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1"/>
  </p:notesMasterIdLst>
  <p:handoutMasterIdLst>
    <p:handoutMasterId r:id="rId62"/>
  </p:handoutMasterIdLst>
  <p:sldIdLst>
    <p:sldId id="322" r:id="rId2"/>
    <p:sldId id="558" r:id="rId3"/>
    <p:sldId id="559" r:id="rId4"/>
    <p:sldId id="464" r:id="rId5"/>
    <p:sldId id="592" r:id="rId6"/>
    <p:sldId id="605" r:id="rId7"/>
    <p:sldId id="607" r:id="rId8"/>
    <p:sldId id="614" r:id="rId9"/>
    <p:sldId id="615" r:id="rId10"/>
    <p:sldId id="600" r:id="rId11"/>
    <p:sldId id="629" r:id="rId12"/>
    <p:sldId id="632" r:id="rId13"/>
    <p:sldId id="508" r:id="rId14"/>
    <p:sldId id="611" r:id="rId15"/>
    <p:sldId id="621" r:id="rId16"/>
    <p:sldId id="626" r:id="rId17"/>
    <p:sldId id="633" r:id="rId18"/>
    <p:sldId id="554" r:id="rId19"/>
    <p:sldId id="486" r:id="rId20"/>
    <p:sldId id="542" r:id="rId21"/>
    <p:sldId id="496" r:id="rId22"/>
    <p:sldId id="610" r:id="rId23"/>
    <p:sldId id="623" r:id="rId24"/>
    <p:sldId id="628" r:id="rId25"/>
    <p:sldId id="570" r:id="rId26"/>
    <p:sldId id="571" r:id="rId27"/>
    <p:sldId id="574" r:id="rId28"/>
    <p:sldId id="631" r:id="rId29"/>
    <p:sldId id="575" r:id="rId30"/>
    <p:sldId id="576" r:id="rId31"/>
    <p:sldId id="577" r:id="rId32"/>
    <p:sldId id="630" r:id="rId33"/>
    <p:sldId id="627" r:id="rId34"/>
    <p:sldId id="606" r:id="rId35"/>
    <p:sldId id="609" r:id="rId36"/>
    <p:sldId id="579" r:id="rId37"/>
    <p:sldId id="580" r:id="rId38"/>
    <p:sldId id="581" r:id="rId39"/>
    <p:sldId id="582" r:id="rId40"/>
    <p:sldId id="583" r:id="rId41"/>
    <p:sldId id="584" r:id="rId42"/>
    <p:sldId id="585" r:id="rId43"/>
    <p:sldId id="586" r:id="rId44"/>
    <p:sldId id="567" r:id="rId45"/>
    <p:sldId id="568" r:id="rId46"/>
    <p:sldId id="540" r:id="rId47"/>
    <p:sldId id="512" r:id="rId48"/>
    <p:sldId id="555" r:id="rId49"/>
    <p:sldId id="547" r:id="rId50"/>
    <p:sldId id="548" r:id="rId51"/>
    <p:sldId id="470" r:id="rId52"/>
    <p:sldId id="551" r:id="rId53"/>
    <p:sldId id="472" r:id="rId54"/>
    <p:sldId id="526" r:id="rId55"/>
    <p:sldId id="532" r:id="rId56"/>
    <p:sldId id="497" r:id="rId57"/>
    <p:sldId id="552" r:id="rId58"/>
    <p:sldId id="549" r:id="rId59"/>
    <p:sldId id="550" r:id="rId6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1pPr>
    <a:lvl2pPr marL="4572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2pPr>
    <a:lvl3pPr marL="9144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3pPr>
    <a:lvl4pPr marL="13716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4pPr>
    <a:lvl5pPr marL="1828800" algn="l" rtl="0" eaLnBrk="0" fontAlgn="base" hangingPunct="0">
      <a:spcBef>
        <a:spcPct val="0"/>
      </a:spcBef>
      <a:spcAft>
        <a:spcPct val="0"/>
      </a:spcAft>
      <a:defRPr sz="2400" kern="1200">
        <a:solidFill>
          <a:schemeClr val="tx1"/>
        </a:solidFill>
        <a:latin typeface="Arial" pitchFamily="-111" charset="0"/>
        <a:ea typeface="ＭＳ Ｐゴシック" pitchFamily="-111" charset="-128"/>
        <a:cs typeface="ＭＳ Ｐゴシック" pitchFamily="-111" charset="-128"/>
      </a:defRPr>
    </a:lvl5pPr>
    <a:lvl6pPr marL="22860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6pPr>
    <a:lvl7pPr marL="27432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7pPr>
    <a:lvl8pPr marL="32004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8pPr>
    <a:lvl9pPr marL="3657600" algn="l" defTabSz="457200" rtl="0" eaLnBrk="1" latinLnBrk="0" hangingPunct="1">
      <a:defRPr sz="2400" kern="1200">
        <a:solidFill>
          <a:schemeClr val="tx1"/>
        </a:solidFill>
        <a:latin typeface="Arial" pitchFamily="-111" charset="0"/>
        <a:ea typeface="ＭＳ Ｐゴシック" pitchFamily="-111" charset="-128"/>
        <a:cs typeface="ＭＳ Ｐゴシック" pitchFamily="-111" charset="-128"/>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hchen Chen"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clrMru>
    <a:srgbClr val="FF9324"/>
    <a:srgbClr val="2E1EEE"/>
    <a:srgbClr val="383EC5"/>
    <a:srgbClr val="CC0000"/>
    <a:srgbClr val="2F20E0"/>
    <a:srgbClr val="157256"/>
    <a:srgbClr val="00209E"/>
    <a:srgbClr val="2E00A8"/>
    <a:srgbClr val="1D007B"/>
    <a:srgbClr val="08008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957" autoAdjust="0"/>
    <p:restoredTop sz="98606" autoAdjust="0"/>
  </p:normalViewPr>
  <p:slideViewPr>
    <p:cSldViewPr>
      <p:cViewPr>
        <p:scale>
          <a:sx n="75" d="100"/>
          <a:sy n="75" d="100"/>
        </p:scale>
        <p:origin x="-1308" y="-126"/>
      </p:cViewPr>
      <p:guideLst>
        <p:guide orient="horz" pos="2160"/>
        <p:guide pos="2880"/>
      </p:guideLst>
    </p:cSldViewPr>
  </p:slideViewPr>
  <p:outlineViewPr>
    <p:cViewPr>
      <p:scale>
        <a:sx n="33" d="100"/>
        <a:sy n="33" d="100"/>
      </p:scale>
      <p:origin x="0" y="739"/>
    </p:cViewPr>
  </p:outlineViewPr>
  <p:notesTextViewPr>
    <p:cViewPr>
      <p:scale>
        <a:sx n="100" d="100"/>
        <a:sy n="100" d="100"/>
      </p:scale>
      <p:origin x="0" y="0"/>
    </p:cViewPr>
  </p:notesTextViewPr>
  <p:sorterViewPr>
    <p:cViewPr>
      <p:scale>
        <a:sx n="150" d="100"/>
        <a:sy n="150" d="100"/>
      </p:scale>
      <p:origin x="0" y="563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95E03B-365B-F140-9189-2EA141B6B511}" type="datetimeFigureOut">
              <a:rPr lang="en-US" smtClean="0"/>
              <a:pPr/>
              <a:t>3/20/2013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1D1CA6-E7EC-4D40-BAFF-11CEE3AFD0A0}" type="slidenum">
              <a:rPr lang="en-US" smtClean="0"/>
              <a:pPr/>
              <a:t>‹#›</a:t>
            </a:fld>
            <a:endParaRPr lang="en-US"/>
          </a:p>
        </p:txBody>
      </p:sp>
    </p:spTree>
    <p:extLst>
      <p:ext uri="{BB962C8B-B14F-4D97-AF65-F5344CB8AC3E}">
        <p14:creationId xmlns="" xmlns:p14="http://schemas.microsoft.com/office/powerpoint/2010/main" val="29704986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A61626-9F1A-9043-BB35-D5C6506AA148}" type="datetimeFigureOut">
              <a:rPr lang="en-US" smtClean="0"/>
              <a:pPr/>
              <a:t>3/20/2013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2F1F87-CDBF-534F-8235-2A4EA8A779BE}" type="slidenum">
              <a:rPr lang="en-US" smtClean="0"/>
              <a:pPr/>
              <a:t>‹#›</a:t>
            </a:fld>
            <a:endParaRPr lang="en-US"/>
          </a:p>
        </p:txBody>
      </p:sp>
    </p:spTree>
    <p:extLst>
      <p:ext uri="{BB962C8B-B14F-4D97-AF65-F5344CB8AC3E}">
        <p14:creationId xmlns="" xmlns:p14="http://schemas.microsoft.com/office/powerpoint/2010/main" val="205405267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Reformat</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2</a:t>
            </a:fld>
            <a:endParaRPr lang="en-US"/>
          </a:p>
        </p:txBody>
      </p:sp>
    </p:spTree>
    <p:extLst>
      <p:ext uri="{BB962C8B-B14F-4D97-AF65-F5344CB8AC3E}">
        <p14:creationId xmlns="" xmlns:p14="http://schemas.microsoft.com/office/powerpoint/2010/main" val="1415964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What points do you want to make?  The next 5-6 slides are on</a:t>
            </a:r>
            <a:r>
              <a:rPr lang="en-US" baseline="0" dirty="0" smtClean="0"/>
              <a:t> tools/methods for co-design.  Is there a way to condense this?</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13</a:t>
            </a:fld>
            <a:endParaRPr lang="en-US"/>
          </a:p>
        </p:txBody>
      </p:sp>
    </p:spTree>
    <p:extLst>
      <p:ext uri="{BB962C8B-B14F-4D97-AF65-F5344CB8AC3E}">
        <p14:creationId xmlns="" xmlns:p14="http://schemas.microsoft.com/office/powerpoint/2010/main" val="3034170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Performance</a:t>
            </a:r>
            <a:r>
              <a:rPr lang="en-US" baseline="0" dirty="0" smtClean="0"/>
              <a:t> analysis + prediction </a:t>
            </a:r>
          </a:p>
          <a:p>
            <a:endParaRPr lang="en-US" baseline="0" dirty="0" smtClean="0"/>
          </a:p>
          <a:p>
            <a:r>
              <a:rPr lang="en-US" baseline="0" dirty="0" smtClean="0"/>
              <a:t>Under different </a:t>
            </a:r>
            <a:r>
              <a:rPr lang="en-US" baseline="0" dirty="0" err="1" smtClean="0"/>
              <a:t>arhcitectural</a:t>
            </a:r>
            <a:r>
              <a:rPr lang="en-US" baseline="0" dirty="0" smtClean="0"/>
              <a:t> </a:t>
            </a:r>
            <a:r>
              <a:rPr lang="en-US" baseline="0" dirty="0" err="1" smtClean="0"/>
              <a:t>snerioc</a:t>
            </a:r>
            <a:r>
              <a:rPr lang="en-US" baseline="0" dirty="0" smtClean="0"/>
              <a:t> </a:t>
            </a:r>
          </a:p>
          <a:p>
            <a:endParaRPr lang="en-US" baseline="0" dirty="0" smtClean="0"/>
          </a:p>
          <a:p>
            <a:r>
              <a:rPr lang="en-US" baseline="0" dirty="0" smtClean="0"/>
              <a:t>How the algorithm formulated?</a:t>
            </a:r>
            <a:endParaRPr lang="en-US" dirty="0"/>
          </a:p>
        </p:txBody>
      </p:sp>
      <p:sp>
        <p:nvSpPr>
          <p:cNvPr id="4" name="Slide Number Placeholder 3"/>
          <p:cNvSpPr>
            <a:spLocks noGrp="1"/>
          </p:cNvSpPr>
          <p:nvPr>
            <p:ph type="sldNum" sz="quarter" idx="10"/>
          </p:nvPr>
        </p:nvSpPr>
        <p:spPr/>
        <p:txBody>
          <a:bodyPr/>
          <a:lstStyle/>
          <a:p>
            <a:fld id="{18B2EF93-1EA9-8E44-9EFD-4259EBECA7FD}" type="slidenum">
              <a:rPr lang="en-US" smtClean="0"/>
              <a:pPr/>
              <a:t>14</a:t>
            </a:fld>
            <a:endParaRPr lang="en-US"/>
          </a:p>
        </p:txBody>
      </p:sp>
    </p:spTree>
    <p:extLst>
      <p:ext uri="{BB962C8B-B14F-4D97-AF65-F5344CB8AC3E}">
        <p14:creationId xmlns="" xmlns:p14="http://schemas.microsoft.com/office/powerpoint/2010/main" val="398619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the best of my knowledge, this is</a:t>
            </a:r>
            <a:r>
              <a:rPr lang="en-US" baseline="0" dirty="0" smtClean="0"/>
              <a:t> a unique aspect of how we are approaching co-design activities within </a:t>
            </a:r>
            <a:r>
              <a:rPr lang="en-US" baseline="0" dirty="0" err="1" smtClean="0"/>
              <a:t>ExaCT</a:t>
            </a:r>
            <a:r>
              <a:rPr lang="en-US" baseline="0" dirty="0" smtClean="0"/>
              <a:t>. </a:t>
            </a:r>
            <a:endParaRPr lang="en-US" dirty="0" smtClean="0"/>
          </a:p>
          <a:p>
            <a:endParaRPr lang="en-US" baseline="0" dirty="0" smtClean="0"/>
          </a:p>
          <a:p>
            <a:r>
              <a:rPr lang="en-US" baseline="0" dirty="0" smtClean="0"/>
              <a:t>The compiler toolchain can provide us with a set of leverage points as we proceed from the source-level details</a:t>
            </a:r>
          </a:p>
          <a:p>
            <a:r>
              <a:rPr lang="en-US" baseline="0" dirty="0" smtClean="0"/>
              <a:t>all the way down to details such as architecture-centric optimizations and code generation.   Our goal is to use </a:t>
            </a:r>
          </a:p>
          <a:p>
            <a:r>
              <a:rPr lang="en-US" baseline="0" dirty="0" smtClean="0"/>
              <a:t>an associated suite of tools across the Center (solves, SDMA, </a:t>
            </a:r>
            <a:r>
              <a:rPr lang="en-US" baseline="0" dirty="0" err="1" smtClean="0"/>
              <a:t>etc</a:t>
            </a:r>
            <a:r>
              <a:rPr lang="en-US" baseline="0" dirty="0" smtClean="0"/>
              <a:t>) to help us address questions not only provided</a:t>
            </a:r>
          </a:p>
          <a:p>
            <a:r>
              <a:rPr lang="en-US" baseline="0" dirty="0" smtClean="0"/>
              <a:t>to us by the vendors but also within the cross-discipline teams within </a:t>
            </a:r>
            <a:r>
              <a:rPr lang="en-US" baseline="0" dirty="0" err="1" smtClean="0"/>
              <a:t>ExaCT</a:t>
            </a:r>
            <a:r>
              <a:rPr lang="en-US" baseline="0" dirty="0" smtClean="0"/>
              <a:t>. </a:t>
            </a:r>
          </a:p>
          <a:p>
            <a:endParaRPr lang="en-US" baseline="0" dirty="0" smtClean="0"/>
          </a:p>
          <a:p>
            <a:r>
              <a:rPr lang="en-US" baseline="0" dirty="0" smtClean="0"/>
              <a:t>John’s (solvers) talk has already highlighted some of these tools being used and we’ll dive a bit more into the details</a:t>
            </a:r>
          </a:p>
          <a:p>
            <a:r>
              <a:rPr lang="en-US" baseline="0" dirty="0" smtClean="0"/>
              <a:t>in this talk. </a:t>
            </a:r>
          </a:p>
          <a:p>
            <a:endParaRPr lang="en-US" baseline="0" dirty="0" smtClean="0"/>
          </a:p>
        </p:txBody>
      </p:sp>
      <p:sp>
        <p:nvSpPr>
          <p:cNvPr id="4" name="Slide Number Placeholder 3"/>
          <p:cNvSpPr>
            <a:spLocks noGrp="1"/>
          </p:cNvSpPr>
          <p:nvPr>
            <p:ph type="sldNum" sz="quarter" idx="10"/>
          </p:nvPr>
        </p:nvSpPr>
        <p:spPr/>
        <p:txBody>
          <a:bodyPr/>
          <a:lstStyle/>
          <a:p>
            <a:fld id="{0F82E8A6-2902-7049-A8DA-A94FF05C17F0}" type="slidenum">
              <a:rPr lang="en-US" smtClean="0"/>
              <a:pPr/>
              <a:t>15</a:t>
            </a:fld>
            <a:endParaRPr lang="en-US"/>
          </a:p>
        </p:txBody>
      </p:sp>
    </p:spTree>
    <p:extLst>
      <p:ext uri="{BB962C8B-B14F-4D97-AF65-F5344CB8AC3E}">
        <p14:creationId xmlns="" xmlns:p14="http://schemas.microsoft.com/office/powerpoint/2010/main" val="1058087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err="1" smtClean="0"/>
              <a:t>Byfl</a:t>
            </a:r>
            <a:r>
              <a:rPr lang="en-US" baseline="0" dirty="0" smtClean="0"/>
              <a:t> tool (originally funded by DOE NNSA ASC) takes the approach of leveraging the full compiler toolchain to help</a:t>
            </a:r>
          </a:p>
          <a:p>
            <a:r>
              <a:rPr lang="en-US" baseline="0" dirty="0" smtClean="0"/>
              <a:t>implement software-based performance counters.  In this case we operate on an intermediate representation of the </a:t>
            </a:r>
          </a:p>
          <a:p>
            <a:r>
              <a:rPr lang="en-US" baseline="0" dirty="0" smtClean="0"/>
              <a:t>program and walk code structure (functions, loops, basic blocks) and add software-based performance counters that </a:t>
            </a:r>
          </a:p>
          <a:p>
            <a:r>
              <a:rPr lang="en-US" baseline="0" dirty="0" smtClean="0"/>
              <a:t>measure various details that are difficult for hardware performance counters to capture (data type specific operations, </a:t>
            </a:r>
          </a:p>
          <a:p>
            <a:r>
              <a:rPr lang="en-US" baseline="0" dirty="0" smtClean="0"/>
              <a:t>loads vs. stores, instruction mix, etc.). </a:t>
            </a:r>
          </a:p>
          <a:p>
            <a:endParaRPr lang="en-US" baseline="0" dirty="0" smtClean="0"/>
          </a:p>
          <a:p>
            <a:r>
              <a:rPr lang="en-US" baseline="0" dirty="0" smtClean="0"/>
              <a:t>A key component of our approach is the LLVM infrastructure (adopted by many for production compiler tools: Apple, </a:t>
            </a:r>
          </a:p>
          <a:p>
            <a:r>
              <a:rPr lang="en-US" baseline="0" dirty="0" smtClean="0"/>
              <a:t>AMD, NVIDIA, Intel, Cray, etc.).   This gives us a production-quality infrastructure for our work that is already targeted</a:t>
            </a:r>
          </a:p>
          <a:p>
            <a:r>
              <a:rPr lang="en-US" baseline="0" dirty="0" smtClean="0"/>
              <a:t>cross architectures. </a:t>
            </a:r>
          </a:p>
          <a:p>
            <a:endParaRPr lang="en-US" baseline="0" dirty="0" smtClean="0"/>
          </a:p>
          <a:p>
            <a:r>
              <a:rPr lang="en-US" baseline="0" dirty="0" err="1" smtClean="0"/>
              <a:t>ExaCT</a:t>
            </a:r>
            <a:r>
              <a:rPr lang="en-US" baseline="0" dirty="0" smtClean="0"/>
              <a:t> has extended upon the ASC efforts and will likely continue to do so to further address co-design related needs and</a:t>
            </a:r>
          </a:p>
          <a:p>
            <a:r>
              <a:rPr lang="en-US" baseline="0" dirty="0" smtClean="0"/>
              <a:t>Questions.  </a:t>
            </a:r>
          </a:p>
          <a:p>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Scott </a:t>
            </a:r>
            <a:r>
              <a:rPr lang="en-US" sz="1200" dirty="0" err="1" smtClean="0">
                <a:solidFill>
                  <a:schemeClr val="bg2"/>
                </a:solidFill>
              </a:rPr>
              <a:t>Pakin</a:t>
            </a:r>
            <a:r>
              <a:rPr lang="en-US" sz="1200" dirty="0" smtClean="0">
                <a:solidFill>
                  <a:schemeClr val="bg2"/>
                </a:solidFill>
              </a:rPr>
              <a:t>, Pat McCormick (LANL)</a:t>
            </a:r>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0F82E8A6-2902-7049-A8DA-A94FF05C17F0}" type="slidenum">
              <a:rPr lang="en-US" smtClean="0"/>
              <a:pPr/>
              <a:t>16</a:t>
            </a:fld>
            <a:endParaRPr lang="en-US"/>
          </a:p>
        </p:txBody>
      </p:sp>
    </p:spTree>
    <p:extLst>
      <p:ext uri="{BB962C8B-B14F-4D97-AF65-F5344CB8AC3E}">
        <p14:creationId xmlns="" xmlns:p14="http://schemas.microsoft.com/office/powerpoint/2010/main" val="3783252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cut of</a:t>
            </a:r>
          </a:p>
          <a:p>
            <a:endParaRPr lang="en-US" dirty="0" smtClean="0"/>
          </a:p>
          <a:p>
            <a:r>
              <a:rPr lang="en-US" dirty="0" smtClean="0"/>
              <a:t>John:</a:t>
            </a:r>
          </a:p>
          <a:p>
            <a:r>
              <a:rPr lang="en-US" dirty="0" smtClean="0"/>
              <a:t>What</a:t>
            </a:r>
            <a:r>
              <a:rPr lang="en-US" baseline="0" dirty="0" smtClean="0"/>
              <a:t> special function?</a:t>
            </a:r>
          </a:p>
          <a:p>
            <a:endParaRPr lang="en-US" baseline="0" dirty="0" smtClean="0"/>
          </a:p>
          <a:p>
            <a:r>
              <a:rPr lang="en-US" baseline="0" dirty="0" smtClean="0"/>
              <a:t>What does it mean to ‘filter’ memory bandwidth?</a:t>
            </a:r>
          </a:p>
          <a:p>
            <a:endParaRPr lang="en-US" baseline="0" dirty="0" smtClean="0"/>
          </a:p>
          <a:p>
            <a:r>
              <a:rPr lang="en-US" baseline="0" dirty="0" smtClean="0"/>
              <a:t>What points do you make with this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17</a:t>
            </a:fld>
            <a:endParaRPr lang="en-US"/>
          </a:p>
        </p:txBody>
      </p:sp>
    </p:spTree>
    <p:extLst>
      <p:ext uri="{BB962C8B-B14F-4D97-AF65-F5344CB8AC3E}">
        <p14:creationId xmlns="" xmlns:p14="http://schemas.microsoft.com/office/powerpoint/2010/main" val="2026406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How was this characterization done, with </a:t>
            </a:r>
            <a:r>
              <a:rPr lang="en-US" dirty="0" err="1" smtClean="0"/>
              <a:t>BYfl</a:t>
            </a:r>
            <a:r>
              <a:rPr lang="en-US" dirty="0" smtClean="0"/>
              <a:t>? Or other tools?  What is dynamics, everything</a:t>
            </a:r>
            <a:r>
              <a:rPr lang="en-US" baseline="0" dirty="0" smtClean="0"/>
              <a:t> else but chemistry?</a:t>
            </a:r>
            <a:endParaRPr lang="en-US" dirty="0"/>
          </a:p>
        </p:txBody>
      </p:sp>
      <p:sp>
        <p:nvSpPr>
          <p:cNvPr id="4" name="Slide Number Placeholder 3"/>
          <p:cNvSpPr>
            <a:spLocks noGrp="1"/>
          </p:cNvSpPr>
          <p:nvPr>
            <p:ph type="sldNum" sz="quarter" idx="10"/>
          </p:nvPr>
        </p:nvSpPr>
        <p:spPr/>
        <p:txBody>
          <a:bodyPr/>
          <a:lstStyle/>
          <a:p>
            <a:fld id="{EF5CA6C6-EB8B-464C-91BA-D388159C18FD}" type="slidenum">
              <a:rPr lang="en-US" smtClean="0"/>
              <a:pPr/>
              <a:t>18</a:t>
            </a:fld>
            <a:endParaRPr lang="en-US"/>
          </a:p>
        </p:txBody>
      </p:sp>
    </p:spTree>
    <p:extLst>
      <p:ext uri="{BB962C8B-B14F-4D97-AF65-F5344CB8AC3E}">
        <p14:creationId xmlns="" xmlns:p14="http://schemas.microsoft.com/office/powerpoint/2010/main" val="400955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What does the 2.8 GB/sweep (is this total memory</a:t>
            </a:r>
            <a:r>
              <a:rPr lang="en-US" baseline="0" dirty="0" smtClean="0"/>
              <a:t> needed per sweep?)  </a:t>
            </a:r>
            <a:r>
              <a:rPr lang="en-US" baseline="0" dirty="0" err="1" smtClean="0"/>
              <a:t>vs</a:t>
            </a:r>
            <a:r>
              <a:rPr lang="en-US" baseline="0" dirty="0" smtClean="0"/>
              <a:t> 1.72 bytes/flop (Is this memory traffic/floating point operations?) represent?</a:t>
            </a:r>
          </a:p>
          <a:p>
            <a:r>
              <a:rPr lang="en-US" baseline="0" dirty="0" smtClean="0"/>
              <a:t>Does </a:t>
            </a:r>
            <a:r>
              <a:rPr lang="en-US" baseline="0" dirty="0" err="1" smtClean="0"/>
              <a:t>exanode</a:t>
            </a:r>
            <a:r>
              <a:rPr lang="en-US" baseline="0" dirty="0" smtClean="0"/>
              <a:t> 1 imply memory </a:t>
            </a:r>
            <a:r>
              <a:rPr lang="en-US" baseline="0" dirty="0" err="1" smtClean="0"/>
              <a:t>bw</a:t>
            </a:r>
            <a:r>
              <a:rPr lang="en-US" baseline="0" dirty="0" smtClean="0"/>
              <a:t>/flops is 0.1 and exanode2, 0.4?  With aggressive fusion reach </a:t>
            </a:r>
            <a:r>
              <a:rPr lang="en-US" baseline="0" dirty="0" err="1" smtClean="0"/>
              <a:t>exanode</a:t>
            </a:r>
            <a:r>
              <a:rPr lang="en-US" baseline="0" dirty="0" smtClean="0"/>
              <a:t> 2 </a:t>
            </a:r>
            <a:r>
              <a:rPr lang="en-US" baseline="0" dirty="0" err="1" smtClean="0"/>
              <a:t>bw</a:t>
            </a:r>
            <a:r>
              <a:rPr lang="en-US" baseline="0" dirty="0" smtClean="0"/>
              <a:t>/flop ratio requirements, but this takes knowledge of data dependences which isn’t provided by compiler, and needs to be exposed to programmer?</a:t>
            </a:r>
            <a:endParaRPr lang="en-US" dirty="0" smtClean="0"/>
          </a:p>
          <a:p>
            <a:endParaRPr lang="en-US" dirty="0" smtClean="0"/>
          </a:p>
          <a:p>
            <a:r>
              <a:rPr lang="en-US" dirty="0" smtClean="0"/>
              <a:t>Describe</a:t>
            </a:r>
            <a:r>
              <a:rPr lang="en-US" baseline="0" dirty="0" smtClean="0"/>
              <a:t> loop fusion: merging the bodies of two loops so that they are in the same loop nest.  This saves the memory traffic cost for 1) streaming common input arrays into cache multiple times, and 2) streaming temporary arrays in and out of memory (eliminate the arrays).</a:t>
            </a:r>
          </a:p>
          <a:p>
            <a:endParaRPr lang="en-US" baseline="0" dirty="0" smtClean="0"/>
          </a:p>
          <a:p>
            <a:r>
              <a:rPr lang="en-US" baseline="0" dirty="0" smtClean="0"/>
              <a:t>Simple fusion: compiler may figure out the fusion, no data dependency </a:t>
            </a:r>
          </a:p>
          <a:p>
            <a:endParaRPr lang="en-US" baseline="0" dirty="0" smtClean="0"/>
          </a:p>
          <a:p>
            <a:r>
              <a:rPr lang="en-US" baseline="0" dirty="0" smtClean="0"/>
              <a:t>Aggressive fusion: very hard to do with compiler, </a:t>
            </a:r>
          </a:p>
          <a:p>
            <a:endParaRPr lang="en-US" baseline="0" dirty="0" smtClean="0"/>
          </a:p>
          <a:p>
            <a:r>
              <a:rPr lang="en-US" baseline="0" dirty="0" smtClean="0"/>
              <a:t>If we determine aggressive fusion is important , new programming </a:t>
            </a:r>
            <a:r>
              <a:rPr lang="en-US" baseline="0" dirty="0" err="1" smtClean="0"/>
              <a:t>contruct</a:t>
            </a:r>
            <a:r>
              <a:rPr lang="en-US" baseline="0" dirty="0" smtClean="0"/>
              <a:t>, how can we make it visible to the programmer? </a:t>
            </a:r>
          </a:p>
          <a:p>
            <a:r>
              <a:rPr lang="en-US" baseline="0" dirty="0" smtClean="0"/>
              <a:t>We are looking at this </a:t>
            </a:r>
          </a:p>
          <a:p>
            <a:endParaRPr lang="en-US" baseline="0" dirty="0" smtClean="0"/>
          </a:p>
          <a:p>
            <a:endParaRPr lang="en-US" baseline="0" dirty="0" smtClean="0"/>
          </a:p>
          <a:p>
            <a:r>
              <a:rPr lang="en-US" baseline="0" dirty="0" smtClean="0"/>
              <a:t>Baseline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solidFill>
                  <a:srgbClr val="FF0000"/>
                </a:solidFill>
              </a:rPr>
              <a:t>Flops:byte</a:t>
            </a:r>
            <a:r>
              <a:rPr lang="en-US" dirty="0" smtClean="0">
                <a:solidFill>
                  <a:srgbClr val="FF0000"/>
                </a:solidFill>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FF0000"/>
                </a:solidFill>
              </a:rPr>
              <a:t>Baseline 0.58 </a:t>
            </a:r>
          </a:p>
          <a:p>
            <a:r>
              <a:rPr lang="en-US" dirty="0" smtClean="0"/>
              <a:t>Simple : 1.07</a:t>
            </a:r>
          </a:p>
          <a:p>
            <a:r>
              <a:rPr lang="en-US" dirty="0" smtClean="0"/>
              <a:t>Aggressive 3.54 </a:t>
            </a:r>
            <a:endParaRPr lang="en-US" dirty="0"/>
          </a:p>
        </p:txBody>
      </p:sp>
      <p:sp>
        <p:nvSpPr>
          <p:cNvPr id="4" name="Slide Number Placeholder 3"/>
          <p:cNvSpPr>
            <a:spLocks noGrp="1"/>
          </p:cNvSpPr>
          <p:nvPr>
            <p:ph type="sldNum" sz="quarter" idx="10"/>
          </p:nvPr>
        </p:nvSpPr>
        <p:spPr/>
        <p:txBody>
          <a:bodyPr/>
          <a:lstStyle/>
          <a:p>
            <a:fld id="{E427E28D-BEB5-FE4A-AF24-5380BA4D9124}" type="slidenum">
              <a:rPr lang="en-US" smtClean="0"/>
              <a:pPr/>
              <a:t>19</a:t>
            </a:fld>
            <a:endParaRPr lang="en-US"/>
          </a:p>
        </p:txBody>
      </p:sp>
    </p:spTree>
    <p:extLst>
      <p:ext uri="{BB962C8B-B14F-4D97-AF65-F5344CB8AC3E}">
        <p14:creationId xmlns="" xmlns:p14="http://schemas.microsoft.com/office/powerpoint/2010/main" val="2526494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FFFF00"/>
                </a:solidFill>
              </a:rPr>
              <a:t>John: Are the hardware optimizations fast memory</a:t>
            </a:r>
            <a:r>
              <a:rPr lang="en-US" baseline="0" dirty="0" smtClean="0">
                <a:solidFill>
                  <a:srgbClr val="FFFF00"/>
                </a:solidFill>
              </a:rPr>
              <a:t> (bandwidth), fast </a:t>
            </a:r>
            <a:r>
              <a:rPr lang="en-US" baseline="0" dirty="0" err="1" smtClean="0">
                <a:solidFill>
                  <a:srgbClr val="FFFF00"/>
                </a:solidFill>
              </a:rPr>
              <a:t>exp</a:t>
            </a:r>
            <a:r>
              <a:rPr lang="en-US" baseline="0" dirty="0" smtClean="0">
                <a:solidFill>
                  <a:srgbClr val="FFFF00"/>
                </a:solidFill>
              </a:rPr>
              <a:t>, fast div, and fast NIC?</a:t>
            </a:r>
          </a:p>
          <a:p>
            <a:r>
              <a:rPr lang="en-US" baseline="0" dirty="0" smtClean="0">
                <a:solidFill>
                  <a:srgbClr val="FFFF00"/>
                </a:solidFill>
              </a:rPr>
              <a:t>Why does fast memory benefit larger numbers of species?</a:t>
            </a:r>
          </a:p>
          <a:p>
            <a:endParaRPr lang="en-US" baseline="0" dirty="0" smtClean="0">
              <a:solidFill>
                <a:srgbClr val="FFFF00"/>
              </a:solidFill>
            </a:endParaRPr>
          </a:p>
          <a:p>
            <a:r>
              <a:rPr lang="en-US" baseline="0" dirty="0" smtClean="0">
                <a:solidFill>
                  <a:srgbClr val="FFFF00"/>
                </a:solidFill>
              </a:rPr>
              <a:t>What is the size of the problem tested?  How many grids per patch and is it 1 patch/node?  Should the performance be compared against the 10 </a:t>
            </a:r>
            <a:r>
              <a:rPr lang="en-US" baseline="0" dirty="0" err="1" smtClean="0">
                <a:solidFill>
                  <a:srgbClr val="FFFF00"/>
                </a:solidFill>
              </a:rPr>
              <a:t>Tflop</a:t>
            </a:r>
            <a:r>
              <a:rPr lang="en-US" baseline="0" dirty="0" smtClean="0">
                <a:solidFill>
                  <a:srgbClr val="FFFF00"/>
                </a:solidFill>
              </a:rPr>
              <a:t> peak? 128^3 1 patch/node, working set size</a:t>
            </a:r>
          </a:p>
          <a:p>
            <a:endParaRPr lang="en-US" baseline="0" dirty="0" smtClean="0">
              <a:solidFill>
                <a:srgbClr val="FFFF00"/>
              </a:solidFill>
            </a:endParaRPr>
          </a:p>
          <a:p>
            <a:r>
              <a:rPr lang="en-US" baseline="0" dirty="0" smtClean="0">
                <a:solidFill>
                  <a:srgbClr val="FFFF00"/>
                </a:solidFill>
              </a:rPr>
              <a:t>It would seem that fast memory bandwidth and fast </a:t>
            </a:r>
            <a:r>
              <a:rPr lang="en-US" baseline="0" dirty="0" err="1" smtClean="0">
                <a:solidFill>
                  <a:srgbClr val="FFFF00"/>
                </a:solidFill>
              </a:rPr>
              <a:t>exp</a:t>
            </a:r>
            <a:r>
              <a:rPr lang="en-US" baseline="0" dirty="0" smtClean="0">
                <a:solidFill>
                  <a:srgbClr val="FFFF00"/>
                </a:solidFill>
              </a:rPr>
              <a:t> are biggest wins.</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20</a:t>
            </a:fld>
            <a:endParaRPr lang="en-US"/>
          </a:p>
        </p:txBody>
      </p:sp>
    </p:spTree>
    <p:extLst>
      <p:ext uri="{BB962C8B-B14F-4D97-AF65-F5344CB8AC3E}">
        <p14:creationId xmlns="" xmlns:p14="http://schemas.microsoft.com/office/powerpoint/2010/main" val="667068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  what is box size 128 and only tested this on 16K nodes,</a:t>
            </a:r>
            <a:r>
              <a:rPr lang="en-US" baseline="0" dirty="0" smtClean="0"/>
              <a:t> other counts of nodes?</a:t>
            </a:r>
          </a:p>
          <a:p>
            <a:endParaRPr lang="en-US" baseline="0" dirty="0" smtClean="0"/>
          </a:p>
          <a:p>
            <a:r>
              <a:rPr lang="en-US" baseline="0" dirty="0" smtClean="0"/>
              <a:t>Only tested for 3D torus?</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21</a:t>
            </a:fld>
            <a:endParaRPr lang="en-US"/>
          </a:p>
        </p:txBody>
      </p:sp>
    </p:spTree>
    <p:extLst>
      <p:ext uri="{BB962C8B-B14F-4D97-AF65-F5344CB8AC3E}">
        <p14:creationId xmlns="" xmlns:p14="http://schemas.microsoft.com/office/powerpoint/2010/main" val="1045632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A key point here is that DSLs themselves to contribute to co-design directly. They are an</a:t>
            </a:r>
          </a:p>
          <a:p>
            <a:r>
              <a:rPr lang="en-US" sz="1200" kern="1200" dirty="0" smtClean="0">
                <a:solidFill>
                  <a:schemeClr val="tx1"/>
                </a:solidFill>
                <a:latin typeface="+mn-lt"/>
                <a:ea typeface="+mn-ea"/>
                <a:cs typeface="+mn-cs"/>
              </a:rPr>
              <a:t>enabling technology that allows application programmers to be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insulated from the complexity </a:t>
            </a:r>
          </a:p>
          <a:p>
            <a:r>
              <a:rPr lang="en-US" sz="1200" kern="1200" dirty="0" smtClean="0">
                <a:solidFill>
                  <a:schemeClr val="tx1"/>
                </a:solidFill>
                <a:latin typeface="+mn-lt"/>
                <a:ea typeface="+mn-ea"/>
                <a:cs typeface="+mn-cs"/>
              </a:rPr>
              <a:t>of highly optimized machines. And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like co-design, which often proposes specialized hardware </a:t>
            </a:r>
          </a:p>
          <a:p>
            <a:r>
              <a:rPr lang="en-US" sz="1200" kern="1200" dirty="0" smtClean="0">
                <a:solidFill>
                  <a:schemeClr val="tx1"/>
                </a:solidFill>
                <a:latin typeface="+mn-lt"/>
                <a:ea typeface="+mn-ea"/>
                <a:cs typeface="+mn-cs"/>
              </a:rPr>
              <a:t>Functionality, DSLs allow for specialized software that works well with the specialized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hardware.</a:t>
            </a:r>
          </a:p>
          <a:p>
            <a:endParaRPr lang="en-US" dirty="0" smtClean="0"/>
          </a:p>
          <a:p>
            <a:r>
              <a:rPr lang="en-US" baseline="0" dirty="0" smtClean="0"/>
              <a:t>Reduced language expressiveness allow us to reduce the complexity of not only coding in the domain but also</a:t>
            </a:r>
          </a:p>
          <a:p>
            <a:r>
              <a:rPr lang="en-US" baseline="0" dirty="0" smtClean="0"/>
              <a:t>compiling/optimizing in comparison to general-purpose languages (</a:t>
            </a:r>
            <a:r>
              <a:rPr lang="en-US" baseline="0" dirty="0" err="1" smtClean="0"/>
              <a:t>i</a:t>
            </a:r>
            <a:r>
              <a:rPr lang="en-US" baseline="0" dirty="0" smtClean="0"/>
              <a:t>..e. addresses part of the problems we have </a:t>
            </a:r>
          </a:p>
          <a:p>
            <a:r>
              <a:rPr lang="en-US" baseline="0" dirty="0" smtClean="0"/>
              <a:t>today in getting compilers to fully optimize general-purpose languages). </a:t>
            </a:r>
          </a:p>
          <a:p>
            <a:endParaRPr lang="en-US" baseline="0" dirty="0" smtClean="0"/>
          </a:p>
          <a:p>
            <a:r>
              <a:rPr lang="en-US" baseline="0" dirty="0" smtClean="0"/>
              <a:t>There have always been concerns about the co-design center tackling this – we’re leveraging a lot of existing </a:t>
            </a:r>
          </a:p>
          <a:p>
            <a:r>
              <a:rPr lang="en-US" baseline="0" dirty="0" smtClean="0"/>
              <a:t>software for these parts of our effort (that have/had funding from other efforts).  In addition, our leveraging of </a:t>
            </a:r>
          </a:p>
          <a:p>
            <a:r>
              <a:rPr lang="en-US" baseline="0" dirty="0" smtClean="0"/>
              <a:t>LLVM IR gives us a nice connection to the vendor’s tool chains (for those who are playing along) and also a </a:t>
            </a:r>
          </a:p>
          <a:p>
            <a:r>
              <a:rPr lang="en-US" baseline="0" dirty="0" smtClean="0"/>
              <a:t>modular, production-quality infrastructure (primarily to help reduce complexity and level of effort). </a:t>
            </a:r>
          </a:p>
        </p:txBody>
      </p:sp>
      <p:sp>
        <p:nvSpPr>
          <p:cNvPr id="4" name="Slide Number Placeholder 3"/>
          <p:cNvSpPr>
            <a:spLocks noGrp="1"/>
          </p:cNvSpPr>
          <p:nvPr>
            <p:ph type="sldNum" sz="quarter" idx="10"/>
          </p:nvPr>
        </p:nvSpPr>
        <p:spPr/>
        <p:txBody>
          <a:bodyPr/>
          <a:lstStyle/>
          <a:p>
            <a:fld id="{0F82E8A6-2902-7049-A8DA-A94FF05C17F0}" type="slidenum">
              <a:rPr lang="en-US" smtClean="0"/>
              <a:pPr/>
              <a:t>22</a:t>
            </a:fld>
            <a:endParaRPr lang="en-US"/>
          </a:p>
        </p:txBody>
      </p:sp>
    </p:spTree>
    <p:extLst>
      <p:ext uri="{BB962C8B-B14F-4D97-AF65-F5344CB8AC3E}">
        <p14:creationId xmlns="" xmlns:p14="http://schemas.microsoft.com/office/powerpoint/2010/main" val="1869446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Reformat</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3</a:t>
            </a:fld>
            <a:endParaRPr lang="en-US"/>
          </a:p>
        </p:txBody>
      </p:sp>
    </p:spTree>
    <p:extLst>
      <p:ext uri="{BB962C8B-B14F-4D97-AF65-F5344CB8AC3E}">
        <p14:creationId xmlns="" xmlns:p14="http://schemas.microsoft.com/office/powerpoint/2010/main" val="14159642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Locality </a:t>
            </a:r>
            <a:r>
              <a:rPr lang="en-US" dirty="0" smtClean="0"/>
              <a:t>– data close to computation</a:t>
            </a:r>
          </a:p>
          <a:p>
            <a:r>
              <a:rPr lang="en-US" b="1" baseline="0" dirty="0" smtClean="0"/>
              <a:t>Independence </a:t>
            </a:r>
            <a:r>
              <a:rPr lang="en-US" baseline="0" dirty="0" smtClean="0"/>
              <a:t>– </a:t>
            </a:r>
            <a:r>
              <a:rPr lang="en-US" sz="1200" dirty="0" smtClean="0"/>
              <a:t>computations operating on disjoint data (finding parallelism)</a:t>
            </a:r>
          </a:p>
          <a:p>
            <a:endParaRPr lang="en-US" sz="1200" dirty="0" smtClean="0"/>
          </a:p>
          <a:p>
            <a:r>
              <a:rPr lang="en-US" sz="1200" kern="1200" dirty="0" smtClean="0">
                <a:solidFill>
                  <a:schemeClr val="tx1"/>
                </a:solidFill>
                <a:latin typeface="+mn-lt"/>
                <a:ea typeface="+mn-ea"/>
                <a:cs typeface="+mn-cs"/>
              </a:rPr>
              <a:t>Legion tasks operate on logical regions, specifying required privileges (read-only, read-write, reduction) and coherence (exclusive, atomic, etc.)</a:t>
            </a:r>
            <a:endParaRPr lang="en-US" sz="1200" dirty="0" smtClean="0"/>
          </a:p>
          <a:p>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2"/>
                </a:solidFill>
              </a:rPr>
              <a:t>Mike Bauer, Sean </a:t>
            </a:r>
            <a:r>
              <a:rPr lang="en-US" sz="1200" dirty="0" err="1" smtClean="0">
                <a:solidFill>
                  <a:schemeClr val="bg2"/>
                </a:solidFill>
              </a:rPr>
              <a:t>Treichler</a:t>
            </a:r>
            <a:r>
              <a:rPr lang="en-US" sz="1200" dirty="0" smtClean="0">
                <a:solidFill>
                  <a:schemeClr val="bg2"/>
                </a:solidFill>
              </a:rPr>
              <a:t>, Alex Aiken (Stanford)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chemeClr val="bg2"/>
              </a:solidFill>
            </a:endParaRPr>
          </a:p>
          <a:p>
            <a:r>
              <a:rPr lang="en-US" sz="1200" kern="1200" dirty="0" smtClean="0">
                <a:solidFill>
                  <a:schemeClr val="tx1"/>
                </a:solidFill>
                <a:latin typeface="+mn-lt"/>
                <a:ea typeface="+mn-ea"/>
                <a:cs typeface="+mn-cs"/>
              </a:rPr>
              <a:t>Start with a slightly modified version the first two bullets from Pat's slide:</a:t>
            </a:r>
          </a:p>
          <a:p>
            <a:r>
              <a:rPr lang="en-US" sz="1200" kern="1200" dirty="0" smtClean="0">
                <a:solidFill>
                  <a:schemeClr val="tx1"/>
                </a:solidFill>
                <a:latin typeface="+mn-lt"/>
                <a:ea typeface="+mn-ea"/>
                <a:cs typeface="+mn-cs"/>
              </a:rPr>
              <a:t>*  Programming based on logical regions to hierarchically describe organization of data</a:t>
            </a:r>
          </a:p>
          <a:p>
            <a:r>
              <a:rPr lang="en-US" sz="1200" kern="1200" dirty="0" smtClean="0">
                <a:solidFill>
                  <a:schemeClr val="tx1"/>
                </a:solidFill>
                <a:latin typeface="+mn-lt"/>
                <a:ea typeface="+mn-ea"/>
                <a:cs typeface="+mn-cs"/>
              </a:rPr>
              <a:t>*  Legion tasks operate on logical regions, specifying required privileges (read-only, read-write, reduction) and coherence (exclusive, atomic, etc.)</a:t>
            </a:r>
          </a:p>
          <a:p>
            <a:r>
              <a:rPr lang="en-US" sz="1200" kern="1200" dirty="0" smtClean="0">
                <a:solidFill>
                  <a:schemeClr val="tx1"/>
                </a:solidFill>
                <a:latin typeface="+mn-lt"/>
                <a:ea typeface="+mn-ea"/>
                <a:cs typeface="+mn-cs"/>
              </a:rPr>
              <a:t>and a small version of the region tree from Pat's slide (although you can probably get away with cropping the bottom two layers of the tree).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Then I'd include a very-scaled down version of the dataflow graph I sent you - it won't be readable, but that helps make the following points:</a:t>
            </a:r>
          </a:p>
          <a:p>
            <a:r>
              <a:rPr lang="en-US" sz="1200" kern="1200" dirty="0" smtClean="0">
                <a:solidFill>
                  <a:schemeClr val="tx1"/>
                </a:solidFill>
                <a:latin typeface="+mn-lt"/>
                <a:ea typeface="+mn-ea"/>
                <a:cs typeface="+mn-cs"/>
              </a:rPr>
              <a:t>* Tasks are coded in familiar sequential style (subtasks look like function calls).</a:t>
            </a:r>
          </a:p>
          <a:p>
            <a:r>
              <a:rPr lang="en-US" sz="1200" kern="1200" dirty="0" smtClean="0">
                <a:solidFill>
                  <a:schemeClr val="tx1"/>
                </a:solidFill>
                <a:latin typeface="+mn-lt"/>
                <a:ea typeface="+mn-ea"/>
                <a:cs typeface="+mn-cs"/>
              </a:rPr>
              <a:t>* Legion runtime uses region information to _automatically_ extract parallelism and map tasks using the same data</a:t>
            </a:r>
          </a:p>
          <a:p>
            <a:r>
              <a:rPr lang="en-US" sz="1200" kern="1200" dirty="0" smtClean="0">
                <a:solidFill>
                  <a:schemeClr val="tx1"/>
                </a:solidFill>
                <a:latin typeface="+mn-lt"/>
                <a:ea typeface="+mn-ea"/>
                <a:cs typeface="+mn-cs"/>
              </a:rPr>
              <a:t>    together to benefit from locality.</a:t>
            </a:r>
          </a:p>
          <a:p>
            <a:r>
              <a:rPr lang="en-US" sz="1200" kern="1200" dirty="0" smtClean="0">
                <a:solidFill>
                  <a:schemeClr val="tx1"/>
                </a:solidFill>
                <a:latin typeface="+mn-lt"/>
                <a:ea typeface="+mn-ea"/>
                <a:cs typeface="+mn-cs"/>
              </a:rPr>
              <a:t>* Current S3D </a:t>
            </a:r>
            <a:r>
              <a:rPr lang="en-US" sz="1200" kern="1200" dirty="0" err="1" smtClean="0">
                <a:solidFill>
                  <a:schemeClr val="tx1"/>
                </a:solidFill>
                <a:latin typeface="+mn-lt"/>
                <a:ea typeface="+mn-ea"/>
                <a:cs typeface="+mn-cs"/>
              </a:rPr>
              <a:t>fortran</a:t>
            </a:r>
            <a:r>
              <a:rPr lang="en-US" sz="1200" kern="1200" dirty="0" smtClean="0">
                <a:solidFill>
                  <a:schemeClr val="tx1"/>
                </a:solidFill>
                <a:latin typeface="+mn-lt"/>
                <a:ea typeface="+mn-ea"/>
                <a:cs typeface="+mn-cs"/>
              </a:rPr>
              <a:t> has no task parallelism and interleaves 3 inter-node transfers at a time.</a:t>
            </a:r>
          </a:p>
          <a:p>
            <a:r>
              <a:rPr lang="en-US" sz="1200" kern="1200" dirty="0" smtClean="0">
                <a:solidFill>
                  <a:schemeClr val="tx1"/>
                </a:solidFill>
                <a:latin typeface="+mn-lt"/>
                <a:ea typeface="+mn-ea"/>
                <a:cs typeface="+mn-cs"/>
              </a:rPr>
              <a:t>* Straightforward port of code to Legion:</a:t>
            </a:r>
          </a:p>
          <a:p>
            <a:r>
              <a:rPr lang="en-US" sz="1200" kern="1200" dirty="0" smtClean="0">
                <a:solidFill>
                  <a:schemeClr val="tx1"/>
                </a:solidFill>
                <a:latin typeface="+mn-lt"/>
                <a:ea typeface="+mn-ea"/>
                <a:cs typeface="+mn-cs"/>
              </a:rPr>
              <a:t>  -  results in identification of 100's of independent tasks by runtime</a:t>
            </a:r>
          </a:p>
          <a:p>
            <a:r>
              <a:rPr lang="en-US" sz="1200" kern="1200" dirty="0" smtClean="0">
                <a:solidFill>
                  <a:schemeClr val="tx1"/>
                </a:solidFill>
                <a:latin typeface="+mn-lt"/>
                <a:ea typeface="+mn-ea"/>
                <a:cs typeface="+mn-cs"/>
              </a:rPr>
              <a:t>  -  allows interleaving of up to 100's of inter-node transfers to hide communication latencies.</a:t>
            </a:r>
          </a:p>
          <a:p>
            <a:r>
              <a:rPr lang="en-US" sz="1200" kern="1200" dirty="0" smtClean="0">
                <a:solidFill>
                  <a:schemeClr val="tx1"/>
                </a:solidFill>
                <a:latin typeface="+mn-lt"/>
                <a:ea typeface="+mn-ea"/>
                <a:cs typeface="+mn-cs"/>
              </a:rPr>
              <a:t>  -  has a code structure that is very similar to current Fortran code</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I'm often chastised for putting too much text on my slides, so some of that may be better left as talking points.  The key is that the parallelism and locality are already there in most apps, and with a little help from the programmer to specify which "regions" of data they're accessing, the runtime can do the busywork needed to actually extract the parallelism and make use of the locality.</a:t>
            </a:r>
          </a:p>
          <a:p>
            <a:r>
              <a:rPr lang="en-US" sz="1200" kern="1200" dirty="0" smtClean="0">
                <a:solidFill>
                  <a:schemeClr val="tx1"/>
                </a:solidFill>
                <a:latin typeface="+mn-lt"/>
                <a:ea typeface="+mn-ea"/>
                <a:cs typeface="+mn-cs"/>
              </a:rPr>
              <a:t>  - Sean</a:t>
            </a:r>
            <a:endParaRPr lang="en-US" sz="1200" dirty="0" smtClean="0"/>
          </a:p>
          <a:p>
            <a:endParaRPr lang="en-US" sz="1200" dirty="0" smtClean="0"/>
          </a:p>
        </p:txBody>
      </p:sp>
      <p:sp>
        <p:nvSpPr>
          <p:cNvPr id="4" name="Slide Number Placeholder 3"/>
          <p:cNvSpPr>
            <a:spLocks noGrp="1"/>
          </p:cNvSpPr>
          <p:nvPr>
            <p:ph type="sldNum" sz="quarter" idx="10"/>
          </p:nvPr>
        </p:nvSpPr>
        <p:spPr/>
        <p:txBody>
          <a:bodyPr/>
          <a:lstStyle/>
          <a:p>
            <a:fld id="{0F82E8A6-2902-7049-A8DA-A94FF05C17F0}" type="slidenum">
              <a:rPr lang="en-US" smtClean="0"/>
              <a:pPr/>
              <a:t>23</a:t>
            </a:fld>
            <a:endParaRPr lang="en-US"/>
          </a:p>
        </p:txBody>
      </p:sp>
    </p:spTree>
    <p:extLst>
      <p:ext uri="{BB962C8B-B14F-4D97-AF65-F5344CB8AC3E}">
        <p14:creationId xmlns="" xmlns:p14="http://schemas.microsoft.com/office/powerpoint/2010/main" val="2606029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The 100's of internode transfers are the ones used for all the spatial derivatives for various intermediate gradient calculations and all the final </a:t>
            </a:r>
            <a:r>
              <a:rPr lang="en-US" sz="1200" kern="1200" dirty="0" err="1" smtClean="0">
                <a:solidFill>
                  <a:schemeClr val="tx1"/>
                </a:solidFill>
                <a:latin typeface="+mn-lt"/>
                <a:ea typeface="+mn-ea"/>
                <a:cs typeface="+mn-cs"/>
              </a:rPr>
              <a:t>rhs</a:t>
            </a:r>
            <a:r>
              <a:rPr lang="en-US" sz="1200" kern="1200" dirty="0" smtClean="0">
                <a:solidFill>
                  <a:schemeClr val="tx1"/>
                </a:solidFill>
                <a:latin typeface="+mn-lt"/>
                <a:ea typeface="+mn-ea"/>
                <a:cs typeface="+mn-cs"/>
              </a:rPr>
              <a:t> terms.  In the Fortran code, there are up to 6 (not 3, like I initially said) interleaved: the X+, X-, Y+, Y-, Z+, Z- for a single gradient/derivative, and this is done with some ugly transformations to the Fortran code.  In Legion, the independence of those 6 transfers for a given derivative, as well as the independence of the transfers for all the other derivatives, is determined automatically.</a:t>
            </a:r>
          </a:p>
          <a:p>
            <a:r>
              <a:rPr lang="en-US" sz="1200" kern="1200" dirty="0" smtClean="0">
                <a:solidFill>
                  <a:schemeClr val="tx1"/>
                </a:solidFill>
                <a:latin typeface="+mn-lt"/>
                <a:ea typeface="+mn-ea"/>
                <a:cs typeface="+mn-cs"/>
              </a:rPr>
              <a:t>  The 100's of independent tasks again come from all the stencil operations as well as any other computations that operate on different data (e.g. computation of the stress tensor vs. computation of heat flux).  The work Mike has been doing on </a:t>
            </a:r>
            <a:r>
              <a:rPr lang="en-US" sz="1200" kern="1200" dirty="0" err="1" smtClean="0">
                <a:solidFill>
                  <a:schemeClr val="tx1"/>
                </a:solidFill>
                <a:latin typeface="+mn-lt"/>
                <a:ea typeface="+mn-ea"/>
                <a:cs typeface="+mn-cs"/>
              </a:rPr>
              <a:t>getrates</a:t>
            </a:r>
            <a:r>
              <a:rPr lang="en-US" sz="1200" kern="1200" dirty="0" smtClean="0">
                <a:solidFill>
                  <a:schemeClr val="tx1"/>
                </a:solidFill>
                <a:latin typeface="+mn-lt"/>
                <a:ea typeface="+mn-ea"/>
                <a:cs typeface="+mn-cs"/>
              </a:rPr>
              <a:t> is further increasing the parallelism by breaking the monolithic </a:t>
            </a:r>
            <a:r>
              <a:rPr lang="en-US" sz="1200" kern="1200" dirty="0" err="1" smtClean="0">
                <a:solidFill>
                  <a:schemeClr val="tx1"/>
                </a:solidFill>
                <a:latin typeface="+mn-lt"/>
                <a:ea typeface="+mn-ea"/>
                <a:cs typeface="+mn-cs"/>
              </a:rPr>
              <a:t>getrates</a:t>
            </a:r>
            <a:r>
              <a:rPr lang="en-US" sz="1200" kern="1200" dirty="0" smtClean="0">
                <a:solidFill>
                  <a:schemeClr val="tx1"/>
                </a:solidFill>
                <a:latin typeface="+mn-lt"/>
                <a:ea typeface="+mn-ea"/>
                <a:cs typeface="+mn-cs"/>
              </a:rPr>
              <a:t> call into several subtasks which are independent by construction, and will be run in parallel by the Legion runtime.</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24</a:t>
            </a:fld>
            <a:endParaRPr lang="en-US"/>
          </a:p>
        </p:txBody>
      </p:sp>
    </p:spTree>
    <p:extLst>
      <p:ext uri="{BB962C8B-B14F-4D97-AF65-F5344CB8AC3E}">
        <p14:creationId xmlns="" xmlns:p14="http://schemas.microsoft.com/office/powerpoint/2010/main" val="5099300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smtClean="0"/>
          </a:p>
        </p:txBody>
      </p:sp>
      <p:sp>
        <p:nvSpPr>
          <p:cNvPr id="4" name="Slide Number Placeholder 3"/>
          <p:cNvSpPr>
            <a:spLocks noGrp="1"/>
          </p:cNvSpPr>
          <p:nvPr>
            <p:ph type="sldNum" sz="quarter" idx="10"/>
          </p:nvPr>
        </p:nvSpPr>
        <p:spPr/>
        <p:txBody>
          <a:bodyPr/>
          <a:lstStyle/>
          <a:p>
            <a:fld id="{0F2F1F87-CDBF-534F-8235-2A4EA8A779BE}" type="slidenum">
              <a:rPr lang="en-US" smtClean="0"/>
              <a:pPr/>
              <a:t>26</a:t>
            </a:fld>
            <a:endParaRPr lang="en-US"/>
          </a:p>
        </p:txBody>
      </p:sp>
    </p:spTree>
    <p:extLst>
      <p:ext uri="{BB962C8B-B14F-4D97-AF65-F5344CB8AC3E}">
        <p14:creationId xmlns="" xmlns:p14="http://schemas.microsoft.com/office/powerpoint/2010/main" val="3974894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Valerio: explai</a:t>
            </a:r>
            <a:r>
              <a:rPr lang="en-US" baseline="0" dirty="0" smtClean="0"/>
              <a:t>n figure on the right</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27</a:t>
            </a:fld>
            <a:endParaRPr lang="en-US"/>
          </a:p>
        </p:txBody>
      </p:sp>
    </p:spTree>
    <p:extLst>
      <p:ext uri="{BB962C8B-B14F-4D97-AF65-F5344CB8AC3E}">
        <p14:creationId xmlns="" xmlns:p14="http://schemas.microsoft.com/office/powerpoint/2010/main" val="9562521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Slide Image Placeholder 1"/>
          <p:cNvSpPr>
            <a:spLocks noGrp="1" noRot="1" noChangeAspect="1" noTextEdit="1"/>
          </p:cNvSpPr>
          <p:nvPr>
            <p:ph type="sldImg"/>
          </p:nvPr>
        </p:nvSpPr>
        <p:spPr>
          <a:ln/>
        </p:spPr>
      </p:sp>
      <p:sp>
        <p:nvSpPr>
          <p:cNvPr id="329730" name="Notes Placeholder 2"/>
          <p:cNvSpPr>
            <a:spLocks noGrp="1"/>
          </p:cNvSpPr>
          <p:nvPr>
            <p:ph type="body" idx="1"/>
          </p:nvPr>
        </p:nvSpPr>
        <p:spPr>
          <a:noFill/>
          <a:ln/>
        </p:spPr>
        <p:txBody>
          <a:bodyPr/>
          <a:lstStyle/>
          <a:p>
            <a:endParaRPr lang="en-US" dirty="0" smtClean="0">
              <a:latin typeface="Times New Roman" pitchFamily="18" charset="0"/>
              <a:ea typeface="ＭＳ Ｐゴシック"/>
              <a:cs typeface="ＭＳ Ｐゴシック"/>
            </a:endParaRPr>
          </a:p>
        </p:txBody>
      </p:sp>
    </p:spTree>
    <p:extLst>
      <p:ext uri="{BB962C8B-B14F-4D97-AF65-F5344CB8AC3E}">
        <p14:creationId xmlns="" xmlns:p14="http://schemas.microsoft.com/office/powerpoint/2010/main" val="13045413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0F2F1F87-CDBF-534F-8235-2A4EA8A779BE}" type="slidenum">
              <a:rPr lang="en-US" smtClean="0"/>
              <a:pPr/>
              <a:t>29</a:t>
            </a:fld>
            <a:endParaRPr lang="en-US"/>
          </a:p>
        </p:txBody>
      </p:sp>
    </p:spTree>
    <p:extLst>
      <p:ext uri="{BB962C8B-B14F-4D97-AF65-F5344CB8AC3E}">
        <p14:creationId xmlns="" xmlns:p14="http://schemas.microsoft.com/office/powerpoint/2010/main" val="41114057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2F1F87-CDBF-534F-8235-2A4EA8A779BE}" type="slidenum">
              <a:rPr lang="en-US" smtClean="0"/>
              <a:pPr/>
              <a:t>30</a:t>
            </a:fld>
            <a:endParaRPr lang="en-US"/>
          </a:p>
        </p:txBody>
      </p:sp>
    </p:spTree>
    <p:extLst>
      <p:ext uri="{BB962C8B-B14F-4D97-AF65-F5344CB8AC3E}">
        <p14:creationId xmlns="" xmlns:p14="http://schemas.microsoft.com/office/powerpoint/2010/main" val="783348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think</a:t>
            </a:r>
            <a:r>
              <a:rPr lang="en-US" baseline="0" dirty="0" smtClean="0"/>
              <a:t> Analytical is a good word here. </a:t>
            </a:r>
          </a:p>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31</a:t>
            </a:fld>
            <a:endParaRPr lang="en-US"/>
          </a:p>
        </p:txBody>
      </p:sp>
    </p:spTree>
    <p:extLst>
      <p:ext uri="{BB962C8B-B14F-4D97-AF65-F5344CB8AC3E}">
        <p14:creationId xmlns="" xmlns:p14="http://schemas.microsoft.com/office/powerpoint/2010/main" val="842889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83EC5"/>
                </a:solidFill>
              </a:rPr>
              <a:t>Combustion intermittency characterized by space-time locality, dependent on local turbulence scales, and this bounds regions of interest for in situ UQ</a:t>
            </a:r>
          </a:p>
          <a:p>
            <a:endParaRPr lang="en-US" dirty="0" smtClean="0"/>
          </a:p>
          <a:p>
            <a:endParaRPr lang="en-US" dirty="0" smtClean="0"/>
          </a:p>
          <a:p>
            <a:pPr marL="285750" indent="-285750">
              <a:buFont typeface="Arial"/>
              <a:buChar char="•"/>
            </a:pPr>
            <a:r>
              <a:rPr lang="en-US" sz="1800" dirty="0" smtClean="0"/>
              <a:t>Effective, robust UQ methods for </a:t>
            </a:r>
            <a:r>
              <a:rPr lang="en-US" sz="1800" dirty="0" smtClean="0">
                <a:solidFill>
                  <a:srgbClr val="FF0000"/>
                </a:solidFill>
              </a:rPr>
              <a:t>long-time, chaotic systems</a:t>
            </a:r>
            <a:r>
              <a:rPr lang="en-US" sz="1800" dirty="0" smtClean="0"/>
              <a:t> open research question.</a:t>
            </a:r>
          </a:p>
          <a:p>
            <a:pPr marL="285750" indent="-285750">
              <a:buFont typeface="Arial"/>
              <a:buChar char="•"/>
            </a:pPr>
            <a:r>
              <a:rPr lang="en-US" sz="1800" dirty="0" smtClean="0"/>
              <a:t>Space/Time localized phenomena of interest more tractable for current UQ methods(</a:t>
            </a:r>
            <a:r>
              <a:rPr lang="en-US" sz="1800" dirty="0" smtClean="0">
                <a:solidFill>
                  <a:srgbClr val="FF0000"/>
                </a:solidFill>
              </a:rPr>
              <a:t>Extinction, Ignition</a:t>
            </a:r>
            <a:r>
              <a:rPr lang="en-US" sz="1800" dirty="0" smtClean="0"/>
              <a:t>)</a:t>
            </a:r>
          </a:p>
          <a:p>
            <a:pPr marL="285750" indent="-285750">
              <a:buFont typeface="Arial"/>
              <a:buChar char="•"/>
            </a:pPr>
            <a:r>
              <a:rPr lang="en-US" sz="1800" dirty="0" smtClean="0"/>
              <a:t>Embedded chemistry models inherent source of uncertainty</a:t>
            </a:r>
          </a:p>
          <a:p>
            <a:pPr marL="742950" lvl="1" indent="-285750">
              <a:buFont typeface="Wingdings" charset="2"/>
              <a:buChar char="q"/>
            </a:pPr>
            <a:r>
              <a:rPr lang="en-US" sz="1800" dirty="0" smtClean="0"/>
              <a:t>Reaction rates</a:t>
            </a:r>
          </a:p>
          <a:p>
            <a:pPr marL="742950" lvl="1" indent="-285750">
              <a:buFont typeface="Wingdings" charset="2"/>
              <a:buChar char="q"/>
            </a:pPr>
            <a:r>
              <a:rPr lang="en-US" sz="1800" dirty="0" smtClean="0"/>
              <a:t>Missing/under-modeled processes/reactions</a:t>
            </a:r>
          </a:p>
          <a:p>
            <a:pPr marL="742950" lvl="1" indent="-285750">
              <a:buFont typeface="Wingdings" charset="2"/>
              <a:buChar char="q"/>
            </a:pPr>
            <a:r>
              <a:rPr lang="en-US" sz="1800" dirty="0" smtClean="0"/>
              <a:t>Species concentrations, initial profiles</a:t>
            </a:r>
          </a:p>
          <a:p>
            <a:pPr marL="285750" indent="-285750">
              <a:buFont typeface="Arial"/>
              <a:buChar char="•"/>
            </a:pPr>
            <a:r>
              <a:rPr lang="en-US" sz="1800" dirty="0" smtClean="0">
                <a:solidFill>
                  <a:srgbClr val="000090"/>
                </a:solidFill>
              </a:rPr>
              <a:t>Expression/reduction of basic science/prediction goals</a:t>
            </a:r>
            <a:r>
              <a:rPr lang="en-US" sz="1800" dirty="0" smtClean="0"/>
              <a:t> to mathematical </a:t>
            </a:r>
            <a:r>
              <a:rPr lang="en-US" sz="1800" dirty="0" smtClean="0">
                <a:solidFill>
                  <a:srgbClr val="000090"/>
                </a:solidFill>
              </a:rPr>
              <a:t>UQ framework</a:t>
            </a:r>
            <a:r>
              <a:rPr lang="en-US" sz="1800" dirty="0" smtClean="0"/>
              <a:t>.</a:t>
            </a:r>
          </a:p>
          <a:p>
            <a:pPr marL="742950" lvl="1" indent="-285750">
              <a:buFont typeface="Wingdings" charset="2"/>
              <a:buChar char="q"/>
            </a:pPr>
            <a:r>
              <a:rPr lang="en-US" sz="1800" dirty="0" smtClean="0"/>
              <a:t>Leads to </a:t>
            </a:r>
            <a:r>
              <a:rPr lang="en-US" sz="1800" dirty="0" smtClean="0">
                <a:solidFill>
                  <a:srgbClr val="FF0000"/>
                </a:solidFill>
              </a:rPr>
              <a:t>tractable</a:t>
            </a:r>
            <a:r>
              <a:rPr lang="en-US" sz="1800" dirty="0" smtClean="0"/>
              <a:t> and </a:t>
            </a:r>
            <a:r>
              <a:rPr lang="en-US" sz="1800" dirty="0" smtClean="0">
                <a:solidFill>
                  <a:srgbClr val="FF0000"/>
                </a:solidFill>
              </a:rPr>
              <a:t>relevant</a:t>
            </a:r>
            <a:r>
              <a:rPr lang="en-US" sz="1800" dirty="0" smtClean="0"/>
              <a:t> set of UQ problems</a:t>
            </a:r>
          </a:p>
          <a:p>
            <a:pPr marL="742950" lvl="1" indent="-285750">
              <a:buFont typeface="Wingdings" charset="2"/>
              <a:buChar char="q"/>
            </a:pPr>
            <a:r>
              <a:rPr lang="en-US" sz="1800" dirty="0" smtClean="0"/>
              <a:t>Helps catalog varying sources of uncertainty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rgbClr val="383EC5"/>
                </a:solidFill>
              </a:rPr>
              <a:t>What is the uncertainty in reaction rates characterizing intermittent combustion events that control fuel efficiency and emissions with respect to uncertainties in input parameters: elementary chemical rates and species transport properties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383EC5"/>
              </a:solidFill>
            </a:endParaRPr>
          </a:p>
          <a:p>
            <a:pPr marL="857250" lvl="1" indent="-457200"/>
            <a:r>
              <a:rPr lang="en-US" dirty="0" smtClean="0">
                <a:solidFill>
                  <a:schemeClr val="tx1"/>
                </a:solidFill>
              </a:rPr>
              <a:t>Leads to optimization over:</a:t>
            </a:r>
          </a:p>
          <a:p>
            <a:pPr marL="1257300" lvl="2" indent="-457200"/>
            <a:r>
              <a:rPr lang="en-US" dirty="0" smtClean="0">
                <a:solidFill>
                  <a:schemeClr val="tx1"/>
                </a:solidFill>
              </a:rPr>
              <a:t>Available fast/slow memory</a:t>
            </a:r>
          </a:p>
          <a:p>
            <a:pPr marL="1257300" lvl="2" indent="-457200"/>
            <a:r>
              <a:rPr lang="en-US" dirty="0" smtClean="0">
                <a:solidFill>
                  <a:schemeClr val="tx1"/>
                </a:solidFill>
              </a:rPr>
              <a:t>Costs of using slow(</a:t>
            </a:r>
            <a:r>
              <a:rPr lang="en-US" dirty="0" err="1" smtClean="0">
                <a:solidFill>
                  <a:schemeClr val="tx1"/>
                </a:solidFill>
              </a:rPr>
              <a:t>er</a:t>
            </a:r>
            <a:r>
              <a:rPr lang="en-US" dirty="0" smtClean="0">
                <a:solidFill>
                  <a:schemeClr val="tx1"/>
                </a:solidFill>
              </a:rPr>
              <a:t>) storage</a:t>
            </a:r>
          </a:p>
          <a:p>
            <a:pPr marL="1257300" lvl="2" indent="-457200"/>
            <a:r>
              <a:rPr lang="en-US" dirty="0" smtClean="0">
                <a:solidFill>
                  <a:schemeClr val="tx1"/>
                </a:solidFill>
              </a:rPr>
              <a:t>Forward state </a:t>
            </a:r>
            <a:r>
              <a:rPr lang="en-US" dirty="0" err="1" smtClean="0">
                <a:solidFill>
                  <a:schemeClr val="tx1"/>
                </a:solidFill>
              </a:rPr>
              <a:t>recomputation</a:t>
            </a:r>
            <a:r>
              <a:rPr lang="en-US" dirty="0" smtClean="0">
                <a:solidFill>
                  <a:schemeClr val="tx1"/>
                </a:solidFill>
              </a:rPr>
              <a:t>(</a:t>
            </a:r>
            <a:r>
              <a:rPr lang="en-US" dirty="0" err="1" smtClean="0">
                <a:solidFill>
                  <a:schemeClr val="tx1"/>
                </a:solidFill>
              </a:rPr>
              <a:t>checkpointing</a:t>
            </a:r>
            <a:r>
              <a:rPr lang="en-US" dirty="0" smtClean="0">
                <a:solidFill>
                  <a:schemeClr val="tx1"/>
                </a:solidFill>
              </a:rPr>
              <a:t>)</a:t>
            </a:r>
          </a:p>
          <a:p>
            <a:pPr marL="1257300" lvl="2" indent="-457200"/>
            <a:r>
              <a:rPr lang="en-US" dirty="0" err="1" smtClean="0">
                <a:solidFill>
                  <a:schemeClr val="tx1"/>
                </a:solidFill>
              </a:rPr>
              <a:t>Adjoint</a:t>
            </a:r>
            <a:r>
              <a:rPr lang="en-US" dirty="0" smtClean="0">
                <a:solidFill>
                  <a:schemeClr val="tx1"/>
                </a:solidFill>
              </a:rPr>
              <a:t> state(and resulting sensitivities) computation accuracy</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solidFill>
                <a:srgbClr val="383EC5"/>
              </a:solidFill>
            </a:endParaRPr>
          </a:p>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32</a:t>
            </a:fld>
            <a:endParaRPr lang="en-US"/>
          </a:p>
        </p:txBody>
      </p:sp>
    </p:spTree>
    <p:extLst>
      <p:ext uri="{BB962C8B-B14F-4D97-AF65-F5344CB8AC3E}">
        <p14:creationId xmlns="" xmlns:p14="http://schemas.microsoft.com/office/powerpoint/2010/main" val="3806690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pPr>
            <a:r>
              <a:rPr lang="en-US" dirty="0" smtClean="0">
                <a:solidFill>
                  <a:srgbClr val="FF0000"/>
                </a:solidFill>
              </a:rPr>
              <a:t>Research of UQ impact on SDMA parallels proxy app thrust</a:t>
            </a:r>
          </a:p>
          <a:p>
            <a:pPr marL="457200" indent="-457200">
              <a:buFont typeface="+mj-lt"/>
              <a:buAutoNum type="arabicPeriod"/>
            </a:pPr>
            <a:r>
              <a:rPr lang="en-US" dirty="0" err="1" smtClean="0">
                <a:solidFill>
                  <a:schemeClr val="tx1"/>
                </a:solidFill>
              </a:rPr>
              <a:t>Adjoint</a:t>
            </a:r>
            <a:r>
              <a:rPr lang="en-US" dirty="0" smtClean="0">
                <a:solidFill>
                  <a:schemeClr val="tx1"/>
                </a:solidFill>
              </a:rPr>
              <a:t>-based Sensitivity Analysis</a:t>
            </a:r>
          </a:p>
          <a:p>
            <a:pPr marL="857250" lvl="1" indent="-457200"/>
            <a:r>
              <a:rPr lang="en-US" dirty="0" smtClean="0">
                <a:solidFill>
                  <a:schemeClr val="tx1"/>
                </a:solidFill>
              </a:rPr>
              <a:t>	Computation of </a:t>
            </a:r>
            <a:r>
              <a:rPr lang="en-US" dirty="0" err="1" smtClean="0">
                <a:solidFill>
                  <a:schemeClr val="tx1"/>
                </a:solidFill>
              </a:rPr>
              <a:t>adjoint</a:t>
            </a:r>
            <a:r>
              <a:rPr lang="en-US" dirty="0" smtClean="0">
                <a:solidFill>
                  <a:schemeClr val="tx1"/>
                </a:solidFill>
              </a:rPr>
              <a:t> requires solution access on all of a space-time domain “near” the phenomena of interest.</a:t>
            </a:r>
          </a:p>
          <a:p>
            <a:pPr marL="857250" lvl="1" indent="-457200"/>
            <a:r>
              <a:rPr lang="en-US" dirty="0" smtClean="0">
                <a:solidFill>
                  <a:schemeClr val="tx1"/>
                </a:solidFill>
              </a:rPr>
              <a:t>Leads to optimization over:</a:t>
            </a:r>
          </a:p>
          <a:p>
            <a:pPr marL="1257300" lvl="2" indent="-457200"/>
            <a:r>
              <a:rPr lang="en-US" dirty="0" smtClean="0">
                <a:solidFill>
                  <a:schemeClr val="tx1"/>
                </a:solidFill>
              </a:rPr>
              <a:t>Available fast/slow memory</a:t>
            </a:r>
          </a:p>
          <a:p>
            <a:pPr marL="1257300" lvl="2" indent="-457200"/>
            <a:r>
              <a:rPr lang="en-US" dirty="0" smtClean="0">
                <a:solidFill>
                  <a:schemeClr val="tx1"/>
                </a:solidFill>
              </a:rPr>
              <a:t>Costs of using slow(</a:t>
            </a:r>
            <a:r>
              <a:rPr lang="en-US" dirty="0" err="1" smtClean="0">
                <a:solidFill>
                  <a:schemeClr val="tx1"/>
                </a:solidFill>
              </a:rPr>
              <a:t>er</a:t>
            </a:r>
            <a:r>
              <a:rPr lang="en-US" dirty="0" smtClean="0">
                <a:solidFill>
                  <a:schemeClr val="tx1"/>
                </a:solidFill>
              </a:rPr>
              <a:t>) storage</a:t>
            </a:r>
          </a:p>
          <a:p>
            <a:pPr marL="1257300" lvl="2" indent="-457200"/>
            <a:r>
              <a:rPr lang="en-US" dirty="0" smtClean="0">
                <a:solidFill>
                  <a:schemeClr val="tx1"/>
                </a:solidFill>
              </a:rPr>
              <a:t>Forward state </a:t>
            </a:r>
            <a:r>
              <a:rPr lang="en-US" dirty="0" err="1" smtClean="0">
                <a:solidFill>
                  <a:schemeClr val="tx1"/>
                </a:solidFill>
              </a:rPr>
              <a:t>recomputation</a:t>
            </a:r>
            <a:r>
              <a:rPr lang="en-US" dirty="0" smtClean="0">
                <a:solidFill>
                  <a:schemeClr val="tx1"/>
                </a:solidFill>
              </a:rPr>
              <a:t>(</a:t>
            </a:r>
            <a:r>
              <a:rPr lang="en-US" dirty="0" err="1" smtClean="0">
                <a:solidFill>
                  <a:schemeClr val="tx1"/>
                </a:solidFill>
              </a:rPr>
              <a:t>checkpointing</a:t>
            </a:r>
            <a:r>
              <a:rPr lang="en-US" dirty="0" smtClean="0">
                <a:solidFill>
                  <a:schemeClr val="tx1"/>
                </a:solidFill>
              </a:rPr>
              <a:t>)</a:t>
            </a:r>
          </a:p>
          <a:p>
            <a:pPr marL="1257300" lvl="2" indent="-457200"/>
            <a:r>
              <a:rPr lang="en-US" dirty="0" err="1" smtClean="0">
                <a:solidFill>
                  <a:schemeClr val="tx1"/>
                </a:solidFill>
              </a:rPr>
              <a:t>Adjoint</a:t>
            </a:r>
            <a:r>
              <a:rPr lang="en-US" smtClean="0">
                <a:solidFill>
                  <a:schemeClr val="tx1"/>
                </a:solidFill>
              </a:rPr>
              <a:t> state(and resulting sensitivities) computation accuracy</a:t>
            </a:r>
          </a:p>
          <a:p>
            <a:endParaRPr lang="en-US" sz="2400" dirty="0" smtClean="0"/>
          </a:p>
          <a:p>
            <a:endParaRPr lang="en-US" sz="2400" dirty="0" smtClean="0"/>
          </a:p>
          <a:p>
            <a:endParaRPr lang="en-US" sz="2400" dirty="0" smtClean="0"/>
          </a:p>
          <a:p>
            <a:r>
              <a:rPr lang="en-US" sz="2400" dirty="0" smtClean="0"/>
              <a:t>Proposed </a:t>
            </a:r>
            <a:r>
              <a:rPr lang="en-US" sz="2400" dirty="0" err="1" smtClean="0"/>
              <a:t>adjoint</a:t>
            </a:r>
            <a:r>
              <a:rPr lang="en-US" sz="2400" dirty="0" smtClean="0"/>
              <a:t> solution process involves many functions</a:t>
            </a:r>
          </a:p>
          <a:p>
            <a:pPr lvl="1"/>
            <a:r>
              <a:rPr lang="en-US" sz="2400" dirty="0" smtClean="0"/>
              <a:t>Identifying interesting events (in-situ analytics)</a:t>
            </a:r>
          </a:p>
          <a:p>
            <a:pPr lvl="1"/>
            <a:r>
              <a:rPr lang="en-US" sz="2400" dirty="0" err="1" smtClean="0"/>
              <a:t>Checkpointing</a:t>
            </a:r>
            <a:r>
              <a:rPr lang="en-US" sz="2400" dirty="0" smtClean="0"/>
              <a:t> primal solution in </a:t>
            </a:r>
            <a:r>
              <a:rPr lang="en-US" sz="2400" dirty="0" err="1" smtClean="0"/>
              <a:t>RoIs</a:t>
            </a:r>
            <a:endParaRPr lang="en-US" sz="2400" dirty="0" smtClean="0"/>
          </a:p>
          <a:p>
            <a:pPr lvl="1"/>
            <a:r>
              <a:rPr lang="en-US" sz="2400" dirty="0" smtClean="0"/>
              <a:t>Interleaving primal </a:t>
            </a:r>
            <a:r>
              <a:rPr lang="en-US" sz="2400" dirty="0" err="1" smtClean="0"/>
              <a:t>recompute</a:t>
            </a:r>
            <a:r>
              <a:rPr lang="en-US" sz="2400" dirty="0" smtClean="0"/>
              <a:t> with </a:t>
            </a:r>
            <a:r>
              <a:rPr lang="en-US" sz="2400" dirty="0" err="1" smtClean="0"/>
              <a:t>adjoint</a:t>
            </a:r>
            <a:r>
              <a:rPr lang="en-US" sz="2400" dirty="0" smtClean="0"/>
              <a:t> solution</a:t>
            </a:r>
          </a:p>
          <a:p>
            <a:pPr lvl="1"/>
            <a:r>
              <a:rPr lang="en-US" sz="2400" dirty="0" smtClean="0"/>
              <a:t>Managing data flow</a:t>
            </a:r>
          </a:p>
          <a:p>
            <a:pPr lvl="1"/>
            <a:r>
              <a:rPr lang="en-US" sz="2400" dirty="0" smtClean="0"/>
              <a:t>Analyzing </a:t>
            </a:r>
            <a:r>
              <a:rPr lang="en-US" sz="2400" dirty="0" err="1" smtClean="0"/>
              <a:t>adjoint</a:t>
            </a:r>
            <a:r>
              <a:rPr lang="en-US" sz="2400" dirty="0" smtClean="0"/>
              <a:t> solution (in-situ)</a:t>
            </a:r>
          </a:p>
          <a:p>
            <a:r>
              <a:rPr lang="en-US" sz="2400" dirty="0" smtClean="0"/>
              <a:t>Explore impact </a:t>
            </a:r>
            <a:r>
              <a:rPr lang="en-US" sz="2400" dirty="0" smtClean="0">
                <a:solidFill>
                  <a:srgbClr val="000000"/>
                </a:solidFill>
              </a:rPr>
              <a:t>of hardware configurations and how they are used</a:t>
            </a:r>
          </a:p>
          <a:p>
            <a:r>
              <a:rPr lang="en-US" sz="2400" dirty="0" smtClean="0"/>
              <a:t>Explore tradeoff </a:t>
            </a:r>
            <a:r>
              <a:rPr lang="en-US" sz="2400" dirty="0" smtClean="0">
                <a:solidFill>
                  <a:srgbClr val="000000"/>
                </a:solidFill>
              </a:rPr>
              <a:t>between storage, data movement and </a:t>
            </a:r>
            <a:r>
              <a:rPr lang="en-US" sz="2400" dirty="0" err="1" smtClean="0">
                <a:solidFill>
                  <a:srgbClr val="000000"/>
                </a:solidFill>
              </a:rPr>
              <a:t>recomputing</a:t>
            </a:r>
            <a:endParaRPr lang="en-US" sz="2400" dirty="0" smtClean="0">
              <a:solidFill>
                <a:srgbClr val="000000"/>
              </a:solidFill>
            </a:endParaRPr>
          </a:p>
          <a:p>
            <a:r>
              <a:rPr lang="en-US" sz="2400" dirty="0" smtClean="0"/>
              <a:t>Building proxy application(s) </a:t>
            </a:r>
            <a:r>
              <a:rPr lang="en-US" sz="2400" dirty="0" smtClean="0">
                <a:solidFill>
                  <a:srgbClr val="000000"/>
                </a:solidFill>
              </a:rPr>
              <a:t>to represent the </a:t>
            </a:r>
            <a:r>
              <a:rPr lang="en-US" sz="2400" dirty="0" err="1" smtClean="0">
                <a:solidFill>
                  <a:srgbClr val="000000"/>
                </a:solidFill>
              </a:rPr>
              <a:t>adjoint</a:t>
            </a:r>
            <a:r>
              <a:rPr lang="en-US" sz="2400" dirty="0" smtClean="0">
                <a:solidFill>
                  <a:srgbClr val="000000"/>
                </a:solidFill>
              </a:rPr>
              <a:t> work and data flow</a:t>
            </a:r>
          </a:p>
          <a:p>
            <a:pPr lvl="1"/>
            <a:r>
              <a:rPr lang="en-US" sz="2400" dirty="0" smtClean="0"/>
              <a:t>Build on </a:t>
            </a:r>
            <a:r>
              <a:rPr lang="en-US" sz="2400" dirty="0" err="1" smtClean="0"/>
              <a:t>BoxLib</a:t>
            </a:r>
            <a:r>
              <a:rPr lang="en-US" sz="2400" dirty="0" smtClean="0"/>
              <a:t> data structures</a:t>
            </a:r>
          </a:p>
          <a:p>
            <a:pPr lvl="1"/>
            <a:r>
              <a:rPr lang="en-US" sz="2400" dirty="0" smtClean="0"/>
              <a:t>Flexible expression of computing and data management tasks</a:t>
            </a:r>
          </a:p>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33</a:t>
            </a:fld>
            <a:endParaRPr lang="en-US"/>
          </a:p>
        </p:txBody>
      </p:sp>
    </p:spTree>
    <p:extLst>
      <p:ext uri="{BB962C8B-B14F-4D97-AF65-F5344CB8AC3E}">
        <p14:creationId xmlns="" xmlns:p14="http://schemas.microsoft.com/office/powerpoint/2010/main" val="4078181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S3D is a </a:t>
            </a:r>
            <a:r>
              <a:rPr lang="en-US" sz="1200" b="0" i="0" u="none" strike="noStrike" kern="1200" baseline="0" dirty="0" err="1" smtClean="0">
                <a:solidFill>
                  <a:schemeClr val="tx1"/>
                </a:solidFill>
                <a:latin typeface="+mn-lt"/>
                <a:ea typeface="+mn-ea"/>
                <a:cs typeface="+mn-cs"/>
              </a:rPr>
              <a:t>comprssible</a:t>
            </a:r>
            <a:r>
              <a:rPr lang="en-US" sz="1200" b="0" i="0" u="none" strike="noStrike" kern="1200" baseline="0" dirty="0" smtClean="0">
                <a:solidFill>
                  <a:schemeClr val="tx1"/>
                </a:solidFill>
                <a:latin typeface="+mn-lt"/>
                <a:ea typeface="+mn-ea"/>
                <a:cs typeface="+mn-cs"/>
              </a:rPr>
              <a:t> reacting flow DNS code.  It is based on high order finite difference method of lines approach.  It supports detailed kinetics and transport and is</a:t>
            </a:r>
          </a:p>
          <a:p>
            <a:r>
              <a:rPr lang="en-US" sz="1200" b="0" i="0" u="none" strike="noStrike" kern="1200" baseline="0" dirty="0" smtClean="0">
                <a:solidFill>
                  <a:schemeClr val="tx1"/>
                </a:solidFill>
                <a:latin typeface="+mn-lt"/>
                <a:ea typeface="+mn-ea"/>
                <a:cs typeface="+mn-cs"/>
              </a:rPr>
              <a:t>implemented in a hybrid parallel model that combines MPI + </a:t>
            </a:r>
            <a:r>
              <a:rPr lang="en-US" sz="1200" b="0" i="0" u="none" strike="noStrike" kern="1200" baseline="0" dirty="0" err="1" smtClean="0">
                <a:solidFill>
                  <a:schemeClr val="tx1"/>
                </a:solidFill>
                <a:latin typeface="+mn-lt"/>
                <a:ea typeface="+mn-ea"/>
                <a:cs typeface="+mn-cs"/>
              </a:rPr>
              <a:t>OpenMP</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can target lab-scale flames but to have impact on design of engines in future we need to simulate at engine relevant conditions.</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5</a:t>
            </a:fld>
            <a:endParaRPr lang="en-US"/>
          </a:p>
        </p:txBody>
      </p:sp>
    </p:spTree>
    <p:extLst>
      <p:ext uri="{BB962C8B-B14F-4D97-AF65-F5344CB8AC3E}">
        <p14:creationId xmlns="" xmlns:p14="http://schemas.microsoft.com/office/powerpoint/2010/main" val="17315999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smtClean="0"/>
              <a:t>The Problem</a:t>
            </a:r>
            <a:r>
              <a:rPr lang="en-US" dirty="0" smtClean="0"/>
              <a:t>: Evaluate sensitivities of quantities of interest (</a:t>
            </a:r>
            <a:r>
              <a:rPr lang="en-US" dirty="0" err="1" smtClean="0"/>
              <a:t>QoIs</a:t>
            </a:r>
            <a:r>
              <a:rPr lang="en-US" dirty="0" smtClean="0"/>
              <a:t>) with respect to chemistry model parameters, or modeled fields (e.g. reaction rate fields) </a:t>
            </a:r>
          </a:p>
          <a:p>
            <a:pPr marL="0" indent="0">
              <a:buNone/>
            </a:pPr>
            <a:r>
              <a:rPr lang="en-US" dirty="0" smtClean="0"/>
              <a:t>The </a:t>
            </a:r>
            <a:r>
              <a:rPr lang="en-US" b="1" dirty="0" smtClean="0">
                <a:ln w="12700">
                  <a:solidFill>
                    <a:srgbClr val="000000"/>
                  </a:solidFill>
                  <a:prstDash val="solid"/>
                </a:ln>
                <a:solidFill>
                  <a:srgbClr val="FF0000"/>
                </a:solidFill>
                <a:effectLst>
                  <a:outerShdw blurRad="38100" dist="38100" dir="2700000" algn="tl">
                    <a:srgbClr val="000000">
                      <a:alpha val="43137"/>
                    </a:srgbClr>
                  </a:outerShdw>
                </a:effectLst>
              </a:rPr>
              <a:t>classical</a:t>
            </a:r>
            <a:r>
              <a:rPr lang="en-US" b="1" dirty="0" smtClean="0">
                <a:ln w="10541" cmpd="sng">
                  <a:solidFill>
                    <a:srgbClr val="000000"/>
                  </a:solidFill>
                  <a:prstDash val="solid"/>
                </a:ln>
                <a:solidFill>
                  <a:srgbClr val="FF0000"/>
                </a:solidFill>
              </a:rPr>
              <a:t> approach</a:t>
            </a:r>
            <a:r>
              <a:rPr lang="en-US" b="1" dirty="0" smtClean="0">
                <a:ln w="10541" cmpd="sng">
                  <a:solidFill>
                    <a:srgbClr val="000000"/>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 </a:t>
            </a:r>
            <a:r>
              <a:rPr lang="en-US" dirty="0" smtClean="0"/>
              <a:t>to solving this problem requires solving</a:t>
            </a:r>
          </a:p>
          <a:p>
            <a:pPr marL="0" indent="0">
              <a:buNone/>
            </a:pPr>
            <a:r>
              <a:rPr lang="en-US" dirty="0" smtClean="0">
                <a:solidFill>
                  <a:srgbClr val="FF0000"/>
                </a:solidFill>
              </a:rPr>
              <a:t>P+1</a:t>
            </a:r>
            <a:r>
              <a:rPr lang="en-US" dirty="0" smtClean="0"/>
              <a:t> forward simulations, where P is the number of sensitivity evaluations</a:t>
            </a:r>
          </a:p>
          <a:p>
            <a:r>
              <a:rPr lang="en-US" dirty="0" smtClean="0"/>
              <a:t>P can be very large (&gt;&gt; 1000) makes classical approach infeasible</a:t>
            </a:r>
          </a:p>
          <a:p>
            <a:r>
              <a:rPr lang="en-US" b="1" dirty="0" err="1"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Adjoint</a:t>
            </a:r>
            <a:r>
              <a:rPr lang="en-US" b="1"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rPr>
              <a:t> approach</a:t>
            </a:r>
            <a:r>
              <a:rPr lang="en-US" b="1"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rPr>
              <a:t>: </a:t>
            </a:r>
            <a:r>
              <a:rPr lang="en-US" dirty="0" smtClean="0">
                <a:solidFill>
                  <a:schemeClr val="tx1"/>
                </a:solidFill>
              </a:rPr>
              <a:t>solve one auxiliary problem, the </a:t>
            </a:r>
            <a:r>
              <a:rPr lang="en-US" dirty="0" err="1" smtClean="0">
                <a:solidFill>
                  <a:srgbClr val="008000"/>
                </a:solidFill>
              </a:rPr>
              <a:t>adjoint</a:t>
            </a:r>
            <a:r>
              <a:rPr lang="en-US" dirty="0" smtClean="0">
                <a:solidFill>
                  <a:srgbClr val="008000"/>
                </a:solidFill>
              </a:rPr>
              <a:t> problem</a:t>
            </a:r>
            <a:r>
              <a:rPr lang="en-US" dirty="0" smtClean="0">
                <a:solidFill>
                  <a:schemeClr val="tx1"/>
                </a:solidFill>
              </a:rPr>
              <a:t>, which is linearized about the primal solution. </a:t>
            </a:r>
          </a:p>
          <a:p>
            <a:r>
              <a:rPr lang="en-US" dirty="0" smtClean="0">
                <a:solidFill>
                  <a:schemeClr val="tx1"/>
                </a:solidFill>
              </a:rPr>
              <a:t>Need the primal (forward) solution to solve the </a:t>
            </a:r>
            <a:r>
              <a:rPr lang="en-US" dirty="0" err="1" smtClean="0">
                <a:solidFill>
                  <a:schemeClr val="tx1"/>
                </a:solidFill>
              </a:rPr>
              <a:t>adjoint</a:t>
            </a:r>
            <a:r>
              <a:rPr lang="en-US" dirty="0" smtClean="0">
                <a:solidFill>
                  <a:schemeClr val="tx1"/>
                </a:solidFill>
              </a:rPr>
              <a:t> problem.</a:t>
            </a:r>
          </a:p>
          <a:p>
            <a:r>
              <a:rPr lang="en-US"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The </a:t>
            </a:r>
            <a:r>
              <a:rPr lang="en-US"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catch</a:t>
            </a:r>
            <a:r>
              <a:rPr lang="en-US"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the </a:t>
            </a:r>
            <a:r>
              <a:rPr lang="en-US" dirty="0" err="1"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adjoint</a:t>
            </a:r>
            <a:r>
              <a:rPr lang="en-US"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 problem has </a:t>
            </a:r>
            <a:r>
              <a:rPr lang="en-US" dirty="0" smtClean="0">
                <a:ln w="12700">
                  <a:solidFill>
                    <a:schemeClr val="tx2">
                      <a:satMod val="155000"/>
                    </a:schemeClr>
                  </a:solidFill>
                  <a:prstDash val="solid"/>
                </a:ln>
                <a:solidFill>
                  <a:srgbClr val="FF0000"/>
                </a:solidFill>
                <a:effectLst>
                  <a:outerShdw blurRad="41275" dist="20320" dir="1800000" algn="tl" rotWithShape="0">
                    <a:srgbClr val="000000">
                      <a:alpha val="40000"/>
                    </a:srgbClr>
                  </a:outerShdw>
                </a:effectLst>
              </a:rPr>
              <a:t>reverse causality</a:t>
            </a:r>
            <a:r>
              <a:rPr lang="en-US" dirty="0" smtClean="0">
                <a:ln w="12700">
                  <a:solidFill>
                    <a:schemeClr val="tx2">
                      <a:satMod val="155000"/>
                    </a:schemeClr>
                  </a:solidFill>
                  <a:prstDash val="solid"/>
                </a:ln>
                <a:solidFill>
                  <a:schemeClr val="tx1"/>
                </a:solidFill>
                <a:effectLst>
                  <a:outerShdw blurRad="41275" dist="20320" dir="1800000" algn="tl" rotWithShape="0">
                    <a:srgbClr val="000000">
                      <a:alpha val="40000"/>
                    </a:srgbClr>
                  </a:outerShdw>
                </a:effectLst>
              </a:rPr>
              <a:t>.</a:t>
            </a:r>
            <a:endParaRPr lang="en-US" dirty="0" smtClean="0">
              <a:ln w="12700">
                <a:solidFill>
                  <a:schemeClr val="tx2">
                    <a:satMod val="155000"/>
                  </a:schemeClr>
                </a:solidFill>
                <a:prstDash val="solid"/>
              </a:ln>
              <a:solidFill>
                <a:srgbClr val="000090"/>
              </a:solidFill>
              <a:effectLst>
                <a:outerShdw blurRad="41275" dist="20320" dir="1800000" algn="tl" rotWithShape="0">
                  <a:srgbClr val="000000">
                    <a:alpha val="40000"/>
                  </a:srgbClr>
                </a:outerShdw>
              </a:effectLst>
            </a:endParaRPr>
          </a:p>
          <a:p>
            <a:endParaRPr lang="en-US" dirty="0" smtClean="0"/>
          </a:p>
          <a:p>
            <a:r>
              <a:rPr lang="en-US" b="1" dirty="0" smtClean="0"/>
              <a:t>What is possible for UQ?</a:t>
            </a:r>
          </a:p>
          <a:p>
            <a:endParaRPr lang="en-US" b="1" dirty="0" smtClean="0"/>
          </a:p>
          <a:p>
            <a:r>
              <a:rPr lang="en-US" b="1" dirty="0" smtClean="0"/>
              <a:t>Adjoin – reverse</a:t>
            </a:r>
            <a:r>
              <a:rPr lang="en-US" b="1" baseline="0" dirty="0" smtClean="0"/>
              <a:t> causality – solve </a:t>
            </a:r>
            <a:r>
              <a:rPr lang="en-US" b="1" baseline="0" dirty="0" err="1" smtClean="0"/>
              <a:t>nbackward</a:t>
            </a:r>
            <a:r>
              <a:rPr lang="en-US" b="1" baseline="0" dirty="0" smtClean="0"/>
              <a:t> in time</a:t>
            </a:r>
            <a:endParaRPr lang="en-US" b="1" dirty="0" smtClean="0"/>
          </a:p>
          <a:p>
            <a:endParaRPr lang="en-US" b="1" dirty="0" smtClean="0"/>
          </a:p>
          <a:p>
            <a:endParaRPr lang="en-US" b="1"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36</a:t>
            </a:fld>
            <a:endParaRPr lang="en-US"/>
          </a:p>
        </p:txBody>
      </p:sp>
    </p:spTree>
    <p:extLst>
      <p:ext uri="{BB962C8B-B14F-4D97-AF65-F5344CB8AC3E}">
        <p14:creationId xmlns="" xmlns:p14="http://schemas.microsoft.com/office/powerpoint/2010/main" val="26349974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smtClean="0"/>
              <a:t>Proposed </a:t>
            </a:r>
            <a:r>
              <a:rPr lang="en-US" sz="2400" dirty="0" err="1" smtClean="0"/>
              <a:t>adjoint</a:t>
            </a:r>
            <a:r>
              <a:rPr lang="en-US" sz="2400" dirty="0" smtClean="0"/>
              <a:t> solution process involves many functions</a:t>
            </a:r>
          </a:p>
          <a:p>
            <a:pPr lvl="1"/>
            <a:r>
              <a:rPr lang="en-US" sz="2400" dirty="0" smtClean="0"/>
              <a:t>Identifying interesting events (in-situ analytics)</a:t>
            </a:r>
          </a:p>
          <a:p>
            <a:pPr lvl="1"/>
            <a:r>
              <a:rPr lang="en-US" sz="2400" dirty="0" err="1" smtClean="0"/>
              <a:t>Checkpointing</a:t>
            </a:r>
            <a:r>
              <a:rPr lang="en-US" sz="2400" dirty="0" smtClean="0"/>
              <a:t> primal solution in </a:t>
            </a:r>
            <a:r>
              <a:rPr lang="en-US" sz="2400" dirty="0" err="1" smtClean="0"/>
              <a:t>RoIs</a:t>
            </a:r>
            <a:endParaRPr lang="en-US" sz="2400" dirty="0" smtClean="0"/>
          </a:p>
          <a:p>
            <a:pPr lvl="1"/>
            <a:r>
              <a:rPr lang="en-US" sz="2400" dirty="0" smtClean="0"/>
              <a:t>Interleaving primal </a:t>
            </a:r>
            <a:r>
              <a:rPr lang="en-US" sz="2400" dirty="0" err="1" smtClean="0"/>
              <a:t>recompute</a:t>
            </a:r>
            <a:r>
              <a:rPr lang="en-US" sz="2400" dirty="0" smtClean="0"/>
              <a:t> with </a:t>
            </a:r>
            <a:r>
              <a:rPr lang="en-US" sz="2400" dirty="0" err="1" smtClean="0"/>
              <a:t>adjoint</a:t>
            </a:r>
            <a:r>
              <a:rPr lang="en-US" sz="2400" dirty="0" smtClean="0"/>
              <a:t> solution</a:t>
            </a:r>
          </a:p>
          <a:p>
            <a:pPr lvl="1"/>
            <a:r>
              <a:rPr lang="en-US" sz="2400" dirty="0" smtClean="0"/>
              <a:t>Managing data flow</a:t>
            </a:r>
          </a:p>
          <a:p>
            <a:pPr lvl="1"/>
            <a:r>
              <a:rPr lang="en-US" sz="2400" dirty="0" smtClean="0"/>
              <a:t>Analyzing </a:t>
            </a:r>
            <a:r>
              <a:rPr lang="en-US" sz="2400" dirty="0" err="1" smtClean="0"/>
              <a:t>adjoint</a:t>
            </a:r>
            <a:r>
              <a:rPr lang="en-US" sz="2400" dirty="0" smtClean="0"/>
              <a:t> solution (in-situ)</a:t>
            </a:r>
          </a:p>
          <a:p>
            <a:r>
              <a:rPr lang="en-US" sz="2400" dirty="0" smtClean="0"/>
              <a:t>Explore impact </a:t>
            </a:r>
            <a:r>
              <a:rPr lang="en-US" sz="2400" dirty="0" smtClean="0">
                <a:solidFill>
                  <a:srgbClr val="000000"/>
                </a:solidFill>
              </a:rPr>
              <a:t>of hardware configurations and how they are used</a:t>
            </a:r>
          </a:p>
          <a:p>
            <a:r>
              <a:rPr lang="en-US" sz="2400" dirty="0" smtClean="0"/>
              <a:t>Explore tradeoff </a:t>
            </a:r>
            <a:r>
              <a:rPr lang="en-US" sz="2400" dirty="0" smtClean="0">
                <a:solidFill>
                  <a:srgbClr val="000000"/>
                </a:solidFill>
              </a:rPr>
              <a:t>between storage, data movement and </a:t>
            </a:r>
            <a:r>
              <a:rPr lang="en-US" sz="2400" dirty="0" err="1" smtClean="0">
                <a:solidFill>
                  <a:srgbClr val="000000"/>
                </a:solidFill>
              </a:rPr>
              <a:t>recomputing</a:t>
            </a:r>
            <a:endParaRPr lang="en-US" sz="2400" dirty="0" smtClean="0">
              <a:solidFill>
                <a:srgbClr val="000000"/>
              </a:solidFill>
            </a:endParaRPr>
          </a:p>
          <a:p>
            <a:r>
              <a:rPr lang="en-US" sz="2400" dirty="0" smtClean="0"/>
              <a:t>Building proxy application(s) </a:t>
            </a:r>
            <a:r>
              <a:rPr lang="en-US" sz="2400" dirty="0" smtClean="0">
                <a:solidFill>
                  <a:srgbClr val="000000"/>
                </a:solidFill>
              </a:rPr>
              <a:t>to represent the </a:t>
            </a:r>
            <a:r>
              <a:rPr lang="en-US" sz="2400" dirty="0" err="1" smtClean="0">
                <a:solidFill>
                  <a:srgbClr val="000000"/>
                </a:solidFill>
              </a:rPr>
              <a:t>adjoint</a:t>
            </a:r>
            <a:r>
              <a:rPr lang="en-US" sz="2400" dirty="0" smtClean="0">
                <a:solidFill>
                  <a:srgbClr val="000000"/>
                </a:solidFill>
              </a:rPr>
              <a:t> work and data flow</a:t>
            </a:r>
          </a:p>
          <a:p>
            <a:pPr lvl="1"/>
            <a:r>
              <a:rPr lang="en-US" sz="2400" dirty="0" smtClean="0"/>
              <a:t>Build on </a:t>
            </a:r>
            <a:r>
              <a:rPr lang="en-US" sz="2400" dirty="0" err="1" smtClean="0"/>
              <a:t>BoxLib</a:t>
            </a:r>
            <a:r>
              <a:rPr lang="en-US" sz="2400" dirty="0" smtClean="0"/>
              <a:t> data structures</a:t>
            </a:r>
          </a:p>
          <a:p>
            <a:pPr lvl="1"/>
            <a:r>
              <a:rPr lang="en-US" sz="2400" dirty="0" smtClean="0"/>
              <a:t>Flexible expression of computing and data management tasks</a:t>
            </a:r>
          </a:p>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37</a:t>
            </a:fld>
            <a:endParaRPr lang="en-US"/>
          </a:p>
        </p:txBody>
      </p:sp>
    </p:spTree>
    <p:extLst>
      <p:ext uri="{BB962C8B-B14F-4D97-AF65-F5344CB8AC3E}">
        <p14:creationId xmlns="" xmlns:p14="http://schemas.microsoft.com/office/powerpoint/2010/main" val="4078181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Analysis/</a:t>
            </a:r>
            <a:r>
              <a:rPr lang="en-US" dirty="0" err="1" smtClean="0"/>
              <a:t>Viz</a:t>
            </a:r>
            <a:r>
              <a:rPr lang="en-US" dirty="0" smtClean="0"/>
              <a:t>/Downstream tasks?</a:t>
            </a:r>
          </a:p>
          <a:p>
            <a:endParaRPr lang="en-US" dirty="0"/>
          </a:p>
        </p:txBody>
      </p:sp>
      <p:sp>
        <p:nvSpPr>
          <p:cNvPr id="4" name="Slide Number Placeholder 3"/>
          <p:cNvSpPr>
            <a:spLocks noGrp="1"/>
          </p:cNvSpPr>
          <p:nvPr>
            <p:ph type="sldNum" sz="quarter" idx="10"/>
          </p:nvPr>
        </p:nvSpPr>
        <p:spPr/>
        <p:txBody>
          <a:bodyPr/>
          <a:lstStyle/>
          <a:p>
            <a:fld id="{4096A26B-4E9D-4D30-9EED-180068423C78}" type="slidenum">
              <a:rPr lang="en-US" smtClean="0">
                <a:solidFill>
                  <a:prstClr val="black"/>
                </a:solidFill>
              </a:rPr>
              <a:pPr/>
              <a:t>41</a:t>
            </a:fld>
            <a:endParaRPr lang="en-US">
              <a:solidFill>
                <a:prstClr val="black"/>
              </a:solidFill>
            </a:endParaRPr>
          </a:p>
        </p:txBody>
      </p:sp>
    </p:spTree>
    <p:extLst>
      <p:ext uri="{BB962C8B-B14F-4D97-AF65-F5344CB8AC3E}">
        <p14:creationId xmlns="" xmlns:p14="http://schemas.microsoft.com/office/powerpoint/2010/main" val="2440272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 of Analysis/</a:t>
            </a:r>
            <a:r>
              <a:rPr lang="en-US" dirty="0" err="1" smtClean="0"/>
              <a:t>Viz</a:t>
            </a:r>
            <a:r>
              <a:rPr lang="en-US" dirty="0" smtClean="0"/>
              <a:t>/Downstream tasks?</a:t>
            </a:r>
          </a:p>
          <a:p>
            <a:endParaRPr lang="en-US" dirty="0"/>
          </a:p>
        </p:txBody>
      </p:sp>
      <p:sp>
        <p:nvSpPr>
          <p:cNvPr id="4" name="Slide Number Placeholder 3"/>
          <p:cNvSpPr>
            <a:spLocks noGrp="1"/>
          </p:cNvSpPr>
          <p:nvPr>
            <p:ph type="sldNum" sz="quarter" idx="10"/>
          </p:nvPr>
        </p:nvSpPr>
        <p:spPr/>
        <p:txBody>
          <a:bodyPr/>
          <a:lstStyle/>
          <a:p>
            <a:fld id="{4096A26B-4E9D-4D30-9EED-180068423C78}" type="slidenum">
              <a:rPr lang="en-US" smtClean="0">
                <a:solidFill>
                  <a:prstClr val="black"/>
                </a:solidFill>
              </a:rPr>
              <a:pPr/>
              <a:t>42</a:t>
            </a:fld>
            <a:endParaRPr lang="en-US">
              <a:solidFill>
                <a:prstClr val="black"/>
              </a:solidFill>
            </a:endParaRPr>
          </a:p>
        </p:txBody>
      </p:sp>
    </p:spTree>
    <p:extLst>
      <p:ext uri="{BB962C8B-B14F-4D97-AF65-F5344CB8AC3E}">
        <p14:creationId xmlns="" xmlns:p14="http://schemas.microsoft.com/office/powerpoint/2010/main" val="2440272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C509C7-BE5A-084D-837A-D216B45E5F09}" type="slidenum">
              <a:rPr lang="en-US" smtClean="0"/>
              <a:pPr/>
              <a:t>43</a:t>
            </a:fld>
            <a:endParaRPr lang="en-US"/>
          </a:p>
        </p:txBody>
      </p:sp>
    </p:spTree>
    <p:extLst>
      <p:ext uri="{BB962C8B-B14F-4D97-AF65-F5344CB8AC3E}">
        <p14:creationId xmlns="" xmlns:p14="http://schemas.microsoft.com/office/powerpoint/2010/main" val="4328121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27E28D-BEB5-FE4A-AF24-5380BA4D9124}" type="slidenum">
              <a:rPr lang="en-US" smtClean="0"/>
              <a:pPr/>
              <a:t>46</a:t>
            </a:fld>
            <a:endParaRPr lang="en-US"/>
          </a:p>
        </p:txBody>
      </p:sp>
    </p:spTree>
    <p:extLst>
      <p:ext uri="{BB962C8B-B14F-4D97-AF65-F5344CB8AC3E}">
        <p14:creationId xmlns="" xmlns:p14="http://schemas.microsoft.com/office/powerpoint/2010/main" val="3270546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47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600" dirty="0" smtClean="0">
                <a:latin typeface="Arial"/>
                <a:cs typeface="Arial"/>
              </a:rPr>
              <a:t>What software changes can be made to close the gap? </a:t>
            </a:r>
          </a:p>
          <a:p>
            <a:pPr marL="0" indent="0">
              <a:buNone/>
            </a:pPr>
            <a:r>
              <a:rPr lang="en-US" sz="1600" dirty="0" smtClean="0">
                <a:latin typeface="Arial"/>
                <a:cs typeface="Arial"/>
              </a:rPr>
              <a:t>	Software optimization to get closer to the bound </a:t>
            </a:r>
          </a:p>
          <a:p>
            <a:r>
              <a:rPr lang="en-US" sz="1600" dirty="0" smtClean="0">
                <a:latin typeface="Arial"/>
                <a:cs typeface="Arial"/>
              </a:rPr>
              <a:t>Automated performance analysis and prediction tool to improve productivity</a:t>
            </a:r>
          </a:p>
          <a:p>
            <a:pPr lvl="1"/>
            <a:r>
              <a:rPr lang="en-US" sz="1200" dirty="0" smtClean="0">
                <a:latin typeface="Arial"/>
                <a:cs typeface="Arial"/>
              </a:rPr>
              <a:t>Any modification of the code requires manual update on the performance bounds.  </a:t>
            </a:r>
          </a:p>
          <a:p>
            <a:endParaRPr lang="en-US" dirty="0" smtClean="0"/>
          </a:p>
          <a:p>
            <a:endParaRPr lang="en-US" dirty="0" smtClean="0"/>
          </a:p>
          <a:p>
            <a:r>
              <a:rPr lang="en-US" dirty="0" smtClean="0"/>
              <a:t>Actual performance exceeds</a:t>
            </a:r>
            <a:r>
              <a:rPr lang="en-US" baseline="0" dirty="0" smtClean="0"/>
              <a:t> the hardware bound because of capacity traffic </a:t>
            </a:r>
          </a:p>
          <a:p>
            <a:endParaRPr lang="en-US" baseline="0" dirty="0" smtClean="0"/>
          </a:p>
          <a:p>
            <a:pPr>
              <a:buNone/>
            </a:pPr>
            <a:r>
              <a:rPr lang="en-US" sz="1200" dirty="0" smtClean="0">
                <a:latin typeface="Arial"/>
                <a:cs typeface="Arial"/>
              </a:rPr>
              <a:t>The main cause of </a:t>
            </a:r>
          </a:p>
          <a:p>
            <a:pPr marL="0" indent="0">
              <a:buNone/>
            </a:pPr>
            <a:r>
              <a:rPr lang="en-US" sz="1200" dirty="0" smtClean="0">
                <a:latin typeface="Arial"/>
                <a:cs typeface="Arial"/>
              </a:rPr>
              <a:t>	discrepancy is capacity misses</a:t>
            </a:r>
          </a:p>
          <a:p>
            <a:pPr marL="0" indent="0">
              <a:buNone/>
            </a:pPr>
            <a:r>
              <a:rPr lang="en-US" sz="1200" dirty="0" smtClean="0">
                <a:latin typeface="Arial"/>
                <a:cs typeface="Arial"/>
              </a:rPr>
              <a:t>	not capturing working set</a:t>
            </a:r>
          </a:p>
          <a:p>
            <a:pPr>
              <a:buNone/>
            </a:pPr>
            <a:r>
              <a:rPr lang="en-US" sz="1200" dirty="0" smtClean="0">
                <a:latin typeface="Arial"/>
                <a:cs typeface="Arial"/>
              </a:rPr>
              <a:t>We want to an automated process to improve productivity </a:t>
            </a:r>
          </a:p>
          <a:p>
            <a:pPr>
              <a:buNone/>
            </a:pPr>
            <a:r>
              <a:rPr lang="en-US" sz="1200" dirty="0" smtClean="0">
                <a:latin typeface="Arial"/>
                <a:cs typeface="Arial"/>
              </a:rPr>
              <a:t>Add cache model to capture the working set</a:t>
            </a:r>
          </a:p>
          <a:p>
            <a:pPr>
              <a:buNone/>
            </a:pPr>
            <a:r>
              <a:rPr lang="en-US" sz="1200" dirty="0" smtClean="0">
                <a:latin typeface="Arial"/>
                <a:cs typeface="Arial"/>
              </a:rPr>
              <a:t>Any modification of the code requires manual update on the model.</a:t>
            </a:r>
          </a:p>
          <a:p>
            <a:pPr>
              <a:buNone/>
            </a:pPr>
            <a:r>
              <a:rPr lang="en-US" sz="1200" dirty="0" smtClean="0">
                <a:latin typeface="Arial"/>
                <a:cs typeface="Arial"/>
              </a:rPr>
              <a:t>It is predictive it is bound</a:t>
            </a:r>
          </a:p>
          <a:p>
            <a:pPr>
              <a:buNone/>
            </a:pPr>
            <a:endParaRPr lang="en-US" sz="1200" dirty="0" smtClean="0">
              <a:latin typeface="Arial"/>
              <a:cs typeface="Arial"/>
            </a:endParaRPr>
          </a:p>
          <a:p>
            <a:r>
              <a:rPr lang="en-US" sz="1200" dirty="0" smtClean="0">
                <a:latin typeface="Arial"/>
                <a:cs typeface="Arial"/>
              </a:rPr>
              <a:t>We added cache model to capture the working set</a:t>
            </a:r>
          </a:p>
          <a:p>
            <a:r>
              <a:rPr lang="en-US" sz="1200" dirty="0" smtClean="0">
                <a:latin typeface="Arial"/>
                <a:cs typeface="Arial"/>
              </a:rPr>
              <a:t>Get more accurate predictions for real architectures </a:t>
            </a:r>
          </a:p>
          <a:p>
            <a:endParaRPr lang="en-US" dirty="0"/>
          </a:p>
        </p:txBody>
      </p:sp>
      <p:sp>
        <p:nvSpPr>
          <p:cNvPr id="4" name="Slide Number Placeholder 3"/>
          <p:cNvSpPr>
            <a:spLocks noGrp="1"/>
          </p:cNvSpPr>
          <p:nvPr>
            <p:ph type="sldNum" sz="quarter" idx="10"/>
          </p:nvPr>
        </p:nvSpPr>
        <p:spPr/>
        <p:txBody>
          <a:bodyPr/>
          <a:lstStyle/>
          <a:p>
            <a:fld id="{18B2EF93-1EA9-8E44-9EFD-4259EBECA7FD}" type="slidenum">
              <a:rPr lang="en-US" smtClean="0"/>
              <a:pPr/>
              <a:t>58</a:t>
            </a:fld>
            <a:endParaRPr lang="en-US"/>
          </a:p>
        </p:txBody>
      </p:sp>
    </p:spTree>
    <p:extLst>
      <p:ext uri="{BB962C8B-B14F-4D97-AF65-F5344CB8AC3E}">
        <p14:creationId xmlns="" xmlns:p14="http://schemas.microsoft.com/office/powerpoint/2010/main" val="4272089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8X is the roofline</a:t>
            </a:r>
            <a:r>
              <a:rPr lang="en-US" baseline="0" dirty="0" smtClean="0"/>
              <a:t> </a:t>
            </a:r>
            <a:endParaRPr lang="en-US" dirty="0" smtClean="0"/>
          </a:p>
          <a:p>
            <a:endParaRPr lang="en-US" dirty="0" smtClean="0"/>
          </a:p>
          <a:p>
            <a:r>
              <a:rPr lang="en-US" dirty="0" smtClean="0"/>
              <a:t>Yellow : loop interchanges,</a:t>
            </a:r>
            <a:r>
              <a:rPr lang="en-US" baseline="0" dirty="0" smtClean="0"/>
              <a:t> source code</a:t>
            </a:r>
            <a:endParaRPr lang="en-US" dirty="0" smtClean="0"/>
          </a:p>
          <a:p>
            <a:r>
              <a:rPr lang="en-US" dirty="0" smtClean="0"/>
              <a:t>Green:</a:t>
            </a:r>
            <a:r>
              <a:rPr lang="en-US" baseline="0" dirty="0" smtClean="0"/>
              <a:t> </a:t>
            </a:r>
            <a:r>
              <a:rPr lang="en-US" baseline="0" dirty="0" err="1" smtClean="0"/>
              <a:t>SIMDization</a:t>
            </a:r>
            <a:r>
              <a:rPr lang="en-US" baseline="0" dirty="0" smtClean="0"/>
              <a:t>, cache by pass, data structure reorganization</a:t>
            </a:r>
            <a:endParaRPr lang="en-US" dirty="0" smtClean="0"/>
          </a:p>
          <a:p>
            <a:endParaRPr lang="en-US" dirty="0" smtClean="0"/>
          </a:p>
          <a:p>
            <a:r>
              <a:rPr lang="en-US" dirty="0" smtClean="0"/>
              <a:t>Vector-like</a:t>
            </a:r>
            <a:r>
              <a:rPr lang="en-US" baseline="0" dirty="0" smtClean="0"/>
              <a:t> : </a:t>
            </a:r>
            <a:r>
              <a:rPr lang="en-US" baseline="0" dirty="0" err="1" smtClean="0"/>
              <a:t>oppposite</a:t>
            </a:r>
            <a:r>
              <a:rPr lang="en-US" baseline="0" dirty="0" smtClean="0"/>
              <a:t> of fusion, multiple </a:t>
            </a:r>
          </a:p>
          <a:p>
            <a:r>
              <a:rPr lang="en-US" baseline="0" dirty="0" smtClean="0"/>
              <a:t>$blocking : cache blocking for all the components </a:t>
            </a:r>
          </a:p>
          <a:p>
            <a:r>
              <a:rPr lang="en-US" baseline="0" dirty="0" smtClean="0"/>
              <a:t>Task-based : j, k tasks, </a:t>
            </a:r>
            <a:r>
              <a:rPr lang="en-US" baseline="0" dirty="0" err="1" smtClean="0"/>
              <a:t>enumarate</a:t>
            </a:r>
            <a:r>
              <a:rPr lang="en-US" baseline="0" dirty="0" smtClean="0"/>
              <a:t> list of tasks, two adjacent task share working set, includes components </a:t>
            </a:r>
          </a:p>
          <a:p>
            <a:r>
              <a:rPr lang="en-US" dirty="0" smtClean="0"/>
              <a:t>Task</a:t>
            </a:r>
            <a:r>
              <a:rPr lang="en-US" baseline="0" dirty="0" smtClean="0"/>
              <a:t> are entire value of </a:t>
            </a:r>
            <a:r>
              <a:rPr lang="en-US" baseline="0" dirty="0" err="1" smtClean="0"/>
              <a:t>i.threads</a:t>
            </a:r>
            <a:r>
              <a:rPr lang="en-US" baseline="0" dirty="0" smtClean="0"/>
              <a:t> are computing </a:t>
            </a:r>
            <a:r>
              <a:rPr lang="en-US" baseline="0" dirty="0" err="1" smtClean="0"/>
              <a:t>compo</a:t>
            </a:r>
            <a:r>
              <a:rPr lang="en-US" dirty="0" err="1" smtClean="0"/>
              <a:t>When</a:t>
            </a:r>
            <a:r>
              <a:rPr lang="en-US" dirty="0" smtClean="0"/>
              <a:t> enumerating blocks, I chose component-major, then j, and finally k</a:t>
            </a:r>
            <a:r>
              <a:rPr lang="en-US" baseline="0" dirty="0" smtClean="0"/>
              <a:t> </a:t>
            </a:r>
          </a:p>
          <a:p>
            <a:r>
              <a:rPr lang="en-US" baseline="0" dirty="0" smtClean="0"/>
              <a:t>components in parallel </a:t>
            </a:r>
          </a:p>
          <a:p>
            <a:endParaRPr lang="en-US" baseline="0" dirty="0" smtClean="0"/>
          </a:p>
          <a:p>
            <a:r>
              <a:rPr lang="en-US" baseline="0" dirty="0" smtClean="0"/>
              <a:t>Data layout: 4^3. </a:t>
            </a:r>
            <a:endParaRPr lang="en-US" dirty="0" smtClean="0"/>
          </a:p>
          <a:p>
            <a:endParaRPr lang="en-US" dirty="0" smtClean="0"/>
          </a:p>
          <a:p>
            <a:r>
              <a:rPr lang="en-US" dirty="0" smtClean="0"/>
              <a:t>Note, the three columns on the right all include loop fusion</a:t>
            </a:r>
            <a:endParaRPr lang="en-US" dirty="0"/>
          </a:p>
        </p:txBody>
      </p:sp>
      <p:sp>
        <p:nvSpPr>
          <p:cNvPr id="4" name="Slide Number Placeholder 3"/>
          <p:cNvSpPr>
            <a:spLocks noGrp="1"/>
          </p:cNvSpPr>
          <p:nvPr>
            <p:ph type="sldNum" sz="quarter" idx="10"/>
          </p:nvPr>
        </p:nvSpPr>
        <p:spPr/>
        <p:txBody>
          <a:bodyPr/>
          <a:lstStyle/>
          <a:p>
            <a:fld id="{EFB09939-97AA-B943-8F5D-45A16D0772D9}" type="slidenum">
              <a:rPr lang="en-US" smtClean="0"/>
              <a:pPr/>
              <a:t>59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S3D is a </a:t>
            </a:r>
            <a:r>
              <a:rPr lang="en-US" sz="1200" b="0" i="0" u="none" strike="noStrike" kern="1200" baseline="0" dirty="0" err="1" smtClean="0">
                <a:solidFill>
                  <a:schemeClr val="tx1"/>
                </a:solidFill>
                <a:latin typeface="+mn-lt"/>
                <a:ea typeface="+mn-ea"/>
                <a:cs typeface="+mn-cs"/>
              </a:rPr>
              <a:t>comprssible</a:t>
            </a:r>
            <a:r>
              <a:rPr lang="en-US" sz="1200" b="0" i="0" u="none" strike="noStrike" kern="1200" baseline="0" dirty="0" smtClean="0">
                <a:solidFill>
                  <a:schemeClr val="tx1"/>
                </a:solidFill>
                <a:latin typeface="+mn-lt"/>
                <a:ea typeface="+mn-ea"/>
                <a:cs typeface="+mn-cs"/>
              </a:rPr>
              <a:t> reacting flow DNS code.  It is based on high order finite difference method of lines approach.  It supports detailed kinetics and transport and is</a:t>
            </a:r>
          </a:p>
          <a:p>
            <a:r>
              <a:rPr lang="en-US" sz="1200" b="0" i="0" u="none" strike="noStrike" kern="1200" baseline="0" dirty="0" smtClean="0">
                <a:solidFill>
                  <a:schemeClr val="tx1"/>
                </a:solidFill>
                <a:latin typeface="+mn-lt"/>
                <a:ea typeface="+mn-ea"/>
                <a:cs typeface="+mn-cs"/>
              </a:rPr>
              <a:t>implemented in a hybrid parallel model that combines MPI + </a:t>
            </a:r>
            <a:r>
              <a:rPr lang="en-US" sz="1200" b="0" i="0" u="none" strike="noStrike" kern="1200" baseline="0" dirty="0" err="1" smtClean="0">
                <a:solidFill>
                  <a:schemeClr val="tx1"/>
                </a:solidFill>
                <a:latin typeface="+mn-lt"/>
                <a:ea typeface="+mn-ea"/>
                <a:cs typeface="+mn-cs"/>
              </a:rPr>
              <a:t>OpenMP</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can target lab-scale flames but to have impact on design of engines in future we need to simulate at engine relevant conditions.</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6</a:t>
            </a:fld>
            <a:endParaRPr lang="en-US"/>
          </a:p>
        </p:txBody>
      </p:sp>
    </p:spTree>
    <p:extLst>
      <p:ext uri="{BB962C8B-B14F-4D97-AF65-F5344CB8AC3E}">
        <p14:creationId xmlns="" xmlns:p14="http://schemas.microsoft.com/office/powerpoint/2010/main" val="17315999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63E76D79-F66F-6549-95D6-B7B3186EC21B}" type="slidenum">
              <a:rPr lang="en-US" sz="1200"/>
              <a:pPr algn="r" eaLnBrk="1" hangingPunct="1"/>
              <a:t>7</a:t>
            </a:fld>
            <a:endParaRPr lang="en-US" sz="120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zh-CN">
                <a:latin typeface="Calibri" charset="0"/>
                <a:ea typeface="SimSun" charset="0"/>
                <a:cs typeface="SimSun" charset="0"/>
              </a:rPr>
              <a:t>Model validated.</a:t>
            </a:r>
          </a:p>
          <a:p>
            <a:pPr eaLnBrk="1" hangingPunct="1"/>
            <a:r>
              <a:rPr lang="en-US" altLang="zh-CN">
                <a:latin typeface="Calibri" charset="0"/>
                <a:ea typeface="SimSun" charset="0"/>
                <a:cs typeface="SimSun" charset="0"/>
              </a:rPr>
              <a:t>Future Work:</a:t>
            </a:r>
          </a:p>
          <a:p>
            <a:pPr eaLnBrk="1" hangingPunct="1"/>
            <a:r>
              <a:rPr lang="en-US" altLang="zh-CN">
                <a:latin typeface="Calibri" charset="0"/>
                <a:ea typeface="SimSun" charset="0"/>
                <a:cs typeface="SimSun" charset="0"/>
              </a:rPr>
              <a:t>Engine Exp’t</a:t>
            </a:r>
          </a:p>
          <a:p>
            <a:pPr algn="just" eaLnBrk="1" hangingPunct="1">
              <a:lnSpc>
                <a:spcPct val="110000"/>
              </a:lnSpc>
            </a:pPr>
            <a:r>
              <a:rPr lang="en-US" altLang="zh-CN" sz="900">
                <a:latin typeface="Calibri" charset="0"/>
                <a:ea typeface="SimSun" charset="0"/>
                <a:cs typeface="SimSun" charset="0"/>
              </a:rPr>
              <a:t>Stratification on combustion</a:t>
            </a:r>
          </a:p>
          <a:p>
            <a:pPr algn="just" eaLnBrk="1" hangingPunct="1">
              <a:lnSpc>
                <a:spcPct val="110000"/>
              </a:lnSpc>
            </a:pPr>
            <a:r>
              <a:rPr lang="en-US" altLang="zh-CN" sz="900">
                <a:latin typeface="Calibri" charset="0"/>
                <a:ea typeface="SimSun" charset="0"/>
                <a:cs typeface="SimSun" charset="0"/>
              </a:rPr>
              <a:t>AIS with piston geometry design (single spray angle)</a:t>
            </a:r>
          </a:p>
          <a:p>
            <a:pPr eaLnBrk="1" hangingPunct="1"/>
            <a:endParaRPr lang="en-US" altLang="zh-CN">
              <a:latin typeface="Calibri" charset="0"/>
              <a:ea typeface="SimSun" charset="0"/>
              <a:cs typeface="SimSu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63E76D79-F66F-6549-95D6-B7B3186EC21B}" type="slidenum">
              <a:rPr lang="en-US" sz="1200"/>
              <a:pPr algn="r" eaLnBrk="1" hangingPunct="1"/>
              <a:t>8</a:t>
            </a:fld>
            <a:endParaRPr lang="en-US" sz="1200"/>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3012"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zh-CN">
                <a:latin typeface="Calibri" charset="0"/>
                <a:ea typeface="SimSun" charset="0"/>
                <a:cs typeface="SimSun" charset="0"/>
              </a:rPr>
              <a:t>Model validated.</a:t>
            </a:r>
          </a:p>
          <a:p>
            <a:pPr eaLnBrk="1" hangingPunct="1"/>
            <a:r>
              <a:rPr lang="en-US" altLang="zh-CN">
                <a:latin typeface="Calibri" charset="0"/>
                <a:ea typeface="SimSun" charset="0"/>
                <a:cs typeface="SimSun" charset="0"/>
              </a:rPr>
              <a:t>Future Work:</a:t>
            </a:r>
          </a:p>
          <a:p>
            <a:pPr eaLnBrk="1" hangingPunct="1"/>
            <a:r>
              <a:rPr lang="en-US" altLang="zh-CN">
                <a:latin typeface="Calibri" charset="0"/>
                <a:ea typeface="SimSun" charset="0"/>
                <a:cs typeface="SimSun" charset="0"/>
              </a:rPr>
              <a:t>Engine Exp’t</a:t>
            </a:r>
          </a:p>
          <a:p>
            <a:pPr algn="just" eaLnBrk="1" hangingPunct="1">
              <a:lnSpc>
                <a:spcPct val="110000"/>
              </a:lnSpc>
            </a:pPr>
            <a:r>
              <a:rPr lang="en-US" altLang="zh-CN" sz="900">
                <a:latin typeface="Calibri" charset="0"/>
                <a:ea typeface="SimSun" charset="0"/>
                <a:cs typeface="SimSun" charset="0"/>
              </a:rPr>
              <a:t>Stratification on combustion</a:t>
            </a:r>
          </a:p>
          <a:p>
            <a:pPr algn="just" eaLnBrk="1" hangingPunct="1">
              <a:lnSpc>
                <a:spcPct val="110000"/>
              </a:lnSpc>
            </a:pPr>
            <a:r>
              <a:rPr lang="en-US" altLang="zh-CN" sz="900">
                <a:latin typeface="Calibri" charset="0"/>
                <a:ea typeface="SimSun" charset="0"/>
                <a:cs typeface="SimSun" charset="0"/>
              </a:rPr>
              <a:t>AIS with piston geometry design (single spray angle)</a:t>
            </a:r>
          </a:p>
          <a:p>
            <a:pPr eaLnBrk="1" hangingPunct="1"/>
            <a:endParaRPr lang="en-US" altLang="zh-CN">
              <a:latin typeface="Calibri" charset="0"/>
              <a:ea typeface="SimSun" charset="0"/>
              <a:cs typeface="SimSu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Current combustion practice is to write data to persistent disk and then read data later for</a:t>
            </a:r>
          </a:p>
          <a:p>
            <a:r>
              <a:rPr lang="en-US" sz="1200" b="0" i="0" u="none" strike="noStrike" kern="1200" baseline="0" dirty="0" smtClean="0">
                <a:solidFill>
                  <a:schemeClr val="tx1"/>
                </a:solidFill>
                <a:latin typeface="+mn-lt"/>
                <a:ea typeface="+mn-ea"/>
                <a:cs typeface="+mn-cs"/>
              </a:rPr>
              <a:t>analysis. This approach is unlikely to scale well to the </a:t>
            </a:r>
            <a:r>
              <a:rPr lang="en-US" sz="1200" b="0" i="0" u="none" strike="noStrike" kern="1200" baseline="0" dirty="0" err="1" smtClean="0">
                <a:solidFill>
                  <a:schemeClr val="tx1"/>
                </a:solidFill>
                <a:latin typeface="+mn-lt"/>
                <a:ea typeface="+mn-ea"/>
                <a:cs typeface="+mn-cs"/>
              </a:rPr>
              <a:t>exascale</a:t>
            </a:r>
            <a:r>
              <a:rPr lang="en-US" sz="1200" b="0" i="0" u="none" strike="noStrike" kern="1200" baseline="0" dirty="0" smtClean="0">
                <a:solidFill>
                  <a:schemeClr val="tx1"/>
                </a:solidFill>
                <a:latin typeface="+mn-lt"/>
                <a:ea typeface="+mn-ea"/>
                <a:cs typeface="+mn-cs"/>
              </a:rPr>
              <a:t> and we anticipate a need to integrate analysis and visualization with the simulation. Consequently, as part of the co-design process, we are considering not only the simulation but also a more comprehensive view of the required workflow. These use cases, including analysis and visualization, therefore provide a focus to defining the requirements of an </a:t>
            </a:r>
            <a:r>
              <a:rPr lang="en-US" sz="1200" b="0" i="0" u="none" strike="noStrike" kern="1200" baseline="0" dirty="0" err="1" smtClean="0">
                <a:solidFill>
                  <a:schemeClr val="tx1"/>
                </a:solidFill>
                <a:latin typeface="+mn-lt"/>
                <a:ea typeface="+mn-ea"/>
                <a:cs typeface="+mn-cs"/>
              </a:rPr>
              <a:t>exascale</a:t>
            </a:r>
            <a:r>
              <a:rPr lang="en-US" sz="1200" b="0" i="0" u="none" strike="noStrike" kern="1200" baseline="0" dirty="0" smtClean="0">
                <a:solidFill>
                  <a:schemeClr val="tx1"/>
                </a:solidFill>
                <a:latin typeface="+mn-lt"/>
                <a:ea typeface="+mn-ea"/>
                <a:cs typeface="+mn-cs"/>
              </a:rPr>
              <a:t> ecosystem needed for effective combustion simulation.</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One of the primary challenges in </a:t>
            </a:r>
            <a:r>
              <a:rPr lang="en-US" sz="1200" b="0" i="0" u="none" strike="noStrike" kern="1200" baseline="0" dirty="0" err="1" smtClean="0">
                <a:solidFill>
                  <a:schemeClr val="tx1"/>
                </a:solidFill>
                <a:latin typeface="+mn-lt"/>
                <a:ea typeface="+mn-ea"/>
                <a:cs typeface="+mn-cs"/>
              </a:rPr>
              <a:t>exascale</a:t>
            </a:r>
            <a:r>
              <a:rPr lang="en-US" sz="1200" b="0" i="0" u="none" strike="noStrike" kern="1200" baseline="0" dirty="0" smtClean="0">
                <a:solidFill>
                  <a:schemeClr val="tx1"/>
                </a:solidFill>
                <a:latin typeface="+mn-lt"/>
                <a:ea typeface="+mn-ea"/>
                <a:cs typeface="+mn-cs"/>
              </a:rPr>
              <a:t> computing is the widening gap between computational power and</a:t>
            </a:r>
          </a:p>
          <a:p>
            <a:r>
              <a:rPr lang="en-US" sz="1200" b="0" i="0" u="none" strike="noStrike" kern="1200" baseline="0" dirty="0" smtClean="0">
                <a:solidFill>
                  <a:schemeClr val="tx1"/>
                </a:solidFill>
                <a:latin typeface="+mn-lt"/>
                <a:ea typeface="+mn-ea"/>
                <a:cs typeface="+mn-cs"/>
              </a:rPr>
              <a:t>machine memory compared to the available I/O bandwidth. If current projections hold true, the classical</a:t>
            </a:r>
          </a:p>
          <a:p>
            <a:r>
              <a:rPr lang="en-US" sz="1200" b="0" i="0" u="none" strike="noStrike" kern="1200" baseline="0" dirty="0" smtClean="0">
                <a:solidFill>
                  <a:schemeClr val="tx1"/>
                </a:solidFill>
                <a:latin typeface="+mn-lt"/>
                <a:ea typeface="+mn-ea"/>
                <a:cs typeface="+mn-cs"/>
              </a:rPr>
              <a:t>paradigm of simulation followed by post-processing will become infeasible. At </a:t>
            </a:r>
            <a:r>
              <a:rPr lang="en-US" sz="1200" b="0" i="0" u="none" strike="noStrike" kern="1200" baseline="0" dirty="0" err="1" smtClean="0">
                <a:solidFill>
                  <a:schemeClr val="tx1"/>
                </a:solidFill>
                <a:latin typeface="+mn-lt"/>
                <a:ea typeface="+mn-ea"/>
                <a:cs typeface="+mn-cs"/>
              </a:rPr>
              <a:t>exascale</a:t>
            </a:r>
            <a:r>
              <a:rPr lang="en-US" sz="1200" b="0" i="0" u="none" strike="noStrike" kern="1200" baseline="0" dirty="0" smtClean="0">
                <a:solidFill>
                  <a:schemeClr val="tx1"/>
                </a:solidFill>
                <a:latin typeface="+mn-lt"/>
                <a:ea typeface="+mn-ea"/>
                <a:cs typeface="+mn-cs"/>
              </a:rPr>
              <a:t>, simulation codes</a:t>
            </a:r>
          </a:p>
          <a:p>
            <a:r>
              <a:rPr lang="en-US" sz="1200" b="0" i="0" u="none" strike="noStrike" kern="1200" baseline="0" dirty="0" smtClean="0">
                <a:solidFill>
                  <a:schemeClr val="tx1"/>
                </a:solidFill>
                <a:latin typeface="+mn-lt"/>
                <a:ea typeface="+mn-ea"/>
                <a:cs typeface="+mn-cs"/>
              </a:rPr>
              <a:t>will not be able to write a sufficient number of time steps to permanent storage to ensure a reliable analysis.</a:t>
            </a:r>
          </a:p>
          <a:p>
            <a:r>
              <a:rPr lang="en-US" sz="1200" b="0" i="0" u="none" strike="noStrike" kern="1200" baseline="0" dirty="0" smtClean="0">
                <a:solidFill>
                  <a:schemeClr val="tx1"/>
                </a:solidFill>
                <a:latin typeface="+mn-lt"/>
                <a:ea typeface="+mn-ea"/>
                <a:cs typeface="+mn-cs"/>
              </a:rPr>
              <a:t>Therefore, we anticipate that much of the current analysis will need to be integrated with the simulation</a:t>
            </a:r>
          </a:p>
          <a:p>
            <a:r>
              <a:rPr lang="en-US" sz="1200" b="0" i="0" u="none" strike="noStrike" kern="1200" baseline="0" dirty="0" smtClean="0">
                <a:solidFill>
                  <a:schemeClr val="tx1"/>
                </a:solidFill>
                <a:latin typeface="+mn-lt"/>
                <a:ea typeface="+mn-ea"/>
                <a:cs typeface="+mn-cs"/>
              </a:rPr>
              <a:t>codes into a comprehensive combustion workflow</a:t>
            </a:r>
            <a:endParaRPr lang="en-US" dirty="0"/>
          </a:p>
        </p:txBody>
      </p:sp>
      <p:sp>
        <p:nvSpPr>
          <p:cNvPr id="4" name="Slide Number Placeholder 3"/>
          <p:cNvSpPr>
            <a:spLocks noGrp="1"/>
          </p:cNvSpPr>
          <p:nvPr>
            <p:ph type="sldNum" sz="quarter" idx="10"/>
          </p:nvPr>
        </p:nvSpPr>
        <p:spPr/>
        <p:txBody>
          <a:bodyPr/>
          <a:lstStyle/>
          <a:p>
            <a:fld id="{4096A26B-4E9D-4D30-9EED-180068423C78}" type="slidenum">
              <a:rPr lang="en-US" smtClean="0"/>
              <a:pPr/>
              <a:t>9</a:t>
            </a:fld>
            <a:endParaRPr lang="en-US"/>
          </a:p>
        </p:txBody>
      </p:sp>
    </p:spTree>
    <p:extLst>
      <p:ext uri="{BB962C8B-B14F-4D97-AF65-F5344CB8AC3E}">
        <p14:creationId xmlns="" xmlns:p14="http://schemas.microsoft.com/office/powerpoint/2010/main" val="2440272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For the solver area, the current proxy apps fall within two main areas: uniform grid compressible flow solvers and low Mach number AMR solvers. For the analytics area, we currently have three proxy apps that represent the main areas of feature extraction and tracking, data statistics, and visualization. These proxy apps will evolve over time as they are modified to reflect changes in hardware and software that arise as part of the co-design process.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are also planning to develop several additional proxy apps. In particular, we will develop a richer</a:t>
            </a:r>
          </a:p>
          <a:p>
            <a:r>
              <a:rPr lang="en-US" sz="1200" b="0" i="0" u="none" strike="noStrike" kern="1200" baseline="0" dirty="0" smtClean="0">
                <a:solidFill>
                  <a:schemeClr val="tx1"/>
                </a:solidFill>
                <a:latin typeface="+mn-lt"/>
                <a:ea typeface="+mn-ea"/>
                <a:cs typeface="+mn-cs"/>
              </a:rPr>
              <a:t>set of AMR-based </a:t>
            </a:r>
            <a:r>
              <a:rPr lang="en-US" sz="1200" b="0" i="0" u="none" strike="noStrike" kern="1200" baseline="0" dirty="0" err="1" smtClean="0">
                <a:solidFill>
                  <a:schemeClr val="tx1"/>
                </a:solidFill>
                <a:latin typeface="+mn-lt"/>
                <a:ea typeface="+mn-ea"/>
                <a:cs typeface="+mn-cs"/>
              </a:rPr>
              <a:t>proxys</a:t>
            </a:r>
            <a:r>
              <a:rPr lang="en-US" sz="1200" b="0" i="0" u="none" strike="noStrike" kern="1200" baseline="0" dirty="0" smtClean="0">
                <a:solidFill>
                  <a:schemeClr val="tx1"/>
                </a:solidFill>
                <a:latin typeface="+mn-lt"/>
                <a:ea typeface="+mn-ea"/>
                <a:cs typeface="+mn-cs"/>
              </a:rPr>
              <a:t> and a number of additional analytic- and UQ-focused algorithms. Our initial</a:t>
            </a:r>
          </a:p>
          <a:p>
            <a:r>
              <a:rPr lang="en-US" sz="1200" b="0" i="0" u="none" strike="noStrike" kern="1200" baseline="0" dirty="0" smtClean="0">
                <a:solidFill>
                  <a:schemeClr val="tx1"/>
                </a:solidFill>
                <a:latin typeface="+mn-lt"/>
                <a:ea typeface="+mn-ea"/>
                <a:cs typeface="+mn-cs"/>
              </a:rPr>
              <a:t>development of UQ proxy apps will focus on computational kernels typical of embedded UQ applications.</a:t>
            </a:r>
          </a:p>
          <a:p>
            <a:r>
              <a:rPr lang="en-US" sz="1200" b="0" i="0" u="none" strike="noStrike" kern="1200" baseline="0" dirty="0" smtClean="0">
                <a:solidFill>
                  <a:schemeClr val="tx1"/>
                </a:solidFill>
                <a:latin typeface="+mn-lt"/>
                <a:ea typeface="+mn-ea"/>
                <a:cs typeface="+mn-cs"/>
              </a:rPr>
              <a:t>Special proxy apps for analytics will be developed to test their effectiveness when tightly integrated with</a:t>
            </a:r>
          </a:p>
          <a:p>
            <a:r>
              <a:rPr lang="en-US" sz="1200" b="0" i="0" u="none" strike="noStrike" kern="1200" baseline="0" dirty="0" smtClean="0">
                <a:solidFill>
                  <a:schemeClr val="tx1"/>
                </a:solidFill>
                <a:latin typeface="+mn-lt"/>
                <a:ea typeface="+mn-ea"/>
                <a:cs typeface="+mn-cs"/>
              </a:rPr>
              <a:t>other components, for example to share data structures with the solvers or to select reduced regions of interest</a:t>
            </a:r>
          </a:p>
          <a:p>
            <a:r>
              <a:rPr lang="en-US" sz="1200" b="0" i="0" u="none" strike="noStrike" kern="1200" baseline="0" dirty="0" smtClean="0">
                <a:solidFill>
                  <a:schemeClr val="tx1"/>
                </a:solidFill>
                <a:latin typeface="+mn-lt"/>
                <a:ea typeface="+mn-ea"/>
                <a:cs typeface="+mn-cs"/>
              </a:rPr>
              <a:t>for the UQ computations. To evaluate the entire workflow in conjunction with evolving requirements,</a:t>
            </a:r>
          </a:p>
          <a:p>
            <a:r>
              <a:rPr lang="en-US" sz="1200" b="0" i="0" u="none" strike="noStrike" kern="1200" baseline="0" dirty="0" smtClean="0">
                <a:solidFill>
                  <a:schemeClr val="tx1"/>
                </a:solidFill>
                <a:latin typeface="+mn-lt"/>
                <a:ea typeface="+mn-ea"/>
                <a:cs typeface="+mn-cs"/>
              </a:rPr>
              <a:t>we are also creating an automatic workflow skeleton generator. This skeleton will use the data movement</a:t>
            </a:r>
          </a:p>
          <a:p>
            <a:r>
              <a:rPr lang="en-US" sz="1200" b="0" i="0" u="none" strike="noStrike" kern="1200" baseline="0" dirty="0" smtClean="0">
                <a:solidFill>
                  <a:schemeClr val="tx1"/>
                </a:solidFill>
                <a:latin typeface="+mn-lt"/>
                <a:ea typeface="+mn-ea"/>
                <a:cs typeface="+mn-cs"/>
              </a:rPr>
              <a:t>operators from analysis and visualization proxies to provide a model of the data flow for the entire workflow.</a:t>
            </a:r>
          </a:p>
          <a:p>
            <a:r>
              <a:rPr lang="en-US" sz="1200" b="0" i="0" u="none" strike="noStrike" kern="1200" baseline="0" dirty="0" smtClean="0">
                <a:solidFill>
                  <a:schemeClr val="tx1"/>
                </a:solidFill>
                <a:latin typeface="+mn-lt"/>
                <a:ea typeface="+mn-ea"/>
                <a:cs typeface="+mn-cs"/>
              </a:rPr>
              <a:t>Combined with an emulation of the compute characteristics, this will allow us to provide a platform</a:t>
            </a:r>
          </a:p>
          <a:p>
            <a:r>
              <a:rPr lang="en-US" sz="1200" b="0" i="0" u="none" strike="noStrike" kern="1200" baseline="0" dirty="0" smtClean="0">
                <a:solidFill>
                  <a:schemeClr val="tx1"/>
                </a:solidFill>
                <a:latin typeface="+mn-lt"/>
                <a:ea typeface="+mn-ea"/>
                <a:cs typeface="+mn-cs"/>
              </a:rPr>
              <a:t>for better understanding the entire workflow. In addition, we fully expect to create custom proxy apps as</a:t>
            </a:r>
          </a:p>
          <a:p>
            <a:r>
              <a:rPr lang="en-US" sz="1200" b="0" i="0" u="none" strike="noStrike" kern="1200" baseline="0" dirty="0" smtClean="0">
                <a:solidFill>
                  <a:schemeClr val="tx1"/>
                </a:solidFill>
                <a:latin typeface="+mn-lt"/>
                <a:ea typeface="+mn-ea"/>
                <a:cs typeface="+mn-cs"/>
              </a:rPr>
              <a:t>needed to address specific issues that arise in our interactions within the Center and with vendors and other</a:t>
            </a:r>
          </a:p>
          <a:p>
            <a:r>
              <a:rPr lang="en-US" sz="1200" b="0" i="0" u="none" strike="noStrike" kern="1200" baseline="0" dirty="0" smtClean="0">
                <a:solidFill>
                  <a:schemeClr val="tx1"/>
                </a:solidFill>
                <a:latin typeface="+mn-lt"/>
                <a:ea typeface="+mn-ea"/>
                <a:cs typeface="+mn-cs"/>
              </a:rPr>
              <a:t>research projects.</a:t>
            </a:r>
            <a:endParaRPr lang="en-US" dirty="0"/>
          </a:p>
        </p:txBody>
      </p:sp>
      <p:sp>
        <p:nvSpPr>
          <p:cNvPr id="4" name="Slide Number Placeholder 3"/>
          <p:cNvSpPr>
            <a:spLocks noGrp="1"/>
          </p:cNvSpPr>
          <p:nvPr>
            <p:ph type="sldNum" sz="quarter" idx="10"/>
          </p:nvPr>
        </p:nvSpPr>
        <p:spPr/>
        <p:txBody>
          <a:bodyPr/>
          <a:lstStyle/>
          <a:p>
            <a:fld id="{0F2F1F87-CDBF-534F-8235-2A4EA8A779BE}" type="slidenum">
              <a:rPr lang="en-US" smtClean="0"/>
              <a:pPr/>
              <a:t>10</a:t>
            </a:fld>
            <a:endParaRPr lang="en-US"/>
          </a:p>
        </p:txBody>
      </p:sp>
    </p:spTree>
    <p:extLst>
      <p:ext uri="{BB962C8B-B14F-4D97-AF65-F5344CB8AC3E}">
        <p14:creationId xmlns="" xmlns:p14="http://schemas.microsoft.com/office/powerpoint/2010/main" val="4180487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baseline="0" dirty="0" smtClean="0">
                <a:latin typeface="Calibri" charset="0"/>
              </a:rPr>
              <a:t>An initial cut at the machine proxies for the processors and memory on an </a:t>
            </a:r>
            <a:r>
              <a:rPr lang="en-US" baseline="0" dirty="0" err="1" smtClean="0">
                <a:latin typeface="Calibri" charset="0"/>
              </a:rPr>
              <a:t>exascale</a:t>
            </a:r>
            <a:r>
              <a:rPr lang="en-US" baseline="0" dirty="0" smtClean="0">
                <a:latin typeface="Calibri" charset="0"/>
              </a:rPr>
              <a:t> node is shown here.</a:t>
            </a:r>
          </a:p>
          <a:p>
            <a:pPr>
              <a:spcBef>
                <a:spcPct val="0"/>
              </a:spcBef>
            </a:pPr>
            <a:endParaRPr lang="en-US" baseline="0" dirty="0" smtClean="0">
              <a:latin typeface="Calibri" charset="0"/>
            </a:endParaRPr>
          </a:p>
          <a:p>
            <a:pPr>
              <a:spcBef>
                <a:spcPct val="0"/>
              </a:spcBef>
            </a:pPr>
            <a:r>
              <a:rPr lang="en-US" baseline="0" dirty="0" smtClean="0">
                <a:latin typeface="Calibri" charset="0"/>
              </a:rPr>
              <a:t>Fix animation of boxes in this slide</a:t>
            </a:r>
            <a:endParaRPr lang="en-US" dirty="0">
              <a:latin typeface="Calibri" charset="0"/>
            </a:endParaRP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fld id="{2085B1F1-9567-F746-9A55-B135FF99AD2D}" type="slidenum">
              <a:rPr lang="en-US"/>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xaCT PPT Design-Title.jpg"/>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685800" y="1828800"/>
            <a:ext cx="7772400" cy="1600200"/>
          </a:xfrm>
        </p:spPr>
        <p:txBody>
          <a:bodyPr/>
          <a:lstStyle>
            <a:lvl1pPr>
              <a:defRPr sz="3200">
                <a:solidFill>
                  <a:srgbClr val="2F20E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4038600"/>
            <a:ext cx="6400800" cy="1752600"/>
          </a:xfrm>
        </p:spPr>
        <p:txBody>
          <a:bodyPr/>
          <a:lstStyle>
            <a:lvl1pPr marL="0" indent="0" algn="ctr">
              <a:buNone/>
              <a:defRPr>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US" dirty="0"/>
          </a:p>
        </p:txBody>
      </p:sp>
      <p:sp>
        <p:nvSpPr>
          <p:cNvPr id="5" name="Date Placeholder 3"/>
          <p:cNvSpPr>
            <a:spLocks noGrp="1"/>
          </p:cNvSpPr>
          <p:nvPr>
            <p:ph type="dt" sz="half" idx="10"/>
          </p:nvPr>
        </p:nvSpPr>
        <p:spPr>
          <a:xfrm>
            <a:off x="3581400" y="6477000"/>
            <a:ext cx="1905000" cy="228600"/>
          </a:xfrm>
        </p:spPr>
        <p:txBody>
          <a:bodyPr/>
          <a:lstStyle>
            <a:lvl1pPr>
              <a:defRPr sz="1100" dirty="0">
                <a:solidFill>
                  <a:schemeClr val="tx1">
                    <a:lumMod val="50000"/>
                    <a:lumOff val="50000"/>
                  </a:schemeClr>
                </a:solidFill>
              </a:defRPr>
            </a:lvl1pPr>
          </a:lstStyle>
          <a:p>
            <a:pPr>
              <a:defRPr/>
            </a:pPr>
            <a:endParaRPr lang="en-US"/>
          </a:p>
        </p:txBody>
      </p:sp>
      <p:sp>
        <p:nvSpPr>
          <p:cNvPr id="6" name="Slide Number Placeholder 4"/>
          <p:cNvSpPr>
            <a:spLocks noGrp="1"/>
          </p:cNvSpPr>
          <p:nvPr>
            <p:ph type="sldNum" sz="quarter" idx="11"/>
          </p:nvPr>
        </p:nvSpPr>
        <p:spPr>
          <a:xfrm>
            <a:off x="0" y="6472237"/>
            <a:ext cx="533400" cy="228600"/>
          </a:xfrm>
        </p:spPr>
        <p:txBody>
          <a:bodyPr anchor="t"/>
          <a:lstStyle>
            <a:lvl1pPr>
              <a:defRPr spc="-300" smtClean="0">
                <a:solidFill>
                  <a:srgbClr val="7F7F7F"/>
                </a:solidFill>
              </a:defRPr>
            </a:lvl1pPr>
          </a:lstStyle>
          <a:p>
            <a:pPr>
              <a:defRPr/>
            </a:pPr>
            <a:fld id="{8C823EA6-127D-E546-91B0-499AD6B9B25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D0F27DD-E53D-FD47-86E4-F985B3D3BBC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1450"/>
            <a:ext cx="2057400" cy="6000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71450"/>
            <a:ext cx="6019800" cy="6000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C697988B-2150-0D41-AED7-F08F94A5B40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533400"/>
          </a:xfrm>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CC0000"/>
                </a:soli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7AACA9C-49FE-B84B-8CB4-B45710A18BB5}" type="slidenum">
              <a:rPr lang="en-US"/>
              <a:pPr>
                <a:defRPr/>
              </a:pPr>
              <a:t>‹#›</a:t>
            </a:fld>
            <a:endParaRPr lang="en-US" dirty="0"/>
          </a:p>
        </p:txBody>
      </p:sp>
      <p:cxnSp>
        <p:nvCxnSpPr>
          <p:cNvPr id="6" name="Straight Connector 5"/>
          <p:cNvCxnSpPr/>
          <p:nvPr userDrawn="1"/>
        </p:nvCxnSpPr>
        <p:spPr bwMode="auto">
          <a:xfrm>
            <a:off x="76200" y="990600"/>
            <a:ext cx="8991600" cy="1588"/>
          </a:xfrm>
          <a:prstGeom prst="line">
            <a:avLst/>
          </a:prstGeom>
          <a:solidFill>
            <a:schemeClr val="accent1"/>
          </a:solidFill>
          <a:ln w="12700" cap="flat" cmpd="sng" algn="ctr">
            <a:solidFill>
              <a:srgbClr val="008000"/>
            </a:solidFill>
            <a:prstDash val="solid"/>
            <a:round/>
            <a:headEnd type="none" w="med" len="med"/>
            <a:tailEnd type="none" w="med" len="med"/>
          </a:ln>
          <a:effectLst/>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61370FC-647F-D244-97CE-C719DC3E9E06}"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478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478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851E125-32A4-4648-9692-DAD94625B28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B8887365-1424-E040-9D38-41BD4F79559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B024752D-9A38-6041-85A1-52DE7A69E22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208372B2-627A-4D4A-9648-1DC85502BF44}"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3297A919-2A0F-F743-A1EF-ADCD40A5F57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C662496-0AE9-414A-B48A-39BFF9904E2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ExaCT PPT Design-Main.jpg"/>
          <p:cNvPicPr>
            <a:picLocks noChangeAspect="1"/>
          </p:cNvPicPr>
          <p:nvPr userDrawn="1"/>
        </p:nvPicPr>
        <p:blipFill>
          <a:blip r:embed="rId13"/>
          <a:stretch>
            <a:fillRect/>
          </a:stretch>
        </p:blipFill>
        <p:spPr>
          <a:xfrm>
            <a:off x="0" y="0"/>
            <a:ext cx="9144000" cy="6858000"/>
          </a:xfrm>
          <a:prstGeom prst="rect">
            <a:avLst/>
          </a:prstGeom>
        </p:spPr>
      </p:pic>
      <p:sp>
        <p:nvSpPr>
          <p:cNvPr id="1027" name="Rectangle 2"/>
          <p:cNvSpPr>
            <a:spLocks noGrp="1" noChangeArrowheads="1"/>
          </p:cNvSpPr>
          <p:nvPr>
            <p:ph type="title"/>
          </p:nvPr>
        </p:nvSpPr>
        <p:spPr bwMode="auto">
          <a:xfrm>
            <a:off x="457200" y="381000"/>
            <a:ext cx="82296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a:t>
            </a:r>
          </a:p>
        </p:txBody>
      </p:sp>
      <p:sp>
        <p:nvSpPr>
          <p:cNvPr id="1028" name="Rectangle 3"/>
          <p:cNvSpPr>
            <a:spLocks noGrp="1" noChangeArrowheads="1"/>
          </p:cNvSpPr>
          <p:nvPr>
            <p:ph type="body" idx="1"/>
          </p:nvPr>
        </p:nvSpPr>
        <p:spPr bwMode="auto">
          <a:xfrm>
            <a:off x="457200" y="1219200"/>
            <a:ext cx="8229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7239000" y="6248400"/>
            <a:ext cx="19050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dirty="0">
                <a:solidFill>
                  <a:srgbClr val="7F7F7F"/>
                </a:solidFill>
                <a:latin typeface="Arial" pitchFamily="-111" charset="0"/>
                <a:ea typeface="ＭＳ Ｐゴシック" pitchFamily="-111" charset="-128"/>
                <a:cs typeface="ＭＳ Ｐゴシック" pitchFamily="-111" charset="-128"/>
              </a:defRPr>
            </a:lvl1pPr>
          </a:lstStyle>
          <a:p>
            <a:pPr>
              <a:defRPr/>
            </a:pPr>
            <a:endParaRPr lang="en-US"/>
          </a:p>
        </p:txBody>
      </p:sp>
      <p:sp>
        <p:nvSpPr>
          <p:cNvPr id="1030" name="Rectangle 6"/>
          <p:cNvSpPr>
            <a:spLocks noGrp="1" noChangeArrowheads="1"/>
          </p:cNvSpPr>
          <p:nvPr>
            <p:ph type="sldNum" sz="quarter" idx="4"/>
          </p:nvPr>
        </p:nvSpPr>
        <p:spPr bwMode="auto">
          <a:xfrm>
            <a:off x="0" y="6232525"/>
            <a:ext cx="533400" cy="228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000" smtClean="0">
                <a:solidFill>
                  <a:schemeClr val="tx1">
                    <a:lumMod val="50000"/>
                    <a:lumOff val="50000"/>
                  </a:schemeClr>
                </a:solidFill>
                <a:latin typeface="Arial" pitchFamily="-111" charset="0"/>
                <a:ea typeface="ＭＳ Ｐゴシック" pitchFamily="-111" charset="-128"/>
                <a:cs typeface="ＭＳ Ｐゴシック" pitchFamily="-111" charset="-128"/>
              </a:defRPr>
            </a:lvl1pPr>
          </a:lstStyle>
          <a:p>
            <a:pPr>
              <a:defRPr/>
            </a:pPr>
            <a:fld id="{FAABB549-38E9-EE4F-9B2B-FA0B35AFE9B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43"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rtl="0" eaLnBrk="0" fontAlgn="base" hangingPunct="0">
        <a:spcBef>
          <a:spcPct val="0"/>
        </a:spcBef>
        <a:spcAft>
          <a:spcPct val="0"/>
        </a:spcAft>
        <a:defRPr sz="3000" b="1">
          <a:solidFill>
            <a:srgbClr val="2F20E0"/>
          </a:solidFill>
          <a:latin typeface="Calibri"/>
          <a:ea typeface="+mj-ea"/>
          <a:cs typeface="Calibri"/>
        </a:defRPr>
      </a:lvl1pPr>
      <a:lvl2pPr algn="ctr" rtl="0" eaLnBrk="0" fontAlgn="base" hangingPunct="0">
        <a:spcBef>
          <a:spcPct val="0"/>
        </a:spcBef>
        <a:spcAft>
          <a:spcPct val="0"/>
        </a:spcAft>
        <a:defRPr sz="3000" b="1">
          <a:solidFill>
            <a:srgbClr val="00317E"/>
          </a:solidFill>
          <a:latin typeface="Calibri"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3000" b="1">
          <a:solidFill>
            <a:srgbClr val="00317E"/>
          </a:solidFill>
          <a:latin typeface="Calibri"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3000" b="1">
          <a:solidFill>
            <a:srgbClr val="00317E"/>
          </a:solidFill>
          <a:latin typeface="Calibri"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3000" b="1">
          <a:solidFill>
            <a:srgbClr val="00317E"/>
          </a:solidFill>
          <a:latin typeface="Calibri" pitchFamily="-111" charset="0"/>
          <a:ea typeface="ＭＳ Ｐゴシック" pitchFamily="-111" charset="-128"/>
          <a:cs typeface="ＭＳ Ｐゴシック" pitchFamily="-111" charset="-128"/>
        </a:defRPr>
      </a:lvl5pPr>
      <a:lvl6pPr marL="457200" algn="l" rtl="0" fontAlgn="base">
        <a:spcBef>
          <a:spcPct val="0"/>
        </a:spcBef>
        <a:spcAft>
          <a:spcPct val="0"/>
        </a:spcAft>
        <a:defRPr sz="2800" b="1">
          <a:solidFill>
            <a:schemeClr val="bg1"/>
          </a:solidFill>
          <a:latin typeface="Arial" pitchFamily="-111" charset="0"/>
          <a:ea typeface="ＭＳ Ｐゴシック" pitchFamily="-111" charset="-128"/>
          <a:cs typeface="ＭＳ Ｐゴシック" pitchFamily="-111" charset="-128"/>
        </a:defRPr>
      </a:lvl6pPr>
      <a:lvl7pPr marL="914400" algn="l" rtl="0" fontAlgn="base">
        <a:spcBef>
          <a:spcPct val="0"/>
        </a:spcBef>
        <a:spcAft>
          <a:spcPct val="0"/>
        </a:spcAft>
        <a:defRPr sz="2800" b="1">
          <a:solidFill>
            <a:schemeClr val="bg1"/>
          </a:solidFill>
          <a:latin typeface="Arial" pitchFamily="-111" charset="0"/>
          <a:ea typeface="ＭＳ Ｐゴシック" pitchFamily="-111" charset="-128"/>
          <a:cs typeface="ＭＳ Ｐゴシック" pitchFamily="-111" charset="-128"/>
        </a:defRPr>
      </a:lvl7pPr>
      <a:lvl8pPr marL="1371600" algn="l" rtl="0" fontAlgn="base">
        <a:spcBef>
          <a:spcPct val="0"/>
        </a:spcBef>
        <a:spcAft>
          <a:spcPct val="0"/>
        </a:spcAft>
        <a:defRPr sz="2800" b="1">
          <a:solidFill>
            <a:schemeClr val="bg1"/>
          </a:solidFill>
          <a:latin typeface="Arial" pitchFamily="-111" charset="0"/>
          <a:ea typeface="ＭＳ Ｐゴシック" pitchFamily="-111" charset="-128"/>
          <a:cs typeface="ＭＳ Ｐゴシック" pitchFamily="-111" charset="-128"/>
        </a:defRPr>
      </a:lvl8pPr>
      <a:lvl9pPr marL="1828800" algn="l" rtl="0" fontAlgn="base">
        <a:spcBef>
          <a:spcPct val="0"/>
        </a:spcBef>
        <a:spcAft>
          <a:spcPct val="0"/>
        </a:spcAft>
        <a:defRPr sz="2800" b="1">
          <a:solidFill>
            <a:schemeClr val="bg1"/>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lr>
          <a:schemeClr val="tx1"/>
        </a:buClr>
        <a:buChar char="•"/>
        <a:defRPr sz="2200">
          <a:solidFill>
            <a:srgbClr val="000000"/>
          </a:solidFill>
          <a:latin typeface="Calibri"/>
          <a:ea typeface="+mn-ea"/>
          <a:cs typeface="Calibri"/>
        </a:defRPr>
      </a:lvl1pPr>
      <a:lvl2pPr marL="742950" indent="-285750" algn="l" rtl="0" eaLnBrk="0" fontAlgn="base" hangingPunct="0">
        <a:spcBef>
          <a:spcPct val="20000"/>
        </a:spcBef>
        <a:spcAft>
          <a:spcPct val="0"/>
        </a:spcAft>
        <a:buClr>
          <a:schemeClr val="tx1"/>
        </a:buClr>
        <a:buChar char="–"/>
        <a:defRPr sz="2000">
          <a:solidFill>
            <a:srgbClr val="000000"/>
          </a:solidFill>
          <a:latin typeface="Calibri"/>
          <a:ea typeface="+mn-ea"/>
          <a:cs typeface="Calibri"/>
        </a:defRPr>
      </a:lvl2pPr>
      <a:lvl3pPr marL="1143000" indent="-228600" algn="l" rtl="0" eaLnBrk="0" fontAlgn="base" hangingPunct="0">
        <a:spcBef>
          <a:spcPct val="20000"/>
        </a:spcBef>
        <a:spcAft>
          <a:spcPct val="0"/>
        </a:spcAft>
        <a:buClr>
          <a:schemeClr val="tx1"/>
        </a:buClr>
        <a:buChar char="•"/>
        <a:defRPr>
          <a:solidFill>
            <a:srgbClr val="000000"/>
          </a:solidFill>
          <a:latin typeface="Calibri"/>
          <a:ea typeface="+mn-ea"/>
          <a:cs typeface="Calibri"/>
        </a:defRPr>
      </a:lvl3pPr>
      <a:lvl4pPr marL="1600200" indent="-228600" algn="l" rtl="0" eaLnBrk="0" fontAlgn="base" hangingPunct="0">
        <a:spcBef>
          <a:spcPct val="20000"/>
        </a:spcBef>
        <a:spcAft>
          <a:spcPct val="0"/>
        </a:spcAft>
        <a:buClr>
          <a:schemeClr val="tx1"/>
        </a:buClr>
        <a:buChar char="–"/>
        <a:defRPr sz="1600">
          <a:solidFill>
            <a:srgbClr val="000000"/>
          </a:solidFill>
          <a:latin typeface="Calibri"/>
          <a:ea typeface="+mn-ea"/>
          <a:cs typeface="Calibri"/>
        </a:defRPr>
      </a:lvl4pPr>
      <a:lvl5pPr marL="2057400" indent="-228600" algn="l" rtl="0" eaLnBrk="0" fontAlgn="base" hangingPunct="0">
        <a:spcBef>
          <a:spcPct val="20000"/>
        </a:spcBef>
        <a:spcAft>
          <a:spcPct val="0"/>
        </a:spcAft>
        <a:buClr>
          <a:schemeClr val="tx1"/>
        </a:buClr>
        <a:buChar char="»"/>
        <a:defRPr sz="1400">
          <a:solidFill>
            <a:srgbClr val="000000"/>
          </a:solidFill>
          <a:latin typeface="Calibri"/>
          <a:ea typeface="+mn-ea"/>
          <a:cs typeface="Calibri"/>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16.xml.rels><?xml version="1.0" encoding="UTF-8" standalone="yes"?>
<Relationships xmlns="http://schemas.openxmlformats.org/package/2006/relationships"><Relationship Id="rId3" Type="http://schemas.openxmlformats.org/officeDocument/2006/relationships/hyperlink" Target="http://github.com/losalamos/Byf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7.emf"/><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9.emf"/><Relationship Id="rId11" Type="http://schemas.openxmlformats.org/officeDocument/2006/relationships/image" Target="../media/image34.png"/><Relationship Id="rId5" Type="http://schemas.openxmlformats.org/officeDocument/2006/relationships/image" Target="../media/image29.emf"/><Relationship Id="rId10" Type="http://schemas.openxmlformats.org/officeDocument/2006/relationships/image" Target="../media/image33.png"/><Relationship Id="rId4" Type="http://schemas.openxmlformats.org/officeDocument/2006/relationships/image" Target="../media/image28.emf"/><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37.png"/><Relationship Id="rId7" Type="http://schemas.openxmlformats.org/officeDocument/2006/relationships/image" Target="../media/image2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39.png"/><Relationship Id="rId10" Type="http://schemas.openxmlformats.org/officeDocument/2006/relationships/image" Target="../media/image40.png"/><Relationship Id="rId4" Type="http://schemas.openxmlformats.org/officeDocument/2006/relationships/image" Target="../media/image38.png"/><Relationship Id="rId9" Type="http://schemas.openxmlformats.org/officeDocument/2006/relationships/image" Target="../media/image19.emf"/></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8.jpeg"/><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www.exactcodesign.org"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8.jpeg"/><Relationship Id="rId4" Type="http://schemas.openxmlformats.org/officeDocument/2006/relationships/image" Target="../media/image47.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wm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w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ctrTitle"/>
          </p:nvPr>
        </p:nvSpPr>
        <p:spPr>
          <a:xfrm>
            <a:off x="381000" y="1219200"/>
            <a:ext cx="8610600" cy="1524000"/>
          </a:xfrm>
        </p:spPr>
        <p:txBody>
          <a:bodyPr/>
          <a:lstStyle/>
          <a:p>
            <a:pPr eaLnBrk="1" hangingPunct="1"/>
            <a:r>
              <a:rPr lang="en-US" sz="4000" dirty="0" err="1" smtClean="0">
                <a:latin typeface="Calibri" pitchFamily="-111" charset="0"/>
              </a:rPr>
              <a:t>ExaCT</a:t>
            </a:r>
            <a:r>
              <a:rPr lang="en-US" sz="4000" dirty="0" smtClean="0">
                <a:latin typeface="Calibri" pitchFamily="-111" charset="0"/>
              </a:rPr>
              <a:t> Co-Design Center</a:t>
            </a:r>
          </a:p>
        </p:txBody>
      </p:sp>
      <p:sp>
        <p:nvSpPr>
          <p:cNvPr id="13315" name="Subtitle 2"/>
          <p:cNvSpPr>
            <a:spLocks noGrp="1"/>
          </p:cNvSpPr>
          <p:nvPr>
            <p:ph type="subTitle" idx="1"/>
          </p:nvPr>
        </p:nvSpPr>
        <p:spPr>
          <a:xfrm>
            <a:off x="1447800" y="2286000"/>
            <a:ext cx="6400800" cy="2286000"/>
          </a:xfrm>
        </p:spPr>
        <p:txBody>
          <a:bodyPr>
            <a:normAutofit/>
          </a:bodyPr>
          <a:lstStyle/>
          <a:p>
            <a:pPr eaLnBrk="1" hangingPunct="1">
              <a:spcBef>
                <a:spcPts val="0"/>
              </a:spcBef>
            </a:pPr>
            <a:r>
              <a:rPr lang="en-US" sz="2800" b="1" dirty="0" smtClean="0">
                <a:solidFill>
                  <a:srgbClr val="000000"/>
                </a:solidFill>
                <a:latin typeface="Calibri" pitchFamily="-111" charset="0"/>
              </a:rPr>
              <a:t>Jacqueline Chen</a:t>
            </a:r>
          </a:p>
          <a:p>
            <a:pPr eaLnBrk="1" hangingPunct="1">
              <a:spcBef>
                <a:spcPts val="0"/>
              </a:spcBef>
            </a:pPr>
            <a:r>
              <a:rPr lang="en-US" sz="2800" b="1" dirty="0" smtClean="0">
                <a:solidFill>
                  <a:srgbClr val="000000"/>
                </a:solidFill>
                <a:latin typeface="Calibri" pitchFamily="-111" charset="0"/>
              </a:rPr>
              <a:t>Director </a:t>
            </a:r>
          </a:p>
          <a:p>
            <a:pPr eaLnBrk="1" hangingPunct="1">
              <a:spcBef>
                <a:spcPts val="0"/>
              </a:spcBef>
            </a:pPr>
            <a:r>
              <a:rPr lang="en-US" sz="2800" b="1" dirty="0" smtClean="0">
                <a:solidFill>
                  <a:srgbClr val="000000"/>
                </a:solidFill>
                <a:latin typeface="Calibri" pitchFamily="-111" charset="0"/>
              </a:rPr>
              <a:t>Sandia National Laboratories</a:t>
            </a:r>
          </a:p>
          <a:p>
            <a:pPr eaLnBrk="1" hangingPunct="1">
              <a:spcBef>
                <a:spcPts val="0"/>
              </a:spcBef>
            </a:pPr>
            <a:r>
              <a:rPr lang="en-US" sz="2800" b="1" dirty="0" smtClean="0">
                <a:solidFill>
                  <a:srgbClr val="000000"/>
                </a:solidFill>
                <a:latin typeface="Calibri" pitchFamily="-111" charset="0"/>
              </a:rPr>
              <a:t>Livermore, CA</a:t>
            </a:r>
          </a:p>
          <a:p>
            <a:pPr eaLnBrk="1" hangingPunct="1">
              <a:spcBef>
                <a:spcPts val="0"/>
              </a:spcBef>
            </a:pPr>
            <a:endParaRPr lang="en-US" sz="2800" b="1" dirty="0" smtClean="0">
              <a:solidFill>
                <a:srgbClr val="000000"/>
              </a:solidFill>
              <a:latin typeface="Calibri" pitchFamily="-111" charset="0"/>
            </a:endParaRPr>
          </a:p>
        </p:txBody>
      </p:sp>
      <p:sp>
        <p:nvSpPr>
          <p:cNvPr id="2" name="TextBox 1"/>
          <p:cNvSpPr txBox="1"/>
          <p:nvPr/>
        </p:nvSpPr>
        <p:spPr>
          <a:xfrm>
            <a:off x="1295400" y="4800600"/>
            <a:ext cx="6629400" cy="1569660"/>
          </a:xfrm>
          <a:prstGeom prst="rect">
            <a:avLst/>
          </a:prstGeom>
          <a:noFill/>
        </p:spPr>
        <p:txBody>
          <a:bodyPr wrap="square" rtlCol="0">
            <a:spAutoFit/>
          </a:bodyPr>
          <a:lstStyle/>
          <a:p>
            <a:pPr algn="ctr"/>
            <a:r>
              <a:rPr lang="en-US" dirty="0" smtClean="0">
                <a:solidFill>
                  <a:schemeClr val="accent2"/>
                </a:solidFill>
                <a:latin typeface="Calibri" pitchFamily="-111" charset="0"/>
              </a:rPr>
              <a:t>ASCAC Meeting</a:t>
            </a:r>
          </a:p>
          <a:p>
            <a:pPr algn="ctr"/>
            <a:r>
              <a:rPr lang="en-US" dirty="0" smtClean="0">
                <a:solidFill>
                  <a:schemeClr val="accent2"/>
                </a:solidFill>
                <a:latin typeface="Calibri" pitchFamily="-111" charset="0"/>
              </a:rPr>
              <a:t>American Geophysical Union, Washington D.C.</a:t>
            </a:r>
          </a:p>
          <a:p>
            <a:pPr algn="ctr"/>
            <a:r>
              <a:rPr lang="en-US" dirty="0" smtClean="0">
                <a:solidFill>
                  <a:schemeClr val="accent2"/>
                </a:solidFill>
                <a:latin typeface="Calibri" pitchFamily="-111" charset="0"/>
              </a:rPr>
              <a:t>March 5-6, 2013</a:t>
            </a:r>
          </a:p>
          <a:p>
            <a:pPr algn="ctr"/>
            <a:endParaRPr lang="en-US" dirty="0">
              <a:solidFill>
                <a:schemeClr val="accent2"/>
              </a:solidFill>
            </a:endParaRPr>
          </a:p>
        </p:txBody>
      </p:sp>
    </p:spTree>
    <p:extLst>
      <p:ext uri="{BB962C8B-B14F-4D97-AF65-F5344CB8AC3E}">
        <p14:creationId xmlns="" xmlns:p14="http://schemas.microsoft.com/office/powerpoint/2010/main" val="28333520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04800" y="76200"/>
            <a:ext cx="8763000" cy="762000"/>
          </a:xfrm>
        </p:spPr>
        <p:txBody>
          <a:bodyPr/>
          <a:lstStyle/>
          <a:p>
            <a:pPr eaLnBrk="1" hangingPunct="1"/>
            <a:r>
              <a:rPr lang="en-US" dirty="0" smtClean="0">
                <a:latin typeface="Calibri" pitchFamily="-111" charset="0"/>
              </a:rPr>
              <a:t>Overall Workflow and Characterization of Solvers/Analytics/UQ Captured </a:t>
            </a:r>
            <a:r>
              <a:rPr lang="en-US" dirty="0">
                <a:latin typeface="Calibri" pitchFamily="-111" charset="0"/>
              </a:rPr>
              <a:t>T</a:t>
            </a:r>
            <a:r>
              <a:rPr lang="en-US" dirty="0" smtClean="0">
                <a:latin typeface="Calibri" pitchFamily="-111" charset="0"/>
              </a:rPr>
              <a:t>hrough </a:t>
            </a:r>
            <a:r>
              <a:rPr lang="en-US" dirty="0">
                <a:latin typeface="Calibri" pitchFamily="-111" charset="0"/>
              </a:rPr>
              <a:t>P</a:t>
            </a:r>
            <a:r>
              <a:rPr lang="en-US" dirty="0" smtClean="0">
                <a:latin typeface="Calibri" pitchFamily="-111" charset="0"/>
              </a:rPr>
              <a:t>roxy </a:t>
            </a:r>
            <a:r>
              <a:rPr lang="en-US" dirty="0">
                <a:latin typeface="Calibri" pitchFamily="-111" charset="0"/>
              </a:rPr>
              <a:t>A</a:t>
            </a:r>
            <a:r>
              <a:rPr lang="en-US" dirty="0" smtClean="0">
                <a:latin typeface="Calibri" pitchFamily="-111" charset="0"/>
              </a:rPr>
              <a:t>pps</a:t>
            </a:r>
            <a:endParaRPr lang="en-US" dirty="0">
              <a:latin typeface="Calibri" pitchFamily="-111" charset="0"/>
            </a:endParaRPr>
          </a:p>
        </p:txBody>
      </p:sp>
      <p:cxnSp>
        <p:nvCxnSpPr>
          <p:cNvPr id="4" name="Straight Connector 3"/>
          <p:cNvCxnSpPr/>
          <p:nvPr/>
        </p:nvCxnSpPr>
        <p:spPr bwMode="auto">
          <a:xfrm>
            <a:off x="76200" y="1143000"/>
            <a:ext cx="8991600" cy="1588"/>
          </a:xfrm>
          <a:prstGeom prst="line">
            <a:avLst/>
          </a:prstGeom>
          <a:solidFill>
            <a:schemeClr val="accent1"/>
          </a:solidFill>
          <a:ln w="12700" cap="flat" cmpd="sng" algn="ctr">
            <a:solidFill>
              <a:srgbClr val="008000"/>
            </a:solidFill>
            <a:prstDash val="solid"/>
            <a:round/>
            <a:headEnd type="none" w="med" len="med"/>
            <a:tailEnd type="none" w="med" len="med"/>
          </a:ln>
          <a:effectLst/>
        </p:spPr>
      </p:cxnSp>
      <p:sp>
        <p:nvSpPr>
          <p:cNvPr id="5" name="Round Single Corner Rectangle 4"/>
          <p:cNvSpPr/>
          <p:nvPr/>
        </p:nvSpPr>
        <p:spPr>
          <a:xfrm>
            <a:off x="152400" y="2819400"/>
            <a:ext cx="6248400" cy="3505200"/>
          </a:xfrm>
          <a:prstGeom prst="round1Rect">
            <a:avLst>
              <a:gd name="adj" fmla="val 0"/>
            </a:avLst>
          </a:prstGeom>
          <a:gradFill rotWithShape="1">
            <a:gsLst>
              <a:gs pos="0">
                <a:srgbClr val="1F497D">
                  <a:lumMod val="20000"/>
                  <a:lumOff val="80000"/>
                </a:srgbClr>
              </a:gs>
              <a:gs pos="100000">
                <a:sysClr val="window" lastClr="FFFFFF"/>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t"/>
          <a:lstStyle/>
          <a:p>
            <a:pPr marL="85725" marR="0" lvl="0" indent="-85725" defTabSz="914400" eaLnBrk="1" fontAlgn="auto" latinLnBrk="0" hangingPunct="1">
              <a:lnSpc>
                <a:spcPct val="120000"/>
              </a:lnSpc>
              <a:spcBef>
                <a:spcPts val="0"/>
              </a:spcBef>
              <a:spcAft>
                <a:spcPts val="0"/>
              </a:spcAft>
              <a:buClrTx/>
              <a:buSzTx/>
              <a:tabLst/>
              <a:defRPr/>
            </a:pPr>
            <a:endParaRPr kumimoji="0" lang="en-US" sz="1050" b="1" i="0" u="none" strike="noStrike" kern="0" cap="none" spc="0" normalizeH="0" baseline="0" noProof="0" dirty="0">
              <a:ln>
                <a:noFill/>
              </a:ln>
              <a:solidFill>
                <a:srgbClr val="404040"/>
              </a:solidFill>
              <a:effectLst/>
              <a:uLnTx/>
              <a:uFillTx/>
              <a:latin typeface="Calibri"/>
              <a:ea typeface="+mn-ea"/>
              <a:cs typeface="+mn-cs"/>
            </a:endParaRPr>
          </a:p>
        </p:txBody>
      </p:sp>
      <p:sp>
        <p:nvSpPr>
          <p:cNvPr id="7" name="Round Single Corner Rectangle 6"/>
          <p:cNvSpPr/>
          <p:nvPr/>
        </p:nvSpPr>
        <p:spPr>
          <a:xfrm>
            <a:off x="152400" y="1295400"/>
            <a:ext cx="6248400" cy="1524000"/>
          </a:xfrm>
          <a:prstGeom prst="round1Rect">
            <a:avLst>
              <a:gd name="adj" fmla="val 0"/>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smtClean="0">
                <a:ln>
                  <a:noFill/>
                </a:ln>
                <a:effectLst>
                  <a:outerShdw blurRad="50800" dist="38100" dir="2700000">
                    <a:srgbClr val="000000">
                      <a:alpha val="43000"/>
                    </a:srgbClr>
                  </a:outerShdw>
                </a:effectLst>
                <a:uLnTx/>
                <a:uFillTx/>
                <a:latin typeface="Calibri"/>
                <a:ea typeface="+mn-ea"/>
                <a:cs typeface="+mn-cs"/>
              </a:rPr>
              <a:t>Exascale</a:t>
            </a:r>
            <a:r>
              <a:rPr kumimoji="0" lang="en-US" sz="1600" b="1" i="0" u="none" strike="noStrike" kern="0" cap="none" spc="0" normalizeH="0" baseline="0" noProof="0" dirty="0" smtClean="0">
                <a:ln>
                  <a:noFill/>
                </a:ln>
                <a:effectLst>
                  <a:outerShdw blurRad="50800" dist="38100" dir="2700000">
                    <a:srgbClr val="000000">
                      <a:alpha val="43000"/>
                    </a:srgbClr>
                  </a:outerShdw>
                </a:effectLst>
                <a:uLnTx/>
                <a:uFillTx/>
                <a:latin typeface="Calibri"/>
                <a:ea typeface="+mn-ea"/>
                <a:cs typeface="+mn-cs"/>
              </a:rPr>
              <a:t> Machine</a:t>
            </a:r>
            <a:endParaRPr kumimoji="0" lang="en-US" sz="1600" b="1" i="0" u="none" strike="noStrike" kern="0" cap="none" spc="0" normalizeH="0" baseline="0" noProof="0" dirty="0">
              <a:ln>
                <a:noFill/>
              </a:ln>
              <a:effectLst>
                <a:outerShdw blurRad="50800" dist="38100" dir="2700000">
                  <a:srgbClr val="000000">
                    <a:alpha val="43000"/>
                  </a:srgbClr>
                </a:outerShdw>
              </a:effectLst>
              <a:uLnTx/>
              <a:uFillTx/>
              <a:latin typeface="Calibri"/>
              <a:ea typeface="+mn-ea"/>
              <a:cs typeface="+mn-cs"/>
            </a:endParaRPr>
          </a:p>
        </p:txBody>
      </p:sp>
      <p:sp>
        <p:nvSpPr>
          <p:cNvPr id="8" name="Round Single Corner Rectangle 7"/>
          <p:cNvSpPr/>
          <p:nvPr/>
        </p:nvSpPr>
        <p:spPr>
          <a:xfrm>
            <a:off x="533400" y="1600200"/>
            <a:ext cx="2330450" cy="1143000"/>
          </a:xfrm>
          <a:prstGeom prst="round1Rect">
            <a:avLst>
              <a:gd name="adj" fmla="val 0"/>
            </a:avLst>
          </a:prstGeom>
          <a:ln w="12700">
            <a:solidFill>
              <a:srgbClr val="497CBA"/>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04040"/>
                </a:solidFill>
                <a:uLnTx/>
                <a:uFillTx/>
                <a:latin typeface="Calibri"/>
              </a:rPr>
              <a:t>Compressible and Low-Mach</a:t>
            </a:r>
            <a:r>
              <a:rPr kumimoji="0" lang="en-US" sz="1600" b="1" i="0" u="none" strike="noStrike" kern="0" cap="none" spc="0" normalizeH="0" noProof="0" dirty="0" smtClean="0">
                <a:ln>
                  <a:noFill/>
                </a:ln>
                <a:solidFill>
                  <a:srgbClr val="404040"/>
                </a:solidFill>
                <a:uLnTx/>
                <a:uFillTx/>
                <a:latin typeface="Calibri"/>
              </a:rPr>
              <a:t> Reacting </a:t>
            </a:r>
            <a:r>
              <a:rPr lang="en-US" sz="1600" b="1" kern="0" dirty="0" smtClean="0">
                <a:solidFill>
                  <a:srgbClr val="404040"/>
                </a:solidFill>
                <a:latin typeface="Calibri"/>
              </a:rPr>
              <a:t>Fl</a:t>
            </a:r>
            <a:r>
              <a:rPr kumimoji="0" lang="en-US" sz="1600" b="1" i="0" u="none" strike="noStrike" kern="0" cap="none" spc="0" normalizeH="0" noProof="0" dirty="0" err="1" smtClean="0">
                <a:ln>
                  <a:noFill/>
                </a:ln>
                <a:solidFill>
                  <a:srgbClr val="404040"/>
                </a:solidFill>
                <a:uLnTx/>
                <a:uFillTx/>
                <a:latin typeface="Calibri"/>
              </a:rPr>
              <a:t>ow</a:t>
            </a:r>
            <a:r>
              <a:rPr kumimoji="0" lang="en-US" sz="1600" b="1" i="0" u="none" strike="noStrike" kern="0" cap="none" spc="0" normalizeH="0" noProof="0" dirty="0" smtClean="0">
                <a:ln>
                  <a:noFill/>
                </a:ln>
                <a:solidFill>
                  <a:srgbClr val="404040"/>
                </a:solidFill>
                <a:uLnTx/>
                <a:uFillTx/>
                <a:latin typeface="Calibri"/>
              </a:rPr>
              <a:t> Solvers</a:t>
            </a:r>
            <a:endParaRPr kumimoji="0" lang="en-US" sz="1600" b="1" i="0" u="none" strike="noStrike" kern="0" cap="none" spc="0" normalizeH="0" baseline="0" noProof="0" dirty="0">
              <a:ln>
                <a:noFill/>
              </a:ln>
              <a:solidFill>
                <a:srgbClr val="404040"/>
              </a:solidFill>
              <a:uLnTx/>
              <a:uFillTx/>
              <a:latin typeface="Calibri"/>
            </a:endParaRPr>
          </a:p>
        </p:txBody>
      </p:sp>
      <p:sp>
        <p:nvSpPr>
          <p:cNvPr id="15" name="Round Single Corner Rectangle 14"/>
          <p:cNvSpPr/>
          <p:nvPr/>
        </p:nvSpPr>
        <p:spPr>
          <a:xfrm>
            <a:off x="6781800" y="1295400"/>
            <a:ext cx="2209800" cy="1524000"/>
          </a:xfrm>
          <a:prstGeom prst="round1Rect">
            <a:avLst>
              <a:gd name="adj" fmla="val 0"/>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effectLst>
                  <a:outerShdw blurRad="50800" dist="38100" dir="2700000">
                    <a:srgbClr val="000000">
                      <a:alpha val="43000"/>
                    </a:srgbClr>
                  </a:outerShdw>
                </a:effectLst>
                <a:uLnTx/>
                <a:uFillTx/>
                <a:latin typeface="Calibri"/>
                <a:ea typeface="+mn-ea"/>
                <a:cs typeface="+mn-cs"/>
              </a:rPr>
              <a:t>Write to Disk</a:t>
            </a:r>
            <a:endParaRPr kumimoji="0" lang="en-US" sz="1600" b="1" i="0" u="none" strike="noStrike" kern="0" cap="none" spc="0" normalizeH="0" baseline="0" noProof="0" dirty="0">
              <a:ln>
                <a:noFill/>
              </a:ln>
              <a:effectLst>
                <a:outerShdw blurRad="50800" dist="38100" dir="2700000">
                  <a:srgbClr val="000000">
                    <a:alpha val="43000"/>
                  </a:srgbClr>
                </a:outerShdw>
              </a:effectLst>
              <a:uLnTx/>
              <a:uFillTx/>
              <a:latin typeface="Calibri"/>
              <a:ea typeface="+mn-ea"/>
              <a:cs typeface="+mn-cs"/>
            </a:endParaRPr>
          </a:p>
        </p:txBody>
      </p:sp>
      <p:sp>
        <p:nvSpPr>
          <p:cNvPr id="16" name="Round Single Corner Rectangle 15"/>
          <p:cNvSpPr/>
          <p:nvPr/>
        </p:nvSpPr>
        <p:spPr>
          <a:xfrm>
            <a:off x="6858000" y="1600200"/>
            <a:ext cx="2057400" cy="1143000"/>
          </a:xfrm>
          <a:prstGeom prst="round1Rect">
            <a:avLst>
              <a:gd name="adj" fmla="val 0"/>
            </a:avLst>
          </a:prstGeom>
          <a:ln w="12700">
            <a:solidFill>
              <a:srgbClr val="497CBA"/>
            </a:solidFill>
          </a:ln>
          <a:effectLst/>
        </p:spPr>
        <p:style>
          <a:lnRef idx="1">
            <a:schemeClr val="accent1"/>
          </a:lnRef>
          <a:fillRef idx="2">
            <a:schemeClr val="accent1"/>
          </a:fillRef>
          <a:effectRef idx="1">
            <a:schemeClr val="accent1"/>
          </a:effectRef>
          <a:fontRef idx="minor">
            <a:schemeClr val="dk1"/>
          </a:fontRef>
        </p:style>
        <p:txBody>
          <a:bodyPr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smtClean="0">
              <a:ln>
                <a:noFill/>
              </a:ln>
              <a:solidFill>
                <a:srgbClr val="404040"/>
              </a:solidFill>
              <a:uLnTx/>
              <a:uFillTx/>
              <a:latin typeface="Calibri"/>
              <a:ea typeface="+mn-ea"/>
              <a:cs typeface="+mn-cs"/>
            </a:endParaRPr>
          </a:p>
        </p:txBody>
      </p:sp>
      <p:sp>
        <p:nvSpPr>
          <p:cNvPr id="17" name="Round Single Corner Rectangle 16"/>
          <p:cNvSpPr/>
          <p:nvPr/>
        </p:nvSpPr>
        <p:spPr>
          <a:xfrm>
            <a:off x="6781800" y="1676400"/>
            <a:ext cx="2209800" cy="1143000"/>
          </a:xfrm>
          <a:prstGeom prst="round1Rect">
            <a:avLst>
              <a:gd name="adj" fmla="val 0"/>
            </a:avLst>
          </a:prstGeom>
          <a:noFill/>
          <a:ln w="12700">
            <a:noFill/>
          </a:ln>
          <a:effectLst/>
        </p:spPr>
        <p:style>
          <a:lnRef idx="1">
            <a:schemeClr val="accent1"/>
          </a:lnRef>
          <a:fillRef idx="2">
            <a:schemeClr val="accent1"/>
          </a:fillRef>
          <a:effectRef idx="1">
            <a:schemeClr val="accent1"/>
          </a:effectRef>
          <a:fontRef idx="minor">
            <a:schemeClr val="dk1"/>
          </a:fontRef>
        </p:style>
        <p:txBody>
          <a:bodyPr rtlCol="0" anchor="t"/>
          <a:lstStyle/>
          <a:p>
            <a:pPr marL="0" marR="0" lvl="0" indent="0" defTabSz="914400" eaLnBrk="1" fontAlgn="auto" latinLnBrk="0" hangingPunct="1">
              <a:lnSpc>
                <a:spcPct val="100000"/>
              </a:lnSpc>
              <a:spcBef>
                <a:spcPts val="0"/>
              </a:spcBef>
              <a:spcAft>
                <a:spcPts val="0"/>
              </a:spcAft>
              <a:buClrTx/>
              <a:buSzTx/>
              <a:buFont typeface="Arial"/>
              <a:buChar char="•"/>
              <a:tabLst/>
              <a:defRPr/>
            </a:pPr>
            <a:r>
              <a:rPr lang="en-US" sz="1600" b="1" kern="0" dirty="0" smtClean="0">
                <a:solidFill>
                  <a:srgbClr val="404040"/>
                </a:solidFill>
                <a:latin typeface="Calibri"/>
              </a:rPr>
              <a:t> Reduced Checkpoints</a:t>
            </a:r>
          </a:p>
          <a:p>
            <a:pPr marL="0" marR="0" lvl="0" indent="0" defTabSz="914400" eaLnBrk="1" fontAlgn="auto" latinLnBrk="0" hangingPunct="1">
              <a:lnSpc>
                <a:spcPct val="100000"/>
              </a:lnSpc>
              <a:spcBef>
                <a:spcPts val="0"/>
              </a:spcBef>
              <a:spcAft>
                <a:spcPts val="0"/>
              </a:spcAft>
              <a:buClrTx/>
              <a:buSzTx/>
              <a:buFont typeface="Arial"/>
              <a:buChar char="•"/>
              <a:tabLst/>
              <a:defRPr/>
            </a:pPr>
            <a:r>
              <a:rPr lang="en-US" sz="1600" b="1" kern="0" dirty="0" smtClean="0">
                <a:solidFill>
                  <a:srgbClr val="404040"/>
                </a:solidFill>
                <a:latin typeface="Calibri"/>
              </a:rPr>
              <a:t> Reduced Data (downstream analysis and sharing)</a:t>
            </a:r>
          </a:p>
          <a:p>
            <a:pPr marL="0" marR="0" lvl="0" indent="0" defTabSz="914400" eaLnBrk="1" fontAlgn="auto" latinLnBrk="0" hangingPunct="1">
              <a:lnSpc>
                <a:spcPct val="100000"/>
              </a:lnSpc>
              <a:spcBef>
                <a:spcPts val="0"/>
              </a:spcBef>
              <a:spcAft>
                <a:spcPts val="0"/>
              </a:spcAft>
              <a:buClrTx/>
              <a:buSzTx/>
              <a:buFont typeface="Arial"/>
              <a:buChar char="•"/>
              <a:tabLst/>
              <a:defRPr/>
            </a:pPr>
            <a:endParaRPr kumimoji="0" lang="en-US" sz="1600" b="1" i="0" u="none" strike="noStrike" kern="0" cap="none" spc="0" normalizeH="0" baseline="0" noProof="0" dirty="0" smtClean="0">
              <a:ln>
                <a:noFill/>
              </a:ln>
              <a:solidFill>
                <a:srgbClr val="404040"/>
              </a:solidFill>
              <a:uLnTx/>
              <a:uFillTx/>
              <a:latin typeface="Calibri"/>
            </a:endParaRPr>
          </a:p>
        </p:txBody>
      </p:sp>
      <p:sp>
        <p:nvSpPr>
          <p:cNvPr id="19" name="Round Single Corner Rectangle 18"/>
          <p:cNvSpPr/>
          <p:nvPr/>
        </p:nvSpPr>
        <p:spPr>
          <a:xfrm>
            <a:off x="304800" y="2971800"/>
            <a:ext cx="5943600" cy="3200400"/>
          </a:xfrm>
          <a:prstGeom prst="round1Rect">
            <a:avLst>
              <a:gd name="adj" fmla="val 0"/>
            </a:avLst>
          </a:prstGeom>
          <a:gradFill rotWithShape="1">
            <a:gsLst>
              <a:gs pos="0">
                <a:srgbClr val="1F497D">
                  <a:lumMod val="20000"/>
                  <a:lumOff val="80000"/>
                </a:srgbClr>
              </a:gs>
              <a:gs pos="100000">
                <a:sysClr val="window" lastClr="FFFFFF"/>
              </a:gs>
            </a:gsLst>
            <a:lin ang="16200000" scaled="0"/>
          </a:gradFill>
          <a:ln w="12700" cap="flat" cmpd="sng" algn="ctr">
            <a:solidFill>
              <a:srgbClr val="800000"/>
            </a:solidFill>
            <a:prstDash val="lgDash"/>
            <a:round/>
            <a:headEnd type="none" w="med" len="med"/>
            <a:tailEnd type="none" w="med" len="med"/>
          </a:ln>
          <a:effectLst/>
        </p:spPr>
        <p:txBody>
          <a:bodyPr rtlCol="0" anchor="t"/>
          <a:lstStyle/>
          <a:p>
            <a:pPr marL="85725" marR="0" lvl="0" indent="-85725" algn="ctr" defTabSz="914400" eaLnBrk="1" fontAlgn="auto" latinLnBrk="0" hangingPunct="1">
              <a:lnSpc>
                <a:spcPct val="120000"/>
              </a:lnSpc>
              <a:spcBef>
                <a:spcPts val="0"/>
              </a:spcBef>
              <a:spcAft>
                <a:spcPts val="0"/>
              </a:spcAft>
              <a:buClrTx/>
              <a:buSzTx/>
              <a:tabLst/>
              <a:defRPr/>
            </a:pPr>
            <a:r>
              <a:rPr lang="en-US" sz="1600" b="1" kern="0" dirty="0" smtClean="0">
                <a:solidFill>
                  <a:srgbClr val="404040"/>
                </a:solidFill>
                <a:latin typeface="Calibri"/>
                <a:ea typeface="+mn-ea"/>
                <a:cs typeface="+mn-cs"/>
              </a:rPr>
              <a:t>Proxy Apps</a:t>
            </a:r>
            <a:endParaRPr kumimoji="0" lang="en-US" sz="1600" b="1" i="0" u="none" strike="noStrike" kern="0" cap="none" spc="0" normalizeH="0" baseline="0" noProof="0" dirty="0">
              <a:ln>
                <a:noFill/>
              </a:ln>
              <a:solidFill>
                <a:srgbClr val="404040"/>
              </a:solidFill>
              <a:effectLst/>
              <a:uLnTx/>
              <a:uFillTx/>
              <a:latin typeface="Calibri"/>
              <a:ea typeface="+mn-ea"/>
              <a:cs typeface="+mn-cs"/>
            </a:endParaRPr>
          </a:p>
        </p:txBody>
      </p:sp>
      <p:sp>
        <p:nvSpPr>
          <p:cNvPr id="21" name="Round Single Corner Rectangle 20"/>
          <p:cNvSpPr/>
          <p:nvPr/>
        </p:nvSpPr>
        <p:spPr>
          <a:xfrm>
            <a:off x="3670300" y="1600200"/>
            <a:ext cx="2330450" cy="1143000"/>
          </a:xfrm>
          <a:prstGeom prst="round1Rect">
            <a:avLst>
              <a:gd name="adj" fmla="val 0"/>
            </a:avLst>
          </a:prstGeom>
          <a:ln w="12700">
            <a:solidFill>
              <a:srgbClr val="497CBA"/>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04040"/>
                </a:solidFill>
                <a:uLnTx/>
                <a:uFillTx/>
                <a:latin typeface="Calibri"/>
                <a:ea typeface="+mn-ea"/>
                <a:cs typeface="+mn-cs"/>
              </a:rPr>
              <a:t>Descriptive Statistics Visualization Topological Analysis UQ</a:t>
            </a:r>
            <a:endParaRPr kumimoji="0" lang="en-US" sz="1600" b="1" i="0" u="none" strike="noStrike" kern="0" cap="none" spc="0" normalizeH="0" baseline="0" noProof="0" dirty="0">
              <a:ln>
                <a:noFill/>
              </a:ln>
              <a:solidFill>
                <a:srgbClr val="404040"/>
              </a:solidFill>
              <a:uLnTx/>
              <a:uFillTx/>
              <a:latin typeface="Calibri"/>
              <a:ea typeface="+mn-ea"/>
              <a:cs typeface="+mn-cs"/>
            </a:endParaRPr>
          </a:p>
        </p:txBody>
      </p:sp>
      <p:cxnSp>
        <p:nvCxnSpPr>
          <p:cNvPr id="29" name="Straight Connector 28"/>
          <p:cNvCxnSpPr/>
          <p:nvPr/>
        </p:nvCxnSpPr>
        <p:spPr>
          <a:xfrm>
            <a:off x="2914650" y="2165350"/>
            <a:ext cx="698500" cy="3176"/>
          </a:xfrm>
          <a:prstGeom prst="line">
            <a:avLst/>
          </a:prstGeom>
          <a:ln w="12700" cap="flat" cmpd="sng" algn="ctr">
            <a:solidFill>
              <a:srgbClr val="40404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045200" y="2165350"/>
            <a:ext cx="698500" cy="3176"/>
          </a:xfrm>
          <a:prstGeom prst="line">
            <a:avLst/>
          </a:prstGeom>
          <a:ln w="12700" cap="flat" cmpd="sng" algn="ctr">
            <a:solidFill>
              <a:srgbClr val="404040"/>
            </a:solidFill>
            <a:prstDash val="dash"/>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32" name="Round Single Corner Rectangle 31"/>
          <p:cNvSpPr/>
          <p:nvPr/>
        </p:nvSpPr>
        <p:spPr>
          <a:xfrm>
            <a:off x="6934200" y="3702050"/>
            <a:ext cx="1905000" cy="533400"/>
          </a:xfrm>
          <a:prstGeom prst="round1Rect">
            <a:avLst>
              <a:gd name="adj" fmla="val 0"/>
            </a:avLst>
          </a:prstGeom>
          <a:noFill/>
          <a:ln w="12700">
            <a:noFill/>
          </a:ln>
          <a:effectLst/>
        </p:spPr>
        <p:style>
          <a:lnRef idx="1">
            <a:schemeClr val="accent1"/>
          </a:lnRef>
          <a:fillRef idx="2">
            <a:schemeClr val="accent1"/>
          </a:fillRef>
          <a:effectRef idx="1">
            <a:schemeClr val="accent1"/>
          </a:effectRef>
          <a:fontRef idx="minor">
            <a:schemeClr val="dk1"/>
          </a:fontRef>
        </p:style>
        <p:txBody>
          <a:bodyPr rtlCol="0" anchor="t"/>
          <a:lstStyle/>
          <a:p>
            <a:pPr marL="0" marR="0" lvl="0" indent="0" defTabSz="914400" eaLnBrk="1" fontAlgn="auto" latinLnBrk="0" hangingPunct="1">
              <a:lnSpc>
                <a:spcPct val="100000"/>
              </a:lnSpc>
              <a:spcBef>
                <a:spcPts val="0"/>
              </a:spcBef>
              <a:spcAft>
                <a:spcPts val="0"/>
              </a:spcAft>
              <a:buClrTx/>
              <a:buSzTx/>
              <a:tabLst/>
              <a:defRPr/>
            </a:pPr>
            <a:r>
              <a:rPr lang="en-US" sz="1600" b="1" kern="0" dirty="0" smtClean="0">
                <a:solidFill>
                  <a:srgbClr val="404040"/>
                </a:solidFill>
                <a:latin typeface="Calibri"/>
              </a:rPr>
              <a:t>Meta-skeletal workflow proxy app</a:t>
            </a:r>
          </a:p>
          <a:p>
            <a:pPr marL="0" marR="0" lvl="0" indent="0" defTabSz="914400" eaLnBrk="1" fontAlgn="auto" latinLnBrk="0" hangingPunct="1">
              <a:lnSpc>
                <a:spcPct val="100000"/>
              </a:lnSpc>
              <a:spcBef>
                <a:spcPts val="0"/>
              </a:spcBef>
              <a:spcAft>
                <a:spcPts val="0"/>
              </a:spcAft>
              <a:buClrTx/>
              <a:buSzTx/>
              <a:buFont typeface="Arial"/>
              <a:buChar char="•"/>
              <a:tabLst/>
              <a:defRPr/>
            </a:pPr>
            <a:endParaRPr kumimoji="0" lang="en-US" sz="800" b="1" i="0" u="none" strike="noStrike" kern="0" cap="none" spc="0" normalizeH="0" baseline="0" noProof="0" dirty="0" smtClean="0">
              <a:ln>
                <a:noFill/>
              </a:ln>
              <a:solidFill>
                <a:srgbClr val="404040"/>
              </a:solidFill>
              <a:uLnTx/>
              <a:uFillTx/>
              <a:latin typeface="Calibri"/>
              <a:ea typeface="+mn-ea"/>
              <a:cs typeface="+mn-cs"/>
            </a:endParaRPr>
          </a:p>
        </p:txBody>
      </p:sp>
      <p:cxnSp>
        <p:nvCxnSpPr>
          <p:cNvPr id="33" name="Straight Connector 32"/>
          <p:cNvCxnSpPr/>
          <p:nvPr/>
        </p:nvCxnSpPr>
        <p:spPr>
          <a:xfrm>
            <a:off x="6248400" y="3962400"/>
            <a:ext cx="609600" cy="1588"/>
          </a:xfrm>
          <a:prstGeom prst="line">
            <a:avLst/>
          </a:prstGeom>
          <a:ln w="12700" cap="flat" cmpd="sng" algn="ctr">
            <a:solidFill>
              <a:srgbClr val="800000"/>
            </a:solidFill>
            <a:prstDash val="lg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0" name="Round Single Corner Rectangle 39"/>
          <p:cNvSpPr/>
          <p:nvPr/>
        </p:nvSpPr>
        <p:spPr>
          <a:xfrm>
            <a:off x="6934200" y="4997450"/>
            <a:ext cx="2057400" cy="533400"/>
          </a:xfrm>
          <a:prstGeom prst="round1Rect">
            <a:avLst>
              <a:gd name="adj" fmla="val 0"/>
            </a:avLst>
          </a:prstGeom>
          <a:noFill/>
          <a:ln w="12700">
            <a:noFill/>
          </a:ln>
          <a:effectLst/>
        </p:spPr>
        <p:style>
          <a:lnRef idx="1">
            <a:schemeClr val="accent1"/>
          </a:lnRef>
          <a:fillRef idx="2">
            <a:schemeClr val="accent1"/>
          </a:fillRef>
          <a:effectRef idx="1">
            <a:schemeClr val="accent1"/>
          </a:effectRef>
          <a:fontRef idx="minor">
            <a:schemeClr val="dk1"/>
          </a:fontRef>
        </p:style>
        <p:txBody>
          <a:bodyPr rtlCol="0" anchor="t"/>
          <a:lstStyle/>
          <a:p>
            <a:pPr marL="0" marR="0" lvl="0" indent="0" defTabSz="914400" eaLnBrk="1" fontAlgn="auto" latinLnBrk="0" hangingPunct="1">
              <a:lnSpc>
                <a:spcPct val="100000"/>
              </a:lnSpc>
              <a:spcBef>
                <a:spcPts val="0"/>
              </a:spcBef>
              <a:spcAft>
                <a:spcPts val="0"/>
              </a:spcAft>
              <a:buClrTx/>
              <a:buSzTx/>
              <a:tabLst/>
              <a:defRPr/>
            </a:pPr>
            <a:r>
              <a:rPr lang="en-US" sz="1600" b="1" kern="0" dirty="0" smtClean="0">
                <a:solidFill>
                  <a:srgbClr val="404040"/>
                </a:solidFill>
                <a:latin typeface="Calibri"/>
              </a:rPr>
              <a:t>New UQ + topology proxy for </a:t>
            </a:r>
            <a:r>
              <a:rPr lang="en-US" sz="1600" b="1" kern="0" dirty="0" err="1" smtClean="0">
                <a:solidFill>
                  <a:srgbClr val="404040"/>
                </a:solidFill>
                <a:latin typeface="Calibri"/>
              </a:rPr>
              <a:t>adjoint</a:t>
            </a:r>
            <a:r>
              <a:rPr lang="en-US" sz="1600" b="1" kern="0" dirty="0" smtClean="0">
                <a:solidFill>
                  <a:srgbClr val="404040"/>
                </a:solidFill>
                <a:latin typeface="Calibri"/>
              </a:rPr>
              <a:t> solution data flow</a:t>
            </a:r>
          </a:p>
          <a:p>
            <a:pPr marL="0" marR="0" lvl="0" indent="0" defTabSz="914400" eaLnBrk="1" fontAlgn="auto" latinLnBrk="0" hangingPunct="1">
              <a:lnSpc>
                <a:spcPct val="100000"/>
              </a:lnSpc>
              <a:spcBef>
                <a:spcPts val="0"/>
              </a:spcBef>
              <a:spcAft>
                <a:spcPts val="0"/>
              </a:spcAft>
              <a:buClrTx/>
              <a:buSzTx/>
              <a:buFont typeface="Arial"/>
              <a:buChar char="•"/>
              <a:tabLst/>
              <a:defRPr/>
            </a:pPr>
            <a:endParaRPr kumimoji="0" lang="en-US" sz="1600" b="1" i="0" u="none" strike="noStrike" kern="0" cap="none" spc="0" normalizeH="0" baseline="0" noProof="0" dirty="0" smtClean="0">
              <a:ln>
                <a:noFill/>
              </a:ln>
              <a:solidFill>
                <a:srgbClr val="404040"/>
              </a:solidFill>
              <a:uLnTx/>
              <a:uFillTx/>
              <a:latin typeface="Calibri"/>
            </a:endParaRPr>
          </a:p>
        </p:txBody>
      </p:sp>
      <p:cxnSp>
        <p:nvCxnSpPr>
          <p:cNvPr id="41" name="Straight Connector 40"/>
          <p:cNvCxnSpPr/>
          <p:nvPr/>
        </p:nvCxnSpPr>
        <p:spPr>
          <a:xfrm>
            <a:off x="5975350" y="5257800"/>
            <a:ext cx="901700" cy="1588"/>
          </a:xfrm>
          <a:prstGeom prst="line">
            <a:avLst/>
          </a:prstGeom>
          <a:ln w="12700" cap="flat" cmpd="sng" algn="ctr">
            <a:solidFill>
              <a:srgbClr val="800000"/>
            </a:solidFill>
            <a:prstDash val="lg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762000" y="3077826"/>
            <a:ext cx="2057400" cy="884574"/>
          </a:xfrm>
          <a:prstGeom prst="ellipse">
            <a:avLst/>
          </a:prstGeom>
          <a:noFill/>
          <a:ln w="12700" cap="flat" cmpd="sng" algn="ctr">
            <a:solidFill>
              <a:schemeClr val="tx1">
                <a:lumMod val="75000"/>
                <a:lumOff val="25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04040"/>
                </a:solidFill>
                <a:uLnTx/>
                <a:uFillTx/>
                <a:latin typeface="Calibri"/>
                <a:ea typeface="+mn-ea"/>
                <a:cs typeface="+mn-cs"/>
              </a:rPr>
              <a:t>SMC</a:t>
            </a:r>
            <a:endParaRPr kumimoji="0" lang="en-US" sz="1600" b="1" i="0" u="none" strike="noStrike" kern="0" cap="none" spc="0" normalizeH="0" baseline="0" noProof="0" dirty="0">
              <a:ln>
                <a:noFill/>
              </a:ln>
              <a:solidFill>
                <a:srgbClr val="404040"/>
              </a:solidFill>
              <a:uLnTx/>
              <a:uFillTx/>
              <a:latin typeface="Calibri"/>
              <a:ea typeface="+mn-ea"/>
              <a:cs typeface="+mn-cs"/>
            </a:endParaRPr>
          </a:p>
        </p:txBody>
      </p:sp>
      <p:sp>
        <p:nvSpPr>
          <p:cNvPr id="46" name="Oval 45"/>
          <p:cNvSpPr/>
          <p:nvPr/>
        </p:nvSpPr>
        <p:spPr>
          <a:xfrm>
            <a:off x="2057400" y="3230226"/>
            <a:ext cx="446464" cy="351174"/>
          </a:xfrm>
          <a:prstGeom prst="ellipse">
            <a:avLst/>
          </a:prstGeom>
          <a:noFill/>
          <a:ln w="12700" cap="flat" cmpd="sng" algn="ctr">
            <a:solidFill>
              <a:schemeClr val="tx1">
                <a:lumMod val="65000"/>
                <a:lumOff val="35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tx1">
                    <a:lumMod val="65000"/>
                    <a:lumOff val="35000"/>
                  </a:schemeClr>
                </a:solidFill>
                <a:uLnTx/>
                <a:uFillTx/>
                <a:latin typeface="Calibri"/>
                <a:ea typeface="+mn-ea"/>
                <a:cs typeface="+mn-cs"/>
              </a:rPr>
              <a:t>CNS</a:t>
            </a:r>
            <a:endParaRPr kumimoji="0" lang="en-US" sz="1400" b="1" i="0" u="none" strike="noStrike" kern="0" cap="none" spc="0" normalizeH="0" baseline="0" noProof="0" dirty="0">
              <a:ln>
                <a:noFill/>
              </a:ln>
              <a:solidFill>
                <a:schemeClr val="tx1">
                  <a:lumMod val="65000"/>
                  <a:lumOff val="35000"/>
                </a:schemeClr>
              </a:solidFill>
              <a:uLnTx/>
              <a:uFillTx/>
              <a:latin typeface="Calibri"/>
              <a:ea typeface="+mn-ea"/>
              <a:cs typeface="+mn-cs"/>
            </a:endParaRPr>
          </a:p>
        </p:txBody>
      </p:sp>
      <p:sp>
        <p:nvSpPr>
          <p:cNvPr id="47" name="Oval 46"/>
          <p:cNvSpPr/>
          <p:nvPr/>
        </p:nvSpPr>
        <p:spPr>
          <a:xfrm>
            <a:off x="3810000" y="3048000"/>
            <a:ext cx="2209800" cy="884574"/>
          </a:xfrm>
          <a:prstGeom prst="ellipse">
            <a:avLst/>
          </a:prstGeom>
          <a:noFill/>
          <a:ln w="12700" cap="flat" cmpd="sng" algn="ctr">
            <a:solidFill>
              <a:schemeClr val="tx1">
                <a:lumMod val="75000"/>
                <a:lumOff val="25000"/>
              </a:schemeClr>
            </a:solidFill>
            <a:prstDash val="solid"/>
          </a:ln>
          <a:effectLst/>
        </p:spPr>
        <p:txBody>
          <a:bodyPr lIns="0" tIns="0" rIns="0" b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04040"/>
                </a:solidFill>
                <a:uLnTx/>
                <a:uFillTx/>
                <a:latin typeface="Calibri"/>
                <a:ea typeface="+mn-ea"/>
                <a:cs typeface="+mn-cs"/>
              </a:rPr>
              <a:t>SSA</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smtClean="0">
                <a:solidFill>
                  <a:srgbClr val="0000FF"/>
                </a:solidFill>
                <a:latin typeface="Calibri"/>
                <a:ea typeface="+mn-ea"/>
                <a:cs typeface="+mn-cs"/>
              </a:rPr>
              <a:t>Streaming Statistics</a:t>
            </a:r>
            <a:endParaRPr kumimoji="0" lang="en-US" sz="1600" b="1" i="0" u="none" strike="noStrike" kern="0" cap="none" spc="0" normalizeH="0" baseline="0" noProof="0" dirty="0">
              <a:ln>
                <a:noFill/>
              </a:ln>
              <a:solidFill>
                <a:srgbClr val="0000FF"/>
              </a:solidFill>
              <a:uLnTx/>
              <a:uFillTx/>
              <a:latin typeface="Calibri"/>
              <a:ea typeface="+mn-ea"/>
              <a:cs typeface="+mn-cs"/>
            </a:endParaRPr>
          </a:p>
        </p:txBody>
      </p:sp>
      <p:sp>
        <p:nvSpPr>
          <p:cNvPr id="48" name="Oval 47"/>
          <p:cNvSpPr/>
          <p:nvPr/>
        </p:nvSpPr>
        <p:spPr>
          <a:xfrm>
            <a:off x="3810000" y="4068426"/>
            <a:ext cx="2286000" cy="732174"/>
          </a:xfrm>
          <a:prstGeom prst="ellipse">
            <a:avLst/>
          </a:prstGeom>
          <a:noFill/>
          <a:ln w="12700" cap="flat" cmpd="sng" algn="ctr">
            <a:solidFill>
              <a:schemeClr val="tx1">
                <a:lumMod val="75000"/>
                <a:lumOff val="25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04040"/>
                </a:solidFill>
                <a:uLnTx/>
                <a:uFillTx/>
                <a:latin typeface="Calibri"/>
                <a:ea typeface="+mn-ea"/>
                <a:cs typeface="+mn-cs"/>
              </a:rPr>
              <a:t>PVR</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smtClean="0">
                <a:solidFill>
                  <a:srgbClr val="0000FF"/>
                </a:solidFill>
                <a:latin typeface="Calibri"/>
                <a:ea typeface="+mn-ea"/>
                <a:cs typeface="+mn-cs"/>
              </a:rPr>
              <a:t>Parallel Volume Rendering</a:t>
            </a:r>
            <a:endParaRPr kumimoji="0" lang="en-US" sz="1600" b="1" i="0" u="none" strike="noStrike" kern="0" cap="none" spc="0" normalizeH="0" baseline="0" noProof="0" dirty="0">
              <a:ln>
                <a:noFill/>
              </a:ln>
              <a:solidFill>
                <a:srgbClr val="0000FF"/>
              </a:solidFill>
              <a:uLnTx/>
              <a:uFillTx/>
              <a:latin typeface="Calibri"/>
              <a:ea typeface="+mn-ea"/>
              <a:cs typeface="+mn-cs"/>
            </a:endParaRPr>
          </a:p>
        </p:txBody>
      </p:sp>
      <p:sp>
        <p:nvSpPr>
          <p:cNvPr id="49" name="Oval 48"/>
          <p:cNvSpPr/>
          <p:nvPr/>
        </p:nvSpPr>
        <p:spPr>
          <a:xfrm>
            <a:off x="3905250" y="5149851"/>
            <a:ext cx="2146545" cy="808374"/>
          </a:xfrm>
          <a:prstGeom prst="ellipse">
            <a:avLst/>
          </a:prstGeom>
          <a:noFill/>
          <a:ln w="12700" cap="flat" cmpd="sng" algn="ctr">
            <a:solidFill>
              <a:schemeClr val="tx1">
                <a:lumMod val="75000"/>
                <a:lumOff val="25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04040"/>
                </a:solidFill>
                <a:uLnTx/>
                <a:uFillTx/>
                <a:latin typeface="Calibri"/>
                <a:ea typeface="+mn-ea"/>
                <a:cs typeface="+mn-cs"/>
              </a:rPr>
              <a:t>RTC</a:t>
            </a:r>
          </a:p>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smtClean="0">
                <a:solidFill>
                  <a:srgbClr val="0000FF"/>
                </a:solidFill>
                <a:latin typeface="Calibri"/>
                <a:ea typeface="+mn-ea"/>
                <a:cs typeface="+mn-cs"/>
              </a:rPr>
              <a:t>Reduced Topology</a:t>
            </a:r>
            <a:endParaRPr kumimoji="0" lang="en-US" sz="1600" b="1" i="0" u="none" strike="noStrike" kern="0" cap="none" spc="0" normalizeH="0" baseline="0" noProof="0" dirty="0">
              <a:ln>
                <a:noFill/>
              </a:ln>
              <a:solidFill>
                <a:srgbClr val="0000FF"/>
              </a:solidFill>
              <a:uLnTx/>
              <a:uFillTx/>
              <a:latin typeface="Calibri"/>
              <a:ea typeface="+mn-ea"/>
              <a:cs typeface="+mn-cs"/>
            </a:endParaRPr>
          </a:p>
        </p:txBody>
      </p:sp>
      <p:sp>
        <p:nvSpPr>
          <p:cNvPr id="50" name="Oval 49"/>
          <p:cNvSpPr/>
          <p:nvPr/>
        </p:nvSpPr>
        <p:spPr>
          <a:xfrm>
            <a:off x="533400" y="4144626"/>
            <a:ext cx="2819400" cy="808374"/>
          </a:xfrm>
          <a:prstGeom prst="ellipse">
            <a:avLst/>
          </a:prstGeom>
          <a:noFill/>
          <a:ln w="12700" cap="flat" cmpd="sng" algn="ctr">
            <a:solidFill>
              <a:schemeClr val="tx1">
                <a:lumMod val="75000"/>
                <a:lumOff val="25000"/>
              </a:schemeClr>
            </a:solidFill>
            <a:prstDash val="solid"/>
          </a:ln>
          <a:effectLst/>
        </p:spPr>
        <p:txBody>
          <a:bodyPr lIns="0" tIns="0" rIns="0" b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404040"/>
                </a:solidFill>
                <a:uLnTx/>
                <a:uFillTx/>
                <a:latin typeface="Calibri"/>
                <a:ea typeface="+mn-ea"/>
                <a:cs typeface="+mn-cs"/>
              </a:rPr>
              <a:t>LMC</a:t>
            </a:r>
          </a:p>
        </p:txBody>
      </p:sp>
      <p:sp>
        <p:nvSpPr>
          <p:cNvPr id="51" name="Oval 50"/>
          <p:cNvSpPr/>
          <p:nvPr/>
        </p:nvSpPr>
        <p:spPr>
          <a:xfrm>
            <a:off x="685800" y="4267200"/>
            <a:ext cx="1066800" cy="381000"/>
          </a:xfrm>
          <a:prstGeom prst="ellipse">
            <a:avLst/>
          </a:prstGeom>
          <a:noFill/>
          <a:ln w="12700" cap="flat" cmpd="sng" algn="ctr">
            <a:solidFill>
              <a:schemeClr val="tx1">
                <a:lumMod val="65000"/>
                <a:lumOff val="35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tx1">
                    <a:lumMod val="65000"/>
                    <a:lumOff val="35000"/>
                  </a:schemeClr>
                </a:solidFill>
                <a:uLnTx/>
                <a:uFillTx/>
                <a:latin typeface="Calibri"/>
                <a:ea typeface="+mn-ea"/>
                <a:cs typeface="+mn-cs"/>
              </a:rPr>
              <a:t>Multi-grid</a:t>
            </a:r>
            <a:endParaRPr kumimoji="0" lang="en-US" sz="1400" b="1" i="0" u="none" strike="noStrike" kern="0" cap="none" spc="0" normalizeH="0" baseline="0" noProof="0" dirty="0">
              <a:ln>
                <a:noFill/>
              </a:ln>
              <a:solidFill>
                <a:schemeClr val="tx1">
                  <a:lumMod val="65000"/>
                  <a:lumOff val="35000"/>
                </a:schemeClr>
              </a:solidFill>
              <a:uLnTx/>
              <a:uFillTx/>
              <a:latin typeface="Calibri"/>
              <a:ea typeface="+mn-ea"/>
              <a:cs typeface="+mn-cs"/>
            </a:endParaRPr>
          </a:p>
        </p:txBody>
      </p:sp>
      <p:sp>
        <p:nvSpPr>
          <p:cNvPr id="52" name="Oval 51"/>
          <p:cNvSpPr/>
          <p:nvPr/>
        </p:nvSpPr>
        <p:spPr>
          <a:xfrm>
            <a:off x="1981200" y="4373226"/>
            <a:ext cx="1143000" cy="351174"/>
          </a:xfrm>
          <a:prstGeom prst="ellipse">
            <a:avLst/>
          </a:prstGeom>
          <a:noFill/>
          <a:ln w="12700" cap="flat" cmpd="sng" algn="ctr">
            <a:solidFill>
              <a:schemeClr val="tx1">
                <a:lumMod val="65000"/>
                <a:lumOff val="35000"/>
              </a:schemeClr>
            </a:solid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tx1">
                    <a:lumMod val="65000"/>
                    <a:lumOff val="35000"/>
                  </a:schemeClr>
                </a:solidFill>
                <a:uLnTx/>
                <a:uFillTx/>
                <a:latin typeface="Calibri"/>
                <a:ea typeface="+mn-ea"/>
                <a:cs typeface="+mn-cs"/>
              </a:rPr>
              <a:t>Chemistry</a:t>
            </a:r>
            <a:endParaRPr kumimoji="0" lang="en-US" sz="1400" b="1" i="0" u="none" strike="noStrike" kern="0" cap="none" spc="0" normalizeH="0" baseline="0" noProof="0" dirty="0">
              <a:ln>
                <a:noFill/>
              </a:ln>
              <a:solidFill>
                <a:schemeClr val="tx1">
                  <a:lumMod val="65000"/>
                  <a:lumOff val="35000"/>
                </a:schemeClr>
              </a:solidFill>
              <a:uLnTx/>
              <a:uFillTx/>
              <a:latin typeface="Calibri"/>
              <a:ea typeface="+mn-ea"/>
              <a:cs typeface="+mn-cs"/>
            </a:endParaRPr>
          </a:p>
        </p:txBody>
      </p:sp>
      <p:sp>
        <p:nvSpPr>
          <p:cNvPr id="53" name="Oval 52"/>
          <p:cNvSpPr/>
          <p:nvPr/>
        </p:nvSpPr>
        <p:spPr>
          <a:xfrm>
            <a:off x="1295400" y="5473700"/>
            <a:ext cx="1741864" cy="655974"/>
          </a:xfrm>
          <a:prstGeom prst="ellipse">
            <a:avLst/>
          </a:prstGeom>
          <a:noFill/>
          <a:ln w="12700" cap="flat" cmpd="sng" algn="ctr">
            <a:solidFill>
              <a:srgbClr val="800000"/>
            </a:solidFill>
            <a:prstDash val="lgDash"/>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rgbClr val="0000FF"/>
                </a:solidFill>
                <a:uLnTx/>
                <a:uFillTx/>
                <a:latin typeface="Calibri"/>
                <a:ea typeface="+mn-ea"/>
                <a:cs typeface="+mn-cs"/>
              </a:rPr>
              <a:t>UQ</a:t>
            </a:r>
            <a:endParaRPr kumimoji="0" lang="en-US" sz="1600" b="1" i="0" u="none" strike="noStrike" kern="0" cap="none" spc="0" normalizeH="0" baseline="0" noProof="0" dirty="0">
              <a:ln>
                <a:noFill/>
              </a:ln>
              <a:solidFill>
                <a:srgbClr val="0000FF"/>
              </a:solidFill>
              <a:uLnTx/>
              <a:uFillTx/>
              <a:latin typeface="Calibri"/>
              <a:ea typeface="+mn-ea"/>
              <a:cs typeface="+mn-cs"/>
            </a:endParaRPr>
          </a:p>
        </p:txBody>
      </p:sp>
      <p:sp>
        <p:nvSpPr>
          <p:cNvPr id="55" name="Freeform 54"/>
          <p:cNvSpPr/>
          <p:nvPr/>
        </p:nvSpPr>
        <p:spPr bwMode="auto">
          <a:xfrm>
            <a:off x="990601" y="5042958"/>
            <a:ext cx="5182658" cy="1138767"/>
          </a:xfrm>
          <a:custGeom>
            <a:avLst/>
            <a:gdLst>
              <a:gd name="connsiteX0" fmla="*/ 4878917 w 4911725"/>
              <a:gd name="connsiteY0" fmla="*/ 398992 h 1138767"/>
              <a:gd name="connsiteX1" fmla="*/ 4809067 w 4911725"/>
              <a:gd name="connsiteY1" fmla="*/ 278342 h 1138767"/>
              <a:gd name="connsiteX2" fmla="*/ 4440767 w 4911725"/>
              <a:gd name="connsiteY2" fmla="*/ 100542 h 1138767"/>
              <a:gd name="connsiteX3" fmla="*/ 3837517 w 4911725"/>
              <a:gd name="connsiteY3" fmla="*/ 5292 h 1138767"/>
              <a:gd name="connsiteX4" fmla="*/ 3024717 w 4911725"/>
              <a:gd name="connsiteY4" fmla="*/ 68792 h 1138767"/>
              <a:gd name="connsiteX5" fmla="*/ 2319867 w 4911725"/>
              <a:gd name="connsiteY5" fmla="*/ 265642 h 1138767"/>
              <a:gd name="connsiteX6" fmla="*/ 1468967 w 4911725"/>
              <a:gd name="connsiteY6" fmla="*/ 379942 h 1138767"/>
              <a:gd name="connsiteX7" fmla="*/ 764117 w 4911725"/>
              <a:gd name="connsiteY7" fmla="*/ 398992 h 1138767"/>
              <a:gd name="connsiteX8" fmla="*/ 218017 w 4911725"/>
              <a:gd name="connsiteY8" fmla="*/ 525992 h 1138767"/>
              <a:gd name="connsiteX9" fmla="*/ 21167 w 4911725"/>
              <a:gd name="connsiteY9" fmla="*/ 741892 h 1138767"/>
              <a:gd name="connsiteX10" fmla="*/ 91017 w 4911725"/>
              <a:gd name="connsiteY10" fmla="*/ 945092 h 1138767"/>
              <a:gd name="connsiteX11" fmla="*/ 440267 w 4911725"/>
              <a:gd name="connsiteY11" fmla="*/ 1072092 h 1138767"/>
              <a:gd name="connsiteX12" fmla="*/ 726017 w 4911725"/>
              <a:gd name="connsiteY12" fmla="*/ 1116542 h 1138767"/>
              <a:gd name="connsiteX13" fmla="*/ 1361017 w 4911725"/>
              <a:gd name="connsiteY13" fmla="*/ 1110192 h 1138767"/>
              <a:gd name="connsiteX14" fmla="*/ 2269067 w 4911725"/>
              <a:gd name="connsiteY14" fmla="*/ 945092 h 1138767"/>
              <a:gd name="connsiteX15" fmla="*/ 2815167 w 4911725"/>
              <a:gd name="connsiteY15" fmla="*/ 919692 h 1138767"/>
              <a:gd name="connsiteX16" fmla="*/ 3393017 w 4911725"/>
              <a:gd name="connsiteY16" fmla="*/ 1002242 h 1138767"/>
              <a:gd name="connsiteX17" fmla="*/ 3932767 w 4911725"/>
              <a:gd name="connsiteY17" fmla="*/ 1002242 h 1138767"/>
              <a:gd name="connsiteX18" fmla="*/ 4377267 w 4911725"/>
              <a:gd name="connsiteY18" fmla="*/ 945092 h 1138767"/>
              <a:gd name="connsiteX19" fmla="*/ 4758267 w 4911725"/>
              <a:gd name="connsiteY19" fmla="*/ 799042 h 1138767"/>
              <a:gd name="connsiteX20" fmla="*/ 4891617 w 4911725"/>
              <a:gd name="connsiteY20" fmla="*/ 557742 h 1138767"/>
              <a:gd name="connsiteX21" fmla="*/ 4878917 w 4911725"/>
              <a:gd name="connsiteY21" fmla="*/ 398992 h 1138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11725" h="1138767">
                <a:moveTo>
                  <a:pt x="4878917" y="398992"/>
                </a:moveTo>
                <a:cubicBezTo>
                  <a:pt x="4865159" y="352425"/>
                  <a:pt x="4882092" y="328084"/>
                  <a:pt x="4809067" y="278342"/>
                </a:cubicBezTo>
                <a:cubicBezTo>
                  <a:pt x="4736042" y="228600"/>
                  <a:pt x="4602692" y="146050"/>
                  <a:pt x="4440767" y="100542"/>
                </a:cubicBezTo>
                <a:cubicBezTo>
                  <a:pt x="4278842" y="55034"/>
                  <a:pt x="4073525" y="10584"/>
                  <a:pt x="3837517" y="5292"/>
                </a:cubicBezTo>
                <a:cubicBezTo>
                  <a:pt x="3601509" y="0"/>
                  <a:pt x="3277658" y="25400"/>
                  <a:pt x="3024717" y="68792"/>
                </a:cubicBezTo>
                <a:cubicBezTo>
                  <a:pt x="2771776" y="112184"/>
                  <a:pt x="2579159" y="213784"/>
                  <a:pt x="2319867" y="265642"/>
                </a:cubicBezTo>
                <a:cubicBezTo>
                  <a:pt x="2060575" y="317500"/>
                  <a:pt x="1728259" y="357717"/>
                  <a:pt x="1468967" y="379942"/>
                </a:cubicBezTo>
                <a:cubicBezTo>
                  <a:pt x="1209675" y="402167"/>
                  <a:pt x="972609" y="374650"/>
                  <a:pt x="764117" y="398992"/>
                </a:cubicBezTo>
                <a:cubicBezTo>
                  <a:pt x="555625" y="423334"/>
                  <a:pt x="341842" y="468842"/>
                  <a:pt x="218017" y="525992"/>
                </a:cubicBezTo>
                <a:cubicBezTo>
                  <a:pt x="94192" y="583142"/>
                  <a:pt x="42334" y="672042"/>
                  <a:pt x="21167" y="741892"/>
                </a:cubicBezTo>
                <a:cubicBezTo>
                  <a:pt x="0" y="811742"/>
                  <a:pt x="21167" y="890059"/>
                  <a:pt x="91017" y="945092"/>
                </a:cubicBezTo>
                <a:cubicBezTo>
                  <a:pt x="160867" y="1000125"/>
                  <a:pt x="334434" y="1043517"/>
                  <a:pt x="440267" y="1072092"/>
                </a:cubicBezTo>
                <a:cubicBezTo>
                  <a:pt x="546100" y="1100667"/>
                  <a:pt x="572559" y="1110192"/>
                  <a:pt x="726017" y="1116542"/>
                </a:cubicBezTo>
                <a:cubicBezTo>
                  <a:pt x="879475" y="1122892"/>
                  <a:pt x="1103842" y="1138767"/>
                  <a:pt x="1361017" y="1110192"/>
                </a:cubicBezTo>
                <a:cubicBezTo>
                  <a:pt x="1618192" y="1081617"/>
                  <a:pt x="2026709" y="976842"/>
                  <a:pt x="2269067" y="945092"/>
                </a:cubicBezTo>
                <a:cubicBezTo>
                  <a:pt x="2511425" y="913342"/>
                  <a:pt x="2627842" y="910167"/>
                  <a:pt x="2815167" y="919692"/>
                </a:cubicBezTo>
                <a:cubicBezTo>
                  <a:pt x="3002492" y="929217"/>
                  <a:pt x="3206750" y="988484"/>
                  <a:pt x="3393017" y="1002242"/>
                </a:cubicBezTo>
                <a:cubicBezTo>
                  <a:pt x="3579284" y="1016000"/>
                  <a:pt x="3768725" y="1011767"/>
                  <a:pt x="3932767" y="1002242"/>
                </a:cubicBezTo>
                <a:cubicBezTo>
                  <a:pt x="4096809" y="992717"/>
                  <a:pt x="4239684" y="978959"/>
                  <a:pt x="4377267" y="945092"/>
                </a:cubicBezTo>
                <a:cubicBezTo>
                  <a:pt x="4514850" y="911225"/>
                  <a:pt x="4672542" y="863600"/>
                  <a:pt x="4758267" y="799042"/>
                </a:cubicBezTo>
                <a:cubicBezTo>
                  <a:pt x="4843992" y="734484"/>
                  <a:pt x="4871509" y="625475"/>
                  <a:pt x="4891617" y="557742"/>
                </a:cubicBezTo>
                <a:cubicBezTo>
                  <a:pt x="4911725" y="490009"/>
                  <a:pt x="4892675" y="445559"/>
                  <a:pt x="4878917" y="398992"/>
                </a:cubicBezTo>
                <a:close/>
              </a:path>
            </a:pathLst>
          </a:custGeom>
          <a:noFill/>
          <a:ln w="12700" cap="flat" cmpd="sng" algn="ctr">
            <a:solidFill>
              <a:srgbClr val="800000"/>
            </a:solidFill>
            <a:prstDash val="lgDash"/>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 name="TextBox 1"/>
          <p:cNvSpPr txBox="1"/>
          <p:nvPr/>
        </p:nvSpPr>
        <p:spPr>
          <a:xfrm>
            <a:off x="1143000" y="4648200"/>
            <a:ext cx="1621458" cy="338554"/>
          </a:xfrm>
          <a:prstGeom prst="rect">
            <a:avLst/>
          </a:prstGeom>
          <a:noFill/>
        </p:spPr>
        <p:txBody>
          <a:bodyPr wrap="none" rtlCol="0">
            <a:spAutoFit/>
          </a:bodyPr>
          <a:lstStyle/>
          <a:p>
            <a:r>
              <a:rPr lang="en-US" sz="1600" dirty="0" smtClean="0">
                <a:solidFill>
                  <a:srgbClr val="0000FF"/>
                </a:solidFill>
              </a:rPr>
              <a:t>Low Mach AMR</a:t>
            </a:r>
            <a:endParaRPr lang="en-US" sz="1600" dirty="0">
              <a:solidFill>
                <a:srgbClr val="0000FF"/>
              </a:solidFill>
            </a:endParaRPr>
          </a:p>
        </p:txBody>
      </p:sp>
      <p:sp>
        <p:nvSpPr>
          <p:cNvPr id="3" name="TextBox 2"/>
          <p:cNvSpPr txBox="1"/>
          <p:nvPr/>
        </p:nvSpPr>
        <p:spPr>
          <a:xfrm>
            <a:off x="762000" y="3505200"/>
            <a:ext cx="2044149" cy="338554"/>
          </a:xfrm>
          <a:prstGeom prst="rect">
            <a:avLst/>
          </a:prstGeom>
          <a:noFill/>
        </p:spPr>
        <p:txBody>
          <a:bodyPr wrap="none" rtlCol="0">
            <a:spAutoFit/>
          </a:bodyPr>
          <a:lstStyle/>
          <a:p>
            <a:r>
              <a:rPr lang="en-US" sz="1600" dirty="0" smtClean="0">
                <a:solidFill>
                  <a:srgbClr val="0000FF"/>
                </a:solidFill>
              </a:rPr>
              <a:t>Compressible solver</a:t>
            </a:r>
            <a:endParaRPr lang="en-US" sz="1600" dirty="0">
              <a:solidFill>
                <a:srgbClr val="0000FF"/>
              </a:solidFill>
            </a:endParaRPr>
          </a:p>
        </p:txBody>
      </p:sp>
    </p:spTree>
    <p:extLst>
      <p:ext uri="{BB962C8B-B14F-4D97-AF65-F5344CB8AC3E}">
        <p14:creationId xmlns="" xmlns:p14="http://schemas.microsoft.com/office/powerpoint/2010/main" val="200720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2"/>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32" grpId="0"/>
      <p:bldP spid="40" grpId="0"/>
      <p:bldP spid="45" grpId="1" animBg="1"/>
      <p:bldP spid="46" grpId="1" animBg="1"/>
      <p:bldP spid="47" grpId="1" animBg="1"/>
      <p:bldP spid="48" grpId="1" animBg="1"/>
      <p:bldP spid="49" grpId="1" animBg="1"/>
      <p:bldP spid="50" grpId="1" animBg="1"/>
      <p:bldP spid="51" grpId="1" animBg="1"/>
      <p:bldP spid="52" grpId="1" animBg="1"/>
      <p:bldP spid="53" grpId="1" animBg="1"/>
      <p:bldP spid="55" grpId="1" animBg="1"/>
      <p:bldP spid="2" grpId="1"/>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dirty="0" smtClean="0"/>
              <a:t> </a:t>
            </a:r>
            <a:r>
              <a:rPr lang="en-US" sz="3100" dirty="0" smtClean="0"/>
              <a:t>Proxy Applications - Solver</a:t>
            </a:r>
            <a:r>
              <a:rPr lang="en-US" dirty="0" smtClean="0"/>
              <a:t/>
            </a:r>
            <a:br>
              <a:rPr lang="en-US" dirty="0" smtClean="0"/>
            </a:br>
            <a:endParaRPr lang="en-US" sz="2700" dirty="0"/>
          </a:p>
        </p:txBody>
      </p:sp>
      <p:sp>
        <p:nvSpPr>
          <p:cNvPr id="3" name="Content Placeholder 2"/>
          <p:cNvSpPr>
            <a:spLocks noGrp="1"/>
          </p:cNvSpPr>
          <p:nvPr>
            <p:ph idx="1"/>
          </p:nvPr>
        </p:nvSpPr>
        <p:spPr>
          <a:xfrm>
            <a:off x="457200" y="1219200"/>
            <a:ext cx="8229600" cy="5105400"/>
          </a:xfrm>
        </p:spPr>
        <p:txBody>
          <a:bodyPr>
            <a:normAutofit fontScale="85000" lnSpcReduction="20000"/>
          </a:bodyPr>
          <a:lstStyle/>
          <a:p>
            <a:r>
              <a:rPr lang="en-US" dirty="0" smtClean="0"/>
              <a:t>Uniform grid compressible flow proxies</a:t>
            </a:r>
          </a:p>
          <a:p>
            <a:pPr lvl="1"/>
            <a:r>
              <a:rPr lang="en-US" dirty="0" smtClean="0"/>
              <a:t>SMC – </a:t>
            </a:r>
            <a:r>
              <a:rPr lang="en-US" dirty="0" err="1" smtClean="0"/>
              <a:t>Multicomponent</a:t>
            </a:r>
            <a:r>
              <a:rPr lang="en-US" dirty="0" smtClean="0"/>
              <a:t>, reacting, compressible </a:t>
            </a:r>
            <a:r>
              <a:rPr lang="en-US" dirty="0" err="1" smtClean="0"/>
              <a:t>Navier</a:t>
            </a:r>
            <a:r>
              <a:rPr lang="en-US" dirty="0" smtClean="0"/>
              <a:t>-Stokes</a:t>
            </a:r>
          </a:p>
          <a:p>
            <a:pPr lvl="2"/>
            <a:r>
              <a:rPr lang="en-US" dirty="0" smtClean="0"/>
              <a:t>Detailed chemistry and transport</a:t>
            </a:r>
          </a:p>
          <a:p>
            <a:pPr lvl="2"/>
            <a:r>
              <a:rPr lang="en-US" dirty="0" smtClean="0"/>
              <a:t>Eighth-order in space, low storage third-order </a:t>
            </a:r>
            <a:r>
              <a:rPr lang="en-US" dirty="0" err="1" smtClean="0"/>
              <a:t>Runge</a:t>
            </a:r>
            <a:r>
              <a:rPr lang="en-US" dirty="0" smtClean="0"/>
              <a:t> </a:t>
            </a:r>
            <a:r>
              <a:rPr lang="en-US" dirty="0" err="1" smtClean="0"/>
              <a:t>Kutta</a:t>
            </a:r>
            <a:r>
              <a:rPr lang="en-US" dirty="0" smtClean="0"/>
              <a:t> in time</a:t>
            </a:r>
          </a:p>
          <a:p>
            <a:pPr lvl="2"/>
            <a:r>
              <a:rPr lang="en-US" dirty="0" smtClean="0"/>
              <a:t>Fully explicit -- Time step limited by acoustics / chemical time scales</a:t>
            </a:r>
          </a:p>
          <a:p>
            <a:pPr lvl="2"/>
            <a:r>
              <a:rPr lang="en-US" dirty="0" smtClean="0"/>
              <a:t>Hybrid implementation with MPI + </a:t>
            </a:r>
            <a:r>
              <a:rPr lang="en-US" dirty="0" err="1" smtClean="0"/>
              <a:t>OpenMP</a:t>
            </a:r>
            <a:endParaRPr lang="en-US" dirty="0" smtClean="0"/>
          </a:p>
          <a:p>
            <a:pPr lvl="1"/>
            <a:r>
              <a:rPr lang="en-US" dirty="0" smtClean="0"/>
              <a:t>CNS – Same stencil operations as SMC</a:t>
            </a:r>
          </a:p>
          <a:p>
            <a:pPr lvl="2"/>
            <a:r>
              <a:rPr lang="en-US" dirty="0" smtClean="0"/>
              <a:t>SMC without species</a:t>
            </a:r>
          </a:p>
          <a:p>
            <a:pPr lvl="2"/>
            <a:r>
              <a:rPr lang="en-US" dirty="0" smtClean="0"/>
              <a:t>Acoustic time step limitation</a:t>
            </a:r>
          </a:p>
          <a:p>
            <a:r>
              <a:rPr lang="en-US" dirty="0" smtClean="0"/>
              <a:t>Low Mach number + AMR</a:t>
            </a:r>
          </a:p>
          <a:p>
            <a:pPr lvl="1"/>
            <a:r>
              <a:rPr lang="en-US" dirty="0" smtClean="0"/>
              <a:t>LMC – Exploit separation of scales between different processes when appropriate</a:t>
            </a:r>
          </a:p>
          <a:p>
            <a:pPr lvl="2"/>
            <a:r>
              <a:rPr lang="en-US" dirty="0" smtClean="0"/>
              <a:t>Projection-based </a:t>
            </a:r>
            <a:r>
              <a:rPr lang="en-US" dirty="0" err="1" smtClean="0"/>
              <a:t>discretization</a:t>
            </a:r>
            <a:r>
              <a:rPr lang="en-US" dirty="0" smtClean="0"/>
              <a:t> strategy</a:t>
            </a:r>
          </a:p>
          <a:p>
            <a:pPr lvl="2"/>
            <a:r>
              <a:rPr lang="en-US" dirty="0" smtClean="0"/>
              <a:t>Second-order in space and time</a:t>
            </a:r>
          </a:p>
          <a:p>
            <a:pPr lvl="2"/>
            <a:r>
              <a:rPr lang="en-US" dirty="0" smtClean="0"/>
              <a:t>Semi-implicit treatment of advection and diffusion</a:t>
            </a:r>
          </a:p>
          <a:p>
            <a:pPr lvl="2"/>
            <a:r>
              <a:rPr lang="en-US" dirty="0" smtClean="0"/>
              <a:t>Time step based on advection velocity</a:t>
            </a:r>
          </a:p>
          <a:p>
            <a:pPr lvl="2"/>
            <a:r>
              <a:rPr lang="en-US" dirty="0" smtClean="0"/>
              <a:t>Stiff ODE integration methodology for chemical kinetics</a:t>
            </a:r>
          </a:p>
          <a:p>
            <a:pPr lvl="2"/>
            <a:r>
              <a:rPr lang="en-US" dirty="0" smtClean="0"/>
              <a:t>Hybrid implementation with MPI + </a:t>
            </a:r>
            <a:r>
              <a:rPr lang="en-US" dirty="0" err="1" smtClean="0"/>
              <a:t>OpenMP</a:t>
            </a:r>
            <a:endParaRPr lang="en-US" dirty="0" smtClean="0"/>
          </a:p>
          <a:p>
            <a:pPr lvl="1"/>
            <a:r>
              <a:rPr lang="en-US" dirty="0" err="1" smtClean="0"/>
              <a:t>Multigrid</a:t>
            </a:r>
            <a:r>
              <a:rPr lang="en-US" dirty="0" smtClean="0"/>
              <a:t> solver -- &gt; 50% of time in LMC</a:t>
            </a:r>
          </a:p>
          <a:p>
            <a:pPr lvl="1"/>
            <a:r>
              <a:rPr lang="en-US" dirty="0" smtClean="0"/>
              <a:t>Chemical kinetics integration –14% of time in LMC</a:t>
            </a:r>
            <a:endParaRPr lang="en-US" dirty="0" smtClean="0">
              <a:solidFill>
                <a:srgbClr val="C00000"/>
              </a:solidFill>
              <a:latin typeface="Calibri" pitchFamily="34" charset="0"/>
              <a:cs typeface="Calibri" pitchFamily="34" charset="0"/>
            </a:endParaRPr>
          </a:p>
          <a:p>
            <a:pPr lvl="1"/>
            <a:endParaRPr lang="en-US" dirty="0" smtClean="0"/>
          </a:p>
          <a:p>
            <a:pPr lvl="1"/>
            <a:endParaRPr lang="en-US" dirty="0" smtClean="0"/>
          </a:p>
          <a:p>
            <a:endParaRPr lang="en-US" dirty="0"/>
          </a:p>
        </p:txBody>
      </p:sp>
      <p:sp>
        <p:nvSpPr>
          <p:cNvPr id="4" name="Rounded Rectangle 3"/>
          <p:cNvSpPr/>
          <p:nvPr/>
        </p:nvSpPr>
        <p:spPr bwMode="auto">
          <a:xfrm>
            <a:off x="7239000" y="1371600"/>
            <a:ext cx="1752600" cy="1371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C00000"/>
              </a:solidFill>
              <a:effectLst/>
              <a:latin typeface="Calibri" pitchFamily="34" charset="0"/>
              <a:cs typeface="Calibri" pitchFamily="34" charset="0"/>
            </a:endParaRPr>
          </a:p>
        </p:txBody>
      </p:sp>
      <p:sp>
        <p:nvSpPr>
          <p:cNvPr id="7" name="TextBox 6"/>
          <p:cNvSpPr txBox="1"/>
          <p:nvPr/>
        </p:nvSpPr>
        <p:spPr>
          <a:xfrm>
            <a:off x="7467600" y="1524000"/>
            <a:ext cx="659155" cy="400110"/>
          </a:xfrm>
          <a:prstGeom prst="rect">
            <a:avLst/>
          </a:prstGeom>
          <a:noFill/>
        </p:spPr>
        <p:txBody>
          <a:bodyPr wrap="none" rtlCol="0">
            <a:spAutoFit/>
          </a:bodyPr>
          <a:lstStyle/>
          <a:p>
            <a:r>
              <a:rPr lang="en-US" sz="2000" dirty="0" smtClean="0">
                <a:solidFill>
                  <a:srgbClr val="C00000"/>
                </a:solidFill>
                <a:latin typeface="Calibri" pitchFamily="34" charset="0"/>
                <a:cs typeface="Calibri" pitchFamily="34" charset="0"/>
              </a:rPr>
              <a:t>SMC</a:t>
            </a:r>
            <a:endParaRPr lang="en-US" sz="2000" dirty="0">
              <a:solidFill>
                <a:srgbClr val="C00000"/>
              </a:solidFill>
              <a:latin typeface="Calibri" pitchFamily="34" charset="0"/>
              <a:cs typeface="Calibri" pitchFamily="34" charset="0"/>
            </a:endParaRPr>
          </a:p>
        </p:txBody>
      </p:sp>
      <p:sp>
        <p:nvSpPr>
          <p:cNvPr id="9" name="Rounded Rectangle 8"/>
          <p:cNvSpPr/>
          <p:nvPr/>
        </p:nvSpPr>
        <p:spPr bwMode="auto">
          <a:xfrm>
            <a:off x="6324600" y="4267200"/>
            <a:ext cx="2667000" cy="175260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0" name="Rounded Rectangle 9"/>
          <p:cNvSpPr/>
          <p:nvPr/>
        </p:nvSpPr>
        <p:spPr bwMode="auto">
          <a:xfrm>
            <a:off x="6400800" y="4724400"/>
            <a:ext cx="1600200" cy="11430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1" name="Rounded Rectangle 10"/>
          <p:cNvSpPr/>
          <p:nvPr/>
        </p:nvSpPr>
        <p:spPr bwMode="auto">
          <a:xfrm>
            <a:off x="8077200" y="2133600"/>
            <a:ext cx="609600" cy="30480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8" name="Rectangle 7"/>
          <p:cNvSpPr/>
          <p:nvPr/>
        </p:nvSpPr>
        <p:spPr>
          <a:xfrm>
            <a:off x="8077200" y="2092036"/>
            <a:ext cx="609600" cy="400110"/>
          </a:xfrm>
          <a:prstGeom prst="rect">
            <a:avLst/>
          </a:prstGeom>
        </p:spPr>
        <p:txBody>
          <a:bodyPr wrap="square">
            <a:spAutoFit/>
          </a:bodyPr>
          <a:lstStyle/>
          <a:p>
            <a:r>
              <a:rPr lang="en-US" sz="2000" dirty="0" smtClean="0">
                <a:solidFill>
                  <a:srgbClr val="C00000"/>
                </a:solidFill>
                <a:latin typeface="Calibri" pitchFamily="34" charset="0"/>
                <a:cs typeface="Calibri" pitchFamily="34" charset="0"/>
              </a:rPr>
              <a:t>CNS</a:t>
            </a:r>
            <a:endParaRPr lang="en-US" sz="2000" dirty="0">
              <a:solidFill>
                <a:srgbClr val="C00000"/>
              </a:solidFill>
              <a:latin typeface="Calibri" pitchFamily="34" charset="0"/>
              <a:cs typeface="Calibri" pitchFamily="34" charset="0"/>
            </a:endParaRPr>
          </a:p>
        </p:txBody>
      </p:sp>
      <p:sp>
        <p:nvSpPr>
          <p:cNvPr id="12" name="Rounded Rectangle 11"/>
          <p:cNvSpPr/>
          <p:nvPr/>
        </p:nvSpPr>
        <p:spPr bwMode="auto">
          <a:xfrm>
            <a:off x="8153400" y="4572000"/>
            <a:ext cx="762000" cy="457200"/>
          </a:xfrm>
          <a:prstGeom prst="roundRect">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3" name="TextBox 12"/>
          <p:cNvSpPr txBox="1"/>
          <p:nvPr/>
        </p:nvSpPr>
        <p:spPr>
          <a:xfrm>
            <a:off x="7086600" y="4267200"/>
            <a:ext cx="838200" cy="400110"/>
          </a:xfrm>
          <a:prstGeom prst="rect">
            <a:avLst/>
          </a:prstGeom>
          <a:noFill/>
        </p:spPr>
        <p:txBody>
          <a:bodyPr wrap="square" rtlCol="0">
            <a:spAutoFit/>
          </a:bodyPr>
          <a:lstStyle/>
          <a:p>
            <a:r>
              <a:rPr lang="en-US" sz="2000" dirty="0" smtClean="0">
                <a:solidFill>
                  <a:srgbClr val="C00000"/>
                </a:solidFill>
                <a:latin typeface="Calibri" pitchFamily="34" charset="0"/>
                <a:cs typeface="Calibri" pitchFamily="34" charset="0"/>
              </a:rPr>
              <a:t>LMC</a:t>
            </a:r>
            <a:endParaRPr lang="en-US" sz="2000" dirty="0">
              <a:solidFill>
                <a:srgbClr val="C00000"/>
              </a:solidFill>
              <a:latin typeface="Calibri" pitchFamily="34" charset="0"/>
              <a:cs typeface="Calibri" pitchFamily="34" charset="0"/>
            </a:endParaRPr>
          </a:p>
        </p:txBody>
      </p:sp>
      <p:sp>
        <p:nvSpPr>
          <p:cNvPr id="14" name="Rectangle 13"/>
          <p:cNvSpPr/>
          <p:nvPr/>
        </p:nvSpPr>
        <p:spPr>
          <a:xfrm>
            <a:off x="6629400" y="5105400"/>
            <a:ext cx="1148071" cy="400110"/>
          </a:xfrm>
          <a:prstGeom prst="rect">
            <a:avLst/>
          </a:prstGeom>
        </p:spPr>
        <p:txBody>
          <a:bodyPr wrap="none">
            <a:spAutoFit/>
          </a:bodyPr>
          <a:lstStyle/>
          <a:p>
            <a:r>
              <a:rPr lang="en-US" sz="2000" dirty="0" err="1" smtClean="0">
                <a:solidFill>
                  <a:srgbClr val="C00000"/>
                </a:solidFill>
                <a:latin typeface="Calibri" pitchFamily="34" charset="0"/>
                <a:cs typeface="Calibri" pitchFamily="34" charset="0"/>
              </a:rPr>
              <a:t>Multigrid</a:t>
            </a:r>
            <a:endParaRPr lang="en-US" sz="2000" dirty="0">
              <a:solidFill>
                <a:srgbClr val="C00000"/>
              </a:solidFill>
              <a:latin typeface="Calibri" pitchFamily="34" charset="0"/>
              <a:cs typeface="Calibri" pitchFamily="34" charset="0"/>
            </a:endParaRPr>
          </a:p>
        </p:txBody>
      </p:sp>
      <p:sp>
        <p:nvSpPr>
          <p:cNvPr id="15" name="Rectangle 14"/>
          <p:cNvSpPr/>
          <p:nvPr/>
        </p:nvSpPr>
        <p:spPr>
          <a:xfrm>
            <a:off x="8153400" y="4572000"/>
            <a:ext cx="788999" cy="400110"/>
          </a:xfrm>
          <a:prstGeom prst="rect">
            <a:avLst/>
          </a:prstGeom>
        </p:spPr>
        <p:txBody>
          <a:bodyPr wrap="none">
            <a:spAutoFit/>
          </a:bodyPr>
          <a:lstStyle/>
          <a:p>
            <a:r>
              <a:rPr lang="en-US" sz="2000" dirty="0" err="1" smtClean="0">
                <a:solidFill>
                  <a:srgbClr val="C00000"/>
                </a:solidFill>
                <a:latin typeface="Calibri" pitchFamily="34" charset="0"/>
                <a:cs typeface="Calibri" pitchFamily="34" charset="0"/>
              </a:rPr>
              <a:t>Chem</a:t>
            </a:r>
            <a:endParaRPr lang="en-US" sz="2000" dirty="0">
              <a:solidFill>
                <a:srgbClr val="C00000"/>
              </a:solidFill>
              <a:latin typeface="Calibri" pitchFamily="34" charset="0"/>
              <a:cs typeface="Calibri" pitchFamily="34" charset="0"/>
            </a:endParaRPr>
          </a:p>
        </p:txBody>
      </p:sp>
    </p:spTree>
    <p:extLst>
      <p:ext uri="{BB962C8B-B14F-4D97-AF65-F5344CB8AC3E}">
        <p14:creationId xmlns="" xmlns:p14="http://schemas.microsoft.com/office/powerpoint/2010/main" val="8594305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152400"/>
            <a:ext cx="8229600" cy="833438"/>
          </a:xfrm>
        </p:spPr>
        <p:txBody>
          <a:bodyPr/>
          <a:lstStyle/>
          <a:p>
            <a:r>
              <a:rPr lang="en-US" sz="3200" b="1" dirty="0" smtClean="0">
                <a:latin typeface="Calibri" charset="0"/>
              </a:rPr>
              <a:t>Proxy </a:t>
            </a:r>
            <a:r>
              <a:rPr lang="en-US" sz="3200" b="1" dirty="0">
                <a:latin typeface="Calibri" charset="0"/>
              </a:rPr>
              <a:t>Machines</a:t>
            </a:r>
          </a:p>
        </p:txBody>
      </p:sp>
      <p:graphicFrame>
        <p:nvGraphicFramePr>
          <p:cNvPr id="4" name="Content Placeholder 3"/>
          <p:cNvGraphicFramePr>
            <a:graphicFrameLocks noGrp="1"/>
          </p:cNvGraphicFramePr>
          <p:nvPr>
            <p:ph idx="1"/>
            <p:extLst>
              <p:ext uri="{D42A27DB-BD31-4B8C-83A1-F6EECF244321}">
                <p14:modId xmlns="" xmlns:p14="http://schemas.microsoft.com/office/powerpoint/2010/main" val="41771245"/>
              </p:ext>
            </p:extLst>
          </p:nvPr>
        </p:nvGraphicFramePr>
        <p:xfrm>
          <a:off x="457200" y="985838"/>
          <a:ext cx="8539163" cy="4102101"/>
        </p:xfrm>
        <a:graphic>
          <a:graphicData uri="http://schemas.openxmlformats.org/drawingml/2006/table">
            <a:tbl>
              <a:tblPr/>
              <a:tblGrid>
                <a:gridCol w="1282700"/>
                <a:gridCol w="1563688"/>
                <a:gridCol w="1422400"/>
                <a:gridCol w="1423987"/>
                <a:gridCol w="1422400"/>
                <a:gridCol w="1423988"/>
              </a:tblGrid>
              <a:tr h="377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dirty="0">
                        <a:ln>
                          <a:noFill/>
                        </a:ln>
                        <a:solidFill>
                          <a:srgbClr val="FFFFFF"/>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cs typeface="ＭＳ Ｐゴシック" charset="0"/>
                        </a:rPr>
                        <a:t>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cs typeface="ＭＳ Ｐゴシック" charset="0"/>
                        </a:rPr>
                        <a:t>Hopper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cs typeface="ＭＳ Ｐゴシック" charset="0"/>
                        </a:rPr>
                        <a:t>exaNode1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Calibri" charset="0"/>
                          <a:ea typeface="ＭＳ Ｐゴシック" charset="0"/>
                          <a:cs typeface="ＭＳ Ｐゴシック" charset="0"/>
                        </a:rPr>
                        <a:t>exaNode2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err="1" smtClean="0">
                          <a:ln>
                            <a:noFill/>
                          </a:ln>
                          <a:solidFill>
                            <a:srgbClr val="FFFFFF"/>
                          </a:solidFill>
                          <a:effectLst/>
                          <a:latin typeface="Calibri" charset="0"/>
                          <a:ea typeface="ＭＳ Ｐゴシック" charset="0"/>
                          <a:cs typeface="ＭＳ Ｐゴシック" charset="0"/>
                        </a:rPr>
                        <a:t>exaPIM</a:t>
                      </a:r>
                      <a:endParaRPr kumimoji="0" lang="en-US" sz="1600" b="1" i="0" u="none" strike="noStrike" cap="none" normalizeH="0" baseline="0" dirty="0">
                        <a:ln>
                          <a:noFill/>
                        </a:ln>
                        <a:solidFill>
                          <a:srgbClr val="FFFFFF"/>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77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Memory BW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TB/s/node (chip)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TBD (higher)</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4048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Memory Size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GB/node (chip)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256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32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TBD (lower)</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905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Flops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TF/node (chip)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0.03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10</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778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 of Cores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Cores/chip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~1k</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~1k</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TBD</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 of Chips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Chips/node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1-2</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1-2</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TBD</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35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Cache (last 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$/core </a:t>
                      </a: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(MB</a:t>
                      </a: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1</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32</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32</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NA</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Cache L1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$/core (KB)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16-</a:t>
                      </a: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16-</a:t>
                      </a: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NA</a:t>
                      </a:r>
                      <a:endParaRPr kumimoji="0" lang="en-US" sz="16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19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NIC BW</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GB/s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400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TBD</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3619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NIC Latency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microseconds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rPr>
                        <a:t>0.4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alibri" charset="0"/>
                          <a:ea typeface="ＭＳ Ｐゴシック" charset="0"/>
                          <a:cs typeface="ＭＳ Ｐゴシック" charset="0"/>
                        </a:rPr>
                        <a:t>~0</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alibri" charset="0"/>
                          <a:ea typeface="ＭＳ Ｐゴシック" charset="0"/>
                          <a:cs typeface="ＭＳ Ｐゴシック" charset="0"/>
                        </a:rPr>
                        <a:t>TBD</a:t>
                      </a: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619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Registers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00"/>
                          </a:solidFill>
                          <a:effectLst/>
                          <a:latin typeface="Calibri" charset="0"/>
                          <a:ea typeface="ＭＳ Ｐゴシック" charset="0"/>
                          <a:cs typeface="ＭＳ Ｐゴシック" charset="0"/>
                        </a:rPr>
                        <a:t>KB/chip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000000"/>
                        </a:solidFill>
                        <a:effectLst/>
                        <a:latin typeface="Calibri"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5" name="Content Placeholder 2"/>
          <p:cNvSpPr txBox="1">
            <a:spLocks/>
          </p:cNvSpPr>
          <p:nvPr/>
        </p:nvSpPr>
        <p:spPr>
          <a:xfrm>
            <a:off x="457200" y="5232400"/>
            <a:ext cx="8229600" cy="1203325"/>
          </a:xfrm>
          <a:prstGeom prst="rect">
            <a:avLst/>
          </a:prstGeom>
          <a:solidFill>
            <a:srgbClr val="DBEEF4"/>
          </a:solidFill>
        </p:spPr>
        <p:txBody>
          <a:bodyPr>
            <a:normAutofit fontScale="85000" lnSpcReduction="10000"/>
          </a:bodyPr>
          <a:lstStyle>
            <a:lvl1pPr marL="342900" indent="-342900">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pPr>
              <a:lnSpc>
                <a:spcPct val="80000"/>
              </a:lnSpc>
              <a:spcBef>
                <a:spcPct val="20000"/>
              </a:spcBef>
              <a:buFont typeface="Arial" charset="0"/>
              <a:buChar char="•"/>
            </a:pPr>
            <a:r>
              <a:rPr lang="en-US" dirty="0"/>
              <a:t>exaNode1 and 2 are many core architectures</a:t>
            </a:r>
          </a:p>
          <a:p>
            <a:pPr>
              <a:lnSpc>
                <a:spcPct val="80000"/>
              </a:lnSpc>
              <a:spcBef>
                <a:spcPct val="20000"/>
              </a:spcBef>
              <a:buFont typeface="Arial" charset="0"/>
              <a:buChar char="•"/>
            </a:pPr>
            <a:r>
              <a:rPr lang="en-US" dirty="0"/>
              <a:t>exaNode1 uses commodity NIC and memory technology</a:t>
            </a:r>
          </a:p>
          <a:p>
            <a:pPr>
              <a:lnSpc>
                <a:spcPct val="80000"/>
              </a:lnSpc>
              <a:spcBef>
                <a:spcPct val="20000"/>
              </a:spcBef>
              <a:buFont typeface="Arial" charset="0"/>
              <a:buChar char="•"/>
            </a:pPr>
            <a:r>
              <a:rPr lang="en-US" dirty="0"/>
              <a:t>exaNode2 uses custom on-board NIC and faster memory technology  </a:t>
            </a:r>
          </a:p>
          <a:p>
            <a:pPr>
              <a:lnSpc>
                <a:spcPct val="80000"/>
              </a:lnSpc>
              <a:spcBef>
                <a:spcPct val="20000"/>
              </a:spcBef>
              <a:buFont typeface="Arial" charset="0"/>
              <a:buChar char="•"/>
            </a:pPr>
            <a:r>
              <a:rPr lang="en-US" dirty="0" err="1" smtClean="0"/>
              <a:t>exaPIM</a:t>
            </a:r>
            <a:r>
              <a:rPr lang="en-US" dirty="0"/>
              <a:t>: Processing Near </a:t>
            </a:r>
            <a:r>
              <a:rPr lang="en-US" dirty="0" smtClean="0"/>
              <a:t>Memory or Processor In Memory</a:t>
            </a:r>
            <a:endParaRPr lang="en-US" dirty="0"/>
          </a:p>
        </p:txBody>
      </p:sp>
      <p:sp>
        <p:nvSpPr>
          <p:cNvPr id="6" name="Rounded Rectangle 5"/>
          <p:cNvSpPr/>
          <p:nvPr/>
        </p:nvSpPr>
        <p:spPr>
          <a:xfrm>
            <a:off x="4711700" y="952500"/>
            <a:ext cx="1371600" cy="3814763"/>
          </a:xfrm>
          <a:prstGeom prst="round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ounded Rectangle 6"/>
          <p:cNvSpPr/>
          <p:nvPr/>
        </p:nvSpPr>
        <p:spPr>
          <a:xfrm>
            <a:off x="6172200" y="941388"/>
            <a:ext cx="1371600" cy="3814762"/>
          </a:xfrm>
          <a:prstGeom prst="roundRect">
            <a:avLst/>
          </a:prstGeom>
          <a:noFill/>
          <a:ln w="57150" cmpd="sng">
            <a:solidFill>
              <a:schemeClr val="accent2"/>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2" name="Group 10"/>
          <p:cNvGrpSpPr>
            <a:grpSpLocks/>
          </p:cNvGrpSpPr>
          <p:nvPr/>
        </p:nvGrpSpPr>
        <p:grpSpPr bwMode="auto">
          <a:xfrm>
            <a:off x="5956300" y="1409700"/>
            <a:ext cx="412750" cy="2946400"/>
            <a:chOff x="5956300" y="1409700"/>
            <a:chExt cx="412750" cy="2946400"/>
          </a:xfrm>
        </p:grpSpPr>
        <p:sp>
          <p:nvSpPr>
            <p:cNvPr id="8" name="Right Arrow 7"/>
            <p:cNvSpPr/>
            <p:nvPr/>
          </p:nvSpPr>
          <p:spPr>
            <a:xfrm>
              <a:off x="5956300" y="1816100"/>
              <a:ext cx="3937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ight Arrow 8"/>
            <p:cNvSpPr/>
            <p:nvPr/>
          </p:nvSpPr>
          <p:spPr>
            <a:xfrm>
              <a:off x="5975350" y="1409700"/>
              <a:ext cx="3937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a:off x="5975350" y="4051300"/>
              <a:ext cx="393700" cy="30480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Tree>
    <p:extLst>
      <p:ext uri="{BB962C8B-B14F-4D97-AF65-F5344CB8AC3E}">
        <p14:creationId xmlns="" xmlns:p14="http://schemas.microsoft.com/office/powerpoint/2010/main" val="583459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Co-Design Methodology</a:t>
            </a:r>
            <a:endParaRPr lang="en-US" dirty="0"/>
          </a:p>
        </p:txBody>
      </p:sp>
      <p:sp>
        <p:nvSpPr>
          <p:cNvPr id="3" name="Content Placeholder 2"/>
          <p:cNvSpPr>
            <a:spLocks noGrp="1"/>
          </p:cNvSpPr>
          <p:nvPr>
            <p:ph idx="1"/>
          </p:nvPr>
        </p:nvSpPr>
        <p:spPr>
          <a:xfrm>
            <a:off x="228600" y="1143000"/>
            <a:ext cx="5638800" cy="5257800"/>
          </a:xfrm>
        </p:spPr>
        <p:txBody>
          <a:bodyPr>
            <a:normAutofit lnSpcReduction="10000"/>
          </a:bodyPr>
          <a:lstStyle/>
          <a:p>
            <a:r>
              <a:rPr lang="en-US" b="1" dirty="0" smtClean="0"/>
              <a:t>Measurement alone is not sufficient</a:t>
            </a:r>
          </a:p>
          <a:p>
            <a:pPr lvl="1"/>
            <a:r>
              <a:rPr lang="en-US" dirty="0" smtClean="0"/>
              <a:t>Gives performance of today’s algorithms on today’s hardware using today’s software stack</a:t>
            </a:r>
          </a:p>
          <a:p>
            <a:pPr lvl="1"/>
            <a:r>
              <a:rPr lang="en-US" dirty="0" smtClean="0"/>
              <a:t>Difficult to make precise extrapolations</a:t>
            </a:r>
          </a:p>
          <a:p>
            <a:pPr lvl="1"/>
            <a:r>
              <a:rPr lang="en-US" dirty="0" smtClean="0"/>
              <a:t>Difficult to assess algorithm variations</a:t>
            </a:r>
          </a:p>
          <a:p>
            <a:r>
              <a:rPr lang="en-US" b="1" dirty="0" smtClean="0"/>
              <a:t>Analytic performance model</a:t>
            </a:r>
          </a:p>
          <a:p>
            <a:pPr lvl="1"/>
            <a:r>
              <a:rPr lang="en-US" dirty="0" smtClean="0"/>
              <a:t>Algorithm variations</a:t>
            </a:r>
          </a:p>
          <a:p>
            <a:pPr lvl="1"/>
            <a:r>
              <a:rPr lang="en-US" dirty="0" smtClean="0"/>
              <a:t>Architectural features</a:t>
            </a:r>
          </a:p>
          <a:p>
            <a:pPr lvl="1"/>
            <a:r>
              <a:rPr lang="en-US" dirty="0" smtClean="0"/>
              <a:t>Identify critical parameters</a:t>
            </a:r>
          </a:p>
          <a:p>
            <a:pPr lvl="1"/>
            <a:r>
              <a:rPr lang="en-US" dirty="0" smtClean="0"/>
              <a:t>Predict trends</a:t>
            </a:r>
          </a:p>
          <a:p>
            <a:r>
              <a:rPr lang="en-US" b="1" dirty="0" smtClean="0"/>
              <a:t>Validate performance with hardware simulators / measurements</a:t>
            </a:r>
          </a:p>
          <a:p>
            <a:pPr lvl="1"/>
            <a:r>
              <a:rPr lang="en-US" dirty="0" smtClean="0"/>
              <a:t>Confirm key predictions</a:t>
            </a:r>
          </a:p>
          <a:p>
            <a:pPr lvl="1"/>
            <a:r>
              <a:rPr lang="en-US" dirty="0" smtClean="0"/>
              <a:t>Model what can’t be predicted analytically</a:t>
            </a:r>
          </a:p>
          <a:p>
            <a:endParaRPr lang="en-US" dirty="0" smtClean="0"/>
          </a:p>
          <a:p>
            <a:endParaRPr lang="en-US" dirty="0"/>
          </a:p>
        </p:txBody>
      </p:sp>
      <p:grpSp>
        <p:nvGrpSpPr>
          <p:cNvPr id="15" name="Group 14"/>
          <p:cNvGrpSpPr/>
          <p:nvPr/>
        </p:nvGrpSpPr>
        <p:grpSpPr>
          <a:xfrm>
            <a:off x="6019800" y="1295400"/>
            <a:ext cx="2819400" cy="2833542"/>
            <a:chOff x="6324600" y="1219200"/>
            <a:chExt cx="2819400" cy="2833542"/>
          </a:xfrm>
        </p:grpSpPr>
        <p:sp>
          <p:nvSpPr>
            <p:cNvPr id="10" name="TextBox 9"/>
            <p:cNvSpPr txBox="1"/>
            <p:nvPr/>
          </p:nvSpPr>
          <p:spPr>
            <a:xfrm>
              <a:off x="8077200" y="3581400"/>
              <a:ext cx="1066800" cy="338554"/>
            </a:xfrm>
            <a:prstGeom prst="rect">
              <a:avLst/>
            </a:prstGeom>
            <a:noFill/>
          </p:spPr>
          <p:txBody>
            <a:bodyPr wrap="square" rtlCol="0">
              <a:spAutoFit/>
            </a:bodyPr>
            <a:lstStyle/>
            <a:p>
              <a:r>
                <a:rPr lang="en-US" sz="1600" dirty="0" smtClean="0">
                  <a:solidFill>
                    <a:srgbClr val="C00000"/>
                  </a:solidFill>
                </a:rPr>
                <a:t>Software</a:t>
              </a:r>
              <a:endParaRPr lang="en-US" sz="1600" dirty="0">
                <a:solidFill>
                  <a:srgbClr val="C00000"/>
                </a:solidFill>
              </a:endParaRPr>
            </a:p>
          </p:txBody>
        </p:sp>
        <p:sp>
          <p:nvSpPr>
            <p:cNvPr id="9" name="TextBox 8"/>
            <p:cNvSpPr txBox="1"/>
            <p:nvPr/>
          </p:nvSpPr>
          <p:spPr>
            <a:xfrm>
              <a:off x="6324600" y="3581400"/>
              <a:ext cx="1655650" cy="471342"/>
            </a:xfrm>
            <a:prstGeom prst="rect">
              <a:avLst/>
            </a:prstGeom>
            <a:noFill/>
          </p:spPr>
          <p:txBody>
            <a:bodyPr wrap="none" rtlCol="0">
              <a:spAutoFit/>
            </a:bodyPr>
            <a:lstStyle/>
            <a:p>
              <a:r>
                <a:rPr lang="en-US" sz="1600" dirty="0" smtClean="0">
                  <a:solidFill>
                    <a:srgbClr val="C00000"/>
                  </a:solidFill>
                </a:rPr>
                <a:t>Hardware</a:t>
              </a:r>
              <a:endParaRPr lang="en-US" sz="1600" dirty="0">
                <a:solidFill>
                  <a:srgbClr val="C00000"/>
                </a:solidFill>
              </a:endParaRPr>
            </a:p>
          </p:txBody>
        </p:sp>
        <p:sp>
          <p:nvSpPr>
            <p:cNvPr id="11" name="TextBox 10"/>
            <p:cNvSpPr txBox="1"/>
            <p:nvPr/>
          </p:nvSpPr>
          <p:spPr>
            <a:xfrm>
              <a:off x="7086600" y="1219200"/>
              <a:ext cx="1779354" cy="471342"/>
            </a:xfrm>
            <a:prstGeom prst="rect">
              <a:avLst/>
            </a:prstGeom>
            <a:noFill/>
          </p:spPr>
          <p:txBody>
            <a:bodyPr wrap="none" rtlCol="0">
              <a:spAutoFit/>
            </a:bodyPr>
            <a:lstStyle/>
            <a:p>
              <a:r>
                <a:rPr lang="en-US" sz="1600" dirty="0" smtClean="0">
                  <a:solidFill>
                    <a:srgbClr val="C00000"/>
                  </a:solidFill>
                </a:rPr>
                <a:t>Algorithms</a:t>
              </a:r>
              <a:endParaRPr lang="en-US" sz="1600" dirty="0">
                <a:solidFill>
                  <a:srgbClr val="C00000"/>
                </a:solidFill>
              </a:endParaRPr>
            </a:p>
          </p:txBody>
        </p:sp>
        <p:sp>
          <p:nvSpPr>
            <p:cNvPr id="12" name="Isosceles Triangle 11"/>
            <p:cNvSpPr/>
            <p:nvPr/>
          </p:nvSpPr>
          <p:spPr bwMode="auto">
            <a:xfrm>
              <a:off x="6400800" y="1524000"/>
              <a:ext cx="2590800" cy="2057400"/>
            </a:xfrm>
            <a:prstGeom prst="triangl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7" name="TextBox 6"/>
            <p:cNvSpPr txBox="1"/>
            <p:nvPr/>
          </p:nvSpPr>
          <p:spPr>
            <a:xfrm>
              <a:off x="7010400" y="2514600"/>
              <a:ext cx="1359668" cy="1077218"/>
            </a:xfrm>
            <a:prstGeom prst="rect">
              <a:avLst/>
            </a:prstGeom>
            <a:noFill/>
          </p:spPr>
          <p:txBody>
            <a:bodyPr wrap="none" rtlCol="0">
              <a:spAutoFit/>
            </a:bodyPr>
            <a:lstStyle/>
            <a:p>
              <a:pPr algn="ctr"/>
              <a:r>
                <a:rPr lang="en-US" sz="1600" dirty="0" err="1" smtClean="0">
                  <a:solidFill>
                    <a:srgbClr val="C00000"/>
                  </a:solidFill>
                </a:rPr>
                <a:t>Exascale</a:t>
              </a:r>
              <a:endParaRPr lang="en-US" sz="1600" dirty="0" smtClean="0">
                <a:solidFill>
                  <a:srgbClr val="C00000"/>
                </a:solidFill>
              </a:endParaRPr>
            </a:p>
            <a:p>
              <a:pPr algn="ctr"/>
              <a:r>
                <a:rPr lang="en-US" sz="1600" dirty="0" smtClean="0">
                  <a:solidFill>
                    <a:srgbClr val="C00000"/>
                  </a:solidFill>
                </a:rPr>
                <a:t>Application </a:t>
              </a:r>
            </a:p>
            <a:p>
              <a:pPr algn="ctr"/>
              <a:r>
                <a:rPr lang="en-US" sz="1600" dirty="0" smtClean="0">
                  <a:solidFill>
                    <a:srgbClr val="C00000"/>
                  </a:solidFill>
                </a:rPr>
                <a:t>Performance</a:t>
              </a:r>
            </a:p>
            <a:p>
              <a:pPr algn="ctr"/>
              <a:endParaRPr lang="en-US" sz="1600" dirty="0">
                <a:solidFill>
                  <a:srgbClr val="C00000"/>
                </a:solidFill>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2"/>
          <p:cNvSpPr>
            <a:spLocks noGrp="1"/>
          </p:cNvSpPr>
          <p:nvPr>
            <p:ph idx="1"/>
          </p:nvPr>
        </p:nvSpPr>
        <p:spPr>
          <a:xfrm>
            <a:off x="304800" y="1143001"/>
            <a:ext cx="8382000" cy="2285999"/>
          </a:xfrm>
        </p:spPr>
        <p:txBody>
          <a:bodyPr>
            <a:normAutofit/>
          </a:bodyPr>
          <a:lstStyle/>
          <a:p>
            <a:r>
              <a:rPr lang="en-US" sz="2400" dirty="0" smtClean="0"/>
              <a:t>Automatically predict performance for many input codes and software optimizations</a:t>
            </a:r>
          </a:p>
          <a:p>
            <a:r>
              <a:rPr lang="en-US" sz="2400" dirty="0" smtClean="0"/>
              <a:t>Predict performance under different architectural scenarios </a:t>
            </a:r>
            <a:endParaRPr lang="en-US" sz="1600" dirty="0" smtClean="0"/>
          </a:p>
          <a:p>
            <a:r>
              <a:rPr lang="en-US" sz="2400" dirty="0" smtClean="0"/>
              <a:t>Much faster than hardware simulation and manual modeling</a:t>
            </a:r>
          </a:p>
          <a:p>
            <a:r>
              <a:rPr lang="en-US" sz="2400" dirty="0" smtClean="0">
                <a:latin typeface="Calibri" pitchFamily="34" charset="0"/>
                <a:cs typeface="Calibri" pitchFamily="34" charset="0"/>
              </a:rPr>
              <a:t>Includes cache model to capture the working set reuse </a:t>
            </a:r>
          </a:p>
          <a:p>
            <a:endParaRPr lang="en-US" sz="2400" dirty="0" smtClean="0"/>
          </a:p>
          <a:p>
            <a:endParaRPr lang="en-US" sz="2400" dirty="0" smtClean="0"/>
          </a:p>
        </p:txBody>
      </p:sp>
      <p:sp>
        <p:nvSpPr>
          <p:cNvPr id="2" name="Title 1"/>
          <p:cNvSpPr>
            <a:spLocks noGrp="1"/>
          </p:cNvSpPr>
          <p:nvPr>
            <p:ph type="title"/>
          </p:nvPr>
        </p:nvSpPr>
        <p:spPr/>
        <p:txBody>
          <a:bodyPr>
            <a:noAutofit/>
          </a:bodyPr>
          <a:lstStyle/>
          <a:p>
            <a:r>
              <a:rPr lang="en-US" sz="3200" dirty="0" smtClean="0"/>
              <a:t>Performance Modeling Tool Chain</a:t>
            </a:r>
            <a:endParaRPr lang="en-US" sz="3200" dirty="0"/>
          </a:p>
        </p:txBody>
      </p:sp>
      <p:pic>
        <p:nvPicPr>
          <p:cNvPr id="61" name="Picture 60" descr="ToolChain.png"/>
          <p:cNvPicPr>
            <a:picLocks noChangeAspect="1"/>
          </p:cNvPicPr>
          <p:nvPr/>
        </p:nvPicPr>
        <p:blipFill>
          <a:blip r:embed="rId3"/>
          <a:stretch>
            <a:fillRect/>
          </a:stretch>
        </p:blipFill>
        <p:spPr>
          <a:xfrm>
            <a:off x="914400" y="3276600"/>
            <a:ext cx="7848600" cy="3127503"/>
          </a:xfrm>
          <a:prstGeom prst="rect">
            <a:avLst/>
          </a:prstGeom>
        </p:spPr>
      </p:pic>
    </p:spTree>
    <p:extLst>
      <p:ext uri="{BB962C8B-B14F-4D97-AF65-F5344CB8AC3E}">
        <p14:creationId xmlns="" xmlns:p14="http://schemas.microsoft.com/office/powerpoint/2010/main" val="532835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Leveraging the Compiler as a Co-Design Tool</a:t>
            </a:r>
            <a:endParaRPr lang="en-US" dirty="0"/>
          </a:p>
        </p:txBody>
      </p:sp>
      <p:sp>
        <p:nvSpPr>
          <p:cNvPr id="27" name="Content Placeholder 2"/>
          <p:cNvSpPr txBox="1">
            <a:spLocks/>
          </p:cNvSpPr>
          <p:nvPr/>
        </p:nvSpPr>
        <p:spPr bwMode="auto">
          <a:xfrm>
            <a:off x="0" y="914400"/>
            <a:ext cx="6400800" cy="2286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chemeClr val="tx1"/>
              </a:buClr>
              <a:buChar char="•"/>
              <a:defRPr sz="2200">
                <a:solidFill>
                  <a:srgbClr val="000000"/>
                </a:solidFill>
                <a:latin typeface="Calibri"/>
                <a:ea typeface="+mn-ea"/>
                <a:cs typeface="Calibri"/>
              </a:defRPr>
            </a:lvl1pPr>
            <a:lvl2pPr marL="742950" indent="-285750" algn="l" rtl="0" eaLnBrk="1" fontAlgn="base" hangingPunct="1">
              <a:spcBef>
                <a:spcPct val="20000"/>
              </a:spcBef>
              <a:spcAft>
                <a:spcPct val="0"/>
              </a:spcAft>
              <a:buClr>
                <a:schemeClr val="tx1"/>
              </a:buClr>
              <a:buChar char="–"/>
              <a:defRPr sz="2000">
                <a:solidFill>
                  <a:srgbClr val="000000"/>
                </a:solidFill>
                <a:latin typeface="Calibri"/>
                <a:ea typeface="+mn-ea"/>
                <a:cs typeface="Calibri"/>
              </a:defRPr>
            </a:lvl2pPr>
            <a:lvl3pPr marL="1143000" indent="-228600" algn="l" rtl="0" eaLnBrk="1" fontAlgn="base" hangingPunct="1">
              <a:spcBef>
                <a:spcPct val="20000"/>
              </a:spcBef>
              <a:spcAft>
                <a:spcPct val="0"/>
              </a:spcAft>
              <a:buClr>
                <a:schemeClr val="tx1"/>
              </a:buClr>
              <a:buChar char="•"/>
              <a:defRPr>
                <a:solidFill>
                  <a:srgbClr val="000000"/>
                </a:solidFill>
                <a:latin typeface="Calibri"/>
                <a:ea typeface="+mn-ea"/>
                <a:cs typeface="Calibri"/>
              </a:defRPr>
            </a:lvl3pPr>
            <a:lvl4pPr marL="1600200" indent="-228600" algn="l" rtl="0" eaLnBrk="1" fontAlgn="base" hangingPunct="1">
              <a:spcBef>
                <a:spcPct val="20000"/>
              </a:spcBef>
              <a:spcAft>
                <a:spcPct val="0"/>
              </a:spcAft>
              <a:buClr>
                <a:schemeClr val="tx1"/>
              </a:buClr>
              <a:buChar char="–"/>
              <a:defRPr sz="1600">
                <a:solidFill>
                  <a:srgbClr val="000000"/>
                </a:solidFill>
                <a:latin typeface="Calibri"/>
                <a:ea typeface="+mn-ea"/>
                <a:cs typeface="Calibri"/>
              </a:defRPr>
            </a:lvl4pPr>
            <a:lvl5pPr marL="2057400" indent="-228600" algn="l" rtl="0" eaLnBrk="1" fontAlgn="base" hangingPunct="1">
              <a:spcBef>
                <a:spcPct val="20000"/>
              </a:spcBef>
              <a:spcAft>
                <a:spcPct val="0"/>
              </a:spcAft>
              <a:buClr>
                <a:schemeClr val="tx1"/>
              </a:buClr>
              <a:buChar char="»"/>
              <a:defRPr sz="1400">
                <a:solidFill>
                  <a:srgbClr val="000000"/>
                </a:solidFill>
                <a:latin typeface="Calibri"/>
                <a:ea typeface="+mn-ea"/>
                <a:cs typeface="Calibri"/>
              </a:defRPr>
            </a:lvl5pPr>
            <a:lvl6pPr marL="2514600" indent="-228600" algn="l" rtl="0" eaLnBrk="1" fontAlgn="base" hangingPunct="1">
              <a:spcBef>
                <a:spcPct val="20000"/>
              </a:spcBef>
              <a:spcAft>
                <a:spcPct val="0"/>
              </a:spcAft>
              <a:buChar char="»"/>
              <a:defRPr sz="1400">
                <a:solidFill>
                  <a:schemeClr val="tx1"/>
                </a:solidFill>
                <a:latin typeface="+mn-lt"/>
                <a:ea typeface="+mn-ea"/>
              </a:defRPr>
            </a:lvl6pPr>
            <a:lvl7pPr marL="2971800" indent="-228600" algn="l" rtl="0" eaLnBrk="1" fontAlgn="base" hangingPunct="1">
              <a:spcBef>
                <a:spcPct val="20000"/>
              </a:spcBef>
              <a:spcAft>
                <a:spcPct val="0"/>
              </a:spcAft>
              <a:buChar char="»"/>
              <a:defRPr sz="1400">
                <a:solidFill>
                  <a:schemeClr val="tx1"/>
                </a:solidFill>
                <a:latin typeface="+mn-lt"/>
                <a:ea typeface="+mn-ea"/>
              </a:defRPr>
            </a:lvl7pPr>
            <a:lvl8pPr marL="3429000" indent="-228600" algn="l" rtl="0" eaLnBrk="1" fontAlgn="base" hangingPunct="1">
              <a:spcBef>
                <a:spcPct val="20000"/>
              </a:spcBef>
              <a:spcAft>
                <a:spcPct val="0"/>
              </a:spcAft>
              <a:buChar char="»"/>
              <a:defRPr sz="1400">
                <a:solidFill>
                  <a:schemeClr val="tx1"/>
                </a:solidFill>
                <a:latin typeface="+mn-lt"/>
                <a:ea typeface="+mn-ea"/>
              </a:defRPr>
            </a:lvl8pPr>
            <a:lvl9pPr marL="3886200" indent="-228600" algn="l" rtl="0" eaLnBrk="1" fontAlgn="base" hangingPunct="1">
              <a:spcBef>
                <a:spcPct val="20000"/>
              </a:spcBef>
              <a:spcAft>
                <a:spcPct val="0"/>
              </a:spcAft>
              <a:buChar char="»"/>
              <a:defRPr sz="1400">
                <a:solidFill>
                  <a:schemeClr val="tx1"/>
                </a:solidFill>
                <a:latin typeface="+mn-lt"/>
                <a:ea typeface="+mn-ea"/>
              </a:defRPr>
            </a:lvl9pPr>
          </a:lstStyle>
          <a:p>
            <a:r>
              <a:rPr lang="en-US" sz="2000" dirty="0" smtClean="0"/>
              <a:t>Leveraging compiler infrastructure allows us to:</a:t>
            </a:r>
          </a:p>
          <a:p>
            <a:pPr lvl="1"/>
            <a:r>
              <a:rPr lang="en-US" sz="1800" dirty="0" smtClean="0"/>
              <a:t>Characterize aspects of codes in a </a:t>
            </a:r>
            <a:r>
              <a:rPr lang="en-US" sz="1800" i="1" dirty="0" smtClean="0">
                <a:solidFill>
                  <a:srgbClr val="D20202"/>
                </a:solidFill>
              </a:rPr>
              <a:t>hardware independent </a:t>
            </a:r>
            <a:r>
              <a:rPr lang="en-US" sz="1800" dirty="0" smtClean="0"/>
              <a:t>and </a:t>
            </a:r>
            <a:r>
              <a:rPr lang="en-US" sz="1800" i="1" dirty="0" smtClean="0">
                <a:solidFill>
                  <a:srgbClr val="D20202"/>
                </a:solidFill>
              </a:rPr>
              <a:t>customized</a:t>
            </a:r>
            <a:r>
              <a:rPr lang="en-US" sz="1800" dirty="0" smtClean="0">
                <a:solidFill>
                  <a:srgbClr val="D20202"/>
                </a:solidFill>
              </a:rPr>
              <a:t> </a:t>
            </a:r>
            <a:r>
              <a:rPr lang="en-US" sz="1800" dirty="0" smtClean="0">
                <a:solidFill>
                  <a:schemeClr val="tx1"/>
                </a:solidFill>
              </a:rPr>
              <a:t>fashion tailored to co-design questions/goals</a:t>
            </a:r>
          </a:p>
          <a:p>
            <a:pPr lvl="1"/>
            <a:r>
              <a:rPr lang="en-US" sz="1800" dirty="0" smtClean="0"/>
              <a:t>Drive modeling and architecture analysis and more effective communication with the broad co-design team (including vendors)</a:t>
            </a:r>
          </a:p>
          <a:p>
            <a:pPr lvl="1"/>
            <a:r>
              <a:rPr lang="en-US" sz="1800" dirty="0" smtClean="0"/>
              <a:t>Explore </a:t>
            </a:r>
            <a:r>
              <a:rPr lang="en-US" sz="1800" i="1" dirty="0" smtClean="0"/>
              <a:t>characteristics</a:t>
            </a:r>
            <a:r>
              <a:rPr lang="en-US" sz="1800" dirty="0" smtClean="0"/>
              <a:t> in significantly less time than relying on architecture simulation (especially for large/complex code)</a:t>
            </a:r>
          </a:p>
        </p:txBody>
      </p:sp>
      <p:sp>
        <p:nvSpPr>
          <p:cNvPr id="7" name="TextBox 6"/>
          <p:cNvSpPr txBox="1"/>
          <p:nvPr/>
        </p:nvSpPr>
        <p:spPr>
          <a:xfrm>
            <a:off x="6553200" y="3581400"/>
            <a:ext cx="2286000" cy="523220"/>
          </a:xfrm>
          <a:prstGeom prst="rect">
            <a:avLst/>
          </a:prstGeom>
          <a:noFill/>
        </p:spPr>
        <p:txBody>
          <a:bodyPr wrap="square" rtlCol="0">
            <a:spAutoFit/>
          </a:bodyPr>
          <a:lstStyle/>
          <a:p>
            <a:pPr algn="ctr"/>
            <a:r>
              <a:rPr lang="en-US" sz="1400" dirty="0" smtClean="0"/>
              <a:t>Topology Proxy Characterization</a:t>
            </a:r>
            <a:endParaRPr lang="en-US" sz="1400" dirty="0"/>
          </a:p>
        </p:txBody>
      </p:sp>
      <p:grpSp>
        <p:nvGrpSpPr>
          <p:cNvPr id="31" name="Group 30"/>
          <p:cNvGrpSpPr/>
          <p:nvPr/>
        </p:nvGrpSpPr>
        <p:grpSpPr>
          <a:xfrm>
            <a:off x="6324600" y="914400"/>
            <a:ext cx="2743200" cy="2667000"/>
            <a:chOff x="6781800" y="1524000"/>
            <a:chExt cx="1990146" cy="2097116"/>
          </a:xfrm>
        </p:grpSpPr>
        <p:sp>
          <p:nvSpPr>
            <p:cNvPr id="5" name="TextBox 4"/>
            <p:cNvSpPr txBox="1"/>
            <p:nvPr/>
          </p:nvSpPr>
          <p:spPr>
            <a:xfrm>
              <a:off x="6781800" y="1524000"/>
              <a:ext cx="1981200" cy="268721"/>
            </a:xfrm>
            <a:prstGeom prst="rect">
              <a:avLst/>
            </a:prstGeom>
            <a:noFill/>
            <a:ln>
              <a:noFill/>
            </a:ln>
          </p:spPr>
          <p:txBody>
            <a:bodyPr wrap="square" rtlCol="0">
              <a:spAutoFit/>
            </a:bodyPr>
            <a:lstStyle/>
            <a:p>
              <a:pPr algn="ctr"/>
              <a:r>
                <a:rPr lang="en-US" sz="1400" dirty="0" smtClean="0"/>
                <a:t>SMC Characterization</a:t>
              </a:r>
              <a:endParaRPr lang="en-US" sz="1400" dirty="0"/>
            </a:p>
          </p:txBody>
        </p:sp>
        <p:pic>
          <p:nvPicPr>
            <p:cNvPr id="30" name="Picture 3"/>
            <p:cNvPicPr>
              <a:picLocks noChangeAspect="1" noChangeArrowheads="1"/>
            </p:cNvPicPr>
            <p:nvPr/>
          </p:nvPicPr>
          <p:blipFill>
            <a:blip r:embed="rId3"/>
            <a:srcRect/>
            <a:stretch>
              <a:fillRect/>
            </a:stretch>
          </p:blipFill>
          <p:spPr bwMode="auto">
            <a:xfrm>
              <a:off x="6781800" y="1752600"/>
              <a:ext cx="1990146" cy="1868516"/>
            </a:xfrm>
            <a:prstGeom prst="rect">
              <a:avLst/>
            </a:prstGeom>
            <a:noFill/>
            <a:ln w="9525">
              <a:noFill/>
              <a:miter lim="800000"/>
              <a:headEnd/>
              <a:tailEnd/>
            </a:ln>
            <a:effectLst/>
          </p:spPr>
        </p:pic>
      </p:grpSp>
      <p:grpSp>
        <p:nvGrpSpPr>
          <p:cNvPr id="50" name="Group 49"/>
          <p:cNvGrpSpPr/>
          <p:nvPr/>
        </p:nvGrpSpPr>
        <p:grpSpPr>
          <a:xfrm>
            <a:off x="2209800" y="3733800"/>
            <a:ext cx="3962400" cy="2747665"/>
            <a:chOff x="1394997" y="3581400"/>
            <a:chExt cx="4061213" cy="2900065"/>
          </a:xfrm>
        </p:grpSpPr>
        <p:grpSp>
          <p:nvGrpSpPr>
            <p:cNvPr id="8" name="Group 7"/>
            <p:cNvGrpSpPr/>
            <p:nvPr/>
          </p:nvGrpSpPr>
          <p:grpSpPr>
            <a:xfrm>
              <a:off x="1394997" y="4507368"/>
              <a:ext cx="3673783" cy="1974097"/>
              <a:chOff x="5130301" y="2221368"/>
              <a:chExt cx="3673783" cy="1974097"/>
            </a:xfrm>
          </p:grpSpPr>
          <p:grpSp>
            <p:nvGrpSpPr>
              <p:cNvPr id="22" name="Group 21"/>
              <p:cNvGrpSpPr/>
              <p:nvPr/>
            </p:nvGrpSpPr>
            <p:grpSpPr>
              <a:xfrm>
                <a:off x="6206271" y="2221368"/>
                <a:ext cx="1844659" cy="1130598"/>
                <a:chOff x="1981200" y="2743200"/>
                <a:chExt cx="2362200" cy="1447800"/>
              </a:xfrm>
            </p:grpSpPr>
            <p:sp>
              <p:nvSpPr>
                <p:cNvPr id="25" name="Cloud 24"/>
                <p:cNvSpPr/>
                <p:nvPr/>
              </p:nvSpPr>
              <p:spPr bwMode="auto">
                <a:xfrm>
                  <a:off x="1981200" y="2743200"/>
                  <a:ext cx="2362200" cy="1447800"/>
                </a:xfrm>
                <a:prstGeom prst="cloud">
                  <a:avLst/>
                </a:prstGeom>
                <a:solidFill>
                  <a:srgbClr val="F0F0D2"/>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50000"/>
                    </a:spcAft>
                    <a:buClr>
                      <a:srgbClr val="004080"/>
                    </a:buClr>
                    <a:buSzPct val="65000"/>
                    <a:buNone/>
                    <a:tabLst/>
                  </a:pPr>
                  <a:endParaRPr kumimoji="0" lang="en-US" sz="2000" b="0" i="0" u="none" strike="noStrike" cap="none" normalizeH="0" baseline="0" dirty="0">
                    <a:ln>
                      <a:noFill/>
                    </a:ln>
                    <a:solidFill>
                      <a:schemeClr val="tx1"/>
                    </a:solidFill>
                    <a:effectLst/>
                    <a:latin typeface="Arial" pitchFamily="-65" charset="0"/>
                  </a:endParaRPr>
                </a:p>
              </p:txBody>
            </p:sp>
            <p:sp>
              <p:nvSpPr>
                <p:cNvPr id="26" name="Rectangle 25"/>
                <p:cNvSpPr/>
                <p:nvPr/>
              </p:nvSpPr>
              <p:spPr>
                <a:xfrm>
                  <a:off x="2429088" y="3155381"/>
                  <a:ext cx="1419146" cy="472952"/>
                </a:xfrm>
                <a:prstGeom prst="rect">
                  <a:avLst/>
                </a:prstGeom>
              </p:spPr>
              <p:txBody>
                <a:bodyPr wrap="none">
                  <a:spAutoFit/>
                </a:bodyPr>
                <a:lstStyle/>
                <a:p>
                  <a:pPr algn="ctr">
                    <a:buNone/>
                  </a:pPr>
                  <a:r>
                    <a:rPr lang="en-US" sz="1800" dirty="0" smtClean="0">
                      <a:latin typeface="Arial" pitchFamily="-65" charset="0"/>
                    </a:rPr>
                    <a:t>Compiler</a:t>
                  </a:r>
                  <a:endParaRPr lang="en-US" sz="1800" dirty="0">
                    <a:latin typeface="Arial" pitchFamily="-65" charset="0"/>
                  </a:endParaRPr>
                </a:p>
              </p:txBody>
            </p:sp>
          </p:grpSp>
          <p:sp>
            <p:nvSpPr>
              <p:cNvPr id="10" name="Right Arrow 9"/>
              <p:cNvSpPr/>
              <p:nvPr/>
            </p:nvSpPr>
            <p:spPr bwMode="auto">
              <a:xfrm rot="6848663">
                <a:off x="5965752" y="3131798"/>
                <a:ext cx="759516" cy="373417"/>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11" name="Right Arrow 10"/>
              <p:cNvSpPr/>
              <p:nvPr/>
            </p:nvSpPr>
            <p:spPr bwMode="auto">
              <a:xfrm rot="14751337" flipH="1">
                <a:off x="7565952" y="3131798"/>
                <a:ext cx="759516" cy="373417"/>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12" name="Rectangle 11"/>
              <p:cNvSpPr/>
              <p:nvPr/>
            </p:nvSpPr>
            <p:spPr>
              <a:xfrm>
                <a:off x="5130301" y="3733800"/>
                <a:ext cx="1539892" cy="461665"/>
              </a:xfrm>
              <a:prstGeom prst="rect">
                <a:avLst/>
              </a:prstGeom>
            </p:spPr>
            <p:txBody>
              <a:bodyPr wrap="none">
                <a:spAutoFit/>
              </a:bodyPr>
              <a:lstStyle/>
              <a:p>
                <a:pPr algn="ctr">
                  <a:buNone/>
                </a:pPr>
                <a:r>
                  <a:rPr lang="en-US" sz="1200" i="1" dirty="0" smtClean="0"/>
                  <a:t>Algorithm Design &amp;</a:t>
                </a:r>
              </a:p>
              <a:p>
                <a:pPr algn="ctr">
                  <a:buNone/>
                </a:pPr>
                <a:r>
                  <a:rPr lang="en-US" sz="1200" i="1" dirty="0" smtClean="0"/>
                  <a:t>Development</a:t>
                </a:r>
                <a:endParaRPr lang="en-US" sz="1200" i="1" dirty="0"/>
              </a:p>
            </p:txBody>
          </p:sp>
          <p:sp>
            <p:nvSpPr>
              <p:cNvPr id="13" name="Rectangle 12"/>
              <p:cNvSpPr/>
              <p:nvPr/>
            </p:nvSpPr>
            <p:spPr>
              <a:xfrm>
                <a:off x="7683328" y="3733800"/>
                <a:ext cx="1120756" cy="461665"/>
              </a:xfrm>
              <a:prstGeom prst="rect">
                <a:avLst/>
              </a:prstGeom>
            </p:spPr>
            <p:txBody>
              <a:bodyPr wrap="none">
                <a:spAutoFit/>
              </a:bodyPr>
              <a:lstStyle/>
              <a:p>
                <a:pPr algn="ctr">
                  <a:buNone/>
                </a:pPr>
                <a:r>
                  <a:rPr lang="en-US" sz="1200" i="1" dirty="0" smtClean="0"/>
                  <a:t>Vendors &amp;</a:t>
                </a:r>
              </a:p>
              <a:p>
                <a:pPr algn="ctr">
                  <a:buNone/>
                </a:pPr>
                <a:r>
                  <a:rPr lang="en-US" sz="1200" i="1" dirty="0" smtClean="0"/>
                  <a:t>Architectures</a:t>
                </a:r>
                <a:endParaRPr lang="en-US" sz="1200" i="1" dirty="0"/>
              </a:p>
            </p:txBody>
          </p:sp>
          <p:sp>
            <p:nvSpPr>
              <p:cNvPr id="14" name="Right Arrow 13"/>
              <p:cNvSpPr/>
              <p:nvPr/>
            </p:nvSpPr>
            <p:spPr bwMode="auto">
              <a:xfrm rot="5400000">
                <a:off x="6779250" y="3202950"/>
                <a:ext cx="683316" cy="373416"/>
              </a:xfrm>
              <a:prstGeom prst="rightArrow">
                <a:avLst/>
              </a:prstGeom>
              <a:solidFill>
                <a:srgbClr val="177E11"/>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15" name="Rectangle 14"/>
              <p:cNvSpPr/>
              <p:nvPr/>
            </p:nvSpPr>
            <p:spPr>
              <a:xfrm>
                <a:off x="6629400" y="3733800"/>
                <a:ext cx="1103700" cy="461665"/>
              </a:xfrm>
              <a:prstGeom prst="rect">
                <a:avLst/>
              </a:prstGeom>
            </p:spPr>
            <p:txBody>
              <a:bodyPr wrap="none">
                <a:spAutoFit/>
              </a:bodyPr>
              <a:lstStyle/>
              <a:p>
                <a:pPr algn="ctr">
                  <a:buNone/>
                </a:pPr>
                <a:r>
                  <a:rPr lang="en-US" sz="1200" i="1" dirty="0" smtClean="0"/>
                  <a:t>Performance</a:t>
                </a:r>
              </a:p>
              <a:p>
                <a:pPr algn="ctr">
                  <a:buNone/>
                </a:pPr>
                <a:r>
                  <a:rPr lang="en-US" sz="1200" i="1" dirty="0" smtClean="0"/>
                  <a:t>Modeling</a:t>
                </a:r>
                <a:endParaRPr lang="en-US" sz="1200" i="1" dirty="0"/>
              </a:p>
            </p:txBody>
          </p:sp>
        </p:grpSp>
        <p:sp>
          <p:nvSpPr>
            <p:cNvPr id="35" name="Cloud 34"/>
            <p:cNvSpPr/>
            <p:nvPr/>
          </p:nvSpPr>
          <p:spPr bwMode="auto">
            <a:xfrm rot="21124561">
              <a:off x="1409274" y="4047439"/>
              <a:ext cx="1503344" cy="770320"/>
            </a:xfrm>
            <a:prstGeom prst="cloud">
              <a:avLst/>
            </a:prstGeom>
            <a:solidFill>
              <a:srgbClr val="CCFFCC"/>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50000"/>
                </a:spcAft>
                <a:buClr>
                  <a:srgbClr val="004080"/>
                </a:buClr>
                <a:buSzPct val="65000"/>
                <a:buNone/>
                <a:tabLst/>
              </a:pPr>
              <a:r>
                <a:rPr lang="en-US" sz="1200" i="1" dirty="0" smtClean="0">
                  <a:latin typeface="Arial" pitchFamily="-65" charset="0"/>
                </a:rPr>
                <a:t>Static </a:t>
              </a:r>
              <a:r>
                <a:rPr lang="en-US" sz="1050" i="1" dirty="0" smtClean="0">
                  <a:latin typeface="Arial" pitchFamily="-65" charset="0"/>
                </a:rPr>
                <a:t>information</a:t>
              </a:r>
              <a:endParaRPr kumimoji="0" lang="en-US" sz="1050" b="0" i="1" u="none" strike="noStrike" cap="none" normalizeH="0" baseline="0" dirty="0">
                <a:ln>
                  <a:noFill/>
                </a:ln>
                <a:solidFill>
                  <a:schemeClr val="tx1"/>
                </a:solidFill>
                <a:effectLst/>
                <a:latin typeface="Arial" pitchFamily="-65" charset="0"/>
              </a:endParaRPr>
            </a:p>
          </p:txBody>
        </p:sp>
        <p:grpSp>
          <p:nvGrpSpPr>
            <p:cNvPr id="38" name="Group 37"/>
            <p:cNvGrpSpPr/>
            <p:nvPr/>
          </p:nvGrpSpPr>
          <p:grpSpPr>
            <a:xfrm>
              <a:off x="2819400" y="3581400"/>
              <a:ext cx="1295400" cy="838200"/>
              <a:chOff x="2743200" y="3352800"/>
              <a:chExt cx="1295400" cy="838200"/>
            </a:xfrm>
          </p:grpSpPr>
          <p:sp>
            <p:nvSpPr>
              <p:cNvPr id="36" name="Cloud 35"/>
              <p:cNvSpPr/>
              <p:nvPr/>
            </p:nvSpPr>
            <p:spPr bwMode="auto">
              <a:xfrm>
                <a:off x="2743200" y="3352800"/>
                <a:ext cx="1295400" cy="838200"/>
              </a:xfrm>
              <a:prstGeom prst="cloud">
                <a:avLst/>
              </a:prstGeom>
              <a:solidFill>
                <a:schemeClr val="accent1">
                  <a:lumMod val="90000"/>
                </a:schemeClr>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50000"/>
                  </a:spcAft>
                  <a:buClr>
                    <a:srgbClr val="004080"/>
                  </a:buClr>
                  <a:buSzPct val="65000"/>
                  <a:buNone/>
                  <a:tabLst/>
                </a:pPr>
                <a:endParaRPr kumimoji="0" lang="en-US" sz="1050" b="0" i="0" u="none" strike="noStrike" cap="none" normalizeH="0" baseline="0" dirty="0">
                  <a:ln>
                    <a:noFill/>
                  </a:ln>
                  <a:solidFill>
                    <a:schemeClr val="tx1"/>
                  </a:solidFill>
                  <a:effectLst/>
                  <a:latin typeface="Arial" pitchFamily="-65" charset="0"/>
                </a:endParaRPr>
              </a:p>
            </p:txBody>
          </p:sp>
          <p:sp>
            <p:nvSpPr>
              <p:cNvPr id="37" name="Rectangle 36"/>
              <p:cNvSpPr/>
              <p:nvPr/>
            </p:nvSpPr>
            <p:spPr>
              <a:xfrm>
                <a:off x="2932595" y="3505200"/>
                <a:ext cx="1004010" cy="430887"/>
              </a:xfrm>
              <a:prstGeom prst="rect">
                <a:avLst/>
              </a:prstGeom>
            </p:spPr>
            <p:txBody>
              <a:bodyPr wrap="none">
                <a:spAutoFit/>
              </a:bodyPr>
              <a:lstStyle/>
              <a:p>
                <a:pPr algn="ctr">
                  <a:buNone/>
                </a:pPr>
                <a:r>
                  <a:rPr lang="en-US" sz="1100" i="1" dirty="0" smtClean="0"/>
                  <a:t>Optimization</a:t>
                </a:r>
              </a:p>
              <a:p>
                <a:pPr algn="ctr">
                  <a:buNone/>
                </a:pPr>
                <a:r>
                  <a:rPr lang="en-US" sz="1100" i="1" dirty="0" smtClean="0"/>
                  <a:t>details</a:t>
                </a:r>
                <a:endParaRPr lang="en-US" sz="1100" i="1" dirty="0"/>
              </a:p>
            </p:txBody>
          </p:sp>
        </p:grpSp>
        <p:grpSp>
          <p:nvGrpSpPr>
            <p:cNvPr id="39" name="Group 38"/>
            <p:cNvGrpSpPr/>
            <p:nvPr/>
          </p:nvGrpSpPr>
          <p:grpSpPr>
            <a:xfrm rot="1036884">
              <a:off x="4133240" y="4063785"/>
              <a:ext cx="1322970" cy="838200"/>
              <a:chOff x="2743200" y="3352800"/>
              <a:chExt cx="1322970" cy="838200"/>
            </a:xfrm>
            <a:solidFill>
              <a:srgbClr val="FFF8C3"/>
            </a:solidFill>
          </p:grpSpPr>
          <p:sp>
            <p:nvSpPr>
              <p:cNvPr id="40" name="Cloud 39"/>
              <p:cNvSpPr/>
              <p:nvPr/>
            </p:nvSpPr>
            <p:spPr bwMode="auto">
              <a:xfrm>
                <a:off x="2743200" y="3352800"/>
                <a:ext cx="1295400" cy="838200"/>
              </a:xfrm>
              <a:prstGeom prst="cloud">
                <a:avLst/>
              </a:prstGeom>
              <a:grp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50000"/>
                  </a:spcAft>
                  <a:buClr>
                    <a:srgbClr val="004080"/>
                  </a:buClr>
                  <a:buSzPct val="65000"/>
                  <a:buNone/>
                  <a:tabLst/>
                </a:pPr>
                <a:endParaRPr kumimoji="0" lang="en-US" sz="1050" b="0" i="0" u="none" strike="noStrike" cap="none" normalizeH="0" baseline="0" dirty="0">
                  <a:ln>
                    <a:noFill/>
                  </a:ln>
                  <a:solidFill>
                    <a:schemeClr val="tx1"/>
                  </a:solidFill>
                  <a:effectLst/>
                  <a:latin typeface="Arial" pitchFamily="-65" charset="0"/>
                </a:endParaRPr>
              </a:p>
            </p:txBody>
          </p:sp>
          <p:sp>
            <p:nvSpPr>
              <p:cNvPr id="41" name="Rectangle 40"/>
              <p:cNvSpPr/>
              <p:nvPr/>
            </p:nvSpPr>
            <p:spPr>
              <a:xfrm>
                <a:off x="2803037" y="3505200"/>
                <a:ext cx="1263133" cy="430887"/>
              </a:xfrm>
              <a:prstGeom prst="rect">
                <a:avLst/>
              </a:prstGeom>
              <a:noFill/>
            </p:spPr>
            <p:txBody>
              <a:bodyPr wrap="none">
                <a:spAutoFit/>
              </a:bodyPr>
              <a:lstStyle/>
              <a:p>
                <a:pPr algn="ctr">
                  <a:buNone/>
                </a:pPr>
                <a:r>
                  <a:rPr lang="en-US" sz="1100" i="1" dirty="0" smtClean="0"/>
                  <a:t>Code generation</a:t>
                </a:r>
              </a:p>
              <a:p>
                <a:pPr algn="ctr">
                  <a:buNone/>
                </a:pPr>
                <a:r>
                  <a:rPr lang="en-US" sz="1100" i="1" dirty="0" smtClean="0"/>
                  <a:t>details</a:t>
                </a:r>
                <a:endParaRPr lang="en-US" sz="1100" i="1" dirty="0"/>
              </a:p>
            </p:txBody>
          </p:sp>
        </p:grpSp>
        <p:cxnSp>
          <p:nvCxnSpPr>
            <p:cNvPr id="43" name="Straight Connector 42"/>
            <p:cNvCxnSpPr/>
            <p:nvPr/>
          </p:nvCxnSpPr>
          <p:spPr bwMode="auto">
            <a:xfrm flipH="1" flipV="1">
              <a:off x="2362200" y="4648200"/>
              <a:ext cx="4572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4" name="Straight Connector 43"/>
            <p:cNvCxnSpPr/>
            <p:nvPr/>
          </p:nvCxnSpPr>
          <p:spPr bwMode="auto">
            <a:xfrm flipV="1">
              <a:off x="3325401" y="4267200"/>
              <a:ext cx="103599" cy="457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flipH="1">
              <a:off x="4114800" y="4648200"/>
              <a:ext cx="304800" cy="152400"/>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pic>
        <p:nvPicPr>
          <p:cNvPr id="34" name="Picture 33"/>
          <p:cNvPicPr>
            <a:picLocks/>
          </p:cNvPicPr>
          <p:nvPr/>
        </p:nvPicPr>
        <p:blipFill>
          <a:blip r:embed="rId4"/>
          <a:stretch>
            <a:fillRect/>
          </a:stretch>
        </p:blipFill>
        <p:spPr>
          <a:xfrm>
            <a:off x="6324600" y="4038600"/>
            <a:ext cx="2819400" cy="2362200"/>
          </a:xfrm>
          <a:prstGeom prst="rect">
            <a:avLst/>
          </a:prstGeom>
          <a:ln>
            <a:noFill/>
          </a:ln>
        </p:spPr>
      </p:pic>
    </p:spTree>
    <p:extLst>
      <p:ext uri="{BB962C8B-B14F-4D97-AF65-F5344CB8AC3E}">
        <p14:creationId xmlns="" xmlns:p14="http://schemas.microsoft.com/office/powerpoint/2010/main" val="2241356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pPr>
              <a:lnSpc>
                <a:spcPct val="80000"/>
              </a:lnSpc>
            </a:pPr>
            <a:r>
              <a:rPr lang="en-US" dirty="0" smtClean="0"/>
              <a:t>Example: </a:t>
            </a:r>
            <a:r>
              <a:rPr lang="en-US" dirty="0" err="1" smtClean="0"/>
              <a:t>Byfl</a:t>
            </a:r>
            <a:r>
              <a:rPr lang="en-US" dirty="0" smtClean="0"/>
              <a:t> – Compiler-Driven Dynamic Software Performance Counters</a:t>
            </a:r>
            <a:endParaRPr lang="en-US" dirty="0"/>
          </a:p>
        </p:txBody>
      </p:sp>
      <p:sp>
        <p:nvSpPr>
          <p:cNvPr id="3" name="Content Placeholder 2"/>
          <p:cNvSpPr>
            <a:spLocks noGrp="1"/>
          </p:cNvSpPr>
          <p:nvPr>
            <p:ph idx="1"/>
          </p:nvPr>
        </p:nvSpPr>
        <p:spPr>
          <a:xfrm>
            <a:off x="228600" y="2514600"/>
            <a:ext cx="7010400" cy="3429000"/>
          </a:xfrm>
        </p:spPr>
        <p:txBody>
          <a:bodyPr/>
          <a:lstStyle/>
          <a:p>
            <a:r>
              <a:rPr lang="en-US" sz="2000" dirty="0" err="1" smtClean="0"/>
              <a:t>Byfl</a:t>
            </a:r>
            <a:r>
              <a:rPr lang="en-US" sz="2000" dirty="0" smtClean="0"/>
              <a:t> implemented as a </a:t>
            </a:r>
            <a:r>
              <a:rPr lang="en-US" sz="2000" i="1" dirty="0" smtClean="0">
                <a:solidFill>
                  <a:srgbClr val="D20202"/>
                </a:solidFill>
              </a:rPr>
              <a:t>language</a:t>
            </a:r>
            <a:r>
              <a:rPr lang="en-US" sz="2000" dirty="0" smtClean="0">
                <a:solidFill>
                  <a:srgbClr val="D20202"/>
                </a:solidFill>
              </a:rPr>
              <a:t> and </a:t>
            </a:r>
            <a:r>
              <a:rPr lang="en-US" sz="2000" i="1" dirty="0" smtClean="0">
                <a:solidFill>
                  <a:srgbClr val="D20202"/>
                </a:solidFill>
              </a:rPr>
              <a:t>architecture independent</a:t>
            </a:r>
            <a:r>
              <a:rPr lang="en-US" sz="2000" dirty="0">
                <a:solidFill>
                  <a:srgbClr val="D20202"/>
                </a:solidFill>
              </a:rPr>
              <a:t> </a:t>
            </a:r>
            <a:r>
              <a:rPr lang="en-US" sz="2000" dirty="0" smtClean="0"/>
              <a:t>middle-stage compiler pass</a:t>
            </a:r>
          </a:p>
          <a:p>
            <a:pPr lvl="1">
              <a:lnSpc>
                <a:spcPct val="80000"/>
              </a:lnSpc>
            </a:pPr>
            <a:r>
              <a:rPr lang="en-US" sz="1800" dirty="0" smtClean="0"/>
              <a:t>Analyzes code and inserts </a:t>
            </a:r>
            <a:r>
              <a:rPr lang="en-US" sz="1800" i="1" dirty="0" smtClean="0"/>
              <a:t>targeted</a:t>
            </a:r>
            <a:r>
              <a:rPr lang="en-US" sz="1800" dirty="0" smtClean="0"/>
              <a:t> software-counters into code</a:t>
            </a:r>
          </a:p>
          <a:p>
            <a:pPr lvl="1">
              <a:lnSpc>
                <a:spcPct val="80000"/>
              </a:lnSpc>
            </a:pPr>
            <a:r>
              <a:rPr lang="en-US" sz="1800" dirty="0" smtClean="0"/>
              <a:t>Supports Fortran, C, C++ (via any GNU toolchain frontend)</a:t>
            </a:r>
          </a:p>
          <a:p>
            <a:pPr lvl="1">
              <a:lnSpc>
                <a:spcPct val="80000"/>
              </a:lnSpc>
            </a:pPr>
            <a:r>
              <a:rPr lang="en-US" sz="1800" dirty="0" smtClean="0"/>
              <a:t>Builds upon LLVM -- a common intermediate representation (IR)</a:t>
            </a:r>
            <a:endParaRPr lang="en-US" sz="1800" dirty="0" smtClean="0">
              <a:solidFill>
                <a:srgbClr val="D20202"/>
              </a:solidFill>
            </a:endParaRPr>
          </a:p>
          <a:p>
            <a:r>
              <a:rPr lang="en-US" sz="2000" dirty="0" smtClean="0">
                <a:solidFill>
                  <a:srgbClr val="D20202"/>
                </a:solidFill>
              </a:rPr>
              <a:t>Providing answers (estimates) to some initial questions from the vendors:</a:t>
            </a:r>
          </a:p>
          <a:p>
            <a:pPr lvl="1">
              <a:lnSpc>
                <a:spcPct val="80000"/>
              </a:lnSpc>
            </a:pPr>
            <a:r>
              <a:rPr lang="en-US" sz="1800" i="1" dirty="0" smtClean="0"/>
              <a:t>What is the memory bandwidth/flop?</a:t>
            </a:r>
          </a:p>
          <a:p>
            <a:pPr lvl="1">
              <a:lnSpc>
                <a:spcPct val="80000"/>
              </a:lnSpc>
            </a:pPr>
            <a:r>
              <a:rPr lang="en-US" sz="1800" i="1" dirty="0" smtClean="0"/>
              <a:t>What is the instruction mix?</a:t>
            </a:r>
          </a:p>
          <a:p>
            <a:pPr lvl="1">
              <a:lnSpc>
                <a:spcPct val="80000"/>
              </a:lnSpc>
            </a:pPr>
            <a:r>
              <a:rPr lang="en-US" sz="1800" i="1" dirty="0" smtClean="0"/>
              <a:t>What is the read/load </a:t>
            </a:r>
            <a:r>
              <a:rPr lang="en-US" sz="1800" i="1" dirty="0"/>
              <a:t>to </a:t>
            </a:r>
            <a:r>
              <a:rPr lang="en-US" sz="1800" i="1" dirty="0" smtClean="0"/>
              <a:t>write/store </a:t>
            </a:r>
            <a:r>
              <a:rPr lang="en-US" sz="1800" i="1" dirty="0"/>
              <a:t>ratio of </a:t>
            </a:r>
            <a:r>
              <a:rPr lang="en-US" sz="1800" i="1" dirty="0" smtClean="0"/>
              <a:t>data?</a:t>
            </a:r>
          </a:p>
        </p:txBody>
      </p:sp>
      <p:sp>
        <p:nvSpPr>
          <p:cNvPr id="4" name="Rectangle 3"/>
          <p:cNvSpPr/>
          <p:nvPr/>
        </p:nvSpPr>
        <p:spPr>
          <a:xfrm>
            <a:off x="5334000" y="6206210"/>
            <a:ext cx="3810000" cy="307777"/>
          </a:xfrm>
          <a:prstGeom prst="rect">
            <a:avLst/>
          </a:prstGeom>
        </p:spPr>
        <p:txBody>
          <a:bodyPr wrap="square">
            <a:spAutoFit/>
          </a:bodyPr>
          <a:lstStyle/>
          <a:p>
            <a:r>
              <a:rPr lang="en-US" sz="1400" dirty="0"/>
              <a:t>Open </a:t>
            </a:r>
            <a:r>
              <a:rPr lang="en-US" sz="1400" dirty="0" smtClean="0"/>
              <a:t>source: </a:t>
            </a:r>
            <a:r>
              <a:rPr lang="en-US" sz="1400" dirty="0" smtClean="0">
                <a:solidFill>
                  <a:schemeClr val="bg2"/>
                </a:solidFill>
                <a:hlinkClick r:id="rId3" tooltip="Download the Byfl program-analysis tool"/>
              </a:rPr>
              <a:t>http</a:t>
            </a:r>
            <a:r>
              <a:rPr lang="en-US" sz="1400" dirty="0">
                <a:solidFill>
                  <a:schemeClr val="bg2"/>
                </a:solidFill>
                <a:hlinkClick r:id="rId3" tooltip="Download the Byfl program-analysis tool"/>
              </a:rPr>
              <a:t>://github.com/losalamos/</a:t>
            </a:r>
            <a:r>
              <a:rPr lang="en-US" sz="1400" dirty="0" smtClean="0">
                <a:solidFill>
                  <a:schemeClr val="bg2"/>
                </a:solidFill>
                <a:hlinkClick r:id="rId3" tooltip="Download the Byfl program-analysis tool"/>
              </a:rPr>
              <a:t>Byfl</a:t>
            </a:r>
            <a:endParaRPr lang="en-US" sz="1400" dirty="0" smtClean="0">
              <a:solidFill>
                <a:schemeClr val="bg2"/>
              </a:solidFill>
            </a:endParaRPr>
          </a:p>
        </p:txBody>
      </p:sp>
      <p:sp>
        <p:nvSpPr>
          <p:cNvPr id="49" name="Rectangle 48"/>
          <p:cNvSpPr/>
          <p:nvPr/>
        </p:nvSpPr>
        <p:spPr bwMode="auto">
          <a:xfrm>
            <a:off x="1371600" y="1251630"/>
            <a:ext cx="6858000" cy="958170"/>
          </a:xfrm>
          <a:prstGeom prst="rect">
            <a:avLst/>
          </a:prstGeom>
          <a:solidFill>
            <a:srgbClr val="CCFFC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nvGrpSpPr>
          <p:cNvPr id="12" name="Group 11"/>
          <p:cNvGrpSpPr/>
          <p:nvPr/>
        </p:nvGrpSpPr>
        <p:grpSpPr>
          <a:xfrm>
            <a:off x="533400" y="1295400"/>
            <a:ext cx="7620000" cy="1600200"/>
            <a:chOff x="762000" y="990600"/>
            <a:chExt cx="7620000" cy="1600200"/>
          </a:xfrm>
        </p:grpSpPr>
        <p:sp>
          <p:nvSpPr>
            <p:cNvPr id="13" name="Rounded Rectangle 12"/>
            <p:cNvSpPr/>
            <p:nvPr/>
          </p:nvSpPr>
          <p:spPr bwMode="auto">
            <a:xfrm>
              <a:off x="7391400" y="1981200"/>
              <a:ext cx="990600" cy="6096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100" dirty="0" smtClean="0"/>
                <a:t>Analysis</a:t>
              </a:r>
              <a:endParaRPr kumimoji="0" lang="en-US" sz="1200" b="0" i="0" u="none" strike="noStrike" cap="none" normalizeH="0" baseline="0" dirty="0">
                <a:ln>
                  <a:noFill/>
                </a:ln>
                <a:solidFill>
                  <a:schemeClr val="tx1"/>
                </a:solidFill>
                <a:effectLst/>
              </a:endParaRPr>
            </a:p>
          </p:txBody>
        </p:sp>
        <p:grpSp>
          <p:nvGrpSpPr>
            <p:cNvPr id="14" name="Group 13"/>
            <p:cNvGrpSpPr/>
            <p:nvPr/>
          </p:nvGrpSpPr>
          <p:grpSpPr>
            <a:xfrm>
              <a:off x="4495800" y="990600"/>
              <a:ext cx="1371599" cy="840658"/>
              <a:chOff x="4495800" y="990600"/>
              <a:chExt cx="1371599" cy="840658"/>
            </a:xfrm>
          </p:grpSpPr>
          <p:sp>
            <p:nvSpPr>
              <p:cNvPr id="45" name="Cloud 44"/>
              <p:cNvSpPr/>
              <p:nvPr/>
            </p:nvSpPr>
            <p:spPr bwMode="auto">
              <a:xfrm>
                <a:off x="4495800" y="990600"/>
                <a:ext cx="1371599" cy="840658"/>
              </a:xfrm>
              <a:prstGeom prst="cloud">
                <a:avLst/>
              </a:prstGeom>
              <a:solidFill>
                <a:srgbClr val="F0F0D2"/>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50000"/>
                  </a:spcAft>
                  <a:buClr>
                    <a:srgbClr val="004080"/>
                  </a:buClr>
                  <a:buSzPct val="65000"/>
                  <a:buNone/>
                  <a:tabLst/>
                </a:pPr>
                <a:endParaRPr kumimoji="0" lang="en-US" sz="2000" b="0" i="0" u="none" strike="noStrike" cap="none" normalizeH="0" baseline="0" dirty="0">
                  <a:ln>
                    <a:noFill/>
                  </a:ln>
                  <a:solidFill>
                    <a:schemeClr val="tx1"/>
                  </a:solidFill>
                  <a:effectLst/>
                  <a:latin typeface="Arial" pitchFamily="-65" charset="0"/>
                </a:endParaRPr>
              </a:p>
            </p:txBody>
          </p:sp>
          <p:sp>
            <p:nvSpPr>
              <p:cNvPr id="46" name="TextBox 45"/>
              <p:cNvSpPr txBox="1"/>
              <p:nvPr/>
            </p:nvSpPr>
            <p:spPr>
              <a:xfrm>
                <a:off x="4572000" y="1184160"/>
                <a:ext cx="1159843" cy="541687"/>
              </a:xfrm>
              <a:prstGeom prst="rect">
                <a:avLst/>
              </a:prstGeom>
              <a:noFill/>
            </p:spPr>
            <p:txBody>
              <a:bodyPr wrap="none" rtlCol="0">
                <a:spAutoFit/>
              </a:bodyPr>
              <a:lstStyle/>
              <a:p>
                <a:pPr algn="ctr">
                  <a:lnSpc>
                    <a:spcPct val="80000"/>
                  </a:lnSpc>
                </a:pPr>
                <a:r>
                  <a:rPr lang="en-US" sz="1200" dirty="0" smtClean="0"/>
                  <a:t>Code Analysis</a:t>
                </a:r>
              </a:p>
              <a:p>
                <a:pPr algn="ctr">
                  <a:lnSpc>
                    <a:spcPct val="80000"/>
                  </a:lnSpc>
                </a:pPr>
                <a:r>
                  <a:rPr lang="en-US" sz="1200" dirty="0" smtClean="0"/>
                  <a:t>&amp;</a:t>
                </a:r>
              </a:p>
              <a:p>
                <a:pPr algn="ctr">
                  <a:lnSpc>
                    <a:spcPct val="80000"/>
                  </a:lnSpc>
                </a:pPr>
                <a:r>
                  <a:rPr lang="en-US" sz="1200" dirty="0" smtClean="0"/>
                  <a:t>Insertion</a:t>
                </a:r>
              </a:p>
            </p:txBody>
          </p:sp>
        </p:grpSp>
        <p:grpSp>
          <p:nvGrpSpPr>
            <p:cNvPr id="15" name="Group 14"/>
            <p:cNvGrpSpPr/>
            <p:nvPr/>
          </p:nvGrpSpPr>
          <p:grpSpPr>
            <a:xfrm>
              <a:off x="1676400" y="990600"/>
              <a:ext cx="1371599" cy="840658"/>
              <a:chOff x="5181600" y="1264825"/>
              <a:chExt cx="1371599" cy="840658"/>
            </a:xfrm>
          </p:grpSpPr>
          <p:sp>
            <p:nvSpPr>
              <p:cNvPr id="43" name="Cloud 42"/>
              <p:cNvSpPr/>
              <p:nvPr/>
            </p:nvSpPr>
            <p:spPr bwMode="auto">
              <a:xfrm>
                <a:off x="5181600" y="1264825"/>
                <a:ext cx="1371599" cy="840658"/>
              </a:xfrm>
              <a:prstGeom prst="cloud">
                <a:avLst/>
              </a:prstGeom>
              <a:solidFill>
                <a:srgbClr val="F0F0D2"/>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50000"/>
                  </a:spcAft>
                  <a:buClr>
                    <a:srgbClr val="004080"/>
                  </a:buClr>
                  <a:buSzPct val="65000"/>
                  <a:buNone/>
                  <a:tabLst/>
                </a:pPr>
                <a:endParaRPr kumimoji="0" lang="en-US" sz="2000" b="0" i="0" u="none" strike="noStrike" cap="none" normalizeH="0" baseline="0" dirty="0">
                  <a:ln>
                    <a:noFill/>
                  </a:ln>
                  <a:solidFill>
                    <a:schemeClr val="tx1"/>
                  </a:solidFill>
                  <a:effectLst/>
                  <a:latin typeface="Arial" pitchFamily="-65" charset="0"/>
                </a:endParaRPr>
              </a:p>
            </p:txBody>
          </p:sp>
          <p:sp>
            <p:nvSpPr>
              <p:cNvPr id="44" name="TextBox 43"/>
              <p:cNvSpPr txBox="1"/>
              <p:nvPr/>
            </p:nvSpPr>
            <p:spPr>
              <a:xfrm>
                <a:off x="5487925" y="1439691"/>
                <a:ext cx="800369" cy="403957"/>
              </a:xfrm>
              <a:prstGeom prst="rect">
                <a:avLst/>
              </a:prstGeom>
              <a:noFill/>
            </p:spPr>
            <p:txBody>
              <a:bodyPr wrap="none" rtlCol="0">
                <a:spAutoFit/>
              </a:bodyPr>
              <a:lstStyle/>
              <a:p>
                <a:pPr algn="ctr"/>
                <a:r>
                  <a:rPr lang="en-US" sz="1200" dirty="0" smtClean="0"/>
                  <a:t>Compiler</a:t>
                </a:r>
                <a:endParaRPr lang="en-US" sz="1800" dirty="0" smtClean="0"/>
              </a:p>
              <a:p>
                <a:pPr algn="ctr">
                  <a:lnSpc>
                    <a:spcPct val="70000"/>
                  </a:lnSpc>
                </a:pPr>
                <a:r>
                  <a:rPr lang="en-US" sz="1100" i="1" dirty="0" smtClean="0"/>
                  <a:t>front end </a:t>
                </a:r>
              </a:p>
            </p:txBody>
          </p:sp>
        </p:grpSp>
        <p:grpSp>
          <p:nvGrpSpPr>
            <p:cNvPr id="16" name="Group 15"/>
            <p:cNvGrpSpPr/>
            <p:nvPr/>
          </p:nvGrpSpPr>
          <p:grpSpPr>
            <a:xfrm>
              <a:off x="762000" y="1021175"/>
              <a:ext cx="713154" cy="852203"/>
              <a:chOff x="4495800" y="3265528"/>
              <a:chExt cx="713154" cy="852203"/>
            </a:xfrm>
          </p:grpSpPr>
          <p:sp>
            <p:nvSpPr>
              <p:cNvPr id="39" name="Rectangle 38"/>
              <p:cNvSpPr/>
              <p:nvPr/>
            </p:nvSpPr>
            <p:spPr bwMode="auto">
              <a:xfrm>
                <a:off x="4599354" y="3355731"/>
                <a:ext cx="609600" cy="76200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40" name="Rectangle 39"/>
              <p:cNvSpPr/>
              <p:nvPr/>
            </p:nvSpPr>
            <p:spPr bwMode="auto">
              <a:xfrm>
                <a:off x="4572000" y="3320236"/>
                <a:ext cx="609600" cy="76200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41" name="Folded Corner 40"/>
              <p:cNvSpPr/>
              <p:nvPr/>
            </p:nvSpPr>
            <p:spPr bwMode="auto">
              <a:xfrm flipV="1">
                <a:off x="4546169" y="3265528"/>
                <a:ext cx="609600" cy="762000"/>
              </a:xfrm>
              <a:prstGeom prst="foldedCorner">
                <a:avLst/>
              </a:prstGeom>
              <a:solidFill>
                <a:srgbClr val="F9F9F9"/>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42" name="TextBox 41"/>
              <p:cNvSpPr txBox="1"/>
              <p:nvPr/>
            </p:nvSpPr>
            <p:spPr>
              <a:xfrm>
                <a:off x="4495800" y="3533001"/>
                <a:ext cx="710338" cy="276999"/>
              </a:xfrm>
              <a:prstGeom prst="rect">
                <a:avLst/>
              </a:prstGeom>
              <a:noFill/>
            </p:spPr>
            <p:txBody>
              <a:bodyPr wrap="none" rtlCol="0">
                <a:spAutoFit/>
              </a:bodyPr>
              <a:lstStyle/>
              <a:p>
                <a:pPr algn="ctr"/>
                <a:r>
                  <a:rPr lang="en-US" sz="1200" i="1" dirty="0" smtClean="0"/>
                  <a:t>Source</a:t>
                </a:r>
              </a:p>
            </p:txBody>
          </p:sp>
        </p:grpSp>
        <p:sp>
          <p:nvSpPr>
            <p:cNvPr id="17" name="Right Arrow 16"/>
            <p:cNvSpPr/>
            <p:nvPr/>
          </p:nvSpPr>
          <p:spPr bwMode="auto">
            <a:xfrm>
              <a:off x="1371600" y="1249775"/>
              <a:ext cx="457200" cy="373417"/>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grpSp>
          <p:nvGrpSpPr>
            <p:cNvPr id="18" name="Group 17"/>
            <p:cNvGrpSpPr/>
            <p:nvPr/>
          </p:nvGrpSpPr>
          <p:grpSpPr>
            <a:xfrm>
              <a:off x="3180825" y="1066800"/>
              <a:ext cx="1084343" cy="685800"/>
              <a:chOff x="4130456" y="3311153"/>
              <a:chExt cx="1084343" cy="685800"/>
            </a:xfrm>
          </p:grpSpPr>
          <p:sp>
            <p:nvSpPr>
              <p:cNvPr id="37" name="Folded Corner 36"/>
              <p:cNvSpPr/>
              <p:nvPr/>
            </p:nvSpPr>
            <p:spPr bwMode="auto">
              <a:xfrm flipV="1">
                <a:off x="4226231" y="3311153"/>
                <a:ext cx="975462" cy="685800"/>
              </a:xfrm>
              <a:prstGeom prst="foldedCorner">
                <a:avLst/>
              </a:prstGeom>
              <a:solidFill>
                <a:srgbClr val="FFFABA"/>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38" name="TextBox 37"/>
              <p:cNvSpPr txBox="1"/>
              <p:nvPr/>
            </p:nvSpPr>
            <p:spPr>
              <a:xfrm rot="20323491">
                <a:off x="4130456" y="3379514"/>
                <a:ext cx="1084343" cy="400110"/>
              </a:xfrm>
              <a:prstGeom prst="rect">
                <a:avLst/>
              </a:prstGeom>
              <a:noFill/>
            </p:spPr>
            <p:txBody>
              <a:bodyPr wrap="none" rtlCol="0">
                <a:spAutoFit/>
              </a:bodyPr>
              <a:lstStyle/>
              <a:p>
                <a:pPr algn="ctr"/>
                <a:r>
                  <a:rPr lang="en-US" sz="1000" dirty="0" smtClean="0"/>
                  <a:t>Intermediate</a:t>
                </a:r>
                <a:endParaRPr lang="en-US" sz="1000" dirty="0"/>
              </a:p>
              <a:p>
                <a:pPr algn="ctr"/>
                <a:r>
                  <a:rPr lang="en-US" sz="1000" dirty="0" smtClean="0"/>
                  <a:t>Representation</a:t>
                </a:r>
                <a:endParaRPr lang="en-US" sz="1000" dirty="0"/>
              </a:p>
            </p:txBody>
          </p:sp>
        </p:grpSp>
        <p:grpSp>
          <p:nvGrpSpPr>
            <p:cNvPr id="19" name="Group 18"/>
            <p:cNvGrpSpPr/>
            <p:nvPr/>
          </p:nvGrpSpPr>
          <p:grpSpPr>
            <a:xfrm>
              <a:off x="6019800" y="990600"/>
              <a:ext cx="1371599" cy="840658"/>
              <a:chOff x="5334000" y="1295400"/>
              <a:chExt cx="1371599" cy="840658"/>
            </a:xfrm>
          </p:grpSpPr>
          <p:sp>
            <p:nvSpPr>
              <p:cNvPr id="35" name="Cloud 34"/>
              <p:cNvSpPr/>
              <p:nvPr/>
            </p:nvSpPr>
            <p:spPr bwMode="auto">
              <a:xfrm>
                <a:off x="5334000" y="1295400"/>
                <a:ext cx="1371599" cy="840658"/>
              </a:xfrm>
              <a:prstGeom prst="cloud">
                <a:avLst/>
              </a:prstGeom>
              <a:solidFill>
                <a:srgbClr val="F0F0D2"/>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50000"/>
                  </a:spcAft>
                  <a:buClr>
                    <a:srgbClr val="004080"/>
                  </a:buClr>
                  <a:buSzPct val="65000"/>
                  <a:buNone/>
                  <a:tabLst/>
                </a:pPr>
                <a:endParaRPr kumimoji="0" lang="en-US" sz="2000" b="0" i="0" u="none" strike="noStrike" cap="none" normalizeH="0" baseline="0" dirty="0">
                  <a:ln>
                    <a:noFill/>
                  </a:ln>
                  <a:solidFill>
                    <a:schemeClr val="tx1"/>
                  </a:solidFill>
                  <a:effectLst/>
                  <a:latin typeface="Arial" pitchFamily="-65" charset="0"/>
                </a:endParaRPr>
              </a:p>
            </p:txBody>
          </p:sp>
          <p:sp>
            <p:nvSpPr>
              <p:cNvPr id="36" name="TextBox 35"/>
              <p:cNvSpPr txBox="1"/>
              <p:nvPr/>
            </p:nvSpPr>
            <p:spPr>
              <a:xfrm>
                <a:off x="5510287" y="1417225"/>
                <a:ext cx="950037" cy="461665"/>
              </a:xfrm>
              <a:prstGeom prst="rect">
                <a:avLst/>
              </a:prstGeom>
              <a:noFill/>
            </p:spPr>
            <p:txBody>
              <a:bodyPr wrap="none" rtlCol="0">
                <a:spAutoFit/>
              </a:bodyPr>
              <a:lstStyle/>
              <a:p>
                <a:pPr algn="ctr"/>
                <a:r>
                  <a:rPr lang="en-US" sz="1200" i="1" dirty="0" smtClean="0"/>
                  <a:t>Code</a:t>
                </a:r>
              </a:p>
              <a:p>
                <a:pPr algn="ctr"/>
                <a:r>
                  <a:rPr lang="en-US" sz="1200" i="1" dirty="0" smtClean="0"/>
                  <a:t>generation</a:t>
                </a:r>
                <a:endParaRPr lang="en-US" sz="1050" i="1" dirty="0"/>
              </a:p>
            </p:txBody>
          </p:sp>
        </p:grpSp>
        <p:grpSp>
          <p:nvGrpSpPr>
            <p:cNvPr id="20" name="Group 19"/>
            <p:cNvGrpSpPr/>
            <p:nvPr/>
          </p:nvGrpSpPr>
          <p:grpSpPr>
            <a:xfrm>
              <a:off x="7427620" y="1066800"/>
              <a:ext cx="884594" cy="685800"/>
              <a:chOff x="7485044" y="1554575"/>
              <a:chExt cx="884594" cy="685800"/>
            </a:xfrm>
          </p:grpSpPr>
          <p:sp>
            <p:nvSpPr>
              <p:cNvPr id="33" name="Rounded Rectangle 32"/>
              <p:cNvSpPr/>
              <p:nvPr/>
            </p:nvSpPr>
            <p:spPr bwMode="auto">
              <a:xfrm>
                <a:off x="7620000" y="1554575"/>
                <a:ext cx="609600" cy="68580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34" name="Rectangle 33"/>
              <p:cNvSpPr/>
              <p:nvPr/>
            </p:nvSpPr>
            <p:spPr>
              <a:xfrm rot="19689140">
                <a:off x="7485044" y="1762584"/>
                <a:ext cx="884594" cy="246221"/>
              </a:xfrm>
              <a:prstGeom prst="rect">
                <a:avLst/>
              </a:prstGeom>
            </p:spPr>
            <p:txBody>
              <a:bodyPr wrap="none">
                <a:spAutoFit/>
              </a:bodyPr>
              <a:lstStyle/>
              <a:p>
                <a:pPr marL="0" lvl="1" algn="ctr">
                  <a:buNone/>
                </a:pPr>
                <a:r>
                  <a:rPr lang="en-US" sz="1000" i="1" dirty="0" smtClean="0">
                    <a:solidFill>
                      <a:schemeClr val="bg1"/>
                    </a:solidFill>
                  </a:rPr>
                  <a:t>architecture</a:t>
                </a:r>
                <a:endParaRPr lang="en-US" sz="1050" i="1" dirty="0">
                  <a:solidFill>
                    <a:schemeClr val="bg1"/>
                  </a:solidFill>
                </a:endParaRPr>
              </a:p>
            </p:txBody>
          </p:sp>
        </p:grpSp>
        <p:sp>
          <p:nvSpPr>
            <p:cNvPr id="21" name="Right Arrow 20"/>
            <p:cNvSpPr/>
            <p:nvPr/>
          </p:nvSpPr>
          <p:spPr bwMode="auto">
            <a:xfrm>
              <a:off x="2895600" y="1219200"/>
              <a:ext cx="457200" cy="373417"/>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22" name="Right Arrow 21"/>
            <p:cNvSpPr/>
            <p:nvPr/>
          </p:nvSpPr>
          <p:spPr bwMode="auto">
            <a:xfrm>
              <a:off x="4191000" y="1219200"/>
              <a:ext cx="457200" cy="373417"/>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23" name="Right Arrow 22"/>
            <p:cNvSpPr/>
            <p:nvPr/>
          </p:nvSpPr>
          <p:spPr bwMode="auto">
            <a:xfrm>
              <a:off x="5715000" y="1219200"/>
              <a:ext cx="457200" cy="373417"/>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24" name="Right Arrow 23"/>
            <p:cNvSpPr/>
            <p:nvPr/>
          </p:nvSpPr>
          <p:spPr bwMode="auto">
            <a:xfrm>
              <a:off x="7162800" y="1219200"/>
              <a:ext cx="457200" cy="373417"/>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28" name="Right Arrow 27"/>
            <p:cNvSpPr/>
            <p:nvPr/>
          </p:nvSpPr>
          <p:spPr bwMode="auto">
            <a:xfrm rot="5400000">
              <a:off x="7654309" y="1642092"/>
              <a:ext cx="457200" cy="373417"/>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grpSp>
      <p:sp>
        <p:nvSpPr>
          <p:cNvPr id="50" name="Rectangle 49"/>
          <p:cNvSpPr/>
          <p:nvPr/>
        </p:nvSpPr>
        <p:spPr>
          <a:xfrm>
            <a:off x="0" y="6227416"/>
            <a:ext cx="2590800" cy="523220"/>
          </a:xfrm>
          <a:prstGeom prst="rect">
            <a:avLst/>
          </a:prstGeom>
        </p:spPr>
        <p:txBody>
          <a:bodyPr wrap="square">
            <a:spAutoFit/>
          </a:bodyPr>
          <a:lstStyle/>
          <a:p>
            <a:r>
              <a:rPr lang="en-US" sz="1400" dirty="0" smtClean="0"/>
              <a:t>LLVM web site: </a:t>
            </a:r>
            <a:r>
              <a:rPr lang="en-US" sz="1400" dirty="0" smtClean="0">
                <a:solidFill>
                  <a:schemeClr val="bg2"/>
                </a:solidFill>
                <a:hlinkClick r:id="rId3" tooltip="Download the Byfl program-analysis tool"/>
              </a:rPr>
              <a:t>http</a:t>
            </a:r>
            <a:r>
              <a:rPr lang="en-US" sz="1400" dirty="0">
                <a:solidFill>
                  <a:schemeClr val="bg2"/>
                </a:solidFill>
                <a:hlinkClick r:id="rId3" tooltip="Download the Byfl program-analysis tool"/>
              </a:rPr>
              <a:t>:/</a:t>
            </a:r>
            <a:r>
              <a:rPr lang="en-US" sz="1400" dirty="0" smtClean="0">
                <a:solidFill>
                  <a:schemeClr val="bg2"/>
                </a:solidFill>
                <a:hlinkClick r:id="rId3" tooltip="Download the Byfl program-analysis tool"/>
              </a:rPr>
              <a:t>/llvm.org</a:t>
            </a:r>
            <a:endParaRPr lang="en-US" sz="1400" dirty="0"/>
          </a:p>
          <a:p>
            <a:pPr lvl="2"/>
            <a:endParaRPr lang="en-US" sz="1400" dirty="0"/>
          </a:p>
        </p:txBody>
      </p:sp>
    </p:spTree>
    <p:extLst>
      <p:ext uri="{BB962C8B-B14F-4D97-AF65-F5344CB8AC3E}">
        <p14:creationId xmlns="" xmlns:p14="http://schemas.microsoft.com/office/powerpoint/2010/main" val="3510360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990600"/>
          </a:xfrm>
        </p:spPr>
        <p:txBody>
          <a:bodyPr/>
          <a:lstStyle/>
          <a:p>
            <a:r>
              <a:rPr lang="en-US" dirty="0" smtClean="0"/>
              <a:t>Hardware/Software Co-Design Questions</a:t>
            </a:r>
            <a:endParaRPr lang="en-US" dirty="0"/>
          </a:p>
        </p:txBody>
      </p:sp>
      <p:sp>
        <p:nvSpPr>
          <p:cNvPr id="3" name="Content Placeholder 2"/>
          <p:cNvSpPr>
            <a:spLocks noGrp="1"/>
          </p:cNvSpPr>
          <p:nvPr>
            <p:ph idx="1"/>
          </p:nvPr>
        </p:nvSpPr>
        <p:spPr>
          <a:xfrm>
            <a:off x="242992" y="1164160"/>
            <a:ext cx="8686800" cy="5152784"/>
          </a:xfrm>
        </p:spPr>
        <p:txBody>
          <a:bodyPr>
            <a:noAutofit/>
          </a:bodyPr>
          <a:lstStyle/>
          <a:p>
            <a:r>
              <a:rPr lang="en-US" sz="1800" b="1" dirty="0" smtClean="0"/>
              <a:t>Computational Throughput</a:t>
            </a:r>
          </a:p>
          <a:p>
            <a:pPr lvl="1"/>
            <a:r>
              <a:rPr lang="en-US" sz="1400" dirty="0" smtClean="0"/>
              <a:t>What </a:t>
            </a:r>
            <a:r>
              <a:rPr lang="en-US" sz="1400" dirty="0"/>
              <a:t>is the instruction mix, and </a:t>
            </a:r>
            <a:r>
              <a:rPr lang="en-US" sz="1400" dirty="0" smtClean="0"/>
              <a:t>should we utilize </a:t>
            </a:r>
            <a:r>
              <a:rPr lang="en-US" sz="1400" dirty="0"/>
              <a:t>chip area for vector units for special functions? </a:t>
            </a:r>
            <a:endParaRPr lang="en-US" sz="1400" dirty="0" smtClean="0"/>
          </a:p>
          <a:p>
            <a:r>
              <a:rPr lang="en-US" sz="1800" b="1" dirty="0" smtClean="0"/>
              <a:t>Registers </a:t>
            </a:r>
          </a:p>
          <a:p>
            <a:pPr lvl="1"/>
            <a:r>
              <a:rPr lang="en-US" sz="1400" dirty="0" smtClean="0"/>
              <a:t>How </a:t>
            </a:r>
            <a:r>
              <a:rPr lang="en-US" sz="1400" dirty="0"/>
              <a:t>many registers are needed to </a:t>
            </a:r>
            <a:r>
              <a:rPr lang="en-US" sz="1400" dirty="0" smtClean="0"/>
              <a:t>capture </a:t>
            </a:r>
            <a:r>
              <a:rPr lang="en-US" sz="1400" dirty="0"/>
              <a:t>scalar variables to avoid </a:t>
            </a:r>
            <a:r>
              <a:rPr lang="en-US" sz="1400" dirty="0" smtClean="0"/>
              <a:t>cache spills?</a:t>
            </a:r>
          </a:p>
          <a:p>
            <a:r>
              <a:rPr lang="en-US" sz="1800" b="1" dirty="0" smtClean="0"/>
              <a:t>Memory Bandwidth</a:t>
            </a:r>
          </a:p>
          <a:p>
            <a:pPr lvl="1"/>
            <a:r>
              <a:rPr lang="en-US" sz="1400" dirty="0" smtClean="0"/>
              <a:t>How </a:t>
            </a:r>
            <a:r>
              <a:rPr lang="en-US" sz="1400" dirty="0"/>
              <a:t>sensitive is the application to the memory </a:t>
            </a:r>
            <a:r>
              <a:rPr lang="en-US" sz="1400" dirty="0" smtClean="0"/>
              <a:t>bandwidth?</a:t>
            </a:r>
          </a:p>
          <a:p>
            <a:r>
              <a:rPr lang="en-US" sz="1800" b="1" dirty="0" smtClean="0"/>
              <a:t>Cache</a:t>
            </a:r>
          </a:p>
          <a:p>
            <a:pPr lvl="1"/>
            <a:r>
              <a:rPr lang="en-US" sz="1400" dirty="0" smtClean="0"/>
              <a:t>To what extent can on-chip memory </a:t>
            </a:r>
            <a:r>
              <a:rPr lang="en-US" sz="1400" dirty="0"/>
              <a:t>(cache) </a:t>
            </a:r>
            <a:r>
              <a:rPr lang="en-US" sz="1400" dirty="0" smtClean="0"/>
              <a:t>filter </a:t>
            </a:r>
            <a:r>
              <a:rPr lang="en-US" sz="1400" dirty="0"/>
              <a:t>memory </a:t>
            </a:r>
            <a:r>
              <a:rPr lang="en-US" sz="1400" dirty="0" smtClean="0"/>
              <a:t>bandwidth?</a:t>
            </a:r>
          </a:p>
          <a:p>
            <a:pPr lvl="1"/>
            <a:r>
              <a:rPr lang="en-US" sz="1400" dirty="0" smtClean="0"/>
              <a:t>Can software optimizations change the memory bandwidth requirements?</a:t>
            </a:r>
          </a:p>
          <a:p>
            <a:r>
              <a:rPr lang="en-US" sz="1800" b="1" dirty="0" smtClean="0"/>
              <a:t>Memory Capacity </a:t>
            </a:r>
          </a:p>
          <a:p>
            <a:pPr lvl="1"/>
            <a:r>
              <a:rPr lang="en-US" sz="1400" dirty="0" smtClean="0"/>
              <a:t>What </a:t>
            </a:r>
            <a:r>
              <a:rPr lang="en-US" sz="1400" dirty="0"/>
              <a:t>is the memory footprint of the application, and can NVRAM be used to increase memory capacity</a:t>
            </a:r>
            <a:r>
              <a:rPr lang="en-US" sz="1400" dirty="0" smtClean="0"/>
              <a:t>?</a:t>
            </a:r>
          </a:p>
          <a:p>
            <a:r>
              <a:rPr lang="en-US" sz="1800" b="1" dirty="0" smtClean="0"/>
              <a:t>Network Interface</a:t>
            </a:r>
          </a:p>
          <a:p>
            <a:pPr lvl="1"/>
            <a:r>
              <a:rPr lang="en-US" sz="1400" dirty="0" smtClean="0"/>
              <a:t>How </a:t>
            </a:r>
            <a:r>
              <a:rPr lang="en-US" sz="1400" dirty="0"/>
              <a:t>sensitive is the application to network interface (NIC) characteristics in terms of latency and injection bandwidth? </a:t>
            </a:r>
            <a:endParaRPr lang="en-US" sz="1400" dirty="0" smtClean="0"/>
          </a:p>
          <a:p>
            <a:r>
              <a:rPr lang="en-US" sz="1800" b="1" dirty="0" smtClean="0"/>
              <a:t>Interconnect Topology</a:t>
            </a:r>
          </a:p>
          <a:p>
            <a:pPr lvl="1"/>
            <a:r>
              <a:rPr lang="en-US" sz="1400" dirty="0" smtClean="0"/>
              <a:t>Which </a:t>
            </a:r>
            <a:r>
              <a:rPr lang="en-US" sz="1400" dirty="0"/>
              <a:t>interconnect topologies offer the highest </a:t>
            </a:r>
            <a:r>
              <a:rPr lang="en-US" sz="1400" dirty="0" smtClean="0"/>
              <a:t>performance </a:t>
            </a:r>
            <a:r>
              <a:rPr lang="en-US" sz="1400" dirty="0"/>
              <a:t>for the lowest cost (fat-tree, dragonfly, </a:t>
            </a:r>
            <a:r>
              <a:rPr lang="en-US" sz="1400" dirty="0" smtClean="0"/>
              <a:t>tori)</a:t>
            </a:r>
            <a:endParaRPr lang="en-US" sz="1400" dirty="0"/>
          </a:p>
          <a:p>
            <a:pPr lvl="1"/>
            <a:r>
              <a:rPr lang="en-US" sz="1400" dirty="0" smtClean="0"/>
              <a:t>How does job placement affect performance? </a:t>
            </a:r>
            <a:endParaRPr lang="en-US" sz="1600" dirty="0"/>
          </a:p>
          <a:p>
            <a:endParaRPr lang="en-US" sz="1600" dirty="0"/>
          </a:p>
          <a:p>
            <a:endParaRPr lang="en-US" sz="16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CE66A31F-9EDE-3C4F-8CF1-B892881C795C}" type="slidenum">
              <a:rPr lang="en-US" smtClean="0"/>
              <a:pPr/>
              <a:t>17</a:t>
            </a:fld>
            <a:endParaRPr lang="en-US" dirty="0"/>
          </a:p>
        </p:txBody>
      </p:sp>
    </p:spTree>
    <p:extLst>
      <p:ext uri="{BB962C8B-B14F-4D97-AF65-F5344CB8AC3E}">
        <p14:creationId xmlns="" xmlns:p14="http://schemas.microsoft.com/office/powerpoint/2010/main" val="8461027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Basic Characterization of SMC Proxy</a:t>
            </a:r>
            <a:endParaRPr lang="en-US" dirty="0"/>
          </a:p>
        </p:txBody>
      </p:sp>
      <p:sp>
        <p:nvSpPr>
          <p:cNvPr id="7" name="Content Placeholder 1"/>
          <p:cNvSpPr>
            <a:spLocks noGrp="1"/>
          </p:cNvSpPr>
          <p:nvPr>
            <p:ph idx="1"/>
          </p:nvPr>
        </p:nvSpPr>
        <p:spPr>
          <a:xfrm>
            <a:off x="0" y="5791200"/>
            <a:ext cx="8229600" cy="685800"/>
          </a:xfrm>
        </p:spPr>
        <p:txBody>
          <a:bodyPr/>
          <a:lstStyle/>
          <a:p>
            <a:pPr>
              <a:buNone/>
            </a:pPr>
            <a:r>
              <a:rPr lang="en-US" dirty="0" smtClean="0"/>
              <a:t>Even though </a:t>
            </a:r>
            <a:r>
              <a:rPr lang="en-US" dirty="0" err="1" smtClean="0"/>
              <a:t>transcendentals</a:t>
            </a:r>
            <a:r>
              <a:rPr lang="en-US" dirty="0" smtClean="0"/>
              <a:t> and division ops might be low in count, they can dominate the CPU time</a:t>
            </a:r>
            <a:endParaRPr lang="en-US" dirty="0"/>
          </a:p>
        </p:txBody>
      </p:sp>
      <p:sp>
        <p:nvSpPr>
          <p:cNvPr id="8" name="Slide Number Placeholder 3"/>
          <p:cNvSpPr>
            <a:spLocks noGrp="1"/>
          </p:cNvSpPr>
          <p:nvPr>
            <p:ph type="sldNum" sz="quarter" idx="11"/>
          </p:nvPr>
        </p:nvSpPr>
        <p:spPr/>
        <p:txBody>
          <a:bodyPr/>
          <a:lstStyle/>
          <a:p>
            <a:fld id="{CE66A31F-9EDE-3C4F-8CF1-B892881C795C}" type="slidenum">
              <a:rPr lang="en-US" smtClean="0"/>
              <a:pPr/>
              <a:t>18</a:t>
            </a:fld>
            <a:endParaRPr lang="en-US" dirty="0"/>
          </a:p>
        </p:txBody>
      </p:sp>
      <p:pic>
        <p:nvPicPr>
          <p:cNvPr id="3" name="Picture 2" descr="instructionMix.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581119" y="972285"/>
            <a:ext cx="5200682" cy="4921520"/>
          </a:xfrm>
          <a:prstGeom prst="rect">
            <a:avLst/>
          </a:prstGeom>
        </p:spPr>
      </p:pic>
    </p:spTree>
    <p:extLst>
      <p:ext uri="{BB962C8B-B14F-4D97-AF65-F5344CB8AC3E}">
        <p14:creationId xmlns="" xmlns:p14="http://schemas.microsoft.com/office/powerpoint/2010/main" val="2455463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301802" y="1066800"/>
            <a:ext cx="3590829" cy="4459805"/>
          </a:xfrm>
          <a:prstGeom prst="rect">
            <a:avLst/>
          </a:prstGeom>
        </p:spPr>
      </p:pic>
      <p:pic>
        <p:nvPicPr>
          <p:cNvPr id="5" name="Picture 4"/>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4410174" y="1524000"/>
            <a:ext cx="1207710" cy="3715586"/>
          </a:xfrm>
          <a:prstGeom prst="rect">
            <a:avLst/>
          </a:prstGeom>
        </p:spPr>
      </p:pic>
      <p:pic>
        <p:nvPicPr>
          <p:cNvPr id="6" name="Picture 5"/>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156962" y="2882032"/>
            <a:ext cx="1013068" cy="1686226"/>
          </a:xfrm>
          <a:prstGeom prst="rect">
            <a:avLst/>
          </a:prstGeom>
        </p:spPr>
      </p:pic>
      <p:sp>
        <p:nvSpPr>
          <p:cNvPr id="2" name="Title 1"/>
          <p:cNvSpPr>
            <a:spLocks noGrp="1"/>
          </p:cNvSpPr>
          <p:nvPr>
            <p:ph type="title"/>
          </p:nvPr>
        </p:nvSpPr>
        <p:spPr>
          <a:xfrm>
            <a:off x="457200" y="340794"/>
            <a:ext cx="8229600" cy="649806"/>
          </a:xfrm>
        </p:spPr>
        <p:txBody>
          <a:bodyPr/>
          <a:lstStyle/>
          <a:p>
            <a:r>
              <a:rPr lang="en-US" dirty="0" smtClean="0"/>
              <a:t>CNS Dependency Graph</a:t>
            </a:r>
            <a:endParaRPr lang="en-US" dirty="0"/>
          </a:p>
        </p:txBody>
      </p:sp>
      <p:sp>
        <p:nvSpPr>
          <p:cNvPr id="7" name="TextBox 6"/>
          <p:cNvSpPr txBox="1"/>
          <p:nvPr/>
        </p:nvSpPr>
        <p:spPr>
          <a:xfrm>
            <a:off x="1113449" y="5486400"/>
            <a:ext cx="1487006" cy="1261884"/>
          </a:xfrm>
          <a:prstGeom prst="rect">
            <a:avLst/>
          </a:prstGeom>
          <a:noFill/>
        </p:spPr>
        <p:txBody>
          <a:bodyPr wrap="none" rtlCol="0">
            <a:spAutoFit/>
          </a:bodyPr>
          <a:lstStyle/>
          <a:p>
            <a:pPr algn="ctr"/>
            <a:r>
              <a:rPr lang="en-US" sz="2800" dirty="0" smtClean="0"/>
              <a:t>Baseline</a:t>
            </a:r>
          </a:p>
          <a:p>
            <a:pPr algn="ctr"/>
            <a:r>
              <a:rPr lang="en-US" sz="1600" dirty="0" smtClean="0">
                <a:solidFill>
                  <a:srgbClr val="984807"/>
                </a:solidFill>
              </a:rPr>
              <a:t>2.8 GB/sweep</a:t>
            </a:r>
          </a:p>
          <a:p>
            <a:pPr algn="ctr"/>
            <a:r>
              <a:rPr lang="en-US" sz="1600" dirty="0" smtClean="0">
                <a:solidFill>
                  <a:srgbClr val="FF0000"/>
                </a:solidFill>
              </a:rPr>
              <a:t>1.72 Bytes/Flop</a:t>
            </a:r>
            <a:endParaRPr lang="en-US" sz="1600" dirty="0">
              <a:solidFill>
                <a:srgbClr val="FF0000"/>
              </a:solidFill>
            </a:endParaRPr>
          </a:p>
          <a:p>
            <a:pPr algn="ctr"/>
            <a:endParaRPr lang="en-US" sz="1600" dirty="0" smtClean="0">
              <a:solidFill>
                <a:srgbClr val="984807"/>
              </a:solidFill>
            </a:endParaRPr>
          </a:p>
        </p:txBody>
      </p:sp>
      <p:sp>
        <p:nvSpPr>
          <p:cNvPr id="8" name="TextBox 7"/>
          <p:cNvSpPr txBox="1"/>
          <p:nvPr/>
        </p:nvSpPr>
        <p:spPr>
          <a:xfrm>
            <a:off x="3918860" y="5334000"/>
            <a:ext cx="2204274" cy="1292662"/>
          </a:xfrm>
          <a:prstGeom prst="rect">
            <a:avLst/>
          </a:prstGeom>
          <a:noFill/>
        </p:spPr>
        <p:txBody>
          <a:bodyPr wrap="none" rtlCol="0">
            <a:spAutoFit/>
          </a:bodyPr>
          <a:lstStyle/>
          <a:p>
            <a:pPr algn="ctr"/>
            <a:r>
              <a:rPr lang="en-US" sz="2800" dirty="0" smtClean="0"/>
              <a:t>Simple Fusion</a:t>
            </a:r>
          </a:p>
          <a:p>
            <a:pPr algn="ctr"/>
            <a:r>
              <a:rPr lang="en-US" sz="1600" dirty="0" smtClean="0">
                <a:solidFill>
                  <a:schemeClr val="accent6">
                    <a:lumMod val="50000"/>
                  </a:schemeClr>
                </a:solidFill>
              </a:rPr>
              <a:t>1.5 GB/sweep (</a:t>
            </a:r>
            <a:r>
              <a:rPr lang="en-US" sz="1600" dirty="0" smtClean="0">
                <a:solidFill>
                  <a:srgbClr val="984807"/>
                </a:solidFill>
              </a:rPr>
              <a:t>–45%</a:t>
            </a:r>
            <a:r>
              <a:rPr lang="en-US" sz="1600" dirty="0" smtClean="0">
                <a:solidFill>
                  <a:schemeClr val="accent6">
                    <a:lumMod val="50000"/>
                  </a:schemeClr>
                </a:solidFill>
              </a:rPr>
              <a:t>)</a:t>
            </a:r>
          </a:p>
          <a:p>
            <a:pPr algn="ctr"/>
            <a:r>
              <a:rPr lang="en-US" sz="1600" dirty="0" smtClean="0">
                <a:solidFill>
                  <a:srgbClr val="FF0000"/>
                </a:solidFill>
              </a:rPr>
              <a:t>0.93 Bytes/Flop</a:t>
            </a:r>
            <a:endParaRPr lang="en-US" sz="1600" dirty="0">
              <a:solidFill>
                <a:srgbClr val="FF0000"/>
              </a:solidFill>
            </a:endParaRPr>
          </a:p>
          <a:p>
            <a:pPr algn="ctr"/>
            <a:endParaRPr lang="en-US" sz="1600" dirty="0" smtClean="0">
              <a:solidFill>
                <a:schemeClr val="accent6">
                  <a:lumMod val="50000"/>
                </a:schemeClr>
              </a:solidFill>
            </a:endParaRPr>
          </a:p>
        </p:txBody>
      </p:sp>
      <p:sp>
        <p:nvSpPr>
          <p:cNvPr id="9" name="TextBox 8"/>
          <p:cNvSpPr txBox="1"/>
          <p:nvPr/>
        </p:nvSpPr>
        <p:spPr>
          <a:xfrm>
            <a:off x="6385361" y="4876800"/>
            <a:ext cx="2563466" cy="1723549"/>
          </a:xfrm>
          <a:prstGeom prst="rect">
            <a:avLst/>
          </a:prstGeom>
          <a:noFill/>
        </p:spPr>
        <p:txBody>
          <a:bodyPr wrap="square" rtlCol="0">
            <a:spAutoFit/>
          </a:bodyPr>
          <a:lstStyle/>
          <a:p>
            <a:pPr algn="ctr"/>
            <a:r>
              <a:rPr lang="en-US" sz="2800" dirty="0" smtClean="0"/>
              <a:t>Aggressive</a:t>
            </a:r>
          </a:p>
          <a:p>
            <a:pPr algn="ctr"/>
            <a:r>
              <a:rPr lang="en-US" sz="2800" dirty="0" smtClean="0"/>
              <a:t>Fusion</a:t>
            </a:r>
          </a:p>
          <a:p>
            <a:pPr algn="ctr"/>
            <a:r>
              <a:rPr lang="en-US" sz="1600" dirty="0" smtClean="0">
                <a:solidFill>
                  <a:srgbClr val="984807"/>
                </a:solidFill>
              </a:rPr>
              <a:t>0.5 GB/sweep </a:t>
            </a:r>
            <a:r>
              <a:rPr lang="en-US" sz="1600" dirty="0">
                <a:solidFill>
                  <a:srgbClr val="984807"/>
                </a:solidFill>
              </a:rPr>
              <a:t>(–84</a:t>
            </a:r>
            <a:r>
              <a:rPr lang="en-US" sz="1600" dirty="0" smtClean="0">
                <a:solidFill>
                  <a:srgbClr val="984807"/>
                </a:solidFill>
              </a:rPr>
              <a:t>%)</a:t>
            </a:r>
          </a:p>
          <a:p>
            <a:pPr algn="ctr"/>
            <a:r>
              <a:rPr lang="en-US" sz="1600" dirty="0" smtClean="0">
                <a:solidFill>
                  <a:srgbClr val="FF0000"/>
                </a:solidFill>
              </a:rPr>
              <a:t>0.28 Bytes/Flop</a:t>
            </a:r>
            <a:endParaRPr lang="en-US" sz="1600" dirty="0">
              <a:solidFill>
                <a:srgbClr val="FF0000"/>
              </a:solidFill>
            </a:endParaRPr>
          </a:p>
          <a:p>
            <a:pPr algn="ctr"/>
            <a:endParaRPr lang="en-US" sz="1600" dirty="0" smtClean="0">
              <a:solidFill>
                <a:srgbClr val="984807"/>
              </a:solidFill>
            </a:endParaRPr>
          </a:p>
        </p:txBody>
      </p:sp>
    </p:spTree>
    <p:extLst>
      <p:ext uri="{BB962C8B-B14F-4D97-AF65-F5344CB8AC3E}">
        <p14:creationId xmlns="" xmlns:p14="http://schemas.microsoft.com/office/powerpoint/2010/main" val="36369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304800"/>
            <a:ext cx="8229600" cy="533400"/>
          </a:xfrm>
        </p:spPr>
        <p:txBody>
          <a:bodyPr/>
          <a:lstStyle/>
          <a:p>
            <a:r>
              <a:rPr lang="en-US" dirty="0" smtClean="0"/>
              <a:t>Why Combustion</a:t>
            </a:r>
          </a:p>
        </p:txBody>
      </p:sp>
      <p:sp>
        <p:nvSpPr>
          <p:cNvPr id="3" name="Content Placeholder 2"/>
          <p:cNvSpPr>
            <a:spLocks noGrp="1"/>
          </p:cNvSpPr>
          <p:nvPr>
            <p:ph idx="1"/>
          </p:nvPr>
        </p:nvSpPr>
        <p:spPr>
          <a:xfrm>
            <a:off x="152400" y="1447800"/>
            <a:ext cx="6705600" cy="5029200"/>
          </a:xfrm>
        </p:spPr>
        <p:txBody>
          <a:bodyPr rtlCol="0">
            <a:noAutofit/>
          </a:bodyPr>
          <a:lstStyle/>
          <a:p>
            <a:pPr fontAlgn="auto">
              <a:spcAft>
                <a:spcPts val="0"/>
              </a:spcAft>
              <a:defRPr/>
            </a:pPr>
            <a:r>
              <a:rPr lang="en-US" sz="2000" b="1" dirty="0" smtClean="0"/>
              <a:t>83% of U.S. energy comes from combustion of fossil fuels</a:t>
            </a:r>
            <a:endParaRPr lang="en-US" sz="1800" b="1" dirty="0" smtClean="0"/>
          </a:p>
          <a:p>
            <a:pPr fontAlgn="auto">
              <a:spcAft>
                <a:spcPts val="0"/>
              </a:spcAft>
              <a:defRPr/>
            </a:pPr>
            <a:r>
              <a:rPr lang="en-US" sz="2000" b="1" dirty="0" smtClean="0"/>
              <a:t>National goals</a:t>
            </a:r>
          </a:p>
          <a:p>
            <a:pPr lvl="1" fontAlgn="auto">
              <a:spcAft>
                <a:spcPts val="0"/>
              </a:spcAft>
              <a:defRPr/>
            </a:pPr>
            <a:r>
              <a:rPr lang="en-US" sz="1800" dirty="0" smtClean="0"/>
              <a:t>Reduce greenhouse gas emissions by 80% by 2050</a:t>
            </a:r>
          </a:p>
          <a:p>
            <a:pPr lvl="1" fontAlgn="auto">
              <a:spcAft>
                <a:spcPts val="0"/>
              </a:spcAft>
              <a:defRPr/>
            </a:pPr>
            <a:r>
              <a:rPr lang="en-US" sz="1800" dirty="0" smtClean="0"/>
              <a:t>Reduce petroleum usage by 25% by 2020</a:t>
            </a:r>
          </a:p>
          <a:p>
            <a:pPr fontAlgn="auto">
              <a:spcAft>
                <a:spcPts val="0"/>
              </a:spcAft>
              <a:defRPr/>
            </a:pPr>
            <a:r>
              <a:rPr lang="en-US" sz="2000" b="1" dirty="0"/>
              <a:t>N</a:t>
            </a:r>
            <a:r>
              <a:rPr lang="en-US" sz="2000" b="1" dirty="0" smtClean="0"/>
              <a:t>ew generation of high-efficiency, low emission combustion systems</a:t>
            </a:r>
          </a:p>
          <a:p>
            <a:pPr lvl="1" fontAlgn="auto">
              <a:spcAft>
                <a:spcPts val="0"/>
              </a:spcAft>
              <a:defRPr/>
            </a:pPr>
            <a:r>
              <a:rPr lang="en-US" sz="1800" dirty="0" smtClean="0"/>
              <a:t>New designs for IC engines such as HCCI</a:t>
            </a:r>
          </a:p>
          <a:p>
            <a:pPr lvl="1" fontAlgn="auto">
              <a:spcAft>
                <a:spcPts val="0"/>
              </a:spcAft>
              <a:defRPr/>
            </a:pPr>
            <a:r>
              <a:rPr lang="en-US" sz="1800" dirty="0" smtClean="0"/>
              <a:t>Fuel flexible turbines for power generation</a:t>
            </a:r>
          </a:p>
          <a:p>
            <a:pPr fontAlgn="auto">
              <a:spcAft>
                <a:spcPts val="0"/>
              </a:spcAft>
              <a:defRPr/>
            </a:pPr>
            <a:r>
              <a:rPr lang="en-US" sz="2000" b="1" dirty="0" smtClean="0"/>
              <a:t>Rapidly evolving fuel streams</a:t>
            </a:r>
          </a:p>
          <a:p>
            <a:pPr lvl="1" fontAlgn="auto">
              <a:spcAft>
                <a:spcPts val="0"/>
              </a:spcAft>
              <a:defRPr/>
            </a:pPr>
            <a:r>
              <a:rPr lang="en-US" sz="1800" dirty="0" smtClean="0"/>
              <a:t>Biodiesel for transportation</a:t>
            </a:r>
          </a:p>
          <a:p>
            <a:pPr lvl="1" fontAlgn="auto">
              <a:spcAft>
                <a:spcPts val="0"/>
              </a:spcAft>
              <a:defRPr/>
            </a:pPr>
            <a:r>
              <a:rPr lang="en-US" sz="1800" dirty="0" err="1" smtClean="0"/>
              <a:t>Syngas</a:t>
            </a:r>
            <a:r>
              <a:rPr lang="en-US" sz="1800" dirty="0" smtClean="0"/>
              <a:t> from gasification processes</a:t>
            </a:r>
          </a:p>
          <a:p>
            <a:pPr lvl="1" fontAlgn="auto">
              <a:spcAft>
                <a:spcPts val="0"/>
              </a:spcAft>
              <a:defRPr/>
            </a:pPr>
            <a:r>
              <a:rPr lang="en-US" sz="1800" dirty="0" smtClean="0"/>
              <a:t>Alcohols</a:t>
            </a:r>
          </a:p>
          <a:p>
            <a:pPr fontAlgn="auto">
              <a:spcAft>
                <a:spcPts val="0"/>
              </a:spcAft>
              <a:defRPr/>
            </a:pPr>
            <a:r>
              <a:rPr lang="en-US" sz="2000" b="1" dirty="0" smtClean="0"/>
              <a:t>These factors significantly increase the design space for new combustion technologies</a:t>
            </a:r>
          </a:p>
          <a:p>
            <a:pPr fontAlgn="auto">
              <a:spcAft>
                <a:spcPts val="0"/>
              </a:spcAft>
              <a:defRPr/>
            </a:pPr>
            <a:endParaRPr lang="en-US" sz="1800" dirty="0"/>
          </a:p>
        </p:txBody>
      </p:sp>
      <p:grpSp>
        <p:nvGrpSpPr>
          <p:cNvPr id="2" name="Group 10"/>
          <p:cNvGrpSpPr>
            <a:grpSpLocks/>
          </p:cNvGrpSpPr>
          <p:nvPr/>
        </p:nvGrpSpPr>
        <p:grpSpPr bwMode="auto">
          <a:xfrm>
            <a:off x="6324600" y="4183558"/>
            <a:ext cx="2399688" cy="2290332"/>
            <a:chOff x="6633473" y="3657600"/>
            <a:chExt cx="2281925" cy="1975238"/>
          </a:xfrm>
        </p:grpSpPr>
        <p:pic>
          <p:nvPicPr>
            <p:cNvPr id="14344" name="Picture 3" descr="visit0006.png"/>
            <p:cNvPicPr>
              <a:picLocks noChangeAspect="1"/>
            </p:cNvPicPr>
            <p:nvPr/>
          </p:nvPicPr>
          <p:blipFill>
            <a:blip r:embed="rId3"/>
            <a:srcRect/>
            <a:stretch>
              <a:fillRect/>
            </a:stretch>
          </p:blipFill>
          <p:spPr bwMode="auto">
            <a:xfrm>
              <a:off x="7315200" y="3657600"/>
              <a:ext cx="1524000" cy="1524000"/>
            </a:xfrm>
            <a:prstGeom prst="rect">
              <a:avLst/>
            </a:prstGeom>
            <a:noFill/>
            <a:ln w="9525">
              <a:noFill/>
              <a:miter lim="800000"/>
              <a:headEnd/>
              <a:tailEnd/>
            </a:ln>
          </p:spPr>
        </p:pic>
        <p:sp>
          <p:nvSpPr>
            <p:cNvPr id="14345" name="TextBox 7"/>
            <p:cNvSpPr txBox="1">
              <a:spLocks noChangeArrowheads="1"/>
            </p:cNvSpPr>
            <p:nvPr/>
          </p:nvSpPr>
          <p:spPr bwMode="auto">
            <a:xfrm>
              <a:off x="6633473" y="5181600"/>
              <a:ext cx="2281925" cy="451238"/>
            </a:xfrm>
            <a:prstGeom prst="rect">
              <a:avLst/>
            </a:prstGeom>
            <a:noFill/>
            <a:ln w="9525">
              <a:noFill/>
              <a:miter lim="800000"/>
              <a:headEnd/>
              <a:tailEnd/>
            </a:ln>
          </p:spPr>
          <p:txBody>
            <a:bodyPr wrap="square">
              <a:spAutoFit/>
            </a:bodyPr>
            <a:lstStyle/>
            <a:p>
              <a:r>
                <a:rPr lang="en-US" sz="1400" b="1" dirty="0" err="1" smtClean="0">
                  <a:latin typeface="Calibri" pitchFamily="34" charset="0"/>
                </a:rPr>
                <a:t>NOx</a:t>
              </a:r>
              <a:r>
                <a:rPr lang="en-US" sz="1400" b="1" dirty="0" smtClean="0">
                  <a:latin typeface="Calibri" pitchFamily="34" charset="0"/>
                </a:rPr>
                <a:t> </a:t>
              </a:r>
              <a:r>
                <a:rPr lang="en-US" sz="1400" b="1" dirty="0">
                  <a:latin typeface="Calibri" pitchFamily="34" charset="0"/>
                </a:rPr>
                <a:t>emissions from a low swirl injector fuels by H2</a:t>
              </a:r>
            </a:p>
          </p:txBody>
        </p:sp>
      </p:grpSp>
      <p:grpSp>
        <p:nvGrpSpPr>
          <p:cNvPr id="4" name="Group 11"/>
          <p:cNvGrpSpPr>
            <a:grpSpLocks/>
          </p:cNvGrpSpPr>
          <p:nvPr/>
        </p:nvGrpSpPr>
        <p:grpSpPr bwMode="auto">
          <a:xfrm>
            <a:off x="6324600" y="1202868"/>
            <a:ext cx="2581658" cy="2908821"/>
            <a:chOff x="6557273" y="838200"/>
            <a:chExt cx="2454965" cy="2508638"/>
          </a:xfrm>
        </p:grpSpPr>
        <p:pic>
          <p:nvPicPr>
            <p:cNvPr id="14342" name="Picture 2"/>
            <p:cNvPicPr>
              <a:picLocks noChangeAspect="1" noChangeArrowheads="1"/>
            </p:cNvPicPr>
            <p:nvPr/>
          </p:nvPicPr>
          <p:blipFill>
            <a:blip r:embed="rId4"/>
            <a:srcRect/>
            <a:stretch>
              <a:fillRect/>
            </a:stretch>
          </p:blipFill>
          <p:spPr bwMode="auto">
            <a:xfrm>
              <a:off x="6934200" y="838200"/>
              <a:ext cx="2078038" cy="2057400"/>
            </a:xfrm>
            <a:prstGeom prst="rect">
              <a:avLst/>
            </a:prstGeom>
            <a:noFill/>
            <a:ln w="9525">
              <a:noFill/>
              <a:miter lim="800000"/>
              <a:headEnd/>
              <a:tailEnd/>
            </a:ln>
          </p:spPr>
        </p:pic>
        <p:sp>
          <p:nvSpPr>
            <p:cNvPr id="14343" name="Rectangle 9"/>
            <p:cNvSpPr>
              <a:spLocks noChangeArrowheads="1"/>
            </p:cNvSpPr>
            <p:nvPr/>
          </p:nvSpPr>
          <p:spPr bwMode="auto">
            <a:xfrm>
              <a:off x="6557273" y="2895600"/>
              <a:ext cx="2434325" cy="451238"/>
            </a:xfrm>
            <a:prstGeom prst="rect">
              <a:avLst/>
            </a:prstGeom>
            <a:noFill/>
            <a:ln w="9525">
              <a:noFill/>
              <a:miter lim="800000"/>
              <a:headEnd/>
              <a:tailEnd/>
            </a:ln>
          </p:spPr>
          <p:txBody>
            <a:bodyPr wrap="square">
              <a:spAutoFit/>
            </a:bodyPr>
            <a:lstStyle/>
            <a:p>
              <a:r>
                <a:rPr lang="en-US" sz="1400" b="1" dirty="0">
                  <a:latin typeface="Calibri" pitchFamily="34" charset="0"/>
                </a:rPr>
                <a:t>N</a:t>
              </a:r>
              <a:r>
                <a:rPr lang="en-US" sz="1400" b="1" dirty="0" smtClean="0">
                  <a:latin typeface="Calibri" pitchFamily="34" charset="0"/>
                </a:rPr>
                <a:t>itrogen</a:t>
              </a:r>
              <a:r>
                <a:rPr lang="en-US" sz="1400" b="1" dirty="0">
                  <a:latin typeface="Calibri" pitchFamily="34" charset="0"/>
                </a:rPr>
                <a:t>-diluted hydrogen jet in </a:t>
              </a:r>
              <a:r>
                <a:rPr lang="en-US" sz="1400" b="1" dirty="0" err="1">
                  <a:latin typeface="Calibri" pitchFamily="34" charset="0"/>
                </a:rPr>
                <a:t>crossflow</a:t>
              </a:r>
              <a:endParaRPr lang="en-US" sz="1400" b="1" dirty="0">
                <a:latin typeface="Calibri" pitchFamily="34" charset="0"/>
              </a:endParaRPr>
            </a:p>
          </p:txBody>
        </p:sp>
      </p:grpSp>
    </p:spTree>
    <p:extLst>
      <p:ext uri="{BB962C8B-B14F-4D97-AF65-F5344CB8AC3E}">
        <p14:creationId xmlns="" xmlns:p14="http://schemas.microsoft.com/office/powerpoint/2010/main" val="4055283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Estimated performance improvements</a:t>
            </a:r>
            <a:endParaRPr lang="en-US" dirty="0"/>
          </a:p>
        </p:txBody>
      </p:sp>
      <p:sp>
        <p:nvSpPr>
          <p:cNvPr id="3" name="Content Placeholder 2"/>
          <p:cNvSpPr>
            <a:spLocks noGrp="1"/>
          </p:cNvSpPr>
          <p:nvPr>
            <p:ph idx="1"/>
          </p:nvPr>
        </p:nvSpPr>
        <p:spPr>
          <a:xfrm>
            <a:off x="457200" y="5791200"/>
            <a:ext cx="8229600" cy="609600"/>
          </a:xfrm>
        </p:spPr>
        <p:txBody>
          <a:bodyPr/>
          <a:lstStyle/>
          <a:p>
            <a:pPr indent="0">
              <a:buNone/>
            </a:pPr>
            <a:r>
              <a:rPr lang="en-US" sz="1800" dirty="0" smtClean="0"/>
              <a:t>Neither software optimizations alone nor hardware optimizations alone will not get us to the </a:t>
            </a:r>
            <a:r>
              <a:rPr lang="en-US" sz="1800" dirty="0" err="1" smtClean="0"/>
              <a:t>exascale</a:t>
            </a:r>
            <a:r>
              <a:rPr lang="en-US" sz="1800" dirty="0" smtClean="0"/>
              <a:t>, we have to apply both</a:t>
            </a:r>
            <a:r>
              <a:rPr lang="en-US" dirty="0" smtClean="0"/>
              <a:t>. </a:t>
            </a:r>
            <a:endParaRPr lang="en-US" dirty="0"/>
          </a:p>
        </p:txBody>
      </p:sp>
      <p:sp>
        <p:nvSpPr>
          <p:cNvPr id="5" name="Slide Number Placeholder 3"/>
          <p:cNvSpPr>
            <a:spLocks noGrp="1"/>
          </p:cNvSpPr>
          <p:nvPr>
            <p:ph type="sldNum" sz="quarter" idx="11"/>
          </p:nvPr>
        </p:nvSpPr>
        <p:spPr>
          <a:xfrm>
            <a:off x="0" y="6232525"/>
            <a:ext cx="533400" cy="228600"/>
          </a:xfrm>
        </p:spPr>
        <p:txBody>
          <a:bodyPr/>
          <a:lstStyle/>
          <a:p>
            <a:fld id="{CE66A31F-9EDE-3C4F-8CF1-B892881C795C}" type="slidenum">
              <a:rPr lang="en-US" smtClean="0"/>
              <a:pPr/>
              <a:t>20</a:t>
            </a:fld>
            <a:endParaRPr lang="en-US" dirty="0"/>
          </a:p>
        </p:txBody>
      </p:sp>
      <p:pic>
        <p:nvPicPr>
          <p:cNvPr id="6" name="Picture 5" descr="performanceSummary.png"/>
          <p:cNvPicPr>
            <a:picLocks noChangeAspect="1"/>
          </p:cNvPicPr>
          <p:nvPr/>
        </p:nvPicPr>
        <p:blipFill>
          <a:blip r:embed="rId3"/>
          <a:srcRect t="11002"/>
          <a:stretch>
            <a:fillRect/>
          </a:stretch>
        </p:blipFill>
        <p:spPr>
          <a:xfrm>
            <a:off x="762000" y="914400"/>
            <a:ext cx="7875381" cy="4931206"/>
          </a:xfrm>
          <a:prstGeom prst="rect">
            <a:avLst/>
          </a:prstGeom>
        </p:spPr>
      </p:pic>
    </p:spTree>
    <p:extLst>
      <p:ext uri="{BB962C8B-B14F-4D97-AF65-F5344CB8AC3E}">
        <p14:creationId xmlns="" xmlns:p14="http://schemas.microsoft.com/office/powerpoint/2010/main" val="35984418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of Data Layout on Performance</a:t>
            </a:r>
            <a:endParaRPr lang="en-US" dirty="0"/>
          </a:p>
        </p:txBody>
      </p:sp>
      <p:sp>
        <p:nvSpPr>
          <p:cNvPr id="5" name="Content Placeholder 4"/>
          <p:cNvSpPr>
            <a:spLocks noGrp="1"/>
          </p:cNvSpPr>
          <p:nvPr>
            <p:ph idx="1"/>
          </p:nvPr>
        </p:nvSpPr>
        <p:spPr>
          <a:xfrm>
            <a:off x="457200" y="5029200"/>
            <a:ext cx="8229600" cy="1295400"/>
          </a:xfrm>
        </p:spPr>
        <p:txBody>
          <a:bodyPr>
            <a:normAutofit fontScale="92500" lnSpcReduction="20000"/>
          </a:bodyPr>
          <a:lstStyle/>
          <a:p>
            <a:r>
              <a:rPr lang="en-US" dirty="0" smtClean="0"/>
              <a:t>Previous analysis assumes ideal network behavior</a:t>
            </a:r>
          </a:p>
          <a:p>
            <a:r>
              <a:rPr lang="en-US" dirty="0" smtClean="0"/>
              <a:t>Use SST macro to model contention on realistic network</a:t>
            </a:r>
          </a:p>
          <a:p>
            <a:r>
              <a:rPr lang="en-US" dirty="0" smtClean="0"/>
              <a:t>Results illustrate importance of locality on performance</a:t>
            </a:r>
          </a:p>
          <a:p>
            <a:pPr lvl="1"/>
            <a:r>
              <a:rPr lang="en-US" dirty="0" err="1" smtClean="0"/>
              <a:t>Internode</a:t>
            </a:r>
            <a:r>
              <a:rPr lang="en-US" dirty="0" smtClean="0"/>
              <a:t> data placement needs to be topology aware</a:t>
            </a:r>
            <a:endParaRPr lang="en-US" dirty="0"/>
          </a:p>
        </p:txBody>
      </p:sp>
      <p:pic>
        <p:nvPicPr>
          <p:cNvPr id="6" name="Content Placeholder 3" descr="SST_sim.png"/>
          <p:cNvPicPr>
            <a:picLocks noChangeAspect="1"/>
          </p:cNvPicPr>
          <p:nvPr/>
        </p:nvPicPr>
        <p:blipFill>
          <a:blip r:embed="rId3"/>
          <a:stretch>
            <a:fillRect/>
          </a:stretch>
        </p:blipFill>
        <p:spPr bwMode="auto">
          <a:xfrm>
            <a:off x="1676400" y="762000"/>
            <a:ext cx="5451601" cy="4264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Domain-Specific Languages for Co-Design</a:t>
            </a:r>
            <a:endParaRPr lang="en-US" dirty="0"/>
          </a:p>
        </p:txBody>
      </p:sp>
      <p:sp>
        <p:nvSpPr>
          <p:cNvPr id="3" name="Content Placeholder 2"/>
          <p:cNvSpPr>
            <a:spLocks noGrp="1"/>
          </p:cNvSpPr>
          <p:nvPr>
            <p:ph idx="1"/>
          </p:nvPr>
        </p:nvSpPr>
        <p:spPr>
          <a:xfrm>
            <a:off x="152400" y="990600"/>
            <a:ext cx="6172200" cy="5486400"/>
          </a:xfrm>
        </p:spPr>
        <p:txBody>
          <a:bodyPr/>
          <a:lstStyle/>
          <a:p>
            <a:pPr>
              <a:lnSpc>
                <a:spcPct val="90000"/>
              </a:lnSpc>
            </a:pPr>
            <a:r>
              <a:rPr lang="en-US" sz="2000" dirty="0"/>
              <a:t>A domain</a:t>
            </a:r>
            <a:r>
              <a:rPr lang="en-US" sz="2000" dirty="0" smtClean="0"/>
              <a:t>-specific </a:t>
            </a:r>
            <a:r>
              <a:rPr lang="en-US" sz="2000" dirty="0"/>
              <a:t>language (DSL) </a:t>
            </a:r>
            <a:r>
              <a:rPr lang="en-US" sz="2000" dirty="0" smtClean="0"/>
              <a:t>is a language </a:t>
            </a:r>
            <a:r>
              <a:rPr lang="en-US" sz="2000" dirty="0"/>
              <a:t>of </a:t>
            </a:r>
            <a:r>
              <a:rPr lang="en-US" sz="2000" dirty="0">
                <a:solidFill>
                  <a:srgbClr val="D20202"/>
                </a:solidFill>
              </a:rPr>
              <a:t>reduced expressiveness</a:t>
            </a:r>
            <a:r>
              <a:rPr lang="en-US" sz="2000" dirty="0"/>
              <a:t> </a:t>
            </a:r>
            <a:r>
              <a:rPr lang="en-US" sz="2000" dirty="0" smtClean="0"/>
              <a:t>targeted </a:t>
            </a:r>
            <a:r>
              <a:rPr lang="en-US" sz="2000" dirty="0"/>
              <a:t>at developers in a specific, focused problem </a:t>
            </a:r>
            <a:r>
              <a:rPr lang="en-US" sz="2000" dirty="0" smtClean="0"/>
              <a:t>domain </a:t>
            </a:r>
            <a:endParaRPr lang="en-US" sz="2000" dirty="0"/>
          </a:p>
          <a:p>
            <a:pPr>
              <a:lnSpc>
                <a:spcPct val="90000"/>
              </a:lnSpc>
            </a:pPr>
            <a:r>
              <a:rPr lang="en-US" sz="2000" dirty="0" smtClean="0">
                <a:solidFill>
                  <a:srgbClr val="D20202"/>
                </a:solidFill>
              </a:rPr>
              <a:t>Perfect </a:t>
            </a:r>
            <a:r>
              <a:rPr lang="en-US" sz="2000" dirty="0">
                <a:solidFill>
                  <a:srgbClr val="D20202"/>
                </a:solidFill>
              </a:rPr>
              <a:t>fit for co-</a:t>
            </a:r>
            <a:r>
              <a:rPr lang="en-US" sz="2000" dirty="0" smtClean="0">
                <a:solidFill>
                  <a:srgbClr val="D20202"/>
                </a:solidFill>
              </a:rPr>
              <a:t>design</a:t>
            </a:r>
            <a:r>
              <a:rPr lang="en-US" sz="2000" dirty="0" smtClean="0"/>
              <a:t>. </a:t>
            </a:r>
          </a:p>
          <a:p>
            <a:pPr lvl="1">
              <a:lnSpc>
                <a:spcPct val="80000"/>
              </a:lnSpc>
            </a:pPr>
            <a:r>
              <a:rPr lang="en-US" sz="1800" dirty="0" smtClean="0"/>
              <a:t>Influenced </a:t>
            </a:r>
            <a:r>
              <a:rPr lang="en-US" sz="1800" dirty="0"/>
              <a:t>and driven by both the </a:t>
            </a:r>
            <a:r>
              <a:rPr lang="en-US" sz="1800" dirty="0">
                <a:solidFill>
                  <a:srgbClr val="D20202"/>
                </a:solidFill>
              </a:rPr>
              <a:t>domain</a:t>
            </a:r>
            <a:r>
              <a:rPr lang="en-US" sz="1800" dirty="0"/>
              <a:t> and </a:t>
            </a:r>
            <a:r>
              <a:rPr lang="en-US" sz="1800" dirty="0" smtClean="0">
                <a:solidFill>
                  <a:srgbClr val="D20202"/>
                </a:solidFill>
              </a:rPr>
              <a:t>architecture</a:t>
            </a:r>
            <a:endParaRPr lang="en-US" sz="1800" dirty="0"/>
          </a:p>
          <a:p>
            <a:pPr lvl="1">
              <a:lnSpc>
                <a:spcPct val="80000"/>
              </a:lnSpc>
            </a:pPr>
            <a:r>
              <a:rPr lang="en-US" sz="1800" dirty="0" smtClean="0"/>
              <a:t>Contributes directly as an enabling technology that insulates applications from the complexity of the architecture.  </a:t>
            </a:r>
            <a:r>
              <a:rPr lang="en-US" sz="1800" i="1" dirty="0" smtClean="0">
                <a:solidFill>
                  <a:srgbClr val="D20202"/>
                </a:solidFill>
              </a:rPr>
              <a:t>Specialized software that works well with the co-designed hardware</a:t>
            </a:r>
            <a:r>
              <a:rPr lang="en-US" sz="1800" i="1" dirty="0" smtClean="0"/>
              <a:t>.</a:t>
            </a:r>
          </a:p>
          <a:p>
            <a:r>
              <a:rPr lang="en-US" sz="2000" dirty="0" smtClean="0">
                <a:solidFill>
                  <a:schemeClr val="tx1"/>
                </a:solidFill>
              </a:rPr>
              <a:t>Starting points:</a:t>
            </a:r>
          </a:p>
          <a:p>
            <a:pPr lvl="1">
              <a:lnSpc>
                <a:spcPct val="80000"/>
              </a:lnSpc>
            </a:pPr>
            <a:r>
              <a:rPr lang="en-US" sz="1800" dirty="0" smtClean="0">
                <a:solidFill>
                  <a:schemeClr val="tx1"/>
                </a:solidFill>
              </a:rPr>
              <a:t>Team has previous experience in DSLs via ASC PSAP (Stanford) </a:t>
            </a:r>
            <a:r>
              <a:rPr lang="en-US" sz="1800" dirty="0"/>
              <a:t>– </a:t>
            </a:r>
            <a:r>
              <a:rPr lang="en-US" sz="1800" dirty="0" smtClean="0">
                <a:solidFill>
                  <a:schemeClr val="tx1"/>
                </a:solidFill>
              </a:rPr>
              <a:t> </a:t>
            </a:r>
            <a:r>
              <a:rPr lang="en-US" sz="1800" dirty="0" smtClean="0"/>
              <a:t>unstructured CFD, DSL with LLVM (LANL)</a:t>
            </a:r>
            <a:endParaRPr lang="en-US" sz="1800" dirty="0" smtClean="0">
              <a:solidFill>
                <a:schemeClr val="tx1"/>
              </a:solidFill>
            </a:endParaRPr>
          </a:p>
          <a:p>
            <a:pPr lvl="1">
              <a:lnSpc>
                <a:spcPct val="80000"/>
              </a:lnSpc>
            </a:pPr>
            <a:r>
              <a:rPr lang="en-US" sz="1800" i="1" dirty="0" smtClean="0">
                <a:solidFill>
                  <a:srgbClr val="D20202"/>
                </a:solidFill>
              </a:rPr>
              <a:t>LLVM Common IR </a:t>
            </a:r>
            <a:r>
              <a:rPr lang="en-US" sz="1800" dirty="0" smtClean="0">
                <a:solidFill>
                  <a:schemeClr val="tx1"/>
                </a:solidFill>
              </a:rPr>
              <a:t>for vendor toolchain interactions and supporting infrastructure (not building compiler from scratch).  Using as </a:t>
            </a:r>
            <a:r>
              <a:rPr lang="en-US" sz="1800" dirty="0" err="1" smtClean="0">
                <a:solidFill>
                  <a:schemeClr val="tx1"/>
                </a:solidFill>
              </a:rPr>
              <a:t>FastForward</a:t>
            </a:r>
            <a:r>
              <a:rPr lang="en-US" sz="1800" dirty="0" smtClean="0">
                <a:solidFill>
                  <a:schemeClr val="tx1"/>
                </a:solidFill>
              </a:rPr>
              <a:t> interface for code generation (with AMD and NVIDIA).  Intel?  IBM?</a:t>
            </a:r>
          </a:p>
          <a:p>
            <a:pPr lvl="1">
              <a:lnSpc>
                <a:spcPct val="80000"/>
              </a:lnSpc>
            </a:pPr>
            <a:r>
              <a:rPr lang="en-US" sz="1800" dirty="0">
                <a:solidFill>
                  <a:schemeClr val="tx1"/>
                </a:solidFill>
              </a:rPr>
              <a:t>Orion Stencil </a:t>
            </a:r>
            <a:r>
              <a:rPr lang="en-US" sz="1800" dirty="0" smtClean="0">
                <a:solidFill>
                  <a:schemeClr val="tx1"/>
                </a:solidFill>
              </a:rPr>
              <a:t>DSL</a:t>
            </a:r>
          </a:p>
          <a:p>
            <a:pPr lvl="1">
              <a:lnSpc>
                <a:spcPct val="80000"/>
              </a:lnSpc>
            </a:pPr>
            <a:r>
              <a:rPr lang="en-US" sz="1800" dirty="0" smtClean="0">
                <a:solidFill>
                  <a:schemeClr val="tx1"/>
                </a:solidFill>
              </a:rPr>
              <a:t>Memory-hierarchy-aware programming model and runtime (</a:t>
            </a:r>
            <a:r>
              <a:rPr lang="en-US" sz="1800" i="1" dirty="0" smtClean="0">
                <a:solidFill>
                  <a:schemeClr val="tx1"/>
                </a:solidFill>
              </a:rPr>
              <a:t>Legion – leveraging initial DARPA funding</a:t>
            </a:r>
            <a:r>
              <a:rPr lang="en-US" sz="1800" dirty="0" smtClean="0">
                <a:solidFill>
                  <a:schemeClr val="tx1"/>
                </a:solidFill>
              </a:rPr>
              <a:t>)</a:t>
            </a:r>
          </a:p>
          <a:p>
            <a:pPr lvl="1">
              <a:lnSpc>
                <a:spcPct val="80000"/>
              </a:lnSpc>
            </a:pPr>
            <a:r>
              <a:rPr lang="en-US" sz="1800" dirty="0" smtClean="0">
                <a:solidFill>
                  <a:schemeClr val="tx1"/>
                </a:solidFill>
              </a:rPr>
              <a:t>Terra Language (</a:t>
            </a:r>
            <a:r>
              <a:rPr lang="en-US" sz="1800" dirty="0">
                <a:solidFill>
                  <a:schemeClr val="tx1"/>
                </a:solidFill>
              </a:rPr>
              <a:t>DSL building blocks) </a:t>
            </a:r>
          </a:p>
          <a:p>
            <a:pPr lvl="1">
              <a:lnSpc>
                <a:spcPct val="90000"/>
              </a:lnSpc>
            </a:pPr>
            <a:endParaRPr lang="en-US" sz="1800" dirty="0" smtClean="0">
              <a:solidFill>
                <a:schemeClr val="tx1"/>
              </a:solidFill>
            </a:endParaRPr>
          </a:p>
        </p:txBody>
      </p:sp>
      <p:grpSp>
        <p:nvGrpSpPr>
          <p:cNvPr id="34" name="Group 33"/>
          <p:cNvGrpSpPr/>
          <p:nvPr/>
        </p:nvGrpSpPr>
        <p:grpSpPr>
          <a:xfrm>
            <a:off x="6400800" y="1295400"/>
            <a:ext cx="2546962" cy="4419600"/>
            <a:chOff x="6477000" y="1143000"/>
            <a:chExt cx="2546962" cy="4419600"/>
          </a:xfrm>
        </p:grpSpPr>
        <p:grpSp>
          <p:nvGrpSpPr>
            <p:cNvPr id="29" name="Group 28"/>
            <p:cNvGrpSpPr/>
            <p:nvPr/>
          </p:nvGrpSpPr>
          <p:grpSpPr>
            <a:xfrm>
              <a:off x="6629400" y="1143000"/>
              <a:ext cx="2394562" cy="4419600"/>
              <a:chOff x="6629400" y="1143000"/>
              <a:chExt cx="2394562" cy="4419600"/>
            </a:xfrm>
          </p:grpSpPr>
          <p:grpSp>
            <p:nvGrpSpPr>
              <p:cNvPr id="17" name="Group 16"/>
              <p:cNvGrpSpPr/>
              <p:nvPr/>
            </p:nvGrpSpPr>
            <p:grpSpPr>
              <a:xfrm>
                <a:off x="6705600" y="3124200"/>
                <a:ext cx="975462" cy="533400"/>
                <a:chOff x="6019800" y="4572000"/>
                <a:chExt cx="975462" cy="533400"/>
              </a:xfrm>
            </p:grpSpPr>
            <p:sp>
              <p:nvSpPr>
                <p:cNvPr id="15" name="Folded Corner 14"/>
                <p:cNvSpPr/>
                <p:nvPr/>
              </p:nvSpPr>
              <p:spPr bwMode="auto">
                <a:xfrm flipV="1">
                  <a:off x="6019800" y="4572000"/>
                  <a:ext cx="975462" cy="533400"/>
                </a:xfrm>
                <a:prstGeom prst="foldedCorner">
                  <a:avLst/>
                </a:prstGeom>
                <a:solidFill>
                  <a:srgbClr val="FFFABA"/>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l" defTabSz="914400" rtl="0" eaLnBrk="1" fontAlgn="base" latinLnBrk="0" hangingPunct="1">
                    <a:lnSpc>
                      <a:spcPct val="100000"/>
                    </a:lnSpc>
                    <a:spcBef>
                      <a:spcPct val="50000"/>
                    </a:spcBef>
                    <a:spcAft>
                      <a:spcPct val="50000"/>
                    </a:spcAft>
                    <a:buClr>
                      <a:srgbClr val="004080"/>
                    </a:buClr>
                    <a:buSzPct val="65000"/>
                    <a:tabLst/>
                  </a:pPr>
                  <a:endParaRPr kumimoji="0" lang="en-US" sz="2000" b="0" i="0" u="none" strike="noStrike" cap="none" normalizeH="0" baseline="0" dirty="0">
                    <a:ln>
                      <a:noFill/>
                    </a:ln>
                    <a:solidFill>
                      <a:schemeClr val="tx1"/>
                    </a:solidFill>
                    <a:effectLst/>
                    <a:latin typeface="Arial" pitchFamily="-65" charset="0"/>
                  </a:endParaRPr>
                </a:p>
              </p:txBody>
            </p:sp>
            <p:sp>
              <p:nvSpPr>
                <p:cNvPr id="16" name="TextBox 15"/>
                <p:cNvSpPr txBox="1"/>
                <p:nvPr/>
              </p:nvSpPr>
              <p:spPr>
                <a:xfrm>
                  <a:off x="6096000" y="4611440"/>
                  <a:ext cx="847019" cy="461665"/>
                </a:xfrm>
                <a:prstGeom prst="rect">
                  <a:avLst/>
                </a:prstGeom>
                <a:noFill/>
              </p:spPr>
              <p:txBody>
                <a:bodyPr wrap="none" rtlCol="0">
                  <a:spAutoFit/>
                </a:bodyPr>
                <a:lstStyle/>
                <a:p>
                  <a:pPr algn="ctr"/>
                  <a:r>
                    <a:rPr lang="en-US" sz="1200" i="1" dirty="0" smtClean="0"/>
                    <a:t>Common</a:t>
                  </a:r>
                </a:p>
                <a:p>
                  <a:pPr algn="ctr"/>
                  <a:r>
                    <a:rPr lang="en-US" sz="1200" i="1" dirty="0" smtClean="0"/>
                    <a:t>IR</a:t>
                  </a:r>
                </a:p>
              </p:txBody>
            </p:sp>
          </p:grpSp>
          <p:grpSp>
            <p:nvGrpSpPr>
              <p:cNvPr id="4" name="Group 3"/>
              <p:cNvGrpSpPr/>
              <p:nvPr/>
            </p:nvGrpSpPr>
            <p:grpSpPr>
              <a:xfrm>
                <a:off x="6815138" y="1143000"/>
                <a:ext cx="695324" cy="830898"/>
                <a:chOff x="4495801" y="3265528"/>
                <a:chExt cx="713153" cy="852203"/>
              </a:xfrm>
            </p:grpSpPr>
            <p:sp>
              <p:nvSpPr>
                <p:cNvPr id="5" name="Rectangle 4"/>
                <p:cNvSpPr/>
                <p:nvPr/>
              </p:nvSpPr>
              <p:spPr bwMode="auto">
                <a:xfrm>
                  <a:off x="4599354" y="3355731"/>
                  <a:ext cx="609600" cy="76200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6" name="Rectangle 5"/>
                <p:cNvSpPr/>
                <p:nvPr/>
              </p:nvSpPr>
              <p:spPr bwMode="auto">
                <a:xfrm>
                  <a:off x="4572000" y="3320236"/>
                  <a:ext cx="609600" cy="762000"/>
                </a:xfrm>
                <a:prstGeom prst="rect">
                  <a:avLst/>
                </a:prstGeom>
                <a:solidFill>
                  <a:schemeClr val="bg2">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7" name="Folded Corner 6"/>
                <p:cNvSpPr/>
                <p:nvPr/>
              </p:nvSpPr>
              <p:spPr bwMode="auto">
                <a:xfrm flipV="1">
                  <a:off x="4546169" y="3265528"/>
                  <a:ext cx="609600" cy="762000"/>
                </a:xfrm>
                <a:prstGeom prst="foldedCorner">
                  <a:avLst/>
                </a:prstGeom>
                <a:solidFill>
                  <a:srgbClr val="F9F9F9"/>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8" name="TextBox 7"/>
                <p:cNvSpPr txBox="1"/>
                <p:nvPr/>
              </p:nvSpPr>
              <p:spPr>
                <a:xfrm>
                  <a:off x="4495801" y="3533001"/>
                  <a:ext cx="710338" cy="276999"/>
                </a:xfrm>
                <a:prstGeom prst="rect">
                  <a:avLst/>
                </a:prstGeom>
                <a:noFill/>
              </p:spPr>
              <p:txBody>
                <a:bodyPr wrap="none" rtlCol="0">
                  <a:spAutoFit/>
                </a:bodyPr>
                <a:lstStyle/>
                <a:p>
                  <a:pPr algn="ctr"/>
                  <a:r>
                    <a:rPr lang="en-US" sz="1200" i="1" dirty="0" smtClean="0"/>
                    <a:t>Source</a:t>
                  </a:r>
                </a:p>
              </p:txBody>
            </p:sp>
          </p:grpSp>
          <p:sp>
            <p:nvSpPr>
              <p:cNvPr id="9" name="Rounded Rectangle 8"/>
              <p:cNvSpPr/>
              <p:nvPr/>
            </p:nvSpPr>
            <p:spPr bwMode="auto">
              <a:xfrm>
                <a:off x="6629400" y="2209800"/>
                <a:ext cx="1066800" cy="6096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1" hangingPunct="1">
                  <a:spcBef>
                    <a:spcPts val="0"/>
                  </a:spcBef>
                  <a:spcAft>
                    <a:spcPts val="600"/>
                  </a:spcAft>
                  <a:buClr>
                    <a:srgbClr val="004080"/>
                  </a:buClr>
                  <a:buSzPct val="65000"/>
                </a:pPr>
                <a:r>
                  <a:rPr lang="en-US" sz="1400" dirty="0" smtClean="0"/>
                  <a:t>DSL</a:t>
                </a:r>
              </a:p>
              <a:p>
                <a:pPr algn="ctr" eaLnBrk="1" hangingPunct="1">
                  <a:lnSpc>
                    <a:spcPct val="50000"/>
                  </a:lnSpc>
                  <a:spcBef>
                    <a:spcPts val="0"/>
                  </a:spcBef>
                  <a:spcAft>
                    <a:spcPts val="600"/>
                  </a:spcAft>
                  <a:buClr>
                    <a:srgbClr val="004080"/>
                  </a:buClr>
                  <a:buSzPct val="65000"/>
                </a:pPr>
                <a:r>
                  <a:rPr lang="en-US" sz="1200" dirty="0" smtClean="0"/>
                  <a:t>Compiler</a:t>
                </a:r>
                <a:endParaRPr lang="en-US" sz="1400" dirty="0" smtClean="0"/>
              </a:p>
            </p:txBody>
          </p:sp>
          <p:sp>
            <p:nvSpPr>
              <p:cNvPr id="10" name="Right Arrow 9"/>
              <p:cNvSpPr/>
              <p:nvPr/>
            </p:nvSpPr>
            <p:spPr bwMode="auto">
              <a:xfrm rot="5400000">
                <a:off x="6939915" y="1853867"/>
                <a:ext cx="445770" cy="364082"/>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grpSp>
            <p:nvGrpSpPr>
              <p:cNvPr id="11" name="Group 10"/>
              <p:cNvGrpSpPr/>
              <p:nvPr/>
            </p:nvGrpSpPr>
            <p:grpSpPr>
              <a:xfrm>
                <a:off x="7740849" y="2932358"/>
                <a:ext cx="1283113" cy="819642"/>
                <a:chOff x="5300273" y="1254947"/>
                <a:chExt cx="1371599" cy="840658"/>
              </a:xfrm>
            </p:grpSpPr>
            <p:sp>
              <p:nvSpPr>
                <p:cNvPr id="12" name="Cloud 11"/>
                <p:cNvSpPr/>
                <p:nvPr/>
              </p:nvSpPr>
              <p:spPr bwMode="auto">
                <a:xfrm>
                  <a:off x="5300273" y="1254947"/>
                  <a:ext cx="1371599" cy="840658"/>
                </a:xfrm>
                <a:prstGeom prst="cloud">
                  <a:avLst/>
                </a:prstGeom>
                <a:solidFill>
                  <a:srgbClr val="F0F0D2"/>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50000"/>
                    </a:spcBef>
                    <a:spcAft>
                      <a:spcPct val="50000"/>
                    </a:spcAft>
                    <a:buClr>
                      <a:srgbClr val="004080"/>
                    </a:buClr>
                    <a:buSzPct val="65000"/>
                    <a:buNone/>
                    <a:tabLst/>
                  </a:pPr>
                  <a:endParaRPr kumimoji="0" lang="en-US" sz="2000" b="0" i="0" u="none" strike="noStrike" cap="none" normalizeH="0" baseline="0" dirty="0">
                    <a:ln>
                      <a:noFill/>
                    </a:ln>
                    <a:solidFill>
                      <a:schemeClr val="tx1"/>
                    </a:solidFill>
                    <a:effectLst/>
                    <a:latin typeface="Arial" pitchFamily="-65" charset="0"/>
                  </a:endParaRPr>
                </a:p>
              </p:txBody>
            </p:sp>
            <p:sp>
              <p:nvSpPr>
                <p:cNvPr id="13" name="TextBox 12"/>
                <p:cNvSpPr txBox="1"/>
                <p:nvPr/>
              </p:nvSpPr>
              <p:spPr>
                <a:xfrm>
                  <a:off x="5568462" y="1529861"/>
                  <a:ext cx="875070" cy="315669"/>
                </a:xfrm>
                <a:prstGeom prst="rect">
                  <a:avLst/>
                </a:prstGeom>
                <a:noFill/>
              </p:spPr>
              <p:txBody>
                <a:bodyPr wrap="none" rtlCol="0">
                  <a:spAutoFit/>
                </a:bodyPr>
                <a:lstStyle/>
                <a:p>
                  <a:pPr algn="ctr"/>
                  <a:r>
                    <a:rPr lang="en-US" sz="1400" dirty="0" smtClean="0"/>
                    <a:t>Runtime</a:t>
                  </a:r>
                  <a:endParaRPr lang="en-US" sz="1800" dirty="0" smtClean="0"/>
                </a:p>
              </p:txBody>
            </p:sp>
          </p:grpSp>
          <p:sp>
            <p:nvSpPr>
              <p:cNvPr id="14" name="Right Arrow 13"/>
              <p:cNvSpPr/>
              <p:nvPr/>
            </p:nvSpPr>
            <p:spPr bwMode="auto">
              <a:xfrm rot="5400000">
                <a:off x="6969556" y="2784044"/>
                <a:ext cx="445770" cy="364082"/>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18" name="Rounded Rectangle 17"/>
              <p:cNvSpPr/>
              <p:nvPr/>
            </p:nvSpPr>
            <p:spPr bwMode="auto">
              <a:xfrm>
                <a:off x="6629400" y="3962400"/>
                <a:ext cx="1066800" cy="609600"/>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wrap="square" lIns="91440" tIns="45720" rIns="91440" bIns="45720" numCol="1" rtlCol="0" anchor="t" anchorCtr="0" compatLnSpc="1">
                <a:prstTxWarp prst="textNoShape">
                  <a:avLst/>
                </a:prstTxWarp>
              </a:bodyPr>
              <a:lstStyle/>
              <a:p>
                <a:pPr algn="ctr" eaLnBrk="1" hangingPunct="1">
                  <a:spcBef>
                    <a:spcPts val="0"/>
                  </a:spcBef>
                  <a:spcAft>
                    <a:spcPts val="600"/>
                  </a:spcAft>
                  <a:buClr>
                    <a:srgbClr val="004080"/>
                  </a:buClr>
                  <a:buSzPct val="65000"/>
                </a:pPr>
                <a:r>
                  <a:rPr lang="en-US" sz="1400" dirty="0" smtClean="0"/>
                  <a:t>Vendor</a:t>
                </a:r>
              </a:p>
              <a:p>
                <a:pPr algn="ctr" eaLnBrk="1" hangingPunct="1">
                  <a:lnSpc>
                    <a:spcPct val="50000"/>
                  </a:lnSpc>
                  <a:spcBef>
                    <a:spcPts val="0"/>
                  </a:spcBef>
                  <a:spcAft>
                    <a:spcPts val="600"/>
                  </a:spcAft>
                  <a:buClr>
                    <a:srgbClr val="004080"/>
                  </a:buClr>
                  <a:buSzPct val="65000"/>
                </a:pPr>
                <a:r>
                  <a:rPr lang="en-US" sz="1200" dirty="0" smtClean="0"/>
                  <a:t>Code Gen</a:t>
                </a:r>
                <a:endParaRPr lang="en-US" sz="1400" dirty="0" smtClean="0"/>
              </a:p>
            </p:txBody>
          </p:sp>
          <p:sp>
            <p:nvSpPr>
              <p:cNvPr id="19" name="Right Arrow 18"/>
              <p:cNvSpPr/>
              <p:nvPr/>
            </p:nvSpPr>
            <p:spPr bwMode="auto">
              <a:xfrm rot="5400000">
                <a:off x="6972087" y="3638514"/>
                <a:ext cx="445770" cy="364082"/>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20" name="Right Arrow 19"/>
              <p:cNvSpPr/>
              <p:nvPr/>
            </p:nvSpPr>
            <p:spPr bwMode="auto">
              <a:xfrm rot="2871514">
                <a:off x="7471279" y="2698881"/>
                <a:ext cx="636211" cy="364082"/>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22" name="Rounded Rectangle 21"/>
              <p:cNvSpPr/>
              <p:nvPr/>
            </p:nvSpPr>
            <p:spPr bwMode="auto">
              <a:xfrm>
                <a:off x="6858000" y="4876800"/>
                <a:ext cx="685800" cy="685800"/>
              </a:xfrm>
              <a:prstGeom prst="roundRect">
                <a:avLst/>
              </a:prstGeom>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23" name="Right Arrow 22"/>
              <p:cNvSpPr/>
              <p:nvPr/>
            </p:nvSpPr>
            <p:spPr bwMode="auto">
              <a:xfrm rot="5400000">
                <a:off x="6969556" y="4536644"/>
                <a:ext cx="445770" cy="364082"/>
              </a:xfrm>
              <a:prstGeom prst="rightArrow">
                <a:avLst/>
              </a:prstGeom>
              <a:solidFill>
                <a:srgbClr val="008000"/>
              </a:solidFill>
              <a:ln w="9525" cap="flat" cmpd="sng" algn="ctr">
                <a:solidFill>
                  <a:srgbClr val="000000"/>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50000"/>
                  </a:spcBef>
                  <a:spcAft>
                    <a:spcPct val="50000"/>
                  </a:spcAft>
                  <a:buClr>
                    <a:srgbClr val="004080"/>
                  </a:buClr>
                  <a:buSzPct val="65000"/>
                  <a:buFont typeface="Wingdings" pitchFamily="-65" charset="2"/>
                  <a:buChar char="§"/>
                  <a:tabLst/>
                </a:pPr>
                <a:endParaRPr kumimoji="0" lang="en-US" sz="2000" b="0" i="0" u="none" strike="noStrike" cap="none" normalizeH="0" baseline="0">
                  <a:ln>
                    <a:noFill/>
                  </a:ln>
                  <a:solidFill>
                    <a:schemeClr val="tx1"/>
                  </a:solidFill>
                  <a:effectLst/>
                  <a:latin typeface="Arial" pitchFamily="-65" charset="0"/>
                </a:endParaRPr>
              </a:p>
            </p:txBody>
          </p:sp>
          <p:sp>
            <p:nvSpPr>
              <p:cNvPr id="24" name="Rectangle 23"/>
              <p:cNvSpPr/>
              <p:nvPr/>
            </p:nvSpPr>
            <p:spPr>
              <a:xfrm rot="19689140">
                <a:off x="6780175" y="5091650"/>
                <a:ext cx="884594" cy="246221"/>
              </a:xfrm>
              <a:prstGeom prst="rect">
                <a:avLst/>
              </a:prstGeom>
            </p:spPr>
            <p:txBody>
              <a:bodyPr wrap="none">
                <a:spAutoFit/>
              </a:bodyPr>
              <a:lstStyle/>
              <a:p>
                <a:pPr marL="0" lvl="1" algn="ctr">
                  <a:buNone/>
                </a:pPr>
                <a:r>
                  <a:rPr lang="en-US" sz="1000" i="1" dirty="0" smtClean="0">
                    <a:solidFill>
                      <a:schemeClr val="bg1"/>
                    </a:solidFill>
                  </a:rPr>
                  <a:t>architecture</a:t>
                </a:r>
                <a:endParaRPr lang="en-US" sz="1050" i="1" dirty="0">
                  <a:solidFill>
                    <a:schemeClr val="bg1"/>
                  </a:solidFill>
                </a:endParaRPr>
              </a:p>
            </p:txBody>
          </p:sp>
          <p:sp>
            <p:nvSpPr>
              <p:cNvPr id="28" name="Bent Arrow 27"/>
              <p:cNvSpPr/>
              <p:nvPr/>
            </p:nvSpPr>
            <p:spPr bwMode="auto">
              <a:xfrm flipH="1" flipV="1">
                <a:off x="7467600" y="3581400"/>
                <a:ext cx="990600" cy="1828800"/>
              </a:xfrm>
              <a:prstGeom prst="bentArrow">
                <a:avLst>
                  <a:gd name="adj1" fmla="val 21815"/>
                  <a:gd name="adj2" fmla="val 20255"/>
                  <a:gd name="adj3" fmla="val 25000"/>
                  <a:gd name="adj4" fmla="val 43750"/>
                </a:avLst>
              </a:prstGeom>
              <a:solidFill>
                <a:srgbClr val="008000"/>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cxnSp>
          <p:nvCxnSpPr>
            <p:cNvPr id="25" name="Straight Connector 24"/>
            <p:cNvCxnSpPr/>
            <p:nvPr/>
          </p:nvCxnSpPr>
          <p:spPr bwMode="auto">
            <a:xfrm flipH="1">
              <a:off x="6477000" y="5105400"/>
              <a:ext cx="3810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0" name="Straight Connector 29"/>
            <p:cNvCxnSpPr/>
            <p:nvPr/>
          </p:nvCxnSpPr>
          <p:spPr bwMode="auto">
            <a:xfrm>
              <a:off x="6477000" y="2438400"/>
              <a:ext cx="0" cy="266700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31" name="Straight Connector 30"/>
            <p:cNvCxnSpPr/>
            <p:nvPr/>
          </p:nvCxnSpPr>
          <p:spPr bwMode="auto">
            <a:xfrm flipH="1">
              <a:off x="6477000" y="2438400"/>
              <a:ext cx="381000" cy="0"/>
            </a:xfrm>
            <a:prstGeom prst="line">
              <a:avLst/>
            </a:prstGeom>
            <a:solidFill>
              <a:schemeClr val="accent1"/>
            </a:solidFill>
            <a:ln w="9525" cap="flat" cmpd="sng" algn="ctr">
              <a:solidFill>
                <a:schemeClr val="tx1"/>
              </a:solidFill>
              <a:prstDash val="dash"/>
              <a:round/>
              <a:headEnd type="triangle" w="med" len="med"/>
              <a:tailEnd type="none" w="med" len="med"/>
            </a:ln>
            <a:effectLst/>
          </p:spPr>
        </p:cxnSp>
      </p:grpSp>
      <p:sp>
        <p:nvSpPr>
          <p:cNvPr id="35" name="TextBox 34"/>
          <p:cNvSpPr txBox="1"/>
          <p:nvPr/>
        </p:nvSpPr>
        <p:spPr>
          <a:xfrm rot="16200000">
            <a:off x="6073912" y="3487798"/>
            <a:ext cx="836407" cy="261610"/>
          </a:xfrm>
          <a:prstGeom prst="rect">
            <a:avLst/>
          </a:prstGeom>
          <a:noFill/>
        </p:spPr>
        <p:txBody>
          <a:bodyPr wrap="none" rtlCol="0">
            <a:spAutoFit/>
          </a:bodyPr>
          <a:lstStyle/>
          <a:p>
            <a:pPr algn="ctr"/>
            <a:r>
              <a:rPr lang="en-US" sz="1050" i="1" dirty="0" smtClean="0"/>
              <a:t>Auto-tune</a:t>
            </a:r>
          </a:p>
        </p:txBody>
      </p:sp>
    </p:spTree>
    <p:extLst>
      <p:ext uri="{BB962C8B-B14F-4D97-AF65-F5344CB8AC3E}">
        <p14:creationId xmlns="" xmlns:p14="http://schemas.microsoft.com/office/powerpoint/2010/main" val="37969108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Legion: Programming Locality and Independence</a:t>
            </a:r>
            <a:endParaRPr lang="en-US" dirty="0"/>
          </a:p>
        </p:txBody>
      </p:sp>
      <p:sp>
        <p:nvSpPr>
          <p:cNvPr id="3" name="Content Placeholder 2"/>
          <p:cNvSpPr>
            <a:spLocks noGrp="1"/>
          </p:cNvSpPr>
          <p:nvPr>
            <p:ph idx="1"/>
          </p:nvPr>
        </p:nvSpPr>
        <p:spPr>
          <a:xfrm>
            <a:off x="152400" y="1219200"/>
            <a:ext cx="4495800" cy="5105400"/>
          </a:xfrm>
        </p:spPr>
        <p:txBody>
          <a:bodyPr/>
          <a:lstStyle/>
          <a:p>
            <a:pPr>
              <a:lnSpc>
                <a:spcPct val="90000"/>
              </a:lnSpc>
            </a:pPr>
            <a:r>
              <a:rPr lang="en-US" sz="2000" dirty="0" smtClean="0"/>
              <a:t>Programming based on logical </a:t>
            </a:r>
            <a:r>
              <a:rPr lang="en-US" sz="2000" b="1" i="1" dirty="0" smtClean="0">
                <a:solidFill>
                  <a:srgbClr val="D20202"/>
                </a:solidFill>
              </a:rPr>
              <a:t>regions</a:t>
            </a:r>
            <a:r>
              <a:rPr lang="en-US" sz="2000" dirty="0" smtClean="0">
                <a:solidFill>
                  <a:srgbClr val="D20202"/>
                </a:solidFill>
              </a:rPr>
              <a:t> </a:t>
            </a:r>
            <a:r>
              <a:rPr lang="en-US" sz="2000" dirty="0" smtClean="0"/>
              <a:t>to hierarchically describe organization of data</a:t>
            </a:r>
          </a:p>
          <a:p>
            <a:pPr lvl="1">
              <a:lnSpc>
                <a:spcPct val="90000"/>
              </a:lnSpc>
            </a:pPr>
            <a:r>
              <a:rPr lang="en-US" dirty="0"/>
              <a:t>Legion tasks operate on logical regions, specifying required privileges (read-only, read-write, reduction) and coherence (exclusive, atomic, etc.</a:t>
            </a:r>
            <a:r>
              <a:rPr lang="en-US" dirty="0" smtClean="0"/>
              <a:t>)</a:t>
            </a:r>
          </a:p>
          <a:p>
            <a:pPr lvl="1">
              <a:lnSpc>
                <a:spcPct val="90000"/>
              </a:lnSpc>
            </a:pPr>
            <a:r>
              <a:rPr lang="en-US" b="1" dirty="0" smtClean="0">
                <a:solidFill>
                  <a:srgbClr val="D20202"/>
                </a:solidFill>
              </a:rPr>
              <a:t>Mapping</a:t>
            </a:r>
            <a:r>
              <a:rPr lang="en-US" dirty="0" smtClean="0"/>
              <a:t> </a:t>
            </a:r>
            <a:r>
              <a:rPr lang="en-US" dirty="0"/>
              <a:t>of tasks and regions onto processors and </a:t>
            </a:r>
            <a:r>
              <a:rPr lang="en-US" dirty="0" smtClean="0"/>
              <a:t>memories.  </a:t>
            </a:r>
            <a:r>
              <a:rPr lang="en-US" i="1" dirty="0" smtClean="0">
                <a:solidFill>
                  <a:srgbClr val="D20202"/>
                </a:solidFill>
              </a:rPr>
              <a:t>Programmable from both </a:t>
            </a:r>
            <a:r>
              <a:rPr lang="en-US" b="1" i="1" dirty="0" smtClean="0">
                <a:solidFill>
                  <a:srgbClr val="D20202"/>
                </a:solidFill>
              </a:rPr>
              <a:t>domain</a:t>
            </a:r>
            <a:r>
              <a:rPr lang="en-US" i="1" dirty="0" smtClean="0">
                <a:solidFill>
                  <a:srgbClr val="D20202"/>
                </a:solidFill>
              </a:rPr>
              <a:t> and </a:t>
            </a:r>
            <a:r>
              <a:rPr lang="en-US" b="1" i="1" dirty="0" smtClean="0">
                <a:solidFill>
                  <a:srgbClr val="D20202"/>
                </a:solidFill>
              </a:rPr>
              <a:t>architecture</a:t>
            </a:r>
            <a:r>
              <a:rPr lang="en-US" i="1" dirty="0" smtClean="0">
                <a:solidFill>
                  <a:srgbClr val="D20202"/>
                </a:solidFill>
              </a:rPr>
              <a:t> points of view</a:t>
            </a:r>
          </a:p>
          <a:p>
            <a:pPr marL="0" indent="0">
              <a:lnSpc>
                <a:spcPct val="90000"/>
              </a:lnSpc>
              <a:buNone/>
            </a:pPr>
            <a:endParaRPr lang="en-US" i="1" dirty="0" smtClean="0">
              <a:solidFill>
                <a:srgbClr val="D20202"/>
              </a:solidFill>
            </a:endParaRPr>
          </a:p>
          <a:p>
            <a:endParaRPr lang="en-US" sz="2000" i="1" dirty="0" smtClean="0">
              <a:solidFill>
                <a:srgbClr val="D20202"/>
              </a:solidFill>
            </a:endParaRPr>
          </a:p>
        </p:txBody>
      </p:sp>
      <p:grpSp>
        <p:nvGrpSpPr>
          <p:cNvPr id="68" name="Group 67"/>
          <p:cNvGrpSpPr/>
          <p:nvPr/>
        </p:nvGrpSpPr>
        <p:grpSpPr>
          <a:xfrm>
            <a:off x="4876800" y="2743200"/>
            <a:ext cx="4114800" cy="3276600"/>
            <a:chOff x="4090284" y="2667000"/>
            <a:chExt cx="4367918" cy="3591407"/>
          </a:xfrm>
        </p:grpSpPr>
        <p:sp>
          <p:nvSpPr>
            <p:cNvPr id="69" name="Rectangle 68"/>
            <p:cNvSpPr/>
            <p:nvPr/>
          </p:nvSpPr>
          <p:spPr>
            <a:xfrm>
              <a:off x="5591757" y="2667000"/>
              <a:ext cx="1296725" cy="4702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All Cells</a:t>
              </a:r>
              <a:endParaRPr lang="en-US" sz="1400" dirty="0">
                <a:solidFill>
                  <a:schemeClr val="tx1"/>
                </a:solidFill>
              </a:endParaRPr>
            </a:p>
          </p:txBody>
        </p:sp>
        <p:cxnSp>
          <p:nvCxnSpPr>
            <p:cNvPr id="70" name="Straight Connector 69"/>
            <p:cNvCxnSpPr/>
            <p:nvPr/>
          </p:nvCxnSpPr>
          <p:spPr>
            <a:xfrm>
              <a:off x="4977520" y="3372316"/>
              <a:ext cx="25934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6202466" y="3144011"/>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5114017" y="3372316"/>
              <a:ext cx="341243" cy="293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7161478" y="3372316"/>
              <a:ext cx="409492" cy="2938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Rectangle 73"/>
            <p:cNvSpPr/>
            <p:nvPr/>
          </p:nvSpPr>
          <p:spPr>
            <a:xfrm>
              <a:off x="4226783" y="3666198"/>
              <a:ext cx="1296725" cy="470212"/>
            </a:xfrm>
            <a:prstGeom prst="rect">
              <a:avLst/>
            </a:prstGeom>
            <a:solidFill>
              <a:srgbClr val="F5631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All Shared Cells</a:t>
              </a:r>
              <a:endParaRPr lang="en-US" sz="1400" dirty="0">
                <a:solidFill>
                  <a:schemeClr val="tx1"/>
                </a:solidFill>
              </a:endParaRPr>
            </a:p>
          </p:txBody>
        </p:sp>
        <p:sp>
          <p:nvSpPr>
            <p:cNvPr id="75" name="Rectangle 74"/>
            <p:cNvSpPr/>
            <p:nvPr/>
          </p:nvSpPr>
          <p:spPr>
            <a:xfrm>
              <a:off x="5660005" y="3666198"/>
              <a:ext cx="1296725" cy="470212"/>
            </a:xfrm>
            <a:prstGeom prst="rect">
              <a:avLst/>
            </a:prstGeom>
            <a:solidFill>
              <a:srgbClr val="BEE1E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All Private Cells</a:t>
              </a:r>
              <a:endParaRPr lang="en-US" sz="1400" dirty="0">
                <a:solidFill>
                  <a:schemeClr val="tx1"/>
                </a:solidFill>
              </a:endParaRPr>
            </a:p>
          </p:txBody>
        </p:sp>
        <p:sp>
          <p:nvSpPr>
            <p:cNvPr id="76" name="Rectangle 75"/>
            <p:cNvSpPr/>
            <p:nvPr/>
          </p:nvSpPr>
          <p:spPr>
            <a:xfrm>
              <a:off x="7161477" y="3666198"/>
              <a:ext cx="1296725" cy="470212"/>
            </a:xfrm>
            <a:prstGeom prst="rect">
              <a:avLst/>
            </a:prstGeom>
            <a:solidFill>
              <a:srgbClr val="DBF3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chemeClr val="tx1"/>
                  </a:solidFill>
                </a:rPr>
                <a:t>Boundary Cells</a:t>
              </a:r>
              <a:endParaRPr lang="en-US" sz="1400" dirty="0">
                <a:solidFill>
                  <a:schemeClr val="tx1"/>
                </a:solidFill>
              </a:endParaRPr>
            </a:p>
          </p:txBody>
        </p:sp>
        <p:cxnSp>
          <p:nvCxnSpPr>
            <p:cNvPr id="77" name="Straight Connector 76"/>
            <p:cNvCxnSpPr/>
            <p:nvPr/>
          </p:nvCxnSpPr>
          <p:spPr>
            <a:xfrm>
              <a:off x="6202465" y="3372316"/>
              <a:ext cx="0" cy="29388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4909271"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79" name="Rectangle 78"/>
            <p:cNvSpPr/>
            <p:nvPr/>
          </p:nvSpPr>
          <p:spPr>
            <a:xfrm>
              <a:off x="5455259"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80" name="Straight Connector 79"/>
            <p:cNvCxnSpPr/>
            <p:nvPr/>
          </p:nvCxnSpPr>
          <p:spPr>
            <a:xfrm>
              <a:off x="4909271" y="4371514"/>
              <a:ext cx="6142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5182266" y="4136409"/>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a:endCxn id="78" idx="0"/>
            </p:cNvCxnSpPr>
            <p:nvPr/>
          </p:nvCxnSpPr>
          <p:spPr>
            <a:xfrm flipH="1">
              <a:off x="5011643" y="4371514"/>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a:endCxn id="79" idx="0"/>
            </p:cNvCxnSpPr>
            <p:nvPr/>
          </p:nvCxnSpPr>
          <p:spPr>
            <a:xfrm>
              <a:off x="5387011" y="4371514"/>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5182266"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85" name="Straight Connector 84"/>
            <p:cNvCxnSpPr/>
            <p:nvPr/>
          </p:nvCxnSpPr>
          <p:spPr>
            <a:xfrm>
              <a:off x="5318762" y="4371514"/>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Rectangle 85"/>
            <p:cNvSpPr/>
            <p:nvPr/>
          </p:nvSpPr>
          <p:spPr>
            <a:xfrm>
              <a:off x="4090285"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87" name="Rectangle 86"/>
            <p:cNvSpPr/>
            <p:nvPr/>
          </p:nvSpPr>
          <p:spPr>
            <a:xfrm>
              <a:off x="4636275"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88" name="Straight Connector 87"/>
            <p:cNvCxnSpPr/>
            <p:nvPr/>
          </p:nvCxnSpPr>
          <p:spPr>
            <a:xfrm>
              <a:off x="4090285" y="4371514"/>
              <a:ext cx="6142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4363280" y="4136409"/>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endCxn id="86" idx="0"/>
            </p:cNvCxnSpPr>
            <p:nvPr/>
          </p:nvCxnSpPr>
          <p:spPr>
            <a:xfrm flipH="1">
              <a:off x="4192660" y="4371514"/>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87" idx="0"/>
            </p:cNvCxnSpPr>
            <p:nvPr/>
          </p:nvCxnSpPr>
          <p:spPr>
            <a:xfrm>
              <a:off x="4568026" y="4371514"/>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4363280"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93" name="Straight Connector 92"/>
            <p:cNvCxnSpPr/>
            <p:nvPr/>
          </p:nvCxnSpPr>
          <p:spPr>
            <a:xfrm>
              <a:off x="4499778" y="4371514"/>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Rectangle 93"/>
            <p:cNvSpPr/>
            <p:nvPr/>
          </p:nvSpPr>
          <p:spPr>
            <a:xfrm>
              <a:off x="5933000"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95" name="Rectangle 94"/>
            <p:cNvSpPr/>
            <p:nvPr/>
          </p:nvSpPr>
          <p:spPr>
            <a:xfrm>
              <a:off x="6478991"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96" name="Straight Connector 95"/>
            <p:cNvCxnSpPr/>
            <p:nvPr/>
          </p:nvCxnSpPr>
          <p:spPr>
            <a:xfrm>
              <a:off x="5933000" y="4371514"/>
              <a:ext cx="6142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6205995" y="4136409"/>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a:endCxn id="94" idx="0"/>
            </p:cNvCxnSpPr>
            <p:nvPr/>
          </p:nvCxnSpPr>
          <p:spPr>
            <a:xfrm flipH="1">
              <a:off x="6035374" y="4371514"/>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a:endCxn id="95" idx="0"/>
            </p:cNvCxnSpPr>
            <p:nvPr/>
          </p:nvCxnSpPr>
          <p:spPr>
            <a:xfrm>
              <a:off x="6410742" y="4371514"/>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6205995"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01" name="Straight Connector 100"/>
            <p:cNvCxnSpPr/>
            <p:nvPr/>
          </p:nvCxnSpPr>
          <p:spPr>
            <a:xfrm>
              <a:off x="6342493" y="4371514"/>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Rectangle 101"/>
            <p:cNvSpPr/>
            <p:nvPr/>
          </p:nvSpPr>
          <p:spPr>
            <a:xfrm>
              <a:off x="7297974"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03" name="Rectangle 102"/>
            <p:cNvSpPr/>
            <p:nvPr/>
          </p:nvSpPr>
          <p:spPr>
            <a:xfrm>
              <a:off x="7843965"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04" name="Straight Connector 103"/>
            <p:cNvCxnSpPr/>
            <p:nvPr/>
          </p:nvCxnSpPr>
          <p:spPr>
            <a:xfrm>
              <a:off x="7297974" y="4371514"/>
              <a:ext cx="6142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7570969" y="4136409"/>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endCxn id="102" idx="0"/>
            </p:cNvCxnSpPr>
            <p:nvPr/>
          </p:nvCxnSpPr>
          <p:spPr>
            <a:xfrm flipH="1">
              <a:off x="7400348" y="4371514"/>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endCxn id="103" idx="0"/>
            </p:cNvCxnSpPr>
            <p:nvPr/>
          </p:nvCxnSpPr>
          <p:spPr>
            <a:xfrm>
              <a:off x="7775716" y="4371514"/>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Rectangle 107"/>
            <p:cNvSpPr/>
            <p:nvPr/>
          </p:nvSpPr>
          <p:spPr>
            <a:xfrm>
              <a:off x="7570969" y="4606620"/>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09" name="Straight Connector 108"/>
            <p:cNvCxnSpPr/>
            <p:nvPr/>
          </p:nvCxnSpPr>
          <p:spPr>
            <a:xfrm>
              <a:off x="7707466" y="4371514"/>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p:cNvSpPr/>
            <p:nvPr/>
          </p:nvSpPr>
          <p:spPr>
            <a:xfrm>
              <a:off x="5796503" y="5311936"/>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1" name="Rectangle 110"/>
            <p:cNvSpPr/>
            <p:nvPr/>
          </p:nvSpPr>
          <p:spPr>
            <a:xfrm>
              <a:off x="6342493" y="5311936"/>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12" name="Straight Connector 111"/>
            <p:cNvCxnSpPr/>
            <p:nvPr/>
          </p:nvCxnSpPr>
          <p:spPr>
            <a:xfrm>
              <a:off x="5796503" y="5076831"/>
              <a:ext cx="6142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6069498" y="4841725"/>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a:endCxn id="110" idx="0"/>
            </p:cNvCxnSpPr>
            <p:nvPr/>
          </p:nvCxnSpPr>
          <p:spPr>
            <a:xfrm flipH="1">
              <a:off x="5898877" y="5076831"/>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a:endCxn id="111" idx="0"/>
            </p:cNvCxnSpPr>
            <p:nvPr/>
          </p:nvCxnSpPr>
          <p:spPr>
            <a:xfrm>
              <a:off x="6274244" y="5076831"/>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6069498" y="5311936"/>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17" name="Straight Connector 116"/>
            <p:cNvCxnSpPr/>
            <p:nvPr/>
          </p:nvCxnSpPr>
          <p:spPr>
            <a:xfrm>
              <a:off x="6205995" y="5076831"/>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5660005" y="6017252"/>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19" name="Rectangle 118"/>
            <p:cNvSpPr/>
            <p:nvPr/>
          </p:nvSpPr>
          <p:spPr>
            <a:xfrm>
              <a:off x="6205995" y="6017252"/>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20" name="Straight Connector 119"/>
            <p:cNvCxnSpPr/>
            <p:nvPr/>
          </p:nvCxnSpPr>
          <p:spPr>
            <a:xfrm>
              <a:off x="5660005" y="5782147"/>
              <a:ext cx="6142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933000" y="5547042"/>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a:endCxn id="118" idx="0"/>
            </p:cNvCxnSpPr>
            <p:nvPr/>
          </p:nvCxnSpPr>
          <p:spPr>
            <a:xfrm flipH="1">
              <a:off x="5762380" y="5782147"/>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a:endCxn id="119" idx="0"/>
            </p:cNvCxnSpPr>
            <p:nvPr/>
          </p:nvCxnSpPr>
          <p:spPr>
            <a:xfrm>
              <a:off x="6137746" y="5782147"/>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5933000" y="6017252"/>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25" name="Straight Connector 124"/>
            <p:cNvCxnSpPr/>
            <p:nvPr/>
          </p:nvCxnSpPr>
          <p:spPr>
            <a:xfrm>
              <a:off x="6069498" y="5782147"/>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6" name="Rectangle 125"/>
            <p:cNvSpPr/>
            <p:nvPr/>
          </p:nvSpPr>
          <p:spPr>
            <a:xfrm>
              <a:off x="7161477" y="5311936"/>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sp>
          <p:nvSpPr>
            <p:cNvPr id="127" name="Rectangle 126"/>
            <p:cNvSpPr/>
            <p:nvPr/>
          </p:nvSpPr>
          <p:spPr>
            <a:xfrm>
              <a:off x="7707466" y="5311936"/>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28" name="Straight Connector 127"/>
            <p:cNvCxnSpPr/>
            <p:nvPr/>
          </p:nvCxnSpPr>
          <p:spPr>
            <a:xfrm>
              <a:off x="7161477" y="5076831"/>
              <a:ext cx="61423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7434472" y="4841725"/>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26" idx="0"/>
            </p:cNvCxnSpPr>
            <p:nvPr/>
          </p:nvCxnSpPr>
          <p:spPr>
            <a:xfrm flipH="1">
              <a:off x="7263851" y="5076831"/>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27" idx="0"/>
            </p:cNvCxnSpPr>
            <p:nvPr/>
          </p:nvCxnSpPr>
          <p:spPr>
            <a:xfrm>
              <a:off x="7639218" y="5076831"/>
              <a:ext cx="170622"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Rectangle 131"/>
            <p:cNvSpPr/>
            <p:nvPr/>
          </p:nvSpPr>
          <p:spPr>
            <a:xfrm>
              <a:off x="7434472" y="5311936"/>
              <a:ext cx="204746" cy="2351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cxnSp>
          <p:nvCxnSpPr>
            <p:cNvPr id="133" name="Straight Connector 132"/>
            <p:cNvCxnSpPr/>
            <p:nvPr/>
          </p:nvCxnSpPr>
          <p:spPr>
            <a:xfrm>
              <a:off x="7570969" y="5076831"/>
              <a:ext cx="0" cy="2351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a:off x="4090284" y="4900502"/>
              <a:ext cx="682487" cy="241155"/>
            </a:xfrm>
            <a:prstGeom prst="rect">
              <a:avLst/>
            </a:prstGeom>
            <a:solidFill>
              <a:schemeClr val="bg1">
                <a:lumMod val="85000"/>
              </a:schemeClr>
            </a:solidFill>
            <a:ln>
              <a:solidFill>
                <a:schemeClr val="tx1"/>
              </a:solidFill>
            </a:ln>
          </p:spPr>
          <p:txBody>
            <a:bodyPr wrap="square" rtlCol="0">
              <a:spAutoFit/>
            </a:bodyPr>
            <a:lstStyle/>
            <a:p>
              <a:pPr algn="ctr"/>
              <a:r>
                <a:rPr lang="en-US" sz="900" dirty="0" smtClean="0"/>
                <a:t>Ghost</a:t>
              </a:r>
              <a:endParaRPr lang="en-US" sz="900" dirty="0"/>
            </a:p>
          </p:txBody>
        </p:sp>
        <p:sp>
          <p:nvSpPr>
            <p:cNvPr id="135" name="TextBox 134"/>
            <p:cNvSpPr txBox="1"/>
            <p:nvPr/>
          </p:nvSpPr>
          <p:spPr>
            <a:xfrm>
              <a:off x="4909271" y="4900502"/>
              <a:ext cx="682487" cy="241155"/>
            </a:xfrm>
            <a:prstGeom prst="rect">
              <a:avLst/>
            </a:prstGeom>
            <a:solidFill>
              <a:schemeClr val="bg1">
                <a:lumMod val="85000"/>
              </a:schemeClr>
            </a:solidFill>
            <a:ln>
              <a:solidFill>
                <a:schemeClr val="tx1"/>
              </a:solidFill>
            </a:ln>
          </p:spPr>
          <p:txBody>
            <a:bodyPr wrap="square" rtlCol="0">
              <a:spAutoFit/>
            </a:bodyPr>
            <a:lstStyle/>
            <a:p>
              <a:pPr algn="ctr"/>
              <a:r>
                <a:rPr lang="en-US" sz="900" dirty="0" smtClean="0"/>
                <a:t>Owned</a:t>
              </a:r>
              <a:endParaRPr lang="en-US" sz="900" dirty="0"/>
            </a:p>
          </p:txBody>
        </p:sp>
        <p:sp>
          <p:nvSpPr>
            <p:cNvPr id="136" name="TextBox 135"/>
            <p:cNvSpPr txBox="1"/>
            <p:nvPr/>
          </p:nvSpPr>
          <p:spPr>
            <a:xfrm>
              <a:off x="6583709" y="5311937"/>
              <a:ext cx="418521" cy="242829"/>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900" smtClean="0"/>
                <a:t>L3$</a:t>
              </a:r>
              <a:endParaRPr lang="en-US" sz="900" dirty="0"/>
            </a:p>
          </p:txBody>
        </p:sp>
        <p:sp>
          <p:nvSpPr>
            <p:cNvPr id="137" name="TextBox 136"/>
            <p:cNvSpPr txBox="1"/>
            <p:nvPr/>
          </p:nvSpPr>
          <p:spPr>
            <a:xfrm>
              <a:off x="6471025" y="6017252"/>
              <a:ext cx="439471" cy="241155"/>
            </a:xfrm>
            <a:prstGeom prst="rect">
              <a:avLst/>
            </a:prstGeom>
            <a:solidFill>
              <a:srgbClr val="CECEEF"/>
            </a:solidFill>
            <a:ln>
              <a:solidFill>
                <a:schemeClr val="tx1"/>
              </a:solidFill>
            </a:ln>
          </p:spPr>
          <p:txBody>
            <a:bodyPr wrap="square" rtlCol="0">
              <a:spAutoFit/>
            </a:bodyPr>
            <a:lstStyle/>
            <a:p>
              <a:pPr algn="ctr"/>
              <a:r>
                <a:rPr lang="en-US" sz="900" smtClean="0"/>
                <a:t>L2$</a:t>
              </a:r>
              <a:endParaRPr lang="en-US" sz="900" dirty="0"/>
            </a:p>
          </p:txBody>
        </p:sp>
        <p:sp>
          <p:nvSpPr>
            <p:cNvPr id="139" name="TextBox 138"/>
            <p:cNvSpPr txBox="1"/>
            <p:nvPr/>
          </p:nvSpPr>
          <p:spPr>
            <a:xfrm>
              <a:off x="6286502" y="3136900"/>
              <a:ext cx="292100" cy="267113"/>
            </a:xfrm>
            <a:prstGeom prst="rect">
              <a:avLst/>
            </a:prstGeom>
            <a:noFill/>
          </p:spPr>
          <p:txBody>
            <a:bodyPr wrap="square" rtlCol="0">
              <a:spAutoFit/>
            </a:bodyPr>
            <a:lstStyle/>
            <a:p>
              <a:r>
                <a:rPr lang="en-US" sz="1050" smtClean="0"/>
                <a:t>*</a:t>
              </a:r>
              <a:endParaRPr lang="en-US" sz="1050"/>
            </a:p>
          </p:txBody>
        </p:sp>
        <p:sp>
          <p:nvSpPr>
            <p:cNvPr id="140" name="TextBox 139"/>
            <p:cNvSpPr txBox="1"/>
            <p:nvPr/>
          </p:nvSpPr>
          <p:spPr>
            <a:xfrm>
              <a:off x="5181603" y="4146550"/>
              <a:ext cx="292100" cy="267113"/>
            </a:xfrm>
            <a:prstGeom prst="rect">
              <a:avLst/>
            </a:prstGeom>
            <a:noFill/>
          </p:spPr>
          <p:txBody>
            <a:bodyPr wrap="square" rtlCol="0">
              <a:spAutoFit/>
            </a:bodyPr>
            <a:lstStyle/>
            <a:p>
              <a:r>
                <a:rPr lang="en-US" sz="1050" smtClean="0"/>
                <a:t>*</a:t>
              </a:r>
              <a:endParaRPr lang="en-US" sz="1050"/>
            </a:p>
          </p:txBody>
        </p:sp>
        <p:sp>
          <p:nvSpPr>
            <p:cNvPr id="141" name="TextBox 140"/>
            <p:cNvSpPr txBox="1"/>
            <p:nvPr/>
          </p:nvSpPr>
          <p:spPr>
            <a:xfrm>
              <a:off x="6216653" y="4146550"/>
              <a:ext cx="292100" cy="267113"/>
            </a:xfrm>
            <a:prstGeom prst="rect">
              <a:avLst/>
            </a:prstGeom>
            <a:noFill/>
          </p:spPr>
          <p:txBody>
            <a:bodyPr wrap="square" rtlCol="0">
              <a:spAutoFit/>
            </a:bodyPr>
            <a:lstStyle/>
            <a:p>
              <a:r>
                <a:rPr lang="en-US" sz="1050" smtClean="0"/>
                <a:t>*</a:t>
              </a:r>
              <a:endParaRPr lang="en-US" sz="1050"/>
            </a:p>
          </p:txBody>
        </p:sp>
        <p:sp>
          <p:nvSpPr>
            <p:cNvPr id="142" name="TextBox 141"/>
            <p:cNvSpPr txBox="1"/>
            <p:nvPr/>
          </p:nvSpPr>
          <p:spPr>
            <a:xfrm>
              <a:off x="7569203" y="4140197"/>
              <a:ext cx="292100" cy="267113"/>
            </a:xfrm>
            <a:prstGeom prst="rect">
              <a:avLst/>
            </a:prstGeom>
            <a:noFill/>
          </p:spPr>
          <p:txBody>
            <a:bodyPr wrap="square" rtlCol="0">
              <a:spAutoFit/>
            </a:bodyPr>
            <a:lstStyle/>
            <a:p>
              <a:r>
                <a:rPr lang="en-US" sz="1050" smtClean="0"/>
                <a:t>*</a:t>
              </a:r>
              <a:endParaRPr lang="en-US" sz="1050"/>
            </a:p>
          </p:txBody>
        </p:sp>
        <p:sp>
          <p:nvSpPr>
            <p:cNvPr id="143" name="TextBox 142"/>
            <p:cNvSpPr txBox="1"/>
            <p:nvPr/>
          </p:nvSpPr>
          <p:spPr>
            <a:xfrm>
              <a:off x="6083302" y="4832349"/>
              <a:ext cx="292100" cy="267113"/>
            </a:xfrm>
            <a:prstGeom prst="rect">
              <a:avLst/>
            </a:prstGeom>
            <a:noFill/>
          </p:spPr>
          <p:txBody>
            <a:bodyPr wrap="square" rtlCol="0">
              <a:spAutoFit/>
            </a:bodyPr>
            <a:lstStyle/>
            <a:p>
              <a:r>
                <a:rPr lang="en-US" sz="1050" smtClean="0"/>
                <a:t>*</a:t>
              </a:r>
              <a:endParaRPr lang="en-US" sz="1050"/>
            </a:p>
          </p:txBody>
        </p:sp>
        <p:sp>
          <p:nvSpPr>
            <p:cNvPr id="144" name="TextBox 143"/>
            <p:cNvSpPr txBox="1"/>
            <p:nvPr/>
          </p:nvSpPr>
          <p:spPr>
            <a:xfrm>
              <a:off x="5943601" y="5556247"/>
              <a:ext cx="292100" cy="267113"/>
            </a:xfrm>
            <a:prstGeom prst="rect">
              <a:avLst/>
            </a:prstGeom>
            <a:noFill/>
          </p:spPr>
          <p:txBody>
            <a:bodyPr wrap="square" rtlCol="0">
              <a:spAutoFit/>
            </a:bodyPr>
            <a:lstStyle/>
            <a:p>
              <a:r>
                <a:rPr lang="en-US" sz="1050" smtClean="0"/>
                <a:t>*</a:t>
              </a:r>
              <a:endParaRPr lang="en-US" sz="1050"/>
            </a:p>
          </p:txBody>
        </p:sp>
        <p:sp>
          <p:nvSpPr>
            <p:cNvPr id="145" name="TextBox 144"/>
            <p:cNvSpPr txBox="1"/>
            <p:nvPr/>
          </p:nvSpPr>
          <p:spPr>
            <a:xfrm>
              <a:off x="7442200" y="4851400"/>
              <a:ext cx="292100" cy="267113"/>
            </a:xfrm>
            <a:prstGeom prst="rect">
              <a:avLst/>
            </a:prstGeom>
            <a:noFill/>
          </p:spPr>
          <p:txBody>
            <a:bodyPr wrap="square" rtlCol="0">
              <a:spAutoFit/>
            </a:bodyPr>
            <a:lstStyle/>
            <a:p>
              <a:r>
                <a:rPr lang="en-US" sz="1050" smtClean="0"/>
                <a:t>*</a:t>
              </a:r>
              <a:endParaRPr lang="en-US" sz="1050"/>
            </a:p>
          </p:txBody>
        </p:sp>
      </p:grpSp>
      <p:grpSp>
        <p:nvGrpSpPr>
          <p:cNvPr id="138" name="Group 137"/>
          <p:cNvGrpSpPr/>
          <p:nvPr/>
        </p:nvGrpSpPr>
        <p:grpSpPr>
          <a:xfrm>
            <a:off x="6237711" y="1284578"/>
            <a:ext cx="1306089" cy="1306222"/>
            <a:chOff x="6321966" y="831850"/>
            <a:chExt cx="1306089" cy="1306222"/>
          </a:xfrm>
        </p:grpSpPr>
        <p:grpSp>
          <p:nvGrpSpPr>
            <p:cNvPr id="146" name="Group 145"/>
            <p:cNvGrpSpPr/>
            <p:nvPr/>
          </p:nvGrpSpPr>
          <p:grpSpPr>
            <a:xfrm>
              <a:off x="6324600" y="838200"/>
              <a:ext cx="1295400" cy="1295399"/>
              <a:chOff x="685800" y="1828800"/>
              <a:chExt cx="2514600" cy="2514600"/>
            </a:xfrm>
          </p:grpSpPr>
          <p:sp>
            <p:nvSpPr>
              <p:cNvPr id="170" name="Rectangle 169"/>
              <p:cNvSpPr/>
              <p:nvPr/>
            </p:nvSpPr>
            <p:spPr bwMode="auto">
              <a:xfrm>
                <a:off x="762000" y="1905000"/>
                <a:ext cx="2362200" cy="2362200"/>
              </a:xfrm>
              <a:prstGeom prst="rect">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nvGrpSpPr>
              <p:cNvPr id="171" name="Group 170"/>
              <p:cNvGrpSpPr/>
              <p:nvPr/>
            </p:nvGrpSpPr>
            <p:grpSpPr>
              <a:xfrm>
                <a:off x="762000" y="1905000"/>
                <a:ext cx="2393016" cy="533400"/>
                <a:chOff x="914400" y="2286000"/>
                <a:chExt cx="2393016" cy="533400"/>
              </a:xfrm>
            </p:grpSpPr>
            <p:sp>
              <p:nvSpPr>
                <p:cNvPr id="191" name="Rectangle 190"/>
                <p:cNvSpPr/>
                <p:nvPr/>
              </p:nvSpPr>
              <p:spPr bwMode="auto">
                <a:xfrm>
                  <a:off x="914400"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92" name="Rectangle 191"/>
                <p:cNvSpPr/>
                <p:nvPr/>
              </p:nvSpPr>
              <p:spPr bwMode="auto">
                <a:xfrm>
                  <a:off x="2774016"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93" name="Rectangle 192"/>
                <p:cNvSpPr/>
                <p:nvPr/>
              </p:nvSpPr>
              <p:spPr bwMode="auto">
                <a:xfrm>
                  <a:off x="1554815"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94" name="Rectangle 193"/>
                <p:cNvSpPr/>
                <p:nvPr/>
              </p:nvSpPr>
              <p:spPr bwMode="auto">
                <a:xfrm>
                  <a:off x="2164417"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grpSp>
            <p:nvGrpSpPr>
              <p:cNvPr id="172" name="Group 171"/>
              <p:cNvGrpSpPr/>
              <p:nvPr/>
            </p:nvGrpSpPr>
            <p:grpSpPr>
              <a:xfrm>
                <a:off x="759760" y="2514600"/>
                <a:ext cx="2395256" cy="533400"/>
                <a:chOff x="912160" y="2286000"/>
                <a:chExt cx="2395256" cy="533400"/>
              </a:xfrm>
            </p:grpSpPr>
            <p:sp>
              <p:nvSpPr>
                <p:cNvPr id="187" name="Rectangle 186"/>
                <p:cNvSpPr/>
                <p:nvPr/>
              </p:nvSpPr>
              <p:spPr bwMode="auto">
                <a:xfrm>
                  <a:off x="912160" y="2286000"/>
                  <a:ext cx="566457"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8" name="Rectangle 187"/>
                <p:cNvSpPr/>
                <p:nvPr/>
              </p:nvSpPr>
              <p:spPr bwMode="auto">
                <a:xfrm>
                  <a:off x="2774016"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9" name="Rectangle 188"/>
                <p:cNvSpPr/>
                <p:nvPr/>
              </p:nvSpPr>
              <p:spPr bwMode="auto">
                <a:xfrm>
                  <a:off x="1554815"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90" name="Rectangle 189"/>
                <p:cNvSpPr/>
                <p:nvPr/>
              </p:nvSpPr>
              <p:spPr bwMode="auto">
                <a:xfrm>
                  <a:off x="2164417"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grpSp>
            <p:nvGrpSpPr>
              <p:cNvPr id="173" name="Group 172"/>
              <p:cNvGrpSpPr/>
              <p:nvPr/>
            </p:nvGrpSpPr>
            <p:grpSpPr>
              <a:xfrm>
                <a:off x="759760" y="3124200"/>
                <a:ext cx="2395256" cy="533400"/>
                <a:chOff x="912160" y="2286000"/>
                <a:chExt cx="2395256" cy="533400"/>
              </a:xfrm>
            </p:grpSpPr>
            <p:sp>
              <p:nvSpPr>
                <p:cNvPr id="183" name="Rectangle 182"/>
                <p:cNvSpPr/>
                <p:nvPr/>
              </p:nvSpPr>
              <p:spPr bwMode="auto">
                <a:xfrm>
                  <a:off x="912160" y="2286000"/>
                  <a:ext cx="566457"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4" name="Rectangle 183"/>
                <p:cNvSpPr/>
                <p:nvPr/>
              </p:nvSpPr>
              <p:spPr bwMode="auto">
                <a:xfrm>
                  <a:off x="2774016"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5" name="Rectangle 184"/>
                <p:cNvSpPr/>
                <p:nvPr/>
              </p:nvSpPr>
              <p:spPr bwMode="auto">
                <a:xfrm>
                  <a:off x="1554815"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6" name="Rectangle 185"/>
                <p:cNvSpPr/>
                <p:nvPr/>
              </p:nvSpPr>
              <p:spPr bwMode="auto">
                <a:xfrm>
                  <a:off x="2164417"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grpSp>
            <p:nvGrpSpPr>
              <p:cNvPr id="174" name="Group 173"/>
              <p:cNvGrpSpPr/>
              <p:nvPr/>
            </p:nvGrpSpPr>
            <p:grpSpPr>
              <a:xfrm>
                <a:off x="759760" y="3733800"/>
                <a:ext cx="2395256" cy="539006"/>
                <a:chOff x="912160" y="2286000"/>
                <a:chExt cx="2395256" cy="539006"/>
              </a:xfrm>
            </p:grpSpPr>
            <p:sp>
              <p:nvSpPr>
                <p:cNvPr id="179" name="Rectangle 178"/>
                <p:cNvSpPr/>
                <p:nvPr/>
              </p:nvSpPr>
              <p:spPr bwMode="auto">
                <a:xfrm>
                  <a:off x="912160" y="2286000"/>
                  <a:ext cx="566457"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0" name="Rectangle 179"/>
                <p:cNvSpPr/>
                <p:nvPr/>
              </p:nvSpPr>
              <p:spPr bwMode="auto">
                <a:xfrm>
                  <a:off x="2774016"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1" name="Rectangle 180"/>
                <p:cNvSpPr/>
                <p:nvPr/>
              </p:nvSpPr>
              <p:spPr bwMode="auto">
                <a:xfrm>
                  <a:off x="1554815" y="2286000"/>
                  <a:ext cx="533400" cy="533400"/>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82" name="Rectangle 181"/>
                <p:cNvSpPr/>
                <p:nvPr/>
              </p:nvSpPr>
              <p:spPr bwMode="auto">
                <a:xfrm>
                  <a:off x="2164417" y="2291604"/>
                  <a:ext cx="533400" cy="533402"/>
                </a:xfrm>
                <a:prstGeom prst="rect">
                  <a:avLst/>
                </a:prstGeom>
                <a:solidFill>
                  <a:schemeClr val="accent1"/>
                </a:solid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175" name="Rectangle 174"/>
              <p:cNvSpPr/>
              <p:nvPr/>
            </p:nvSpPr>
            <p:spPr bwMode="auto">
              <a:xfrm>
                <a:off x="3124200" y="1905000"/>
                <a:ext cx="76200" cy="2362200"/>
              </a:xfrm>
              <a:prstGeom prst="rect">
                <a:avLst/>
              </a:prstGeom>
              <a:solidFill>
                <a:srgbClr val="DCF05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76" name="Rectangle 175"/>
              <p:cNvSpPr/>
              <p:nvPr/>
            </p:nvSpPr>
            <p:spPr bwMode="auto">
              <a:xfrm>
                <a:off x="685800" y="1905000"/>
                <a:ext cx="76200" cy="2362200"/>
              </a:xfrm>
              <a:prstGeom prst="rect">
                <a:avLst/>
              </a:prstGeom>
              <a:solidFill>
                <a:srgbClr val="DCF05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77" name="Rectangle 176"/>
              <p:cNvSpPr/>
              <p:nvPr/>
            </p:nvSpPr>
            <p:spPr bwMode="auto">
              <a:xfrm rot="16200000">
                <a:off x="1905000" y="685800"/>
                <a:ext cx="76200" cy="2362200"/>
              </a:xfrm>
              <a:prstGeom prst="rect">
                <a:avLst/>
              </a:prstGeom>
              <a:solidFill>
                <a:srgbClr val="DCF05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178" name="Rectangle 177"/>
              <p:cNvSpPr/>
              <p:nvPr/>
            </p:nvSpPr>
            <p:spPr bwMode="auto">
              <a:xfrm rot="16200000">
                <a:off x="1905000" y="3124200"/>
                <a:ext cx="76200" cy="2362200"/>
              </a:xfrm>
              <a:prstGeom prst="rect">
                <a:avLst/>
              </a:prstGeom>
              <a:solidFill>
                <a:srgbClr val="DCF05B"/>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cxnSp>
          <p:nvCxnSpPr>
            <p:cNvPr id="158" name="Straight Connector 157"/>
            <p:cNvCxnSpPr/>
            <p:nvPr/>
          </p:nvCxnSpPr>
          <p:spPr bwMode="auto">
            <a:xfrm flipH="1">
              <a:off x="6321966" y="1165087"/>
              <a:ext cx="43803" cy="324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59" name="Straight Connector 158"/>
            <p:cNvCxnSpPr/>
            <p:nvPr/>
          </p:nvCxnSpPr>
          <p:spPr bwMode="auto">
            <a:xfrm flipH="1">
              <a:off x="6326022" y="1487547"/>
              <a:ext cx="43803" cy="324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0" name="Straight Connector 159"/>
            <p:cNvCxnSpPr/>
            <p:nvPr/>
          </p:nvCxnSpPr>
          <p:spPr bwMode="auto">
            <a:xfrm flipH="1">
              <a:off x="6326022" y="1798719"/>
              <a:ext cx="43803" cy="324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1" name="Straight Connector 160"/>
            <p:cNvCxnSpPr/>
            <p:nvPr/>
          </p:nvCxnSpPr>
          <p:spPr bwMode="auto">
            <a:xfrm flipH="1">
              <a:off x="7584252" y="1172755"/>
              <a:ext cx="43803" cy="324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2" name="Straight Connector 161"/>
            <p:cNvCxnSpPr/>
            <p:nvPr/>
          </p:nvCxnSpPr>
          <p:spPr bwMode="auto">
            <a:xfrm flipH="1">
              <a:off x="7577016" y="1487547"/>
              <a:ext cx="43803" cy="324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3" name="Straight Connector 162"/>
            <p:cNvCxnSpPr/>
            <p:nvPr/>
          </p:nvCxnSpPr>
          <p:spPr bwMode="auto">
            <a:xfrm flipH="1">
              <a:off x="7584252" y="1798718"/>
              <a:ext cx="43803" cy="3241"/>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4" name="Straight Connector 163"/>
            <p:cNvCxnSpPr/>
            <p:nvPr/>
          </p:nvCxnSpPr>
          <p:spPr bwMode="auto">
            <a:xfrm>
              <a:off x="6662310" y="841375"/>
              <a:ext cx="1297" cy="457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5" name="Straight Connector 164"/>
            <p:cNvCxnSpPr/>
            <p:nvPr/>
          </p:nvCxnSpPr>
          <p:spPr bwMode="auto">
            <a:xfrm>
              <a:off x="6989025" y="2092325"/>
              <a:ext cx="1297" cy="457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6" name="Straight Connector 165"/>
            <p:cNvCxnSpPr/>
            <p:nvPr/>
          </p:nvCxnSpPr>
          <p:spPr bwMode="auto">
            <a:xfrm>
              <a:off x="6976635" y="831850"/>
              <a:ext cx="1297" cy="457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7" name="Straight Connector 166"/>
            <p:cNvCxnSpPr/>
            <p:nvPr/>
          </p:nvCxnSpPr>
          <p:spPr bwMode="auto">
            <a:xfrm>
              <a:off x="7287785" y="838200"/>
              <a:ext cx="1297" cy="457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8" name="Straight Connector 167"/>
            <p:cNvCxnSpPr/>
            <p:nvPr/>
          </p:nvCxnSpPr>
          <p:spPr bwMode="auto">
            <a:xfrm>
              <a:off x="6674700" y="2089150"/>
              <a:ext cx="1297" cy="45747"/>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69" name="Straight Connector 168"/>
            <p:cNvCxnSpPr/>
            <p:nvPr/>
          </p:nvCxnSpPr>
          <p:spPr bwMode="auto">
            <a:xfrm>
              <a:off x="7303350" y="2089150"/>
              <a:ext cx="1297" cy="45747"/>
            </a:xfrm>
            <a:prstGeom prst="line">
              <a:avLst/>
            </a:prstGeom>
            <a:solidFill>
              <a:schemeClr val="accent1"/>
            </a:solidFill>
            <a:ln w="9525" cap="flat" cmpd="sng" algn="ctr">
              <a:solidFill>
                <a:schemeClr val="tx1"/>
              </a:solidFill>
              <a:prstDash val="solid"/>
              <a:round/>
              <a:headEnd type="none" w="med" len="med"/>
              <a:tailEnd type="none" w="med" len="med"/>
            </a:ln>
            <a:effectLst/>
          </p:spPr>
        </p:cxnSp>
      </p:grpSp>
    </p:spTree>
    <p:extLst>
      <p:ext uri="{BB962C8B-B14F-4D97-AF65-F5344CB8AC3E}">
        <p14:creationId xmlns="" xmlns:p14="http://schemas.microsoft.com/office/powerpoint/2010/main" val="18701571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533400"/>
          </a:xfrm>
        </p:spPr>
        <p:txBody>
          <a:bodyPr/>
          <a:lstStyle/>
          <a:p>
            <a:r>
              <a:rPr lang="en-US" sz="2800" dirty="0" smtClean="0"/>
              <a:t>Exposing Locality and Expressing </a:t>
            </a:r>
            <a:r>
              <a:rPr lang="en-US" sz="2800" dirty="0"/>
              <a:t>P</a:t>
            </a:r>
            <a:r>
              <a:rPr lang="en-US" sz="2800" dirty="0" smtClean="0"/>
              <a:t>arallelism in S3D </a:t>
            </a:r>
            <a:endParaRPr lang="en-US" sz="2800" dirty="0"/>
          </a:p>
        </p:txBody>
      </p:sp>
      <p:sp>
        <p:nvSpPr>
          <p:cNvPr id="3" name="Content Placeholder 2"/>
          <p:cNvSpPr>
            <a:spLocks noGrp="1"/>
          </p:cNvSpPr>
          <p:nvPr>
            <p:ph idx="1"/>
          </p:nvPr>
        </p:nvSpPr>
        <p:spPr>
          <a:xfrm>
            <a:off x="76200" y="990600"/>
            <a:ext cx="4191000" cy="4800600"/>
          </a:xfrm>
        </p:spPr>
        <p:txBody>
          <a:bodyPr/>
          <a:lstStyle/>
          <a:p>
            <a:r>
              <a:rPr lang="en-US" sz="1800" dirty="0">
                <a:solidFill>
                  <a:schemeClr val="tx1"/>
                </a:solidFill>
              </a:rPr>
              <a:t>Tasks are coded in familiar sequential style (subtasks look like function calls).</a:t>
            </a:r>
          </a:p>
          <a:p>
            <a:r>
              <a:rPr lang="en-US" sz="1800" dirty="0" smtClean="0">
                <a:solidFill>
                  <a:schemeClr val="tx1"/>
                </a:solidFill>
              </a:rPr>
              <a:t>Legion </a:t>
            </a:r>
            <a:r>
              <a:rPr lang="en-US" sz="1800" dirty="0">
                <a:solidFill>
                  <a:schemeClr val="tx1"/>
                </a:solidFill>
              </a:rPr>
              <a:t>runtime uses region information to </a:t>
            </a:r>
            <a:r>
              <a:rPr lang="en-US" sz="1800" dirty="0" smtClean="0">
                <a:solidFill>
                  <a:schemeClr val="tx1"/>
                </a:solidFill>
              </a:rPr>
              <a:t>automatically extract </a:t>
            </a:r>
            <a:r>
              <a:rPr lang="en-US" sz="1800" dirty="0">
                <a:solidFill>
                  <a:schemeClr val="tx1"/>
                </a:solidFill>
              </a:rPr>
              <a:t>parallelism and map tasks using the same </a:t>
            </a:r>
            <a:r>
              <a:rPr lang="en-US" sz="1800" dirty="0" smtClean="0">
                <a:solidFill>
                  <a:schemeClr val="tx1"/>
                </a:solidFill>
              </a:rPr>
              <a:t>data </a:t>
            </a:r>
            <a:r>
              <a:rPr lang="en-US" sz="1800" dirty="0">
                <a:solidFill>
                  <a:schemeClr val="tx1"/>
                </a:solidFill>
              </a:rPr>
              <a:t>together to benefit from locality.</a:t>
            </a:r>
          </a:p>
          <a:p>
            <a:r>
              <a:rPr lang="en-US" sz="1800" dirty="0" smtClean="0">
                <a:solidFill>
                  <a:schemeClr val="tx1"/>
                </a:solidFill>
              </a:rPr>
              <a:t>Current </a:t>
            </a:r>
            <a:r>
              <a:rPr lang="en-US" sz="1800" dirty="0">
                <a:solidFill>
                  <a:schemeClr val="tx1"/>
                </a:solidFill>
              </a:rPr>
              <a:t>S3D F</a:t>
            </a:r>
            <a:r>
              <a:rPr lang="en-US" sz="1800" dirty="0" smtClean="0">
                <a:solidFill>
                  <a:schemeClr val="tx1"/>
                </a:solidFill>
              </a:rPr>
              <a:t>ortran </a:t>
            </a:r>
            <a:r>
              <a:rPr lang="en-US" sz="1800" dirty="0">
                <a:solidFill>
                  <a:schemeClr val="tx1"/>
                </a:solidFill>
              </a:rPr>
              <a:t>has no task parallelism (</a:t>
            </a:r>
            <a:r>
              <a:rPr lang="en-US" sz="1800" dirty="0" smtClean="0">
                <a:solidFill>
                  <a:schemeClr val="tx1"/>
                </a:solidFill>
              </a:rPr>
              <a:t>interleaves </a:t>
            </a:r>
            <a:r>
              <a:rPr lang="en-US" sz="1800" dirty="0">
                <a:solidFill>
                  <a:schemeClr val="tx1"/>
                </a:solidFill>
              </a:rPr>
              <a:t>6</a:t>
            </a:r>
            <a:r>
              <a:rPr lang="en-US" sz="1800" dirty="0" smtClean="0">
                <a:solidFill>
                  <a:schemeClr val="tx1"/>
                </a:solidFill>
              </a:rPr>
              <a:t> </a:t>
            </a:r>
            <a:r>
              <a:rPr lang="en-US" sz="1800" dirty="0">
                <a:solidFill>
                  <a:schemeClr val="tx1"/>
                </a:solidFill>
              </a:rPr>
              <a:t>inter-node transfers at a time</a:t>
            </a:r>
            <a:r>
              <a:rPr lang="en-US" sz="1800" dirty="0" smtClean="0">
                <a:solidFill>
                  <a:schemeClr val="tx1"/>
                </a:solidFill>
              </a:rPr>
              <a:t>.</a:t>
            </a:r>
            <a:endParaRPr lang="en-US" sz="1800" dirty="0">
              <a:solidFill>
                <a:schemeClr val="tx1"/>
              </a:solidFill>
            </a:endParaRPr>
          </a:p>
        </p:txBody>
      </p:sp>
      <p:pic>
        <p:nvPicPr>
          <p:cNvPr id="4" name="Picture 3" descr="rhsf.jpg"/>
          <p:cNvPicPr>
            <a:picLocks noChangeAspect="1"/>
          </p:cNvPicPr>
          <p:nvPr/>
        </p:nvPicPr>
        <p:blipFill rotWithShape="1">
          <a:blip r:embed="rId3">
            <a:extLst>
              <a:ext uri="{28A0092B-C50C-407E-A947-70E740481C1C}">
                <a14:useLocalDpi xmlns="" xmlns:a14="http://schemas.microsoft.com/office/drawing/2010/main" val="0"/>
              </a:ext>
            </a:extLst>
          </a:blip>
          <a:srcRect l="5056" t="4098" b="39193"/>
          <a:stretch/>
        </p:blipFill>
        <p:spPr>
          <a:xfrm>
            <a:off x="2806700" y="3628292"/>
            <a:ext cx="6337300" cy="2924908"/>
          </a:xfrm>
          <a:prstGeom prst="rect">
            <a:avLst/>
          </a:prstGeom>
        </p:spPr>
      </p:pic>
      <p:sp>
        <p:nvSpPr>
          <p:cNvPr id="5" name="TextBox 4"/>
          <p:cNvSpPr txBox="1"/>
          <p:nvPr/>
        </p:nvSpPr>
        <p:spPr>
          <a:xfrm>
            <a:off x="4318000" y="990600"/>
            <a:ext cx="4673600" cy="2554546"/>
          </a:xfrm>
          <a:prstGeom prst="rect">
            <a:avLst/>
          </a:prstGeom>
          <a:noFill/>
        </p:spPr>
        <p:txBody>
          <a:bodyPr wrap="square" rtlCol="0">
            <a:spAutoFit/>
          </a:bodyPr>
          <a:lstStyle/>
          <a:p>
            <a:pPr marL="285750" indent="-285750">
              <a:buFont typeface="Arial"/>
              <a:buChar char="•"/>
            </a:pPr>
            <a:r>
              <a:rPr lang="en-US" sz="1800" dirty="0"/>
              <a:t>Straightforward port of </a:t>
            </a:r>
            <a:r>
              <a:rPr lang="en-US" sz="1800" dirty="0" smtClean="0"/>
              <a:t>S3D </a:t>
            </a:r>
            <a:r>
              <a:rPr lang="en-US" sz="1800" dirty="0"/>
              <a:t>to Legion:</a:t>
            </a:r>
          </a:p>
          <a:p>
            <a:pPr marL="742950" lvl="1" indent="-285750">
              <a:buFont typeface="Arial"/>
              <a:buChar char="•"/>
            </a:pPr>
            <a:r>
              <a:rPr lang="en-US" sz="1800" dirty="0" smtClean="0"/>
              <a:t>Results </a:t>
            </a:r>
            <a:r>
              <a:rPr lang="en-US" sz="1800" dirty="0"/>
              <a:t>in identification of 100's of independent tasks by runtime</a:t>
            </a:r>
          </a:p>
          <a:p>
            <a:pPr marL="742950" lvl="1" indent="-285750">
              <a:buFont typeface="Arial"/>
              <a:buChar char="•"/>
            </a:pPr>
            <a:r>
              <a:rPr lang="en-US" sz="1800" dirty="0" smtClean="0"/>
              <a:t>Allows </a:t>
            </a:r>
            <a:r>
              <a:rPr lang="en-US" sz="1800" dirty="0"/>
              <a:t>interleaving of up to 100's of inter-node transfers to hide communication latencies.</a:t>
            </a:r>
          </a:p>
          <a:p>
            <a:pPr marL="742950" lvl="1" indent="-285750">
              <a:buFont typeface="Arial"/>
              <a:buChar char="•"/>
            </a:pPr>
            <a:r>
              <a:rPr lang="en-US" sz="1800" dirty="0" smtClean="0"/>
              <a:t>Has </a:t>
            </a:r>
            <a:r>
              <a:rPr lang="en-US" sz="1800" dirty="0"/>
              <a:t>a code structure that is very similar to current Fortran code</a:t>
            </a:r>
          </a:p>
          <a:p>
            <a:endParaRPr lang="en-US" sz="1600" dirty="0"/>
          </a:p>
        </p:txBody>
      </p:sp>
      <p:sp>
        <p:nvSpPr>
          <p:cNvPr id="6" name="TextBox 5"/>
          <p:cNvSpPr txBox="1"/>
          <p:nvPr/>
        </p:nvSpPr>
        <p:spPr>
          <a:xfrm>
            <a:off x="4343400" y="3364468"/>
            <a:ext cx="3621792" cy="369332"/>
          </a:xfrm>
          <a:prstGeom prst="rect">
            <a:avLst/>
          </a:prstGeom>
          <a:noFill/>
        </p:spPr>
        <p:txBody>
          <a:bodyPr wrap="none" rtlCol="0">
            <a:spAutoFit/>
          </a:bodyPr>
          <a:lstStyle/>
          <a:p>
            <a:r>
              <a:rPr lang="en-US" sz="1800" b="1" dirty="0" smtClean="0">
                <a:solidFill>
                  <a:srgbClr val="800000"/>
                </a:solidFill>
              </a:rPr>
              <a:t>S3D Data Flow Graph in Legion</a:t>
            </a:r>
            <a:endParaRPr lang="en-US" sz="1800" b="1" dirty="0">
              <a:solidFill>
                <a:srgbClr val="800000"/>
              </a:solidFill>
            </a:endParaRPr>
          </a:p>
        </p:txBody>
      </p:sp>
    </p:spTree>
    <p:extLst>
      <p:ext uri="{BB962C8B-B14F-4D97-AF65-F5344CB8AC3E}">
        <p14:creationId xmlns="" xmlns:p14="http://schemas.microsoft.com/office/powerpoint/2010/main" val="1185134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839200" cy="533400"/>
          </a:xfrm>
        </p:spPr>
        <p:txBody>
          <a:bodyPr/>
          <a:lstStyle/>
          <a:p>
            <a:r>
              <a:rPr lang="en-US" sz="2800" dirty="0" smtClean="0"/>
              <a:t>At </a:t>
            </a:r>
            <a:r>
              <a:rPr lang="en-US" sz="2800" dirty="0" err="1" smtClean="0"/>
              <a:t>exascale</a:t>
            </a:r>
            <a:r>
              <a:rPr lang="en-US" sz="2800" dirty="0" smtClean="0"/>
              <a:t>, the model of compute first, analyze later will be infeasible: SDMA challenges at </a:t>
            </a:r>
            <a:r>
              <a:rPr lang="en-US" sz="2800" dirty="0" err="1" smtClean="0"/>
              <a:t>exascale</a:t>
            </a:r>
            <a:endParaRPr lang="en-US" sz="2800" dirty="0"/>
          </a:p>
        </p:txBody>
      </p:sp>
      <p:sp>
        <p:nvSpPr>
          <p:cNvPr id="3" name="Content Placeholder 2"/>
          <p:cNvSpPr>
            <a:spLocks noGrp="1"/>
          </p:cNvSpPr>
          <p:nvPr>
            <p:ph idx="1"/>
          </p:nvPr>
        </p:nvSpPr>
        <p:spPr>
          <a:xfrm>
            <a:off x="152400" y="1143000"/>
            <a:ext cx="8686800" cy="5181600"/>
          </a:xfrm>
        </p:spPr>
        <p:txBody>
          <a:bodyPr>
            <a:normAutofit fontScale="85000" lnSpcReduction="10000"/>
          </a:bodyPr>
          <a:lstStyle/>
          <a:p>
            <a:r>
              <a:rPr lang="en-US" sz="2700" dirty="0"/>
              <a:t>The widening gap between compute power </a:t>
            </a:r>
            <a:r>
              <a:rPr lang="en-US" sz="2700" dirty="0" smtClean="0"/>
              <a:t>and available </a:t>
            </a:r>
            <a:r>
              <a:rPr lang="en-US" sz="2700" dirty="0"/>
              <a:t>I/O rates will </a:t>
            </a:r>
            <a:r>
              <a:rPr lang="en-US" sz="2700" dirty="0" smtClean="0"/>
              <a:t>make it infeasible to save all necessary data for post processing</a:t>
            </a:r>
            <a:endParaRPr lang="en-US" sz="2700" dirty="0"/>
          </a:p>
          <a:p>
            <a:pPr lvl="1"/>
            <a:r>
              <a:rPr lang="en-US" sz="2400" dirty="0"/>
              <a:t>Data analysis and/or data triage must be performed on the fly</a:t>
            </a:r>
          </a:p>
          <a:p>
            <a:pPr lvl="1"/>
            <a:r>
              <a:rPr lang="en-US" sz="2400" dirty="0" smtClean="0"/>
              <a:t>“On-system” workflow </a:t>
            </a:r>
            <a:r>
              <a:rPr lang="en-US" sz="2400" dirty="0"/>
              <a:t>architectures must be </a:t>
            </a:r>
            <a:r>
              <a:rPr lang="en-US" sz="2400" dirty="0" smtClean="0"/>
              <a:t>explored</a:t>
            </a:r>
          </a:p>
          <a:p>
            <a:pPr marL="457200" lvl="1" indent="0">
              <a:buNone/>
            </a:pPr>
            <a:endParaRPr lang="en-US" sz="2400" dirty="0"/>
          </a:p>
          <a:p>
            <a:r>
              <a:rPr lang="en-US" sz="2700" dirty="0"/>
              <a:t>Analysis codes have markedly different characteristics compared to simulation codes challenging </a:t>
            </a:r>
            <a:r>
              <a:rPr lang="en-US" sz="2700" dirty="0" smtClean="0"/>
              <a:t>current </a:t>
            </a:r>
            <a:r>
              <a:rPr lang="en-US" sz="2700" dirty="0"/>
              <a:t>hardware and software </a:t>
            </a:r>
            <a:r>
              <a:rPr lang="en-US" sz="2700" dirty="0" smtClean="0"/>
              <a:t>stacks</a:t>
            </a:r>
            <a:endParaRPr lang="en-US" sz="2700" dirty="0"/>
          </a:p>
          <a:p>
            <a:pPr lvl="1"/>
            <a:r>
              <a:rPr lang="en-US" sz="2400" dirty="0"/>
              <a:t>Can require </a:t>
            </a:r>
            <a:r>
              <a:rPr lang="en-US" sz="2400" dirty="0" smtClean="0"/>
              <a:t>data-dependent computations and global communications, which are </a:t>
            </a:r>
            <a:r>
              <a:rPr lang="en-US" sz="2400" dirty="0"/>
              <a:t>difficult/expensive to </a:t>
            </a:r>
            <a:r>
              <a:rPr lang="en-US" sz="2400" dirty="0" smtClean="0"/>
              <a:t>scale</a:t>
            </a:r>
            <a:endParaRPr lang="en-US" sz="2400" dirty="0"/>
          </a:p>
          <a:p>
            <a:endParaRPr lang="en-US" dirty="0" smtClean="0"/>
          </a:p>
          <a:p>
            <a:r>
              <a:rPr lang="en-US" sz="2700" dirty="0" smtClean="0"/>
              <a:t>Understanding and modeling interaction / coordination behaviors of end-to-end workflows will be critical to co-design</a:t>
            </a:r>
          </a:p>
          <a:p>
            <a:pPr lvl="1"/>
            <a:r>
              <a:rPr lang="en-US" sz="2400" dirty="0" smtClean="0"/>
              <a:t>Empirical evaluations must </a:t>
            </a:r>
            <a:r>
              <a:rPr lang="en-US" sz="2400" dirty="0"/>
              <a:t>be </a:t>
            </a:r>
            <a:r>
              <a:rPr lang="en-US" sz="2400" dirty="0" smtClean="0"/>
              <a:t>used, along with analytic models to explore the complete co-design space</a:t>
            </a:r>
            <a:endParaRPr lang="en-US" sz="2400" dirty="0"/>
          </a:p>
        </p:txBody>
      </p:sp>
    </p:spTree>
    <p:extLst>
      <p:ext uri="{BB962C8B-B14F-4D97-AF65-F5344CB8AC3E}">
        <p14:creationId xmlns="" xmlns:p14="http://schemas.microsoft.com/office/powerpoint/2010/main" val="22867839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lstStyle/>
          <a:p>
            <a:r>
              <a:rPr lang="en-US" sz="2800" dirty="0" smtClean="0"/>
              <a:t>Approach to Characterize SDMA Requirements</a:t>
            </a:r>
            <a:endParaRPr lang="en-US" sz="2800" dirty="0"/>
          </a:p>
        </p:txBody>
      </p:sp>
      <p:sp>
        <p:nvSpPr>
          <p:cNvPr id="3" name="Content Placeholder 2"/>
          <p:cNvSpPr>
            <a:spLocks noGrp="1"/>
          </p:cNvSpPr>
          <p:nvPr>
            <p:ph idx="1"/>
          </p:nvPr>
        </p:nvSpPr>
        <p:spPr>
          <a:xfrm>
            <a:off x="457200" y="1219200"/>
            <a:ext cx="8305800" cy="5029200"/>
          </a:xfrm>
        </p:spPr>
        <p:txBody>
          <a:bodyPr/>
          <a:lstStyle/>
          <a:p>
            <a:r>
              <a:rPr lang="en-US" sz="2400" dirty="0" smtClean="0"/>
              <a:t>Develop proxy / skeletal applications </a:t>
            </a:r>
            <a:r>
              <a:rPr lang="en-US" sz="2400" dirty="0" smtClean="0">
                <a:solidFill>
                  <a:schemeClr val="tx1"/>
                </a:solidFill>
              </a:rPr>
              <a:t>for a representative set of data analyses methods and characterize machine independent characteristics, e.g. memory access patterns, communication patterns, etc.</a:t>
            </a:r>
          </a:p>
          <a:p>
            <a:pPr marL="0" indent="0">
              <a:buNone/>
            </a:pPr>
            <a:endParaRPr lang="en-US" sz="2400" dirty="0" smtClean="0">
              <a:solidFill>
                <a:schemeClr val="tx1"/>
              </a:solidFill>
            </a:endParaRPr>
          </a:p>
          <a:p>
            <a:r>
              <a:rPr lang="en-US" sz="2400" dirty="0">
                <a:solidFill>
                  <a:schemeClr val="tx1"/>
                </a:solidFill>
              </a:rPr>
              <a:t>Define and </a:t>
            </a:r>
            <a:r>
              <a:rPr lang="en-US" sz="2400" dirty="0" smtClean="0"/>
              <a:t>characterize relevant workflow </a:t>
            </a:r>
            <a:r>
              <a:rPr lang="en-US" sz="2400" dirty="0"/>
              <a:t>architectures </a:t>
            </a:r>
            <a:r>
              <a:rPr lang="en-US" sz="2400" dirty="0" smtClean="0">
                <a:solidFill>
                  <a:schemeClr val="tx1"/>
                </a:solidFill>
              </a:rPr>
              <a:t>and map (formally and empirically) the machine independent information to specific architectural choices  </a:t>
            </a:r>
            <a:endParaRPr lang="en-US" sz="2400" dirty="0">
              <a:solidFill>
                <a:schemeClr val="tx1"/>
              </a:solidFill>
            </a:endParaRPr>
          </a:p>
          <a:p>
            <a:pPr marL="0" indent="0">
              <a:buNone/>
            </a:pPr>
            <a:endParaRPr lang="en-US" sz="2400" dirty="0" smtClean="0">
              <a:solidFill>
                <a:schemeClr val="tx1"/>
              </a:solidFill>
            </a:endParaRPr>
          </a:p>
          <a:p>
            <a:r>
              <a:rPr lang="en-US" sz="2400" dirty="0" smtClean="0">
                <a:solidFill>
                  <a:schemeClr val="tx1"/>
                </a:solidFill>
              </a:rPr>
              <a:t>Integrate analytics and simulation proxies to understand end-to-end performance characteristics of the combustion workflow &amp; express this using the </a:t>
            </a:r>
            <a:r>
              <a:rPr lang="en-US" sz="2400" b="1" i="1" dirty="0" smtClean="0"/>
              <a:t>meta-skeleton </a:t>
            </a:r>
            <a:r>
              <a:rPr lang="en-US" sz="2400" dirty="0" smtClean="0">
                <a:solidFill>
                  <a:schemeClr val="tx1"/>
                </a:solidFill>
              </a:rPr>
              <a:t>abstraction</a:t>
            </a:r>
            <a:endParaRPr lang="en-US" sz="2400" dirty="0">
              <a:solidFill>
                <a:schemeClr val="tx1"/>
              </a:solidFill>
            </a:endParaRPr>
          </a:p>
        </p:txBody>
      </p:sp>
    </p:spTree>
    <p:extLst>
      <p:ext uri="{BB962C8B-B14F-4D97-AF65-F5344CB8AC3E}">
        <p14:creationId xmlns="" xmlns:p14="http://schemas.microsoft.com/office/powerpoint/2010/main" val="5775142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p>
            <a:r>
              <a:rPr lang="en-US" sz="2800" dirty="0" smtClean="0">
                <a:solidFill>
                  <a:srgbClr val="3800DC"/>
                </a:solidFill>
              </a:rPr>
              <a:t>Initial lessons show highly heterogeneous behaviors and requirements</a:t>
            </a:r>
            <a:endParaRPr lang="en-US" sz="2800" dirty="0">
              <a:solidFill>
                <a:srgbClr val="3800DC"/>
              </a:solidFill>
            </a:endParaRPr>
          </a:p>
        </p:txBody>
      </p:sp>
      <p:grpSp>
        <p:nvGrpSpPr>
          <p:cNvPr id="5" name="Group 4"/>
          <p:cNvGrpSpPr/>
          <p:nvPr/>
        </p:nvGrpSpPr>
        <p:grpSpPr>
          <a:xfrm>
            <a:off x="152400" y="1219200"/>
            <a:ext cx="3429000" cy="4800600"/>
            <a:chOff x="76200" y="1066800"/>
            <a:chExt cx="3429000" cy="4800600"/>
          </a:xfrm>
        </p:grpSpPr>
        <p:sp>
          <p:nvSpPr>
            <p:cNvPr id="33" name="Rectangle 32"/>
            <p:cNvSpPr/>
            <p:nvPr/>
          </p:nvSpPr>
          <p:spPr bwMode="auto">
            <a:xfrm>
              <a:off x="76200" y="1066800"/>
              <a:ext cx="3429000" cy="48006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21" name="Picture 20"/>
            <p:cNvPicPr>
              <a:picLocks noChangeAspect="1"/>
            </p:cNvPicPr>
            <p:nvPr/>
          </p:nvPicPr>
          <p:blipFill>
            <a:blip r:embed="rId3"/>
            <a:stretch>
              <a:fillRect/>
            </a:stretch>
          </p:blipFill>
          <p:spPr>
            <a:xfrm>
              <a:off x="152401" y="2666999"/>
              <a:ext cx="1600199" cy="1447801"/>
            </a:xfrm>
            <a:prstGeom prst="rect">
              <a:avLst/>
            </a:prstGeom>
          </p:spPr>
        </p:pic>
        <p:pic>
          <p:nvPicPr>
            <p:cNvPr id="23" name="Picture 22"/>
            <p:cNvPicPr>
              <a:picLocks/>
            </p:cNvPicPr>
            <p:nvPr/>
          </p:nvPicPr>
          <p:blipFill>
            <a:blip r:embed="rId4"/>
            <a:stretch>
              <a:fillRect/>
            </a:stretch>
          </p:blipFill>
          <p:spPr>
            <a:xfrm>
              <a:off x="152400" y="1143000"/>
              <a:ext cx="1600199" cy="1447800"/>
            </a:xfrm>
            <a:prstGeom prst="rect">
              <a:avLst/>
            </a:prstGeom>
          </p:spPr>
        </p:pic>
        <p:pic>
          <p:nvPicPr>
            <p:cNvPr id="24" name="Picture 23"/>
            <p:cNvPicPr>
              <a:picLocks/>
            </p:cNvPicPr>
            <p:nvPr/>
          </p:nvPicPr>
          <p:blipFill>
            <a:blip r:embed="rId5"/>
            <a:stretch>
              <a:fillRect/>
            </a:stretch>
          </p:blipFill>
          <p:spPr>
            <a:xfrm>
              <a:off x="1828800" y="1143000"/>
              <a:ext cx="1600200" cy="1447800"/>
            </a:xfrm>
            <a:prstGeom prst="rect">
              <a:avLst/>
            </a:prstGeom>
          </p:spPr>
        </p:pic>
        <p:pic>
          <p:nvPicPr>
            <p:cNvPr id="25" name="Picture 24"/>
            <p:cNvPicPr>
              <a:picLocks/>
            </p:cNvPicPr>
            <p:nvPr/>
          </p:nvPicPr>
          <p:blipFill>
            <a:blip r:embed="rId6"/>
            <a:stretch>
              <a:fillRect/>
            </a:stretch>
          </p:blipFill>
          <p:spPr>
            <a:xfrm>
              <a:off x="1828800" y="2667000"/>
              <a:ext cx="1600199" cy="1447800"/>
            </a:xfrm>
            <a:prstGeom prst="rect">
              <a:avLst/>
            </a:prstGeom>
          </p:spPr>
        </p:pic>
        <p:sp>
          <p:nvSpPr>
            <p:cNvPr id="4" name="TextBox 3"/>
            <p:cNvSpPr txBox="1"/>
            <p:nvPr/>
          </p:nvSpPr>
          <p:spPr>
            <a:xfrm>
              <a:off x="152400" y="4267200"/>
              <a:ext cx="3276600" cy="1477328"/>
            </a:xfrm>
            <a:prstGeom prst="rect">
              <a:avLst/>
            </a:prstGeom>
            <a:solidFill>
              <a:schemeClr val="bg1"/>
            </a:solidFill>
            <a:ln w="3175" cmpd="sng">
              <a:solidFill>
                <a:schemeClr val="bg1">
                  <a:lumMod val="50000"/>
                </a:schemeClr>
              </a:solidFill>
            </a:ln>
          </p:spPr>
          <p:txBody>
            <a:bodyPr wrap="square" rtlCol="0">
              <a:spAutoFit/>
            </a:bodyPr>
            <a:lstStyle/>
            <a:p>
              <a:pPr algn="ctr"/>
              <a:r>
                <a:rPr lang="en-US" sz="1800" b="1" dirty="0" smtClean="0">
                  <a:latin typeface="Calibri"/>
                  <a:cs typeface="Calibri"/>
                </a:rPr>
                <a:t>Analytics instruction mixes cover a wide range of behaviors</a:t>
              </a:r>
            </a:p>
            <a:p>
              <a:pPr algn="ctr"/>
              <a:r>
                <a:rPr lang="en-US" sz="1800" b="1" dirty="0" smtClean="0">
                  <a:latin typeface="Calibri"/>
                  <a:cs typeface="Calibri"/>
                </a:rPr>
                <a:t> </a:t>
              </a:r>
              <a:endParaRPr lang="en-US" sz="1800" dirty="0">
                <a:latin typeface="Calibri"/>
                <a:cs typeface="Calibri"/>
              </a:endParaRPr>
            </a:p>
            <a:p>
              <a:pPr algn="ctr"/>
              <a:r>
                <a:rPr lang="en-US" sz="1800" dirty="0" smtClean="0">
                  <a:solidFill>
                    <a:srgbClr val="800000"/>
                  </a:solidFill>
                  <a:latin typeface="Calibri"/>
                  <a:cs typeface="Calibri"/>
                </a:rPr>
                <a:t>Algorithms range from Flop-free to having more Flops than solver</a:t>
              </a:r>
            </a:p>
          </p:txBody>
        </p:sp>
      </p:grpSp>
      <p:grpSp>
        <p:nvGrpSpPr>
          <p:cNvPr id="7" name="Group 6"/>
          <p:cNvGrpSpPr/>
          <p:nvPr/>
        </p:nvGrpSpPr>
        <p:grpSpPr>
          <a:xfrm>
            <a:off x="3742269" y="1219200"/>
            <a:ext cx="5257800" cy="4800600"/>
            <a:chOff x="3742269" y="1219200"/>
            <a:chExt cx="5257800" cy="4800600"/>
          </a:xfrm>
        </p:grpSpPr>
        <p:sp>
          <p:nvSpPr>
            <p:cNvPr id="34" name="Rectangle 33"/>
            <p:cNvSpPr/>
            <p:nvPr/>
          </p:nvSpPr>
          <p:spPr bwMode="auto">
            <a:xfrm>
              <a:off x="3742269" y="1219200"/>
              <a:ext cx="5257800" cy="48006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nvGrpSpPr>
            <p:cNvPr id="6" name="Group 5"/>
            <p:cNvGrpSpPr/>
            <p:nvPr/>
          </p:nvGrpSpPr>
          <p:grpSpPr>
            <a:xfrm>
              <a:off x="3779222" y="1295400"/>
              <a:ext cx="5174499" cy="2971800"/>
              <a:chOff x="3779222" y="1295400"/>
              <a:chExt cx="5174499" cy="2971800"/>
            </a:xfrm>
          </p:grpSpPr>
          <p:sp>
            <p:nvSpPr>
              <p:cNvPr id="45" name="Rectangle 44"/>
              <p:cNvSpPr/>
              <p:nvPr/>
            </p:nvSpPr>
            <p:spPr bwMode="auto">
              <a:xfrm>
                <a:off x="3810000" y="1295400"/>
                <a:ext cx="5105400" cy="2971800"/>
              </a:xfrm>
              <a:prstGeom prst="rect">
                <a:avLst/>
              </a:prstGeom>
              <a:solidFill>
                <a:schemeClr val="bg1"/>
              </a:solidFill>
              <a:ln w="317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nvGrpSpPr>
              <p:cNvPr id="8" name="Group 7"/>
              <p:cNvGrpSpPr/>
              <p:nvPr/>
            </p:nvGrpSpPr>
            <p:grpSpPr>
              <a:xfrm>
                <a:off x="3779222" y="1444823"/>
                <a:ext cx="5174499" cy="2658309"/>
                <a:chOff x="-84197" y="1018905"/>
                <a:chExt cx="9493449" cy="5885890"/>
              </a:xfrm>
            </p:grpSpPr>
            <p:pic>
              <p:nvPicPr>
                <p:cNvPr id="9" name="Picture 7"/>
                <p:cNvPicPr>
                  <a:picLocks noChangeAspect="1" noChangeArrowheads="1"/>
                </p:cNvPicPr>
                <p:nvPr/>
              </p:nvPicPr>
              <p:blipFill rotWithShape="1">
                <a:blip r:embed="rId7">
                  <a:extLst>
                    <a:ext uri="{28A0092B-C50C-407E-A947-70E740481C1C}">
                      <a14:useLocalDpi xmlns="" xmlns:a14="http://schemas.microsoft.com/office/drawing/2010/main" val="0"/>
                    </a:ext>
                  </a:extLst>
                </a:blip>
                <a:srcRect l="14958" r="24376"/>
                <a:stretch/>
              </p:blipFill>
              <p:spPr bwMode="auto">
                <a:xfrm>
                  <a:off x="6242812" y="1591093"/>
                  <a:ext cx="2819277" cy="21495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rotWithShape="1">
                <a:blip r:embed="rId8">
                  <a:extLst>
                    <a:ext uri="{28A0092B-C50C-407E-A947-70E740481C1C}">
                      <a14:useLocalDpi xmlns="" xmlns:a14="http://schemas.microsoft.com/office/drawing/2010/main" val="0"/>
                    </a:ext>
                  </a:extLst>
                </a:blip>
                <a:srcRect l="14958" r="24100"/>
                <a:stretch/>
              </p:blipFill>
              <p:spPr bwMode="auto">
                <a:xfrm>
                  <a:off x="3504975" y="1591093"/>
                  <a:ext cx="2785903" cy="21495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rotWithShape="1">
                <a:blip r:embed="rId9">
                  <a:extLst>
                    <a:ext uri="{28A0092B-C50C-407E-A947-70E740481C1C}">
                      <a14:useLocalDpi xmlns="" xmlns:a14="http://schemas.microsoft.com/office/drawing/2010/main" val="0"/>
                    </a:ext>
                  </a:extLst>
                </a:blip>
                <a:srcRect r="24654"/>
                <a:stretch/>
              </p:blipFill>
              <p:spPr bwMode="auto">
                <a:xfrm>
                  <a:off x="457205" y="1591093"/>
                  <a:ext cx="3039395" cy="21495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rot="16200000">
                  <a:off x="-1962121" y="3430036"/>
                  <a:ext cx="4376979" cy="621132"/>
                </a:xfrm>
                <a:prstGeom prst="rect">
                  <a:avLst/>
                </a:prstGeom>
                <a:noFill/>
              </p:spPr>
              <p:txBody>
                <a:bodyPr wrap="none" rtlCol="0">
                  <a:spAutoFit/>
                </a:bodyPr>
                <a:lstStyle/>
                <a:p>
                  <a:r>
                    <a:rPr lang="en-US" sz="1600" dirty="0" smtClean="0">
                      <a:latin typeface="Calibri"/>
                      <a:cs typeface="Calibri"/>
                    </a:rPr>
                    <a:t>Total Communication</a:t>
                  </a:r>
                  <a:endParaRPr lang="en-US" sz="1600" dirty="0">
                    <a:latin typeface="Calibri"/>
                    <a:cs typeface="Calibri"/>
                  </a:endParaRPr>
                </a:p>
              </p:txBody>
            </p:sp>
            <p:sp>
              <p:nvSpPr>
                <p:cNvPr id="13" name="TextBox 12"/>
                <p:cNvSpPr txBox="1"/>
                <p:nvPr/>
              </p:nvSpPr>
              <p:spPr>
                <a:xfrm>
                  <a:off x="3467299" y="6087039"/>
                  <a:ext cx="2651088" cy="817756"/>
                </a:xfrm>
                <a:prstGeom prst="rect">
                  <a:avLst/>
                </a:prstGeom>
                <a:noFill/>
              </p:spPr>
              <p:txBody>
                <a:bodyPr wrap="none" rtlCol="0">
                  <a:spAutoFit/>
                </a:bodyPr>
                <a:lstStyle/>
                <a:p>
                  <a:r>
                    <a:rPr lang="en-US" sz="1800" dirty="0" smtClean="0">
                      <a:latin typeface="Calibri"/>
                      <a:cs typeface="Calibri"/>
                    </a:rPr>
                    <a:t>Merge stages</a:t>
                  </a:r>
                </a:p>
              </p:txBody>
            </p:sp>
            <p:sp>
              <p:nvSpPr>
                <p:cNvPr id="14" name="TextBox 13"/>
                <p:cNvSpPr txBox="1"/>
                <p:nvPr/>
              </p:nvSpPr>
              <p:spPr>
                <a:xfrm>
                  <a:off x="671276" y="1018905"/>
                  <a:ext cx="2620989" cy="681464"/>
                </a:xfrm>
                <a:prstGeom prst="rect">
                  <a:avLst/>
                </a:prstGeom>
                <a:noFill/>
              </p:spPr>
              <p:txBody>
                <a:bodyPr wrap="none" rtlCol="0">
                  <a:spAutoFit/>
                </a:bodyPr>
                <a:lstStyle/>
                <a:p>
                  <a:r>
                    <a:rPr lang="en-US" sz="1400" dirty="0" smtClean="0">
                      <a:latin typeface="Calibri"/>
                      <a:cs typeface="Calibri"/>
                    </a:rPr>
                    <a:t>2-cores per node</a:t>
                  </a:r>
                </a:p>
              </p:txBody>
            </p:sp>
            <p:sp>
              <p:nvSpPr>
                <p:cNvPr id="15" name="TextBox 14"/>
                <p:cNvSpPr txBox="1"/>
                <p:nvPr/>
              </p:nvSpPr>
              <p:spPr>
                <a:xfrm>
                  <a:off x="3535702" y="1018905"/>
                  <a:ext cx="2620989" cy="681464"/>
                </a:xfrm>
                <a:prstGeom prst="rect">
                  <a:avLst/>
                </a:prstGeom>
                <a:noFill/>
              </p:spPr>
              <p:txBody>
                <a:bodyPr wrap="none" rtlCol="0">
                  <a:spAutoFit/>
                </a:bodyPr>
                <a:lstStyle/>
                <a:p>
                  <a:r>
                    <a:rPr lang="en-US" sz="1400" dirty="0" smtClean="0">
                      <a:latin typeface="Calibri"/>
                      <a:cs typeface="Calibri"/>
                    </a:rPr>
                    <a:t>4-cores per node</a:t>
                  </a:r>
                </a:p>
              </p:txBody>
            </p:sp>
            <p:sp>
              <p:nvSpPr>
                <p:cNvPr id="16" name="TextBox 15"/>
                <p:cNvSpPr txBox="1"/>
                <p:nvPr/>
              </p:nvSpPr>
              <p:spPr>
                <a:xfrm>
                  <a:off x="6400130" y="1018905"/>
                  <a:ext cx="2620989" cy="681464"/>
                </a:xfrm>
                <a:prstGeom prst="rect">
                  <a:avLst/>
                </a:prstGeom>
                <a:noFill/>
              </p:spPr>
              <p:txBody>
                <a:bodyPr wrap="none" rtlCol="0">
                  <a:spAutoFit/>
                </a:bodyPr>
                <a:lstStyle/>
                <a:p>
                  <a:r>
                    <a:rPr lang="en-US" sz="1400" dirty="0" smtClean="0">
                      <a:latin typeface="Calibri"/>
                      <a:cs typeface="Calibri"/>
                    </a:rPr>
                    <a:t>8-cores per node</a:t>
                  </a:r>
                </a:p>
              </p:txBody>
            </p:sp>
            <p:grpSp>
              <p:nvGrpSpPr>
                <p:cNvPr id="17" name="Group 16"/>
                <p:cNvGrpSpPr/>
                <p:nvPr/>
              </p:nvGrpSpPr>
              <p:grpSpPr>
                <a:xfrm>
                  <a:off x="449546" y="3787015"/>
                  <a:ext cx="8615559" cy="2228320"/>
                  <a:chOff x="463293" y="1577683"/>
                  <a:chExt cx="8615559" cy="1828801"/>
                </a:xfrm>
              </p:grpSpPr>
              <p:pic>
                <p:nvPicPr>
                  <p:cNvPr id="30" name="Picture 4"/>
                  <p:cNvPicPr>
                    <a:picLocks noChangeAspect="1" noChangeArrowheads="1"/>
                  </p:cNvPicPr>
                  <p:nvPr/>
                </p:nvPicPr>
                <p:blipFill rotWithShape="1">
                  <a:blip r:embed="rId10">
                    <a:extLst>
                      <a:ext uri="{28A0092B-C50C-407E-A947-70E740481C1C}">
                        <a14:useLocalDpi xmlns="" xmlns:a14="http://schemas.microsoft.com/office/drawing/2010/main" val="0"/>
                      </a:ext>
                    </a:extLst>
                  </a:blip>
                  <a:srcRect l="14682" r="24100"/>
                  <a:stretch/>
                </p:blipFill>
                <p:spPr bwMode="auto">
                  <a:xfrm>
                    <a:off x="6304625" y="1577683"/>
                    <a:ext cx="2774227" cy="1828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rotWithShape="1">
                  <a:blip r:embed="rId11">
                    <a:extLst>
                      <a:ext uri="{28A0092B-C50C-407E-A947-70E740481C1C}">
                        <a14:useLocalDpi xmlns="" xmlns:a14="http://schemas.microsoft.com/office/drawing/2010/main" val="0"/>
                      </a:ext>
                    </a:extLst>
                  </a:blip>
                  <a:srcRect l="14404" r="24100"/>
                  <a:stretch/>
                </p:blipFill>
                <p:spPr bwMode="auto">
                  <a:xfrm>
                    <a:off x="3510348" y="1577683"/>
                    <a:ext cx="2802651" cy="18287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12">
                    <a:extLst>
                      <a:ext uri="{28A0092B-C50C-407E-A947-70E740481C1C}">
                        <a14:useLocalDpi xmlns="" xmlns:a14="http://schemas.microsoft.com/office/drawing/2010/main" val="0"/>
                      </a:ext>
                    </a:extLst>
                  </a:blip>
                  <a:srcRect r="23546"/>
                  <a:stretch/>
                </p:blipFill>
                <p:spPr bwMode="auto">
                  <a:xfrm>
                    <a:off x="463293" y="1577683"/>
                    <a:ext cx="3055429" cy="182880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18" name="Picture 9"/>
                <p:cNvPicPr>
                  <a:picLocks noChangeAspect="1" noChangeArrowheads="1"/>
                </p:cNvPicPr>
                <p:nvPr/>
              </p:nvPicPr>
              <p:blipFill rotWithShape="1">
                <a:blip r:embed="rId13">
                  <a:extLst>
                    <a:ext uri="{28A0092B-C50C-407E-A947-70E740481C1C}">
                      <a14:useLocalDpi xmlns="" xmlns:a14="http://schemas.microsoft.com/office/drawing/2010/main" val="0"/>
                    </a:ext>
                  </a:extLst>
                </a:blip>
                <a:srcRect l="80254" t="44075" r="1047" b="43410"/>
                <a:stretch/>
              </p:blipFill>
              <p:spPr bwMode="auto">
                <a:xfrm>
                  <a:off x="6971712" y="1676400"/>
                  <a:ext cx="1412559" cy="54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9" name="Picture 9"/>
                <p:cNvPicPr>
                  <a:picLocks noChangeAspect="1" noChangeArrowheads="1"/>
                </p:cNvPicPr>
                <p:nvPr/>
              </p:nvPicPr>
              <p:blipFill rotWithShape="1">
                <a:blip r:embed="rId13">
                  <a:extLst>
                    <a:ext uri="{28A0092B-C50C-407E-A947-70E740481C1C}">
                      <a14:useLocalDpi xmlns="" xmlns:a14="http://schemas.microsoft.com/office/drawing/2010/main" val="0"/>
                    </a:ext>
                  </a:extLst>
                </a:blip>
                <a:srcRect l="80254" t="44075" r="1047" b="43410"/>
                <a:stretch/>
              </p:blipFill>
              <p:spPr bwMode="auto">
                <a:xfrm>
                  <a:off x="4191647" y="1676400"/>
                  <a:ext cx="1412559" cy="54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9"/>
                <p:cNvPicPr>
                  <a:picLocks noChangeAspect="1" noChangeArrowheads="1"/>
                </p:cNvPicPr>
                <p:nvPr/>
              </p:nvPicPr>
              <p:blipFill rotWithShape="1">
                <a:blip r:embed="rId13">
                  <a:extLst>
                    <a:ext uri="{28A0092B-C50C-407E-A947-70E740481C1C}">
                      <a14:useLocalDpi xmlns="" xmlns:a14="http://schemas.microsoft.com/office/drawing/2010/main" val="0"/>
                    </a:ext>
                  </a:extLst>
                </a:blip>
                <a:srcRect l="80254" t="44075" r="1047" b="43410"/>
                <a:stretch/>
              </p:blipFill>
              <p:spPr bwMode="auto">
                <a:xfrm>
                  <a:off x="1676400" y="1676400"/>
                  <a:ext cx="1412559" cy="54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rot="5400000">
                  <a:off x="8018789" y="4865295"/>
                  <a:ext cx="2329193" cy="451732"/>
                </a:xfrm>
                <a:prstGeom prst="rect">
                  <a:avLst/>
                </a:prstGeom>
                <a:noFill/>
              </p:spPr>
              <p:txBody>
                <a:bodyPr wrap="none" rtlCol="0">
                  <a:spAutoFit/>
                </a:bodyPr>
                <a:lstStyle/>
                <a:p>
                  <a:r>
                    <a:rPr lang="en-US" sz="1000" dirty="0" smtClean="0">
                      <a:latin typeface="Calibri"/>
                      <a:cs typeface="Calibri"/>
                    </a:rPr>
                    <a:t>8-way merge</a:t>
                  </a:r>
                  <a:endParaRPr lang="en-US" sz="1000" dirty="0">
                    <a:latin typeface="Calibri"/>
                    <a:cs typeface="Calibri"/>
                  </a:endParaRPr>
                </a:p>
              </p:txBody>
            </p:sp>
            <p:sp>
              <p:nvSpPr>
                <p:cNvPr id="26" name="TextBox 25"/>
                <p:cNvSpPr txBox="1"/>
                <p:nvPr/>
              </p:nvSpPr>
              <p:spPr>
                <a:xfrm rot="5400000">
                  <a:off x="7963345" y="2550551"/>
                  <a:ext cx="2364128" cy="451732"/>
                </a:xfrm>
                <a:prstGeom prst="rect">
                  <a:avLst/>
                </a:prstGeom>
                <a:noFill/>
              </p:spPr>
              <p:txBody>
                <a:bodyPr wrap="none" rtlCol="0">
                  <a:spAutoFit/>
                </a:bodyPr>
                <a:lstStyle/>
                <a:p>
                  <a:r>
                    <a:rPr lang="en-US" sz="1000" dirty="0" smtClean="0">
                      <a:latin typeface="Calibri"/>
                      <a:cs typeface="Calibri"/>
                    </a:rPr>
                    <a:t>binary merge</a:t>
                  </a:r>
                  <a:endParaRPr lang="en-US" sz="1000" dirty="0">
                    <a:latin typeface="Calibri"/>
                    <a:cs typeface="Calibri"/>
                  </a:endParaRPr>
                </a:p>
              </p:txBody>
            </p:sp>
            <p:pic>
              <p:nvPicPr>
                <p:cNvPr id="27" name="Picture 9"/>
                <p:cNvPicPr>
                  <a:picLocks noChangeAspect="1" noChangeArrowheads="1"/>
                </p:cNvPicPr>
                <p:nvPr/>
              </p:nvPicPr>
              <p:blipFill rotWithShape="1">
                <a:blip r:embed="rId13">
                  <a:extLst>
                    <a:ext uri="{28A0092B-C50C-407E-A947-70E740481C1C}">
                      <a14:useLocalDpi xmlns="" xmlns:a14="http://schemas.microsoft.com/office/drawing/2010/main" val="0"/>
                    </a:ext>
                  </a:extLst>
                </a:blip>
                <a:srcRect l="80254" t="44075" r="1047" b="43410"/>
                <a:stretch/>
              </p:blipFill>
              <p:spPr bwMode="auto">
                <a:xfrm>
                  <a:off x="6971711" y="3886200"/>
                  <a:ext cx="1412559" cy="54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8" name="Picture 9"/>
                <p:cNvPicPr>
                  <a:picLocks noChangeAspect="1" noChangeArrowheads="1"/>
                </p:cNvPicPr>
                <p:nvPr/>
              </p:nvPicPr>
              <p:blipFill rotWithShape="1">
                <a:blip r:embed="rId13">
                  <a:extLst>
                    <a:ext uri="{28A0092B-C50C-407E-A947-70E740481C1C}">
                      <a14:useLocalDpi xmlns="" xmlns:a14="http://schemas.microsoft.com/office/drawing/2010/main" val="0"/>
                    </a:ext>
                  </a:extLst>
                </a:blip>
                <a:srcRect l="80254" t="44075" r="1047" b="43410"/>
                <a:stretch/>
              </p:blipFill>
              <p:spPr bwMode="auto">
                <a:xfrm>
                  <a:off x="4191646" y="3886200"/>
                  <a:ext cx="1412559" cy="54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rotWithShape="1">
                <a:blip r:embed="rId13">
                  <a:extLst>
                    <a:ext uri="{28A0092B-C50C-407E-A947-70E740481C1C}">
                      <a14:useLocalDpi xmlns="" xmlns:a14="http://schemas.microsoft.com/office/drawing/2010/main" val="0"/>
                    </a:ext>
                  </a:extLst>
                </a:blip>
                <a:srcRect l="80254" t="44075" r="1047" b="43410"/>
                <a:stretch/>
              </p:blipFill>
              <p:spPr bwMode="auto">
                <a:xfrm>
                  <a:off x="1676399" y="3886200"/>
                  <a:ext cx="1412559" cy="546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sp>
            <p:nvSpPr>
              <p:cNvPr id="38" name="Oval 37"/>
              <p:cNvSpPr/>
              <p:nvPr/>
            </p:nvSpPr>
            <p:spPr bwMode="auto">
              <a:xfrm>
                <a:off x="5492913" y="2457939"/>
                <a:ext cx="76200" cy="76200"/>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39" name="Oval 38"/>
              <p:cNvSpPr/>
              <p:nvPr/>
            </p:nvSpPr>
            <p:spPr bwMode="auto">
              <a:xfrm>
                <a:off x="5340513" y="3378852"/>
                <a:ext cx="76200" cy="76200"/>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40" name="Oval 39"/>
              <p:cNvSpPr/>
              <p:nvPr/>
            </p:nvSpPr>
            <p:spPr bwMode="auto">
              <a:xfrm>
                <a:off x="6629400" y="3352800"/>
                <a:ext cx="76200" cy="76200"/>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41" name="Oval 40"/>
              <p:cNvSpPr/>
              <p:nvPr/>
            </p:nvSpPr>
            <p:spPr bwMode="auto">
              <a:xfrm>
                <a:off x="6877538" y="2431887"/>
                <a:ext cx="76200" cy="76200"/>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42" name="Oval 41"/>
              <p:cNvSpPr/>
              <p:nvPr/>
            </p:nvSpPr>
            <p:spPr bwMode="auto">
              <a:xfrm>
                <a:off x="8306451" y="2438400"/>
                <a:ext cx="76200" cy="76200"/>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43" name="Oval 42"/>
              <p:cNvSpPr/>
              <p:nvPr/>
            </p:nvSpPr>
            <p:spPr bwMode="auto">
              <a:xfrm>
                <a:off x="8113671" y="3348243"/>
                <a:ext cx="76200" cy="76200"/>
              </a:xfrm>
              <a:prstGeom prst="ellipse">
                <a:avLst/>
              </a:prstGeom>
              <a:noFill/>
              <a:ln w="381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46" name="TextBox 45"/>
            <p:cNvSpPr txBox="1"/>
            <p:nvPr/>
          </p:nvSpPr>
          <p:spPr>
            <a:xfrm>
              <a:off x="3810000" y="4419600"/>
              <a:ext cx="5105400" cy="1477328"/>
            </a:xfrm>
            <a:prstGeom prst="rect">
              <a:avLst/>
            </a:prstGeom>
            <a:solidFill>
              <a:schemeClr val="bg1"/>
            </a:solidFill>
            <a:ln w="3175" cmpd="sng">
              <a:solidFill>
                <a:schemeClr val="bg1">
                  <a:lumMod val="50000"/>
                </a:schemeClr>
              </a:solidFill>
            </a:ln>
          </p:spPr>
          <p:txBody>
            <a:bodyPr wrap="square" rtlCol="0">
              <a:spAutoFit/>
            </a:bodyPr>
            <a:lstStyle/>
            <a:p>
              <a:pPr algn="ctr"/>
              <a:r>
                <a:rPr lang="en-US" sz="1800" b="1" dirty="0" smtClean="0">
                  <a:latin typeface="Calibri"/>
                  <a:cs typeface="Calibri"/>
                </a:rPr>
                <a:t>Mapping machine independent characterizations onto future workflow architectures is important </a:t>
              </a:r>
              <a:endParaRPr lang="en-US" sz="1800" dirty="0" smtClean="0">
                <a:latin typeface="Calibri"/>
                <a:cs typeface="Calibri"/>
              </a:endParaRPr>
            </a:p>
            <a:p>
              <a:pPr algn="ctr"/>
              <a:endParaRPr lang="en-US" sz="1800" dirty="0" smtClean="0">
                <a:latin typeface="Calibri"/>
                <a:cs typeface="Calibri"/>
              </a:endParaRPr>
            </a:p>
            <a:p>
              <a:pPr algn="ctr"/>
              <a:r>
                <a:rPr lang="en-US" sz="1800" dirty="0" smtClean="0">
                  <a:solidFill>
                    <a:srgbClr val="800000"/>
                  </a:solidFill>
                  <a:latin typeface="Calibri"/>
                  <a:cs typeface="Calibri"/>
                </a:rPr>
                <a:t>Algorithms </a:t>
              </a:r>
              <a:r>
                <a:rPr lang="en-US" sz="1800" dirty="0">
                  <a:solidFill>
                    <a:srgbClr val="800000"/>
                  </a:solidFill>
                  <a:latin typeface="Calibri"/>
                  <a:cs typeface="Calibri"/>
                </a:rPr>
                <a:t>can have a cross-over in communication costs </a:t>
              </a:r>
              <a:r>
                <a:rPr lang="en-US" sz="1800" dirty="0" smtClean="0">
                  <a:solidFill>
                    <a:srgbClr val="800000"/>
                  </a:solidFill>
                  <a:latin typeface="Calibri"/>
                  <a:cs typeface="Calibri"/>
                </a:rPr>
                <a:t>for </a:t>
              </a:r>
              <a:r>
                <a:rPr lang="en-US" sz="1800" dirty="0">
                  <a:solidFill>
                    <a:srgbClr val="800000"/>
                  </a:solidFill>
                  <a:latin typeface="Calibri"/>
                  <a:cs typeface="Calibri"/>
                </a:rPr>
                <a:t>different workflow </a:t>
              </a:r>
              <a:r>
                <a:rPr lang="en-US" sz="1800" dirty="0" smtClean="0">
                  <a:solidFill>
                    <a:srgbClr val="800000"/>
                  </a:solidFill>
                  <a:latin typeface="Calibri"/>
                  <a:cs typeface="Calibri"/>
                </a:rPr>
                <a:t>architectures</a:t>
              </a:r>
              <a:endParaRPr lang="en-US" sz="1800" dirty="0">
                <a:solidFill>
                  <a:srgbClr val="800000"/>
                </a:solidFill>
                <a:latin typeface="Calibri"/>
                <a:cs typeface="Calibri"/>
              </a:endParaRPr>
            </a:p>
          </p:txBody>
        </p:sp>
      </p:grpSp>
    </p:spTree>
    <p:extLst>
      <p:ext uri="{BB962C8B-B14F-4D97-AF65-F5344CB8AC3E}">
        <p14:creationId xmlns="" xmlns:p14="http://schemas.microsoft.com/office/powerpoint/2010/main" val="261479587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Title 1"/>
          <p:cNvSpPr>
            <a:spLocks noGrp="1"/>
          </p:cNvSpPr>
          <p:nvPr>
            <p:ph type="title"/>
          </p:nvPr>
        </p:nvSpPr>
        <p:spPr>
          <a:xfrm>
            <a:off x="0" y="76200"/>
            <a:ext cx="9144000" cy="990600"/>
          </a:xfrm>
        </p:spPr>
        <p:txBody>
          <a:bodyPr/>
          <a:lstStyle/>
          <a:p>
            <a:r>
              <a:rPr lang="en-US" sz="2800" dirty="0" smtClean="0">
                <a:ea typeface="ＭＳ Ｐゴシック"/>
                <a:cs typeface="ＭＳ Ｐゴシック"/>
              </a:rPr>
              <a:t>Extracting Knowledge from Simulation Requires </a:t>
            </a:r>
            <a:r>
              <a:rPr lang="en-US" sz="2800" dirty="0">
                <a:ea typeface="ＭＳ Ｐゴシック"/>
                <a:cs typeface="ＭＳ Ｐゴシック"/>
              </a:rPr>
              <a:t>R</a:t>
            </a:r>
            <a:r>
              <a:rPr lang="en-US" sz="2800" dirty="0" smtClean="0">
                <a:ea typeface="ＭＳ Ｐゴシック"/>
                <a:cs typeface="ＭＳ Ｐゴシック"/>
              </a:rPr>
              <a:t>ange of Analysis With Different </a:t>
            </a:r>
            <a:r>
              <a:rPr lang="en-US" sz="2800" dirty="0">
                <a:ea typeface="ＭＳ Ｐゴシック"/>
                <a:cs typeface="ＭＳ Ｐゴシック"/>
              </a:rPr>
              <a:t>I</a:t>
            </a:r>
            <a:r>
              <a:rPr lang="en-US" sz="2800" dirty="0" smtClean="0">
                <a:ea typeface="ＭＳ Ｐゴシック"/>
                <a:cs typeface="ＭＳ Ｐゴシック"/>
              </a:rPr>
              <a:t>nstruction </a:t>
            </a:r>
            <a:r>
              <a:rPr lang="en-US" sz="2800" dirty="0">
                <a:ea typeface="ＭＳ Ｐゴシック"/>
                <a:cs typeface="ＭＳ Ｐゴシック"/>
              </a:rPr>
              <a:t>M</a:t>
            </a:r>
            <a:r>
              <a:rPr lang="en-US" sz="2800" dirty="0" smtClean="0">
                <a:ea typeface="ＭＳ Ｐゴシック"/>
                <a:cs typeface="ＭＳ Ｐゴシック"/>
              </a:rPr>
              <a:t>ixes</a:t>
            </a:r>
            <a:endParaRPr lang="en-US" sz="2000" dirty="0" smtClean="0">
              <a:ea typeface="ＭＳ Ｐゴシック"/>
              <a:cs typeface="ＭＳ Ｐゴシック"/>
            </a:endParaRPr>
          </a:p>
        </p:txBody>
      </p:sp>
      <p:sp>
        <p:nvSpPr>
          <p:cNvPr id="328706" name="Content Placeholder 2"/>
          <p:cNvSpPr>
            <a:spLocks noGrp="1"/>
          </p:cNvSpPr>
          <p:nvPr>
            <p:ph idx="1"/>
          </p:nvPr>
        </p:nvSpPr>
        <p:spPr>
          <a:xfrm>
            <a:off x="0" y="1219200"/>
            <a:ext cx="7696200" cy="5257800"/>
          </a:xfrm>
        </p:spPr>
        <p:txBody>
          <a:bodyPr>
            <a:normAutofit lnSpcReduction="10000"/>
          </a:bodyPr>
          <a:lstStyle/>
          <a:p>
            <a:r>
              <a:rPr lang="en-US" sz="2000" dirty="0" smtClean="0">
                <a:solidFill>
                  <a:srgbClr val="C00000"/>
                </a:solidFill>
                <a:latin typeface="Calibri" pitchFamily="34" charset="0"/>
                <a:ea typeface="ＭＳ Ｐゴシック"/>
                <a:cs typeface="ＭＳ Ｐゴシック"/>
              </a:rPr>
              <a:t>Visualization (PVR)</a:t>
            </a:r>
          </a:p>
          <a:p>
            <a:pPr lvl="1"/>
            <a:r>
              <a:rPr lang="en-US" sz="1800" dirty="0" smtClean="0">
                <a:latin typeface="Calibri" pitchFamily="34" charset="0"/>
                <a:ea typeface="ＭＳ Ｐゴシック"/>
                <a:cs typeface="ＭＳ Ｐゴシック"/>
              </a:rPr>
              <a:t>In situ multi-</a:t>
            </a:r>
            <a:r>
              <a:rPr lang="en-US" sz="1800" dirty="0" err="1" smtClean="0">
                <a:latin typeface="Calibri" pitchFamily="34" charset="0"/>
                <a:ea typeface="ＭＳ Ｐゴシック"/>
                <a:cs typeface="ＭＳ Ｐゴシック"/>
              </a:rPr>
              <a:t>variate</a:t>
            </a:r>
            <a:r>
              <a:rPr lang="en-US" sz="1800" dirty="0" smtClean="0">
                <a:latin typeface="Calibri" pitchFamily="34" charset="0"/>
                <a:ea typeface="ＭＳ Ｐゴシック"/>
                <a:cs typeface="ＭＳ Ｐゴシック"/>
              </a:rPr>
              <a:t> volume and particle rendering</a:t>
            </a:r>
          </a:p>
          <a:p>
            <a:pPr lvl="1"/>
            <a:r>
              <a:rPr lang="en-US" sz="1800" dirty="0" err="1" smtClean="0">
                <a:latin typeface="Calibri" pitchFamily="34" charset="0"/>
                <a:ea typeface="ＭＳ Ｐゴシック"/>
                <a:cs typeface="ＭＳ Ｐゴシック"/>
              </a:rPr>
              <a:t>Lagrangian</a:t>
            </a:r>
            <a:r>
              <a:rPr lang="en-US" sz="1800" dirty="0" smtClean="0">
                <a:latin typeface="Calibri" pitchFamily="34" charset="0"/>
                <a:ea typeface="ＭＳ Ｐゴシック"/>
                <a:cs typeface="ＭＳ Ｐゴシック"/>
              </a:rPr>
              <a:t> particle querying and analysis</a:t>
            </a:r>
          </a:p>
          <a:p>
            <a:r>
              <a:rPr lang="en-US" sz="2000" dirty="0" smtClean="0">
                <a:solidFill>
                  <a:srgbClr val="C00000"/>
                </a:solidFill>
                <a:latin typeface="Calibri" pitchFamily="34" charset="0"/>
                <a:ea typeface="ＭＳ Ｐゴシック"/>
                <a:cs typeface="ＭＳ Ｐゴシック"/>
              </a:rPr>
              <a:t>Topological Segmentation and Flame/Flow Geometry (RTC)</a:t>
            </a:r>
          </a:p>
          <a:p>
            <a:pPr lvl="1"/>
            <a:r>
              <a:rPr lang="en-US" sz="1800" dirty="0" smtClean="0">
                <a:latin typeface="Calibri" pitchFamily="34" charset="0"/>
                <a:ea typeface="ＭＳ Ｐゴシック"/>
                <a:cs typeface="ＭＳ Ｐゴシック"/>
              </a:rPr>
              <a:t>Topological segmentation:</a:t>
            </a:r>
          </a:p>
          <a:p>
            <a:pPr lvl="2"/>
            <a:r>
              <a:rPr lang="en-US" dirty="0" smtClean="0">
                <a:latin typeface="Calibri" pitchFamily="34" charset="0"/>
                <a:ea typeface="ＭＳ Ｐゴシック"/>
              </a:rPr>
              <a:t>Contour trees</a:t>
            </a:r>
          </a:p>
          <a:p>
            <a:pPr lvl="2"/>
            <a:r>
              <a:rPr lang="en-US" dirty="0" smtClean="0">
                <a:latin typeface="Calibri" pitchFamily="34" charset="0"/>
                <a:ea typeface="ＭＳ Ｐゴシック"/>
              </a:rPr>
              <a:t>Morse-</a:t>
            </a:r>
            <a:r>
              <a:rPr lang="en-US" dirty="0" err="1" smtClean="0">
                <a:latin typeface="Calibri" pitchFamily="34" charset="0"/>
                <a:ea typeface="ＭＳ Ｐゴシック"/>
              </a:rPr>
              <a:t>Smale</a:t>
            </a:r>
            <a:r>
              <a:rPr lang="en-US" dirty="0" smtClean="0">
                <a:latin typeface="Calibri" pitchFamily="34" charset="0"/>
                <a:ea typeface="ＭＳ Ｐゴシック"/>
              </a:rPr>
              <a:t> complex</a:t>
            </a:r>
          </a:p>
          <a:p>
            <a:pPr lvl="2"/>
            <a:r>
              <a:rPr lang="en-US" dirty="0" smtClean="0">
                <a:latin typeface="Calibri" pitchFamily="34" charset="0"/>
                <a:ea typeface="ＭＳ Ｐゴシック"/>
              </a:rPr>
              <a:t>Time tracking</a:t>
            </a:r>
            <a:endParaRPr lang="en-US" dirty="0">
              <a:latin typeface="Calibri" pitchFamily="34" charset="0"/>
              <a:ea typeface="ＭＳ Ｐゴシック"/>
            </a:endParaRPr>
          </a:p>
          <a:p>
            <a:pPr lvl="2"/>
            <a:r>
              <a:rPr lang="en-US" dirty="0" smtClean="0">
                <a:latin typeface="Calibri" pitchFamily="34" charset="0"/>
                <a:ea typeface="ＭＳ Ｐゴシック"/>
                <a:cs typeface="ＭＳ Ｐゴシック"/>
              </a:rPr>
              <a:t>Scalar field comparison</a:t>
            </a:r>
          </a:p>
          <a:p>
            <a:pPr lvl="1"/>
            <a:r>
              <a:rPr lang="en-US" sz="1800" dirty="0" smtClean="0">
                <a:latin typeface="Calibri" pitchFamily="34" charset="0"/>
                <a:ea typeface="ＭＳ Ｐゴシック"/>
                <a:cs typeface="ＭＳ Ｐゴシック"/>
              </a:rPr>
              <a:t>Distance field (level set)</a:t>
            </a:r>
          </a:p>
          <a:p>
            <a:pPr lvl="1"/>
            <a:r>
              <a:rPr lang="en-US" sz="1800" dirty="0" smtClean="0">
                <a:latin typeface="Calibri" pitchFamily="34" charset="0"/>
                <a:ea typeface="ＭＳ Ｐゴシック"/>
                <a:cs typeface="ＭＳ Ｐゴシック"/>
              </a:rPr>
              <a:t>Shape analysis</a:t>
            </a:r>
          </a:p>
          <a:p>
            <a:r>
              <a:rPr lang="en-US" sz="2000" dirty="0" smtClean="0">
                <a:solidFill>
                  <a:srgbClr val="C00000"/>
                </a:solidFill>
                <a:latin typeface="Calibri" pitchFamily="34" charset="0"/>
                <a:ea typeface="ＭＳ Ｐゴシック"/>
                <a:cs typeface="ＭＳ Ｐゴシック"/>
              </a:rPr>
              <a:t>Statistics (SSA)</a:t>
            </a:r>
          </a:p>
          <a:p>
            <a:pPr lvl="1"/>
            <a:r>
              <a:rPr lang="en-US" sz="1800" dirty="0" smtClean="0">
                <a:latin typeface="Calibri" pitchFamily="34" charset="0"/>
                <a:ea typeface="ＭＳ Ｐゴシック"/>
                <a:cs typeface="ＭＳ Ｐゴシック"/>
              </a:rPr>
              <a:t>Filtering and averaging (spatial and temporal)</a:t>
            </a:r>
          </a:p>
          <a:p>
            <a:pPr lvl="1"/>
            <a:r>
              <a:rPr lang="en-US" sz="1800" dirty="0" smtClean="0">
                <a:latin typeface="Calibri" pitchFamily="34" charset="0"/>
                <a:ea typeface="ＭＳ Ｐゴシック"/>
                <a:cs typeface="ＭＳ Ｐゴシック"/>
              </a:rPr>
              <a:t>Statistical moments (conditional)</a:t>
            </a:r>
          </a:p>
          <a:p>
            <a:pPr lvl="1"/>
            <a:r>
              <a:rPr lang="en-US" sz="1800" dirty="0" smtClean="0">
                <a:latin typeface="Calibri" pitchFamily="34" charset="0"/>
                <a:ea typeface="ＭＳ Ｐゴシック"/>
                <a:cs typeface="ＭＳ Ｐゴシック"/>
              </a:rPr>
              <a:t>Statistical dimensionality reduction (joint PDFS)</a:t>
            </a:r>
          </a:p>
          <a:p>
            <a:pPr lvl="1"/>
            <a:r>
              <a:rPr lang="en-US" sz="1800" dirty="0" smtClean="0">
                <a:latin typeface="Calibri" pitchFamily="34" charset="0"/>
                <a:ea typeface="ＭＳ Ｐゴシック"/>
                <a:cs typeface="ＭＳ Ｐゴシック"/>
              </a:rPr>
              <a:t>Spectra (scalar, velocity, coherency)</a:t>
            </a:r>
          </a:p>
        </p:txBody>
      </p:sp>
      <p:pic>
        <p:nvPicPr>
          <p:cNvPr id="328709" name="Picture 12"/>
          <p:cNvPicPr>
            <a:picLocks noChangeArrowheads="1"/>
          </p:cNvPicPr>
          <p:nvPr/>
        </p:nvPicPr>
        <p:blipFill>
          <a:blip r:embed="rId3"/>
          <a:srcRect/>
          <a:stretch>
            <a:fillRect/>
          </a:stretch>
        </p:blipFill>
        <p:spPr bwMode="auto">
          <a:xfrm>
            <a:off x="6934200" y="3810000"/>
            <a:ext cx="1752600" cy="1066800"/>
          </a:xfrm>
          <a:prstGeom prst="rect">
            <a:avLst/>
          </a:prstGeom>
          <a:noFill/>
          <a:ln w="12700">
            <a:noFill/>
            <a:miter lim="800000"/>
            <a:headEnd/>
            <a:tailEnd/>
          </a:ln>
        </p:spPr>
      </p:pic>
      <p:pic>
        <p:nvPicPr>
          <p:cNvPr id="328712" name="Picture 8" descr="medialAxis.png"/>
          <p:cNvPicPr>
            <a:picLocks noChangeAspect="1"/>
          </p:cNvPicPr>
          <p:nvPr/>
        </p:nvPicPr>
        <p:blipFill>
          <a:blip r:embed="rId4">
            <a:clrChange>
              <a:clrFrom>
                <a:srgbClr val="FFFFFF"/>
              </a:clrFrom>
              <a:clrTo>
                <a:srgbClr val="FFFFFF">
                  <a:alpha val="0"/>
                </a:srgbClr>
              </a:clrTo>
            </a:clrChange>
          </a:blip>
          <a:srcRect/>
          <a:stretch>
            <a:fillRect/>
          </a:stretch>
        </p:blipFill>
        <p:spPr bwMode="auto">
          <a:xfrm>
            <a:off x="6518275" y="5219700"/>
            <a:ext cx="2524125" cy="1295400"/>
          </a:xfrm>
          <a:prstGeom prst="rect">
            <a:avLst/>
          </a:prstGeom>
          <a:noFill/>
          <a:ln w="9525">
            <a:noFill/>
            <a:miter lim="800000"/>
            <a:headEnd/>
            <a:tailEnd/>
          </a:ln>
        </p:spPr>
      </p:pic>
      <p:grpSp>
        <p:nvGrpSpPr>
          <p:cNvPr id="10" name="Group 12"/>
          <p:cNvGrpSpPr>
            <a:grpSpLocks/>
          </p:cNvGrpSpPr>
          <p:nvPr/>
        </p:nvGrpSpPr>
        <p:grpSpPr bwMode="auto">
          <a:xfrm>
            <a:off x="4876800" y="3035300"/>
            <a:ext cx="1447800" cy="1460500"/>
            <a:chOff x="3600" y="2400"/>
            <a:chExt cx="1657" cy="1448"/>
          </a:xfrm>
        </p:grpSpPr>
        <p:pic>
          <p:nvPicPr>
            <p:cNvPr id="11" name="Picture 2" descr="C:\Users\marc\txt\SciDACposter-20100711\LSBIII_work\Figures\streamVol.bmp"/>
            <p:cNvPicPr>
              <a:picLocks noChangeAspect="1" noChangeArrowheads="1"/>
            </p:cNvPicPr>
            <p:nvPr/>
          </p:nvPicPr>
          <p:blipFill>
            <a:blip r:embed="rId5"/>
            <a:srcRect/>
            <a:stretch>
              <a:fillRect/>
            </a:stretch>
          </p:blipFill>
          <p:spPr bwMode="auto">
            <a:xfrm>
              <a:off x="3600" y="2400"/>
              <a:ext cx="1657" cy="1296"/>
            </a:xfrm>
            <a:prstGeom prst="rect">
              <a:avLst/>
            </a:prstGeom>
            <a:noFill/>
            <a:ln w="9525">
              <a:noFill/>
              <a:miter lim="800000"/>
              <a:headEnd/>
              <a:tailEnd/>
            </a:ln>
          </p:spPr>
        </p:pic>
        <p:sp>
          <p:nvSpPr>
            <p:cNvPr id="12" name="TextBox 14"/>
            <p:cNvSpPr txBox="1">
              <a:spLocks noChangeArrowheads="1"/>
            </p:cNvSpPr>
            <p:nvPr/>
          </p:nvSpPr>
          <p:spPr bwMode="auto">
            <a:xfrm>
              <a:off x="3685" y="3694"/>
              <a:ext cx="1488" cy="154"/>
            </a:xfrm>
            <a:prstGeom prst="rect">
              <a:avLst/>
            </a:prstGeom>
            <a:noFill/>
            <a:ln w="9525">
              <a:noFill/>
              <a:miter lim="800000"/>
              <a:headEnd/>
              <a:tailEnd/>
            </a:ln>
          </p:spPr>
          <p:txBody>
            <a:bodyPr>
              <a:spAutoFit/>
            </a:bodyPr>
            <a:lstStyle/>
            <a:p>
              <a:pPr eaLnBrk="0" hangingPunct="0">
                <a:lnSpc>
                  <a:spcPct val="93000"/>
                </a:lnSpc>
                <a:buClr>
                  <a:srgbClr val="000000"/>
                </a:buClr>
                <a:buSzPct val="100000"/>
                <a:buFont typeface="Times New Roman" pitchFamily="18" charset="0"/>
                <a:buNone/>
              </a:pPr>
              <a:r>
                <a:rPr lang="en-US" sz="1000"/>
                <a:t>Flame-centric control volume analysis</a:t>
              </a:r>
            </a:p>
          </p:txBody>
        </p:sp>
      </p:grpSp>
      <p:grpSp>
        <p:nvGrpSpPr>
          <p:cNvPr id="13" name="Group 12"/>
          <p:cNvGrpSpPr/>
          <p:nvPr/>
        </p:nvGrpSpPr>
        <p:grpSpPr>
          <a:xfrm>
            <a:off x="1143000" y="152400"/>
            <a:ext cx="5181600" cy="6553200"/>
            <a:chOff x="76200" y="1066800"/>
            <a:chExt cx="3429000" cy="4800600"/>
          </a:xfrm>
        </p:grpSpPr>
        <p:sp>
          <p:nvSpPr>
            <p:cNvPr id="14" name="Rectangle 13"/>
            <p:cNvSpPr/>
            <p:nvPr/>
          </p:nvSpPr>
          <p:spPr bwMode="auto">
            <a:xfrm>
              <a:off x="76200" y="1066800"/>
              <a:ext cx="3429000" cy="48006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15" name="Picture 14"/>
            <p:cNvPicPr>
              <a:picLocks noChangeAspect="1"/>
            </p:cNvPicPr>
            <p:nvPr/>
          </p:nvPicPr>
          <p:blipFill>
            <a:blip r:embed="rId6"/>
            <a:stretch>
              <a:fillRect/>
            </a:stretch>
          </p:blipFill>
          <p:spPr>
            <a:xfrm>
              <a:off x="152401" y="2666999"/>
              <a:ext cx="1600199" cy="1447801"/>
            </a:xfrm>
            <a:prstGeom prst="rect">
              <a:avLst/>
            </a:prstGeom>
          </p:spPr>
        </p:pic>
        <p:pic>
          <p:nvPicPr>
            <p:cNvPr id="16" name="Picture 15"/>
            <p:cNvPicPr>
              <a:picLocks/>
            </p:cNvPicPr>
            <p:nvPr/>
          </p:nvPicPr>
          <p:blipFill>
            <a:blip r:embed="rId7"/>
            <a:stretch>
              <a:fillRect/>
            </a:stretch>
          </p:blipFill>
          <p:spPr>
            <a:xfrm>
              <a:off x="152400" y="1143000"/>
              <a:ext cx="1600199" cy="1447800"/>
            </a:xfrm>
            <a:prstGeom prst="rect">
              <a:avLst/>
            </a:prstGeom>
          </p:spPr>
        </p:pic>
        <p:pic>
          <p:nvPicPr>
            <p:cNvPr id="17" name="Picture 16"/>
            <p:cNvPicPr>
              <a:picLocks/>
            </p:cNvPicPr>
            <p:nvPr/>
          </p:nvPicPr>
          <p:blipFill>
            <a:blip r:embed="rId8"/>
            <a:stretch>
              <a:fillRect/>
            </a:stretch>
          </p:blipFill>
          <p:spPr>
            <a:xfrm>
              <a:off x="1828800" y="1143000"/>
              <a:ext cx="1600200" cy="1447800"/>
            </a:xfrm>
            <a:prstGeom prst="rect">
              <a:avLst/>
            </a:prstGeom>
          </p:spPr>
        </p:pic>
        <p:pic>
          <p:nvPicPr>
            <p:cNvPr id="18" name="Picture 17"/>
            <p:cNvPicPr>
              <a:picLocks/>
            </p:cNvPicPr>
            <p:nvPr/>
          </p:nvPicPr>
          <p:blipFill>
            <a:blip r:embed="rId9"/>
            <a:stretch>
              <a:fillRect/>
            </a:stretch>
          </p:blipFill>
          <p:spPr>
            <a:xfrm>
              <a:off x="1828800" y="2663283"/>
              <a:ext cx="1600199" cy="1447800"/>
            </a:xfrm>
            <a:prstGeom prst="rect">
              <a:avLst/>
            </a:prstGeom>
          </p:spPr>
        </p:pic>
        <p:sp>
          <p:nvSpPr>
            <p:cNvPr id="19" name="TextBox 18"/>
            <p:cNvSpPr txBox="1"/>
            <p:nvPr/>
          </p:nvSpPr>
          <p:spPr>
            <a:xfrm>
              <a:off x="152400" y="4267200"/>
              <a:ext cx="3276600" cy="1477328"/>
            </a:xfrm>
            <a:prstGeom prst="rect">
              <a:avLst/>
            </a:prstGeom>
            <a:solidFill>
              <a:schemeClr val="bg1"/>
            </a:solidFill>
            <a:ln w="3175" cmpd="sng">
              <a:solidFill>
                <a:schemeClr val="bg1">
                  <a:lumMod val="50000"/>
                </a:schemeClr>
              </a:solidFill>
            </a:ln>
          </p:spPr>
          <p:txBody>
            <a:bodyPr wrap="square" rtlCol="0">
              <a:spAutoFit/>
            </a:bodyPr>
            <a:lstStyle/>
            <a:p>
              <a:pPr algn="ctr"/>
              <a:r>
                <a:rPr lang="en-US" sz="1800" b="1" dirty="0" smtClean="0">
                  <a:latin typeface="Calibri"/>
                  <a:cs typeface="Calibri"/>
                </a:rPr>
                <a:t>Analytics instruction mixes cover a wide range of behaviors</a:t>
              </a:r>
            </a:p>
            <a:p>
              <a:pPr algn="ctr"/>
              <a:r>
                <a:rPr lang="en-US" sz="1800" b="1" dirty="0" smtClean="0">
                  <a:latin typeface="Calibri"/>
                  <a:cs typeface="Calibri"/>
                </a:rPr>
                <a:t> </a:t>
              </a:r>
              <a:endParaRPr lang="en-US" sz="1800" dirty="0">
                <a:latin typeface="Calibri"/>
                <a:cs typeface="Calibri"/>
              </a:endParaRPr>
            </a:p>
            <a:p>
              <a:pPr algn="ctr"/>
              <a:r>
                <a:rPr lang="en-US" sz="1800" dirty="0" smtClean="0">
                  <a:solidFill>
                    <a:srgbClr val="800000"/>
                  </a:solidFill>
                  <a:latin typeface="Calibri"/>
                  <a:cs typeface="Calibri"/>
                </a:rPr>
                <a:t>Algorithms range from Flop-free to having more Flops than solver</a:t>
              </a:r>
            </a:p>
          </p:txBody>
        </p:sp>
      </p:grpSp>
      <p:pic>
        <p:nvPicPr>
          <p:cNvPr id="3" name="Picture 2" descr="OH_HO2_8k.png"/>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6629400" y="1143000"/>
            <a:ext cx="2514600" cy="2514600"/>
          </a:xfrm>
          <a:prstGeom prst="rect">
            <a:avLst/>
          </a:prstGeom>
        </p:spPr>
      </p:pic>
    </p:spTree>
    <p:extLst>
      <p:ext uri="{BB962C8B-B14F-4D97-AF65-F5344CB8AC3E}">
        <p14:creationId xmlns="" xmlns:p14="http://schemas.microsoft.com/office/powerpoint/2010/main" val="2479141590"/>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lstStyle/>
          <a:p>
            <a:r>
              <a:rPr lang="en-US" sz="2800" dirty="0" smtClean="0"/>
              <a:t>Rich Design </a:t>
            </a:r>
            <a:r>
              <a:rPr lang="en-US" sz="2800" dirty="0"/>
              <a:t>S</a:t>
            </a:r>
            <a:r>
              <a:rPr lang="en-US" sz="2800" dirty="0" smtClean="0"/>
              <a:t>pace of Workflows at </a:t>
            </a:r>
            <a:r>
              <a:rPr lang="en-US" sz="2800" dirty="0" err="1" smtClean="0"/>
              <a:t>Exascale</a:t>
            </a:r>
            <a:r>
              <a:rPr lang="en-US" sz="2800" dirty="0" smtClean="0"/>
              <a:t> </a:t>
            </a:r>
            <a:endParaRPr lang="en-US" sz="2800" dirty="0"/>
          </a:p>
        </p:txBody>
      </p:sp>
      <p:sp>
        <p:nvSpPr>
          <p:cNvPr id="3" name="Content Placeholder 2"/>
          <p:cNvSpPr>
            <a:spLocks noGrp="1"/>
          </p:cNvSpPr>
          <p:nvPr>
            <p:ph idx="1"/>
          </p:nvPr>
        </p:nvSpPr>
        <p:spPr>
          <a:xfrm>
            <a:off x="152400" y="990600"/>
            <a:ext cx="5029200" cy="5334000"/>
          </a:xfrm>
        </p:spPr>
        <p:txBody>
          <a:bodyPr/>
          <a:lstStyle/>
          <a:p>
            <a:endParaRPr lang="en-US" sz="1800" dirty="0" smtClean="0"/>
          </a:p>
          <a:p>
            <a:r>
              <a:rPr lang="en-US" sz="2000" b="1" dirty="0" smtClean="0"/>
              <a:t>Location of analysis compute resources</a:t>
            </a:r>
          </a:p>
          <a:p>
            <a:pPr marL="649224" lvl="1"/>
            <a:r>
              <a:rPr lang="en-US" sz="1600" dirty="0" smtClean="0"/>
              <a:t>Same cores as the simulation (in-situ)</a:t>
            </a:r>
          </a:p>
          <a:p>
            <a:pPr marL="649224" lvl="1"/>
            <a:r>
              <a:rPr lang="en-US" sz="1600" dirty="0" smtClean="0"/>
              <a:t>Dedicated cores on the same node (in-situ)</a:t>
            </a:r>
          </a:p>
          <a:p>
            <a:pPr marL="649224" lvl="1"/>
            <a:r>
              <a:rPr lang="en-US" sz="1600" dirty="0" smtClean="0"/>
              <a:t>Dedicated nodes on the same machine (in-transit)</a:t>
            </a:r>
          </a:p>
          <a:p>
            <a:pPr marL="649224" lvl="1"/>
            <a:r>
              <a:rPr lang="en-US" sz="1600" dirty="0" smtClean="0"/>
              <a:t>Dedicated </a:t>
            </a:r>
            <a:r>
              <a:rPr lang="en-US" sz="1600" dirty="0"/>
              <a:t>nodes on </a:t>
            </a:r>
            <a:r>
              <a:rPr lang="en-US" sz="1600" dirty="0" smtClean="0"/>
              <a:t>external resource (in-transit)</a:t>
            </a:r>
            <a:endParaRPr lang="en-US" sz="2000" dirty="0" smtClean="0"/>
          </a:p>
          <a:p>
            <a:pPr>
              <a:lnSpc>
                <a:spcPct val="120000"/>
              </a:lnSpc>
              <a:spcBef>
                <a:spcPts val="1632"/>
              </a:spcBef>
            </a:pPr>
            <a:r>
              <a:rPr lang="en-US" sz="2000" b="1" dirty="0" smtClean="0"/>
              <a:t>Synchronization and scheduling</a:t>
            </a:r>
          </a:p>
          <a:p>
            <a:pPr marL="649224" lvl="1"/>
            <a:r>
              <a:rPr lang="en-US" sz="1600" dirty="0" smtClean="0"/>
              <a:t>Execute synchronously with simulation     </a:t>
            </a:r>
            <a:r>
              <a:rPr lang="en-US" sz="1600" dirty="0"/>
              <a:t> </a:t>
            </a:r>
            <a:r>
              <a:rPr lang="en-US" sz="1600" dirty="0" smtClean="0"/>
              <a:t>             every n</a:t>
            </a:r>
            <a:r>
              <a:rPr lang="en-US" sz="1600" baseline="30000" dirty="0" smtClean="0"/>
              <a:t>th</a:t>
            </a:r>
            <a:r>
              <a:rPr lang="en-US" sz="1600" dirty="0" smtClean="0"/>
              <a:t> simulation time step</a:t>
            </a:r>
          </a:p>
          <a:p>
            <a:pPr marL="649224" lvl="1"/>
            <a:r>
              <a:rPr lang="en-US" sz="1600" dirty="0" smtClean="0"/>
              <a:t>Execute asynchronously </a:t>
            </a:r>
          </a:p>
          <a:p>
            <a:pPr>
              <a:lnSpc>
                <a:spcPct val="120000"/>
              </a:lnSpc>
              <a:spcBef>
                <a:spcPts val="1632"/>
              </a:spcBef>
            </a:pPr>
            <a:r>
              <a:rPr lang="en-US" sz="2000" b="1" dirty="0"/>
              <a:t>Data access, placement, and persistence</a:t>
            </a:r>
          </a:p>
          <a:p>
            <a:pPr marL="649224" lvl="1"/>
            <a:r>
              <a:rPr lang="en-US" sz="1600" dirty="0"/>
              <a:t>Shared memory access via hand-off / copy</a:t>
            </a:r>
          </a:p>
          <a:p>
            <a:pPr marL="649224" lvl="1"/>
            <a:r>
              <a:rPr lang="en-US" sz="1600" dirty="0"/>
              <a:t>Shared memory access via non-volatile near node storage (NVRAM)</a:t>
            </a:r>
          </a:p>
          <a:p>
            <a:pPr marL="649224" lvl="1"/>
            <a:r>
              <a:rPr lang="en-US" sz="1600" dirty="0"/>
              <a:t>Data transfer to dedicated nodes or external resources</a:t>
            </a:r>
          </a:p>
          <a:p>
            <a:pPr marL="363474" lvl="1" indent="0">
              <a:buNone/>
            </a:pPr>
            <a:endParaRPr lang="en-US" sz="1600" dirty="0"/>
          </a:p>
        </p:txBody>
      </p:sp>
      <p:sp>
        <p:nvSpPr>
          <p:cNvPr id="220" name="Rectangle 219"/>
          <p:cNvSpPr/>
          <p:nvPr/>
        </p:nvSpPr>
        <p:spPr>
          <a:xfrm>
            <a:off x="8194357" y="2953225"/>
            <a:ext cx="492443" cy="396103"/>
          </a:xfrm>
          <a:prstGeom prst="rect">
            <a:avLst/>
          </a:prstGeom>
        </p:spPr>
        <p:txBody>
          <a:bodyPr wrap="none">
            <a:spAutoFit/>
          </a:bodyPr>
          <a:lstStyle/>
          <a:p>
            <a:r>
              <a:rPr lang="en-US" dirty="0"/>
              <a:t>…</a:t>
            </a:r>
          </a:p>
        </p:txBody>
      </p:sp>
      <p:sp>
        <p:nvSpPr>
          <p:cNvPr id="298" name="Rectangle 297"/>
          <p:cNvSpPr/>
          <p:nvPr/>
        </p:nvSpPr>
        <p:spPr bwMode="auto">
          <a:xfrm>
            <a:off x="5105400" y="4495800"/>
            <a:ext cx="3657600" cy="1871133"/>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cxnSp>
        <p:nvCxnSpPr>
          <p:cNvPr id="299" name="Straight Connector 298"/>
          <p:cNvCxnSpPr/>
          <p:nvPr/>
        </p:nvCxnSpPr>
        <p:spPr bwMode="auto">
          <a:xfrm>
            <a:off x="5943600" y="4495800"/>
            <a:ext cx="0" cy="1885357"/>
          </a:xfrm>
          <a:prstGeom prst="line">
            <a:avLst/>
          </a:prstGeom>
          <a:solidFill>
            <a:schemeClr val="accent1"/>
          </a:solidFill>
          <a:ln w="9525" cap="flat" cmpd="sng" algn="ctr">
            <a:solidFill>
              <a:schemeClr val="tx1">
                <a:lumMod val="65000"/>
                <a:lumOff val="35000"/>
              </a:schemeClr>
            </a:solidFill>
            <a:prstDash val="solid"/>
            <a:round/>
            <a:headEnd type="none" w="med" len="med"/>
            <a:tailEnd type="none" w="med" len="med"/>
          </a:ln>
          <a:effectLst/>
        </p:spPr>
      </p:cxnSp>
      <p:sp>
        <p:nvSpPr>
          <p:cNvPr id="333" name="TextBox 332"/>
          <p:cNvSpPr txBox="1"/>
          <p:nvPr/>
        </p:nvSpPr>
        <p:spPr>
          <a:xfrm>
            <a:off x="5985933" y="5955802"/>
            <a:ext cx="1219200" cy="430887"/>
          </a:xfrm>
          <a:prstGeom prst="rect">
            <a:avLst/>
          </a:prstGeom>
          <a:noFill/>
        </p:spPr>
        <p:txBody>
          <a:bodyPr wrap="square" rtlCol="0">
            <a:spAutoFit/>
          </a:bodyPr>
          <a:lstStyle/>
          <a:p>
            <a:pPr algn="ctr"/>
            <a:r>
              <a:rPr lang="en-US" sz="1100" dirty="0" smtClean="0">
                <a:latin typeface="Calibri"/>
                <a:cs typeface="Calibri"/>
              </a:rPr>
              <a:t> non-volatile shared memory</a:t>
            </a:r>
            <a:endParaRPr lang="en-US" sz="1100" dirty="0">
              <a:latin typeface="Calibri"/>
              <a:cs typeface="Calibri"/>
            </a:endParaRPr>
          </a:p>
        </p:txBody>
      </p:sp>
      <p:sp>
        <p:nvSpPr>
          <p:cNvPr id="304" name="TextBox 303"/>
          <p:cNvSpPr txBox="1"/>
          <p:nvPr/>
        </p:nvSpPr>
        <p:spPr>
          <a:xfrm>
            <a:off x="7391400" y="5943600"/>
            <a:ext cx="1371600" cy="430887"/>
          </a:xfrm>
          <a:prstGeom prst="rect">
            <a:avLst/>
          </a:prstGeom>
          <a:noFill/>
        </p:spPr>
        <p:txBody>
          <a:bodyPr wrap="square" rtlCol="0">
            <a:spAutoFit/>
          </a:bodyPr>
          <a:lstStyle/>
          <a:p>
            <a:pPr algn="ctr"/>
            <a:r>
              <a:rPr lang="en-US" sz="1100" dirty="0" smtClean="0">
                <a:latin typeface="Calibri"/>
                <a:cs typeface="Calibri"/>
              </a:rPr>
              <a:t>data transfer to dedicated nodes</a:t>
            </a:r>
            <a:endParaRPr lang="en-US" sz="1100" dirty="0">
              <a:latin typeface="Calibri"/>
              <a:cs typeface="Calibri"/>
            </a:endParaRPr>
          </a:p>
        </p:txBody>
      </p:sp>
      <p:grpSp>
        <p:nvGrpSpPr>
          <p:cNvPr id="7" name="Group 6"/>
          <p:cNvGrpSpPr/>
          <p:nvPr/>
        </p:nvGrpSpPr>
        <p:grpSpPr>
          <a:xfrm>
            <a:off x="5105400" y="976489"/>
            <a:ext cx="3657601" cy="2029178"/>
            <a:chOff x="5105400" y="976489"/>
            <a:chExt cx="3657601" cy="2029178"/>
          </a:xfrm>
        </p:grpSpPr>
        <p:sp>
          <p:nvSpPr>
            <p:cNvPr id="235" name="Rectangle 234"/>
            <p:cNvSpPr/>
            <p:nvPr/>
          </p:nvSpPr>
          <p:spPr bwMode="auto">
            <a:xfrm>
              <a:off x="5105401" y="1295400"/>
              <a:ext cx="3657600" cy="16764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nvGrpSpPr>
            <p:cNvPr id="236" name="Group 235"/>
            <p:cNvGrpSpPr/>
            <p:nvPr/>
          </p:nvGrpSpPr>
          <p:grpSpPr>
            <a:xfrm>
              <a:off x="5410197" y="1413513"/>
              <a:ext cx="914403" cy="457200"/>
              <a:chOff x="6096000" y="1219200"/>
              <a:chExt cx="2209800" cy="1143000"/>
            </a:xfrm>
          </p:grpSpPr>
          <p:sp>
            <p:nvSpPr>
              <p:cNvPr id="237" name="Rectangle 236"/>
              <p:cNvSpPr/>
              <p:nvPr/>
            </p:nvSpPr>
            <p:spPr bwMode="auto">
              <a:xfrm>
                <a:off x="6096000" y="1219200"/>
                <a:ext cx="2209800" cy="1143000"/>
              </a:xfrm>
              <a:prstGeom prst="rect">
                <a:avLst/>
              </a:prstGeom>
              <a:gradFill flip="none" rotWithShape="1">
                <a:gsLst>
                  <a:gs pos="0">
                    <a:schemeClr val="bg2">
                      <a:lumMod val="20000"/>
                      <a:lumOff val="80000"/>
                    </a:schemeClr>
                  </a:gs>
                  <a:gs pos="100000">
                    <a:schemeClr val="accent3">
                      <a:lumMod val="7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38" name="Rectangle 237"/>
              <p:cNvSpPr/>
              <p:nvPr/>
            </p:nvSpPr>
            <p:spPr bwMode="auto">
              <a:xfrm>
                <a:off x="6324600" y="1371600"/>
                <a:ext cx="381000" cy="192024"/>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39" name="Rectangle 238"/>
              <p:cNvSpPr/>
              <p:nvPr/>
            </p:nvSpPr>
            <p:spPr bwMode="auto">
              <a:xfrm>
                <a:off x="6324600" y="1556403"/>
                <a:ext cx="381000" cy="192024"/>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0" name="Rectangle 239"/>
              <p:cNvSpPr/>
              <p:nvPr/>
            </p:nvSpPr>
            <p:spPr bwMode="auto">
              <a:xfrm>
                <a:off x="6324600" y="1832973"/>
                <a:ext cx="381000" cy="192024"/>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1" name="Rectangle 240"/>
              <p:cNvSpPr/>
              <p:nvPr/>
            </p:nvSpPr>
            <p:spPr bwMode="auto">
              <a:xfrm>
                <a:off x="6324600" y="2017776"/>
                <a:ext cx="381000" cy="192024"/>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2" name="Rectangle 241"/>
              <p:cNvSpPr/>
              <p:nvPr/>
            </p:nvSpPr>
            <p:spPr bwMode="auto">
              <a:xfrm>
                <a:off x="6781800" y="1371600"/>
                <a:ext cx="381000" cy="192024"/>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3" name="Rectangle 242"/>
              <p:cNvSpPr/>
              <p:nvPr/>
            </p:nvSpPr>
            <p:spPr bwMode="auto">
              <a:xfrm>
                <a:off x="6781800" y="1556403"/>
                <a:ext cx="381000" cy="192024"/>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4" name="Rectangle 243"/>
              <p:cNvSpPr/>
              <p:nvPr/>
            </p:nvSpPr>
            <p:spPr bwMode="auto">
              <a:xfrm>
                <a:off x="6781800" y="1832973"/>
                <a:ext cx="381000" cy="192024"/>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5" name="Rectangle 244"/>
              <p:cNvSpPr/>
              <p:nvPr/>
            </p:nvSpPr>
            <p:spPr bwMode="auto">
              <a:xfrm>
                <a:off x="6781800" y="2017776"/>
                <a:ext cx="381000" cy="192024"/>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6" name="Rectangle 245"/>
              <p:cNvSpPr/>
              <p:nvPr/>
            </p:nvSpPr>
            <p:spPr bwMode="auto">
              <a:xfrm>
                <a:off x="7239000" y="1371600"/>
                <a:ext cx="381000" cy="192024"/>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7" name="Rectangle 246"/>
              <p:cNvSpPr/>
              <p:nvPr/>
            </p:nvSpPr>
            <p:spPr bwMode="auto">
              <a:xfrm>
                <a:off x="7239000" y="1556403"/>
                <a:ext cx="381000" cy="192024"/>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8" name="Rectangle 247"/>
              <p:cNvSpPr/>
              <p:nvPr/>
            </p:nvSpPr>
            <p:spPr bwMode="auto">
              <a:xfrm>
                <a:off x="7239000" y="1832973"/>
                <a:ext cx="381000" cy="192024"/>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49" name="Rectangle 248"/>
              <p:cNvSpPr/>
              <p:nvPr/>
            </p:nvSpPr>
            <p:spPr bwMode="auto">
              <a:xfrm>
                <a:off x="7239000" y="2017776"/>
                <a:ext cx="381000" cy="192024"/>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50" name="Rectangle 249"/>
              <p:cNvSpPr/>
              <p:nvPr/>
            </p:nvSpPr>
            <p:spPr bwMode="auto">
              <a:xfrm>
                <a:off x="7696200" y="1371600"/>
                <a:ext cx="381000" cy="192024"/>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51" name="Rectangle 250"/>
              <p:cNvSpPr/>
              <p:nvPr/>
            </p:nvSpPr>
            <p:spPr bwMode="auto">
              <a:xfrm>
                <a:off x="7696200" y="1556403"/>
                <a:ext cx="381000" cy="192024"/>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52" name="Rectangle 251"/>
              <p:cNvSpPr/>
              <p:nvPr/>
            </p:nvSpPr>
            <p:spPr bwMode="auto">
              <a:xfrm>
                <a:off x="7696200" y="1832973"/>
                <a:ext cx="381000" cy="192024"/>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53" name="Rectangle 252"/>
              <p:cNvSpPr/>
              <p:nvPr/>
            </p:nvSpPr>
            <p:spPr bwMode="auto">
              <a:xfrm>
                <a:off x="7696200" y="2017776"/>
                <a:ext cx="381000" cy="192024"/>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54" name="TextBox 253"/>
            <p:cNvSpPr txBox="1"/>
            <p:nvPr/>
          </p:nvSpPr>
          <p:spPr>
            <a:xfrm>
              <a:off x="5376333" y="1794512"/>
              <a:ext cx="981909" cy="276999"/>
            </a:xfrm>
            <a:prstGeom prst="rect">
              <a:avLst/>
            </a:prstGeom>
            <a:noFill/>
          </p:spPr>
          <p:txBody>
            <a:bodyPr wrap="none" rtlCol="0">
              <a:spAutoFit/>
            </a:bodyPr>
            <a:lstStyle/>
            <a:p>
              <a:r>
                <a:rPr lang="en-US" sz="1200" dirty="0">
                  <a:latin typeface="Calibri"/>
                  <a:cs typeface="Calibri"/>
                </a:rPr>
                <a:t>s</a:t>
              </a:r>
              <a:r>
                <a:rPr lang="en-US" sz="1200" dirty="0" smtClean="0">
                  <a:latin typeface="Calibri"/>
                  <a:cs typeface="Calibri"/>
                </a:rPr>
                <a:t>hared cores</a:t>
              </a:r>
              <a:endParaRPr lang="en-US" sz="1200" dirty="0">
                <a:latin typeface="Calibri"/>
                <a:cs typeface="Calibri"/>
              </a:endParaRPr>
            </a:p>
          </p:txBody>
        </p:sp>
        <p:grpSp>
          <p:nvGrpSpPr>
            <p:cNvPr id="255" name="Group 254"/>
            <p:cNvGrpSpPr/>
            <p:nvPr/>
          </p:nvGrpSpPr>
          <p:grpSpPr>
            <a:xfrm>
              <a:off x="5410200" y="2238515"/>
              <a:ext cx="914400" cy="400751"/>
              <a:chOff x="6629400" y="1447802"/>
              <a:chExt cx="990600" cy="576072"/>
            </a:xfrm>
          </p:grpSpPr>
          <p:sp>
            <p:nvSpPr>
              <p:cNvPr id="256" name="Rectangle 255"/>
              <p:cNvSpPr/>
              <p:nvPr/>
            </p:nvSpPr>
            <p:spPr bwMode="auto">
              <a:xfrm>
                <a:off x="6629400" y="1447802"/>
                <a:ext cx="990600" cy="576072"/>
              </a:xfrm>
              <a:prstGeom prst="rect">
                <a:avLst/>
              </a:prstGeom>
              <a:gradFill flip="none" rotWithShape="1">
                <a:gsLst>
                  <a:gs pos="0">
                    <a:schemeClr val="bg2">
                      <a:lumMod val="20000"/>
                      <a:lumOff val="80000"/>
                    </a:schemeClr>
                  </a:gs>
                  <a:gs pos="100000">
                    <a:schemeClr val="accent3">
                      <a:lumMod val="7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57" name="Rectangle 256"/>
              <p:cNvSpPr/>
              <p:nvPr/>
            </p:nvSpPr>
            <p:spPr bwMode="auto">
              <a:xfrm>
                <a:off x="6731876" y="1534275"/>
                <a:ext cx="170793" cy="18288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58" name="Rectangle 257"/>
              <p:cNvSpPr/>
              <p:nvPr/>
            </p:nvSpPr>
            <p:spPr bwMode="auto">
              <a:xfrm>
                <a:off x="6936828" y="1534275"/>
                <a:ext cx="170793" cy="18288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59" name="Rectangle 258"/>
              <p:cNvSpPr/>
              <p:nvPr/>
            </p:nvSpPr>
            <p:spPr bwMode="auto">
              <a:xfrm>
                <a:off x="7141779" y="1534275"/>
                <a:ext cx="170793" cy="18288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60" name="Rectangle 259"/>
              <p:cNvSpPr/>
              <p:nvPr/>
            </p:nvSpPr>
            <p:spPr bwMode="auto">
              <a:xfrm>
                <a:off x="7346731" y="1534275"/>
                <a:ext cx="170793" cy="18288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61" name="Rectangle 260"/>
              <p:cNvSpPr/>
              <p:nvPr/>
            </p:nvSpPr>
            <p:spPr bwMode="auto">
              <a:xfrm>
                <a:off x="6731876" y="1761744"/>
                <a:ext cx="170793" cy="18288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62" name="Rectangle 261"/>
              <p:cNvSpPr/>
              <p:nvPr/>
            </p:nvSpPr>
            <p:spPr bwMode="auto">
              <a:xfrm>
                <a:off x="6936828" y="1761744"/>
                <a:ext cx="170793" cy="18288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63" name="Rectangle 262"/>
              <p:cNvSpPr/>
              <p:nvPr/>
            </p:nvSpPr>
            <p:spPr bwMode="auto">
              <a:xfrm>
                <a:off x="7141779" y="1761744"/>
                <a:ext cx="170793" cy="18288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64" name="Rectangle 263"/>
              <p:cNvSpPr/>
              <p:nvPr/>
            </p:nvSpPr>
            <p:spPr bwMode="auto">
              <a:xfrm>
                <a:off x="7346731" y="1761744"/>
                <a:ext cx="170793" cy="18288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65" name="TextBox 264"/>
            <p:cNvSpPr txBox="1"/>
            <p:nvPr/>
          </p:nvSpPr>
          <p:spPr>
            <a:xfrm>
              <a:off x="5257800" y="2611713"/>
              <a:ext cx="1295400" cy="393954"/>
            </a:xfrm>
            <a:prstGeom prst="rect">
              <a:avLst/>
            </a:prstGeom>
            <a:noFill/>
          </p:spPr>
          <p:txBody>
            <a:bodyPr wrap="square" rtlCol="0">
              <a:spAutoFit/>
            </a:bodyPr>
            <a:lstStyle/>
            <a:p>
              <a:pPr algn="ctr">
                <a:lnSpc>
                  <a:spcPct val="80000"/>
                </a:lnSpc>
              </a:pPr>
              <a:r>
                <a:rPr lang="en-US" sz="1200" dirty="0" smtClean="0">
                  <a:latin typeface="Calibri"/>
                  <a:cs typeface="Calibri"/>
                </a:rPr>
                <a:t>dedicated cores on</a:t>
              </a:r>
              <a:r>
                <a:rPr lang="en-US" sz="1200" dirty="0">
                  <a:latin typeface="Calibri"/>
                  <a:cs typeface="Calibri"/>
                </a:rPr>
                <a:t> </a:t>
              </a:r>
              <a:r>
                <a:rPr lang="en-US" sz="1200" dirty="0" smtClean="0">
                  <a:latin typeface="Calibri"/>
                  <a:cs typeface="Calibri"/>
                </a:rPr>
                <a:t>same node</a:t>
              </a:r>
              <a:endParaRPr lang="en-US" sz="1200" dirty="0">
                <a:latin typeface="Calibri"/>
                <a:cs typeface="Calibri"/>
              </a:endParaRPr>
            </a:p>
          </p:txBody>
        </p:sp>
        <p:grpSp>
          <p:nvGrpSpPr>
            <p:cNvPr id="266" name="Group 265"/>
            <p:cNvGrpSpPr/>
            <p:nvPr/>
          </p:nvGrpSpPr>
          <p:grpSpPr>
            <a:xfrm>
              <a:off x="6804576" y="1981200"/>
              <a:ext cx="764822" cy="424191"/>
              <a:chOff x="4038599" y="5105398"/>
              <a:chExt cx="2209801" cy="1143000"/>
            </a:xfrm>
          </p:grpSpPr>
          <p:sp>
            <p:nvSpPr>
              <p:cNvPr id="267" name="Rectangle 266"/>
              <p:cNvSpPr/>
              <p:nvPr/>
            </p:nvSpPr>
            <p:spPr bwMode="auto">
              <a:xfrm>
                <a:off x="4038599" y="5105398"/>
                <a:ext cx="2209801" cy="1143000"/>
              </a:xfrm>
              <a:prstGeom prst="rect">
                <a:avLst/>
              </a:prstGeom>
              <a:gradFill flip="none" rotWithShape="1">
                <a:gsLst>
                  <a:gs pos="0">
                    <a:schemeClr val="bg2">
                      <a:lumMod val="20000"/>
                      <a:lumOff val="80000"/>
                    </a:schemeClr>
                  </a:gs>
                  <a:gs pos="100000">
                    <a:schemeClr val="accent3">
                      <a:lumMod val="7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68" name="Rectangle 267"/>
              <p:cNvSpPr/>
              <p:nvPr/>
            </p:nvSpPr>
            <p:spPr bwMode="auto">
              <a:xfrm>
                <a:off x="4267200" y="5257800"/>
                <a:ext cx="381000" cy="3810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69" name="Rectangle 268"/>
              <p:cNvSpPr/>
              <p:nvPr/>
            </p:nvSpPr>
            <p:spPr bwMode="auto">
              <a:xfrm>
                <a:off x="4724400" y="5257800"/>
                <a:ext cx="381000" cy="3810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70" name="Rectangle 269"/>
              <p:cNvSpPr/>
              <p:nvPr/>
            </p:nvSpPr>
            <p:spPr bwMode="auto">
              <a:xfrm>
                <a:off x="5181600" y="5257800"/>
                <a:ext cx="381000" cy="3810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71" name="Rectangle 270"/>
              <p:cNvSpPr/>
              <p:nvPr/>
            </p:nvSpPr>
            <p:spPr bwMode="auto">
              <a:xfrm>
                <a:off x="5638800" y="5257800"/>
                <a:ext cx="381000" cy="3810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72" name="Rectangle 271"/>
              <p:cNvSpPr/>
              <p:nvPr/>
            </p:nvSpPr>
            <p:spPr bwMode="auto">
              <a:xfrm>
                <a:off x="4267200" y="5715000"/>
                <a:ext cx="381000" cy="3810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73" name="Rectangle 272"/>
              <p:cNvSpPr/>
              <p:nvPr/>
            </p:nvSpPr>
            <p:spPr bwMode="auto">
              <a:xfrm>
                <a:off x="4724400" y="5715000"/>
                <a:ext cx="381000" cy="3810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74" name="Rectangle 273"/>
              <p:cNvSpPr/>
              <p:nvPr/>
            </p:nvSpPr>
            <p:spPr bwMode="auto">
              <a:xfrm>
                <a:off x="5181600" y="5715000"/>
                <a:ext cx="381000" cy="3810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75" name="Rectangle 274"/>
              <p:cNvSpPr/>
              <p:nvPr/>
            </p:nvSpPr>
            <p:spPr bwMode="auto">
              <a:xfrm>
                <a:off x="5638800" y="5715000"/>
                <a:ext cx="381000" cy="3810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grpSp>
          <p:nvGrpSpPr>
            <p:cNvPr id="276" name="Group 275"/>
            <p:cNvGrpSpPr/>
            <p:nvPr/>
          </p:nvGrpSpPr>
          <p:grpSpPr>
            <a:xfrm>
              <a:off x="7848599" y="1981200"/>
              <a:ext cx="764822" cy="424191"/>
              <a:chOff x="6629402" y="5105398"/>
              <a:chExt cx="2209801" cy="1143000"/>
            </a:xfrm>
          </p:grpSpPr>
          <p:sp>
            <p:nvSpPr>
              <p:cNvPr id="277" name="Rectangle 276"/>
              <p:cNvSpPr/>
              <p:nvPr/>
            </p:nvSpPr>
            <p:spPr bwMode="auto">
              <a:xfrm>
                <a:off x="6629402" y="5105398"/>
                <a:ext cx="2209801" cy="1143000"/>
              </a:xfrm>
              <a:prstGeom prst="rect">
                <a:avLst/>
              </a:prstGeom>
              <a:gradFill flip="none" rotWithShape="1">
                <a:gsLst>
                  <a:gs pos="0">
                    <a:schemeClr val="bg2">
                      <a:lumMod val="20000"/>
                      <a:lumOff val="80000"/>
                    </a:schemeClr>
                  </a:gs>
                  <a:gs pos="100000">
                    <a:schemeClr val="accent3">
                      <a:lumMod val="75000"/>
                    </a:schemeClr>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78" name="Rectangle 277"/>
              <p:cNvSpPr/>
              <p:nvPr/>
            </p:nvSpPr>
            <p:spPr bwMode="auto">
              <a:xfrm>
                <a:off x="6858000" y="5257800"/>
                <a:ext cx="381000" cy="3810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79" name="Rectangle 278"/>
              <p:cNvSpPr/>
              <p:nvPr/>
            </p:nvSpPr>
            <p:spPr bwMode="auto">
              <a:xfrm>
                <a:off x="7315200" y="5257800"/>
                <a:ext cx="381000" cy="3810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80" name="Rectangle 279"/>
              <p:cNvSpPr/>
              <p:nvPr/>
            </p:nvSpPr>
            <p:spPr bwMode="auto">
              <a:xfrm>
                <a:off x="7772400" y="5257800"/>
                <a:ext cx="381000" cy="3810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81" name="Rectangle 280"/>
              <p:cNvSpPr/>
              <p:nvPr/>
            </p:nvSpPr>
            <p:spPr bwMode="auto">
              <a:xfrm>
                <a:off x="8229600" y="5257800"/>
                <a:ext cx="381000" cy="3810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82" name="Rectangle 281"/>
              <p:cNvSpPr/>
              <p:nvPr/>
            </p:nvSpPr>
            <p:spPr bwMode="auto">
              <a:xfrm>
                <a:off x="6858000" y="5715000"/>
                <a:ext cx="381000" cy="3810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83" name="Rectangle 282"/>
              <p:cNvSpPr/>
              <p:nvPr/>
            </p:nvSpPr>
            <p:spPr bwMode="auto">
              <a:xfrm>
                <a:off x="7315200" y="5715000"/>
                <a:ext cx="381000" cy="3810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84" name="Rectangle 283"/>
              <p:cNvSpPr/>
              <p:nvPr/>
            </p:nvSpPr>
            <p:spPr bwMode="auto">
              <a:xfrm>
                <a:off x="7772400" y="5715000"/>
                <a:ext cx="381000" cy="3810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85" name="Rectangle 284"/>
              <p:cNvSpPr/>
              <p:nvPr/>
            </p:nvSpPr>
            <p:spPr bwMode="auto">
              <a:xfrm>
                <a:off x="8229600" y="5715000"/>
                <a:ext cx="381000" cy="3810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sp>
          <p:nvSpPr>
            <p:cNvPr id="286" name="TextBox 285"/>
            <p:cNvSpPr txBox="1"/>
            <p:nvPr/>
          </p:nvSpPr>
          <p:spPr>
            <a:xfrm>
              <a:off x="6781800" y="2405391"/>
              <a:ext cx="1864613" cy="276999"/>
            </a:xfrm>
            <a:prstGeom prst="rect">
              <a:avLst/>
            </a:prstGeom>
            <a:noFill/>
          </p:spPr>
          <p:txBody>
            <a:bodyPr wrap="none" rtlCol="0">
              <a:spAutoFit/>
            </a:bodyPr>
            <a:lstStyle/>
            <a:p>
              <a:r>
                <a:rPr lang="en-US" sz="1200" dirty="0" smtClean="0">
                  <a:latin typeface="Calibri"/>
                  <a:cs typeface="Calibri"/>
                </a:rPr>
                <a:t>dedicated separate nodes</a:t>
              </a:r>
              <a:endParaRPr lang="en-US" sz="1200" dirty="0">
                <a:latin typeface="Calibri"/>
                <a:cs typeface="Calibri"/>
              </a:endParaRPr>
            </a:p>
          </p:txBody>
        </p:sp>
        <p:cxnSp>
          <p:nvCxnSpPr>
            <p:cNvPr id="287" name="Elbow Connector 286"/>
            <p:cNvCxnSpPr>
              <a:stCxn id="267" idx="0"/>
              <a:endCxn id="277" idx="0"/>
            </p:cNvCxnSpPr>
            <p:nvPr/>
          </p:nvCxnSpPr>
          <p:spPr bwMode="auto">
            <a:xfrm rot="5400000" flipH="1" flipV="1">
              <a:off x="7708998" y="1459189"/>
              <a:ext cx="12700" cy="1044023"/>
            </a:xfrm>
            <a:prstGeom prst="bentConnector3">
              <a:avLst>
                <a:gd name="adj1" fmla="val 1800000"/>
              </a:avLst>
            </a:prstGeom>
            <a:solidFill>
              <a:schemeClr val="accent1"/>
            </a:solidFill>
            <a:ln w="38100" cap="flat" cmpd="sng" algn="ctr">
              <a:solidFill>
                <a:schemeClr val="tx1"/>
              </a:solidFill>
              <a:prstDash val="solid"/>
              <a:round/>
              <a:headEnd type="none" w="med" len="med"/>
              <a:tailEnd type="none" w="med" len="med"/>
            </a:ln>
            <a:effectLst/>
          </p:spPr>
        </p:cxnSp>
        <p:sp>
          <p:nvSpPr>
            <p:cNvPr id="288" name="TextBox 287"/>
            <p:cNvSpPr txBox="1"/>
            <p:nvPr/>
          </p:nvSpPr>
          <p:spPr>
            <a:xfrm>
              <a:off x="6934200" y="1490991"/>
              <a:ext cx="1600200" cy="261609"/>
            </a:xfrm>
            <a:prstGeom prst="rect">
              <a:avLst/>
            </a:prstGeom>
            <a:noFill/>
          </p:spPr>
          <p:txBody>
            <a:bodyPr wrap="square" rtlCol="0">
              <a:spAutoFit/>
            </a:bodyPr>
            <a:lstStyle/>
            <a:p>
              <a:pPr algn="ctr"/>
              <a:r>
                <a:rPr lang="en-US" sz="1100" dirty="0" smtClean="0">
                  <a:latin typeface="Calibri"/>
                  <a:cs typeface="Calibri"/>
                </a:rPr>
                <a:t>network communication</a:t>
              </a:r>
              <a:endParaRPr lang="en-US" sz="1100" dirty="0">
                <a:latin typeface="Calibri"/>
                <a:cs typeface="Calibri"/>
              </a:endParaRPr>
            </a:p>
          </p:txBody>
        </p:sp>
        <p:grpSp>
          <p:nvGrpSpPr>
            <p:cNvPr id="289" name="Group 288"/>
            <p:cNvGrpSpPr/>
            <p:nvPr/>
          </p:nvGrpSpPr>
          <p:grpSpPr>
            <a:xfrm>
              <a:off x="5909733" y="976489"/>
              <a:ext cx="1176867" cy="338554"/>
              <a:chOff x="3540138" y="3200400"/>
              <a:chExt cx="1176867" cy="338554"/>
            </a:xfrm>
          </p:grpSpPr>
          <p:sp>
            <p:nvSpPr>
              <p:cNvPr id="290" name="Rectangle 289"/>
              <p:cNvSpPr/>
              <p:nvPr/>
            </p:nvSpPr>
            <p:spPr bwMode="auto">
              <a:xfrm>
                <a:off x="3540138" y="3304822"/>
                <a:ext cx="145005" cy="152400"/>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91" name="TextBox 290"/>
              <p:cNvSpPr txBox="1"/>
              <p:nvPr/>
            </p:nvSpPr>
            <p:spPr>
              <a:xfrm>
                <a:off x="3657600" y="3200400"/>
                <a:ext cx="1059405" cy="338554"/>
              </a:xfrm>
              <a:prstGeom prst="rect">
                <a:avLst/>
              </a:prstGeom>
              <a:noFill/>
            </p:spPr>
            <p:txBody>
              <a:bodyPr wrap="none" rtlCol="0">
                <a:spAutoFit/>
              </a:bodyPr>
              <a:lstStyle/>
              <a:p>
                <a:r>
                  <a:rPr lang="en-US" sz="1600" dirty="0" smtClean="0">
                    <a:latin typeface="Calibri"/>
                    <a:cs typeface="Calibri"/>
                  </a:rPr>
                  <a:t>simulation</a:t>
                </a:r>
                <a:endParaRPr lang="en-US" sz="1600" dirty="0">
                  <a:latin typeface="Calibri"/>
                  <a:cs typeface="Calibri"/>
                </a:endParaRPr>
              </a:p>
            </p:txBody>
          </p:sp>
        </p:grpSp>
        <p:grpSp>
          <p:nvGrpSpPr>
            <p:cNvPr id="292" name="Group 291"/>
            <p:cNvGrpSpPr/>
            <p:nvPr/>
          </p:nvGrpSpPr>
          <p:grpSpPr>
            <a:xfrm>
              <a:off x="7391400" y="976489"/>
              <a:ext cx="961447" cy="338554"/>
              <a:chOff x="3581400" y="3657600"/>
              <a:chExt cx="961447" cy="338554"/>
            </a:xfrm>
          </p:grpSpPr>
          <p:sp>
            <p:nvSpPr>
              <p:cNvPr id="293" name="Rectangle 292"/>
              <p:cNvSpPr/>
              <p:nvPr/>
            </p:nvSpPr>
            <p:spPr bwMode="auto">
              <a:xfrm>
                <a:off x="3581400" y="3762022"/>
                <a:ext cx="152400" cy="15240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94" name="TextBox 293"/>
              <p:cNvSpPr txBox="1"/>
              <p:nvPr/>
            </p:nvSpPr>
            <p:spPr>
              <a:xfrm>
                <a:off x="3685822" y="3657600"/>
                <a:ext cx="857025" cy="338554"/>
              </a:xfrm>
              <a:prstGeom prst="rect">
                <a:avLst/>
              </a:prstGeom>
              <a:noFill/>
            </p:spPr>
            <p:txBody>
              <a:bodyPr wrap="none" rtlCol="0">
                <a:spAutoFit/>
              </a:bodyPr>
              <a:lstStyle/>
              <a:p>
                <a:r>
                  <a:rPr lang="en-US" sz="1600" dirty="0" smtClean="0">
                    <a:latin typeface="Calibri"/>
                    <a:cs typeface="Calibri"/>
                  </a:rPr>
                  <a:t>analysis</a:t>
                </a:r>
              </a:p>
            </p:txBody>
          </p:sp>
        </p:grpSp>
        <p:cxnSp>
          <p:nvCxnSpPr>
            <p:cNvPr id="296" name="Straight Connector 295"/>
            <p:cNvCxnSpPr/>
            <p:nvPr/>
          </p:nvCxnSpPr>
          <p:spPr bwMode="auto">
            <a:xfrm>
              <a:off x="5105400" y="2133600"/>
              <a:ext cx="1524000" cy="0"/>
            </a:xfrm>
            <a:prstGeom prst="line">
              <a:avLst/>
            </a:prstGeom>
            <a:solidFill>
              <a:schemeClr val="accent1"/>
            </a:solidFill>
            <a:ln w="9525" cap="flat" cmpd="sng" algn="ctr">
              <a:solidFill>
                <a:schemeClr val="tx1">
                  <a:lumMod val="65000"/>
                  <a:lumOff val="35000"/>
                </a:schemeClr>
              </a:solidFill>
              <a:prstDash val="solid"/>
              <a:round/>
              <a:headEnd type="none" w="med" len="med"/>
              <a:tailEnd type="none" w="med" len="med"/>
            </a:ln>
            <a:effectLst/>
          </p:spPr>
        </p:cxnSp>
        <p:cxnSp>
          <p:nvCxnSpPr>
            <p:cNvPr id="357" name="Straight Connector 356"/>
            <p:cNvCxnSpPr/>
            <p:nvPr/>
          </p:nvCxnSpPr>
          <p:spPr bwMode="auto">
            <a:xfrm flipH="1">
              <a:off x="6625702" y="1315043"/>
              <a:ext cx="3698" cy="1656757"/>
            </a:xfrm>
            <a:prstGeom prst="line">
              <a:avLst/>
            </a:prstGeom>
            <a:solidFill>
              <a:schemeClr val="accent1"/>
            </a:solidFill>
            <a:ln w="9525" cap="flat" cmpd="sng" algn="ctr">
              <a:solidFill>
                <a:schemeClr val="tx1">
                  <a:lumMod val="65000"/>
                  <a:lumOff val="35000"/>
                </a:schemeClr>
              </a:solidFill>
              <a:prstDash val="solid"/>
              <a:round/>
              <a:headEnd type="none" w="med" len="med"/>
              <a:tailEnd type="none" w="med" len="med"/>
            </a:ln>
            <a:effectLst/>
          </p:spPr>
        </p:cxnSp>
      </p:grpSp>
      <p:pic>
        <p:nvPicPr>
          <p:cNvPr id="8" name="Picture 7" descr="16dram.jpg"/>
          <p:cNvPicPr>
            <a:picLocks noChangeAspect="1"/>
          </p:cNvPicPr>
          <p:nvPr/>
        </p:nvPicPr>
        <p:blipFill rotWithShape="1">
          <a:blip r:embed="rId3">
            <a:extLst>
              <a:ext uri="{28A0092B-C50C-407E-A947-70E740481C1C}">
                <a14:useLocalDpi xmlns="" xmlns:a14="http://schemas.microsoft.com/office/drawing/2010/main" val="0"/>
              </a:ext>
            </a:extLst>
          </a:blip>
          <a:srcRect t="31084" b="34083"/>
          <a:stretch/>
        </p:blipFill>
        <p:spPr>
          <a:xfrm rot="5400000">
            <a:off x="4843682" y="5062319"/>
            <a:ext cx="1361637" cy="381000"/>
          </a:xfrm>
          <a:prstGeom prst="rect">
            <a:avLst/>
          </a:prstGeom>
        </p:spPr>
      </p:pic>
      <p:sp>
        <p:nvSpPr>
          <p:cNvPr id="358" name="TextBox 357"/>
          <p:cNvSpPr txBox="1"/>
          <p:nvPr/>
        </p:nvSpPr>
        <p:spPr>
          <a:xfrm>
            <a:off x="5029200" y="5943600"/>
            <a:ext cx="990600" cy="430887"/>
          </a:xfrm>
          <a:prstGeom prst="rect">
            <a:avLst/>
          </a:prstGeom>
          <a:noFill/>
        </p:spPr>
        <p:txBody>
          <a:bodyPr wrap="square" rtlCol="0">
            <a:spAutoFit/>
          </a:bodyPr>
          <a:lstStyle/>
          <a:p>
            <a:pPr algn="ctr"/>
            <a:r>
              <a:rPr lang="en-US" sz="1100" dirty="0" smtClean="0">
                <a:latin typeface="Calibri"/>
                <a:cs typeface="Calibri"/>
              </a:rPr>
              <a:t>dram hand-off/copy</a:t>
            </a:r>
            <a:endParaRPr lang="en-US" sz="1100" dirty="0">
              <a:latin typeface="Calibri"/>
              <a:cs typeface="Calibri"/>
            </a:endParaRPr>
          </a:p>
        </p:txBody>
      </p:sp>
      <p:pic>
        <p:nvPicPr>
          <p:cNvPr id="11" name="Picture 10" descr="DS1225.jpg"/>
          <p:cNvPicPr>
            <a:picLocks noChangeAspect="1"/>
          </p:cNvPicPr>
          <p:nvPr/>
        </p:nvPicPr>
        <p:blipFill rotWithShape="1">
          <a:blip r:embed="rId4">
            <a:extLst>
              <a:ext uri="{28A0092B-C50C-407E-A947-70E740481C1C}">
                <a14:useLocalDpi xmlns="" xmlns:a14="http://schemas.microsoft.com/office/drawing/2010/main" val="0"/>
              </a:ext>
            </a:extLst>
          </a:blip>
          <a:srcRect l="-2331" t="3684" r="4693" b="11884"/>
          <a:stretch/>
        </p:blipFill>
        <p:spPr>
          <a:xfrm rot="16200000">
            <a:off x="5987094" y="4844094"/>
            <a:ext cx="1437011" cy="914400"/>
          </a:xfrm>
          <a:prstGeom prst="rect">
            <a:avLst/>
          </a:prstGeom>
        </p:spPr>
      </p:pic>
      <p:pic>
        <p:nvPicPr>
          <p:cNvPr id="12" name="Picture 11" descr="cray_xe6_blade_server.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rot="16200000">
            <a:off x="7315202" y="4826002"/>
            <a:ext cx="1523997" cy="914398"/>
          </a:xfrm>
          <a:prstGeom prst="rect">
            <a:avLst/>
          </a:prstGeom>
        </p:spPr>
      </p:pic>
      <p:cxnSp>
        <p:nvCxnSpPr>
          <p:cNvPr id="359" name="Straight Connector 358"/>
          <p:cNvCxnSpPr/>
          <p:nvPr/>
        </p:nvCxnSpPr>
        <p:spPr bwMode="auto">
          <a:xfrm>
            <a:off x="7357533" y="4501332"/>
            <a:ext cx="0" cy="1885357"/>
          </a:xfrm>
          <a:prstGeom prst="line">
            <a:avLst/>
          </a:prstGeom>
          <a:solidFill>
            <a:schemeClr val="accent1"/>
          </a:solidFill>
          <a:ln w="9525" cap="flat" cmpd="sng" algn="ctr">
            <a:solidFill>
              <a:schemeClr val="tx1">
                <a:lumMod val="65000"/>
                <a:lumOff val="35000"/>
              </a:schemeClr>
            </a:solidFill>
            <a:prstDash val="solid"/>
            <a:round/>
            <a:headEnd type="none" w="med" len="med"/>
            <a:tailEnd type="none" w="med" len="med"/>
          </a:ln>
          <a:effectLst/>
        </p:spPr>
      </p:cxnSp>
      <p:grpSp>
        <p:nvGrpSpPr>
          <p:cNvPr id="20" name="Group 19"/>
          <p:cNvGrpSpPr/>
          <p:nvPr/>
        </p:nvGrpSpPr>
        <p:grpSpPr>
          <a:xfrm>
            <a:off x="5105400" y="3022435"/>
            <a:ext cx="3657600" cy="1372951"/>
            <a:chOff x="5105400" y="3022435"/>
            <a:chExt cx="3657600" cy="1372951"/>
          </a:xfrm>
        </p:grpSpPr>
        <p:sp>
          <p:nvSpPr>
            <p:cNvPr id="209" name="Rectangle 208"/>
            <p:cNvSpPr/>
            <p:nvPr/>
          </p:nvSpPr>
          <p:spPr bwMode="auto">
            <a:xfrm>
              <a:off x="5105400" y="3022435"/>
              <a:ext cx="3657600" cy="1372951"/>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10" name="Rectangle 209"/>
            <p:cNvSpPr/>
            <p:nvPr/>
          </p:nvSpPr>
          <p:spPr bwMode="auto">
            <a:xfrm>
              <a:off x="6282267" y="3187978"/>
              <a:ext cx="76200" cy="114575"/>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11" name="Rectangle 210"/>
            <p:cNvSpPr/>
            <p:nvPr/>
          </p:nvSpPr>
          <p:spPr bwMode="auto">
            <a:xfrm>
              <a:off x="5257800" y="3193186"/>
              <a:ext cx="990599" cy="104159"/>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12" name="Rectangle 211"/>
            <p:cNvSpPr/>
            <p:nvPr/>
          </p:nvSpPr>
          <p:spPr bwMode="auto">
            <a:xfrm>
              <a:off x="6386689" y="3193186"/>
              <a:ext cx="228600" cy="104159"/>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13" name="Rectangle 212"/>
            <p:cNvSpPr/>
            <p:nvPr/>
          </p:nvSpPr>
          <p:spPr bwMode="auto">
            <a:xfrm>
              <a:off x="6649155" y="3193186"/>
              <a:ext cx="76200" cy="104159"/>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14" name="Rectangle 213"/>
            <p:cNvSpPr/>
            <p:nvPr/>
          </p:nvSpPr>
          <p:spPr bwMode="auto">
            <a:xfrm>
              <a:off x="7783690" y="3193186"/>
              <a:ext cx="76200" cy="104159"/>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15" name="Rectangle 214"/>
            <p:cNvSpPr/>
            <p:nvPr/>
          </p:nvSpPr>
          <p:spPr bwMode="auto">
            <a:xfrm>
              <a:off x="6759223" y="3193186"/>
              <a:ext cx="990599" cy="104159"/>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16" name="Rectangle 215"/>
            <p:cNvSpPr/>
            <p:nvPr/>
          </p:nvSpPr>
          <p:spPr bwMode="auto">
            <a:xfrm>
              <a:off x="7888112" y="3193186"/>
              <a:ext cx="228600" cy="104159"/>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17" name="Rectangle 216"/>
            <p:cNvSpPr/>
            <p:nvPr/>
          </p:nvSpPr>
          <p:spPr bwMode="auto">
            <a:xfrm>
              <a:off x="8150578" y="3193186"/>
              <a:ext cx="76200" cy="104159"/>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cxnSp>
          <p:nvCxnSpPr>
            <p:cNvPr id="218" name="Straight Arrow Connector 217"/>
            <p:cNvCxnSpPr/>
            <p:nvPr/>
          </p:nvCxnSpPr>
          <p:spPr bwMode="auto">
            <a:xfrm>
              <a:off x="5257800" y="3365862"/>
              <a:ext cx="34290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9" name="TextBox 218"/>
            <p:cNvSpPr txBox="1"/>
            <p:nvPr/>
          </p:nvSpPr>
          <p:spPr>
            <a:xfrm>
              <a:off x="8001000" y="3321006"/>
              <a:ext cx="446131" cy="224458"/>
            </a:xfrm>
            <a:prstGeom prst="rect">
              <a:avLst/>
            </a:prstGeom>
            <a:noFill/>
          </p:spPr>
          <p:txBody>
            <a:bodyPr wrap="none" rtlCol="0">
              <a:spAutoFit/>
            </a:bodyPr>
            <a:lstStyle/>
            <a:p>
              <a:r>
                <a:rPr lang="en-US" sz="1100" dirty="0" smtClean="0">
                  <a:latin typeface="Calibri"/>
                  <a:cs typeface="Calibri"/>
                </a:rPr>
                <a:t>time</a:t>
              </a:r>
            </a:p>
          </p:txBody>
        </p:sp>
        <p:sp>
          <p:nvSpPr>
            <p:cNvPr id="221" name="Rectangle 220"/>
            <p:cNvSpPr/>
            <p:nvPr/>
          </p:nvSpPr>
          <p:spPr>
            <a:xfrm>
              <a:off x="6248400" y="3319147"/>
              <a:ext cx="1243950" cy="290475"/>
            </a:xfrm>
            <a:prstGeom prst="rect">
              <a:avLst/>
            </a:prstGeom>
          </p:spPr>
          <p:txBody>
            <a:bodyPr wrap="none">
              <a:spAutoFit/>
            </a:bodyPr>
            <a:lstStyle/>
            <a:p>
              <a:r>
                <a:rPr lang="en-US" sz="1600" dirty="0" smtClean="0">
                  <a:latin typeface="Calibri"/>
                  <a:cs typeface="Calibri"/>
                </a:rPr>
                <a:t>synchronous</a:t>
              </a:r>
              <a:endParaRPr lang="en-US" sz="1600" dirty="0">
                <a:latin typeface="Calibri"/>
                <a:cs typeface="Calibri"/>
              </a:endParaRPr>
            </a:p>
          </p:txBody>
        </p:sp>
        <p:sp>
          <p:nvSpPr>
            <p:cNvPr id="223" name="Rectangle 222"/>
            <p:cNvSpPr/>
            <p:nvPr/>
          </p:nvSpPr>
          <p:spPr bwMode="auto">
            <a:xfrm>
              <a:off x="5235223" y="3831192"/>
              <a:ext cx="990599" cy="106543"/>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24" name="Rectangle 223"/>
            <p:cNvSpPr/>
            <p:nvPr/>
          </p:nvSpPr>
          <p:spPr bwMode="auto">
            <a:xfrm>
              <a:off x="6364112" y="3984844"/>
              <a:ext cx="194730" cy="11887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25" name="Rectangle 224"/>
            <p:cNvSpPr/>
            <p:nvPr/>
          </p:nvSpPr>
          <p:spPr bwMode="auto">
            <a:xfrm>
              <a:off x="6581909" y="3984844"/>
              <a:ext cx="64910" cy="11887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27" name="Rectangle 226"/>
            <p:cNvSpPr/>
            <p:nvPr/>
          </p:nvSpPr>
          <p:spPr bwMode="auto">
            <a:xfrm>
              <a:off x="6259689" y="3831192"/>
              <a:ext cx="990600" cy="106543"/>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28" name="Rectangle 227"/>
            <p:cNvSpPr/>
            <p:nvPr/>
          </p:nvSpPr>
          <p:spPr bwMode="auto">
            <a:xfrm>
              <a:off x="7394223" y="3980001"/>
              <a:ext cx="194730" cy="11887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29" name="Rectangle 228"/>
            <p:cNvSpPr/>
            <p:nvPr/>
          </p:nvSpPr>
          <p:spPr bwMode="auto">
            <a:xfrm>
              <a:off x="7612020" y="3980001"/>
              <a:ext cx="64910" cy="118870"/>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cxnSp>
          <p:nvCxnSpPr>
            <p:cNvPr id="230" name="Straight Arrow Connector 229"/>
            <p:cNvCxnSpPr/>
            <p:nvPr/>
          </p:nvCxnSpPr>
          <p:spPr bwMode="auto">
            <a:xfrm>
              <a:off x="5221112" y="4158086"/>
              <a:ext cx="3429000"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31" name="TextBox 230"/>
            <p:cNvSpPr txBox="1"/>
            <p:nvPr/>
          </p:nvSpPr>
          <p:spPr>
            <a:xfrm>
              <a:off x="7964312" y="4092707"/>
              <a:ext cx="446131" cy="224458"/>
            </a:xfrm>
            <a:prstGeom prst="rect">
              <a:avLst/>
            </a:prstGeom>
            <a:noFill/>
          </p:spPr>
          <p:txBody>
            <a:bodyPr wrap="none" rtlCol="0">
              <a:spAutoFit/>
            </a:bodyPr>
            <a:lstStyle/>
            <a:p>
              <a:r>
                <a:rPr lang="en-US" sz="1100" dirty="0" smtClean="0">
                  <a:latin typeface="Calibri"/>
                  <a:cs typeface="Calibri"/>
                </a:rPr>
                <a:t>time</a:t>
              </a:r>
            </a:p>
          </p:txBody>
        </p:sp>
        <p:sp>
          <p:nvSpPr>
            <p:cNvPr id="232" name="Rectangle 231"/>
            <p:cNvSpPr/>
            <p:nvPr/>
          </p:nvSpPr>
          <p:spPr>
            <a:xfrm>
              <a:off x="8229600" y="3676221"/>
              <a:ext cx="492443" cy="396103"/>
            </a:xfrm>
            <a:prstGeom prst="rect">
              <a:avLst/>
            </a:prstGeom>
          </p:spPr>
          <p:txBody>
            <a:bodyPr wrap="none">
              <a:spAutoFit/>
            </a:bodyPr>
            <a:lstStyle/>
            <a:p>
              <a:r>
                <a:rPr lang="en-US" dirty="0" smtClean="0"/>
                <a:t>…</a:t>
              </a:r>
              <a:endParaRPr lang="en-US" dirty="0"/>
            </a:p>
          </p:txBody>
        </p:sp>
        <p:sp>
          <p:nvSpPr>
            <p:cNvPr id="233" name="Rectangle 232"/>
            <p:cNvSpPr/>
            <p:nvPr/>
          </p:nvSpPr>
          <p:spPr>
            <a:xfrm>
              <a:off x="6172200" y="4067036"/>
              <a:ext cx="1342234" cy="290475"/>
            </a:xfrm>
            <a:prstGeom prst="rect">
              <a:avLst/>
            </a:prstGeom>
          </p:spPr>
          <p:txBody>
            <a:bodyPr wrap="none">
              <a:spAutoFit/>
            </a:bodyPr>
            <a:lstStyle/>
            <a:p>
              <a:r>
                <a:rPr lang="en-US" sz="1600" dirty="0" smtClean="0">
                  <a:latin typeface="Calibri"/>
                  <a:cs typeface="Calibri"/>
                </a:rPr>
                <a:t>asynchronous</a:t>
              </a:r>
              <a:endParaRPr lang="en-US" sz="1600" dirty="0">
                <a:latin typeface="Calibri"/>
                <a:cs typeface="Calibri"/>
              </a:endParaRPr>
            </a:p>
          </p:txBody>
        </p:sp>
        <p:sp>
          <p:nvSpPr>
            <p:cNvPr id="234" name="Rectangle 233"/>
            <p:cNvSpPr/>
            <p:nvPr/>
          </p:nvSpPr>
          <p:spPr bwMode="auto">
            <a:xfrm>
              <a:off x="7278512" y="3831192"/>
              <a:ext cx="990600" cy="106543"/>
            </a:xfrm>
            <a:prstGeom prst="rect">
              <a:avLst/>
            </a:prstGeom>
            <a:gradFill flip="none" rotWithShape="1">
              <a:gsLst>
                <a:gs pos="0">
                  <a:srgbClr val="AA0000"/>
                </a:gs>
                <a:gs pos="100000">
                  <a:srgbClr val="800000"/>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cxnSp>
          <p:nvCxnSpPr>
            <p:cNvPr id="295" name="Straight Connector 294"/>
            <p:cNvCxnSpPr/>
            <p:nvPr/>
          </p:nvCxnSpPr>
          <p:spPr bwMode="auto">
            <a:xfrm>
              <a:off x="5105400" y="3672390"/>
              <a:ext cx="3657600" cy="0"/>
            </a:xfrm>
            <a:prstGeom prst="line">
              <a:avLst/>
            </a:prstGeom>
            <a:solidFill>
              <a:schemeClr val="accent1"/>
            </a:solidFill>
            <a:ln w="9525" cap="flat" cmpd="sng" algn="ctr">
              <a:solidFill>
                <a:schemeClr val="tx1">
                  <a:lumMod val="65000"/>
                  <a:lumOff val="35000"/>
                </a:schemeClr>
              </a:solidFill>
              <a:prstDash val="solid"/>
              <a:round/>
              <a:headEnd type="none" w="med" len="med"/>
              <a:tailEnd type="none" w="med" len="med"/>
            </a:ln>
            <a:effectLst/>
          </p:spPr>
        </p:cxnSp>
        <p:sp>
          <p:nvSpPr>
            <p:cNvPr id="222" name="Rectangle 221"/>
            <p:cNvSpPr/>
            <p:nvPr/>
          </p:nvSpPr>
          <p:spPr bwMode="auto">
            <a:xfrm flipH="1">
              <a:off x="6252633" y="3831166"/>
              <a:ext cx="88900" cy="283633"/>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360" name="Rectangle 359"/>
            <p:cNvSpPr/>
            <p:nvPr/>
          </p:nvSpPr>
          <p:spPr bwMode="auto">
            <a:xfrm flipH="1">
              <a:off x="7277102" y="3831165"/>
              <a:ext cx="88900" cy="283633"/>
            </a:xfrm>
            <a:prstGeom prst="rect">
              <a:avLst/>
            </a:prstGeom>
            <a:gradFill flip="none" rotWithShape="1">
              <a:gsLst>
                <a:gs pos="0">
                  <a:srgbClr val="595A8C"/>
                </a:gs>
                <a:gs pos="100000">
                  <a:srgbClr val="393A63"/>
                </a:gs>
              </a:gsLst>
              <a:path path="circle">
                <a:fillToRect l="50000" t="50000" r="50000" b="50000"/>
              </a:path>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11" charset="0"/>
                <a:ea typeface="ＭＳ Ｐゴシック" pitchFamily="-111" charset="-128"/>
                <a:cs typeface="ＭＳ Ｐゴシック" pitchFamily="-111" charset="-128"/>
              </a:endParaRPr>
            </a:p>
          </p:txBody>
        </p:sp>
      </p:grpSp>
    </p:spTree>
    <p:extLst>
      <p:ext uri="{BB962C8B-B14F-4D97-AF65-F5344CB8AC3E}">
        <p14:creationId xmlns="" xmlns:p14="http://schemas.microsoft.com/office/powerpoint/2010/main" val="26609476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304800"/>
            <a:ext cx="8229600" cy="533400"/>
          </a:xfrm>
        </p:spPr>
        <p:txBody>
          <a:bodyPr/>
          <a:lstStyle/>
          <a:p>
            <a:r>
              <a:rPr lang="en-US" dirty="0" smtClean="0"/>
              <a:t>Why </a:t>
            </a:r>
            <a:r>
              <a:rPr lang="en-US" dirty="0" err="1" smtClean="0"/>
              <a:t>Exascale</a:t>
            </a:r>
            <a:endParaRPr lang="en-US" dirty="0" smtClean="0"/>
          </a:p>
        </p:txBody>
      </p:sp>
      <p:sp>
        <p:nvSpPr>
          <p:cNvPr id="3" name="Content Placeholder 2"/>
          <p:cNvSpPr>
            <a:spLocks noGrp="1"/>
          </p:cNvSpPr>
          <p:nvPr>
            <p:ph idx="1"/>
          </p:nvPr>
        </p:nvSpPr>
        <p:spPr>
          <a:xfrm>
            <a:off x="152400" y="990600"/>
            <a:ext cx="5334000" cy="5638800"/>
          </a:xfrm>
        </p:spPr>
        <p:txBody>
          <a:bodyPr rtlCol="0">
            <a:noAutofit/>
          </a:bodyPr>
          <a:lstStyle/>
          <a:p>
            <a:pPr fontAlgn="auto">
              <a:spcAft>
                <a:spcPts val="0"/>
              </a:spcAft>
              <a:defRPr/>
            </a:pPr>
            <a:r>
              <a:rPr lang="en-US" sz="1800" b="1" dirty="0" smtClean="0"/>
              <a:t>Current design methodologies are largely phenomenological</a:t>
            </a:r>
          </a:p>
          <a:p>
            <a:pPr lvl="1" fontAlgn="auto">
              <a:spcAft>
                <a:spcPts val="0"/>
              </a:spcAft>
              <a:defRPr/>
            </a:pPr>
            <a:r>
              <a:rPr lang="en-US" sz="1600" dirty="0" smtClean="0"/>
              <a:t>Combustion models based on simplified theory</a:t>
            </a:r>
          </a:p>
          <a:p>
            <a:pPr lvl="1" fontAlgn="auto">
              <a:spcAft>
                <a:spcPts val="0"/>
              </a:spcAft>
              <a:defRPr/>
            </a:pPr>
            <a:r>
              <a:rPr lang="en-US" sz="1600" dirty="0" smtClean="0"/>
              <a:t>Global-step simple chemical kinetics</a:t>
            </a:r>
          </a:p>
          <a:p>
            <a:pPr fontAlgn="auto">
              <a:spcAft>
                <a:spcPts val="0"/>
              </a:spcAft>
              <a:defRPr/>
            </a:pPr>
            <a:r>
              <a:rPr lang="en-US" sz="1800" b="1" dirty="0" smtClean="0"/>
              <a:t>Significant increase in computational capability will dramatically reduce design cycle for new combustion technologies and new fuels </a:t>
            </a:r>
          </a:p>
          <a:p>
            <a:pPr lvl="1" fontAlgn="auto">
              <a:spcAft>
                <a:spcPts val="0"/>
              </a:spcAft>
              <a:defRPr/>
            </a:pPr>
            <a:r>
              <a:rPr lang="en-US" sz="1600" dirty="0" smtClean="0">
                <a:solidFill>
                  <a:schemeClr val="tx1"/>
                </a:solidFill>
              </a:rPr>
              <a:t>Simulations with higher physical fidelity, particularly chemistry at high pressure</a:t>
            </a:r>
          </a:p>
          <a:p>
            <a:pPr lvl="1" fontAlgn="auto">
              <a:spcAft>
                <a:spcPts val="0"/>
              </a:spcAft>
              <a:defRPr/>
            </a:pPr>
            <a:r>
              <a:rPr lang="en-US" sz="1600" dirty="0" smtClean="0">
                <a:solidFill>
                  <a:schemeClr val="tx1"/>
                </a:solidFill>
              </a:rPr>
              <a:t>More predictive science-based turbulence/ chemistry interaction models</a:t>
            </a:r>
          </a:p>
          <a:p>
            <a:pPr lvl="2" fontAlgn="auto">
              <a:spcAft>
                <a:spcPts val="0"/>
              </a:spcAft>
              <a:defRPr/>
            </a:pPr>
            <a:r>
              <a:rPr lang="en-US" sz="1600" dirty="0" smtClean="0">
                <a:solidFill>
                  <a:schemeClr val="tx1"/>
                </a:solidFill>
              </a:rPr>
              <a:t>Address new mixed-mode regimes driven by efficiency and emissions </a:t>
            </a:r>
          </a:p>
          <a:p>
            <a:pPr lvl="2" fontAlgn="auto">
              <a:spcAft>
                <a:spcPts val="0"/>
              </a:spcAft>
              <a:defRPr/>
            </a:pPr>
            <a:r>
              <a:rPr lang="en-US" sz="1600" dirty="0" smtClean="0"/>
              <a:t>Differentiate </a:t>
            </a:r>
            <a:r>
              <a:rPr lang="en-US" sz="1600" dirty="0"/>
              <a:t>effects </a:t>
            </a:r>
            <a:r>
              <a:rPr lang="en-US" sz="1600" dirty="0" smtClean="0"/>
              <a:t>of alternative </a:t>
            </a:r>
            <a:r>
              <a:rPr lang="en-US" sz="1600" dirty="0"/>
              <a:t>fuels</a:t>
            </a:r>
          </a:p>
          <a:p>
            <a:pPr fontAlgn="auto">
              <a:spcAft>
                <a:spcPts val="0"/>
              </a:spcAft>
              <a:defRPr/>
            </a:pPr>
            <a:r>
              <a:rPr lang="en-US" sz="1800" b="1" dirty="0" smtClean="0"/>
              <a:t>Co-design center is focusing on direct numerical simulation methodologies</a:t>
            </a:r>
          </a:p>
          <a:p>
            <a:pPr lvl="1" fontAlgn="auto">
              <a:spcAft>
                <a:spcPts val="0"/>
              </a:spcAft>
              <a:defRPr/>
            </a:pPr>
            <a:r>
              <a:rPr lang="en-US" sz="1600" dirty="0" smtClean="0"/>
              <a:t>Science base for novel fuels at realistic pressures</a:t>
            </a:r>
          </a:p>
          <a:p>
            <a:pPr lvl="1" fontAlgn="auto">
              <a:spcAft>
                <a:spcPts val="0"/>
              </a:spcAft>
              <a:defRPr/>
            </a:pPr>
            <a:r>
              <a:rPr lang="en-US" sz="1600" dirty="0" smtClean="0"/>
              <a:t>Not addressing complexity of geometry in engineering design codes</a:t>
            </a:r>
          </a:p>
          <a:p>
            <a:pPr lvl="1" fontAlgn="auto">
              <a:spcAft>
                <a:spcPts val="0"/>
              </a:spcAft>
              <a:defRPr/>
            </a:pPr>
            <a:r>
              <a:rPr lang="en-US" sz="1600" dirty="0" smtClean="0"/>
              <a:t>D</a:t>
            </a:r>
          </a:p>
        </p:txBody>
      </p:sp>
      <p:sp>
        <p:nvSpPr>
          <p:cNvPr id="11" name="Line 2"/>
          <p:cNvSpPr>
            <a:spLocks noChangeShapeType="1"/>
          </p:cNvSpPr>
          <p:nvPr/>
        </p:nvSpPr>
        <p:spPr bwMode="auto">
          <a:xfrm>
            <a:off x="76200" y="990600"/>
            <a:ext cx="8991600" cy="1588"/>
          </a:xfrm>
          <a:prstGeom prst="line">
            <a:avLst/>
          </a:prstGeom>
          <a:noFill/>
          <a:ln w="12600">
            <a:solidFill>
              <a:srgbClr val="008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DejaVu Sans" charset="0"/>
            </a:endParaRPr>
          </a:p>
        </p:txBody>
      </p:sp>
      <p:grpSp>
        <p:nvGrpSpPr>
          <p:cNvPr id="2" name="Group 11"/>
          <p:cNvGrpSpPr/>
          <p:nvPr/>
        </p:nvGrpSpPr>
        <p:grpSpPr>
          <a:xfrm>
            <a:off x="5108599" y="1524000"/>
            <a:ext cx="4035401" cy="4572000"/>
            <a:chOff x="4267200" y="1524000"/>
            <a:chExt cx="4762500" cy="4850696"/>
          </a:xfrm>
        </p:grpSpPr>
        <p:pic>
          <p:nvPicPr>
            <p:cNvPr id="13"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53000" y="3124200"/>
              <a:ext cx="1968500" cy="16033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553200" y="1752600"/>
              <a:ext cx="2476500" cy="1866900"/>
            </a:xfrm>
            <a:prstGeom prst="rect">
              <a:avLst/>
            </a:prstGeom>
            <a:noFill/>
            <a:ln>
              <a:noFill/>
            </a:ln>
            <a:effectLst>
              <a:outerShdw blurRad="63500" dist="17819" dir="2700000" algn="ctr" rotWithShape="0">
                <a:srgbClr val="000000">
                  <a:alpha val="74998"/>
                </a:srgbClr>
              </a:outerShdw>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Lst>
          </p:spPr>
        </p:pic>
        <p:pic>
          <p:nvPicPr>
            <p:cNvPr id="15"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334000" y="1524000"/>
              <a:ext cx="1524000" cy="1301750"/>
            </a:xfrm>
            <a:prstGeom prst="rect">
              <a:avLst/>
            </a:prstGeom>
            <a:noFill/>
            <a:ln>
              <a:noFill/>
            </a:ln>
            <a:effectLst>
              <a:outerShdw blurRad="63500" dist="17819" dir="2700000" algn="ctr" rotWithShape="0">
                <a:srgbClr val="000000">
                  <a:alpha val="74998"/>
                </a:srgbClr>
              </a:outerShdw>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Lst>
          </p:spPr>
        </p:pic>
        <p:pic>
          <p:nvPicPr>
            <p:cNvPr id="16" name="Picture 5"/>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351981" y="3509022"/>
              <a:ext cx="990599" cy="84455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7" name="Picture 8"/>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5715000" y="3962400"/>
              <a:ext cx="3295650" cy="1927225"/>
            </a:xfrm>
            <a:prstGeom prst="rect">
              <a:avLst/>
            </a:prstGeom>
            <a:noFill/>
            <a:ln>
              <a:noFill/>
            </a:ln>
            <a:effectLst>
              <a:outerShdw blurRad="63500" dist="17819" dir="2700000" algn="ctr" rotWithShape="0">
                <a:srgbClr val="000000">
                  <a:alpha val="74998"/>
                </a:srgbClr>
              </a:outerShdw>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Lst>
          </p:spPr>
        </p:pic>
        <p:pic>
          <p:nvPicPr>
            <p:cNvPr id="18" name="Picture 9"/>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419600" y="4774496"/>
              <a:ext cx="1203325" cy="1600200"/>
            </a:xfrm>
            <a:prstGeom prst="rect">
              <a:avLst/>
            </a:prstGeom>
            <a:noFill/>
            <a:ln>
              <a:noFill/>
            </a:ln>
            <a:effectLst>
              <a:outerShdw blurRad="63500" dist="17819" dir="2700000" algn="ctr" rotWithShape="0">
                <a:srgbClr val="000000">
                  <a:alpha val="74998"/>
                </a:srgbClr>
              </a:outerShdw>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Lst>
          </p:spPr>
        </p:pic>
        <p:pic>
          <p:nvPicPr>
            <p:cNvPr id="19" name="Picture 10"/>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267200" y="2133406"/>
              <a:ext cx="1371600" cy="926647"/>
            </a:xfrm>
            <a:prstGeom prst="rect">
              <a:avLst/>
            </a:prstGeom>
            <a:noFill/>
            <a:ln>
              <a:noFill/>
            </a:ln>
            <a:effectLst>
              <a:outerShdw blurRad="63500" dist="17819" dir="2700000" algn="ctr" rotWithShape="0">
                <a:srgbClr val="000000">
                  <a:alpha val="74998"/>
                </a:srgbClr>
              </a:outerShdw>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000000"/>
                  </a:solidFill>
                  <a:round/>
                  <a:headEnd/>
                  <a:tailEnd/>
                </a14:hiddenLine>
              </a:ext>
            </a:extLst>
          </p:spPr>
        </p:pic>
      </p:grpSp>
    </p:spTree>
    <p:extLst>
      <p:ext uri="{BB962C8B-B14F-4D97-AF65-F5344CB8AC3E}">
        <p14:creationId xmlns="" xmlns:p14="http://schemas.microsoft.com/office/powerpoint/2010/main" val="4055283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296400" cy="609600"/>
          </a:xfrm>
        </p:spPr>
        <p:txBody>
          <a:bodyPr/>
          <a:lstStyle/>
          <a:p>
            <a:r>
              <a:rPr lang="en-US" sz="2400" dirty="0" smtClean="0"/>
              <a:t>An empirical </a:t>
            </a:r>
            <a:r>
              <a:rPr lang="en-US" sz="2400" dirty="0"/>
              <a:t>study </a:t>
            </a:r>
            <a:r>
              <a:rPr lang="en-US" sz="2400" dirty="0" smtClean="0"/>
              <a:t>demonstrates hybrid workflow architectures show promise for minimizing impact to the simulation</a:t>
            </a:r>
            <a:endParaRPr lang="en-US" sz="2400" dirty="0"/>
          </a:p>
        </p:txBody>
      </p:sp>
      <p:sp>
        <p:nvSpPr>
          <p:cNvPr id="5" name="Rectangle 4"/>
          <p:cNvSpPr/>
          <p:nvPr/>
        </p:nvSpPr>
        <p:spPr>
          <a:xfrm>
            <a:off x="533400" y="1059359"/>
            <a:ext cx="8077200" cy="769441"/>
          </a:xfrm>
          <a:prstGeom prst="rect">
            <a:avLst/>
          </a:prstGeom>
        </p:spPr>
        <p:txBody>
          <a:bodyPr wrap="square">
            <a:spAutoFit/>
          </a:bodyPr>
          <a:lstStyle/>
          <a:p>
            <a:pPr marL="285750" indent="-285750">
              <a:buFont typeface="Arial"/>
              <a:buChar char="•"/>
            </a:pPr>
            <a:r>
              <a:rPr lang="en-US" sz="2200" dirty="0">
                <a:solidFill>
                  <a:srgbClr val="000000"/>
                </a:solidFill>
                <a:latin typeface="Calibri"/>
                <a:cs typeface="Calibri"/>
              </a:rPr>
              <a:t>Primary </a:t>
            </a:r>
            <a:r>
              <a:rPr lang="en-US" sz="2200" dirty="0" smtClean="0">
                <a:solidFill>
                  <a:srgbClr val="000000"/>
                </a:solidFill>
                <a:latin typeface="Calibri"/>
                <a:cs typeface="Calibri"/>
              </a:rPr>
              <a:t>resources: </a:t>
            </a:r>
            <a:r>
              <a:rPr lang="en-US" sz="2200" dirty="0">
                <a:solidFill>
                  <a:srgbClr val="000000"/>
                </a:solidFill>
                <a:latin typeface="Calibri"/>
                <a:cs typeface="Calibri"/>
              </a:rPr>
              <a:t>execute </a:t>
            </a:r>
            <a:r>
              <a:rPr lang="en-US" sz="2200" dirty="0" smtClean="0">
                <a:solidFill>
                  <a:srgbClr val="000000"/>
                </a:solidFill>
                <a:latin typeface="Calibri"/>
                <a:cs typeface="Calibri"/>
              </a:rPr>
              <a:t>main </a:t>
            </a:r>
            <a:r>
              <a:rPr lang="en-US" sz="2200" dirty="0">
                <a:solidFill>
                  <a:srgbClr val="000000"/>
                </a:solidFill>
                <a:latin typeface="Calibri"/>
                <a:cs typeface="Calibri"/>
              </a:rPr>
              <a:t>simulation </a:t>
            </a:r>
            <a:r>
              <a:rPr lang="en-US" sz="2200" dirty="0" smtClean="0">
                <a:solidFill>
                  <a:srgbClr val="000000"/>
                </a:solidFill>
                <a:latin typeface="Calibri"/>
                <a:cs typeface="Calibri"/>
              </a:rPr>
              <a:t>&amp; </a:t>
            </a:r>
            <a:r>
              <a:rPr lang="en-US" sz="2200" dirty="0">
                <a:solidFill>
                  <a:srgbClr val="000000"/>
                </a:solidFill>
                <a:latin typeface="Calibri"/>
                <a:cs typeface="Calibri"/>
              </a:rPr>
              <a:t>in situ computations</a:t>
            </a:r>
          </a:p>
          <a:p>
            <a:pPr marL="285750" indent="-285750">
              <a:buFont typeface="Arial"/>
              <a:buChar char="•"/>
            </a:pPr>
            <a:r>
              <a:rPr lang="en-US" sz="2200" dirty="0">
                <a:solidFill>
                  <a:srgbClr val="000000"/>
                </a:solidFill>
                <a:latin typeface="Calibri"/>
                <a:cs typeface="Calibri"/>
              </a:rPr>
              <a:t>Secondary </a:t>
            </a:r>
            <a:r>
              <a:rPr lang="en-US" sz="2200" dirty="0" smtClean="0">
                <a:solidFill>
                  <a:srgbClr val="000000"/>
                </a:solidFill>
                <a:latin typeface="Calibri"/>
                <a:cs typeface="Calibri"/>
              </a:rPr>
              <a:t>resources: staging area for in </a:t>
            </a:r>
            <a:r>
              <a:rPr lang="en-US" sz="2200" dirty="0">
                <a:solidFill>
                  <a:srgbClr val="000000"/>
                </a:solidFill>
                <a:latin typeface="Calibri"/>
                <a:cs typeface="Calibri"/>
              </a:rPr>
              <a:t>transit computations </a:t>
            </a:r>
          </a:p>
        </p:txBody>
      </p:sp>
      <p:sp>
        <p:nvSpPr>
          <p:cNvPr id="8" name="Rectangle 7"/>
          <p:cNvSpPr/>
          <p:nvPr/>
        </p:nvSpPr>
        <p:spPr bwMode="auto">
          <a:xfrm>
            <a:off x="609600" y="1981200"/>
            <a:ext cx="7924800" cy="44196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3" name="Picture 2"/>
          <p:cNvPicPr>
            <a:picLocks noChangeAspect="1"/>
          </p:cNvPicPr>
          <p:nvPr/>
        </p:nvPicPr>
        <p:blipFill>
          <a:blip r:embed="rId3"/>
          <a:stretch>
            <a:fillRect/>
          </a:stretch>
        </p:blipFill>
        <p:spPr>
          <a:xfrm>
            <a:off x="762000" y="2080835"/>
            <a:ext cx="7620000" cy="3710365"/>
          </a:xfrm>
          <a:prstGeom prst="rect">
            <a:avLst/>
          </a:prstGeom>
          <a:solidFill>
            <a:schemeClr val="bg1"/>
          </a:solidFill>
        </p:spPr>
      </p:pic>
      <p:sp>
        <p:nvSpPr>
          <p:cNvPr id="7" name="TextBox 6"/>
          <p:cNvSpPr txBox="1"/>
          <p:nvPr/>
        </p:nvSpPr>
        <p:spPr>
          <a:xfrm>
            <a:off x="762000" y="5791200"/>
            <a:ext cx="4038600" cy="523220"/>
          </a:xfrm>
          <a:prstGeom prst="rect">
            <a:avLst/>
          </a:prstGeom>
          <a:solidFill>
            <a:schemeClr val="bg1"/>
          </a:solidFill>
          <a:ln w="3175" cmpd="sng">
            <a:solidFill>
              <a:schemeClr val="bg1">
                <a:lumMod val="65000"/>
              </a:schemeClr>
            </a:solidFill>
          </a:ln>
        </p:spPr>
        <p:txBody>
          <a:bodyPr wrap="square" rtlCol="0">
            <a:spAutoFit/>
          </a:bodyPr>
          <a:lstStyle/>
          <a:p>
            <a:pPr marL="171450" indent="-171450">
              <a:buFont typeface="Arial"/>
              <a:buChar char="•"/>
            </a:pPr>
            <a:r>
              <a:rPr lang="en-US" sz="1400" dirty="0" smtClean="0">
                <a:latin typeface="Calibri"/>
                <a:cs typeface="Calibri"/>
              </a:rPr>
              <a:t>Simulation size: 1600x1372x430</a:t>
            </a:r>
          </a:p>
          <a:p>
            <a:pPr marL="171450" indent="-171450">
              <a:buFont typeface="Arial"/>
              <a:buChar char="•"/>
            </a:pPr>
            <a:r>
              <a:rPr lang="en-US" sz="1400" dirty="0" smtClean="0">
                <a:latin typeface="Calibri"/>
                <a:cs typeface="Calibri"/>
              </a:rPr>
              <a:t>All measurements: per simulation time step</a:t>
            </a:r>
            <a:endParaRPr lang="en-US" sz="1400" dirty="0">
              <a:latin typeface="Calibri"/>
              <a:cs typeface="Calibri"/>
            </a:endParaRPr>
          </a:p>
        </p:txBody>
      </p:sp>
      <p:sp>
        <p:nvSpPr>
          <p:cNvPr id="9" name="TextBox 8"/>
          <p:cNvSpPr txBox="1"/>
          <p:nvPr/>
        </p:nvSpPr>
        <p:spPr>
          <a:xfrm>
            <a:off x="5943600" y="2895600"/>
            <a:ext cx="1828800" cy="830997"/>
          </a:xfrm>
          <a:prstGeom prst="rect">
            <a:avLst/>
          </a:prstGeom>
          <a:solidFill>
            <a:schemeClr val="bg1"/>
          </a:solidFill>
          <a:ln w="3175" cmpd="sng">
            <a:solidFill>
              <a:schemeClr val="bg1">
                <a:lumMod val="65000"/>
              </a:schemeClr>
            </a:solidFill>
          </a:ln>
        </p:spPr>
        <p:txBody>
          <a:bodyPr wrap="square" rtlCol="0">
            <a:spAutoFit/>
          </a:bodyPr>
          <a:lstStyle/>
          <a:p>
            <a:r>
              <a:rPr lang="en-US" sz="1600" b="1" dirty="0" smtClean="0">
                <a:latin typeface="Calibri"/>
                <a:cs typeface="Calibri"/>
              </a:rPr>
              <a:t>Profound impact reduction for  non-scalable algorithms</a:t>
            </a:r>
            <a:endParaRPr lang="en-US" sz="1600" b="1" dirty="0">
              <a:latin typeface="Calibri"/>
              <a:cs typeface="Calibri"/>
            </a:endParaRPr>
          </a:p>
        </p:txBody>
      </p:sp>
      <p:sp>
        <p:nvSpPr>
          <p:cNvPr id="6" name="Rectangle 5"/>
          <p:cNvSpPr/>
          <p:nvPr/>
        </p:nvSpPr>
        <p:spPr>
          <a:xfrm>
            <a:off x="4800600" y="5791200"/>
            <a:ext cx="3581400" cy="523220"/>
          </a:xfrm>
          <a:prstGeom prst="rect">
            <a:avLst/>
          </a:prstGeom>
          <a:solidFill>
            <a:srgbClr val="FFFFFF"/>
          </a:solidFill>
          <a:ln>
            <a:solidFill>
              <a:schemeClr val="bg1">
                <a:lumMod val="65000"/>
              </a:schemeClr>
            </a:solidFill>
          </a:ln>
        </p:spPr>
        <p:txBody>
          <a:bodyPr wrap="square">
            <a:spAutoFit/>
          </a:bodyPr>
          <a:lstStyle/>
          <a:p>
            <a:pPr marL="171450" indent="-171450">
              <a:buFont typeface="Arial"/>
              <a:buChar char="•"/>
            </a:pPr>
            <a:r>
              <a:rPr lang="en-US" sz="1400" dirty="0">
                <a:latin typeface="Calibri"/>
                <a:cs typeface="Calibri"/>
              </a:rPr>
              <a:t>4896 cores </a:t>
            </a:r>
            <a:r>
              <a:rPr lang="en-US" sz="1400" dirty="0" smtClean="0">
                <a:latin typeface="Calibri"/>
                <a:cs typeface="Calibri"/>
              </a:rPr>
              <a:t>total: 4480 in situ /                </a:t>
            </a:r>
          </a:p>
          <a:p>
            <a:r>
              <a:rPr lang="en-US" sz="1400" dirty="0">
                <a:latin typeface="Calibri"/>
                <a:cs typeface="Calibri"/>
              </a:rPr>
              <a:t> </a:t>
            </a:r>
            <a:r>
              <a:rPr lang="en-US" sz="1400" dirty="0" smtClean="0">
                <a:latin typeface="Calibri"/>
                <a:cs typeface="Calibri"/>
              </a:rPr>
              <a:t>  256 </a:t>
            </a:r>
            <a:r>
              <a:rPr lang="en-US" sz="1400" dirty="0">
                <a:latin typeface="Calibri"/>
                <a:cs typeface="Calibri"/>
              </a:rPr>
              <a:t>in </a:t>
            </a:r>
            <a:r>
              <a:rPr lang="en-US" sz="1400" dirty="0" smtClean="0">
                <a:latin typeface="Calibri"/>
                <a:cs typeface="Calibri"/>
              </a:rPr>
              <a:t>transit / 160 scheduling</a:t>
            </a:r>
            <a:endParaRPr lang="en-US" sz="1400" dirty="0">
              <a:latin typeface="Calibri"/>
              <a:cs typeface="Calibri"/>
            </a:endParaRPr>
          </a:p>
        </p:txBody>
      </p:sp>
      <p:sp>
        <p:nvSpPr>
          <p:cNvPr id="13" name="TextBox 12"/>
          <p:cNvSpPr txBox="1"/>
          <p:nvPr/>
        </p:nvSpPr>
        <p:spPr>
          <a:xfrm>
            <a:off x="3253681" y="2445603"/>
            <a:ext cx="480119" cy="830997"/>
          </a:xfrm>
          <a:prstGeom prst="rect">
            <a:avLst/>
          </a:prstGeom>
          <a:noFill/>
        </p:spPr>
        <p:txBody>
          <a:bodyPr wrap="none" rtlCol="0">
            <a:spAutoFit/>
          </a:bodyPr>
          <a:lstStyle/>
          <a:p>
            <a:r>
              <a:rPr lang="en-US" sz="4800" dirty="0" smtClean="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4307002" y="3345359"/>
            <a:ext cx="455498" cy="769441"/>
          </a:xfrm>
          <a:prstGeom prst="rect">
            <a:avLst/>
          </a:prstGeom>
          <a:noFill/>
        </p:spPr>
        <p:txBody>
          <a:bodyPr wrap="none" rtlCol="0">
            <a:spAutoFit/>
          </a:bodyPr>
          <a:lstStyle/>
          <a:p>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3543300" y="2666424"/>
            <a:ext cx="914400" cy="584776"/>
          </a:xfrm>
          <a:prstGeom prst="rect">
            <a:avLst/>
          </a:prstGeom>
          <a:noFill/>
          <a:ln w="3175" cmpd="sng">
            <a:noFill/>
          </a:ln>
        </p:spPr>
        <p:txBody>
          <a:bodyPr wrap="square" rtlCol="0">
            <a:spAutoFit/>
          </a:bodyPr>
          <a:lstStyle/>
          <a:p>
            <a:r>
              <a:rPr lang="en-US" sz="1600" b="1" dirty="0" smtClean="0">
                <a:latin typeface="Calibri"/>
                <a:cs typeface="Calibri"/>
              </a:rPr>
              <a:t>Minimal impact</a:t>
            </a:r>
            <a:endParaRPr lang="en-US" sz="1600" b="1" dirty="0">
              <a:latin typeface="Calibri"/>
              <a:cs typeface="Calibri"/>
            </a:endParaRPr>
          </a:p>
        </p:txBody>
      </p:sp>
      <p:sp>
        <p:nvSpPr>
          <p:cNvPr id="16" name="TextBox 15"/>
          <p:cNvSpPr txBox="1"/>
          <p:nvPr/>
        </p:nvSpPr>
        <p:spPr>
          <a:xfrm>
            <a:off x="4572000" y="3505200"/>
            <a:ext cx="1143000" cy="584776"/>
          </a:xfrm>
          <a:prstGeom prst="rect">
            <a:avLst/>
          </a:prstGeom>
          <a:noFill/>
          <a:ln w="3175" cmpd="sng">
            <a:noFill/>
          </a:ln>
        </p:spPr>
        <p:txBody>
          <a:bodyPr wrap="square" rtlCol="0">
            <a:spAutoFit/>
          </a:bodyPr>
          <a:lstStyle/>
          <a:p>
            <a:r>
              <a:rPr lang="en-US" sz="1600" b="1" dirty="0" smtClean="0">
                <a:latin typeface="Calibri"/>
                <a:cs typeface="Calibri"/>
              </a:rPr>
              <a:t>Significant impact</a:t>
            </a:r>
          </a:p>
        </p:txBody>
      </p:sp>
      <p:sp>
        <p:nvSpPr>
          <p:cNvPr id="11" name="Down Arrow 10"/>
          <p:cNvSpPr/>
          <p:nvPr/>
        </p:nvSpPr>
        <p:spPr bwMode="auto">
          <a:xfrm>
            <a:off x="6629400" y="3733800"/>
            <a:ext cx="381000" cy="685800"/>
          </a:xfrm>
          <a:prstGeom prst="downArrow">
            <a:avLst/>
          </a:prstGeom>
          <a:solidFill>
            <a:schemeClr val="bg1">
              <a:lumMod val="95000"/>
            </a:schemeClr>
          </a:solidFill>
          <a:ln w="9525" cap="flat" cmpd="sng" algn="ctr">
            <a:solidFill>
              <a:schemeClr val="bg1">
                <a:lumMod val="6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Tree>
    <p:extLst>
      <p:ext uri="{BB962C8B-B14F-4D97-AF65-F5344CB8AC3E}">
        <p14:creationId xmlns="" xmlns:p14="http://schemas.microsoft.com/office/powerpoint/2010/main" val="644888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686800" cy="838200"/>
          </a:xfrm>
        </p:spPr>
        <p:txBody>
          <a:bodyPr/>
          <a:lstStyle/>
          <a:p>
            <a:r>
              <a:rPr lang="en-US" sz="2800" dirty="0" smtClean="0"/>
              <a:t>Meta</a:t>
            </a:r>
            <a:r>
              <a:rPr lang="en-US" sz="2800" dirty="0"/>
              <a:t>-Skeleton A</a:t>
            </a:r>
            <a:r>
              <a:rPr lang="en-US" sz="2800" dirty="0" smtClean="0"/>
              <a:t>bstraction for Co-Design of Overall Workflow</a:t>
            </a:r>
            <a:endParaRPr lang="en-US" sz="2800" dirty="0"/>
          </a:p>
        </p:txBody>
      </p:sp>
      <p:sp>
        <p:nvSpPr>
          <p:cNvPr id="3" name="Content Placeholder 2"/>
          <p:cNvSpPr>
            <a:spLocks noGrp="1"/>
          </p:cNvSpPr>
          <p:nvPr>
            <p:ph idx="1"/>
          </p:nvPr>
        </p:nvSpPr>
        <p:spPr>
          <a:xfrm>
            <a:off x="381000" y="1219200"/>
            <a:ext cx="8534400" cy="2819400"/>
          </a:xfrm>
        </p:spPr>
        <p:txBody>
          <a:bodyPr>
            <a:normAutofit/>
          </a:bodyPr>
          <a:lstStyle/>
          <a:p>
            <a:r>
              <a:rPr lang="en-US" sz="2400" dirty="0" smtClean="0"/>
              <a:t>End-to-end workflow comprises heterogeneous </a:t>
            </a:r>
            <a:r>
              <a:rPr lang="en-US" sz="2400" dirty="0"/>
              <a:t>components </a:t>
            </a:r>
            <a:endParaRPr lang="en-US" sz="2400" dirty="0" smtClean="0"/>
          </a:p>
          <a:p>
            <a:pPr lvl="1"/>
            <a:r>
              <a:rPr lang="en-US" dirty="0" smtClean="0"/>
              <a:t>Individual proxy &amp; skeleta</a:t>
            </a:r>
            <a:r>
              <a:rPr lang="en-US" dirty="0"/>
              <a:t>l</a:t>
            </a:r>
            <a:r>
              <a:rPr lang="en-US" dirty="0" smtClean="0"/>
              <a:t> apps are </a:t>
            </a:r>
            <a:r>
              <a:rPr lang="en-US" i="1" dirty="0" smtClean="0"/>
              <a:t>per component</a:t>
            </a:r>
            <a:r>
              <a:rPr lang="en-US" dirty="0" smtClean="0"/>
              <a:t> characterizations</a:t>
            </a:r>
            <a:endParaRPr lang="en-US" i="1" dirty="0" smtClean="0"/>
          </a:p>
          <a:p>
            <a:pPr lvl="1"/>
            <a:r>
              <a:rPr lang="en-US" dirty="0" smtClean="0"/>
              <a:t>The Meta-Skeleton models </a:t>
            </a:r>
            <a:r>
              <a:rPr lang="en-US" dirty="0"/>
              <a:t>the dynamic interaction </a:t>
            </a:r>
            <a:r>
              <a:rPr lang="en-US" i="1" dirty="0" smtClean="0"/>
              <a:t>between components</a:t>
            </a:r>
          </a:p>
          <a:p>
            <a:r>
              <a:rPr lang="en-US" sz="2400" dirty="0" smtClean="0"/>
              <a:t>Meta</a:t>
            </a:r>
            <a:r>
              <a:rPr lang="en-US" sz="2400" dirty="0"/>
              <a:t>-skeleton </a:t>
            </a:r>
            <a:r>
              <a:rPr lang="en-US" sz="2400" dirty="0" smtClean="0"/>
              <a:t>abstraction supports </a:t>
            </a:r>
            <a:r>
              <a:rPr lang="en-US" sz="2400" dirty="0"/>
              <a:t>cross-layer co-design</a:t>
            </a:r>
          </a:p>
          <a:p>
            <a:pPr lvl="1"/>
            <a:r>
              <a:rPr lang="en-US" dirty="0" smtClean="0"/>
              <a:t>Proxy </a:t>
            </a:r>
            <a:r>
              <a:rPr lang="en-US" dirty="0"/>
              <a:t>apps, skeletal apps and </a:t>
            </a:r>
            <a:r>
              <a:rPr lang="en-US" dirty="0" smtClean="0"/>
              <a:t>kernels characterize components </a:t>
            </a:r>
            <a:endParaRPr lang="en-US" dirty="0"/>
          </a:p>
          <a:p>
            <a:pPr lvl="1"/>
            <a:r>
              <a:rPr lang="en-US" dirty="0"/>
              <a:t>Programming models </a:t>
            </a:r>
            <a:r>
              <a:rPr lang="en-US" dirty="0" smtClean="0"/>
              <a:t>provide abstractions to couple the components</a:t>
            </a:r>
          </a:p>
          <a:p>
            <a:pPr lvl="1"/>
            <a:r>
              <a:rPr lang="en-US" dirty="0" smtClean="0"/>
              <a:t>Simulators map workflow onto future architectures</a:t>
            </a:r>
          </a:p>
        </p:txBody>
      </p:sp>
      <p:grpSp>
        <p:nvGrpSpPr>
          <p:cNvPr id="21" name="Group 20"/>
          <p:cNvGrpSpPr/>
          <p:nvPr/>
        </p:nvGrpSpPr>
        <p:grpSpPr>
          <a:xfrm>
            <a:off x="445689" y="4114800"/>
            <a:ext cx="8114895" cy="1959352"/>
            <a:chOff x="445689" y="4343400"/>
            <a:chExt cx="8114895" cy="1959352"/>
          </a:xfrm>
        </p:grpSpPr>
        <p:sp>
          <p:nvSpPr>
            <p:cNvPr id="16" name="TextBox 15"/>
            <p:cNvSpPr txBox="1"/>
            <p:nvPr/>
          </p:nvSpPr>
          <p:spPr>
            <a:xfrm>
              <a:off x="1295400" y="4343400"/>
              <a:ext cx="6420678" cy="892552"/>
            </a:xfrm>
            <a:prstGeom prst="rect">
              <a:avLst/>
            </a:prstGeom>
            <a:solidFill>
              <a:schemeClr val="bg2">
                <a:lumMod val="20000"/>
                <a:lumOff val="80000"/>
              </a:schemeClr>
            </a:solidFill>
            <a:ln>
              <a:solidFill>
                <a:srgbClr val="7F7F7F"/>
              </a:solidFill>
            </a:ln>
            <a:effectLst>
              <a:outerShdw blurRad="40000" dist="23000" dir="5400000" rotWithShape="0">
                <a:srgbClr val="000000">
                  <a:alpha val="35000"/>
                </a:srgbClr>
              </a:outerShdw>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600" dirty="0" smtClean="0">
                  <a:solidFill>
                    <a:srgbClr val="000000"/>
                  </a:solidFill>
                  <a:latin typeface="Calibri"/>
                  <a:cs typeface="Calibri"/>
                </a:rPr>
                <a:t>Characterize how workflow influences </a:t>
              </a:r>
              <a:r>
                <a:rPr lang="en-US" sz="2600" dirty="0">
                  <a:solidFill>
                    <a:srgbClr val="000000"/>
                  </a:solidFill>
                  <a:latin typeface="Calibri"/>
                  <a:cs typeface="Calibri"/>
                </a:rPr>
                <a:t>hardware design choices</a:t>
              </a:r>
            </a:p>
          </p:txBody>
        </p:sp>
        <p:sp>
          <p:nvSpPr>
            <p:cNvPr id="17" name="TextBox 16"/>
            <p:cNvSpPr txBox="1"/>
            <p:nvPr/>
          </p:nvSpPr>
          <p:spPr>
            <a:xfrm>
              <a:off x="1295400" y="5410200"/>
              <a:ext cx="6420678" cy="892552"/>
            </a:xfrm>
            <a:prstGeom prst="rect">
              <a:avLst/>
            </a:prstGeom>
            <a:solidFill>
              <a:schemeClr val="bg2">
                <a:lumMod val="20000"/>
                <a:lumOff val="80000"/>
              </a:schemeClr>
            </a:solidFill>
            <a:ln>
              <a:solidFill>
                <a:schemeClr val="bg1">
                  <a:lumMod val="50000"/>
                </a:schemeClr>
              </a:solidFill>
            </a:ln>
            <a:effectLst/>
          </p:spPr>
          <p:style>
            <a:lnRef idx="0">
              <a:schemeClr val="dk1"/>
            </a:lnRef>
            <a:fillRef idx="3">
              <a:schemeClr val="dk1"/>
            </a:fillRef>
            <a:effectRef idx="3">
              <a:schemeClr val="dk1"/>
            </a:effectRef>
            <a:fontRef idx="minor">
              <a:schemeClr val="lt1"/>
            </a:fontRef>
          </p:style>
          <p:txBody>
            <a:bodyPr wrap="square" rtlCol="0">
              <a:spAutoFit/>
            </a:bodyPr>
            <a:lstStyle/>
            <a:p>
              <a:pPr algn="ctr"/>
              <a:r>
                <a:rPr lang="en-US" sz="2600" dirty="0">
                  <a:solidFill>
                    <a:srgbClr val="000000"/>
                  </a:solidFill>
                  <a:latin typeface="Calibri"/>
                  <a:cs typeface="Calibri"/>
                </a:rPr>
                <a:t>Characterize </a:t>
              </a:r>
              <a:r>
                <a:rPr lang="en-US" sz="2600" dirty="0" smtClean="0">
                  <a:solidFill>
                    <a:srgbClr val="000000"/>
                  </a:solidFill>
                  <a:latin typeface="Calibri"/>
                  <a:cs typeface="Calibri"/>
                </a:rPr>
                <a:t>how </a:t>
              </a:r>
              <a:r>
                <a:rPr lang="en-US" sz="2600" dirty="0">
                  <a:solidFill>
                    <a:srgbClr val="000000"/>
                  </a:solidFill>
                  <a:latin typeface="Calibri"/>
                  <a:cs typeface="Calibri"/>
                </a:rPr>
                <a:t>hardware </a:t>
              </a:r>
              <a:r>
                <a:rPr lang="en-US" sz="2600" dirty="0" smtClean="0">
                  <a:solidFill>
                    <a:srgbClr val="000000"/>
                  </a:solidFill>
                  <a:latin typeface="Calibri"/>
                  <a:cs typeface="Calibri"/>
                </a:rPr>
                <a:t>design  constraints </a:t>
              </a:r>
              <a:r>
                <a:rPr lang="en-US" sz="2600" dirty="0">
                  <a:solidFill>
                    <a:srgbClr val="000000"/>
                  </a:solidFill>
                  <a:latin typeface="Calibri"/>
                  <a:cs typeface="Calibri"/>
                </a:rPr>
                <a:t>influence </a:t>
              </a:r>
              <a:r>
                <a:rPr lang="en-US" sz="2600" dirty="0" smtClean="0">
                  <a:solidFill>
                    <a:srgbClr val="000000"/>
                  </a:solidFill>
                  <a:latin typeface="Calibri"/>
                  <a:cs typeface="Calibri"/>
                </a:rPr>
                <a:t>the workflow</a:t>
              </a:r>
              <a:endParaRPr lang="en-US" sz="2600" dirty="0">
                <a:solidFill>
                  <a:srgbClr val="000000"/>
                </a:solidFill>
                <a:latin typeface="Calibri"/>
                <a:cs typeface="Calibri"/>
              </a:endParaRPr>
            </a:p>
          </p:txBody>
        </p:sp>
        <p:sp>
          <p:nvSpPr>
            <p:cNvPr id="18" name="Curved Right Arrow 17"/>
            <p:cNvSpPr/>
            <p:nvPr/>
          </p:nvSpPr>
          <p:spPr bwMode="auto">
            <a:xfrm>
              <a:off x="445689" y="4724400"/>
              <a:ext cx="798911" cy="1219200"/>
            </a:xfrm>
            <a:prstGeom prst="curvedRightArrow">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Calibri"/>
                <a:ea typeface="ＭＳ Ｐゴシック" pitchFamily="-111" charset="-128"/>
                <a:cs typeface="Calibri"/>
              </a:endParaRPr>
            </a:p>
          </p:txBody>
        </p:sp>
        <p:sp>
          <p:nvSpPr>
            <p:cNvPr id="19" name="Curved Right Arrow 18"/>
            <p:cNvSpPr/>
            <p:nvPr/>
          </p:nvSpPr>
          <p:spPr bwMode="auto">
            <a:xfrm flipH="1" flipV="1">
              <a:off x="7761673" y="4648199"/>
              <a:ext cx="798911" cy="1219200"/>
            </a:xfrm>
            <a:prstGeom prst="curvedRightArrow">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000000"/>
                </a:solidFill>
                <a:effectLst/>
                <a:latin typeface="Calibri"/>
                <a:ea typeface="ＭＳ Ｐゴシック" pitchFamily="-111" charset="-128"/>
                <a:cs typeface="Calibri"/>
              </a:endParaRPr>
            </a:p>
          </p:txBody>
        </p:sp>
      </p:grpSp>
    </p:spTree>
    <p:extLst>
      <p:ext uri="{BB962C8B-B14F-4D97-AF65-F5344CB8AC3E}">
        <p14:creationId xmlns="" xmlns:p14="http://schemas.microsoft.com/office/powerpoint/2010/main" val="28483946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p>
            <a:r>
              <a:rPr lang="en-US" sz="2800" dirty="0" smtClean="0"/>
              <a:t>Intrusive</a:t>
            </a:r>
            <a:r>
              <a:rPr lang="en-US" sz="2800" i="1" dirty="0" smtClean="0"/>
              <a:t> </a:t>
            </a:r>
            <a:r>
              <a:rPr lang="en-US" sz="2800" dirty="0"/>
              <a:t>Uncertainty Quantification - </a:t>
            </a:r>
            <a:r>
              <a:rPr lang="en-US" sz="2800" dirty="0" smtClean="0"/>
              <a:t>Chemistry </a:t>
            </a:r>
            <a:r>
              <a:rPr lang="en-US" sz="2800" dirty="0"/>
              <a:t>Models are Source of </a:t>
            </a:r>
            <a:r>
              <a:rPr lang="en-US" sz="2800" dirty="0" smtClean="0"/>
              <a:t>Error in DNS:</a:t>
            </a:r>
            <a:endParaRPr lang="en-US" sz="2800" dirty="0"/>
          </a:p>
        </p:txBody>
      </p:sp>
      <p:sp>
        <p:nvSpPr>
          <p:cNvPr id="3" name="Content Placeholder 2"/>
          <p:cNvSpPr>
            <a:spLocks noGrp="1"/>
          </p:cNvSpPr>
          <p:nvPr>
            <p:ph idx="1"/>
          </p:nvPr>
        </p:nvSpPr>
        <p:spPr>
          <a:xfrm>
            <a:off x="152400" y="1066800"/>
            <a:ext cx="7315200" cy="5410200"/>
          </a:xfrm>
        </p:spPr>
        <p:txBody>
          <a:bodyPr/>
          <a:lstStyle/>
          <a:p>
            <a:r>
              <a:rPr lang="en-US" sz="2400" b="1" i="1" dirty="0" smtClean="0"/>
              <a:t>Motivation</a:t>
            </a:r>
            <a:r>
              <a:rPr lang="en-US" sz="2400" b="1" dirty="0" smtClean="0"/>
              <a:t>: </a:t>
            </a:r>
            <a:r>
              <a:rPr lang="en-US" sz="2400" dirty="0"/>
              <a:t>Inform chemical </a:t>
            </a:r>
            <a:r>
              <a:rPr lang="en-US" sz="2400" dirty="0" err="1"/>
              <a:t>kineticists</a:t>
            </a:r>
            <a:r>
              <a:rPr lang="en-US" sz="2400" dirty="0"/>
              <a:t> and chemical engineers in the fuels industry (BP, Exxon) on </a:t>
            </a:r>
            <a:r>
              <a:rPr lang="en-US" sz="2400" dirty="0" smtClean="0"/>
              <a:t>what </a:t>
            </a:r>
            <a:r>
              <a:rPr lang="en-US" sz="2400" dirty="0"/>
              <a:t>chemical properties need to be pinned down more accurately for optimal utilization of a given </a:t>
            </a:r>
            <a:r>
              <a:rPr lang="en-US" sz="2400" dirty="0" smtClean="0"/>
              <a:t>fuel</a:t>
            </a:r>
            <a:endParaRPr lang="en-US" sz="2400" dirty="0"/>
          </a:p>
          <a:p>
            <a:r>
              <a:rPr lang="en-US" dirty="0" smtClean="0">
                <a:solidFill>
                  <a:srgbClr val="383EC5"/>
                </a:solidFill>
              </a:rPr>
              <a:t>Embedded chemistry model source of uncertainty</a:t>
            </a:r>
          </a:p>
          <a:p>
            <a:pPr lvl="1"/>
            <a:r>
              <a:rPr lang="en-US" dirty="0" smtClean="0">
                <a:solidFill>
                  <a:srgbClr val="383EC5"/>
                </a:solidFill>
              </a:rPr>
              <a:t>Reaction rates</a:t>
            </a:r>
          </a:p>
          <a:p>
            <a:pPr lvl="1"/>
            <a:r>
              <a:rPr lang="en-US" dirty="0" smtClean="0">
                <a:solidFill>
                  <a:srgbClr val="383EC5"/>
                </a:solidFill>
              </a:rPr>
              <a:t>Missing reactions</a:t>
            </a:r>
          </a:p>
          <a:p>
            <a:pPr lvl="1"/>
            <a:r>
              <a:rPr lang="en-US" dirty="0" smtClean="0">
                <a:solidFill>
                  <a:srgbClr val="383EC5"/>
                </a:solidFill>
              </a:rPr>
              <a:t>Transport coefficients</a:t>
            </a:r>
          </a:p>
          <a:p>
            <a:r>
              <a:rPr lang="en-US" dirty="0" smtClean="0">
                <a:solidFill>
                  <a:srgbClr val="383EC5"/>
                </a:solidFill>
              </a:rPr>
              <a:t>Combustion intermittency characterized by space-time localized phenomena of interest, tractable for UQ </a:t>
            </a:r>
          </a:p>
          <a:p>
            <a:r>
              <a:rPr lang="en-US" dirty="0" smtClean="0">
                <a:solidFill>
                  <a:srgbClr val="2F20E0"/>
                </a:solidFill>
              </a:rPr>
              <a:t>Solve </a:t>
            </a:r>
            <a:r>
              <a:rPr lang="en-US" dirty="0" err="1">
                <a:solidFill>
                  <a:srgbClr val="2F20E0"/>
                </a:solidFill>
              </a:rPr>
              <a:t>adjoint</a:t>
            </a:r>
            <a:r>
              <a:rPr lang="en-US" dirty="0">
                <a:solidFill>
                  <a:srgbClr val="2F20E0"/>
                </a:solidFill>
              </a:rPr>
              <a:t> </a:t>
            </a:r>
            <a:r>
              <a:rPr lang="en-US" dirty="0" smtClean="0">
                <a:solidFill>
                  <a:srgbClr val="2F20E0"/>
                </a:solidFill>
              </a:rPr>
              <a:t>equations backward </a:t>
            </a:r>
            <a:r>
              <a:rPr lang="en-US" dirty="0">
                <a:solidFill>
                  <a:srgbClr val="2F20E0"/>
                </a:solidFill>
              </a:rPr>
              <a:t>in </a:t>
            </a:r>
            <a:r>
              <a:rPr lang="en-US" dirty="0" smtClean="0">
                <a:solidFill>
                  <a:srgbClr val="2F20E0"/>
                </a:solidFill>
              </a:rPr>
              <a:t>time: need </a:t>
            </a:r>
            <a:r>
              <a:rPr lang="en-US" dirty="0">
                <a:solidFill>
                  <a:srgbClr val="2F20E0"/>
                </a:solidFill>
              </a:rPr>
              <a:t>the primal state at all </a:t>
            </a:r>
            <a:r>
              <a:rPr lang="en-US" dirty="0" smtClean="0">
                <a:solidFill>
                  <a:srgbClr val="2F20E0"/>
                </a:solidFill>
              </a:rPr>
              <a:t>times (data management opportunity for co-design)</a:t>
            </a:r>
            <a:endParaRPr lang="en-US" dirty="0">
              <a:solidFill>
                <a:srgbClr val="2F20E0"/>
              </a:solidFill>
            </a:endParaRPr>
          </a:p>
          <a:p>
            <a:endParaRPr lang="en-US" sz="2400" dirty="0" smtClean="0">
              <a:solidFill>
                <a:srgbClr val="383EC5"/>
              </a:solidFill>
            </a:endParaRPr>
          </a:p>
          <a:p>
            <a:endParaRPr lang="en-US" sz="2400" dirty="0" smtClean="0"/>
          </a:p>
        </p:txBody>
      </p:sp>
      <p:pic>
        <p:nvPicPr>
          <p:cNvPr id="4" name="Picture 4"/>
          <p:cNvPicPr>
            <a:picLocks noChangeArrowheads="1"/>
          </p:cNvPicPr>
          <p:nvPr/>
        </p:nvPicPr>
        <p:blipFill>
          <a:blip r:embed="rId3">
            <a:clrChange>
              <a:clrFrom>
                <a:srgbClr val="FAFAFA"/>
              </a:clrFrom>
              <a:clrTo>
                <a:srgbClr val="FAFAFA">
                  <a:alpha val="0"/>
                </a:srgbClr>
              </a:clrTo>
            </a:clrChange>
          </a:blip>
          <a:srcRect/>
          <a:stretch>
            <a:fillRect/>
          </a:stretch>
        </p:blipFill>
        <p:spPr bwMode="auto">
          <a:xfrm>
            <a:off x="7010400" y="1066800"/>
            <a:ext cx="2133600" cy="3124200"/>
          </a:xfrm>
          <a:prstGeom prst="rect">
            <a:avLst/>
          </a:prstGeom>
          <a:noFill/>
          <a:ln w="12700">
            <a:noFill/>
            <a:miter lim="800000"/>
            <a:headEnd/>
            <a:tailEnd/>
          </a:ln>
        </p:spPr>
      </p:pic>
    </p:spTree>
    <p:extLst>
      <p:ext uri="{BB962C8B-B14F-4D97-AF65-F5344CB8AC3E}">
        <p14:creationId xmlns="" xmlns:p14="http://schemas.microsoft.com/office/powerpoint/2010/main" val="292670785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p>
            <a:r>
              <a:rPr lang="en-US" dirty="0" smtClean="0"/>
              <a:t>Intrusive UQ poses </a:t>
            </a:r>
            <a:r>
              <a:rPr lang="en-US" dirty="0"/>
              <a:t>a </a:t>
            </a:r>
            <a:r>
              <a:rPr lang="en-US" dirty="0" smtClean="0"/>
              <a:t>co-design </a:t>
            </a:r>
            <a:r>
              <a:rPr lang="en-US" dirty="0"/>
              <a:t>challenge:</a:t>
            </a:r>
            <a:br>
              <a:rPr lang="en-US" dirty="0"/>
            </a:br>
            <a:r>
              <a:rPr lang="en-US" dirty="0"/>
              <a:t>How to effectively manage the work and data flow</a:t>
            </a:r>
            <a:br>
              <a:rPr lang="en-US" dirty="0"/>
            </a:br>
            <a:endParaRPr lang="en-US" dirty="0"/>
          </a:p>
        </p:txBody>
      </p:sp>
      <p:grpSp>
        <p:nvGrpSpPr>
          <p:cNvPr id="18" name="Group 17"/>
          <p:cNvGrpSpPr/>
          <p:nvPr/>
        </p:nvGrpSpPr>
        <p:grpSpPr>
          <a:xfrm>
            <a:off x="381000" y="1143000"/>
            <a:ext cx="4114800" cy="2590800"/>
            <a:chOff x="228600" y="1143000"/>
            <a:chExt cx="4114800" cy="2590800"/>
          </a:xfrm>
        </p:grpSpPr>
        <p:sp>
          <p:nvSpPr>
            <p:cNvPr id="10" name="Rectangle 9"/>
            <p:cNvSpPr/>
            <p:nvPr/>
          </p:nvSpPr>
          <p:spPr bwMode="auto">
            <a:xfrm>
              <a:off x="228600" y="1143000"/>
              <a:ext cx="4114800" cy="2590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4" name="Content Placeholder 5" descr="Naive Adjoint.jpg"/>
            <p:cNvPicPr>
              <a:picLocks noChangeAspect="1"/>
            </p:cNvPicPr>
            <p:nvPr/>
          </p:nvPicPr>
          <p:blipFill rotWithShape="1">
            <a:blip r:embed="rId3">
              <a:alphaModFix/>
              <a:extLst>
                <a:ext uri="{28A0092B-C50C-407E-A947-70E740481C1C}">
                  <a14:useLocalDpi xmlns="" xmlns:a14="http://schemas.microsoft.com/office/drawing/2010/main" val="0"/>
                </a:ext>
              </a:extLst>
            </a:blip>
            <a:srcRect t="1309" b="-2749"/>
            <a:stretch/>
          </p:blipFill>
          <p:spPr bwMode="auto">
            <a:xfrm>
              <a:off x="381000" y="1295400"/>
              <a:ext cx="3810000" cy="1905000"/>
            </a:xfrm>
            <a:prstGeom prst="rect">
              <a:avLst/>
            </a:prstGeom>
            <a:noFill/>
            <a:ln w="9525">
              <a:solidFill>
                <a:srgbClr val="A6A6A6"/>
              </a:solidFill>
              <a:miter lim="800000"/>
              <a:headEnd/>
              <a:tailEnd/>
            </a:ln>
          </p:spPr>
        </p:pic>
        <p:sp>
          <p:nvSpPr>
            <p:cNvPr id="13" name="TextBox 12"/>
            <p:cNvSpPr txBox="1"/>
            <p:nvPr/>
          </p:nvSpPr>
          <p:spPr>
            <a:xfrm>
              <a:off x="381000" y="3288268"/>
              <a:ext cx="3810000" cy="323165"/>
            </a:xfrm>
            <a:prstGeom prst="rect">
              <a:avLst/>
            </a:prstGeom>
            <a:solidFill>
              <a:srgbClr val="FFFFFF"/>
            </a:solidFill>
            <a:ln>
              <a:solidFill>
                <a:srgbClr val="A6A6A6"/>
              </a:solidFill>
            </a:ln>
          </p:spPr>
          <p:txBody>
            <a:bodyPr wrap="square" rtlCol="0">
              <a:spAutoFit/>
            </a:bodyPr>
            <a:lstStyle/>
            <a:p>
              <a:pPr algn="ctr"/>
              <a:r>
                <a:rPr lang="en-US" sz="1500" b="1" dirty="0" smtClean="0">
                  <a:latin typeface="Calibri"/>
                  <a:cs typeface="Calibri"/>
                </a:rPr>
                <a:t>Storing entire primal state is </a:t>
              </a:r>
              <a:r>
                <a:rPr lang="en-US" sz="1500" b="1" dirty="0" smtClean="0">
                  <a:latin typeface="Calibri"/>
                  <a:cs typeface="Calibri"/>
                  <a:sym typeface="Wingdings"/>
                </a:rPr>
                <a:t>infeasible: 5ZB</a:t>
              </a:r>
              <a:endParaRPr lang="en-US" sz="1500" b="1" dirty="0">
                <a:latin typeface="Calibri"/>
                <a:cs typeface="Calibri"/>
              </a:endParaRPr>
            </a:p>
          </p:txBody>
        </p:sp>
      </p:grpSp>
      <p:grpSp>
        <p:nvGrpSpPr>
          <p:cNvPr id="17" name="Group 16"/>
          <p:cNvGrpSpPr/>
          <p:nvPr/>
        </p:nvGrpSpPr>
        <p:grpSpPr>
          <a:xfrm>
            <a:off x="4724400" y="1143000"/>
            <a:ext cx="4114800" cy="2590800"/>
            <a:chOff x="4648200" y="1143000"/>
            <a:chExt cx="4114800" cy="2590800"/>
          </a:xfrm>
        </p:grpSpPr>
        <p:sp>
          <p:nvSpPr>
            <p:cNvPr id="11" name="Rectangle 10"/>
            <p:cNvSpPr/>
            <p:nvPr/>
          </p:nvSpPr>
          <p:spPr bwMode="auto">
            <a:xfrm>
              <a:off x="4648200" y="1143000"/>
              <a:ext cx="4114800" cy="2590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7" name="Picture 6" descr="Checkpoint example_v2.jpg"/>
            <p:cNvPicPr>
              <a:picLocks noChangeAspect="1"/>
            </p:cNvPicPr>
            <p:nvPr/>
          </p:nvPicPr>
          <p:blipFill>
            <a:blip r:embed="rId4"/>
            <a:stretch>
              <a:fillRect/>
            </a:stretch>
          </p:blipFill>
          <p:spPr>
            <a:xfrm>
              <a:off x="4800600" y="1295400"/>
              <a:ext cx="3810000" cy="1913211"/>
            </a:xfrm>
            <a:prstGeom prst="rect">
              <a:avLst/>
            </a:prstGeom>
            <a:ln>
              <a:solidFill>
                <a:srgbClr val="A6A6A6"/>
              </a:solidFill>
            </a:ln>
          </p:spPr>
        </p:pic>
        <p:sp>
          <p:nvSpPr>
            <p:cNvPr id="14" name="TextBox 13"/>
            <p:cNvSpPr txBox="1"/>
            <p:nvPr/>
          </p:nvSpPr>
          <p:spPr>
            <a:xfrm>
              <a:off x="4800600" y="3276600"/>
              <a:ext cx="3810000" cy="323165"/>
            </a:xfrm>
            <a:prstGeom prst="rect">
              <a:avLst/>
            </a:prstGeom>
            <a:solidFill>
              <a:srgbClr val="FFFFFF"/>
            </a:solidFill>
            <a:ln>
              <a:solidFill>
                <a:srgbClr val="A6A6A6"/>
              </a:solidFill>
            </a:ln>
          </p:spPr>
          <p:txBody>
            <a:bodyPr wrap="square" rtlCol="0">
              <a:spAutoFit/>
            </a:bodyPr>
            <a:lstStyle/>
            <a:p>
              <a:pPr algn="ctr"/>
              <a:r>
                <a:rPr lang="en-US" sz="1500" b="1" dirty="0" err="1" smtClean="0">
                  <a:latin typeface="Calibri"/>
                  <a:cs typeface="Calibri"/>
                </a:rPr>
                <a:t>Recomputation</a:t>
              </a:r>
              <a:r>
                <a:rPr lang="en-US" sz="1500" b="1" dirty="0" smtClean="0">
                  <a:latin typeface="Calibri"/>
                  <a:cs typeface="Calibri"/>
                </a:rPr>
                <a:t> reduces storage costs</a:t>
              </a:r>
              <a:r>
                <a:rPr lang="en-US" sz="1500" b="1" dirty="0" smtClean="0">
                  <a:latin typeface="Calibri"/>
                  <a:cs typeface="Calibri"/>
                  <a:sym typeface="Wingdings"/>
                </a:rPr>
                <a:t>: 4 EB</a:t>
              </a:r>
              <a:endParaRPr lang="en-US" sz="1500" b="1" dirty="0">
                <a:latin typeface="Calibri"/>
                <a:cs typeface="Calibri"/>
              </a:endParaRPr>
            </a:p>
          </p:txBody>
        </p:sp>
      </p:grpSp>
      <p:grpSp>
        <p:nvGrpSpPr>
          <p:cNvPr id="20" name="Group 19"/>
          <p:cNvGrpSpPr/>
          <p:nvPr/>
        </p:nvGrpSpPr>
        <p:grpSpPr>
          <a:xfrm>
            <a:off x="381000" y="3810000"/>
            <a:ext cx="6172200" cy="2590800"/>
            <a:chOff x="381000" y="3810000"/>
            <a:chExt cx="6172200" cy="2590800"/>
          </a:xfrm>
        </p:grpSpPr>
        <p:sp>
          <p:nvSpPr>
            <p:cNvPr id="12" name="Rectangle 11"/>
            <p:cNvSpPr/>
            <p:nvPr/>
          </p:nvSpPr>
          <p:spPr bwMode="auto">
            <a:xfrm>
              <a:off x="381000" y="3810000"/>
              <a:ext cx="6172200" cy="2590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8" name="Picture 7" descr="region of interest analysis.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33400" y="3962400"/>
              <a:ext cx="3962400" cy="1905000"/>
            </a:xfrm>
            <a:prstGeom prst="rect">
              <a:avLst/>
            </a:prstGeom>
            <a:ln>
              <a:solidFill>
                <a:srgbClr val="A6A6A6"/>
              </a:solidFill>
            </a:ln>
          </p:spPr>
        </p:pic>
        <p:pic>
          <p:nvPicPr>
            <p:cNvPr id="9" name="Picture 4"/>
            <p:cNvPicPr>
              <a:picLocks noChangeArrowheads="1"/>
            </p:cNvPicPr>
            <p:nvPr/>
          </p:nvPicPr>
          <p:blipFill>
            <a:blip r:embed="rId6">
              <a:clrChange>
                <a:clrFrom>
                  <a:srgbClr val="FAFAFA"/>
                </a:clrFrom>
                <a:clrTo>
                  <a:srgbClr val="FAFAFA">
                    <a:alpha val="0"/>
                  </a:srgbClr>
                </a:clrTo>
              </a:clrChange>
            </a:blip>
            <a:srcRect/>
            <a:stretch>
              <a:fillRect/>
            </a:stretch>
          </p:blipFill>
          <p:spPr bwMode="auto">
            <a:xfrm>
              <a:off x="4648200" y="3962400"/>
              <a:ext cx="1752600" cy="1905000"/>
            </a:xfrm>
            <a:prstGeom prst="rect">
              <a:avLst/>
            </a:prstGeom>
            <a:solidFill>
              <a:schemeClr val="bg1"/>
            </a:solidFill>
            <a:ln w="12700">
              <a:solidFill>
                <a:srgbClr val="A6A6A6"/>
              </a:solidFill>
              <a:miter lim="800000"/>
              <a:headEnd/>
              <a:tailEnd/>
            </a:ln>
          </p:spPr>
        </p:pic>
        <p:sp>
          <p:nvSpPr>
            <p:cNvPr id="15" name="TextBox 14"/>
            <p:cNvSpPr txBox="1"/>
            <p:nvPr/>
          </p:nvSpPr>
          <p:spPr>
            <a:xfrm>
              <a:off x="533400" y="5943600"/>
              <a:ext cx="5867400" cy="323165"/>
            </a:xfrm>
            <a:prstGeom prst="rect">
              <a:avLst/>
            </a:prstGeom>
            <a:solidFill>
              <a:srgbClr val="FFFFFF"/>
            </a:solidFill>
            <a:ln>
              <a:solidFill>
                <a:srgbClr val="A6A6A6"/>
              </a:solidFill>
            </a:ln>
          </p:spPr>
          <p:txBody>
            <a:bodyPr wrap="square" rtlCol="0">
              <a:spAutoFit/>
            </a:bodyPr>
            <a:lstStyle/>
            <a:p>
              <a:pPr algn="ctr"/>
              <a:r>
                <a:rPr lang="en-US" sz="1500" b="1" dirty="0" smtClean="0">
                  <a:latin typeface="Calibri"/>
                  <a:cs typeface="Calibri"/>
                </a:rPr>
                <a:t>Focusing computation to regions of interest (ROI) : 500PB/ROI</a:t>
              </a:r>
              <a:endParaRPr lang="en-US" sz="1500" b="1" dirty="0">
                <a:latin typeface="Calibri"/>
                <a:cs typeface="Calibri"/>
              </a:endParaRPr>
            </a:p>
          </p:txBody>
        </p:sp>
      </p:grpSp>
      <p:sp>
        <p:nvSpPr>
          <p:cNvPr id="19" name="TextBox 18"/>
          <p:cNvSpPr txBox="1"/>
          <p:nvPr/>
        </p:nvSpPr>
        <p:spPr>
          <a:xfrm>
            <a:off x="6705600" y="3810000"/>
            <a:ext cx="2133600" cy="2590800"/>
          </a:xfrm>
          <a:prstGeom prst="rect">
            <a:avLst/>
          </a:prstGeom>
          <a:solidFill>
            <a:srgbClr val="FFFFFF"/>
          </a:solidFill>
          <a:ln>
            <a:solidFill>
              <a:schemeClr val="tx1"/>
            </a:solidFill>
          </a:ln>
        </p:spPr>
        <p:txBody>
          <a:bodyPr wrap="square" rtlCol="0" anchor="ctr" anchorCtr="0">
            <a:noAutofit/>
          </a:bodyPr>
          <a:lstStyle/>
          <a:p>
            <a:r>
              <a:rPr lang="en-US" sz="2000" b="1" dirty="0" err="1" smtClean="0">
                <a:latin typeface="Calibri"/>
                <a:cs typeface="Calibri"/>
              </a:rPr>
              <a:t>Adjoint</a:t>
            </a:r>
            <a:r>
              <a:rPr lang="en-US" sz="2000" b="1" dirty="0" smtClean="0">
                <a:latin typeface="Calibri"/>
                <a:cs typeface="Calibri"/>
              </a:rPr>
              <a:t> UQ Proxy App available to explore trade-offs in the </a:t>
            </a:r>
            <a:r>
              <a:rPr lang="en-US" sz="2000" b="1" dirty="0" err="1" smtClean="0">
                <a:latin typeface="Calibri"/>
                <a:cs typeface="Calibri"/>
              </a:rPr>
              <a:t>adjoint</a:t>
            </a:r>
            <a:r>
              <a:rPr lang="en-US" sz="2000" b="1" dirty="0" smtClean="0">
                <a:latin typeface="Calibri"/>
                <a:cs typeface="Calibri"/>
              </a:rPr>
              <a:t> work &amp; data flows</a:t>
            </a:r>
          </a:p>
        </p:txBody>
      </p:sp>
    </p:spTree>
    <p:extLst>
      <p:ext uri="{BB962C8B-B14F-4D97-AF65-F5344CB8AC3E}">
        <p14:creationId xmlns="" xmlns:p14="http://schemas.microsoft.com/office/powerpoint/2010/main" val="25388540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Directions</a:t>
            </a:r>
            <a:endParaRPr lang="en-US" dirty="0"/>
          </a:p>
        </p:txBody>
      </p:sp>
      <p:sp>
        <p:nvSpPr>
          <p:cNvPr id="3" name="Content Placeholder 2"/>
          <p:cNvSpPr>
            <a:spLocks noGrp="1"/>
          </p:cNvSpPr>
          <p:nvPr>
            <p:ph idx="1"/>
          </p:nvPr>
        </p:nvSpPr>
        <p:spPr>
          <a:xfrm>
            <a:off x="457200" y="1143000"/>
            <a:ext cx="8229600" cy="5105400"/>
          </a:xfrm>
        </p:spPr>
        <p:txBody>
          <a:bodyPr>
            <a:normAutofit lnSpcReduction="10000"/>
          </a:bodyPr>
          <a:lstStyle/>
          <a:p>
            <a:r>
              <a:rPr lang="en-US" dirty="0" smtClean="0"/>
              <a:t>Develop more complete models for </a:t>
            </a:r>
            <a:r>
              <a:rPr lang="en-US" dirty="0" err="1" smtClean="0"/>
              <a:t>exascale</a:t>
            </a:r>
            <a:r>
              <a:rPr lang="en-US" dirty="0" smtClean="0"/>
              <a:t> combustion simulation</a:t>
            </a:r>
          </a:p>
          <a:p>
            <a:pPr lvl="1"/>
            <a:r>
              <a:rPr lang="en-US" dirty="0" smtClean="0"/>
              <a:t>Architecture aware AMR algorithms</a:t>
            </a:r>
          </a:p>
          <a:p>
            <a:pPr lvl="2"/>
            <a:r>
              <a:rPr lang="en-US" dirty="0" smtClean="0"/>
              <a:t>Incorporate interconnect topology into AMR data layout</a:t>
            </a:r>
          </a:p>
          <a:p>
            <a:pPr lvl="2"/>
            <a:r>
              <a:rPr lang="en-US" dirty="0" smtClean="0"/>
              <a:t>Dynamic load-balancing that incorporates communication costs, data movement and dynamic machine behavior</a:t>
            </a:r>
          </a:p>
          <a:p>
            <a:pPr lvl="1"/>
            <a:r>
              <a:rPr lang="en-US" dirty="0" smtClean="0"/>
              <a:t>Capture model for complete work flow</a:t>
            </a:r>
          </a:p>
          <a:p>
            <a:pPr lvl="2"/>
            <a:r>
              <a:rPr lang="en-US" dirty="0" smtClean="0"/>
              <a:t>Encapsulate all aspects of analysis into performance model</a:t>
            </a:r>
          </a:p>
          <a:p>
            <a:r>
              <a:rPr lang="en-US" dirty="0" smtClean="0"/>
              <a:t>Explore hardware tradeoffs with vendors and CS collaborators</a:t>
            </a:r>
          </a:p>
          <a:p>
            <a:pPr lvl="1"/>
            <a:r>
              <a:rPr lang="en-US" dirty="0" smtClean="0"/>
              <a:t>Refined analysis of node architectures</a:t>
            </a:r>
          </a:p>
          <a:p>
            <a:pPr lvl="1"/>
            <a:r>
              <a:rPr lang="en-US" dirty="0" smtClean="0"/>
              <a:t>Analysis of network behavior for AMR at scale</a:t>
            </a:r>
          </a:p>
          <a:p>
            <a:pPr lvl="1"/>
            <a:r>
              <a:rPr lang="en-US" dirty="0" smtClean="0"/>
              <a:t>Explore tradeoffs for machine balance</a:t>
            </a:r>
          </a:p>
          <a:p>
            <a:r>
              <a:rPr lang="en-US" dirty="0" smtClean="0"/>
              <a:t>Focused interaction with programming environment community to ensure that future programming models will support effective expression of methodology needed for combustion simulation</a:t>
            </a:r>
            <a:endParaRPr lang="en-US" dirty="0"/>
          </a:p>
        </p:txBody>
      </p:sp>
    </p:spTree>
    <p:extLst>
      <p:ext uri="{BB962C8B-B14F-4D97-AF65-F5344CB8AC3E}">
        <p14:creationId xmlns="" xmlns:p14="http://schemas.microsoft.com/office/powerpoint/2010/main" val="21560547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Contact</a:t>
            </a:r>
            <a:endParaRPr lang="en-US" dirty="0"/>
          </a:p>
        </p:txBody>
      </p:sp>
      <p:sp>
        <p:nvSpPr>
          <p:cNvPr id="3" name="Content Placeholder 2"/>
          <p:cNvSpPr>
            <a:spLocks noGrp="1"/>
          </p:cNvSpPr>
          <p:nvPr>
            <p:ph idx="1"/>
          </p:nvPr>
        </p:nvSpPr>
        <p:spPr/>
        <p:txBody>
          <a:bodyPr/>
          <a:lstStyle/>
          <a:p>
            <a:r>
              <a:rPr lang="en-US" dirty="0" smtClean="0">
                <a:solidFill>
                  <a:srgbClr val="0000FF"/>
                </a:solidFill>
                <a:hlinkClick r:id="rId2"/>
              </a:rPr>
              <a:t>www.exactcodesign.org</a:t>
            </a:r>
            <a:endParaRPr lang="en-US" dirty="0" smtClean="0">
              <a:solidFill>
                <a:srgbClr val="0000FF"/>
              </a:solidFill>
            </a:endParaRPr>
          </a:p>
          <a:p>
            <a:r>
              <a:rPr lang="en-US" dirty="0" err="1" smtClean="0"/>
              <a:t>jhchen@sandia.gov</a:t>
            </a:r>
            <a:endParaRPr lang="en-US" dirty="0"/>
          </a:p>
        </p:txBody>
      </p:sp>
    </p:spTree>
    <p:extLst>
      <p:ext uri="{BB962C8B-B14F-4D97-AF65-F5344CB8AC3E}">
        <p14:creationId xmlns="" xmlns:p14="http://schemas.microsoft.com/office/powerpoint/2010/main" val="3702924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p>
            <a:r>
              <a:rPr lang="en-US" sz="2800" dirty="0" smtClean="0"/>
              <a:t>Integrating UQ into the combustion workflow </a:t>
            </a:r>
            <a:br>
              <a:rPr lang="en-US" sz="2800" dirty="0" smtClean="0"/>
            </a:br>
            <a:r>
              <a:rPr lang="en-US" sz="2800" dirty="0" smtClean="0"/>
              <a:t>introduces unprecedented challenges</a:t>
            </a:r>
            <a:endParaRPr lang="en-US" sz="2800" dirty="0"/>
          </a:p>
        </p:txBody>
      </p:sp>
      <p:sp>
        <p:nvSpPr>
          <p:cNvPr id="4" name="Content Placeholder 3"/>
          <p:cNvSpPr>
            <a:spLocks noGrp="1"/>
          </p:cNvSpPr>
          <p:nvPr>
            <p:ph idx="1"/>
          </p:nvPr>
        </p:nvSpPr>
        <p:spPr>
          <a:xfrm>
            <a:off x="304800" y="1371600"/>
            <a:ext cx="8610600" cy="4495800"/>
          </a:xfrm>
        </p:spPr>
        <p:txBody>
          <a:bodyPr/>
          <a:lstStyle/>
          <a:p>
            <a:r>
              <a:rPr lang="en-US" dirty="0" smtClean="0"/>
              <a:t>Goal:  Evaluate </a:t>
            </a:r>
            <a:r>
              <a:rPr lang="en-US" dirty="0"/>
              <a:t>sensitivities of quantities of interest </a:t>
            </a:r>
            <a:r>
              <a:rPr lang="en-US" dirty="0" smtClean="0"/>
              <a:t>with </a:t>
            </a:r>
            <a:r>
              <a:rPr lang="en-US" dirty="0"/>
              <a:t>respect </a:t>
            </a:r>
            <a:r>
              <a:rPr lang="en-US" dirty="0" smtClean="0"/>
              <a:t>to</a:t>
            </a:r>
            <a:endParaRPr lang="en-US" dirty="0"/>
          </a:p>
          <a:p>
            <a:pPr lvl="1"/>
            <a:r>
              <a:rPr lang="en-US" sz="2100" dirty="0" smtClean="0"/>
              <a:t>chemistry </a:t>
            </a:r>
            <a:r>
              <a:rPr lang="en-US" sz="2100" dirty="0"/>
              <a:t>model </a:t>
            </a:r>
            <a:r>
              <a:rPr lang="en-US" sz="2100" dirty="0" smtClean="0"/>
              <a:t>parameters</a:t>
            </a:r>
          </a:p>
          <a:p>
            <a:pPr lvl="1"/>
            <a:r>
              <a:rPr lang="en-US" sz="2100" dirty="0" smtClean="0"/>
              <a:t>modeled </a:t>
            </a:r>
            <a:r>
              <a:rPr lang="en-US" sz="2100" dirty="0"/>
              <a:t>fields (e.g. reaction rate fields) </a:t>
            </a:r>
          </a:p>
          <a:p>
            <a:r>
              <a:rPr lang="en-US" dirty="0" smtClean="0"/>
              <a:t>The classical approach to solving this problem requires solving P+1 forward simulations, where P is the number of sensitivity evaluations</a:t>
            </a:r>
          </a:p>
          <a:p>
            <a:pPr lvl="1"/>
            <a:r>
              <a:rPr lang="en-US" sz="2100" dirty="0" smtClean="0"/>
              <a:t>P can be very large (&gt;&gt; 1000) making this classical approach infeasible</a:t>
            </a:r>
          </a:p>
          <a:p>
            <a:r>
              <a:rPr lang="en-US" dirty="0" err="1" smtClean="0"/>
              <a:t>Adjoint</a:t>
            </a:r>
            <a:r>
              <a:rPr lang="en-US" dirty="0" smtClean="0"/>
              <a:t> approach: solve one auxiliary problem, the </a:t>
            </a:r>
            <a:r>
              <a:rPr lang="en-US" dirty="0" err="1" smtClean="0"/>
              <a:t>adjoint</a:t>
            </a:r>
            <a:r>
              <a:rPr lang="en-US" dirty="0" smtClean="0"/>
              <a:t> problem</a:t>
            </a:r>
          </a:p>
          <a:p>
            <a:pPr lvl="1"/>
            <a:r>
              <a:rPr lang="en-US" sz="2100" dirty="0" smtClean="0"/>
              <a:t>Linearized about the primal solution</a:t>
            </a:r>
          </a:p>
          <a:p>
            <a:r>
              <a:rPr lang="en-US" dirty="0" smtClean="0"/>
              <a:t>Need the primal (forward) solution to solve the </a:t>
            </a:r>
            <a:r>
              <a:rPr lang="en-US" dirty="0" err="1" smtClean="0"/>
              <a:t>adjoint</a:t>
            </a:r>
            <a:r>
              <a:rPr lang="en-US" dirty="0" smtClean="0"/>
              <a:t> problem</a:t>
            </a:r>
          </a:p>
          <a:p>
            <a:pPr lvl="1"/>
            <a:r>
              <a:rPr lang="en-US" sz="2100" dirty="0" smtClean="0"/>
              <a:t>Catch: </a:t>
            </a:r>
            <a:r>
              <a:rPr lang="en-US" sz="2100" dirty="0" err="1" smtClean="0"/>
              <a:t>adjoint</a:t>
            </a:r>
            <a:r>
              <a:rPr lang="en-US" sz="2100" dirty="0" smtClean="0"/>
              <a:t> problem has reverse causality</a:t>
            </a:r>
            <a:endParaRPr lang="en-US" sz="2100" dirty="0"/>
          </a:p>
          <a:p>
            <a:pPr marL="0" indent="0">
              <a:buNone/>
            </a:pPr>
            <a:endParaRPr lang="en-US" dirty="0"/>
          </a:p>
        </p:txBody>
      </p:sp>
    </p:spTree>
    <p:extLst>
      <p:ext uri="{BB962C8B-B14F-4D97-AF65-F5344CB8AC3E}">
        <p14:creationId xmlns="" xmlns:p14="http://schemas.microsoft.com/office/powerpoint/2010/main" val="28959325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533400"/>
          </a:xfrm>
        </p:spPr>
        <p:txBody>
          <a:bodyPr/>
          <a:lstStyle/>
          <a:p>
            <a:r>
              <a:rPr lang="en-US" sz="2800" dirty="0" err="1"/>
              <a:t>Adjoint</a:t>
            </a:r>
            <a:r>
              <a:rPr lang="en-US" sz="2800" dirty="0"/>
              <a:t> solutions pose a </a:t>
            </a:r>
            <a:r>
              <a:rPr lang="en-US" sz="2800" dirty="0" smtClean="0"/>
              <a:t>co-design </a:t>
            </a:r>
            <a:r>
              <a:rPr lang="en-US" sz="2800" dirty="0"/>
              <a:t>challenge:</a:t>
            </a:r>
            <a:br>
              <a:rPr lang="en-US" sz="2800" dirty="0"/>
            </a:br>
            <a:r>
              <a:rPr lang="en-US" sz="2800" dirty="0"/>
              <a:t>How to effectively manage the work and data flow</a:t>
            </a:r>
            <a:br>
              <a:rPr lang="en-US" sz="2800" dirty="0"/>
            </a:br>
            <a:endParaRPr lang="en-US" sz="2800" dirty="0"/>
          </a:p>
        </p:txBody>
      </p:sp>
      <p:grpSp>
        <p:nvGrpSpPr>
          <p:cNvPr id="18" name="Group 17"/>
          <p:cNvGrpSpPr/>
          <p:nvPr/>
        </p:nvGrpSpPr>
        <p:grpSpPr>
          <a:xfrm>
            <a:off x="381000" y="1143000"/>
            <a:ext cx="4114800" cy="2590800"/>
            <a:chOff x="228600" y="1143000"/>
            <a:chExt cx="4114800" cy="2590800"/>
          </a:xfrm>
        </p:grpSpPr>
        <p:sp>
          <p:nvSpPr>
            <p:cNvPr id="10" name="Rectangle 9"/>
            <p:cNvSpPr/>
            <p:nvPr/>
          </p:nvSpPr>
          <p:spPr bwMode="auto">
            <a:xfrm>
              <a:off x="228600" y="1143000"/>
              <a:ext cx="4114800" cy="2590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4" name="Content Placeholder 5" descr="Naive Adjoint.jpg"/>
            <p:cNvPicPr>
              <a:picLocks noChangeAspect="1"/>
            </p:cNvPicPr>
            <p:nvPr/>
          </p:nvPicPr>
          <p:blipFill rotWithShape="1">
            <a:blip r:embed="rId3">
              <a:alphaModFix/>
              <a:extLst>
                <a:ext uri="{28A0092B-C50C-407E-A947-70E740481C1C}">
                  <a14:useLocalDpi xmlns="" xmlns:a14="http://schemas.microsoft.com/office/drawing/2010/main" val="0"/>
                </a:ext>
              </a:extLst>
            </a:blip>
            <a:srcRect t="1309" b="-2749"/>
            <a:stretch/>
          </p:blipFill>
          <p:spPr bwMode="auto">
            <a:xfrm>
              <a:off x="381000" y="1295400"/>
              <a:ext cx="3810000" cy="1905000"/>
            </a:xfrm>
            <a:prstGeom prst="rect">
              <a:avLst/>
            </a:prstGeom>
            <a:noFill/>
            <a:ln w="9525">
              <a:solidFill>
                <a:srgbClr val="A6A6A6"/>
              </a:solidFill>
              <a:miter lim="800000"/>
              <a:headEnd/>
              <a:tailEnd/>
            </a:ln>
          </p:spPr>
        </p:pic>
        <p:sp>
          <p:nvSpPr>
            <p:cNvPr id="13" name="TextBox 12"/>
            <p:cNvSpPr txBox="1"/>
            <p:nvPr/>
          </p:nvSpPr>
          <p:spPr>
            <a:xfrm>
              <a:off x="381000" y="3288268"/>
              <a:ext cx="3810000" cy="323165"/>
            </a:xfrm>
            <a:prstGeom prst="rect">
              <a:avLst/>
            </a:prstGeom>
            <a:solidFill>
              <a:srgbClr val="FFFFFF"/>
            </a:solidFill>
            <a:ln>
              <a:solidFill>
                <a:srgbClr val="A6A6A6"/>
              </a:solidFill>
            </a:ln>
          </p:spPr>
          <p:txBody>
            <a:bodyPr wrap="square" rtlCol="0">
              <a:spAutoFit/>
            </a:bodyPr>
            <a:lstStyle/>
            <a:p>
              <a:pPr algn="ctr"/>
              <a:r>
                <a:rPr lang="en-US" sz="1500" b="1" dirty="0" smtClean="0">
                  <a:latin typeface="Calibri"/>
                  <a:cs typeface="Calibri"/>
                </a:rPr>
                <a:t>Storing entire primal state is </a:t>
              </a:r>
              <a:r>
                <a:rPr lang="en-US" sz="1500" b="1" dirty="0" smtClean="0">
                  <a:latin typeface="Calibri"/>
                  <a:cs typeface="Calibri"/>
                  <a:sym typeface="Wingdings"/>
                </a:rPr>
                <a:t>infeasible: 5ZB</a:t>
              </a:r>
              <a:endParaRPr lang="en-US" sz="1500" b="1" dirty="0">
                <a:latin typeface="Calibri"/>
                <a:cs typeface="Calibri"/>
              </a:endParaRPr>
            </a:p>
          </p:txBody>
        </p:sp>
      </p:grpSp>
      <p:grpSp>
        <p:nvGrpSpPr>
          <p:cNvPr id="17" name="Group 16"/>
          <p:cNvGrpSpPr/>
          <p:nvPr/>
        </p:nvGrpSpPr>
        <p:grpSpPr>
          <a:xfrm>
            <a:off x="4724400" y="1143000"/>
            <a:ext cx="4114800" cy="2590800"/>
            <a:chOff x="4648200" y="1143000"/>
            <a:chExt cx="4114800" cy="2590800"/>
          </a:xfrm>
        </p:grpSpPr>
        <p:sp>
          <p:nvSpPr>
            <p:cNvPr id="11" name="Rectangle 10"/>
            <p:cNvSpPr/>
            <p:nvPr/>
          </p:nvSpPr>
          <p:spPr bwMode="auto">
            <a:xfrm>
              <a:off x="4648200" y="1143000"/>
              <a:ext cx="4114800" cy="2590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7" name="Picture 6" descr="Checkpoint example_v2.jpg"/>
            <p:cNvPicPr>
              <a:picLocks noChangeAspect="1"/>
            </p:cNvPicPr>
            <p:nvPr/>
          </p:nvPicPr>
          <p:blipFill>
            <a:blip r:embed="rId4"/>
            <a:stretch>
              <a:fillRect/>
            </a:stretch>
          </p:blipFill>
          <p:spPr>
            <a:xfrm>
              <a:off x="4800600" y="1295400"/>
              <a:ext cx="3810000" cy="1913211"/>
            </a:xfrm>
            <a:prstGeom prst="rect">
              <a:avLst/>
            </a:prstGeom>
            <a:ln>
              <a:solidFill>
                <a:srgbClr val="A6A6A6"/>
              </a:solidFill>
            </a:ln>
          </p:spPr>
        </p:pic>
        <p:sp>
          <p:nvSpPr>
            <p:cNvPr id="14" name="TextBox 13"/>
            <p:cNvSpPr txBox="1"/>
            <p:nvPr/>
          </p:nvSpPr>
          <p:spPr>
            <a:xfrm>
              <a:off x="4800600" y="3276600"/>
              <a:ext cx="3810000" cy="323165"/>
            </a:xfrm>
            <a:prstGeom prst="rect">
              <a:avLst/>
            </a:prstGeom>
            <a:solidFill>
              <a:srgbClr val="FFFFFF"/>
            </a:solidFill>
            <a:ln>
              <a:solidFill>
                <a:srgbClr val="A6A6A6"/>
              </a:solidFill>
            </a:ln>
          </p:spPr>
          <p:txBody>
            <a:bodyPr wrap="square" rtlCol="0">
              <a:spAutoFit/>
            </a:bodyPr>
            <a:lstStyle/>
            <a:p>
              <a:pPr algn="ctr"/>
              <a:r>
                <a:rPr lang="en-US" sz="1500" b="1" dirty="0" err="1" smtClean="0">
                  <a:latin typeface="Calibri"/>
                  <a:cs typeface="Calibri"/>
                </a:rPr>
                <a:t>Recomputation</a:t>
              </a:r>
              <a:r>
                <a:rPr lang="en-US" sz="1500" b="1" dirty="0" smtClean="0">
                  <a:latin typeface="Calibri"/>
                  <a:cs typeface="Calibri"/>
                </a:rPr>
                <a:t> reduces storage costs</a:t>
              </a:r>
              <a:r>
                <a:rPr lang="en-US" sz="1500" b="1" dirty="0" smtClean="0">
                  <a:latin typeface="Calibri"/>
                  <a:cs typeface="Calibri"/>
                  <a:sym typeface="Wingdings"/>
                </a:rPr>
                <a:t>: 4 EB</a:t>
              </a:r>
              <a:endParaRPr lang="en-US" sz="1500" b="1" dirty="0">
                <a:latin typeface="Calibri"/>
                <a:cs typeface="Calibri"/>
              </a:endParaRPr>
            </a:p>
          </p:txBody>
        </p:sp>
      </p:grpSp>
      <p:grpSp>
        <p:nvGrpSpPr>
          <p:cNvPr id="20" name="Group 19"/>
          <p:cNvGrpSpPr/>
          <p:nvPr/>
        </p:nvGrpSpPr>
        <p:grpSpPr>
          <a:xfrm>
            <a:off x="381000" y="3810000"/>
            <a:ext cx="6172200" cy="2590800"/>
            <a:chOff x="381000" y="3810000"/>
            <a:chExt cx="6172200" cy="2590800"/>
          </a:xfrm>
        </p:grpSpPr>
        <p:sp>
          <p:nvSpPr>
            <p:cNvPr id="12" name="Rectangle 11"/>
            <p:cNvSpPr/>
            <p:nvPr/>
          </p:nvSpPr>
          <p:spPr bwMode="auto">
            <a:xfrm>
              <a:off x="381000" y="3810000"/>
              <a:ext cx="6172200" cy="2590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Calibri"/>
                <a:ea typeface="ＭＳ Ｐゴシック" pitchFamily="-111" charset="-128"/>
                <a:cs typeface="Calibri"/>
              </a:endParaRPr>
            </a:p>
          </p:txBody>
        </p:sp>
        <p:pic>
          <p:nvPicPr>
            <p:cNvPr id="8" name="Picture 7" descr="region of interest analysis.jpg"/>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33400" y="3962400"/>
              <a:ext cx="3962400" cy="1905000"/>
            </a:xfrm>
            <a:prstGeom prst="rect">
              <a:avLst/>
            </a:prstGeom>
            <a:ln>
              <a:solidFill>
                <a:srgbClr val="A6A6A6"/>
              </a:solidFill>
            </a:ln>
          </p:spPr>
        </p:pic>
        <p:pic>
          <p:nvPicPr>
            <p:cNvPr id="9" name="Picture 4"/>
            <p:cNvPicPr>
              <a:picLocks noChangeArrowheads="1"/>
            </p:cNvPicPr>
            <p:nvPr/>
          </p:nvPicPr>
          <p:blipFill>
            <a:blip r:embed="rId6">
              <a:clrChange>
                <a:clrFrom>
                  <a:srgbClr val="FAFAFA"/>
                </a:clrFrom>
                <a:clrTo>
                  <a:srgbClr val="FAFAFA">
                    <a:alpha val="0"/>
                  </a:srgbClr>
                </a:clrTo>
              </a:clrChange>
            </a:blip>
            <a:srcRect/>
            <a:stretch>
              <a:fillRect/>
            </a:stretch>
          </p:blipFill>
          <p:spPr bwMode="auto">
            <a:xfrm>
              <a:off x="4648200" y="3962400"/>
              <a:ext cx="1752600" cy="1905000"/>
            </a:xfrm>
            <a:prstGeom prst="rect">
              <a:avLst/>
            </a:prstGeom>
            <a:solidFill>
              <a:schemeClr val="bg1"/>
            </a:solidFill>
            <a:ln w="12700">
              <a:solidFill>
                <a:srgbClr val="A6A6A6"/>
              </a:solidFill>
              <a:miter lim="800000"/>
              <a:headEnd/>
              <a:tailEnd/>
            </a:ln>
          </p:spPr>
        </p:pic>
        <p:sp>
          <p:nvSpPr>
            <p:cNvPr id="15" name="TextBox 14"/>
            <p:cNvSpPr txBox="1"/>
            <p:nvPr/>
          </p:nvSpPr>
          <p:spPr>
            <a:xfrm>
              <a:off x="533400" y="5943600"/>
              <a:ext cx="5867400" cy="323165"/>
            </a:xfrm>
            <a:prstGeom prst="rect">
              <a:avLst/>
            </a:prstGeom>
            <a:solidFill>
              <a:srgbClr val="FFFFFF"/>
            </a:solidFill>
            <a:ln>
              <a:solidFill>
                <a:srgbClr val="A6A6A6"/>
              </a:solidFill>
            </a:ln>
          </p:spPr>
          <p:txBody>
            <a:bodyPr wrap="square" rtlCol="0">
              <a:spAutoFit/>
            </a:bodyPr>
            <a:lstStyle/>
            <a:p>
              <a:pPr algn="ctr"/>
              <a:r>
                <a:rPr lang="en-US" sz="1500" b="1" dirty="0" smtClean="0">
                  <a:latin typeface="Calibri"/>
                  <a:cs typeface="Calibri"/>
                </a:rPr>
                <a:t>Focusing computation to regions of interest (ROI) : 500PB/ROI</a:t>
              </a:r>
              <a:endParaRPr lang="en-US" sz="1500" b="1" dirty="0">
                <a:latin typeface="Calibri"/>
                <a:cs typeface="Calibri"/>
              </a:endParaRPr>
            </a:p>
          </p:txBody>
        </p:sp>
      </p:grpSp>
      <p:sp>
        <p:nvSpPr>
          <p:cNvPr id="19" name="TextBox 18"/>
          <p:cNvSpPr txBox="1"/>
          <p:nvPr/>
        </p:nvSpPr>
        <p:spPr>
          <a:xfrm>
            <a:off x="6705600" y="3810000"/>
            <a:ext cx="2133600" cy="2590800"/>
          </a:xfrm>
          <a:prstGeom prst="rect">
            <a:avLst/>
          </a:prstGeom>
          <a:solidFill>
            <a:srgbClr val="FFFFFF"/>
          </a:solidFill>
          <a:ln>
            <a:solidFill>
              <a:schemeClr val="tx1"/>
            </a:solidFill>
          </a:ln>
        </p:spPr>
        <p:txBody>
          <a:bodyPr wrap="square" rtlCol="0" anchor="ctr" anchorCtr="0">
            <a:noAutofit/>
          </a:bodyPr>
          <a:lstStyle/>
          <a:p>
            <a:r>
              <a:rPr lang="en-US" sz="2000" b="1" dirty="0" smtClean="0">
                <a:latin typeface="Calibri"/>
                <a:cs typeface="Calibri"/>
              </a:rPr>
              <a:t>Proxy apps are being developed to explore trade-offs in the </a:t>
            </a:r>
            <a:r>
              <a:rPr lang="en-US" sz="2000" b="1" dirty="0" err="1" smtClean="0">
                <a:latin typeface="Calibri"/>
                <a:cs typeface="Calibri"/>
              </a:rPr>
              <a:t>adjoint</a:t>
            </a:r>
            <a:r>
              <a:rPr lang="en-US" sz="2000" b="1" dirty="0" smtClean="0">
                <a:latin typeface="Calibri"/>
                <a:cs typeface="Calibri"/>
              </a:rPr>
              <a:t> work &amp; data flows</a:t>
            </a:r>
          </a:p>
        </p:txBody>
      </p:sp>
    </p:spTree>
    <p:extLst>
      <p:ext uri="{BB962C8B-B14F-4D97-AF65-F5344CB8AC3E}">
        <p14:creationId xmlns="" xmlns:p14="http://schemas.microsoft.com/office/powerpoint/2010/main" val="350042650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4" name="Rectangle 43"/>
          <p:cNvSpPr/>
          <p:nvPr/>
        </p:nvSpPr>
        <p:spPr bwMode="auto">
          <a:xfrm>
            <a:off x="4648200" y="1066800"/>
            <a:ext cx="3962400" cy="5257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800" b="1" dirty="0" smtClean="0">
                <a:latin typeface="Calibri"/>
                <a:cs typeface="Calibri"/>
              </a:rPr>
              <a:t>Experimental</a:t>
            </a:r>
          </a:p>
          <a:p>
            <a:pPr algn="ctr"/>
            <a:endParaRPr lang="en-US" sz="2800" b="1" dirty="0">
              <a:latin typeface="Calibri"/>
              <a:cs typeface="Calibri"/>
            </a:endParaRPr>
          </a:p>
        </p:txBody>
      </p:sp>
      <p:sp>
        <p:nvSpPr>
          <p:cNvPr id="45" name="Rectangle 44"/>
          <p:cNvSpPr/>
          <p:nvPr/>
        </p:nvSpPr>
        <p:spPr bwMode="auto">
          <a:xfrm>
            <a:off x="457200" y="1066800"/>
            <a:ext cx="3962400" cy="5257800"/>
          </a:xfrm>
          <a:prstGeom prst="rect">
            <a:avLst/>
          </a:prstGeom>
          <a:solidFill>
            <a:schemeClr val="accent3">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a:ea typeface="ＭＳ Ｐゴシック" pitchFamily="-111" charset="-128"/>
                <a:cs typeface="Calibri"/>
              </a:rPr>
              <a:t>Big Compute</a:t>
            </a:r>
            <a:endParaRPr kumimoji="0" lang="en-US" sz="2800" b="1" i="0" u="none" strike="noStrike" cap="none" normalizeH="0" baseline="0" dirty="0">
              <a:ln>
                <a:noFill/>
              </a:ln>
              <a:solidFill>
                <a:schemeClr val="tx1"/>
              </a:solidFill>
              <a:effectLst/>
              <a:latin typeface="Calibri"/>
              <a:ea typeface="ＭＳ Ｐゴシック" pitchFamily="-111" charset="-128"/>
              <a:cs typeface="Calibri"/>
            </a:endParaRPr>
          </a:p>
        </p:txBody>
      </p:sp>
      <p:sp>
        <p:nvSpPr>
          <p:cNvPr id="2" name="Title 1"/>
          <p:cNvSpPr>
            <a:spLocks noGrp="1"/>
          </p:cNvSpPr>
          <p:nvPr>
            <p:ph type="title"/>
          </p:nvPr>
        </p:nvSpPr>
        <p:spPr>
          <a:xfrm>
            <a:off x="457200" y="76200"/>
            <a:ext cx="8229600" cy="533400"/>
          </a:xfrm>
        </p:spPr>
        <p:txBody>
          <a:bodyPr/>
          <a:lstStyle/>
          <a:p>
            <a:r>
              <a:rPr lang="en-US" sz="2800" dirty="0" smtClean="0"/>
              <a:t>Current big compute and high-throughput experimental workflows are similar</a:t>
            </a:r>
            <a:endParaRPr lang="en-US" sz="2800" dirty="0"/>
          </a:p>
        </p:txBody>
      </p:sp>
      <p:grpSp>
        <p:nvGrpSpPr>
          <p:cNvPr id="40" name="Group 39"/>
          <p:cNvGrpSpPr/>
          <p:nvPr/>
        </p:nvGrpSpPr>
        <p:grpSpPr>
          <a:xfrm>
            <a:off x="1066800" y="1676398"/>
            <a:ext cx="2488288" cy="4495802"/>
            <a:chOff x="1245512" y="1676398"/>
            <a:chExt cx="2488288" cy="4495802"/>
          </a:xfrm>
        </p:grpSpPr>
        <p:grpSp>
          <p:nvGrpSpPr>
            <p:cNvPr id="31" name="Group 30"/>
            <p:cNvGrpSpPr/>
            <p:nvPr/>
          </p:nvGrpSpPr>
          <p:grpSpPr>
            <a:xfrm>
              <a:off x="1676400" y="1678432"/>
              <a:ext cx="2057400" cy="4493768"/>
              <a:chOff x="1676400" y="1830832"/>
              <a:chExt cx="2057400" cy="4493768"/>
            </a:xfrm>
          </p:grpSpPr>
          <p:pic>
            <p:nvPicPr>
              <p:cNvPr id="4" name="Picture 3" descr="titan1-tn.jpg"/>
              <p:cNvPicPr>
                <a:picLocks noChangeAspect="1"/>
              </p:cNvPicPr>
              <p:nvPr/>
            </p:nvPicPr>
            <p:blipFill rotWithShape="1">
              <a:blip r:embed="rId2">
                <a:extLst>
                  <a:ext uri="{28A0092B-C50C-407E-A947-70E740481C1C}">
                    <a14:useLocalDpi xmlns="" xmlns:a14="http://schemas.microsoft.com/office/drawing/2010/main" val="0"/>
                  </a:ext>
                </a:extLst>
              </a:blip>
              <a:srcRect l="1211" t="15480" r="38142" b="7824"/>
              <a:stretch/>
            </p:blipFill>
            <p:spPr>
              <a:xfrm>
                <a:off x="1676400" y="1830832"/>
                <a:ext cx="2057400" cy="1344168"/>
              </a:xfrm>
              <a:prstGeom prst="rect">
                <a:avLst/>
              </a:prstGeom>
            </p:spPr>
          </p:pic>
          <p:pic>
            <p:nvPicPr>
              <p:cNvPr id="6" name="Picture 5" descr="HPSS_robot.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1676400" y="3352800"/>
                <a:ext cx="2057400" cy="1346127"/>
              </a:xfrm>
              <a:prstGeom prst="rect">
                <a:avLst/>
              </a:prstGeom>
            </p:spPr>
          </p:pic>
          <p:pic>
            <p:nvPicPr>
              <p:cNvPr id="10" name="Picture 9" descr="cluster.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676400" y="4876800"/>
                <a:ext cx="2057400" cy="1447800"/>
              </a:xfrm>
              <a:prstGeom prst="rect">
                <a:avLst/>
              </a:prstGeom>
            </p:spPr>
          </p:pic>
          <p:sp>
            <p:nvSpPr>
              <p:cNvPr id="29" name="Down Arrow 28"/>
              <p:cNvSpPr/>
              <p:nvPr/>
            </p:nvSpPr>
            <p:spPr bwMode="auto">
              <a:xfrm>
                <a:off x="2438400" y="3048000"/>
                <a:ext cx="484632" cy="457200"/>
              </a:xfrm>
              <a:prstGeom prst="downArrow">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30" name="Down Arrow 29"/>
              <p:cNvSpPr/>
              <p:nvPr/>
            </p:nvSpPr>
            <p:spPr bwMode="auto">
              <a:xfrm>
                <a:off x="2438400" y="4572000"/>
                <a:ext cx="484632" cy="457200"/>
              </a:xfrm>
              <a:prstGeom prst="downArrow">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grpSp>
          <p:nvGrpSpPr>
            <p:cNvPr id="39" name="Group 38"/>
            <p:cNvGrpSpPr/>
            <p:nvPr/>
          </p:nvGrpSpPr>
          <p:grpSpPr>
            <a:xfrm>
              <a:off x="1245512" y="1676398"/>
              <a:ext cx="404576" cy="4419601"/>
              <a:chOff x="1245512" y="1676398"/>
              <a:chExt cx="404576" cy="4419601"/>
            </a:xfrm>
          </p:grpSpPr>
          <p:sp>
            <p:nvSpPr>
              <p:cNvPr id="33" name="TextBox 32"/>
              <p:cNvSpPr txBox="1"/>
              <p:nvPr/>
            </p:nvSpPr>
            <p:spPr>
              <a:xfrm rot="16200000">
                <a:off x="777701" y="2144209"/>
                <a:ext cx="1335731" cy="400110"/>
              </a:xfrm>
              <a:prstGeom prst="rect">
                <a:avLst/>
              </a:prstGeom>
              <a:noFill/>
            </p:spPr>
            <p:txBody>
              <a:bodyPr wrap="square" rtlCol="0">
                <a:spAutoFit/>
              </a:bodyPr>
              <a:lstStyle/>
              <a:p>
                <a:pPr algn="ctr"/>
                <a:r>
                  <a:rPr lang="en-US" sz="2000" dirty="0" smtClean="0">
                    <a:latin typeface="Calibri"/>
                    <a:cs typeface="Calibri"/>
                  </a:rPr>
                  <a:t>Simulate</a:t>
                </a:r>
                <a:endParaRPr lang="en-US" sz="2000" dirty="0">
                  <a:latin typeface="Calibri"/>
                  <a:cs typeface="Calibri"/>
                </a:endParaRPr>
              </a:p>
            </p:txBody>
          </p:sp>
          <p:sp>
            <p:nvSpPr>
              <p:cNvPr id="34" name="TextBox 33"/>
              <p:cNvSpPr txBox="1"/>
              <p:nvPr/>
            </p:nvSpPr>
            <p:spPr>
              <a:xfrm rot="16200000">
                <a:off x="782167" y="3668210"/>
                <a:ext cx="1335731" cy="400110"/>
              </a:xfrm>
              <a:prstGeom prst="rect">
                <a:avLst/>
              </a:prstGeom>
              <a:noFill/>
            </p:spPr>
            <p:txBody>
              <a:bodyPr wrap="square" rtlCol="0">
                <a:spAutoFit/>
              </a:bodyPr>
              <a:lstStyle/>
              <a:p>
                <a:pPr algn="ctr"/>
                <a:r>
                  <a:rPr lang="en-US" sz="2000" dirty="0" smtClean="0">
                    <a:latin typeface="Calibri"/>
                    <a:cs typeface="Calibri"/>
                  </a:rPr>
                  <a:t>Store</a:t>
                </a:r>
                <a:endParaRPr lang="en-US" sz="2000" dirty="0">
                  <a:latin typeface="Calibri"/>
                  <a:cs typeface="Calibri"/>
                </a:endParaRPr>
              </a:p>
            </p:txBody>
          </p:sp>
          <p:sp>
            <p:nvSpPr>
              <p:cNvPr id="36" name="TextBox 35"/>
              <p:cNvSpPr txBox="1"/>
              <p:nvPr/>
            </p:nvSpPr>
            <p:spPr>
              <a:xfrm rot="16200000">
                <a:off x="777701" y="5228079"/>
                <a:ext cx="1335731" cy="400110"/>
              </a:xfrm>
              <a:prstGeom prst="rect">
                <a:avLst/>
              </a:prstGeom>
              <a:noFill/>
            </p:spPr>
            <p:txBody>
              <a:bodyPr wrap="square" rtlCol="0">
                <a:spAutoFit/>
              </a:bodyPr>
              <a:lstStyle/>
              <a:p>
                <a:pPr algn="ctr"/>
                <a:r>
                  <a:rPr lang="en-US" sz="2000" dirty="0" smtClean="0">
                    <a:latin typeface="Calibri"/>
                    <a:cs typeface="Calibri"/>
                  </a:rPr>
                  <a:t>Analyze</a:t>
                </a:r>
                <a:endParaRPr lang="en-US" sz="2000" dirty="0">
                  <a:latin typeface="Calibri"/>
                  <a:cs typeface="Calibri"/>
                </a:endParaRPr>
              </a:p>
            </p:txBody>
          </p:sp>
        </p:grpSp>
      </p:grpSp>
      <p:grpSp>
        <p:nvGrpSpPr>
          <p:cNvPr id="41" name="Group 40"/>
          <p:cNvGrpSpPr/>
          <p:nvPr/>
        </p:nvGrpSpPr>
        <p:grpSpPr>
          <a:xfrm>
            <a:off x="5257800" y="1644012"/>
            <a:ext cx="2488287" cy="4528188"/>
            <a:chOff x="4826913" y="1644012"/>
            <a:chExt cx="2488287" cy="4528188"/>
          </a:xfrm>
        </p:grpSpPr>
        <p:grpSp>
          <p:nvGrpSpPr>
            <p:cNvPr id="32" name="Group 31"/>
            <p:cNvGrpSpPr/>
            <p:nvPr/>
          </p:nvGrpSpPr>
          <p:grpSpPr>
            <a:xfrm>
              <a:off x="5257800" y="1681480"/>
              <a:ext cx="2057400" cy="4490720"/>
              <a:chOff x="5257800" y="1833880"/>
              <a:chExt cx="2057400" cy="4490720"/>
            </a:xfrm>
          </p:grpSpPr>
          <p:pic>
            <p:nvPicPr>
              <p:cNvPr id="5" name="Picture 4" descr="slac-arial.jpg"/>
              <p:cNvPicPr>
                <a:picLocks noChangeAspect="1"/>
              </p:cNvPicPr>
              <p:nvPr/>
            </p:nvPicPr>
            <p:blipFill rotWithShape="1">
              <a:blip r:embed="rId5">
                <a:extLst>
                  <a:ext uri="{28A0092B-C50C-407E-A947-70E740481C1C}">
                    <a14:useLocalDpi xmlns="" xmlns:a14="http://schemas.microsoft.com/office/drawing/2010/main" val="0"/>
                  </a:ext>
                </a:extLst>
              </a:blip>
              <a:srcRect l="6417" t="12001" r="21374" b="-200"/>
              <a:stretch/>
            </p:blipFill>
            <p:spPr>
              <a:xfrm>
                <a:off x="5257800" y="1833880"/>
                <a:ext cx="2057400" cy="1344168"/>
              </a:xfrm>
              <a:prstGeom prst="rect">
                <a:avLst/>
              </a:prstGeom>
            </p:spPr>
          </p:pic>
          <p:pic>
            <p:nvPicPr>
              <p:cNvPr id="24" name="Picture 23" descr="HPSS_robot.jpg"/>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257800" y="3352800"/>
                <a:ext cx="2057400" cy="1346127"/>
              </a:xfrm>
              <a:prstGeom prst="rect">
                <a:avLst/>
              </a:prstGeom>
            </p:spPr>
          </p:pic>
          <p:pic>
            <p:nvPicPr>
              <p:cNvPr id="25" name="Picture 24" descr="cluster.jpg"/>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257800" y="4876800"/>
                <a:ext cx="2057400" cy="1447800"/>
              </a:xfrm>
              <a:prstGeom prst="rect">
                <a:avLst/>
              </a:prstGeom>
            </p:spPr>
          </p:pic>
          <p:sp>
            <p:nvSpPr>
              <p:cNvPr id="27" name="Down Arrow 26"/>
              <p:cNvSpPr/>
              <p:nvPr/>
            </p:nvSpPr>
            <p:spPr bwMode="auto">
              <a:xfrm>
                <a:off x="6096000" y="3048000"/>
                <a:ext cx="484632" cy="457200"/>
              </a:xfrm>
              <a:prstGeom prst="downArrow">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sp>
            <p:nvSpPr>
              <p:cNvPr id="28" name="Down Arrow 27"/>
              <p:cNvSpPr/>
              <p:nvPr/>
            </p:nvSpPr>
            <p:spPr bwMode="auto">
              <a:xfrm>
                <a:off x="6096000" y="4572000"/>
                <a:ext cx="484632" cy="457200"/>
              </a:xfrm>
              <a:prstGeom prst="downArrow">
                <a:avLst/>
              </a:prstGeom>
              <a:solidFill>
                <a:srgbClr val="F2F2F2"/>
              </a:solidFill>
              <a:ln w="9525" cap="flat" cmpd="sng" algn="ctr">
                <a:solidFill>
                  <a:srgbClr val="7F7F7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endParaRPr>
              </a:p>
            </p:txBody>
          </p:sp>
        </p:grpSp>
        <p:grpSp>
          <p:nvGrpSpPr>
            <p:cNvPr id="38" name="Group 37"/>
            <p:cNvGrpSpPr/>
            <p:nvPr/>
          </p:nvGrpSpPr>
          <p:grpSpPr>
            <a:xfrm>
              <a:off x="4826913" y="1644012"/>
              <a:ext cx="404574" cy="4451987"/>
              <a:chOff x="4826913" y="1644012"/>
              <a:chExt cx="404574" cy="4451987"/>
            </a:xfrm>
          </p:grpSpPr>
          <p:sp>
            <p:nvSpPr>
              <p:cNvPr id="12" name="TextBox 11"/>
              <p:cNvSpPr txBox="1"/>
              <p:nvPr/>
            </p:nvSpPr>
            <p:spPr>
              <a:xfrm rot="16200000">
                <a:off x="4339037" y="2136352"/>
                <a:ext cx="1384789" cy="400110"/>
              </a:xfrm>
              <a:prstGeom prst="rect">
                <a:avLst/>
              </a:prstGeom>
              <a:noFill/>
            </p:spPr>
            <p:txBody>
              <a:bodyPr wrap="none" rtlCol="0">
                <a:spAutoFit/>
              </a:bodyPr>
              <a:lstStyle/>
              <a:p>
                <a:pPr algn="ctr"/>
                <a:r>
                  <a:rPr lang="en-US" sz="2000" dirty="0" smtClean="0">
                    <a:latin typeface="Calibri"/>
                    <a:cs typeface="Calibri"/>
                  </a:rPr>
                  <a:t>Experiment</a:t>
                </a:r>
                <a:endParaRPr lang="en-US" sz="2000" dirty="0">
                  <a:latin typeface="Calibri"/>
                  <a:cs typeface="Calibri"/>
                </a:endParaRPr>
              </a:p>
            </p:txBody>
          </p:sp>
          <p:sp>
            <p:nvSpPr>
              <p:cNvPr id="35" name="TextBox 34"/>
              <p:cNvSpPr txBox="1"/>
              <p:nvPr/>
            </p:nvSpPr>
            <p:spPr>
              <a:xfrm rot="16200000">
                <a:off x="4359102" y="3668210"/>
                <a:ext cx="1335731" cy="400110"/>
              </a:xfrm>
              <a:prstGeom prst="rect">
                <a:avLst/>
              </a:prstGeom>
              <a:noFill/>
            </p:spPr>
            <p:txBody>
              <a:bodyPr wrap="square" rtlCol="0">
                <a:spAutoFit/>
              </a:bodyPr>
              <a:lstStyle/>
              <a:p>
                <a:pPr algn="ctr"/>
                <a:r>
                  <a:rPr lang="en-US" sz="2000" dirty="0" smtClean="0">
                    <a:latin typeface="Calibri"/>
                    <a:cs typeface="Calibri"/>
                  </a:rPr>
                  <a:t>Store</a:t>
                </a:r>
                <a:endParaRPr lang="en-US" sz="2000" dirty="0">
                  <a:latin typeface="Calibri"/>
                  <a:cs typeface="Calibri"/>
                </a:endParaRPr>
              </a:p>
            </p:txBody>
          </p:sp>
          <p:sp>
            <p:nvSpPr>
              <p:cNvPr id="37" name="TextBox 36"/>
              <p:cNvSpPr txBox="1"/>
              <p:nvPr/>
            </p:nvSpPr>
            <p:spPr>
              <a:xfrm rot="16200000">
                <a:off x="4359102" y="5228079"/>
                <a:ext cx="1335731" cy="400110"/>
              </a:xfrm>
              <a:prstGeom prst="rect">
                <a:avLst/>
              </a:prstGeom>
              <a:noFill/>
            </p:spPr>
            <p:txBody>
              <a:bodyPr wrap="square" rtlCol="0">
                <a:spAutoFit/>
              </a:bodyPr>
              <a:lstStyle/>
              <a:p>
                <a:pPr algn="ctr"/>
                <a:r>
                  <a:rPr lang="en-US" sz="2000" dirty="0" smtClean="0">
                    <a:latin typeface="Calibri"/>
                    <a:cs typeface="Calibri"/>
                  </a:rPr>
                  <a:t>Analyze</a:t>
                </a:r>
                <a:endParaRPr lang="en-US" sz="2000" dirty="0">
                  <a:latin typeface="Calibri"/>
                  <a:cs typeface="Calibri"/>
                </a:endParaRPr>
              </a:p>
            </p:txBody>
          </p:sp>
        </p:grpSp>
      </p:grpSp>
      <p:sp>
        <p:nvSpPr>
          <p:cNvPr id="42" name="TextBox 41"/>
          <p:cNvSpPr txBox="1"/>
          <p:nvPr/>
        </p:nvSpPr>
        <p:spPr>
          <a:xfrm rot="5400000">
            <a:off x="6063256" y="3457279"/>
            <a:ext cx="5699822" cy="461665"/>
          </a:xfrm>
          <a:prstGeom prst="rect">
            <a:avLst/>
          </a:prstGeom>
          <a:noFill/>
        </p:spPr>
        <p:txBody>
          <a:bodyPr wrap="none" rtlCol="0">
            <a:spAutoFit/>
          </a:bodyPr>
          <a:lstStyle/>
          <a:p>
            <a:r>
              <a:rPr lang="en-US" b="1" i="1" dirty="0" smtClean="0">
                <a:solidFill>
                  <a:srgbClr val="800000"/>
                </a:solidFill>
              </a:rPr>
              <a:t>Need to verify experimental workflow</a:t>
            </a:r>
            <a:endParaRPr lang="en-US" b="1" i="1" dirty="0">
              <a:solidFill>
                <a:srgbClr val="800000"/>
              </a:solidFill>
            </a:endParaRPr>
          </a:p>
        </p:txBody>
      </p:sp>
    </p:spTree>
    <p:extLst>
      <p:ext uri="{BB962C8B-B14F-4D97-AF65-F5344CB8AC3E}">
        <p14:creationId xmlns="" xmlns:p14="http://schemas.microsoft.com/office/powerpoint/2010/main" val="105456377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lstStyle/>
          <a:p>
            <a:r>
              <a:rPr lang="en-US" sz="2400" dirty="0" smtClean="0"/>
              <a:t>Both big compute and high-throughput experimental</a:t>
            </a:r>
            <a:br>
              <a:rPr lang="en-US" sz="2400" dirty="0" smtClean="0"/>
            </a:br>
            <a:r>
              <a:rPr lang="en-US" sz="2400" dirty="0" smtClean="0"/>
              <a:t> workflows face big data challenges</a:t>
            </a:r>
            <a:endParaRPr lang="en-US" sz="2400" dirty="0"/>
          </a:p>
        </p:txBody>
      </p:sp>
      <p:sp>
        <p:nvSpPr>
          <p:cNvPr id="40" name="Content Placeholder 3"/>
          <p:cNvSpPr txBox="1">
            <a:spLocks/>
          </p:cNvSpPr>
          <p:nvPr/>
        </p:nvSpPr>
        <p:spPr bwMode="auto">
          <a:xfrm>
            <a:off x="304800" y="1371600"/>
            <a:ext cx="8610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Char char="•"/>
              <a:defRPr sz="2200">
                <a:solidFill>
                  <a:srgbClr val="CC0000"/>
                </a:solidFill>
                <a:latin typeface="Calibri"/>
                <a:ea typeface="+mn-ea"/>
                <a:cs typeface="Calibri"/>
              </a:defRPr>
            </a:lvl1pPr>
            <a:lvl2pPr marL="742950" indent="-285750" algn="l" rtl="0" eaLnBrk="0" fontAlgn="base" hangingPunct="0">
              <a:spcBef>
                <a:spcPct val="20000"/>
              </a:spcBef>
              <a:spcAft>
                <a:spcPct val="0"/>
              </a:spcAft>
              <a:buClr>
                <a:schemeClr val="tx1"/>
              </a:buClr>
              <a:buChar char="–"/>
              <a:defRPr sz="2000">
                <a:solidFill>
                  <a:srgbClr val="000000"/>
                </a:solidFill>
                <a:latin typeface="Calibri"/>
                <a:ea typeface="+mn-ea"/>
                <a:cs typeface="Calibri"/>
              </a:defRPr>
            </a:lvl2pPr>
            <a:lvl3pPr marL="1143000" indent="-228600" algn="l" rtl="0" eaLnBrk="0" fontAlgn="base" hangingPunct="0">
              <a:spcBef>
                <a:spcPct val="20000"/>
              </a:spcBef>
              <a:spcAft>
                <a:spcPct val="0"/>
              </a:spcAft>
              <a:buClr>
                <a:schemeClr val="tx1"/>
              </a:buClr>
              <a:buChar char="•"/>
              <a:defRPr>
                <a:solidFill>
                  <a:srgbClr val="000000"/>
                </a:solidFill>
                <a:latin typeface="Calibri"/>
                <a:ea typeface="+mn-ea"/>
                <a:cs typeface="Calibri"/>
              </a:defRPr>
            </a:lvl3pPr>
            <a:lvl4pPr marL="1600200" indent="-228600" algn="l" rtl="0" eaLnBrk="0" fontAlgn="base" hangingPunct="0">
              <a:spcBef>
                <a:spcPct val="20000"/>
              </a:spcBef>
              <a:spcAft>
                <a:spcPct val="0"/>
              </a:spcAft>
              <a:buClr>
                <a:schemeClr val="tx1"/>
              </a:buClr>
              <a:buChar char="–"/>
              <a:defRPr sz="1600">
                <a:solidFill>
                  <a:srgbClr val="000000"/>
                </a:solidFill>
                <a:latin typeface="Calibri"/>
                <a:ea typeface="+mn-ea"/>
                <a:cs typeface="Calibri"/>
              </a:defRPr>
            </a:lvl4pPr>
            <a:lvl5pPr marL="2057400" indent="-228600" algn="l" rtl="0" eaLnBrk="0" fontAlgn="base" hangingPunct="0">
              <a:spcBef>
                <a:spcPct val="20000"/>
              </a:spcBef>
              <a:spcAft>
                <a:spcPct val="0"/>
              </a:spcAft>
              <a:buClr>
                <a:schemeClr val="tx1"/>
              </a:buClr>
              <a:buChar char="»"/>
              <a:defRPr sz="1400">
                <a:solidFill>
                  <a:srgbClr val="000000"/>
                </a:solidFill>
                <a:latin typeface="Calibri"/>
                <a:ea typeface="+mn-ea"/>
                <a:cs typeface="Calibri"/>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a:lstStyle>
          <a:p>
            <a:r>
              <a:rPr lang="en-US" sz="2600" dirty="0" smtClean="0"/>
              <a:t>Both big compute and high-throughput workflows will generate too much data to be stored directly</a:t>
            </a:r>
          </a:p>
          <a:p>
            <a:r>
              <a:rPr lang="en-US" sz="2600" dirty="0" smtClean="0"/>
              <a:t>Future workflows will move analysis closer to both simulations and experiments</a:t>
            </a:r>
          </a:p>
          <a:p>
            <a:pPr lvl="1"/>
            <a:r>
              <a:rPr lang="en-US" sz="2400" dirty="0" smtClean="0"/>
              <a:t>Either full analysis or data reduction performed in situ</a:t>
            </a:r>
          </a:p>
          <a:p>
            <a:pPr lvl="1"/>
            <a:r>
              <a:rPr lang="en-US" sz="2400" dirty="0" smtClean="0"/>
              <a:t>Secondary computational resources finish time-sensitive computations for computational steering</a:t>
            </a:r>
          </a:p>
          <a:p>
            <a:pPr lvl="1"/>
            <a:r>
              <a:rPr lang="en-US" sz="2400" dirty="0" smtClean="0"/>
              <a:t>Reduced data stored for down-</a:t>
            </a:r>
            <a:r>
              <a:rPr lang="en-US" sz="2400" smtClean="0"/>
              <a:t>stream analysis</a:t>
            </a:r>
            <a:endParaRPr lang="en-US" sz="2400" dirty="0" smtClean="0"/>
          </a:p>
          <a:p>
            <a:r>
              <a:rPr lang="en-US" sz="2600" b="1" dirty="0" smtClean="0"/>
              <a:t>Co-design is needed to identify the</a:t>
            </a:r>
            <a:r>
              <a:rPr lang="en-US" sz="2600" b="1" dirty="0"/>
              <a:t> architectural </a:t>
            </a:r>
            <a:r>
              <a:rPr lang="en-US" sz="2600" b="1" dirty="0" smtClean="0"/>
              <a:t>designs that result in </a:t>
            </a:r>
            <a:r>
              <a:rPr lang="en-US" sz="2600" b="1" dirty="0"/>
              <a:t>global optimized </a:t>
            </a:r>
            <a:r>
              <a:rPr lang="en-US" sz="2600" b="1" dirty="0" smtClean="0"/>
              <a:t>performance</a:t>
            </a:r>
          </a:p>
        </p:txBody>
      </p:sp>
    </p:spTree>
    <p:extLst>
      <p:ext uri="{BB962C8B-B14F-4D97-AF65-F5344CB8AC3E}">
        <p14:creationId xmlns="" xmlns:p14="http://schemas.microsoft.com/office/powerpoint/2010/main" val="3819187459"/>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09600"/>
          </a:xfrm>
        </p:spPr>
        <p:txBody>
          <a:bodyPr>
            <a:normAutofit/>
          </a:bodyPr>
          <a:lstStyle/>
          <a:p>
            <a:r>
              <a:rPr lang="en-US" dirty="0" err="1" smtClean="0"/>
              <a:t>ExaCT</a:t>
            </a:r>
            <a:r>
              <a:rPr lang="en-US" dirty="0" smtClean="0"/>
              <a:t> Goal</a:t>
            </a:r>
            <a:endParaRPr lang="en-US" dirty="0"/>
          </a:p>
        </p:txBody>
      </p:sp>
      <p:sp>
        <p:nvSpPr>
          <p:cNvPr id="3" name="Content Placeholder 2"/>
          <p:cNvSpPr>
            <a:spLocks noGrp="1"/>
          </p:cNvSpPr>
          <p:nvPr>
            <p:ph idx="1"/>
          </p:nvPr>
        </p:nvSpPr>
        <p:spPr>
          <a:xfrm>
            <a:off x="457200" y="1219200"/>
            <a:ext cx="8458200" cy="5181600"/>
          </a:xfrm>
        </p:spPr>
        <p:txBody>
          <a:bodyPr>
            <a:normAutofit/>
          </a:bodyPr>
          <a:lstStyle/>
          <a:p>
            <a:r>
              <a:rPr lang="en-US" dirty="0" smtClean="0"/>
              <a:t>Goal of combustion </a:t>
            </a:r>
            <a:r>
              <a:rPr lang="en-US" dirty="0" err="1" smtClean="0"/>
              <a:t>exascale</a:t>
            </a:r>
            <a:r>
              <a:rPr lang="en-US" dirty="0" smtClean="0"/>
              <a:t> co-design is to consider all aspects of the combustion simulation process from formulation and basic algorithms to programming environments to hardware characteristics needed to enable combustion simulations on </a:t>
            </a:r>
            <a:r>
              <a:rPr lang="en-US" dirty="0" err="1" smtClean="0"/>
              <a:t>exascale</a:t>
            </a:r>
            <a:r>
              <a:rPr lang="en-US" dirty="0" smtClean="0"/>
              <a:t> architectures</a:t>
            </a:r>
          </a:p>
          <a:p>
            <a:pPr lvl="1"/>
            <a:r>
              <a:rPr lang="en-US" dirty="0" smtClean="0"/>
              <a:t>Interact with vendors to help define hardware requirements for combustion simulation at the </a:t>
            </a:r>
            <a:r>
              <a:rPr lang="en-US" dirty="0" err="1" smtClean="0"/>
              <a:t>exascale</a:t>
            </a:r>
            <a:endParaRPr lang="en-US" dirty="0" smtClean="0"/>
          </a:p>
          <a:p>
            <a:pPr lvl="1"/>
            <a:r>
              <a:rPr lang="en-US" dirty="0" smtClean="0"/>
              <a:t>Interact with vendors and DOE CS community (X-stack) on requirements for programming environment and software stack needed for combustion simulation</a:t>
            </a:r>
          </a:p>
          <a:p>
            <a:pPr lvl="1"/>
            <a:r>
              <a:rPr lang="en-US" dirty="0" smtClean="0"/>
              <a:t>Interact with applied mathematics community on mathematical issues related to </a:t>
            </a:r>
            <a:r>
              <a:rPr lang="en-US" dirty="0" err="1" smtClean="0"/>
              <a:t>exascale</a:t>
            </a:r>
            <a:r>
              <a:rPr lang="en-US" dirty="0" smtClean="0"/>
              <a:t> combustion simulation</a:t>
            </a:r>
          </a:p>
          <a:p>
            <a:pPr lvl="1">
              <a:buNone/>
            </a:pPr>
            <a:endParaRPr lang="en-US" dirty="0" smtClean="0"/>
          </a:p>
          <a:p>
            <a:r>
              <a:rPr lang="en-US" dirty="0" smtClean="0"/>
              <a:t>Combustion is a surrogate for a much broader range of </a:t>
            </a:r>
            <a:r>
              <a:rPr lang="en-US" dirty="0" err="1" smtClean="0"/>
              <a:t>multiphysics</a:t>
            </a:r>
            <a:r>
              <a:rPr lang="en-US" dirty="0" smtClean="0"/>
              <a:t> computational science areas</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4" name="Text Placeholder 3"/>
          <p:cNvSpPr>
            <a:spLocks noGrp="1"/>
          </p:cNvSpPr>
          <p:nvPr>
            <p:ph type="body" idx="1"/>
          </p:nvPr>
        </p:nvSpPr>
        <p:spPr/>
        <p:txBody>
          <a:bodyPr/>
          <a:lstStyle/>
          <a:p>
            <a:endParaRPr lang="en-US" dirty="0"/>
          </a:p>
        </p:txBody>
      </p:sp>
    </p:spTree>
    <p:extLst>
      <p:ext uri="{BB962C8B-B14F-4D97-AF65-F5344CB8AC3E}">
        <p14:creationId xmlns="" xmlns:p14="http://schemas.microsoft.com/office/powerpoint/2010/main" val="7315832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bwMode="auto">
          <a:xfrm>
            <a:off x="2673951" y="1481295"/>
            <a:ext cx="2405743" cy="1854410"/>
          </a:xfrm>
          <a:prstGeom prst="roundRect">
            <a:avLst>
              <a:gd name="adj" fmla="val 9036"/>
            </a:avLst>
          </a:prstGeom>
          <a:solidFill>
            <a:schemeClr val="accent1">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5" name="Rounded Rectangle 4"/>
          <p:cNvSpPr/>
          <p:nvPr/>
        </p:nvSpPr>
        <p:spPr bwMode="auto">
          <a:xfrm>
            <a:off x="145320" y="1480730"/>
            <a:ext cx="2405743" cy="1854410"/>
          </a:xfrm>
          <a:prstGeom prst="roundRect">
            <a:avLst>
              <a:gd name="adj" fmla="val 10797"/>
            </a:avLst>
          </a:prstGeom>
          <a:solidFill>
            <a:srgbClr val="6D7EF9">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2" name="Title 1"/>
          <p:cNvSpPr>
            <a:spLocks noGrp="1"/>
          </p:cNvSpPr>
          <p:nvPr>
            <p:ph type="title"/>
          </p:nvPr>
        </p:nvSpPr>
        <p:spPr/>
        <p:txBody>
          <a:bodyPr/>
          <a:lstStyle/>
          <a:p>
            <a:r>
              <a:rPr lang="en-US" dirty="0" smtClean="0"/>
              <a:t>Synchronous I/O at </a:t>
            </a:r>
            <a:r>
              <a:rPr lang="en-US" dirty="0" err="1" smtClean="0"/>
              <a:t>exascale</a:t>
            </a:r>
            <a:r>
              <a:rPr lang="en-US" dirty="0" smtClean="0"/>
              <a:t> is expensive</a:t>
            </a:r>
            <a:endParaRPr lang="en-US" dirty="0"/>
          </a:p>
        </p:txBody>
      </p:sp>
      <p:grpSp>
        <p:nvGrpSpPr>
          <p:cNvPr id="4" name="Group 3"/>
          <p:cNvGrpSpPr/>
          <p:nvPr/>
        </p:nvGrpSpPr>
        <p:grpSpPr>
          <a:xfrm>
            <a:off x="5803955" y="1957857"/>
            <a:ext cx="1357643" cy="1083273"/>
            <a:chOff x="3058680" y="2928392"/>
            <a:chExt cx="951435" cy="762005"/>
          </a:xfrm>
        </p:grpSpPr>
        <p:sp>
          <p:nvSpPr>
            <p:cNvPr id="9" name="Flowchart: Magnetic Disk 8"/>
            <p:cNvSpPr/>
            <p:nvPr/>
          </p:nvSpPr>
          <p:spPr bwMode="auto">
            <a:xfrm>
              <a:off x="3058680" y="2998188"/>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0" name="Flowchart: Magnetic Disk 9"/>
            <p:cNvSpPr/>
            <p:nvPr/>
          </p:nvSpPr>
          <p:spPr bwMode="auto">
            <a:xfrm>
              <a:off x="3211080" y="3150588"/>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1" name="Flowchart: Magnetic Disk 10"/>
            <p:cNvSpPr/>
            <p:nvPr/>
          </p:nvSpPr>
          <p:spPr bwMode="auto">
            <a:xfrm>
              <a:off x="3363480" y="3302988"/>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2" name="Flowchart: Magnetic Disk 11"/>
            <p:cNvSpPr/>
            <p:nvPr/>
          </p:nvSpPr>
          <p:spPr bwMode="auto">
            <a:xfrm>
              <a:off x="3515880" y="3455388"/>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7" name="Flowchart: Magnetic Disk 16"/>
            <p:cNvSpPr/>
            <p:nvPr/>
          </p:nvSpPr>
          <p:spPr bwMode="auto">
            <a:xfrm>
              <a:off x="3322178" y="2928392"/>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8" name="Flowchart: Magnetic Disk 17"/>
            <p:cNvSpPr/>
            <p:nvPr/>
          </p:nvSpPr>
          <p:spPr bwMode="auto">
            <a:xfrm>
              <a:off x="3474578" y="3080792"/>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9" name="Flowchart: Magnetic Disk 18"/>
            <p:cNvSpPr/>
            <p:nvPr/>
          </p:nvSpPr>
          <p:spPr bwMode="auto">
            <a:xfrm>
              <a:off x="3626978" y="3233192"/>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20" name="Flowchart: Magnetic Disk 19"/>
            <p:cNvSpPr/>
            <p:nvPr/>
          </p:nvSpPr>
          <p:spPr bwMode="auto">
            <a:xfrm>
              <a:off x="3779378" y="3385592"/>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grpSp>
      <p:grpSp>
        <p:nvGrpSpPr>
          <p:cNvPr id="140" name="Group 139"/>
          <p:cNvGrpSpPr/>
          <p:nvPr/>
        </p:nvGrpSpPr>
        <p:grpSpPr>
          <a:xfrm>
            <a:off x="329413" y="2150397"/>
            <a:ext cx="1449385" cy="920529"/>
            <a:chOff x="589660" y="3357075"/>
            <a:chExt cx="2607891" cy="2190570"/>
          </a:xfrm>
          <a:solidFill>
            <a:schemeClr val="bg2"/>
          </a:solidFill>
        </p:grpSpPr>
        <p:sp>
          <p:nvSpPr>
            <p:cNvPr id="127" name="Rectangle 126"/>
            <p:cNvSpPr/>
            <p:nvPr/>
          </p:nvSpPr>
          <p:spPr bwMode="auto">
            <a:xfrm>
              <a:off x="589660" y="3357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29" name="Rectangle 128"/>
            <p:cNvSpPr/>
            <p:nvPr/>
          </p:nvSpPr>
          <p:spPr bwMode="auto">
            <a:xfrm>
              <a:off x="742060" y="3509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0" name="Rectangle 129"/>
            <p:cNvSpPr/>
            <p:nvPr/>
          </p:nvSpPr>
          <p:spPr bwMode="auto">
            <a:xfrm>
              <a:off x="894460" y="36618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1" name="Rectangle 130"/>
            <p:cNvSpPr/>
            <p:nvPr/>
          </p:nvSpPr>
          <p:spPr bwMode="auto">
            <a:xfrm>
              <a:off x="1046860" y="38142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2" name="Rectangle 131"/>
            <p:cNvSpPr/>
            <p:nvPr/>
          </p:nvSpPr>
          <p:spPr bwMode="auto">
            <a:xfrm>
              <a:off x="1199260" y="39666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3" name="Rectangle 132"/>
            <p:cNvSpPr/>
            <p:nvPr/>
          </p:nvSpPr>
          <p:spPr bwMode="auto">
            <a:xfrm>
              <a:off x="1351660" y="4119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4" name="Rectangle 133"/>
            <p:cNvSpPr/>
            <p:nvPr/>
          </p:nvSpPr>
          <p:spPr bwMode="auto">
            <a:xfrm>
              <a:off x="1504060" y="4271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5" name="Rectangle 134"/>
            <p:cNvSpPr/>
            <p:nvPr/>
          </p:nvSpPr>
          <p:spPr bwMode="auto">
            <a:xfrm>
              <a:off x="1656460" y="44238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6" name="Rectangle 135"/>
            <p:cNvSpPr/>
            <p:nvPr/>
          </p:nvSpPr>
          <p:spPr bwMode="auto">
            <a:xfrm>
              <a:off x="1808860" y="45762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7" name="Rectangle 136"/>
            <p:cNvSpPr/>
            <p:nvPr/>
          </p:nvSpPr>
          <p:spPr bwMode="auto">
            <a:xfrm>
              <a:off x="1961260" y="47286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8" name="Rectangle 137"/>
            <p:cNvSpPr/>
            <p:nvPr/>
          </p:nvSpPr>
          <p:spPr bwMode="auto">
            <a:xfrm>
              <a:off x="2113660" y="4881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9" name="Rectangle 138"/>
            <p:cNvSpPr/>
            <p:nvPr/>
          </p:nvSpPr>
          <p:spPr bwMode="auto">
            <a:xfrm>
              <a:off x="2266060" y="5033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grpSp>
      <p:sp>
        <p:nvSpPr>
          <p:cNvPr id="141" name="TextBox 140"/>
          <p:cNvSpPr txBox="1"/>
          <p:nvPr/>
        </p:nvSpPr>
        <p:spPr>
          <a:xfrm>
            <a:off x="329413" y="1447800"/>
            <a:ext cx="2117030" cy="707886"/>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C</a:t>
            </a:r>
            <a:r>
              <a:rPr lang="en-US" sz="2000" b="1" dirty="0" smtClean="0">
                <a:solidFill>
                  <a:srgbClr val="000000"/>
                </a:solidFill>
                <a:latin typeface="Calibri" pitchFamily="34" charset="0"/>
                <a:cs typeface="Calibri" pitchFamily="34" charset="0"/>
              </a:rPr>
              <a:t>ombustion </a:t>
            </a:r>
            <a:r>
              <a:rPr lang="en-US" sz="2000" b="1" dirty="0">
                <a:solidFill>
                  <a:srgbClr val="000000"/>
                </a:solidFill>
                <a:latin typeface="Calibri" pitchFamily="34" charset="0"/>
                <a:cs typeface="Calibri" pitchFamily="34" charset="0"/>
              </a:rPr>
              <a:t>simulation</a:t>
            </a:r>
          </a:p>
        </p:txBody>
      </p:sp>
      <p:sp>
        <p:nvSpPr>
          <p:cNvPr id="67" name="Rounded Rectangle 66"/>
          <p:cNvSpPr/>
          <p:nvPr/>
        </p:nvSpPr>
        <p:spPr bwMode="auto">
          <a:xfrm>
            <a:off x="5306326" y="1415318"/>
            <a:ext cx="3644047" cy="4974596"/>
          </a:xfrm>
          <a:prstGeom prst="roundRect">
            <a:avLst>
              <a:gd name="adj" fmla="val 5315"/>
            </a:avLst>
          </a:prstGeom>
          <a:solidFill>
            <a:schemeClr val="accent2">
              <a:lumMod val="20000"/>
              <a:lumOff val="80000"/>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42" name="TextBox 141"/>
          <p:cNvSpPr txBox="1"/>
          <p:nvPr/>
        </p:nvSpPr>
        <p:spPr>
          <a:xfrm>
            <a:off x="2673952" y="1536251"/>
            <a:ext cx="2405742" cy="400110"/>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Synchronous I/O </a:t>
            </a:r>
          </a:p>
        </p:txBody>
      </p:sp>
      <p:sp>
        <p:nvSpPr>
          <p:cNvPr id="60" name="TextBox 59"/>
          <p:cNvSpPr txBox="1"/>
          <p:nvPr/>
        </p:nvSpPr>
        <p:spPr>
          <a:xfrm>
            <a:off x="648725" y="3347942"/>
            <a:ext cx="1396643" cy="707886"/>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O(1M) cores</a:t>
            </a:r>
          </a:p>
        </p:txBody>
      </p:sp>
      <p:sp>
        <p:nvSpPr>
          <p:cNvPr id="61" name="TextBox 60"/>
          <p:cNvSpPr txBox="1"/>
          <p:nvPr/>
        </p:nvSpPr>
        <p:spPr>
          <a:xfrm>
            <a:off x="2673952" y="3410539"/>
            <a:ext cx="2405742" cy="707886"/>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1 PB/dump</a:t>
            </a:r>
          </a:p>
          <a:p>
            <a:pPr algn="ctr"/>
            <a:r>
              <a:rPr lang="en-US" sz="2000" b="1" dirty="0">
                <a:solidFill>
                  <a:srgbClr val="000000"/>
                </a:solidFill>
                <a:latin typeface="Calibri" pitchFamily="34" charset="0"/>
                <a:cs typeface="Calibri" pitchFamily="34" charset="0"/>
              </a:rPr>
              <a:t>every 30 minutes</a:t>
            </a:r>
          </a:p>
        </p:txBody>
      </p:sp>
      <p:sp>
        <p:nvSpPr>
          <p:cNvPr id="63" name="TextBox 62"/>
          <p:cNvSpPr txBox="1"/>
          <p:nvPr/>
        </p:nvSpPr>
        <p:spPr>
          <a:xfrm>
            <a:off x="5363218" y="4391561"/>
            <a:ext cx="3551060" cy="1323439"/>
          </a:xfrm>
          <a:prstGeom prst="rect">
            <a:avLst/>
          </a:prstGeom>
          <a:noFill/>
        </p:spPr>
        <p:txBody>
          <a:bodyPr wrap="square" rtlCol="0">
            <a:spAutoFit/>
          </a:bodyPr>
          <a:lstStyle/>
          <a:p>
            <a:pPr marL="285750" indent="-285750">
              <a:buFont typeface="Arial" pitchFamily="34" charset="0"/>
              <a:buChar char="•"/>
            </a:pPr>
            <a:endParaRPr lang="en-US" sz="2000" b="1" dirty="0" smtClean="0">
              <a:solidFill>
                <a:srgbClr val="000000"/>
              </a:solidFill>
              <a:latin typeface="Calibri" pitchFamily="34" charset="0"/>
              <a:cs typeface="Calibri" pitchFamily="34" charset="0"/>
            </a:endParaRPr>
          </a:p>
          <a:p>
            <a:pPr marL="285750" indent="-285750">
              <a:buFont typeface="Arial" pitchFamily="34" charset="0"/>
              <a:buChar char="•"/>
            </a:pPr>
            <a:r>
              <a:rPr lang="en-US" sz="2000" b="1" dirty="0" smtClean="0">
                <a:solidFill>
                  <a:srgbClr val="000000"/>
                </a:solidFill>
                <a:latin typeface="Calibri" pitchFamily="34" charset="0"/>
                <a:cs typeface="Calibri" pitchFamily="34" charset="0"/>
              </a:rPr>
              <a:t>Analysis </a:t>
            </a:r>
            <a:endParaRPr lang="en-US" sz="2000" dirty="0">
              <a:solidFill>
                <a:srgbClr val="000000"/>
              </a:solidFill>
              <a:latin typeface="Calibri" pitchFamily="34" charset="0"/>
              <a:cs typeface="Calibri" pitchFamily="34" charset="0"/>
            </a:endParaRPr>
          </a:p>
          <a:p>
            <a:pPr marL="285750" indent="-285750">
              <a:buFont typeface="Arial" pitchFamily="34" charset="0"/>
              <a:buChar char="•"/>
            </a:pPr>
            <a:r>
              <a:rPr lang="en-US" sz="2000" b="1" dirty="0" smtClean="0">
                <a:solidFill>
                  <a:srgbClr val="000000"/>
                </a:solidFill>
                <a:latin typeface="Calibri" pitchFamily="34" charset="0"/>
                <a:cs typeface="Calibri" pitchFamily="34" charset="0"/>
              </a:rPr>
              <a:t>Visualization</a:t>
            </a:r>
          </a:p>
          <a:p>
            <a:pPr marL="285750" indent="-285750">
              <a:buFont typeface="Arial" pitchFamily="34" charset="0"/>
              <a:buChar char="•"/>
            </a:pPr>
            <a:r>
              <a:rPr lang="en-US" sz="2000" b="1" dirty="0" smtClean="0">
                <a:solidFill>
                  <a:srgbClr val="000000"/>
                </a:solidFill>
                <a:latin typeface="Calibri" pitchFamily="34" charset="0"/>
                <a:cs typeface="Calibri" pitchFamily="34" charset="0"/>
              </a:rPr>
              <a:t>Downstream Analytics</a:t>
            </a:r>
            <a:endParaRPr lang="en-US" sz="2000" b="1" dirty="0">
              <a:solidFill>
                <a:srgbClr val="000000"/>
              </a:solidFill>
              <a:latin typeface="Calibri" pitchFamily="34" charset="0"/>
              <a:cs typeface="Calibri" pitchFamily="34" charset="0"/>
            </a:endParaRPr>
          </a:p>
        </p:txBody>
      </p:sp>
      <p:sp>
        <p:nvSpPr>
          <p:cNvPr id="66" name="Right Arrow 65"/>
          <p:cNvSpPr/>
          <p:nvPr/>
        </p:nvSpPr>
        <p:spPr bwMode="auto">
          <a:xfrm rot="5400000">
            <a:off x="6326868" y="3312652"/>
            <a:ext cx="707885" cy="655357"/>
          </a:xfrm>
          <a:prstGeom prst="rightArrow">
            <a:avLst>
              <a:gd name="adj1" fmla="val 50000"/>
              <a:gd name="adj2" fmla="val 51169"/>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68" name="TextBox 67"/>
          <p:cNvSpPr txBox="1"/>
          <p:nvPr/>
        </p:nvSpPr>
        <p:spPr>
          <a:xfrm>
            <a:off x="7008489" y="2182582"/>
            <a:ext cx="1846871" cy="400110"/>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O(400 PB)/run</a:t>
            </a:r>
          </a:p>
        </p:txBody>
      </p:sp>
      <p:sp>
        <p:nvSpPr>
          <p:cNvPr id="69" name="TextBox 68"/>
          <p:cNvSpPr txBox="1"/>
          <p:nvPr/>
        </p:nvSpPr>
        <p:spPr>
          <a:xfrm>
            <a:off x="7161598" y="3347942"/>
            <a:ext cx="1680516" cy="707886"/>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Synchronous I/O</a:t>
            </a:r>
          </a:p>
        </p:txBody>
      </p:sp>
      <p:sp>
        <p:nvSpPr>
          <p:cNvPr id="38" name="TextBox 37"/>
          <p:cNvSpPr txBox="1"/>
          <p:nvPr/>
        </p:nvSpPr>
        <p:spPr>
          <a:xfrm>
            <a:off x="57206" y="4151030"/>
            <a:ext cx="5249120" cy="2246769"/>
          </a:xfrm>
          <a:prstGeom prst="rect">
            <a:avLst/>
          </a:prstGeom>
          <a:noFill/>
        </p:spPr>
        <p:txBody>
          <a:bodyPr wrap="square" rtlCol="0">
            <a:spAutoFit/>
          </a:bodyPr>
          <a:lstStyle/>
          <a:p>
            <a:pPr marL="285750" indent="-285750">
              <a:buFont typeface="Arial" pitchFamily="34" charset="0"/>
              <a:buChar char="•"/>
            </a:pPr>
            <a:r>
              <a:rPr lang="en-US" sz="2000" dirty="0">
                <a:solidFill>
                  <a:srgbClr val="000000"/>
                </a:solidFill>
                <a:latin typeface="Calibri" pitchFamily="34" charset="0"/>
                <a:cs typeface="Calibri" pitchFamily="34" charset="0"/>
              </a:rPr>
              <a:t>Storage space requirements </a:t>
            </a:r>
          </a:p>
          <a:p>
            <a:pPr marL="742950" lvl="1" indent="-285750">
              <a:buFont typeface="Arial" pitchFamily="34" charset="0"/>
              <a:buChar char="•"/>
            </a:pPr>
            <a:r>
              <a:rPr lang="en-US" sz="2000" dirty="0">
                <a:solidFill>
                  <a:srgbClr val="000000"/>
                </a:solidFill>
                <a:latin typeface="Calibri" pitchFamily="34" charset="0"/>
                <a:cs typeface="Calibri" pitchFamily="34" charset="0"/>
              </a:rPr>
              <a:t>35 disks for each dump (No RAID)</a:t>
            </a:r>
          </a:p>
          <a:p>
            <a:pPr marL="742950" lvl="1" indent="-285750">
              <a:buFont typeface="Arial" pitchFamily="34" charset="0"/>
              <a:buChar char="•"/>
            </a:pPr>
            <a:r>
              <a:rPr lang="en-US" sz="2000" dirty="0">
                <a:solidFill>
                  <a:srgbClr val="000000"/>
                </a:solidFill>
                <a:latin typeface="Calibri" pitchFamily="34" charset="0"/>
                <a:cs typeface="Calibri" pitchFamily="34" charset="0"/>
              </a:rPr>
              <a:t>1.5 KW/live dump</a:t>
            </a:r>
          </a:p>
          <a:p>
            <a:pPr marL="285750" indent="-285750">
              <a:buFont typeface="Arial" pitchFamily="34" charset="0"/>
              <a:buChar char="•"/>
            </a:pPr>
            <a:r>
              <a:rPr lang="en-US" sz="2000" dirty="0">
                <a:solidFill>
                  <a:srgbClr val="000000"/>
                </a:solidFill>
                <a:latin typeface="Calibri" pitchFamily="34" charset="0"/>
                <a:cs typeface="Calibri" pitchFamily="34" charset="0"/>
              </a:rPr>
              <a:t>Performance requirements  </a:t>
            </a:r>
          </a:p>
          <a:p>
            <a:pPr marL="742950" lvl="1" indent="-285750">
              <a:buFont typeface="Arial" pitchFamily="34" charset="0"/>
              <a:buChar char="•"/>
            </a:pPr>
            <a:r>
              <a:rPr lang="en-US" sz="2000" dirty="0">
                <a:solidFill>
                  <a:srgbClr val="000000"/>
                </a:solidFill>
                <a:latin typeface="Calibri" pitchFamily="34" charset="0"/>
                <a:cs typeface="Calibri" pitchFamily="34" charset="0"/>
              </a:rPr>
              <a:t>5% overhead, ~1M disks, &gt;40 MW</a:t>
            </a:r>
          </a:p>
          <a:p>
            <a:pPr marL="742950" lvl="1" indent="-285750">
              <a:buFont typeface="Arial" pitchFamily="34" charset="0"/>
              <a:buChar char="•"/>
            </a:pPr>
            <a:r>
              <a:rPr lang="en-US" sz="2000" dirty="0">
                <a:solidFill>
                  <a:srgbClr val="000000"/>
                </a:solidFill>
                <a:latin typeface="Calibri" pitchFamily="34" charset="0"/>
                <a:cs typeface="Calibri" pitchFamily="34" charset="0"/>
              </a:rPr>
              <a:t>10% overhead, ~500K disks, &gt;20 MW</a:t>
            </a:r>
          </a:p>
          <a:p>
            <a:pPr marL="742950" lvl="1" indent="-285750">
              <a:buFont typeface="Arial" pitchFamily="34" charset="0"/>
              <a:buChar char="•"/>
            </a:pPr>
            <a:r>
              <a:rPr lang="en-US" sz="2000" dirty="0">
                <a:solidFill>
                  <a:srgbClr val="000000"/>
                </a:solidFill>
                <a:latin typeface="Calibri" pitchFamily="34" charset="0"/>
                <a:cs typeface="Calibri" pitchFamily="34" charset="0"/>
              </a:rPr>
              <a:t>50% overhead, ~100K disks, &gt;4 MW</a:t>
            </a:r>
          </a:p>
        </p:txBody>
      </p:sp>
      <p:sp>
        <p:nvSpPr>
          <p:cNvPr id="8" name="Right Arrow 7"/>
          <p:cNvSpPr/>
          <p:nvPr/>
        </p:nvSpPr>
        <p:spPr bwMode="auto">
          <a:xfrm>
            <a:off x="1807406" y="2393958"/>
            <a:ext cx="3820508" cy="440851"/>
          </a:xfrm>
          <a:prstGeom prst="rightArrow">
            <a:avLst>
              <a:gd name="adj1" fmla="val 50000"/>
              <a:gd name="adj2" fmla="val 104323"/>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Tree>
    <p:extLst>
      <p:ext uri="{BB962C8B-B14F-4D97-AF65-F5344CB8AC3E}">
        <p14:creationId xmlns="" xmlns:p14="http://schemas.microsoft.com/office/powerpoint/2010/main" val="376066560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ounded Rectangle 64"/>
          <p:cNvSpPr/>
          <p:nvPr/>
        </p:nvSpPr>
        <p:spPr bwMode="auto">
          <a:xfrm>
            <a:off x="2673951" y="1481295"/>
            <a:ext cx="2405743" cy="1854410"/>
          </a:xfrm>
          <a:prstGeom prst="roundRect">
            <a:avLst>
              <a:gd name="adj" fmla="val 9036"/>
            </a:avLst>
          </a:prstGeom>
          <a:solidFill>
            <a:schemeClr val="accent1">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5" name="Rounded Rectangle 4"/>
          <p:cNvSpPr/>
          <p:nvPr/>
        </p:nvSpPr>
        <p:spPr bwMode="auto">
          <a:xfrm>
            <a:off x="145320" y="1480730"/>
            <a:ext cx="2405743" cy="1854410"/>
          </a:xfrm>
          <a:prstGeom prst="roundRect">
            <a:avLst>
              <a:gd name="adj" fmla="val 10797"/>
            </a:avLst>
          </a:prstGeom>
          <a:solidFill>
            <a:srgbClr val="6D7EF9">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2" name="Title 1"/>
          <p:cNvSpPr>
            <a:spLocks noGrp="1"/>
          </p:cNvSpPr>
          <p:nvPr>
            <p:ph type="title"/>
          </p:nvPr>
        </p:nvSpPr>
        <p:spPr/>
        <p:txBody>
          <a:bodyPr/>
          <a:lstStyle/>
          <a:p>
            <a:r>
              <a:rPr lang="en-US" dirty="0" smtClean="0"/>
              <a:t>Asynchronous I/O is also expensive</a:t>
            </a:r>
            <a:endParaRPr lang="en-US" dirty="0"/>
          </a:p>
        </p:txBody>
      </p:sp>
      <p:grpSp>
        <p:nvGrpSpPr>
          <p:cNvPr id="4" name="Group 3"/>
          <p:cNvGrpSpPr/>
          <p:nvPr/>
        </p:nvGrpSpPr>
        <p:grpSpPr>
          <a:xfrm>
            <a:off x="5803955" y="1957857"/>
            <a:ext cx="1357643" cy="1083273"/>
            <a:chOff x="3058680" y="2928392"/>
            <a:chExt cx="951435" cy="762005"/>
          </a:xfrm>
        </p:grpSpPr>
        <p:sp>
          <p:nvSpPr>
            <p:cNvPr id="9" name="Flowchart: Magnetic Disk 8"/>
            <p:cNvSpPr/>
            <p:nvPr/>
          </p:nvSpPr>
          <p:spPr bwMode="auto">
            <a:xfrm>
              <a:off x="3058680" y="2998188"/>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0" name="Flowchart: Magnetic Disk 9"/>
            <p:cNvSpPr/>
            <p:nvPr/>
          </p:nvSpPr>
          <p:spPr bwMode="auto">
            <a:xfrm>
              <a:off x="3211080" y="3150588"/>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1" name="Flowchart: Magnetic Disk 10"/>
            <p:cNvSpPr/>
            <p:nvPr/>
          </p:nvSpPr>
          <p:spPr bwMode="auto">
            <a:xfrm>
              <a:off x="3363480" y="3302988"/>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2" name="Flowchart: Magnetic Disk 11"/>
            <p:cNvSpPr/>
            <p:nvPr/>
          </p:nvSpPr>
          <p:spPr bwMode="auto">
            <a:xfrm>
              <a:off x="3515880" y="3455388"/>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7" name="Flowchart: Magnetic Disk 16"/>
            <p:cNvSpPr/>
            <p:nvPr/>
          </p:nvSpPr>
          <p:spPr bwMode="auto">
            <a:xfrm>
              <a:off x="3322178" y="2928392"/>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8" name="Flowchart: Magnetic Disk 17"/>
            <p:cNvSpPr/>
            <p:nvPr/>
          </p:nvSpPr>
          <p:spPr bwMode="auto">
            <a:xfrm>
              <a:off x="3474578" y="3080792"/>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9" name="Flowchart: Magnetic Disk 18"/>
            <p:cNvSpPr/>
            <p:nvPr/>
          </p:nvSpPr>
          <p:spPr bwMode="auto">
            <a:xfrm>
              <a:off x="3626978" y="3233192"/>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20" name="Flowchart: Magnetic Disk 19"/>
            <p:cNvSpPr/>
            <p:nvPr/>
          </p:nvSpPr>
          <p:spPr bwMode="auto">
            <a:xfrm>
              <a:off x="3779378" y="3385592"/>
              <a:ext cx="230737" cy="235009"/>
            </a:xfrm>
            <a:prstGeom prst="flowChartMagneticDisk">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grpSp>
      <p:grpSp>
        <p:nvGrpSpPr>
          <p:cNvPr id="140" name="Group 139"/>
          <p:cNvGrpSpPr/>
          <p:nvPr/>
        </p:nvGrpSpPr>
        <p:grpSpPr>
          <a:xfrm>
            <a:off x="329413" y="2150397"/>
            <a:ext cx="1449385" cy="920529"/>
            <a:chOff x="589660" y="3357075"/>
            <a:chExt cx="2607891" cy="2190570"/>
          </a:xfrm>
          <a:solidFill>
            <a:schemeClr val="bg2"/>
          </a:solidFill>
        </p:grpSpPr>
        <p:sp>
          <p:nvSpPr>
            <p:cNvPr id="127" name="Rectangle 126"/>
            <p:cNvSpPr/>
            <p:nvPr/>
          </p:nvSpPr>
          <p:spPr bwMode="auto">
            <a:xfrm>
              <a:off x="589660" y="3357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29" name="Rectangle 128"/>
            <p:cNvSpPr/>
            <p:nvPr/>
          </p:nvSpPr>
          <p:spPr bwMode="auto">
            <a:xfrm>
              <a:off x="742060" y="3509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0" name="Rectangle 129"/>
            <p:cNvSpPr/>
            <p:nvPr/>
          </p:nvSpPr>
          <p:spPr bwMode="auto">
            <a:xfrm>
              <a:off x="894460" y="36618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1" name="Rectangle 130"/>
            <p:cNvSpPr/>
            <p:nvPr/>
          </p:nvSpPr>
          <p:spPr bwMode="auto">
            <a:xfrm>
              <a:off x="1046860" y="38142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2" name="Rectangle 131"/>
            <p:cNvSpPr/>
            <p:nvPr/>
          </p:nvSpPr>
          <p:spPr bwMode="auto">
            <a:xfrm>
              <a:off x="1199260" y="39666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3" name="Rectangle 132"/>
            <p:cNvSpPr/>
            <p:nvPr/>
          </p:nvSpPr>
          <p:spPr bwMode="auto">
            <a:xfrm>
              <a:off x="1351660" y="4119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4" name="Rectangle 133"/>
            <p:cNvSpPr/>
            <p:nvPr/>
          </p:nvSpPr>
          <p:spPr bwMode="auto">
            <a:xfrm>
              <a:off x="1504060" y="4271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5" name="Rectangle 134"/>
            <p:cNvSpPr/>
            <p:nvPr/>
          </p:nvSpPr>
          <p:spPr bwMode="auto">
            <a:xfrm>
              <a:off x="1656460" y="44238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6" name="Rectangle 135"/>
            <p:cNvSpPr/>
            <p:nvPr/>
          </p:nvSpPr>
          <p:spPr bwMode="auto">
            <a:xfrm>
              <a:off x="1808860" y="45762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7" name="Rectangle 136"/>
            <p:cNvSpPr/>
            <p:nvPr/>
          </p:nvSpPr>
          <p:spPr bwMode="auto">
            <a:xfrm>
              <a:off x="1961260" y="47286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8" name="Rectangle 137"/>
            <p:cNvSpPr/>
            <p:nvPr/>
          </p:nvSpPr>
          <p:spPr bwMode="auto">
            <a:xfrm>
              <a:off x="2113660" y="4881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39" name="Rectangle 138"/>
            <p:cNvSpPr/>
            <p:nvPr/>
          </p:nvSpPr>
          <p:spPr bwMode="auto">
            <a:xfrm>
              <a:off x="2266060" y="5033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grpSp>
      <p:sp>
        <p:nvSpPr>
          <p:cNvPr id="141" name="TextBox 140"/>
          <p:cNvSpPr txBox="1"/>
          <p:nvPr/>
        </p:nvSpPr>
        <p:spPr>
          <a:xfrm>
            <a:off x="329413" y="1447800"/>
            <a:ext cx="2117030" cy="707886"/>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C</a:t>
            </a:r>
            <a:r>
              <a:rPr lang="en-US" sz="2000" b="1" dirty="0" smtClean="0">
                <a:solidFill>
                  <a:srgbClr val="000000"/>
                </a:solidFill>
                <a:latin typeface="Calibri" pitchFamily="34" charset="0"/>
                <a:cs typeface="Calibri" pitchFamily="34" charset="0"/>
              </a:rPr>
              <a:t>ombustion </a:t>
            </a:r>
            <a:r>
              <a:rPr lang="en-US" sz="2000" b="1" dirty="0">
                <a:solidFill>
                  <a:srgbClr val="000000"/>
                </a:solidFill>
                <a:latin typeface="Calibri" pitchFamily="34" charset="0"/>
                <a:cs typeface="Calibri" pitchFamily="34" charset="0"/>
              </a:rPr>
              <a:t>simulation</a:t>
            </a:r>
          </a:p>
        </p:txBody>
      </p:sp>
      <p:sp>
        <p:nvSpPr>
          <p:cNvPr id="67" name="Rounded Rectangle 66"/>
          <p:cNvSpPr/>
          <p:nvPr/>
        </p:nvSpPr>
        <p:spPr bwMode="auto">
          <a:xfrm>
            <a:off x="5306326" y="1415318"/>
            <a:ext cx="3644047" cy="4974596"/>
          </a:xfrm>
          <a:prstGeom prst="roundRect">
            <a:avLst>
              <a:gd name="adj" fmla="val 5315"/>
            </a:avLst>
          </a:prstGeom>
          <a:solidFill>
            <a:schemeClr val="accent2">
              <a:lumMod val="20000"/>
              <a:lumOff val="80000"/>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142" name="TextBox 141"/>
          <p:cNvSpPr txBox="1"/>
          <p:nvPr/>
        </p:nvSpPr>
        <p:spPr>
          <a:xfrm>
            <a:off x="2673952" y="1536251"/>
            <a:ext cx="2405742" cy="400110"/>
          </a:xfrm>
          <a:prstGeom prst="rect">
            <a:avLst/>
          </a:prstGeom>
          <a:noFill/>
        </p:spPr>
        <p:txBody>
          <a:bodyPr wrap="square" rtlCol="0">
            <a:spAutoFit/>
          </a:bodyPr>
          <a:lstStyle/>
          <a:p>
            <a:pPr algn="ctr"/>
            <a:r>
              <a:rPr lang="en-US" sz="2000" b="1" dirty="0" smtClean="0">
                <a:solidFill>
                  <a:srgbClr val="000000"/>
                </a:solidFill>
                <a:latin typeface="Calibri" pitchFamily="34" charset="0"/>
                <a:cs typeface="Calibri" pitchFamily="34" charset="0"/>
              </a:rPr>
              <a:t>Asynchronous </a:t>
            </a:r>
            <a:r>
              <a:rPr lang="en-US" sz="2000" b="1" dirty="0">
                <a:solidFill>
                  <a:srgbClr val="000000"/>
                </a:solidFill>
                <a:latin typeface="Calibri" pitchFamily="34" charset="0"/>
                <a:cs typeface="Calibri" pitchFamily="34" charset="0"/>
              </a:rPr>
              <a:t>I/O </a:t>
            </a:r>
          </a:p>
        </p:txBody>
      </p:sp>
      <p:sp>
        <p:nvSpPr>
          <p:cNvPr id="60" name="TextBox 59"/>
          <p:cNvSpPr txBox="1"/>
          <p:nvPr/>
        </p:nvSpPr>
        <p:spPr>
          <a:xfrm>
            <a:off x="648725" y="3347942"/>
            <a:ext cx="1396643" cy="707886"/>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O(1M) cores</a:t>
            </a:r>
          </a:p>
        </p:txBody>
      </p:sp>
      <p:sp>
        <p:nvSpPr>
          <p:cNvPr id="61" name="TextBox 60"/>
          <p:cNvSpPr txBox="1"/>
          <p:nvPr/>
        </p:nvSpPr>
        <p:spPr>
          <a:xfrm>
            <a:off x="2673952" y="3410539"/>
            <a:ext cx="2405742" cy="707886"/>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1 PB/dump</a:t>
            </a:r>
          </a:p>
          <a:p>
            <a:pPr algn="ctr"/>
            <a:r>
              <a:rPr lang="en-US" sz="2000" b="1" dirty="0">
                <a:solidFill>
                  <a:srgbClr val="000000"/>
                </a:solidFill>
                <a:latin typeface="Calibri" pitchFamily="34" charset="0"/>
                <a:cs typeface="Calibri" pitchFamily="34" charset="0"/>
              </a:rPr>
              <a:t>every 30 minutes</a:t>
            </a:r>
          </a:p>
        </p:txBody>
      </p:sp>
      <p:sp>
        <p:nvSpPr>
          <p:cNvPr id="66" name="Right Arrow 65"/>
          <p:cNvSpPr/>
          <p:nvPr/>
        </p:nvSpPr>
        <p:spPr bwMode="auto">
          <a:xfrm rot="5400000">
            <a:off x="6326868" y="3312652"/>
            <a:ext cx="707885" cy="655357"/>
          </a:xfrm>
          <a:prstGeom prst="rightArrow">
            <a:avLst>
              <a:gd name="adj1" fmla="val 50000"/>
              <a:gd name="adj2" fmla="val 51169"/>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
        <p:nvSpPr>
          <p:cNvPr id="68" name="TextBox 67"/>
          <p:cNvSpPr txBox="1"/>
          <p:nvPr/>
        </p:nvSpPr>
        <p:spPr>
          <a:xfrm>
            <a:off x="7008489" y="2182582"/>
            <a:ext cx="1846871" cy="400110"/>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O(400 PB)/run</a:t>
            </a:r>
          </a:p>
        </p:txBody>
      </p:sp>
      <p:sp>
        <p:nvSpPr>
          <p:cNvPr id="69" name="TextBox 68"/>
          <p:cNvSpPr txBox="1"/>
          <p:nvPr/>
        </p:nvSpPr>
        <p:spPr>
          <a:xfrm>
            <a:off x="7161598" y="3347942"/>
            <a:ext cx="1680516" cy="707886"/>
          </a:xfrm>
          <a:prstGeom prst="rect">
            <a:avLst/>
          </a:prstGeom>
          <a:noFill/>
        </p:spPr>
        <p:txBody>
          <a:bodyPr wrap="square" rtlCol="0">
            <a:spAutoFit/>
          </a:bodyPr>
          <a:lstStyle/>
          <a:p>
            <a:pPr algn="ctr"/>
            <a:r>
              <a:rPr lang="en-US" sz="2000" b="1" dirty="0">
                <a:solidFill>
                  <a:srgbClr val="000000"/>
                </a:solidFill>
                <a:latin typeface="Calibri" pitchFamily="34" charset="0"/>
                <a:cs typeface="Calibri" pitchFamily="34" charset="0"/>
              </a:rPr>
              <a:t>Synchronous I/O</a:t>
            </a:r>
          </a:p>
        </p:txBody>
      </p:sp>
      <p:sp>
        <p:nvSpPr>
          <p:cNvPr id="38" name="TextBox 37"/>
          <p:cNvSpPr txBox="1"/>
          <p:nvPr/>
        </p:nvSpPr>
        <p:spPr>
          <a:xfrm>
            <a:off x="57206" y="4151030"/>
            <a:ext cx="5249120" cy="1938992"/>
          </a:xfrm>
          <a:prstGeom prst="rect">
            <a:avLst/>
          </a:prstGeom>
          <a:noFill/>
        </p:spPr>
        <p:txBody>
          <a:bodyPr wrap="square" rtlCol="0">
            <a:spAutoFit/>
          </a:bodyPr>
          <a:lstStyle/>
          <a:p>
            <a:pPr marL="285750" indent="-285750">
              <a:buFont typeface="Arial" pitchFamily="34" charset="0"/>
              <a:buChar char="•"/>
            </a:pPr>
            <a:r>
              <a:rPr lang="en-US" sz="2000" dirty="0">
                <a:solidFill>
                  <a:srgbClr val="000000"/>
                </a:solidFill>
                <a:latin typeface="Calibri" pitchFamily="34" charset="0"/>
                <a:cs typeface="Calibri" pitchFamily="34" charset="0"/>
              </a:rPr>
              <a:t>Storage space requirements </a:t>
            </a:r>
          </a:p>
          <a:p>
            <a:pPr marL="742950" lvl="1" indent="-285750">
              <a:buFont typeface="Arial" pitchFamily="34" charset="0"/>
              <a:buChar char="•"/>
            </a:pPr>
            <a:r>
              <a:rPr lang="en-US" sz="2000" dirty="0">
                <a:solidFill>
                  <a:srgbClr val="000000"/>
                </a:solidFill>
                <a:latin typeface="Calibri" pitchFamily="34" charset="0"/>
                <a:cs typeface="Calibri" pitchFamily="34" charset="0"/>
              </a:rPr>
              <a:t>35 disks for each dump (No RAID)</a:t>
            </a:r>
          </a:p>
          <a:p>
            <a:pPr marL="742950" lvl="1" indent="-285750">
              <a:buFont typeface="Arial" pitchFamily="34" charset="0"/>
              <a:buChar char="•"/>
            </a:pPr>
            <a:r>
              <a:rPr lang="en-US" sz="2000" dirty="0">
                <a:solidFill>
                  <a:srgbClr val="000000"/>
                </a:solidFill>
                <a:latin typeface="Calibri" pitchFamily="34" charset="0"/>
                <a:cs typeface="Calibri" pitchFamily="34" charset="0"/>
              </a:rPr>
              <a:t>1.5 KW/live dump</a:t>
            </a:r>
          </a:p>
          <a:p>
            <a:pPr marL="285750" indent="-285750">
              <a:buFont typeface="Arial" pitchFamily="34" charset="0"/>
              <a:buChar char="•"/>
            </a:pPr>
            <a:r>
              <a:rPr lang="en-US" sz="2000" dirty="0">
                <a:solidFill>
                  <a:srgbClr val="000000"/>
                </a:solidFill>
                <a:latin typeface="Calibri" pitchFamily="34" charset="0"/>
                <a:cs typeface="Calibri" pitchFamily="34" charset="0"/>
              </a:rPr>
              <a:t>Performance </a:t>
            </a:r>
            <a:r>
              <a:rPr lang="en-US" sz="2000" dirty="0" smtClean="0">
                <a:solidFill>
                  <a:srgbClr val="000000"/>
                </a:solidFill>
                <a:latin typeface="Calibri" pitchFamily="34" charset="0"/>
                <a:cs typeface="Calibri" pitchFamily="34" charset="0"/>
              </a:rPr>
              <a:t>requirements (absorb output in 30 minutes)  </a:t>
            </a:r>
            <a:endParaRPr lang="en-US" sz="2000" dirty="0">
              <a:solidFill>
                <a:srgbClr val="000000"/>
              </a:solidFill>
              <a:latin typeface="Calibri" pitchFamily="34" charset="0"/>
              <a:cs typeface="Calibri" pitchFamily="34" charset="0"/>
            </a:endParaRPr>
          </a:p>
          <a:p>
            <a:pPr marL="742950" lvl="1" indent="-285750">
              <a:buFont typeface="Arial" pitchFamily="34" charset="0"/>
              <a:buChar char="•"/>
            </a:pPr>
            <a:r>
              <a:rPr lang="en-US" sz="2000" dirty="0" smtClean="0">
                <a:solidFill>
                  <a:srgbClr val="000000"/>
                </a:solidFill>
                <a:latin typeface="Calibri" pitchFamily="34" charset="0"/>
                <a:cs typeface="Calibri" pitchFamily="34" charset="0"/>
              </a:rPr>
              <a:t>~1500 disks, 60 </a:t>
            </a:r>
            <a:r>
              <a:rPr lang="en-US" sz="2000" dirty="0">
                <a:solidFill>
                  <a:srgbClr val="000000"/>
                </a:solidFill>
                <a:latin typeface="Calibri" pitchFamily="34" charset="0"/>
                <a:cs typeface="Calibri" pitchFamily="34" charset="0"/>
              </a:rPr>
              <a:t>K</a:t>
            </a:r>
            <a:r>
              <a:rPr lang="en-US" sz="2000" dirty="0" smtClean="0">
                <a:solidFill>
                  <a:srgbClr val="000000"/>
                </a:solidFill>
                <a:latin typeface="Calibri" pitchFamily="34" charset="0"/>
                <a:cs typeface="Calibri" pitchFamily="34" charset="0"/>
              </a:rPr>
              <a:t>W</a:t>
            </a:r>
            <a:endParaRPr lang="en-US" sz="2000" dirty="0">
              <a:solidFill>
                <a:srgbClr val="000000"/>
              </a:solidFill>
              <a:latin typeface="Calibri" pitchFamily="34" charset="0"/>
              <a:cs typeface="Calibri" pitchFamily="34" charset="0"/>
            </a:endParaRPr>
          </a:p>
        </p:txBody>
      </p:sp>
      <p:sp>
        <p:nvSpPr>
          <p:cNvPr id="39" name="TextBox 38"/>
          <p:cNvSpPr txBox="1"/>
          <p:nvPr/>
        </p:nvSpPr>
        <p:spPr>
          <a:xfrm>
            <a:off x="5363218" y="4391561"/>
            <a:ext cx="3551060" cy="1323439"/>
          </a:xfrm>
          <a:prstGeom prst="rect">
            <a:avLst/>
          </a:prstGeom>
          <a:noFill/>
        </p:spPr>
        <p:txBody>
          <a:bodyPr wrap="square" rtlCol="0">
            <a:spAutoFit/>
          </a:bodyPr>
          <a:lstStyle/>
          <a:p>
            <a:pPr marL="285750" indent="-285750">
              <a:buFont typeface="Arial" pitchFamily="34" charset="0"/>
              <a:buChar char="•"/>
            </a:pPr>
            <a:endParaRPr lang="en-US" sz="2000" b="1" dirty="0" smtClean="0">
              <a:solidFill>
                <a:srgbClr val="000000"/>
              </a:solidFill>
              <a:latin typeface="Calibri" pitchFamily="34" charset="0"/>
              <a:cs typeface="Calibri" pitchFamily="34" charset="0"/>
            </a:endParaRPr>
          </a:p>
          <a:p>
            <a:pPr marL="285750" indent="-285750">
              <a:buFont typeface="Arial" pitchFamily="34" charset="0"/>
              <a:buChar char="•"/>
            </a:pPr>
            <a:r>
              <a:rPr lang="en-US" sz="2000" b="1" dirty="0" smtClean="0">
                <a:solidFill>
                  <a:srgbClr val="000000"/>
                </a:solidFill>
                <a:latin typeface="Calibri" pitchFamily="34" charset="0"/>
                <a:cs typeface="Calibri" pitchFamily="34" charset="0"/>
              </a:rPr>
              <a:t>Analysis </a:t>
            </a:r>
            <a:endParaRPr lang="en-US" sz="2000" dirty="0">
              <a:solidFill>
                <a:srgbClr val="000000"/>
              </a:solidFill>
              <a:latin typeface="Calibri" pitchFamily="34" charset="0"/>
              <a:cs typeface="Calibri" pitchFamily="34" charset="0"/>
            </a:endParaRPr>
          </a:p>
          <a:p>
            <a:pPr marL="285750" indent="-285750">
              <a:buFont typeface="Arial" pitchFamily="34" charset="0"/>
              <a:buChar char="•"/>
            </a:pPr>
            <a:r>
              <a:rPr lang="en-US" sz="2000" b="1" dirty="0" smtClean="0">
                <a:solidFill>
                  <a:srgbClr val="000000"/>
                </a:solidFill>
                <a:latin typeface="Calibri" pitchFamily="34" charset="0"/>
                <a:cs typeface="Calibri" pitchFamily="34" charset="0"/>
              </a:rPr>
              <a:t>Visualization</a:t>
            </a:r>
          </a:p>
          <a:p>
            <a:pPr marL="285750" indent="-285750">
              <a:buFont typeface="Arial" pitchFamily="34" charset="0"/>
              <a:buChar char="•"/>
            </a:pPr>
            <a:r>
              <a:rPr lang="en-US" sz="2000" b="1" dirty="0" smtClean="0">
                <a:solidFill>
                  <a:srgbClr val="000000"/>
                </a:solidFill>
                <a:latin typeface="Calibri" pitchFamily="34" charset="0"/>
                <a:cs typeface="Calibri" pitchFamily="34" charset="0"/>
              </a:rPr>
              <a:t>Downstream Analytics</a:t>
            </a:r>
            <a:endParaRPr lang="en-US" sz="2000" b="1" dirty="0">
              <a:solidFill>
                <a:srgbClr val="000000"/>
              </a:solidFill>
              <a:latin typeface="Calibri" pitchFamily="34" charset="0"/>
              <a:cs typeface="Calibri" pitchFamily="34" charset="0"/>
            </a:endParaRPr>
          </a:p>
        </p:txBody>
      </p:sp>
      <p:sp>
        <p:nvSpPr>
          <p:cNvPr id="8" name="Right Arrow 7"/>
          <p:cNvSpPr/>
          <p:nvPr/>
        </p:nvSpPr>
        <p:spPr bwMode="auto">
          <a:xfrm>
            <a:off x="1807406" y="2393958"/>
            <a:ext cx="3820508" cy="440851"/>
          </a:xfrm>
          <a:prstGeom prst="rightArrow">
            <a:avLst>
              <a:gd name="adj1" fmla="val 50000"/>
              <a:gd name="adj2" fmla="val 104323"/>
            </a:avLst>
          </a:prstGeom>
          <a:solidFill>
            <a:schemeClr val="bg2">
              <a:lumMod val="60000"/>
              <a:lumOff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000">
              <a:solidFill>
                <a:srgbClr val="000000"/>
              </a:solidFill>
              <a:latin typeface="Calibri" pitchFamily="34" charset="0"/>
              <a:cs typeface="Calibri" pitchFamily="34" charset="0"/>
            </a:endParaRPr>
          </a:p>
        </p:txBody>
      </p:sp>
    </p:spTree>
    <p:extLst>
      <p:ext uri="{BB962C8B-B14F-4D97-AF65-F5344CB8AC3E}">
        <p14:creationId xmlns="" xmlns:p14="http://schemas.microsoft.com/office/powerpoint/2010/main" val="2893854892"/>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ctrTitle"/>
          </p:nvPr>
        </p:nvSpPr>
        <p:spPr>
          <a:xfrm>
            <a:off x="685800" y="1295400"/>
            <a:ext cx="7772400" cy="685800"/>
          </a:xfrm>
        </p:spPr>
        <p:txBody>
          <a:bodyPr/>
          <a:lstStyle/>
          <a:p>
            <a:r>
              <a:rPr lang="en-US" dirty="0" smtClean="0"/>
              <a:t>UQ Impact: Turbulent Combustion</a:t>
            </a:r>
            <a:endParaRPr lang="en-US" dirty="0"/>
          </a:p>
        </p:txBody>
      </p:sp>
      <p:sp>
        <p:nvSpPr>
          <p:cNvPr id="2" name="TextBox 1"/>
          <p:cNvSpPr txBox="1"/>
          <p:nvPr/>
        </p:nvSpPr>
        <p:spPr>
          <a:xfrm>
            <a:off x="990600" y="2209800"/>
            <a:ext cx="6858000" cy="3693319"/>
          </a:xfrm>
          <a:prstGeom prst="rect">
            <a:avLst/>
          </a:prstGeom>
          <a:noFill/>
          <a:ln>
            <a:solidFill>
              <a:srgbClr val="FF0000"/>
            </a:solidFill>
          </a:ln>
        </p:spPr>
        <p:txBody>
          <a:bodyPr wrap="square" rtlCol="0">
            <a:spAutoFit/>
          </a:bodyPr>
          <a:lstStyle/>
          <a:p>
            <a:pPr marL="285750" indent="-285750">
              <a:buFont typeface="Arial"/>
              <a:buChar char="•"/>
            </a:pPr>
            <a:r>
              <a:rPr lang="en-US" sz="1800" dirty="0" smtClean="0"/>
              <a:t>Effective, robust UQ methods for </a:t>
            </a:r>
            <a:r>
              <a:rPr lang="en-US" sz="1800" dirty="0" smtClean="0">
                <a:solidFill>
                  <a:srgbClr val="FF0000"/>
                </a:solidFill>
              </a:rPr>
              <a:t>long-time, chaotic systems</a:t>
            </a:r>
            <a:r>
              <a:rPr lang="en-US" sz="1800" dirty="0" smtClean="0"/>
              <a:t> open research question.</a:t>
            </a:r>
          </a:p>
          <a:p>
            <a:pPr marL="285750" indent="-285750">
              <a:buFont typeface="Arial"/>
              <a:buChar char="•"/>
            </a:pPr>
            <a:r>
              <a:rPr lang="en-US" sz="1800" dirty="0" smtClean="0"/>
              <a:t>Space/Time localized phenomena of interest more tractable for current UQ methods(</a:t>
            </a:r>
            <a:r>
              <a:rPr lang="en-US" sz="1800" dirty="0" smtClean="0">
                <a:solidFill>
                  <a:srgbClr val="FF0000"/>
                </a:solidFill>
              </a:rPr>
              <a:t>Extinction, Ignition</a:t>
            </a:r>
            <a:r>
              <a:rPr lang="en-US" sz="1800" dirty="0" smtClean="0"/>
              <a:t>)</a:t>
            </a:r>
          </a:p>
          <a:p>
            <a:pPr marL="285750" indent="-285750">
              <a:buFont typeface="Arial"/>
              <a:buChar char="•"/>
            </a:pPr>
            <a:r>
              <a:rPr lang="en-US" sz="1800" dirty="0" smtClean="0"/>
              <a:t>Embedded chemistry models inherent source of uncertainty</a:t>
            </a:r>
          </a:p>
          <a:p>
            <a:pPr marL="742950" lvl="1" indent="-285750">
              <a:buFont typeface="Wingdings" charset="2"/>
              <a:buChar char="q"/>
            </a:pPr>
            <a:r>
              <a:rPr lang="en-US" sz="1800" dirty="0" smtClean="0"/>
              <a:t>Reaction rates</a:t>
            </a:r>
          </a:p>
          <a:p>
            <a:pPr marL="742950" lvl="1" indent="-285750">
              <a:buFont typeface="Wingdings" charset="2"/>
              <a:buChar char="q"/>
            </a:pPr>
            <a:r>
              <a:rPr lang="en-US" sz="1800" dirty="0" smtClean="0"/>
              <a:t>Missing/under-modeled processes/reactions</a:t>
            </a:r>
          </a:p>
          <a:p>
            <a:pPr marL="742950" lvl="1" indent="-285750">
              <a:buFont typeface="Wingdings" charset="2"/>
              <a:buChar char="q"/>
            </a:pPr>
            <a:r>
              <a:rPr lang="en-US" sz="1800" dirty="0" smtClean="0"/>
              <a:t>Species concentrations, initial profiles</a:t>
            </a:r>
          </a:p>
          <a:p>
            <a:pPr marL="285750" indent="-285750">
              <a:buFont typeface="Arial"/>
              <a:buChar char="•"/>
            </a:pPr>
            <a:r>
              <a:rPr lang="en-US" sz="1800" dirty="0">
                <a:solidFill>
                  <a:srgbClr val="000090"/>
                </a:solidFill>
              </a:rPr>
              <a:t>E</a:t>
            </a:r>
            <a:r>
              <a:rPr lang="en-US" sz="1800" dirty="0" smtClean="0">
                <a:solidFill>
                  <a:srgbClr val="000090"/>
                </a:solidFill>
              </a:rPr>
              <a:t>xpression/reduction of basic science/prediction goals</a:t>
            </a:r>
            <a:r>
              <a:rPr lang="en-US" sz="1800" dirty="0" smtClean="0"/>
              <a:t> to mathematical </a:t>
            </a:r>
            <a:r>
              <a:rPr lang="en-US" sz="1800" dirty="0" smtClean="0">
                <a:solidFill>
                  <a:srgbClr val="000090"/>
                </a:solidFill>
              </a:rPr>
              <a:t>UQ framework</a:t>
            </a:r>
            <a:r>
              <a:rPr lang="en-US" sz="1800" dirty="0" smtClean="0"/>
              <a:t>.</a:t>
            </a:r>
          </a:p>
          <a:p>
            <a:pPr marL="742950" lvl="1" indent="-285750">
              <a:buFont typeface="Wingdings" charset="2"/>
              <a:buChar char="q"/>
            </a:pPr>
            <a:r>
              <a:rPr lang="en-US" sz="1800" dirty="0" smtClean="0"/>
              <a:t>Leads to </a:t>
            </a:r>
            <a:r>
              <a:rPr lang="en-US" sz="1800" dirty="0" smtClean="0">
                <a:solidFill>
                  <a:srgbClr val="FF0000"/>
                </a:solidFill>
              </a:rPr>
              <a:t>tractable</a:t>
            </a:r>
            <a:r>
              <a:rPr lang="en-US" sz="1800" dirty="0" smtClean="0"/>
              <a:t> and </a:t>
            </a:r>
            <a:r>
              <a:rPr lang="en-US" sz="1800" dirty="0" smtClean="0">
                <a:solidFill>
                  <a:srgbClr val="FF0000"/>
                </a:solidFill>
              </a:rPr>
              <a:t>relevant</a:t>
            </a:r>
            <a:r>
              <a:rPr lang="en-US" sz="1800" dirty="0" smtClean="0"/>
              <a:t> set of UQ problems</a:t>
            </a:r>
          </a:p>
          <a:p>
            <a:pPr marL="742950" lvl="1" indent="-285750">
              <a:buFont typeface="Wingdings" charset="2"/>
              <a:buChar char="q"/>
            </a:pPr>
            <a:r>
              <a:rPr lang="en-US" sz="1800" dirty="0" smtClean="0"/>
              <a:t>Helps catalog varying sources of uncertainty</a:t>
            </a:r>
          </a:p>
          <a:p>
            <a:pPr marL="742950" lvl="1" indent="-285750">
              <a:buFont typeface="Wingdings" charset="2"/>
              <a:buChar char="q"/>
            </a:pPr>
            <a:endParaRPr lang="en-US" sz="1800" dirty="0"/>
          </a:p>
        </p:txBody>
      </p:sp>
    </p:spTree>
    <p:extLst>
      <p:ext uri="{BB962C8B-B14F-4D97-AF65-F5344CB8AC3E}">
        <p14:creationId xmlns="" xmlns:p14="http://schemas.microsoft.com/office/powerpoint/2010/main" val="255442379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UQ Challenges: Nodal Proxy Apps</a:t>
            </a:r>
            <a:endParaRPr lang="en-US" dirty="0"/>
          </a:p>
        </p:txBody>
      </p:sp>
      <p:sp>
        <p:nvSpPr>
          <p:cNvPr id="3" name="Content Placeholder 2"/>
          <p:cNvSpPr>
            <a:spLocks noGrp="1"/>
          </p:cNvSpPr>
          <p:nvPr>
            <p:ph idx="1"/>
          </p:nvPr>
        </p:nvSpPr>
        <p:spPr/>
        <p:txBody>
          <a:bodyPr/>
          <a:lstStyle/>
          <a:p>
            <a:pPr marL="0" indent="0" algn="ctr">
              <a:buNone/>
            </a:pPr>
            <a:r>
              <a:rPr lang="en-US" dirty="0" smtClean="0">
                <a:solidFill>
                  <a:srgbClr val="FF0000"/>
                </a:solidFill>
              </a:rPr>
              <a:t>Two Classes of Intrusive UQ Proxy Apps</a:t>
            </a:r>
          </a:p>
          <a:p>
            <a:pPr marL="457200" indent="-457200">
              <a:buFont typeface="+mj-lt"/>
              <a:buAutoNum type="arabicPeriod"/>
            </a:pPr>
            <a:endParaRPr lang="en-US" dirty="0">
              <a:solidFill>
                <a:srgbClr val="3366FF"/>
              </a:solidFill>
            </a:endParaRPr>
          </a:p>
        </p:txBody>
      </p:sp>
      <p:sp>
        <p:nvSpPr>
          <p:cNvPr id="4" name="TextBox 3"/>
          <p:cNvSpPr txBox="1"/>
          <p:nvPr/>
        </p:nvSpPr>
        <p:spPr>
          <a:xfrm>
            <a:off x="914400" y="2057400"/>
            <a:ext cx="7772400" cy="424731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457200" indent="-457200">
              <a:buFont typeface="+mj-lt"/>
              <a:buAutoNum type="arabicPeriod"/>
            </a:pPr>
            <a:r>
              <a:rPr lang="en-US" sz="1800" dirty="0" err="1" smtClean="0"/>
              <a:t>Adjoint</a:t>
            </a:r>
            <a:r>
              <a:rPr lang="en-US" sz="1800" dirty="0" smtClean="0"/>
              <a:t>-based Sensitivity Proxy App</a:t>
            </a:r>
          </a:p>
          <a:p>
            <a:pPr marL="914400" lvl="1" indent="-457200">
              <a:buFont typeface="Arial"/>
              <a:buChar char="•"/>
            </a:pPr>
            <a:r>
              <a:rPr lang="en-US" sz="1800" dirty="0" smtClean="0"/>
              <a:t>Allows efficient sensitivity analysis for large number of parameters</a:t>
            </a:r>
          </a:p>
          <a:p>
            <a:pPr marL="914400" lvl="1" indent="-457200">
              <a:buFont typeface="Arial"/>
              <a:buChar char="•"/>
            </a:pPr>
            <a:r>
              <a:rPr lang="en-US" sz="1800" dirty="0" smtClean="0"/>
              <a:t>Requires solution of </a:t>
            </a:r>
            <a:r>
              <a:rPr lang="en-US" sz="1800" dirty="0" err="1" smtClean="0"/>
              <a:t>adjoint</a:t>
            </a:r>
            <a:r>
              <a:rPr lang="en-US" sz="1800" dirty="0" smtClean="0"/>
              <a:t> problem, </a:t>
            </a:r>
            <a:r>
              <a:rPr lang="en-US" sz="1800" dirty="0" smtClean="0">
                <a:solidFill>
                  <a:srgbClr val="FF0000"/>
                </a:solidFill>
              </a:rPr>
              <a:t>backwards in time</a:t>
            </a:r>
            <a:r>
              <a:rPr lang="en-US" sz="1800" dirty="0" smtClean="0"/>
              <a:t>.</a:t>
            </a:r>
          </a:p>
          <a:p>
            <a:pPr marL="914400" lvl="1" indent="-457200">
              <a:buFont typeface="Arial"/>
              <a:buChar char="•"/>
            </a:pPr>
            <a:r>
              <a:rPr lang="en-US" sz="1800" dirty="0" smtClean="0"/>
              <a:t>Implementation impacts available fast-memory(need state(s), </a:t>
            </a:r>
            <a:r>
              <a:rPr lang="en-US" sz="1800" dirty="0" err="1" smtClean="0"/>
              <a:t>adjoint</a:t>
            </a:r>
            <a:r>
              <a:rPr lang="en-US" sz="1800" dirty="0" smtClean="0"/>
              <a:t> state).</a:t>
            </a:r>
          </a:p>
          <a:p>
            <a:pPr marL="914400" lvl="1" indent="-457200">
              <a:buFont typeface="Arial"/>
              <a:buChar char="•"/>
            </a:pPr>
            <a:r>
              <a:rPr lang="en-US" sz="1800" dirty="0" smtClean="0"/>
              <a:t>Increases need for low-storage, high-order time integrator</a:t>
            </a:r>
          </a:p>
          <a:p>
            <a:pPr marL="914400" lvl="1" indent="-457200">
              <a:buFont typeface="Arial"/>
              <a:buChar char="•"/>
            </a:pPr>
            <a:r>
              <a:rPr lang="en-US" sz="1800" dirty="0" smtClean="0"/>
              <a:t>CNS Sensitivity Proxy App available now.</a:t>
            </a:r>
          </a:p>
          <a:p>
            <a:pPr marL="457200" indent="-457200">
              <a:buFont typeface="+mj-lt"/>
              <a:buAutoNum type="arabicPeriod"/>
            </a:pPr>
            <a:r>
              <a:rPr lang="en-US" sz="1800" dirty="0" smtClean="0"/>
              <a:t>Polynomial Chaos(PC) Proxy App</a:t>
            </a:r>
          </a:p>
          <a:p>
            <a:pPr marL="914400" lvl="1" indent="-457200">
              <a:buFont typeface="Arial"/>
              <a:buChar char="•"/>
            </a:pPr>
            <a:r>
              <a:rPr lang="en-US" sz="1800" dirty="0" smtClean="0"/>
              <a:t>Even “S3D-like” implementation requires access to distinct realizations of solution state.</a:t>
            </a:r>
          </a:p>
          <a:p>
            <a:pPr marL="914400" lvl="1" indent="-457200">
              <a:buFont typeface="Arial"/>
              <a:buChar char="•"/>
            </a:pPr>
            <a:r>
              <a:rPr lang="en-US" sz="1800" dirty="0" smtClean="0"/>
              <a:t>Increased memory access influences stencil, time-integrator, and parallel decomposition choices.</a:t>
            </a:r>
          </a:p>
          <a:p>
            <a:pPr marL="914400" lvl="1" indent="-457200">
              <a:buFont typeface="Arial"/>
              <a:buChar char="•"/>
            </a:pPr>
            <a:r>
              <a:rPr lang="en-US" sz="1800" dirty="0" smtClean="0"/>
              <a:t>Proxy app allows exploration of different </a:t>
            </a:r>
            <a:r>
              <a:rPr lang="en-US" sz="1800" dirty="0" err="1" smtClean="0"/>
              <a:t>multirate</a:t>
            </a:r>
            <a:r>
              <a:rPr lang="en-US" sz="1800" dirty="0" smtClean="0"/>
              <a:t> time integration/operator split choices at the “realization”/PC coefficient level.</a:t>
            </a:r>
          </a:p>
          <a:p>
            <a:pPr marL="914400" lvl="1" indent="-457200">
              <a:buFont typeface="Arial"/>
              <a:buChar char="•"/>
            </a:pPr>
            <a:r>
              <a:rPr lang="en-US" sz="1800" dirty="0" smtClean="0"/>
              <a:t>PC Proxy App available 5/12.</a:t>
            </a:r>
          </a:p>
        </p:txBody>
      </p:sp>
    </p:spTree>
    <p:extLst>
      <p:ext uri="{BB962C8B-B14F-4D97-AF65-F5344CB8AC3E}">
        <p14:creationId xmlns="" xmlns:p14="http://schemas.microsoft.com/office/powerpoint/2010/main" val="375407924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UQ Challenges: Data Management</a:t>
            </a:r>
            <a:endParaRPr lang="en-US" dirty="0"/>
          </a:p>
        </p:txBody>
      </p:sp>
      <p:sp>
        <p:nvSpPr>
          <p:cNvPr id="3" name="Content Placeholder 2"/>
          <p:cNvSpPr>
            <a:spLocks noGrp="1"/>
          </p:cNvSpPr>
          <p:nvPr>
            <p:ph idx="1"/>
          </p:nvPr>
        </p:nvSpPr>
        <p:spPr>
          <a:xfrm>
            <a:off x="457200" y="1143000"/>
            <a:ext cx="8229600" cy="4876800"/>
          </a:xfrm>
        </p:spPr>
        <p:style>
          <a:lnRef idx="2">
            <a:schemeClr val="accent6"/>
          </a:lnRef>
          <a:fillRef idx="1">
            <a:schemeClr val="lt1"/>
          </a:fillRef>
          <a:effectRef idx="0">
            <a:schemeClr val="accent6"/>
          </a:effectRef>
          <a:fontRef idx="minor">
            <a:schemeClr val="dk1"/>
          </a:fontRef>
        </p:style>
        <p:txBody>
          <a:bodyPr/>
          <a:lstStyle/>
          <a:p>
            <a:pPr marL="0" indent="0" algn="ctr">
              <a:buNone/>
            </a:pPr>
            <a:r>
              <a:rPr lang="en-US" dirty="0" smtClean="0">
                <a:solidFill>
                  <a:srgbClr val="FF0000"/>
                </a:solidFill>
              </a:rPr>
              <a:t>Research of UQ impact on SDMA parallels proxy app thrust</a:t>
            </a:r>
          </a:p>
          <a:p>
            <a:pPr marL="457200" indent="-457200">
              <a:buFont typeface="+mj-lt"/>
              <a:buAutoNum type="arabicPeriod"/>
            </a:pPr>
            <a:r>
              <a:rPr lang="en-US" dirty="0" err="1" smtClean="0">
                <a:solidFill>
                  <a:schemeClr val="tx1"/>
                </a:solidFill>
              </a:rPr>
              <a:t>Adjoint</a:t>
            </a:r>
            <a:r>
              <a:rPr lang="en-US" dirty="0" smtClean="0">
                <a:solidFill>
                  <a:schemeClr val="tx1"/>
                </a:solidFill>
              </a:rPr>
              <a:t>-based Sensitivity Analysis</a:t>
            </a:r>
          </a:p>
          <a:p>
            <a:pPr marL="857250" lvl="1" indent="-457200"/>
            <a:r>
              <a:rPr lang="en-US" dirty="0">
                <a:solidFill>
                  <a:schemeClr val="tx1"/>
                </a:solidFill>
              </a:rPr>
              <a:t>	</a:t>
            </a:r>
            <a:r>
              <a:rPr lang="en-US" dirty="0" smtClean="0">
                <a:solidFill>
                  <a:schemeClr val="tx1"/>
                </a:solidFill>
              </a:rPr>
              <a:t>Computation of </a:t>
            </a:r>
            <a:r>
              <a:rPr lang="en-US" dirty="0" err="1" smtClean="0">
                <a:solidFill>
                  <a:schemeClr val="tx1"/>
                </a:solidFill>
              </a:rPr>
              <a:t>adjoint</a:t>
            </a:r>
            <a:r>
              <a:rPr lang="en-US" dirty="0" smtClean="0">
                <a:solidFill>
                  <a:schemeClr val="tx1"/>
                </a:solidFill>
              </a:rPr>
              <a:t> requires solution access on all of a space-time domain “near” the phenomena of interest.</a:t>
            </a:r>
          </a:p>
          <a:p>
            <a:pPr marL="857250" lvl="1" indent="-457200"/>
            <a:r>
              <a:rPr lang="en-US" dirty="0" smtClean="0">
                <a:solidFill>
                  <a:schemeClr val="tx1"/>
                </a:solidFill>
              </a:rPr>
              <a:t>Leads to optimization over:</a:t>
            </a:r>
          </a:p>
          <a:p>
            <a:pPr marL="1257300" lvl="2" indent="-457200"/>
            <a:r>
              <a:rPr lang="en-US" dirty="0" smtClean="0">
                <a:solidFill>
                  <a:schemeClr val="tx1"/>
                </a:solidFill>
              </a:rPr>
              <a:t>Available fast/slow memory</a:t>
            </a:r>
          </a:p>
          <a:p>
            <a:pPr marL="1257300" lvl="2" indent="-457200"/>
            <a:r>
              <a:rPr lang="en-US" dirty="0" smtClean="0">
                <a:solidFill>
                  <a:schemeClr val="tx1"/>
                </a:solidFill>
              </a:rPr>
              <a:t>Costs of using slow(</a:t>
            </a:r>
            <a:r>
              <a:rPr lang="en-US" dirty="0" err="1" smtClean="0">
                <a:solidFill>
                  <a:schemeClr val="tx1"/>
                </a:solidFill>
              </a:rPr>
              <a:t>er</a:t>
            </a:r>
            <a:r>
              <a:rPr lang="en-US" dirty="0" smtClean="0">
                <a:solidFill>
                  <a:schemeClr val="tx1"/>
                </a:solidFill>
              </a:rPr>
              <a:t>) storage</a:t>
            </a:r>
          </a:p>
          <a:p>
            <a:pPr marL="1257300" lvl="2" indent="-457200"/>
            <a:r>
              <a:rPr lang="en-US" dirty="0" smtClean="0">
                <a:solidFill>
                  <a:schemeClr val="tx1"/>
                </a:solidFill>
              </a:rPr>
              <a:t>Forward state </a:t>
            </a:r>
            <a:r>
              <a:rPr lang="en-US" dirty="0" err="1" smtClean="0">
                <a:solidFill>
                  <a:schemeClr val="tx1"/>
                </a:solidFill>
              </a:rPr>
              <a:t>recomputation</a:t>
            </a:r>
            <a:r>
              <a:rPr lang="en-US" dirty="0" smtClean="0">
                <a:solidFill>
                  <a:schemeClr val="tx1"/>
                </a:solidFill>
              </a:rPr>
              <a:t>(</a:t>
            </a:r>
            <a:r>
              <a:rPr lang="en-US" dirty="0" err="1" smtClean="0">
                <a:solidFill>
                  <a:schemeClr val="tx1"/>
                </a:solidFill>
              </a:rPr>
              <a:t>checkpointing</a:t>
            </a:r>
            <a:r>
              <a:rPr lang="en-US" dirty="0" smtClean="0">
                <a:solidFill>
                  <a:schemeClr val="tx1"/>
                </a:solidFill>
              </a:rPr>
              <a:t>)</a:t>
            </a:r>
          </a:p>
          <a:p>
            <a:pPr marL="1257300" lvl="2" indent="-457200"/>
            <a:r>
              <a:rPr lang="en-US" dirty="0" err="1" smtClean="0">
                <a:solidFill>
                  <a:schemeClr val="tx1"/>
                </a:solidFill>
              </a:rPr>
              <a:t>Adjoint</a:t>
            </a:r>
            <a:r>
              <a:rPr lang="en-US" dirty="0" smtClean="0">
                <a:solidFill>
                  <a:schemeClr val="tx1"/>
                </a:solidFill>
              </a:rPr>
              <a:t> state(and resulting sensitivities) computation accuracy</a:t>
            </a:r>
          </a:p>
          <a:p>
            <a:pPr marL="457200" indent="-457200">
              <a:buFont typeface="+mj-lt"/>
              <a:buAutoNum type="arabicPeriod"/>
            </a:pPr>
            <a:r>
              <a:rPr lang="en-US" dirty="0" smtClean="0">
                <a:solidFill>
                  <a:schemeClr val="tx1"/>
                </a:solidFill>
              </a:rPr>
              <a:t>Intrusive, Polynomial Chaos enabled UQ.</a:t>
            </a:r>
          </a:p>
          <a:p>
            <a:pPr marL="857250" lvl="1" indent="-457200"/>
            <a:r>
              <a:rPr lang="en-US" dirty="0" smtClean="0">
                <a:solidFill>
                  <a:schemeClr val="tx1"/>
                </a:solidFill>
              </a:rPr>
              <a:t>“S3D-like” implementation can result in significant data movement</a:t>
            </a:r>
          </a:p>
          <a:p>
            <a:pPr marL="857250" lvl="1" indent="-457200"/>
            <a:r>
              <a:rPr lang="en-US" dirty="0" smtClean="0">
                <a:solidFill>
                  <a:schemeClr val="tx1"/>
                </a:solidFill>
              </a:rPr>
              <a:t>AMR, multi-level methods, implicit time integration lead to even greater data challenges</a:t>
            </a:r>
          </a:p>
        </p:txBody>
      </p:sp>
    </p:spTree>
    <p:extLst>
      <p:ext uri="{BB962C8B-B14F-4D97-AF65-F5344CB8AC3E}">
        <p14:creationId xmlns="" xmlns:p14="http://schemas.microsoft.com/office/powerpoint/2010/main" val="37131398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Register State Estimates</a:t>
            </a:r>
            <a:endParaRPr lang="en-US" dirty="0"/>
          </a:p>
        </p:txBody>
      </p:sp>
      <p:sp>
        <p:nvSpPr>
          <p:cNvPr id="3" name="Content Placeholder 2"/>
          <p:cNvSpPr>
            <a:spLocks noGrp="1"/>
          </p:cNvSpPr>
          <p:nvPr>
            <p:ph idx="1"/>
          </p:nvPr>
        </p:nvSpPr>
        <p:spPr>
          <a:xfrm>
            <a:off x="457200" y="4782805"/>
            <a:ext cx="8534400" cy="1442119"/>
          </a:xfrm>
        </p:spPr>
        <p:txBody>
          <a:bodyPr>
            <a:normAutofit fontScale="77500" lnSpcReduction="20000"/>
          </a:bodyPr>
          <a:lstStyle/>
          <a:p>
            <a:r>
              <a:rPr lang="en-US" sz="2800" dirty="0" smtClean="0"/>
              <a:t>These estimates are for state variables only and do not include registers needed for arithmetic</a:t>
            </a:r>
          </a:p>
          <a:p>
            <a:r>
              <a:rPr lang="en-US" sz="2800" dirty="0" smtClean="0"/>
              <a:t>If there are not enough registers available, state variables spill into the L1 cache, increasing cache traffic and possibly affecting performance</a:t>
            </a:r>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endParaRPr lang="en-US" dirty="0"/>
          </a:p>
        </p:txBody>
      </p:sp>
      <p:pic>
        <p:nvPicPr>
          <p:cNvPr id="11" name="Picture 10" descr="reg_est.png"/>
          <p:cNvPicPr>
            <a:picLocks noChangeAspect="1"/>
          </p:cNvPicPr>
          <p:nvPr/>
        </p:nvPicPr>
        <p:blipFill>
          <a:blip r:embed="rId3"/>
          <a:stretch>
            <a:fillRect/>
          </a:stretch>
        </p:blipFill>
        <p:spPr>
          <a:xfrm>
            <a:off x="740980" y="1143000"/>
            <a:ext cx="7662039" cy="3511006"/>
          </a:xfrm>
          <a:prstGeom prst="rect">
            <a:avLst/>
          </a:prstGeom>
        </p:spPr>
      </p:pic>
    </p:spTree>
    <p:extLst>
      <p:ext uri="{BB962C8B-B14F-4D97-AF65-F5344CB8AC3E}">
        <p14:creationId xmlns="" xmlns:p14="http://schemas.microsoft.com/office/powerpoint/2010/main" val="11295013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91600" cy="533400"/>
          </a:xfrm>
        </p:spPr>
        <p:txBody>
          <a:bodyPr>
            <a:normAutofit fontScale="90000"/>
          </a:bodyPr>
          <a:lstStyle/>
          <a:p>
            <a:r>
              <a:rPr lang="en-US" dirty="0" smtClean="0"/>
              <a:t>Impact of </a:t>
            </a:r>
            <a:r>
              <a:rPr lang="en-US" dirty="0" err="1" smtClean="0"/>
              <a:t>Exascale</a:t>
            </a:r>
            <a:r>
              <a:rPr lang="en-US" dirty="0" smtClean="0"/>
              <a:t> Node Characteristics on CNS Performance</a:t>
            </a:r>
            <a:endParaRPr lang="en-US" dirty="0"/>
          </a:p>
        </p:txBody>
      </p:sp>
      <p:sp>
        <p:nvSpPr>
          <p:cNvPr id="6" name="Content Placeholder 5"/>
          <p:cNvSpPr>
            <a:spLocks noGrp="1"/>
          </p:cNvSpPr>
          <p:nvPr>
            <p:ph idx="1"/>
          </p:nvPr>
        </p:nvSpPr>
        <p:spPr>
          <a:xfrm>
            <a:off x="381000" y="4876800"/>
            <a:ext cx="8229600" cy="1600200"/>
          </a:xfrm>
        </p:spPr>
        <p:txBody>
          <a:bodyPr>
            <a:normAutofit fontScale="77500" lnSpcReduction="20000"/>
          </a:bodyPr>
          <a:lstStyle/>
          <a:p>
            <a:r>
              <a:rPr lang="en-US" dirty="0" smtClean="0"/>
              <a:t>Aggressive loop fusion improves performance</a:t>
            </a:r>
          </a:p>
          <a:p>
            <a:r>
              <a:rPr lang="en-US" dirty="0" smtClean="0"/>
              <a:t>Fast memory doubles performance – but limits memory per node</a:t>
            </a:r>
          </a:p>
          <a:p>
            <a:r>
              <a:rPr lang="en-US" dirty="0" smtClean="0"/>
              <a:t>Network</a:t>
            </a:r>
          </a:p>
          <a:p>
            <a:pPr lvl="1"/>
            <a:r>
              <a:rPr lang="en-US" dirty="0" smtClean="0"/>
              <a:t>High bandwidth network not significant for slow memory</a:t>
            </a:r>
          </a:p>
          <a:p>
            <a:pPr lvl="1"/>
            <a:r>
              <a:rPr lang="en-US" dirty="0" smtClean="0"/>
              <a:t>High bandwidth network is significant with faster memory bandwidth</a:t>
            </a:r>
          </a:p>
          <a:p>
            <a:pPr lvl="1"/>
            <a:r>
              <a:rPr lang="en-US" dirty="0" smtClean="0"/>
              <a:t>Latency not that important except for very small box sizes</a:t>
            </a:r>
            <a:endParaRPr lang="en-US" dirty="0"/>
          </a:p>
        </p:txBody>
      </p:sp>
      <p:pic>
        <p:nvPicPr>
          <p:cNvPr id="3074" name="Picture 2"/>
          <p:cNvPicPr>
            <a:picLocks noChangeAspect="1" noChangeArrowheads="1"/>
          </p:cNvPicPr>
          <p:nvPr/>
        </p:nvPicPr>
        <p:blipFill>
          <a:blip r:embed="rId3"/>
          <a:srcRect/>
          <a:stretch>
            <a:fillRect/>
          </a:stretch>
        </p:blipFill>
        <p:spPr bwMode="auto">
          <a:xfrm>
            <a:off x="914399" y="685800"/>
            <a:ext cx="7365133" cy="4343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fiGrids.jpg"/>
          <p:cNvPicPr>
            <a:picLocks noChangeAspect="1"/>
          </p:cNvPicPr>
          <p:nvPr/>
        </p:nvPicPr>
        <p:blipFill>
          <a:blip r:embed="rId2"/>
          <a:stretch>
            <a:fillRect/>
          </a:stretch>
        </p:blipFill>
        <p:spPr>
          <a:xfrm>
            <a:off x="4440614" y="1066800"/>
            <a:ext cx="4082995" cy="3200400"/>
          </a:xfrm>
          <a:prstGeom prst="rect">
            <a:avLst/>
          </a:prstGeom>
        </p:spPr>
      </p:pic>
      <p:sp>
        <p:nvSpPr>
          <p:cNvPr id="2" name="Title 1"/>
          <p:cNvSpPr>
            <a:spLocks noGrp="1"/>
          </p:cNvSpPr>
          <p:nvPr>
            <p:ph type="title"/>
          </p:nvPr>
        </p:nvSpPr>
        <p:spPr/>
        <p:txBody>
          <a:bodyPr/>
          <a:lstStyle/>
          <a:p>
            <a:r>
              <a:rPr lang="en-US" dirty="0" smtClean="0"/>
              <a:t>Adaptive Mesh Refinement</a:t>
            </a:r>
            <a:endParaRPr lang="en-US" dirty="0"/>
          </a:p>
        </p:txBody>
      </p:sp>
      <p:sp>
        <p:nvSpPr>
          <p:cNvPr id="3" name="Content Placeholder 2"/>
          <p:cNvSpPr>
            <a:spLocks noGrp="1"/>
          </p:cNvSpPr>
          <p:nvPr>
            <p:ph idx="1"/>
          </p:nvPr>
        </p:nvSpPr>
        <p:spPr>
          <a:xfrm>
            <a:off x="152400" y="1143000"/>
            <a:ext cx="4876800" cy="5257800"/>
          </a:xfrm>
        </p:spPr>
        <p:txBody>
          <a:bodyPr>
            <a:normAutofit/>
          </a:bodyPr>
          <a:lstStyle/>
          <a:p>
            <a:r>
              <a:rPr lang="en-US" dirty="0" smtClean="0"/>
              <a:t>Need for AMR</a:t>
            </a:r>
          </a:p>
          <a:p>
            <a:pPr lvl="1"/>
            <a:r>
              <a:rPr lang="en-US" dirty="0" smtClean="0"/>
              <a:t>Reduce memory</a:t>
            </a:r>
          </a:p>
          <a:p>
            <a:pPr lvl="1"/>
            <a:r>
              <a:rPr lang="en-US" dirty="0" smtClean="0"/>
              <a:t>Reduce computation</a:t>
            </a:r>
          </a:p>
          <a:p>
            <a:r>
              <a:rPr lang="en-US" dirty="0" smtClean="0"/>
              <a:t>Block-structured AMR</a:t>
            </a:r>
          </a:p>
          <a:p>
            <a:pPr lvl="1"/>
            <a:r>
              <a:rPr lang="en-US" dirty="0" smtClean="0"/>
              <a:t>Data organized into logically-rectangular structured grids</a:t>
            </a:r>
          </a:p>
          <a:p>
            <a:pPr lvl="1"/>
            <a:r>
              <a:rPr lang="en-US" dirty="0" smtClean="0"/>
              <a:t>Amortize irregular work</a:t>
            </a:r>
          </a:p>
          <a:p>
            <a:pPr lvl="1"/>
            <a:r>
              <a:rPr lang="en-US" dirty="0" smtClean="0"/>
              <a:t>Good match for </a:t>
            </a:r>
            <a:r>
              <a:rPr lang="en-US" dirty="0" err="1" smtClean="0"/>
              <a:t>multicore</a:t>
            </a:r>
            <a:r>
              <a:rPr lang="en-US" dirty="0" smtClean="0"/>
              <a:t> architectures</a:t>
            </a:r>
          </a:p>
          <a:p>
            <a:r>
              <a:rPr lang="en-US" dirty="0" smtClean="0"/>
              <a:t>AMR introduces extra algorithm issues not found in static codes</a:t>
            </a:r>
          </a:p>
          <a:p>
            <a:pPr lvl="1"/>
            <a:r>
              <a:rPr lang="en-US" dirty="0" smtClean="0"/>
              <a:t>Metadata manipulation</a:t>
            </a:r>
          </a:p>
          <a:p>
            <a:pPr lvl="1"/>
            <a:r>
              <a:rPr lang="en-US" dirty="0" err="1" smtClean="0"/>
              <a:t>Regridding</a:t>
            </a:r>
            <a:r>
              <a:rPr lang="en-US" dirty="0" smtClean="0"/>
              <a:t> operations</a:t>
            </a:r>
          </a:p>
          <a:p>
            <a:pPr lvl="1"/>
            <a:r>
              <a:rPr lang="en-US" dirty="0" smtClean="0"/>
              <a:t>Dynamic communication patterns</a:t>
            </a:r>
          </a:p>
          <a:p>
            <a:pPr lvl="1"/>
            <a:endParaRPr lang="en-US" dirty="0" smtClean="0"/>
          </a:p>
        </p:txBody>
      </p:sp>
      <p:sp>
        <p:nvSpPr>
          <p:cNvPr id="6" name="TextBox 5"/>
          <p:cNvSpPr txBox="1"/>
          <p:nvPr/>
        </p:nvSpPr>
        <p:spPr>
          <a:xfrm>
            <a:off x="4699399" y="4114800"/>
            <a:ext cx="4139801" cy="2677656"/>
          </a:xfrm>
          <a:prstGeom prst="rect">
            <a:avLst/>
          </a:prstGeom>
          <a:noFill/>
        </p:spPr>
        <p:txBody>
          <a:bodyPr wrap="square" rtlCol="0">
            <a:spAutoFit/>
          </a:bodyPr>
          <a:lstStyle/>
          <a:p>
            <a:r>
              <a:rPr lang="en-US" sz="2000" dirty="0" smtClean="0">
                <a:solidFill>
                  <a:srgbClr val="C00000"/>
                </a:solidFill>
                <a:latin typeface="Calibri" pitchFamily="34" charset="0"/>
                <a:cs typeface="Calibri" pitchFamily="34" charset="0"/>
              </a:rPr>
              <a:t>Structured grid AMR used in a wide range of DOE applications</a:t>
            </a:r>
          </a:p>
          <a:p>
            <a:pPr lvl="1">
              <a:buFont typeface="Arial" pitchFamily="34" charset="0"/>
              <a:buChar char="•"/>
            </a:pPr>
            <a:r>
              <a:rPr lang="en-US" sz="1800" dirty="0" smtClean="0">
                <a:latin typeface="Calibri" pitchFamily="34" charset="0"/>
                <a:cs typeface="Calibri" pitchFamily="34" charset="0"/>
              </a:rPr>
              <a:t>  Astrophysics</a:t>
            </a:r>
          </a:p>
          <a:p>
            <a:pPr lvl="1">
              <a:buFont typeface="Arial" pitchFamily="34" charset="0"/>
              <a:buChar char="•"/>
            </a:pPr>
            <a:r>
              <a:rPr lang="en-US" sz="1800" dirty="0" smtClean="0">
                <a:latin typeface="Calibri" pitchFamily="34" charset="0"/>
                <a:cs typeface="Calibri" pitchFamily="34" charset="0"/>
              </a:rPr>
              <a:t>  Climate</a:t>
            </a:r>
          </a:p>
          <a:p>
            <a:pPr lvl="1">
              <a:buFont typeface="Arial" pitchFamily="34" charset="0"/>
              <a:buChar char="•"/>
            </a:pPr>
            <a:r>
              <a:rPr lang="en-US" sz="1800" dirty="0" smtClean="0">
                <a:latin typeface="Calibri" pitchFamily="34" charset="0"/>
                <a:cs typeface="Calibri" pitchFamily="34" charset="0"/>
              </a:rPr>
              <a:t>  Cosmology</a:t>
            </a:r>
          </a:p>
          <a:p>
            <a:pPr lvl="1">
              <a:buFont typeface="Arial" pitchFamily="34" charset="0"/>
              <a:buChar char="•"/>
            </a:pPr>
            <a:r>
              <a:rPr lang="en-US" sz="1800" dirty="0" smtClean="0">
                <a:latin typeface="Calibri" pitchFamily="34" charset="0"/>
                <a:cs typeface="Calibri" pitchFamily="34" charset="0"/>
              </a:rPr>
              <a:t>  Defense science</a:t>
            </a:r>
          </a:p>
          <a:p>
            <a:pPr lvl="1">
              <a:buFont typeface="Arial" pitchFamily="34" charset="0"/>
              <a:buChar char="•"/>
            </a:pPr>
            <a:r>
              <a:rPr lang="en-US" sz="1800" dirty="0" smtClean="0">
                <a:latin typeface="Calibri" pitchFamily="34" charset="0"/>
                <a:cs typeface="Calibri" pitchFamily="34" charset="0"/>
              </a:rPr>
              <a:t>  Materials science</a:t>
            </a:r>
          </a:p>
          <a:p>
            <a:pPr lvl="1">
              <a:buFont typeface="Arial" pitchFamily="34" charset="0"/>
              <a:buChar char="•"/>
            </a:pPr>
            <a:r>
              <a:rPr lang="en-US" sz="1800" dirty="0" smtClean="0">
                <a:latin typeface="Calibri" pitchFamily="34" charset="0"/>
                <a:cs typeface="Calibri" pitchFamily="34" charset="0"/>
              </a:rPr>
              <a:t>  Subsurface flow</a:t>
            </a:r>
          </a:p>
          <a:p>
            <a:pPr lvl="1">
              <a:buFont typeface="Arial" pitchFamily="34" charset="0"/>
              <a:buChar char="•"/>
            </a:pPr>
            <a:endParaRPr lang="en-US" sz="2000" dirty="0">
              <a:latin typeface="Calibri" pitchFamily="34" charset="0"/>
              <a:cs typeface="Calibri" pitchFamily="34"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SMC Characterization using BYFL</a:t>
            </a:r>
            <a:endParaRPr lang="en-US" dirty="0"/>
          </a:p>
        </p:txBody>
      </p:sp>
      <p:pic>
        <p:nvPicPr>
          <p:cNvPr id="1027" name="Picture 3"/>
          <p:cNvPicPr>
            <a:picLocks noChangeAspect="1" noChangeArrowheads="1"/>
          </p:cNvPicPr>
          <p:nvPr/>
        </p:nvPicPr>
        <p:blipFill>
          <a:blip r:embed="rId2"/>
          <a:srcRect/>
          <a:stretch>
            <a:fillRect/>
          </a:stretch>
        </p:blipFill>
        <p:spPr bwMode="auto">
          <a:xfrm>
            <a:off x="5715000" y="1143000"/>
            <a:ext cx="3298825" cy="3097213"/>
          </a:xfrm>
          <a:prstGeom prst="rect">
            <a:avLst/>
          </a:prstGeom>
          <a:noFill/>
          <a:ln w="9525">
            <a:noFill/>
            <a:miter lim="800000"/>
            <a:headEnd/>
            <a:tailEnd/>
          </a:ln>
          <a:effectLst/>
        </p:spPr>
      </p:pic>
      <p:sp>
        <p:nvSpPr>
          <p:cNvPr id="3" name="Content Placeholder 2"/>
          <p:cNvSpPr>
            <a:spLocks noGrp="1"/>
          </p:cNvSpPr>
          <p:nvPr>
            <p:ph idx="1"/>
          </p:nvPr>
        </p:nvSpPr>
        <p:spPr>
          <a:xfrm>
            <a:off x="457200" y="1219200"/>
            <a:ext cx="8229600" cy="5029200"/>
          </a:xfrm>
        </p:spPr>
        <p:txBody>
          <a:bodyPr>
            <a:normAutofit fontScale="85000" lnSpcReduction="20000"/>
          </a:bodyPr>
          <a:lstStyle/>
          <a:p>
            <a:r>
              <a:rPr lang="en-US" dirty="0" smtClean="0"/>
              <a:t>SMC – 8</a:t>
            </a:r>
            <a:r>
              <a:rPr lang="en-US" baseline="30000" dirty="0" smtClean="0"/>
              <a:t>th</a:t>
            </a:r>
            <a:r>
              <a:rPr lang="en-US" dirty="0" smtClean="0"/>
              <a:t> order finite difference</a:t>
            </a:r>
          </a:p>
          <a:p>
            <a:pPr lvl="1"/>
            <a:r>
              <a:rPr lang="en-US" dirty="0" smtClean="0"/>
              <a:t>Compact 2</a:t>
            </a:r>
            <a:r>
              <a:rPr lang="en-US" baseline="30000" dirty="0" smtClean="0"/>
              <a:t>nd</a:t>
            </a:r>
            <a:r>
              <a:rPr lang="en-US" dirty="0" smtClean="0"/>
              <a:t> derivatives</a:t>
            </a:r>
          </a:p>
          <a:p>
            <a:pPr lvl="1"/>
            <a:r>
              <a:rPr lang="en-US" dirty="0" smtClean="0"/>
              <a:t>Iterate 8</a:t>
            </a:r>
            <a:r>
              <a:rPr lang="en-US" baseline="30000" dirty="0" smtClean="0"/>
              <a:t>th</a:t>
            </a:r>
            <a:r>
              <a:rPr lang="en-US" dirty="0" smtClean="0"/>
              <a:t> order first derivative – S3D-like</a:t>
            </a:r>
          </a:p>
          <a:p>
            <a:pPr lvl="1"/>
            <a:r>
              <a:rPr lang="en-US" dirty="0" smtClean="0"/>
              <a:t>Trades Flops for communication</a:t>
            </a:r>
          </a:p>
          <a:p>
            <a:r>
              <a:rPr lang="en-US" dirty="0" smtClean="0"/>
              <a:t>Bytes to flops – 11.4 w/o cache</a:t>
            </a:r>
          </a:p>
          <a:p>
            <a:endParaRPr lang="en-US" dirty="0" smtClean="0">
              <a:solidFill>
                <a:srgbClr val="00B050"/>
              </a:solidFill>
            </a:endParaRPr>
          </a:p>
          <a:p>
            <a:r>
              <a:rPr lang="en-US" dirty="0" smtClean="0"/>
              <a:t>Operation breakdown</a:t>
            </a:r>
          </a:p>
          <a:p>
            <a:pPr lvl="1"/>
            <a:r>
              <a:rPr lang="en-US" dirty="0" smtClean="0"/>
              <a:t>14% Flops</a:t>
            </a:r>
          </a:p>
          <a:p>
            <a:pPr lvl="1"/>
            <a:r>
              <a:rPr lang="en-US" dirty="0" smtClean="0"/>
              <a:t>23% Memory ops (loads and stores)</a:t>
            </a:r>
          </a:p>
          <a:p>
            <a:pPr lvl="1"/>
            <a:r>
              <a:rPr lang="en-US" dirty="0" smtClean="0"/>
              <a:t>60% Integer</a:t>
            </a:r>
          </a:p>
          <a:p>
            <a:pPr lvl="1"/>
            <a:r>
              <a:rPr lang="en-US" dirty="0" smtClean="0"/>
              <a:t>3% Branch</a:t>
            </a:r>
          </a:p>
          <a:p>
            <a:endParaRPr lang="en-US" dirty="0" smtClean="0"/>
          </a:p>
          <a:p>
            <a:r>
              <a:rPr lang="en-US" dirty="0" smtClean="0"/>
              <a:t>Bulk of loads and stores are double precision floating point</a:t>
            </a:r>
          </a:p>
          <a:p>
            <a:r>
              <a:rPr lang="en-US" dirty="0" smtClean="0"/>
              <a:t>Significant data reuse</a:t>
            </a:r>
          </a:p>
          <a:p>
            <a:r>
              <a:rPr lang="en-US" dirty="0" smtClean="0"/>
              <a:t>Exp() plays a significant role in the floating point work </a:t>
            </a:r>
          </a:p>
          <a:p>
            <a:r>
              <a:rPr lang="en-US" dirty="0" smtClean="0">
                <a:solidFill>
                  <a:srgbClr val="C00000"/>
                </a:solidFill>
              </a:rPr>
              <a:t>Communication characteristics</a:t>
            </a:r>
            <a:endParaRPr lang="en-US" dirty="0">
              <a:solidFill>
                <a:srgbClr val="C00000"/>
              </a:solidFill>
            </a:endParaRPr>
          </a:p>
          <a:p>
            <a:pPr lvl="1"/>
            <a:r>
              <a:rPr lang="en-US" dirty="0" smtClean="0">
                <a:solidFill>
                  <a:schemeClr val="tx1"/>
                </a:solidFill>
              </a:rPr>
              <a:t>9.9% Iterated</a:t>
            </a:r>
          </a:p>
          <a:p>
            <a:pPr lvl="1"/>
            <a:r>
              <a:rPr lang="en-US" dirty="0" smtClean="0">
                <a:solidFill>
                  <a:schemeClr val="tx1"/>
                </a:solidFill>
              </a:rPr>
              <a:t>2.8% Compact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533400"/>
          </a:xfrm>
        </p:spPr>
        <p:txBody>
          <a:bodyPr>
            <a:normAutofit fontScale="90000"/>
          </a:bodyPr>
          <a:lstStyle/>
          <a:p>
            <a:r>
              <a:rPr lang="en-US" dirty="0" err="1" smtClean="0"/>
              <a:t>Petascale</a:t>
            </a:r>
            <a:r>
              <a:rPr lang="en-US" dirty="0" smtClean="0"/>
              <a:t> codes provide starting point for co-design process</a:t>
            </a:r>
            <a:br>
              <a:rPr lang="en-US" dirty="0" smtClean="0"/>
            </a:br>
            <a:endParaRPr lang="en-US" dirty="0"/>
          </a:p>
        </p:txBody>
      </p:sp>
      <p:sp>
        <p:nvSpPr>
          <p:cNvPr id="3" name="Content Placeholder 2"/>
          <p:cNvSpPr>
            <a:spLocks noGrp="1"/>
          </p:cNvSpPr>
          <p:nvPr>
            <p:ph idx="1"/>
          </p:nvPr>
        </p:nvSpPr>
        <p:spPr>
          <a:xfrm>
            <a:off x="228600" y="1143000"/>
            <a:ext cx="5791200" cy="5181600"/>
          </a:xfrm>
        </p:spPr>
        <p:txBody>
          <a:bodyPr>
            <a:normAutofit fontScale="92500" lnSpcReduction="20000"/>
          </a:bodyPr>
          <a:lstStyle/>
          <a:p>
            <a:r>
              <a:rPr lang="en-US" dirty="0" smtClean="0"/>
              <a:t>S3D</a:t>
            </a:r>
          </a:p>
          <a:p>
            <a:pPr lvl="1"/>
            <a:r>
              <a:rPr lang="en-US" dirty="0" smtClean="0"/>
              <a:t>Compressible formulation</a:t>
            </a:r>
          </a:p>
          <a:p>
            <a:pPr lvl="1"/>
            <a:r>
              <a:rPr lang="en-US" dirty="0" smtClean="0"/>
              <a:t>Eighth-order finite difference </a:t>
            </a:r>
            <a:r>
              <a:rPr lang="en-US" dirty="0" err="1" smtClean="0"/>
              <a:t>discretization</a:t>
            </a:r>
            <a:endParaRPr lang="en-US" dirty="0" smtClean="0"/>
          </a:p>
          <a:p>
            <a:pPr lvl="1"/>
            <a:r>
              <a:rPr lang="en-US" dirty="0" smtClean="0"/>
              <a:t>Fourth-order </a:t>
            </a:r>
            <a:r>
              <a:rPr lang="en-US" dirty="0" err="1" smtClean="0"/>
              <a:t>Runge-Kutta</a:t>
            </a:r>
            <a:r>
              <a:rPr lang="en-US" dirty="0" smtClean="0"/>
              <a:t> temporal integrator</a:t>
            </a:r>
          </a:p>
          <a:p>
            <a:pPr lvl="1"/>
            <a:r>
              <a:rPr lang="en-US" dirty="0" smtClean="0"/>
              <a:t>Detailed kinetics and transport</a:t>
            </a:r>
          </a:p>
          <a:p>
            <a:pPr lvl="1"/>
            <a:r>
              <a:rPr lang="en-US" dirty="0" smtClean="0"/>
              <a:t>Hybrid parallel model with MPI + </a:t>
            </a:r>
            <a:r>
              <a:rPr lang="en-US" dirty="0" err="1" smtClean="0"/>
              <a:t>OpenMP</a:t>
            </a:r>
            <a:endParaRPr lang="en-US" dirty="0" smtClean="0"/>
          </a:p>
          <a:p>
            <a:pPr lvl="1"/>
            <a:r>
              <a:rPr lang="en-US" dirty="0" err="1" smtClean="0"/>
              <a:t>OpenACC</a:t>
            </a:r>
            <a:r>
              <a:rPr lang="en-US" dirty="0" smtClean="0"/>
              <a:t> pragmas for GPU’s (Titan CAAR)</a:t>
            </a:r>
          </a:p>
          <a:p>
            <a:r>
              <a:rPr lang="en-US" dirty="0" smtClean="0"/>
              <a:t>LMC</a:t>
            </a:r>
          </a:p>
          <a:p>
            <a:pPr lvl="1"/>
            <a:r>
              <a:rPr lang="en-US" dirty="0" smtClean="0"/>
              <a:t>Low Mach Number model that exploits separation of scales between acoustic wave speed and fluid motion</a:t>
            </a:r>
          </a:p>
          <a:p>
            <a:pPr lvl="1"/>
            <a:r>
              <a:rPr lang="en-US" dirty="0" smtClean="0"/>
              <a:t>Second-order projection formulation</a:t>
            </a:r>
          </a:p>
          <a:p>
            <a:pPr lvl="1"/>
            <a:r>
              <a:rPr lang="en-US" dirty="0" smtClean="0"/>
              <a:t>Detailed kinetics and transport</a:t>
            </a:r>
          </a:p>
          <a:p>
            <a:pPr lvl="1"/>
            <a:r>
              <a:rPr lang="en-US" dirty="0" smtClean="0"/>
              <a:t>Block-structure adaptive mesh refinement</a:t>
            </a:r>
          </a:p>
          <a:p>
            <a:pPr lvl="1"/>
            <a:r>
              <a:rPr lang="en-US" dirty="0" smtClean="0"/>
              <a:t>Hybrid parallel model with MPI + </a:t>
            </a:r>
            <a:r>
              <a:rPr lang="en-US" dirty="0" err="1" smtClean="0"/>
              <a:t>OpenMP</a:t>
            </a:r>
            <a:endParaRPr lang="en-US" dirty="0" smtClean="0"/>
          </a:p>
          <a:p>
            <a:pPr lvl="1"/>
            <a:endParaRPr lang="en-US" dirty="0" smtClean="0"/>
          </a:p>
          <a:p>
            <a:pPr>
              <a:buNone/>
            </a:pPr>
            <a:r>
              <a:rPr lang="en-US" sz="2400" b="1" dirty="0" smtClean="0"/>
              <a:t>Expectation is that </a:t>
            </a:r>
            <a:r>
              <a:rPr lang="en-US" sz="2400" b="1" dirty="0" err="1" smtClean="0"/>
              <a:t>exascale</a:t>
            </a:r>
            <a:r>
              <a:rPr lang="en-US" sz="2400" b="1" dirty="0" smtClean="0"/>
              <a:t> will require new code base </a:t>
            </a:r>
            <a:endParaRPr lang="en-US" sz="2400" b="1" dirty="0"/>
          </a:p>
        </p:txBody>
      </p:sp>
      <p:pic>
        <p:nvPicPr>
          <p:cNvPr id="5" name="Picture 3" descr="visit0006.png"/>
          <p:cNvPicPr>
            <a:picLocks noChangeAspect="1"/>
          </p:cNvPicPr>
          <p:nvPr/>
        </p:nvPicPr>
        <p:blipFill>
          <a:blip r:embed="rId3"/>
          <a:srcRect/>
          <a:stretch>
            <a:fillRect/>
          </a:stretch>
        </p:blipFill>
        <p:spPr bwMode="auto">
          <a:xfrm>
            <a:off x="7239000" y="4649567"/>
            <a:ext cx="1752600" cy="1736877"/>
          </a:xfrm>
          <a:prstGeom prst="rect">
            <a:avLst/>
          </a:prstGeom>
          <a:noFill/>
          <a:ln w="9525">
            <a:noFill/>
            <a:miter lim="800000"/>
            <a:headEnd/>
            <a:tailEnd/>
          </a:ln>
        </p:spPr>
      </p:pic>
      <p:sp>
        <p:nvSpPr>
          <p:cNvPr id="6" name="TextBox 7"/>
          <p:cNvSpPr txBox="1">
            <a:spLocks noChangeArrowheads="1"/>
          </p:cNvSpPr>
          <p:nvPr/>
        </p:nvSpPr>
        <p:spPr bwMode="auto">
          <a:xfrm>
            <a:off x="5791200" y="5370493"/>
            <a:ext cx="1482160" cy="954107"/>
          </a:xfrm>
          <a:prstGeom prst="rect">
            <a:avLst/>
          </a:prstGeom>
          <a:noFill/>
          <a:ln w="9525">
            <a:noFill/>
            <a:miter lim="800000"/>
            <a:headEnd/>
            <a:tailEnd/>
          </a:ln>
        </p:spPr>
        <p:txBody>
          <a:bodyPr wrap="square">
            <a:spAutoFit/>
          </a:bodyPr>
          <a:lstStyle/>
          <a:p>
            <a:r>
              <a:rPr lang="en-US" sz="1400" dirty="0" smtClean="0">
                <a:latin typeface="Calibri" pitchFamily="34" charset="0"/>
              </a:rPr>
              <a:t>LMC simulation of </a:t>
            </a:r>
            <a:r>
              <a:rPr lang="en-US" sz="1400" dirty="0" err="1" smtClean="0">
                <a:latin typeface="Calibri" pitchFamily="34" charset="0"/>
              </a:rPr>
              <a:t>NOx</a:t>
            </a:r>
            <a:r>
              <a:rPr lang="en-US" sz="1400" dirty="0" smtClean="0">
                <a:latin typeface="Calibri" pitchFamily="34" charset="0"/>
              </a:rPr>
              <a:t> </a:t>
            </a:r>
            <a:r>
              <a:rPr lang="en-US" sz="1400" dirty="0">
                <a:latin typeface="Calibri" pitchFamily="34" charset="0"/>
              </a:rPr>
              <a:t>emissions from a low swirl </a:t>
            </a:r>
            <a:r>
              <a:rPr lang="en-US" sz="1400" dirty="0" smtClean="0">
                <a:latin typeface="Calibri" pitchFamily="34" charset="0"/>
              </a:rPr>
              <a:t>injector</a:t>
            </a:r>
            <a:endParaRPr lang="en-US" sz="1400" dirty="0">
              <a:latin typeface="Calibri" pitchFamily="34" charset="0"/>
            </a:endParaRPr>
          </a:p>
        </p:txBody>
      </p:sp>
      <p:sp>
        <p:nvSpPr>
          <p:cNvPr id="9" name="TextBox 8"/>
          <p:cNvSpPr txBox="1"/>
          <p:nvPr/>
        </p:nvSpPr>
        <p:spPr>
          <a:xfrm>
            <a:off x="6248400" y="1143000"/>
            <a:ext cx="1295400" cy="954107"/>
          </a:xfrm>
          <a:prstGeom prst="rect">
            <a:avLst/>
          </a:prstGeom>
          <a:noFill/>
        </p:spPr>
        <p:txBody>
          <a:bodyPr wrap="square" rtlCol="0">
            <a:spAutoFit/>
          </a:bodyPr>
          <a:lstStyle/>
          <a:p>
            <a:r>
              <a:rPr lang="en-US" sz="1400" dirty="0" smtClean="0">
                <a:latin typeface="Calibri" pitchFamily="34" charset="0"/>
                <a:cs typeface="Calibri" pitchFamily="34" charset="0"/>
              </a:rPr>
              <a:t>S3D simulation of HO</a:t>
            </a:r>
            <a:r>
              <a:rPr lang="en-US" sz="1400" baseline="-25000" dirty="0" smtClean="0">
                <a:latin typeface="Calibri" pitchFamily="34" charset="0"/>
                <a:cs typeface="Calibri" pitchFamily="34" charset="0"/>
              </a:rPr>
              <a:t>2</a:t>
            </a:r>
            <a:r>
              <a:rPr lang="en-US" sz="1400" dirty="0" smtClean="0">
                <a:latin typeface="Calibri" pitchFamily="34" charset="0"/>
                <a:cs typeface="Calibri" pitchFamily="34" charset="0"/>
              </a:rPr>
              <a:t> ignition marker in  lifted flame </a:t>
            </a:r>
            <a:endParaRPr lang="en-US" sz="1400" dirty="0">
              <a:latin typeface="Calibri" pitchFamily="34" charset="0"/>
              <a:cs typeface="Calibri" pitchFamily="34" charset="0"/>
            </a:endParaRPr>
          </a:p>
        </p:txBody>
      </p:sp>
      <p:pic>
        <p:nvPicPr>
          <p:cNvPr id="10" name="Picture 9" descr="final_HO2.png"/>
          <p:cNvPicPr>
            <a:picLocks noChangeAspect="1"/>
          </p:cNvPicPr>
          <p:nvPr/>
        </p:nvPicPr>
        <p:blipFill rotWithShape="1">
          <a:blip r:embed="rId4">
            <a:extLst>
              <a:ext uri="{28A0092B-C50C-407E-A947-70E740481C1C}">
                <a14:useLocalDpi xmlns="" xmlns:a14="http://schemas.microsoft.com/office/drawing/2010/main" val="0"/>
              </a:ext>
            </a:extLst>
          </a:blip>
          <a:srcRect l="28846" t="635" r="25963" b="-635"/>
          <a:stretch/>
        </p:blipFill>
        <p:spPr>
          <a:xfrm>
            <a:off x="7467600" y="1143000"/>
            <a:ext cx="1553835" cy="3471333"/>
          </a:xfrm>
          <a:prstGeom prst="rect">
            <a:avLst/>
          </a:prstGeom>
        </p:spPr>
      </p:pic>
      <p:pic>
        <p:nvPicPr>
          <p:cNvPr id="8" name="Picture 21" descr="Fig 1 - Flames"/>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795923" y="2514600"/>
            <a:ext cx="1671677" cy="2122488"/>
          </a:xfrm>
          <a:prstGeom prst="rect">
            <a:avLst/>
          </a:prstGeom>
          <a:noFill/>
          <a:ln w="9525">
            <a:noFill/>
            <a:miter lim="800000"/>
            <a:headEnd/>
            <a:tailEnd/>
          </a:ln>
        </p:spPr>
      </p:pic>
      <p:sp>
        <p:nvSpPr>
          <p:cNvPr id="4" name="TextBox 3"/>
          <p:cNvSpPr txBox="1"/>
          <p:nvPr/>
        </p:nvSpPr>
        <p:spPr>
          <a:xfrm>
            <a:off x="5727010" y="4582180"/>
            <a:ext cx="1511990" cy="523220"/>
          </a:xfrm>
          <a:prstGeom prst="rect">
            <a:avLst/>
          </a:prstGeom>
          <a:noFill/>
        </p:spPr>
        <p:txBody>
          <a:bodyPr wrap="none" rtlCol="0">
            <a:spAutoFit/>
          </a:bodyPr>
          <a:lstStyle/>
          <a:p>
            <a:r>
              <a:rPr lang="en-US" sz="1400" dirty="0" smtClean="0"/>
              <a:t>Laboratory scale</a:t>
            </a:r>
          </a:p>
          <a:p>
            <a:r>
              <a:rPr lang="en-US" sz="1400" dirty="0" smtClean="0"/>
              <a:t> flames</a:t>
            </a:r>
            <a:endParaRPr lang="en-US" sz="1400" dirty="0"/>
          </a:p>
        </p:txBody>
      </p:sp>
    </p:spTree>
    <p:extLst>
      <p:ext uri="{BB962C8B-B14F-4D97-AF65-F5344CB8AC3E}">
        <p14:creationId xmlns="" xmlns:p14="http://schemas.microsoft.com/office/powerpoint/2010/main" val="2173403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LMC characterization using BYFL</a:t>
            </a:r>
            <a:endParaRPr lang="en-US" dirty="0"/>
          </a:p>
        </p:txBody>
      </p:sp>
      <p:pic>
        <p:nvPicPr>
          <p:cNvPr id="2050" name="Picture 2"/>
          <p:cNvPicPr>
            <a:picLocks noChangeAspect="1" noChangeArrowheads="1"/>
          </p:cNvPicPr>
          <p:nvPr/>
        </p:nvPicPr>
        <p:blipFill>
          <a:blip r:embed="rId2"/>
          <a:srcRect/>
          <a:stretch>
            <a:fillRect/>
          </a:stretch>
        </p:blipFill>
        <p:spPr bwMode="auto">
          <a:xfrm>
            <a:off x="6019800" y="1143000"/>
            <a:ext cx="3303587" cy="3157537"/>
          </a:xfrm>
          <a:prstGeom prst="rect">
            <a:avLst/>
          </a:prstGeom>
          <a:noFill/>
          <a:ln w="9525">
            <a:noFill/>
            <a:miter lim="800000"/>
            <a:headEnd/>
            <a:tailEnd/>
          </a:ln>
          <a:effectLst/>
        </p:spPr>
      </p:pic>
      <p:sp>
        <p:nvSpPr>
          <p:cNvPr id="3" name="Content Placeholder 2"/>
          <p:cNvSpPr>
            <a:spLocks noGrp="1"/>
          </p:cNvSpPr>
          <p:nvPr>
            <p:ph idx="1"/>
          </p:nvPr>
        </p:nvSpPr>
        <p:spPr>
          <a:xfrm>
            <a:off x="304800" y="1219200"/>
            <a:ext cx="5943600" cy="5257800"/>
          </a:xfrm>
        </p:spPr>
        <p:txBody>
          <a:bodyPr>
            <a:normAutofit fontScale="92500" lnSpcReduction="10000"/>
          </a:bodyPr>
          <a:lstStyle/>
          <a:p>
            <a:r>
              <a:rPr lang="en-US" dirty="0" smtClean="0"/>
              <a:t>Bytes to flops – 11.4 w/o cache</a:t>
            </a:r>
          </a:p>
          <a:p>
            <a:r>
              <a:rPr lang="en-US" dirty="0" smtClean="0"/>
              <a:t>Operation breakdown</a:t>
            </a:r>
          </a:p>
          <a:p>
            <a:pPr lvl="1"/>
            <a:r>
              <a:rPr lang="en-US" dirty="0" smtClean="0"/>
              <a:t>12% Flops</a:t>
            </a:r>
          </a:p>
          <a:p>
            <a:pPr lvl="1"/>
            <a:r>
              <a:rPr lang="en-US" dirty="0" smtClean="0"/>
              <a:t>20% Memory ops (loads and stores)</a:t>
            </a:r>
          </a:p>
          <a:p>
            <a:pPr lvl="1"/>
            <a:r>
              <a:rPr lang="en-US" dirty="0" smtClean="0"/>
              <a:t>64% Integer</a:t>
            </a:r>
          </a:p>
          <a:p>
            <a:pPr lvl="1"/>
            <a:r>
              <a:rPr lang="en-US" dirty="0" smtClean="0"/>
              <a:t>4% Branches</a:t>
            </a:r>
          </a:p>
          <a:p>
            <a:r>
              <a:rPr lang="en-US" dirty="0" smtClean="0"/>
              <a:t>Loads and stores </a:t>
            </a:r>
          </a:p>
          <a:p>
            <a:pPr lvl="1"/>
            <a:r>
              <a:rPr lang="en-US" dirty="0" smtClean="0"/>
              <a:t>Double precision floating point still largest</a:t>
            </a:r>
          </a:p>
          <a:p>
            <a:pPr lvl="1"/>
            <a:r>
              <a:rPr lang="en-US" dirty="0" smtClean="0"/>
              <a:t>Integer and pointer/address loads are significant (AMR feature)</a:t>
            </a:r>
          </a:p>
          <a:p>
            <a:r>
              <a:rPr lang="en-US" dirty="0" smtClean="0"/>
              <a:t>Data reuse much less than explicit codes</a:t>
            </a:r>
          </a:p>
          <a:p>
            <a:r>
              <a:rPr lang="en-US" dirty="0" smtClean="0"/>
              <a:t>Exp() plays a significant role in the floating point work </a:t>
            </a:r>
          </a:p>
          <a:p>
            <a:pPr lvl="1"/>
            <a:r>
              <a:rPr lang="en-US" dirty="0" smtClean="0"/>
              <a:t>No other single routine carries a significant fraction of the work</a:t>
            </a:r>
          </a:p>
          <a:p>
            <a:r>
              <a:rPr lang="en-US" dirty="0" smtClean="0">
                <a:solidFill>
                  <a:srgbClr val="C00000"/>
                </a:solidFill>
              </a:rPr>
              <a:t>Communication characteristics – 20-25% </a:t>
            </a:r>
          </a:p>
          <a:p>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Multigrid</a:t>
            </a:r>
            <a:r>
              <a:rPr lang="en-US" dirty="0" smtClean="0"/>
              <a:t> Communication Characterization</a:t>
            </a:r>
            <a:endParaRPr lang="en-US" dirty="0"/>
          </a:p>
        </p:txBody>
      </p:sp>
      <p:sp>
        <p:nvSpPr>
          <p:cNvPr id="3" name="Content Placeholder 2"/>
          <p:cNvSpPr>
            <a:spLocks noGrp="1"/>
          </p:cNvSpPr>
          <p:nvPr>
            <p:ph idx="1"/>
          </p:nvPr>
        </p:nvSpPr>
        <p:spPr>
          <a:xfrm>
            <a:off x="152400" y="1219200"/>
            <a:ext cx="5943600" cy="5257800"/>
          </a:xfrm>
        </p:spPr>
        <p:txBody>
          <a:bodyPr>
            <a:normAutofit fontScale="92500" lnSpcReduction="10000"/>
          </a:bodyPr>
          <a:lstStyle/>
          <a:p>
            <a:r>
              <a:rPr lang="en-US" sz="2400" dirty="0" smtClean="0"/>
              <a:t>Look at how </a:t>
            </a:r>
            <a:r>
              <a:rPr lang="en-US" sz="2400" dirty="0" err="1" smtClean="0"/>
              <a:t>multigrid</a:t>
            </a:r>
            <a:r>
              <a:rPr lang="en-US" sz="2400" dirty="0" smtClean="0"/>
              <a:t> communication patterns are affected by network characteristics</a:t>
            </a:r>
          </a:p>
          <a:p>
            <a:endParaRPr lang="en-US" sz="2400" dirty="0" smtClean="0"/>
          </a:p>
          <a:p>
            <a:r>
              <a:rPr lang="en-US" sz="2400" dirty="0" smtClean="0">
                <a:solidFill>
                  <a:srgbClr val="C00000"/>
                </a:solidFill>
              </a:rPr>
              <a:t>PFMG</a:t>
            </a:r>
          </a:p>
          <a:p>
            <a:pPr lvl="1"/>
            <a:r>
              <a:rPr lang="en-US" dirty="0" smtClean="0"/>
              <a:t>Structured algebraic </a:t>
            </a:r>
            <a:r>
              <a:rPr lang="en-US" dirty="0" err="1" smtClean="0"/>
              <a:t>multigrid</a:t>
            </a:r>
            <a:r>
              <a:rPr lang="en-US" dirty="0" smtClean="0"/>
              <a:t> method</a:t>
            </a:r>
          </a:p>
          <a:p>
            <a:pPr lvl="1"/>
            <a:r>
              <a:rPr lang="en-US" dirty="0" smtClean="0"/>
              <a:t>Preserve stencil size</a:t>
            </a:r>
          </a:p>
          <a:p>
            <a:pPr lvl="1"/>
            <a:r>
              <a:rPr lang="en-US" dirty="0" smtClean="0"/>
              <a:t>One of the options used in </a:t>
            </a:r>
            <a:r>
              <a:rPr lang="en-US" dirty="0" err="1" smtClean="0"/>
              <a:t>Boxlib</a:t>
            </a:r>
            <a:r>
              <a:rPr lang="en-US" dirty="0" smtClean="0"/>
              <a:t/>
            </a:r>
            <a:br>
              <a:rPr lang="en-US" dirty="0" smtClean="0"/>
            </a:br>
            <a:endParaRPr lang="en-US" dirty="0" smtClean="0"/>
          </a:p>
          <a:p>
            <a:r>
              <a:rPr lang="en-US" sz="2400" dirty="0" smtClean="0">
                <a:solidFill>
                  <a:srgbClr val="C00000"/>
                </a:solidFill>
              </a:rPr>
              <a:t>Model communication in a PFMG cycle on 2 different networks (torus and fat tree) for a 7-point and a 27-point stencil</a:t>
            </a:r>
          </a:p>
          <a:p>
            <a:pPr lvl="1"/>
            <a:r>
              <a:rPr lang="en-US" dirty="0" smtClean="0"/>
              <a:t>Includes latency, bandwidth and cost of additional hops</a:t>
            </a:r>
          </a:p>
          <a:p>
            <a:pPr lvl="1"/>
            <a:r>
              <a:rPr lang="en-US" dirty="0" smtClean="0"/>
              <a:t>Results here for 27-point</a:t>
            </a:r>
          </a:p>
          <a:p>
            <a:pPr lvl="1"/>
            <a:r>
              <a:rPr lang="en-US" dirty="0" smtClean="0"/>
              <a:t>Surrogate for higher-order stencils</a:t>
            </a:r>
            <a:br>
              <a:rPr lang="en-US" dirty="0" smtClean="0"/>
            </a:br>
            <a:endParaRPr lang="en-US" dirty="0" smtClean="0"/>
          </a:p>
          <a:p>
            <a:pPr marL="0" indent="0">
              <a:buNone/>
            </a:pPr>
            <a:endParaRPr lang="en-US" dirty="0"/>
          </a:p>
        </p:txBody>
      </p:sp>
      <p:grpSp>
        <p:nvGrpSpPr>
          <p:cNvPr id="4" name="Group 4"/>
          <p:cNvGrpSpPr>
            <a:grpSpLocks noChangeAspect="1"/>
          </p:cNvGrpSpPr>
          <p:nvPr/>
        </p:nvGrpSpPr>
        <p:grpSpPr>
          <a:xfrm>
            <a:off x="5704609" y="1537854"/>
            <a:ext cx="3622489" cy="1985679"/>
            <a:chOff x="15602825" y="10136178"/>
            <a:chExt cx="6021292" cy="3236922"/>
          </a:xfrm>
        </p:grpSpPr>
        <p:sp>
          <p:nvSpPr>
            <p:cNvPr id="5" name="Oval 1"/>
            <p:cNvSpPr>
              <a:spLocks noChangeArrowheads="1"/>
            </p:cNvSpPr>
            <p:nvPr/>
          </p:nvSpPr>
          <p:spPr bwMode="auto">
            <a:xfrm>
              <a:off x="17414875" y="10391775"/>
              <a:ext cx="346075" cy="346075"/>
            </a:xfrm>
            <a:prstGeom prst="ellipse">
              <a:avLst/>
            </a:prstGeom>
            <a:solidFill>
              <a:schemeClr val="accent1"/>
            </a:solidFill>
            <a:ln w="9525">
              <a:solidFill>
                <a:schemeClr val="tx1"/>
              </a:solidFill>
              <a:round/>
              <a:headEnd/>
              <a:tailEnd/>
            </a:ln>
          </p:spPr>
          <p:txBody>
            <a:bodyPr/>
            <a:lstStyle/>
            <a:p>
              <a:endParaRPr lang="en-US"/>
            </a:p>
          </p:txBody>
        </p:sp>
        <p:sp>
          <p:nvSpPr>
            <p:cNvPr id="6" name="Oval 123"/>
            <p:cNvSpPr>
              <a:spLocks noChangeArrowheads="1"/>
            </p:cNvSpPr>
            <p:nvPr/>
          </p:nvSpPr>
          <p:spPr bwMode="auto">
            <a:xfrm>
              <a:off x="17759363" y="11255375"/>
              <a:ext cx="346075" cy="346075"/>
            </a:xfrm>
            <a:prstGeom prst="ellipse">
              <a:avLst/>
            </a:prstGeom>
            <a:solidFill>
              <a:schemeClr val="accent1"/>
            </a:solidFill>
            <a:ln w="9525">
              <a:solidFill>
                <a:schemeClr val="tx1"/>
              </a:solidFill>
              <a:round/>
              <a:headEnd/>
              <a:tailEnd/>
            </a:ln>
          </p:spPr>
          <p:txBody>
            <a:bodyPr/>
            <a:lstStyle/>
            <a:p>
              <a:endParaRPr lang="en-US"/>
            </a:p>
          </p:txBody>
        </p:sp>
        <p:sp>
          <p:nvSpPr>
            <p:cNvPr id="7" name="Oval 124"/>
            <p:cNvSpPr>
              <a:spLocks noChangeArrowheads="1"/>
            </p:cNvSpPr>
            <p:nvPr/>
          </p:nvSpPr>
          <p:spPr bwMode="auto">
            <a:xfrm>
              <a:off x="18105438" y="12141200"/>
              <a:ext cx="346075" cy="346075"/>
            </a:xfrm>
            <a:prstGeom prst="ellipse">
              <a:avLst/>
            </a:prstGeom>
            <a:solidFill>
              <a:schemeClr val="accent1"/>
            </a:solidFill>
            <a:ln w="9525">
              <a:solidFill>
                <a:schemeClr val="tx1"/>
              </a:solidFill>
              <a:round/>
              <a:headEnd/>
              <a:tailEnd/>
            </a:ln>
          </p:spPr>
          <p:txBody>
            <a:bodyPr/>
            <a:lstStyle/>
            <a:p>
              <a:endParaRPr lang="en-US"/>
            </a:p>
          </p:txBody>
        </p:sp>
        <p:sp>
          <p:nvSpPr>
            <p:cNvPr id="8" name="Oval 125"/>
            <p:cNvSpPr>
              <a:spLocks noChangeArrowheads="1"/>
            </p:cNvSpPr>
            <p:nvPr/>
          </p:nvSpPr>
          <p:spPr bwMode="auto">
            <a:xfrm>
              <a:off x="18453100" y="13027025"/>
              <a:ext cx="346075" cy="346075"/>
            </a:xfrm>
            <a:prstGeom prst="ellipse">
              <a:avLst/>
            </a:prstGeom>
            <a:solidFill>
              <a:schemeClr val="accent1"/>
            </a:solidFill>
            <a:ln w="9525">
              <a:solidFill>
                <a:schemeClr val="tx1"/>
              </a:solidFill>
              <a:round/>
              <a:headEnd/>
              <a:tailEnd/>
            </a:ln>
          </p:spPr>
          <p:txBody>
            <a:bodyPr/>
            <a:lstStyle/>
            <a:p>
              <a:endParaRPr lang="en-US"/>
            </a:p>
          </p:txBody>
        </p:sp>
        <p:sp>
          <p:nvSpPr>
            <p:cNvPr id="9" name="Oval 126"/>
            <p:cNvSpPr>
              <a:spLocks noChangeArrowheads="1"/>
            </p:cNvSpPr>
            <p:nvPr/>
          </p:nvSpPr>
          <p:spPr bwMode="auto">
            <a:xfrm>
              <a:off x="18799175" y="12142788"/>
              <a:ext cx="346075" cy="346075"/>
            </a:xfrm>
            <a:prstGeom prst="ellipse">
              <a:avLst/>
            </a:prstGeom>
            <a:solidFill>
              <a:schemeClr val="accent1"/>
            </a:solidFill>
            <a:ln w="9525">
              <a:solidFill>
                <a:schemeClr val="tx1"/>
              </a:solidFill>
              <a:round/>
              <a:headEnd/>
              <a:tailEnd/>
            </a:ln>
          </p:spPr>
          <p:txBody>
            <a:bodyPr/>
            <a:lstStyle/>
            <a:p>
              <a:endParaRPr lang="en-US"/>
            </a:p>
          </p:txBody>
        </p:sp>
        <p:sp>
          <p:nvSpPr>
            <p:cNvPr id="10" name="Oval 127"/>
            <p:cNvSpPr>
              <a:spLocks noChangeArrowheads="1"/>
            </p:cNvSpPr>
            <p:nvPr/>
          </p:nvSpPr>
          <p:spPr bwMode="auto">
            <a:xfrm>
              <a:off x="19145250" y="11256963"/>
              <a:ext cx="347663" cy="346075"/>
            </a:xfrm>
            <a:prstGeom prst="ellipse">
              <a:avLst/>
            </a:prstGeom>
            <a:solidFill>
              <a:schemeClr val="accent1"/>
            </a:solidFill>
            <a:ln w="9525">
              <a:solidFill>
                <a:schemeClr val="tx1"/>
              </a:solidFill>
              <a:round/>
              <a:headEnd/>
              <a:tailEnd/>
            </a:ln>
          </p:spPr>
          <p:txBody>
            <a:bodyPr/>
            <a:lstStyle/>
            <a:p>
              <a:endParaRPr lang="en-US"/>
            </a:p>
          </p:txBody>
        </p:sp>
        <p:sp>
          <p:nvSpPr>
            <p:cNvPr id="11" name="Oval 128"/>
            <p:cNvSpPr>
              <a:spLocks noChangeArrowheads="1"/>
            </p:cNvSpPr>
            <p:nvPr/>
          </p:nvSpPr>
          <p:spPr bwMode="auto">
            <a:xfrm>
              <a:off x="19492913" y="10391775"/>
              <a:ext cx="346075" cy="346075"/>
            </a:xfrm>
            <a:prstGeom prst="ellipse">
              <a:avLst/>
            </a:prstGeom>
            <a:solidFill>
              <a:schemeClr val="accent1"/>
            </a:solidFill>
            <a:ln w="9525">
              <a:solidFill>
                <a:schemeClr val="tx1"/>
              </a:solidFill>
              <a:round/>
              <a:headEnd/>
              <a:tailEnd/>
            </a:ln>
          </p:spPr>
          <p:txBody>
            <a:bodyPr/>
            <a:lstStyle/>
            <a:p>
              <a:endParaRPr lang="en-US"/>
            </a:p>
          </p:txBody>
        </p:sp>
        <p:cxnSp>
          <p:nvCxnSpPr>
            <p:cNvPr id="12" name="Straight Arrow Connector 6"/>
            <p:cNvCxnSpPr>
              <a:cxnSpLocks noChangeShapeType="1"/>
            </p:cNvCxnSpPr>
            <p:nvPr/>
          </p:nvCxnSpPr>
          <p:spPr bwMode="auto">
            <a:xfrm>
              <a:off x="17651413" y="10706100"/>
              <a:ext cx="222250" cy="568325"/>
            </a:xfrm>
            <a:prstGeom prst="straightConnector1">
              <a:avLst/>
            </a:prstGeom>
            <a:noFill/>
            <a:ln w="9525">
              <a:solidFill>
                <a:schemeClr val="tx1"/>
              </a:solidFill>
              <a:round/>
              <a:headEnd/>
              <a:tailEnd type="arrow" w="med" len="med"/>
            </a:ln>
          </p:spPr>
        </p:cxnSp>
        <p:cxnSp>
          <p:nvCxnSpPr>
            <p:cNvPr id="13" name="Straight Arrow Connector 132"/>
            <p:cNvCxnSpPr>
              <a:cxnSpLocks noChangeShapeType="1"/>
            </p:cNvCxnSpPr>
            <p:nvPr/>
          </p:nvCxnSpPr>
          <p:spPr bwMode="auto">
            <a:xfrm>
              <a:off x="18016538" y="11588750"/>
              <a:ext cx="222250" cy="569913"/>
            </a:xfrm>
            <a:prstGeom prst="straightConnector1">
              <a:avLst/>
            </a:prstGeom>
            <a:noFill/>
            <a:ln w="19050">
              <a:solidFill>
                <a:srgbClr val="FF0000"/>
              </a:solidFill>
              <a:round/>
              <a:headEnd/>
              <a:tailEnd type="arrow" w="med" len="med"/>
            </a:ln>
          </p:spPr>
        </p:cxnSp>
        <p:cxnSp>
          <p:nvCxnSpPr>
            <p:cNvPr id="14" name="Straight Arrow Connector 133"/>
            <p:cNvCxnSpPr>
              <a:cxnSpLocks noChangeShapeType="1"/>
            </p:cNvCxnSpPr>
            <p:nvPr/>
          </p:nvCxnSpPr>
          <p:spPr bwMode="auto">
            <a:xfrm>
              <a:off x="18343563" y="12474575"/>
              <a:ext cx="222250" cy="568325"/>
            </a:xfrm>
            <a:prstGeom prst="straightConnector1">
              <a:avLst/>
            </a:prstGeom>
            <a:noFill/>
            <a:ln w="9525">
              <a:solidFill>
                <a:schemeClr val="tx1"/>
              </a:solidFill>
              <a:round/>
              <a:headEnd/>
              <a:tailEnd type="arrow" w="med" len="med"/>
            </a:ln>
          </p:spPr>
        </p:cxnSp>
        <p:cxnSp>
          <p:nvCxnSpPr>
            <p:cNvPr id="15" name="Straight Arrow Connector 21"/>
            <p:cNvCxnSpPr>
              <a:cxnSpLocks noChangeShapeType="1"/>
            </p:cNvCxnSpPr>
            <p:nvPr/>
          </p:nvCxnSpPr>
          <p:spPr bwMode="auto">
            <a:xfrm flipV="1">
              <a:off x="19037300" y="11603038"/>
              <a:ext cx="223838" cy="590550"/>
            </a:xfrm>
            <a:prstGeom prst="straightConnector1">
              <a:avLst/>
            </a:prstGeom>
            <a:noFill/>
            <a:ln w="9525">
              <a:solidFill>
                <a:schemeClr val="tx1"/>
              </a:solidFill>
              <a:round/>
              <a:headEnd/>
              <a:tailEnd type="arrow" w="med" len="med"/>
            </a:ln>
          </p:spPr>
        </p:cxnSp>
        <p:cxnSp>
          <p:nvCxnSpPr>
            <p:cNvPr id="16" name="Straight Arrow Connector 150"/>
            <p:cNvCxnSpPr>
              <a:cxnSpLocks noChangeShapeType="1"/>
            </p:cNvCxnSpPr>
            <p:nvPr/>
          </p:nvCxnSpPr>
          <p:spPr bwMode="auto">
            <a:xfrm flipV="1">
              <a:off x="18708688" y="12468225"/>
              <a:ext cx="223837" cy="588963"/>
            </a:xfrm>
            <a:prstGeom prst="straightConnector1">
              <a:avLst/>
            </a:prstGeom>
            <a:noFill/>
            <a:ln w="9525">
              <a:solidFill>
                <a:schemeClr val="tx1"/>
              </a:solidFill>
              <a:round/>
              <a:headEnd/>
              <a:tailEnd type="arrow" w="med" len="med"/>
            </a:ln>
          </p:spPr>
        </p:cxnSp>
        <p:cxnSp>
          <p:nvCxnSpPr>
            <p:cNvPr id="17" name="Straight Arrow Connector 152"/>
            <p:cNvCxnSpPr>
              <a:cxnSpLocks noChangeShapeType="1"/>
            </p:cNvCxnSpPr>
            <p:nvPr/>
          </p:nvCxnSpPr>
          <p:spPr bwMode="auto">
            <a:xfrm flipV="1">
              <a:off x="19381788" y="10696575"/>
              <a:ext cx="223837" cy="590550"/>
            </a:xfrm>
            <a:prstGeom prst="straightConnector1">
              <a:avLst/>
            </a:prstGeom>
            <a:noFill/>
            <a:ln w="19050">
              <a:solidFill>
                <a:srgbClr val="FF0000"/>
              </a:solidFill>
              <a:round/>
              <a:headEnd/>
              <a:tailEnd type="arrow" w="med" len="med"/>
            </a:ln>
          </p:spPr>
        </p:cxnSp>
        <p:cxnSp>
          <p:nvCxnSpPr>
            <p:cNvPr id="18" name="Straight Connector 25"/>
            <p:cNvCxnSpPr>
              <a:cxnSpLocks noChangeShapeType="1"/>
            </p:cNvCxnSpPr>
            <p:nvPr/>
          </p:nvCxnSpPr>
          <p:spPr bwMode="auto">
            <a:xfrm flipV="1">
              <a:off x="17567275" y="11102975"/>
              <a:ext cx="2117725" cy="19050"/>
            </a:xfrm>
            <a:prstGeom prst="line">
              <a:avLst/>
            </a:prstGeom>
            <a:noFill/>
            <a:ln w="19050">
              <a:solidFill>
                <a:srgbClr val="FF0000"/>
              </a:solidFill>
              <a:round/>
              <a:headEnd/>
              <a:tailEnd/>
            </a:ln>
          </p:spPr>
        </p:cxnSp>
        <p:cxnSp>
          <p:nvCxnSpPr>
            <p:cNvPr id="19" name="Straight Connector 154"/>
            <p:cNvCxnSpPr>
              <a:cxnSpLocks noChangeShapeType="1"/>
            </p:cNvCxnSpPr>
            <p:nvPr/>
          </p:nvCxnSpPr>
          <p:spPr bwMode="auto">
            <a:xfrm flipV="1">
              <a:off x="17567275" y="11755438"/>
              <a:ext cx="2116138" cy="19050"/>
            </a:xfrm>
            <a:prstGeom prst="line">
              <a:avLst/>
            </a:prstGeom>
            <a:noFill/>
            <a:ln w="19050">
              <a:solidFill>
                <a:srgbClr val="FF0000"/>
              </a:solidFill>
              <a:round/>
              <a:headEnd/>
              <a:tailEnd/>
            </a:ln>
          </p:spPr>
        </p:cxnSp>
        <p:cxnSp>
          <p:nvCxnSpPr>
            <p:cNvPr id="20" name="Straight Connector 66"/>
            <p:cNvCxnSpPr>
              <a:cxnSpLocks noChangeShapeType="1"/>
            </p:cNvCxnSpPr>
            <p:nvPr/>
          </p:nvCxnSpPr>
          <p:spPr bwMode="auto">
            <a:xfrm>
              <a:off x="17560925" y="11120438"/>
              <a:ext cx="0" cy="654050"/>
            </a:xfrm>
            <a:prstGeom prst="line">
              <a:avLst/>
            </a:prstGeom>
            <a:noFill/>
            <a:ln w="19050">
              <a:solidFill>
                <a:srgbClr val="FF0000"/>
              </a:solidFill>
              <a:round/>
              <a:headEnd/>
              <a:tailEnd/>
            </a:ln>
          </p:spPr>
        </p:cxnSp>
        <p:cxnSp>
          <p:nvCxnSpPr>
            <p:cNvPr id="21" name="Straight Connector 175"/>
            <p:cNvCxnSpPr>
              <a:cxnSpLocks noChangeShapeType="1"/>
            </p:cNvCxnSpPr>
            <p:nvPr/>
          </p:nvCxnSpPr>
          <p:spPr bwMode="auto">
            <a:xfrm>
              <a:off x="19681825" y="11101388"/>
              <a:ext cx="0" cy="654050"/>
            </a:xfrm>
            <a:prstGeom prst="line">
              <a:avLst/>
            </a:prstGeom>
            <a:noFill/>
            <a:ln w="19050">
              <a:solidFill>
                <a:srgbClr val="FF0000"/>
              </a:solidFill>
              <a:round/>
              <a:headEnd/>
              <a:tailEnd/>
            </a:ln>
          </p:spPr>
        </p:cxnSp>
        <p:sp>
          <p:nvSpPr>
            <p:cNvPr id="22" name="TextBox 310"/>
            <p:cNvSpPr txBox="1">
              <a:spLocks noChangeArrowheads="1"/>
            </p:cNvSpPr>
            <p:nvPr/>
          </p:nvSpPr>
          <p:spPr bwMode="auto">
            <a:xfrm>
              <a:off x="15602825" y="10311210"/>
              <a:ext cx="2279870" cy="815290"/>
            </a:xfrm>
            <a:prstGeom prst="rect">
              <a:avLst/>
            </a:prstGeom>
            <a:noFill/>
            <a:ln w="9525">
              <a:noFill/>
              <a:miter lim="800000"/>
              <a:headEnd/>
              <a:tailEnd/>
            </a:ln>
          </p:spPr>
          <p:txBody>
            <a:bodyPr wrap="square">
              <a:spAutoFit/>
            </a:bodyPr>
            <a:lstStyle/>
            <a:p>
              <a:pPr>
                <a:spcBef>
                  <a:spcPts val="300"/>
                </a:spcBef>
              </a:pPr>
              <a:r>
                <a:rPr lang="en-US" sz="1200" b="1" dirty="0" smtClean="0">
                  <a:solidFill>
                    <a:srgbClr val="FF0000"/>
                  </a:solidFill>
                </a:rPr>
                <a:t>smooth </a:t>
              </a:r>
            </a:p>
            <a:p>
              <a:pPr>
                <a:spcBef>
                  <a:spcPts val="300"/>
                </a:spcBef>
              </a:pPr>
              <a:r>
                <a:rPr lang="en-US" sz="1200" b="1" dirty="0" smtClean="0">
                  <a:solidFill>
                    <a:srgbClr val="FF0000"/>
                  </a:solidFill>
                </a:rPr>
                <a:t>    form residual</a:t>
              </a:r>
              <a:endParaRPr lang="en-US" sz="1200" b="1" dirty="0">
                <a:solidFill>
                  <a:srgbClr val="FF0000"/>
                </a:solidFill>
              </a:endParaRPr>
            </a:p>
          </p:txBody>
        </p:sp>
        <p:sp>
          <p:nvSpPr>
            <p:cNvPr id="23" name="TextBox 311"/>
            <p:cNvSpPr txBox="1">
              <a:spLocks noChangeArrowheads="1"/>
            </p:cNvSpPr>
            <p:nvPr/>
          </p:nvSpPr>
          <p:spPr bwMode="auto">
            <a:xfrm>
              <a:off x="16126733" y="11129907"/>
              <a:ext cx="2786508" cy="752576"/>
            </a:xfrm>
            <a:prstGeom prst="rect">
              <a:avLst/>
            </a:prstGeom>
            <a:noFill/>
            <a:ln w="9525">
              <a:noFill/>
              <a:miter lim="800000"/>
              <a:headEnd/>
              <a:tailEnd/>
            </a:ln>
          </p:spPr>
          <p:txBody>
            <a:bodyPr wrap="square">
              <a:spAutoFit/>
            </a:bodyPr>
            <a:lstStyle/>
            <a:p>
              <a:r>
                <a:rPr lang="en-US" sz="1200" b="1" dirty="0">
                  <a:solidFill>
                    <a:srgbClr val="FF0000"/>
                  </a:solidFill>
                </a:rPr>
                <a:t>restrict </a:t>
              </a:r>
              <a:r>
                <a:rPr lang="en-US" sz="1200" b="1" dirty="0" smtClean="0">
                  <a:solidFill>
                    <a:srgbClr val="FF0000"/>
                  </a:solidFill>
                </a:rPr>
                <a:t>to </a:t>
              </a:r>
            </a:p>
            <a:p>
              <a:r>
                <a:rPr lang="en-US" sz="1200" b="1" dirty="0" smtClean="0">
                  <a:solidFill>
                    <a:srgbClr val="FF0000"/>
                  </a:solidFill>
                </a:rPr>
                <a:t>level </a:t>
              </a:r>
              <a:r>
                <a:rPr lang="en-US" sz="1200" b="1" dirty="0">
                  <a:solidFill>
                    <a:srgbClr val="FF0000"/>
                  </a:solidFill>
                </a:rPr>
                <a:t>i+1</a:t>
              </a:r>
            </a:p>
          </p:txBody>
        </p:sp>
        <p:sp>
          <p:nvSpPr>
            <p:cNvPr id="24" name="TextBox 312"/>
            <p:cNvSpPr txBox="1">
              <a:spLocks noChangeArrowheads="1"/>
            </p:cNvSpPr>
            <p:nvPr/>
          </p:nvSpPr>
          <p:spPr bwMode="auto">
            <a:xfrm>
              <a:off x="19853274" y="10136178"/>
              <a:ext cx="1770843" cy="702680"/>
            </a:xfrm>
            <a:prstGeom prst="rect">
              <a:avLst/>
            </a:prstGeom>
            <a:noFill/>
            <a:ln w="9525">
              <a:noFill/>
              <a:miter lim="800000"/>
              <a:headEnd/>
              <a:tailEnd/>
            </a:ln>
          </p:spPr>
          <p:txBody>
            <a:bodyPr wrap="square">
              <a:spAutoFit/>
            </a:bodyPr>
            <a:lstStyle/>
            <a:p>
              <a:r>
                <a:rPr lang="en-US" sz="1200" b="1" dirty="0">
                  <a:solidFill>
                    <a:srgbClr val="FF0000"/>
                  </a:solidFill>
                </a:rPr>
                <a:t>prolong </a:t>
              </a:r>
              <a:r>
                <a:rPr lang="en-US" sz="1200" b="1" dirty="0" smtClean="0">
                  <a:solidFill>
                    <a:srgbClr val="FF0000"/>
                  </a:solidFill>
                </a:rPr>
                <a:t>to</a:t>
              </a:r>
              <a:br>
                <a:rPr lang="en-US" sz="1200" b="1" dirty="0" smtClean="0">
                  <a:solidFill>
                    <a:srgbClr val="FF0000"/>
                  </a:solidFill>
                </a:rPr>
              </a:br>
              <a:r>
                <a:rPr lang="en-US" sz="1200" b="1" dirty="0" smtClean="0">
                  <a:solidFill>
                    <a:srgbClr val="FF0000"/>
                  </a:solidFill>
                </a:rPr>
                <a:t>level </a:t>
              </a:r>
              <a:r>
                <a:rPr lang="en-US" sz="1200" b="1" dirty="0">
                  <a:solidFill>
                    <a:srgbClr val="FF0000"/>
                  </a:solidFill>
                </a:rPr>
                <a:t>i-1</a:t>
              </a:r>
            </a:p>
          </p:txBody>
        </p:sp>
        <p:sp>
          <p:nvSpPr>
            <p:cNvPr id="25" name="TextBox 313"/>
            <p:cNvSpPr txBox="1">
              <a:spLocks noChangeArrowheads="1"/>
            </p:cNvSpPr>
            <p:nvPr/>
          </p:nvSpPr>
          <p:spPr bwMode="auto">
            <a:xfrm>
              <a:off x="20009464" y="11215145"/>
              <a:ext cx="1361335" cy="451545"/>
            </a:xfrm>
            <a:prstGeom prst="rect">
              <a:avLst/>
            </a:prstGeom>
            <a:noFill/>
            <a:ln w="9525">
              <a:noFill/>
              <a:miter lim="800000"/>
              <a:headEnd/>
              <a:tailEnd/>
            </a:ln>
          </p:spPr>
          <p:txBody>
            <a:bodyPr wrap="square">
              <a:spAutoFit/>
            </a:bodyPr>
            <a:lstStyle/>
            <a:p>
              <a:r>
                <a:rPr lang="en-US" sz="1200" b="1" dirty="0" smtClean="0">
                  <a:solidFill>
                    <a:srgbClr val="FF0000"/>
                  </a:solidFill>
                </a:rPr>
                <a:t>smooth</a:t>
              </a:r>
              <a:endParaRPr lang="en-US" sz="1200" b="1" dirty="0">
                <a:solidFill>
                  <a:srgbClr val="FF0000"/>
                </a:solidFill>
              </a:endParaRPr>
            </a:p>
          </p:txBody>
        </p:sp>
      </p:grpSp>
    </p:spTree>
    <p:extLst>
      <p:ext uri="{BB962C8B-B14F-4D97-AF65-F5344CB8AC3E}">
        <p14:creationId xmlns="" xmlns:p14="http://schemas.microsoft.com/office/powerpoint/2010/main" val="272963095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Methodology	</a:t>
            </a:r>
            <a:endParaRPr lang="en-US" dirty="0"/>
          </a:p>
        </p:txBody>
      </p:sp>
      <p:sp>
        <p:nvSpPr>
          <p:cNvPr id="3" name="Content Placeholder 2"/>
          <p:cNvSpPr>
            <a:spLocks noGrp="1"/>
          </p:cNvSpPr>
          <p:nvPr>
            <p:ph idx="1"/>
          </p:nvPr>
        </p:nvSpPr>
        <p:spPr>
          <a:xfrm>
            <a:off x="457200" y="1600200"/>
            <a:ext cx="8432500" cy="4525963"/>
          </a:xfrm>
        </p:spPr>
        <p:txBody>
          <a:bodyPr>
            <a:normAutofit/>
          </a:bodyPr>
          <a:lstStyle/>
          <a:p>
            <a:pPr marL="514350" indent="-514350">
              <a:buFont typeface="+mj-lt"/>
              <a:buAutoNum type="arabicPeriod"/>
            </a:pPr>
            <a:r>
              <a:rPr lang="en-US" dirty="0" smtClean="0"/>
              <a:t>Create proxy machine models to represent </a:t>
            </a:r>
            <a:r>
              <a:rPr lang="en-US" dirty="0" err="1" smtClean="0"/>
              <a:t>exascale</a:t>
            </a:r>
            <a:r>
              <a:rPr lang="en-US" dirty="0" smtClean="0"/>
              <a:t> node architectures</a:t>
            </a:r>
          </a:p>
          <a:p>
            <a:pPr lvl="1"/>
            <a:r>
              <a:rPr lang="en-US" dirty="0" smtClean="0"/>
              <a:t>Configurable machine parameters (cache size, memory </a:t>
            </a:r>
            <a:r>
              <a:rPr lang="en-US" dirty="0" err="1" smtClean="0"/>
              <a:t>bw</a:t>
            </a:r>
            <a:r>
              <a:rPr lang="en-US" dirty="0" smtClean="0"/>
              <a:t>)</a:t>
            </a:r>
          </a:p>
          <a:p>
            <a:pPr marL="514350" indent="-514350">
              <a:buFont typeface="+mj-lt"/>
              <a:buAutoNum type="arabicPeriod"/>
            </a:pPr>
            <a:r>
              <a:rPr lang="en-US" dirty="0" smtClean="0"/>
              <a:t>Develop proxy applications to represent </a:t>
            </a:r>
            <a:r>
              <a:rPr lang="en-US" dirty="0" err="1" smtClean="0"/>
              <a:t>exascale</a:t>
            </a:r>
            <a:r>
              <a:rPr lang="en-US" dirty="0" smtClean="0"/>
              <a:t> combustion codes </a:t>
            </a:r>
          </a:p>
          <a:p>
            <a:pPr lvl="1"/>
            <a:r>
              <a:rPr lang="en-US" dirty="0" smtClean="0"/>
              <a:t>CNS and SMC codes by J. Bell’s group</a:t>
            </a:r>
          </a:p>
          <a:p>
            <a:pPr marL="514350" indent="-514350">
              <a:buFont typeface="+mj-lt"/>
              <a:buAutoNum type="arabicPeriod"/>
            </a:pPr>
            <a:r>
              <a:rPr lang="en-US" dirty="0" smtClean="0"/>
              <a:t>Design a performance modeling framework to estimate performance of proxy apps on proxy machines</a:t>
            </a:r>
          </a:p>
          <a:p>
            <a:pPr lvl="1"/>
            <a:r>
              <a:rPr lang="en-US" dirty="0" err="1" smtClean="0"/>
              <a:t>ExaSAT</a:t>
            </a:r>
            <a:r>
              <a:rPr lang="en-US" dirty="0" smtClean="0"/>
              <a:t> framework: </a:t>
            </a:r>
          </a:p>
          <a:p>
            <a:pPr lvl="2"/>
            <a:r>
              <a:rPr lang="en-US" dirty="0" smtClean="0"/>
              <a:t>static compiler analysis + performance model </a:t>
            </a:r>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CE66A31F-9EDE-3C4F-8CF1-B892881C795C}" type="slidenum">
              <a:rPr lang="en-US" smtClean="0"/>
              <a:pPr/>
              <a:t>52</a:t>
            </a:fld>
            <a:endParaRPr lang="en-US" dirty="0"/>
          </a:p>
        </p:txBody>
      </p:sp>
    </p:spTree>
    <p:extLst>
      <p:ext uri="{BB962C8B-B14F-4D97-AF65-F5344CB8AC3E}">
        <p14:creationId xmlns="" xmlns:p14="http://schemas.microsoft.com/office/powerpoint/2010/main" val="1970362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Networks considered</a:t>
            </a:r>
            <a:endParaRPr lang="en-US" dirty="0"/>
          </a:p>
        </p:txBody>
      </p:sp>
      <p:grpSp>
        <p:nvGrpSpPr>
          <p:cNvPr id="11" name="Group 10"/>
          <p:cNvGrpSpPr/>
          <p:nvPr/>
        </p:nvGrpSpPr>
        <p:grpSpPr>
          <a:xfrm>
            <a:off x="3349625" y="1143000"/>
            <a:ext cx="5794375" cy="4033837"/>
            <a:chOff x="3398142" y="1752600"/>
            <a:chExt cx="5794375" cy="4033837"/>
          </a:xfrm>
        </p:grpSpPr>
        <p:pic>
          <p:nvPicPr>
            <p:cNvPr id="1026" name="Picture 2" descr="C:\cygwin\home\yang11\Model\Lvl3fattree.png"/>
            <p:cNvPicPr>
              <a:picLocks noChangeAspect="1" noChangeArrowheads="1"/>
            </p:cNvPicPr>
            <p:nvPr/>
          </p:nvPicPr>
          <p:blipFill>
            <a:blip r:embed="rId2">
              <a:extLst>
                <a:ext uri="{28A0092B-C50C-407E-A947-70E740481C1C}">
                  <a14:useLocalDpi xmlns="" xmlns:a14="http://schemas.microsoft.com/office/drawing/2010/main" val="0"/>
                </a:ext>
              </a:extLst>
            </a:blip>
            <a:srcRect r="1298"/>
            <a:stretch>
              <a:fillRect/>
            </a:stretch>
          </p:blipFill>
          <p:spPr bwMode="auto">
            <a:xfrm>
              <a:off x="3398142" y="2257424"/>
              <a:ext cx="5794375" cy="3529013"/>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5410200" y="1752600"/>
              <a:ext cx="1650003" cy="369332"/>
            </a:xfrm>
            <a:prstGeom prst="rect">
              <a:avLst/>
            </a:prstGeom>
            <a:noFill/>
          </p:spPr>
          <p:txBody>
            <a:bodyPr wrap="none" rtlCol="0">
              <a:spAutoFit/>
            </a:bodyPr>
            <a:lstStyle/>
            <a:p>
              <a:r>
                <a:rPr lang="en-US" b="1" dirty="0" smtClean="0"/>
                <a:t>3-Level Fat tree</a:t>
              </a:r>
              <a:endParaRPr lang="en-US" b="1" dirty="0"/>
            </a:p>
          </p:txBody>
        </p:sp>
      </p:grpSp>
      <p:grpSp>
        <p:nvGrpSpPr>
          <p:cNvPr id="9" name="Group 8"/>
          <p:cNvGrpSpPr/>
          <p:nvPr/>
        </p:nvGrpSpPr>
        <p:grpSpPr>
          <a:xfrm>
            <a:off x="0" y="1143000"/>
            <a:ext cx="3480268" cy="3686195"/>
            <a:chOff x="21412" y="1752600"/>
            <a:chExt cx="3480268" cy="3686195"/>
          </a:xfrm>
        </p:grpSpPr>
        <p:pic>
          <p:nvPicPr>
            <p:cNvPr id="1028"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412" y="2667000"/>
              <a:ext cx="3480268" cy="2405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66800" y="1752600"/>
              <a:ext cx="1031949" cy="369332"/>
            </a:xfrm>
            <a:prstGeom prst="rect">
              <a:avLst/>
            </a:prstGeom>
            <a:noFill/>
          </p:spPr>
          <p:txBody>
            <a:bodyPr wrap="none" rtlCol="0">
              <a:spAutoFit/>
            </a:bodyPr>
            <a:lstStyle/>
            <a:p>
              <a:r>
                <a:rPr lang="en-US" b="1" dirty="0" smtClean="0"/>
                <a:t>3D-Torus</a:t>
              </a:r>
              <a:endParaRPr lang="en-US" b="1" dirty="0"/>
            </a:p>
          </p:txBody>
        </p:sp>
        <p:sp>
          <p:nvSpPr>
            <p:cNvPr id="7" name="TextBox 6"/>
            <p:cNvSpPr txBox="1"/>
            <p:nvPr/>
          </p:nvSpPr>
          <p:spPr>
            <a:xfrm>
              <a:off x="838200" y="5177185"/>
              <a:ext cx="1747594" cy="261610"/>
            </a:xfrm>
            <a:prstGeom prst="rect">
              <a:avLst/>
            </a:prstGeom>
            <a:noFill/>
          </p:spPr>
          <p:txBody>
            <a:bodyPr wrap="none" rtlCol="0">
              <a:spAutoFit/>
            </a:bodyPr>
            <a:lstStyle/>
            <a:p>
              <a:r>
                <a:rPr lang="en-US" sz="1100" dirty="0" smtClean="0">
                  <a:latin typeface="Arial" pitchFamily="34" charset="0"/>
                  <a:cs typeface="Arial" pitchFamily="34" charset="0"/>
                </a:rPr>
                <a:t>p³ cores (or end stations)</a:t>
              </a:r>
              <a:endParaRPr lang="en-US" sz="1100" dirty="0">
                <a:latin typeface="Arial" pitchFamily="34" charset="0"/>
                <a:cs typeface="Arial" pitchFamily="34" charset="0"/>
              </a:endParaRPr>
            </a:p>
          </p:txBody>
        </p:sp>
      </p:grpSp>
      <p:sp>
        <p:nvSpPr>
          <p:cNvPr id="3" name="TextBox 2"/>
          <p:cNvSpPr txBox="1"/>
          <p:nvPr/>
        </p:nvSpPr>
        <p:spPr>
          <a:xfrm>
            <a:off x="533400" y="5105400"/>
            <a:ext cx="8610600" cy="1323439"/>
          </a:xfrm>
          <a:prstGeom prst="rect">
            <a:avLst/>
          </a:prstGeom>
          <a:noFill/>
        </p:spPr>
        <p:txBody>
          <a:bodyPr wrap="square" rtlCol="0">
            <a:spAutoFit/>
          </a:bodyPr>
          <a:lstStyle/>
          <a:p>
            <a:r>
              <a:rPr lang="en-US" sz="2000" dirty="0" smtClean="0">
                <a:solidFill>
                  <a:srgbClr val="C00000"/>
                </a:solidFill>
              </a:rPr>
              <a:t>Both networks have same number of links, i.e. 3p³, but fat tree needs longer links</a:t>
            </a:r>
          </a:p>
          <a:p>
            <a:r>
              <a:rPr lang="en-US" sz="2000" dirty="0" smtClean="0">
                <a:solidFill>
                  <a:srgbClr val="C00000"/>
                </a:solidFill>
              </a:rPr>
              <a:t/>
            </a:r>
            <a:br>
              <a:rPr lang="en-US" sz="2000" dirty="0" smtClean="0">
                <a:solidFill>
                  <a:srgbClr val="C00000"/>
                </a:solidFill>
              </a:rPr>
            </a:br>
            <a:r>
              <a:rPr lang="en-US" sz="2000" dirty="0" smtClean="0">
                <a:solidFill>
                  <a:srgbClr val="C00000"/>
                </a:solidFill>
              </a:rPr>
              <a:t>Tapering will reduce number of links for fat tree, and with it cost!</a:t>
            </a:r>
            <a:endParaRPr lang="en-US" sz="2000" dirty="0">
              <a:solidFill>
                <a:srgbClr val="C00000"/>
              </a:solidFill>
            </a:endParaRPr>
          </a:p>
        </p:txBody>
      </p:sp>
    </p:spTree>
    <p:extLst>
      <p:ext uri="{BB962C8B-B14F-4D97-AF65-F5344CB8AC3E}">
        <p14:creationId xmlns="" xmlns:p14="http://schemas.microsoft.com/office/powerpoint/2010/main" val="13700812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Parameters used in </a:t>
            </a:r>
            <a:r>
              <a:rPr lang="en-US" dirty="0" err="1" smtClean="0"/>
              <a:t>multigrid</a:t>
            </a:r>
            <a:r>
              <a:rPr lang="en-US" dirty="0" smtClean="0"/>
              <a:t> study</a:t>
            </a:r>
            <a:endParaRPr lang="en-US" dirty="0"/>
          </a:p>
        </p:txBody>
      </p:sp>
      <p:sp>
        <p:nvSpPr>
          <p:cNvPr id="3" name="Content Placeholder 2"/>
          <p:cNvSpPr>
            <a:spLocks noGrp="1"/>
          </p:cNvSpPr>
          <p:nvPr>
            <p:ph idx="1"/>
          </p:nvPr>
        </p:nvSpPr>
        <p:spPr/>
        <p:txBody>
          <a:bodyPr/>
          <a:lstStyle/>
          <a:p>
            <a:r>
              <a:rPr lang="en-US" dirty="0" smtClean="0"/>
              <a:t>p = 48</a:t>
            </a:r>
            <a:r>
              <a:rPr lang="en-US" baseline="30000" dirty="0" smtClean="0"/>
              <a:t>3</a:t>
            </a:r>
            <a:r>
              <a:rPr lang="en-US" dirty="0" smtClean="0"/>
              <a:t> corresponding to 110,952 nodes</a:t>
            </a:r>
          </a:p>
          <a:p>
            <a:r>
              <a:rPr lang="en-US" dirty="0" smtClean="0"/>
              <a:t>Effect of bandwidth given latency</a:t>
            </a:r>
          </a:p>
          <a:p>
            <a:pPr lvl="1"/>
            <a:r>
              <a:rPr lang="en-US" dirty="0" smtClean="0"/>
              <a:t>400 ns latency</a:t>
            </a:r>
          </a:p>
          <a:p>
            <a:pPr lvl="1"/>
            <a:r>
              <a:rPr lang="en-US" dirty="0" smtClean="0"/>
              <a:t>20 ns latency</a:t>
            </a:r>
          </a:p>
          <a:p>
            <a:r>
              <a:rPr lang="en-US" dirty="0" smtClean="0"/>
              <a:t>Effect of latency given bandwidth</a:t>
            </a:r>
          </a:p>
          <a:p>
            <a:pPr lvl="1"/>
            <a:r>
              <a:rPr lang="en-US" dirty="0" smtClean="0"/>
              <a:t>100 GB / s</a:t>
            </a:r>
          </a:p>
          <a:p>
            <a:pPr lvl="1"/>
            <a:r>
              <a:rPr lang="en-US" dirty="0" smtClean="0"/>
              <a:t>400 GB / s</a:t>
            </a:r>
          </a:p>
          <a:p>
            <a:r>
              <a:rPr lang="en-US" dirty="0" smtClean="0"/>
              <a:t>Level of tapering at top level of the fat-tree </a:t>
            </a:r>
          </a:p>
          <a:p>
            <a:pPr lvl="1"/>
            <a:r>
              <a:rPr lang="en-US" dirty="0" smtClean="0"/>
              <a:t>r = 1 (no tapering) -&gt;  2308 links from level 0 to level 1</a:t>
            </a:r>
          </a:p>
          <a:p>
            <a:pPr lvl="1"/>
            <a:r>
              <a:rPr lang="en-US" dirty="0" smtClean="0"/>
              <a:t>r = 3 -&gt; 768 links</a:t>
            </a:r>
          </a:p>
          <a:p>
            <a:pPr lvl="1"/>
            <a:r>
              <a:rPr lang="en-US" dirty="0" smtClean="0"/>
              <a:t>r = 9 -&gt; 256 links</a:t>
            </a:r>
          </a:p>
          <a:p>
            <a:r>
              <a:rPr lang="en-US" dirty="0" smtClean="0"/>
              <a:t>Simple model for contention</a:t>
            </a: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Multigrid</a:t>
            </a:r>
            <a:r>
              <a:rPr lang="en-US" dirty="0" smtClean="0"/>
              <a:t> communication costs – 27 point stencil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 xmlns:a14="http://schemas.microsoft.com/office/drawing/2010/main" val="0"/>
              </a:ext>
            </a:extLst>
          </a:blip>
          <a:stretch>
            <a:fillRect/>
          </a:stretch>
        </p:blipFill>
        <p:spPr>
          <a:xfrm>
            <a:off x="5734961" y="1027834"/>
            <a:ext cx="3637639" cy="2728229"/>
          </a:xfrm>
          <a:prstGeom prst="rect">
            <a:avLst/>
          </a:prstGeom>
        </p:spPr>
      </p:pic>
      <p:pic>
        <p:nvPicPr>
          <p:cNvPr id="5" name="Picture 4"/>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5715000" y="3733800"/>
            <a:ext cx="3657600" cy="2743200"/>
          </a:xfrm>
          <a:prstGeom prst="rect">
            <a:avLst/>
          </a:prstGeom>
        </p:spPr>
      </p:pic>
      <p:pic>
        <p:nvPicPr>
          <p:cNvPr id="7" name="Picture 6"/>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1297034" y="1066800"/>
            <a:ext cx="3503566" cy="2691095"/>
          </a:xfrm>
          <a:prstGeom prst="rect">
            <a:avLst/>
          </a:prstGeom>
        </p:spPr>
      </p:pic>
      <p:pic>
        <p:nvPicPr>
          <p:cNvPr id="8" name="Picture 7"/>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1270000" y="3740728"/>
            <a:ext cx="3454400" cy="2590800"/>
          </a:xfrm>
          <a:prstGeom prst="rect">
            <a:avLst/>
          </a:prstGeom>
        </p:spPr>
      </p:pic>
      <p:sp>
        <p:nvSpPr>
          <p:cNvPr id="9" name="TextBox 8"/>
          <p:cNvSpPr txBox="1"/>
          <p:nvPr/>
        </p:nvSpPr>
        <p:spPr>
          <a:xfrm>
            <a:off x="228600" y="1143000"/>
            <a:ext cx="1084143" cy="830997"/>
          </a:xfrm>
          <a:prstGeom prst="rect">
            <a:avLst/>
          </a:prstGeom>
          <a:noFill/>
        </p:spPr>
        <p:txBody>
          <a:bodyPr wrap="none" rtlCol="0">
            <a:spAutoFit/>
          </a:bodyPr>
          <a:lstStyle/>
          <a:p>
            <a:r>
              <a:rPr lang="en-US" dirty="0" smtClean="0">
                <a:solidFill>
                  <a:srgbClr val="C00000"/>
                </a:solidFill>
                <a:latin typeface="Calibri" pitchFamily="34" charset="0"/>
                <a:cs typeface="Calibri" pitchFamily="34" charset="0"/>
              </a:rPr>
              <a:t>400 ns </a:t>
            </a:r>
          </a:p>
          <a:p>
            <a:r>
              <a:rPr lang="en-US" dirty="0" smtClean="0">
                <a:solidFill>
                  <a:srgbClr val="C00000"/>
                </a:solidFill>
                <a:latin typeface="Calibri" pitchFamily="34" charset="0"/>
                <a:cs typeface="Calibri" pitchFamily="34" charset="0"/>
              </a:rPr>
              <a:t>latency</a:t>
            </a:r>
            <a:endParaRPr lang="en-US" dirty="0">
              <a:solidFill>
                <a:srgbClr val="C00000"/>
              </a:solidFill>
              <a:latin typeface="Calibri" pitchFamily="34" charset="0"/>
              <a:cs typeface="Calibri" pitchFamily="34" charset="0"/>
            </a:endParaRPr>
          </a:p>
        </p:txBody>
      </p:sp>
      <p:sp>
        <p:nvSpPr>
          <p:cNvPr id="10" name="Rectangle 9"/>
          <p:cNvSpPr/>
          <p:nvPr/>
        </p:nvSpPr>
        <p:spPr>
          <a:xfrm>
            <a:off x="228600" y="3886200"/>
            <a:ext cx="1084143" cy="830997"/>
          </a:xfrm>
          <a:prstGeom prst="rect">
            <a:avLst/>
          </a:prstGeom>
        </p:spPr>
        <p:txBody>
          <a:bodyPr wrap="none">
            <a:spAutoFit/>
          </a:bodyPr>
          <a:lstStyle/>
          <a:p>
            <a:r>
              <a:rPr lang="en-US" dirty="0" smtClean="0">
                <a:solidFill>
                  <a:srgbClr val="C00000"/>
                </a:solidFill>
                <a:latin typeface="Calibri" pitchFamily="34" charset="0"/>
                <a:cs typeface="Calibri" pitchFamily="34" charset="0"/>
              </a:rPr>
              <a:t>20 ns </a:t>
            </a:r>
          </a:p>
          <a:p>
            <a:r>
              <a:rPr lang="en-US" dirty="0" smtClean="0">
                <a:solidFill>
                  <a:srgbClr val="C00000"/>
                </a:solidFill>
                <a:latin typeface="Calibri" pitchFamily="34" charset="0"/>
                <a:cs typeface="Calibri" pitchFamily="34" charset="0"/>
              </a:rPr>
              <a:t>latency</a:t>
            </a:r>
            <a:endParaRPr lang="en-US" dirty="0">
              <a:solidFill>
                <a:srgbClr val="C00000"/>
              </a:solidFill>
              <a:latin typeface="Calibri" pitchFamily="34" charset="0"/>
              <a:cs typeface="Calibri" pitchFamily="34" charset="0"/>
            </a:endParaRPr>
          </a:p>
        </p:txBody>
      </p:sp>
      <p:sp>
        <p:nvSpPr>
          <p:cNvPr id="11" name="Rectangle 10"/>
          <p:cNvSpPr/>
          <p:nvPr/>
        </p:nvSpPr>
        <p:spPr>
          <a:xfrm>
            <a:off x="4572000" y="3886200"/>
            <a:ext cx="1309974" cy="707886"/>
          </a:xfrm>
          <a:prstGeom prst="rect">
            <a:avLst/>
          </a:prstGeom>
        </p:spPr>
        <p:txBody>
          <a:bodyPr wrap="none">
            <a:spAutoFit/>
          </a:bodyPr>
          <a:lstStyle/>
          <a:p>
            <a:r>
              <a:rPr lang="en-US" sz="2000" dirty="0" smtClean="0">
                <a:solidFill>
                  <a:srgbClr val="C00000"/>
                </a:solidFill>
                <a:latin typeface="Calibri" pitchFamily="34" charset="0"/>
                <a:cs typeface="Calibri" pitchFamily="34" charset="0"/>
              </a:rPr>
              <a:t>400 GB / s </a:t>
            </a:r>
          </a:p>
          <a:p>
            <a:r>
              <a:rPr lang="en-US" sz="2000" dirty="0" smtClean="0">
                <a:solidFill>
                  <a:srgbClr val="C00000"/>
                </a:solidFill>
                <a:latin typeface="Calibri" pitchFamily="34" charset="0"/>
                <a:cs typeface="Calibri" pitchFamily="34" charset="0"/>
              </a:rPr>
              <a:t>bandwidth</a:t>
            </a:r>
            <a:endParaRPr lang="en-US" sz="2000" dirty="0">
              <a:solidFill>
                <a:srgbClr val="C00000"/>
              </a:solidFill>
              <a:latin typeface="Calibri" pitchFamily="34" charset="0"/>
              <a:cs typeface="Calibri" pitchFamily="34" charset="0"/>
            </a:endParaRPr>
          </a:p>
        </p:txBody>
      </p:sp>
      <p:sp>
        <p:nvSpPr>
          <p:cNvPr id="12" name="Rectangle 11"/>
          <p:cNvSpPr/>
          <p:nvPr/>
        </p:nvSpPr>
        <p:spPr>
          <a:xfrm>
            <a:off x="4557426" y="1143000"/>
            <a:ext cx="1309974" cy="707886"/>
          </a:xfrm>
          <a:prstGeom prst="rect">
            <a:avLst/>
          </a:prstGeom>
        </p:spPr>
        <p:txBody>
          <a:bodyPr wrap="none">
            <a:spAutoFit/>
          </a:bodyPr>
          <a:lstStyle/>
          <a:p>
            <a:r>
              <a:rPr lang="en-US" sz="2000" dirty="0" smtClean="0">
                <a:solidFill>
                  <a:srgbClr val="C00000"/>
                </a:solidFill>
                <a:latin typeface="Calibri" pitchFamily="34" charset="0"/>
                <a:cs typeface="Calibri" pitchFamily="34" charset="0"/>
              </a:rPr>
              <a:t>100 GB / s </a:t>
            </a:r>
          </a:p>
          <a:p>
            <a:r>
              <a:rPr lang="en-US" sz="2000" dirty="0" smtClean="0">
                <a:solidFill>
                  <a:srgbClr val="C00000"/>
                </a:solidFill>
                <a:latin typeface="Calibri" pitchFamily="34" charset="0"/>
                <a:cs typeface="Calibri" pitchFamily="34" charset="0"/>
              </a:rPr>
              <a:t>bandwidth</a:t>
            </a:r>
            <a:endParaRPr lang="en-US" sz="2000" dirty="0">
              <a:solidFill>
                <a:srgbClr val="C00000"/>
              </a:solidFill>
              <a:latin typeface="Calibri" pitchFamily="34" charset="0"/>
              <a:cs typeface="Calibri"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 Results in Solver Area</a:t>
            </a:r>
            <a:endParaRPr lang="en-US" dirty="0"/>
          </a:p>
        </p:txBody>
      </p:sp>
      <p:sp>
        <p:nvSpPr>
          <p:cNvPr id="3" name="Content Placeholder 2"/>
          <p:cNvSpPr>
            <a:spLocks noGrp="1"/>
          </p:cNvSpPr>
          <p:nvPr>
            <p:ph idx="1"/>
          </p:nvPr>
        </p:nvSpPr>
        <p:spPr>
          <a:xfrm>
            <a:off x="457200" y="1219200"/>
            <a:ext cx="8229600" cy="4953000"/>
          </a:xfrm>
        </p:spPr>
        <p:txBody>
          <a:bodyPr>
            <a:normAutofit fontScale="77500" lnSpcReduction="20000"/>
          </a:bodyPr>
          <a:lstStyle/>
          <a:p>
            <a:r>
              <a:rPr lang="en-US" dirty="0" smtClean="0"/>
              <a:t>Characterization of baseline methodology</a:t>
            </a:r>
          </a:p>
          <a:p>
            <a:pPr lvl="1"/>
            <a:r>
              <a:rPr lang="en-US" dirty="0" smtClean="0"/>
              <a:t>Instruction mix</a:t>
            </a:r>
          </a:p>
          <a:p>
            <a:pPr lvl="1"/>
            <a:r>
              <a:rPr lang="en-US" dirty="0" smtClean="0"/>
              <a:t>Floating point intensity</a:t>
            </a:r>
          </a:p>
          <a:p>
            <a:pPr lvl="1"/>
            <a:r>
              <a:rPr lang="en-US" dirty="0" smtClean="0"/>
              <a:t>Communication</a:t>
            </a:r>
          </a:p>
          <a:p>
            <a:pPr lvl="1"/>
            <a:r>
              <a:rPr lang="en-US" dirty="0" smtClean="0"/>
              <a:t>Breakdown of execution time</a:t>
            </a:r>
          </a:p>
          <a:p>
            <a:r>
              <a:rPr lang="en-US" dirty="0" smtClean="0"/>
              <a:t>Developed initial suite of proxy apps</a:t>
            </a:r>
          </a:p>
          <a:p>
            <a:pPr lvl="1"/>
            <a:r>
              <a:rPr lang="en-US" dirty="0" smtClean="0"/>
              <a:t>Compressible </a:t>
            </a:r>
            <a:r>
              <a:rPr lang="en-US" dirty="0" err="1" smtClean="0"/>
              <a:t>Navier</a:t>
            </a:r>
            <a:r>
              <a:rPr lang="en-US" dirty="0" smtClean="0"/>
              <a:t> Stokes without species</a:t>
            </a:r>
          </a:p>
          <a:p>
            <a:pPr lvl="1"/>
            <a:r>
              <a:rPr lang="en-US" dirty="0" smtClean="0"/>
              <a:t>Generalization to multispecies with reactions </a:t>
            </a:r>
          </a:p>
          <a:p>
            <a:pPr lvl="1"/>
            <a:r>
              <a:rPr lang="en-US" dirty="0" smtClean="0"/>
              <a:t>LMC</a:t>
            </a:r>
          </a:p>
          <a:p>
            <a:pPr lvl="1"/>
            <a:r>
              <a:rPr lang="en-US" dirty="0" err="1" smtClean="0"/>
              <a:t>Multigrid</a:t>
            </a:r>
            <a:r>
              <a:rPr lang="en-US" dirty="0" smtClean="0"/>
              <a:t> algorithm – 7 and 27 point stencils</a:t>
            </a:r>
          </a:p>
          <a:p>
            <a:pPr lvl="1"/>
            <a:r>
              <a:rPr lang="en-US" dirty="0" smtClean="0"/>
              <a:t>Chemical integration</a:t>
            </a:r>
          </a:p>
          <a:p>
            <a:pPr lvl="1"/>
            <a:r>
              <a:rPr lang="en-US" dirty="0" smtClean="0"/>
              <a:t>Coming soon</a:t>
            </a:r>
          </a:p>
          <a:p>
            <a:pPr lvl="2"/>
            <a:r>
              <a:rPr lang="en-US" dirty="0" smtClean="0"/>
              <a:t>Embedded UQ kernels</a:t>
            </a:r>
          </a:p>
          <a:p>
            <a:pPr lvl="2"/>
            <a:r>
              <a:rPr lang="en-US" dirty="0" smtClean="0"/>
              <a:t>Additional AMR proxy apps</a:t>
            </a:r>
          </a:p>
          <a:p>
            <a:r>
              <a:rPr lang="en-US" dirty="0" smtClean="0"/>
              <a:t>Methodology for co-design</a:t>
            </a:r>
          </a:p>
          <a:p>
            <a:pPr lvl="1"/>
            <a:r>
              <a:rPr lang="en-US" dirty="0" smtClean="0"/>
              <a:t>Algorithm description – code analysis or algorithm specification</a:t>
            </a:r>
          </a:p>
          <a:p>
            <a:pPr lvl="1"/>
            <a:r>
              <a:rPr lang="en-US" dirty="0" smtClean="0"/>
              <a:t>Performance measurement</a:t>
            </a:r>
          </a:p>
          <a:p>
            <a:pPr lvl="1"/>
            <a:r>
              <a:rPr lang="en-US" dirty="0" smtClean="0"/>
              <a:t>Analytic performance modeling</a:t>
            </a:r>
          </a:p>
          <a:p>
            <a:pPr lvl="1"/>
            <a:r>
              <a:rPr lang="en-US" dirty="0" smtClean="0"/>
              <a:t>Judicious application of simulator</a:t>
            </a:r>
          </a:p>
          <a:p>
            <a:r>
              <a:rPr lang="en-US" dirty="0" smtClean="0"/>
              <a:t>Initial application to co-design equations with CNS and </a:t>
            </a:r>
            <a:r>
              <a:rPr lang="en-US" dirty="0" err="1" smtClean="0"/>
              <a:t>multigrid</a:t>
            </a:r>
            <a:r>
              <a:rPr lang="en-US" dirty="0" smtClean="0"/>
              <a:t> proxies</a:t>
            </a:r>
          </a:p>
          <a:p>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2400" b="1" dirty="0" smtClean="0"/>
              <a:t>A Toy (parameterized) abstract machine model</a:t>
            </a:r>
            <a:br>
              <a:rPr lang="en-US" sz="2400" b="1" dirty="0" smtClean="0"/>
            </a:br>
            <a:r>
              <a:rPr lang="en-US" sz="2400" i="1" dirty="0" smtClean="0"/>
              <a:t>(the full range of design choices for a machine)</a:t>
            </a:r>
            <a:endParaRPr lang="en-US" sz="2400" i="1" dirty="0"/>
          </a:p>
        </p:txBody>
      </p:sp>
      <p:pic>
        <p:nvPicPr>
          <p:cNvPr id="125" name="Picture 6"/>
          <p:cNvPicPr>
            <a:picLocks noChangeAspect="1" noChangeArrowheads="1"/>
          </p:cNvPicPr>
          <p:nvPr/>
        </p:nvPicPr>
        <p:blipFill>
          <a:blip r:embed="rId2"/>
          <a:srcRect/>
          <a:stretch>
            <a:fillRect/>
          </a:stretch>
        </p:blipFill>
        <p:spPr bwMode="auto">
          <a:xfrm>
            <a:off x="685800" y="1676400"/>
            <a:ext cx="1714264" cy="1905000"/>
          </a:xfrm>
          <a:prstGeom prst="rect">
            <a:avLst/>
          </a:prstGeom>
          <a:noFill/>
          <a:ln w="9525">
            <a:noFill/>
            <a:miter lim="800000"/>
            <a:headEnd/>
            <a:tailEnd/>
          </a:ln>
        </p:spPr>
      </p:pic>
      <p:pic>
        <p:nvPicPr>
          <p:cNvPr id="128" name="Picture 127"/>
          <p:cNvPicPr>
            <a:picLocks noChangeAspect="1"/>
          </p:cNvPicPr>
          <p:nvPr/>
        </p:nvPicPr>
        <p:blipFill>
          <a:blip r:embed="rId3">
            <a:clrChange>
              <a:clrFrom>
                <a:srgbClr val="FBFBFB"/>
              </a:clrFrom>
              <a:clrTo>
                <a:srgbClr val="FBFBFB">
                  <a:alpha val="0"/>
                </a:srgbClr>
              </a:clrTo>
            </a:clrChange>
          </a:blip>
          <a:stretch>
            <a:fillRect/>
          </a:stretch>
        </p:blipFill>
        <p:spPr>
          <a:xfrm>
            <a:off x="6400800" y="1622215"/>
            <a:ext cx="2319638" cy="2353625"/>
          </a:xfrm>
          <a:prstGeom prst="rect">
            <a:avLst/>
          </a:prstGeom>
        </p:spPr>
      </p:pic>
      <p:grpSp>
        <p:nvGrpSpPr>
          <p:cNvPr id="3" name="Group 131"/>
          <p:cNvGrpSpPr/>
          <p:nvPr/>
        </p:nvGrpSpPr>
        <p:grpSpPr>
          <a:xfrm>
            <a:off x="3429000" y="1508437"/>
            <a:ext cx="2555909" cy="2149163"/>
            <a:chOff x="3161390" y="1508437"/>
            <a:chExt cx="2823519" cy="2590800"/>
          </a:xfrm>
        </p:grpSpPr>
        <p:grpSp>
          <p:nvGrpSpPr>
            <p:cNvPr id="10" name="Group 40"/>
            <p:cNvGrpSpPr/>
            <p:nvPr/>
          </p:nvGrpSpPr>
          <p:grpSpPr>
            <a:xfrm>
              <a:off x="3161390" y="1508437"/>
              <a:ext cx="1219200" cy="1143000"/>
              <a:chOff x="457200" y="1752600"/>
              <a:chExt cx="2819400" cy="2819400"/>
            </a:xfrm>
          </p:grpSpPr>
          <p:sp>
            <p:nvSpPr>
              <p:cNvPr id="4" name="Rectangle 3"/>
              <p:cNvSpPr/>
              <p:nvPr/>
            </p:nvSpPr>
            <p:spPr>
              <a:xfrm>
                <a:off x="457200" y="1752600"/>
                <a:ext cx="2819400" cy="281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6096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p:cNvSpPr/>
              <p:nvPr/>
            </p:nvSpPr>
            <p:spPr>
              <a:xfrm>
                <a:off x="11430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ounded Rectangle 6"/>
              <p:cNvSpPr/>
              <p:nvPr/>
            </p:nvSpPr>
            <p:spPr>
              <a:xfrm>
                <a:off x="16764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ounded Rectangle 7"/>
              <p:cNvSpPr/>
              <p:nvPr/>
            </p:nvSpPr>
            <p:spPr>
              <a:xfrm>
                <a:off x="22098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27432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ounded Rectangle 10"/>
              <p:cNvSpPr/>
              <p:nvPr/>
            </p:nvSpPr>
            <p:spPr>
              <a:xfrm>
                <a:off x="5715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11049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16383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1717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ounded Rectangle 14"/>
              <p:cNvSpPr/>
              <p:nvPr/>
            </p:nvSpPr>
            <p:spPr>
              <a:xfrm>
                <a:off x="27051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ounded Rectangle 16"/>
              <p:cNvSpPr/>
              <p:nvPr/>
            </p:nvSpPr>
            <p:spPr>
              <a:xfrm>
                <a:off x="5715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11049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p:cNvSpPr/>
              <p:nvPr/>
            </p:nvSpPr>
            <p:spPr>
              <a:xfrm>
                <a:off x="16383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p:cNvSpPr/>
              <p:nvPr/>
            </p:nvSpPr>
            <p:spPr>
              <a:xfrm>
                <a:off x="21717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ounded Rectangle 20"/>
              <p:cNvSpPr/>
              <p:nvPr/>
            </p:nvSpPr>
            <p:spPr>
              <a:xfrm>
                <a:off x="27051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ounded Rectangle 22"/>
              <p:cNvSpPr/>
              <p:nvPr/>
            </p:nvSpPr>
            <p:spPr>
              <a:xfrm>
                <a:off x="5715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23"/>
              <p:cNvSpPr/>
              <p:nvPr/>
            </p:nvSpPr>
            <p:spPr>
              <a:xfrm>
                <a:off x="11049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ounded Rectangle 24"/>
              <p:cNvSpPr/>
              <p:nvPr/>
            </p:nvSpPr>
            <p:spPr>
              <a:xfrm>
                <a:off x="16383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ounded Rectangle 25"/>
              <p:cNvSpPr/>
              <p:nvPr/>
            </p:nvSpPr>
            <p:spPr>
              <a:xfrm>
                <a:off x="21717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27051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ounded Rectangle 28"/>
              <p:cNvSpPr/>
              <p:nvPr/>
            </p:nvSpPr>
            <p:spPr>
              <a:xfrm>
                <a:off x="5715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ounded Rectangle 29"/>
              <p:cNvSpPr/>
              <p:nvPr/>
            </p:nvSpPr>
            <p:spPr>
              <a:xfrm>
                <a:off x="11049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ounded Rectangle 30"/>
              <p:cNvSpPr/>
              <p:nvPr/>
            </p:nvSpPr>
            <p:spPr>
              <a:xfrm>
                <a:off x="16383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ounded Rectangle 31"/>
              <p:cNvSpPr/>
              <p:nvPr/>
            </p:nvSpPr>
            <p:spPr>
              <a:xfrm>
                <a:off x="21717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27051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41"/>
            <p:cNvGrpSpPr/>
            <p:nvPr/>
          </p:nvGrpSpPr>
          <p:grpSpPr>
            <a:xfrm>
              <a:off x="4761590" y="1508437"/>
              <a:ext cx="1219200" cy="1143000"/>
              <a:chOff x="457200" y="1752600"/>
              <a:chExt cx="2819400" cy="2819400"/>
            </a:xfrm>
          </p:grpSpPr>
          <p:sp>
            <p:nvSpPr>
              <p:cNvPr id="43" name="Rectangle 42"/>
              <p:cNvSpPr/>
              <p:nvPr/>
            </p:nvSpPr>
            <p:spPr>
              <a:xfrm>
                <a:off x="457200" y="1752600"/>
                <a:ext cx="2819400" cy="281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ounded Rectangle 43"/>
              <p:cNvSpPr/>
              <p:nvPr/>
            </p:nvSpPr>
            <p:spPr>
              <a:xfrm>
                <a:off x="6096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ounded Rectangle 44"/>
              <p:cNvSpPr/>
              <p:nvPr/>
            </p:nvSpPr>
            <p:spPr>
              <a:xfrm>
                <a:off x="11430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ounded Rectangle 45"/>
              <p:cNvSpPr/>
              <p:nvPr/>
            </p:nvSpPr>
            <p:spPr>
              <a:xfrm>
                <a:off x="16764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ounded Rectangle 46"/>
              <p:cNvSpPr/>
              <p:nvPr/>
            </p:nvSpPr>
            <p:spPr>
              <a:xfrm>
                <a:off x="22098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ounded Rectangle 47"/>
              <p:cNvSpPr/>
              <p:nvPr/>
            </p:nvSpPr>
            <p:spPr>
              <a:xfrm>
                <a:off x="27432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ounded Rectangle 48"/>
              <p:cNvSpPr/>
              <p:nvPr/>
            </p:nvSpPr>
            <p:spPr>
              <a:xfrm>
                <a:off x="5715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ounded Rectangle 49"/>
              <p:cNvSpPr/>
              <p:nvPr/>
            </p:nvSpPr>
            <p:spPr>
              <a:xfrm>
                <a:off x="11049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ounded Rectangle 50"/>
              <p:cNvSpPr/>
              <p:nvPr/>
            </p:nvSpPr>
            <p:spPr>
              <a:xfrm>
                <a:off x="16383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ounded Rectangle 51"/>
              <p:cNvSpPr/>
              <p:nvPr/>
            </p:nvSpPr>
            <p:spPr>
              <a:xfrm>
                <a:off x="21717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ounded Rectangle 52"/>
              <p:cNvSpPr/>
              <p:nvPr/>
            </p:nvSpPr>
            <p:spPr>
              <a:xfrm>
                <a:off x="27051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5715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ounded Rectangle 54"/>
              <p:cNvSpPr/>
              <p:nvPr/>
            </p:nvSpPr>
            <p:spPr>
              <a:xfrm>
                <a:off x="11049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ounded Rectangle 55"/>
              <p:cNvSpPr/>
              <p:nvPr/>
            </p:nvSpPr>
            <p:spPr>
              <a:xfrm>
                <a:off x="16383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ounded Rectangle 56"/>
              <p:cNvSpPr/>
              <p:nvPr/>
            </p:nvSpPr>
            <p:spPr>
              <a:xfrm>
                <a:off x="21717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ounded Rectangle 57"/>
              <p:cNvSpPr/>
              <p:nvPr/>
            </p:nvSpPr>
            <p:spPr>
              <a:xfrm>
                <a:off x="27051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ounded Rectangle 58"/>
              <p:cNvSpPr/>
              <p:nvPr/>
            </p:nvSpPr>
            <p:spPr>
              <a:xfrm>
                <a:off x="5715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ounded Rectangle 59"/>
              <p:cNvSpPr/>
              <p:nvPr/>
            </p:nvSpPr>
            <p:spPr>
              <a:xfrm>
                <a:off x="11049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ounded Rectangle 60"/>
              <p:cNvSpPr/>
              <p:nvPr/>
            </p:nvSpPr>
            <p:spPr>
              <a:xfrm>
                <a:off x="16383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ounded Rectangle 61"/>
              <p:cNvSpPr/>
              <p:nvPr/>
            </p:nvSpPr>
            <p:spPr>
              <a:xfrm>
                <a:off x="21717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ounded Rectangle 62"/>
              <p:cNvSpPr/>
              <p:nvPr/>
            </p:nvSpPr>
            <p:spPr>
              <a:xfrm>
                <a:off x="27051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4" name="Rounded Rectangle 63"/>
              <p:cNvSpPr/>
              <p:nvPr/>
            </p:nvSpPr>
            <p:spPr>
              <a:xfrm>
                <a:off x="5715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Rounded Rectangle 64"/>
              <p:cNvSpPr/>
              <p:nvPr/>
            </p:nvSpPr>
            <p:spPr>
              <a:xfrm>
                <a:off x="11049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ounded Rectangle 65"/>
              <p:cNvSpPr/>
              <p:nvPr/>
            </p:nvSpPr>
            <p:spPr>
              <a:xfrm>
                <a:off x="16383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Rounded Rectangle 66"/>
              <p:cNvSpPr/>
              <p:nvPr/>
            </p:nvSpPr>
            <p:spPr>
              <a:xfrm>
                <a:off x="21717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ounded Rectangle 67"/>
              <p:cNvSpPr/>
              <p:nvPr/>
            </p:nvSpPr>
            <p:spPr>
              <a:xfrm>
                <a:off x="27051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9" name="Left-Right Arrow 68"/>
            <p:cNvSpPr/>
            <p:nvPr/>
          </p:nvSpPr>
          <p:spPr>
            <a:xfrm>
              <a:off x="4380590" y="2033599"/>
              <a:ext cx="381000" cy="216243"/>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2" name="Group 69"/>
            <p:cNvGrpSpPr/>
            <p:nvPr/>
          </p:nvGrpSpPr>
          <p:grpSpPr>
            <a:xfrm>
              <a:off x="3165509" y="2956237"/>
              <a:ext cx="1219200" cy="1143000"/>
              <a:chOff x="457200" y="1752600"/>
              <a:chExt cx="2819400" cy="2819400"/>
            </a:xfrm>
          </p:grpSpPr>
          <p:sp>
            <p:nvSpPr>
              <p:cNvPr id="71" name="Rectangle 70"/>
              <p:cNvSpPr/>
              <p:nvPr/>
            </p:nvSpPr>
            <p:spPr>
              <a:xfrm>
                <a:off x="457200" y="1752600"/>
                <a:ext cx="2819400" cy="281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Rounded Rectangle 71"/>
              <p:cNvSpPr/>
              <p:nvPr/>
            </p:nvSpPr>
            <p:spPr>
              <a:xfrm>
                <a:off x="6096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Rounded Rectangle 72"/>
              <p:cNvSpPr/>
              <p:nvPr/>
            </p:nvSpPr>
            <p:spPr>
              <a:xfrm>
                <a:off x="11430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ounded Rectangle 73"/>
              <p:cNvSpPr/>
              <p:nvPr/>
            </p:nvSpPr>
            <p:spPr>
              <a:xfrm>
                <a:off x="16764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ounded Rectangle 74"/>
              <p:cNvSpPr/>
              <p:nvPr/>
            </p:nvSpPr>
            <p:spPr>
              <a:xfrm>
                <a:off x="22098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ounded Rectangle 75"/>
              <p:cNvSpPr/>
              <p:nvPr/>
            </p:nvSpPr>
            <p:spPr>
              <a:xfrm>
                <a:off x="27432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Rounded Rectangle 76"/>
              <p:cNvSpPr/>
              <p:nvPr/>
            </p:nvSpPr>
            <p:spPr>
              <a:xfrm>
                <a:off x="5715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ounded Rectangle 77"/>
              <p:cNvSpPr/>
              <p:nvPr/>
            </p:nvSpPr>
            <p:spPr>
              <a:xfrm>
                <a:off x="11049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Rounded Rectangle 78"/>
              <p:cNvSpPr/>
              <p:nvPr/>
            </p:nvSpPr>
            <p:spPr>
              <a:xfrm>
                <a:off x="16383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Rounded Rectangle 79"/>
              <p:cNvSpPr/>
              <p:nvPr/>
            </p:nvSpPr>
            <p:spPr>
              <a:xfrm>
                <a:off x="21717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ounded Rectangle 80"/>
              <p:cNvSpPr/>
              <p:nvPr/>
            </p:nvSpPr>
            <p:spPr>
              <a:xfrm>
                <a:off x="27051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Rounded Rectangle 81"/>
              <p:cNvSpPr/>
              <p:nvPr/>
            </p:nvSpPr>
            <p:spPr>
              <a:xfrm>
                <a:off x="5715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Rounded Rectangle 82"/>
              <p:cNvSpPr/>
              <p:nvPr/>
            </p:nvSpPr>
            <p:spPr>
              <a:xfrm>
                <a:off x="11049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4" name="Rounded Rectangle 83"/>
              <p:cNvSpPr/>
              <p:nvPr/>
            </p:nvSpPr>
            <p:spPr>
              <a:xfrm>
                <a:off x="16383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ounded Rectangle 84"/>
              <p:cNvSpPr/>
              <p:nvPr/>
            </p:nvSpPr>
            <p:spPr>
              <a:xfrm>
                <a:off x="21717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Rounded Rectangle 85"/>
              <p:cNvSpPr/>
              <p:nvPr/>
            </p:nvSpPr>
            <p:spPr>
              <a:xfrm>
                <a:off x="27051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7" name="Rounded Rectangle 86"/>
              <p:cNvSpPr/>
              <p:nvPr/>
            </p:nvSpPr>
            <p:spPr>
              <a:xfrm>
                <a:off x="5715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8" name="Rounded Rectangle 87"/>
              <p:cNvSpPr/>
              <p:nvPr/>
            </p:nvSpPr>
            <p:spPr>
              <a:xfrm>
                <a:off x="11049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 name="Rounded Rectangle 88"/>
              <p:cNvSpPr/>
              <p:nvPr/>
            </p:nvSpPr>
            <p:spPr>
              <a:xfrm>
                <a:off x="16383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ounded Rectangle 89"/>
              <p:cNvSpPr/>
              <p:nvPr/>
            </p:nvSpPr>
            <p:spPr>
              <a:xfrm>
                <a:off x="21717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ounded Rectangle 90"/>
              <p:cNvSpPr/>
              <p:nvPr/>
            </p:nvSpPr>
            <p:spPr>
              <a:xfrm>
                <a:off x="27051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ounded Rectangle 91"/>
              <p:cNvSpPr/>
              <p:nvPr/>
            </p:nvSpPr>
            <p:spPr>
              <a:xfrm>
                <a:off x="5715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Rounded Rectangle 92"/>
              <p:cNvSpPr/>
              <p:nvPr/>
            </p:nvSpPr>
            <p:spPr>
              <a:xfrm>
                <a:off x="11049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4" name="Rounded Rectangle 93"/>
              <p:cNvSpPr/>
              <p:nvPr/>
            </p:nvSpPr>
            <p:spPr>
              <a:xfrm>
                <a:off x="16383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5" name="Rounded Rectangle 94"/>
              <p:cNvSpPr/>
              <p:nvPr/>
            </p:nvSpPr>
            <p:spPr>
              <a:xfrm>
                <a:off x="21717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Rounded Rectangle 95"/>
              <p:cNvSpPr/>
              <p:nvPr/>
            </p:nvSpPr>
            <p:spPr>
              <a:xfrm>
                <a:off x="27051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8" name="Group 96"/>
            <p:cNvGrpSpPr/>
            <p:nvPr/>
          </p:nvGrpSpPr>
          <p:grpSpPr>
            <a:xfrm>
              <a:off x="4765709" y="2956237"/>
              <a:ext cx="1219200" cy="1143000"/>
              <a:chOff x="457200" y="1752600"/>
              <a:chExt cx="2819400" cy="2819400"/>
            </a:xfrm>
          </p:grpSpPr>
          <p:sp>
            <p:nvSpPr>
              <p:cNvPr id="98" name="Rectangle 97"/>
              <p:cNvSpPr/>
              <p:nvPr/>
            </p:nvSpPr>
            <p:spPr>
              <a:xfrm>
                <a:off x="457200" y="1752600"/>
                <a:ext cx="2819400" cy="2819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Rounded Rectangle 98"/>
              <p:cNvSpPr/>
              <p:nvPr/>
            </p:nvSpPr>
            <p:spPr>
              <a:xfrm>
                <a:off x="6096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Rounded Rectangle 99"/>
              <p:cNvSpPr/>
              <p:nvPr/>
            </p:nvSpPr>
            <p:spPr>
              <a:xfrm>
                <a:off x="11430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1" name="Rounded Rectangle 100"/>
              <p:cNvSpPr/>
              <p:nvPr/>
            </p:nvSpPr>
            <p:spPr>
              <a:xfrm>
                <a:off x="16764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ounded Rectangle 101"/>
              <p:cNvSpPr/>
              <p:nvPr/>
            </p:nvSpPr>
            <p:spPr>
              <a:xfrm>
                <a:off x="22098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ounded Rectangle 102"/>
              <p:cNvSpPr/>
              <p:nvPr/>
            </p:nvSpPr>
            <p:spPr>
              <a:xfrm>
                <a:off x="2743200" y="19812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ounded Rectangle 103"/>
              <p:cNvSpPr/>
              <p:nvPr/>
            </p:nvSpPr>
            <p:spPr>
              <a:xfrm>
                <a:off x="5715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Rounded Rectangle 104"/>
              <p:cNvSpPr/>
              <p:nvPr/>
            </p:nvSpPr>
            <p:spPr>
              <a:xfrm>
                <a:off x="11049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Rounded Rectangle 105"/>
              <p:cNvSpPr/>
              <p:nvPr/>
            </p:nvSpPr>
            <p:spPr>
              <a:xfrm>
                <a:off x="16383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Rounded Rectangle 106"/>
              <p:cNvSpPr/>
              <p:nvPr/>
            </p:nvSpPr>
            <p:spPr>
              <a:xfrm>
                <a:off x="21717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ounded Rectangle 107"/>
              <p:cNvSpPr/>
              <p:nvPr/>
            </p:nvSpPr>
            <p:spPr>
              <a:xfrm>
                <a:off x="2705100" y="25146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Rounded Rectangle 108"/>
              <p:cNvSpPr/>
              <p:nvPr/>
            </p:nvSpPr>
            <p:spPr>
              <a:xfrm>
                <a:off x="5715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0" name="Rounded Rectangle 109"/>
              <p:cNvSpPr/>
              <p:nvPr/>
            </p:nvSpPr>
            <p:spPr>
              <a:xfrm>
                <a:off x="11049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ounded Rectangle 110"/>
              <p:cNvSpPr/>
              <p:nvPr/>
            </p:nvSpPr>
            <p:spPr>
              <a:xfrm>
                <a:off x="16383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2" name="Rounded Rectangle 111"/>
              <p:cNvSpPr/>
              <p:nvPr/>
            </p:nvSpPr>
            <p:spPr>
              <a:xfrm>
                <a:off x="21717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Rounded Rectangle 112"/>
              <p:cNvSpPr/>
              <p:nvPr/>
            </p:nvSpPr>
            <p:spPr>
              <a:xfrm>
                <a:off x="2705100" y="30480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4" name="Rounded Rectangle 113"/>
              <p:cNvSpPr/>
              <p:nvPr/>
            </p:nvSpPr>
            <p:spPr>
              <a:xfrm>
                <a:off x="5715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Rounded Rectangle 114"/>
              <p:cNvSpPr/>
              <p:nvPr/>
            </p:nvSpPr>
            <p:spPr>
              <a:xfrm>
                <a:off x="11049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6" name="Rounded Rectangle 115"/>
              <p:cNvSpPr/>
              <p:nvPr/>
            </p:nvSpPr>
            <p:spPr>
              <a:xfrm>
                <a:off x="16383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ounded Rectangle 116"/>
              <p:cNvSpPr/>
              <p:nvPr/>
            </p:nvSpPr>
            <p:spPr>
              <a:xfrm>
                <a:off x="21717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Rounded Rectangle 117"/>
              <p:cNvSpPr/>
              <p:nvPr/>
            </p:nvSpPr>
            <p:spPr>
              <a:xfrm>
                <a:off x="2705100" y="35814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Rounded Rectangle 118"/>
              <p:cNvSpPr/>
              <p:nvPr/>
            </p:nvSpPr>
            <p:spPr>
              <a:xfrm>
                <a:off x="5715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0" name="Rounded Rectangle 119"/>
              <p:cNvSpPr/>
              <p:nvPr/>
            </p:nvSpPr>
            <p:spPr>
              <a:xfrm>
                <a:off x="11049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Rounded Rectangle 120"/>
              <p:cNvSpPr/>
              <p:nvPr/>
            </p:nvSpPr>
            <p:spPr>
              <a:xfrm>
                <a:off x="16383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2" name="Rounded Rectangle 121"/>
              <p:cNvSpPr/>
              <p:nvPr/>
            </p:nvSpPr>
            <p:spPr>
              <a:xfrm>
                <a:off x="21717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Rounded Rectangle 122"/>
              <p:cNvSpPr/>
              <p:nvPr/>
            </p:nvSpPr>
            <p:spPr>
              <a:xfrm>
                <a:off x="2705100" y="4114800"/>
                <a:ext cx="381000" cy="381000"/>
              </a:xfrm>
              <a:prstGeom prst="roundRect">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24" name="Left-Right Arrow 123"/>
            <p:cNvSpPr/>
            <p:nvPr/>
          </p:nvSpPr>
          <p:spPr>
            <a:xfrm>
              <a:off x="4384709" y="3481399"/>
              <a:ext cx="381000" cy="216243"/>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1" name="Rounded Rectangle 180"/>
            <p:cNvSpPr/>
            <p:nvPr/>
          </p:nvSpPr>
          <p:spPr>
            <a:xfrm>
              <a:off x="3212190" y="1571937"/>
              <a:ext cx="431800" cy="457200"/>
            </a:xfrm>
            <a:prstGeom prst="roundRect">
              <a:avLst/>
            </a:prstGeom>
            <a:solidFill>
              <a:schemeClr val="accent3">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4" name="Rounded Rectangle 183"/>
            <p:cNvSpPr/>
            <p:nvPr/>
          </p:nvSpPr>
          <p:spPr>
            <a:xfrm>
              <a:off x="3643990" y="1584637"/>
              <a:ext cx="431800" cy="457200"/>
            </a:xfrm>
            <a:prstGeom prst="roundRect">
              <a:avLst/>
            </a:prstGeom>
            <a:solidFill>
              <a:schemeClr val="accent3">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6" name="Rounded Rectangle 185"/>
            <p:cNvSpPr/>
            <p:nvPr/>
          </p:nvSpPr>
          <p:spPr>
            <a:xfrm>
              <a:off x="3212190" y="2054537"/>
              <a:ext cx="431800" cy="457200"/>
            </a:xfrm>
            <a:prstGeom prst="roundRect">
              <a:avLst/>
            </a:prstGeom>
            <a:solidFill>
              <a:schemeClr val="accent3">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7" name="Rounded Rectangle 186"/>
            <p:cNvSpPr/>
            <p:nvPr/>
          </p:nvSpPr>
          <p:spPr>
            <a:xfrm>
              <a:off x="3669390" y="2054537"/>
              <a:ext cx="431800" cy="457200"/>
            </a:xfrm>
            <a:prstGeom prst="roundRect">
              <a:avLst/>
            </a:prstGeom>
            <a:solidFill>
              <a:schemeClr val="accent3">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3" name="Left-Right Arrow 182"/>
            <p:cNvSpPr/>
            <p:nvPr/>
          </p:nvSpPr>
          <p:spPr>
            <a:xfrm rot="16200000">
              <a:off x="5184809" y="2719399"/>
              <a:ext cx="381000" cy="216243"/>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8" name="Left-Right Arrow 187"/>
            <p:cNvSpPr/>
            <p:nvPr/>
          </p:nvSpPr>
          <p:spPr>
            <a:xfrm rot="16200000">
              <a:off x="3571908" y="2655899"/>
              <a:ext cx="381000" cy="216243"/>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Rounded Rectangle 130"/>
            <p:cNvSpPr/>
            <p:nvPr/>
          </p:nvSpPr>
          <p:spPr>
            <a:xfrm>
              <a:off x="3195028" y="2954521"/>
              <a:ext cx="431800" cy="457200"/>
            </a:xfrm>
            <a:prstGeom prst="roundRect">
              <a:avLst/>
            </a:prstGeom>
            <a:solidFill>
              <a:schemeClr val="accent3">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ounded Rectangle 132"/>
            <p:cNvSpPr/>
            <p:nvPr/>
          </p:nvSpPr>
          <p:spPr>
            <a:xfrm>
              <a:off x="3669390" y="2962415"/>
              <a:ext cx="431800" cy="457200"/>
            </a:xfrm>
            <a:prstGeom prst="roundRect">
              <a:avLst/>
            </a:prstGeom>
            <a:solidFill>
              <a:schemeClr val="accent3">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4" name="Rounded Rectangle 133"/>
            <p:cNvSpPr/>
            <p:nvPr/>
          </p:nvSpPr>
          <p:spPr>
            <a:xfrm>
              <a:off x="3180269" y="3469042"/>
              <a:ext cx="431800" cy="457200"/>
            </a:xfrm>
            <a:prstGeom prst="roundRect">
              <a:avLst/>
            </a:prstGeom>
            <a:solidFill>
              <a:schemeClr val="accent3">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Rounded Rectangle 134"/>
            <p:cNvSpPr/>
            <p:nvPr/>
          </p:nvSpPr>
          <p:spPr>
            <a:xfrm>
              <a:off x="3656347" y="3469042"/>
              <a:ext cx="431800" cy="457200"/>
            </a:xfrm>
            <a:prstGeom prst="roundRect">
              <a:avLst/>
            </a:prstGeom>
            <a:solidFill>
              <a:schemeClr val="accent3">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6" name="TextBox 135"/>
          <p:cNvSpPr txBox="1"/>
          <p:nvPr/>
        </p:nvSpPr>
        <p:spPr>
          <a:xfrm>
            <a:off x="819718" y="1154668"/>
            <a:ext cx="1135610" cy="369332"/>
          </a:xfrm>
          <a:prstGeom prst="rect">
            <a:avLst/>
          </a:prstGeom>
          <a:noFill/>
        </p:spPr>
        <p:txBody>
          <a:bodyPr wrap="none" rtlCol="0">
            <a:spAutoFit/>
          </a:bodyPr>
          <a:lstStyle/>
          <a:p>
            <a:r>
              <a:rPr lang="en-US" dirty="0" smtClean="0"/>
              <a:t>Chip Scale</a:t>
            </a:r>
            <a:endParaRPr lang="en-US" dirty="0"/>
          </a:p>
        </p:txBody>
      </p:sp>
      <p:sp>
        <p:nvSpPr>
          <p:cNvPr id="137" name="TextBox 136"/>
          <p:cNvSpPr txBox="1"/>
          <p:nvPr/>
        </p:nvSpPr>
        <p:spPr>
          <a:xfrm>
            <a:off x="3812785" y="1084442"/>
            <a:ext cx="1223863" cy="369332"/>
          </a:xfrm>
          <a:prstGeom prst="rect">
            <a:avLst/>
          </a:prstGeom>
          <a:noFill/>
        </p:spPr>
        <p:txBody>
          <a:bodyPr wrap="none" rtlCol="0">
            <a:spAutoFit/>
          </a:bodyPr>
          <a:lstStyle/>
          <a:p>
            <a:r>
              <a:rPr lang="en-US" dirty="0" smtClean="0"/>
              <a:t>Node Scale</a:t>
            </a:r>
            <a:endParaRPr lang="en-US" dirty="0"/>
          </a:p>
        </p:txBody>
      </p:sp>
      <p:sp>
        <p:nvSpPr>
          <p:cNvPr id="138" name="TextBox 137"/>
          <p:cNvSpPr txBox="1"/>
          <p:nvPr/>
        </p:nvSpPr>
        <p:spPr>
          <a:xfrm>
            <a:off x="6858000" y="1143000"/>
            <a:ext cx="1384363" cy="369332"/>
          </a:xfrm>
          <a:prstGeom prst="rect">
            <a:avLst/>
          </a:prstGeom>
          <a:noFill/>
        </p:spPr>
        <p:txBody>
          <a:bodyPr wrap="none" rtlCol="0">
            <a:spAutoFit/>
          </a:bodyPr>
          <a:lstStyle/>
          <a:p>
            <a:r>
              <a:rPr lang="en-US" dirty="0" smtClean="0"/>
              <a:t>System Scale</a:t>
            </a:r>
            <a:endParaRPr lang="en-US" dirty="0"/>
          </a:p>
        </p:txBody>
      </p:sp>
      <p:sp>
        <p:nvSpPr>
          <p:cNvPr id="139" name="TextBox 138"/>
          <p:cNvSpPr txBox="1"/>
          <p:nvPr/>
        </p:nvSpPr>
        <p:spPr>
          <a:xfrm>
            <a:off x="0" y="3534013"/>
            <a:ext cx="3200400" cy="2893100"/>
          </a:xfrm>
          <a:prstGeom prst="rect">
            <a:avLst/>
          </a:prstGeom>
          <a:noFill/>
        </p:spPr>
        <p:txBody>
          <a:bodyPr wrap="square" rtlCol="0">
            <a:spAutoFit/>
          </a:bodyPr>
          <a:lstStyle/>
          <a:p>
            <a:pPr>
              <a:buFont typeface="Arial"/>
              <a:buChar char="•"/>
            </a:pPr>
            <a:r>
              <a:rPr lang="en-US" sz="1400" dirty="0" smtClean="0"/>
              <a:t>Cores (many simple cores)</a:t>
            </a:r>
          </a:p>
          <a:p>
            <a:pPr lvl="1">
              <a:buFont typeface="Arial"/>
              <a:buChar char="•"/>
              <a:tabLst>
                <a:tab pos="365760" algn="l"/>
              </a:tabLst>
            </a:pPr>
            <a:r>
              <a:rPr lang="en-US" sz="1400" dirty="0" smtClean="0"/>
              <a:t>Flat clock rate</a:t>
            </a:r>
          </a:p>
          <a:p>
            <a:pPr lvl="1">
              <a:buFont typeface="Arial"/>
              <a:buChar char="•"/>
              <a:tabLst>
                <a:tab pos="365760" algn="l"/>
              </a:tabLst>
            </a:pPr>
            <a:r>
              <a:rPr lang="en-US" sz="1400" dirty="0" smtClean="0"/>
              <a:t>Multithreaded (</a:t>
            </a:r>
            <a:r>
              <a:rPr lang="en-US" sz="1400" dirty="0" err="1" smtClean="0"/>
              <a:t>n</a:t>
            </a:r>
            <a:r>
              <a:rPr lang="en-US" sz="1400" dirty="0" smtClean="0"/>
              <a:t>-threads)</a:t>
            </a:r>
          </a:p>
          <a:p>
            <a:pPr lvl="1">
              <a:buFont typeface="Arial"/>
              <a:buChar char="•"/>
              <a:tabLst>
                <a:tab pos="365760" algn="l"/>
              </a:tabLst>
            </a:pPr>
            <a:r>
              <a:rPr lang="en-US" sz="1400" dirty="0" smtClean="0"/>
              <a:t>SIMD (</a:t>
            </a:r>
            <a:r>
              <a:rPr lang="en-US" sz="1400" dirty="0" err="1" smtClean="0"/>
              <a:t>n</a:t>
            </a:r>
            <a:r>
              <a:rPr lang="en-US" sz="1400" dirty="0" smtClean="0"/>
              <a:t>-slots)</a:t>
            </a:r>
          </a:p>
          <a:p>
            <a:pPr lvl="1">
              <a:buFont typeface="Arial"/>
              <a:buChar char="•"/>
              <a:tabLst>
                <a:tab pos="365760" algn="l"/>
              </a:tabLst>
            </a:pPr>
            <a:r>
              <a:rPr lang="en-US" sz="1400" dirty="0" err="1" smtClean="0"/>
              <a:t>Fat+Thin</a:t>
            </a:r>
            <a:r>
              <a:rPr lang="en-US" sz="1400" dirty="0" smtClean="0"/>
              <a:t> cores (ratio)</a:t>
            </a:r>
          </a:p>
          <a:p>
            <a:pPr>
              <a:buFont typeface="Arial"/>
              <a:buChar char="•"/>
            </a:pPr>
            <a:r>
              <a:rPr lang="en-US" sz="1400" dirty="0" err="1" smtClean="0"/>
              <a:t>NoC</a:t>
            </a:r>
            <a:endParaRPr lang="en-US" sz="1400" dirty="0" smtClean="0"/>
          </a:p>
          <a:p>
            <a:pPr lvl="1">
              <a:buFont typeface="Arial"/>
              <a:buChar char="•"/>
            </a:pPr>
            <a:r>
              <a:rPr lang="en-US" sz="1400" dirty="0" smtClean="0"/>
              <a:t>Constrained Topology (2D) </a:t>
            </a:r>
            <a:r>
              <a:rPr lang="en-US" sz="1400" i="1" dirty="0" smtClean="0"/>
              <a:t>torus, mesh, ring</a:t>
            </a:r>
          </a:p>
          <a:p>
            <a:pPr>
              <a:buFont typeface="Arial"/>
              <a:buChar char="•"/>
            </a:pPr>
            <a:r>
              <a:rPr lang="en-US" sz="1400" dirty="0" smtClean="0"/>
              <a:t>Cache Hierarchy (size, type, assoc)</a:t>
            </a:r>
          </a:p>
          <a:p>
            <a:pPr lvl="1">
              <a:buFont typeface="Arial"/>
              <a:buChar char="•"/>
            </a:pPr>
            <a:r>
              <a:rPr lang="en-US" sz="1400" dirty="0" smtClean="0"/>
              <a:t>Automatic caches</a:t>
            </a:r>
          </a:p>
          <a:p>
            <a:pPr lvl="1">
              <a:buFont typeface="Arial"/>
              <a:buChar char="•"/>
            </a:pPr>
            <a:r>
              <a:rPr lang="en-US" sz="1400" dirty="0" smtClean="0"/>
              <a:t>Scratchpad/software managed</a:t>
            </a:r>
          </a:p>
          <a:p>
            <a:pPr lvl="1">
              <a:buFont typeface="Arial"/>
              <a:buChar char="•"/>
            </a:pPr>
            <a:r>
              <a:rPr lang="en-US" sz="1400" dirty="0" smtClean="0"/>
              <a:t>NVRAM</a:t>
            </a:r>
          </a:p>
          <a:p>
            <a:pPr lvl="1">
              <a:buFont typeface="Arial"/>
              <a:buChar char="•"/>
            </a:pPr>
            <a:r>
              <a:rPr lang="en-US" sz="1400" dirty="0" smtClean="0"/>
              <a:t>Alternative coherency methods</a:t>
            </a:r>
          </a:p>
        </p:txBody>
      </p:sp>
      <p:sp>
        <p:nvSpPr>
          <p:cNvPr id="140" name="TextBox 139"/>
          <p:cNvSpPr txBox="1"/>
          <p:nvPr/>
        </p:nvSpPr>
        <p:spPr>
          <a:xfrm>
            <a:off x="3276600" y="3733800"/>
            <a:ext cx="2999342" cy="2462213"/>
          </a:xfrm>
          <a:prstGeom prst="rect">
            <a:avLst/>
          </a:prstGeom>
          <a:noFill/>
        </p:spPr>
        <p:txBody>
          <a:bodyPr wrap="square" rtlCol="0">
            <a:spAutoFit/>
          </a:bodyPr>
          <a:lstStyle/>
          <a:p>
            <a:pPr>
              <a:buFont typeface="Arial"/>
              <a:buChar char="•"/>
            </a:pPr>
            <a:r>
              <a:rPr lang="en-US" sz="1400" dirty="0" smtClean="0"/>
              <a:t>Non-uniform memory access (NUMA) between cores and memory channels</a:t>
            </a:r>
          </a:p>
          <a:p>
            <a:pPr lvl="1">
              <a:buFont typeface="Arial"/>
              <a:buChar char="•"/>
            </a:pPr>
            <a:r>
              <a:rPr lang="en-US" sz="1400" dirty="0" smtClean="0"/>
              <a:t>Topology may be important</a:t>
            </a:r>
          </a:p>
          <a:p>
            <a:pPr lvl="1">
              <a:buFont typeface="Arial"/>
              <a:buChar char="•"/>
            </a:pPr>
            <a:r>
              <a:rPr lang="en-US" sz="1400" dirty="0" smtClean="0"/>
              <a:t>Or perhaps just distance</a:t>
            </a:r>
          </a:p>
          <a:p>
            <a:pPr>
              <a:buFont typeface="Arial"/>
              <a:buChar char="•"/>
            </a:pPr>
            <a:r>
              <a:rPr lang="en-US" sz="1400" dirty="0" smtClean="0"/>
              <a:t>Memory</a:t>
            </a:r>
          </a:p>
          <a:p>
            <a:pPr lvl="1">
              <a:buFont typeface="Arial"/>
              <a:buChar char="•"/>
            </a:pPr>
            <a:r>
              <a:rPr lang="en-US" sz="1400" dirty="0" smtClean="0"/>
              <a:t>Increased NUMA domains</a:t>
            </a:r>
          </a:p>
          <a:p>
            <a:pPr lvl="1">
              <a:buFont typeface="Arial"/>
              <a:buChar char="•"/>
            </a:pPr>
            <a:r>
              <a:rPr lang="en-US" sz="1400" dirty="0" smtClean="0"/>
              <a:t>Intelligence in memory (or not)</a:t>
            </a:r>
          </a:p>
          <a:p>
            <a:pPr>
              <a:buFont typeface="Arial"/>
              <a:buChar char="•"/>
            </a:pPr>
            <a:r>
              <a:rPr lang="en-US" sz="1400" dirty="0" smtClean="0"/>
              <a:t>Fault Model for node</a:t>
            </a:r>
          </a:p>
          <a:p>
            <a:pPr lvl="1">
              <a:buFont typeface="Arial"/>
              <a:buChar char="•"/>
            </a:pPr>
            <a:r>
              <a:rPr lang="en-US" sz="1400" dirty="0" smtClean="0"/>
              <a:t>FIT rates, kinds of faults, granularity of faults/recovery</a:t>
            </a:r>
          </a:p>
          <a:p>
            <a:pPr lvl="1">
              <a:buFont typeface="Arial"/>
              <a:buChar char="•"/>
            </a:pPr>
            <a:endParaRPr lang="en-US" sz="1400" dirty="0" smtClean="0"/>
          </a:p>
        </p:txBody>
      </p:sp>
      <p:sp>
        <p:nvSpPr>
          <p:cNvPr id="141" name="TextBox 140"/>
          <p:cNvSpPr txBox="1"/>
          <p:nvPr/>
        </p:nvSpPr>
        <p:spPr>
          <a:xfrm>
            <a:off x="6127094" y="3886200"/>
            <a:ext cx="2999342" cy="2246769"/>
          </a:xfrm>
          <a:prstGeom prst="rect">
            <a:avLst/>
          </a:prstGeom>
          <a:noFill/>
        </p:spPr>
        <p:txBody>
          <a:bodyPr wrap="square" rtlCol="0">
            <a:spAutoFit/>
          </a:bodyPr>
          <a:lstStyle/>
          <a:p>
            <a:pPr>
              <a:buFont typeface="Arial"/>
              <a:buChar char="•"/>
            </a:pPr>
            <a:r>
              <a:rPr lang="en-US" sz="1400" dirty="0" smtClean="0"/>
              <a:t>Interconnect</a:t>
            </a:r>
          </a:p>
          <a:p>
            <a:pPr lvl="1">
              <a:buFont typeface="Arial"/>
              <a:buChar char="•"/>
            </a:pPr>
            <a:r>
              <a:rPr lang="en-US" sz="1400" dirty="0" smtClean="0"/>
              <a:t>Constrained Topology (Torus, Tapered Dragonfly)</a:t>
            </a:r>
          </a:p>
          <a:p>
            <a:pPr lvl="1">
              <a:buFont typeface="Arial"/>
              <a:buChar char="•"/>
            </a:pPr>
            <a:r>
              <a:rPr lang="en-US" sz="1400" dirty="0" smtClean="0"/>
              <a:t>Bandwidth/latency/overhead for communication</a:t>
            </a:r>
          </a:p>
          <a:p>
            <a:pPr>
              <a:buFont typeface="Arial"/>
              <a:buChar char="•"/>
            </a:pPr>
            <a:r>
              <a:rPr lang="en-US" sz="1400" dirty="0" smtClean="0"/>
              <a:t>Primitives for data movement/sync</a:t>
            </a:r>
          </a:p>
          <a:p>
            <a:pPr lvl="1">
              <a:buFont typeface="Arial"/>
              <a:buChar char="•"/>
            </a:pPr>
            <a:r>
              <a:rPr lang="en-US" sz="1400" dirty="0" smtClean="0"/>
              <a:t>Global Address Space or messages only</a:t>
            </a:r>
          </a:p>
          <a:p>
            <a:pPr lvl="1">
              <a:buFont typeface="Arial"/>
              <a:buChar char="•"/>
            </a:pPr>
            <a:r>
              <a:rPr lang="en-US" sz="1400" dirty="0" smtClean="0"/>
              <a:t>Memory fences</a:t>
            </a:r>
          </a:p>
          <a:p>
            <a:pPr lvl="1">
              <a:buFont typeface="Arial"/>
              <a:buChar char="•"/>
            </a:pPr>
            <a:r>
              <a:rPr lang="en-US" sz="1400" dirty="0" smtClean="0"/>
              <a:t>Transactions / remote atomics</a:t>
            </a:r>
          </a:p>
        </p:txBody>
      </p:sp>
    </p:spTree>
    <p:extLst>
      <p:ext uri="{BB962C8B-B14F-4D97-AF65-F5344CB8AC3E}">
        <p14:creationId xmlns="" xmlns:p14="http://schemas.microsoft.com/office/powerpoint/2010/main" val="37741770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dirty="0" smtClean="0">
                <a:latin typeface="Calibri" pitchFamily="34" charset="0"/>
                <a:cs typeface="Calibri" pitchFamily="34" charset="0"/>
              </a:rPr>
              <a:t>Measured Performance and Lower Bounds</a:t>
            </a:r>
            <a:endParaRPr lang="en-US" sz="3200" dirty="0">
              <a:latin typeface="Calibri" pitchFamily="34" charset="0"/>
              <a:cs typeface="Calibri" pitchFamily="34" charset="0"/>
            </a:endParaRPr>
          </a:p>
        </p:txBody>
      </p:sp>
      <p:sp>
        <p:nvSpPr>
          <p:cNvPr id="5" name="Content Placeholder 4"/>
          <p:cNvSpPr>
            <a:spLocks noGrp="1"/>
          </p:cNvSpPr>
          <p:nvPr>
            <p:ph idx="1"/>
          </p:nvPr>
        </p:nvSpPr>
        <p:spPr>
          <a:xfrm>
            <a:off x="304800" y="1447800"/>
            <a:ext cx="4084531" cy="4648200"/>
          </a:xfrm>
        </p:spPr>
        <p:txBody>
          <a:bodyPr>
            <a:noAutofit/>
          </a:bodyPr>
          <a:lstStyle/>
          <a:p>
            <a:r>
              <a:rPr lang="en-US" sz="2000" dirty="0" smtClean="0">
                <a:latin typeface="Calibri" pitchFamily="34" charset="0"/>
                <a:cs typeface="Calibri" pitchFamily="34" charset="0"/>
              </a:rPr>
              <a:t>Measure performance of simplest proxy app – CNS</a:t>
            </a:r>
          </a:p>
          <a:p>
            <a:endParaRPr lang="en-US" sz="2000" dirty="0" smtClean="0">
              <a:latin typeface="Calibri" pitchFamily="34" charset="0"/>
              <a:cs typeface="Calibri" pitchFamily="34" charset="0"/>
            </a:endParaRPr>
          </a:p>
          <a:p>
            <a:r>
              <a:rPr lang="en-US" sz="2000" dirty="0" smtClean="0">
                <a:latin typeface="Calibri" pitchFamily="34" charset="0"/>
                <a:cs typeface="Calibri" pitchFamily="34" charset="0"/>
              </a:rPr>
              <a:t>Manually produced a Roofline model for each loop nest in CNS code</a:t>
            </a:r>
          </a:p>
          <a:p>
            <a:pPr lvl="1"/>
            <a:r>
              <a:rPr lang="en-US" sz="1800" dirty="0" smtClean="0">
                <a:latin typeface="Calibri" pitchFamily="34" charset="0"/>
                <a:cs typeface="Calibri" pitchFamily="34" charset="0"/>
              </a:rPr>
              <a:t>Red is CNS running on Hopper.</a:t>
            </a:r>
          </a:p>
          <a:p>
            <a:pPr lvl="1"/>
            <a:r>
              <a:rPr lang="en-US" sz="1800" dirty="0" smtClean="0">
                <a:latin typeface="Calibri" pitchFamily="34" charset="0"/>
                <a:cs typeface="Calibri" pitchFamily="34" charset="0"/>
              </a:rPr>
              <a:t>Green is lower bound for moving data</a:t>
            </a:r>
          </a:p>
          <a:p>
            <a:r>
              <a:rPr lang="en-US" sz="2000" dirty="0" smtClean="0">
                <a:latin typeface="Calibri" pitchFamily="34" charset="0"/>
                <a:cs typeface="Calibri" pitchFamily="34" charset="0"/>
              </a:rPr>
              <a:t>Loops with large cache working set dramatically</a:t>
            </a:r>
            <a:r>
              <a:rPr lang="en-US" sz="2000" dirty="0">
                <a:latin typeface="Calibri" pitchFamily="34" charset="0"/>
                <a:cs typeface="Calibri" pitchFamily="34" charset="0"/>
              </a:rPr>
              <a:t> </a:t>
            </a:r>
            <a:r>
              <a:rPr lang="en-US" sz="2000" dirty="0" smtClean="0">
                <a:latin typeface="Calibri" pitchFamily="34" charset="0"/>
                <a:cs typeface="Calibri" pitchFamily="34" charset="0"/>
              </a:rPr>
              <a:t>underperforms the roofline</a:t>
            </a:r>
          </a:p>
          <a:p>
            <a:pPr marL="0" indent="0">
              <a:buNone/>
            </a:pPr>
            <a:endParaRPr lang="en-US" sz="1800" dirty="0" smtClean="0">
              <a:latin typeface="Arial"/>
              <a:cs typeface="Arial"/>
            </a:endParaRPr>
          </a:p>
        </p:txBody>
      </p:sp>
      <p:grpSp>
        <p:nvGrpSpPr>
          <p:cNvPr id="3" name="Group 12"/>
          <p:cNvGrpSpPr/>
          <p:nvPr/>
        </p:nvGrpSpPr>
        <p:grpSpPr>
          <a:xfrm>
            <a:off x="5194597" y="4583018"/>
            <a:ext cx="3689810" cy="311777"/>
            <a:chOff x="4267199" y="6324600"/>
            <a:chExt cx="4495801" cy="381000"/>
          </a:xfrm>
        </p:grpSpPr>
        <p:sp>
          <p:nvSpPr>
            <p:cNvPr id="7" name="TextBox 6"/>
            <p:cNvSpPr txBox="1"/>
            <p:nvPr/>
          </p:nvSpPr>
          <p:spPr>
            <a:xfrm>
              <a:off x="4267199" y="6470108"/>
              <a:ext cx="914400" cy="228600"/>
            </a:xfrm>
            <a:prstGeom prst="rect">
              <a:avLst/>
            </a:prstGeom>
            <a:noFill/>
          </p:spPr>
          <p:txBody>
            <a:bodyPr wrap="none" lIns="0" tIns="0" rIns="0" bIns="0" rtlCol="0" anchor="ctr" anchorCtr="0">
              <a:noAutofit/>
            </a:bodyPr>
            <a:lstStyle/>
            <a:p>
              <a:pPr algn="ctr"/>
              <a:r>
                <a:rPr lang="en-US" sz="1200" dirty="0" err="1" smtClean="0">
                  <a:latin typeface="Arial"/>
                  <a:cs typeface="Arial"/>
                </a:rPr>
                <a:t>ctoprim</a:t>
              </a:r>
              <a:r>
                <a:rPr lang="en-US" sz="1200" dirty="0" smtClean="0">
                  <a:latin typeface="Arial"/>
                  <a:cs typeface="Arial"/>
                </a:rPr>
                <a:t>( )</a:t>
              </a:r>
              <a:endParaRPr lang="en-US" sz="1200" dirty="0">
                <a:latin typeface="Arial"/>
                <a:cs typeface="Arial"/>
              </a:endParaRPr>
            </a:p>
          </p:txBody>
        </p:sp>
        <p:sp>
          <p:nvSpPr>
            <p:cNvPr id="8" name="TextBox 7"/>
            <p:cNvSpPr txBox="1"/>
            <p:nvPr/>
          </p:nvSpPr>
          <p:spPr>
            <a:xfrm>
              <a:off x="5334001" y="6460030"/>
              <a:ext cx="914400" cy="228600"/>
            </a:xfrm>
            <a:prstGeom prst="rect">
              <a:avLst/>
            </a:prstGeom>
            <a:noFill/>
          </p:spPr>
          <p:txBody>
            <a:bodyPr wrap="none" lIns="0" tIns="0" rIns="0" bIns="0" rtlCol="0" anchor="ctr" anchorCtr="0">
              <a:noAutofit/>
            </a:bodyPr>
            <a:lstStyle/>
            <a:p>
              <a:pPr algn="ctr"/>
              <a:r>
                <a:rPr lang="en-US" sz="1200" dirty="0" err="1" smtClean="0">
                  <a:latin typeface="Arial"/>
                  <a:cs typeface="Arial"/>
                </a:rPr>
                <a:t>hypterm</a:t>
              </a:r>
              <a:r>
                <a:rPr lang="en-US" sz="1200" dirty="0" smtClean="0">
                  <a:latin typeface="Arial"/>
                  <a:cs typeface="Arial"/>
                </a:rPr>
                <a:t>( )</a:t>
              </a:r>
              <a:endParaRPr lang="en-US" sz="1200" dirty="0">
                <a:latin typeface="Arial"/>
                <a:cs typeface="Arial"/>
              </a:endParaRPr>
            </a:p>
          </p:txBody>
        </p:sp>
        <p:sp>
          <p:nvSpPr>
            <p:cNvPr id="9" name="TextBox 8"/>
            <p:cNvSpPr txBox="1"/>
            <p:nvPr/>
          </p:nvSpPr>
          <p:spPr>
            <a:xfrm>
              <a:off x="7162799" y="6477000"/>
              <a:ext cx="914400" cy="228600"/>
            </a:xfrm>
            <a:prstGeom prst="rect">
              <a:avLst/>
            </a:prstGeom>
            <a:noFill/>
          </p:spPr>
          <p:txBody>
            <a:bodyPr wrap="none" lIns="0" tIns="0" rIns="0" bIns="0" rtlCol="0" anchor="ctr" anchorCtr="0">
              <a:noAutofit/>
            </a:bodyPr>
            <a:lstStyle/>
            <a:p>
              <a:pPr algn="ctr"/>
              <a:r>
                <a:rPr lang="en-US" sz="1200" dirty="0" err="1" smtClean="0">
                  <a:latin typeface="Arial"/>
                  <a:cs typeface="Arial"/>
                </a:rPr>
                <a:t>diffterm</a:t>
              </a:r>
              <a:r>
                <a:rPr lang="en-US" sz="1200" dirty="0" smtClean="0">
                  <a:latin typeface="Arial"/>
                  <a:cs typeface="Arial"/>
                </a:rPr>
                <a:t>( )</a:t>
              </a:r>
              <a:endParaRPr lang="en-US" sz="1200" dirty="0">
                <a:latin typeface="Arial"/>
                <a:cs typeface="Arial"/>
              </a:endParaRPr>
            </a:p>
          </p:txBody>
        </p:sp>
        <p:sp>
          <p:nvSpPr>
            <p:cNvPr id="10" name="Left Brace 9"/>
            <p:cNvSpPr/>
            <p:nvPr/>
          </p:nvSpPr>
          <p:spPr>
            <a:xfrm rot="16200000">
              <a:off x="4800600" y="6096000"/>
              <a:ext cx="152400" cy="609600"/>
            </a:xfrm>
            <a:prstGeom prst="leftBrac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1" name="Left Brace 10"/>
            <p:cNvSpPr/>
            <p:nvPr/>
          </p:nvSpPr>
          <p:spPr>
            <a:xfrm rot="16200000">
              <a:off x="5715000" y="5943600"/>
              <a:ext cx="152400" cy="914400"/>
            </a:xfrm>
            <a:prstGeom prst="leftBrac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sp>
          <p:nvSpPr>
            <p:cNvPr id="12" name="Left Brace 11"/>
            <p:cNvSpPr/>
            <p:nvPr/>
          </p:nvSpPr>
          <p:spPr>
            <a:xfrm rot="16200000">
              <a:off x="7505699" y="5219701"/>
              <a:ext cx="152401" cy="2362200"/>
            </a:xfrm>
            <a:prstGeom prst="leftBrace">
              <a:avLst/>
            </a:prstGeom>
            <a:ln w="317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200"/>
            </a:p>
          </p:txBody>
        </p:sp>
      </p:grpSp>
      <p:pic>
        <p:nvPicPr>
          <p:cNvPr id="2" name="Picture 1" descr="roofline_advance.pdf"/>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4532438" y="1592756"/>
            <a:ext cx="4475082" cy="2990262"/>
          </a:xfrm>
          <a:prstGeom prst="rect">
            <a:avLst/>
          </a:prstGeom>
        </p:spPr>
      </p:pic>
      <p:sp>
        <p:nvSpPr>
          <p:cNvPr id="13" name="TextBox 12"/>
          <p:cNvSpPr txBox="1"/>
          <p:nvPr/>
        </p:nvSpPr>
        <p:spPr>
          <a:xfrm>
            <a:off x="4572000" y="4953000"/>
            <a:ext cx="4724400" cy="1200329"/>
          </a:xfrm>
          <a:prstGeom prst="rect">
            <a:avLst/>
          </a:prstGeom>
          <a:noFill/>
        </p:spPr>
        <p:txBody>
          <a:bodyPr wrap="square" rtlCol="0">
            <a:spAutoFit/>
          </a:bodyPr>
          <a:lstStyle/>
          <a:p>
            <a:r>
              <a:rPr lang="en-US" dirty="0" smtClean="0">
                <a:latin typeface="Calibri" pitchFamily="34" charset="0"/>
                <a:cs typeface="Calibri" pitchFamily="34" charset="0"/>
              </a:rPr>
              <a:t>Roofline model defines intersection of limits to performance from hardware elements</a:t>
            </a:r>
            <a:endParaRPr lang="en-US" dirty="0">
              <a:latin typeface="Calibri" pitchFamily="34" charset="0"/>
              <a:cs typeface="Calibri" pitchFamily="34" charset="0"/>
            </a:endParaRPr>
          </a:p>
        </p:txBody>
      </p:sp>
    </p:spTree>
    <p:extLst>
      <p:ext uri="{BB962C8B-B14F-4D97-AF65-F5344CB8AC3E}">
        <p14:creationId xmlns="" xmlns:p14="http://schemas.microsoft.com/office/powerpoint/2010/main" val="30992284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Optimization of </a:t>
            </a:r>
            <a:r>
              <a:rPr lang="en-US" dirty="0" err="1" smtClean="0"/>
              <a:t>Hypterm</a:t>
            </a:r>
            <a:endParaRPr lang="en-US" dirty="0"/>
          </a:p>
        </p:txBody>
      </p:sp>
      <p:pic>
        <p:nvPicPr>
          <p:cNvPr id="4" name="Picture 3" descr="hypterm_optimization.pdf"/>
          <p:cNvPicPr>
            <a:picLocks/>
          </p:cNvPicPr>
          <p:nvPr/>
        </p:nvPicPr>
        <p:blipFill>
          <a:blip r:embed="rId3"/>
          <a:stretch>
            <a:fillRect/>
          </a:stretch>
        </p:blipFill>
        <p:spPr>
          <a:xfrm>
            <a:off x="4114800" y="1876503"/>
            <a:ext cx="4832351" cy="3914697"/>
          </a:xfrm>
          <a:prstGeom prst="rect">
            <a:avLst/>
          </a:prstGeom>
        </p:spPr>
      </p:pic>
      <p:sp>
        <p:nvSpPr>
          <p:cNvPr id="3" name="Content Placeholder 2"/>
          <p:cNvSpPr>
            <a:spLocks noGrp="1"/>
          </p:cNvSpPr>
          <p:nvPr>
            <p:ph idx="1"/>
          </p:nvPr>
        </p:nvSpPr>
        <p:spPr>
          <a:xfrm>
            <a:off x="152400" y="1219200"/>
            <a:ext cx="8229600" cy="4800600"/>
          </a:xfrm>
        </p:spPr>
        <p:txBody>
          <a:bodyPr>
            <a:normAutofit fontScale="92500" lnSpcReduction="10000"/>
          </a:bodyPr>
          <a:lstStyle/>
          <a:p>
            <a:r>
              <a:rPr lang="en-US" sz="1900" dirty="0" smtClean="0"/>
              <a:t>Consider one particularly underperforming function: </a:t>
            </a:r>
            <a:r>
              <a:rPr lang="en-US" sz="1900" dirty="0" err="1" smtClean="0"/>
              <a:t>hypterm</a:t>
            </a:r>
            <a:r>
              <a:rPr lang="en-US" sz="1900" dirty="0" smtClean="0"/>
              <a:t>()</a:t>
            </a:r>
          </a:p>
          <a:p>
            <a:r>
              <a:rPr lang="en-US" sz="1900" dirty="0" smtClean="0"/>
              <a:t>Roofline bounds performance to an 8x speedup over the original version</a:t>
            </a:r>
          </a:p>
          <a:p>
            <a:r>
              <a:rPr lang="en-US" sz="1900" dirty="0" smtClean="0"/>
              <a:t>What optimizations can be applied?</a:t>
            </a:r>
          </a:p>
          <a:p>
            <a:pPr lvl="1"/>
            <a:r>
              <a:rPr lang="en-US" sz="1800" dirty="0" smtClean="0"/>
              <a:t>Vector-like semantics to</a:t>
            </a:r>
          </a:p>
          <a:p>
            <a:pPr lvl="1">
              <a:buNone/>
            </a:pPr>
            <a:r>
              <a:rPr lang="en-US" sz="1800" dirty="0"/>
              <a:t>	</a:t>
            </a:r>
            <a:r>
              <a:rPr lang="en-US" sz="1800" dirty="0" smtClean="0"/>
              <a:t>improve </a:t>
            </a:r>
            <a:r>
              <a:rPr lang="en-US" sz="1800" dirty="0" err="1" smtClean="0"/>
              <a:t>prefetcher</a:t>
            </a:r>
            <a:endParaRPr lang="en-US" sz="1800" dirty="0" smtClean="0"/>
          </a:p>
          <a:p>
            <a:pPr lvl="1">
              <a:buNone/>
            </a:pPr>
            <a:r>
              <a:rPr lang="en-US" sz="1800" dirty="0"/>
              <a:t>	</a:t>
            </a:r>
            <a:r>
              <a:rPr lang="en-US" sz="1800" dirty="0" smtClean="0"/>
              <a:t>behavior</a:t>
            </a:r>
          </a:p>
          <a:p>
            <a:pPr lvl="1"/>
            <a:r>
              <a:rPr lang="en-US" sz="1800" dirty="0" smtClean="0"/>
              <a:t>Loop fusion</a:t>
            </a:r>
          </a:p>
          <a:p>
            <a:pPr lvl="1"/>
            <a:r>
              <a:rPr lang="en-US" sz="1800" dirty="0" smtClean="0"/>
              <a:t>Cache blocking</a:t>
            </a:r>
          </a:p>
          <a:p>
            <a:pPr lvl="1"/>
            <a:r>
              <a:rPr lang="en-US" sz="1800" dirty="0" smtClean="0"/>
              <a:t>Buffering (for $bypass</a:t>
            </a:r>
          </a:p>
          <a:p>
            <a:pPr lvl="1">
              <a:buNone/>
            </a:pPr>
            <a:r>
              <a:rPr lang="en-US" sz="1800" dirty="0" smtClean="0"/>
              <a:t>	&amp; conflict misses)</a:t>
            </a:r>
          </a:p>
          <a:p>
            <a:pPr lvl="1"/>
            <a:r>
              <a:rPr lang="en-US" sz="1800" dirty="0" smtClean="0"/>
              <a:t>Task-like parallelization</a:t>
            </a:r>
          </a:p>
          <a:p>
            <a:pPr lvl="1"/>
            <a:r>
              <a:rPr lang="en-US" sz="1800" dirty="0" smtClean="0"/>
              <a:t>Blocked data layout</a:t>
            </a:r>
          </a:p>
          <a:p>
            <a:pPr lvl="1">
              <a:buNone/>
            </a:pPr>
            <a:r>
              <a:rPr lang="en-US" sz="1800" dirty="0" smtClean="0"/>
              <a:t>	(instead of flat arrays)</a:t>
            </a:r>
          </a:p>
          <a:p>
            <a:pPr lvl="1"/>
            <a:r>
              <a:rPr lang="en-US" sz="1800" dirty="0" err="1" smtClean="0"/>
              <a:t>SIMDization</a:t>
            </a:r>
            <a:endParaRPr lang="en-US" sz="1800" dirty="0" smtClean="0"/>
          </a:p>
          <a:p>
            <a:r>
              <a:rPr lang="en-US" sz="2200" dirty="0" smtClean="0"/>
              <a:t>Overall, attained a 6.5x speedup</a:t>
            </a:r>
          </a:p>
          <a:p>
            <a:r>
              <a:rPr lang="en-US" dirty="0" smtClean="0"/>
              <a:t>Analysis needs to reflect realizable performance</a:t>
            </a:r>
            <a:endParaRPr lang="en-US" sz="2200" dirty="0" smtClean="0"/>
          </a:p>
          <a:p>
            <a:pPr>
              <a:buNone/>
            </a:pPr>
            <a:endParaRPr lang="en-US" sz="2200" b="1" dirty="0" smtClean="0"/>
          </a:p>
          <a:p>
            <a:pPr lvl="1"/>
            <a:endParaRPr lang="en-US" sz="1800" dirty="0" smtClean="0"/>
          </a:p>
          <a:p>
            <a:pPr lvl="1"/>
            <a:endParaRPr lang="en-US" sz="1800" dirty="0" smtClean="0"/>
          </a:p>
          <a:p>
            <a:pPr lvl="1"/>
            <a:endParaRPr lang="en-US" sz="1800" dirty="0"/>
          </a:p>
        </p:txBody>
      </p:sp>
    </p:spTree>
    <p:extLst>
      <p:ext uri="{BB962C8B-B14F-4D97-AF65-F5344CB8AC3E}">
        <p14:creationId xmlns="" xmlns:p14="http://schemas.microsoft.com/office/powerpoint/2010/main" val="28787373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533400"/>
          </a:xfrm>
        </p:spPr>
        <p:txBody>
          <a:bodyPr>
            <a:normAutofit fontScale="90000"/>
          </a:bodyPr>
          <a:lstStyle/>
          <a:p>
            <a:r>
              <a:rPr lang="en-US" dirty="0" err="1" smtClean="0"/>
              <a:t>Petascale</a:t>
            </a:r>
            <a:r>
              <a:rPr lang="en-US" dirty="0" smtClean="0"/>
              <a:t> codes provide starting point for co-design process</a:t>
            </a:r>
            <a:br>
              <a:rPr lang="en-US" dirty="0" smtClean="0"/>
            </a:br>
            <a:endParaRPr lang="en-US" dirty="0"/>
          </a:p>
        </p:txBody>
      </p:sp>
      <p:sp>
        <p:nvSpPr>
          <p:cNvPr id="3" name="Content Placeholder 2"/>
          <p:cNvSpPr>
            <a:spLocks noGrp="1"/>
          </p:cNvSpPr>
          <p:nvPr>
            <p:ph idx="1"/>
          </p:nvPr>
        </p:nvSpPr>
        <p:spPr>
          <a:xfrm>
            <a:off x="228600" y="1143000"/>
            <a:ext cx="5791200" cy="5181600"/>
          </a:xfrm>
        </p:spPr>
        <p:txBody>
          <a:bodyPr>
            <a:normAutofit fontScale="92500" lnSpcReduction="20000"/>
          </a:bodyPr>
          <a:lstStyle/>
          <a:p>
            <a:r>
              <a:rPr lang="en-US" dirty="0" smtClean="0"/>
              <a:t>S3D</a:t>
            </a:r>
          </a:p>
          <a:p>
            <a:pPr lvl="1"/>
            <a:r>
              <a:rPr lang="en-US" dirty="0" smtClean="0"/>
              <a:t>Compressible formulation</a:t>
            </a:r>
          </a:p>
          <a:p>
            <a:pPr lvl="1"/>
            <a:r>
              <a:rPr lang="en-US" dirty="0" smtClean="0"/>
              <a:t>Eighth-order finite difference </a:t>
            </a:r>
            <a:r>
              <a:rPr lang="en-US" dirty="0" err="1" smtClean="0"/>
              <a:t>discretization</a:t>
            </a:r>
            <a:endParaRPr lang="en-US" dirty="0" smtClean="0"/>
          </a:p>
          <a:p>
            <a:pPr lvl="1"/>
            <a:r>
              <a:rPr lang="en-US" dirty="0" smtClean="0"/>
              <a:t>Fourth-order </a:t>
            </a:r>
            <a:r>
              <a:rPr lang="en-US" dirty="0" err="1" smtClean="0"/>
              <a:t>Runge-Kutta</a:t>
            </a:r>
            <a:r>
              <a:rPr lang="en-US" dirty="0" smtClean="0"/>
              <a:t> temporal integrator</a:t>
            </a:r>
          </a:p>
          <a:p>
            <a:pPr lvl="1"/>
            <a:r>
              <a:rPr lang="en-US" dirty="0" smtClean="0"/>
              <a:t>Detailed kinetics and transport</a:t>
            </a:r>
          </a:p>
          <a:p>
            <a:pPr lvl="1"/>
            <a:r>
              <a:rPr lang="en-US" dirty="0" smtClean="0"/>
              <a:t>Hybrid parallel model with MPI + </a:t>
            </a:r>
            <a:r>
              <a:rPr lang="en-US" dirty="0" err="1" smtClean="0"/>
              <a:t>OpenMP</a:t>
            </a:r>
            <a:endParaRPr lang="en-US" dirty="0" smtClean="0"/>
          </a:p>
          <a:p>
            <a:r>
              <a:rPr lang="en-US" dirty="0" smtClean="0"/>
              <a:t>LMC</a:t>
            </a:r>
          </a:p>
          <a:p>
            <a:pPr lvl="1"/>
            <a:r>
              <a:rPr lang="en-US" dirty="0" smtClean="0"/>
              <a:t>Low Mach Number model that exploits separation of scales between acoustic wave speed and fluid motion</a:t>
            </a:r>
          </a:p>
          <a:p>
            <a:pPr lvl="1"/>
            <a:r>
              <a:rPr lang="en-US" dirty="0" smtClean="0"/>
              <a:t>Second-order projection formulation</a:t>
            </a:r>
          </a:p>
          <a:p>
            <a:pPr lvl="1"/>
            <a:r>
              <a:rPr lang="en-US" dirty="0" smtClean="0"/>
              <a:t>Detailed kinetics and transport</a:t>
            </a:r>
          </a:p>
          <a:p>
            <a:pPr lvl="1"/>
            <a:r>
              <a:rPr lang="en-US" dirty="0" smtClean="0"/>
              <a:t>Block-structure adaptive mesh refinement</a:t>
            </a:r>
          </a:p>
          <a:p>
            <a:pPr lvl="1"/>
            <a:r>
              <a:rPr lang="en-US" dirty="0" smtClean="0"/>
              <a:t>Hybrid parallel model with MPI + </a:t>
            </a:r>
            <a:r>
              <a:rPr lang="en-US" dirty="0" err="1" smtClean="0"/>
              <a:t>OpenMP</a:t>
            </a:r>
            <a:endParaRPr lang="en-US" dirty="0" smtClean="0"/>
          </a:p>
          <a:p>
            <a:pPr lvl="1"/>
            <a:endParaRPr lang="en-US" dirty="0" smtClean="0"/>
          </a:p>
          <a:p>
            <a:pPr>
              <a:buNone/>
            </a:pPr>
            <a:r>
              <a:rPr lang="en-US" sz="2400" b="1" dirty="0" smtClean="0"/>
              <a:t>Expectation is that </a:t>
            </a:r>
            <a:r>
              <a:rPr lang="en-US" sz="2400" b="1" dirty="0" err="1" smtClean="0"/>
              <a:t>exascale</a:t>
            </a:r>
            <a:r>
              <a:rPr lang="en-US" sz="2400" b="1" dirty="0" smtClean="0"/>
              <a:t> will require new code base </a:t>
            </a:r>
            <a:endParaRPr lang="en-US" sz="2400" b="1" dirty="0"/>
          </a:p>
        </p:txBody>
      </p:sp>
      <p:pic>
        <p:nvPicPr>
          <p:cNvPr id="5" name="Picture 3" descr="visit0006.png"/>
          <p:cNvPicPr>
            <a:picLocks noChangeAspect="1"/>
          </p:cNvPicPr>
          <p:nvPr/>
        </p:nvPicPr>
        <p:blipFill>
          <a:blip r:embed="rId3"/>
          <a:srcRect/>
          <a:stretch>
            <a:fillRect/>
          </a:stretch>
        </p:blipFill>
        <p:spPr bwMode="auto">
          <a:xfrm>
            <a:off x="7239000" y="4649567"/>
            <a:ext cx="1752600" cy="1736877"/>
          </a:xfrm>
          <a:prstGeom prst="rect">
            <a:avLst/>
          </a:prstGeom>
          <a:noFill/>
          <a:ln w="9525">
            <a:noFill/>
            <a:miter lim="800000"/>
            <a:headEnd/>
            <a:tailEnd/>
          </a:ln>
        </p:spPr>
      </p:pic>
      <p:sp>
        <p:nvSpPr>
          <p:cNvPr id="6" name="TextBox 7"/>
          <p:cNvSpPr txBox="1">
            <a:spLocks noChangeArrowheads="1"/>
          </p:cNvSpPr>
          <p:nvPr/>
        </p:nvSpPr>
        <p:spPr bwMode="auto">
          <a:xfrm>
            <a:off x="5791200" y="5370493"/>
            <a:ext cx="1482160" cy="954107"/>
          </a:xfrm>
          <a:prstGeom prst="rect">
            <a:avLst/>
          </a:prstGeom>
          <a:noFill/>
          <a:ln w="9525">
            <a:noFill/>
            <a:miter lim="800000"/>
            <a:headEnd/>
            <a:tailEnd/>
          </a:ln>
        </p:spPr>
        <p:txBody>
          <a:bodyPr wrap="square">
            <a:spAutoFit/>
          </a:bodyPr>
          <a:lstStyle/>
          <a:p>
            <a:r>
              <a:rPr lang="en-US" sz="1400" dirty="0" smtClean="0">
                <a:latin typeface="Calibri" pitchFamily="34" charset="0"/>
              </a:rPr>
              <a:t>LMC simulation of </a:t>
            </a:r>
            <a:r>
              <a:rPr lang="en-US" sz="1400" dirty="0" err="1" smtClean="0">
                <a:latin typeface="Calibri" pitchFamily="34" charset="0"/>
              </a:rPr>
              <a:t>NOx</a:t>
            </a:r>
            <a:r>
              <a:rPr lang="en-US" sz="1400" dirty="0" smtClean="0">
                <a:latin typeface="Calibri" pitchFamily="34" charset="0"/>
              </a:rPr>
              <a:t> </a:t>
            </a:r>
            <a:r>
              <a:rPr lang="en-US" sz="1400" dirty="0">
                <a:latin typeface="Calibri" pitchFamily="34" charset="0"/>
              </a:rPr>
              <a:t>emissions from a low swirl </a:t>
            </a:r>
            <a:r>
              <a:rPr lang="en-US" sz="1400" dirty="0" smtClean="0">
                <a:latin typeface="Calibri" pitchFamily="34" charset="0"/>
              </a:rPr>
              <a:t>injector</a:t>
            </a:r>
            <a:endParaRPr lang="en-US" sz="1400" dirty="0">
              <a:latin typeface="Calibri" pitchFamily="34" charset="0"/>
            </a:endParaRPr>
          </a:p>
        </p:txBody>
      </p:sp>
      <p:sp>
        <p:nvSpPr>
          <p:cNvPr id="9" name="TextBox 8"/>
          <p:cNvSpPr txBox="1"/>
          <p:nvPr/>
        </p:nvSpPr>
        <p:spPr>
          <a:xfrm>
            <a:off x="6248400" y="1143000"/>
            <a:ext cx="1295400" cy="954107"/>
          </a:xfrm>
          <a:prstGeom prst="rect">
            <a:avLst/>
          </a:prstGeom>
          <a:noFill/>
        </p:spPr>
        <p:txBody>
          <a:bodyPr wrap="square" rtlCol="0">
            <a:spAutoFit/>
          </a:bodyPr>
          <a:lstStyle/>
          <a:p>
            <a:r>
              <a:rPr lang="en-US" sz="1400" dirty="0" smtClean="0">
                <a:latin typeface="Calibri" pitchFamily="34" charset="0"/>
                <a:cs typeface="Calibri" pitchFamily="34" charset="0"/>
              </a:rPr>
              <a:t>S3D simulation of HO</a:t>
            </a:r>
            <a:r>
              <a:rPr lang="en-US" sz="1400" baseline="-25000" dirty="0" smtClean="0">
                <a:latin typeface="Calibri" pitchFamily="34" charset="0"/>
                <a:cs typeface="Calibri" pitchFamily="34" charset="0"/>
              </a:rPr>
              <a:t>2</a:t>
            </a:r>
            <a:r>
              <a:rPr lang="en-US" sz="1400" dirty="0" smtClean="0">
                <a:latin typeface="Calibri" pitchFamily="34" charset="0"/>
                <a:cs typeface="Calibri" pitchFamily="34" charset="0"/>
              </a:rPr>
              <a:t> ignition marker in  lifted flame </a:t>
            </a:r>
            <a:endParaRPr lang="en-US" sz="1400" dirty="0">
              <a:latin typeface="Calibri" pitchFamily="34" charset="0"/>
              <a:cs typeface="Calibri" pitchFamily="34" charset="0"/>
            </a:endParaRPr>
          </a:p>
        </p:txBody>
      </p:sp>
      <p:pic>
        <p:nvPicPr>
          <p:cNvPr id="10" name="Picture 9" descr="final_HO2.png"/>
          <p:cNvPicPr>
            <a:picLocks noChangeAspect="1"/>
          </p:cNvPicPr>
          <p:nvPr/>
        </p:nvPicPr>
        <p:blipFill rotWithShape="1">
          <a:blip r:embed="rId4">
            <a:extLst>
              <a:ext uri="{28A0092B-C50C-407E-A947-70E740481C1C}">
                <a14:useLocalDpi xmlns="" xmlns:a14="http://schemas.microsoft.com/office/drawing/2010/main" val="0"/>
              </a:ext>
            </a:extLst>
          </a:blip>
          <a:srcRect l="28846" t="635" r="25963" b="-635"/>
          <a:stretch/>
        </p:blipFill>
        <p:spPr>
          <a:xfrm>
            <a:off x="7467600" y="1143000"/>
            <a:ext cx="1553835" cy="3471333"/>
          </a:xfrm>
          <a:prstGeom prst="rect">
            <a:avLst/>
          </a:prstGeom>
        </p:spPr>
      </p:pic>
      <p:pic>
        <p:nvPicPr>
          <p:cNvPr id="8" name="Picture 21" descr="Fig 1 - Flames"/>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795923" y="2514600"/>
            <a:ext cx="1671677" cy="2122488"/>
          </a:xfrm>
          <a:prstGeom prst="rect">
            <a:avLst/>
          </a:prstGeom>
          <a:noFill/>
          <a:ln w="9525">
            <a:noFill/>
            <a:miter lim="800000"/>
            <a:headEnd/>
            <a:tailEnd/>
          </a:ln>
        </p:spPr>
      </p:pic>
      <p:sp>
        <p:nvSpPr>
          <p:cNvPr id="4" name="TextBox 3"/>
          <p:cNvSpPr txBox="1"/>
          <p:nvPr/>
        </p:nvSpPr>
        <p:spPr>
          <a:xfrm>
            <a:off x="5727010" y="4582180"/>
            <a:ext cx="1511990" cy="523220"/>
          </a:xfrm>
          <a:prstGeom prst="rect">
            <a:avLst/>
          </a:prstGeom>
          <a:noFill/>
        </p:spPr>
        <p:txBody>
          <a:bodyPr wrap="none" rtlCol="0">
            <a:spAutoFit/>
          </a:bodyPr>
          <a:lstStyle/>
          <a:p>
            <a:r>
              <a:rPr lang="en-US" sz="1400" dirty="0" smtClean="0"/>
              <a:t>Laboratory scale</a:t>
            </a:r>
          </a:p>
          <a:p>
            <a:r>
              <a:rPr lang="en-US" sz="1400" dirty="0" smtClean="0"/>
              <a:t> flames</a:t>
            </a:r>
            <a:endParaRPr lang="en-US" sz="1400" dirty="0"/>
          </a:p>
        </p:txBody>
      </p:sp>
      <p:sp>
        <p:nvSpPr>
          <p:cNvPr id="11" name="TextBox 10"/>
          <p:cNvSpPr txBox="1"/>
          <p:nvPr/>
        </p:nvSpPr>
        <p:spPr>
          <a:xfrm>
            <a:off x="381000" y="1676400"/>
            <a:ext cx="8225329" cy="3662541"/>
          </a:xfrm>
          <a:prstGeom prst="rect">
            <a:avLst/>
          </a:prstGeom>
          <a:solidFill>
            <a:srgbClr val="FF9324"/>
          </a:solidFill>
        </p:spPr>
        <p:txBody>
          <a:bodyPr wrap="none" rtlCol="0">
            <a:spAutoFit/>
          </a:bodyPr>
          <a:lstStyle/>
          <a:p>
            <a:r>
              <a:rPr lang="en-US" sz="2800" b="1" dirty="0"/>
              <a:t>Target computational </a:t>
            </a:r>
            <a:r>
              <a:rPr lang="en-US" sz="2800" b="1" dirty="0" smtClean="0"/>
              <a:t>capability at </a:t>
            </a:r>
            <a:r>
              <a:rPr lang="en-US" sz="2800" b="1" dirty="0" err="1" smtClean="0"/>
              <a:t>exascale</a:t>
            </a:r>
            <a:r>
              <a:rPr lang="en-US" sz="2800" b="1" dirty="0" smtClean="0"/>
              <a:t>:</a:t>
            </a:r>
            <a:endParaRPr lang="en-US" sz="2800" b="1" dirty="0"/>
          </a:p>
          <a:p>
            <a:pPr marL="800100" lvl="1" indent="-342900">
              <a:buFont typeface="Arial"/>
              <a:buChar char="•"/>
            </a:pPr>
            <a:r>
              <a:rPr lang="en-US" sz="2000" dirty="0"/>
              <a:t>High-fidelity physics</a:t>
            </a:r>
          </a:p>
          <a:p>
            <a:pPr marL="1257300" lvl="2" indent="-342900">
              <a:buFont typeface="Arial"/>
              <a:buChar char="•"/>
            </a:pPr>
            <a:r>
              <a:rPr lang="en-US" sz="2000" dirty="0"/>
              <a:t>Detailed chemical kinetics</a:t>
            </a:r>
          </a:p>
          <a:p>
            <a:pPr marL="1257300" lvl="2" indent="-342900">
              <a:buFont typeface="Arial"/>
              <a:buChar char="•"/>
            </a:pPr>
            <a:r>
              <a:rPr lang="en-US" sz="2000" dirty="0"/>
              <a:t>Multicomponent species transport</a:t>
            </a:r>
          </a:p>
          <a:p>
            <a:pPr marL="800100" lvl="1" indent="-342900">
              <a:buFont typeface="Arial"/>
              <a:buChar char="•"/>
            </a:pPr>
            <a:r>
              <a:rPr lang="en-US" sz="2000" dirty="0"/>
              <a:t>Supports both compressible and low Mach number formulations</a:t>
            </a:r>
          </a:p>
          <a:p>
            <a:pPr marL="800100" lvl="1" indent="-342900">
              <a:buFont typeface="Arial"/>
              <a:buChar char="•"/>
            </a:pPr>
            <a:r>
              <a:rPr lang="en-US" sz="2000" dirty="0"/>
              <a:t>Block-structured adaptive mesh refinement</a:t>
            </a:r>
          </a:p>
          <a:p>
            <a:pPr marL="800100" lvl="1" indent="-342900">
              <a:buFont typeface="Arial"/>
              <a:buChar char="•"/>
            </a:pPr>
            <a:r>
              <a:rPr lang="en-US" sz="2000" dirty="0"/>
              <a:t>Higher-order spatial </a:t>
            </a:r>
            <a:r>
              <a:rPr lang="en-US" sz="2000" dirty="0" err="1"/>
              <a:t>discretizations</a:t>
            </a:r>
            <a:endParaRPr lang="en-US" sz="2000" dirty="0"/>
          </a:p>
          <a:p>
            <a:pPr marL="800100" lvl="1" indent="-342900">
              <a:buFont typeface="Arial"/>
              <a:buChar char="•"/>
            </a:pPr>
            <a:r>
              <a:rPr lang="en-US" sz="2000" dirty="0"/>
              <a:t>Higher-order temporal integration</a:t>
            </a:r>
          </a:p>
          <a:p>
            <a:pPr marL="800100" lvl="1" indent="-342900">
              <a:buFont typeface="Arial"/>
              <a:buChar char="•"/>
            </a:pPr>
            <a:r>
              <a:rPr lang="en-US" sz="2000" b="1" dirty="0">
                <a:solidFill>
                  <a:schemeClr val="accent6">
                    <a:lumMod val="75000"/>
                  </a:schemeClr>
                </a:solidFill>
              </a:rPr>
              <a:t>Support for embedded UQ</a:t>
            </a:r>
          </a:p>
          <a:p>
            <a:pPr marL="800100" lvl="1" indent="-342900">
              <a:buFont typeface="Arial"/>
              <a:buChar char="•"/>
            </a:pPr>
            <a:r>
              <a:rPr lang="en-US" sz="2000" b="1" i="1" dirty="0">
                <a:solidFill>
                  <a:schemeClr val="accent6">
                    <a:lumMod val="75000"/>
                  </a:schemeClr>
                </a:solidFill>
              </a:rPr>
              <a:t>In situ </a:t>
            </a:r>
            <a:r>
              <a:rPr lang="en-US" sz="2000" b="1" dirty="0">
                <a:solidFill>
                  <a:schemeClr val="accent6">
                    <a:lumMod val="75000"/>
                  </a:schemeClr>
                </a:solidFill>
              </a:rPr>
              <a:t>analytics</a:t>
            </a:r>
          </a:p>
          <a:p>
            <a:pPr marL="342900" indent="-342900">
              <a:buFont typeface="Arial"/>
              <a:buChar char="•"/>
            </a:pPr>
            <a:endParaRPr lang="en-US" dirty="0"/>
          </a:p>
        </p:txBody>
      </p:sp>
    </p:spTree>
    <p:extLst>
      <p:ext uri="{BB962C8B-B14F-4D97-AF65-F5344CB8AC3E}">
        <p14:creationId xmlns="" xmlns:p14="http://schemas.microsoft.com/office/powerpoint/2010/main" val="7766404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0" y="5668962"/>
            <a:ext cx="800100" cy="655638"/>
            <a:chOff x="7488" y="5760"/>
            <a:chExt cx="1152" cy="1152"/>
          </a:xfrm>
        </p:grpSpPr>
        <p:sp>
          <p:nvSpPr>
            <p:cNvPr id="15423" name="Rectangle 5"/>
            <p:cNvSpPr>
              <a:spLocks noChangeArrowheads="1"/>
            </p:cNvSpPr>
            <p:nvPr/>
          </p:nvSpPr>
          <p:spPr bwMode="auto">
            <a:xfrm>
              <a:off x="7488" y="5760"/>
              <a:ext cx="1152" cy="115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424" name="Picture 6" descr="UW_logo_600"/>
            <p:cNvPicPr>
              <a:picLocks noChangeAspect="1" noChangeArrowheads="1"/>
            </p:cNvPicPr>
            <p:nvPr/>
          </p:nvPicPr>
          <p:blipFill>
            <a:blip r:embed="rId3">
              <a:extLst>
                <a:ext uri="{28A0092B-C50C-407E-A947-70E740481C1C}">
                  <a14:useLocalDpi xmlns="" xmlns:a14="http://schemas.microsoft.com/office/drawing/2010/main" val="0"/>
                </a:ext>
              </a:extLst>
            </a:blip>
            <a:srcRect l="31148" r="31041" b="40186"/>
            <a:stretch>
              <a:fillRect/>
            </a:stretch>
          </p:blipFill>
          <p:spPr bwMode="auto">
            <a:xfrm>
              <a:off x="7714" y="5782"/>
              <a:ext cx="700" cy="1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363" name="Text Box 7"/>
          <p:cNvSpPr txBox="1">
            <a:spLocks noChangeArrowheads="1"/>
          </p:cNvSpPr>
          <p:nvPr/>
        </p:nvSpPr>
        <p:spPr bwMode="auto">
          <a:xfrm>
            <a:off x="620713" y="6115050"/>
            <a:ext cx="7874000" cy="285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26664" tIns="13332" rIns="26664" bIns="13332"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b="1" dirty="0">
                <a:solidFill>
                  <a:srgbClr val="990000"/>
                </a:solidFill>
                <a:latin typeface="Times New Roman" charset="0"/>
              </a:rPr>
              <a:t>U</a:t>
            </a:r>
            <a:r>
              <a:rPr lang="en-US" sz="1300" b="1" dirty="0">
                <a:solidFill>
                  <a:srgbClr val="990000"/>
                </a:solidFill>
                <a:latin typeface="Times New Roman" charset="0"/>
              </a:rPr>
              <a:t>NIVERSITY OF </a:t>
            </a:r>
            <a:r>
              <a:rPr lang="en-US" sz="1600" b="1" dirty="0">
                <a:solidFill>
                  <a:srgbClr val="990000"/>
                </a:solidFill>
                <a:latin typeface="Times New Roman" charset="0"/>
              </a:rPr>
              <a:t>W</a:t>
            </a:r>
            <a:r>
              <a:rPr lang="en-US" sz="1300" b="1" dirty="0">
                <a:solidFill>
                  <a:srgbClr val="990000"/>
                </a:solidFill>
                <a:latin typeface="Times New Roman" charset="0"/>
              </a:rPr>
              <a:t>ISCONSIN - </a:t>
            </a:r>
            <a:r>
              <a:rPr lang="en-US" sz="1600" b="1" dirty="0">
                <a:solidFill>
                  <a:srgbClr val="990000"/>
                </a:solidFill>
                <a:latin typeface="Times New Roman" charset="0"/>
              </a:rPr>
              <a:t>E</a:t>
            </a:r>
            <a:r>
              <a:rPr lang="en-US" sz="1300" b="1" dirty="0">
                <a:solidFill>
                  <a:srgbClr val="990000"/>
                </a:solidFill>
                <a:latin typeface="Times New Roman" charset="0"/>
              </a:rPr>
              <a:t>NGINE </a:t>
            </a:r>
            <a:r>
              <a:rPr lang="en-US" sz="1600" b="1" dirty="0">
                <a:solidFill>
                  <a:srgbClr val="990000"/>
                </a:solidFill>
                <a:latin typeface="Times New Roman" charset="0"/>
              </a:rPr>
              <a:t>R</a:t>
            </a:r>
            <a:r>
              <a:rPr lang="en-US" sz="1300" b="1" dirty="0">
                <a:solidFill>
                  <a:srgbClr val="990000"/>
                </a:solidFill>
                <a:latin typeface="Times New Roman" charset="0"/>
              </a:rPr>
              <a:t>ESEARCH </a:t>
            </a:r>
            <a:r>
              <a:rPr lang="en-US" sz="1600" b="1" dirty="0">
                <a:solidFill>
                  <a:srgbClr val="990000"/>
                </a:solidFill>
                <a:latin typeface="Times New Roman" charset="0"/>
              </a:rPr>
              <a:t>C</a:t>
            </a:r>
            <a:r>
              <a:rPr lang="en-US" sz="1300" b="1" dirty="0">
                <a:solidFill>
                  <a:srgbClr val="990000"/>
                </a:solidFill>
                <a:latin typeface="Times New Roman" charset="0"/>
              </a:rPr>
              <a:t>ENTER</a:t>
            </a:r>
          </a:p>
        </p:txBody>
      </p:sp>
      <p:sp>
        <p:nvSpPr>
          <p:cNvPr id="15365" name="Line 9"/>
          <p:cNvSpPr>
            <a:spLocks noChangeShapeType="1"/>
          </p:cNvSpPr>
          <p:nvPr/>
        </p:nvSpPr>
        <p:spPr bwMode="auto">
          <a:xfrm>
            <a:off x="1371600" y="6430963"/>
            <a:ext cx="6629400" cy="0"/>
          </a:xfrm>
          <a:prstGeom prst="line">
            <a:avLst/>
          </a:prstGeom>
          <a:noFill/>
          <a:ln w="508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680" name="Text Box 56"/>
          <p:cNvSpPr txBox="1">
            <a:spLocks noChangeArrowheads="1"/>
          </p:cNvSpPr>
          <p:nvPr/>
        </p:nvSpPr>
        <p:spPr bwMode="auto">
          <a:xfrm>
            <a:off x="762000" y="5218093"/>
            <a:ext cx="3962400" cy="954107"/>
          </a:xfrm>
          <a:prstGeom prst="rect">
            <a:avLst/>
          </a:prstGeom>
          <a:solidFill>
            <a:srgbClr val="DBFFD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cs typeface="Arial" charset="0"/>
              </a:rPr>
              <a:t>PCCI/HCCI – load limitations</a:t>
            </a:r>
            <a:br>
              <a:rPr lang="en-US" sz="1400" dirty="0">
                <a:cs typeface="Arial" charset="0"/>
              </a:rPr>
            </a:br>
            <a:r>
              <a:rPr lang="en-US" sz="1400" dirty="0">
                <a:cs typeface="Arial" charset="0"/>
              </a:rPr>
              <a:t>Requires precise charge preparation and combustion control mechanisms</a:t>
            </a:r>
          </a:p>
          <a:p>
            <a:pPr eaLnBrk="1" hangingPunct="1"/>
            <a:r>
              <a:rPr lang="en-US" sz="1400" dirty="0">
                <a:cs typeface="Arial" charset="0"/>
              </a:rPr>
              <a:t>  (for auto-ignition and combustion timing)</a:t>
            </a:r>
          </a:p>
        </p:txBody>
      </p:sp>
      <p:pic>
        <p:nvPicPr>
          <p:cNvPr id="15367" name="Picture 2"/>
          <p:cNvPicPr>
            <a:picLocks noChangeAspect="1" noChangeArrowheads="1"/>
          </p:cNvPicPr>
          <p:nvPr/>
        </p:nvPicPr>
        <p:blipFill>
          <a:blip r:embed="rId4">
            <a:lum bright="38000"/>
            <a:extLst>
              <a:ext uri="{28A0092B-C50C-407E-A947-70E740481C1C}">
                <a14:useLocalDpi xmlns="" xmlns:a14="http://schemas.microsoft.com/office/drawing/2010/main" val="0"/>
              </a:ext>
            </a:extLst>
          </a:blip>
          <a:srcRect l="1445" t="5374" r="1222" b="1625"/>
          <a:stretch>
            <a:fillRect/>
          </a:stretch>
        </p:blipFill>
        <p:spPr bwMode="auto">
          <a:xfrm>
            <a:off x="677863" y="609600"/>
            <a:ext cx="4162425" cy="353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Rectangle 6"/>
          <p:cNvSpPr>
            <a:spLocks noChangeArrowheads="1"/>
          </p:cNvSpPr>
          <p:nvPr/>
        </p:nvSpPr>
        <p:spPr bwMode="auto">
          <a:xfrm>
            <a:off x="1682750" y="2700338"/>
            <a:ext cx="1371600" cy="1143000"/>
          </a:xfrm>
          <a:prstGeom prst="rect">
            <a:avLst/>
          </a:prstGeom>
          <a:solidFill>
            <a:srgbClr val="008000">
              <a:alpha val="20000"/>
            </a:srgbClr>
          </a:solidFill>
          <a:ln w="50800">
            <a:solidFill>
              <a:srgbClr val="008000"/>
            </a:solidFill>
            <a:prstDash val="sysDot"/>
            <a:miter lim="800000"/>
            <a:headEnd/>
            <a:tailEnd/>
          </a:ln>
        </p:spPr>
        <p:txBody>
          <a:bodyPr wrap="none" anchor="ctr"/>
          <a:lstStyle/>
          <a:p>
            <a:pPr algn="ctr"/>
            <a:endParaRPr lang="en-US">
              <a:cs typeface="Arial" charset="0"/>
            </a:endParaRPr>
          </a:p>
        </p:txBody>
      </p:sp>
      <p:grpSp>
        <p:nvGrpSpPr>
          <p:cNvPr id="2" name="Group 7"/>
          <p:cNvGrpSpPr>
            <a:grpSpLocks/>
          </p:cNvGrpSpPr>
          <p:nvPr/>
        </p:nvGrpSpPr>
        <p:grpSpPr bwMode="auto">
          <a:xfrm>
            <a:off x="1754187" y="3443502"/>
            <a:ext cx="1218240" cy="461901"/>
            <a:chOff x="1392" y="3313"/>
            <a:chExt cx="742" cy="296"/>
          </a:xfrm>
        </p:grpSpPr>
        <p:sp>
          <p:nvSpPr>
            <p:cNvPr id="15421" name="Oval 8"/>
            <p:cNvSpPr>
              <a:spLocks noChangeArrowheads="1"/>
            </p:cNvSpPr>
            <p:nvPr/>
          </p:nvSpPr>
          <p:spPr bwMode="auto">
            <a:xfrm>
              <a:off x="1392" y="3360"/>
              <a:ext cx="624" cy="192"/>
            </a:xfrm>
            <a:prstGeom prst="ellipse">
              <a:avLst/>
            </a:prstGeom>
            <a:noFill/>
            <a:ln w="254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Arial" charset="0"/>
              </a:endParaRPr>
            </a:p>
          </p:txBody>
        </p:sp>
        <p:sp>
          <p:nvSpPr>
            <p:cNvPr id="15422" name="Text Box 9"/>
            <p:cNvSpPr txBox="1">
              <a:spLocks noChangeArrowheads="1"/>
            </p:cNvSpPr>
            <p:nvPr/>
          </p:nvSpPr>
          <p:spPr bwMode="auto">
            <a:xfrm>
              <a:off x="1454" y="3313"/>
              <a:ext cx="680" cy="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ltLang="zh-CN" dirty="0">
                  <a:solidFill>
                    <a:srgbClr val="FF3300"/>
                  </a:solidFill>
                  <a:ea typeface="SimSun" charset="0"/>
                  <a:cs typeface="Arial" charset="0"/>
                </a:rPr>
                <a:t>HCCI</a:t>
              </a:r>
            </a:p>
          </p:txBody>
        </p:sp>
      </p:grpSp>
      <p:grpSp>
        <p:nvGrpSpPr>
          <p:cNvPr id="3" name="Group 10"/>
          <p:cNvGrpSpPr>
            <a:grpSpLocks/>
          </p:cNvGrpSpPr>
          <p:nvPr/>
        </p:nvGrpSpPr>
        <p:grpSpPr bwMode="auto">
          <a:xfrm>
            <a:off x="1682750" y="1598602"/>
            <a:ext cx="2497138" cy="901700"/>
            <a:chOff x="1391" y="2113"/>
            <a:chExt cx="1520" cy="578"/>
          </a:xfrm>
        </p:grpSpPr>
        <p:sp>
          <p:nvSpPr>
            <p:cNvPr id="15419" name="Oval 11"/>
            <p:cNvSpPr>
              <a:spLocks noChangeArrowheads="1"/>
            </p:cNvSpPr>
            <p:nvPr/>
          </p:nvSpPr>
          <p:spPr bwMode="auto">
            <a:xfrm rot="13137902">
              <a:off x="1391" y="2113"/>
              <a:ext cx="1520" cy="578"/>
            </a:xfrm>
            <a:prstGeom prst="ellipse">
              <a:avLst/>
            </a:prstGeom>
            <a:noFill/>
            <a:ln w="254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rot="10800000" wrap="none" anchor="ctr"/>
            <a:lstStyle/>
            <a:p>
              <a:endParaRPr lang="en-US">
                <a:cs typeface="Arial" charset="0"/>
              </a:endParaRPr>
            </a:p>
          </p:txBody>
        </p:sp>
        <p:sp>
          <p:nvSpPr>
            <p:cNvPr id="15420" name="Text Box 12"/>
            <p:cNvSpPr txBox="1">
              <a:spLocks noChangeArrowheads="1"/>
            </p:cNvSpPr>
            <p:nvPr/>
          </p:nvSpPr>
          <p:spPr bwMode="auto">
            <a:xfrm rot="2507888">
              <a:off x="1533" y="2165"/>
              <a:ext cx="1144"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ltLang="zh-CN" sz="2000" dirty="0">
                  <a:solidFill>
                    <a:srgbClr val="FF3300"/>
                  </a:solidFill>
                  <a:ea typeface="SimSun" charset="0"/>
                  <a:cs typeface="Arial" charset="0"/>
                </a:rPr>
                <a:t>Conventional Diesel</a:t>
              </a:r>
            </a:p>
          </p:txBody>
        </p:sp>
      </p:grpSp>
      <p:grpSp>
        <p:nvGrpSpPr>
          <p:cNvPr id="4" name="Group 13"/>
          <p:cNvGrpSpPr>
            <a:grpSpLocks/>
          </p:cNvGrpSpPr>
          <p:nvPr/>
        </p:nvGrpSpPr>
        <p:grpSpPr bwMode="auto">
          <a:xfrm>
            <a:off x="1695450" y="2941642"/>
            <a:ext cx="1371600" cy="493713"/>
            <a:chOff x="1208" y="3057"/>
            <a:chExt cx="864" cy="311"/>
          </a:xfrm>
        </p:grpSpPr>
        <p:sp>
          <p:nvSpPr>
            <p:cNvPr id="15417" name="Oval 14"/>
            <p:cNvSpPr>
              <a:spLocks noChangeArrowheads="1"/>
            </p:cNvSpPr>
            <p:nvPr/>
          </p:nvSpPr>
          <p:spPr bwMode="auto">
            <a:xfrm rot="1440648">
              <a:off x="1208" y="3128"/>
              <a:ext cx="864" cy="240"/>
            </a:xfrm>
            <a:prstGeom prst="ellipse">
              <a:avLst/>
            </a:prstGeom>
            <a:noFill/>
            <a:ln w="254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Arial" charset="0"/>
              </a:endParaRPr>
            </a:p>
          </p:txBody>
        </p:sp>
        <p:sp>
          <p:nvSpPr>
            <p:cNvPr id="15418" name="Text Box 15"/>
            <p:cNvSpPr txBox="1">
              <a:spLocks noChangeArrowheads="1"/>
            </p:cNvSpPr>
            <p:nvPr/>
          </p:nvSpPr>
          <p:spPr bwMode="auto">
            <a:xfrm rot="1792015">
              <a:off x="1328" y="3057"/>
              <a:ext cx="601"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ltLang="zh-CN" dirty="0" smtClean="0">
                  <a:solidFill>
                    <a:srgbClr val="FF3300"/>
                  </a:solidFill>
                  <a:ea typeface="SimSun" charset="0"/>
                  <a:cs typeface="Arial" charset="0"/>
                </a:rPr>
                <a:t>PCCI</a:t>
              </a:r>
              <a:endParaRPr lang="en-US" altLang="zh-CN" dirty="0">
                <a:solidFill>
                  <a:srgbClr val="FF3300"/>
                </a:solidFill>
                <a:ea typeface="SimSun" charset="0"/>
                <a:cs typeface="Arial" charset="0"/>
              </a:endParaRPr>
            </a:p>
          </p:txBody>
        </p:sp>
      </p:grpSp>
      <p:sp>
        <p:nvSpPr>
          <p:cNvPr id="120848" name="Text Box 16"/>
          <p:cNvSpPr txBox="1">
            <a:spLocks noChangeArrowheads="1"/>
          </p:cNvSpPr>
          <p:nvPr/>
        </p:nvSpPr>
        <p:spPr bwMode="auto">
          <a:xfrm>
            <a:off x="1641475" y="2546350"/>
            <a:ext cx="1463675" cy="73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b="1" dirty="0">
                <a:cs typeface="Arial" charset="0"/>
              </a:rPr>
              <a:t>High Efficiency</a:t>
            </a:r>
          </a:p>
          <a:p>
            <a:pPr algn="ctr" eaLnBrk="1" hangingPunct="1"/>
            <a:r>
              <a:rPr lang="en-US" sz="1400" b="1" dirty="0">
                <a:cs typeface="Arial" charset="0"/>
              </a:rPr>
              <a:t>Clean Regime</a:t>
            </a:r>
          </a:p>
          <a:p>
            <a:pPr algn="ctr" eaLnBrk="1" hangingPunct="1"/>
            <a:endParaRPr lang="en-US" sz="1400" b="1" dirty="0">
              <a:cs typeface="Arial" charset="0"/>
            </a:endParaRPr>
          </a:p>
        </p:txBody>
      </p:sp>
      <p:sp>
        <p:nvSpPr>
          <p:cNvPr id="15373" name="Freeform 17"/>
          <p:cNvSpPr>
            <a:spLocks/>
          </p:cNvSpPr>
          <p:nvPr/>
        </p:nvSpPr>
        <p:spPr bwMode="auto">
          <a:xfrm>
            <a:off x="1235075" y="1230313"/>
            <a:ext cx="3128963" cy="1374775"/>
          </a:xfrm>
          <a:custGeom>
            <a:avLst/>
            <a:gdLst>
              <a:gd name="T0" fmla="*/ 2147483647 w 1971"/>
              <a:gd name="T1" fmla="*/ 0 h 866"/>
              <a:gd name="T2" fmla="*/ 2147483647 w 1971"/>
              <a:gd name="T3" fmla="*/ 2147483647 h 866"/>
              <a:gd name="T4" fmla="*/ 2147483647 w 1971"/>
              <a:gd name="T5" fmla="*/ 2147483647 h 866"/>
              <a:gd name="T6" fmla="*/ 2147483647 w 1971"/>
              <a:gd name="T7" fmla="*/ 2147483647 h 866"/>
              <a:gd name="T8" fmla="*/ 2147483647 w 1971"/>
              <a:gd name="T9" fmla="*/ 2147483647 h 866"/>
              <a:gd name="T10" fmla="*/ 2147483647 w 1971"/>
              <a:gd name="T11" fmla="*/ 2147483647 h 866"/>
              <a:gd name="T12" fmla="*/ 2147483647 w 1971"/>
              <a:gd name="T13" fmla="*/ 2147483647 h 866"/>
              <a:gd name="T14" fmla="*/ 2147483647 w 1971"/>
              <a:gd name="T15" fmla="*/ 2147483647 h 866"/>
              <a:gd name="T16" fmla="*/ 2147483647 w 1971"/>
              <a:gd name="T17" fmla="*/ 2147483647 h 866"/>
              <a:gd name="T18" fmla="*/ 2147483647 w 1971"/>
              <a:gd name="T19" fmla="*/ 2147483647 h 866"/>
              <a:gd name="T20" fmla="*/ 2147483647 w 1971"/>
              <a:gd name="T21" fmla="*/ 2147483647 h 866"/>
              <a:gd name="T22" fmla="*/ 2147483647 w 1971"/>
              <a:gd name="T23" fmla="*/ 2147483647 h 866"/>
              <a:gd name="T24" fmla="*/ 2147483647 w 1971"/>
              <a:gd name="T25" fmla="*/ 2147483647 h 866"/>
              <a:gd name="T26" fmla="*/ 2147483647 w 1971"/>
              <a:gd name="T27" fmla="*/ 2147483647 h 866"/>
              <a:gd name="T28" fmla="*/ 2147483647 w 1971"/>
              <a:gd name="T29" fmla="*/ 2147483647 h 866"/>
              <a:gd name="T30" fmla="*/ 2147483647 w 1971"/>
              <a:gd name="T31" fmla="*/ 2147483647 h 866"/>
              <a:gd name="T32" fmla="*/ 2147483647 w 1971"/>
              <a:gd name="T33" fmla="*/ 2147483647 h 866"/>
              <a:gd name="T34" fmla="*/ 2147483647 w 1971"/>
              <a:gd name="T35" fmla="*/ 2147483647 h 866"/>
              <a:gd name="T36" fmla="*/ 2147483647 w 1971"/>
              <a:gd name="T37" fmla="*/ 2147483647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1"/>
              <a:gd name="T58" fmla="*/ 0 h 866"/>
              <a:gd name="T59" fmla="*/ 1971 w 1971"/>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1" h="866">
                <a:moveTo>
                  <a:pt x="3" y="0"/>
                </a:moveTo>
                <a:cubicBezTo>
                  <a:pt x="9" y="17"/>
                  <a:pt x="15" y="34"/>
                  <a:pt x="15" y="56"/>
                </a:cubicBezTo>
                <a:cubicBezTo>
                  <a:pt x="15" y="78"/>
                  <a:pt x="0" y="92"/>
                  <a:pt x="3" y="132"/>
                </a:cubicBezTo>
                <a:cubicBezTo>
                  <a:pt x="6" y="172"/>
                  <a:pt x="22" y="257"/>
                  <a:pt x="31" y="296"/>
                </a:cubicBezTo>
                <a:cubicBezTo>
                  <a:pt x="40" y="335"/>
                  <a:pt x="51" y="344"/>
                  <a:pt x="59" y="368"/>
                </a:cubicBezTo>
                <a:cubicBezTo>
                  <a:pt x="67" y="392"/>
                  <a:pt x="74" y="419"/>
                  <a:pt x="79" y="440"/>
                </a:cubicBezTo>
                <a:cubicBezTo>
                  <a:pt x="84" y="461"/>
                  <a:pt x="79" y="468"/>
                  <a:pt x="87" y="492"/>
                </a:cubicBezTo>
                <a:cubicBezTo>
                  <a:pt x="95" y="516"/>
                  <a:pt x="109" y="559"/>
                  <a:pt x="127" y="584"/>
                </a:cubicBezTo>
                <a:cubicBezTo>
                  <a:pt x="145" y="609"/>
                  <a:pt x="174" y="629"/>
                  <a:pt x="195" y="644"/>
                </a:cubicBezTo>
                <a:cubicBezTo>
                  <a:pt x="216" y="659"/>
                  <a:pt x="240" y="661"/>
                  <a:pt x="255" y="672"/>
                </a:cubicBezTo>
                <a:cubicBezTo>
                  <a:pt x="270" y="683"/>
                  <a:pt x="261" y="700"/>
                  <a:pt x="283" y="712"/>
                </a:cubicBezTo>
                <a:cubicBezTo>
                  <a:pt x="305" y="724"/>
                  <a:pt x="362" y="733"/>
                  <a:pt x="387" y="744"/>
                </a:cubicBezTo>
                <a:cubicBezTo>
                  <a:pt x="412" y="755"/>
                  <a:pt x="396" y="767"/>
                  <a:pt x="431" y="780"/>
                </a:cubicBezTo>
                <a:cubicBezTo>
                  <a:pt x="466" y="793"/>
                  <a:pt x="475" y="812"/>
                  <a:pt x="599" y="824"/>
                </a:cubicBezTo>
                <a:cubicBezTo>
                  <a:pt x="723" y="836"/>
                  <a:pt x="1033" y="866"/>
                  <a:pt x="1175" y="852"/>
                </a:cubicBezTo>
                <a:cubicBezTo>
                  <a:pt x="1317" y="838"/>
                  <a:pt x="1364" y="762"/>
                  <a:pt x="1451" y="740"/>
                </a:cubicBezTo>
                <a:cubicBezTo>
                  <a:pt x="1538" y="718"/>
                  <a:pt x="1642" y="748"/>
                  <a:pt x="1699" y="720"/>
                </a:cubicBezTo>
                <a:cubicBezTo>
                  <a:pt x="1756" y="692"/>
                  <a:pt x="1746" y="624"/>
                  <a:pt x="1791" y="572"/>
                </a:cubicBezTo>
                <a:cubicBezTo>
                  <a:pt x="1836" y="520"/>
                  <a:pt x="1945" y="439"/>
                  <a:pt x="1971" y="408"/>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4" name="Freeform 18"/>
          <p:cNvSpPr>
            <a:spLocks/>
          </p:cNvSpPr>
          <p:nvPr/>
        </p:nvSpPr>
        <p:spPr bwMode="auto">
          <a:xfrm>
            <a:off x="3206750" y="2462213"/>
            <a:ext cx="1163638" cy="1246187"/>
          </a:xfrm>
          <a:custGeom>
            <a:avLst/>
            <a:gdLst>
              <a:gd name="T0" fmla="*/ 2147483647 w 733"/>
              <a:gd name="T1" fmla="*/ 0 h 785"/>
              <a:gd name="T2" fmla="*/ 2147483647 w 733"/>
              <a:gd name="T3" fmla="*/ 2147483647 h 785"/>
              <a:gd name="T4" fmla="*/ 2147483647 w 733"/>
              <a:gd name="T5" fmla="*/ 2147483647 h 785"/>
              <a:gd name="T6" fmla="*/ 2147483647 w 733"/>
              <a:gd name="T7" fmla="*/ 2147483647 h 785"/>
              <a:gd name="T8" fmla="*/ 2147483647 w 733"/>
              <a:gd name="T9" fmla="*/ 2147483647 h 785"/>
              <a:gd name="T10" fmla="*/ 2147483647 w 733"/>
              <a:gd name="T11" fmla="*/ 2147483647 h 785"/>
              <a:gd name="T12" fmla="*/ 2147483647 w 733"/>
              <a:gd name="T13" fmla="*/ 2147483647 h 785"/>
              <a:gd name="T14" fmla="*/ 2147483647 w 733"/>
              <a:gd name="T15" fmla="*/ 2147483647 h 785"/>
              <a:gd name="T16" fmla="*/ 2147483647 w 733"/>
              <a:gd name="T17" fmla="*/ 2147483647 h 785"/>
              <a:gd name="T18" fmla="*/ 2147483647 w 733"/>
              <a:gd name="T19" fmla="*/ 2147483647 h 785"/>
              <a:gd name="T20" fmla="*/ 2147483647 w 733"/>
              <a:gd name="T21" fmla="*/ 2147483647 h 785"/>
              <a:gd name="T22" fmla="*/ 2147483647 w 733"/>
              <a:gd name="T23" fmla="*/ 2147483647 h 785"/>
              <a:gd name="T24" fmla="*/ 2147483647 w 733"/>
              <a:gd name="T25" fmla="*/ 2147483647 h 785"/>
              <a:gd name="T26" fmla="*/ 2147483647 w 733"/>
              <a:gd name="T27" fmla="*/ 2147483647 h 785"/>
              <a:gd name="T28" fmla="*/ 2147483647 w 733"/>
              <a:gd name="T29" fmla="*/ 2147483647 h 785"/>
              <a:gd name="T30" fmla="*/ 2147483647 w 733"/>
              <a:gd name="T31" fmla="*/ 2147483647 h 785"/>
              <a:gd name="T32" fmla="*/ 2147483647 w 733"/>
              <a:gd name="T33" fmla="*/ 2147483647 h 785"/>
              <a:gd name="T34" fmla="*/ 2147483647 w 733"/>
              <a:gd name="T35" fmla="*/ 2147483647 h 785"/>
              <a:gd name="T36" fmla="*/ 2147483647 w 733"/>
              <a:gd name="T37" fmla="*/ 2147483647 h 785"/>
              <a:gd name="T38" fmla="*/ 2147483647 w 733"/>
              <a:gd name="T39" fmla="*/ 2147483647 h 785"/>
              <a:gd name="T40" fmla="*/ 2147483647 w 733"/>
              <a:gd name="T41" fmla="*/ 2147483647 h 785"/>
              <a:gd name="T42" fmla="*/ 2147483647 w 733"/>
              <a:gd name="T43" fmla="*/ 2147483647 h 785"/>
              <a:gd name="T44" fmla="*/ 2147483647 w 733"/>
              <a:gd name="T45" fmla="*/ 2147483647 h 7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3"/>
              <a:gd name="T70" fmla="*/ 0 h 785"/>
              <a:gd name="T71" fmla="*/ 733 w 733"/>
              <a:gd name="T72" fmla="*/ 785 h 7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3" h="785">
                <a:moveTo>
                  <a:pt x="729" y="0"/>
                </a:moveTo>
                <a:cubicBezTo>
                  <a:pt x="720" y="5"/>
                  <a:pt x="712" y="11"/>
                  <a:pt x="689" y="16"/>
                </a:cubicBezTo>
                <a:cubicBezTo>
                  <a:pt x="666" y="21"/>
                  <a:pt x="615" y="23"/>
                  <a:pt x="593" y="28"/>
                </a:cubicBezTo>
                <a:cubicBezTo>
                  <a:pt x="571" y="33"/>
                  <a:pt x="575" y="30"/>
                  <a:pt x="557" y="44"/>
                </a:cubicBezTo>
                <a:cubicBezTo>
                  <a:pt x="539" y="58"/>
                  <a:pt x="504" y="98"/>
                  <a:pt x="485" y="112"/>
                </a:cubicBezTo>
                <a:cubicBezTo>
                  <a:pt x="466" y="126"/>
                  <a:pt x="464" y="120"/>
                  <a:pt x="441" y="128"/>
                </a:cubicBezTo>
                <a:cubicBezTo>
                  <a:pt x="418" y="136"/>
                  <a:pt x="375" y="153"/>
                  <a:pt x="345" y="160"/>
                </a:cubicBezTo>
                <a:cubicBezTo>
                  <a:pt x="315" y="167"/>
                  <a:pt x="282" y="167"/>
                  <a:pt x="261" y="172"/>
                </a:cubicBezTo>
                <a:cubicBezTo>
                  <a:pt x="240" y="177"/>
                  <a:pt x="231" y="179"/>
                  <a:pt x="221" y="188"/>
                </a:cubicBezTo>
                <a:cubicBezTo>
                  <a:pt x="211" y="197"/>
                  <a:pt x="210" y="205"/>
                  <a:pt x="201" y="224"/>
                </a:cubicBezTo>
                <a:cubicBezTo>
                  <a:pt x="192" y="243"/>
                  <a:pt x="182" y="279"/>
                  <a:pt x="165" y="304"/>
                </a:cubicBezTo>
                <a:cubicBezTo>
                  <a:pt x="148" y="329"/>
                  <a:pt x="123" y="356"/>
                  <a:pt x="101" y="376"/>
                </a:cubicBezTo>
                <a:cubicBezTo>
                  <a:pt x="79" y="396"/>
                  <a:pt x="48" y="408"/>
                  <a:pt x="33" y="424"/>
                </a:cubicBezTo>
                <a:cubicBezTo>
                  <a:pt x="18" y="440"/>
                  <a:pt x="18" y="457"/>
                  <a:pt x="13" y="472"/>
                </a:cubicBezTo>
                <a:cubicBezTo>
                  <a:pt x="8" y="487"/>
                  <a:pt x="2" y="480"/>
                  <a:pt x="1" y="512"/>
                </a:cubicBezTo>
                <a:cubicBezTo>
                  <a:pt x="0" y="544"/>
                  <a:pt x="2" y="631"/>
                  <a:pt x="5" y="664"/>
                </a:cubicBezTo>
                <a:cubicBezTo>
                  <a:pt x="8" y="697"/>
                  <a:pt x="11" y="694"/>
                  <a:pt x="21" y="708"/>
                </a:cubicBezTo>
                <a:cubicBezTo>
                  <a:pt x="31" y="722"/>
                  <a:pt x="44" y="735"/>
                  <a:pt x="65" y="748"/>
                </a:cubicBezTo>
                <a:cubicBezTo>
                  <a:pt x="86" y="761"/>
                  <a:pt x="120" y="783"/>
                  <a:pt x="149" y="784"/>
                </a:cubicBezTo>
                <a:cubicBezTo>
                  <a:pt x="178" y="785"/>
                  <a:pt x="212" y="767"/>
                  <a:pt x="241" y="752"/>
                </a:cubicBezTo>
                <a:cubicBezTo>
                  <a:pt x="270" y="737"/>
                  <a:pt x="295" y="705"/>
                  <a:pt x="321" y="692"/>
                </a:cubicBezTo>
                <a:cubicBezTo>
                  <a:pt x="347" y="679"/>
                  <a:pt x="328" y="678"/>
                  <a:pt x="397" y="676"/>
                </a:cubicBezTo>
                <a:cubicBezTo>
                  <a:pt x="466" y="674"/>
                  <a:pt x="680" y="680"/>
                  <a:pt x="733" y="680"/>
                </a:cubicBezTo>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5" name="Line 19"/>
          <p:cNvSpPr>
            <a:spLocks noChangeShapeType="1"/>
          </p:cNvSpPr>
          <p:nvPr/>
        </p:nvSpPr>
        <p:spPr bwMode="auto">
          <a:xfrm>
            <a:off x="1169988" y="1230313"/>
            <a:ext cx="0" cy="29146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6" name="Line 20"/>
          <p:cNvSpPr>
            <a:spLocks noChangeShapeType="1"/>
          </p:cNvSpPr>
          <p:nvPr/>
        </p:nvSpPr>
        <p:spPr bwMode="auto">
          <a:xfrm>
            <a:off x="1179513" y="4154488"/>
            <a:ext cx="320040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7" name="Text Box 21"/>
          <p:cNvSpPr txBox="1">
            <a:spLocks noChangeArrowheads="1"/>
          </p:cNvSpPr>
          <p:nvPr/>
        </p:nvSpPr>
        <p:spPr bwMode="auto">
          <a:xfrm rot="-5400000">
            <a:off x="1854994" y="3226594"/>
            <a:ext cx="458787" cy="264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cs typeface="Arial" charset="0"/>
              </a:rPr>
              <a:t>Cylinder Temperature [K]</a:t>
            </a:r>
          </a:p>
        </p:txBody>
      </p:sp>
      <p:sp>
        <p:nvSpPr>
          <p:cNvPr id="15378" name="Text Box 22"/>
          <p:cNvSpPr txBox="1">
            <a:spLocks noChangeArrowheads="1"/>
          </p:cNvSpPr>
          <p:nvPr/>
        </p:nvSpPr>
        <p:spPr bwMode="auto">
          <a:xfrm rot="10800000">
            <a:off x="501650" y="1765300"/>
            <a:ext cx="458788" cy="1933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cs typeface="Arial" charset="0"/>
              </a:rPr>
              <a:t>Equivalence Ratio</a:t>
            </a:r>
          </a:p>
        </p:txBody>
      </p:sp>
      <p:sp>
        <p:nvSpPr>
          <p:cNvPr id="15379" name="Text Box 23"/>
          <p:cNvSpPr txBox="1">
            <a:spLocks noChangeArrowheads="1"/>
          </p:cNvSpPr>
          <p:nvPr/>
        </p:nvSpPr>
        <p:spPr bwMode="auto">
          <a:xfrm>
            <a:off x="887413" y="4022725"/>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0.0</a:t>
            </a:r>
          </a:p>
        </p:txBody>
      </p:sp>
      <p:sp>
        <p:nvSpPr>
          <p:cNvPr id="15380" name="Text Box 24"/>
          <p:cNvSpPr txBox="1">
            <a:spLocks noChangeArrowheads="1"/>
          </p:cNvSpPr>
          <p:nvPr/>
        </p:nvSpPr>
        <p:spPr bwMode="auto">
          <a:xfrm>
            <a:off x="887413" y="3289300"/>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0.5</a:t>
            </a:r>
          </a:p>
        </p:txBody>
      </p:sp>
      <p:sp>
        <p:nvSpPr>
          <p:cNvPr id="15381" name="Text Box 25"/>
          <p:cNvSpPr txBox="1">
            <a:spLocks noChangeArrowheads="1"/>
          </p:cNvSpPr>
          <p:nvPr/>
        </p:nvSpPr>
        <p:spPr bwMode="auto">
          <a:xfrm>
            <a:off x="887413" y="2584450"/>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1.0</a:t>
            </a:r>
          </a:p>
        </p:txBody>
      </p:sp>
      <p:sp>
        <p:nvSpPr>
          <p:cNvPr id="15382" name="Text Box 26"/>
          <p:cNvSpPr txBox="1">
            <a:spLocks noChangeArrowheads="1"/>
          </p:cNvSpPr>
          <p:nvPr/>
        </p:nvSpPr>
        <p:spPr bwMode="auto">
          <a:xfrm>
            <a:off x="887413" y="1851025"/>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1.5</a:t>
            </a:r>
          </a:p>
        </p:txBody>
      </p:sp>
      <p:sp>
        <p:nvSpPr>
          <p:cNvPr id="15383" name="Text Box 27"/>
          <p:cNvSpPr txBox="1">
            <a:spLocks noChangeArrowheads="1"/>
          </p:cNvSpPr>
          <p:nvPr/>
        </p:nvSpPr>
        <p:spPr bwMode="auto">
          <a:xfrm>
            <a:off x="887413" y="1146175"/>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2.0</a:t>
            </a:r>
          </a:p>
        </p:txBody>
      </p:sp>
      <p:sp>
        <p:nvSpPr>
          <p:cNvPr id="15384" name="Text Box 28"/>
          <p:cNvSpPr txBox="1">
            <a:spLocks noChangeArrowheads="1"/>
          </p:cNvSpPr>
          <p:nvPr/>
        </p:nvSpPr>
        <p:spPr bwMode="auto">
          <a:xfrm>
            <a:off x="1249363"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1400</a:t>
            </a:r>
          </a:p>
        </p:txBody>
      </p:sp>
      <p:sp>
        <p:nvSpPr>
          <p:cNvPr id="15385" name="Text Box 29"/>
          <p:cNvSpPr txBox="1">
            <a:spLocks noChangeArrowheads="1"/>
          </p:cNvSpPr>
          <p:nvPr/>
        </p:nvSpPr>
        <p:spPr bwMode="auto">
          <a:xfrm>
            <a:off x="1782763"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1600</a:t>
            </a:r>
          </a:p>
        </p:txBody>
      </p:sp>
      <p:sp>
        <p:nvSpPr>
          <p:cNvPr id="15386" name="Text Box 30"/>
          <p:cNvSpPr txBox="1">
            <a:spLocks noChangeArrowheads="1"/>
          </p:cNvSpPr>
          <p:nvPr/>
        </p:nvSpPr>
        <p:spPr bwMode="auto">
          <a:xfrm>
            <a:off x="2344738"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1800</a:t>
            </a:r>
          </a:p>
        </p:txBody>
      </p:sp>
      <p:sp>
        <p:nvSpPr>
          <p:cNvPr id="15387" name="Text Box 31"/>
          <p:cNvSpPr txBox="1">
            <a:spLocks noChangeArrowheads="1"/>
          </p:cNvSpPr>
          <p:nvPr/>
        </p:nvSpPr>
        <p:spPr bwMode="auto">
          <a:xfrm>
            <a:off x="2849563"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2000</a:t>
            </a:r>
          </a:p>
        </p:txBody>
      </p:sp>
      <p:sp>
        <p:nvSpPr>
          <p:cNvPr id="15388" name="Text Box 32"/>
          <p:cNvSpPr txBox="1">
            <a:spLocks noChangeArrowheads="1"/>
          </p:cNvSpPr>
          <p:nvPr/>
        </p:nvSpPr>
        <p:spPr bwMode="auto">
          <a:xfrm>
            <a:off x="3392488"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2200</a:t>
            </a:r>
          </a:p>
        </p:txBody>
      </p:sp>
      <p:sp>
        <p:nvSpPr>
          <p:cNvPr id="15389" name="Text Box 33"/>
          <p:cNvSpPr txBox="1">
            <a:spLocks noChangeArrowheads="1"/>
          </p:cNvSpPr>
          <p:nvPr/>
        </p:nvSpPr>
        <p:spPr bwMode="auto">
          <a:xfrm>
            <a:off x="3979863" y="41878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2400</a:t>
            </a:r>
          </a:p>
        </p:txBody>
      </p:sp>
      <p:sp>
        <p:nvSpPr>
          <p:cNvPr id="15390" name="Text Box 34"/>
          <p:cNvSpPr txBox="1">
            <a:spLocks noChangeArrowheads="1"/>
          </p:cNvSpPr>
          <p:nvPr/>
        </p:nvSpPr>
        <p:spPr bwMode="auto">
          <a:xfrm>
            <a:off x="3963988" y="3422650"/>
            <a:ext cx="3556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FF0000"/>
                </a:solidFill>
                <a:cs typeface="Arial" charset="0"/>
              </a:rPr>
              <a:t>NOx</a:t>
            </a:r>
          </a:p>
        </p:txBody>
      </p:sp>
      <p:sp>
        <p:nvSpPr>
          <p:cNvPr id="15391" name="Text Box 35"/>
          <p:cNvSpPr txBox="1">
            <a:spLocks noChangeArrowheads="1"/>
          </p:cNvSpPr>
          <p:nvPr/>
        </p:nvSpPr>
        <p:spPr bwMode="auto">
          <a:xfrm>
            <a:off x="3897313" y="2089150"/>
            <a:ext cx="365125"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Soot</a:t>
            </a:r>
          </a:p>
        </p:txBody>
      </p:sp>
      <p:sp>
        <p:nvSpPr>
          <p:cNvPr id="15392" name="Freeform 36"/>
          <p:cNvSpPr>
            <a:spLocks/>
          </p:cNvSpPr>
          <p:nvPr/>
        </p:nvSpPr>
        <p:spPr bwMode="auto">
          <a:xfrm>
            <a:off x="1179513" y="2525713"/>
            <a:ext cx="3171825" cy="1562100"/>
          </a:xfrm>
          <a:custGeom>
            <a:avLst/>
            <a:gdLst>
              <a:gd name="T0" fmla="*/ 0 w 1998"/>
              <a:gd name="T1" fmla="*/ 2147483647 h 984"/>
              <a:gd name="T2" fmla="*/ 2147483647 w 1998"/>
              <a:gd name="T3" fmla="*/ 2147483647 h 984"/>
              <a:gd name="T4" fmla="*/ 2147483647 w 1998"/>
              <a:gd name="T5" fmla="*/ 2147483647 h 984"/>
              <a:gd name="T6" fmla="*/ 2147483647 w 1998"/>
              <a:gd name="T7" fmla="*/ 2147483647 h 984"/>
              <a:gd name="T8" fmla="*/ 2147483647 w 1998"/>
              <a:gd name="T9" fmla="*/ 2147483647 h 984"/>
              <a:gd name="T10" fmla="*/ 2147483647 w 1998"/>
              <a:gd name="T11" fmla="*/ 2147483647 h 984"/>
              <a:gd name="T12" fmla="*/ 2147483647 w 1998"/>
              <a:gd name="T13" fmla="*/ 2147483647 h 984"/>
              <a:gd name="T14" fmla="*/ 2147483647 w 1998"/>
              <a:gd name="T15" fmla="*/ 2147483647 h 984"/>
              <a:gd name="T16" fmla="*/ 2147483647 w 1998"/>
              <a:gd name="T17" fmla="*/ 0 h 9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98"/>
              <a:gd name="T28" fmla="*/ 0 h 984"/>
              <a:gd name="T29" fmla="*/ 1998 w 1998"/>
              <a:gd name="T30" fmla="*/ 984 h 9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98" h="984">
                <a:moveTo>
                  <a:pt x="0" y="984"/>
                </a:moveTo>
                <a:cubicBezTo>
                  <a:pt x="20" y="980"/>
                  <a:pt x="41" y="977"/>
                  <a:pt x="66" y="972"/>
                </a:cubicBezTo>
                <a:cubicBezTo>
                  <a:pt x="91" y="967"/>
                  <a:pt x="118" y="977"/>
                  <a:pt x="150" y="954"/>
                </a:cubicBezTo>
                <a:cubicBezTo>
                  <a:pt x="182" y="931"/>
                  <a:pt x="235" y="968"/>
                  <a:pt x="258" y="834"/>
                </a:cubicBezTo>
                <a:cubicBezTo>
                  <a:pt x="281" y="700"/>
                  <a:pt x="265" y="281"/>
                  <a:pt x="288" y="150"/>
                </a:cubicBezTo>
                <a:cubicBezTo>
                  <a:pt x="311" y="19"/>
                  <a:pt x="284" y="64"/>
                  <a:pt x="396" y="48"/>
                </a:cubicBezTo>
                <a:cubicBezTo>
                  <a:pt x="508" y="32"/>
                  <a:pt x="752" y="60"/>
                  <a:pt x="960" y="54"/>
                </a:cubicBezTo>
                <a:cubicBezTo>
                  <a:pt x="1168" y="48"/>
                  <a:pt x="1471" y="21"/>
                  <a:pt x="1644" y="12"/>
                </a:cubicBezTo>
                <a:cubicBezTo>
                  <a:pt x="1817" y="3"/>
                  <a:pt x="1907" y="1"/>
                  <a:pt x="1998" y="0"/>
                </a:cubicBezTo>
              </a:path>
            </a:pathLst>
          </a:custGeom>
          <a:noFill/>
          <a:ln w="3810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93" name="Text Box 37"/>
          <p:cNvSpPr txBox="1">
            <a:spLocks noChangeArrowheads="1"/>
          </p:cNvSpPr>
          <p:nvPr/>
        </p:nvSpPr>
        <p:spPr bwMode="auto">
          <a:xfrm>
            <a:off x="1287463" y="3870325"/>
            <a:ext cx="266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0000FF"/>
                </a:solidFill>
                <a:cs typeface="Arial" charset="0"/>
              </a:rPr>
              <a:t>CO</a:t>
            </a:r>
          </a:p>
        </p:txBody>
      </p:sp>
      <p:grpSp>
        <p:nvGrpSpPr>
          <p:cNvPr id="26661" name="Group 37"/>
          <p:cNvGrpSpPr>
            <a:grpSpLocks/>
          </p:cNvGrpSpPr>
          <p:nvPr/>
        </p:nvGrpSpPr>
        <p:grpSpPr bwMode="auto">
          <a:xfrm>
            <a:off x="2816225" y="3489325"/>
            <a:ext cx="2365375" cy="1847850"/>
            <a:chOff x="4125" y="2199"/>
            <a:chExt cx="1244" cy="1039"/>
          </a:xfrm>
        </p:grpSpPr>
        <p:grpSp>
          <p:nvGrpSpPr>
            <p:cNvPr id="15399" name="Group 38"/>
            <p:cNvGrpSpPr>
              <a:grpSpLocks/>
            </p:cNvGrpSpPr>
            <p:nvPr/>
          </p:nvGrpSpPr>
          <p:grpSpPr bwMode="auto">
            <a:xfrm>
              <a:off x="4886" y="2337"/>
              <a:ext cx="483" cy="901"/>
              <a:chOff x="4627" y="1447"/>
              <a:chExt cx="911" cy="1375"/>
            </a:xfrm>
          </p:grpSpPr>
          <p:grpSp>
            <p:nvGrpSpPr>
              <p:cNvPr id="15401" name="Group 39"/>
              <p:cNvGrpSpPr>
                <a:grpSpLocks/>
              </p:cNvGrpSpPr>
              <p:nvPr/>
            </p:nvGrpSpPr>
            <p:grpSpPr bwMode="auto">
              <a:xfrm>
                <a:off x="4627" y="1651"/>
                <a:ext cx="865" cy="1171"/>
                <a:chOff x="4733" y="-779"/>
                <a:chExt cx="1800" cy="2438"/>
              </a:xfrm>
            </p:grpSpPr>
            <p:sp>
              <p:nvSpPr>
                <p:cNvPr id="15404" name="Rectangle 40"/>
                <p:cNvSpPr>
                  <a:spLocks noChangeArrowheads="1"/>
                </p:cNvSpPr>
                <p:nvPr/>
              </p:nvSpPr>
              <p:spPr bwMode="auto">
                <a:xfrm rot="1125921">
                  <a:off x="5458" y="984"/>
                  <a:ext cx="200" cy="675"/>
                </a:xfrm>
                <a:prstGeom prst="rect">
                  <a:avLst/>
                </a:prstGeom>
                <a:solidFill>
                  <a:srgbClr val="FFFFFF"/>
                </a:solidFill>
                <a:ln w="9525">
                  <a:solidFill>
                    <a:srgbClr val="000000"/>
                  </a:solidFill>
                  <a:miter lim="800000"/>
                  <a:headEnd/>
                  <a:tailEnd/>
                </a:ln>
              </p:spPr>
              <p:txBody>
                <a:bodyPr/>
                <a:lstStyle/>
                <a:p>
                  <a:endParaRPr lang="en-US">
                    <a:cs typeface="Arial" charset="0"/>
                  </a:endParaRPr>
                </a:p>
              </p:txBody>
            </p:sp>
            <p:sp>
              <p:nvSpPr>
                <p:cNvPr id="15405" name="Oval 41"/>
                <p:cNvSpPr>
                  <a:spLocks noChangeArrowheads="1"/>
                </p:cNvSpPr>
                <p:nvPr/>
              </p:nvSpPr>
              <p:spPr bwMode="auto">
                <a:xfrm>
                  <a:off x="4745" y="-779"/>
                  <a:ext cx="1763" cy="425"/>
                </a:xfrm>
                <a:prstGeom prst="ellipse">
                  <a:avLst/>
                </a:prstGeom>
                <a:solidFill>
                  <a:srgbClr val="FFFFFF"/>
                </a:solidFill>
                <a:ln w="9525">
                  <a:solidFill>
                    <a:srgbClr val="000000"/>
                  </a:solidFill>
                  <a:round/>
                  <a:headEnd/>
                  <a:tailEnd/>
                </a:ln>
              </p:spPr>
              <p:txBody>
                <a:bodyPr/>
                <a:lstStyle/>
                <a:p>
                  <a:endParaRPr lang="en-US">
                    <a:cs typeface="Arial" charset="0"/>
                  </a:endParaRPr>
                </a:p>
              </p:txBody>
            </p:sp>
            <p:sp>
              <p:nvSpPr>
                <p:cNvPr id="15406" name="Oval 42"/>
                <p:cNvSpPr>
                  <a:spLocks noChangeArrowheads="1"/>
                </p:cNvSpPr>
                <p:nvPr/>
              </p:nvSpPr>
              <p:spPr bwMode="auto">
                <a:xfrm>
                  <a:off x="4733" y="334"/>
                  <a:ext cx="1763" cy="425"/>
                </a:xfrm>
                <a:prstGeom prst="ellipse">
                  <a:avLst/>
                </a:prstGeom>
                <a:solidFill>
                  <a:srgbClr val="FFFFFF"/>
                </a:solidFill>
                <a:ln w="9525">
                  <a:solidFill>
                    <a:srgbClr val="000000"/>
                  </a:solidFill>
                  <a:round/>
                  <a:headEnd/>
                  <a:tailEnd/>
                </a:ln>
              </p:spPr>
              <p:txBody>
                <a:bodyPr/>
                <a:lstStyle/>
                <a:p>
                  <a:endParaRPr lang="en-US">
                    <a:cs typeface="Arial" charset="0"/>
                  </a:endParaRPr>
                </a:p>
              </p:txBody>
            </p:sp>
            <p:sp>
              <p:nvSpPr>
                <p:cNvPr id="15407" name="Oval 43"/>
                <p:cNvSpPr>
                  <a:spLocks noChangeArrowheads="1"/>
                </p:cNvSpPr>
                <p:nvPr/>
              </p:nvSpPr>
              <p:spPr bwMode="auto">
                <a:xfrm>
                  <a:off x="4746" y="759"/>
                  <a:ext cx="1762" cy="425"/>
                </a:xfrm>
                <a:prstGeom prst="ellipse">
                  <a:avLst/>
                </a:prstGeom>
                <a:solidFill>
                  <a:srgbClr val="FFFFFF"/>
                </a:solidFill>
                <a:ln w="9525">
                  <a:solidFill>
                    <a:srgbClr val="000000"/>
                  </a:solidFill>
                  <a:round/>
                  <a:headEnd/>
                  <a:tailEnd/>
                </a:ln>
              </p:spPr>
              <p:txBody>
                <a:bodyPr/>
                <a:lstStyle/>
                <a:p>
                  <a:endParaRPr lang="en-US">
                    <a:cs typeface="Arial" charset="0"/>
                  </a:endParaRPr>
                </a:p>
              </p:txBody>
            </p:sp>
            <p:sp>
              <p:nvSpPr>
                <p:cNvPr id="15408" name="Line 44"/>
                <p:cNvSpPr>
                  <a:spLocks noChangeShapeType="1"/>
                </p:cNvSpPr>
                <p:nvPr/>
              </p:nvSpPr>
              <p:spPr bwMode="auto">
                <a:xfrm>
                  <a:off x="4733" y="-567"/>
                  <a:ext cx="0" cy="203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09" name="Line 45"/>
                <p:cNvSpPr>
                  <a:spLocks noChangeShapeType="1"/>
                </p:cNvSpPr>
                <p:nvPr/>
              </p:nvSpPr>
              <p:spPr bwMode="auto">
                <a:xfrm>
                  <a:off x="6508" y="-579"/>
                  <a:ext cx="0" cy="197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10" name="Freeform 46"/>
                <p:cNvSpPr>
                  <a:spLocks/>
                </p:cNvSpPr>
                <p:nvPr/>
              </p:nvSpPr>
              <p:spPr bwMode="auto">
                <a:xfrm>
                  <a:off x="4733" y="533"/>
                  <a:ext cx="1775" cy="650"/>
                </a:xfrm>
                <a:custGeom>
                  <a:avLst/>
                  <a:gdLst>
                    <a:gd name="T0" fmla="*/ 0 w 2130"/>
                    <a:gd name="T1" fmla="*/ 25 h 780"/>
                    <a:gd name="T2" fmla="*/ 7 w 2130"/>
                    <a:gd name="T3" fmla="*/ 30 h 780"/>
                    <a:gd name="T4" fmla="*/ 19 w 2130"/>
                    <a:gd name="T5" fmla="*/ 33 h 780"/>
                    <a:gd name="T6" fmla="*/ 36 w 2130"/>
                    <a:gd name="T7" fmla="*/ 35 h 780"/>
                    <a:gd name="T8" fmla="*/ 58 w 2130"/>
                    <a:gd name="T9" fmla="*/ 36 h 780"/>
                    <a:gd name="T10" fmla="*/ 80 w 2130"/>
                    <a:gd name="T11" fmla="*/ 33 h 780"/>
                    <a:gd name="T12" fmla="*/ 92 w 2130"/>
                    <a:gd name="T13" fmla="*/ 29 h 780"/>
                    <a:gd name="T14" fmla="*/ 95 w 2130"/>
                    <a:gd name="T15" fmla="*/ 26 h 780"/>
                    <a:gd name="T16" fmla="*/ 96 w 2130"/>
                    <a:gd name="T17" fmla="*/ 19 h 780"/>
                    <a:gd name="T18" fmla="*/ 96 w 2130"/>
                    <a:gd name="T19" fmla="*/ 6 h 780"/>
                    <a:gd name="T20" fmla="*/ 96 w 2130"/>
                    <a:gd name="T21" fmla="*/ 0 h 780"/>
                    <a:gd name="T22" fmla="*/ 91 w 2130"/>
                    <a:gd name="T23" fmla="*/ 8 h 780"/>
                    <a:gd name="T24" fmla="*/ 78 w 2130"/>
                    <a:gd name="T25" fmla="*/ 9 h 780"/>
                    <a:gd name="T26" fmla="*/ 62 w 2130"/>
                    <a:gd name="T27" fmla="*/ 13 h 780"/>
                    <a:gd name="T28" fmla="*/ 44 w 2130"/>
                    <a:gd name="T29" fmla="*/ 13 h 780"/>
                    <a:gd name="T30" fmla="*/ 25 w 2130"/>
                    <a:gd name="T31" fmla="*/ 11 h 780"/>
                    <a:gd name="T32" fmla="*/ 11 w 2130"/>
                    <a:gd name="T33" fmla="*/ 9 h 780"/>
                    <a:gd name="T34" fmla="*/ 4 w 2130"/>
                    <a:gd name="T35" fmla="*/ 6 h 780"/>
                    <a:gd name="T36" fmla="*/ 0 w 2130"/>
                    <a:gd name="T37" fmla="*/ 3 h 780"/>
                    <a:gd name="T38" fmla="*/ 3 w 2130"/>
                    <a:gd name="T39" fmla="*/ 9 h 780"/>
                    <a:gd name="T40" fmla="*/ 3 w 2130"/>
                    <a:gd name="T41" fmla="*/ 18 h 780"/>
                    <a:gd name="T42" fmla="*/ 0 w 2130"/>
                    <a:gd name="T43" fmla="*/ 25 h 7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30" h="780">
                      <a:moveTo>
                        <a:pt x="0" y="540"/>
                      </a:moveTo>
                      <a:lnTo>
                        <a:pt x="135" y="645"/>
                      </a:lnTo>
                      <a:lnTo>
                        <a:pt x="405" y="720"/>
                      </a:lnTo>
                      <a:lnTo>
                        <a:pt x="780" y="765"/>
                      </a:lnTo>
                      <a:lnTo>
                        <a:pt x="1275" y="780"/>
                      </a:lnTo>
                      <a:lnTo>
                        <a:pt x="1770" y="720"/>
                      </a:lnTo>
                      <a:lnTo>
                        <a:pt x="2025" y="630"/>
                      </a:lnTo>
                      <a:lnTo>
                        <a:pt x="2100" y="555"/>
                      </a:lnTo>
                      <a:lnTo>
                        <a:pt x="2130" y="405"/>
                      </a:lnTo>
                      <a:lnTo>
                        <a:pt x="2115" y="105"/>
                      </a:lnTo>
                      <a:lnTo>
                        <a:pt x="2115" y="0"/>
                      </a:lnTo>
                      <a:lnTo>
                        <a:pt x="2010" y="150"/>
                      </a:lnTo>
                      <a:lnTo>
                        <a:pt x="1710" y="210"/>
                      </a:lnTo>
                      <a:lnTo>
                        <a:pt x="1350" y="270"/>
                      </a:lnTo>
                      <a:lnTo>
                        <a:pt x="960" y="270"/>
                      </a:lnTo>
                      <a:lnTo>
                        <a:pt x="540" y="240"/>
                      </a:lnTo>
                      <a:lnTo>
                        <a:pt x="225" y="180"/>
                      </a:lnTo>
                      <a:lnTo>
                        <a:pt x="75" y="105"/>
                      </a:lnTo>
                      <a:lnTo>
                        <a:pt x="0" y="45"/>
                      </a:lnTo>
                      <a:lnTo>
                        <a:pt x="15" y="180"/>
                      </a:lnTo>
                      <a:lnTo>
                        <a:pt x="15" y="390"/>
                      </a:lnTo>
                      <a:lnTo>
                        <a:pt x="0" y="540"/>
                      </a:lnTo>
                      <a:close/>
                    </a:path>
                  </a:pathLst>
                </a:custGeom>
                <a:solidFill>
                  <a:srgbClr val="FFFFFF"/>
                </a:solidFill>
                <a:ln w="9525">
                  <a:solidFill>
                    <a:srgbClr val="000000"/>
                  </a:solidFill>
                  <a:round/>
                  <a:headEnd/>
                  <a:tailEnd/>
                </a:ln>
              </p:spPr>
              <p:txBody>
                <a:bodyPr/>
                <a:lstStyle/>
                <a:p>
                  <a:endParaRPr lang="en-US"/>
                </a:p>
              </p:txBody>
            </p:sp>
            <p:sp>
              <p:nvSpPr>
                <p:cNvPr id="15411" name="Oval 47"/>
                <p:cNvSpPr>
                  <a:spLocks noChangeArrowheads="1"/>
                </p:cNvSpPr>
                <p:nvPr/>
              </p:nvSpPr>
              <p:spPr bwMode="auto">
                <a:xfrm>
                  <a:off x="4745" y="-741"/>
                  <a:ext cx="1763" cy="425"/>
                </a:xfrm>
                <a:prstGeom prst="ellipse">
                  <a:avLst/>
                </a:prstGeom>
                <a:noFill/>
                <a:ln w="9525">
                  <a:solidFill>
                    <a:srgbClr val="000000"/>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5412" name="Line 48"/>
                <p:cNvSpPr>
                  <a:spLocks noChangeShapeType="1"/>
                </p:cNvSpPr>
                <p:nvPr/>
              </p:nvSpPr>
              <p:spPr bwMode="auto">
                <a:xfrm>
                  <a:off x="4745" y="-517"/>
                  <a:ext cx="0" cy="1063"/>
                </a:xfrm>
                <a:prstGeom prst="line">
                  <a:avLst/>
                </a:prstGeom>
                <a:noFill/>
                <a:ln w="9525">
                  <a:solidFill>
                    <a:srgbClr val="00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13" name="Line 49"/>
                <p:cNvSpPr>
                  <a:spLocks noChangeShapeType="1"/>
                </p:cNvSpPr>
                <p:nvPr/>
              </p:nvSpPr>
              <p:spPr bwMode="auto">
                <a:xfrm>
                  <a:off x="6483" y="-504"/>
                  <a:ext cx="1" cy="1063"/>
                </a:xfrm>
                <a:prstGeom prst="line">
                  <a:avLst/>
                </a:prstGeom>
                <a:noFill/>
                <a:ln w="9525">
                  <a:solidFill>
                    <a:srgbClr val="00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14" name="Oval 50"/>
                <p:cNvSpPr>
                  <a:spLocks noChangeArrowheads="1"/>
                </p:cNvSpPr>
                <p:nvPr/>
              </p:nvSpPr>
              <p:spPr bwMode="auto">
                <a:xfrm>
                  <a:off x="4770" y="296"/>
                  <a:ext cx="1763" cy="425"/>
                </a:xfrm>
                <a:prstGeom prst="ellipse">
                  <a:avLst/>
                </a:prstGeom>
                <a:noFill/>
                <a:ln w="9525">
                  <a:solidFill>
                    <a:srgbClr val="000000"/>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5415" name="Freeform 51"/>
                <p:cNvSpPr>
                  <a:spLocks/>
                </p:cNvSpPr>
                <p:nvPr/>
              </p:nvSpPr>
              <p:spPr bwMode="auto">
                <a:xfrm>
                  <a:off x="4745" y="721"/>
                  <a:ext cx="1750" cy="204"/>
                </a:xfrm>
                <a:custGeom>
                  <a:avLst/>
                  <a:gdLst>
                    <a:gd name="T0" fmla="*/ 0 w 2100"/>
                    <a:gd name="T1" fmla="*/ 2 h 245"/>
                    <a:gd name="T2" fmla="*/ 8 w 2100"/>
                    <a:gd name="T3" fmla="*/ 5 h 245"/>
                    <a:gd name="T4" fmla="*/ 23 w 2100"/>
                    <a:gd name="T5" fmla="*/ 8 h 245"/>
                    <a:gd name="T6" fmla="*/ 48 w 2100"/>
                    <a:gd name="T7" fmla="*/ 10 h 245"/>
                    <a:gd name="T8" fmla="*/ 67 w 2100"/>
                    <a:gd name="T9" fmla="*/ 10 h 245"/>
                    <a:gd name="T10" fmla="*/ 83 w 2100"/>
                    <a:gd name="T11" fmla="*/ 7 h 245"/>
                    <a:gd name="T12" fmla="*/ 95 w 2100"/>
                    <a:gd name="T13" fmla="*/ 0 h 2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0" h="245">
                      <a:moveTo>
                        <a:pt x="0" y="30"/>
                      </a:moveTo>
                      <a:cubicBezTo>
                        <a:pt x="32" y="61"/>
                        <a:pt x="65" y="93"/>
                        <a:pt x="150" y="120"/>
                      </a:cubicBezTo>
                      <a:cubicBezTo>
                        <a:pt x="235" y="147"/>
                        <a:pt x="358" y="175"/>
                        <a:pt x="510" y="195"/>
                      </a:cubicBezTo>
                      <a:cubicBezTo>
                        <a:pt x="662" y="215"/>
                        <a:pt x="905" y="235"/>
                        <a:pt x="1065" y="240"/>
                      </a:cubicBezTo>
                      <a:cubicBezTo>
                        <a:pt x="1225" y="245"/>
                        <a:pt x="1340" y="237"/>
                        <a:pt x="1470" y="225"/>
                      </a:cubicBezTo>
                      <a:cubicBezTo>
                        <a:pt x="1600" y="213"/>
                        <a:pt x="1740" y="203"/>
                        <a:pt x="1845" y="165"/>
                      </a:cubicBezTo>
                      <a:cubicBezTo>
                        <a:pt x="1950" y="127"/>
                        <a:pt x="2025" y="63"/>
                        <a:pt x="2100" y="0"/>
                      </a:cubicBezTo>
                    </a:path>
                  </a:pathLst>
                </a:custGeom>
                <a:noFill/>
                <a:ln w="19050" cmpd="sng">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16" name="Freeform 52"/>
                <p:cNvSpPr>
                  <a:spLocks/>
                </p:cNvSpPr>
                <p:nvPr/>
              </p:nvSpPr>
              <p:spPr bwMode="auto">
                <a:xfrm>
                  <a:off x="4745" y="846"/>
                  <a:ext cx="1750" cy="204"/>
                </a:xfrm>
                <a:custGeom>
                  <a:avLst/>
                  <a:gdLst>
                    <a:gd name="T0" fmla="*/ 0 w 2100"/>
                    <a:gd name="T1" fmla="*/ 2 h 245"/>
                    <a:gd name="T2" fmla="*/ 8 w 2100"/>
                    <a:gd name="T3" fmla="*/ 5 h 245"/>
                    <a:gd name="T4" fmla="*/ 23 w 2100"/>
                    <a:gd name="T5" fmla="*/ 8 h 245"/>
                    <a:gd name="T6" fmla="*/ 48 w 2100"/>
                    <a:gd name="T7" fmla="*/ 10 h 245"/>
                    <a:gd name="T8" fmla="*/ 67 w 2100"/>
                    <a:gd name="T9" fmla="*/ 10 h 245"/>
                    <a:gd name="T10" fmla="*/ 83 w 2100"/>
                    <a:gd name="T11" fmla="*/ 7 h 245"/>
                    <a:gd name="T12" fmla="*/ 95 w 2100"/>
                    <a:gd name="T13" fmla="*/ 0 h 2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0" h="245">
                      <a:moveTo>
                        <a:pt x="0" y="30"/>
                      </a:moveTo>
                      <a:cubicBezTo>
                        <a:pt x="32" y="61"/>
                        <a:pt x="65" y="93"/>
                        <a:pt x="150" y="120"/>
                      </a:cubicBezTo>
                      <a:cubicBezTo>
                        <a:pt x="235" y="147"/>
                        <a:pt x="358" y="175"/>
                        <a:pt x="510" y="195"/>
                      </a:cubicBezTo>
                      <a:cubicBezTo>
                        <a:pt x="662" y="215"/>
                        <a:pt x="905" y="235"/>
                        <a:pt x="1065" y="240"/>
                      </a:cubicBezTo>
                      <a:cubicBezTo>
                        <a:pt x="1225" y="245"/>
                        <a:pt x="1340" y="237"/>
                        <a:pt x="1470" y="225"/>
                      </a:cubicBezTo>
                      <a:cubicBezTo>
                        <a:pt x="1600" y="213"/>
                        <a:pt x="1740" y="203"/>
                        <a:pt x="1845" y="165"/>
                      </a:cubicBezTo>
                      <a:cubicBezTo>
                        <a:pt x="1950" y="127"/>
                        <a:pt x="2025" y="63"/>
                        <a:pt x="2100" y="0"/>
                      </a:cubicBezTo>
                    </a:path>
                  </a:pathLst>
                </a:custGeom>
                <a:noFill/>
                <a:ln w="19050" cmpd="sng">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15402" name="AutoShape 53"/>
              <p:cNvSpPr>
                <a:spLocks noChangeArrowheads="1"/>
              </p:cNvSpPr>
              <p:nvPr/>
            </p:nvSpPr>
            <p:spPr bwMode="auto">
              <a:xfrm>
                <a:off x="4760" y="1795"/>
                <a:ext cx="576" cy="576"/>
              </a:xfrm>
              <a:prstGeom prst="irregularSeal1">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cs typeface="Arial" charset="0"/>
                </a:endParaRPr>
              </a:p>
            </p:txBody>
          </p:sp>
          <p:sp>
            <p:nvSpPr>
              <p:cNvPr id="15403" name="Text Box 54"/>
              <p:cNvSpPr txBox="1">
                <a:spLocks noChangeArrowheads="1"/>
              </p:cNvSpPr>
              <p:nvPr/>
            </p:nvSpPr>
            <p:spPr bwMode="auto">
              <a:xfrm>
                <a:off x="4800" y="1447"/>
                <a:ext cx="738" cy="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cs typeface="Arial" charset="0"/>
                  </a:rPr>
                  <a:t>HCCI</a:t>
                </a:r>
              </a:p>
            </p:txBody>
          </p:sp>
        </p:grpSp>
        <p:sp>
          <p:nvSpPr>
            <p:cNvPr id="15400" name="Freeform 55"/>
            <p:cNvSpPr>
              <a:spLocks/>
            </p:cNvSpPr>
            <p:nvPr/>
          </p:nvSpPr>
          <p:spPr bwMode="auto">
            <a:xfrm>
              <a:off x="4125" y="2199"/>
              <a:ext cx="994" cy="449"/>
            </a:xfrm>
            <a:custGeom>
              <a:avLst/>
              <a:gdLst>
                <a:gd name="T0" fmla="*/ 0 w 994"/>
                <a:gd name="T1" fmla="*/ 170 h 449"/>
                <a:gd name="T2" fmla="*/ 251 w 994"/>
                <a:gd name="T3" fmla="*/ 31 h 449"/>
                <a:gd name="T4" fmla="*/ 576 w 994"/>
                <a:gd name="T5" fmla="*/ 31 h 449"/>
                <a:gd name="T6" fmla="*/ 855 w 994"/>
                <a:gd name="T7" fmla="*/ 216 h 449"/>
                <a:gd name="T8" fmla="*/ 994 w 994"/>
                <a:gd name="T9" fmla="*/ 449 h 4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4" h="449">
                  <a:moveTo>
                    <a:pt x="0" y="170"/>
                  </a:moveTo>
                  <a:cubicBezTo>
                    <a:pt x="77" y="112"/>
                    <a:pt x="155" y="54"/>
                    <a:pt x="251" y="31"/>
                  </a:cubicBezTo>
                  <a:cubicBezTo>
                    <a:pt x="347" y="8"/>
                    <a:pt x="475" y="0"/>
                    <a:pt x="576" y="31"/>
                  </a:cubicBezTo>
                  <a:cubicBezTo>
                    <a:pt x="677" y="62"/>
                    <a:pt x="785" y="146"/>
                    <a:pt x="855" y="216"/>
                  </a:cubicBezTo>
                  <a:cubicBezTo>
                    <a:pt x="925" y="286"/>
                    <a:pt x="959" y="367"/>
                    <a:pt x="994" y="449"/>
                  </a:cubicBezTo>
                </a:path>
              </a:pathLst>
            </a:custGeom>
            <a:noFill/>
            <a:ln w="28575" cmpd="sng">
              <a:solidFill>
                <a:schemeClr val="tx1"/>
              </a:solidFill>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5395" name="Picture 59" descr="Flames"/>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334000" y="609600"/>
            <a:ext cx="3676650" cy="5517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96" name="Rectangle 3"/>
          <p:cNvSpPr>
            <a:spLocks noChangeArrowheads="1"/>
          </p:cNvSpPr>
          <p:nvPr/>
        </p:nvSpPr>
        <p:spPr bwMode="auto">
          <a:xfrm>
            <a:off x="20918" y="0"/>
            <a:ext cx="9580282"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0" hangingPunct="0"/>
            <a:r>
              <a:rPr lang="en-US" altLang="zh-CN" b="1" dirty="0" err="1" smtClean="0">
                <a:solidFill>
                  <a:srgbClr val="0000FF"/>
                </a:solidFill>
                <a:ea typeface="SimSun" charset="0"/>
                <a:cs typeface="Arial" charset="0"/>
              </a:rPr>
              <a:t>Exascale</a:t>
            </a:r>
            <a:r>
              <a:rPr lang="en-US" altLang="zh-CN" b="1" dirty="0" smtClean="0">
                <a:solidFill>
                  <a:srgbClr val="0000FF"/>
                </a:solidFill>
                <a:ea typeface="SimSun" charset="0"/>
                <a:cs typeface="Arial" charset="0"/>
              </a:rPr>
              <a:t> Target: Advanced Engine Combustion </a:t>
            </a:r>
            <a:r>
              <a:rPr lang="en-US" altLang="zh-CN" b="1" dirty="0">
                <a:solidFill>
                  <a:srgbClr val="0000FF"/>
                </a:solidFill>
                <a:ea typeface="SimSun" charset="0"/>
                <a:cs typeface="Arial" charset="0"/>
              </a:rPr>
              <a:t>R</a:t>
            </a:r>
            <a:r>
              <a:rPr lang="en-US" altLang="zh-CN" b="1" dirty="0" smtClean="0">
                <a:solidFill>
                  <a:srgbClr val="0000FF"/>
                </a:solidFill>
                <a:ea typeface="SimSun" charset="0"/>
                <a:cs typeface="Arial" charset="0"/>
              </a:rPr>
              <a:t>egimes</a:t>
            </a:r>
            <a:endParaRPr lang="en-US" altLang="zh-CN" b="1" dirty="0">
              <a:solidFill>
                <a:srgbClr val="0000FF"/>
              </a:solidFill>
              <a:ea typeface="SimSun" charset="0"/>
              <a:cs typeface="Arial" charset="0"/>
            </a:endParaRPr>
          </a:p>
        </p:txBody>
      </p:sp>
      <p:sp>
        <p:nvSpPr>
          <p:cNvPr id="4160" name="Oval 64"/>
          <p:cNvSpPr>
            <a:spLocks noChangeArrowheads="1"/>
          </p:cNvSpPr>
          <p:nvPr/>
        </p:nvSpPr>
        <p:spPr bwMode="auto">
          <a:xfrm>
            <a:off x="3429000" y="2895600"/>
            <a:ext cx="914400" cy="685800"/>
          </a:xfrm>
          <a:prstGeom prst="ellipse">
            <a:avLst/>
          </a:prstGeom>
          <a:noFill/>
          <a:ln w="28575">
            <a:solidFill>
              <a:srgbClr val="FF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800" dirty="0" smtClean="0">
                <a:solidFill>
                  <a:srgbClr val="FF3300"/>
                </a:solidFill>
              </a:rPr>
              <a:t>Spark </a:t>
            </a:r>
          </a:p>
          <a:p>
            <a:pPr algn="ctr"/>
            <a:r>
              <a:rPr lang="en-US" sz="1800" dirty="0" smtClean="0">
                <a:solidFill>
                  <a:srgbClr val="FF3300"/>
                </a:solidFill>
              </a:rPr>
              <a:t>ignited</a:t>
            </a:r>
            <a:endParaRPr lang="en-US" sz="1800" dirty="0">
              <a:solidFill>
                <a:srgbClr val="FF3300"/>
              </a:solidFill>
            </a:endParaRPr>
          </a:p>
        </p:txBody>
      </p:sp>
      <p:sp>
        <p:nvSpPr>
          <p:cNvPr id="15398" name="Rectangle 8"/>
          <p:cNvSpPr>
            <a:spLocks noChangeArrowheads="1"/>
          </p:cNvSpPr>
          <p:nvPr/>
        </p:nvSpPr>
        <p:spPr bwMode="auto">
          <a:xfrm>
            <a:off x="838200" y="6454775"/>
            <a:ext cx="5334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fld id="{D2AA0585-2B0A-8742-82D0-0E8104164871}" type="slidenum">
              <a:rPr lang="en-US" sz="1600" b="1">
                <a:latin typeface="Helvetica" charset="0"/>
                <a:cs typeface="Arial" charset="0"/>
              </a:rPr>
              <a:pPr algn="r" eaLnBrk="0" hangingPunct="0"/>
              <a:t>7</a:t>
            </a:fld>
            <a:endParaRPr lang="en-US" sz="1600" b="1">
              <a:latin typeface="Helvetica" charset="0"/>
              <a:cs typeface="Arial" charset="0"/>
            </a:endParaRPr>
          </a:p>
        </p:txBody>
      </p:sp>
    </p:spTree>
    <p:extLst>
      <p:ext uri="{BB962C8B-B14F-4D97-AF65-F5344CB8AC3E}">
        <p14:creationId xmlns="" xmlns:p14="http://schemas.microsoft.com/office/powerpoint/2010/main" val="6818622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
          <p:cNvGrpSpPr>
            <a:grpSpLocks/>
          </p:cNvGrpSpPr>
          <p:nvPr/>
        </p:nvGrpSpPr>
        <p:grpSpPr bwMode="auto">
          <a:xfrm>
            <a:off x="0" y="5668962"/>
            <a:ext cx="800100" cy="655638"/>
            <a:chOff x="7488" y="5760"/>
            <a:chExt cx="1152" cy="1152"/>
          </a:xfrm>
        </p:grpSpPr>
        <p:sp>
          <p:nvSpPr>
            <p:cNvPr id="15423" name="Rectangle 5"/>
            <p:cNvSpPr>
              <a:spLocks noChangeArrowheads="1"/>
            </p:cNvSpPr>
            <p:nvPr/>
          </p:nvSpPr>
          <p:spPr bwMode="auto">
            <a:xfrm>
              <a:off x="7488" y="5760"/>
              <a:ext cx="1152" cy="1152"/>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15424" name="Picture 6" descr="UW_logo_600"/>
            <p:cNvPicPr>
              <a:picLocks noChangeAspect="1" noChangeArrowheads="1"/>
            </p:cNvPicPr>
            <p:nvPr/>
          </p:nvPicPr>
          <p:blipFill>
            <a:blip r:embed="rId3">
              <a:extLst>
                <a:ext uri="{28A0092B-C50C-407E-A947-70E740481C1C}">
                  <a14:useLocalDpi xmlns="" xmlns:a14="http://schemas.microsoft.com/office/drawing/2010/main" val="0"/>
                </a:ext>
              </a:extLst>
            </a:blip>
            <a:srcRect l="31148" r="31041" b="40186"/>
            <a:stretch>
              <a:fillRect/>
            </a:stretch>
          </p:blipFill>
          <p:spPr bwMode="auto">
            <a:xfrm>
              <a:off x="7714" y="5782"/>
              <a:ext cx="700" cy="1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5363" name="Text Box 7"/>
          <p:cNvSpPr txBox="1">
            <a:spLocks noChangeArrowheads="1"/>
          </p:cNvSpPr>
          <p:nvPr/>
        </p:nvSpPr>
        <p:spPr bwMode="auto">
          <a:xfrm>
            <a:off x="620713" y="6115050"/>
            <a:ext cx="7874000" cy="285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26664" tIns="13332" rIns="26664" bIns="13332" anchor="ctr" anchorCtr="1"/>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sz="1600" b="1" dirty="0">
                <a:solidFill>
                  <a:srgbClr val="990000"/>
                </a:solidFill>
                <a:latin typeface="Times New Roman" charset="0"/>
              </a:rPr>
              <a:t>U</a:t>
            </a:r>
            <a:r>
              <a:rPr lang="en-US" sz="1300" b="1" dirty="0">
                <a:solidFill>
                  <a:srgbClr val="990000"/>
                </a:solidFill>
                <a:latin typeface="Times New Roman" charset="0"/>
              </a:rPr>
              <a:t>NIVERSITY OF </a:t>
            </a:r>
            <a:r>
              <a:rPr lang="en-US" sz="1600" b="1" dirty="0">
                <a:solidFill>
                  <a:srgbClr val="990000"/>
                </a:solidFill>
                <a:latin typeface="Times New Roman" charset="0"/>
              </a:rPr>
              <a:t>W</a:t>
            </a:r>
            <a:r>
              <a:rPr lang="en-US" sz="1300" b="1" dirty="0">
                <a:solidFill>
                  <a:srgbClr val="990000"/>
                </a:solidFill>
                <a:latin typeface="Times New Roman" charset="0"/>
              </a:rPr>
              <a:t>ISCONSIN - </a:t>
            </a:r>
            <a:r>
              <a:rPr lang="en-US" sz="1600" b="1" dirty="0">
                <a:solidFill>
                  <a:srgbClr val="990000"/>
                </a:solidFill>
                <a:latin typeface="Times New Roman" charset="0"/>
              </a:rPr>
              <a:t>E</a:t>
            </a:r>
            <a:r>
              <a:rPr lang="en-US" sz="1300" b="1" dirty="0">
                <a:solidFill>
                  <a:srgbClr val="990000"/>
                </a:solidFill>
                <a:latin typeface="Times New Roman" charset="0"/>
              </a:rPr>
              <a:t>NGINE </a:t>
            </a:r>
            <a:r>
              <a:rPr lang="en-US" sz="1600" b="1" dirty="0">
                <a:solidFill>
                  <a:srgbClr val="990000"/>
                </a:solidFill>
                <a:latin typeface="Times New Roman" charset="0"/>
              </a:rPr>
              <a:t>R</a:t>
            </a:r>
            <a:r>
              <a:rPr lang="en-US" sz="1300" b="1" dirty="0">
                <a:solidFill>
                  <a:srgbClr val="990000"/>
                </a:solidFill>
                <a:latin typeface="Times New Roman" charset="0"/>
              </a:rPr>
              <a:t>ESEARCH </a:t>
            </a:r>
            <a:r>
              <a:rPr lang="en-US" sz="1600" b="1" dirty="0">
                <a:solidFill>
                  <a:srgbClr val="990000"/>
                </a:solidFill>
                <a:latin typeface="Times New Roman" charset="0"/>
              </a:rPr>
              <a:t>C</a:t>
            </a:r>
            <a:r>
              <a:rPr lang="en-US" sz="1300" b="1" dirty="0">
                <a:solidFill>
                  <a:srgbClr val="990000"/>
                </a:solidFill>
                <a:latin typeface="Times New Roman" charset="0"/>
              </a:rPr>
              <a:t>ENTER</a:t>
            </a:r>
          </a:p>
        </p:txBody>
      </p:sp>
      <p:sp>
        <p:nvSpPr>
          <p:cNvPr id="15365" name="Line 9"/>
          <p:cNvSpPr>
            <a:spLocks noChangeShapeType="1"/>
          </p:cNvSpPr>
          <p:nvPr/>
        </p:nvSpPr>
        <p:spPr bwMode="auto">
          <a:xfrm>
            <a:off x="1371600" y="6430963"/>
            <a:ext cx="6629400" cy="0"/>
          </a:xfrm>
          <a:prstGeom prst="line">
            <a:avLst/>
          </a:prstGeom>
          <a:noFill/>
          <a:ln w="50800">
            <a:solidFill>
              <a:srgbClr val="99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6680" name="Text Box 56"/>
          <p:cNvSpPr txBox="1">
            <a:spLocks noChangeArrowheads="1"/>
          </p:cNvSpPr>
          <p:nvPr/>
        </p:nvSpPr>
        <p:spPr bwMode="auto">
          <a:xfrm>
            <a:off x="762000" y="5218093"/>
            <a:ext cx="3962400" cy="954107"/>
          </a:xfrm>
          <a:prstGeom prst="rect">
            <a:avLst/>
          </a:prstGeom>
          <a:solidFill>
            <a:srgbClr val="DBFFD9"/>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cs typeface="Arial" charset="0"/>
              </a:rPr>
              <a:t>PCCI/HCCI – load limitations</a:t>
            </a:r>
            <a:br>
              <a:rPr lang="en-US" sz="1400" dirty="0">
                <a:cs typeface="Arial" charset="0"/>
              </a:rPr>
            </a:br>
            <a:r>
              <a:rPr lang="en-US" sz="1400" dirty="0">
                <a:cs typeface="Arial" charset="0"/>
              </a:rPr>
              <a:t>Requires precise charge preparation and combustion control mechanisms</a:t>
            </a:r>
          </a:p>
          <a:p>
            <a:pPr eaLnBrk="1" hangingPunct="1"/>
            <a:r>
              <a:rPr lang="en-US" sz="1400" dirty="0">
                <a:cs typeface="Arial" charset="0"/>
              </a:rPr>
              <a:t>  (for auto-ignition and combustion timing)</a:t>
            </a:r>
          </a:p>
        </p:txBody>
      </p:sp>
      <p:pic>
        <p:nvPicPr>
          <p:cNvPr id="15367" name="Picture 2"/>
          <p:cNvPicPr>
            <a:picLocks noChangeAspect="1" noChangeArrowheads="1"/>
          </p:cNvPicPr>
          <p:nvPr/>
        </p:nvPicPr>
        <p:blipFill>
          <a:blip r:embed="rId4">
            <a:lum bright="38000"/>
            <a:extLst>
              <a:ext uri="{28A0092B-C50C-407E-A947-70E740481C1C}">
                <a14:useLocalDpi xmlns="" xmlns:a14="http://schemas.microsoft.com/office/drawing/2010/main" val="0"/>
              </a:ext>
            </a:extLst>
          </a:blip>
          <a:srcRect l="1445" t="5374" r="1222" b="1625"/>
          <a:stretch>
            <a:fillRect/>
          </a:stretch>
        </p:blipFill>
        <p:spPr bwMode="auto">
          <a:xfrm>
            <a:off x="685800" y="609600"/>
            <a:ext cx="4162425" cy="353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8" name="Rectangle 6"/>
          <p:cNvSpPr>
            <a:spLocks noChangeArrowheads="1"/>
          </p:cNvSpPr>
          <p:nvPr/>
        </p:nvSpPr>
        <p:spPr bwMode="auto">
          <a:xfrm>
            <a:off x="1676400" y="2514600"/>
            <a:ext cx="1371600" cy="1295400"/>
          </a:xfrm>
          <a:prstGeom prst="rect">
            <a:avLst/>
          </a:prstGeom>
          <a:solidFill>
            <a:srgbClr val="008000">
              <a:alpha val="20000"/>
            </a:srgbClr>
          </a:solidFill>
          <a:ln w="50800">
            <a:solidFill>
              <a:srgbClr val="008000"/>
            </a:solidFill>
            <a:prstDash val="sysDot"/>
            <a:miter lim="800000"/>
            <a:headEnd/>
            <a:tailEnd/>
          </a:ln>
        </p:spPr>
        <p:txBody>
          <a:bodyPr wrap="none" anchor="ctr"/>
          <a:lstStyle/>
          <a:p>
            <a:pPr algn="ctr"/>
            <a:endParaRPr lang="en-US">
              <a:cs typeface="Arial" charset="0"/>
            </a:endParaRPr>
          </a:p>
        </p:txBody>
      </p:sp>
      <p:grpSp>
        <p:nvGrpSpPr>
          <p:cNvPr id="2" name="Group 7"/>
          <p:cNvGrpSpPr>
            <a:grpSpLocks/>
          </p:cNvGrpSpPr>
          <p:nvPr/>
        </p:nvGrpSpPr>
        <p:grpSpPr bwMode="auto">
          <a:xfrm>
            <a:off x="1754187" y="3443503"/>
            <a:ext cx="1218240" cy="399482"/>
            <a:chOff x="1392" y="3313"/>
            <a:chExt cx="742" cy="256"/>
          </a:xfrm>
        </p:grpSpPr>
        <p:sp>
          <p:nvSpPr>
            <p:cNvPr id="15421" name="Oval 8"/>
            <p:cNvSpPr>
              <a:spLocks noChangeArrowheads="1"/>
            </p:cNvSpPr>
            <p:nvPr/>
          </p:nvSpPr>
          <p:spPr bwMode="auto">
            <a:xfrm>
              <a:off x="1392" y="3360"/>
              <a:ext cx="624" cy="192"/>
            </a:xfrm>
            <a:prstGeom prst="ellipse">
              <a:avLst/>
            </a:prstGeom>
            <a:noFill/>
            <a:ln w="254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Arial" charset="0"/>
              </a:endParaRPr>
            </a:p>
          </p:txBody>
        </p:sp>
        <p:sp>
          <p:nvSpPr>
            <p:cNvPr id="15422" name="Text Box 9"/>
            <p:cNvSpPr txBox="1">
              <a:spLocks noChangeArrowheads="1"/>
            </p:cNvSpPr>
            <p:nvPr/>
          </p:nvSpPr>
          <p:spPr bwMode="auto">
            <a:xfrm>
              <a:off x="1454" y="3313"/>
              <a:ext cx="680" cy="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ltLang="zh-CN" sz="2000" dirty="0">
                  <a:solidFill>
                    <a:srgbClr val="FF3300"/>
                  </a:solidFill>
                  <a:ea typeface="SimSun" charset="0"/>
                  <a:cs typeface="Arial" charset="0"/>
                </a:rPr>
                <a:t>HCCI</a:t>
              </a:r>
            </a:p>
          </p:txBody>
        </p:sp>
      </p:grpSp>
      <p:grpSp>
        <p:nvGrpSpPr>
          <p:cNvPr id="3" name="Group 10"/>
          <p:cNvGrpSpPr>
            <a:grpSpLocks/>
          </p:cNvGrpSpPr>
          <p:nvPr/>
        </p:nvGrpSpPr>
        <p:grpSpPr bwMode="auto">
          <a:xfrm>
            <a:off x="1911350" y="1522402"/>
            <a:ext cx="2432050" cy="915998"/>
            <a:chOff x="1391" y="2113"/>
            <a:chExt cx="1520" cy="578"/>
          </a:xfrm>
        </p:grpSpPr>
        <p:sp>
          <p:nvSpPr>
            <p:cNvPr id="15419" name="Oval 11"/>
            <p:cNvSpPr>
              <a:spLocks noChangeArrowheads="1"/>
            </p:cNvSpPr>
            <p:nvPr/>
          </p:nvSpPr>
          <p:spPr bwMode="auto">
            <a:xfrm rot="13137902">
              <a:off x="1391" y="2113"/>
              <a:ext cx="1520" cy="578"/>
            </a:xfrm>
            <a:prstGeom prst="ellipse">
              <a:avLst/>
            </a:prstGeom>
            <a:noFill/>
            <a:ln w="254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rot="10800000" wrap="none" anchor="ctr"/>
            <a:lstStyle/>
            <a:p>
              <a:endParaRPr lang="en-US">
                <a:cs typeface="Arial" charset="0"/>
              </a:endParaRPr>
            </a:p>
          </p:txBody>
        </p:sp>
        <p:sp>
          <p:nvSpPr>
            <p:cNvPr id="15420" name="Text Box 12"/>
            <p:cNvSpPr txBox="1">
              <a:spLocks noChangeArrowheads="1"/>
            </p:cNvSpPr>
            <p:nvPr/>
          </p:nvSpPr>
          <p:spPr bwMode="auto">
            <a:xfrm rot="2507888">
              <a:off x="1533" y="2165"/>
              <a:ext cx="1144"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pPr>
              <a:r>
                <a:rPr lang="en-US" altLang="zh-CN" sz="2000" dirty="0">
                  <a:solidFill>
                    <a:srgbClr val="FF3300"/>
                  </a:solidFill>
                  <a:ea typeface="SimSun" charset="0"/>
                  <a:cs typeface="Arial" charset="0"/>
                </a:rPr>
                <a:t>Conventional Diesel</a:t>
              </a:r>
            </a:p>
          </p:txBody>
        </p:sp>
      </p:grpSp>
      <p:grpSp>
        <p:nvGrpSpPr>
          <p:cNvPr id="4" name="Group 13"/>
          <p:cNvGrpSpPr>
            <a:grpSpLocks/>
          </p:cNvGrpSpPr>
          <p:nvPr/>
        </p:nvGrpSpPr>
        <p:grpSpPr bwMode="auto">
          <a:xfrm>
            <a:off x="1717609" y="3096017"/>
            <a:ext cx="1276350" cy="561583"/>
            <a:chOff x="1223" y="3119"/>
            <a:chExt cx="864" cy="269"/>
          </a:xfrm>
        </p:grpSpPr>
        <p:sp>
          <p:nvSpPr>
            <p:cNvPr id="15417" name="Oval 14"/>
            <p:cNvSpPr>
              <a:spLocks noChangeArrowheads="1"/>
            </p:cNvSpPr>
            <p:nvPr/>
          </p:nvSpPr>
          <p:spPr bwMode="auto">
            <a:xfrm rot="1440648">
              <a:off x="1223" y="3119"/>
              <a:ext cx="864" cy="187"/>
            </a:xfrm>
            <a:prstGeom prst="ellipse">
              <a:avLst/>
            </a:prstGeom>
            <a:noFill/>
            <a:ln w="25400">
              <a:solidFill>
                <a:srgbClr val="FF33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cs typeface="Arial" charset="0"/>
              </a:endParaRPr>
            </a:p>
          </p:txBody>
        </p:sp>
        <p:sp>
          <p:nvSpPr>
            <p:cNvPr id="15418" name="Text Box 15"/>
            <p:cNvSpPr txBox="1">
              <a:spLocks noChangeArrowheads="1"/>
            </p:cNvSpPr>
            <p:nvPr/>
          </p:nvSpPr>
          <p:spPr bwMode="auto">
            <a:xfrm rot="1792015">
              <a:off x="1371" y="3136"/>
              <a:ext cx="601"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altLang="zh-CN" sz="2000" dirty="0" smtClean="0">
                  <a:solidFill>
                    <a:srgbClr val="FF3300"/>
                  </a:solidFill>
                  <a:ea typeface="SimSun" charset="0"/>
                  <a:cs typeface="Arial" charset="0"/>
                </a:rPr>
                <a:t>PCCI</a:t>
              </a:r>
              <a:endParaRPr lang="en-US" altLang="zh-CN" sz="2000" dirty="0">
                <a:solidFill>
                  <a:srgbClr val="FF3300"/>
                </a:solidFill>
                <a:ea typeface="SimSun" charset="0"/>
                <a:cs typeface="Arial" charset="0"/>
              </a:endParaRPr>
            </a:p>
          </p:txBody>
        </p:sp>
      </p:grpSp>
      <p:sp>
        <p:nvSpPr>
          <p:cNvPr id="120848" name="Text Box 16"/>
          <p:cNvSpPr txBox="1">
            <a:spLocks noChangeArrowheads="1"/>
          </p:cNvSpPr>
          <p:nvPr/>
        </p:nvSpPr>
        <p:spPr bwMode="auto">
          <a:xfrm>
            <a:off x="1632528" y="2524780"/>
            <a:ext cx="148157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400" b="1" dirty="0">
                <a:cs typeface="Arial" charset="0"/>
              </a:rPr>
              <a:t>High Efficiency</a:t>
            </a:r>
          </a:p>
          <a:p>
            <a:pPr algn="ctr" eaLnBrk="1" hangingPunct="1"/>
            <a:r>
              <a:rPr lang="en-US" sz="1400" b="1" dirty="0">
                <a:cs typeface="Arial" charset="0"/>
              </a:rPr>
              <a:t>Clean </a:t>
            </a:r>
            <a:r>
              <a:rPr lang="en-US" sz="1400" b="1" dirty="0" smtClean="0">
                <a:cs typeface="Arial" charset="0"/>
              </a:rPr>
              <a:t>Regime</a:t>
            </a:r>
            <a:endParaRPr lang="en-US" sz="1400" b="1" dirty="0">
              <a:cs typeface="Arial" charset="0"/>
            </a:endParaRPr>
          </a:p>
        </p:txBody>
      </p:sp>
      <p:sp>
        <p:nvSpPr>
          <p:cNvPr id="15373" name="Freeform 17"/>
          <p:cNvSpPr>
            <a:spLocks/>
          </p:cNvSpPr>
          <p:nvPr/>
        </p:nvSpPr>
        <p:spPr bwMode="auto">
          <a:xfrm>
            <a:off x="1235075" y="1230313"/>
            <a:ext cx="3128963" cy="1374775"/>
          </a:xfrm>
          <a:custGeom>
            <a:avLst/>
            <a:gdLst>
              <a:gd name="T0" fmla="*/ 2147483647 w 1971"/>
              <a:gd name="T1" fmla="*/ 0 h 866"/>
              <a:gd name="T2" fmla="*/ 2147483647 w 1971"/>
              <a:gd name="T3" fmla="*/ 2147483647 h 866"/>
              <a:gd name="T4" fmla="*/ 2147483647 w 1971"/>
              <a:gd name="T5" fmla="*/ 2147483647 h 866"/>
              <a:gd name="T6" fmla="*/ 2147483647 w 1971"/>
              <a:gd name="T7" fmla="*/ 2147483647 h 866"/>
              <a:gd name="T8" fmla="*/ 2147483647 w 1971"/>
              <a:gd name="T9" fmla="*/ 2147483647 h 866"/>
              <a:gd name="T10" fmla="*/ 2147483647 w 1971"/>
              <a:gd name="T11" fmla="*/ 2147483647 h 866"/>
              <a:gd name="T12" fmla="*/ 2147483647 w 1971"/>
              <a:gd name="T13" fmla="*/ 2147483647 h 866"/>
              <a:gd name="T14" fmla="*/ 2147483647 w 1971"/>
              <a:gd name="T15" fmla="*/ 2147483647 h 866"/>
              <a:gd name="T16" fmla="*/ 2147483647 w 1971"/>
              <a:gd name="T17" fmla="*/ 2147483647 h 866"/>
              <a:gd name="T18" fmla="*/ 2147483647 w 1971"/>
              <a:gd name="T19" fmla="*/ 2147483647 h 866"/>
              <a:gd name="T20" fmla="*/ 2147483647 w 1971"/>
              <a:gd name="T21" fmla="*/ 2147483647 h 866"/>
              <a:gd name="T22" fmla="*/ 2147483647 w 1971"/>
              <a:gd name="T23" fmla="*/ 2147483647 h 866"/>
              <a:gd name="T24" fmla="*/ 2147483647 w 1971"/>
              <a:gd name="T25" fmla="*/ 2147483647 h 866"/>
              <a:gd name="T26" fmla="*/ 2147483647 w 1971"/>
              <a:gd name="T27" fmla="*/ 2147483647 h 866"/>
              <a:gd name="T28" fmla="*/ 2147483647 w 1971"/>
              <a:gd name="T29" fmla="*/ 2147483647 h 866"/>
              <a:gd name="T30" fmla="*/ 2147483647 w 1971"/>
              <a:gd name="T31" fmla="*/ 2147483647 h 866"/>
              <a:gd name="T32" fmla="*/ 2147483647 w 1971"/>
              <a:gd name="T33" fmla="*/ 2147483647 h 866"/>
              <a:gd name="T34" fmla="*/ 2147483647 w 1971"/>
              <a:gd name="T35" fmla="*/ 2147483647 h 866"/>
              <a:gd name="T36" fmla="*/ 2147483647 w 1971"/>
              <a:gd name="T37" fmla="*/ 2147483647 h 8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71"/>
              <a:gd name="T58" fmla="*/ 0 h 866"/>
              <a:gd name="T59" fmla="*/ 1971 w 1971"/>
              <a:gd name="T60" fmla="*/ 866 h 8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71" h="866">
                <a:moveTo>
                  <a:pt x="3" y="0"/>
                </a:moveTo>
                <a:cubicBezTo>
                  <a:pt x="9" y="17"/>
                  <a:pt x="15" y="34"/>
                  <a:pt x="15" y="56"/>
                </a:cubicBezTo>
                <a:cubicBezTo>
                  <a:pt x="15" y="78"/>
                  <a:pt x="0" y="92"/>
                  <a:pt x="3" y="132"/>
                </a:cubicBezTo>
                <a:cubicBezTo>
                  <a:pt x="6" y="172"/>
                  <a:pt x="22" y="257"/>
                  <a:pt x="31" y="296"/>
                </a:cubicBezTo>
                <a:cubicBezTo>
                  <a:pt x="40" y="335"/>
                  <a:pt x="51" y="344"/>
                  <a:pt x="59" y="368"/>
                </a:cubicBezTo>
                <a:cubicBezTo>
                  <a:pt x="67" y="392"/>
                  <a:pt x="74" y="419"/>
                  <a:pt x="79" y="440"/>
                </a:cubicBezTo>
                <a:cubicBezTo>
                  <a:pt x="84" y="461"/>
                  <a:pt x="79" y="468"/>
                  <a:pt x="87" y="492"/>
                </a:cubicBezTo>
                <a:cubicBezTo>
                  <a:pt x="95" y="516"/>
                  <a:pt x="109" y="559"/>
                  <a:pt x="127" y="584"/>
                </a:cubicBezTo>
                <a:cubicBezTo>
                  <a:pt x="145" y="609"/>
                  <a:pt x="174" y="629"/>
                  <a:pt x="195" y="644"/>
                </a:cubicBezTo>
                <a:cubicBezTo>
                  <a:pt x="216" y="659"/>
                  <a:pt x="240" y="661"/>
                  <a:pt x="255" y="672"/>
                </a:cubicBezTo>
                <a:cubicBezTo>
                  <a:pt x="270" y="683"/>
                  <a:pt x="261" y="700"/>
                  <a:pt x="283" y="712"/>
                </a:cubicBezTo>
                <a:cubicBezTo>
                  <a:pt x="305" y="724"/>
                  <a:pt x="362" y="733"/>
                  <a:pt x="387" y="744"/>
                </a:cubicBezTo>
                <a:cubicBezTo>
                  <a:pt x="412" y="755"/>
                  <a:pt x="396" y="767"/>
                  <a:pt x="431" y="780"/>
                </a:cubicBezTo>
                <a:cubicBezTo>
                  <a:pt x="466" y="793"/>
                  <a:pt x="475" y="812"/>
                  <a:pt x="599" y="824"/>
                </a:cubicBezTo>
                <a:cubicBezTo>
                  <a:pt x="723" y="836"/>
                  <a:pt x="1033" y="866"/>
                  <a:pt x="1175" y="852"/>
                </a:cubicBezTo>
                <a:cubicBezTo>
                  <a:pt x="1317" y="838"/>
                  <a:pt x="1364" y="762"/>
                  <a:pt x="1451" y="740"/>
                </a:cubicBezTo>
                <a:cubicBezTo>
                  <a:pt x="1538" y="718"/>
                  <a:pt x="1642" y="748"/>
                  <a:pt x="1699" y="720"/>
                </a:cubicBezTo>
                <a:cubicBezTo>
                  <a:pt x="1756" y="692"/>
                  <a:pt x="1746" y="624"/>
                  <a:pt x="1791" y="572"/>
                </a:cubicBezTo>
                <a:cubicBezTo>
                  <a:pt x="1836" y="520"/>
                  <a:pt x="1945" y="439"/>
                  <a:pt x="1971" y="408"/>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4" name="Freeform 18"/>
          <p:cNvSpPr>
            <a:spLocks/>
          </p:cNvSpPr>
          <p:nvPr/>
        </p:nvSpPr>
        <p:spPr bwMode="auto">
          <a:xfrm>
            <a:off x="3206750" y="2462213"/>
            <a:ext cx="1163638" cy="1246187"/>
          </a:xfrm>
          <a:custGeom>
            <a:avLst/>
            <a:gdLst>
              <a:gd name="T0" fmla="*/ 2147483647 w 733"/>
              <a:gd name="T1" fmla="*/ 0 h 785"/>
              <a:gd name="T2" fmla="*/ 2147483647 w 733"/>
              <a:gd name="T3" fmla="*/ 2147483647 h 785"/>
              <a:gd name="T4" fmla="*/ 2147483647 w 733"/>
              <a:gd name="T5" fmla="*/ 2147483647 h 785"/>
              <a:gd name="T6" fmla="*/ 2147483647 w 733"/>
              <a:gd name="T7" fmla="*/ 2147483647 h 785"/>
              <a:gd name="T8" fmla="*/ 2147483647 w 733"/>
              <a:gd name="T9" fmla="*/ 2147483647 h 785"/>
              <a:gd name="T10" fmla="*/ 2147483647 w 733"/>
              <a:gd name="T11" fmla="*/ 2147483647 h 785"/>
              <a:gd name="T12" fmla="*/ 2147483647 w 733"/>
              <a:gd name="T13" fmla="*/ 2147483647 h 785"/>
              <a:gd name="T14" fmla="*/ 2147483647 w 733"/>
              <a:gd name="T15" fmla="*/ 2147483647 h 785"/>
              <a:gd name="T16" fmla="*/ 2147483647 w 733"/>
              <a:gd name="T17" fmla="*/ 2147483647 h 785"/>
              <a:gd name="T18" fmla="*/ 2147483647 w 733"/>
              <a:gd name="T19" fmla="*/ 2147483647 h 785"/>
              <a:gd name="T20" fmla="*/ 2147483647 w 733"/>
              <a:gd name="T21" fmla="*/ 2147483647 h 785"/>
              <a:gd name="T22" fmla="*/ 2147483647 w 733"/>
              <a:gd name="T23" fmla="*/ 2147483647 h 785"/>
              <a:gd name="T24" fmla="*/ 2147483647 w 733"/>
              <a:gd name="T25" fmla="*/ 2147483647 h 785"/>
              <a:gd name="T26" fmla="*/ 2147483647 w 733"/>
              <a:gd name="T27" fmla="*/ 2147483647 h 785"/>
              <a:gd name="T28" fmla="*/ 2147483647 w 733"/>
              <a:gd name="T29" fmla="*/ 2147483647 h 785"/>
              <a:gd name="T30" fmla="*/ 2147483647 w 733"/>
              <a:gd name="T31" fmla="*/ 2147483647 h 785"/>
              <a:gd name="T32" fmla="*/ 2147483647 w 733"/>
              <a:gd name="T33" fmla="*/ 2147483647 h 785"/>
              <a:gd name="T34" fmla="*/ 2147483647 w 733"/>
              <a:gd name="T35" fmla="*/ 2147483647 h 785"/>
              <a:gd name="T36" fmla="*/ 2147483647 w 733"/>
              <a:gd name="T37" fmla="*/ 2147483647 h 785"/>
              <a:gd name="T38" fmla="*/ 2147483647 w 733"/>
              <a:gd name="T39" fmla="*/ 2147483647 h 785"/>
              <a:gd name="T40" fmla="*/ 2147483647 w 733"/>
              <a:gd name="T41" fmla="*/ 2147483647 h 785"/>
              <a:gd name="T42" fmla="*/ 2147483647 w 733"/>
              <a:gd name="T43" fmla="*/ 2147483647 h 785"/>
              <a:gd name="T44" fmla="*/ 2147483647 w 733"/>
              <a:gd name="T45" fmla="*/ 2147483647 h 7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3"/>
              <a:gd name="T70" fmla="*/ 0 h 785"/>
              <a:gd name="T71" fmla="*/ 733 w 733"/>
              <a:gd name="T72" fmla="*/ 785 h 78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3" h="785">
                <a:moveTo>
                  <a:pt x="729" y="0"/>
                </a:moveTo>
                <a:cubicBezTo>
                  <a:pt x="720" y="5"/>
                  <a:pt x="712" y="11"/>
                  <a:pt x="689" y="16"/>
                </a:cubicBezTo>
                <a:cubicBezTo>
                  <a:pt x="666" y="21"/>
                  <a:pt x="615" y="23"/>
                  <a:pt x="593" y="28"/>
                </a:cubicBezTo>
                <a:cubicBezTo>
                  <a:pt x="571" y="33"/>
                  <a:pt x="575" y="30"/>
                  <a:pt x="557" y="44"/>
                </a:cubicBezTo>
                <a:cubicBezTo>
                  <a:pt x="539" y="58"/>
                  <a:pt x="504" y="98"/>
                  <a:pt x="485" y="112"/>
                </a:cubicBezTo>
                <a:cubicBezTo>
                  <a:pt x="466" y="126"/>
                  <a:pt x="464" y="120"/>
                  <a:pt x="441" y="128"/>
                </a:cubicBezTo>
                <a:cubicBezTo>
                  <a:pt x="418" y="136"/>
                  <a:pt x="375" y="153"/>
                  <a:pt x="345" y="160"/>
                </a:cubicBezTo>
                <a:cubicBezTo>
                  <a:pt x="315" y="167"/>
                  <a:pt x="282" y="167"/>
                  <a:pt x="261" y="172"/>
                </a:cubicBezTo>
                <a:cubicBezTo>
                  <a:pt x="240" y="177"/>
                  <a:pt x="231" y="179"/>
                  <a:pt x="221" y="188"/>
                </a:cubicBezTo>
                <a:cubicBezTo>
                  <a:pt x="211" y="197"/>
                  <a:pt x="210" y="205"/>
                  <a:pt x="201" y="224"/>
                </a:cubicBezTo>
                <a:cubicBezTo>
                  <a:pt x="192" y="243"/>
                  <a:pt x="182" y="279"/>
                  <a:pt x="165" y="304"/>
                </a:cubicBezTo>
                <a:cubicBezTo>
                  <a:pt x="148" y="329"/>
                  <a:pt x="123" y="356"/>
                  <a:pt x="101" y="376"/>
                </a:cubicBezTo>
                <a:cubicBezTo>
                  <a:pt x="79" y="396"/>
                  <a:pt x="48" y="408"/>
                  <a:pt x="33" y="424"/>
                </a:cubicBezTo>
                <a:cubicBezTo>
                  <a:pt x="18" y="440"/>
                  <a:pt x="18" y="457"/>
                  <a:pt x="13" y="472"/>
                </a:cubicBezTo>
                <a:cubicBezTo>
                  <a:pt x="8" y="487"/>
                  <a:pt x="2" y="480"/>
                  <a:pt x="1" y="512"/>
                </a:cubicBezTo>
                <a:cubicBezTo>
                  <a:pt x="0" y="544"/>
                  <a:pt x="2" y="631"/>
                  <a:pt x="5" y="664"/>
                </a:cubicBezTo>
                <a:cubicBezTo>
                  <a:pt x="8" y="697"/>
                  <a:pt x="11" y="694"/>
                  <a:pt x="21" y="708"/>
                </a:cubicBezTo>
                <a:cubicBezTo>
                  <a:pt x="31" y="722"/>
                  <a:pt x="44" y="735"/>
                  <a:pt x="65" y="748"/>
                </a:cubicBezTo>
                <a:cubicBezTo>
                  <a:pt x="86" y="761"/>
                  <a:pt x="120" y="783"/>
                  <a:pt x="149" y="784"/>
                </a:cubicBezTo>
                <a:cubicBezTo>
                  <a:pt x="178" y="785"/>
                  <a:pt x="212" y="767"/>
                  <a:pt x="241" y="752"/>
                </a:cubicBezTo>
                <a:cubicBezTo>
                  <a:pt x="270" y="737"/>
                  <a:pt x="295" y="705"/>
                  <a:pt x="321" y="692"/>
                </a:cubicBezTo>
                <a:cubicBezTo>
                  <a:pt x="347" y="679"/>
                  <a:pt x="328" y="678"/>
                  <a:pt x="397" y="676"/>
                </a:cubicBezTo>
                <a:cubicBezTo>
                  <a:pt x="466" y="674"/>
                  <a:pt x="680" y="680"/>
                  <a:pt x="733" y="680"/>
                </a:cubicBezTo>
              </a:path>
            </a:pathLst>
          </a:cu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75" name="Line 19"/>
          <p:cNvSpPr>
            <a:spLocks noChangeShapeType="1"/>
          </p:cNvSpPr>
          <p:nvPr/>
        </p:nvSpPr>
        <p:spPr bwMode="auto">
          <a:xfrm>
            <a:off x="1169988" y="1230313"/>
            <a:ext cx="0" cy="291465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6" name="Line 20"/>
          <p:cNvSpPr>
            <a:spLocks noChangeShapeType="1"/>
          </p:cNvSpPr>
          <p:nvPr/>
        </p:nvSpPr>
        <p:spPr bwMode="auto">
          <a:xfrm>
            <a:off x="1179513" y="4154488"/>
            <a:ext cx="320040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377" name="Text Box 21"/>
          <p:cNvSpPr txBox="1">
            <a:spLocks noChangeArrowheads="1"/>
          </p:cNvSpPr>
          <p:nvPr/>
        </p:nvSpPr>
        <p:spPr bwMode="auto">
          <a:xfrm rot="-5400000">
            <a:off x="1854994" y="3226594"/>
            <a:ext cx="458787" cy="264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cs typeface="Arial" charset="0"/>
              </a:rPr>
              <a:t>Cylinder Temperature [K]</a:t>
            </a:r>
          </a:p>
        </p:txBody>
      </p:sp>
      <p:sp>
        <p:nvSpPr>
          <p:cNvPr id="15378" name="Text Box 22"/>
          <p:cNvSpPr txBox="1">
            <a:spLocks noChangeArrowheads="1"/>
          </p:cNvSpPr>
          <p:nvPr/>
        </p:nvSpPr>
        <p:spPr bwMode="auto">
          <a:xfrm rot="10800000">
            <a:off x="501650" y="1765300"/>
            <a:ext cx="458788" cy="19335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dirty="0">
                <a:cs typeface="Arial" charset="0"/>
              </a:rPr>
              <a:t>Equivalence Ratio</a:t>
            </a:r>
          </a:p>
        </p:txBody>
      </p:sp>
      <p:sp>
        <p:nvSpPr>
          <p:cNvPr id="15379" name="Text Box 23"/>
          <p:cNvSpPr txBox="1">
            <a:spLocks noChangeArrowheads="1"/>
          </p:cNvSpPr>
          <p:nvPr/>
        </p:nvSpPr>
        <p:spPr bwMode="auto">
          <a:xfrm>
            <a:off x="887413" y="4022725"/>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0.0</a:t>
            </a:r>
          </a:p>
        </p:txBody>
      </p:sp>
      <p:sp>
        <p:nvSpPr>
          <p:cNvPr id="15380" name="Text Box 24"/>
          <p:cNvSpPr txBox="1">
            <a:spLocks noChangeArrowheads="1"/>
          </p:cNvSpPr>
          <p:nvPr/>
        </p:nvSpPr>
        <p:spPr bwMode="auto">
          <a:xfrm>
            <a:off x="887413" y="3289300"/>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0.5</a:t>
            </a:r>
          </a:p>
        </p:txBody>
      </p:sp>
      <p:sp>
        <p:nvSpPr>
          <p:cNvPr id="15381" name="Text Box 25"/>
          <p:cNvSpPr txBox="1">
            <a:spLocks noChangeArrowheads="1"/>
          </p:cNvSpPr>
          <p:nvPr/>
        </p:nvSpPr>
        <p:spPr bwMode="auto">
          <a:xfrm>
            <a:off x="887413" y="2584450"/>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1.0</a:t>
            </a:r>
          </a:p>
        </p:txBody>
      </p:sp>
      <p:sp>
        <p:nvSpPr>
          <p:cNvPr id="15382" name="Text Box 26"/>
          <p:cNvSpPr txBox="1">
            <a:spLocks noChangeArrowheads="1"/>
          </p:cNvSpPr>
          <p:nvPr/>
        </p:nvSpPr>
        <p:spPr bwMode="auto">
          <a:xfrm>
            <a:off x="887413" y="1851025"/>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1.5</a:t>
            </a:r>
          </a:p>
        </p:txBody>
      </p:sp>
      <p:sp>
        <p:nvSpPr>
          <p:cNvPr id="15383" name="Text Box 27"/>
          <p:cNvSpPr txBox="1">
            <a:spLocks noChangeArrowheads="1"/>
          </p:cNvSpPr>
          <p:nvPr/>
        </p:nvSpPr>
        <p:spPr bwMode="auto">
          <a:xfrm>
            <a:off x="887413" y="1146175"/>
            <a:ext cx="246062"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2.0</a:t>
            </a:r>
          </a:p>
        </p:txBody>
      </p:sp>
      <p:sp>
        <p:nvSpPr>
          <p:cNvPr id="15384" name="Text Box 28"/>
          <p:cNvSpPr txBox="1">
            <a:spLocks noChangeArrowheads="1"/>
          </p:cNvSpPr>
          <p:nvPr/>
        </p:nvSpPr>
        <p:spPr bwMode="auto">
          <a:xfrm>
            <a:off x="1249363"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1400</a:t>
            </a:r>
          </a:p>
        </p:txBody>
      </p:sp>
      <p:sp>
        <p:nvSpPr>
          <p:cNvPr id="15385" name="Text Box 29"/>
          <p:cNvSpPr txBox="1">
            <a:spLocks noChangeArrowheads="1"/>
          </p:cNvSpPr>
          <p:nvPr/>
        </p:nvSpPr>
        <p:spPr bwMode="auto">
          <a:xfrm>
            <a:off x="1782763"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1600</a:t>
            </a:r>
          </a:p>
        </p:txBody>
      </p:sp>
      <p:sp>
        <p:nvSpPr>
          <p:cNvPr id="15386" name="Text Box 30"/>
          <p:cNvSpPr txBox="1">
            <a:spLocks noChangeArrowheads="1"/>
          </p:cNvSpPr>
          <p:nvPr/>
        </p:nvSpPr>
        <p:spPr bwMode="auto">
          <a:xfrm>
            <a:off x="2344738"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1800</a:t>
            </a:r>
          </a:p>
        </p:txBody>
      </p:sp>
      <p:sp>
        <p:nvSpPr>
          <p:cNvPr id="15387" name="Text Box 31"/>
          <p:cNvSpPr txBox="1">
            <a:spLocks noChangeArrowheads="1"/>
          </p:cNvSpPr>
          <p:nvPr/>
        </p:nvSpPr>
        <p:spPr bwMode="auto">
          <a:xfrm>
            <a:off x="2849563"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2000</a:t>
            </a:r>
          </a:p>
        </p:txBody>
      </p:sp>
      <p:sp>
        <p:nvSpPr>
          <p:cNvPr id="15388" name="Text Box 32"/>
          <p:cNvSpPr txBox="1">
            <a:spLocks noChangeArrowheads="1"/>
          </p:cNvSpPr>
          <p:nvPr/>
        </p:nvSpPr>
        <p:spPr bwMode="auto">
          <a:xfrm>
            <a:off x="3392488" y="41751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2200</a:t>
            </a:r>
          </a:p>
        </p:txBody>
      </p:sp>
      <p:sp>
        <p:nvSpPr>
          <p:cNvPr id="15389" name="Text Box 33"/>
          <p:cNvSpPr txBox="1">
            <a:spLocks noChangeArrowheads="1"/>
          </p:cNvSpPr>
          <p:nvPr/>
        </p:nvSpPr>
        <p:spPr bwMode="auto">
          <a:xfrm>
            <a:off x="3979863" y="4187825"/>
            <a:ext cx="393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2400</a:t>
            </a:r>
          </a:p>
        </p:txBody>
      </p:sp>
      <p:sp>
        <p:nvSpPr>
          <p:cNvPr id="15390" name="Text Box 34"/>
          <p:cNvSpPr txBox="1">
            <a:spLocks noChangeArrowheads="1"/>
          </p:cNvSpPr>
          <p:nvPr/>
        </p:nvSpPr>
        <p:spPr bwMode="auto">
          <a:xfrm>
            <a:off x="3963988" y="3422650"/>
            <a:ext cx="3556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solidFill>
                  <a:srgbClr val="FF0000"/>
                </a:solidFill>
                <a:cs typeface="Arial" charset="0"/>
              </a:rPr>
              <a:t>NOx</a:t>
            </a:r>
          </a:p>
        </p:txBody>
      </p:sp>
      <p:sp>
        <p:nvSpPr>
          <p:cNvPr id="15391" name="Text Box 35"/>
          <p:cNvSpPr txBox="1">
            <a:spLocks noChangeArrowheads="1"/>
          </p:cNvSpPr>
          <p:nvPr/>
        </p:nvSpPr>
        <p:spPr bwMode="auto">
          <a:xfrm>
            <a:off x="3897313" y="2089150"/>
            <a:ext cx="365125"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a:cs typeface="Arial" charset="0"/>
              </a:rPr>
              <a:t>Soot</a:t>
            </a:r>
          </a:p>
        </p:txBody>
      </p:sp>
      <p:sp>
        <p:nvSpPr>
          <p:cNvPr id="15393" name="Text Box 37"/>
          <p:cNvSpPr txBox="1">
            <a:spLocks noChangeArrowheads="1"/>
          </p:cNvSpPr>
          <p:nvPr/>
        </p:nvSpPr>
        <p:spPr bwMode="auto">
          <a:xfrm>
            <a:off x="1287463" y="3870325"/>
            <a:ext cx="266700" cy="2127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1400" dirty="0">
                <a:solidFill>
                  <a:srgbClr val="0000FF"/>
                </a:solidFill>
                <a:cs typeface="Arial" charset="0"/>
              </a:rPr>
              <a:t>CO</a:t>
            </a:r>
          </a:p>
        </p:txBody>
      </p:sp>
      <p:grpSp>
        <p:nvGrpSpPr>
          <p:cNvPr id="26661" name="Group 37"/>
          <p:cNvGrpSpPr>
            <a:grpSpLocks/>
          </p:cNvGrpSpPr>
          <p:nvPr/>
        </p:nvGrpSpPr>
        <p:grpSpPr bwMode="auto">
          <a:xfrm>
            <a:off x="2816225" y="3489325"/>
            <a:ext cx="2365375" cy="1847850"/>
            <a:chOff x="4125" y="2199"/>
            <a:chExt cx="1244" cy="1039"/>
          </a:xfrm>
        </p:grpSpPr>
        <p:grpSp>
          <p:nvGrpSpPr>
            <p:cNvPr id="15399" name="Group 38"/>
            <p:cNvGrpSpPr>
              <a:grpSpLocks/>
            </p:cNvGrpSpPr>
            <p:nvPr/>
          </p:nvGrpSpPr>
          <p:grpSpPr bwMode="auto">
            <a:xfrm>
              <a:off x="4886" y="2337"/>
              <a:ext cx="483" cy="901"/>
              <a:chOff x="4627" y="1447"/>
              <a:chExt cx="911" cy="1375"/>
            </a:xfrm>
          </p:grpSpPr>
          <p:grpSp>
            <p:nvGrpSpPr>
              <p:cNvPr id="15401" name="Group 39"/>
              <p:cNvGrpSpPr>
                <a:grpSpLocks/>
              </p:cNvGrpSpPr>
              <p:nvPr/>
            </p:nvGrpSpPr>
            <p:grpSpPr bwMode="auto">
              <a:xfrm>
                <a:off x="4627" y="1651"/>
                <a:ext cx="865" cy="1171"/>
                <a:chOff x="4733" y="-779"/>
                <a:chExt cx="1800" cy="2438"/>
              </a:xfrm>
            </p:grpSpPr>
            <p:sp>
              <p:nvSpPr>
                <p:cNvPr id="15404" name="Rectangle 40"/>
                <p:cNvSpPr>
                  <a:spLocks noChangeArrowheads="1"/>
                </p:cNvSpPr>
                <p:nvPr/>
              </p:nvSpPr>
              <p:spPr bwMode="auto">
                <a:xfrm rot="1125921">
                  <a:off x="5458" y="984"/>
                  <a:ext cx="200" cy="675"/>
                </a:xfrm>
                <a:prstGeom prst="rect">
                  <a:avLst/>
                </a:prstGeom>
                <a:solidFill>
                  <a:srgbClr val="FFFFFF"/>
                </a:solidFill>
                <a:ln w="9525">
                  <a:solidFill>
                    <a:srgbClr val="000000"/>
                  </a:solidFill>
                  <a:miter lim="800000"/>
                  <a:headEnd/>
                  <a:tailEnd/>
                </a:ln>
              </p:spPr>
              <p:txBody>
                <a:bodyPr/>
                <a:lstStyle/>
                <a:p>
                  <a:endParaRPr lang="en-US">
                    <a:cs typeface="Arial" charset="0"/>
                  </a:endParaRPr>
                </a:p>
              </p:txBody>
            </p:sp>
            <p:sp>
              <p:nvSpPr>
                <p:cNvPr id="15405" name="Oval 41"/>
                <p:cNvSpPr>
                  <a:spLocks noChangeArrowheads="1"/>
                </p:cNvSpPr>
                <p:nvPr/>
              </p:nvSpPr>
              <p:spPr bwMode="auto">
                <a:xfrm>
                  <a:off x="4745" y="-779"/>
                  <a:ext cx="1763" cy="425"/>
                </a:xfrm>
                <a:prstGeom prst="ellipse">
                  <a:avLst/>
                </a:prstGeom>
                <a:solidFill>
                  <a:srgbClr val="FFFFFF"/>
                </a:solidFill>
                <a:ln w="9525">
                  <a:solidFill>
                    <a:srgbClr val="000000"/>
                  </a:solidFill>
                  <a:round/>
                  <a:headEnd/>
                  <a:tailEnd/>
                </a:ln>
              </p:spPr>
              <p:txBody>
                <a:bodyPr/>
                <a:lstStyle/>
                <a:p>
                  <a:endParaRPr lang="en-US">
                    <a:cs typeface="Arial" charset="0"/>
                  </a:endParaRPr>
                </a:p>
              </p:txBody>
            </p:sp>
            <p:sp>
              <p:nvSpPr>
                <p:cNvPr id="15406" name="Oval 42"/>
                <p:cNvSpPr>
                  <a:spLocks noChangeArrowheads="1"/>
                </p:cNvSpPr>
                <p:nvPr/>
              </p:nvSpPr>
              <p:spPr bwMode="auto">
                <a:xfrm>
                  <a:off x="4733" y="334"/>
                  <a:ext cx="1763" cy="425"/>
                </a:xfrm>
                <a:prstGeom prst="ellipse">
                  <a:avLst/>
                </a:prstGeom>
                <a:solidFill>
                  <a:srgbClr val="FFFFFF"/>
                </a:solidFill>
                <a:ln w="9525">
                  <a:solidFill>
                    <a:srgbClr val="000000"/>
                  </a:solidFill>
                  <a:round/>
                  <a:headEnd/>
                  <a:tailEnd/>
                </a:ln>
              </p:spPr>
              <p:txBody>
                <a:bodyPr/>
                <a:lstStyle/>
                <a:p>
                  <a:endParaRPr lang="en-US">
                    <a:cs typeface="Arial" charset="0"/>
                  </a:endParaRPr>
                </a:p>
              </p:txBody>
            </p:sp>
            <p:sp>
              <p:nvSpPr>
                <p:cNvPr id="15407" name="Oval 43"/>
                <p:cNvSpPr>
                  <a:spLocks noChangeArrowheads="1"/>
                </p:cNvSpPr>
                <p:nvPr/>
              </p:nvSpPr>
              <p:spPr bwMode="auto">
                <a:xfrm>
                  <a:off x="4746" y="759"/>
                  <a:ext cx="1762" cy="425"/>
                </a:xfrm>
                <a:prstGeom prst="ellipse">
                  <a:avLst/>
                </a:prstGeom>
                <a:solidFill>
                  <a:srgbClr val="FFFFFF"/>
                </a:solidFill>
                <a:ln w="9525">
                  <a:solidFill>
                    <a:srgbClr val="000000"/>
                  </a:solidFill>
                  <a:round/>
                  <a:headEnd/>
                  <a:tailEnd/>
                </a:ln>
              </p:spPr>
              <p:txBody>
                <a:bodyPr/>
                <a:lstStyle/>
                <a:p>
                  <a:endParaRPr lang="en-US">
                    <a:cs typeface="Arial" charset="0"/>
                  </a:endParaRPr>
                </a:p>
              </p:txBody>
            </p:sp>
            <p:sp>
              <p:nvSpPr>
                <p:cNvPr id="15408" name="Line 44"/>
                <p:cNvSpPr>
                  <a:spLocks noChangeShapeType="1"/>
                </p:cNvSpPr>
                <p:nvPr/>
              </p:nvSpPr>
              <p:spPr bwMode="auto">
                <a:xfrm>
                  <a:off x="4733" y="-567"/>
                  <a:ext cx="0" cy="2038"/>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09" name="Line 45"/>
                <p:cNvSpPr>
                  <a:spLocks noChangeShapeType="1"/>
                </p:cNvSpPr>
                <p:nvPr/>
              </p:nvSpPr>
              <p:spPr bwMode="auto">
                <a:xfrm>
                  <a:off x="6508" y="-579"/>
                  <a:ext cx="0" cy="1975"/>
                </a:xfrm>
                <a:prstGeom prst="line">
                  <a:avLst/>
                </a:prstGeom>
                <a:noFill/>
                <a:ln w="9525">
                  <a:solidFill>
                    <a:srgbClr val="000000"/>
                  </a:solidFill>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10" name="Freeform 46"/>
                <p:cNvSpPr>
                  <a:spLocks/>
                </p:cNvSpPr>
                <p:nvPr/>
              </p:nvSpPr>
              <p:spPr bwMode="auto">
                <a:xfrm>
                  <a:off x="4733" y="533"/>
                  <a:ext cx="1775" cy="650"/>
                </a:xfrm>
                <a:custGeom>
                  <a:avLst/>
                  <a:gdLst>
                    <a:gd name="T0" fmla="*/ 0 w 2130"/>
                    <a:gd name="T1" fmla="*/ 25 h 780"/>
                    <a:gd name="T2" fmla="*/ 7 w 2130"/>
                    <a:gd name="T3" fmla="*/ 30 h 780"/>
                    <a:gd name="T4" fmla="*/ 19 w 2130"/>
                    <a:gd name="T5" fmla="*/ 33 h 780"/>
                    <a:gd name="T6" fmla="*/ 36 w 2130"/>
                    <a:gd name="T7" fmla="*/ 35 h 780"/>
                    <a:gd name="T8" fmla="*/ 58 w 2130"/>
                    <a:gd name="T9" fmla="*/ 36 h 780"/>
                    <a:gd name="T10" fmla="*/ 80 w 2130"/>
                    <a:gd name="T11" fmla="*/ 33 h 780"/>
                    <a:gd name="T12" fmla="*/ 92 w 2130"/>
                    <a:gd name="T13" fmla="*/ 29 h 780"/>
                    <a:gd name="T14" fmla="*/ 95 w 2130"/>
                    <a:gd name="T15" fmla="*/ 26 h 780"/>
                    <a:gd name="T16" fmla="*/ 96 w 2130"/>
                    <a:gd name="T17" fmla="*/ 19 h 780"/>
                    <a:gd name="T18" fmla="*/ 96 w 2130"/>
                    <a:gd name="T19" fmla="*/ 6 h 780"/>
                    <a:gd name="T20" fmla="*/ 96 w 2130"/>
                    <a:gd name="T21" fmla="*/ 0 h 780"/>
                    <a:gd name="T22" fmla="*/ 91 w 2130"/>
                    <a:gd name="T23" fmla="*/ 8 h 780"/>
                    <a:gd name="T24" fmla="*/ 78 w 2130"/>
                    <a:gd name="T25" fmla="*/ 9 h 780"/>
                    <a:gd name="T26" fmla="*/ 62 w 2130"/>
                    <a:gd name="T27" fmla="*/ 13 h 780"/>
                    <a:gd name="T28" fmla="*/ 44 w 2130"/>
                    <a:gd name="T29" fmla="*/ 13 h 780"/>
                    <a:gd name="T30" fmla="*/ 25 w 2130"/>
                    <a:gd name="T31" fmla="*/ 11 h 780"/>
                    <a:gd name="T32" fmla="*/ 11 w 2130"/>
                    <a:gd name="T33" fmla="*/ 9 h 780"/>
                    <a:gd name="T34" fmla="*/ 4 w 2130"/>
                    <a:gd name="T35" fmla="*/ 6 h 780"/>
                    <a:gd name="T36" fmla="*/ 0 w 2130"/>
                    <a:gd name="T37" fmla="*/ 3 h 780"/>
                    <a:gd name="T38" fmla="*/ 3 w 2130"/>
                    <a:gd name="T39" fmla="*/ 9 h 780"/>
                    <a:gd name="T40" fmla="*/ 3 w 2130"/>
                    <a:gd name="T41" fmla="*/ 18 h 780"/>
                    <a:gd name="T42" fmla="*/ 0 w 2130"/>
                    <a:gd name="T43" fmla="*/ 25 h 7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130" h="780">
                      <a:moveTo>
                        <a:pt x="0" y="540"/>
                      </a:moveTo>
                      <a:lnTo>
                        <a:pt x="135" y="645"/>
                      </a:lnTo>
                      <a:lnTo>
                        <a:pt x="405" y="720"/>
                      </a:lnTo>
                      <a:lnTo>
                        <a:pt x="780" y="765"/>
                      </a:lnTo>
                      <a:lnTo>
                        <a:pt x="1275" y="780"/>
                      </a:lnTo>
                      <a:lnTo>
                        <a:pt x="1770" y="720"/>
                      </a:lnTo>
                      <a:lnTo>
                        <a:pt x="2025" y="630"/>
                      </a:lnTo>
                      <a:lnTo>
                        <a:pt x="2100" y="555"/>
                      </a:lnTo>
                      <a:lnTo>
                        <a:pt x="2130" y="405"/>
                      </a:lnTo>
                      <a:lnTo>
                        <a:pt x="2115" y="105"/>
                      </a:lnTo>
                      <a:lnTo>
                        <a:pt x="2115" y="0"/>
                      </a:lnTo>
                      <a:lnTo>
                        <a:pt x="2010" y="150"/>
                      </a:lnTo>
                      <a:lnTo>
                        <a:pt x="1710" y="210"/>
                      </a:lnTo>
                      <a:lnTo>
                        <a:pt x="1350" y="270"/>
                      </a:lnTo>
                      <a:lnTo>
                        <a:pt x="960" y="270"/>
                      </a:lnTo>
                      <a:lnTo>
                        <a:pt x="540" y="240"/>
                      </a:lnTo>
                      <a:lnTo>
                        <a:pt x="225" y="180"/>
                      </a:lnTo>
                      <a:lnTo>
                        <a:pt x="75" y="105"/>
                      </a:lnTo>
                      <a:lnTo>
                        <a:pt x="0" y="45"/>
                      </a:lnTo>
                      <a:lnTo>
                        <a:pt x="15" y="180"/>
                      </a:lnTo>
                      <a:lnTo>
                        <a:pt x="15" y="390"/>
                      </a:lnTo>
                      <a:lnTo>
                        <a:pt x="0" y="540"/>
                      </a:lnTo>
                      <a:close/>
                    </a:path>
                  </a:pathLst>
                </a:custGeom>
                <a:solidFill>
                  <a:srgbClr val="FFFFFF"/>
                </a:solidFill>
                <a:ln w="9525">
                  <a:solidFill>
                    <a:srgbClr val="000000"/>
                  </a:solidFill>
                  <a:round/>
                  <a:headEnd/>
                  <a:tailEnd/>
                </a:ln>
              </p:spPr>
              <p:txBody>
                <a:bodyPr/>
                <a:lstStyle/>
                <a:p>
                  <a:endParaRPr lang="en-US"/>
                </a:p>
              </p:txBody>
            </p:sp>
            <p:sp>
              <p:nvSpPr>
                <p:cNvPr id="15411" name="Oval 47"/>
                <p:cNvSpPr>
                  <a:spLocks noChangeArrowheads="1"/>
                </p:cNvSpPr>
                <p:nvPr/>
              </p:nvSpPr>
              <p:spPr bwMode="auto">
                <a:xfrm>
                  <a:off x="4745" y="-741"/>
                  <a:ext cx="1763" cy="425"/>
                </a:xfrm>
                <a:prstGeom prst="ellipse">
                  <a:avLst/>
                </a:prstGeom>
                <a:noFill/>
                <a:ln w="9525">
                  <a:solidFill>
                    <a:srgbClr val="000000"/>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5412" name="Line 48"/>
                <p:cNvSpPr>
                  <a:spLocks noChangeShapeType="1"/>
                </p:cNvSpPr>
                <p:nvPr/>
              </p:nvSpPr>
              <p:spPr bwMode="auto">
                <a:xfrm>
                  <a:off x="4745" y="-517"/>
                  <a:ext cx="0" cy="1063"/>
                </a:xfrm>
                <a:prstGeom prst="line">
                  <a:avLst/>
                </a:prstGeom>
                <a:noFill/>
                <a:ln w="9525">
                  <a:solidFill>
                    <a:srgbClr val="00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13" name="Line 49"/>
                <p:cNvSpPr>
                  <a:spLocks noChangeShapeType="1"/>
                </p:cNvSpPr>
                <p:nvPr/>
              </p:nvSpPr>
              <p:spPr bwMode="auto">
                <a:xfrm>
                  <a:off x="6483" y="-504"/>
                  <a:ext cx="1" cy="1063"/>
                </a:xfrm>
                <a:prstGeom prst="line">
                  <a:avLst/>
                </a:prstGeom>
                <a:noFill/>
                <a:ln w="9525">
                  <a:solidFill>
                    <a:srgbClr val="000000"/>
                  </a:solidFill>
                  <a:prstDash val="dash"/>
                  <a:round/>
                  <a:headEnd/>
                  <a:tailEnd/>
                </a:ln>
                <a:extLst>
                  <a:ext uri="{909E8E84-426E-40dd-AFC4-6F175D3DCCD1}">
                    <a14:hiddenFill xmlns="" xmlns:a14="http://schemas.microsoft.com/office/drawing/2010/main">
                      <a:noFill/>
                    </a14:hiddenFill>
                  </a:ext>
                </a:extLst>
              </p:spPr>
              <p:txBody>
                <a:bodyPr/>
                <a:lstStyle/>
                <a:p>
                  <a:endParaRPr lang="en-US"/>
                </a:p>
              </p:txBody>
            </p:sp>
            <p:sp>
              <p:nvSpPr>
                <p:cNvPr id="15414" name="Oval 50"/>
                <p:cNvSpPr>
                  <a:spLocks noChangeArrowheads="1"/>
                </p:cNvSpPr>
                <p:nvPr/>
              </p:nvSpPr>
              <p:spPr bwMode="auto">
                <a:xfrm>
                  <a:off x="4770" y="296"/>
                  <a:ext cx="1763" cy="425"/>
                </a:xfrm>
                <a:prstGeom prst="ellipse">
                  <a:avLst/>
                </a:prstGeom>
                <a:noFill/>
                <a:ln w="9525">
                  <a:solidFill>
                    <a:srgbClr val="000000"/>
                  </a:solidFill>
                  <a:prstDash val="dash"/>
                  <a:round/>
                  <a:headEnd/>
                  <a:tailEnd/>
                </a:ln>
                <a:extLst>
                  <a:ext uri="{909E8E84-426E-40dd-AFC4-6F175D3DCCD1}">
                    <a14:hiddenFill xmlns="" xmlns:a14="http://schemas.microsoft.com/office/drawing/2010/main">
                      <a:solidFill>
                        <a:srgbClr val="FFFFFF"/>
                      </a:solidFill>
                    </a14:hiddenFill>
                  </a:ext>
                </a:extLst>
              </p:spPr>
              <p:txBody>
                <a:bodyPr/>
                <a:lstStyle/>
                <a:p>
                  <a:endParaRPr lang="en-US">
                    <a:cs typeface="Arial" charset="0"/>
                  </a:endParaRPr>
                </a:p>
              </p:txBody>
            </p:sp>
            <p:sp>
              <p:nvSpPr>
                <p:cNvPr id="15415" name="Freeform 51"/>
                <p:cNvSpPr>
                  <a:spLocks/>
                </p:cNvSpPr>
                <p:nvPr/>
              </p:nvSpPr>
              <p:spPr bwMode="auto">
                <a:xfrm>
                  <a:off x="4745" y="721"/>
                  <a:ext cx="1750" cy="204"/>
                </a:xfrm>
                <a:custGeom>
                  <a:avLst/>
                  <a:gdLst>
                    <a:gd name="T0" fmla="*/ 0 w 2100"/>
                    <a:gd name="T1" fmla="*/ 2 h 245"/>
                    <a:gd name="T2" fmla="*/ 8 w 2100"/>
                    <a:gd name="T3" fmla="*/ 5 h 245"/>
                    <a:gd name="T4" fmla="*/ 23 w 2100"/>
                    <a:gd name="T5" fmla="*/ 8 h 245"/>
                    <a:gd name="T6" fmla="*/ 48 w 2100"/>
                    <a:gd name="T7" fmla="*/ 10 h 245"/>
                    <a:gd name="T8" fmla="*/ 67 w 2100"/>
                    <a:gd name="T9" fmla="*/ 10 h 245"/>
                    <a:gd name="T10" fmla="*/ 83 w 2100"/>
                    <a:gd name="T11" fmla="*/ 7 h 245"/>
                    <a:gd name="T12" fmla="*/ 95 w 2100"/>
                    <a:gd name="T13" fmla="*/ 0 h 2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0" h="245">
                      <a:moveTo>
                        <a:pt x="0" y="30"/>
                      </a:moveTo>
                      <a:cubicBezTo>
                        <a:pt x="32" y="61"/>
                        <a:pt x="65" y="93"/>
                        <a:pt x="150" y="120"/>
                      </a:cubicBezTo>
                      <a:cubicBezTo>
                        <a:pt x="235" y="147"/>
                        <a:pt x="358" y="175"/>
                        <a:pt x="510" y="195"/>
                      </a:cubicBezTo>
                      <a:cubicBezTo>
                        <a:pt x="662" y="215"/>
                        <a:pt x="905" y="235"/>
                        <a:pt x="1065" y="240"/>
                      </a:cubicBezTo>
                      <a:cubicBezTo>
                        <a:pt x="1225" y="245"/>
                        <a:pt x="1340" y="237"/>
                        <a:pt x="1470" y="225"/>
                      </a:cubicBezTo>
                      <a:cubicBezTo>
                        <a:pt x="1600" y="213"/>
                        <a:pt x="1740" y="203"/>
                        <a:pt x="1845" y="165"/>
                      </a:cubicBezTo>
                      <a:cubicBezTo>
                        <a:pt x="1950" y="127"/>
                        <a:pt x="2025" y="63"/>
                        <a:pt x="2100" y="0"/>
                      </a:cubicBezTo>
                    </a:path>
                  </a:pathLst>
                </a:custGeom>
                <a:noFill/>
                <a:ln w="19050" cmpd="sng">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16" name="Freeform 52"/>
                <p:cNvSpPr>
                  <a:spLocks/>
                </p:cNvSpPr>
                <p:nvPr/>
              </p:nvSpPr>
              <p:spPr bwMode="auto">
                <a:xfrm>
                  <a:off x="4745" y="846"/>
                  <a:ext cx="1750" cy="204"/>
                </a:xfrm>
                <a:custGeom>
                  <a:avLst/>
                  <a:gdLst>
                    <a:gd name="T0" fmla="*/ 0 w 2100"/>
                    <a:gd name="T1" fmla="*/ 2 h 245"/>
                    <a:gd name="T2" fmla="*/ 8 w 2100"/>
                    <a:gd name="T3" fmla="*/ 5 h 245"/>
                    <a:gd name="T4" fmla="*/ 23 w 2100"/>
                    <a:gd name="T5" fmla="*/ 8 h 245"/>
                    <a:gd name="T6" fmla="*/ 48 w 2100"/>
                    <a:gd name="T7" fmla="*/ 10 h 245"/>
                    <a:gd name="T8" fmla="*/ 67 w 2100"/>
                    <a:gd name="T9" fmla="*/ 10 h 245"/>
                    <a:gd name="T10" fmla="*/ 83 w 2100"/>
                    <a:gd name="T11" fmla="*/ 7 h 245"/>
                    <a:gd name="T12" fmla="*/ 95 w 2100"/>
                    <a:gd name="T13" fmla="*/ 0 h 2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00" h="245">
                      <a:moveTo>
                        <a:pt x="0" y="30"/>
                      </a:moveTo>
                      <a:cubicBezTo>
                        <a:pt x="32" y="61"/>
                        <a:pt x="65" y="93"/>
                        <a:pt x="150" y="120"/>
                      </a:cubicBezTo>
                      <a:cubicBezTo>
                        <a:pt x="235" y="147"/>
                        <a:pt x="358" y="175"/>
                        <a:pt x="510" y="195"/>
                      </a:cubicBezTo>
                      <a:cubicBezTo>
                        <a:pt x="662" y="215"/>
                        <a:pt x="905" y="235"/>
                        <a:pt x="1065" y="240"/>
                      </a:cubicBezTo>
                      <a:cubicBezTo>
                        <a:pt x="1225" y="245"/>
                        <a:pt x="1340" y="237"/>
                        <a:pt x="1470" y="225"/>
                      </a:cubicBezTo>
                      <a:cubicBezTo>
                        <a:pt x="1600" y="213"/>
                        <a:pt x="1740" y="203"/>
                        <a:pt x="1845" y="165"/>
                      </a:cubicBezTo>
                      <a:cubicBezTo>
                        <a:pt x="1950" y="127"/>
                        <a:pt x="2025" y="63"/>
                        <a:pt x="2100" y="0"/>
                      </a:cubicBezTo>
                    </a:path>
                  </a:pathLst>
                </a:custGeom>
                <a:noFill/>
                <a:ln w="19050" cmpd="sng">
                  <a:solidFill>
                    <a:srgbClr val="00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15402" name="AutoShape 53"/>
              <p:cNvSpPr>
                <a:spLocks noChangeArrowheads="1"/>
              </p:cNvSpPr>
              <p:nvPr/>
            </p:nvSpPr>
            <p:spPr bwMode="auto">
              <a:xfrm>
                <a:off x="4760" y="1795"/>
                <a:ext cx="576" cy="576"/>
              </a:xfrm>
              <a:prstGeom prst="irregularSeal1">
                <a:avLst/>
              </a:prstGeom>
              <a:solidFill>
                <a:srgbClr val="FFFF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cs typeface="Arial" charset="0"/>
                </a:endParaRPr>
              </a:p>
            </p:txBody>
          </p:sp>
          <p:sp>
            <p:nvSpPr>
              <p:cNvPr id="15403" name="Text Box 54"/>
              <p:cNvSpPr txBox="1">
                <a:spLocks noChangeArrowheads="1"/>
              </p:cNvSpPr>
              <p:nvPr/>
            </p:nvSpPr>
            <p:spPr bwMode="auto">
              <a:xfrm>
                <a:off x="4800" y="1447"/>
                <a:ext cx="738" cy="31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a:cs typeface="Arial" charset="0"/>
                  </a:rPr>
                  <a:t>HCCI</a:t>
                </a:r>
              </a:p>
            </p:txBody>
          </p:sp>
        </p:grpSp>
        <p:sp>
          <p:nvSpPr>
            <p:cNvPr id="15400" name="Freeform 55"/>
            <p:cNvSpPr>
              <a:spLocks/>
            </p:cNvSpPr>
            <p:nvPr/>
          </p:nvSpPr>
          <p:spPr bwMode="auto">
            <a:xfrm>
              <a:off x="4125" y="2199"/>
              <a:ext cx="994" cy="449"/>
            </a:xfrm>
            <a:custGeom>
              <a:avLst/>
              <a:gdLst>
                <a:gd name="T0" fmla="*/ 0 w 994"/>
                <a:gd name="T1" fmla="*/ 170 h 449"/>
                <a:gd name="T2" fmla="*/ 251 w 994"/>
                <a:gd name="T3" fmla="*/ 31 h 449"/>
                <a:gd name="T4" fmla="*/ 576 w 994"/>
                <a:gd name="T5" fmla="*/ 31 h 449"/>
                <a:gd name="T6" fmla="*/ 855 w 994"/>
                <a:gd name="T7" fmla="*/ 216 h 449"/>
                <a:gd name="T8" fmla="*/ 994 w 994"/>
                <a:gd name="T9" fmla="*/ 449 h 4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4" h="449">
                  <a:moveTo>
                    <a:pt x="0" y="170"/>
                  </a:moveTo>
                  <a:cubicBezTo>
                    <a:pt x="77" y="112"/>
                    <a:pt x="155" y="54"/>
                    <a:pt x="251" y="31"/>
                  </a:cubicBezTo>
                  <a:cubicBezTo>
                    <a:pt x="347" y="8"/>
                    <a:pt x="475" y="0"/>
                    <a:pt x="576" y="31"/>
                  </a:cubicBezTo>
                  <a:cubicBezTo>
                    <a:pt x="677" y="62"/>
                    <a:pt x="785" y="146"/>
                    <a:pt x="855" y="216"/>
                  </a:cubicBezTo>
                  <a:cubicBezTo>
                    <a:pt x="925" y="286"/>
                    <a:pt x="959" y="367"/>
                    <a:pt x="994" y="449"/>
                  </a:cubicBezTo>
                </a:path>
              </a:pathLst>
            </a:custGeom>
            <a:noFill/>
            <a:ln w="28575" cmpd="sng">
              <a:solidFill>
                <a:schemeClr val="tx1"/>
              </a:solidFill>
              <a:round/>
              <a:headEnd type="triangle" w="med" len="med"/>
              <a:tailEnd type="triangl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5395" name="Picture 59" descr="Flames"/>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334000" y="609600"/>
            <a:ext cx="3676650" cy="55172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396" name="Rectangle 3"/>
          <p:cNvSpPr>
            <a:spLocks noChangeArrowheads="1"/>
          </p:cNvSpPr>
          <p:nvPr/>
        </p:nvSpPr>
        <p:spPr bwMode="auto">
          <a:xfrm>
            <a:off x="20918" y="0"/>
            <a:ext cx="9580282"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eaLnBrk="0" hangingPunct="0"/>
            <a:r>
              <a:rPr lang="en-US" altLang="zh-CN" b="1" dirty="0" err="1" smtClean="0">
                <a:solidFill>
                  <a:srgbClr val="0000FF"/>
                </a:solidFill>
                <a:ea typeface="SimSun" charset="0"/>
                <a:cs typeface="Arial" charset="0"/>
              </a:rPr>
              <a:t>Exascale</a:t>
            </a:r>
            <a:r>
              <a:rPr lang="en-US" altLang="zh-CN" b="1" dirty="0" smtClean="0">
                <a:solidFill>
                  <a:srgbClr val="0000FF"/>
                </a:solidFill>
                <a:ea typeface="SimSun" charset="0"/>
                <a:cs typeface="Arial" charset="0"/>
              </a:rPr>
              <a:t> Target: Advanced Engine Combustion </a:t>
            </a:r>
            <a:r>
              <a:rPr lang="en-US" altLang="zh-CN" b="1" dirty="0">
                <a:solidFill>
                  <a:srgbClr val="0000FF"/>
                </a:solidFill>
                <a:ea typeface="SimSun" charset="0"/>
                <a:cs typeface="Arial" charset="0"/>
              </a:rPr>
              <a:t>R</a:t>
            </a:r>
            <a:r>
              <a:rPr lang="en-US" altLang="zh-CN" b="1" dirty="0" smtClean="0">
                <a:solidFill>
                  <a:srgbClr val="0000FF"/>
                </a:solidFill>
                <a:ea typeface="SimSun" charset="0"/>
                <a:cs typeface="Arial" charset="0"/>
              </a:rPr>
              <a:t>egimes</a:t>
            </a:r>
            <a:endParaRPr lang="en-US" altLang="zh-CN" b="1" dirty="0">
              <a:solidFill>
                <a:srgbClr val="0000FF"/>
              </a:solidFill>
              <a:ea typeface="SimSun" charset="0"/>
              <a:cs typeface="Arial" charset="0"/>
            </a:endParaRPr>
          </a:p>
        </p:txBody>
      </p:sp>
      <p:sp>
        <p:nvSpPr>
          <p:cNvPr id="4160" name="Oval 64"/>
          <p:cNvSpPr>
            <a:spLocks noChangeArrowheads="1"/>
          </p:cNvSpPr>
          <p:nvPr/>
        </p:nvSpPr>
        <p:spPr bwMode="auto">
          <a:xfrm>
            <a:off x="3429000" y="2895600"/>
            <a:ext cx="914400" cy="685800"/>
          </a:xfrm>
          <a:prstGeom prst="ellipse">
            <a:avLst/>
          </a:prstGeom>
          <a:noFill/>
          <a:ln w="28575">
            <a:solidFill>
              <a:srgbClr val="FF33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1800" dirty="0" smtClean="0">
                <a:solidFill>
                  <a:srgbClr val="FF3300"/>
                </a:solidFill>
              </a:rPr>
              <a:t>Spark </a:t>
            </a:r>
          </a:p>
          <a:p>
            <a:pPr algn="ctr"/>
            <a:r>
              <a:rPr lang="en-US" sz="1800" dirty="0" smtClean="0">
                <a:solidFill>
                  <a:srgbClr val="FF3300"/>
                </a:solidFill>
              </a:rPr>
              <a:t>ignited</a:t>
            </a:r>
            <a:endParaRPr lang="en-US" sz="1800" dirty="0">
              <a:solidFill>
                <a:srgbClr val="FF3300"/>
              </a:solidFill>
            </a:endParaRPr>
          </a:p>
        </p:txBody>
      </p:sp>
      <p:sp>
        <p:nvSpPr>
          <p:cNvPr id="15398" name="Rectangle 8"/>
          <p:cNvSpPr>
            <a:spLocks noChangeArrowheads="1"/>
          </p:cNvSpPr>
          <p:nvPr/>
        </p:nvSpPr>
        <p:spPr bwMode="auto">
          <a:xfrm>
            <a:off x="838200" y="6454775"/>
            <a:ext cx="533400" cy="35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0" hangingPunct="0"/>
            <a:fld id="{D2AA0585-2B0A-8742-82D0-0E8104164871}" type="slidenum">
              <a:rPr lang="en-US" sz="1600" b="1">
                <a:latin typeface="Helvetica" charset="0"/>
                <a:cs typeface="Arial" charset="0"/>
              </a:rPr>
              <a:pPr algn="r" eaLnBrk="0" hangingPunct="0"/>
              <a:t>8</a:t>
            </a:fld>
            <a:endParaRPr lang="en-US" sz="1600" b="1">
              <a:latin typeface="Helvetica" charset="0"/>
              <a:cs typeface="Arial" charset="0"/>
            </a:endParaRPr>
          </a:p>
        </p:txBody>
      </p:sp>
      <p:sp>
        <p:nvSpPr>
          <p:cNvPr id="5" name="TextBox 4"/>
          <p:cNvSpPr txBox="1"/>
          <p:nvPr/>
        </p:nvSpPr>
        <p:spPr>
          <a:xfrm>
            <a:off x="0" y="2209800"/>
            <a:ext cx="8915400" cy="2585323"/>
          </a:xfrm>
          <a:prstGeom prst="rect">
            <a:avLst/>
          </a:prstGeom>
          <a:solidFill>
            <a:srgbClr val="FF6600"/>
          </a:solidFill>
        </p:spPr>
        <p:txBody>
          <a:bodyPr wrap="square" rtlCol="0">
            <a:spAutoFit/>
          </a:bodyPr>
          <a:lstStyle/>
          <a:p>
            <a:pPr marL="342900" indent="-342900">
              <a:buFont typeface="Arial"/>
              <a:buChar char="•"/>
            </a:pPr>
            <a:r>
              <a:rPr lang="en-US" sz="1800" b="1" dirty="0"/>
              <a:t>Relevant turbulence, pressure, temperature (Re</a:t>
            </a:r>
            <a:r>
              <a:rPr lang="en-US" sz="1800" b="1" baseline="-25000" dirty="0"/>
              <a:t>t</a:t>
            </a:r>
            <a:r>
              <a:rPr lang="en-US" sz="1800" b="1" dirty="0"/>
              <a:t> = 4300, 30-60 </a:t>
            </a:r>
            <a:r>
              <a:rPr lang="en-US" sz="1800" b="1" dirty="0" err="1"/>
              <a:t>atm</a:t>
            </a:r>
            <a:r>
              <a:rPr lang="en-US" sz="1800" b="1" dirty="0"/>
              <a:t>, 750-2000K)</a:t>
            </a:r>
          </a:p>
          <a:p>
            <a:pPr marL="342900" indent="-342900">
              <a:buFont typeface="Arial"/>
              <a:buChar char="•"/>
            </a:pPr>
            <a:r>
              <a:rPr lang="en-US" sz="1800" b="1" dirty="0"/>
              <a:t>Domain and grid size</a:t>
            </a:r>
            <a:r>
              <a:rPr lang="en-US" sz="1800" dirty="0"/>
              <a:t>:  5cm</a:t>
            </a:r>
            <a:r>
              <a:rPr lang="en-US" sz="1800" baseline="30000" dirty="0"/>
              <a:t>3</a:t>
            </a:r>
            <a:r>
              <a:rPr lang="en-US" sz="1800" dirty="0"/>
              <a:t>, 5 micron grid,</a:t>
            </a:r>
          </a:p>
          <a:p>
            <a:pPr marL="342900" indent="-342900">
              <a:buFont typeface="Arial"/>
              <a:buChar char="•"/>
            </a:pPr>
            <a:r>
              <a:rPr lang="en-US" sz="1800" b="1" dirty="0"/>
              <a:t>Size of state</a:t>
            </a:r>
            <a:r>
              <a:rPr lang="en-US" sz="1800" dirty="0"/>
              <a:t>:  10</a:t>
            </a:r>
            <a:r>
              <a:rPr lang="en-US" sz="1800" baseline="30000" dirty="0"/>
              <a:t>12</a:t>
            </a:r>
            <a:r>
              <a:rPr lang="en-US" sz="1800" dirty="0"/>
              <a:t> grids x 100 </a:t>
            </a:r>
            <a:r>
              <a:rPr lang="en-US" sz="1800" dirty="0" err="1"/>
              <a:t>dof</a:t>
            </a:r>
            <a:r>
              <a:rPr lang="en-US" sz="1800" dirty="0"/>
              <a:t> x 8 bytes/</a:t>
            </a:r>
            <a:r>
              <a:rPr lang="en-US" sz="1800" dirty="0" err="1"/>
              <a:t>dof</a:t>
            </a:r>
            <a:r>
              <a:rPr lang="en-US" sz="1800" dirty="0"/>
              <a:t> ~ </a:t>
            </a:r>
            <a:r>
              <a:rPr lang="en-US" sz="1800" b="1" dirty="0">
                <a:solidFill>
                  <a:srgbClr val="2E1EEE"/>
                </a:solidFill>
              </a:rPr>
              <a:t>1 PB</a:t>
            </a:r>
          </a:p>
          <a:p>
            <a:pPr marL="342900" indent="-342900">
              <a:buFont typeface="Arial"/>
              <a:buChar char="•"/>
            </a:pPr>
            <a:r>
              <a:rPr lang="en-US" sz="1800" b="1" dirty="0"/>
              <a:t>High water memory use</a:t>
            </a:r>
            <a:r>
              <a:rPr lang="en-US" sz="1800" dirty="0"/>
              <a:t>: ~ 3 x (size of state) ~ </a:t>
            </a:r>
            <a:r>
              <a:rPr lang="en-US" sz="1800" b="1" dirty="0">
                <a:solidFill>
                  <a:srgbClr val="2E1EEE"/>
                </a:solidFill>
              </a:rPr>
              <a:t>3 PB</a:t>
            </a:r>
          </a:p>
          <a:p>
            <a:pPr marL="342900" indent="-342900">
              <a:buFont typeface="Arial"/>
              <a:buChar char="•"/>
            </a:pPr>
            <a:r>
              <a:rPr lang="en-US" sz="1800" b="1" dirty="0"/>
              <a:t>Number of time steps</a:t>
            </a:r>
            <a:r>
              <a:rPr lang="en-US" sz="1800" dirty="0"/>
              <a:t>: 6 </a:t>
            </a:r>
            <a:r>
              <a:rPr lang="en-US" sz="1800" dirty="0" err="1"/>
              <a:t>ms</a:t>
            </a:r>
            <a:r>
              <a:rPr lang="en-US" sz="1800" dirty="0"/>
              <a:t>/5 ns </a:t>
            </a:r>
            <a:r>
              <a:rPr lang="en-US" sz="1800" dirty="0" err="1"/>
              <a:t>timesteps</a:t>
            </a:r>
            <a:r>
              <a:rPr lang="en-US" sz="1800" dirty="0"/>
              <a:t> = </a:t>
            </a:r>
            <a:r>
              <a:rPr lang="en-US" sz="1800" b="1" dirty="0">
                <a:solidFill>
                  <a:srgbClr val="2F20E0"/>
                </a:solidFill>
              </a:rPr>
              <a:t>1.2e6 steps</a:t>
            </a:r>
          </a:p>
          <a:p>
            <a:pPr marL="342900" indent="-342900">
              <a:buFont typeface="Arial"/>
              <a:buChar char="•"/>
            </a:pPr>
            <a:r>
              <a:rPr lang="en-US" sz="1800" b="1" dirty="0"/>
              <a:t>Total run time</a:t>
            </a:r>
            <a:r>
              <a:rPr lang="en-US" sz="1800" dirty="0"/>
              <a:t>: 1380e-06 s/time step/grids x 1.2e6 time steps x 10</a:t>
            </a:r>
            <a:r>
              <a:rPr lang="en-US" sz="1800" baseline="30000" dirty="0"/>
              <a:t>12</a:t>
            </a:r>
            <a:r>
              <a:rPr lang="en-US" sz="1800" dirty="0"/>
              <a:t> grids / 3600s/</a:t>
            </a:r>
            <a:r>
              <a:rPr lang="en-US" sz="1800" dirty="0" err="1"/>
              <a:t>hr</a:t>
            </a:r>
            <a:r>
              <a:rPr lang="en-US" sz="1800" dirty="0"/>
              <a:t> = 0.46e</a:t>
            </a:r>
            <a:r>
              <a:rPr lang="en-US" sz="1800" baseline="30000" dirty="0"/>
              <a:t>12</a:t>
            </a:r>
            <a:r>
              <a:rPr lang="en-US" sz="1800" dirty="0"/>
              <a:t> cpu-</a:t>
            </a:r>
            <a:r>
              <a:rPr lang="en-US" sz="1800" dirty="0" err="1"/>
              <a:t>hrs</a:t>
            </a:r>
            <a:r>
              <a:rPr lang="en-US" sz="1800" dirty="0"/>
              <a:t>  </a:t>
            </a:r>
            <a:r>
              <a:rPr lang="en-US" sz="1800" dirty="0" smtClean="0"/>
              <a:t>(</a:t>
            </a:r>
            <a:r>
              <a:rPr lang="en-US" sz="1800" b="1" dirty="0">
                <a:solidFill>
                  <a:srgbClr val="2E1EEE"/>
                </a:solidFill>
              </a:rPr>
              <a:t>20 days at billion way concurrency</a:t>
            </a:r>
            <a:r>
              <a:rPr lang="en-US" sz="1800" dirty="0"/>
              <a:t>)</a:t>
            </a:r>
          </a:p>
          <a:p>
            <a:pPr marL="342900" indent="-342900">
              <a:buFont typeface="Arial"/>
              <a:buChar char="•"/>
            </a:pPr>
            <a:r>
              <a:rPr lang="en-US" sz="1800" b="1" dirty="0"/>
              <a:t>Total amount of data for analysis</a:t>
            </a:r>
            <a:r>
              <a:rPr lang="en-US" sz="1800" dirty="0"/>
              <a:t>:  </a:t>
            </a:r>
            <a:r>
              <a:rPr lang="en-US" sz="1800" b="1" dirty="0">
                <a:solidFill>
                  <a:srgbClr val="2E1EEE"/>
                </a:solidFill>
              </a:rPr>
              <a:t>1.0 </a:t>
            </a:r>
            <a:r>
              <a:rPr lang="en-US" sz="1800" b="1" dirty="0" err="1">
                <a:solidFill>
                  <a:srgbClr val="2E1EEE"/>
                </a:solidFill>
              </a:rPr>
              <a:t>exabyte</a:t>
            </a:r>
            <a:endParaRPr lang="en-US" sz="1800" dirty="0">
              <a:solidFill>
                <a:srgbClr val="2E1EEE"/>
              </a:solidFill>
            </a:endParaRPr>
          </a:p>
        </p:txBody>
      </p:sp>
    </p:spTree>
    <p:extLst>
      <p:ext uri="{BB962C8B-B14F-4D97-AF65-F5344CB8AC3E}">
        <p14:creationId xmlns="" xmlns:p14="http://schemas.microsoft.com/office/powerpoint/2010/main" val="408462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60"/>
                                        </p:tgtEl>
                                        <p:attrNameLst>
                                          <p:attrName>style.visibility</p:attrName>
                                        </p:attrNameLst>
                                      </p:cBhvr>
                                      <p:to>
                                        <p:strVal val="visible"/>
                                      </p:to>
                                    </p:set>
                                    <p:animEffect transition="in" filter="dissolve">
                                      <p:cBhvr>
                                        <p:cTn id="7" dur="500"/>
                                        <p:tgtEl>
                                          <p:spTgt spid="41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0838"/>
                                        </p:tgtEl>
                                        <p:attrNameLst>
                                          <p:attrName>style.visibility</p:attrName>
                                        </p:attrNameLst>
                                      </p:cBhvr>
                                      <p:to>
                                        <p:strVal val="visible"/>
                                      </p:to>
                                    </p:set>
                                    <p:animEffect transition="in" filter="dissolve">
                                      <p:cBhvr>
                                        <p:cTn id="17" dur="500"/>
                                        <p:tgtEl>
                                          <p:spTgt spid="12083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20848"/>
                                        </p:tgtEl>
                                        <p:attrNameLst>
                                          <p:attrName>style.visibility</p:attrName>
                                        </p:attrNameLst>
                                      </p:cBhvr>
                                      <p:to>
                                        <p:strVal val="visible"/>
                                      </p:to>
                                    </p:set>
                                    <p:animEffect transition="in" filter="dissolve">
                                      <p:cBhvr>
                                        <p:cTn id="20" dur="500"/>
                                        <p:tgtEl>
                                          <p:spTgt spid="120848"/>
                                        </p:tgtEl>
                                      </p:cBhvr>
                                    </p:animEffect>
                                  </p:childTnLst>
                                </p:cTn>
                              </p:par>
                              <p:par>
                                <p:cTn id="21" presetID="9"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26661"/>
                                        </p:tgtEl>
                                        <p:attrNameLst>
                                          <p:attrName>style.visibility</p:attrName>
                                        </p:attrNameLst>
                                      </p:cBhvr>
                                      <p:to>
                                        <p:strVal val="visible"/>
                                      </p:to>
                                    </p:set>
                                    <p:animEffect transition="in" filter="dissolve">
                                      <p:cBhvr>
                                        <p:cTn id="33" dur="500"/>
                                        <p:tgtEl>
                                          <p:spTgt spid="26661"/>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6680"/>
                                        </p:tgtEl>
                                        <p:attrNameLst>
                                          <p:attrName>style.visibility</p:attrName>
                                        </p:attrNameLst>
                                      </p:cBhvr>
                                      <p:to>
                                        <p:strVal val="visible"/>
                                      </p:to>
                                    </p:set>
                                    <p:animEffect transition="in" filter="dissolve">
                                      <p:cBhvr>
                                        <p:cTn id="36" dur="500"/>
                                        <p:tgtEl>
                                          <p:spTgt spid="2668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dissolv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80" grpId="0" animBg="1"/>
      <p:bldP spid="120838" grpId="0" animBg="1"/>
      <p:bldP spid="120848" grpId="0"/>
      <p:bldP spid="4160"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803955" y="1957857"/>
            <a:ext cx="1357643" cy="1083273"/>
            <a:chOff x="3058680" y="2928392"/>
            <a:chExt cx="951435" cy="762005"/>
          </a:xfrm>
          <a:solidFill>
            <a:srgbClr val="CDBFA8"/>
          </a:solidFill>
        </p:grpSpPr>
        <p:sp>
          <p:nvSpPr>
            <p:cNvPr id="9" name="Flowchart: Magnetic Disk 8"/>
            <p:cNvSpPr/>
            <p:nvPr/>
          </p:nvSpPr>
          <p:spPr bwMode="auto">
            <a:xfrm>
              <a:off x="3058680" y="2998188"/>
              <a:ext cx="230737" cy="235009"/>
            </a:xfrm>
            <a:prstGeom prst="flowChartMagneticDisk">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10" name="Flowchart: Magnetic Disk 9"/>
            <p:cNvSpPr/>
            <p:nvPr/>
          </p:nvSpPr>
          <p:spPr bwMode="auto">
            <a:xfrm>
              <a:off x="3211080" y="3150588"/>
              <a:ext cx="230737" cy="235009"/>
            </a:xfrm>
            <a:prstGeom prst="flowChartMagneticDisk">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11" name="Flowchart: Magnetic Disk 10"/>
            <p:cNvSpPr/>
            <p:nvPr/>
          </p:nvSpPr>
          <p:spPr bwMode="auto">
            <a:xfrm>
              <a:off x="3363480" y="3302988"/>
              <a:ext cx="230737" cy="235009"/>
            </a:xfrm>
            <a:prstGeom prst="flowChartMagneticDisk">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12" name="Flowchart: Magnetic Disk 11"/>
            <p:cNvSpPr/>
            <p:nvPr/>
          </p:nvSpPr>
          <p:spPr bwMode="auto">
            <a:xfrm>
              <a:off x="3515880" y="3455388"/>
              <a:ext cx="230737" cy="235009"/>
            </a:xfrm>
            <a:prstGeom prst="flowChartMagneticDisk">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17" name="Flowchart: Magnetic Disk 16"/>
            <p:cNvSpPr/>
            <p:nvPr/>
          </p:nvSpPr>
          <p:spPr bwMode="auto">
            <a:xfrm>
              <a:off x="3322178" y="2928392"/>
              <a:ext cx="230737" cy="235009"/>
            </a:xfrm>
            <a:prstGeom prst="flowChartMagneticDisk">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18" name="Flowchart: Magnetic Disk 17"/>
            <p:cNvSpPr/>
            <p:nvPr/>
          </p:nvSpPr>
          <p:spPr bwMode="auto">
            <a:xfrm>
              <a:off x="3474578" y="3080792"/>
              <a:ext cx="230737" cy="235009"/>
            </a:xfrm>
            <a:prstGeom prst="flowChartMagneticDisk">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19" name="Flowchart: Magnetic Disk 18"/>
            <p:cNvSpPr/>
            <p:nvPr/>
          </p:nvSpPr>
          <p:spPr bwMode="auto">
            <a:xfrm>
              <a:off x="3626978" y="3233192"/>
              <a:ext cx="230737" cy="235009"/>
            </a:xfrm>
            <a:prstGeom prst="flowChartMagneticDisk">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20" name="Flowchart: Magnetic Disk 19"/>
            <p:cNvSpPr/>
            <p:nvPr/>
          </p:nvSpPr>
          <p:spPr bwMode="auto">
            <a:xfrm>
              <a:off x="3779378" y="3385592"/>
              <a:ext cx="230737" cy="235009"/>
            </a:xfrm>
            <a:prstGeom prst="flowChartMagneticDisk">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grpSp>
      <p:sp>
        <p:nvSpPr>
          <p:cNvPr id="66" name="Right Arrow 65"/>
          <p:cNvSpPr/>
          <p:nvPr/>
        </p:nvSpPr>
        <p:spPr bwMode="auto">
          <a:xfrm rot="5400000">
            <a:off x="6326868" y="3312652"/>
            <a:ext cx="707885" cy="655357"/>
          </a:xfrm>
          <a:prstGeom prst="rightArrow">
            <a:avLst>
              <a:gd name="adj1" fmla="val 50000"/>
              <a:gd name="adj2" fmla="val 51169"/>
            </a:avLst>
          </a:prstGeom>
          <a:solidFill>
            <a:schemeClr val="tx1">
              <a:lumMod val="50000"/>
              <a:lumOff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71" name="TextBox 70"/>
          <p:cNvSpPr txBox="1"/>
          <p:nvPr/>
        </p:nvSpPr>
        <p:spPr>
          <a:xfrm>
            <a:off x="0" y="4267200"/>
            <a:ext cx="5562600" cy="2585323"/>
          </a:xfrm>
          <a:prstGeom prst="rect">
            <a:avLst/>
          </a:prstGeom>
          <a:noFill/>
        </p:spPr>
        <p:txBody>
          <a:bodyPr wrap="square" rtlCol="0">
            <a:spAutoFit/>
          </a:bodyPr>
          <a:lstStyle/>
          <a:p>
            <a:pPr marL="285750" indent="-285750">
              <a:buFont typeface="Arial" pitchFamily="34" charset="0"/>
              <a:buChar char="•"/>
            </a:pPr>
            <a:r>
              <a:rPr lang="en-US" sz="1800" dirty="0" smtClean="0">
                <a:latin typeface="Calibri" pitchFamily="34" charset="0"/>
                <a:cs typeface="Calibri" pitchFamily="34" charset="0"/>
              </a:rPr>
              <a:t>I/O bandwidth constraint make it infeasible to save all raw simulation data to persistent storage</a:t>
            </a:r>
          </a:p>
          <a:p>
            <a:pPr lvl="1"/>
            <a:r>
              <a:rPr lang="en-US" sz="1800" b="1" dirty="0" smtClean="0">
                <a:solidFill>
                  <a:srgbClr val="FF0000"/>
                </a:solidFill>
                <a:latin typeface="Calibri" pitchFamily="34" charset="0"/>
                <a:cs typeface="Calibri" pitchFamily="34" charset="0"/>
                <a:sym typeface="Wingdings"/>
              </a:rPr>
              <a:t> Integrate simulation and analysis !!!!</a:t>
            </a:r>
          </a:p>
          <a:p>
            <a:pPr marL="285750" indent="-285750">
              <a:buFont typeface="Arial" pitchFamily="34" charset="0"/>
              <a:buChar char="•"/>
            </a:pPr>
            <a:r>
              <a:rPr lang="en-US" sz="1800" dirty="0" smtClean="0">
                <a:latin typeface="Calibri" pitchFamily="34" charset="0"/>
                <a:cs typeface="Calibri" pitchFamily="34" charset="0"/>
                <a:sym typeface="Wingdings"/>
              </a:rPr>
              <a:t>Challenge: co-design a workflow that supports smart placement of analyses, visualization and UQ, tracking large graphs, reducing </a:t>
            </a:r>
            <a:r>
              <a:rPr lang="en-US" sz="1800" dirty="0" err="1" smtClean="0">
                <a:latin typeface="Calibri" pitchFamily="34" charset="0"/>
                <a:cs typeface="Calibri" pitchFamily="34" charset="0"/>
                <a:sym typeface="Wingdings"/>
              </a:rPr>
              <a:t>checkpointing</a:t>
            </a:r>
            <a:r>
              <a:rPr lang="en-US" sz="1800" dirty="0" smtClean="0">
                <a:latin typeface="Calibri" pitchFamily="34" charset="0"/>
                <a:cs typeface="Calibri" pitchFamily="34" charset="0"/>
                <a:sym typeface="Wingdings"/>
              </a:rPr>
              <a:t> size with </a:t>
            </a:r>
            <a:r>
              <a:rPr lang="en-US" sz="1800" i="1" dirty="0" smtClean="0">
                <a:latin typeface="Calibri" pitchFamily="34" charset="0"/>
                <a:cs typeface="Calibri" pitchFamily="34" charset="0"/>
                <a:sym typeface="Wingdings"/>
              </a:rPr>
              <a:t>in situ </a:t>
            </a:r>
            <a:r>
              <a:rPr lang="en-US" sz="1800" dirty="0" smtClean="0">
                <a:latin typeface="Calibri" pitchFamily="34" charset="0"/>
                <a:cs typeface="Calibri" pitchFamily="34" charset="0"/>
                <a:sym typeface="Wingdings"/>
              </a:rPr>
              <a:t>analytics</a:t>
            </a:r>
          </a:p>
          <a:p>
            <a:pPr marL="285750" indent="-285750">
              <a:buFont typeface="Arial" pitchFamily="34" charset="0"/>
              <a:buChar char="•"/>
            </a:pPr>
            <a:r>
              <a:rPr lang="en-US" sz="1800" dirty="0" smtClean="0">
                <a:latin typeface="Calibri" pitchFamily="34" charset="0"/>
                <a:cs typeface="Calibri" pitchFamily="34" charset="0"/>
                <a:sym typeface="Wingdings"/>
              </a:rPr>
              <a:t>Potential to reduce amount of data by 1000-fold </a:t>
            </a:r>
            <a:endParaRPr lang="en-US" sz="1800" dirty="0" smtClean="0">
              <a:latin typeface="Calibri" pitchFamily="34" charset="0"/>
              <a:cs typeface="Calibri" pitchFamily="34" charset="0"/>
            </a:endParaRPr>
          </a:p>
          <a:p>
            <a:pPr marL="742950" lvl="1" indent="-285750">
              <a:buFont typeface="Arial" pitchFamily="34" charset="0"/>
              <a:buChar char="•"/>
            </a:pPr>
            <a:endParaRPr lang="en-US" sz="1800" dirty="0" smtClean="0">
              <a:latin typeface="Calibri" pitchFamily="34" charset="0"/>
              <a:cs typeface="Calibri" pitchFamily="34" charset="0"/>
            </a:endParaRPr>
          </a:p>
        </p:txBody>
      </p:sp>
      <p:sp>
        <p:nvSpPr>
          <p:cNvPr id="3" name="Title 2"/>
          <p:cNvSpPr>
            <a:spLocks noGrp="1"/>
          </p:cNvSpPr>
          <p:nvPr>
            <p:ph type="title"/>
          </p:nvPr>
        </p:nvSpPr>
        <p:spPr>
          <a:xfrm>
            <a:off x="-381000" y="304800"/>
            <a:ext cx="10058400" cy="533400"/>
          </a:xfrm>
        </p:spPr>
        <p:txBody>
          <a:bodyPr/>
          <a:lstStyle/>
          <a:p>
            <a:r>
              <a:rPr lang="en-US" dirty="0" err="1" smtClean="0"/>
              <a:t>Petascale</a:t>
            </a:r>
            <a:r>
              <a:rPr lang="en-US" dirty="0" smtClean="0"/>
              <a:t> Workflow </a:t>
            </a:r>
            <a:r>
              <a:rPr lang="en-US" dirty="0"/>
              <a:t>M</a:t>
            </a:r>
            <a:r>
              <a:rPr lang="en-US" dirty="0" smtClean="0"/>
              <a:t>odel Won’t Scale</a:t>
            </a:r>
            <a:endParaRPr lang="en-US" dirty="0"/>
          </a:p>
        </p:txBody>
      </p:sp>
      <p:grpSp>
        <p:nvGrpSpPr>
          <p:cNvPr id="63" name="Group 62"/>
          <p:cNvGrpSpPr/>
          <p:nvPr/>
        </p:nvGrpSpPr>
        <p:grpSpPr>
          <a:xfrm>
            <a:off x="567547" y="1600200"/>
            <a:ext cx="8347853" cy="3352800"/>
            <a:chOff x="145320" y="1415318"/>
            <a:chExt cx="8805053" cy="3791682"/>
          </a:xfrm>
        </p:grpSpPr>
        <p:sp>
          <p:nvSpPr>
            <p:cNvPr id="41" name="Rounded Rectangle 40"/>
            <p:cNvSpPr/>
            <p:nvPr/>
          </p:nvSpPr>
          <p:spPr bwMode="auto">
            <a:xfrm>
              <a:off x="2673951" y="1481295"/>
              <a:ext cx="2405743" cy="1854410"/>
            </a:xfrm>
            <a:prstGeom prst="roundRect">
              <a:avLst>
                <a:gd name="adj" fmla="val 9036"/>
              </a:avLst>
            </a:prstGeom>
            <a:solidFill>
              <a:schemeClr val="accent3">
                <a:lumMod val="75000"/>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39" name="Rounded Rectangle 38"/>
            <p:cNvSpPr/>
            <p:nvPr/>
          </p:nvSpPr>
          <p:spPr bwMode="auto">
            <a:xfrm>
              <a:off x="5306326" y="1415318"/>
              <a:ext cx="3644047" cy="3791682"/>
            </a:xfrm>
            <a:prstGeom prst="roundRect">
              <a:avLst>
                <a:gd name="adj" fmla="val 5315"/>
              </a:avLst>
            </a:prstGeom>
            <a:solidFill>
              <a:schemeClr val="accent2">
                <a:lumMod val="20000"/>
                <a:lumOff val="80000"/>
                <a:alpha val="4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60" name="TextBox 59"/>
            <p:cNvSpPr txBox="1"/>
            <p:nvPr/>
          </p:nvSpPr>
          <p:spPr>
            <a:xfrm>
              <a:off x="648725" y="3347942"/>
              <a:ext cx="1158681" cy="800548"/>
            </a:xfrm>
            <a:prstGeom prst="rect">
              <a:avLst/>
            </a:prstGeom>
            <a:noFill/>
          </p:spPr>
          <p:txBody>
            <a:bodyPr wrap="square" rtlCol="0">
              <a:spAutoFit/>
            </a:bodyPr>
            <a:lstStyle/>
            <a:p>
              <a:pPr algn="ctr"/>
              <a:r>
                <a:rPr lang="en-US" sz="2000" b="1" dirty="0" smtClean="0">
                  <a:latin typeface="Calibri" pitchFamily="34" charset="0"/>
                  <a:cs typeface="Calibri" pitchFamily="34" charset="0"/>
                </a:rPr>
                <a:t>O(1B) cores</a:t>
              </a:r>
              <a:endParaRPr lang="en-US" sz="2000" b="1" dirty="0">
                <a:latin typeface="Calibri" pitchFamily="34" charset="0"/>
                <a:cs typeface="Calibri" pitchFamily="34" charset="0"/>
              </a:endParaRPr>
            </a:p>
          </p:txBody>
        </p:sp>
        <p:sp>
          <p:nvSpPr>
            <p:cNvPr id="61" name="TextBox 60"/>
            <p:cNvSpPr txBox="1"/>
            <p:nvPr/>
          </p:nvSpPr>
          <p:spPr>
            <a:xfrm>
              <a:off x="2438400" y="3311159"/>
              <a:ext cx="2971800" cy="800548"/>
            </a:xfrm>
            <a:prstGeom prst="rect">
              <a:avLst/>
            </a:prstGeom>
            <a:noFill/>
          </p:spPr>
          <p:txBody>
            <a:bodyPr wrap="square" rtlCol="0">
              <a:spAutoFit/>
            </a:bodyPr>
            <a:lstStyle/>
            <a:p>
              <a:pPr algn="ctr"/>
              <a:r>
                <a:rPr lang="en-US" sz="2000" b="1" dirty="0" smtClean="0">
                  <a:latin typeface="Calibri" pitchFamily="34" charset="0"/>
                  <a:cs typeface="Calibri" pitchFamily="34" charset="0"/>
                </a:rPr>
                <a:t>O(1 PB)/dump every </a:t>
              </a:r>
            </a:p>
            <a:p>
              <a:pPr algn="ctr"/>
              <a:r>
                <a:rPr lang="en-US" sz="2000" b="1" dirty="0" smtClean="0">
                  <a:latin typeface="Calibri" pitchFamily="34" charset="0"/>
                  <a:cs typeface="Calibri" pitchFamily="34" charset="0"/>
                </a:rPr>
                <a:t>30 min (1 min)</a:t>
              </a:r>
            </a:p>
          </p:txBody>
        </p:sp>
        <p:sp>
          <p:nvSpPr>
            <p:cNvPr id="68" name="TextBox 67"/>
            <p:cNvSpPr txBox="1"/>
            <p:nvPr/>
          </p:nvSpPr>
          <p:spPr>
            <a:xfrm>
              <a:off x="7174844" y="2182582"/>
              <a:ext cx="1680516" cy="800548"/>
            </a:xfrm>
            <a:prstGeom prst="rect">
              <a:avLst/>
            </a:prstGeom>
            <a:noFill/>
          </p:spPr>
          <p:txBody>
            <a:bodyPr wrap="square" rtlCol="0">
              <a:spAutoFit/>
            </a:bodyPr>
            <a:lstStyle/>
            <a:p>
              <a:pPr algn="ctr"/>
              <a:r>
                <a:rPr lang="en-US" sz="2000" b="1" dirty="0" smtClean="0">
                  <a:latin typeface="Calibri" pitchFamily="34" charset="0"/>
                  <a:cs typeface="Calibri" pitchFamily="34" charset="0"/>
                </a:rPr>
                <a:t>O(1-10 EB)/run</a:t>
              </a:r>
            </a:p>
          </p:txBody>
        </p:sp>
        <p:sp>
          <p:nvSpPr>
            <p:cNvPr id="69" name="TextBox 68"/>
            <p:cNvSpPr txBox="1"/>
            <p:nvPr/>
          </p:nvSpPr>
          <p:spPr>
            <a:xfrm>
              <a:off x="7161598" y="3347942"/>
              <a:ext cx="1680516" cy="707886"/>
            </a:xfrm>
            <a:prstGeom prst="rect">
              <a:avLst/>
            </a:prstGeom>
            <a:noFill/>
          </p:spPr>
          <p:txBody>
            <a:bodyPr wrap="square" rtlCol="0">
              <a:spAutoFit/>
            </a:bodyPr>
            <a:lstStyle/>
            <a:p>
              <a:pPr algn="ctr"/>
              <a:r>
                <a:rPr lang="en-US" sz="2000" b="1" dirty="0" smtClean="0">
                  <a:latin typeface="Calibri" pitchFamily="34" charset="0"/>
                  <a:cs typeface="Calibri" pitchFamily="34" charset="0"/>
                </a:rPr>
                <a:t>Synchronous I/O</a:t>
              </a:r>
            </a:p>
          </p:txBody>
        </p:sp>
        <p:sp>
          <p:nvSpPr>
            <p:cNvPr id="38" name="TextBox 37"/>
            <p:cNvSpPr txBox="1"/>
            <p:nvPr/>
          </p:nvSpPr>
          <p:spPr>
            <a:xfrm>
              <a:off x="2673952" y="1536251"/>
              <a:ext cx="2405742" cy="400110"/>
            </a:xfrm>
            <a:prstGeom prst="rect">
              <a:avLst/>
            </a:prstGeom>
            <a:noFill/>
          </p:spPr>
          <p:txBody>
            <a:bodyPr wrap="square" rtlCol="0">
              <a:spAutoFit/>
            </a:bodyPr>
            <a:lstStyle/>
            <a:p>
              <a:pPr algn="ctr"/>
              <a:r>
                <a:rPr lang="en-US" sz="2000" b="1" dirty="0" smtClean="0">
                  <a:latin typeface="Calibri" pitchFamily="34" charset="0"/>
                  <a:cs typeface="Calibri" pitchFamily="34" charset="0"/>
                </a:rPr>
                <a:t>Synchronous I/O </a:t>
              </a:r>
              <a:endParaRPr lang="en-US" sz="2000" b="1" dirty="0">
                <a:latin typeface="Calibri" pitchFamily="34" charset="0"/>
                <a:cs typeface="Calibri" pitchFamily="34" charset="0"/>
              </a:endParaRPr>
            </a:p>
          </p:txBody>
        </p:sp>
        <p:sp>
          <p:nvSpPr>
            <p:cNvPr id="42" name="Rounded Rectangle 41"/>
            <p:cNvSpPr/>
            <p:nvPr/>
          </p:nvSpPr>
          <p:spPr bwMode="auto">
            <a:xfrm>
              <a:off x="145320" y="1480730"/>
              <a:ext cx="2405743" cy="1854410"/>
            </a:xfrm>
            <a:prstGeom prst="roundRect">
              <a:avLst>
                <a:gd name="adj" fmla="val 10797"/>
              </a:avLst>
            </a:prstGeom>
            <a:solidFill>
              <a:srgbClr val="6D7EF9">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grpSp>
          <p:nvGrpSpPr>
            <p:cNvPr id="43" name="Group 42"/>
            <p:cNvGrpSpPr/>
            <p:nvPr/>
          </p:nvGrpSpPr>
          <p:grpSpPr>
            <a:xfrm>
              <a:off x="329413" y="2150397"/>
              <a:ext cx="1449385" cy="920529"/>
              <a:chOff x="589660" y="3357075"/>
              <a:chExt cx="2607891" cy="2190570"/>
            </a:xfrm>
            <a:solidFill>
              <a:schemeClr val="bg2">
                <a:lumMod val="50000"/>
              </a:schemeClr>
            </a:solidFill>
          </p:grpSpPr>
          <p:sp>
            <p:nvSpPr>
              <p:cNvPr id="44" name="Rectangle 43"/>
              <p:cNvSpPr/>
              <p:nvPr/>
            </p:nvSpPr>
            <p:spPr bwMode="auto">
              <a:xfrm>
                <a:off x="589660" y="3357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45" name="Rectangle 44"/>
              <p:cNvSpPr/>
              <p:nvPr/>
            </p:nvSpPr>
            <p:spPr bwMode="auto">
              <a:xfrm>
                <a:off x="742060" y="3509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46" name="Rectangle 45"/>
              <p:cNvSpPr/>
              <p:nvPr/>
            </p:nvSpPr>
            <p:spPr bwMode="auto">
              <a:xfrm>
                <a:off x="894460" y="36618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47" name="Rectangle 46"/>
              <p:cNvSpPr/>
              <p:nvPr/>
            </p:nvSpPr>
            <p:spPr bwMode="auto">
              <a:xfrm>
                <a:off x="1046860" y="38142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48" name="Rectangle 47"/>
              <p:cNvSpPr/>
              <p:nvPr/>
            </p:nvSpPr>
            <p:spPr bwMode="auto">
              <a:xfrm>
                <a:off x="1199260" y="39666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49" name="Rectangle 48"/>
              <p:cNvSpPr/>
              <p:nvPr/>
            </p:nvSpPr>
            <p:spPr bwMode="auto">
              <a:xfrm>
                <a:off x="1351660" y="4119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50" name="Rectangle 49"/>
              <p:cNvSpPr/>
              <p:nvPr/>
            </p:nvSpPr>
            <p:spPr bwMode="auto">
              <a:xfrm>
                <a:off x="1504060" y="4271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51" name="Rectangle 50"/>
              <p:cNvSpPr/>
              <p:nvPr/>
            </p:nvSpPr>
            <p:spPr bwMode="auto">
              <a:xfrm>
                <a:off x="1656460" y="44238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52" name="Rectangle 51"/>
              <p:cNvSpPr/>
              <p:nvPr/>
            </p:nvSpPr>
            <p:spPr bwMode="auto">
              <a:xfrm>
                <a:off x="1808860" y="45762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53" name="Rectangle 52"/>
              <p:cNvSpPr/>
              <p:nvPr/>
            </p:nvSpPr>
            <p:spPr bwMode="auto">
              <a:xfrm>
                <a:off x="1961260" y="47286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54" name="Rectangle 53"/>
              <p:cNvSpPr/>
              <p:nvPr/>
            </p:nvSpPr>
            <p:spPr bwMode="auto">
              <a:xfrm>
                <a:off x="2113660" y="48810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55" name="Rectangle 54"/>
              <p:cNvSpPr/>
              <p:nvPr/>
            </p:nvSpPr>
            <p:spPr bwMode="auto">
              <a:xfrm>
                <a:off x="2266060" y="5033475"/>
                <a:ext cx="931491" cy="514170"/>
              </a:xfrm>
              <a:prstGeom prst="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grpSp>
        <p:sp>
          <p:nvSpPr>
            <p:cNvPr id="56" name="TextBox 55"/>
            <p:cNvSpPr txBox="1"/>
            <p:nvPr/>
          </p:nvSpPr>
          <p:spPr>
            <a:xfrm>
              <a:off x="329413" y="1447800"/>
              <a:ext cx="2117030" cy="707886"/>
            </a:xfrm>
            <a:prstGeom prst="rect">
              <a:avLst/>
            </a:prstGeom>
            <a:noFill/>
          </p:spPr>
          <p:txBody>
            <a:bodyPr wrap="square" rtlCol="0">
              <a:spAutoFit/>
            </a:bodyPr>
            <a:lstStyle/>
            <a:p>
              <a:pPr algn="ctr"/>
              <a:r>
                <a:rPr lang="en-US" sz="2000" b="1" dirty="0" smtClean="0">
                  <a:latin typeface="Calibri" pitchFamily="34" charset="0"/>
                  <a:cs typeface="Calibri" pitchFamily="34" charset="0"/>
                </a:rPr>
                <a:t>combustion simulation</a:t>
              </a:r>
              <a:endParaRPr lang="en-US" sz="2000" b="1" dirty="0">
                <a:latin typeface="Calibri" pitchFamily="34" charset="0"/>
                <a:cs typeface="Calibri" pitchFamily="34" charset="0"/>
              </a:endParaRPr>
            </a:p>
          </p:txBody>
        </p:sp>
        <p:sp>
          <p:nvSpPr>
            <p:cNvPr id="58" name="Right Arrow 57"/>
            <p:cNvSpPr/>
            <p:nvPr/>
          </p:nvSpPr>
          <p:spPr bwMode="auto">
            <a:xfrm>
              <a:off x="1807406" y="2393958"/>
              <a:ext cx="3820508" cy="440851"/>
            </a:xfrm>
            <a:prstGeom prst="rightArrow">
              <a:avLst>
                <a:gd name="adj1" fmla="val 50000"/>
                <a:gd name="adj2" fmla="val 104323"/>
              </a:avLst>
            </a:prstGeom>
            <a:solidFill>
              <a:srgbClr val="6C6C7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Calibri" pitchFamily="34" charset="0"/>
                <a:ea typeface="ＭＳ Ｐゴシック" pitchFamily="-111" charset="-128"/>
                <a:cs typeface="Calibri" pitchFamily="34" charset="0"/>
              </a:endParaRPr>
            </a:p>
          </p:txBody>
        </p:sp>
        <p:sp>
          <p:nvSpPr>
            <p:cNvPr id="59" name="TextBox 58"/>
            <p:cNvSpPr txBox="1"/>
            <p:nvPr/>
          </p:nvSpPr>
          <p:spPr>
            <a:xfrm>
              <a:off x="5363218" y="4066789"/>
              <a:ext cx="3551060" cy="707886"/>
            </a:xfrm>
            <a:prstGeom prst="rect">
              <a:avLst/>
            </a:prstGeom>
            <a:noFill/>
          </p:spPr>
          <p:txBody>
            <a:bodyPr wrap="square" rtlCol="0">
              <a:spAutoFit/>
            </a:bodyPr>
            <a:lstStyle/>
            <a:p>
              <a:pPr marL="285750" indent="-285750">
                <a:buFont typeface="Arial" pitchFamily="34" charset="0"/>
                <a:buChar char="•"/>
              </a:pPr>
              <a:r>
                <a:rPr lang="en-US" sz="2000" b="1" dirty="0" smtClean="0">
                  <a:latin typeface="Calibri" pitchFamily="34" charset="0"/>
                  <a:cs typeface="Calibri" pitchFamily="34" charset="0"/>
                </a:rPr>
                <a:t>Analysis </a:t>
              </a:r>
            </a:p>
            <a:p>
              <a:pPr marL="285750" indent="-285750">
                <a:buFont typeface="Arial" pitchFamily="34" charset="0"/>
                <a:buChar char="•"/>
              </a:pPr>
              <a:r>
                <a:rPr lang="en-US" sz="2000" b="1" dirty="0" smtClean="0">
                  <a:latin typeface="Calibri" pitchFamily="34" charset="0"/>
                  <a:cs typeface="Calibri" pitchFamily="34" charset="0"/>
                </a:rPr>
                <a:t>Visualization</a:t>
              </a:r>
            </a:p>
          </p:txBody>
        </p:sp>
        <p:sp>
          <p:nvSpPr>
            <p:cNvPr id="40" name="&quot;No&quot; Symbol 39"/>
            <p:cNvSpPr/>
            <p:nvPr/>
          </p:nvSpPr>
          <p:spPr bwMode="auto">
            <a:xfrm>
              <a:off x="3276600" y="2057400"/>
              <a:ext cx="1141161" cy="1021711"/>
            </a:xfrm>
            <a:prstGeom prst="noSmoking">
              <a:avLst/>
            </a:prstGeom>
            <a:solidFill>
              <a:srgbClr val="CC0000">
                <a:alpha val="50000"/>
              </a:srgbClr>
            </a:solidFill>
            <a:ln w="9525" cap="flat" cmpd="sng" algn="ctr">
              <a:solidFill>
                <a:schemeClr val="tx1"/>
              </a:solidFill>
              <a:prstDash val="solid"/>
              <a:round/>
              <a:headEnd type="none" w="med" len="med"/>
              <a:tailEnd type="none" w="med" len="med"/>
            </a:ln>
            <a:effectLst/>
          </p:spPr>
          <p:txBody>
            <a:bodyPr/>
            <a:lstStyle/>
            <a:p>
              <a:endParaRPr lang="en-US"/>
            </a:p>
          </p:txBody>
        </p:sp>
        <p:sp>
          <p:nvSpPr>
            <p:cNvPr id="57" name="&quot;No&quot; Symbol 56"/>
            <p:cNvSpPr/>
            <p:nvPr/>
          </p:nvSpPr>
          <p:spPr bwMode="auto">
            <a:xfrm>
              <a:off x="5638800" y="1905000"/>
              <a:ext cx="1676400" cy="1828800"/>
            </a:xfrm>
            <a:prstGeom prst="noSmoking">
              <a:avLst/>
            </a:prstGeom>
            <a:solidFill>
              <a:srgbClr val="CC0000">
                <a:alpha val="50000"/>
              </a:srgbClr>
            </a:solidFill>
            <a:ln w="9525" cap="flat" cmpd="sng" algn="ctr">
              <a:solidFill>
                <a:schemeClr val="tx1"/>
              </a:solidFill>
              <a:prstDash val="solid"/>
              <a:round/>
              <a:headEnd type="none" w="med" len="med"/>
              <a:tailEnd type="none" w="med" len="med"/>
            </a:ln>
            <a:effectLst/>
          </p:spPr>
          <p:txBody>
            <a:bodyPr/>
            <a:lstStyle/>
            <a:p>
              <a:endParaRPr lang="en-US"/>
            </a:p>
          </p:txBody>
        </p:sp>
      </p:grpSp>
      <p:sp>
        <p:nvSpPr>
          <p:cNvPr id="62" name="Rectangle 61"/>
          <p:cNvSpPr/>
          <p:nvPr/>
        </p:nvSpPr>
        <p:spPr>
          <a:xfrm>
            <a:off x="152400" y="990600"/>
            <a:ext cx="8763000" cy="461665"/>
          </a:xfrm>
          <a:prstGeom prst="rect">
            <a:avLst/>
          </a:prstGeom>
        </p:spPr>
        <p:txBody>
          <a:bodyPr wrap="square">
            <a:spAutoFit/>
          </a:bodyPr>
          <a:lstStyle/>
          <a:p>
            <a:r>
              <a:rPr lang="en-US" b="1" dirty="0" smtClean="0">
                <a:solidFill>
                  <a:srgbClr val="C00000"/>
                </a:solidFill>
                <a:latin typeface="Calibri" pitchFamily="34" charset="0"/>
                <a:cs typeface="Calibri" pitchFamily="34" charset="0"/>
              </a:rPr>
              <a:t>Performing the simulation is not enough – need to analyze results</a:t>
            </a:r>
            <a:endParaRPr lang="en-US" b="1" dirty="0">
              <a:solidFill>
                <a:srgbClr val="C00000"/>
              </a:solidFill>
              <a:latin typeface="Calibri" pitchFamily="34" charset="0"/>
              <a:cs typeface="Calibri" pitchFamily="34" charset="0"/>
            </a:endParaRPr>
          </a:p>
        </p:txBody>
      </p:sp>
    </p:spTree>
    <p:extLst>
      <p:ext uri="{BB962C8B-B14F-4D97-AF65-F5344CB8AC3E}">
        <p14:creationId xmlns="" xmlns:p14="http://schemas.microsoft.com/office/powerpoint/2010/main" val="3173474948"/>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29510</TotalTime>
  <Words>6594</Words>
  <Application>Microsoft Office PowerPoint</Application>
  <PresentationFormat>On-screen Show (4:3)</PresentationFormat>
  <Paragraphs>1163</Paragraphs>
  <Slides>59</Slides>
  <Notes>38</Notes>
  <HiddenSlides>5</HiddenSlides>
  <MMClips>0</MMClips>
  <ScaleCrop>false</ScaleCrop>
  <HeadingPairs>
    <vt:vector size="4" baseType="variant">
      <vt:variant>
        <vt:lpstr>Theme</vt:lpstr>
      </vt:variant>
      <vt:variant>
        <vt:i4>1</vt:i4>
      </vt:variant>
      <vt:variant>
        <vt:lpstr>Slide Titles</vt:lpstr>
      </vt:variant>
      <vt:variant>
        <vt:i4>59</vt:i4>
      </vt:variant>
    </vt:vector>
  </HeadingPairs>
  <TitlesOfParts>
    <vt:vector size="60" baseType="lpstr">
      <vt:lpstr>Blank Presentation</vt:lpstr>
      <vt:lpstr>ExaCT Co-Design Center</vt:lpstr>
      <vt:lpstr>Why Combustion</vt:lpstr>
      <vt:lpstr>Why Exascale</vt:lpstr>
      <vt:lpstr>ExaCT Goal</vt:lpstr>
      <vt:lpstr>Petascale codes provide starting point for co-design process </vt:lpstr>
      <vt:lpstr>Petascale codes provide starting point for co-design process </vt:lpstr>
      <vt:lpstr>Slide 7</vt:lpstr>
      <vt:lpstr>Slide 8</vt:lpstr>
      <vt:lpstr>Petascale Workflow Model Won’t Scale</vt:lpstr>
      <vt:lpstr>Overall Workflow and Characterization of Solvers/Analytics/UQ Captured Through Proxy Apps</vt:lpstr>
      <vt:lpstr> Proxy Applications - Solver </vt:lpstr>
      <vt:lpstr>Proxy Machines</vt:lpstr>
      <vt:lpstr>Co-Design Methodology</vt:lpstr>
      <vt:lpstr>Performance Modeling Tool Chain</vt:lpstr>
      <vt:lpstr>Leveraging the Compiler as a Co-Design Tool</vt:lpstr>
      <vt:lpstr>Example: Byfl – Compiler-Driven Dynamic Software Performance Counters</vt:lpstr>
      <vt:lpstr>Hardware/Software Co-Design Questions</vt:lpstr>
      <vt:lpstr>Basic Characterization of SMC Proxy</vt:lpstr>
      <vt:lpstr>CNS Dependency Graph</vt:lpstr>
      <vt:lpstr>Estimated performance improvements</vt:lpstr>
      <vt:lpstr>Impact of Data Layout on Performance</vt:lpstr>
      <vt:lpstr>Domain-Specific Languages for Co-Design</vt:lpstr>
      <vt:lpstr>Legion: Programming Locality and Independence</vt:lpstr>
      <vt:lpstr>Exposing Locality and Expressing Parallelism in S3D </vt:lpstr>
      <vt:lpstr>At exascale, the model of compute first, analyze later will be infeasible: SDMA challenges at exascale</vt:lpstr>
      <vt:lpstr>Approach to Characterize SDMA Requirements</vt:lpstr>
      <vt:lpstr>Initial lessons show highly heterogeneous behaviors and requirements</vt:lpstr>
      <vt:lpstr>Extracting Knowledge from Simulation Requires Range of Analysis With Different Instruction Mixes</vt:lpstr>
      <vt:lpstr>Rich Design Space of Workflows at Exascale </vt:lpstr>
      <vt:lpstr>An empirical study demonstrates hybrid workflow architectures show promise for minimizing impact to the simulation</vt:lpstr>
      <vt:lpstr>Meta-Skeleton Abstraction for Co-Design of Overall Workflow</vt:lpstr>
      <vt:lpstr>Intrusive Uncertainty Quantification - Chemistry Models are Source of Error in DNS:</vt:lpstr>
      <vt:lpstr>Intrusive UQ poses a co-design challenge: How to effectively manage the work and data flow </vt:lpstr>
      <vt:lpstr>Future Directions</vt:lpstr>
      <vt:lpstr>Contact</vt:lpstr>
      <vt:lpstr>Integrating UQ into the combustion workflow  introduces unprecedented challenges</vt:lpstr>
      <vt:lpstr>Adjoint solutions pose a co-design challenge: How to effectively manage the work and data flow </vt:lpstr>
      <vt:lpstr>Current big compute and high-throughput experimental workflows are similar</vt:lpstr>
      <vt:lpstr>Both big compute and high-throughput experimental  workflows face big data challenges</vt:lpstr>
      <vt:lpstr>Backup slides</vt:lpstr>
      <vt:lpstr>Synchronous I/O at exascale is expensive</vt:lpstr>
      <vt:lpstr>Asynchronous I/O is also expensive</vt:lpstr>
      <vt:lpstr>UQ Impact: Turbulent Combustion</vt:lpstr>
      <vt:lpstr>UQ Challenges: Nodal Proxy Apps</vt:lpstr>
      <vt:lpstr>UQ Challenges: Data Management</vt:lpstr>
      <vt:lpstr>Register State Estimates</vt:lpstr>
      <vt:lpstr>Impact of Exascale Node Characteristics on CNS Performance</vt:lpstr>
      <vt:lpstr>Adaptive Mesh Refinement</vt:lpstr>
      <vt:lpstr>SMC Characterization using BYFL</vt:lpstr>
      <vt:lpstr>LMC characterization using BYFL</vt:lpstr>
      <vt:lpstr>Multigrid Communication Characterization</vt:lpstr>
      <vt:lpstr>Methodology </vt:lpstr>
      <vt:lpstr>Networks considered</vt:lpstr>
      <vt:lpstr>Parameters used in multigrid study</vt:lpstr>
      <vt:lpstr>Multigrid communication costs – 27 point stencil</vt:lpstr>
      <vt:lpstr>Summary – Results in Solver Area</vt:lpstr>
      <vt:lpstr>A Toy (parameterized) abstract machine model (the full range of design choices for a machine)</vt:lpstr>
      <vt:lpstr>Measured Performance and Lower Bounds</vt:lpstr>
      <vt:lpstr>Optimization of Hypterm</vt:lpstr>
    </vt:vector>
  </TitlesOfParts>
  <Company>Sandia National Laboratories\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strong</dc:creator>
  <cp:lastModifiedBy>weiljoh</cp:lastModifiedBy>
  <cp:revision>278</cp:revision>
  <cp:lastPrinted>2012-04-15T05:50:17Z</cp:lastPrinted>
  <dcterms:created xsi:type="dcterms:W3CDTF">2012-03-19T17:21:14Z</dcterms:created>
  <dcterms:modified xsi:type="dcterms:W3CDTF">2013-03-20T14:22:56Z</dcterms:modified>
</cp:coreProperties>
</file>