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7" r:id="rId2"/>
    <p:sldId id="329" r:id="rId3"/>
    <p:sldId id="269" r:id="rId4"/>
    <p:sldId id="323" r:id="rId5"/>
    <p:sldId id="331" r:id="rId6"/>
    <p:sldId id="322" r:id="rId7"/>
    <p:sldId id="330" r:id="rId8"/>
    <p:sldId id="332" r:id="rId9"/>
    <p:sldId id="333" r:id="rId10"/>
    <p:sldId id="321" r:id="rId11"/>
    <p:sldId id="334" r:id="rId12"/>
    <p:sldId id="318" r:id="rId13"/>
    <p:sldId id="326" r:id="rId14"/>
    <p:sldId id="320" r:id="rId15"/>
    <p:sldId id="328" r:id="rId16"/>
    <p:sldId id="32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6600"/>
    <a:srgbClr val="008000"/>
    <a:srgbClr val="FFCCCC"/>
    <a:srgbClr val="0000FF"/>
    <a:srgbClr val="FF505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3" autoAdjust="0"/>
    <p:restoredTop sz="94192" autoAdjust="0"/>
  </p:normalViewPr>
  <p:slideViewPr>
    <p:cSldViewPr>
      <p:cViewPr>
        <p:scale>
          <a:sx n="80" d="100"/>
          <a:sy n="80" d="100"/>
        </p:scale>
        <p:origin x="-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C52E-3DE0-4D0F-8301-0C9D53841A51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448C2-0687-4275-B9E0-F547EFE71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E99966-166F-4CB6-A8BA-06A15B56D167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E59C07E-BA73-4694-B393-5A21F42E0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9C07E-BA73-4694-B393-5A21F42E0F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9C07E-BA73-4694-B393-5A21F42E0F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 Interior-Point Solver for Stochastic Programming (PIPS).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9C07E-BA73-4694-B393-5A21F42E0F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3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Python Optimization Modeling Objects (</a:t>
            </a:r>
            <a:r>
              <a:rPr lang="en-US" dirty="0" err="1" smtClean="0"/>
              <a:t>Pyomo</a:t>
            </a:r>
            <a:r>
              <a:rPr lang="en-US" dirty="0" smtClean="0"/>
              <a:t>) package is an open source tool for modeling optimization applications in Python.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Go to ”Insert (View) | Header and Footer" to add your organization, sponsor, meeting name here; then, click "Apply to All"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Go to ”Insert (View) | Header and Footer" to add your organization, sponsor, meeting name here; then, click "Apply to All"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Applied Mathematics - Landsberg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Applied Mathematics - Landsberg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Applied Mathematics - Landsberg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9AFE1-3263-4D00-98EC-F5FEBA61B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Mathematics - Landsberg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B5F6-8FED-4DC9-86F8-E0AA0B377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Mathematics - Landsberg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DC15-0ACC-4A38-BC3B-5893EE433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A6BF74-5BDF-4392-A36D-83AA1720410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748D-E96F-4090-916F-A10567DCA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Applied Mathematics - Landsberg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629400" cy="1752600"/>
          </a:xfrm>
        </p:spPr>
        <p:txBody>
          <a:bodyPr/>
          <a:lstStyle/>
          <a:p>
            <a:r>
              <a:rPr lang="en-US" dirty="0" smtClean="0"/>
              <a:t>Sandy Landsberg </a:t>
            </a:r>
          </a:p>
          <a:p>
            <a:r>
              <a:rPr lang="en-US" dirty="0"/>
              <a:t>Advanced Scientific Computing Research</a:t>
            </a:r>
          </a:p>
          <a:p>
            <a:r>
              <a:rPr lang="en-US" dirty="0"/>
              <a:t>Office of Science</a:t>
            </a:r>
          </a:p>
          <a:p>
            <a:r>
              <a:rPr lang="en-US" dirty="0" smtClean="0"/>
              <a:t>Department of Energy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March 6, 2013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Multifaceted Integrated Capability Centers (MMICCs)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EE50CC-E570-4C4C-A87C-24787CB3ADA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" y="3352800"/>
            <a:ext cx="3566160" cy="275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Collaboratory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Mathematics for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Mesoscopic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of Materials (CM4)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Director: George Karniadakis, Pacific Northwest National Lab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1000" y="3429000"/>
            <a:ext cx="853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4572000" y="923925"/>
            <a:ext cx="76200" cy="524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838200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u="sng" dirty="0" smtClean="0"/>
              <a:t>Integrated Novel Mathematics Research: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Computational approaches at </a:t>
            </a:r>
            <a:r>
              <a:rPr lang="en-US" sz="1600" dirty="0" err="1" smtClean="0"/>
              <a:t>mesoscale</a:t>
            </a:r>
            <a:r>
              <a:rPr lang="en-US" sz="1600" dirty="0" smtClean="0"/>
              <a:t>: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Particle-based methods (bottom-up)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Grid-based methods (top-down)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Stochastic methods for modeling randomness and for UQ at all scales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Concurrent couplings to provide descriptions across scales.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Use Mori-</a:t>
            </a:r>
            <a:r>
              <a:rPr lang="en-US" sz="1600" dirty="0" err="1" smtClean="0"/>
              <a:t>Zwanzig</a:t>
            </a:r>
            <a:r>
              <a:rPr lang="en-US" sz="1600" dirty="0" smtClean="0"/>
              <a:t> formulation to derive new governing equations for coarse-graining.</a:t>
            </a:r>
          </a:p>
          <a:p>
            <a:pPr marL="182880" indent="-182880"/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6248400"/>
            <a:ext cx="5638800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Team</a:t>
            </a:r>
            <a:r>
              <a:rPr lang="en-US" sz="1200" dirty="0" smtClean="0"/>
              <a:t>:  Pacific Northwest National Lab (Lead), Sandia National Lab, Brown University, University of Minnesota, Princeton University, Stanford University, UC Santa Barbara , Pennsylvania State University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7620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Goals: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Develop mathematical foundations for understanding and control of fundamental mechanisms in </a:t>
            </a:r>
            <a:r>
              <a:rPr lang="en-US" sz="1600" dirty="0" err="1" smtClean="0"/>
              <a:t>mesoscale</a:t>
            </a:r>
            <a:r>
              <a:rPr lang="en-US" sz="1600" dirty="0" smtClean="0"/>
              <a:t> processes.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Accurate </a:t>
            </a:r>
            <a:r>
              <a:rPr lang="en-US" sz="1600" dirty="0" err="1" smtClean="0"/>
              <a:t>multiscale</a:t>
            </a:r>
            <a:r>
              <a:rPr lang="en-US" sz="1600" dirty="0" smtClean="0"/>
              <a:t> simulations require understanding the formal relation between different length and time scales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Mathematical challenges include the development of (1) </a:t>
            </a:r>
            <a:r>
              <a:rPr lang="en-US" sz="1600" i="1" dirty="0" smtClean="0"/>
              <a:t>system reduction, (2) sampling, (3) filtering and (4) projection techniques</a:t>
            </a:r>
            <a:endParaRPr lang="en-US" sz="1600" dirty="0" smtClean="0"/>
          </a:p>
          <a:p>
            <a:pPr marL="182880" indent="-182880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3505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Long-Term DOE Impact: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Develop a hierarchy of mathematical models and numerical approaches to </a:t>
            </a:r>
            <a:r>
              <a:rPr lang="en-US" sz="1600" i="1" dirty="0" smtClean="0"/>
              <a:t>seamlessly model and simulate a system </a:t>
            </a:r>
            <a:r>
              <a:rPr lang="en-US" sz="1600" dirty="0" smtClean="0"/>
              <a:t>from the molecular to the macroscopic scale.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Addresses a broad class of applications such as control of chemical reactions in combustion and catalysis, reactive flow in complex liquids, and the formation of new energy storage materials.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57200" y="5867400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Sketch illustrating the range of </a:t>
            </a:r>
            <a:r>
              <a:rPr lang="en-US" sz="1100" dirty="0" err="1" smtClean="0"/>
              <a:t>mesoscale</a:t>
            </a:r>
            <a:r>
              <a:rPr lang="en-US" sz="1100" dirty="0" smtClean="0"/>
              <a:t> phenomena and their connection to molecular and continuum-based description.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748D-E96F-4090-916F-A10567DCA1C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7250"/>
            <a:ext cx="5029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15240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CM4: A Hierarchy of Mathematical and Numerical Models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73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2895599"/>
            <a:ext cx="8153400" cy="32004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numCol="1"/>
          <a:lstStyle/>
          <a:p>
            <a:pPr>
              <a:spcBef>
                <a:spcPts val="0"/>
              </a:spcBef>
              <a:buNone/>
            </a:pPr>
            <a:r>
              <a:rPr lang="en-US" sz="1800" b="0" u="sng" dirty="0" smtClean="0">
                <a:solidFill>
                  <a:schemeClr val="tx1"/>
                </a:solidFill>
                <a:latin typeface="+mn-lt"/>
              </a:rPr>
              <a:t>Team (22 researchers plus 8 post-docs &amp; 8 GRAs)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3DC15-0ACC-4A38-BC3B-5893EE433B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3276600"/>
            <a:ext cx="8153400" cy="2971800"/>
          </a:xfrm>
          <a:prstGeom prst="rect">
            <a:avLst/>
          </a:prstGeom>
          <a:ln>
            <a:noFill/>
          </a:ln>
        </p:spPr>
        <p:txBody>
          <a:bodyPr numCol="2"/>
          <a:lstStyle/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Pacific Northwest National Lab (Lead)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G. Karniadakis (site lead), G. Lin, K.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Jarman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G.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Schenter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T.P.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Straatsma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5 staff researchers and 3 post-docs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Sandia National Lab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M. Parks (site lead), P. Bochev, J. Hu, C.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Siefert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1 post-doc &amp; 1 GRA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Brown University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M. Maxey, B. Caswell plus 1 post-doc </a:t>
            </a:r>
          </a:p>
          <a:p>
            <a:pPr marL="765810" lvl="2" indent="-18288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and 1 GRA</a:t>
            </a:r>
            <a:endParaRPr lang="en-US" sz="14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University of Minnesota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Stinis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1 post-doc and 1 GRA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Princeton University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Weinan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E plus 1 post-doc and 1 GRA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Stanford University 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Darve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1 GRA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UC Santa Barbara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Atzberger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1 post-doc &amp; 2 GRAs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Penn State University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J. Xu, X. Hu, plus 1 GRA</a:t>
            </a:r>
          </a:p>
          <a:p>
            <a:pPr marL="365760" lvl="1" indent="-182880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65760" lvl="1" indent="-182880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65760" lvl="1" indent="-182880">
              <a:spcBef>
                <a:spcPts val="0"/>
              </a:spcBef>
            </a:pP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990600"/>
            <a:ext cx="81534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 CM4 </a:t>
            </a:r>
            <a:r>
              <a:rPr lang="en-US" sz="2000" i="1" dirty="0" smtClean="0"/>
              <a:t>mission</a:t>
            </a:r>
            <a:r>
              <a:rPr lang="en-US" sz="2000" dirty="0" smtClean="0"/>
              <a:t> is to develop mathematical foundations for understanding and control of fundamental mechanisms in </a:t>
            </a:r>
            <a:r>
              <a:rPr lang="en-US" sz="2000" dirty="0" err="1" smtClean="0"/>
              <a:t>mesoscale</a:t>
            </a:r>
            <a:r>
              <a:rPr lang="en-US" sz="2000" dirty="0" smtClean="0"/>
              <a:t> processes addressing to a broad class of applications such as control of chemical reactions in combustion and catalysis, reactive flow in complex liquids, and the formation of new energy storage materials.</a:t>
            </a:r>
            <a:endParaRPr lang="en-US" sz="20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5240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Collaboratory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Mathematics for </a:t>
            </a:r>
            <a:r>
              <a:rPr lang="en-US" sz="2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Mesoscopic</a:t>
            </a:r>
            <a:r>
              <a:rPr 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Modeling of Materials (CM4</a:t>
            </a:r>
            <a:r>
              <a:rPr lang="en-US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Project Director: George Karniadakis, Pacific Northwest National Lab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673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895600"/>
            <a:ext cx="237751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$3.0M /year for 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DiaMonD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An Integrated Multifaceted Approach to Mathematics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Interfaces of Data, Models, and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Decisions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Directors: Omar Ghattas (UT-Austin) and Karen Willcox (MIT)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1000" y="3429000"/>
            <a:ext cx="853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4572000" y="923925"/>
            <a:ext cx="38100" cy="258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8382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u="sng" dirty="0" smtClean="0"/>
              <a:t>Integrated Novel Mathematics Research:</a:t>
            </a:r>
          </a:p>
          <a:p>
            <a:pPr marL="182880" lvl="1" indent="-182880">
              <a:buFont typeface="Arial" pitchFamily="34" charset="0"/>
              <a:buChar char="•"/>
            </a:pPr>
            <a:r>
              <a:rPr lang="en-US" sz="1600" dirty="0" smtClean="0"/>
              <a:t>Ultimate goal of supporting decision-making includes integrated approach to: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600" dirty="0" smtClean="0"/>
              <a:t>Solving an inverse problem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600" dirty="0" smtClean="0"/>
              <a:t>Solving an optimal design problem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600" dirty="0" smtClean="0"/>
              <a:t>Solving  a control problem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US" sz="1600" dirty="0" smtClean="0"/>
              <a:t>Quantifying uncertainties from data to model inference to prediction and finally to optimal design and control.</a:t>
            </a:r>
          </a:p>
          <a:p>
            <a:pPr marL="182880" indent="-182880"/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6320135"/>
            <a:ext cx="5562600" cy="46166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Team</a:t>
            </a:r>
            <a:r>
              <a:rPr lang="en-US" sz="1200" dirty="0" smtClean="0"/>
              <a:t>: University of Texas at Austin (Co-Lead), MIT (Co-Lead), Colorado State University, Florida State University, Stanford, Los Alamos National Lab, Oak Ridge National Lab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3836" y="798255"/>
            <a:ext cx="44519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Goals: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Addresses </a:t>
            </a:r>
            <a:r>
              <a:rPr lang="en-US" sz="1600" dirty="0"/>
              <a:t>the mathematical challenges of end-to-end modeling and simulation for complex DOE problems by considering multi-scale, multi-physics methods, uncertainty quantification, optimization and design, inverse problems and data </a:t>
            </a:r>
            <a:r>
              <a:rPr lang="en-US" sz="1600" dirty="0" smtClean="0"/>
              <a:t>fusion.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ine </a:t>
            </a:r>
            <a:r>
              <a:rPr lang="en-US" sz="1600" dirty="0"/>
              <a:t>core applied mathematics research thrusts and six cross-cutting </a:t>
            </a:r>
            <a:r>
              <a:rPr lang="en-US" sz="1600" dirty="0" smtClean="0"/>
              <a:t>themes identified.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3505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Long-Term DOE Impact:</a:t>
            </a:r>
            <a:endParaRPr lang="en-US" sz="1600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/>
              <a:t>Mathematics addresses a broad class of applications such as subsurface flows, including both CO2 sequestration and contaminant transport, and materials for energy storage and </a:t>
            </a:r>
            <a:r>
              <a:rPr lang="en-US" sz="1600" dirty="0" smtClean="0"/>
              <a:t>conversion, e.g. fuel cells.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35809" r="39761" b="43620"/>
          <a:stretch/>
        </p:blipFill>
        <p:spPr bwMode="auto">
          <a:xfrm>
            <a:off x="902929" y="4267200"/>
            <a:ext cx="7098071" cy="18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2590801"/>
            <a:ext cx="8153400" cy="3505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numCol="1"/>
          <a:lstStyle/>
          <a:p>
            <a:pPr>
              <a:spcBef>
                <a:spcPts val="0"/>
              </a:spcBef>
              <a:buNone/>
            </a:pPr>
            <a:r>
              <a:rPr lang="en-US" sz="1800" b="0" u="sng" dirty="0" smtClean="0">
                <a:solidFill>
                  <a:schemeClr val="tx1"/>
                </a:solidFill>
                <a:latin typeface="+mn-lt"/>
              </a:rPr>
              <a:t>Team (20 researchers plus 12 post-docs &amp; 11 GRAs)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3DC15-0ACC-4A38-BC3B-5893EE433B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Content Placeholder 1"/>
          <p:cNvSpPr>
            <a:spLocks noGrp="1"/>
          </p:cNvSpPr>
          <p:nvPr>
            <p:ph sz="half" idx="4294967295"/>
          </p:nvPr>
        </p:nvSpPr>
        <p:spPr>
          <a:xfrm>
            <a:off x="457200" y="3048000"/>
            <a:ext cx="8153400" cy="2895600"/>
          </a:xfrm>
          <a:prstGeom prst="rect">
            <a:avLst/>
          </a:prstGeom>
          <a:ln>
            <a:noFill/>
          </a:ln>
        </p:spPr>
        <p:txBody>
          <a:bodyPr numCol="2"/>
          <a:lstStyle/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UT Austin (Co-Lead)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O. Ghattas (site lead), T. Oden, R. Moser, G. Biros, C. Dawson plus 6 post-docs, 6 GRAs and 3 research staff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Florida State University 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M. Gunzburger (site lead), J. Peterson, J.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Burkhardt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1 post-doc &amp; 1 GRA</a:t>
            </a: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Colorado State University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D. Estep plus 1 post-doc </a:t>
            </a:r>
          </a:p>
          <a:p>
            <a:pPr marL="765810" lvl="2" indent="-18288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and 1 </a:t>
            </a:r>
            <a:r>
              <a:rPr lang="en-US" sz="1400" dirty="0" smtClean="0">
                <a:latin typeface="+mn-lt"/>
              </a:rPr>
              <a:t>research staff</a:t>
            </a: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endParaRPr lang="en-US" sz="1800" b="0" dirty="0" smtClean="0">
              <a:solidFill>
                <a:schemeClr val="tx1"/>
              </a:solidFill>
              <a:latin typeface="+mn-lt"/>
            </a:endParaRP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MIT (Co-Lead)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K. Willcox (site lead), Y. Marzouk, R.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Juanes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2 post-docs and 3 GRAs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Stanford University 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L. Ying plus 1 GRA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Los Alamos National Laboratory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C. Gable and M.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Vesselinov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plus 1 post-doc</a:t>
            </a:r>
          </a:p>
          <a:p>
            <a:pPr marL="182880" indent="-182880"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Oak Ridge National Laboratory</a:t>
            </a:r>
          </a:p>
          <a:p>
            <a:pPr marL="365760" lvl="1" indent="-182880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B. Sumpter plus 1 post-doc</a:t>
            </a:r>
          </a:p>
          <a:p>
            <a:pPr marL="365760" lvl="1" indent="-182880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65760" lvl="1" indent="-182880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365760" lvl="1" indent="-182880">
              <a:spcBef>
                <a:spcPts val="0"/>
              </a:spcBef>
            </a:pPr>
            <a:endParaRPr lang="en-US" sz="1600" b="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990600"/>
            <a:ext cx="8153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DiaMonD</a:t>
            </a:r>
            <a:r>
              <a:rPr lang="en-US" sz="2000" dirty="0" smtClean="0"/>
              <a:t> </a:t>
            </a:r>
            <a:r>
              <a:rPr lang="en-US" sz="2000" i="1" dirty="0" smtClean="0"/>
              <a:t>mission</a:t>
            </a:r>
            <a:r>
              <a:rPr lang="en-US" sz="2000" dirty="0" smtClean="0"/>
              <a:t> is to develop advanced integrated mathematical methods and analysis for </a:t>
            </a:r>
            <a:r>
              <a:rPr lang="en-US" sz="2000" dirty="0" err="1" smtClean="0"/>
              <a:t>multimodel</a:t>
            </a:r>
            <a:r>
              <a:rPr lang="en-US" sz="2000" dirty="0" smtClean="0"/>
              <a:t>, </a:t>
            </a:r>
            <a:r>
              <a:rPr lang="en-US" sz="2000" dirty="0" err="1" smtClean="0"/>
              <a:t>multiphysics</a:t>
            </a:r>
            <a:r>
              <a:rPr lang="en-US" sz="2000" dirty="0" smtClean="0"/>
              <a:t>, </a:t>
            </a:r>
            <a:r>
              <a:rPr lang="en-US" sz="2000" dirty="0" err="1" smtClean="0"/>
              <a:t>multiscale</a:t>
            </a:r>
            <a:r>
              <a:rPr lang="en-US" sz="2000" dirty="0" smtClean="0"/>
              <a:t> problems motivated by DOE applications such as subsurface energy and environmental flows and advanced materials for energy storage.</a:t>
            </a:r>
            <a:endParaRPr lang="en-US" sz="200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-219075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DiaMonD</a:t>
            </a:r>
            <a:r>
              <a:rPr lang="en-US" sz="2000" dirty="0" smtClean="0"/>
              <a:t>: An Integrated Multifaceted Approach to Mathematics at the Interfaces of Data, Models, and Decisions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3090" y="2590800"/>
            <a:ext cx="237751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$2.5M /year for 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748D-E96F-4090-916F-A10567DCA1C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0" y="1035278"/>
            <a:ext cx="7764017" cy="4298722"/>
            <a:chOff x="457200" y="1035278"/>
            <a:chExt cx="7764017" cy="4298722"/>
          </a:xfrm>
        </p:grpSpPr>
        <p:sp>
          <p:nvSpPr>
            <p:cNvPr id="14" name="Rectangle 13"/>
            <p:cNvSpPr/>
            <p:nvPr/>
          </p:nvSpPr>
          <p:spPr>
            <a:xfrm>
              <a:off x="2362200" y="1524000"/>
              <a:ext cx="4343400" cy="27978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1524000"/>
              <a:ext cx="1676400" cy="304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1" y="1600200"/>
              <a:ext cx="1371600" cy="261610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Optimization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2" y="3581400"/>
              <a:ext cx="1371600" cy="430887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Linear Algebra &amp; </a:t>
              </a:r>
            </a:p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Scalable Solvers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2057400"/>
              <a:ext cx="1371601" cy="261610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PDEs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514600"/>
              <a:ext cx="1371602" cy="430887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FFFF00"/>
                  </a:solidFill>
                </a:rPr>
                <a:t>Stochastics</a:t>
              </a:r>
              <a:r>
                <a:rPr lang="en-US" sz="1100" dirty="0" smtClean="0">
                  <a:solidFill>
                    <a:srgbClr val="FFFF00"/>
                  </a:solidFill>
                </a:rPr>
                <a:t> and Uncertainty Analysis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1" y="3152001"/>
              <a:ext cx="1371601" cy="261610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Big Data Analytics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1" y="4191000"/>
              <a:ext cx="1371602" cy="261610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FFFF00"/>
                  </a:solidFill>
                </a:rPr>
                <a:t>Multiscale</a:t>
              </a:r>
              <a:r>
                <a:rPr lang="en-US" sz="1100" dirty="0" smtClean="0">
                  <a:solidFill>
                    <a:srgbClr val="FFFF00"/>
                  </a:solidFill>
                </a:rPr>
                <a:t> Math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1709678"/>
              <a:ext cx="990600" cy="246221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FF00"/>
                  </a:solidFill>
                </a:rPr>
                <a:t>Multifaceted Mathematics for Complex Energy Systems</a:t>
              </a: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1704856"/>
              <a:ext cx="990600" cy="246221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FFFF00"/>
                  </a:solidFill>
                </a:rPr>
                <a:t>Collaboratory</a:t>
              </a:r>
              <a:r>
                <a:rPr lang="en-US" sz="1100" dirty="0">
                  <a:solidFill>
                    <a:srgbClr val="FFFF00"/>
                  </a:solidFill>
                </a:rPr>
                <a:t> of Mathematics for </a:t>
              </a:r>
              <a:r>
                <a:rPr lang="en-US" sz="1100" dirty="0" err="1">
                  <a:solidFill>
                    <a:srgbClr val="FFFF00"/>
                  </a:solidFill>
                </a:rPr>
                <a:t>Mesoscopic</a:t>
              </a:r>
              <a:r>
                <a:rPr lang="en-US" sz="1100" dirty="0">
                  <a:solidFill>
                    <a:srgbClr val="FFFF00"/>
                  </a:solidFill>
                </a:rPr>
                <a:t> Modeling of </a:t>
              </a:r>
              <a:r>
                <a:rPr lang="en-US" sz="1100" dirty="0" smtClean="0">
                  <a:solidFill>
                    <a:srgbClr val="FFFF00"/>
                  </a:solidFill>
                </a:rPr>
                <a:t>Materials</a:t>
              </a: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1709678"/>
              <a:ext cx="990600" cy="246221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FFFF00"/>
                  </a:solidFill>
                </a:rPr>
                <a:t>DiaMonD</a:t>
              </a:r>
              <a:r>
                <a:rPr lang="en-US" sz="1100" dirty="0">
                  <a:solidFill>
                    <a:srgbClr val="FFFF00"/>
                  </a:solidFill>
                </a:rPr>
                <a:t>: An Integrated Multifaceted Approach to Mathematics </a:t>
              </a:r>
              <a:br>
                <a:rPr lang="en-US" sz="1100" dirty="0">
                  <a:solidFill>
                    <a:srgbClr val="FFFF00"/>
                  </a:solidFill>
                </a:rPr>
              </a:br>
              <a:r>
                <a:rPr lang="en-US" sz="1100" dirty="0">
                  <a:solidFill>
                    <a:srgbClr val="FFFF00"/>
                  </a:solidFill>
                </a:rPr>
                <a:t>at the Interfaces of Data, Models, and </a:t>
              </a:r>
              <a:r>
                <a:rPr lang="en-US" sz="1100" dirty="0" smtClean="0">
                  <a:solidFill>
                    <a:srgbClr val="FFFF00"/>
                  </a:solidFill>
                </a:rPr>
                <a:t>Decisions</a:t>
              </a: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1704856"/>
              <a:ext cx="990600" cy="246221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FF00"/>
                  </a:solidFill>
                </a:rPr>
                <a:t>Future</a:t>
              </a:r>
            </a:p>
            <a:p>
              <a:r>
                <a:rPr lang="en-US" sz="1100" dirty="0" err="1" smtClean="0">
                  <a:solidFill>
                    <a:srgbClr val="FFFF00"/>
                  </a:solidFill>
                </a:rPr>
                <a:t>Collaboratory</a:t>
              </a:r>
              <a:endParaRPr lang="en-US" sz="1100" dirty="0" smtClean="0">
                <a:solidFill>
                  <a:srgbClr val="FFFF00"/>
                </a:solidFill>
              </a:endParaRPr>
            </a:p>
            <a:p>
              <a:r>
                <a:rPr lang="en-US" sz="1100" dirty="0" smtClean="0">
                  <a:solidFill>
                    <a:srgbClr val="FFFF00"/>
                  </a:solidFill>
                </a:rPr>
                <a:t>Math Projects</a:t>
              </a: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 smtClean="0">
                <a:solidFill>
                  <a:srgbClr val="FFFF00"/>
                </a:solidFill>
              </a:endParaRPr>
            </a:p>
            <a:p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858000" y="1524000"/>
              <a:ext cx="1363217" cy="2743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00" y="1905000"/>
              <a:ext cx="1066800" cy="4308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SciDAC</a:t>
              </a:r>
              <a:endParaRPr lang="en-US" sz="1100" dirty="0"/>
            </a:p>
            <a:p>
              <a:pPr algn="ctr"/>
              <a:r>
                <a:rPr lang="en-US" sz="1100" dirty="0" smtClean="0"/>
                <a:t>Partnerships</a:t>
              </a:r>
              <a:endParaRPr 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9462" y="2633990"/>
              <a:ext cx="1027738" cy="43088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DOE Applications</a:t>
              </a:r>
              <a:endParaRPr 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887" y="3200400"/>
              <a:ext cx="1056313" cy="6001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Exascale</a:t>
              </a:r>
              <a:r>
                <a:rPr lang="en-US" sz="1100" dirty="0" smtClean="0"/>
                <a:t> </a:t>
              </a:r>
            </a:p>
            <a:p>
              <a:pPr algn="ctr"/>
              <a:r>
                <a:rPr lang="en-US" sz="1100" dirty="0" smtClean="0"/>
                <a:t>Co-Design </a:t>
              </a:r>
            </a:p>
            <a:p>
              <a:pPr algn="ctr"/>
              <a:r>
                <a:rPr lang="en-US" sz="1100" dirty="0" smtClean="0"/>
                <a:t>Centers</a:t>
              </a:r>
              <a:endParaRPr lang="en-US" sz="1100" dirty="0"/>
            </a:p>
          </p:txBody>
        </p:sp>
        <p:sp>
          <p:nvSpPr>
            <p:cNvPr id="20" name="Cloud 19"/>
            <p:cNvSpPr/>
            <p:nvPr/>
          </p:nvSpPr>
          <p:spPr>
            <a:xfrm>
              <a:off x="2895600" y="4495800"/>
              <a:ext cx="4229100" cy="8382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Exploratory Applied Mathematics  Research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1035278"/>
              <a:ext cx="18469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Computational Mathematics </a:t>
              </a:r>
            </a:p>
            <a:p>
              <a:pPr algn="ctr"/>
              <a:r>
                <a:rPr lang="en-US" sz="1100" i="1" dirty="0" smtClean="0"/>
                <a:t>Cross-Cutting Projects</a:t>
              </a:r>
              <a:endParaRPr lang="en-US" sz="1100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0019" y="1035278"/>
              <a:ext cx="3448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Mathematical Multifaceted Integrated Capability Centers</a:t>
              </a:r>
            </a:p>
            <a:p>
              <a:pPr algn="ctr"/>
              <a:r>
                <a:rPr lang="en-US" sz="1100" i="1" dirty="0" smtClean="0"/>
                <a:t>Integrated Projects</a:t>
              </a:r>
              <a:endParaRPr lang="en-US" sz="1100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86600" y="1066800"/>
              <a:ext cx="9060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DOE Mission</a:t>
              </a:r>
            </a:p>
            <a:p>
              <a:pPr algn="ctr"/>
              <a:r>
                <a:rPr lang="en-US" sz="1100" dirty="0" smtClean="0"/>
                <a:t>Efforts</a:t>
              </a:r>
              <a:endParaRPr lang="en-US" sz="1100" dirty="0"/>
            </a:p>
          </p:txBody>
        </p:sp>
      </p:grpSp>
      <p:cxnSp>
        <p:nvCxnSpPr>
          <p:cNvPr id="21" name="Curved Connector 20"/>
          <p:cNvCxnSpPr/>
          <p:nvPr/>
        </p:nvCxnSpPr>
        <p:spPr>
          <a:xfrm>
            <a:off x="1847850" y="1756405"/>
            <a:ext cx="698500" cy="685800"/>
          </a:xfrm>
          <a:prstGeom prst="curvedConnector3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1860550" y="1781805"/>
            <a:ext cx="2940050" cy="1799595"/>
          </a:xfrm>
          <a:prstGeom prst="curvedConnector3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endCxn id="18" idx="1"/>
          </p:cNvCxnSpPr>
          <p:nvPr/>
        </p:nvCxnSpPr>
        <p:spPr>
          <a:xfrm>
            <a:off x="1860550" y="1781805"/>
            <a:ext cx="5188912" cy="1067629"/>
          </a:xfrm>
          <a:prstGeom prst="curvedConnector3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"/>
          <p:cNvSpPr txBox="1">
            <a:spLocks/>
          </p:cNvSpPr>
          <p:nvPr/>
        </p:nvSpPr>
        <p:spPr>
          <a:xfrm>
            <a:off x="0" y="-4572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the impact of Applied Mathematics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DOE mission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Curved Connector 35"/>
          <p:cNvCxnSpPr>
            <a:stCxn id="7" idx="3"/>
          </p:cNvCxnSpPr>
          <p:nvPr/>
        </p:nvCxnSpPr>
        <p:spPr>
          <a:xfrm>
            <a:off x="2057402" y="2730044"/>
            <a:ext cx="876298" cy="851356"/>
          </a:xfrm>
          <a:prstGeom prst="curvedConnector3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2151780" y="2730044"/>
            <a:ext cx="1848720" cy="470356"/>
          </a:xfrm>
          <a:prstGeom prst="curvedConnector3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088280" y="2774722"/>
            <a:ext cx="2979020" cy="1022121"/>
          </a:xfrm>
          <a:prstGeom prst="curvedConnector3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endCxn id="19" idx="1"/>
          </p:cNvCxnSpPr>
          <p:nvPr/>
        </p:nvCxnSpPr>
        <p:spPr>
          <a:xfrm>
            <a:off x="2256120" y="2742744"/>
            <a:ext cx="4764767" cy="757738"/>
          </a:xfrm>
          <a:prstGeom prst="curvedConnector3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0800000">
            <a:off x="2057404" y="3285782"/>
            <a:ext cx="1447797" cy="1286218"/>
          </a:xfrm>
          <a:prstGeom prst="curvedConnector3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V="1">
            <a:off x="1846414" y="2417913"/>
            <a:ext cx="2383795" cy="1924379"/>
          </a:xfrm>
          <a:prstGeom prst="curvedConnector3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5400000" flipH="1" flipV="1">
            <a:off x="4345903" y="3831554"/>
            <a:ext cx="1141098" cy="187395"/>
          </a:xfrm>
          <a:prstGeom prst="curvedConnector3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17" idx="1"/>
          </p:cNvCxnSpPr>
          <p:nvPr/>
        </p:nvCxnSpPr>
        <p:spPr>
          <a:xfrm rot="5400000" flipH="1" flipV="1">
            <a:off x="5398317" y="2883430"/>
            <a:ext cx="2375068" cy="849097"/>
          </a:xfrm>
          <a:prstGeom prst="curvedConnector2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flipV="1">
            <a:off x="2057403" y="5105400"/>
            <a:ext cx="1047813" cy="6858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>
            <a:off x="6470737" y="5181600"/>
            <a:ext cx="1047813" cy="685800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5400000">
            <a:off x="4479854" y="5349948"/>
            <a:ext cx="685802" cy="65390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>
            <a:off x="3330575" y="2188205"/>
            <a:ext cx="3690312" cy="777018"/>
          </a:xfrm>
          <a:prstGeom prst="curvedConnector3">
            <a:avLst/>
          </a:prstGeom>
          <a:ln w="1905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flipV="1">
            <a:off x="4114800" y="2188204"/>
            <a:ext cx="2879843" cy="398791"/>
          </a:xfrm>
          <a:prstGeom prst="curvedConnector3">
            <a:avLst/>
          </a:prstGeom>
          <a:ln w="1905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>
            <a:off x="5334000" y="1905000"/>
            <a:ext cx="1647942" cy="283206"/>
          </a:xfrm>
          <a:prstGeom prst="curvedConnector3">
            <a:avLst/>
          </a:prstGeom>
          <a:ln w="1905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>
            <a:off x="4233680" y="2787421"/>
            <a:ext cx="2760963" cy="626190"/>
          </a:xfrm>
          <a:prstGeom prst="curvedConnector3">
            <a:avLst/>
          </a:prstGeom>
          <a:ln w="1905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 Applied Mathematics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228599" y="942975"/>
            <a:ext cx="8354961" cy="18002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Support the research and development of applied mathematics models, methods and algorithms for understanding natural and engineered systems related to DOE’s mission … </a:t>
            </a:r>
            <a:r>
              <a:rPr lang="en-US" sz="2000" dirty="0" smtClean="0">
                <a:solidFill>
                  <a:prstClr val="black"/>
                </a:solidFill>
              </a:rPr>
              <a:t>Support ASCR Challenge: Discover </a:t>
            </a:r>
            <a:r>
              <a:rPr lang="en-US" sz="2000" dirty="0">
                <a:solidFill>
                  <a:prstClr val="black"/>
                </a:solidFill>
              </a:rPr>
              <a:t>new applied mathematics, computer science, and networking tools for the ultra-low power, multicore-computing  future and data-intensive science</a:t>
            </a:r>
            <a:endParaRPr lang="en-US" sz="2000" dirty="0" smtClean="0"/>
          </a:p>
          <a:p>
            <a:endParaRPr lang="en-US" sz="1800" b="0" dirty="0" smtClean="0"/>
          </a:p>
          <a:p>
            <a:endParaRPr lang="en-US" sz="1800" b="0" dirty="0" smtClean="0"/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240890" y="2590800"/>
            <a:ext cx="41010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67317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2000" dirty="0" smtClean="0"/>
              <a:t>Long-term goals:</a:t>
            </a:r>
          </a:p>
          <a:p>
            <a:r>
              <a:rPr lang="en-US" sz="1800" b="0" dirty="0" smtClean="0"/>
              <a:t>Mathematics research that 5-10+ years out will impact DOE mission efforts: DOE Applications, </a:t>
            </a:r>
            <a:r>
              <a:rPr lang="en-US" sz="1800" b="0" dirty="0" err="1" smtClean="0"/>
              <a:t>SciDAC</a:t>
            </a:r>
            <a:r>
              <a:rPr lang="en-US" sz="1800" b="0" dirty="0" smtClean="0"/>
              <a:t> Program, and </a:t>
            </a:r>
            <a:r>
              <a:rPr lang="en-US" sz="1800" b="0" dirty="0" err="1" smtClean="0"/>
              <a:t>Exascale</a:t>
            </a:r>
            <a:r>
              <a:rPr lang="en-US" sz="1800" b="0" dirty="0" smtClean="0"/>
              <a:t> Co-Design</a:t>
            </a:r>
          </a:p>
          <a:p>
            <a:r>
              <a:rPr lang="en-US" sz="1800" b="0" dirty="0" smtClean="0"/>
              <a:t>New Mathematical Multifaceted Integrated Capability Centers (MMICCs) directly enhances impact of applied math on DOE mission</a:t>
            </a:r>
          </a:p>
          <a:p>
            <a:pPr>
              <a:buNone/>
            </a:pPr>
            <a:endParaRPr lang="en-US" sz="1800" b="0" dirty="0" smtClean="0"/>
          </a:p>
          <a:p>
            <a:endParaRPr lang="en-US" sz="1800" b="0" dirty="0" smtClean="0"/>
          </a:p>
        </p:txBody>
      </p:sp>
      <p:sp>
        <p:nvSpPr>
          <p:cNvPr id="9" name="Content Placeholder 9"/>
          <p:cNvSpPr txBox="1">
            <a:spLocks/>
          </p:cNvSpPr>
          <p:nvPr/>
        </p:nvSpPr>
        <p:spPr bwMode="auto">
          <a:xfrm>
            <a:off x="240890" y="5257800"/>
            <a:ext cx="87507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67317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Cross-cutting computational mathematics projects: addresses foundational, algorithmic and extreme-scale mathematical challenges</a:t>
            </a:r>
          </a:p>
          <a:p>
            <a:r>
              <a:rPr lang="en-US" sz="1800" b="0" dirty="0" smtClean="0"/>
              <a:t>Exploratory Research: new mechanism to bring in highly innovative research </a:t>
            </a:r>
          </a:p>
          <a:p>
            <a:endParaRPr lang="en-US" sz="1800" b="0" dirty="0" smtClean="0"/>
          </a:p>
          <a:p>
            <a:endParaRPr lang="en-US" sz="1800" b="0" dirty="0" smtClean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22470" y="2634615"/>
            <a:ext cx="4011930" cy="2623185"/>
            <a:chOff x="1295400" y="1371600"/>
            <a:chExt cx="6686550" cy="43719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371600"/>
              <a:ext cx="6686550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470400" y="4822527"/>
              <a:ext cx="1814600" cy="3590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Exploratory Research</a:t>
              </a:r>
              <a:endParaRPr lang="en-US" sz="8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4495800"/>
              <a:ext cx="1524000" cy="307777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err="1" smtClean="0">
                  <a:solidFill>
                    <a:srgbClr val="FFFF00"/>
                  </a:solidFill>
                </a:rPr>
                <a:t>Multiscale</a:t>
              </a:r>
              <a:r>
                <a:rPr lang="en-US" sz="600" b="1" dirty="0" smtClean="0">
                  <a:solidFill>
                    <a:srgbClr val="FFFF00"/>
                  </a:solidFill>
                </a:rPr>
                <a:t> Methods</a:t>
              </a:r>
              <a:endParaRPr lang="en-US" sz="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/>
              <a:t>Mathematical Multifaceted Integrated Capability Centers (MMICCs)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F455FD-F83C-4433-AE11-4D89943CC4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00" y="2286000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67317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367317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990600"/>
            <a:ext cx="8410575" cy="5259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FY12 solicitation for </a:t>
            </a:r>
            <a:r>
              <a:rPr lang="en-US" i="1" dirty="0" smtClean="0"/>
              <a:t>Mathematical Multifaceted Integrated Capability Centers</a:t>
            </a:r>
            <a:r>
              <a:rPr lang="en-US" dirty="0" smtClean="0"/>
              <a:t>.  Proposals must: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Address the </a:t>
            </a:r>
            <a:r>
              <a:rPr lang="en-US" b="0" i="1" dirty="0" smtClean="0"/>
              <a:t>long-term mathematical challenges</a:t>
            </a:r>
            <a:r>
              <a:rPr lang="en-US" b="0" dirty="0" smtClean="0"/>
              <a:t> for one or more DOE grand challenges and that require new integrated, iterative processes across multiple mathematical disciplines.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Identify </a:t>
            </a:r>
            <a:r>
              <a:rPr lang="en-US" b="0" i="1" dirty="0" smtClean="0"/>
              <a:t>a set of interrelated mathematics research challenges that represent abstractions </a:t>
            </a:r>
            <a:r>
              <a:rPr lang="en-US" b="0" dirty="0" smtClean="0"/>
              <a:t>of the grand challenges.  These abstractions would then be optimally addressed through a multifaceted, integrated approach.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Have </a:t>
            </a:r>
            <a:r>
              <a:rPr lang="en-US" b="0" i="1" dirty="0" smtClean="0"/>
              <a:t>impact </a:t>
            </a:r>
            <a:r>
              <a:rPr lang="en-US" b="0" dirty="0" smtClean="0"/>
              <a:t>to the DOE mission </a:t>
            </a:r>
            <a:r>
              <a:rPr lang="en-US" b="0" i="1" dirty="0" smtClean="0"/>
              <a:t>in the 5-10+ year timeframe</a:t>
            </a:r>
            <a:endParaRPr lang="en-US" b="0" dirty="0" smtClean="0"/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Three Centers awarded:</a:t>
            </a:r>
          </a:p>
          <a:p>
            <a:pPr lvl="1"/>
            <a:r>
              <a:rPr lang="en-US" sz="1800" b="1" i="1" dirty="0">
                <a:solidFill>
                  <a:srgbClr val="006600"/>
                </a:solidFill>
              </a:rPr>
              <a:t>Multifaceted Mathematics for Complex Energy Systems (M2ACS</a:t>
            </a:r>
            <a:r>
              <a:rPr lang="en-US" sz="1800" b="1" i="1" dirty="0" smtClean="0">
                <a:solidFill>
                  <a:srgbClr val="006600"/>
                </a:solidFill>
              </a:rPr>
              <a:t>)</a:t>
            </a:r>
            <a:r>
              <a:rPr lang="en-US" sz="1800" dirty="0" smtClean="0">
                <a:solidFill>
                  <a:srgbClr val="006600"/>
                </a:solidFill>
              </a:rPr>
              <a:t>, Director: Mihai Anitescu (ANL)</a:t>
            </a:r>
          </a:p>
          <a:p>
            <a:pPr lvl="1"/>
            <a:r>
              <a:rPr lang="en-US" sz="1800" b="1" i="1" dirty="0" err="1" smtClean="0">
                <a:solidFill>
                  <a:srgbClr val="006600"/>
                </a:solidFill>
              </a:rPr>
              <a:t>Collaboratory</a:t>
            </a:r>
            <a:r>
              <a:rPr lang="en-US" sz="1800" b="1" i="1" dirty="0" smtClean="0">
                <a:solidFill>
                  <a:srgbClr val="006600"/>
                </a:solidFill>
              </a:rPr>
              <a:t> </a:t>
            </a:r>
            <a:r>
              <a:rPr lang="en-US" sz="1800" b="1" i="1" dirty="0">
                <a:solidFill>
                  <a:srgbClr val="006600"/>
                </a:solidFill>
              </a:rPr>
              <a:t>of Mathematics for </a:t>
            </a:r>
            <a:r>
              <a:rPr lang="en-US" sz="1800" b="1" i="1" dirty="0" err="1">
                <a:solidFill>
                  <a:srgbClr val="006600"/>
                </a:solidFill>
              </a:rPr>
              <a:t>Mesoscopic</a:t>
            </a:r>
            <a:r>
              <a:rPr lang="en-US" sz="1800" b="1" i="1" dirty="0">
                <a:solidFill>
                  <a:srgbClr val="006600"/>
                </a:solidFill>
              </a:rPr>
              <a:t> Modeling of Materials (</a:t>
            </a:r>
            <a:r>
              <a:rPr lang="en-US" sz="1800" b="1" i="1" dirty="0" smtClean="0">
                <a:solidFill>
                  <a:srgbClr val="006600"/>
                </a:solidFill>
              </a:rPr>
              <a:t>CM4</a:t>
            </a:r>
            <a:r>
              <a:rPr lang="en-US" sz="1800" dirty="0" smtClean="0">
                <a:solidFill>
                  <a:srgbClr val="006600"/>
                </a:solidFill>
              </a:rPr>
              <a:t>), Director: George Karniadakis (PNNL)</a:t>
            </a:r>
          </a:p>
          <a:p>
            <a:pPr lvl="1"/>
            <a:r>
              <a:rPr lang="en-US" sz="1800" b="1" i="1" dirty="0" err="1">
                <a:solidFill>
                  <a:srgbClr val="006600"/>
                </a:solidFill>
              </a:rPr>
              <a:t>DiaMonD</a:t>
            </a:r>
            <a:r>
              <a:rPr lang="en-US" sz="1800" b="1" i="1" dirty="0">
                <a:solidFill>
                  <a:srgbClr val="006600"/>
                </a:solidFill>
              </a:rPr>
              <a:t>: An Integrated Multifaceted Approach to Mathematics at the Interfaces of Data, Models, and </a:t>
            </a:r>
            <a:r>
              <a:rPr lang="en-US" sz="1800" b="1" i="1" dirty="0" smtClean="0">
                <a:solidFill>
                  <a:srgbClr val="006600"/>
                </a:solidFill>
              </a:rPr>
              <a:t>Decisions,</a:t>
            </a:r>
            <a:r>
              <a:rPr lang="en-US" sz="1800" dirty="0" smtClean="0">
                <a:solidFill>
                  <a:srgbClr val="006600"/>
                </a:solidFill>
              </a:rPr>
              <a:t> Co-Directors: Omar Ghattas (UT Austin) and Karen Willcox (MIT)</a:t>
            </a:r>
          </a:p>
          <a:p>
            <a:r>
              <a:rPr lang="en-US" sz="2000" dirty="0" smtClean="0"/>
              <a:t>Broad </a:t>
            </a:r>
            <a:r>
              <a:rPr lang="en-US" sz="2000" dirty="0"/>
              <a:t>DOE mission relevance: 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Anitescu:</a:t>
            </a:r>
            <a:r>
              <a:rPr lang="en-US" sz="1600" dirty="0"/>
              <a:t> Complex energy systems such as power grid and renewables integration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Karniadakis:</a:t>
            </a:r>
            <a:r>
              <a:rPr lang="en-US" sz="1600" dirty="0"/>
              <a:t> </a:t>
            </a:r>
            <a:r>
              <a:rPr lang="en-US" sz="1600" dirty="0" err="1"/>
              <a:t>Mesoscale</a:t>
            </a:r>
            <a:r>
              <a:rPr lang="en-US" sz="1600" dirty="0"/>
              <a:t> modeling applicable to materials, chemistry, and biofuels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Ghattas &amp; Willcox:</a:t>
            </a:r>
            <a:r>
              <a:rPr lang="en-US" sz="1600" dirty="0"/>
              <a:t> </a:t>
            </a:r>
            <a:r>
              <a:rPr lang="en-US" sz="1600" dirty="0" err="1"/>
              <a:t>Multiscale</a:t>
            </a:r>
            <a:r>
              <a:rPr lang="en-US" sz="1600" dirty="0"/>
              <a:t>, </a:t>
            </a:r>
            <a:r>
              <a:rPr lang="en-US" sz="1600" dirty="0" err="1"/>
              <a:t>multiphysics</a:t>
            </a:r>
            <a:r>
              <a:rPr lang="en-US" sz="1600" dirty="0"/>
              <a:t> challenges related to subsurface flows and materials for energy storage</a:t>
            </a:r>
            <a:endParaRPr lang="en-US" sz="1800" dirty="0"/>
          </a:p>
          <a:p>
            <a:pPr>
              <a:spcBef>
                <a:spcPts val="100"/>
              </a:spcBef>
            </a:pPr>
            <a:r>
              <a:rPr lang="en-US" sz="2000" dirty="0"/>
              <a:t>Lab and University Comparison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Anitescu ($3.5M/year): </a:t>
            </a:r>
            <a:r>
              <a:rPr lang="en-US" sz="1600" dirty="0"/>
              <a:t>$2,600K lab (74%), $900K university subcontract (26%)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Karniadakis ($3M/year):</a:t>
            </a:r>
            <a:r>
              <a:rPr lang="en-US" sz="1600" dirty="0"/>
              <a:t> $1,975K lab (66%), $1,025K university (34%)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Ghattas &amp; Willcox ($2.5M/year): </a:t>
            </a:r>
            <a:r>
              <a:rPr lang="en-US" sz="1600" dirty="0"/>
              <a:t>$265K lab (10%), $2,235K university (90%)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Total ($9M/year): $4,840K lab (54%), $4,160K university (46%)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MMICCs Solicitation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762000"/>
            <a:ext cx="8410575" cy="5457825"/>
          </a:xfrm>
        </p:spPr>
        <p:txBody>
          <a:bodyPr/>
          <a:lstStyle/>
          <a:p>
            <a:r>
              <a:rPr lang="en-US" sz="2000" dirty="0"/>
              <a:t>Integration of mathematical sub-disciplines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/>
              <a:t>Allow applied mathematics researchers to take a broader view of the problem as a whole, and devise solution strategies that attack the problem in its entirety by building fundamental, multidisciplinary mathematical capabilities and tools</a:t>
            </a:r>
          </a:p>
          <a:p>
            <a:pPr lvl="1"/>
            <a:r>
              <a:rPr lang="en-US" sz="1800" dirty="0" smtClean="0"/>
              <a:t>Requires applied </a:t>
            </a:r>
            <a:r>
              <a:rPr lang="en-US" sz="1800" dirty="0"/>
              <a:t>mathematics researchers to work together in large, collaborative teams to more effectively address grand challenge problems </a:t>
            </a:r>
            <a:endParaRPr lang="en-US" sz="1800" dirty="0" smtClean="0"/>
          </a:p>
          <a:p>
            <a:r>
              <a:rPr lang="en-US" sz="2000" dirty="0"/>
              <a:t>Careful balance with DOE applications </a:t>
            </a:r>
            <a:endParaRPr lang="en-US" sz="2000" dirty="0" smtClean="0"/>
          </a:p>
          <a:p>
            <a:pPr lvl="1"/>
            <a:r>
              <a:rPr lang="en-US" sz="1800" dirty="0" smtClean="0"/>
              <a:t>Motivated by DOE grand challenge problems, but this does not have tight coordination and application-focus of </a:t>
            </a:r>
            <a:r>
              <a:rPr lang="en-US" sz="1800" dirty="0" err="1" smtClean="0"/>
              <a:t>SciDAC</a:t>
            </a:r>
            <a:r>
              <a:rPr lang="en-US" sz="1800" dirty="0" smtClean="0"/>
              <a:t> Partnership efforts</a:t>
            </a:r>
            <a:endParaRPr lang="en-US" sz="1800" dirty="0"/>
          </a:p>
          <a:p>
            <a:r>
              <a:rPr lang="en-US" sz="2000" dirty="0" smtClean="0"/>
              <a:t>A </a:t>
            </a:r>
            <a:r>
              <a:rPr lang="en-US" sz="2000" dirty="0"/>
              <a:t>5-year research roadmap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1800" dirty="0" smtClean="0"/>
              <a:t>Annual individual research goals and integration goals with metrics of success</a:t>
            </a:r>
          </a:p>
          <a:p>
            <a:r>
              <a:rPr lang="en-US" sz="2000" dirty="0" smtClean="0"/>
              <a:t>Annually reviewed by program manager and external review committee:</a:t>
            </a:r>
          </a:p>
          <a:p>
            <a:pPr lvl="1"/>
            <a:r>
              <a:rPr lang="en-US" sz="1800" dirty="0" smtClean="0"/>
              <a:t>Evaluate technical progress against 5-year roadmap</a:t>
            </a:r>
          </a:p>
          <a:p>
            <a:pPr lvl="1"/>
            <a:r>
              <a:rPr lang="en-US" sz="1800" dirty="0" smtClean="0"/>
              <a:t>Evaluate effectiveness of integration toward long-term challenge problems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Outreach to research community</a:t>
            </a:r>
          </a:p>
          <a:p>
            <a:pPr lvl="1">
              <a:spcBef>
                <a:spcPts val="100"/>
              </a:spcBef>
            </a:pPr>
            <a:r>
              <a:rPr lang="en-US" sz="1800" dirty="0"/>
              <a:t>S</a:t>
            </a:r>
            <a:r>
              <a:rPr lang="en-US" sz="1800" dirty="0" smtClean="0"/>
              <a:t>erve </a:t>
            </a:r>
            <a:r>
              <a:rPr lang="en-US" sz="1800" dirty="0"/>
              <a:t>as entry points for </a:t>
            </a:r>
            <a:r>
              <a:rPr lang="en-US" sz="1800" dirty="0" smtClean="0"/>
              <a:t>external researchers </a:t>
            </a:r>
            <a:r>
              <a:rPr lang="en-US" sz="1800" dirty="0"/>
              <a:t>to more readily understand the mathematical challenges of DOE-relevant problems.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unique about these MMICCs projects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Multifaceted Mathematics for Complex Energy Systems 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M2ACS)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Director: Mihai Anitescu, Argonne National Lab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1000" y="3581400"/>
            <a:ext cx="853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4572000" y="923925"/>
            <a:ext cx="76200" cy="524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9144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Goals: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By taking a holistic view, develop deep mathematical understanding and effective algorithms to remove current bottlenecks in analysis, simulation, and optimization of complex energy systems.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Address the mathematical and computational complexities of analyzing, designing, planning, maintaining, and operating the nation's electrical energy systems and related infrastructure.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9144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u="sng" dirty="0" smtClean="0"/>
              <a:t>Integrated Novel Mathematics Research: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i="1" dirty="0" smtClean="0"/>
              <a:t>Predictive modeling</a:t>
            </a:r>
            <a:r>
              <a:rPr lang="en-US" sz="1600" dirty="0" smtClean="0"/>
              <a:t> that accounts for uncertainty and errors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i="1" dirty="0" smtClean="0"/>
              <a:t>Mathematics of decisions </a:t>
            </a:r>
            <a:r>
              <a:rPr lang="en-US" sz="1600" dirty="0" smtClean="0"/>
              <a:t>that allow hierarchical, data-driven and real-time decision making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i="1" dirty="0" smtClean="0"/>
              <a:t>Scalable algorithms </a:t>
            </a:r>
            <a:r>
              <a:rPr lang="en-US" sz="1600" dirty="0" smtClean="0"/>
              <a:t>for optimization and dynamic simulation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i="1" dirty="0" smtClean="0"/>
              <a:t>Integrative frameworks </a:t>
            </a:r>
            <a:r>
              <a:rPr lang="en-US" sz="1600" dirty="0" smtClean="0"/>
              <a:t>leveraging model reduction and </a:t>
            </a:r>
            <a:r>
              <a:rPr lang="en-US" sz="1600" dirty="0" err="1" smtClean="0"/>
              <a:t>multiscale</a:t>
            </a:r>
            <a:r>
              <a:rPr lang="en-US" sz="1600" dirty="0" smtClean="0"/>
              <a:t> analysis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6576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Long-Term DOE Impact: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Development of new mathematics at the intersection of multiple mathematical sub-domains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sz="1600" dirty="0" smtClean="0"/>
              <a:t>Addresses a broad class of applications for complex energy systems, such as :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Planning for power grid and related infrastructure</a:t>
            </a:r>
          </a:p>
          <a:p>
            <a:pPr marL="640080" lvl="1" indent="-182880">
              <a:buFont typeface="Arial" pitchFamily="34" charset="0"/>
              <a:buChar char="•"/>
            </a:pPr>
            <a:r>
              <a:rPr lang="en-US" sz="1600" dirty="0" smtClean="0"/>
              <a:t>Analysis and design for renewable energy integration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6248400"/>
            <a:ext cx="5348763" cy="5232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Team</a:t>
            </a:r>
            <a:r>
              <a:rPr lang="en-US" sz="1400" dirty="0" smtClean="0"/>
              <a:t>:  Argonne National Lab (Lead), Pacific Northwest National Lab, </a:t>
            </a:r>
          </a:p>
          <a:p>
            <a:r>
              <a:rPr lang="en-US" sz="1400" dirty="0" smtClean="0"/>
              <a:t>Sandia National Lab, University of Wisconsin, University of Chicago</a:t>
            </a:r>
            <a:endParaRPr lang="en-US" sz="1400" dirty="0"/>
          </a:p>
        </p:txBody>
      </p:sp>
      <p:pic>
        <p:nvPicPr>
          <p:cNvPr id="15" name="Picture 14" descr="timescales-pow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8664"/>
            <a:ext cx="4066567" cy="205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5875338"/>
            <a:ext cx="3849687" cy="3730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effectLst/>
              </a:rPr>
              <a:t>Representative decision-making activities and their time scales in electric power systems. Image courtesy of Chris de Marco (U-Wisconsin).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065" y="5257800"/>
            <a:ext cx="3634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Multifaceted Mathematics for Complex Energy Systems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5748D-E96F-4090-916F-A10567DCA1C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0088" r="8276"/>
          <a:stretch/>
        </p:blipFill>
        <p:spPr bwMode="auto">
          <a:xfrm>
            <a:off x="0" y="693095"/>
            <a:ext cx="9144000" cy="61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Multifaceted Mathematics for Complex Energy Systems (M2ACS)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Director: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Mihai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Anitescu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Argonne National Lab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37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382000" cy="1477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M2ACS Integration Challenge #1: </a:t>
            </a:r>
            <a:br>
              <a:rPr lang="en-US" sz="2400" dirty="0" smtClean="0"/>
            </a:br>
            <a:r>
              <a:rPr lang="en-US" sz="2400" dirty="0" smtClean="0"/>
              <a:t>Temporal </a:t>
            </a:r>
            <a:r>
              <a:rPr lang="en-US" sz="2400" dirty="0" err="1" smtClean="0"/>
              <a:t>Multiscale</a:t>
            </a:r>
            <a:r>
              <a:rPr lang="en-US" sz="2400" dirty="0" smtClean="0"/>
              <a:t> Modeling for Critical Energy Devices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  <a:latin typeface="Calibri"/>
              </a:rPr>
              <a:pPr/>
              <a:t>8</a:t>
            </a:fld>
            <a:endParaRPr lang="en-US">
              <a:solidFill>
                <a:srgbClr val="616161"/>
              </a:solidFill>
              <a:latin typeface="Calibri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912812"/>
            <a:ext cx="91440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Application Motivation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: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Simulation of critical devices, such as High-Voltage Direct Current (HVDC) substations , which  are extremely expensive, in the accurate dynamic range of the rest of the system.  </a:t>
            </a:r>
            <a:endParaRPr lang="en-US" dirty="0">
              <a:solidFill>
                <a:srgbClr val="D2D2D2">
                  <a:lumMod val="10000"/>
                </a:srgbClr>
              </a:solidFill>
              <a:latin typeface="Calibri"/>
            </a:endParaRP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Technical Challenge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: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To achieve this, need to run simulations on microsecond time scale for the device, but impossible for the entire grid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Need to formulate multi-time-scale model.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Math Question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: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Can we define consistent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multiscale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-in-time mathematical models and derive efficient solvers for it in this application space? </a:t>
            </a:r>
          </a:p>
          <a:p>
            <a:pPr defTabSz="914400"/>
            <a:endParaRPr lang="en-US" sz="800" dirty="0">
              <a:solidFill>
                <a:srgbClr val="616161"/>
              </a:solidFill>
              <a:latin typeface="Calibri"/>
            </a:endParaRP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Possible plan forwards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: Leverage the comprehensive intellectual resources and capabilities of M2ACS. 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1: Analysis of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multiscale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 in time coupling equations : well-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posedness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 and properties (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Tartakovsky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Anitescu,Lu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)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1: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Multiscale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 Data Analysis for Determining Fluctuations Models (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Lin,Lu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)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2: Derive a new  multi-rate partitioned implicit-explicit time stepping scheme and the attached linear algebra (Constantinescu, Smith)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2: Derive new nonlinear solvers with scalable linear algebra (Lee, Smith)</a:t>
            </a:r>
          </a:p>
          <a:p>
            <a:pPr lvl="1" defTabSz="914400"/>
            <a:r>
              <a:rPr lang="en-US" dirty="0">
                <a:solidFill>
                  <a:srgbClr val="D2D2D2">
                    <a:lumMod val="10000"/>
                  </a:srgbClr>
                </a:solidFill>
                <a:latin typeface="Calibri"/>
              </a:rPr>
              <a:t>Year 2: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Inclusion of Dynamics Features in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PyOmo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, to support decision that also accounts for maintenance costs of HVDC. (Watson)</a:t>
            </a:r>
            <a:endParaRPr lang="en-US" dirty="0">
              <a:solidFill>
                <a:srgbClr val="D2D2D2">
                  <a:lumMod val="10000"/>
                </a:srgbClr>
              </a:solidFill>
              <a:latin typeface="Calibri"/>
            </a:endParaRPr>
          </a:p>
          <a:p>
            <a:pPr lvl="1" defTabSz="914400"/>
            <a:endParaRPr lang="en-US" dirty="0" smtClean="0">
              <a:solidFill>
                <a:srgbClr val="616161"/>
              </a:solidFill>
              <a:latin typeface="Calibri"/>
            </a:endParaRPr>
          </a:p>
          <a:p>
            <a:pPr marL="457200" lvl="1" indent="0" defTabSz="914400">
              <a:buFontTx/>
              <a:buNone/>
            </a:pPr>
            <a:endParaRPr lang="en-US" dirty="0" smtClean="0">
              <a:solidFill>
                <a:srgbClr val="616161"/>
              </a:solidFill>
              <a:latin typeface="Calibri"/>
            </a:endParaRPr>
          </a:p>
          <a:p>
            <a:pPr marL="457200" indent="-457200" defTabSz="914400">
              <a:buFont typeface="+mj-lt"/>
              <a:buAutoNum type="arabicPeriod"/>
            </a:pPr>
            <a:endParaRPr lang="en-US" dirty="0" smtClean="0">
              <a:solidFill>
                <a:srgbClr val="616161"/>
              </a:solidFill>
              <a:latin typeface="Calibri"/>
            </a:endParaRPr>
          </a:p>
          <a:p>
            <a:pPr defTabSz="914400"/>
            <a:endParaRPr lang="en-US" dirty="0" smtClean="0">
              <a:solidFill>
                <a:srgbClr val="61616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7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382000" cy="1477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M2ACS Integration Challenge #2: </a:t>
            </a:r>
            <a:br>
              <a:rPr lang="en-US" sz="2400" dirty="0" smtClean="0"/>
            </a:br>
            <a:r>
              <a:rPr lang="en-US" sz="2400" dirty="0" smtClean="0"/>
              <a:t>Probabilistic Modeling for Complex Energy Infrastructure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10575" cy="5259388"/>
          </a:xfrm>
        </p:spPr>
        <p:txBody>
          <a:bodyPr/>
          <a:lstStyle/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>
                <a:solidFill>
                  <a:srgbClr val="616161"/>
                </a:solidFill>
                <a:latin typeface="Calibri"/>
              </a:rPr>
              <a:pPr/>
              <a:t>9</a:t>
            </a:fld>
            <a:endParaRPr lang="en-US">
              <a:solidFill>
                <a:srgbClr val="616161"/>
              </a:solidFill>
              <a:latin typeface="Calibri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914400"/>
            <a:ext cx="91440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05A28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Application Motivation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: </a:t>
            </a:r>
            <a:r>
              <a:rPr lang="en-US" dirty="0" smtClean="0">
                <a:latin typeface="Calibri"/>
              </a:rPr>
              <a:t>The number of energy states in energy infrastructure is too large to ever have enough information to know it exactly. 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Technical Challenge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: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To predict in this environment, we need to replace deterministic (point) estimates with probability distributions 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Need to formulate novel probabilistic frameworks.</a:t>
            </a:r>
          </a:p>
          <a:p>
            <a:pPr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Math Question</a:t>
            </a:r>
            <a:r>
              <a:rPr lang="en-US" dirty="0" smtClean="0">
                <a:solidFill>
                  <a:srgbClr val="616161"/>
                </a:solidFill>
                <a:latin typeface="Calibri"/>
              </a:rPr>
              <a:t>: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Can we define probabilistic models consistent with the system and provably accurate statistical tests to validate those for such complex systems? </a:t>
            </a:r>
          </a:p>
          <a:p>
            <a:pPr defTabSz="914400"/>
            <a:endParaRPr lang="en-US" sz="800" dirty="0">
              <a:solidFill>
                <a:srgbClr val="616161"/>
              </a:solidFill>
              <a:latin typeface="Calibri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Possible plan forwards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: </a:t>
            </a: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Leverage the comprehensive intellectual resources and capabilities of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</a:rPr>
              <a:t>M2ACS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. 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1</a:t>
            </a:r>
            <a:r>
              <a:rPr lang="en-US" dirty="0">
                <a:solidFill>
                  <a:srgbClr val="D2D2D2">
                    <a:lumMod val="10000"/>
                  </a:srgbClr>
                </a:solidFill>
                <a:latin typeface="Calibri"/>
              </a:rPr>
              <a:t>: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Multiscale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 </a:t>
            </a:r>
            <a:r>
              <a:rPr lang="en-US" dirty="0">
                <a:solidFill>
                  <a:srgbClr val="D2D2D2">
                    <a:lumMod val="10000"/>
                  </a:srgbClr>
                </a:solidFill>
                <a:latin typeface="Calibri"/>
              </a:rPr>
              <a:t>Data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Analysis . Identify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multiscale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 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spatio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-temporal probabilistic structure from high resolution data (</a:t>
            </a:r>
            <a:r>
              <a:rPr lang="en-US" dirty="0" err="1">
                <a:solidFill>
                  <a:srgbClr val="D2D2D2">
                    <a:lumMod val="10000"/>
                  </a:srgbClr>
                </a:solidFill>
                <a:latin typeface="Calibri"/>
              </a:rPr>
              <a:t>Lin,Lu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)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2: Data-driven decisions.   Scalable algorithms for data analysis with complex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multiscale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 correlation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structure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(Wright, Anitescu)</a:t>
            </a: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2:  Dynamics and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stochastics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.  New closure approaches for probability density function evolution derived from the nonlinear differential algebraic system equations (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Tartakovsky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). </a:t>
            </a:r>
            <a:endParaRPr lang="en-US" dirty="0">
              <a:solidFill>
                <a:srgbClr val="D2D2D2">
                  <a:lumMod val="10000"/>
                </a:srgbClr>
              </a:solidFill>
              <a:latin typeface="Calibri"/>
            </a:endParaRP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3: Graphs.   New metrics for probability-driven weighing schemes for graph generation for efficient probabilistic contingency representation</a:t>
            </a:r>
            <a:r>
              <a:rPr lang="en-US" dirty="0">
                <a:solidFill>
                  <a:srgbClr val="D2D2D2">
                    <a:lumMod val="10000"/>
                  </a:srgbClr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(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Halappanavar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, Hogan)</a:t>
            </a:r>
            <a:endParaRPr lang="en-US" dirty="0">
              <a:solidFill>
                <a:srgbClr val="D2D2D2">
                  <a:lumMod val="10000"/>
                </a:srgbClr>
              </a:solidFill>
              <a:latin typeface="Calibri"/>
            </a:endParaRPr>
          </a:p>
          <a:p>
            <a:pPr lvl="1" defTabSz="914400"/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Year </a:t>
            </a:r>
            <a:r>
              <a:rPr lang="en-US" dirty="0">
                <a:solidFill>
                  <a:srgbClr val="D2D2D2">
                    <a:lumMod val="10000"/>
                  </a:srgbClr>
                </a:solidFill>
                <a:latin typeface="Calibri"/>
              </a:rPr>
              <a:t>4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: Real-Time decision. Fast and scalable algorithms for </a:t>
            </a:r>
            <a:r>
              <a:rPr lang="en-US" dirty="0">
                <a:solidFill>
                  <a:srgbClr val="D2D2D2">
                    <a:lumMod val="10000"/>
                  </a:srgbClr>
                </a:solidFill>
                <a:latin typeface="Calibri"/>
              </a:rPr>
              <a:t>s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tochastic state and probability estimation (Huang, Zavala, </a:t>
            </a:r>
            <a:r>
              <a:rPr lang="en-US" dirty="0" err="1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Leyffer</a:t>
            </a:r>
            <a:r>
              <a:rPr lang="en-US" dirty="0" smtClean="0">
                <a:solidFill>
                  <a:srgbClr val="D2D2D2">
                    <a:lumMod val="10000"/>
                  </a:srgbClr>
                </a:solidFill>
                <a:latin typeface="Calibri"/>
              </a:rPr>
              <a:t>)</a:t>
            </a:r>
            <a:endParaRPr lang="en-US" dirty="0" smtClean="0">
              <a:solidFill>
                <a:srgbClr val="616161"/>
              </a:solidFill>
              <a:latin typeface="Calibri"/>
            </a:endParaRPr>
          </a:p>
          <a:p>
            <a:pPr marL="457200" lvl="1" indent="0" defTabSz="914400">
              <a:buFontTx/>
              <a:buNone/>
            </a:pPr>
            <a:endParaRPr lang="en-US" dirty="0" smtClean="0">
              <a:solidFill>
                <a:srgbClr val="616161"/>
              </a:solidFill>
              <a:latin typeface="Calibri"/>
            </a:endParaRPr>
          </a:p>
          <a:p>
            <a:pPr marL="457200" indent="-457200" defTabSz="914400">
              <a:buFont typeface="+mj-lt"/>
              <a:buAutoNum type="arabicPeriod"/>
            </a:pPr>
            <a:endParaRPr lang="en-US" dirty="0" smtClean="0">
              <a:solidFill>
                <a:srgbClr val="616161"/>
              </a:solidFill>
              <a:latin typeface="Calibri"/>
            </a:endParaRPr>
          </a:p>
          <a:p>
            <a:pPr defTabSz="914400"/>
            <a:endParaRPr lang="en-US" dirty="0" smtClean="0">
              <a:solidFill>
                <a:srgbClr val="61616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8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2220</Words>
  <Application>Microsoft Office PowerPoint</Application>
  <PresentationFormat>On-screen Show (4:3)</PresentationFormat>
  <Paragraphs>257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Mathematical Multifaceted Integrated Capability Centers (MMICCs)</vt:lpstr>
      <vt:lpstr>DOE Applied Mathematics</vt:lpstr>
      <vt:lpstr>Mathematical Multifaceted Integrated Capability Centers (MMICCs)   </vt:lpstr>
      <vt:lpstr>MMICCs Solicitation Summary</vt:lpstr>
      <vt:lpstr>What’s unique about these MMICCs projects?</vt:lpstr>
      <vt:lpstr>Multifaceted Mathematics for Complex Energy Systems (M2ACS) Project Director: Mihai Anitescu, Argonne National Lab</vt:lpstr>
      <vt:lpstr>PowerPoint Presentation</vt:lpstr>
      <vt:lpstr>M2ACS Integration Challenge #1:  Temporal Multiscale Modeling for Critical Energy Devices </vt:lpstr>
      <vt:lpstr>M2ACS Integration Challenge #2:  Probabilistic Modeling for Complex Energy Infrastructure </vt:lpstr>
      <vt:lpstr>Collaboratory of Mathematics for Mesoscopic Modeling of Materials (CM4) Project Director: George Karniadakis, Pacific Northwest National Lab</vt:lpstr>
      <vt:lpstr>PowerPoint Presentation</vt:lpstr>
      <vt:lpstr>PowerPoint Presentation</vt:lpstr>
      <vt:lpstr>DiaMonD: An Integrated Multifaceted Approach to Mathematics  at the Interfaces of Data, Models, and Decisions Project Directors: Omar Ghattas (UT-Austin) and Karen Willcox (MIT)</vt:lpstr>
      <vt:lpstr>DiaMonD: An Integrated Multifaceted Approach to Mathematics at the Interfaces of Data, Models, and Decisions</vt:lpstr>
      <vt:lpstr>PowerPoint Presentation</vt:lpstr>
      <vt:lpstr>Thank you.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Budget Template</dc:title>
  <dc:creator>helpdesk</dc:creator>
  <cp:lastModifiedBy>Alexandra Landsberg</cp:lastModifiedBy>
  <cp:revision>372</cp:revision>
  <dcterms:created xsi:type="dcterms:W3CDTF">2011-04-04T14:41:56Z</dcterms:created>
  <dcterms:modified xsi:type="dcterms:W3CDTF">2013-03-05T14:03:41Z</dcterms:modified>
</cp:coreProperties>
</file>