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9" r:id="rId3"/>
    <p:sldId id="408" r:id="rId4"/>
    <p:sldId id="428" r:id="rId5"/>
    <p:sldId id="410" r:id="rId6"/>
    <p:sldId id="390" r:id="rId7"/>
    <p:sldId id="395" r:id="rId8"/>
    <p:sldId id="440" r:id="rId9"/>
    <p:sldId id="444" r:id="rId10"/>
    <p:sldId id="413" r:id="rId11"/>
    <p:sldId id="396" r:id="rId12"/>
    <p:sldId id="397" r:id="rId13"/>
    <p:sldId id="403" r:id="rId14"/>
    <p:sldId id="388" r:id="rId15"/>
    <p:sldId id="381" r:id="rId16"/>
    <p:sldId id="407" r:id="rId17"/>
    <p:sldId id="442" r:id="rId18"/>
    <p:sldId id="443" r:id="rId19"/>
    <p:sldId id="427" r:id="rId20"/>
    <p:sldId id="401" r:id="rId21"/>
    <p:sldId id="439" r:id="rId22"/>
    <p:sldId id="44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00679A"/>
    <a:srgbClr val="CF3C02"/>
    <a:srgbClr val="0070C0"/>
    <a:srgbClr val="E9EDF4"/>
    <a:srgbClr val="5D83C2"/>
    <a:srgbClr val="5D8386"/>
    <a:srgbClr val="000000"/>
    <a:srgbClr val="2C2C2C"/>
    <a:srgbClr val="D6D6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1494" autoAdjust="0"/>
    <p:restoredTop sz="91345" autoAdjust="0"/>
  </p:normalViewPr>
  <p:slideViewPr>
    <p:cSldViewPr snapToGrid="0">
      <p:cViewPr>
        <p:scale>
          <a:sx n="80" d="100"/>
          <a:sy n="80" d="100"/>
        </p:scale>
        <p:origin x="-2202" y="-96"/>
      </p:cViewPr>
      <p:guideLst>
        <p:guide orient="horz" pos="3111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618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EE431D9-9F22-440F-90BD-CE523439668C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F043E18-614B-4A32-82FE-3D59DE750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12FF3F4-FB9B-4459-9978-ED17E7FBC57C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7403FD3-1997-4956-93CE-13FD2D540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43437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The High-End Computing Revitalization Task Force (HECRTF) was chartered under the National Science and Technology Council (NSTC) to develop a plan for undertaking and sustaining a robust Federal high-end computing program to maintain U.S. leadership in science and technology. The Plan includes: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Leadership Systems</a:t>
            </a:r>
            <a:r>
              <a:rPr lang="en-US" dirty="0" smtClean="0">
                <a:latin typeface="+mn-lt"/>
              </a:rPr>
              <a:t>: the leading-edge high-capability computers that will enable breakthrough science and engineering results for a select subset of challenging computational problems. These are problems that have been unsolvable with currently available computing resources.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Build and operate Leadership Systems for the Federal science and technology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22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INCITE program is jointly managed</a:t>
            </a:r>
            <a:r>
              <a:rPr lang="en-US" baseline="0" dirty="0" smtClean="0"/>
              <a:t> by the Oak Ridge and Argonne Leadership Computing Facility centers. The combined INCITE awards for 2013 were nearly 5B hours for 61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03FD3-1997-4956-93CE-13FD2D5408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3"/>
          <p:cNvGrpSpPr>
            <a:grpSpLocks/>
          </p:cNvGrpSpPr>
          <p:nvPr userDrawn="1"/>
        </p:nvGrpSpPr>
        <p:grpSpPr bwMode="auto">
          <a:xfrm>
            <a:off x="0" y="2971800"/>
            <a:ext cx="9144000" cy="530225"/>
            <a:chOff x="152400" y="5562600"/>
            <a:chExt cx="8823325" cy="530225"/>
          </a:xfrm>
        </p:grpSpPr>
        <p:pic>
          <p:nvPicPr>
            <p:cNvPr id="24" name="Picture 2" descr="C:\Users\qjs\Desktop\sciblocks copy4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5562600"/>
              <a:ext cx="2193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 descr="C:\Users\qjs\Desktop\sciblocks copy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5562600"/>
              <a:ext cx="2193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 descr="C:\Users\qjs\Desktop\sciblocks copy2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5562600"/>
              <a:ext cx="2193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 descr="C:\Users\qjs\Desktop\sciblocks copy3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5562600"/>
              <a:ext cx="21939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" descr="C:\Users\qjs\Desktop\INCITEpptTITLE01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4191000" y="1689759"/>
            <a:ext cx="4531920" cy="824841"/>
          </a:xfrm>
        </p:spPr>
        <p:txBody>
          <a:bodyPr/>
          <a:lstStyle>
            <a:lvl1pPr algn="r">
              <a:defRPr>
                <a:solidFill>
                  <a:srgbClr val="00679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4195870"/>
            <a:ext cx="3146640" cy="75713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 flipV="1">
            <a:off x="0" y="6735763"/>
            <a:ext cx="9144000" cy="46037"/>
            <a:chOff x="709862" y="6019801"/>
            <a:chExt cx="8815137" cy="76200"/>
          </a:xfrm>
        </p:grpSpPr>
        <p:sp>
          <p:nvSpPr>
            <p:cNvPr id="9" name="Rectangle 8"/>
            <p:cNvSpPr/>
            <p:nvPr userDrawn="1"/>
          </p:nvSpPr>
          <p:spPr bwMode="auto">
            <a:xfrm rot="5400000">
              <a:off x="6184283" y="4965190"/>
              <a:ext cx="76200" cy="2185419"/>
            </a:xfrm>
            <a:prstGeom prst="rect">
              <a:avLst/>
            </a:prstGeom>
            <a:solidFill>
              <a:srgbClr val="00679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 rot="5400000">
              <a:off x="3974377" y="4965190"/>
              <a:ext cx="76200" cy="2185419"/>
            </a:xfrm>
            <a:prstGeom prst="rect">
              <a:avLst/>
            </a:prstGeom>
            <a:solidFill>
              <a:srgbClr val="CF3C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 rot="5400000">
              <a:off x="1764471" y="4965190"/>
              <a:ext cx="76200" cy="2185419"/>
            </a:xfrm>
            <a:prstGeom prst="rect">
              <a:avLst/>
            </a:prstGeom>
            <a:solidFill>
              <a:srgbClr val="D6D6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 rot="5400000">
              <a:off x="8394189" y="4965190"/>
              <a:ext cx="76200" cy="2185419"/>
            </a:xfrm>
            <a:prstGeom prst="rect">
              <a:avLst/>
            </a:prstGeom>
            <a:solidFill>
              <a:srgbClr val="2C2C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pic>
        <p:nvPicPr>
          <p:cNvPr id="14" name="Picture 2" descr="C:\Users\qjs\Desktop\INCITEfooter2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311900"/>
            <a:ext cx="11223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 flipH="1">
            <a:off x="8610600" y="65532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702D0001-49A5-437E-A348-B2AD831E671A}" type="slidenum">
              <a:rPr lang="en-US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4" r:id="rId7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ctrTitle"/>
          </p:nvPr>
        </p:nvSpPr>
        <p:spPr>
          <a:xfrm>
            <a:off x="3733800" y="1404938"/>
            <a:ext cx="4989513" cy="101014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INCITE Overview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smtClean="0">
                <a:solidFill>
                  <a:schemeClr val="tx2"/>
                </a:solidFill>
              </a:rPr>
              <a:t>March 5, </a:t>
            </a:r>
            <a:r>
              <a:rPr lang="en-US" sz="2000" dirty="0" smtClean="0">
                <a:solidFill>
                  <a:schemeClr val="tx2"/>
                </a:solidFill>
              </a:rPr>
              <a:t>2013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5362" name="Subtitle 8"/>
          <p:cNvSpPr>
            <a:spLocks noGrp="1"/>
          </p:cNvSpPr>
          <p:nvPr>
            <p:ph type="subTitle" idx="4294967295"/>
          </p:nvPr>
        </p:nvSpPr>
        <p:spPr>
          <a:xfrm>
            <a:off x="4625975" y="3683000"/>
            <a:ext cx="4137025" cy="774571"/>
          </a:xfrm>
        </p:spPr>
        <p:txBody>
          <a:bodyPr/>
          <a:lstStyle/>
          <a:p>
            <a:pPr algn="r" eaLnBrk="1" hangingPunct="1">
              <a:spcBef>
                <a:spcPts val="1000"/>
              </a:spcBef>
              <a:buNone/>
            </a:pPr>
            <a:r>
              <a:rPr lang="en-US" sz="2000" b="0" dirty="0" smtClean="0"/>
              <a:t>Julia C. White, INCITE Manager</a:t>
            </a:r>
          </a:p>
          <a:p>
            <a:pPr algn="r" eaLnBrk="1" hangingPunct="1">
              <a:spcBef>
                <a:spcPts val="1000"/>
              </a:spcBef>
              <a:buNone/>
            </a:pPr>
            <a:r>
              <a:rPr lang="en-US" sz="2000" b="0" dirty="0" smtClean="0"/>
              <a:t>whitejc@DOEleadershipcomputing.org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722121"/>
          </a:xfrm>
        </p:spPr>
        <p:txBody>
          <a:bodyPr/>
          <a:lstStyle/>
          <a:p>
            <a:r>
              <a:rPr lang="en-US" dirty="0" smtClean="0"/>
              <a:t>INCITE criteria</a:t>
            </a:r>
            <a:br>
              <a:rPr lang="en-US" dirty="0" smtClean="0"/>
            </a:br>
            <a:r>
              <a:rPr lang="en-US" sz="1800" dirty="0" smtClean="0"/>
              <a:t>“access on a competitive, merit-reviewed basis”*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3127" y="1337621"/>
          <a:ext cx="8233560" cy="10911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1693"/>
                <a:gridCol w="7791867"/>
              </a:tblGrid>
              <a:tr h="34810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5D83C2"/>
                          </a:solidFill>
                          <a:latin typeface="+mj-lt"/>
                        </a:rPr>
                        <a:t>1</a:t>
                      </a:r>
                      <a:endParaRPr lang="en-US" sz="2000" b="0" i="0" dirty="0">
                        <a:solidFill>
                          <a:srgbClr val="5D83C2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Merit criterion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8110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None/>
                      </a:pPr>
                      <a:endParaRPr lang="en-US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Research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 campaign with the p</a:t>
                      </a: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otential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 for significant domain and/or community </a:t>
                      </a: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impact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3027" y="3912522"/>
          <a:ext cx="8233556" cy="1847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7428"/>
                <a:gridCol w="7806128"/>
              </a:tblGrid>
              <a:tr h="334371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5D83C2"/>
                          </a:solidFill>
                          <a:latin typeface="+mj-lt"/>
                        </a:rPr>
                        <a:t>3</a:t>
                      </a:r>
                      <a:endParaRPr lang="en-US" sz="2000" b="0" i="0" dirty="0">
                        <a:solidFill>
                          <a:srgbClr val="5D83C2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Eligibility criterion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0135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Grant allocations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regardless of funding source 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(*see DOE High-End Computing Revitalization Act of 2004:  </a:t>
                      </a:r>
                      <a:b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Public Law 108-423)</a:t>
                      </a:r>
                    </a:p>
                    <a:p>
                      <a:pPr marL="225425" indent="-225425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Non-US-based researchers are </a:t>
                      </a:r>
                      <a:r>
                        <a:rPr lang="en-US" sz="2200" baseline="0" dirty="0" smtClean="0">
                          <a:latin typeface="+mn-lt"/>
                          <a:cs typeface="Arial" pitchFamily="34" charset="0"/>
                        </a:rPr>
                        <a:t>welcome to apply</a:t>
                      </a:r>
                      <a:endParaRPr lang="en-US" sz="2200" dirty="0" smtClean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052" y="2628048"/>
          <a:ext cx="8233556" cy="10911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7428"/>
                <a:gridCol w="7806128"/>
              </a:tblGrid>
              <a:tr h="303779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5D83C2"/>
                          </a:solidFill>
                          <a:latin typeface="+mj-lt"/>
                        </a:rPr>
                        <a:t>2</a:t>
                      </a:r>
                      <a:endParaRPr lang="en-US" sz="2000" b="0" i="0" dirty="0">
                        <a:solidFill>
                          <a:srgbClr val="5D83C2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Computational leadership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criterion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3281"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1200"/>
                        </a:spcBef>
                        <a:buFont typeface="Arial" pitchFamily="34" charset="0"/>
                        <a:buNone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Computationally intensive runs that cannot be done </a:t>
                      </a:r>
                      <a:br>
                        <a:rPr lang="en-US" sz="2200" dirty="0" smtClean="0">
                          <a:latin typeface="+mn-lt"/>
                          <a:cs typeface="Arial" pitchFamily="34" charset="0"/>
                        </a:rPr>
                      </a:b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anywhere else: 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capability</a:t>
                      </a:r>
                      <a:r>
                        <a:rPr lang="en-US" sz="2200" i="1" baseline="0" dirty="0" smtClean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2200" i="1" dirty="0" smtClean="0">
                          <a:latin typeface="+mn-lt"/>
                          <a:cs typeface="Arial" pitchFamily="34" charset="0"/>
                        </a:rPr>
                        <a:t> time-to-solution</a:t>
                      </a:r>
                      <a:r>
                        <a:rPr lang="en-US" sz="2200" i="1" baseline="0" dirty="0" smtClean="0">
                          <a:latin typeface="+mn-lt"/>
                          <a:cs typeface="Arial" pitchFamily="34" charset="0"/>
                        </a:rPr>
                        <a:t>, architectural needs</a:t>
                      </a:r>
                      <a:endParaRPr lang="en-US" sz="2200" i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 twofold review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775798"/>
              </p:ext>
            </p:extLst>
          </p:nvPr>
        </p:nvGraphicFramePr>
        <p:xfrm>
          <a:off x="382587" y="890069"/>
          <a:ext cx="8418513" cy="50749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28021"/>
                <a:gridCol w="3091161"/>
                <a:gridCol w="3499331"/>
              </a:tblGrid>
              <a:tr h="3708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None/>
                      </a:pPr>
                      <a:endParaRPr lang="en-US" sz="2000" b="1" dirty="0" smtClean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900"/>
                        </a:spcBef>
                      </a:pPr>
                      <a:r>
                        <a:rPr lang="en-US" sz="2000" b="1" baseline="0" dirty="0" smtClean="0"/>
                        <a:t>Peer Review</a:t>
                      </a: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900"/>
                        </a:spcBef>
                      </a:pPr>
                      <a:r>
                        <a:rPr lang="en-US" sz="2000" b="1" baseline="0" dirty="0" smtClean="0"/>
                        <a:t>INCITE Panels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900"/>
                        </a:spcBef>
                      </a:pPr>
                      <a:r>
                        <a:rPr lang="en-US" sz="2000" b="1" baseline="0" dirty="0" smtClean="0">
                          <a:latin typeface="+mn-lt"/>
                        </a:rPr>
                        <a:t>Computational Readiness 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900"/>
                        </a:spcBef>
                      </a:pPr>
                      <a:r>
                        <a:rPr lang="en-US" sz="2000" b="1" baseline="0" dirty="0" smtClean="0">
                          <a:latin typeface="+mn-lt"/>
                        </a:rPr>
                        <a:t>LCF Centers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New Proposal Assessment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Scientific and/or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technical merit and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originality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Appropriateness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of proposal method, milestones given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Team qualifications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Reasonableness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of requested resources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Reasonableness</a:t>
                      </a:r>
                      <a:r>
                        <a:rPr lang="en-US" sz="2000" baseline="0" dirty="0" smtClean="0"/>
                        <a:t> and appropriateness of the request for the computational resources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Technical readiness (optimization, scaling, method for hardware)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Clarity of proposal and readiness of project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Appropriateness of plans for new hardware</a:t>
                      </a:r>
                      <a:endParaRPr lang="en-US" sz="2000" dirty="0" smtClean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Renewal Assessment</a:t>
                      </a:r>
                      <a:endParaRPr lang="en-US" sz="2000" dirty="0" smtClean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Change in scope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Met scientific milestones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On track to meet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future milestones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i="1" dirty="0" smtClean="0"/>
                        <a:t>Same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i="0" dirty="0" smtClean="0"/>
                        <a:t>Technical</a:t>
                      </a:r>
                      <a:r>
                        <a:rPr lang="en-US" sz="2000" i="0" baseline="0" dirty="0" smtClean="0"/>
                        <a:t> progress toward milestones</a:t>
                      </a:r>
                    </a:p>
                    <a:p>
                      <a:pPr marL="173038" indent="-173038">
                        <a:lnSpc>
                          <a:spcPct val="90000"/>
                        </a:lnSpc>
                        <a:spcBef>
                          <a:spcPts val="9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i="0" baseline="0" dirty="0" smtClean="0"/>
                        <a:t>Use of resource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8360" y="1014853"/>
            <a:ext cx="505926" cy="518117"/>
          </a:xfrm>
          <a:prstGeom prst="rect">
            <a:avLst/>
          </a:prstGeom>
        </p:spPr>
      </p:pic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629" y="1008933"/>
            <a:ext cx="505926" cy="518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 annual timeline</a:t>
            </a:r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-1" y="2240660"/>
            <a:ext cx="9144001" cy="1457794"/>
            <a:chOff x="-1" y="714375"/>
            <a:chExt cx="9144001" cy="4733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-1" y="714375"/>
              <a:ext cx="295275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001000" y="714375"/>
              <a:ext cx="114300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2262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58010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393758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929506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65254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-1" y="773874"/>
            <a:ext cx="9144001" cy="1423062"/>
            <a:chOff x="-1" y="714375"/>
            <a:chExt cx="9144001" cy="4733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-1" y="714375"/>
              <a:ext cx="295275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001000" y="714375"/>
              <a:ext cx="114300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2262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58010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3758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929506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465254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-1" y="3740727"/>
            <a:ext cx="9144001" cy="2291938"/>
            <a:chOff x="-1" y="714375"/>
            <a:chExt cx="9144001" cy="4733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-1" y="714375"/>
              <a:ext cx="295275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001000" y="714375"/>
              <a:ext cx="114300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2262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58010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3758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929506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465254" y="714375"/>
              <a:ext cx="1508760" cy="47339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Right Arrow 26"/>
          <p:cNvSpPr/>
          <p:nvPr/>
        </p:nvSpPr>
        <p:spPr bwMode="auto">
          <a:xfrm>
            <a:off x="0" y="5765825"/>
            <a:ext cx="9144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820" y="5882969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Mar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639" y="5882969"/>
            <a:ext cx="44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Apr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5207" y="5882969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May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0881" y="5882969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Jun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0068" y="5882969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Jul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3149" y="5882969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Aug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9586" y="5882969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Sept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2511" y="588296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Oct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3682" y="5882969"/>
            <a:ext cx="4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Nov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91722" y="5882969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Dec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460663" y="4737877"/>
            <a:ext cx="1923803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itchFamily="34" charset="0"/>
              </a:rPr>
              <a:t>Solicitation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(new and renewals)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40" name="Straight Connector 39"/>
          <p:cNvCxnSpPr>
            <a:stCxn id="41" idx="1"/>
            <a:endCxn id="42" idx="1"/>
          </p:cNvCxnSpPr>
          <p:nvPr/>
        </p:nvCxnSpPr>
        <p:spPr bwMode="auto">
          <a:xfrm>
            <a:off x="1484563" y="5507148"/>
            <a:ext cx="189290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Bevel 40"/>
          <p:cNvSpPr/>
          <p:nvPr/>
        </p:nvSpPr>
        <p:spPr bwMode="auto">
          <a:xfrm rot="18900000">
            <a:off x="1393123" y="5415708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 bwMode="auto">
          <a:xfrm rot="18900000">
            <a:off x="3286025" y="5415708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8001000" y="1203005"/>
            <a:ext cx="1143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Bevel 43"/>
          <p:cNvSpPr/>
          <p:nvPr/>
        </p:nvSpPr>
        <p:spPr bwMode="auto">
          <a:xfrm rot="18900000">
            <a:off x="7905528" y="1102041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248118" y="791832"/>
            <a:ext cx="1882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latin typeface="Arial Narrow" pitchFamily="34" charset="0"/>
              </a:rPr>
              <a:t>Access and monitoring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077542" y="2345666"/>
            <a:ext cx="742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Awards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7" name="Bevel 46"/>
          <p:cNvSpPr/>
          <p:nvPr/>
        </p:nvSpPr>
        <p:spPr bwMode="auto">
          <a:xfrm rot="18900000">
            <a:off x="6352950" y="2674474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11004" y="4482497"/>
            <a:ext cx="157607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itchFamily="34" charset="0"/>
              </a:rPr>
              <a:t>Computational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Readiness Review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49" name="Straight Connector 48"/>
          <p:cNvCxnSpPr>
            <a:stCxn id="50" idx="1"/>
            <a:endCxn id="51" idx="1"/>
          </p:cNvCxnSpPr>
          <p:nvPr/>
        </p:nvCxnSpPr>
        <p:spPr bwMode="auto">
          <a:xfrm>
            <a:off x="3787196" y="5100930"/>
            <a:ext cx="6381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Bevel 49"/>
          <p:cNvSpPr/>
          <p:nvPr/>
        </p:nvSpPr>
        <p:spPr bwMode="auto">
          <a:xfrm rot="18900000">
            <a:off x="3695756" y="5009490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Bevel 50"/>
          <p:cNvSpPr/>
          <p:nvPr/>
        </p:nvSpPr>
        <p:spPr bwMode="auto">
          <a:xfrm rot="18900000">
            <a:off x="4333931" y="5009490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380562" y="3795373"/>
            <a:ext cx="11368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Arial Narrow" pitchFamily="34" charset="0"/>
              </a:rPr>
              <a:t>Panel </a:t>
            </a:r>
            <a:br>
              <a:rPr lang="en-US" sz="1600" dirty="0" smtClean="0">
                <a:latin typeface="Arial Narrow" pitchFamily="34" charset="0"/>
              </a:rPr>
            </a:br>
            <a:r>
              <a:rPr lang="en-US" sz="1600" dirty="0" smtClean="0">
                <a:latin typeface="Arial Narrow" pitchFamily="34" charset="0"/>
              </a:rPr>
              <a:t>Peer Review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300820" y="4350337"/>
            <a:ext cx="1188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" name="Bevel 53"/>
          <p:cNvSpPr/>
          <p:nvPr/>
        </p:nvSpPr>
        <p:spPr bwMode="auto">
          <a:xfrm rot="18900000">
            <a:off x="4233131" y="4247022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Bevel 54"/>
          <p:cNvSpPr/>
          <p:nvPr/>
        </p:nvSpPr>
        <p:spPr bwMode="auto">
          <a:xfrm rot="18900000">
            <a:off x="5370056" y="4282647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75621" y="5882969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Jan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521412" y="1471653"/>
            <a:ext cx="1588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Access processing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58" name="Straight Connector 57"/>
          <p:cNvCxnSpPr>
            <a:stCxn id="59" idx="1"/>
          </p:cNvCxnSpPr>
          <p:nvPr/>
        </p:nvCxnSpPr>
        <p:spPr bwMode="auto">
          <a:xfrm>
            <a:off x="6450236" y="1829657"/>
            <a:ext cx="26517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" name="Bevel 58"/>
          <p:cNvSpPr/>
          <p:nvPr/>
        </p:nvSpPr>
        <p:spPr bwMode="auto">
          <a:xfrm rot="18900000">
            <a:off x="6358797" y="1738217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887085" y="2890250"/>
            <a:ext cx="207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Selection</a:t>
            </a:r>
            <a:endParaRPr lang="en-US" sz="1600" dirty="0">
              <a:latin typeface="Arial Narrow" pitchFamily="34" charset="0"/>
            </a:endParaRPr>
          </a:p>
        </p:txBody>
      </p:sp>
      <p:cxnSp>
        <p:nvCxnSpPr>
          <p:cNvPr id="61" name="Straight Connector 60"/>
          <p:cNvCxnSpPr>
            <a:stCxn id="62" idx="1"/>
            <a:endCxn id="63" idx="1"/>
          </p:cNvCxnSpPr>
          <p:nvPr/>
        </p:nvCxnSpPr>
        <p:spPr bwMode="auto">
          <a:xfrm>
            <a:off x="5697144" y="3350257"/>
            <a:ext cx="4363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Bevel 61"/>
          <p:cNvSpPr/>
          <p:nvPr/>
        </p:nvSpPr>
        <p:spPr bwMode="auto">
          <a:xfrm rot="18900000">
            <a:off x="5605704" y="3258817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Bevel 62"/>
          <p:cNvSpPr/>
          <p:nvPr/>
        </p:nvSpPr>
        <p:spPr bwMode="auto">
          <a:xfrm rot="18900000">
            <a:off x="6042004" y="3258817"/>
            <a:ext cx="182880" cy="182880"/>
          </a:xfrm>
          <a:prstGeom prst="bevel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886" y="3883229"/>
            <a:ext cx="315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Solicitation and Review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4911" y="2337504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Selection and Awards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4811" y="94615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Access and Monitoring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INCITE statistics</a:t>
            </a:r>
            <a:endParaRPr lang="en-US" dirty="0"/>
          </a:p>
        </p:txBody>
      </p:sp>
      <p:pic>
        <p:nvPicPr>
          <p:cNvPr id="3" name="Picture 2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964"/>
            <a:ext cx="9144000" cy="452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1385" y="5094533"/>
            <a:ext cx="3811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679A"/>
                </a:solidFill>
              </a:rPr>
              <a:t>Contact information</a:t>
            </a:r>
          </a:p>
          <a:p>
            <a:pPr algn="r"/>
            <a:r>
              <a:rPr lang="en-US" sz="1400" dirty="0" smtClean="0"/>
              <a:t>Julia C. White, INCITE Manager</a:t>
            </a:r>
          </a:p>
          <a:p>
            <a:pPr algn="r"/>
            <a:r>
              <a:rPr lang="en-US" sz="1400" dirty="0" smtClean="0"/>
              <a:t>whitejc@DOEleadershipcomputing.org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66680" y="3568564"/>
            <a:ext cx="4572000" cy="0"/>
          </a:xfrm>
          <a:prstGeom prst="line">
            <a:avLst/>
          </a:prstGeom>
          <a:ln w="28575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7512" y="4821392"/>
            <a:ext cx="8431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46649" y="1443567"/>
            <a:ext cx="5477774" cy="29290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Request for Information helped attract new projects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Call closed June 27</a:t>
            </a:r>
            <a:r>
              <a:rPr lang="en-US" sz="2000" baseline="30000" dirty="0" smtClean="0">
                <a:latin typeface="Arial Narrow" pitchFamily="34" charset="0"/>
              </a:rPr>
              <a:t>th</a:t>
            </a:r>
            <a:r>
              <a:rPr lang="en-US" sz="2000" dirty="0" smtClean="0">
                <a:latin typeface="Arial Narrow" pitchFamily="34" charset="0"/>
              </a:rPr>
              <a:t>, 2012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Total requests </a:t>
            </a:r>
            <a:r>
              <a:rPr lang="en-US" sz="2000" b="1" u="sng" dirty="0" smtClean="0">
                <a:solidFill>
                  <a:srgbClr val="00679A"/>
                </a:solidFill>
                <a:latin typeface="Arial Narrow" pitchFamily="34" charset="0"/>
              </a:rPr>
              <a:t>~15 billion core-hours</a:t>
            </a:r>
            <a:r>
              <a:rPr lang="en-US" sz="2000" dirty="0" smtClean="0">
                <a:latin typeface="Arial Narrow" pitchFamily="34" charset="0"/>
              </a:rPr>
              <a:t>, 3x more than the 5 billion core-hours requested last year</a:t>
            </a:r>
            <a:endParaRPr lang="en-US" sz="2000" b="1" u="sng" dirty="0" smtClean="0">
              <a:latin typeface="Arial Narrow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Number of proposals submitted increased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79A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nearly 20%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Awards of ~5 billion core-hours for CY 2013</a:t>
            </a:r>
          </a:p>
          <a:p>
            <a:pPr marL="230188" lvl="0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679A"/>
                </a:solidFill>
                <a:latin typeface="+mn-lt"/>
              </a:rPr>
              <a:t>61 projects awarded of which 20 are renewals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32" y="5058088"/>
            <a:ext cx="5165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679A"/>
                </a:solidFill>
                <a:latin typeface="+mj-lt"/>
              </a:rPr>
              <a:t>Acceptance rates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884" y="5435881"/>
            <a:ext cx="54626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latin typeface="+mn-lt"/>
              </a:rPr>
              <a:t>33% of nonrenewal submittals and 100% of renewals</a:t>
            </a:r>
            <a:endParaRPr lang="en-US" sz="1900" i="1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0812" t="1952" r="21586" b="7115"/>
          <a:stretch>
            <a:fillRect/>
          </a:stretch>
        </p:blipFill>
        <p:spPr bwMode="auto">
          <a:xfrm>
            <a:off x="5735781" y="1546407"/>
            <a:ext cx="3182587" cy="30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7954"/>
          </a:xfrm>
        </p:spPr>
        <p:txBody>
          <a:bodyPr/>
          <a:lstStyle/>
          <a:p>
            <a:r>
              <a:rPr lang="en-US" dirty="0" smtClean="0"/>
              <a:t>2013 award statistics, by system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858093"/>
          <a:ext cx="9143999" cy="227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851"/>
                <a:gridCol w="1416367"/>
                <a:gridCol w="1602798"/>
                <a:gridCol w="1543968"/>
                <a:gridCol w="1467406"/>
                <a:gridCol w="1403609"/>
              </a:tblGrid>
              <a:tr h="4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Jaguar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Mira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Intrepid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2012 INCITE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INCITE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INCITE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2012 INCITE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INCITE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45530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Number projects*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35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455303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Project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27M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58M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78M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24M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27M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455303"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r>
                        <a:rPr lang="en-US" baseline="0" dirty="0" smtClean="0"/>
                        <a:t>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23M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49.5M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45M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</a:t>
                      </a:r>
                      <a:endParaRPr lang="en-US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25M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973" y="5050559"/>
          <a:ext cx="9145973" cy="91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93"/>
                <a:gridCol w="2123974"/>
                <a:gridCol w="1947553"/>
                <a:gridCol w="1947553"/>
              </a:tblGrid>
              <a:tr h="4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Intrepid</a:t>
                      </a:r>
                      <a:endParaRPr lang="en-US" dirty="0"/>
                    </a:p>
                  </a:txBody>
                  <a:tcPr/>
                </a:tc>
              </a:tr>
              <a:tr h="45530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Awards (Hrs in CY2013)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1.84B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2.11B</a:t>
                      </a:r>
                      <a:endParaRPr lang="en-US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0.721B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761" y="4227616"/>
            <a:ext cx="851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 Totals of 32 projects at the OLCF, 37 projects at the ALCF (many of the ALCF projects received time on both Mira and Intrepid)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INCITE panel peer reviewers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8908" y="5771421"/>
            <a:ext cx="29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83 science experts participated in the 2013 INCITE panel review.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8775" y="1102398"/>
            <a:ext cx="6173271" cy="3342453"/>
          </a:xfrm>
          <a:prstGeom prst="rect">
            <a:avLst/>
          </a:prstGeom>
        </p:spPr>
        <p:txBody>
          <a:bodyPr/>
          <a:lstStyle/>
          <a:p>
            <a:pPr marL="230188" lvl="0" indent="-230188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 50% (e.g. more than 40) of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 reviewers </a:t>
            </a:r>
            <a:r>
              <a:rPr lang="en-US" sz="2400" b="1" dirty="0" smtClean="0">
                <a:latin typeface="Arial Narrow" pitchFamily="34" charset="0"/>
              </a:rPr>
              <a:t>are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lang="en-US" sz="2200" dirty="0" smtClean="0">
                <a:latin typeface="Arial Narrow" pitchFamily="34" charset="0"/>
              </a:rPr>
              <a:t>—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Society </a:t>
            </a:r>
            <a:r>
              <a:rPr lang="en-US" sz="2200" noProof="0" dirty="0" smtClean="0">
                <a:latin typeface="Arial Narrow" pitchFamily="34" charset="0"/>
              </a:rPr>
              <a:t>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ellows (AAAS, APS, SIAM, IEEE, etc),</a:t>
            </a:r>
            <a:r>
              <a:rPr lang="en-US" sz="2200" dirty="0" smtClean="0">
                <a:latin typeface="Arial Narrow" pitchFamily="34" charset="0"/>
              </a:rPr>
              <a:t/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— Agency awardees (ex. NSF Early Career),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— Laboratory fellows,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— National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Academy members,</a:t>
            </a:r>
            <a:b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lang="en-US" sz="2200" dirty="0" smtClean="0">
                <a:latin typeface="Arial Narrow" pitchFamily="34" charset="0"/>
              </a:rPr>
              <a:t>—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National </a:t>
            </a:r>
            <a:r>
              <a:rPr lang="en-US" sz="2200" dirty="0" smtClean="0">
                <a:latin typeface="Arial Narrow" pitchFamily="34" charset="0"/>
              </a:rPr>
              <a:t>S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ociety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presidents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indent="-230188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 Narrow" pitchFamily="34" charset="0"/>
              </a:rPr>
              <a:t>41% participated in the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2012 INCITE review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045" t="3474" r="8380" b="6178"/>
          <a:stretch>
            <a:fillRect/>
          </a:stretch>
        </p:blipFill>
        <p:spPr bwMode="auto">
          <a:xfrm>
            <a:off x="4294900" y="2695693"/>
            <a:ext cx="4635350" cy="317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722121"/>
          </a:xfrm>
        </p:spPr>
        <p:txBody>
          <a:bodyPr/>
          <a:lstStyle/>
          <a:p>
            <a:r>
              <a:rPr lang="en-US" dirty="0" smtClean="0"/>
              <a:t>2013 INCITE Panel questionnaire</a:t>
            </a:r>
            <a:br>
              <a:rPr lang="en-US" dirty="0" smtClean="0"/>
            </a:br>
            <a:r>
              <a:rPr lang="en-US" sz="1800" dirty="0" smtClean="0"/>
              <a:t>Response rate &gt;80% of science panel reviewers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8131" y="1610750"/>
          <a:ext cx="852648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978"/>
                <a:gridCol w="1098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Questionnaire*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INCITE proposals discussed in the panel represent some of the most cutting-edge computational work in the field.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proposals were comprehensive and of appropriate length given the award amount requested.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science panel was sufficiently diverse to assess the range of research topics being considered.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Please rate your overall satisfaction with the 2013 INCITE Science Panel review process. (ranging from 1-"very dissatisfied" to 5-"very satisfied)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55" y="1033153"/>
            <a:ext cx="877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*Scores range from 1 to 5 where 1 is "strongly disagree" and 5 is "strongly agree."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decision-making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11203" y="2520448"/>
            <a:ext cx="8130271" cy="7571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30188" lvl="0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LCF involvement from the solicitation through final award provides holistic guidance, checks, and balances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204" y="822323"/>
            <a:ext cx="8229600" cy="12557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INCITE solicitation and review seeks grand-challenge-scale proposals and carries out a rigorous peer review to identify those of the highest potential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decision-making (cont.)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11203" y="1344823"/>
            <a:ext cx="8130271" cy="372101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INCITE Awards Committee, composed of the LCF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management teams, </a:t>
            </a:r>
            <a:r>
              <a:rPr lang="en-US" sz="2400" dirty="0" smtClean="0">
                <a:latin typeface="Arial Narrow" pitchFamily="34" charset="0"/>
              </a:rPr>
              <a:t>identifies top-ranked proposals by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</a:t>
            </a:r>
          </a:p>
          <a:p>
            <a:pPr marL="625475" lvl="1" indent="-279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peer-review panel rating and reports</a:t>
            </a:r>
          </a:p>
          <a:p>
            <a:pPr marL="625475" lvl="1" indent="-279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additional considerations, such as the desire to promote use of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HPC resources by underrepresented communities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Individual project allocations are </a:t>
            </a:r>
            <a:r>
              <a:rPr lang="en-US" sz="2400" dirty="0" smtClean="0">
                <a:latin typeface="Arial Narrow" pitchFamily="34" charset="0"/>
              </a:rPr>
              <a:t>determined in order to: </a:t>
            </a:r>
          </a:p>
          <a:p>
            <a:pPr marL="625475" lvl="1" indent="-279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Ensure that each awarded project has sufficient allocation to enable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all or part of the proposed scientific or technical achievements</a:t>
            </a:r>
          </a:p>
          <a:p>
            <a:pPr marL="625475" lvl="1" indent="-279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Maximize the scientific support provided to each INCITE project</a:t>
            </a:r>
          </a:p>
          <a:p>
            <a:pPr marL="625475" lvl="1" indent="-279400" fontAlgn="auto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Allocate all of the available INCITE hours at each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2013 INCITE awards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8131" y="1028875"/>
          <a:ext cx="8526482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978"/>
                <a:gridCol w="1098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Award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+mn-lt"/>
                        </a:rPr>
                        <a:t>Michael Klein of Temple University to model the human skin</a:t>
                      </a:r>
                      <a:r>
                        <a:rPr lang="en-US" baseline="0" dirty="0" smtClean="0">
                          <a:latin typeface="+mn-lt"/>
                        </a:rPr>
                        <a:t> barrier.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+mn-lt"/>
                        </a:rPr>
                        <a:t>Priya Vashishta of the University of Southern California to simulate formation of tiny cracks in highly stressed regions of materials used in energy and nuclear technologies.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Tom Evans and colleagues of the Consortium for Advanced Simulation of Light-Water Reactors to model the interior of a nuclear reactor and gain information to aid design of next-generation reactors and improve the safety and performance of current reactors.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+mn-lt"/>
                        </a:rPr>
                        <a:t>Dario Alfe</a:t>
                      </a:r>
                      <a:r>
                        <a:rPr lang="en-US" baseline="0" dirty="0" smtClean="0">
                          <a:latin typeface="+mn-lt"/>
                        </a:rPr>
                        <a:t> of University College London to create an extensive database of energy benchmarks for non-covalent forces, setting new standards and breaking new ground in examining ubiquitous weak bonding paradigms. 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+mn-lt"/>
                        </a:rPr>
                        <a:t>Boris Kozinsky of the Robert Bosch Corp. to discover and optimize new classes of solid, inorganic lithium-ion electrolytes with properties necessary for electrical energy storage.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+mn-lt"/>
                        </a:rPr>
                        <a:t>Umesh Paliath of GE to gain a physics-based understanding of factors that affect the efficiency of jet engines and noise generation in wind turbines.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6275" y="5961413"/>
            <a:ext cx="790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Complete list at http://www.doeleadershipcomputing.org/awards/2013INCITEFactSheets.pdf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7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84748"/>
          </a:xfrm>
        </p:spPr>
        <p:txBody>
          <a:bodyPr/>
          <a:lstStyle/>
          <a:p>
            <a:r>
              <a:rPr lang="en-US" dirty="0" smtClean="0"/>
              <a:t>Origin of Leadership Computing Facility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683" y="1394444"/>
            <a:ext cx="5070763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latin typeface="+mn-lt"/>
              </a:rPr>
              <a:t>Department of Energy High-End Computing Revitalization Act of 2004 (Public Law 108-423):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The Secretary of Energy, acting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through the Office of Science, shall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stablish and operate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Leadership Systems Facilities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rovide access [to Leadership Systems Facilities]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on a competitive, merit-reviewed basis to researchers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 U.S. industry, institutions of higher education, national laboratories and other Federal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7954"/>
          </a:xfrm>
        </p:spPr>
        <p:txBody>
          <a:bodyPr/>
          <a:lstStyle/>
          <a:p>
            <a:r>
              <a:rPr lang="en-US" dirty="0" smtClean="0"/>
              <a:t>New PI’s in INCITE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229" y="1414176"/>
            <a:ext cx="8229600" cy="20497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A “</a:t>
            </a:r>
            <a:r>
              <a:rPr lang="en-US" sz="2800" dirty="0" smtClean="0">
                <a:latin typeface="+mn-lt"/>
                <a:cs typeface="Arial" pitchFamily="34" charset="0"/>
              </a:rPr>
              <a:t>new” PI has never previously led an INCITE submittal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679A"/>
                </a:solidFill>
                <a:latin typeface="+mj-lt"/>
              </a:rPr>
              <a:t>32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of the nonrenewal projects are led by new PI’s</a:t>
            </a:r>
          </a:p>
          <a:p>
            <a:pPr marL="625475" marR="0" lvl="1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41 new projects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awarded, 13 led by new PI’s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8135" y="3289984"/>
            <a:ext cx="8075221" cy="118556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INCITE actively engages with new research teams through outreach such as workshops, email distributions, and individual networking.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 start up account</a:t>
            </a:r>
            <a:endParaRPr lang="en-US" dirty="0"/>
          </a:p>
        </p:txBody>
      </p:sp>
      <p:pic>
        <p:nvPicPr>
          <p:cNvPr id="3" name="Picture 2" descr="Pie chart.png"/>
          <p:cNvPicPr>
            <a:picLocks noChangeAspect="1"/>
          </p:cNvPicPr>
          <p:nvPr/>
        </p:nvPicPr>
        <p:blipFill>
          <a:blip r:embed="rId2" cstate="print"/>
          <a:srcRect l="6738"/>
          <a:stretch>
            <a:fillRect/>
          </a:stretch>
        </p:blipFill>
        <p:spPr>
          <a:xfrm>
            <a:off x="0" y="1046267"/>
            <a:ext cx="3944753" cy="4333262"/>
          </a:xfrm>
          <a:prstGeom prst="rect">
            <a:avLst/>
          </a:prstGeom>
        </p:spPr>
      </p:pic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985289" y="834484"/>
            <a:ext cx="5344267" cy="994118"/>
          </a:xfrm>
          <a:prstGeom prst="wedgeRectCallout">
            <a:avLst>
              <a:gd name="adj1" fmla="val -36781"/>
              <a:gd name="adj2" fmla="val 75884"/>
            </a:avLst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Narrow" pitchFamily="34" charset="0"/>
              </a:rPr>
              <a:t>Director’s Discretionary Proposals considered year-round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Award up to millions of hours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Narrow" pitchFamily="34" charset="0"/>
              </a:rPr>
              <a:t>Allocated by LCF center directors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467603" y="2235494"/>
            <a:ext cx="5355772" cy="2347309"/>
          </a:xfrm>
          <a:prstGeom prst="rect">
            <a:avLst/>
          </a:prstGeom>
        </p:spPr>
        <p:txBody>
          <a:bodyPr/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Director’s Discretionary (DD) requests can be submitted anytime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DD may be used for porting, tuning, scaling in preparation for an INCITE submittal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Arial Narrow" pitchFamily="34" charset="0"/>
              </a:rPr>
              <a:t>Submit applications at least 2 months before INCITE Call for Proposals closes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501" y="4940170"/>
            <a:ext cx="82652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 smtClean="0">
                <a:latin typeface="+mn-lt"/>
              </a:rPr>
              <a:t>Argonne DD Program: </a:t>
            </a:r>
            <a:br>
              <a:rPr lang="en-US" sz="2000" b="1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www.alcf.anl.gov/getting-started/apply-for-dd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 smtClean="0">
                <a:latin typeface="+mn-lt"/>
              </a:rPr>
              <a:t>Oak Ridge DD Program: </a:t>
            </a:r>
            <a:br>
              <a:rPr lang="en-US" sz="2000" b="1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www.olcf.ornl.gov/support/getting-started/olcf-director-discretion-project-application/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05464"/>
            <a:ext cx="9144000" cy="452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0369"/>
          </a:xfrm>
        </p:spPr>
        <p:txBody>
          <a:bodyPr/>
          <a:lstStyle/>
          <a:p>
            <a:r>
              <a:rPr lang="en-US" dirty="0" smtClean="0"/>
              <a:t>Innovative and Novel Computational Impact on Theory and Experiment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5163" y="2458218"/>
            <a:ext cx="315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679A"/>
                </a:solidFill>
                <a:latin typeface="+mj-lt"/>
              </a:rPr>
              <a:t>Call for Proposals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1385" y="5569533"/>
            <a:ext cx="3811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679A"/>
                </a:solidFill>
              </a:rPr>
              <a:t>Contact information</a:t>
            </a:r>
          </a:p>
          <a:p>
            <a:pPr algn="r"/>
            <a:r>
              <a:rPr lang="en-US" sz="1400" dirty="0" smtClean="0"/>
              <a:t>Julia C. White, INCITE Manager</a:t>
            </a:r>
          </a:p>
          <a:p>
            <a:pPr algn="r"/>
            <a:r>
              <a:rPr lang="en-US" sz="1400" dirty="0" smtClean="0"/>
              <a:t>whitejc@DOEleadershipcomputing.org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639785" y="4197930"/>
            <a:ext cx="4358241" cy="0"/>
          </a:xfrm>
          <a:prstGeom prst="line">
            <a:avLst/>
          </a:prstGeom>
          <a:ln w="127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3917" y="2838213"/>
            <a:ext cx="2517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The INCITE program seeks proposals for high-impact science and technology research challenges that require the power of the leadership-class systems. Allocations will be for calendar year 2014.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671" y="4593790"/>
            <a:ext cx="2766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rgbClr val="00679A"/>
                </a:solidFill>
                <a:latin typeface="+mj-lt"/>
              </a:rPr>
              <a:t>April 15 – June 28, 2013</a:t>
            </a:r>
            <a:endParaRPr lang="en-US" sz="1500" dirty="0">
              <a:solidFill>
                <a:srgbClr val="00679A"/>
              </a:solidFill>
              <a:latin typeface="+mj-lt"/>
            </a:endParaRPr>
          </a:p>
        </p:txBody>
      </p:sp>
      <p:pic>
        <p:nvPicPr>
          <p:cNvPr id="11" name="Picture 10" descr="Screen shot 2011-11-03 at 3.10.5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5402" y="4943663"/>
            <a:ext cx="868680" cy="64437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14_comp-452x30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5402" y="2105536"/>
            <a:ext cx="868680" cy="909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402" y="3139301"/>
            <a:ext cx="868680" cy="871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ang-Image1-494x300.pn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5402" y="4134323"/>
            <a:ext cx="866797" cy="68533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wakefield-incite1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7212" y="5694221"/>
            <a:ext cx="868680" cy="67501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42512" y="1045034"/>
            <a:ext cx="839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INCITE is an annual, peer-review allocation program that provides unprecedented computational and data science resources</a:t>
            </a:r>
            <a:endParaRPr lang="en-US" sz="2200" i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46650" y="2167942"/>
            <a:ext cx="4686607" cy="33034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 billion core-hours to be awarded for 2014 on the 27</a:t>
            </a:r>
            <a:r>
              <a:rPr lang="en-US" sz="2000" dirty="0" smtClean="0">
                <a:latin typeface="Arial Narrow" pitchFamily="34" charset="0"/>
              </a:rPr>
              <a:t>-</a:t>
            </a:r>
            <a:r>
              <a:rPr lang="en-US" sz="2000" noProof="0" dirty="0" err="1" smtClean="0">
                <a:latin typeface="Arial Narrow" pitchFamily="34" charset="0"/>
              </a:rPr>
              <a:t>petaflops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Cray XK7 “Titan” and the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10-</a:t>
            </a:r>
            <a:r>
              <a:rPr lang="en-US" sz="2000" dirty="0" err="1" smtClean="0">
                <a:latin typeface="Arial Narrow" pitchFamily="34" charset="0"/>
              </a:rPr>
              <a:t>petaflops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IBM BG/Q “Mira”</a:t>
            </a:r>
            <a:endParaRPr lang="en-US" sz="2000" dirty="0" smtClean="0">
              <a:latin typeface="Arial Narrow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Average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award: 50+ million core-hours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Individual </a:t>
            </a:r>
            <a:r>
              <a:rPr lang="en-US" sz="2000" noProof="0" dirty="0" smtClean="0">
                <a:latin typeface="Arial Narrow" pitchFamily="34" charset="0"/>
              </a:rPr>
              <a:t>awards will be up to several hundred million core-hours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INCITE is open to any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science domain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INCITE seeks computationally intensive, large-scale research campaigns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3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1272784"/>
          </a:xfrm>
        </p:spPr>
        <p:txBody>
          <a:bodyPr/>
          <a:lstStyle/>
          <a:p>
            <a:r>
              <a:rPr lang="en-US" dirty="0" smtClean="0"/>
              <a:t>Separation of selection processes for Leadership-class computing and </a:t>
            </a:r>
            <a:br>
              <a:rPr lang="en-US" dirty="0" smtClean="0"/>
            </a:br>
            <a:r>
              <a:rPr lang="en-US" dirty="0" smtClean="0"/>
              <a:t>DOE capability computing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0" y="1918350"/>
            <a:ext cx="9144000" cy="542925"/>
          </a:xfrm>
          <a:prstGeom prst="rightArrow">
            <a:avLst>
              <a:gd name="adj1" fmla="val 62346"/>
              <a:gd name="adj2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2008 ASCAC Committee of Visitors Recommendation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901" y="2897569"/>
            <a:ext cx="767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6258" y="2755063"/>
            <a:ext cx="8680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2400" i="1" dirty="0" smtClean="0"/>
              <a:t>“The selection processes for leadership class and DOE capability class computing should be separated. A significant portion …  of computational resources should be allocated to high-end DOE capability-class computing using a similar INCITE-type process.”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877163"/>
          </a:xfrm>
        </p:spPr>
        <p:txBody>
          <a:bodyPr/>
          <a:lstStyle/>
          <a:p>
            <a:r>
              <a:rPr lang="en-US" dirty="0" smtClean="0"/>
              <a:t>Leadership Computing Facility systems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0528152"/>
              </p:ext>
            </p:extLst>
          </p:nvPr>
        </p:nvGraphicFramePr>
        <p:xfrm>
          <a:off x="490168" y="1027468"/>
          <a:ext cx="8063355" cy="4389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68832"/>
                <a:gridCol w="1841500"/>
                <a:gridCol w="2260600"/>
                <a:gridCol w="2292423"/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Argonne LCF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Argonne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LCF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Oak Ridge LCF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b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System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IBM Blue Gene/P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IBM Blue Gene/Q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Cray </a:t>
                      </a: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XK7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cs typeface="Arial" pitchFamily="34" charset="0"/>
                        </a:rPr>
                        <a:t>Name</a:t>
                      </a:r>
                      <a:endParaRPr lang="en-US" sz="18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Intrepid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Mira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Titan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Compute nodes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40,960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49,152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18,688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Node architecture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PowerPC, 4 cores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PowerPC, 16 cores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AMD Opteron, 16 cores</a:t>
                      </a:r>
                      <a:endParaRPr lang="en-US" sz="1800" baseline="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NVIDIA </a:t>
                      </a:r>
                      <a:r>
                        <a:rPr lang="en-US" sz="1800" baseline="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Kepler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GPU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Processing</a:t>
                      </a:r>
                      <a:r>
                        <a:rPr lang="en-US" sz="1800" baseline="0" dirty="0" smtClean="0">
                          <a:latin typeface="+mn-lt"/>
                          <a:cs typeface="Arial" pitchFamily="34" charset="0"/>
                        </a:rPr>
                        <a:t> Units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163,840 Cores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786,432 Cores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299,008 x86 Cores +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18,688 GPUs</a:t>
                      </a: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Memory per node, (gigabytes)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Arial" pitchFamily="34" charset="0"/>
                        </a:rPr>
                        <a:t>32</a:t>
                      </a:r>
                      <a:r>
                        <a:rPr lang="en-US" sz="2000" baseline="0" dirty="0" smtClean="0">
                          <a:latin typeface="+mn-lt"/>
                          <a:ea typeface="+mn-ea"/>
                          <a:cs typeface="Arial" pitchFamily="34" charset="0"/>
                        </a:rPr>
                        <a:t> + 6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Peak performance, </a:t>
                      </a:r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(petaflops)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cs typeface="Arial" pitchFamily="34" charset="0"/>
                        </a:rPr>
                        <a:t>0.557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~10</a:t>
                      </a:r>
                      <a:endParaRPr lang="en-US" sz="20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  <a:cs typeface="Arial" pitchFamily="34" charset="0"/>
                        </a:rPr>
                        <a:t>~27</a:t>
                      </a:r>
                      <a:endParaRPr lang="en-US" sz="20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19960" y="5017071"/>
            <a:ext cx="2321597" cy="1494806"/>
            <a:chOff x="6099170" y="4389990"/>
            <a:chExt cx="2569086" cy="1654157"/>
          </a:xfrm>
        </p:grpSpPr>
        <p:grpSp>
          <p:nvGrpSpPr>
            <p:cNvPr id="5" name="Group 4"/>
            <p:cNvGrpSpPr/>
            <p:nvPr/>
          </p:nvGrpSpPr>
          <p:grpSpPr>
            <a:xfrm rot="965585">
              <a:off x="6099170" y="4389990"/>
              <a:ext cx="2569086" cy="1654157"/>
              <a:chOff x="3583907" y="4746999"/>
              <a:chExt cx="2569086" cy="1654157"/>
            </a:xfrm>
          </p:grpSpPr>
          <p:sp>
            <p:nvSpPr>
              <p:cNvPr id="8" name="Oval 7"/>
              <p:cNvSpPr/>
              <p:nvPr/>
            </p:nvSpPr>
            <p:spPr bwMode="auto">
              <a:xfrm rot="19199928">
                <a:off x="3664929" y="4814390"/>
                <a:ext cx="2376360" cy="151857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 rot="19199928">
                <a:off x="3583907" y="4746999"/>
                <a:ext cx="2569086" cy="1654157"/>
              </a:xfrm>
              <a:custGeom>
                <a:avLst/>
                <a:gdLst>
                  <a:gd name="T0" fmla="*/ 2147483647 w 242"/>
                  <a:gd name="T1" fmla="*/ 2147483647 h 244"/>
                  <a:gd name="T2" fmla="*/ 0 w 242"/>
                  <a:gd name="T3" fmla="*/ 2147483647 h 244"/>
                  <a:gd name="T4" fmla="*/ 2147483647 w 242"/>
                  <a:gd name="T5" fmla="*/ 0 h 244"/>
                  <a:gd name="T6" fmla="*/ 2147483647 w 242"/>
                  <a:gd name="T7" fmla="*/ 2147483647 h 244"/>
                  <a:gd name="T8" fmla="*/ 2147483647 w 242"/>
                  <a:gd name="T9" fmla="*/ 2147483647 h 244"/>
                  <a:gd name="T10" fmla="*/ 2147483647 w 242"/>
                  <a:gd name="T11" fmla="*/ 2147483647 h 244"/>
                  <a:gd name="T12" fmla="*/ 2147483647 w 242"/>
                  <a:gd name="T13" fmla="*/ 2147483647 h 244"/>
                  <a:gd name="T14" fmla="*/ 2147483647 w 242"/>
                  <a:gd name="T15" fmla="*/ 2147483647 h 244"/>
                  <a:gd name="T16" fmla="*/ 2147483647 w 242"/>
                  <a:gd name="T17" fmla="*/ 2147483647 h 244"/>
                  <a:gd name="T18" fmla="*/ 2147483647 w 242"/>
                  <a:gd name="T19" fmla="*/ 2147483647 h 244"/>
                  <a:gd name="T20" fmla="*/ 2147483647 w 242"/>
                  <a:gd name="T21" fmla="*/ 2147483647 h 244"/>
                  <a:gd name="T22" fmla="*/ 2147483647 w 242"/>
                  <a:gd name="T23" fmla="*/ 2147483647 h 244"/>
                  <a:gd name="T24" fmla="*/ 2147483647 w 242"/>
                  <a:gd name="T25" fmla="*/ 2147483647 h 244"/>
                  <a:gd name="T26" fmla="*/ 2147483647 w 242"/>
                  <a:gd name="T27" fmla="*/ 2147483647 h 244"/>
                  <a:gd name="T28" fmla="*/ 2147483647 w 242"/>
                  <a:gd name="T29" fmla="*/ 2147483647 h 244"/>
                  <a:gd name="T30" fmla="*/ 2147483647 w 242"/>
                  <a:gd name="T31" fmla="*/ 2147483647 h 2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2"/>
                  <a:gd name="T49" fmla="*/ 0 h 244"/>
                  <a:gd name="T50" fmla="*/ 242 w 242"/>
                  <a:gd name="T51" fmla="*/ 244 h 2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2" h="244">
                    <a:moveTo>
                      <a:pt x="121" y="242"/>
                    </a:moveTo>
                    <a:cubicBezTo>
                      <a:pt x="55" y="242"/>
                      <a:pt x="0" y="188"/>
                      <a:pt x="0" y="121"/>
                    </a:cubicBezTo>
                    <a:cubicBezTo>
                      <a:pt x="0" y="55"/>
                      <a:pt x="55" y="0"/>
                      <a:pt x="121" y="0"/>
                    </a:cubicBezTo>
                    <a:cubicBezTo>
                      <a:pt x="187" y="0"/>
                      <a:pt x="242" y="55"/>
                      <a:pt x="242" y="121"/>
                    </a:cubicBezTo>
                    <a:cubicBezTo>
                      <a:pt x="242" y="155"/>
                      <a:pt x="228" y="185"/>
                      <a:pt x="206" y="207"/>
                    </a:cubicBezTo>
                    <a:cubicBezTo>
                      <a:pt x="198" y="217"/>
                      <a:pt x="177" y="231"/>
                      <a:pt x="160" y="236"/>
                    </a:cubicBezTo>
                    <a:lnTo>
                      <a:pt x="164" y="244"/>
                    </a:lnTo>
                    <a:lnTo>
                      <a:pt x="135" y="233"/>
                    </a:lnTo>
                    <a:lnTo>
                      <a:pt x="154" y="209"/>
                    </a:lnTo>
                    <a:lnTo>
                      <a:pt x="155" y="218"/>
                    </a:lnTo>
                    <a:cubicBezTo>
                      <a:pt x="172" y="212"/>
                      <a:pt x="187" y="202"/>
                      <a:pt x="193" y="194"/>
                    </a:cubicBezTo>
                    <a:cubicBezTo>
                      <a:pt x="212" y="175"/>
                      <a:pt x="224" y="150"/>
                      <a:pt x="224" y="121"/>
                    </a:cubicBezTo>
                    <a:cubicBezTo>
                      <a:pt x="224" y="65"/>
                      <a:pt x="177" y="19"/>
                      <a:pt x="121" y="19"/>
                    </a:cubicBezTo>
                    <a:cubicBezTo>
                      <a:pt x="65" y="19"/>
                      <a:pt x="18" y="65"/>
                      <a:pt x="18" y="121"/>
                    </a:cubicBezTo>
                    <a:cubicBezTo>
                      <a:pt x="18" y="178"/>
                      <a:pt x="65" y="224"/>
                      <a:pt x="121" y="224"/>
                    </a:cubicBezTo>
                    <a:lnTo>
                      <a:pt x="121" y="24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6" name="Picture 5" descr="ANL_transparen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7955" y="5058879"/>
              <a:ext cx="824646" cy="738283"/>
            </a:xfrm>
            <a:prstGeom prst="rect">
              <a:avLst/>
            </a:prstGeom>
          </p:spPr>
        </p:pic>
        <p:pic>
          <p:nvPicPr>
            <p:cNvPr id="7" name="Picture 6" descr="ORNL_leaf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399" y="4631247"/>
              <a:ext cx="1167004" cy="6052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801245"/>
          </a:xfrm>
        </p:spPr>
        <p:txBody>
          <a:bodyPr/>
          <a:lstStyle/>
          <a:p>
            <a:r>
              <a:rPr lang="en-US" dirty="0" smtClean="0"/>
              <a:t>Three primary ways for access to LCF</a:t>
            </a:r>
            <a:br>
              <a:rPr lang="en-US" dirty="0" smtClean="0"/>
            </a:br>
            <a:r>
              <a:rPr lang="en-US" sz="2400" dirty="0" smtClean="0"/>
              <a:t>Distribution of allocable hours</a:t>
            </a:r>
            <a:endParaRPr lang="en-US" sz="2400" dirty="0"/>
          </a:p>
        </p:txBody>
      </p:sp>
      <p:pic>
        <p:nvPicPr>
          <p:cNvPr id="3" name="Picture 2" descr="Pie 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2074" y="622024"/>
            <a:ext cx="5479851" cy="5613952"/>
          </a:xfrm>
          <a:prstGeom prst="rect">
            <a:avLst/>
          </a:prstGeom>
        </p:spPr>
      </p:pic>
      <p:sp>
        <p:nvSpPr>
          <p:cNvPr id="4" name="Content Placeholder 12"/>
          <p:cNvSpPr txBox="1">
            <a:spLocks/>
          </p:cNvSpPr>
          <p:nvPr/>
        </p:nvSpPr>
        <p:spPr>
          <a:xfrm>
            <a:off x="5640780" y="2090079"/>
            <a:ext cx="3289464" cy="1638796"/>
          </a:xfrm>
          <a:prstGeom prst="wedgeRectCallout">
            <a:avLst>
              <a:gd name="adj1" fmla="val -67683"/>
              <a:gd name="adj2" fmla="val 2915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30188" marR="0" lvl="0" indent="-23018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60% INCITE</a:t>
            </a:r>
          </a:p>
          <a:p>
            <a:pPr marL="230188" marR="0" lvl="0" indent="-23018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.7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billion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core-hours in CY2013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285008" y="3274893"/>
            <a:ext cx="2873828" cy="923330"/>
          </a:xfrm>
          <a:prstGeom prst="wedgeRectCallout">
            <a:avLst>
              <a:gd name="adj1" fmla="val 71936"/>
              <a:gd name="adj2" fmla="val -22589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Up to 30% ASCR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Leadership Computing Challenge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273135" y="2185072"/>
            <a:ext cx="3004455" cy="605629"/>
          </a:xfrm>
          <a:prstGeom prst="wedgeRectCallout">
            <a:avLst>
              <a:gd name="adj1" fmla="val 79822"/>
              <a:gd name="adj2" fmla="val -13079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30188" marR="0" lvl="0" indent="-23018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10% Director’s Discretionary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3278" y="160316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Leadership-class computing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13702"/>
            <a:ext cx="277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F3C02"/>
                </a:solidFill>
              </a:rPr>
              <a:t>DOE/SC capability computing</a:t>
            </a:r>
            <a:endParaRPr lang="en-US" b="1" dirty="0">
              <a:solidFill>
                <a:srgbClr val="CF3C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INCITE?</a:t>
            </a:r>
            <a:endParaRPr lang="en-US" dirty="0"/>
          </a:p>
        </p:txBody>
      </p:sp>
      <p:pic>
        <p:nvPicPr>
          <p:cNvPr id="12" name="Picture 11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964"/>
            <a:ext cx="9144000" cy="4524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3829" y="2855113"/>
            <a:ext cx="587829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pitchFamily="34" charset="0"/>
              </a:rPr>
              <a:t>INCITE promotes transformational advances in science and technology through large allocations of computer time, supporting resources, and data storage at the Argonne and Oak Ridge Leadership Computing Facilities (LCFs) for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computationally intensive,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large-scale research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projects.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1893" y="1543769"/>
            <a:ext cx="52726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11689C"/>
                </a:solidFill>
                <a:latin typeface="Arial" pitchFamily="34" charset="0"/>
                <a:cs typeface="Arial" pitchFamily="34" charset="0"/>
              </a:rPr>
              <a:t>Innovative and Novel Computational Impact </a:t>
            </a:r>
            <a:br>
              <a:rPr lang="en-US" sz="2400" b="1" dirty="0" smtClean="0">
                <a:solidFill>
                  <a:srgbClr val="11689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1689C"/>
                </a:solidFill>
                <a:latin typeface="Arial" pitchFamily="34" charset="0"/>
                <a:cs typeface="Arial" pitchFamily="34" charset="0"/>
              </a:rPr>
              <a:t>on Theory and Experiment</a:t>
            </a:r>
            <a:endParaRPr lang="en-US" sz="2400" b="1" dirty="0">
              <a:solidFill>
                <a:srgbClr val="1168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2fw\Desktop\INCITE General\Outreach\_Images\INCITE LOGO_2inWid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82" y="1330040"/>
            <a:ext cx="2719422" cy="1163781"/>
          </a:xfrm>
          <a:prstGeom prst="rect">
            <a:avLst/>
          </a:prstGeom>
          <a:noFill/>
        </p:spPr>
      </p:pic>
      <p:grpSp>
        <p:nvGrpSpPr>
          <p:cNvPr id="16" name="Group 21"/>
          <p:cNvGrpSpPr/>
          <p:nvPr/>
        </p:nvGrpSpPr>
        <p:grpSpPr>
          <a:xfrm rot="965585">
            <a:off x="6331609" y="4494121"/>
            <a:ext cx="2071690" cy="1333899"/>
            <a:chOff x="3583907" y="4746999"/>
            <a:chExt cx="2569086" cy="1654157"/>
          </a:xfrm>
        </p:grpSpPr>
        <p:sp>
          <p:nvSpPr>
            <p:cNvPr id="17" name="Oval 16"/>
            <p:cNvSpPr/>
            <p:nvPr/>
          </p:nvSpPr>
          <p:spPr bwMode="auto">
            <a:xfrm rot="19199928">
              <a:off x="3664929" y="4814390"/>
              <a:ext cx="2376360" cy="15185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 rot="19199928">
              <a:off x="3583907" y="4746999"/>
              <a:ext cx="2569086" cy="1654157"/>
            </a:xfrm>
            <a:custGeom>
              <a:avLst/>
              <a:gdLst>
                <a:gd name="T0" fmla="*/ 2147483647 w 242"/>
                <a:gd name="T1" fmla="*/ 2147483647 h 244"/>
                <a:gd name="T2" fmla="*/ 0 w 242"/>
                <a:gd name="T3" fmla="*/ 2147483647 h 244"/>
                <a:gd name="T4" fmla="*/ 2147483647 w 242"/>
                <a:gd name="T5" fmla="*/ 0 h 244"/>
                <a:gd name="T6" fmla="*/ 2147483647 w 242"/>
                <a:gd name="T7" fmla="*/ 2147483647 h 244"/>
                <a:gd name="T8" fmla="*/ 2147483647 w 242"/>
                <a:gd name="T9" fmla="*/ 2147483647 h 244"/>
                <a:gd name="T10" fmla="*/ 2147483647 w 242"/>
                <a:gd name="T11" fmla="*/ 2147483647 h 244"/>
                <a:gd name="T12" fmla="*/ 2147483647 w 242"/>
                <a:gd name="T13" fmla="*/ 2147483647 h 244"/>
                <a:gd name="T14" fmla="*/ 2147483647 w 242"/>
                <a:gd name="T15" fmla="*/ 2147483647 h 244"/>
                <a:gd name="T16" fmla="*/ 2147483647 w 242"/>
                <a:gd name="T17" fmla="*/ 2147483647 h 244"/>
                <a:gd name="T18" fmla="*/ 2147483647 w 242"/>
                <a:gd name="T19" fmla="*/ 2147483647 h 244"/>
                <a:gd name="T20" fmla="*/ 2147483647 w 242"/>
                <a:gd name="T21" fmla="*/ 2147483647 h 244"/>
                <a:gd name="T22" fmla="*/ 2147483647 w 242"/>
                <a:gd name="T23" fmla="*/ 2147483647 h 244"/>
                <a:gd name="T24" fmla="*/ 2147483647 w 242"/>
                <a:gd name="T25" fmla="*/ 2147483647 h 244"/>
                <a:gd name="T26" fmla="*/ 2147483647 w 242"/>
                <a:gd name="T27" fmla="*/ 2147483647 h 244"/>
                <a:gd name="T28" fmla="*/ 2147483647 w 242"/>
                <a:gd name="T29" fmla="*/ 2147483647 h 244"/>
                <a:gd name="T30" fmla="*/ 2147483647 w 242"/>
                <a:gd name="T31" fmla="*/ 2147483647 h 2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"/>
                <a:gd name="T49" fmla="*/ 0 h 244"/>
                <a:gd name="T50" fmla="*/ 242 w 242"/>
                <a:gd name="T51" fmla="*/ 244 h 2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" h="244">
                  <a:moveTo>
                    <a:pt x="121" y="242"/>
                  </a:moveTo>
                  <a:cubicBezTo>
                    <a:pt x="55" y="242"/>
                    <a:pt x="0" y="188"/>
                    <a:pt x="0" y="121"/>
                  </a:cubicBezTo>
                  <a:cubicBezTo>
                    <a:pt x="0" y="55"/>
                    <a:pt x="55" y="0"/>
                    <a:pt x="121" y="0"/>
                  </a:cubicBezTo>
                  <a:cubicBezTo>
                    <a:pt x="187" y="0"/>
                    <a:pt x="242" y="55"/>
                    <a:pt x="242" y="121"/>
                  </a:cubicBezTo>
                  <a:cubicBezTo>
                    <a:pt x="242" y="155"/>
                    <a:pt x="228" y="185"/>
                    <a:pt x="206" y="207"/>
                  </a:cubicBezTo>
                  <a:cubicBezTo>
                    <a:pt x="198" y="217"/>
                    <a:pt x="177" y="231"/>
                    <a:pt x="160" y="236"/>
                  </a:cubicBezTo>
                  <a:lnTo>
                    <a:pt x="164" y="244"/>
                  </a:lnTo>
                  <a:lnTo>
                    <a:pt x="135" y="233"/>
                  </a:lnTo>
                  <a:lnTo>
                    <a:pt x="154" y="209"/>
                  </a:lnTo>
                  <a:lnTo>
                    <a:pt x="155" y="218"/>
                  </a:lnTo>
                  <a:cubicBezTo>
                    <a:pt x="172" y="212"/>
                    <a:pt x="187" y="202"/>
                    <a:pt x="193" y="194"/>
                  </a:cubicBezTo>
                  <a:cubicBezTo>
                    <a:pt x="212" y="175"/>
                    <a:pt x="224" y="150"/>
                    <a:pt x="224" y="121"/>
                  </a:cubicBezTo>
                  <a:cubicBezTo>
                    <a:pt x="224" y="65"/>
                    <a:pt x="177" y="19"/>
                    <a:pt x="121" y="19"/>
                  </a:cubicBezTo>
                  <a:cubicBezTo>
                    <a:pt x="65" y="19"/>
                    <a:pt x="18" y="65"/>
                    <a:pt x="18" y="121"/>
                  </a:cubicBezTo>
                  <a:cubicBezTo>
                    <a:pt x="18" y="178"/>
                    <a:pt x="65" y="224"/>
                    <a:pt x="121" y="224"/>
                  </a:cubicBezTo>
                  <a:lnTo>
                    <a:pt x="121" y="24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19" name="Picture 18" descr="ANL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1022" y="5080668"/>
            <a:ext cx="618313" cy="553559"/>
          </a:xfrm>
          <a:prstGeom prst="rect">
            <a:avLst/>
          </a:prstGeom>
        </p:spPr>
      </p:pic>
      <p:pic>
        <p:nvPicPr>
          <p:cNvPr id="20" name="Picture 19" descr="ORNL_lea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5841" y="4679133"/>
            <a:ext cx="875010" cy="45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0369"/>
          </a:xfrm>
        </p:spPr>
        <p:txBody>
          <a:bodyPr/>
          <a:lstStyle/>
          <a:p>
            <a:r>
              <a:rPr lang="en-US" dirty="0" smtClean="0"/>
              <a:t>INCITE seeks high-impact research campaigns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0" y="1448789"/>
            <a:ext cx="9144000" cy="1092529"/>
          </a:xfrm>
          <a:prstGeom prst="rightArrow">
            <a:avLst>
              <a:gd name="adj1" fmla="val 62346"/>
              <a:gd name="adj2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Examples of previous successful INCITE applications that advance the state of the art </a:t>
            </a:r>
            <a:b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across a broad range of topics and different mission priorities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410" y="2427117"/>
            <a:ext cx="4549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Glimpse into dark matter </a:t>
            </a:r>
          </a:p>
          <a:p>
            <a:r>
              <a:rPr lang="en-US" sz="2000" dirty="0" smtClean="0"/>
              <a:t>• Supernovae ignition </a:t>
            </a:r>
          </a:p>
          <a:p>
            <a:r>
              <a:rPr lang="en-US" sz="2000" dirty="0" smtClean="0"/>
              <a:t>• Protein structure </a:t>
            </a:r>
          </a:p>
          <a:p>
            <a:r>
              <a:rPr lang="en-US" sz="2000" dirty="0" smtClean="0"/>
              <a:t>• Creation of </a:t>
            </a:r>
            <a:r>
              <a:rPr lang="en-US" sz="2000" dirty="0" err="1" smtClean="0"/>
              <a:t>biofuels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Replicating enzyme functions</a:t>
            </a:r>
          </a:p>
          <a:p>
            <a:r>
              <a:rPr lang="en-US" sz="2000" dirty="0" smtClean="0"/>
              <a:t>• Global climate</a:t>
            </a:r>
          </a:p>
          <a:p>
            <a:r>
              <a:rPr lang="en-US" sz="2000" dirty="0" smtClean="0"/>
              <a:t>• Accelerator design </a:t>
            </a:r>
          </a:p>
          <a:p>
            <a:r>
              <a:rPr lang="en-US" sz="2000" dirty="0" smtClean="0"/>
              <a:t>• Carbon sequestration </a:t>
            </a:r>
          </a:p>
          <a:p>
            <a:r>
              <a:rPr lang="en-US" sz="2000" dirty="0" smtClean="0"/>
              <a:t>• Turbulent flow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Propulsor</a:t>
            </a:r>
            <a:r>
              <a:rPr lang="en-US" sz="2000" dirty="0" smtClean="0"/>
              <a:t> systems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0127" y="2427117"/>
            <a:ext cx="38182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Membrane channels</a:t>
            </a:r>
          </a:p>
          <a:p>
            <a:r>
              <a:rPr lang="en-US" sz="2000" dirty="0" smtClean="0"/>
              <a:t>• Protein folding </a:t>
            </a:r>
          </a:p>
          <a:p>
            <a:r>
              <a:rPr lang="en-US" sz="2000" dirty="0" smtClean="0"/>
              <a:t>• Chemical catalyst design </a:t>
            </a:r>
          </a:p>
          <a:p>
            <a:r>
              <a:rPr lang="en-US" sz="2000" dirty="0" smtClean="0"/>
              <a:t>• Plasma physics</a:t>
            </a:r>
          </a:p>
          <a:p>
            <a:r>
              <a:rPr lang="en-US" sz="2000" dirty="0" smtClean="0"/>
              <a:t>• Algorithm development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Nano</a:t>
            </a:r>
            <a:r>
              <a:rPr lang="en-US" sz="2000" dirty="0" smtClean="0"/>
              <a:t>-devices </a:t>
            </a:r>
          </a:p>
          <a:p>
            <a:r>
              <a:rPr lang="en-US" sz="2000" dirty="0" smtClean="0"/>
              <a:t>• Batteries </a:t>
            </a:r>
          </a:p>
          <a:p>
            <a:r>
              <a:rPr lang="en-US" sz="2000" dirty="0" smtClean="0"/>
              <a:t>• Solar cells </a:t>
            </a:r>
          </a:p>
          <a:p>
            <a:r>
              <a:rPr lang="en-US" sz="2000" dirty="0" smtClean="0"/>
              <a:t>• Reactor design </a:t>
            </a:r>
          </a:p>
          <a:p>
            <a:r>
              <a:rPr lang="en-US" sz="2000" dirty="0" smtClean="0"/>
              <a:t>• Nuclear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722121"/>
          </a:xfrm>
        </p:spPr>
        <p:txBody>
          <a:bodyPr/>
          <a:lstStyle/>
          <a:p>
            <a:r>
              <a:rPr lang="en-US" dirty="0" smtClean="0"/>
              <a:t>INCITE breakthroughs since inception</a:t>
            </a:r>
            <a:br>
              <a:rPr lang="en-US" dirty="0" smtClean="0"/>
            </a:br>
            <a:r>
              <a:rPr lang="en-US" sz="1800" dirty="0" smtClean="0"/>
              <a:t>A few of the many science and engineering advances 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805952"/>
              </p:ext>
            </p:extLst>
          </p:nvPr>
        </p:nvGraphicFramePr>
        <p:xfrm>
          <a:off x="204785" y="1671756"/>
          <a:ext cx="8369198" cy="90119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71997"/>
                <a:gridCol w="597126"/>
                <a:gridCol w="766675"/>
                <a:gridCol w="766675"/>
                <a:gridCol w="766675"/>
                <a:gridCol w="766675"/>
                <a:gridCol w="766675"/>
                <a:gridCol w="766675"/>
                <a:gridCol w="766675"/>
                <a:gridCol w="766675"/>
                <a:gridCol w="766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Hours allocated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4.9M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6.5M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18.2M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95M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268M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889M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1.6B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1.7B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1.7B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5B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aseline="0" dirty="0" smtClean="0">
                          <a:latin typeface="+mn-lt"/>
                        </a:rPr>
                        <a:t>Projects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45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55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66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69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57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60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0" dirty="0" smtClean="0">
                          <a:latin typeface="+mn-lt"/>
                        </a:rPr>
                        <a:t>61</a:t>
                      </a:r>
                      <a:endParaRPr lang="en-US" sz="1600" i="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934585" y="3061684"/>
            <a:ext cx="26828" cy="318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87558" y="6293923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Unprecedented simulation of magnitude-8 earthquake </a:t>
            </a:r>
          </a:p>
          <a:p>
            <a:r>
              <a:rPr lang="en-US" sz="1200" dirty="0" smtClean="0"/>
              <a:t>over 125-square miles, </a:t>
            </a:r>
            <a:r>
              <a:rPr lang="en-US" sz="1200" b="1" dirty="0" smtClean="0"/>
              <a:t>Proceedings, SC10</a:t>
            </a:r>
            <a:endParaRPr lang="en-US" sz="1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184485" y="3095335"/>
            <a:ext cx="0" cy="177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0436" y="5151948"/>
            <a:ext cx="368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World’s first continuous simulation of 21,000 years of Earth’s climate history. </a:t>
            </a:r>
            <a:r>
              <a:rPr lang="en-US" sz="1200" b="1" i="1" dirty="0" smtClean="0"/>
              <a:t>Science</a:t>
            </a:r>
            <a:r>
              <a:rPr lang="en-US" sz="1200" dirty="0" smtClean="0"/>
              <a:t> (2009)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14859" y="5660598"/>
            <a:ext cx="32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Largest-ever LES of a full-sized commercial combustion chamber used in an existing helicopter turbine</a:t>
            </a:r>
            <a:endParaRPr lang="en-US" sz="1200" dirty="0"/>
          </a:p>
        </p:txBody>
      </p:sp>
      <p:cxnSp>
        <p:nvCxnSpPr>
          <p:cNvPr id="9" name="Straight Connector 8"/>
          <p:cNvCxnSpPr>
            <a:endCxn id="10" idx="3"/>
          </p:cNvCxnSpPr>
          <p:nvPr/>
        </p:nvCxnSpPr>
        <p:spPr>
          <a:xfrm>
            <a:off x="4512640" y="3062950"/>
            <a:ext cx="0" cy="17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633" y="4457200"/>
            <a:ext cx="419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Largest simulation of a galaxy’s worth of dark matter, showed for the first time the fractal-like appearance of dark matter substructures. </a:t>
            </a:r>
            <a:r>
              <a:rPr lang="en-US" sz="1200" b="1" i="1" dirty="0" smtClean="0"/>
              <a:t>Nature</a:t>
            </a:r>
            <a:r>
              <a:rPr lang="en-US" sz="1200" dirty="0" smtClean="0"/>
              <a:t> (2008), </a:t>
            </a:r>
            <a:r>
              <a:rPr lang="en-US" sz="1200" b="1" i="1" dirty="0" smtClean="0"/>
              <a:t>Science</a:t>
            </a:r>
            <a:r>
              <a:rPr lang="en-US" sz="1200" dirty="0" smtClean="0"/>
              <a:t> (2009)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406" y="5517354"/>
            <a:ext cx="259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OMEN breaks the </a:t>
            </a:r>
            <a:r>
              <a:rPr lang="en-US" sz="1200" dirty="0" err="1" smtClean="0"/>
              <a:t>petascale</a:t>
            </a:r>
            <a:r>
              <a:rPr lang="en-US" sz="1200" dirty="0" smtClean="0"/>
              <a:t> barrier using more than 220,000 cores, </a:t>
            </a:r>
            <a:r>
              <a:rPr lang="en-US" sz="1200" b="1" dirty="0" smtClean="0"/>
              <a:t>Proceedings SC10</a:t>
            </a:r>
            <a:endParaRPr lang="en-US" sz="1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479507" y="3095335"/>
            <a:ext cx="0" cy="254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57458" y="3350033"/>
            <a:ext cx="216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NIST proposes new standard reference materials from LCF concrete simulations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446361" y="3075713"/>
            <a:ext cx="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0490" y="4619503"/>
            <a:ext cx="254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 method to rapidly determine protein structure, with limited experimental data </a:t>
            </a:r>
            <a:r>
              <a:rPr lang="en-US" sz="1200" b="1" i="1" dirty="0" smtClean="0"/>
              <a:t>Science</a:t>
            </a:r>
            <a:r>
              <a:rPr lang="en-US" sz="1200" dirty="0" smtClean="0"/>
              <a:t> (2010), </a:t>
            </a:r>
            <a:r>
              <a:rPr lang="en-US" sz="1200" b="1" i="1" dirty="0" smtClean="0"/>
              <a:t>Nature</a:t>
            </a:r>
            <a:r>
              <a:rPr lang="en-US" sz="1200" dirty="0" smtClean="0"/>
              <a:t> (2011)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-605625" y="3226223"/>
            <a:ext cx="409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Researchers solved the 2D Hubbard model and presented evidence that it predicts HTSC behavior </a:t>
            </a:r>
            <a:br>
              <a:rPr lang="en-US" sz="1200" dirty="0" smtClean="0"/>
            </a:br>
            <a:r>
              <a:rPr lang="en-US" sz="1200" b="1" i="1" dirty="0" smtClean="0"/>
              <a:t>Phys</a:t>
            </a:r>
            <a:r>
              <a:rPr lang="en-US" sz="1200" b="1" i="1" dirty="0"/>
              <a:t>. Rev. </a:t>
            </a:r>
            <a:r>
              <a:rPr lang="en-US" sz="1200" b="1" i="1" dirty="0" err="1"/>
              <a:t>Lett</a:t>
            </a:r>
            <a:r>
              <a:rPr lang="en-US" sz="1200" b="1" i="1" dirty="0"/>
              <a:t> </a:t>
            </a:r>
            <a:r>
              <a:rPr lang="en-US" sz="1200" dirty="0"/>
              <a:t>2005 </a:t>
            </a:r>
          </a:p>
        </p:txBody>
      </p:sp>
      <p:sp>
        <p:nvSpPr>
          <p:cNvPr id="17" name="Right Brace 16"/>
          <p:cNvSpPr/>
          <p:nvPr/>
        </p:nvSpPr>
        <p:spPr>
          <a:xfrm rot="16200000">
            <a:off x="4616510" y="-82140"/>
            <a:ext cx="296883" cy="30341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648" y="910459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5D83C2"/>
                </a:solidFill>
              </a:rPr>
              <a:t>Hours requested vs. allocated:</a:t>
            </a:r>
            <a:endParaRPr lang="en-US" b="1" i="1" dirty="0">
              <a:solidFill>
                <a:srgbClr val="5D83C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2423" y="91045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5D83C2"/>
                </a:solidFill>
              </a:rPr>
              <a:t>~2X per year</a:t>
            </a:r>
            <a:endParaRPr lang="en-US" b="1" i="1" dirty="0">
              <a:solidFill>
                <a:srgbClr val="5D83C2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7242152" y="326365"/>
            <a:ext cx="296883" cy="2217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10448" y="91045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5D83C2"/>
                </a:solidFill>
              </a:rPr>
              <a:t>~3X per year</a:t>
            </a:r>
            <a:endParaRPr lang="en-US" b="1" i="1" dirty="0">
              <a:solidFill>
                <a:srgbClr val="5D83C2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0" y="2605987"/>
            <a:ext cx="91440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8394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2007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7697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2008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7000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2009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6303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2010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1856" y="2723131"/>
            <a:ext cx="544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2011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2597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2013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9351" y="2721156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2012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776347"/>
            <a:ext cx="3220872" cy="286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flipH="1">
            <a:off x="1705970" y="2762700"/>
            <a:ext cx="1514901" cy="3138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87985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2004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5413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2005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14716" y="2723131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2006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983581" y="3095335"/>
            <a:ext cx="0" cy="931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65"/>
          <p:cNvSpPr txBox="1"/>
          <p:nvPr/>
        </p:nvSpPr>
        <p:spPr>
          <a:xfrm>
            <a:off x="-76152" y="3830210"/>
            <a:ext cx="409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200" dirty="0" smtClean="0"/>
              <a:t>Modeling of molecular basis of Parkinson’s disease named #1 computational accomplishment </a:t>
            </a:r>
            <a:br>
              <a:rPr lang="en-US" sz="1200" dirty="0" smtClean="0"/>
            </a:br>
            <a:r>
              <a:rPr lang="en-US" sz="1200" b="1" i="1" dirty="0" smtClean="0"/>
              <a:t>Breakthroughs</a:t>
            </a:r>
            <a:r>
              <a:rPr lang="en-US" sz="1200" i="1" dirty="0" smtClean="0"/>
              <a:t> 2008</a:t>
            </a:r>
            <a:endParaRPr lang="en-US" sz="1200" i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322510" y="3045860"/>
            <a:ext cx="0" cy="177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46108" y="3982111"/>
            <a:ext cx="193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Calculation of the number of bound nuclei in nature, </a:t>
            </a:r>
            <a:r>
              <a:rPr lang="en-US" sz="1200" b="1" i="1" dirty="0" smtClean="0"/>
              <a:t>Nature</a:t>
            </a:r>
            <a:r>
              <a:rPr lang="en-US" sz="1200" dirty="0" smtClean="0"/>
              <a:t> (2012)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 program organization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4755474" y="2524094"/>
            <a:ext cx="27432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21945" y="1163783"/>
            <a:ext cx="3774372" cy="1853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Susan Coghlan, ALCF Deputy Division Director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Arthur Bland, OLCF Project Director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155" y="1501113"/>
            <a:ext cx="1431410" cy="1043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INCITE Program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Julia White, Manager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762" y="3904989"/>
            <a:ext cx="2374197" cy="1379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Science Panel Reviewers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Chair works with INCITE manager to identify and invite reviewers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3349276" y="4428865"/>
            <a:ext cx="5319711" cy="1247540"/>
            <a:chOff x="3349276" y="3904990"/>
            <a:chExt cx="5319711" cy="12475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3349276" y="3904990"/>
              <a:ext cx="2374197" cy="1247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chemeClr val="tx1"/>
                  </a:solidFill>
                </a:rPr>
                <a:t>Computational Readiness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Review Leaders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Bronson Messer, OLCF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 James Osborn, ALCF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4790" y="3904990"/>
              <a:ext cx="2374197" cy="1247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b="1" dirty="0" smtClean="0">
                  <a:solidFill>
                    <a:schemeClr val="tx1"/>
                  </a:solidFill>
                </a:rPr>
                <a:t>Access and 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Monitoring Leaders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Ashley Barker, OLCF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Richard Coffey, ALCF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>
          <a:xfrm>
            <a:off x="1590860" y="2544242"/>
            <a:ext cx="1" cy="136074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0"/>
            <a:endCxn id="9" idx="0"/>
          </p:cNvCxnSpPr>
          <p:nvPr/>
        </p:nvCxnSpPr>
        <p:spPr>
          <a:xfrm rot="5400000" flipH="1" flipV="1">
            <a:off x="6009132" y="2956108"/>
            <a:ext cx="12700" cy="2945514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6009131" y="3017529"/>
            <a:ext cx="0" cy="1182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15199" y="3221455"/>
            <a:ext cx="2393155" cy="721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Directors of Science</a:t>
            </a:r>
            <a:endParaRPr lang="en-US" sz="16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Jack Wells, OLCF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Paul Messina, ALCF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06565" y="2022677"/>
            <a:ext cx="1815380" cy="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4865" y="1591286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ALCF</a:t>
            </a:r>
          </a:p>
          <a:p>
            <a:pPr algn="ctr"/>
            <a:r>
              <a:rPr lang="en-US" sz="2000" dirty="0" smtClean="0">
                <a:latin typeface="+mn-lt"/>
              </a:rPr>
              <a:t>Michael Papka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5996" y="1589311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OLCF</a:t>
            </a:r>
          </a:p>
          <a:p>
            <a:pPr algn="ctr"/>
            <a:r>
              <a:rPr lang="en-US" sz="2000" dirty="0" smtClean="0">
                <a:latin typeface="+mn-lt"/>
              </a:rPr>
              <a:t>James Hack</a:t>
            </a:r>
            <a:endParaRPr lang="en-US" sz="2000" dirty="0"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20738" y="1579418"/>
            <a:ext cx="38119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1368" y="118752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Leadership Computing Facility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">
  <a:themeElements>
    <a:clrScheme name="INCITE jo">
      <a:dk1>
        <a:sysClr val="windowText" lastClr="000000"/>
      </a:dk1>
      <a:lt1>
        <a:sysClr val="window" lastClr="FFFFFF"/>
      </a:lt1>
      <a:dk2>
        <a:srgbClr val="11689C"/>
      </a:dk2>
      <a:lt2>
        <a:srgbClr val="FFFFFF"/>
      </a:lt2>
      <a:accent1>
        <a:srgbClr val="4F81BD"/>
      </a:accent1>
      <a:accent2>
        <a:srgbClr val="C0504D"/>
      </a:accent2>
      <a:accent3>
        <a:srgbClr val="83AA3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9604</TotalTime>
  <Words>1618</Words>
  <Application>Microsoft Office PowerPoint</Application>
  <PresentationFormat>On-screen Show (4:3)</PresentationFormat>
  <Paragraphs>329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ORNL</vt:lpstr>
      <vt:lpstr>INCITE Overview March 5, 2013 </vt:lpstr>
      <vt:lpstr>Origin of Leadership Computing Facility</vt:lpstr>
      <vt:lpstr>Separation of selection processes for Leadership-class computing and  DOE capability computing</vt:lpstr>
      <vt:lpstr>Leadership Computing Facility systems</vt:lpstr>
      <vt:lpstr>Three primary ways for access to LCF Distribution of allocable hours</vt:lpstr>
      <vt:lpstr>What is INCITE?</vt:lpstr>
      <vt:lpstr>INCITE seeks high-impact research campaigns</vt:lpstr>
      <vt:lpstr>INCITE breakthroughs since inception A few of the many science and engineering advances </vt:lpstr>
      <vt:lpstr>INCITE program organization</vt:lpstr>
      <vt:lpstr>INCITE criteria “access on a competitive, merit-reviewed basis”*</vt:lpstr>
      <vt:lpstr>INCITE twofold review</vt:lpstr>
      <vt:lpstr>INCITE annual timeline</vt:lpstr>
      <vt:lpstr>2013 INCITE statistics</vt:lpstr>
      <vt:lpstr>2013 award statistics, by system</vt:lpstr>
      <vt:lpstr>2013 INCITE panel peer reviewers</vt:lpstr>
      <vt:lpstr>2013 INCITE Panel questionnaire Response rate &gt;80% of science panel reviewers</vt:lpstr>
      <vt:lpstr>Awards decision-making</vt:lpstr>
      <vt:lpstr>Awards decision-making (cont.)</vt:lpstr>
      <vt:lpstr>Examples of 2013 INCITE awards</vt:lpstr>
      <vt:lpstr>New PI’s in INCITE</vt:lpstr>
      <vt:lpstr>Request a start up account</vt:lpstr>
      <vt:lpstr>Innovative and Novel Computational Impact on Theory and Experiment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Smith, Jason B.</dc:creator>
  <cp:lastModifiedBy>2fw</cp:lastModifiedBy>
  <cp:revision>1310</cp:revision>
  <dcterms:created xsi:type="dcterms:W3CDTF">2008-11-11T14:45:42Z</dcterms:created>
  <dcterms:modified xsi:type="dcterms:W3CDTF">2013-03-05T13:35:06Z</dcterms:modified>
</cp:coreProperties>
</file>