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firstSlideNum="0" showSpecialPlsOnTitleSld="0" strictFirstAndLastChars="0" saveSubsetFonts="1" autoCompressPictures="0">
  <p:sldMasterIdLst>
    <p:sldMasterId id="2147483650" r:id="rId1"/>
  </p:sldMasterIdLst>
  <p:notesMasterIdLst>
    <p:notesMasterId r:id="rId21"/>
  </p:notesMasterIdLst>
  <p:handoutMasterIdLst>
    <p:handoutMasterId r:id="rId22"/>
  </p:handoutMasterIdLst>
  <p:sldIdLst>
    <p:sldId id="256" r:id="rId2"/>
    <p:sldId id="258" r:id="rId3"/>
    <p:sldId id="386" r:id="rId4"/>
    <p:sldId id="264" r:id="rId5"/>
    <p:sldId id="266" r:id="rId6"/>
    <p:sldId id="345" r:id="rId7"/>
    <p:sldId id="363" r:id="rId8"/>
    <p:sldId id="390" r:id="rId9"/>
    <p:sldId id="286" r:id="rId10"/>
    <p:sldId id="366" r:id="rId11"/>
    <p:sldId id="396" r:id="rId12"/>
    <p:sldId id="384" r:id="rId13"/>
    <p:sldId id="391" r:id="rId14"/>
    <p:sldId id="393" r:id="rId15"/>
    <p:sldId id="394" r:id="rId16"/>
    <p:sldId id="395" r:id="rId17"/>
    <p:sldId id="398" r:id="rId18"/>
    <p:sldId id="388" r:id="rId19"/>
    <p:sldId id="397" r:id="rId20"/>
  </p:sldIdLst>
  <p:sldSz cx="9144000" cy="6858000" type="screen4x3"/>
  <p:notesSz cx="6858000" cy="9144000"/>
  <p:defaultTextStyle>
    <a:defPPr>
      <a:defRPr lang="en-US"/>
    </a:defPPr>
    <a:lvl1pPr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1pPr>
    <a:lvl2pPr marL="228600" indent="2286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2pPr>
    <a:lvl3pPr marL="457200" indent="4572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3pPr>
    <a:lvl4pPr marL="685800" indent="6858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4pPr>
    <a:lvl5pPr marL="914400" indent="9144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5pPr>
    <a:lvl6pPr marL="22860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6pPr>
    <a:lvl7pPr marL="27432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7pPr>
    <a:lvl8pPr marL="32004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8pPr>
    <a:lvl9pPr marL="36576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Pao" initials="K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6C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56" autoAdjust="0"/>
  </p:normalViewPr>
  <p:slideViewPr>
    <p:cSldViewPr>
      <p:cViewPr varScale="1">
        <p:scale>
          <a:sx n="85" d="100"/>
          <a:sy n="85" d="100"/>
        </p:scale>
        <p:origin x="-158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9FB53F8-65B9-794C-9E76-E516F319E003}" type="datetimeFigureOut">
              <a:rPr lang="en-US"/>
              <a:pPr>
                <a:defRPr/>
              </a:pPr>
              <a:t>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3FA8841-3612-E543-8ABD-C66CE738D90B}" type="slidenum">
              <a:rPr lang="en-US"/>
              <a:pPr>
                <a:defRPr/>
              </a:pPr>
              <a:t>‹#›</a:t>
            </a:fld>
            <a:endParaRPr lang="en-US"/>
          </a:p>
        </p:txBody>
      </p:sp>
    </p:spTree>
    <p:extLst>
      <p:ext uri="{BB962C8B-B14F-4D97-AF65-F5344CB8AC3E}">
        <p14:creationId xmlns:p14="http://schemas.microsoft.com/office/powerpoint/2010/main" val="26781616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9218"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charset="0"/>
              </a:rPr>
              <a:t>Click to edit Master text styles</a:t>
            </a:r>
          </a:p>
          <a:p>
            <a:pPr lvl="1"/>
            <a:r>
              <a:rPr lang="en-US" noProof="0" smtClean="0">
                <a:sym typeface="Avenir" charset="0"/>
              </a:rPr>
              <a:t>Second level</a:t>
            </a:r>
          </a:p>
          <a:p>
            <a:pPr lvl="2"/>
            <a:r>
              <a:rPr lang="en-US" noProof="0" smtClean="0">
                <a:sym typeface="Avenir" charset="0"/>
              </a:rPr>
              <a:t>Third level</a:t>
            </a:r>
          </a:p>
          <a:p>
            <a:pPr lvl="3"/>
            <a:r>
              <a:rPr lang="en-US" noProof="0" smtClean="0">
                <a:sym typeface="Avenir" charset="0"/>
              </a:rPr>
              <a:t>Fourth level</a:t>
            </a:r>
          </a:p>
          <a:p>
            <a:pPr lvl="4"/>
            <a:r>
              <a:rPr lang="en-US" noProof="0" smtClean="0">
                <a:sym typeface="Avenir" charset="0"/>
              </a:rPr>
              <a:t>Fifth level</a:t>
            </a:r>
          </a:p>
        </p:txBody>
      </p:sp>
    </p:spTree>
    <p:extLst>
      <p:ext uri="{BB962C8B-B14F-4D97-AF65-F5344CB8AC3E}">
        <p14:creationId xmlns:p14="http://schemas.microsoft.com/office/powerpoint/2010/main" val="3054873762"/>
      </p:ext>
    </p:extLst>
  </p:cSld>
  <p:clrMap bg1="lt1" tx1="dk1" bg2="lt2" tx2="dk2" accent1="accent1" accent2="accent2" accent3="accent3" accent4="accent4" accent5="accent5" accent6="accent6" hlink="hlink" folHlink="folHlink"/>
  <p:hf hdr="0" ftr="0" dt="0"/>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ＭＳ Ｐゴシック"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Rot="1" noChangeAspect="1" noChangeArrowheads="1"/>
          </p:cNvSpPr>
          <p:nvPr>
            <p:ph type="sldImg"/>
          </p:nvPr>
        </p:nvSpPr>
        <p:spPr/>
      </p:sp>
      <p:sp>
        <p:nvSpPr>
          <p:cNvPr id="14338" name="Rectangle 2"/>
          <p:cNvSpPr>
            <a:spLocks noGrp="1" noChangeArrowheads="1"/>
          </p:cNvSpPr>
          <p:nvPr>
            <p:ph type="body" idx="1"/>
          </p:nvPr>
        </p:nvSpPr>
        <p:spPr/>
        <p:txBody>
          <a:bodyPr/>
          <a:lstStyle/>
          <a:p>
            <a:pPr lvl="1" eaLnBrk="1">
              <a:defRPr/>
            </a:pPr>
            <a:r>
              <a:rPr lang="en-US" dirty="0" smtClean="0"/>
              <a:t>The Need: DOE needs exascale computing to continue to fulfill its mission into the next generation of scientific breakthroughs.  This includes multi-physics, multi-scale simulations with increasingly high spatial and temporal resolution, scientific discovery from experimental and other data, …</a:t>
            </a:r>
          </a:p>
          <a:p>
            <a:pPr marL="195263" indent="-195263" eaLnBrk="1">
              <a:defRPr/>
            </a:pPr>
            <a:r>
              <a:rPr lang="en-US" dirty="0" smtClean="0"/>
              <a:t>Our future will be determined, driven, and (if we fail) restricted by how we form and employ HPC at exascale</a:t>
            </a:r>
          </a:p>
          <a:p>
            <a:pPr marL="195263" indent="-195263" eaLnBrk="1">
              <a:buSzPct val="80000"/>
              <a:buFontTx/>
              <a:buChar char="•"/>
              <a:defRPr/>
            </a:pPr>
            <a:r>
              <a:rPr lang="en-US" dirty="0" smtClean="0"/>
              <a:t>Extreme scale science = next generation of scientific breakthroughs</a:t>
            </a:r>
          </a:p>
          <a:p>
            <a:pPr marL="195263" indent="-195263" eaLnBrk="1">
              <a:buSzPct val="80000"/>
              <a:buFontTx/>
              <a:buChar char="•"/>
              <a:defRPr/>
            </a:pPr>
            <a:r>
              <a:rPr lang="en-US" dirty="0" smtClean="0"/>
              <a:t>These breakthroughs are critical to future progress in all areas of our lives</a:t>
            </a:r>
          </a:p>
          <a:p>
            <a:pPr marL="195263" indent="-195263" eaLnBrk="1">
              <a:buSzPct val="80000"/>
              <a:buFontTx/>
              <a:buChar char="•"/>
              <a:defRPr/>
            </a:pPr>
            <a:r>
              <a:rPr lang="en-US" dirty="0" smtClean="0"/>
              <a:t>But, … these breakthroughs won</a:t>
            </a:r>
            <a:r>
              <a:rPr lang="fr-FR" altLang="ja-JP" dirty="0" smtClean="0"/>
              <a:t>'</a:t>
            </a:r>
            <a:r>
              <a:rPr lang="en-US" dirty="0" smtClean="0"/>
              <a:t>t happen without Exascale computing</a:t>
            </a:r>
          </a:p>
          <a:p>
            <a:pPr marL="195263" indent="-195263" eaLnBrk="1">
              <a:buSzPct val="80000"/>
              <a:buFontTx/>
              <a:buChar char="•"/>
              <a:defRPr/>
            </a:pPr>
            <a:r>
              <a:rPr lang="en-US" dirty="0" smtClean="0"/>
              <a:t>And, … Exascale computing won</a:t>
            </a:r>
            <a:r>
              <a:rPr lang="fr-FR" altLang="ja-JP" dirty="0" smtClean="0"/>
              <a:t>'</a:t>
            </a:r>
            <a:r>
              <a:rPr lang="en-US" dirty="0" smtClean="0"/>
              <a:t>t happen via business as usual – there are no easy fixes, no magic bullets left, no low hanging fruit</a:t>
            </a:r>
          </a:p>
          <a:p>
            <a:pPr marL="195263" indent="-195263" eaLnBrk="1">
              <a:buSzPct val="80000"/>
              <a:buFontTx/>
              <a:buChar char="•"/>
              <a:defRPr/>
            </a:pPr>
            <a:r>
              <a:rPr lang="en-US" dirty="0" smtClean="0"/>
              <a:t>Need major re-thinking of computing technology</a:t>
            </a:r>
          </a:p>
          <a:p>
            <a:pPr marL="195263" indent="-195263" eaLnBrk="1">
              <a:buSzPct val="80000"/>
              <a:buFontTx/>
              <a:buChar char="•"/>
              <a:defRPr/>
            </a:pPr>
            <a:r>
              <a:rPr lang="en-US" dirty="0" smtClean="0"/>
              <a:t>We</a:t>
            </a:r>
            <a:r>
              <a:rPr lang="fr-FR" altLang="ja-JP" dirty="0" smtClean="0"/>
              <a:t>'</a:t>
            </a:r>
            <a:r>
              <a:rPr lang="en-US" dirty="0" err="1" smtClean="0"/>
              <a:t>ve</a:t>
            </a:r>
            <a:r>
              <a:rPr lang="en-US" dirty="0" smtClean="0"/>
              <a:t> done numerous studies to identify requirements, and have determined that exascale computing is challenging but feasible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Segue</a:t>
            </a:r>
            <a:r>
              <a:rPr lang="en-US" baseline="0" dirty="0" smtClean="0"/>
              <a:t> to the broad range of S&amp;E applications that exascale will address</a:t>
            </a:r>
          </a:p>
          <a:p>
            <a:r>
              <a:rPr lang="en-US" baseline="0" dirty="0" smtClean="0"/>
              <a:t>These are but a few examples in scientific discovery, engineering design, and national security</a:t>
            </a:r>
          </a:p>
          <a:p>
            <a:endParaRPr lang="en-US" baseline="0" dirty="0" smtClean="0"/>
          </a:p>
          <a:p>
            <a:r>
              <a:rPr lang="en-US" baseline="0" dirty="0" smtClean="0"/>
              <a:t>We will next address four of these important DOE mission areas…</a:t>
            </a:r>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89720" tIns="44860" rIns="89720" bIns="44860"/>
          <a:lstStyle/>
          <a:p>
            <a:fld id="{E77A5CF3-3741-45ED-8AF7-412415FB581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All of the efforts listed above are looking at some aspect of the hardware requirements for energy efficient processing; reduction in data transport energy; and rapid, efficient memory and storage.</a:t>
            </a:r>
          </a:p>
          <a:p>
            <a:pPr>
              <a:defRPr/>
            </a:pPr>
            <a:endParaRPr lang="en-US" dirty="0" smtClean="0"/>
          </a:p>
          <a:p>
            <a:pPr>
              <a:defRPr/>
            </a:pPr>
            <a:r>
              <a:rPr lang="en-US" dirty="0" smtClean="0"/>
              <a:t>For example, Intel is looking at low-power, highly efficient memory hierarchies, and how next generation memory architectures, combined with processing power, provide optimal, energy-efficient performance.</a:t>
            </a:r>
          </a:p>
          <a:p>
            <a:pPr>
              <a:defRPr/>
            </a:pPr>
            <a:endParaRPr lang="en-US" dirty="0"/>
          </a:p>
        </p:txBody>
      </p:sp>
      <p:sp>
        <p:nvSpPr>
          <p:cNvPr id="11571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22BC698B-65E2-0047-85D9-31F39D235765}" type="slidenum">
              <a:rPr lang="en-US"/>
              <a:pPr eaLnBrk="1"/>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p:sp>
      <p:sp>
        <p:nvSpPr>
          <p:cNvPr id="54274" name="Rectangle 2"/>
          <p:cNvSpPr>
            <a:spLocks noGrp="1" noChangeArrowheads="1"/>
          </p:cNvSpPr>
          <p:nvPr>
            <p:ph type="body" idx="1"/>
          </p:nvPr>
        </p:nvSpPr>
        <p:spPr/>
        <p:txBody>
          <a:bodyPr/>
          <a:lstStyle/>
          <a:p>
            <a:pPr eaLnBrk="1">
              <a:defRPr/>
            </a:pPr>
            <a:r>
              <a:rPr lang="en-US" dirty="0" smtClean="0"/>
              <a:t>We funded three exascale co-design centers.  Mission critical applications are:</a:t>
            </a:r>
          </a:p>
          <a:p>
            <a:pPr eaLnBrk="1">
              <a:defRPr/>
            </a:pPr>
            <a:r>
              <a:rPr lang="en-US" dirty="0" smtClean="0"/>
              <a:t>	</a:t>
            </a:r>
            <a:r>
              <a:rPr lang="en-US" dirty="0" err="1" smtClean="0"/>
              <a:t>ExMatEx</a:t>
            </a:r>
            <a:r>
              <a:rPr lang="en-US" dirty="0" smtClean="0"/>
              <a:t> Goal: Develop algorithms, system software, and hardware that will enable pervasive embedding of microscopic behavior modeling and simulation into </a:t>
            </a:r>
            <a:r>
              <a:rPr lang="en-US" dirty="0" err="1" smtClean="0"/>
              <a:t>meso</a:t>
            </a:r>
            <a:r>
              <a:rPr lang="en-US" dirty="0" smtClean="0"/>
              <a:t>- and macro-scale materials simulations at the Exascale, for the simulation and modeling of materials subjected to extreme mechanical environment.</a:t>
            </a:r>
          </a:p>
          <a:p>
            <a:pPr lvl="2" eaLnBrk="1">
              <a:defRPr/>
            </a:pPr>
            <a:r>
              <a:rPr lang="en-US" dirty="0" smtClean="0"/>
              <a:t>CESAR Goal: Enable predictive modeling and simulation for advanced nuclear reactor design at the Exascale by integrating three distinct software components  -- weakly compressible hydrodynamics, particle transport, and structural mechanics  -- into one code environment, TRIDENT, for detailed analysis of next-generation reactors</a:t>
            </a:r>
          </a:p>
          <a:p>
            <a:pPr lvl="1" eaLnBrk="1">
              <a:defRPr/>
            </a:pPr>
            <a:r>
              <a:rPr lang="en-US" dirty="0" smtClean="0"/>
              <a:t>	</a:t>
            </a:r>
            <a:r>
              <a:rPr lang="en-US" dirty="0" err="1" smtClean="0"/>
              <a:t>ExaCT</a:t>
            </a:r>
            <a:r>
              <a:rPr lang="en-US" dirty="0" smtClean="0"/>
              <a:t> Goal: Simultaneously redesign all aspects of the combustion simulation process, from algorithms to programming models to hardware architecture, to enable detailed modeling and simulations at realistic operating conditions at the Exascale for transportation and energy production applications.</a:t>
            </a:r>
          </a:p>
          <a:p>
            <a:pPr lvl="2" eaLnBrk="1">
              <a:defRPr/>
            </a:pPr>
            <a:r>
              <a:rPr lang="en-US" dirty="0" smtClean="0"/>
              <a:t>	Attached is an animation of a reactive syngas turbulent jet flame in a cross-stream of heated air from a petascale Direct Numerical Simulation (DNS – </a:t>
            </a:r>
            <a:r>
              <a:rPr lang="en-US" dirty="0" err="1" smtClean="0"/>
              <a:t>Navier</a:t>
            </a:r>
            <a:r>
              <a:rPr lang="en-US" dirty="0" smtClean="0"/>
              <a:t>-Stokes equations w/out turbulence) performed on Jaguar.  The simulation is important to understanding safety issues in fuel injection processes in gas turbines for electricity generation using </a:t>
            </a:r>
            <a:r>
              <a:rPr lang="en-US" dirty="0" err="1" smtClean="0"/>
              <a:t>syngases</a:t>
            </a:r>
            <a:r>
              <a:rPr lang="en-US" dirty="0" smtClean="0"/>
              <a:t> for pre-combustion carbon capture and storage relevant to industry (GE, Alstom, Siemens).  The DNS provide details into the chemistry and turbulent mixing needed to understand the mechanism of flame anchoring (or not) in the pre-mixer section of a gas turbine.</a:t>
            </a:r>
          </a:p>
          <a:p>
            <a:pPr eaLnBrk="1">
              <a:defRPr/>
            </a:pPr>
            <a:r>
              <a:rPr lang="en-US" dirty="0" smtClean="0"/>
              <a:t>	Combustion:  The Center for Exascale Simulation of Combustion in Turbulence (</a:t>
            </a:r>
            <a:r>
              <a:rPr lang="ja-JP" altLang="en-US" dirty="0" smtClean="0"/>
              <a:t>“</a:t>
            </a:r>
            <a:r>
              <a:rPr lang="en-US" dirty="0" err="1" smtClean="0"/>
              <a:t>ExaCT</a:t>
            </a:r>
            <a:r>
              <a:rPr lang="ja-JP" altLang="en-US" dirty="0" smtClean="0"/>
              <a:t>”</a:t>
            </a:r>
            <a:r>
              <a:rPr lang="en-US" dirty="0" smtClean="0"/>
              <a:t>) sees its scientific challenge in reducing the design cycle cost for new combustion technologies and new fuels. Exascale computing will allow for improved direct numerical simulation capabilities, especially in the fidelity of the reactive chemistry models. What you are seeing is a reactive syngas turbulent jet flame in a cross-stream of heated air, from a petascale simulation performed on Jaguar.  The simulation shows some of the turbulence and chemistry details in the flame and is important to understanding safety issues in fuel injection processes in gas turbines for electricity generation.</a:t>
            </a:r>
          </a:p>
          <a:p>
            <a:pPr eaLnBrk="1">
              <a:defRPr/>
            </a:pPr>
            <a:r>
              <a:rPr lang="en-US" dirty="0" smtClean="0"/>
              <a:t>  	CESAR</a:t>
            </a:r>
            <a:r>
              <a:rPr lang="fr-FR" altLang="ja-JP" dirty="0" smtClean="0"/>
              <a:t>'</a:t>
            </a:r>
            <a:r>
              <a:rPr lang="en-US" dirty="0" smtClean="0"/>
              <a:t>s application focus is predictive simulations of the operations of new, advanced nuclear reactors, not only to reduce costs associated with the and testing of a new nuclear reactor, but also to provide independently verification to safety margins needed by regulatory agencies to certify the new design.  Understanding safety scenarios with confidence will require exascale computing resources. What you are seeing is a simulation of water flow past a bundle of reactor fuel rods in a scaled-down, experimental version of an actual small modular reactor (SMR) design being considered. There are experimental data available with this test reactor, thus the simulations may be validated. The picture represents a volume rendering of the velocity in the lower half of the reactor.  The colors represent the speed (red is high, blue is low). The flow goes down laterally in the outer annular cylinder and upward in the inner rod bundle representing the core. While flowing through the core the flow is accelerated and heated.  </a:t>
            </a:r>
          </a:p>
          <a:p>
            <a:pPr eaLnBrk="1">
              <a:defRPr/>
            </a:pPr>
            <a:r>
              <a:rPr lang="en-US" dirty="0" smtClean="0"/>
              <a:t>	Materials:  Understanding how materials deform in various extreme environments is one of the scientific challenges of the </a:t>
            </a:r>
            <a:r>
              <a:rPr lang="en-US" dirty="0" err="1" smtClean="0"/>
              <a:t>ExMatEx</a:t>
            </a:r>
            <a:r>
              <a:rPr lang="en-US" dirty="0" smtClean="0"/>
              <a:t> Center. An example shown here is what happens to a </a:t>
            </a:r>
            <a:r>
              <a:rPr lang="en-US" dirty="0" err="1" smtClean="0"/>
              <a:t>nanocrystalline</a:t>
            </a:r>
            <a:r>
              <a:rPr lang="en-US" dirty="0" smtClean="0"/>
              <a:t> sample of a metal being shocked.  As the shock wave passes through the sample, the crystal grains respond to compression by forming line defects (points on surface of crystal) and by reorienting themselves (regions changing to a different color).  Our experimental facilities, such as the light sources at Argonne and at Stanford, will soon be probing these phenomena with ultrahigh space and time resolutions converging with the length and time scales of such simulations.</a:t>
            </a:r>
          </a:p>
          <a:p>
            <a:pPr eaLnBrk="1">
              <a:defRPr/>
            </a:pPr>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228600" indent="-228600">
              <a:buAutoNum type="arabicPeriod"/>
            </a:pPr>
            <a:r>
              <a:rPr lang="en-US" baseline="0" dirty="0" smtClean="0"/>
              <a:t>FF (NDA)</a:t>
            </a:r>
          </a:p>
          <a:p>
            <a:pPr marL="228600" indent="-228600">
              <a:buAutoNum type="arabicPeriod"/>
            </a:pPr>
            <a:r>
              <a:rPr lang="en-US" dirty="0" smtClean="0"/>
              <a:t>Gremlins &amp; ASPEN in </a:t>
            </a:r>
            <a:r>
              <a:rPr lang="en-US" dirty="0" err="1" smtClean="0"/>
              <a:t>ExMatEx</a:t>
            </a:r>
            <a:endParaRPr lang="en-US" dirty="0" smtClean="0"/>
          </a:p>
          <a:p>
            <a:pPr marL="228600" indent="-228600">
              <a:buAutoNum type="arabicPeriod"/>
            </a:pPr>
            <a:r>
              <a:rPr lang="en-US" dirty="0" smtClean="0"/>
              <a:t>Monte</a:t>
            </a:r>
            <a:r>
              <a:rPr lang="en-US" baseline="0" dirty="0" smtClean="0"/>
              <a:t> Carlo transport in CESAR</a:t>
            </a:r>
          </a:p>
          <a:p>
            <a:pPr marL="228600" indent="-228600">
              <a:buAutoNum type="arabicPeriod"/>
            </a:pPr>
            <a:r>
              <a:rPr lang="en-US" baseline="0" dirty="0" err="1" smtClean="0"/>
              <a:t>TiDA</a:t>
            </a:r>
            <a:r>
              <a:rPr lang="en-US" baseline="0" dirty="0" smtClean="0"/>
              <a:t> for patch-based AMR in </a:t>
            </a:r>
            <a:r>
              <a:rPr lang="en-US" baseline="0" dirty="0" err="1" smtClean="0"/>
              <a:t>ExaCT</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06DBD5F-F2BA-4959-A9D9-8CD7A0BE0338}" type="slidenum">
              <a:rPr lang="en-US" smtClean="0"/>
              <a:t>9</a:t>
            </a:fld>
            <a:endParaRPr lang="en-US"/>
          </a:p>
        </p:txBody>
      </p:sp>
    </p:spTree>
    <p:extLst>
      <p:ext uri="{BB962C8B-B14F-4D97-AF65-F5344CB8AC3E}">
        <p14:creationId xmlns:p14="http://schemas.microsoft.com/office/powerpoint/2010/main" val="376549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he X-Stack program was initiated to get a head start on the critical complex, intertwined software issues.</a:t>
            </a:r>
          </a:p>
        </p:txBody>
      </p:sp>
      <p:sp>
        <p:nvSpPr>
          <p:cNvPr id="11469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2EA9DF47-00DF-CA4F-AE1D-DD9A5D3D1CA0}" type="slidenum">
              <a:rPr lang="en-US"/>
              <a:pPr eaLnBrk="1"/>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931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ormAutofit/>
          </a:bodyPr>
          <a:lstStyle>
            <a:lvl1pPr>
              <a:defRPr sz="3200">
                <a:solidFill>
                  <a:srgbClr val="FFFF00"/>
                </a:solidFill>
                <a:effectLst/>
                <a:latin typeface="+mj-lt"/>
              </a:defRPr>
            </a:lvl1pPr>
          </a:lstStyle>
          <a:p>
            <a:r>
              <a:rPr lang="en-US" dirty="0" smtClean="0"/>
              <a:t>Click to edit Master title style</a:t>
            </a:r>
            <a:endParaRPr lang="en-US" dirty="0"/>
          </a:p>
        </p:txBody>
      </p:sp>
      <p:sp>
        <p:nvSpPr>
          <p:cNvPr id="3" name="Slide Number Placeholder 3"/>
          <p:cNvSpPr>
            <a:spLocks noGrp="1"/>
          </p:cNvSpPr>
          <p:nvPr>
            <p:ph type="sldNum" sz="quarter" idx="10"/>
          </p:nvPr>
        </p:nvSpPr>
        <p:spPr>
          <a:xfrm>
            <a:off x="8413750" y="6351588"/>
            <a:ext cx="381000" cy="365125"/>
          </a:xfrm>
          <a:prstGeom prst="rect">
            <a:avLst/>
          </a:prstGeom>
        </p:spPr>
        <p:txBody>
          <a:bodyPr/>
          <a:lstStyle>
            <a:lvl1pPr>
              <a:defRPr/>
            </a:lvl1pPr>
          </a:lstStyle>
          <a:p>
            <a:pPr>
              <a:defRPr/>
            </a:pPr>
            <a:fld id="{ACAFA3A6-EA5B-604C-9EBB-62615FBC7FD6}" type="slidenum">
              <a:rPr lang="en-US"/>
              <a:pPr>
                <a:defRPr/>
              </a:pPr>
              <a:t>‹#›</a:t>
            </a:fld>
            <a:endParaRPr lang="en-US" dirty="0"/>
          </a:p>
        </p:txBody>
      </p:sp>
      <p:sp>
        <p:nvSpPr>
          <p:cNvPr id="4" name="Footer Placeholder 4"/>
          <p:cNvSpPr>
            <a:spLocks noGrp="1"/>
          </p:cNvSpPr>
          <p:nvPr>
            <p:ph type="ftr" sz="quarter" idx="11"/>
          </p:nvPr>
        </p:nvSpPr>
        <p:spPr>
          <a:xfrm>
            <a:off x="6324600" y="6356350"/>
            <a:ext cx="2057400" cy="365125"/>
          </a:xfrm>
          <a:prstGeom prst="rect">
            <a:avLst/>
          </a:prstGeom>
        </p:spPr>
        <p:txBody>
          <a:bodyPr vert="horz" lIns="91440" tIns="45720" rIns="91440" bIns="45720" rtlCol="0" anchor="ctr"/>
          <a:lstStyle>
            <a:lvl1pPr algn="r">
              <a:defRPr lang="en-US" sz="1200" dirty="0"/>
            </a:lvl1pPr>
          </a:lstStyle>
          <a:p>
            <a:pPr>
              <a:defRPr/>
            </a:pPr>
            <a:endParaRPr/>
          </a:p>
        </p:txBody>
      </p:sp>
    </p:spTree>
    <p:extLst>
      <p:ext uri="{BB962C8B-B14F-4D97-AF65-F5344CB8AC3E}">
        <p14:creationId xmlns:p14="http://schemas.microsoft.com/office/powerpoint/2010/main" val="48353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sz="2000" b="1">
                <a:latin typeface="Calibri"/>
                <a:cs typeface="Calibri"/>
              </a:defRPr>
            </a:lvl1pPr>
            <a:lvl2pPr marL="400050" indent="-171450">
              <a:buFont typeface="Wingdings" charset="2"/>
              <a:buChar char="§"/>
              <a:defRPr sz="1800">
                <a:latin typeface="Calibri"/>
                <a:cs typeface="Calibri"/>
              </a:defRPr>
            </a:lvl2pPr>
            <a:lvl3pPr marL="742950" indent="-285750">
              <a:buFont typeface="Courier New"/>
              <a:buChar char="o"/>
              <a:defRPr sz="1600">
                <a:latin typeface="Calibri"/>
                <a:cs typeface="Calibri"/>
              </a:defRPr>
            </a:lvl3pPr>
            <a:lvl4pPr marL="1143000" indent="-338138">
              <a:buFont typeface="Wingdings" charset="2"/>
              <a:buChar char="Ø"/>
              <a:defRPr sz="1400">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637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solidFill>
            <a:srgbClr val="FFFFFF"/>
          </a:solidFill>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759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50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70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355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9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009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387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3" name="Picture 1" descr="image1.jp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381000" y="6319838"/>
            <a:ext cx="284003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Rectangle 4"/>
          <p:cNvSpPr>
            <a:spLocks noGrp="1"/>
          </p:cNvSpPr>
          <p:nvPr>
            <p:ph type="title"/>
          </p:nvPr>
        </p:nvSpPr>
        <p:spPr bwMode="auto">
          <a:xfrm>
            <a:off x="0" y="0"/>
            <a:ext cx="9144000" cy="1219200"/>
          </a:xfrm>
          <a:prstGeom prst="rect">
            <a:avLst/>
          </a:prstGeom>
          <a:solidFill>
            <a:srgbClr val="00009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dirty="0">
                <a:sym typeface="Helvetica" charset="0"/>
              </a:rPr>
              <a:t>Click to edit Master title style</a:t>
            </a:r>
          </a:p>
        </p:txBody>
      </p:sp>
      <p:sp>
        <p:nvSpPr>
          <p:cNvPr id="6" name="AutoShape 3"/>
          <p:cNvSpPr>
            <a:spLocks/>
          </p:cNvSpPr>
          <p:nvPr userDrawn="1"/>
        </p:nvSpPr>
        <p:spPr bwMode="auto">
          <a:xfrm>
            <a:off x="3451225" y="6475413"/>
            <a:ext cx="3532188"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00">
              <a:defRPr/>
            </a:pPr>
            <a:r>
              <a:rPr lang="en-US" sz="1100" dirty="0">
                <a:solidFill>
                  <a:srgbClr val="808080"/>
                </a:solidFill>
                <a:latin typeface="Calibri" charset="0"/>
                <a:cs typeface="Calibri" charset="0"/>
                <a:sym typeface="Calibri" charset="0"/>
              </a:rPr>
              <a:t>Harrod – </a:t>
            </a:r>
            <a:r>
              <a:rPr lang="en-US" sz="1100" baseline="0" dirty="0" smtClean="0">
                <a:solidFill>
                  <a:srgbClr val="808080"/>
                </a:solidFill>
                <a:latin typeface="Calibri" charset="0"/>
                <a:cs typeface="Calibri" charset="0"/>
                <a:sym typeface="Calibri" charset="0"/>
              </a:rPr>
              <a:t>Exascale Update  </a:t>
            </a:r>
            <a:r>
              <a:rPr lang="en-US" sz="1100" baseline="0" dirty="0" smtClean="0">
                <a:solidFill>
                  <a:srgbClr val="808080"/>
                </a:solidFill>
                <a:latin typeface="Calibri" charset="0"/>
                <a:cs typeface="Calibri" charset="0"/>
                <a:sym typeface="Calibri" charset="0"/>
              </a:rPr>
              <a:t>- </a:t>
            </a:r>
            <a:fld id="{E497A14F-600A-B744-A22D-DDB2BFAEF108}" type="datetime4">
              <a:rPr lang="en-US" sz="1100" smtClean="0">
                <a:solidFill>
                  <a:srgbClr val="808080"/>
                </a:solidFill>
                <a:latin typeface="Calibri" charset="0"/>
                <a:cs typeface="Calibri" charset="0"/>
                <a:sym typeface="Calibri" charset="0"/>
              </a:rPr>
              <a:t>November 20, 2014</a:t>
            </a:fld>
            <a:endParaRPr lang="en-US" sz="1100" dirty="0">
              <a:cs typeface="Helvetica" charset="0"/>
            </a:endParaRPr>
          </a:p>
        </p:txBody>
      </p:sp>
      <p:sp>
        <p:nvSpPr>
          <p:cNvPr id="7" name="AutoShape 8"/>
          <p:cNvSpPr>
            <a:spLocks/>
          </p:cNvSpPr>
          <p:nvPr userDrawn="1"/>
        </p:nvSpPr>
        <p:spPr bwMode="auto">
          <a:xfrm>
            <a:off x="8763000" y="6491288"/>
            <a:ext cx="381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defTabSz="914400">
              <a:defRPr/>
            </a:pPr>
            <a:fld id="{1339A6E1-A370-A740-8123-15C11E1FA7A5}" type="slidenum">
              <a:rPr lang="en-US" smtClean="0">
                <a:solidFill>
                  <a:schemeClr val="bg1">
                    <a:lumMod val="50000"/>
                  </a:schemeClr>
                </a:solidFill>
                <a:cs typeface="Helvetica" charset="0"/>
              </a:rPr>
              <a:t>‹#›</a:t>
            </a:fld>
            <a:endParaRPr lang="en-US" dirty="0">
              <a:solidFill>
                <a:schemeClr val="bg1">
                  <a:lumMod val="50000"/>
                </a:schemeClr>
              </a:solidFill>
              <a:cs typeface="Helvetica" charset="0"/>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6" r:id="rId9"/>
    <p:sldLayoutId id="2147483857" r:id="rId10"/>
  </p:sldLayoutIdLst>
  <p:hf hdr="0" ftr="0"/>
  <p:txStyles>
    <p:titleStyle>
      <a:lvl1pPr algn="ctr" defTabSz="457200" rtl="0" eaLnBrk="0" fontAlgn="base" hangingPunct="0">
        <a:spcBef>
          <a:spcPct val="0"/>
        </a:spcBef>
        <a:spcAft>
          <a:spcPct val="0"/>
        </a:spcAft>
        <a:defRPr sz="3600" b="1">
          <a:solidFill>
            <a:srgbClr val="FFFF00"/>
          </a:solidFill>
          <a:latin typeface="Calibri"/>
          <a:ea typeface="+mj-ea"/>
          <a:cs typeface="Calibri"/>
          <a:sym typeface="Helvetica" charset="0"/>
        </a:defRPr>
      </a:lvl1pPr>
      <a:lvl2pPr algn="ctr" defTabSz="457200" rtl="0" eaLnBrk="0" fontAlgn="base" hangingPunct="0">
        <a:spcBef>
          <a:spcPct val="0"/>
        </a:spcBef>
        <a:spcAft>
          <a:spcPct val="0"/>
        </a:spcAft>
        <a:defRPr sz="3200" b="1">
          <a:solidFill>
            <a:srgbClr val="FFFF00"/>
          </a:solidFill>
          <a:latin typeface="Calibri" charset="0"/>
          <a:ea typeface="ＭＳ Ｐゴシック" charset="0"/>
          <a:cs typeface="Helvetica" charset="0"/>
          <a:sym typeface="Helvetica" charset="0"/>
        </a:defRPr>
      </a:lvl2pPr>
      <a:lvl3pPr algn="ctr" defTabSz="457200" rtl="0" eaLnBrk="0" fontAlgn="base" hangingPunct="0">
        <a:spcBef>
          <a:spcPct val="0"/>
        </a:spcBef>
        <a:spcAft>
          <a:spcPct val="0"/>
        </a:spcAft>
        <a:defRPr sz="3200" b="1">
          <a:solidFill>
            <a:srgbClr val="FFFF00"/>
          </a:solidFill>
          <a:latin typeface="Calibri" charset="0"/>
          <a:ea typeface="ＭＳ Ｐゴシック" charset="0"/>
          <a:cs typeface="Helvetica" charset="0"/>
          <a:sym typeface="Helvetica" charset="0"/>
        </a:defRPr>
      </a:lvl3pPr>
      <a:lvl4pPr algn="ctr" defTabSz="457200" rtl="0" eaLnBrk="0" fontAlgn="base" hangingPunct="0">
        <a:spcBef>
          <a:spcPct val="0"/>
        </a:spcBef>
        <a:spcAft>
          <a:spcPct val="0"/>
        </a:spcAft>
        <a:defRPr sz="3200" b="1">
          <a:solidFill>
            <a:srgbClr val="FFFF00"/>
          </a:solidFill>
          <a:latin typeface="Calibri" charset="0"/>
          <a:ea typeface="ＭＳ Ｐゴシック" charset="0"/>
          <a:cs typeface="Helvetica" charset="0"/>
          <a:sym typeface="Helvetica" charset="0"/>
        </a:defRPr>
      </a:lvl4pPr>
      <a:lvl5pPr algn="ctr" defTabSz="457200" rtl="0" eaLnBrk="0" fontAlgn="base" hangingPunct="0">
        <a:spcBef>
          <a:spcPct val="0"/>
        </a:spcBef>
        <a:spcAft>
          <a:spcPct val="0"/>
        </a:spcAft>
        <a:defRPr sz="3200" b="1">
          <a:solidFill>
            <a:srgbClr val="FFFF00"/>
          </a:solidFill>
          <a:latin typeface="Calibri"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xmatex.lanl.gov/" TargetMode="Externa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685800" y="2130425"/>
            <a:ext cx="8001000" cy="1755775"/>
          </a:xfrm>
        </p:spPr>
        <p:txBody>
          <a:bodyPr/>
          <a:lstStyle/>
          <a:p>
            <a:pPr defTabSz="914400" eaLnBrk="1">
              <a:defRPr/>
            </a:pPr>
            <a:r>
              <a:rPr lang="en-US" sz="4000" dirty="0" smtClean="0">
                <a:solidFill>
                  <a:srgbClr val="376092"/>
                </a:solidFill>
                <a:latin typeface="Arial" charset="0"/>
                <a:cs typeface="Arial" charset="0"/>
                <a:sym typeface="Arial" charset="0"/>
              </a:rPr>
              <a:t>Exascale Update</a:t>
            </a:r>
            <a:br>
              <a:rPr lang="en-US" sz="4000" dirty="0" smtClean="0">
                <a:solidFill>
                  <a:srgbClr val="376092"/>
                </a:solidFill>
                <a:latin typeface="Arial" charset="0"/>
                <a:cs typeface="Arial" charset="0"/>
                <a:sym typeface="Arial" charset="0"/>
              </a:rPr>
            </a:br>
            <a:r>
              <a:rPr lang="en-US" sz="2800" dirty="0" smtClean="0">
                <a:solidFill>
                  <a:srgbClr val="376092"/>
                </a:solidFill>
                <a:latin typeface="Arial" charset="0"/>
                <a:cs typeface="Arial" charset="0"/>
                <a:sym typeface="Arial" charset="0"/>
              </a:rPr>
              <a:t>SC14 - ASCAC</a:t>
            </a:r>
            <a:endParaRPr lang="en-US" sz="2400" dirty="0" smtClean="0"/>
          </a:p>
        </p:txBody>
      </p:sp>
      <p:sp>
        <p:nvSpPr>
          <p:cNvPr id="10244" name="AutoShape 4"/>
          <p:cNvSpPr>
            <a:spLocks/>
          </p:cNvSpPr>
          <p:nvPr/>
        </p:nvSpPr>
        <p:spPr bwMode="auto">
          <a:xfrm>
            <a:off x="3314700" y="5410200"/>
            <a:ext cx="27432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algn="ctr" defTabSz="914400">
              <a:spcBef>
                <a:spcPts val="1200"/>
              </a:spcBef>
              <a:defRPr/>
            </a:pPr>
            <a:fld id="{03847552-F25C-9F44-A7FA-8B4E8BCE6BCC}" type="datetime4">
              <a:rPr lang="en-US" sz="2000">
                <a:latin typeface="Arial" charset="0"/>
                <a:cs typeface="Arial" charset="0"/>
                <a:sym typeface="Arial" charset="0"/>
              </a:rPr>
              <a:pPr algn="ctr" defTabSz="914400">
                <a:spcBef>
                  <a:spcPts val="1200"/>
                </a:spcBef>
                <a:defRPr/>
              </a:pPr>
              <a:t>November 20, 2014</a:t>
            </a:fld>
            <a:endParaRPr lang="en-US" sz="2000" dirty="0">
              <a:cs typeface="Helvetica" charset="0"/>
            </a:endParaRPr>
          </a:p>
        </p:txBody>
      </p:sp>
      <p:sp>
        <p:nvSpPr>
          <p:cNvPr id="7" name="Subtitle 2"/>
          <p:cNvSpPr>
            <a:spLocks noGrp="1"/>
          </p:cNvSpPr>
          <p:nvPr>
            <p:ph type="subTitle" idx="1"/>
          </p:nvPr>
        </p:nvSpPr>
        <p:spPr>
          <a:xfrm>
            <a:off x="3314700" y="3886200"/>
            <a:ext cx="2743200" cy="1066800"/>
          </a:xfrm>
        </p:spPr>
        <p:txBody>
          <a:bodyPr>
            <a:normAutofit/>
          </a:bodyPr>
          <a:lstStyle/>
          <a:p>
            <a:pPr>
              <a:spcBef>
                <a:spcPts val="1200"/>
              </a:spcBef>
            </a:pPr>
            <a:r>
              <a:rPr lang="en-US" sz="2000" b="1" dirty="0" smtClean="0"/>
              <a:t>Bill Harrod</a:t>
            </a:r>
          </a:p>
          <a:p>
            <a:pPr>
              <a:spcBef>
                <a:spcPts val="1200"/>
              </a:spcBef>
            </a:pPr>
            <a:r>
              <a:rPr lang="en-US" sz="2000" b="1" dirty="0" smtClean="0"/>
              <a:t>Office of Science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ASCR Exascale Co-Design</a:t>
            </a:r>
            <a:br>
              <a:rPr lang="en-US" dirty="0" smtClean="0"/>
            </a:br>
            <a:r>
              <a:rPr lang="en-US" sz="2800" dirty="0" smtClean="0"/>
              <a:t>Status</a:t>
            </a:r>
            <a:endParaRPr lang="en-US" sz="2800" dirty="0"/>
          </a:p>
        </p:txBody>
      </p:sp>
      <p:sp>
        <p:nvSpPr>
          <p:cNvPr id="3" name="Content Placeholder 2"/>
          <p:cNvSpPr>
            <a:spLocks noGrp="1"/>
          </p:cNvSpPr>
          <p:nvPr>
            <p:ph idx="1"/>
          </p:nvPr>
        </p:nvSpPr>
        <p:spPr/>
        <p:txBody>
          <a:bodyPr/>
          <a:lstStyle/>
          <a:p>
            <a:pPr marL="0" indent="0">
              <a:lnSpc>
                <a:spcPct val="85000"/>
              </a:lnSpc>
              <a:spcBef>
                <a:spcPts val="600"/>
              </a:spcBef>
            </a:pPr>
            <a:r>
              <a:rPr lang="en-US" sz="2400" dirty="0"/>
              <a:t>Notable Successes</a:t>
            </a:r>
            <a:endParaRPr lang="en-US" sz="2400" b="0" dirty="0" smtClean="0"/>
          </a:p>
          <a:p>
            <a:pPr marL="346075" indent="-346075">
              <a:lnSpc>
                <a:spcPct val="85000"/>
              </a:lnSpc>
              <a:spcBef>
                <a:spcPts val="600"/>
              </a:spcBef>
              <a:buFont typeface="Arial"/>
              <a:buChar char="•"/>
            </a:pPr>
            <a:r>
              <a:rPr lang="en-US" sz="1800" b="0" dirty="0" smtClean="0"/>
              <a:t>Informed </a:t>
            </a:r>
            <a:r>
              <a:rPr lang="en-US" sz="1800" b="0" dirty="0"/>
              <a:t>&amp; influenced vendors node designs by providing </a:t>
            </a:r>
            <a:r>
              <a:rPr lang="en-US" sz="1800" b="0" dirty="0">
                <a:solidFill>
                  <a:srgbClr val="0000FF"/>
                </a:solidFill>
              </a:rPr>
              <a:t>“proxy apps”</a:t>
            </a:r>
            <a:r>
              <a:rPr lang="en-US" sz="1800" b="0" dirty="0"/>
              <a:t>, codes derived from actual applications, that go beyond the traditional math kernels</a:t>
            </a:r>
          </a:p>
          <a:p>
            <a:pPr marL="346075" indent="-346075">
              <a:lnSpc>
                <a:spcPct val="85000"/>
              </a:lnSpc>
              <a:spcBef>
                <a:spcPts val="600"/>
              </a:spcBef>
              <a:buFont typeface="Arial"/>
              <a:buChar char="•"/>
            </a:pPr>
            <a:r>
              <a:rPr lang="en-US" sz="1800" b="0" dirty="0" smtClean="0">
                <a:solidFill>
                  <a:srgbClr val="0000FF"/>
                </a:solidFill>
              </a:rPr>
              <a:t>Re</a:t>
            </a:r>
            <a:r>
              <a:rPr lang="en-US" sz="1800" b="0" dirty="0">
                <a:solidFill>
                  <a:srgbClr val="0000FF"/>
                </a:solidFill>
              </a:rPr>
              <a:t>-examined current algorithms </a:t>
            </a:r>
            <a:r>
              <a:rPr lang="en-US" sz="1800" b="0" dirty="0"/>
              <a:t>and made changes so that they take advantage of anticipated exascale architectures</a:t>
            </a:r>
          </a:p>
          <a:p>
            <a:pPr marL="346075" indent="-346075">
              <a:lnSpc>
                <a:spcPct val="85000"/>
              </a:lnSpc>
              <a:spcBef>
                <a:spcPts val="600"/>
              </a:spcBef>
              <a:buFont typeface="Arial"/>
              <a:buChar char="•"/>
            </a:pPr>
            <a:r>
              <a:rPr lang="en-US" sz="1800" b="0" dirty="0">
                <a:solidFill>
                  <a:srgbClr val="0000FF"/>
                </a:solidFill>
              </a:rPr>
              <a:t>Explored programming models </a:t>
            </a:r>
            <a:r>
              <a:rPr lang="en-US" sz="1800" b="0" dirty="0"/>
              <a:t>and environments that are suitable for the data layout of the </a:t>
            </a:r>
            <a:r>
              <a:rPr lang="en-US" sz="1800" b="0" dirty="0" smtClean="0"/>
              <a:t>applications</a:t>
            </a:r>
          </a:p>
          <a:p>
            <a:pPr marL="0" indent="0">
              <a:lnSpc>
                <a:spcPct val="85000"/>
              </a:lnSpc>
              <a:spcBef>
                <a:spcPts val="600"/>
              </a:spcBef>
            </a:pPr>
            <a:r>
              <a:rPr lang="en-US" sz="2400" dirty="0"/>
              <a:t>Lessons </a:t>
            </a:r>
            <a:r>
              <a:rPr lang="en-US" sz="2400" dirty="0" smtClean="0"/>
              <a:t>Learned</a:t>
            </a:r>
          </a:p>
          <a:p>
            <a:pPr>
              <a:lnSpc>
                <a:spcPct val="85000"/>
              </a:lnSpc>
              <a:spcBef>
                <a:spcPts val="600"/>
              </a:spcBef>
              <a:buFont typeface="Arial"/>
              <a:buChar char="•"/>
            </a:pPr>
            <a:r>
              <a:rPr lang="en-US" sz="1800" b="0" dirty="0">
                <a:solidFill>
                  <a:srgbClr val="0000FF"/>
                </a:solidFill>
              </a:rPr>
              <a:t>Interdisciplinary teams </a:t>
            </a:r>
            <a:r>
              <a:rPr lang="en-US" sz="1800" b="0" dirty="0" smtClean="0">
                <a:solidFill>
                  <a:srgbClr val="0000FF"/>
                </a:solidFill>
              </a:rPr>
              <a:t>discover key </a:t>
            </a:r>
            <a:r>
              <a:rPr lang="en-US" sz="1800" b="0" dirty="0">
                <a:solidFill>
                  <a:srgbClr val="0000FF"/>
                </a:solidFill>
              </a:rPr>
              <a:t>issues </a:t>
            </a:r>
            <a:r>
              <a:rPr lang="en-US" sz="1800" b="0" dirty="0"/>
              <a:t>that could not have been discovered within the boundary of any one disciplinary - and find solutions that are “co-designed”</a:t>
            </a:r>
          </a:p>
          <a:p>
            <a:pPr>
              <a:lnSpc>
                <a:spcPct val="85000"/>
              </a:lnSpc>
              <a:spcBef>
                <a:spcPts val="600"/>
              </a:spcBef>
              <a:buFont typeface="Arial"/>
              <a:buChar char="•"/>
            </a:pPr>
            <a:r>
              <a:rPr lang="en-US" sz="1800" b="0" dirty="0"/>
              <a:t>Bandwidth for interactions: </a:t>
            </a:r>
            <a:r>
              <a:rPr lang="en-US" sz="1800" b="0" dirty="0">
                <a:solidFill>
                  <a:srgbClr val="0000FF"/>
                </a:solidFill>
              </a:rPr>
              <a:t>personnel in Co-Design Centers in high-demand</a:t>
            </a:r>
            <a:r>
              <a:rPr lang="en-US" sz="1800" b="0" dirty="0"/>
              <a:t>, as the Centers provide the only “application use case” for testing research results from computer science, applied math, and hardware architectures</a:t>
            </a:r>
          </a:p>
          <a:p>
            <a:pPr>
              <a:lnSpc>
                <a:spcPct val="85000"/>
              </a:lnSpc>
              <a:spcBef>
                <a:spcPts val="600"/>
              </a:spcBef>
              <a:buFont typeface="Arial"/>
              <a:buChar char="•"/>
            </a:pPr>
            <a:r>
              <a:rPr lang="en-US" sz="1800" b="0" dirty="0">
                <a:solidFill>
                  <a:srgbClr val="0000FF"/>
                </a:solidFill>
              </a:rPr>
              <a:t>Horizontal integration</a:t>
            </a:r>
            <a:r>
              <a:rPr lang="en-US" sz="1800" b="0" dirty="0"/>
              <a:t>: need to create opportunities for the Centers to leverage each other</a:t>
            </a:r>
          </a:p>
          <a:p>
            <a:pPr marL="0" indent="0">
              <a:lnSpc>
                <a:spcPct val="85000"/>
              </a:lnSpc>
              <a:spcBef>
                <a:spcPts val="600"/>
              </a:spcBef>
            </a:pPr>
            <a:endParaRPr lang="en-US" sz="2400" b="0" dirty="0"/>
          </a:p>
          <a:p>
            <a:pPr marL="627063" indent="-346075">
              <a:lnSpc>
                <a:spcPct val="85000"/>
              </a:lnSpc>
            </a:pPr>
            <a:endParaRPr lang="en-US" sz="1600" dirty="0"/>
          </a:p>
        </p:txBody>
      </p:sp>
    </p:spTree>
    <p:extLst>
      <p:ext uri="{BB962C8B-B14F-4D97-AF65-F5344CB8AC3E}">
        <p14:creationId xmlns:p14="http://schemas.microsoft.com/office/powerpoint/2010/main" val="486069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smtClean="0"/>
              <a:t>Exascale Programming Models</a:t>
            </a:r>
            <a:r>
              <a:rPr lang="en-US" sz="3600" dirty="0" smtClean="0"/>
              <a:t/>
            </a:r>
            <a:br>
              <a:rPr lang="en-US" sz="3600" dirty="0" smtClean="0"/>
            </a:br>
            <a:r>
              <a:rPr lang="en-US" sz="2800" dirty="0" smtClean="0"/>
              <a:t>X-Stack </a:t>
            </a:r>
            <a:r>
              <a:rPr lang="en-US" sz="2400" dirty="0" smtClean="0"/>
              <a:t>Goals</a:t>
            </a:r>
            <a:endParaRPr lang="en-US" sz="2400" dirty="0"/>
          </a:p>
        </p:txBody>
      </p:sp>
      <p:sp>
        <p:nvSpPr>
          <p:cNvPr id="6" name="Content Placeholder 5"/>
          <p:cNvSpPr>
            <a:spLocks noGrp="1"/>
          </p:cNvSpPr>
          <p:nvPr>
            <p:ph idx="1"/>
          </p:nvPr>
        </p:nvSpPr>
        <p:spPr>
          <a:xfrm>
            <a:off x="304800" y="1295400"/>
            <a:ext cx="5334000" cy="4800600"/>
          </a:xfrm>
        </p:spPr>
        <p:txBody>
          <a:bodyPr>
            <a:normAutofit/>
          </a:bodyPr>
          <a:lstStyle/>
          <a:p>
            <a:pPr indent="-225425">
              <a:lnSpc>
                <a:spcPct val="85000"/>
              </a:lnSpc>
              <a:spcBef>
                <a:spcPts val="1600"/>
              </a:spcBef>
              <a:buFont typeface="Arial"/>
              <a:buChar char="•"/>
              <a:defRPr/>
            </a:pPr>
            <a:r>
              <a:rPr lang="en-US" sz="2200" dirty="0" smtClean="0">
                <a:solidFill>
                  <a:srgbClr val="0000FF"/>
                </a:solidFill>
              </a:rPr>
              <a:t>New Programming </a:t>
            </a:r>
            <a:r>
              <a:rPr lang="en-US" sz="2200" dirty="0">
                <a:solidFill>
                  <a:srgbClr val="0000FF"/>
                </a:solidFill>
              </a:rPr>
              <a:t>Models</a:t>
            </a:r>
            <a:r>
              <a:rPr lang="en-US" dirty="0">
                <a:solidFill>
                  <a:srgbClr val="0000FF"/>
                </a:solidFill>
              </a:rPr>
              <a:t>:</a:t>
            </a:r>
            <a:r>
              <a:rPr lang="en-US" dirty="0"/>
              <a:t> </a:t>
            </a:r>
            <a:r>
              <a:rPr lang="en-US" sz="2400" b="0" dirty="0" smtClean="0"/>
              <a:t>approaches </a:t>
            </a:r>
            <a:r>
              <a:rPr lang="en-US" sz="2400" b="0" dirty="0"/>
              <a:t>to managing parallelism and data </a:t>
            </a:r>
            <a:r>
              <a:rPr lang="en-US" sz="2400" b="0" dirty="0" smtClean="0"/>
              <a:t>movement through innovations in interfaces</a:t>
            </a:r>
            <a:endParaRPr lang="en-US" sz="2400" b="0" dirty="0"/>
          </a:p>
          <a:p>
            <a:pPr indent="-225425">
              <a:lnSpc>
                <a:spcPct val="85000"/>
              </a:lnSpc>
              <a:spcBef>
                <a:spcPts val="1600"/>
              </a:spcBef>
              <a:buFont typeface="Arial"/>
              <a:buChar char="•"/>
              <a:defRPr/>
            </a:pPr>
            <a:r>
              <a:rPr lang="en-US" sz="2200" dirty="0">
                <a:solidFill>
                  <a:srgbClr val="0000FF"/>
                </a:solidFill>
              </a:rPr>
              <a:t>Dynamic Runtime Systems: </a:t>
            </a:r>
            <a:r>
              <a:rPr lang="en-US" sz="2100" b="0" dirty="0"/>
              <a:t>adapt to changing application goals and system conditions</a:t>
            </a:r>
          </a:p>
          <a:p>
            <a:pPr indent="-225425">
              <a:lnSpc>
                <a:spcPct val="85000"/>
              </a:lnSpc>
              <a:spcBef>
                <a:spcPts val="1600"/>
              </a:spcBef>
              <a:buFont typeface="Arial"/>
              <a:buChar char="•"/>
              <a:defRPr/>
            </a:pPr>
            <a:r>
              <a:rPr lang="en-US" sz="2200" dirty="0">
                <a:solidFill>
                  <a:srgbClr val="0000FF"/>
                </a:solidFill>
              </a:rPr>
              <a:t>Locality-aware and Energy-efficient Strategies: </a:t>
            </a:r>
            <a:r>
              <a:rPr lang="en-US" sz="2100" b="0" dirty="0"/>
              <a:t>manage locality and minimize energy consumption</a:t>
            </a:r>
          </a:p>
          <a:p>
            <a:pPr indent="-225425">
              <a:lnSpc>
                <a:spcPct val="85000"/>
              </a:lnSpc>
              <a:spcBef>
                <a:spcPts val="1600"/>
              </a:spcBef>
              <a:buFont typeface="Arial"/>
              <a:buChar char="•"/>
              <a:defRPr/>
            </a:pPr>
            <a:r>
              <a:rPr lang="en-US" sz="2200" dirty="0">
                <a:solidFill>
                  <a:srgbClr val="0000FF"/>
                </a:solidFill>
              </a:rPr>
              <a:t>Interoperability: </a:t>
            </a:r>
            <a:r>
              <a:rPr lang="en-US" sz="2100" b="0" dirty="0"/>
              <a:t>facilitate interoperability across different HPC languages and interfaces, as well as cross-cutting execution models</a:t>
            </a:r>
          </a:p>
        </p:txBody>
      </p:sp>
      <p:sp>
        <p:nvSpPr>
          <p:cNvPr id="78852" name="TextBox 1"/>
          <p:cNvSpPr txBox="1">
            <a:spLocks noChangeArrowheads="1"/>
          </p:cNvSpPr>
          <p:nvPr/>
        </p:nvSpPr>
        <p:spPr bwMode="auto">
          <a:xfrm>
            <a:off x="8340725" y="247967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endParaRPr lang="en-US"/>
          </a:p>
        </p:txBody>
      </p:sp>
      <p:pic>
        <p:nvPicPr>
          <p:cNvPr id="78853" name="Picture 2" descr="800px-Marathon_Runner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1200" y="1371600"/>
            <a:ext cx="29686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3" descr="800px-Energy_Arc_(central_electrode_of_a_Plasma_Lamp).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65800" y="3810000"/>
            <a:ext cx="2997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4302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Exascale Programming Models </a:t>
            </a:r>
            <a:br>
              <a:rPr lang="en-US" dirty="0" smtClean="0"/>
            </a:br>
            <a:r>
              <a:rPr lang="en-US" sz="2800" dirty="0" smtClean="0"/>
              <a:t>Observations &amp; Lessons Learned</a:t>
            </a:r>
            <a:endParaRPr lang="en-US" sz="2800" dirty="0"/>
          </a:p>
        </p:txBody>
      </p:sp>
      <p:sp>
        <p:nvSpPr>
          <p:cNvPr id="2" name="Content Placeholder 1"/>
          <p:cNvSpPr>
            <a:spLocks noGrp="1"/>
          </p:cNvSpPr>
          <p:nvPr>
            <p:ph idx="1"/>
          </p:nvPr>
        </p:nvSpPr>
        <p:spPr/>
        <p:txBody>
          <a:bodyPr>
            <a:noAutofit/>
          </a:bodyPr>
          <a:lstStyle/>
          <a:p>
            <a:pPr>
              <a:lnSpc>
                <a:spcPct val="85000"/>
              </a:lnSpc>
              <a:spcAft>
                <a:spcPts val="600"/>
              </a:spcAft>
              <a:buFont typeface="Arial"/>
              <a:buChar char="•"/>
            </a:pPr>
            <a:r>
              <a:rPr lang="en-US" sz="2400" dirty="0">
                <a:solidFill>
                  <a:srgbClr val="0000FF"/>
                </a:solidFill>
              </a:rPr>
              <a:t>Computations and communications will be irregular</a:t>
            </a:r>
            <a:r>
              <a:rPr lang="en-US" sz="2400" dirty="0"/>
              <a:t> due to </a:t>
            </a:r>
            <a:r>
              <a:rPr lang="en-US" sz="2400" dirty="0" smtClean="0"/>
              <a:t>heterogeneous </a:t>
            </a:r>
            <a:r>
              <a:rPr lang="en-US" sz="2400" dirty="0"/>
              <a:t>processors characteristics, deep memory hierarchies, and much higher rate of faults than current platforms.</a:t>
            </a:r>
            <a:endParaRPr lang="en-US" sz="2400" dirty="0">
              <a:ea typeface="ＭＳ Ｐゴシック" pitchFamily="-106" charset="-128"/>
              <a:cs typeface="ＭＳ Ｐゴシック" pitchFamily="-106" charset="-128"/>
            </a:endParaRPr>
          </a:p>
          <a:p>
            <a:pPr>
              <a:lnSpc>
                <a:spcPct val="85000"/>
              </a:lnSpc>
              <a:spcAft>
                <a:spcPts val="600"/>
              </a:spcAft>
              <a:buFont typeface="Arial"/>
              <a:buChar char="•"/>
            </a:pPr>
            <a:r>
              <a:rPr lang="en-US" sz="2400" dirty="0"/>
              <a:t>Exascale system will have </a:t>
            </a:r>
            <a:r>
              <a:rPr lang="en-US" sz="2400" dirty="0">
                <a:solidFill>
                  <a:srgbClr val="0000FF"/>
                </a:solidFill>
              </a:rPr>
              <a:t>deep memory hierarchy</a:t>
            </a:r>
            <a:r>
              <a:rPr lang="en-US" sz="2400" dirty="0"/>
              <a:t>: generating optimized code will be very challenging.</a:t>
            </a:r>
          </a:p>
          <a:p>
            <a:pPr lvl="0">
              <a:lnSpc>
                <a:spcPct val="85000"/>
              </a:lnSpc>
              <a:spcAft>
                <a:spcPts val="600"/>
              </a:spcAft>
              <a:buFont typeface="Arial"/>
              <a:buChar char="•"/>
            </a:pPr>
            <a:r>
              <a:rPr lang="en-US" sz="2400" dirty="0"/>
              <a:t>Using DSLs, application </a:t>
            </a:r>
            <a:r>
              <a:rPr lang="en-US" sz="2400" dirty="0">
                <a:solidFill>
                  <a:srgbClr val="0000FF"/>
                </a:solidFill>
              </a:rPr>
              <a:t>code size can be reduced by 100x</a:t>
            </a:r>
            <a:r>
              <a:rPr lang="en-US" sz="2400" dirty="0"/>
              <a:t>, and the code generated and optimized has about </a:t>
            </a:r>
            <a:r>
              <a:rPr lang="en-US" sz="2400" dirty="0" smtClean="0">
                <a:solidFill>
                  <a:srgbClr val="0000FF"/>
                </a:solidFill>
              </a:rPr>
              <a:t>3x </a:t>
            </a:r>
            <a:r>
              <a:rPr lang="en-US" sz="2400" dirty="0">
                <a:solidFill>
                  <a:srgbClr val="0000FF"/>
                </a:solidFill>
              </a:rPr>
              <a:t>faster execution time</a:t>
            </a:r>
            <a:r>
              <a:rPr lang="en-US" sz="2400" dirty="0"/>
              <a:t>.</a:t>
            </a:r>
          </a:p>
          <a:p>
            <a:pPr>
              <a:lnSpc>
                <a:spcPct val="85000"/>
              </a:lnSpc>
              <a:spcAft>
                <a:spcPts val="600"/>
              </a:spcAft>
              <a:buFont typeface="Arial"/>
              <a:buChar char="•"/>
            </a:pPr>
            <a:r>
              <a:rPr lang="en-US" sz="2400" dirty="0"/>
              <a:t>Unprecedented parallelism, asynchrony, and irregular computations and communications </a:t>
            </a:r>
            <a:r>
              <a:rPr lang="en-US" sz="2400" dirty="0" smtClean="0"/>
              <a:t>are </a:t>
            </a:r>
            <a:r>
              <a:rPr lang="en-US" sz="2400" dirty="0"/>
              <a:t>well matched to </a:t>
            </a:r>
            <a:r>
              <a:rPr lang="en-US" sz="2400" dirty="0">
                <a:solidFill>
                  <a:srgbClr val="0000FF"/>
                </a:solidFill>
              </a:rPr>
              <a:t>task/thread-oriented dataflow programming models</a:t>
            </a:r>
            <a:r>
              <a:rPr lang="en-US" sz="2400" dirty="0" smtClean="0">
                <a:solidFill>
                  <a:srgbClr val="0000FF"/>
                </a:solidFill>
              </a:rPr>
              <a:t>.</a:t>
            </a:r>
            <a:endParaRPr lang="en-US" sz="2400" dirty="0">
              <a:solidFill>
                <a:srgbClr val="0000FF"/>
              </a:solidFill>
            </a:endParaRPr>
          </a:p>
          <a:p>
            <a:pPr marL="285750" lvl="0" indent="-285750">
              <a:lnSpc>
                <a:spcPct val="85000"/>
              </a:lnSpc>
              <a:buFont typeface="Arial"/>
              <a:buChar char="•"/>
            </a:pPr>
            <a:endParaRPr lang="en-US" sz="2400" dirty="0">
              <a:solidFill>
                <a:srgbClr val="0000FF"/>
              </a:solidFill>
            </a:endParaRPr>
          </a:p>
          <a:p>
            <a:pPr>
              <a:lnSpc>
                <a:spcPct val="85000"/>
              </a:lnSpc>
              <a:buFont typeface="Arial"/>
              <a:buChar char="•"/>
            </a:pPr>
            <a:endParaRPr lang="en-US" sz="2400" dirty="0"/>
          </a:p>
          <a:p>
            <a:pPr lvl="0">
              <a:lnSpc>
                <a:spcPct val="85000"/>
              </a:lnSpc>
              <a:buFont typeface="Arial"/>
              <a:buChar char="•"/>
            </a:pPr>
            <a:endParaRPr lang="en-US" sz="2400" dirty="0"/>
          </a:p>
        </p:txBody>
      </p:sp>
    </p:spTree>
    <p:extLst>
      <p:ext uri="{BB962C8B-B14F-4D97-AF65-F5344CB8AC3E}">
        <p14:creationId xmlns:p14="http://schemas.microsoft.com/office/powerpoint/2010/main" val="27928865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a:xfrm>
            <a:off x="457200" y="1219200"/>
            <a:ext cx="8534400" cy="5029200"/>
          </a:xfrm>
        </p:spPr>
        <p:txBody>
          <a:bodyPr/>
          <a:lstStyle/>
          <a:p>
            <a:r>
              <a:rPr lang="en-US" dirty="0" smtClean="0"/>
              <a:t>Meetings with</a:t>
            </a:r>
          </a:p>
          <a:p>
            <a:pPr lvl="1"/>
            <a:r>
              <a:rPr lang="en-US" dirty="0"/>
              <a:t>Secretary of Energy</a:t>
            </a:r>
          </a:p>
          <a:p>
            <a:pPr lvl="1"/>
            <a:r>
              <a:rPr lang="en-US" dirty="0"/>
              <a:t>SEAB</a:t>
            </a:r>
          </a:p>
          <a:p>
            <a:pPr lvl="1"/>
            <a:r>
              <a:rPr lang="en-US" dirty="0" smtClean="0"/>
              <a:t>OMB</a:t>
            </a:r>
          </a:p>
          <a:p>
            <a:pPr lvl="1"/>
            <a:r>
              <a:rPr lang="en-US" dirty="0" smtClean="0"/>
              <a:t>OSTP</a:t>
            </a:r>
          </a:p>
          <a:p>
            <a:pPr lvl="1"/>
            <a:r>
              <a:rPr lang="en-US" dirty="0" smtClean="0"/>
              <a:t>Congressional Meetings</a:t>
            </a:r>
          </a:p>
          <a:p>
            <a:pPr lvl="1"/>
            <a:r>
              <a:rPr lang="en-US" dirty="0" smtClean="0"/>
              <a:t>Other agencies</a:t>
            </a:r>
          </a:p>
          <a:p>
            <a:pPr marL="0" lvl="1" indent="0">
              <a:spcBef>
                <a:spcPts val="1000"/>
              </a:spcBef>
              <a:buNone/>
            </a:pPr>
            <a:r>
              <a:rPr lang="en-US" sz="2000" b="1" dirty="0">
                <a:ea typeface="+mn-ea"/>
              </a:rPr>
              <a:t>Project Design </a:t>
            </a:r>
            <a:r>
              <a:rPr lang="en-US" sz="2000" b="1" dirty="0" smtClean="0">
                <a:ea typeface="+mn-ea"/>
              </a:rPr>
              <a:t>Planning</a:t>
            </a:r>
            <a:endParaRPr lang="en-US" b="1" dirty="0">
              <a:ea typeface="+mn-ea"/>
            </a:endParaRPr>
          </a:p>
          <a:p>
            <a:pPr lvl="1"/>
            <a:r>
              <a:rPr lang="en-US" dirty="0" smtClean="0"/>
              <a:t>Develop preliminary version of project design document, involving lab researchers and DOE/NNSA program managers.</a:t>
            </a:r>
          </a:p>
          <a:p>
            <a:pPr lvl="1"/>
            <a:r>
              <a:rPr lang="en-US" dirty="0" smtClean="0"/>
              <a:t>Held “Red Team” review of document</a:t>
            </a:r>
          </a:p>
          <a:p>
            <a:pPr lvl="1"/>
            <a:r>
              <a:rPr lang="en-US" dirty="0" smtClean="0"/>
              <a:t>Held external review of document (federal employees from other agencies)</a:t>
            </a:r>
          </a:p>
          <a:p>
            <a:pPr lvl="1"/>
            <a:r>
              <a:rPr lang="en-US" dirty="0" smtClean="0"/>
              <a:t>Updated project design document</a:t>
            </a:r>
          </a:p>
          <a:p>
            <a:pPr marL="0" lvl="1" indent="0">
              <a:spcBef>
                <a:spcPts val="1000"/>
              </a:spcBef>
              <a:buNone/>
            </a:pPr>
            <a:r>
              <a:rPr lang="en-US" sz="2000" b="1" dirty="0">
                <a:ea typeface="+mn-ea"/>
              </a:rPr>
              <a:t>Initiated New </a:t>
            </a:r>
            <a:r>
              <a:rPr lang="en-US" sz="2000" b="1" dirty="0" smtClean="0">
                <a:ea typeface="+mn-ea"/>
              </a:rPr>
              <a:t>Programs</a:t>
            </a:r>
          </a:p>
          <a:p>
            <a:pPr lvl="1">
              <a:lnSpc>
                <a:spcPct val="85000"/>
              </a:lnSpc>
            </a:pPr>
            <a:r>
              <a:rPr lang="en-US" dirty="0" err="1"/>
              <a:t>FastForward</a:t>
            </a:r>
            <a:r>
              <a:rPr lang="en-US" dirty="0"/>
              <a:t> 2 and </a:t>
            </a:r>
            <a:r>
              <a:rPr lang="en-US" dirty="0" err="1"/>
              <a:t>DesignForward</a:t>
            </a:r>
            <a:r>
              <a:rPr lang="en-US" dirty="0"/>
              <a:t> </a:t>
            </a:r>
            <a:r>
              <a:rPr lang="en-US" dirty="0"/>
              <a:t>2, </a:t>
            </a:r>
            <a:r>
              <a:rPr lang="en-US" dirty="0"/>
              <a:t>Resilience, </a:t>
            </a:r>
            <a:r>
              <a:rPr lang="en-US" dirty="0"/>
              <a:t>Analytical Modeling for Extreme-Scale Computing </a:t>
            </a:r>
            <a:r>
              <a:rPr lang="en-US" dirty="0"/>
              <a:t>Environments, </a:t>
            </a:r>
            <a:r>
              <a:rPr lang="en-US" dirty="0"/>
              <a:t>Scientific Data Management, Analysis and Visualization at Extreme </a:t>
            </a:r>
            <a:r>
              <a:rPr lang="en-US" dirty="0" smtClean="0"/>
              <a:t>Scale</a:t>
            </a:r>
            <a:endParaRPr lang="en-US" dirty="0"/>
          </a:p>
        </p:txBody>
      </p:sp>
    </p:spTree>
    <p:extLst>
      <p:ext uri="{BB962C8B-B14F-4D97-AF65-F5344CB8AC3E}">
        <p14:creationId xmlns:p14="http://schemas.microsoft.com/office/powerpoint/2010/main" val="269226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Conceptual Design for </a:t>
            </a:r>
            <a:r>
              <a:rPr lang="en-US" dirty="0" smtClean="0"/>
              <a:t>the</a:t>
            </a:r>
            <a:r>
              <a:rPr lang="en-US" dirty="0"/>
              <a:t/>
            </a:r>
            <a:br>
              <a:rPr lang="en-US" dirty="0"/>
            </a:br>
            <a:r>
              <a:rPr lang="en-US" dirty="0"/>
              <a:t>Exascale Computing </a:t>
            </a:r>
            <a:r>
              <a:rPr lang="en-US" dirty="0" smtClean="0"/>
              <a:t>Initiative Document</a:t>
            </a:r>
            <a:endParaRPr lang="en-US" dirty="0"/>
          </a:p>
        </p:txBody>
      </p:sp>
      <p:sp>
        <p:nvSpPr>
          <p:cNvPr id="3" name="Content Placeholder 2"/>
          <p:cNvSpPr>
            <a:spLocks noGrp="1"/>
          </p:cNvSpPr>
          <p:nvPr>
            <p:ph idx="1"/>
          </p:nvPr>
        </p:nvSpPr>
        <p:spPr>
          <a:xfrm>
            <a:off x="4114800" y="1600200"/>
            <a:ext cx="5029200" cy="4525963"/>
          </a:xfrm>
        </p:spPr>
        <p:txBody>
          <a:bodyPr/>
          <a:lstStyle/>
          <a:p>
            <a:pPr marL="403225" indent="-403225"/>
            <a:r>
              <a:rPr lang="en-US" sz="2800" dirty="0" smtClean="0"/>
              <a:t>Table of Contents</a:t>
            </a:r>
          </a:p>
          <a:p>
            <a:pPr marL="403225" indent="-403225"/>
            <a:endParaRPr lang="en-US" dirty="0"/>
          </a:p>
          <a:p>
            <a:pPr marL="403225" indent="-403225"/>
            <a:r>
              <a:rPr lang="en-US" dirty="0" smtClean="0"/>
              <a:t>	Executive Summary</a:t>
            </a:r>
            <a:endParaRPr lang="en-US" dirty="0"/>
          </a:p>
          <a:p>
            <a:pPr marL="403225" indent="-403225"/>
            <a:r>
              <a:rPr lang="en-US" dirty="0"/>
              <a:t>1</a:t>
            </a:r>
            <a:r>
              <a:rPr lang="en-US" b="0" dirty="0"/>
              <a:t>	</a:t>
            </a:r>
            <a:r>
              <a:rPr lang="en-US" dirty="0" smtClean="0"/>
              <a:t>Introduction</a:t>
            </a:r>
            <a:endParaRPr lang="en-US" dirty="0"/>
          </a:p>
          <a:p>
            <a:pPr marL="403225" indent="-403225"/>
            <a:r>
              <a:rPr lang="en-US" dirty="0"/>
              <a:t>2</a:t>
            </a:r>
            <a:r>
              <a:rPr lang="en-US" b="0" dirty="0"/>
              <a:t>	</a:t>
            </a:r>
            <a:r>
              <a:rPr lang="en-US" dirty="0"/>
              <a:t>Project </a:t>
            </a:r>
            <a:r>
              <a:rPr lang="en-US" dirty="0" smtClean="0"/>
              <a:t>Background</a:t>
            </a:r>
            <a:endParaRPr lang="en-US" dirty="0"/>
          </a:p>
          <a:p>
            <a:pPr marL="403225" indent="-403225">
              <a:buAutoNum type="arabicPlain" startAt="3"/>
            </a:pPr>
            <a:r>
              <a:rPr lang="en-US" dirty="0" smtClean="0"/>
              <a:t>Justification </a:t>
            </a:r>
            <a:r>
              <a:rPr lang="en-US" dirty="0"/>
              <a:t>of Mission </a:t>
            </a:r>
            <a:r>
              <a:rPr lang="en-US" dirty="0" smtClean="0"/>
              <a:t>Need</a:t>
            </a:r>
            <a:endParaRPr lang="en-US" dirty="0"/>
          </a:p>
          <a:p>
            <a:pPr marL="403225" indent="-403225"/>
            <a:r>
              <a:rPr lang="en-US" dirty="0" smtClean="0"/>
              <a:t>4</a:t>
            </a:r>
            <a:r>
              <a:rPr lang="en-US" b="0" dirty="0"/>
              <a:t>	</a:t>
            </a:r>
            <a:r>
              <a:rPr lang="en-US" dirty="0"/>
              <a:t>Barriers to Achieving </a:t>
            </a:r>
            <a:r>
              <a:rPr lang="en-US" dirty="0" smtClean="0"/>
              <a:t>Exascale Computing</a:t>
            </a:r>
            <a:endParaRPr lang="en-US" dirty="0"/>
          </a:p>
          <a:p>
            <a:pPr marL="403225" indent="-403225"/>
            <a:r>
              <a:rPr lang="en-US" dirty="0"/>
              <a:t>5</a:t>
            </a:r>
            <a:r>
              <a:rPr lang="en-US" b="0" dirty="0"/>
              <a:t>	</a:t>
            </a:r>
            <a:r>
              <a:rPr lang="en-US" dirty="0"/>
              <a:t>Technical </a:t>
            </a:r>
            <a:r>
              <a:rPr lang="en-US" dirty="0" smtClean="0"/>
              <a:t>Approach</a:t>
            </a:r>
            <a:endParaRPr lang="en-US" dirty="0"/>
          </a:p>
          <a:p>
            <a:pPr marL="403225" indent="-403225">
              <a:buAutoNum type="arabicPlain" startAt="6"/>
            </a:pPr>
            <a:r>
              <a:rPr lang="en-US" dirty="0" smtClean="0"/>
              <a:t>Project Management</a:t>
            </a:r>
          </a:p>
          <a:p>
            <a:pPr marL="403225" indent="-403225">
              <a:buAutoNum type="arabicPlain" startAt="6"/>
            </a:pPr>
            <a:r>
              <a:rPr lang="en-US" dirty="0" smtClean="0"/>
              <a:t>Integrated Baseline</a:t>
            </a:r>
          </a:p>
          <a:p>
            <a:pPr marL="403225" indent="-403225">
              <a:buAutoNum type="arabicPlain" startAt="6"/>
            </a:pPr>
            <a:r>
              <a:rPr lang="en-US" dirty="0" smtClean="0"/>
              <a:t>External </a:t>
            </a:r>
            <a:r>
              <a:rPr lang="en-US" dirty="0"/>
              <a:t>Stakeholders	</a:t>
            </a:r>
            <a:endParaRPr lang="en-US" dirty="0" smtClean="0"/>
          </a:p>
          <a:p>
            <a:pPr marL="403225" indent="-403225"/>
            <a:r>
              <a:rPr lang="en-US" dirty="0"/>
              <a:t>	</a:t>
            </a:r>
            <a:r>
              <a:rPr lang="en-US" dirty="0" smtClean="0"/>
              <a:t>Appendix 1</a:t>
            </a:r>
            <a:endParaRPr lang="en-US" dirty="0"/>
          </a:p>
        </p:txBody>
      </p:sp>
      <p:sp>
        <p:nvSpPr>
          <p:cNvPr id="4" name="Content Placeholder 2"/>
          <p:cNvSpPr txBox="1">
            <a:spLocks/>
          </p:cNvSpPr>
          <p:nvPr/>
        </p:nvSpPr>
        <p:spPr>
          <a:xfrm>
            <a:off x="228600" y="1600200"/>
            <a:ext cx="3581400" cy="4525963"/>
          </a:xfrm>
          <a:prstGeom prst="rect">
            <a:avLst/>
          </a:prstGeom>
        </p:spPr>
        <p:txBody>
          <a:bodyPr vert="horz"/>
          <a:lstStyle>
            <a:lvl1pPr marL="342900" indent="-342900" algn="l" defTabSz="457200" rtl="0" eaLnBrk="0" fontAlgn="base" hangingPunct="0">
              <a:spcBef>
                <a:spcPct val="0"/>
              </a:spcBef>
              <a:spcAft>
                <a:spcPct val="0"/>
              </a:spcAft>
              <a:defRPr sz="2000" b="1">
                <a:solidFill>
                  <a:srgbClr val="000000"/>
                </a:solidFill>
                <a:latin typeface="Calibri"/>
                <a:ea typeface="+mn-ea"/>
                <a:cs typeface="Calibri"/>
                <a:sym typeface="Helvetica" charset="0"/>
              </a:defRPr>
            </a:lvl1pPr>
            <a:lvl2pPr marL="400050" indent="-171450" algn="l" defTabSz="457200" rtl="0" eaLnBrk="0" fontAlgn="base" hangingPunct="0">
              <a:spcBef>
                <a:spcPct val="0"/>
              </a:spcBef>
              <a:spcAft>
                <a:spcPct val="0"/>
              </a:spcAft>
              <a:buFont typeface="Wingdings" charset="2"/>
              <a:buChar char="§"/>
              <a:defRPr sz="1800">
                <a:solidFill>
                  <a:srgbClr val="000000"/>
                </a:solidFill>
                <a:latin typeface="Calibri"/>
                <a:ea typeface="Helvetica" charset="0"/>
                <a:cs typeface="Calibri"/>
                <a:sym typeface="Helvetica" charset="0"/>
              </a:defRPr>
            </a:lvl2pPr>
            <a:lvl3pPr marL="742950" indent="-285750" algn="l" defTabSz="457200" rtl="0" eaLnBrk="0" fontAlgn="base" hangingPunct="0">
              <a:spcBef>
                <a:spcPct val="0"/>
              </a:spcBef>
              <a:spcAft>
                <a:spcPct val="0"/>
              </a:spcAft>
              <a:buFont typeface="Courier New"/>
              <a:buChar char="o"/>
              <a:defRPr sz="1600">
                <a:solidFill>
                  <a:srgbClr val="000000"/>
                </a:solidFill>
                <a:latin typeface="Calibri"/>
                <a:ea typeface="Helvetica" charset="0"/>
                <a:cs typeface="Calibri"/>
                <a:sym typeface="Helvetica" charset="0"/>
              </a:defRPr>
            </a:lvl3pPr>
            <a:lvl4pPr marL="1143000" indent="-338138" algn="l" defTabSz="457200" rtl="0" eaLnBrk="0" fontAlgn="base" hangingPunct="0">
              <a:spcBef>
                <a:spcPct val="0"/>
              </a:spcBef>
              <a:spcAft>
                <a:spcPct val="0"/>
              </a:spcAft>
              <a:buFont typeface="Wingdings" charset="2"/>
              <a:buChar char="Ø"/>
              <a:defRPr sz="1400">
                <a:solidFill>
                  <a:srgbClr val="000000"/>
                </a:solidFill>
                <a:latin typeface="Calibri"/>
                <a:ea typeface="Helvetica" charset="0"/>
                <a:cs typeface="Calibri"/>
                <a:sym typeface="Helvetica" charset="0"/>
              </a:defRPr>
            </a:lvl4pPr>
            <a:lvl5pPr marL="914400" indent="914400" algn="l" defTabSz="457200" rtl="0" eaLnBrk="0" fontAlgn="base" hangingPunct="0">
              <a:spcBef>
                <a:spcPct val="0"/>
              </a:spcBef>
              <a:spcAft>
                <a:spcPct val="0"/>
              </a:spcAft>
              <a:defRPr sz="1200">
                <a:solidFill>
                  <a:srgbClr val="000000"/>
                </a:solidFill>
                <a:latin typeface="Calibri"/>
                <a:ea typeface="Helvetica" charset="0"/>
                <a:cs typeface="Calibri"/>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a:buFont typeface="Arial"/>
              <a:buChar char="•"/>
            </a:pPr>
            <a:r>
              <a:rPr lang="en-US" sz="2200" dirty="0"/>
              <a:t>This document presents a preliminary strategy and contains limited descriptions of project management details</a:t>
            </a:r>
            <a:r>
              <a:rPr lang="en-US" sz="2200" dirty="0" smtClean="0"/>
              <a:t>.</a:t>
            </a:r>
          </a:p>
          <a:p>
            <a:pPr>
              <a:buFont typeface="Arial"/>
              <a:buChar char="•"/>
            </a:pPr>
            <a:endParaRPr lang="en-US" sz="2200" dirty="0"/>
          </a:p>
          <a:p>
            <a:pPr>
              <a:buFont typeface="Arial"/>
              <a:buChar char="•"/>
            </a:pPr>
            <a:r>
              <a:rPr lang="en-US" sz="2200" dirty="0" smtClean="0"/>
              <a:t>A preliminary list of proposed projects is provided </a:t>
            </a:r>
            <a:endParaRPr lang="en-US" sz="2200" dirty="0"/>
          </a:p>
        </p:txBody>
      </p:sp>
    </p:spTree>
    <p:extLst>
      <p:ext uri="{BB962C8B-B14F-4D97-AF65-F5344CB8AC3E}">
        <p14:creationId xmlns:p14="http://schemas.microsoft.com/office/powerpoint/2010/main" val="311285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a:t>
            </a:r>
            <a:r>
              <a:rPr lang="en-US" dirty="0" smtClean="0"/>
              <a:t>Approach</a:t>
            </a:r>
            <a:br>
              <a:rPr lang="en-US" dirty="0" smtClean="0"/>
            </a:br>
            <a:r>
              <a:rPr lang="en-US" sz="2800" dirty="0" smtClean="0"/>
              <a:t>Project Components</a:t>
            </a:r>
            <a:endParaRPr lang="en-US" sz="2800" dirty="0"/>
          </a:p>
        </p:txBody>
      </p:sp>
      <p:sp>
        <p:nvSpPr>
          <p:cNvPr id="3" name="Content Placeholder 2"/>
          <p:cNvSpPr>
            <a:spLocks noGrp="1"/>
          </p:cNvSpPr>
          <p:nvPr>
            <p:ph idx="1"/>
          </p:nvPr>
        </p:nvSpPr>
        <p:spPr>
          <a:xfrm>
            <a:off x="457200" y="1371600"/>
            <a:ext cx="8458200" cy="4525963"/>
          </a:xfrm>
        </p:spPr>
        <p:txBody>
          <a:bodyPr/>
          <a:lstStyle/>
          <a:p>
            <a:r>
              <a:rPr lang="en-US" dirty="0"/>
              <a:t> </a:t>
            </a:r>
            <a:endParaRPr lang="en-US" dirty="0" smtClean="0"/>
          </a:p>
          <a:p>
            <a:pPr marL="457200" lvl="0" indent="-457200">
              <a:spcBef>
                <a:spcPts val="1000"/>
              </a:spcBef>
              <a:spcAft>
                <a:spcPts val="600"/>
              </a:spcAft>
              <a:buFont typeface="+mj-lt"/>
              <a:buAutoNum type="arabicPeriod"/>
            </a:pPr>
            <a:r>
              <a:rPr lang="en-US" i="1" dirty="0" smtClean="0"/>
              <a:t>Exascale Research, Development and Deployment (</a:t>
            </a:r>
            <a:r>
              <a:rPr lang="en-US" i="1" dirty="0" err="1" smtClean="0"/>
              <a:t>ExaRD</a:t>
            </a:r>
            <a:r>
              <a:rPr lang="en-US" i="1" dirty="0" smtClean="0"/>
              <a:t>): </a:t>
            </a:r>
          </a:p>
          <a:p>
            <a:pPr marL="627063" lvl="1" indent="-284163">
              <a:lnSpc>
                <a:spcPct val="85000"/>
              </a:lnSpc>
              <a:buFont typeface="Arial"/>
              <a:buChar char="•"/>
            </a:pPr>
            <a:r>
              <a:rPr lang="en-US" b="1" i="1" dirty="0" smtClean="0"/>
              <a:t>Exascale </a:t>
            </a:r>
            <a:r>
              <a:rPr lang="en-US" b="1" i="1" dirty="0"/>
              <a:t>Co-Design Centers and Beyond </a:t>
            </a:r>
            <a:r>
              <a:rPr lang="en-US" b="1" i="1" dirty="0" smtClean="0"/>
              <a:t>Exascale</a:t>
            </a:r>
            <a:r>
              <a:rPr lang="en-US" i="1" dirty="0" smtClean="0"/>
              <a:t>,</a:t>
            </a:r>
            <a:r>
              <a:rPr lang="en-US" dirty="0" smtClean="0"/>
              <a:t> exploratory</a:t>
            </a:r>
            <a:r>
              <a:rPr lang="en-US" dirty="0"/>
              <a:t>  research to co-design hardware and software </a:t>
            </a:r>
            <a:r>
              <a:rPr lang="en-US" dirty="0" smtClean="0"/>
              <a:t>architecture</a:t>
            </a:r>
          </a:p>
          <a:p>
            <a:pPr marL="627063" lvl="1" indent="-284163">
              <a:lnSpc>
                <a:spcPct val="85000"/>
              </a:lnSpc>
              <a:buFont typeface="Arial"/>
              <a:buChar char="•"/>
            </a:pPr>
            <a:r>
              <a:rPr lang="en-US" b="1" i="1" dirty="0"/>
              <a:t>Software </a:t>
            </a:r>
            <a:r>
              <a:rPr lang="en-US" b="1" i="1" dirty="0"/>
              <a:t>Technology Research and Development</a:t>
            </a:r>
            <a:r>
              <a:rPr lang="en-US" i="1" dirty="0"/>
              <a:t>, </a:t>
            </a:r>
            <a:r>
              <a:rPr lang="en-US" dirty="0"/>
              <a:t>aimed at specific hardware and software technologies;</a:t>
            </a:r>
          </a:p>
          <a:p>
            <a:pPr marL="627063" lvl="1" indent="-284163">
              <a:lnSpc>
                <a:spcPct val="85000"/>
              </a:lnSpc>
              <a:buFont typeface="Arial"/>
              <a:buChar char="•"/>
            </a:pPr>
            <a:r>
              <a:rPr lang="en-US" b="1" i="1" dirty="0" smtClean="0"/>
              <a:t>Vendor </a:t>
            </a:r>
            <a:r>
              <a:rPr lang="en-US" b="1" i="1" dirty="0"/>
              <a:t>Research and Development</a:t>
            </a:r>
            <a:r>
              <a:rPr lang="en-US" dirty="0"/>
              <a:t>, aimed at developing exascale node and system architectures;</a:t>
            </a:r>
          </a:p>
          <a:p>
            <a:pPr marL="457200" lvl="0" indent="-457200">
              <a:spcBef>
                <a:spcPts val="1000"/>
              </a:spcBef>
              <a:spcAft>
                <a:spcPts val="600"/>
              </a:spcAft>
              <a:buFont typeface="+mj-lt"/>
              <a:buAutoNum type="arabicPeriod"/>
            </a:pPr>
            <a:r>
              <a:rPr lang="en-US" i="1" dirty="0" smtClean="0"/>
              <a:t>Exascale Application Development (</a:t>
            </a:r>
            <a:r>
              <a:rPr lang="en-US" i="1" dirty="0" err="1" smtClean="0"/>
              <a:t>ExaAD</a:t>
            </a:r>
            <a:r>
              <a:rPr lang="en-US" i="1" dirty="0" smtClean="0"/>
              <a:t>): </a:t>
            </a:r>
          </a:p>
          <a:p>
            <a:pPr marL="627063" lvl="1" indent="-284163">
              <a:lnSpc>
                <a:spcPct val="85000"/>
              </a:lnSpc>
              <a:buFont typeface="Arial"/>
              <a:buChar char="•"/>
            </a:pPr>
            <a:r>
              <a:rPr lang="en-US" dirty="0"/>
              <a:t>Readiness </a:t>
            </a:r>
            <a:r>
              <a:rPr lang="en-US" dirty="0"/>
              <a:t>to Use Capable Exascale Systems, initiating the development of a suite of exascale applications software packages that will be operational in 2023 to ensure maximal scientific and engineering impact of the exascale </a:t>
            </a:r>
            <a:r>
              <a:rPr lang="en-US" dirty="0" smtClean="0"/>
              <a:t>systems</a:t>
            </a:r>
            <a:endParaRPr lang="en-US" dirty="0"/>
          </a:p>
          <a:p>
            <a:pPr marL="457200" lvl="0" indent="-457200">
              <a:spcBef>
                <a:spcPts val="1000"/>
              </a:spcBef>
              <a:spcAft>
                <a:spcPts val="600"/>
              </a:spcAft>
              <a:buFont typeface="+mj-lt"/>
              <a:buAutoNum type="arabicPeriod"/>
            </a:pPr>
            <a:r>
              <a:rPr lang="en-US" i="1" dirty="0" smtClean="0"/>
              <a:t>Exascale Platform Deployment (</a:t>
            </a:r>
            <a:r>
              <a:rPr lang="en-US" i="1" dirty="0" err="1" smtClean="0"/>
              <a:t>ExaPD</a:t>
            </a:r>
            <a:r>
              <a:rPr lang="en-US" i="1" dirty="0" smtClean="0"/>
              <a:t>)</a:t>
            </a:r>
            <a:r>
              <a:rPr lang="en-US" b="0" i="1" dirty="0" smtClean="0"/>
              <a:t>: </a:t>
            </a:r>
          </a:p>
          <a:p>
            <a:pPr marL="627063" lvl="1" indent="-284163">
              <a:lnSpc>
                <a:spcPct val="85000"/>
              </a:lnSpc>
              <a:buFont typeface="Arial"/>
              <a:buChar char="•"/>
            </a:pPr>
            <a:r>
              <a:rPr lang="en-US" dirty="0"/>
              <a:t>Coordinated </a:t>
            </a:r>
            <a:r>
              <a:rPr lang="en-US" dirty="0"/>
              <a:t>Acquisition Strategy  for exascale platforms, including long-lead site preparations and system </a:t>
            </a:r>
            <a:r>
              <a:rPr lang="en-US" dirty="0" smtClean="0"/>
              <a:t>platforms</a:t>
            </a:r>
            <a:endParaRPr lang="en-US" dirty="0"/>
          </a:p>
          <a:p>
            <a:endParaRPr lang="en-US" dirty="0"/>
          </a:p>
        </p:txBody>
      </p:sp>
    </p:spTree>
    <p:extLst>
      <p:ext uri="{BB962C8B-B14F-4D97-AF65-F5344CB8AC3E}">
        <p14:creationId xmlns:p14="http://schemas.microsoft.com/office/powerpoint/2010/main" val="181357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513298950"/>
              </p:ext>
            </p:extLst>
          </p:nvPr>
        </p:nvGraphicFramePr>
        <p:xfrm>
          <a:off x="685799" y="609600"/>
          <a:ext cx="8139881" cy="5638800"/>
        </p:xfrm>
        <a:graphic>
          <a:graphicData uri="http://schemas.openxmlformats.org/presentationml/2006/ole">
            <mc:AlternateContent xmlns:mc="http://schemas.openxmlformats.org/markup-compatibility/2006">
              <mc:Choice xmlns:v="urn:schemas-microsoft-com:vml" Requires="v">
                <p:oleObj spid="_x0000_s1031" name="Document" r:id="rId3" imgW="6819900" imgH="4724400" progId="Word.Document.12">
                  <p:embed/>
                </p:oleObj>
              </mc:Choice>
              <mc:Fallback>
                <p:oleObj name="Document" r:id="rId3" imgW="6819900" imgH="4724400" progId="Word.Document.12">
                  <p:embed/>
                  <p:pic>
                    <p:nvPicPr>
                      <p:cNvPr id="0" name=""/>
                      <p:cNvPicPr/>
                      <p:nvPr/>
                    </p:nvPicPr>
                    <p:blipFill>
                      <a:blip r:embed="rId4"/>
                      <a:stretch>
                        <a:fillRect/>
                      </a:stretch>
                    </p:blipFill>
                    <p:spPr>
                      <a:xfrm>
                        <a:off x="685799" y="609600"/>
                        <a:ext cx="8139881" cy="5638800"/>
                      </a:xfrm>
                      <a:prstGeom prst="rect">
                        <a:avLst/>
                      </a:prstGeom>
                    </p:spPr>
                  </p:pic>
                </p:oleObj>
              </mc:Fallback>
            </mc:AlternateContent>
          </a:graphicData>
        </a:graphic>
      </p:graphicFrame>
    </p:spTree>
    <p:extLst>
      <p:ext uri="{BB962C8B-B14F-4D97-AF65-F5344CB8AC3E}">
        <p14:creationId xmlns:p14="http://schemas.microsoft.com/office/powerpoint/2010/main" val="67751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t>
            </a:r>
            <a:r>
              <a:rPr lang="en-US" dirty="0" smtClean="0"/>
              <a:t>Technology Projects</a:t>
            </a:r>
            <a:br>
              <a:rPr lang="en-US" dirty="0" smtClean="0"/>
            </a:br>
            <a:r>
              <a:rPr lang="en-US" sz="2400" dirty="0" smtClean="0"/>
              <a:t>Appendix 1</a:t>
            </a:r>
            <a:endParaRPr lang="en-US" sz="2400" dirty="0"/>
          </a:p>
        </p:txBody>
      </p:sp>
      <p:sp>
        <p:nvSpPr>
          <p:cNvPr id="4" name="Content Placeholder 3"/>
          <p:cNvSpPr>
            <a:spLocks noGrp="1"/>
          </p:cNvSpPr>
          <p:nvPr>
            <p:ph idx="1"/>
          </p:nvPr>
        </p:nvSpPr>
        <p:spPr>
          <a:xfrm>
            <a:off x="533400" y="1371600"/>
            <a:ext cx="8229600" cy="4800600"/>
          </a:xfrm>
        </p:spPr>
        <p:txBody>
          <a:bodyPr/>
          <a:lstStyle/>
          <a:p>
            <a:pPr marL="627063" indent="-506413"/>
            <a:r>
              <a:rPr lang="en-US" u="sng" dirty="0" smtClean="0"/>
              <a:t>1</a:t>
            </a:r>
            <a:r>
              <a:rPr lang="en-US" dirty="0"/>
              <a:t>	Application </a:t>
            </a:r>
            <a:r>
              <a:rPr lang="en-US" dirty="0" smtClean="0"/>
              <a:t>Foundations</a:t>
            </a:r>
            <a:endParaRPr lang="en-US" dirty="0"/>
          </a:p>
          <a:p>
            <a:pPr marL="627063" indent="-506413"/>
            <a:r>
              <a:rPr lang="en-US" dirty="0"/>
              <a:t>1.1	Co-Design (CD</a:t>
            </a:r>
            <a:r>
              <a:rPr lang="en-US" dirty="0" smtClean="0"/>
              <a:t>)</a:t>
            </a:r>
            <a:endParaRPr lang="en-US" dirty="0"/>
          </a:p>
          <a:p>
            <a:pPr marL="627063" indent="-506413"/>
            <a:r>
              <a:rPr lang="en-US" dirty="0" smtClean="0"/>
              <a:t>1.2</a:t>
            </a:r>
            <a:r>
              <a:rPr lang="en-US" dirty="0"/>
              <a:t>	Applied Mathematics (AM</a:t>
            </a:r>
            <a:r>
              <a:rPr lang="en-US" dirty="0" smtClean="0"/>
              <a:t>)</a:t>
            </a:r>
            <a:endParaRPr lang="en-US" dirty="0"/>
          </a:p>
          <a:p>
            <a:pPr marL="627063" indent="-506413"/>
            <a:r>
              <a:rPr lang="en-US" dirty="0" smtClean="0"/>
              <a:t>1.3</a:t>
            </a:r>
            <a:r>
              <a:rPr lang="en-US" dirty="0"/>
              <a:t>	Data Analytics and Visualization (DV</a:t>
            </a:r>
            <a:r>
              <a:rPr lang="en-US" dirty="0" smtClean="0"/>
              <a:t>)</a:t>
            </a:r>
            <a:endParaRPr lang="en-US" dirty="0"/>
          </a:p>
          <a:p>
            <a:pPr marL="627063" indent="-506413"/>
            <a:r>
              <a:rPr lang="en-US" dirty="0" smtClean="0"/>
              <a:t>2</a:t>
            </a:r>
            <a:r>
              <a:rPr lang="en-US" dirty="0"/>
              <a:t>	User Experiences (UE</a:t>
            </a:r>
            <a:r>
              <a:rPr lang="en-US" dirty="0" smtClean="0"/>
              <a:t>)</a:t>
            </a:r>
            <a:endParaRPr lang="en-US" dirty="0"/>
          </a:p>
          <a:p>
            <a:pPr marL="627063" indent="-506413"/>
            <a:r>
              <a:rPr lang="en-US" dirty="0"/>
              <a:t>2.1	Productivity (PR</a:t>
            </a:r>
            <a:r>
              <a:rPr lang="en-US" dirty="0" smtClean="0"/>
              <a:t>)</a:t>
            </a:r>
            <a:endParaRPr lang="en-US" dirty="0"/>
          </a:p>
          <a:p>
            <a:pPr marL="627063" indent="-506413"/>
            <a:r>
              <a:rPr lang="en-US" dirty="0"/>
              <a:t>2.2	Collaborative Environment (CE</a:t>
            </a:r>
            <a:r>
              <a:rPr lang="en-US" dirty="0" smtClean="0"/>
              <a:t>)</a:t>
            </a:r>
            <a:endParaRPr lang="en-US" dirty="0"/>
          </a:p>
          <a:p>
            <a:pPr marL="627063" indent="-506413"/>
            <a:r>
              <a:rPr lang="en-US" dirty="0"/>
              <a:t>2.3	Resilience (RE</a:t>
            </a:r>
            <a:r>
              <a:rPr lang="en-US" dirty="0" smtClean="0"/>
              <a:t>)</a:t>
            </a:r>
            <a:endParaRPr lang="en-US" dirty="0"/>
          </a:p>
          <a:p>
            <a:pPr marL="627063" indent="-506413"/>
            <a:r>
              <a:rPr lang="en-US" dirty="0"/>
              <a:t>2.4	Application </a:t>
            </a:r>
            <a:r>
              <a:rPr lang="en-US" dirty="0" smtClean="0"/>
              <a:t>Integrity</a:t>
            </a:r>
            <a:endParaRPr lang="en-US" dirty="0"/>
          </a:p>
          <a:p>
            <a:pPr marL="627063" indent="-506413"/>
            <a:r>
              <a:rPr lang="en-US" dirty="0" smtClean="0"/>
              <a:t>2.5</a:t>
            </a:r>
            <a:r>
              <a:rPr lang="en-US" dirty="0"/>
              <a:t>	Cybersecurity (CS</a:t>
            </a:r>
            <a:r>
              <a:rPr lang="en-US" dirty="0" smtClean="0"/>
              <a:t>)</a:t>
            </a:r>
            <a:endParaRPr lang="en-US" dirty="0"/>
          </a:p>
          <a:p>
            <a:pPr marL="627063" indent="-506413">
              <a:buAutoNum type="arabicPlain" startAt="3"/>
            </a:pPr>
            <a:r>
              <a:rPr lang="en-US" dirty="0" smtClean="0"/>
              <a:t>Software </a:t>
            </a:r>
            <a:r>
              <a:rPr lang="en-US" dirty="0"/>
              <a:t>Stack (SS</a:t>
            </a:r>
            <a:r>
              <a:rPr lang="en-US" dirty="0" smtClean="0"/>
              <a:t>)</a:t>
            </a:r>
            <a:endParaRPr lang="en-US" dirty="0"/>
          </a:p>
          <a:p>
            <a:pPr marL="627063" indent="-506413">
              <a:buAutoNum type="arabicPlain" startAt="4"/>
            </a:pPr>
            <a:r>
              <a:rPr lang="en-US" dirty="0" smtClean="0"/>
              <a:t>Performance </a:t>
            </a:r>
            <a:r>
              <a:rPr lang="en-US" dirty="0"/>
              <a:t>Execution (PE</a:t>
            </a:r>
            <a:r>
              <a:rPr lang="en-US" dirty="0" smtClean="0"/>
              <a:t>)</a:t>
            </a:r>
            <a:endParaRPr lang="en-US" dirty="0"/>
          </a:p>
          <a:p>
            <a:pPr marL="627063" indent="-506413">
              <a:buAutoNum type="arabicPlain" startAt="4"/>
            </a:pPr>
            <a:r>
              <a:rPr lang="en-US" dirty="0" smtClean="0"/>
              <a:t>Data </a:t>
            </a:r>
            <a:r>
              <a:rPr lang="en-US" dirty="0"/>
              <a:t>Management (DM</a:t>
            </a:r>
            <a:r>
              <a:rPr lang="en-US" dirty="0" smtClean="0"/>
              <a:t>)</a:t>
            </a:r>
            <a:endParaRPr lang="en-US" dirty="0"/>
          </a:p>
          <a:p>
            <a:pPr marL="627063" indent="-506413">
              <a:buAutoNum type="arabicPlain" startAt="6"/>
            </a:pPr>
            <a:r>
              <a:rPr lang="en-US" dirty="0" smtClean="0"/>
              <a:t>Hardware </a:t>
            </a:r>
            <a:r>
              <a:rPr lang="en-US" dirty="0"/>
              <a:t>Architecture (HA</a:t>
            </a:r>
            <a:r>
              <a:rPr lang="en-US" dirty="0" smtClean="0"/>
              <a:t>)</a:t>
            </a:r>
            <a:endParaRPr lang="en-US" dirty="0"/>
          </a:p>
          <a:p>
            <a:pPr marL="627063" indent="-506413">
              <a:buAutoNum type="arabicPlain" startAt="7"/>
            </a:pPr>
            <a:r>
              <a:rPr lang="en-US" dirty="0" smtClean="0"/>
              <a:t>System </a:t>
            </a:r>
            <a:r>
              <a:rPr lang="en-US" dirty="0"/>
              <a:t>Engineering and </a:t>
            </a:r>
            <a:r>
              <a:rPr lang="en-US" dirty="0" smtClean="0"/>
              <a:t>Integration</a:t>
            </a:r>
            <a:endParaRPr lang="en-US" dirty="0"/>
          </a:p>
        </p:txBody>
      </p:sp>
    </p:spTree>
    <p:extLst>
      <p:ext uri="{BB962C8B-B14F-4D97-AF65-F5344CB8AC3E}">
        <p14:creationId xmlns:p14="http://schemas.microsoft.com/office/powerpoint/2010/main" val="340330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Delivering on the Exascale Promise</a:t>
            </a:r>
            <a:endParaRPr lang="en-US" dirty="0"/>
          </a:p>
        </p:txBody>
      </p:sp>
      <p:sp>
        <p:nvSpPr>
          <p:cNvPr id="3" name="Content Placeholder 2"/>
          <p:cNvSpPr>
            <a:spLocks noGrp="1"/>
          </p:cNvSpPr>
          <p:nvPr>
            <p:ph idx="1"/>
          </p:nvPr>
        </p:nvSpPr>
        <p:spPr>
          <a:xfrm>
            <a:off x="457200" y="1371600"/>
            <a:ext cx="8229600" cy="4921014"/>
          </a:xfrm>
        </p:spPr>
        <p:txBody>
          <a:bodyPr>
            <a:normAutofit/>
          </a:bodyPr>
          <a:lstStyle/>
          <a:p>
            <a:r>
              <a:rPr lang="en-US" sz="2400" dirty="0" smtClean="0"/>
              <a:t>Exascale computing systems are essential for the scientific fields that will transform the 21</a:t>
            </a:r>
            <a:r>
              <a:rPr lang="en-US" sz="2400" baseline="30000" dirty="0" smtClean="0"/>
              <a:t>st</a:t>
            </a:r>
            <a:r>
              <a:rPr lang="en-US" sz="2400" dirty="0" smtClean="0"/>
              <a:t> Century global economy</a:t>
            </a:r>
          </a:p>
          <a:p>
            <a:pPr lvl="1"/>
            <a:r>
              <a:rPr lang="en-US" sz="2000" dirty="0" smtClean="0"/>
              <a:t>Energy</a:t>
            </a:r>
          </a:p>
          <a:p>
            <a:pPr lvl="1"/>
            <a:r>
              <a:rPr lang="en-US" sz="2000" dirty="0" smtClean="0"/>
              <a:t>Biotechnology</a:t>
            </a:r>
          </a:p>
          <a:p>
            <a:pPr lvl="1"/>
            <a:r>
              <a:rPr lang="en-US" sz="2000" dirty="0" smtClean="0"/>
              <a:t>Nanotechnology</a:t>
            </a:r>
          </a:p>
          <a:p>
            <a:pPr lvl="1"/>
            <a:r>
              <a:rPr lang="en-US" sz="2000" dirty="0" smtClean="0"/>
              <a:t>Materials science</a:t>
            </a:r>
          </a:p>
          <a:p>
            <a:r>
              <a:rPr lang="en-US" sz="2400" dirty="0" smtClean="0"/>
              <a:t>Goal: Lead computational sciences and HPC to continue to develop and deploy HPC hardware and software systems through exascale platforms</a:t>
            </a:r>
          </a:p>
          <a:p>
            <a:r>
              <a:rPr lang="en-US" sz="2400" dirty="0" smtClean="0">
                <a:solidFill>
                  <a:srgbClr val="0000FF"/>
                </a:solidFill>
              </a:rPr>
              <a:t>DOE ASCAC subcommittee identifies top 10 technology advancements</a:t>
            </a:r>
          </a:p>
          <a:p>
            <a:pPr lvl="1"/>
            <a:r>
              <a:rPr lang="en-US" sz="2000" dirty="0" smtClean="0"/>
              <a:t>Critical to making productive, economically viable exascale systems</a:t>
            </a:r>
          </a:p>
          <a:p>
            <a:pPr lvl="1"/>
            <a:r>
              <a:rPr lang="en-US" sz="2000" dirty="0" smtClean="0"/>
              <a:t>Innovations beyond anticipated conventional practices and their incremental extensions</a:t>
            </a:r>
            <a:endParaRPr lang="en-US" sz="2000" dirty="0"/>
          </a:p>
          <a:p>
            <a:endParaRPr lang="en-US" sz="2400" dirty="0"/>
          </a:p>
        </p:txBody>
      </p:sp>
    </p:spTree>
    <p:extLst>
      <p:ext uri="{BB962C8B-B14F-4D97-AF65-F5344CB8AC3E}">
        <p14:creationId xmlns:p14="http://schemas.microsoft.com/office/powerpoint/2010/main" val="25622676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Approaches</a:t>
            </a:r>
            <a:endParaRPr lang="en-US" dirty="0"/>
          </a:p>
        </p:txBody>
      </p:sp>
      <p:sp>
        <p:nvSpPr>
          <p:cNvPr id="3" name="Content Placeholder 2"/>
          <p:cNvSpPr>
            <a:spLocks noGrp="1"/>
          </p:cNvSpPr>
          <p:nvPr>
            <p:ph idx="1"/>
          </p:nvPr>
        </p:nvSpPr>
        <p:spPr>
          <a:xfrm>
            <a:off x="304800" y="1295400"/>
            <a:ext cx="4114800" cy="4525963"/>
          </a:xfrm>
        </p:spPr>
        <p:txBody>
          <a:bodyPr/>
          <a:lstStyle/>
          <a:p>
            <a:pPr marL="0" indent="0"/>
            <a:r>
              <a:rPr lang="en-US" dirty="0"/>
              <a:t>The Top Ten Exascale </a:t>
            </a:r>
            <a:r>
              <a:rPr lang="en-US" dirty="0" smtClean="0"/>
              <a:t>Challenges, with Technical Approaches </a:t>
            </a:r>
          </a:p>
          <a:p>
            <a:endParaRPr lang="en-US" dirty="0"/>
          </a:p>
          <a:p>
            <a:pPr>
              <a:spcBef>
                <a:spcPts val="400"/>
              </a:spcBef>
              <a:spcAft>
                <a:spcPts val="0"/>
              </a:spcAft>
              <a:buFont typeface="+mj-lt"/>
              <a:buAutoNum type="arabicPeriod"/>
            </a:pPr>
            <a:r>
              <a:rPr lang="en-US" b="0" dirty="0"/>
              <a:t>Energy </a:t>
            </a:r>
            <a:r>
              <a:rPr lang="en-US" b="0" dirty="0" smtClean="0"/>
              <a:t>efficiency</a:t>
            </a:r>
          </a:p>
          <a:p>
            <a:pPr>
              <a:spcBef>
                <a:spcPts val="400"/>
              </a:spcBef>
              <a:spcAft>
                <a:spcPts val="0"/>
              </a:spcAft>
              <a:buFont typeface="+mj-lt"/>
              <a:buAutoNum type="arabicPeriod"/>
            </a:pPr>
            <a:r>
              <a:rPr lang="en-US" b="0" dirty="0" smtClean="0"/>
              <a:t>Interconnect technology </a:t>
            </a:r>
          </a:p>
          <a:p>
            <a:pPr>
              <a:spcBef>
                <a:spcPts val="400"/>
              </a:spcBef>
              <a:spcAft>
                <a:spcPts val="0"/>
              </a:spcAft>
              <a:buFont typeface="+mj-lt"/>
              <a:buAutoNum type="arabicPeriod"/>
            </a:pPr>
            <a:r>
              <a:rPr lang="en-US" b="0" dirty="0" smtClean="0"/>
              <a:t>Memory Technology </a:t>
            </a:r>
            <a:endParaRPr lang="en-US" b="0" dirty="0"/>
          </a:p>
          <a:p>
            <a:pPr>
              <a:spcBef>
                <a:spcPts val="400"/>
              </a:spcBef>
              <a:spcAft>
                <a:spcPts val="0"/>
              </a:spcAft>
              <a:buFont typeface="+mj-lt"/>
              <a:buAutoNum type="arabicPeriod"/>
            </a:pPr>
            <a:r>
              <a:rPr lang="en-US" b="0" dirty="0"/>
              <a:t>Scalable System </a:t>
            </a:r>
            <a:r>
              <a:rPr lang="en-US" b="0" dirty="0" smtClean="0"/>
              <a:t>Software </a:t>
            </a:r>
            <a:endParaRPr lang="en-US" b="0" dirty="0"/>
          </a:p>
          <a:p>
            <a:pPr>
              <a:spcBef>
                <a:spcPts val="400"/>
              </a:spcBef>
              <a:spcAft>
                <a:spcPts val="0"/>
              </a:spcAft>
              <a:buFont typeface="+mj-lt"/>
              <a:buAutoNum type="arabicPeriod"/>
            </a:pPr>
            <a:r>
              <a:rPr lang="en-US" b="0" dirty="0"/>
              <a:t>Programming </a:t>
            </a:r>
            <a:r>
              <a:rPr lang="en-US" b="0" dirty="0" smtClean="0"/>
              <a:t>systems</a:t>
            </a:r>
          </a:p>
          <a:p>
            <a:pPr>
              <a:spcBef>
                <a:spcPts val="400"/>
              </a:spcBef>
              <a:spcAft>
                <a:spcPts val="0"/>
              </a:spcAft>
              <a:buFont typeface="+mj-lt"/>
              <a:buAutoNum type="arabicPeriod"/>
            </a:pPr>
            <a:r>
              <a:rPr lang="en-US" b="0" dirty="0" smtClean="0"/>
              <a:t>Data management </a:t>
            </a:r>
            <a:endParaRPr lang="en-US" b="0" dirty="0"/>
          </a:p>
          <a:p>
            <a:pPr>
              <a:spcBef>
                <a:spcPts val="400"/>
              </a:spcBef>
              <a:spcAft>
                <a:spcPts val="0"/>
              </a:spcAft>
              <a:buFont typeface="+mj-lt"/>
              <a:buAutoNum type="arabicPeriod"/>
            </a:pPr>
            <a:r>
              <a:rPr lang="en-US" b="0" dirty="0" err="1"/>
              <a:t>Exascale</a:t>
            </a:r>
            <a:r>
              <a:rPr lang="en-US" b="0" dirty="0"/>
              <a:t> </a:t>
            </a:r>
            <a:r>
              <a:rPr lang="en-US" b="0" dirty="0" smtClean="0"/>
              <a:t>Algorithms </a:t>
            </a:r>
            <a:endParaRPr lang="en-US" b="0" dirty="0"/>
          </a:p>
          <a:p>
            <a:pPr>
              <a:spcBef>
                <a:spcPts val="400"/>
              </a:spcBef>
              <a:spcAft>
                <a:spcPts val="0"/>
              </a:spcAft>
              <a:buFont typeface="+mj-lt"/>
              <a:buAutoNum type="arabicPeriod"/>
            </a:pPr>
            <a:r>
              <a:rPr lang="en-US" b="0" dirty="0"/>
              <a:t>Algorithms for discovery, design, and </a:t>
            </a:r>
            <a:r>
              <a:rPr lang="en-US" b="0" dirty="0" smtClean="0"/>
              <a:t>decision </a:t>
            </a:r>
            <a:endParaRPr lang="en-US" b="0" dirty="0"/>
          </a:p>
          <a:p>
            <a:pPr>
              <a:spcBef>
                <a:spcPts val="400"/>
              </a:spcBef>
              <a:spcAft>
                <a:spcPts val="0"/>
              </a:spcAft>
              <a:buFont typeface="+mj-lt"/>
              <a:buAutoNum type="arabicPeriod"/>
            </a:pPr>
            <a:r>
              <a:rPr lang="en-US" b="0" dirty="0"/>
              <a:t>Resilience and </a:t>
            </a:r>
            <a:r>
              <a:rPr lang="en-US" b="0" dirty="0" smtClean="0"/>
              <a:t>correctness </a:t>
            </a:r>
            <a:endParaRPr lang="en-US" b="0" dirty="0"/>
          </a:p>
          <a:p>
            <a:pPr>
              <a:spcBef>
                <a:spcPts val="400"/>
              </a:spcBef>
              <a:spcAft>
                <a:spcPts val="0"/>
              </a:spcAft>
              <a:buFont typeface="+mj-lt"/>
              <a:buAutoNum type="arabicPeriod"/>
            </a:pPr>
            <a:r>
              <a:rPr lang="en-US" b="0" dirty="0"/>
              <a:t>Scientific </a:t>
            </a:r>
            <a:r>
              <a:rPr lang="en-US" b="0" dirty="0" smtClean="0"/>
              <a:t>productivity </a:t>
            </a:r>
            <a:endParaRPr lang="en-US" b="0" dirty="0"/>
          </a:p>
          <a:p>
            <a:endParaRPr lang="en-US" dirty="0"/>
          </a:p>
        </p:txBody>
      </p:sp>
      <p:pic>
        <p:nvPicPr>
          <p:cNvPr id="4" name="Picture 3" descr="TopTen Cover.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8200" y="1219200"/>
            <a:ext cx="4188177" cy="5479606"/>
          </a:xfrm>
          <a:prstGeom prst="rect">
            <a:avLst/>
          </a:prstGeom>
        </p:spPr>
      </p:pic>
    </p:spTree>
    <p:extLst>
      <p:ext uri="{BB962C8B-B14F-4D97-AF65-F5344CB8AC3E}">
        <p14:creationId xmlns:p14="http://schemas.microsoft.com/office/powerpoint/2010/main" val="1327554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pPr defTabSz="914400" eaLnBrk="1">
              <a:lnSpc>
                <a:spcPct val="85000"/>
              </a:lnSpc>
              <a:defRPr/>
            </a:pPr>
            <a:r>
              <a:rPr lang="en-US" dirty="0" smtClean="0">
                <a:latin typeface="Calibri" charset="0"/>
                <a:cs typeface="Calibri" charset="0"/>
                <a:sym typeface="Calibri" charset="0"/>
              </a:rPr>
              <a:t>Mission: Extreme Scale Science</a:t>
            </a:r>
            <a:br>
              <a:rPr lang="en-US" dirty="0" smtClean="0">
                <a:latin typeface="Calibri" charset="0"/>
                <a:cs typeface="Calibri" charset="0"/>
                <a:sym typeface="Calibri" charset="0"/>
              </a:rPr>
            </a:br>
            <a:r>
              <a:rPr lang="en-US" sz="2400" dirty="0" smtClean="0">
                <a:latin typeface="Calibri" charset="0"/>
                <a:cs typeface="Calibri" charset="0"/>
                <a:sym typeface="Calibri" charset="0"/>
              </a:rPr>
              <a:t>Next Generation of Scientific Innovation</a:t>
            </a:r>
            <a:endParaRPr lang="en-US" dirty="0" smtClean="0"/>
          </a:p>
        </p:txBody>
      </p:sp>
      <p:sp>
        <p:nvSpPr>
          <p:cNvPr id="13315" name="Rectangle 3"/>
          <p:cNvSpPr>
            <a:spLocks noGrp="1"/>
          </p:cNvSpPr>
          <p:nvPr>
            <p:ph idx="1"/>
          </p:nvPr>
        </p:nvSpPr>
        <p:spPr bwMode="auto">
          <a:xfrm>
            <a:off x="304800" y="1219200"/>
            <a:ext cx="5562600" cy="3505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numCol="1" anchor="t" anchorCtr="0" compatLnSpc="1">
            <a:prstTxWarp prst="textNoShape">
              <a:avLst/>
            </a:prstTxWarp>
          </a:bodyPr>
          <a:lstStyle/>
          <a:p>
            <a:pPr marL="152400" indent="-152400" defTabSz="831850" eaLnBrk="1">
              <a:lnSpc>
                <a:spcPct val="85000"/>
              </a:lnSpc>
              <a:buFont typeface="Arial" charset="0"/>
              <a:buChar char="•"/>
              <a:defRPr/>
            </a:pPr>
            <a:r>
              <a:rPr lang="en-US" sz="1800" dirty="0" smtClean="0">
                <a:latin typeface="Calibri" charset="0"/>
                <a:cs typeface="Calibri" charset="0"/>
                <a:sym typeface="Calibri" charset="0"/>
              </a:rPr>
              <a:t>DOE</a:t>
            </a:r>
            <a:r>
              <a:rPr lang="fr-FR" altLang="ja-JP" sz="1800" dirty="0" smtClean="0">
                <a:latin typeface="Calibri" charset="0"/>
                <a:cs typeface="Calibri" charset="0"/>
                <a:sym typeface="Calibri" charset="0"/>
              </a:rPr>
              <a:t>'</a:t>
            </a:r>
            <a:r>
              <a:rPr lang="en-US" sz="1800" dirty="0" smtClean="0">
                <a:latin typeface="Calibri" charset="0"/>
                <a:cs typeface="Calibri" charset="0"/>
                <a:sym typeface="Calibri" charset="0"/>
              </a:rPr>
              <a:t>s mission is to push the frontiers of science and technology to:</a:t>
            </a:r>
          </a:p>
          <a:p>
            <a:pPr marL="628650" lvl="1" indent="-212725" defTabSz="831850" eaLnBrk="1">
              <a:lnSpc>
                <a:spcPct val="85000"/>
              </a:lnSpc>
              <a:spcBef>
                <a:spcPts val="100"/>
              </a:spcBef>
              <a:buFont typeface="Arial" charset="0"/>
              <a:buChar char="–"/>
              <a:defRPr/>
            </a:pPr>
            <a:r>
              <a:rPr lang="en-US" dirty="0" smtClean="0">
                <a:latin typeface="Calibri" charset="0"/>
                <a:ea typeface="ＭＳ Ｐゴシック" charset="0"/>
                <a:cs typeface="Calibri" charset="0"/>
                <a:sym typeface="Calibri" charset="0"/>
              </a:rPr>
              <a:t>Enable scientific discovery</a:t>
            </a:r>
          </a:p>
          <a:p>
            <a:pPr marL="628650" lvl="1" indent="-212725" defTabSz="831850" eaLnBrk="1">
              <a:lnSpc>
                <a:spcPct val="85000"/>
              </a:lnSpc>
              <a:spcBef>
                <a:spcPts val="100"/>
              </a:spcBef>
              <a:buFont typeface="Arial" charset="0"/>
              <a:buChar char="–"/>
              <a:defRPr/>
            </a:pPr>
            <a:r>
              <a:rPr lang="en-US" dirty="0" smtClean="0">
                <a:latin typeface="Calibri" charset="0"/>
                <a:ea typeface="ＭＳ Ｐゴシック" charset="0"/>
                <a:cs typeface="Calibri" charset="0"/>
                <a:sym typeface="Calibri" charset="0"/>
              </a:rPr>
              <a:t>Provide state-of-the-art scientific tools</a:t>
            </a:r>
          </a:p>
          <a:p>
            <a:pPr marL="628650" lvl="1" indent="-212725" defTabSz="831850" eaLnBrk="1">
              <a:lnSpc>
                <a:spcPct val="85000"/>
              </a:lnSpc>
              <a:spcBef>
                <a:spcPts val="100"/>
              </a:spcBef>
              <a:buFont typeface="Arial" charset="0"/>
              <a:buChar char="–"/>
              <a:defRPr/>
            </a:pPr>
            <a:r>
              <a:rPr lang="en-US" dirty="0" smtClean="0">
                <a:latin typeface="Calibri" charset="0"/>
                <a:ea typeface="ＭＳ Ｐゴシック" charset="0"/>
                <a:cs typeface="Calibri" charset="0"/>
                <a:sym typeface="Calibri" charset="0"/>
              </a:rPr>
              <a:t>Plan, implement, and operate user facilities</a:t>
            </a:r>
          </a:p>
          <a:p>
            <a:pPr marL="152400" indent="-152400" defTabSz="831850" eaLnBrk="1">
              <a:lnSpc>
                <a:spcPct val="85000"/>
              </a:lnSpc>
              <a:spcBef>
                <a:spcPts val="1000"/>
              </a:spcBef>
              <a:buFont typeface="Arial" charset="0"/>
              <a:buChar char="•"/>
              <a:defRPr/>
            </a:pPr>
            <a:r>
              <a:rPr lang="en-US" sz="1800" dirty="0" smtClean="0">
                <a:latin typeface="Calibri" charset="0"/>
                <a:cs typeface="Calibri" charset="0"/>
                <a:sym typeface="Calibri" charset="0"/>
              </a:rPr>
              <a:t>The next generation of advancements will require Extreme Scale Computing</a:t>
            </a:r>
          </a:p>
          <a:p>
            <a:pPr marL="628650" lvl="1" indent="-212725" defTabSz="831850" eaLnBrk="1">
              <a:lnSpc>
                <a:spcPct val="85000"/>
              </a:lnSpc>
              <a:spcBef>
                <a:spcPts val="100"/>
              </a:spcBef>
              <a:buFont typeface="Arial" charset="0"/>
              <a:buChar char="–"/>
              <a:defRPr/>
            </a:pPr>
            <a:r>
              <a:rPr lang="en-US" dirty="0" smtClean="0">
                <a:latin typeface="Calibri" charset="0"/>
                <a:ea typeface="ＭＳ Ｐゴシック" charset="0"/>
                <a:cs typeface="Calibri" charset="0"/>
                <a:sym typeface="Calibri" charset="0"/>
              </a:rPr>
              <a:t>1,000X capabilities of today</a:t>
            </a:r>
            <a:r>
              <a:rPr lang="fr-FR" altLang="ja-JP" dirty="0" smtClean="0">
                <a:latin typeface="Calibri" charset="0"/>
                <a:ea typeface="ＭＳ Ｐゴシック" charset="0"/>
                <a:cs typeface="Calibri" charset="0"/>
                <a:sym typeface="Calibri" charset="0"/>
              </a:rPr>
              <a:t>'</a:t>
            </a:r>
            <a:r>
              <a:rPr lang="en-US" dirty="0" smtClean="0">
                <a:latin typeface="Calibri" charset="0"/>
                <a:ea typeface="ＭＳ Ｐゴシック" charset="0"/>
                <a:cs typeface="Calibri" charset="0"/>
                <a:sym typeface="Calibri" charset="0"/>
              </a:rPr>
              <a:t>s </a:t>
            </a:r>
            <a:r>
              <a:rPr lang="en-US" dirty="0" err="1" smtClean="0">
                <a:latin typeface="Calibri" charset="0"/>
                <a:ea typeface="ＭＳ Ｐゴシック" charset="0"/>
                <a:cs typeface="Calibri" charset="0"/>
                <a:sym typeface="Calibri" charset="0"/>
              </a:rPr>
              <a:t>Petaflop</a:t>
            </a:r>
            <a:r>
              <a:rPr lang="en-US" dirty="0" smtClean="0">
                <a:latin typeface="Calibri" charset="0"/>
                <a:ea typeface="ＭＳ Ｐゴシック" charset="0"/>
                <a:cs typeface="Calibri" charset="0"/>
                <a:sym typeface="Calibri" charset="0"/>
              </a:rPr>
              <a:t> computers with a similar size and power footprint</a:t>
            </a:r>
          </a:p>
          <a:p>
            <a:pPr marL="152400" indent="-152400" defTabSz="831850" eaLnBrk="1">
              <a:lnSpc>
                <a:spcPct val="85000"/>
              </a:lnSpc>
              <a:spcBef>
                <a:spcPts val="1000"/>
              </a:spcBef>
              <a:buFont typeface="Arial" charset="0"/>
              <a:buChar char="•"/>
              <a:defRPr/>
            </a:pPr>
            <a:r>
              <a:rPr lang="en-US" sz="1800" dirty="0" smtClean="0">
                <a:latin typeface="Calibri" charset="0"/>
                <a:cs typeface="Calibri" charset="0"/>
                <a:sym typeface="Calibri" charset="0"/>
              </a:rPr>
              <a:t>Extreme Scale Computing, however, cannot be </a:t>
            </a:r>
            <a:br>
              <a:rPr lang="en-US" sz="1800" dirty="0" smtClean="0">
                <a:latin typeface="Calibri" charset="0"/>
                <a:cs typeface="Calibri" charset="0"/>
                <a:sym typeface="Calibri" charset="0"/>
              </a:rPr>
            </a:br>
            <a:r>
              <a:rPr lang="en-US" sz="1800" dirty="0" smtClean="0">
                <a:latin typeface="Calibri" charset="0"/>
                <a:cs typeface="Calibri" charset="0"/>
                <a:sym typeface="Calibri" charset="0"/>
              </a:rPr>
              <a:t>achieved by a </a:t>
            </a:r>
            <a:r>
              <a:rPr lang="ja-JP" altLang="en-US" sz="1800" dirty="0" smtClean="0">
                <a:latin typeface="Calibri" charset="0"/>
                <a:cs typeface="Calibri" charset="0"/>
                <a:sym typeface="Calibri" charset="0"/>
              </a:rPr>
              <a:t>“</a:t>
            </a:r>
            <a:r>
              <a:rPr lang="en-US" sz="1800" dirty="0" smtClean="0">
                <a:latin typeface="Calibri" charset="0"/>
                <a:cs typeface="Calibri" charset="0"/>
                <a:sym typeface="Calibri" charset="0"/>
              </a:rPr>
              <a:t>business-as-usual</a:t>
            </a:r>
            <a:r>
              <a:rPr lang="ja-JP" altLang="en-US" sz="1800" dirty="0" smtClean="0">
                <a:latin typeface="Calibri" charset="0"/>
                <a:cs typeface="Calibri" charset="0"/>
                <a:sym typeface="Calibri" charset="0"/>
              </a:rPr>
              <a:t>”</a:t>
            </a:r>
            <a:r>
              <a:rPr lang="en-US" sz="1800" dirty="0" smtClean="0">
                <a:latin typeface="Calibri" charset="0"/>
                <a:cs typeface="Calibri" charset="0"/>
                <a:sym typeface="Calibri" charset="0"/>
              </a:rPr>
              <a:t> evolutionary </a:t>
            </a:r>
            <a:br>
              <a:rPr lang="en-US" sz="1800" dirty="0" smtClean="0">
                <a:latin typeface="Calibri" charset="0"/>
                <a:cs typeface="Calibri" charset="0"/>
                <a:sym typeface="Calibri" charset="0"/>
              </a:rPr>
            </a:br>
            <a:r>
              <a:rPr lang="en-US" sz="1800" dirty="0" smtClean="0">
                <a:latin typeface="Calibri" charset="0"/>
                <a:cs typeface="Calibri" charset="0"/>
                <a:sym typeface="Calibri" charset="0"/>
              </a:rPr>
              <a:t>approach </a:t>
            </a:r>
            <a:endParaRPr lang="en-US" dirty="0" smtClean="0"/>
          </a:p>
        </p:txBody>
      </p:sp>
      <p:sp>
        <p:nvSpPr>
          <p:cNvPr id="13316" name="AutoShape 4"/>
          <p:cNvSpPr>
            <a:spLocks/>
          </p:cNvSpPr>
          <p:nvPr/>
        </p:nvSpPr>
        <p:spPr bwMode="auto">
          <a:xfrm>
            <a:off x="609600" y="5334000"/>
            <a:ext cx="80772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6CCFF"/>
          </a:solidFill>
          <a:ln>
            <a:noFill/>
          </a:ln>
          <a:effectLst/>
          <a:extLst/>
        </p:spPr>
        <p:txBody>
          <a:bodyPr lIns="0" tIns="0" rIns="0" bIns="0" anchor="ctr"/>
          <a:lstStyle/>
          <a:p>
            <a:pPr algn="ctr" defTabSz="914400">
              <a:lnSpc>
                <a:spcPct val="90000"/>
              </a:lnSpc>
              <a:defRPr/>
            </a:pPr>
            <a:r>
              <a:rPr lang="en-US" sz="2000" b="1" i="1" dirty="0">
                <a:solidFill>
                  <a:srgbClr val="0000FF"/>
                </a:solidFill>
                <a:latin typeface="Calibri" charset="0"/>
                <a:cs typeface="Calibri" charset="0"/>
                <a:sym typeface="Calibri" charset="0"/>
              </a:rPr>
              <a:t>Exascale Computing Will Underpin Future Scientific Innovations</a:t>
            </a:r>
            <a:endParaRPr lang="en-US" dirty="0">
              <a:cs typeface="Helvetica" charset="0"/>
            </a:endParaRPr>
          </a:p>
        </p:txBody>
      </p:sp>
      <p:sp>
        <p:nvSpPr>
          <p:cNvPr id="13317" name="AutoShape 5"/>
          <p:cNvSpPr>
            <a:spLocks/>
          </p:cNvSpPr>
          <p:nvPr/>
        </p:nvSpPr>
        <p:spPr bwMode="auto">
          <a:xfrm>
            <a:off x="228600" y="4495800"/>
            <a:ext cx="838200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marL="166688" indent="-166688" defTabSz="914400">
              <a:lnSpc>
                <a:spcPct val="85000"/>
              </a:lnSpc>
              <a:spcBef>
                <a:spcPts val="1200"/>
              </a:spcBef>
              <a:buSzPct val="100000"/>
              <a:buFont typeface="Arial" charset="0"/>
              <a:buChar char="•"/>
              <a:defRPr/>
            </a:pPr>
            <a:r>
              <a:rPr lang="en-US" sz="1800" b="1" dirty="0">
                <a:latin typeface="Calibri" charset="0"/>
                <a:cs typeface="Calibri" charset="0"/>
                <a:sym typeface="Calibri" charset="0"/>
              </a:rPr>
              <a:t>Extreme Scale Computing will require </a:t>
            </a:r>
            <a:r>
              <a:rPr lang="en-US" sz="1800" b="1" dirty="0">
                <a:solidFill>
                  <a:srgbClr val="0000FF"/>
                </a:solidFill>
                <a:latin typeface="Calibri" charset="0"/>
                <a:cs typeface="Calibri" charset="0"/>
                <a:sym typeface="Calibri" charset="0"/>
              </a:rPr>
              <a:t>major novel advances in computing technology – Exascale Computing</a:t>
            </a:r>
            <a:endParaRPr lang="en-US" sz="1800" dirty="0">
              <a:cs typeface="Helvetica" charset="0"/>
            </a:endParaRPr>
          </a:p>
        </p:txBody>
      </p:sp>
      <p:pic>
        <p:nvPicPr>
          <p:cNvPr id="13318" name="Picture 6" descr="image1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48400" y="1444625"/>
            <a:ext cx="2438400" cy="2897188"/>
          </a:xfrm>
          <a:prstGeom prst="rect">
            <a:avLst/>
          </a:prstGeom>
          <a:noFill/>
          <a:ln>
            <a:noFill/>
          </a:ln>
          <a:effectLst>
            <a:outerShdw blurRad="50800" dist="38100"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8" name="AutoShape 8"/>
          <p:cNvSpPr>
            <a:spLocks/>
          </p:cNvSpPr>
          <p:nvPr/>
        </p:nvSpPr>
        <p:spPr bwMode="auto">
          <a:xfrm>
            <a:off x="8763000" y="6491288"/>
            <a:ext cx="381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defTabSz="914400">
              <a:defRPr/>
            </a:pPr>
            <a:fld id="{1339A6E1-A370-A740-8123-15C11E1FA7A5}" type="slidenum">
              <a:rPr lang="en-US" smtClean="0">
                <a:solidFill>
                  <a:schemeClr val="bg1">
                    <a:lumMod val="50000"/>
                  </a:schemeClr>
                </a:solidFill>
                <a:cs typeface="Helvetica" charset="0"/>
              </a:rPr>
              <a:t>1</a:t>
            </a:fld>
            <a:endParaRPr lang="en-US" dirty="0">
              <a:solidFill>
                <a:schemeClr val="bg1">
                  <a:lumMod val="50000"/>
                </a:schemeClr>
              </a:solidFill>
              <a:cs typeface="Helvetica"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2800" b="1" dirty="0" smtClean="0"/>
              <a:t>Exascale Applications Respond to DOE Missions</a:t>
            </a:r>
            <a:br>
              <a:rPr lang="en-US" sz="2800" b="1" dirty="0" smtClean="0"/>
            </a:br>
            <a:r>
              <a:rPr lang="en-US" sz="2800" b="1" dirty="0" smtClean="0"/>
              <a:t>in Discovery, Design, and National </a:t>
            </a:r>
            <a:r>
              <a:rPr lang="en-US" sz="2800" dirty="0" smtClean="0"/>
              <a:t>Prosperity</a:t>
            </a:r>
            <a:endParaRPr lang="en-US" sz="2800" b="1" dirty="0"/>
          </a:p>
        </p:txBody>
      </p:sp>
      <p:sp>
        <p:nvSpPr>
          <p:cNvPr id="3" name="Content Placeholder 2"/>
          <p:cNvSpPr>
            <a:spLocks noGrp="1"/>
          </p:cNvSpPr>
          <p:nvPr>
            <p:ph idx="4294967295"/>
          </p:nvPr>
        </p:nvSpPr>
        <p:spPr>
          <a:xfrm>
            <a:off x="0" y="1447800"/>
            <a:ext cx="2895600" cy="2971800"/>
          </a:xfrm>
          <a:prstGeom prst="rect">
            <a:avLst/>
          </a:prstGeom>
        </p:spPr>
        <p:txBody>
          <a:bodyPr>
            <a:normAutofit/>
          </a:bodyPr>
          <a:lstStyle/>
          <a:p>
            <a:pPr>
              <a:buNone/>
            </a:pPr>
            <a:r>
              <a:rPr lang="en-US" sz="2400" dirty="0" smtClean="0"/>
              <a:t>   </a:t>
            </a:r>
            <a:r>
              <a:rPr lang="en-US" sz="2400" u="sng" kern="1200" dirty="0">
                <a:solidFill>
                  <a:schemeClr val="tx1"/>
                </a:solidFill>
                <a:latin typeface="Calibri"/>
                <a:cs typeface="Calibri"/>
              </a:rPr>
              <a:t>Scientific Discovery </a:t>
            </a:r>
          </a:p>
          <a:p>
            <a:pPr marL="400050" lvl="1" indent="-171450">
              <a:lnSpc>
                <a:spcPct val="85000"/>
              </a:lnSpc>
              <a:spcBef>
                <a:spcPts val="400"/>
              </a:spcBef>
              <a:spcAft>
                <a:spcPts val="400"/>
              </a:spcAft>
              <a:buFont typeface="Wingdings" charset="2"/>
              <a:buChar char="§"/>
            </a:pPr>
            <a:r>
              <a:rPr lang="en-US" sz="1600" kern="1200" dirty="0">
                <a:latin typeface="Calibri"/>
                <a:cs typeface="Calibri"/>
              </a:rPr>
              <a:t>Mesoscale materials and chemical sciences</a:t>
            </a:r>
          </a:p>
          <a:p>
            <a:pPr marL="400050" lvl="1" indent="-171450">
              <a:lnSpc>
                <a:spcPct val="85000"/>
              </a:lnSpc>
              <a:spcBef>
                <a:spcPts val="400"/>
              </a:spcBef>
              <a:spcAft>
                <a:spcPts val="400"/>
              </a:spcAft>
              <a:buFont typeface="Wingdings" charset="2"/>
              <a:buChar char="§"/>
            </a:pPr>
            <a:r>
              <a:rPr lang="en-US" sz="1600" kern="1200" dirty="0">
                <a:latin typeface="Calibri"/>
                <a:cs typeface="Calibri"/>
              </a:rPr>
              <a:t>Improved climate models with reduced </a:t>
            </a:r>
            <a:r>
              <a:rPr lang="en-US" sz="1600" kern="1200" dirty="0" smtClean="0">
                <a:latin typeface="Calibri"/>
                <a:cs typeface="Calibri"/>
              </a:rPr>
              <a:t>uncertainty</a:t>
            </a:r>
          </a:p>
          <a:p>
            <a:pPr marL="400050" lvl="1" indent="-171450">
              <a:lnSpc>
                <a:spcPct val="85000"/>
              </a:lnSpc>
              <a:spcBef>
                <a:spcPts val="400"/>
              </a:spcBef>
              <a:spcAft>
                <a:spcPts val="400"/>
              </a:spcAft>
              <a:buFont typeface="Wingdings" charset="2"/>
              <a:buChar char="§"/>
            </a:pPr>
            <a:r>
              <a:rPr lang="en-US" sz="1600" dirty="0">
                <a:latin typeface="Calibri"/>
                <a:cs typeface="Calibri"/>
              </a:rPr>
              <a:t>Plasma physics for fusion energy systems</a:t>
            </a:r>
          </a:p>
          <a:p>
            <a:pPr marL="400050" lvl="1" indent="-171450">
              <a:lnSpc>
                <a:spcPct val="85000"/>
              </a:lnSpc>
              <a:spcBef>
                <a:spcPts val="400"/>
              </a:spcBef>
              <a:spcAft>
                <a:spcPts val="400"/>
              </a:spcAft>
              <a:buFont typeface="Wingdings" charset="2"/>
              <a:buChar char="§"/>
            </a:pPr>
            <a:endParaRPr lang="en-US" sz="1600" kern="1200" dirty="0">
              <a:latin typeface="Calibri"/>
              <a:cs typeface="Calibri"/>
            </a:endParaRPr>
          </a:p>
        </p:txBody>
      </p:sp>
      <p:sp>
        <p:nvSpPr>
          <p:cNvPr id="4" name="Content Placeholder 2"/>
          <p:cNvSpPr txBox="1">
            <a:spLocks/>
          </p:cNvSpPr>
          <p:nvPr/>
        </p:nvSpPr>
        <p:spPr>
          <a:xfrm>
            <a:off x="3276600" y="1447800"/>
            <a:ext cx="2895600" cy="2971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strike="noStrike" kern="1200" cap="none" spc="0" normalizeH="0" baseline="0" noProof="0" dirty="0" smtClean="0">
                <a:ln>
                  <a:noFill/>
                </a:ln>
                <a:solidFill>
                  <a:schemeClr val="tx1"/>
                </a:solidFill>
                <a:effectLst/>
                <a:uLnTx/>
                <a:uFillTx/>
                <a:latin typeface="Calibri"/>
                <a:ea typeface="+mn-ea"/>
                <a:cs typeface="Calibri"/>
              </a:rPr>
              <a:t>  </a:t>
            </a:r>
            <a:r>
              <a:rPr kumimoji="0" lang="en-US" sz="2400" b="0" i="0" u="sng" strike="noStrike" kern="1200" cap="none" spc="0" normalizeH="0" baseline="0" noProof="0" dirty="0" smtClean="0">
                <a:ln>
                  <a:noFill/>
                </a:ln>
                <a:solidFill>
                  <a:schemeClr val="tx1"/>
                </a:solidFill>
                <a:effectLst/>
                <a:uLnTx/>
                <a:uFillTx/>
                <a:latin typeface="Calibri"/>
                <a:ea typeface="+mn-ea"/>
                <a:cs typeface="Calibri"/>
              </a:rPr>
              <a:t>Engineering</a:t>
            </a:r>
            <a:r>
              <a:rPr kumimoji="0" lang="en-US" sz="2400" b="0" i="0" u="sng" strike="noStrike" kern="1200" cap="none" spc="0" normalizeH="0" noProof="0" dirty="0" smtClean="0">
                <a:ln>
                  <a:noFill/>
                </a:ln>
                <a:solidFill>
                  <a:schemeClr val="tx1"/>
                </a:solidFill>
                <a:effectLst/>
                <a:uLnTx/>
                <a:uFillTx/>
                <a:latin typeface="Calibri"/>
                <a:ea typeface="+mn-ea"/>
                <a:cs typeface="Calibri"/>
              </a:rPr>
              <a:t> Design</a:t>
            </a:r>
            <a:endParaRPr kumimoji="0" lang="en-US" sz="2400" b="0" i="0" u="sng" strike="noStrike" kern="1200" cap="none" spc="0" normalizeH="0" baseline="0" noProof="0" dirty="0" smtClean="0">
              <a:ln>
                <a:noFill/>
              </a:ln>
              <a:solidFill>
                <a:schemeClr val="tx1"/>
              </a:solidFill>
              <a:effectLst/>
              <a:uLnTx/>
              <a:uFillTx/>
              <a:latin typeface="Calibri"/>
              <a:ea typeface="+mn-ea"/>
              <a:cs typeface="Calibri"/>
            </a:endParaRPr>
          </a:p>
          <a:p>
            <a:pPr marL="400050" lvl="1" indent="-171450" eaLnBrk="0">
              <a:lnSpc>
                <a:spcPct val="85000"/>
              </a:lnSpc>
              <a:spcBef>
                <a:spcPts val="400"/>
              </a:spcBef>
              <a:spcAft>
                <a:spcPts val="400"/>
              </a:spcAft>
              <a:buFont typeface="Wingdings" charset="2"/>
              <a:buChar char="§"/>
            </a:pPr>
            <a:r>
              <a:rPr lang="en-US" sz="1600" dirty="0">
                <a:solidFill>
                  <a:srgbClr val="000000"/>
                </a:solidFill>
                <a:latin typeface="Calibri"/>
                <a:ea typeface="Helvetica" charset="0"/>
                <a:cs typeface="Calibri"/>
              </a:rPr>
              <a:t>Nuclear power reactors</a:t>
            </a:r>
          </a:p>
          <a:p>
            <a:pPr marL="400050" lvl="1" indent="-171450" eaLnBrk="0">
              <a:lnSpc>
                <a:spcPct val="85000"/>
              </a:lnSpc>
              <a:spcBef>
                <a:spcPts val="400"/>
              </a:spcBef>
              <a:spcAft>
                <a:spcPts val="400"/>
              </a:spcAft>
              <a:buFont typeface="Wingdings" charset="2"/>
              <a:buChar char="§"/>
            </a:pPr>
            <a:r>
              <a:rPr lang="en-US" sz="1600" dirty="0">
                <a:solidFill>
                  <a:srgbClr val="000000"/>
                </a:solidFill>
                <a:latin typeface="Calibri"/>
                <a:ea typeface="Helvetica" charset="0"/>
                <a:cs typeface="Calibri"/>
              </a:rPr>
              <a:t>Advanced energy technologies</a:t>
            </a:r>
          </a:p>
          <a:p>
            <a:pPr marL="400050" lvl="1" indent="-171450" eaLnBrk="0">
              <a:lnSpc>
                <a:spcPct val="85000"/>
              </a:lnSpc>
              <a:spcBef>
                <a:spcPts val="400"/>
              </a:spcBef>
              <a:spcAft>
                <a:spcPts val="400"/>
              </a:spcAft>
              <a:buFont typeface="Wingdings" charset="2"/>
              <a:buChar char="§"/>
            </a:pPr>
            <a:r>
              <a:rPr lang="en-US" sz="1600" dirty="0">
                <a:solidFill>
                  <a:srgbClr val="000000"/>
                </a:solidFill>
                <a:latin typeface="Calibri"/>
                <a:ea typeface="Helvetica" charset="0"/>
                <a:cs typeface="Calibri"/>
              </a:rPr>
              <a:t>Resilient power </a:t>
            </a:r>
            <a:r>
              <a:rPr lang="en-US" sz="1600" dirty="0" smtClean="0">
                <a:solidFill>
                  <a:srgbClr val="000000"/>
                </a:solidFill>
                <a:latin typeface="Calibri"/>
                <a:ea typeface="Helvetica" charset="0"/>
                <a:cs typeface="Calibri"/>
              </a:rPr>
              <a:t>grid</a:t>
            </a:r>
            <a:endParaRPr lang="en-US" sz="1600" dirty="0">
              <a:solidFill>
                <a:srgbClr val="000000"/>
              </a:solidFill>
              <a:latin typeface="Calibri"/>
              <a:ea typeface="Helvetica" charset="0"/>
              <a:cs typeface="Calibri"/>
            </a:endParaRPr>
          </a:p>
        </p:txBody>
      </p:sp>
      <p:sp>
        <p:nvSpPr>
          <p:cNvPr id="5" name="Content Placeholder 2"/>
          <p:cNvSpPr txBox="1">
            <a:spLocks/>
          </p:cNvSpPr>
          <p:nvPr/>
        </p:nvSpPr>
        <p:spPr>
          <a:xfrm>
            <a:off x="6172200" y="1447800"/>
            <a:ext cx="2895600" cy="2971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strike="noStrike" kern="1200" cap="none" spc="0" normalizeH="0" baseline="0" noProof="0" dirty="0" smtClean="0">
                <a:ln>
                  <a:noFill/>
                </a:ln>
                <a:solidFill>
                  <a:schemeClr val="tx1"/>
                </a:solidFill>
                <a:effectLst/>
                <a:uLnTx/>
                <a:uFillTx/>
                <a:latin typeface="+mn-lt"/>
                <a:ea typeface="+mn-ea"/>
                <a:cs typeface="+mn-cs"/>
              </a:rPr>
              <a:t>  </a:t>
            </a:r>
            <a:r>
              <a:rPr kumimoji="0" lang="en-US" sz="2400" b="0" u="sng" strike="noStrike" kern="1200" cap="none" spc="0" normalizeH="0" baseline="0" noProof="0" dirty="0" smtClean="0">
                <a:ln>
                  <a:noFill/>
                </a:ln>
                <a:solidFill>
                  <a:schemeClr val="tx1"/>
                </a:solidFill>
                <a:effectLst/>
                <a:uLnTx/>
                <a:uFillTx/>
                <a:latin typeface="Calibri"/>
                <a:ea typeface="+mn-ea"/>
                <a:cs typeface="Calibri"/>
              </a:rPr>
              <a:t>National </a:t>
            </a:r>
            <a:r>
              <a:rPr lang="en-US" sz="2400" u="sng" dirty="0" smtClean="0">
                <a:solidFill>
                  <a:schemeClr val="tx1"/>
                </a:solidFill>
                <a:latin typeface="Calibri"/>
                <a:ea typeface="+mn-ea"/>
                <a:cs typeface="Calibri"/>
              </a:rPr>
              <a:t>Prosperity</a:t>
            </a:r>
            <a:endParaRPr kumimoji="0" lang="en-US" sz="2400" b="0" u="sng" strike="noStrike" kern="1200" cap="none" spc="0" normalizeH="0" baseline="0" noProof="0" dirty="0" smtClean="0">
              <a:ln>
                <a:noFill/>
              </a:ln>
              <a:solidFill>
                <a:schemeClr val="tx1"/>
              </a:solidFill>
              <a:effectLst/>
              <a:uLnTx/>
              <a:uFillTx/>
              <a:latin typeface="Calibri"/>
              <a:ea typeface="+mn-ea"/>
              <a:cs typeface="Calibri"/>
            </a:endParaRPr>
          </a:p>
          <a:p>
            <a:pPr marL="400050" lvl="1" indent="-171450" eaLnBrk="0">
              <a:lnSpc>
                <a:spcPct val="85000"/>
              </a:lnSpc>
              <a:spcBef>
                <a:spcPts val="400"/>
              </a:spcBef>
              <a:spcAft>
                <a:spcPts val="400"/>
              </a:spcAft>
              <a:buFont typeface="Wingdings" charset="2"/>
              <a:buChar char="§"/>
            </a:pPr>
            <a:r>
              <a:rPr lang="en-US" sz="1600" dirty="0" smtClean="0">
                <a:latin typeface="Calibri"/>
                <a:ea typeface="Helvetica" charset="0"/>
                <a:cs typeface="Calibri"/>
              </a:rPr>
              <a:t>Energy Technologies</a:t>
            </a:r>
          </a:p>
          <a:p>
            <a:pPr marL="400050" lvl="1" indent="-171450" eaLnBrk="0">
              <a:lnSpc>
                <a:spcPct val="85000"/>
              </a:lnSpc>
              <a:spcBef>
                <a:spcPts val="400"/>
              </a:spcBef>
              <a:spcAft>
                <a:spcPts val="400"/>
              </a:spcAft>
              <a:buFont typeface="Wingdings" charset="2"/>
              <a:buChar char="§"/>
            </a:pPr>
            <a:r>
              <a:rPr lang="en-US" sz="1600" dirty="0" smtClean="0">
                <a:latin typeface="Calibri"/>
                <a:ea typeface="Helvetica" charset="0"/>
                <a:cs typeface="Calibri"/>
              </a:rPr>
              <a:t>Advanced manufacturing</a:t>
            </a:r>
            <a:endParaRPr lang="en-US" sz="1600" dirty="0">
              <a:latin typeface="Calibri"/>
              <a:ea typeface="Helvetica" charset="0"/>
              <a:cs typeface="Calibri"/>
            </a:endParaRPr>
          </a:p>
          <a:p>
            <a:pPr marL="400050" marR="0" lvl="1" indent="-171450" eaLnBrk="0" latinLnBrk="0">
              <a:lnSpc>
                <a:spcPct val="85000"/>
              </a:lnSpc>
              <a:spcBef>
                <a:spcPts val="400"/>
              </a:spcBef>
              <a:spcAft>
                <a:spcPts val="400"/>
              </a:spcAft>
              <a:buClrTx/>
              <a:buSzTx/>
              <a:buFont typeface="Wingdings" charset="2"/>
              <a:buChar char="§"/>
              <a:tabLst/>
              <a:defRPr/>
            </a:pPr>
            <a:r>
              <a:rPr lang="en-US" sz="1600" dirty="0" smtClean="0">
                <a:latin typeface="Calibri"/>
                <a:ea typeface="Helvetica" charset="0"/>
                <a:cs typeface="Calibri"/>
              </a:rPr>
              <a:t>Health Care</a:t>
            </a:r>
          </a:p>
          <a:p>
            <a:pPr marL="400050" marR="0" lvl="1" indent="-171450" eaLnBrk="0" latinLnBrk="0">
              <a:lnSpc>
                <a:spcPct val="85000"/>
              </a:lnSpc>
              <a:spcBef>
                <a:spcPts val="400"/>
              </a:spcBef>
              <a:spcAft>
                <a:spcPts val="400"/>
              </a:spcAft>
              <a:buClrTx/>
              <a:buSzTx/>
              <a:buFont typeface="Wingdings" charset="2"/>
              <a:buChar char="§"/>
              <a:tabLst/>
              <a:defRPr/>
            </a:pPr>
            <a:r>
              <a:rPr lang="en-US" sz="1600" dirty="0" smtClean="0">
                <a:latin typeface="Calibri"/>
                <a:ea typeface="Helvetica" charset="0"/>
                <a:cs typeface="Calibri"/>
              </a:rPr>
              <a:t>Transportation</a:t>
            </a:r>
          </a:p>
        </p:txBody>
      </p:sp>
      <p:pic>
        <p:nvPicPr>
          <p:cNvPr id="9" name="Picture 8" descr="final_HO2.png"/>
          <p:cNvPicPr>
            <a:picLocks noChangeAspect="1"/>
          </p:cNvPicPr>
          <p:nvPr/>
        </p:nvPicPr>
        <p:blipFill rotWithShape="1">
          <a:blip r:embed="rId3" cstate="print">
            <a:extLst>
              <a:ext uri="{28A0092B-C50C-407E-A947-70E740481C1C}">
                <a14:useLocalDpi xmlns:a14="http://schemas.microsoft.com/office/drawing/2010/main"/>
              </a:ext>
            </a:extLst>
          </a:blip>
          <a:srcRect b="-292"/>
          <a:stretch/>
        </p:blipFill>
        <p:spPr>
          <a:xfrm>
            <a:off x="3048000" y="3124200"/>
            <a:ext cx="1268931" cy="1982704"/>
          </a:xfrm>
          <a:prstGeom prst="rect">
            <a:avLst/>
          </a:prstGeom>
          <a:effectLst>
            <a:outerShdw blurRad="50800" dist="38100" dir="2700000" algn="tl" rotWithShape="0">
              <a:prstClr val="black">
                <a:alpha val="40000"/>
              </a:prstClr>
            </a:outerShdw>
          </a:effectLst>
        </p:spPr>
      </p:pic>
      <p:pic>
        <p:nvPicPr>
          <p:cNvPr id="8" name="Picture 4" descr="plant-gene-atlas.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0" y="4876800"/>
            <a:ext cx="1258758" cy="12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nuc reactor.png"/>
          <p:cNvPicPr>
            <a:picLocks noChangeAspect="1"/>
          </p:cNvPicPr>
          <p:nvPr/>
        </p:nvPicPr>
        <p:blipFill>
          <a:blip r:embed="rId5" cstate="print"/>
          <a:stretch>
            <a:fillRect/>
          </a:stretch>
        </p:blipFill>
        <p:spPr>
          <a:xfrm>
            <a:off x="7162800" y="3733800"/>
            <a:ext cx="1600200" cy="1368592"/>
          </a:xfrm>
          <a:prstGeom prst="rect">
            <a:avLst/>
          </a:prstGeom>
        </p:spPr>
      </p:pic>
      <p:pic>
        <p:nvPicPr>
          <p:cNvPr id="14" name="Picture 13" descr="dreamline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86600" y="5410200"/>
            <a:ext cx="1905000" cy="1072299"/>
          </a:xfrm>
          <a:prstGeom prst="rect">
            <a:avLst/>
          </a:prstGeom>
        </p:spPr>
      </p:pic>
      <p:sp>
        <p:nvSpPr>
          <p:cNvPr id="6" name="Oval 5"/>
          <p:cNvSpPr/>
          <p:nvPr/>
        </p:nvSpPr>
        <p:spPr>
          <a:xfrm>
            <a:off x="304800" y="3657600"/>
            <a:ext cx="1600200" cy="1506470"/>
          </a:xfrm>
          <a:prstGeom prst="ellipse">
            <a:avLst/>
          </a:prstGeom>
          <a:blipFill rotWithShape="1">
            <a:blip r:embed="rId7" cstate="email">
              <a:extLst>
                <a:ext uri="{28A0092B-C50C-407E-A947-70E740481C1C}">
                  <a14:useLocalDpi xmlns:a14="http://schemas.microsoft.com/office/drawing/2010/main"/>
                </a:ext>
              </a:extLst>
            </a:blip>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12" name="Picture 5" descr="image72.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334000" y="3200400"/>
            <a:ext cx="966788"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 name="Picture 6" descr="media2.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895600" y="5181600"/>
            <a:ext cx="4027024"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849138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a:defRPr/>
            </a:pPr>
            <a:r>
              <a:rPr lang="en-US" sz="3600" dirty="0" smtClean="0">
                <a:latin typeface="Calibri" charset="0"/>
                <a:cs typeface="Calibri" charset="0"/>
                <a:sym typeface="Calibri" charset="0"/>
              </a:rPr>
              <a:t>Exascale Challenges and Issues</a:t>
            </a:r>
            <a:endParaRPr lang="en-US" dirty="0" smtClean="0"/>
          </a:p>
        </p:txBody>
      </p:sp>
      <p:sp>
        <p:nvSpPr>
          <p:cNvPr id="25601" name="Rectangle 1"/>
          <p:cNvSpPr>
            <a:spLocks noGrp="1"/>
          </p:cNvSpPr>
          <p:nvPr>
            <p:ph idx="1"/>
          </p:nvPr>
        </p:nvSpPr>
        <p:spPr bwMode="auto">
          <a:xfrm>
            <a:off x="352425" y="1263650"/>
            <a:ext cx="8410575" cy="5060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numCol="1" anchor="t" anchorCtr="0" compatLnSpc="1">
            <a:prstTxWarp prst="textNoShape">
              <a:avLst/>
            </a:prstTxWarp>
          </a:bodyPr>
          <a:lstStyle/>
          <a:p>
            <a:pPr marL="338138" indent="-338138" defTabSz="904875" eaLnBrk="1">
              <a:lnSpc>
                <a:spcPct val="90000"/>
              </a:lnSpc>
              <a:spcBef>
                <a:spcPts val="500"/>
              </a:spcBef>
              <a:buFont typeface="Arial" charset="0"/>
              <a:buChar char="•"/>
              <a:defRPr/>
            </a:pPr>
            <a:r>
              <a:rPr lang="en-US" sz="2400" dirty="0" smtClean="0">
                <a:latin typeface="Calibri" charset="0"/>
                <a:cs typeface="Calibri" charset="0"/>
                <a:sym typeface="Calibri" charset="0"/>
              </a:rPr>
              <a:t>Four primary challenges must be overcome</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Parallelism / concurrency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Reliability / resiliency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Energy efficiency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Memory / Storage</a:t>
            </a:r>
          </a:p>
          <a:p>
            <a:pPr marL="338138" indent="-338138" defTabSz="904875" eaLnBrk="1">
              <a:lnSpc>
                <a:spcPct val="90000"/>
              </a:lnSpc>
              <a:spcBef>
                <a:spcPts val="500"/>
              </a:spcBef>
              <a:buFont typeface="Arial" charset="0"/>
              <a:buChar char="•"/>
              <a:defRPr/>
            </a:pPr>
            <a:r>
              <a:rPr lang="en-US" sz="2400" dirty="0" smtClean="0">
                <a:latin typeface="Calibri" charset="0"/>
                <a:cs typeface="Calibri" charset="0"/>
                <a:sym typeface="Calibri" charset="0"/>
              </a:rPr>
              <a:t>Productivity issues</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Managing system complexity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Portability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Generality</a:t>
            </a:r>
          </a:p>
          <a:p>
            <a:pPr marL="338138" indent="-338138" defTabSz="904875" eaLnBrk="1">
              <a:lnSpc>
                <a:spcPct val="90000"/>
              </a:lnSpc>
              <a:spcBef>
                <a:spcPts val="500"/>
              </a:spcBef>
              <a:buFont typeface="Arial" charset="0"/>
              <a:buChar char="•"/>
              <a:defRPr/>
            </a:pPr>
            <a:r>
              <a:rPr lang="en-US" sz="2400" dirty="0" smtClean="0">
                <a:latin typeface="Calibri" charset="0"/>
                <a:cs typeface="Calibri" charset="0"/>
                <a:sym typeface="Calibri" charset="0"/>
              </a:rPr>
              <a:t>System design issues</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Scalability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Efficiency</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Time to solution</a:t>
            </a:r>
          </a:p>
          <a:p>
            <a:pPr marL="735013" lvl="1" indent="-282575" defTabSz="904875" eaLnBrk="1">
              <a:lnSpc>
                <a:spcPct val="90000"/>
              </a:lnSpc>
              <a:spcBef>
                <a:spcPts val="200"/>
              </a:spcBef>
              <a:buFont typeface="Arial" charset="0"/>
              <a:buChar char="–"/>
              <a:defRPr/>
            </a:pPr>
            <a:r>
              <a:rPr lang="en-US" sz="1900" dirty="0" smtClean="0">
                <a:latin typeface="Calibri" charset="0"/>
                <a:ea typeface="ＭＳ Ｐゴシック" charset="0"/>
                <a:cs typeface="Calibri" charset="0"/>
                <a:sym typeface="Calibri" charset="0"/>
              </a:rPr>
              <a:t>Dependability (security and reliability)</a:t>
            </a:r>
            <a:br>
              <a:rPr lang="en-US" sz="1900" dirty="0" smtClean="0">
                <a:latin typeface="Calibri" charset="0"/>
                <a:ea typeface="ＭＳ Ｐゴシック" charset="0"/>
                <a:cs typeface="Calibri" charset="0"/>
                <a:sym typeface="Calibri" charset="0"/>
              </a:rPr>
            </a:br>
            <a:r>
              <a:rPr lang="en-US" sz="1900" dirty="0" smtClean="0">
                <a:latin typeface="Calibri" charset="0"/>
                <a:ea typeface="ＭＳ Ｐゴシック" charset="0"/>
                <a:cs typeface="Calibri" charset="0"/>
                <a:sym typeface="Calibri" charset="0"/>
              </a:rPr>
              <a:t>must be integrated at all levels of the design</a:t>
            </a:r>
            <a:endParaRPr lang="en-US" dirty="0" smtClean="0"/>
          </a:p>
        </p:txBody>
      </p:sp>
      <p:pic>
        <p:nvPicPr>
          <p:cNvPr id="25604" name="Picture 4" descr="image2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80125" y="1905000"/>
            <a:ext cx="2682875" cy="3876675"/>
          </a:xfrm>
          <a:prstGeom prst="rect">
            <a:avLst/>
          </a:prstGeom>
          <a:noFill/>
          <a:ln w="9525" cap="flat" cmpd="sng">
            <a:solidFill>
              <a:srgbClr val="000000"/>
            </a:solidFill>
            <a:prstDash val="solid"/>
            <a:round/>
            <a:headEnd type="none" w="med" len="med"/>
            <a:tailEnd type="none" w="med" len="med"/>
          </a:ln>
          <a:effectLst>
            <a:outerShdw blurRad="50800" dist="38100"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defTabSz="912813" eaLnBrk="1">
              <a:defRPr/>
            </a:pPr>
            <a:r>
              <a:rPr lang="en-US" sz="3600" dirty="0" smtClean="0">
                <a:latin typeface="Calibri" charset="0"/>
                <a:cs typeface="Calibri" charset="0"/>
                <a:sym typeface="Calibri" charset="0"/>
              </a:rPr>
              <a:t>Exascale Strategy</a:t>
            </a:r>
            <a:endParaRPr lang="en-US" dirty="0" smtClean="0"/>
          </a:p>
        </p:txBody>
      </p:sp>
      <p:sp>
        <p:nvSpPr>
          <p:cNvPr id="27650" name="Rectangle 2"/>
          <p:cNvSpPr>
            <a:spLocks noGrp="1"/>
          </p:cNvSpPr>
          <p:nvPr>
            <p:ph idx="1"/>
          </p:nvPr>
        </p:nvSpPr>
        <p:spPr bwMode="auto">
          <a:xfrm>
            <a:off x="304800" y="1425575"/>
            <a:ext cx="8534400" cy="4670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numCol="1" anchor="t" anchorCtr="0" compatLnSpc="1">
            <a:prstTxWarp prst="textNoShape">
              <a:avLst/>
            </a:prstTxWarp>
          </a:bodyPr>
          <a:lstStyle/>
          <a:p>
            <a:pPr marL="296863" indent="-296863" defTabSz="912813" eaLnBrk="1">
              <a:lnSpc>
                <a:spcPct val="85000"/>
              </a:lnSpc>
              <a:spcBef>
                <a:spcPts val="1500"/>
              </a:spcBef>
              <a:buClr>
                <a:srgbClr val="000000"/>
              </a:buClr>
              <a:buFont typeface="ヒラギノ角ゴ ProN W3" charset="0"/>
              <a:buChar char="•"/>
              <a:defRPr/>
            </a:pPr>
            <a:r>
              <a:rPr lang="en-US" sz="3200" dirty="0" smtClean="0"/>
              <a:t>Exploit co-design process, driven by the full </a:t>
            </a:r>
            <a:r>
              <a:rPr lang="en-US" sz="3200" dirty="0"/>
              <a:t>application </a:t>
            </a:r>
            <a:r>
              <a:rPr lang="en-US" sz="3200" dirty="0" smtClean="0"/>
              <a:t>workflow</a:t>
            </a:r>
          </a:p>
          <a:p>
            <a:pPr marL="296863" indent="-296863" defTabSz="912813" eaLnBrk="1">
              <a:lnSpc>
                <a:spcPct val="85000"/>
              </a:lnSpc>
              <a:spcBef>
                <a:spcPts val="1500"/>
              </a:spcBef>
              <a:buClr>
                <a:srgbClr val="000000"/>
              </a:buClr>
              <a:buFont typeface="ヒラギノ角ゴ ProN W3" charset="0"/>
              <a:buChar char="•"/>
              <a:defRPr/>
            </a:pPr>
            <a:r>
              <a:rPr lang="en-US" sz="3200" dirty="0"/>
              <a:t>Develop exascale software </a:t>
            </a:r>
            <a:r>
              <a:rPr lang="en-US" sz="3200" dirty="0" smtClean="0"/>
              <a:t>stacks</a:t>
            </a:r>
          </a:p>
          <a:p>
            <a:pPr marL="296863" indent="-296863" defTabSz="912813" eaLnBrk="1">
              <a:lnSpc>
                <a:spcPct val="85000"/>
              </a:lnSpc>
              <a:spcBef>
                <a:spcPts val="1500"/>
              </a:spcBef>
              <a:buClr>
                <a:srgbClr val="000000"/>
              </a:buClr>
              <a:buFont typeface="ヒラギノ角ゴ ProN W3" charset="0"/>
              <a:buChar char="•"/>
              <a:defRPr/>
            </a:pPr>
            <a:r>
              <a:rPr lang="en-US" sz="3200" dirty="0" smtClean="0"/>
              <a:t>Partner with and fund vendors to transition research to product space</a:t>
            </a:r>
          </a:p>
          <a:p>
            <a:pPr marL="296863" indent="-296863" defTabSz="912813" eaLnBrk="1">
              <a:lnSpc>
                <a:spcPct val="85000"/>
              </a:lnSpc>
              <a:spcBef>
                <a:spcPts val="1500"/>
              </a:spcBef>
              <a:buClr>
                <a:srgbClr val="000000"/>
              </a:buClr>
              <a:buFont typeface="ヒラギノ角ゴ ProN W3" charset="0"/>
              <a:buChar char="•"/>
              <a:defRPr/>
            </a:pPr>
            <a:r>
              <a:rPr lang="en-US" sz="3200" dirty="0" smtClean="0"/>
              <a:t>Collaborate with other government agencies and other countries, as appropriate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Exascale Project </a:t>
            </a:r>
            <a:r>
              <a:rPr lang="en-US" dirty="0"/>
              <a:t>Schedule</a:t>
            </a:r>
          </a:p>
        </p:txBody>
      </p:sp>
      <p:pic>
        <p:nvPicPr>
          <p:cNvPr id="5" name="Picture 4"/>
          <p:cNvPicPr>
            <a:picLocks noChangeAspect="1"/>
          </p:cNvPicPr>
          <p:nvPr/>
        </p:nvPicPr>
        <p:blipFill>
          <a:blip r:embed="rId2"/>
          <a:stretch>
            <a:fillRect/>
          </a:stretch>
        </p:blipFill>
        <p:spPr>
          <a:xfrm>
            <a:off x="292100" y="1524000"/>
            <a:ext cx="8547100" cy="4640904"/>
          </a:xfrm>
          <a:prstGeom prst="rect">
            <a:avLst/>
          </a:prstGeom>
        </p:spPr>
      </p:pic>
      <p:sp>
        <p:nvSpPr>
          <p:cNvPr id="3" name="Down Arrow Callout 2"/>
          <p:cNvSpPr/>
          <p:nvPr/>
        </p:nvSpPr>
        <p:spPr bwMode="auto">
          <a:xfrm>
            <a:off x="2112264" y="1024128"/>
            <a:ext cx="2612136" cy="581501"/>
          </a:xfrm>
          <a:prstGeom prst="downArrowCallout">
            <a:avLst/>
          </a:prstGeom>
          <a:solidFill>
            <a:srgbClr val="FF0000"/>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228600" marR="0" indent="0" algn="l" defTabSz="45720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Helvetica" charset="0"/>
                <a:ea typeface="ＭＳ Ｐゴシック" charset="0"/>
                <a:cs typeface="Helvetica" charset="0"/>
                <a:sym typeface="Helvetica" charset="0"/>
              </a:rPr>
              <a:t>Exasca</a:t>
            </a:r>
            <a:r>
              <a:rPr lang="en-US" sz="1800" b="1" dirty="0" smtClean="0">
                <a:cs typeface="Helvetica" charset="0"/>
              </a:rPr>
              <a:t>le</a:t>
            </a:r>
            <a:r>
              <a:rPr kumimoji="0" lang="en-US" sz="1800" b="1" i="0" u="none" strike="noStrike" cap="none" normalizeH="0" baseline="0" dirty="0" smtClean="0">
                <a:ln>
                  <a:noFill/>
                </a:ln>
                <a:solidFill>
                  <a:srgbClr val="000000"/>
                </a:solidFill>
                <a:effectLst/>
                <a:latin typeface="Helvetica" charset="0"/>
                <a:ea typeface="ＭＳ Ｐゴシック" charset="0"/>
                <a:cs typeface="Helvetica" charset="0"/>
                <a:sym typeface="Helvetica" charset="0"/>
              </a:rPr>
              <a:t> Funding ?</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42535510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defTabSz="896708">
              <a:defRPr/>
            </a:pPr>
            <a:r>
              <a:rPr lang="en-US" sz="3600" dirty="0" smtClean="0">
                <a:latin typeface="Calibri"/>
              </a:rPr>
              <a:t>Fast Forward and Design Forward Programs</a:t>
            </a:r>
            <a:endParaRPr lang="en-US" sz="2700" dirty="0">
              <a:latin typeface="Calibri"/>
            </a:endParaRPr>
          </a:p>
        </p:txBody>
      </p:sp>
      <p:sp>
        <p:nvSpPr>
          <p:cNvPr id="2" name="Content Placeholder 1"/>
          <p:cNvSpPr>
            <a:spLocks noGrp="1"/>
          </p:cNvSpPr>
          <p:nvPr>
            <p:ph idx="1"/>
          </p:nvPr>
        </p:nvSpPr>
        <p:spPr>
          <a:prstGeom prst="rect">
            <a:avLst/>
          </a:prstGeom>
        </p:spPr>
        <p:txBody>
          <a:bodyPr>
            <a:normAutofit fontScale="70000" lnSpcReduction="20000"/>
          </a:bodyPr>
          <a:lstStyle/>
          <a:p>
            <a:pPr marL="0" indent="0">
              <a:defRPr/>
            </a:pPr>
            <a:r>
              <a:rPr lang="en-US" sz="3600" b="1" dirty="0" smtClean="0">
                <a:solidFill>
                  <a:srgbClr val="0000FF"/>
                </a:solidFill>
                <a:latin typeface="Calibri"/>
                <a:cs typeface="Calibri"/>
              </a:rPr>
              <a:t>Fast Forward Program</a:t>
            </a:r>
          </a:p>
          <a:p>
            <a:pPr marL="571500" lvl="1" indent="-342900">
              <a:lnSpc>
                <a:spcPct val="95000"/>
              </a:lnSpc>
              <a:spcBef>
                <a:spcPts val="600"/>
              </a:spcBef>
              <a:buFont typeface="Arial"/>
              <a:buChar char="•"/>
              <a:defRPr/>
            </a:pPr>
            <a:r>
              <a:rPr lang="en-US" sz="2300" dirty="0">
                <a:latin typeface="Calibri"/>
                <a:cs typeface="Calibri"/>
              </a:rPr>
              <a:t>Jointly funded by SC &amp; </a:t>
            </a:r>
            <a:r>
              <a:rPr lang="en-US" sz="2300" dirty="0" smtClean="0">
                <a:latin typeface="Calibri"/>
                <a:cs typeface="Calibri"/>
              </a:rPr>
              <a:t>NNSA</a:t>
            </a:r>
          </a:p>
          <a:p>
            <a:pPr marL="571500" lvl="1" indent="-342900">
              <a:lnSpc>
                <a:spcPct val="95000"/>
              </a:lnSpc>
              <a:spcBef>
                <a:spcPts val="600"/>
              </a:spcBef>
              <a:buFont typeface="Arial"/>
              <a:buChar char="•"/>
              <a:defRPr/>
            </a:pPr>
            <a:r>
              <a:rPr lang="en-US" sz="2300" dirty="0" smtClean="0">
                <a:latin typeface="Calibri"/>
                <a:cs typeface="Calibri"/>
              </a:rPr>
              <a:t>Phase 1: Two year contracts, started July 1, 2012, Phase 2: Two year contracts, starting Fall 2014</a:t>
            </a:r>
          </a:p>
          <a:p>
            <a:pPr marL="0" indent="0">
              <a:spcBef>
                <a:spcPts val="1000"/>
              </a:spcBef>
              <a:defRPr/>
            </a:pPr>
            <a:r>
              <a:rPr lang="en-US" sz="2600" b="1" dirty="0" smtClean="0">
                <a:latin typeface="Calibri"/>
                <a:cs typeface="Calibri"/>
              </a:rPr>
              <a:t>Project </a:t>
            </a:r>
            <a:r>
              <a:rPr lang="en-US" sz="2600" b="1" dirty="0">
                <a:latin typeface="Calibri"/>
                <a:cs typeface="Calibri"/>
              </a:rPr>
              <a:t>Goals &amp; Objectives </a:t>
            </a:r>
          </a:p>
          <a:p>
            <a:pPr marL="571500" lvl="1" indent="-342900">
              <a:lnSpc>
                <a:spcPct val="95000"/>
              </a:lnSpc>
              <a:spcBef>
                <a:spcPts val="600"/>
              </a:spcBef>
              <a:buFont typeface="Arial"/>
              <a:buChar char="•"/>
              <a:defRPr/>
            </a:pPr>
            <a:r>
              <a:rPr lang="en-US" sz="2300" dirty="0">
                <a:latin typeface="Calibri"/>
                <a:cs typeface="Calibri"/>
              </a:rPr>
              <a:t>Initiate partnerships with multiple companies to accelerate the R&amp;D of </a:t>
            </a:r>
            <a:r>
              <a:rPr lang="en-US" sz="2300" dirty="0" smtClean="0">
                <a:latin typeface="Calibri"/>
                <a:cs typeface="Calibri"/>
              </a:rPr>
              <a:t>critical node </a:t>
            </a:r>
            <a:r>
              <a:rPr lang="en-US" sz="2300" dirty="0">
                <a:latin typeface="Calibri"/>
                <a:cs typeface="Calibri"/>
              </a:rPr>
              <a:t>technologies </a:t>
            </a:r>
            <a:r>
              <a:rPr lang="en-US" sz="2300" dirty="0" smtClean="0">
                <a:latin typeface="Calibri"/>
                <a:cs typeface="Calibri"/>
              </a:rPr>
              <a:t>and designs needed </a:t>
            </a:r>
            <a:r>
              <a:rPr lang="en-US" sz="2300" dirty="0">
                <a:latin typeface="Calibri"/>
                <a:cs typeface="Calibri"/>
              </a:rPr>
              <a:t>for extreme-scale computing. </a:t>
            </a:r>
          </a:p>
          <a:p>
            <a:pPr marL="571500" lvl="1" indent="-342900">
              <a:lnSpc>
                <a:spcPct val="95000"/>
              </a:lnSpc>
              <a:spcBef>
                <a:spcPts val="600"/>
              </a:spcBef>
              <a:buFont typeface="Arial"/>
              <a:buChar char="•"/>
              <a:defRPr/>
            </a:pPr>
            <a:r>
              <a:rPr lang="en-US" sz="2300" dirty="0">
                <a:latin typeface="Calibri"/>
                <a:cs typeface="Calibri"/>
              </a:rPr>
              <a:t>Fund technologies targeted for productization in the 5–10 year timeframe</a:t>
            </a:r>
            <a:r>
              <a:rPr lang="en-US" sz="2500" dirty="0" smtClean="0">
                <a:latin typeface="Calibri"/>
                <a:cs typeface="Calibri"/>
              </a:rPr>
              <a:t>.</a:t>
            </a:r>
          </a:p>
          <a:p>
            <a:pPr marL="571500" lvl="1" indent="-342900">
              <a:lnSpc>
                <a:spcPct val="95000"/>
              </a:lnSpc>
              <a:spcBef>
                <a:spcPts val="600"/>
              </a:spcBef>
              <a:buFont typeface="Arial"/>
              <a:buChar char="•"/>
              <a:defRPr/>
            </a:pPr>
            <a:endParaRPr lang="en-US" sz="2500" dirty="0">
              <a:latin typeface="Calibri"/>
              <a:cs typeface="Calibri"/>
            </a:endParaRPr>
          </a:p>
          <a:p>
            <a:pPr marL="0" indent="0">
              <a:defRPr/>
            </a:pPr>
            <a:r>
              <a:rPr lang="en-US" sz="3600" b="1" dirty="0">
                <a:solidFill>
                  <a:srgbClr val="0000FF"/>
                </a:solidFill>
                <a:latin typeface="Calibri"/>
                <a:cs typeface="Calibri"/>
              </a:rPr>
              <a:t>Design </a:t>
            </a:r>
            <a:r>
              <a:rPr lang="en-US" sz="3600" b="1" dirty="0" smtClean="0">
                <a:solidFill>
                  <a:srgbClr val="0000FF"/>
                </a:solidFill>
                <a:latin typeface="Calibri"/>
                <a:cs typeface="Calibri"/>
              </a:rPr>
              <a:t>Forward Program</a:t>
            </a:r>
            <a:endParaRPr lang="en-US" sz="3600" b="1" dirty="0">
              <a:solidFill>
                <a:srgbClr val="0000FF"/>
              </a:solidFill>
              <a:latin typeface="Calibri"/>
              <a:cs typeface="Calibri"/>
            </a:endParaRPr>
          </a:p>
          <a:p>
            <a:pPr marL="571500" lvl="1" indent="-342900">
              <a:lnSpc>
                <a:spcPct val="95000"/>
              </a:lnSpc>
              <a:spcBef>
                <a:spcPts val="600"/>
              </a:spcBef>
              <a:buFont typeface="Arial"/>
              <a:buChar char="•"/>
              <a:defRPr/>
            </a:pPr>
            <a:r>
              <a:rPr lang="en-US" sz="2300" dirty="0">
                <a:latin typeface="Calibri"/>
                <a:cs typeface="Calibri"/>
              </a:rPr>
              <a:t>Jointly funded by SC &amp; NNSA</a:t>
            </a:r>
          </a:p>
          <a:p>
            <a:pPr marL="571500" lvl="1" indent="-342900">
              <a:lnSpc>
                <a:spcPct val="95000"/>
              </a:lnSpc>
              <a:spcBef>
                <a:spcPts val="600"/>
              </a:spcBef>
              <a:buFont typeface="Arial"/>
              <a:buChar char="•"/>
              <a:defRPr/>
            </a:pPr>
            <a:r>
              <a:rPr lang="en-US" sz="2300" dirty="0" smtClean="0">
                <a:latin typeface="Calibri"/>
                <a:cs typeface="Calibri"/>
              </a:rPr>
              <a:t>Phase 1: Two </a:t>
            </a:r>
            <a:r>
              <a:rPr lang="en-US" sz="2300" dirty="0">
                <a:latin typeface="Calibri"/>
                <a:cs typeface="Calibri"/>
              </a:rPr>
              <a:t>year contracts, started Fall </a:t>
            </a:r>
            <a:r>
              <a:rPr lang="en-US" sz="2300" dirty="0" smtClean="0">
                <a:latin typeface="Calibri"/>
                <a:cs typeface="Calibri"/>
              </a:rPr>
              <a:t>2013, Phase 2: Two year contracts. Starting Fall 2014</a:t>
            </a:r>
            <a:endParaRPr lang="en-US" sz="2300" dirty="0">
              <a:latin typeface="Calibri"/>
              <a:cs typeface="Calibri"/>
            </a:endParaRPr>
          </a:p>
          <a:p>
            <a:pPr marL="0" indent="0">
              <a:spcBef>
                <a:spcPts val="1000"/>
              </a:spcBef>
              <a:defRPr/>
            </a:pPr>
            <a:r>
              <a:rPr lang="en-US" sz="2600" b="1" dirty="0" smtClean="0">
                <a:latin typeface="Calibri"/>
                <a:cs typeface="Calibri"/>
              </a:rPr>
              <a:t>Project </a:t>
            </a:r>
            <a:r>
              <a:rPr lang="en-US" sz="2600" b="1" dirty="0">
                <a:latin typeface="Calibri"/>
                <a:cs typeface="Calibri"/>
              </a:rPr>
              <a:t>Goals &amp; Objectives </a:t>
            </a:r>
          </a:p>
          <a:p>
            <a:pPr marL="571500" lvl="1" indent="-342900">
              <a:lnSpc>
                <a:spcPct val="95000"/>
              </a:lnSpc>
              <a:spcBef>
                <a:spcPts val="600"/>
              </a:spcBef>
              <a:buFont typeface="Arial"/>
              <a:buChar char="•"/>
              <a:defRPr/>
            </a:pPr>
            <a:r>
              <a:rPr lang="en-US" sz="2300" dirty="0">
                <a:latin typeface="Calibri"/>
                <a:cs typeface="Calibri"/>
              </a:rPr>
              <a:t>Initiate partnerships with multiple companies to accelerate the R&amp;D of interconnect architectures </a:t>
            </a:r>
            <a:r>
              <a:rPr lang="en-US" sz="2300" dirty="0" smtClean="0">
                <a:latin typeface="Calibri"/>
                <a:cs typeface="Calibri"/>
              </a:rPr>
              <a:t>and conceptual designs for </a:t>
            </a:r>
            <a:r>
              <a:rPr lang="en-US" sz="2300" dirty="0">
                <a:latin typeface="Calibri"/>
                <a:cs typeface="Calibri"/>
              </a:rPr>
              <a:t>future extreme-scale computers. </a:t>
            </a:r>
          </a:p>
          <a:p>
            <a:pPr marL="571500" lvl="1" indent="-342900">
              <a:lnSpc>
                <a:spcPct val="95000"/>
              </a:lnSpc>
              <a:spcBef>
                <a:spcPts val="600"/>
              </a:spcBef>
              <a:buFont typeface="Arial"/>
              <a:buChar char="•"/>
              <a:defRPr/>
            </a:pPr>
            <a:r>
              <a:rPr lang="en-US" sz="2300" dirty="0" smtClean="0">
                <a:latin typeface="Calibri"/>
                <a:cs typeface="Calibri"/>
              </a:rPr>
              <a:t>Fund </a:t>
            </a:r>
            <a:r>
              <a:rPr lang="en-US" sz="2300" dirty="0">
                <a:latin typeface="Calibri"/>
                <a:cs typeface="Calibri"/>
              </a:rPr>
              <a:t>technologies targeted for </a:t>
            </a:r>
            <a:r>
              <a:rPr lang="en-US" sz="2300" dirty="0" err="1">
                <a:latin typeface="Calibri"/>
                <a:cs typeface="Calibri"/>
              </a:rPr>
              <a:t>productization</a:t>
            </a:r>
            <a:r>
              <a:rPr lang="en-US" sz="2300" dirty="0">
                <a:latin typeface="Calibri"/>
                <a:cs typeface="Calibri"/>
              </a:rPr>
              <a:t> in the 5–10 year timeframe.</a:t>
            </a:r>
          </a:p>
          <a:p>
            <a:pPr marL="571500" lvl="1" indent="-342900">
              <a:lnSpc>
                <a:spcPct val="95000"/>
              </a:lnSpc>
              <a:spcBef>
                <a:spcPts val="600"/>
              </a:spcBef>
              <a:buFont typeface="Arial"/>
              <a:buChar char="•"/>
              <a:defRPr/>
            </a:pPr>
            <a:endParaRPr lang="en-US" sz="2500" dirty="0">
              <a:latin typeface="Calibri"/>
              <a:cs typeface="Calibri"/>
            </a:endParaRPr>
          </a:p>
        </p:txBody>
      </p:sp>
    </p:spTree>
    <p:extLst>
      <p:ext uri="{BB962C8B-B14F-4D97-AF65-F5344CB8AC3E}">
        <p14:creationId xmlns:p14="http://schemas.microsoft.com/office/powerpoint/2010/main" val="19008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FastForward</a:t>
            </a:r>
            <a:r>
              <a:rPr lang="en-US" dirty="0" smtClean="0"/>
              <a:t> 2 Projects</a:t>
            </a:r>
            <a:endParaRPr lang="en-US" dirty="0"/>
          </a:p>
        </p:txBody>
      </p:sp>
      <p:sp>
        <p:nvSpPr>
          <p:cNvPr id="3" name="Content Placeholder 2"/>
          <p:cNvSpPr>
            <a:spLocks noGrp="1"/>
          </p:cNvSpPr>
          <p:nvPr>
            <p:ph idx="1"/>
          </p:nvPr>
        </p:nvSpPr>
        <p:spPr/>
        <p:txBody>
          <a:bodyPr/>
          <a:lstStyle/>
          <a:p>
            <a:pPr>
              <a:lnSpc>
                <a:spcPct val="85000"/>
              </a:lnSpc>
              <a:spcBef>
                <a:spcPts val="1000"/>
              </a:spcBef>
              <a:buFont typeface="Arial"/>
              <a:buChar char="•"/>
            </a:pPr>
            <a:r>
              <a:rPr lang="en-US" sz="2200" dirty="0" smtClean="0"/>
              <a:t>AMD </a:t>
            </a:r>
            <a:r>
              <a:rPr lang="en-US" sz="2200" b="0" dirty="0"/>
              <a:t>will conduct research for an integrated exascale node </a:t>
            </a:r>
            <a:r>
              <a:rPr lang="en-US" sz="2200" b="0" dirty="0" smtClean="0"/>
              <a:t>architecture.  Particular </a:t>
            </a:r>
            <a:r>
              <a:rPr lang="en-US" sz="2200" b="0" dirty="0"/>
              <a:t>areas of emphasis include near-threshold-voltage logic and other low-power computing </a:t>
            </a:r>
            <a:r>
              <a:rPr lang="en-US" sz="2200" b="0" dirty="0" smtClean="0"/>
              <a:t>technologies.</a:t>
            </a:r>
            <a:r>
              <a:rPr lang="en-US" sz="2200" b="0" dirty="0"/>
              <a:t> </a:t>
            </a:r>
            <a:r>
              <a:rPr lang="en-US" sz="2200" b="0" dirty="0" smtClean="0"/>
              <a:t>  AMD will investigate a new standardized memory interface</a:t>
            </a:r>
            <a:endParaRPr lang="en-US" sz="2200" dirty="0" smtClean="0"/>
          </a:p>
          <a:p>
            <a:pPr>
              <a:lnSpc>
                <a:spcPct val="85000"/>
              </a:lnSpc>
              <a:spcBef>
                <a:spcPts val="1000"/>
              </a:spcBef>
              <a:buFont typeface="Arial"/>
              <a:buChar char="•"/>
            </a:pPr>
            <a:r>
              <a:rPr lang="en-US" sz="2200" dirty="0" smtClean="0"/>
              <a:t>Cray </a:t>
            </a:r>
            <a:r>
              <a:rPr lang="en-US" sz="2200" dirty="0"/>
              <a:t>Inc. </a:t>
            </a:r>
            <a:r>
              <a:rPr lang="en-US" sz="2200" b="0" dirty="0"/>
              <a:t>will explore alternative processor design points, including ARM microprocessor designs. </a:t>
            </a:r>
            <a:endParaRPr lang="en-US" sz="2200" b="0" dirty="0" smtClean="0"/>
          </a:p>
          <a:p>
            <a:pPr>
              <a:lnSpc>
                <a:spcPct val="85000"/>
              </a:lnSpc>
              <a:spcBef>
                <a:spcPts val="1000"/>
              </a:spcBef>
              <a:buFont typeface="Arial"/>
              <a:buChar char="•"/>
            </a:pPr>
            <a:r>
              <a:rPr lang="en-US" sz="2200" dirty="0" smtClean="0"/>
              <a:t>Intel </a:t>
            </a:r>
            <a:r>
              <a:rPr lang="en-US" sz="2200" b="0" dirty="0"/>
              <a:t>will use this award to continue to advance research in energy efficient node and system architectures, including software targeted at developing extreme-scale systems. </a:t>
            </a:r>
            <a:endParaRPr lang="en-US" sz="2200" b="0" dirty="0" smtClean="0"/>
          </a:p>
          <a:p>
            <a:pPr>
              <a:lnSpc>
                <a:spcPct val="85000"/>
              </a:lnSpc>
              <a:spcBef>
                <a:spcPts val="1000"/>
              </a:spcBef>
              <a:buFont typeface="Arial"/>
              <a:buChar char="•"/>
            </a:pPr>
            <a:r>
              <a:rPr lang="en-US" sz="2200" dirty="0" smtClean="0"/>
              <a:t>NVIDIA </a:t>
            </a:r>
            <a:r>
              <a:rPr lang="en-US" sz="2200" b="0" dirty="0"/>
              <a:t>will build on its work in </a:t>
            </a:r>
            <a:r>
              <a:rPr lang="en-US" sz="2200" b="0" dirty="0" err="1"/>
              <a:t>FastForward</a:t>
            </a:r>
            <a:r>
              <a:rPr lang="en-US" sz="2200" b="0" dirty="0"/>
              <a:t> 1, with a strong focus on energy efficiency, programmability, and resilience. </a:t>
            </a:r>
          </a:p>
          <a:p>
            <a:pPr>
              <a:lnSpc>
                <a:spcPct val="85000"/>
              </a:lnSpc>
              <a:spcBef>
                <a:spcPts val="1000"/>
              </a:spcBef>
              <a:buFont typeface="Arial"/>
              <a:buChar char="•"/>
            </a:pPr>
            <a:r>
              <a:rPr lang="en-US" sz="2200" dirty="0" smtClean="0"/>
              <a:t>IBM </a:t>
            </a:r>
            <a:r>
              <a:rPr lang="en-US" sz="2200" b="0" dirty="0"/>
              <a:t>will investigate </a:t>
            </a:r>
            <a:r>
              <a:rPr lang="en-US" sz="2200" b="0" dirty="0" smtClean="0"/>
              <a:t>next</a:t>
            </a:r>
            <a:r>
              <a:rPr lang="en-US" sz="2200" b="0" dirty="0"/>
              <a:t>-generation </a:t>
            </a:r>
            <a:r>
              <a:rPr lang="en-US" sz="2200" b="0" dirty="0" smtClean="0"/>
              <a:t>standardized memory interface.</a:t>
            </a:r>
            <a:endParaRPr lang="en-US" sz="2200" b="0" dirty="0"/>
          </a:p>
          <a:p>
            <a:pPr>
              <a:buFont typeface="Arial"/>
              <a:buChar char="•"/>
            </a:pPr>
            <a:endParaRPr lang="en-US" sz="2200" dirty="0"/>
          </a:p>
        </p:txBody>
      </p:sp>
    </p:spTree>
    <p:extLst>
      <p:ext uri="{BB962C8B-B14F-4D97-AF65-F5344CB8AC3E}">
        <p14:creationId xmlns:p14="http://schemas.microsoft.com/office/powerpoint/2010/main" val="372911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defTabSz="914400" eaLnBrk="1">
              <a:defRPr/>
            </a:pPr>
            <a:r>
              <a:rPr lang="en-US" sz="3600" dirty="0" smtClean="0">
                <a:latin typeface="Calibri" charset="0"/>
                <a:cs typeface="Calibri" charset="0"/>
                <a:sym typeface="Calibri" charset="0"/>
              </a:rPr>
              <a:t>First steps on a Path Towards Exascale: </a:t>
            </a:r>
            <a:br>
              <a:rPr lang="en-US" sz="3600" dirty="0" smtClean="0">
                <a:latin typeface="Calibri" charset="0"/>
                <a:cs typeface="Calibri" charset="0"/>
                <a:sym typeface="Calibri" charset="0"/>
              </a:rPr>
            </a:br>
            <a:r>
              <a:rPr lang="en-US" sz="2400" dirty="0" smtClean="0">
                <a:latin typeface="Calibri" charset="0"/>
                <a:cs typeface="Calibri" charset="0"/>
                <a:sym typeface="Calibri" charset="0"/>
              </a:rPr>
              <a:t>Three Exascale Co-Design Centers</a:t>
            </a:r>
            <a:endParaRPr lang="en-US" dirty="0" smtClean="0"/>
          </a:p>
        </p:txBody>
      </p:sp>
      <p:sp>
        <p:nvSpPr>
          <p:cNvPr id="53250" name="Rectangle 2"/>
          <p:cNvSpPr>
            <a:spLocks noGrp="1"/>
          </p:cNvSpPr>
          <p:nvPr>
            <p:ph idx="1"/>
          </p:nvPr>
        </p:nvSpPr>
        <p:spPr bwMode="auto">
          <a:xfrm>
            <a:off x="152400" y="1219200"/>
            <a:ext cx="3505200" cy="3962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numCol="1" anchor="t" anchorCtr="0" compatLnSpc="1">
            <a:prstTxWarp prst="textNoShape">
              <a:avLst/>
            </a:prstTxWarp>
          </a:bodyPr>
          <a:lstStyle/>
          <a:p>
            <a:pPr marL="0" indent="0" eaLnBrk="1">
              <a:lnSpc>
                <a:spcPct val="90000"/>
              </a:lnSpc>
              <a:spcBef>
                <a:spcPts val="400"/>
              </a:spcBef>
              <a:defRPr/>
            </a:pPr>
            <a:r>
              <a:rPr lang="en-US" sz="1800" b="1" dirty="0">
                <a:latin typeface="Calibri" charset="0"/>
                <a:ea typeface="ＭＳ Ｐゴシック" charset="0"/>
                <a:sym typeface="Calibri" charset="0"/>
              </a:rPr>
              <a:t>Exascale Co-Design Center for </a:t>
            </a:r>
            <a:br>
              <a:rPr lang="en-US" sz="1800" b="1" dirty="0">
                <a:latin typeface="Calibri" charset="0"/>
                <a:ea typeface="ＭＳ Ｐゴシック" charset="0"/>
                <a:sym typeface="Calibri" charset="0"/>
              </a:rPr>
            </a:br>
            <a:r>
              <a:rPr lang="en-US" sz="1800" b="1" dirty="0">
                <a:latin typeface="Calibri" charset="0"/>
                <a:ea typeface="ＭＳ Ｐゴシック" charset="0"/>
                <a:sym typeface="Calibri" charset="0"/>
              </a:rPr>
              <a:t>Materials in Extreme </a:t>
            </a:r>
            <a:br>
              <a:rPr lang="en-US" sz="1800" b="1" dirty="0">
                <a:latin typeface="Calibri" charset="0"/>
                <a:ea typeface="ＭＳ Ｐゴシック" charset="0"/>
                <a:sym typeface="Calibri" charset="0"/>
              </a:rPr>
            </a:br>
            <a:r>
              <a:rPr lang="en-US" sz="1800" b="1" dirty="0">
                <a:latin typeface="Calibri" charset="0"/>
                <a:ea typeface="ＭＳ Ｐゴシック" charset="0"/>
                <a:sym typeface="Calibri" charset="0"/>
              </a:rPr>
              <a:t>Environments (</a:t>
            </a:r>
            <a:r>
              <a:rPr lang="en-US" sz="1800" b="1" dirty="0" err="1">
                <a:latin typeface="Calibri" charset="0"/>
                <a:ea typeface="ＭＳ Ｐゴシック" charset="0"/>
                <a:sym typeface="Calibri" charset="0"/>
              </a:rPr>
              <a:t>ExMatEx</a:t>
            </a:r>
            <a:r>
              <a:rPr lang="en-US" sz="1800" b="1" dirty="0">
                <a:latin typeface="Calibri" charset="0"/>
                <a:ea typeface="ＭＳ Ｐゴシック" charset="0"/>
                <a:sym typeface="Calibri" charset="0"/>
              </a:rPr>
              <a:t>) </a:t>
            </a:r>
            <a:endParaRPr lang="en-US" dirty="0">
              <a:latin typeface="Calibri" charset="0"/>
              <a:ea typeface="ＭＳ Ｐゴシック" charset="0"/>
              <a:sym typeface="Calibri" charset="0"/>
            </a:endParaRPr>
          </a:p>
          <a:p>
            <a:pPr marL="171450" lvl="1" eaLnBrk="1">
              <a:lnSpc>
                <a:spcPct val="90000"/>
              </a:lnSpc>
              <a:spcBef>
                <a:spcPts val="400"/>
              </a:spcBef>
              <a:defRPr/>
            </a:pPr>
            <a:r>
              <a:rPr lang="en-US" dirty="0">
                <a:latin typeface="Calibri" charset="0"/>
                <a:ea typeface="ＭＳ Ｐゴシック" charset="0"/>
                <a:sym typeface="Calibri" charset="0"/>
              </a:rPr>
              <a:t>Director: Timothy </a:t>
            </a:r>
            <a:r>
              <a:rPr lang="en-US" dirty="0" err="1">
                <a:latin typeface="Calibri" charset="0"/>
                <a:ea typeface="ＭＳ Ｐゴシック" charset="0"/>
                <a:sym typeface="Calibri" charset="0"/>
              </a:rPr>
              <a:t>Germann</a:t>
            </a:r>
            <a:r>
              <a:rPr lang="en-US" dirty="0">
                <a:latin typeface="Calibri" charset="0"/>
                <a:ea typeface="ＭＳ Ｐゴシック" charset="0"/>
                <a:sym typeface="Calibri" charset="0"/>
              </a:rPr>
              <a:t> (LANL)</a:t>
            </a:r>
          </a:p>
          <a:p>
            <a:pPr marL="171450" lvl="1" eaLnBrk="1">
              <a:lnSpc>
                <a:spcPct val="90000"/>
              </a:lnSpc>
              <a:spcBef>
                <a:spcPts val="400"/>
              </a:spcBef>
              <a:defRPr/>
            </a:pPr>
            <a:r>
              <a:rPr lang="en-US" u="sng" dirty="0" smtClean="0">
                <a:solidFill>
                  <a:schemeClr val="hlink"/>
                </a:solidFill>
                <a:ea typeface="Calibri"/>
                <a:sym typeface="Calibri"/>
                <a:hlinkClick r:id="rId3"/>
              </a:rPr>
              <a:t>http</a:t>
            </a:r>
            <a:r>
              <a:rPr lang="en-US" u="sng" dirty="0">
                <a:solidFill>
                  <a:schemeClr val="hlink"/>
                </a:solidFill>
                <a:ea typeface="Calibri"/>
                <a:sym typeface="Calibri"/>
                <a:hlinkClick r:id="rId3"/>
              </a:rPr>
              <a:t>:/</a:t>
            </a:r>
            <a:r>
              <a:rPr lang="en-US" dirty="0">
                <a:latin typeface="Calibri" charset="0"/>
                <a:ea typeface="ＭＳ Ｐゴシック" charset="0"/>
                <a:sym typeface="Calibri"/>
                <a:hlinkClick r:id="rId3"/>
              </a:rPr>
              <a:t>/</a:t>
            </a:r>
            <a:r>
              <a:rPr lang="en-US" dirty="0" smtClean="0">
                <a:latin typeface="Calibri" charset="0"/>
                <a:ea typeface="ＭＳ Ｐゴシック" charset="0"/>
                <a:sym typeface="Calibri"/>
                <a:hlinkClick r:id="rId3"/>
              </a:rPr>
              <a:t>www.exmatex.org</a:t>
            </a:r>
            <a:endParaRPr lang="en-US" sz="900" dirty="0">
              <a:latin typeface="Calibri" charset="0"/>
              <a:ea typeface="ＭＳ Ｐゴシック" charset="0"/>
              <a:sym typeface="Calibri" charset="0"/>
            </a:endParaRPr>
          </a:p>
          <a:p>
            <a:pPr marL="0" indent="0" eaLnBrk="1">
              <a:lnSpc>
                <a:spcPct val="90000"/>
              </a:lnSpc>
              <a:spcBef>
                <a:spcPts val="800"/>
              </a:spcBef>
              <a:defRPr/>
            </a:pPr>
            <a:r>
              <a:rPr lang="en-US" sz="1800" b="1" dirty="0">
                <a:latin typeface="Calibri" charset="0"/>
                <a:ea typeface="ＭＳ Ｐゴシック" charset="0"/>
                <a:sym typeface="Calibri" charset="0"/>
              </a:rPr>
              <a:t>Center for Exascale Simulation of </a:t>
            </a:r>
            <a:br>
              <a:rPr lang="en-US" sz="1800" b="1" dirty="0">
                <a:latin typeface="Calibri" charset="0"/>
                <a:ea typeface="ＭＳ Ｐゴシック" charset="0"/>
                <a:sym typeface="Calibri" charset="0"/>
              </a:rPr>
            </a:br>
            <a:r>
              <a:rPr lang="en-US" sz="1800" b="1" dirty="0">
                <a:latin typeface="Calibri" charset="0"/>
                <a:ea typeface="ＭＳ Ｐゴシック" charset="0"/>
                <a:sym typeface="Calibri" charset="0"/>
              </a:rPr>
              <a:t>Advanced Reactors (CESAR) </a:t>
            </a:r>
            <a:endParaRPr lang="en-US" dirty="0">
              <a:latin typeface="Calibri" charset="0"/>
              <a:ea typeface="ＭＳ Ｐゴシック" charset="0"/>
              <a:sym typeface="Calibri" charset="0"/>
            </a:endParaRPr>
          </a:p>
          <a:p>
            <a:pPr marL="171450" lvl="1" eaLnBrk="1">
              <a:lnSpc>
                <a:spcPct val="90000"/>
              </a:lnSpc>
              <a:spcBef>
                <a:spcPts val="400"/>
              </a:spcBef>
              <a:defRPr/>
            </a:pPr>
            <a:r>
              <a:rPr lang="en-US" dirty="0">
                <a:latin typeface="Calibri" charset="0"/>
                <a:ea typeface="ＭＳ Ｐゴシック" charset="0"/>
                <a:sym typeface="Calibri" charset="0"/>
              </a:rPr>
              <a:t>Director: Andrew Siegel (ANL) </a:t>
            </a:r>
            <a:endParaRPr lang="en-US" dirty="0" smtClean="0">
              <a:latin typeface="Calibri" charset="0"/>
              <a:ea typeface="ＭＳ Ｐゴシック" charset="0"/>
              <a:sym typeface="Calibri" charset="0"/>
            </a:endParaRPr>
          </a:p>
          <a:p>
            <a:pPr marL="171450" lvl="1" eaLnBrk="1">
              <a:lnSpc>
                <a:spcPct val="90000"/>
              </a:lnSpc>
              <a:spcBef>
                <a:spcPts val="400"/>
              </a:spcBef>
              <a:defRPr/>
            </a:pPr>
            <a:r>
              <a:rPr lang="en-US" u="sng" dirty="0">
                <a:solidFill>
                  <a:schemeClr val="hlink"/>
                </a:solidFill>
                <a:ea typeface="Calibri"/>
                <a:sym typeface="Calibri"/>
              </a:rPr>
              <a:t>https://</a:t>
            </a:r>
            <a:r>
              <a:rPr lang="en-US" u="sng" dirty="0" err="1" smtClean="0">
                <a:solidFill>
                  <a:schemeClr val="hlink"/>
                </a:solidFill>
                <a:ea typeface="Calibri"/>
                <a:sym typeface="Calibri"/>
              </a:rPr>
              <a:t>cesar.mcs.anl.gov</a:t>
            </a:r>
            <a:endParaRPr lang="en-US" dirty="0">
              <a:latin typeface="Calibri" charset="0"/>
              <a:ea typeface="ＭＳ Ｐゴシック" charset="0"/>
              <a:sym typeface="Calibri" charset="0"/>
            </a:endParaRPr>
          </a:p>
          <a:p>
            <a:pPr marL="0" indent="0" eaLnBrk="1">
              <a:lnSpc>
                <a:spcPct val="90000"/>
              </a:lnSpc>
              <a:spcBef>
                <a:spcPts val="800"/>
              </a:spcBef>
              <a:defRPr/>
            </a:pPr>
            <a:r>
              <a:rPr lang="en-US" sz="1800" dirty="0">
                <a:latin typeface="Calibri" charset="0"/>
                <a:ea typeface="ＭＳ Ｐゴシック" charset="0"/>
                <a:cs typeface="Calibri" charset="0"/>
                <a:sym typeface="Calibri" charset="0"/>
              </a:rPr>
              <a:t>Center </a:t>
            </a:r>
            <a:r>
              <a:rPr lang="en-US" sz="1800" dirty="0">
                <a:latin typeface="Calibri" charset="0"/>
                <a:ea typeface="ＭＳ Ｐゴシック" charset="0"/>
                <a:sym typeface="Calibri" charset="0"/>
              </a:rPr>
              <a:t>for Exascale Simulation of Combustion in </a:t>
            </a:r>
            <a:r>
              <a:rPr lang="en-US" sz="1800" dirty="0" err="1">
                <a:latin typeface="Calibri" charset="0"/>
                <a:ea typeface="ＭＳ Ｐゴシック" charset="0"/>
                <a:sym typeface="Calibri" charset="0"/>
              </a:rPr>
              <a:t>Turbulance</a:t>
            </a:r>
            <a:r>
              <a:rPr lang="en-US" sz="1800" dirty="0">
                <a:latin typeface="Calibri" charset="0"/>
                <a:ea typeface="ＭＳ Ｐゴシック" charset="0"/>
                <a:sym typeface="Calibri" charset="0"/>
              </a:rPr>
              <a:t> (</a:t>
            </a:r>
            <a:r>
              <a:rPr lang="en-US" sz="1800" dirty="0" err="1">
                <a:latin typeface="Calibri" charset="0"/>
                <a:ea typeface="ＭＳ Ｐゴシック" charset="0"/>
                <a:sym typeface="Calibri" charset="0"/>
              </a:rPr>
              <a:t>ExaCT</a:t>
            </a:r>
            <a:r>
              <a:rPr lang="en-US" sz="1800" dirty="0">
                <a:latin typeface="Calibri" charset="0"/>
                <a:ea typeface="ＭＳ Ｐゴシック" charset="0"/>
                <a:sym typeface="Calibri" charset="0"/>
              </a:rPr>
              <a:t>)</a:t>
            </a:r>
            <a:r>
              <a:rPr lang="en-US" sz="1800" dirty="0">
                <a:latin typeface="Calibri" charset="0"/>
                <a:ea typeface="ＭＳ Ｐゴシック" charset="0"/>
                <a:cs typeface="Calibri" charset="0"/>
                <a:sym typeface="Calibri" charset="0"/>
              </a:rPr>
              <a:t> </a:t>
            </a:r>
          </a:p>
          <a:p>
            <a:pPr marL="171450" lvl="1" eaLnBrk="1">
              <a:lnSpc>
                <a:spcPct val="90000"/>
              </a:lnSpc>
              <a:spcBef>
                <a:spcPts val="400"/>
              </a:spcBef>
              <a:defRPr/>
            </a:pPr>
            <a:r>
              <a:rPr lang="en-US" dirty="0">
                <a:latin typeface="Calibri" charset="0"/>
                <a:ea typeface="ＭＳ Ｐゴシック" charset="0"/>
                <a:sym typeface="Calibri" charset="0"/>
              </a:rPr>
              <a:t>Director: Jacqueline Chen (SNL)</a:t>
            </a:r>
          </a:p>
          <a:p>
            <a:pPr marL="171450" lvl="1" eaLnBrk="1">
              <a:lnSpc>
                <a:spcPct val="90000"/>
              </a:lnSpc>
              <a:spcBef>
                <a:spcPts val="400"/>
              </a:spcBef>
              <a:defRPr/>
            </a:pPr>
            <a:r>
              <a:rPr lang="en-US" dirty="0">
                <a:latin typeface="Calibri" charset="0"/>
                <a:ea typeface="ＭＳ Ｐゴシック" charset="0"/>
                <a:sym typeface="Calibri"/>
                <a:hlinkClick r:id=""/>
              </a:rPr>
              <a:t>http://exactcodesign.org</a:t>
            </a:r>
          </a:p>
          <a:p>
            <a:pPr marL="57150" lvl="1" indent="0" eaLnBrk="1">
              <a:lnSpc>
                <a:spcPct val="90000"/>
              </a:lnSpc>
              <a:spcBef>
                <a:spcPts val="400"/>
              </a:spcBef>
              <a:defRPr/>
            </a:pPr>
            <a:endParaRPr lang="en-US" dirty="0">
              <a:latin typeface="Helvetica" charset="0"/>
              <a:ea typeface="ＭＳ Ｐゴシック" charset="0"/>
            </a:endParaRPr>
          </a:p>
        </p:txBody>
      </p:sp>
      <p:pic>
        <p:nvPicPr>
          <p:cNvPr id="53252" name="Picture 4" descr="media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10000" y="1524000"/>
            <a:ext cx="33528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3253" name="Picture 5" descr="image72.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04088" y="1524000"/>
            <a:ext cx="18161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3254" name="Picture 6" descr="media2.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52400" y="5257800"/>
            <a:ext cx="7077075"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5200</TotalTime>
  <Words>1394</Words>
  <Application>Microsoft Macintosh PowerPoint</Application>
  <PresentationFormat>On-screen Show (4:3)</PresentationFormat>
  <Paragraphs>215</Paragraphs>
  <Slides>19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2_Office Theme</vt:lpstr>
      <vt:lpstr>Microsoft Word Document</vt:lpstr>
      <vt:lpstr>Exascale Update SC14 - ASCAC</vt:lpstr>
      <vt:lpstr>Mission: Extreme Scale Science Next Generation of Scientific Innovation</vt:lpstr>
      <vt:lpstr>Exascale Applications Respond to DOE Missions in Discovery, Design, and National Prosperity</vt:lpstr>
      <vt:lpstr>Exascale Challenges and Issues</vt:lpstr>
      <vt:lpstr>Exascale Strategy</vt:lpstr>
      <vt:lpstr>Exascale Project Schedule</vt:lpstr>
      <vt:lpstr>Fast Forward and Design Forward Programs</vt:lpstr>
      <vt:lpstr>FastForward 2 Projects</vt:lpstr>
      <vt:lpstr>First steps on a Path Towards Exascale:  Three Exascale Co-Design Centers</vt:lpstr>
      <vt:lpstr>ASCR Exascale Co-Design Status</vt:lpstr>
      <vt:lpstr>Exascale Programming Models X-Stack Goals</vt:lpstr>
      <vt:lpstr>Exascale Programming Models  Observations &amp; Lessons Learned</vt:lpstr>
      <vt:lpstr>Status</vt:lpstr>
      <vt:lpstr>Preliminary Conceptual Design for the Exascale Computing Initiative Document</vt:lpstr>
      <vt:lpstr>Technical Approach Project Components</vt:lpstr>
      <vt:lpstr>PowerPoint Presentation</vt:lpstr>
      <vt:lpstr>Software Technology Projects Appendix 1</vt:lpstr>
      <vt:lpstr>Delivering on the Exascale Promise</vt:lpstr>
      <vt:lpstr>Technical Approaches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Exascale Computing</dc:title>
  <dc:creator>Pao, Karen</dc:creator>
  <cp:lastModifiedBy>William Harrod</cp:lastModifiedBy>
  <cp:revision>180</cp:revision>
  <cp:lastPrinted>2013-12-10T17:11:44Z</cp:lastPrinted>
  <dcterms:modified xsi:type="dcterms:W3CDTF">2014-11-21T13:42:16Z</dcterms:modified>
</cp:coreProperties>
</file>