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7" r:id="rId6"/>
    <p:sldId id="272" r:id="rId7"/>
    <p:sldId id="274" r:id="rId8"/>
    <p:sldId id="273" r:id="rId9"/>
    <p:sldId id="262" r:id="rId10"/>
    <p:sldId id="270" r:id="rId11"/>
    <p:sldId id="264" r:id="rId12"/>
    <p:sldId id="269" r:id="rId13"/>
    <p:sldId id="265" r:id="rId14"/>
    <p:sldId id="266" r:id="rId15"/>
    <p:sldId id="275" r:id="rId16"/>
    <p:sldId id="260" r:id="rId17"/>
    <p:sldId id="261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home.osc.doe.gov\carlric\Documents\ASCR\budget\NGNG-budget-plann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home.osc.doe.gov\carlric\Documents\ASCR\budget\NGNG-budget-plann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chome.osc.doe.gov\carlric\Documents\ASCR\budget\NGNG-budget-plann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9348825734269"/>
          <c:y val="3.6808240998126289E-2"/>
          <c:w val="0.8170293817439487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v>NGNS Budget</c:v>
          </c:tx>
          <c:invertIfNegative val="0"/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Summary!$G$2:$L$2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Summary!$G$3:$L$3</c:f>
              <c:numCache>
                <c:formatCode>"$"#,##0</c:formatCode>
                <c:ptCount val="6"/>
                <c:pt idx="0">
                  <c:v>14373</c:v>
                </c:pt>
                <c:pt idx="1">
                  <c:v>12313</c:v>
                </c:pt>
                <c:pt idx="2">
                  <c:v>12751</c:v>
                </c:pt>
                <c:pt idx="3">
                  <c:v>14194</c:v>
                </c:pt>
                <c:pt idx="4">
                  <c:v>15931</c:v>
                </c:pt>
                <c:pt idx="5">
                  <c:v>19500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656192"/>
        <c:axId val="51657728"/>
      </c:barChart>
      <c:catAx>
        <c:axId val="51656192"/>
        <c:scaling>
          <c:orientation val="minMax"/>
        </c:scaling>
        <c:delete val="0"/>
        <c:axPos val="b"/>
        <c:majorTickMark val="out"/>
        <c:minorTickMark val="none"/>
        <c:tickLblPos val="nextTo"/>
        <c:crossAx val="51657728"/>
        <c:crosses val="autoZero"/>
        <c:auto val="1"/>
        <c:lblAlgn val="ctr"/>
        <c:lblOffset val="100"/>
        <c:noMultiLvlLbl val="0"/>
      </c:catAx>
      <c:valAx>
        <c:axId val="51657728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51656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751968503937"/>
          <c:y val="3.4439521489680769E-2"/>
          <c:w val="0.51095934188781955"/>
          <c:h val="0.929082053918690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652388937493921"/>
          <c:y val="0.10606677006283305"/>
          <c:w val="0.21113043161271508"/>
          <c:h val="0.6736719557782548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41253516207422E-2"/>
          <c:y val="3.5295359396100123E-2"/>
          <c:w val="0.59564870505920753"/>
          <c:h val="0.96470464060389993"/>
        </c:manualLayout>
      </c:layout>
      <c:pieChart>
        <c:varyColors val="1"/>
        <c:ser>
          <c:idx val="6"/>
          <c:order val="0"/>
          <c:tx>
            <c:strRef>
              <c:f>Summary!$K$2</c:f>
              <c:strCache>
                <c:ptCount val="1"/>
                <c:pt idx="0">
                  <c:v>FY14</c:v>
                </c:pt>
              </c:strCache>
            </c:strRef>
          </c:tx>
          <c:explosion val="25"/>
          <c:dPt>
            <c:idx val="0"/>
            <c:bubble3D val="0"/>
            <c:explosion val="6"/>
          </c:dPt>
          <c:dPt>
            <c:idx val="1"/>
            <c:bubble3D val="0"/>
            <c:explosion val="10"/>
          </c:dPt>
          <c:dPt>
            <c:idx val="2"/>
            <c:bubble3D val="0"/>
            <c:explosion val="8"/>
          </c:dPt>
          <c:dPt>
            <c:idx val="3"/>
            <c:bubble3D val="0"/>
            <c:explosion val="6"/>
          </c:dPt>
          <c:dPt>
            <c:idx val="4"/>
            <c:bubble3D val="0"/>
            <c:explosion val="5"/>
          </c:dPt>
          <c:dPt>
            <c:idx val="5"/>
            <c:bubble3D val="0"/>
            <c:explosion val="9"/>
          </c:dPt>
          <c:dPt>
            <c:idx val="6"/>
            <c:bubble3D val="0"/>
            <c:explosion val="6"/>
          </c:dPt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(Summary!$C$9:$C$14,Summary!$C$22)</c:f>
              <c:strCache>
                <c:ptCount val="7"/>
                <c:pt idx="0">
                  <c:v>Networking</c:v>
                </c:pt>
                <c:pt idx="1">
                  <c:v>Collaboration</c:v>
                </c:pt>
                <c:pt idx="2">
                  <c:v>Networks</c:v>
                </c:pt>
                <c:pt idx="3">
                  <c:v>Requested Proposals</c:v>
                </c:pt>
                <c:pt idx="4">
                  <c:v>Software Productivity</c:v>
                </c:pt>
                <c:pt idx="5">
                  <c:v>Workflow Modeling</c:v>
                </c:pt>
                <c:pt idx="6">
                  <c:v>Overhead</c:v>
                </c:pt>
              </c:strCache>
            </c:strRef>
          </c:cat>
          <c:val>
            <c:numRef>
              <c:f>(Summary!$K$9:$K$14,Summary!$K$22)</c:f>
              <c:numCache>
                <c:formatCode>"$"#,##0</c:formatCode>
                <c:ptCount val="7"/>
                <c:pt idx="0">
                  <c:v>464</c:v>
                </c:pt>
                <c:pt idx="1">
                  <c:v>4756</c:v>
                </c:pt>
                <c:pt idx="2">
                  <c:v>2288</c:v>
                </c:pt>
                <c:pt idx="3">
                  <c:v>259</c:v>
                </c:pt>
                <c:pt idx="4">
                  <c:v>1848</c:v>
                </c:pt>
                <c:pt idx="5">
                  <c:v>5668</c:v>
                </c:pt>
                <c:pt idx="6">
                  <c:v>2555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C6029-6821-4B4E-906C-85D4D0CBF6C6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245BF-70A1-4970-A947-69F95DA76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7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service based tool to</a:t>
            </a:r>
            <a:r>
              <a:rPr lang="en-US" baseline="0" dirty="0" smtClean="0"/>
              <a:t> automatically document workflow and data provenance from any tool that processes data</a:t>
            </a:r>
          </a:p>
          <a:p>
            <a:r>
              <a:rPr lang="en-US" baseline="0" dirty="0" smtClean="0"/>
              <a:t>Co-funded with FES program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245BF-70A1-4970-A947-69F95DA760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8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5EA7-B759-47B3-9E49-093A1453F8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rgbClr val="367317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AC5EA7-B759-47B3-9E49-093A1453F8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C5EA7-B759-47B3-9E49-093A1453F8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C5EA7-B759-47B3-9E49-093A1453F8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AC5EA7-B759-47B3-9E49-093A1453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638925"/>
            <a:ext cx="2895600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C3259-51F1-4D25-875B-88E220F8E2F0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5EA7-B759-47B3-9E49-093A1453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21907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866776"/>
            <a:ext cx="8410575" cy="525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064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464" y="635165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AC5EA7-B759-47B3-9E49-093A1453F8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 descr="horizontal-logo-green-tex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energy.gov/ascr/research/next-generation-networking/extremescalecollaboratio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conferenceDisplay.py?confId=48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381995"/>
            <a:ext cx="6400800" cy="2171205"/>
          </a:xfrm>
        </p:spPr>
        <p:txBody>
          <a:bodyPr/>
          <a:lstStyle/>
          <a:p>
            <a:r>
              <a:rPr lang="en-US" dirty="0" smtClean="0"/>
              <a:t>NGNS Program Managers</a:t>
            </a:r>
          </a:p>
          <a:p>
            <a:r>
              <a:rPr lang="en-US" dirty="0" smtClean="0"/>
              <a:t>Richard Carlson</a:t>
            </a:r>
          </a:p>
          <a:p>
            <a:r>
              <a:rPr lang="en-US" dirty="0" smtClean="0"/>
              <a:t>Thomas </a:t>
            </a:r>
            <a:r>
              <a:rPr lang="en-US" dirty="0" err="1" smtClean="0"/>
              <a:t>Ndousse</a:t>
            </a:r>
            <a:endParaRPr lang="en-US" dirty="0" smtClean="0"/>
          </a:p>
          <a:p>
            <a:r>
              <a:rPr lang="en-US" dirty="0" smtClean="0"/>
              <a:t>ASCAC meeting 11/21/2014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Networking for Science</a:t>
            </a:r>
            <a:br>
              <a:rPr lang="en-US" dirty="0" smtClean="0"/>
            </a:br>
            <a:r>
              <a:rPr lang="en-US" dirty="0" smtClean="0"/>
              <a:t>Program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8"/>
            <a:ext cx="9143999" cy="680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4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00" y="1068656"/>
            <a:ext cx="8410575" cy="4429619"/>
          </a:xfrm>
        </p:spPr>
        <p:txBody>
          <a:bodyPr/>
          <a:lstStyle/>
          <a:p>
            <a:r>
              <a:rPr lang="en-US" dirty="0" smtClean="0"/>
              <a:t>Significantly enhance our ability to predict how scientific workflows perform and to explain workflow behavior on distributed extreme-scale infrastructures</a:t>
            </a:r>
          </a:p>
          <a:p>
            <a:r>
              <a:rPr lang="en-US" dirty="0"/>
              <a:t>Specific tasks include</a:t>
            </a:r>
          </a:p>
          <a:p>
            <a:pPr lvl="1"/>
            <a:r>
              <a:rPr lang="en-US" dirty="0"/>
              <a:t>Workflow component analytical models. </a:t>
            </a:r>
          </a:p>
          <a:p>
            <a:pPr lvl="1"/>
            <a:r>
              <a:rPr lang="en-US" dirty="0"/>
              <a:t>Integrated end-to-end models. </a:t>
            </a:r>
          </a:p>
          <a:p>
            <a:pPr lvl="1"/>
            <a:r>
              <a:rPr lang="en-US" dirty="0"/>
              <a:t>Experimental validation and verification. </a:t>
            </a:r>
          </a:p>
          <a:p>
            <a:pPr lvl="1"/>
            <a:r>
              <a:rPr lang="en-US" dirty="0"/>
              <a:t>Simple to use tools. </a:t>
            </a:r>
            <a:endParaRPr lang="en-US" dirty="0" smtClean="0"/>
          </a:p>
          <a:p>
            <a:r>
              <a:rPr lang="en-US" dirty="0" smtClean="0"/>
              <a:t>Start of a larger program in modeling and simulation for DOE science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574"/>
            <a:ext cx="9144000" cy="1143000"/>
          </a:xfrm>
        </p:spPr>
        <p:txBody>
          <a:bodyPr/>
          <a:lstStyle/>
          <a:p>
            <a:r>
              <a:rPr lang="en-US" dirty="0" smtClean="0"/>
              <a:t>Analytical Modeling for Distributed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0550" y="1323976"/>
            <a:ext cx="6886575" cy="5534024"/>
          </a:xfrm>
        </p:spPr>
        <p:txBody>
          <a:bodyPr>
            <a:normAutofit/>
          </a:bodyPr>
          <a:lstStyle/>
          <a:p>
            <a:r>
              <a:rPr lang="en-US" dirty="0" smtClean="0"/>
              <a:t>Four large projects started in FY14</a:t>
            </a:r>
          </a:p>
          <a:p>
            <a:pPr lvl="1"/>
            <a:r>
              <a:rPr lang="en-US" dirty="0" smtClean="0"/>
              <a:t>IPPD: </a:t>
            </a:r>
            <a:r>
              <a:rPr lang="en-US" dirty="0"/>
              <a:t>I</a:t>
            </a:r>
            <a:r>
              <a:rPr lang="en-US" dirty="0" smtClean="0"/>
              <a:t>ntegrated End-to-End Performance Prediction and Diagnosis for Extreme Scientific Workflows – </a:t>
            </a:r>
            <a:r>
              <a:rPr lang="en-US" dirty="0" err="1" smtClean="0"/>
              <a:t>Kerbson</a:t>
            </a:r>
            <a:r>
              <a:rPr lang="en-US" dirty="0" smtClean="0"/>
              <a:t>, et.al. (PNNL)</a:t>
            </a:r>
          </a:p>
          <a:p>
            <a:pPr lvl="1"/>
            <a:r>
              <a:rPr lang="en-US" dirty="0" smtClean="0"/>
              <a:t>Panorama: Predictive Modeling and Diagnostic Monitoring of Extreme Science Workflow – Deelman, et.al.  (USC/ISI)</a:t>
            </a:r>
          </a:p>
          <a:p>
            <a:pPr lvl="1"/>
            <a:r>
              <a:rPr lang="en-US" dirty="0" smtClean="0"/>
              <a:t>Ramses: Robust analytical models for science at extreme scales – Foster, et.al. (ANL)</a:t>
            </a:r>
          </a:p>
          <a:p>
            <a:pPr lvl="1"/>
            <a:r>
              <a:rPr lang="en-US" dirty="0" smtClean="0"/>
              <a:t>X-Swap: Extreme-Scale Scientific Workflow Analysis and Prediction – Strohmaier, et.al. (LBNL)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http</a:t>
            </a:r>
            <a:r>
              <a:rPr lang="en-US" sz="1400" dirty="0"/>
              <a:t>://science.energy.gov/ascr/research/next-generation-networking/am-projects/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4483"/>
            <a:ext cx="9144000" cy="1143000"/>
          </a:xfrm>
        </p:spPr>
        <p:txBody>
          <a:bodyPr/>
          <a:lstStyle/>
          <a:p>
            <a:r>
              <a:rPr lang="en-US" dirty="0" smtClean="0"/>
              <a:t>Analytical Modeling for Extreme-Scale Computing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BB461B-D4A0-4BCF-8AF2-BBA2DDE406E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15" y="2687782"/>
            <a:ext cx="234696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9" y="3877198"/>
            <a:ext cx="1969991" cy="560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709" y="1230494"/>
            <a:ext cx="1473853" cy="1326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56" y="4597562"/>
            <a:ext cx="1420678" cy="11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Workshops</a:t>
            </a:r>
          </a:p>
          <a:p>
            <a:pPr lvl="1"/>
            <a:r>
              <a:rPr lang="en-US" dirty="0" smtClean="0"/>
              <a:t>Joint NGNS/CS on workflow science (Science Automation)</a:t>
            </a:r>
          </a:p>
          <a:p>
            <a:pPr lvl="1"/>
            <a:r>
              <a:rPr lang="en-US" dirty="0" smtClean="0"/>
              <a:t>Explore optical networking from computers to networks</a:t>
            </a:r>
          </a:p>
          <a:p>
            <a:pPr lvl="1"/>
            <a:r>
              <a:rPr lang="en-US" dirty="0" smtClean="0"/>
              <a:t>What else</a:t>
            </a:r>
          </a:p>
          <a:p>
            <a:r>
              <a:rPr lang="en-US" dirty="0" smtClean="0"/>
              <a:t>Potential areas</a:t>
            </a:r>
          </a:p>
          <a:p>
            <a:pPr lvl="1"/>
            <a:r>
              <a:rPr lang="en-US" dirty="0" smtClean="0"/>
              <a:t>SDN-Enabled Terabit Optical Network for Extreme-scale Science</a:t>
            </a:r>
          </a:p>
          <a:p>
            <a:pPr lvl="2"/>
            <a:r>
              <a:rPr lang="en-US" dirty="0" smtClean="0"/>
              <a:t>Explore the potential of network programmability in the design of a new generation of federated intelligent terabit optical networks</a:t>
            </a:r>
          </a:p>
          <a:p>
            <a:pPr lvl="1"/>
            <a:r>
              <a:rPr lang="en-US" dirty="0" smtClean="0"/>
              <a:t>Dynamic Distributed Resource Management</a:t>
            </a:r>
          </a:p>
          <a:p>
            <a:pPr lvl="2"/>
            <a:r>
              <a:rPr lang="en-US" dirty="0" smtClean="0"/>
              <a:t>A mixture of applied and basic research to support complex computationally intensive and data intensive science experiments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3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NGNS program continues to support both applied and basic research in networking and scientific collaborations</a:t>
            </a:r>
          </a:p>
          <a:p>
            <a:r>
              <a:rPr lang="en-US" dirty="0" smtClean="0"/>
              <a:t>Existing programs augmented by new areas of research </a:t>
            </a:r>
          </a:p>
          <a:p>
            <a:pPr lvl="1"/>
            <a:r>
              <a:rPr lang="en-US" dirty="0" smtClean="0"/>
              <a:t>Software Productivity</a:t>
            </a:r>
          </a:p>
          <a:p>
            <a:pPr lvl="1"/>
            <a:r>
              <a:rPr lang="en-US" dirty="0" smtClean="0"/>
              <a:t>Analytical Modeling of scientific workflows</a:t>
            </a:r>
          </a:p>
          <a:p>
            <a:r>
              <a:rPr lang="en-US" dirty="0" smtClean="0"/>
              <a:t>Future programs being developed to address challenges emerging from current work</a:t>
            </a:r>
          </a:p>
          <a:p>
            <a:pPr lvl="1"/>
            <a:r>
              <a:rPr lang="en-US" dirty="0" smtClean="0"/>
              <a:t>What is the top question your current research motivates you to now ask?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4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Supplemental Slides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2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FY11 – Networking (8 funded)</a:t>
            </a:r>
          </a:p>
          <a:p>
            <a:pPr lvl="1"/>
            <a:r>
              <a:rPr lang="en-US" dirty="0" smtClean="0"/>
              <a:t>Innovative approaches to develop federated terabit network tools and services that address DOE’s emerging network challenges</a:t>
            </a:r>
          </a:p>
          <a:p>
            <a:r>
              <a:rPr lang="en-US" dirty="0" smtClean="0"/>
              <a:t>FY12 – Collaboration (10 funded)</a:t>
            </a:r>
          </a:p>
          <a:p>
            <a:pPr lvl="1"/>
            <a:r>
              <a:rPr lang="en-US" dirty="0" smtClean="0"/>
              <a:t>Transformative approaches to understanding and/or enabling scientific collaborations at a scale not possible with today’s knowledge or using current Internet-based services and tools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://science.energy.gov/ascr/research/next-generation-networking/extremescalecollaboration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FY13 – Networks (7 funded)</a:t>
            </a:r>
          </a:p>
          <a:p>
            <a:pPr lvl="1"/>
            <a:r>
              <a:rPr lang="en-US" dirty="0" smtClean="0"/>
              <a:t>Conduct research on terabit data-aware network technologies and storage system management to address scientific Big Data infrastructure challenges </a:t>
            </a:r>
          </a:p>
          <a:p>
            <a:pPr lvl="1"/>
            <a:r>
              <a:rPr lang="en-US" dirty="0" smtClean="0"/>
              <a:t>Explore innovative theoretical frameworks, network-aware data management concepts, and storage system performance optimization models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NGNS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26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Study</a:t>
            </a:r>
          </a:p>
          <a:p>
            <a:r>
              <a:rPr lang="en-US" dirty="0" smtClean="0"/>
              <a:t>Software Productivity</a:t>
            </a:r>
          </a:p>
          <a:p>
            <a:r>
              <a:rPr lang="en-US" dirty="0" smtClean="0"/>
              <a:t>Analytical Modeling of Science Workflows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FY14 New Starts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8286" y="960783"/>
            <a:ext cx="8973314" cy="5897216"/>
            <a:chOff x="18286" y="79059"/>
            <a:chExt cx="8973314" cy="6778941"/>
          </a:xfrm>
        </p:grpSpPr>
        <p:sp>
          <p:nvSpPr>
            <p:cNvPr id="2" name="Rounded Rectangle 1"/>
            <p:cNvSpPr/>
            <p:nvPr/>
          </p:nvSpPr>
          <p:spPr>
            <a:xfrm>
              <a:off x="5756015" y="1194452"/>
              <a:ext cx="2548438" cy="67741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29" y="1956452"/>
              <a:ext cx="1752600" cy="3742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8431937" y="1292002"/>
              <a:ext cx="320804" cy="435859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600" b="1" dirty="0" smtClean="0"/>
                <a:t>Network Intelligence</a:t>
              </a:r>
              <a:endParaRPr lang="en-US" sz="1600" b="1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43104" y="1304208"/>
              <a:ext cx="628651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latin typeface="Agency FB" pitchFamily="34" charset="0"/>
                </a:rPr>
                <a:t>Science</a:t>
              </a:r>
            </a:p>
            <a:p>
              <a:pPr algn="ctr"/>
              <a:r>
                <a:rPr lang="en-US" sz="1000" b="1" dirty="0" smtClean="0">
                  <a:latin typeface="Agency FB" pitchFamily="34" charset="0"/>
                </a:rPr>
                <a:t>Apps</a:t>
              </a:r>
              <a:endParaRPr lang="en-US" sz="1000" b="1" dirty="0">
                <a:latin typeface="Agency FB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645334" y="1292002"/>
              <a:ext cx="628651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latin typeface="Agency FB" pitchFamily="34" charset="0"/>
                </a:rPr>
                <a:t>Science</a:t>
              </a:r>
            </a:p>
            <a:p>
              <a:pPr algn="ctr"/>
              <a:r>
                <a:rPr lang="en-US" sz="1000" b="1" dirty="0" smtClean="0">
                  <a:latin typeface="Agency FB" pitchFamily="34" charset="0"/>
                </a:rPr>
                <a:t>Apps</a:t>
              </a:r>
              <a:endParaRPr lang="en-US" sz="1000" b="1" dirty="0">
                <a:latin typeface="Agency FB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562650" y="1292002"/>
              <a:ext cx="628651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latin typeface="Agency FB" pitchFamily="34" charset="0"/>
                </a:rPr>
                <a:t>Science</a:t>
              </a:r>
            </a:p>
            <a:p>
              <a:pPr algn="ctr"/>
              <a:r>
                <a:rPr lang="en-US" sz="1000" b="1" dirty="0" smtClean="0">
                  <a:latin typeface="Agency FB" pitchFamily="34" charset="0"/>
                </a:rPr>
                <a:t>Apps</a:t>
              </a:r>
              <a:endParaRPr lang="en-US" sz="1000" b="1" dirty="0">
                <a:latin typeface="Agency FB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489621" y="2174084"/>
              <a:ext cx="2548438" cy="3581400"/>
              <a:chOff x="2480762" y="1685140"/>
              <a:chExt cx="2614926" cy="35814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2504888" y="4046792"/>
                <a:ext cx="2590800" cy="117074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502098" y="2855393"/>
                <a:ext cx="2590800" cy="914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 pitchFamily="34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2480762" y="1685140"/>
                <a:ext cx="2590800" cy="914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 pitchFamily="34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2690554" y="2950822"/>
                <a:ext cx="2310003" cy="723542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Arial Narrow" pitchFamily="34" charset="0"/>
                  </a:rPr>
                  <a:t>Network  Operating System</a:t>
                </a:r>
              </a:p>
              <a:p>
                <a:pPr algn="ctr"/>
                <a:r>
                  <a:rPr lang="en-US" sz="1200" b="1" dirty="0" smtClean="0">
                    <a:latin typeface="Arial Narrow" pitchFamily="34" charset="0"/>
                  </a:rPr>
                  <a:t>Control Plane</a:t>
                </a:r>
                <a:endParaRPr lang="en-US" sz="1200" b="1" dirty="0">
                  <a:latin typeface="Arial Narrow" pitchFamily="34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2660211" y="1761340"/>
                <a:ext cx="800100" cy="7620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latin typeface="Arial Narrow" pitchFamily="34" charset="0"/>
                  </a:rPr>
                  <a:t>Internet </a:t>
                </a:r>
              </a:p>
              <a:p>
                <a:pPr algn="ctr"/>
                <a:r>
                  <a:rPr lang="en-US" sz="1100" b="1" dirty="0" smtClean="0">
                    <a:latin typeface="Arial Narrow" pitchFamily="34" charset="0"/>
                  </a:rPr>
                  <a:t>Function</a:t>
                </a:r>
                <a:endParaRPr lang="en-US" sz="1100" b="1" dirty="0">
                  <a:latin typeface="Arial Narrow" pitchFamily="34" charset="0"/>
                </a:endParaRPr>
              </a:p>
            </p:txBody>
          </p:sp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4542" y="4225425"/>
                <a:ext cx="2201953" cy="778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314738" y="4958763"/>
                <a:ext cx="9090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 Narrow" pitchFamily="34" charset="0"/>
                  </a:rPr>
                  <a:t>Data Plane</a:t>
                </a:r>
                <a:endParaRPr lang="en-US" sz="1400" dirty="0">
                  <a:latin typeface="Arial Narrow" pitchFamily="34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4116395" y="1761340"/>
                <a:ext cx="800100" cy="7620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latin typeface="Arial Narrow" pitchFamily="34" charset="0"/>
                  </a:rPr>
                  <a:t>Internet </a:t>
                </a:r>
              </a:p>
              <a:p>
                <a:pPr algn="ctr"/>
                <a:r>
                  <a:rPr lang="en-US" sz="1100" b="1" dirty="0">
                    <a:latin typeface="Arial Narrow" pitchFamily="34" charset="0"/>
                  </a:rPr>
                  <a:t>Function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295759" y="2596676"/>
                <a:ext cx="1140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 Narrow" pitchFamily="34" charset="0"/>
                  </a:rPr>
                  <a:t>Open Interfaces</a:t>
                </a:r>
                <a:endParaRPr lang="en-US" sz="1200" b="1" dirty="0">
                  <a:latin typeface="Arial Narrow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145782" y="3769793"/>
                <a:ext cx="11400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 Narrow" pitchFamily="34" charset="0"/>
                  </a:rPr>
                  <a:t>Open Interfaces</a:t>
                </a:r>
                <a:endParaRPr lang="en-US" sz="1200" b="1" dirty="0">
                  <a:latin typeface="Arial Narrow" pitchFamily="34" charset="0"/>
                </a:endParaRP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5779528" y="4535736"/>
              <a:ext cx="2524925" cy="117074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76809" y="3344337"/>
              <a:ext cx="2524925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56015" y="2174084"/>
              <a:ext cx="2524925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960473" y="3439766"/>
              <a:ext cx="2251268" cy="723542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Narrow" pitchFamily="34" charset="0"/>
                </a:rPr>
                <a:t>Network  Operating System</a:t>
              </a:r>
            </a:p>
            <a:p>
              <a:pPr algn="ctr"/>
              <a:r>
                <a:rPr lang="en-US" sz="1200" b="1" dirty="0" smtClean="0">
                  <a:latin typeface="Arial Narrow" pitchFamily="34" charset="0"/>
                </a:rPr>
                <a:t>Control Plane</a:t>
              </a:r>
              <a:endParaRPr lang="en-US" sz="1200" b="1" dirty="0">
                <a:latin typeface="Arial Narrow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843104" y="2250284"/>
              <a:ext cx="1032825" cy="7620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gency FB" pitchFamily="34" charset="0"/>
                </a:rPr>
                <a:t>Terabits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gency FB" pitchFamily="34" charset="0"/>
                </a:rPr>
                <a:t>HPC-Networking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gency FB" pitchFamily="34" charset="0"/>
                </a:rPr>
                <a:t>Function</a:t>
              </a:r>
              <a:endParaRPr lang="en-US" sz="1100" b="1" dirty="0">
                <a:solidFill>
                  <a:schemeClr val="tx1"/>
                </a:solidFill>
                <a:latin typeface="Agency FB" pitchFamily="34" charset="0"/>
              </a:endParaRPr>
            </a:p>
          </p:txBody>
        </p: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2662" y="4675613"/>
              <a:ext cx="921598" cy="846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851" y="4714369"/>
              <a:ext cx="975809" cy="778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6185693" y="5478554"/>
              <a:ext cx="1707156" cy="184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91440" tIns="0" rIns="0" bIns="0" rtlCol="0">
              <a:spAutoFit/>
            </a:bodyPr>
            <a:lstStyle/>
            <a:p>
              <a:r>
                <a:rPr lang="en-US" sz="1200" dirty="0" smtClean="0">
                  <a:latin typeface="Arial Narrow" pitchFamily="34" charset="0"/>
                </a:rPr>
                <a:t>Multi-layers Data Plane</a:t>
              </a:r>
              <a:endParaRPr lang="en-US" sz="1200" dirty="0">
                <a:latin typeface="Arial Narrow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50290" y="3085620"/>
              <a:ext cx="1111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 Narrow" pitchFamily="34" charset="0"/>
                </a:rPr>
                <a:t>Open Interfaces</a:t>
              </a:r>
              <a:endParaRPr lang="en-US" sz="1200" b="1" dirty="0">
                <a:latin typeface="Arial Narrow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04126" y="4258737"/>
              <a:ext cx="1111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 Narrow" pitchFamily="34" charset="0"/>
                </a:rPr>
                <a:t>Open Interfaces</a:t>
              </a:r>
              <a:endParaRPr lang="en-US" sz="1200" b="1" dirty="0">
                <a:latin typeface="Arial Narrow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046820" y="1941840"/>
              <a:ext cx="1911940" cy="1691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Workflow interface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95301" y="5836981"/>
              <a:ext cx="2158423" cy="9476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Emerging SDN paradigm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;</a:t>
              </a:r>
            </a:p>
            <a:p>
              <a:r>
                <a:rPr lang="en-US" sz="1200" b="1" dirty="0" smtClean="0">
                  <a:solidFill>
                    <a:schemeClr val="tx1"/>
                  </a:solidFill>
                </a:rPr>
                <a:t>Separation of network Control and traffic (data) forwarding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286" y="5828974"/>
              <a:ext cx="2115314" cy="10290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Current Networking trends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:</a:t>
              </a:r>
            </a:p>
            <a:p>
              <a:r>
                <a:rPr lang="en-US" sz="1200" b="1" dirty="0" smtClean="0">
                  <a:solidFill>
                    <a:schemeClr val="tx1"/>
                  </a:solidFill>
                </a:rPr>
                <a:t>Network Control and  traffic (data) flows are hardwired into a proprietary hardware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761599" y="5853626"/>
              <a:ext cx="2941842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SDN-Enabled Science Terabit Networking</a:t>
              </a:r>
            </a:p>
            <a:p>
              <a:r>
                <a:rPr lang="en-US" sz="1200" b="1" dirty="0" smtClean="0">
                  <a:solidFill>
                    <a:schemeClr val="tx1"/>
                  </a:solidFill>
                </a:rPr>
                <a:t>Adaptation and extension of SDN to distributed data-intensive science application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2265633" y="6152987"/>
              <a:ext cx="346248" cy="3810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5310528" y="6136972"/>
              <a:ext cx="346248" cy="3810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2033080" y="3582350"/>
              <a:ext cx="346248" cy="3810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5192157" y="3582350"/>
              <a:ext cx="346248" cy="3810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144946" y="2235044"/>
              <a:ext cx="1032825" cy="7620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gency FB" pitchFamily="34" charset="0"/>
                </a:rPr>
                <a:t>Terabits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gency FB" pitchFamily="34" charset="0"/>
                </a:rPr>
                <a:t>HPC-Networking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gency FB" pitchFamily="34" charset="0"/>
                </a:rPr>
                <a:t>Function</a:t>
              </a:r>
              <a:endParaRPr lang="en-US" sz="1100" b="1" dirty="0">
                <a:solidFill>
                  <a:schemeClr val="tx1"/>
                </a:solidFill>
                <a:latin typeface="Agency FB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438757" y="1251182"/>
              <a:ext cx="2548438" cy="677418"/>
            </a:xfrm>
            <a:prstGeom prst="roundRect">
              <a:avLst/>
            </a:prstGeom>
            <a:solidFill>
              <a:schemeClr val="bg1"/>
            </a:solidFill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Internet Apps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033080" y="468997"/>
              <a:ext cx="0" cy="17526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991600" y="427908"/>
              <a:ext cx="0" cy="17526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65281" y="621397"/>
              <a:ext cx="0" cy="17526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4129" y="497684"/>
              <a:ext cx="0" cy="17526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29561" y="470322"/>
              <a:ext cx="14857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Current Approach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58657" y="553942"/>
              <a:ext cx="18103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SDN-Enabled Internet 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43102" y="497684"/>
              <a:ext cx="258883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SDN-Enable   Science Networking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018477" y="79059"/>
              <a:ext cx="1025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 Narrow" pitchFamily="34" charset="0"/>
                </a:rPr>
                <a:t> Focus Ares </a:t>
              </a:r>
              <a:endParaRPr lang="en-US" sz="1200" b="1" dirty="0">
                <a:latin typeface="Arial Narrow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926705" y="139694"/>
              <a:ext cx="152949" cy="13792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latin typeface="Agency FB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7723" y="101314"/>
            <a:ext cx="9368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SDN-Enabled Terabit Optical Network For Extreme-scale Science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6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Goal of the program is to research, develop, test and deploy advanced </a:t>
            </a:r>
            <a:r>
              <a:rPr lang="en-US" dirty="0" smtClean="0"/>
              <a:t>network and middleware </a:t>
            </a:r>
            <a:r>
              <a:rPr lang="en-US" dirty="0"/>
              <a:t>technologies critical </a:t>
            </a:r>
            <a:r>
              <a:rPr lang="en-US" dirty="0" smtClean="0"/>
              <a:t>to DOE’s </a:t>
            </a:r>
            <a:r>
              <a:rPr lang="en-US" dirty="0"/>
              <a:t>science </a:t>
            </a:r>
            <a:r>
              <a:rPr lang="en-US" dirty="0" smtClean="0"/>
              <a:t>mission</a:t>
            </a:r>
          </a:p>
          <a:p>
            <a:r>
              <a:rPr lang="en-US" dirty="0" smtClean="0"/>
              <a:t>A unique focus is the </a:t>
            </a:r>
            <a:r>
              <a:rPr lang="en-US" dirty="0"/>
              <a:t>end-to-end </a:t>
            </a:r>
            <a:r>
              <a:rPr lang="en-US" dirty="0" smtClean="0"/>
              <a:t>aspect of the high-performance</a:t>
            </a:r>
            <a:r>
              <a:rPr lang="en-US" dirty="0"/>
              <a:t>, </a:t>
            </a:r>
            <a:r>
              <a:rPr lang="en-US" dirty="0" smtClean="0"/>
              <a:t>high-capacity network </a:t>
            </a:r>
            <a:r>
              <a:rPr lang="en-US" dirty="0"/>
              <a:t>and middleware </a:t>
            </a:r>
            <a:r>
              <a:rPr lang="en-US" dirty="0" smtClean="0"/>
              <a:t>technologies needed </a:t>
            </a:r>
            <a:r>
              <a:rPr lang="en-US" dirty="0"/>
              <a:t>to provide secure access to distributed science facilities, high-performance computing </a:t>
            </a:r>
            <a:r>
              <a:rPr lang="en-US" dirty="0" smtClean="0"/>
              <a:t>resources </a:t>
            </a:r>
            <a:r>
              <a:rPr lang="en-US" dirty="0"/>
              <a:t>and large-scale scientific collaborations.</a:t>
            </a:r>
          </a:p>
          <a:p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NGNS Program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189646"/>
              </p:ext>
            </p:extLst>
          </p:nvPr>
        </p:nvGraphicFramePr>
        <p:xfrm>
          <a:off x="352425" y="1324052"/>
          <a:ext cx="8410575" cy="5098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NGNS Budget Trend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886" y="878129"/>
            <a:ext cx="165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Funding in $K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910687"/>
              </p:ext>
            </p:extLst>
          </p:nvPr>
        </p:nvGraphicFramePr>
        <p:xfrm>
          <a:off x="304800" y="14478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FY14 Funding Distribution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68638" y="950026"/>
            <a:ext cx="155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Funding in $K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025676"/>
              </p:ext>
            </p:extLst>
          </p:nvPr>
        </p:nvGraphicFramePr>
        <p:xfrm>
          <a:off x="403761" y="950026"/>
          <a:ext cx="8520544" cy="520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182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calls and interactions with </a:t>
            </a:r>
            <a:r>
              <a:rPr lang="en-US" dirty="0" smtClean="0"/>
              <a:t>PI’s</a:t>
            </a:r>
          </a:p>
          <a:p>
            <a:r>
              <a:rPr lang="en-US" dirty="0" smtClean="0"/>
              <a:t>Workshops to gather new requirements</a:t>
            </a:r>
            <a:endParaRPr lang="en-US" dirty="0"/>
          </a:p>
          <a:p>
            <a:r>
              <a:rPr lang="en-US" dirty="0" smtClean="0"/>
              <a:t>Annual PI meetings</a:t>
            </a:r>
          </a:p>
          <a:p>
            <a:pPr lvl="1"/>
            <a:r>
              <a:rPr lang="en-US" dirty="0" smtClean="0"/>
              <a:t>URL’s to last 3 PI meetings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indico.bnl.gov/conferenceDisplay.py?confId=489</a:t>
            </a:r>
            <a:endParaRPr lang="en-US" dirty="0" smtClean="0"/>
          </a:p>
          <a:p>
            <a:pPr lvl="2"/>
            <a:r>
              <a:rPr lang="en-US" dirty="0"/>
              <a:t>https://indico.bnl.gov/conferenceDisplay.py?confId=566</a:t>
            </a:r>
            <a:endParaRPr lang="en-US" dirty="0" smtClean="0"/>
          </a:p>
          <a:p>
            <a:pPr lvl="2"/>
            <a:r>
              <a:rPr lang="en-US" dirty="0"/>
              <a:t>https://www.orau.gov/ngnspi2014/agenda.htm</a:t>
            </a:r>
            <a:endParaRPr lang="en-US" dirty="0" smtClean="0"/>
          </a:p>
          <a:p>
            <a:pPr lvl="1"/>
            <a:r>
              <a:rPr lang="en-US" dirty="0" smtClean="0"/>
              <a:t>2014 PI meeting highlights</a:t>
            </a:r>
          </a:p>
          <a:p>
            <a:pPr lvl="2"/>
            <a:r>
              <a:rPr lang="en-US" dirty="0" smtClean="0"/>
              <a:t>7 sessions for 24 projects</a:t>
            </a:r>
          </a:p>
          <a:p>
            <a:pPr lvl="2"/>
            <a:r>
              <a:rPr lang="en-US" dirty="0" smtClean="0"/>
              <a:t>3-4 speakers gave 15 minute talks per session</a:t>
            </a:r>
          </a:p>
          <a:p>
            <a:pPr lvl="2"/>
            <a:r>
              <a:rPr lang="en-US" dirty="0" smtClean="0"/>
              <a:t>45-60 minute discussion per session</a:t>
            </a:r>
          </a:p>
          <a:p>
            <a:pPr lvl="2"/>
            <a:r>
              <a:rPr lang="en-US" dirty="0" smtClean="0"/>
              <a:t>Poster session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NGNS Program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WP2 </a:t>
            </a:r>
            <a:r>
              <a:rPr lang="en-US" dirty="0" err="1" smtClean="0"/>
              <a:t>PanDA</a:t>
            </a:r>
            <a:r>
              <a:rPr lang="en-US" dirty="0" smtClean="0"/>
              <a:t> architecture for Titan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79" y="2109715"/>
            <a:ext cx="6530439" cy="362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765" y="950026"/>
            <a:ext cx="8324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Pilot(s) executes on HPC interactive node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Pilot interact with local job scheduler to manage 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Data, produced on HPC automatically moves to external storage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8779" y="5961414"/>
            <a:ext cx="627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Started Integration work with NERSC using the same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Multicore-aware Data Transfer Middleware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8674" y="1472417"/>
            <a:ext cx="8410575" cy="4382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I/O-Centric architecture</a:t>
            </a:r>
          </a:p>
          <a:p>
            <a:pPr marL="0" indent="0">
              <a:buNone/>
            </a:pPr>
            <a:r>
              <a:rPr lang="en-US" sz="2000" dirty="0" smtClean="0"/>
              <a:t>Parallel data transfer</a:t>
            </a:r>
          </a:p>
          <a:p>
            <a:pPr marL="0" indent="0">
              <a:buNone/>
            </a:pPr>
            <a:r>
              <a:rPr lang="en-US" sz="2000" dirty="0" smtClean="0"/>
              <a:t>Data layout preprocessing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Data flow-centric scheduling</a:t>
            </a:r>
          </a:p>
          <a:p>
            <a:pPr marL="0" indent="0">
              <a:buNone/>
            </a:pPr>
            <a:r>
              <a:rPr lang="en-US" sz="2000" dirty="0" smtClean="0"/>
              <a:t>NUMA-awareness scheduling</a:t>
            </a:r>
          </a:p>
          <a:p>
            <a:pPr marL="0" indent="0">
              <a:buNone/>
            </a:pPr>
            <a:r>
              <a:rPr lang="en-US" sz="2000" dirty="0" smtClean="0"/>
              <a:t>I/O Locality optimization</a:t>
            </a:r>
          </a:p>
          <a:p>
            <a:pPr marL="0" indent="0">
              <a:buNone/>
            </a:pPr>
            <a:r>
              <a:rPr lang="en-US" sz="2000" dirty="0" smtClean="0"/>
              <a:t>Maximizing Parallelism</a:t>
            </a:r>
            <a:endParaRPr lang="en-US" sz="2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76" y="1258783"/>
            <a:ext cx="5333884" cy="459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71" y="6194063"/>
            <a:ext cx="2464682" cy="59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76" y="6312021"/>
            <a:ext cx="2478478" cy="35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9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Automated Metadata, Provenance Cataloging and Navigable Interfaces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88693"/>
            <a:ext cx="8410575" cy="44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7" y="2685545"/>
            <a:ext cx="5964197" cy="322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3" y="5884147"/>
            <a:ext cx="8422950" cy="84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048" y="6004514"/>
            <a:ext cx="999011" cy="60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083" y="6004514"/>
            <a:ext cx="1097884" cy="60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866776"/>
            <a:ext cx="5442733" cy="5259388"/>
          </a:xfrm>
        </p:spPr>
        <p:txBody>
          <a:bodyPr/>
          <a:lstStyle/>
          <a:p>
            <a:r>
              <a:rPr lang="en-US" dirty="0" smtClean="0"/>
              <a:t>Two year ‘Design Study’ to create a roadmap for distributed computing </a:t>
            </a:r>
          </a:p>
          <a:p>
            <a:pPr lvl="1"/>
            <a:r>
              <a:rPr lang="en-US" dirty="0"/>
              <a:t>Deep analysis of expected future for scientific distributed computing</a:t>
            </a:r>
          </a:p>
          <a:p>
            <a:pPr lvl="1"/>
            <a:r>
              <a:rPr lang="en-US" dirty="0" smtClean="0"/>
              <a:t>Identify markers and signposts that indicate the roadmap is correct</a:t>
            </a:r>
          </a:p>
          <a:p>
            <a:pPr lvl="1"/>
            <a:r>
              <a:rPr lang="en-US" dirty="0" smtClean="0"/>
              <a:t>Update Magellan cloud computing activity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Computing Design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30" y="1425039"/>
            <a:ext cx="3197247" cy="410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ASCR template</Template>
  <TotalTime>597</TotalTime>
  <Words>777</Words>
  <Application>Microsoft Office PowerPoint</Application>
  <PresentationFormat>On-screen Show (4:3)</PresentationFormat>
  <Paragraphs>139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Basic_Green</vt:lpstr>
      <vt:lpstr>Next Generation Networking for Science Program Update</vt:lpstr>
      <vt:lpstr>NGNS Program Mission</vt:lpstr>
      <vt:lpstr>NGNS Budget Trend</vt:lpstr>
      <vt:lpstr>FY14 Funding Distribution</vt:lpstr>
      <vt:lpstr>NGNS Program Management</vt:lpstr>
      <vt:lpstr>WP2 PanDA architecture for Titan</vt:lpstr>
      <vt:lpstr>Multicore-aware Data Transfer Middleware</vt:lpstr>
      <vt:lpstr>Automated Metadata, Provenance Cataloging and Navigable Interfaces</vt:lpstr>
      <vt:lpstr>Distributed Computing Design Study</vt:lpstr>
      <vt:lpstr>PowerPoint Presentation</vt:lpstr>
      <vt:lpstr>Analytical Modeling for Distributed Computing</vt:lpstr>
      <vt:lpstr>Analytical Modeling for Extreme-Scale Computing Environments</vt:lpstr>
      <vt:lpstr>Proposed Activities</vt:lpstr>
      <vt:lpstr>Conclusions</vt:lpstr>
      <vt:lpstr>PowerPoint Presentation</vt:lpstr>
      <vt:lpstr>Existing NGNS Programs</vt:lpstr>
      <vt:lpstr>FY14 New Starts</vt:lpstr>
      <vt:lpstr>PowerPoint Presentation</vt:lpstr>
    </vt:vector>
  </TitlesOfParts>
  <Company>Office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Networking for Science</dc:title>
  <dc:creator>carlric</dc:creator>
  <cp:lastModifiedBy>carlric</cp:lastModifiedBy>
  <cp:revision>34</cp:revision>
  <dcterms:created xsi:type="dcterms:W3CDTF">2014-11-03T21:24:15Z</dcterms:created>
  <dcterms:modified xsi:type="dcterms:W3CDTF">2014-11-14T14:05:59Z</dcterms:modified>
</cp:coreProperties>
</file>