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80" r:id="rId2"/>
    <p:sldId id="317" r:id="rId3"/>
    <p:sldId id="275" r:id="rId4"/>
    <p:sldId id="257" r:id="rId5"/>
    <p:sldId id="319" r:id="rId6"/>
    <p:sldId id="274" r:id="rId7"/>
    <p:sldId id="282" r:id="rId8"/>
    <p:sldId id="283" r:id="rId9"/>
    <p:sldId id="320" r:id="rId10"/>
    <p:sldId id="289" r:id="rId11"/>
    <p:sldId id="268" r:id="rId12"/>
    <p:sldId id="270" r:id="rId13"/>
    <p:sldId id="276" r:id="rId14"/>
    <p:sldId id="287" r:id="rId15"/>
    <p:sldId id="321" r:id="rId16"/>
    <p:sldId id="322" r:id="rId17"/>
    <p:sldId id="323" r:id="rId18"/>
    <p:sldId id="324" r:id="rId19"/>
    <p:sldId id="325" r:id="rId20"/>
    <p:sldId id="326" r:id="rId21"/>
    <p:sldId id="327" r:id="rId22"/>
    <p:sldId id="328" r:id="rId23"/>
    <p:sldId id="329" r:id="rId24"/>
    <p:sldId id="330" r:id="rId25"/>
    <p:sldId id="315" r:id="rId26"/>
    <p:sldId id="306" r:id="rId27"/>
    <p:sldId id="316" r:id="rId28"/>
    <p:sldId id="307" r:id="rId29"/>
    <p:sldId id="308" r:id="rId30"/>
    <p:sldId id="309" r:id="rId31"/>
    <p:sldId id="310" r:id="rId32"/>
    <p:sldId id="311" r:id="rId33"/>
    <p:sldId id="312" r:id="rId34"/>
    <p:sldId id="313" r:id="rId3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9"/>
    <a:srgbClr val="EBEBEB"/>
    <a:srgbClr val="EBEBFF"/>
    <a:srgbClr val="DBDBFF"/>
    <a:srgbClr val="0000FF"/>
    <a:srgbClr val="CFD7E7"/>
    <a:srgbClr val="A1B1D1"/>
    <a:srgbClr val="FFB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5" autoAdjust="0"/>
    <p:restoredTop sz="87221" autoAdjust="0"/>
  </p:normalViewPr>
  <p:slideViewPr>
    <p:cSldViewPr>
      <p:cViewPr varScale="1">
        <p:scale>
          <a:sx n="98" d="100"/>
          <a:sy n="98" d="100"/>
        </p:scale>
        <p:origin x="-498" y="-9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16815296442885"/>
          <c:y val="6.0820592251634401E-2"/>
        </c:manualLayout>
      </c:layout>
      <c:overlay val="0"/>
    </c:title>
    <c:autoTitleDeleted val="0"/>
    <c:plotArea>
      <c:layout>
        <c:manualLayout>
          <c:layoutTarget val="inner"/>
          <c:xMode val="edge"/>
          <c:yMode val="edge"/>
          <c:x val="0.153485613826574"/>
          <c:y val="0.207292604581751"/>
          <c:w val="0.71504159857376304"/>
          <c:h val="0.74975231252862395"/>
        </c:manualLayout>
      </c:layout>
      <c:pieChart>
        <c:varyColors val="1"/>
        <c:ser>
          <c:idx val="0"/>
          <c:order val="0"/>
          <c:tx>
            <c:strRef>
              <c:f>Sheet1!$B$1</c:f>
              <c:strCache>
                <c:ptCount val="1"/>
                <c:pt idx="0">
                  <c:v>Programming Model on Hopper </c:v>
                </c:pt>
              </c:strCache>
            </c:strRef>
          </c:tx>
          <c:dLbls>
            <c:dLbl>
              <c:idx val="1"/>
              <c:layout>
                <c:manualLayout>
                  <c:x val="0.15941593722644001"/>
                  <c:y val="0.23302370456080801"/>
                </c:manualLayout>
              </c:layout>
              <c:tx>
                <c:rich>
                  <a:bodyPr/>
                  <a:lstStyle/>
                  <a:p>
                    <a:r>
                      <a:rPr lang="en-US" sz="1800" dirty="0" err="1"/>
                      <a:t>MPI+</a:t>
                    </a:r>
                    <a:r>
                      <a:rPr lang="en-US" sz="1800" dirty="0" err="1" smtClean="0"/>
                      <a:t>OpenMP</a:t>
                    </a:r>
                    <a:endParaRPr lang="en-US" sz="1600" dirty="0" smtClean="0"/>
                  </a:p>
                  <a:p>
                    <a:r>
                      <a:rPr lang="en-US" sz="1800" dirty="0" smtClean="0"/>
                      <a:t>21</a:t>
                    </a:r>
                    <a:r>
                      <a:rPr lang="en-US" sz="1800" dirty="0"/>
                      <a:t>%</a:t>
                    </a:r>
                  </a:p>
                </c:rich>
              </c:tx>
              <c:showLegendKey val="0"/>
              <c:showVal val="1"/>
              <c:showCatName val="1"/>
              <c:showSerName val="0"/>
              <c:showPercent val="0"/>
              <c:showBubbleSize val="0"/>
            </c:dLbl>
            <c:showLegendKey val="0"/>
            <c:showVal val="1"/>
            <c:showCatName val="1"/>
            <c:showSerName val="0"/>
            <c:showPercent val="0"/>
            <c:showBubbleSize val="0"/>
            <c:showLeaderLines val="1"/>
          </c:dLbls>
          <c:cat>
            <c:strRef>
              <c:f>Sheet1!$A$2:$A$3</c:f>
              <c:strCache>
                <c:ptCount val="2"/>
                <c:pt idx="0">
                  <c:v>MPI Only</c:v>
                </c:pt>
                <c:pt idx="1">
                  <c:v>MPI +OpenMP</c:v>
                </c:pt>
              </c:strCache>
            </c:strRef>
          </c:cat>
          <c:val>
            <c:numRef>
              <c:f>Sheet1!$B$2:$B$3</c:f>
              <c:numCache>
                <c:formatCode>0%</c:formatCode>
                <c:ptCount val="2"/>
                <c:pt idx="0">
                  <c:v>0.79</c:v>
                </c:pt>
                <c:pt idx="1">
                  <c:v>0.21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manualLayout>
          <c:layoutTarget val="inner"/>
          <c:xMode val="edge"/>
          <c:yMode val="edge"/>
          <c:x val="0.27427532363539298"/>
          <c:y val="0.25350145364814503"/>
          <c:w val="0.55596934917033702"/>
          <c:h val="0.74649854635185497"/>
        </c:manualLayout>
      </c:layout>
      <c:pieChart>
        <c:varyColors val="1"/>
        <c:ser>
          <c:idx val="0"/>
          <c:order val="0"/>
          <c:tx>
            <c:strRef>
              <c:f>Sheet1!$B$1</c:f>
              <c:strCache>
                <c:ptCount val="1"/>
                <c:pt idx="0">
                  <c:v>Programming Model on Mira</c:v>
                </c:pt>
              </c:strCache>
            </c:strRef>
          </c:tx>
          <c:dLbls>
            <c:dLbl>
              <c:idx val="1"/>
              <c:layout>
                <c:manualLayout>
                  <c:x val="-0.158470160492234"/>
                  <c:y val="-4.0491980449601901E-2"/>
                </c:manualLayout>
              </c:layout>
              <c:showLegendKey val="0"/>
              <c:showVal val="0"/>
              <c:showCatName val="1"/>
              <c:showSerName val="0"/>
              <c:showPercent val="1"/>
              <c:showBubbleSize val="0"/>
            </c:dLbl>
            <c:dLbl>
              <c:idx val="2"/>
              <c:layout>
                <c:manualLayout>
                  <c:x val="0.17592594983004201"/>
                  <c:y val="-8.3161518778162594E-2"/>
                </c:manualLayout>
              </c:layout>
              <c:showLegendKey val="0"/>
              <c:showVal val="0"/>
              <c:showCatName val="1"/>
              <c:showSerName val="0"/>
              <c:showPercent val="1"/>
              <c:showBubbleSize val="0"/>
            </c:dLbl>
            <c:dLbl>
              <c:idx val="3"/>
              <c:layout>
                <c:manualLayout>
                  <c:x val="8.1586958392495995E-2"/>
                  <c:y val="0.23058421115763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4"/>
                <c:pt idx="0">
                  <c:v>MPI Only</c:v>
                </c:pt>
                <c:pt idx="1">
                  <c:v>MPI+MPI</c:v>
                </c:pt>
                <c:pt idx="2">
                  <c:v>MPI + OpenMP</c:v>
                </c:pt>
                <c:pt idx="3">
                  <c:v>MPI + Pthreads</c:v>
                </c:pt>
              </c:strCache>
            </c:strRef>
          </c:cat>
          <c:val>
            <c:numRef>
              <c:f>Sheet1!$B$2:$B$5</c:f>
              <c:numCache>
                <c:formatCode>General</c:formatCode>
                <c:ptCount val="4"/>
                <c:pt idx="0">
                  <c:v>9</c:v>
                </c:pt>
                <c:pt idx="1">
                  <c:v>7</c:v>
                </c:pt>
                <c:pt idx="2">
                  <c:v>26</c:v>
                </c:pt>
                <c:pt idx="3">
                  <c:v>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600" i="1" dirty="0" err="1"/>
              <a:t>BerkeleyGW</a:t>
            </a:r>
            <a:r>
              <a:rPr lang="en-US" sz="1600" i="1" dirty="0"/>
              <a:t> </a:t>
            </a:r>
            <a:r>
              <a:rPr lang="en-US" sz="1600" i="1" dirty="0" err="1"/>
              <a:t>Sigma.cplx.x</a:t>
            </a:r>
            <a:r>
              <a:rPr lang="en-US" sz="1600" i="1" dirty="0"/>
              <a:t> Kernel </a:t>
            </a:r>
            <a:r>
              <a:rPr lang="en-US" sz="1600" i="1" dirty="0" smtClean="0"/>
              <a:t>Improvements – CPU only </a:t>
            </a:r>
            <a:endParaRPr lang="en-US" sz="1600" i="1" dirty="0"/>
          </a:p>
        </c:rich>
      </c:tx>
      <c:overlay val="0"/>
    </c:title>
    <c:autoTitleDeleted val="0"/>
    <c:plotArea>
      <c:layout/>
      <c:barChart>
        <c:barDir val="col"/>
        <c:grouping val="clustered"/>
        <c:varyColors val="0"/>
        <c:ser>
          <c:idx val="0"/>
          <c:order val="0"/>
          <c:tx>
            <c:strRef>
              <c:f>Sheet1!$B$1</c:f>
              <c:strCache>
                <c:ptCount val="1"/>
                <c:pt idx="0">
                  <c:v>BerkeleyGW Sigma.cplx.x Kernel Improvements</c:v>
                </c:pt>
              </c:strCache>
            </c:strRef>
          </c:tx>
          <c:invertIfNegative val="0"/>
          <c:cat>
            <c:strRef>
              <c:f>Sheet1!$A$2:$A$5</c:f>
              <c:strCache>
                <c:ptCount val="4"/>
                <c:pt idx="0">
                  <c:v>Original</c:v>
                </c:pt>
                <c:pt idx="1">
                  <c:v>Refactored Loops</c:v>
                </c:pt>
                <c:pt idx="2">
                  <c:v>Add OpenMP</c:v>
                </c:pt>
                <c:pt idx="3">
                  <c:v>Improve vectorization</c:v>
                </c:pt>
              </c:strCache>
            </c:strRef>
          </c:cat>
          <c:val>
            <c:numRef>
              <c:f>Sheet1!$B$2:$B$5</c:f>
              <c:numCache>
                <c:formatCode>General</c:formatCode>
                <c:ptCount val="4"/>
                <c:pt idx="0">
                  <c:v>320</c:v>
                </c:pt>
                <c:pt idx="1">
                  <c:v>210</c:v>
                </c:pt>
                <c:pt idx="2">
                  <c:v>210</c:v>
                </c:pt>
                <c:pt idx="3">
                  <c:v>60</c:v>
                </c:pt>
              </c:numCache>
            </c:numRef>
          </c:val>
        </c:ser>
        <c:dLbls>
          <c:showLegendKey val="0"/>
          <c:showVal val="0"/>
          <c:showCatName val="0"/>
          <c:showSerName val="0"/>
          <c:showPercent val="0"/>
          <c:showBubbleSize val="0"/>
        </c:dLbls>
        <c:gapWidth val="150"/>
        <c:axId val="70879104"/>
        <c:axId val="70880640"/>
      </c:barChart>
      <c:catAx>
        <c:axId val="70879104"/>
        <c:scaling>
          <c:orientation val="minMax"/>
        </c:scaling>
        <c:delete val="0"/>
        <c:axPos val="b"/>
        <c:majorTickMark val="none"/>
        <c:minorTickMark val="none"/>
        <c:tickLblPos val="nextTo"/>
        <c:crossAx val="70880640"/>
        <c:crosses val="autoZero"/>
        <c:auto val="1"/>
        <c:lblAlgn val="ctr"/>
        <c:lblOffset val="100"/>
        <c:noMultiLvlLbl val="0"/>
      </c:catAx>
      <c:valAx>
        <c:axId val="70880640"/>
        <c:scaling>
          <c:orientation val="minMax"/>
        </c:scaling>
        <c:delete val="0"/>
        <c:axPos val="l"/>
        <c:majorGridlines/>
        <c:title>
          <c:tx>
            <c:rich>
              <a:bodyPr/>
              <a:lstStyle/>
              <a:p>
                <a:pPr>
                  <a:defRPr/>
                </a:pPr>
                <a:r>
                  <a:rPr lang="en-US" dirty="0" smtClean="0"/>
                  <a:t>Seconds</a:t>
                </a:r>
                <a:endParaRPr lang="en-US" dirty="0"/>
              </a:p>
            </c:rich>
          </c:tx>
          <c:overlay val="0"/>
        </c:title>
        <c:numFmt formatCode="General" sourceLinked="1"/>
        <c:majorTickMark val="none"/>
        <c:minorTickMark val="none"/>
        <c:tickLblPos val="nextTo"/>
        <c:crossAx val="70879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600" i="1" dirty="0" smtClean="0"/>
              <a:t>Speedup on</a:t>
            </a:r>
            <a:r>
              <a:rPr lang="en-US" sz="1600" i="1" baseline="0" dirty="0" smtClean="0"/>
              <a:t> CPU due to</a:t>
            </a:r>
            <a:r>
              <a:rPr lang="en-US" sz="1600" i="1" dirty="0" smtClean="0"/>
              <a:t> Refactoring for</a:t>
            </a:r>
            <a:r>
              <a:rPr lang="en-US" sz="1600" i="1" baseline="0" dirty="0" smtClean="0"/>
              <a:t> GPU on Titan</a:t>
            </a:r>
            <a:endParaRPr lang="en-US" sz="1600" i="1" dirty="0"/>
          </a:p>
        </c:rich>
      </c:tx>
      <c:overlay val="0"/>
    </c:title>
    <c:autoTitleDeleted val="0"/>
    <c:plotArea>
      <c:layout/>
      <c:barChart>
        <c:barDir val="col"/>
        <c:grouping val="clustered"/>
        <c:varyColors val="0"/>
        <c:ser>
          <c:idx val="0"/>
          <c:order val="0"/>
          <c:tx>
            <c:strRef>
              <c:f>Sheet1!$B$1</c:f>
              <c:strCache>
                <c:ptCount val="1"/>
                <c:pt idx="0">
                  <c:v>Speedup</c:v>
                </c:pt>
              </c:strCache>
            </c:strRef>
          </c:tx>
          <c:spPr>
            <a:solidFill>
              <a:schemeClr val="accent2"/>
            </a:solidFill>
            <a:ln>
              <a:solidFill>
                <a:schemeClr val="accent2"/>
              </a:solidFill>
            </a:ln>
          </c:spPr>
          <c:invertIfNegative val="0"/>
          <c:cat>
            <c:strRef>
              <c:f>Sheet1!$A$2:$A$5</c:f>
              <c:strCache>
                <c:ptCount val="4"/>
                <c:pt idx="0">
                  <c:v>S3D</c:v>
                </c:pt>
                <c:pt idx="1">
                  <c:v>CAM-SE</c:v>
                </c:pt>
                <c:pt idx="2">
                  <c:v>Denovo</c:v>
                </c:pt>
                <c:pt idx="3">
                  <c:v>LAMMPS</c:v>
                </c:pt>
              </c:strCache>
            </c:strRef>
          </c:cat>
          <c:val>
            <c:numRef>
              <c:f>Sheet1!$B$2:$B$5</c:f>
              <c:numCache>
                <c:formatCode>General</c:formatCode>
                <c:ptCount val="4"/>
                <c:pt idx="0">
                  <c:v>2</c:v>
                </c:pt>
                <c:pt idx="1">
                  <c:v>1.7</c:v>
                </c:pt>
                <c:pt idx="2">
                  <c:v>2</c:v>
                </c:pt>
                <c:pt idx="3">
                  <c:v>1.17</c:v>
                </c:pt>
              </c:numCache>
            </c:numRef>
          </c:val>
        </c:ser>
        <c:dLbls>
          <c:showLegendKey val="0"/>
          <c:showVal val="0"/>
          <c:showCatName val="0"/>
          <c:showSerName val="0"/>
          <c:showPercent val="0"/>
          <c:showBubbleSize val="0"/>
        </c:dLbls>
        <c:gapWidth val="150"/>
        <c:axId val="70978944"/>
        <c:axId val="71017600"/>
      </c:barChart>
      <c:catAx>
        <c:axId val="70978944"/>
        <c:scaling>
          <c:orientation val="minMax"/>
        </c:scaling>
        <c:delete val="0"/>
        <c:axPos val="b"/>
        <c:majorTickMark val="out"/>
        <c:minorTickMark val="none"/>
        <c:tickLblPos val="nextTo"/>
        <c:crossAx val="71017600"/>
        <c:crosses val="autoZero"/>
        <c:auto val="1"/>
        <c:lblAlgn val="ctr"/>
        <c:lblOffset val="100"/>
        <c:noMultiLvlLbl val="0"/>
      </c:catAx>
      <c:valAx>
        <c:axId val="71017600"/>
        <c:scaling>
          <c:orientation val="minMax"/>
        </c:scaling>
        <c:delete val="0"/>
        <c:axPos val="l"/>
        <c:majorGridlines/>
        <c:numFmt formatCode="General" sourceLinked="1"/>
        <c:majorTickMark val="out"/>
        <c:minorTickMark val="none"/>
        <c:tickLblPos val="nextTo"/>
        <c:crossAx val="70978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i="1" dirty="0"/>
              <a:t>Popular DOE Sponsored Libraries - Unique Users at NERSC on </a:t>
            </a:r>
            <a:r>
              <a:rPr lang="en-US" i="1" dirty="0" smtClean="0"/>
              <a:t>Edison</a:t>
            </a:r>
            <a:endParaRPr lang="en-US" i="1" dirty="0"/>
          </a:p>
        </c:rich>
      </c:tx>
      <c:overlay val="0"/>
    </c:title>
    <c:autoTitleDeleted val="0"/>
    <c:plotArea>
      <c:layout/>
      <c:barChart>
        <c:barDir val="col"/>
        <c:grouping val="clustered"/>
        <c:varyColors val="0"/>
        <c:ser>
          <c:idx val="0"/>
          <c:order val="0"/>
          <c:tx>
            <c:strRef>
              <c:f>Sheet1!$B$1</c:f>
              <c:strCache>
                <c:ptCount val="1"/>
                <c:pt idx="0">
                  <c:v>Popular DOE Sponsored Libraries - Unique Users at NERSC on Edison system</c:v>
                </c:pt>
              </c:strCache>
            </c:strRef>
          </c:tx>
          <c:invertIfNegative val="0"/>
          <c:cat>
            <c:strRef>
              <c:f>Sheet1!$A$2:$A$8</c:f>
              <c:strCache>
                <c:ptCount val="7"/>
                <c:pt idx="0">
                  <c:v>HDF5</c:v>
                </c:pt>
                <c:pt idx="1">
                  <c:v>FFTW</c:v>
                </c:pt>
                <c:pt idx="2">
                  <c:v>netCDF</c:v>
                </c:pt>
                <c:pt idx="3">
                  <c:v>SUPERLU</c:v>
                </c:pt>
                <c:pt idx="4">
                  <c:v>Parmetis</c:v>
                </c:pt>
                <c:pt idx="5">
                  <c:v>Petsc</c:v>
                </c:pt>
                <c:pt idx="6">
                  <c:v>Hypre</c:v>
                </c:pt>
              </c:strCache>
            </c:strRef>
          </c:cat>
          <c:val>
            <c:numRef>
              <c:f>Sheet1!$B$2:$B$8</c:f>
              <c:numCache>
                <c:formatCode>General</c:formatCode>
                <c:ptCount val="7"/>
                <c:pt idx="0">
                  <c:v>115</c:v>
                </c:pt>
                <c:pt idx="1">
                  <c:v>110</c:v>
                </c:pt>
                <c:pt idx="2">
                  <c:v>108</c:v>
                </c:pt>
                <c:pt idx="3">
                  <c:v>103</c:v>
                </c:pt>
                <c:pt idx="4">
                  <c:v>102</c:v>
                </c:pt>
                <c:pt idx="5">
                  <c:v>99</c:v>
                </c:pt>
                <c:pt idx="6">
                  <c:v>80</c:v>
                </c:pt>
              </c:numCache>
            </c:numRef>
          </c:val>
        </c:ser>
        <c:dLbls>
          <c:showLegendKey val="0"/>
          <c:showVal val="0"/>
          <c:showCatName val="0"/>
          <c:showSerName val="0"/>
          <c:showPercent val="0"/>
          <c:showBubbleSize val="0"/>
        </c:dLbls>
        <c:gapWidth val="150"/>
        <c:axId val="71076480"/>
        <c:axId val="71078272"/>
      </c:barChart>
      <c:catAx>
        <c:axId val="71076480"/>
        <c:scaling>
          <c:orientation val="minMax"/>
        </c:scaling>
        <c:delete val="0"/>
        <c:axPos val="b"/>
        <c:majorTickMark val="none"/>
        <c:minorTickMark val="none"/>
        <c:tickLblPos val="nextTo"/>
        <c:txPr>
          <a:bodyPr/>
          <a:lstStyle/>
          <a:p>
            <a:pPr>
              <a:defRPr sz="2000" b="1"/>
            </a:pPr>
            <a:endParaRPr lang="en-US"/>
          </a:p>
        </c:txPr>
        <c:crossAx val="71078272"/>
        <c:crosses val="autoZero"/>
        <c:auto val="1"/>
        <c:lblAlgn val="ctr"/>
        <c:lblOffset val="100"/>
        <c:noMultiLvlLbl val="0"/>
      </c:catAx>
      <c:valAx>
        <c:axId val="71078272"/>
        <c:scaling>
          <c:orientation val="minMax"/>
        </c:scaling>
        <c:delete val="0"/>
        <c:axPos val="l"/>
        <c:majorGridlines/>
        <c:title>
          <c:tx>
            <c:rich>
              <a:bodyPr/>
              <a:lstStyle/>
              <a:p>
                <a:pPr>
                  <a:defRPr/>
                </a:pPr>
                <a:r>
                  <a:rPr lang="en-US" dirty="0" smtClean="0"/>
                  <a:t>Unique</a:t>
                </a:r>
                <a:r>
                  <a:rPr lang="en-US" baseline="0" dirty="0" smtClean="0"/>
                  <a:t> users</a:t>
                </a:r>
                <a:endParaRPr lang="en-US" dirty="0"/>
              </a:p>
            </c:rich>
          </c:tx>
          <c:overlay val="0"/>
        </c:title>
        <c:numFmt formatCode="General" sourceLinked="1"/>
        <c:majorTickMark val="none"/>
        <c:minorTickMark val="none"/>
        <c:tickLblPos val="nextTo"/>
        <c:crossAx val="71076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86A914-B162-3F49-A0AD-4C16461F9A2D}" type="datetimeFigureOut">
              <a:rPr lang="en-US" smtClean="0"/>
              <a:t>11/21/2014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252395-4E54-C54F-B6F1-B07684CC7561}" type="slidenum">
              <a:rPr lang="en-US" smtClean="0"/>
              <a:t>‹#›</a:t>
            </a:fld>
            <a:endParaRPr lang="en-US"/>
          </a:p>
        </p:txBody>
      </p:sp>
    </p:spTree>
    <p:extLst>
      <p:ext uri="{BB962C8B-B14F-4D97-AF65-F5344CB8AC3E}">
        <p14:creationId xmlns:p14="http://schemas.microsoft.com/office/powerpoint/2010/main" val="115323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8DA342-FD26-407F-A9E2-411D2A164A29}" type="datetimeFigureOut">
              <a:rPr lang="en-US" smtClean="0"/>
              <a:t>11/21/2014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5B0D87-C980-4C67-AFE1-4110AE86C032}" type="slidenum">
              <a:rPr lang="en-US" smtClean="0"/>
              <a:t>‹#›</a:t>
            </a:fld>
            <a:endParaRPr lang="en-US"/>
          </a:p>
        </p:txBody>
      </p:sp>
    </p:spTree>
    <p:extLst>
      <p:ext uri="{BB962C8B-B14F-4D97-AF65-F5344CB8AC3E}">
        <p14:creationId xmlns:p14="http://schemas.microsoft.com/office/powerpoint/2010/main" val="4203346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5B0D87-C980-4C67-AFE1-4110AE86C032}" type="slidenum">
              <a:rPr lang="en-US" smtClean="0"/>
              <a:t>7</a:t>
            </a:fld>
            <a:endParaRPr lang="en-US"/>
          </a:p>
        </p:txBody>
      </p:sp>
    </p:spTree>
    <p:extLst>
      <p:ext uri="{BB962C8B-B14F-4D97-AF65-F5344CB8AC3E}">
        <p14:creationId xmlns:p14="http://schemas.microsoft.com/office/powerpoint/2010/main" val="3145536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Hackathons</a:t>
            </a:r>
            <a:r>
              <a:rPr lang="en-US" dirty="0" smtClean="0"/>
              <a:t>:</a:t>
            </a:r>
            <a:r>
              <a:rPr lang="en-US" baseline="0" dirty="0" smtClean="0"/>
              <a:t> week or more, attendees on one project</a:t>
            </a:r>
          </a:p>
          <a:p>
            <a:endParaRPr lang="en-US" dirty="0"/>
          </a:p>
        </p:txBody>
      </p:sp>
      <p:sp>
        <p:nvSpPr>
          <p:cNvPr id="4" name="Slide Number Placeholder 3"/>
          <p:cNvSpPr>
            <a:spLocks noGrp="1"/>
          </p:cNvSpPr>
          <p:nvPr>
            <p:ph type="sldNum" sz="quarter" idx="10"/>
          </p:nvPr>
        </p:nvSpPr>
        <p:spPr/>
        <p:txBody>
          <a:bodyPr/>
          <a:lstStyle/>
          <a:p>
            <a:fld id="{355B0D87-C980-4C67-AFE1-4110AE86C032}" type="slidenum">
              <a:rPr lang="en-US" smtClean="0"/>
              <a:t>29</a:t>
            </a:fld>
            <a:endParaRPr lang="en-US"/>
          </a:p>
        </p:txBody>
      </p:sp>
    </p:spTree>
    <p:extLst>
      <p:ext uri="{BB962C8B-B14F-4D97-AF65-F5344CB8AC3E}">
        <p14:creationId xmlns:p14="http://schemas.microsoft.com/office/powerpoint/2010/main" val="319925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QMCPACK: </a:t>
            </a:r>
            <a:r>
              <a:rPr lang="en-US" sz="1000" kern="1200" dirty="0" err="1" smtClean="0">
                <a:solidFill>
                  <a:schemeClr val="tx1"/>
                </a:solidFill>
                <a:effectLst/>
                <a:latin typeface="+mn-lt"/>
                <a:ea typeface="+mn-ea"/>
                <a:cs typeface="+mn-cs"/>
              </a:rPr>
              <a:t>Cuboctahedra</a:t>
            </a:r>
            <a:r>
              <a:rPr lang="en-US" sz="1000" kern="1200" dirty="0" smtClean="0">
                <a:solidFill>
                  <a:schemeClr val="tx1"/>
                </a:solidFill>
                <a:effectLst/>
                <a:latin typeface="+mn-lt"/>
                <a:ea typeface="+mn-ea"/>
                <a:cs typeface="+mn-cs"/>
              </a:rPr>
              <a:t> platinum clusters, ranging from 13 to 1415 atoms. </a:t>
            </a:r>
            <a:endParaRPr lang="en-US" sz="1000" dirty="0" smtClean="0"/>
          </a:p>
          <a:p>
            <a:endParaRPr lang="en-US" sz="1000" dirty="0" smtClean="0"/>
          </a:p>
          <a:p>
            <a:r>
              <a:rPr lang="en-US" sz="1000" dirty="0" err="1" smtClean="0"/>
              <a:t>NAMD:Figure</a:t>
            </a:r>
            <a:r>
              <a:rPr lang="en-US" sz="1000" dirty="0" smtClean="0"/>
              <a:t> (from </a:t>
            </a:r>
            <a:r>
              <a:rPr lang="en-US" sz="1000" dirty="0" err="1" smtClean="0"/>
              <a:t>Lyna</a:t>
            </a:r>
            <a:r>
              <a:rPr lang="en-US" sz="1000" dirty="0" smtClean="0"/>
              <a:t>): Yes, the "two-lobed object" is D9k, whit its secondary structure  shown in the cartoon mode. It's a double helix-loop-helix (also called EF-hand) structure.</a:t>
            </a:r>
          </a:p>
          <a:p>
            <a:r>
              <a:rPr lang="en-US" sz="1000" dirty="0" smtClean="0"/>
              <a:t>The blue balls represent two calcium ions bound in two binding loops.</a:t>
            </a:r>
          </a:p>
          <a:p>
            <a:r>
              <a:rPr lang="en-US" sz="1000" dirty="0" smtClean="0"/>
              <a:t>The bulk part is shown in red dots in a rectangular box. Potassium ions and chloride ions in solvent are shown in grey balls and green balls respectively. Here are some figures of one benchmark system (</a:t>
            </a:r>
            <a:r>
              <a:rPr lang="en-US" sz="1000" dirty="0" err="1" smtClean="0"/>
              <a:t>Calbindin</a:t>
            </a:r>
            <a:r>
              <a:rPr lang="en-US" sz="1000" dirty="0" smtClean="0"/>
              <a:t> D9k) for performing Hamiltonian replica exchange 2 dimensional umbrella sampling methods on BG/P and BG/Q. </a:t>
            </a:r>
            <a:r>
              <a:rPr lang="en-US" sz="1000" dirty="0" err="1" smtClean="0"/>
              <a:t>Calbindin</a:t>
            </a:r>
            <a:r>
              <a:rPr lang="en-US" sz="1000" dirty="0" smtClean="0"/>
              <a:t> D9k, is a small protein possessing a pair of EF-hands that binds two calcium ions in a cooperative fashion. It is an excellent model system for studying the molecular mechanism of </a:t>
            </a:r>
            <a:r>
              <a:rPr lang="en-US" sz="1000" dirty="0" err="1" smtClean="0"/>
              <a:t>cooperativity</a:t>
            </a:r>
            <a:r>
              <a:rPr lang="en-US" sz="1000" dirty="0" smtClean="0"/>
              <a:t>. Binding free energy of Calcium ions is characterized in terms of a potential of mean force (PMF). The PMF is calculated using a novel two-dimensional replica-exchange molecular dynamics (MD) umbrella sampling scheme, which is developed and implemented in the program CHARMM and NAMD2.9 to increase the configuration space sampling. The algorithm is extremely scalable on the massively distributed Blue Gene/P supercomputing architecture.</a:t>
            </a:r>
          </a:p>
          <a:p>
            <a:endParaRPr lang="en-US" sz="1000" dirty="0" smtClean="0"/>
          </a:p>
          <a:p>
            <a:r>
              <a:rPr lang="en-US" sz="1000" dirty="0" smtClean="0"/>
              <a:t>ALLA/FTT: DDT in 2H2+)2 at 1 </a:t>
            </a:r>
            <a:r>
              <a:rPr lang="en-US" sz="1000" dirty="0" err="1" smtClean="0"/>
              <a:t>atm</a:t>
            </a:r>
            <a:r>
              <a:rPr lang="en-US" sz="1000" dirty="0" smtClean="0"/>
              <a:t> initial</a:t>
            </a:r>
            <a:r>
              <a:rPr lang="en-US" sz="1000" baseline="0" dirty="0" smtClean="0"/>
              <a:t> pressure (pseudo-</a:t>
            </a:r>
            <a:r>
              <a:rPr lang="en-US" sz="1000" baseline="0" dirty="0" err="1" smtClean="0"/>
              <a:t>schlieren</a:t>
            </a:r>
            <a:r>
              <a:rPr lang="en-US" sz="1000" baseline="0" dirty="0" smtClean="0"/>
              <a:t> visualization)</a:t>
            </a:r>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355B0D87-C980-4C67-AFE1-4110AE86C032}" type="slidenum">
              <a:rPr lang="en-US" smtClean="0"/>
              <a:t>9</a:t>
            </a:fld>
            <a:endParaRPr lang="en-US"/>
          </a:p>
        </p:txBody>
      </p:sp>
    </p:spTree>
    <p:extLst>
      <p:ext uri="{BB962C8B-B14F-4D97-AF65-F5344CB8AC3E}">
        <p14:creationId xmlns:p14="http://schemas.microsoft.com/office/powerpoint/2010/main" val="48723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breakdown from OLCF,</a:t>
            </a:r>
            <a:r>
              <a:rPr lang="en-US" baseline="0" dirty="0" smtClean="0"/>
              <a:t> ALCF</a:t>
            </a:r>
          </a:p>
          <a:p>
            <a:r>
              <a:rPr lang="en-US" baseline="0" dirty="0" smtClean="0"/>
              <a:t>Add different shade of blue</a:t>
            </a:r>
            <a:endParaRPr lang="en-US" dirty="0"/>
          </a:p>
        </p:txBody>
      </p:sp>
      <p:sp>
        <p:nvSpPr>
          <p:cNvPr id="4" name="Slide Number Placeholder 3"/>
          <p:cNvSpPr>
            <a:spLocks noGrp="1"/>
          </p:cNvSpPr>
          <p:nvPr>
            <p:ph type="sldNum" sz="quarter" idx="10"/>
          </p:nvPr>
        </p:nvSpPr>
        <p:spPr/>
        <p:txBody>
          <a:bodyPr/>
          <a:lstStyle/>
          <a:p>
            <a:fld id="{355B0D87-C980-4C67-AFE1-4110AE86C032}" type="slidenum">
              <a:rPr lang="en-US" smtClean="0"/>
              <a:t>17</a:t>
            </a:fld>
            <a:endParaRPr lang="en-US"/>
          </a:p>
        </p:txBody>
      </p:sp>
    </p:spTree>
    <p:extLst>
      <p:ext uri="{BB962C8B-B14F-4D97-AF65-F5344CB8AC3E}">
        <p14:creationId xmlns:p14="http://schemas.microsoft.com/office/powerpoint/2010/main" val="266025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had different layers of cache before, but now users have</a:t>
            </a:r>
            <a:r>
              <a:rPr lang="en-US" baseline="0" dirty="0" smtClean="0"/>
              <a:t> option</a:t>
            </a:r>
            <a:r>
              <a:rPr lang="en-US" dirty="0" smtClean="0"/>
              <a:t> to explicitly</a:t>
            </a:r>
            <a:r>
              <a:rPr lang="en-US" baseline="0" dirty="0" smtClean="0"/>
              <a:t> manage memory</a:t>
            </a:r>
            <a:endParaRPr lang="en-US" dirty="0"/>
          </a:p>
        </p:txBody>
      </p:sp>
      <p:sp>
        <p:nvSpPr>
          <p:cNvPr id="4" name="Slide Number Placeholder 3"/>
          <p:cNvSpPr>
            <a:spLocks noGrp="1"/>
          </p:cNvSpPr>
          <p:nvPr>
            <p:ph type="sldNum" sz="quarter" idx="10"/>
          </p:nvPr>
        </p:nvSpPr>
        <p:spPr/>
        <p:txBody>
          <a:bodyPr/>
          <a:lstStyle/>
          <a:p>
            <a:fld id="{355B0D87-C980-4C67-AFE1-4110AE86C032}" type="slidenum">
              <a:rPr lang="en-US" smtClean="0"/>
              <a:t>18</a:t>
            </a:fld>
            <a:endParaRPr lang="en-US"/>
          </a:p>
        </p:txBody>
      </p:sp>
    </p:spTree>
    <p:extLst>
      <p:ext uri="{BB962C8B-B14F-4D97-AF65-F5344CB8AC3E}">
        <p14:creationId xmlns:p14="http://schemas.microsoft.com/office/powerpoint/2010/main" val="135936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OpenACC</a:t>
            </a:r>
            <a:r>
              <a:rPr lang="en-US" dirty="0" smtClean="0"/>
              <a:t> assumes light weight threads – </a:t>
            </a:r>
            <a:r>
              <a:rPr lang="en-US" dirty="0" err="1" smtClean="0"/>
              <a:t>OpenMP</a:t>
            </a:r>
            <a:r>
              <a:rPr lang="en-US" dirty="0" smtClean="0"/>
              <a:t> assumes significant thread overhead.  </a:t>
            </a:r>
            <a:r>
              <a:rPr lang="en-US" dirty="0" err="1" smtClean="0"/>
              <a:t>OpenMP</a:t>
            </a:r>
            <a:r>
              <a:rPr lang="en-US" dirty="0" smtClean="0"/>
              <a:t> assumes uniform</a:t>
            </a:r>
            <a:r>
              <a:rPr lang="en-US" baseline="0" dirty="0" smtClean="0"/>
              <a:t> memory.  </a:t>
            </a:r>
            <a:r>
              <a:rPr lang="en-US" baseline="0" dirty="0" err="1" smtClean="0"/>
              <a:t>OpenACC</a:t>
            </a:r>
            <a:r>
              <a:rPr lang="en-US" baseline="0" dirty="0" smtClean="0"/>
              <a:t> exposes memory management.</a:t>
            </a:r>
          </a:p>
          <a:p>
            <a:endParaRPr lang="en-US" baseline="0" dirty="0" smtClean="0"/>
          </a:p>
          <a:p>
            <a:r>
              <a:rPr lang="en-US" baseline="0" dirty="0" smtClean="0"/>
              <a:t>Add title 1 – KNC card.  Add what code – FLASH.</a:t>
            </a:r>
          </a:p>
          <a:p>
            <a:endParaRPr lang="en-US" dirty="0"/>
          </a:p>
        </p:txBody>
      </p:sp>
      <p:sp>
        <p:nvSpPr>
          <p:cNvPr id="4" name="Slide Number Placeholder 3"/>
          <p:cNvSpPr>
            <a:spLocks noGrp="1"/>
          </p:cNvSpPr>
          <p:nvPr>
            <p:ph type="sldNum" sz="quarter" idx="10"/>
          </p:nvPr>
        </p:nvSpPr>
        <p:spPr/>
        <p:txBody>
          <a:bodyPr/>
          <a:lstStyle/>
          <a:p>
            <a:fld id="{355B0D87-C980-4C67-AFE1-4110AE86C032}" type="slidenum">
              <a:rPr lang="en-US" smtClean="0"/>
              <a:t>19</a:t>
            </a:fld>
            <a:endParaRPr lang="en-US"/>
          </a:p>
        </p:txBody>
      </p:sp>
    </p:spTree>
    <p:extLst>
      <p:ext uri="{BB962C8B-B14F-4D97-AF65-F5344CB8AC3E}">
        <p14:creationId xmlns:p14="http://schemas.microsoft.com/office/powerpoint/2010/main" val="259614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slide on library usage</a:t>
            </a:r>
            <a:endParaRPr lang="en-US" dirty="0"/>
          </a:p>
        </p:txBody>
      </p:sp>
      <p:sp>
        <p:nvSpPr>
          <p:cNvPr id="4" name="Slide Number Placeholder 3"/>
          <p:cNvSpPr>
            <a:spLocks noGrp="1"/>
          </p:cNvSpPr>
          <p:nvPr>
            <p:ph type="sldNum" sz="quarter" idx="10"/>
          </p:nvPr>
        </p:nvSpPr>
        <p:spPr/>
        <p:txBody>
          <a:bodyPr/>
          <a:lstStyle/>
          <a:p>
            <a:fld id="{355B0D87-C980-4C67-AFE1-4110AE86C032}" type="slidenum">
              <a:rPr lang="en-US" smtClean="0"/>
              <a:t>21</a:t>
            </a:fld>
            <a:endParaRPr lang="en-US"/>
          </a:p>
        </p:txBody>
      </p:sp>
    </p:spTree>
    <p:extLst>
      <p:ext uri="{BB962C8B-B14F-4D97-AF65-F5344CB8AC3E}">
        <p14:creationId xmlns:p14="http://schemas.microsoft.com/office/powerpoint/2010/main" val="26421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people using </a:t>
            </a:r>
            <a:r>
              <a:rPr lang="en-US" dirty="0" err="1" smtClean="0"/>
              <a:t>OpenACC</a:t>
            </a:r>
            <a:r>
              <a:rPr lang="en-US" dirty="0" smtClean="0"/>
              <a:t> not that far fetched to</a:t>
            </a:r>
            <a:r>
              <a:rPr lang="en-US" baseline="0" dirty="0" smtClean="0"/>
              <a:t> go to</a:t>
            </a:r>
            <a:r>
              <a:rPr lang="en-US" dirty="0" smtClean="0"/>
              <a:t> </a:t>
            </a:r>
            <a:r>
              <a:rPr lang="en-US" dirty="0" err="1" smtClean="0"/>
              <a:t>OpenMP</a:t>
            </a:r>
            <a:r>
              <a:rPr lang="en-US" dirty="0" smtClean="0"/>
              <a:t> 4.0 </a:t>
            </a:r>
            <a:endParaRPr lang="en-US" dirty="0"/>
          </a:p>
        </p:txBody>
      </p:sp>
      <p:sp>
        <p:nvSpPr>
          <p:cNvPr id="4" name="Slide Number Placeholder 3"/>
          <p:cNvSpPr>
            <a:spLocks noGrp="1"/>
          </p:cNvSpPr>
          <p:nvPr>
            <p:ph type="sldNum" sz="quarter" idx="10"/>
          </p:nvPr>
        </p:nvSpPr>
        <p:spPr/>
        <p:txBody>
          <a:bodyPr/>
          <a:lstStyle/>
          <a:p>
            <a:fld id="{355B0D87-C980-4C67-AFE1-4110AE86C032}" type="slidenum">
              <a:rPr lang="en-US" smtClean="0"/>
              <a:t>22</a:t>
            </a:fld>
            <a:endParaRPr lang="en-US"/>
          </a:p>
        </p:txBody>
      </p:sp>
    </p:spTree>
    <p:extLst>
      <p:ext uri="{BB962C8B-B14F-4D97-AF65-F5344CB8AC3E}">
        <p14:creationId xmlns:p14="http://schemas.microsoft.com/office/powerpoint/2010/main" val="333491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Stella, HIPA, OP2</a:t>
            </a:r>
            <a:endParaRPr lang="en-US" dirty="0"/>
          </a:p>
        </p:txBody>
      </p:sp>
      <p:sp>
        <p:nvSpPr>
          <p:cNvPr id="4" name="Slide Number Placeholder 3"/>
          <p:cNvSpPr>
            <a:spLocks noGrp="1"/>
          </p:cNvSpPr>
          <p:nvPr>
            <p:ph type="sldNum" sz="quarter" idx="10"/>
          </p:nvPr>
        </p:nvSpPr>
        <p:spPr/>
        <p:txBody>
          <a:bodyPr/>
          <a:lstStyle/>
          <a:p>
            <a:fld id="{355B0D87-C980-4C67-AFE1-4110AE86C032}" type="slidenum">
              <a:rPr lang="en-US" smtClean="0"/>
              <a:t>23</a:t>
            </a:fld>
            <a:endParaRPr lang="en-US"/>
          </a:p>
        </p:txBody>
      </p:sp>
    </p:spTree>
    <p:extLst>
      <p:ext uri="{BB962C8B-B14F-4D97-AF65-F5344CB8AC3E}">
        <p14:creationId xmlns:p14="http://schemas.microsoft.com/office/powerpoint/2010/main" val="213280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workshop last week of January 3 days: for our staffs</a:t>
            </a:r>
          </a:p>
          <a:p>
            <a:r>
              <a:rPr lang="en-US" dirty="0" smtClean="0"/>
              <a:t>Portability</a:t>
            </a:r>
            <a:r>
              <a:rPr lang="en-US" baseline="0" dirty="0" smtClean="0"/>
              <a:t> workshops: F2F, hands-on: staff and apps teams members; includes OpenMP 4.0 training (right?)  </a:t>
            </a:r>
            <a:endParaRPr lang="en-US" dirty="0"/>
          </a:p>
        </p:txBody>
      </p:sp>
      <p:sp>
        <p:nvSpPr>
          <p:cNvPr id="4" name="Slide Number Placeholder 3"/>
          <p:cNvSpPr>
            <a:spLocks noGrp="1"/>
          </p:cNvSpPr>
          <p:nvPr>
            <p:ph type="sldNum" sz="quarter" idx="10"/>
          </p:nvPr>
        </p:nvSpPr>
        <p:spPr/>
        <p:txBody>
          <a:bodyPr/>
          <a:lstStyle/>
          <a:p>
            <a:fld id="{355B0D87-C980-4C67-AFE1-4110AE86C032}" type="slidenum">
              <a:rPr lang="en-US" smtClean="0"/>
              <a:t>28</a:t>
            </a:fld>
            <a:endParaRPr lang="en-US"/>
          </a:p>
        </p:txBody>
      </p:sp>
    </p:spTree>
    <p:extLst>
      <p:ext uri="{BB962C8B-B14F-4D97-AF65-F5344CB8AC3E}">
        <p14:creationId xmlns:p14="http://schemas.microsoft.com/office/powerpoint/2010/main" val="2618199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362200"/>
            <a:ext cx="6602280" cy="123825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254792" y="4071081"/>
            <a:ext cx="5586545" cy="136987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B071DD90-3474-49F3-B798-378336C7A1B5}" type="slidenum">
              <a:rPr lang="en-US" smtClean="0"/>
              <a:t>‹#›</a:t>
            </a:fld>
            <a:endParaRPr lang="en-US"/>
          </a:p>
        </p:txBody>
      </p:sp>
      <p:sp>
        <p:nvSpPr>
          <p:cNvPr id="13" name="Rectangle 12"/>
          <p:cNvSpPr/>
          <p:nvPr userDrawn="1"/>
        </p:nvSpPr>
        <p:spPr bwMode="auto">
          <a:xfrm>
            <a:off x="8095219" y="0"/>
            <a:ext cx="4093606" cy="6858000"/>
          </a:xfrm>
          <a:prstGeom prst="rect">
            <a:avLst/>
          </a:prstGeom>
          <a:gradFill flip="none" rotWithShape="1">
            <a:gsLst>
              <a:gs pos="0">
                <a:schemeClr val="tx1"/>
              </a:gs>
              <a:gs pos="50000">
                <a:schemeClr val="accent1">
                  <a:lumMod val="75000"/>
                </a:schemeClr>
              </a:gs>
              <a:gs pos="100000">
                <a:schemeClr val="tx2">
                  <a:shade val="100000"/>
                  <a:satMod val="115000"/>
                </a:schemeClr>
              </a:gs>
            </a:gsLst>
            <a:lin ang="8100000" scaled="1"/>
            <a:tileRect/>
          </a:gra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a:latin typeface="Arial" pitchFamily="34" charset="0"/>
              <a:cs typeface="Arial" pitchFamily="34" charset="0"/>
            </a:endParaRPr>
          </a:p>
        </p:txBody>
      </p:sp>
      <p:sp>
        <p:nvSpPr>
          <p:cNvPr id="14" name="TextBox 13"/>
          <p:cNvSpPr txBox="1"/>
          <p:nvPr userDrawn="1"/>
        </p:nvSpPr>
        <p:spPr>
          <a:xfrm>
            <a:off x="9011720" y="2514600"/>
            <a:ext cx="3075532" cy="1760482"/>
          </a:xfrm>
          <a:prstGeom prst="rect">
            <a:avLst/>
          </a:prstGeom>
          <a:noFill/>
          <a:effectLst>
            <a:outerShdw blurRad="50800" dist="38100" dir="2700000" algn="tl" rotWithShape="0">
              <a:prstClr val="black">
                <a:alpha val="40000"/>
              </a:prstClr>
            </a:outerShdw>
          </a:effectLst>
        </p:spPr>
        <p:txBody>
          <a:bodyPr wrap="none" rtlCol="0">
            <a:spAutoFit/>
          </a:bodyPr>
          <a:lstStyle/>
          <a:p>
            <a:pPr marL="0" marR="0" indent="0" algn="r" defTabSz="914400" rtl="0" eaLnBrk="1" fontAlgn="base" latinLnBrk="0" hangingPunct="1">
              <a:lnSpc>
                <a:spcPct val="90000"/>
              </a:lnSpc>
              <a:spcBef>
                <a:spcPct val="0"/>
              </a:spcBef>
              <a:spcAft>
                <a:spcPct val="0"/>
              </a:spcAft>
              <a:buClrTx/>
              <a:buSzTx/>
              <a:buFontTx/>
              <a:buNone/>
              <a:tabLst/>
              <a:defRPr/>
            </a:pPr>
            <a:r>
              <a:rPr lang="en-US" sz="2400" b="1" dirty="0" smtClean="0">
                <a:solidFill>
                  <a:schemeClr val="bg2"/>
                </a:solidFill>
              </a:rPr>
              <a:t>Joint ASCR Facilities</a:t>
            </a:r>
            <a:br>
              <a:rPr lang="en-US" sz="2400" b="1" dirty="0" smtClean="0">
                <a:solidFill>
                  <a:schemeClr val="bg2"/>
                </a:solidFill>
              </a:rPr>
            </a:br>
            <a:r>
              <a:rPr lang="en-US" sz="2400" b="1" dirty="0" smtClean="0">
                <a:solidFill>
                  <a:schemeClr val="bg2"/>
                </a:solidFill>
              </a:rPr>
              <a:t>Application Readiness</a:t>
            </a:r>
            <a:br>
              <a:rPr lang="en-US" sz="2400" b="1" dirty="0" smtClean="0">
                <a:solidFill>
                  <a:schemeClr val="bg2"/>
                </a:solidFill>
              </a:rPr>
            </a:br>
            <a:r>
              <a:rPr lang="en-US" sz="2400" b="1" dirty="0" smtClean="0">
                <a:solidFill>
                  <a:schemeClr val="bg2"/>
                </a:solidFill>
              </a:rPr>
              <a:t>and Performance</a:t>
            </a:r>
            <a:br>
              <a:rPr lang="en-US" sz="2400" b="1" dirty="0" smtClean="0">
                <a:solidFill>
                  <a:schemeClr val="bg2"/>
                </a:solidFill>
              </a:rPr>
            </a:br>
            <a:r>
              <a:rPr lang="en-US" sz="2400" b="1" dirty="0" smtClean="0">
                <a:solidFill>
                  <a:schemeClr val="bg2"/>
                </a:solidFill>
              </a:rPr>
              <a:t>Portability</a:t>
            </a:r>
          </a:p>
          <a:p>
            <a:pPr algn="r">
              <a:lnSpc>
                <a:spcPct val="90000"/>
              </a:lnSpc>
            </a:pPr>
            <a:endParaRPr lang="en-US" sz="2400" dirty="0" smtClean="0">
              <a:solidFill>
                <a:schemeClr val="bg2"/>
              </a:solidFill>
            </a:endParaRPr>
          </a:p>
        </p:txBody>
      </p:sp>
      <p:pic>
        <p:nvPicPr>
          <p:cNvPr id="16"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2200" y="6234516"/>
            <a:ext cx="1349278" cy="471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6508" b="35943"/>
          <a:stretch/>
        </p:blipFill>
        <p:spPr bwMode="auto">
          <a:xfrm>
            <a:off x="3933760" y="6161310"/>
            <a:ext cx="2057400" cy="5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ALCF_H_RGB.pd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0494" y="6211145"/>
            <a:ext cx="1892808" cy="519855"/>
          </a:xfrm>
          <a:prstGeom prst="rect">
            <a:avLst/>
          </a:prstGeom>
          <a:solidFill>
            <a:schemeClr val="bg1"/>
          </a:solidFill>
        </p:spPr>
      </p:pic>
    </p:spTree>
    <p:extLst>
      <p:ext uri="{BB962C8B-B14F-4D97-AF65-F5344CB8AC3E}">
        <p14:creationId xmlns:p14="http://schemas.microsoft.com/office/powerpoint/2010/main" val="227970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3E3DCA44-8735-4B41-B52A-AFF80F377686}" type="datetime1">
              <a:rPr lang="en-US" smtClean="0"/>
              <a:t>11/21/2014</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071DD90-3474-49F3-B798-378336C7A1B5}" type="slidenum">
              <a:rPr lang="en-US" smtClean="0"/>
              <a:t>‹#›</a:t>
            </a:fld>
            <a:endParaRPr lang="en-US"/>
          </a:p>
        </p:txBody>
      </p:sp>
    </p:spTree>
    <p:extLst>
      <p:ext uri="{BB962C8B-B14F-4D97-AF65-F5344CB8AC3E}">
        <p14:creationId xmlns:p14="http://schemas.microsoft.com/office/powerpoint/2010/main" val="207275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F6E1CD49-1B79-498B-AF8C-487AF9EBF131}" type="datetime1">
              <a:rPr lang="en-US" smtClean="0"/>
              <a:t>11/21/2014</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071DD90-3474-49F3-B798-378336C7A1B5}" type="slidenum">
              <a:rPr lang="en-US" smtClean="0"/>
              <a:t>‹#›</a:t>
            </a:fld>
            <a:endParaRPr lang="en-US"/>
          </a:p>
        </p:txBody>
      </p:sp>
    </p:spTree>
    <p:extLst>
      <p:ext uri="{BB962C8B-B14F-4D97-AF65-F5344CB8AC3E}">
        <p14:creationId xmlns:p14="http://schemas.microsoft.com/office/powerpoint/2010/main" val="3547252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9F6D2BC4-7102-4B37-8980-CCA9118BAE27}" type="datetime1">
              <a:rPr lang="en-US" smtClean="0"/>
              <a:t>11/21/2014</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071DD90-3474-49F3-B798-378336C7A1B5}" type="slidenum">
              <a:rPr lang="en-US" smtClean="0"/>
              <a:t>‹#›</a:t>
            </a:fld>
            <a:endParaRPr lang="en-US" dirty="0"/>
          </a:p>
        </p:txBody>
      </p:sp>
      <p:sp>
        <p:nvSpPr>
          <p:cNvPr id="7" name="Rectangle 6"/>
          <p:cNvSpPr/>
          <p:nvPr userDrawn="1"/>
        </p:nvSpPr>
        <p:spPr bwMode="auto">
          <a:xfrm>
            <a:off x="0" y="0"/>
            <a:ext cx="12188825" cy="762000"/>
          </a:xfrm>
          <a:prstGeom prst="rect">
            <a:avLst/>
          </a:prstGeom>
          <a:gradFill flip="none" rotWithShape="1">
            <a:gsLst>
              <a:gs pos="0">
                <a:schemeClr val="tx1"/>
              </a:gs>
              <a:gs pos="50000">
                <a:schemeClr val="accent1">
                  <a:lumMod val="75000"/>
                </a:schemeClr>
              </a:gs>
              <a:gs pos="100000">
                <a:schemeClr val="tx2">
                  <a:shade val="100000"/>
                  <a:satMod val="115000"/>
                </a:schemeClr>
              </a:gs>
            </a:gsLst>
            <a:lin ang="8100000" scaled="1"/>
            <a:tileRect/>
          </a:gra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title"/>
          </p:nvPr>
        </p:nvSpPr>
        <p:spPr>
          <a:xfrm>
            <a:off x="62879" y="14514"/>
            <a:ext cx="10969943" cy="715962"/>
          </a:xfrm>
        </p:spPr>
        <p:txBody>
          <a:bodyPr>
            <a:normAutofit/>
          </a:bodyPr>
          <a:lstStyle>
            <a:lvl1pPr algn="l">
              <a:defRPr sz="2800">
                <a:solidFill>
                  <a:schemeClr val="bg1"/>
                </a:solidFill>
              </a:defRPr>
            </a:lvl1pPr>
          </a:lstStyle>
          <a:p>
            <a:r>
              <a:rPr lang="en-US" dirty="0" smtClean="0"/>
              <a:t>Click to edit Master title style</a:t>
            </a:r>
            <a:endParaRPr lang="en-US" dirty="0"/>
          </a:p>
        </p:txBody>
      </p:sp>
      <p:pic>
        <p:nvPicPr>
          <p:cNvPr id="13"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71600" y="6531427"/>
            <a:ext cx="749598" cy="26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35576" b="35038"/>
          <a:stretch/>
        </p:blipFill>
        <p:spPr bwMode="auto">
          <a:xfrm>
            <a:off x="2284412" y="6487496"/>
            <a:ext cx="1143000" cy="33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ALCF_H_RGB.pd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654" y="6501457"/>
            <a:ext cx="1051560" cy="288809"/>
          </a:xfrm>
          <a:prstGeom prst="rect">
            <a:avLst/>
          </a:prstGeom>
          <a:solidFill>
            <a:schemeClr val="bg1"/>
          </a:solidFill>
        </p:spPr>
      </p:pic>
    </p:spTree>
    <p:extLst>
      <p:ext uri="{BB962C8B-B14F-4D97-AF65-F5344CB8AC3E}">
        <p14:creationId xmlns:p14="http://schemas.microsoft.com/office/powerpoint/2010/main" val="13127422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46AFA61B-A990-434F-BD4C-AE6F225291DD}" type="datetime1">
              <a:rPr lang="en-US" smtClean="0"/>
              <a:t>11/21/2014</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071DD90-3474-49F3-B798-378336C7A1B5}" type="slidenum">
              <a:rPr lang="en-US" smtClean="0"/>
              <a:t>‹#›</a:t>
            </a:fld>
            <a:endParaRPr lang="en-US"/>
          </a:p>
        </p:txBody>
      </p:sp>
    </p:spTree>
    <p:extLst>
      <p:ext uri="{BB962C8B-B14F-4D97-AF65-F5344CB8AC3E}">
        <p14:creationId xmlns:p14="http://schemas.microsoft.com/office/powerpoint/2010/main" val="278360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441" y="6356351"/>
            <a:ext cx="2844059" cy="365125"/>
          </a:xfrm>
          <a:prstGeom prst="rect">
            <a:avLst/>
          </a:prstGeom>
        </p:spPr>
        <p:txBody>
          <a:bodyPr/>
          <a:lstStyle/>
          <a:p>
            <a:fld id="{C041DD3A-77AD-4F6B-8E8F-4F332141328C}" type="datetime1">
              <a:rPr lang="en-US" smtClean="0"/>
              <a:t>11/21/2014</a:t>
            </a:fld>
            <a:endParaRPr lang="en-US"/>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71DD90-3474-49F3-B798-378336C7A1B5}" type="slidenum">
              <a:rPr lang="en-US" smtClean="0"/>
              <a:t>‹#›</a:t>
            </a:fld>
            <a:endParaRPr lang="en-US"/>
          </a:p>
        </p:txBody>
      </p:sp>
    </p:spTree>
    <p:extLst>
      <p:ext uri="{BB962C8B-B14F-4D97-AF65-F5344CB8AC3E}">
        <p14:creationId xmlns:p14="http://schemas.microsoft.com/office/powerpoint/2010/main" val="222974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441" y="6356351"/>
            <a:ext cx="2844059" cy="365125"/>
          </a:xfrm>
          <a:prstGeom prst="rect">
            <a:avLst/>
          </a:prstGeom>
        </p:spPr>
        <p:txBody>
          <a:bodyPr/>
          <a:lstStyle/>
          <a:p>
            <a:fld id="{C7A057A7-C557-45CD-8789-5D1101CB7DA9}" type="datetime1">
              <a:rPr lang="en-US" smtClean="0"/>
              <a:t>11/21/2014</a:t>
            </a:fld>
            <a:endParaRPr lang="en-US"/>
          </a:p>
        </p:txBody>
      </p:sp>
      <p:sp>
        <p:nvSpPr>
          <p:cNvPr id="8" name="Footer Placeholder 7"/>
          <p:cNvSpPr>
            <a:spLocks noGrp="1"/>
          </p:cNvSpPr>
          <p:nvPr>
            <p:ph type="ftr" sz="quarter" idx="11"/>
          </p:nvPr>
        </p:nvSpPr>
        <p:spPr>
          <a:xfrm>
            <a:off x="4164515" y="6356351"/>
            <a:ext cx="3859795"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071DD90-3474-49F3-B798-378336C7A1B5}" type="slidenum">
              <a:rPr lang="en-US" smtClean="0"/>
              <a:t>‹#›</a:t>
            </a:fld>
            <a:endParaRPr lang="en-US"/>
          </a:p>
        </p:txBody>
      </p:sp>
    </p:spTree>
    <p:extLst>
      <p:ext uri="{BB962C8B-B14F-4D97-AF65-F5344CB8AC3E}">
        <p14:creationId xmlns:p14="http://schemas.microsoft.com/office/powerpoint/2010/main" val="59539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441" y="6356351"/>
            <a:ext cx="2844059" cy="365125"/>
          </a:xfrm>
          <a:prstGeom prst="rect">
            <a:avLst/>
          </a:prstGeom>
        </p:spPr>
        <p:txBody>
          <a:bodyPr/>
          <a:lstStyle/>
          <a:p>
            <a:fld id="{DB8430DB-4FF3-4B81-8CEA-3E127E99283F}" type="datetime1">
              <a:rPr lang="en-US" smtClean="0"/>
              <a:t>11/21/2014</a:t>
            </a:fld>
            <a:endParaRPr lang="en-US"/>
          </a:p>
        </p:txBody>
      </p:sp>
      <p:sp>
        <p:nvSpPr>
          <p:cNvPr id="4" name="Footer Placeholder 3"/>
          <p:cNvSpPr>
            <a:spLocks noGrp="1"/>
          </p:cNvSpPr>
          <p:nvPr>
            <p:ph type="ftr" sz="quarter" idx="11"/>
          </p:nvPr>
        </p:nvSpPr>
        <p:spPr>
          <a:xfrm>
            <a:off x="4164515" y="6356351"/>
            <a:ext cx="3859795"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071DD90-3474-49F3-B798-378336C7A1B5}" type="slidenum">
              <a:rPr lang="en-US" smtClean="0"/>
              <a:t>‹#›</a:t>
            </a:fld>
            <a:endParaRPr lang="en-US"/>
          </a:p>
        </p:txBody>
      </p:sp>
    </p:spTree>
    <p:extLst>
      <p:ext uri="{BB962C8B-B14F-4D97-AF65-F5344CB8AC3E}">
        <p14:creationId xmlns:p14="http://schemas.microsoft.com/office/powerpoint/2010/main" val="24672448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51"/>
            <a:ext cx="2844059" cy="365125"/>
          </a:xfrm>
          <a:prstGeom prst="rect">
            <a:avLst/>
          </a:prstGeom>
        </p:spPr>
        <p:txBody>
          <a:bodyPr/>
          <a:lstStyle/>
          <a:p>
            <a:fld id="{85D7B5AE-2988-423F-A673-13EB7E8BB83A}" type="datetime1">
              <a:rPr lang="en-US" smtClean="0"/>
              <a:t>11/21/2014</a:t>
            </a:fld>
            <a:endParaRPr lang="en-US"/>
          </a:p>
        </p:txBody>
      </p:sp>
      <p:sp>
        <p:nvSpPr>
          <p:cNvPr id="3" name="Footer Placeholder 2"/>
          <p:cNvSpPr>
            <a:spLocks noGrp="1"/>
          </p:cNvSpPr>
          <p:nvPr>
            <p:ph type="ftr" sz="quarter" idx="11"/>
          </p:nvPr>
        </p:nvSpPr>
        <p:spPr>
          <a:xfrm>
            <a:off x="4164515" y="6356351"/>
            <a:ext cx="3859795"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071DD90-3474-49F3-B798-378336C7A1B5}" type="slidenum">
              <a:rPr lang="en-US" smtClean="0"/>
              <a:t>‹#›</a:t>
            </a:fld>
            <a:endParaRPr lang="en-US"/>
          </a:p>
        </p:txBody>
      </p:sp>
    </p:spTree>
    <p:extLst>
      <p:ext uri="{BB962C8B-B14F-4D97-AF65-F5344CB8AC3E}">
        <p14:creationId xmlns:p14="http://schemas.microsoft.com/office/powerpoint/2010/main" val="1885976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a:lstStyle/>
          <a:p>
            <a:fld id="{67188A89-5804-4EDA-9F1E-CD6FD777C6B1}" type="datetime1">
              <a:rPr lang="en-US" smtClean="0"/>
              <a:t>11/21/2014</a:t>
            </a:fld>
            <a:endParaRPr lang="en-US"/>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71DD90-3474-49F3-B798-378336C7A1B5}" type="slidenum">
              <a:rPr lang="en-US" smtClean="0"/>
              <a:t>‹#›</a:t>
            </a:fld>
            <a:endParaRPr lang="en-US"/>
          </a:p>
        </p:txBody>
      </p:sp>
    </p:spTree>
    <p:extLst>
      <p:ext uri="{BB962C8B-B14F-4D97-AF65-F5344CB8AC3E}">
        <p14:creationId xmlns:p14="http://schemas.microsoft.com/office/powerpoint/2010/main" val="191284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a:lstStyle/>
          <a:p>
            <a:fld id="{0BB794A5-845F-439E-B17F-510518E2D9BB}" type="datetime1">
              <a:rPr lang="en-US" smtClean="0"/>
              <a:t>11/21/2014</a:t>
            </a:fld>
            <a:endParaRPr lang="en-US"/>
          </a:p>
        </p:txBody>
      </p:sp>
      <p:sp>
        <p:nvSpPr>
          <p:cNvPr id="6" name="Footer Placeholder 5"/>
          <p:cNvSpPr>
            <a:spLocks noGrp="1"/>
          </p:cNvSpPr>
          <p:nvPr>
            <p:ph type="ftr" sz="quarter" idx="11"/>
          </p:nvPr>
        </p:nvSpPr>
        <p:spPr>
          <a:xfrm>
            <a:off x="4164515" y="6356351"/>
            <a:ext cx="3859795"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71DD90-3474-49F3-B798-378336C7A1B5}" type="slidenum">
              <a:rPr lang="en-US" smtClean="0"/>
              <a:t>‹#›</a:t>
            </a:fld>
            <a:endParaRPr lang="en-US"/>
          </a:p>
        </p:txBody>
      </p:sp>
    </p:spTree>
    <p:extLst>
      <p:ext uri="{BB962C8B-B14F-4D97-AF65-F5344CB8AC3E}">
        <p14:creationId xmlns:p14="http://schemas.microsoft.com/office/powerpoint/2010/main" val="345033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1DD90-3474-49F3-B798-378336C7A1B5}" type="slidenum">
              <a:rPr lang="en-US" smtClean="0"/>
              <a:t>‹#›</a:t>
            </a:fld>
            <a:endParaRPr lang="en-US"/>
          </a:p>
        </p:txBody>
      </p:sp>
    </p:spTree>
    <p:extLst>
      <p:ext uri="{BB962C8B-B14F-4D97-AF65-F5344CB8AC3E}">
        <p14:creationId xmlns:p14="http://schemas.microsoft.com/office/powerpoint/2010/main" val="2248228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olcf.ornl.gov/summit/olcf-distinguished-postdoctoral-associates-program/" TargetMode="External"/><Relationship Id="rId2" Type="http://schemas.openxmlformats.org/officeDocument/2006/relationships/hyperlink" Target="https://www.nersc.gov/users/announcements/featured-announcements/nersc-exascale-science-postdoctoral-fellowships/" TargetMode="External"/><Relationship Id="rId1" Type="http://schemas.openxmlformats.org/officeDocument/2006/relationships/slideLayout" Target="../slideLayouts/slideLayout2.xml"/><Relationship Id="rId4" Type="http://schemas.openxmlformats.org/officeDocument/2006/relationships/hyperlink" Target="https://www.alcf.anl.gov/about/career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7.jpg"/><Relationship Id="rId13" Type="http://schemas.openxmlformats.org/officeDocument/2006/relationships/image" Target="../media/image52.jpeg"/><Relationship Id="rId18" Type="http://schemas.openxmlformats.org/officeDocument/2006/relationships/image" Target="../media/image57.jpeg"/><Relationship Id="rId26" Type="http://schemas.openxmlformats.org/officeDocument/2006/relationships/image" Target="../media/image65.jpg"/><Relationship Id="rId3" Type="http://schemas.openxmlformats.org/officeDocument/2006/relationships/image" Target="../media/image42.jpg"/><Relationship Id="rId21" Type="http://schemas.openxmlformats.org/officeDocument/2006/relationships/image" Target="../media/image60.jpeg"/><Relationship Id="rId7" Type="http://schemas.openxmlformats.org/officeDocument/2006/relationships/image" Target="../media/image46.jpg"/><Relationship Id="rId12" Type="http://schemas.openxmlformats.org/officeDocument/2006/relationships/image" Target="../media/image51.jpg"/><Relationship Id="rId17" Type="http://schemas.openxmlformats.org/officeDocument/2006/relationships/image" Target="../media/image56.jpg"/><Relationship Id="rId25" Type="http://schemas.openxmlformats.org/officeDocument/2006/relationships/image" Target="../media/image64.jpg"/><Relationship Id="rId2" Type="http://schemas.openxmlformats.org/officeDocument/2006/relationships/image" Target="../media/image41.jpg"/><Relationship Id="rId16" Type="http://schemas.openxmlformats.org/officeDocument/2006/relationships/image" Target="../media/image55.jpeg"/><Relationship Id="rId20" Type="http://schemas.openxmlformats.org/officeDocument/2006/relationships/image" Target="../media/image59.jpg"/><Relationship Id="rId29" Type="http://schemas.openxmlformats.org/officeDocument/2006/relationships/image" Target="../media/image68.jpg"/><Relationship Id="rId1" Type="http://schemas.openxmlformats.org/officeDocument/2006/relationships/slideLayout" Target="../slideLayouts/slideLayout2.xml"/><Relationship Id="rId6" Type="http://schemas.openxmlformats.org/officeDocument/2006/relationships/image" Target="../media/image45.jpg"/><Relationship Id="rId11" Type="http://schemas.openxmlformats.org/officeDocument/2006/relationships/image" Target="../media/image50.jpg"/><Relationship Id="rId24" Type="http://schemas.openxmlformats.org/officeDocument/2006/relationships/image" Target="../media/image63.jpg"/><Relationship Id="rId5" Type="http://schemas.openxmlformats.org/officeDocument/2006/relationships/image" Target="../media/image44.jpg"/><Relationship Id="rId15" Type="http://schemas.openxmlformats.org/officeDocument/2006/relationships/image" Target="../media/image54.jpeg"/><Relationship Id="rId23" Type="http://schemas.openxmlformats.org/officeDocument/2006/relationships/image" Target="../media/image62.jpg"/><Relationship Id="rId28" Type="http://schemas.openxmlformats.org/officeDocument/2006/relationships/image" Target="../media/image67.jpeg"/><Relationship Id="rId10" Type="http://schemas.openxmlformats.org/officeDocument/2006/relationships/image" Target="../media/image49.jpg"/><Relationship Id="rId19" Type="http://schemas.openxmlformats.org/officeDocument/2006/relationships/image" Target="../media/image58.jpg"/><Relationship Id="rId31" Type="http://schemas.openxmlformats.org/officeDocument/2006/relationships/image" Target="../media/image70.jpg"/><Relationship Id="rId4" Type="http://schemas.openxmlformats.org/officeDocument/2006/relationships/image" Target="../media/image43.png"/><Relationship Id="rId9" Type="http://schemas.openxmlformats.org/officeDocument/2006/relationships/image" Target="../media/image48.jpg"/><Relationship Id="rId14" Type="http://schemas.openxmlformats.org/officeDocument/2006/relationships/image" Target="../media/image53.jpeg"/><Relationship Id="rId22" Type="http://schemas.openxmlformats.org/officeDocument/2006/relationships/image" Target="../media/image61.jpeg"/><Relationship Id="rId27" Type="http://schemas.openxmlformats.org/officeDocument/2006/relationships/image" Target="../media/image66.jpg"/><Relationship Id="rId30" Type="http://schemas.openxmlformats.org/officeDocument/2006/relationships/image" Target="../media/image6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1.tiff"/><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gif"/><Relationship Id="rId7" Type="http://schemas.openxmlformats.org/officeDocument/2006/relationships/image" Target="../media/image2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10" Type="http://schemas.openxmlformats.org/officeDocument/2006/relationships/image" Target="../media/image25.gif"/><Relationship Id="rId4" Type="http://schemas.openxmlformats.org/officeDocument/2006/relationships/image" Target="../media/image19.gif"/><Relationship Id="rId9"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em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1216" y="1273176"/>
            <a:ext cx="7943094" cy="1470025"/>
          </a:xfrm>
        </p:spPr>
        <p:txBody>
          <a:bodyPr>
            <a:normAutofit/>
          </a:bodyPr>
          <a:lstStyle/>
          <a:p>
            <a:r>
              <a:rPr lang="en-US" b="1" dirty="0" smtClean="0"/>
              <a:t>Applications Readiness Plan</a:t>
            </a:r>
            <a:endParaRPr lang="en-US" b="1" dirty="0"/>
          </a:p>
        </p:txBody>
      </p:sp>
      <p:sp>
        <p:nvSpPr>
          <p:cNvPr id="5" name="Subtitle 2"/>
          <p:cNvSpPr>
            <a:spLocks noGrp="1"/>
          </p:cNvSpPr>
          <p:nvPr>
            <p:ph type="subTitle" idx="1"/>
          </p:nvPr>
        </p:nvSpPr>
        <p:spPr>
          <a:xfrm>
            <a:off x="1065212" y="3276600"/>
            <a:ext cx="6119865" cy="1447800"/>
          </a:xfrm>
        </p:spPr>
        <p:txBody>
          <a:bodyPr>
            <a:noAutofit/>
          </a:bodyPr>
          <a:lstStyle/>
          <a:p>
            <a:pPr algn="l">
              <a:tabLst>
                <a:tab pos="968375" algn="l"/>
                <a:tab pos="1660525" algn="l"/>
              </a:tabLst>
            </a:pPr>
            <a:r>
              <a:rPr lang="en-US" sz="1600" dirty="0" smtClean="0">
                <a:solidFill>
                  <a:schemeClr val="tx2">
                    <a:lumMod val="75000"/>
                  </a:schemeClr>
                </a:solidFill>
              </a:rPr>
              <a:t>Straatsma:	ALCF, NERSC, OLCF Application Readiness Collaboration </a:t>
            </a:r>
          </a:p>
          <a:p>
            <a:pPr algn="l">
              <a:tabLst>
                <a:tab pos="968375" algn="l"/>
                <a:tab pos="1660525" algn="l"/>
              </a:tabLst>
            </a:pPr>
            <a:r>
              <a:rPr lang="en-US" sz="1600" dirty="0" smtClean="0">
                <a:solidFill>
                  <a:schemeClr val="tx2">
                    <a:lumMod val="75000"/>
                  </a:schemeClr>
                </a:solidFill>
              </a:rPr>
              <a:t>Antypas: 	Challenges and Strategies for Portability</a:t>
            </a:r>
          </a:p>
          <a:p>
            <a:pPr algn="l">
              <a:tabLst>
                <a:tab pos="968375" algn="l"/>
                <a:tab pos="1660525" algn="l"/>
              </a:tabLst>
            </a:pPr>
            <a:r>
              <a:rPr lang="en-US" sz="1600" dirty="0" smtClean="0">
                <a:solidFill>
                  <a:schemeClr val="tx2">
                    <a:lumMod val="75000"/>
                  </a:schemeClr>
                </a:solidFill>
              </a:rPr>
              <a:t>Williams: 	Planning of Joint Activities</a:t>
            </a:r>
            <a:endParaRPr lang="en-US" sz="1600" dirty="0">
              <a:solidFill>
                <a:schemeClr val="tx2">
                  <a:lumMod val="75000"/>
                </a:schemeClr>
              </a:solidFill>
            </a:endParaRPr>
          </a:p>
        </p:txBody>
      </p:sp>
      <p:sp>
        <p:nvSpPr>
          <p:cNvPr id="6" name="TextBox 5"/>
          <p:cNvSpPr txBox="1"/>
          <p:nvPr/>
        </p:nvSpPr>
        <p:spPr>
          <a:xfrm>
            <a:off x="1912371" y="2438400"/>
            <a:ext cx="3801041" cy="369332"/>
          </a:xfrm>
          <a:prstGeom prst="rect">
            <a:avLst/>
          </a:prstGeom>
          <a:noFill/>
        </p:spPr>
        <p:txBody>
          <a:bodyPr wrap="none" rtlCol="0">
            <a:spAutoFit/>
          </a:bodyPr>
          <a:lstStyle/>
          <a:p>
            <a:r>
              <a:rPr lang="en-US" dirty="0" smtClean="0"/>
              <a:t>Briefing to ASCAC, November 21, 2014</a:t>
            </a:r>
            <a:endParaRPr lang="en-US" dirty="0"/>
          </a:p>
        </p:txBody>
      </p:sp>
    </p:spTree>
    <p:extLst>
      <p:ext uri="{BB962C8B-B14F-4D97-AF65-F5344CB8AC3E}">
        <p14:creationId xmlns:p14="http://schemas.microsoft.com/office/powerpoint/2010/main" val="281982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2646" y="21957"/>
            <a:ext cx="10969943"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bg1"/>
                </a:solidFill>
              </a:rPr>
              <a:t>Application Readiness Programs Tentative Timeline</a:t>
            </a:r>
            <a:endParaRPr lang="en-US" sz="2800" b="1" dirty="0">
              <a:solidFill>
                <a:schemeClr val="bg1"/>
              </a:solidFill>
            </a:endParaRPr>
          </a:p>
        </p:txBody>
      </p:sp>
      <p:sp>
        <p:nvSpPr>
          <p:cNvPr id="2" name="Slide Number Placeholder 1"/>
          <p:cNvSpPr>
            <a:spLocks noGrp="1"/>
          </p:cNvSpPr>
          <p:nvPr>
            <p:ph type="sldNum" sz="quarter" idx="12"/>
          </p:nvPr>
        </p:nvSpPr>
        <p:spPr/>
        <p:txBody>
          <a:bodyPr/>
          <a:lstStyle/>
          <a:p>
            <a:fld id="{B071DD90-3474-49F3-B798-378336C7A1B5}" type="slidenum">
              <a:rPr lang="en-US" smtClean="0"/>
              <a:t>10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34" y="889000"/>
            <a:ext cx="10075772"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414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98" y="90488"/>
            <a:ext cx="10861714" cy="563562"/>
          </a:xfrm>
        </p:spPr>
        <p:txBody>
          <a:bodyPr>
            <a:normAutofit/>
          </a:bodyPr>
          <a:lstStyle/>
          <a:p>
            <a:pPr algn="l"/>
            <a:r>
              <a:rPr lang="en-US" b="1" dirty="0" smtClean="0"/>
              <a:t>Drivers for Portability</a:t>
            </a:r>
            <a:endParaRPr lang="en-US" b="1" dirty="0"/>
          </a:p>
        </p:txBody>
      </p:sp>
      <p:sp>
        <p:nvSpPr>
          <p:cNvPr id="4" name="TextBox 3"/>
          <p:cNvSpPr txBox="1"/>
          <p:nvPr/>
        </p:nvSpPr>
        <p:spPr>
          <a:xfrm>
            <a:off x="379412" y="1066800"/>
            <a:ext cx="10868369" cy="5016758"/>
          </a:xfrm>
          <a:prstGeom prst="rect">
            <a:avLst/>
          </a:prstGeom>
          <a:noFill/>
        </p:spPr>
        <p:txBody>
          <a:bodyPr wrap="square" rtlCol="0">
            <a:spAutoFit/>
          </a:bodyPr>
          <a:lstStyle/>
          <a:p>
            <a:r>
              <a:rPr lang="en-US" sz="2000" dirty="0" smtClean="0"/>
              <a:t>Application portability among NERSC, ALCF and OLCF architectures is critical concern of ASCR</a:t>
            </a:r>
          </a:p>
          <a:p>
            <a:endParaRPr lang="en-US" sz="2000" dirty="0" smtClean="0"/>
          </a:p>
          <a:p>
            <a:pPr marL="342900" indent="-342900">
              <a:buFont typeface="Arial" panose="020B0604020202020204" pitchFamily="34" charset="0"/>
              <a:buChar char="•"/>
            </a:pPr>
            <a:r>
              <a:rPr lang="en-US" sz="2000" dirty="0" smtClean="0"/>
              <a:t>Application developers target wide range of architectures</a:t>
            </a:r>
          </a:p>
          <a:p>
            <a:pPr marL="342900" indent="-342900">
              <a:buFont typeface="Arial" panose="020B0604020202020204" pitchFamily="34" charset="0"/>
              <a:buChar char="•"/>
            </a:pPr>
            <a:r>
              <a:rPr lang="en-US" sz="2000" dirty="0" smtClean="0"/>
              <a:t>Maintaining multiple code version is difficult</a:t>
            </a:r>
          </a:p>
          <a:p>
            <a:pPr marL="342900" indent="-342900">
              <a:buFont typeface="Arial" panose="020B0604020202020204" pitchFamily="34" charset="0"/>
              <a:buChar char="•"/>
            </a:pPr>
            <a:r>
              <a:rPr lang="en-US" sz="2000" dirty="0" smtClean="0"/>
              <a:t>Porting to different architectures is time-consuming</a:t>
            </a:r>
          </a:p>
          <a:p>
            <a:pPr marL="342900" indent="-342900">
              <a:buFont typeface="Arial" panose="020B0604020202020204" pitchFamily="34" charset="0"/>
              <a:buChar char="•"/>
            </a:pPr>
            <a:r>
              <a:rPr lang="en-US" sz="2000" dirty="0" smtClean="0"/>
              <a:t>Many Principal Investigators have allocations on multiple resources</a:t>
            </a:r>
          </a:p>
          <a:p>
            <a:pPr marL="342900" indent="-342900">
              <a:buFont typeface="Arial" panose="020B0604020202020204" pitchFamily="34" charset="0"/>
              <a:buChar char="•"/>
            </a:pPr>
            <a:r>
              <a:rPr lang="en-US" sz="2000" dirty="0" smtClean="0"/>
              <a:t>Applications far outlive any computer system</a:t>
            </a:r>
          </a:p>
          <a:p>
            <a:pPr marL="342900" indent="-342900">
              <a:buFont typeface="Arial" panose="020B0604020202020204" pitchFamily="34" charset="0"/>
              <a:buChar char="•"/>
            </a:pPr>
            <a:endParaRPr lang="en-US" sz="2000" dirty="0"/>
          </a:p>
          <a:p>
            <a:r>
              <a:rPr lang="en-US" sz="2000" dirty="0" smtClean="0"/>
              <a:t>Primary task is exposing parallelism and data locality</a:t>
            </a:r>
          </a:p>
          <a:p>
            <a:endParaRPr lang="en-US" sz="2000" dirty="0"/>
          </a:p>
          <a:p>
            <a:r>
              <a:rPr lang="en-US" sz="2000" dirty="0" smtClean="0"/>
              <a:t>Challenge is to find the right abstraction:</a:t>
            </a:r>
          </a:p>
          <a:p>
            <a:endParaRPr lang="en-US" sz="2000" dirty="0"/>
          </a:p>
          <a:p>
            <a:pPr marL="342900" indent="-342900">
              <a:buFont typeface="Arial" panose="020B0604020202020204" pitchFamily="34" charset="0"/>
              <a:buChar char="•"/>
            </a:pPr>
            <a:r>
              <a:rPr lang="en-US" sz="2000" dirty="0" smtClean="0"/>
              <a:t>MPI + X (X=</a:t>
            </a:r>
            <a:r>
              <a:rPr lang="en-US" sz="2000" dirty="0" err="1" smtClean="0"/>
              <a:t>OpenMP</a:t>
            </a:r>
            <a:r>
              <a:rPr lang="en-US" sz="2000" dirty="0"/>
              <a:t>,</a:t>
            </a:r>
            <a:r>
              <a:rPr lang="en-US" sz="2000" dirty="0" smtClean="0"/>
              <a:t> </a:t>
            </a:r>
            <a:r>
              <a:rPr lang="en-US" sz="2000" dirty="0" err="1" smtClean="0"/>
              <a:t>OpenACC</a:t>
            </a:r>
            <a:r>
              <a:rPr lang="en-US" sz="2000" dirty="0" smtClean="0"/>
              <a:t>)</a:t>
            </a:r>
          </a:p>
          <a:p>
            <a:pPr marL="342900" indent="-342900">
              <a:buFont typeface="Arial" panose="020B0604020202020204" pitchFamily="34" charset="0"/>
              <a:buChar char="•"/>
            </a:pPr>
            <a:r>
              <a:rPr lang="en-US" sz="2000" dirty="0" smtClean="0"/>
              <a:t>PGAS + X</a:t>
            </a:r>
          </a:p>
          <a:p>
            <a:pPr marL="342900" indent="-342900">
              <a:buFont typeface="Arial" panose="020B0604020202020204" pitchFamily="34" charset="0"/>
              <a:buChar char="•"/>
            </a:pPr>
            <a:r>
              <a:rPr lang="en-US" sz="2000" dirty="0" smtClean="0"/>
              <a:t>DSL</a:t>
            </a:r>
          </a:p>
          <a:p>
            <a:pPr marL="342900" indent="-342900">
              <a:buFont typeface="Arial" panose="020B0604020202020204" pitchFamily="34" charset="0"/>
              <a:buChar char="•"/>
            </a:pPr>
            <a:r>
              <a:rPr lang="en-US" sz="2000" dirty="0" smtClean="0"/>
              <a:t>…</a:t>
            </a:r>
            <a:endParaRPr lang="en-US" sz="2000" dirty="0"/>
          </a:p>
        </p:txBody>
      </p:sp>
      <p:sp>
        <p:nvSpPr>
          <p:cNvPr id="3" name="Slide Number Placeholder 2"/>
          <p:cNvSpPr>
            <a:spLocks noGrp="1"/>
          </p:cNvSpPr>
          <p:nvPr>
            <p:ph type="sldNum" sz="quarter" idx="12"/>
          </p:nvPr>
        </p:nvSpPr>
        <p:spPr/>
        <p:txBody>
          <a:bodyPr/>
          <a:lstStyle/>
          <a:p>
            <a:fld id="{B071DD90-3474-49F3-B798-378336C7A1B5}" type="slidenum">
              <a:rPr lang="en-US" smtClean="0"/>
              <a:t>11</a:t>
            </a:fld>
            <a:endParaRPr lang="en-US" dirty="0"/>
          </a:p>
        </p:txBody>
      </p:sp>
    </p:spTree>
    <p:extLst>
      <p:ext uri="{BB962C8B-B14F-4D97-AF65-F5344CB8AC3E}">
        <p14:creationId xmlns:p14="http://schemas.microsoft.com/office/powerpoint/2010/main" val="150538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0" y="0"/>
            <a:ext cx="10969943" cy="715962"/>
          </a:xfrm>
        </p:spPr>
        <p:txBody>
          <a:bodyPr>
            <a:normAutofit/>
          </a:bodyPr>
          <a:lstStyle/>
          <a:p>
            <a:pPr algn="l"/>
            <a:r>
              <a:rPr lang="en-US" sz="2800" b="1" dirty="0"/>
              <a:t>ALCF, NERSC, OLCF Collaboration</a:t>
            </a:r>
          </a:p>
        </p:txBody>
      </p:sp>
      <p:sp>
        <p:nvSpPr>
          <p:cNvPr id="3" name="Content Placeholder 2"/>
          <p:cNvSpPr>
            <a:spLocks noGrp="1"/>
          </p:cNvSpPr>
          <p:nvPr>
            <p:ph idx="1"/>
          </p:nvPr>
        </p:nvSpPr>
        <p:spPr>
          <a:xfrm>
            <a:off x="150812" y="838200"/>
            <a:ext cx="10969943" cy="5181600"/>
          </a:xfrm>
        </p:spPr>
        <p:txBody>
          <a:bodyPr>
            <a:noAutofit/>
          </a:bodyPr>
          <a:lstStyle/>
          <a:p>
            <a:pPr marL="171450" indent="-171450"/>
            <a:r>
              <a:rPr lang="en-US" sz="2400" dirty="0" smtClean="0"/>
              <a:t>March 2014: Meeting to discuss common applications, POCs</a:t>
            </a:r>
          </a:p>
          <a:p>
            <a:pPr marL="171450" indent="-171450"/>
            <a:r>
              <a:rPr lang="en-US" sz="2400" dirty="0" smtClean="0"/>
              <a:t>September 2014: ALCF, OLCF participated in NESAP proposal reviews</a:t>
            </a:r>
          </a:p>
          <a:p>
            <a:pPr marL="171450" indent="-171450"/>
            <a:r>
              <a:rPr lang="en-US" sz="2400" dirty="0" smtClean="0"/>
              <a:t>September 2014: Meeting to discuss application readiness and architectural and performance portability:</a:t>
            </a:r>
            <a:endParaRPr lang="en-US" sz="2400" dirty="0"/>
          </a:p>
          <a:p>
            <a:pPr marL="517525" lvl="1" indent="-228600">
              <a:buFont typeface="+mj-lt"/>
              <a:buAutoNum type="arabicPeriod"/>
            </a:pPr>
            <a:r>
              <a:rPr lang="en-US" sz="1800" dirty="0"/>
              <a:t>How will we coordinate our application readiness efforts, particularly when more than one center chooses the same application for early access and readiness? </a:t>
            </a:r>
          </a:p>
          <a:p>
            <a:pPr marL="517525" lvl="1" indent="-228600">
              <a:buFont typeface="+mj-lt"/>
              <a:buAutoNum type="arabicPeriod"/>
            </a:pPr>
            <a:r>
              <a:rPr lang="en-US" sz="1800" dirty="0" smtClean="0"/>
              <a:t>What </a:t>
            </a:r>
            <a:r>
              <a:rPr lang="en-US" sz="1800" dirty="0"/>
              <a:t>guidance and tools can we provide users to encourage application development that will be portable across different architectures? </a:t>
            </a:r>
          </a:p>
          <a:p>
            <a:pPr marL="517525" lvl="1" indent="-228600">
              <a:buFont typeface="+mj-lt"/>
              <a:buAutoNum type="arabicPeriod"/>
            </a:pPr>
            <a:r>
              <a:rPr lang="en-US" sz="1800" dirty="0" smtClean="0"/>
              <a:t>What </a:t>
            </a:r>
            <a:r>
              <a:rPr lang="en-US" sz="1800" dirty="0"/>
              <a:t>mechanisms and allocations can we provide to all of our early science teams so that they can test and run their </a:t>
            </a:r>
            <a:r>
              <a:rPr lang="en-US" sz="1800" dirty="0" smtClean="0"/>
              <a:t>applications </a:t>
            </a:r>
            <a:r>
              <a:rPr lang="en-US" sz="1800" dirty="0"/>
              <a:t>on different architectures</a:t>
            </a:r>
            <a:r>
              <a:rPr lang="en-US" sz="1800" dirty="0" smtClean="0"/>
              <a:t>?</a:t>
            </a:r>
          </a:p>
          <a:p>
            <a:pPr lvl="1">
              <a:tabLst>
                <a:tab pos="742950" algn="l"/>
              </a:tabLst>
            </a:pPr>
            <a:endParaRPr lang="en-US" sz="1800" dirty="0" smtClean="0"/>
          </a:p>
        </p:txBody>
      </p:sp>
      <p:pic>
        <p:nvPicPr>
          <p:cNvPr id="4" name="Picture 3"/>
          <p:cNvPicPr>
            <a:picLocks noChangeAspect="1"/>
          </p:cNvPicPr>
          <p:nvPr/>
        </p:nvPicPr>
        <p:blipFill rotWithShape="1">
          <a:blip r:embed="rId2"/>
          <a:srcRect t="17500" b="12114"/>
          <a:stretch/>
        </p:blipFill>
        <p:spPr>
          <a:xfrm>
            <a:off x="6499632" y="4457055"/>
            <a:ext cx="4471580" cy="2096145"/>
          </a:xfrm>
          <a:prstGeom prst="rect">
            <a:avLst/>
          </a:prstGeom>
        </p:spPr>
      </p:pic>
      <p:sp>
        <p:nvSpPr>
          <p:cNvPr id="5" name="Slide Number Placeholder 4"/>
          <p:cNvSpPr>
            <a:spLocks noGrp="1"/>
          </p:cNvSpPr>
          <p:nvPr>
            <p:ph type="sldNum" sz="quarter" idx="12"/>
          </p:nvPr>
        </p:nvSpPr>
        <p:spPr/>
        <p:txBody>
          <a:bodyPr/>
          <a:lstStyle/>
          <a:p>
            <a:fld id="{B071DD90-3474-49F3-B798-378336C7A1B5}" type="slidenum">
              <a:rPr lang="en-US" smtClean="0"/>
              <a:t>12</a:t>
            </a:fld>
            <a:endParaRPr lang="en-US" dirty="0"/>
          </a:p>
        </p:txBody>
      </p:sp>
    </p:spTree>
    <p:extLst>
      <p:ext uri="{BB962C8B-B14F-4D97-AF65-F5344CB8AC3E}">
        <p14:creationId xmlns:p14="http://schemas.microsoft.com/office/powerpoint/2010/main" val="807882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25" y="22037"/>
            <a:ext cx="10969943" cy="715962"/>
          </a:xfrm>
        </p:spPr>
        <p:txBody>
          <a:bodyPr>
            <a:normAutofit/>
          </a:bodyPr>
          <a:lstStyle/>
          <a:p>
            <a:pPr algn="l"/>
            <a:r>
              <a:rPr lang="en-US" sz="2800" b="1" dirty="0" smtClean="0"/>
              <a:t>Postdoctoral Associate Programs</a:t>
            </a:r>
            <a:endParaRPr lang="en-US" sz="2800" b="1" dirty="0"/>
          </a:p>
        </p:txBody>
      </p:sp>
      <p:sp>
        <p:nvSpPr>
          <p:cNvPr id="7" name="Content Placeholder 9"/>
          <p:cNvSpPr txBox="1">
            <a:spLocks/>
          </p:cNvSpPr>
          <p:nvPr/>
        </p:nvSpPr>
        <p:spPr>
          <a:xfrm>
            <a:off x="609441" y="990600"/>
            <a:ext cx="11071516" cy="3352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t>The ASCR facilities are hosting Distinguished </a:t>
            </a:r>
            <a:r>
              <a:rPr lang="en-US" sz="2000" dirty="0"/>
              <a:t>Postdoctoral </a:t>
            </a:r>
            <a:r>
              <a:rPr lang="en-US" sz="2000" dirty="0" smtClean="0"/>
              <a:t> Associates programs </a:t>
            </a:r>
            <a:r>
              <a:rPr lang="en-US" sz="2000" dirty="0"/>
              <a:t>with the overarching objective of training the next generation of computational </a:t>
            </a:r>
            <a:r>
              <a:rPr lang="en-US" sz="2000" dirty="0" smtClean="0"/>
              <a:t>scientists. </a:t>
            </a:r>
            <a:r>
              <a:rPr lang="en-US" sz="2000" dirty="0"/>
              <a:t>To achieve this goal, </a:t>
            </a:r>
            <a:r>
              <a:rPr lang="en-US" sz="2000" dirty="0" smtClean="0"/>
              <a:t>the </a:t>
            </a:r>
            <a:r>
              <a:rPr lang="en-US" sz="2000" dirty="0"/>
              <a:t>postdoctoral </a:t>
            </a:r>
            <a:r>
              <a:rPr lang="en-US" sz="2000" dirty="0" smtClean="0"/>
              <a:t>associates programs have the specific goals of providing:</a:t>
            </a:r>
          </a:p>
          <a:p>
            <a:pPr marL="0" indent="0">
              <a:buNone/>
            </a:pPr>
            <a:endParaRPr lang="en-US" sz="2000" dirty="0" smtClean="0"/>
          </a:p>
          <a:p>
            <a:pPr marL="457200" lvl="0" indent="-457200">
              <a:buFont typeface="+mj-lt"/>
              <a:buAutoNum type="arabicPeriod"/>
            </a:pPr>
            <a:r>
              <a:rPr lang="en-US" sz="2000" dirty="0"/>
              <a:t>C</a:t>
            </a:r>
            <a:r>
              <a:rPr lang="en-US" sz="2000" dirty="0" smtClean="0"/>
              <a:t>hallenging </a:t>
            </a:r>
            <a:r>
              <a:rPr lang="en-US" sz="2000" dirty="0"/>
              <a:t>scientific campaigns in critical science mission areas</a:t>
            </a:r>
          </a:p>
          <a:p>
            <a:pPr marL="457200" lvl="0" indent="-457200">
              <a:buFont typeface="+mj-lt"/>
              <a:buAutoNum type="arabicPeriod"/>
            </a:pPr>
            <a:r>
              <a:rPr lang="en-US" sz="2000" dirty="0"/>
              <a:t>E</a:t>
            </a:r>
            <a:r>
              <a:rPr lang="en-US" sz="2000" dirty="0" smtClean="0"/>
              <a:t>xperience </a:t>
            </a:r>
            <a:r>
              <a:rPr lang="en-US" sz="2000" dirty="0"/>
              <a:t>in </a:t>
            </a:r>
            <a:r>
              <a:rPr lang="en-US" sz="2000" dirty="0" smtClean="0"/>
              <a:t>using ASCR </a:t>
            </a:r>
            <a:r>
              <a:rPr lang="en-US" sz="2000" dirty="0"/>
              <a:t>computing capabilities</a:t>
            </a:r>
          </a:p>
          <a:p>
            <a:pPr marL="457200" lvl="0" indent="-457200">
              <a:buFont typeface="+mj-lt"/>
              <a:buAutoNum type="arabicPeriod"/>
            </a:pPr>
            <a:r>
              <a:rPr lang="en-US" sz="2000" dirty="0"/>
              <a:t>T</a:t>
            </a:r>
            <a:r>
              <a:rPr lang="en-US" sz="2000" dirty="0" smtClean="0"/>
              <a:t>raining </a:t>
            </a:r>
            <a:r>
              <a:rPr lang="en-US" sz="2000" dirty="0"/>
              <a:t>in software development and engineering practices for current and future massively parallel computer architectures</a:t>
            </a:r>
          </a:p>
          <a:p>
            <a:pPr marL="0" indent="0">
              <a:buNone/>
            </a:pPr>
            <a:r>
              <a:rPr lang="en-US" sz="2000" dirty="0"/>
              <a:t> </a:t>
            </a:r>
          </a:p>
          <a:p>
            <a:pPr marL="0" indent="0">
              <a:buNone/>
            </a:pPr>
            <a:r>
              <a:rPr lang="en-US" sz="2000" dirty="0"/>
              <a:t>Central to achieving these goals is access to leadership computing resources, availability of computational domain </a:t>
            </a:r>
            <a:r>
              <a:rPr lang="en-US" sz="2000" dirty="0" smtClean="0"/>
              <a:t>scientists </a:t>
            </a:r>
            <a:r>
              <a:rPr lang="en-US" sz="2000" dirty="0"/>
              <a:t>to provide adequate mentoring and </a:t>
            </a:r>
            <a:r>
              <a:rPr lang="en-US" sz="2000" dirty="0" smtClean="0"/>
              <a:t>guidance, and facilities’ association </a:t>
            </a:r>
            <a:r>
              <a:rPr lang="en-US" sz="2000" dirty="0"/>
              <a:t>with </a:t>
            </a:r>
            <a:r>
              <a:rPr lang="en-US" sz="2000" dirty="0" smtClean="0"/>
              <a:t>universities </a:t>
            </a:r>
            <a:r>
              <a:rPr lang="en-US" sz="2000" dirty="0"/>
              <a:t>with strong computational and computer science </a:t>
            </a:r>
            <a:r>
              <a:rPr lang="en-US" sz="2000" dirty="0" smtClean="0"/>
              <a:t>programs.</a:t>
            </a:r>
          </a:p>
          <a:p>
            <a:pPr marL="0" indent="0">
              <a:buNone/>
            </a:pPr>
            <a:endParaRPr lang="en-US" sz="2000" dirty="0"/>
          </a:p>
          <a:p>
            <a:pPr marL="0" indent="0">
              <a:buNone/>
            </a:pPr>
            <a:r>
              <a:rPr lang="en-US" sz="1400" dirty="0"/>
              <a:t>NERSC: </a:t>
            </a:r>
            <a:r>
              <a:rPr lang="en-US" sz="1400" dirty="0">
                <a:hlinkClick r:id="rId2"/>
              </a:rPr>
              <a:t>https://www.nersc.gov/users/announcements/featured-announcements/nersc-exascale-science-postdoctoral-fellowships</a:t>
            </a:r>
            <a:r>
              <a:rPr lang="en-US" sz="1400" dirty="0" smtClean="0">
                <a:hlinkClick r:id="rId2"/>
              </a:rPr>
              <a:t>/</a:t>
            </a:r>
            <a:endParaRPr lang="en-US" sz="1400" dirty="0" smtClean="0"/>
          </a:p>
          <a:p>
            <a:pPr marL="0" indent="0">
              <a:buNone/>
            </a:pPr>
            <a:r>
              <a:rPr lang="en-US" sz="1400" dirty="0" smtClean="0"/>
              <a:t>OLCF: </a:t>
            </a:r>
            <a:r>
              <a:rPr lang="en-US" sz="1400" u="sng" dirty="0" smtClean="0">
                <a:hlinkClick r:id="rId3"/>
              </a:rPr>
              <a:t>https</a:t>
            </a:r>
            <a:r>
              <a:rPr lang="en-US" sz="1400" u="sng" dirty="0">
                <a:hlinkClick r:id="rId3"/>
              </a:rPr>
              <a:t>://www.olcf.ornl.gov/summit/olcf-distinguished-postdoctoral-associates-program</a:t>
            </a:r>
            <a:r>
              <a:rPr lang="en-US" sz="1400" dirty="0" smtClean="0">
                <a:hlinkClick r:id="rId3"/>
              </a:rPr>
              <a:t>/</a:t>
            </a:r>
            <a:endParaRPr lang="en-US" sz="1400" dirty="0" smtClean="0"/>
          </a:p>
          <a:p>
            <a:pPr marL="0" indent="0">
              <a:buNone/>
            </a:pPr>
            <a:r>
              <a:rPr lang="en-US" sz="1400" dirty="0" smtClean="0"/>
              <a:t>ALCF: </a:t>
            </a:r>
            <a:r>
              <a:rPr lang="en-US" sz="1400" dirty="0" smtClean="0">
                <a:hlinkClick r:id="rId4"/>
              </a:rPr>
              <a:t>https:</a:t>
            </a:r>
            <a:r>
              <a:rPr lang="en-US" sz="1400" dirty="0">
                <a:hlinkClick r:id="rId4"/>
              </a:rPr>
              <a:t>//www.alcf.anl.gov/about/careers</a:t>
            </a:r>
            <a:endParaRPr lang="en-US" sz="1400" dirty="0"/>
          </a:p>
        </p:txBody>
      </p:sp>
      <p:sp>
        <p:nvSpPr>
          <p:cNvPr id="3" name="Slide Number Placeholder 2"/>
          <p:cNvSpPr>
            <a:spLocks noGrp="1"/>
          </p:cNvSpPr>
          <p:nvPr>
            <p:ph type="sldNum" sz="quarter" idx="12"/>
          </p:nvPr>
        </p:nvSpPr>
        <p:spPr/>
        <p:txBody>
          <a:bodyPr/>
          <a:lstStyle/>
          <a:p>
            <a:fld id="{B071DD90-3474-49F3-B798-378336C7A1B5}" type="slidenum">
              <a:rPr lang="en-US" smtClean="0"/>
              <a:t>13</a:t>
            </a:fld>
            <a:endParaRPr lang="en-US" dirty="0"/>
          </a:p>
        </p:txBody>
      </p:sp>
    </p:spTree>
    <p:extLst>
      <p:ext uri="{BB962C8B-B14F-4D97-AF65-F5344CB8AC3E}">
        <p14:creationId xmlns:p14="http://schemas.microsoft.com/office/powerpoint/2010/main" val="309377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25" y="22037"/>
            <a:ext cx="10969943" cy="715962"/>
          </a:xfrm>
        </p:spPr>
        <p:txBody>
          <a:bodyPr>
            <a:normAutofit/>
          </a:bodyPr>
          <a:lstStyle/>
          <a:p>
            <a:pPr algn="l"/>
            <a:r>
              <a:rPr lang="en-US" sz="2800" b="1" dirty="0" smtClean="0"/>
              <a:t>Application Readiness Staff</a:t>
            </a:r>
            <a:endParaRPr lang="en-US" sz="2800" b="1" dirty="0"/>
          </a:p>
        </p:txBody>
      </p:sp>
      <p:grpSp>
        <p:nvGrpSpPr>
          <p:cNvPr id="33" name="Group 32"/>
          <p:cNvGrpSpPr/>
          <p:nvPr/>
        </p:nvGrpSpPr>
        <p:grpSpPr>
          <a:xfrm>
            <a:off x="180386" y="1218816"/>
            <a:ext cx="5759242" cy="2451154"/>
            <a:chOff x="180386" y="1218816"/>
            <a:chExt cx="5759242" cy="2451154"/>
          </a:xfrm>
        </p:grpSpPr>
        <p:pic>
          <p:nvPicPr>
            <p:cNvPr id="4" name="Shape 182"/>
            <p:cNvPicPr>
              <a:picLocks noChangeAspect="1"/>
            </p:cNvPicPr>
            <p:nvPr/>
          </p:nvPicPr>
          <p:blipFill>
            <a:blip r:embed="rId2"/>
            <a:stretch>
              <a:fillRect/>
            </a:stretch>
          </p:blipFill>
          <p:spPr>
            <a:xfrm>
              <a:off x="1061566" y="1218816"/>
              <a:ext cx="652272" cy="914400"/>
            </a:xfrm>
            <a:prstGeom prst="rect">
              <a:avLst/>
            </a:prstGeom>
            <a:noFill/>
            <a:ln>
              <a:noFill/>
            </a:ln>
            <a:effectLst>
              <a:innerShdw blurRad="114300">
                <a:prstClr val="black"/>
              </a:innerShdw>
            </a:effectLst>
          </p:spPr>
        </p:pic>
        <p:sp>
          <p:nvSpPr>
            <p:cNvPr id="5" name="Shape 183"/>
            <p:cNvSpPr txBox="1"/>
            <p:nvPr/>
          </p:nvSpPr>
          <p:spPr>
            <a:xfrm>
              <a:off x="961434" y="2076068"/>
              <a:ext cx="794913" cy="386376"/>
            </a:xfrm>
            <a:prstGeom prst="rect">
              <a:avLst/>
            </a:prstGeom>
          </p:spPr>
          <p:txBody>
            <a:bodyPr lIns="91425" tIns="91425" rIns="91425" bIns="91425" anchor="t" anchorCtr="0">
              <a:noAutofit/>
            </a:bodyPr>
            <a:lstStyle/>
            <a:p>
              <a:pPr lvl="0" rtl="0">
                <a:buNone/>
              </a:pPr>
              <a:r>
                <a:rPr lang="en" sz="1000" dirty="0">
                  <a:ea typeface="Helvetica Neue"/>
                  <a:cs typeface="Helvetica Neue"/>
                  <a:sym typeface="Helvetica Neue"/>
                </a:rPr>
                <a:t>Nick Wright </a:t>
              </a:r>
              <a:endParaRPr lang="en-US" sz="1000" dirty="0" smtClean="0">
                <a:ea typeface="Helvetica Neue"/>
                <a:cs typeface="Helvetica Neue"/>
                <a:sym typeface="Helvetica Neue"/>
              </a:endParaRPr>
            </a:p>
          </p:txBody>
        </p:sp>
        <p:pic>
          <p:nvPicPr>
            <p:cNvPr id="6" name="Shape 184"/>
            <p:cNvPicPr>
              <a:picLocks noChangeAspect="1"/>
            </p:cNvPicPr>
            <p:nvPr/>
          </p:nvPicPr>
          <p:blipFill>
            <a:blip r:embed="rId3"/>
            <a:stretch>
              <a:fillRect/>
            </a:stretch>
          </p:blipFill>
          <p:spPr>
            <a:xfrm>
              <a:off x="303090" y="1218816"/>
              <a:ext cx="652272" cy="914400"/>
            </a:xfrm>
            <a:prstGeom prst="rect">
              <a:avLst/>
            </a:prstGeom>
            <a:effectLst>
              <a:innerShdw blurRad="114300">
                <a:prstClr val="black"/>
              </a:innerShdw>
            </a:effectLst>
          </p:spPr>
        </p:pic>
        <p:sp>
          <p:nvSpPr>
            <p:cNvPr id="8" name="Shape 185"/>
            <p:cNvSpPr txBox="1"/>
            <p:nvPr/>
          </p:nvSpPr>
          <p:spPr>
            <a:xfrm>
              <a:off x="180386" y="2076069"/>
              <a:ext cx="981262" cy="409149"/>
            </a:xfrm>
            <a:prstGeom prst="rect">
              <a:avLst/>
            </a:prstGeom>
          </p:spPr>
          <p:txBody>
            <a:bodyPr lIns="91425" tIns="91425" rIns="91425" bIns="91425" anchor="t" anchorCtr="0">
              <a:noAutofit/>
            </a:bodyPr>
            <a:lstStyle/>
            <a:p>
              <a:pPr lvl="0" rtl="0">
                <a:buNone/>
              </a:pPr>
              <a:r>
                <a:rPr lang="en" sz="1000" dirty="0" smtClean="0">
                  <a:ea typeface="Helvetica Neue"/>
                  <a:cs typeface="Helvetica Neue"/>
                  <a:sym typeface="Helvetica Neue"/>
                </a:rPr>
                <a:t>Kat</a:t>
              </a:r>
              <a:r>
                <a:rPr lang="en-US" sz="1000" dirty="0" err="1" smtClean="0">
                  <a:ea typeface="Helvetica Neue"/>
                  <a:cs typeface="Helvetica Neue"/>
                  <a:sym typeface="Helvetica Neue"/>
                </a:rPr>
                <a:t>ie</a:t>
              </a:r>
              <a:r>
                <a:rPr lang="en" sz="1000" dirty="0" smtClean="0">
                  <a:ea typeface="Helvetica Neue"/>
                  <a:cs typeface="Helvetica Neue"/>
                  <a:sym typeface="Helvetica Neue"/>
                </a:rPr>
                <a:t> Antypas</a:t>
              </a:r>
              <a:endParaRPr lang="en" sz="1000" dirty="0">
                <a:ea typeface="Helvetica Neue"/>
                <a:cs typeface="Helvetica Neue"/>
                <a:sym typeface="Helvetica Neue"/>
              </a:endParaRPr>
            </a:p>
          </p:txBody>
        </p:sp>
        <p:pic>
          <p:nvPicPr>
            <p:cNvPr id="9" name="Shape 186"/>
            <p:cNvPicPr>
              <a:picLocks noChangeAspect="1"/>
            </p:cNvPicPr>
            <p:nvPr/>
          </p:nvPicPr>
          <p:blipFill>
            <a:blip r:embed="rId4"/>
            <a:stretch>
              <a:fillRect/>
            </a:stretch>
          </p:blipFill>
          <p:spPr>
            <a:xfrm>
              <a:off x="2647109" y="1218816"/>
              <a:ext cx="688848" cy="914400"/>
            </a:xfrm>
            <a:prstGeom prst="rect">
              <a:avLst/>
            </a:prstGeom>
            <a:noFill/>
            <a:ln>
              <a:noFill/>
            </a:ln>
            <a:effectLst>
              <a:innerShdw blurRad="114300">
                <a:prstClr val="black"/>
              </a:innerShdw>
            </a:effectLst>
          </p:spPr>
        </p:pic>
        <p:sp>
          <p:nvSpPr>
            <p:cNvPr id="10" name="Shape 187"/>
            <p:cNvSpPr txBox="1"/>
            <p:nvPr/>
          </p:nvSpPr>
          <p:spPr>
            <a:xfrm>
              <a:off x="2473955" y="2081165"/>
              <a:ext cx="1244850" cy="371809"/>
            </a:xfrm>
            <a:prstGeom prst="rect">
              <a:avLst/>
            </a:prstGeom>
          </p:spPr>
          <p:txBody>
            <a:bodyPr lIns="91425" tIns="91425" rIns="91425" bIns="91425" anchor="t" anchorCtr="0">
              <a:noAutofit/>
            </a:bodyPr>
            <a:lstStyle/>
            <a:p>
              <a:pPr lvl="0" rtl="0">
                <a:buNone/>
              </a:pPr>
              <a:r>
                <a:rPr lang="en" sz="900" dirty="0" smtClean="0">
                  <a:ea typeface="Helvetica Neue"/>
                  <a:cs typeface="Helvetica Neue"/>
                  <a:sym typeface="Helvetica Neue"/>
                </a:rPr>
                <a:t>Harvey Wasserman</a:t>
              </a:r>
              <a:endParaRPr lang="en" sz="900" dirty="0">
                <a:ea typeface="Helvetica Neue"/>
                <a:cs typeface="Helvetica Neue"/>
                <a:sym typeface="Helvetica Neue"/>
              </a:endParaRPr>
            </a:p>
          </p:txBody>
        </p:sp>
        <p:pic>
          <p:nvPicPr>
            <p:cNvPr id="11" name="Shape 188"/>
            <p:cNvPicPr>
              <a:picLocks noChangeAspect="1"/>
            </p:cNvPicPr>
            <p:nvPr/>
          </p:nvPicPr>
          <p:blipFill>
            <a:blip r:embed="rId5"/>
            <a:stretch>
              <a:fillRect/>
            </a:stretch>
          </p:blipFill>
          <p:spPr>
            <a:xfrm>
              <a:off x="3446606" y="1218816"/>
              <a:ext cx="671769" cy="914400"/>
            </a:xfrm>
            <a:prstGeom prst="rect">
              <a:avLst/>
            </a:prstGeom>
            <a:noFill/>
            <a:ln>
              <a:noFill/>
            </a:ln>
            <a:effectLst>
              <a:innerShdw blurRad="114300">
                <a:prstClr val="black"/>
              </a:innerShdw>
            </a:effectLst>
          </p:spPr>
        </p:pic>
        <p:sp>
          <p:nvSpPr>
            <p:cNvPr id="12" name="Shape 189"/>
            <p:cNvSpPr txBox="1"/>
            <p:nvPr/>
          </p:nvSpPr>
          <p:spPr>
            <a:xfrm>
              <a:off x="3432171" y="2076068"/>
              <a:ext cx="878503" cy="357242"/>
            </a:xfrm>
            <a:prstGeom prst="rect">
              <a:avLst/>
            </a:prstGeom>
          </p:spPr>
          <p:txBody>
            <a:bodyPr lIns="91425" tIns="91425" rIns="91425" bIns="91425" anchor="t" anchorCtr="0">
              <a:noAutofit/>
            </a:bodyPr>
            <a:lstStyle/>
            <a:p>
              <a:pPr lvl="0" rtl="0">
                <a:buNone/>
              </a:pPr>
              <a:r>
                <a:rPr lang="en" sz="1000" dirty="0" smtClean="0">
                  <a:ea typeface="Helvetica Neue"/>
                  <a:cs typeface="Helvetica Neue"/>
                  <a:sym typeface="Helvetica Neue"/>
                </a:rPr>
                <a:t>Brian Austin</a:t>
              </a:r>
              <a:endParaRPr lang="en" sz="1000" dirty="0">
                <a:ea typeface="Helvetica Neue"/>
                <a:cs typeface="Helvetica Neue"/>
                <a:sym typeface="Helvetica Neue"/>
              </a:endParaRPr>
            </a:p>
          </p:txBody>
        </p:sp>
        <p:sp>
          <p:nvSpPr>
            <p:cNvPr id="13" name="Shape 191"/>
            <p:cNvSpPr txBox="1"/>
            <p:nvPr/>
          </p:nvSpPr>
          <p:spPr>
            <a:xfrm>
              <a:off x="4143571" y="2086408"/>
              <a:ext cx="1034058" cy="330846"/>
            </a:xfrm>
            <a:prstGeom prst="rect">
              <a:avLst/>
            </a:prstGeom>
          </p:spPr>
          <p:txBody>
            <a:bodyPr lIns="91425" tIns="91425" rIns="91425" bIns="91425" anchor="t" anchorCtr="0">
              <a:noAutofit/>
            </a:bodyPr>
            <a:lstStyle/>
            <a:p>
              <a:pPr lvl="0" rtl="0">
                <a:buNone/>
              </a:pPr>
              <a:r>
                <a:rPr lang="en-US" sz="1000" dirty="0" err="1" smtClean="0">
                  <a:ea typeface="Helvetica Neue"/>
                  <a:cs typeface="Helvetica Neue"/>
                  <a:sym typeface="Helvetica Neue"/>
                </a:rPr>
                <a:t>Zhengji</a:t>
              </a:r>
              <a:r>
                <a:rPr lang="en-US" sz="1000" dirty="0" smtClean="0">
                  <a:ea typeface="Helvetica Neue"/>
                  <a:cs typeface="Helvetica Neue"/>
                  <a:sym typeface="Helvetica Neue"/>
                </a:rPr>
                <a:t> Zhao</a:t>
              </a:r>
              <a:endParaRPr lang="en" sz="1000" dirty="0">
                <a:ea typeface="Helvetica Neue"/>
                <a:cs typeface="Helvetica Neue"/>
                <a:sym typeface="Helvetica Neue"/>
              </a:endParaRPr>
            </a:p>
          </p:txBody>
        </p:sp>
        <p:pic>
          <p:nvPicPr>
            <p:cNvPr id="14" name="Shape 192"/>
            <p:cNvPicPr>
              <a:picLocks noChangeAspect="1"/>
            </p:cNvPicPr>
            <p:nvPr/>
          </p:nvPicPr>
          <p:blipFill>
            <a:blip r:embed="rId6"/>
            <a:stretch>
              <a:fillRect/>
            </a:stretch>
          </p:blipFill>
          <p:spPr>
            <a:xfrm>
              <a:off x="2785813" y="2384396"/>
              <a:ext cx="652272" cy="914400"/>
            </a:xfrm>
            <a:prstGeom prst="rect">
              <a:avLst/>
            </a:prstGeom>
            <a:noFill/>
            <a:ln>
              <a:noFill/>
            </a:ln>
            <a:effectLst>
              <a:innerShdw blurRad="114300">
                <a:prstClr val="black"/>
              </a:innerShdw>
            </a:effectLst>
          </p:spPr>
        </p:pic>
        <p:sp>
          <p:nvSpPr>
            <p:cNvPr id="15" name="Shape 193"/>
            <p:cNvSpPr txBox="1"/>
            <p:nvPr/>
          </p:nvSpPr>
          <p:spPr>
            <a:xfrm>
              <a:off x="2670700" y="3222170"/>
              <a:ext cx="990600" cy="358424"/>
            </a:xfrm>
            <a:prstGeom prst="rect">
              <a:avLst/>
            </a:prstGeom>
          </p:spPr>
          <p:txBody>
            <a:bodyPr lIns="91425" tIns="91425" rIns="91425" bIns="91425" anchor="t" anchorCtr="0">
              <a:noAutofit/>
            </a:bodyPr>
            <a:lstStyle/>
            <a:p>
              <a:pPr lvl="0" rtl="0">
                <a:buNone/>
              </a:pPr>
              <a:r>
                <a:rPr lang="en" sz="1000" dirty="0">
                  <a:ea typeface="Helvetica Neue"/>
                  <a:cs typeface="Helvetica Neue"/>
                  <a:sym typeface="Helvetica Neue"/>
                </a:rPr>
                <a:t>Jack </a:t>
              </a:r>
              <a:r>
                <a:rPr lang="en" sz="1000" dirty="0" smtClean="0">
                  <a:ea typeface="Helvetica Neue"/>
                  <a:cs typeface="Helvetica Neue"/>
                  <a:sym typeface="Helvetica Neue"/>
                </a:rPr>
                <a:t>Deslippe</a:t>
              </a:r>
              <a:endParaRPr lang="en" sz="1000" dirty="0">
                <a:ea typeface="Helvetica Neue"/>
                <a:cs typeface="Helvetica Neue"/>
                <a:sym typeface="Helvetica Neue"/>
              </a:endParaRPr>
            </a:p>
          </p:txBody>
        </p:sp>
        <p:pic>
          <p:nvPicPr>
            <p:cNvPr id="16" name="Shape 195"/>
            <p:cNvPicPr>
              <a:picLocks noChangeAspect="1"/>
            </p:cNvPicPr>
            <p:nvPr/>
          </p:nvPicPr>
          <p:blipFill>
            <a:blip r:embed="rId7"/>
            <a:stretch>
              <a:fillRect/>
            </a:stretch>
          </p:blipFill>
          <p:spPr>
            <a:xfrm>
              <a:off x="4987485" y="1221945"/>
              <a:ext cx="652272" cy="914400"/>
            </a:xfrm>
            <a:prstGeom prst="rect">
              <a:avLst/>
            </a:prstGeom>
            <a:noFill/>
            <a:ln>
              <a:noFill/>
            </a:ln>
            <a:effectLst>
              <a:innerShdw blurRad="114300">
                <a:prstClr val="black"/>
              </a:innerShdw>
            </a:effectLst>
          </p:spPr>
        </p:pic>
        <p:sp>
          <p:nvSpPr>
            <p:cNvPr id="17" name="Shape 196"/>
            <p:cNvSpPr txBox="1"/>
            <p:nvPr/>
          </p:nvSpPr>
          <p:spPr>
            <a:xfrm>
              <a:off x="4852548" y="2083904"/>
              <a:ext cx="1087080" cy="421181"/>
            </a:xfrm>
            <a:prstGeom prst="rect">
              <a:avLst/>
            </a:prstGeom>
          </p:spPr>
          <p:txBody>
            <a:bodyPr lIns="91425" tIns="91425" rIns="91425" bIns="91425" anchor="t" anchorCtr="0">
              <a:noAutofit/>
            </a:bodyPr>
            <a:lstStyle/>
            <a:p>
              <a:pPr lvl="0" rtl="0">
                <a:buNone/>
              </a:pPr>
              <a:r>
                <a:rPr lang="en" sz="1000" dirty="0">
                  <a:ea typeface="Helvetica Neue"/>
                  <a:cs typeface="Helvetica Neue"/>
                  <a:sym typeface="Helvetica Neue"/>
                </a:rPr>
                <a:t>Woo-Sun </a:t>
              </a:r>
              <a:r>
                <a:rPr lang="en" sz="1000" dirty="0" smtClean="0">
                  <a:ea typeface="Helvetica Neue"/>
                  <a:cs typeface="Helvetica Neue"/>
                  <a:sym typeface="Helvetica Neue"/>
                </a:rPr>
                <a:t>Yang</a:t>
              </a:r>
              <a:endParaRPr lang="en" sz="1000" dirty="0">
                <a:ea typeface="Helvetica Neue"/>
                <a:cs typeface="Helvetica Neue"/>
                <a:sym typeface="Helvetica Neue"/>
              </a:endParaRPr>
            </a:p>
          </p:txBody>
        </p:sp>
        <p:pic>
          <p:nvPicPr>
            <p:cNvPr id="18" name="Shape 197"/>
            <p:cNvPicPr>
              <a:picLocks noChangeAspect="1"/>
            </p:cNvPicPr>
            <p:nvPr/>
          </p:nvPicPr>
          <p:blipFill>
            <a:blip r:embed="rId8"/>
            <a:stretch>
              <a:fillRect/>
            </a:stretch>
          </p:blipFill>
          <p:spPr>
            <a:xfrm>
              <a:off x="3551788" y="2384409"/>
              <a:ext cx="652272" cy="914400"/>
            </a:xfrm>
            <a:prstGeom prst="rect">
              <a:avLst/>
            </a:prstGeom>
            <a:noFill/>
            <a:ln>
              <a:noFill/>
            </a:ln>
            <a:effectLst>
              <a:innerShdw blurRad="114300">
                <a:prstClr val="black"/>
              </a:innerShdw>
            </a:effectLst>
          </p:spPr>
        </p:pic>
        <p:sp>
          <p:nvSpPr>
            <p:cNvPr id="19" name="Shape 198"/>
            <p:cNvSpPr txBox="1"/>
            <p:nvPr/>
          </p:nvSpPr>
          <p:spPr>
            <a:xfrm>
              <a:off x="3443743" y="3229314"/>
              <a:ext cx="1036918" cy="304800"/>
            </a:xfrm>
            <a:prstGeom prst="rect">
              <a:avLst/>
            </a:prstGeom>
          </p:spPr>
          <p:txBody>
            <a:bodyPr lIns="91425" tIns="91425" rIns="91425" bIns="91425" anchor="t" anchorCtr="0">
              <a:noAutofit/>
            </a:bodyPr>
            <a:lstStyle/>
            <a:p>
              <a:pPr lvl="0" rtl="0">
                <a:buNone/>
              </a:pPr>
              <a:r>
                <a:rPr lang="en" sz="1000" dirty="0">
                  <a:ea typeface="Helvetica Neue"/>
                  <a:cs typeface="Helvetica Neue"/>
                  <a:sym typeface="Helvetica Neue"/>
                </a:rPr>
                <a:t>Helen He</a:t>
              </a:r>
            </a:p>
            <a:p>
              <a:pPr lvl="0" rtl="0">
                <a:buNone/>
              </a:pPr>
              <a:endParaRPr lang="en" sz="1000" dirty="0">
                <a:ea typeface="Helvetica Neue"/>
                <a:cs typeface="Helvetica Neue"/>
                <a:sym typeface="Helvetica Neue"/>
              </a:endParaRPr>
            </a:p>
          </p:txBody>
        </p:sp>
        <p:pic>
          <p:nvPicPr>
            <p:cNvPr id="20" name="Shape 199"/>
            <p:cNvPicPr>
              <a:picLocks noChangeAspect="1"/>
            </p:cNvPicPr>
            <p:nvPr/>
          </p:nvPicPr>
          <p:blipFill>
            <a:blip r:embed="rId9"/>
            <a:stretch>
              <a:fillRect/>
            </a:stretch>
          </p:blipFill>
          <p:spPr>
            <a:xfrm>
              <a:off x="4310675" y="2384409"/>
              <a:ext cx="652272" cy="914400"/>
            </a:xfrm>
            <a:prstGeom prst="rect">
              <a:avLst/>
            </a:prstGeom>
            <a:noFill/>
            <a:ln>
              <a:noFill/>
            </a:ln>
            <a:effectLst>
              <a:innerShdw blurRad="114300">
                <a:prstClr val="black"/>
              </a:innerShdw>
            </a:effectLst>
          </p:spPr>
        </p:pic>
        <p:sp>
          <p:nvSpPr>
            <p:cNvPr id="21" name="Shape 200"/>
            <p:cNvSpPr txBox="1"/>
            <p:nvPr/>
          </p:nvSpPr>
          <p:spPr>
            <a:xfrm>
              <a:off x="4207165" y="3222170"/>
              <a:ext cx="911273" cy="311944"/>
            </a:xfrm>
            <a:prstGeom prst="rect">
              <a:avLst/>
            </a:prstGeom>
          </p:spPr>
          <p:txBody>
            <a:bodyPr lIns="91425" tIns="91425" rIns="91425" bIns="91425" anchor="t" anchorCtr="0">
              <a:noAutofit/>
            </a:bodyPr>
            <a:lstStyle/>
            <a:p>
              <a:pPr lvl="0" rtl="0">
                <a:buNone/>
              </a:pPr>
              <a:r>
                <a:rPr lang="en" sz="1000" dirty="0">
                  <a:ea typeface="Helvetica Neue"/>
                  <a:cs typeface="Helvetica Neue"/>
                  <a:sym typeface="Helvetica Neue"/>
                </a:rPr>
                <a:t>Matt Cordery</a:t>
              </a:r>
            </a:p>
            <a:p>
              <a:pPr lvl="0" rtl="0">
                <a:buNone/>
              </a:pPr>
              <a:endParaRPr lang="en" sz="1000" dirty="0">
                <a:ea typeface="Helvetica Neue"/>
                <a:cs typeface="Helvetica Neue"/>
                <a:sym typeface="Helvetica Neue"/>
              </a:endParaRPr>
            </a:p>
          </p:txBody>
        </p:sp>
        <p:sp>
          <p:nvSpPr>
            <p:cNvPr id="22" name="Shape 204"/>
            <p:cNvSpPr txBox="1"/>
            <p:nvPr/>
          </p:nvSpPr>
          <p:spPr>
            <a:xfrm>
              <a:off x="1017213" y="3227801"/>
              <a:ext cx="1053900" cy="421048"/>
            </a:xfrm>
            <a:prstGeom prst="rect">
              <a:avLst/>
            </a:prstGeom>
          </p:spPr>
          <p:txBody>
            <a:bodyPr lIns="91425" tIns="91425" rIns="91425" bIns="91425" anchor="t" anchorCtr="0">
              <a:noAutofit/>
            </a:bodyPr>
            <a:lstStyle/>
            <a:p>
              <a:pPr lvl="0" rtl="0">
                <a:buNone/>
              </a:pPr>
              <a:r>
                <a:rPr lang="en-US" sz="1000" dirty="0" smtClean="0">
                  <a:ea typeface="Helvetica Neue"/>
                  <a:cs typeface="Helvetica Neue"/>
                  <a:sym typeface="Helvetica Neue"/>
                </a:rPr>
                <a:t>Jon Rood </a:t>
              </a:r>
            </a:p>
            <a:p>
              <a:pPr lvl="0" rtl="0">
                <a:buNone/>
              </a:pPr>
              <a:r>
                <a:rPr lang="en-US" sz="1000" dirty="0" smtClean="0">
                  <a:ea typeface="Helvetica Neue"/>
                  <a:cs typeface="Helvetica Neue"/>
                  <a:sym typeface="Helvetica Neue"/>
                </a:rPr>
                <a:t>(IPCC postdoc) </a:t>
              </a:r>
              <a:endParaRPr lang="en" sz="1000" dirty="0">
                <a:ea typeface="Helvetica Neue"/>
                <a:cs typeface="Helvetica Neue"/>
                <a:sym typeface="Helvetica Neue"/>
              </a:endParaRPr>
            </a:p>
          </p:txBody>
        </p:sp>
        <p:pic>
          <p:nvPicPr>
            <p:cNvPr id="23" name="Picture 22" descr="SetHeight150-Zhengji-Zhao.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44827" y="1221945"/>
              <a:ext cx="652272" cy="914400"/>
            </a:xfrm>
            <a:prstGeom prst="rect">
              <a:avLst/>
            </a:prstGeom>
            <a:effectLst>
              <a:innerShdw blurRad="114300">
                <a:prstClr val="black"/>
              </a:innerShdw>
            </a:effectLst>
          </p:spPr>
        </p:pic>
        <p:pic>
          <p:nvPicPr>
            <p:cNvPr id="24" name="Picture 23" descr="rood_big.jpg"/>
            <p:cNvPicPr>
              <a:picLocks noChangeAspect="1"/>
            </p:cNvPicPr>
            <p:nvPr/>
          </p:nvPicPr>
          <p:blipFill rotWithShape="1">
            <a:blip r:embed="rId11">
              <a:extLst>
                <a:ext uri="{28A0092B-C50C-407E-A947-70E740481C1C}">
                  <a14:useLocalDpi xmlns:a14="http://schemas.microsoft.com/office/drawing/2010/main" val="0"/>
                </a:ext>
              </a:extLst>
            </a:blip>
            <a:srcRect l="11980" r="13566"/>
            <a:stretch/>
          </p:blipFill>
          <p:spPr>
            <a:xfrm>
              <a:off x="1111499" y="2384396"/>
              <a:ext cx="732622" cy="914400"/>
            </a:xfrm>
            <a:prstGeom prst="rect">
              <a:avLst/>
            </a:prstGeom>
            <a:effectLst>
              <a:innerShdw blurRad="114300">
                <a:prstClr val="black"/>
              </a:innerShdw>
            </a:effectLst>
          </p:spPr>
        </p:pic>
        <p:pic>
          <p:nvPicPr>
            <p:cNvPr id="25" name="Picture 24" descr="SetHeight150-Richard-Gerber.jpg"/>
            <p:cNvPicPr>
              <a:picLocks noChangeAspect="1"/>
            </p:cNvPicPr>
            <p:nvPr/>
          </p:nvPicPr>
          <p:blipFill rotWithShape="1">
            <a:blip r:embed="rId12">
              <a:extLst>
                <a:ext uri="{28A0092B-C50C-407E-A947-70E740481C1C}">
                  <a14:useLocalDpi xmlns:a14="http://schemas.microsoft.com/office/drawing/2010/main" val="0"/>
                </a:ext>
              </a:extLst>
            </a:blip>
            <a:srcRect b="7714"/>
            <a:stretch/>
          </p:blipFill>
          <p:spPr>
            <a:xfrm>
              <a:off x="1829833" y="1221945"/>
              <a:ext cx="706795" cy="914400"/>
            </a:xfrm>
            <a:prstGeom prst="rect">
              <a:avLst/>
            </a:prstGeom>
            <a:effectLst>
              <a:innerShdw blurRad="114300">
                <a:prstClr val="black"/>
              </a:innerShdw>
            </a:effectLst>
          </p:spPr>
        </p:pic>
        <p:sp>
          <p:nvSpPr>
            <p:cNvPr id="26" name="Shape 183"/>
            <p:cNvSpPr txBox="1"/>
            <p:nvPr/>
          </p:nvSpPr>
          <p:spPr>
            <a:xfrm>
              <a:off x="1659138" y="2076068"/>
              <a:ext cx="1011114" cy="320470"/>
            </a:xfrm>
            <a:prstGeom prst="rect">
              <a:avLst/>
            </a:prstGeom>
          </p:spPr>
          <p:txBody>
            <a:bodyPr lIns="91425" tIns="91425" rIns="91425" bIns="91425" anchor="t" anchorCtr="0">
              <a:noAutofit/>
            </a:bodyPr>
            <a:lstStyle/>
            <a:p>
              <a:pPr lvl="0" rtl="0">
                <a:buNone/>
              </a:pPr>
              <a:r>
                <a:rPr lang="en-US" sz="1000" dirty="0" smtClean="0">
                  <a:ea typeface="Helvetica Neue"/>
                  <a:cs typeface="Helvetica Neue"/>
                  <a:sym typeface="Helvetica Neue"/>
                </a:rPr>
                <a:t>Richard Gerber</a:t>
              </a:r>
            </a:p>
          </p:txBody>
        </p:sp>
        <p:pic>
          <p:nvPicPr>
            <p:cNvPr id="27" name="Picture 26" descr="scott.jpe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41331" y="2377252"/>
              <a:ext cx="731518" cy="914400"/>
            </a:xfrm>
            <a:prstGeom prst="rect">
              <a:avLst/>
            </a:prstGeom>
            <a:effectLst>
              <a:innerShdw blurRad="114300">
                <a:prstClr val="black"/>
              </a:innerShdw>
            </a:effectLst>
          </p:spPr>
        </p:pic>
        <p:pic>
          <p:nvPicPr>
            <p:cNvPr id="28" name="Picture 27" descr="rebecca.jpe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4564" y="2377252"/>
              <a:ext cx="732248" cy="914400"/>
            </a:xfrm>
            <a:prstGeom prst="rect">
              <a:avLst/>
            </a:prstGeom>
            <a:effectLst>
              <a:innerShdw blurRad="114300">
                <a:prstClr val="black"/>
              </a:innerShdw>
            </a:effectLst>
          </p:spPr>
        </p:pic>
        <p:sp>
          <p:nvSpPr>
            <p:cNvPr id="29" name="Shape 204"/>
            <p:cNvSpPr txBox="1"/>
            <p:nvPr/>
          </p:nvSpPr>
          <p:spPr>
            <a:xfrm>
              <a:off x="221269" y="3220657"/>
              <a:ext cx="1256541" cy="449313"/>
            </a:xfrm>
            <a:prstGeom prst="rect">
              <a:avLst/>
            </a:prstGeom>
          </p:spPr>
          <p:txBody>
            <a:bodyPr lIns="91425" tIns="91425" rIns="91425" bIns="91425" anchor="t" anchorCtr="0">
              <a:noAutofit/>
            </a:bodyPr>
            <a:lstStyle/>
            <a:p>
              <a:pPr lvl="0" rtl="0">
                <a:buNone/>
              </a:pPr>
              <a:r>
                <a:rPr lang="en-US" sz="1000" dirty="0" smtClean="0">
                  <a:ea typeface="Helvetica Neue"/>
                  <a:cs typeface="Helvetica Neue"/>
                  <a:sym typeface="Helvetica Neue"/>
                </a:rPr>
                <a:t>Rebecca </a:t>
              </a:r>
            </a:p>
            <a:p>
              <a:pPr lvl="0" rtl="0">
                <a:buNone/>
              </a:pPr>
              <a:r>
                <a:rPr lang="en-US" sz="1000" dirty="0" smtClean="0">
                  <a:ea typeface="Helvetica Neue"/>
                  <a:cs typeface="Helvetica Neue"/>
                  <a:sym typeface="Helvetica Neue"/>
                </a:rPr>
                <a:t>Hartman-Baker</a:t>
              </a:r>
              <a:endParaRPr lang="en" sz="1000" dirty="0">
                <a:ea typeface="Helvetica Neue"/>
                <a:cs typeface="Helvetica Neue"/>
                <a:sym typeface="Helvetica Neue"/>
              </a:endParaRPr>
            </a:p>
          </p:txBody>
        </p:sp>
        <p:sp>
          <p:nvSpPr>
            <p:cNvPr id="30" name="Shape 204"/>
            <p:cNvSpPr txBox="1"/>
            <p:nvPr/>
          </p:nvSpPr>
          <p:spPr>
            <a:xfrm>
              <a:off x="1883382" y="3253988"/>
              <a:ext cx="873532" cy="400785"/>
            </a:xfrm>
            <a:prstGeom prst="rect">
              <a:avLst/>
            </a:prstGeom>
          </p:spPr>
          <p:txBody>
            <a:bodyPr lIns="91425" tIns="91425" rIns="91425" bIns="91425" anchor="t" anchorCtr="0">
              <a:noAutofit/>
            </a:bodyPr>
            <a:lstStyle/>
            <a:p>
              <a:pPr lvl="0" rtl="0">
                <a:buNone/>
              </a:pPr>
              <a:r>
                <a:rPr lang="en-US" sz="1000" dirty="0" smtClean="0">
                  <a:ea typeface="Helvetica Neue"/>
                  <a:cs typeface="Helvetica Neue"/>
                  <a:sym typeface="Helvetica Neue"/>
                </a:rPr>
                <a:t>Scott French</a:t>
              </a:r>
            </a:p>
          </p:txBody>
        </p:sp>
      </p:grpSp>
      <p:sp>
        <p:nvSpPr>
          <p:cNvPr id="3" name="TextBox 2"/>
          <p:cNvSpPr txBox="1"/>
          <p:nvPr/>
        </p:nvSpPr>
        <p:spPr>
          <a:xfrm>
            <a:off x="6146796" y="5410200"/>
            <a:ext cx="5919500" cy="1107996"/>
          </a:xfrm>
          <a:prstGeom prst="rect">
            <a:avLst/>
          </a:prstGeom>
          <a:noFill/>
        </p:spPr>
        <p:txBody>
          <a:bodyPr wrap="square" rtlCol="0">
            <a:spAutoFit/>
          </a:bodyPr>
          <a:lstStyle/>
          <a:p>
            <a:r>
              <a:rPr lang="en-US" sz="1100" i="1" dirty="0" smtClean="0"/>
              <a:t>Left to right</a:t>
            </a:r>
            <a:r>
              <a:rPr lang="en-US" sz="1100" dirty="0" smtClean="0"/>
              <a:t>: Ramanan Sankaran, Mike Matheson, George Ostrouchov, Duane Rosenberg, Valentine Anantharaj, Bronson Messer, Mark Berrill, Matt Norman, Ed D’Azevedo, Norbert </a:t>
            </a:r>
            <a:r>
              <a:rPr lang="en-US" sz="1100" dirty="0" err="1" smtClean="0"/>
              <a:t>Podhorski</a:t>
            </a:r>
            <a:r>
              <a:rPr lang="en-US" sz="1100" dirty="0" smtClean="0"/>
              <a:t>, Wayne Joubert, JJ Chai (postdoc, now in CSM), Judy Hill, Mark Fahey, Hai Ah Nam, Jamison Daniel, Dmitry Liakh, Supada </a:t>
            </a:r>
            <a:r>
              <a:rPr lang="en-US" sz="1100" dirty="0" err="1" smtClean="0"/>
              <a:t>Loasooksathit</a:t>
            </a:r>
            <a:r>
              <a:rPr lang="en-US" sz="1100" dirty="0" smtClean="0"/>
              <a:t> (postdoc), Markus Eisenbach, Arnold Tharrington, Ying Wai Li, Mingyang Chen (postdoc), Peyton Ticknor, Tjerk Straatsma, Dave Pugmire and Jan-Michael Carrillo (postdoc, now at SNS).</a:t>
            </a:r>
          </a:p>
        </p:txBody>
      </p:sp>
      <p:sp>
        <p:nvSpPr>
          <p:cNvPr id="39" name="Content Placeholder 9"/>
          <p:cNvSpPr txBox="1">
            <a:spLocks/>
          </p:cNvSpPr>
          <p:nvPr/>
        </p:nvSpPr>
        <p:spPr>
          <a:xfrm>
            <a:off x="186532" y="762000"/>
            <a:ext cx="4724164"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NERSC Application Readiness Team</a:t>
            </a:r>
          </a:p>
        </p:txBody>
      </p:sp>
      <p:sp>
        <p:nvSpPr>
          <p:cNvPr id="40" name="Content Placeholder 9"/>
          <p:cNvSpPr txBox="1">
            <a:spLocks/>
          </p:cNvSpPr>
          <p:nvPr/>
        </p:nvSpPr>
        <p:spPr>
          <a:xfrm>
            <a:off x="186532" y="3559526"/>
            <a:ext cx="4724164"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OLCF Application Readiness Team</a:t>
            </a:r>
          </a:p>
        </p:txBody>
      </p:sp>
      <p:pic>
        <p:nvPicPr>
          <p:cNvPr id="1026" name="Picture 2" descr="C:\Users\str\Desktop\2014-P01155.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5596" y="3962400"/>
            <a:ext cx="5824182" cy="2542732"/>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35" name="Content Placeholder 9"/>
          <p:cNvSpPr txBox="1">
            <a:spLocks/>
          </p:cNvSpPr>
          <p:nvPr/>
        </p:nvSpPr>
        <p:spPr>
          <a:xfrm>
            <a:off x="6246812" y="761616"/>
            <a:ext cx="4724164"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t>A</a:t>
            </a:r>
            <a:r>
              <a:rPr lang="en-US" sz="2400" b="1" dirty="0" smtClean="0"/>
              <a:t>LCF Application Readiness Team</a:t>
            </a:r>
          </a:p>
        </p:txBody>
      </p:sp>
      <p:grpSp>
        <p:nvGrpSpPr>
          <p:cNvPr id="34" name="Group 33"/>
          <p:cNvGrpSpPr/>
          <p:nvPr/>
        </p:nvGrpSpPr>
        <p:grpSpPr>
          <a:xfrm>
            <a:off x="6246812" y="1209685"/>
            <a:ext cx="5832443" cy="3340841"/>
            <a:chOff x="6246812" y="1209685"/>
            <a:chExt cx="5832443" cy="3340841"/>
          </a:xfrm>
        </p:grpSpPr>
        <p:pic>
          <p:nvPicPr>
            <p:cNvPr id="84" name="Picture 83" descr="30395D043_crop_0.jpe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72463" y="1209685"/>
              <a:ext cx="841248" cy="914400"/>
            </a:xfrm>
            <a:prstGeom prst="rect">
              <a:avLst/>
            </a:prstGeom>
            <a:effectLst>
              <a:innerShdw blurRad="114300">
                <a:prstClr val="black"/>
              </a:innerShdw>
            </a:effectLst>
          </p:spPr>
        </p:pic>
        <p:sp>
          <p:nvSpPr>
            <p:cNvPr id="85" name="TextBox 84"/>
            <p:cNvSpPr txBox="1"/>
            <p:nvPr/>
          </p:nvSpPr>
          <p:spPr>
            <a:xfrm>
              <a:off x="6261561" y="2076461"/>
              <a:ext cx="1078704" cy="246221"/>
            </a:xfrm>
            <a:prstGeom prst="rect">
              <a:avLst/>
            </a:prstGeom>
            <a:noFill/>
          </p:spPr>
          <p:txBody>
            <a:bodyPr wrap="square" rtlCol="0">
              <a:spAutoFit/>
            </a:bodyPr>
            <a:lstStyle/>
            <a:p>
              <a:r>
                <a:rPr lang="en-US" sz="1000" dirty="0" smtClean="0">
                  <a:cs typeface="Arial Narrow"/>
                </a:rPr>
                <a:t>Katherine Riley</a:t>
              </a:r>
              <a:endParaRPr lang="en-US" sz="1000" dirty="0">
                <a:cs typeface="Arial Narrow"/>
              </a:endParaRPr>
            </a:p>
          </p:txBody>
        </p:sp>
        <p:pic>
          <p:nvPicPr>
            <p:cNvPr id="86" name="Picture 85" descr="30588D082_crop_0.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323053" y="1209685"/>
              <a:ext cx="841248" cy="914400"/>
            </a:xfrm>
            <a:prstGeom prst="rect">
              <a:avLst/>
            </a:prstGeom>
            <a:effectLst>
              <a:innerShdw blurRad="114300">
                <a:prstClr val="black"/>
              </a:innerShdw>
            </a:effectLst>
          </p:spPr>
        </p:pic>
        <p:sp>
          <p:nvSpPr>
            <p:cNvPr id="87" name="TextBox 86"/>
            <p:cNvSpPr txBox="1"/>
            <p:nvPr/>
          </p:nvSpPr>
          <p:spPr>
            <a:xfrm>
              <a:off x="7221201" y="2083605"/>
              <a:ext cx="1099450" cy="246221"/>
            </a:xfrm>
            <a:prstGeom prst="rect">
              <a:avLst/>
            </a:prstGeom>
            <a:noFill/>
          </p:spPr>
          <p:txBody>
            <a:bodyPr wrap="square" rtlCol="0">
              <a:spAutoFit/>
            </a:bodyPr>
            <a:lstStyle/>
            <a:p>
              <a:r>
                <a:rPr lang="en-US" sz="1000" dirty="0" smtClean="0">
                  <a:cs typeface="Arial Narrow"/>
                </a:rPr>
                <a:t>Nichols Romero</a:t>
              </a:r>
              <a:endParaRPr lang="en-US" sz="1000" dirty="0">
                <a:cs typeface="Arial Narrow"/>
              </a:endParaRPr>
            </a:p>
          </p:txBody>
        </p:sp>
        <p:pic>
          <p:nvPicPr>
            <p:cNvPr id="88" name="Picture 87" descr="30395D049_crop_0.jpe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54665" y="1209685"/>
              <a:ext cx="841248" cy="914400"/>
            </a:xfrm>
            <a:prstGeom prst="rect">
              <a:avLst/>
            </a:prstGeom>
            <a:effectLst>
              <a:innerShdw blurRad="114300">
                <a:prstClr val="black"/>
              </a:innerShdw>
            </a:effectLst>
          </p:spPr>
        </p:pic>
        <p:sp>
          <p:nvSpPr>
            <p:cNvPr id="89" name="TextBox 88"/>
            <p:cNvSpPr txBox="1"/>
            <p:nvPr/>
          </p:nvSpPr>
          <p:spPr>
            <a:xfrm>
              <a:off x="8277627" y="2076461"/>
              <a:ext cx="840261" cy="246221"/>
            </a:xfrm>
            <a:prstGeom prst="rect">
              <a:avLst/>
            </a:prstGeom>
            <a:noFill/>
          </p:spPr>
          <p:txBody>
            <a:bodyPr wrap="square" rtlCol="0">
              <a:spAutoFit/>
            </a:bodyPr>
            <a:lstStyle/>
            <a:p>
              <a:r>
                <a:rPr lang="en-US" sz="1000" dirty="0" smtClean="0">
                  <a:cs typeface="Arial Narrow"/>
                </a:rPr>
                <a:t>Yuri </a:t>
              </a:r>
              <a:r>
                <a:rPr lang="en-US" sz="1000" dirty="0" err="1" smtClean="0">
                  <a:cs typeface="Arial Narrow"/>
                </a:rPr>
                <a:t>Alexeev</a:t>
              </a:r>
              <a:endParaRPr lang="en-US" sz="1000" dirty="0">
                <a:cs typeface="Arial Narrow"/>
              </a:endParaRPr>
            </a:p>
          </p:txBody>
        </p:sp>
        <p:pic>
          <p:nvPicPr>
            <p:cNvPr id="90" name="Picture 89" descr="ABenali-500_0.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200107" y="1209685"/>
              <a:ext cx="841248" cy="914400"/>
            </a:xfrm>
            <a:prstGeom prst="rect">
              <a:avLst/>
            </a:prstGeom>
            <a:effectLst>
              <a:innerShdw blurRad="114300">
                <a:prstClr val="black"/>
              </a:innerShdw>
            </a:effectLst>
          </p:spPr>
        </p:pic>
        <p:sp>
          <p:nvSpPr>
            <p:cNvPr id="91" name="TextBox 90"/>
            <p:cNvSpPr txBox="1"/>
            <p:nvPr/>
          </p:nvSpPr>
          <p:spPr>
            <a:xfrm>
              <a:off x="9141538" y="2096670"/>
              <a:ext cx="1170527" cy="246221"/>
            </a:xfrm>
            <a:prstGeom prst="rect">
              <a:avLst/>
            </a:prstGeom>
            <a:noFill/>
          </p:spPr>
          <p:txBody>
            <a:bodyPr wrap="square" rtlCol="0">
              <a:spAutoFit/>
            </a:bodyPr>
            <a:lstStyle/>
            <a:p>
              <a:r>
                <a:rPr lang="en-US" sz="1000" dirty="0" err="1" smtClean="0">
                  <a:cs typeface="Arial Narrow"/>
                </a:rPr>
                <a:t>Anouar</a:t>
              </a:r>
              <a:r>
                <a:rPr lang="en-US" sz="1000" dirty="0" smtClean="0">
                  <a:cs typeface="Arial Narrow"/>
                </a:rPr>
                <a:t> </a:t>
              </a:r>
              <a:r>
                <a:rPr lang="en-US" sz="1000" dirty="0" err="1" smtClean="0">
                  <a:cs typeface="Arial Narrow"/>
                </a:rPr>
                <a:t>Benali</a:t>
              </a:r>
              <a:endParaRPr lang="en-US" sz="1000" dirty="0">
                <a:cs typeface="Arial Narrow"/>
              </a:endParaRPr>
            </a:p>
          </p:txBody>
        </p:sp>
        <p:pic>
          <p:nvPicPr>
            <p:cNvPr id="92" name="Picture 91" descr="30588D25_crop_0.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356808" y="2313891"/>
              <a:ext cx="841248" cy="914400"/>
            </a:xfrm>
            <a:prstGeom prst="rect">
              <a:avLst/>
            </a:prstGeom>
            <a:effectLst>
              <a:innerShdw blurRad="114300">
                <a:prstClr val="black"/>
              </a:innerShdw>
            </a:effectLst>
          </p:spPr>
        </p:pic>
        <p:sp>
          <p:nvSpPr>
            <p:cNvPr id="93" name="TextBox 92"/>
            <p:cNvSpPr txBox="1"/>
            <p:nvPr/>
          </p:nvSpPr>
          <p:spPr>
            <a:xfrm>
              <a:off x="6433009" y="3199456"/>
              <a:ext cx="1320114" cy="246221"/>
            </a:xfrm>
            <a:prstGeom prst="rect">
              <a:avLst/>
            </a:prstGeom>
            <a:noFill/>
          </p:spPr>
          <p:txBody>
            <a:bodyPr wrap="square" rtlCol="0">
              <a:spAutoFit/>
            </a:bodyPr>
            <a:lstStyle/>
            <a:p>
              <a:r>
                <a:rPr lang="en-US" sz="1000" dirty="0" smtClean="0">
                  <a:cs typeface="Arial Narrow"/>
                </a:rPr>
                <a:t>Hal Finkel</a:t>
              </a:r>
              <a:endParaRPr lang="en-US" sz="1000" dirty="0">
                <a:cs typeface="Arial Narrow"/>
              </a:endParaRPr>
            </a:p>
          </p:txBody>
        </p:sp>
        <p:pic>
          <p:nvPicPr>
            <p:cNvPr id="94" name="Picture 93" descr="30395D046_crop_0.jpe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05700" y="2313891"/>
              <a:ext cx="841248" cy="914400"/>
            </a:xfrm>
            <a:prstGeom prst="rect">
              <a:avLst/>
            </a:prstGeom>
            <a:effectLst>
              <a:innerShdw blurRad="114300">
                <a:prstClr val="black"/>
              </a:innerShdw>
            </a:effectLst>
          </p:spPr>
        </p:pic>
        <p:sp>
          <p:nvSpPr>
            <p:cNvPr id="95" name="TextBox 94"/>
            <p:cNvSpPr txBox="1"/>
            <p:nvPr/>
          </p:nvSpPr>
          <p:spPr>
            <a:xfrm>
              <a:off x="7068801" y="3187552"/>
              <a:ext cx="1338264" cy="246221"/>
            </a:xfrm>
            <a:prstGeom prst="rect">
              <a:avLst/>
            </a:prstGeom>
            <a:noFill/>
          </p:spPr>
          <p:txBody>
            <a:bodyPr wrap="square" rtlCol="0">
              <a:spAutoFit/>
            </a:bodyPr>
            <a:lstStyle/>
            <a:p>
              <a:r>
                <a:rPr lang="en-US" sz="1000" dirty="0" smtClean="0">
                  <a:cs typeface="Arial Narrow"/>
                </a:rPr>
                <a:t>Graham Fletcher</a:t>
              </a:r>
              <a:endParaRPr lang="en-US" sz="1000" dirty="0">
                <a:cs typeface="Arial Narrow"/>
              </a:endParaRPr>
            </a:p>
          </p:txBody>
        </p:sp>
        <p:pic>
          <p:nvPicPr>
            <p:cNvPr id="96" name="Picture 95" descr="30395D057_crop_0.jpe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254592" y="2324109"/>
              <a:ext cx="841248" cy="914400"/>
            </a:xfrm>
            <a:prstGeom prst="rect">
              <a:avLst/>
            </a:prstGeom>
            <a:effectLst>
              <a:innerShdw blurRad="114300">
                <a:prstClr val="black"/>
              </a:innerShdw>
            </a:effectLst>
          </p:spPr>
        </p:pic>
        <p:sp>
          <p:nvSpPr>
            <p:cNvPr id="97" name="TextBox 96"/>
            <p:cNvSpPr txBox="1"/>
            <p:nvPr/>
          </p:nvSpPr>
          <p:spPr>
            <a:xfrm>
              <a:off x="7999011" y="3199456"/>
              <a:ext cx="1433081" cy="246221"/>
            </a:xfrm>
            <a:prstGeom prst="rect">
              <a:avLst/>
            </a:prstGeom>
            <a:noFill/>
          </p:spPr>
          <p:txBody>
            <a:bodyPr wrap="square" rtlCol="0">
              <a:spAutoFit/>
            </a:bodyPr>
            <a:lstStyle/>
            <a:p>
              <a:r>
                <a:rPr lang="en-US" sz="1000" dirty="0" smtClean="0">
                  <a:cs typeface="Arial Narrow"/>
                </a:rPr>
                <a:t>Marta Garcia Martinez</a:t>
              </a:r>
              <a:endParaRPr lang="en-US" sz="1000" dirty="0">
                <a:cs typeface="Arial Narrow"/>
              </a:endParaRPr>
            </a:p>
          </p:txBody>
        </p:sp>
        <p:pic>
          <p:nvPicPr>
            <p:cNvPr id="98" name="Picture 97" descr="30588D27_crop_0.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200940" y="2324109"/>
              <a:ext cx="841248" cy="914400"/>
            </a:xfrm>
            <a:prstGeom prst="rect">
              <a:avLst/>
            </a:prstGeom>
            <a:effectLst>
              <a:innerShdw blurRad="114300">
                <a:prstClr val="black"/>
              </a:innerShdw>
            </a:effectLst>
          </p:spPr>
        </p:pic>
        <p:sp>
          <p:nvSpPr>
            <p:cNvPr id="99" name="TextBox 98"/>
            <p:cNvSpPr txBox="1"/>
            <p:nvPr/>
          </p:nvSpPr>
          <p:spPr>
            <a:xfrm>
              <a:off x="9397535" y="3209674"/>
              <a:ext cx="700218" cy="246221"/>
            </a:xfrm>
            <a:prstGeom prst="rect">
              <a:avLst/>
            </a:prstGeom>
            <a:noFill/>
          </p:spPr>
          <p:txBody>
            <a:bodyPr wrap="square" rtlCol="0">
              <a:spAutoFit/>
            </a:bodyPr>
            <a:lstStyle/>
            <a:p>
              <a:r>
                <a:rPr lang="en-US" sz="1000" dirty="0" smtClean="0">
                  <a:cs typeface="Arial Narrow"/>
                </a:rPr>
                <a:t>Wei Jiang</a:t>
              </a:r>
              <a:endParaRPr lang="en-US" sz="1000" dirty="0">
                <a:cs typeface="Arial Narrow"/>
              </a:endParaRPr>
            </a:p>
          </p:txBody>
        </p:sp>
        <p:pic>
          <p:nvPicPr>
            <p:cNvPr id="100" name="Picture 99" descr="30588D066_crop_0.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356808" y="3412341"/>
              <a:ext cx="841248" cy="914400"/>
            </a:xfrm>
            <a:prstGeom prst="rect">
              <a:avLst/>
            </a:prstGeom>
            <a:effectLst>
              <a:innerShdw blurRad="114300">
                <a:prstClr val="black"/>
              </a:innerShdw>
            </a:effectLst>
          </p:spPr>
        </p:pic>
        <p:sp>
          <p:nvSpPr>
            <p:cNvPr id="101" name="TextBox 100"/>
            <p:cNvSpPr txBox="1"/>
            <p:nvPr/>
          </p:nvSpPr>
          <p:spPr>
            <a:xfrm>
              <a:off x="6246812" y="4290503"/>
              <a:ext cx="1509303" cy="246221"/>
            </a:xfrm>
            <a:prstGeom prst="rect">
              <a:avLst/>
            </a:prstGeom>
            <a:noFill/>
          </p:spPr>
          <p:txBody>
            <a:bodyPr wrap="square" rtlCol="0">
              <a:spAutoFit/>
            </a:bodyPr>
            <a:lstStyle/>
            <a:p>
              <a:r>
                <a:rPr lang="en-US" sz="1000" dirty="0" smtClean="0">
                  <a:cs typeface="Arial Narrow"/>
                </a:rPr>
                <a:t>James Osborn</a:t>
              </a:r>
              <a:endParaRPr lang="en-US" sz="1000" dirty="0">
                <a:cs typeface="Arial Narrow"/>
              </a:endParaRPr>
            </a:p>
          </p:txBody>
        </p:sp>
        <p:pic>
          <p:nvPicPr>
            <p:cNvPr id="102" name="Picture 101" descr="AVMayagoitia-500_0.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463534" y="3386667"/>
              <a:ext cx="841248" cy="914400"/>
            </a:xfrm>
            <a:prstGeom prst="rect">
              <a:avLst/>
            </a:prstGeom>
            <a:effectLst>
              <a:innerShdw blurRad="114300">
                <a:prstClr val="black"/>
              </a:innerShdw>
            </a:effectLst>
          </p:spPr>
        </p:pic>
        <p:sp>
          <p:nvSpPr>
            <p:cNvPr id="103" name="TextBox 102"/>
            <p:cNvSpPr txBox="1"/>
            <p:nvPr/>
          </p:nvSpPr>
          <p:spPr>
            <a:xfrm>
              <a:off x="7016417" y="4287688"/>
              <a:ext cx="1726877" cy="246221"/>
            </a:xfrm>
            <a:prstGeom prst="rect">
              <a:avLst/>
            </a:prstGeom>
            <a:noFill/>
          </p:spPr>
          <p:txBody>
            <a:bodyPr wrap="square" rtlCol="0">
              <a:spAutoFit/>
            </a:bodyPr>
            <a:lstStyle/>
            <a:p>
              <a:r>
                <a:rPr lang="en-US" sz="1000" dirty="0">
                  <a:cs typeface="Arial Narrow"/>
                </a:rPr>
                <a:t>Alvaro Vazquez-</a:t>
              </a:r>
              <a:r>
                <a:rPr lang="en-US" sz="1000" dirty="0" err="1">
                  <a:cs typeface="Arial Narrow"/>
                </a:rPr>
                <a:t>Mayagoitia</a:t>
              </a:r>
              <a:endParaRPr lang="en-US" sz="1000" dirty="0">
                <a:cs typeface="Arial Narrow"/>
              </a:endParaRPr>
            </a:p>
          </p:txBody>
        </p:sp>
        <p:pic>
          <p:nvPicPr>
            <p:cNvPr id="104" name="Picture 103" descr="30588D063_crop_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604648" y="3412341"/>
              <a:ext cx="841248" cy="914400"/>
            </a:xfrm>
            <a:prstGeom prst="rect">
              <a:avLst/>
            </a:prstGeom>
            <a:effectLst>
              <a:innerShdw blurRad="114300">
                <a:prstClr val="black"/>
              </a:innerShdw>
            </a:effectLst>
          </p:spPr>
        </p:pic>
        <p:sp>
          <p:nvSpPr>
            <p:cNvPr id="105" name="TextBox 104"/>
            <p:cNvSpPr txBox="1"/>
            <p:nvPr/>
          </p:nvSpPr>
          <p:spPr>
            <a:xfrm>
              <a:off x="8499938" y="4297639"/>
              <a:ext cx="1295400" cy="246221"/>
            </a:xfrm>
            <a:prstGeom prst="rect">
              <a:avLst/>
            </a:prstGeom>
            <a:noFill/>
          </p:spPr>
          <p:txBody>
            <a:bodyPr wrap="square" rtlCol="0">
              <a:spAutoFit/>
            </a:bodyPr>
            <a:lstStyle/>
            <a:p>
              <a:r>
                <a:rPr lang="en-US" sz="1000" dirty="0" smtClean="0">
                  <a:cs typeface="Arial Narrow"/>
                </a:rPr>
                <a:t>Timothy Williams</a:t>
              </a:r>
              <a:endParaRPr lang="en-US" sz="1000" dirty="0">
                <a:cs typeface="Arial Narrow"/>
              </a:endParaRPr>
            </a:p>
          </p:txBody>
        </p:sp>
        <p:pic>
          <p:nvPicPr>
            <p:cNvPr id="106" name="Picture 105" descr="Kumaran-500_0.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161033" y="1209685"/>
              <a:ext cx="828314" cy="914400"/>
            </a:xfrm>
            <a:prstGeom prst="rect">
              <a:avLst/>
            </a:prstGeom>
            <a:effectLst>
              <a:innerShdw blurRad="114300">
                <a:prstClr val="black"/>
              </a:innerShdw>
            </a:effectLst>
          </p:spPr>
        </p:pic>
        <p:sp>
          <p:nvSpPr>
            <p:cNvPr id="107" name="TextBox 106"/>
            <p:cNvSpPr txBox="1"/>
            <p:nvPr/>
          </p:nvSpPr>
          <p:spPr>
            <a:xfrm>
              <a:off x="10069178" y="2106464"/>
              <a:ext cx="1142999" cy="246221"/>
            </a:xfrm>
            <a:prstGeom prst="rect">
              <a:avLst/>
            </a:prstGeom>
            <a:noFill/>
          </p:spPr>
          <p:txBody>
            <a:bodyPr wrap="square" rtlCol="0">
              <a:spAutoFit/>
            </a:bodyPr>
            <a:lstStyle/>
            <a:p>
              <a:r>
                <a:rPr lang="en-US" sz="1000" dirty="0">
                  <a:cs typeface="Arial Narrow"/>
                </a:rPr>
                <a:t>Kalyan Kumaran</a:t>
              </a:r>
            </a:p>
          </p:txBody>
        </p:sp>
        <p:pic>
          <p:nvPicPr>
            <p:cNvPr id="108" name="Picture 107" descr="30395D065_crop_0.jpe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2575" y="1211829"/>
              <a:ext cx="828313" cy="914400"/>
            </a:xfrm>
            <a:prstGeom prst="rect">
              <a:avLst/>
            </a:prstGeom>
            <a:effectLst>
              <a:innerShdw blurRad="114300">
                <a:prstClr val="black"/>
              </a:innerShdw>
            </a:effectLst>
          </p:spPr>
        </p:pic>
        <p:sp>
          <p:nvSpPr>
            <p:cNvPr id="109" name="TextBox 108"/>
            <p:cNvSpPr txBox="1"/>
            <p:nvPr/>
          </p:nvSpPr>
          <p:spPr>
            <a:xfrm>
              <a:off x="10997865" y="2108607"/>
              <a:ext cx="1081390" cy="246221"/>
            </a:xfrm>
            <a:prstGeom prst="rect">
              <a:avLst/>
            </a:prstGeom>
            <a:noFill/>
          </p:spPr>
          <p:txBody>
            <a:bodyPr wrap="square" rtlCol="0">
              <a:spAutoFit/>
            </a:bodyPr>
            <a:lstStyle/>
            <a:p>
              <a:r>
                <a:rPr lang="en-US" sz="1000" dirty="0" smtClean="0">
                  <a:cs typeface="Arial Narrow"/>
                </a:rPr>
                <a:t>Ray Loy</a:t>
              </a:r>
              <a:endParaRPr lang="en-US" sz="1000" dirty="0">
                <a:cs typeface="Arial Narrow"/>
              </a:endParaRPr>
            </a:p>
          </p:txBody>
        </p:sp>
        <p:pic>
          <p:nvPicPr>
            <p:cNvPr id="110" name="Picture 109" descr="30395D050-crop_0.jp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174620" y="2331253"/>
              <a:ext cx="828314" cy="914400"/>
            </a:xfrm>
            <a:prstGeom prst="rect">
              <a:avLst/>
            </a:prstGeom>
            <a:effectLst>
              <a:innerShdw blurRad="114300">
                <a:prstClr val="black"/>
              </a:innerShdw>
            </a:effectLst>
          </p:spPr>
        </p:pic>
        <p:sp>
          <p:nvSpPr>
            <p:cNvPr id="111" name="TextBox 110"/>
            <p:cNvSpPr txBox="1"/>
            <p:nvPr/>
          </p:nvSpPr>
          <p:spPr>
            <a:xfrm>
              <a:off x="10098981" y="3210146"/>
              <a:ext cx="960796" cy="246221"/>
            </a:xfrm>
            <a:prstGeom prst="rect">
              <a:avLst/>
            </a:prstGeom>
            <a:noFill/>
          </p:spPr>
          <p:txBody>
            <a:bodyPr wrap="square" rtlCol="0">
              <a:spAutoFit/>
            </a:bodyPr>
            <a:lstStyle/>
            <a:p>
              <a:r>
                <a:rPr lang="en-US" sz="1000" dirty="0" smtClean="0">
                  <a:cs typeface="Arial Narrow"/>
                </a:rPr>
                <a:t>Vitali Morozov</a:t>
              </a:r>
              <a:endParaRPr lang="en-US" sz="1000" dirty="0">
                <a:cs typeface="Arial Narrow"/>
              </a:endParaRPr>
            </a:p>
          </p:txBody>
        </p:sp>
        <p:pic>
          <p:nvPicPr>
            <p:cNvPr id="112" name="Picture 111" descr="SParker-500_0.jp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1096833" y="2338397"/>
              <a:ext cx="828313" cy="914400"/>
            </a:xfrm>
            <a:prstGeom prst="rect">
              <a:avLst/>
            </a:prstGeom>
            <a:effectLst>
              <a:innerShdw blurRad="114300">
                <a:prstClr val="black"/>
              </a:innerShdw>
            </a:effectLst>
          </p:spPr>
        </p:pic>
        <p:sp>
          <p:nvSpPr>
            <p:cNvPr id="113" name="TextBox 112"/>
            <p:cNvSpPr txBox="1"/>
            <p:nvPr/>
          </p:nvSpPr>
          <p:spPr>
            <a:xfrm>
              <a:off x="10997865" y="3223034"/>
              <a:ext cx="1068431" cy="246221"/>
            </a:xfrm>
            <a:prstGeom prst="rect">
              <a:avLst/>
            </a:prstGeom>
            <a:noFill/>
          </p:spPr>
          <p:txBody>
            <a:bodyPr wrap="square" rtlCol="0">
              <a:spAutoFit/>
            </a:bodyPr>
            <a:lstStyle/>
            <a:p>
              <a:r>
                <a:rPr lang="en-US" sz="1000" dirty="0" smtClean="0">
                  <a:cs typeface="Arial Narrow"/>
                </a:rPr>
                <a:t>Scott Parker</a:t>
              </a:r>
              <a:endParaRPr lang="en-US" sz="1000" dirty="0">
                <a:cs typeface="Arial Narrow"/>
              </a:endParaRPr>
            </a:p>
          </p:txBody>
        </p:sp>
        <p:pic>
          <p:nvPicPr>
            <p:cNvPr id="114" name="Picture 113" descr="30588D41_crop_0.jpg"/>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171560" y="3426629"/>
              <a:ext cx="828312" cy="914400"/>
            </a:xfrm>
            <a:prstGeom prst="rect">
              <a:avLst/>
            </a:prstGeom>
            <a:effectLst>
              <a:innerShdw blurRad="114300">
                <a:prstClr val="black"/>
              </a:innerShdw>
            </a:effectLst>
          </p:spPr>
        </p:pic>
        <p:sp>
          <p:nvSpPr>
            <p:cNvPr id="115" name="TextBox 114"/>
            <p:cNvSpPr txBox="1"/>
            <p:nvPr/>
          </p:nvSpPr>
          <p:spPr>
            <a:xfrm>
              <a:off x="9702465" y="4304305"/>
              <a:ext cx="1600094" cy="246221"/>
            </a:xfrm>
            <a:prstGeom prst="rect">
              <a:avLst/>
            </a:prstGeom>
            <a:noFill/>
          </p:spPr>
          <p:txBody>
            <a:bodyPr wrap="square" rtlCol="0">
              <a:spAutoFit/>
            </a:bodyPr>
            <a:lstStyle/>
            <a:p>
              <a:r>
                <a:rPr lang="en-US" sz="1000" dirty="0" err="1">
                  <a:cs typeface="Arial Narrow"/>
                </a:rPr>
                <a:t>Venkatram</a:t>
              </a:r>
              <a:r>
                <a:rPr lang="en-US" sz="1000" dirty="0">
                  <a:cs typeface="Arial Narrow"/>
                </a:rPr>
                <a:t> </a:t>
              </a:r>
              <a:r>
                <a:rPr lang="en-US" sz="1000" dirty="0" err="1">
                  <a:cs typeface="Arial Narrow"/>
                </a:rPr>
                <a:t>Vishwanath</a:t>
              </a:r>
              <a:endParaRPr lang="en-US" sz="1000" dirty="0">
                <a:cs typeface="Arial Narrow"/>
              </a:endParaRPr>
            </a:p>
          </p:txBody>
        </p:sp>
      </p:grpSp>
      <p:sp>
        <p:nvSpPr>
          <p:cNvPr id="116" name="TextBox 115"/>
          <p:cNvSpPr txBox="1"/>
          <p:nvPr/>
        </p:nvSpPr>
        <p:spPr>
          <a:xfrm>
            <a:off x="6254561" y="4442847"/>
            <a:ext cx="5793574" cy="400110"/>
          </a:xfrm>
          <a:prstGeom prst="rect">
            <a:avLst/>
          </a:prstGeom>
          <a:noFill/>
        </p:spPr>
        <p:txBody>
          <a:bodyPr wrap="none" rtlCol="0">
            <a:spAutoFit/>
          </a:bodyPr>
          <a:lstStyle/>
          <a:p>
            <a:r>
              <a:rPr lang="en-US" sz="1000" dirty="0">
                <a:cs typeface="Arial Narrow"/>
              </a:rPr>
              <a:t>Not Pictured: </a:t>
            </a:r>
            <a:r>
              <a:rPr lang="en-US" sz="1000" dirty="0" smtClean="0">
                <a:cs typeface="Arial Narrow"/>
              </a:rPr>
              <a:t>Ramesh </a:t>
            </a:r>
            <a:r>
              <a:rPr lang="en-US" sz="1000" dirty="0" err="1">
                <a:cs typeface="Arial Narrow"/>
              </a:rPr>
              <a:t>Balakrishnan</a:t>
            </a:r>
            <a:r>
              <a:rPr lang="en-US" sz="1000" dirty="0">
                <a:cs typeface="Arial Narrow"/>
              </a:rPr>
              <a:t>, Christopher J. Knight, Adrian Pope, William </a:t>
            </a:r>
            <a:r>
              <a:rPr lang="en-US" sz="1000" dirty="0" err="1">
                <a:cs typeface="Arial Narrow"/>
              </a:rPr>
              <a:t>Scullin</a:t>
            </a:r>
            <a:r>
              <a:rPr lang="en-US" sz="1000" dirty="0">
                <a:cs typeface="Arial Narrow"/>
              </a:rPr>
              <a:t>, </a:t>
            </a:r>
            <a:r>
              <a:rPr lang="en-US" sz="1000" dirty="0" smtClean="0">
                <a:cs typeface="Arial Narrow"/>
              </a:rPr>
              <a:t>and Emily </a:t>
            </a:r>
            <a:r>
              <a:rPr lang="en-US" sz="1000" dirty="0">
                <a:cs typeface="Arial Narrow"/>
              </a:rPr>
              <a:t>R. </a:t>
            </a:r>
            <a:r>
              <a:rPr lang="en-US" sz="1000" dirty="0" err="1">
                <a:cs typeface="Arial Narrow"/>
              </a:rPr>
              <a:t>Shemon</a:t>
            </a:r>
            <a:endParaRPr lang="en-US" sz="1000" dirty="0">
              <a:cs typeface="Arial Narrow"/>
            </a:endParaRPr>
          </a:p>
          <a:p>
            <a:endParaRPr lang="en-US" sz="1000" dirty="0"/>
          </a:p>
        </p:txBody>
      </p:sp>
      <p:sp>
        <p:nvSpPr>
          <p:cNvPr id="117" name="Slide Number Placeholder 116"/>
          <p:cNvSpPr>
            <a:spLocks noGrp="1"/>
          </p:cNvSpPr>
          <p:nvPr>
            <p:ph type="sldNum" sz="quarter" idx="12"/>
          </p:nvPr>
        </p:nvSpPr>
        <p:spPr/>
        <p:txBody>
          <a:bodyPr/>
          <a:lstStyle/>
          <a:p>
            <a:fld id="{B071DD90-3474-49F3-B798-378336C7A1B5}" type="slidenum">
              <a:rPr lang="en-US" smtClean="0"/>
              <a:t>14</a:t>
            </a:fld>
            <a:endParaRPr lang="en-US" dirty="0"/>
          </a:p>
        </p:txBody>
      </p:sp>
    </p:spTree>
    <p:extLst>
      <p:ext uri="{BB962C8B-B14F-4D97-AF65-F5344CB8AC3E}">
        <p14:creationId xmlns:p14="http://schemas.microsoft.com/office/powerpoint/2010/main" val="2935107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7812" y="2908012"/>
            <a:ext cx="6392263" cy="584775"/>
          </a:xfrm>
          <a:prstGeom prst="rect">
            <a:avLst/>
          </a:prstGeom>
          <a:noFill/>
        </p:spPr>
        <p:txBody>
          <a:bodyPr wrap="none" rtlCol="0">
            <a:spAutoFit/>
          </a:bodyPr>
          <a:lstStyle/>
          <a:p>
            <a:r>
              <a:rPr lang="en-US" sz="3200" b="1" dirty="0" smtClean="0"/>
              <a:t>Portability Challenges and Strategies</a:t>
            </a:r>
            <a:endParaRPr lang="en-US" sz="3200" b="1" dirty="0"/>
          </a:p>
        </p:txBody>
      </p:sp>
      <p:sp>
        <p:nvSpPr>
          <p:cNvPr id="7" name="Slide Number Placeholder 6"/>
          <p:cNvSpPr>
            <a:spLocks noGrp="1"/>
          </p:cNvSpPr>
          <p:nvPr>
            <p:ph type="sldNum" sz="quarter" idx="12"/>
          </p:nvPr>
        </p:nvSpPr>
        <p:spPr/>
        <p:txBody>
          <a:bodyPr/>
          <a:lstStyle/>
          <a:p>
            <a:fld id="{B071DD90-3474-49F3-B798-378336C7A1B5}" type="slidenum">
              <a:rPr lang="en-US" smtClean="0"/>
              <a:t>15</a:t>
            </a:fld>
            <a:endParaRPr lang="en-US" dirty="0"/>
          </a:p>
        </p:txBody>
      </p:sp>
    </p:spTree>
    <p:extLst>
      <p:ext uri="{BB962C8B-B14F-4D97-AF65-F5344CB8AC3E}">
        <p14:creationId xmlns:p14="http://schemas.microsoft.com/office/powerpoint/2010/main" val="884119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241" y="1371600"/>
            <a:ext cx="10969943" cy="4525963"/>
          </a:xfrm>
        </p:spPr>
        <p:txBody>
          <a:bodyPr>
            <a:normAutofit/>
          </a:bodyPr>
          <a:lstStyle/>
          <a:p>
            <a:r>
              <a:rPr lang="en-US" dirty="0" smtClean="0"/>
              <a:t>Community is just coming to terms with the language and definition.  </a:t>
            </a:r>
          </a:p>
          <a:p>
            <a:r>
              <a:rPr lang="en-US" dirty="0" smtClean="0"/>
              <a:t>From a recent </a:t>
            </a:r>
            <a:r>
              <a:rPr lang="en-US" dirty="0" err="1" smtClean="0"/>
              <a:t>FASTMath</a:t>
            </a:r>
            <a:r>
              <a:rPr lang="en-US" dirty="0" smtClean="0"/>
              <a:t> meeting two definitions of performance portable emerged:</a:t>
            </a:r>
          </a:p>
          <a:p>
            <a:pPr lvl="1"/>
            <a:r>
              <a:rPr lang="en-US" i="1" dirty="0" smtClean="0"/>
              <a:t>Same </a:t>
            </a:r>
            <a:r>
              <a:rPr lang="en-US" i="1" dirty="0"/>
              <a:t>piece of code (from the user perspective)  runs on different architectures with ‘good’ performance </a:t>
            </a:r>
          </a:p>
          <a:p>
            <a:pPr lvl="1"/>
            <a:r>
              <a:rPr lang="en-US" i="1" dirty="0" smtClean="0"/>
              <a:t>A </a:t>
            </a:r>
            <a:r>
              <a:rPr lang="en-US" i="1" dirty="0"/>
              <a:t>relatively small amount of effort is needed to make a change to get good performance within advertised (algorithmic or performance) tolerances across both current and future architectures</a:t>
            </a:r>
          </a:p>
          <a:p>
            <a:pPr marL="0" indent="0">
              <a:buNone/>
            </a:pPr>
            <a:endParaRPr lang="en-US" dirty="0"/>
          </a:p>
        </p:txBody>
      </p:sp>
      <p:sp>
        <p:nvSpPr>
          <p:cNvPr id="3" name="Title 2"/>
          <p:cNvSpPr>
            <a:spLocks noGrp="1"/>
          </p:cNvSpPr>
          <p:nvPr>
            <p:ph type="title"/>
          </p:nvPr>
        </p:nvSpPr>
        <p:spPr/>
        <p:txBody>
          <a:bodyPr/>
          <a:lstStyle/>
          <a:p>
            <a:r>
              <a:rPr lang="en-US" b="1" dirty="0" smtClean="0"/>
              <a:t>How should we define performance portability?</a:t>
            </a:r>
            <a:endParaRPr lang="en-US" b="1" dirty="0"/>
          </a:p>
        </p:txBody>
      </p:sp>
      <p:sp>
        <p:nvSpPr>
          <p:cNvPr id="4" name="Slide Number Placeholder 3"/>
          <p:cNvSpPr>
            <a:spLocks noGrp="1"/>
          </p:cNvSpPr>
          <p:nvPr>
            <p:ph type="sldNum" sz="quarter" idx="12"/>
          </p:nvPr>
        </p:nvSpPr>
        <p:spPr/>
        <p:txBody>
          <a:bodyPr/>
          <a:lstStyle/>
          <a:p>
            <a:fld id="{B071DD90-3474-49F3-B798-378336C7A1B5}" type="slidenum">
              <a:rPr lang="en-US" smtClean="0"/>
              <a:t>16</a:t>
            </a:fld>
            <a:endParaRPr lang="en-US" dirty="0"/>
          </a:p>
        </p:txBody>
      </p:sp>
    </p:spTree>
    <p:extLst>
      <p:ext uri="{BB962C8B-B14F-4D97-AF65-F5344CB8AC3E}">
        <p14:creationId xmlns:p14="http://schemas.microsoft.com/office/powerpoint/2010/main" val="472291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8012" y="990600"/>
            <a:ext cx="10969943" cy="4525963"/>
          </a:xfrm>
        </p:spPr>
        <p:txBody>
          <a:bodyPr/>
          <a:lstStyle/>
          <a:p>
            <a:r>
              <a:rPr lang="en-US" dirty="0" smtClean="0"/>
              <a:t>MPI only</a:t>
            </a:r>
          </a:p>
          <a:p>
            <a:r>
              <a:rPr lang="en-US" dirty="0" err="1" smtClean="0"/>
              <a:t>MPI+OpenMP</a:t>
            </a:r>
            <a:endParaRPr lang="en-US" dirty="0" smtClean="0"/>
          </a:p>
          <a:p>
            <a:r>
              <a:rPr lang="en-US" dirty="0" err="1" smtClean="0"/>
              <a:t>MPI+OpenACC</a:t>
            </a:r>
            <a:r>
              <a:rPr lang="en-US" dirty="0" smtClean="0"/>
              <a:t>/CUDA</a:t>
            </a:r>
            <a:endParaRPr lang="en-US" dirty="0"/>
          </a:p>
        </p:txBody>
      </p:sp>
      <p:sp>
        <p:nvSpPr>
          <p:cNvPr id="3" name="Title 2"/>
          <p:cNvSpPr>
            <a:spLocks noGrp="1"/>
          </p:cNvSpPr>
          <p:nvPr>
            <p:ph type="title"/>
          </p:nvPr>
        </p:nvSpPr>
        <p:spPr/>
        <p:txBody>
          <a:bodyPr>
            <a:normAutofit/>
          </a:bodyPr>
          <a:lstStyle/>
          <a:p>
            <a:r>
              <a:rPr lang="en-US" b="1" dirty="0" smtClean="0"/>
              <a:t>The dominant programming model at centers </a:t>
            </a:r>
            <a:r>
              <a:rPr lang="en-US" b="1" dirty="0"/>
              <a:t> </a:t>
            </a:r>
            <a:r>
              <a:rPr lang="en-US" b="1" dirty="0" smtClean="0"/>
              <a:t>is MPI, sometimes +X</a:t>
            </a:r>
            <a:endParaRPr lang="en-US" b="1" dirty="0"/>
          </a:p>
        </p:txBody>
      </p:sp>
      <p:graphicFrame>
        <p:nvGraphicFramePr>
          <p:cNvPr id="5" name="Chart 4"/>
          <p:cNvGraphicFramePr/>
          <p:nvPr>
            <p:extLst>
              <p:ext uri="{D42A27DB-BD31-4B8C-83A1-F6EECF244321}">
                <p14:modId xmlns:p14="http://schemas.microsoft.com/office/powerpoint/2010/main" val="4214084264"/>
              </p:ext>
            </p:extLst>
          </p:nvPr>
        </p:nvGraphicFramePr>
        <p:xfrm>
          <a:off x="7008812" y="838200"/>
          <a:ext cx="5105399"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1622528156"/>
              </p:ext>
            </p:extLst>
          </p:nvPr>
        </p:nvGraphicFramePr>
        <p:xfrm>
          <a:off x="4570412" y="3124200"/>
          <a:ext cx="4648200" cy="3359727"/>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descr="GPU_usage_titan.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29000"/>
            <a:ext cx="5257571" cy="2895600"/>
          </a:xfrm>
          <a:prstGeom prst="rect">
            <a:avLst/>
          </a:prstGeom>
        </p:spPr>
      </p:pic>
      <p:sp>
        <p:nvSpPr>
          <p:cNvPr id="4" name="Slide Number Placeholder 3"/>
          <p:cNvSpPr>
            <a:spLocks noGrp="1"/>
          </p:cNvSpPr>
          <p:nvPr>
            <p:ph type="sldNum" sz="quarter" idx="12"/>
          </p:nvPr>
        </p:nvSpPr>
        <p:spPr/>
        <p:txBody>
          <a:bodyPr/>
          <a:lstStyle/>
          <a:p>
            <a:fld id="{B071DD90-3474-49F3-B798-378336C7A1B5}" type="slidenum">
              <a:rPr lang="en-US" smtClean="0"/>
              <a:t>17</a:t>
            </a:fld>
            <a:endParaRPr lang="en-US" dirty="0"/>
          </a:p>
        </p:txBody>
      </p:sp>
      <p:sp>
        <p:nvSpPr>
          <p:cNvPr id="6" name="TextBox 5"/>
          <p:cNvSpPr txBox="1"/>
          <p:nvPr/>
        </p:nvSpPr>
        <p:spPr>
          <a:xfrm>
            <a:off x="608012" y="3124200"/>
            <a:ext cx="4168003" cy="369332"/>
          </a:xfrm>
          <a:prstGeom prst="rect">
            <a:avLst/>
          </a:prstGeom>
          <a:noFill/>
        </p:spPr>
        <p:txBody>
          <a:bodyPr wrap="none" rtlCol="0">
            <a:spAutoFit/>
          </a:bodyPr>
          <a:lstStyle/>
          <a:p>
            <a:r>
              <a:rPr lang="en-US" b="1" i="1" dirty="0" smtClean="0"/>
              <a:t>Programming Model GPU usage on Titan</a:t>
            </a:r>
            <a:endParaRPr lang="en-US" b="1" i="1" dirty="0"/>
          </a:p>
        </p:txBody>
      </p:sp>
    </p:spTree>
    <p:extLst>
      <p:ext uri="{BB962C8B-B14F-4D97-AF65-F5344CB8AC3E}">
        <p14:creationId xmlns:p14="http://schemas.microsoft.com/office/powerpoint/2010/main" val="1010432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441" y="990601"/>
            <a:ext cx="6170771" cy="5135564"/>
          </a:xfrm>
        </p:spPr>
        <p:txBody>
          <a:bodyPr>
            <a:normAutofit lnSpcReduction="10000"/>
          </a:bodyPr>
          <a:lstStyle/>
          <a:p>
            <a:r>
              <a:rPr lang="en-US" dirty="0" smtClean="0"/>
              <a:t>ASCR facility architectures will have memory hierarchies, each with “faster” and “slower” memory that differ by:</a:t>
            </a:r>
          </a:p>
          <a:p>
            <a:pPr lvl="1"/>
            <a:r>
              <a:rPr lang="en-US" dirty="0"/>
              <a:t>Ratios of fast </a:t>
            </a:r>
            <a:r>
              <a:rPr lang="en-US" dirty="0" smtClean="0"/>
              <a:t>and slow </a:t>
            </a:r>
            <a:r>
              <a:rPr lang="en-US" dirty="0"/>
              <a:t>memory </a:t>
            </a:r>
            <a:r>
              <a:rPr lang="en-US" dirty="0" smtClean="0"/>
              <a:t>bandwidths</a:t>
            </a:r>
            <a:endParaRPr lang="en-US" dirty="0"/>
          </a:p>
          <a:p>
            <a:pPr lvl="1"/>
            <a:r>
              <a:rPr lang="en-US" dirty="0"/>
              <a:t>Sizes of fast and slow </a:t>
            </a:r>
            <a:r>
              <a:rPr lang="en-US" dirty="0" smtClean="0"/>
              <a:t>memories</a:t>
            </a:r>
            <a:endParaRPr lang="en-US" dirty="0"/>
          </a:p>
          <a:p>
            <a:pPr lvl="1"/>
            <a:r>
              <a:rPr lang="en-US" dirty="0"/>
              <a:t>Attributes of fast and slow memories </a:t>
            </a:r>
          </a:p>
          <a:p>
            <a:pPr lvl="1"/>
            <a:r>
              <a:rPr lang="en-US" dirty="0" smtClean="0"/>
              <a:t>APIs </a:t>
            </a:r>
            <a:r>
              <a:rPr lang="en-US" dirty="0"/>
              <a:t>into fast and slow </a:t>
            </a:r>
            <a:r>
              <a:rPr lang="en-US" dirty="0" smtClean="0"/>
              <a:t>memories</a:t>
            </a:r>
          </a:p>
          <a:p>
            <a:pPr lvl="1"/>
            <a:r>
              <a:rPr lang="en-US" dirty="0"/>
              <a:t>N</a:t>
            </a:r>
            <a:r>
              <a:rPr lang="en-US" dirty="0" smtClean="0"/>
              <a:t>umber of NUMA domains </a:t>
            </a:r>
            <a:endParaRPr lang="en-US" dirty="0"/>
          </a:p>
          <a:p>
            <a:pPr lvl="1"/>
            <a:endParaRPr lang="en-US" dirty="0" smtClean="0"/>
          </a:p>
          <a:p>
            <a:pPr lvl="1"/>
            <a:endParaRPr lang="en-US" dirty="0"/>
          </a:p>
        </p:txBody>
      </p:sp>
      <p:sp>
        <p:nvSpPr>
          <p:cNvPr id="3" name="Title 2"/>
          <p:cNvSpPr>
            <a:spLocks noGrp="1"/>
          </p:cNvSpPr>
          <p:nvPr>
            <p:ph type="title"/>
          </p:nvPr>
        </p:nvSpPr>
        <p:spPr/>
        <p:txBody>
          <a:bodyPr/>
          <a:lstStyle/>
          <a:p>
            <a:r>
              <a:rPr lang="en-US" b="1" dirty="0" smtClean="0"/>
              <a:t>Portability challenge: Deepening memory hierarchies</a:t>
            </a:r>
            <a:endParaRPr lang="en-US" b="1" dirty="0"/>
          </a:p>
        </p:txBody>
      </p:sp>
      <p:sp>
        <p:nvSpPr>
          <p:cNvPr id="4" name="Rectangle 3"/>
          <p:cNvSpPr/>
          <p:nvPr/>
        </p:nvSpPr>
        <p:spPr bwMode="auto">
          <a:xfrm flipH="1">
            <a:off x="7733521" y="1324800"/>
            <a:ext cx="3771900" cy="2621279"/>
          </a:xfrm>
          <a:prstGeom prst="rect">
            <a:avLst/>
          </a:prstGeom>
          <a:gradFill flip="none" rotWithShape="1">
            <a:gsLst>
              <a:gs pos="92000">
                <a:srgbClr val="00B050"/>
              </a:gs>
              <a:gs pos="100000">
                <a:schemeClr val="accent1">
                  <a:lumMod val="30000"/>
                  <a:lumOff val="70000"/>
                  <a:alpha val="0"/>
                </a:schemeClr>
              </a:gs>
            </a:gsLst>
            <a:path path="rect">
              <a:fillToRect l="100000" t="100000"/>
            </a:path>
            <a:tileRect r="-100000" b="-100000"/>
          </a:grad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endParaRPr lang="en-US">
              <a:effectLst>
                <a:outerShdw blurRad="38100" dist="38100" dir="2700000" algn="tl">
                  <a:srgbClr val="000000">
                    <a:alpha val="43137"/>
                  </a:srgbClr>
                </a:outerShdw>
              </a:effectLst>
              <a:latin typeface="Arial Narrow" pitchFamily="34" charset="0"/>
            </a:endParaRPr>
          </a:p>
        </p:txBody>
      </p:sp>
      <p:sp>
        <p:nvSpPr>
          <p:cNvPr id="10" name="Rectangle 9"/>
          <p:cNvSpPr/>
          <p:nvPr/>
        </p:nvSpPr>
        <p:spPr bwMode="auto">
          <a:xfrm>
            <a:off x="7770812" y="1628001"/>
            <a:ext cx="3332183" cy="2318026"/>
          </a:xfrm>
          <a:prstGeom prst="rect">
            <a:avLst/>
          </a:prstGeom>
          <a:solidFill>
            <a:srgbClr val="00B050"/>
          </a:solid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endParaRPr lang="en-US">
              <a:effectLst>
                <a:outerShdw blurRad="38100" dist="38100" dir="2700000" algn="tl">
                  <a:srgbClr val="000000">
                    <a:alpha val="43137"/>
                  </a:srgbClr>
                </a:outerShdw>
              </a:effectLst>
              <a:latin typeface="Arial Narrow" pitchFamily="34" charset="0"/>
            </a:endParaRPr>
          </a:p>
        </p:txBody>
      </p:sp>
      <p:sp>
        <p:nvSpPr>
          <p:cNvPr id="20" name="Rectangle 19"/>
          <p:cNvSpPr/>
          <p:nvPr/>
        </p:nvSpPr>
        <p:spPr>
          <a:xfrm>
            <a:off x="7620697" y="1187994"/>
            <a:ext cx="1035351" cy="461665"/>
          </a:xfrm>
          <a:prstGeom prst="rect">
            <a:avLst/>
          </a:prstGeom>
        </p:spPr>
        <p:txBody>
          <a:bodyPr wrap="square">
            <a:spAutoFit/>
          </a:bodyPr>
          <a:lstStyle/>
          <a:p>
            <a:pPr eaLnBrk="1" fontAlgn="auto" hangingPunct="1">
              <a:lnSpc>
                <a:spcPct val="100000"/>
              </a:lnSpc>
              <a:spcBef>
                <a:spcPts val="0"/>
              </a:spcBef>
              <a:spcAft>
                <a:spcPts val="0"/>
              </a:spcAft>
            </a:pPr>
            <a:r>
              <a:rPr lang="en-US" sz="1200" i="1" dirty="0">
                <a:latin typeface="Neo Sans Intel" panose="020B0504020202020204" pitchFamily="34" charset="0"/>
              </a:rPr>
              <a:t>Near Memory</a:t>
            </a:r>
            <a:endParaRPr lang="en-US" sz="1200" i="1" dirty="0">
              <a:latin typeface="Neo Sans Intel"/>
            </a:endParaRPr>
          </a:p>
        </p:txBody>
      </p:sp>
      <p:grpSp>
        <p:nvGrpSpPr>
          <p:cNvPr id="21" name="Group 20"/>
          <p:cNvGrpSpPr/>
          <p:nvPr/>
        </p:nvGrpSpPr>
        <p:grpSpPr>
          <a:xfrm>
            <a:off x="7802899" y="1684315"/>
            <a:ext cx="2189048" cy="2189046"/>
            <a:chOff x="2132011" y="2352673"/>
            <a:chExt cx="2295526" cy="2295526"/>
          </a:xfrm>
        </p:grpSpPr>
        <p:sp>
          <p:nvSpPr>
            <p:cNvPr id="22" name="Rounded Rectangle 21"/>
            <p:cNvSpPr/>
            <p:nvPr/>
          </p:nvSpPr>
          <p:spPr bwMode="auto">
            <a:xfrm>
              <a:off x="2132011" y="2352673"/>
              <a:ext cx="2295526" cy="2295526"/>
            </a:xfrm>
            <a:prstGeom prst="roundRect">
              <a:avLst>
                <a:gd name="adj" fmla="val 2373"/>
              </a:avLst>
            </a:prstGeom>
            <a:gradFill flip="none" rotWithShape="1">
              <a:gsLst>
                <a:gs pos="0">
                  <a:srgbClr val="646464"/>
                </a:gs>
                <a:gs pos="50000">
                  <a:srgbClr val="777777"/>
                </a:gs>
                <a:gs pos="100000">
                  <a:srgbClr val="A9A9A9"/>
                </a:gs>
              </a:gsLst>
              <a:path path="circle">
                <a:fillToRect t="100000" r="100000"/>
              </a:path>
              <a:tileRect l="-100000" b="-100000"/>
            </a:gradFill>
            <a:ln w="28575" cap="flat" cmpd="sng" algn="ctr">
              <a:solidFill>
                <a:schemeClr val="tx1"/>
              </a:solid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endParaRPr lang="en-US" sz="1600">
                <a:effectLst>
                  <a:outerShdw blurRad="38100" dist="38100" dir="2700000" algn="tl">
                    <a:srgbClr val="000000">
                      <a:alpha val="43137"/>
                    </a:srgbClr>
                  </a:outerShdw>
                </a:effectLst>
                <a:latin typeface="Arial Narrow" pitchFamily="34" charset="0"/>
              </a:endParaRPr>
            </a:p>
          </p:txBody>
        </p:sp>
        <p:pic>
          <p:nvPicPr>
            <p:cNvPr id="23" name="Picture 22" descr="intel_rgb_3000.png"/>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2964917" y="3237429"/>
              <a:ext cx="644578" cy="424992"/>
            </a:xfrm>
            <a:prstGeom prst="rect">
              <a:avLst/>
            </a:prstGeom>
            <a:ln w="28575">
              <a:noFill/>
            </a:ln>
          </p:spPr>
        </p:pic>
      </p:grpSp>
      <p:grpSp>
        <p:nvGrpSpPr>
          <p:cNvPr id="24" name="Group 23"/>
          <p:cNvGrpSpPr/>
          <p:nvPr/>
        </p:nvGrpSpPr>
        <p:grpSpPr>
          <a:xfrm>
            <a:off x="7766988" y="1600101"/>
            <a:ext cx="2318028" cy="2318026"/>
            <a:chOff x="8788332" y="1324711"/>
            <a:chExt cx="2430780" cy="2430780"/>
          </a:xfrm>
        </p:grpSpPr>
        <p:sp>
          <p:nvSpPr>
            <p:cNvPr id="25" name="Rectangle 24"/>
            <p:cNvSpPr/>
            <p:nvPr/>
          </p:nvSpPr>
          <p:spPr bwMode="auto">
            <a:xfrm>
              <a:off x="8788332" y="1324711"/>
              <a:ext cx="2430780" cy="2430780"/>
            </a:xfrm>
            <a:prstGeom prst="rect">
              <a:avLst/>
            </a:prstGeom>
            <a:solidFill>
              <a:srgbClr val="00B050"/>
            </a:solidFill>
            <a:ln w="9525" cap="flat" cmpd="sng" algn="ctr">
              <a:no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endParaRPr lang="en-US">
                <a:effectLst>
                  <a:outerShdw blurRad="38100" dist="38100" dir="2700000" algn="tl">
                    <a:srgbClr val="000000">
                      <a:alpha val="43137"/>
                    </a:srgbClr>
                  </a:outerShdw>
                </a:effectLst>
                <a:latin typeface="Arial Narrow" pitchFamily="34" charset="0"/>
              </a:endParaRPr>
            </a:p>
          </p:txBody>
        </p:sp>
        <p:grpSp>
          <p:nvGrpSpPr>
            <p:cNvPr id="26" name="Group 25"/>
            <p:cNvGrpSpPr/>
            <p:nvPr/>
          </p:nvGrpSpPr>
          <p:grpSpPr>
            <a:xfrm>
              <a:off x="8849292" y="1383765"/>
              <a:ext cx="2295526" cy="2295526"/>
              <a:chOff x="2133600" y="2352674"/>
              <a:chExt cx="2295526" cy="2295526"/>
            </a:xfrm>
          </p:grpSpPr>
          <p:sp>
            <p:nvSpPr>
              <p:cNvPr id="27" name="Rounded Rectangle 26"/>
              <p:cNvSpPr/>
              <p:nvPr/>
            </p:nvSpPr>
            <p:spPr bwMode="auto">
              <a:xfrm>
                <a:off x="2133600" y="2352674"/>
                <a:ext cx="2295526" cy="2295526"/>
              </a:xfrm>
              <a:prstGeom prst="roundRect">
                <a:avLst>
                  <a:gd name="adj" fmla="val 2373"/>
                </a:avLst>
              </a:prstGeom>
              <a:solidFill>
                <a:srgbClr val="595959">
                  <a:alpha val="50196"/>
                </a:srgbClr>
              </a:solidFill>
              <a:ln w="28575" cap="flat" cmpd="sng" algn="ctr">
                <a:solidFill>
                  <a:schemeClr val="tx1"/>
                </a:solid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endParaRPr lang="en-US" sz="1600">
                  <a:effectLst>
                    <a:outerShdw blurRad="38100" dist="38100" dir="2700000" algn="tl">
                      <a:srgbClr val="000000">
                        <a:alpha val="43137"/>
                      </a:srgbClr>
                    </a:outerShdw>
                  </a:effectLst>
                  <a:latin typeface="Arial Narrow" pitchFamily="34" charset="0"/>
                </a:endParaRPr>
              </a:p>
            </p:txBody>
          </p:sp>
          <p:sp>
            <p:nvSpPr>
              <p:cNvPr id="28" name="Rounded Rectangle 27"/>
              <p:cNvSpPr/>
              <p:nvPr/>
            </p:nvSpPr>
            <p:spPr bwMode="auto">
              <a:xfrm>
                <a:off x="2212495" y="4059797"/>
                <a:ext cx="500226" cy="500226"/>
              </a:xfrm>
              <a:prstGeom prst="roundRect">
                <a:avLst>
                  <a:gd name="adj" fmla="val 8377"/>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r>
                  <a:rPr lang="en-US" sz="700">
                    <a:solidFill>
                      <a:schemeClr val="tx1"/>
                    </a:solidFill>
                    <a:latin typeface="Neo Sans Intel Medium"/>
                  </a:rPr>
                  <a:t>HBW </a:t>
                </a:r>
                <a:br>
                  <a:rPr lang="en-US" sz="700">
                    <a:solidFill>
                      <a:schemeClr val="tx1"/>
                    </a:solidFill>
                    <a:latin typeface="Neo Sans Intel Medium"/>
                  </a:rPr>
                </a:br>
                <a:r>
                  <a:rPr lang="en-US" sz="700">
                    <a:solidFill>
                      <a:schemeClr val="tx1"/>
                    </a:solidFill>
                    <a:latin typeface="Neo Sans Intel Medium"/>
                  </a:rPr>
                  <a:t>In-Package Memory</a:t>
                </a:r>
              </a:p>
            </p:txBody>
          </p:sp>
          <p:sp>
            <p:nvSpPr>
              <p:cNvPr id="29" name="Rounded Rectangle 28"/>
              <p:cNvSpPr/>
              <p:nvPr/>
            </p:nvSpPr>
            <p:spPr bwMode="auto">
              <a:xfrm>
                <a:off x="2786064" y="2991804"/>
                <a:ext cx="978216" cy="978216"/>
              </a:xfrm>
              <a:prstGeom prst="roundRect">
                <a:avLst>
                  <a:gd name="adj" fmla="val 4982"/>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r>
                  <a:rPr lang="en-US" sz="1400">
                    <a:solidFill>
                      <a:schemeClr val="tx1"/>
                    </a:solidFill>
                    <a:latin typeface="Neo Sans Intel Medium"/>
                  </a:rPr>
                  <a:t>KNL CPU</a:t>
                </a:r>
              </a:p>
              <a:p>
                <a:pPr eaLnBrk="1" hangingPunct="1">
                  <a:lnSpc>
                    <a:spcPct val="95000"/>
                  </a:lnSpc>
                  <a:spcBef>
                    <a:spcPct val="30000"/>
                  </a:spcBef>
                  <a:buClr>
                    <a:prstClr val="white"/>
                  </a:buClr>
                  <a:buFont typeface="Wingdings" pitchFamily="2" charset="2"/>
                  <a:buNone/>
                </a:pPr>
                <a:endParaRPr lang="en-US" sz="1400">
                  <a:solidFill>
                    <a:schemeClr val="tx1"/>
                  </a:solidFill>
                  <a:latin typeface="Neo Sans Intel Medium"/>
                </a:endParaRPr>
              </a:p>
            </p:txBody>
          </p:sp>
          <p:sp>
            <p:nvSpPr>
              <p:cNvPr id="30" name="Rounded Rectangle 29"/>
              <p:cNvSpPr/>
              <p:nvPr/>
            </p:nvSpPr>
            <p:spPr bwMode="auto">
              <a:xfrm>
                <a:off x="3843175" y="4052177"/>
                <a:ext cx="500226" cy="500226"/>
              </a:xfrm>
              <a:prstGeom prst="roundRect">
                <a:avLst>
                  <a:gd name="adj" fmla="val 8377"/>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r>
                  <a:rPr lang="en-US" sz="700">
                    <a:solidFill>
                      <a:schemeClr val="tx1"/>
                    </a:solidFill>
                    <a:latin typeface="Neo Sans Intel Medium"/>
                  </a:rPr>
                  <a:t>HBW </a:t>
                </a:r>
                <a:br>
                  <a:rPr lang="en-US" sz="700">
                    <a:solidFill>
                      <a:schemeClr val="tx1"/>
                    </a:solidFill>
                    <a:latin typeface="Neo Sans Intel Medium"/>
                  </a:rPr>
                </a:br>
                <a:r>
                  <a:rPr lang="en-US" sz="700">
                    <a:solidFill>
                      <a:schemeClr val="tx1"/>
                    </a:solidFill>
                    <a:latin typeface="Neo Sans Intel Medium"/>
                  </a:rPr>
                  <a:t>In-Package</a:t>
                </a:r>
                <a:br>
                  <a:rPr lang="en-US" sz="700">
                    <a:solidFill>
                      <a:schemeClr val="tx1"/>
                    </a:solidFill>
                    <a:latin typeface="Neo Sans Intel Medium"/>
                  </a:rPr>
                </a:br>
                <a:r>
                  <a:rPr lang="en-US" sz="700">
                    <a:solidFill>
                      <a:schemeClr val="tx1"/>
                    </a:solidFill>
                    <a:latin typeface="Neo Sans Intel Medium"/>
                  </a:rPr>
                  <a:t>Memory</a:t>
                </a:r>
              </a:p>
            </p:txBody>
          </p:sp>
          <p:sp>
            <p:nvSpPr>
              <p:cNvPr id="31" name="Rounded Rectangle 30"/>
              <p:cNvSpPr/>
              <p:nvPr/>
            </p:nvSpPr>
            <p:spPr bwMode="auto">
              <a:xfrm>
                <a:off x="2212495" y="2459597"/>
                <a:ext cx="500226" cy="500226"/>
              </a:xfrm>
              <a:prstGeom prst="roundRect">
                <a:avLst>
                  <a:gd name="adj" fmla="val 8377"/>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r>
                  <a:rPr lang="en-US" sz="700">
                    <a:solidFill>
                      <a:schemeClr val="tx1"/>
                    </a:solidFill>
                    <a:latin typeface="Neo Sans Intel Medium"/>
                  </a:rPr>
                  <a:t>HBW</a:t>
                </a:r>
                <a:br>
                  <a:rPr lang="en-US" sz="700">
                    <a:solidFill>
                      <a:schemeClr val="tx1"/>
                    </a:solidFill>
                    <a:latin typeface="Neo Sans Intel Medium"/>
                  </a:rPr>
                </a:br>
                <a:r>
                  <a:rPr lang="en-US" sz="700">
                    <a:solidFill>
                      <a:schemeClr val="tx1"/>
                    </a:solidFill>
                    <a:latin typeface="Neo Sans Intel Medium"/>
                  </a:rPr>
                  <a:t>In-Package Memory</a:t>
                </a:r>
                <a:endParaRPr lang="en-US" sz="700" dirty="0">
                  <a:solidFill>
                    <a:schemeClr val="tx1"/>
                  </a:solidFill>
                  <a:latin typeface="Neo Sans Intel Medium"/>
                </a:endParaRPr>
              </a:p>
            </p:txBody>
          </p:sp>
          <p:sp>
            <p:nvSpPr>
              <p:cNvPr id="32" name="Rounded Rectangle 31"/>
              <p:cNvSpPr/>
              <p:nvPr/>
            </p:nvSpPr>
            <p:spPr bwMode="auto">
              <a:xfrm>
                <a:off x="3843175" y="2451977"/>
                <a:ext cx="500226" cy="500226"/>
              </a:xfrm>
              <a:prstGeom prst="roundRect">
                <a:avLst>
                  <a:gd name="adj" fmla="val 8377"/>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r>
                  <a:rPr lang="en-US" sz="700">
                    <a:solidFill>
                      <a:schemeClr val="tx1"/>
                    </a:solidFill>
                    <a:latin typeface="Neo Sans Intel Medium"/>
                  </a:rPr>
                  <a:t>HBW </a:t>
                </a:r>
                <a:br>
                  <a:rPr lang="en-US" sz="700">
                    <a:solidFill>
                      <a:schemeClr val="tx1"/>
                    </a:solidFill>
                    <a:latin typeface="Neo Sans Intel Medium"/>
                  </a:rPr>
                </a:br>
                <a:r>
                  <a:rPr lang="en-US" sz="700">
                    <a:solidFill>
                      <a:schemeClr val="tx1"/>
                    </a:solidFill>
                    <a:latin typeface="Neo Sans Intel Medium"/>
                  </a:rPr>
                  <a:t>In-Package Memory</a:t>
                </a:r>
              </a:p>
            </p:txBody>
          </p:sp>
          <p:sp>
            <p:nvSpPr>
              <p:cNvPr id="33" name="Rounded Rectangle 32"/>
              <p:cNvSpPr/>
              <p:nvPr/>
            </p:nvSpPr>
            <p:spPr bwMode="auto">
              <a:xfrm>
                <a:off x="2212495" y="3015857"/>
                <a:ext cx="500226" cy="500226"/>
              </a:xfrm>
              <a:prstGeom prst="roundRect">
                <a:avLst>
                  <a:gd name="adj" fmla="val 8377"/>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r>
                  <a:rPr lang="en-US" sz="700">
                    <a:solidFill>
                      <a:schemeClr val="tx1"/>
                    </a:solidFill>
                    <a:latin typeface="Neo Sans Intel Medium"/>
                  </a:rPr>
                  <a:t>HBW</a:t>
                </a:r>
                <a:br>
                  <a:rPr lang="en-US" sz="700">
                    <a:solidFill>
                      <a:schemeClr val="tx1"/>
                    </a:solidFill>
                    <a:latin typeface="Neo Sans Intel Medium"/>
                  </a:rPr>
                </a:br>
                <a:r>
                  <a:rPr lang="en-US" sz="700">
                    <a:solidFill>
                      <a:schemeClr val="tx1"/>
                    </a:solidFill>
                    <a:latin typeface="Neo Sans Intel Medium"/>
                  </a:rPr>
                  <a:t>In-Package Memory</a:t>
                </a:r>
              </a:p>
            </p:txBody>
          </p:sp>
          <p:sp>
            <p:nvSpPr>
              <p:cNvPr id="34" name="Rounded Rectangle 33"/>
              <p:cNvSpPr/>
              <p:nvPr/>
            </p:nvSpPr>
            <p:spPr bwMode="auto">
              <a:xfrm>
                <a:off x="3843175" y="3008237"/>
                <a:ext cx="500226" cy="500226"/>
              </a:xfrm>
              <a:prstGeom prst="roundRect">
                <a:avLst>
                  <a:gd name="adj" fmla="val 8377"/>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0" rIns="0" bIns="0" numCol="1" rtlCol="0" anchor="ctr"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r>
                  <a:rPr lang="en-US" sz="700">
                    <a:solidFill>
                      <a:schemeClr val="tx1"/>
                    </a:solidFill>
                    <a:latin typeface="Neo Sans Intel Medium"/>
                  </a:rPr>
                  <a:t>HBW </a:t>
                </a:r>
                <a:br>
                  <a:rPr lang="en-US" sz="700">
                    <a:solidFill>
                      <a:schemeClr val="tx1"/>
                    </a:solidFill>
                    <a:latin typeface="Neo Sans Intel Medium"/>
                  </a:rPr>
                </a:br>
                <a:r>
                  <a:rPr lang="en-US" sz="700">
                    <a:solidFill>
                      <a:schemeClr val="tx1"/>
                    </a:solidFill>
                    <a:latin typeface="Neo Sans Intel Medium"/>
                  </a:rPr>
                  <a:t>In-Package Memory</a:t>
                </a:r>
              </a:p>
            </p:txBody>
          </p:sp>
          <p:sp>
            <p:nvSpPr>
              <p:cNvPr id="35" name="TextBox 34"/>
              <p:cNvSpPr txBox="1"/>
              <p:nvPr/>
            </p:nvSpPr>
            <p:spPr>
              <a:xfrm rot="5400000">
                <a:off x="3752208" y="3799489"/>
                <a:ext cx="824243" cy="355022"/>
              </a:xfrm>
              <a:prstGeom prst="rect">
                <a:avLst/>
              </a:prstGeom>
              <a:noFill/>
            </p:spPr>
            <p:txBody>
              <a:bodyPr wrap="square" rtlCol="0">
                <a:spAutoFit/>
              </a:bodyPr>
              <a:lstStyle/>
              <a:p>
                <a:pPr algn="l" eaLnBrk="1" fontAlgn="auto" hangingPunct="1">
                  <a:lnSpc>
                    <a:spcPct val="100000"/>
                  </a:lnSpc>
                  <a:spcBef>
                    <a:spcPts val="0"/>
                  </a:spcBef>
                  <a:spcAft>
                    <a:spcPts val="0"/>
                  </a:spcAft>
                </a:pPr>
                <a:r>
                  <a:rPr lang="en-US" sz="1600">
                    <a:latin typeface="Neo Sans Intel Medium"/>
                  </a:rPr>
                  <a:t>. . .</a:t>
                </a:r>
                <a:endParaRPr lang="en-US" sz="1600" dirty="0" err="1">
                  <a:latin typeface="Neo Sans Intel Medium"/>
                </a:endParaRPr>
              </a:p>
            </p:txBody>
          </p:sp>
          <p:sp>
            <p:nvSpPr>
              <p:cNvPr id="36" name="TextBox 35"/>
              <p:cNvSpPr txBox="1"/>
              <p:nvPr/>
            </p:nvSpPr>
            <p:spPr>
              <a:xfrm rot="5400000">
                <a:off x="2113908" y="3799488"/>
                <a:ext cx="824243" cy="355022"/>
              </a:xfrm>
              <a:prstGeom prst="rect">
                <a:avLst/>
              </a:prstGeom>
              <a:noFill/>
            </p:spPr>
            <p:txBody>
              <a:bodyPr wrap="square" rtlCol="0">
                <a:spAutoFit/>
              </a:bodyPr>
              <a:lstStyle/>
              <a:p>
                <a:pPr algn="l" eaLnBrk="1" fontAlgn="auto" hangingPunct="1">
                  <a:lnSpc>
                    <a:spcPct val="100000"/>
                  </a:lnSpc>
                  <a:spcBef>
                    <a:spcPts val="0"/>
                  </a:spcBef>
                  <a:spcAft>
                    <a:spcPts val="0"/>
                  </a:spcAft>
                </a:pPr>
                <a:r>
                  <a:rPr lang="en-US" sz="1600">
                    <a:latin typeface="Neo Sans Intel Medium"/>
                  </a:rPr>
                  <a:t>. . .</a:t>
                </a:r>
                <a:endParaRPr lang="en-US" sz="1600" dirty="0" err="1">
                  <a:latin typeface="Neo Sans Intel Medium"/>
                </a:endParaRPr>
              </a:p>
            </p:txBody>
          </p:sp>
        </p:grpSp>
      </p:grpSp>
      <p:sp>
        <p:nvSpPr>
          <p:cNvPr id="38" name="Rectangle 37"/>
          <p:cNvSpPr/>
          <p:nvPr/>
        </p:nvSpPr>
        <p:spPr>
          <a:xfrm>
            <a:off x="8228012" y="789801"/>
            <a:ext cx="2819400" cy="292388"/>
          </a:xfrm>
          <a:prstGeom prst="rect">
            <a:avLst/>
          </a:prstGeom>
        </p:spPr>
        <p:txBody>
          <a:bodyPr wrap="square">
            <a:spAutoFit/>
          </a:bodyPr>
          <a:lstStyle/>
          <a:p>
            <a:pPr algn="ctr" eaLnBrk="1" fontAlgn="auto" hangingPunct="1">
              <a:lnSpc>
                <a:spcPct val="100000"/>
              </a:lnSpc>
              <a:spcBef>
                <a:spcPts val="0"/>
              </a:spcBef>
              <a:spcAft>
                <a:spcPts val="0"/>
              </a:spcAft>
            </a:pPr>
            <a:r>
              <a:rPr lang="en-US" sz="1300" b="1" i="1" dirty="0" smtClean="0">
                <a:latin typeface="Neo Sans Intel"/>
              </a:rPr>
              <a:t>Knight’s Landing Architecture </a:t>
            </a:r>
            <a:endParaRPr lang="en-US" sz="1300" b="1" i="1" dirty="0">
              <a:latin typeface="Neo Sans Intel"/>
            </a:endParaRPr>
          </a:p>
        </p:txBody>
      </p:sp>
      <p:sp>
        <p:nvSpPr>
          <p:cNvPr id="39" name="Rounded Rectangle 38"/>
          <p:cNvSpPr/>
          <p:nvPr/>
        </p:nvSpPr>
        <p:spPr bwMode="auto">
          <a:xfrm>
            <a:off x="10610977" y="1689300"/>
            <a:ext cx="465004" cy="465004"/>
          </a:xfrm>
          <a:prstGeom prst="roundRect">
            <a:avLst>
              <a:gd name="adj" fmla="val 4982"/>
            </a:avLst>
          </a:prstGeom>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0" rIns="0" bIns="0" numCol="1" rtlCol="0" anchor="ctr"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r>
              <a:rPr lang="en-US" sz="1200">
                <a:solidFill>
                  <a:schemeClr val="tx1"/>
                </a:solidFill>
                <a:latin typeface="Neo Sans Intel Medium"/>
              </a:rPr>
              <a:t>DDR</a:t>
            </a:r>
          </a:p>
        </p:txBody>
      </p:sp>
      <p:sp>
        <p:nvSpPr>
          <p:cNvPr id="40" name="Rounded Rectangle 39"/>
          <p:cNvSpPr/>
          <p:nvPr/>
        </p:nvSpPr>
        <p:spPr bwMode="auto">
          <a:xfrm>
            <a:off x="10615518" y="2266082"/>
            <a:ext cx="465004" cy="465004"/>
          </a:xfrm>
          <a:prstGeom prst="roundRect">
            <a:avLst>
              <a:gd name="adj" fmla="val 4982"/>
            </a:avLst>
          </a:prstGeom>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0" rIns="0" bIns="0" numCol="1" rtlCol="0" anchor="ctr"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r>
              <a:rPr lang="en-US" sz="1200">
                <a:solidFill>
                  <a:schemeClr val="tx1"/>
                </a:solidFill>
                <a:latin typeface="Neo Sans Intel Medium"/>
              </a:rPr>
              <a:t>DDR</a:t>
            </a:r>
          </a:p>
        </p:txBody>
      </p:sp>
      <p:sp>
        <p:nvSpPr>
          <p:cNvPr id="41" name="Rounded Rectangle 40"/>
          <p:cNvSpPr/>
          <p:nvPr/>
        </p:nvSpPr>
        <p:spPr bwMode="auto">
          <a:xfrm>
            <a:off x="10610977" y="3287940"/>
            <a:ext cx="465004" cy="465004"/>
          </a:xfrm>
          <a:prstGeom prst="roundRect">
            <a:avLst>
              <a:gd name="adj" fmla="val 4982"/>
            </a:avLst>
          </a:prstGeom>
          <a:ln w="28575">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0" rIns="0" bIns="0" numCol="1" rtlCol="0" anchor="ctr"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r>
              <a:rPr lang="en-US" sz="1200">
                <a:solidFill>
                  <a:schemeClr val="tx1"/>
                </a:solidFill>
                <a:latin typeface="Neo Sans Intel Medium"/>
              </a:rPr>
              <a:t>DDR</a:t>
            </a:r>
          </a:p>
        </p:txBody>
      </p:sp>
      <p:sp>
        <p:nvSpPr>
          <p:cNvPr id="42" name="TextBox 41"/>
          <p:cNvSpPr txBox="1"/>
          <p:nvPr/>
        </p:nvSpPr>
        <p:spPr>
          <a:xfrm rot="5400000">
            <a:off x="10507689" y="3014244"/>
            <a:ext cx="786010" cy="338554"/>
          </a:xfrm>
          <a:prstGeom prst="rect">
            <a:avLst/>
          </a:prstGeom>
          <a:noFill/>
        </p:spPr>
        <p:txBody>
          <a:bodyPr wrap="square" rtlCol="0">
            <a:spAutoFit/>
          </a:bodyPr>
          <a:lstStyle/>
          <a:p>
            <a:pPr algn="l" eaLnBrk="1" fontAlgn="auto" hangingPunct="1">
              <a:lnSpc>
                <a:spcPct val="100000"/>
              </a:lnSpc>
              <a:spcBef>
                <a:spcPts val="0"/>
              </a:spcBef>
              <a:spcAft>
                <a:spcPts val="0"/>
              </a:spcAft>
            </a:pPr>
            <a:r>
              <a:rPr lang="en-US" sz="1600">
                <a:latin typeface="Neo Sans Intel Medium"/>
              </a:rPr>
              <a:t>. . .</a:t>
            </a:r>
            <a:endParaRPr lang="en-US" sz="1600" dirty="0" err="1">
              <a:latin typeface="Neo Sans Intel Medium"/>
            </a:endParaRPr>
          </a:p>
        </p:txBody>
      </p:sp>
      <p:sp>
        <p:nvSpPr>
          <p:cNvPr id="43" name="Rounded Rectangle 42"/>
          <p:cNvSpPr/>
          <p:nvPr/>
        </p:nvSpPr>
        <p:spPr bwMode="auto">
          <a:xfrm>
            <a:off x="8766630" y="2720250"/>
            <a:ext cx="337820" cy="337820"/>
          </a:xfrm>
          <a:prstGeom prst="roundRect">
            <a:avLst/>
          </a:prstGeom>
          <a:ln>
            <a:headEnd type="none" w="med" len="med"/>
            <a:tailEnd type="none" w="med" len="med"/>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r>
              <a:rPr lang="en-US" sz="800">
                <a:solidFill>
                  <a:schemeClr val="tx1"/>
                </a:solidFill>
                <a:effectLst>
                  <a:outerShdw blurRad="38100" dist="38100" dir="2700000" algn="tl">
                    <a:srgbClr val="000000">
                      <a:alpha val="43137"/>
                    </a:srgbClr>
                  </a:outerShdw>
                </a:effectLst>
              </a:rPr>
              <a:t>Cache</a:t>
            </a:r>
          </a:p>
        </p:txBody>
      </p:sp>
      <p:sp>
        <p:nvSpPr>
          <p:cNvPr id="45" name="Rectangle 44"/>
          <p:cNvSpPr/>
          <p:nvPr/>
        </p:nvSpPr>
        <p:spPr>
          <a:xfrm>
            <a:off x="10059488" y="3645047"/>
            <a:ext cx="551754" cy="338554"/>
          </a:xfrm>
          <a:prstGeom prst="rect">
            <a:avLst/>
          </a:prstGeom>
        </p:spPr>
        <p:txBody>
          <a:bodyPr wrap="none">
            <a:spAutoFit/>
          </a:bodyPr>
          <a:lstStyle/>
          <a:p>
            <a:pPr algn="l" eaLnBrk="1" fontAlgn="auto" hangingPunct="1">
              <a:lnSpc>
                <a:spcPct val="100000"/>
              </a:lnSpc>
              <a:spcBef>
                <a:spcPts val="0"/>
              </a:spcBef>
              <a:spcAft>
                <a:spcPts val="0"/>
              </a:spcAft>
            </a:pPr>
            <a:r>
              <a:rPr lang="en-US" sz="1600">
                <a:latin typeface="Neo Sans Intel Medium"/>
              </a:rPr>
              <a:t>PCB</a:t>
            </a:r>
          </a:p>
        </p:txBody>
      </p:sp>
      <p:grpSp>
        <p:nvGrpSpPr>
          <p:cNvPr id="46" name="Group 45"/>
          <p:cNvGrpSpPr/>
          <p:nvPr/>
        </p:nvGrpSpPr>
        <p:grpSpPr>
          <a:xfrm>
            <a:off x="10008817" y="2649398"/>
            <a:ext cx="636110" cy="344922"/>
            <a:chOff x="6943945" y="2600684"/>
            <a:chExt cx="636110" cy="344922"/>
          </a:xfrm>
          <a:solidFill>
            <a:schemeClr val="bg1"/>
          </a:solidFill>
        </p:grpSpPr>
        <p:sp>
          <p:nvSpPr>
            <p:cNvPr id="47" name="Equal 46"/>
            <p:cNvSpPr/>
            <p:nvPr/>
          </p:nvSpPr>
          <p:spPr bwMode="auto">
            <a:xfrm>
              <a:off x="6943945" y="2621664"/>
              <a:ext cx="636110" cy="311423"/>
            </a:xfrm>
            <a:prstGeom prst="mathEqual">
              <a:avLst/>
            </a:prstGeom>
            <a:grpFill/>
            <a:ln w="9525" cap="flat" cmpd="sng" algn="ctr">
              <a:solidFill>
                <a:schemeClr val="bg1"/>
              </a:solidFill>
              <a:prstDash val="solid"/>
              <a:round/>
              <a:headEnd type="none" w="med" len="med"/>
              <a:tailEnd type="none" w="med" len="med"/>
            </a:ln>
            <a:effectLst/>
          </p:spPr>
          <p:txBody>
            <a:bodyPr vert="horz" wrap="square" lIns="91372" tIns="45688" rIns="91372" bIns="45688" numCol="1" rtlCol="0" anchor="t" anchorCtr="1" compatLnSpc="1">
              <a:prstTxWarp prst="textNoShape">
                <a:avLst/>
              </a:prstTxWarp>
              <a:noAutofit/>
            </a:bodyPr>
            <a:lstStyle/>
            <a:p>
              <a:pPr eaLnBrk="1" hangingPunct="1">
                <a:lnSpc>
                  <a:spcPct val="95000"/>
                </a:lnSpc>
                <a:spcBef>
                  <a:spcPct val="30000"/>
                </a:spcBef>
                <a:buClr>
                  <a:prstClr val="white"/>
                </a:buClr>
                <a:buFont typeface="Wingdings" pitchFamily="2" charset="2"/>
                <a:buNone/>
              </a:pPr>
              <a:endParaRPr lang="en-US">
                <a:effectLst>
                  <a:outerShdw blurRad="38100" dist="38100" dir="2700000" algn="tl">
                    <a:srgbClr val="000000">
                      <a:alpha val="43137"/>
                    </a:srgbClr>
                  </a:outerShdw>
                </a:effectLst>
                <a:latin typeface="Arial Narrow" pitchFamily="34" charset="0"/>
              </a:endParaRPr>
            </a:p>
          </p:txBody>
        </p:sp>
        <p:cxnSp>
          <p:nvCxnSpPr>
            <p:cNvPr id="48" name="Straight Connector 47"/>
            <p:cNvCxnSpPr/>
            <p:nvPr/>
          </p:nvCxnSpPr>
          <p:spPr bwMode="auto">
            <a:xfrm flipH="1" flipV="1">
              <a:off x="7384256" y="2600684"/>
              <a:ext cx="80529" cy="112234"/>
            </a:xfrm>
            <a:prstGeom prst="line">
              <a:avLst/>
            </a:prstGeom>
            <a:grpFill/>
            <a:ln w="76200">
              <a:solidFill>
                <a:schemeClr val="bg1"/>
              </a:solidFill>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cxnSp>
          <p:nvCxnSpPr>
            <p:cNvPr id="49" name="Straight Connector 48"/>
            <p:cNvCxnSpPr/>
            <p:nvPr/>
          </p:nvCxnSpPr>
          <p:spPr bwMode="auto">
            <a:xfrm flipH="1" flipV="1">
              <a:off x="7057007" y="2846275"/>
              <a:ext cx="71271" cy="99331"/>
            </a:xfrm>
            <a:prstGeom prst="line">
              <a:avLst/>
            </a:prstGeom>
            <a:grpFill/>
            <a:ln w="76200">
              <a:solidFill>
                <a:schemeClr val="bg1"/>
              </a:solidFill>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grpSp>
      <p:sp>
        <p:nvSpPr>
          <p:cNvPr id="50" name="Rectangle 49"/>
          <p:cNvSpPr/>
          <p:nvPr/>
        </p:nvSpPr>
        <p:spPr>
          <a:xfrm>
            <a:off x="9220897" y="1187994"/>
            <a:ext cx="1035351" cy="461665"/>
          </a:xfrm>
          <a:prstGeom prst="rect">
            <a:avLst/>
          </a:prstGeom>
        </p:spPr>
        <p:txBody>
          <a:bodyPr wrap="square">
            <a:spAutoFit/>
          </a:bodyPr>
          <a:lstStyle/>
          <a:p>
            <a:pPr eaLnBrk="1" fontAlgn="auto" hangingPunct="1">
              <a:lnSpc>
                <a:spcPct val="100000"/>
              </a:lnSpc>
              <a:spcBef>
                <a:spcPts val="0"/>
              </a:spcBef>
              <a:spcAft>
                <a:spcPts val="0"/>
              </a:spcAft>
            </a:pPr>
            <a:r>
              <a:rPr lang="en-US" sz="1200" i="1">
                <a:latin typeface="Neo Sans Intel" panose="020B0504020202020204" pitchFamily="34" charset="0"/>
              </a:rPr>
              <a:t>Near Memory</a:t>
            </a:r>
            <a:endParaRPr lang="en-US" sz="1200" i="1">
              <a:latin typeface="Neo Sans Intel"/>
            </a:endParaRPr>
          </a:p>
        </p:txBody>
      </p:sp>
      <p:sp>
        <p:nvSpPr>
          <p:cNvPr id="51" name="Rectangle 50"/>
          <p:cNvSpPr/>
          <p:nvPr/>
        </p:nvSpPr>
        <p:spPr>
          <a:xfrm>
            <a:off x="10316272" y="1178469"/>
            <a:ext cx="1035351" cy="461665"/>
          </a:xfrm>
          <a:prstGeom prst="rect">
            <a:avLst/>
          </a:prstGeom>
        </p:spPr>
        <p:txBody>
          <a:bodyPr wrap="square">
            <a:spAutoFit/>
          </a:bodyPr>
          <a:lstStyle/>
          <a:p>
            <a:pPr eaLnBrk="1" fontAlgn="auto" hangingPunct="1">
              <a:lnSpc>
                <a:spcPct val="100000"/>
              </a:lnSpc>
              <a:spcBef>
                <a:spcPts val="0"/>
              </a:spcBef>
              <a:spcAft>
                <a:spcPts val="0"/>
              </a:spcAft>
            </a:pPr>
            <a:r>
              <a:rPr lang="en-US" sz="1200" i="1">
                <a:latin typeface="Neo Sans Intel" panose="020B0504020202020204" pitchFamily="34" charset="0"/>
              </a:rPr>
              <a:t>Far</a:t>
            </a:r>
            <a:br>
              <a:rPr lang="en-US" sz="1200" i="1">
                <a:latin typeface="Neo Sans Intel" panose="020B0504020202020204" pitchFamily="34" charset="0"/>
              </a:rPr>
            </a:br>
            <a:r>
              <a:rPr lang="en-US" sz="1200" i="1">
                <a:latin typeface="Neo Sans Intel" panose="020B0504020202020204" pitchFamily="34" charset="0"/>
              </a:rPr>
              <a:t> Memory</a:t>
            </a:r>
            <a:endParaRPr lang="en-US" sz="1200" i="1">
              <a:latin typeface="Neo Sans Intel"/>
            </a:endParaRPr>
          </a:p>
        </p:txBody>
      </p:sp>
      <p:sp>
        <p:nvSpPr>
          <p:cNvPr id="55" name="TextBox 54"/>
          <p:cNvSpPr txBox="1"/>
          <p:nvPr/>
        </p:nvSpPr>
        <p:spPr>
          <a:xfrm>
            <a:off x="11199812" y="3914001"/>
            <a:ext cx="936900" cy="276999"/>
          </a:xfrm>
          <a:prstGeom prst="rect">
            <a:avLst/>
          </a:prstGeom>
          <a:noFill/>
        </p:spPr>
        <p:txBody>
          <a:bodyPr wrap="none" rtlCol="0">
            <a:spAutoFit/>
          </a:bodyPr>
          <a:lstStyle/>
          <a:p>
            <a:r>
              <a:rPr lang="en-US" sz="1200" dirty="0" err="1" smtClean="0"/>
              <a:t>Source:Intel</a:t>
            </a:r>
            <a:endParaRPr lang="en-US" sz="1200" dirty="0"/>
          </a:p>
        </p:txBody>
      </p:sp>
      <p:pic>
        <p:nvPicPr>
          <p:cNvPr id="57" name="Picture 56" descr="titan_node.png"/>
          <p:cNvPicPr>
            <a:picLocks noChangeAspect="1"/>
          </p:cNvPicPr>
          <p:nvPr/>
        </p:nvPicPr>
        <p:blipFill rotWithShape="1">
          <a:blip r:embed="rId4" cstate="print">
            <a:extLst>
              <a:ext uri="{28A0092B-C50C-407E-A947-70E740481C1C}">
                <a14:useLocalDpi xmlns:a14="http://schemas.microsoft.com/office/drawing/2010/main" val="0"/>
              </a:ext>
            </a:extLst>
          </a:blip>
          <a:srcRect l="9608" t="5051" b="2189"/>
          <a:stretch/>
        </p:blipFill>
        <p:spPr>
          <a:xfrm>
            <a:off x="8151812" y="4343400"/>
            <a:ext cx="3072166" cy="2364509"/>
          </a:xfrm>
          <a:prstGeom prst="rect">
            <a:avLst/>
          </a:prstGeom>
        </p:spPr>
      </p:pic>
      <p:sp>
        <p:nvSpPr>
          <p:cNvPr id="58" name="Rectangle 57"/>
          <p:cNvSpPr/>
          <p:nvPr/>
        </p:nvSpPr>
        <p:spPr>
          <a:xfrm>
            <a:off x="7999412" y="4114800"/>
            <a:ext cx="2819400" cy="292388"/>
          </a:xfrm>
          <a:prstGeom prst="rect">
            <a:avLst/>
          </a:prstGeom>
        </p:spPr>
        <p:txBody>
          <a:bodyPr wrap="square">
            <a:spAutoFit/>
          </a:bodyPr>
          <a:lstStyle/>
          <a:p>
            <a:pPr algn="ctr" eaLnBrk="1" fontAlgn="auto" hangingPunct="1">
              <a:lnSpc>
                <a:spcPct val="100000"/>
              </a:lnSpc>
              <a:spcBef>
                <a:spcPts val="0"/>
              </a:spcBef>
              <a:spcAft>
                <a:spcPts val="0"/>
              </a:spcAft>
            </a:pPr>
            <a:r>
              <a:rPr lang="en-US" sz="1300" b="1" i="1" dirty="0" smtClean="0">
                <a:latin typeface="Neo Sans Intel"/>
              </a:rPr>
              <a:t>Titan Node Architecture </a:t>
            </a:r>
            <a:endParaRPr lang="en-US" sz="1300" b="1" i="1" dirty="0">
              <a:latin typeface="Neo Sans Intel"/>
            </a:endParaRPr>
          </a:p>
        </p:txBody>
      </p:sp>
      <p:sp>
        <p:nvSpPr>
          <p:cNvPr id="5" name="Slide Number Placeholder 4"/>
          <p:cNvSpPr>
            <a:spLocks noGrp="1"/>
          </p:cNvSpPr>
          <p:nvPr>
            <p:ph type="sldNum" sz="quarter" idx="12"/>
          </p:nvPr>
        </p:nvSpPr>
        <p:spPr/>
        <p:txBody>
          <a:bodyPr/>
          <a:lstStyle/>
          <a:p>
            <a:fld id="{B071DD90-3474-49F3-B798-378336C7A1B5}" type="slidenum">
              <a:rPr lang="en-US" smtClean="0"/>
              <a:t>18</a:t>
            </a:fld>
            <a:endParaRPr lang="en-US" dirty="0"/>
          </a:p>
        </p:txBody>
      </p:sp>
    </p:spTree>
    <p:extLst>
      <p:ext uri="{BB962C8B-B14F-4D97-AF65-F5344CB8AC3E}">
        <p14:creationId xmlns:p14="http://schemas.microsoft.com/office/powerpoint/2010/main" val="1751161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413" y="1600200"/>
            <a:ext cx="5715000" cy="4525963"/>
          </a:xfrm>
        </p:spPr>
        <p:txBody>
          <a:bodyPr/>
          <a:lstStyle/>
          <a:p>
            <a:r>
              <a:rPr lang="en-US" dirty="0" smtClean="0"/>
              <a:t>Increasing number of threads</a:t>
            </a:r>
          </a:p>
          <a:p>
            <a:r>
              <a:rPr lang="en-US" dirty="0" smtClean="0"/>
              <a:t>Challenges scaling threaded performance</a:t>
            </a:r>
          </a:p>
          <a:p>
            <a:r>
              <a:rPr lang="en-US" dirty="0"/>
              <a:t>Different numbers of </a:t>
            </a:r>
            <a:r>
              <a:rPr lang="en-US" dirty="0" smtClean="0"/>
              <a:t>threads on each architecture</a:t>
            </a:r>
            <a:endParaRPr lang="en-US" dirty="0"/>
          </a:p>
          <a:p>
            <a:r>
              <a:rPr lang="en-US" dirty="0" smtClean="0"/>
              <a:t>Different scheduling policies</a:t>
            </a:r>
          </a:p>
          <a:p>
            <a:r>
              <a:rPr lang="en-US" dirty="0" smtClean="0"/>
              <a:t>Different levels of coarse and fine parallelism </a:t>
            </a:r>
          </a:p>
          <a:p>
            <a:endParaRPr lang="en-US" dirty="0"/>
          </a:p>
        </p:txBody>
      </p:sp>
      <p:sp>
        <p:nvSpPr>
          <p:cNvPr id="3" name="Title 2"/>
          <p:cNvSpPr>
            <a:spLocks noGrp="1"/>
          </p:cNvSpPr>
          <p:nvPr>
            <p:ph type="title"/>
          </p:nvPr>
        </p:nvSpPr>
        <p:spPr/>
        <p:txBody>
          <a:bodyPr/>
          <a:lstStyle/>
          <a:p>
            <a:r>
              <a:rPr lang="en-US" b="1" dirty="0" smtClean="0"/>
              <a:t>Portability challenges: Thread Scaling and Management</a:t>
            </a:r>
            <a:endParaRPr lang="en-US" b="1" dirty="0"/>
          </a:p>
        </p:txBody>
      </p:sp>
      <p:pic>
        <p:nvPicPr>
          <p:cNvPr id="4" name="Shape 372"/>
          <p:cNvPicPr preferRelativeResize="0"/>
          <p:nvPr/>
        </p:nvPicPr>
        <p:blipFill rotWithShape="1">
          <a:blip r:embed="rId3"/>
          <a:srcRect l="3861" t="4031" r="6935"/>
          <a:stretch/>
        </p:blipFill>
        <p:spPr>
          <a:xfrm>
            <a:off x="6704012" y="1219200"/>
            <a:ext cx="5368509" cy="4232835"/>
          </a:xfrm>
          <a:prstGeom prst="rect">
            <a:avLst/>
          </a:prstGeom>
        </p:spPr>
      </p:pic>
      <p:sp>
        <p:nvSpPr>
          <p:cNvPr id="5" name="TextBox 4"/>
          <p:cNvSpPr txBox="1"/>
          <p:nvPr/>
        </p:nvSpPr>
        <p:spPr>
          <a:xfrm>
            <a:off x="9980612" y="5715000"/>
            <a:ext cx="1985790" cy="369332"/>
          </a:xfrm>
          <a:prstGeom prst="rect">
            <a:avLst/>
          </a:prstGeom>
          <a:noFill/>
        </p:spPr>
        <p:txBody>
          <a:bodyPr wrap="none" rtlCol="0">
            <a:spAutoFit/>
          </a:bodyPr>
          <a:lstStyle/>
          <a:p>
            <a:r>
              <a:rPr lang="en-US" dirty="0" smtClean="0"/>
              <a:t>Source: Chris Daley</a:t>
            </a:r>
            <a:endParaRPr lang="en-US" dirty="0"/>
          </a:p>
        </p:txBody>
      </p:sp>
      <p:cxnSp>
        <p:nvCxnSpPr>
          <p:cNvPr id="6" name="Shape 373"/>
          <p:cNvCxnSpPr/>
          <p:nvPr/>
        </p:nvCxnSpPr>
        <p:spPr>
          <a:xfrm>
            <a:off x="6370562" y="2311776"/>
            <a:ext cx="12900" cy="2542500"/>
          </a:xfrm>
          <a:prstGeom prst="straightConnector1">
            <a:avLst/>
          </a:prstGeom>
          <a:noFill/>
          <a:ln w="76200" cap="flat">
            <a:solidFill>
              <a:srgbClr val="93C47D"/>
            </a:solidFill>
            <a:prstDash val="solid"/>
            <a:round/>
            <a:headEnd type="none" w="med" len="med"/>
            <a:tailEnd type="triangle" w="lg" len="lg"/>
          </a:ln>
        </p:spPr>
      </p:cxnSp>
      <p:sp>
        <p:nvSpPr>
          <p:cNvPr id="7" name="Shape 374"/>
          <p:cNvSpPr txBox="1"/>
          <p:nvPr/>
        </p:nvSpPr>
        <p:spPr>
          <a:xfrm rot="5400000">
            <a:off x="5652812" y="3261000"/>
            <a:ext cx="1922999" cy="430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6AA84F"/>
              </a:buClr>
              <a:buSzPct val="25000"/>
              <a:buFont typeface="Arial"/>
              <a:buNone/>
            </a:pPr>
            <a:r>
              <a:rPr lang="en" sz="1800" b="0" i="0" u="none" strike="noStrike" cap="none" baseline="0" dirty="0">
                <a:solidFill>
                  <a:srgbClr val="6AA84F"/>
                </a:solidFill>
                <a:latin typeface="Arial"/>
                <a:ea typeface="Arial"/>
                <a:cs typeface="Arial"/>
                <a:sym typeface="Arial"/>
                <a:rtl val="0"/>
              </a:rPr>
              <a:t>Lower is Better</a:t>
            </a:r>
          </a:p>
        </p:txBody>
      </p:sp>
      <p:sp>
        <p:nvSpPr>
          <p:cNvPr id="8" name="TextBox 7"/>
          <p:cNvSpPr txBox="1"/>
          <p:nvPr/>
        </p:nvSpPr>
        <p:spPr>
          <a:xfrm>
            <a:off x="7770812" y="838200"/>
            <a:ext cx="3350960" cy="646331"/>
          </a:xfrm>
          <a:prstGeom prst="rect">
            <a:avLst/>
          </a:prstGeom>
          <a:noFill/>
        </p:spPr>
        <p:txBody>
          <a:bodyPr wrap="none" rtlCol="0">
            <a:spAutoFit/>
          </a:bodyPr>
          <a:lstStyle/>
          <a:p>
            <a:pPr algn="ctr"/>
            <a:r>
              <a:rPr lang="en-US" b="1" i="1" dirty="0" smtClean="0"/>
              <a:t>FLASH Code thread scaling study </a:t>
            </a:r>
          </a:p>
          <a:p>
            <a:pPr algn="ctr"/>
            <a:r>
              <a:rPr lang="en-US" b="1" i="1" dirty="0" smtClean="0"/>
              <a:t> Single Knight’s Corner Card</a:t>
            </a:r>
            <a:endParaRPr lang="en-US" b="1" i="1" dirty="0"/>
          </a:p>
        </p:txBody>
      </p:sp>
      <p:sp>
        <p:nvSpPr>
          <p:cNvPr id="9" name="Slide Number Placeholder 8"/>
          <p:cNvSpPr>
            <a:spLocks noGrp="1"/>
          </p:cNvSpPr>
          <p:nvPr>
            <p:ph type="sldNum" sz="quarter" idx="12"/>
          </p:nvPr>
        </p:nvSpPr>
        <p:spPr/>
        <p:txBody>
          <a:bodyPr/>
          <a:lstStyle/>
          <a:p>
            <a:fld id="{B071DD90-3474-49F3-B798-378336C7A1B5}" type="slidenum">
              <a:rPr lang="en-US" smtClean="0"/>
              <a:t>19</a:t>
            </a:fld>
            <a:endParaRPr lang="en-US" dirty="0"/>
          </a:p>
        </p:txBody>
      </p:sp>
    </p:spTree>
    <p:extLst>
      <p:ext uri="{BB962C8B-B14F-4D97-AF65-F5344CB8AC3E}">
        <p14:creationId xmlns:p14="http://schemas.microsoft.com/office/powerpoint/2010/main" val="652445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9420" y="2908012"/>
            <a:ext cx="10100394" cy="584775"/>
          </a:xfrm>
          <a:prstGeom prst="rect">
            <a:avLst/>
          </a:prstGeom>
          <a:noFill/>
        </p:spPr>
        <p:txBody>
          <a:bodyPr wrap="none" rtlCol="0">
            <a:spAutoFit/>
          </a:bodyPr>
          <a:lstStyle/>
          <a:p>
            <a:r>
              <a:rPr lang="en-US" sz="3200" b="1" dirty="0" smtClean="0"/>
              <a:t>ALCF, NERSC and OLCF Application Readiness Collaboration</a:t>
            </a:r>
            <a:endParaRPr lang="en-US" sz="3200" b="1" dirty="0"/>
          </a:p>
        </p:txBody>
      </p:sp>
      <p:sp>
        <p:nvSpPr>
          <p:cNvPr id="7" name="Slide Number Placeholder 6"/>
          <p:cNvSpPr>
            <a:spLocks noGrp="1"/>
          </p:cNvSpPr>
          <p:nvPr>
            <p:ph type="sldNum" sz="quarter" idx="12"/>
          </p:nvPr>
        </p:nvSpPr>
        <p:spPr/>
        <p:txBody>
          <a:bodyPr/>
          <a:lstStyle/>
          <a:p>
            <a:fld id="{B071DD90-3474-49F3-B798-378336C7A1B5}" type="slidenum">
              <a:rPr lang="en-US" smtClean="0"/>
              <a:t>2</a:t>
            </a:fld>
            <a:endParaRPr lang="en-US" dirty="0"/>
          </a:p>
        </p:txBody>
      </p:sp>
    </p:spTree>
    <p:extLst>
      <p:ext uri="{BB962C8B-B14F-4D97-AF65-F5344CB8AC3E}">
        <p14:creationId xmlns:p14="http://schemas.microsoft.com/office/powerpoint/2010/main" val="2105840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012" y="1066800"/>
            <a:ext cx="5332571" cy="5105400"/>
          </a:xfrm>
        </p:spPr>
        <p:txBody>
          <a:bodyPr>
            <a:normAutofit fontScale="92500" lnSpcReduction="10000"/>
          </a:bodyPr>
          <a:lstStyle/>
          <a:p>
            <a:pPr>
              <a:spcBef>
                <a:spcPts val="1920"/>
              </a:spcBef>
            </a:pPr>
            <a:r>
              <a:rPr lang="en-US" dirty="0" smtClean="0"/>
              <a:t>Preparing codes for GPUs or </a:t>
            </a:r>
            <a:r>
              <a:rPr lang="en-US" dirty="0" err="1" smtClean="0"/>
              <a:t>manycore</a:t>
            </a:r>
            <a:r>
              <a:rPr lang="en-US" dirty="0" smtClean="0"/>
              <a:t> architectures will improve performance on all architectures</a:t>
            </a:r>
          </a:p>
          <a:p>
            <a:pPr>
              <a:spcBef>
                <a:spcPts val="1920"/>
              </a:spcBef>
            </a:pPr>
            <a:r>
              <a:rPr lang="en-US" dirty="0" smtClean="0"/>
              <a:t>Codes exposing </a:t>
            </a:r>
            <a:r>
              <a:rPr lang="en-US" dirty="0"/>
              <a:t>finer grained parallelism will </a:t>
            </a:r>
            <a:r>
              <a:rPr lang="en-US" dirty="0" smtClean="0"/>
              <a:t>more easily transition between architectures</a:t>
            </a:r>
            <a:endParaRPr lang="en-US" dirty="0"/>
          </a:p>
          <a:p>
            <a:pPr>
              <a:spcBef>
                <a:spcPts val="1920"/>
              </a:spcBef>
            </a:pPr>
            <a:r>
              <a:rPr lang="en-US" dirty="0" smtClean="0"/>
              <a:t>Applications designed with data locality in mind will also see improved portability</a:t>
            </a:r>
            <a:endParaRPr lang="en-US" dirty="0"/>
          </a:p>
        </p:txBody>
      </p:sp>
      <p:sp>
        <p:nvSpPr>
          <p:cNvPr id="3" name="Title 2"/>
          <p:cNvSpPr>
            <a:spLocks noGrp="1"/>
          </p:cNvSpPr>
          <p:nvPr>
            <p:ph type="title"/>
          </p:nvPr>
        </p:nvSpPr>
        <p:spPr/>
        <p:txBody>
          <a:bodyPr/>
          <a:lstStyle/>
          <a:p>
            <a:r>
              <a:rPr lang="en-US" b="1" dirty="0" smtClean="0"/>
              <a:t>Strategy: Improve data locality and thread parallelism</a:t>
            </a:r>
            <a:endParaRPr lang="en-US" b="1" dirty="0"/>
          </a:p>
        </p:txBody>
      </p:sp>
      <p:graphicFrame>
        <p:nvGraphicFramePr>
          <p:cNvPr id="8" name="Chart 7"/>
          <p:cNvGraphicFramePr/>
          <p:nvPr>
            <p:extLst>
              <p:ext uri="{D42A27DB-BD31-4B8C-83A1-F6EECF244321}">
                <p14:modId xmlns:p14="http://schemas.microsoft.com/office/powerpoint/2010/main" val="2908035332"/>
              </p:ext>
            </p:extLst>
          </p:nvPr>
        </p:nvGraphicFramePr>
        <p:xfrm>
          <a:off x="5408612" y="762000"/>
          <a:ext cx="6627813"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9980612" y="1295400"/>
            <a:ext cx="1749197" cy="307777"/>
          </a:xfrm>
          <a:prstGeom prst="rect">
            <a:avLst/>
          </a:prstGeom>
          <a:noFill/>
        </p:spPr>
        <p:txBody>
          <a:bodyPr wrap="none" rtlCol="0">
            <a:spAutoFit/>
          </a:bodyPr>
          <a:lstStyle/>
          <a:p>
            <a:r>
              <a:rPr lang="en-US" sz="1400" dirty="0" smtClean="0"/>
              <a:t>Source: Jack </a:t>
            </a:r>
            <a:r>
              <a:rPr lang="en-US" sz="1400" dirty="0" err="1" smtClean="0"/>
              <a:t>Deslippe</a:t>
            </a:r>
            <a:endParaRPr lang="en-US" sz="1400" dirty="0"/>
          </a:p>
        </p:txBody>
      </p:sp>
      <p:sp>
        <p:nvSpPr>
          <p:cNvPr id="4" name="Slide Number Placeholder 3"/>
          <p:cNvSpPr>
            <a:spLocks noGrp="1"/>
          </p:cNvSpPr>
          <p:nvPr>
            <p:ph type="sldNum" sz="quarter" idx="12"/>
          </p:nvPr>
        </p:nvSpPr>
        <p:spPr/>
        <p:txBody>
          <a:bodyPr/>
          <a:lstStyle/>
          <a:p>
            <a:fld id="{B071DD90-3474-49F3-B798-378336C7A1B5}" type="slidenum">
              <a:rPr lang="en-US" smtClean="0"/>
              <a:t>20</a:t>
            </a:fld>
            <a:endParaRPr lang="en-US" dirty="0"/>
          </a:p>
        </p:txBody>
      </p:sp>
      <p:graphicFrame>
        <p:nvGraphicFramePr>
          <p:cNvPr id="5" name="Chart 4"/>
          <p:cNvGraphicFramePr/>
          <p:nvPr>
            <p:extLst>
              <p:ext uri="{D42A27DB-BD31-4B8C-83A1-F6EECF244321}">
                <p14:modId xmlns:p14="http://schemas.microsoft.com/office/powerpoint/2010/main" val="2165884525"/>
              </p:ext>
            </p:extLst>
          </p:nvPr>
        </p:nvGraphicFramePr>
        <p:xfrm>
          <a:off x="5637212" y="3982278"/>
          <a:ext cx="6425141" cy="28757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7415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441" y="838200"/>
            <a:ext cx="6018371" cy="5562600"/>
          </a:xfrm>
        </p:spPr>
        <p:txBody>
          <a:bodyPr>
            <a:normAutofit lnSpcReduction="10000"/>
          </a:bodyPr>
          <a:lstStyle/>
          <a:p>
            <a:r>
              <a:rPr lang="en-US" dirty="0" smtClean="0"/>
              <a:t>Many applications spend significant amounts of time in libraries</a:t>
            </a:r>
          </a:p>
          <a:p>
            <a:r>
              <a:rPr lang="en-US" dirty="0" smtClean="0"/>
              <a:t>Assumption is that library developers will handle portability challenges</a:t>
            </a:r>
          </a:p>
          <a:p>
            <a:r>
              <a:rPr lang="en-US" dirty="0" smtClean="0"/>
              <a:t>Differences in ASCR architectures could push users to libraries rather than rolling their own  -- </a:t>
            </a:r>
            <a:r>
              <a:rPr lang="en-US" b="1" i="1" dirty="0" smtClean="0"/>
              <a:t>If libraries are supported and high performing</a:t>
            </a:r>
          </a:p>
        </p:txBody>
      </p:sp>
      <p:sp>
        <p:nvSpPr>
          <p:cNvPr id="3" name="Title 2"/>
          <p:cNvSpPr>
            <a:spLocks noGrp="1"/>
          </p:cNvSpPr>
          <p:nvPr>
            <p:ph type="title"/>
          </p:nvPr>
        </p:nvSpPr>
        <p:spPr/>
        <p:txBody>
          <a:bodyPr/>
          <a:lstStyle/>
          <a:p>
            <a:r>
              <a:rPr lang="en-US" b="1" dirty="0" smtClean="0"/>
              <a:t>Strategy: Use portable libraries</a:t>
            </a:r>
            <a:endParaRPr lang="en-US" b="1" dirty="0"/>
          </a:p>
        </p:txBody>
      </p:sp>
      <p:sp>
        <p:nvSpPr>
          <p:cNvPr id="5" name="Slide Number Placeholder 4"/>
          <p:cNvSpPr>
            <a:spLocks noGrp="1"/>
          </p:cNvSpPr>
          <p:nvPr>
            <p:ph type="sldNum" sz="quarter" idx="12"/>
          </p:nvPr>
        </p:nvSpPr>
        <p:spPr/>
        <p:txBody>
          <a:bodyPr/>
          <a:lstStyle/>
          <a:p>
            <a:fld id="{B071DD90-3474-49F3-B798-378336C7A1B5}" type="slidenum">
              <a:rPr lang="en-US" smtClean="0"/>
              <a:t>21</a:t>
            </a:fld>
            <a:endParaRPr lang="en-US" dirty="0"/>
          </a:p>
        </p:txBody>
      </p:sp>
      <p:graphicFrame>
        <p:nvGraphicFramePr>
          <p:cNvPr id="6" name="Chart 5"/>
          <p:cNvGraphicFramePr/>
          <p:nvPr>
            <p:extLst>
              <p:ext uri="{D42A27DB-BD31-4B8C-83A1-F6EECF244321}">
                <p14:modId xmlns:p14="http://schemas.microsoft.com/office/powerpoint/2010/main" val="939093635"/>
              </p:ext>
            </p:extLst>
          </p:nvPr>
        </p:nvGraphicFramePr>
        <p:xfrm>
          <a:off x="6476043" y="1295400"/>
          <a:ext cx="5687483" cy="49236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5978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241" y="1295400"/>
            <a:ext cx="10969943" cy="4525963"/>
          </a:xfrm>
        </p:spPr>
        <p:txBody>
          <a:bodyPr>
            <a:normAutofit fontScale="92500" lnSpcReduction="10000"/>
          </a:bodyPr>
          <a:lstStyle/>
          <a:p>
            <a:r>
              <a:rPr lang="en-US" dirty="0" err="1" smtClean="0"/>
              <a:t>OpenMP</a:t>
            </a:r>
            <a:r>
              <a:rPr lang="en-US" dirty="0" smtClean="0"/>
              <a:t> 4.0 has new capabilities that make it more attractive for use on accelerators</a:t>
            </a:r>
          </a:p>
          <a:p>
            <a:pPr lvl="1"/>
            <a:r>
              <a:rPr lang="en-US" dirty="0" smtClean="0"/>
              <a:t>“Target” construct allows offloading of data and computation to accelerators</a:t>
            </a:r>
          </a:p>
          <a:p>
            <a:pPr lvl="1"/>
            <a:r>
              <a:rPr lang="en-US" dirty="0" smtClean="0"/>
              <a:t>SIMD construct supports more portable </a:t>
            </a:r>
            <a:r>
              <a:rPr lang="en-US" dirty="0" err="1" smtClean="0"/>
              <a:t>vectorization</a:t>
            </a:r>
            <a:endParaRPr lang="en-US" dirty="0" smtClean="0"/>
          </a:p>
          <a:p>
            <a:pPr lvl="1"/>
            <a:r>
              <a:rPr lang="en-US" dirty="0" smtClean="0"/>
              <a:t>Improved task affinity</a:t>
            </a:r>
            <a:endParaRPr lang="en-US" dirty="0"/>
          </a:p>
          <a:p>
            <a:r>
              <a:rPr lang="en-US" dirty="0" smtClean="0"/>
              <a:t>Significant work still necessary</a:t>
            </a:r>
          </a:p>
          <a:p>
            <a:pPr lvl="1"/>
            <a:r>
              <a:rPr lang="en-US" dirty="0" smtClean="0"/>
              <a:t>For high performance on  accelerator architectures </a:t>
            </a:r>
          </a:p>
          <a:p>
            <a:pPr lvl="1"/>
            <a:r>
              <a:rPr lang="en-US" dirty="0" smtClean="0"/>
              <a:t>For explicitly managing on-package memory</a:t>
            </a:r>
          </a:p>
          <a:p>
            <a:r>
              <a:rPr lang="en-US" dirty="0" smtClean="0"/>
              <a:t>All 3 centers joining the </a:t>
            </a:r>
            <a:r>
              <a:rPr lang="en-US" dirty="0" err="1" smtClean="0"/>
              <a:t>OpenMP</a:t>
            </a:r>
            <a:r>
              <a:rPr lang="en-US" dirty="0" smtClean="0"/>
              <a:t> standards committee</a:t>
            </a:r>
            <a:endParaRPr lang="en-US" dirty="0"/>
          </a:p>
        </p:txBody>
      </p:sp>
      <p:sp>
        <p:nvSpPr>
          <p:cNvPr id="3" name="Title 2"/>
          <p:cNvSpPr>
            <a:spLocks noGrp="1"/>
          </p:cNvSpPr>
          <p:nvPr>
            <p:ph type="title"/>
          </p:nvPr>
        </p:nvSpPr>
        <p:spPr>
          <a:xfrm>
            <a:off x="62879" y="14514"/>
            <a:ext cx="12051333" cy="715962"/>
          </a:xfrm>
        </p:spPr>
        <p:txBody>
          <a:bodyPr>
            <a:noAutofit/>
          </a:bodyPr>
          <a:lstStyle/>
          <a:p>
            <a:r>
              <a:rPr lang="en-US" b="1" dirty="0" smtClean="0"/>
              <a:t>Strategy: MPI + </a:t>
            </a:r>
            <a:r>
              <a:rPr lang="en-US" b="1" dirty="0" err="1" smtClean="0"/>
              <a:t>OpenMP</a:t>
            </a:r>
            <a:r>
              <a:rPr lang="en-US" b="1" dirty="0" smtClean="0"/>
              <a:t> 4.0 could</a:t>
            </a:r>
            <a:r>
              <a:rPr lang="en-US" b="1" i="1" dirty="0" smtClean="0"/>
              <a:t> </a:t>
            </a:r>
            <a:r>
              <a:rPr lang="en-US" b="1" dirty="0" smtClean="0"/>
              <a:t>emerge as a common programming model</a:t>
            </a:r>
            <a:endParaRPr lang="en-US" b="1" i="1" dirty="0"/>
          </a:p>
        </p:txBody>
      </p:sp>
      <p:sp>
        <p:nvSpPr>
          <p:cNvPr id="4" name="Slide Number Placeholder 3"/>
          <p:cNvSpPr>
            <a:spLocks noGrp="1"/>
          </p:cNvSpPr>
          <p:nvPr>
            <p:ph type="sldNum" sz="quarter" idx="12"/>
          </p:nvPr>
        </p:nvSpPr>
        <p:spPr/>
        <p:txBody>
          <a:bodyPr/>
          <a:lstStyle/>
          <a:p>
            <a:fld id="{B071DD90-3474-49F3-B798-378336C7A1B5}" type="slidenum">
              <a:rPr lang="en-US" smtClean="0"/>
              <a:t>22</a:t>
            </a:fld>
            <a:endParaRPr lang="en-US" dirty="0"/>
          </a:p>
        </p:txBody>
      </p:sp>
    </p:spTree>
    <p:extLst>
      <p:ext uri="{BB962C8B-B14F-4D97-AF65-F5344CB8AC3E}">
        <p14:creationId xmlns:p14="http://schemas.microsoft.com/office/powerpoint/2010/main" val="3476394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441" y="914400"/>
            <a:ext cx="10969943" cy="5486399"/>
          </a:xfrm>
        </p:spPr>
        <p:txBody>
          <a:bodyPr>
            <a:normAutofit/>
          </a:bodyPr>
          <a:lstStyle/>
          <a:p>
            <a:r>
              <a:rPr lang="en-US" dirty="0" smtClean="0"/>
              <a:t>A number of frameworks that abstract architecture details away from the user can provide portability</a:t>
            </a:r>
            <a:endParaRPr lang="en-US" dirty="0"/>
          </a:p>
          <a:p>
            <a:pPr lvl="1"/>
            <a:r>
              <a:rPr lang="en-US" dirty="0" smtClean="0"/>
              <a:t>KOKKOS</a:t>
            </a:r>
            <a:endParaRPr lang="en-US" dirty="0"/>
          </a:p>
          <a:p>
            <a:pPr lvl="1"/>
            <a:r>
              <a:rPr lang="en-US" dirty="0" smtClean="0"/>
              <a:t>TIDA</a:t>
            </a:r>
            <a:endParaRPr lang="en-US" dirty="0"/>
          </a:p>
          <a:p>
            <a:pPr lvl="1"/>
            <a:r>
              <a:rPr lang="en-US" dirty="0" err="1" smtClean="0"/>
              <a:t>Gridtools</a:t>
            </a:r>
            <a:endParaRPr lang="en-US" dirty="0" smtClean="0"/>
          </a:p>
          <a:p>
            <a:pPr lvl="1"/>
            <a:r>
              <a:rPr lang="en-US" dirty="0" smtClean="0"/>
              <a:t>Dash</a:t>
            </a:r>
            <a:endParaRPr lang="en-US" dirty="0"/>
          </a:p>
          <a:p>
            <a:pPr lvl="1"/>
            <a:r>
              <a:rPr lang="en-US" dirty="0" err="1" smtClean="0"/>
              <a:t>hStreams</a:t>
            </a:r>
            <a:endParaRPr lang="en-US" dirty="0" smtClean="0"/>
          </a:p>
          <a:p>
            <a:pPr lvl="1"/>
            <a:r>
              <a:rPr lang="en-US" dirty="0" smtClean="0"/>
              <a:t>Domain specific languages (DSLs)</a:t>
            </a:r>
            <a:endParaRPr lang="en-US" dirty="0"/>
          </a:p>
          <a:p>
            <a:r>
              <a:rPr lang="en-US" dirty="0" smtClean="0"/>
              <a:t>It is important that we work closely with the research community to address performance portability challenges</a:t>
            </a:r>
          </a:p>
          <a:p>
            <a:pPr lvl="1"/>
            <a:endParaRPr lang="en-US" dirty="0"/>
          </a:p>
          <a:p>
            <a:pPr lvl="1"/>
            <a:endParaRPr lang="en-US" dirty="0" smtClean="0"/>
          </a:p>
        </p:txBody>
      </p:sp>
      <p:sp>
        <p:nvSpPr>
          <p:cNvPr id="3" name="Title 2"/>
          <p:cNvSpPr>
            <a:spLocks noGrp="1"/>
          </p:cNvSpPr>
          <p:nvPr>
            <p:ph type="title"/>
          </p:nvPr>
        </p:nvSpPr>
        <p:spPr/>
        <p:txBody>
          <a:bodyPr/>
          <a:lstStyle/>
          <a:p>
            <a:r>
              <a:rPr lang="en-US" b="1" dirty="0" smtClean="0"/>
              <a:t>Strategy: Abstract portability challenges from users</a:t>
            </a:r>
            <a:endParaRPr lang="en-US" b="1" dirty="0"/>
          </a:p>
        </p:txBody>
      </p:sp>
      <p:sp>
        <p:nvSpPr>
          <p:cNvPr id="5" name="Slide Number Placeholder 4"/>
          <p:cNvSpPr>
            <a:spLocks noGrp="1"/>
          </p:cNvSpPr>
          <p:nvPr>
            <p:ph type="sldNum" sz="quarter" idx="12"/>
          </p:nvPr>
        </p:nvSpPr>
        <p:spPr/>
        <p:txBody>
          <a:bodyPr/>
          <a:lstStyle/>
          <a:p>
            <a:fld id="{B071DD90-3474-49F3-B798-378336C7A1B5}" type="slidenum">
              <a:rPr lang="en-US" smtClean="0"/>
              <a:t>23</a:t>
            </a:fld>
            <a:endParaRPr lang="en-US" dirty="0"/>
          </a:p>
        </p:txBody>
      </p:sp>
    </p:spTree>
    <p:extLst>
      <p:ext uri="{BB962C8B-B14F-4D97-AF65-F5344CB8AC3E}">
        <p14:creationId xmlns:p14="http://schemas.microsoft.com/office/powerpoint/2010/main" val="3768314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812" y="914400"/>
            <a:ext cx="10969943" cy="5486400"/>
          </a:xfrm>
        </p:spPr>
        <p:txBody>
          <a:bodyPr>
            <a:normAutofit fontScale="92500"/>
          </a:bodyPr>
          <a:lstStyle/>
          <a:p>
            <a:r>
              <a:rPr lang="en-US" dirty="0" smtClean="0"/>
              <a:t>Use open and portable programming models where possible</a:t>
            </a:r>
          </a:p>
          <a:p>
            <a:r>
              <a:rPr lang="en-US" dirty="0" smtClean="0"/>
              <a:t>Try to avoid architecture specific models like:</a:t>
            </a:r>
          </a:p>
          <a:p>
            <a:pPr lvl="1"/>
            <a:r>
              <a:rPr lang="en-US" dirty="0" smtClean="0"/>
              <a:t>Intel Thread Building Blocks</a:t>
            </a:r>
          </a:p>
          <a:p>
            <a:pPr lvl="1"/>
            <a:r>
              <a:rPr lang="en-US" dirty="0" smtClean="0"/>
              <a:t>NVIDIA CUDA</a:t>
            </a:r>
          </a:p>
          <a:p>
            <a:pPr lvl="1"/>
            <a:r>
              <a:rPr lang="en-US" dirty="0" smtClean="0"/>
              <a:t>Where necessary, encapsulate vendor specific code into library or swappable code module</a:t>
            </a:r>
          </a:p>
          <a:p>
            <a:r>
              <a:rPr lang="en-US" dirty="0" smtClean="0"/>
              <a:t>Good coding practices</a:t>
            </a:r>
          </a:p>
          <a:p>
            <a:pPr lvl="1"/>
            <a:r>
              <a:rPr lang="en-US" dirty="0"/>
              <a:t>Use parameters for the amount of threading and placements of threads</a:t>
            </a:r>
          </a:p>
          <a:p>
            <a:pPr lvl="1"/>
            <a:r>
              <a:rPr lang="en-US" dirty="0" smtClean="0"/>
              <a:t>Allow </a:t>
            </a:r>
            <a:r>
              <a:rPr lang="en-US" dirty="0"/>
              <a:t>data structures can </a:t>
            </a:r>
            <a:r>
              <a:rPr lang="en-US" dirty="0" smtClean="0"/>
              <a:t>be </a:t>
            </a:r>
            <a:r>
              <a:rPr lang="en-US" dirty="0"/>
              <a:t>flexibly </a:t>
            </a:r>
            <a:r>
              <a:rPr lang="en-US" dirty="0" smtClean="0"/>
              <a:t>allocated to </a:t>
            </a:r>
            <a:r>
              <a:rPr lang="en-US" dirty="0"/>
              <a:t>different memory spaces</a:t>
            </a:r>
          </a:p>
          <a:p>
            <a:pPr lvl="1"/>
            <a:r>
              <a:rPr lang="en-US" dirty="0"/>
              <a:t>Allow task level flexibility so work can be allocated on different computing elements (GPU &amp; CPU</a:t>
            </a:r>
            <a:r>
              <a:rPr lang="en-US" dirty="0" smtClean="0"/>
              <a:t>)</a:t>
            </a:r>
            <a:endParaRPr lang="en-US" dirty="0"/>
          </a:p>
        </p:txBody>
      </p:sp>
      <p:sp>
        <p:nvSpPr>
          <p:cNvPr id="3" name="Title 2"/>
          <p:cNvSpPr>
            <a:spLocks noGrp="1"/>
          </p:cNvSpPr>
          <p:nvPr>
            <p:ph type="title"/>
          </p:nvPr>
        </p:nvSpPr>
        <p:spPr>
          <a:xfrm>
            <a:off x="62879" y="14514"/>
            <a:ext cx="11670333" cy="715962"/>
          </a:xfrm>
        </p:spPr>
        <p:txBody>
          <a:bodyPr>
            <a:normAutofit/>
          </a:bodyPr>
          <a:lstStyle/>
          <a:p>
            <a:r>
              <a:rPr lang="en-US" b="1" dirty="0" smtClean="0"/>
              <a:t>Strategy: Encourage portable and flexible programming </a:t>
            </a:r>
            <a:endParaRPr lang="en-US" b="1" dirty="0"/>
          </a:p>
        </p:txBody>
      </p:sp>
      <p:sp>
        <p:nvSpPr>
          <p:cNvPr id="4" name="Slide Number Placeholder 3"/>
          <p:cNvSpPr>
            <a:spLocks noGrp="1"/>
          </p:cNvSpPr>
          <p:nvPr>
            <p:ph type="sldNum" sz="quarter" idx="12"/>
          </p:nvPr>
        </p:nvSpPr>
        <p:spPr/>
        <p:txBody>
          <a:bodyPr/>
          <a:lstStyle/>
          <a:p>
            <a:fld id="{B071DD90-3474-49F3-B798-378336C7A1B5}" type="slidenum">
              <a:rPr lang="en-US" smtClean="0"/>
              <a:t>24</a:t>
            </a:fld>
            <a:endParaRPr lang="en-US" dirty="0"/>
          </a:p>
        </p:txBody>
      </p:sp>
    </p:spTree>
    <p:extLst>
      <p:ext uri="{BB962C8B-B14F-4D97-AF65-F5344CB8AC3E}">
        <p14:creationId xmlns:p14="http://schemas.microsoft.com/office/powerpoint/2010/main" val="3205577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7412" y="2925590"/>
            <a:ext cx="4678910" cy="584775"/>
          </a:xfrm>
          <a:prstGeom prst="rect">
            <a:avLst/>
          </a:prstGeom>
          <a:noFill/>
        </p:spPr>
        <p:txBody>
          <a:bodyPr wrap="none" rtlCol="0">
            <a:spAutoFit/>
          </a:bodyPr>
          <a:lstStyle/>
          <a:p>
            <a:r>
              <a:rPr lang="en-US" sz="3200" b="1" dirty="0" smtClean="0"/>
              <a:t>Planning of Joint Activities</a:t>
            </a:r>
            <a:endParaRPr lang="en-US" sz="3200" b="1" dirty="0"/>
          </a:p>
        </p:txBody>
      </p:sp>
      <p:sp>
        <p:nvSpPr>
          <p:cNvPr id="2" name="Slide Number Placeholder 1"/>
          <p:cNvSpPr>
            <a:spLocks noGrp="1"/>
          </p:cNvSpPr>
          <p:nvPr>
            <p:ph type="sldNum" sz="quarter" idx="12"/>
          </p:nvPr>
        </p:nvSpPr>
        <p:spPr/>
        <p:txBody>
          <a:bodyPr/>
          <a:lstStyle/>
          <a:p>
            <a:fld id="{B071DD90-3474-49F3-B798-378336C7A1B5}" type="slidenum">
              <a:rPr lang="en-US" smtClean="0"/>
              <a:t>25</a:t>
            </a:fld>
            <a:endParaRPr lang="en-US" dirty="0"/>
          </a:p>
        </p:txBody>
      </p:sp>
    </p:spTree>
    <p:extLst>
      <p:ext uri="{BB962C8B-B14F-4D97-AF65-F5344CB8AC3E}">
        <p14:creationId xmlns:p14="http://schemas.microsoft.com/office/powerpoint/2010/main" val="1678589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 Centers Roles</a:t>
            </a:r>
            <a:endParaRPr lang="en-US" b="1" dirty="0"/>
          </a:p>
        </p:txBody>
      </p:sp>
      <p:sp>
        <p:nvSpPr>
          <p:cNvPr id="22" name="Rounded Rectangle 21"/>
          <p:cNvSpPr/>
          <p:nvPr/>
        </p:nvSpPr>
        <p:spPr>
          <a:xfrm>
            <a:off x="1533760" y="1713116"/>
            <a:ext cx="2717242" cy="1284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ADVOCATE</a:t>
            </a:r>
            <a:br>
              <a:rPr lang="en-US" dirty="0" smtClean="0"/>
            </a:br>
            <a:r>
              <a:rPr lang="en-US" dirty="0" smtClean="0"/>
              <a:t>portability</a:t>
            </a:r>
            <a:endParaRPr lang="en-US" dirty="0"/>
          </a:p>
        </p:txBody>
      </p:sp>
      <p:sp>
        <p:nvSpPr>
          <p:cNvPr id="23" name="Rounded Rectangle 22"/>
          <p:cNvSpPr/>
          <p:nvPr/>
        </p:nvSpPr>
        <p:spPr>
          <a:xfrm>
            <a:off x="1533760" y="3647756"/>
            <a:ext cx="2717242" cy="1284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TRAIN</a:t>
            </a:r>
            <a:br>
              <a:rPr lang="en-US" dirty="0" smtClean="0"/>
            </a:br>
            <a:r>
              <a:rPr lang="en-US" dirty="0" smtClean="0"/>
              <a:t>developers</a:t>
            </a:r>
            <a:endParaRPr lang="en-US" dirty="0"/>
          </a:p>
        </p:txBody>
      </p:sp>
      <p:sp>
        <p:nvSpPr>
          <p:cNvPr id="24" name="Rounded Rectangle 23"/>
          <p:cNvSpPr/>
          <p:nvPr/>
        </p:nvSpPr>
        <p:spPr>
          <a:xfrm>
            <a:off x="7420721" y="3640371"/>
            <a:ext cx="2717242" cy="1284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GRANT</a:t>
            </a:r>
          </a:p>
          <a:p>
            <a:pPr algn="ctr"/>
            <a:r>
              <a:rPr lang="en-US" dirty="0" smtClean="0"/>
              <a:t>hardware access</a:t>
            </a:r>
            <a:endParaRPr lang="en-US" dirty="0"/>
          </a:p>
        </p:txBody>
      </p:sp>
      <p:sp>
        <p:nvSpPr>
          <p:cNvPr id="25" name="Rounded Rectangle 24"/>
          <p:cNvSpPr/>
          <p:nvPr/>
        </p:nvSpPr>
        <p:spPr>
          <a:xfrm>
            <a:off x="7420721" y="1713116"/>
            <a:ext cx="2717242" cy="1284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FOCUS</a:t>
            </a:r>
          </a:p>
          <a:p>
            <a:pPr algn="ctr"/>
            <a:r>
              <a:rPr lang="en-US" dirty="0" smtClean="0"/>
              <a:t>apps efforts</a:t>
            </a:r>
            <a:endParaRPr lang="en-US" dirty="0"/>
          </a:p>
        </p:txBody>
      </p:sp>
      <p:sp>
        <p:nvSpPr>
          <p:cNvPr id="28" name="Rounded Rectangle 27"/>
          <p:cNvSpPr/>
          <p:nvPr/>
        </p:nvSpPr>
        <p:spPr>
          <a:xfrm>
            <a:off x="4481965" y="2785997"/>
            <a:ext cx="2717242" cy="12848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SHARE</a:t>
            </a:r>
          </a:p>
          <a:p>
            <a:pPr algn="ctr"/>
            <a:r>
              <a:rPr lang="en-US" dirty="0"/>
              <a:t>b</a:t>
            </a:r>
            <a:r>
              <a:rPr lang="en-US" dirty="0" smtClean="0"/>
              <a:t>est practices</a:t>
            </a:r>
            <a:endParaRPr lang="en-US" dirty="0"/>
          </a:p>
        </p:txBody>
      </p:sp>
      <p:sp>
        <p:nvSpPr>
          <p:cNvPr id="4" name="Slide Number Placeholder 3"/>
          <p:cNvSpPr>
            <a:spLocks noGrp="1"/>
          </p:cNvSpPr>
          <p:nvPr>
            <p:ph type="sldNum" sz="quarter" idx="12"/>
          </p:nvPr>
        </p:nvSpPr>
        <p:spPr/>
        <p:txBody>
          <a:bodyPr/>
          <a:lstStyle/>
          <a:p>
            <a:fld id="{B071DD90-3474-49F3-B798-378336C7A1B5}" type="slidenum">
              <a:rPr lang="en-US" smtClean="0"/>
              <a:t>26</a:t>
            </a:fld>
            <a:endParaRPr lang="en-US" dirty="0"/>
          </a:p>
        </p:txBody>
      </p:sp>
    </p:spTree>
    <p:extLst>
      <p:ext uri="{BB962C8B-B14F-4D97-AF65-F5344CB8AC3E}">
        <p14:creationId xmlns:p14="http://schemas.microsoft.com/office/powerpoint/2010/main" val="1136872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2970212" y="2019300"/>
            <a:ext cx="838200" cy="1600200"/>
          </a:xfrm>
          <a:prstGeom prst="line">
            <a:avLst/>
          </a:prstGeom>
        </p:spPr>
        <p:style>
          <a:lnRef idx="2">
            <a:schemeClr val="accent4"/>
          </a:lnRef>
          <a:fillRef idx="0">
            <a:schemeClr val="accent4"/>
          </a:fillRef>
          <a:effectRef idx="1">
            <a:schemeClr val="accent4"/>
          </a:effectRef>
          <a:fontRef idx="minor">
            <a:schemeClr val="tx1"/>
          </a:fontRef>
        </p:style>
      </p:cxnSp>
      <p:cxnSp>
        <p:nvCxnSpPr>
          <p:cNvPr id="39" name="Straight Connector 38"/>
          <p:cNvCxnSpPr>
            <a:stCxn id="13" idx="6"/>
            <a:endCxn id="6" idx="1"/>
          </p:cNvCxnSpPr>
          <p:nvPr/>
        </p:nvCxnSpPr>
        <p:spPr>
          <a:xfrm>
            <a:off x="2970212" y="3086100"/>
            <a:ext cx="838200" cy="533400"/>
          </a:xfrm>
          <a:prstGeom prst="line">
            <a:avLst/>
          </a:prstGeom>
        </p:spPr>
        <p:style>
          <a:lnRef idx="2">
            <a:schemeClr val="accent4"/>
          </a:lnRef>
          <a:fillRef idx="0">
            <a:schemeClr val="accent4"/>
          </a:fillRef>
          <a:effectRef idx="1">
            <a:schemeClr val="accent4"/>
          </a:effectRef>
          <a:fontRef idx="minor">
            <a:schemeClr val="tx1"/>
          </a:fontRef>
        </p:style>
      </p:cxnSp>
      <p:cxnSp>
        <p:nvCxnSpPr>
          <p:cNvPr id="42" name="Straight Connector 41"/>
          <p:cNvCxnSpPr>
            <a:stCxn id="14" idx="6"/>
            <a:endCxn id="6" idx="1"/>
          </p:cNvCxnSpPr>
          <p:nvPr/>
        </p:nvCxnSpPr>
        <p:spPr>
          <a:xfrm flipV="1">
            <a:off x="2970212" y="3619500"/>
            <a:ext cx="838200" cy="533400"/>
          </a:xfrm>
          <a:prstGeom prst="line">
            <a:avLst/>
          </a:prstGeom>
        </p:spPr>
        <p:style>
          <a:lnRef idx="2">
            <a:schemeClr val="accent4"/>
          </a:lnRef>
          <a:fillRef idx="0">
            <a:schemeClr val="accent4"/>
          </a:fillRef>
          <a:effectRef idx="1">
            <a:schemeClr val="accent4"/>
          </a:effectRef>
          <a:fontRef idx="minor">
            <a:schemeClr val="tx1"/>
          </a:fontRef>
        </p:style>
      </p:cxnSp>
      <p:cxnSp>
        <p:nvCxnSpPr>
          <p:cNvPr id="45" name="Straight Connector 44"/>
          <p:cNvCxnSpPr>
            <a:stCxn id="15" idx="6"/>
            <a:endCxn id="6" idx="1"/>
          </p:cNvCxnSpPr>
          <p:nvPr/>
        </p:nvCxnSpPr>
        <p:spPr>
          <a:xfrm flipV="1">
            <a:off x="3046412" y="3619500"/>
            <a:ext cx="762000" cy="1600200"/>
          </a:xfrm>
          <a:prstGeom prst="line">
            <a:avLst/>
          </a:prstGeom>
        </p:spPr>
        <p:style>
          <a:lnRef idx="2">
            <a:schemeClr val="accent4"/>
          </a:lnRef>
          <a:fillRef idx="0">
            <a:schemeClr val="accent4"/>
          </a:fillRef>
          <a:effectRef idx="1">
            <a:schemeClr val="accent4"/>
          </a:effectRef>
          <a:fontRef idx="minor">
            <a:schemeClr val="tx1"/>
          </a:fontRef>
        </p:style>
      </p:cxnSp>
      <p:cxnSp>
        <p:nvCxnSpPr>
          <p:cNvPr id="26" name="Straight Connector 25"/>
          <p:cNvCxnSpPr>
            <a:stCxn id="11" idx="2"/>
            <a:endCxn id="7" idx="3"/>
          </p:cNvCxnSpPr>
          <p:nvPr/>
        </p:nvCxnSpPr>
        <p:spPr>
          <a:xfrm flipH="1" flipV="1">
            <a:off x="8380412" y="3619500"/>
            <a:ext cx="685800" cy="1600200"/>
          </a:xfrm>
          <a:prstGeom prst="line">
            <a:avLst/>
          </a:prstGeom>
        </p:spPr>
        <p:style>
          <a:lnRef idx="2">
            <a:schemeClr val="accent3"/>
          </a:lnRef>
          <a:fillRef idx="0">
            <a:schemeClr val="accent3"/>
          </a:fillRef>
          <a:effectRef idx="1">
            <a:schemeClr val="accent3"/>
          </a:effectRef>
          <a:fontRef idx="minor">
            <a:schemeClr val="tx1"/>
          </a:fontRef>
        </p:style>
      </p:cxnSp>
      <p:cxnSp>
        <p:nvCxnSpPr>
          <p:cNvPr id="27" name="Straight Connector 26"/>
          <p:cNvCxnSpPr>
            <a:stCxn id="9" idx="2"/>
            <a:endCxn id="7" idx="3"/>
          </p:cNvCxnSpPr>
          <p:nvPr/>
        </p:nvCxnSpPr>
        <p:spPr>
          <a:xfrm flipH="1" flipV="1">
            <a:off x="8380412" y="3619500"/>
            <a:ext cx="685800" cy="533400"/>
          </a:xfrm>
          <a:prstGeom prst="line">
            <a:avLst/>
          </a:prstGeom>
        </p:spPr>
        <p:style>
          <a:lnRef idx="2">
            <a:schemeClr val="accent3"/>
          </a:lnRef>
          <a:fillRef idx="0">
            <a:schemeClr val="accent3"/>
          </a:fillRef>
          <a:effectRef idx="1">
            <a:schemeClr val="accent3"/>
          </a:effectRef>
          <a:fontRef idx="minor">
            <a:schemeClr val="tx1"/>
          </a:fontRef>
        </p:style>
      </p:cxnSp>
      <p:cxnSp>
        <p:nvCxnSpPr>
          <p:cNvPr id="30" name="Straight Connector 29"/>
          <p:cNvCxnSpPr>
            <a:stCxn id="10" idx="2"/>
            <a:endCxn id="7" idx="3"/>
          </p:cNvCxnSpPr>
          <p:nvPr/>
        </p:nvCxnSpPr>
        <p:spPr>
          <a:xfrm flipH="1">
            <a:off x="8380412" y="3086100"/>
            <a:ext cx="685800" cy="533400"/>
          </a:xfrm>
          <a:prstGeom prst="line">
            <a:avLst/>
          </a:prstGeom>
        </p:spPr>
        <p:style>
          <a:lnRef idx="2">
            <a:schemeClr val="accent3"/>
          </a:lnRef>
          <a:fillRef idx="0">
            <a:schemeClr val="accent3"/>
          </a:fillRef>
          <a:effectRef idx="1">
            <a:schemeClr val="accent3"/>
          </a:effectRef>
          <a:fontRef idx="minor">
            <a:schemeClr val="tx1"/>
          </a:fontRef>
        </p:style>
      </p:cxnSp>
      <p:cxnSp>
        <p:nvCxnSpPr>
          <p:cNvPr id="34" name="Straight Connector 33"/>
          <p:cNvCxnSpPr>
            <a:stCxn id="12" idx="2"/>
            <a:endCxn id="7" idx="3"/>
          </p:cNvCxnSpPr>
          <p:nvPr/>
        </p:nvCxnSpPr>
        <p:spPr>
          <a:xfrm flipH="1">
            <a:off x="8380412" y="2019300"/>
            <a:ext cx="685800" cy="1600200"/>
          </a:xfrm>
          <a:prstGeom prst="line">
            <a:avLst/>
          </a:prstGeom>
        </p:spPr>
        <p:style>
          <a:lnRef idx="2">
            <a:schemeClr val="accent3"/>
          </a:lnRef>
          <a:fillRef idx="0">
            <a:schemeClr val="accent3"/>
          </a:fillRef>
          <a:effectRef idx="1">
            <a:schemeClr val="accent3"/>
          </a:effectRef>
          <a:fontRef idx="minor">
            <a:schemeClr val="tx1"/>
          </a:fontRef>
        </p:style>
      </p:cxnSp>
      <p:sp>
        <p:nvSpPr>
          <p:cNvPr id="2" name="Title 1"/>
          <p:cNvSpPr>
            <a:spLocks noGrp="1"/>
          </p:cNvSpPr>
          <p:nvPr>
            <p:ph type="title"/>
          </p:nvPr>
        </p:nvSpPr>
        <p:spPr/>
        <p:txBody>
          <a:bodyPr/>
          <a:lstStyle/>
          <a:p>
            <a:r>
              <a:rPr lang="en-US" b="1" dirty="0" smtClean="0"/>
              <a:t>TRAIN Developers</a:t>
            </a:r>
            <a:endParaRPr lang="en-US" b="1" dirty="0"/>
          </a:p>
        </p:txBody>
      </p:sp>
      <p:sp>
        <p:nvSpPr>
          <p:cNvPr id="6" name="Rounded Rectangle 5"/>
          <p:cNvSpPr/>
          <p:nvPr/>
        </p:nvSpPr>
        <p:spPr>
          <a:xfrm>
            <a:off x="3808412" y="3048000"/>
            <a:ext cx="1752600" cy="1143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smtClean="0"/>
              <a:t>Audience</a:t>
            </a:r>
            <a:endParaRPr lang="en-US" sz="2400" dirty="0"/>
          </a:p>
        </p:txBody>
      </p:sp>
      <p:sp>
        <p:nvSpPr>
          <p:cNvPr id="8" name="Oval 7"/>
          <p:cNvSpPr/>
          <p:nvPr/>
        </p:nvSpPr>
        <p:spPr>
          <a:xfrm>
            <a:off x="379412" y="1600200"/>
            <a:ext cx="2590800" cy="838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Center staff</a:t>
            </a:r>
            <a:endParaRPr lang="en-US" dirty="0"/>
          </a:p>
        </p:txBody>
      </p:sp>
      <p:sp>
        <p:nvSpPr>
          <p:cNvPr id="9" name="Oval 8"/>
          <p:cNvSpPr/>
          <p:nvPr/>
        </p:nvSpPr>
        <p:spPr>
          <a:xfrm>
            <a:off x="9066212" y="3733800"/>
            <a:ext cx="25908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Science domain specific</a:t>
            </a:r>
            <a:endParaRPr lang="en-US" dirty="0"/>
          </a:p>
        </p:txBody>
      </p:sp>
      <p:sp>
        <p:nvSpPr>
          <p:cNvPr id="10" name="Oval 9"/>
          <p:cNvSpPr/>
          <p:nvPr/>
        </p:nvSpPr>
        <p:spPr>
          <a:xfrm>
            <a:off x="9066212" y="2667000"/>
            <a:ext cx="25908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Platform deep dive</a:t>
            </a:r>
            <a:endParaRPr lang="en-US" dirty="0"/>
          </a:p>
        </p:txBody>
      </p:sp>
      <p:sp>
        <p:nvSpPr>
          <p:cNvPr id="11" name="Oval 10"/>
          <p:cNvSpPr/>
          <p:nvPr/>
        </p:nvSpPr>
        <p:spPr>
          <a:xfrm>
            <a:off x="9066212" y="4800600"/>
            <a:ext cx="25908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Broader software engineering</a:t>
            </a:r>
            <a:endParaRPr lang="en-US" dirty="0"/>
          </a:p>
        </p:txBody>
      </p:sp>
      <p:sp>
        <p:nvSpPr>
          <p:cNvPr id="12" name="Oval 11"/>
          <p:cNvSpPr/>
          <p:nvPr/>
        </p:nvSpPr>
        <p:spPr>
          <a:xfrm>
            <a:off x="9066212" y="1600200"/>
            <a:ext cx="25908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Multiplatform development</a:t>
            </a:r>
            <a:endParaRPr lang="en-US" dirty="0"/>
          </a:p>
        </p:txBody>
      </p:sp>
      <p:sp>
        <p:nvSpPr>
          <p:cNvPr id="13" name="Oval 12"/>
          <p:cNvSpPr/>
          <p:nvPr/>
        </p:nvSpPr>
        <p:spPr>
          <a:xfrm>
            <a:off x="379412" y="2667000"/>
            <a:ext cx="2590800" cy="838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Apps-readiness code teams</a:t>
            </a:r>
            <a:endParaRPr lang="en-US" dirty="0"/>
          </a:p>
        </p:txBody>
      </p:sp>
      <p:sp>
        <p:nvSpPr>
          <p:cNvPr id="14" name="Oval 13"/>
          <p:cNvSpPr/>
          <p:nvPr/>
        </p:nvSpPr>
        <p:spPr>
          <a:xfrm>
            <a:off x="379412" y="3733800"/>
            <a:ext cx="2590800" cy="838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Library developers</a:t>
            </a:r>
            <a:endParaRPr lang="en-US" dirty="0"/>
          </a:p>
        </p:txBody>
      </p:sp>
      <p:sp>
        <p:nvSpPr>
          <p:cNvPr id="15" name="Oval 14"/>
          <p:cNvSpPr/>
          <p:nvPr/>
        </p:nvSpPr>
        <p:spPr>
          <a:xfrm>
            <a:off x="455612" y="4800600"/>
            <a:ext cx="2590800" cy="838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General user community</a:t>
            </a:r>
            <a:endParaRPr lang="en-US" dirty="0"/>
          </a:p>
        </p:txBody>
      </p:sp>
      <p:sp>
        <p:nvSpPr>
          <p:cNvPr id="7" name="Rounded Rectangle 6"/>
          <p:cNvSpPr/>
          <p:nvPr/>
        </p:nvSpPr>
        <p:spPr>
          <a:xfrm>
            <a:off x="6627812" y="3048000"/>
            <a:ext cx="1752600" cy="1143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smtClean="0"/>
              <a:t>Topic</a:t>
            </a:r>
            <a:endParaRPr lang="en-US" sz="2400" dirty="0"/>
          </a:p>
        </p:txBody>
      </p:sp>
      <p:sp>
        <p:nvSpPr>
          <p:cNvPr id="4" name="Slide Number Placeholder 3"/>
          <p:cNvSpPr>
            <a:spLocks noGrp="1"/>
          </p:cNvSpPr>
          <p:nvPr>
            <p:ph type="sldNum" sz="quarter" idx="12"/>
          </p:nvPr>
        </p:nvSpPr>
        <p:spPr/>
        <p:txBody>
          <a:bodyPr/>
          <a:lstStyle/>
          <a:p>
            <a:fld id="{B071DD90-3474-49F3-B798-378336C7A1B5}" type="slidenum">
              <a:rPr lang="en-US" smtClean="0"/>
              <a:t>27</a:t>
            </a:fld>
            <a:endParaRPr lang="en-US" dirty="0"/>
          </a:p>
        </p:txBody>
      </p:sp>
    </p:spTree>
    <p:extLst>
      <p:ext uri="{BB962C8B-B14F-4D97-AF65-F5344CB8AC3E}">
        <p14:creationId xmlns:p14="http://schemas.microsoft.com/office/powerpoint/2010/main" val="649034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flipV="1">
            <a:off x="2132012" y="1999100"/>
            <a:ext cx="0" cy="1905000"/>
          </a:xfrm>
          <a:prstGeom prst="line">
            <a:avLst/>
          </a:prstGeom>
        </p:spPr>
        <p:style>
          <a:lnRef idx="2">
            <a:schemeClr val="accent5"/>
          </a:lnRef>
          <a:fillRef idx="0">
            <a:schemeClr val="accent5"/>
          </a:fillRef>
          <a:effectRef idx="1">
            <a:schemeClr val="accent5"/>
          </a:effectRef>
          <a:fontRef idx="minor">
            <a:schemeClr val="tx1"/>
          </a:fontRef>
        </p:style>
      </p:cxnSp>
      <p:sp>
        <p:nvSpPr>
          <p:cNvPr id="2" name="Title 1"/>
          <p:cNvSpPr>
            <a:spLocks noGrp="1"/>
          </p:cNvSpPr>
          <p:nvPr>
            <p:ph type="title"/>
          </p:nvPr>
        </p:nvSpPr>
        <p:spPr/>
        <p:txBody>
          <a:bodyPr/>
          <a:lstStyle/>
          <a:p>
            <a:r>
              <a:rPr lang="en-US" b="1" dirty="0" smtClean="0"/>
              <a:t>Upcoming Training</a:t>
            </a:r>
            <a:endParaRPr lang="en-US" b="1" dirty="0"/>
          </a:p>
        </p:txBody>
      </p:sp>
      <p:cxnSp>
        <p:nvCxnSpPr>
          <p:cNvPr id="13" name="Straight Connector 12"/>
          <p:cNvCxnSpPr/>
          <p:nvPr/>
        </p:nvCxnSpPr>
        <p:spPr>
          <a:xfrm flipV="1">
            <a:off x="4418012" y="4056500"/>
            <a:ext cx="0" cy="1574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9904412" y="4056500"/>
            <a:ext cx="0" cy="1574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589212" y="4056500"/>
            <a:ext cx="0" cy="1574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503612" y="4056500"/>
            <a:ext cx="0" cy="1574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0818812" y="4056500"/>
            <a:ext cx="0" cy="1574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8990012" y="4056500"/>
            <a:ext cx="0" cy="1574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5332412" y="4056500"/>
            <a:ext cx="0" cy="15745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7161212" y="4056500"/>
            <a:ext cx="0" cy="15745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6246812" y="4056500"/>
            <a:ext cx="0" cy="15745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8075612" y="4056500"/>
            <a:ext cx="0" cy="157458"/>
          </a:xfrm>
          <a:prstGeom prst="line">
            <a:avLst/>
          </a:prstGeom>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2665412" y="2312458"/>
            <a:ext cx="3352800" cy="90584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n-US" sz="2000" dirty="0" smtClean="0"/>
              <a:t>Spring Portability Workshops</a:t>
            </a:r>
          </a:p>
          <a:p>
            <a:r>
              <a:rPr lang="en-US" sz="2000" i="1" dirty="0" smtClean="0"/>
              <a:t>Mar. 2015</a:t>
            </a:r>
            <a:endParaRPr lang="en-US" sz="2000" i="1" dirty="0"/>
          </a:p>
        </p:txBody>
      </p:sp>
      <p:sp>
        <p:nvSpPr>
          <p:cNvPr id="42" name="Rounded Rectangle 41"/>
          <p:cNvSpPr/>
          <p:nvPr/>
        </p:nvSpPr>
        <p:spPr>
          <a:xfrm>
            <a:off x="1446212" y="1160900"/>
            <a:ext cx="3886200" cy="8965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000" dirty="0" smtClean="0"/>
              <a:t>Common apps readiness approach</a:t>
            </a:r>
          </a:p>
          <a:p>
            <a:r>
              <a:rPr lang="en-US" sz="2000" i="1" dirty="0" smtClean="0"/>
              <a:t>ORNL</a:t>
            </a:r>
            <a:r>
              <a:rPr lang="en-US" sz="2000" dirty="0" smtClean="0"/>
              <a:t> </a:t>
            </a:r>
            <a:r>
              <a:rPr lang="en-US" sz="2000" i="1" dirty="0" smtClean="0"/>
              <a:t>Jan. 2015</a:t>
            </a:r>
            <a:endParaRPr lang="en-US" sz="2000" i="1" dirty="0"/>
          </a:p>
        </p:txBody>
      </p:sp>
      <p:sp>
        <p:nvSpPr>
          <p:cNvPr id="44" name="Rounded Rectangle 43"/>
          <p:cNvSpPr/>
          <p:nvPr/>
        </p:nvSpPr>
        <p:spPr>
          <a:xfrm>
            <a:off x="760412" y="4970900"/>
            <a:ext cx="3505200" cy="896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000" dirty="0" smtClean="0"/>
              <a:t>Scientific software engineering</a:t>
            </a:r>
          </a:p>
          <a:p>
            <a:r>
              <a:rPr lang="en-US" sz="2000" i="1" dirty="0" smtClean="0"/>
              <a:t>ANL Feb. 2015</a:t>
            </a:r>
            <a:endParaRPr lang="en-US" sz="2000" i="1" dirty="0"/>
          </a:p>
        </p:txBody>
      </p:sp>
      <p:sp>
        <p:nvSpPr>
          <p:cNvPr id="48" name="Rounded Rectangle 47"/>
          <p:cNvSpPr/>
          <p:nvPr/>
        </p:nvSpPr>
        <p:spPr>
          <a:xfrm>
            <a:off x="7999412" y="4970900"/>
            <a:ext cx="3124200" cy="896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000" dirty="0" smtClean="0"/>
              <a:t>Extreme Scale Computing</a:t>
            </a:r>
          </a:p>
          <a:p>
            <a:r>
              <a:rPr lang="en-US" sz="2000" i="1" dirty="0" smtClean="0"/>
              <a:t>ANL Aug. 2-14 2015</a:t>
            </a:r>
            <a:r>
              <a:rPr lang="en-US" sz="2000" dirty="0" smtClean="0"/>
              <a:t> </a:t>
            </a:r>
            <a:endParaRPr lang="en-US" sz="2000" dirty="0"/>
          </a:p>
        </p:txBody>
      </p:sp>
      <p:cxnSp>
        <p:nvCxnSpPr>
          <p:cNvPr id="60" name="Straight Connector 59"/>
          <p:cNvCxnSpPr>
            <a:endCxn id="38" idx="2"/>
          </p:cNvCxnSpPr>
          <p:nvPr/>
        </p:nvCxnSpPr>
        <p:spPr>
          <a:xfrm flipV="1">
            <a:off x="3960812" y="3218300"/>
            <a:ext cx="381000" cy="685800"/>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p:cNvCxnSpPr>
            <a:endCxn id="38" idx="2"/>
          </p:cNvCxnSpPr>
          <p:nvPr/>
        </p:nvCxnSpPr>
        <p:spPr>
          <a:xfrm flipH="1" flipV="1">
            <a:off x="4341812" y="3218300"/>
            <a:ext cx="609600" cy="685800"/>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flipV="1">
            <a:off x="3046412" y="4056500"/>
            <a:ext cx="0" cy="914400"/>
          </a:xfrm>
          <a:prstGeom prst="line">
            <a:avLst/>
          </a:prstGeom>
        </p:spPr>
        <p:style>
          <a:lnRef idx="2">
            <a:schemeClr val="accent2"/>
          </a:lnRef>
          <a:fillRef idx="0">
            <a:schemeClr val="accent2"/>
          </a:fillRef>
          <a:effectRef idx="1">
            <a:schemeClr val="accent2"/>
          </a:effectRef>
          <a:fontRef idx="minor">
            <a:schemeClr val="tx1"/>
          </a:fontRef>
        </p:style>
      </p:cxnSp>
      <p:cxnSp>
        <p:nvCxnSpPr>
          <p:cNvPr id="71" name="Straight Connector 70"/>
          <p:cNvCxnSpPr/>
          <p:nvPr/>
        </p:nvCxnSpPr>
        <p:spPr>
          <a:xfrm flipV="1">
            <a:off x="6780212" y="4056500"/>
            <a:ext cx="0" cy="914400"/>
          </a:xfrm>
          <a:prstGeom prst="line">
            <a:avLst/>
          </a:prstGeom>
        </p:spPr>
        <p:style>
          <a:lnRef idx="2">
            <a:schemeClr val="accent4"/>
          </a:lnRef>
          <a:fillRef idx="0">
            <a:schemeClr val="accent4"/>
          </a:fillRef>
          <a:effectRef idx="1">
            <a:schemeClr val="accent4"/>
          </a:effectRef>
          <a:fontRef idx="minor">
            <a:schemeClr val="tx1"/>
          </a:fontRef>
        </p:style>
      </p:cxnSp>
      <p:cxnSp>
        <p:nvCxnSpPr>
          <p:cNvPr id="72" name="Straight Connector 71"/>
          <p:cNvCxnSpPr/>
          <p:nvPr/>
        </p:nvCxnSpPr>
        <p:spPr>
          <a:xfrm flipV="1">
            <a:off x="8532812" y="4056500"/>
            <a:ext cx="0" cy="914400"/>
          </a:xfrm>
          <a:prstGeom prst="line">
            <a:avLst/>
          </a:prstGeom>
        </p:spPr>
        <p:style>
          <a:lnRef idx="2">
            <a:schemeClr val="accent2"/>
          </a:lnRef>
          <a:fillRef idx="0">
            <a:schemeClr val="accent2"/>
          </a:fillRef>
          <a:effectRef idx="1">
            <a:schemeClr val="accent2"/>
          </a:effectRef>
          <a:fontRef idx="minor">
            <a:schemeClr val="tx1"/>
          </a:fontRef>
        </p:style>
      </p:cxnSp>
      <p:sp>
        <p:nvSpPr>
          <p:cNvPr id="74" name="Right Arrow 73"/>
          <p:cNvSpPr/>
          <p:nvPr/>
        </p:nvSpPr>
        <p:spPr>
          <a:xfrm>
            <a:off x="1674812" y="3827900"/>
            <a:ext cx="9525000"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684212" y="3751700"/>
            <a:ext cx="762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2015</a:t>
            </a:r>
            <a:endParaRPr lang="en-US" sz="2000" dirty="0"/>
          </a:p>
        </p:txBody>
      </p:sp>
      <p:sp>
        <p:nvSpPr>
          <p:cNvPr id="78" name="TextBox 77"/>
          <p:cNvSpPr txBox="1"/>
          <p:nvPr/>
        </p:nvSpPr>
        <p:spPr>
          <a:xfrm>
            <a:off x="1903412" y="4053523"/>
            <a:ext cx="457200" cy="307777"/>
          </a:xfrm>
          <a:prstGeom prst="rect">
            <a:avLst/>
          </a:prstGeom>
          <a:noFill/>
        </p:spPr>
        <p:txBody>
          <a:bodyPr wrap="square" rtlCol="0">
            <a:spAutoFit/>
          </a:bodyPr>
          <a:lstStyle/>
          <a:p>
            <a:r>
              <a:rPr lang="en-US" sz="1400" b="1" dirty="0" smtClean="0">
                <a:solidFill>
                  <a:schemeClr val="accent1">
                    <a:lumMod val="75000"/>
                  </a:schemeClr>
                </a:solidFill>
              </a:rPr>
              <a:t>Jan</a:t>
            </a:r>
            <a:endParaRPr lang="en-US" sz="1400" b="1" dirty="0">
              <a:solidFill>
                <a:schemeClr val="accent1">
                  <a:lumMod val="75000"/>
                </a:schemeClr>
              </a:solidFill>
            </a:endParaRPr>
          </a:p>
        </p:txBody>
      </p:sp>
      <p:sp>
        <p:nvSpPr>
          <p:cNvPr id="80" name="TextBox 79"/>
          <p:cNvSpPr txBox="1"/>
          <p:nvPr/>
        </p:nvSpPr>
        <p:spPr>
          <a:xfrm>
            <a:off x="3732212" y="4056500"/>
            <a:ext cx="533400" cy="307777"/>
          </a:xfrm>
          <a:prstGeom prst="rect">
            <a:avLst/>
          </a:prstGeom>
          <a:noFill/>
        </p:spPr>
        <p:txBody>
          <a:bodyPr wrap="square" rtlCol="0">
            <a:spAutoFit/>
          </a:bodyPr>
          <a:lstStyle/>
          <a:p>
            <a:r>
              <a:rPr lang="en-US" sz="1400" b="1" dirty="0" smtClean="0">
                <a:solidFill>
                  <a:schemeClr val="accent1">
                    <a:lumMod val="75000"/>
                  </a:schemeClr>
                </a:solidFill>
              </a:rPr>
              <a:t>Mar</a:t>
            </a:r>
            <a:endParaRPr lang="en-US" sz="1400" b="1" dirty="0">
              <a:solidFill>
                <a:schemeClr val="accent1">
                  <a:lumMod val="75000"/>
                </a:schemeClr>
              </a:solidFill>
            </a:endParaRPr>
          </a:p>
        </p:txBody>
      </p:sp>
      <p:sp>
        <p:nvSpPr>
          <p:cNvPr id="81" name="TextBox 80"/>
          <p:cNvSpPr txBox="1"/>
          <p:nvPr/>
        </p:nvSpPr>
        <p:spPr>
          <a:xfrm>
            <a:off x="4646612" y="4056500"/>
            <a:ext cx="533400" cy="307777"/>
          </a:xfrm>
          <a:prstGeom prst="rect">
            <a:avLst/>
          </a:prstGeom>
          <a:noFill/>
        </p:spPr>
        <p:txBody>
          <a:bodyPr wrap="square" rtlCol="0">
            <a:spAutoFit/>
          </a:bodyPr>
          <a:lstStyle/>
          <a:p>
            <a:r>
              <a:rPr lang="en-US" sz="1400" b="1" dirty="0" smtClean="0">
                <a:solidFill>
                  <a:schemeClr val="accent1">
                    <a:lumMod val="75000"/>
                  </a:schemeClr>
                </a:solidFill>
              </a:rPr>
              <a:t>Apr</a:t>
            </a:r>
            <a:endParaRPr lang="en-US" sz="1400" b="1" dirty="0">
              <a:solidFill>
                <a:schemeClr val="accent1">
                  <a:lumMod val="75000"/>
                </a:schemeClr>
              </a:solidFill>
            </a:endParaRPr>
          </a:p>
        </p:txBody>
      </p:sp>
      <p:sp>
        <p:nvSpPr>
          <p:cNvPr id="82" name="TextBox 81"/>
          <p:cNvSpPr txBox="1"/>
          <p:nvPr/>
        </p:nvSpPr>
        <p:spPr>
          <a:xfrm>
            <a:off x="5561012" y="4056500"/>
            <a:ext cx="533400" cy="307777"/>
          </a:xfrm>
          <a:prstGeom prst="rect">
            <a:avLst/>
          </a:prstGeom>
          <a:noFill/>
        </p:spPr>
        <p:txBody>
          <a:bodyPr wrap="square" rtlCol="0">
            <a:spAutoFit/>
          </a:bodyPr>
          <a:lstStyle/>
          <a:p>
            <a:r>
              <a:rPr lang="en-US" sz="1400" b="1" dirty="0" smtClean="0">
                <a:solidFill>
                  <a:schemeClr val="accent1">
                    <a:lumMod val="75000"/>
                  </a:schemeClr>
                </a:solidFill>
              </a:rPr>
              <a:t>May</a:t>
            </a:r>
            <a:endParaRPr lang="en-US" sz="1400" b="1" dirty="0">
              <a:solidFill>
                <a:schemeClr val="accent1">
                  <a:lumMod val="75000"/>
                </a:schemeClr>
              </a:solidFill>
            </a:endParaRPr>
          </a:p>
        </p:txBody>
      </p:sp>
      <p:sp>
        <p:nvSpPr>
          <p:cNvPr id="84" name="TextBox 83"/>
          <p:cNvSpPr txBox="1"/>
          <p:nvPr/>
        </p:nvSpPr>
        <p:spPr>
          <a:xfrm>
            <a:off x="7389812" y="4056500"/>
            <a:ext cx="533400" cy="307777"/>
          </a:xfrm>
          <a:prstGeom prst="rect">
            <a:avLst/>
          </a:prstGeom>
          <a:noFill/>
        </p:spPr>
        <p:txBody>
          <a:bodyPr wrap="square" rtlCol="0">
            <a:spAutoFit/>
          </a:bodyPr>
          <a:lstStyle/>
          <a:p>
            <a:r>
              <a:rPr lang="en-US" sz="1400" b="1" dirty="0" smtClean="0">
                <a:solidFill>
                  <a:schemeClr val="accent1">
                    <a:lumMod val="75000"/>
                  </a:schemeClr>
                </a:solidFill>
              </a:rPr>
              <a:t>Jul</a:t>
            </a:r>
            <a:endParaRPr lang="en-US" sz="1400" b="1" dirty="0">
              <a:solidFill>
                <a:schemeClr val="accent1">
                  <a:lumMod val="75000"/>
                </a:schemeClr>
              </a:solidFill>
            </a:endParaRPr>
          </a:p>
        </p:txBody>
      </p:sp>
      <p:sp>
        <p:nvSpPr>
          <p:cNvPr id="85" name="TextBox 84"/>
          <p:cNvSpPr txBox="1"/>
          <p:nvPr/>
        </p:nvSpPr>
        <p:spPr>
          <a:xfrm>
            <a:off x="9218612" y="4056500"/>
            <a:ext cx="533400" cy="307777"/>
          </a:xfrm>
          <a:prstGeom prst="rect">
            <a:avLst/>
          </a:prstGeom>
          <a:noFill/>
        </p:spPr>
        <p:txBody>
          <a:bodyPr wrap="square" rtlCol="0">
            <a:spAutoFit/>
          </a:bodyPr>
          <a:lstStyle/>
          <a:p>
            <a:r>
              <a:rPr lang="en-US" sz="1400" b="1" dirty="0" smtClean="0">
                <a:solidFill>
                  <a:schemeClr val="accent1">
                    <a:lumMod val="75000"/>
                  </a:schemeClr>
                </a:solidFill>
              </a:rPr>
              <a:t>Sep</a:t>
            </a:r>
            <a:endParaRPr lang="en-US" sz="1400" b="1" dirty="0">
              <a:solidFill>
                <a:schemeClr val="accent1">
                  <a:lumMod val="75000"/>
                </a:schemeClr>
              </a:solidFill>
            </a:endParaRPr>
          </a:p>
        </p:txBody>
      </p:sp>
      <p:sp>
        <p:nvSpPr>
          <p:cNvPr id="86" name="TextBox 85"/>
          <p:cNvSpPr txBox="1"/>
          <p:nvPr/>
        </p:nvSpPr>
        <p:spPr>
          <a:xfrm>
            <a:off x="10133012" y="4056500"/>
            <a:ext cx="533400" cy="307777"/>
          </a:xfrm>
          <a:prstGeom prst="rect">
            <a:avLst/>
          </a:prstGeom>
          <a:noFill/>
        </p:spPr>
        <p:txBody>
          <a:bodyPr wrap="square" rtlCol="0">
            <a:spAutoFit/>
          </a:bodyPr>
          <a:lstStyle/>
          <a:p>
            <a:r>
              <a:rPr lang="en-US" sz="1400" b="1" dirty="0" smtClean="0">
                <a:solidFill>
                  <a:schemeClr val="accent1">
                    <a:lumMod val="75000"/>
                  </a:schemeClr>
                </a:solidFill>
              </a:rPr>
              <a:t>Oct</a:t>
            </a:r>
            <a:endParaRPr lang="en-US" sz="1400" b="1" dirty="0">
              <a:solidFill>
                <a:schemeClr val="accent1">
                  <a:lumMod val="75000"/>
                </a:schemeClr>
              </a:solidFill>
            </a:endParaRPr>
          </a:p>
        </p:txBody>
      </p:sp>
      <p:cxnSp>
        <p:nvCxnSpPr>
          <p:cNvPr id="90" name="Straight Connector 89"/>
          <p:cNvCxnSpPr/>
          <p:nvPr/>
        </p:nvCxnSpPr>
        <p:spPr>
          <a:xfrm flipV="1">
            <a:off x="1688181" y="4056500"/>
            <a:ext cx="0" cy="157458"/>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B071DD90-3474-49F3-B798-378336C7A1B5}" type="slidenum">
              <a:rPr lang="en-US" smtClean="0"/>
              <a:t>28</a:t>
            </a:fld>
            <a:endParaRPr lang="en-US" dirty="0"/>
          </a:p>
        </p:txBody>
      </p:sp>
      <p:sp>
        <p:nvSpPr>
          <p:cNvPr id="35" name="Rounded Rectangle 34"/>
          <p:cNvSpPr/>
          <p:nvPr/>
        </p:nvSpPr>
        <p:spPr>
          <a:xfrm>
            <a:off x="4418012" y="4970900"/>
            <a:ext cx="3352800" cy="896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dirty="0" smtClean="0"/>
              <a:t>ALCF-3 architecture training</a:t>
            </a:r>
          </a:p>
          <a:p>
            <a:r>
              <a:rPr lang="en-US" sz="2000" i="1" dirty="0" smtClean="0"/>
              <a:t>ANL Jun. 2015</a:t>
            </a:r>
            <a:r>
              <a:rPr lang="en-US" sz="2000" dirty="0" smtClean="0"/>
              <a:t> </a:t>
            </a:r>
            <a:endParaRPr lang="en-US" sz="2000" dirty="0"/>
          </a:p>
        </p:txBody>
      </p:sp>
    </p:spTree>
    <p:extLst>
      <p:ext uri="{BB962C8B-B14F-4D97-AF65-F5344CB8AC3E}">
        <p14:creationId xmlns:p14="http://schemas.microsoft.com/office/powerpoint/2010/main" val="416303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Training</a:t>
            </a:r>
            <a:endParaRPr lang="en-US" b="1" dirty="0"/>
          </a:p>
        </p:txBody>
      </p:sp>
      <p:sp>
        <p:nvSpPr>
          <p:cNvPr id="4" name="Content Placeholder 3"/>
          <p:cNvSpPr>
            <a:spLocks noGrp="1"/>
          </p:cNvSpPr>
          <p:nvPr>
            <p:ph sz="half" idx="4294967295"/>
          </p:nvPr>
        </p:nvSpPr>
        <p:spPr>
          <a:xfrm>
            <a:off x="609440" y="1219200"/>
            <a:ext cx="10969943" cy="5111174"/>
          </a:xfrm>
          <a:prstGeom prst="rect">
            <a:avLst/>
          </a:prstGeom>
        </p:spPr>
        <p:txBody>
          <a:bodyPr/>
          <a:lstStyle/>
          <a:p>
            <a:r>
              <a:rPr lang="en-US" sz="2000" dirty="0" smtClean="0"/>
              <a:t>Intel Dungeon sessions (NERSC)</a:t>
            </a:r>
          </a:p>
          <a:p>
            <a:r>
              <a:rPr lang="en-US" sz="2000" dirty="0" smtClean="0"/>
              <a:t>Vendor workshops (ORNL)</a:t>
            </a:r>
          </a:p>
          <a:p>
            <a:r>
              <a:rPr lang="en-US" sz="2000" dirty="0" smtClean="0"/>
              <a:t>NESAP training (NERSC)</a:t>
            </a:r>
          </a:p>
          <a:p>
            <a:r>
              <a:rPr lang="en-US" sz="2000" dirty="0" smtClean="0"/>
              <a:t>ESP hands-on workshops (ANL)</a:t>
            </a:r>
          </a:p>
          <a:p>
            <a:r>
              <a:rPr lang="en-US" sz="2000" dirty="0" err="1" smtClean="0"/>
              <a:t>Hackathons</a:t>
            </a:r>
            <a:r>
              <a:rPr lang="en-US" sz="2000" dirty="0" smtClean="0"/>
              <a:t> (ORNL)</a:t>
            </a:r>
          </a:p>
          <a:p>
            <a:r>
              <a:rPr lang="en-US" sz="2000" dirty="0" smtClean="0"/>
              <a:t>Ongoing scientific software engineering workshops (ANL)</a:t>
            </a:r>
          </a:p>
          <a:p>
            <a:r>
              <a:rPr lang="en-US" sz="2000" dirty="0" smtClean="0"/>
              <a:t>OpenMP 4.0 training</a:t>
            </a:r>
          </a:p>
        </p:txBody>
      </p:sp>
      <p:sp>
        <p:nvSpPr>
          <p:cNvPr id="5" name="Rounded Rectangle 4"/>
          <p:cNvSpPr/>
          <p:nvPr/>
        </p:nvSpPr>
        <p:spPr>
          <a:xfrm>
            <a:off x="2970212" y="4953000"/>
            <a:ext cx="51816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In all training, advocate and instruct on portability</a:t>
            </a:r>
            <a:endParaRPr lang="en-US" dirty="0"/>
          </a:p>
        </p:txBody>
      </p:sp>
      <p:sp>
        <p:nvSpPr>
          <p:cNvPr id="6" name="Rounded Rectangle 5"/>
          <p:cNvSpPr/>
          <p:nvPr/>
        </p:nvSpPr>
        <p:spPr>
          <a:xfrm>
            <a:off x="2970212" y="4267200"/>
            <a:ext cx="51816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Where appropriate, shared training events</a:t>
            </a:r>
            <a:endParaRPr lang="en-US" dirty="0"/>
          </a:p>
        </p:txBody>
      </p:sp>
      <p:pic>
        <p:nvPicPr>
          <p:cNvPr id="7" name="Picture 6" descr="IMG_338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8012" y="1041219"/>
            <a:ext cx="3808412" cy="2540181"/>
          </a:xfrm>
          <a:prstGeom prst="rect">
            <a:avLst/>
          </a:prstGeom>
        </p:spPr>
      </p:pic>
      <p:sp>
        <p:nvSpPr>
          <p:cNvPr id="8" name="Slide Number Placeholder 7"/>
          <p:cNvSpPr>
            <a:spLocks noGrp="1"/>
          </p:cNvSpPr>
          <p:nvPr>
            <p:ph type="sldNum" sz="quarter" idx="12"/>
          </p:nvPr>
        </p:nvSpPr>
        <p:spPr/>
        <p:txBody>
          <a:bodyPr/>
          <a:lstStyle/>
          <a:p>
            <a:fld id="{B071DD90-3474-49F3-B798-378336C7A1B5}" type="slidenum">
              <a:rPr lang="en-US" smtClean="0"/>
              <a:t>29</a:t>
            </a:fld>
            <a:endParaRPr lang="en-US" dirty="0"/>
          </a:p>
        </p:txBody>
      </p:sp>
    </p:spTree>
    <p:extLst>
      <p:ext uri="{BB962C8B-B14F-4D97-AF65-F5344CB8AC3E}">
        <p14:creationId xmlns:p14="http://schemas.microsoft.com/office/powerpoint/2010/main" val="602268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12188825" cy="762000"/>
          </a:xfrm>
          <a:prstGeom prst="rect">
            <a:avLst/>
          </a:prstGeom>
          <a:gradFill flip="none" rotWithShape="1">
            <a:gsLst>
              <a:gs pos="0">
                <a:schemeClr val="tx1"/>
              </a:gs>
              <a:gs pos="50000">
                <a:schemeClr val="accent1">
                  <a:lumMod val="75000"/>
                </a:schemeClr>
              </a:gs>
              <a:gs pos="100000">
                <a:schemeClr val="tx2">
                  <a:shade val="100000"/>
                  <a:satMod val="115000"/>
                </a:schemeClr>
              </a:gs>
            </a:gsLst>
            <a:lin ang="8100000" scaled="1"/>
            <a:tileRect/>
          </a:gra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title"/>
          </p:nvPr>
        </p:nvSpPr>
        <p:spPr>
          <a:xfrm>
            <a:off x="256061" y="28576"/>
            <a:ext cx="10969943" cy="715962"/>
          </a:xfrm>
        </p:spPr>
        <p:txBody>
          <a:bodyPr>
            <a:normAutofit/>
          </a:bodyPr>
          <a:lstStyle/>
          <a:p>
            <a:pPr algn="l"/>
            <a:r>
              <a:rPr lang="en-US" sz="2800" b="1" dirty="0" smtClean="0">
                <a:solidFill>
                  <a:schemeClr val="bg1"/>
                </a:solidFill>
              </a:rPr>
              <a:t>ALCF, NERSC, OLCF Application Readiness Collaboration</a:t>
            </a:r>
            <a:endParaRPr lang="en-US" sz="2800" b="1" dirty="0">
              <a:solidFill>
                <a:schemeClr val="bg1"/>
              </a:solidFill>
            </a:endParaRPr>
          </a:p>
        </p:txBody>
      </p:sp>
      <p:sp>
        <p:nvSpPr>
          <p:cNvPr id="7" name="Content Placeholder 9"/>
          <p:cNvSpPr txBox="1">
            <a:spLocks/>
          </p:cNvSpPr>
          <p:nvPr/>
        </p:nvSpPr>
        <p:spPr>
          <a:xfrm>
            <a:off x="379412" y="1325880"/>
            <a:ext cx="11430000" cy="46177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i="1" dirty="0"/>
              <a:t>The three ASCR sites feel that the close collaboration on application readiness and performance portability activities that has been initiated at </a:t>
            </a:r>
            <a:r>
              <a:rPr lang="en-US" sz="2400" b="1" i="1" dirty="0" smtClean="0"/>
              <a:t>the September 2014 joint </a:t>
            </a:r>
            <a:r>
              <a:rPr lang="en-US" sz="2400" b="1" i="1" dirty="0"/>
              <a:t>meeting will result in better programming activities, higher value for the ultimate users of the ported applications, and a natural way to avoid duplication of effort by leveraging each other’s efforts</a:t>
            </a:r>
            <a:r>
              <a:rPr lang="en-US" sz="2400" b="1" i="1" dirty="0" smtClean="0"/>
              <a:t>.</a:t>
            </a:r>
          </a:p>
          <a:p>
            <a:endParaRPr lang="en-US" sz="2400" b="1" i="1" dirty="0"/>
          </a:p>
          <a:p>
            <a:pPr marL="0" indent="0">
              <a:buNone/>
            </a:pPr>
            <a:r>
              <a:rPr lang="en-US" sz="2400" b="1" i="1" dirty="0"/>
              <a:t>The outlined collaboration on application readiness and portability does not simply address the next-generation systems that will be coming to ALCF, NERSC, and OLCF, but is also on the vendors’ paths to </a:t>
            </a:r>
            <a:r>
              <a:rPr lang="en-US" sz="2400" b="1" i="1" dirty="0" err="1"/>
              <a:t>exascale</a:t>
            </a:r>
            <a:r>
              <a:rPr lang="en-US" sz="2400" b="1" i="1" dirty="0"/>
              <a:t> architectures. Using appropriate abstractions to get portability and performance on these pre-</a:t>
            </a:r>
            <a:r>
              <a:rPr lang="en-US" sz="2400" b="1" i="1" dirty="0" err="1"/>
              <a:t>exascale</a:t>
            </a:r>
            <a:r>
              <a:rPr lang="en-US" sz="2400" b="1" i="1" dirty="0"/>
              <a:t> systems provides a path to be continued toward </a:t>
            </a:r>
            <a:r>
              <a:rPr lang="en-US" sz="2400" b="1" i="1" dirty="0" err="1"/>
              <a:t>exascale</a:t>
            </a:r>
            <a:r>
              <a:rPr lang="en-US" sz="2400" b="1" i="1" dirty="0"/>
              <a:t>. </a:t>
            </a:r>
            <a:endParaRPr lang="en-US" sz="2400" b="1" i="1" dirty="0" smtClean="0"/>
          </a:p>
        </p:txBody>
      </p:sp>
      <p:sp>
        <p:nvSpPr>
          <p:cNvPr id="3" name="Slide Number Placeholder 2"/>
          <p:cNvSpPr>
            <a:spLocks noGrp="1"/>
          </p:cNvSpPr>
          <p:nvPr>
            <p:ph type="sldNum" sz="quarter" idx="12"/>
          </p:nvPr>
        </p:nvSpPr>
        <p:spPr/>
        <p:txBody>
          <a:bodyPr/>
          <a:lstStyle/>
          <a:p>
            <a:fld id="{B071DD90-3474-49F3-B798-378336C7A1B5}" type="slidenum">
              <a:rPr lang="en-US" smtClean="0"/>
              <a:t>3</a:t>
            </a:fld>
            <a:endParaRPr lang="en-US" dirty="0"/>
          </a:p>
        </p:txBody>
      </p:sp>
    </p:spTree>
    <p:extLst>
      <p:ext uri="{BB962C8B-B14F-4D97-AF65-F5344CB8AC3E}">
        <p14:creationId xmlns:p14="http://schemas.microsoft.com/office/powerpoint/2010/main" val="340992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FOCUS Apps Efforts: Application Readiness Program Coordination</a:t>
            </a:r>
            <a:endParaRPr lang="en-US" b="1" dirty="0"/>
          </a:p>
        </p:txBody>
      </p:sp>
      <p:sp>
        <p:nvSpPr>
          <p:cNvPr id="4" name="Content Placeholder 3"/>
          <p:cNvSpPr>
            <a:spLocks noGrp="1"/>
          </p:cNvSpPr>
          <p:nvPr>
            <p:ph sz="half" idx="4294967295"/>
          </p:nvPr>
        </p:nvSpPr>
        <p:spPr>
          <a:xfrm>
            <a:off x="609440" y="999066"/>
            <a:ext cx="10969943" cy="5331308"/>
          </a:xfrm>
          <a:prstGeom prst="rect">
            <a:avLst/>
          </a:prstGeom>
        </p:spPr>
        <p:txBody>
          <a:bodyPr/>
          <a:lstStyle/>
          <a:p>
            <a:r>
              <a:rPr lang="en-US" sz="2000" dirty="0" smtClean="0"/>
              <a:t>Joint participation in project review, selection</a:t>
            </a:r>
          </a:p>
          <a:p>
            <a:pPr lvl="1"/>
            <a:r>
              <a:rPr lang="en-US" sz="1800" dirty="0" smtClean="0"/>
              <a:t>Representatives from other centers including CORAL and APEX (NERSC &amp; Trinity) partners</a:t>
            </a:r>
          </a:p>
          <a:p>
            <a:pPr lvl="2"/>
            <a:r>
              <a:rPr lang="en-US" sz="1400" dirty="0" smtClean="0"/>
              <a:t>NERSC did this in its NESAP proposal review</a:t>
            </a:r>
          </a:p>
          <a:p>
            <a:pPr lvl="1"/>
            <a:r>
              <a:rPr lang="en-US" sz="1800" dirty="0" smtClean="0"/>
              <a:t>ESP and CAAR proposal forms ask about proposals to other centers’ programs</a:t>
            </a:r>
          </a:p>
          <a:p>
            <a:r>
              <a:rPr lang="en-US" sz="2000" dirty="0" smtClean="0"/>
              <a:t>Annual meetings of ESP, NESAP, CAAR project teams</a:t>
            </a:r>
          </a:p>
          <a:p>
            <a:pPr lvl="1"/>
            <a:r>
              <a:rPr lang="en-US" sz="1800" dirty="0" smtClean="0"/>
              <a:t>Share best practices</a:t>
            </a:r>
          </a:p>
          <a:p>
            <a:pPr lvl="1"/>
            <a:r>
              <a:rPr lang="en-US" sz="1800" dirty="0" smtClean="0"/>
              <a:t>Template for presentations</a:t>
            </a:r>
            <a:endParaRPr lang="en-US" dirty="0"/>
          </a:p>
          <a:p>
            <a:r>
              <a:rPr lang="en-US" sz="2000" dirty="0" smtClean="0"/>
              <a:t>Tools and Libraries readiness</a:t>
            </a:r>
          </a:p>
          <a:p>
            <a:pPr lvl="1"/>
            <a:r>
              <a:rPr lang="en-US" sz="1800" dirty="0" smtClean="0"/>
              <a:t>Companions to and components of apps readiness</a:t>
            </a:r>
          </a:p>
        </p:txBody>
      </p:sp>
      <p:sp>
        <p:nvSpPr>
          <p:cNvPr id="6" name="TextBox 5"/>
          <p:cNvSpPr txBox="1"/>
          <p:nvPr/>
        </p:nvSpPr>
        <p:spPr>
          <a:xfrm>
            <a:off x="7542212" y="5410200"/>
            <a:ext cx="3048000" cy="1200329"/>
          </a:xfrm>
          <a:prstGeom prst="rect">
            <a:avLst/>
          </a:prstGeom>
          <a:noFill/>
        </p:spPr>
        <p:txBody>
          <a:bodyPr wrap="square" rtlCol="0">
            <a:spAutoFit/>
          </a:bodyPr>
          <a:lstStyle/>
          <a:p>
            <a:r>
              <a:rPr lang="en-US" sz="7200" dirty="0" smtClean="0">
                <a:solidFill>
                  <a:schemeClr val="accent1">
                    <a:lumMod val="40000"/>
                    <a:lumOff val="60000"/>
                  </a:schemeClr>
                </a:solidFill>
              </a:rPr>
              <a:t>NESAP</a:t>
            </a:r>
            <a:endParaRPr lang="en-US" sz="7200" dirty="0">
              <a:solidFill>
                <a:schemeClr val="accent1">
                  <a:lumMod val="40000"/>
                  <a:lumOff val="60000"/>
                </a:schemeClr>
              </a:solidFill>
            </a:endParaRPr>
          </a:p>
        </p:txBody>
      </p:sp>
      <p:sp>
        <p:nvSpPr>
          <p:cNvPr id="7" name="TextBox 6"/>
          <p:cNvSpPr txBox="1"/>
          <p:nvPr/>
        </p:nvSpPr>
        <p:spPr>
          <a:xfrm>
            <a:off x="9980612" y="3276600"/>
            <a:ext cx="1981200" cy="1200329"/>
          </a:xfrm>
          <a:prstGeom prst="rect">
            <a:avLst/>
          </a:prstGeom>
          <a:noFill/>
        </p:spPr>
        <p:txBody>
          <a:bodyPr wrap="square" rtlCol="0">
            <a:spAutoFit/>
          </a:bodyPr>
          <a:lstStyle/>
          <a:p>
            <a:r>
              <a:rPr lang="en-US" sz="7200" dirty="0" smtClean="0">
                <a:solidFill>
                  <a:schemeClr val="accent6">
                    <a:lumMod val="40000"/>
                    <a:lumOff val="60000"/>
                  </a:schemeClr>
                </a:solidFill>
              </a:rPr>
              <a:t>ESP</a:t>
            </a:r>
            <a:endParaRPr lang="en-US" sz="7200" dirty="0">
              <a:solidFill>
                <a:schemeClr val="accent6">
                  <a:lumMod val="40000"/>
                  <a:lumOff val="60000"/>
                </a:schemeClr>
              </a:solidFill>
            </a:endParaRPr>
          </a:p>
        </p:txBody>
      </p:sp>
      <p:sp>
        <p:nvSpPr>
          <p:cNvPr id="8" name="TextBox 7"/>
          <p:cNvSpPr txBox="1"/>
          <p:nvPr/>
        </p:nvSpPr>
        <p:spPr>
          <a:xfrm>
            <a:off x="8685212" y="4343400"/>
            <a:ext cx="2362200" cy="1200329"/>
          </a:xfrm>
          <a:prstGeom prst="rect">
            <a:avLst/>
          </a:prstGeom>
          <a:noFill/>
        </p:spPr>
        <p:txBody>
          <a:bodyPr wrap="square" rtlCol="0">
            <a:spAutoFit/>
          </a:bodyPr>
          <a:lstStyle/>
          <a:p>
            <a:r>
              <a:rPr lang="en-US" sz="7200" dirty="0" smtClean="0">
                <a:solidFill>
                  <a:schemeClr val="accent2">
                    <a:lumMod val="40000"/>
                    <a:lumOff val="60000"/>
                  </a:schemeClr>
                </a:solidFill>
              </a:rPr>
              <a:t>CAAR</a:t>
            </a:r>
            <a:endParaRPr lang="en-US" sz="7200" dirty="0">
              <a:solidFill>
                <a:schemeClr val="accent2">
                  <a:lumMod val="40000"/>
                  <a:lumOff val="60000"/>
                </a:schemeClr>
              </a:solidFill>
            </a:endParaRPr>
          </a:p>
        </p:txBody>
      </p:sp>
      <p:sp>
        <p:nvSpPr>
          <p:cNvPr id="5" name="Slide Number Placeholder 4"/>
          <p:cNvSpPr>
            <a:spLocks noGrp="1"/>
          </p:cNvSpPr>
          <p:nvPr>
            <p:ph type="sldNum" sz="quarter" idx="12"/>
          </p:nvPr>
        </p:nvSpPr>
        <p:spPr/>
        <p:txBody>
          <a:bodyPr/>
          <a:lstStyle/>
          <a:p>
            <a:fld id="{B071DD90-3474-49F3-B798-378336C7A1B5}" type="slidenum">
              <a:rPr lang="en-US" smtClean="0"/>
              <a:t>30</a:t>
            </a:fld>
            <a:endParaRPr lang="en-US" dirty="0"/>
          </a:p>
        </p:txBody>
      </p:sp>
    </p:spTree>
    <p:extLst>
      <p:ext uri="{BB962C8B-B14F-4D97-AF65-F5344CB8AC3E}">
        <p14:creationId xmlns:p14="http://schemas.microsoft.com/office/powerpoint/2010/main" val="2901585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Tools and Libraries</a:t>
            </a:r>
            <a:endParaRPr lang="en-US" b="1" dirty="0"/>
          </a:p>
        </p:txBody>
      </p:sp>
      <p:sp>
        <p:nvSpPr>
          <p:cNvPr id="4" name="Content Placeholder 3"/>
          <p:cNvSpPr>
            <a:spLocks noGrp="1"/>
          </p:cNvSpPr>
          <p:nvPr>
            <p:ph sz="half" idx="4294967295"/>
          </p:nvPr>
        </p:nvSpPr>
        <p:spPr>
          <a:xfrm>
            <a:off x="609440" y="999066"/>
            <a:ext cx="10969943" cy="5331308"/>
          </a:xfrm>
          <a:prstGeom prst="rect">
            <a:avLst/>
          </a:prstGeom>
        </p:spPr>
        <p:txBody>
          <a:bodyPr/>
          <a:lstStyle/>
          <a:p>
            <a:r>
              <a:rPr lang="en-US" sz="2000" dirty="0" smtClean="0"/>
              <a:t>Companions to/components of ESP, NESAP, CAAR</a:t>
            </a:r>
          </a:p>
          <a:p>
            <a:pPr lvl="1"/>
            <a:r>
              <a:rPr lang="en-US" sz="1600" dirty="0" smtClean="0"/>
              <a:t>Example: Argonne Early Performance project </a:t>
            </a:r>
            <a:r>
              <a:rPr lang="en-US" sz="1600" i="1" dirty="0" smtClean="0"/>
              <a:t>(K. Kumaran)</a:t>
            </a:r>
          </a:p>
        </p:txBody>
      </p:sp>
      <p:sp>
        <p:nvSpPr>
          <p:cNvPr id="5" name="Rounded Rectangle 4"/>
          <p:cNvSpPr/>
          <p:nvPr/>
        </p:nvSpPr>
        <p:spPr>
          <a:xfrm>
            <a:off x="6094412" y="3581400"/>
            <a:ext cx="1837849" cy="389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TAU</a:t>
            </a:r>
            <a:endParaRPr lang="en-US" sz="2000" dirty="0"/>
          </a:p>
        </p:txBody>
      </p:sp>
      <p:sp>
        <p:nvSpPr>
          <p:cNvPr id="6" name="Rounded Rectangle 5"/>
          <p:cNvSpPr/>
          <p:nvPr/>
        </p:nvSpPr>
        <p:spPr>
          <a:xfrm>
            <a:off x="1903412" y="2514600"/>
            <a:ext cx="1837849" cy="3895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Kokkos</a:t>
            </a:r>
            <a:endParaRPr lang="en-US" sz="2000" dirty="0"/>
          </a:p>
        </p:txBody>
      </p:sp>
      <p:sp>
        <p:nvSpPr>
          <p:cNvPr id="7" name="Rounded Rectangle 6"/>
          <p:cNvSpPr/>
          <p:nvPr/>
        </p:nvSpPr>
        <p:spPr>
          <a:xfrm>
            <a:off x="4037012" y="3048000"/>
            <a:ext cx="1837849" cy="389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PETSc</a:t>
            </a:r>
            <a:endParaRPr lang="en-US" sz="2000" dirty="0"/>
          </a:p>
        </p:txBody>
      </p:sp>
      <p:sp>
        <p:nvSpPr>
          <p:cNvPr id="8" name="Rounded Rectangle 7"/>
          <p:cNvSpPr/>
          <p:nvPr/>
        </p:nvSpPr>
        <p:spPr>
          <a:xfrm>
            <a:off x="1903412" y="3048000"/>
            <a:ext cx="1837849" cy="3895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Chombo</a:t>
            </a:r>
            <a:endParaRPr lang="en-US" sz="2000" dirty="0"/>
          </a:p>
        </p:txBody>
      </p:sp>
      <p:sp>
        <p:nvSpPr>
          <p:cNvPr id="9" name="Rounded Rectangle 8"/>
          <p:cNvSpPr/>
          <p:nvPr/>
        </p:nvSpPr>
        <p:spPr>
          <a:xfrm>
            <a:off x="4001961" y="2514600"/>
            <a:ext cx="1837849" cy="389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Trilinos</a:t>
            </a:r>
            <a:endParaRPr lang="en-US" sz="2000" dirty="0"/>
          </a:p>
        </p:txBody>
      </p:sp>
      <p:sp>
        <p:nvSpPr>
          <p:cNvPr id="10" name="Rounded Rectangle 9"/>
          <p:cNvSpPr/>
          <p:nvPr/>
        </p:nvSpPr>
        <p:spPr>
          <a:xfrm>
            <a:off x="6094412" y="2514600"/>
            <a:ext cx="1837849" cy="389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HPC Toolkit</a:t>
            </a:r>
            <a:endParaRPr lang="en-US" sz="2000" dirty="0"/>
          </a:p>
        </p:txBody>
      </p:sp>
      <p:sp>
        <p:nvSpPr>
          <p:cNvPr id="11" name="Rounded Rectangle 10"/>
          <p:cNvSpPr/>
          <p:nvPr/>
        </p:nvSpPr>
        <p:spPr>
          <a:xfrm>
            <a:off x="6094412" y="3048000"/>
            <a:ext cx="1837849" cy="389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Scalasca</a:t>
            </a:r>
            <a:endParaRPr lang="en-US" sz="2000" dirty="0"/>
          </a:p>
        </p:txBody>
      </p:sp>
      <p:sp>
        <p:nvSpPr>
          <p:cNvPr id="12" name="Rounded Rectangle 11"/>
          <p:cNvSpPr/>
          <p:nvPr/>
        </p:nvSpPr>
        <p:spPr>
          <a:xfrm>
            <a:off x="4037012" y="3581400"/>
            <a:ext cx="1837849" cy="389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LAPACK</a:t>
            </a:r>
            <a:endParaRPr lang="en-US" sz="2000" dirty="0"/>
          </a:p>
        </p:txBody>
      </p:sp>
      <p:sp>
        <p:nvSpPr>
          <p:cNvPr id="13" name="Rounded Rectangle 12"/>
          <p:cNvSpPr/>
          <p:nvPr/>
        </p:nvSpPr>
        <p:spPr>
          <a:xfrm>
            <a:off x="4037012" y="4114800"/>
            <a:ext cx="1837849" cy="389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SCALAPACK</a:t>
            </a:r>
            <a:endParaRPr lang="en-US" sz="2000" dirty="0"/>
          </a:p>
        </p:txBody>
      </p:sp>
      <p:sp>
        <p:nvSpPr>
          <p:cNvPr id="14" name="Rounded Rectangle 13"/>
          <p:cNvSpPr/>
          <p:nvPr/>
        </p:nvSpPr>
        <p:spPr>
          <a:xfrm>
            <a:off x="4037012" y="4648200"/>
            <a:ext cx="1837849" cy="389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FFTW</a:t>
            </a:r>
            <a:endParaRPr lang="en-US" sz="2000" dirty="0"/>
          </a:p>
        </p:txBody>
      </p:sp>
      <p:sp>
        <p:nvSpPr>
          <p:cNvPr id="15" name="Rounded Rectangle 14"/>
          <p:cNvSpPr/>
          <p:nvPr/>
        </p:nvSpPr>
        <p:spPr>
          <a:xfrm>
            <a:off x="1903412" y="3581400"/>
            <a:ext cx="1837849" cy="3895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Charm++</a:t>
            </a:r>
            <a:endParaRPr lang="en-US" sz="2000" dirty="0"/>
          </a:p>
        </p:txBody>
      </p:sp>
      <p:sp>
        <p:nvSpPr>
          <p:cNvPr id="16" name="Rounded Rectangle 15"/>
          <p:cNvSpPr/>
          <p:nvPr/>
        </p:nvSpPr>
        <p:spPr>
          <a:xfrm>
            <a:off x="4037012" y="5181600"/>
            <a:ext cx="1837849" cy="389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P3DFFT</a:t>
            </a:r>
            <a:endParaRPr lang="en-US" sz="2000" dirty="0"/>
          </a:p>
        </p:txBody>
      </p:sp>
      <p:sp>
        <p:nvSpPr>
          <p:cNvPr id="17" name="Rounded Rectangle 16"/>
          <p:cNvSpPr/>
          <p:nvPr/>
        </p:nvSpPr>
        <p:spPr>
          <a:xfrm>
            <a:off x="6094412" y="4114800"/>
            <a:ext cx="1837849" cy="389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PAPI</a:t>
            </a:r>
            <a:endParaRPr lang="en-US" sz="2000" dirty="0"/>
          </a:p>
        </p:txBody>
      </p:sp>
      <p:sp>
        <p:nvSpPr>
          <p:cNvPr id="18" name="Rounded Rectangle 17"/>
          <p:cNvSpPr/>
          <p:nvPr/>
        </p:nvSpPr>
        <p:spPr>
          <a:xfrm>
            <a:off x="6094412" y="4648200"/>
            <a:ext cx="1837849" cy="389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err="1" smtClean="0"/>
              <a:t>Open|Speedshop</a:t>
            </a:r>
            <a:endParaRPr lang="en-US" sz="1600" dirty="0"/>
          </a:p>
        </p:txBody>
      </p:sp>
      <p:sp>
        <p:nvSpPr>
          <p:cNvPr id="19" name="Rounded Rectangle 18"/>
          <p:cNvSpPr/>
          <p:nvPr/>
        </p:nvSpPr>
        <p:spPr>
          <a:xfrm>
            <a:off x="1903412" y="4114800"/>
            <a:ext cx="1837849" cy="3895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Global Arrays</a:t>
            </a:r>
            <a:endParaRPr lang="en-US" sz="2000" dirty="0"/>
          </a:p>
        </p:txBody>
      </p:sp>
      <p:sp>
        <p:nvSpPr>
          <p:cNvPr id="20" name="Rounded Rectangle 19"/>
          <p:cNvSpPr/>
          <p:nvPr/>
        </p:nvSpPr>
        <p:spPr>
          <a:xfrm>
            <a:off x="8151812" y="2514600"/>
            <a:ext cx="1837849" cy="389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HDF</a:t>
            </a:r>
            <a:endParaRPr lang="en-US" sz="2000" dirty="0"/>
          </a:p>
        </p:txBody>
      </p:sp>
      <p:sp>
        <p:nvSpPr>
          <p:cNvPr id="21" name="Rounded Rectangle 20"/>
          <p:cNvSpPr/>
          <p:nvPr/>
        </p:nvSpPr>
        <p:spPr>
          <a:xfrm>
            <a:off x="8151812" y="3048000"/>
            <a:ext cx="1837849" cy="389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NetCDF</a:t>
            </a:r>
            <a:endParaRPr lang="en-US" sz="2000" dirty="0"/>
          </a:p>
        </p:txBody>
      </p:sp>
      <p:sp>
        <p:nvSpPr>
          <p:cNvPr id="22" name="Rounded Rectangle 21"/>
          <p:cNvSpPr/>
          <p:nvPr/>
        </p:nvSpPr>
        <p:spPr>
          <a:xfrm>
            <a:off x="8151812" y="3581400"/>
            <a:ext cx="1837849" cy="389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ADIOS</a:t>
            </a:r>
            <a:endParaRPr lang="en-US" sz="2000" dirty="0"/>
          </a:p>
        </p:txBody>
      </p:sp>
      <p:sp>
        <p:nvSpPr>
          <p:cNvPr id="23" name="Slide Number Placeholder 22"/>
          <p:cNvSpPr>
            <a:spLocks noGrp="1"/>
          </p:cNvSpPr>
          <p:nvPr>
            <p:ph type="sldNum" sz="quarter" idx="12"/>
          </p:nvPr>
        </p:nvSpPr>
        <p:spPr/>
        <p:txBody>
          <a:bodyPr/>
          <a:lstStyle/>
          <a:p>
            <a:fld id="{B071DD90-3474-49F3-B798-378336C7A1B5}" type="slidenum">
              <a:rPr lang="en-US" smtClean="0"/>
              <a:t>31</a:t>
            </a:fld>
            <a:endParaRPr lang="en-US" dirty="0"/>
          </a:p>
        </p:txBody>
      </p:sp>
    </p:spTree>
    <p:extLst>
      <p:ext uri="{BB962C8B-B14F-4D97-AF65-F5344CB8AC3E}">
        <p14:creationId xmlns:p14="http://schemas.microsoft.com/office/powerpoint/2010/main" val="2570236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endCxn id="5" idx="0"/>
          </p:cNvCxnSpPr>
          <p:nvPr/>
        </p:nvCxnSpPr>
        <p:spPr>
          <a:xfrm>
            <a:off x="3579812" y="3200400"/>
            <a:ext cx="1" cy="228600"/>
          </a:xfrm>
          <a:prstGeom prst="line">
            <a:avLst/>
          </a:prstGeom>
        </p:spPr>
        <p:style>
          <a:lnRef idx="2">
            <a:schemeClr val="accent2"/>
          </a:lnRef>
          <a:fillRef idx="0">
            <a:schemeClr val="accent2"/>
          </a:fillRef>
          <a:effectRef idx="1">
            <a:schemeClr val="accent2"/>
          </a:effectRef>
          <a:fontRef idx="minor">
            <a:schemeClr val="tx1"/>
          </a:fontRef>
        </p:style>
      </p:cxnSp>
      <p:sp>
        <p:nvSpPr>
          <p:cNvPr id="2" name="Title 1"/>
          <p:cNvSpPr>
            <a:spLocks noGrp="1"/>
          </p:cNvSpPr>
          <p:nvPr>
            <p:ph type="title"/>
          </p:nvPr>
        </p:nvSpPr>
        <p:spPr/>
        <p:txBody>
          <a:bodyPr/>
          <a:lstStyle/>
          <a:p>
            <a:r>
              <a:rPr lang="en-US" b="1" dirty="0" smtClean="0"/>
              <a:t>GRANT Hardware Access</a:t>
            </a:r>
            <a:endParaRPr lang="en-US" b="1" dirty="0"/>
          </a:p>
        </p:txBody>
      </p:sp>
      <p:sp>
        <p:nvSpPr>
          <p:cNvPr id="4" name="Content Placeholder 3"/>
          <p:cNvSpPr>
            <a:spLocks noGrp="1"/>
          </p:cNvSpPr>
          <p:nvPr>
            <p:ph sz="half" idx="4294967295"/>
          </p:nvPr>
        </p:nvSpPr>
        <p:spPr>
          <a:xfrm>
            <a:off x="609440" y="999066"/>
            <a:ext cx="10969943" cy="5331308"/>
          </a:xfrm>
          <a:prstGeom prst="rect">
            <a:avLst/>
          </a:prstGeom>
        </p:spPr>
        <p:txBody>
          <a:bodyPr/>
          <a:lstStyle/>
          <a:p>
            <a:r>
              <a:rPr lang="en-US" sz="2000" dirty="0" smtClean="0"/>
              <a:t>For center staff: Director’s Discretionary or equivalent allocation at other centers</a:t>
            </a:r>
          </a:p>
          <a:p>
            <a:pPr lvl="1"/>
            <a:r>
              <a:rPr lang="en-US" sz="1600" dirty="0" smtClean="0"/>
              <a:t>For learning, testing</a:t>
            </a:r>
          </a:p>
          <a:p>
            <a:r>
              <a:rPr lang="en-US" sz="2000" dirty="0" smtClean="0"/>
              <a:t>ESP, NESAP, CAAR projects</a:t>
            </a:r>
          </a:p>
          <a:p>
            <a:pPr lvl="1"/>
            <a:r>
              <a:rPr lang="en-US" sz="1600" dirty="0" smtClean="0"/>
              <a:t>Next-generation hardware simulators</a:t>
            </a:r>
          </a:p>
          <a:p>
            <a:pPr lvl="1"/>
            <a:r>
              <a:rPr lang="en-US" sz="1600" dirty="0" smtClean="0"/>
              <a:t>Access to next-generation hardware as early as possible (centers/vendors)</a:t>
            </a:r>
          </a:p>
          <a:p>
            <a:pPr lvl="1"/>
            <a:r>
              <a:rPr lang="en-US" sz="1600" dirty="0" smtClean="0"/>
              <a:t>Large allocation of pre-production time for early science runs (ALCF-3, Cori, Summit)</a:t>
            </a:r>
          </a:p>
          <a:p>
            <a:pPr lvl="1"/>
            <a:r>
              <a:rPr lang="en-US" sz="1600" dirty="0" smtClean="0"/>
              <a:t>Time on current systems for interim development</a:t>
            </a:r>
            <a:endParaRPr lang="en-US" sz="2000" dirty="0" smtClean="0"/>
          </a:p>
          <a:p>
            <a:endParaRPr lang="en-US" sz="2000" dirty="0" smtClean="0"/>
          </a:p>
        </p:txBody>
      </p:sp>
      <p:sp>
        <p:nvSpPr>
          <p:cNvPr id="5" name="Rounded Rectangle 4"/>
          <p:cNvSpPr/>
          <p:nvPr/>
        </p:nvSpPr>
        <p:spPr>
          <a:xfrm>
            <a:off x="2513013" y="3429000"/>
            <a:ext cx="2133599" cy="565047"/>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ALCC proposal</a:t>
            </a:r>
            <a:endParaRPr lang="en-US" dirty="0"/>
          </a:p>
        </p:txBody>
      </p:sp>
      <p:cxnSp>
        <p:nvCxnSpPr>
          <p:cNvPr id="7" name="Straight Connector 6"/>
          <p:cNvCxnSpPr/>
          <p:nvPr/>
        </p:nvCxnSpPr>
        <p:spPr>
          <a:xfrm>
            <a:off x="1446212" y="3200400"/>
            <a:ext cx="4114800" cy="0"/>
          </a:xfrm>
          <a:prstGeom prst="line">
            <a:avLst/>
          </a:prstGeom>
        </p:spPr>
        <p:style>
          <a:lnRef idx="2">
            <a:schemeClr val="accent2"/>
          </a:lnRef>
          <a:fillRef idx="0">
            <a:schemeClr val="accent2"/>
          </a:fillRef>
          <a:effectRef idx="1">
            <a:schemeClr val="accent2"/>
          </a:effectRef>
          <a:fontRef idx="minor">
            <a:schemeClr val="tx1"/>
          </a:fontRef>
        </p:style>
      </p:cxnSp>
      <p:pic>
        <p:nvPicPr>
          <p:cNvPr id="13" name="Picture 12" descr="7394290036_26561470cc_k.jpg"/>
          <p:cNvPicPr>
            <a:picLocks noChangeAspect="1"/>
          </p:cNvPicPr>
          <p:nvPr/>
        </p:nvPicPr>
        <p:blipFill>
          <a:blip r:embed="rId2" cstate="print">
            <a:alphaModFix amt="47000"/>
            <a:extLst>
              <a:ext uri="{28A0092B-C50C-407E-A947-70E740481C1C}">
                <a14:useLocalDpi xmlns:a14="http://schemas.microsoft.com/office/drawing/2010/main" val="0"/>
              </a:ext>
            </a:extLst>
          </a:blip>
          <a:stretch>
            <a:fillRect/>
          </a:stretch>
        </p:blipFill>
        <p:spPr>
          <a:xfrm>
            <a:off x="6323012" y="3581400"/>
            <a:ext cx="4570358" cy="3046161"/>
          </a:xfrm>
          <a:prstGeom prst="rect">
            <a:avLst/>
          </a:prstGeom>
        </p:spPr>
      </p:pic>
      <p:sp>
        <p:nvSpPr>
          <p:cNvPr id="6" name="Slide Number Placeholder 5"/>
          <p:cNvSpPr>
            <a:spLocks noGrp="1"/>
          </p:cNvSpPr>
          <p:nvPr>
            <p:ph type="sldNum" sz="quarter" idx="12"/>
          </p:nvPr>
        </p:nvSpPr>
        <p:spPr/>
        <p:txBody>
          <a:bodyPr/>
          <a:lstStyle/>
          <a:p>
            <a:fld id="{B071DD90-3474-49F3-B798-378336C7A1B5}" type="slidenum">
              <a:rPr lang="en-US" smtClean="0"/>
              <a:t>32</a:t>
            </a:fld>
            <a:endParaRPr lang="en-US" dirty="0"/>
          </a:p>
        </p:txBody>
      </p:sp>
    </p:spTree>
    <p:extLst>
      <p:ext uri="{BB962C8B-B14F-4D97-AF65-F5344CB8AC3E}">
        <p14:creationId xmlns:p14="http://schemas.microsoft.com/office/powerpoint/2010/main" val="4215140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 and Planning of SC Centers Efforts</a:t>
            </a:r>
            <a:endParaRPr lang="en-US" b="1" dirty="0"/>
          </a:p>
        </p:txBody>
      </p:sp>
      <p:sp>
        <p:nvSpPr>
          <p:cNvPr id="4" name="Content Placeholder 3"/>
          <p:cNvSpPr>
            <a:spLocks noGrp="1"/>
          </p:cNvSpPr>
          <p:nvPr>
            <p:ph sz="half" idx="4294967295"/>
          </p:nvPr>
        </p:nvSpPr>
        <p:spPr>
          <a:xfrm>
            <a:off x="150812" y="838200"/>
            <a:ext cx="10969943" cy="4882574"/>
          </a:xfrm>
          <a:prstGeom prst="rect">
            <a:avLst/>
          </a:prstGeom>
        </p:spPr>
        <p:txBody>
          <a:bodyPr/>
          <a:lstStyle/>
          <a:p>
            <a:r>
              <a:rPr lang="en-US" sz="2000" dirty="0" smtClean="0"/>
              <a:t>Semiannual meetings of cross-labs applications readiness staff</a:t>
            </a:r>
          </a:p>
          <a:p>
            <a:r>
              <a:rPr lang="en-US" sz="2000" dirty="0" smtClean="0"/>
              <a:t>Tools and libraries working group (W. </a:t>
            </a:r>
            <a:r>
              <a:rPr lang="en-US" sz="2000" dirty="0" err="1" smtClean="0"/>
              <a:t>Joubert</a:t>
            </a:r>
            <a:r>
              <a:rPr lang="en-US" sz="2000" dirty="0" smtClean="0"/>
              <a:t>)</a:t>
            </a:r>
          </a:p>
          <a:p>
            <a:r>
              <a:rPr lang="en-US" sz="2000" dirty="0" smtClean="0"/>
              <a:t>Cross</a:t>
            </a:r>
            <a:r>
              <a:rPr lang="en-US" sz="2000" dirty="0"/>
              <a:t>-lab training committee </a:t>
            </a:r>
            <a:r>
              <a:rPr lang="en-US" sz="2000" dirty="0" smtClean="0"/>
              <a:t>(F. </a:t>
            </a:r>
            <a:r>
              <a:rPr lang="en-US" sz="2000" dirty="0" err="1" smtClean="0"/>
              <a:t>Foerttner</a:t>
            </a:r>
            <a:r>
              <a:rPr lang="en-US" sz="2000" dirty="0" smtClean="0"/>
              <a:t>)</a:t>
            </a:r>
          </a:p>
          <a:p>
            <a:pPr lvl="1"/>
            <a:r>
              <a:rPr lang="en-US" sz="1800" dirty="0" smtClean="0"/>
              <a:t>Shared calendar</a:t>
            </a:r>
          </a:p>
          <a:p>
            <a:pPr lvl="1"/>
            <a:r>
              <a:rPr lang="en-US" sz="1800" dirty="0" smtClean="0"/>
              <a:t>Shared training events</a:t>
            </a:r>
            <a:endParaRPr lang="en-US" sz="1800" dirty="0"/>
          </a:p>
          <a:p>
            <a:r>
              <a:rPr lang="en-US" sz="2000" dirty="0" smtClean="0"/>
              <a:t>Manage nondisclosure, export control challenges</a:t>
            </a:r>
          </a:p>
          <a:p>
            <a:pPr lvl="1"/>
            <a:r>
              <a:rPr lang="en-US" sz="1800" dirty="0" smtClean="0"/>
              <a:t>CORAL partners</a:t>
            </a:r>
          </a:p>
          <a:p>
            <a:pPr lvl="1"/>
            <a:r>
              <a:rPr lang="en-US" sz="1800" dirty="0" smtClean="0"/>
              <a:t>APEX partners (NERSC &amp; Trinity)</a:t>
            </a:r>
          </a:p>
          <a:p>
            <a:endParaRPr lang="en-US" sz="2000" dirty="0" smtClean="0"/>
          </a:p>
        </p:txBody>
      </p:sp>
      <p:sp>
        <p:nvSpPr>
          <p:cNvPr id="5" name="Rounded Rectangle 4"/>
          <p:cNvSpPr/>
          <p:nvPr/>
        </p:nvSpPr>
        <p:spPr>
          <a:xfrm>
            <a:off x="8075612" y="1143000"/>
            <a:ext cx="3670768"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March 2014 Meeting</a:t>
            </a:r>
          </a:p>
          <a:p>
            <a:pPr marL="342900" indent="-342900">
              <a:buFont typeface="Arial"/>
              <a:buChar char="•"/>
            </a:pPr>
            <a:r>
              <a:rPr lang="en-US" sz="2000" dirty="0" smtClean="0"/>
              <a:t>Apps readiness coordination</a:t>
            </a:r>
          </a:p>
          <a:p>
            <a:pPr marL="342900" indent="-342900">
              <a:buFont typeface="Arial"/>
              <a:buChar char="•"/>
            </a:pPr>
            <a:r>
              <a:rPr lang="en-US" sz="2000" dirty="0" smtClean="0"/>
              <a:t>~15 representatives</a:t>
            </a:r>
            <a:endParaRPr lang="en-US" sz="2000" dirty="0"/>
          </a:p>
        </p:txBody>
      </p:sp>
      <p:sp>
        <p:nvSpPr>
          <p:cNvPr id="6" name="Rounded Rectangle 5"/>
          <p:cNvSpPr/>
          <p:nvPr/>
        </p:nvSpPr>
        <p:spPr>
          <a:xfrm>
            <a:off x="8075612" y="2514600"/>
            <a:ext cx="3670768"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September 2014 Meeting</a:t>
            </a:r>
          </a:p>
          <a:p>
            <a:pPr marL="342900" indent="-342900">
              <a:buFont typeface="Arial"/>
              <a:buChar char="•"/>
            </a:pPr>
            <a:r>
              <a:rPr lang="en-US" sz="2000" dirty="0" smtClean="0"/>
              <a:t>Apps Portability</a:t>
            </a:r>
          </a:p>
          <a:p>
            <a:pPr marL="342900" indent="-342900">
              <a:buFont typeface="Arial"/>
              <a:buChar char="•"/>
            </a:pPr>
            <a:r>
              <a:rPr lang="en-US" sz="2000" dirty="0" smtClean="0"/>
              <a:t>Apps readiness coordination</a:t>
            </a:r>
          </a:p>
          <a:p>
            <a:pPr marL="342900" indent="-342900">
              <a:buFont typeface="Arial"/>
              <a:buChar char="•"/>
            </a:pPr>
            <a:r>
              <a:rPr lang="en-US" sz="2000" dirty="0" smtClean="0"/>
              <a:t>~25 representatives</a:t>
            </a:r>
            <a:endParaRPr lang="en-US" sz="2000" dirty="0"/>
          </a:p>
        </p:txBody>
      </p:sp>
      <p:pic>
        <p:nvPicPr>
          <p:cNvPr id="7" name="Picture 6"/>
          <p:cNvPicPr>
            <a:picLocks noChangeAspect="1"/>
          </p:cNvPicPr>
          <p:nvPr/>
        </p:nvPicPr>
        <p:blipFill rotWithShape="1">
          <a:blip r:embed="rId2"/>
          <a:srcRect t="17500" b="12114"/>
          <a:stretch/>
        </p:blipFill>
        <p:spPr>
          <a:xfrm>
            <a:off x="5865812" y="4191000"/>
            <a:ext cx="4876800" cy="2286100"/>
          </a:xfrm>
          <a:prstGeom prst="rect">
            <a:avLst/>
          </a:prstGeom>
        </p:spPr>
      </p:pic>
      <p:sp>
        <p:nvSpPr>
          <p:cNvPr id="8" name="Slide Number Placeholder 7"/>
          <p:cNvSpPr>
            <a:spLocks noGrp="1"/>
          </p:cNvSpPr>
          <p:nvPr>
            <p:ph type="sldNum" sz="quarter" idx="12"/>
          </p:nvPr>
        </p:nvSpPr>
        <p:spPr/>
        <p:txBody>
          <a:bodyPr/>
          <a:lstStyle/>
          <a:p>
            <a:fld id="{B071DD90-3474-49F3-B798-378336C7A1B5}" type="slidenum">
              <a:rPr lang="en-US" smtClean="0"/>
              <a:t>33</a:t>
            </a:fld>
            <a:endParaRPr lang="en-US" dirty="0"/>
          </a:p>
        </p:txBody>
      </p:sp>
    </p:spTree>
    <p:extLst>
      <p:ext uri="{BB962C8B-B14F-4D97-AF65-F5344CB8AC3E}">
        <p14:creationId xmlns:p14="http://schemas.microsoft.com/office/powerpoint/2010/main" val="2406133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12188825" cy="762000"/>
          </a:xfrm>
          <a:prstGeom prst="rect">
            <a:avLst/>
          </a:prstGeom>
          <a:gradFill flip="none" rotWithShape="1">
            <a:gsLst>
              <a:gs pos="0">
                <a:schemeClr val="tx1"/>
              </a:gs>
              <a:gs pos="50000">
                <a:schemeClr val="accent1">
                  <a:lumMod val="75000"/>
                </a:schemeClr>
              </a:gs>
              <a:gs pos="100000">
                <a:schemeClr val="tx2">
                  <a:shade val="100000"/>
                  <a:satMod val="115000"/>
                </a:schemeClr>
              </a:gs>
            </a:gsLst>
            <a:lin ang="8100000" scaled="1"/>
            <a:tileRect/>
          </a:gra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title"/>
          </p:nvPr>
        </p:nvSpPr>
        <p:spPr>
          <a:xfrm>
            <a:off x="77469" y="28576"/>
            <a:ext cx="10969943" cy="715962"/>
          </a:xfrm>
        </p:spPr>
        <p:txBody>
          <a:bodyPr>
            <a:normAutofit/>
          </a:bodyPr>
          <a:lstStyle/>
          <a:p>
            <a:pPr algn="l"/>
            <a:r>
              <a:rPr lang="en-US" sz="2800" b="1" dirty="0" smtClean="0">
                <a:solidFill>
                  <a:schemeClr val="bg1"/>
                </a:solidFill>
              </a:rPr>
              <a:t>ALCF, NERSC, OLCF Application Readiness Collaboration</a:t>
            </a:r>
            <a:endParaRPr lang="en-US" sz="2800" b="1" dirty="0">
              <a:solidFill>
                <a:schemeClr val="bg1"/>
              </a:solidFill>
            </a:endParaRPr>
          </a:p>
        </p:txBody>
      </p:sp>
      <p:sp>
        <p:nvSpPr>
          <p:cNvPr id="7" name="Content Placeholder 9"/>
          <p:cNvSpPr txBox="1">
            <a:spLocks/>
          </p:cNvSpPr>
          <p:nvPr/>
        </p:nvSpPr>
        <p:spPr>
          <a:xfrm>
            <a:off x="379412" y="1325880"/>
            <a:ext cx="11430000" cy="461772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b="1" i="1" dirty="0"/>
              <a:t>The three ASCR sites feel that the close collaboration on application readiness and performance portability activities that has been initiated at </a:t>
            </a:r>
            <a:r>
              <a:rPr lang="en-US" sz="2400" b="1" i="1" dirty="0" smtClean="0"/>
              <a:t>the September 2014 joint </a:t>
            </a:r>
            <a:r>
              <a:rPr lang="en-US" sz="2400" b="1" i="1" dirty="0"/>
              <a:t>meeting will result in better programming activities, higher value for the ultimate users of the ported applications, and a natural way to avoid duplication of effort by leveraging each other’s efforts</a:t>
            </a:r>
            <a:r>
              <a:rPr lang="en-US" sz="2400" b="1" i="1" dirty="0" smtClean="0"/>
              <a:t>.</a:t>
            </a:r>
          </a:p>
          <a:p>
            <a:endParaRPr lang="en-US" sz="2400" b="1" i="1" dirty="0"/>
          </a:p>
          <a:p>
            <a:pPr marL="0" indent="0">
              <a:buNone/>
            </a:pPr>
            <a:r>
              <a:rPr lang="en-US" sz="2400" b="1" i="1" dirty="0"/>
              <a:t>The outlined collaboration on application readiness and portability does not simply address the next-generation systems that will be coming to ALCF, NERSC, and OLCF, but is also on the vendors’ paths to </a:t>
            </a:r>
            <a:r>
              <a:rPr lang="en-US" sz="2400" b="1" i="1" dirty="0" err="1"/>
              <a:t>exascale</a:t>
            </a:r>
            <a:r>
              <a:rPr lang="en-US" sz="2400" b="1" i="1" dirty="0"/>
              <a:t> architectures. Using appropriate abstractions to get portability and performance on these pre-</a:t>
            </a:r>
            <a:r>
              <a:rPr lang="en-US" sz="2400" b="1" i="1" dirty="0" err="1"/>
              <a:t>exascale</a:t>
            </a:r>
            <a:r>
              <a:rPr lang="en-US" sz="2400" b="1" i="1" dirty="0"/>
              <a:t> systems provides a path to be continued toward </a:t>
            </a:r>
            <a:r>
              <a:rPr lang="en-US" sz="2400" b="1" i="1" dirty="0" err="1"/>
              <a:t>exascale</a:t>
            </a:r>
            <a:r>
              <a:rPr lang="en-US" sz="2400" b="1" i="1" dirty="0"/>
              <a:t>. </a:t>
            </a:r>
            <a:endParaRPr lang="en-US" sz="2400" b="1" i="1" dirty="0" smtClean="0"/>
          </a:p>
        </p:txBody>
      </p:sp>
      <p:sp>
        <p:nvSpPr>
          <p:cNvPr id="3" name="Slide Number Placeholder 2"/>
          <p:cNvSpPr>
            <a:spLocks noGrp="1"/>
          </p:cNvSpPr>
          <p:nvPr>
            <p:ph type="sldNum" sz="quarter" idx="12"/>
          </p:nvPr>
        </p:nvSpPr>
        <p:spPr/>
        <p:txBody>
          <a:bodyPr/>
          <a:lstStyle/>
          <a:p>
            <a:fld id="{B071DD90-3474-49F3-B798-378336C7A1B5}" type="slidenum">
              <a:rPr lang="en-US" smtClean="0"/>
              <a:t>34</a:t>
            </a:fld>
            <a:endParaRPr lang="en-US" dirty="0"/>
          </a:p>
        </p:txBody>
      </p:sp>
    </p:spTree>
    <p:extLst>
      <p:ext uri="{BB962C8B-B14F-4D97-AF65-F5344CB8AC3E}">
        <p14:creationId xmlns:p14="http://schemas.microsoft.com/office/powerpoint/2010/main" val="2424926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37" y="98157"/>
            <a:ext cx="10969943" cy="563562"/>
          </a:xfrm>
        </p:spPr>
        <p:txBody>
          <a:bodyPr>
            <a:normAutofit fontScale="90000"/>
          </a:bodyPr>
          <a:lstStyle/>
          <a:p>
            <a:r>
              <a:rPr lang="en-US" sz="3600" b="1" dirty="0"/>
              <a:t>Two Tracks for Future </a:t>
            </a:r>
            <a:r>
              <a:rPr lang="en-US" sz="3600" b="1" dirty="0" smtClean="0"/>
              <a:t>Large Systems</a:t>
            </a:r>
            <a:endParaRPr lang="en-US" sz="3600" b="1" dirty="0"/>
          </a:p>
        </p:txBody>
      </p:sp>
      <p:pic>
        <p:nvPicPr>
          <p:cNvPr id="1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87" y="790076"/>
            <a:ext cx="958005" cy="886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24" y="1676400"/>
            <a:ext cx="942189" cy="65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86" y="2338251"/>
            <a:ext cx="925017" cy="63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87" y="4343400"/>
            <a:ext cx="926825" cy="82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7" y="2971800"/>
            <a:ext cx="902315" cy="79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10" y="3810000"/>
            <a:ext cx="955209" cy="461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8354324" y="6356351"/>
            <a:ext cx="2844059" cy="365125"/>
          </a:xfrm>
        </p:spPr>
        <p:txBody>
          <a:bodyPr/>
          <a:lstStyle/>
          <a:p>
            <a:fld id="{B071DD90-3474-49F3-B798-378336C7A1B5}" type="slidenum">
              <a:rPr lang="en-US" smtClean="0"/>
              <a:t>4</a:t>
            </a:fld>
            <a:endParaRPr lang="en-US" dirty="0"/>
          </a:p>
        </p:txBody>
      </p:sp>
      <p:sp>
        <p:nvSpPr>
          <p:cNvPr id="15" name="Content Placeholder 8"/>
          <p:cNvSpPr>
            <a:spLocks noGrp="1"/>
          </p:cNvSpPr>
          <p:nvPr>
            <p:ph sz="half" idx="1"/>
          </p:nvPr>
        </p:nvSpPr>
        <p:spPr>
          <a:xfrm>
            <a:off x="1446212" y="3352630"/>
            <a:ext cx="4950122" cy="2827944"/>
          </a:xfrm>
        </p:spPr>
        <p:txBody>
          <a:bodyPr>
            <a:normAutofit lnSpcReduction="10000"/>
          </a:bodyPr>
          <a:lstStyle/>
          <a:p>
            <a:pPr marL="0" indent="0">
              <a:buNone/>
            </a:pPr>
            <a:r>
              <a:rPr lang="en-US" sz="2400" b="1" dirty="0" smtClean="0"/>
              <a:t>Hybrid Multi-Core</a:t>
            </a:r>
          </a:p>
          <a:p>
            <a:pPr marL="171450" indent="-171450"/>
            <a:r>
              <a:rPr lang="en-US" sz="1800" dirty="0" smtClean="0"/>
              <a:t>CPU / GPU Hybrid systems</a:t>
            </a:r>
          </a:p>
          <a:p>
            <a:pPr marL="171450" indent="-171450"/>
            <a:r>
              <a:rPr lang="en-US" sz="1800" dirty="0" smtClean="0"/>
              <a:t>Likely to have multiple CPUs and GPUs per node</a:t>
            </a:r>
          </a:p>
          <a:p>
            <a:pPr marL="171450" indent="-171450"/>
            <a:r>
              <a:rPr lang="en-US" sz="1800" dirty="0" smtClean="0"/>
              <a:t>Small number of very fat nodes</a:t>
            </a:r>
          </a:p>
          <a:p>
            <a:pPr marL="171450" indent="-171450"/>
            <a:r>
              <a:rPr lang="en-US" sz="1800" dirty="0" smtClean="0"/>
              <a:t>Expect data movement issues to be much easier than previous systems – coherent shared memory within a node</a:t>
            </a:r>
          </a:p>
          <a:p>
            <a:pPr marL="171450" indent="-171450"/>
            <a:r>
              <a:rPr lang="en-US" sz="1800" dirty="0" smtClean="0"/>
              <a:t>Multiple levels of memory – on package, DDR, and non-volatile </a:t>
            </a:r>
            <a:endParaRPr lang="en-US" sz="1800" dirty="0"/>
          </a:p>
        </p:txBody>
      </p:sp>
      <p:sp>
        <p:nvSpPr>
          <p:cNvPr id="18" name="Content Placeholder 9"/>
          <p:cNvSpPr txBox="1">
            <a:spLocks/>
          </p:cNvSpPr>
          <p:nvPr/>
        </p:nvSpPr>
        <p:spPr>
          <a:xfrm>
            <a:off x="1469783" y="858296"/>
            <a:ext cx="4929428"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Many Core</a:t>
            </a:r>
          </a:p>
          <a:p>
            <a:pPr marL="171450" indent="-171450"/>
            <a:r>
              <a:rPr lang="en-US" sz="1800" dirty="0" smtClean="0"/>
              <a:t>10’s of thousands of nodes with millions of cores</a:t>
            </a:r>
          </a:p>
          <a:p>
            <a:pPr marL="171450" indent="-171450"/>
            <a:r>
              <a:rPr lang="en-US" sz="1800" dirty="0" smtClean="0"/>
              <a:t>Homogeneous cores</a:t>
            </a:r>
          </a:p>
          <a:p>
            <a:pPr marL="171450" indent="-171450"/>
            <a:r>
              <a:rPr lang="en-US" sz="1800" dirty="0" smtClean="0"/>
              <a:t>Multiple levels of memory – on package, DDR, and non-volatile</a:t>
            </a:r>
          </a:p>
          <a:p>
            <a:pPr marL="171450" indent="-171450"/>
            <a:r>
              <a:rPr lang="en-US" sz="1800" dirty="0" smtClean="0"/>
              <a:t>Unlike prior generations, future products are likely to be self hosted</a:t>
            </a:r>
          </a:p>
          <a:p>
            <a:endParaRPr lang="en-US" sz="2400" dirty="0"/>
          </a:p>
        </p:txBody>
      </p:sp>
      <p:sp>
        <p:nvSpPr>
          <p:cNvPr id="22" name="Content Placeholder 9"/>
          <p:cNvSpPr txBox="1">
            <a:spLocks/>
          </p:cNvSpPr>
          <p:nvPr/>
        </p:nvSpPr>
        <p:spPr>
          <a:xfrm>
            <a:off x="6475410" y="838200"/>
            <a:ext cx="5410201" cy="42757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smtClean="0"/>
              <a:t>Cori at NERSC</a:t>
            </a:r>
          </a:p>
          <a:p>
            <a:pPr marL="171450" indent="-171450"/>
            <a:r>
              <a:rPr lang="en-US" sz="1400" dirty="0" smtClean="0"/>
              <a:t>Self-hosted many-core system</a:t>
            </a:r>
          </a:p>
          <a:p>
            <a:pPr marL="171450" indent="-171450"/>
            <a:r>
              <a:rPr lang="en-US" sz="1400" dirty="0" smtClean="0"/>
              <a:t>Intel/Cray</a:t>
            </a:r>
          </a:p>
          <a:p>
            <a:pPr marL="171450" indent="-171450"/>
            <a:r>
              <a:rPr lang="en-US" sz="1400" dirty="0" smtClean="0"/>
              <a:t>9300 single-socket nodes</a:t>
            </a:r>
          </a:p>
          <a:p>
            <a:pPr marL="171450" indent="-171450"/>
            <a:r>
              <a:rPr lang="en-US" sz="1400" dirty="0"/>
              <a:t>Intel® Xeon Phi™ Knights Landing (</a:t>
            </a:r>
            <a:r>
              <a:rPr lang="en-US" sz="1400" dirty="0" smtClean="0"/>
              <a:t>KNL)</a:t>
            </a:r>
          </a:p>
          <a:p>
            <a:pPr marL="171450" indent="-171450"/>
            <a:r>
              <a:rPr lang="en-US" sz="1400" dirty="0" smtClean="0"/>
              <a:t>16GB HBM, 64-128 GB DDR4</a:t>
            </a:r>
          </a:p>
          <a:p>
            <a:pPr marL="171450" indent="-171450"/>
            <a:r>
              <a:rPr lang="en-US" sz="1400" dirty="0" smtClean="0"/>
              <a:t>Cray Aries Interconnect</a:t>
            </a:r>
          </a:p>
          <a:p>
            <a:pPr marL="171450" indent="-171450"/>
            <a:r>
              <a:rPr lang="en-US" sz="1400" dirty="0" smtClean="0"/>
              <a:t>28 PB </a:t>
            </a:r>
            <a:r>
              <a:rPr lang="en-US" sz="1400" dirty="0" err="1" smtClean="0"/>
              <a:t>Lustre</a:t>
            </a:r>
            <a:r>
              <a:rPr lang="en-US" sz="1400" dirty="0" smtClean="0"/>
              <a:t> file system @ 430 GB/s</a:t>
            </a:r>
          </a:p>
          <a:p>
            <a:pPr marL="171450" indent="-171450"/>
            <a:r>
              <a:rPr lang="en-US" sz="1400" dirty="0" smtClean="0"/>
              <a:t>Target delivery date: June, 2016</a:t>
            </a:r>
          </a:p>
          <a:p>
            <a:pPr marL="0" indent="0">
              <a:buNone/>
            </a:pPr>
            <a:r>
              <a:rPr lang="en-US" sz="2000" b="1" dirty="0"/>
              <a:t>Summit at OLCF</a:t>
            </a:r>
          </a:p>
          <a:p>
            <a:pPr marL="171450" indent="-171450"/>
            <a:r>
              <a:rPr lang="en-US" sz="1400" dirty="0"/>
              <a:t>Hybrid CPU/GPU system</a:t>
            </a:r>
          </a:p>
          <a:p>
            <a:pPr marL="171450" indent="-171450"/>
            <a:r>
              <a:rPr lang="en-US" sz="1400" dirty="0"/>
              <a:t>IBM/NVIDIA</a:t>
            </a:r>
          </a:p>
          <a:p>
            <a:pPr marL="171450" indent="-171450"/>
            <a:r>
              <a:rPr lang="en-US" sz="1400" dirty="0"/>
              <a:t>3400 multi-socket nodes</a:t>
            </a:r>
          </a:p>
          <a:p>
            <a:pPr marL="171450" indent="-171450"/>
            <a:r>
              <a:rPr lang="en-US" sz="1400" dirty="0"/>
              <a:t>POWER9/Volta</a:t>
            </a:r>
          </a:p>
          <a:p>
            <a:pPr marL="171450" indent="-171450"/>
            <a:r>
              <a:rPr lang="en-US" sz="1400" dirty="0"/>
              <a:t>More than 512 GB coherent memory per node</a:t>
            </a:r>
          </a:p>
          <a:p>
            <a:pPr marL="171450" indent="-171450"/>
            <a:r>
              <a:rPr lang="en-US" sz="1400" dirty="0" err="1"/>
              <a:t>Mellanox</a:t>
            </a:r>
            <a:r>
              <a:rPr lang="en-US" sz="1400" dirty="0"/>
              <a:t> EDR Interconnect</a:t>
            </a:r>
          </a:p>
          <a:p>
            <a:pPr marL="171450" indent="-171450"/>
            <a:r>
              <a:rPr lang="en-US" sz="1400" dirty="0"/>
              <a:t>Target delivery date: </a:t>
            </a:r>
            <a:r>
              <a:rPr lang="en-US" sz="1400" dirty="0" smtClean="0"/>
              <a:t>2017</a:t>
            </a:r>
          </a:p>
          <a:p>
            <a:pPr marL="0" indent="0">
              <a:buNone/>
            </a:pPr>
            <a:r>
              <a:rPr lang="en-US" sz="2000" b="1" dirty="0"/>
              <a:t>ALCF-3 at ALCF</a:t>
            </a:r>
          </a:p>
          <a:p>
            <a:pPr marL="171450" indent="-171450"/>
            <a:r>
              <a:rPr lang="en-US" sz="1400" dirty="0"/>
              <a:t>TBA</a:t>
            </a:r>
          </a:p>
          <a:p>
            <a:pPr marL="171450" indent="-171450"/>
            <a:r>
              <a:rPr lang="en-US" sz="1400" dirty="0"/>
              <a:t>Target delivery date: 2017-18</a:t>
            </a:r>
          </a:p>
          <a:p>
            <a:pPr marL="0" indent="0">
              <a:buNone/>
            </a:pPr>
            <a:endParaRPr lang="en-US" sz="1400" dirty="0"/>
          </a:p>
          <a:p>
            <a:pPr marL="171450" indent="-171450"/>
            <a:endParaRPr lang="en-US" sz="1400" dirty="0" smtClean="0"/>
          </a:p>
        </p:txBody>
      </p:sp>
      <p:pic>
        <p:nvPicPr>
          <p:cNvPr id="24"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99594" y="1017865"/>
            <a:ext cx="1039535" cy="103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23630" y="932763"/>
            <a:ext cx="1257181" cy="14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04523" y="3048000"/>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80612" y="3276600"/>
            <a:ext cx="1104714" cy="783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37773" y="4114800"/>
            <a:ext cx="1733342" cy="35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88" y="5700768"/>
            <a:ext cx="1273105" cy="369332"/>
          </a:xfrm>
          <a:prstGeom prst="rect">
            <a:avLst/>
          </a:prstGeom>
          <a:noFill/>
        </p:spPr>
        <p:txBody>
          <a:bodyPr wrap="none" rtlCol="0">
            <a:spAutoFit/>
          </a:bodyPr>
          <a:lstStyle/>
          <a:p>
            <a:r>
              <a:rPr lang="en-US" sz="600" b="1" dirty="0" smtClean="0"/>
              <a:t>Edison (Cray): Cray XC30</a:t>
            </a:r>
          </a:p>
          <a:p>
            <a:r>
              <a:rPr lang="en-US" sz="600" b="1" dirty="0" smtClean="0"/>
              <a:t>Intel Xeon E%-2695v2 12C 2.4 GHz</a:t>
            </a:r>
          </a:p>
          <a:p>
            <a:r>
              <a:rPr lang="en-US" sz="600" b="1" dirty="0" smtClean="0"/>
              <a:t>Aries</a:t>
            </a:r>
            <a:endParaRPr lang="en-US" sz="600" b="1" dirty="0"/>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612" y="5181600"/>
            <a:ext cx="947769" cy="533400"/>
          </a:xfrm>
          <a:prstGeom prst="rect">
            <a:avLst/>
          </a:prstGeom>
        </p:spPr>
      </p:pic>
    </p:spTree>
    <p:extLst>
      <p:ext uri="{BB962C8B-B14F-4D97-AF65-F5344CB8AC3E}">
        <p14:creationId xmlns:p14="http://schemas.microsoft.com/office/powerpoint/2010/main" val="2295358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6934" y="29101"/>
            <a:ext cx="10969943"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rPr>
              <a:t>Synergy between Application </a:t>
            </a:r>
            <a:r>
              <a:rPr lang="en-US" sz="3200" b="1" dirty="0">
                <a:solidFill>
                  <a:schemeClr val="bg1"/>
                </a:solidFill>
              </a:rPr>
              <a:t>Readiness </a:t>
            </a:r>
            <a:r>
              <a:rPr lang="en-US" sz="3200" b="1" dirty="0" smtClean="0">
                <a:solidFill>
                  <a:schemeClr val="bg1"/>
                </a:solidFill>
              </a:rPr>
              <a:t>Efforts</a:t>
            </a:r>
            <a:endParaRPr lang="en-US" sz="3200" b="1" dirty="0">
              <a:solidFill>
                <a:schemeClr val="bg1"/>
              </a:solidFill>
            </a:endParaRPr>
          </a:p>
        </p:txBody>
      </p:sp>
      <p:sp>
        <p:nvSpPr>
          <p:cNvPr id="7" name="Content Placeholder 3"/>
          <p:cNvSpPr>
            <a:spLocks noGrp="1"/>
          </p:cNvSpPr>
          <p:nvPr/>
        </p:nvSpPr>
        <p:spPr>
          <a:xfrm>
            <a:off x="265111" y="1150145"/>
            <a:ext cx="5731669" cy="4942952"/>
          </a:xfrm>
          <a:prstGeom prst="rect">
            <a:avLst/>
          </a:prstGeom>
          <a:gradFill flip="none" rotWithShape="1">
            <a:gsLst>
              <a:gs pos="0">
                <a:srgbClr val="EBEBEB"/>
              </a:gs>
              <a:gs pos="57000">
                <a:schemeClr val="dk1">
                  <a:tint val="37000"/>
                  <a:satMod val="300000"/>
                  <a:lumMod val="0"/>
                  <a:lumOff val="100000"/>
                </a:schemeClr>
              </a:gs>
              <a:gs pos="100000">
                <a:srgbClr val="FFF2C9"/>
              </a:gs>
            </a:gsLst>
            <a:path path="circle">
              <a:fillToRect l="50000" t="50000" r="50000" b="50000"/>
            </a:path>
            <a:tileRect/>
          </a:grad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endParaRPr lang="en-US" sz="1100" b="1" dirty="0" smtClean="0"/>
          </a:p>
          <a:p>
            <a:r>
              <a:rPr lang="en-US" sz="1800" dirty="0" smtClean="0"/>
              <a:t>Application Developer Team involvement</a:t>
            </a:r>
          </a:p>
          <a:p>
            <a:pPr lvl="1"/>
            <a:r>
              <a:rPr lang="en-US" sz="1600" dirty="0" smtClean="0"/>
              <a:t>Knowledge of the application</a:t>
            </a:r>
          </a:p>
          <a:p>
            <a:pPr lvl="1"/>
            <a:r>
              <a:rPr lang="en-US" sz="1600" dirty="0" smtClean="0"/>
              <a:t>Work on application in development “moving target”</a:t>
            </a:r>
          </a:p>
          <a:p>
            <a:pPr lvl="1"/>
            <a:r>
              <a:rPr lang="en-US" sz="1600" dirty="0" smtClean="0"/>
              <a:t>Optimizations included in application release</a:t>
            </a:r>
            <a:endParaRPr lang="en-US" sz="1400" dirty="0" smtClean="0"/>
          </a:p>
          <a:p>
            <a:r>
              <a:rPr lang="en-US" sz="1800" dirty="0" smtClean="0"/>
              <a:t>Early Science Project</a:t>
            </a:r>
          </a:p>
          <a:p>
            <a:pPr lvl="1"/>
            <a:r>
              <a:rPr lang="en-US" sz="1600" dirty="0" smtClean="0"/>
              <a:t>Demonstration of application on real problems at scale</a:t>
            </a:r>
          </a:p>
          <a:p>
            <a:pPr lvl="1"/>
            <a:r>
              <a:rPr lang="en-US" sz="1600" dirty="0" smtClean="0"/>
              <a:t>Shake-down on the new system hardware and software</a:t>
            </a:r>
          </a:p>
          <a:p>
            <a:pPr lvl="1"/>
            <a:r>
              <a:rPr lang="en-US" sz="1600" dirty="0" smtClean="0"/>
              <a:t>Large-scale science project is strong incentive to participate</a:t>
            </a:r>
            <a:endParaRPr lang="en-US" sz="1400" dirty="0" smtClean="0"/>
          </a:p>
          <a:p>
            <a:r>
              <a:rPr lang="en-US" sz="1800" dirty="0" smtClean="0"/>
              <a:t>Vendor support is crucial</a:t>
            </a:r>
          </a:p>
          <a:p>
            <a:pPr lvl="1"/>
            <a:r>
              <a:rPr lang="en-US" sz="1600" dirty="0" smtClean="0"/>
              <a:t>Programming environment often not mature</a:t>
            </a:r>
          </a:p>
          <a:p>
            <a:pPr lvl="1"/>
            <a:r>
              <a:rPr lang="en-US" sz="1600" dirty="0" smtClean="0"/>
              <a:t>Best source of information on new hardware features</a:t>
            </a:r>
            <a:endParaRPr lang="en-US" sz="1400" dirty="0" smtClean="0"/>
          </a:p>
          <a:p>
            <a:r>
              <a:rPr lang="en-US" sz="1800" dirty="0" smtClean="0"/>
              <a:t>Access to multiple resources, including early hardware</a:t>
            </a:r>
          </a:p>
          <a:p>
            <a:r>
              <a:rPr lang="en-US" sz="1800" dirty="0" smtClean="0"/>
              <a:t>Joint training activities</a:t>
            </a:r>
          </a:p>
          <a:p>
            <a:endParaRPr lang="en-US" sz="2400" dirty="0"/>
          </a:p>
          <a:p>
            <a:pPr lvl="1"/>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B071DD90-3474-49F3-B798-378336C7A1B5}" type="slidenum">
              <a:rPr lang="en-US" smtClean="0"/>
              <a:t>5</a:t>
            </a:fld>
            <a:endParaRPr lang="en-US" dirty="0"/>
          </a:p>
        </p:txBody>
      </p:sp>
      <p:sp>
        <p:nvSpPr>
          <p:cNvPr id="10" name="Content Placeholder 3"/>
          <p:cNvSpPr>
            <a:spLocks noGrp="1"/>
          </p:cNvSpPr>
          <p:nvPr/>
        </p:nvSpPr>
        <p:spPr>
          <a:xfrm>
            <a:off x="6153943" y="1153048"/>
            <a:ext cx="5731669" cy="4942952"/>
          </a:xfrm>
          <a:prstGeom prst="rect">
            <a:avLst/>
          </a:prstGeom>
          <a:gradFill flip="none" rotWithShape="1">
            <a:gsLst>
              <a:gs pos="0">
                <a:srgbClr val="EBEBEB"/>
              </a:gs>
              <a:gs pos="57000">
                <a:schemeClr val="dk1">
                  <a:tint val="37000"/>
                  <a:satMod val="300000"/>
                  <a:lumMod val="0"/>
                  <a:lumOff val="100000"/>
                </a:schemeClr>
              </a:gs>
              <a:gs pos="100000">
                <a:srgbClr val="FFF2C9"/>
              </a:gs>
            </a:gsLst>
            <a:path path="circle">
              <a:fillToRect l="50000" t="50000" r="50000" b="50000"/>
            </a:path>
            <a:tileRect/>
          </a:gradFill>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indent="0">
              <a:buNone/>
            </a:pPr>
            <a:endParaRPr lang="en-US" sz="1400" dirty="0" smtClean="0"/>
          </a:p>
          <a:p>
            <a:r>
              <a:rPr lang="en-US" sz="1800" dirty="0"/>
              <a:t>Portability is a critical concern</a:t>
            </a:r>
          </a:p>
          <a:p>
            <a:r>
              <a:rPr lang="en-US" sz="1800" dirty="0" smtClean="0"/>
              <a:t>Experience benefits other developers and users</a:t>
            </a:r>
          </a:p>
          <a:p>
            <a:pPr lvl="1"/>
            <a:r>
              <a:rPr lang="en-US" sz="1600" dirty="0" smtClean="0"/>
              <a:t>Coverage of scientific domains</a:t>
            </a:r>
          </a:p>
          <a:p>
            <a:pPr lvl="1"/>
            <a:r>
              <a:rPr lang="en-US" sz="1600" dirty="0" smtClean="0"/>
              <a:t>Coverage of algorithmic methods and programming models</a:t>
            </a:r>
          </a:p>
          <a:p>
            <a:r>
              <a:rPr lang="en-US" sz="1800" dirty="0" smtClean="0"/>
              <a:t>Persistent culture of application readiness</a:t>
            </a:r>
          </a:p>
          <a:p>
            <a:pPr lvl="1"/>
            <a:r>
              <a:rPr lang="en-US" sz="1600" dirty="0" smtClean="0"/>
              <a:t>More computational ready applications available</a:t>
            </a:r>
          </a:p>
          <a:p>
            <a:pPr lvl="1"/>
            <a:r>
              <a:rPr lang="en-US" sz="1600" dirty="0" smtClean="0"/>
              <a:t>Experience of science liaisons and catalysts for user programs</a:t>
            </a:r>
          </a:p>
          <a:p>
            <a:pPr lvl="1"/>
            <a:r>
              <a:rPr lang="en-US" sz="1600" dirty="0" smtClean="0"/>
              <a:t>Synergy with libraries and tools projects</a:t>
            </a:r>
          </a:p>
          <a:p>
            <a:endParaRPr lang="en-US" sz="2400" dirty="0"/>
          </a:p>
          <a:p>
            <a:pPr lvl="1"/>
            <a:endParaRPr lang="en-US" sz="1800" dirty="0"/>
          </a:p>
          <a:p>
            <a:pPr lvl="1"/>
            <a:endParaRPr lang="en-US" sz="1800" dirty="0"/>
          </a:p>
        </p:txBody>
      </p:sp>
    </p:spTree>
    <p:extLst>
      <p:ext uri="{BB962C8B-B14F-4D97-AF65-F5344CB8AC3E}">
        <p14:creationId xmlns:p14="http://schemas.microsoft.com/office/powerpoint/2010/main" val="290255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2646" y="21957"/>
            <a:ext cx="10969943"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rPr>
              <a:t>Getting Ready: Application Readiness Programs</a:t>
            </a:r>
            <a:endParaRPr lang="en-US" sz="3200" b="1" dirty="0">
              <a:solidFill>
                <a:schemeClr val="bg1"/>
              </a:solidFill>
            </a:endParaRPr>
          </a:p>
        </p:txBody>
      </p:sp>
      <p:sp>
        <p:nvSpPr>
          <p:cNvPr id="9" name="Content Placeholder 8"/>
          <p:cNvSpPr>
            <a:spLocks noGrp="1"/>
          </p:cNvSpPr>
          <p:nvPr>
            <p:ph sz="half" idx="1"/>
          </p:nvPr>
        </p:nvSpPr>
        <p:spPr>
          <a:xfrm>
            <a:off x="4037013" y="983452"/>
            <a:ext cx="4114800" cy="5105404"/>
          </a:xfrm>
          <a:gradFill>
            <a:gsLst>
              <a:gs pos="0">
                <a:srgbClr val="C7DAF1"/>
              </a:gs>
              <a:gs pos="57000">
                <a:schemeClr val="dk1">
                  <a:tint val="37000"/>
                  <a:satMod val="300000"/>
                  <a:lumMod val="0"/>
                  <a:lumOff val="100000"/>
                </a:schemeClr>
              </a:gs>
              <a:gs pos="100000">
                <a:schemeClr val="bg1"/>
              </a:gs>
            </a:gsLst>
            <a:lin ang="16200000" scaled="1"/>
          </a:gradFill>
          <a:effectLst>
            <a:innerShdw blurRad="114300">
              <a:prstClr val="black"/>
            </a:innerShdw>
          </a:effectLst>
        </p:spPr>
        <p:txBody>
          <a:bodyPr>
            <a:normAutofit/>
          </a:bodyPr>
          <a:lstStyle/>
          <a:p>
            <a:pPr marL="0" indent="0">
              <a:buNone/>
            </a:pPr>
            <a:r>
              <a:rPr lang="en-US" sz="2400" b="1" dirty="0" smtClean="0"/>
              <a:t>CAAR at OLCF</a:t>
            </a:r>
          </a:p>
          <a:p>
            <a:pPr marL="0" indent="0">
              <a:buNone/>
            </a:pPr>
            <a:r>
              <a:rPr lang="en-US" sz="1600" b="1" i="1" dirty="0"/>
              <a:t>Center for Accelerated Application Readiness</a:t>
            </a:r>
          </a:p>
          <a:p>
            <a:pPr marL="114300" indent="-114300"/>
            <a:r>
              <a:rPr lang="en-US" sz="1600" dirty="0"/>
              <a:t>Call for Proposals – November 2014</a:t>
            </a:r>
          </a:p>
          <a:p>
            <a:pPr marL="114300" indent="-114300"/>
            <a:r>
              <a:rPr lang="en-US" sz="1600" dirty="0"/>
              <a:t>8 </a:t>
            </a:r>
            <a:r>
              <a:rPr lang="en-US" sz="1600" dirty="0" smtClean="0"/>
              <a:t>Projects </a:t>
            </a:r>
            <a:r>
              <a:rPr lang="en-US" sz="1600" dirty="0"/>
              <a:t>to be selected</a:t>
            </a:r>
          </a:p>
          <a:p>
            <a:pPr marL="114300" indent="-114300"/>
            <a:r>
              <a:rPr lang="en-US" sz="1600" dirty="0"/>
              <a:t>Partner with OLCF Scientific Computing group and IBM/NVIDIA Center of Excellence</a:t>
            </a:r>
          </a:p>
          <a:p>
            <a:pPr marL="114300" indent="-114300"/>
            <a:r>
              <a:rPr lang="en-US" sz="1600" dirty="0"/>
              <a:t>8 Postdoctoral Associates</a:t>
            </a:r>
          </a:p>
          <a:p>
            <a:endParaRPr lang="en-US" sz="1600" dirty="0" smtClean="0"/>
          </a:p>
          <a:p>
            <a:pPr marL="0" indent="0">
              <a:buNone/>
            </a:pPr>
            <a:endParaRPr lang="en-US" sz="1000" dirty="0"/>
          </a:p>
          <a:p>
            <a:pPr marL="0" indent="0">
              <a:buNone/>
            </a:pPr>
            <a:r>
              <a:rPr lang="en-US" sz="1600" b="1" i="1" dirty="0"/>
              <a:t>Criteria</a:t>
            </a:r>
          </a:p>
          <a:p>
            <a:pPr marL="114300" indent="-114300"/>
            <a:r>
              <a:rPr lang="en-US" sz="1200" dirty="0"/>
              <a:t>A</a:t>
            </a:r>
            <a:r>
              <a:rPr lang="en-US" sz="1200" dirty="0" smtClean="0"/>
              <a:t>nticipated </a:t>
            </a:r>
            <a:r>
              <a:rPr lang="en-US" sz="1200" dirty="0"/>
              <a:t>impact on the science and engineering </a:t>
            </a:r>
            <a:r>
              <a:rPr lang="en-US" sz="1200" dirty="0" smtClean="0"/>
              <a:t>fields</a:t>
            </a:r>
          </a:p>
          <a:p>
            <a:pPr marL="114300" indent="-114300"/>
            <a:r>
              <a:rPr lang="en-US" sz="1200" dirty="0"/>
              <a:t>I</a:t>
            </a:r>
            <a:r>
              <a:rPr lang="en-US" sz="1200" dirty="0" smtClean="0"/>
              <a:t>mportance </a:t>
            </a:r>
            <a:r>
              <a:rPr lang="en-US" sz="1200" dirty="0"/>
              <a:t>to the user programs of the </a:t>
            </a:r>
            <a:r>
              <a:rPr lang="en-US" sz="1200" dirty="0" smtClean="0"/>
              <a:t>OLCF</a:t>
            </a:r>
          </a:p>
          <a:p>
            <a:pPr marL="114300" indent="-114300"/>
            <a:r>
              <a:rPr lang="en-US" sz="1200" dirty="0" smtClean="0"/>
              <a:t>Feasibility </a:t>
            </a:r>
            <a:r>
              <a:rPr lang="en-US" sz="1200" dirty="0"/>
              <a:t>to achieve scalable performance on </a:t>
            </a:r>
            <a:r>
              <a:rPr lang="en-US" sz="1200" dirty="0" smtClean="0"/>
              <a:t>Summit</a:t>
            </a:r>
          </a:p>
          <a:p>
            <a:pPr marL="114300" indent="-114300"/>
            <a:r>
              <a:rPr lang="en-US" sz="1200" dirty="0" smtClean="0"/>
              <a:t>Anticipated </a:t>
            </a:r>
            <a:r>
              <a:rPr lang="en-US" sz="1200" dirty="0"/>
              <a:t>opportunity to achieve performance portability for other </a:t>
            </a:r>
            <a:r>
              <a:rPr lang="en-US" sz="1200" dirty="0" smtClean="0"/>
              <a:t>architectures</a:t>
            </a:r>
          </a:p>
          <a:p>
            <a:pPr marL="114300" indent="-114300"/>
            <a:r>
              <a:rPr lang="en-US" sz="1200" dirty="0" smtClean="0"/>
              <a:t>Algorithmic </a:t>
            </a:r>
            <a:r>
              <a:rPr lang="en-US" sz="1200" dirty="0"/>
              <a:t>and scientific diversity of the suite of CAAR applications</a:t>
            </a:r>
            <a:r>
              <a:rPr lang="en-US" sz="1200" dirty="0" smtClean="0"/>
              <a:t>.</a:t>
            </a:r>
          </a:p>
          <a:p>
            <a:pPr marL="114300" indent="-114300"/>
            <a:r>
              <a:rPr lang="en-US" sz="1200" dirty="0" smtClean="0"/>
              <a:t>Optimizations incorporated in master repository</a:t>
            </a:r>
          </a:p>
          <a:p>
            <a:pPr marL="114300" indent="-114300"/>
            <a:r>
              <a:rPr lang="en-US" sz="1200" dirty="0" smtClean="0"/>
              <a:t>Size of the application’s user base</a:t>
            </a:r>
            <a:endParaRPr lang="en-US" sz="1200" dirty="0"/>
          </a:p>
        </p:txBody>
      </p:sp>
      <p:sp>
        <p:nvSpPr>
          <p:cNvPr id="10" name="Content Placeholder 9"/>
          <p:cNvSpPr txBox="1">
            <a:spLocks/>
          </p:cNvSpPr>
          <p:nvPr/>
        </p:nvSpPr>
        <p:spPr>
          <a:xfrm>
            <a:off x="82646" y="983456"/>
            <a:ext cx="3878166" cy="5105400"/>
          </a:xfrm>
          <a:prstGeom prst="rect">
            <a:avLst/>
          </a:prstGeom>
          <a:gradFill>
            <a:gsLst>
              <a:gs pos="0">
                <a:srgbClr val="C7DAF1"/>
              </a:gs>
              <a:gs pos="57000">
                <a:schemeClr val="dk1">
                  <a:tint val="37000"/>
                  <a:satMod val="300000"/>
                  <a:lumMod val="0"/>
                  <a:lumOff val="100000"/>
                </a:schemeClr>
              </a:gs>
              <a:gs pos="100000">
                <a:schemeClr val="bg1"/>
              </a:gs>
            </a:gsLst>
            <a:lin ang="16200000" scaled="1"/>
          </a:gradFill>
          <a:effectLst>
            <a:innerShdw blurRad="114300">
              <a:prstClr val="black"/>
            </a:innerShdw>
          </a:effectLst>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NESAP at NERSC</a:t>
            </a:r>
          </a:p>
          <a:p>
            <a:pPr marL="0" indent="0">
              <a:buNone/>
            </a:pPr>
            <a:r>
              <a:rPr lang="en-US" sz="1600" b="1" i="1" dirty="0" smtClean="0"/>
              <a:t>NERSC </a:t>
            </a:r>
            <a:r>
              <a:rPr lang="en-US" sz="1600" b="1" i="1" smtClean="0"/>
              <a:t>Exascale</a:t>
            </a:r>
            <a:r>
              <a:rPr lang="en-US" sz="1600" b="1" i="1" dirty="0" smtClean="0"/>
              <a:t> Science Application Program</a:t>
            </a:r>
          </a:p>
          <a:p>
            <a:pPr marL="114300" indent="-114300"/>
            <a:r>
              <a:rPr lang="en-US" sz="1600" dirty="0" smtClean="0"/>
              <a:t>Call for Proposals – June 2014</a:t>
            </a:r>
          </a:p>
          <a:p>
            <a:pPr marL="114300" indent="-114300"/>
            <a:r>
              <a:rPr lang="en-US" sz="1600" dirty="0" smtClean="0"/>
              <a:t>20 Projects selected</a:t>
            </a:r>
          </a:p>
          <a:p>
            <a:pPr marL="114300" indent="-114300"/>
            <a:r>
              <a:rPr lang="en-US" sz="1600" dirty="0" smtClean="0"/>
              <a:t>Partner with NERSC Application Readiness Team</a:t>
            </a:r>
          </a:p>
          <a:p>
            <a:pPr marL="114300" indent="-114300"/>
            <a:r>
              <a:rPr lang="en-US" sz="1600" dirty="0" smtClean="0"/>
              <a:t>8 Postdoctoral Fellows</a:t>
            </a:r>
          </a:p>
          <a:p>
            <a:pPr marL="0" indent="0">
              <a:buNone/>
            </a:pPr>
            <a:endParaRPr lang="en-US" sz="1600" dirty="0"/>
          </a:p>
          <a:p>
            <a:pPr marL="0" indent="0">
              <a:buNone/>
            </a:pPr>
            <a:endParaRPr lang="en-US" sz="1050" dirty="0"/>
          </a:p>
          <a:p>
            <a:pPr marL="0" indent="0">
              <a:buNone/>
            </a:pPr>
            <a:r>
              <a:rPr lang="en-US" sz="1600" b="1" i="1" dirty="0" smtClean="0"/>
              <a:t>Criteria</a:t>
            </a:r>
          </a:p>
          <a:p>
            <a:pPr marL="114300" indent="-114300"/>
            <a:r>
              <a:rPr lang="en-US" sz="1200" dirty="0"/>
              <a:t>An application’s computing usage within the DOE Office of Science</a:t>
            </a:r>
          </a:p>
          <a:p>
            <a:pPr marL="114300" indent="-114300"/>
            <a:r>
              <a:rPr lang="en-US" sz="1200" dirty="0"/>
              <a:t>Representation among all 6 Offices of Science</a:t>
            </a:r>
          </a:p>
          <a:p>
            <a:pPr marL="114300" indent="-114300"/>
            <a:r>
              <a:rPr lang="en-US" sz="1200" dirty="0"/>
              <a:t>Ability for application to produce scientific advancements</a:t>
            </a:r>
          </a:p>
          <a:p>
            <a:pPr marL="114300" indent="-114300"/>
            <a:r>
              <a:rPr lang="en-US" sz="1200" dirty="0"/>
              <a:t>Ability for code development and optimizations to be transferred to the broader community through libraries, algorithms, kernels or community codes</a:t>
            </a:r>
          </a:p>
          <a:p>
            <a:pPr marL="114300" indent="-114300"/>
            <a:r>
              <a:rPr lang="en-US" sz="1200" dirty="0"/>
              <a:t>Resources available from the application team to match NERSC/Vendor resources</a:t>
            </a:r>
          </a:p>
          <a:p>
            <a:endParaRPr lang="en-US" sz="1600" dirty="0" smtClean="0"/>
          </a:p>
        </p:txBody>
      </p:sp>
      <p:sp>
        <p:nvSpPr>
          <p:cNvPr id="11" name="Content Placeholder 8"/>
          <p:cNvSpPr txBox="1">
            <a:spLocks/>
          </p:cNvSpPr>
          <p:nvPr/>
        </p:nvSpPr>
        <p:spPr>
          <a:xfrm>
            <a:off x="8228012" y="983456"/>
            <a:ext cx="3886200" cy="5105400"/>
          </a:xfrm>
          <a:prstGeom prst="rect">
            <a:avLst/>
          </a:prstGeom>
          <a:gradFill>
            <a:gsLst>
              <a:gs pos="0">
                <a:srgbClr val="C7DAF1"/>
              </a:gs>
              <a:gs pos="57000">
                <a:schemeClr val="dk1">
                  <a:tint val="37000"/>
                  <a:satMod val="300000"/>
                  <a:lumMod val="0"/>
                  <a:lumOff val="100000"/>
                </a:schemeClr>
              </a:gs>
              <a:gs pos="100000">
                <a:schemeClr val="bg1"/>
              </a:gs>
            </a:gsLst>
            <a:lin ang="16200000" scaled="1"/>
          </a:gradFill>
          <a:effectLst>
            <a:innerShdw blurRad="114300">
              <a:prstClr val="black"/>
            </a:innerShdw>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ESP at ALCF</a:t>
            </a:r>
          </a:p>
          <a:p>
            <a:pPr marL="0" indent="0">
              <a:buNone/>
            </a:pPr>
            <a:r>
              <a:rPr lang="en-US" sz="1600" b="1" i="1" dirty="0" smtClean="0"/>
              <a:t>Early Science Program</a:t>
            </a:r>
          </a:p>
          <a:p>
            <a:pPr marL="114300" indent="-114300"/>
            <a:r>
              <a:rPr lang="en-US" sz="1600" dirty="0" smtClean="0"/>
              <a:t>Call </a:t>
            </a:r>
            <a:r>
              <a:rPr lang="en-US" sz="1600" dirty="0"/>
              <a:t>for </a:t>
            </a:r>
            <a:r>
              <a:rPr lang="en-US" sz="1600" dirty="0" smtClean="0"/>
              <a:t>Proposals</a:t>
            </a:r>
          </a:p>
          <a:p>
            <a:pPr marL="114300" indent="-114300"/>
            <a:r>
              <a:rPr lang="en-US" sz="1600" dirty="0" smtClean="0"/>
              <a:t>10 Projects to be selected</a:t>
            </a:r>
            <a:endParaRPr lang="en-US" sz="1000" dirty="0"/>
          </a:p>
          <a:p>
            <a:pPr marL="114300" indent="-114300"/>
            <a:r>
              <a:rPr lang="en-US" sz="1600" dirty="0"/>
              <a:t>Partner with </a:t>
            </a:r>
            <a:r>
              <a:rPr lang="en-US" sz="1600" dirty="0" smtClean="0"/>
              <a:t>ALCF Catalyst group </a:t>
            </a:r>
            <a:r>
              <a:rPr lang="en-US" sz="1600" dirty="0"/>
              <a:t>and </a:t>
            </a:r>
            <a:r>
              <a:rPr lang="en-US" sz="1600" dirty="0" smtClean="0"/>
              <a:t>ALCF Vendor </a:t>
            </a:r>
            <a:r>
              <a:rPr lang="en-US" sz="1600" dirty="0"/>
              <a:t>Center of </a:t>
            </a:r>
            <a:r>
              <a:rPr lang="en-US" sz="1600" dirty="0" smtClean="0"/>
              <a:t>Excellence</a:t>
            </a:r>
          </a:p>
          <a:p>
            <a:pPr marL="114300" indent="-114300"/>
            <a:r>
              <a:rPr lang="en-US" sz="1600" dirty="0" smtClean="0"/>
              <a:t>Postdoctoral Appointee per project</a:t>
            </a:r>
            <a:endParaRPr lang="en-US" sz="1600" dirty="0"/>
          </a:p>
          <a:p>
            <a:pPr marL="0" indent="0">
              <a:buNone/>
            </a:pPr>
            <a:endParaRPr lang="en-US" sz="1600" b="1" i="1" dirty="0" smtClean="0"/>
          </a:p>
          <a:p>
            <a:pPr marL="0" indent="0">
              <a:buNone/>
            </a:pPr>
            <a:endParaRPr lang="en-US" sz="1600" b="1" i="1" dirty="0" smtClean="0"/>
          </a:p>
          <a:p>
            <a:pPr marL="0" indent="0">
              <a:buNone/>
            </a:pPr>
            <a:r>
              <a:rPr lang="en-US" sz="1600" b="1" i="1" dirty="0" smtClean="0"/>
              <a:t>Criteria</a:t>
            </a:r>
            <a:endParaRPr lang="en-US" sz="1600" b="1" i="1" dirty="0"/>
          </a:p>
          <a:p>
            <a:pPr marL="114300" indent="-114300"/>
            <a:r>
              <a:rPr lang="en-US" sz="1200" dirty="0" smtClean="0"/>
              <a:t>Science Impact</a:t>
            </a:r>
          </a:p>
          <a:p>
            <a:pPr marL="114300" indent="-114300"/>
            <a:r>
              <a:rPr lang="en-US" sz="1200" dirty="0" smtClean="0"/>
              <a:t>Computational Readiness</a:t>
            </a:r>
          </a:p>
          <a:p>
            <a:pPr marL="514350" lvl="1" indent="-114300"/>
            <a:r>
              <a:rPr lang="en-US" sz="1100" dirty="0"/>
              <a:t>Proposed science problem of appropriate scale to exercise capability of new machine</a:t>
            </a:r>
          </a:p>
          <a:p>
            <a:pPr marL="514350" lvl="1" indent="-114300"/>
            <a:r>
              <a:rPr lang="en-US" sz="1100" dirty="0" smtClean="0"/>
              <a:t>Confidence </a:t>
            </a:r>
            <a:r>
              <a:rPr lang="en-US" sz="1100" dirty="0"/>
              <a:t>code will be ready in </a:t>
            </a:r>
            <a:r>
              <a:rPr lang="en-US" sz="1100" dirty="0" smtClean="0"/>
              <a:t>time</a:t>
            </a:r>
          </a:p>
          <a:p>
            <a:pPr marL="514350" lvl="1" indent="-114300"/>
            <a:r>
              <a:rPr lang="en-US" sz="1100" dirty="0" smtClean="0"/>
              <a:t>Project </a:t>
            </a:r>
            <a:r>
              <a:rPr lang="en-US" sz="1100" dirty="0"/>
              <a:t>code team appropriate</a:t>
            </a:r>
          </a:p>
          <a:p>
            <a:pPr marL="1028700" lvl="2" indent="-114300"/>
            <a:r>
              <a:rPr lang="en-US" sz="1100" dirty="0"/>
              <a:t>Willing partner with ALCF &amp; vendor</a:t>
            </a:r>
          </a:p>
          <a:p>
            <a:pPr marL="114300" indent="-114300"/>
            <a:r>
              <a:rPr lang="en-US" sz="1200" dirty="0"/>
              <a:t>Diversity of science and numerical methods</a:t>
            </a:r>
          </a:p>
          <a:p>
            <a:pPr marL="571500" lvl="1" indent="-114300"/>
            <a:r>
              <a:rPr lang="en-US" sz="1100" dirty="0"/>
              <a:t>Samples spectrum of ALCF production apps</a:t>
            </a:r>
          </a:p>
          <a:p>
            <a:pPr lvl="1"/>
            <a:endParaRPr lang="en-US" sz="1100" dirty="0"/>
          </a:p>
          <a:p>
            <a:endParaRPr lang="en-US" sz="1600" dirty="0" smtClean="0"/>
          </a:p>
        </p:txBody>
      </p:sp>
      <p:sp>
        <p:nvSpPr>
          <p:cNvPr id="2" name="Slide Number Placeholder 1"/>
          <p:cNvSpPr>
            <a:spLocks noGrp="1"/>
          </p:cNvSpPr>
          <p:nvPr>
            <p:ph type="sldNum" sz="quarter" idx="12"/>
          </p:nvPr>
        </p:nvSpPr>
        <p:spPr/>
        <p:txBody>
          <a:bodyPr/>
          <a:lstStyle/>
          <a:p>
            <a:fld id="{B071DD90-3474-49F3-B798-378336C7A1B5}" type="slidenum">
              <a:rPr lang="en-US" smtClean="0"/>
              <a:t>6</a:t>
            </a:fld>
            <a:endParaRPr lang="en-US" dirty="0"/>
          </a:p>
        </p:txBody>
      </p:sp>
    </p:spTree>
    <p:extLst>
      <p:ext uri="{BB962C8B-B14F-4D97-AF65-F5344CB8AC3E}">
        <p14:creationId xmlns:p14="http://schemas.microsoft.com/office/powerpoint/2010/main" val="3404336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6934" y="29101"/>
            <a:ext cx="10969943"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rPr>
              <a:t>NERSC </a:t>
            </a:r>
            <a:r>
              <a:rPr lang="en-US" sz="3200" b="1" dirty="0" err="1" smtClean="0">
                <a:solidFill>
                  <a:schemeClr val="bg1"/>
                </a:solidFill>
              </a:rPr>
              <a:t>Exascale</a:t>
            </a:r>
            <a:r>
              <a:rPr lang="en-US" sz="3200" b="1" dirty="0" smtClean="0">
                <a:solidFill>
                  <a:schemeClr val="bg1"/>
                </a:solidFill>
              </a:rPr>
              <a:t> Science Applications Program (NESAP)</a:t>
            </a:r>
            <a:endParaRPr lang="en-US" sz="3200" b="1" dirty="0">
              <a:solidFill>
                <a:schemeClr val="bg1"/>
              </a:solidFill>
            </a:endParaRPr>
          </a:p>
        </p:txBody>
      </p:sp>
      <p:grpSp>
        <p:nvGrpSpPr>
          <p:cNvPr id="2" name="Group 1"/>
          <p:cNvGrpSpPr/>
          <p:nvPr/>
        </p:nvGrpSpPr>
        <p:grpSpPr>
          <a:xfrm>
            <a:off x="112493" y="844296"/>
            <a:ext cx="11954095" cy="5489304"/>
            <a:chOff x="112493" y="844296"/>
            <a:chExt cx="11954095" cy="5489304"/>
          </a:xfrm>
        </p:grpSpPr>
        <p:pic>
          <p:nvPicPr>
            <p:cNvPr id="19" name="Picture 18" descr="resizedimage150146-VayImag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93" y="3590400"/>
              <a:ext cx="1409178" cy="1371600"/>
            </a:xfrm>
            <a:prstGeom prst="rect">
              <a:avLst/>
            </a:prstGeom>
            <a:effectLst>
              <a:innerShdw blurRad="114300">
                <a:prstClr val="black"/>
              </a:innerShdw>
            </a:effectLst>
          </p:spPr>
        </p:pic>
        <p:pic>
          <p:nvPicPr>
            <p:cNvPr id="20" name="Picture 19" descr="resizedimage150130-TrebotichImag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94" y="2216424"/>
              <a:ext cx="1582616" cy="1371600"/>
            </a:xfrm>
            <a:prstGeom prst="rect">
              <a:avLst/>
            </a:prstGeom>
            <a:effectLst>
              <a:innerShdw blurRad="114300">
                <a:prstClr val="black"/>
              </a:innerShdw>
            </a:effectLst>
          </p:spPr>
        </p:pic>
        <p:pic>
          <p:nvPicPr>
            <p:cNvPr id="21" name="Picture 20" descr="resizedimage150150-ChangImage.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9040" y="4959908"/>
              <a:ext cx="1371600" cy="1371600"/>
            </a:xfrm>
            <a:prstGeom prst="rect">
              <a:avLst/>
            </a:prstGeom>
            <a:effectLst>
              <a:innerShdw blurRad="114300">
                <a:prstClr val="black"/>
              </a:innerShdw>
            </a:effectLst>
          </p:spPr>
        </p:pic>
        <p:pic>
          <p:nvPicPr>
            <p:cNvPr id="22" name="Picture 21" descr="resizedimage150150-NewmanImage.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9040" y="847492"/>
              <a:ext cx="1371600" cy="1371600"/>
            </a:xfrm>
            <a:prstGeom prst="rect">
              <a:avLst/>
            </a:prstGeom>
            <a:effectLst>
              <a:innerShdw blurRad="114300">
                <a:prstClr val="black"/>
              </a:innerShdw>
            </a:effectLst>
          </p:spPr>
        </p:pic>
        <p:pic>
          <p:nvPicPr>
            <p:cNvPr id="23" name="Picture 22" descr="resizedimage150128-CESMImage.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9040" y="2216708"/>
              <a:ext cx="1607344" cy="1371600"/>
            </a:xfrm>
            <a:prstGeom prst="rect">
              <a:avLst/>
            </a:prstGeom>
            <a:effectLst>
              <a:innerShdw blurRad="114300">
                <a:prstClr val="black"/>
              </a:innerShdw>
            </a:effectLst>
          </p:spPr>
        </p:pic>
        <p:pic>
          <p:nvPicPr>
            <p:cNvPr id="24" name="Picture 23" descr="resizedimage150148-BoxlibImage.g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94" y="847492"/>
              <a:ext cx="1390135" cy="1371600"/>
            </a:xfrm>
            <a:prstGeom prst="rect">
              <a:avLst/>
            </a:prstGeom>
            <a:effectLst>
              <a:innerShdw blurRad="114300">
                <a:prstClr val="black"/>
              </a:innerShdw>
            </a:effectLst>
          </p:spPr>
        </p:pic>
        <p:pic>
          <p:nvPicPr>
            <p:cNvPr id="25" name="Picture 24" descr="resizedimage150132-Kioupakis.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493" y="4959528"/>
              <a:ext cx="1558636" cy="1371600"/>
            </a:xfrm>
            <a:prstGeom prst="rect">
              <a:avLst/>
            </a:prstGeom>
            <a:effectLst>
              <a:innerShdw blurRad="114300">
                <a:prstClr val="black"/>
              </a:innerShdw>
            </a:effectLst>
          </p:spPr>
        </p:pic>
        <p:pic>
          <p:nvPicPr>
            <p:cNvPr id="26" name="Picture 25" descr="resizedimage150150-JardinSugiyama.gi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79040" y="3590692"/>
              <a:ext cx="1371600" cy="1371600"/>
            </a:xfrm>
            <a:prstGeom prst="rect">
              <a:avLst/>
            </a:prstGeom>
            <a:effectLst>
              <a:innerShdw blurRad="114300">
                <a:prstClr val="black"/>
              </a:innerShdw>
            </a:effectLst>
          </p:spPr>
        </p:pic>
        <p:sp>
          <p:nvSpPr>
            <p:cNvPr id="17" name="Rectangle 16"/>
            <p:cNvSpPr/>
            <p:nvPr/>
          </p:nvSpPr>
          <p:spPr>
            <a:xfrm>
              <a:off x="7448255" y="847200"/>
              <a:ext cx="4618333" cy="5486400"/>
            </a:xfrm>
            <a:prstGeom prst="rect">
              <a:avLst/>
            </a:prstGeom>
            <a:solidFill>
              <a:schemeClr val="accent4">
                <a:lumMod val="20000"/>
                <a:lumOff val="80000"/>
              </a:schemeClr>
            </a:soli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2000" b="1" i="1" u="sng" dirty="0" smtClean="0">
                  <a:solidFill>
                    <a:srgbClr val="000000"/>
                  </a:solidFill>
                </a:rPr>
                <a:t>Basic Energy Sciences</a:t>
              </a:r>
              <a:r>
                <a:rPr lang="en-US" sz="2000" b="1" dirty="0" smtClean="0">
                  <a:solidFill>
                    <a:srgbClr val="000000"/>
                  </a:solidFill>
                </a:rPr>
                <a:t> </a:t>
              </a:r>
              <a:endParaRPr lang="en-US" sz="2000" b="1" dirty="0">
                <a:solidFill>
                  <a:srgbClr val="000000"/>
                </a:solidFill>
              </a:endParaRPr>
            </a:p>
            <a:p>
              <a:r>
                <a:rPr lang="en-US" sz="2000" dirty="0">
                  <a:solidFill>
                    <a:srgbClr val="000000"/>
                  </a:solidFill>
                </a:rPr>
                <a:t>Kent (ORNL</a:t>
              </a:r>
              <a:r>
                <a:rPr lang="en-US" sz="2000" dirty="0" smtClean="0">
                  <a:solidFill>
                    <a:srgbClr val="000000"/>
                  </a:solidFill>
                </a:rPr>
                <a:t>)	 </a:t>
              </a:r>
              <a:r>
                <a:rPr lang="en-US" sz="2000" dirty="0">
                  <a:solidFill>
                    <a:srgbClr val="000000"/>
                  </a:solidFill>
                </a:rPr>
                <a:t>–</a:t>
              </a:r>
              <a:r>
                <a:rPr lang="en-US" sz="2000" b="1" dirty="0">
                  <a:solidFill>
                    <a:srgbClr val="000000"/>
                  </a:solidFill>
                </a:rPr>
                <a:t> Quantum Espresso</a:t>
              </a:r>
            </a:p>
            <a:p>
              <a:r>
                <a:rPr lang="en-US" sz="2000" dirty="0" err="1">
                  <a:solidFill>
                    <a:srgbClr val="000000"/>
                  </a:solidFill>
                </a:rPr>
                <a:t>Deslippe</a:t>
              </a:r>
              <a:r>
                <a:rPr lang="en-US" sz="2000" dirty="0">
                  <a:solidFill>
                    <a:srgbClr val="000000"/>
                  </a:solidFill>
                </a:rPr>
                <a:t> (NERSC) </a:t>
              </a:r>
              <a:r>
                <a:rPr lang="en-US" sz="2000" dirty="0" smtClean="0">
                  <a:solidFill>
                    <a:srgbClr val="000000"/>
                  </a:solidFill>
                </a:rPr>
                <a:t>– </a:t>
              </a:r>
              <a:r>
                <a:rPr lang="en-US" sz="2000" b="1" dirty="0" err="1">
                  <a:solidFill>
                    <a:srgbClr val="000000"/>
                  </a:solidFill>
                </a:rPr>
                <a:t>BerkeleyGW</a:t>
              </a:r>
              <a:endParaRPr lang="en-US" sz="2000" b="1" dirty="0">
                <a:solidFill>
                  <a:srgbClr val="000000"/>
                </a:solidFill>
              </a:endParaRPr>
            </a:p>
            <a:p>
              <a:pPr marL="1824038" indent="-1824038" defTabSz="909638"/>
              <a:r>
                <a:rPr lang="en-US" sz="2000" dirty="0" err="1">
                  <a:solidFill>
                    <a:srgbClr val="000000"/>
                  </a:solidFill>
                </a:rPr>
                <a:t>Chelikowsky</a:t>
              </a:r>
              <a:r>
                <a:rPr lang="en-US" sz="2000" dirty="0">
                  <a:solidFill>
                    <a:srgbClr val="000000"/>
                  </a:solidFill>
                </a:rPr>
                <a:t> (UT) </a:t>
              </a:r>
              <a:r>
                <a:rPr lang="en-US" sz="2000" dirty="0" smtClean="0">
                  <a:solidFill>
                    <a:srgbClr val="000000"/>
                  </a:solidFill>
                </a:rPr>
                <a:t>– </a:t>
              </a:r>
              <a:r>
                <a:rPr lang="en-US" sz="2000" b="1" dirty="0">
                  <a:solidFill>
                    <a:srgbClr val="000000"/>
                  </a:solidFill>
                </a:rPr>
                <a:t>PARSEC</a:t>
              </a:r>
              <a:r>
                <a:rPr lang="en-US" sz="2000" dirty="0">
                  <a:solidFill>
                    <a:srgbClr val="000000"/>
                  </a:solidFill>
                </a:rPr>
                <a:t> </a:t>
              </a:r>
              <a:r>
                <a:rPr lang="en-US" sz="2000" dirty="0" smtClean="0">
                  <a:solidFill>
                    <a:srgbClr val="000000"/>
                  </a:solidFill>
                </a:rPr>
                <a:t> </a:t>
              </a:r>
            </a:p>
            <a:p>
              <a:pPr marL="1824038" indent="-1824038" defTabSz="909638"/>
              <a:r>
                <a:rPr lang="en-US" sz="2000" dirty="0" err="1" smtClean="0">
                  <a:solidFill>
                    <a:srgbClr val="000000"/>
                  </a:solidFill>
                </a:rPr>
                <a:t>Bylaska</a:t>
              </a:r>
              <a:r>
                <a:rPr lang="en-US" sz="2000" dirty="0" smtClean="0">
                  <a:solidFill>
                    <a:srgbClr val="000000"/>
                  </a:solidFill>
                </a:rPr>
                <a:t> </a:t>
              </a:r>
              <a:r>
                <a:rPr lang="en-US" sz="2000" dirty="0">
                  <a:solidFill>
                    <a:srgbClr val="000000"/>
                  </a:solidFill>
                </a:rPr>
                <a:t>(PNNL) </a:t>
              </a:r>
              <a:r>
                <a:rPr lang="en-US" sz="2000" dirty="0" smtClean="0">
                  <a:solidFill>
                    <a:srgbClr val="000000"/>
                  </a:solidFill>
                </a:rPr>
                <a:t>	– </a:t>
              </a:r>
              <a:r>
                <a:rPr lang="en-US" sz="2000" b="1" dirty="0" err="1">
                  <a:solidFill>
                    <a:srgbClr val="000000"/>
                  </a:solidFill>
                </a:rPr>
                <a:t>NWChem</a:t>
              </a:r>
              <a:endParaRPr lang="en-US" sz="2000" b="1" dirty="0">
                <a:solidFill>
                  <a:srgbClr val="000000"/>
                </a:solidFill>
              </a:endParaRPr>
            </a:p>
            <a:p>
              <a:pPr marL="1824038" indent="-1824038"/>
              <a:r>
                <a:rPr lang="en-US" sz="2000" dirty="0">
                  <a:solidFill>
                    <a:srgbClr val="000000"/>
                  </a:solidFill>
                </a:rPr>
                <a:t>Newman (LBNL) 	</a:t>
              </a:r>
              <a:r>
                <a:rPr lang="en-US" sz="2000" dirty="0" smtClean="0">
                  <a:solidFill>
                    <a:srgbClr val="000000"/>
                  </a:solidFill>
                </a:rPr>
                <a:t>– </a:t>
              </a:r>
              <a:r>
                <a:rPr lang="en-US" sz="2000" b="1" dirty="0" err="1" smtClean="0">
                  <a:solidFill>
                    <a:srgbClr val="000000"/>
                  </a:solidFill>
                </a:rPr>
                <a:t>EMGeo</a:t>
              </a:r>
              <a:endParaRPr lang="en-US" sz="2000" dirty="0" smtClean="0">
                <a:solidFill>
                  <a:srgbClr val="000000"/>
                </a:solidFill>
              </a:endParaRPr>
            </a:p>
            <a:p>
              <a:pPr marL="1824038" indent="-1824038"/>
              <a:endParaRPr lang="en-US" sz="2000" b="1" dirty="0" smtClean="0">
                <a:solidFill>
                  <a:srgbClr val="000000"/>
                </a:solidFill>
              </a:endParaRPr>
            </a:p>
            <a:p>
              <a:pPr algn="ctr"/>
              <a:r>
                <a:rPr lang="en-US" sz="2000" b="1" i="1" u="sng" dirty="0" smtClean="0">
                  <a:solidFill>
                    <a:srgbClr val="000000"/>
                  </a:solidFill>
                </a:rPr>
                <a:t>Biological and Environmental Research</a:t>
              </a:r>
              <a:r>
                <a:rPr lang="en-US" sz="2000" b="1" dirty="0" smtClean="0">
                  <a:solidFill>
                    <a:srgbClr val="000000"/>
                  </a:solidFill>
                </a:rPr>
                <a:t> </a:t>
              </a:r>
            </a:p>
            <a:p>
              <a:r>
                <a:rPr lang="en-US" sz="2000" dirty="0" smtClean="0">
                  <a:solidFill>
                    <a:srgbClr val="000000"/>
                  </a:solidFill>
                </a:rPr>
                <a:t>Smith (ORNL) 	– </a:t>
              </a:r>
              <a:r>
                <a:rPr lang="en-US" sz="2000" b="1" dirty="0" err="1" smtClean="0">
                  <a:solidFill>
                    <a:srgbClr val="000000"/>
                  </a:solidFill>
                </a:rPr>
                <a:t>Gromacs</a:t>
              </a:r>
              <a:r>
                <a:rPr lang="en-US" sz="2000" dirty="0" smtClean="0">
                  <a:solidFill>
                    <a:srgbClr val="000000"/>
                  </a:solidFill>
                </a:rPr>
                <a:t> </a:t>
              </a:r>
            </a:p>
            <a:p>
              <a:r>
                <a:rPr lang="en-US" sz="2000" dirty="0" smtClean="0">
                  <a:solidFill>
                    <a:srgbClr val="000000"/>
                  </a:solidFill>
                </a:rPr>
                <a:t>Yelick (LBNL) 	– </a:t>
              </a:r>
              <a:r>
                <a:rPr lang="en-US" sz="2000" b="1" dirty="0" err="1" smtClean="0">
                  <a:solidFill>
                    <a:srgbClr val="000000"/>
                  </a:solidFill>
                </a:rPr>
                <a:t>Meraculous</a:t>
              </a:r>
              <a:endParaRPr lang="en-US" sz="2000" dirty="0" smtClean="0">
                <a:solidFill>
                  <a:srgbClr val="000000"/>
                </a:solidFill>
              </a:endParaRPr>
            </a:p>
            <a:p>
              <a:r>
                <a:rPr lang="en-US" sz="2000" dirty="0" err="1" smtClean="0">
                  <a:solidFill>
                    <a:srgbClr val="000000"/>
                  </a:solidFill>
                </a:rPr>
                <a:t>Ringler</a:t>
              </a:r>
              <a:r>
                <a:rPr lang="en-US" sz="2000" dirty="0" smtClean="0">
                  <a:solidFill>
                    <a:srgbClr val="000000"/>
                  </a:solidFill>
                </a:rPr>
                <a:t> (LANL) 	– </a:t>
              </a:r>
              <a:r>
                <a:rPr lang="en-US" sz="2000" b="1" dirty="0" smtClean="0">
                  <a:solidFill>
                    <a:srgbClr val="000000"/>
                  </a:solidFill>
                </a:rPr>
                <a:t>MPAS-O</a:t>
              </a:r>
              <a:r>
                <a:rPr lang="en-US" sz="2000" dirty="0" smtClean="0">
                  <a:solidFill>
                    <a:srgbClr val="000000"/>
                  </a:solidFill>
                </a:rPr>
                <a:t> </a:t>
              </a:r>
            </a:p>
            <a:p>
              <a:r>
                <a:rPr lang="en-US" sz="2000" dirty="0" smtClean="0">
                  <a:solidFill>
                    <a:srgbClr val="000000"/>
                  </a:solidFill>
                </a:rPr>
                <a:t>Johansen (LBNL) 	– </a:t>
              </a:r>
              <a:r>
                <a:rPr lang="en-US" sz="2000" b="1" dirty="0" smtClean="0">
                  <a:solidFill>
                    <a:srgbClr val="000000"/>
                  </a:solidFill>
                </a:rPr>
                <a:t>ACME</a:t>
              </a:r>
              <a:r>
                <a:rPr lang="en-US" sz="2000" dirty="0" smtClean="0">
                  <a:solidFill>
                    <a:srgbClr val="000000"/>
                  </a:solidFill>
                </a:rPr>
                <a:t> </a:t>
              </a:r>
            </a:p>
            <a:p>
              <a:r>
                <a:rPr lang="en-US" sz="2000" dirty="0" smtClean="0">
                  <a:solidFill>
                    <a:srgbClr val="000000"/>
                  </a:solidFill>
                </a:rPr>
                <a:t>Dennis (NCAR) 	– </a:t>
              </a:r>
              <a:r>
                <a:rPr lang="en-US" sz="2000" b="1" dirty="0" smtClean="0">
                  <a:solidFill>
                    <a:srgbClr val="000000"/>
                  </a:solidFill>
                </a:rPr>
                <a:t>CESM</a:t>
              </a:r>
              <a:endParaRPr lang="en-US" sz="2000" b="1" dirty="0" smtClean="0"/>
            </a:p>
            <a:p>
              <a:pPr algn="ctr"/>
              <a:endParaRPr lang="en-US" sz="2000" dirty="0" smtClean="0"/>
            </a:p>
            <a:p>
              <a:pPr algn="ctr"/>
              <a:r>
                <a:rPr lang="en-US" sz="2000" b="1" i="1" u="sng" dirty="0" smtClean="0">
                  <a:solidFill>
                    <a:srgbClr val="000000"/>
                  </a:solidFill>
                </a:rPr>
                <a:t>Fusion Energy Sciences</a:t>
              </a:r>
              <a:r>
                <a:rPr lang="en-US" sz="2000" b="1" dirty="0" smtClean="0">
                  <a:solidFill>
                    <a:srgbClr val="000000"/>
                  </a:solidFill>
                </a:rPr>
                <a:t> </a:t>
              </a:r>
              <a:endParaRPr lang="en-US" sz="2000" dirty="0">
                <a:solidFill>
                  <a:srgbClr val="000000"/>
                </a:solidFill>
              </a:endParaRPr>
            </a:p>
            <a:p>
              <a:r>
                <a:rPr lang="en-US" sz="2000" dirty="0" err="1">
                  <a:solidFill>
                    <a:srgbClr val="000000"/>
                  </a:solidFill>
                </a:rPr>
                <a:t>Jardin</a:t>
              </a:r>
              <a:r>
                <a:rPr lang="en-US" sz="2000" dirty="0">
                  <a:solidFill>
                    <a:srgbClr val="000000"/>
                  </a:solidFill>
                </a:rPr>
                <a:t> (PPPL) </a:t>
              </a:r>
              <a:r>
                <a:rPr lang="en-US" sz="2000" dirty="0" smtClean="0">
                  <a:solidFill>
                    <a:srgbClr val="000000"/>
                  </a:solidFill>
                </a:rPr>
                <a:t>	– </a:t>
              </a:r>
              <a:r>
                <a:rPr lang="en-US" sz="2000" b="1" dirty="0">
                  <a:solidFill>
                    <a:srgbClr val="000000"/>
                  </a:solidFill>
                </a:rPr>
                <a:t>M3D</a:t>
              </a:r>
              <a:r>
                <a:rPr lang="en-US" sz="2000" dirty="0">
                  <a:solidFill>
                    <a:srgbClr val="000000"/>
                  </a:solidFill>
                </a:rPr>
                <a:t> </a:t>
              </a:r>
            </a:p>
            <a:p>
              <a:r>
                <a:rPr lang="en-US" sz="2000" dirty="0">
                  <a:solidFill>
                    <a:srgbClr val="000000"/>
                  </a:solidFill>
                </a:rPr>
                <a:t>Chang (PPPL)  </a:t>
              </a:r>
              <a:r>
                <a:rPr lang="en-US" sz="2000" dirty="0" smtClean="0">
                  <a:solidFill>
                    <a:srgbClr val="000000"/>
                  </a:solidFill>
                </a:rPr>
                <a:t>	– </a:t>
              </a:r>
              <a:r>
                <a:rPr lang="en-US" sz="2000" b="1" dirty="0" smtClean="0">
                  <a:solidFill>
                    <a:srgbClr val="000000"/>
                  </a:solidFill>
                </a:rPr>
                <a:t>XGC1</a:t>
              </a:r>
              <a:endParaRPr lang="en-US" sz="2000" dirty="0">
                <a:solidFill>
                  <a:srgbClr val="000000"/>
                </a:solidFill>
              </a:endParaRPr>
            </a:p>
            <a:p>
              <a:pPr algn="ctr"/>
              <a:endParaRPr lang="en-US" sz="2000" dirty="0"/>
            </a:p>
          </p:txBody>
        </p:sp>
        <p:sp>
          <p:nvSpPr>
            <p:cNvPr id="18" name="Rectangle 17"/>
            <p:cNvSpPr/>
            <p:nvPr/>
          </p:nvSpPr>
          <p:spPr>
            <a:xfrm>
              <a:off x="1502280" y="844296"/>
              <a:ext cx="4572000" cy="5486400"/>
            </a:xfrm>
            <a:prstGeom prst="rect">
              <a:avLst/>
            </a:prstGeom>
            <a:solidFill>
              <a:schemeClr val="accent6">
                <a:lumMod val="20000"/>
                <a:lumOff val="80000"/>
              </a:schemeClr>
            </a:solidFill>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tIns="91440" rtlCol="0" anchor="t" anchorCtr="0"/>
            <a:lstStyle/>
            <a:p>
              <a:r>
                <a:rPr lang="en-US" sz="2000" b="1" i="1" u="sng" dirty="0" smtClean="0">
                  <a:solidFill>
                    <a:srgbClr val="000000"/>
                  </a:solidFill>
                </a:rPr>
                <a:t>Advanced Scientific Computing Research </a:t>
              </a:r>
              <a:endParaRPr lang="en-US" sz="2400" b="1" dirty="0" smtClean="0">
                <a:solidFill>
                  <a:srgbClr val="000000"/>
                </a:solidFill>
              </a:endParaRPr>
            </a:p>
            <a:p>
              <a:r>
                <a:rPr lang="en-US" sz="2000" dirty="0" smtClean="0">
                  <a:solidFill>
                    <a:srgbClr val="000000"/>
                  </a:solidFill>
                </a:rPr>
                <a:t>Almgren (LBNL)  – </a:t>
              </a:r>
              <a:r>
                <a:rPr lang="en-US" sz="2000" b="1" dirty="0" smtClean="0">
                  <a:solidFill>
                    <a:srgbClr val="000000"/>
                  </a:solidFill>
                </a:rPr>
                <a:t>BoxLib AMR Framework</a:t>
              </a:r>
              <a:r>
                <a:rPr lang="en-US" sz="2000" dirty="0" smtClean="0">
                  <a:solidFill>
                    <a:srgbClr val="000000"/>
                  </a:solidFill>
                </a:rPr>
                <a:t> </a:t>
              </a:r>
            </a:p>
            <a:p>
              <a:r>
                <a:rPr lang="en-US" sz="2000" dirty="0" smtClean="0">
                  <a:solidFill>
                    <a:srgbClr val="000000"/>
                  </a:solidFill>
                </a:rPr>
                <a:t>Trebotich (LBNL) – </a:t>
              </a:r>
              <a:r>
                <a:rPr lang="en-US" sz="2000" b="1" dirty="0" smtClean="0">
                  <a:solidFill>
                    <a:srgbClr val="000000"/>
                  </a:solidFill>
                </a:rPr>
                <a:t>Chombo-crunch</a:t>
              </a:r>
              <a:endParaRPr lang="en-US" sz="2000" dirty="0" smtClean="0">
                <a:solidFill>
                  <a:srgbClr val="000000"/>
                </a:solidFill>
              </a:endParaRPr>
            </a:p>
            <a:p>
              <a:endParaRPr lang="en-US" sz="2000" dirty="0" smtClean="0">
                <a:solidFill>
                  <a:srgbClr val="000000"/>
                </a:solidFill>
              </a:endParaRPr>
            </a:p>
            <a:p>
              <a:endParaRPr lang="en-US" sz="2000" dirty="0">
                <a:solidFill>
                  <a:srgbClr val="000000"/>
                </a:solidFill>
              </a:endParaRPr>
            </a:p>
            <a:p>
              <a:r>
                <a:rPr lang="en-US" sz="2000" b="1" i="1" u="sng" dirty="0" smtClean="0">
                  <a:solidFill>
                    <a:srgbClr val="000000"/>
                  </a:solidFill>
                </a:rPr>
                <a:t>High Energy Physics </a:t>
              </a:r>
              <a:endParaRPr lang="en-US" sz="2000" b="1" dirty="0">
                <a:solidFill>
                  <a:srgbClr val="000000"/>
                </a:solidFill>
              </a:endParaRPr>
            </a:p>
            <a:p>
              <a:r>
                <a:rPr lang="en-US" sz="2000" dirty="0" err="1">
                  <a:solidFill>
                    <a:srgbClr val="000000"/>
                  </a:solidFill>
                </a:rPr>
                <a:t>Vay</a:t>
              </a:r>
              <a:r>
                <a:rPr lang="en-US" sz="2000" dirty="0">
                  <a:solidFill>
                    <a:srgbClr val="000000"/>
                  </a:solidFill>
                </a:rPr>
                <a:t> (LBNL) </a:t>
              </a:r>
              <a:r>
                <a:rPr lang="en-US" sz="2000" dirty="0" smtClean="0">
                  <a:solidFill>
                    <a:srgbClr val="000000"/>
                  </a:solidFill>
                </a:rPr>
                <a:t>	– </a:t>
              </a:r>
              <a:r>
                <a:rPr lang="en-US" sz="2000" b="1" dirty="0">
                  <a:solidFill>
                    <a:srgbClr val="000000"/>
                  </a:solidFill>
                </a:rPr>
                <a:t>WARP &amp; </a:t>
              </a:r>
              <a:r>
                <a:rPr lang="en-US" sz="2000" b="1" dirty="0" smtClean="0">
                  <a:solidFill>
                    <a:srgbClr val="000000"/>
                  </a:solidFill>
                </a:rPr>
                <a:t>IMPACT</a:t>
              </a:r>
              <a:endParaRPr lang="en-US" sz="2000" dirty="0">
                <a:solidFill>
                  <a:srgbClr val="000000"/>
                </a:solidFill>
              </a:endParaRPr>
            </a:p>
            <a:p>
              <a:r>
                <a:rPr lang="en-US" sz="1900" dirty="0" smtClean="0">
                  <a:solidFill>
                    <a:srgbClr val="000000"/>
                  </a:solidFill>
                </a:rPr>
                <a:t>Toussaint(Arizona) </a:t>
              </a:r>
              <a:r>
                <a:rPr lang="en-US" sz="2000" dirty="0" smtClean="0">
                  <a:solidFill>
                    <a:srgbClr val="000000"/>
                  </a:solidFill>
                </a:rPr>
                <a:t>– </a:t>
              </a:r>
              <a:r>
                <a:rPr lang="en-US" sz="2000" b="1" dirty="0" smtClean="0">
                  <a:solidFill>
                    <a:srgbClr val="000000"/>
                  </a:solidFill>
                </a:rPr>
                <a:t>MILC</a:t>
              </a:r>
              <a:endParaRPr lang="en-US" sz="2000" dirty="0">
                <a:solidFill>
                  <a:srgbClr val="000000"/>
                </a:solidFill>
              </a:endParaRPr>
            </a:p>
            <a:p>
              <a:r>
                <a:rPr lang="en-US" sz="2000" dirty="0" err="1">
                  <a:solidFill>
                    <a:schemeClr val="tx1"/>
                  </a:solidFill>
                </a:rPr>
                <a:t>Habib</a:t>
              </a:r>
              <a:r>
                <a:rPr lang="en-US" sz="2000" dirty="0">
                  <a:solidFill>
                    <a:schemeClr val="tx1"/>
                  </a:solidFill>
                </a:rPr>
                <a:t> (ANL) </a:t>
              </a:r>
              <a:r>
                <a:rPr lang="en-US" sz="2000" dirty="0" smtClean="0">
                  <a:solidFill>
                    <a:schemeClr val="tx1"/>
                  </a:solidFill>
                </a:rPr>
                <a:t>	–</a:t>
              </a:r>
              <a:r>
                <a:rPr lang="en-US" sz="2000" b="1" dirty="0" smtClean="0">
                  <a:solidFill>
                    <a:schemeClr val="tx1"/>
                  </a:solidFill>
                </a:rPr>
                <a:t> HACC</a:t>
              </a:r>
              <a:endParaRPr lang="en-US" sz="2000" dirty="0" smtClean="0">
                <a:solidFill>
                  <a:schemeClr val="tx1"/>
                </a:solidFill>
              </a:endParaRPr>
            </a:p>
            <a:p>
              <a:endParaRPr lang="en-US" sz="2000" dirty="0" smtClean="0">
                <a:solidFill>
                  <a:schemeClr val="tx1"/>
                </a:solidFill>
              </a:endParaRPr>
            </a:p>
            <a:p>
              <a:endParaRPr lang="en-US" sz="2000" dirty="0">
                <a:solidFill>
                  <a:schemeClr val="tx1"/>
                </a:solidFill>
              </a:endParaRPr>
            </a:p>
            <a:p>
              <a:r>
                <a:rPr lang="en-US" sz="2000" b="1" i="1" u="sng" dirty="0" smtClean="0">
                  <a:solidFill>
                    <a:srgbClr val="000000"/>
                  </a:solidFill>
                </a:rPr>
                <a:t>Nuclear Physics</a:t>
              </a:r>
              <a:r>
                <a:rPr lang="en-US" sz="2000" b="1" u="sng" dirty="0" smtClean="0">
                  <a:solidFill>
                    <a:srgbClr val="000000"/>
                  </a:solidFill>
                </a:rPr>
                <a:t> </a:t>
              </a:r>
              <a:endParaRPr lang="en-US" sz="2000" b="1" dirty="0">
                <a:solidFill>
                  <a:srgbClr val="000000"/>
                </a:solidFill>
              </a:endParaRPr>
            </a:p>
            <a:p>
              <a:r>
                <a:rPr lang="en-US" sz="2000" dirty="0">
                  <a:solidFill>
                    <a:srgbClr val="000000"/>
                  </a:solidFill>
                </a:rPr>
                <a:t>Maris (Iowa </a:t>
              </a:r>
              <a:r>
                <a:rPr lang="en-US" sz="2000" dirty="0" smtClean="0">
                  <a:solidFill>
                    <a:srgbClr val="000000"/>
                  </a:solidFill>
                </a:rPr>
                <a:t>St.) 	– </a:t>
              </a:r>
              <a:r>
                <a:rPr lang="en-US" sz="2000" b="1" dirty="0" err="1" smtClean="0">
                  <a:solidFill>
                    <a:srgbClr val="000000"/>
                  </a:solidFill>
                </a:rPr>
                <a:t>MFDn</a:t>
              </a:r>
              <a:endParaRPr lang="en-US" sz="2000" dirty="0">
                <a:solidFill>
                  <a:srgbClr val="000000"/>
                </a:solidFill>
              </a:endParaRPr>
            </a:p>
            <a:p>
              <a:r>
                <a:rPr lang="en-US" sz="2000" dirty="0" err="1">
                  <a:solidFill>
                    <a:srgbClr val="000000"/>
                  </a:solidFill>
                </a:rPr>
                <a:t>Joo</a:t>
              </a:r>
              <a:r>
                <a:rPr lang="en-US" sz="2000" dirty="0">
                  <a:solidFill>
                    <a:srgbClr val="000000"/>
                  </a:solidFill>
                </a:rPr>
                <a:t> (JLAB) </a:t>
              </a:r>
              <a:r>
                <a:rPr lang="en-US" sz="2000" dirty="0" smtClean="0">
                  <a:solidFill>
                    <a:srgbClr val="000000"/>
                  </a:solidFill>
                </a:rPr>
                <a:t>	– </a:t>
              </a:r>
              <a:r>
                <a:rPr lang="en-US" sz="2000" b="1" dirty="0" smtClean="0">
                  <a:solidFill>
                    <a:srgbClr val="000000"/>
                  </a:solidFill>
                </a:rPr>
                <a:t>Chroma</a:t>
              </a:r>
              <a:endParaRPr lang="en-US" sz="2000" dirty="0">
                <a:solidFill>
                  <a:srgbClr val="000000"/>
                </a:solidFill>
              </a:endParaRPr>
            </a:p>
            <a:p>
              <a:r>
                <a:rPr lang="en-US" sz="2000" dirty="0">
                  <a:solidFill>
                    <a:srgbClr val="000000"/>
                  </a:solidFill>
                </a:rPr>
                <a:t>Christ/</a:t>
              </a:r>
              <a:r>
                <a:rPr lang="en-US" sz="2000" dirty="0" err="1">
                  <a:solidFill>
                    <a:srgbClr val="000000"/>
                  </a:solidFill>
                </a:rPr>
                <a:t>Karsch</a:t>
              </a:r>
              <a:r>
                <a:rPr lang="en-US" sz="2000" dirty="0">
                  <a:solidFill>
                    <a:srgbClr val="000000"/>
                  </a:solidFill>
                </a:rPr>
                <a:t> </a:t>
              </a:r>
              <a:endParaRPr lang="en-US" sz="2000" dirty="0" smtClean="0">
                <a:solidFill>
                  <a:srgbClr val="000000"/>
                </a:solidFill>
              </a:endParaRPr>
            </a:p>
            <a:p>
              <a:r>
                <a:rPr lang="en-US" sz="2000" dirty="0" smtClean="0">
                  <a:solidFill>
                    <a:srgbClr val="000000"/>
                  </a:solidFill>
                </a:rPr>
                <a:t>(</a:t>
              </a:r>
              <a:r>
                <a:rPr lang="en-US" sz="2000" dirty="0">
                  <a:solidFill>
                    <a:srgbClr val="000000"/>
                  </a:solidFill>
                </a:rPr>
                <a:t>Columbia/BNL) </a:t>
              </a:r>
              <a:r>
                <a:rPr lang="en-US" sz="2000" dirty="0" smtClean="0">
                  <a:solidFill>
                    <a:srgbClr val="000000"/>
                  </a:solidFill>
                </a:rPr>
                <a:t>	– </a:t>
              </a:r>
              <a:r>
                <a:rPr lang="en-US" sz="2000" b="1" dirty="0">
                  <a:solidFill>
                    <a:srgbClr val="000000"/>
                  </a:solidFill>
                </a:rPr>
                <a:t>DWF/HISQ</a:t>
              </a:r>
              <a:r>
                <a:rPr lang="en-US" sz="2000" dirty="0">
                  <a:solidFill>
                    <a:srgbClr val="000000"/>
                  </a:solidFill>
                </a:rPr>
                <a:t> </a:t>
              </a:r>
              <a:br>
                <a:rPr lang="en-US" sz="2000" dirty="0">
                  <a:solidFill>
                    <a:srgbClr val="000000"/>
                  </a:solidFill>
                </a:rPr>
              </a:br>
              <a:endParaRPr lang="en-US" sz="2000" dirty="0" smtClean="0">
                <a:solidFill>
                  <a:srgbClr val="000000"/>
                </a:solidFill>
              </a:endParaRPr>
            </a:p>
            <a:p>
              <a:pPr algn="ctr"/>
              <a:endParaRPr lang="en-US" dirty="0" smtClean="0">
                <a:solidFill>
                  <a:srgbClr val="000000"/>
                </a:solidFill>
              </a:endParaRPr>
            </a:p>
          </p:txBody>
        </p:sp>
      </p:grpSp>
      <p:sp>
        <p:nvSpPr>
          <p:cNvPr id="4" name="Slide Number Placeholder 3"/>
          <p:cNvSpPr>
            <a:spLocks noGrp="1"/>
          </p:cNvSpPr>
          <p:nvPr>
            <p:ph type="sldNum" sz="quarter" idx="12"/>
          </p:nvPr>
        </p:nvSpPr>
        <p:spPr/>
        <p:txBody>
          <a:bodyPr/>
          <a:lstStyle/>
          <a:p>
            <a:fld id="{B071DD90-3474-49F3-B798-378336C7A1B5}" type="slidenum">
              <a:rPr lang="en-US" smtClean="0"/>
              <a:t>7</a:t>
            </a:fld>
            <a:endParaRPr lang="en-US" dirty="0"/>
          </a:p>
        </p:txBody>
      </p:sp>
    </p:spTree>
    <p:extLst>
      <p:ext uri="{BB962C8B-B14F-4D97-AF65-F5344CB8AC3E}">
        <p14:creationId xmlns:p14="http://schemas.microsoft.com/office/powerpoint/2010/main" val="1077709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6934" y="29101"/>
            <a:ext cx="10969943"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rPr>
              <a:t>OLCF-3 Center for Accelerated Application Readiness (CAAR)</a:t>
            </a:r>
            <a:endParaRPr lang="en-US" sz="3200" b="1" dirty="0">
              <a:solidFill>
                <a:schemeClr val="bg1"/>
              </a:solidFill>
            </a:endParaRPr>
          </a:p>
        </p:txBody>
      </p:sp>
      <p:grpSp>
        <p:nvGrpSpPr>
          <p:cNvPr id="27" name="Group 26"/>
          <p:cNvGrpSpPr/>
          <p:nvPr/>
        </p:nvGrpSpPr>
        <p:grpSpPr>
          <a:xfrm>
            <a:off x="5855112" y="952840"/>
            <a:ext cx="5268500" cy="5251696"/>
            <a:chOff x="5408612" y="1500385"/>
            <a:chExt cx="5268500" cy="5251696"/>
          </a:xfrm>
        </p:grpSpPr>
        <p:sp>
          <p:nvSpPr>
            <p:cNvPr id="6" name="Rectangle 4"/>
            <p:cNvSpPr>
              <a:spLocks/>
            </p:cNvSpPr>
            <p:nvPr/>
          </p:nvSpPr>
          <p:spPr bwMode="auto">
            <a:xfrm>
              <a:off x="5408612" y="1500385"/>
              <a:ext cx="5181600" cy="5251696"/>
            </a:xfrm>
            <a:prstGeom prst="rect">
              <a:avLst/>
            </a:prstGeom>
            <a:gradFill rotWithShape="0">
              <a:gsLst>
                <a:gs pos="0">
                  <a:srgbClr val="8FD2B3"/>
                </a:gs>
                <a:gs pos="50000">
                  <a:srgbClr val="BBE4D1"/>
                </a:gs>
                <a:gs pos="100000">
                  <a:srgbClr val="DEF1E8"/>
                </a:gs>
              </a:gsLst>
              <a:lin ang="0" scaled="1"/>
            </a:gradFill>
            <a:ln>
              <a:noFill/>
            </a:ln>
            <a:effectLst>
              <a:innerShdw blurRad="114300">
                <a:prstClr val="black"/>
              </a:innerShdw>
            </a:effectLst>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latin typeface="Calibri" panose="020F0502020204030204" pitchFamily="34" charset="0"/>
              </a:endParaRPr>
            </a:p>
          </p:txBody>
        </p:sp>
        <p:sp>
          <p:nvSpPr>
            <p:cNvPr id="12" name="Rectangle 9"/>
            <p:cNvSpPr>
              <a:spLocks/>
            </p:cNvSpPr>
            <p:nvPr/>
          </p:nvSpPr>
          <p:spPr bwMode="auto">
            <a:xfrm>
              <a:off x="5561012" y="3370213"/>
              <a:ext cx="2672920" cy="127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lstStyle/>
            <a:p>
              <a:pPr algn="l">
                <a:lnSpc>
                  <a:spcPct val="90000"/>
                </a:lnSpc>
              </a:pPr>
              <a:r>
                <a:rPr lang="en-US" sz="1600" b="1" dirty="0">
                  <a:solidFill>
                    <a:schemeClr val="tx1"/>
                  </a:solidFill>
                  <a:latin typeface="Calibri" panose="020F0502020204030204" pitchFamily="34" charset="0"/>
                  <a:ea typeface="ＭＳ Ｐゴシック" charset="0"/>
                  <a:cs typeface="Arial" pitchFamily="34" charset="0"/>
                  <a:sym typeface="Arial Narrow" charset="0"/>
                </a:rPr>
                <a:t>CAM-SE</a:t>
              </a:r>
              <a:endParaRPr lang="en-US" sz="1600" dirty="0">
                <a:solidFill>
                  <a:schemeClr val="tx1"/>
                </a:solidFill>
                <a:latin typeface="Calibri" panose="020F0502020204030204" pitchFamily="34" charset="0"/>
                <a:ea typeface="ＭＳ Ｐゴシック" charset="0"/>
                <a:cs typeface="Arial" pitchFamily="34" charset="0"/>
                <a:sym typeface="Arial" charset="0"/>
              </a:endParaRPr>
            </a:p>
            <a:p>
              <a:pPr algn="l">
                <a:lnSpc>
                  <a:spcPct val="90000"/>
                </a:lnSpc>
              </a:pPr>
              <a:r>
                <a:rPr lang="en-US" sz="1500" dirty="0" smtClean="0">
                  <a:solidFill>
                    <a:schemeClr val="tx1"/>
                  </a:solidFill>
                  <a:latin typeface="Calibri" panose="020F0502020204030204" pitchFamily="34" charset="0"/>
                  <a:ea typeface="ＭＳ Ｐゴシック" charset="0"/>
                  <a:cs typeface="Arial" pitchFamily="34" charset="0"/>
                  <a:sym typeface="Arial Narrow" charset="0"/>
                </a:rPr>
                <a:t>Answering </a:t>
              </a:r>
              <a:r>
                <a:rPr lang="en-US" sz="1500" dirty="0">
                  <a:solidFill>
                    <a:schemeClr val="tx1"/>
                  </a:solidFill>
                  <a:latin typeface="Calibri" panose="020F0502020204030204" pitchFamily="34" charset="0"/>
                  <a:ea typeface="ＭＳ Ｐゴシック" charset="0"/>
                  <a:cs typeface="Arial" pitchFamily="34" charset="0"/>
                  <a:sym typeface="Arial Narrow" charset="0"/>
                </a:rPr>
                <a:t>questions about specific climate change adaptation and mitigation scenarios; realistically represent features like precipitation </a:t>
              </a:r>
              <a:r>
                <a:rPr lang="en-US" sz="1500" dirty="0" smtClean="0">
                  <a:solidFill>
                    <a:schemeClr val="tx1"/>
                  </a:solidFill>
                  <a:latin typeface="Calibri" panose="020F0502020204030204" pitchFamily="34" charset="0"/>
                  <a:ea typeface="ＭＳ Ｐゴシック" charset="0"/>
                  <a:cs typeface="Arial" pitchFamily="34" charset="0"/>
                  <a:sym typeface="Arial Narrow" charset="0"/>
                </a:rPr>
                <a:t>patterns / statistics </a:t>
              </a:r>
              <a:r>
                <a:rPr lang="en-US" sz="1500" dirty="0">
                  <a:solidFill>
                    <a:schemeClr val="tx1"/>
                  </a:solidFill>
                  <a:latin typeface="Calibri" panose="020F0502020204030204" pitchFamily="34" charset="0"/>
                  <a:ea typeface="ＭＳ Ｐゴシック" charset="0"/>
                  <a:cs typeface="Arial" pitchFamily="34" charset="0"/>
                  <a:sym typeface="Arial Narrow" charset="0"/>
                </a:rPr>
                <a:t>and tropical storms.</a:t>
              </a:r>
            </a:p>
          </p:txBody>
        </p:sp>
        <p:sp>
          <p:nvSpPr>
            <p:cNvPr id="13" name="Rectangle 10"/>
            <p:cNvSpPr>
              <a:spLocks/>
            </p:cNvSpPr>
            <p:nvPr/>
          </p:nvSpPr>
          <p:spPr bwMode="auto">
            <a:xfrm>
              <a:off x="7219202" y="5427613"/>
              <a:ext cx="3161873" cy="122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lstStyle/>
            <a:p>
              <a:pPr algn="l">
                <a:lnSpc>
                  <a:spcPct val="90000"/>
                </a:lnSpc>
              </a:pPr>
              <a:r>
                <a:rPr lang="en-US" sz="1600" b="1" dirty="0" err="1">
                  <a:solidFill>
                    <a:schemeClr val="tx1"/>
                  </a:solidFill>
                  <a:latin typeface="Calibri" panose="020F0502020204030204" pitchFamily="34" charset="0"/>
                  <a:ea typeface="ＭＳ Ｐゴシック" charset="0"/>
                  <a:cs typeface="Arial" pitchFamily="34" charset="0"/>
                  <a:sym typeface="Arial Narrow" charset="0"/>
                </a:rPr>
                <a:t>Denovo</a:t>
              </a:r>
              <a:endParaRPr lang="en-US" sz="1600" dirty="0">
                <a:solidFill>
                  <a:schemeClr val="tx1"/>
                </a:solidFill>
                <a:latin typeface="Calibri" panose="020F0502020204030204" pitchFamily="34" charset="0"/>
                <a:ea typeface="ＭＳ Ｐゴシック" charset="0"/>
                <a:cs typeface="Arial" pitchFamily="34" charset="0"/>
                <a:sym typeface="Arial" charset="0"/>
              </a:endParaRPr>
            </a:p>
            <a:p>
              <a:pPr algn="l">
                <a:lnSpc>
                  <a:spcPct val="90000"/>
                </a:lnSpc>
              </a:pPr>
              <a:r>
                <a:rPr lang="en-US" sz="1500" dirty="0">
                  <a:solidFill>
                    <a:schemeClr val="tx1"/>
                  </a:solidFill>
                  <a:latin typeface="Calibri" panose="020F0502020204030204" pitchFamily="34" charset="0"/>
                  <a:ea typeface="ＭＳ Ｐゴシック" charset="0"/>
                  <a:cs typeface="Arial" pitchFamily="34" charset="0"/>
                  <a:sym typeface="Arial" charset="0"/>
                </a:rPr>
                <a:t>Discrete ordinates radiation transport calculations that can be used in a variety of nuclear energy and technology applications</a:t>
              </a:r>
              <a:r>
                <a:rPr lang="en-US" sz="1500" dirty="0">
                  <a:solidFill>
                    <a:schemeClr val="tx1"/>
                  </a:solidFill>
                  <a:latin typeface="Calibri" panose="020F0502020204030204" pitchFamily="34" charset="0"/>
                  <a:ea typeface="ＭＳ Ｐゴシック" charset="0"/>
                  <a:cs typeface="Arial" pitchFamily="34" charset="0"/>
                  <a:sym typeface="Arial Narrow" charset="0"/>
                </a:rPr>
                <a:t>.</a:t>
              </a:r>
            </a:p>
          </p:txBody>
        </p:sp>
        <p:grpSp>
          <p:nvGrpSpPr>
            <p:cNvPr id="2" name="Group 1"/>
            <p:cNvGrpSpPr/>
            <p:nvPr/>
          </p:nvGrpSpPr>
          <p:grpSpPr>
            <a:xfrm>
              <a:off x="5622922" y="1693813"/>
              <a:ext cx="2452689" cy="1449039"/>
              <a:chOff x="6232524" y="1217961"/>
              <a:chExt cx="2452689" cy="1449039"/>
            </a:xfrm>
          </p:grpSpPr>
          <p:sp>
            <p:nvSpPr>
              <p:cNvPr id="15" name="Rectangle 12"/>
              <p:cNvSpPr>
                <a:spLocks/>
              </p:cNvSpPr>
              <p:nvPr/>
            </p:nvSpPr>
            <p:spPr bwMode="auto">
              <a:xfrm>
                <a:off x="6232524" y="1217961"/>
                <a:ext cx="2438401" cy="1449039"/>
              </a:xfrm>
              <a:prstGeom prst="rect">
                <a:avLst/>
              </a:prstGeom>
              <a:solidFill>
                <a:schemeClr val="accent1"/>
              </a:solidFill>
              <a:ln>
                <a:noFill/>
              </a:ln>
              <a:effectLst>
                <a:innerShdw blurRad="114300">
                  <a:prstClr val="black"/>
                </a:innerShdw>
              </a:effectLst>
              <a:extLst>
                <a:ext uri="{91240B29-F687-4F45-9708-019B960494DF}">
                  <a14:hiddenLine xmlns:a14="http://schemas.microsoft.com/office/drawing/2010/main" w="25400" cap="flat">
                    <a:solidFill>
                      <a:srgbClr val="000000"/>
                    </a:solidFill>
                    <a:round/>
                    <a:headEnd type="none" w="med" len="med"/>
                    <a:tailEnd type="none" w="med" len="med"/>
                  </a14:hiddenLine>
                </a:ext>
              </a:extLst>
            </p:spPr>
            <p:txBody>
              <a:bodyPr lIns="0" tIns="0" rIns="0" bIns="0"/>
              <a:lstStyle/>
              <a:p>
                <a:endParaRPr lang="en-US">
                  <a:latin typeface="Calibri" panose="020F0502020204030204" pitchFamily="34" charset="0"/>
                </a:endParaRPr>
              </a:p>
            </p:txBody>
          </p:sp>
          <p:pic>
            <p:nvPicPr>
              <p:cNvPr id="16"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l="28134"/>
              <a:stretch>
                <a:fillRect/>
              </a:stretch>
            </p:blipFill>
            <p:spPr bwMode="auto">
              <a:xfrm>
                <a:off x="6281640" y="1362269"/>
                <a:ext cx="2403573" cy="105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grpSp>
        <p:pic>
          <p:nvPicPr>
            <p:cNvPr id="19"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t="12773"/>
            <a:stretch>
              <a:fillRect/>
            </a:stretch>
          </p:blipFill>
          <p:spPr bwMode="auto">
            <a:xfrm>
              <a:off x="5614707" y="5199013"/>
              <a:ext cx="1470304" cy="136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pic>
          <p:nvPicPr>
            <p:cNvPr id="21"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b="22841"/>
            <a:stretch>
              <a:fillRect/>
            </a:stretch>
          </p:blipFill>
          <p:spPr bwMode="auto">
            <a:xfrm>
              <a:off x="8233932" y="3446413"/>
              <a:ext cx="2203879" cy="1698863"/>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25" name="Rectangle 23"/>
            <p:cNvSpPr>
              <a:spLocks/>
            </p:cNvSpPr>
            <p:nvPr/>
          </p:nvSpPr>
          <p:spPr bwMode="auto">
            <a:xfrm>
              <a:off x="8163291" y="1643013"/>
              <a:ext cx="2513821"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lstStyle/>
            <a:p>
              <a:pPr algn="l">
                <a:lnSpc>
                  <a:spcPct val="90000"/>
                </a:lnSpc>
              </a:pPr>
              <a:r>
                <a:rPr lang="en-US" sz="1600" b="1" dirty="0">
                  <a:solidFill>
                    <a:schemeClr val="tx1"/>
                  </a:solidFill>
                  <a:latin typeface="Calibri" panose="020F0502020204030204" pitchFamily="34" charset="0"/>
                  <a:ea typeface="ＭＳ Ｐゴシック" charset="0"/>
                  <a:cs typeface="Arial" pitchFamily="34" charset="0"/>
                  <a:sym typeface="Arial Narrow" charset="0"/>
                </a:rPr>
                <a:t>LAMMPS</a:t>
              </a:r>
              <a:endParaRPr lang="en-US" sz="1600" dirty="0">
                <a:solidFill>
                  <a:schemeClr val="tx1"/>
                </a:solidFill>
                <a:latin typeface="Calibri" panose="020F0502020204030204" pitchFamily="34" charset="0"/>
                <a:ea typeface="ＭＳ Ｐゴシック" charset="0"/>
                <a:cs typeface="Arial" pitchFamily="34" charset="0"/>
                <a:sym typeface="Arial" charset="0"/>
              </a:endParaRPr>
            </a:p>
            <a:p>
              <a:pPr>
                <a:lnSpc>
                  <a:spcPct val="90000"/>
                </a:lnSpc>
              </a:pPr>
              <a:r>
                <a:rPr lang="en-US" sz="1500" dirty="0" smtClean="0">
                  <a:solidFill>
                    <a:schemeClr val="tx1"/>
                  </a:solidFill>
                  <a:latin typeface="Calibri" panose="020F0502020204030204" pitchFamily="34" charset="0"/>
                  <a:ea typeface="ＭＳ Ｐゴシック" charset="0"/>
                  <a:cs typeface="Arial" pitchFamily="34" charset="0"/>
                  <a:sym typeface="Arial Narrow" charset="0"/>
                </a:rPr>
                <a:t>A molecular description of </a:t>
              </a:r>
              <a:r>
                <a:rPr lang="en-US" sz="1500" dirty="0" smtClean="0">
                  <a:latin typeface="Calibri" panose="020F0502020204030204" pitchFamily="34" charset="0"/>
                  <a:ea typeface="ＭＳ Ｐゴシック" charset="0"/>
                  <a:cs typeface="Arial" pitchFamily="34" charset="0"/>
                  <a:sym typeface="Arial Narrow" charset="0"/>
                </a:rPr>
                <a:t>membrane fusion, one </a:t>
              </a:r>
              <a:r>
                <a:rPr lang="en-US" sz="1500" dirty="0">
                  <a:latin typeface="Calibri" panose="020F0502020204030204" pitchFamily="34" charset="0"/>
                  <a:ea typeface="ＭＳ Ｐゴシック" charset="0"/>
                  <a:cs typeface="Arial" pitchFamily="34" charset="0"/>
                  <a:sym typeface="Arial Narrow" charset="0"/>
                </a:rPr>
                <a:t>of the most common ways for molecules to enter or exit </a:t>
              </a:r>
              <a:r>
                <a:rPr lang="en-US" sz="1500" dirty="0" smtClean="0">
                  <a:latin typeface="Calibri" panose="020F0502020204030204" pitchFamily="34" charset="0"/>
                  <a:ea typeface="ＭＳ Ｐゴシック" charset="0"/>
                  <a:cs typeface="Arial" pitchFamily="34" charset="0"/>
                  <a:sym typeface="Arial Narrow" charset="0"/>
                </a:rPr>
                <a:t>living cells.</a:t>
              </a:r>
              <a:endParaRPr lang="en-US" sz="1500" dirty="0">
                <a:solidFill>
                  <a:schemeClr val="tx1"/>
                </a:solidFill>
                <a:latin typeface="Calibri" panose="020F0502020204030204" pitchFamily="34" charset="0"/>
                <a:ea typeface="ＭＳ Ｐゴシック" charset="0"/>
                <a:cs typeface="Arial" pitchFamily="34" charset="0"/>
                <a:sym typeface="Arial Narrow" charset="0"/>
              </a:endParaRPr>
            </a:p>
          </p:txBody>
        </p:sp>
      </p:grpSp>
      <p:grpSp>
        <p:nvGrpSpPr>
          <p:cNvPr id="3" name="Group 2"/>
          <p:cNvGrpSpPr/>
          <p:nvPr/>
        </p:nvGrpSpPr>
        <p:grpSpPr>
          <a:xfrm>
            <a:off x="705644" y="944093"/>
            <a:ext cx="4961558" cy="5260443"/>
            <a:chOff x="379412" y="1049497"/>
            <a:chExt cx="4961558" cy="5260443"/>
          </a:xfrm>
        </p:grpSpPr>
        <p:sp>
          <p:nvSpPr>
            <p:cNvPr id="7" name="Rectangle 5"/>
            <p:cNvSpPr>
              <a:spLocks/>
            </p:cNvSpPr>
            <p:nvPr/>
          </p:nvSpPr>
          <p:spPr bwMode="auto">
            <a:xfrm>
              <a:off x="379412" y="1049497"/>
              <a:ext cx="4961558" cy="5260443"/>
            </a:xfrm>
            <a:prstGeom prst="rect">
              <a:avLst/>
            </a:prstGeom>
            <a:gradFill rotWithShape="0">
              <a:gsLst>
                <a:gs pos="0">
                  <a:srgbClr val="DEE9F1"/>
                </a:gs>
                <a:gs pos="50000">
                  <a:srgbClr val="BBD2E4"/>
                </a:gs>
                <a:gs pos="100000">
                  <a:srgbClr val="8FB5D2"/>
                </a:gs>
              </a:gsLst>
              <a:lin ang="0" scaled="1"/>
            </a:gradFill>
            <a:ln>
              <a:noFill/>
            </a:ln>
            <a:effectLst>
              <a:innerShdw blurRad="114300">
                <a:prstClr val="black"/>
              </a:innerShdw>
            </a:effectLst>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latin typeface="Calibri" panose="020F0502020204030204" pitchFamily="34" charset="0"/>
              </a:endParaRPr>
            </a:p>
          </p:txBody>
        </p:sp>
        <p:sp>
          <p:nvSpPr>
            <p:cNvPr id="9" name="Rectangle 6"/>
            <p:cNvSpPr>
              <a:spLocks/>
            </p:cNvSpPr>
            <p:nvPr/>
          </p:nvSpPr>
          <p:spPr bwMode="auto">
            <a:xfrm>
              <a:off x="478632" y="1188544"/>
              <a:ext cx="2726467"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lstStyle/>
            <a:p>
              <a:pPr algn="l">
                <a:lnSpc>
                  <a:spcPct val="90000"/>
                </a:lnSpc>
              </a:pPr>
              <a:r>
                <a:rPr lang="en-US" sz="1600" b="1" dirty="0">
                  <a:solidFill>
                    <a:schemeClr val="tx1"/>
                  </a:solidFill>
                  <a:latin typeface="Calibri" panose="020F0502020204030204" pitchFamily="34" charset="0"/>
                  <a:ea typeface="ＭＳ Ｐゴシック" charset="0"/>
                  <a:cs typeface="Arial" pitchFamily="34" charset="0"/>
                  <a:sym typeface="Arial Narrow" charset="0"/>
                </a:rPr>
                <a:t>WL-LSMS</a:t>
              </a:r>
              <a:endParaRPr lang="en-US" sz="1800" dirty="0">
                <a:solidFill>
                  <a:schemeClr val="tx1"/>
                </a:solidFill>
                <a:latin typeface="Calibri" panose="020F0502020204030204" pitchFamily="34" charset="0"/>
                <a:ea typeface="ＭＳ Ｐゴシック" charset="0"/>
                <a:cs typeface="Arial" pitchFamily="34" charset="0"/>
                <a:sym typeface="Arial" charset="0"/>
              </a:endParaRPr>
            </a:p>
            <a:p>
              <a:pPr algn="l">
                <a:lnSpc>
                  <a:spcPct val="90000"/>
                </a:lnSpc>
              </a:pPr>
              <a:r>
                <a:rPr lang="en-US" sz="1500" dirty="0" smtClean="0">
                  <a:solidFill>
                    <a:schemeClr val="tx1"/>
                  </a:solidFill>
                  <a:latin typeface="Calibri" panose="020F0502020204030204" pitchFamily="34" charset="0"/>
                  <a:ea typeface="ＭＳ Ｐゴシック" charset="0"/>
                  <a:cs typeface="Arial" pitchFamily="34" charset="0"/>
                  <a:sym typeface="Arial Narrow" charset="0"/>
                </a:rPr>
                <a:t>Illuminating the role </a:t>
              </a:r>
              <a:r>
                <a:rPr lang="en-US" sz="1500" dirty="0">
                  <a:solidFill>
                    <a:schemeClr val="tx1"/>
                  </a:solidFill>
                  <a:latin typeface="Calibri" panose="020F0502020204030204" pitchFamily="34" charset="0"/>
                  <a:ea typeface="ＭＳ Ｐゴシック" charset="0"/>
                  <a:cs typeface="Arial" pitchFamily="34" charset="0"/>
                  <a:sym typeface="Arial Narrow" charset="0"/>
                </a:rPr>
                <a:t>of material disorder, statistics, and fluctuations in </a:t>
              </a:r>
              <a:r>
                <a:rPr lang="en-US" sz="1500" dirty="0" err="1">
                  <a:solidFill>
                    <a:schemeClr val="tx1"/>
                  </a:solidFill>
                  <a:latin typeface="Calibri" panose="020F0502020204030204" pitchFamily="34" charset="0"/>
                  <a:ea typeface="ＭＳ Ｐゴシック" charset="0"/>
                  <a:cs typeface="Arial" pitchFamily="34" charset="0"/>
                  <a:sym typeface="Arial Narrow" charset="0"/>
                </a:rPr>
                <a:t>nanoscale</a:t>
              </a:r>
              <a:r>
                <a:rPr lang="en-US" sz="1500" dirty="0">
                  <a:solidFill>
                    <a:schemeClr val="tx1"/>
                  </a:solidFill>
                  <a:latin typeface="Calibri" panose="020F0502020204030204" pitchFamily="34" charset="0"/>
                  <a:ea typeface="ＭＳ Ｐゴシック" charset="0"/>
                  <a:cs typeface="Arial" pitchFamily="34" charset="0"/>
                  <a:sym typeface="Arial Narrow" charset="0"/>
                </a:rPr>
                <a:t> materials and systems.</a:t>
              </a:r>
            </a:p>
          </p:txBody>
        </p:sp>
        <p:sp>
          <p:nvSpPr>
            <p:cNvPr id="10" name="Rectangle 7"/>
            <p:cNvSpPr>
              <a:spLocks/>
            </p:cNvSpPr>
            <p:nvPr/>
          </p:nvSpPr>
          <p:spPr bwMode="auto">
            <a:xfrm>
              <a:off x="3198812" y="2928444"/>
              <a:ext cx="2093073" cy="11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lstStyle/>
            <a:p>
              <a:pPr algn="l">
                <a:lnSpc>
                  <a:spcPct val="90000"/>
                </a:lnSpc>
              </a:pPr>
              <a:r>
                <a:rPr lang="en-US" sz="1600" b="1" dirty="0">
                  <a:solidFill>
                    <a:schemeClr val="tx1"/>
                  </a:solidFill>
                  <a:latin typeface="Calibri" panose="020F0502020204030204" pitchFamily="34" charset="0"/>
                  <a:ea typeface="ＭＳ Ｐゴシック" charset="0"/>
                  <a:cs typeface="Arial" pitchFamily="34" charset="0"/>
                  <a:sym typeface="Arial Narrow" charset="0"/>
                </a:rPr>
                <a:t>S3D</a:t>
              </a:r>
              <a:r>
                <a:rPr lang="en-US" sz="1400" b="1" dirty="0">
                  <a:solidFill>
                    <a:schemeClr val="tx1"/>
                  </a:solidFill>
                  <a:latin typeface="Calibri" panose="020F0502020204030204" pitchFamily="34" charset="0"/>
                  <a:ea typeface="ヒラギノ角ゴ ProN W6" charset="0"/>
                  <a:cs typeface="Arial" pitchFamily="34" charset="0"/>
                  <a:sym typeface="Arial Narrow" charset="0"/>
                </a:rPr>
                <a:t/>
              </a:r>
              <a:br>
                <a:rPr lang="en-US" sz="1400" b="1" dirty="0">
                  <a:solidFill>
                    <a:schemeClr val="tx1"/>
                  </a:solidFill>
                  <a:latin typeface="Calibri" panose="020F0502020204030204" pitchFamily="34" charset="0"/>
                  <a:ea typeface="ヒラギノ角ゴ ProN W6" charset="0"/>
                  <a:cs typeface="Arial" pitchFamily="34" charset="0"/>
                  <a:sym typeface="Arial Narrow" charset="0"/>
                </a:rPr>
              </a:br>
              <a:r>
                <a:rPr lang="en-US" sz="1500" dirty="0">
                  <a:solidFill>
                    <a:schemeClr val="tx1"/>
                  </a:solidFill>
                  <a:latin typeface="Calibri" panose="020F0502020204030204" pitchFamily="34" charset="0"/>
                  <a:ea typeface="ＭＳ Ｐゴシック" charset="0"/>
                  <a:cs typeface="Arial" pitchFamily="34" charset="0"/>
                  <a:sym typeface="Arial" charset="0"/>
                </a:rPr>
                <a:t>Understanding turbulent combustion through direct numerical simulation with complex chemistry</a:t>
              </a:r>
              <a:r>
                <a:rPr lang="en-US" sz="1500" dirty="0" smtClean="0">
                  <a:solidFill>
                    <a:schemeClr val="tx1"/>
                  </a:solidFill>
                  <a:latin typeface="Calibri" panose="020F0502020204030204" pitchFamily="34" charset="0"/>
                  <a:ea typeface="ＭＳ Ｐゴシック" charset="0"/>
                  <a:cs typeface="Arial" pitchFamily="34" charset="0"/>
                  <a:sym typeface="Arial" charset="0"/>
                </a:rPr>
                <a:t>.</a:t>
              </a:r>
              <a:endParaRPr lang="en-US" sz="1500" dirty="0">
                <a:solidFill>
                  <a:schemeClr val="tx1"/>
                </a:solidFill>
                <a:latin typeface="Calibri" panose="020F0502020204030204" pitchFamily="34" charset="0"/>
                <a:ea typeface="ＭＳ Ｐゴシック" charset="0"/>
                <a:cs typeface="Arial" pitchFamily="34" charset="0"/>
                <a:sym typeface="Arial" charset="0"/>
              </a:endParaRPr>
            </a:p>
          </p:txBody>
        </p:sp>
        <p:sp>
          <p:nvSpPr>
            <p:cNvPr id="11" name="Rectangle 8"/>
            <p:cNvSpPr>
              <a:spLocks/>
            </p:cNvSpPr>
            <p:nvPr/>
          </p:nvSpPr>
          <p:spPr bwMode="auto">
            <a:xfrm>
              <a:off x="487239" y="4909644"/>
              <a:ext cx="2717860" cy="125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txBody>
            <a:bodyPr lIns="38100" tIns="38100" rIns="38100" bIns="38100"/>
            <a:lstStyle/>
            <a:p>
              <a:pPr algn="l">
                <a:lnSpc>
                  <a:spcPct val="90000"/>
                </a:lnSpc>
              </a:pPr>
              <a:r>
                <a:rPr lang="en-US" sz="1600" b="1" dirty="0" smtClean="0">
                  <a:solidFill>
                    <a:schemeClr val="tx1"/>
                  </a:solidFill>
                  <a:latin typeface="Calibri" panose="020F0502020204030204" pitchFamily="34" charset="0"/>
                  <a:ea typeface="ＭＳ Ｐゴシック" charset="0"/>
                  <a:cs typeface="Arial" pitchFamily="34" charset="0"/>
                  <a:sym typeface="Arial Narrow" charset="0"/>
                </a:rPr>
                <a:t>NRDF</a:t>
              </a:r>
              <a:endParaRPr lang="en-US" sz="1800" dirty="0">
                <a:solidFill>
                  <a:schemeClr val="tx1"/>
                </a:solidFill>
                <a:latin typeface="Calibri" panose="020F0502020204030204" pitchFamily="34" charset="0"/>
                <a:ea typeface="ＭＳ Ｐゴシック" charset="0"/>
                <a:cs typeface="Arial" pitchFamily="34" charset="0"/>
                <a:sym typeface="Arial" charset="0"/>
              </a:endParaRPr>
            </a:p>
            <a:p>
              <a:pPr>
                <a:lnSpc>
                  <a:spcPct val="90000"/>
                </a:lnSpc>
              </a:pPr>
              <a:r>
                <a:rPr lang="en-US" sz="1500" dirty="0">
                  <a:latin typeface="Calibri" panose="020F0502020204030204" pitchFamily="34" charset="0"/>
                  <a:ea typeface="ＭＳ Ｐゴシック" charset="0"/>
                  <a:cs typeface="Arial" pitchFamily="34" charset="0"/>
                  <a:sym typeface="Arial Narrow" charset="0"/>
                </a:rPr>
                <a:t>Radiation </a:t>
              </a:r>
              <a:r>
                <a:rPr lang="en-US" sz="1500" dirty="0" smtClean="0">
                  <a:latin typeface="Calibri" panose="020F0502020204030204" pitchFamily="34" charset="0"/>
                  <a:ea typeface="ＭＳ Ｐゴシック" charset="0"/>
                  <a:cs typeface="Arial" pitchFamily="34" charset="0"/>
                  <a:sym typeface="Arial Narrow" charset="0"/>
                </a:rPr>
                <a:t>transport – important in astrophysics</a:t>
              </a:r>
              <a:r>
                <a:rPr lang="en-US" sz="1500" dirty="0">
                  <a:latin typeface="Calibri" panose="020F0502020204030204" pitchFamily="34" charset="0"/>
                  <a:ea typeface="ＭＳ Ｐゴシック" charset="0"/>
                  <a:cs typeface="Arial" pitchFamily="34" charset="0"/>
                  <a:sym typeface="Arial Narrow" charset="0"/>
                </a:rPr>
                <a:t>, laser fusion, </a:t>
              </a:r>
              <a:r>
                <a:rPr lang="en-US" sz="1500" dirty="0" smtClean="0">
                  <a:latin typeface="Calibri" panose="020F0502020204030204" pitchFamily="34" charset="0"/>
                  <a:ea typeface="ＭＳ Ｐゴシック" charset="0"/>
                  <a:cs typeface="Arial" pitchFamily="34" charset="0"/>
                  <a:sym typeface="Arial Narrow" charset="0"/>
                </a:rPr>
                <a:t>combustion, atmospheric </a:t>
              </a:r>
              <a:r>
                <a:rPr lang="en-US" sz="1500" dirty="0">
                  <a:latin typeface="Calibri" panose="020F0502020204030204" pitchFamily="34" charset="0"/>
                  <a:ea typeface="ＭＳ Ｐゴシック" charset="0"/>
                  <a:cs typeface="Arial" pitchFamily="34" charset="0"/>
                  <a:sym typeface="Arial Narrow" charset="0"/>
                </a:rPr>
                <a:t>dynamics, and medical </a:t>
              </a:r>
              <a:r>
                <a:rPr lang="en-US" sz="1500" dirty="0" smtClean="0">
                  <a:latin typeface="Calibri" panose="020F0502020204030204" pitchFamily="34" charset="0"/>
                  <a:ea typeface="ＭＳ Ｐゴシック" charset="0"/>
                  <a:cs typeface="Arial" pitchFamily="34" charset="0"/>
                  <a:sym typeface="Arial Narrow" charset="0"/>
                </a:rPr>
                <a:t>imaging – computed on AMR grids.</a:t>
              </a:r>
            </a:p>
            <a:p>
              <a:pPr>
                <a:lnSpc>
                  <a:spcPct val="90000"/>
                </a:lnSpc>
              </a:pPr>
              <a:endParaRPr lang="en-US" sz="1400" dirty="0">
                <a:solidFill>
                  <a:schemeClr val="tx1"/>
                </a:solidFill>
                <a:latin typeface="Calibri" panose="020F0502020204030204" pitchFamily="34" charset="0"/>
                <a:ea typeface="ＭＳ Ｐゴシック" charset="0"/>
                <a:cs typeface="Arial" pitchFamily="34" charset="0"/>
                <a:sym typeface="Arial Narrow" charset="0"/>
              </a:endParaRPr>
            </a:p>
          </p:txBody>
        </p:sp>
        <p:pic>
          <p:nvPicPr>
            <p:cNvPr id="20"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b="21652"/>
            <a:stretch>
              <a:fillRect/>
            </a:stretch>
          </p:blipFill>
          <p:spPr bwMode="auto">
            <a:xfrm>
              <a:off x="500062" y="2699844"/>
              <a:ext cx="2611136" cy="2046699"/>
            </a:xfrm>
            <a:prstGeom prst="rect">
              <a:avLst/>
            </a:prstGeom>
            <a:noFill/>
            <a:ln>
              <a:noFill/>
            </a:ln>
            <a:effectLst>
              <a:outerShdw blurRad="50800" dist="38099" dir="2700000" algn="ctr" rotWithShape="0">
                <a:schemeClr val="bg2">
                  <a:alpha val="3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24"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2606" y="1182065"/>
              <a:ext cx="1545006" cy="1646018"/>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26" name="Picture 25"/>
            <p:cNvPicPr>
              <a:picLocks noChangeAspect="1"/>
            </p:cNvPicPr>
            <p:nvPr/>
          </p:nvPicPr>
          <p:blipFill>
            <a:blip r:embed="rId7" cstate="print"/>
            <a:stretch>
              <a:fillRect/>
            </a:stretch>
          </p:blipFill>
          <p:spPr>
            <a:xfrm>
              <a:off x="3275012" y="4275111"/>
              <a:ext cx="1937055" cy="1952307"/>
            </a:xfrm>
            <a:prstGeom prst="rect">
              <a:avLst/>
            </a:prstGeom>
            <a:effectLst>
              <a:innerShdw blurRad="114300">
                <a:prstClr val="black"/>
              </a:innerShdw>
            </a:effectLst>
          </p:spPr>
        </p:pic>
      </p:grpSp>
      <p:sp>
        <p:nvSpPr>
          <p:cNvPr id="28" name="Slide Number Placeholder 27"/>
          <p:cNvSpPr>
            <a:spLocks noGrp="1"/>
          </p:cNvSpPr>
          <p:nvPr>
            <p:ph type="sldNum" sz="quarter" idx="12"/>
          </p:nvPr>
        </p:nvSpPr>
        <p:spPr/>
        <p:txBody>
          <a:bodyPr/>
          <a:lstStyle/>
          <a:p>
            <a:fld id="{B071DD90-3474-49F3-B798-378336C7A1B5}" type="slidenum">
              <a:rPr lang="en-US" smtClean="0"/>
              <a:t>8</a:t>
            </a:fld>
            <a:endParaRPr lang="en-US" dirty="0"/>
          </a:p>
        </p:txBody>
      </p:sp>
    </p:spTree>
    <p:extLst>
      <p:ext uri="{BB962C8B-B14F-4D97-AF65-F5344CB8AC3E}">
        <p14:creationId xmlns:p14="http://schemas.microsoft.com/office/powerpoint/2010/main" val="343017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6934" y="29101"/>
            <a:ext cx="10969943"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rPr>
              <a:t>ALCF-2 ESP (Mira)</a:t>
            </a:r>
            <a:endParaRPr lang="en-US" sz="3200" b="1" dirty="0">
              <a:solidFill>
                <a:schemeClr val="bg1"/>
              </a:solidFill>
            </a:endParaRPr>
          </a:p>
        </p:txBody>
      </p:sp>
      <p:sp>
        <p:nvSpPr>
          <p:cNvPr id="20" name="TextBox 17"/>
          <p:cNvSpPr txBox="1">
            <a:spLocks noChangeArrowheads="1"/>
          </p:cNvSpPr>
          <p:nvPr/>
        </p:nvSpPr>
        <p:spPr bwMode="auto">
          <a:xfrm>
            <a:off x="4646612" y="866217"/>
            <a:ext cx="24384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dirty="0" smtClean="0">
                <a:solidFill>
                  <a:srgbClr val="000000"/>
                </a:solidFill>
                <a:latin typeface="Arial Narrow" charset="0"/>
              </a:rPr>
              <a:t>Energy Storage Materials and Catalysis</a:t>
            </a:r>
            <a:endParaRPr lang="en-US" dirty="0">
              <a:solidFill>
                <a:srgbClr val="000000"/>
              </a:solidFill>
              <a:latin typeface="Arial Narrow" charset="0"/>
            </a:endParaRPr>
          </a:p>
          <a:p>
            <a:r>
              <a:rPr lang="en-US" sz="1400" dirty="0" smtClean="0">
                <a:solidFill>
                  <a:srgbClr val="000000"/>
                </a:solidFill>
                <a:latin typeface="Arial Narrow" charset="0"/>
              </a:rPr>
              <a:t>Quantum Monte Carlo simulations of platinum metal nanoparticles as catalysts for key reactions (QMCPACK).</a:t>
            </a:r>
            <a:endParaRPr lang="en-US" b="1" dirty="0">
              <a:solidFill>
                <a:srgbClr val="000000"/>
              </a:solidFill>
              <a:latin typeface="Arial Narrow" charset="0"/>
            </a:endParaRPr>
          </a:p>
        </p:txBody>
      </p:sp>
      <p:pic>
        <p:nvPicPr>
          <p:cNvPr id="21" name="Picture 20"/>
          <p:cNvPicPr>
            <a:picLocks noChangeAspect="1"/>
          </p:cNvPicPr>
          <p:nvPr/>
        </p:nvPicPr>
        <p:blipFill>
          <a:blip r:embed="rId3"/>
          <a:stretch>
            <a:fillRect/>
          </a:stretch>
        </p:blipFill>
        <p:spPr>
          <a:xfrm>
            <a:off x="74612" y="838200"/>
            <a:ext cx="4570412" cy="1561121"/>
          </a:xfrm>
          <a:prstGeom prst="rect">
            <a:avLst/>
          </a:prstGeom>
        </p:spPr>
      </p:pic>
      <p:pic>
        <p:nvPicPr>
          <p:cNvPr id="22" name="Picture 21"/>
          <p:cNvPicPr>
            <a:picLocks noChangeAspect="1"/>
          </p:cNvPicPr>
          <p:nvPr/>
        </p:nvPicPr>
        <p:blipFill>
          <a:blip r:embed="rId4"/>
          <a:stretch>
            <a:fillRect/>
          </a:stretch>
        </p:blipFill>
        <p:spPr>
          <a:xfrm>
            <a:off x="303212" y="3429000"/>
            <a:ext cx="2743200" cy="2988616"/>
          </a:xfrm>
          <a:prstGeom prst="rect">
            <a:avLst/>
          </a:prstGeom>
        </p:spPr>
      </p:pic>
      <p:sp>
        <p:nvSpPr>
          <p:cNvPr id="23" name="TextBox 17"/>
          <p:cNvSpPr txBox="1">
            <a:spLocks noChangeArrowheads="1"/>
          </p:cNvSpPr>
          <p:nvPr/>
        </p:nvSpPr>
        <p:spPr bwMode="auto">
          <a:xfrm>
            <a:off x="227012" y="2667000"/>
            <a:ext cx="3429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dirty="0" smtClean="0">
                <a:solidFill>
                  <a:srgbClr val="000000"/>
                </a:solidFill>
                <a:latin typeface="Arial Narrow" charset="0"/>
              </a:rPr>
              <a:t>Biomolecular Science</a:t>
            </a:r>
            <a:endParaRPr lang="en-US" dirty="0">
              <a:solidFill>
                <a:srgbClr val="000000"/>
              </a:solidFill>
              <a:latin typeface="Arial Narrow" charset="0"/>
            </a:endParaRPr>
          </a:p>
          <a:p>
            <a:r>
              <a:rPr lang="en-US" sz="1400" dirty="0" smtClean="0">
                <a:solidFill>
                  <a:srgbClr val="000000"/>
                </a:solidFill>
                <a:latin typeface="Arial Narrow" charset="0"/>
              </a:rPr>
              <a:t>Highly accurate microscopic model of proteins and complexes—polarizable force field (NAMD).</a:t>
            </a:r>
            <a:endParaRPr lang="en-US" b="1" dirty="0">
              <a:solidFill>
                <a:srgbClr val="000000"/>
              </a:solidFill>
              <a:latin typeface="Arial Narrow" charset="0"/>
            </a:endParaRPr>
          </a:p>
        </p:txBody>
      </p:sp>
      <p:pic>
        <p:nvPicPr>
          <p:cNvPr id="25" name="Picture 24" descr="USAIRdebri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770810" y="1676402"/>
            <a:ext cx="895557" cy="1098548"/>
          </a:xfrm>
          <a:prstGeom prst="rect">
            <a:avLst/>
          </a:prstGeom>
        </p:spPr>
      </p:pic>
      <p:pic>
        <p:nvPicPr>
          <p:cNvPr id="27" name="Picture 26" descr="profile.png"/>
          <p:cNvPicPr>
            <a:picLocks noChangeAspect="1"/>
          </p:cNvPicPr>
          <p:nvPr/>
        </p:nvPicPr>
        <p:blipFill rotWithShape="1">
          <a:blip r:embed="rId6" cstate="print">
            <a:extLst>
              <a:ext uri="{28A0092B-C50C-407E-A947-70E740481C1C}">
                <a14:useLocalDpi xmlns:a14="http://schemas.microsoft.com/office/drawing/2010/main" val="0"/>
              </a:ext>
            </a:extLst>
          </a:blip>
          <a:srcRect l="20595" r="19713"/>
          <a:stretch/>
        </p:blipFill>
        <p:spPr>
          <a:xfrm flipH="1">
            <a:off x="7770811" y="2780607"/>
            <a:ext cx="896939" cy="813493"/>
          </a:xfrm>
          <a:prstGeom prst="rect">
            <a:avLst/>
          </a:prstGeom>
        </p:spPr>
      </p:pic>
      <p:sp>
        <p:nvSpPr>
          <p:cNvPr id="28" name="TextBox 27"/>
          <p:cNvSpPr txBox="1"/>
          <p:nvPr/>
        </p:nvSpPr>
        <p:spPr>
          <a:xfrm>
            <a:off x="7847012" y="2895601"/>
            <a:ext cx="347882" cy="217502"/>
          </a:xfrm>
          <a:prstGeom prst="rect">
            <a:avLst/>
          </a:prstGeom>
          <a:noFill/>
        </p:spPr>
        <p:txBody>
          <a:bodyPr wrap="none" rtlCol="0">
            <a:spAutoFit/>
          </a:bodyPr>
          <a:lstStyle/>
          <a:p>
            <a:r>
              <a:rPr lang="en-US" sz="1500" dirty="0" smtClean="0"/>
              <a:t>CAD</a:t>
            </a:r>
            <a:endParaRPr lang="en-US" sz="1500" dirty="0"/>
          </a:p>
        </p:txBody>
      </p:sp>
      <p:pic>
        <p:nvPicPr>
          <p:cNvPr id="29" name="Picture 28" descr="QcoloredSpeed1_sideview_zoomtip.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5211" y="1676400"/>
            <a:ext cx="3444525" cy="1917452"/>
          </a:xfrm>
          <a:prstGeom prst="rect">
            <a:avLst/>
          </a:prstGeom>
        </p:spPr>
      </p:pic>
      <p:sp>
        <p:nvSpPr>
          <p:cNvPr id="30" name="TextBox 17"/>
          <p:cNvSpPr txBox="1">
            <a:spLocks noChangeArrowheads="1"/>
          </p:cNvSpPr>
          <p:nvPr/>
        </p:nvSpPr>
        <p:spPr bwMode="auto">
          <a:xfrm>
            <a:off x="7770812" y="799981"/>
            <a:ext cx="43434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dirty="0" smtClean="0">
                <a:solidFill>
                  <a:srgbClr val="000000"/>
                </a:solidFill>
                <a:latin typeface="Arial Narrow" charset="0"/>
              </a:rPr>
              <a:t>Active Aerodynamic Flow Control</a:t>
            </a:r>
            <a:endParaRPr lang="en-US" dirty="0">
              <a:solidFill>
                <a:srgbClr val="000000"/>
              </a:solidFill>
              <a:latin typeface="Arial Narrow" charset="0"/>
            </a:endParaRPr>
          </a:p>
          <a:p>
            <a:r>
              <a:rPr lang="en-US" sz="1400" dirty="0" smtClean="0">
                <a:solidFill>
                  <a:srgbClr val="000000"/>
                </a:solidFill>
                <a:latin typeface="Arial Narrow" charset="0"/>
              </a:rPr>
              <a:t>Tiny synthetic jet actuators dramatically improve effectiveness of aerodynamic control surfaces such as rudders. (PHASTA).</a:t>
            </a:r>
            <a:endParaRPr lang="en-US" b="1" dirty="0">
              <a:solidFill>
                <a:srgbClr val="000000"/>
              </a:solidFill>
              <a:latin typeface="Arial Narrow" charset="0"/>
            </a:endParaRPr>
          </a:p>
        </p:txBody>
      </p:sp>
      <p:sp>
        <p:nvSpPr>
          <p:cNvPr id="31" name="TextBox 17"/>
          <p:cNvSpPr txBox="1">
            <a:spLocks noChangeArrowheads="1"/>
          </p:cNvSpPr>
          <p:nvPr/>
        </p:nvSpPr>
        <p:spPr bwMode="auto">
          <a:xfrm>
            <a:off x="8685212" y="5791200"/>
            <a:ext cx="31242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dirty="0" smtClean="0">
                <a:solidFill>
                  <a:srgbClr val="000000"/>
                </a:solidFill>
                <a:latin typeface="Arial Narrow" charset="0"/>
              </a:rPr>
              <a:t>Earthquake Genesis</a:t>
            </a:r>
            <a:endParaRPr lang="en-US" dirty="0">
              <a:solidFill>
                <a:srgbClr val="000000"/>
              </a:solidFill>
              <a:latin typeface="Arial Narrow" charset="0"/>
            </a:endParaRPr>
          </a:p>
          <a:p>
            <a:r>
              <a:rPr lang="en-US" sz="1400" dirty="0" smtClean="0">
                <a:solidFill>
                  <a:srgbClr val="000000"/>
                </a:solidFill>
                <a:latin typeface="Arial Narrow" charset="0"/>
              </a:rPr>
              <a:t>Realistic 3D fault rupture simulation (SORD).</a:t>
            </a:r>
            <a:endParaRPr lang="en-US" b="1" dirty="0">
              <a:solidFill>
                <a:srgbClr val="000000"/>
              </a:solidFill>
              <a:latin typeface="Arial Narrow" charset="0"/>
            </a:endParaRPr>
          </a:p>
        </p:txBody>
      </p:sp>
      <p:pic>
        <p:nvPicPr>
          <p:cNvPr id="34" name="Picture 33"/>
          <p:cNvPicPr>
            <a:picLocks noChangeAspect="1"/>
          </p:cNvPicPr>
          <p:nvPr/>
        </p:nvPicPr>
        <p:blipFill>
          <a:blip r:embed="rId8"/>
          <a:stretch>
            <a:fillRect/>
          </a:stretch>
        </p:blipFill>
        <p:spPr>
          <a:xfrm>
            <a:off x="4189412" y="2667000"/>
            <a:ext cx="2895600" cy="3361905"/>
          </a:xfrm>
          <a:prstGeom prst="rect">
            <a:avLst/>
          </a:prstGeom>
        </p:spPr>
      </p:pic>
      <p:sp>
        <p:nvSpPr>
          <p:cNvPr id="35" name="TextBox 17"/>
          <p:cNvSpPr txBox="1">
            <a:spLocks noChangeArrowheads="1"/>
          </p:cNvSpPr>
          <p:nvPr/>
        </p:nvSpPr>
        <p:spPr bwMode="auto">
          <a:xfrm>
            <a:off x="3732212" y="6044624"/>
            <a:ext cx="4572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dirty="0" smtClean="0">
                <a:solidFill>
                  <a:srgbClr val="000000"/>
                </a:solidFill>
                <a:latin typeface="Arial Narrow" charset="0"/>
              </a:rPr>
              <a:t>High Speed Combustion and Detonation</a:t>
            </a:r>
            <a:endParaRPr lang="en-US" dirty="0">
              <a:solidFill>
                <a:srgbClr val="000000"/>
              </a:solidFill>
              <a:latin typeface="Arial Narrow" charset="0"/>
            </a:endParaRPr>
          </a:p>
          <a:p>
            <a:r>
              <a:rPr lang="en-US" sz="1400" dirty="0" smtClean="0">
                <a:solidFill>
                  <a:srgbClr val="000000"/>
                </a:solidFill>
                <a:latin typeface="Arial Narrow" charset="0"/>
              </a:rPr>
              <a:t>Direct numerical simulation of shock tube experiments (ALLA/FTT).</a:t>
            </a:r>
            <a:endParaRPr lang="en-US" b="1" dirty="0">
              <a:solidFill>
                <a:srgbClr val="000000"/>
              </a:solidFill>
              <a:latin typeface="Arial Narrow" charset="0"/>
            </a:endParaRPr>
          </a:p>
        </p:txBody>
      </p:sp>
      <p:pic>
        <p:nvPicPr>
          <p:cNvPr id="36" name="Picture 35"/>
          <p:cNvPicPr>
            <a:picLocks noChangeAspect="1"/>
          </p:cNvPicPr>
          <p:nvPr/>
        </p:nvPicPr>
        <p:blipFill>
          <a:blip r:embed="rId9"/>
          <a:stretch>
            <a:fillRect/>
          </a:stretch>
        </p:blipFill>
        <p:spPr>
          <a:xfrm>
            <a:off x="8456612" y="3962400"/>
            <a:ext cx="3399610" cy="1914637"/>
          </a:xfrm>
          <a:prstGeom prst="rect">
            <a:avLst/>
          </a:prstGeom>
        </p:spPr>
      </p:pic>
    </p:spTree>
    <p:extLst>
      <p:ext uri="{BB962C8B-B14F-4D97-AF65-F5344CB8AC3E}">
        <p14:creationId xmlns:p14="http://schemas.microsoft.com/office/powerpoint/2010/main" val="1836400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6753</TotalTime>
  <Words>2889</Words>
  <Application>Microsoft Office PowerPoint</Application>
  <PresentationFormat>Custom</PresentationFormat>
  <Paragraphs>520</Paragraphs>
  <Slides>34</Slides>
  <Notes>10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Applications Readiness Plan</vt:lpstr>
      <vt:lpstr>PowerPoint Presentation</vt:lpstr>
      <vt:lpstr>ALCF, NERSC, OLCF Application Readiness Collaboration</vt:lpstr>
      <vt:lpstr>Two Tracks for Future Large Systems</vt:lpstr>
      <vt:lpstr>PowerPoint Presentation</vt:lpstr>
      <vt:lpstr>PowerPoint Presentation</vt:lpstr>
      <vt:lpstr>PowerPoint Presentation</vt:lpstr>
      <vt:lpstr>PowerPoint Presentation</vt:lpstr>
      <vt:lpstr>PowerPoint Presentation</vt:lpstr>
      <vt:lpstr>PowerPoint Presentation</vt:lpstr>
      <vt:lpstr>Drivers for Portability</vt:lpstr>
      <vt:lpstr>ALCF, NERSC, OLCF Collaboration</vt:lpstr>
      <vt:lpstr>Postdoctoral Associate Programs</vt:lpstr>
      <vt:lpstr>Application Readiness Staff</vt:lpstr>
      <vt:lpstr>PowerPoint Presentation</vt:lpstr>
      <vt:lpstr>How should we define performance portability?</vt:lpstr>
      <vt:lpstr>The dominant programming model at centers  is MPI, sometimes +X</vt:lpstr>
      <vt:lpstr>Portability challenge: Deepening memory hierarchies</vt:lpstr>
      <vt:lpstr>Portability challenges: Thread Scaling and Management</vt:lpstr>
      <vt:lpstr>Strategy: Improve data locality and thread parallelism</vt:lpstr>
      <vt:lpstr>Strategy: Use portable libraries</vt:lpstr>
      <vt:lpstr>Strategy: MPI + OpenMP 4.0 could emerge as a common programming model</vt:lpstr>
      <vt:lpstr>Strategy: Abstract portability challenges from users</vt:lpstr>
      <vt:lpstr>Strategy: Encourage portable and flexible programming </vt:lpstr>
      <vt:lpstr>PowerPoint Presentation</vt:lpstr>
      <vt:lpstr>SC Centers Roles</vt:lpstr>
      <vt:lpstr>TRAIN Developers</vt:lpstr>
      <vt:lpstr>Upcoming Training</vt:lpstr>
      <vt:lpstr>More Training</vt:lpstr>
      <vt:lpstr>FOCUS Apps Efforts: Application Readiness Program Coordination</vt:lpstr>
      <vt:lpstr>Tools and Libraries</vt:lpstr>
      <vt:lpstr>GRANT Hardware Access</vt:lpstr>
      <vt:lpstr>Management and Planning of SC Centers Efforts</vt:lpstr>
      <vt:lpstr>ALCF, NERSC, OLCF Application Readiness Collaboration</vt:lpstr>
    </vt:vector>
  </TitlesOfParts>
  <Company>ORNL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Straatsma, T. P.</dc:creator>
  <cp:lastModifiedBy>Weiland, John</cp:lastModifiedBy>
  <cp:revision>165</cp:revision>
  <cp:lastPrinted>2014-11-03T19:16:46Z</cp:lastPrinted>
  <dcterms:created xsi:type="dcterms:W3CDTF">2014-10-13T14:57:49Z</dcterms:created>
  <dcterms:modified xsi:type="dcterms:W3CDTF">2014-11-21T20:48:34Z</dcterms:modified>
</cp:coreProperties>
</file>