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5" r:id="rId1"/>
    <p:sldMasterId id="2147483945" r:id="rId2"/>
  </p:sldMasterIdLst>
  <p:notesMasterIdLst>
    <p:notesMasterId r:id="rId18"/>
  </p:notesMasterIdLst>
  <p:sldIdLst>
    <p:sldId id="256" r:id="rId3"/>
    <p:sldId id="267" r:id="rId4"/>
    <p:sldId id="270" r:id="rId5"/>
    <p:sldId id="258" r:id="rId6"/>
    <p:sldId id="280" r:id="rId7"/>
    <p:sldId id="263" r:id="rId8"/>
    <p:sldId id="260" r:id="rId9"/>
    <p:sldId id="262" r:id="rId10"/>
    <p:sldId id="285" r:id="rId11"/>
    <p:sldId id="286" r:id="rId12"/>
    <p:sldId id="279" r:id="rId13"/>
    <p:sldId id="284" r:id="rId14"/>
    <p:sldId id="282" r:id="rId15"/>
    <p:sldId id="283" r:id="rId16"/>
    <p:sldId id="266" r:id="rId17"/>
  </p:sldIdLst>
  <p:sldSz cx="9144000" cy="6858000" type="screen4x3"/>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3EB"/>
    <a:srgbClr val="C0FFB7"/>
    <a:srgbClr val="CAF2D9"/>
    <a:srgbClr val="1E7640"/>
    <a:srgbClr val="A03123"/>
    <a:srgbClr val="A02A23"/>
    <a:srgbClr val="84B641"/>
    <a:srgbClr val="A02A1D"/>
    <a:srgbClr val="00BDDD"/>
    <a:srgbClr val="007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3" autoAdjust="0"/>
    <p:restoredTop sz="90522" autoAdjust="0"/>
  </p:normalViewPr>
  <p:slideViewPr>
    <p:cSldViewPr showGuides="1">
      <p:cViewPr>
        <p:scale>
          <a:sx n="120" d="100"/>
          <a:sy n="120" d="100"/>
        </p:scale>
        <p:origin x="-1290" y="-138"/>
      </p:cViewPr>
      <p:guideLst>
        <p:guide orient="horz" pos="192"/>
        <p:guide orient="horz" pos="912"/>
        <p:guide pos="3648"/>
        <p:guide pos="192"/>
      </p:guideLst>
    </p:cSldViewPr>
  </p:slid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475" cy="4621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9" y="0"/>
            <a:ext cx="3038475" cy="462120"/>
          </a:xfrm>
          <a:prstGeom prst="rect">
            <a:avLst/>
          </a:prstGeom>
        </p:spPr>
        <p:txBody>
          <a:bodyPr vert="horz" lIns="91440" tIns="45720" rIns="91440" bIns="45720" rtlCol="0"/>
          <a:lstStyle>
            <a:lvl1pPr algn="r">
              <a:defRPr sz="1200"/>
            </a:lvl1pPr>
          </a:lstStyle>
          <a:p>
            <a:fld id="{435D57F8-2C28-4FE9-975F-8BDAE315F7ED}" type="datetimeFigureOut">
              <a:rPr lang="en-US" smtClean="0"/>
              <a:t>11/14/2014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767"/>
            <a:ext cx="5607050" cy="4155919"/>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772378"/>
            <a:ext cx="3038475" cy="4621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772378"/>
            <a:ext cx="3038475" cy="462120"/>
          </a:xfrm>
          <a:prstGeom prst="rect">
            <a:avLst/>
          </a:prstGeom>
        </p:spPr>
        <p:txBody>
          <a:bodyPr vert="horz" lIns="91440" tIns="45720" rIns="91440" bIns="45720" rtlCol="0" anchor="b"/>
          <a:lstStyle>
            <a:lvl1pPr algn="r">
              <a:defRPr sz="1200"/>
            </a:lvl1pPr>
          </a:lstStyle>
          <a:p>
            <a:fld id="{D4197B41-95A7-4192-977B-3B01CE2E65B3}" type="slidenum">
              <a:rPr lang="en-US" smtClean="0"/>
              <a:t>‹#›</a:t>
            </a:fld>
            <a:endParaRPr lang="en-US"/>
          </a:p>
        </p:txBody>
      </p:sp>
    </p:spTree>
    <p:extLst>
      <p:ext uri="{BB962C8B-B14F-4D97-AF65-F5344CB8AC3E}">
        <p14:creationId xmlns:p14="http://schemas.microsoft.com/office/powerpoint/2010/main" val="22466343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ramgen.co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www.olcf.ornl.gov/2014/06/13/ramgen-takes-turbomachine-designs-for-a-supersonic-spin-on-titan/"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Rot="1" noChangeAspect="1" noChangeArrowheads="1" noTextEdit="1"/>
          </p:cNvSpPr>
          <p:nvPr>
            <p:ph type="sldImg"/>
          </p:nvPr>
        </p:nvSpPr>
        <p:spPr>
          <a:xfrm>
            <a:off x="1195388" y="693738"/>
            <a:ext cx="4619625" cy="3463925"/>
          </a:xfrm>
          <a:ln/>
        </p:spPr>
      </p:sp>
      <p:sp>
        <p:nvSpPr>
          <p:cNvPr id="13315" name="Rectangle 3"/>
          <p:cNvSpPr>
            <a:spLocks noGrp="1" noChangeArrowheads="1"/>
          </p:cNvSpPr>
          <p:nvPr>
            <p:ph type="body" idx="1"/>
          </p:nvPr>
        </p:nvSpPr>
        <p:spPr>
          <a:xfrm>
            <a:off x="701346" y="4387443"/>
            <a:ext cx="5607711" cy="415531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08B0BF7A-9661-43C7-ADFE-7CBA1B003280}" type="slidenum">
              <a:rPr lang="en-US"/>
              <a:pPr/>
              <a:t>3</a:t>
            </a:fld>
            <a:endParaRPr lang="en-US"/>
          </a:p>
        </p:txBody>
      </p:sp>
      <p:sp>
        <p:nvSpPr>
          <p:cNvPr id="29699" name="Rectangle 2"/>
          <p:cNvSpPr>
            <a:spLocks noGrp="1" noRot="1" noChangeAspect="1" noChangeArrowheads="1" noTextEdit="1"/>
          </p:cNvSpPr>
          <p:nvPr>
            <p:ph type="sldImg"/>
          </p:nvPr>
        </p:nvSpPr>
        <p:spPr>
          <a:xfrm>
            <a:off x="1196975" y="695325"/>
            <a:ext cx="4618038" cy="3463925"/>
          </a:xfrm>
          <a:ln/>
        </p:spPr>
      </p:sp>
      <p:sp>
        <p:nvSpPr>
          <p:cNvPr id="29700" name="Rectangle 3"/>
          <p:cNvSpPr>
            <a:spLocks noGrp="1" noChangeArrowheads="1"/>
          </p:cNvSpPr>
          <p:nvPr>
            <p:ph type="body" idx="1"/>
          </p:nvPr>
        </p:nvSpPr>
        <p:spPr>
          <a:xfrm>
            <a:off x="935636" y="4387445"/>
            <a:ext cx="5139134" cy="4153791"/>
          </a:xfrm>
          <a:noFill/>
          <a:ln/>
        </p:spPr>
        <p:txBody>
          <a:bodyPr/>
          <a:lstStyle/>
          <a:p>
            <a:pPr>
              <a:spcBef>
                <a:spcPct val="0"/>
              </a:spcBef>
            </a:pPr>
            <a:endParaRPr lang="en-US" i="1"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Fusion Energy:</a:t>
            </a:r>
            <a:r>
              <a:rPr lang="en-US" dirty="0" smtClean="0"/>
              <a:t> In a recent accomplishment a team from Princeton Plasma Physics Laboratory and ORNL was able to effectively model from first-principles the turbulence along the edge of the plasma in the DIII-D </a:t>
            </a:r>
            <a:r>
              <a:rPr lang="en-US" dirty="0" err="1" smtClean="0"/>
              <a:t>tokamak</a:t>
            </a:r>
            <a:r>
              <a:rPr lang="en-US" dirty="0" smtClean="0"/>
              <a:t> reactor at the General Atomics facility in San Diego. Now, for the first time, researchers have verified the existence and modeled the collective behavior of edge turbulence using a </a:t>
            </a:r>
            <a:r>
              <a:rPr lang="en-US" dirty="0" err="1" smtClean="0"/>
              <a:t>gyrokinetic</a:t>
            </a:r>
            <a:r>
              <a:rPr lang="en-US" dirty="0" smtClean="0"/>
              <a:t> code (or one that uses the most fundamental plasma kinetic equations, with analytic treatment of the fast gyrating particle motions) and the DIII-D geometry.   This same first-principles approach also revealed the </a:t>
            </a:r>
            <a:r>
              <a:rPr lang="en-US" dirty="0" err="1" smtClean="0"/>
              <a:t>divertor</a:t>
            </a:r>
            <a:r>
              <a:rPr lang="en-US" dirty="0" smtClean="0"/>
              <a:t> heat load footprint. The </a:t>
            </a:r>
            <a:r>
              <a:rPr lang="en-US" dirty="0" err="1" smtClean="0"/>
              <a:t>divertor</a:t>
            </a:r>
            <a:r>
              <a:rPr lang="en-US" dirty="0" smtClean="0"/>
              <a:t> will extract heat and helium ash from the plasma, acting as a vacuum system and ensuring that the plasma remains stable and the reaction ongoing.  (https://www.olcf.ornl.gov/2014/02/14/the-bleeding-edge-of-fusion-research/) </a:t>
            </a:r>
          </a:p>
          <a:p>
            <a:endParaRPr lang="en-US" dirty="0" smtClean="0"/>
          </a:p>
          <a:p>
            <a:r>
              <a:rPr lang="en-US" b="1" dirty="0" err="1" smtClean="0"/>
              <a:t>Turbomachinery</a:t>
            </a:r>
            <a:r>
              <a:rPr lang="en-US" dirty="0" smtClean="0"/>
              <a:t>: </a:t>
            </a:r>
            <a:r>
              <a:rPr kumimoji="0" lang="en-US" sz="1200" b="0" i="0" u="sng" strike="noStrike" kern="1200" cap="none" spc="0" normalizeH="0" baseline="0" noProof="0" dirty="0" err="1" smtClean="0">
                <a:ln>
                  <a:noFill/>
                </a:ln>
                <a:solidFill>
                  <a:prstClr val="black"/>
                </a:solidFill>
                <a:effectLst/>
                <a:uLnTx/>
                <a:uFillTx/>
                <a:latin typeface="+mn-lt"/>
                <a:ea typeface="+mn-ea"/>
                <a:cs typeface="+mn-cs"/>
                <a:hlinkClick r:id="rId3" tooltip="Ramgen Power Systems"/>
              </a:rPr>
              <a:t>Ramgen</a:t>
            </a:r>
            <a:r>
              <a:rPr kumimoji="0" lang="en-US" sz="1200" b="0" i="0" u="sng" strike="noStrike" kern="1200" cap="none" spc="0" normalizeH="0" baseline="0" noProof="0" dirty="0" smtClean="0">
                <a:ln>
                  <a:noFill/>
                </a:ln>
                <a:solidFill>
                  <a:prstClr val="black"/>
                </a:solidFill>
                <a:effectLst/>
                <a:uLnTx/>
                <a:uFillTx/>
                <a:latin typeface="+mn-lt"/>
                <a:ea typeface="+mn-ea"/>
                <a:cs typeface="+mn-cs"/>
                <a:hlinkClick r:id="rId3" tooltip="Ramgen Power Systems"/>
              </a:rPr>
              <a:t> Power Systems</a:t>
            </a:r>
            <a:r>
              <a:rPr kumimoji="0" lang="en-US" sz="1200" b="0" i="0" u="none" strike="noStrike" kern="1200" cap="none" spc="0" normalizeH="0" baseline="0" noProof="0" dirty="0" smtClean="0">
                <a:ln>
                  <a:noFill/>
                </a:ln>
                <a:solidFill>
                  <a:prstClr val="black"/>
                </a:solidFill>
                <a:effectLst/>
                <a:uLnTx/>
                <a:uFillTx/>
                <a:latin typeface="+mn-lt"/>
                <a:ea typeface="+mn-ea"/>
                <a:cs typeface="+mn-cs"/>
              </a:rPr>
              <a:t>—a small research and development company in Bellevue, Washington that specializes in energy-related applications of supersonic aircraft technology—is using the Titan supercomputer managed by the Oak Ridge Leadership Computing Facility (OLCF) at Oak Ridge National Laboratory to optimize novel designs based on aerospace shock wave compression technology for gas compression systems, such as carbon dioxide compressors. Their goal is to commercialize new turbo compressor technology that will dramatically reduce the cost of carbon dioxide sequestration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In order to evaluate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Ramgen’s</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computational fluid dynamic models used for the purpose of company R&amp;D, Grosvenor and the team conducted open science test cases that validated the accuracy of their CFD models against real-world data. Additionally, the open science test cases further the scientific community’s understanding of fundamental aerodynamic phenomenon.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base" latinLnBrk="0" hangingPunct="1">
              <a:lnSpc>
                <a:spcPct val="90000"/>
              </a:lnSpc>
              <a:spcBef>
                <a:spcPts val="800"/>
              </a:spcBef>
              <a:spcAft>
                <a:spcPct val="0"/>
              </a:spcAft>
              <a:buClr>
                <a:srgbClr val="18783D"/>
              </a:buClr>
              <a:buSzPct val="120000"/>
              <a:buFont typeface="Arial"/>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“Stage 67” is a transonic fan stage prototype designed and built by NASA Glenn Research Center in 2004.  The fan stage includes rotor blades and stationary stator vanes, which work together to transfer energy to the fluid entering the fan. Uniquely, Stage 67 also includes a tip injection flow control for the purpose of delaying stall. Tip injection recirculates gas flow from downstream of the stage through injectors (there are eight injectors in the test case design) mounted on the casing at the front of the rotor blades. Using the FINE/Turbo code developed by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Numeca</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the team modeled a total of 1.5 billion grid cells that comprised Stage 67 with blades rotating at 16,043 rpm. </a:t>
            </a:r>
            <a:r>
              <a:rPr kumimoji="0" lang="en-US" sz="1400" b="0" i="0" u="none" strike="noStrike" kern="1200" cap="none" spc="0" normalizeH="0" baseline="0" noProof="0" dirty="0" smtClean="0">
                <a:ln>
                  <a:noFill/>
                </a:ln>
                <a:solidFill>
                  <a:prstClr val="black"/>
                </a:solidFill>
                <a:effectLst/>
                <a:uLnTx/>
                <a:uFillTx/>
                <a:latin typeface="Arial"/>
                <a:ea typeface="+mn-ea"/>
                <a:cs typeface="+mn-cs"/>
              </a:rPr>
              <a:t>Efficient parallel performance of commercial code FINE/Turbo to 1.5 billion grid cells (148 million per rotor passage) running up to 5,000 cores.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The results of the study have been published in conjunction with the Proceedings of the ASME Turbo Expo 2014 in the paper “High Resolution RANS NLH Study of Stage 67 Tip Injection Physics.” The authors include Allan Grosvenor, Gregory S.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Rixon</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and Logan M.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Sailer</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of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Ramgen</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Michael A. Matheson of the OLCF; David P.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Gutzwiller</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and Alain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Demeulenaere</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of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Numeca</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USA; Mathieu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Gontier</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of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Numeca</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International; and Anthony J. </a:t>
            </a:r>
            <a:r>
              <a:rPr kumimoji="0" lang="en-US" sz="1400" b="0" i="0" u="none" strike="noStrike" kern="1200" cap="none" spc="0" normalizeH="0" baseline="0" noProof="0" dirty="0" err="1" smtClean="0">
                <a:ln>
                  <a:noFill/>
                </a:ln>
                <a:solidFill>
                  <a:prstClr val="black"/>
                </a:solidFill>
                <a:effectLst/>
                <a:uLnTx/>
                <a:uFillTx/>
                <a:latin typeface="+mn-lt"/>
                <a:ea typeface="+mn-ea"/>
                <a:cs typeface="+mn-cs"/>
              </a:rPr>
              <a:t>Strazisar</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 of AJS Aero Incorporated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smtClean="0">
                <a:ln>
                  <a:noFill/>
                </a:ln>
                <a:solidFill>
                  <a:prstClr val="black"/>
                </a:solidFill>
                <a:effectLst/>
                <a:uLnTx/>
                <a:uFillTx/>
                <a:latin typeface="+mn-lt"/>
                <a:ea typeface="+mn-ea"/>
                <a:cs typeface="+mn-cs"/>
                <a:hlinkClick r:id="rId4"/>
              </a:rPr>
              <a:t>https://www.olcf.ornl.gov/2014/06/13/ramgen-takes-turbomachine-designs-for-a-supersonic-spin-on-titan/</a:t>
            </a:r>
            <a:endParaRPr kumimoji="0" lang="en-US" sz="1400" b="0" i="0" u="none" strike="noStrike" kern="1200" cap="none" spc="0" normalizeH="0" baseline="0" noProof="0" dirty="0" smtClean="0">
              <a:ln>
                <a:noFill/>
              </a:ln>
              <a:solidFill>
                <a:prstClr val="black"/>
              </a:solidFill>
              <a:effectLst/>
              <a:uLnTx/>
              <a:uFillTx/>
              <a:latin typeface="+mn-lt"/>
              <a:ea typeface="+mn-ea"/>
              <a:cs typeface="+mn-cs"/>
            </a:endParaRPr>
          </a:p>
          <a:p>
            <a:endParaRPr lang="en-US" dirty="0" smtClean="0"/>
          </a:p>
          <a:p>
            <a:endParaRPr lang="en-US" dirty="0" smtClean="0"/>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lang="en-US" b="1" dirty="0" smtClean="0"/>
              <a:t>Nuclear Reactors:  </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Generate high-fidelity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neutronics</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solution for code comparison of solutions for predicting reactor startup and physics testing. AP1000 model created and results generated for reactor criticality, rod worth, and reactivity coefficients. Some of the largest Monte Carlo calculations ever performed (1 trillion particles) have been completed using over 230,000 Titan cores.  Extremely fine-mesh calculations, which leverage Titan’s GPU accelerators, are under way</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endPar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endParaRP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1" i="0" u="none" strike="noStrike" kern="1200" cap="none" spc="0" normalizeH="0" baseline="0" noProof="0" dirty="0" smtClean="0">
                <a:ln>
                  <a:noFill/>
                </a:ln>
                <a:solidFill>
                  <a:prstClr val="black"/>
                </a:solidFill>
                <a:effectLst/>
                <a:uLnTx/>
                <a:uFillTx/>
                <a:latin typeface="Arial Narrow"/>
                <a:ea typeface="+mn-ea"/>
                <a:cs typeface="Arial Narrow"/>
              </a:rPr>
              <a:t>Liquid Crystal Film Stability: </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investigating  the Mechanism of Rupture of Liquid-Crystal Thin Films</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Liquid-crystal thin films are in today’s flat-panel electronic displays and hold promise in tomorrow’s nanoscale coatings, optical and photovoltaic devices, biosensors, etc. For rational design of thin films with desirable properties, researchers want to better understand the driving force for film rupture. Theory said only two mechanisms could explain formation of holes in the film (a process called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dewetting</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and that the two mechanisms could not coexist. But experiment showed the mechanisms in many cases coexist. </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endPar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endParaRP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The ORNL researchers proposed a hypothesis to solve the controversy and brought it to life with a simulation that validated the experimental results. The image (created by OLCF visualization staff) was used on the cover of a high-impact journal and depicts simulation of liquid-crystal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mesogens</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represented by blue units, which make up a thin film placed on a substrate, whose units are shown in white. Over time the thin film forms large holes as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mesogens</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redistribute to regions of lower energy—a process called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dewetting</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—until the film ruptures. </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T. D. Nguyen, J.-M. Y. Carrillo, M. A. Matheson and W. M. Brown, “Rupture mechanism of liquid crystal thin films realized by large-scale molecular simulations,” Nanoscale 6 (2014): 3083–3096.</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Simulation of movement of up to 26 million liquid-crystal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mesogens</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on a substrate used up to 4,900 nodes of the Titan Cray XK7, which contained GPUs to accelerate LAMMPS sevenfold. The study took around 3 months but would have taken approximately 2 years on a CPU-only architecture (e.g., Cray XE6). ORNL staff developed the simulation model, and software necessary for visualization and analysis of huge systems of liquid crystals. The project consumes 20 TB for storage. The researchers had to dump out the data in parallel during the simulation, and analyzed the data from the disk also in parallel. The analyzed data is then processed and visualized by optimized in-house code.</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The simulation, the first of liquid-crystal thin films at experimental length and time scales, produced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dewetting</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patterns that were in remarkable agreement to images captured during experiments. Two mechanisms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spinodal</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dewetting</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and thermal nucleation) indeed coexist (as observed in experiment):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Spinodal</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dewetting</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prevails in very thin films while thermal nucleation dominates in thicker films. The study is the first to identify that the driving force for the disintegration of thin films is liquid-crystal molecules seeking lower-energy and higher-entropy conditions they would have in a bulk state.</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endPar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endParaRPr>
          </a:p>
          <a:p>
            <a:pPr marL="0" marR="0" lvl="0" indent="0" algn="l" defTabSz="914400" rtl="0" eaLnBrk="1" fontAlgn="base" latinLnBrk="0" hangingPunct="1">
              <a:lnSpc>
                <a:spcPct val="90000"/>
              </a:lnSpc>
              <a:spcBef>
                <a:spcPts val="600"/>
              </a:spcBef>
              <a:spcAft>
                <a:spcPct val="0"/>
              </a:spcAft>
              <a:buClr>
                <a:prstClr val="black"/>
              </a:buClr>
              <a:buSzPct val="120000"/>
              <a:buFont typeface="Arial" charset="0"/>
              <a:buNone/>
              <a:tabLst/>
              <a:defRPr/>
            </a:pPr>
            <a:r>
              <a:rPr kumimoji="0" lang="en-US" sz="1600" b="1" i="0" u="none" strike="noStrike" kern="1200" cap="none" spc="0" normalizeH="0" baseline="0" noProof="0" dirty="0" smtClean="0">
                <a:ln>
                  <a:noFill/>
                </a:ln>
                <a:solidFill>
                  <a:prstClr val="black"/>
                </a:solidFill>
                <a:effectLst/>
                <a:uLnTx/>
                <a:uFillTx/>
                <a:latin typeface="Arial Narrow"/>
                <a:ea typeface="+mn-ea"/>
                <a:cs typeface="Arial Narrow"/>
              </a:rPr>
              <a:t>Earthquake Hazard Assessment: </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Goal of the work was to calculate forward deterministic ground motion up to 10 Hz, relevant to building engineering design.  Also coupled reciprocity-based probabilistic seismic hazard analysis (PSHA) simulations with engineering models of the built environment to calculate a California-wide </a:t>
            </a:r>
            <a:r>
              <a:rPr kumimoji="0" lang="en-US" sz="1600" b="0" i="0" u="none" strike="noStrike" kern="1200" cap="none" spc="0" normalizeH="0" baseline="0" noProof="0" dirty="0" err="1" smtClean="0">
                <a:ln>
                  <a:noFill/>
                </a:ln>
                <a:solidFill>
                  <a:prstClr val="black"/>
                </a:solidFill>
                <a:effectLst/>
                <a:uLnTx/>
                <a:uFillTx/>
                <a:latin typeface="Arial Narrow"/>
                <a:ea typeface="+mn-ea"/>
                <a:cs typeface="Arial Narrow"/>
              </a:rPr>
              <a:t>CyberShake</a:t>
            </a: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 seismic hazard model using the Uniform California Earthquake Rupture Forecast.</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endParaRPr>
          </a:p>
          <a:p>
            <a:pPr marL="0" marR="0" lvl="0" indent="0" algn="l" defTabSz="914400" rtl="0" eaLnBrk="1" fontAlgn="base" latinLnBrk="0" hangingPunct="1">
              <a:lnSpc>
                <a:spcPct val="90000"/>
              </a:lnSpc>
              <a:spcBef>
                <a:spcPts val="600"/>
              </a:spcBef>
              <a:spcAft>
                <a:spcPct val="0"/>
              </a:spcAft>
              <a:buClr>
                <a:prstClr val="black"/>
              </a:buClr>
              <a:buSzPct val="120000"/>
              <a:buFont typeface="Arial" panose="020B0604020202020204" pitchFamily="34" charset="0"/>
              <a:buNone/>
              <a:tabLst/>
              <a:defRPr/>
            </a:pPr>
            <a:r>
              <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rPr>
              <a:t>The application exploited scalable and efficient GPU-accelerated code with 2.3 PF sustained performance on 16,384 Titan nodes for a realistic 0-10 Hz earthquake ground motion simulation.  Performance improvement factor of 3.7 on XK7 compared to the CPU performance only on XE6 (Blue Waters).  Speedup by a factor of 110 on Titan in key strain tensor calculations critical to PSHA.</a:t>
            </a:r>
          </a:p>
          <a:p>
            <a:pPr marL="0" marR="0" lvl="0" indent="0" algn="l" defTabSz="914400" rtl="0" eaLnBrk="1" fontAlgn="base" latinLnBrk="0" hangingPunct="1">
              <a:lnSpc>
                <a:spcPct val="90000"/>
              </a:lnSpc>
              <a:spcBef>
                <a:spcPts val="600"/>
              </a:spcBef>
              <a:spcAft>
                <a:spcPct val="0"/>
              </a:spcAft>
              <a:buClr>
                <a:prstClr val="black"/>
              </a:buClr>
              <a:buSzPct val="120000"/>
              <a:buFont typeface="Arial" panose="020B0604020202020204" pitchFamily="34" charset="0"/>
              <a:buNone/>
              <a:tabLst/>
              <a:defRPr/>
            </a:pPr>
            <a:endParaRPr kumimoji="0" lang="en-US" sz="1600" b="0" i="0" u="none" strike="noStrike" kern="1200" cap="none" spc="0" normalizeH="0" baseline="0" noProof="0" dirty="0" smtClean="0">
              <a:ln>
                <a:noFill/>
              </a:ln>
              <a:solidFill>
                <a:prstClr val="black"/>
              </a:solidFill>
              <a:effectLst/>
              <a:uLnTx/>
              <a:uFillTx/>
              <a:latin typeface="Arial Narrow"/>
              <a:ea typeface="+mn-ea"/>
              <a:cs typeface="Arial Narrow"/>
            </a:endParaRPr>
          </a:p>
          <a:p>
            <a:r>
              <a:rPr lang="en-US" b="0" dirty="0" smtClean="0"/>
              <a:t>Results produced deterministic 3D ground motion simulations for Los Angeles region with maximum simulated frequencies up to 10 Hz.</a:t>
            </a:r>
          </a:p>
          <a:p>
            <a:r>
              <a:rPr lang="en-US" b="0" dirty="0" smtClean="0"/>
              <a:t>The first 0-0.5Hz PSHA hazard curves for sites in the Los Angeles region were created from suites of simulations comprising approximately 108 seismograms. Calculations on Titan are milestones in use of this new GPU code in the work toward higher frequency (1.0Hz+) </a:t>
            </a:r>
            <a:r>
              <a:rPr lang="en-US" b="0" dirty="0" err="1" smtClean="0"/>
              <a:t>CyberShake</a:t>
            </a:r>
            <a:r>
              <a:rPr lang="en-US" b="0" dirty="0" smtClean="0"/>
              <a:t> Hazard maps</a:t>
            </a:r>
          </a:p>
          <a:p>
            <a:endParaRPr lang="en-US" b="0" dirty="0" smtClean="0"/>
          </a:p>
          <a:p>
            <a:r>
              <a:rPr lang="en-US" b="1" dirty="0" smtClean="0"/>
              <a:t>Climate Science:</a:t>
            </a:r>
          </a:p>
          <a:p>
            <a:r>
              <a:rPr lang="en-US" b="0" dirty="0" smtClean="0"/>
              <a:t>A large team led by researchers at Harvard, Oregon State University, and the University of Wisconsin used a global dataset of </a:t>
            </a:r>
            <a:r>
              <a:rPr lang="en-US" b="0" dirty="0" err="1" smtClean="0"/>
              <a:t>paleoclimate</a:t>
            </a:r>
            <a:r>
              <a:rPr lang="en-US" b="0" dirty="0" smtClean="0"/>
              <a:t> records and OLCF</a:t>
            </a:r>
            <a:r>
              <a:rPr lang="en-US" b="0" baseline="0" dirty="0" smtClean="0"/>
              <a:t> resources</a:t>
            </a:r>
            <a:r>
              <a:rPr lang="en-US" b="0" dirty="0" smtClean="0"/>
              <a:t> to show that solar radiation impinging on the Northern Hemisphere led to a reduced ocean current, the combination of which gradually warmed the Southern Hemisphere. Their work explained a scientific mystery: what caused a disproportionate warming of the Southern Hemisphere at the beginning of the last </a:t>
            </a:r>
            <a:r>
              <a:rPr lang="en-US" b="0" dirty="0" err="1" smtClean="0"/>
              <a:t>deglaciation</a:t>
            </a:r>
            <a:r>
              <a:rPr lang="en-US" b="0" dirty="0" smtClean="0"/>
              <a:t>. Orbital variation led to Greenland’s warming, and the meltwater slowed the Atlantic </a:t>
            </a:r>
            <a:r>
              <a:rPr lang="en-US" b="0" dirty="0" err="1" smtClean="0"/>
              <a:t>Meridional</a:t>
            </a:r>
            <a:r>
              <a:rPr lang="en-US" b="0" dirty="0" smtClean="0"/>
              <a:t> Ocean Circulation, a key component of the ocean conveyor belt.</a:t>
            </a:r>
          </a:p>
          <a:p>
            <a:r>
              <a:rPr lang="en-US" b="0" dirty="0" smtClean="0"/>
              <a:t>This trapped heat in the Southern Hemisphere that melted back sea ice and freed a southern ocean carbon sink that contributed to a warming of the whole planet. This IPCC-class modeling simulation required 14 million processor hours from the INCITE Program run continuously for more than 4 years and a large repository for the simulation data, currently just under 300TB.</a:t>
            </a:r>
          </a:p>
          <a:p>
            <a:endParaRPr lang="en-US" b="0" dirty="0" smtClean="0"/>
          </a:p>
          <a:p>
            <a:r>
              <a:rPr lang="en-US" b="0" dirty="0" smtClean="0"/>
              <a:t>As summarized by the Nature Editor: Carbon dioxide is the force behind </a:t>
            </a:r>
            <a:r>
              <a:rPr lang="en-US" b="0" dirty="0" err="1" smtClean="0"/>
              <a:t>deglaciation</a:t>
            </a:r>
            <a:r>
              <a:rPr lang="en-US" b="0" dirty="0" smtClean="0"/>
              <a:t> where changes in ocean circulation are the most plausible explanation for the early Southern Hemisphere </a:t>
            </a:r>
            <a:r>
              <a:rPr lang="en-US" b="0" dirty="0" err="1" smtClean="0"/>
              <a:t>deglacial</a:t>
            </a:r>
            <a:r>
              <a:rPr lang="en-US" b="0" dirty="0" smtClean="0"/>
              <a:t> warming and its lead over Northern Hemisphere temperature.</a:t>
            </a:r>
          </a:p>
          <a:p>
            <a:endParaRPr lang="en-US" b="0" dirty="0" smtClean="0"/>
          </a:p>
          <a:p>
            <a:r>
              <a:rPr lang="en-US" b="0" dirty="0" smtClean="0"/>
              <a:t>“The simulation reproduces the Southern Hemisphere proxy temperature records beautifully. A good model is the result of many people’s efforts,” – Feng He, Assistant Scientist, Center for Climatic Research, Nelson Institute for Environmental Studies, University of Wisconsin-Madison</a:t>
            </a:r>
          </a:p>
          <a:p>
            <a:endParaRPr lang="en-US" b="0" dirty="0" smtClean="0"/>
          </a:p>
          <a:p>
            <a:endParaRPr lang="en-US" b="0" dirty="0" smtClean="0"/>
          </a:p>
          <a:p>
            <a:r>
              <a:rPr lang="en-US" b="0" dirty="0" smtClean="0"/>
              <a:t>Related Publications</a:t>
            </a:r>
            <a:br>
              <a:rPr lang="en-US" b="0" dirty="0" smtClean="0"/>
            </a:br>
            <a:r>
              <a:rPr lang="en-US" b="0" dirty="0" smtClean="0"/>
              <a:t>J. </a:t>
            </a:r>
            <a:r>
              <a:rPr lang="en-US" b="0" dirty="0" err="1" smtClean="0"/>
              <a:t>Shakun</a:t>
            </a:r>
            <a:r>
              <a:rPr lang="en-US" b="0" dirty="0" smtClean="0"/>
              <a:t>, P. Clark, F. He, S. </a:t>
            </a:r>
            <a:r>
              <a:rPr lang="en-US" b="0" dirty="0" err="1" smtClean="0"/>
              <a:t>Marcott</a:t>
            </a:r>
            <a:r>
              <a:rPr lang="en-US" b="0" dirty="0" smtClean="0"/>
              <a:t>, A. Mix, Z. Liu, B. Otto-</a:t>
            </a:r>
            <a:r>
              <a:rPr lang="en-US" b="0" dirty="0" err="1" smtClean="0"/>
              <a:t>Bliesner</a:t>
            </a:r>
            <a:r>
              <a:rPr lang="en-US" b="0" dirty="0" smtClean="0"/>
              <a:t>, A. </a:t>
            </a:r>
            <a:r>
              <a:rPr lang="en-US" b="0" dirty="0" err="1" smtClean="0"/>
              <a:t>Schmittner</a:t>
            </a:r>
            <a:r>
              <a:rPr lang="en-US" b="0" dirty="0" smtClean="0"/>
              <a:t>, E. Bard 2012. “Global Warming Preceded by Increasing Carbon Dioxide Concentrations during the Last </a:t>
            </a:r>
            <a:r>
              <a:rPr lang="en-US" b="0" dirty="0" err="1" smtClean="0"/>
              <a:t>Deglaciation</a:t>
            </a:r>
            <a:r>
              <a:rPr lang="en-US" b="0" dirty="0" smtClean="0"/>
              <a:t>.” Nature 484, No. 7392, 49–54. DOI 10.1038/nature10915.</a:t>
            </a:r>
          </a:p>
          <a:p>
            <a:endParaRPr lang="en-US" b="0" dirty="0" smtClean="0"/>
          </a:p>
          <a:p>
            <a:r>
              <a:rPr lang="en-US" b="0" dirty="0" smtClean="0"/>
              <a:t>Z. Liu, B. Otto-</a:t>
            </a:r>
            <a:r>
              <a:rPr lang="en-US" b="0" dirty="0" err="1" smtClean="0"/>
              <a:t>Bliesner</a:t>
            </a:r>
            <a:r>
              <a:rPr lang="en-US" b="0" dirty="0" smtClean="0"/>
              <a:t>, F. He, E. C. Brady, R. Tomas, P. U. Clark, A. E. Carlson, J. Lynch-Stieglitz, W. Curry, E. Brook, D. Erickson, R. Jacob, J. </a:t>
            </a:r>
            <a:r>
              <a:rPr lang="en-US" b="0" dirty="0" err="1" smtClean="0"/>
              <a:t>Kutzbach</a:t>
            </a:r>
            <a:r>
              <a:rPr lang="en-US" b="0" dirty="0" smtClean="0"/>
              <a:t>, J. Cheng. “Transient Simulation of Last </a:t>
            </a:r>
            <a:r>
              <a:rPr lang="en-US" b="0" dirty="0" err="1" smtClean="0"/>
              <a:t>Deglaciation</a:t>
            </a:r>
            <a:r>
              <a:rPr lang="en-US" b="0" dirty="0" smtClean="0"/>
              <a:t> with a New Mechanism for </a:t>
            </a:r>
            <a:r>
              <a:rPr lang="en-US" b="0" dirty="0" err="1" smtClean="0"/>
              <a:t>Bølling-Allerød</a:t>
            </a:r>
            <a:r>
              <a:rPr lang="en-US" b="0" dirty="0" smtClean="0"/>
              <a:t> Warming.” Science Vol. 325, 310-314 , 49–54. DOI: 10.1126/science.1171041 .</a:t>
            </a:r>
          </a:p>
          <a:p>
            <a:endParaRPr lang="en-US" b="0" dirty="0" smtClean="0"/>
          </a:p>
          <a:p>
            <a:endParaRPr lang="en-US" b="0" dirty="0"/>
          </a:p>
        </p:txBody>
      </p:sp>
      <p:sp>
        <p:nvSpPr>
          <p:cNvPr id="4" name="Slide Number Placeholder 3"/>
          <p:cNvSpPr>
            <a:spLocks noGrp="1"/>
          </p:cNvSpPr>
          <p:nvPr>
            <p:ph type="sldNum" sz="quarter" idx="10"/>
          </p:nvPr>
        </p:nvSpPr>
        <p:spPr/>
        <p:txBody>
          <a:bodyPr/>
          <a:lstStyle/>
          <a:p>
            <a:fld id="{3C84EB4C-D5C6-4677-A552-B47458BFA6B7}"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93492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588623-9414-4A4F-B728-DDF491331B9F}" type="slidenum">
              <a:rPr lang="en-US" smtClean="0"/>
              <a:pPr/>
              <a:t>8</a:t>
            </a:fld>
            <a:endParaRPr lang="en-US" dirty="0"/>
          </a:p>
        </p:txBody>
      </p:sp>
    </p:spTree>
    <p:extLst>
      <p:ext uri="{BB962C8B-B14F-4D97-AF65-F5344CB8AC3E}">
        <p14:creationId xmlns:p14="http://schemas.microsoft.com/office/powerpoint/2010/main" val="2256867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5388" y="692150"/>
            <a:ext cx="46196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2D639A-AF38-4D9A-897E-57859A70BDEB}"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261726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8C716C12-55D6-40C0-945D-2BEF65BB7403}"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70480905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userDrawn="1"/>
        </p:nvSpPr>
        <p:spPr bwMode="auto">
          <a:xfrm>
            <a:off x="5791200" y="0"/>
            <a:ext cx="3365146" cy="6858000"/>
          </a:xfrm>
          <a:prstGeom prst="rect">
            <a:avLst/>
          </a:prstGeom>
          <a:solidFill>
            <a:schemeClr val="tx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sp>
        <p:nvSpPr>
          <p:cNvPr id="2" name="Title 1"/>
          <p:cNvSpPr>
            <a:spLocks noGrp="1"/>
          </p:cNvSpPr>
          <p:nvPr>
            <p:ph type="ctrTitle"/>
          </p:nvPr>
        </p:nvSpPr>
        <p:spPr>
          <a:xfrm>
            <a:off x="183228" y="236887"/>
            <a:ext cx="4160172" cy="877163"/>
          </a:xfrm>
        </p:spPr>
        <p:txBody>
          <a:bodyPr/>
          <a:lstStyle>
            <a:lvl1pPr algn="l">
              <a:defRPr>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02278" y="1761403"/>
            <a:ext cx="3255297" cy="757130"/>
          </a:xfrm>
        </p:spPr>
        <p:txBody>
          <a:bodyPr/>
          <a:lstStyle>
            <a:lvl1pPr marL="0" indent="0" algn="l">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TextBox 9"/>
          <p:cNvSpPr txBox="1"/>
          <p:nvPr userDrawn="1"/>
        </p:nvSpPr>
        <p:spPr>
          <a:xfrm>
            <a:off x="202278" y="6293793"/>
            <a:ext cx="2114681" cy="400110"/>
          </a:xfrm>
          <a:prstGeom prst="rect">
            <a:avLst/>
          </a:prstGeom>
          <a:noFill/>
        </p:spPr>
        <p:txBody>
          <a:bodyPr wrap="none" rtlCol="0">
            <a:spAutoFit/>
          </a:bodyPr>
          <a:lstStyle/>
          <a:p>
            <a:r>
              <a:rPr lang="en-US" sz="1000" b="0" dirty="0" smtClean="0">
                <a:solidFill>
                  <a:schemeClr val="tx2"/>
                </a:solidFill>
              </a:rPr>
              <a:t>ORNL is managed by UT-Battelle </a:t>
            </a:r>
            <a:br>
              <a:rPr lang="en-US" sz="1000" b="0" dirty="0" smtClean="0">
                <a:solidFill>
                  <a:schemeClr val="tx2"/>
                </a:solidFill>
              </a:rPr>
            </a:br>
            <a:r>
              <a:rPr lang="en-US" sz="1000" b="0" dirty="0" smtClean="0">
                <a:solidFill>
                  <a:schemeClr val="tx2"/>
                </a:solidFill>
              </a:rPr>
              <a:t>for the US Department of Energy</a:t>
            </a:r>
            <a:endParaRPr lang="en-US" sz="1000" b="0" dirty="0">
              <a:solidFill>
                <a:schemeClr val="tx2"/>
              </a:solidFill>
            </a:endParaRPr>
          </a:p>
        </p:txBody>
      </p:sp>
      <p:pic>
        <p:nvPicPr>
          <p:cNvPr id="9" name="Picture 8" descr="OLCF_2014.png"/>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553200" y="6335903"/>
            <a:ext cx="2399055" cy="329184"/>
          </a:xfrm>
          <a:prstGeom prst="rect">
            <a:avLst/>
          </a:prstGeom>
        </p:spPr>
      </p:pic>
      <p:pic>
        <p:nvPicPr>
          <p:cNvPr id="13" name="Picture 12"/>
          <p:cNvPicPr>
            <a:picLocks noChangeAspect="1"/>
          </p:cNvPicPr>
          <p:nvPr userDrawn="1"/>
        </p:nvPicPr>
        <p:blipFill rotWithShape="1">
          <a:blip r:embed="rId4" cstate="print">
            <a:extLst>
              <a:ext uri="{28A0092B-C50C-407E-A947-70E740481C1C}">
                <a14:useLocalDpi xmlns:a14="http://schemas.microsoft.com/office/drawing/2010/main" val="0"/>
              </a:ext>
            </a:extLst>
          </a:blip>
          <a:srcRect t="1250" r="1844"/>
          <a:stretch/>
        </p:blipFill>
        <p:spPr>
          <a:xfrm>
            <a:off x="180975" y="0"/>
            <a:ext cx="8975371" cy="6772274"/>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313033" y="660860"/>
            <a:ext cx="4626281" cy="4663439"/>
          </a:xfrm>
          <a:prstGeom prst="rect">
            <a:avLst/>
          </a:prstGeom>
        </p:spPr>
      </p:pic>
    </p:spTree>
    <p:extLst>
      <p:ext uri="{BB962C8B-B14F-4D97-AF65-F5344CB8AC3E}">
        <p14:creationId xmlns:p14="http://schemas.microsoft.com/office/powerpoint/2010/main" val="391337225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81384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Slide - Image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734" name="Group 1733"/>
          <p:cNvGrpSpPr/>
          <p:nvPr userDrawn="1"/>
        </p:nvGrpSpPr>
        <p:grpSpPr>
          <a:xfrm>
            <a:off x="564577" y="459917"/>
            <a:ext cx="2628838" cy="647444"/>
            <a:chOff x="1346200" y="-720726"/>
            <a:chExt cx="2990850" cy="552450"/>
          </a:xfrm>
        </p:grpSpPr>
        <p:sp>
          <p:nvSpPr>
            <p:cNvPr id="1735" name="Freeform 1734"/>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736"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737"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grpSp>
      <p:sp>
        <p:nvSpPr>
          <p:cNvPr id="11" name="Rectangle 4"/>
          <p:cNvSpPr>
            <a:spLocks noGrp="1" noChangeArrowheads="1"/>
          </p:cNvSpPr>
          <p:nvPr userDrawn="1">
            <p:ph type="subTitle" idx="1"/>
          </p:nvPr>
        </p:nvSpPr>
        <p:spPr>
          <a:xfrm>
            <a:off x="771351" y="2581003"/>
            <a:ext cx="4840328" cy="355482"/>
          </a:xfrm>
        </p:spPr>
        <p:txBody>
          <a:bodyPr wrap="square" anchor="t">
            <a:spAutoFit/>
          </a:bodyPr>
          <a:lstStyle>
            <a:lvl1pPr marL="0" indent="0" algn="l">
              <a:lnSpc>
                <a:spcPct val="90000"/>
              </a:lnSpc>
              <a:spcBef>
                <a:spcPts val="600"/>
              </a:spcBef>
              <a:spcAft>
                <a:spcPts val="300"/>
              </a:spcAft>
              <a:buFontTx/>
              <a:buNone/>
              <a:defRPr sz="1900" b="0">
                <a:solidFill>
                  <a:schemeClr val="bg2"/>
                </a:solidFill>
                <a:latin typeface="Trebuchet MS" pitchFamily="34" charset="0"/>
              </a:defRPr>
            </a:lvl1pPr>
          </a:lstStyle>
          <a:p>
            <a:r>
              <a:rPr lang="en-US" dirty="0" smtClean="0"/>
              <a:t>Click to edit Master subtitle style</a:t>
            </a:r>
            <a:endParaRPr lang="en-US" dirty="0"/>
          </a:p>
        </p:txBody>
      </p:sp>
      <p:sp>
        <p:nvSpPr>
          <p:cNvPr id="305" name="Title 304"/>
          <p:cNvSpPr>
            <a:spLocks noGrp="1"/>
          </p:cNvSpPr>
          <p:nvPr userDrawn="1">
            <p:ph type="title" hasCustomPrompt="1"/>
          </p:nvPr>
        </p:nvSpPr>
        <p:spPr>
          <a:xfrm>
            <a:off x="771352" y="1604279"/>
            <a:ext cx="6101215" cy="1015663"/>
          </a:xfrm>
        </p:spPr>
        <p:txBody>
          <a:bodyPr anchor="b"/>
          <a:lstStyle>
            <a:lvl1pPr algn="l">
              <a:lnSpc>
                <a:spcPct val="100000"/>
              </a:lnSpc>
              <a:spcBef>
                <a:spcPts val="768"/>
              </a:spcBef>
              <a:defRPr sz="3000" b="0"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457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 Exploding Triangles">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grpSp>
        <p:nvGrpSpPr>
          <p:cNvPr id="1734" name="Group 1733"/>
          <p:cNvGrpSpPr/>
          <p:nvPr userDrawn="1"/>
        </p:nvGrpSpPr>
        <p:grpSpPr>
          <a:xfrm>
            <a:off x="564577" y="459917"/>
            <a:ext cx="2628838" cy="647444"/>
            <a:chOff x="1346200" y="-720726"/>
            <a:chExt cx="2990850" cy="552450"/>
          </a:xfrm>
        </p:grpSpPr>
        <p:sp>
          <p:nvSpPr>
            <p:cNvPr id="1735" name="Freeform 1734"/>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736"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737"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grpSp>
      <p:sp>
        <p:nvSpPr>
          <p:cNvPr id="11" name="Rectangle 4"/>
          <p:cNvSpPr>
            <a:spLocks noGrp="1" noChangeArrowheads="1"/>
          </p:cNvSpPr>
          <p:nvPr userDrawn="1">
            <p:ph type="subTitle" idx="1"/>
          </p:nvPr>
        </p:nvSpPr>
        <p:spPr>
          <a:xfrm>
            <a:off x="771350" y="2581003"/>
            <a:ext cx="4838700" cy="355482"/>
          </a:xfrm>
        </p:spPr>
        <p:txBody>
          <a:bodyPr wrap="square" anchor="t">
            <a:spAutoFit/>
          </a:bodyPr>
          <a:lstStyle>
            <a:lvl1pPr marL="0" indent="0" algn="l">
              <a:lnSpc>
                <a:spcPct val="90000"/>
              </a:lnSpc>
              <a:spcBef>
                <a:spcPts val="600"/>
              </a:spcBef>
              <a:spcAft>
                <a:spcPts val="300"/>
              </a:spcAft>
              <a:buFontTx/>
              <a:buNone/>
              <a:defRPr sz="1900" b="0">
                <a:solidFill>
                  <a:schemeClr val="bg2"/>
                </a:solidFill>
                <a:latin typeface="Trebuchet MS" pitchFamily="34" charset="0"/>
              </a:defRPr>
            </a:lvl1pPr>
          </a:lstStyle>
          <a:p>
            <a:r>
              <a:rPr lang="en-US" dirty="0" smtClean="0"/>
              <a:t>Click to edit Master subtitle style</a:t>
            </a:r>
            <a:endParaRPr lang="en-US" dirty="0"/>
          </a:p>
        </p:txBody>
      </p:sp>
      <p:sp>
        <p:nvSpPr>
          <p:cNvPr id="305" name="Title 304"/>
          <p:cNvSpPr>
            <a:spLocks noGrp="1"/>
          </p:cNvSpPr>
          <p:nvPr userDrawn="1">
            <p:ph type="title" hasCustomPrompt="1"/>
          </p:nvPr>
        </p:nvSpPr>
        <p:spPr>
          <a:xfrm>
            <a:off x="771352" y="1604279"/>
            <a:ext cx="6101215" cy="1015663"/>
          </a:xfrm>
        </p:spPr>
        <p:txBody>
          <a:bodyPr anchor="b"/>
          <a:lstStyle>
            <a:lvl1pPr algn="l">
              <a:lnSpc>
                <a:spcPct val="100000"/>
              </a:lnSpc>
              <a:spcBef>
                <a:spcPts val="768"/>
              </a:spcBef>
              <a:defRPr sz="3000" b="0" cap="all"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6545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50716"/>
            <a:ext cx="8313420" cy="560153"/>
          </a:xfrm>
        </p:spPr>
        <p:txBody>
          <a:bodyP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30625" y="2075714"/>
            <a:ext cx="8290560" cy="4342276"/>
          </a:xfrm>
        </p:spPr>
        <p:txBody>
          <a:bodyPr/>
          <a:lstStyle>
            <a:lvl1pPr marL="231775" indent="-231775">
              <a:buClr>
                <a:schemeClr val="bg2"/>
              </a:buClr>
              <a:buSzPct val="100000"/>
              <a:buFontTx/>
              <a:buBlip>
                <a:blip r:embed="rId2"/>
              </a:buBlip>
              <a:defRPr>
                <a:solidFill>
                  <a:schemeClr val="bg2"/>
                </a:solidFill>
              </a:defRPr>
            </a:lvl1pPr>
            <a:lvl2pPr marL="803275" indent="-231775">
              <a:buClr>
                <a:schemeClr val="bg2"/>
              </a:buClr>
              <a:buSzPct val="100000"/>
              <a:buFontTx/>
              <a:buBlip>
                <a:blip r:embed="rId2"/>
              </a:buBlip>
              <a:defRPr>
                <a:solidFill>
                  <a:schemeClr val="bg2"/>
                </a:solidFill>
              </a:defRPr>
            </a:lvl2pPr>
            <a:lvl3pPr marL="1255713" indent="-166688">
              <a:buClr>
                <a:schemeClr val="bg2"/>
              </a:buClr>
              <a:buSzPct val="100000"/>
              <a:buFontTx/>
              <a:buBlip>
                <a:blip r:embed="rId2"/>
              </a:buBlip>
              <a:defRPr sz="1800">
                <a:solidFill>
                  <a:schemeClr val="bg2"/>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80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7681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entered Title w/ Subtitle - NO LOGO">
    <p:spTree>
      <p:nvGrpSpPr>
        <p:cNvPr id="1" name=""/>
        <p:cNvGrpSpPr/>
        <p:nvPr/>
      </p:nvGrpSpPr>
      <p:grpSpPr>
        <a:xfrm>
          <a:off x="0" y="0"/>
          <a:ext cx="0" cy="0"/>
          <a:chOff x="0" y="0"/>
          <a:chExt cx="0" cy="0"/>
        </a:xfrm>
      </p:grpSpPr>
      <p:grpSp>
        <p:nvGrpSpPr>
          <p:cNvPr id="6" name="Group 5"/>
          <p:cNvGrpSpPr/>
          <p:nvPr userDrawn="1"/>
        </p:nvGrpSpPr>
        <p:grpSpPr>
          <a:xfrm>
            <a:off x="0" y="0"/>
            <a:ext cx="9144000" cy="6858000"/>
            <a:chOff x="0" y="0"/>
            <a:chExt cx="10972800" cy="617220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8" name="Rectangle 7"/>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sp>
        <p:nvSpPr>
          <p:cNvPr id="2" name="Title 1"/>
          <p:cNvSpPr>
            <a:spLocks noGrp="1"/>
          </p:cNvSpPr>
          <p:nvPr>
            <p:ph type="title"/>
          </p:nvPr>
        </p:nvSpPr>
        <p:spPr>
          <a:xfrm>
            <a:off x="415290" y="450716"/>
            <a:ext cx="8313420" cy="560153"/>
          </a:xfrm>
        </p:spPr>
        <p:txBody>
          <a:bodyPr/>
          <a:lstStyle>
            <a:lvl1pPr algn="ctr">
              <a:defRPr>
                <a:solidFill>
                  <a:schemeClr val="tx1"/>
                </a:solidFill>
              </a:defRPr>
            </a:lvl1pPr>
          </a:lstStyle>
          <a:p>
            <a:r>
              <a:rPr lang="en-US" dirty="0" smtClean="0"/>
              <a:t>Click to edit Master title style</a:t>
            </a:r>
            <a:endParaRPr lang="en-US" dirty="0"/>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80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6776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ubtitle, and Content - NO LOGO &amp; PAGE NUMBER">
    <p:spTree>
      <p:nvGrpSpPr>
        <p:cNvPr id="1" name=""/>
        <p:cNvGrpSpPr/>
        <p:nvPr/>
      </p:nvGrpSpPr>
      <p:grpSpPr>
        <a:xfrm>
          <a:off x="0" y="0"/>
          <a:ext cx="0" cy="0"/>
          <a:chOff x="0" y="0"/>
          <a:chExt cx="0" cy="0"/>
        </a:xfrm>
      </p:grpSpPr>
      <p:sp>
        <p:nvSpPr>
          <p:cNvPr id="12" name="Slide Number Placeholder 2"/>
          <p:cNvSpPr>
            <a:spLocks noGrp="1"/>
          </p:cNvSpPr>
          <p:nvPr>
            <p:ph type="sldNum" sz="quarter" idx="4"/>
          </p:nvPr>
        </p:nvSpPr>
        <p:spPr>
          <a:xfrm>
            <a:off x="8791785" y="6397925"/>
            <a:ext cx="431766" cy="365126"/>
          </a:xfrm>
          <a:prstGeom prst="rect">
            <a:avLst/>
          </a:prstGeom>
        </p:spPr>
        <p:txBody>
          <a:bodyPr vert="horz" lIns="91440" tIns="45720" rIns="91440" bIns="45720" rtlCol="0" anchor="ctr"/>
          <a:lstStyle>
            <a:lvl1pPr algn="l">
              <a:defRPr sz="850">
                <a:solidFill>
                  <a:schemeClr val="accent4"/>
                </a:solidFill>
                <a:latin typeface="Trebuchet MS" panose="020B0603020202020204" pitchFamily="34" charset="0"/>
              </a:defRPr>
            </a:lvl1pPr>
          </a:lstStyle>
          <a:p>
            <a:pPr defTabSz="457200"/>
            <a:fld id="{8E13CC0A-14CC-4674-B52E-3D07CCA8AFC7}" type="slidenum">
              <a:rPr lang="en-US" smtClean="0">
                <a:solidFill>
                  <a:srgbClr val="505050"/>
                </a:solidFill>
                <a:ea typeface="MS PGothic" pitchFamily="34" charset="-128"/>
                <a:cs typeface="+mn-cs"/>
              </a:rPr>
              <a:pPr defTabSz="457200"/>
              <a:t>‹#›</a:t>
            </a:fld>
            <a:endParaRPr lang="en-US" dirty="0">
              <a:solidFill>
                <a:srgbClr val="505050"/>
              </a:solidFill>
              <a:ea typeface="MS PGothic" pitchFamily="34" charset="-128"/>
              <a:cs typeface="+mn-cs"/>
            </a:endParaRPr>
          </a:p>
        </p:txBody>
      </p:sp>
      <p:grpSp>
        <p:nvGrpSpPr>
          <p:cNvPr id="13" name="Group 12"/>
          <p:cNvGrpSpPr/>
          <p:nvPr userDrawn="1"/>
        </p:nvGrpSpPr>
        <p:grpSpPr>
          <a:xfrm>
            <a:off x="0" y="0"/>
            <a:ext cx="9144000" cy="6858000"/>
            <a:chOff x="0" y="0"/>
            <a:chExt cx="10972800" cy="6172200"/>
          </a:xfrm>
        </p:grpSpPr>
        <p:pic>
          <p:nvPicPr>
            <p:cNvPr id="14" name="Picture 1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15" name="Rectangle 14"/>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sp>
        <p:nvSpPr>
          <p:cNvPr id="2" name="Title 1"/>
          <p:cNvSpPr>
            <a:spLocks noGrp="1"/>
          </p:cNvSpPr>
          <p:nvPr>
            <p:ph type="title"/>
          </p:nvPr>
        </p:nvSpPr>
        <p:spPr>
          <a:xfrm>
            <a:off x="415290" y="450716"/>
            <a:ext cx="8313420" cy="560153"/>
          </a:xfrm>
        </p:spPr>
        <p:txBody>
          <a:bodyPr/>
          <a:lstStyle>
            <a:lvl1pPr algn="ct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26720" y="2075714"/>
            <a:ext cx="8290560" cy="4342276"/>
          </a:xfrm>
        </p:spPr>
        <p:txBody>
          <a:bodyPr/>
          <a:lstStyle>
            <a:lvl1pPr marL="231775" indent="-231775">
              <a:buClr>
                <a:schemeClr val="bg2"/>
              </a:buClr>
              <a:buSzPct val="100000"/>
              <a:buFontTx/>
              <a:buBlip>
                <a:blip r:embed="rId3"/>
              </a:buBlip>
              <a:defRPr>
                <a:solidFill>
                  <a:schemeClr val="bg2"/>
                </a:solidFill>
              </a:defRPr>
            </a:lvl1pPr>
            <a:lvl2pPr marL="803275" indent="-231775">
              <a:buClr>
                <a:schemeClr val="bg2"/>
              </a:buClr>
              <a:buSzPct val="100000"/>
              <a:buFontTx/>
              <a:buBlip>
                <a:blip r:embed="rId3"/>
              </a:buBlip>
              <a:defRPr>
                <a:solidFill>
                  <a:schemeClr val="bg2"/>
                </a:solidFill>
              </a:defRPr>
            </a:lvl2pPr>
            <a:lvl3pPr marL="1255713" indent="-166688">
              <a:buClr>
                <a:schemeClr val="bg2"/>
              </a:buClr>
              <a:buSzPct val="100000"/>
              <a:buFontTx/>
              <a:buBlip>
                <a:blip r:embed="rId3"/>
              </a:buBlip>
              <a:defRPr sz="2000">
                <a:solidFill>
                  <a:schemeClr val="bg2"/>
                </a:solidFill>
              </a:defRPr>
            </a:lvl3pPr>
            <a:lvl4pPr marL="1774825" indent="-228600">
              <a:buClr>
                <a:schemeClr val="bg2"/>
              </a:buClr>
              <a:buFont typeface="Wingdings" panose="05000000000000000000" pitchFamily="2" charset="2"/>
              <a:buChar char="§"/>
              <a:defRPr sz="1800">
                <a:solidFill>
                  <a:schemeClr val="tx1"/>
                </a:solidFill>
              </a:defRPr>
            </a:lvl4pPr>
            <a:lvl5pPr marL="2117725" indent="-228600">
              <a:buClr>
                <a:schemeClr val="bg2"/>
              </a:buClr>
              <a:buFont typeface="Wingdings" panose="05000000000000000000" pitchFamily="2"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80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752833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ansition - Oran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a:off x="0" y="0"/>
            <a:ext cx="9144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p:cNvSpPr/>
          <p:nvPr userDrawn="1"/>
        </p:nvSpPr>
        <p:spPr>
          <a:xfrm>
            <a:off x="0" y="3566160"/>
            <a:ext cx="9144000" cy="3291840"/>
          </a:xfrm>
          <a:prstGeom prst="rect">
            <a:avLst/>
          </a:prstGeom>
          <a:gradFill>
            <a:gsLst>
              <a:gs pos="0">
                <a:schemeClr val="bg1">
                  <a:alpha val="0"/>
                </a:schemeClr>
              </a:gs>
              <a:gs pos="100000">
                <a:schemeClr val="bg1">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535235" y="2025211"/>
            <a:ext cx="6225901" cy="595034"/>
          </a:xfrm>
        </p:spPr>
        <p:txBody>
          <a:bodyPr>
            <a:noAutofit/>
          </a:bodyPr>
          <a:lstStyle>
            <a:lvl1pPr algn="ctr">
              <a:lnSpc>
                <a:spcPct val="90000"/>
              </a:lnSpc>
              <a:defRPr sz="3200" i="1" cap="none" baseline="0">
                <a:solidFill>
                  <a:schemeClr val="accent3"/>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122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ition - Gree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Rectangle 3"/>
          <p:cNvSpPr/>
          <p:nvPr userDrawn="1"/>
        </p:nvSpPr>
        <p:spPr>
          <a:xfrm>
            <a:off x="0" y="0"/>
            <a:ext cx="9144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5" name="Rectangle 4"/>
          <p:cNvSpPr/>
          <p:nvPr userDrawn="1"/>
        </p:nvSpPr>
        <p:spPr>
          <a:xfrm>
            <a:off x="0" y="3566160"/>
            <a:ext cx="9144000" cy="3291840"/>
          </a:xfrm>
          <a:prstGeom prst="rect">
            <a:avLst/>
          </a:prstGeom>
          <a:gradFill>
            <a:gsLst>
              <a:gs pos="0">
                <a:schemeClr val="bg1">
                  <a:alpha val="0"/>
                </a:schemeClr>
              </a:gs>
              <a:gs pos="100000">
                <a:schemeClr val="bg1">
                  <a:alpha val="24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535234" y="2025211"/>
            <a:ext cx="6225540" cy="595034"/>
          </a:xfrm>
        </p:spPr>
        <p:txBody>
          <a:bodyPr>
            <a:noAutofit/>
          </a:bodyPr>
          <a:lstStyle>
            <a:lvl1pPr algn="ctr">
              <a:lnSpc>
                <a:spcPct val="90000"/>
              </a:lnSpc>
              <a:defRPr sz="3200" i="1" cap="none" baseline="0">
                <a:solidFill>
                  <a:schemeClr val="tx2"/>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50038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ransition - Pin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gradFill>
            <a:gsLst>
              <a:gs pos="0">
                <a:schemeClr val="bg1">
                  <a:alpha val="4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482481" y="5632197"/>
            <a:ext cx="6225540" cy="595034"/>
          </a:xfrm>
        </p:spPr>
        <p:txBody>
          <a:bodyPr anchor="b">
            <a:noAutofit/>
          </a:bodyPr>
          <a:lstStyle>
            <a:lvl1pPr algn="l">
              <a:lnSpc>
                <a:spcPct val="90000"/>
              </a:lnSpc>
              <a:defRPr sz="3200" i="1" cap="none" baseline="0">
                <a:solidFill>
                  <a:srgbClr val="B51377"/>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597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ition - Blu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userDrawn="1"/>
        </p:nvSpPr>
        <p:spPr>
          <a:xfrm>
            <a:off x="0" y="0"/>
            <a:ext cx="9144000" cy="6858000"/>
          </a:xfrm>
          <a:prstGeom prst="rect">
            <a:avLst/>
          </a:prstGeom>
          <a:gradFill>
            <a:gsLst>
              <a:gs pos="0">
                <a:schemeClr val="bg1">
                  <a:alpha val="4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482481" y="5632197"/>
            <a:ext cx="6225540" cy="595034"/>
          </a:xfrm>
        </p:spPr>
        <p:txBody>
          <a:bodyPr anchor="b">
            <a:noAutofit/>
          </a:bodyPr>
          <a:lstStyle>
            <a:lvl1pPr algn="l">
              <a:lnSpc>
                <a:spcPct val="90000"/>
              </a:lnSpc>
              <a:defRPr sz="3200" i="1" cap="none" baseline="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62509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36290" cy="48474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6560" y="1443385"/>
            <a:ext cx="8642640" cy="4195415"/>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marL="1482725" indent="-222250">
              <a:buFont typeface="Arial" panose="020B0604020202020204" pitchFamily="34" charset="0"/>
              <a:buChar char="•"/>
              <a:defRPr>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0922062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Centered">
    <p:spTree>
      <p:nvGrpSpPr>
        <p:cNvPr id="1" name=""/>
        <p:cNvGrpSpPr/>
        <p:nvPr/>
      </p:nvGrpSpPr>
      <p:grpSpPr>
        <a:xfrm>
          <a:off x="0" y="0"/>
          <a:ext cx="0" cy="0"/>
          <a:chOff x="0" y="0"/>
          <a:chExt cx="0" cy="0"/>
        </a:xfrm>
      </p:grpSpPr>
      <p:sp>
        <p:nvSpPr>
          <p:cNvPr id="2" name="Title 1"/>
          <p:cNvSpPr>
            <a:spLocks noGrp="1"/>
          </p:cNvSpPr>
          <p:nvPr>
            <p:ph type="title"/>
          </p:nvPr>
        </p:nvSpPr>
        <p:spPr>
          <a:xfrm>
            <a:off x="415290" y="450716"/>
            <a:ext cx="8313420" cy="560153"/>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6446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Centered - NO LOGO">
    <p:spTree>
      <p:nvGrpSpPr>
        <p:cNvPr id="1" name=""/>
        <p:cNvGrpSpPr/>
        <p:nvPr/>
      </p:nvGrpSpPr>
      <p:grpSpPr>
        <a:xfrm>
          <a:off x="0" y="0"/>
          <a:ext cx="0" cy="0"/>
          <a:chOff x="0" y="0"/>
          <a:chExt cx="0" cy="0"/>
        </a:xfrm>
      </p:grpSpPr>
      <p:grpSp>
        <p:nvGrpSpPr>
          <p:cNvPr id="3" name="Group 2"/>
          <p:cNvGrpSpPr/>
          <p:nvPr userDrawn="1"/>
        </p:nvGrpSpPr>
        <p:grpSpPr>
          <a:xfrm>
            <a:off x="0" y="0"/>
            <a:ext cx="9144000" cy="6858000"/>
            <a:chOff x="0" y="0"/>
            <a:chExt cx="10972800" cy="6172200"/>
          </a:xfrm>
        </p:grpSpPr>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5" name="Rectangle 4"/>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sp>
        <p:nvSpPr>
          <p:cNvPr id="2" name="Title 1"/>
          <p:cNvSpPr>
            <a:spLocks noGrp="1"/>
          </p:cNvSpPr>
          <p:nvPr>
            <p:ph type="title"/>
          </p:nvPr>
        </p:nvSpPr>
        <p:spPr>
          <a:xfrm>
            <a:off x="415290" y="450716"/>
            <a:ext cx="8313420" cy="560153"/>
          </a:xfrm>
        </p:spPr>
        <p:txBody>
          <a:bodyPr/>
          <a:lstStyle>
            <a:lvl1pPr algn="ctr">
              <a:defRPr>
                <a:solidFill>
                  <a:schemeClr val="tx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160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17" name="Group 16"/>
          <p:cNvGrpSpPr/>
          <p:nvPr userDrawn="1"/>
        </p:nvGrpSpPr>
        <p:grpSpPr>
          <a:xfrm>
            <a:off x="0" y="0"/>
            <a:ext cx="9144000" cy="6858000"/>
            <a:chOff x="0" y="0"/>
            <a:chExt cx="10972800" cy="6172200"/>
          </a:xfrm>
        </p:grpSpPr>
        <p:pic>
          <p:nvPicPr>
            <p:cNvPr id="18" name="Picture 1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19" name="Rectangle 18"/>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grpSp>
        <p:nvGrpSpPr>
          <p:cNvPr id="11" name="Group 10"/>
          <p:cNvGrpSpPr/>
          <p:nvPr userDrawn="1"/>
        </p:nvGrpSpPr>
        <p:grpSpPr>
          <a:xfrm>
            <a:off x="-1376579" y="-1743717"/>
            <a:ext cx="12273868" cy="9478072"/>
            <a:chOff x="-1651895" y="-1569346"/>
            <a:chExt cx="14728641" cy="8530265"/>
          </a:xfrm>
        </p:grpSpPr>
        <p:sp>
          <p:nvSpPr>
            <p:cNvPr id="3" name="Hexagon 2"/>
            <p:cNvSpPr/>
            <p:nvPr userDrawn="1"/>
          </p:nvSpPr>
          <p:spPr>
            <a:xfrm>
              <a:off x="9509200" y="3086974"/>
              <a:ext cx="3567546" cy="3085226"/>
            </a:xfrm>
            <a:prstGeom prst="hexagon">
              <a:avLst>
                <a:gd name="adj" fmla="val 28395"/>
                <a:gd name="vf" fmla="val 115470"/>
              </a:avLst>
            </a:prstGeom>
            <a:gradFill>
              <a:gsLst>
                <a:gs pos="100000">
                  <a:srgbClr val="11669F">
                    <a:alpha val="31000"/>
                  </a:srgbClr>
                </a:gs>
                <a:gs pos="0">
                  <a:srgbClr val="11669F">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4" name="Hexagon 3"/>
            <p:cNvSpPr/>
            <p:nvPr userDrawn="1"/>
          </p:nvSpPr>
          <p:spPr>
            <a:xfrm>
              <a:off x="1457569" y="766458"/>
              <a:ext cx="8057662" cy="4639284"/>
            </a:xfrm>
            <a:prstGeom prst="hexagon">
              <a:avLst>
                <a:gd name="adj" fmla="val 29030"/>
                <a:gd name="vf" fmla="val 115470"/>
              </a:avLst>
            </a:prstGeom>
            <a:gradFill>
              <a:gsLst>
                <a:gs pos="100000">
                  <a:srgbClr val="409935">
                    <a:alpha val="53000"/>
                  </a:srgbClr>
                </a:gs>
                <a:gs pos="0">
                  <a:srgbClr val="409935">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dirty="0" smtClean="0">
                  <a:solidFill>
                    <a:srgbClr val="FFFFFF"/>
                  </a:solidFill>
                </a:rPr>
                <a:t> </a:t>
              </a:r>
              <a:endParaRPr lang="en-US" dirty="0">
                <a:solidFill>
                  <a:srgbClr val="FFFFFF"/>
                </a:solidFill>
              </a:endParaRPr>
            </a:p>
          </p:txBody>
        </p:sp>
        <p:sp>
          <p:nvSpPr>
            <p:cNvPr id="5" name="Hexagon 4"/>
            <p:cNvSpPr/>
            <p:nvPr userDrawn="1"/>
          </p:nvSpPr>
          <p:spPr>
            <a:xfrm>
              <a:off x="-1651895" y="-801280"/>
              <a:ext cx="3567546" cy="3113660"/>
            </a:xfrm>
            <a:prstGeom prst="hexagon">
              <a:avLst>
                <a:gd name="adj" fmla="val 28395"/>
                <a:gd name="vf" fmla="val 115470"/>
              </a:avLst>
            </a:prstGeom>
            <a:gradFill>
              <a:gsLst>
                <a:gs pos="100000">
                  <a:srgbClr val="A0116A">
                    <a:alpha val="32000"/>
                  </a:srgbClr>
                </a:gs>
                <a:gs pos="0">
                  <a:srgbClr val="A0116A">
                    <a:lumMod val="42000"/>
                    <a:alpha val="2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6" name="Hexagon 5"/>
            <p:cNvSpPr/>
            <p:nvPr userDrawn="1"/>
          </p:nvSpPr>
          <p:spPr>
            <a:xfrm>
              <a:off x="9498437" y="5405742"/>
              <a:ext cx="1781879" cy="1555177"/>
            </a:xfrm>
            <a:prstGeom prst="hexagon">
              <a:avLst>
                <a:gd name="adj" fmla="val 28395"/>
                <a:gd name="vf" fmla="val 115470"/>
              </a:avLst>
            </a:prstGeom>
            <a:gradFill>
              <a:gsLst>
                <a:gs pos="100000">
                  <a:srgbClr val="11669F">
                    <a:alpha val="31000"/>
                  </a:srgbClr>
                </a:gs>
                <a:gs pos="0">
                  <a:srgbClr val="11669F">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Hexagon 6"/>
            <p:cNvSpPr/>
            <p:nvPr userDrawn="1"/>
          </p:nvSpPr>
          <p:spPr>
            <a:xfrm>
              <a:off x="-759061" y="3077308"/>
              <a:ext cx="1781879" cy="1555177"/>
            </a:xfrm>
            <a:prstGeom prst="hexagon">
              <a:avLst>
                <a:gd name="adj" fmla="val 28395"/>
                <a:gd name="vf" fmla="val 115470"/>
              </a:avLst>
            </a:prstGeom>
            <a:gradFill>
              <a:gsLst>
                <a:gs pos="100000">
                  <a:srgbClr val="D65D1E">
                    <a:alpha val="31000"/>
                  </a:srgbClr>
                </a:gs>
                <a:gs pos="0">
                  <a:srgbClr val="D65D1E">
                    <a:alpha val="32000"/>
                    <a:lumMod val="5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8" name="Hexagon 7"/>
            <p:cNvSpPr/>
            <p:nvPr userDrawn="1"/>
          </p:nvSpPr>
          <p:spPr>
            <a:xfrm>
              <a:off x="573427" y="-788719"/>
              <a:ext cx="1781879" cy="1555177"/>
            </a:xfrm>
            <a:prstGeom prst="hexagon">
              <a:avLst>
                <a:gd name="adj" fmla="val 28395"/>
                <a:gd name="vf" fmla="val 115470"/>
              </a:avLst>
            </a:prstGeom>
            <a:gradFill>
              <a:gsLst>
                <a:gs pos="100000">
                  <a:srgbClr val="A0116A">
                    <a:alpha val="32000"/>
                  </a:srgbClr>
                </a:gs>
                <a:gs pos="0">
                  <a:srgbClr val="A0116A">
                    <a:lumMod val="42000"/>
                    <a:alpha val="20000"/>
                  </a:srgb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9" name="Hexagon 8"/>
            <p:cNvSpPr/>
            <p:nvPr userDrawn="1"/>
          </p:nvSpPr>
          <p:spPr>
            <a:xfrm>
              <a:off x="1457569" y="5405742"/>
              <a:ext cx="1781879" cy="1555177"/>
            </a:xfrm>
            <a:prstGeom prst="hexagon">
              <a:avLst>
                <a:gd name="adj" fmla="val 28395"/>
                <a:gd name="vf" fmla="val 115470"/>
              </a:avLst>
            </a:prstGeom>
            <a:gradFill>
              <a:gsLst>
                <a:gs pos="100000">
                  <a:schemeClr val="bg2">
                    <a:alpha val="32000"/>
                  </a:schemeClr>
                </a:gs>
                <a:gs pos="0">
                  <a:schemeClr val="bg2">
                    <a:alpha val="31000"/>
                    <a:lumMod val="5000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10" name="Hexagon 9"/>
            <p:cNvSpPr/>
            <p:nvPr userDrawn="1"/>
          </p:nvSpPr>
          <p:spPr>
            <a:xfrm>
              <a:off x="9499675" y="-1569346"/>
              <a:ext cx="3567546" cy="3113660"/>
            </a:xfrm>
            <a:prstGeom prst="hexagon">
              <a:avLst>
                <a:gd name="adj" fmla="val 28395"/>
                <a:gd name="vf" fmla="val 115470"/>
              </a:avLst>
            </a:prstGeom>
            <a:gradFill>
              <a:gsLst>
                <a:gs pos="0">
                  <a:schemeClr val="bg2">
                    <a:alpha val="32000"/>
                  </a:schemeClr>
                </a:gs>
                <a:gs pos="100000">
                  <a:schemeClr val="bg2">
                    <a:alpha val="31000"/>
                    <a:lumMod val="50000"/>
                  </a:schemeClr>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spTree>
    <p:extLst>
      <p:ext uri="{BB962C8B-B14F-4D97-AF65-F5344CB8AC3E}">
        <p14:creationId xmlns:p14="http://schemas.microsoft.com/office/powerpoint/2010/main" val="883129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ubtitle, and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15290" y="438614"/>
            <a:ext cx="8313420" cy="560153"/>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730" y="2085299"/>
            <a:ext cx="4120886" cy="4364604"/>
          </a:xfrm>
        </p:spPr>
        <p:txBody>
          <a:bodyPr/>
          <a:lstStyle>
            <a:lvl1pPr marL="231775" indent="-231775">
              <a:buSzPct val="100000"/>
              <a:buFontTx/>
              <a:buBlip>
                <a:blip r:embed="rId2"/>
              </a:buBlip>
              <a:defRPr sz="2400" b="0">
                <a:solidFill>
                  <a:schemeClr val="bg2"/>
                </a:solidFill>
              </a:defRPr>
            </a:lvl1pPr>
            <a:lvl2pPr marL="803275" indent="-231775">
              <a:buSzPct val="100000"/>
              <a:buFontTx/>
              <a:buBlip>
                <a:blip r:embed="rId2"/>
              </a:buBlip>
              <a:defRPr sz="2000" b="0">
                <a:solidFill>
                  <a:schemeClr val="bg2"/>
                </a:solidFill>
              </a:defRPr>
            </a:lvl2pPr>
            <a:lvl3pPr marL="1255713" indent="-166688">
              <a:buSzPct val="100000"/>
              <a:buFontTx/>
              <a:buBlip>
                <a:blip r:embed="rId2"/>
              </a:buBlip>
              <a:defRPr sz="1800" b="0">
                <a:solidFill>
                  <a:schemeClr val="bg2"/>
                </a:solidFill>
              </a:defRPr>
            </a:lvl3pPr>
            <a:lvl4pPr marL="1774825" indent="-228600">
              <a:buFont typeface="Wingdings" panose="05000000000000000000" pitchFamily="2" charset="2"/>
              <a:buChar char="§"/>
              <a:defRPr sz="1800" b="0">
                <a:solidFill>
                  <a:schemeClr val="tx1"/>
                </a:solidFill>
              </a:defRPr>
            </a:lvl4pPr>
            <a:lvl5pPr marL="2117725" indent="-228600">
              <a:buFont typeface="Wingdings" panose="05000000000000000000" pitchFamily="2" charset="2"/>
              <a:buChar char="§"/>
              <a:defRPr sz="1800" b="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4" name="Content Placeholder 3"/>
          <p:cNvSpPr>
            <a:spLocks noGrp="1"/>
          </p:cNvSpPr>
          <p:nvPr>
            <p:ph sz="half" idx="2"/>
          </p:nvPr>
        </p:nvSpPr>
        <p:spPr>
          <a:xfrm>
            <a:off x="4705615" y="2085299"/>
            <a:ext cx="4120885" cy="4364604"/>
          </a:xfrm>
        </p:spPr>
        <p:txBody>
          <a:bodyPr/>
          <a:lstStyle>
            <a:lvl1pPr marL="231775" indent="-231775">
              <a:buSzPct val="100000"/>
              <a:buFontTx/>
              <a:buBlip>
                <a:blip r:embed="rId2"/>
              </a:buBlip>
              <a:defRPr sz="2400" b="0">
                <a:solidFill>
                  <a:schemeClr val="bg2"/>
                </a:solidFill>
              </a:defRPr>
            </a:lvl1pPr>
            <a:lvl2pPr marL="803275" indent="-231775">
              <a:buSzPct val="100000"/>
              <a:buFontTx/>
              <a:buBlip>
                <a:blip r:embed="rId2"/>
              </a:buBlip>
              <a:defRPr sz="2000" b="0">
                <a:solidFill>
                  <a:schemeClr val="bg2"/>
                </a:solidFill>
              </a:defRPr>
            </a:lvl2pPr>
            <a:lvl3pPr marL="1255713" indent="-166688">
              <a:buSzPct val="100000"/>
              <a:buFontTx/>
              <a:buBlip>
                <a:blip r:embed="rId2"/>
              </a:buBlip>
              <a:defRPr sz="1800" b="0">
                <a:solidFill>
                  <a:schemeClr val="bg2"/>
                </a:solidFill>
              </a:defRPr>
            </a:lvl3pPr>
            <a:lvl4pPr marL="1774825" indent="-228600">
              <a:buFont typeface="Wingdings" panose="05000000000000000000" pitchFamily="2" charset="2"/>
              <a:buChar char="§"/>
              <a:defRPr sz="1800" b="0">
                <a:solidFill>
                  <a:schemeClr val="tx1"/>
                </a:solidFill>
              </a:defRPr>
            </a:lvl4pPr>
            <a:lvl5pPr marL="2117725" indent="-228600">
              <a:buFont typeface="Wingdings" panose="05000000000000000000" pitchFamily="2" charset="2"/>
              <a:buChar char="§"/>
              <a:defRPr sz="1800" b="0">
                <a:solidFill>
                  <a:schemeClr val="tx1"/>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p:txBody>
      </p:sp>
      <p:sp>
        <p:nvSpPr>
          <p:cNvPr id="5" name="Text Placeholder 4"/>
          <p:cNvSpPr>
            <a:spLocks noGrp="1"/>
          </p:cNvSpPr>
          <p:nvPr>
            <p:ph type="body" sz="quarter" idx="10"/>
          </p:nvPr>
        </p:nvSpPr>
        <p:spPr>
          <a:xfrm>
            <a:off x="415290" y="1227667"/>
            <a:ext cx="8313420" cy="583848"/>
          </a:xfrm>
        </p:spPr>
        <p:txBody>
          <a:bodyPr/>
          <a:lstStyle>
            <a:lvl1pPr marL="0" indent="0" algn="ctr">
              <a:buFontTx/>
              <a:buNone/>
              <a:defRPr sz="2800">
                <a:solidFill>
                  <a:schemeClr val="tx2"/>
                </a:solidFill>
                <a:latin typeface="Trebuchet MS" panose="020B0603020202020204" pitchFamily="34" charset="0"/>
              </a:defRPr>
            </a:lvl1pPr>
            <a:lvl2pPr marL="571500" indent="0" algn="ctr">
              <a:buFontTx/>
              <a:buNone/>
              <a:defRPr sz="2800">
                <a:solidFill>
                  <a:schemeClr val="tx2"/>
                </a:solidFill>
                <a:latin typeface="Trebuchet MS" panose="020B0603020202020204" pitchFamily="34" charset="0"/>
              </a:defRPr>
            </a:lvl2pPr>
            <a:lvl3pPr marL="1089025" indent="0" algn="ctr">
              <a:buFontTx/>
              <a:buNone/>
              <a:defRPr sz="2800">
                <a:solidFill>
                  <a:schemeClr val="tx2"/>
                </a:solidFill>
                <a:latin typeface="Trebuchet MS" panose="020B0603020202020204" pitchFamily="34" charset="0"/>
              </a:defRPr>
            </a:lvl3pPr>
            <a:lvl4pPr marL="1546225" indent="0" algn="ctr">
              <a:buFontTx/>
              <a:buNone/>
              <a:defRPr sz="2800">
                <a:solidFill>
                  <a:schemeClr val="tx2"/>
                </a:solidFill>
                <a:latin typeface="Trebuchet MS" panose="020B0603020202020204" pitchFamily="34" charset="0"/>
              </a:defRPr>
            </a:lvl4pPr>
            <a:lvl5pPr marL="1889125" indent="0" algn="ctr">
              <a:buFontTx/>
              <a:buNone/>
              <a:defRPr sz="2800">
                <a:solidFill>
                  <a:schemeClr val="tx2"/>
                </a:solidFill>
                <a:latin typeface="Trebuchet MS" panose="020B0603020202020204" pitchFamily="34"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7775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BOTTOM Highligh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7" name="Rectangle 6"/>
          <p:cNvSpPr/>
          <p:nvPr userDrawn="1"/>
        </p:nvSpPr>
        <p:spPr>
          <a:xfrm rot="5400000" flipV="1">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415290" y="5786659"/>
            <a:ext cx="8313420" cy="560153"/>
          </a:xfrm>
        </p:spPr>
        <p:txBody>
          <a:bodyPr anchor="b"/>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8130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V="1">
            <a:off x="0" y="0"/>
            <a:ext cx="9144000" cy="6858000"/>
          </a:xfrm>
          <a:prstGeom prst="rect">
            <a:avLst/>
          </a:prstGeom>
        </p:spPr>
      </p:pic>
      <p:sp>
        <p:nvSpPr>
          <p:cNvPr id="7" name="Rectangle 6"/>
          <p:cNvSpPr/>
          <p:nvPr userDrawn="1"/>
        </p:nvSpPr>
        <p:spPr>
          <a:xfrm rot="5400000" flipV="1">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Tree>
    <p:extLst>
      <p:ext uri="{BB962C8B-B14F-4D97-AF65-F5344CB8AC3E}">
        <p14:creationId xmlns:p14="http://schemas.microsoft.com/office/powerpoint/2010/main" val="145094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OP Highligh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8" name="Rectangle 7"/>
          <p:cNvSpPr/>
          <p:nvPr userDrawn="1"/>
        </p:nvSpPr>
        <p:spPr>
          <a:xfrm rot="16200000">
            <a:off x="1143000" y="-1143000"/>
            <a:ext cx="6858000" cy="9144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2" name="Title 1"/>
          <p:cNvSpPr>
            <a:spLocks noGrp="1"/>
          </p:cNvSpPr>
          <p:nvPr>
            <p:ph type="title"/>
          </p:nvPr>
        </p:nvSpPr>
        <p:spPr>
          <a:xfrm>
            <a:off x="415290" y="390396"/>
            <a:ext cx="8313420" cy="560153"/>
          </a:xfrm>
        </p:spPr>
        <p:txBody>
          <a:bodyPr anchor="t"/>
          <a:lstStyle>
            <a:lvl1pPr algn="ctr">
              <a:defRPr/>
            </a:lvl1pPr>
          </a:lstStyle>
          <a:p>
            <a:r>
              <a:rPr lang="en-US" dirty="0" smtClean="0"/>
              <a:t>Click to edit Master title style</a:t>
            </a:r>
            <a:endParaRPr lang="en-US" dirty="0"/>
          </a:p>
        </p:txBody>
      </p:sp>
    </p:spTree>
    <p:extLst>
      <p:ext uri="{BB962C8B-B14F-4D97-AF65-F5344CB8AC3E}">
        <p14:creationId xmlns:p14="http://schemas.microsoft.com/office/powerpoint/2010/main" val="699914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EFT High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flipH="1">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Text Placeholder 6"/>
          <p:cNvSpPr>
            <a:spLocks noGrp="1"/>
          </p:cNvSpPr>
          <p:nvPr>
            <p:ph type="body" sz="quarter" idx="10" hasCustomPrompt="1"/>
          </p:nvPr>
        </p:nvSpPr>
        <p:spPr>
          <a:xfrm>
            <a:off x="486167" y="2568754"/>
            <a:ext cx="3389776" cy="1715699"/>
          </a:xfrm>
        </p:spPr>
        <p:txBody>
          <a:bodyPr anchor="ctr"/>
          <a:lstStyle>
            <a:lvl1pPr marL="0" indent="0" algn="l">
              <a:lnSpc>
                <a:spcPct val="90000"/>
              </a:lnSpc>
              <a:spcBef>
                <a:spcPts val="0"/>
              </a:spcBef>
              <a:buFontTx/>
              <a:buNone/>
              <a:defRPr sz="2800" cap="all" baseline="0">
                <a:solidFill>
                  <a:schemeClr val="tx1"/>
                </a:solidFill>
              </a:defRPr>
            </a:lvl1pPr>
            <a:lvl2pPr marL="571500" indent="0">
              <a:buFontTx/>
              <a:buNone/>
              <a:defRPr/>
            </a:lvl2pPr>
            <a:lvl3pPr marL="1089025" indent="0">
              <a:buFontTx/>
              <a:buNone/>
              <a:defRPr/>
            </a:lvl3pPr>
            <a:lvl4pPr marL="1546225" indent="0">
              <a:buFontTx/>
              <a:buNone/>
              <a:defRPr/>
            </a:lvl4pPr>
            <a:lvl5pPr marL="1889125" indent="0">
              <a:buFontTx/>
              <a:buNone/>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17141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FT Highlight + LOGO + PAGE NUMB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0" name="Rectangle 9"/>
          <p:cNvSpPr/>
          <p:nvPr userDrawn="1"/>
        </p:nvSpPr>
        <p:spPr>
          <a:xfrm flipH="1">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Text Placeholder 6"/>
          <p:cNvSpPr>
            <a:spLocks noGrp="1"/>
          </p:cNvSpPr>
          <p:nvPr>
            <p:ph type="body" sz="quarter" idx="10" hasCustomPrompt="1"/>
          </p:nvPr>
        </p:nvSpPr>
        <p:spPr>
          <a:xfrm>
            <a:off x="486167" y="2568754"/>
            <a:ext cx="3389776" cy="1715699"/>
          </a:xfrm>
        </p:spPr>
        <p:txBody>
          <a:bodyPr anchor="ctr"/>
          <a:lstStyle>
            <a:lvl1pPr marL="0" indent="0" algn="l">
              <a:lnSpc>
                <a:spcPct val="90000"/>
              </a:lnSpc>
              <a:spcBef>
                <a:spcPts val="0"/>
              </a:spcBef>
              <a:buFontTx/>
              <a:buNone/>
              <a:defRPr sz="2800" cap="all" baseline="0">
                <a:solidFill>
                  <a:schemeClr val="tx1"/>
                </a:solidFill>
              </a:defRPr>
            </a:lvl1pPr>
            <a:lvl2pPr marL="571500" indent="0">
              <a:buFontTx/>
              <a:buNone/>
              <a:defRPr/>
            </a:lvl2pPr>
            <a:lvl3pPr marL="1089025" indent="0">
              <a:buFontTx/>
              <a:buNone/>
              <a:defRPr/>
            </a:lvl3pPr>
            <a:lvl4pPr marL="1546225" indent="0">
              <a:buFontTx/>
              <a:buNone/>
              <a:defRPr/>
            </a:lvl4pPr>
            <a:lvl5pPr marL="1889125" indent="0">
              <a:buFontTx/>
              <a:buNone/>
              <a:defRPr/>
            </a:lvl5pPr>
          </a:lstStyle>
          <a:p>
            <a:pPr lvl="0"/>
            <a:r>
              <a:rPr lang="en-US" dirty="0" smtClean="0"/>
              <a:t>CLICK TO EDIT MASTER TEXT STYLES</a:t>
            </a:r>
            <a:endParaRPr lang="en-US" dirty="0"/>
          </a:p>
        </p:txBody>
      </p:sp>
      <p:grpSp>
        <p:nvGrpSpPr>
          <p:cNvPr id="13" name="Group 12"/>
          <p:cNvGrpSpPr/>
          <p:nvPr userDrawn="1"/>
        </p:nvGrpSpPr>
        <p:grpSpPr>
          <a:xfrm>
            <a:off x="8461422" y="6520560"/>
            <a:ext cx="500873" cy="123358"/>
            <a:chOff x="1346200" y="-720726"/>
            <a:chExt cx="2990850" cy="552450"/>
          </a:xfrm>
        </p:grpSpPr>
        <p:sp>
          <p:nvSpPr>
            <p:cNvPr id="14" name="Freeform 13"/>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5"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6"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grpSp>
      <p:sp>
        <p:nvSpPr>
          <p:cNvPr id="17" name="TextBox 16"/>
          <p:cNvSpPr txBox="1"/>
          <p:nvPr userDrawn="1"/>
        </p:nvSpPr>
        <p:spPr>
          <a:xfrm>
            <a:off x="8135212" y="6488184"/>
            <a:ext cx="267523" cy="161583"/>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457200"/>
            <a:fld id="{9EF62655-870B-4C06-BC3D-C67D37BAE36D}" type="slidenum">
              <a:rPr lang="en-US" sz="850" smtClean="0">
                <a:solidFill>
                  <a:srgbClr val="505050"/>
                </a:solidFill>
                <a:latin typeface="Trebuchet MS" panose="020B0603020202020204" pitchFamily="34" charset="0"/>
                <a:ea typeface="MS PGothic" pitchFamily="34" charset="-128"/>
                <a:cs typeface="+mn-cs"/>
              </a:rPr>
              <a:pPr algn="r" defTabSz="457200"/>
              <a:t>‹#›</a:t>
            </a:fld>
            <a:r>
              <a:rPr lang="en-US" sz="1050" cap="none" dirty="0" smtClean="0">
                <a:solidFill>
                  <a:srgbClr val="A0116A">
                    <a:lumMod val="60000"/>
                    <a:lumOff val="40000"/>
                  </a:srgbClr>
                </a:solidFill>
                <a:ea typeface="MS PGothic" pitchFamily="34" charset="-128"/>
                <a:cs typeface="+mn-cs"/>
              </a:rPr>
              <a:t> </a:t>
            </a:r>
          </a:p>
        </p:txBody>
      </p:sp>
    </p:spTree>
    <p:extLst>
      <p:ext uri="{BB962C8B-B14F-4D97-AF65-F5344CB8AC3E}">
        <p14:creationId xmlns:p14="http://schemas.microsoft.com/office/powerpoint/2010/main" val="21136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IGHT Highligh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flipH="1">
            <a:off x="0" y="0"/>
            <a:ext cx="9144000" cy="6858000"/>
          </a:xfrm>
          <a:prstGeom prst="rect">
            <a:avLst/>
          </a:prstGeom>
        </p:spPr>
      </p:pic>
      <p:sp>
        <p:nvSpPr>
          <p:cNvPr id="13" name="Rectangle 12"/>
          <p:cNvSpPr/>
          <p:nvPr userDrawn="1"/>
        </p:nvSpPr>
        <p:spPr>
          <a:xfrm>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sp>
        <p:nvSpPr>
          <p:cNvPr id="7" name="Text Placeholder 6"/>
          <p:cNvSpPr>
            <a:spLocks noGrp="1"/>
          </p:cNvSpPr>
          <p:nvPr>
            <p:ph type="body" sz="quarter" idx="10" hasCustomPrompt="1"/>
          </p:nvPr>
        </p:nvSpPr>
        <p:spPr>
          <a:xfrm>
            <a:off x="5165481" y="2568755"/>
            <a:ext cx="3476102" cy="1706112"/>
          </a:xfrm>
        </p:spPr>
        <p:txBody>
          <a:bodyPr anchor="ctr"/>
          <a:lstStyle>
            <a:lvl1pPr marL="0" indent="0" algn="ctr">
              <a:lnSpc>
                <a:spcPct val="90000"/>
              </a:lnSpc>
              <a:spcBef>
                <a:spcPts val="0"/>
              </a:spcBef>
              <a:buFontTx/>
              <a:buNone/>
              <a:defRPr sz="2800" cap="all" baseline="0">
                <a:solidFill>
                  <a:schemeClr val="tx1"/>
                </a:solidFill>
              </a:defRPr>
            </a:lvl1pPr>
            <a:lvl2pPr marL="571500" indent="0">
              <a:buFontTx/>
              <a:buNone/>
              <a:defRPr/>
            </a:lvl2pPr>
            <a:lvl3pPr marL="1089025" indent="0">
              <a:buFontTx/>
              <a:buNone/>
              <a:defRPr/>
            </a:lvl3pPr>
            <a:lvl4pPr marL="1546225" indent="0">
              <a:buFontTx/>
              <a:buNone/>
              <a:defRPr/>
            </a:lvl4pPr>
            <a:lvl5pPr marL="1889125"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2394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36290" cy="484748"/>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0047" y="1363057"/>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597398" y="1363057"/>
            <a:ext cx="4198258" cy="4275744"/>
          </a:xfrm>
        </p:spPr>
        <p:txBody>
          <a:bodyPr/>
          <a:lstStyle>
            <a:lvl1pPr>
              <a:defRPr lang="en-US" dirty="0" smtClean="0"/>
            </a:lvl1pPr>
            <a:lvl2pPr>
              <a:defRPr lang="en-US" dirty="0" smtClean="0"/>
            </a:lvl2pPr>
            <a:lvl3pPr>
              <a:defRPr lang="en-US" dirty="0" smtClean="0"/>
            </a:lvl3pPr>
            <a:lvl4pPr>
              <a:defRPr lang="en-US" dirty="0" smtClean="0"/>
            </a:lvl4pPr>
            <a:lvl5pPr>
              <a:defRPr lang="en-US" dirty="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006602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xagon_Grid">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Rectangle 1"/>
          <p:cNvSpPr/>
          <p:nvPr userDrawn="1"/>
        </p:nvSpPr>
        <p:spPr>
          <a:xfrm>
            <a:off x="0" y="0"/>
            <a:ext cx="9144000" cy="3100102"/>
          </a:xfrm>
          <a:prstGeom prst="rect">
            <a:avLst/>
          </a:prstGeom>
          <a:gradFill>
            <a:gsLst>
              <a:gs pos="0">
                <a:schemeClr val="bg1">
                  <a:alpha val="55000"/>
                </a:schemeClr>
              </a:gs>
              <a:gs pos="65000">
                <a:schemeClr val="bg1">
                  <a:alpha val="55000"/>
                </a:schemeClr>
              </a:gs>
              <a:gs pos="100000">
                <a:schemeClr val="bg1">
                  <a:alpha val="0"/>
                </a:schemeClr>
              </a:gs>
            </a:gsLst>
            <a:lin ang="5400000" scaled="0"/>
          </a:gradFill>
          <a:ln w="9525">
            <a:noFill/>
            <a:miter lim="800000"/>
            <a:headEnd/>
            <a:tailEnd/>
          </a:ln>
        </p:spPr>
        <p:txBody>
          <a:bodyPr vert="horz" wrap="square" lIns="91440" tIns="45720" rIns="91440" bIns="45720" numCol="1" anchor="ctr" anchorCtr="0" compatLnSpc="1">
            <a:prstTxWarp prst="textNoShape">
              <a:avLst/>
            </a:prstTxWarp>
            <a:noAutofit/>
          </a:bodyPr>
          <a:lstStyle/>
          <a:p>
            <a:pPr algn="ctr">
              <a:lnSpc>
                <a:spcPct val="90000"/>
              </a:lnSpc>
            </a:pPr>
            <a:endParaRPr lang="en-US" sz="3800" kern="0">
              <a:solidFill>
                <a:srgbClr val="FFFFFF"/>
              </a:solidFill>
              <a:latin typeface="Trebuchet MS" pitchFamily="34" charset="0"/>
              <a:ea typeface="MS PGothic" pitchFamily="34" charset="-128"/>
              <a:cs typeface="+mn-cs"/>
            </a:endParaRPr>
          </a:p>
        </p:txBody>
      </p:sp>
      <p:sp>
        <p:nvSpPr>
          <p:cNvPr id="4" name="Title 1"/>
          <p:cNvSpPr txBox="1">
            <a:spLocks/>
          </p:cNvSpPr>
          <p:nvPr userDrawn="1"/>
        </p:nvSpPr>
        <p:spPr bwMode="auto">
          <a:xfrm>
            <a:off x="1" y="1"/>
            <a:ext cx="9144000" cy="175858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algn="ctr" rtl="0" fontAlgn="base">
              <a:lnSpc>
                <a:spcPct val="90000"/>
              </a:lnSpc>
              <a:spcBef>
                <a:spcPct val="0"/>
              </a:spcBef>
              <a:spcAft>
                <a:spcPct val="0"/>
              </a:spcAft>
              <a:defRPr sz="3800" b="0">
                <a:solidFill>
                  <a:schemeClr val="tx2"/>
                </a:solidFill>
                <a:latin typeface="Trebuchet MS"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a:lstStyle>
          <a:p>
            <a:r>
              <a:rPr lang="en-US" kern="0" dirty="0" smtClean="0">
                <a:solidFill>
                  <a:srgbClr val="FFFFFF"/>
                </a:solidFill>
              </a:rPr>
              <a:t>GRID FOR HEXAGON PLACEMENT ONLY</a:t>
            </a:r>
            <a:endParaRPr lang="en-US" kern="0" dirty="0">
              <a:solidFill>
                <a:srgbClr val="FFFFFF"/>
              </a:solidFill>
            </a:endParaRPr>
          </a:p>
        </p:txBody>
      </p:sp>
    </p:spTree>
    <p:extLst>
      <p:ext uri="{BB962C8B-B14F-4D97-AF65-F5344CB8AC3E}">
        <p14:creationId xmlns:p14="http://schemas.microsoft.com/office/powerpoint/2010/main" val="321430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6865" y="89475"/>
            <a:ext cx="7670271" cy="1027974"/>
          </a:xfrm>
        </p:spPr>
        <p:txBody>
          <a:bodyPr/>
          <a:lstStyle>
            <a:lvl1pPr algn="ctr">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buFontTx/>
              <a:buBlip>
                <a:blip r:embed="rId2"/>
              </a:buBlip>
              <a:defRPr>
                <a:solidFill>
                  <a:schemeClr val="tx1"/>
                </a:solidFill>
              </a:defRPr>
            </a:lvl1pPr>
            <a:lvl2pPr>
              <a:buSzPct val="100000"/>
              <a:buFontTx/>
              <a:buBlip>
                <a:blip r:embed="rId2"/>
              </a:buBlip>
              <a:defRPr>
                <a:solidFill>
                  <a:schemeClr val="tx1"/>
                </a:solidFill>
              </a:defRPr>
            </a:lvl2pPr>
            <a:lvl3pPr>
              <a:buSzPct val="100000"/>
              <a:buFontTx/>
              <a:buBlip>
                <a:blip r:embed="rId2"/>
              </a:buBlip>
              <a:defRPr sz="1800">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9187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LEFT Highlight">
    <p:spTree>
      <p:nvGrpSpPr>
        <p:cNvPr id="1" name=""/>
        <p:cNvGrpSpPr/>
        <p:nvPr/>
      </p:nvGrpSpPr>
      <p:grpSpPr>
        <a:xfrm>
          <a:off x="0" y="0"/>
          <a:ext cx="0" cy="0"/>
          <a:chOff x="0" y="0"/>
          <a:chExt cx="0" cy="0"/>
        </a:xfrm>
      </p:grpSpPr>
      <p:pic>
        <p:nvPicPr>
          <p:cNvPr id="3"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userDrawn="1"/>
        </p:nvSpPr>
        <p:spPr>
          <a:xfrm flipH="1">
            <a:off x="0" y="0"/>
            <a:ext cx="9144000" cy="6858000"/>
          </a:xfrm>
          <a:prstGeom prst="rect">
            <a:avLst/>
          </a:prstGeom>
          <a:gradFill>
            <a:gsLst>
              <a:gs pos="0">
                <a:schemeClr val="bg1"/>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en-US" dirty="0">
              <a:solidFill>
                <a:srgbClr val="FFFFFF"/>
              </a:solidFill>
            </a:endParaRPr>
          </a:p>
        </p:txBody>
      </p:sp>
      <p:sp>
        <p:nvSpPr>
          <p:cNvPr id="7" name="Text Placeholder 6"/>
          <p:cNvSpPr>
            <a:spLocks noGrp="1"/>
          </p:cNvSpPr>
          <p:nvPr>
            <p:ph type="body" sz="quarter" idx="10"/>
          </p:nvPr>
        </p:nvSpPr>
        <p:spPr>
          <a:xfrm>
            <a:off x="486167" y="2636412"/>
            <a:ext cx="3389776" cy="1629833"/>
          </a:xfrm>
        </p:spPr>
        <p:txBody>
          <a:bodyPr anchor="ctr"/>
          <a:lstStyle>
            <a:lvl1pPr marL="0" indent="0" algn="ctr">
              <a:lnSpc>
                <a:spcPct val="90000"/>
              </a:lnSpc>
              <a:spcBef>
                <a:spcPts val="0"/>
              </a:spcBef>
              <a:buFontTx/>
              <a:buNone/>
              <a:defRPr>
                <a:solidFill>
                  <a:schemeClr val="tx1"/>
                </a:solidFill>
              </a:defRPr>
            </a:lvl1pPr>
            <a:lvl2pPr marL="571500" indent="0">
              <a:buFontTx/>
              <a:buNone/>
              <a:defRPr/>
            </a:lvl2pPr>
            <a:lvl3pPr marL="1089025" indent="0">
              <a:buFontTx/>
              <a:buNone/>
              <a:defRPr/>
            </a:lvl3pPr>
            <a:lvl4pPr marL="1546225" indent="0">
              <a:buFontTx/>
              <a:buNone/>
              <a:defRPr/>
            </a:lvl4pPr>
            <a:lvl5pPr marL="1889125" indent="0">
              <a:buFontTx/>
              <a:buNone/>
              <a:defRPr/>
            </a:lvl5pPr>
          </a:lstStyle>
          <a:p>
            <a:pPr lvl="0"/>
            <a:r>
              <a:rPr lang="en-US" smtClean="0"/>
              <a:t>Click to edit Master text styles</a:t>
            </a:r>
          </a:p>
        </p:txBody>
      </p:sp>
    </p:spTree>
    <p:extLst>
      <p:ext uri="{BB962C8B-B14F-4D97-AF65-F5344CB8AC3E}">
        <p14:creationId xmlns:p14="http://schemas.microsoft.com/office/powerpoint/2010/main" val="3099311761"/>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00091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3860" y="244475"/>
            <a:ext cx="8628678" cy="48474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95948" y="1204686"/>
            <a:ext cx="4192528"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95948" y="2025876"/>
            <a:ext cx="4192528" cy="3674610"/>
          </a:xfrm>
        </p:spPr>
        <p:txBody>
          <a:bodyPr/>
          <a:lstStyle>
            <a:lvl1pPr>
              <a:defRPr sz="2400"/>
            </a:lvl1pPr>
            <a:lvl2pPr>
              <a:defRPr sz="2000"/>
            </a:lvl2pPr>
            <a:lvl3pPr>
              <a:defRPr sz="1800"/>
            </a:lvl3pPr>
            <a:lvl4pPr>
              <a:defRPr sz="1600"/>
            </a:lvl4pPr>
            <a:lvl5pPr marL="1482725" indent="-222250">
              <a:buFont typeface="Arial" panose="020B0604020202020204" pitchFamily="34" charset="0"/>
              <a:buChar cha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219200"/>
            <a:ext cx="4194175" cy="821190"/>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40390"/>
            <a:ext cx="4194175" cy="3674610"/>
          </a:xfrm>
        </p:spPr>
        <p:txBody>
          <a:bodyPr/>
          <a:lstStyle>
            <a:lvl1pPr>
              <a:defRPr sz="2400"/>
            </a:lvl1pPr>
            <a:lvl2pPr>
              <a:defRPr sz="2000"/>
            </a:lvl2pPr>
            <a:lvl3pPr>
              <a:defRPr sz="1800"/>
            </a:lvl3pPr>
            <a:lvl4pPr>
              <a:defRPr sz="1600"/>
            </a:lvl4pPr>
            <a:lvl5pPr marL="1482725" indent="-222250">
              <a:defRPr lang="en-US" sz="1800" kern="1200" dirty="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48649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2" name="Title 1"/>
          <p:cNvSpPr>
            <a:spLocks noGrp="1"/>
          </p:cNvSpPr>
          <p:nvPr>
            <p:ph type="title"/>
          </p:nvPr>
        </p:nvSpPr>
        <p:spPr>
          <a:xfrm>
            <a:off x="193385" y="244475"/>
            <a:ext cx="3911890" cy="1117600"/>
          </a:xfrm>
        </p:spPr>
        <p:txBody>
          <a:bodyPr/>
          <a:lstStyle/>
          <a:p>
            <a:r>
              <a:rPr lang="en-US" smtClean="0"/>
              <a:t>Click to edit Master title style</a:t>
            </a:r>
            <a:endParaRPr lang="en-US"/>
          </a:p>
        </p:txBody>
      </p:sp>
      <p:sp>
        <p:nvSpPr>
          <p:cNvPr id="3" name="Rectangle 2"/>
          <p:cNvSpPr/>
          <p:nvPr userDrawn="1"/>
        </p:nvSpPr>
        <p:spPr bwMode="auto">
          <a:xfrm>
            <a:off x="5791200" y="0"/>
            <a:ext cx="3365146" cy="6858000"/>
          </a:xfrm>
          <a:prstGeom prst="rect">
            <a:avLst/>
          </a:prstGeom>
          <a:solidFill>
            <a:schemeClr val="bg2"/>
          </a:solidFill>
          <a:ln w="9525" cap="flat" cmpd="sng" algn="ctr">
            <a:noFill/>
            <a:prstDash val="solid"/>
            <a:round/>
            <a:headEnd type="none" w="med" len="med"/>
            <a:tailEnd type="none" w="med" len="med"/>
          </a:ln>
          <a:effectLst/>
        </p:spPr>
        <p:txBody>
          <a:bodyPr/>
          <a:lstStyle/>
          <a:p>
            <a:pPr eaLnBrk="0" hangingPunct="0">
              <a:defRPr/>
            </a:pPr>
            <a:endParaRPr lang="en-US">
              <a:latin typeface="Arial" pitchFamily="34" charset="0"/>
              <a:cs typeface="Arial" pitchFamily="34" charset="0"/>
            </a:endParaRPr>
          </a:p>
        </p:txBody>
      </p:sp>
      <p:cxnSp>
        <p:nvCxnSpPr>
          <p:cNvPr id="7" name="Straight Arrow Connector 6"/>
          <p:cNvCxnSpPr/>
          <p:nvPr userDrawn="1"/>
        </p:nvCxnSpPr>
        <p:spPr>
          <a:xfrm>
            <a:off x="5791200" y="0"/>
            <a:ext cx="0" cy="6858000"/>
          </a:xfrm>
          <a:prstGeom prst="straightConnector1">
            <a:avLst/>
          </a:prstGeom>
          <a:ln w="38100">
            <a:solidFill>
              <a:schemeClr val="tx2"/>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8" name="Picture 7" descr="OLCF_2014.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335903"/>
            <a:ext cx="2399055" cy="329184"/>
          </a:xfrm>
          <a:prstGeom prst="rect">
            <a:avLst/>
          </a:prstGeom>
        </p:spPr>
      </p:pic>
      <p:pic>
        <p:nvPicPr>
          <p:cNvPr id="10" name="Picture 9"/>
          <p:cNvPicPr>
            <a:picLocks noChangeAspect="1"/>
          </p:cNvPicPr>
          <p:nvPr userDrawn="1"/>
        </p:nvPicPr>
        <p:blipFill rotWithShape="1">
          <a:blip r:embed="rId3" cstate="print">
            <a:extLst>
              <a:ext uri="{28A0092B-C50C-407E-A947-70E740481C1C}">
                <a14:useLocalDpi xmlns:a14="http://schemas.microsoft.com/office/drawing/2010/main" val="0"/>
              </a:ext>
            </a:extLst>
          </a:blip>
          <a:srcRect t="1250" r="1844"/>
          <a:stretch/>
        </p:blipFill>
        <p:spPr>
          <a:xfrm>
            <a:off x="180975" y="0"/>
            <a:ext cx="8975371" cy="6772274"/>
          </a:xfrm>
          <a:prstGeom prst="rect">
            <a:avLst/>
          </a:prstGeom>
        </p:spPr>
      </p:pic>
    </p:spTree>
    <p:extLst>
      <p:ext uri="{BB962C8B-B14F-4D97-AF65-F5344CB8AC3E}">
        <p14:creationId xmlns:p14="http://schemas.microsoft.com/office/powerpoint/2010/main" val="6121090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3385" y="244475"/>
            <a:ext cx="8628678" cy="484748"/>
          </a:xfrm>
        </p:spPr>
        <p:txBody>
          <a:bodyPr/>
          <a:lstStyle/>
          <a:p>
            <a:r>
              <a:rPr lang="en-US" smtClean="0"/>
              <a:t>Click to edit Master title style</a:t>
            </a:r>
            <a:endParaRPr lang="en-US"/>
          </a:p>
        </p:txBody>
      </p:sp>
    </p:spTree>
    <p:extLst>
      <p:ext uri="{BB962C8B-B14F-4D97-AF65-F5344CB8AC3E}">
        <p14:creationId xmlns:p14="http://schemas.microsoft.com/office/powerpoint/2010/main" val="21988677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33367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rg Chart layout">
    <p:spTree>
      <p:nvGrpSpPr>
        <p:cNvPr id="1" name=""/>
        <p:cNvGrpSpPr/>
        <p:nvPr/>
      </p:nvGrpSpPr>
      <p:grpSpPr>
        <a:xfrm>
          <a:off x="0" y="0"/>
          <a:ext cx="0" cy="0"/>
          <a:chOff x="0" y="0"/>
          <a:chExt cx="0" cy="0"/>
        </a:xfrm>
      </p:grpSpPr>
      <p:sp>
        <p:nvSpPr>
          <p:cNvPr id="9" name="Title Placeholder 1"/>
          <p:cNvSpPr>
            <a:spLocks noGrp="1"/>
          </p:cNvSpPr>
          <p:nvPr>
            <p:ph type="title"/>
          </p:nvPr>
        </p:nvSpPr>
        <p:spPr bwMode="auto">
          <a:xfrm>
            <a:off x="457200" y="244475"/>
            <a:ext cx="8229600" cy="484188"/>
          </a:xfrm>
          <a:prstGeom prst="rect">
            <a:avLst/>
          </a:prstGeom>
          <a:noFill/>
          <a:ln w="9525">
            <a:noFill/>
            <a:miter lim="800000"/>
            <a:headEnd/>
            <a:tailEnd/>
          </a:ln>
        </p:spPr>
        <p:txBody>
          <a:bodyPr/>
          <a:lstStyle>
            <a:lvl1pPr algn="ctr">
              <a:defRPr/>
            </a:lvl1pPr>
          </a:lstStyle>
          <a:p>
            <a:pPr lvl="0"/>
            <a:r>
              <a:rPr lang="en-US" smtClean="0"/>
              <a:t>Click to edit Master title style</a:t>
            </a:r>
          </a:p>
        </p:txBody>
      </p:sp>
      <p:sp>
        <p:nvSpPr>
          <p:cNvPr id="5" name="Date Placeholder 7"/>
          <p:cNvSpPr>
            <a:spLocks noGrp="1"/>
          </p:cNvSpPr>
          <p:nvPr>
            <p:ph type="dt" sz="half" idx="10"/>
          </p:nvPr>
        </p:nvSpPr>
        <p:spPr>
          <a:xfrm>
            <a:off x="3505200" y="6602373"/>
            <a:ext cx="2133600" cy="178813"/>
          </a:xfrm>
          <a:prstGeom prst="rect">
            <a:avLst/>
          </a:prstGeom>
        </p:spPr>
        <p:txBody>
          <a:bodyPr/>
          <a:lstStyle>
            <a:lvl1pPr algn="ctr">
              <a:lnSpc>
                <a:spcPct val="90000"/>
              </a:lnSpc>
              <a:defRPr sz="900">
                <a:solidFill>
                  <a:schemeClr val="tx1">
                    <a:tint val="75000"/>
                  </a:schemeClr>
                </a:solidFill>
                <a:latin typeface="Times New Roman" pitchFamily="18" charset="0"/>
                <a:cs typeface="Times New Roman" pitchFamily="18" charset="0"/>
              </a:defRPr>
            </a:lvl1pPr>
          </a:lstStyle>
          <a:p>
            <a:pPr>
              <a:defRPr/>
            </a:pPr>
            <a:fld id="{1E98151F-1DE3-476A-8028-5E7ADDCA83F3}" type="datetime1">
              <a:rPr lang="en-US"/>
              <a:pPr>
                <a:defRPr/>
              </a:pPr>
              <a:t>11/14/2014</a:t>
            </a:fld>
            <a:endParaRPr lang="en-US" dirty="0"/>
          </a:p>
        </p:txBody>
      </p:sp>
    </p:spTree>
    <p:extLst>
      <p:ext uri="{BB962C8B-B14F-4D97-AF65-F5344CB8AC3E}">
        <p14:creationId xmlns:p14="http://schemas.microsoft.com/office/powerpoint/2010/main" val="267110787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28588" y="147638"/>
            <a:ext cx="8229600" cy="6238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8588" y="137795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090988" y="13779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090988" y="351155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0"/>
          </p:nvPr>
        </p:nvSpPr>
        <p:spPr>
          <a:xfrm>
            <a:off x="5876925" y="6629400"/>
            <a:ext cx="3181350" cy="457200"/>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r>
              <a:rPr lang="en-US"/>
              <a:t> </a:t>
            </a:r>
            <a:r>
              <a:rPr lang="en-US" b="1">
                <a:solidFill>
                  <a:srgbClr val="00673E"/>
                </a:solidFill>
                <a:latin typeface="Times New Roman" pitchFamily="-108" charset="0"/>
                <a:cs typeface="Times New Roman" pitchFamily="-108" charset="0"/>
              </a:rPr>
              <a:t>U. S. Department Of Energy</a:t>
            </a:r>
            <a:r>
              <a:rPr lang="en-US">
                <a:cs typeface="Times New Roman" pitchFamily="-108" charset="0"/>
              </a:rPr>
              <a:t>   </a:t>
            </a:r>
            <a:fld id="{AAE34614-53F1-4E9A-A0AB-128EBA6ED084}" type="slidenum">
              <a:rPr lang="en-US">
                <a:cs typeface="Times New Roman" pitchFamily="-108" charset="0"/>
              </a:rPr>
              <a:pPr>
                <a:defRPr/>
              </a:pPr>
              <a:t>‹#›</a:t>
            </a:fld>
            <a:r>
              <a:rPr lang="en-US">
                <a:cs typeface="Times New Roman" pitchFamily="-108" charset="0"/>
              </a:rPr>
              <a:t>    </a:t>
            </a:r>
          </a:p>
        </p:txBody>
      </p:sp>
    </p:spTree>
    <p:extLst>
      <p:ext uri="{BB962C8B-B14F-4D97-AF65-F5344CB8AC3E}">
        <p14:creationId xmlns:p14="http://schemas.microsoft.com/office/powerpoint/2010/main" val="23497278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26" Type="http://schemas.openxmlformats.org/officeDocument/2006/relationships/image" Target="../media/image7.png"/><Relationship Id="rId3" Type="http://schemas.openxmlformats.org/officeDocument/2006/relationships/slideLayout" Target="../slideLayouts/slideLayout13.xml"/><Relationship Id="rId21" Type="http://schemas.openxmlformats.org/officeDocument/2006/relationships/slideLayout" Target="../slideLayouts/slideLayout31.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5" Type="http://schemas.openxmlformats.org/officeDocument/2006/relationships/image" Target="../media/image6.jpg"/><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slideLayout" Target="../slideLayouts/slideLayout30.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24"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23" Type="http://schemas.openxmlformats.org/officeDocument/2006/relationships/slideLayout" Target="../slideLayouts/slideLayout33.xml"/><Relationship Id="rId10" Type="http://schemas.openxmlformats.org/officeDocument/2006/relationships/slideLayout" Target="../slideLayouts/slideLayout20.xml"/><Relationship Id="rId19" Type="http://schemas.openxmlformats.org/officeDocument/2006/relationships/slideLayout" Target="../slideLayouts/slideLayout29.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 Id="rId22"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 y="65"/>
            <a:ext cx="9143825" cy="6857868"/>
          </a:xfrm>
          <a:prstGeom prst="rect">
            <a:avLst/>
          </a:prstGeom>
        </p:spPr>
      </p:pic>
      <p:sp>
        <p:nvSpPr>
          <p:cNvPr id="1026" name="Title Placeholder 1"/>
          <p:cNvSpPr>
            <a:spLocks noGrp="1"/>
          </p:cNvSpPr>
          <p:nvPr>
            <p:ph type="title"/>
          </p:nvPr>
        </p:nvSpPr>
        <p:spPr bwMode="auto">
          <a:xfrm>
            <a:off x="183860" y="244475"/>
            <a:ext cx="8628678" cy="4847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8688" y="1445477"/>
            <a:ext cx="8642640" cy="40409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8" name="Rectangle 6"/>
          <p:cNvSpPr>
            <a:spLocks noChangeArrowheads="1"/>
          </p:cNvSpPr>
          <p:nvPr/>
        </p:nvSpPr>
        <p:spPr bwMode="auto">
          <a:xfrm flipH="1">
            <a:off x="22695" y="6513051"/>
            <a:ext cx="210301" cy="152400"/>
          </a:xfrm>
          <a:prstGeom prst="rect">
            <a:avLst/>
          </a:prstGeom>
          <a:noFill/>
          <a:ln w="9525">
            <a:noFill/>
            <a:miter lim="800000"/>
            <a:headEnd/>
            <a:tailEnd/>
          </a:ln>
          <a:effectLst/>
        </p:spPr>
        <p:txBody>
          <a:bodyPr lIns="0" tIns="0" rIns="0" bIns="0"/>
          <a:lstStyle/>
          <a:p>
            <a:pPr algn="r" defTabSz="173038">
              <a:lnSpc>
                <a:spcPct val="90000"/>
              </a:lnSpc>
              <a:tabLst>
                <a:tab pos="230188" algn="l"/>
              </a:tabLst>
              <a:defRPr/>
            </a:pPr>
            <a:fld id="{040BB257-551A-4736-B50F-DCF1BA034C06}" type="slidenum">
              <a:rPr lang="en-US" sz="1000" smtClean="0">
                <a:solidFill>
                  <a:schemeClr val="bg1">
                    <a:lumMod val="75000"/>
                  </a:schemeClr>
                </a:solidFill>
                <a:latin typeface="Arial" pitchFamily="34" charset="0"/>
                <a:cs typeface="Arial" pitchFamily="34" charset="0"/>
              </a:rPr>
              <a:pPr algn="r" defTabSz="173038">
                <a:lnSpc>
                  <a:spcPct val="90000"/>
                </a:lnSpc>
                <a:tabLst>
                  <a:tab pos="230188" algn="l"/>
                </a:tabLst>
                <a:defRPr/>
              </a:pPr>
              <a:t>‹#›</a:t>
            </a:fld>
            <a:endParaRPr lang="en-US" sz="1000" dirty="0">
              <a:solidFill>
                <a:schemeClr val="bg1">
                  <a:lumMod val="75000"/>
                </a:schemeClr>
              </a:solidFill>
              <a:latin typeface="Arial" pitchFamily="34" charset="0"/>
              <a:cs typeface="Arial" pitchFamily="34" charset="0"/>
            </a:endParaRPr>
          </a:p>
        </p:txBody>
      </p:sp>
      <p:sp>
        <p:nvSpPr>
          <p:cNvPr id="14" name="Rectangle 256"/>
          <p:cNvSpPr txBox="1">
            <a:spLocks noChangeArrowheads="1"/>
          </p:cNvSpPr>
          <p:nvPr/>
        </p:nvSpPr>
        <p:spPr>
          <a:xfrm>
            <a:off x="216123" y="6477000"/>
            <a:ext cx="2895600" cy="182562"/>
          </a:xfrm>
          <a:prstGeom prst="rect">
            <a:avLst/>
          </a:prstGeom>
          <a:ln/>
        </p:spPr>
        <p:txBody>
          <a:bodyPr anchor="ctr"/>
          <a:lstStyle/>
          <a:p>
            <a:pPr algn="l"/>
            <a:r>
              <a:rPr lang="en-US" sz="1000" dirty="0" smtClean="0">
                <a:solidFill>
                  <a:srgbClr val="BFBFBF"/>
                </a:solidFill>
                <a:latin typeface="Arial" pitchFamily="34" charset="0"/>
                <a:cs typeface="Arial" pitchFamily="34" charset="0"/>
              </a:rPr>
              <a:t>ASCAC11/2014 </a:t>
            </a:r>
            <a:r>
              <a:rPr lang="en-US" sz="1000" dirty="0" smtClean="0">
                <a:solidFill>
                  <a:srgbClr val="BFBFBF"/>
                </a:solidFill>
                <a:latin typeface="Arial" pitchFamily="34" charset="0"/>
                <a:cs typeface="Arial" pitchFamily="34" charset="0"/>
              </a:rPr>
              <a:t>- Bland</a:t>
            </a:r>
            <a:endParaRPr lang="en-US" sz="1000" dirty="0">
              <a:solidFill>
                <a:srgbClr val="BFBFBF"/>
              </a:solidFill>
              <a:latin typeface="Arial" pitchFamily="34" charset="0"/>
              <a:cs typeface="Arial" pitchFamily="34" charset="0"/>
            </a:endParaRPr>
          </a:p>
        </p:txBody>
      </p:sp>
      <p:pic>
        <p:nvPicPr>
          <p:cNvPr id="11" name="Picture 10" descr="OLCF_2014.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553200" y="6335903"/>
            <a:ext cx="2399055" cy="329184"/>
          </a:xfrm>
          <a:prstGeom prst="rect">
            <a:avLst/>
          </a:prstGeom>
        </p:spPr>
      </p:pic>
    </p:spTree>
    <p:extLst>
      <p:ext uri="{BB962C8B-B14F-4D97-AF65-F5344CB8AC3E}">
        <p14:creationId xmlns:p14="http://schemas.microsoft.com/office/powerpoint/2010/main" val="2081848127"/>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75" r:id="rId10"/>
  </p:sldLayoutIdLst>
  <p:timing>
    <p:tnLst>
      <p:par>
        <p:cTn id="1" dur="indefinite" restart="never" nodeType="tmRoot"/>
      </p:par>
    </p:tnLst>
  </p:timing>
  <p:hf hdr="0" ftr="0" dt="0"/>
  <p:txStyles>
    <p:titleStyle>
      <a:lvl1pPr algn="l" rtl="0" eaLnBrk="1" fontAlgn="base" hangingPunct="1">
        <a:lnSpc>
          <a:spcPct val="85000"/>
        </a:lnSpc>
        <a:spcBef>
          <a:spcPct val="0"/>
        </a:spcBef>
        <a:spcAft>
          <a:spcPct val="0"/>
        </a:spcAft>
        <a:defRPr sz="3000" kern="1200">
          <a:solidFill>
            <a:schemeClr val="tx2"/>
          </a:solidFill>
          <a:latin typeface="Arial Black" pitchFamily="34" charset="0"/>
          <a:ea typeface="+mj-ea"/>
          <a:cs typeface="+mj-cs"/>
        </a:defRPr>
      </a:lvl1pPr>
      <a:lvl2pPr algn="l" rtl="0" eaLnBrk="1" fontAlgn="base" hangingPunct="1">
        <a:lnSpc>
          <a:spcPct val="85000"/>
        </a:lnSpc>
        <a:spcBef>
          <a:spcPct val="0"/>
        </a:spcBef>
        <a:spcAft>
          <a:spcPct val="0"/>
        </a:spcAft>
        <a:defRPr sz="3000">
          <a:solidFill>
            <a:srgbClr val="006C3A"/>
          </a:solidFill>
          <a:latin typeface="Arial Black" pitchFamily="34" charset="0"/>
        </a:defRPr>
      </a:lvl2pPr>
      <a:lvl3pPr algn="l" rtl="0" eaLnBrk="1" fontAlgn="base" hangingPunct="1">
        <a:lnSpc>
          <a:spcPct val="85000"/>
        </a:lnSpc>
        <a:spcBef>
          <a:spcPct val="0"/>
        </a:spcBef>
        <a:spcAft>
          <a:spcPct val="0"/>
        </a:spcAft>
        <a:defRPr sz="3000">
          <a:solidFill>
            <a:srgbClr val="006C3A"/>
          </a:solidFill>
          <a:latin typeface="Arial Black" pitchFamily="34" charset="0"/>
        </a:defRPr>
      </a:lvl3pPr>
      <a:lvl4pPr algn="l" rtl="0" eaLnBrk="1" fontAlgn="base" hangingPunct="1">
        <a:lnSpc>
          <a:spcPct val="85000"/>
        </a:lnSpc>
        <a:spcBef>
          <a:spcPct val="0"/>
        </a:spcBef>
        <a:spcAft>
          <a:spcPct val="0"/>
        </a:spcAft>
        <a:defRPr sz="3000">
          <a:solidFill>
            <a:srgbClr val="006C3A"/>
          </a:solidFill>
          <a:latin typeface="Arial Black" pitchFamily="34" charset="0"/>
        </a:defRPr>
      </a:lvl4pPr>
      <a:lvl5pPr algn="l" rtl="0" eaLnBrk="1" fontAlgn="base" hangingPunct="1">
        <a:lnSpc>
          <a:spcPct val="85000"/>
        </a:lnSpc>
        <a:spcBef>
          <a:spcPct val="0"/>
        </a:spcBef>
        <a:spcAft>
          <a:spcPct val="0"/>
        </a:spcAft>
        <a:defRPr sz="3000">
          <a:solidFill>
            <a:srgbClr val="006C3A"/>
          </a:solidFill>
          <a:latin typeface="Arial Black" pitchFamily="34" charset="0"/>
        </a:defRPr>
      </a:lvl5pPr>
      <a:lvl6pPr marL="457200" algn="l" rtl="0" eaLnBrk="1" fontAlgn="base" hangingPunct="1">
        <a:lnSpc>
          <a:spcPct val="85000"/>
        </a:lnSpc>
        <a:spcBef>
          <a:spcPct val="0"/>
        </a:spcBef>
        <a:spcAft>
          <a:spcPct val="0"/>
        </a:spcAft>
        <a:defRPr sz="3000">
          <a:solidFill>
            <a:srgbClr val="006C3A"/>
          </a:solidFill>
          <a:latin typeface="Arial Black" pitchFamily="34" charset="0"/>
        </a:defRPr>
      </a:lvl6pPr>
      <a:lvl7pPr marL="914400" algn="l" rtl="0" eaLnBrk="1" fontAlgn="base" hangingPunct="1">
        <a:lnSpc>
          <a:spcPct val="85000"/>
        </a:lnSpc>
        <a:spcBef>
          <a:spcPct val="0"/>
        </a:spcBef>
        <a:spcAft>
          <a:spcPct val="0"/>
        </a:spcAft>
        <a:defRPr sz="3000">
          <a:solidFill>
            <a:srgbClr val="006C3A"/>
          </a:solidFill>
          <a:latin typeface="Arial Black" pitchFamily="34" charset="0"/>
        </a:defRPr>
      </a:lvl7pPr>
      <a:lvl8pPr marL="1371600" algn="l" rtl="0" eaLnBrk="1" fontAlgn="base" hangingPunct="1">
        <a:lnSpc>
          <a:spcPct val="85000"/>
        </a:lnSpc>
        <a:spcBef>
          <a:spcPct val="0"/>
        </a:spcBef>
        <a:spcAft>
          <a:spcPct val="0"/>
        </a:spcAft>
        <a:defRPr sz="3000">
          <a:solidFill>
            <a:srgbClr val="006C3A"/>
          </a:solidFill>
          <a:latin typeface="Arial Black" pitchFamily="34" charset="0"/>
        </a:defRPr>
      </a:lvl8pPr>
      <a:lvl9pPr marL="1828800" algn="l" rtl="0" eaLnBrk="1" fontAlgn="base" hangingPunct="1">
        <a:lnSpc>
          <a:spcPct val="85000"/>
        </a:lnSpc>
        <a:spcBef>
          <a:spcPct val="0"/>
        </a:spcBef>
        <a:spcAft>
          <a:spcPct val="0"/>
        </a:spcAft>
        <a:defRPr sz="3000">
          <a:solidFill>
            <a:srgbClr val="006C3A"/>
          </a:solidFill>
          <a:latin typeface="Arial Black" pitchFamily="34" charset="0"/>
        </a:defRPr>
      </a:lvl9pPr>
    </p:titleStyle>
    <p:bodyStyle>
      <a:lvl1pPr marL="230188" indent="-230188" algn="l" rtl="0" eaLnBrk="1" fontAlgn="base" hangingPunct="1">
        <a:lnSpc>
          <a:spcPct val="90000"/>
        </a:lnSpc>
        <a:spcBef>
          <a:spcPts val="1400"/>
        </a:spcBef>
        <a:spcAft>
          <a:spcPct val="0"/>
        </a:spcAft>
        <a:buClr>
          <a:schemeClr val="tx2"/>
        </a:buClr>
        <a:buFont typeface="Arial" charset="0"/>
        <a:buChar char="•"/>
        <a:defRPr sz="2800" kern="1200">
          <a:solidFill>
            <a:schemeClr val="tx1"/>
          </a:solidFill>
          <a:latin typeface="+mn-lt"/>
          <a:ea typeface="+mn-ea"/>
          <a:cs typeface="+mn-cs"/>
        </a:defRPr>
      </a:lvl1pPr>
      <a:lvl2pPr marL="625475" indent="-279400" algn="l" rtl="0" eaLnBrk="1" fontAlgn="base" hangingPunct="1">
        <a:lnSpc>
          <a:spcPct val="90000"/>
        </a:lnSpc>
        <a:spcBef>
          <a:spcPts val="800"/>
        </a:spcBef>
        <a:spcAft>
          <a:spcPct val="0"/>
        </a:spcAft>
        <a:buClr>
          <a:schemeClr val="tx2"/>
        </a:buClr>
        <a:buFont typeface="Arial" charset="0"/>
        <a:buChar char="–"/>
        <a:defRPr sz="2400" kern="1200">
          <a:solidFill>
            <a:schemeClr val="tx1"/>
          </a:solidFill>
          <a:latin typeface="+mn-lt"/>
          <a:ea typeface="+mn-ea"/>
          <a:cs typeface="+mn-cs"/>
        </a:defRPr>
      </a:lvl2pPr>
      <a:lvl3pPr marL="914400" indent="-230188" algn="l" rtl="0" eaLnBrk="1" fontAlgn="base" hangingPunct="1">
        <a:lnSpc>
          <a:spcPct val="90000"/>
        </a:lnSpc>
        <a:spcBef>
          <a:spcPts val="800"/>
        </a:spcBef>
        <a:spcAft>
          <a:spcPct val="0"/>
        </a:spcAft>
        <a:buClr>
          <a:schemeClr val="tx2"/>
        </a:buClr>
        <a:buFont typeface="Arial" charset="0"/>
        <a:buChar char="•"/>
        <a:defRPr sz="2000" kern="1200">
          <a:solidFill>
            <a:schemeClr val="tx1"/>
          </a:solidFill>
          <a:latin typeface="+mn-lt"/>
          <a:ea typeface="+mn-ea"/>
          <a:cs typeface="+mn-cs"/>
        </a:defRPr>
      </a:lvl3pPr>
      <a:lvl4pPr marL="1144588" indent="-173038" algn="l" rtl="0" eaLnBrk="1" fontAlgn="base" hangingPunct="1">
        <a:lnSpc>
          <a:spcPct val="90000"/>
        </a:lnSpc>
        <a:spcBef>
          <a:spcPts val="800"/>
        </a:spcBef>
        <a:spcAft>
          <a:spcPct val="0"/>
        </a:spcAft>
        <a:buClr>
          <a:schemeClr val="tx2"/>
        </a:buClr>
        <a:buFont typeface="Arial" charset="0"/>
        <a:buChar char="–"/>
        <a:defRPr kern="1200">
          <a:solidFill>
            <a:schemeClr val="tx1"/>
          </a:solidFill>
          <a:latin typeface="+mn-lt"/>
          <a:ea typeface="+mn-ea"/>
          <a:cs typeface="+mn-cs"/>
        </a:defRPr>
      </a:lvl4pPr>
      <a:lvl5pPr marL="1482725" indent="-222250" algn="l" rtl="0" eaLnBrk="1" fontAlgn="base" hangingPunct="1">
        <a:lnSpc>
          <a:spcPct val="90000"/>
        </a:lnSpc>
        <a:spcBef>
          <a:spcPts val="600"/>
        </a:spcBef>
        <a:spcAft>
          <a:spcPct val="0"/>
        </a:spcAft>
        <a:buClr>
          <a:schemeClr val="tx2"/>
        </a:buClr>
        <a:buFont typeface="Arial" charset="0"/>
        <a:buChar char="»"/>
        <a:defRPr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userDrawn="1"/>
        </p:nvGrpSpPr>
        <p:grpSpPr>
          <a:xfrm>
            <a:off x="0" y="0"/>
            <a:ext cx="9144000" cy="6858000"/>
            <a:chOff x="0" y="0"/>
            <a:chExt cx="10972800" cy="6172200"/>
          </a:xfrm>
        </p:grpSpPr>
        <p:pic>
          <p:nvPicPr>
            <p:cNvPr id="8" name="Picture 7"/>
            <p:cNvPicPr>
              <a:picLocks noChangeAspect="1"/>
            </p:cNvPicPr>
            <p:nvPr userDrawn="1"/>
          </p:nvPicPr>
          <p:blipFill>
            <a:blip r:embed="rId25">
              <a:extLst>
                <a:ext uri="{28A0092B-C50C-407E-A947-70E740481C1C}">
                  <a14:useLocalDpi xmlns:a14="http://schemas.microsoft.com/office/drawing/2010/main"/>
                </a:ext>
              </a:extLst>
            </a:blip>
            <a:stretch>
              <a:fillRect/>
            </a:stretch>
          </p:blipFill>
          <p:spPr>
            <a:xfrm>
              <a:off x="0" y="0"/>
              <a:ext cx="10972800" cy="6172200"/>
            </a:xfrm>
            <a:prstGeom prst="rect">
              <a:avLst/>
            </a:prstGeom>
          </p:spPr>
        </p:pic>
        <p:sp>
          <p:nvSpPr>
            <p:cNvPr id="9" name="Rectangle 8"/>
            <p:cNvSpPr/>
            <p:nvPr userDrawn="1"/>
          </p:nvSpPr>
          <p:spPr>
            <a:xfrm>
              <a:off x="0" y="0"/>
              <a:ext cx="10972800" cy="6172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rgbClr val="FFFFFF"/>
                </a:solidFill>
              </a:endParaRPr>
            </a:p>
          </p:txBody>
        </p:sp>
      </p:grpSp>
      <p:sp>
        <p:nvSpPr>
          <p:cNvPr id="1026" name="Rectangle 2"/>
          <p:cNvSpPr>
            <a:spLocks noGrp="1" noChangeArrowheads="1"/>
          </p:cNvSpPr>
          <p:nvPr>
            <p:ph type="title"/>
          </p:nvPr>
        </p:nvSpPr>
        <p:spPr bwMode="auto">
          <a:xfrm>
            <a:off x="416453" y="450716"/>
            <a:ext cx="8311096" cy="56015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31169" y="2075715"/>
            <a:ext cx="8290776" cy="43422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grpSp>
        <p:nvGrpSpPr>
          <p:cNvPr id="15" name="Group 14"/>
          <p:cNvGrpSpPr/>
          <p:nvPr userDrawn="1"/>
        </p:nvGrpSpPr>
        <p:grpSpPr>
          <a:xfrm>
            <a:off x="8461422" y="6520560"/>
            <a:ext cx="500873" cy="123358"/>
            <a:chOff x="1346200" y="-720726"/>
            <a:chExt cx="2990850" cy="552450"/>
          </a:xfrm>
        </p:grpSpPr>
        <p:sp>
          <p:nvSpPr>
            <p:cNvPr id="16" name="Freeform 15"/>
            <p:cNvSpPr>
              <a:spLocks noEditPoints="1"/>
            </p:cNvSpPr>
            <p:nvPr userDrawn="1"/>
          </p:nvSpPr>
          <p:spPr bwMode="auto">
            <a:xfrm>
              <a:off x="4270375" y="-306388"/>
              <a:ext cx="66675" cy="65088"/>
            </a:xfrm>
            <a:custGeom>
              <a:avLst/>
              <a:gdLst>
                <a:gd name="T0" fmla="*/ 36 w 87"/>
                <a:gd name="T1" fmla="*/ 37 h 83"/>
                <a:gd name="T2" fmla="*/ 36 w 87"/>
                <a:gd name="T3" fmla="*/ 26 h 83"/>
                <a:gd name="T4" fmla="*/ 43 w 87"/>
                <a:gd name="T5" fmla="*/ 26 h 83"/>
                <a:gd name="T6" fmla="*/ 52 w 87"/>
                <a:gd name="T7" fmla="*/ 31 h 83"/>
                <a:gd name="T8" fmla="*/ 45 w 87"/>
                <a:gd name="T9" fmla="*/ 37 h 83"/>
                <a:gd name="T10" fmla="*/ 36 w 87"/>
                <a:gd name="T11" fmla="*/ 37 h 83"/>
                <a:gd name="T12" fmla="*/ 36 w 87"/>
                <a:gd name="T13" fmla="*/ 45 h 83"/>
                <a:gd name="T14" fmla="*/ 41 w 87"/>
                <a:gd name="T15" fmla="*/ 45 h 83"/>
                <a:gd name="T16" fmla="*/ 52 w 87"/>
                <a:gd name="T17" fmla="*/ 63 h 83"/>
                <a:gd name="T18" fmla="*/ 63 w 87"/>
                <a:gd name="T19" fmla="*/ 63 h 83"/>
                <a:gd name="T20" fmla="*/ 52 w 87"/>
                <a:gd name="T21" fmla="*/ 44 h 83"/>
                <a:gd name="T22" fmla="*/ 63 w 87"/>
                <a:gd name="T23" fmla="*/ 32 h 83"/>
                <a:gd name="T24" fmla="*/ 44 w 87"/>
                <a:gd name="T25" fmla="*/ 19 h 83"/>
                <a:gd name="T26" fmla="*/ 26 w 87"/>
                <a:gd name="T27" fmla="*/ 19 h 83"/>
                <a:gd name="T28" fmla="*/ 26 w 87"/>
                <a:gd name="T29" fmla="*/ 63 h 83"/>
                <a:gd name="T30" fmla="*/ 36 w 87"/>
                <a:gd name="T31" fmla="*/ 63 h 83"/>
                <a:gd name="T32" fmla="*/ 36 w 87"/>
                <a:gd name="T33" fmla="*/ 45 h 83"/>
                <a:gd name="T34" fmla="*/ 87 w 87"/>
                <a:gd name="T35" fmla="*/ 41 h 83"/>
                <a:gd name="T36" fmla="*/ 44 w 87"/>
                <a:gd name="T37" fmla="*/ 0 h 83"/>
                <a:gd name="T38" fmla="*/ 0 w 87"/>
                <a:gd name="T39" fmla="*/ 41 h 83"/>
                <a:gd name="T40" fmla="*/ 44 w 87"/>
                <a:gd name="T41" fmla="*/ 83 h 83"/>
                <a:gd name="T42" fmla="*/ 87 w 87"/>
                <a:gd name="T43" fmla="*/ 41 h 83"/>
                <a:gd name="T44" fmla="*/ 74 w 87"/>
                <a:gd name="T45" fmla="*/ 41 h 83"/>
                <a:gd name="T46" fmla="*/ 44 w 87"/>
                <a:gd name="T47" fmla="*/ 73 h 83"/>
                <a:gd name="T48" fmla="*/ 44 w 87"/>
                <a:gd name="T49" fmla="*/ 73 h 83"/>
                <a:gd name="T50" fmla="*/ 13 w 87"/>
                <a:gd name="T51" fmla="*/ 41 h 83"/>
                <a:gd name="T52" fmla="*/ 44 w 87"/>
                <a:gd name="T53" fmla="*/ 9 h 83"/>
                <a:gd name="T54" fmla="*/ 74 w 87"/>
                <a:gd name="T5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7" h="83">
                  <a:moveTo>
                    <a:pt x="36" y="37"/>
                  </a:moveTo>
                  <a:cubicBezTo>
                    <a:pt x="36" y="26"/>
                    <a:pt x="36" y="26"/>
                    <a:pt x="36" y="26"/>
                  </a:cubicBezTo>
                  <a:cubicBezTo>
                    <a:pt x="43" y="26"/>
                    <a:pt x="43" y="26"/>
                    <a:pt x="43" y="26"/>
                  </a:cubicBezTo>
                  <a:cubicBezTo>
                    <a:pt x="47" y="26"/>
                    <a:pt x="52" y="27"/>
                    <a:pt x="52" y="31"/>
                  </a:cubicBezTo>
                  <a:cubicBezTo>
                    <a:pt x="52" y="36"/>
                    <a:pt x="50" y="37"/>
                    <a:pt x="45" y="37"/>
                  </a:cubicBezTo>
                  <a:cubicBezTo>
                    <a:pt x="36" y="37"/>
                    <a:pt x="36" y="37"/>
                    <a:pt x="36" y="37"/>
                  </a:cubicBezTo>
                  <a:moveTo>
                    <a:pt x="36" y="45"/>
                  </a:moveTo>
                  <a:cubicBezTo>
                    <a:pt x="41" y="45"/>
                    <a:pt x="41" y="45"/>
                    <a:pt x="41" y="45"/>
                  </a:cubicBezTo>
                  <a:cubicBezTo>
                    <a:pt x="52" y="63"/>
                    <a:pt x="52" y="63"/>
                    <a:pt x="52" y="63"/>
                  </a:cubicBezTo>
                  <a:cubicBezTo>
                    <a:pt x="63" y="63"/>
                    <a:pt x="63" y="63"/>
                    <a:pt x="63" y="63"/>
                  </a:cubicBezTo>
                  <a:cubicBezTo>
                    <a:pt x="52" y="44"/>
                    <a:pt x="52" y="44"/>
                    <a:pt x="52" y="44"/>
                  </a:cubicBezTo>
                  <a:cubicBezTo>
                    <a:pt x="58" y="43"/>
                    <a:pt x="63" y="41"/>
                    <a:pt x="63" y="32"/>
                  </a:cubicBezTo>
                  <a:cubicBezTo>
                    <a:pt x="63" y="22"/>
                    <a:pt x="56" y="19"/>
                    <a:pt x="44" y="19"/>
                  </a:cubicBezTo>
                  <a:cubicBezTo>
                    <a:pt x="26" y="19"/>
                    <a:pt x="26" y="19"/>
                    <a:pt x="26" y="19"/>
                  </a:cubicBezTo>
                  <a:cubicBezTo>
                    <a:pt x="26" y="63"/>
                    <a:pt x="26" y="63"/>
                    <a:pt x="26" y="63"/>
                  </a:cubicBezTo>
                  <a:cubicBezTo>
                    <a:pt x="36" y="63"/>
                    <a:pt x="36" y="63"/>
                    <a:pt x="36" y="63"/>
                  </a:cubicBezTo>
                  <a:cubicBezTo>
                    <a:pt x="36" y="45"/>
                    <a:pt x="36" y="45"/>
                    <a:pt x="36" y="45"/>
                  </a:cubicBezTo>
                  <a:moveTo>
                    <a:pt x="87" y="41"/>
                  </a:moveTo>
                  <a:cubicBezTo>
                    <a:pt x="87" y="15"/>
                    <a:pt x="66" y="0"/>
                    <a:pt x="44" y="0"/>
                  </a:cubicBezTo>
                  <a:cubicBezTo>
                    <a:pt x="21" y="0"/>
                    <a:pt x="0" y="15"/>
                    <a:pt x="0" y="41"/>
                  </a:cubicBezTo>
                  <a:cubicBezTo>
                    <a:pt x="0" y="67"/>
                    <a:pt x="21" y="83"/>
                    <a:pt x="44" y="83"/>
                  </a:cubicBezTo>
                  <a:cubicBezTo>
                    <a:pt x="66" y="83"/>
                    <a:pt x="87" y="67"/>
                    <a:pt x="87" y="41"/>
                  </a:cubicBezTo>
                  <a:moveTo>
                    <a:pt x="74" y="41"/>
                  </a:moveTo>
                  <a:cubicBezTo>
                    <a:pt x="74" y="60"/>
                    <a:pt x="60" y="73"/>
                    <a:pt x="44" y="73"/>
                  </a:cubicBezTo>
                  <a:cubicBezTo>
                    <a:pt x="44" y="73"/>
                    <a:pt x="44" y="73"/>
                    <a:pt x="44" y="73"/>
                  </a:cubicBezTo>
                  <a:cubicBezTo>
                    <a:pt x="26" y="73"/>
                    <a:pt x="13" y="60"/>
                    <a:pt x="13" y="41"/>
                  </a:cubicBezTo>
                  <a:cubicBezTo>
                    <a:pt x="13" y="22"/>
                    <a:pt x="26" y="9"/>
                    <a:pt x="44" y="9"/>
                  </a:cubicBezTo>
                  <a:cubicBezTo>
                    <a:pt x="60" y="9"/>
                    <a:pt x="74" y="22"/>
                    <a:pt x="74" y="41"/>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7" name="Freeform 6"/>
            <p:cNvSpPr>
              <a:spLocks noEditPoints="1"/>
            </p:cNvSpPr>
            <p:nvPr userDrawn="1"/>
          </p:nvSpPr>
          <p:spPr bwMode="auto">
            <a:xfrm>
              <a:off x="2316163" y="-617538"/>
              <a:ext cx="1933575" cy="365125"/>
            </a:xfrm>
            <a:custGeom>
              <a:avLst/>
              <a:gdLst>
                <a:gd name="T0" fmla="*/ 1048 w 2520"/>
                <a:gd name="T1" fmla="*/ 0 h 472"/>
                <a:gd name="T2" fmla="*/ 1048 w 2520"/>
                <a:gd name="T3" fmla="*/ 472 h 472"/>
                <a:gd name="T4" fmla="*/ 1181 w 2520"/>
                <a:gd name="T5" fmla="*/ 472 h 472"/>
                <a:gd name="T6" fmla="*/ 1181 w 2520"/>
                <a:gd name="T7" fmla="*/ 0 h 472"/>
                <a:gd name="T8" fmla="*/ 1048 w 2520"/>
                <a:gd name="T9" fmla="*/ 0 h 472"/>
                <a:gd name="T10" fmla="*/ 0 w 2520"/>
                <a:gd name="T11" fmla="*/ 0 h 472"/>
                <a:gd name="T12" fmla="*/ 0 w 2520"/>
                <a:gd name="T13" fmla="*/ 472 h 472"/>
                <a:gd name="T14" fmla="*/ 134 w 2520"/>
                <a:gd name="T15" fmla="*/ 472 h 472"/>
                <a:gd name="T16" fmla="*/ 134 w 2520"/>
                <a:gd name="T17" fmla="*/ 105 h 472"/>
                <a:gd name="T18" fmla="*/ 239 w 2520"/>
                <a:gd name="T19" fmla="*/ 106 h 472"/>
                <a:gd name="T20" fmla="*/ 314 w 2520"/>
                <a:gd name="T21" fmla="*/ 132 h 472"/>
                <a:gd name="T22" fmla="*/ 344 w 2520"/>
                <a:gd name="T23" fmla="*/ 257 h 472"/>
                <a:gd name="T24" fmla="*/ 344 w 2520"/>
                <a:gd name="T25" fmla="*/ 472 h 472"/>
                <a:gd name="T26" fmla="*/ 474 w 2520"/>
                <a:gd name="T27" fmla="*/ 472 h 472"/>
                <a:gd name="T28" fmla="*/ 474 w 2520"/>
                <a:gd name="T29" fmla="*/ 211 h 472"/>
                <a:gd name="T30" fmla="*/ 239 w 2520"/>
                <a:gd name="T31" fmla="*/ 0 h 472"/>
                <a:gd name="T32" fmla="*/ 0 w 2520"/>
                <a:gd name="T33" fmla="*/ 0 h 472"/>
                <a:gd name="T34" fmla="*/ 1262 w 2520"/>
                <a:gd name="T35" fmla="*/ 0 h 472"/>
                <a:gd name="T36" fmla="*/ 1262 w 2520"/>
                <a:gd name="T37" fmla="*/ 472 h 472"/>
                <a:gd name="T38" fmla="*/ 1479 w 2520"/>
                <a:gd name="T39" fmla="*/ 472 h 472"/>
                <a:gd name="T40" fmla="*/ 1672 w 2520"/>
                <a:gd name="T41" fmla="*/ 410 h 472"/>
                <a:gd name="T42" fmla="*/ 1719 w 2520"/>
                <a:gd name="T43" fmla="*/ 242 h 472"/>
                <a:gd name="T44" fmla="*/ 1676 w 2520"/>
                <a:gd name="T45" fmla="*/ 79 h 472"/>
                <a:gd name="T46" fmla="*/ 1449 w 2520"/>
                <a:gd name="T47" fmla="*/ 0 h 472"/>
                <a:gd name="T48" fmla="*/ 1262 w 2520"/>
                <a:gd name="T49" fmla="*/ 0 h 472"/>
                <a:gd name="T50" fmla="*/ 1395 w 2520"/>
                <a:gd name="T51" fmla="*/ 103 h 472"/>
                <a:gd name="T52" fmla="*/ 1452 w 2520"/>
                <a:gd name="T53" fmla="*/ 103 h 472"/>
                <a:gd name="T54" fmla="*/ 1589 w 2520"/>
                <a:gd name="T55" fmla="*/ 237 h 472"/>
                <a:gd name="T56" fmla="*/ 1452 w 2520"/>
                <a:gd name="T57" fmla="*/ 372 h 472"/>
                <a:gd name="T58" fmla="*/ 1395 w 2520"/>
                <a:gd name="T59" fmla="*/ 372 h 472"/>
                <a:gd name="T60" fmla="*/ 1395 w 2520"/>
                <a:gd name="T61" fmla="*/ 103 h 472"/>
                <a:gd name="T62" fmla="*/ 856 w 2520"/>
                <a:gd name="T63" fmla="*/ 0 h 472"/>
                <a:gd name="T64" fmla="*/ 745 w 2520"/>
                <a:gd name="T65" fmla="*/ 374 h 472"/>
                <a:gd name="T66" fmla="*/ 638 w 2520"/>
                <a:gd name="T67" fmla="*/ 0 h 472"/>
                <a:gd name="T68" fmla="*/ 494 w 2520"/>
                <a:gd name="T69" fmla="*/ 0 h 472"/>
                <a:gd name="T70" fmla="*/ 646 w 2520"/>
                <a:gd name="T71" fmla="*/ 472 h 472"/>
                <a:gd name="T72" fmla="*/ 838 w 2520"/>
                <a:gd name="T73" fmla="*/ 472 h 472"/>
                <a:gd name="T74" fmla="*/ 992 w 2520"/>
                <a:gd name="T75" fmla="*/ 0 h 472"/>
                <a:gd name="T76" fmla="*/ 856 w 2520"/>
                <a:gd name="T77" fmla="*/ 0 h 472"/>
                <a:gd name="T78" fmla="*/ 1781 w 2520"/>
                <a:gd name="T79" fmla="*/ 472 h 472"/>
                <a:gd name="T80" fmla="*/ 1915 w 2520"/>
                <a:gd name="T81" fmla="*/ 472 h 472"/>
                <a:gd name="T82" fmla="*/ 1915 w 2520"/>
                <a:gd name="T83" fmla="*/ 0 h 472"/>
                <a:gd name="T84" fmla="*/ 1781 w 2520"/>
                <a:gd name="T85" fmla="*/ 0 h 472"/>
                <a:gd name="T86" fmla="*/ 1781 w 2520"/>
                <a:gd name="T87" fmla="*/ 472 h 472"/>
                <a:gd name="T88" fmla="*/ 2155 w 2520"/>
                <a:gd name="T89" fmla="*/ 1 h 472"/>
                <a:gd name="T90" fmla="*/ 1969 w 2520"/>
                <a:gd name="T91" fmla="*/ 472 h 472"/>
                <a:gd name="T92" fmla="*/ 2100 w 2520"/>
                <a:gd name="T93" fmla="*/ 472 h 472"/>
                <a:gd name="T94" fmla="*/ 2130 w 2520"/>
                <a:gd name="T95" fmla="*/ 389 h 472"/>
                <a:gd name="T96" fmla="*/ 2350 w 2520"/>
                <a:gd name="T97" fmla="*/ 389 h 472"/>
                <a:gd name="T98" fmla="*/ 2378 w 2520"/>
                <a:gd name="T99" fmla="*/ 472 h 472"/>
                <a:gd name="T100" fmla="*/ 2520 w 2520"/>
                <a:gd name="T101" fmla="*/ 472 h 472"/>
                <a:gd name="T102" fmla="*/ 2333 w 2520"/>
                <a:gd name="T103" fmla="*/ 1 h 472"/>
                <a:gd name="T104" fmla="*/ 2155 w 2520"/>
                <a:gd name="T105" fmla="*/ 1 h 472"/>
                <a:gd name="T106" fmla="*/ 2241 w 2520"/>
                <a:gd name="T107" fmla="*/ 87 h 472"/>
                <a:gd name="T108" fmla="*/ 2322 w 2520"/>
                <a:gd name="T109" fmla="*/ 307 h 472"/>
                <a:gd name="T110" fmla="*/ 2158 w 2520"/>
                <a:gd name="T111" fmla="*/ 307 h 472"/>
                <a:gd name="T112" fmla="*/ 2241 w 2520"/>
                <a:gd name="T113" fmla="*/ 87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20" h="472">
                  <a:moveTo>
                    <a:pt x="1048" y="0"/>
                  </a:moveTo>
                  <a:cubicBezTo>
                    <a:pt x="1048" y="472"/>
                    <a:pt x="1048" y="472"/>
                    <a:pt x="1048" y="472"/>
                  </a:cubicBezTo>
                  <a:cubicBezTo>
                    <a:pt x="1181" y="472"/>
                    <a:pt x="1181" y="472"/>
                    <a:pt x="1181" y="472"/>
                  </a:cubicBezTo>
                  <a:cubicBezTo>
                    <a:pt x="1181" y="0"/>
                    <a:pt x="1181" y="0"/>
                    <a:pt x="1181" y="0"/>
                  </a:cubicBezTo>
                  <a:lnTo>
                    <a:pt x="1048" y="0"/>
                  </a:lnTo>
                  <a:close/>
                  <a:moveTo>
                    <a:pt x="0" y="0"/>
                  </a:moveTo>
                  <a:cubicBezTo>
                    <a:pt x="0" y="472"/>
                    <a:pt x="0" y="472"/>
                    <a:pt x="0" y="472"/>
                  </a:cubicBezTo>
                  <a:cubicBezTo>
                    <a:pt x="134" y="472"/>
                    <a:pt x="134" y="472"/>
                    <a:pt x="134" y="472"/>
                  </a:cubicBezTo>
                  <a:cubicBezTo>
                    <a:pt x="134" y="105"/>
                    <a:pt x="134" y="105"/>
                    <a:pt x="134" y="105"/>
                  </a:cubicBezTo>
                  <a:cubicBezTo>
                    <a:pt x="239" y="106"/>
                    <a:pt x="239" y="106"/>
                    <a:pt x="239" y="106"/>
                  </a:cubicBezTo>
                  <a:cubicBezTo>
                    <a:pt x="273" y="106"/>
                    <a:pt x="297" y="114"/>
                    <a:pt x="314" y="132"/>
                  </a:cubicBezTo>
                  <a:cubicBezTo>
                    <a:pt x="335" y="154"/>
                    <a:pt x="344" y="191"/>
                    <a:pt x="344" y="257"/>
                  </a:cubicBezTo>
                  <a:cubicBezTo>
                    <a:pt x="344" y="472"/>
                    <a:pt x="344" y="472"/>
                    <a:pt x="344" y="472"/>
                  </a:cubicBezTo>
                  <a:cubicBezTo>
                    <a:pt x="474" y="472"/>
                    <a:pt x="474" y="472"/>
                    <a:pt x="474" y="472"/>
                  </a:cubicBezTo>
                  <a:cubicBezTo>
                    <a:pt x="474" y="211"/>
                    <a:pt x="474" y="211"/>
                    <a:pt x="474" y="211"/>
                  </a:cubicBezTo>
                  <a:cubicBezTo>
                    <a:pt x="474" y="25"/>
                    <a:pt x="355" y="0"/>
                    <a:pt x="239" y="0"/>
                  </a:cubicBezTo>
                  <a:lnTo>
                    <a:pt x="0" y="0"/>
                  </a:lnTo>
                  <a:close/>
                  <a:moveTo>
                    <a:pt x="1262" y="0"/>
                  </a:moveTo>
                  <a:cubicBezTo>
                    <a:pt x="1262" y="472"/>
                    <a:pt x="1262" y="472"/>
                    <a:pt x="1262" y="472"/>
                  </a:cubicBezTo>
                  <a:cubicBezTo>
                    <a:pt x="1479" y="472"/>
                    <a:pt x="1479" y="472"/>
                    <a:pt x="1479" y="472"/>
                  </a:cubicBezTo>
                  <a:cubicBezTo>
                    <a:pt x="1594" y="472"/>
                    <a:pt x="1631" y="453"/>
                    <a:pt x="1672" y="410"/>
                  </a:cubicBezTo>
                  <a:cubicBezTo>
                    <a:pt x="1701" y="380"/>
                    <a:pt x="1719" y="314"/>
                    <a:pt x="1719" y="242"/>
                  </a:cubicBezTo>
                  <a:cubicBezTo>
                    <a:pt x="1719" y="175"/>
                    <a:pt x="1704" y="116"/>
                    <a:pt x="1676" y="79"/>
                  </a:cubicBezTo>
                  <a:cubicBezTo>
                    <a:pt x="1627" y="13"/>
                    <a:pt x="1556" y="0"/>
                    <a:pt x="1449" y="0"/>
                  </a:cubicBezTo>
                  <a:lnTo>
                    <a:pt x="1262" y="0"/>
                  </a:lnTo>
                  <a:close/>
                  <a:moveTo>
                    <a:pt x="1395" y="103"/>
                  </a:moveTo>
                  <a:cubicBezTo>
                    <a:pt x="1452" y="103"/>
                    <a:pt x="1452" y="103"/>
                    <a:pt x="1452" y="103"/>
                  </a:cubicBezTo>
                  <a:cubicBezTo>
                    <a:pt x="1535" y="103"/>
                    <a:pt x="1589" y="140"/>
                    <a:pt x="1589" y="237"/>
                  </a:cubicBezTo>
                  <a:cubicBezTo>
                    <a:pt x="1589" y="334"/>
                    <a:pt x="1535" y="372"/>
                    <a:pt x="1452" y="372"/>
                  </a:cubicBezTo>
                  <a:cubicBezTo>
                    <a:pt x="1395" y="372"/>
                    <a:pt x="1395" y="372"/>
                    <a:pt x="1395" y="372"/>
                  </a:cubicBezTo>
                  <a:lnTo>
                    <a:pt x="1395" y="103"/>
                  </a:lnTo>
                  <a:close/>
                  <a:moveTo>
                    <a:pt x="856" y="0"/>
                  </a:moveTo>
                  <a:cubicBezTo>
                    <a:pt x="745" y="374"/>
                    <a:pt x="745" y="374"/>
                    <a:pt x="745" y="374"/>
                  </a:cubicBezTo>
                  <a:cubicBezTo>
                    <a:pt x="638" y="0"/>
                    <a:pt x="638" y="0"/>
                    <a:pt x="638" y="0"/>
                  </a:cubicBezTo>
                  <a:cubicBezTo>
                    <a:pt x="494" y="0"/>
                    <a:pt x="494" y="0"/>
                    <a:pt x="494" y="0"/>
                  </a:cubicBezTo>
                  <a:cubicBezTo>
                    <a:pt x="646" y="472"/>
                    <a:pt x="646" y="472"/>
                    <a:pt x="646" y="472"/>
                  </a:cubicBezTo>
                  <a:cubicBezTo>
                    <a:pt x="838" y="472"/>
                    <a:pt x="838" y="472"/>
                    <a:pt x="838" y="472"/>
                  </a:cubicBezTo>
                  <a:cubicBezTo>
                    <a:pt x="992" y="0"/>
                    <a:pt x="992" y="0"/>
                    <a:pt x="992" y="0"/>
                  </a:cubicBezTo>
                  <a:lnTo>
                    <a:pt x="856" y="0"/>
                  </a:lnTo>
                  <a:close/>
                  <a:moveTo>
                    <a:pt x="1781" y="472"/>
                  </a:moveTo>
                  <a:cubicBezTo>
                    <a:pt x="1915" y="472"/>
                    <a:pt x="1915" y="472"/>
                    <a:pt x="1915" y="472"/>
                  </a:cubicBezTo>
                  <a:cubicBezTo>
                    <a:pt x="1915" y="0"/>
                    <a:pt x="1915" y="0"/>
                    <a:pt x="1915" y="0"/>
                  </a:cubicBezTo>
                  <a:cubicBezTo>
                    <a:pt x="1781" y="0"/>
                    <a:pt x="1781" y="0"/>
                    <a:pt x="1781" y="0"/>
                  </a:cubicBezTo>
                  <a:lnTo>
                    <a:pt x="1781" y="472"/>
                  </a:lnTo>
                  <a:close/>
                  <a:moveTo>
                    <a:pt x="2155" y="1"/>
                  </a:moveTo>
                  <a:cubicBezTo>
                    <a:pt x="1969" y="472"/>
                    <a:pt x="1969" y="472"/>
                    <a:pt x="1969" y="472"/>
                  </a:cubicBezTo>
                  <a:cubicBezTo>
                    <a:pt x="2100" y="472"/>
                    <a:pt x="2100" y="472"/>
                    <a:pt x="2100" y="472"/>
                  </a:cubicBezTo>
                  <a:cubicBezTo>
                    <a:pt x="2130" y="389"/>
                    <a:pt x="2130" y="389"/>
                    <a:pt x="2130" y="389"/>
                  </a:cubicBezTo>
                  <a:cubicBezTo>
                    <a:pt x="2350" y="389"/>
                    <a:pt x="2350" y="389"/>
                    <a:pt x="2350" y="389"/>
                  </a:cubicBezTo>
                  <a:cubicBezTo>
                    <a:pt x="2378" y="472"/>
                    <a:pt x="2378" y="472"/>
                    <a:pt x="2378" y="472"/>
                  </a:cubicBezTo>
                  <a:cubicBezTo>
                    <a:pt x="2520" y="472"/>
                    <a:pt x="2520" y="472"/>
                    <a:pt x="2520" y="472"/>
                  </a:cubicBezTo>
                  <a:cubicBezTo>
                    <a:pt x="2333" y="1"/>
                    <a:pt x="2333" y="1"/>
                    <a:pt x="2333" y="1"/>
                  </a:cubicBezTo>
                  <a:lnTo>
                    <a:pt x="2155" y="1"/>
                  </a:lnTo>
                  <a:close/>
                  <a:moveTo>
                    <a:pt x="2241" y="87"/>
                  </a:moveTo>
                  <a:cubicBezTo>
                    <a:pt x="2322" y="307"/>
                    <a:pt x="2322" y="307"/>
                    <a:pt x="2322" y="307"/>
                  </a:cubicBezTo>
                  <a:cubicBezTo>
                    <a:pt x="2158" y="307"/>
                    <a:pt x="2158" y="307"/>
                    <a:pt x="2158" y="307"/>
                  </a:cubicBezTo>
                  <a:lnTo>
                    <a:pt x="2241" y="87"/>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sp>
          <p:nvSpPr>
            <p:cNvPr id="18" name="Freeform 7"/>
            <p:cNvSpPr>
              <a:spLocks noEditPoints="1"/>
            </p:cNvSpPr>
            <p:nvPr userDrawn="1"/>
          </p:nvSpPr>
          <p:spPr bwMode="auto">
            <a:xfrm>
              <a:off x="1346200" y="-720726"/>
              <a:ext cx="831850" cy="552450"/>
            </a:xfrm>
            <a:custGeom>
              <a:avLst/>
              <a:gdLst>
                <a:gd name="T0" fmla="*/ 405 w 1086"/>
                <a:gd name="T1" fmla="*/ 214 h 718"/>
                <a:gd name="T2" fmla="*/ 405 w 1086"/>
                <a:gd name="T3" fmla="*/ 149 h 718"/>
                <a:gd name="T4" fmla="*/ 424 w 1086"/>
                <a:gd name="T5" fmla="*/ 148 h 718"/>
                <a:gd name="T6" fmla="*/ 719 w 1086"/>
                <a:gd name="T7" fmla="*/ 301 h 718"/>
                <a:gd name="T8" fmla="*/ 458 w 1086"/>
                <a:gd name="T9" fmla="*/ 476 h 718"/>
                <a:gd name="T10" fmla="*/ 405 w 1086"/>
                <a:gd name="T11" fmla="*/ 467 h 718"/>
                <a:gd name="T12" fmla="*/ 405 w 1086"/>
                <a:gd name="T13" fmla="*/ 270 h 718"/>
                <a:gd name="T14" fmla="*/ 530 w 1086"/>
                <a:gd name="T15" fmla="*/ 378 h 718"/>
                <a:gd name="T16" fmla="*/ 622 w 1086"/>
                <a:gd name="T17" fmla="*/ 300 h 718"/>
                <a:gd name="T18" fmla="*/ 441 w 1086"/>
                <a:gd name="T19" fmla="*/ 212 h 718"/>
                <a:gd name="T20" fmla="*/ 405 w 1086"/>
                <a:gd name="T21" fmla="*/ 214 h 718"/>
                <a:gd name="T22" fmla="*/ 405 w 1086"/>
                <a:gd name="T23" fmla="*/ 0 h 718"/>
                <a:gd name="T24" fmla="*/ 405 w 1086"/>
                <a:gd name="T25" fmla="*/ 97 h 718"/>
                <a:gd name="T26" fmla="*/ 424 w 1086"/>
                <a:gd name="T27" fmla="*/ 95 h 718"/>
                <a:gd name="T28" fmla="*/ 832 w 1086"/>
                <a:gd name="T29" fmla="*/ 298 h 718"/>
                <a:gd name="T30" fmla="*/ 455 w 1086"/>
                <a:gd name="T31" fmla="*/ 523 h 718"/>
                <a:gd name="T32" fmla="*/ 405 w 1086"/>
                <a:gd name="T33" fmla="*/ 518 h 718"/>
                <a:gd name="T34" fmla="*/ 405 w 1086"/>
                <a:gd name="T35" fmla="*/ 578 h 718"/>
                <a:gd name="T36" fmla="*/ 447 w 1086"/>
                <a:gd name="T37" fmla="*/ 581 h 718"/>
                <a:gd name="T38" fmla="*/ 881 w 1086"/>
                <a:gd name="T39" fmla="*/ 381 h 718"/>
                <a:gd name="T40" fmla="*/ 1004 w 1086"/>
                <a:gd name="T41" fmla="*/ 456 h 718"/>
                <a:gd name="T42" fmla="*/ 449 w 1086"/>
                <a:gd name="T43" fmla="*/ 636 h 718"/>
                <a:gd name="T44" fmla="*/ 405 w 1086"/>
                <a:gd name="T45" fmla="*/ 634 h 718"/>
                <a:gd name="T46" fmla="*/ 405 w 1086"/>
                <a:gd name="T47" fmla="*/ 718 h 718"/>
                <a:gd name="T48" fmla="*/ 1086 w 1086"/>
                <a:gd name="T49" fmla="*/ 718 h 718"/>
                <a:gd name="T50" fmla="*/ 1086 w 1086"/>
                <a:gd name="T51" fmla="*/ 0 h 718"/>
                <a:gd name="T52" fmla="*/ 405 w 1086"/>
                <a:gd name="T53" fmla="*/ 0 h 718"/>
                <a:gd name="T54" fmla="*/ 405 w 1086"/>
                <a:gd name="T55" fmla="*/ 467 h 718"/>
                <a:gd name="T56" fmla="*/ 405 w 1086"/>
                <a:gd name="T57" fmla="*/ 518 h 718"/>
                <a:gd name="T58" fmla="*/ 194 w 1086"/>
                <a:gd name="T59" fmla="*/ 317 h 718"/>
                <a:gd name="T60" fmla="*/ 405 w 1086"/>
                <a:gd name="T61" fmla="*/ 214 h 718"/>
                <a:gd name="T62" fmla="*/ 405 w 1086"/>
                <a:gd name="T63" fmla="*/ 270 h 718"/>
                <a:gd name="T64" fmla="*/ 405 w 1086"/>
                <a:gd name="T65" fmla="*/ 270 h 718"/>
                <a:gd name="T66" fmla="*/ 281 w 1086"/>
                <a:gd name="T67" fmla="*/ 327 h 718"/>
                <a:gd name="T68" fmla="*/ 405 w 1086"/>
                <a:gd name="T69" fmla="*/ 467 h 718"/>
                <a:gd name="T70" fmla="*/ 111 w 1086"/>
                <a:gd name="T71" fmla="*/ 309 h 718"/>
                <a:gd name="T72" fmla="*/ 405 w 1086"/>
                <a:gd name="T73" fmla="*/ 149 h 718"/>
                <a:gd name="T74" fmla="*/ 405 w 1086"/>
                <a:gd name="T75" fmla="*/ 97 h 718"/>
                <a:gd name="T76" fmla="*/ 0 w 1086"/>
                <a:gd name="T77" fmla="*/ 298 h 718"/>
                <a:gd name="T78" fmla="*/ 405 w 1086"/>
                <a:gd name="T79" fmla="*/ 634 h 718"/>
                <a:gd name="T80" fmla="*/ 405 w 1086"/>
                <a:gd name="T81" fmla="*/ 578 h 718"/>
                <a:gd name="T82" fmla="*/ 111 w 1086"/>
                <a:gd name="T83" fmla="*/ 309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86" h="718">
                  <a:moveTo>
                    <a:pt x="405" y="214"/>
                  </a:moveTo>
                  <a:cubicBezTo>
                    <a:pt x="405" y="149"/>
                    <a:pt x="405" y="149"/>
                    <a:pt x="405" y="149"/>
                  </a:cubicBezTo>
                  <a:cubicBezTo>
                    <a:pt x="412" y="149"/>
                    <a:pt x="418" y="148"/>
                    <a:pt x="424" y="148"/>
                  </a:cubicBezTo>
                  <a:cubicBezTo>
                    <a:pt x="602" y="143"/>
                    <a:pt x="719" y="301"/>
                    <a:pt x="719" y="301"/>
                  </a:cubicBezTo>
                  <a:cubicBezTo>
                    <a:pt x="719" y="301"/>
                    <a:pt x="593" y="476"/>
                    <a:pt x="458" y="476"/>
                  </a:cubicBezTo>
                  <a:cubicBezTo>
                    <a:pt x="438" y="476"/>
                    <a:pt x="421" y="472"/>
                    <a:pt x="405" y="467"/>
                  </a:cubicBezTo>
                  <a:cubicBezTo>
                    <a:pt x="405" y="270"/>
                    <a:pt x="405" y="270"/>
                    <a:pt x="405" y="270"/>
                  </a:cubicBezTo>
                  <a:cubicBezTo>
                    <a:pt x="474" y="279"/>
                    <a:pt x="488" y="309"/>
                    <a:pt x="530" y="378"/>
                  </a:cubicBezTo>
                  <a:cubicBezTo>
                    <a:pt x="622" y="300"/>
                    <a:pt x="622" y="300"/>
                    <a:pt x="622" y="300"/>
                  </a:cubicBezTo>
                  <a:cubicBezTo>
                    <a:pt x="622" y="300"/>
                    <a:pt x="555" y="212"/>
                    <a:pt x="441" y="212"/>
                  </a:cubicBezTo>
                  <a:cubicBezTo>
                    <a:pt x="429" y="212"/>
                    <a:pt x="417" y="213"/>
                    <a:pt x="405" y="214"/>
                  </a:cubicBezTo>
                  <a:moveTo>
                    <a:pt x="405" y="0"/>
                  </a:moveTo>
                  <a:cubicBezTo>
                    <a:pt x="405" y="97"/>
                    <a:pt x="405" y="97"/>
                    <a:pt x="405" y="97"/>
                  </a:cubicBezTo>
                  <a:cubicBezTo>
                    <a:pt x="412" y="96"/>
                    <a:pt x="418" y="96"/>
                    <a:pt x="424" y="95"/>
                  </a:cubicBezTo>
                  <a:cubicBezTo>
                    <a:pt x="671" y="87"/>
                    <a:pt x="832" y="298"/>
                    <a:pt x="832" y="298"/>
                  </a:cubicBezTo>
                  <a:cubicBezTo>
                    <a:pt x="832" y="298"/>
                    <a:pt x="647" y="523"/>
                    <a:pt x="455" y="523"/>
                  </a:cubicBezTo>
                  <a:cubicBezTo>
                    <a:pt x="437" y="523"/>
                    <a:pt x="421" y="521"/>
                    <a:pt x="405" y="518"/>
                  </a:cubicBezTo>
                  <a:cubicBezTo>
                    <a:pt x="405" y="578"/>
                    <a:pt x="405" y="578"/>
                    <a:pt x="405" y="578"/>
                  </a:cubicBezTo>
                  <a:cubicBezTo>
                    <a:pt x="419" y="580"/>
                    <a:pt x="432" y="581"/>
                    <a:pt x="447" y="581"/>
                  </a:cubicBezTo>
                  <a:cubicBezTo>
                    <a:pt x="626" y="581"/>
                    <a:pt x="755" y="489"/>
                    <a:pt x="881" y="381"/>
                  </a:cubicBezTo>
                  <a:cubicBezTo>
                    <a:pt x="902" y="398"/>
                    <a:pt x="987" y="438"/>
                    <a:pt x="1004" y="456"/>
                  </a:cubicBezTo>
                  <a:cubicBezTo>
                    <a:pt x="885" y="556"/>
                    <a:pt x="607" y="636"/>
                    <a:pt x="449" y="636"/>
                  </a:cubicBezTo>
                  <a:cubicBezTo>
                    <a:pt x="434" y="636"/>
                    <a:pt x="420" y="636"/>
                    <a:pt x="405" y="634"/>
                  </a:cubicBezTo>
                  <a:cubicBezTo>
                    <a:pt x="405" y="718"/>
                    <a:pt x="405" y="718"/>
                    <a:pt x="405" y="718"/>
                  </a:cubicBezTo>
                  <a:cubicBezTo>
                    <a:pt x="1086" y="718"/>
                    <a:pt x="1086" y="718"/>
                    <a:pt x="1086" y="718"/>
                  </a:cubicBezTo>
                  <a:cubicBezTo>
                    <a:pt x="1086" y="0"/>
                    <a:pt x="1086" y="0"/>
                    <a:pt x="1086" y="0"/>
                  </a:cubicBezTo>
                  <a:lnTo>
                    <a:pt x="405" y="0"/>
                  </a:lnTo>
                  <a:close/>
                  <a:moveTo>
                    <a:pt x="405" y="467"/>
                  </a:moveTo>
                  <a:cubicBezTo>
                    <a:pt x="405" y="518"/>
                    <a:pt x="405" y="518"/>
                    <a:pt x="405" y="518"/>
                  </a:cubicBezTo>
                  <a:cubicBezTo>
                    <a:pt x="240" y="489"/>
                    <a:pt x="194" y="317"/>
                    <a:pt x="194" y="317"/>
                  </a:cubicBezTo>
                  <a:cubicBezTo>
                    <a:pt x="194" y="317"/>
                    <a:pt x="273" y="228"/>
                    <a:pt x="405" y="214"/>
                  </a:cubicBezTo>
                  <a:cubicBezTo>
                    <a:pt x="405" y="270"/>
                    <a:pt x="405" y="270"/>
                    <a:pt x="405" y="270"/>
                  </a:cubicBezTo>
                  <a:cubicBezTo>
                    <a:pt x="405" y="270"/>
                    <a:pt x="405" y="270"/>
                    <a:pt x="405" y="270"/>
                  </a:cubicBezTo>
                  <a:cubicBezTo>
                    <a:pt x="336" y="262"/>
                    <a:pt x="281" y="327"/>
                    <a:pt x="281" y="327"/>
                  </a:cubicBezTo>
                  <a:cubicBezTo>
                    <a:pt x="281" y="327"/>
                    <a:pt x="312" y="436"/>
                    <a:pt x="405" y="467"/>
                  </a:cubicBezTo>
                  <a:moveTo>
                    <a:pt x="111" y="309"/>
                  </a:moveTo>
                  <a:cubicBezTo>
                    <a:pt x="111" y="309"/>
                    <a:pt x="209" y="164"/>
                    <a:pt x="405" y="149"/>
                  </a:cubicBezTo>
                  <a:cubicBezTo>
                    <a:pt x="405" y="97"/>
                    <a:pt x="405" y="97"/>
                    <a:pt x="405" y="97"/>
                  </a:cubicBezTo>
                  <a:cubicBezTo>
                    <a:pt x="188" y="114"/>
                    <a:pt x="0" y="298"/>
                    <a:pt x="0" y="298"/>
                  </a:cubicBezTo>
                  <a:cubicBezTo>
                    <a:pt x="0" y="298"/>
                    <a:pt x="106" y="606"/>
                    <a:pt x="405" y="634"/>
                  </a:cubicBezTo>
                  <a:cubicBezTo>
                    <a:pt x="405" y="578"/>
                    <a:pt x="405" y="578"/>
                    <a:pt x="405" y="578"/>
                  </a:cubicBezTo>
                  <a:cubicBezTo>
                    <a:pt x="186" y="551"/>
                    <a:pt x="111" y="309"/>
                    <a:pt x="111"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457200"/>
              <a:endParaRPr lang="en-US">
                <a:solidFill>
                  <a:srgbClr val="FFFFFF"/>
                </a:solidFill>
                <a:ea typeface="MS PGothic" pitchFamily="34" charset="-128"/>
                <a:cs typeface="+mn-cs"/>
              </a:endParaRPr>
            </a:p>
          </p:txBody>
        </p:sp>
      </p:grpSp>
      <p:sp>
        <p:nvSpPr>
          <p:cNvPr id="12" name="TextBox 11"/>
          <p:cNvSpPr txBox="1"/>
          <p:nvPr userDrawn="1"/>
        </p:nvSpPr>
        <p:spPr>
          <a:xfrm>
            <a:off x="8135212" y="6488184"/>
            <a:ext cx="267523" cy="161583"/>
          </a:xfrm>
          <a:prstGeom prst="rect">
            <a:avLst/>
          </a:prstGeom>
          <a:noFill/>
        </p:spPr>
        <p:txBody>
          <a:bodyPr wrap="square" lIns="0" tIns="0" rIns="0" bIns="0" rtlCol="0" anchor="ctr">
            <a:spAutoFit/>
          </a:bodyPr>
          <a:lstStyle>
            <a:defPPr>
              <a:defRPr lang="en-US"/>
            </a:defPPr>
            <a:lvl1pPr algn="ctr">
              <a:defRPr sz="4400" cap="all">
                <a:solidFill>
                  <a:schemeClr val="bg1"/>
                </a:solidFill>
                <a:latin typeface="Century Gothic" pitchFamily="34" charset="0"/>
              </a:defRPr>
            </a:lvl1pPr>
          </a:lstStyle>
          <a:p>
            <a:pPr algn="r" defTabSz="457200"/>
            <a:fld id="{9EF62655-870B-4C06-BC3D-C67D37BAE36D}" type="slidenum">
              <a:rPr lang="en-US" sz="850" smtClean="0">
                <a:solidFill>
                  <a:schemeClr val="tx1"/>
                </a:solidFill>
                <a:latin typeface="Trebuchet MS" panose="020B0603020202020204" pitchFamily="34" charset="0"/>
                <a:ea typeface="MS PGothic" pitchFamily="34" charset="-128"/>
                <a:cs typeface="+mn-cs"/>
              </a:rPr>
              <a:pPr algn="r" defTabSz="457200"/>
              <a:t>‹#›</a:t>
            </a:fld>
            <a:r>
              <a:rPr lang="en-US" sz="1050" cap="none" dirty="0" smtClean="0">
                <a:solidFill>
                  <a:srgbClr val="A0116A">
                    <a:lumMod val="60000"/>
                    <a:lumOff val="40000"/>
                  </a:srgbClr>
                </a:solidFill>
                <a:ea typeface="MS PGothic" pitchFamily="34" charset="-128"/>
                <a:cs typeface="+mn-cs"/>
              </a:rPr>
              <a:t> </a:t>
            </a:r>
          </a:p>
        </p:txBody>
      </p:sp>
    </p:spTree>
    <p:extLst>
      <p:ext uri="{BB962C8B-B14F-4D97-AF65-F5344CB8AC3E}">
        <p14:creationId xmlns:p14="http://schemas.microsoft.com/office/powerpoint/2010/main" val="2453046824"/>
      </p:ext>
    </p:extLst>
  </p:cSld>
  <p:clrMap bg1="dk2" tx1="lt1" bg2="dk1" tx2="lt2" accent1="accent1" accent2="accent2" accent3="accent3" accent4="accent4" accent5="accent5" accent6="accent6" hlink="hlink" folHlink="folHlink"/>
  <p:sldLayoutIdLst>
    <p:sldLayoutId id="2147483946" r:id="rId1"/>
    <p:sldLayoutId id="2147483947" r:id="rId2"/>
    <p:sldLayoutId id="2147483948" r:id="rId3"/>
    <p:sldLayoutId id="2147483949" r:id="rId4"/>
    <p:sldLayoutId id="2147483950" r:id="rId5"/>
    <p:sldLayoutId id="2147483951" r:id="rId6"/>
    <p:sldLayoutId id="2147483952" r:id="rId7"/>
    <p:sldLayoutId id="2147483953" r:id="rId8"/>
    <p:sldLayoutId id="2147483954" r:id="rId9"/>
    <p:sldLayoutId id="2147483955" r:id="rId10"/>
    <p:sldLayoutId id="2147483956" r:id="rId11"/>
    <p:sldLayoutId id="2147483957" r:id="rId12"/>
    <p:sldLayoutId id="2147483958" r:id="rId13"/>
    <p:sldLayoutId id="2147483959" r:id="rId14"/>
    <p:sldLayoutId id="2147483960" r:id="rId15"/>
    <p:sldLayoutId id="2147483961" r:id="rId16"/>
    <p:sldLayoutId id="2147483962" r:id="rId17"/>
    <p:sldLayoutId id="2147483963" r:id="rId18"/>
    <p:sldLayoutId id="2147483964" r:id="rId19"/>
    <p:sldLayoutId id="2147483965" r:id="rId20"/>
    <p:sldLayoutId id="2147483966" r:id="rId21"/>
    <p:sldLayoutId id="2147483967" r:id="rId22"/>
    <p:sldLayoutId id="2147483968"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ctr" rtl="0" fontAlgn="base">
        <a:lnSpc>
          <a:spcPct val="80000"/>
        </a:lnSpc>
        <a:spcBef>
          <a:spcPct val="0"/>
        </a:spcBef>
        <a:spcAft>
          <a:spcPct val="0"/>
        </a:spcAft>
        <a:defRPr sz="3800" b="0" cap="all" baseline="0">
          <a:solidFill>
            <a:schemeClr val="tx1"/>
          </a:solidFill>
          <a:latin typeface="Trebuchet MS" pitchFamily="34" charset="0"/>
          <a:ea typeface="+mj-ea"/>
          <a:cs typeface="+mj-cs"/>
        </a:defRPr>
      </a:lvl1pPr>
      <a:lvl2pPr algn="l" rtl="0" fontAlgn="base">
        <a:spcBef>
          <a:spcPct val="0"/>
        </a:spcBef>
        <a:spcAft>
          <a:spcPct val="0"/>
        </a:spcAft>
        <a:defRPr sz="3200" b="1">
          <a:solidFill>
            <a:srgbClr val="73B900"/>
          </a:solidFill>
          <a:latin typeface="Arial" charset="0"/>
        </a:defRPr>
      </a:lvl2pPr>
      <a:lvl3pPr algn="l" rtl="0" fontAlgn="base">
        <a:spcBef>
          <a:spcPct val="0"/>
        </a:spcBef>
        <a:spcAft>
          <a:spcPct val="0"/>
        </a:spcAft>
        <a:defRPr sz="3200" b="1">
          <a:solidFill>
            <a:srgbClr val="73B900"/>
          </a:solidFill>
          <a:latin typeface="Arial" charset="0"/>
        </a:defRPr>
      </a:lvl3pPr>
      <a:lvl4pPr algn="l" rtl="0" fontAlgn="base">
        <a:spcBef>
          <a:spcPct val="0"/>
        </a:spcBef>
        <a:spcAft>
          <a:spcPct val="0"/>
        </a:spcAft>
        <a:defRPr sz="3200" b="1">
          <a:solidFill>
            <a:srgbClr val="73B900"/>
          </a:solidFill>
          <a:latin typeface="Arial" charset="0"/>
        </a:defRPr>
      </a:lvl4pPr>
      <a:lvl5pPr algn="l" rtl="0" fontAlgn="base">
        <a:spcBef>
          <a:spcPct val="0"/>
        </a:spcBef>
        <a:spcAft>
          <a:spcPct val="0"/>
        </a:spcAft>
        <a:defRPr sz="3200" b="1">
          <a:solidFill>
            <a:srgbClr val="73B900"/>
          </a:solidFill>
          <a:latin typeface="Arial" charset="0"/>
        </a:defRPr>
      </a:lvl5pPr>
      <a:lvl6pPr marL="457200" algn="l" rtl="0" eaLnBrk="1" fontAlgn="base" hangingPunct="1">
        <a:spcBef>
          <a:spcPct val="0"/>
        </a:spcBef>
        <a:spcAft>
          <a:spcPct val="0"/>
        </a:spcAft>
        <a:defRPr sz="3200" b="1">
          <a:solidFill>
            <a:srgbClr val="73B900"/>
          </a:solidFill>
          <a:latin typeface="Arial" charset="0"/>
        </a:defRPr>
      </a:lvl6pPr>
      <a:lvl7pPr marL="914400" algn="l" rtl="0" eaLnBrk="1" fontAlgn="base" hangingPunct="1">
        <a:spcBef>
          <a:spcPct val="0"/>
        </a:spcBef>
        <a:spcAft>
          <a:spcPct val="0"/>
        </a:spcAft>
        <a:defRPr sz="3200" b="1">
          <a:solidFill>
            <a:srgbClr val="73B900"/>
          </a:solidFill>
          <a:latin typeface="Arial" charset="0"/>
        </a:defRPr>
      </a:lvl7pPr>
      <a:lvl8pPr marL="1371600" algn="l" rtl="0" eaLnBrk="1" fontAlgn="base" hangingPunct="1">
        <a:spcBef>
          <a:spcPct val="0"/>
        </a:spcBef>
        <a:spcAft>
          <a:spcPct val="0"/>
        </a:spcAft>
        <a:defRPr sz="3200" b="1">
          <a:solidFill>
            <a:srgbClr val="73B900"/>
          </a:solidFill>
          <a:latin typeface="Arial" charset="0"/>
        </a:defRPr>
      </a:lvl8pPr>
      <a:lvl9pPr marL="1828800" algn="l" rtl="0" eaLnBrk="1" fontAlgn="base" hangingPunct="1">
        <a:spcBef>
          <a:spcPct val="0"/>
        </a:spcBef>
        <a:spcAft>
          <a:spcPct val="0"/>
        </a:spcAft>
        <a:defRPr sz="3200" b="1">
          <a:solidFill>
            <a:srgbClr val="73B900"/>
          </a:solidFill>
          <a:latin typeface="Arial" charset="0"/>
        </a:defRPr>
      </a:lvl9pPr>
    </p:titleStyle>
    <p:bodyStyle>
      <a:lvl1pPr marL="231775" indent="-231775" algn="l" rtl="0" fontAlgn="base">
        <a:lnSpc>
          <a:spcPct val="90000"/>
        </a:lnSpc>
        <a:spcBef>
          <a:spcPts val="900"/>
        </a:spcBef>
        <a:spcAft>
          <a:spcPts val="900"/>
        </a:spcAft>
        <a:buClr>
          <a:schemeClr val="bg2"/>
        </a:buClr>
        <a:buSzPct val="100000"/>
        <a:buFontTx/>
        <a:buBlip>
          <a:blip r:embed="rId26"/>
        </a:buBlip>
        <a:defRPr sz="2400" b="0">
          <a:solidFill>
            <a:schemeClr val="bg2"/>
          </a:solidFill>
          <a:latin typeface="Trebuchet MS" pitchFamily="34" charset="0"/>
          <a:ea typeface="+mn-ea"/>
          <a:cs typeface="+mn-cs"/>
        </a:defRPr>
      </a:lvl1pPr>
      <a:lvl2pPr marL="803275" indent="-231775" algn="l" rtl="0" fontAlgn="base">
        <a:lnSpc>
          <a:spcPct val="90000"/>
        </a:lnSpc>
        <a:spcBef>
          <a:spcPts val="900"/>
        </a:spcBef>
        <a:spcAft>
          <a:spcPts val="900"/>
        </a:spcAft>
        <a:buClr>
          <a:schemeClr val="bg2"/>
        </a:buClr>
        <a:buSzPct val="100000"/>
        <a:buFontTx/>
        <a:buBlip>
          <a:blip r:embed="rId26"/>
        </a:buBlip>
        <a:defRPr sz="2000" b="0">
          <a:solidFill>
            <a:schemeClr val="bg2"/>
          </a:solidFill>
          <a:latin typeface="Trebuchet MS" pitchFamily="34" charset="0"/>
        </a:defRPr>
      </a:lvl2pPr>
      <a:lvl3pPr marL="1255713" indent="-166688" algn="l" rtl="0" fontAlgn="base">
        <a:lnSpc>
          <a:spcPct val="90000"/>
        </a:lnSpc>
        <a:spcBef>
          <a:spcPts val="900"/>
        </a:spcBef>
        <a:spcAft>
          <a:spcPts val="900"/>
        </a:spcAft>
        <a:buClr>
          <a:schemeClr val="bg2"/>
        </a:buClr>
        <a:buSzPct val="100000"/>
        <a:buFontTx/>
        <a:buBlip>
          <a:blip r:embed="rId26"/>
        </a:buBlip>
        <a:defRPr sz="1800" b="0">
          <a:solidFill>
            <a:schemeClr val="bg2"/>
          </a:solidFill>
          <a:latin typeface="Trebuchet MS" pitchFamily="34" charset="0"/>
        </a:defRPr>
      </a:lvl3pPr>
      <a:lvl4pPr marL="1774825" indent="-228600" algn="l" rtl="0" fontAlgn="base">
        <a:spcBef>
          <a:spcPct val="20000"/>
        </a:spcBef>
        <a:spcAft>
          <a:spcPct val="0"/>
        </a:spcAft>
        <a:buChar char="–"/>
        <a:defRPr sz="2000">
          <a:solidFill>
            <a:schemeClr val="bg1"/>
          </a:solidFill>
          <a:latin typeface="+mn-lt"/>
        </a:defRPr>
      </a:lvl4pPr>
      <a:lvl5pPr marL="2117725" indent="-228600" algn="l" rtl="0" fontAlgn="base">
        <a:spcBef>
          <a:spcPct val="20000"/>
        </a:spcBef>
        <a:spcAft>
          <a:spcPct val="0"/>
        </a:spcAft>
        <a:buChar char="»"/>
        <a:defRPr sz="2000">
          <a:solidFill>
            <a:schemeClr val="bg1"/>
          </a:solidFill>
          <a:latin typeface="+mn-lt"/>
        </a:defRPr>
      </a:lvl5pPr>
      <a:lvl6pPr marL="2574925" indent="-228600" algn="l" rtl="0" eaLnBrk="1" fontAlgn="base" hangingPunct="1">
        <a:spcBef>
          <a:spcPct val="20000"/>
        </a:spcBef>
        <a:spcAft>
          <a:spcPct val="0"/>
        </a:spcAft>
        <a:buChar char="»"/>
        <a:defRPr sz="2000">
          <a:solidFill>
            <a:schemeClr val="bg1"/>
          </a:solidFill>
          <a:latin typeface="+mn-lt"/>
        </a:defRPr>
      </a:lvl6pPr>
      <a:lvl7pPr marL="3032125" indent="-228600" algn="l" rtl="0" eaLnBrk="1" fontAlgn="base" hangingPunct="1">
        <a:spcBef>
          <a:spcPct val="20000"/>
        </a:spcBef>
        <a:spcAft>
          <a:spcPct val="0"/>
        </a:spcAft>
        <a:buChar char="»"/>
        <a:defRPr sz="2000">
          <a:solidFill>
            <a:schemeClr val="bg1"/>
          </a:solidFill>
          <a:latin typeface="+mn-lt"/>
        </a:defRPr>
      </a:lvl7pPr>
      <a:lvl8pPr marL="3489325" indent="-228600" algn="l" rtl="0" eaLnBrk="1" fontAlgn="base" hangingPunct="1">
        <a:spcBef>
          <a:spcPct val="20000"/>
        </a:spcBef>
        <a:spcAft>
          <a:spcPct val="0"/>
        </a:spcAft>
        <a:buChar char="»"/>
        <a:defRPr sz="2000">
          <a:solidFill>
            <a:schemeClr val="bg1"/>
          </a:solidFill>
          <a:latin typeface="+mn-lt"/>
        </a:defRPr>
      </a:lvl8pPr>
      <a:lvl9pPr marL="3946525"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6.png"/><Relationship Id="rId7"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7"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28600"/>
            <a:ext cx="5638800" cy="1194173"/>
          </a:xfrm>
        </p:spPr>
        <p:txBody>
          <a:bodyPr/>
          <a:lstStyle/>
          <a:p>
            <a:r>
              <a:rPr lang="en-US" sz="2800" dirty="0" smtClean="0"/>
              <a:t>CORAL Acquisition Update:  </a:t>
            </a:r>
            <a:br>
              <a:rPr lang="en-US" sz="2800" dirty="0" smtClean="0"/>
            </a:br>
            <a:r>
              <a:rPr lang="en-US" sz="2800" dirty="0" smtClean="0"/>
              <a:t>OLCF-4 Project</a:t>
            </a:r>
            <a:endParaRPr lang="en-US" sz="2800" dirty="0"/>
          </a:p>
        </p:txBody>
      </p:sp>
      <p:sp>
        <p:nvSpPr>
          <p:cNvPr id="3" name="Subtitle 2"/>
          <p:cNvSpPr>
            <a:spLocks noGrp="1"/>
          </p:cNvSpPr>
          <p:nvPr>
            <p:ph type="subTitle" idx="1"/>
          </p:nvPr>
        </p:nvSpPr>
        <p:spPr>
          <a:xfrm>
            <a:off x="228600" y="2209800"/>
            <a:ext cx="4800600" cy="1600200"/>
          </a:xfrm>
        </p:spPr>
        <p:txBody>
          <a:bodyPr/>
          <a:lstStyle/>
          <a:p>
            <a:r>
              <a:rPr lang="en-US" b="1" dirty="0" smtClean="0"/>
              <a:t>Buddy Bland</a:t>
            </a:r>
          </a:p>
          <a:p>
            <a:r>
              <a:rPr lang="en-US" b="1" dirty="0" smtClean="0"/>
              <a:t>OLCF Project Director</a:t>
            </a:r>
          </a:p>
          <a:p>
            <a:endParaRPr lang="en-US" b="1" dirty="0"/>
          </a:p>
          <a:p>
            <a:r>
              <a:rPr lang="en-US" sz="1800" b="1" i="1" dirty="0" smtClean="0"/>
              <a:t>Presented </a:t>
            </a:r>
            <a:r>
              <a:rPr lang="en-US" sz="1800" b="1" i="1" dirty="0" smtClean="0"/>
              <a:t>to: </a:t>
            </a:r>
            <a:r>
              <a:rPr lang="en-US" sz="1800" b="1" i="1" dirty="0" smtClean="0"/>
              <a:t/>
            </a:r>
            <a:br>
              <a:rPr lang="en-US" sz="1800" b="1" i="1" dirty="0" smtClean="0"/>
            </a:br>
            <a:r>
              <a:rPr lang="en-US" sz="1800" b="1" i="1" dirty="0" smtClean="0"/>
              <a:t>Advanced Scientific Computing Advisory Committee </a:t>
            </a:r>
            <a:endParaRPr lang="en-US" sz="1800" b="1" i="1" dirty="0" smtClean="0"/>
          </a:p>
          <a:p>
            <a:pPr>
              <a:lnSpc>
                <a:spcPct val="100000"/>
              </a:lnSpc>
              <a:spcBef>
                <a:spcPts val="0"/>
              </a:spcBef>
            </a:pPr>
            <a:r>
              <a:rPr lang="en-US" sz="1800" b="1" i="1" dirty="0" smtClean="0"/>
              <a:t>November </a:t>
            </a:r>
            <a:r>
              <a:rPr lang="en-US" sz="1800" b="1" i="1" dirty="0" smtClean="0"/>
              <a:t>21</a:t>
            </a:r>
            <a:r>
              <a:rPr lang="en-US" sz="1800" b="1" i="1" dirty="0" smtClean="0"/>
              <a:t>, 2014 </a:t>
            </a:r>
          </a:p>
          <a:p>
            <a:pPr>
              <a:lnSpc>
                <a:spcPct val="100000"/>
              </a:lnSpc>
              <a:spcBef>
                <a:spcPts val="0"/>
              </a:spcBef>
            </a:pPr>
            <a:r>
              <a:rPr lang="en-US" sz="1800" b="1" i="1" dirty="0" smtClean="0"/>
              <a:t>New Orleans</a:t>
            </a:r>
            <a:endParaRPr lang="en-US" b="1" dirty="0"/>
          </a:p>
        </p:txBody>
      </p:sp>
    </p:spTree>
    <p:extLst>
      <p:ext uri="{BB962C8B-B14F-4D97-AF65-F5344CB8AC3E}">
        <p14:creationId xmlns:p14="http://schemas.microsoft.com/office/powerpoint/2010/main" val="10539635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8" y="152400"/>
            <a:ext cx="8860374" cy="461665"/>
          </a:xfrm>
        </p:spPr>
        <p:txBody>
          <a:bodyPr/>
          <a:lstStyle/>
          <a:p>
            <a:r>
              <a:rPr lang="en-US" dirty="0" smtClean="0"/>
              <a:t>Results of CORAL Procurement</a:t>
            </a:r>
            <a:endParaRPr lang="en-US" dirty="0">
              <a:solidFill>
                <a:srgbClr val="FF0000"/>
              </a:solidFill>
            </a:endParaRPr>
          </a:p>
        </p:txBody>
      </p:sp>
      <p:sp>
        <p:nvSpPr>
          <p:cNvPr id="6" name="Rectangle 4"/>
          <p:cNvSpPr>
            <a:spLocks noChangeArrowheads="1"/>
          </p:cNvSpPr>
          <p:nvPr/>
        </p:nvSpPr>
        <p:spPr bwMode="auto">
          <a:xfrm>
            <a:off x="620394" y="3466669"/>
            <a:ext cx="928398" cy="740340"/>
          </a:xfrm>
          <a:prstGeom prst="rect">
            <a:avLst/>
          </a:prstGeom>
          <a:solidFill>
            <a:schemeClr val="bg1">
              <a:lumMod val="85000"/>
            </a:schemeClr>
          </a:solidFill>
          <a:ln w="9525">
            <a:solidFill>
              <a:schemeClr val="tx1"/>
            </a:solidFill>
            <a:miter lim="800000"/>
            <a:headEnd/>
            <a:tailEnd/>
          </a:ln>
        </p:spPr>
        <p:txBody>
          <a:bodyPr wrap="none" anchor="ctr"/>
          <a:lstStyle/>
          <a:p>
            <a:pPr algn="ctr" eaLnBrk="0" hangingPunct="0"/>
            <a:r>
              <a:rPr lang="en-US" b="1" dirty="0" smtClean="0">
                <a:solidFill>
                  <a:prstClr val="black"/>
                </a:solidFill>
                <a:latin typeface="Arial"/>
              </a:rPr>
              <a:t>RFP</a:t>
            </a:r>
            <a:endParaRPr lang="en-US" b="1" dirty="0">
              <a:solidFill>
                <a:prstClr val="black"/>
              </a:solidFill>
              <a:latin typeface="Arial"/>
            </a:endParaRPr>
          </a:p>
        </p:txBody>
      </p:sp>
      <p:sp>
        <p:nvSpPr>
          <p:cNvPr id="14" name="Bent Arrow 13"/>
          <p:cNvSpPr/>
          <p:nvPr/>
        </p:nvSpPr>
        <p:spPr bwMode="auto">
          <a:xfrm>
            <a:off x="1248354" y="2596084"/>
            <a:ext cx="1166945" cy="760905"/>
          </a:xfrm>
          <a:prstGeom prst="bentArrow">
            <a:avLst/>
          </a:prstGeom>
          <a:solidFill>
            <a:schemeClr val="tx1"/>
          </a:solidFill>
          <a:ln w="9525">
            <a:solidFill>
              <a:schemeClr val="tx1"/>
            </a:solidFill>
            <a:miter lim="800000"/>
            <a:headEnd/>
            <a:tailEnd/>
          </a:ln>
        </p:spPr>
        <p:txBody>
          <a:bodyPr rtlCol="0" anchor="b">
            <a:prstTxWarp prst="textNoShape">
              <a:avLst/>
            </a:prstTxWarp>
          </a:bodyPr>
          <a:lstStyle/>
          <a:p>
            <a:pPr algn="ctr"/>
            <a:endParaRPr lang="en-US" sz="1600" dirty="0">
              <a:solidFill>
                <a:srgbClr val="000000"/>
              </a:solidFill>
            </a:endParaRPr>
          </a:p>
        </p:txBody>
      </p:sp>
      <p:sp>
        <p:nvSpPr>
          <p:cNvPr id="15" name="Bent Arrow 14"/>
          <p:cNvSpPr/>
          <p:nvPr/>
        </p:nvSpPr>
        <p:spPr bwMode="auto">
          <a:xfrm flipV="1">
            <a:off x="1267695" y="4338968"/>
            <a:ext cx="1147604" cy="760905"/>
          </a:xfrm>
          <a:prstGeom prst="bentArrow">
            <a:avLst/>
          </a:prstGeom>
          <a:solidFill>
            <a:schemeClr val="tx1"/>
          </a:solidFill>
          <a:ln w="9525">
            <a:solidFill>
              <a:schemeClr val="tx1"/>
            </a:solidFill>
            <a:miter lim="800000"/>
            <a:headEnd/>
            <a:tailEnd/>
          </a:ln>
        </p:spPr>
        <p:txBody>
          <a:bodyPr rtlCol="0" anchor="b">
            <a:prstTxWarp prst="textNoShape">
              <a:avLst/>
            </a:prstTxWarp>
          </a:bodyPr>
          <a:lstStyle/>
          <a:p>
            <a:pPr algn="ctr"/>
            <a:endParaRPr lang="en-US" sz="1600" dirty="0">
              <a:solidFill>
                <a:srgbClr val="000000"/>
              </a:solidFill>
            </a:endParaRPr>
          </a:p>
        </p:txBody>
      </p:sp>
      <p:sp>
        <p:nvSpPr>
          <p:cNvPr id="16" name="TextBox 15"/>
          <p:cNvSpPr txBox="1"/>
          <p:nvPr/>
        </p:nvSpPr>
        <p:spPr>
          <a:xfrm>
            <a:off x="620394" y="1447800"/>
            <a:ext cx="4732253" cy="369332"/>
          </a:xfrm>
          <a:prstGeom prst="rect">
            <a:avLst/>
          </a:prstGeom>
          <a:noFill/>
        </p:spPr>
        <p:txBody>
          <a:bodyPr wrap="square" rtlCol="0">
            <a:spAutoFit/>
          </a:bodyPr>
          <a:lstStyle/>
          <a:p>
            <a:r>
              <a:rPr lang="en-US" b="1" dirty="0" smtClean="0">
                <a:solidFill>
                  <a:prstClr val="black"/>
                </a:solidFill>
              </a:rPr>
              <a:t>Two Diverse Architecture Paths </a:t>
            </a:r>
            <a:endParaRPr lang="en-US" b="1" dirty="0">
              <a:solidFill>
                <a:prstClr val="black"/>
              </a:solidFill>
            </a:endParaRPr>
          </a:p>
        </p:txBody>
      </p:sp>
      <p:sp>
        <p:nvSpPr>
          <p:cNvPr id="17" name="TextBox 16"/>
          <p:cNvSpPr txBox="1"/>
          <p:nvPr/>
        </p:nvSpPr>
        <p:spPr>
          <a:xfrm>
            <a:off x="3213394" y="3466668"/>
            <a:ext cx="4732253" cy="369332"/>
          </a:xfrm>
          <a:prstGeom prst="rect">
            <a:avLst/>
          </a:prstGeom>
          <a:noFill/>
        </p:spPr>
        <p:txBody>
          <a:bodyPr wrap="square" rtlCol="0">
            <a:spAutoFit/>
          </a:bodyPr>
          <a:lstStyle/>
          <a:p>
            <a:r>
              <a:rPr lang="en-US" dirty="0" smtClean="0">
                <a:solidFill>
                  <a:prstClr val="black"/>
                </a:solidFill>
              </a:rPr>
              <a:t> </a:t>
            </a:r>
            <a:endParaRPr lang="en-US" dirty="0">
              <a:solidFill>
                <a:prstClr val="black"/>
              </a:solidFill>
            </a:endParaRPr>
          </a:p>
        </p:txBody>
      </p:sp>
      <p:grpSp>
        <p:nvGrpSpPr>
          <p:cNvPr id="13" name="Group 12"/>
          <p:cNvGrpSpPr/>
          <p:nvPr/>
        </p:nvGrpSpPr>
        <p:grpSpPr>
          <a:xfrm>
            <a:off x="2415299" y="1905000"/>
            <a:ext cx="5950778" cy="1758307"/>
            <a:chOff x="2415299" y="3932809"/>
            <a:chExt cx="5950778" cy="1758307"/>
          </a:xfrm>
        </p:grpSpPr>
        <p:sp>
          <p:nvSpPr>
            <p:cNvPr id="10" name="Rectangle 5"/>
            <p:cNvSpPr>
              <a:spLocks noChangeArrowheads="1"/>
            </p:cNvSpPr>
            <p:nvPr/>
          </p:nvSpPr>
          <p:spPr bwMode="auto">
            <a:xfrm>
              <a:off x="2415299" y="3932809"/>
              <a:ext cx="5950778" cy="1758307"/>
            </a:xfrm>
            <a:prstGeom prst="rect">
              <a:avLst/>
            </a:prstGeom>
            <a:solidFill>
              <a:schemeClr val="accent5">
                <a:lumMod val="75000"/>
              </a:schemeClr>
            </a:solidFill>
            <a:ln w="9525">
              <a:noFill/>
              <a:miter lim="800000"/>
              <a:headEnd/>
              <a:tailEnd/>
            </a:ln>
          </p:spPr>
          <p:txBody>
            <a:bodyPr wrap="none" anchor="ctr"/>
            <a:lstStyle/>
            <a:p>
              <a:pPr eaLnBrk="0" hangingPunct="0"/>
              <a:r>
                <a:rPr lang="en-US" dirty="0" smtClean="0">
                  <a:solidFill>
                    <a:prstClr val="white"/>
                  </a:solidFill>
                  <a:latin typeface="Arial"/>
                </a:rPr>
                <a:t>NRE contract</a:t>
              </a:r>
            </a:p>
            <a:p>
              <a:pPr eaLnBrk="0" hangingPunct="0"/>
              <a:endParaRPr lang="en-US" dirty="0" smtClean="0">
                <a:solidFill>
                  <a:prstClr val="white"/>
                </a:solidFill>
                <a:latin typeface="Arial"/>
              </a:endParaRPr>
            </a:p>
            <a:p>
              <a:pPr eaLnBrk="0" hangingPunct="0"/>
              <a:r>
                <a:rPr lang="en-US" dirty="0" smtClean="0">
                  <a:solidFill>
                    <a:prstClr val="white"/>
                  </a:solidFill>
                  <a:latin typeface="Arial"/>
                </a:rPr>
                <a:t>OLCF Lab computer contract </a:t>
              </a:r>
            </a:p>
            <a:p>
              <a:pPr eaLnBrk="0" hangingPunct="0"/>
              <a:endParaRPr lang="en-US" dirty="0">
                <a:solidFill>
                  <a:prstClr val="white"/>
                </a:solidFill>
                <a:latin typeface="Arial"/>
              </a:endParaRPr>
            </a:p>
            <a:p>
              <a:pPr eaLnBrk="0" hangingPunct="0"/>
              <a:r>
                <a:rPr lang="en-US" dirty="0" smtClean="0">
                  <a:solidFill>
                    <a:prstClr val="white"/>
                  </a:solidFill>
                  <a:latin typeface="Arial"/>
                </a:rPr>
                <a:t>LLNL computer contract </a:t>
              </a:r>
            </a:p>
            <a:p>
              <a:pPr eaLnBrk="0" hangingPunct="0"/>
              <a:endParaRPr lang="en-US" dirty="0">
                <a:solidFill>
                  <a:prstClr val="white"/>
                </a:solidFill>
                <a:latin typeface="Arial"/>
              </a:endParaRPr>
            </a:p>
          </p:txBody>
        </p:sp>
        <p:cxnSp>
          <p:nvCxnSpPr>
            <p:cNvPr id="11" name="Straight Arrow Connector 10"/>
            <p:cNvCxnSpPr/>
            <p:nvPr/>
          </p:nvCxnSpPr>
          <p:spPr>
            <a:xfrm>
              <a:off x="2968894" y="4354391"/>
              <a:ext cx="335255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3205516" y="4938450"/>
              <a:ext cx="3713592"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a:off x="3205516" y="5514221"/>
              <a:ext cx="3713592"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2716" y="4036239"/>
              <a:ext cx="1593850" cy="34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7010400" y="4495800"/>
              <a:ext cx="1189172" cy="923330"/>
            </a:xfrm>
            <a:prstGeom prst="rect">
              <a:avLst/>
            </a:prstGeom>
            <a:noFill/>
          </p:spPr>
          <p:txBody>
            <a:bodyPr wrap="none" rtlCol="0">
              <a:spAutoFit/>
            </a:bodyPr>
            <a:lstStyle/>
            <a:p>
              <a:r>
                <a:rPr lang="en-US" b="1" dirty="0" smtClean="0">
                  <a:solidFill>
                    <a:schemeClr val="bg1"/>
                  </a:solidFill>
                </a:rPr>
                <a:t>IBM with</a:t>
              </a:r>
            </a:p>
            <a:p>
              <a:r>
                <a:rPr lang="en-US" b="1" dirty="0" smtClean="0">
                  <a:solidFill>
                    <a:schemeClr val="bg1"/>
                  </a:solidFill>
                </a:rPr>
                <a:t>NVIDIA &amp;</a:t>
              </a:r>
            </a:p>
            <a:p>
              <a:r>
                <a:rPr lang="en-US" b="1" dirty="0" err="1" smtClean="0">
                  <a:solidFill>
                    <a:schemeClr val="bg1"/>
                  </a:solidFill>
                </a:rPr>
                <a:t>Mellanox</a:t>
              </a:r>
              <a:endParaRPr lang="en-US" b="1" dirty="0">
                <a:solidFill>
                  <a:schemeClr val="bg1"/>
                </a:solidFill>
              </a:endParaRPr>
            </a:p>
          </p:txBody>
        </p:sp>
      </p:grpSp>
      <p:grpSp>
        <p:nvGrpSpPr>
          <p:cNvPr id="3" name="Group 2"/>
          <p:cNvGrpSpPr/>
          <p:nvPr/>
        </p:nvGrpSpPr>
        <p:grpSpPr>
          <a:xfrm>
            <a:off x="2415299" y="4322857"/>
            <a:ext cx="5950779" cy="1156778"/>
            <a:chOff x="2415299" y="2215630"/>
            <a:chExt cx="5950779" cy="1156778"/>
          </a:xfrm>
        </p:grpSpPr>
        <p:sp>
          <p:nvSpPr>
            <p:cNvPr id="7" name="Rectangle 5"/>
            <p:cNvSpPr>
              <a:spLocks noChangeArrowheads="1"/>
            </p:cNvSpPr>
            <p:nvPr/>
          </p:nvSpPr>
          <p:spPr bwMode="auto">
            <a:xfrm>
              <a:off x="2415299" y="2215630"/>
              <a:ext cx="5950779" cy="1156778"/>
            </a:xfrm>
            <a:prstGeom prst="rect">
              <a:avLst/>
            </a:prstGeom>
            <a:solidFill>
              <a:schemeClr val="accent4">
                <a:lumMod val="75000"/>
              </a:schemeClr>
            </a:solidFill>
            <a:ln w="9525">
              <a:noFill/>
              <a:miter lim="800000"/>
              <a:headEnd/>
              <a:tailEnd/>
            </a:ln>
          </p:spPr>
          <p:txBody>
            <a:bodyPr wrap="none" anchor="ctr"/>
            <a:lstStyle/>
            <a:p>
              <a:pPr eaLnBrk="0" hangingPunct="0"/>
              <a:r>
                <a:rPr lang="en-US" dirty="0" smtClean="0">
                  <a:solidFill>
                    <a:prstClr val="white"/>
                  </a:solidFill>
                  <a:latin typeface="Arial"/>
                </a:rPr>
                <a:t>NRE contract</a:t>
              </a:r>
            </a:p>
            <a:p>
              <a:pPr eaLnBrk="0" hangingPunct="0"/>
              <a:endParaRPr lang="en-US" dirty="0" smtClean="0">
                <a:solidFill>
                  <a:prstClr val="white"/>
                </a:solidFill>
                <a:latin typeface="Arial"/>
              </a:endParaRPr>
            </a:p>
            <a:p>
              <a:pPr eaLnBrk="0" hangingPunct="0"/>
              <a:r>
                <a:rPr lang="en-US" dirty="0" smtClean="0">
                  <a:solidFill>
                    <a:prstClr val="white"/>
                  </a:solidFill>
                  <a:latin typeface="Arial"/>
                </a:rPr>
                <a:t>ALCF computer contract</a:t>
              </a:r>
            </a:p>
            <a:p>
              <a:pPr eaLnBrk="0" hangingPunct="0"/>
              <a:endParaRPr lang="en-US" dirty="0">
                <a:solidFill>
                  <a:prstClr val="white"/>
                </a:solidFill>
                <a:latin typeface="Arial"/>
              </a:endParaRPr>
            </a:p>
          </p:txBody>
        </p:sp>
        <p:cxnSp>
          <p:nvCxnSpPr>
            <p:cNvPr id="8" name="Straight Arrow Connector 7"/>
            <p:cNvCxnSpPr/>
            <p:nvPr/>
          </p:nvCxnSpPr>
          <p:spPr>
            <a:xfrm>
              <a:off x="2976207" y="2596084"/>
              <a:ext cx="3352550"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221201" y="3202751"/>
              <a:ext cx="3408199" cy="0"/>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6629400" y="2286000"/>
              <a:ext cx="1736678" cy="923330"/>
            </a:xfrm>
            <a:prstGeom prst="rect">
              <a:avLst/>
            </a:prstGeom>
            <a:noFill/>
          </p:spPr>
          <p:txBody>
            <a:bodyPr wrap="square" rtlCol="0">
              <a:spAutoFit/>
            </a:bodyPr>
            <a:lstStyle/>
            <a:p>
              <a:pPr algn="ctr"/>
              <a:r>
                <a:rPr lang="en-US" b="1" dirty="0" smtClean="0"/>
                <a:t>To be announced soon</a:t>
              </a:r>
              <a:endParaRPr lang="en-US" b="1" dirty="0"/>
            </a:p>
          </p:txBody>
        </p:sp>
      </p:grpSp>
    </p:spTree>
    <p:extLst>
      <p:ext uri="{BB962C8B-B14F-4D97-AF65-F5344CB8AC3E}">
        <p14:creationId xmlns:p14="http://schemas.microsoft.com/office/powerpoint/2010/main" val="450542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52" y="299042"/>
            <a:ext cx="8636290" cy="923330"/>
          </a:xfrm>
        </p:spPr>
        <p:txBody>
          <a:bodyPr/>
          <a:lstStyle/>
          <a:p>
            <a:pPr>
              <a:lnSpc>
                <a:spcPct val="100000"/>
              </a:lnSpc>
              <a:spcBef>
                <a:spcPts val="1200"/>
              </a:spcBef>
            </a:pPr>
            <a:r>
              <a:rPr lang="en-US" dirty="0" smtClean="0"/>
              <a:t>2017 OLCF Leadership System</a:t>
            </a:r>
            <a:br>
              <a:rPr lang="en-US" dirty="0" smtClean="0"/>
            </a:br>
            <a:r>
              <a:rPr lang="en-US" sz="2400" b="1" dirty="0" smtClean="0">
                <a:latin typeface="+mn-lt"/>
              </a:rPr>
              <a:t>Hybrid CPU/GPU architecture</a:t>
            </a:r>
            <a:endParaRPr lang="en-US" sz="2400" dirty="0"/>
          </a:p>
        </p:txBody>
      </p:sp>
      <p:sp>
        <p:nvSpPr>
          <p:cNvPr id="4" name="Content Placeholder 3"/>
          <p:cNvSpPr>
            <a:spLocks noGrp="1"/>
          </p:cNvSpPr>
          <p:nvPr>
            <p:ph sz="half" idx="1"/>
          </p:nvPr>
        </p:nvSpPr>
        <p:spPr>
          <a:xfrm>
            <a:off x="418645" y="1371600"/>
            <a:ext cx="8268155" cy="5105400"/>
          </a:xfrm>
        </p:spPr>
        <p:txBody>
          <a:bodyPr/>
          <a:lstStyle/>
          <a:p>
            <a:pPr marL="0" indent="0">
              <a:buNone/>
            </a:pPr>
            <a:r>
              <a:rPr lang="en-US" sz="2000" b="1" dirty="0" smtClean="0"/>
              <a:t>Vendor: </a:t>
            </a:r>
            <a:r>
              <a:rPr lang="en-US" sz="2400" b="1" dirty="0" smtClean="0"/>
              <a:t>IBM (Prime)</a:t>
            </a:r>
            <a:r>
              <a:rPr lang="en-US" sz="2000" b="1" dirty="0" smtClean="0"/>
              <a:t> </a:t>
            </a:r>
            <a:r>
              <a:rPr lang="en-US" sz="1800" b="1" dirty="0" smtClean="0"/>
              <a:t>/ NVIDIA™ / </a:t>
            </a:r>
            <a:r>
              <a:rPr lang="en-US" sz="1800" b="1" dirty="0" err="1" smtClean="0"/>
              <a:t>Mellanox</a:t>
            </a:r>
            <a:r>
              <a:rPr lang="en-US" sz="1800" b="1" dirty="0" smtClean="0"/>
              <a:t> Technologies</a:t>
            </a:r>
            <a:r>
              <a:rPr lang="en-US" sz="1800" b="1" baseline="30000" dirty="0" smtClean="0"/>
              <a:t>®</a:t>
            </a:r>
            <a:endParaRPr lang="en-US" sz="2000" b="1" baseline="30000" dirty="0" smtClean="0"/>
          </a:p>
          <a:p>
            <a:pPr marL="0" indent="0">
              <a:buNone/>
            </a:pPr>
            <a:r>
              <a:rPr lang="en-US" sz="2000" b="1" dirty="0" smtClean="0"/>
              <a:t>At least 5X Titan’s Application Performance </a:t>
            </a:r>
          </a:p>
          <a:p>
            <a:pPr marL="0" indent="0">
              <a:buNone/>
            </a:pPr>
            <a:r>
              <a:rPr lang="en-US" sz="2000" b="1" dirty="0" smtClean="0"/>
              <a:t>Approximately </a:t>
            </a:r>
            <a:r>
              <a:rPr lang="en-US" sz="2000" b="1" dirty="0"/>
              <a:t>3,400 nodes, each with:</a:t>
            </a:r>
          </a:p>
          <a:p>
            <a:pPr lvl="0">
              <a:spcBef>
                <a:spcPts val="800"/>
              </a:spcBef>
            </a:pPr>
            <a:r>
              <a:rPr lang="en-US" sz="2000" dirty="0"/>
              <a:t>Multiple IBM </a:t>
            </a:r>
            <a:r>
              <a:rPr lang="en-US" sz="2000" dirty="0" smtClean="0"/>
              <a:t>POWER9 CPUs </a:t>
            </a:r>
            <a:r>
              <a:rPr lang="en-US" sz="2000" dirty="0"/>
              <a:t>and multiple </a:t>
            </a:r>
            <a:r>
              <a:rPr lang="en-US" sz="2000" dirty="0" smtClean="0"/>
              <a:t>NVIDIA Tesla® GPUs using the NVIDIA </a:t>
            </a:r>
            <a:r>
              <a:rPr lang="en-US" sz="2000" dirty="0" smtClean="0"/>
              <a:t>Volta™ </a:t>
            </a:r>
            <a:r>
              <a:rPr lang="en-US" sz="2000" dirty="0" smtClean="0"/>
              <a:t>architecture</a:t>
            </a:r>
            <a:endParaRPr lang="en-US" sz="2000" dirty="0"/>
          </a:p>
          <a:p>
            <a:pPr lvl="0">
              <a:spcBef>
                <a:spcPts val="800"/>
              </a:spcBef>
            </a:pPr>
            <a:r>
              <a:rPr lang="en-US" sz="2000" dirty="0"/>
              <a:t>CPUs and GPUs completely connected with high speed </a:t>
            </a:r>
            <a:r>
              <a:rPr lang="en-US" sz="2000" dirty="0" err="1" smtClean="0"/>
              <a:t>NVLink</a:t>
            </a:r>
            <a:r>
              <a:rPr lang="en-US" sz="2000" dirty="0" smtClean="0"/>
              <a:t>™ </a:t>
            </a:r>
            <a:endParaRPr lang="en-US" sz="2000" dirty="0" smtClean="0"/>
          </a:p>
          <a:p>
            <a:pPr lvl="0">
              <a:spcBef>
                <a:spcPts val="800"/>
              </a:spcBef>
            </a:pPr>
            <a:r>
              <a:rPr lang="en-US" sz="2000" dirty="0" smtClean="0"/>
              <a:t>Large coherent memory: over 512 GB (HBM + DDR4)</a:t>
            </a:r>
          </a:p>
          <a:p>
            <a:pPr lvl="1"/>
            <a:r>
              <a:rPr lang="en-US" sz="2000" dirty="0" smtClean="0"/>
              <a:t>all </a:t>
            </a:r>
            <a:r>
              <a:rPr lang="en-US" sz="2000" dirty="0"/>
              <a:t>directly addressable from the CPUs and GPUs </a:t>
            </a:r>
          </a:p>
          <a:p>
            <a:pPr lvl="0">
              <a:spcBef>
                <a:spcPts val="800"/>
              </a:spcBef>
            </a:pPr>
            <a:r>
              <a:rPr lang="en-US" sz="2000" dirty="0"/>
              <a:t>An additional 800 GB of NVRAM, which can be configured as either a burst buffer or as extended memory </a:t>
            </a:r>
          </a:p>
          <a:p>
            <a:pPr lvl="0">
              <a:spcBef>
                <a:spcPts val="800"/>
              </a:spcBef>
            </a:pPr>
            <a:r>
              <a:rPr lang="en-US" sz="2000" dirty="0"/>
              <a:t>over 40 TF peak </a:t>
            </a:r>
            <a:r>
              <a:rPr lang="en-US" sz="2000" dirty="0" smtClean="0"/>
              <a:t>performance</a:t>
            </a:r>
            <a:r>
              <a:rPr lang="en-US" sz="2000" dirty="0"/>
              <a:t> </a:t>
            </a:r>
          </a:p>
          <a:p>
            <a:pPr marL="0" indent="0">
              <a:buNone/>
            </a:pPr>
            <a:r>
              <a:rPr lang="en-US" sz="2000" b="1" dirty="0" smtClean="0"/>
              <a:t>Dual-rail </a:t>
            </a:r>
            <a:r>
              <a:rPr lang="en-US" sz="2000" b="1" dirty="0" err="1" smtClean="0"/>
              <a:t>Mellanox</a:t>
            </a:r>
            <a:r>
              <a:rPr lang="en-US" sz="2000" b="1" baseline="30000" dirty="0" smtClean="0"/>
              <a:t>®</a:t>
            </a:r>
            <a:r>
              <a:rPr lang="en-US" sz="2000" b="1" dirty="0" smtClean="0"/>
              <a:t> EDR-IB full, non-blocking fat-tree interconnect </a:t>
            </a:r>
          </a:p>
          <a:p>
            <a:pPr marL="0" indent="0">
              <a:buNone/>
            </a:pPr>
            <a:r>
              <a:rPr lang="en-US" sz="2000" b="1" dirty="0"/>
              <a:t>IBM Elastic Storage (</a:t>
            </a:r>
            <a:r>
              <a:rPr lang="en-US" sz="2000" b="1" dirty="0" smtClean="0"/>
              <a:t>GPFS™) </a:t>
            </a:r>
            <a:r>
              <a:rPr lang="en-US" sz="2000" b="1" dirty="0"/>
              <a:t>- 1TB/s I/O and 120 PB disk capacity</a:t>
            </a:r>
            <a:r>
              <a:rPr lang="en-US" sz="2000" b="1" dirty="0" smtClean="0"/>
              <a:t>.</a:t>
            </a:r>
            <a:endParaRPr lang="en-US" sz="2000" b="1" dirty="0"/>
          </a:p>
          <a:p>
            <a:endParaRPr lang="en-US" sz="20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457321"/>
            <a:ext cx="1593850" cy="341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2028" y="3449"/>
            <a:ext cx="2451972" cy="1021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3497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00491"/>
            <a:ext cx="8839200" cy="732508"/>
          </a:xfrm>
        </p:spPr>
        <p:txBody>
          <a:bodyPr/>
          <a:lstStyle/>
          <a:p>
            <a:r>
              <a:rPr lang="en-US" sz="3200" dirty="0" smtClean="0"/>
              <a:t>Introducing NVLINK and </a:t>
            </a:r>
            <a:r>
              <a:rPr lang="en-US" sz="3200" dirty="0" smtClean="0"/>
              <a:t>Stacked </a:t>
            </a:r>
            <a:r>
              <a:rPr lang="en-US" sz="3200" dirty="0" smtClean="0"/>
              <a:t>Memory</a:t>
            </a:r>
            <a:r>
              <a:rPr lang="en-US" dirty="0" smtClean="0"/>
              <a:t/>
            </a:r>
            <a:br>
              <a:rPr lang="en-US" dirty="0" smtClean="0"/>
            </a:br>
            <a:r>
              <a:rPr lang="en-US" sz="2000" dirty="0" smtClean="0"/>
              <a:t>Transformative Technology for 2016 with POWER 8+</a:t>
            </a:r>
            <a:r>
              <a:rPr lang="en-US" sz="2000" baseline="50000" dirty="0"/>
              <a:t> ®</a:t>
            </a:r>
            <a:r>
              <a:rPr lang="en-US" sz="2000" dirty="0" smtClean="0"/>
              <a:t>, And Beyond</a:t>
            </a:r>
            <a:endParaRPr lang="en-US" sz="2000" dirty="0"/>
          </a:p>
        </p:txBody>
      </p:sp>
      <p:sp>
        <p:nvSpPr>
          <p:cNvPr id="3" name="Content Placeholder 2"/>
          <p:cNvSpPr>
            <a:spLocks noGrp="1"/>
          </p:cNvSpPr>
          <p:nvPr>
            <p:ph idx="1"/>
          </p:nvPr>
        </p:nvSpPr>
        <p:spPr>
          <a:xfrm>
            <a:off x="228600" y="1949106"/>
            <a:ext cx="4572000" cy="1599657"/>
          </a:xfrm>
        </p:spPr>
        <p:txBody>
          <a:bodyPr/>
          <a:lstStyle/>
          <a:p>
            <a:pPr marL="0" indent="0">
              <a:buNone/>
            </a:pPr>
            <a:r>
              <a:rPr lang="en-US" sz="2800" b="1" dirty="0" smtClean="0">
                <a:solidFill>
                  <a:schemeClr val="tx2"/>
                </a:solidFill>
                <a:effectLst>
                  <a:outerShdw blurRad="38100" dist="38100" dir="2700000" algn="tl">
                    <a:srgbClr val="000000">
                      <a:alpha val="43137"/>
                    </a:srgbClr>
                  </a:outerShdw>
                </a:effectLst>
              </a:rPr>
              <a:t>NVLINK</a:t>
            </a:r>
          </a:p>
          <a:p>
            <a:pPr marL="342846" indent="-342846">
              <a:spcBef>
                <a:spcPct val="20000"/>
              </a:spcBef>
              <a:spcAft>
                <a:spcPct val="0"/>
              </a:spcAft>
            </a:pPr>
            <a:r>
              <a:rPr lang="en-US" sz="2000" dirty="0" smtClean="0"/>
              <a:t>GPU high speed interconnect</a:t>
            </a:r>
          </a:p>
          <a:p>
            <a:pPr marL="342846" indent="-342846">
              <a:spcBef>
                <a:spcPct val="20000"/>
              </a:spcBef>
              <a:spcAft>
                <a:spcPct val="0"/>
              </a:spcAft>
            </a:pPr>
            <a:r>
              <a:rPr lang="en-US" sz="2000" dirty="0" smtClean="0"/>
              <a:t>5X-12X PCI-E Gen3 Bandwidth</a:t>
            </a:r>
            <a:endParaRPr lang="en-US" sz="2000" dirty="0"/>
          </a:p>
          <a:p>
            <a:pPr marL="342846" indent="-342846">
              <a:spcBef>
                <a:spcPct val="20000"/>
              </a:spcBef>
              <a:spcAft>
                <a:spcPct val="0"/>
              </a:spcAft>
            </a:pPr>
            <a:r>
              <a:rPr lang="en-US" sz="2000" dirty="0"/>
              <a:t>Planned support for </a:t>
            </a:r>
            <a:r>
              <a:rPr lang="en-US" sz="2000" dirty="0" smtClean="0"/>
              <a:t>POWER</a:t>
            </a:r>
            <a:r>
              <a:rPr lang="en-US" sz="2000" baseline="50000" dirty="0" smtClean="0"/>
              <a:t>®</a:t>
            </a:r>
            <a:r>
              <a:rPr lang="en-US" sz="2000" dirty="0" smtClean="0"/>
              <a:t> </a:t>
            </a:r>
            <a:r>
              <a:rPr lang="en-US" sz="2000" dirty="0"/>
              <a:t>CPUs</a:t>
            </a:r>
          </a:p>
        </p:txBody>
      </p:sp>
      <p:pic>
        <p:nvPicPr>
          <p:cNvPr id="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867001" y="1715714"/>
            <a:ext cx="3081294" cy="2168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5102988" y="4150957"/>
            <a:ext cx="2656942" cy="2272332"/>
            <a:chOff x="12737406" y="1183059"/>
            <a:chExt cx="16967578" cy="8088924"/>
          </a:xfrm>
        </p:grpSpPr>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737406" y="1183059"/>
              <a:ext cx="9642649" cy="3697708"/>
            </a:xfrm>
            <a:prstGeom prst="rect">
              <a:avLst/>
            </a:prstGeom>
            <a:ln w="6350">
              <a:solidFill>
                <a:schemeClr val="bg2">
                  <a:lumMod val="50000"/>
                </a:schemeClr>
              </a:solidFill>
            </a:ln>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2737407" y="5726266"/>
              <a:ext cx="9648709" cy="3545717"/>
            </a:xfrm>
            <a:prstGeom prst="rect">
              <a:avLst/>
            </a:prstGeom>
            <a:ln w="6350">
              <a:solidFill>
                <a:schemeClr val="bg2">
                  <a:lumMod val="50000"/>
                </a:schemeClr>
              </a:solidFill>
            </a:ln>
          </p:spPr>
        </p:pic>
        <p:pic>
          <p:nvPicPr>
            <p:cNvPr id="8" name="그림 277" descr="1_004.jpg"/>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bwMode="auto">
            <a:xfrm>
              <a:off x="23088602" y="1183059"/>
              <a:ext cx="6616382" cy="8088924"/>
            </a:xfrm>
            <a:prstGeom prst="rect">
              <a:avLst/>
            </a:prstGeom>
            <a:noFill/>
            <a:ln w="6350">
              <a:solidFill>
                <a:schemeClr val="bg2">
                  <a:lumMod val="50000"/>
                </a:schemeClr>
              </a:solidFill>
              <a:miter lim="800000"/>
              <a:headEnd/>
              <a:tailEnd/>
            </a:ln>
          </p:spPr>
        </p:pic>
      </p:grpSp>
      <p:sp>
        <p:nvSpPr>
          <p:cNvPr id="9" name="Content Placeholder 2"/>
          <p:cNvSpPr txBox="1">
            <a:spLocks/>
          </p:cNvSpPr>
          <p:nvPr/>
        </p:nvSpPr>
        <p:spPr bwMode="auto">
          <a:xfrm>
            <a:off x="228600" y="4248938"/>
            <a:ext cx="4638401" cy="2076373"/>
          </a:xfrm>
          <a:prstGeom prst="rect">
            <a:avLst/>
          </a:prstGeom>
          <a:noFill/>
          <a:ln w="9525">
            <a:noFill/>
            <a:miter lim="800000"/>
            <a:headEnd/>
            <a:tailEnd/>
          </a:ln>
        </p:spPr>
        <p:txBody>
          <a:bodyPr vert="horz" wrap="square" lIns="91426" tIns="45712" rIns="91426" bIns="45712" numCol="1" anchor="t" anchorCtr="0" compatLnSpc="1">
            <a:prstTxWarp prst="textNoShape">
              <a:avLst/>
            </a:prstTxWarp>
          </a:bodyPr>
          <a:lstStyle>
            <a:lvl1pPr marL="342846" indent="-342846" algn="l" rtl="0" fontAlgn="base">
              <a:spcBef>
                <a:spcPct val="20000"/>
              </a:spcBef>
              <a:spcAft>
                <a:spcPct val="0"/>
              </a:spcAft>
              <a:buSzPct val="100000"/>
              <a:buFontTx/>
              <a:buBlip>
                <a:blip r:embed="rId7"/>
              </a:buBlip>
              <a:defRPr sz="2400" b="0">
                <a:solidFill>
                  <a:schemeClr val="tx1"/>
                </a:solidFill>
                <a:latin typeface="Trebuchet MS" pitchFamily="34" charset="0"/>
                <a:ea typeface="+mn-ea"/>
                <a:cs typeface="+mn-cs"/>
              </a:defRPr>
            </a:lvl1pPr>
            <a:lvl2pPr marL="914256" indent="-342846" algn="l" rtl="0" fontAlgn="base">
              <a:spcBef>
                <a:spcPct val="20000"/>
              </a:spcBef>
              <a:spcAft>
                <a:spcPct val="0"/>
              </a:spcAft>
              <a:buSzPct val="100000"/>
              <a:buFontTx/>
              <a:buBlip>
                <a:blip r:embed="rId7"/>
              </a:buBlip>
              <a:defRPr sz="2000" b="0">
                <a:solidFill>
                  <a:schemeClr val="tx1"/>
                </a:solidFill>
                <a:latin typeface="Trebuchet MS" pitchFamily="34" charset="0"/>
              </a:defRPr>
            </a:lvl2pPr>
            <a:lvl3pPr marL="1371382" indent="-282529" algn="l" rtl="0" fontAlgn="base">
              <a:spcBef>
                <a:spcPct val="20000"/>
              </a:spcBef>
              <a:spcAft>
                <a:spcPct val="0"/>
              </a:spcAft>
              <a:buSzPct val="100000"/>
              <a:buFontTx/>
              <a:buBlip>
                <a:blip r:embed="rId7"/>
              </a:buBlip>
              <a:defRPr sz="1800" b="0">
                <a:solidFill>
                  <a:schemeClr val="tx1"/>
                </a:solidFill>
                <a:latin typeface="Trebuchet MS" pitchFamily="34" charset="0"/>
              </a:defRPr>
            </a:lvl3pPr>
            <a:lvl4pPr marL="1774542" indent="-228563" algn="l" rtl="0" fontAlgn="base">
              <a:spcBef>
                <a:spcPct val="20000"/>
              </a:spcBef>
              <a:spcAft>
                <a:spcPct val="0"/>
              </a:spcAft>
              <a:buChar char="–"/>
              <a:defRPr sz="2000">
                <a:solidFill>
                  <a:schemeClr val="tx1"/>
                </a:solidFill>
                <a:latin typeface="+mn-lt"/>
              </a:defRPr>
            </a:lvl4pPr>
            <a:lvl5pPr marL="2117387" indent="-228563" algn="l" rtl="0" fontAlgn="base">
              <a:spcBef>
                <a:spcPct val="20000"/>
              </a:spcBef>
              <a:spcAft>
                <a:spcPct val="0"/>
              </a:spcAft>
              <a:buChar char="»"/>
              <a:defRPr sz="2000">
                <a:solidFill>
                  <a:schemeClr val="tx1"/>
                </a:solidFill>
                <a:latin typeface="+mn-lt"/>
              </a:defRPr>
            </a:lvl5pPr>
            <a:lvl6pPr marL="2574514" indent="-228563" algn="l" rtl="0" eaLnBrk="1" fontAlgn="base" hangingPunct="1">
              <a:spcBef>
                <a:spcPct val="20000"/>
              </a:spcBef>
              <a:spcAft>
                <a:spcPct val="0"/>
              </a:spcAft>
              <a:buChar char="»"/>
              <a:defRPr sz="2000">
                <a:solidFill>
                  <a:schemeClr val="bg1"/>
                </a:solidFill>
                <a:latin typeface="+mn-lt"/>
              </a:defRPr>
            </a:lvl6pPr>
            <a:lvl7pPr marL="3031640" indent="-228563" algn="l" rtl="0" eaLnBrk="1" fontAlgn="base" hangingPunct="1">
              <a:spcBef>
                <a:spcPct val="20000"/>
              </a:spcBef>
              <a:spcAft>
                <a:spcPct val="0"/>
              </a:spcAft>
              <a:buChar char="»"/>
              <a:defRPr sz="2000">
                <a:solidFill>
                  <a:schemeClr val="bg1"/>
                </a:solidFill>
                <a:latin typeface="+mn-lt"/>
              </a:defRPr>
            </a:lvl7pPr>
            <a:lvl8pPr marL="3488768" indent="-228563" algn="l" rtl="0" eaLnBrk="1" fontAlgn="base" hangingPunct="1">
              <a:spcBef>
                <a:spcPct val="20000"/>
              </a:spcBef>
              <a:spcAft>
                <a:spcPct val="0"/>
              </a:spcAft>
              <a:buChar char="»"/>
              <a:defRPr sz="2000">
                <a:solidFill>
                  <a:schemeClr val="bg1"/>
                </a:solidFill>
                <a:latin typeface="+mn-lt"/>
              </a:defRPr>
            </a:lvl8pPr>
            <a:lvl9pPr marL="3945894" indent="-228563" algn="l" rtl="0" eaLnBrk="1" fontAlgn="base" hangingPunct="1">
              <a:spcBef>
                <a:spcPct val="20000"/>
              </a:spcBef>
              <a:spcAft>
                <a:spcPct val="0"/>
              </a:spcAft>
              <a:buChar char="»"/>
              <a:defRPr sz="2000">
                <a:solidFill>
                  <a:schemeClr val="bg1"/>
                </a:solidFill>
                <a:latin typeface="+mn-lt"/>
              </a:defRPr>
            </a:lvl9pPr>
          </a:lstStyle>
          <a:p>
            <a:pPr marL="0" indent="0">
              <a:buNone/>
            </a:pPr>
            <a:r>
              <a:rPr lang="en-US" sz="2800" b="1" kern="0" dirty="0">
                <a:solidFill>
                  <a:srgbClr val="76B900"/>
                </a:solidFill>
              </a:rPr>
              <a:t>Stacked </a:t>
            </a:r>
            <a:r>
              <a:rPr lang="en-US" sz="2800" b="1" kern="0" dirty="0" smtClean="0">
                <a:solidFill>
                  <a:srgbClr val="76B900"/>
                </a:solidFill>
              </a:rPr>
              <a:t>(</a:t>
            </a:r>
            <a:r>
              <a:rPr lang="en-US" sz="2800" b="1" kern="0" dirty="0">
                <a:solidFill>
                  <a:srgbClr val="76B900"/>
                </a:solidFill>
              </a:rPr>
              <a:t>HBM</a:t>
            </a:r>
            <a:r>
              <a:rPr lang="en-US" sz="2800" b="1" kern="0" dirty="0" smtClean="0">
                <a:solidFill>
                  <a:srgbClr val="76B900"/>
                </a:solidFill>
              </a:rPr>
              <a:t>) </a:t>
            </a:r>
            <a:r>
              <a:rPr lang="en-US" sz="2800" b="1" kern="0" dirty="0" smtClean="0">
                <a:solidFill>
                  <a:srgbClr val="76B900"/>
                </a:solidFill>
              </a:rPr>
              <a:t>Memory</a:t>
            </a:r>
          </a:p>
          <a:p>
            <a:r>
              <a:rPr lang="en-US" sz="2000" kern="0" dirty="0" smtClean="0">
                <a:solidFill>
                  <a:srgbClr val="FFFFFF"/>
                </a:solidFill>
              </a:rPr>
              <a:t>4x Higher Bandwidth (~1 TB/s)</a:t>
            </a:r>
          </a:p>
          <a:p>
            <a:r>
              <a:rPr lang="en-US" sz="2000" kern="0" dirty="0" smtClean="0">
                <a:solidFill>
                  <a:srgbClr val="FFFFFF"/>
                </a:solidFill>
              </a:rPr>
              <a:t>3x Larger Capacity</a:t>
            </a:r>
          </a:p>
          <a:p>
            <a:r>
              <a:rPr lang="en-US" sz="2000" kern="0" dirty="0" smtClean="0">
                <a:solidFill>
                  <a:srgbClr val="FFFFFF"/>
                </a:solidFill>
              </a:rPr>
              <a:t>4x More Energy Efficient per bit</a:t>
            </a:r>
            <a:endParaRPr lang="en-US" sz="2000" kern="0" dirty="0">
              <a:solidFill>
                <a:srgbClr val="FFFFFF"/>
              </a:solidFill>
            </a:endParaRPr>
          </a:p>
        </p:txBody>
      </p:sp>
      <p:sp>
        <p:nvSpPr>
          <p:cNvPr id="10" name="TextBox 9"/>
          <p:cNvSpPr txBox="1"/>
          <p:nvPr/>
        </p:nvSpPr>
        <p:spPr>
          <a:xfrm>
            <a:off x="1752600" y="6516368"/>
            <a:ext cx="2666114" cy="341632"/>
          </a:xfrm>
          <a:prstGeom prst="rect">
            <a:avLst/>
          </a:prstGeom>
          <a:noFill/>
        </p:spPr>
        <p:txBody>
          <a:bodyPr wrap="none" rtlCol="0" anchor="ctr">
            <a:spAutoFit/>
          </a:bodyPr>
          <a:lstStyle/>
          <a:p>
            <a:pPr algn="ctr">
              <a:lnSpc>
                <a:spcPct val="90000"/>
              </a:lnSpc>
            </a:pPr>
            <a:r>
              <a:rPr lang="en-US" dirty="0" smtClean="0">
                <a:latin typeface="Trebuchet MS" panose="020B0603020202020204" pitchFamily="34" charset="0"/>
              </a:rPr>
              <a:t>Slide courtesy of NVIDIA</a:t>
            </a:r>
          </a:p>
        </p:txBody>
      </p:sp>
    </p:spTree>
    <p:extLst>
      <p:ext uri="{BB962C8B-B14F-4D97-AF65-F5344CB8AC3E}">
        <p14:creationId xmlns:p14="http://schemas.microsoft.com/office/powerpoint/2010/main" val="5303591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Summit Key Software Components</a:t>
            </a:r>
            <a:endParaRPr lang="en-US" dirty="0"/>
          </a:p>
        </p:txBody>
      </p:sp>
      <p:sp>
        <p:nvSpPr>
          <p:cNvPr id="4" name="Content Placeholder 3"/>
          <p:cNvSpPr>
            <a:spLocks noGrp="1"/>
          </p:cNvSpPr>
          <p:nvPr>
            <p:ph idx="1"/>
          </p:nvPr>
        </p:nvSpPr>
        <p:spPr>
          <a:xfrm>
            <a:off x="196560" y="838200"/>
            <a:ext cx="8871240" cy="5029200"/>
          </a:xfrm>
        </p:spPr>
        <p:txBody>
          <a:bodyPr/>
          <a:lstStyle/>
          <a:p>
            <a:pPr>
              <a:lnSpc>
                <a:spcPct val="70000"/>
              </a:lnSpc>
            </a:pPr>
            <a:r>
              <a:rPr lang="en-US" sz="2400" b="1" dirty="0" smtClean="0"/>
              <a:t>System</a:t>
            </a:r>
          </a:p>
          <a:p>
            <a:pPr lvl="1">
              <a:lnSpc>
                <a:spcPct val="70000"/>
              </a:lnSpc>
            </a:pPr>
            <a:r>
              <a:rPr lang="en-US" sz="1800" dirty="0" smtClean="0"/>
              <a:t>Linux®</a:t>
            </a:r>
          </a:p>
          <a:p>
            <a:pPr lvl="1">
              <a:lnSpc>
                <a:spcPct val="70000"/>
              </a:lnSpc>
            </a:pPr>
            <a:r>
              <a:rPr lang="en-US" sz="1800" dirty="0" smtClean="0"/>
              <a:t>IBM Elastic Storage (GPFS™)</a:t>
            </a:r>
          </a:p>
          <a:p>
            <a:pPr lvl="1">
              <a:lnSpc>
                <a:spcPct val="70000"/>
              </a:lnSpc>
            </a:pPr>
            <a:r>
              <a:rPr lang="en-US" sz="1800" dirty="0" smtClean="0"/>
              <a:t>IBM </a:t>
            </a:r>
            <a:r>
              <a:rPr lang="en-US" sz="1800" smtClean="0"/>
              <a:t>Platform Computing™ </a:t>
            </a:r>
            <a:r>
              <a:rPr lang="en-US" sz="1800" dirty="0" smtClean="0"/>
              <a:t>(LSF)</a:t>
            </a:r>
          </a:p>
          <a:p>
            <a:pPr lvl="1">
              <a:lnSpc>
                <a:spcPct val="70000"/>
              </a:lnSpc>
            </a:pPr>
            <a:r>
              <a:rPr lang="en-US" sz="1800" dirty="0" smtClean="0"/>
              <a:t>IBM Platform Cluster Manager™ (</a:t>
            </a:r>
            <a:r>
              <a:rPr lang="en-US" sz="1800" dirty="0" err="1" smtClean="0"/>
              <a:t>xCAT</a:t>
            </a:r>
            <a:r>
              <a:rPr lang="en-US" sz="1800" dirty="0" smtClean="0"/>
              <a:t>)</a:t>
            </a:r>
          </a:p>
          <a:p>
            <a:pPr>
              <a:lnSpc>
                <a:spcPct val="70000"/>
              </a:lnSpc>
            </a:pPr>
            <a:r>
              <a:rPr lang="en-US" sz="2400" b="1" dirty="0" smtClean="0"/>
              <a:t>Programming Environment</a:t>
            </a:r>
          </a:p>
          <a:p>
            <a:pPr lvl="1">
              <a:lnSpc>
                <a:spcPct val="70000"/>
              </a:lnSpc>
            </a:pPr>
            <a:r>
              <a:rPr lang="en-US" sz="2000" dirty="0" smtClean="0"/>
              <a:t>Compilers supporting </a:t>
            </a:r>
            <a:r>
              <a:rPr lang="en-US" sz="2000" dirty="0" err="1" smtClean="0"/>
              <a:t>OpenMP</a:t>
            </a:r>
            <a:r>
              <a:rPr lang="en-US" sz="2000" dirty="0" smtClean="0"/>
              <a:t> and </a:t>
            </a:r>
            <a:r>
              <a:rPr lang="en-US" sz="2000" dirty="0" err="1" smtClean="0"/>
              <a:t>OpenACC</a:t>
            </a:r>
            <a:endParaRPr lang="en-US" sz="2000" dirty="0"/>
          </a:p>
          <a:p>
            <a:pPr lvl="2">
              <a:lnSpc>
                <a:spcPct val="70000"/>
              </a:lnSpc>
            </a:pPr>
            <a:r>
              <a:rPr lang="en-US" sz="1600" dirty="0" smtClean="0"/>
              <a:t>IBM XL, PGI, LLVM, GNU, NVIDIA</a:t>
            </a:r>
          </a:p>
          <a:p>
            <a:pPr lvl="1">
              <a:lnSpc>
                <a:spcPct val="70000"/>
              </a:lnSpc>
            </a:pPr>
            <a:r>
              <a:rPr lang="en-US" sz="2000" dirty="0" smtClean="0"/>
              <a:t>Libraries</a:t>
            </a:r>
          </a:p>
          <a:p>
            <a:pPr lvl="2">
              <a:lnSpc>
                <a:spcPct val="70000"/>
              </a:lnSpc>
            </a:pPr>
            <a:r>
              <a:rPr lang="en-US" sz="1600" dirty="0" smtClean="0"/>
              <a:t>IBM Engineering and Scientific Subroutine Library (ESSL)</a:t>
            </a:r>
          </a:p>
          <a:p>
            <a:pPr lvl="2">
              <a:lnSpc>
                <a:spcPct val="70000"/>
              </a:lnSpc>
            </a:pPr>
            <a:r>
              <a:rPr lang="en-US" sz="1600" dirty="0" smtClean="0"/>
              <a:t>FFTW, </a:t>
            </a:r>
            <a:r>
              <a:rPr lang="en-US" sz="1600" dirty="0" err="1" smtClean="0"/>
              <a:t>ScaLAPACK</a:t>
            </a:r>
            <a:r>
              <a:rPr lang="en-US" sz="1600" dirty="0" smtClean="0"/>
              <a:t>, </a:t>
            </a:r>
            <a:r>
              <a:rPr lang="en-US" sz="1600" dirty="0" err="1" smtClean="0"/>
              <a:t>PETSc</a:t>
            </a:r>
            <a:r>
              <a:rPr lang="en-US" sz="1600" dirty="0" smtClean="0"/>
              <a:t>, </a:t>
            </a:r>
            <a:r>
              <a:rPr lang="en-US" sz="1600" dirty="0" err="1" smtClean="0"/>
              <a:t>Trilinos</a:t>
            </a:r>
            <a:r>
              <a:rPr lang="en-US" sz="1600" dirty="0" smtClean="0"/>
              <a:t>, BLAS-1,-2,-3, NVBLAS</a:t>
            </a:r>
          </a:p>
          <a:p>
            <a:pPr lvl="2">
              <a:lnSpc>
                <a:spcPct val="70000"/>
              </a:lnSpc>
            </a:pPr>
            <a:r>
              <a:rPr lang="en-US" sz="1600" dirty="0" err="1" smtClean="0"/>
              <a:t>cuFFT</a:t>
            </a:r>
            <a:r>
              <a:rPr lang="en-US" sz="1600" dirty="0" smtClean="0"/>
              <a:t>, </a:t>
            </a:r>
            <a:r>
              <a:rPr lang="en-US" sz="1600" dirty="0" err="1" smtClean="0"/>
              <a:t>cuSPARSE</a:t>
            </a:r>
            <a:r>
              <a:rPr lang="en-US" sz="1600" dirty="0" smtClean="0"/>
              <a:t>, </a:t>
            </a:r>
            <a:r>
              <a:rPr lang="en-US" sz="1600" dirty="0" err="1" smtClean="0"/>
              <a:t>cuRAND</a:t>
            </a:r>
            <a:r>
              <a:rPr lang="en-US" sz="1600" dirty="0" smtClean="0"/>
              <a:t>, NPP, Thrust</a:t>
            </a:r>
          </a:p>
          <a:p>
            <a:pPr lvl="1">
              <a:lnSpc>
                <a:spcPct val="70000"/>
              </a:lnSpc>
            </a:pPr>
            <a:r>
              <a:rPr lang="en-US" sz="2000" dirty="0" smtClean="0"/>
              <a:t>Debugging</a:t>
            </a:r>
          </a:p>
          <a:p>
            <a:pPr lvl="2">
              <a:lnSpc>
                <a:spcPct val="70000"/>
              </a:lnSpc>
            </a:pPr>
            <a:r>
              <a:rPr lang="en-US" sz="1600" dirty="0" err="1" smtClean="0"/>
              <a:t>Allinea</a:t>
            </a:r>
            <a:r>
              <a:rPr lang="en-US" sz="1600" dirty="0" smtClean="0"/>
              <a:t> DDT, IBM Parallel Environment Runtime Edition (</a:t>
            </a:r>
            <a:r>
              <a:rPr lang="en-US" sz="1600" dirty="0" err="1" smtClean="0"/>
              <a:t>pdb</a:t>
            </a:r>
            <a:r>
              <a:rPr lang="en-US" sz="1600" dirty="0" smtClean="0"/>
              <a:t>)</a:t>
            </a:r>
          </a:p>
          <a:p>
            <a:pPr lvl="2">
              <a:lnSpc>
                <a:spcPct val="70000"/>
              </a:lnSpc>
            </a:pPr>
            <a:r>
              <a:rPr lang="en-US" sz="1600" dirty="0" err="1" smtClean="0"/>
              <a:t>Cuda-gdb</a:t>
            </a:r>
            <a:r>
              <a:rPr lang="en-US" sz="1600" dirty="0" smtClean="0"/>
              <a:t>, </a:t>
            </a:r>
            <a:r>
              <a:rPr lang="en-US" sz="1600" dirty="0" err="1" smtClean="0"/>
              <a:t>Cuda-memcheck</a:t>
            </a:r>
            <a:r>
              <a:rPr lang="en-US" sz="1600" dirty="0" smtClean="0"/>
              <a:t>, </a:t>
            </a:r>
            <a:r>
              <a:rPr lang="en-US" sz="1600" dirty="0" err="1" smtClean="0"/>
              <a:t>valgrind</a:t>
            </a:r>
            <a:r>
              <a:rPr lang="en-US" sz="1600" dirty="0" smtClean="0"/>
              <a:t>, </a:t>
            </a:r>
            <a:r>
              <a:rPr lang="en-US" sz="1600" dirty="0" err="1" smtClean="0"/>
              <a:t>memcheck</a:t>
            </a:r>
            <a:r>
              <a:rPr lang="en-US" sz="1600" dirty="0" smtClean="0"/>
              <a:t>, </a:t>
            </a:r>
            <a:r>
              <a:rPr lang="en-US" sz="1600" dirty="0" err="1" smtClean="0"/>
              <a:t>helgrind</a:t>
            </a:r>
            <a:r>
              <a:rPr lang="en-US" sz="1600" dirty="0" smtClean="0"/>
              <a:t>, </a:t>
            </a:r>
            <a:r>
              <a:rPr lang="en-US" sz="1600" dirty="0" err="1" smtClean="0"/>
              <a:t>stacktrace</a:t>
            </a:r>
            <a:endParaRPr lang="en-US" sz="1600" dirty="0" smtClean="0"/>
          </a:p>
          <a:p>
            <a:pPr lvl="1">
              <a:lnSpc>
                <a:spcPct val="70000"/>
              </a:lnSpc>
            </a:pPr>
            <a:r>
              <a:rPr lang="en-US" sz="2000" dirty="0" smtClean="0"/>
              <a:t>Profiling</a:t>
            </a:r>
          </a:p>
          <a:p>
            <a:pPr lvl="2">
              <a:lnSpc>
                <a:spcPct val="70000"/>
              </a:lnSpc>
            </a:pPr>
            <a:r>
              <a:rPr lang="en-US" sz="1600" dirty="0" smtClean="0"/>
              <a:t>IBM Parallel Environment Developer Edition (HPC Toolkit) </a:t>
            </a:r>
          </a:p>
          <a:p>
            <a:pPr lvl="2">
              <a:lnSpc>
                <a:spcPct val="70000"/>
              </a:lnSpc>
            </a:pPr>
            <a:r>
              <a:rPr lang="en-US" sz="1600" dirty="0" smtClean="0"/>
              <a:t>VAMPIR, Tau, </a:t>
            </a:r>
            <a:r>
              <a:rPr lang="en-US" sz="1600" dirty="0" err="1" smtClean="0"/>
              <a:t>Open|Speedshop</a:t>
            </a:r>
            <a:r>
              <a:rPr lang="en-US" sz="1600" dirty="0" smtClean="0"/>
              <a:t>, </a:t>
            </a:r>
            <a:r>
              <a:rPr lang="en-US" sz="1600" dirty="0" err="1" smtClean="0"/>
              <a:t>nvprof</a:t>
            </a:r>
            <a:r>
              <a:rPr lang="en-US" sz="1600" dirty="0" smtClean="0"/>
              <a:t>, </a:t>
            </a:r>
            <a:r>
              <a:rPr lang="en-US" sz="1600" dirty="0" err="1" smtClean="0"/>
              <a:t>gprof</a:t>
            </a:r>
            <a:r>
              <a:rPr lang="en-US" sz="1600" dirty="0" smtClean="0"/>
              <a:t>, Rice </a:t>
            </a:r>
            <a:r>
              <a:rPr lang="en-US" sz="1600" dirty="0" err="1" smtClean="0"/>
              <a:t>HPCToolkit</a:t>
            </a:r>
            <a:endParaRPr lang="en-US" dirty="0" smtClean="0"/>
          </a:p>
        </p:txBody>
      </p:sp>
    </p:spTree>
    <p:extLst>
      <p:ext uri="{BB962C8B-B14F-4D97-AF65-F5344CB8AC3E}">
        <p14:creationId xmlns:p14="http://schemas.microsoft.com/office/powerpoint/2010/main" val="1827372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Summit compare to Titan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33117884"/>
              </p:ext>
            </p:extLst>
          </p:nvPr>
        </p:nvGraphicFramePr>
        <p:xfrm>
          <a:off x="196850" y="1143000"/>
          <a:ext cx="8642349" cy="4958080"/>
        </p:xfrm>
        <a:graphic>
          <a:graphicData uri="http://schemas.openxmlformats.org/drawingml/2006/table">
            <a:tbl>
              <a:tblPr firstRow="1" bandRow="1">
                <a:tableStyleId>{5C22544A-7EE6-4342-B048-85BDC9FD1C3A}</a:tableStyleId>
              </a:tblPr>
              <a:tblGrid>
                <a:gridCol w="2774950"/>
                <a:gridCol w="3048000"/>
                <a:gridCol w="2819399"/>
              </a:tblGrid>
              <a:tr h="370840">
                <a:tc>
                  <a:txBody>
                    <a:bodyPr/>
                    <a:lstStyle/>
                    <a:p>
                      <a:r>
                        <a:rPr lang="en-US" sz="1800" b="1" kern="1200" dirty="0" smtClean="0">
                          <a:solidFill>
                            <a:schemeClr val="lt1"/>
                          </a:solidFill>
                          <a:latin typeface="+mn-lt"/>
                          <a:ea typeface="+mn-ea"/>
                          <a:cs typeface="+mn-cs"/>
                        </a:rPr>
                        <a:t>Feature</a:t>
                      </a:r>
                      <a:endParaRPr lang="en-US" sz="1800" b="1" kern="1200" dirty="0">
                        <a:solidFill>
                          <a:schemeClr val="lt1"/>
                        </a:solidFill>
                        <a:latin typeface="+mn-lt"/>
                        <a:ea typeface="+mn-ea"/>
                        <a:cs typeface="+mn-cs"/>
                      </a:endParaRPr>
                    </a:p>
                  </a:txBody>
                  <a:tcPr>
                    <a:solidFill>
                      <a:srgbClr val="1E7640"/>
                    </a:solidFill>
                  </a:tcPr>
                </a:tc>
                <a:tc>
                  <a:txBody>
                    <a:bodyPr/>
                    <a:lstStyle/>
                    <a:p>
                      <a:pPr algn="r"/>
                      <a:r>
                        <a:rPr lang="en-US" sz="1800" b="1" kern="1200" dirty="0" smtClean="0">
                          <a:solidFill>
                            <a:schemeClr val="lt1"/>
                          </a:solidFill>
                          <a:latin typeface="+mn-lt"/>
                          <a:ea typeface="+mn-ea"/>
                          <a:cs typeface="+mn-cs"/>
                        </a:rPr>
                        <a:t>Summit</a:t>
                      </a:r>
                      <a:endParaRPr lang="en-US" sz="1800" b="1" kern="1200" dirty="0">
                        <a:solidFill>
                          <a:schemeClr val="lt1"/>
                        </a:solidFill>
                        <a:latin typeface="+mn-lt"/>
                        <a:ea typeface="+mn-ea"/>
                        <a:cs typeface="+mn-cs"/>
                      </a:endParaRPr>
                    </a:p>
                  </a:txBody>
                  <a:tcPr>
                    <a:solidFill>
                      <a:srgbClr val="1E7640"/>
                    </a:solidFill>
                  </a:tcPr>
                </a:tc>
                <a:tc>
                  <a:txBody>
                    <a:bodyPr/>
                    <a:lstStyle/>
                    <a:p>
                      <a:pPr algn="r"/>
                      <a:r>
                        <a:rPr lang="en-US" sz="1800" b="1" kern="1200" dirty="0" smtClean="0">
                          <a:solidFill>
                            <a:schemeClr val="lt1"/>
                          </a:solidFill>
                          <a:latin typeface="+mn-lt"/>
                          <a:ea typeface="+mn-ea"/>
                          <a:cs typeface="+mn-cs"/>
                        </a:rPr>
                        <a:t>Titan</a:t>
                      </a:r>
                      <a:endParaRPr lang="en-US" sz="1800" b="1" kern="1200" dirty="0">
                        <a:solidFill>
                          <a:schemeClr val="lt1"/>
                        </a:solidFill>
                        <a:latin typeface="+mn-lt"/>
                        <a:ea typeface="+mn-ea"/>
                        <a:cs typeface="+mn-cs"/>
                      </a:endParaRPr>
                    </a:p>
                  </a:txBody>
                  <a:tcPr>
                    <a:solidFill>
                      <a:srgbClr val="1E7640"/>
                    </a:solidFill>
                  </a:tcPr>
                </a:tc>
              </a:tr>
              <a:tr h="370840">
                <a:tc>
                  <a:txBody>
                    <a:bodyPr/>
                    <a:lstStyle/>
                    <a:p>
                      <a:r>
                        <a:rPr lang="en-US" dirty="0" smtClean="0"/>
                        <a:t>Application</a:t>
                      </a:r>
                      <a:r>
                        <a:rPr lang="en-US" baseline="0" dirty="0" smtClean="0"/>
                        <a:t> Performance</a:t>
                      </a:r>
                      <a:endParaRPr lang="en-US" dirty="0"/>
                    </a:p>
                  </a:txBody>
                  <a:tcPr>
                    <a:solidFill>
                      <a:srgbClr val="C0FFB7"/>
                    </a:solidFill>
                  </a:tcPr>
                </a:tc>
                <a:tc>
                  <a:txBody>
                    <a:bodyPr/>
                    <a:lstStyle/>
                    <a:p>
                      <a:pPr algn="r"/>
                      <a:r>
                        <a:rPr lang="en-US" dirty="0" smtClean="0"/>
                        <a:t>5-10x Titan</a:t>
                      </a:r>
                      <a:endParaRPr lang="en-US" dirty="0"/>
                    </a:p>
                  </a:txBody>
                  <a:tcPr>
                    <a:solidFill>
                      <a:srgbClr val="C0FFB7"/>
                    </a:solidFill>
                  </a:tcPr>
                </a:tc>
                <a:tc>
                  <a:txBody>
                    <a:bodyPr/>
                    <a:lstStyle/>
                    <a:p>
                      <a:pPr algn="r"/>
                      <a:r>
                        <a:rPr lang="en-US" dirty="0" smtClean="0"/>
                        <a:t>Baseline</a:t>
                      </a:r>
                      <a:endParaRPr lang="en-US" dirty="0"/>
                    </a:p>
                  </a:txBody>
                  <a:tcPr>
                    <a:solidFill>
                      <a:srgbClr val="C0FFB7"/>
                    </a:solidFill>
                  </a:tcPr>
                </a:tc>
              </a:tr>
              <a:tr h="370840">
                <a:tc>
                  <a:txBody>
                    <a:bodyPr/>
                    <a:lstStyle/>
                    <a:p>
                      <a:r>
                        <a:rPr lang="en-US" dirty="0" smtClean="0"/>
                        <a:t>Number of Nodes</a:t>
                      </a:r>
                      <a:endParaRPr lang="en-US" dirty="0"/>
                    </a:p>
                  </a:txBody>
                  <a:tcPr>
                    <a:solidFill>
                      <a:srgbClr val="E7F3EB"/>
                    </a:solidFill>
                  </a:tcPr>
                </a:tc>
                <a:tc>
                  <a:txBody>
                    <a:bodyPr/>
                    <a:lstStyle/>
                    <a:p>
                      <a:pPr algn="r"/>
                      <a:r>
                        <a:rPr lang="en-US" dirty="0" smtClean="0"/>
                        <a:t>~3,400</a:t>
                      </a:r>
                      <a:endParaRPr lang="en-US" dirty="0"/>
                    </a:p>
                  </a:txBody>
                  <a:tcPr>
                    <a:solidFill>
                      <a:srgbClr val="E7F3EB"/>
                    </a:solidFill>
                  </a:tcPr>
                </a:tc>
                <a:tc>
                  <a:txBody>
                    <a:bodyPr/>
                    <a:lstStyle/>
                    <a:p>
                      <a:pPr algn="r"/>
                      <a:r>
                        <a:rPr lang="en-US" dirty="0" smtClean="0"/>
                        <a:t>18,688</a:t>
                      </a:r>
                      <a:endParaRPr lang="en-US" dirty="0"/>
                    </a:p>
                  </a:txBody>
                  <a:tcPr>
                    <a:solidFill>
                      <a:srgbClr val="E7F3EB"/>
                    </a:solidFill>
                  </a:tcPr>
                </a:tc>
              </a:tr>
              <a:tr h="370840">
                <a:tc>
                  <a:txBody>
                    <a:bodyPr/>
                    <a:lstStyle/>
                    <a:p>
                      <a:r>
                        <a:rPr lang="en-US" dirty="0" smtClean="0"/>
                        <a:t>Node performance</a:t>
                      </a:r>
                      <a:endParaRPr lang="en-US" dirty="0"/>
                    </a:p>
                  </a:txBody>
                  <a:tcPr>
                    <a:solidFill>
                      <a:srgbClr val="C0FFB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&gt; 40 TF</a:t>
                      </a:r>
                    </a:p>
                  </a:txBody>
                  <a:tcPr>
                    <a:solidFill>
                      <a:srgbClr val="C0FFB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1.4 TF</a:t>
                      </a:r>
                    </a:p>
                  </a:txBody>
                  <a:tcPr>
                    <a:solidFill>
                      <a:srgbClr val="C0FFB7"/>
                    </a:solidFill>
                  </a:tcPr>
                </a:tc>
              </a:tr>
              <a:tr h="370840">
                <a:tc>
                  <a:txBody>
                    <a:bodyPr/>
                    <a:lstStyle/>
                    <a:p>
                      <a:r>
                        <a:rPr lang="en-US" dirty="0" smtClean="0"/>
                        <a:t>Memory</a:t>
                      </a:r>
                      <a:r>
                        <a:rPr lang="en-US" baseline="0" dirty="0" smtClean="0"/>
                        <a:t> per </a:t>
                      </a:r>
                      <a:r>
                        <a:rPr lang="en-US" dirty="0" smtClean="0"/>
                        <a:t>Node</a:t>
                      </a:r>
                      <a:endParaRPr lang="en-US" dirty="0"/>
                    </a:p>
                  </a:txBody>
                  <a:tcPr>
                    <a:solidFill>
                      <a:srgbClr val="E7F3EB"/>
                    </a:solidFill>
                  </a:tcPr>
                </a:tc>
                <a:tc>
                  <a:txBody>
                    <a:bodyPr/>
                    <a:lstStyle/>
                    <a:p>
                      <a:pPr algn="r"/>
                      <a:r>
                        <a:rPr lang="en-US" dirty="0" smtClean="0"/>
                        <a:t>&gt;512 GB (HBM + DDR4)</a:t>
                      </a:r>
                      <a:endParaRPr lang="en-US" dirty="0"/>
                    </a:p>
                  </a:txBody>
                  <a:tcPr>
                    <a:solidFill>
                      <a:srgbClr val="E7F3EB"/>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38GB</a:t>
                      </a:r>
                      <a:r>
                        <a:rPr lang="en-US" baseline="0" dirty="0" smtClean="0"/>
                        <a:t> (GDDR5+DDR3)</a:t>
                      </a:r>
                      <a:endParaRPr lang="en-US" dirty="0" smtClean="0"/>
                    </a:p>
                  </a:txBody>
                  <a:tcPr>
                    <a:solidFill>
                      <a:srgbClr val="E7F3EB"/>
                    </a:solidFill>
                  </a:tcPr>
                </a:tc>
              </a:tr>
              <a:tr h="370840">
                <a:tc>
                  <a:txBody>
                    <a:bodyPr/>
                    <a:lstStyle/>
                    <a:p>
                      <a:r>
                        <a:rPr lang="en-US" dirty="0" smtClean="0"/>
                        <a:t>NVRAM</a:t>
                      </a:r>
                      <a:r>
                        <a:rPr lang="en-US" baseline="0" dirty="0" smtClean="0"/>
                        <a:t> per </a:t>
                      </a:r>
                      <a:r>
                        <a:rPr lang="en-US" dirty="0" smtClean="0"/>
                        <a:t>Node</a:t>
                      </a:r>
                      <a:endParaRPr lang="en-US" dirty="0"/>
                    </a:p>
                  </a:txBody>
                  <a:tcPr>
                    <a:solidFill>
                      <a:srgbClr val="C0FFB7"/>
                    </a:solidFill>
                  </a:tcPr>
                </a:tc>
                <a:tc>
                  <a:txBody>
                    <a:bodyPr/>
                    <a:lstStyle/>
                    <a:p>
                      <a:pPr algn="r"/>
                      <a:r>
                        <a:rPr lang="en-US" dirty="0" smtClean="0"/>
                        <a:t>800 GB</a:t>
                      </a:r>
                      <a:endParaRPr lang="en-US" dirty="0"/>
                    </a:p>
                  </a:txBody>
                  <a:tcPr>
                    <a:solidFill>
                      <a:srgbClr val="C0FFB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0</a:t>
                      </a:r>
                    </a:p>
                  </a:txBody>
                  <a:tcPr>
                    <a:solidFill>
                      <a:srgbClr val="C0FFB7"/>
                    </a:solidFill>
                  </a:tcPr>
                </a:tc>
              </a:tr>
              <a:tr h="370840">
                <a:tc>
                  <a:txBody>
                    <a:bodyPr/>
                    <a:lstStyle/>
                    <a:p>
                      <a:r>
                        <a:rPr lang="en-US" dirty="0" smtClean="0"/>
                        <a:t>Node</a:t>
                      </a:r>
                      <a:r>
                        <a:rPr lang="en-US" baseline="0" dirty="0" smtClean="0"/>
                        <a:t> Interconnect</a:t>
                      </a:r>
                      <a:endParaRPr lang="en-US" dirty="0"/>
                    </a:p>
                  </a:txBody>
                  <a:tcPr>
                    <a:solidFill>
                      <a:srgbClr val="E7F3EB"/>
                    </a:solidFill>
                  </a:tcPr>
                </a:tc>
                <a:tc>
                  <a:txBody>
                    <a:bodyPr/>
                    <a:lstStyle/>
                    <a:p>
                      <a:pPr algn="r"/>
                      <a:r>
                        <a:rPr lang="en-US" dirty="0" err="1" smtClean="0"/>
                        <a:t>NVLink</a:t>
                      </a:r>
                      <a:r>
                        <a:rPr lang="en-US" dirty="0" smtClean="0"/>
                        <a:t> (5-12x </a:t>
                      </a:r>
                      <a:r>
                        <a:rPr lang="en-US" dirty="0" err="1" smtClean="0"/>
                        <a:t>PCIe</a:t>
                      </a:r>
                      <a:r>
                        <a:rPr lang="en-US" baseline="0" dirty="0" smtClean="0"/>
                        <a:t> </a:t>
                      </a:r>
                      <a:r>
                        <a:rPr lang="en-US" dirty="0" smtClean="0"/>
                        <a:t>3)</a:t>
                      </a:r>
                      <a:endParaRPr lang="en-US" dirty="0"/>
                    </a:p>
                  </a:txBody>
                  <a:tcPr>
                    <a:solidFill>
                      <a:srgbClr val="E7F3EB"/>
                    </a:solidFill>
                  </a:tcPr>
                </a:tc>
                <a:tc>
                  <a:txBody>
                    <a:bodyPr/>
                    <a:lstStyle/>
                    <a:p>
                      <a:pPr algn="r"/>
                      <a:r>
                        <a:rPr lang="en-US" dirty="0" err="1" smtClean="0"/>
                        <a:t>PCIe</a:t>
                      </a:r>
                      <a:r>
                        <a:rPr lang="en-US" baseline="0" dirty="0" smtClean="0"/>
                        <a:t> </a:t>
                      </a:r>
                      <a:r>
                        <a:rPr lang="en-US" dirty="0" smtClean="0"/>
                        <a:t>2</a:t>
                      </a:r>
                      <a:endParaRPr lang="en-US" dirty="0"/>
                    </a:p>
                  </a:txBody>
                  <a:tcPr>
                    <a:solidFill>
                      <a:srgbClr val="E7F3EB"/>
                    </a:solidFill>
                  </a:tcPr>
                </a:tc>
              </a:tr>
              <a:tr h="370840">
                <a:tc>
                  <a:txBody>
                    <a:bodyPr/>
                    <a:lstStyle/>
                    <a:p>
                      <a:r>
                        <a:rPr lang="en-US" dirty="0" smtClean="0"/>
                        <a:t>System Interconnect </a:t>
                      </a:r>
                      <a:r>
                        <a:rPr lang="en-US" sz="1600" dirty="0" smtClean="0"/>
                        <a:t>(node injection bandwidth)</a:t>
                      </a:r>
                      <a:endParaRPr lang="en-US" sz="1600" dirty="0"/>
                    </a:p>
                  </a:txBody>
                  <a:tcPr>
                    <a:solidFill>
                      <a:srgbClr val="C0FFB7"/>
                    </a:solidFill>
                  </a:tcPr>
                </a:tc>
                <a:tc>
                  <a:txBody>
                    <a:bodyPr/>
                    <a:lstStyle/>
                    <a:p>
                      <a:pPr algn="r"/>
                      <a:r>
                        <a:rPr lang="en-US" dirty="0" smtClean="0"/>
                        <a:t>Dual Rail EDR-IB</a:t>
                      </a:r>
                      <a:r>
                        <a:rPr lang="en-US" baseline="0" dirty="0" smtClean="0"/>
                        <a:t> (23 GB/s)</a:t>
                      </a:r>
                      <a:endParaRPr lang="en-US" dirty="0"/>
                    </a:p>
                  </a:txBody>
                  <a:tcPr>
                    <a:solidFill>
                      <a:srgbClr val="C0FFB7"/>
                    </a:solidFill>
                  </a:tcPr>
                </a:tc>
                <a:tc>
                  <a:txBody>
                    <a:bodyPr/>
                    <a:lstStyle/>
                    <a:p>
                      <a:pPr algn="r"/>
                      <a:r>
                        <a:rPr lang="en-US" dirty="0" smtClean="0"/>
                        <a:t>Gemini (6.4 GB/s)</a:t>
                      </a:r>
                      <a:endParaRPr lang="en-US" dirty="0"/>
                    </a:p>
                  </a:txBody>
                  <a:tcPr>
                    <a:solidFill>
                      <a:srgbClr val="C0FFB7"/>
                    </a:solidFill>
                  </a:tcPr>
                </a:tc>
              </a:tr>
              <a:tr h="370840">
                <a:tc>
                  <a:txBody>
                    <a:bodyPr/>
                    <a:lstStyle/>
                    <a:p>
                      <a:r>
                        <a:rPr lang="en-US" dirty="0" smtClean="0"/>
                        <a:t>Interconnect Topology</a:t>
                      </a:r>
                      <a:endParaRPr lang="en-US" dirty="0"/>
                    </a:p>
                  </a:txBody>
                  <a:tcPr>
                    <a:solidFill>
                      <a:srgbClr val="E7F3EB"/>
                    </a:solidFill>
                  </a:tcPr>
                </a:tc>
                <a:tc>
                  <a:txBody>
                    <a:bodyPr/>
                    <a:lstStyle/>
                    <a:p>
                      <a:pPr algn="r"/>
                      <a:r>
                        <a:rPr lang="en-US" dirty="0" smtClean="0"/>
                        <a:t>Non-blocking Fat Tree</a:t>
                      </a:r>
                      <a:endParaRPr lang="en-US" dirty="0"/>
                    </a:p>
                  </a:txBody>
                  <a:tcPr>
                    <a:solidFill>
                      <a:srgbClr val="E7F3EB"/>
                    </a:solidFill>
                  </a:tcPr>
                </a:tc>
                <a:tc>
                  <a:txBody>
                    <a:bodyPr/>
                    <a:lstStyle/>
                    <a:p>
                      <a:pPr algn="r"/>
                      <a:r>
                        <a:rPr lang="en-US" dirty="0" smtClean="0"/>
                        <a:t>3D</a:t>
                      </a:r>
                      <a:r>
                        <a:rPr lang="en-US" baseline="0" dirty="0" smtClean="0"/>
                        <a:t> Torus</a:t>
                      </a:r>
                      <a:endParaRPr lang="en-US" dirty="0"/>
                    </a:p>
                  </a:txBody>
                  <a:tcPr>
                    <a:solidFill>
                      <a:srgbClr val="E7F3EB"/>
                    </a:solidFill>
                  </a:tcPr>
                </a:tc>
              </a:tr>
              <a:tr h="370840">
                <a:tc>
                  <a:txBody>
                    <a:bodyPr/>
                    <a:lstStyle/>
                    <a:p>
                      <a:r>
                        <a:rPr lang="en-US" dirty="0" smtClean="0"/>
                        <a:t>Processors</a:t>
                      </a:r>
                      <a:endParaRPr lang="en-US" dirty="0"/>
                    </a:p>
                  </a:txBody>
                  <a:tcPr>
                    <a:solidFill>
                      <a:srgbClr val="C0FFB7"/>
                    </a:solidFill>
                  </a:tcPr>
                </a:tc>
                <a:tc>
                  <a:txBody>
                    <a:bodyPr/>
                    <a:lstStyle/>
                    <a:p>
                      <a:pPr algn="r"/>
                      <a:r>
                        <a:rPr lang="en-US" dirty="0" smtClean="0"/>
                        <a:t>IBM POWER9</a:t>
                      </a:r>
                    </a:p>
                    <a:p>
                      <a:pPr algn="r"/>
                      <a:r>
                        <a:rPr lang="en-US" dirty="0" smtClean="0"/>
                        <a:t>NVIDIA</a:t>
                      </a:r>
                      <a:r>
                        <a:rPr lang="en-US" baseline="0" dirty="0" smtClean="0"/>
                        <a:t> Volta™</a:t>
                      </a:r>
                      <a:endParaRPr lang="en-US" dirty="0"/>
                    </a:p>
                  </a:txBody>
                  <a:tcPr>
                    <a:solidFill>
                      <a:srgbClr val="C0FFB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AMD Opteron™</a:t>
                      </a:r>
                      <a:br>
                        <a:rPr lang="en-US" dirty="0" smtClean="0"/>
                      </a:br>
                      <a:r>
                        <a:rPr lang="en-US" dirty="0" smtClean="0"/>
                        <a:t>NVIDIA Kepler™</a:t>
                      </a:r>
                    </a:p>
                  </a:txBody>
                  <a:tcPr>
                    <a:solidFill>
                      <a:srgbClr val="C0FFB7"/>
                    </a:solidFill>
                  </a:tcPr>
                </a:tc>
              </a:tr>
              <a:tr h="370840">
                <a:tc>
                  <a:txBody>
                    <a:bodyPr/>
                    <a:lstStyle/>
                    <a:p>
                      <a:r>
                        <a:rPr lang="en-US" dirty="0" smtClean="0"/>
                        <a:t>File System</a:t>
                      </a:r>
                      <a:endParaRPr lang="en-US" dirty="0"/>
                    </a:p>
                  </a:txBody>
                  <a:tcPr>
                    <a:solidFill>
                      <a:srgbClr val="E7F3EB"/>
                    </a:solidFill>
                  </a:tcPr>
                </a:tc>
                <a:tc>
                  <a:txBody>
                    <a:bodyPr/>
                    <a:lstStyle/>
                    <a:p>
                      <a:pPr algn="r"/>
                      <a:r>
                        <a:rPr lang="en-US" dirty="0" smtClean="0"/>
                        <a:t>120</a:t>
                      </a:r>
                      <a:r>
                        <a:rPr lang="en-US" baseline="0" dirty="0" smtClean="0"/>
                        <a:t> PB, 1 TB/s, GPFS™</a:t>
                      </a:r>
                      <a:endParaRPr lang="en-US" dirty="0"/>
                    </a:p>
                  </a:txBody>
                  <a:tcPr>
                    <a:solidFill>
                      <a:srgbClr val="E7F3EB"/>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32 PB, 1 TB/s,</a:t>
                      </a:r>
                      <a:r>
                        <a:rPr lang="en-US" baseline="0" dirty="0" smtClean="0"/>
                        <a:t> </a:t>
                      </a:r>
                      <a:r>
                        <a:rPr lang="en-US" baseline="0" dirty="0" err="1" smtClean="0"/>
                        <a:t>Lustre</a:t>
                      </a:r>
                      <a:r>
                        <a:rPr lang="en-US" baseline="40000" dirty="0" smtClean="0"/>
                        <a:t>®</a:t>
                      </a:r>
                    </a:p>
                  </a:txBody>
                  <a:tcPr>
                    <a:solidFill>
                      <a:srgbClr val="E7F3EB"/>
                    </a:solidFill>
                  </a:tcPr>
                </a:tc>
              </a:tr>
              <a:tr h="370840">
                <a:tc>
                  <a:txBody>
                    <a:bodyPr/>
                    <a:lstStyle/>
                    <a:p>
                      <a:r>
                        <a:rPr lang="en-US" dirty="0" smtClean="0"/>
                        <a:t>Peak</a:t>
                      </a:r>
                      <a:r>
                        <a:rPr lang="en-US" baseline="0" dirty="0" smtClean="0"/>
                        <a:t> power consumption</a:t>
                      </a:r>
                      <a:endParaRPr lang="en-US" dirty="0"/>
                    </a:p>
                  </a:txBody>
                  <a:tcPr>
                    <a:solidFill>
                      <a:srgbClr val="C0FFB7"/>
                    </a:solidFill>
                  </a:tcPr>
                </a:tc>
                <a:tc>
                  <a:txBody>
                    <a:bodyPr/>
                    <a:lstStyle/>
                    <a:p>
                      <a:pPr algn="r"/>
                      <a:r>
                        <a:rPr lang="en-US" dirty="0" smtClean="0"/>
                        <a:t>10 MW</a:t>
                      </a:r>
                      <a:endParaRPr lang="en-US" dirty="0"/>
                    </a:p>
                  </a:txBody>
                  <a:tcPr>
                    <a:solidFill>
                      <a:srgbClr val="C0FFB7"/>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dirty="0" smtClean="0"/>
                        <a:t>9 MW</a:t>
                      </a:r>
                    </a:p>
                  </a:txBody>
                  <a:tcPr>
                    <a:solidFill>
                      <a:srgbClr val="C0FFB7"/>
                    </a:solidFill>
                  </a:tcPr>
                </a:tc>
              </a:tr>
            </a:tbl>
          </a:graphicData>
        </a:graphic>
      </p:graphicFrame>
    </p:spTree>
    <p:extLst>
      <p:ext uri="{BB962C8B-B14F-4D97-AF65-F5344CB8AC3E}">
        <p14:creationId xmlns:p14="http://schemas.microsoft.com/office/powerpoint/2010/main" val="34737262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93385" y="244475"/>
            <a:ext cx="8628678" cy="619913"/>
          </a:xfrm>
        </p:spPr>
        <p:txBody>
          <a:bodyPr/>
          <a:lstStyle/>
          <a:p>
            <a:r>
              <a:rPr lang="en-US" sz="4000" dirty="0" smtClean="0">
                <a:solidFill>
                  <a:srgbClr val="1E7640"/>
                </a:solidFill>
              </a:rPr>
              <a:t>Questions?</a:t>
            </a:r>
            <a:r>
              <a:rPr lang="en-US" sz="4000" dirty="0" smtClean="0">
                <a:solidFill>
                  <a:schemeClr val="bg1"/>
                </a:solidFill>
              </a:rPr>
              <a:t>AS@ornl.gov</a:t>
            </a:r>
            <a:endParaRPr lang="en-US" sz="2400" b="0" dirty="0">
              <a:solidFill>
                <a:schemeClr val="bg1"/>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71600"/>
            <a:ext cx="36576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209800" y="6252598"/>
            <a:ext cx="4191000" cy="577081"/>
          </a:xfrm>
          <a:prstGeom prst="rect">
            <a:avLst/>
          </a:prstGeom>
          <a:noFill/>
        </p:spPr>
        <p:txBody>
          <a:bodyPr wrap="square" rtlCol="0">
            <a:spAutoFit/>
          </a:bodyPr>
          <a:lstStyle/>
          <a:p>
            <a:pPr algn="ctr"/>
            <a:r>
              <a:rPr lang="en-US" sz="1050" dirty="0"/>
              <a:t>This research used resources of the Oak Ridge Leadership Computing Facility, which is a DOE Office of Science User Facility supported under Contract DE-AC05-00OR22725</a:t>
            </a:r>
            <a:endParaRPr lang="en-US" sz="1050" dirty="0">
              <a:solidFill>
                <a:schemeClr val="tx1">
                  <a:lumMod val="75000"/>
                  <a:lumOff val="25000"/>
                </a:schemeClr>
              </a:solidFill>
              <a:latin typeface="Arial Black" pitchFamily="34" charset="0"/>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9038" y="3733800"/>
            <a:ext cx="3056323" cy="21834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315" t="4299" r="3320"/>
          <a:stretch/>
        </p:blipFill>
        <p:spPr bwMode="auto">
          <a:xfrm>
            <a:off x="4038600" y="3733800"/>
            <a:ext cx="2556417" cy="21421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pic>
        <p:nvPicPr>
          <p:cNvPr id="1026" name="Picture 2" descr="\\ORNLData.ornl.gov\Home\Desktop\2014-P0552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38600" y="152400"/>
            <a:ext cx="4953000" cy="278395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551" t="12802" r="19215" b="18152"/>
          <a:stretch/>
        </p:blipFill>
        <p:spPr bwMode="auto">
          <a:xfrm>
            <a:off x="5638800" y="2215987"/>
            <a:ext cx="2209800" cy="212386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4738035" y="5982968"/>
            <a:ext cx="3454792" cy="341632"/>
          </a:xfrm>
          <a:prstGeom prst="rect">
            <a:avLst/>
          </a:prstGeom>
          <a:noFill/>
        </p:spPr>
        <p:txBody>
          <a:bodyPr wrap="none" rtlCol="0">
            <a:spAutoFit/>
          </a:bodyPr>
          <a:lstStyle/>
          <a:p>
            <a:pPr algn="ctr">
              <a:lnSpc>
                <a:spcPct val="90000"/>
              </a:lnSpc>
            </a:pPr>
            <a:r>
              <a:rPr lang="en-US" b="1" dirty="0" smtClean="0"/>
              <a:t>GPU Hackathon October 2014</a:t>
            </a:r>
          </a:p>
        </p:txBody>
      </p:sp>
      <p:pic>
        <p:nvPicPr>
          <p:cNvPr id="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7855" y="3657600"/>
            <a:ext cx="3631659"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3987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a:xfrm>
            <a:off x="177800" y="174625"/>
            <a:ext cx="8966200" cy="824841"/>
          </a:xfrm>
        </p:spPr>
        <p:txBody>
          <a:bodyPr/>
          <a:lstStyle/>
          <a:p>
            <a:pPr algn="ctr"/>
            <a:r>
              <a:rPr lang="en-US" sz="2800" dirty="0" smtClean="0"/>
              <a:t>Oak Ridge Leadership Computing Facility (OLCF)</a:t>
            </a:r>
          </a:p>
        </p:txBody>
      </p:sp>
      <p:sp>
        <p:nvSpPr>
          <p:cNvPr id="6147" name="Rectangle 3"/>
          <p:cNvSpPr>
            <a:spLocks noGrp="1" noChangeArrowheads="1"/>
          </p:cNvSpPr>
          <p:nvPr>
            <p:ph type="body" sz="half" idx="1"/>
          </p:nvPr>
        </p:nvSpPr>
        <p:spPr>
          <a:xfrm>
            <a:off x="609600" y="1143000"/>
            <a:ext cx="8001000" cy="4953000"/>
          </a:xfrm>
        </p:spPr>
        <p:txBody>
          <a:bodyPr/>
          <a:lstStyle/>
          <a:p>
            <a:pPr marL="0" indent="0">
              <a:buFont typeface="Symbol" pitchFamily="-108" charset="2"/>
              <a:buNone/>
            </a:pPr>
            <a:r>
              <a:rPr lang="en-US" sz="2000" b="1" dirty="0" smtClean="0">
                <a:latin typeface="Arial" pitchFamily="34" charset="0"/>
                <a:cs typeface="Arial" pitchFamily="34" charset="0"/>
              </a:rPr>
              <a:t>Mission: Deploy and operate the computational resources required to tackle global challenges</a:t>
            </a:r>
          </a:p>
          <a:p>
            <a:pPr marL="0" indent="0">
              <a:buFont typeface="Symbol" pitchFamily="-108" charset="2"/>
              <a:buNone/>
            </a:pPr>
            <a:endParaRPr lang="en-US" sz="2000" b="1" dirty="0" smtClean="0">
              <a:latin typeface="Arial" pitchFamily="34" charset="0"/>
              <a:cs typeface="Arial" pitchFamily="34" charset="0"/>
            </a:endParaRPr>
          </a:p>
          <a:p>
            <a:pPr marL="349250" lvl="1" indent="-342900" eaLnBrk="1" hangingPunct="1">
              <a:spcBef>
                <a:spcPct val="15000"/>
              </a:spcBef>
              <a:buClrTx/>
              <a:buFont typeface="Wingdings" pitchFamily="2" charset="2"/>
              <a:buChar char="q"/>
            </a:pPr>
            <a:r>
              <a:rPr lang="en-US" sz="2000" b="1" dirty="0" smtClean="0">
                <a:latin typeface="Arial" pitchFamily="34" charset="0"/>
                <a:cs typeface="Arial" pitchFamily="34" charset="0"/>
              </a:rPr>
              <a:t>Providing world-leading computational and data resources and specialized services for the most computationally intensive problems</a:t>
            </a:r>
          </a:p>
          <a:p>
            <a:pPr marL="349250" lvl="1" indent="-342900" eaLnBrk="1" hangingPunct="1">
              <a:spcBef>
                <a:spcPct val="15000"/>
              </a:spcBef>
              <a:buClrTx/>
              <a:buFont typeface="Wingdings" pitchFamily="2" charset="2"/>
              <a:buChar char="q"/>
            </a:pPr>
            <a:endParaRPr lang="en-US" sz="2000" b="1" dirty="0" smtClean="0">
              <a:latin typeface="Arial" pitchFamily="34" charset="0"/>
              <a:cs typeface="Arial" pitchFamily="34" charset="0"/>
            </a:endParaRPr>
          </a:p>
          <a:p>
            <a:pPr marL="349250" lvl="1" indent="-342900" eaLnBrk="1" hangingPunct="1">
              <a:spcBef>
                <a:spcPct val="15000"/>
              </a:spcBef>
              <a:buClrTx/>
              <a:buFont typeface="Wingdings" pitchFamily="2" charset="2"/>
              <a:buChar char="q"/>
            </a:pPr>
            <a:r>
              <a:rPr lang="en-US" sz="2000" b="1" dirty="0" smtClean="0">
                <a:latin typeface="Arial" pitchFamily="34" charset="0"/>
                <a:cs typeface="Arial" pitchFamily="34" charset="0"/>
              </a:rPr>
              <a:t>Providing stable hardware/software path of increasing scale to maximize productive applications development</a:t>
            </a:r>
          </a:p>
          <a:p>
            <a:pPr marL="6350" lvl="1" indent="0" eaLnBrk="1" hangingPunct="1">
              <a:spcBef>
                <a:spcPct val="15000"/>
              </a:spcBef>
              <a:buClrTx/>
              <a:buNone/>
            </a:pPr>
            <a:endParaRPr lang="en-US" sz="2000" b="1" dirty="0" smtClean="0">
              <a:latin typeface="Arial" pitchFamily="34" charset="0"/>
              <a:cs typeface="Arial" pitchFamily="34" charset="0"/>
            </a:endParaRPr>
          </a:p>
          <a:p>
            <a:pPr marL="349250" lvl="1" indent="-342900">
              <a:spcBef>
                <a:spcPct val="15000"/>
              </a:spcBef>
              <a:buClrTx/>
              <a:buFont typeface="Wingdings" pitchFamily="2" charset="2"/>
              <a:buChar char="q"/>
            </a:pPr>
            <a:r>
              <a:rPr lang="en-US" sz="2000" b="1" dirty="0" smtClean="0">
                <a:latin typeface="Arial" pitchFamily="34" charset="0"/>
                <a:cs typeface="Arial" pitchFamily="34" charset="0"/>
              </a:rPr>
              <a:t>Providing the resources to investigate otherwise inaccessible systems at every scale: from galaxy formation to supernovae to earth systems to automobiles to nanomaterials</a:t>
            </a:r>
          </a:p>
          <a:p>
            <a:pPr marL="6350" lvl="1" indent="0">
              <a:spcBef>
                <a:spcPct val="15000"/>
              </a:spcBef>
              <a:buClrTx/>
              <a:buNone/>
            </a:pPr>
            <a:endParaRPr lang="en-US" sz="2000" b="1" dirty="0" smtClean="0">
              <a:latin typeface="Arial" pitchFamily="34" charset="0"/>
              <a:cs typeface="Arial" pitchFamily="34" charset="0"/>
            </a:endParaRPr>
          </a:p>
          <a:p>
            <a:pPr marL="349250" lvl="1" indent="-342900">
              <a:spcBef>
                <a:spcPct val="15000"/>
              </a:spcBef>
              <a:buClrTx/>
              <a:buFont typeface="Wingdings" pitchFamily="2" charset="2"/>
              <a:buChar char="q"/>
            </a:pPr>
            <a:r>
              <a:rPr lang="en-US" sz="2000" b="1" dirty="0" smtClean="0">
                <a:latin typeface="Arial" pitchFamily="34" charset="0"/>
                <a:cs typeface="Arial" pitchFamily="34" charset="0"/>
              </a:rPr>
              <a:t>With our partners, </a:t>
            </a:r>
            <a:r>
              <a:rPr lang="en-US" sz="2000" b="1" dirty="0">
                <a:latin typeface="Arial" pitchFamily="34" charset="0"/>
                <a:cs typeface="Arial" pitchFamily="34" charset="0"/>
              </a:rPr>
              <a:t>deliver transforming discoveries in materials, biology, climate, energy technologies, and basic science</a:t>
            </a:r>
          </a:p>
          <a:p>
            <a:pPr marL="349250" lvl="1" indent="-342900">
              <a:spcBef>
                <a:spcPct val="15000"/>
              </a:spcBef>
              <a:buClrTx/>
              <a:buFont typeface="Wingdings" pitchFamily="2" charset="2"/>
              <a:buChar char="q"/>
            </a:pPr>
            <a:endParaRPr lang="en-US" sz="2000" b="1" dirty="0" smtClean="0">
              <a:latin typeface="Arial" pitchFamily="34" charset="0"/>
              <a:cs typeface="Arial" pitchFamily="34" charset="0"/>
            </a:endParaRPr>
          </a:p>
        </p:txBody>
      </p:sp>
      <p:sp>
        <p:nvSpPr>
          <p:cNvPr id="2" name="Rectangle 1"/>
          <p:cNvSpPr/>
          <p:nvPr/>
        </p:nvSpPr>
        <p:spPr>
          <a:xfrm>
            <a:off x="457200" y="1066800"/>
            <a:ext cx="8077200" cy="838200"/>
          </a:xfrm>
          <a:prstGeom prst="rect">
            <a:avLst/>
          </a:prstGeom>
          <a:noFill/>
          <a:ln>
            <a:solidFill>
              <a:schemeClr val="tx1"/>
            </a:solid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spTree>
    <p:extLst>
      <p:ext uri="{BB962C8B-B14F-4D97-AF65-F5344CB8AC3E}">
        <p14:creationId xmlns:p14="http://schemas.microsoft.com/office/powerpoint/2010/main" val="43356229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091702" y="5402637"/>
            <a:ext cx="1737527" cy="400110"/>
          </a:xfrm>
          <a:prstGeom prst="rect">
            <a:avLst/>
          </a:prstGeom>
          <a:solidFill>
            <a:schemeClr val="bg1"/>
          </a:solidFill>
        </p:spPr>
        <p:txBody>
          <a:bodyPr wrap="none">
            <a:spAutoFit/>
          </a:bodyPr>
          <a:lstStyle/>
          <a:p>
            <a:r>
              <a:rPr lang="en-US" sz="2000" b="1" dirty="0" smtClean="0">
                <a:solidFill>
                  <a:schemeClr val="accent2">
                    <a:lumMod val="75000"/>
                  </a:schemeClr>
                </a:solidFill>
                <a:latin typeface="Arial Narrow" pitchFamily="34" charset="0"/>
              </a:rPr>
              <a:t>CORAL System</a:t>
            </a:r>
            <a:endParaRPr lang="en-US" sz="2000" dirty="0">
              <a:solidFill>
                <a:schemeClr val="accent2">
                  <a:lumMod val="75000"/>
                </a:schemeClr>
              </a:solidFill>
            </a:endParaRPr>
          </a:p>
        </p:txBody>
      </p:sp>
      <p:sp>
        <p:nvSpPr>
          <p:cNvPr id="9231" name="Freeform 26"/>
          <p:cNvSpPr>
            <a:spLocks/>
          </p:cNvSpPr>
          <p:nvPr/>
        </p:nvSpPr>
        <p:spPr bwMode="auto">
          <a:xfrm>
            <a:off x="0" y="2861691"/>
            <a:ext cx="8750300" cy="3381375"/>
          </a:xfrm>
          <a:custGeom>
            <a:avLst/>
            <a:gdLst>
              <a:gd name="T0" fmla="*/ 2147483647 w 5560"/>
              <a:gd name="T1" fmla="*/ 2147483647 h 2298"/>
              <a:gd name="T2" fmla="*/ 2147483647 w 5560"/>
              <a:gd name="T3" fmla="*/ 2147483647 h 2298"/>
              <a:gd name="T4" fmla="*/ 2147483647 w 5560"/>
              <a:gd name="T5" fmla="*/ 2147483647 h 2298"/>
              <a:gd name="T6" fmla="*/ 2147483647 w 5560"/>
              <a:gd name="T7" fmla="*/ 0 h 2298"/>
              <a:gd name="T8" fmla="*/ 2147483647 w 5560"/>
              <a:gd name="T9" fmla="*/ 2147483647 h 2298"/>
              <a:gd name="T10" fmla="*/ 2147483647 w 5560"/>
              <a:gd name="T11" fmla="*/ 2147483647 h 2298"/>
              <a:gd name="T12" fmla="*/ 0 w 5560"/>
              <a:gd name="T13" fmla="*/ 2147483647 h 2298"/>
              <a:gd name="T14" fmla="*/ 2147483647 w 5560"/>
              <a:gd name="T15" fmla="*/ 2147483647 h 2298"/>
              <a:gd name="T16" fmla="*/ 2147483647 w 5560"/>
              <a:gd name="T17" fmla="*/ 2147483647 h 229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60"/>
              <a:gd name="T28" fmla="*/ 0 h 2298"/>
              <a:gd name="T29" fmla="*/ 5560 w 5560"/>
              <a:gd name="T30" fmla="*/ 2298 h 229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60" h="2298">
                <a:moveTo>
                  <a:pt x="40" y="1130"/>
                </a:moveTo>
                <a:cubicBezTo>
                  <a:pt x="1136" y="1346"/>
                  <a:pt x="3808" y="994"/>
                  <a:pt x="4937" y="196"/>
                </a:cubicBezTo>
                <a:lnTo>
                  <a:pt x="4744" y="138"/>
                </a:lnTo>
                <a:lnTo>
                  <a:pt x="5350" y="0"/>
                </a:lnTo>
                <a:lnTo>
                  <a:pt x="5560" y="442"/>
                </a:lnTo>
                <a:lnTo>
                  <a:pt x="5253" y="328"/>
                </a:lnTo>
                <a:cubicBezTo>
                  <a:pt x="3784" y="1826"/>
                  <a:pt x="881" y="2170"/>
                  <a:pt x="0" y="2298"/>
                </a:cubicBezTo>
                <a:lnTo>
                  <a:pt x="256" y="1578"/>
                </a:lnTo>
                <a:lnTo>
                  <a:pt x="40" y="1130"/>
                </a:lnTo>
                <a:close/>
              </a:path>
            </a:pathLst>
          </a:custGeom>
          <a:gradFill rotWithShape="1">
            <a:gsLst>
              <a:gs pos="0">
                <a:srgbClr val="F0F5F7"/>
              </a:gs>
              <a:gs pos="100000">
                <a:srgbClr val="C9DCE1">
                  <a:alpha val="49001"/>
                </a:srgbClr>
              </a:gs>
            </a:gsLst>
            <a:lin ang="0" scaled="1"/>
          </a:gradFill>
          <a:ln w="9525">
            <a:solidFill>
              <a:srgbClr val="EAEEEE"/>
            </a:solidFill>
            <a:round/>
            <a:headEnd/>
            <a:tailEnd/>
          </a:ln>
        </p:spPr>
        <p:txBody>
          <a:bodyPr wrap="none" anchor="ctr"/>
          <a:lstStyle/>
          <a:p>
            <a:endParaRPr lang="en-US"/>
          </a:p>
        </p:txBody>
      </p:sp>
      <p:pic>
        <p:nvPicPr>
          <p:cNvPr id="21" name="Picture 20" descr="Jaguar drawing - lowres.png"/>
          <p:cNvPicPr>
            <a:picLocks noChangeAspect="1"/>
          </p:cNvPicPr>
          <p:nvPr/>
        </p:nvPicPr>
        <p:blipFill>
          <a:blip r:embed="rId3" cstate="screen"/>
          <a:srcRect/>
          <a:stretch>
            <a:fillRect/>
          </a:stretch>
        </p:blipFill>
        <p:spPr>
          <a:xfrm>
            <a:off x="0" y="4066135"/>
            <a:ext cx="2562224" cy="1257671"/>
          </a:xfrm>
          <a:prstGeom prst="rect">
            <a:avLst/>
          </a:prstGeom>
        </p:spPr>
      </p:pic>
      <p:pic>
        <p:nvPicPr>
          <p:cNvPr id="1026" name="Picture 2" descr="\\ORNLData.ornl.gov\Home\Pictures\Image Library One\Computers\Titan\Titan Cutout.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9119" y="3897063"/>
            <a:ext cx="2607681" cy="815739"/>
          </a:xfrm>
          <a:prstGeom prst="rect">
            <a:avLst/>
          </a:prstGeom>
          <a:noFill/>
          <a:extLst>
            <a:ext uri="{909E8E84-426E-40DD-AFC4-6F175D3DCCD1}">
              <a14:hiddenFill xmlns:a14="http://schemas.microsoft.com/office/drawing/2010/main">
                <a:solidFill>
                  <a:srgbClr val="FFFFFF"/>
                </a:solidFill>
              </a14:hiddenFill>
            </a:ext>
          </a:extLst>
        </p:spPr>
      </p:pic>
      <p:sp>
        <p:nvSpPr>
          <p:cNvPr id="9219" name="Rectangle 6"/>
          <p:cNvSpPr>
            <a:spLocks noGrp="1" noChangeArrowheads="1"/>
          </p:cNvSpPr>
          <p:nvPr>
            <p:ph type="title"/>
          </p:nvPr>
        </p:nvSpPr>
        <p:spPr>
          <a:xfrm>
            <a:off x="236674" y="76200"/>
            <a:ext cx="8815504" cy="1112612"/>
          </a:xfrm>
        </p:spPr>
        <p:txBody>
          <a:bodyPr/>
          <a:lstStyle/>
          <a:p>
            <a:pPr algn="ctr" eaLnBrk="1" hangingPunct="1"/>
            <a:r>
              <a:rPr lang="en-US" sz="2600" dirty="0" smtClean="0"/>
              <a:t>Our Science requires that we continue to advance OLCF’s computational capability over the next decade on the roadmap to Exascale.</a:t>
            </a:r>
          </a:p>
        </p:txBody>
      </p:sp>
      <p:graphicFrame>
        <p:nvGraphicFramePr>
          <p:cNvPr id="8233" name="Group 41"/>
          <p:cNvGraphicFramePr>
            <a:graphicFrameLocks noGrp="1"/>
          </p:cNvGraphicFramePr>
          <p:nvPr>
            <p:extLst>
              <p:ext uri="{D42A27DB-BD31-4B8C-83A1-F6EECF244321}">
                <p14:modId xmlns:p14="http://schemas.microsoft.com/office/powerpoint/2010/main" val="2234340115"/>
              </p:ext>
            </p:extLst>
          </p:nvPr>
        </p:nvGraphicFramePr>
        <p:xfrm>
          <a:off x="214903" y="1478483"/>
          <a:ext cx="8839200" cy="1219200"/>
        </p:xfrm>
        <a:graphic>
          <a:graphicData uri="http://schemas.openxmlformats.org/drawingml/2006/table">
            <a:tbl>
              <a:tblPr/>
              <a:tblGrid>
                <a:gridCol w="4357097"/>
                <a:gridCol w="4482103"/>
              </a:tblGrid>
              <a:tr h="1219200">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pPr>
                      <a:r>
                        <a:rPr kumimoji="0" lang="en-US" sz="2000" b="1" i="0" u="none" strike="noStrike" cap="none" normalizeH="0" baseline="0" dirty="0" smtClean="0">
                          <a:ln>
                            <a:noFill/>
                          </a:ln>
                          <a:solidFill>
                            <a:schemeClr val="bg1"/>
                          </a:solidFill>
                          <a:effectLst/>
                          <a:latin typeface="Arial Narrow" pitchFamily="34" charset="0"/>
                        </a:rPr>
                        <a:t>Since clock-rate scaling ended in 2003, HPC performance has been achieved through increased parallelism.  Jaguar scaled to 300,000 cores.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67186"/>
                    </a:solidFill>
                  </a:tcPr>
                </a:tc>
                <a:tc>
                  <a:txBody>
                    <a:bodyPr/>
                    <a:lstStyle/>
                    <a:p>
                      <a:pPr marL="0" marR="0" lvl="0" indent="0" algn="l" defTabSz="914400" rtl="0" eaLnBrk="1" fontAlgn="base" latinLnBrk="0" hangingPunct="1">
                        <a:lnSpc>
                          <a:spcPct val="90000"/>
                        </a:lnSpc>
                        <a:spcBef>
                          <a:spcPct val="60000"/>
                        </a:spcBef>
                        <a:spcAft>
                          <a:spcPct val="0"/>
                        </a:spcAft>
                        <a:buClr>
                          <a:srgbClr val="01673E"/>
                        </a:buClr>
                        <a:buSzTx/>
                        <a:buFont typeface="Symbol" pitchFamily="18" charset="2"/>
                        <a:buNone/>
                        <a:tabLst/>
                        <a:defRPr/>
                      </a:pPr>
                      <a:r>
                        <a:rPr kumimoji="0" lang="en-US" sz="2000" b="1" i="0" u="none" strike="noStrike" cap="none" normalizeH="0" baseline="0" dirty="0" smtClean="0">
                          <a:ln>
                            <a:noFill/>
                          </a:ln>
                          <a:solidFill>
                            <a:schemeClr val="bg1"/>
                          </a:solidFill>
                          <a:effectLst/>
                          <a:latin typeface="Arial Narrow" pitchFamily="34" charset="0"/>
                        </a:rPr>
                        <a:t>Titan and beyond deliver hierarchical parallelism with very powerful nodes.  MPI plus thread level parallelism through </a:t>
                      </a:r>
                      <a:r>
                        <a:rPr kumimoji="0" lang="en-US" sz="2000" b="1" i="0" u="none" strike="noStrike" cap="none" normalizeH="0" baseline="0" dirty="0" err="1" smtClean="0">
                          <a:ln>
                            <a:noFill/>
                          </a:ln>
                          <a:solidFill>
                            <a:schemeClr val="bg1"/>
                          </a:solidFill>
                          <a:effectLst/>
                          <a:latin typeface="Arial Narrow" pitchFamily="34" charset="0"/>
                        </a:rPr>
                        <a:t>OpenACC</a:t>
                      </a:r>
                      <a:r>
                        <a:rPr kumimoji="0" lang="en-US" sz="2000" b="1" i="0" u="none" strike="noStrike" cap="none" normalizeH="0" baseline="0" dirty="0" smtClean="0">
                          <a:ln>
                            <a:noFill/>
                          </a:ln>
                          <a:solidFill>
                            <a:schemeClr val="bg1"/>
                          </a:solidFill>
                          <a:effectLst/>
                          <a:latin typeface="Arial Narrow" pitchFamily="34" charset="0"/>
                        </a:rPr>
                        <a:t> or </a:t>
                      </a:r>
                      <a:r>
                        <a:rPr kumimoji="0" lang="en-US" sz="2000" b="1" i="0" u="none" strike="noStrike" cap="none" normalizeH="0" baseline="0" dirty="0" err="1" smtClean="0">
                          <a:ln>
                            <a:noFill/>
                          </a:ln>
                          <a:solidFill>
                            <a:schemeClr val="bg1"/>
                          </a:solidFill>
                          <a:effectLst/>
                          <a:latin typeface="Arial Narrow" pitchFamily="34" charset="0"/>
                        </a:rPr>
                        <a:t>OpenMP</a:t>
                      </a:r>
                      <a:r>
                        <a:rPr kumimoji="0" lang="en-US" sz="2000" b="1" i="0" u="none" strike="noStrike" cap="none" normalizeH="0" baseline="0" dirty="0" smtClean="0">
                          <a:ln>
                            <a:noFill/>
                          </a:ln>
                          <a:solidFill>
                            <a:schemeClr val="bg1"/>
                          </a:solidFill>
                          <a:effectLst/>
                          <a:latin typeface="Arial Narrow" pitchFamily="34" charset="0"/>
                        </a:rPr>
                        <a:t> plus vectors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267186"/>
                    </a:solidFill>
                  </a:tcPr>
                </a:tc>
              </a:tr>
            </a:tbl>
          </a:graphicData>
        </a:graphic>
      </p:graphicFrame>
      <p:sp>
        <p:nvSpPr>
          <p:cNvPr id="9236" name="Rectangle 31"/>
          <p:cNvSpPr>
            <a:spLocks noChangeArrowheads="1"/>
          </p:cNvSpPr>
          <p:nvPr/>
        </p:nvSpPr>
        <p:spPr bwMode="auto">
          <a:xfrm>
            <a:off x="875718" y="5257800"/>
            <a:ext cx="1486482" cy="757130"/>
          </a:xfrm>
          <a:prstGeom prst="rect">
            <a:avLst/>
          </a:prstGeom>
          <a:noFill/>
          <a:ln w="9525">
            <a:noFill/>
            <a:miter lim="800000"/>
            <a:headEnd/>
            <a:tailEnd/>
          </a:ln>
        </p:spPr>
        <p:txBody>
          <a:bodyPr wrap="square">
            <a:spAutoFit/>
          </a:bodyPr>
          <a:lstStyle/>
          <a:p>
            <a:pPr>
              <a:lnSpc>
                <a:spcPct val="90000"/>
              </a:lnSpc>
            </a:pPr>
            <a:r>
              <a:rPr lang="en-US" sz="1600" b="1" dirty="0" smtClean="0">
                <a:latin typeface="Arial Narrow" pitchFamily="34" charset="0"/>
              </a:rPr>
              <a:t>Jaguar: 2.3 </a:t>
            </a:r>
            <a:r>
              <a:rPr lang="en-US" sz="1600" b="1" dirty="0">
                <a:latin typeface="Arial Narrow" pitchFamily="34" charset="0"/>
              </a:rPr>
              <a:t>PF</a:t>
            </a:r>
          </a:p>
          <a:p>
            <a:pPr>
              <a:lnSpc>
                <a:spcPct val="90000"/>
              </a:lnSpc>
            </a:pPr>
            <a:r>
              <a:rPr lang="en-US" sz="1600" b="1" dirty="0" smtClean="0">
                <a:latin typeface="Arial Narrow" pitchFamily="34" charset="0"/>
              </a:rPr>
              <a:t>Multi-core CPU</a:t>
            </a:r>
          </a:p>
          <a:p>
            <a:pPr>
              <a:lnSpc>
                <a:spcPct val="90000"/>
              </a:lnSpc>
            </a:pPr>
            <a:r>
              <a:rPr lang="en-US" sz="1600" b="1" dirty="0" smtClean="0">
                <a:latin typeface="Arial Narrow" pitchFamily="34" charset="0"/>
              </a:rPr>
              <a:t>7 MW</a:t>
            </a:r>
            <a:endParaRPr lang="en-US" sz="1600" b="1" dirty="0">
              <a:latin typeface="Arial Narrow" pitchFamily="34" charset="0"/>
            </a:endParaRPr>
          </a:p>
        </p:txBody>
      </p:sp>
      <p:sp>
        <p:nvSpPr>
          <p:cNvPr id="9237" name="Rectangle 32"/>
          <p:cNvSpPr>
            <a:spLocks noChangeArrowheads="1"/>
          </p:cNvSpPr>
          <p:nvPr/>
        </p:nvSpPr>
        <p:spPr bwMode="auto">
          <a:xfrm>
            <a:off x="2911475" y="4953000"/>
            <a:ext cx="1586107" cy="757130"/>
          </a:xfrm>
          <a:prstGeom prst="rect">
            <a:avLst/>
          </a:prstGeom>
          <a:noFill/>
          <a:ln w="9525">
            <a:noFill/>
            <a:miter lim="800000"/>
            <a:headEnd/>
            <a:tailEnd/>
          </a:ln>
        </p:spPr>
        <p:txBody>
          <a:bodyPr wrap="square">
            <a:spAutoFit/>
          </a:bodyPr>
          <a:lstStyle/>
          <a:p>
            <a:pPr>
              <a:lnSpc>
                <a:spcPct val="90000"/>
              </a:lnSpc>
            </a:pPr>
            <a:r>
              <a:rPr lang="en-US" sz="1600" b="1" dirty="0" smtClean="0">
                <a:latin typeface="Arial Narrow" pitchFamily="34" charset="0"/>
              </a:rPr>
              <a:t>Titan: 27 PF</a:t>
            </a:r>
          </a:p>
          <a:p>
            <a:pPr>
              <a:lnSpc>
                <a:spcPct val="90000"/>
              </a:lnSpc>
            </a:pPr>
            <a:r>
              <a:rPr lang="en-US" sz="1600" b="1" dirty="0" smtClean="0">
                <a:latin typeface="Arial Narrow" pitchFamily="34" charset="0"/>
              </a:rPr>
              <a:t>Hybrid GPU/CPU</a:t>
            </a:r>
          </a:p>
          <a:p>
            <a:pPr>
              <a:lnSpc>
                <a:spcPct val="90000"/>
              </a:lnSpc>
            </a:pPr>
            <a:r>
              <a:rPr lang="en-US" sz="1600" b="1" dirty="0" smtClean="0">
                <a:latin typeface="Arial Narrow" pitchFamily="34" charset="0"/>
              </a:rPr>
              <a:t>9 MW</a:t>
            </a:r>
            <a:endParaRPr lang="en-US" sz="1600" b="1" dirty="0">
              <a:latin typeface="Arial Narrow" pitchFamily="34" charset="0"/>
            </a:endParaRPr>
          </a:p>
        </p:txBody>
      </p:sp>
      <p:sp>
        <p:nvSpPr>
          <p:cNvPr id="9238" name="Text Box 35"/>
          <p:cNvSpPr txBox="1">
            <a:spLocks noChangeArrowheads="1"/>
          </p:cNvSpPr>
          <p:nvPr/>
        </p:nvSpPr>
        <p:spPr bwMode="auto">
          <a:xfrm>
            <a:off x="214903" y="6006528"/>
            <a:ext cx="665567" cy="307777"/>
          </a:xfrm>
          <a:prstGeom prst="rect">
            <a:avLst/>
          </a:prstGeom>
          <a:noFill/>
          <a:ln w="9525">
            <a:noFill/>
            <a:miter lim="800000"/>
            <a:headEnd/>
            <a:tailEnd/>
          </a:ln>
        </p:spPr>
        <p:txBody>
          <a:bodyPr wrap="none">
            <a:spAutoFit/>
          </a:bodyPr>
          <a:lstStyle/>
          <a:p>
            <a:pPr algn="ctr"/>
            <a:r>
              <a:rPr lang="en-US" sz="1400" dirty="0" smtClean="0">
                <a:latin typeface="Arial Black" pitchFamily="34" charset="0"/>
              </a:rPr>
              <a:t>2010</a:t>
            </a:r>
            <a:endParaRPr lang="en-US" sz="1400" dirty="0">
              <a:latin typeface="Arial Black" pitchFamily="34" charset="0"/>
            </a:endParaRPr>
          </a:p>
        </p:txBody>
      </p:sp>
      <p:sp>
        <p:nvSpPr>
          <p:cNvPr id="9239" name="Text Box 36"/>
          <p:cNvSpPr txBox="1">
            <a:spLocks noChangeArrowheads="1"/>
          </p:cNvSpPr>
          <p:nvPr/>
        </p:nvSpPr>
        <p:spPr bwMode="auto">
          <a:xfrm>
            <a:off x="2131810" y="6006528"/>
            <a:ext cx="665567" cy="307777"/>
          </a:xfrm>
          <a:prstGeom prst="rect">
            <a:avLst/>
          </a:prstGeom>
          <a:noFill/>
          <a:ln w="9525">
            <a:noFill/>
            <a:miter lim="800000"/>
            <a:headEnd/>
            <a:tailEnd/>
          </a:ln>
        </p:spPr>
        <p:txBody>
          <a:bodyPr wrap="none">
            <a:spAutoFit/>
          </a:bodyPr>
          <a:lstStyle/>
          <a:p>
            <a:pPr algn="ctr"/>
            <a:r>
              <a:rPr lang="en-US" sz="1400" dirty="0" smtClean="0">
                <a:latin typeface="Arial Black" pitchFamily="34" charset="0"/>
              </a:rPr>
              <a:t>2012</a:t>
            </a:r>
            <a:endParaRPr lang="en-US" sz="1400" dirty="0">
              <a:latin typeface="Arial Black" pitchFamily="34" charset="0"/>
            </a:endParaRPr>
          </a:p>
        </p:txBody>
      </p:sp>
      <p:sp>
        <p:nvSpPr>
          <p:cNvPr id="9240" name="Text Box 37"/>
          <p:cNvSpPr txBox="1">
            <a:spLocks noChangeArrowheads="1"/>
          </p:cNvSpPr>
          <p:nvPr/>
        </p:nvSpPr>
        <p:spPr bwMode="auto">
          <a:xfrm>
            <a:off x="4382885" y="6006528"/>
            <a:ext cx="665567" cy="307777"/>
          </a:xfrm>
          <a:prstGeom prst="rect">
            <a:avLst/>
          </a:prstGeom>
          <a:noFill/>
          <a:ln w="9525">
            <a:noFill/>
            <a:miter lim="800000"/>
            <a:headEnd/>
            <a:tailEnd/>
          </a:ln>
        </p:spPr>
        <p:txBody>
          <a:bodyPr wrap="none">
            <a:spAutoFit/>
          </a:bodyPr>
          <a:lstStyle/>
          <a:p>
            <a:pPr algn="ctr"/>
            <a:r>
              <a:rPr lang="en-US" sz="1400" dirty="0" smtClean="0">
                <a:latin typeface="Arial Black" pitchFamily="34" charset="0"/>
              </a:rPr>
              <a:t>2017</a:t>
            </a:r>
            <a:endParaRPr lang="en-US" sz="1400" dirty="0">
              <a:latin typeface="Arial Black" pitchFamily="34" charset="0"/>
            </a:endParaRPr>
          </a:p>
        </p:txBody>
      </p:sp>
      <p:sp>
        <p:nvSpPr>
          <p:cNvPr id="9241" name="Text Box 38"/>
          <p:cNvSpPr txBox="1">
            <a:spLocks noChangeArrowheads="1"/>
          </p:cNvSpPr>
          <p:nvPr/>
        </p:nvSpPr>
        <p:spPr bwMode="auto">
          <a:xfrm>
            <a:off x="6427970" y="6006528"/>
            <a:ext cx="665567" cy="307777"/>
          </a:xfrm>
          <a:prstGeom prst="rect">
            <a:avLst/>
          </a:prstGeom>
          <a:noFill/>
          <a:ln w="9525">
            <a:noFill/>
            <a:miter lim="800000"/>
            <a:headEnd/>
            <a:tailEnd/>
          </a:ln>
        </p:spPr>
        <p:txBody>
          <a:bodyPr wrap="none">
            <a:spAutoFit/>
          </a:bodyPr>
          <a:lstStyle/>
          <a:p>
            <a:pPr algn="ctr"/>
            <a:r>
              <a:rPr lang="en-US" sz="1400" dirty="0" smtClean="0">
                <a:latin typeface="Arial Black" pitchFamily="34" charset="0"/>
              </a:rPr>
              <a:t>2022</a:t>
            </a:r>
            <a:endParaRPr lang="en-US" sz="1400" dirty="0">
              <a:latin typeface="Arial Black" pitchFamily="34" charset="0"/>
            </a:endParaRPr>
          </a:p>
        </p:txBody>
      </p:sp>
      <p:sp>
        <p:nvSpPr>
          <p:cNvPr id="9246" name="Rectangle 32"/>
          <p:cNvSpPr>
            <a:spLocks noChangeArrowheads="1"/>
          </p:cNvSpPr>
          <p:nvPr/>
        </p:nvSpPr>
        <p:spPr bwMode="auto">
          <a:xfrm>
            <a:off x="7162800" y="4397375"/>
            <a:ext cx="1981200" cy="535531"/>
          </a:xfrm>
          <a:prstGeom prst="rect">
            <a:avLst/>
          </a:prstGeom>
          <a:noFill/>
          <a:ln w="9525">
            <a:noFill/>
            <a:miter lim="800000"/>
            <a:headEnd/>
            <a:tailEnd/>
          </a:ln>
        </p:spPr>
        <p:txBody>
          <a:bodyPr wrap="square">
            <a:spAutoFit/>
          </a:bodyPr>
          <a:lstStyle/>
          <a:p>
            <a:pPr>
              <a:lnSpc>
                <a:spcPct val="90000"/>
              </a:lnSpc>
            </a:pPr>
            <a:r>
              <a:rPr lang="en-US" sz="1600" b="1" dirty="0" smtClean="0">
                <a:latin typeface="Arial Narrow" pitchFamily="34" charset="0"/>
              </a:rPr>
              <a:t>OLCF5: 5-10x Summit</a:t>
            </a:r>
          </a:p>
          <a:p>
            <a:pPr>
              <a:lnSpc>
                <a:spcPct val="90000"/>
              </a:lnSpc>
            </a:pPr>
            <a:r>
              <a:rPr lang="en-US" sz="1600" b="1" dirty="0">
                <a:latin typeface="Arial Narrow" pitchFamily="34" charset="0"/>
              </a:rPr>
              <a:t>~</a:t>
            </a:r>
            <a:r>
              <a:rPr lang="en-US" sz="1600" b="1" dirty="0" smtClean="0">
                <a:latin typeface="Arial Narrow" pitchFamily="34" charset="0"/>
              </a:rPr>
              <a:t>20 MW</a:t>
            </a:r>
            <a:endParaRPr lang="en-US" sz="1600" b="1" dirty="0">
              <a:latin typeface="Arial Narrow" pitchFamily="34" charset="0"/>
            </a:endParaRPr>
          </a:p>
        </p:txBody>
      </p:sp>
      <p:sp>
        <p:nvSpPr>
          <p:cNvPr id="9247" name="Rectangle 32"/>
          <p:cNvSpPr>
            <a:spLocks noChangeArrowheads="1"/>
          </p:cNvSpPr>
          <p:nvPr/>
        </p:nvSpPr>
        <p:spPr bwMode="auto">
          <a:xfrm>
            <a:off x="5089525" y="4648200"/>
            <a:ext cx="1920875" cy="757130"/>
          </a:xfrm>
          <a:prstGeom prst="rect">
            <a:avLst/>
          </a:prstGeom>
          <a:noFill/>
          <a:ln w="9525">
            <a:noFill/>
            <a:miter lim="800000"/>
            <a:headEnd/>
            <a:tailEnd/>
          </a:ln>
        </p:spPr>
        <p:txBody>
          <a:bodyPr>
            <a:spAutoFit/>
          </a:bodyPr>
          <a:lstStyle/>
          <a:p>
            <a:pPr>
              <a:lnSpc>
                <a:spcPct val="90000"/>
              </a:lnSpc>
            </a:pPr>
            <a:r>
              <a:rPr lang="en-US" sz="1600" b="1" dirty="0" smtClean="0">
                <a:latin typeface="Arial Narrow" pitchFamily="34" charset="0"/>
              </a:rPr>
              <a:t>Summit:  5-10x Titan</a:t>
            </a:r>
          </a:p>
          <a:p>
            <a:pPr>
              <a:lnSpc>
                <a:spcPct val="90000"/>
              </a:lnSpc>
            </a:pPr>
            <a:r>
              <a:rPr lang="en-US" sz="1600" b="1" dirty="0" smtClean="0">
                <a:latin typeface="Arial Narrow" pitchFamily="34" charset="0"/>
              </a:rPr>
              <a:t>Hybrid GPU/CPU</a:t>
            </a:r>
          </a:p>
          <a:p>
            <a:pPr>
              <a:lnSpc>
                <a:spcPct val="90000"/>
              </a:lnSpc>
            </a:pPr>
            <a:r>
              <a:rPr lang="en-US" sz="1600" b="1" dirty="0" smtClean="0">
                <a:latin typeface="Arial Narrow" pitchFamily="34" charset="0"/>
              </a:rPr>
              <a:t>10 MW</a:t>
            </a:r>
            <a:endParaRPr lang="en-US" sz="1600" b="1" dirty="0">
              <a:latin typeface="Arial Narrow" pitchFamily="34" charset="0"/>
            </a:endParaRPr>
          </a:p>
        </p:txBody>
      </p:sp>
      <p:sp>
        <p:nvSpPr>
          <p:cNvPr id="535580" name="Line 28"/>
          <p:cNvSpPr>
            <a:spLocks noChangeShapeType="1"/>
          </p:cNvSpPr>
          <p:nvPr/>
        </p:nvSpPr>
        <p:spPr bwMode="auto">
          <a:xfrm flipV="1">
            <a:off x="2590800" y="4039616"/>
            <a:ext cx="0" cy="196373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535579" name="Line 27"/>
          <p:cNvSpPr>
            <a:spLocks noChangeShapeType="1"/>
          </p:cNvSpPr>
          <p:nvPr/>
        </p:nvSpPr>
        <p:spPr bwMode="auto">
          <a:xfrm flipV="1">
            <a:off x="422275" y="4387278"/>
            <a:ext cx="0" cy="16160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pic>
        <p:nvPicPr>
          <p:cNvPr id="23" name="Picture 39" descr="cascade"/>
          <p:cNvPicPr>
            <a:picLocks noChangeAspect="1" noChangeArrowheads="1"/>
          </p:cNvPicPr>
          <p:nvPr/>
        </p:nvPicPr>
        <p:blipFill>
          <a:blip r:embed="rId5" cstate="screen"/>
          <a:srcRect/>
          <a:stretch>
            <a:fillRect/>
          </a:stretch>
        </p:blipFill>
        <p:spPr bwMode="auto">
          <a:xfrm>
            <a:off x="7162800" y="2971800"/>
            <a:ext cx="2032702" cy="1425575"/>
          </a:xfrm>
          <a:prstGeom prst="rect">
            <a:avLst/>
          </a:prstGeom>
          <a:noFill/>
          <a:ln w="9525">
            <a:noFill/>
            <a:miter lim="800000"/>
            <a:headEnd/>
            <a:tailEnd/>
          </a:ln>
        </p:spPr>
      </p:pic>
      <p:pic>
        <p:nvPicPr>
          <p:cNvPr id="24" name="Picture 23"/>
          <p:cNvPicPr>
            <a:picLocks noChangeAspect="1"/>
          </p:cNvPicPr>
          <p:nvPr/>
        </p:nvPicPr>
        <p:blipFill>
          <a:blip r:embed="rId6" cstate="print">
            <a:extLst>
              <a:ext uri="{BEBA8EAE-BF5A-486C-A8C5-ECC9F3942E4B}">
                <a14:imgProps xmlns:a14="http://schemas.microsoft.com/office/drawing/2010/main">
                  <a14:imgLayer r:embed="rId7">
                    <a14:imgEffect>
                      <a14:sharpenSoften amount="-94000"/>
                    </a14:imgEffect>
                  </a14:imgLayer>
                </a14:imgProps>
              </a:ext>
              <a:ext uri="{28A0092B-C50C-407E-A947-70E740481C1C}">
                <a14:useLocalDpi xmlns:a14="http://schemas.microsoft.com/office/drawing/2010/main" val="0"/>
              </a:ext>
            </a:extLst>
          </a:blip>
          <a:stretch>
            <a:fillRect/>
          </a:stretch>
        </p:blipFill>
        <p:spPr>
          <a:xfrm>
            <a:off x="4497582" y="3505200"/>
            <a:ext cx="2970018" cy="1081108"/>
          </a:xfrm>
          <a:prstGeom prst="rect">
            <a:avLst/>
          </a:prstGeom>
        </p:spPr>
      </p:pic>
      <p:sp>
        <p:nvSpPr>
          <p:cNvPr id="535581" name="Line 29"/>
          <p:cNvSpPr>
            <a:spLocks noChangeShapeType="1"/>
          </p:cNvSpPr>
          <p:nvPr/>
        </p:nvSpPr>
        <p:spPr bwMode="auto">
          <a:xfrm flipV="1">
            <a:off x="4876800" y="3676078"/>
            <a:ext cx="0" cy="2327275"/>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
        <p:nvSpPr>
          <p:cNvPr id="535582" name="Line 30"/>
          <p:cNvSpPr>
            <a:spLocks noChangeShapeType="1"/>
          </p:cNvSpPr>
          <p:nvPr/>
        </p:nvSpPr>
        <p:spPr bwMode="auto">
          <a:xfrm flipV="1">
            <a:off x="7086600" y="3258566"/>
            <a:ext cx="0" cy="2744787"/>
          </a:xfrm>
          <a:prstGeom prst="line">
            <a:avLst/>
          </a:prstGeom>
          <a:noFill/>
          <a:ln w="38100">
            <a:solidFill>
              <a:srgbClr val="A9C7CF"/>
            </a:solidFill>
            <a:round/>
            <a:headEnd/>
            <a:tailEnd type="diamond" w="med" len="med"/>
          </a:ln>
          <a:effectLst>
            <a:outerShdw dist="17961" dir="2700000" algn="ctr" rotWithShape="0">
              <a:srgbClr val="4D4D4D"/>
            </a:outerShdw>
          </a:effectLst>
        </p:spPr>
        <p:txBody>
          <a:bodyPr/>
          <a:lstStyle/>
          <a:p>
            <a:pPr>
              <a:defRPr/>
            </a:pPr>
            <a:endParaRPr lang="en-US"/>
          </a:p>
        </p:txBody>
      </p:sp>
    </p:spTree>
    <p:extLst>
      <p:ext uri="{BB962C8B-B14F-4D97-AF65-F5344CB8AC3E}">
        <p14:creationId xmlns:p14="http://schemas.microsoft.com/office/powerpoint/2010/main" val="3513575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860" y="76200"/>
            <a:ext cx="8636290" cy="923330"/>
          </a:xfrm>
        </p:spPr>
        <p:txBody>
          <a:bodyPr/>
          <a:lstStyle/>
          <a:p>
            <a:pPr>
              <a:lnSpc>
                <a:spcPct val="100000"/>
              </a:lnSpc>
              <a:spcBef>
                <a:spcPts val="1200"/>
              </a:spcBef>
            </a:pPr>
            <a:r>
              <a:rPr lang="en-US" dirty="0" smtClean="0"/>
              <a:t>Today’s Leadership System - Titan</a:t>
            </a:r>
            <a:br>
              <a:rPr lang="en-US" dirty="0" smtClean="0"/>
            </a:br>
            <a:r>
              <a:rPr lang="en-US" sz="2400" b="1" dirty="0" smtClean="0">
                <a:latin typeface="+mn-lt"/>
              </a:rPr>
              <a:t>Hybrid CPU/GPU architecture, Hierarchical Parallelism</a:t>
            </a:r>
            <a:endParaRPr lang="en-US" sz="2400" dirty="0"/>
          </a:p>
        </p:txBody>
      </p:sp>
      <p:sp>
        <p:nvSpPr>
          <p:cNvPr id="4" name="Content Placeholder 3"/>
          <p:cNvSpPr>
            <a:spLocks noGrp="1"/>
          </p:cNvSpPr>
          <p:nvPr>
            <p:ph sz="half" idx="1"/>
          </p:nvPr>
        </p:nvSpPr>
        <p:spPr>
          <a:xfrm>
            <a:off x="228600" y="1295400"/>
            <a:ext cx="5143954" cy="5105400"/>
          </a:xfrm>
        </p:spPr>
        <p:txBody>
          <a:bodyPr/>
          <a:lstStyle/>
          <a:p>
            <a:pPr marL="0" indent="0">
              <a:buNone/>
            </a:pPr>
            <a:r>
              <a:rPr lang="en-US" sz="2700" b="1" dirty="0" smtClean="0"/>
              <a:t>Vendors: Cray™ / NVIDIA™</a:t>
            </a:r>
            <a:r>
              <a:rPr lang="en-US" b="1" dirty="0" smtClean="0"/>
              <a:t> </a:t>
            </a:r>
          </a:p>
          <a:p>
            <a:r>
              <a:rPr lang="en-US" sz="2000" b="1" dirty="0" smtClean="0"/>
              <a:t>27 PF peak</a:t>
            </a:r>
          </a:p>
          <a:p>
            <a:pPr marL="230188" lvl="1" indent="-230188">
              <a:spcBef>
                <a:spcPts val="1400"/>
              </a:spcBef>
              <a:buFont typeface="Arial" charset="0"/>
              <a:buChar char="•"/>
            </a:pPr>
            <a:r>
              <a:rPr lang="en-US" sz="2000" b="1" dirty="0" smtClean="0"/>
              <a:t>18,688 Compute nodes, each with </a:t>
            </a:r>
          </a:p>
          <a:p>
            <a:pPr lvl="1"/>
            <a:r>
              <a:rPr lang="en-US" sz="2000" b="1" dirty="0" smtClean="0"/>
              <a:t>1.45 TF peak</a:t>
            </a:r>
            <a:endParaRPr lang="en-US" sz="2000" b="1" dirty="0"/>
          </a:p>
          <a:p>
            <a:pPr lvl="1"/>
            <a:r>
              <a:rPr lang="en-US" sz="2000" b="1" dirty="0" smtClean="0"/>
              <a:t>NVIDIA Kepler™ GPU - 1,311 </a:t>
            </a:r>
            <a:r>
              <a:rPr lang="en-US" sz="2000" b="1" dirty="0"/>
              <a:t>GF</a:t>
            </a:r>
          </a:p>
          <a:p>
            <a:pPr lvl="2"/>
            <a:r>
              <a:rPr lang="en-US" b="1" dirty="0"/>
              <a:t>6 GB GDDR5 memory</a:t>
            </a:r>
          </a:p>
          <a:p>
            <a:pPr lvl="1"/>
            <a:r>
              <a:rPr lang="en-US" sz="2000" b="1" dirty="0" smtClean="0"/>
              <a:t>AMD Opteron™- 141 GF</a:t>
            </a:r>
          </a:p>
          <a:p>
            <a:pPr lvl="2"/>
            <a:r>
              <a:rPr lang="en-US" b="1" dirty="0" smtClean="0"/>
              <a:t>32 GB DDR3 memory</a:t>
            </a:r>
          </a:p>
          <a:p>
            <a:pPr lvl="1"/>
            <a:r>
              <a:rPr lang="en-US" sz="2000" b="1" dirty="0" smtClean="0"/>
              <a:t>PCIe2 link between GPU and CPU</a:t>
            </a:r>
          </a:p>
          <a:p>
            <a:pPr marL="230188" lvl="1" indent="-230188">
              <a:spcBef>
                <a:spcPts val="1400"/>
              </a:spcBef>
              <a:buFont typeface="Arial" charset="0"/>
              <a:buChar char="•"/>
            </a:pPr>
            <a:r>
              <a:rPr lang="en-US" sz="2000" b="1" dirty="0"/>
              <a:t>Cray Gemini 3-D Torus Interconnect</a:t>
            </a:r>
          </a:p>
          <a:p>
            <a:r>
              <a:rPr lang="en-US" sz="2000" b="1" dirty="0" smtClean="0"/>
              <a:t>32 PB / 1 TB/s </a:t>
            </a:r>
            <a:r>
              <a:rPr lang="en-US" sz="2000" b="1" dirty="0" err="1" smtClean="0"/>
              <a:t>Lustre</a:t>
            </a:r>
            <a:r>
              <a:rPr lang="en-US" sz="2000" b="1" baseline="30000" dirty="0" smtClean="0"/>
              <a:t>®</a:t>
            </a:r>
            <a:r>
              <a:rPr lang="en-US" sz="2000" b="1" dirty="0" smtClean="0"/>
              <a:t> file system</a:t>
            </a:r>
          </a:p>
        </p:txBody>
      </p:sp>
      <p:pic>
        <p:nvPicPr>
          <p:cNvPr id="7" name="Picture 2" descr="C:\Users\pwhitgrove\Desktop\titan_render.jpg"/>
          <p:cNvPicPr>
            <a:picLocks noChangeAspect="1" noChangeArrowheads="1"/>
          </p:cNvPicPr>
          <p:nvPr/>
        </p:nvPicPr>
        <p:blipFill>
          <a:blip r:embed="rId2" cstate="screen">
            <a:extLst>
              <a:ext uri="{28A0092B-C50C-407E-A947-70E740481C1C}">
                <a14:useLocalDpi xmlns:a14="http://schemas.microsoft.com/office/drawing/2010/main"/>
              </a:ext>
            </a:extLst>
          </a:blip>
          <a:stretch>
            <a:fillRect/>
          </a:stretch>
        </p:blipFill>
        <p:spPr bwMode="auto">
          <a:xfrm>
            <a:off x="4953000" y="1219200"/>
            <a:ext cx="4067735" cy="25146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0273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910" y="84016"/>
            <a:ext cx="8636290" cy="510909"/>
          </a:xfrm>
        </p:spPr>
        <p:txBody>
          <a:bodyPr/>
          <a:lstStyle/>
          <a:p>
            <a:r>
              <a:rPr lang="en-US" sz="3200" dirty="0">
                <a:solidFill>
                  <a:srgbClr val="106636"/>
                </a:solidFill>
                <a:latin typeface="+mj-lt"/>
                <a:cs typeface="Arial" pitchFamily="34" charset="0"/>
              </a:rPr>
              <a:t>Scientific </a:t>
            </a:r>
            <a:r>
              <a:rPr lang="en-US" sz="3200" dirty="0" smtClean="0">
                <a:solidFill>
                  <a:srgbClr val="106636"/>
                </a:solidFill>
                <a:latin typeface="+mj-lt"/>
                <a:cs typeface="Arial" pitchFamily="34" charset="0"/>
              </a:rPr>
              <a:t>Progress at </a:t>
            </a:r>
            <a:r>
              <a:rPr lang="en-US" sz="3200" dirty="0">
                <a:solidFill>
                  <a:srgbClr val="106636"/>
                </a:solidFill>
                <a:latin typeface="+mj-lt"/>
                <a:cs typeface="Arial" pitchFamily="34" charset="0"/>
              </a:rPr>
              <a:t>all Scales</a:t>
            </a:r>
          </a:p>
        </p:txBody>
      </p:sp>
      <p:sp>
        <p:nvSpPr>
          <p:cNvPr id="6" name="Text Box 15"/>
          <p:cNvSpPr txBox="1">
            <a:spLocks noChangeArrowheads="1"/>
          </p:cNvSpPr>
          <p:nvPr/>
        </p:nvSpPr>
        <p:spPr bwMode="auto">
          <a:xfrm>
            <a:off x="228600" y="747713"/>
            <a:ext cx="2510451" cy="928687"/>
          </a:xfrm>
          <a:prstGeom prst="rect">
            <a:avLst/>
          </a:prstGeom>
          <a:noFill/>
          <a:ln w="9525">
            <a:noFill/>
            <a:miter lim="800000"/>
            <a:headEnd/>
            <a:tailEnd/>
          </a:ln>
        </p:spPr>
        <p:txBody>
          <a:bodyPr/>
          <a:lstStyle/>
          <a:p>
            <a:pPr eaLnBrk="1" hangingPunct="1"/>
            <a:r>
              <a:rPr lang="en-US" sz="1300" b="1" dirty="0" smtClean="0">
                <a:solidFill>
                  <a:prstClr val="black"/>
                </a:solidFill>
                <a:cs typeface="Arial" charset="0"/>
              </a:rPr>
              <a:t>Fusion Energy</a:t>
            </a:r>
            <a:endParaRPr lang="en-US" sz="1300" dirty="0">
              <a:solidFill>
                <a:prstClr val="black"/>
              </a:solidFill>
              <a:cs typeface="Arial" charset="0"/>
            </a:endParaRPr>
          </a:p>
          <a:p>
            <a:pPr eaLnBrk="1" hangingPunct="1"/>
            <a:r>
              <a:rPr lang="en-US" sz="1150" dirty="0" smtClean="0">
                <a:solidFill>
                  <a:prstClr val="black"/>
                </a:solidFill>
                <a:cs typeface="Arial" charset="0"/>
              </a:rPr>
              <a:t>A Princeton Plasma Physics Laboratory</a:t>
            </a:r>
            <a:r>
              <a:rPr lang="en-US" sz="1150" dirty="0">
                <a:solidFill>
                  <a:prstClr val="black"/>
                </a:solidFill>
                <a:cs typeface="Arial" charset="0"/>
              </a:rPr>
              <a:t> </a:t>
            </a:r>
            <a:r>
              <a:rPr lang="en-US" sz="1150" dirty="0" smtClean="0">
                <a:solidFill>
                  <a:prstClr val="black"/>
                </a:solidFill>
                <a:cs typeface="Arial" charset="0"/>
              </a:rPr>
              <a:t>team led by C.S. Chang was able to simulate and explain nonlinear </a:t>
            </a:r>
            <a:r>
              <a:rPr lang="en-US" sz="1150" dirty="0">
                <a:solidFill>
                  <a:prstClr val="black"/>
                </a:solidFill>
                <a:cs typeface="Arial" charset="0"/>
              </a:rPr>
              <a:t>coherent </a:t>
            </a:r>
            <a:r>
              <a:rPr lang="en-US" sz="1150" dirty="0" smtClean="0">
                <a:solidFill>
                  <a:prstClr val="black"/>
                </a:solidFill>
                <a:cs typeface="Arial" charset="0"/>
              </a:rPr>
              <a:t>turbulence structures on the </a:t>
            </a:r>
            <a:r>
              <a:rPr lang="en-US" sz="1150" dirty="0">
                <a:solidFill>
                  <a:prstClr val="black"/>
                </a:solidFill>
                <a:cs typeface="Arial" charset="0"/>
              </a:rPr>
              <a:t>plasma edge </a:t>
            </a:r>
            <a:r>
              <a:rPr lang="en-US" sz="1150" dirty="0" smtClean="0">
                <a:solidFill>
                  <a:prstClr val="black"/>
                </a:solidFill>
                <a:cs typeface="Arial" charset="0"/>
              </a:rPr>
              <a:t>in a fusion reactor by exploiting </a:t>
            </a:r>
            <a:endParaRPr lang="en-US" sz="1150" dirty="0">
              <a:solidFill>
                <a:prstClr val="black"/>
              </a:solidFill>
              <a:cs typeface="Arial" charset="0"/>
            </a:endParaRPr>
          </a:p>
          <a:p>
            <a:pPr eaLnBrk="1" hangingPunct="1"/>
            <a:r>
              <a:rPr lang="en-US" sz="1150" dirty="0" smtClean="0">
                <a:solidFill>
                  <a:prstClr val="black"/>
                </a:solidFill>
                <a:cs typeface="Arial" charset="0"/>
              </a:rPr>
              <a:t>increased performance of  the Titan architecture. </a:t>
            </a:r>
            <a:r>
              <a:rPr lang="en-US" sz="1150" dirty="0">
                <a:solidFill>
                  <a:prstClr val="black"/>
                </a:solidFill>
                <a:cs typeface="Arial" charset="0"/>
              </a:rPr>
              <a:t> </a:t>
            </a:r>
          </a:p>
        </p:txBody>
      </p:sp>
      <p:sp>
        <p:nvSpPr>
          <p:cNvPr id="7" name="Rectangle 11"/>
          <p:cNvSpPr>
            <a:spLocks noChangeArrowheads="1"/>
          </p:cNvSpPr>
          <p:nvPr/>
        </p:nvSpPr>
        <p:spPr bwMode="auto">
          <a:xfrm>
            <a:off x="228600" y="2590800"/>
            <a:ext cx="2438400" cy="981075"/>
          </a:xfrm>
          <a:prstGeom prst="rect">
            <a:avLst/>
          </a:prstGeom>
          <a:noFill/>
          <a:ln w="9525">
            <a:noFill/>
            <a:miter lim="800000"/>
            <a:headEnd/>
            <a:tailEnd/>
          </a:ln>
        </p:spPr>
        <p:txBody>
          <a:bodyPr/>
          <a:lstStyle/>
          <a:p>
            <a:pPr eaLnBrk="1" hangingPunct="1"/>
            <a:r>
              <a:rPr lang="en-US" sz="1300" b="1" dirty="0" err="1" smtClean="0">
                <a:solidFill>
                  <a:prstClr val="black"/>
                </a:solidFill>
                <a:cs typeface="Arial" charset="0"/>
              </a:rPr>
              <a:t>Turbomachinery</a:t>
            </a:r>
            <a:endParaRPr lang="en-US" sz="1300" dirty="0">
              <a:solidFill>
                <a:prstClr val="black"/>
              </a:solidFill>
              <a:cs typeface="Arial" charset="0"/>
            </a:endParaRPr>
          </a:p>
          <a:p>
            <a:pPr eaLnBrk="1" hangingPunct="1"/>
            <a:r>
              <a:rPr lang="en-US" sz="1150" dirty="0" err="1">
                <a:solidFill>
                  <a:prstClr val="black"/>
                </a:solidFill>
                <a:cs typeface="Arial" charset="0"/>
              </a:rPr>
              <a:t>Ramgen</a:t>
            </a:r>
            <a:r>
              <a:rPr lang="en-US" sz="1150" dirty="0">
                <a:solidFill>
                  <a:prstClr val="black"/>
                </a:solidFill>
                <a:cs typeface="Arial" charset="0"/>
              </a:rPr>
              <a:t> Power Systems is using </a:t>
            </a:r>
            <a:r>
              <a:rPr lang="en-US" sz="1150" dirty="0" smtClean="0">
                <a:solidFill>
                  <a:prstClr val="black"/>
                </a:solidFill>
                <a:cs typeface="Arial" charset="0"/>
              </a:rPr>
              <a:t>the Titan system to significantly reduce time to solution  in the optimization of </a:t>
            </a:r>
            <a:r>
              <a:rPr lang="en-US" sz="1150" dirty="0">
                <a:solidFill>
                  <a:prstClr val="black"/>
                </a:solidFill>
                <a:cs typeface="Arial" charset="0"/>
              </a:rPr>
              <a:t>novel designs based on aerospace shock wave compression technology for gas compression systems, such as carbon dioxide compressors.</a:t>
            </a:r>
          </a:p>
        </p:txBody>
      </p:sp>
      <p:sp>
        <p:nvSpPr>
          <p:cNvPr id="8" name="Rectangle 11"/>
          <p:cNvSpPr>
            <a:spLocks noChangeArrowheads="1"/>
          </p:cNvSpPr>
          <p:nvPr/>
        </p:nvSpPr>
        <p:spPr bwMode="auto">
          <a:xfrm>
            <a:off x="228600" y="4495800"/>
            <a:ext cx="2743199" cy="1629362"/>
          </a:xfrm>
          <a:prstGeom prst="rect">
            <a:avLst/>
          </a:prstGeom>
          <a:noFill/>
          <a:ln w="9525">
            <a:noFill/>
            <a:miter lim="800000"/>
            <a:headEnd/>
            <a:tailEnd/>
          </a:ln>
        </p:spPr>
        <p:txBody>
          <a:bodyPr/>
          <a:lstStyle/>
          <a:p>
            <a:pPr eaLnBrk="1" hangingPunct="1"/>
            <a:r>
              <a:rPr lang="en-US" sz="1300" b="1" dirty="0" smtClean="0">
                <a:solidFill>
                  <a:prstClr val="black"/>
                </a:solidFill>
                <a:cs typeface="Arial" charset="0"/>
              </a:rPr>
              <a:t>Nuclear Reactors</a:t>
            </a:r>
            <a:endParaRPr lang="en-US" sz="1300" dirty="0">
              <a:solidFill>
                <a:prstClr val="black"/>
              </a:solidFill>
              <a:cs typeface="Arial" charset="0"/>
            </a:endParaRPr>
          </a:p>
          <a:p>
            <a:pPr eaLnBrk="1" hangingPunct="1"/>
            <a:r>
              <a:rPr lang="en-US" sz="1150" dirty="0" smtClean="0">
                <a:solidFill>
                  <a:prstClr val="black"/>
                </a:solidFill>
                <a:cs typeface="Arial" charset="0"/>
              </a:rPr>
              <a:t>Center </a:t>
            </a:r>
            <a:r>
              <a:rPr lang="en-US" sz="1150" dirty="0">
                <a:solidFill>
                  <a:prstClr val="black"/>
                </a:solidFill>
                <a:cs typeface="Arial" charset="0"/>
              </a:rPr>
              <a:t>for the Advanced Simulation </a:t>
            </a:r>
            <a:r>
              <a:rPr lang="en-US" sz="1150" dirty="0" smtClean="0">
                <a:solidFill>
                  <a:prstClr val="black"/>
                </a:solidFill>
                <a:cs typeface="Arial" charset="0"/>
              </a:rPr>
              <a:t/>
            </a:r>
            <a:br>
              <a:rPr lang="en-US" sz="1150" dirty="0" smtClean="0">
                <a:solidFill>
                  <a:prstClr val="black"/>
                </a:solidFill>
                <a:cs typeface="Arial" charset="0"/>
              </a:rPr>
            </a:br>
            <a:r>
              <a:rPr lang="en-US" sz="1150" dirty="0" smtClean="0">
                <a:solidFill>
                  <a:prstClr val="black"/>
                </a:solidFill>
                <a:cs typeface="Arial" charset="0"/>
              </a:rPr>
              <a:t>of </a:t>
            </a:r>
            <a:r>
              <a:rPr lang="en-US" sz="1150" dirty="0" err="1">
                <a:solidFill>
                  <a:prstClr val="black"/>
                </a:solidFill>
                <a:cs typeface="Arial" charset="0"/>
              </a:rPr>
              <a:t>Lightwater</a:t>
            </a:r>
            <a:r>
              <a:rPr lang="en-US" sz="1150" dirty="0">
                <a:solidFill>
                  <a:prstClr val="black"/>
                </a:solidFill>
                <a:cs typeface="Arial" charset="0"/>
              </a:rPr>
              <a:t> Reactors (CASL</a:t>
            </a:r>
            <a:r>
              <a:rPr lang="en-US" sz="1150" dirty="0" smtClean="0">
                <a:solidFill>
                  <a:prstClr val="black"/>
                </a:solidFill>
                <a:cs typeface="Arial" charset="0"/>
              </a:rPr>
              <a:t>) investigators </a:t>
            </a:r>
            <a:r>
              <a:rPr lang="en-US" sz="1150" dirty="0">
                <a:solidFill>
                  <a:prstClr val="black"/>
                </a:solidFill>
                <a:cs typeface="Arial" charset="0"/>
              </a:rPr>
              <a:t>successfully performed full core physics power-up simulations of the Westinghouse AP1000 pressurized </a:t>
            </a:r>
            <a:r>
              <a:rPr lang="en-US" sz="1150" dirty="0" smtClean="0">
                <a:solidFill>
                  <a:prstClr val="black"/>
                </a:solidFill>
                <a:cs typeface="Arial" charset="0"/>
              </a:rPr>
              <a:t>water reactor </a:t>
            </a:r>
            <a:r>
              <a:rPr lang="en-US" sz="1150" dirty="0">
                <a:solidFill>
                  <a:prstClr val="black"/>
                </a:solidFill>
                <a:cs typeface="Arial" charset="0"/>
              </a:rPr>
              <a:t>core using their Virtual Environment for Reactor Application </a:t>
            </a:r>
            <a:r>
              <a:rPr lang="en-US" sz="1150" dirty="0" smtClean="0">
                <a:solidFill>
                  <a:prstClr val="black"/>
                </a:solidFill>
                <a:cs typeface="Arial" charset="0"/>
              </a:rPr>
              <a:t>code that </a:t>
            </a:r>
            <a:r>
              <a:rPr lang="en-US" sz="1150" dirty="0">
                <a:solidFill>
                  <a:prstClr val="black"/>
                </a:solidFill>
                <a:cs typeface="Arial" charset="0"/>
              </a:rPr>
              <a:t>has been designed on Titan architecture</a:t>
            </a:r>
            <a:r>
              <a:rPr lang="en-US" sz="1150" dirty="0" smtClean="0">
                <a:solidFill>
                  <a:prstClr val="black"/>
                </a:solidFill>
                <a:cs typeface="Arial" charset="0"/>
              </a:rPr>
              <a:t>. </a:t>
            </a:r>
            <a:endParaRPr lang="en-US" sz="1150" dirty="0">
              <a:solidFill>
                <a:prstClr val="black"/>
              </a:solidFill>
              <a:cs typeface="Arial" charset="0"/>
            </a:endParaRPr>
          </a:p>
        </p:txBody>
      </p:sp>
      <p:sp>
        <p:nvSpPr>
          <p:cNvPr id="25" name="Text Box 15"/>
          <p:cNvSpPr txBox="1">
            <a:spLocks noChangeArrowheads="1"/>
          </p:cNvSpPr>
          <p:nvPr/>
        </p:nvSpPr>
        <p:spPr bwMode="auto">
          <a:xfrm>
            <a:off x="6248401" y="747713"/>
            <a:ext cx="2662850" cy="928687"/>
          </a:xfrm>
          <a:prstGeom prst="rect">
            <a:avLst/>
          </a:prstGeom>
          <a:noFill/>
          <a:ln w="9525">
            <a:noFill/>
            <a:miter lim="800000"/>
            <a:headEnd/>
            <a:tailEnd/>
          </a:ln>
        </p:spPr>
        <p:txBody>
          <a:bodyPr/>
          <a:lstStyle/>
          <a:p>
            <a:pPr algn="r" eaLnBrk="1" hangingPunct="1"/>
            <a:r>
              <a:rPr lang="en-US" sz="1300" b="1" dirty="0" smtClean="0">
                <a:solidFill>
                  <a:prstClr val="black"/>
                </a:solidFill>
                <a:cs typeface="Arial" charset="0"/>
              </a:rPr>
              <a:t>Liquid Crystal Film Stability</a:t>
            </a:r>
            <a:endParaRPr lang="en-US" sz="1300" dirty="0">
              <a:solidFill>
                <a:prstClr val="black"/>
              </a:solidFill>
              <a:cs typeface="Arial" charset="0"/>
            </a:endParaRPr>
          </a:p>
          <a:p>
            <a:pPr algn="r" eaLnBrk="1" hangingPunct="1"/>
            <a:r>
              <a:rPr lang="en-US" sz="1150" dirty="0">
                <a:solidFill>
                  <a:prstClr val="black"/>
                </a:solidFill>
                <a:cs typeface="Arial" charset="0"/>
              </a:rPr>
              <a:t>ORNL Postdoctoral fellow </a:t>
            </a:r>
            <a:r>
              <a:rPr lang="en-US" sz="1150" dirty="0" err="1">
                <a:solidFill>
                  <a:prstClr val="black"/>
                </a:solidFill>
                <a:cs typeface="Arial" charset="0"/>
              </a:rPr>
              <a:t>Trung</a:t>
            </a:r>
            <a:r>
              <a:rPr lang="en-US" sz="1150" dirty="0">
                <a:solidFill>
                  <a:prstClr val="black"/>
                </a:solidFill>
                <a:cs typeface="Arial" charset="0"/>
              </a:rPr>
              <a:t> Nguyen ran unprecedented </a:t>
            </a:r>
            <a:endParaRPr lang="en-US" sz="1150" dirty="0" smtClean="0">
              <a:solidFill>
                <a:prstClr val="black"/>
              </a:solidFill>
              <a:cs typeface="Arial" charset="0"/>
            </a:endParaRPr>
          </a:p>
          <a:p>
            <a:pPr algn="r" eaLnBrk="1" hangingPunct="1"/>
            <a:r>
              <a:rPr lang="en-US" sz="1150" dirty="0" smtClean="0">
                <a:solidFill>
                  <a:prstClr val="black"/>
                </a:solidFill>
                <a:cs typeface="Arial" charset="0"/>
              </a:rPr>
              <a:t>large-scale </a:t>
            </a:r>
            <a:r>
              <a:rPr lang="en-US" sz="1150" dirty="0">
                <a:solidFill>
                  <a:prstClr val="black"/>
                </a:solidFill>
                <a:cs typeface="Arial" charset="0"/>
              </a:rPr>
              <a:t>molecular dynamics </a:t>
            </a:r>
            <a:endParaRPr lang="en-US" sz="1150" dirty="0" smtClean="0">
              <a:solidFill>
                <a:prstClr val="black"/>
              </a:solidFill>
              <a:cs typeface="Arial" charset="0"/>
            </a:endParaRPr>
          </a:p>
          <a:p>
            <a:pPr algn="r" eaLnBrk="1" hangingPunct="1"/>
            <a:r>
              <a:rPr lang="en-US" sz="1150" dirty="0" smtClean="0">
                <a:solidFill>
                  <a:prstClr val="black"/>
                </a:solidFill>
                <a:cs typeface="Arial" charset="0"/>
              </a:rPr>
              <a:t>simulations </a:t>
            </a:r>
            <a:r>
              <a:rPr lang="en-US" sz="1150" dirty="0">
                <a:solidFill>
                  <a:prstClr val="black"/>
                </a:solidFill>
                <a:cs typeface="Arial" charset="0"/>
              </a:rPr>
              <a:t>on Titan to model the </a:t>
            </a:r>
            <a:r>
              <a:rPr lang="en-US" sz="1150" dirty="0" smtClean="0">
                <a:solidFill>
                  <a:prstClr val="black"/>
                </a:solidFill>
                <a:cs typeface="Arial" charset="0"/>
              </a:rPr>
              <a:t>beginnings </a:t>
            </a:r>
            <a:r>
              <a:rPr lang="en-US" sz="1150" dirty="0">
                <a:solidFill>
                  <a:prstClr val="black"/>
                </a:solidFill>
                <a:cs typeface="Arial" charset="0"/>
              </a:rPr>
              <a:t>of ruptures in thin </a:t>
            </a:r>
            <a:endParaRPr lang="en-US" sz="1150" dirty="0" smtClean="0">
              <a:solidFill>
                <a:prstClr val="black"/>
              </a:solidFill>
              <a:cs typeface="Arial" charset="0"/>
            </a:endParaRPr>
          </a:p>
          <a:p>
            <a:pPr algn="r" eaLnBrk="1" hangingPunct="1"/>
            <a:r>
              <a:rPr lang="en-US" sz="1150" dirty="0" smtClean="0">
                <a:solidFill>
                  <a:prstClr val="black"/>
                </a:solidFill>
                <a:cs typeface="Arial" charset="0"/>
              </a:rPr>
              <a:t>films </a:t>
            </a:r>
            <a:r>
              <a:rPr lang="en-US" sz="1150" dirty="0">
                <a:solidFill>
                  <a:prstClr val="black"/>
                </a:solidFill>
                <a:cs typeface="Arial" charset="0"/>
              </a:rPr>
              <a:t>wetting a solid substrate.</a:t>
            </a:r>
          </a:p>
          <a:p>
            <a:pPr algn="r" eaLnBrk="1" hangingPunct="1"/>
            <a:r>
              <a:rPr lang="en-US" sz="1300" dirty="0">
                <a:solidFill>
                  <a:prstClr val="black"/>
                </a:solidFill>
                <a:cs typeface="Arial" charset="0"/>
              </a:rPr>
              <a:t> </a:t>
            </a:r>
          </a:p>
        </p:txBody>
      </p:sp>
      <p:sp>
        <p:nvSpPr>
          <p:cNvPr id="26" name="Text Box 15"/>
          <p:cNvSpPr txBox="1">
            <a:spLocks noChangeArrowheads="1"/>
          </p:cNvSpPr>
          <p:nvPr/>
        </p:nvSpPr>
        <p:spPr bwMode="auto">
          <a:xfrm>
            <a:off x="6248400" y="2590800"/>
            <a:ext cx="2662851" cy="1828800"/>
          </a:xfrm>
          <a:prstGeom prst="rect">
            <a:avLst/>
          </a:prstGeom>
          <a:noFill/>
          <a:ln w="9525">
            <a:noFill/>
            <a:miter lim="800000"/>
            <a:headEnd/>
            <a:tailEnd/>
          </a:ln>
        </p:spPr>
        <p:txBody>
          <a:bodyPr/>
          <a:lstStyle/>
          <a:p>
            <a:pPr algn="r" eaLnBrk="1" hangingPunct="1"/>
            <a:r>
              <a:rPr lang="en-US" sz="1300" b="1" dirty="0" smtClean="0">
                <a:solidFill>
                  <a:prstClr val="black"/>
                </a:solidFill>
                <a:cs typeface="Arial" charset="0"/>
              </a:rPr>
              <a:t>Earthquake Hazard Assessment</a:t>
            </a:r>
            <a:endParaRPr lang="en-US" sz="1300" dirty="0">
              <a:solidFill>
                <a:prstClr val="black"/>
              </a:solidFill>
              <a:cs typeface="Arial" charset="0"/>
            </a:endParaRPr>
          </a:p>
          <a:p>
            <a:pPr algn="r" eaLnBrk="1" hangingPunct="1"/>
            <a:r>
              <a:rPr lang="en-US" sz="1150" dirty="0" smtClean="0">
                <a:solidFill>
                  <a:prstClr val="black"/>
                </a:solidFill>
                <a:cs typeface="Arial" charset="0"/>
              </a:rPr>
              <a:t>To better prepare </a:t>
            </a:r>
            <a:r>
              <a:rPr lang="en-US" sz="1150" dirty="0">
                <a:solidFill>
                  <a:prstClr val="black"/>
                </a:solidFill>
                <a:cs typeface="Arial" charset="0"/>
              </a:rPr>
              <a:t>California </a:t>
            </a:r>
            <a:r>
              <a:rPr lang="en-US" sz="1150" dirty="0" smtClean="0">
                <a:solidFill>
                  <a:prstClr val="black"/>
                </a:solidFill>
                <a:cs typeface="Arial" charset="0"/>
              </a:rPr>
              <a:t>for large seismic events </a:t>
            </a:r>
            <a:r>
              <a:rPr lang="en-US" sz="1150" dirty="0">
                <a:solidFill>
                  <a:prstClr val="black"/>
                </a:solidFill>
                <a:cs typeface="Arial" charset="0"/>
              </a:rPr>
              <a:t>SCEC joint researchers </a:t>
            </a:r>
            <a:r>
              <a:rPr lang="en-US" sz="1150" dirty="0" smtClean="0">
                <a:solidFill>
                  <a:prstClr val="black"/>
                </a:solidFill>
                <a:cs typeface="Arial" charset="0"/>
              </a:rPr>
              <a:t>have simulated earthquakes </a:t>
            </a:r>
            <a:r>
              <a:rPr lang="en-US" sz="1150" dirty="0">
                <a:solidFill>
                  <a:prstClr val="black"/>
                </a:solidFill>
                <a:cs typeface="Arial" charset="0"/>
              </a:rPr>
              <a:t>at high frequencies </a:t>
            </a:r>
            <a:r>
              <a:rPr lang="en-US" sz="1150" dirty="0" smtClean="0">
                <a:solidFill>
                  <a:prstClr val="black"/>
                </a:solidFill>
                <a:cs typeface="Arial" charset="0"/>
              </a:rPr>
              <a:t>allowing structural engineers </a:t>
            </a:r>
            <a:r>
              <a:rPr lang="en-US" sz="1150" dirty="0">
                <a:solidFill>
                  <a:prstClr val="black"/>
                </a:solidFill>
                <a:cs typeface="Arial" charset="0"/>
              </a:rPr>
              <a:t>to conduct </a:t>
            </a:r>
            <a:r>
              <a:rPr lang="en-US" sz="1150" dirty="0" smtClean="0">
                <a:solidFill>
                  <a:prstClr val="black"/>
                </a:solidFill>
                <a:cs typeface="Arial" charset="0"/>
              </a:rPr>
              <a:t>realistic physics-based probabilistic seismic hazard analyses.</a:t>
            </a:r>
          </a:p>
        </p:txBody>
      </p:sp>
      <p:sp>
        <p:nvSpPr>
          <p:cNvPr id="27" name="Text Box 15"/>
          <p:cNvSpPr txBox="1">
            <a:spLocks noChangeArrowheads="1"/>
          </p:cNvSpPr>
          <p:nvPr/>
        </p:nvSpPr>
        <p:spPr bwMode="auto">
          <a:xfrm>
            <a:off x="6248402" y="4495800"/>
            <a:ext cx="2662850" cy="928687"/>
          </a:xfrm>
          <a:prstGeom prst="rect">
            <a:avLst/>
          </a:prstGeom>
          <a:noFill/>
          <a:ln w="9525">
            <a:noFill/>
            <a:miter lim="800000"/>
            <a:headEnd/>
            <a:tailEnd/>
          </a:ln>
        </p:spPr>
        <p:txBody>
          <a:bodyPr/>
          <a:lstStyle/>
          <a:p>
            <a:pPr algn="r" eaLnBrk="1" hangingPunct="1"/>
            <a:r>
              <a:rPr lang="en-US" sz="1300" b="1" dirty="0">
                <a:solidFill>
                  <a:prstClr val="black"/>
                </a:solidFill>
                <a:cs typeface="Arial" charset="0"/>
              </a:rPr>
              <a:t>Climate Science</a:t>
            </a:r>
            <a:r>
              <a:rPr lang="en-US" sz="1300" dirty="0">
                <a:solidFill>
                  <a:prstClr val="black"/>
                </a:solidFill>
                <a:cs typeface="Arial" charset="0"/>
              </a:rPr>
              <a:t/>
            </a:r>
            <a:br>
              <a:rPr lang="en-US" sz="1300" dirty="0">
                <a:solidFill>
                  <a:prstClr val="black"/>
                </a:solidFill>
                <a:cs typeface="Arial" charset="0"/>
              </a:rPr>
            </a:br>
            <a:r>
              <a:rPr lang="en-US" sz="1150" dirty="0">
                <a:solidFill>
                  <a:prstClr val="black"/>
                </a:solidFill>
                <a:cs typeface="Arial" charset="0"/>
              </a:rPr>
              <a:t>Simulations on OLCF resources </a:t>
            </a:r>
            <a:r>
              <a:rPr lang="en-US" sz="1150" dirty="0" smtClean="0">
                <a:solidFill>
                  <a:prstClr val="black"/>
                </a:solidFill>
                <a:cs typeface="Arial" charset="0"/>
              </a:rPr>
              <a:t> recreated </a:t>
            </a:r>
            <a:r>
              <a:rPr lang="en-US" sz="1150" dirty="0">
                <a:solidFill>
                  <a:prstClr val="black"/>
                </a:solidFill>
                <a:cs typeface="Arial" charset="0"/>
              </a:rPr>
              <a:t>the </a:t>
            </a:r>
            <a:r>
              <a:rPr lang="en-US" sz="1150" dirty="0" smtClean="0">
                <a:solidFill>
                  <a:prstClr val="black"/>
                </a:solidFill>
                <a:cs typeface="Arial" charset="0"/>
              </a:rPr>
              <a:t>evolution of the climate state during </a:t>
            </a:r>
            <a:r>
              <a:rPr lang="en-US" sz="1150" dirty="0">
                <a:solidFill>
                  <a:prstClr val="black"/>
                </a:solidFill>
                <a:cs typeface="Arial" charset="0"/>
              </a:rPr>
              <a:t>the first half of the last </a:t>
            </a:r>
            <a:r>
              <a:rPr lang="en-US" sz="1150" dirty="0" err="1">
                <a:solidFill>
                  <a:prstClr val="black"/>
                </a:solidFill>
                <a:cs typeface="Arial" charset="0"/>
              </a:rPr>
              <a:t>deglaciation</a:t>
            </a:r>
            <a:r>
              <a:rPr lang="en-US" sz="1150" dirty="0">
                <a:solidFill>
                  <a:prstClr val="black"/>
                </a:solidFill>
                <a:cs typeface="Arial" charset="0"/>
              </a:rPr>
              <a:t> </a:t>
            </a:r>
            <a:r>
              <a:rPr lang="en-US" sz="1150" dirty="0" smtClean="0">
                <a:solidFill>
                  <a:prstClr val="black"/>
                </a:solidFill>
                <a:cs typeface="Arial" charset="0"/>
              </a:rPr>
              <a:t>period allowing scientists to explain </a:t>
            </a:r>
            <a:r>
              <a:rPr lang="en-US" sz="1150" dirty="0">
                <a:solidFill>
                  <a:prstClr val="black"/>
                </a:solidFill>
                <a:cs typeface="Arial" charset="0"/>
              </a:rPr>
              <a:t>the </a:t>
            </a:r>
            <a:r>
              <a:rPr lang="en-US" sz="1150" dirty="0" smtClean="0">
                <a:solidFill>
                  <a:prstClr val="black"/>
                </a:solidFill>
                <a:cs typeface="Arial" charset="0"/>
              </a:rPr>
              <a:t>mechanisms that triggered the last </a:t>
            </a:r>
            <a:r>
              <a:rPr lang="en-US" sz="1150" dirty="0">
                <a:solidFill>
                  <a:prstClr val="black"/>
                </a:solidFill>
                <a:cs typeface="Arial" charset="0"/>
              </a:rPr>
              <a:t>period  of Southern Hemisphere warning and </a:t>
            </a:r>
            <a:r>
              <a:rPr lang="en-US" sz="1150" dirty="0" err="1" smtClean="0">
                <a:solidFill>
                  <a:prstClr val="black"/>
                </a:solidFill>
                <a:cs typeface="Arial" charset="0"/>
              </a:rPr>
              <a:t>deglaciation</a:t>
            </a:r>
            <a:r>
              <a:rPr lang="en-US" sz="1150" dirty="0" smtClean="0">
                <a:solidFill>
                  <a:prstClr val="black"/>
                </a:solidFill>
                <a:cs typeface="Arial" charset="0"/>
              </a:rPr>
              <a:t>.</a:t>
            </a:r>
            <a:endParaRPr lang="en-US" sz="1150" dirty="0">
              <a:solidFill>
                <a:prstClr val="black"/>
              </a:solidFill>
              <a:cs typeface="Arial" charset="0"/>
            </a:endParaRPr>
          </a:p>
          <a:p>
            <a:pPr algn="r" eaLnBrk="1" hangingPunct="1"/>
            <a:endParaRPr lang="en-US" sz="1150" dirty="0">
              <a:solidFill>
                <a:prstClr val="black"/>
              </a:solidFill>
              <a:cs typeface="Arial" charset="0"/>
            </a:endParaRPr>
          </a:p>
          <a:p>
            <a:pPr algn="r" eaLnBrk="1" hangingPunct="1"/>
            <a:r>
              <a:rPr lang="en-US" sz="1300" dirty="0">
                <a:solidFill>
                  <a:prstClr val="black"/>
                </a:solidFill>
                <a:cs typeface="Arial" charset="0"/>
              </a:rPr>
              <a:t> </a:t>
            </a:r>
          </a:p>
        </p:txBody>
      </p:sp>
      <p:pic>
        <p:nvPicPr>
          <p:cNvPr id="28" name="Picture 2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8200" y="2743200"/>
            <a:ext cx="1539393" cy="1385398"/>
          </a:xfrm>
          <a:prstGeom prst="rect">
            <a:avLst/>
          </a:prstGeom>
          <a:ln>
            <a:solidFill>
              <a:srgbClr val="000000"/>
            </a:solidFill>
          </a:ln>
        </p:spPr>
      </p:pic>
      <p:pic>
        <p:nvPicPr>
          <p:cNvPr id="29" name="Picture 2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939097" y="800100"/>
            <a:ext cx="1556703" cy="1374729"/>
          </a:xfrm>
          <a:prstGeom prst="rect">
            <a:avLst/>
          </a:prstGeom>
          <a:ln>
            <a:solidFill>
              <a:srgbClr val="000000"/>
            </a:solidFill>
          </a:ln>
        </p:spPr>
      </p:pic>
      <p:pic>
        <p:nvPicPr>
          <p:cNvPr id="30" name="Picture 2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8200" y="4648200"/>
            <a:ext cx="1531695" cy="1434805"/>
          </a:xfrm>
          <a:prstGeom prst="rect">
            <a:avLst/>
          </a:prstGeom>
          <a:ln>
            <a:solidFill>
              <a:srgbClr val="000000"/>
            </a:solidFill>
          </a:ln>
        </p:spPr>
      </p:pic>
      <p:pic>
        <p:nvPicPr>
          <p:cNvPr id="31" name="Picture 30"/>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36916" y="4648200"/>
            <a:ext cx="1558884" cy="1429857"/>
          </a:xfrm>
          <a:prstGeom prst="rect">
            <a:avLst/>
          </a:prstGeom>
          <a:ln>
            <a:solidFill>
              <a:srgbClr val="000000"/>
            </a:solidFill>
          </a:ln>
        </p:spPr>
      </p:pic>
      <p:pic>
        <p:nvPicPr>
          <p:cNvPr id="32" name="Picture 31"/>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36916" y="2743200"/>
            <a:ext cx="1558884" cy="1413212"/>
          </a:xfrm>
          <a:prstGeom prst="rect">
            <a:avLst/>
          </a:prstGeom>
          <a:ln>
            <a:solidFill>
              <a:srgbClr val="000000"/>
            </a:solidFill>
          </a:ln>
        </p:spPr>
      </p:pic>
      <p:pic>
        <p:nvPicPr>
          <p:cNvPr id="33" name="Picture 3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4648200" y="802462"/>
            <a:ext cx="1524000" cy="1370004"/>
          </a:xfrm>
          <a:prstGeom prst="rect">
            <a:avLst/>
          </a:prstGeom>
          <a:ln w="12700" cmpd="sng">
            <a:solidFill>
              <a:srgbClr val="000000"/>
            </a:solidFill>
          </a:ln>
        </p:spPr>
      </p:pic>
    </p:spTree>
    <p:extLst>
      <p:ext uri="{BB962C8B-B14F-4D97-AF65-F5344CB8AC3E}">
        <p14:creationId xmlns:p14="http://schemas.microsoft.com/office/powerpoint/2010/main" val="686558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3860" y="244475"/>
            <a:ext cx="8636290" cy="877163"/>
          </a:xfrm>
        </p:spPr>
        <p:txBody>
          <a:bodyPr/>
          <a:lstStyle/>
          <a:p>
            <a:r>
              <a:rPr lang="en-US" dirty="0" smtClean="0"/>
              <a:t>Two Architecture Paths for </a:t>
            </a:r>
            <a:br>
              <a:rPr lang="en-US" dirty="0" smtClean="0"/>
            </a:br>
            <a:r>
              <a:rPr lang="en-US" dirty="0" smtClean="0"/>
              <a:t>Today and Future Leadership Systems</a:t>
            </a:r>
            <a:endParaRPr lang="en-US" dirty="0"/>
          </a:p>
        </p:txBody>
      </p:sp>
      <p:sp>
        <p:nvSpPr>
          <p:cNvPr id="9" name="Content Placeholder 8"/>
          <p:cNvSpPr>
            <a:spLocks noGrp="1"/>
          </p:cNvSpPr>
          <p:nvPr>
            <p:ph sz="half" idx="1"/>
          </p:nvPr>
        </p:nvSpPr>
        <p:spPr>
          <a:xfrm>
            <a:off x="309791" y="2286000"/>
            <a:ext cx="4198258" cy="4275744"/>
          </a:xfrm>
        </p:spPr>
        <p:txBody>
          <a:bodyPr/>
          <a:lstStyle/>
          <a:p>
            <a:pPr marL="0" indent="0">
              <a:buNone/>
            </a:pPr>
            <a:r>
              <a:rPr lang="en-US" sz="2000" b="1" dirty="0" smtClean="0"/>
              <a:t>Hybrid Multi-Core (like Titan)</a:t>
            </a:r>
          </a:p>
          <a:p>
            <a:r>
              <a:rPr lang="en-US" sz="2000" dirty="0" smtClean="0"/>
              <a:t>CPU / GPU hybrid systems</a:t>
            </a:r>
          </a:p>
          <a:p>
            <a:r>
              <a:rPr lang="en-US" sz="2000" dirty="0" smtClean="0"/>
              <a:t>Likely to have multiple CPUs and GPUs per node</a:t>
            </a:r>
          </a:p>
          <a:p>
            <a:r>
              <a:rPr lang="en-US" sz="2000" dirty="0" smtClean="0"/>
              <a:t>Small number of very powerful nodes</a:t>
            </a:r>
          </a:p>
          <a:p>
            <a:r>
              <a:rPr lang="en-US" sz="2000" dirty="0" smtClean="0"/>
              <a:t>Expect data movement issues to be much easier than previous systems – coherent shared memory within a node</a:t>
            </a:r>
          </a:p>
          <a:p>
            <a:r>
              <a:rPr lang="en-US" sz="2000" dirty="0" smtClean="0"/>
              <a:t>Multiple levels of memory – on package, DDR, and non-volatile </a:t>
            </a:r>
            <a:endParaRPr lang="en-US" sz="2000" dirty="0"/>
          </a:p>
        </p:txBody>
      </p:sp>
      <p:sp>
        <p:nvSpPr>
          <p:cNvPr id="10" name="Content Placeholder 9"/>
          <p:cNvSpPr>
            <a:spLocks noGrp="1"/>
          </p:cNvSpPr>
          <p:nvPr>
            <p:ph sz="half" idx="2"/>
          </p:nvPr>
        </p:nvSpPr>
        <p:spPr>
          <a:xfrm>
            <a:off x="4717142" y="2286000"/>
            <a:ext cx="4198258" cy="4275744"/>
          </a:xfrm>
        </p:spPr>
        <p:txBody>
          <a:bodyPr/>
          <a:lstStyle/>
          <a:p>
            <a:pPr marL="0" indent="0">
              <a:buNone/>
            </a:pPr>
            <a:r>
              <a:rPr lang="en-US" sz="2000" b="1" dirty="0" smtClean="0"/>
              <a:t>Many Core (like Sequoia/Mira)</a:t>
            </a:r>
          </a:p>
          <a:p>
            <a:r>
              <a:rPr lang="en-US" sz="2000" dirty="0" smtClean="0"/>
              <a:t>10’s of thousands of nodes with millions of cores</a:t>
            </a:r>
          </a:p>
          <a:p>
            <a:r>
              <a:rPr lang="en-US" sz="2000" dirty="0" smtClean="0"/>
              <a:t>Homogeneous cores</a:t>
            </a:r>
          </a:p>
          <a:p>
            <a:r>
              <a:rPr lang="en-US" sz="2000" dirty="0" smtClean="0"/>
              <a:t>Multiple levels of memory – on package, DDR, and non-volatile</a:t>
            </a:r>
          </a:p>
          <a:p>
            <a:r>
              <a:rPr lang="en-US" sz="2000" dirty="0" smtClean="0"/>
              <a:t>Unlike prior generations, future products are likely to be self hosted</a:t>
            </a:r>
          </a:p>
          <a:p>
            <a:endParaRPr lang="en-US" sz="2000" dirty="0"/>
          </a:p>
        </p:txBody>
      </p:sp>
      <p:sp>
        <p:nvSpPr>
          <p:cNvPr id="2" name="Rectangle 1"/>
          <p:cNvSpPr/>
          <p:nvPr/>
        </p:nvSpPr>
        <p:spPr>
          <a:xfrm>
            <a:off x="304800" y="1270337"/>
            <a:ext cx="8305800" cy="707886"/>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2000" b="1" dirty="0"/>
              <a:t>Power concerns for large supercomputers are </a:t>
            </a:r>
            <a:r>
              <a:rPr lang="en-US" sz="2000" b="1" dirty="0" smtClean="0"/>
              <a:t>driving </a:t>
            </a:r>
            <a:r>
              <a:rPr lang="en-US" sz="2000" b="1" dirty="0"/>
              <a:t>the largest systems to either Hybrid or Many-core </a:t>
            </a:r>
            <a:r>
              <a:rPr lang="en-US" sz="2000" b="1" dirty="0" smtClean="0"/>
              <a:t>architectures</a:t>
            </a:r>
            <a:endParaRPr lang="en-US" sz="2000" b="1" dirty="0"/>
          </a:p>
        </p:txBody>
      </p:sp>
    </p:spTree>
    <p:extLst>
      <p:ext uri="{BB962C8B-B14F-4D97-AF65-F5344CB8AC3E}">
        <p14:creationId xmlns:p14="http://schemas.microsoft.com/office/powerpoint/2010/main" val="2257343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go from here?</a:t>
            </a:r>
            <a:endParaRPr lang="en-US" dirty="0"/>
          </a:p>
        </p:txBody>
      </p:sp>
      <p:sp>
        <p:nvSpPr>
          <p:cNvPr id="3" name="Content Placeholder 2"/>
          <p:cNvSpPr>
            <a:spLocks noGrp="1"/>
          </p:cNvSpPr>
          <p:nvPr>
            <p:ph idx="1"/>
          </p:nvPr>
        </p:nvSpPr>
        <p:spPr>
          <a:xfrm>
            <a:off x="196560" y="990600"/>
            <a:ext cx="8414040" cy="5410200"/>
          </a:xfrm>
        </p:spPr>
        <p:txBody>
          <a:bodyPr/>
          <a:lstStyle/>
          <a:p>
            <a:r>
              <a:rPr lang="en-US" dirty="0"/>
              <a:t>Provide the Leadership computing capabilities needed for the DOE Office of Science mission from </a:t>
            </a:r>
            <a:r>
              <a:rPr lang="en-US" dirty="0" smtClean="0"/>
              <a:t>2018 </a:t>
            </a:r>
            <a:r>
              <a:rPr lang="en-US" dirty="0"/>
              <a:t>through 2022</a:t>
            </a:r>
          </a:p>
          <a:p>
            <a:pPr lvl="1"/>
            <a:r>
              <a:rPr lang="en-US" dirty="0"/>
              <a:t>Capabilities for INCITE and ALCC science </a:t>
            </a:r>
            <a:r>
              <a:rPr lang="en-US" dirty="0" smtClean="0"/>
              <a:t>projects</a:t>
            </a:r>
          </a:p>
          <a:p>
            <a:pPr lvl="1"/>
            <a:endParaRPr lang="en-US" dirty="0" smtClean="0"/>
          </a:p>
          <a:p>
            <a:r>
              <a:rPr lang="en-US" dirty="0"/>
              <a:t>CORAL was formed by grouping the three Labs who would be acquiring Leadership computers in the same timeframe (2017</a:t>
            </a:r>
            <a:r>
              <a:rPr lang="en-US" dirty="0" smtClean="0"/>
              <a:t>).</a:t>
            </a:r>
          </a:p>
          <a:p>
            <a:pPr lvl="1"/>
            <a:r>
              <a:rPr lang="en-US" dirty="0"/>
              <a:t>B</a:t>
            </a:r>
            <a:r>
              <a:rPr lang="en-US" dirty="0" smtClean="0"/>
              <a:t>enefits include:</a:t>
            </a:r>
            <a:r>
              <a:rPr lang="en-US" dirty="0"/>
              <a:t> </a:t>
            </a:r>
            <a:endParaRPr lang="en-US" dirty="0" smtClean="0"/>
          </a:p>
          <a:p>
            <a:pPr lvl="2"/>
            <a:r>
              <a:rPr lang="en-US" dirty="0"/>
              <a:t>S</a:t>
            </a:r>
            <a:r>
              <a:rPr lang="en-US" dirty="0" smtClean="0"/>
              <a:t>hared </a:t>
            </a:r>
            <a:r>
              <a:rPr lang="en-US" dirty="0"/>
              <a:t>technical expertise </a:t>
            </a:r>
            <a:endParaRPr lang="en-US" dirty="0" smtClean="0"/>
          </a:p>
          <a:p>
            <a:pPr lvl="2"/>
            <a:r>
              <a:rPr lang="en-US" dirty="0"/>
              <a:t>D</a:t>
            </a:r>
            <a:r>
              <a:rPr lang="en-US" dirty="0" smtClean="0"/>
              <a:t>ecreases </a:t>
            </a:r>
            <a:r>
              <a:rPr lang="en-US" dirty="0"/>
              <a:t>risks due to the broader experiences, and broader range of expertise of the </a:t>
            </a:r>
            <a:r>
              <a:rPr lang="en-US" dirty="0" smtClean="0"/>
              <a:t>collaboration</a:t>
            </a:r>
          </a:p>
          <a:p>
            <a:pPr lvl="2"/>
            <a:r>
              <a:rPr lang="en-US" dirty="0" smtClean="0"/>
              <a:t>Lower collective cost for developing and responding to RFP</a:t>
            </a:r>
            <a:endParaRPr lang="en-US" dirty="0"/>
          </a:p>
        </p:txBody>
      </p:sp>
    </p:spTree>
    <p:extLst>
      <p:ext uri="{BB962C8B-B14F-4D97-AF65-F5344CB8AC3E}">
        <p14:creationId xmlns:p14="http://schemas.microsoft.com/office/powerpoint/2010/main" val="42495684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00200" y="6248400"/>
            <a:ext cx="7543800" cy="609600"/>
          </a:xfrm>
          <a:prstGeom prst="rect">
            <a:avLst/>
          </a:prstGeom>
          <a:solidFill>
            <a:schemeClr val="bg2"/>
          </a:solidFill>
          <a:ln>
            <a:noFill/>
          </a:ln>
          <a:effectLst/>
          <a:scene3d>
            <a:camera prst="orthographicFront">
              <a:rot lat="0" lon="0" rev="0"/>
            </a:camera>
            <a:lightRig rig="balanced" dir="t">
              <a:rot lat="0" lon="0" rev="0"/>
            </a:lightRig>
          </a:scene3d>
          <a:sp3d>
            <a:contourClr>
              <a:schemeClr val="lt1"/>
            </a:contourClr>
          </a:sp3d>
        </p:spPr>
        <p:style>
          <a:lnRef idx="0">
            <a:schemeClr val="accent1"/>
          </a:lnRef>
          <a:fillRef idx="3">
            <a:schemeClr val="accent1"/>
          </a:fillRef>
          <a:effectRef idx="3">
            <a:schemeClr val="accent1"/>
          </a:effectRef>
          <a:fontRef idx="minor">
            <a:schemeClr val="lt1"/>
          </a:fontRef>
        </p:style>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algn="ctr">
              <a:lnSpc>
                <a:spcPct val="90000"/>
              </a:lnSpc>
            </a:pPr>
            <a:endParaRPr lang="en-US" dirty="0" smtClean="0">
              <a:solidFill>
                <a:schemeClr val="tx1"/>
              </a:solidFill>
            </a:endParaRPr>
          </a:p>
        </p:txBody>
      </p:sp>
      <p:pic>
        <p:nvPicPr>
          <p:cNvPr id="15" name="Picture 14" descr="ANL_H_White.jpg"/>
          <p:cNvPicPr>
            <a:picLocks noChangeAspect="1"/>
          </p:cNvPicPr>
          <p:nvPr/>
        </p:nvPicPr>
        <p:blipFill rotWithShape="1">
          <a:blip r:embed="rId3" cstate="email">
            <a:extLst>
              <a:ext uri="{28A0092B-C50C-407E-A947-70E740481C1C}">
                <a14:useLocalDpi xmlns:a14="http://schemas.microsoft.com/office/drawing/2010/main" val="0"/>
              </a:ext>
            </a:extLst>
          </a:blip>
          <a:srcRect b="7689"/>
          <a:stretch/>
        </p:blipFill>
        <p:spPr>
          <a:xfrm>
            <a:off x="3810000" y="6184868"/>
            <a:ext cx="1530610" cy="658067"/>
          </a:xfrm>
          <a:prstGeom prst="rect">
            <a:avLst/>
          </a:prstGeom>
        </p:spPr>
      </p:pic>
      <p:sp>
        <p:nvSpPr>
          <p:cNvPr id="2" name="Title 1"/>
          <p:cNvSpPr>
            <a:spLocks noGrp="1"/>
          </p:cNvSpPr>
          <p:nvPr>
            <p:ph type="title"/>
          </p:nvPr>
        </p:nvSpPr>
        <p:spPr>
          <a:xfrm>
            <a:off x="266700" y="76200"/>
            <a:ext cx="8513156" cy="533400"/>
          </a:xfrm>
        </p:spPr>
        <p:txBody>
          <a:bodyPr>
            <a:noAutofit/>
          </a:bodyPr>
          <a:lstStyle/>
          <a:p>
            <a:pPr algn="l"/>
            <a:r>
              <a:rPr lang="en-US" sz="3200" dirty="0" smtClean="0"/>
              <a:t>CORAL </a:t>
            </a:r>
            <a:r>
              <a:rPr lang="en-US" sz="3200" u="sng" dirty="0" smtClean="0">
                <a:latin typeface="+mn-lt"/>
              </a:rPr>
              <a:t>C</a:t>
            </a:r>
            <a:r>
              <a:rPr lang="en-US" sz="3200" dirty="0" smtClean="0">
                <a:latin typeface="+mn-lt"/>
              </a:rPr>
              <a:t>ollaboration </a:t>
            </a:r>
            <a:r>
              <a:rPr lang="en-US" sz="3200" u="sng" dirty="0" smtClean="0">
                <a:latin typeface="+mn-lt"/>
              </a:rPr>
              <a:t>OR</a:t>
            </a:r>
            <a:r>
              <a:rPr lang="en-US" sz="3200" dirty="0" smtClean="0">
                <a:latin typeface="+mn-lt"/>
              </a:rPr>
              <a:t>NL, </a:t>
            </a:r>
            <a:r>
              <a:rPr lang="en-US" sz="3200" u="sng" dirty="0" smtClean="0">
                <a:latin typeface="+mn-lt"/>
              </a:rPr>
              <a:t>A</a:t>
            </a:r>
            <a:r>
              <a:rPr lang="en-US" sz="3200" dirty="0" smtClean="0">
                <a:latin typeface="+mn-lt"/>
              </a:rPr>
              <a:t>NL, </a:t>
            </a:r>
            <a:r>
              <a:rPr lang="en-US" sz="3200" u="sng" dirty="0" smtClean="0">
                <a:latin typeface="+mn-lt"/>
              </a:rPr>
              <a:t>L</a:t>
            </a:r>
            <a:r>
              <a:rPr lang="en-US" sz="3200" dirty="0" smtClean="0">
                <a:latin typeface="+mn-lt"/>
              </a:rPr>
              <a:t>LNL)</a:t>
            </a:r>
            <a:endParaRPr lang="en-US" sz="3200" dirty="0">
              <a:latin typeface="+mn-lt"/>
            </a:endParaRPr>
          </a:p>
        </p:txBody>
      </p:sp>
      <p:sp>
        <p:nvSpPr>
          <p:cNvPr id="14" name="Content Placeholder 13"/>
          <p:cNvSpPr>
            <a:spLocks noGrp="1"/>
          </p:cNvSpPr>
          <p:nvPr>
            <p:ph idx="1"/>
          </p:nvPr>
        </p:nvSpPr>
        <p:spPr>
          <a:xfrm>
            <a:off x="222134" y="2840831"/>
            <a:ext cx="8677758" cy="3419142"/>
          </a:xfrm>
          <a:solidFill>
            <a:schemeClr val="bg2">
              <a:lumMod val="95000"/>
            </a:schemeClr>
          </a:solidFill>
          <a:ln>
            <a:solidFill>
              <a:srgbClr val="000000"/>
            </a:solidFill>
          </a:ln>
        </p:spPr>
        <p:txBody>
          <a:bodyPr>
            <a:noAutofit/>
          </a:bodyPr>
          <a:lstStyle/>
          <a:p>
            <a:pPr marL="0" indent="0">
              <a:buNone/>
            </a:pPr>
            <a:r>
              <a:rPr lang="en-US" sz="1800" b="1" dirty="0" smtClean="0">
                <a:solidFill>
                  <a:schemeClr val="tx1"/>
                </a:solidFill>
                <a:latin typeface="Arial" pitchFamily="34" charset="0"/>
                <a:cs typeface="Arial" pitchFamily="34" charset="0"/>
              </a:rPr>
              <a:t>Approach</a:t>
            </a:r>
          </a:p>
          <a:p>
            <a:pPr marL="285750" indent="-285750">
              <a:spcBef>
                <a:spcPts val="400"/>
              </a:spcBef>
            </a:pPr>
            <a:r>
              <a:rPr lang="en-US" sz="1800" dirty="0">
                <a:solidFill>
                  <a:schemeClr val="tx1"/>
                </a:solidFill>
                <a:latin typeface="Arial" pitchFamily="34" charset="0"/>
                <a:cs typeface="Arial" pitchFamily="34" charset="0"/>
              </a:rPr>
              <a:t>Competitive process -</a:t>
            </a:r>
            <a:r>
              <a:rPr lang="en-US" sz="1800" dirty="0" smtClean="0">
                <a:solidFill>
                  <a:schemeClr val="tx1"/>
                </a:solidFill>
                <a:latin typeface="Arial" pitchFamily="34" charset="0"/>
                <a:cs typeface="Arial" pitchFamily="34" charset="0"/>
              </a:rPr>
              <a:t> </a:t>
            </a:r>
            <a:r>
              <a:rPr lang="en-US" sz="1800" b="0" dirty="0" smtClean="0">
                <a:solidFill>
                  <a:schemeClr val="tx1"/>
                </a:solidFill>
                <a:latin typeface="Arial" pitchFamily="34" charset="0"/>
                <a:cs typeface="Arial" pitchFamily="34" charset="0"/>
              </a:rPr>
              <a:t>one </a:t>
            </a:r>
            <a:r>
              <a:rPr lang="en-US" sz="1800" b="0" dirty="0">
                <a:solidFill>
                  <a:schemeClr val="tx1"/>
                </a:solidFill>
                <a:latin typeface="Arial" pitchFamily="34" charset="0"/>
                <a:cs typeface="Arial" pitchFamily="34" charset="0"/>
              </a:rPr>
              <a:t>RFP </a:t>
            </a:r>
            <a:r>
              <a:rPr lang="en-US" sz="1800" b="0" dirty="0" smtClean="0">
                <a:solidFill>
                  <a:schemeClr val="tx1"/>
                </a:solidFill>
                <a:latin typeface="Arial" pitchFamily="34" charset="0"/>
                <a:cs typeface="Arial" pitchFamily="34" charset="0"/>
              </a:rPr>
              <a:t>(issued by LLNL) leading </a:t>
            </a:r>
            <a:r>
              <a:rPr lang="en-US" sz="1800" b="0" dirty="0">
                <a:solidFill>
                  <a:schemeClr val="tx1"/>
                </a:solidFill>
                <a:latin typeface="Arial" pitchFamily="34" charset="0"/>
                <a:cs typeface="Arial" pitchFamily="34" charset="0"/>
              </a:rPr>
              <a:t>to </a:t>
            </a:r>
            <a:r>
              <a:rPr lang="en-US" sz="1800" b="0" dirty="0" smtClean="0">
                <a:solidFill>
                  <a:schemeClr val="tx1"/>
                </a:solidFill>
                <a:latin typeface="Arial" pitchFamily="34" charset="0"/>
                <a:cs typeface="Arial" pitchFamily="34" charset="0"/>
              </a:rPr>
              <a:t>2 R&amp;D </a:t>
            </a:r>
            <a:r>
              <a:rPr lang="en-US" sz="1800" b="0" dirty="0">
                <a:solidFill>
                  <a:schemeClr val="tx1"/>
                </a:solidFill>
                <a:latin typeface="Arial" pitchFamily="34" charset="0"/>
                <a:cs typeface="Arial" pitchFamily="34" charset="0"/>
              </a:rPr>
              <a:t>contracts and 3 </a:t>
            </a:r>
            <a:r>
              <a:rPr lang="en-US" sz="1800" b="0" dirty="0" smtClean="0">
                <a:solidFill>
                  <a:schemeClr val="tx1"/>
                </a:solidFill>
                <a:latin typeface="Arial" pitchFamily="34" charset="0"/>
                <a:cs typeface="Arial" pitchFamily="34" charset="0"/>
              </a:rPr>
              <a:t>computer </a:t>
            </a:r>
            <a:r>
              <a:rPr lang="en-US" sz="1800" b="0" dirty="0">
                <a:solidFill>
                  <a:schemeClr val="tx1"/>
                </a:solidFill>
                <a:latin typeface="Arial" pitchFamily="34" charset="0"/>
                <a:cs typeface="Arial" pitchFamily="34" charset="0"/>
              </a:rPr>
              <a:t>procurement </a:t>
            </a:r>
            <a:r>
              <a:rPr lang="en-US" sz="1800" b="0" dirty="0" smtClean="0">
                <a:solidFill>
                  <a:schemeClr val="tx1"/>
                </a:solidFill>
                <a:latin typeface="Arial" pitchFamily="34" charset="0"/>
                <a:cs typeface="Arial" pitchFamily="34" charset="0"/>
              </a:rPr>
              <a:t>contracts</a:t>
            </a:r>
          </a:p>
          <a:p>
            <a:pPr marL="285750" indent="-285750">
              <a:spcBef>
                <a:spcPts val="800"/>
              </a:spcBef>
            </a:pPr>
            <a:r>
              <a:rPr lang="en-US" sz="1800" b="0" dirty="0" smtClean="0">
                <a:solidFill>
                  <a:schemeClr val="tx1"/>
                </a:solidFill>
                <a:latin typeface="Arial" pitchFamily="34" charset="0"/>
                <a:cs typeface="Arial" pitchFamily="34" charset="0"/>
              </a:rPr>
              <a:t>For risk reduction and to meet a broad set of requirements,</a:t>
            </a:r>
            <a:r>
              <a:rPr lang="en-US" sz="1800" dirty="0" smtClean="0">
                <a:solidFill>
                  <a:schemeClr val="tx1"/>
                </a:solidFill>
                <a:latin typeface="Arial" pitchFamily="34" charset="0"/>
                <a:cs typeface="Arial" pitchFamily="34" charset="0"/>
              </a:rPr>
              <a:t> 2 architectural paths will be selected and Oak Ridge and Argonne must choos</a:t>
            </a:r>
            <a:r>
              <a:rPr lang="en-US" sz="1800" dirty="0" smtClean="0"/>
              <a:t>e different architectures</a:t>
            </a:r>
            <a:endParaRPr lang="en-US" sz="1800" dirty="0" smtClean="0">
              <a:solidFill>
                <a:schemeClr val="tx1"/>
              </a:solidFill>
              <a:latin typeface="Arial" pitchFamily="34" charset="0"/>
              <a:cs typeface="Arial" pitchFamily="34" charset="0"/>
            </a:endParaRPr>
          </a:p>
          <a:p>
            <a:pPr marL="285750" indent="-285750">
              <a:spcBef>
                <a:spcPts val="800"/>
              </a:spcBef>
            </a:pPr>
            <a:r>
              <a:rPr lang="en-US" sz="1800" dirty="0" smtClean="0">
                <a:solidFill>
                  <a:schemeClr val="tx1"/>
                </a:solidFill>
                <a:latin typeface="Arial" pitchFamily="34" charset="0"/>
                <a:cs typeface="Arial" pitchFamily="34" charset="0"/>
              </a:rPr>
              <a:t>Once Selected, Multi-year Lab-Awardee relationship </a:t>
            </a:r>
            <a:r>
              <a:rPr lang="en-US" sz="1800" dirty="0">
                <a:solidFill>
                  <a:schemeClr val="tx1"/>
                </a:solidFill>
                <a:latin typeface="Arial" pitchFamily="34" charset="0"/>
                <a:cs typeface="Arial" pitchFamily="34" charset="0"/>
              </a:rPr>
              <a:t>to </a:t>
            </a:r>
            <a:r>
              <a:rPr lang="en-US" sz="1800" dirty="0" smtClean="0">
                <a:solidFill>
                  <a:schemeClr val="tx1"/>
                </a:solidFill>
                <a:latin typeface="Arial" pitchFamily="34" charset="0"/>
                <a:cs typeface="Arial" pitchFamily="34" charset="0"/>
              </a:rPr>
              <a:t>co-design computers</a:t>
            </a:r>
          </a:p>
          <a:p>
            <a:pPr marL="285750" indent="-285750">
              <a:spcBef>
                <a:spcPts val="800"/>
              </a:spcBef>
            </a:pPr>
            <a:r>
              <a:rPr lang="en-US" sz="1800" dirty="0" smtClean="0">
                <a:solidFill>
                  <a:schemeClr val="tx1"/>
                </a:solidFill>
                <a:latin typeface="Arial" pitchFamily="34" charset="0"/>
                <a:cs typeface="Arial" pitchFamily="34" charset="0"/>
              </a:rPr>
              <a:t>Both R&amp;D contracts </a:t>
            </a:r>
            <a:r>
              <a:rPr lang="en-US" sz="1800" b="0" dirty="0" smtClean="0">
                <a:solidFill>
                  <a:schemeClr val="tx1"/>
                </a:solidFill>
                <a:latin typeface="Arial" pitchFamily="34" charset="0"/>
                <a:cs typeface="Arial" pitchFamily="34" charset="0"/>
              </a:rPr>
              <a:t>jointly managed by the 3 Labs</a:t>
            </a:r>
          </a:p>
          <a:p>
            <a:pPr marL="285750" indent="-285750">
              <a:spcBef>
                <a:spcPts val="800"/>
              </a:spcBef>
            </a:pPr>
            <a:r>
              <a:rPr lang="en-US" sz="1800" dirty="0">
                <a:solidFill>
                  <a:schemeClr val="tx1"/>
                </a:solidFill>
                <a:latin typeface="Arial" pitchFamily="34" charset="0"/>
                <a:cs typeface="Arial" pitchFamily="34" charset="0"/>
              </a:rPr>
              <a:t>Each lab manages and negotiates its own computer procurement contract, </a:t>
            </a:r>
            <a:r>
              <a:rPr lang="en-US" sz="1800" b="0" dirty="0">
                <a:solidFill>
                  <a:schemeClr val="tx1"/>
                </a:solidFill>
                <a:latin typeface="Arial" pitchFamily="34" charset="0"/>
                <a:cs typeface="Arial" pitchFamily="34" charset="0"/>
              </a:rPr>
              <a:t>and may exercise options to meet their specific needs</a:t>
            </a:r>
          </a:p>
          <a:p>
            <a:pPr marL="285750" indent="-285750">
              <a:spcBef>
                <a:spcPts val="800"/>
              </a:spcBef>
            </a:pPr>
            <a:r>
              <a:rPr lang="en-US" sz="1800" b="0" dirty="0" smtClean="0">
                <a:solidFill>
                  <a:schemeClr val="tx1"/>
                </a:solidFill>
                <a:latin typeface="Arial" pitchFamily="34" charset="0"/>
                <a:cs typeface="Arial" pitchFamily="34" charset="0"/>
              </a:rPr>
              <a:t>Understanding that </a:t>
            </a:r>
            <a:r>
              <a:rPr lang="en-US" sz="1800" dirty="0">
                <a:solidFill>
                  <a:schemeClr val="tx1"/>
                </a:solidFill>
                <a:latin typeface="Arial" pitchFamily="34" charset="0"/>
                <a:cs typeface="Arial" pitchFamily="34" charset="0"/>
              </a:rPr>
              <a:t>l</a:t>
            </a:r>
            <a:r>
              <a:rPr lang="en-US" sz="1800" dirty="0" smtClean="0">
                <a:solidFill>
                  <a:schemeClr val="tx1"/>
                </a:solidFill>
                <a:latin typeface="Arial" pitchFamily="34" charset="0"/>
                <a:cs typeface="Arial" pitchFamily="34" charset="0"/>
              </a:rPr>
              <a:t>ong procurement lead-time may </a:t>
            </a:r>
            <a:r>
              <a:rPr lang="en-US" sz="1800" dirty="0">
                <a:solidFill>
                  <a:schemeClr val="tx1"/>
                </a:solidFill>
                <a:latin typeface="Arial" pitchFamily="34" charset="0"/>
                <a:cs typeface="Arial" pitchFamily="34" charset="0"/>
              </a:rPr>
              <a:t>impact architectural characteristics and </a:t>
            </a:r>
            <a:r>
              <a:rPr lang="en-US" sz="1800" dirty="0" smtClean="0">
                <a:solidFill>
                  <a:schemeClr val="tx1"/>
                </a:solidFill>
                <a:latin typeface="Arial" pitchFamily="34" charset="0"/>
                <a:cs typeface="Arial" pitchFamily="34" charset="0"/>
              </a:rPr>
              <a:t>designs</a:t>
            </a:r>
            <a:r>
              <a:rPr lang="en-US" sz="1800" b="0" dirty="0" smtClean="0">
                <a:solidFill>
                  <a:schemeClr val="tx1"/>
                </a:solidFill>
                <a:latin typeface="Arial" pitchFamily="34" charset="0"/>
                <a:cs typeface="Arial" pitchFamily="34" charset="0"/>
              </a:rPr>
              <a:t> of procured computers</a:t>
            </a:r>
          </a:p>
        </p:txBody>
      </p:sp>
      <p:sp>
        <p:nvSpPr>
          <p:cNvPr id="10" name="Rectangle 6"/>
          <p:cNvSpPr>
            <a:spLocks noChangeArrowheads="1"/>
          </p:cNvSpPr>
          <p:nvPr/>
        </p:nvSpPr>
        <p:spPr bwMode="auto">
          <a:xfrm>
            <a:off x="222133" y="2005934"/>
            <a:ext cx="8557723" cy="707886"/>
          </a:xfrm>
          <a:prstGeom prst="rect">
            <a:avLst/>
          </a:prstGeom>
          <a:solidFill>
            <a:schemeClr val="bg2">
              <a:lumMod val="95000"/>
            </a:schemeClr>
          </a:solidFill>
          <a:ln w="9525">
            <a:solidFill>
              <a:srgbClr val="000000"/>
            </a:solidFill>
            <a:miter lim="800000"/>
            <a:headEnd/>
            <a:tailEnd/>
          </a:ln>
        </p:spPr>
        <p:txBody>
          <a:bodyPr wrap="square" anchor="ctr">
            <a:normAutofit/>
          </a:bodyPr>
          <a:lstStyle/>
          <a:p>
            <a:r>
              <a:rPr lang="en-US" b="1" dirty="0">
                <a:solidFill>
                  <a:srgbClr val="000000"/>
                </a:solidFill>
                <a:cs typeface="Arial" pitchFamily="34" charset="0"/>
              </a:rPr>
              <a:t>Leadership </a:t>
            </a:r>
            <a:r>
              <a:rPr lang="en-US" b="1" dirty="0" smtClean="0">
                <a:solidFill>
                  <a:srgbClr val="000000"/>
                </a:solidFill>
                <a:cs typeface="Arial" pitchFamily="34" charset="0"/>
              </a:rPr>
              <a:t>Computers </a:t>
            </a:r>
            <a:r>
              <a:rPr lang="en-US" dirty="0" smtClean="0">
                <a:solidFill>
                  <a:srgbClr val="000000"/>
                </a:solidFill>
                <a:cs typeface="Arial" pitchFamily="34" charset="0"/>
              </a:rPr>
              <a:t>RFP requests &gt;100 PF, 2 GB/core main memory, local NVRAM, and science performance 4x-8x Titan or Sequoia</a:t>
            </a:r>
            <a:endParaRPr lang="en-US" dirty="0">
              <a:solidFill>
                <a:srgbClr val="000000"/>
              </a:solidFill>
              <a:cs typeface="Arial" pitchFamily="34" charset="0"/>
            </a:endParaRPr>
          </a:p>
        </p:txBody>
      </p:sp>
      <p:sp>
        <p:nvSpPr>
          <p:cNvPr id="13" name="Rectangle 3"/>
          <p:cNvSpPr>
            <a:spLocks noChangeArrowheads="1"/>
          </p:cNvSpPr>
          <p:nvPr/>
        </p:nvSpPr>
        <p:spPr bwMode="auto">
          <a:xfrm>
            <a:off x="219075" y="685800"/>
            <a:ext cx="5716326" cy="1231106"/>
          </a:xfrm>
          <a:prstGeom prst="rect">
            <a:avLst/>
          </a:prstGeom>
          <a:solidFill>
            <a:schemeClr val="bg2">
              <a:lumMod val="95000"/>
            </a:schemeClr>
          </a:solidFill>
          <a:ln w="9525">
            <a:solidFill>
              <a:srgbClr val="000000"/>
            </a:solidFill>
            <a:miter lim="800000"/>
            <a:headEnd/>
            <a:tailEnd/>
          </a:ln>
        </p:spPr>
        <p:txBody>
          <a:bodyPr wrap="square" anchor="ctr">
            <a:spAutoFit/>
          </a:bodyPr>
          <a:lstStyle/>
          <a:p>
            <a:r>
              <a:rPr lang="en-US" b="1" dirty="0" smtClean="0">
                <a:solidFill>
                  <a:srgbClr val="000000"/>
                </a:solidFill>
              </a:rPr>
              <a:t>Objective </a:t>
            </a:r>
            <a:r>
              <a:rPr lang="en-US" sz="2000" b="1" dirty="0" smtClean="0">
                <a:solidFill>
                  <a:srgbClr val="000000"/>
                </a:solidFill>
              </a:rPr>
              <a:t>- </a:t>
            </a:r>
            <a:r>
              <a:rPr lang="en-US" dirty="0" smtClean="0">
                <a:solidFill>
                  <a:srgbClr val="000000"/>
                </a:solidFill>
              </a:rPr>
              <a:t>Procure </a:t>
            </a:r>
            <a:r>
              <a:rPr lang="en-US" dirty="0">
                <a:solidFill>
                  <a:srgbClr val="000000"/>
                </a:solidFill>
              </a:rPr>
              <a:t>3 </a:t>
            </a:r>
            <a:r>
              <a:rPr lang="en-US" dirty="0" smtClean="0">
                <a:solidFill>
                  <a:srgbClr val="000000"/>
                </a:solidFill>
              </a:rPr>
              <a:t>leadership computers </a:t>
            </a:r>
            <a:r>
              <a:rPr lang="en-US" dirty="0">
                <a:solidFill>
                  <a:srgbClr val="000000"/>
                </a:solidFill>
              </a:rPr>
              <a:t>to be sited at </a:t>
            </a:r>
            <a:r>
              <a:rPr lang="en-US" dirty="0" smtClean="0">
                <a:solidFill>
                  <a:srgbClr val="000000"/>
                </a:solidFill>
              </a:rPr>
              <a:t>Argonne, Oak Ridge </a:t>
            </a:r>
            <a:r>
              <a:rPr lang="en-US" dirty="0">
                <a:solidFill>
                  <a:srgbClr val="000000"/>
                </a:solidFill>
              </a:rPr>
              <a:t>and </a:t>
            </a:r>
            <a:r>
              <a:rPr lang="en-US" dirty="0" smtClean="0">
                <a:solidFill>
                  <a:srgbClr val="000000"/>
                </a:solidFill>
              </a:rPr>
              <a:t>Lawrence Livermore </a:t>
            </a:r>
            <a:r>
              <a:rPr lang="en-US" dirty="0">
                <a:solidFill>
                  <a:srgbClr val="000000"/>
                </a:solidFill>
              </a:rPr>
              <a:t>in </a:t>
            </a:r>
            <a:r>
              <a:rPr lang="en-US" dirty="0" smtClean="0">
                <a:solidFill>
                  <a:srgbClr val="000000"/>
                </a:solidFill>
              </a:rPr>
              <a:t>2017.  Two of the contracts have been awarded with the Argonne contract in process.</a:t>
            </a:r>
            <a:endParaRPr lang="en-US" dirty="0">
              <a:solidFill>
                <a:srgbClr val="000000"/>
              </a:solidFill>
            </a:endParaRPr>
          </a:p>
        </p:txBody>
      </p:sp>
      <p:sp>
        <p:nvSpPr>
          <p:cNvPr id="29" name="TextBox 28"/>
          <p:cNvSpPr txBox="1"/>
          <p:nvPr/>
        </p:nvSpPr>
        <p:spPr>
          <a:xfrm>
            <a:off x="6986093" y="950647"/>
            <a:ext cx="1167307" cy="400110"/>
          </a:xfrm>
          <a:prstGeom prst="rect">
            <a:avLst/>
          </a:prstGeom>
          <a:noFill/>
        </p:spPr>
        <p:txBody>
          <a:bodyPr wrap="none" rtlCol="0">
            <a:spAutoFit/>
          </a:bodyPr>
          <a:lstStyle/>
          <a:p>
            <a:r>
              <a:rPr lang="en-US" sz="1000" b="1" dirty="0" smtClean="0"/>
              <a:t>Sequoia (LLNL)</a:t>
            </a:r>
          </a:p>
          <a:p>
            <a:r>
              <a:rPr lang="en-US" sz="1000" b="1" dirty="0" smtClean="0"/>
              <a:t>    2012 - 2017</a:t>
            </a:r>
            <a:endParaRPr lang="en-US" sz="1000" b="1" dirty="0"/>
          </a:p>
        </p:txBody>
      </p:sp>
      <p:sp>
        <p:nvSpPr>
          <p:cNvPr id="34" name="TextBox 33"/>
          <p:cNvSpPr txBox="1"/>
          <p:nvPr/>
        </p:nvSpPr>
        <p:spPr>
          <a:xfrm>
            <a:off x="8204369" y="929268"/>
            <a:ext cx="862737" cy="400110"/>
          </a:xfrm>
          <a:prstGeom prst="rect">
            <a:avLst/>
          </a:prstGeom>
          <a:noFill/>
        </p:spPr>
        <p:txBody>
          <a:bodyPr wrap="none" rtlCol="0">
            <a:spAutoFit/>
          </a:bodyPr>
          <a:lstStyle/>
          <a:p>
            <a:r>
              <a:rPr lang="en-US" sz="1000" b="1" dirty="0" smtClean="0"/>
              <a:t>Mira (ANL)</a:t>
            </a:r>
          </a:p>
          <a:p>
            <a:r>
              <a:rPr lang="en-US" sz="1000" b="1" dirty="0" smtClean="0"/>
              <a:t>2012 - 2017</a:t>
            </a:r>
            <a:endParaRPr lang="en-US" sz="1000" b="1" dirty="0"/>
          </a:p>
        </p:txBody>
      </p:sp>
      <p:sp>
        <p:nvSpPr>
          <p:cNvPr id="35" name="TextBox 34"/>
          <p:cNvSpPr txBox="1"/>
          <p:nvPr/>
        </p:nvSpPr>
        <p:spPr>
          <a:xfrm>
            <a:off x="5957651" y="960596"/>
            <a:ext cx="976549" cy="400110"/>
          </a:xfrm>
          <a:prstGeom prst="rect">
            <a:avLst/>
          </a:prstGeom>
          <a:noFill/>
        </p:spPr>
        <p:txBody>
          <a:bodyPr wrap="none" rtlCol="0">
            <a:spAutoFit/>
          </a:bodyPr>
          <a:lstStyle/>
          <a:p>
            <a:r>
              <a:rPr lang="en-US" sz="1000" b="1" dirty="0" smtClean="0"/>
              <a:t>Titan (ORNL)</a:t>
            </a:r>
          </a:p>
          <a:p>
            <a:r>
              <a:rPr lang="en-US" sz="1000" b="1" dirty="0" smtClean="0"/>
              <a:t> 2012 - 2017</a:t>
            </a:r>
            <a:endParaRPr lang="en-US" sz="1000" b="1" dirty="0"/>
          </a:p>
        </p:txBody>
      </p:sp>
      <p:sp>
        <p:nvSpPr>
          <p:cNvPr id="31" name="TextBox 30"/>
          <p:cNvSpPr txBox="1"/>
          <p:nvPr/>
        </p:nvSpPr>
        <p:spPr>
          <a:xfrm>
            <a:off x="6024509" y="698866"/>
            <a:ext cx="3119491" cy="292388"/>
          </a:xfrm>
          <a:prstGeom prst="rect">
            <a:avLst/>
          </a:prstGeom>
          <a:noFill/>
        </p:spPr>
        <p:txBody>
          <a:bodyPr wrap="square" rtlCol="0">
            <a:spAutoFit/>
          </a:bodyPr>
          <a:lstStyle/>
          <a:p>
            <a:r>
              <a:rPr lang="en-US" sz="1300" b="1" i="1" dirty="0" smtClean="0"/>
              <a:t>Current DOE Leadership Computers</a:t>
            </a:r>
            <a:endParaRPr lang="en-US" sz="1300" b="1" i="1" dirty="0"/>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01775" y="1291844"/>
            <a:ext cx="870101" cy="6596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V="1">
            <a:off x="8254399" y="1304967"/>
            <a:ext cx="705645" cy="58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01852" y="1316896"/>
            <a:ext cx="660876" cy="58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LLNL-lab_logo_blue.tif"/>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40610" y="6492141"/>
            <a:ext cx="1593590" cy="29503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86000" y="6468181"/>
            <a:ext cx="1524000" cy="374754"/>
          </a:xfrm>
          <a:prstGeom prst="rect">
            <a:avLst/>
          </a:prstGeom>
        </p:spPr>
      </p:pic>
    </p:spTree>
    <p:extLst>
      <p:ext uri="{BB962C8B-B14F-4D97-AF65-F5344CB8AC3E}">
        <p14:creationId xmlns:p14="http://schemas.microsoft.com/office/powerpoint/2010/main" val="7288690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98" y="152400"/>
            <a:ext cx="8229600" cy="487954"/>
          </a:xfrm>
        </p:spPr>
        <p:txBody>
          <a:bodyPr/>
          <a:lstStyle/>
          <a:p>
            <a:r>
              <a:rPr lang="en-US" dirty="0" smtClean="0"/>
              <a:t>CORAL Evaluation Process</a:t>
            </a:r>
            <a:endParaRPr lang="en-US" dirty="0"/>
          </a:p>
        </p:txBody>
      </p:sp>
      <p:sp>
        <p:nvSpPr>
          <p:cNvPr id="3" name="Content Placeholder 2"/>
          <p:cNvSpPr>
            <a:spLocks noGrp="1"/>
          </p:cNvSpPr>
          <p:nvPr>
            <p:ph idx="1"/>
          </p:nvPr>
        </p:nvSpPr>
        <p:spPr>
          <a:xfrm>
            <a:off x="533400" y="685800"/>
            <a:ext cx="7878554" cy="1089529"/>
          </a:xfrm>
        </p:spPr>
        <p:txBody>
          <a:bodyPr/>
          <a:lstStyle/>
          <a:p>
            <a:pPr marL="0" indent="0">
              <a:buNone/>
            </a:pPr>
            <a:r>
              <a:rPr lang="en-US" sz="2400" b="0" dirty="0"/>
              <a:t>A</a:t>
            </a:r>
            <a:r>
              <a:rPr lang="en-US" sz="2400" b="0" dirty="0" smtClean="0"/>
              <a:t> </a:t>
            </a:r>
            <a:r>
              <a:rPr lang="en-US" sz="2400" dirty="0"/>
              <a:t>b</a:t>
            </a:r>
            <a:r>
              <a:rPr lang="en-US" sz="2400" dirty="0" smtClean="0"/>
              <a:t>uying </a:t>
            </a:r>
            <a:r>
              <a:rPr lang="en-US" sz="2400" dirty="0" smtClean="0"/>
              <a:t>team</a:t>
            </a:r>
            <a:r>
              <a:rPr lang="en-US" sz="2400" b="0" dirty="0" smtClean="0"/>
              <a:t> consisting of the management, technical, and procurement leadership of the three CORAL labs met to select the </a:t>
            </a:r>
            <a:r>
              <a:rPr lang="en-US" sz="2400" b="1" dirty="0" smtClean="0"/>
              <a:t>set of two proposals</a:t>
            </a:r>
            <a:r>
              <a:rPr lang="en-US" sz="2400" b="0" dirty="0" smtClean="0"/>
              <a:t> that provided the best value to the government</a:t>
            </a:r>
          </a:p>
        </p:txBody>
      </p:sp>
      <p:sp>
        <p:nvSpPr>
          <p:cNvPr id="4" name="Rectangle 3"/>
          <p:cNvSpPr/>
          <p:nvPr/>
        </p:nvSpPr>
        <p:spPr>
          <a:xfrm>
            <a:off x="644576" y="2244407"/>
            <a:ext cx="8347024" cy="3775393"/>
          </a:xfrm>
          <a:prstGeom prst="rect">
            <a:avLst/>
          </a:prstGeom>
        </p:spPr>
        <p:txBody>
          <a:bodyPr wrap="square">
            <a:spAutoFit/>
          </a:bodyPr>
          <a:lstStyle/>
          <a:p>
            <a:pPr marL="0" indent="0">
              <a:buNone/>
            </a:pPr>
            <a:r>
              <a:rPr lang="en-US" sz="2400" b="1" dirty="0" smtClean="0">
                <a:latin typeface="Arial Narrow" panose="020B0606020202030204" pitchFamily="34" charset="0"/>
              </a:rPr>
              <a:t>Evaluation Criteria</a:t>
            </a:r>
            <a:r>
              <a:rPr lang="en-US" sz="2400" b="1" dirty="0">
                <a:latin typeface="Arial Narrow" panose="020B0606020202030204" pitchFamily="34" charset="0"/>
              </a:rPr>
              <a:t>:</a:t>
            </a:r>
          </a:p>
          <a:p>
            <a:pPr marL="230188" lvl="1" indent="-230188">
              <a:spcBef>
                <a:spcPts val="400"/>
              </a:spcBef>
              <a:buFont typeface="Arial" pitchFamily="34" charset="0"/>
              <a:buChar char="•"/>
            </a:pPr>
            <a:r>
              <a:rPr lang="en-US" sz="2400" dirty="0">
                <a:latin typeface="Arial Narrow" panose="020B0606020202030204" pitchFamily="34" charset="0"/>
              </a:rPr>
              <a:t>DOE mission requirements - the best overall </a:t>
            </a:r>
            <a:r>
              <a:rPr lang="en-US" sz="2400" b="1" dirty="0">
                <a:latin typeface="Arial Narrow" panose="020B0606020202030204" pitchFamily="34" charset="0"/>
              </a:rPr>
              <a:t>combination</a:t>
            </a:r>
            <a:r>
              <a:rPr lang="en-US" sz="2400" dirty="0">
                <a:latin typeface="Arial Narrow" panose="020B0606020202030204" pitchFamily="34" charset="0"/>
              </a:rPr>
              <a:t> of solutions</a:t>
            </a:r>
          </a:p>
          <a:p>
            <a:pPr marL="230188" lvl="1" indent="-230188">
              <a:spcBef>
                <a:spcPts val="400"/>
              </a:spcBef>
              <a:buFont typeface="Arial" pitchFamily="34" charset="0"/>
              <a:buChar char="•"/>
            </a:pPr>
            <a:r>
              <a:rPr lang="en-US" sz="2400" dirty="0">
                <a:latin typeface="Arial Narrow" panose="020B0606020202030204" pitchFamily="34" charset="0"/>
              </a:rPr>
              <a:t>Technical proposal excellence; projected performance on the applications is the single most important criterion </a:t>
            </a:r>
          </a:p>
          <a:p>
            <a:pPr marL="230188" lvl="1" indent="-230188">
              <a:spcBef>
                <a:spcPts val="400"/>
              </a:spcBef>
              <a:buFont typeface="Arial" pitchFamily="34" charset="0"/>
              <a:buChar char="•"/>
            </a:pPr>
            <a:r>
              <a:rPr lang="en-US" sz="2400" dirty="0">
                <a:latin typeface="Arial Narrow" panose="020B0606020202030204" pitchFamily="34" charset="0"/>
              </a:rPr>
              <a:t>Feasibility of schedule and performance</a:t>
            </a:r>
          </a:p>
          <a:p>
            <a:pPr marL="230188" lvl="1" indent="-230188">
              <a:spcBef>
                <a:spcPts val="400"/>
              </a:spcBef>
              <a:buFont typeface="Arial" pitchFamily="34" charset="0"/>
              <a:buChar char="•"/>
            </a:pPr>
            <a:r>
              <a:rPr lang="en-US" sz="2400" dirty="0" smtClean="0">
                <a:latin typeface="Arial Narrow" panose="020B0606020202030204" pitchFamily="34" charset="0"/>
              </a:rPr>
              <a:t>Diversity</a:t>
            </a:r>
            <a:endParaRPr lang="en-US" sz="2400" dirty="0">
              <a:latin typeface="Arial Narrow" panose="020B0606020202030204" pitchFamily="34" charset="0"/>
            </a:endParaRPr>
          </a:p>
          <a:p>
            <a:pPr marL="230188" lvl="1" indent="-230188">
              <a:spcBef>
                <a:spcPts val="400"/>
              </a:spcBef>
              <a:buFont typeface="Arial" pitchFamily="34" charset="0"/>
              <a:buChar char="•"/>
            </a:pPr>
            <a:r>
              <a:rPr lang="en-US" sz="2400" dirty="0" smtClean="0">
                <a:latin typeface="Arial Narrow" panose="020B0606020202030204" pitchFamily="34" charset="0"/>
              </a:rPr>
              <a:t>Overall Price </a:t>
            </a:r>
          </a:p>
          <a:p>
            <a:pPr marL="230188" lvl="1" indent="-230188">
              <a:spcBef>
                <a:spcPts val="400"/>
              </a:spcBef>
              <a:buFont typeface="Arial" pitchFamily="34" charset="0"/>
              <a:buChar char="•"/>
            </a:pPr>
            <a:r>
              <a:rPr lang="en-US" sz="2400" dirty="0">
                <a:latin typeface="Arial Narrow" panose="020B0606020202030204" pitchFamily="34" charset="0"/>
              </a:rPr>
              <a:t>Supplier attributes</a:t>
            </a:r>
          </a:p>
          <a:p>
            <a:pPr marL="230188" lvl="1" indent="-230188">
              <a:spcBef>
                <a:spcPts val="400"/>
              </a:spcBef>
              <a:buFont typeface="Arial" pitchFamily="34" charset="0"/>
              <a:buChar char="•"/>
            </a:pPr>
            <a:r>
              <a:rPr lang="en-US" sz="2400" dirty="0" smtClean="0">
                <a:latin typeface="Arial Narrow" panose="020B0606020202030204" pitchFamily="34" charset="0"/>
              </a:rPr>
              <a:t>Risk </a:t>
            </a:r>
            <a:r>
              <a:rPr lang="en-US" sz="2400" dirty="0">
                <a:latin typeface="Arial Narrow" panose="020B0606020202030204" pitchFamily="34" charset="0"/>
              </a:rPr>
              <a:t>evaluation </a:t>
            </a:r>
          </a:p>
        </p:txBody>
      </p:sp>
    </p:spTree>
    <p:extLst>
      <p:ext uri="{BB962C8B-B14F-4D97-AF65-F5344CB8AC3E}">
        <p14:creationId xmlns:p14="http://schemas.microsoft.com/office/powerpoint/2010/main" val="3387958105"/>
      </p:ext>
    </p:extLst>
  </p:cSld>
  <p:clrMapOvr>
    <a:masterClrMapping/>
  </p:clrMapOvr>
</p:sld>
</file>

<file path=ppt/theme/theme1.xml><?xml version="1.0" encoding="utf-8"?>
<a:theme xmlns:a="http://schemas.openxmlformats.org/drawingml/2006/main" name="ORNL OLCF template_140501 final">
  <a:themeElements>
    <a:clrScheme name="ORNL Corporate Palette 140501">
      <a:dk1>
        <a:sysClr val="windowText" lastClr="000000"/>
      </a:dk1>
      <a:lt1>
        <a:sysClr val="window" lastClr="FFFFFF"/>
      </a:lt1>
      <a:dk2>
        <a:srgbClr val="1E7640"/>
      </a:dk2>
      <a:lt2>
        <a:srgbClr val="FFFFFF"/>
      </a:lt2>
      <a:accent1>
        <a:srgbClr val="0070B9"/>
      </a:accent1>
      <a:accent2>
        <a:srgbClr val="84B641"/>
      </a:accent2>
      <a:accent3>
        <a:srgbClr val="DE762D"/>
      </a:accent3>
      <a:accent4>
        <a:srgbClr val="00BDDD"/>
      </a:accent4>
      <a:accent5>
        <a:srgbClr val="A03123"/>
      </a:accent5>
      <a:accent6>
        <a:srgbClr val="FFCD00"/>
      </a:accent6>
      <a:hlink>
        <a:srgbClr val="0070B9"/>
      </a:hlink>
      <a:folHlink>
        <a:srgbClr val="1E7640"/>
      </a:folHlink>
    </a:clrScheme>
    <a:fontScheme name="ORNL 2013">
      <a:majorFont>
        <a:latin typeface="Arial Black"/>
        <a:ea typeface=""/>
        <a:cs typeface=""/>
      </a:majorFont>
      <a:minorFont>
        <a:latin typeface="Arial"/>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solidFill>
            <a:schemeClr val="accent1"/>
          </a:solidFill>
        </a:ln>
        <a:effectLst/>
        <a:scene3d>
          <a:camera prst="orthographicFront">
            <a:rot lat="0" lon="0" rev="0"/>
          </a:camera>
          <a:lightRig rig="balanced" dir="t">
            <a:rot lat="0" lon="0" rev="0"/>
          </a:lightRig>
        </a:scene3d>
        <a:sp3d>
          <a:contourClr>
            <a:schemeClr val="lt1"/>
          </a:contourClr>
        </a:sp3d>
      </a:spPr>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defPPr algn="ctr">
          <a:lnSpc>
            <a:spcPct val="90000"/>
          </a:lnSpc>
          <a:defRPr dirty="0" smtClean="0">
            <a:solidFill>
              <a:schemeClr val="tx1"/>
            </a:solidFill>
          </a:defRPr>
        </a:defPPr>
      </a:lstStyle>
      <a:style>
        <a:lnRef idx="0">
          <a:schemeClr val="accent1"/>
        </a:lnRef>
        <a:fillRef idx="3">
          <a:schemeClr val="accent1"/>
        </a:fillRef>
        <a:effectRef idx="3">
          <a:schemeClr val="accent1"/>
        </a:effectRef>
        <a:fontRef idx="minor">
          <a:schemeClr val="lt1"/>
        </a:fontRef>
      </a:style>
    </a:spDef>
    <a:txDef>
      <a:spPr>
        <a:noFill/>
      </a:spPr>
      <a:bodyPr wrap="none" rtlCol="0">
        <a:spAutoFit/>
      </a:bodyPr>
      <a:lstStyle>
        <a:defPPr algn="ctr">
          <a:lnSpc>
            <a:spcPct val="90000"/>
          </a:lnSpc>
          <a:defRPr dirty="0" smtClean="0"/>
        </a:defPPr>
      </a:lstStyle>
    </a:txDef>
  </a:objectDefaults>
  <a:extraClrSchemeLst/>
</a:theme>
</file>

<file path=ppt/theme/theme2.xml><?xml version="1.0" encoding="utf-8"?>
<a:theme xmlns:a="http://schemas.openxmlformats.org/drawingml/2006/main" name="Title &amp; Bullet">
  <a:themeElements>
    <a:clrScheme name="2014 NVIDIA Color Palette">
      <a:dk1>
        <a:srgbClr val="B3B3B3"/>
      </a:dk1>
      <a:lt1>
        <a:srgbClr val="FFFFFF"/>
      </a:lt1>
      <a:dk2>
        <a:srgbClr val="000000"/>
      </a:dk2>
      <a:lt2>
        <a:srgbClr val="76B900"/>
      </a:lt2>
      <a:accent1>
        <a:srgbClr val="11669F"/>
      </a:accent1>
      <a:accent2>
        <a:srgbClr val="A0116A"/>
      </a:accent2>
      <a:accent3>
        <a:srgbClr val="D65D1E"/>
      </a:accent3>
      <a:accent4>
        <a:srgbClr val="505050"/>
      </a:accent4>
      <a:accent5>
        <a:srgbClr val="9E1212"/>
      </a:accent5>
      <a:accent6>
        <a:srgbClr val="0D3481"/>
      </a:accent6>
      <a:hlink>
        <a:srgbClr val="76B900"/>
      </a:hlink>
      <a:folHlink>
        <a:srgbClr val="004827"/>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gradFill>
            <a:gsLst>
              <a:gs pos="0">
                <a:schemeClr val="bg2">
                  <a:alpha val="0"/>
                </a:schemeClr>
              </a:gs>
              <a:gs pos="50000">
                <a:schemeClr val="bg2"/>
              </a:gs>
              <a:gs pos="100000">
                <a:schemeClr val="bg2">
                  <a:alpha val="0"/>
                </a:schemeClr>
              </a:gs>
            </a:gsLst>
            <a:lin ang="0" scaled="0"/>
          </a:gra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nchor="ctr">
        <a:spAutoFit/>
      </a:bodyPr>
      <a:lstStyle>
        <a:defPPr algn="ctr">
          <a:lnSpc>
            <a:spcPct val="90000"/>
          </a:lnSpc>
          <a:defRPr dirty="0" smtClean="0">
            <a:latin typeface="Trebuchet MS" panose="020B0603020202020204" pitchFamily="34" charset="0"/>
          </a:defRPr>
        </a:defPPr>
      </a:lstStyle>
    </a:txDef>
  </a:objectDefaults>
  <a:extraClrSchemeLst>
    <a:extraClrScheme>
      <a:clrScheme name="PPT_Template_Corp_16x9_rev2 1">
        <a:dk1>
          <a:srgbClr val="808080"/>
        </a:dk1>
        <a:lt1>
          <a:srgbClr val="FFFFFF"/>
        </a:lt1>
        <a:dk2>
          <a:srgbClr val="000000"/>
        </a:dk2>
        <a:lt2>
          <a:srgbClr val="B9E700"/>
        </a:lt2>
        <a:accent1>
          <a:srgbClr val="33CCCC"/>
        </a:accent1>
        <a:accent2>
          <a:srgbClr val="FF9933"/>
        </a:accent2>
        <a:accent3>
          <a:srgbClr val="AAAAAA"/>
        </a:accent3>
        <a:accent4>
          <a:srgbClr val="DADADA"/>
        </a:accent4>
        <a:accent5>
          <a:srgbClr val="ADE2E2"/>
        </a:accent5>
        <a:accent6>
          <a:srgbClr val="E78A2D"/>
        </a:accent6>
        <a:hlink>
          <a:srgbClr val="99CCFF"/>
        </a:hlink>
        <a:folHlink>
          <a:srgbClr val="0000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ORNL OLCF template_140501 final</Template>
  <TotalTime>3727</TotalTime>
  <Words>2147</Words>
  <Application>Microsoft Office PowerPoint</Application>
  <PresentationFormat>On-screen Show (4:3)</PresentationFormat>
  <Paragraphs>264</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ORNL OLCF template_140501 final</vt:lpstr>
      <vt:lpstr>Title &amp; Bullet</vt:lpstr>
      <vt:lpstr>CORAL Acquisition Update:   OLCF-4 Project</vt:lpstr>
      <vt:lpstr>Oak Ridge Leadership Computing Facility (OLCF)</vt:lpstr>
      <vt:lpstr>Our Science requires that we continue to advance OLCF’s computational capability over the next decade on the roadmap to Exascale.</vt:lpstr>
      <vt:lpstr>Today’s Leadership System - Titan Hybrid CPU/GPU architecture, Hierarchical Parallelism</vt:lpstr>
      <vt:lpstr>Scientific Progress at all Scales</vt:lpstr>
      <vt:lpstr>Two Architecture Paths for  Today and Future Leadership Systems</vt:lpstr>
      <vt:lpstr>Where do we go from here?</vt:lpstr>
      <vt:lpstr>CORAL Collaboration ORNL, ANL, LLNL)</vt:lpstr>
      <vt:lpstr>CORAL Evaluation Process</vt:lpstr>
      <vt:lpstr>Results of CORAL Procurement</vt:lpstr>
      <vt:lpstr>2017 OLCF Leadership System Hybrid CPU/GPU architecture</vt:lpstr>
      <vt:lpstr>Introducing NVLINK and Stacked Memory Transformative Technology for 2016 with POWER 8+ ®, And Beyond</vt:lpstr>
      <vt:lpstr>Summit Key Software Components</vt:lpstr>
      <vt:lpstr>How does Summit compare to Titan</vt:lpstr>
      <vt:lpstr>Questions?AS@ornl.gov</vt:lpstr>
    </vt:vector>
  </TitlesOfParts>
  <Company>ORNL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Bland,  Buddy</dc:creator>
  <cp:lastModifiedBy>Bland,  Buddy</cp:lastModifiedBy>
  <cp:revision>125</cp:revision>
  <cp:lastPrinted>2014-11-05T18:12:05Z</cp:lastPrinted>
  <dcterms:created xsi:type="dcterms:W3CDTF">2014-08-06T19:40:39Z</dcterms:created>
  <dcterms:modified xsi:type="dcterms:W3CDTF">2014-11-14T12:25:24Z</dcterms:modified>
</cp:coreProperties>
</file>