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02" r:id="rId1"/>
  </p:sldMasterIdLst>
  <p:notesMasterIdLst>
    <p:notesMasterId r:id="rId42"/>
  </p:notesMasterIdLst>
  <p:sldIdLst>
    <p:sldId id="256" r:id="rId2"/>
    <p:sldId id="257" r:id="rId3"/>
    <p:sldId id="307" r:id="rId4"/>
    <p:sldId id="260" r:id="rId5"/>
    <p:sldId id="261" r:id="rId6"/>
    <p:sldId id="322" r:id="rId7"/>
    <p:sldId id="259" r:id="rId8"/>
    <p:sldId id="265" r:id="rId9"/>
    <p:sldId id="310" r:id="rId10"/>
    <p:sldId id="311" r:id="rId11"/>
    <p:sldId id="323" r:id="rId12"/>
    <p:sldId id="300" r:id="rId13"/>
    <p:sldId id="324" r:id="rId14"/>
    <p:sldId id="312" r:id="rId15"/>
    <p:sldId id="270" r:id="rId16"/>
    <p:sldId id="273" r:id="rId17"/>
    <p:sldId id="327" r:id="rId18"/>
    <p:sldId id="320" r:id="rId19"/>
    <p:sldId id="295" r:id="rId20"/>
    <p:sldId id="296" r:id="rId21"/>
    <p:sldId id="313" r:id="rId22"/>
    <p:sldId id="314" r:id="rId23"/>
    <p:sldId id="274" r:id="rId24"/>
    <p:sldId id="301" r:id="rId25"/>
    <p:sldId id="278" r:id="rId26"/>
    <p:sldId id="317" r:id="rId27"/>
    <p:sldId id="319" r:id="rId28"/>
    <p:sldId id="316" r:id="rId29"/>
    <p:sldId id="318" r:id="rId30"/>
    <p:sldId id="325" r:id="rId31"/>
    <p:sldId id="328" r:id="rId32"/>
    <p:sldId id="279" r:id="rId33"/>
    <p:sldId id="306" r:id="rId34"/>
    <p:sldId id="303" r:id="rId35"/>
    <p:sldId id="326" r:id="rId36"/>
    <p:sldId id="262" r:id="rId37"/>
    <p:sldId id="282" r:id="rId38"/>
    <p:sldId id="283" r:id="rId39"/>
    <p:sldId id="284" r:id="rId40"/>
    <p:sldId id="26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6F"/>
    <a:srgbClr val="FFA8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1" autoAdjust="0"/>
  </p:normalViewPr>
  <p:slideViewPr>
    <p:cSldViewPr snapToGrid="0" snapToObjects="1">
      <p:cViewPr varScale="1">
        <p:scale>
          <a:sx n="94" d="100"/>
          <a:sy n="94" d="100"/>
        </p:scale>
        <p:origin x="-14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Twitter</a:t>
            </a:r>
          </a:p>
        </c:rich>
      </c:tx>
      <c:overlay val="0"/>
    </c:title>
    <c:autoTitleDeleted val="0"/>
    <c:plotArea>
      <c:layout/>
      <c:pieChart>
        <c:varyColors val="1"/>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Apple</a:t>
            </a:r>
          </a:p>
        </c:rich>
      </c:tx>
      <c:overlay val="0"/>
    </c:title>
    <c:autoTitleDeleted val="0"/>
    <c:plotArea>
      <c:layout/>
      <c:pieChart>
        <c:varyColors val="1"/>
        <c:ser>
          <c:idx val="0"/>
          <c:order val="0"/>
          <c:dLbls>
            <c:showLegendKey val="0"/>
            <c:showVal val="1"/>
            <c:showCatName val="0"/>
            <c:showSerName val="0"/>
            <c:showPercent val="0"/>
            <c:showBubbleSize val="0"/>
            <c:showLeaderLines val="1"/>
          </c:dLbls>
          <c:cat>
            <c:strRef>
              <c:f>Sheet1!$A$1:$A$6</c:f>
              <c:strCache>
                <c:ptCount val="6"/>
                <c:pt idx="0">
                  <c:v>White</c:v>
                </c:pt>
                <c:pt idx="1">
                  <c:v>Asian</c:v>
                </c:pt>
                <c:pt idx="2">
                  <c:v>Hispanic</c:v>
                </c:pt>
                <c:pt idx="3">
                  <c:v>Undeclared</c:v>
                </c:pt>
                <c:pt idx="4">
                  <c:v>Mixed Race</c:v>
                </c:pt>
                <c:pt idx="5">
                  <c:v>Black</c:v>
                </c:pt>
              </c:strCache>
            </c:strRef>
          </c:cat>
          <c:val>
            <c:numRef>
              <c:f>Sheet1!$B$1:$B$6</c:f>
              <c:numCache>
                <c:formatCode>General</c:formatCode>
                <c:ptCount val="6"/>
                <c:pt idx="0">
                  <c:v>54</c:v>
                </c:pt>
                <c:pt idx="1">
                  <c:v>23</c:v>
                </c:pt>
                <c:pt idx="2">
                  <c:v>7</c:v>
                </c:pt>
                <c:pt idx="3">
                  <c:v>8</c:v>
                </c:pt>
                <c:pt idx="4">
                  <c:v>2</c:v>
                </c:pt>
                <c:pt idx="5">
                  <c:v>6</c:v>
                </c:pt>
              </c:numCache>
            </c:numRef>
          </c:val>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Twitter</a:t>
            </a:r>
          </a:p>
        </c:rich>
      </c:tx>
      <c:overlay val="0"/>
    </c:title>
    <c:autoTitleDeleted val="0"/>
    <c:plotArea>
      <c:layout/>
      <c:pieChart>
        <c:varyColors val="1"/>
        <c:ser>
          <c:idx val="0"/>
          <c:order val="0"/>
          <c:dLbls>
            <c:showLegendKey val="0"/>
            <c:showVal val="1"/>
            <c:showCatName val="0"/>
            <c:showSerName val="0"/>
            <c:showPercent val="0"/>
            <c:showBubbleSize val="0"/>
            <c:showLeaderLines val="1"/>
          </c:dLbls>
          <c:cat>
            <c:strRef>
              <c:f>Sheet2!$A$1:$A$6</c:f>
              <c:strCache>
                <c:ptCount val="6"/>
                <c:pt idx="0">
                  <c:v>White</c:v>
                </c:pt>
                <c:pt idx="1">
                  <c:v>Asian</c:v>
                </c:pt>
                <c:pt idx="2">
                  <c:v>Other</c:v>
                </c:pt>
                <c:pt idx="3">
                  <c:v>Mixed Race</c:v>
                </c:pt>
                <c:pt idx="4">
                  <c:v>Hispanic</c:v>
                </c:pt>
                <c:pt idx="5">
                  <c:v>Black</c:v>
                </c:pt>
              </c:strCache>
            </c:strRef>
          </c:cat>
          <c:val>
            <c:numRef>
              <c:f>Sheet2!$B$1:$B$6</c:f>
              <c:numCache>
                <c:formatCode>General</c:formatCode>
                <c:ptCount val="6"/>
                <c:pt idx="0">
                  <c:v>58</c:v>
                </c:pt>
                <c:pt idx="1">
                  <c:v>34</c:v>
                </c:pt>
                <c:pt idx="2">
                  <c:v>2</c:v>
                </c:pt>
                <c:pt idx="3">
                  <c:v>2</c:v>
                </c:pt>
                <c:pt idx="4">
                  <c:v>3</c:v>
                </c:pt>
                <c:pt idx="5">
                  <c:v>1</c:v>
                </c:pt>
              </c:numCache>
            </c:numRef>
          </c:val>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Google</a:t>
            </a:r>
          </a:p>
        </c:rich>
      </c:tx>
      <c:overlay val="0"/>
    </c:title>
    <c:autoTitleDeleted val="0"/>
    <c:plotArea>
      <c:layout/>
      <c:pieChart>
        <c:varyColors val="1"/>
        <c:ser>
          <c:idx val="0"/>
          <c:order val="0"/>
          <c:dLbls>
            <c:showLegendKey val="0"/>
            <c:showVal val="1"/>
            <c:showCatName val="0"/>
            <c:showSerName val="0"/>
            <c:showPercent val="0"/>
            <c:showBubbleSize val="0"/>
            <c:showLeaderLines val="1"/>
          </c:dLbls>
          <c:cat>
            <c:strRef>
              <c:f>Sheet3!$A$1:$A$6</c:f>
              <c:strCache>
                <c:ptCount val="6"/>
                <c:pt idx="0">
                  <c:v>White</c:v>
                </c:pt>
                <c:pt idx="1">
                  <c:v>Asian</c:v>
                </c:pt>
                <c:pt idx="2">
                  <c:v>Other</c:v>
                </c:pt>
                <c:pt idx="3">
                  <c:v>Mixed Race</c:v>
                </c:pt>
                <c:pt idx="4">
                  <c:v>Hispanic</c:v>
                </c:pt>
                <c:pt idx="5">
                  <c:v>Black</c:v>
                </c:pt>
              </c:strCache>
            </c:strRef>
          </c:cat>
          <c:val>
            <c:numRef>
              <c:f>Sheet3!$B$1:$B$6</c:f>
              <c:numCache>
                <c:formatCode>General</c:formatCode>
                <c:ptCount val="6"/>
                <c:pt idx="0">
                  <c:v>60</c:v>
                </c:pt>
                <c:pt idx="1">
                  <c:v>34</c:v>
                </c:pt>
                <c:pt idx="2">
                  <c:v>0</c:v>
                </c:pt>
                <c:pt idx="3">
                  <c:v>3</c:v>
                </c:pt>
                <c:pt idx="4">
                  <c:v>2</c:v>
                </c:pt>
                <c:pt idx="5">
                  <c:v>1</c:v>
                </c:pt>
              </c:numCache>
            </c:numRef>
          </c:val>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Facebook</a:t>
            </a:r>
          </a:p>
        </c:rich>
      </c:tx>
      <c:layout>
        <c:manualLayout>
          <c:xMode val="edge"/>
          <c:yMode val="edge"/>
          <c:x val="0.36590510383455299"/>
          <c:y val="4.3390575703620399E-2"/>
        </c:manualLayout>
      </c:layout>
      <c:overlay val="0"/>
    </c:title>
    <c:autoTitleDeleted val="0"/>
    <c:plotArea>
      <c:layout/>
      <c:pieChart>
        <c:varyColors val="1"/>
        <c:ser>
          <c:idx val="0"/>
          <c:order val="0"/>
          <c:dLbls>
            <c:showLegendKey val="0"/>
            <c:showVal val="1"/>
            <c:showCatName val="0"/>
            <c:showSerName val="0"/>
            <c:showPercent val="0"/>
            <c:showBubbleSize val="0"/>
            <c:showLeaderLines val="1"/>
          </c:dLbls>
          <c:cat>
            <c:strRef>
              <c:f>Sheet4!$A$1:$A$6</c:f>
              <c:strCache>
                <c:ptCount val="6"/>
                <c:pt idx="0">
                  <c:v>White</c:v>
                </c:pt>
                <c:pt idx="1">
                  <c:v>Asian</c:v>
                </c:pt>
                <c:pt idx="2">
                  <c:v>Other</c:v>
                </c:pt>
                <c:pt idx="3">
                  <c:v>Mixed Race</c:v>
                </c:pt>
                <c:pt idx="4">
                  <c:v>Hispanic</c:v>
                </c:pt>
                <c:pt idx="5">
                  <c:v>Black</c:v>
                </c:pt>
              </c:strCache>
            </c:strRef>
          </c:cat>
          <c:val>
            <c:numRef>
              <c:f>Sheet4!$B$1:$B$6</c:f>
              <c:numCache>
                <c:formatCode>General</c:formatCode>
                <c:ptCount val="6"/>
                <c:pt idx="0">
                  <c:v>53</c:v>
                </c:pt>
                <c:pt idx="1">
                  <c:v>41</c:v>
                </c:pt>
                <c:pt idx="2">
                  <c:v>0</c:v>
                </c:pt>
                <c:pt idx="3">
                  <c:v>2</c:v>
                </c:pt>
                <c:pt idx="4">
                  <c:v>3</c:v>
                </c:pt>
                <c:pt idx="5">
                  <c:v>1</c:v>
                </c:pt>
              </c:numCache>
            </c:numRef>
          </c:val>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55450-C282-0546-8149-230E3CBC63F9}"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AC337-E435-2A48-885F-F2471D6646C8}" type="slidenum">
              <a:rPr lang="en-US" smtClean="0"/>
              <a:t>‹#›</a:t>
            </a:fld>
            <a:endParaRPr lang="en-US"/>
          </a:p>
        </p:txBody>
      </p:sp>
    </p:spTree>
    <p:extLst>
      <p:ext uri="{BB962C8B-B14F-4D97-AF65-F5344CB8AC3E}">
        <p14:creationId xmlns:p14="http://schemas.microsoft.com/office/powerpoint/2010/main" val="890120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a:t>
            </a:r>
            <a:r>
              <a:rPr lang="en-US" dirty="0" err="1" smtClean="0"/>
              <a:t>commttee</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3</a:t>
            </a:fld>
            <a:endParaRPr lang="en-US"/>
          </a:p>
        </p:txBody>
      </p:sp>
    </p:spTree>
    <p:extLst>
      <p:ext uri="{BB962C8B-B14F-4D97-AF65-F5344CB8AC3E}">
        <p14:creationId xmlns:p14="http://schemas.microsoft.com/office/powerpoint/2010/main" val="18735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18% of </a:t>
            </a:r>
            <a:r>
              <a:rPr lang="en-US" dirty="0" err="1" smtClean="0"/>
              <a:t>Coputer</a:t>
            </a:r>
            <a:r>
              <a:rPr lang="en-US" dirty="0" smtClean="0"/>
              <a:t> </a:t>
            </a:r>
            <a:r>
              <a:rPr lang="en-US" dirty="0" err="1" smtClean="0"/>
              <a:t>Sicnec</a:t>
            </a:r>
            <a:r>
              <a:rPr lang="en-US" dirty="0" smtClean="0"/>
              <a:t> and Computing Science degrees</a:t>
            </a:r>
            <a:r>
              <a:rPr lang="en-US" baseline="0" dirty="0" smtClean="0"/>
              <a:t> for women; under 2% for Hispanics and African Americans</a:t>
            </a:r>
          </a:p>
          <a:p>
            <a:r>
              <a:rPr lang="en-US" baseline="0" dirty="0" smtClean="0"/>
              <a:t>58% are foreigners</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18</a:t>
            </a:fld>
            <a:endParaRPr lang="en-US"/>
          </a:p>
        </p:txBody>
      </p:sp>
    </p:spTree>
    <p:extLst>
      <p:ext uri="{BB962C8B-B14F-4D97-AF65-F5344CB8AC3E}">
        <p14:creationId xmlns:p14="http://schemas.microsoft.com/office/powerpoint/2010/main" val="2858240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past 4 years</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21</a:t>
            </a:fld>
            <a:endParaRPr lang="en-US"/>
          </a:p>
        </p:txBody>
      </p:sp>
    </p:spTree>
    <p:extLst>
      <p:ext uri="{BB962C8B-B14F-4D97-AF65-F5344CB8AC3E}">
        <p14:creationId xmlns:p14="http://schemas.microsoft.com/office/powerpoint/2010/main" val="189413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Retention</a:t>
            </a:r>
            <a:r>
              <a:rPr lang="en-US" baseline="0" dirty="0" smtClean="0"/>
              <a:t> challenge</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22</a:t>
            </a:fld>
            <a:endParaRPr lang="en-US"/>
          </a:p>
        </p:txBody>
      </p:sp>
    </p:spTree>
    <p:extLst>
      <p:ext uri="{BB962C8B-B14F-4D97-AF65-F5344CB8AC3E}">
        <p14:creationId xmlns:p14="http://schemas.microsoft.com/office/powerpoint/2010/main" val="317785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Acceptance rate?  Very</a:t>
            </a:r>
            <a:r>
              <a:rPr lang="en-US" baseline="0" dirty="0" smtClean="0"/>
              <a:t> selective. Down to 40-50 and every one of them is well qualified. So could take many more, easily double</a:t>
            </a:r>
          </a:p>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25</a:t>
            </a:fld>
            <a:endParaRPr lang="en-US"/>
          </a:p>
        </p:txBody>
      </p:sp>
    </p:spTree>
    <p:extLst>
      <p:ext uri="{BB962C8B-B14F-4D97-AF65-F5344CB8AC3E}">
        <p14:creationId xmlns:p14="http://schemas.microsoft.com/office/powerpoint/2010/main" val="52587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CSGF, ASCAC 2011</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28</a:t>
            </a:fld>
            <a:endParaRPr lang="en-US"/>
          </a:p>
        </p:txBody>
      </p:sp>
    </p:spTree>
    <p:extLst>
      <p:ext uri="{BB962C8B-B14F-4D97-AF65-F5344CB8AC3E}">
        <p14:creationId xmlns:p14="http://schemas.microsoft.com/office/powerpoint/2010/main" val="20042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p:spPr>
        <p:txBody>
          <a:bodyPr/>
          <a:lstStyle/>
          <a:p>
            <a:r>
              <a:rPr lang="en-US" sz="1300" b="1" dirty="0">
                <a:latin typeface="Arial" charset="0"/>
                <a:ea typeface="ＭＳ Ｐゴシック" charset="-128"/>
                <a:cs typeface="ＭＳ Ｐゴシック" charset="-128"/>
              </a:rPr>
              <a:t>Statement of CSGF Impact:</a:t>
            </a:r>
          </a:p>
          <a:p>
            <a:endParaRPr lang="en-US" sz="1300" b="1" dirty="0">
              <a:latin typeface="Arial" charset="0"/>
              <a:ea typeface="ＭＳ Ｐゴシック" charset="-128"/>
              <a:cs typeface="ＭＳ Ｐゴシック" charset="-128"/>
            </a:endParaRPr>
          </a:p>
          <a:p>
            <a:pPr defTabSz="864931" eaLnBrk="0" fontAlgn="base" hangingPunct="0">
              <a:spcBef>
                <a:spcPct val="30000"/>
              </a:spcBef>
              <a:spcAft>
                <a:spcPct val="0"/>
              </a:spcAft>
              <a:defRPr/>
            </a:pPr>
            <a:r>
              <a:rPr lang="en-US" sz="1300" b="1" dirty="0">
                <a:latin typeface="Arial" charset="0"/>
                <a:ea typeface="ＭＳ Ｐゴシック" charset="-128"/>
                <a:cs typeface="ＭＳ Ｐゴシック" charset="-128"/>
              </a:rPr>
              <a:t>As a CSGF fellow, the CSGF program of study encouraged me to pursue a career that was more computationally focused than I originally planned and the practicum experience at Sandia-Livermore exposed me to the multi-disciplinary and collaborative research environment that epitomize the National Laboratories. These experiences directly influenced my choice of a career as a computational scientist in the DOE Laboratory system.  In the years since I was a Fellow, I’ve had the opportunity to mentor several CSGF Fellows during their practicums at ORNL and collaborate with fellow CSGF alums from diverse research areas on problems of mutual interest.  In every case, these interactions have energized me intellectually, each of us providing viewpoints from our respective areas of expertise but finding common ground in our shared language of mathematics and numerical methods.</a:t>
            </a:r>
          </a:p>
          <a:p>
            <a:endParaRPr lang="en-US" sz="1300" b="1" dirty="0">
              <a:latin typeface="Arial" charset="0"/>
              <a:ea typeface="ＭＳ Ｐゴシック" charset="-128"/>
              <a:cs typeface="ＭＳ Ｐゴシック" charset="-128"/>
            </a:endParaRPr>
          </a:p>
          <a:p>
            <a:r>
              <a:rPr lang="en-US" sz="1300" b="1" dirty="0">
                <a:latin typeface="Arial" charset="0"/>
                <a:ea typeface="ＭＳ Ｐゴシック" charset="-128"/>
                <a:cs typeface="ＭＳ Ｐゴシック" charset="-128"/>
              </a:rPr>
              <a:t>The CSGF program is unique amongst fellowship programs in that it’s impact wasn’t limited to my time spent as a Fellow, but the program and the community of Fellows, Alums, and Friends of the Program that has been created continues to intersect and influence my post-graduate career.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 coordinated</a:t>
            </a:r>
          </a:p>
          <a:p>
            <a:r>
              <a:rPr lang="en-US" smtClean="0"/>
              <a:t>Programs </a:t>
            </a:r>
            <a:r>
              <a:rPr lang="en-US" dirty="0" smtClean="0"/>
              <a:t>with joint advising:</a:t>
            </a:r>
            <a:r>
              <a:rPr lang="en-US" baseline="0" dirty="0" smtClean="0"/>
              <a:t> Higher Ed research experiences at ORNL; Graduate Research Assistant program at LANL and others at ANL, LLNL, SNL</a:t>
            </a:r>
          </a:p>
          <a:p>
            <a:r>
              <a:rPr lang="en-US" baseline="0" dirty="0" smtClean="0"/>
              <a:t>Recent SCGSR from DOE supports grad students who conduct part of thesis research at a lab</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33</a:t>
            </a:fld>
            <a:endParaRPr lang="en-US"/>
          </a:p>
        </p:txBody>
      </p:sp>
    </p:spTree>
    <p:extLst>
      <p:ext uri="{BB962C8B-B14F-4D97-AF65-F5344CB8AC3E}">
        <p14:creationId xmlns:p14="http://schemas.microsoft.com/office/powerpoint/2010/main" val="339592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ATPESC (ANL training program on</a:t>
            </a:r>
            <a:r>
              <a:rPr lang="en-US" baseline="0" dirty="0" smtClean="0"/>
              <a:t> extreme scale computing), summer 2014</a:t>
            </a:r>
            <a:endParaRPr lang="en-US" dirty="0"/>
          </a:p>
        </p:txBody>
      </p:sp>
      <p:sp>
        <p:nvSpPr>
          <p:cNvPr id="4" name="Slide Number Placeholder 3"/>
          <p:cNvSpPr>
            <a:spLocks noGrp="1"/>
          </p:cNvSpPr>
          <p:nvPr>
            <p:ph type="sldNum" sz="quarter" idx="10"/>
          </p:nvPr>
        </p:nvSpPr>
        <p:spPr/>
        <p:txBody>
          <a:bodyPr/>
          <a:lstStyle/>
          <a:p>
            <a:fld id="{61114C01-B9E8-8640-905A-2A6109C1029F}" type="slidenum">
              <a:rPr lang="en-US" smtClean="0"/>
              <a:t>34</a:t>
            </a:fld>
            <a:endParaRPr lang="en-US"/>
          </a:p>
        </p:txBody>
      </p:sp>
    </p:spTree>
    <p:extLst>
      <p:ext uri="{BB962C8B-B14F-4D97-AF65-F5344CB8AC3E}">
        <p14:creationId xmlns:p14="http://schemas.microsoft.com/office/powerpoint/2010/main" val="275469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35</a:t>
            </a:fld>
            <a:endParaRPr lang="en-US"/>
          </a:p>
        </p:txBody>
      </p:sp>
    </p:spTree>
    <p:extLst>
      <p:ext uri="{BB962C8B-B14F-4D97-AF65-F5344CB8AC3E}">
        <p14:creationId xmlns:p14="http://schemas.microsoft.com/office/powerpoint/2010/main" val="265625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a:t>
            </a:r>
            <a:r>
              <a:rPr lang="en-US" baseline="0" dirty="0" smtClean="0"/>
              <a:t> reliance on foreign nationals. E.g. Jefferson lab had position in computational science with just 1 applicant, a foreigner. ORNL reported that over 75% of qualified applicants in comp biology staff position are foreigners, as are qualified applicants for postdoc positions in computer vision are foreign nationals</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8</a:t>
            </a:fld>
            <a:endParaRPr lang="en-US"/>
          </a:p>
        </p:txBody>
      </p:sp>
    </p:spTree>
    <p:extLst>
      <p:ext uri="{BB962C8B-B14F-4D97-AF65-F5344CB8AC3E}">
        <p14:creationId xmlns:p14="http://schemas.microsoft.com/office/powerpoint/2010/main" val="264550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although more subcategories of applied mathematics</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9</a:t>
            </a:fld>
            <a:endParaRPr lang="en-US"/>
          </a:p>
        </p:txBody>
      </p:sp>
    </p:spTree>
    <p:extLst>
      <p:ext uri="{BB962C8B-B14F-4D97-AF65-F5344CB8AC3E}">
        <p14:creationId xmlns:p14="http://schemas.microsoft.com/office/powerpoint/2010/main" val="232577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demand for MS and PhD level employees,</a:t>
            </a:r>
            <a:r>
              <a:rPr lang="en-US" baseline="0" dirty="0" smtClean="0"/>
              <a:t> in comp </a:t>
            </a:r>
            <a:r>
              <a:rPr lang="en-US" baseline="0" dirty="0" err="1" smtClean="0"/>
              <a:t>scie</a:t>
            </a:r>
            <a:r>
              <a:rPr lang="en-US" baseline="0" dirty="0" smtClean="0"/>
              <a:t> </a:t>
            </a:r>
            <a:r>
              <a:rPr lang="en-US" baseline="0" dirty="0" err="1" smtClean="0"/>
              <a:t>esp</a:t>
            </a:r>
            <a:r>
              <a:rPr lang="en-US" baseline="0" dirty="0" smtClean="0"/>
              <a:t> at LBNL and ORNL: number of open positions are ca. 25% of staff in Computing Sciences. Difficulty in filling: 100 days at SC lab, twice that at NNSA lab</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10</a:t>
            </a:fld>
            <a:endParaRPr lang="en-US"/>
          </a:p>
        </p:txBody>
      </p:sp>
    </p:spTree>
    <p:extLst>
      <p:ext uri="{BB962C8B-B14F-4D97-AF65-F5344CB8AC3E}">
        <p14:creationId xmlns:p14="http://schemas.microsoft.com/office/powerpoint/2010/main" val="132755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Difficulty</a:t>
            </a:r>
            <a:r>
              <a:rPr lang="en-US" baseline="0" dirty="0" smtClean="0"/>
              <a:t> of recruiting correlates strongly with ability to hire foreigners: </a:t>
            </a:r>
            <a:r>
              <a:rPr lang="en-US" dirty="0" smtClean="0"/>
              <a:t>Large number of foreign national employees at LBNL, ORNL</a:t>
            </a:r>
          </a:p>
          <a:p>
            <a:endParaRPr lang="en-US" baseline="0" dirty="0" smtClean="0"/>
          </a:p>
          <a:p>
            <a:r>
              <a:rPr lang="en-US" dirty="0" smtClean="0"/>
              <a:t>Increasing</a:t>
            </a:r>
            <a:r>
              <a:rPr lang="en-US" baseline="0" dirty="0" smtClean="0"/>
              <a:t> reliance on foreign nationals. E.g. Jefferson lab had position in computational science with just 1 applicant, a foreigner. ORNL reported that over 75% of qualified applicants in comp biology staff position are foreigners, as are qualified applicants for postdoc positions in computer vision are foreign nationals</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11</a:t>
            </a:fld>
            <a:endParaRPr lang="en-US"/>
          </a:p>
        </p:txBody>
      </p:sp>
    </p:spTree>
    <p:extLst>
      <p:ext uri="{BB962C8B-B14F-4D97-AF65-F5344CB8AC3E}">
        <p14:creationId xmlns:p14="http://schemas.microsoft.com/office/powerpoint/2010/main" val="264550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don’t get to work with real-world</a:t>
            </a:r>
            <a:r>
              <a:rPr lang="en-US" baseline="0" dirty="0" smtClean="0"/>
              <a:t> apps</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13</a:t>
            </a:fld>
            <a:endParaRPr lang="en-US"/>
          </a:p>
        </p:txBody>
      </p:sp>
    </p:spTree>
    <p:extLst>
      <p:ext uri="{BB962C8B-B14F-4D97-AF65-F5344CB8AC3E}">
        <p14:creationId xmlns:p14="http://schemas.microsoft.com/office/powerpoint/2010/main" val="290958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14</a:t>
            </a:fld>
            <a:endParaRPr lang="en-US"/>
          </a:p>
        </p:txBody>
      </p:sp>
    </p:spTree>
    <p:extLst>
      <p:ext uri="{BB962C8B-B14F-4D97-AF65-F5344CB8AC3E}">
        <p14:creationId xmlns:p14="http://schemas.microsoft.com/office/powerpoint/2010/main" val="150396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NSF – ACCI</a:t>
            </a:r>
          </a:p>
          <a:p>
            <a:r>
              <a:rPr lang="en-US" dirty="0" smtClean="0"/>
              <a:t>Shortage of data scientists</a:t>
            </a:r>
            <a:r>
              <a:rPr lang="en-US" baseline="0" dirty="0" smtClean="0"/>
              <a:t> reported. New M.Sc. Programs emerging </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15</a:t>
            </a:fld>
            <a:endParaRPr lang="en-US"/>
          </a:p>
        </p:txBody>
      </p:sp>
    </p:spTree>
    <p:extLst>
      <p:ext uri="{BB962C8B-B14F-4D97-AF65-F5344CB8AC3E}">
        <p14:creationId xmlns:p14="http://schemas.microsoft.com/office/powerpoint/2010/main" val="385066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in computing jobs variously articulated, expected</a:t>
            </a:r>
            <a:r>
              <a:rPr lang="en-US" baseline="0" dirty="0" smtClean="0"/>
              <a:t> to be strong</a:t>
            </a:r>
          </a:p>
          <a:p>
            <a:r>
              <a:rPr lang="en-US" baseline="0" dirty="0" smtClean="0"/>
              <a:t>Only 13% took government jobs</a:t>
            </a:r>
          </a:p>
          <a:p>
            <a:r>
              <a:rPr lang="en-US" baseline="0" dirty="0" smtClean="0"/>
              <a:t>Expect many people in 50s, so big retirement wave about to come</a:t>
            </a:r>
          </a:p>
          <a:p>
            <a:r>
              <a:rPr lang="en-US" dirty="0" smtClean="0"/>
              <a:t>Generic, but our graduates are highly skilled and</a:t>
            </a:r>
            <a:r>
              <a:rPr lang="en-US" baseline="0" dirty="0" smtClean="0"/>
              <a:t> get good jobs elsewhere, e.g. Google</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16</a:t>
            </a:fld>
            <a:endParaRPr lang="en-US"/>
          </a:p>
        </p:txBody>
      </p:sp>
    </p:spTree>
    <p:extLst>
      <p:ext uri="{BB962C8B-B14F-4D97-AF65-F5344CB8AC3E}">
        <p14:creationId xmlns:p14="http://schemas.microsoft.com/office/powerpoint/2010/main" val="24510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FE685-5E62-BA48-BA56-FF9A9297314E}"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FE685-5E62-BA48-BA56-FF9A9297314E}"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FE685-5E62-BA48-BA56-FF9A9297314E}"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AFE685-5E62-BA48-BA56-FF9A9297314E}" type="datetimeFigureOut">
              <a:rPr lang="en-US" smtClean="0"/>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FE685-5E62-BA48-BA56-FF9A9297314E}" type="datetimeFigureOut">
              <a:rPr lang="en-US" smtClean="0"/>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FE685-5E62-BA48-BA56-FF9A9297314E}" type="datetimeFigureOut">
              <a:rPr lang="en-US" smtClean="0"/>
              <a:t>11/21/2014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FE685-5E62-BA48-BA56-FF9A9297314E}" type="datetimeFigureOut">
              <a:rPr lang="en-US" smtClean="0"/>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C4862-4160-A946-A3A0-95DC33A41C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FE685-5E62-BA48-BA56-FF9A9297314E}" type="datetimeFigureOut">
              <a:rPr lang="en-US" smtClean="0"/>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4862-4160-A946-A3A0-95DC33A41C3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FAFE685-5E62-BA48-BA56-FF9A9297314E}" type="datetimeFigureOut">
              <a:rPr lang="en-US" smtClean="0"/>
              <a:t>11/21/2014</a:t>
            </a:fld>
            <a:endParaRPr lang="en-US"/>
          </a:p>
        </p:txBody>
      </p:sp>
      <p:sp>
        <p:nvSpPr>
          <p:cNvPr id="9" name="Slide Number Placeholder 8"/>
          <p:cNvSpPr>
            <a:spLocks noGrp="1"/>
          </p:cNvSpPr>
          <p:nvPr>
            <p:ph type="sldNum" sz="quarter" idx="11"/>
          </p:nvPr>
        </p:nvSpPr>
        <p:spPr/>
        <p:txBody>
          <a:bodyPr/>
          <a:lstStyle/>
          <a:p>
            <a:fld id="{618C4862-4160-A946-A3A0-95DC33A41C3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8C4862-4160-A946-A3A0-95DC33A41C3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FAFE685-5E62-BA48-BA56-FF9A9297314E}" type="datetimeFigureOut">
              <a:rPr lang="en-US" smtClean="0"/>
              <a:t>11/21/2014</a:t>
            </a:fld>
            <a:endParaRPr lang="en-US"/>
          </a:p>
        </p:txBody>
      </p:sp>
      <p:pic>
        <p:nvPicPr>
          <p:cNvPr id="9" name="Picture 8" descr="CACDS_FB_icon cop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58200" y="6172200"/>
            <a:ext cx="685800" cy="685800"/>
          </a:xfrm>
          <a:prstGeom prst="rect">
            <a:avLst/>
          </a:prstGeom>
        </p:spPr>
      </p:pic>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iam.org/students/resources/report.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slideLayout" Target="../slideLayouts/slideLayout1.xml"/><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video" Target="file:///C:\Users\Umberto\Documents\Emory_Class\ORNL\Presentation\semiconvergence.avi" TargetMode="External"/><Relationship Id="rId1" Type="http://schemas.microsoft.com/office/2007/relationships/media" Target="file:///C:\Users\Umberto\Documents\Emory_Class\ORNL\Presentation\semiconvergence.avi" TargetMode="Externa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notesSlide" Target="../notesSlides/notesSlide15.xml"/><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8012"/>
            <a:ext cx="7543800" cy="2593975"/>
          </a:xfrm>
        </p:spPr>
        <p:txBody>
          <a:bodyPr>
            <a:normAutofit fontScale="90000"/>
          </a:bodyPr>
          <a:lstStyle/>
          <a:p>
            <a:pPr algn="ctr"/>
            <a:r>
              <a:rPr lang="en-US" dirty="0"/>
              <a:t>ASCAC Subcommittee on Workforce Development Needs</a:t>
            </a:r>
            <a:endParaRPr lang="en-US" dirty="0">
              <a:solidFill>
                <a:srgbClr val="D1282E"/>
              </a:solidFill>
            </a:endParaRPr>
          </a:p>
        </p:txBody>
      </p:sp>
      <p:sp>
        <p:nvSpPr>
          <p:cNvPr id="3" name="Subtitle 2"/>
          <p:cNvSpPr>
            <a:spLocks noGrp="1"/>
          </p:cNvSpPr>
          <p:nvPr>
            <p:ph type="subTitle" idx="1"/>
          </p:nvPr>
        </p:nvSpPr>
        <p:spPr>
          <a:xfrm>
            <a:off x="685800" y="3735391"/>
            <a:ext cx="7175671" cy="1425443"/>
          </a:xfrm>
        </p:spPr>
        <p:txBody>
          <a:bodyPr>
            <a:normAutofit fontScale="77500" lnSpcReduction="20000"/>
          </a:bodyPr>
          <a:lstStyle/>
          <a:p>
            <a:pPr algn="ctr"/>
            <a:r>
              <a:rPr lang="en-US" dirty="0"/>
              <a:t>Prepared </a:t>
            </a:r>
            <a:r>
              <a:rPr lang="en-US" dirty="0" smtClean="0"/>
              <a:t>by</a:t>
            </a:r>
          </a:p>
          <a:p>
            <a:pPr algn="ctr"/>
            <a:endParaRPr lang="en-US" dirty="0"/>
          </a:p>
          <a:p>
            <a:pPr algn="ctr"/>
            <a:r>
              <a:rPr lang="en-US" sz="2900" dirty="0" smtClean="0"/>
              <a:t>Dr. Barbara Chapman</a:t>
            </a:r>
          </a:p>
          <a:p>
            <a:pPr algn="ctr"/>
            <a:r>
              <a:rPr lang="en-US" dirty="0" smtClean="0"/>
              <a:t>University of Houston</a:t>
            </a:r>
          </a:p>
          <a:p>
            <a:pPr algn="ctr"/>
            <a:r>
              <a:rPr lang="en-US" dirty="0" smtClean="0"/>
              <a:t>Subcommittee Chair</a:t>
            </a:r>
            <a:endParaRPr lang="en-US" dirty="0"/>
          </a:p>
          <a:p>
            <a:endParaRPr lang="en-US" dirty="0"/>
          </a:p>
        </p:txBody>
      </p:sp>
      <p:sp>
        <p:nvSpPr>
          <p:cNvPr id="5" name="TextBox 4"/>
          <p:cNvSpPr txBox="1"/>
          <p:nvPr/>
        </p:nvSpPr>
        <p:spPr>
          <a:xfrm>
            <a:off x="685800" y="5614413"/>
            <a:ext cx="7175671" cy="646331"/>
          </a:xfrm>
          <a:prstGeom prst="rect">
            <a:avLst/>
          </a:prstGeom>
          <a:noFill/>
        </p:spPr>
        <p:txBody>
          <a:bodyPr wrap="square" rtlCol="0">
            <a:spAutoFit/>
          </a:bodyPr>
          <a:lstStyle/>
          <a:p>
            <a:pPr algn="ctr"/>
            <a:r>
              <a:rPr lang="en-US" dirty="0" smtClean="0"/>
              <a:t>DOE ASCAC Subcommittee Report</a:t>
            </a:r>
          </a:p>
          <a:p>
            <a:pPr algn="ctr"/>
            <a:r>
              <a:rPr lang="en-US" dirty="0" smtClean="0"/>
              <a:t>November 21, 2014</a:t>
            </a:r>
            <a:endParaRPr lang="en-US" dirty="0"/>
          </a:p>
        </p:txBody>
      </p:sp>
    </p:spTree>
    <p:extLst>
      <p:ext uri="{BB962C8B-B14F-4D97-AF65-F5344CB8AC3E}">
        <p14:creationId xmlns:p14="http://schemas.microsoft.com/office/powerpoint/2010/main" val="97014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Recruitment/Retention at Labs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77549996"/>
              </p:ext>
            </p:extLst>
          </p:nvPr>
        </p:nvGraphicFramePr>
        <p:xfrm>
          <a:off x="604048" y="1417638"/>
          <a:ext cx="7334250" cy="2814591"/>
        </p:xfrm>
        <a:graphic>
          <a:graphicData uri="http://schemas.openxmlformats.org/drawingml/2006/table">
            <a:tbl>
              <a:tblPr firstRow="1" bandRow="1">
                <a:tableStyleId>{74C1A8A3-306A-4EB7-A6B1-4F7E0EB9C5D6}</a:tableStyleId>
              </a:tblPr>
              <a:tblGrid>
                <a:gridCol w="1047750"/>
                <a:gridCol w="1047750"/>
                <a:gridCol w="1047750"/>
                <a:gridCol w="1047750"/>
                <a:gridCol w="1047750"/>
                <a:gridCol w="1047750"/>
                <a:gridCol w="1047750"/>
              </a:tblGrid>
              <a:tr h="734241">
                <a:tc>
                  <a:txBody>
                    <a:bodyPr/>
                    <a:lstStyle/>
                    <a:p>
                      <a:r>
                        <a:rPr lang="en-US" sz="1200" dirty="0" smtClean="0"/>
                        <a:t>Lab</a:t>
                      </a:r>
                      <a:endParaRPr lang="en-US" sz="1200" dirty="0"/>
                    </a:p>
                  </a:txBody>
                  <a:tcPr/>
                </a:tc>
                <a:tc>
                  <a:txBody>
                    <a:bodyPr/>
                    <a:lstStyle/>
                    <a:p>
                      <a:r>
                        <a:rPr lang="en-US" sz="1200" dirty="0" smtClean="0"/>
                        <a:t># Open</a:t>
                      </a:r>
                      <a:r>
                        <a:rPr lang="en-US" sz="1200" baseline="0" dirty="0" smtClean="0"/>
                        <a:t> </a:t>
                      </a:r>
                      <a:r>
                        <a:rPr lang="en-US" sz="1200" baseline="0" dirty="0" err="1" smtClean="0"/>
                        <a:t>Posn</a:t>
                      </a:r>
                      <a:r>
                        <a:rPr lang="en-US" sz="1200" dirty="0" err="1" smtClean="0"/>
                        <a:t>s</a:t>
                      </a:r>
                      <a:endParaRPr lang="en-US" sz="1200" dirty="0"/>
                    </a:p>
                  </a:txBody>
                  <a:tcPr/>
                </a:tc>
                <a:tc>
                  <a:txBody>
                    <a:bodyPr/>
                    <a:lstStyle/>
                    <a:p>
                      <a:r>
                        <a:rPr lang="en-US" sz="1200" dirty="0" smtClean="0"/>
                        <a:t>Ave. Time To Fill (Days)</a:t>
                      </a:r>
                      <a:endParaRPr lang="en-US" sz="1200" dirty="0"/>
                    </a:p>
                  </a:txBody>
                  <a:tcPr/>
                </a:tc>
                <a:tc>
                  <a:txBody>
                    <a:bodyPr/>
                    <a:lstStyle/>
                    <a:p>
                      <a:r>
                        <a:rPr lang="en-US" sz="1200" dirty="0" smtClean="0"/>
                        <a:t>Total Tech- </a:t>
                      </a:r>
                      <a:r>
                        <a:rPr lang="en-US" sz="1200" dirty="0" err="1" smtClean="0"/>
                        <a:t>nical</a:t>
                      </a:r>
                      <a:r>
                        <a:rPr lang="en-US" sz="1200" baseline="0" dirty="0" smtClean="0"/>
                        <a:t> Staff</a:t>
                      </a:r>
                      <a:endParaRPr lang="en-US" sz="1200" dirty="0"/>
                    </a:p>
                  </a:txBody>
                  <a:tcPr/>
                </a:tc>
                <a:tc>
                  <a:txBody>
                    <a:bodyPr/>
                    <a:lstStyle/>
                    <a:p>
                      <a:r>
                        <a:rPr lang="en-US" sz="1200" dirty="0" smtClean="0"/>
                        <a:t>% Foreign Nationals</a:t>
                      </a:r>
                      <a:endParaRPr lang="en-US" sz="1200" dirty="0"/>
                    </a:p>
                  </a:txBody>
                  <a:tcPr/>
                </a:tc>
                <a:tc>
                  <a:txBody>
                    <a:bodyPr/>
                    <a:lstStyle/>
                    <a:p>
                      <a:r>
                        <a:rPr lang="en-US" sz="1200" dirty="0" smtClean="0"/>
                        <a:t>Declined</a:t>
                      </a:r>
                      <a:r>
                        <a:rPr lang="en-US" sz="1200" baseline="0" dirty="0" smtClean="0"/>
                        <a:t> Job Offers</a:t>
                      </a:r>
                      <a:endParaRPr lang="en-US" sz="1200" dirty="0"/>
                    </a:p>
                  </a:txBody>
                  <a:tcPr/>
                </a:tc>
                <a:tc>
                  <a:txBody>
                    <a:bodyPr/>
                    <a:lstStyle/>
                    <a:p>
                      <a:r>
                        <a:rPr lang="en-US" sz="1200" dirty="0" smtClean="0"/>
                        <a:t>Attrition Rate (%)</a:t>
                      </a:r>
                      <a:endParaRPr lang="en-US" sz="1200" dirty="0"/>
                    </a:p>
                  </a:txBody>
                  <a:tcPr/>
                </a:tc>
              </a:tr>
              <a:tr h="416070">
                <a:tc>
                  <a:txBody>
                    <a:bodyPr/>
                    <a:lstStyle/>
                    <a:p>
                      <a:r>
                        <a:rPr lang="en-US" sz="1100" dirty="0" smtClean="0"/>
                        <a:t>LANL</a:t>
                      </a:r>
                      <a:endParaRPr lang="en-US" sz="1100" dirty="0"/>
                    </a:p>
                  </a:txBody>
                  <a:tcPr/>
                </a:tc>
                <a:tc>
                  <a:txBody>
                    <a:bodyPr/>
                    <a:lstStyle/>
                    <a:p>
                      <a:r>
                        <a:rPr lang="en-US" sz="1100" dirty="0" smtClean="0"/>
                        <a:t>148*</a:t>
                      </a:r>
                      <a:endParaRPr lang="en-US" sz="1100" dirty="0"/>
                    </a:p>
                  </a:txBody>
                  <a:tcPr/>
                </a:tc>
                <a:tc>
                  <a:txBody>
                    <a:bodyPr/>
                    <a:lstStyle/>
                    <a:p>
                      <a:pPr algn="r"/>
                      <a:r>
                        <a:rPr lang="en-US" sz="1100" dirty="0" smtClean="0"/>
                        <a:t> 263*</a:t>
                      </a:r>
                      <a:endParaRPr lang="en-US" sz="1100" dirty="0"/>
                    </a:p>
                  </a:txBody>
                  <a:tcPr/>
                </a:tc>
                <a:tc>
                  <a:txBody>
                    <a:bodyPr/>
                    <a:lstStyle/>
                    <a:p>
                      <a:pPr algn="r"/>
                      <a:r>
                        <a:rPr lang="en-US" sz="1100" dirty="0" smtClean="0"/>
                        <a:t>1903*</a:t>
                      </a:r>
                      <a:endParaRPr lang="en-US" sz="1100" dirty="0"/>
                    </a:p>
                  </a:txBody>
                  <a:tcPr/>
                </a:tc>
                <a:tc>
                  <a:txBody>
                    <a:bodyPr/>
                    <a:lstStyle/>
                    <a:p>
                      <a:pPr algn="r"/>
                      <a:r>
                        <a:rPr lang="en-US" sz="1100" dirty="0" smtClean="0"/>
                        <a:t> 5.4*</a:t>
                      </a:r>
                      <a:endParaRPr lang="en-US" sz="1100" dirty="0"/>
                    </a:p>
                  </a:txBody>
                  <a:tcPr/>
                </a:tc>
                <a:tc>
                  <a:txBody>
                    <a:bodyPr/>
                    <a:lstStyle/>
                    <a:p>
                      <a:pPr algn="r"/>
                      <a:r>
                        <a:rPr lang="en-US" sz="1100" dirty="0" smtClean="0"/>
                        <a:t>21/173*</a:t>
                      </a:r>
                      <a:endParaRPr lang="en-US" sz="1100" dirty="0"/>
                    </a:p>
                  </a:txBody>
                  <a:tcPr/>
                </a:tc>
                <a:tc>
                  <a:txBody>
                    <a:bodyPr/>
                    <a:lstStyle/>
                    <a:p>
                      <a:pPr algn="r"/>
                      <a:r>
                        <a:rPr lang="en-US" sz="1100" dirty="0" smtClean="0"/>
                        <a:t>4.9*</a:t>
                      </a:r>
                      <a:endParaRPr lang="en-US" sz="1100" dirty="0"/>
                    </a:p>
                  </a:txBody>
                  <a:tcPr/>
                </a:tc>
              </a:tr>
              <a:tr h="416070">
                <a:tc>
                  <a:txBody>
                    <a:bodyPr/>
                    <a:lstStyle/>
                    <a:p>
                      <a:r>
                        <a:rPr lang="en-US" sz="1100" dirty="0" smtClean="0"/>
                        <a:t>LBNL</a:t>
                      </a:r>
                      <a:r>
                        <a:rPr lang="en-US" sz="1100" baseline="30000" dirty="0" smtClean="0"/>
                        <a:t>1</a:t>
                      </a:r>
                      <a:endParaRPr lang="en-US" sz="1100" dirty="0"/>
                    </a:p>
                  </a:txBody>
                  <a:tcPr/>
                </a:tc>
                <a:tc>
                  <a:txBody>
                    <a:bodyPr/>
                    <a:lstStyle/>
                    <a:p>
                      <a:r>
                        <a:rPr lang="en-US" sz="1100" dirty="0" smtClean="0"/>
                        <a:t>  56</a:t>
                      </a:r>
                      <a:endParaRPr lang="en-US" sz="1100" dirty="0"/>
                    </a:p>
                  </a:txBody>
                  <a:tcPr/>
                </a:tc>
                <a:tc>
                  <a:txBody>
                    <a:bodyPr/>
                    <a:lstStyle/>
                    <a:p>
                      <a:pPr algn="r"/>
                      <a:r>
                        <a:rPr lang="en-US" sz="1100" dirty="0" smtClean="0"/>
                        <a:t> 112    </a:t>
                      </a:r>
                      <a:endParaRPr lang="en-US" sz="1100" dirty="0"/>
                    </a:p>
                  </a:txBody>
                  <a:tcPr/>
                </a:tc>
                <a:tc>
                  <a:txBody>
                    <a:bodyPr/>
                    <a:lstStyle/>
                    <a:p>
                      <a:pPr algn="r"/>
                      <a:r>
                        <a:rPr lang="en-US" sz="1100" dirty="0" smtClean="0"/>
                        <a:t>206</a:t>
                      </a:r>
                      <a:endParaRPr lang="en-US" sz="1100" dirty="0"/>
                    </a:p>
                  </a:txBody>
                  <a:tcPr/>
                </a:tc>
                <a:tc>
                  <a:txBody>
                    <a:bodyPr/>
                    <a:lstStyle/>
                    <a:p>
                      <a:pPr algn="r"/>
                      <a:r>
                        <a:rPr lang="en-US" sz="1100" dirty="0" smtClean="0"/>
                        <a:t>38.4</a:t>
                      </a:r>
                      <a:endParaRPr lang="en-US" sz="1100" dirty="0"/>
                    </a:p>
                  </a:txBody>
                  <a:tcPr/>
                </a:tc>
                <a:tc>
                  <a:txBody>
                    <a:bodyPr/>
                    <a:lstStyle/>
                    <a:p>
                      <a:pPr algn="r"/>
                      <a:r>
                        <a:rPr lang="en-US" sz="1100" dirty="0" smtClean="0"/>
                        <a:t>2/39</a:t>
                      </a:r>
                      <a:endParaRPr lang="en-US" sz="1100" dirty="0"/>
                    </a:p>
                  </a:txBody>
                  <a:tcPr/>
                </a:tc>
                <a:tc>
                  <a:txBody>
                    <a:bodyPr/>
                    <a:lstStyle/>
                    <a:p>
                      <a:pPr algn="r"/>
                      <a:r>
                        <a:rPr lang="en-US" sz="1100" dirty="0" smtClean="0"/>
                        <a:t>8.0</a:t>
                      </a:r>
                      <a:endParaRPr lang="en-US" sz="1100" dirty="0"/>
                    </a:p>
                  </a:txBody>
                  <a:tcPr/>
                </a:tc>
              </a:tr>
              <a:tr h="416070">
                <a:tc>
                  <a:txBody>
                    <a:bodyPr/>
                    <a:lstStyle/>
                    <a:p>
                      <a:r>
                        <a:rPr lang="en-US" sz="1100" dirty="0" smtClean="0"/>
                        <a:t>LLNL</a:t>
                      </a:r>
                      <a:r>
                        <a:rPr lang="en-US" sz="1100" baseline="30000" dirty="0" smtClean="0"/>
                        <a:t>2</a:t>
                      </a:r>
                      <a:endParaRPr lang="en-US" sz="1100" dirty="0"/>
                    </a:p>
                  </a:txBody>
                  <a:tcPr/>
                </a:tc>
                <a:tc>
                  <a:txBody>
                    <a:bodyPr/>
                    <a:lstStyle/>
                    <a:p>
                      <a:r>
                        <a:rPr lang="en-US" sz="1100" dirty="0" smtClean="0"/>
                        <a:t>146</a:t>
                      </a:r>
                      <a:endParaRPr lang="en-US" sz="1100" dirty="0"/>
                    </a:p>
                  </a:txBody>
                  <a:tcPr/>
                </a:tc>
                <a:tc>
                  <a:txBody>
                    <a:bodyPr/>
                    <a:lstStyle/>
                    <a:p>
                      <a:pPr algn="r"/>
                      <a:r>
                        <a:rPr lang="en-US" sz="1100" dirty="0" smtClean="0"/>
                        <a:t> 311</a:t>
                      </a:r>
                      <a:endParaRPr lang="en-US" sz="1100" dirty="0"/>
                    </a:p>
                  </a:txBody>
                  <a:tcPr/>
                </a:tc>
                <a:tc>
                  <a:txBody>
                    <a:bodyPr/>
                    <a:lstStyle/>
                    <a:p>
                      <a:pPr algn="r"/>
                      <a:r>
                        <a:rPr lang="en-US" sz="1100" dirty="0" smtClean="0"/>
                        <a:t>2094*</a:t>
                      </a:r>
                      <a:endParaRPr lang="en-US" sz="1100" dirty="0"/>
                    </a:p>
                  </a:txBody>
                  <a:tcPr/>
                </a:tc>
                <a:tc>
                  <a:txBody>
                    <a:bodyPr/>
                    <a:lstStyle/>
                    <a:p>
                      <a:pPr algn="r"/>
                      <a:r>
                        <a:rPr lang="en-US" sz="1100" dirty="0" smtClean="0"/>
                        <a:t>7.4*</a:t>
                      </a:r>
                      <a:endParaRPr lang="en-US" sz="1100" dirty="0"/>
                    </a:p>
                  </a:txBody>
                  <a:tcPr/>
                </a:tc>
                <a:tc>
                  <a:txBody>
                    <a:bodyPr/>
                    <a:lstStyle/>
                    <a:p>
                      <a:pPr algn="r"/>
                      <a:r>
                        <a:rPr lang="en-US" sz="1100" dirty="0" smtClean="0"/>
                        <a:t>7/36</a:t>
                      </a:r>
                      <a:endParaRPr lang="en-US" sz="1100" dirty="0"/>
                    </a:p>
                  </a:txBody>
                  <a:tcPr/>
                </a:tc>
                <a:tc>
                  <a:txBody>
                    <a:bodyPr/>
                    <a:lstStyle/>
                    <a:p>
                      <a:pPr algn="r"/>
                      <a:r>
                        <a:rPr lang="en-US" sz="1100" dirty="0" smtClean="0"/>
                        <a:t>4.8*</a:t>
                      </a:r>
                      <a:endParaRPr lang="en-US" sz="1100" dirty="0"/>
                    </a:p>
                  </a:txBody>
                  <a:tcPr/>
                </a:tc>
              </a:tr>
              <a:tr h="416070">
                <a:tc>
                  <a:txBody>
                    <a:bodyPr/>
                    <a:lstStyle/>
                    <a:p>
                      <a:r>
                        <a:rPr lang="en-US" sz="1100" dirty="0" smtClean="0"/>
                        <a:t>ORNL</a:t>
                      </a:r>
                      <a:r>
                        <a:rPr lang="en-US" sz="1100" baseline="30000" dirty="0" smtClean="0"/>
                        <a:t>3</a:t>
                      </a:r>
                      <a:endParaRPr lang="en-US" sz="1100" dirty="0"/>
                    </a:p>
                  </a:txBody>
                  <a:tcPr/>
                </a:tc>
                <a:tc>
                  <a:txBody>
                    <a:bodyPr/>
                    <a:lstStyle/>
                    <a:p>
                      <a:r>
                        <a:rPr lang="en-US" sz="1100" dirty="0" smtClean="0"/>
                        <a:t>  87</a:t>
                      </a:r>
                      <a:endParaRPr lang="en-US" sz="1100" dirty="0"/>
                    </a:p>
                  </a:txBody>
                  <a:tcPr/>
                </a:tc>
                <a:tc>
                  <a:txBody>
                    <a:bodyPr/>
                    <a:lstStyle/>
                    <a:p>
                      <a:pPr algn="r"/>
                      <a:r>
                        <a:rPr lang="en-US" sz="1100" dirty="0" smtClean="0"/>
                        <a:t> 110</a:t>
                      </a:r>
                      <a:endParaRPr lang="en-US" sz="1100" dirty="0"/>
                    </a:p>
                  </a:txBody>
                  <a:tcPr/>
                </a:tc>
                <a:tc>
                  <a:txBody>
                    <a:bodyPr/>
                    <a:lstStyle/>
                    <a:p>
                      <a:pPr algn="r"/>
                      <a:r>
                        <a:rPr lang="en-US" sz="1100" dirty="0" smtClean="0"/>
                        <a:t>379</a:t>
                      </a:r>
                      <a:endParaRPr lang="en-US" sz="1100" dirty="0"/>
                    </a:p>
                  </a:txBody>
                  <a:tcPr/>
                </a:tc>
                <a:tc>
                  <a:txBody>
                    <a:bodyPr/>
                    <a:lstStyle/>
                    <a:p>
                      <a:pPr algn="r"/>
                      <a:r>
                        <a:rPr lang="en-US" sz="1100" dirty="0" smtClean="0"/>
                        <a:t>38</a:t>
                      </a:r>
                      <a:endParaRPr lang="en-US" sz="1100" dirty="0"/>
                    </a:p>
                  </a:txBody>
                  <a:tcPr/>
                </a:tc>
                <a:tc>
                  <a:txBody>
                    <a:bodyPr/>
                    <a:lstStyle/>
                    <a:p>
                      <a:pPr algn="r"/>
                      <a:r>
                        <a:rPr lang="en-US" sz="1100" dirty="0" smtClean="0"/>
                        <a:t>11/73</a:t>
                      </a:r>
                      <a:endParaRPr lang="en-US" sz="1100" dirty="0"/>
                    </a:p>
                  </a:txBody>
                  <a:tcPr/>
                </a:tc>
                <a:tc>
                  <a:txBody>
                    <a:bodyPr/>
                    <a:lstStyle/>
                    <a:p>
                      <a:pPr algn="r"/>
                      <a:r>
                        <a:rPr lang="en-US" sz="1100" dirty="0" smtClean="0"/>
                        <a:t>7.6</a:t>
                      </a:r>
                      <a:endParaRPr lang="en-US" sz="1100" dirty="0"/>
                    </a:p>
                  </a:txBody>
                  <a:tcPr/>
                </a:tc>
              </a:tr>
              <a:tr h="416070">
                <a:tc>
                  <a:txBody>
                    <a:bodyPr/>
                    <a:lstStyle/>
                    <a:p>
                      <a:r>
                        <a:rPr lang="en-US" sz="1100" dirty="0" smtClean="0"/>
                        <a:t>PNNL</a:t>
                      </a:r>
                      <a:r>
                        <a:rPr lang="en-US" sz="1100" baseline="30000" dirty="0" smtClean="0"/>
                        <a:t>4</a:t>
                      </a:r>
                      <a:endParaRPr lang="en-US" sz="1100" dirty="0"/>
                    </a:p>
                  </a:txBody>
                  <a:tcPr/>
                </a:tc>
                <a:tc>
                  <a:txBody>
                    <a:bodyPr/>
                    <a:lstStyle/>
                    <a:p>
                      <a:r>
                        <a:rPr lang="en-US" sz="1100" dirty="0" smtClean="0"/>
                        <a:t>  44</a:t>
                      </a:r>
                      <a:endParaRPr lang="en-US" sz="1100" dirty="0"/>
                    </a:p>
                  </a:txBody>
                  <a:tcPr/>
                </a:tc>
                <a:tc>
                  <a:txBody>
                    <a:bodyPr/>
                    <a:lstStyle/>
                    <a:p>
                      <a:pPr algn="r"/>
                      <a:r>
                        <a:rPr lang="en-US" sz="1100" dirty="0" smtClean="0"/>
                        <a:t> 107</a:t>
                      </a:r>
                      <a:endParaRPr lang="en-US" sz="1100" dirty="0"/>
                    </a:p>
                  </a:txBody>
                  <a:tcPr/>
                </a:tc>
                <a:tc>
                  <a:txBody>
                    <a:bodyPr/>
                    <a:lstStyle/>
                    <a:p>
                      <a:pPr algn="r"/>
                      <a:r>
                        <a:rPr lang="en-US" sz="1100" dirty="0" smtClean="0"/>
                        <a:t>1113*</a:t>
                      </a:r>
                      <a:endParaRPr lang="en-US" sz="1100" dirty="0"/>
                    </a:p>
                  </a:txBody>
                  <a:tcPr/>
                </a:tc>
                <a:tc>
                  <a:txBody>
                    <a:bodyPr/>
                    <a:lstStyle/>
                    <a:p>
                      <a:pPr algn="r"/>
                      <a:r>
                        <a:rPr lang="en-US" sz="1100" dirty="0" smtClean="0"/>
                        <a:t>16*</a:t>
                      </a:r>
                      <a:endParaRPr lang="en-US" sz="1100" dirty="0"/>
                    </a:p>
                  </a:txBody>
                  <a:tcPr/>
                </a:tc>
                <a:tc>
                  <a:txBody>
                    <a:bodyPr/>
                    <a:lstStyle/>
                    <a:p>
                      <a:pPr algn="r"/>
                      <a:r>
                        <a:rPr lang="en-US" sz="1100" dirty="0" smtClean="0"/>
                        <a:t>16/50</a:t>
                      </a:r>
                      <a:endParaRPr lang="en-US" sz="1100" dirty="0"/>
                    </a:p>
                  </a:txBody>
                  <a:tcPr/>
                </a:tc>
                <a:tc>
                  <a:txBody>
                    <a:bodyPr/>
                    <a:lstStyle/>
                    <a:p>
                      <a:pPr algn="r"/>
                      <a:r>
                        <a:rPr lang="en-US" sz="1100" dirty="0" smtClean="0"/>
                        <a:t>8.9**</a:t>
                      </a:r>
                      <a:endParaRPr lang="en-US" sz="1100" dirty="0"/>
                    </a:p>
                  </a:txBody>
                  <a:tcPr/>
                </a:tc>
              </a:tr>
            </a:tbl>
          </a:graphicData>
        </a:graphic>
      </p:graphicFrame>
      <p:sp>
        <p:nvSpPr>
          <p:cNvPr id="4" name="Content Placeholder 3"/>
          <p:cNvSpPr>
            <a:spLocks noGrp="1"/>
          </p:cNvSpPr>
          <p:nvPr>
            <p:ph sz="half" idx="2"/>
          </p:nvPr>
        </p:nvSpPr>
        <p:spPr>
          <a:xfrm>
            <a:off x="604810" y="4441203"/>
            <a:ext cx="7333488" cy="2004875"/>
          </a:xfrm>
        </p:spPr>
        <p:txBody>
          <a:bodyPr>
            <a:normAutofit fontScale="25000" lnSpcReduction="20000"/>
          </a:bodyPr>
          <a:lstStyle/>
          <a:p>
            <a:pPr marL="45720" indent="0">
              <a:buNone/>
            </a:pPr>
            <a:r>
              <a:rPr lang="en-US" sz="5600" dirty="0"/>
              <a:t>* Data for all scientific and engineering disciplines, M.S. and Ph.D. level</a:t>
            </a:r>
          </a:p>
          <a:p>
            <a:pPr marL="45720" indent="0">
              <a:buNone/>
            </a:pPr>
            <a:r>
              <a:rPr lang="en-US" sz="5600" dirty="0"/>
              <a:t>** Data for all scientific and engineering disciplines, all degree levels</a:t>
            </a:r>
          </a:p>
          <a:p>
            <a:pPr marL="45720" indent="0">
              <a:buNone/>
            </a:pPr>
            <a:r>
              <a:rPr lang="en-US" sz="5600" baseline="30000" dirty="0"/>
              <a:t>1</a:t>
            </a:r>
            <a:r>
              <a:rPr lang="en-US" sz="5600" dirty="0"/>
              <a:t> LBNL data for “all scientists and engineers on the Computer Science curve”</a:t>
            </a:r>
          </a:p>
          <a:p>
            <a:pPr marL="45720" indent="0">
              <a:buNone/>
            </a:pPr>
            <a:r>
              <a:rPr lang="en-US" sz="5600" baseline="30000" dirty="0"/>
              <a:t>2</a:t>
            </a:r>
            <a:r>
              <a:rPr lang="en-US" sz="5600" dirty="0"/>
              <a:t> LLNL data based on best attempt to identify positions in the Computing Sciences; time-to-fill may be skewed by indefinite postings; attrition rate corrected for voluntary separation program</a:t>
            </a:r>
          </a:p>
          <a:p>
            <a:pPr marL="45720" indent="0">
              <a:buNone/>
            </a:pPr>
            <a:r>
              <a:rPr lang="en-US" sz="5600" baseline="30000" dirty="0"/>
              <a:t>3</a:t>
            </a:r>
            <a:r>
              <a:rPr lang="en-US" sz="5600" dirty="0"/>
              <a:t> ORNL data for “lab-wide computing/computational science” positions; attrition rate corrected to account for voluntary separation program (37% of terminations)</a:t>
            </a:r>
          </a:p>
          <a:p>
            <a:pPr marL="45720" indent="0">
              <a:buNone/>
            </a:pPr>
            <a:r>
              <a:rPr lang="en-US" sz="5600" baseline="30000" dirty="0"/>
              <a:t>4</a:t>
            </a:r>
            <a:r>
              <a:rPr lang="en-US" sz="5600" dirty="0"/>
              <a:t> PNNL attrition rate is uncorrected for voluntary separation program; historical rate is 4-5%; total number of job offers is estimated.</a:t>
            </a:r>
          </a:p>
          <a:p>
            <a:pPr marL="45720" indent="0">
              <a:buNone/>
            </a:pPr>
            <a:endParaRPr lang="en-US" dirty="0"/>
          </a:p>
        </p:txBody>
      </p:sp>
    </p:spTree>
    <p:extLst>
      <p:ext uri="{BB962C8B-B14F-4D97-AF65-F5344CB8AC3E}">
        <p14:creationId xmlns:p14="http://schemas.microsoft.com/office/powerpoint/2010/main" val="328612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1282E"/>
                </a:solidFill>
              </a:rPr>
              <a:t>Workforce Recruitment/Retention Challenges</a:t>
            </a:r>
          </a:p>
        </p:txBody>
      </p:sp>
      <p:sp>
        <p:nvSpPr>
          <p:cNvPr id="3" name="Content Placeholder 2"/>
          <p:cNvSpPr>
            <a:spLocks noGrp="1"/>
          </p:cNvSpPr>
          <p:nvPr>
            <p:ph idx="1"/>
          </p:nvPr>
        </p:nvSpPr>
        <p:spPr>
          <a:xfrm>
            <a:off x="457199" y="1600200"/>
            <a:ext cx="7742255" cy="4363628"/>
          </a:xfrm>
        </p:spPr>
        <p:txBody>
          <a:bodyPr>
            <a:normAutofit fontScale="92500"/>
          </a:bodyPr>
          <a:lstStyle/>
          <a:p>
            <a:r>
              <a:rPr lang="en-US" dirty="0" smtClean="0"/>
              <a:t>Strong demand for </a:t>
            </a:r>
            <a:r>
              <a:rPr lang="en-US" dirty="0" err="1" smtClean="0"/>
              <a:t>M.Sc</a:t>
            </a:r>
            <a:r>
              <a:rPr lang="en-US" dirty="0" smtClean="0"/>
              <a:t>, Ph.D.-</a:t>
            </a:r>
            <a:r>
              <a:rPr lang="en-US" dirty="0"/>
              <a:t>level Computing </a:t>
            </a:r>
            <a:r>
              <a:rPr lang="en-US" dirty="0" smtClean="0"/>
              <a:t>Sciences positions  </a:t>
            </a:r>
          </a:p>
          <a:p>
            <a:pPr lvl="1"/>
            <a:r>
              <a:rPr lang="en-US" dirty="0" smtClean="0"/>
              <a:t>Especially at LBNL and ORNL where open positions are ca. 25% of total staff in Computing Sciences</a:t>
            </a:r>
          </a:p>
          <a:p>
            <a:r>
              <a:rPr lang="en-US" dirty="0" smtClean="0"/>
              <a:t>Labs </a:t>
            </a:r>
            <a:r>
              <a:rPr lang="en-US" dirty="0"/>
              <a:t>take </a:t>
            </a:r>
            <a:r>
              <a:rPr lang="en-US" dirty="0" smtClean="0"/>
              <a:t>longer than industry to fill positions in Computing Sciences</a:t>
            </a:r>
          </a:p>
          <a:p>
            <a:pPr lvl="1"/>
            <a:r>
              <a:rPr lang="en-US" dirty="0" smtClean="0"/>
              <a:t>On average ca.  100 days to fill an Office of Science position</a:t>
            </a:r>
          </a:p>
          <a:p>
            <a:pPr lvl="1"/>
            <a:r>
              <a:rPr lang="en-US" dirty="0" smtClean="0"/>
              <a:t>More than 200 days for NNSA lab positions</a:t>
            </a:r>
          </a:p>
          <a:p>
            <a:pPr lvl="1"/>
            <a:r>
              <a:rPr lang="en-US" dirty="0" smtClean="0"/>
              <a:t>Industry needs 39 days on average for Computer and Mathematical occupations (all degrees)</a:t>
            </a:r>
          </a:p>
          <a:p>
            <a:pPr lvl="1"/>
            <a:r>
              <a:rPr lang="en-US" dirty="0" smtClean="0"/>
              <a:t>48-50 days on average for M.Sc., Ph.D. positions in STEM</a:t>
            </a:r>
          </a:p>
          <a:p>
            <a:r>
              <a:rPr lang="en-US" dirty="0" smtClean="0"/>
              <a:t>Attrition rates compare favorably with industry</a:t>
            </a:r>
          </a:p>
          <a:p>
            <a:pPr lvl="1"/>
            <a:r>
              <a:rPr lang="en-US" dirty="0" smtClean="0"/>
              <a:t>10% in industry, 5% NNSA labs, ca. 8% SC labs</a:t>
            </a:r>
          </a:p>
          <a:p>
            <a:pPr lvl="1"/>
            <a:r>
              <a:rPr lang="en-US" dirty="0" smtClean="0"/>
              <a:t>Warrants further study, since loss of expertise can be catastrophic</a:t>
            </a:r>
            <a:endParaRPr lang="en-US" dirty="0"/>
          </a:p>
        </p:txBody>
      </p:sp>
      <p:sp>
        <p:nvSpPr>
          <p:cNvPr id="4" name="Rectangle 3"/>
          <p:cNvSpPr/>
          <p:nvPr/>
        </p:nvSpPr>
        <p:spPr>
          <a:xfrm>
            <a:off x="457199" y="5773921"/>
            <a:ext cx="7838719" cy="830997"/>
          </a:xfrm>
          <a:prstGeom prst="rect">
            <a:avLst/>
          </a:prstGeom>
          <a:solidFill>
            <a:srgbClr val="FFA856"/>
          </a:solidFill>
        </p:spPr>
        <p:txBody>
          <a:bodyPr wrap="square">
            <a:spAutoFit/>
          </a:bodyPr>
          <a:lstStyle/>
          <a:p>
            <a:r>
              <a:rPr lang="en-US" sz="2400" dirty="0" smtClean="0"/>
              <a:t>FINDING: The </a:t>
            </a:r>
            <a:r>
              <a:rPr lang="en-US" sz="2400" dirty="0"/>
              <a:t>multidisciplinary national labs face workforce recruiting and retention challenges in Computing Sciences</a:t>
            </a:r>
          </a:p>
        </p:txBody>
      </p:sp>
    </p:spTree>
    <p:extLst>
      <p:ext uri="{BB962C8B-B14F-4D97-AF65-F5344CB8AC3E}">
        <p14:creationId xmlns:p14="http://schemas.microsoft.com/office/powerpoint/2010/main" val="835557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Multidisciplinary Education</a:t>
            </a:r>
            <a:endParaRPr lang="en-US" dirty="0"/>
          </a:p>
        </p:txBody>
      </p:sp>
      <p:pic>
        <p:nvPicPr>
          <p:cNvPr id="4" name="Content Placeholder 3" descr="graph1.pdf"/>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432" b="25658"/>
          <a:stretch/>
        </p:blipFill>
        <p:spPr>
          <a:xfrm>
            <a:off x="2806027" y="1417638"/>
            <a:ext cx="5549750" cy="4359273"/>
          </a:xfrm>
        </p:spPr>
      </p:pic>
      <p:sp>
        <p:nvSpPr>
          <p:cNvPr id="3" name="TextBox 2"/>
          <p:cNvSpPr txBox="1"/>
          <p:nvPr/>
        </p:nvSpPr>
        <p:spPr>
          <a:xfrm>
            <a:off x="4444387" y="5792986"/>
            <a:ext cx="3417444" cy="369332"/>
          </a:xfrm>
          <a:prstGeom prst="rect">
            <a:avLst/>
          </a:prstGeom>
          <a:noFill/>
        </p:spPr>
        <p:txBody>
          <a:bodyPr wrap="square" rtlCol="0">
            <a:spAutoFit/>
          </a:bodyPr>
          <a:lstStyle/>
          <a:p>
            <a:r>
              <a:rPr lang="en-US" dirty="0" smtClean="0"/>
              <a:t>From PITAC Report,   2005</a:t>
            </a:r>
            <a:endParaRPr lang="en-US" dirty="0"/>
          </a:p>
        </p:txBody>
      </p:sp>
      <p:sp>
        <p:nvSpPr>
          <p:cNvPr id="5" name="TextBox 4"/>
          <p:cNvSpPr txBox="1"/>
          <p:nvPr/>
        </p:nvSpPr>
        <p:spPr>
          <a:xfrm>
            <a:off x="707404" y="2170126"/>
            <a:ext cx="2684920" cy="3693319"/>
          </a:xfrm>
          <a:prstGeom prst="rect">
            <a:avLst/>
          </a:prstGeom>
          <a:noFill/>
        </p:spPr>
        <p:txBody>
          <a:bodyPr wrap="square" rtlCol="0">
            <a:spAutoFit/>
          </a:bodyPr>
          <a:lstStyle/>
          <a:p>
            <a:r>
              <a:rPr lang="en-US" dirty="0" smtClean="0"/>
              <a:t>Computational Science disciplines taught in:</a:t>
            </a:r>
          </a:p>
          <a:p>
            <a:pPr marL="285750" indent="-285750">
              <a:buFont typeface="Arial"/>
              <a:buChar char="•"/>
            </a:pPr>
            <a:r>
              <a:rPr lang="en-US" dirty="0" smtClean="0"/>
              <a:t>Computer Science</a:t>
            </a:r>
          </a:p>
          <a:p>
            <a:pPr marL="285750" indent="-285750">
              <a:buFont typeface="Arial"/>
              <a:buChar char="•"/>
            </a:pPr>
            <a:r>
              <a:rPr lang="en-US" dirty="0" smtClean="0"/>
              <a:t>Computer Engineering</a:t>
            </a:r>
          </a:p>
          <a:p>
            <a:pPr marL="285750" indent="-285750">
              <a:buFont typeface="Arial"/>
              <a:buChar char="•"/>
            </a:pPr>
            <a:r>
              <a:rPr lang="en-US" dirty="0" smtClean="0"/>
              <a:t>Information Science</a:t>
            </a:r>
          </a:p>
          <a:p>
            <a:endParaRPr lang="en-US" dirty="0"/>
          </a:p>
          <a:p>
            <a:r>
              <a:rPr lang="en-US" dirty="0" smtClean="0"/>
              <a:t>Also in interdisciplinary studies:</a:t>
            </a:r>
          </a:p>
          <a:p>
            <a:pPr marL="285750" indent="-285750">
              <a:buFont typeface="Arial"/>
              <a:buChar char="•"/>
            </a:pPr>
            <a:r>
              <a:rPr lang="en-US" dirty="0" smtClean="0"/>
              <a:t>Computational Science and Engineering</a:t>
            </a:r>
          </a:p>
          <a:p>
            <a:pPr marL="285750" indent="-285750">
              <a:buFont typeface="Arial"/>
              <a:buChar char="•"/>
            </a:pPr>
            <a:r>
              <a:rPr lang="en-US" dirty="0" smtClean="0"/>
              <a:t>2005 PITAC report described difficulties establishing these</a:t>
            </a:r>
            <a:endParaRPr lang="en-US" dirty="0"/>
          </a:p>
        </p:txBody>
      </p:sp>
    </p:spTree>
    <p:extLst>
      <p:ext uri="{BB962C8B-B14F-4D97-AF65-F5344CB8AC3E}">
        <p14:creationId xmlns:p14="http://schemas.microsoft.com/office/powerpoint/2010/main" val="91370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Multidisciplinary Education</a:t>
            </a:r>
            <a:endParaRPr lang="en-US" dirty="0"/>
          </a:p>
        </p:txBody>
      </p:sp>
      <p:sp>
        <p:nvSpPr>
          <p:cNvPr id="6" name="Content Placeholder 5"/>
          <p:cNvSpPr>
            <a:spLocks noGrp="1"/>
          </p:cNvSpPr>
          <p:nvPr>
            <p:ph idx="1"/>
          </p:nvPr>
        </p:nvSpPr>
        <p:spPr>
          <a:xfrm>
            <a:off x="457200" y="1417638"/>
            <a:ext cx="7620000" cy="4800600"/>
          </a:xfrm>
        </p:spPr>
        <p:txBody>
          <a:bodyPr>
            <a:normAutofit/>
          </a:bodyPr>
          <a:lstStyle/>
          <a:p>
            <a:r>
              <a:rPr lang="en-US" dirty="0"/>
              <a:t>Interdisciplinary Computational Science and Engineering (CS&amp;E) studies </a:t>
            </a:r>
            <a:r>
              <a:rPr lang="en-US" dirty="0" smtClean="0"/>
              <a:t>emerging</a:t>
            </a:r>
          </a:p>
          <a:p>
            <a:pPr lvl="1"/>
            <a:r>
              <a:rPr lang="en-US" dirty="0" smtClean="0"/>
              <a:t>Domain </a:t>
            </a:r>
            <a:r>
              <a:rPr lang="en-US" dirty="0"/>
              <a:t>s</a:t>
            </a:r>
            <a:r>
              <a:rPr lang="en-US" dirty="0" smtClean="0"/>
              <a:t>ciences, applied mathematics, numerical analysis, computer science</a:t>
            </a:r>
          </a:p>
          <a:p>
            <a:pPr lvl="1"/>
            <a:r>
              <a:rPr lang="en-US" dirty="0"/>
              <a:t>P</a:t>
            </a:r>
            <a:r>
              <a:rPr lang="en-US" dirty="0" smtClean="0"/>
              <a:t>roblem-solving methodologies, science and engineering tools</a:t>
            </a:r>
          </a:p>
          <a:p>
            <a:pPr lvl="1"/>
            <a:r>
              <a:rPr lang="en-US" dirty="0" smtClean="0"/>
              <a:t>Degree program, an area of specialization or a certificate</a:t>
            </a:r>
          </a:p>
          <a:p>
            <a:pPr marL="342900" lvl="1">
              <a:buClr>
                <a:schemeClr val="accent1"/>
              </a:buClr>
            </a:pPr>
            <a:r>
              <a:rPr lang="en-US" sz="2200" dirty="0"/>
              <a:t>Cannot impart complexities of field, do not provide full skillset needed by DOE</a:t>
            </a:r>
          </a:p>
          <a:p>
            <a:r>
              <a:rPr lang="en-US" dirty="0" smtClean="0"/>
              <a:t>Insufficient </a:t>
            </a:r>
            <a:r>
              <a:rPr lang="en-US" dirty="0"/>
              <a:t>number of graduates </a:t>
            </a:r>
            <a:endParaRPr lang="en-US" dirty="0" smtClean="0"/>
          </a:p>
          <a:p>
            <a:pPr marL="114300" indent="0">
              <a:buNone/>
            </a:pPr>
            <a:endParaRPr lang="en-US" dirty="0"/>
          </a:p>
          <a:p>
            <a:r>
              <a:rPr lang="en-US" dirty="0" smtClean="0">
                <a:hlinkClick r:id="rId3"/>
              </a:rPr>
              <a:t>http</a:t>
            </a:r>
            <a:r>
              <a:rPr lang="en-US" dirty="0">
                <a:hlinkClick r:id="rId3"/>
              </a:rPr>
              <a:t>://www.siam.org/students/resources/report.php</a:t>
            </a:r>
            <a:r>
              <a:rPr lang="en-US" dirty="0"/>
              <a:t> has SIAM’s 2014 listing of CS&amp;E programs</a:t>
            </a:r>
          </a:p>
          <a:p>
            <a:endParaRPr lang="en-US" dirty="0" smtClean="0"/>
          </a:p>
          <a:p>
            <a:endParaRPr lang="en-US" dirty="0"/>
          </a:p>
        </p:txBody>
      </p:sp>
    </p:spTree>
    <p:extLst>
      <p:ext uri="{BB962C8B-B14F-4D97-AF65-F5344CB8AC3E}">
        <p14:creationId xmlns:p14="http://schemas.microsoft.com/office/powerpoint/2010/main" val="1960326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76"/>
            <a:ext cx="7620000" cy="1143000"/>
          </a:xfrm>
        </p:spPr>
        <p:txBody>
          <a:bodyPr>
            <a:normAutofit/>
          </a:bodyPr>
          <a:lstStyle/>
          <a:p>
            <a:r>
              <a:rPr lang="en-US" dirty="0">
                <a:solidFill>
                  <a:srgbClr val="D1282E"/>
                </a:solidFill>
              </a:rPr>
              <a:t>Number of PhDs in CS and 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0565239"/>
              </p:ext>
            </p:extLst>
          </p:nvPr>
        </p:nvGraphicFramePr>
        <p:xfrm>
          <a:off x="1558836" y="1177876"/>
          <a:ext cx="6518364" cy="4937752"/>
        </p:xfrm>
        <a:graphic>
          <a:graphicData uri="http://schemas.openxmlformats.org/drawingml/2006/table">
            <a:tbl>
              <a:tblPr firstRow="1" bandRow="1">
                <a:tableStyleId>{74C1A8A3-306A-4EB7-A6B1-4F7E0EB9C5D6}</a:tableStyleId>
              </a:tblPr>
              <a:tblGrid>
                <a:gridCol w="1086394"/>
                <a:gridCol w="1086394"/>
                <a:gridCol w="1086394"/>
                <a:gridCol w="1086394"/>
                <a:gridCol w="1086394"/>
                <a:gridCol w="1086394"/>
              </a:tblGrid>
              <a:tr h="468629">
                <a:tc>
                  <a:txBody>
                    <a:bodyPr/>
                    <a:lstStyle/>
                    <a:p>
                      <a:pPr algn="ctr"/>
                      <a:r>
                        <a:rPr lang="en-US" sz="1100" dirty="0" smtClean="0"/>
                        <a:t>PhD Specialty</a:t>
                      </a:r>
                      <a:endParaRPr lang="en-US" sz="1100" dirty="0"/>
                    </a:p>
                  </a:txBody>
                  <a:tcPr/>
                </a:tc>
                <a:tc>
                  <a:txBody>
                    <a:bodyPr/>
                    <a:lstStyle/>
                    <a:p>
                      <a:pPr algn="ctr"/>
                      <a:r>
                        <a:rPr lang="en-US" sz="1100" dirty="0" smtClean="0"/>
                        <a:t>2010</a:t>
                      </a:r>
                      <a:endParaRPr lang="en-US" sz="1100" dirty="0"/>
                    </a:p>
                  </a:txBody>
                  <a:tcPr/>
                </a:tc>
                <a:tc>
                  <a:txBody>
                    <a:bodyPr/>
                    <a:lstStyle/>
                    <a:p>
                      <a:pPr algn="ctr"/>
                      <a:r>
                        <a:rPr lang="en-US" sz="1100" dirty="0" smtClean="0"/>
                        <a:t>2011</a:t>
                      </a:r>
                      <a:endParaRPr lang="en-US" sz="1100" dirty="0"/>
                    </a:p>
                  </a:txBody>
                  <a:tcPr/>
                </a:tc>
                <a:tc>
                  <a:txBody>
                    <a:bodyPr/>
                    <a:lstStyle/>
                    <a:p>
                      <a:pPr algn="ctr"/>
                      <a:r>
                        <a:rPr lang="en-US" sz="1100" dirty="0" smtClean="0"/>
                        <a:t>2012</a:t>
                      </a:r>
                      <a:endParaRPr lang="en-US" sz="1100" dirty="0"/>
                    </a:p>
                  </a:txBody>
                  <a:tcPr/>
                </a:tc>
                <a:tc>
                  <a:txBody>
                    <a:bodyPr/>
                    <a:lstStyle/>
                    <a:p>
                      <a:pPr algn="ctr"/>
                      <a:r>
                        <a:rPr lang="en-US" sz="1100" dirty="0" smtClean="0"/>
                        <a:t>2013</a:t>
                      </a:r>
                      <a:endParaRPr lang="en-US" sz="1100" dirty="0"/>
                    </a:p>
                  </a:txBody>
                  <a:tcPr/>
                </a:tc>
                <a:tc>
                  <a:txBody>
                    <a:bodyPr/>
                    <a:lstStyle/>
                    <a:p>
                      <a:pPr algn="ctr"/>
                      <a:r>
                        <a:rPr lang="en-US" sz="1100" dirty="0" smtClean="0"/>
                        <a:t>Total</a:t>
                      </a:r>
                      <a:endParaRPr lang="en-US" sz="1100" dirty="0"/>
                    </a:p>
                  </a:txBody>
                  <a:tcPr/>
                </a:tc>
              </a:tr>
              <a:tr h="468629">
                <a:tc>
                  <a:txBody>
                    <a:bodyPr/>
                    <a:lstStyle/>
                    <a:p>
                      <a:pPr algn="ctr"/>
                      <a:r>
                        <a:rPr lang="en-US" sz="1100" dirty="0" smtClean="0"/>
                        <a:t>Artificial Intelligence</a:t>
                      </a:r>
                      <a:endParaRPr lang="en-US" sz="1100" dirty="0"/>
                    </a:p>
                  </a:txBody>
                  <a:tcPr/>
                </a:tc>
                <a:tc>
                  <a:txBody>
                    <a:bodyPr/>
                    <a:lstStyle/>
                    <a:p>
                      <a:pPr algn="ctr"/>
                      <a:r>
                        <a:rPr lang="en-US" sz="1100" dirty="0" smtClean="0"/>
                        <a:t>181</a:t>
                      </a:r>
                      <a:endParaRPr lang="en-US" sz="1100" dirty="0"/>
                    </a:p>
                  </a:txBody>
                  <a:tcPr/>
                </a:tc>
                <a:tc>
                  <a:txBody>
                    <a:bodyPr/>
                    <a:lstStyle/>
                    <a:p>
                      <a:pPr algn="ctr"/>
                      <a:r>
                        <a:rPr lang="en-US" sz="1100" dirty="0" smtClean="0"/>
                        <a:t>193</a:t>
                      </a:r>
                      <a:endParaRPr lang="en-US" sz="1100" dirty="0"/>
                    </a:p>
                  </a:txBody>
                  <a:tcPr/>
                </a:tc>
                <a:tc>
                  <a:txBody>
                    <a:bodyPr/>
                    <a:lstStyle/>
                    <a:p>
                      <a:pPr algn="ctr"/>
                      <a:r>
                        <a:rPr lang="en-US" sz="1100" dirty="0" smtClean="0"/>
                        <a:t>203</a:t>
                      </a:r>
                      <a:endParaRPr lang="en-US" sz="1100" dirty="0"/>
                    </a:p>
                  </a:txBody>
                  <a:tcPr/>
                </a:tc>
                <a:tc>
                  <a:txBody>
                    <a:bodyPr/>
                    <a:lstStyle/>
                    <a:p>
                      <a:pPr algn="ctr"/>
                      <a:r>
                        <a:rPr lang="en-US" sz="1100" dirty="0" smtClean="0"/>
                        <a:t>171</a:t>
                      </a:r>
                      <a:endParaRPr lang="en-US" sz="1100" dirty="0"/>
                    </a:p>
                  </a:txBody>
                  <a:tcPr/>
                </a:tc>
                <a:tc>
                  <a:txBody>
                    <a:bodyPr/>
                    <a:lstStyle/>
                    <a:p>
                      <a:pPr algn="ctr"/>
                      <a:r>
                        <a:rPr lang="en-US" sz="1100" dirty="0" smtClean="0"/>
                        <a:t>748</a:t>
                      </a:r>
                      <a:endParaRPr lang="en-US" sz="1100" dirty="0"/>
                    </a:p>
                  </a:txBody>
                  <a:tcPr/>
                </a:tc>
              </a:tr>
              <a:tr h="468629">
                <a:tc>
                  <a:txBody>
                    <a:bodyPr/>
                    <a:lstStyle/>
                    <a:p>
                      <a:pPr algn="ctr"/>
                      <a:r>
                        <a:rPr lang="en-US" sz="1100" dirty="0" smtClean="0"/>
                        <a:t>Databases/Info Retrieval</a:t>
                      </a:r>
                      <a:endParaRPr lang="en-US" sz="1100" dirty="0"/>
                    </a:p>
                  </a:txBody>
                  <a:tcPr/>
                </a:tc>
                <a:tc>
                  <a:txBody>
                    <a:bodyPr/>
                    <a:lstStyle/>
                    <a:p>
                      <a:pPr algn="ctr"/>
                      <a:r>
                        <a:rPr lang="en-US" sz="1100" dirty="0" smtClean="0"/>
                        <a:t>99</a:t>
                      </a:r>
                      <a:endParaRPr lang="en-US" sz="1100" dirty="0"/>
                    </a:p>
                  </a:txBody>
                  <a:tcPr/>
                </a:tc>
                <a:tc>
                  <a:txBody>
                    <a:bodyPr/>
                    <a:lstStyle/>
                    <a:p>
                      <a:pPr algn="ctr"/>
                      <a:r>
                        <a:rPr lang="en-US" sz="1100" dirty="0" smtClean="0"/>
                        <a:t>106</a:t>
                      </a:r>
                      <a:endParaRPr lang="en-US" sz="1100" dirty="0"/>
                    </a:p>
                  </a:txBody>
                  <a:tcPr/>
                </a:tc>
                <a:tc>
                  <a:txBody>
                    <a:bodyPr/>
                    <a:lstStyle/>
                    <a:p>
                      <a:pPr algn="ctr"/>
                      <a:r>
                        <a:rPr lang="en-US" sz="1100" dirty="0" smtClean="0"/>
                        <a:t>122</a:t>
                      </a:r>
                      <a:endParaRPr lang="en-US" sz="1100" dirty="0"/>
                    </a:p>
                  </a:txBody>
                  <a:tcPr/>
                </a:tc>
                <a:tc>
                  <a:txBody>
                    <a:bodyPr/>
                    <a:lstStyle/>
                    <a:p>
                      <a:pPr algn="ctr"/>
                      <a:r>
                        <a:rPr lang="en-US" sz="1100" dirty="0" smtClean="0"/>
                        <a:t>125</a:t>
                      </a:r>
                      <a:endParaRPr lang="en-US" sz="1100" dirty="0"/>
                    </a:p>
                  </a:txBody>
                  <a:tcPr/>
                </a:tc>
                <a:tc>
                  <a:txBody>
                    <a:bodyPr/>
                    <a:lstStyle/>
                    <a:p>
                      <a:pPr algn="ctr"/>
                      <a:r>
                        <a:rPr lang="en-US" sz="1100" dirty="0" smtClean="0"/>
                        <a:t>452</a:t>
                      </a:r>
                      <a:endParaRPr lang="en-US" sz="1100" dirty="0"/>
                    </a:p>
                  </a:txBody>
                  <a:tcPr/>
                </a:tc>
              </a:tr>
              <a:tr h="468629">
                <a:tc>
                  <a:txBody>
                    <a:bodyPr/>
                    <a:lstStyle/>
                    <a:p>
                      <a:pPr algn="ctr"/>
                      <a:r>
                        <a:rPr lang="en-US" sz="1100" dirty="0" smtClean="0"/>
                        <a:t>Graphics/Vis</a:t>
                      </a:r>
                      <a:endParaRPr lang="en-US" sz="1100" dirty="0"/>
                    </a:p>
                  </a:txBody>
                  <a:tcPr/>
                </a:tc>
                <a:tc>
                  <a:txBody>
                    <a:bodyPr/>
                    <a:lstStyle/>
                    <a:p>
                      <a:pPr algn="ctr"/>
                      <a:r>
                        <a:rPr lang="en-US" sz="1100" dirty="0" smtClean="0"/>
                        <a:t>87</a:t>
                      </a:r>
                      <a:endParaRPr lang="en-US" sz="1100" dirty="0"/>
                    </a:p>
                  </a:txBody>
                  <a:tcPr/>
                </a:tc>
                <a:tc>
                  <a:txBody>
                    <a:bodyPr/>
                    <a:lstStyle/>
                    <a:p>
                      <a:pPr algn="ctr"/>
                      <a:r>
                        <a:rPr lang="en-US" sz="1100" dirty="0" smtClean="0"/>
                        <a:t>111</a:t>
                      </a:r>
                      <a:endParaRPr lang="en-US" sz="1100" dirty="0"/>
                    </a:p>
                  </a:txBody>
                  <a:tcPr/>
                </a:tc>
                <a:tc>
                  <a:txBody>
                    <a:bodyPr/>
                    <a:lstStyle/>
                    <a:p>
                      <a:pPr algn="ctr"/>
                      <a:r>
                        <a:rPr lang="en-US" sz="1100" dirty="0" smtClean="0"/>
                        <a:t>99</a:t>
                      </a:r>
                      <a:endParaRPr lang="en-US" sz="1100" dirty="0"/>
                    </a:p>
                  </a:txBody>
                  <a:tcPr/>
                </a:tc>
                <a:tc>
                  <a:txBody>
                    <a:bodyPr/>
                    <a:lstStyle/>
                    <a:p>
                      <a:pPr algn="ctr"/>
                      <a:r>
                        <a:rPr lang="en-US" sz="1100" dirty="0" smtClean="0"/>
                        <a:t>99</a:t>
                      </a:r>
                      <a:endParaRPr lang="en-US" sz="1100" dirty="0"/>
                    </a:p>
                  </a:txBody>
                  <a:tcPr/>
                </a:tc>
                <a:tc>
                  <a:txBody>
                    <a:bodyPr/>
                    <a:lstStyle/>
                    <a:p>
                      <a:pPr algn="ctr"/>
                      <a:r>
                        <a:rPr lang="en-US" sz="1100" dirty="0" smtClean="0"/>
                        <a:t>396</a:t>
                      </a:r>
                      <a:endParaRPr lang="en-US" sz="1100" dirty="0"/>
                    </a:p>
                  </a:txBody>
                  <a:tcPr/>
                </a:tc>
              </a:tr>
              <a:tr h="468629">
                <a:tc>
                  <a:txBody>
                    <a:bodyPr/>
                    <a:lstStyle/>
                    <a:p>
                      <a:pPr algn="ctr"/>
                      <a:r>
                        <a:rPr lang="en-US" sz="1100" dirty="0" smtClean="0"/>
                        <a:t>HW/Architecture</a:t>
                      </a:r>
                      <a:endParaRPr lang="en-US" sz="1100" dirty="0"/>
                    </a:p>
                  </a:txBody>
                  <a:tcPr/>
                </a:tc>
                <a:tc>
                  <a:txBody>
                    <a:bodyPr/>
                    <a:lstStyle/>
                    <a:p>
                      <a:pPr algn="ctr"/>
                      <a:r>
                        <a:rPr lang="en-US" sz="1100" dirty="0" smtClean="0"/>
                        <a:t>78</a:t>
                      </a:r>
                      <a:endParaRPr lang="en-US" sz="1100" dirty="0"/>
                    </a:p>
                  </a:txBody>
                  <a:tcPr/>
                </a:tc>
                <a:tc>
                  <a:txBody>
                    <a:bodyPr/>
                    <a:lstStyle/>
                    <a:p>
                      <a:pPr algn="ctr"/>
                      <a:r>
                        <a:rPr lang="en-US" sz="1100" dirty="0" smtClean="0"/>
                        <a:t>70</a:t>
                      </a:r>
                      <a:endParaRPr lang="en-US" sz="1100" dirty="0"/>
                    </a:p>
                  </a:txBody>
                  <a:tcPr/>
                </a:tc>
                <a:tc>
                  <a:txBody>
                    <a:bodyPr/>
                    <a:lstStyle/>
                    <a:p>
                      <a:pPr algn="ctr"/>
                      <a:r>
                        <a:rPr lang="en-US" sz="1100" dirty="0" smtClean="0"/>
                        <a:t>92</a:t>
                      </a:r>
                      <a:endParaRPr lang="en-US" sz="1100" dirty="0"/>
                    </a:p>
                  </a:txBody>
                  <a:tcPr/>
                </a:tc>
                <a:tc>
                  <a:txBody>
                    <a:bodyPr/>
                    <a:lstStyle/>
                    <a:p>
                      <a:pPr algn="ctr"/>
                      <a:r>
                        <a:rPr lang="en-US" sz="1100" dirty="0" smtClean="0"/>
                        <a:t>91</a:t>
                      </a:r>
                      <a:endParaRPr lang="en-US" sz="1100" dirty="0"/>
                    </a:p>
                  </a:txBody>
                  <a:tcPr/>
                </a:tc>
                <a:tc>
                  <a:txBody>
                    <a:bodyPr/>
                    <a:lstStyle/>
                    <a:p>
                      <a:pPr algn="ctr"/>
                      <a:r>
                        <a:rPr lang="en-US" sz="1100" dirty="0" smtClean="0"/>
                        <a:t>329</a:t>
                      </a:r>
                      <a:endParaRPr lang="en-US" sz="1100" dirty="0"/>
                    </a:p>
                  </a:txBody>
                  <a:tcPr/>
                </a:tc>
              </a:tr>
              <a:tr h="468629">
                <a:tc>
                  <a:txBody>
                    <a:bodyPr/>
                    <a:lstStyle/>
                    <a:p>
                      <a:pPr algn="ctr"/>
                      <a:r>
                        <a:rPr lang="en-US" sz="1100" dirty="0" smtClean="0">
                          <a:solidFill>
                            <a:srgbClr val="FF0000"/>
                          </a:solidFill>
                        </a:rPr>
                        <a:t>High Performance</a:t>
                      </a:r>
                      <a:r>
                        <a:rPr lang="en-US" sz="1100" baseline="0" dirty="0" smtClean="0">
                          <a:solidFill>
                            <a:srgbClr val="FF0000"/>
                          </a:solidFill>
                        </a:rPr>
                        <a:t> Computing</a:t>
                      </a:r>
                      <a:endParaRPr lang="en-US" sz="1100" dirty="0">
                        <a:solidFill>
                          <a:srgbClr val="FF0000"/>
                        </a:solidFill>
                      </a:endParaRPr>
                    </a:p>
                  </a:txBody>
                  <a:tcPr/>
                </a:tc>
                <a:tc>
                  <a:txBody>
                    <a:bodyPr/>
                    <a:lstStyle/>
                    <a:p>
                      <a:pPr algn="ctr"/>
                      <a:r>
                        <a:rPr lang="en-US" sz="1100" dirty="0" smtClean="0">
                          <a:solidFill>
                            <a:srgbClr val="FF0000"/>
                          </a:solidFill>
                        </a:rPr>
                        <a:t>29</a:t>
                      </a:r>
                      <a:endParaRPr lang="en-US" sz="1100" dirty="0">
                        <a:solidFill>
                          <a:srgbClr val="FF0000"/>
                        </a:solidFill>
                      </a:endParaRPr>
                    </a:p>
                  </a:txBody>
                  <a:tcPr/>
                </a:tc>
                <a:tc>
                  <a:txBody>
                    <a:bodyPr/>
                    <a:lstStyle/>
                    <a:p>
                      <a:pPr algn="ctr"/>
                      <a:r>
                        <a:rPr lang="en-US" sz="1100" dirty="0" smtClean="0">
                          <a:solidFill>
                            <a:srgbClr val="FF0000"/>
                          </a:solidFill>
                        </a:rPr>
                        <a:t>37</a:t>
                      </a:r>
                      <a:endParaRPr lang="en-US" sz="1100" dirty="0">
                        <a:solidFill>
                          <a:srgbClr val="FF0000"/>
                        </a:solidFill>
                      </a:endParaRPr>
                    </a:p>
                  </a:txBody>
                  <a:tcPr/>
                </a:tc>
                <a:tc>
                  <a:txBody>
                    <a:bodyPr/>
                    <a:lstStyle/>
                    <a:p>
                      <a:pPr algn="ctr"/>
                      <a:r>
                        <a:rPr lang="en-US" sz="1100" dirty="0" smtClean="0">
                          <a:solidFill>
                            <a:srgbClr val="FF0000"/>
                          </a:solidFill>
                        </a:rPr>
                        <a:t>49</a:t>
                      </a:r>
                      <a:endParaRPr lang="en-US" sz="1100" dirty="0">
                        <a:solidFill>
                          <a:srgbClr val="FF0000"/>
                        </a:solidFill>
                      </a:endParaRPr>
                    </a:p>
                  </a:txBody>
                  <a:tcPr/>
                </a:tc>
                <a:tc>
                  <a:txBody>
                    <a:bodyPr/>
                    <a:lstStyle/>
                    <a:p>
                      <a:pPr algn="ctr"/>
                      <a:r>
                        <a:rPr lang="en-US" sz="1100" dirty="0" smtClean="0">
                          <a:solidFill>
                            <a:srgbClr val="FF0000"/>
                          </a:solidFill>
                        </a:rPr>
                        <a:t>60</a:t>
                      </a:r>
                      <a:endParaRPr lang="en-US" sz="1100" dirty="0">
                        <a:solidFill>
                          <a:srgbClr val="FF0000"/>
                        </a:solidFill>
                      </a:endParaRPr>
                    </a:p>
                  </a:txBody>
                  <a:tcPr/>
                </a:tc>
                <a:tc>
                  <a:txBody>
                    <a:bodyPr/>
                    <a:lstStyle/>
                    <a:p>
                      <a:pPr algn="ctr"/>
                      <a:r>
                        <a:rPr lang="en-US" sz="1100" dirty="0" smtClean="0">
                          <a:solidFill>
                            <a:srgbClr val="FF0000"/>
                          </a:solidFill>
                        </a:rPr>
                        <a:t>175</a:t>
                      </a:r>
                      <a:endParaRPr lang="en-US" sz="1100" dirty="0">
                        <a:solidFill>
                          <a:srgbClr val="FF0000"/>
                        </a:solidFill>
                      </a:endParaRPr>
                    </a:p>
                  </a:txBody>
                  <a:tcPr/>
                </a:tc>
              </a:tr>
              <a:tr h="468629">
                <a:tc>
                  <a:txBody>
                    <a:bodyPr/>
                    <a:lstStyle/>
                    <a:p>
                      <a:pPr algn="ctr"/>
                      <a:r>
                        <a:rPr lang="en-US" sz="1100" dirty="0" smtClean="0"/>
                        <a:t>Networks</a:t>
                      </a:r>
                      <a:endParaRPr lang="en-US" sz="1100" dirty="0"/>
                    </a:p>
                  </a:txBody>
                  <a:tcPr/>
                </a:tc>
                <a:tc>
                  <a:txBody>
                    <a:bodyPr/>
                    <a:lstStyle/>
                    <a:p>
                      <a:pPr algn="ctr"/>
                      <a:r>
                        <a:rPr lang="en-US" sz="1100" dirty="0" smtClean="0"/>
                        <a:t>150</a:t>
                      </a:r>
                      <a:endParaRPr lang="en-US" sz="1100" dirty="0"/>
                    </a:p>
                  </a:txBody>
                  <a:tcPr/>
                </a:tc>
                <a:tc>
                  <a:txBody>
                    <a:bodyPr/>
                    <a:lstStyle/>
                    <a:p>
                      <a:pPr algn="ctr"/>
                      <a:r>
                        <a:rPr lang="en-US" sz="1100" dirty="0" smtClean="0"/>
                        <a:t>140</a:t>
                      </a:r>
                      <a:endParaRPr lang="en-US" sz="1100" dirty="0"/>
                    </a:p>
                  </a:txBody>
                  <a:tcPr/>
                </a:tc>
                <a:tc>
                  <a:txBody>
                    <a:bodyPr/>
                    <a:lstStyle/>
                    <a:p>
                      <a:pPr algn="ctr"/>
                      <a:r>
                        <a:rPr lang="en-US" sz="1100" dirty="0" smtClean="0"/>
                        <a:t>147</a:t>
                      </a:r>
                      <a:endParaRPr lang="en-US" sz="1100" dirty="0"/>
                    </a:p>
                  </a:txBody>
                  <a:tcPr/>
                </a:tc>
                <a:tc>
                  <a:txBody>
                    <a:bodyPr/>
                    <a:lstStyle/>
                    <a:p>
                      <a:pPr algn="ctr"/>
                      <a:r>
                        <a:rPr lang="en-US" sz="1100" dirty="0" smtClean="0"/>
                        <a:t>152</a:t>
                      </a:r>
                      <a:endParaRPr lang="en-US" sz="1100" dirty="0"/>
                    </a:p>
                  </a:txBody>
                  <a:tcPr/>
                </a:tc>
                <a:tc>
                  <a:txBody>
                    <a:bodyPr/>
                    <a:lstStyle/>
                    <a:p>
                      <a:pPr algn="ctr"/>
                      <a:r>
                        <a:rPr lang="en-US" sz="1100" dirty="0" smtClean="0"/>
                        <a:t>589</a:t>
                      </a:r>
                      <a:endParaRPr lang="en-US" sz="1100" dirty="0"/>
                    </a:p>
                  </a:txBody>
                  <a:tcPr/>
                </a:tc>
              </a:tr>
              <a:tr h="468629">
                <a:tc>
                  <a:txBody>
                    <a:bodyPr/>
                    <a:lstStyle/>
                    <a:p>
                      <a:pPr algn="ctr"/>
                      <a:r>
                        <a:rPr lang="en-US" sz="1100" dirty="0" smtClean="0"/>
                        <a:t>Operating Systems</a:t>
                      </a:r>
                      <a:endParaRPr lang="en-US" sz="1100" dirty="0"/>
                    </a:p>
                  </a:txBody>
                  <a:tcPr/>
                </a:tc>
                <a:tc>
                  <a:txBody>
                    <a:bodyPr/>
                    <a:lstStyle/>
                    <a:p>
                      <a:pPr algn="ctr"/>
                      <a:r>
                        <a:rPr lang="en-US" sz="1100" dirty="0" smtClean="0"/>
                        <a:t>59</a:t>
                      </a:r>
                      <a:endParaRPr lang="en-US" sz="1100" dirty="0"/>
                    </a:p>
                  </a:txBody>
                  <a:tcPr/>
                </a:tc>
                <a:tc>
                  <a:txBody>
                    <a:bodyPr/>
                    <a:lstStyle/>
                    <a:p>
                      <a:pPr algn="ctr"/>
                      <a:r>
                        <a:rPr lang="en-US" sz="1100" dirty="0" smtClean="0"/>
                        <a:t>55</a:t>
                      </a:r>
                      <a:endParaRPr lang="en-US" sz="1100" dirty="0"/>
                    </a:p>
                  </a:txBody>
                  <a:tcPr/>
                </a:tc>
                <a:tc>
                  <a:txBody>
                    <a:bodyPr/>
                    <a:lstStyle/>
                    <a:p>
                      <a:pPr algn="ctr"/>
                      <a:r>
                        <a:rPr lang="en-US" sz="1100" dirty="0" smtClean="0"/>
                        <a:t>66</a:t>
                      </a:r>
                      <a:endParaRPr lang="en-US" sz="1100" dirty="0"/>
                    </a:p>
                  </a:txBody>
                  <a:tcPr/>
                </a:tc>
                <a:tc>
                  <a:txBody>
                    <a:bodyPr/>
                    <a:lstStyle/>
                    <a:p>
                      <a:pPr algn="ctr"/>
                      <a:r>
                        <a:rPr lang="en-US" sz="1100" dirty="0" smtClean="0"/>
                        <a:t>55</a:t>
                      </a:r>
                      <a:endParaRPr lang="en-US" sz="1100" dirty="0"/>
                    </a:p>
                  </a:txBody>
                  <a:tcPr/>
                </a:tc>
                <a:tc>
                  <a:txBody>
                    <a:bodyPr/>
                    <a:lstStyle/>
                    <a:p>
                      <a:pPr algn="ctr"/>
                      <a:r>
                        <a:rPr lang="en-US" sz="1100" dirty="0" smtClean="0"/>
                        <a:t>235</a:t>
                      </a:r>
                      <a:endParaRPr lang="en-US" sz="1100" dirty="0"/>
                    </a:p>
                  </a:txBody>
                  <a:tcPr/>
                </a:tc>
              </a:tr>
              <a:tr h="468629">
                <a:tc>
                  <a:txBody>
                    <a:bodyPr/>
                    <a:lstStyle/>
                    <a:p>
                      <a:pPr algn="ctr"/>
                      <a:r>
                        <a:rPr lang="en-US" sz="1100" dirty="0" smtClean="0">
                          <a:solidFill>
                            <a:srgbClr val="FF0000"/>
                          </a:solidFill>
                        </a:rPr>
                        <a:t>Scientific/Numerical Computing</a:t>
                      </a:r>
                    </a:p>
                  </a:txBody>
                  <a:tcPr/>
                </a:tc>
                <a:tc>
                  <a:txBody>
                    <a:bodyPr/>
                    <a:lstStyle/>
                    <a:p>
                      <a:pPr algn="ctr"/>
                      <a:r>
                        <a:rPr lang="en-US" sz="1100" dirty="0" smtClean="0">
                          <a:solidFill>
                            <a:srgbClr val="FF0000"/>
                          </a:solidFill>
                        </a:rPr>
                        <a:t>33</a:t>
                      </a:r>
                      <a:endParaRPr lang="en-US" sz="1100" dirty="0">
                        <a:solidFill>
                          <a:srgbClr val="FF0000"/>
                        </a:solidFill>
                      </a:endParaRPr>
                    </a:p>
                  </a:txBody>
                  <a:tcPr/>
                </a:tc>
                <a:tc>
                  <a:txBody>
                    <a:bodyPr/>
                    <a:lstStyle/>
                    <a:p>
                      <a:pPr algn="ctr"/>
                      <a:r>
                        <a:rPr lang="en-US" sz="1100" dirty="0" smtClean="0">
                          <a:solidFill>
                            <a:srgbClr val="FF0000"/>
                          </a:solidFill>
                        </a:rPr>
                        <a:t>27</a:t>
                      </a:r>
                      <a:endParaRPr lang="en-US" sz="1100" dirty="0">
                        <a:solidFill>
                          <a:srgbClr val="FF0000"/>
                        </a:solidFill>
                      </a:endParaRPr>
                    </a:p>
                  </a:txBody>
                  <a:tcPr/>
                </a:tc>
                <a:tc>
                  <a:txBody>
                    <a:bodyPr/>
                    <a:lstStyle/>
                    <a:p>
                      <a:pPr algn="ctr"/>
                      <a:r>
                        <a:rPr lang="en-US" sz="1100" dirty="0" smtClean="0">
                          <a:solidFill>
                            <a:srgbClr val="FF0000"/>
                          </a:solidFill>
                        </a:rPr>
                        <a:t>32</a:t>
                      </a:r>
                      <a:endParaRPr lang="en-US" sz="1100" dirty="0">
                        <a:solidFill>
                          <a:srgbClr val="FF0000"/>
                        </a:solidFill>
                      </a:endParaRPr>
                    </a:p>
                  </a:txBody>
                  <a:tcPr/>
                </a:tc>
                <a:tc>
                  <a:txBody>
                    <a:bodyPr/>
                    <a:lstStyle/>
                    <a:p>
                      <a:pPr algn="ctr"/>
                      <a:r>
                        <a:rPr lang="en-US" sz="1100" dirty="0" smtClean="0">
                          <a:solidFill>
                            <a:srgbClr val="FF0000"/>
                          </a:solidFill>
                        </a:rPr>
                        <a:t>29</a:t>
                      </a:r>
                      <a:endParaRPr lang="en-US" sz="1100" dirty="0">
                        <a:solidFill>
                          <a:srgbClr val="FF0000"/>
                        </a:solidFill>
                      </a:endParaRPr>
                    </a:p>
                  </a:txBody>
                  <a:tcPr/>
                </a:tc>
                <a:tc>
                  <a:txBody>
                    <a:bodyPr/>
                    <a:lstStyle/>
                    <a:p>
                      <a:pPr algn="ctr"/>
                      <a:r>
                        <a:rPr lang="en-US" sz="1100" dirty="0" smtClean="0">
                          <a:solidFill>
                            <a:srgbClr val="FF0000"/>
                          </a:solidFill>
                        </a:rPr>
                        <a:t>121</a:t>
                      </a:r>
                      <a:endParaRPr lang="en-US" sz="1100" dirty="0">
                        <a:solidFill>
                          <a:srgbClr val="FF0000"/>
                        </a:solidFill>
                      </a:endParaRPr>
                    </a:p>
                  </a:txBody>
                  <a:tcPr/>
                </a:tc>
              </a:tr>
              <a:tr h="468629">
                <a:tc>
                  <a:txBody>
                    <a:bodyPr/>
                    <a:lstStyle/>
                    <a:p>
                      <a:pPr algn="ctr"/>
                      <a:r>
                        <a:rPr lang="en-US" sz="1100" dirty="0" smtClean="0"/>
                        <a:t>Software Engineering</a:t>
                      </a:r>
                      <a:endParaRPr lang="en-US" sz="1100" dirty="0"/>
                    </a:p>
                  </a:txBody>
                  <a:tcPr/>
                </a:tc>
                <a:tc>
                  <a:txBody>
                    <a:bodyPr/>
                    <a:lstStyle/>
                    <a:p>
                      <a:pPr algn="ctr"/>
                      <a:r>
                        <a:rPr lang="en-US" sz="1100" dirty="0" smtClean="0"/>
                        <a:t>126</a:t>
                      </a:r>
                      <a:endParaRPr lang="en-US" sz="1100" dirty="0"/>
                    </a:p>
                  </a:txBody>
                  <a:tcPr/>
                </a:tc>
                <a:tc>
                  <a:txBody>
                    <a:bodyPr/>
                    <a:lstStyle/>
                    <a:p>
                      <a:pPr algn="ctr"/>
                      <a:r>
                        <a:rPr lang="en-US" sz="1100" dirty="0" smtClean="0"/>
                        <a:t>147</a:t>
                      </a:r>
                      <a:endParaRPr lang="en-US" sz="1100" dirty="0"/>
                    </a:p>
                  </a:txBody>
                  <a:tcPr/>
                </a:tc>
                <a:tc>
                  <a:txBody>
                    <a:bodyPr/>
                    <a:lstStyle/>
                    <a:p>
                      <a:pPr algn="ctr"/>
                      <a:r>
                        <a:rPr lang="en-US" sz="1100" dirty="0" smtClean="0"/>
                        <a:t>149</a:t>
                      </a:r>
                      <a:endParaRPr lang="en-US" sz="1100" dirty="0"/>
                    </a:p>
                  </a:txBody>
                  <a:tcPr/>
                </a:tc>
                <a:tc>
                  <a:txBody>
                    <a:bodyPr/>
                    <a:lstStyle/>
                    <a:p>
                      <a:pPr algn="ctr"/>
                      <a:r>
                        <a:rPr lang="en-US" sz="1100" dirty="0" smtClean="0"/>
                        <a:t>140</a:t>
                      </a:r>
                      <a:endParaRPr lang="en-US" sz="1100" dirty="0"/>
                    </a:p>
                  </a:txBody>
                  <a:tcPr/>
                </a:tc>
                <a:tc>
                  <a:txBody>
                    <a:bodyPr/>
                    <a:lstStyle/>
                    <a:p>
                      <a:pPr algn="ctr"/>
                      <a:r>
                        <a:rPr lang="en-US" sz="1100" dirty="0" smtClean="0"/>
                        <a:t>562</a:t>
                      </a:r>
                      <a:endParaRPr lang="en-US" sz="1100" dirty="0"/>
                    </a:p>
                  </a:txBody>
                  <a:tcPr/>
                </a:tc>
              </a:tr>
            </a:tbl>
          </a:graphicData>
        </a:graphic>
      </p:graphicFrame>
      <p:sp>
        <p:nvSpPr>
          <p:cNvPr id="3" name="TextBox 2"/>
          <p:cNvSpPr txBox="1"/>
          <p:nvPr/>
        </p:nvSpPr>
        <p:spPr>
          <a:xfrm>
            <a:off x="2668842" y="6245337"/>
            <a:ext cx="4180114" cy="400110"/>
          </a:xfrm>
          <a:prstGeom prst="rect">
            <a:avLst/>
          </a:prstGeom>
          <a:noFill/>
        </p:spPr>
        <p:txBody>
          <a:bodyPr wrap="square" rtlCol="0">
            <a:spAutoFit/>
          </a:bodyPr>
          <a:lstStyle/>
          <a:p>
            <a:r>
              <a:rPr lang="en-US" sz="2000" dirty="0" err="1" smtClean="0"/>
              <a:t>Taulbee</a:t>
            </a:r>
            <a:r>
              <a:rPr lang="en-US" sz="2000" dirty="0" smtClean="0"/>
              <a:t> Survey 2014</a:t>
            </a:r>
            <a:endParaRPr lang="en-US" sz="2000" dirty="0"/>
          </a:p>
        </p:txBody>
      </p:sp>
    </p:spTree>
    <p:extLst>
      <p:ext uri="{BB962C8B-B14F-4D97-AF65-F5344CB8AC3E}">
        <p14:creationId xmlns:p14="http://schemas.microsoft.com/office/powerpoint/2010/main" val="327259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Disciplines in Academia</a:t>
            </a:r>
          </a:p>
        </p:txBody>
      </p:sp>
      <p:sp>
        <p:nvSpPr>
          <p:cNvPr id="3" name="Content Placeholder 2"/>
          <p:cNvSpPr>
            <a:spLocks noGrp="1"/>
          </p:cNvSpPr>
          <p:nvPr>
            <p:ph idx="1"/>
          </p:nvPr>
        </p:nvSpPr>
        <p:spPr/>
        <p:txBody>
          <a:bodyPr/>
          <a:lstStyle/>
          <a:p>
            <a:r>
              <a:rPr lang="en-US" dirty="0" smtClean="0"/>
              <a:t>Fewer graduates in fields related to Computing Sciences in </a:t>
            </a:r>
            <a:r>
              <a:rPr lang="en-US" dirty="0"/>
              <a:t>Computer Science (CS), Info Science, Computer Engineering (CE)</a:t>
            </a:r>
          </a:p>
          <a:p>
            <a:pPr lvl="1"/>
            <a:r>
              <a:rPr lang="en-US" dirty="0" smtClean="0"/>
              <a:t>Than in </a:t>
            </a:r>
            <a:r>
              <a:rPr lang="en-US" dirty="0"/>
              <a:t>traditional areas</a:t>
            </a:r>
          </a:p>
          <a:p>
            <a:r>
              <a:rPr lang="en-US" dirty="0" smtClean="0"/>
              <a:t>NSF taskforce (2011): Universities not teaching essential skills for applying CS&amp;E in the field, not preparing students to harness powerful new supercomputing</a:t>
            </a:r>
          </a:p>
          <a:p>
            <a:r>
              <a:rPr lang="en-US" dirty="0" smtClean="0"/>
              <a:t>Interdisciplinary </a:t>
            </a:r>
            <a:r>
              <a:rPr lang="en-US" dirty="0"/>
              <a:t>Data Science education beginning to </a:t>
            </a:r>
            <a:r>
              <a:rPr lang="en-US" dirty="0" smtClean="0"/>
              <a:t>emerge, </a:t>
            </a:r>
            <a:r>
              <a:rPr lang="en-US" dirty="0"/>
              <a:t>but not likely to satisfy </a:t>
            </a:r>
            <a:r>
              <a:rPr lang="en-US" dirty="0" smtClean="0"/>
              <a:t>demand</a:t>
            </a:r>
            <a:endParaRPr lang="en-US" dirty="0"/>
          </a:p>
        </p:txBody>
      </p:sp>
      <p:sp>
        <p:nvSpPr>
          <p:cNvPr id="4" name="Rectangle 3"/>
          <p:cNvSpPr/>
          <p:nvPr/>
        </p:nvSpPr>
        <p:spPr>
          <a:xfrm>
            <a:off x="238481" y="5200472"/>
            <a:ext cx="7838719" cy="1200328"/>
          </a:xfrm>
          <a:prstGeom prst="rect">
            <a:avLst/>
          </a:prstGeom>
          <a:solidFill>
            <a:srgbClr val="FFA856"/>
          </a:solidFill>
        </p:spPr>
        <p:txBody>
          <a:bodyPr wrap="square">
            <a:spAutoFit/>
          </a:bodyPr>
          <a:lstStyle/>
          <a:p>
            <a:pPr lvl="0"/>
            <a:r>
              <a:rPr lang="en-US" sz="2400" dirty="0" smtClean="0"/>
              <a:t>FINDING: </a:t>
            </a:r>
            <a:r>
              <a:rPr lang="en-US" sz="2400" dirty="0"/>
              <a:t>Insufficient educational opportunities are available at academic institutions in areas of the Computing Sciences most relevant to the DOE mission. </a:t>
            </a:r>
          </a:p>
        </p:txBody>
      </p:sp>
    </p:spTree>
    <p:extLst>
      <p:ext uri="{BB962C8B-B14F-4D97-AF65-F5344CB8AC3E}">
        <p14:creationId xmlns:p14="http://schemas.microsoft.com/office/powerpoint/2010/main" val="400200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Workforce Demand</a:t>
            </a:r>
          </a:p>
        </p:txBody>
      </p:sp>
      <p:sp>
        <p:nvSpPr>
          <p:cNvPr id="3" name="Content Placeholder 2"/>
          <p:cNvSpPr>
            <a:spLocks noGrp="1"/>
          </p:cNvSpPr>
          <p:nvPr>
            <p:ph idx="1"/>
          </p:nvPr>
        </p:nvSpPr>
        <p:spPr/>
        <p:txBody>
          <a:bodyPr/>
          <a:lstStyle/>
          <a:p>
            <a:r>
              <a:rPr lang="en-US" dirty="0"/>
              <a:t>Huge demand for graduates with computing expertise</a:t>
            </a:r>
          </a:p>
          <a:p>
            <a:pPr lvl="1"/>
            <a:r>
              <a:rPr lang="en-US" dirty="0" err="1"/>
              <a:t>Taulbee</a:t>
            </a:r>
            <a:r>
              <a:rPr lang="en-US" dirty="0"/>
              <a:t> survey reports very low unemployment in US for computing </a:t>
            </a:r>
            <a:r>
              <a:rPr lang="en-US" dirty="0" smtClean="0"/>
              <a:t>graduates ( under 1%)</a:t>
            </a:r>
            <a:endParaRPr lang="en-US" dirty="0"/>
          </a:p>
          <a:p>
            <a:pPr lvl="1"/>
            <a:r>
              <a:rPr lang="en-US" dirty="0"/>
              <a:t>Large majority of graduates enter </a:t>
            </a:r>
            <a:r>
              <a:rPr lang="en-US" dirty="0" smtClean="0"/>
              <a:t>industry (70%)</a:t>
            </a:r>
            <a:endParaRPr lang="en-US" dirty="0"/>
          </a:p>
          <a:p>
            <a:r>
              <a:rPr lang="en-US" dirty="0"/>
              <a:t>Retirement of current workforce is expected to grow </a:t>
            </a:r>
            <a:r>
              <a:rPr lang="en-US" dirty="0" smtClean="0"/>
              <a:t>workforce gap </a:t>
            </a:r>
            <a:r>
              <a:rPr lang="en-US" dirty="0"/>
              <a:t>over coming decade</a:t>
            </a:r>
          </a:p>
          <a:p>
            <a:r>
              <a:rPr lang="en-US" dirty="0"/>
              <a:t>Labs cannot compete with industry compensation</a:t>
            </a:r>
          </a:p>
          <a:p>
            <a:r>
              <a:rPr lang="en-US" dirty="0"/>
              <a:t>Awareness of lab careers among graduates low</a:t>
            </a:r>
          </a:p>
          <a:p>
            <a:r>
              <a:rPr lang="en-US" dirty="0"/>
              <a:t>Conference travel restrictions impede </a:t>
            </a:r>
            <a:r>
              <a:rPr lang="en-US" dirty="0" smtClean="0"/>
              <a:t>recruitment</a:t>
            </a:r>
          </a:p>
          <a:p>
            <a:pPr lvl="1"/>
            <a:r>
              <a:rPr lang="en-US" dirty="0" smtClean="0"/>
              <a:t>Also decrease attractiveness of jobs </a:t>
            </a:r>
            <a:endParaRPr lang="en-US" dirty="0"/>
          </a:p>
        </p:txBody>
      </p:sp>
      <p:sp>
        <p:nvSpPr>
          <p:cNvPr id="4" name="TextBox 3"/>
          <p:cNvSpPr txBox="1"/>
          <p:nvPr/>
        </p:nvSpPr>
        <p:spPr>
          <a:xfrm>
            <a:off x="457200" y="5787003"/>
            <a:ext cx="7308166" cy="369332"/>
          </a:xfrm>
          <a:prstGeom prst="rect">
            <a:avLst/>
          </a:prstGeom>
          <a:solidFill>
            <a:srgbClr val="FFBB6F"/>
          </a:solidFill>
        </p:spPr>
        <p:txBody>
          <a:bodyPr wrap="square" rtlCol="0">
            <a:spAutoFit/>
          </a:bodyPr>
          <a:lstStyle/>
          <a:p>
            <a:r>
              <a:rPr lang="en-US" dirty="0" smtClean="0"/>
              <a:t>Council on Competitiveness: HPC is a proven game-changing technology</a:t>
            </a:r>
            <a:endParaRPr lang="en-US" dirty="0"/>
          </a:p>
        </p:txBody>
      </p:sp>
    </p:spTree>
    <p:extLst>
      <p:ext uri="{BB962C8B-B14F-4D97-AF65-F5344CB8AC3E}">
        <p14:creationId xmlns:p14="http://schemas.microsoft.com/office/powerpoint/2010/main" val="721387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Ratio of NS&amp;E First University Degrees to 24-year-old Population, 1975 and 1999</a:t>
            </a:r>
            <a:endParaRPr lang="en-US" sz="2800"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2074" b="-1734"/>
          <a:stretch/>
        </p:blipFill>
        <p:spPr>
          <a:xfrm>
            <a:off x="457200" y="1954469"/>
            <a:ext cx="7620000" cy="882983"/>
          </a:xfrm>
          <a:prstGeom prst="rect">
            <a:avLst/>
          </a:prstGeom>
          <a:noFill/>
        </p:spPr>
      </p:pic>
      <p:pic>
        <p:nvPicPr>
          <p:cNvPr id="13" name="Picture 12"/>
          <p:cNvPicPr>
            <a:picLocks noChangeAspect="1"/>
          </p:cNvPicPr>
          <p:nvPr/>
        </p:nvPicPr>
        <p:blipFill rotWithShape="1">
          <a:blip r:embed="rId3"/>
          <a:srcRect/>
          <a:stretch/>
        </p:blipFill>
        <p:spPr>
          <a:xfrm>
            <a:off x="457200" y="3026409"/>
            <a:ext cx="7629922" cy="270420"/>
          </a:xfrm>
          <a:prstGeom prst="rect">
            <a:avLst/>
          </a:prstGeom>
        </p:spPr>
      </p:pic>
      <p:pic>
        <p:nvPicPr>
          <p:cNvPr id="15" name="Picture 14"/>
          <p:cNvPicPr>
            <a:picLocks noChangeAspect="1"/>
          </p:cNvPicPr>
          <p:nvPr/>
        </p:nvPicPr>
        <p:blipFill>
          <a:blip r:embed="rId4"/>
          <a:stretch>
            <a:fillRect/>
          </a:stretch>
        </p:blipFill>
        <p:spPr>
          <a:xfrm>
            <a:off x="467122" y="3286756"/>
            <a:ext cx="7620000" cy="424014"/>
          </a:xfrm>
          <a:prstGeom prst="rect">
            <a:avLst/>
          </a:prstGeom>
        </p:spPr>
      </p:pic>
      <p:pic>
        <p:nvPicPr>
          <p:cNvPr id="20" name="Picture 19"/>
          <p:cNvPicPr>
            <a:picLocks noChangeAspect="1"/>
          </p:cNvPicPr>
          <p:nvPr/>
        </p:nvPicPr>
        <p:blipFill>
          <a:blip r:embed="rId5"/>
          <a:stretch>
            <a:fillRect/>
          </a:stretch>
        </p:blipFill>
        <p:spPr>
          <a:xfrm>
            <a:off x="457200" y="3860051"/>
            <a:ext cx="7620000" cy="327063"/>
          </a:xfrm>
          <a:prstGeom prst="rect">
            <a:avLst/>
          </a:prstGeom>
        </p:spPr>
      </p:pic>
      <p:pic>
        <p:nvPicPr>
          <p:cNvPr id="21" name="Picture 20"/>
          <p:cNvPicPr>
            <a:picLocks noChangeAspect="1"/>
          </p:cNvPicPr>
          <p:nvPr/>
        </p:nvPicPr>
        <p:blipFill rotWithShape="1">
          <a:blip r:embed="rId6"/>
          <a:srcRect b="34111"/>
          <a:stretch/>
        </p:blipFill>
        <p:spPr>
          <a:xfrm>
            <a:off x="467122" y="2818612"/>
            <a:ext cx="7620000" cy="217566"/>
          </a:xfrm>
          <a:prstGeom prst="rect">
            <a:avLst/>
          </a:prstGeom>
        </p:spPr>
      </p:pic>
      <p:pic>
        <p:nvPicPr>
          <p:cNvPr id="22" name="Picture 21"/>
          <p:cNvPicPr>
            <a:picLocks noChangeAspect="1"/>
          </p:cNvPicPr>
          <p:nvPr/>
        </p:nvPicPr>
        <p:blipFill rotWithShape="1">
          <a:blip r:embed="rId7"/>
          <a:srcRect b="19535"/>
          <a:stretch/>
        </p:blipFill>
        <p:spPr>
          <a:xfrm>
            <a:off x="466969" y="4177022"/>
            <a:ext cx="7620000" cy="1431446"/>
          </a:xfrm>
          <a:prstGeom prst="rect">
            <a:avLst/>
          </a:prstGeom>
        </p:spPr>
      </p:pic>
      <p:pic>
        <p:nvPicPr>
          <p:cNvPr id="5" name="Picture 4"/>
          <p:cNvPicPr>
            <a:picLocks noChangeAspect="1"/>
          </p:cNvPicPr>
          <p:nvPr/>
        </p:nvPicPr>
        <p:blipFill>
          <a:blip r:embed="rId8"/>
          <a:stretch>
            <a:fillRect/>
          </a:stretch>
        </p:blipFill>
        <p:spPr>
          <a:xfrm flipV="1">
            <a:off x="457200" y="3696050"/>
            <a:ext cx="7629845" cy="174781"/>
          </a:xfrm>
          <a:prstGeom prst="rect">
            <a:avLst/>
          </a:prstGeom>
        </p:spPr>
      </p:pic>
      <p:pic>
        <p:nvPicPr>
          <p:cNvPr id="3" name="Picture 2"/>
          <p:cNvPicPr>
            <a:picLocks noChangeAspect="1"/>
          </p:cNvPicPr>
          <p:nvPr/>
        </p:nvPicPr>
        <p:blipFill>
          <a:blip r:embed="rId9"/>
          <a:stretch>
            <a:fillRect/>
          </a:stretch>
        </p:blipFill>
        <p:spPr>
          <a:xfrm>
            <a:off x="6892809" y="3600720"/>
            <a:ext cx="655667" cy="518662"/>
          </a:xfrm>
          <a:prstGeom prst="rect">
            <a:avLst/>
          </a:prstGeom>
        </p:spPr>
      </p:pic>
      <p:sp>
        <p:nvSpPr>
          <p:cNvPr id="6" name="TextBox 5"/>
          <p:cNvSpPr txBox="1"/>
          <p:nvPr/>
        </p:nvSpPr>
        <p:spPr>
          <a:xfrm rot="5400000">
            <a:off x="1412839" y="3596921"/>
            <a:ext cx="361733" cy="369332"/>
          </a:xfrm>
          <a:prstGeom prst="rect">
            <a:avLst/>
          </a:prstGeom>
          <a:noFill/>
        </p:spPr>
        <p:txBody>
          <a:bodyPr wrap="square" rtlCol="0">
            <a:spAutoFit/>
          </a:bodyPr>
          <a:lstStyle/>
          <a:p>
            <a:r>
              <a:rPr lang="en-US" dirty="0" smtClean="0"/>
              <a:t>…</a:t>
            </a:r>
            <a:endParaRPr lang="en-US" dirty="0"/>
          </a:p>
        </p:txBody>
      </p:sp>
      <p:pic>
        <p:nvPicPr>
          <p:cNvPr id="12" name="Picture 11"/>
          <p:cNvPicPr>
            <a:picLocks noChangeAspect="1"/>
          </p:cNvPicPr>
          <p:nvPr/>
        </p:nvPicPr>
        <p:blipFill rotWithShape="1">
          <a:blip r:embed="rId7"/>
          <a:srcRect t="21466" b="75964"/>
          <a:stretch/>
        </p:blipFill>
        <p:spPr>
          <a:xfrm>
            <a:off x="421204" y="5585608"/>
            <a:ext cx="7620000" cy="45719"/>
          </a:xfrm>
          <a:prstGeom prst="rect">
            <a:avLst/>
          </a:prstGeom>
        </p:spPr>
      </p:pic>
      <p:pic>
        <p:nvPicPr>
          <p:cNvPr id="14" name="Picture 13"/>
          <p:cNvPicPr>
            <a:picLocks noChangeAspect="1"/>
          </p:cNvPicPr>
          <p:nvPr/>
        </p:nvPicPr>
        <p:blipFill rotWithShape="1">
          <a:blip r:embed="rId7"/>
          <a:srcRect t="26682" r="88192" b="62337"/>
          <a:stretch/>
        </p:blipFill>
        <p:spPr>
          <a:xfrm>
            <a:off x="6957324" y="5390259"/>
            <a:ext cx="899743" cy="195350"/>
          </a:xfrm>
          <a:prstGeom prst="rect">
            <a:avLst/>
          </a:prstGeom>
        </p:spPr>
      </p:pic>
      <p:sp>
        <p:nvSpPr>
          <p:cNvPr id="4" name="TextBox 3"/>
          <p:cNvSpPr txBox="1"/>
          <p:nvPr/>
        </p:nvSpPr>
        <p:spPr>
          <a:xfrm>
            <a:off x="778831" y="5944797"/>
            <a:ext cx="7308291" cy="646331"/>
          </a:xfrm>
          <a:prstGeom prst="rect">
            <a:avLst/>
          </a:prstGeom>
          <a:noFill/>
        </p:spPr>
        <p:txBody>
          <a:bodyPr wrap="square" rtlCol="0">
            <a:spAutoFit/>
          </a:bodyPr>
          <a:lstStyle/>
          <a:p>
            <a:r>
              <a:rPr lang="en-US" dirty="0" smtClean="0"/>
              <a:t>National Science Board: The Science and Engineering Workforce. Realizing America’s Potential. August 2003</a:t>
            </a:r>
            <a:endParaRPr lang="en-US" dirty="0"/>
          </a:p>
        </p:txBody>
      </p:sp>
    </p:spTree>
    <p:extLst>
      <p:ext uri="{BB962C8B-B14F-4D97-AF65-F5344CB8AC3E}">
        <p14:creationId xmlns:p14="http://schemas.microsoft.com/office/powerpoint/2010/main" val="3596655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An Incomplete Talent Pool</a:t>
            </a:r>
            <a:endParaRPr lang="en-US" sz="4800" dirty="0"/>
          </a:p>
        </p:txBody>
      </p:sp>
      <p:pic>
        <p:nvPicPr>
          <p:cNvPr id="4" name="Content Placeholder 3"/>
          <p:cNvPicPr>
            <a:picLocks noGrp="1" noChangeAspect="1"/>
          </p:cNvPicPr>
          <p:nvPr>
            <p:ph idx="1"/>
          </p:nvPr>
        </p:nvPicPr>
        <p:blipFill rotWithShape="1">
          <a:blip r:embed="rId3"/>
          <a:srcRect l="-17259" t="3374" r="-17259"/>
          <a:stretch/>
        </p:blipFill>
        <p:spPr>
          <a:xfrm>
            <a:off x="2201023" y="1800401"/>
            <a:ext cx="6712199" cy="4085998"/>
          </a:xfrm>
        </p:spPr>
      </p:pic>
      <p:sp>
        <p:nvSpPr>
          <p:cNvPr id="3" name="Rectangle 2"/>
          <p:cNvSpPr/>
          <p:nvPr/>
        </p:nvSpPr>
        <p:spPr>
          <a:xfrm>
            <a:off x="163788" y="1578388"/>
            <a:ext cx="2344281" cy="4524316"/>
          </a:xfrm>
          <a:prstGeom prst="rect">
            <a:avLst/>
          </a:prstGeom>
        </p:spPr>
        <p:txBody>
          <a:bodyPr wrap="square">
            <a:spAutoFit/>
          </a:bodyPr>
          <a:lstStyle/>
          <a:p>
            <a:r>
              <a:rPr lang="en-US" dirty="0"/>
              <a:t>Lack of diversity in US graduates in CS and CE is a major contributing factor in national </a:t>
            </a:r>
            <a:r>
              <a:rPr lang="en-US" dirty="0" smtClean="0"/>
              <a:t>shortage:</a:t>
            </a:r>
          </a:p>
          <a:p>
            <a:pPr marL="285750" indent="-285750">
              <a:buFont typeface="Arial"/>
              <a:buChar char="•"/>
            </a:pPr>
            <a:r>
              <a:rPr lang="en-US" dirty="0" smtClean="0"/>
              <a:t>US citizens among graduates are mostly white male </a:t>
            </a:r>
          </a:p>
          <a:p>
            <a:pPr marL="285750" indent="-285750">
              <a:buFont typeface="Arial"/>
              <a:buChar char="•"/>
            </a:pPr>
            <a:r>
              <a:rPr lang="en-US" dirty="0" smtClean="0"/>
              <a:t>African American / Hispanic graduates very low (ca. 1% each)</a:t>
            </a:r>
          </a:p>
          <a:p>
            <a:pPr marL="285750" indent="-285750">
              <a:buFont typeface="Arial"/>
              <a:buChar char="•"/>
            </a:pPr>
            <a:r>
              <a:rPr lang="en-US" dirty="0" smtClean="0"/>
              <a:t>Percentage of females among graduates is declining</a:t>
            </a:r>
            <a:endParaRPr lang="en-US" dirty="0"/>
          </a:p>
        </p:txBody>
      </p:sp>
      <p:sp>
        <p:nvSpPr>
          <p:cNvPr id="5" name="TextBox 4"/>
          <p:cNvSpPr txBox="1"/>
          <p:nvPr/>
        </p:nvSpPr>
        <p:spPr>
          <a:xfrm>
            <a:off x="3341800" y="6102704"/>
            <a:ext cx="4735400" cy="646331"/>
          </a:xfrm>
          <a:prstGeom prst="rect">
            <a:avLst/>
          </a:prstGeom>
          <a:noFill/>
        </p:spPr>
        <p:txBody>
          <a:bodyPr wrap="square" rtlCol="0">
            <a:spAutoFit/>
          </a:bodyPr>
          <a:lstStyle/>
          <a:p>
            <a:r>
              <a:rPr lang="en-US" dirty="0"/>
              <a:t>Participation Rate in Natural Sciences and Engineering Bachelor’s Degrees in 1998</a:t>
            </a:r>
          </a:p>
        </p:txBody>
      </p:sp>
    </p:spTree>
    <p:extLst>
      <p:ext uri="{BB962C8B-B14F-4D97-AF65-F5344CB8AC3E}">
        <p14:creationId xmlns:p14="http://schemas.microsoft.com/office/powerpoint/2010/main" val="3980042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Demographic Trends in Industry </a:t>
            </a:r>
            <a:endParaRPr lang="en-US" sz="4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9700702"/>
              </p:ext>
            </p:extLst>
          </p:nvPr>
        </p:nvGraphicFramePr>
        <p:xfrm>
          <a:off x="4460008" y="4046134"/>
          <a:ext cx="3617192" cy="2354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029043776"/>
              </p:ext>
            </p:extLst>
          </p:nvPr>
        </p:nvGraphicFramePr>
        <p:xfrm>
          <a:off x="457200" y="141763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088449881"/>
              </p:ext>
            </p:extLst>
          </p:nvPr>
        </p:nvGraphicFramePr>
        <p:xfrm>
          <a:off x="3505200" y="38591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5094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The Charge 	</a:t>
            </a:r>
          </a:p>
        </p:txBody>
      </p:sp>
      <p:sp>
        <p:nvSpPr>
          <p:cNvPr id="3" name="Content Placeholder 2"/>
          <p:cNvSpPr>
            <a:spLocks noGrp="1"/>
          </p:cNvSpPr>
          <p:nvPr>
            <p:ph idx="1"/>
          </p:nvPr>
        </p:nvSpPr>
        <p:spPr/>
        <p:txBody>
          <a:bodyPr>
            <a:normAutofit/>
          </a:bodyPr>
          <a:lstStyle/>
          <a:p>
            <a:pPr marL="0" indent="0">
              <a:buNone/>
            </a:pPr>
            <a:r>
              <a:rPr lang="en-US" dirty="0"/>
              <a:t>identify disciplines that need more workforce training at grad student or postdoc level for DOE Office of Science mission needs. </a:t>
            </a:r>
          </a:p>
          <a:p>
            <a:pPr marL="0" indent="0">
              <a:buNone/>
            </a:pPr>
            <a:r>
              <a:rPr lang="en-US" dirty="0" smtClean="0"/>
              <a:t>Things to </a:t>
            </a:r>
            <a:r>
              <a:rPr lang="en-US" dirty="0"/>
              <a:t>consider:</a:t>
            </a:r>
          </a:p>
          <a:p>
            <a:r>
              <a:rPr lang="en-US" dirty="0"/>
              <a:t>Disciplines not well represented in academic curricula;</a:t>
            </a:r>
          </a:p>
          <a:p>
            <a:r>
              <a:rPr lang="en-US" dirty="0"/>
              <a:t>Disciplines in high demand, nationally and/or internationally, resulting in difficulties in recruitment and retention;</a:t>
            </a:r>
          </a:p>
          <a:p>
            <a:r>
              <a:rPr lang="en-US" dirty="0"/>
              <a:t>Disciplines where the DOE labs may play a role in providing needed workforce development;</a:t>
            </a:r>
          </a:p>
          <a:p>
            <a:r>
              <a:rPr lang="en-US" dirty="0"/>
              <a:t>Specific recommendations for programs at the graduate student or postdoc levels to address discipline-specific workforce development needs.</a:t>
            </a:r>
          </a:p>
          <a:p>
            <a:pPr marL="45720" indent="0">
              <a:buNone/>
            </a:pPr>
            <a:r>
              <a:rPr lang="en-US" dirty="0"/>
              <a:t>Letter report on findings and recommendations by June 30</a:t>
            </a:r>
          </a:p>
          <a:p>
            <a:pPr marL="45720" indent="0">
              <a:buNone/>
            </a:pPr>
            <a:endParaRPr lang="en-US" dirty="0"/>
          </a:p>
        </p:txBody>
      </p:sp>
    </p:spTree>
    <p:extLst>
      <p:ext uri="{BB962C8B-B14F-4D97-AF65-F5344CB8AC3E}">
        <p14:creationId xmlns:p14="http://schemas.microsoft.com/office/powerpoint/2010/main" val="450525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Demographic Trends in Industry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3697588"/>
              </p:ext>
            </p:extLst>
          </p:nvPr>
        </p:nvGraphicFramePr>
        <p:xfrm>
          <a:off x="457200" y="1720030"/>
          <a:ext cx="3584403" cy="22375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354748280"/>
              </p:ext>
            </p:extLst>
          </p:nvPr>
        </p:nvGraphicFramePr>
        <p:xfrm>
          <a:off x="3930734" y="3776184"/>
          <a:ext cx="3904574" cy="2332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821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D1282E"/>
                </a:solidFill>
              </a:rPr>
              <a:t>US Citizens / Permanent Residents as Percentage of PhDs in CS, CE Areas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866488"/>
              </p:ext>
            </p:extLst>
          </p:nvPr>
        </p:nvGraphicFramePr>
        <p:xfrm>
          <a:off x="457200" y="1600200"/>
          <a:ext cx="7619997" cy="4407880"/>
        </p:xfrm>
        <a:graphic>
          <a:graphicData uri="http://schemas.openxmlformats.org/drawingml/2006/table">
            <a:tbl>
              <a:tblPr firstRow="1" bandRow="1">
                <a:tableStyleId>{74C1A8A3-306A-4EB7-A6B1-4F7E0EB9C5D6}</a:tableStyleId>
              </a:tblPr>
              <a:tblGrid>
                <a:gridCol w="2539999"/>
                <a:gridCol w="2539999"/>
                <a:gridCol w="2539999"/>
              </a:tblGrid>
              <a:tr h="440788">
                <a:tc>
                  <a:txBody>
                    <a:bodyPr/>
                    <a:lstStyle/>
                    <a:p>
                      <a:pPr algn="ctr"/>
                      <a:r>
                        <a:rPr lang="en-US" sz="1200" dirty="0" smtClean="0"/>
                        <a:t>PhD Specialty</a:t>
                      </a:r>
                      <a:endParaRPr lang="en-US" sz="1200" dirty="0"/>
                    </a:p>
                  </a:txBody>
                  <a:tcPr marL="95249" marR="95249"/>
                </a:tc>
                <a:tc>
                  <a:txBody>
                    <a:bodyPr/>
                    <a:lstStyle/>
                    <a:p>
                      <a:pPr algn="ctr"/>
                      <a:r>
                        <a:rPr lang="en-US" sz="1200" dirty="0" smtClean="0"/>
                        <a:t>Citizens, Permanent Residents</a:t>
                      </a:r>
                      <a:endParaRPr lang="en-US" sz="1200" dirty="0"/>
                    </a:p>
                  </a:txBody>
                  <a:tcPr marL="95249" marR="95249"/>
                </a:tc>
                <a:tc>
                  <a:txBody>
                    <a:bodyPr/>
                    <a:lstStyle/>
                    <a:p>
                      <a:pPr algn="ctr"/>
                      <a:r>
                        <a:rPr lang="en-US" sz="1200" dirty="0" smtClean="0"/>
                        <a:t>% of Total</a:t>
                      </a:r>
                      <a:endParaRPr lang="en-US" sz="1200" dirty="0"/>
                    </a:p>
                  </a:txBody>
                  <a:tcPr marL="95249" marR="95249"/>
                </a:tc>
              </a:tr>
              <a:tr h="440788">
                <a:tc>
                  <a:txBody>
                    <a:bodyPr/>
                    <a:lstStyle/>
                    <a:p>
                      <a:pPr algn="ctr"/>
                      <a:r>
                        <a:rPr lang="en-US" sz="1200" dirty="0" smtClean="0"/>
                        <a:t>Artificial Intelligence</a:t>
                      </a:r>
                      <a:endParaRPr lang="en-US" sz="1200" dirty="0"/>
                    </a:p>
                  </a:txBody>
                  <a:tcPr marL="95249" marR="95249"/>
                </a:tc>
                <a:tc>
                  <a:txBody>
                    <a:bodyPr/>
                    <a:lstStyle/>
                    <a:p>
                      <a:pPr algn="ctr"/>
                      <a:r>
                        <a:rPr lang="en-US" sz="1200" dirty="0" smtClean="0"/>
                        <a:t>439</a:t>
                      </a:r>
                      <a:endParaRPr lang="en-US" sz="1200" dirty="0"/>
                    </a:p>
                  </a:txBody>
                  <a:tcPr marL="95249" marR="95249"/>
                </a:tc>
                <a:tc>
                  <a:txBody>
                    <a:bodyPr/>
                    <a:lstStyle/>
                    <a:p>
                      <a:pPr algn="ctr"/>
                      <a:r>
                        <a:rPr lang="en-US" sz="1200" dirty="0" smtClean="0"/>
                        <a:t>58.7%</a:t>
                      </a:r>
                      <a:endParaRPr lang="en-US" sz="1200" dirty="0"/>
                    </a:p>
                  </a:txBody>
                  <a:tcPr marL="95249" marR="95249"/>
                </a:tc>
              </a:tr>
              <a:tr h="440788">
                <a:tc>
                  <a:txBody>
                    <a:bodyPr/>
                    <a:lstStyle/>
                    <a:p>
                      <a:pPr algn="ctr"/>
                      <a:r>
                        <a:rPr lang="en-US" sz="1200" dirty="0" smtClean="0"/>
                        <a:t>Databases/Info Retrieval</a:t>
                      </a:r>
                      <a:endParaRPr lang="en-US" sz="1200" dirty="0"/>
                    </a:p>
                  </a:txBody>
                  <a:tcPr marL="95249" marR="95249"/>
                </a:tc>
                <a:tc>
                  <a:txBody>
                    <a:bodyPr/>
                    <a:lstStyle/>
                    <a:p>
                      <a:pPr algn="ctr"/>
                      <a:r>
                        <a:rPr lang="en-US" sz="1200" dirty="0" smtClean="0"/>
                        <a:t>203</a:t>
                      </a:r>
                      <a:endParaRPr lang="en-US" sz="1200" dirty="0"/>
                    </a:p>
                  </a:txBody>
                  <a:tcPr marL="95249" marR="95249"/>
                </a:tc>
                <a:tc>
                  <a:txBody>
                    <a:bodyPr/>
                    <a:lstStyle/>
                    <a:p>
                      <a:pPr algn="ctr"/>
                      <a:r>
                        <a:rPr lang="en-US" sz="1200" dirty="0" smtClean="0"/>
                        <a:t>44.9%</a:t>
                      </a:r>
                      <a:endParaRPr lang="en-US" sz="1200" dirty="0"/>
                    </a:p>
                  </a:txBody>
                  <a:tcPr marL="95249" marR="95249"/>
                </a:tc>
              </a:tr>
              <a:tr h="440788">
                <a:tc>
                  <a:txBody>
                    <a:bodyPr/>
                    <a:lstStyle/>
                    <a:p>
                      <a:pPr algn="ctr"/>
                      <a:r>
                        <a:rPr lang="en-US" sz="1200" dirty="0" smtClean="0"/>
                        <a:t>Graphics/Vis</a:t>
                      </a:r>
                      <a:endParaRPr lang="en-US" sz="1200" dirty="0"/>
                    </a:p>
                  </a:txBody>
                  <a:tcPr marL="95249" marR="95249"/>
                </a:tc>
                <a:tc>
                  <a:txBody>
                    <a:bodyPr/>
                    <a:lstStyle/>
                    <a:p>
                      <a:pPr algn="ctr"/>
                      <a:r>
                        <a:rPr lang="en-US" sz="1200" dirty="0" smtClean="0"/>
                        <a:t>228</a:t>
                      </a:r>
                      <a:endParaRPr lang="en-US" sz="1200" dirty="0"/>
                    </a:p>
                  </a:txBody>
                  <a:tcPr marL="95249" marR="95249"/>
                </a:tc>
                <a:tc>
                  <a:txBody>
                    <a:bodyPr/>
                    <a:lstStyle/>
                    <a:p>
                      <a:pPr algn="ctr"/>
                      <a:r>
                        <a:rPr lang="en-US" sz="1200" dirty="0" smtClean="0"/>
                        <a:t>57.6%</a:t>
                      </a:r>
                      <a:endParaRPr lang="en-US" sz="1200" dirty="0"/>
                    </a:p>
                  </a:txBody>
                  <a:tcPr marL="95249" marR="95249"/>
                </a:tc>
              </a:tr>
              <a:tr h="440788">
                <a:tc>
                  <a:txBody>
                    <a:bodyPr/>
                    <a:lstStyle/>
                    <a:p>
                      <a:pPr algn="ctr"/>
                      <a:r>
                        <a:rPr lang="en-US" sz="1200" dirty="0" smtClean="0"/>
                        <a:t>HW/Architecture</a:t>
                      </a:r>
                      <a:endParaRPr lang="en-US" sz="1200" dirty="0"/>
                    </a:p>
                  </a:txBody>
                  <a:tcPr marL="95249" marR="95249"/>
                </a:tc>
                <a:tc>
                  <a:txBody>
                    <a:bodyPr/>
                    <a:lstStyle/>
                    <a:p>
                      <a:pPr algn="ctr"/>
                      <a:r>
                        <a:rPr lang="en-US" sz="1200" dirty="0" smtClean="0"/>
                        <a:t>147</a:t>
                      </a:r>
                      <a:endParaRPr lang="en-US" sz="1200" dirty="0"/>
                    </a:p>
                  </a:txBody>
                  <a:tcPr marL="95249" marR="95249"/>
                </a:tc>
                <a:tc>
                  <a:txBody>
                    <a:bodyPr/>
                    <a:lstStyle/>
                    <a:p>
                      <a:pPr algn="ctr"/>
                      <a:r>
                        <a:rPr lang="en-US" sz="1200" dirty="0" smtClean="0"/>
                        <a:t>44.7%</a:t>
                      </a:r>
                      <a:endParaRPr lang="en-US" sz="1200" dirty="0"/>
                    </a:p>
                  </a:txBody>
                  <a:tcPr marL="95249" marR="95249"/>
                </a:tc>
              </a:tr>
              <a:tr h="440788">
                <a:tc>
                  <a:txBody>
                    <a:bodyPr/>
                    <a:lstStyle/>
                    <a:p>
                      <a:pPr algn="ctr"/>
                      <a:r>
                        <a:rPr lang="en-US" sz="1200" dirty="0" smtClean="0">
                          <a:solidFill>
                            <a:srgbClr val="FF0000"/>
                          </a:solidFill>
                        </a:rPr>
                        <a:t>High Performance</a:t>
                      </a:r>
                      <a:r>
                        <a:rPr lang="en-US" sz="1200" baseline="0" dirty="0" smtClean="0">
                          <a:solidFill>
                            <a:srgbClr val="FF0000"/>
                          </a:solidFill>
                        </a:rPr>
                        <a:t> Computing</a:t>
                      </a:r>
                      <a:endParaRPr lang="en-US" sz="1200" dirty="0">
                        <a:solidFill>
                          <a:srgbClr val="FF0000"/>
                        </a:solidFill>
                      </a:endParaRPr>
                    </a:p>
                  </a:txBody>
                  <a:tcPr marL="95249" marR="95249"/>
                </a:tc>
                <a:tc>
                  <a:txBody>
                    <a:bodyPr/>
                    <a:lstStyle/>
                    <a:p>
                      <a:pPr algn="ctr"/>
                      <a:r>
                        <a:rPr lang="en-US" sz="1200" dirty="0" smtClean="0">
                          <a:solidFill>
                            <a:srgbClr val="FF0000"/>
                          </a:solidFill>
                        </a:rPr>
                        <a:t>78</a:t>
                      </a:r>
                      <a:endParaRPr lang="en-US" sz="1200" dirty="0">
                        <a:solidFill>
                          <a:srgbClr val="FF0000"/>
                        </a:solidFill>
                      </a:endParaRPr>
                    </a:p>
                  </a:txBody>
                  <a:tcPr marL="95249" marR="95249"/>
                </a:tc>
                <a:tc>
                  <a:txBody>
                    <a:bodyPr/>
                    <a:lstStyle/>
                    <a:p>
                      <a:pPr algn="ctr"/>
                      <a:r>
                        <a:rPr lang="en-US" sz="1200" dirty="0" smtClean="0">
                          <a:solidFill>
                            <a:srgbClr val="FF0000"/>
                          </a:solidFill>
                        </a:rPr>
                        <a:t>44.6%</a:t>
                      </a:r>
                      <a:endParaRPr lang="en-US" sz="1200" dirty="0">
                        <a:solidFill>
                          <a:srgbClr val="FF0000"/>
                        </a:solidFill>
                      </a:endParaRPr>
                    </a:p>
                  </a:txBody>
                  <a:tcPr marL="95249" marR="95249"/>
                </a:tc>
              </a:tr>
              <a:tr h="440788">
                <a:tc>
                  <a:txBody>
                    <a:bodyPr/>
                    <a:lstStyle/>
                    <a:p>
                      <a:pPr algn="ctr"/>
                      <a:r>
                        <a:rPr lang="en-US" sz="1200" dirty="0" smtClean="0"/>
                        <a:t>Networks</a:t>
                      </a:r>
                      <a:endParaRPr lang="en-US" sz="1200" dirty="0"/>
                    </a:p>
                  </a:txBody>
                  <a:tcPr marL="95249" marR="95249"/>
                </a:tc>
                <a:tc>
                  <a:txBody>
                    <a:bodyPr/>
                    <a:lstStyle/>
                    <a:p>
                      <a:pPr algn="ctr"/>
                      <a:r>
                        <a:rPr lang="en-US" sz="1200" dirty="0" smtClean="0"/>
                        <a:t>205</a:t>
                      </a:r>
                      <a:endParaRPr lang="en-US" sz="1200" dirty="0"/>
                    </a:p>
                  </a:txBody>
                  <a:tcPr marL="95249" marR="95249"/>
                </a:tc>
                <a:tc>
                  <a:txBody>
                    <a:bodyPr/>
                    <a:lstStyle/>
                    <a:p>
                      <a:pPr algn="ctr"/>
                      <a:r>
                        <a:rPr lang="en-US" sz="1200" dirty="0" smtClean="0"/>
                        <a:t>34.8%</a:t>
                      </a:r>
                      <a:endParaRPr lang="en-US" sz="1200" dirty="0"/>
                    </a:p>
                  </a:txBody>
                  <a:tcPr marL="95249" marR="95249"/>
                </a:tc>
              </a:tr>
              <a:tr h="440788">
                <a:tc>
                  <a:txBody>
                    <a:bodyPr/>
                    <a:lstStyle/>
                    <a:p>
                      <a:pPr algn="ctr"/>
                      <a:r>
                        <a:rPr lang="en-US" sz="1200" dirty="0" smtClean="0"/>
                        <a:t>Operating Systems</a:t>
                      </a:r>
                      <a:endParaRPr lang="en-US" sz="1200" dirty="0"/>
                    </a:p>
                  </a:txBody>
                  <a:tcPr marL="95249" marR="95249"/>
                </a:tc>
                <a:tc>
                  <a:txBody>
                    <a:bodyPr/>
                    <a:lstStyle/>
                    <a:p>
                      <a:pPr algn="ctr"/>
                      <a:r>
                        <a:rPr lang="en-US" sz="1200" dirty="0" smtClean="0"/>
                        <a:t>108</a:t>
                      </a:r>
                      <a:endParaRPr lang="en-US" sz="1200" dirty="0"/>
                    </a:p>
                  </a:txBody>
                  <a:tcPr marL="95249" marR="95249"/>
                </a:tc>
                <a:tc>
                  <a:txBody>
                    <a:bodyPr/>
                    <a:lstStyle/>
                    <a:p>
                      <a:pPr algn="ctr"/>
                      <a:r>
                        <a:rPr lang="en-US" sz="1200" dirty="0" smtClean="0"/>
                        <a:t>46.0%</a:t>
                      </a:r>
                      <a:endParaRPr lang="en-US" sz="1200" dirty="0"/>
                    </a:p>
                  </a:txBody>
                  <a:tcPr marL="95249" marR="95249"/>
                </a:tc>
              </a:tr>
              <a:tr h="440788">
                <a:tc>
                  <a:txBody>
                    <a:bodyPr/>
                    <a:lstStyle/>
                    <a:p>
                      <a:pPr algn="ctr"/>
                      <a:r>
                        <a:rPr lang="en-US" sz="1200" dirty="0" smtClean="0">
                          <a:solidFill>
                            <a:srgbClr val="FF0000"/>
                          </a:solidFill>
                        </a:rPr>
                        <a:t>Scientific/Numerical Computing</a:t>
                      </a:r>
                    </a:p>
                  </a:txBody>
                  <a:tcPr marL="95249" marR="95249"/>
                </a:tc>
                <a:tc>
                  <a:txBody>
                    <a:bodyPr/>
                    <a:lstStyle/>
                    <a:p>
                      <a:pPr algn="ctr"/>
                      <a:r>
                        <a:rPr lang="en-US" sz="1200" dirty="0" smtClean="0">
                          <a:solidFill>
                            <a:srgbClr val="FF0000"/>
                          </a:solidFill>
                        </a:rPr>
                        <a:t>78</a:t>
                      </a:r>
                      <a:endParaRPr lang="en-US" sz="1200" dirty="0">
                        <a:solidFill>
                          <a:srgbClr val="FF0000"/>
                        </a:solidFill>
                      </a:endParaRPr>
                    </a:p>
                  </a:txBody>
                  <a:tcPr marL="95249" marR="95249"/>
                </a:tc>
                <a:tc>
                  <a:txBody>
                    <a:bodyPr/>
                    <a:lstStyle/>
                    <a:p>
                      <a:pPr algn="ctr"/>
                      <a:r>
                        <a:rPr lang="en-US" sz="1200" dirty="0" smtClean="0">
                          <a:solidFill>
                            <a:srgbClr val="FF0000"/>
                          </a:solidFill>
                        </a:rPr>
                        <a:t>64.5%</a:t>
                      </a:r>
                      <a:endParaRPr lang="en-US" sz="1200" dirty="0">
                        <a:solidFill>
                          <a:srgbClr val="FF0000"/>
                        </a:solidFill>
                      </a:endParaRPr>
                    </a:p>
                  </a:txBody>
                  <a:tcPr marL="95249" marR="95249"/>
                </a:tc>
              </a:tr>
              <a:tr h="440788">
                <a:tc>
                  <a:txBody>
                    <a:bodyPr/>
                    <a:lstStyle/>
                    <a:p>
                      <a:pPr algn="ctr"/>
                      <a:r>
                        <a:rPr lang="en-US" sz="1200" dirty="0" smtClean="0"/>
                        <a:t>Software Engineering</a:t>
                      </a:r>
                      <a:endParaRPr lang="en-US" sz="1200" dirty="0"/>
                    </a:p>
                  </a:txBody>
                  <a:tcPr marL="95249" marR="95249"/>
                </a:tc>
                <a:tc>
                  <a:txBody>
                    <a:bodyPr/>
                    <a:lstStyle/>
                    <a:p>
                      <a:pPr algn="ctr"/>
                      <a:r>
                        <a:rPr lang="en-US" sz="1200" dirty="0" smtClean="0"/>
                        <a:t>328</a:t>
                      </a:r>
                      <a:endParaRPr lang="en-US" sz="1200" dirty="0"/>
                    </a:p>
                  </a:txBody>
                  <a:tcPr marL="95249" marR="95249"/>
                </a:tc>
                <a:tc>
                  <a:txBody>
                    <a:bodyPr/>
                    <a:lstStyle/>
                    <a:p>
                      <a:pPr algn="ctr"/>
                      <a:r>
                        <a:rPr lang="en-US" sz="1200" dirty="0" smtClean="0"/>
                        <a:t>58.4%</a:t>
                      </a:r>
                      <a:endParaRPr lang="en-US" sz="1200" dirty="0"/>
                    </a:p>
                  </a:txBody>
                  <a:tcPr marL="95249" marR="95249"/>
                </a:tc>
              </a:tr>
            </a:tbl>
          </a:graphicData>
        </a:graphic>
      </p:graphicFrame>
      <p:sp>
        <p:nvSpPr>
          <p:cNvPr id="3" name="TextBox 2"/>
          <p:cNvSpPr txBox="1"/>
          <p:nvPr/>
        </p:nvSpPr>
        <p:spPr>
          <a:xfrm>
            <a:off x="1550460" y="6298062"/>
            <a:ext cx="5955476" cy="369332"/>
          </a:xfrm>
          <a:prstGeom prst="rect">
            <a:avLst/>
          </a:prstGeom>
          <a:noFill/>
        </p:spPr>
        <p:txBody>
          <a:bodyPr wrap="none" rtlCol="0">
            <a:spAutoFit/>
          </a:bodyPr>
          <a:lstStyle/>
          <a:p>
            <a:r>
              <a:rPr lang="en-US" dirty="0" smtClean="0"/>
              <a:t>Figures accumulated over past 4 years; </a:t>
            </a:r>
            <a:r>
              <a:rPr lang="en-US" dirty="0" err="1" smtClean="0"/>
              <a:t>Taulbee</a:t>
            </a:r>
            <a:r>
              <a:rPr lang="en-US" dirty="0" smtClean="0"/>
              <a:t> Report,  2014</a:t>
            </a:r>
            <a:endParaRPr lang="en-US" dirty="0"/>
          </a:p>
        </p:txBody>
      </p:sp>
    </p:spTree>
    <p:extLst>
      <p:ext uri="{BB962C8B-B14F-4D97-AF65-F5344CB8AC3E}">
        <p14:creationId xmlns:p14="http://schemas.microsoft.com/office/powerpoint/2010/main" val="67636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LBNL Demographics in STEM </a:t>
            </a:r>
          </a:p>
        </p:txBody>
      </p:sp>
      <p:pic>
        <p:nvPicPr>
          <p:cNvPr id="10" name="image02.png" descr="Berkley Lab_Demo Data.001.png"/>
          <p:cNvPicPr>
            <a:picLocks noGrp="1"/>
          </p:cNvPicPr>
          <p:nvPr>
            <p:ph idx="1"/>
          </p:nvPr>
        </p:nvPicPr>
        <p:blipFill rotWithShape="1">
          <a:blip r:embed="rId3" cstate="print">
            <a:extLst>
              <a:ext uri="{28A0092B-C50C-407E-A947-70E740481C1C}">
                <a14:useLocalDpi xmlns:a14="http://schemas.microsoft.com/office/drawing/2010/main"/>
              </a:ext>
            </a:extLst>
          </a:blip>
          <a:srcRect t="82072"/>
          <a:stretch/>
        </p:blipFill>
        <p:spPr>
          <a:xfrm>
            <a:off x="457200" y="5327661"/>
            <a:ext cx="7348415" cy="950763"/>
          </a:xfrm>
          <a:prstGeom prst="rect">
            <a:avLst/>
          </a:prstGeom>
          <a:ln/>
        </p:spPr>
      </p:pic>
      <p:graphicFrame>
        <p:nvGraphicFramePr>
          <p:cNvPr id="3" name="Table 2"/>
          <p:cNvGraphicFramePr>
            <a:graphicFrameLocks noGrp="1"/>
          </p:cNvGraphicFramePr>
          <p:nvPr>
            <p:extLst>
              <p:ext uri="{D42A27DB-BD31-4B8C-83A1-F6EECF244321}">
                <p14:modId xmlns:p14="http://schemas.microsoft.com/office/powerpoint/2010/main" val="360263262"/>
              </p:ext>
            </p:extLst>
          </p:nvPr>
        </p:nvGraphicFramePr>
        <p:xfrm>
          <a:off x="457200" y="1643146"/>
          <a:ext cx="7663409" cy="3354848"/>
        </p:xfrm>
        <a:graphic>
          <a:graphicData uri="http://schemas.openxmlformats.org/drawingml/2006/table">
            <a:tbl>
              <a:tblPr firstRow="1" bandRow="1">
                <a:tableStyleId>{74C1A8A3-306A-4EB7-A6B1-4F7E0EB9C5D6}</a:tableStyleId>
              </a:tblPr>
              <a:tblGrid>
                <a:gridCol w="2030916"/>
                <a:gridCol w="743530"/>
                <a:gridCol w="967608"/>
                <a:gridCol w="825013"/>
                <a:gridCol w="804642"/>
                <a:gridCol w="804642"/>
                <a:gridCol w="703250"/>
                <a:gridCol w="783808"/>
              </a:tblGrid>
              <a:tr h="708168">
                <a:tc>
                  <a:txBody>
                    <a:bodyPr/>
                    <a:lstStyle/>
                    <a:p>
                      <a:pPr algn="ctr"/>
                      <a:r>
                        <a:rPr lang="en-US" dirty="0" smtClean="0"/>
                        <a:t>Types of Jobs at Berkeley Labs</a:t>
                      </a:r>
                      <a:endParaRPr lang="en-US" dirty="0"/>
                    </a:p>
                  </a:txBody>
                  <a:tcPr/>
                </a:tc>
                <a:tc>
                  <a:txBody>
                    <a:bodyPr/>
                    <a:lstStyle/>
                    <a:p>
                      <a:pPr algn="ctr"/>
                      <a:r>
                        <a:rPr lang="en-US" dirty="0" smtClean="0"/>
                        <a:t>TTL</a:t>
                      </a:r>
                      <a:endParaRPr lang="en-US" dirty="0"/>
                    </a:p>
                  </a:txBody>
                  <a:tcPr/>
                </a:tc>
                <a:tc>
                  <a:txBody>
                    <a:bodyPr/>
                    <a:lstStyle/>
                    <a:p>
                      <a:pPr algn="ctr"/>
                      <a:r>
                        <a:rPr lang="en-US" dirty="0" smtClean="0"/>
                        <a:t>Women</a:t>
                      </a:r>
                      <a:endParaRPr lang="en-US" dirty="0"/>
                    </a:p>
                  </a:txBody>
                  <a:tcPr/>
                </a:tc>
                <a:tc>
                  <a:txBody>
                    <a:bodyPr/>
                    <a:lstStyle/>
                    <a:p>
                      <a:pPr algn="ctr"/>
                      <a:r>
                        <a:rPr lang="en-US" dirty="0" smtClean="0"/>
                        <a:t>%</a:t>
                      </a:r>
                      <a:endParaRPr lang="en-US" dirty="0"/>
                    </a:p>
                  </a:txBody>
                  <a:tcPr/>
                </a:tc>
                <a:tc>
                  <a:txBody>
                    <a:bodyPr/>
                    <a:lstStyle/>
                    <a:p>
                      <a:pPr algn="ctr"/>
                      <a:r>
                        <a:rPr lang="en-US" dirty="0" smtClean="0"/>
                        <a:t>URM</a:t>
                      </a:r>
                      <a:endParaRPr lang="en-US" dirty="0"/>
                    </a:p>
                  </a:txBody>
                  <a:tcPr/>
                </a:tc>
                <a:tc>
                  <a:txBody>
                    <a:bodyPr/>
                    <a:lstStyle/>
                    <a:p>
                      <a:pPr algn="ctr"/>
                      <a:r>
                        <a:rPr lang="en-US" dirty="0" smtClean="0"/>
                        <a:t>%</a:t>
                      </a:r>
                      <a:endParaRPr lang="en-US" dirty="0"/>
                    </a:p>
                  </a:txBody>
                  <a:tcPr/>
                </a:tc>
                <a:tc>
                  <a:txBody>
                    <a:bodyPr/>
                    <a:lstStyle/>
                    <a:p>
                      <a:pPr algn="ctr"/>
                      <a:r>
                        <a:rPr lang="en-US" dirty="0" smtClean="0"/>
                        <a:t>OPC</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Scientists and Engineers</a:t>
                      </a:r>
                    </a:p>
                    <a:p>
                      <a:r>
                        <a:rPr lang="en-US" sz="1000" dirty="0" smtClean="0"/>
                        <a:t>(Conducting Research)</a:t>
                      </a:r>
                      <a:endParaRPr lang="en-US" sz="1000" dirty="0"/>
                    </a:p>
                  </a:txBody>
                  <a:tcPr/>
                </a:tc>
                <a:tc>
                  <a:txBody>
                    <a:bodyPr/>
                    <a:lstStyle/>
                    <a:p>
                      <a:r>
                        <a:rPr lang="en-US" dirty="0" smtClean="0"/>
                        <a:t>640</a:t>
                      </a:r>
                      <a:endParaRPr lang="en-US" dirty="0"/>
                    </a:p>
                  </a:txBody>
                  <a:tcPr/>
                </a:tc>
                <a:tc>
                  <a:txBody>
                    <a:bodyPr/>
                    <a:lstStyle/>
                    <a:p>
                      <a:r>
                        <a:rPr lang="en-US" dirty="0" smtClean="0"/>
                        <a:t>100</a:t>
                      </a:r>
                      <a:endParaRPr lang="en-US" dirty="0"/>
                    </a:p>
                  </a:txBody>
                  <a:tcPr/>
                </a:tc>
                <a:tc>
                  <a:txBody>
                    <a:bodyPr/>
                    <a:lstStyle/>
                    <a:p>
                      <a:r>
                        <a:rPr lang="en-US" dirty="0" smtClean="0"/>
                        <a:t>15.6%</a:t>
                      </a:r>
                      <a:endParaRPr lang="en-US" dirty="0"/>
                    </a:p>
                  </a:txBody>
                  <a:tcPr/>
                </a:tc>
                <a:tc>
                  <a:txBody>
                    <a:bodyPr/>
                    <a:lstStyle/>
                    <a:p>
                      <a:r>
                        <a:rPr lang="en-US" dirty="0" smtClean="0"/>
                        <a:t>29</a:t>
                      </a:r>
                      <a:endParaRPr lang="en-US" dirty="0"/>
                    </a:p>
                  </a:txBody>
                  <a:tcPr/>
                </a:tc>
                <a:tc>
                  <a:txBody>
                    <a:bodyPr/>
                    <a:lstStyle/>
                    <a:p>
                      <a:r>
                        <a:rPr lang="en-US" dirty="0" smtClean="0"/>
                        <a:t>4.5%</a:t>
                      </a:r>
                      <a:endParaRPr lang="en-US" dirty="0"/>
                    </a:p>
                  </a:txBody>
                  <a:tcPr/>
                </a:tc>
                <a:tc>
                  <a:txBody>
                    <a:bodyPr/>
                    <a:lstStyle/>
                    <a:p>
                      <a:r>
                        <a:rPr lang="en-US" dirty="0" smtClean="0"/>
                        <a:t>131</a:t>
                      </a:r>
                      <a:endParaRPr lang="en-US" dirty="0"/>
                    </a:p>
                  </a:txBody>
                  <a:tcPr/>
                </a:tc>
                <a:tc>
                  <a:txBody>
                    <a:bodyPr/>
                    <a:lstStyle/>
                    <a:p>
                      <a:r>
                        <a:rPr lang="en-US" dirty="0" smtClean="0"/>
                        <a:t>20.5%</a:t>
                      </a:r>
                      <a:endParaRPr lang="en-US" dirty="0"/>
                    </a:p>
                  </a:txBody>
                  <a:tcPr/>
                </a:tc>
              </a:tr>
              <a:tr h="370840">
                <a:tc>
                  <a:txBody>
                    <a:bodyPr/>
                    <a:lstStyle/>
                    <a:p>
                      <a:r>
                        <a:rPr lang="en-US" sz="1400" dirty="0" smtClean="0"/>
                        <a:t>Postdoctoral Scientists</a:t>
                      </a:r>
                      <a:endParaRPr lang="en-US" sz="1400" dirty="0"/>
                    </a:p>
                  </a:txBody>
                  <a:tcPr/>
                </a:tc>
                <a:tc>
                  <a:txBody>
                    <a:bodyPr/>
                    <a:lstStyle/>
                    <a:p>
                      <a:r>
                        <a:rPr lang="en-US" dirty="0" smtClean="0"/>
                        <a:t>486</a:t>
                      </a:r>
                      <a:endParaRPr lang="en-US" dirty="0"/>
                    </a:p>
                  </a:txBody>
                  <a:tcPr/>
                </a:tc>
                <a:tc>
                  <a:txBody>
                    <a:bodyPr/>
                    <a:lstStyle/>
                    <a:p>
                      <a:r>
                        <a:rPr lang="en-US" dirty="0" smtClean="0"/>
                        <a:t>133</a:t>
                      </a:r>
                      <a:endParaRPr lang="en-US" dirty="0"/>
                    </a:p>
                  </a:txBody>
                  <a:tcPr/>
                </a:tc>
                <a:tc>
                  <a:txBody>
                    <a:bodyPr/>
                    <a:lstStyle/>
                    <a:p>
                      <a:r>
                        <a:rPr lang="en-US" dirty="0" smtClean="0"/>
                        <a:t>27.4%</a:t>
                      </a:r>
                      <a:endParaRPr lang="en-US" dirty="0"/>
                    </a:p>
                  </a:txBody>
                  <a:tcPr/>
                </a:tc>
                <a:tc>
                  <a:txBody>
                    <a:bodyPr/>
                    <a:lstStyle/>
                    <a:p>
                      <a:r>
                        <a:rPr lang="en-US" dirty="0" smtClean="0"/>
                        <a:t>26</a:t>
                      </a:r>
                      <a:endParaRPr lang="en-US" dirty="0"/>
                    </a:p>
                  </a:txBody>
                  <a:tcPr/>
                </a:tc>
                <a:tc>
                  <a:txBody>
                    <a:bodyPr/>
                    <a:lstStyle/>
                    <a:p>
                      <a:r>
                        <a:rPr lang="en-US" dirty="0" smtClean="0"/>
                        <a:t>5.3%</a:t>
                      </a:r>
                      <a:endParaRPr lang="en-US" dirty="0"/>
                    </a:p>
                  </a:txBody>
                  <a:tcPr/>
                </a:tc>
                <a:tc>
                  <a:txBody>
                    <a:bodyPr/>
                    <a:lstStyle/>
                    <a:p>
                      <a:r>
                        <a:rPr lang="en-US" dirty="0" smtClean="0"/>
                        <a:t>209</a:t>
                      </a:r>
                      <a:endParaRPr lang="en-US" dirty="0"/>
                    </a:p>
                  </a:txBody>
                  <a:tcPr/>
                </a:tc>
                <a:tc>
                  <a:txBody>
                    <a:bodyPr/>
                    <a:lstStyle/>
                    <a:p>
                      <a:r>
                        <a:rPr lang="en-US" dirty="0" smtClean="0"/>
                        <a:t>43.0%</a:t>
                      </a:r>
                      <a:endParaRPr lang="en-US" dirty="0"/>
                    </a:p>
                  </a:txBody>
                  <a:tcPr/>
                </a:tc>
              </a:tr>
              <a:tr h="370840">
                <a:tc>
                  <a:txBody>
                    <a:bodyPr/>
                    <a:lstStyle/>
                    <a:p>
                      <a:r>
                        <a:rPr lang="en-US" sz="1400" dirty="0" smtClean="0"/>
                        <a:t>Engineers</a:t>
                      </a:r>
                    </a:p>
                    <a:p>
                      <a:r>
                        <a:rPr lang="en-US" sz="800" dirty="0" smtClean="0"/>
                        <a:t>(Information, Mechanical, and</a:t>
                      </a:r>
                      <a:r>
                        <a:rPr lang="en-US" sz="800" baseline="0" dirty="0" smtClean="0"/>
                        <a:t> </a:t>
                      </a:r>
                      <a:r>
                        <a:rPr lang="en-US" sz="800" dirty="0" smtClean="0"/>
                        <a:t>Electrical)</a:t>
                      </a:r>
                      <a:endParaRPr lang="en-US" sz="800" dirty="0"/>
                    </a:p>
                  </a:txBody>
                  <a:tcPr/>
                </a:tc>
                <a:tc>
                  <a:txBody>
                    <a:bodyPr/>
                    <a:lstStyle/>
                    <a:p>
                      <a:r>
                        <a:rPr lang="en-US" dirty="0" smtClean="0"/>
                        <a:t>483</a:t>
                      </a:r>
                      <a:endParaRPr lang="en-US" dirty="0"/>
                    </a:p>
                  </a:txBody>
                  <a:tcPr/>
                </a:tc>
                <a:tc>
                  <a:txBody>
                    <a:bodyPr/>
                    <a:lstStyle/>
                    <a:p>
                      <a:r>
                        <a:rPr lang="en-US" dirty="0" smtClean="0"/>
                        <a:t>102</a:t>
                      </a:r>
                      <a:endParaRPr lang="en-US" dirty="0"/>
                    </a:p>
                  </a:txBody>
                  <a:tcPr/>
                </a:tc>
                <a:tc>
                  <a:txBody>
                    <a:bodyPr/>
                    <a:lstStyle/>
                    <a:p>
                      <a:r>
                        <a:rPr lang="en-US" dirty="0" smtClean="0"/>
                        <a:t>21.1%</a:t>
                      </a:r>
                      <a:endParaRPr lang="en-US" dirty="0"/>
                    </a:p>
                  </a:txBody>
                  <a:tcPr/>
                </a:tc>
                <a:tc>
                  <a:txBody>
                    <a:bodyPr/>
                    <a:lstStyle/>
                    <a:p>
                      <a:r>
                        <a:rPr lang="en-US" dirty="0" smtClean="0"/>
                        <a:t>51</a:t>
                      </a:r>
                      <a:endParaRPr lang="en-US" dirty="0"/>
                    </a:p>
                  </a:txBody>
                  <a:tcPr/>
                </a:tc>
                <a:tc>
                  <a:txBody>
                    <a:bodyPr/>
                    <a:lstStyle/>
                    <a:p>
                      <a:r>
                        <a:rPr lang="en-US" dirty="0" smtClean="0"/>
                        <a:t>10.6%</a:t>
                      </a:r>
                      <a:endParaRPr lang="en-US" dirty="0"/>
                    </a:p>
                  </a:txBody>
                  <a:tcPr/>
                </a:tc>
                <a:tc>
                  <a:txBody>
                    <a:bodyPr/>
                    <a:lstStyle/>
                    <a:p>
                      <a:r>
                        <a:rPr lang="en-US" dirty="0" smtClean="0"/>
                        <a:t>118</a:t>
                      </a:r>
                      <a:endParaRPr lang="en-US" dirty="0"/>
                    </a:p>
                  </a:txBody>
                  <a:tcPr/>
                </a:tc>
                <a:tc>
                  <a:txBody>
                    <a:bodyPr/>
                    <a:lstStyle/>
                    <a:p>
                      <a:r>
                        <a:rPr lang="en-US" dirty="0" smtClean="0"/>
                        <a:t>24.4%</a:t>
                      </a:r>
                      <a:endParaRPr lang="en-US" dirty="0"/>
                    </a:p>
                  </a:txBody>
                  <a:tcPr/>
                </a:tc>
              </a:tr>
              <a:tr h="370840">
                <a:tc>
                  <a:txBody>
                    <a:bodyPr/>
                    <a:lstStyle/>
                    <a:p>
                      <a:r>
                        <a:rPr lang="en-US" dirty="0" smtClean="0"/>
                        <a:t>Research Support</a:t>
                      </a:r>
                    </a:p>
                    <a:p>
                      <a:r>
                        <a:rPr lang="en-US" sz="900" dirty="0" smtClean="0"/>
                        <a:t>(Non</a:t>
                      </a:r>
                      <a:r>
                        <a:rPr lang="en-US" sz="900" baseline="0" dirty="0" smtClean="0"/>
                        <a:t> S&amp;Es in programmatic divisions)</a:t>
                      </a:r>
                      <a:endParaRPr lang="en-US" sz="900" dirty="0"/>
                    </a:p>
                  </a:txBody>
                  <a:tcPr/>
                </a:tc>
                <a:tc>
                  <a:txBody>
                    <a:bodyPr/>
                    <a:lstStyle/>
                    <a:p>
                      <a:r>
                        <a:rPr lang="en-US" dirty="0" smtClean="0"/>
                        <a:t>907</a:t>
                      </a:r>
                      <a:endParaRPr lang="en-US" dirty="0"/>
                    </a:p>
                  </a:txBody>
                  <a:tcPr/>
                </a:tc>
                <a:tc>
                  <a:txBody>
                    <a:bodyPr/>
                    <a:lstStyle/>
                    <a:p>
                      <a:r>
                        <a:rPr lang="en-US" dirty="0" smtClean="0"/>
                        <a:t>390</a:t>
                      </a:r>
                      <a:endParaRPr lang="en-US" dirty="0"/>
                    </a:p>
                  </a:txBody>
                  <a:tcPr/>
                </a:tc>
                <a:tc>
                  <a:txBody>
                    <a:bodyPr/>
                    <a:lstStyle/>
                    <a:p>
                      <a:r>
                        <a:rPr lang="en-US" dirty="0" smtClean="0"/>
                        <a:t>43.0%</a:t>
                      </a:r>
                      <a:endParaRPr lang="en-US" dirty="0"/>
                    </a:p>
                  </a:txBody>
                  <a:tcPr/>
                </a:tc>
                <a:tc>
                  <a:txBody>
                    <a:bodyPr/>
                    <a:lstStyle/>
                    <a:p>
                      <a:r>
                        <a:rPr lang="en-US" dirty="0" smtClean="0"/>
                        <a:t>145</a:t>
                      </a:r>
                      <a:endParaRPr lang="en-US" dirty="0"/>
                    </a:p>
                  </a:txBody>
                  <a:tcPr/>
                </a:tc>
                <a:tc>
                  <a:txBody>
                    <a:bodyPr/>
                    <a:lstStyle/>
                    <a:p>
                      <a:r>
                        <a:rPr lang="en-US" dirty="0" smtClean="0"/>
                        <a:t>16.0%</a:t>
                      </a:r>
                      <a:endParaRPr lang="en-US" dirty="0"/>
                    </a:p>
                  </a:txBody>
                  <a:tcPr/>
                </a:tc>
                <a:tc>
                  <a:txBody>
                    <a:bodyPr/>
                    <a:lstStyle/>
                    <a:p>
                      <a:r>
                        <a:rPr lang="en-US" dirty="0" smtClean="0"/>
                        <a:t>207</a:t>
                      </a:r>
                      <a:endParaRPr lang="en-US" dirty="0"/>
                    </a:p>
                  </a:txBody>
                  <a:tcPr/>
                </a:tc>
                <a:tc>
                  <a:txBody>
                    <a:bodyPr/>
                    <a:lstStyle/>
                    <a:p>
                      <a:r>
                        <a:rPr lang="en-US" dirty="0" smtClean="0"/>
                        <a:t>22.8%</a:t>
                      </a:r>
                      <a:endParaRPr lang="en-US" dirty="0"/>
                    </a:p>
                  </a:txBody>
                  <a:tcPr/>
                </a:tc>
              </a:tr>
              <a:tr h="370840">
                <a:tc>
                  <a:txBody>
                    <a:bodyPr/>
                    <a:lstStyle/>
                    <a:p>
                      <a:r>
                        <a:rPr lang="en-US" dirty="0" smtClean="0"/>
                        <a:t>Ops Support</a:t>
                      </a:r>
                    </a:p>
                    <a:p>
                      <a:r>
                        <a:rPr lang="en-US" sz="1000" dirty="0" smtClean="0"/>
                        <a:t>(Non S&amp;Es in Operational Divisions)</a:t>
                      </a:r>
                      <a:endParaRPr lang="en-US" sz="1000" dirty="0"/>
                    </a:p>
                  </a:txBody>
                  <a:tcPr/>
                </a:tc>
                <a:tc>
                  <a:txBody>
                    <a:bodyPr/>
                    <a:lstStyle/>
                    <a:p>
                      <a:r>
                        <a:rPr lang="en-US" dirty="0" smtClean="0"/>
                        <a:t>677</a:t>
                      </a:r>
                      <a:endParaRPr lang="en-US" dirty="0"/>
                    </a:p>
                  </a:txBody>
                  <a:tcPr/>
                </a:tc>
                <a:tc>
                  <a:txBody>
                    <a:bodyPr/>
                    <a:lstStyle/>
                    <a:p>
                      <a:r>
                        <a:rPr lang="en-US" dirty="0" smtClean="0"/>
                        <a:t>324</a:t>
                      </a:r>
                      <a:endParaRPr lang="en-US" dirty="0"/>
                    </a:p>
                  </a:txBody>
                  <a:tcPr/>
                </a:tc>
                <a:tc>
                  <a:txBody>
                    <a:bodyPr/>
                    <a:lstStyle/>
                    <a:p>
                      <a:r>
                        <a:rPr lang="en-US" dirty="0" smtClean="0"/>
                        <a:t>47.9%</a:t>
                      </a:r>
                      <a:endParaRPr lang="en-US" dirty="0"/>
                    </a:p>
                  </a:txBody>
                  <a:tcPr/>
                </a:tc>
                <a:tc>
                  <a:txBody>
                    <a:bodyPr/>
                    <a:lstStyle/>
                    <a:p>
                      <a:r>
                        <a:rPr lang="en-US" dirty="0" smtClean="0"/>
                        <a:t>161</a:t>
                      </a:r>
                      <a:endParaRPr lang="en-US" dirty="0"/>
                    </a:p>
                  </a:txBody>
                  <a:tcPr/>
                </a:tc>
                <a:tc>
                  <a:txBody>
                    <a:bodyPr/>
                    <a:lstStyle/>
                    <a:p>
                      <a:r>
                        <a:rPr lang="en-US" dirty="0" smtClean="0"/>
                        <a:t>23.8%</a:t>
                      </a:r>
                      <a:endParaRPr lang="en-US" dirty="0"/>
                    </a:p>
                  </a:txBody>
                  <a:tcPr/>
                </a:tc>
                <a:tc>
                  <a:txBody>
                    <a:bodyPr/>
                    <a:lstStyle/>
                    <a:p>
                      <a:r>
                        <a:rPr lang="en-US" dirty="0" smtClean="0"/>
                        <a:t>117</a:t>
                      </a:r>
                      <a:endParaRPr lang="en-US" dirty="0"/>
                    </a:p>
                  </a:txBody>
                  <a:tcPr/>
                </a:tc>
                <a:tc>
                  <a:txBody>
                    <a:bodyPr/>
                    <a:lstStyle/>
                    <a:p>
                      <a:r>
                        <a:rPr lang="en-US" dirty="0" smtClean="0"/>
                        <a:t>17.3%</a:t>
                      </a:r>
                      <a:endParaRPr lang="en-US" dirty="0"/>
                    </a:p>
                  </a:txBody>
                  <a:tcPr/>
                </a:tc>
              </a:tr>
              <a:tr h="370840">
                <a:tc>
                  <a:txBody>
                    <a:bodyPr/>
                    <a:lstStyle/>
                    <a:p>
                      <a:r>
                        <a:rPr lang="en-US" dirty="0" smtClean="0"/>
                        <a:t>Totals</a:t>
                      </a:r>
                      <a:endParaRPr lang="en-US" dirty="0"/>
                    </a:p>
                  </a:txBody>
                  <a:tcPr/>
                </a:tc>
                <a:tc>
                  <a:txBody>
                    <a:bodyPr/>
                    <a:lstStyle/>
                    <a:p>
                      <a:r>
                        <a:rPr lang="en-US" dirty="0" smtClean="0"/>
                        <a:t>3193</a:t>
                      </a:r>
                      <a:endParaRPr lang="en-US" dirty="0"/>
                    </a:p>
                  </a:txBody>
                  <a:tcPr/>
                </a:tc>
                <a:tc>
                  <a:txBody>
                    <a:bodyPr/>
                    <a:lstStyle/>
                    <a:p>
                      <a:r>
                        <a:rPr lang="en-US" dirty="0" smtClean="0"/>
                        <a:t>1049</a:t>
                      </a:r>
                      <a:endParaRPr lang="en-US" dirty="0"/>
                    </a:p>
                  </a:txBody>
                  <a:tcPr/>
                </a:tc>
                <a:tc>
                  <a:txBody>
                    <a:bodyPr/>
                    <a:lstStyle/>
                    <a:p>
                      <a:r>
                        <a:rPr lang="en-US" dirty="0" smtClean="0"/>
                        <a:t>32.9%</a:t>
                      </a:r>
                      <a:endParaRPr lang="en-US" dirty="0"/>
                    </a:p>
                  </a:txBody>
                  <a:tcPr/>
                </a:tc>
                <a:tc>
                  <a:txBody>
                    <a:bodyPr/>
                    <a:lstStyle/>
                    <a:p>
                      <a:r>
                        <a:rPr lang="en-US" dirty="0" smtClean="0"/>
                        <a:t>412</a:t>
                      </a:r>
                      <a:endParaRPr lang="en-US" dirty="0"/>
                    </a:p>
                  </a:txBody>
                  <a:tcPr/>
                </a:tc>
                <a:tc>
                  <a:txBody>
                    <a:bodyPr/>
                    <a:lstStyle/>
                    <a:p>
                      <a:r>
                        <a:rPr lang="en-US" dirty="0" smtClean="0"/>
                        <a:t>12.9%</a:t>
                      </a:r>
                      <a:endParaRPr lang="en-US" dirty="0"/>
                    </a:p>
                  </a:txBody>
                  <a:tcPr/>
                </a:tc>
                <a:tc>
                  <a:txBody>
                    <a:bodyPr/>
                    <a:lstStyle/>
                    <a:p>
                      <a:r>
                        <a:rPr lang="en-US" dirty="0" smtClean="0"/>
                        <a:t>782</a:t>
                      </a:r>
                      <a:endParaRPr lang="en-US" dirty="0"/>
                    </a:p>
                  </a:txBody>
                  <a:tcPr/>
                </a:tc>
                <a:tc>
                  <a:txBody>
                    <a:bodyPr/>
                    <a:lstStyle/>
                    <a:p>
                      <a:r>
                        <a:rPr lang="en-US" dirty="0" smtClean="0"/>
                        <a:t>24.5%</a:t>
                      </a:r>
                      <a:endParaRPr lang="en-US" dirty="0"/>
                    </a:p>
                  </a:txBody>
                  <a:tcPr/>
                </a:tc>
              </a:tr>
            </a:tbl>
          </a:graphicData>
        </a:graphic>
      </p:graphicFrame>
      <p:sp>
        <p:nvSpPr>
          <p:cNvPr id="5" name="TextBox 4"/>
          <p:cNvSpPr txBox="1"/>
          <p:nvPr/>
        </p:nvSpPr>
        <p:spPr>
          <a:xfrm>
            <a:off x="1012874" y="6211669"/>
            <a:ext cx="6318403" cy="646331"/>
          </a:xfrm>
          <a:prstGeom prst="rect">
            <a:avLst/>
          </a:prstGeom>
          <a:noFill/>
        </p:spPr>
        <p:txBody>
          <a:bodyPr wrap="square" rtlCol="0">
            <a:spAutoFit/>
          </a:bodyPr>
          <a:lstStyle/>
          <a:p>
            <a:r>
              <a:rPr lang="en-US" dirty="0"/>
              <a:t>Data from DOE labs reflect national demographics</a:t>
            </a:r>
          </a:p>
          <a:p>
            <a:pPr lvl="1"/>
            <a:r>
              <a:rPr lang="en-US" dirty="0"/>
              <a:t>Also indicate retention problem for female </a:t>
            </a:r>
            <a:r>
              <a:rPr lang="en-US" dirty="0" smtClean="0"/>
              <a:t>postdocs</a:t>
            </a:r>
            <a:endParaRPr lang="en-US" dirty="0"/>
          </a:p>
        </p:txBody>
      </p:sp>
    </p:spTree>
    <p:extLst>
      <p:ext uri="{BB962C8B-B14F-4D97-AF65-F5344CB8AC3E}">
        <p14:creationId xmlns:p14="http://schemas.microsoft.com/office/powerpoint/2010/main" val="2948317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Workforce Demand</a:t>
            </a:r>
          </a:p>
        </p:txBody>
      </p:sp>
      <p:sp>
        <p:nvSpPr>
          <p:cNvPr id="3" name="Content Placeholder 2"/>
          <p:cNvSpPr>
            <a:spLocks noGrp="1"/>
          </p:cNvSpPr>
          <p:nvPr>
            <p:ph idx="1"/>
          </p:nvPr>
        </p:nvSpPr>
        <p:spPr/>
        <p:txBody>
          <a:bodyPr>
            <a:normAutofit/>
          </a:bodyPr>
          <a:lstStyle/>
          <a:p>
            <a:r>
              <a:rPr lang="en-US" dirty="0" smtClean="0"/>
              <a:t>% of foreign nationals in graduate population growing steadily</a:t>
            </a:r>
          </a:p>
          <a:p>
            <a:pPr marL="594360" lvl="2" indent="-320040">
              <a:spcBef>
                <a:spcPts val="700"/>
              </a:spcBef>
              <a:buSzPct val="60000"/>
              <a:buFont typeface="Wingdings"/>
              <a:buChar char=""/>
            </a:pPr>
            <a:r>
              <a:rPr lang="en-US" dirty="0" smtClean="0"/>
              <a:t>58% of graduates in Computing Sciences are now foreign nationals </a:t>
            </a:r>
          </a:p>
          <a:p>
            <a:r>
              <a:rPr lang="en-US" dirty="0" smtClean="0"/>
              <a:t>Lack of diversity in US graduates in CS and CE is a major contributing factor in national shortage</a:t>
            </a:r>
          </a:p>
          <a:p>
            <a:pPr lvl="1"/>
            <a:r>
              <a:rPr lang="en-US" dirty="0" smtClean="0"/>
              <a:t>Current US citizens among graduates are mostly white male </a:t>
            </a:r>
          </a:p>
          <a:p>
            <a:pPr lvl="1"/>
            <a:r>
              <a:rPr lang="en-US" dirty="0" smtClean="0"/>
              <a:t>African American / Hispanic graduates very low (ca. 1% each)</a:t>
            </a:r>
          </a:p>
          <a:p>
            <a:pPr lvl="1"/>
            <a:r>
              <a:rPr lang="en-US" dirty="0" smtClean="0"/>
              <a:t>Percentage of females among graduates is declining</a:t>
            </a:r>
          </a:p>
          <a:p>
            <a:r>
              <a:rPr lang="en-US" dirty="0" smtClean="0"/>
              <a:t>Data from DOE labs reflect national demographics</a:t>
            </a:r>
          </a:p>
          <a:p>
            <a:pPr lvl="1"/>
            <a:r>
              <a:rPr lang="en-US" dirty="0" smtClean="0"/>
              <a:t>Also indicate retention problem for female postdocs</a:t>
            </a:r>
          </a:p>
          <a:p>
            <a:r>
              <a:rPr lang="en-US" dirty="0" smtClean="0"/>
              <a:t>Lack of STEM diversity widely acknowledged, not addressed</a:t>
            </a:r>
            <a:endParaRPr lang="en-US" dirty="0"/>
          </a:p>
        </p:txBody>
      </p:sp>
      <p:sp>
        <p:nvSpPr>
          <p:cNvPr id="4" name="Rectangle 3"/>
          <p:cNvSpPr/>
          <p:nvPr/>
        </p:nvSpPr>
        <p:spPr>
          <a:xfrm>
            <a:off x="238481" y="5528744"/>
            <a:ext cx="7838719" cy="1138773"/>
          </a:xfrm>
          <a:prstGeom prst="rect">
            <a:avLst/>
          </a:prstGeom>
          <a:solidFill>
            <a:srgbClr val="FFA856"/>
          </a:solidFill>
        </p:spPr>
        <p:txBody>
          <a:bodyPr wrap="square">
            <a:spAutoFit/>
          </a:bodyPr>
          <a:lstStyle/>
          <a:p>
            <a:r>
              <a:rPr lang="en-US" sz="2400" dirty="0" smtClean="0"/>
              <a:t>FINDING: </a:t>
            </a:r>
            <a:r>
              <a:rPr lang="en-US" sz="2000" dirty="0"/>
              <a:t>There is a growing demand for graduates in Computing Sciences that far exceeds the supply. A larger workforce gap and continued underrepresentation of minorities and females are expected</a:t>
            </a:r>
            <a:r>
              <a:rPr lang="en-US" sz="2400" dirty="0"/>
              <a:t>. </a:t>
            </a:r>
            <a:r>
              <a:rPr lang="en-US" sz="2400" dirty="0" smtClean="0"/>
              <a:t> </a:t>
            </a:r>
            <a:endParaRPr lang="en-US" sz="2400" dirty="0"/>
          </a:p>
        </p:txBody>
      </p:sp>
    </p:spTree>
    <p:extLst>
      <p:ext uri="{BB962C8B-B14F-4D97-AF65-F5344CB8AC3E}">
        <p14:creationId xmlns:p14="http://schemas.microsoft.com/office/powerpoint/2010/main" val="3127504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3" y="125990"/>
            <a:ext cx="8229600" cy="1154097"/>
          </a:xfrm>
        </p:spPr>
        <p:txBody>
          <a:bodyPr>
            <a:normAutofit fontScale="90000"/>
          </a:bodyPr>
          <a:lstStyle/>
          <a:p>
            <a:pPr algn="ctr"/>
            <a:r>
              <a:rPr lang="en-US" dirty="0" smtClean="0">
                <a:solidFill>
                  <a:srgbClr val="D1282E"/>
                </a:solidFill>
              </a:rPr>
              <a:t>DOE Workforce Development</a:t>
            </a:r>
            <a:br>
              <a:rPr lang="en-US" dirty="0" smtClean="0">
                <a:solidFill>
                  <a:srgbClr val="D1282E"/>
                </a:solidFill>
              </a:rPr>
            </a:br>
            <a:r>
              <a:rPr lang="en-US" sz="3600" dirty="0" smtClean="0">
                <a:solidFill>
                  <a:srgbClr val="D1282E"/>
                </a:solidFill>
              </a:rPr>
              <a:t>Office of Science</a:t>
            </a:r>
            <a:endParaRPr lang="en-US" sz="3600" dirty="0">
              <a:solidFill>
                <a:srgbClr val="D1282E"/>
              </a:solidFill>
            </a:endParaRPr>
          </a:p>
        </p:txBody>
      </p:sp>
      <p:sp>
        <p:nvSpPr>
          <p:cNvPr id="3" name="Content Placeholder 2"/>
          <p:cNvSpPr>
            <a:spLocks noGrp="1"/>
          </p:cNvSpPr>
          <p:nvPr>
            <p:ph idx="1"/>
          </p:nvPr>
        </p:nvSpPr>
        <p:spPr>
          <a:xfrm>
            <a:off x="457492" y="1623190"/>
            <a:ext cx="7315200" cy="4566228"/>
          </a:xfrm>
        </p:spPr>
        <p:txBody>
          <a:bodyPr>
            <a:normAutofit fontScale="32500" lnSpcReduction="20000"/>
          </a:bodyPr>
          <a:lstStyle/>
          <a:p>
            <a:pPr marL="114300" indent="0">
              <a:buNone/>
            </a:pPr>
            <a:r>
              <a:rPr lang="en-US" sz="8600" dirty="0" smtClean="0"/>
              <a:t>Workforce Development Training Program </a:t>
            </a:r>
          </a:p>
          <a:p>
            <a:r>
              <a:rPr lang="en-US" sz="8000" dirty="0"/>
              <a:t>Science Undergraduate Laboratory Internships (SULI)</a:t>
            </a:r>
          </a:p>
          <a:p>
            <a:r>
              <a:rPr lang="en-US" sz="8000" dirty="0" smtClean="0"/>
              <a:t>Community College Internships</a:t>
            </a:r>
            <a:r>
              <a:rPr lang="en-US" sz="8000" dirty="0"/>
              <a:t> </a:t>
            </a:r>
            <a:r>
              <a:rPr lang="en-US" sz="8000" dirty="0" smtClean="0"/>
              <a:t>(</a:t>
            </a:r>
            <a:r>
              <a:rPr lang="en-US" sz="8000" dirty="0"/>
              <a:t>CCI)</a:t>
            </a:r>
          </a:p>
          <a:p>
            <a:r>
              <a:rPr lang="en-US" sz="8000" dirty="0" smtClean="0"/>
              <a:t>DOE Office of Science Graduate Fellowship (SCGSF) Program</a:t>
            </a:r>
            <a:endParaRPr lang="en-US" sz="8000" dirty="0"/>
          </a:p>
          <a:p>
            <a:r>
              <a:rPr lang="en-US" sz="8000" dirty="0" smtClean="0"/>
              <a:t>Albert</a:t>
            </a:r>
            <a:r>
              <a:rPr lang="en-US" sz="8000" dirty="0"/>
              <a:t> </a:t>
            </a:r>
            <a:r>
              <a:rPr lang="en-US" sz="8000" dirty="0" smtClean="0"/>
              <a:t>Einstein Distinguished Educator Fellowship (</a:t>
            </a:r>
            <a:r>
              <a:rPr lang="en-US" sz="8000" dirty="0"/>
              <a:t>AEF</a:t>
            </a:r>
            <a:r>
              <a:rPr lang="en-US" sz="8000" dirty="0" smtClean="0"/>
              <a:t>) Program</a:t>
            </a:r>
            <a:endParaRPr lang="en-US" sz="8000" dirty="0"/>
          </a:p>
          <a:p>
            <a:r>
              <a:rPr lang="en-US" sz="8000" dirty="0" smtClean="0"/>
              <a:t>Visiting Faculty Program (</a:t>
            </a:r>
            <a:r>
              <a:rPr lang="en-US" sz="8000" dirty="0"/>
              <a:t>VFP</a:t>
            </a:r>
            <a:r>
              <a:rPr lang="en-US" sz="8000" dirty="0" smtClean="0"/>
              <a:t>) at DOE Laboratories</a:t>
            </a:r>
            <a:endParaRPr lang="en-US" sz="8000" dirty="0"/>
          </a:p>
          <a:p>
            <a:r>
              <a:rPr lang="en-US" sz="8000" dirty="0" smtClean="0"/>
              <a:t>DOE National Science Bowl (</a:t>
            </a:r>
            <a:r>
              <a:rPr lang="en-US" sz="8000" dirty="0"/>
              <a:t>NSB)</a:t>
            </a:r>
          </a:p>
          <a:p>
            <a:r>
              <a:rPr lang="en-US" sz="8000" dirty="0" smtClean="0"/>
              <a:t>STEM Resources for K-12 Educators</a:t>
            </a:r>
          </a:p>
        </p:txBody>
      </p:sp>
      <p:sp>
        <p:nvSpPr>
          <p:cNvPr id="5" name="TextBox 4"/>
          <p:cNvSpPr txBox="1"/>
          <p:nvPr/>
        </p:nvSpPr>
        <p:spPr>
          <a:xfrm>
            <a:off x="904631" y="6046310"/>
            <a:ext cx="5999201" cy="738664"/>
          </a:xfrm>
          <a:prstGeom prst="rect">
            <a:avLst/>
          </a:prstGeom>
          <a:noFill/>
        </p:spPr>
        <p:txBody>
          <a:bodyPr wrap="square" rtlCol="0">
            <a:spAutoFit/>
          </a:bodyPr>
          <a:lstStyle/>
          <a:p>
            <a:r>
              <a:rPr lang="en-US" sz="2400" dirty="0" smtClean="0"/>
              <a:t>See http://</a:t>
            </a:r>
            <a:r>
              <a:rPr lang="en-US" sz="2400" dirty="0" err="1" smtClean="0"/>
              <a:t>science.energy.gov</a:t>
            </a:r>
            <a:r>
              <a:rPr lang="en-US" sz="2400" dirty="0"/>
              <a:t>/</a:t>
            </a:r>
            <a:r>
              <a:rPr lang="en-US" sz="2400" dirty="0" err="1" smtClean="0"/>
              <a:t>wdts</a:t>
            </a:r>
            <a:endParaRPr lang="en-US" sz="2400" dirty="0"/>
          </a:p>
          <a:p>
            <a:endParaRPr lang="en-US" dirty="0"/>
          </a:p>
        </p:txBody>
      </p:sp>
    </p:spTree>
    <p:extLst>
      <p:ext uri="{BB962C8B-B14F-4D97-AF65-F5344CB8AC3E}">
        <p14:creationId xmlns:p14="http://schemas.microsoft.com/office/powerpoint/2010/main" val="360525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Workforce Training</a:t>
            </a:r>
          </a:p>
        </p:txBody>
      </p:sp>
      <p:sp>
        <p:nvSpPr>
          <p:cNvPr id="3" name="Content Placeholder 2"/>
          <p:cNvSpPr>
            <a:spLocks noGrp="1"/>
          </p:cNvSpPr>
          <p:nvPr>
            <p:ph idx="1"/>
          </p:nvPr>
        </p:nvSpPr>
        <p:spPr/>
        <p:txBody>
          <a:bodyPr>
            <a:normAutofit/>
          </a:bodyPr>
          <a:lstStyle/>
          <a:p>
            <a:r>
              <a:rPr lang="en-US" dirty="0"/>
              <a:t>DOE CSGF program established 1991; jointly funded by ASCR and NNSA</a:t>
            </a:r>
          </a:p>
          <a:p>
            <a:r>
              <a:rPr lang="en-US" dirty="0"/>
              <a:t>Trains graduate students to meet national workforce needs in computational sciences, including those of DOE</a:t>
            </a:r>
          </a:p>
          <a:p>
            <a:r>
              <a:rPr lang="en-US" dirty="0"/>
              <a:t>Provides practical work experiences at DOE labs; improves collaboration between labs and academia; raises visibility of careers in computational sciences</a:t>
            </a:r>
          </a:p>
          <a:p>
            <a:r>
              <a:rPr lang="en-US" dirty="0"/>
              <a:t>Effective elements</a:t>
            </a:r>
          </a:p>
          <a:p>
            <a:pPr lvl="1"/>
            <a:r>
              <a:rPr lang="en-US" dirty="0"/>
              <a:t>Interdisciplinary program of study</a:t>
            </a:r>
          </a:p>
          <a:p>
            <a:pPr lvl="1"/>
            <a:r>
              <a:rPr lang="en-US" dirty="0"/>
              <a:t>Research practicum at DOE laboratories</a:t>
            </a:r>
          </a:p>
          <a:p>
            <a:pPr lvl="1"/>
            <a:r>
              <a:rPr lang="en-US" dirty="0"/>
              <a:t>Annual review that enables networking</a:t>
            </a:r>
          </a:p>
          <a:p>
            <a:pPr lvl="1"/>
            <a:r>
              <a:rPr lang="en-US" dirty="0"/>
              <a:t>Careful selection process</a:t>
            </a:r>
          </a:p>
          <a:p>
            <a:pPr marL="45720" indent="0">
              <a:buNone/>
            </a:pPr>
            <a:endParaRPr lang="en-US" dirty="0"/>
          </a:p>
        </p:txBody>
      </p:sp>
    </p:spTree>
    <p:extLst>
      <p:ext uri="{BB962C8B-B14F-4D97-AF65-F5344CB8AC3E}">
        <p14:creationId xmlns:p14="http://schemas.microsoft.com/office/powerpoint/2010/main" val="1361019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CSGF Applicants’ Quantitative Measures for 2002-2011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59225"/>
              </p:ext>
            </p:extLst>
          </p:nvPr>
        </p:nvGraphicFramePr>
        <p:xfrm>
          <a:off x="457200" y="1600200"/>
          <a:ext cx="7620000" cy="5114850"/>
        </p:xfrm>
        <a:graphic>
          <a:graphicData uri="http://schemas.openxmlformats.org/drawingml/2006/table">
            <a:tbl>
              <a:tblPr firstRow="1" bandRow="1">
                <a:tableStyleId>{74C1A8A3-306A-4EB7-A6B1-4F7E0EB9C5D6}</a:tableStyleId>
              </a:tblPr>
              <a:tblGrid>
                <a:gridCol w="1905000"/>
                <a:gridCol w="1905000"/>
                <a:gridCol w="1905000"/>
                <a:gridCol w="1905000"/>
              </a:tblGrid>
              <a:tr h="621816">
                <a:tc>
                  <a:txBody>
                    <a:bodyPr/>
                    <a:lstStyle/>
                    <a:p>
                      <a:pPr algn="ctr"/>
                      <a:r>
                        <a:rPr lang="en-US" dirty="0" smtClean="0"/>
                        <a:t>Year</a:t>
                      </a:r>
                      <a:endParaRPr lang="en-US" dirty="0"/>
                    </a:p>
                  </a:txBody>
                  <a:tcPr/>
                </a:tc>
                <a:tc>
                  <a:txBody>
                    <a:bodyPr/>
                    <a:lstStyle/>
                    <a:p>
                      <a:pPr algn="ctr"/>
                      <a:r>
                        <a:rPr lang="en-US" dirty="0" smtClean="0"/>
                        <a:t>Average UGPA</a:t>
                      </a:r>
                      <a:endParaRPr lang="en-US" dirty="0"/>
                    </a:p>
                  </a:txBody>
                  <a:tcPr/>
                </a:tc>
                <a:tc>
                  <a:txBody>
                    <a:bodyPr/>
                    <a:lstStyle/>
                    <a:p>
                      <a:pPr algn="ctr"/>
                      <a:r>
                        <a:rPr lang="en-US" dirty="0" smtClean="0"/>
                        <a:t>Avg. Percentile GRE Verbal</a:t>
                      </a:r>
                      <a:endParaRPr lang="en-US" dirty="0"/>
                    </a:p>
                  </a:txBody>
                  <a:tcPr/>
                </a:tc>
                <a:tc>
                  <a:txBody>
                    <a:bodyPr/>
                    <a:lstStyle/>
                    <a:p>
                      <a:pPr algn="ctr"/>
                      <a:r>
                        <a:rPr lang="en-US" dirty="0" smtClean="0"/>
                        <a:t>Avg. Percentile GRE Quantitative</a:t>
                      </a:r>
                      <a:endParaRPr lang="en-US" dirty="0"/>
                    </a:p>
                  </a:txBody>
                  <a:tcPr/>
                </a:tc>
              </a:tr>
              <a:tr h="447477">
                <a:tc>
                  <a:txBody>
                    <a:bodyPr/>
                    <a:lstStyle/>
                    <a:p>
                      <a:pPr algn="ctr"/>
                      <a:r>
                        <a:rPr lang="en-US" dirty="0" smtClean="0"/>
                        <a:t>2002</a:t>
                      </a:r>
                      <a:endParaRPr lang="en-US" dirty="0"/>
                    </a:p>
                  </a:txBody>
                  <a:tcPr/>
                </a:tc>
                <a:tc>
                  <a:txBody>
                    <a:bodyPr/>
                    <a:lstStyle/>
                    <a:p>
                      <a:pPr algn="ctr"/>
                      <a:r>
                        <a:rPr lang="en-US" dirty="0" smtClean="0"/>
                        <a:t>3.51</a:t>
                      </a:r>
                      <a:endParaRPr lang="en-US" dirty="0"/>
                    </a:p>
                  </a:txBody>
                  <a:tcPr/>
                </a:tc>
                <a:tc>
                  <a:txBody>
                    <a:bodyPr/>
                    <a:lstStyle/>
                    <a:p>
                      <a:pPr algn="ctr"/>
                      <a:r>
                        <a:rPr lang="en-US" dirty="0" smtClean="0"/>
                        <a:t>74</a:t>
                      </a:r>
                      <a:endParaRPr lang="en-US" dirty="0"/>
                    </a:p>
                  </a:txBody>
                  <a:tcPr/>
                </a:tc>
                <a:tc>
                  <a:txBody>
                    <a:bodyPr/>
                    <a:lstStyle/>
                    <a:p>
                      <a:pPr algn="ctr"/>
                      <a:r>
                        <a:rPr lang="en-US" dirty="0" smtClean="0"/>
                        <a:t>87</a:t>
                      </a:r>
                      <a:endParaRPr lang="en-US" dirty="0"/>
                    </a:p>
                  </a:txBody>
                  <a:tcPr/>
                </a:tc>
              </a:tr>
              <a:tr h="447477">
                <a:tc>
                  <a:txBody>
                    <a:bodyPr/>
                    <a:lstStyle/>
                    <a:p>
                      <a:pPr algn="ctr"/>
                      <a:r>
                        <a:rPr lang="en-US" dirty="0" smtClean="0"/>
                        <a:t>2003</a:t>
                      </a:r>
                      <a:endParaRPr lang="en-US" dirty="0"/>
                    </a:p>
                  </a:txBody>
                  <a:tcPr/>
                </a:tc>
                <a:tc>
                  <a:txBody>
                    <a:bodyPr/>
                    <a:lstStyle/>
                    <a:p>
                      <a:pPr algn="ctr"/>
                      <a:r>
                        <a:rPr lang="en-US" dirty="0" smtClean="0"/>
                        <a:t>3.60</a:t>
                      </a:r>
                      <a:endParaRPr lang="en-US" dirty="0"/>
                    </a:p>
                  </a:txBody>
                  <a:tcPr/>
                </a:tc>
                <a:tc>
                  <a:txBody>
                    <a:bodyPr/>
                    <a:lstStyle/>
                    <a:p>
                      <a:pPr algn="ctr"/>
                      <a:r>
                        <a:rPr lang="en-US" dirty="0" smtClean="0"/>
                        <a:t>75</a:t>
                      </a:r>
                      <a:endParaRPr lang="en-US" dirty="0"/>
                    </a:p>
                  </a:txBody>
                  <a:tcPr/>
                </a:tc>
                <a:tc>
                  <a:txBody>
                    <a:bodyPr/>
                    <a:lstStyle/>
                    <a:p>
                      <a:pPr algn="ctr"/>
                      <a:r>
                        <a:rPr lang="en-US" dirty="0" smtClean="0"/>
                        <a:t>85</a:t>
                      </a:r>
                      <a:endParaRPr lang="en-US" dirty="0"/>
                    </a:p>
                  </a:txBody>
                  <a:tcPr/>
                </a:tc>
              </a:tr>
              <a:tr h="447477">
                <a:tc>
                  <a:txBody>
                    <a:bodyPr/>
                    <a:lstStyle/>
                    <a:p>
                      <a:pPr algn="ctr"/>
                      <a:r>
                        <a:rPr lang="en-US" dirty="0" smtClean="0"/>
                        <a:t>2004</a:t>
                      </a:r>
                      <a:endParaRPr lang="en-US" dirty="0"/>
                    </a:p>
                  </a:txBody>
                  <a:tcPr/>
                </a:tc>
                <a:tc>
                  <a:txBody>
                    <a:bodyPr/>
                    <a:lstStyle/>
                    <a:p>
                      <a:pPr algn="ctr"/>
                      <a:r>
                        <a:rPr lang="en-US" dirty="0" smtClean="0"/>
                        <a:t>3.62</a:t>
                      </a:r>
                      <a:endParaRPr lang="en-US" dirty="0"/>
                    </a:p>
                  </a:txBody>
                  <a:tcPr/>
                </a:tc>
                <a:tc>
                  <a:txBody>
                    <a:bodyPr/>
                    <a:lstStyle/>
                    <a:p>
                      <a:pPr algn="ctr"/>
                      <a:r>
                        <a:rPr lang="en-US" dirty="0" smtClean="0"/>
                        <a:t>75</a:t>
                      </a:r>
                      <a:endParaRPr lang="en-US" dirty="0"/>
                    </a:p>
                  </a:txBody>
                  <a:tcPr/>
                </a:tc>
                <a:tc>
                  <a:txBody>
                    <a:bodyPr/>
                    <a:lstStyle/>
                    <a:p>
                      <a:pPr algn="ctr"/>
                      <a:r>
                        <a:rPr lang="en-US" dirty="0" smtClean="0"/>
                        <a:t>82</a:t>
                      </a:r>
                      <a:endParaRPr lang="en-US" dirty="0"/>
                    </a:p>
                  </a:txBody>
                  <a:tcPr/>
                </a:tc>
              </a:tr>
              <a:tr h="447477">
                <a:tc>
                  <a:txBody>
                    <a:bodyPr/>
                    <a:lstStyle/>
                    <a:p>
                      <a:pPr algn="ctr"/>
                      <a:r>
                        <a:rPr lang="en-US" dirty="0" smtClean="0"/>
                        <a:t>2005</a:t>
                      </a:r>
                      <a:endParaRPr lang="en-US" dirty="0"/>
                    </a:p>
                  </a:txBody>
                  <a:tcPr/>
                </a:tc>
                <a:tc>
                  <a:txBody>
                    <a:bodyPr/>
                    <a:lstStyle/>
                    <a:p>
                      <a:pPr algn="ctr"/>
                      <a:r>
                        <a:rPr lang="en-US" dirty="0" smtClean="0"/>
                        <a:t>3.59</a:t>
                      </a:r>
                      <a:endParaRPr lang="en-US" dirty="0"/>
                    </a:p>
                  </a:txBody>
                  <a:tcPr/>
                </a:tc>
                <a:tc>
                  <a:txBody>
                    <a:bodyPr/>
                    <a:lstStyle/>
                    <a:p>
                      <a:pPr algn="ctr"/>
                      <a:r>
                        <a:rPr lang="en-US" dirty="0" smtClean="0"/>
                        <a:t>73</a:t>
                      </a:r>
                      <a:endParaRPr lang="en-US" dirty="0"/>
                    </a:p>
                  </a:txBody>
                  <a:tcPr/>
                </a:tc>
                <a:tc>
                  <a:txBody>
                    <a:bodyPr/>
                    <a:lstStyle/>
                    <a:p>
                      <a:pPr algn="ctr"/>
                      <a:r>
                        <a:rPr lang="en-US" dirty="0" smtClean="0"/>
                        <a:t>83</a:t>
                      </a:r>
                      <a:endParaRPr lang="en-US" dirty="0"/>
                    </a:p>
                  </a:txBody>
                  <a:tcPr/>
                </a:tc>
              </a:tr>
              <a:tr h="447477">
                <a:tc>
                  <a:txBody>
                    <a:bodyPr/>
                    <a:lstStyle/>
                    <a:p>
                      <a:pPr algn="ctr"/>
                      <a:r>
                        <a:rPr lang="en-US" dirty="0" smtClean="0"/>
                        <a:t>2006</a:t>
                      </a:r>
                      <a:endParaRPr lang="en-US" dirty="0"/>
                    </a:p>
                  </a:txBody>
                  <a:tcPr/>
                </a:tc>
                <a:tc>
                  <a:txBody>
                    <a:bodyPr/>
                    <a:lstStyle/>
                    <a:p>
                      <a:pPr algn="ctr"/>
                      <a:r>
                        <a:rPr lang="en-US" dirty="0" smtClean="0"/>
                        <a:t>3.61</a:t>
                      </a:r>
                      <a:endParaRPr lang="en-US" dirty="0"/>
                    </a:p>
                  </a:txBody>
                  <a:tcPr/>
                </a:tc>
                <a:tc>
                  <a:txBody>
                    <a:bodyPr/>
                    <a:lstStyle/>
                    <a:p>
                      <a:pPr algn="ctr"/>
                      <a:r>
                        <a:rPr lang="en-US" dirty="0" smtClean="0"/>
                        <a:t>75</a:t>
                      </a:r>
                      <a:endParaRPr lang="en-US" dirty="0"/>
                    </a:p>
                  </a:txBody>
                  <a:tcPr/>
                </a:tc>
                <a:tc>
                  <a:txBody>
                    <a:bodyPr/>
                    <a:lstStyle/>
                    <a:p>
                      <a:pPr algn="ctr"/>
                      <a:r>
                        <a:rPr lang="en-US" dirty="0" smtClean="0"/>
                        <a:t>82</a:t>
                      </a:r>
                      <a:endParaRPr lang="en-US" dirty="0"/>
                    </a:p>
                  </a:txBody>
                  <a:tcPr/>
                </a:tc>
              </a:tr>
              <a:tr h="447477">
                <a:tc>
                  <a:txBody>
                    <a:bodyPr/>
                    <a:lstStyle/>
                    <a:p>
                      <a:pPr algn="ctr"/>
                      <a:r>
                        <a:rPr lang="en-US" dirty="0" smtClean="0"/>
                        <a:t>2007</a:t>
                      </a:r>
                      <a:endParaRPr lang="en-US" dirty="0"/>
                    </a:p>
                  </a:txBody>
                  <a:tcPr/>
                </a:tc>
                <a:tc>
                  <a:txBody>
                    <a:bodyPr/>
                    <a:lstStyle/>
                    <a:p>
                      <a:pPr algn="ctr"/>
                      <a:r>
                        <a:rPr lang="en-US" dirty="0" smtClean="0"/>
                        <a:t>3.68</a:t>
                      </a:r>
                      <a:endParaRPr lang="en-US" dirty="0"/>
                    </a:p>
                  </a:txBody>
                  <a:tcPr/>
                </a:tc>
                <a:tc>
                  <a:txBody>
                    <a:bodyPr/>
                    <a:lstStyle/>
                    <a:p>
                      <a:pPr algn="ctr"/>
                      <a:r>
                        <a:rPr lang="en-US" dirty="0" smtClean="0"/>
                        <a:t>75</a:t>
                      </a:r>
                      <a:endParaRPr lang="en-US" dirty="0"/>
                    </a:p>
                  </a:txBody>
                  <a:tcPr/>
                </a:tc>
                <a:tc>
                  <a:txBody>
                    <a:bodyPr/>
                    <a:lstStyle/>
                    <a:p>
                      <a:pPr algn="ctr"/>
                      <a:r>
                        <a:rPr lang="en-US" dirty="0" smtClean="0"/>
                        <a:t>85</a:t>
                      </a:r>
                      <a:endParaRPr lang="en-US" dirty="0"/>
                    </a:p>
                  </a:txBody>
                  <a:tcPr/>
                </a:tc>
              </a:tr>
              <a:tr h="447477">
                <a:tc>
                  <a:txBody>
                    <a:bodyPr/>
                    <a:lstStyle/>
                    <a:p>
                      <a:pPr algn="ctr"/>
                      <a:r>
                        <a:rPr lang="en-US" dirty="0" smtClean="0"/>
                        <a:t>2008</a:t>
                      </a:r>
                      <a:endParaRPr lang="en-US" dirty="0"/>
                    </a:p>
                  </a:txBody>
                  <a:tcPr/>
                </a:tc>
                <a:tc>
                  <a:txBody>
                    <a:bodyPr/>
                    <a:lstStyle/>
                    <a:p>
                      <a:pPr algn="ctr"/>
                      <a:r>
                        <a:rPr lang="en-US" dirty="0" smtClean="0"/>
                        <a:t>3.64</a:t>
                      </a:r>
                      <a:endParaRPr lang="en-US" dirty="0"/>
                    </a:p>
                  </a:txBody>
                  <a:tcPr/>
                </a:tc>
                <a:tc>
                  <a:txBody>
                    <a:bodyPr/>
                    <a:lstStyle/>
                    <a:p>
                      <a:pPr algn="ctr"/>
                      <a:r>
                        <a:rPr lang="en-US" dirty="0" smtClean="0"/>
                        <a:t>78</a:t>
                      </a:r>
                      <a:endParaRPr lang="en-US" dirty="0"/>
                    </a:p>
                  </a:txBody>
                  <a:tcPr/>
                </a:tc>
                <a:tc>
                  <a:txBody>
                    <a:bodyPr/>
                    <a:lstStyle/>
                    <a:p>
                      <a:pPr algn="ctr"/>
                      <a:r>
                        <a:rPr lang="en-US" dirty="0" smtClean="0"/>
                        <a:t>87</a:t>
                      </a:r>
                      <a:endParaRPr lang="en-US" dirty="0"/>
                    </a:p>
                  </a:txBody>
                  <a:tcPr/>
                </a:tc>
              </a:tr>
              <a:tr h="447477">
                <a:tc>
                  <a:txBody>
                    <a:bodyPr/>
                    <a:lstStyle/>
                    <a:p>
                      <a:pPr algn="ctr"/>
                      <a:r>
                        <a:rPr lang="en-US" dirty="0" smtClean="0"/>
                        <a:t>2009</a:t>
                      </a:r>
                      <a:endParaRPr lang="en-US" dirty="0"/>
                    </a:p>
                  </a:txBody>
                  <a:tcPr/>
                </a:tc>
                <a:tc>
                  <a:txBody>
                    <a:bodyPr/>
                    <a:lstStyle/>
                    <a:p>
                      <a:pPr algn="ctr"/>
                      <a:r>
                        <a:rPr lang="en-US" dirty="0" smtClean="0"/>
                        <a:t>3.60</a:t>
                      </a:r>
                      <a:endParaRPr lang="en-US" dirty="0"/>
                    </a:p>
                  </a:txBody>
                  <a:tcPr/>
                </a:tc>
                <a:tc>
                  <a:txBody>
                    <a:bodyPr/>
                    <a:lstStyle/>
                    <a:p>
                      <a:pPr algn="ctr"/>
                      <a:r>
                        <a:rPr lang="en-US" dirty="0" smtClean="0"/>
                        <a:t>79</a:t>
                      </a:r>
                      <a:endParaRPr lang="en-US" dirty="0"/>
                    </a:p>
                  </a:txBody>
                  <a:tcPr/>
                </a:tc>
                <a:tc>
                  <a:txBody>
                    <a:bodyPr/>
                    <a:lstStyle/>
                    <a:p>
                      <a:pPr algn="ctr"/>
                      <a:r>
                        <a:rPr lang="en-US" dirty="0" smtClean="0"/>
                        <a:t>86</a:t>
                      </a:r>
                      <a:endParaRPr lang="en-US" dirty="0"/>
                    </a:p>
                  </a:txBody>
                  <a:tcPr/>
                </a:tc>
              </a:tr>
              <a:tr h="447477">
                <a:tc>
                  <a:txBody>
                    <a:bodyPr/>
                    <a:lstStyle/>
                    <a:p>
                      <a:pPr algn="ctr"/>
                      <a:r>
                        <a:rPr lang="en-US" dirty="0" smtClean="0"/>
                        <a:t>2010</a:t>
                      </a:r>
                      <a:endParaRPr lang="en-US" dirty="0"/>
                    </a:p>
                  </a:txBody>
                  <a:tcPr/>
                </a:tc>
                <a:tc>
                  <a:txBody>
                    <a:bodyPr/>
                    <a:lstStyle/>
                    <a:p>
                      <a:pPr algn="ctr"/>
                      <a:r>
                        <a:rPr lang="en-US" dirty="0" smtClean="0"/>
                        <a:t>3.59</a:t>
                      </a:r>
                      <a:endParaRPr lang="en-US" dirty="0"/>
                    </a:p>
                  </a:txBody>
                  <a:tcPr/>
                </a:tc>
                <a:tc>
                  <a:txBody>
                    <a:bodyPr/>
                    <a:lstStyle/>
                    <a:p>
                      <a:pPr algn="ctr"/>
                      <a:r>
                        <a:rPr lang="en-US" dirty="0" smtClean="0"/>
                        <a:t>77</a:t>
                      </a:r>
                      <a:endParaRPr lang="en-US" dirty="0"/>
                    </a:p>
                  </a:txBody>
                  <a:tcPr/>
                </a:tc>
                <a:tc>
                  <a:txBody>
                    <a:bodyPr/>
                    <a:lstStyle/>
                    <a:p>
                      <a:pPr algn="ctr"/>
                      <a:r>
                        <a:rPr lang="en-US" dirty="0" smtClean="0"/>
                        <a:t>84</a:t>
                      </a:r>
                      <a:endParaRPr lang="en-US" dirty="0"/>
                    </a:p>
                  </a:txBody>
                  <a:tcPr/>
                </a:tc>
              </a:tr>
              <a:tr h="447477">
                <a:tc>
                  <a:txBody>
                    <a:bodyPr/>
                    <a:lstStyle/>
                    <a:p>
                      <a:pPr algn="ctr"/>
                      <a:r>
                        <a:rPr lang="en-US" dirty="0" smtClean="0"/>
                        <a:t>2011</a:t>
                      </a:r>
                      <a:endParaRPr lang="en-US" dirty="0"/>
                    </a:p>
                  </a:txBody>
                  <a:tcPr/>
                </a:tc>
                <a:tc>
                  <a:txBody>
                    <a:bodyPr/>
                    <a:lstStyle/>
                    <a:p>
                      <a:pPr algn="ctr"/>
                      <a:r>
                        <a:rPr lang="en-US" dirty="0" smtClean="0"/>
                        <a:t>3.64</a:t>
                      </a:r>
                      <a:endParaRPr lang="en-US" dirty="0"/>
                    </a:p>
                  </a:txBody>
                  <a:tcPr/>
                </a:tc>
                <a:tc>
                  <a:txBody>
                    <a:bodyPr/>
                    <a:lstStyle/>
                    <a:p>
                      <a:pPr algn="ctr"/>
                      <a:r>
                        <a:rPr lang="en-US" dirty="0" smtClean="0"/>
                        <a:t>77</a:t>
                      </a:r>
                      <a:endParaRPr lang="en-US" dirty="0"/>
                    </a:p>
                  </a:txBody>
                  <a:tcPr/>
                </a:tc>
                <a:tc>
                  <a:txBody>
                    <a:bodyPr/>
                    <a:lstStyle/>
                    <a:p>
                      <a:pPr algn="ctr"/>
                      <a:r>
                        <a:rPr lang="en-US" dirty="0" smtClean="0"/>
                        <a:t>85</a:t>
                      </a:r>
                      <a:endParaRPr lang="en-US" dirty="0"/>
                    </a:p>
                  </a:txBody>
                  <a:tcPr/>
                </a:tc>
              </a:tr>
            </a:tbl>
          </a:graphicData>
        </a:graphic>
      </p:graphicFrame>
    </p:spTree>
    <p:extLst>
      <p:ext uri="{BB962C8B-B14F-4D97-AF65-F5344CB8AC3E}">
        <p14:creationId xmlns:p14="http://schemas.microsoft.com/office/powerpoint/2010/main" val="34469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CSGF Awardee Quantitative Measures for 2002-2011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470058"/>
              </p:ext>
            </p:extLst>
          </p:nvPr>
        </p:nvGraphicFramePr>
        <p:xfrm>
          <a:off x="457200" y="1600200"/>
          <a:ext cx="7620000" cy="4348480"/>
        </p:xfrm>
        <a:graphic>
          <a:graphicData uri="http://schemas.openxmlformats.org/drawingml/2006/table">
            <a:tbl>
              <a:tblPr firstRow="1" bandRow="1">
                <a:tableStyleId>{74C1A8A3-306A-4EB7-A6B1-4F7E0EB9C5D6}</a:tableStyleId>
              </a:tblPr>
              <a:tblGrid>
                <a:gridCol w="1905000"/>
                <a:gridCol w="1905000"/>
                <a:gridCol w="1905000"/>
                <a:gridCol w="1905000"/>
              </a:tblGrid>
              <a:tr h="370840">
                <a:tc>
                  <a:txBody>
                    <a:bodyPr/>
                    <a:lstStyle/>
                    <a:p>
                      <a:pPr algn="ctr"/>
                      <a:r>
                        <a:rPr lang="en-US" dirty="0" smtClean="0"/>
                        <a:t>Year</a:t>
                      </a:r>
                      <a:endParaRPr lang="en-US" dirty="0"/>
                    </a:p>
                  </a:txBody>
                  <a:tcPr/>
                </a:tc>
                <a:tc>
                  <a:txBody>
                    <a:bodyPr/>
                    <a:lstStyle/>
                    <a:p>
                      <a:pPr algn="ctr"/>
                      <a:r>
                        <a:rPr lang="en-US" dirty="0" smtClean="0"/>
                        <a:t>Average UGPA</a:t>
                      </a:r>
                      <a:endParaRPr lang="en-US" dirty="0"/>
                    </a:p>
                  </a:txBody>
                  <a:tcPr/>
                </a:tc>
                <a:tc>
                  <a:txBody>
                    <a:bodyPr/>
                    <a:lstStyle/>
                    <a:p>
                      <a:pPr algn="ctr"/>
                      <a:r>
                        <a:rPr lang="en-US" dirty="0" smtClean="0"/>
                        <a:t>Avg.</a:t>
                      </a:r>
                      <a:r>
                        <a:rPr lang="en-US" baseline="0" dirty="0" smtClean="0"/>
                        <a:t> Percentile GRE Verbal</a:t>
                      </a:r>
                      <a:endParaRPr lang="en-US" dirty="0"/>
                    </a:p>
                  </a:txBody>
                  <a:tcPr/>
                </a:tc>
                <a:tc>
                  <a:txBody>
                    <a:bodyPr/>
                    <a:lstStyle/>
                    <a:p>
                      <a:pPr algn="ctr"/>
                      <a:r>
                        <a:rPr lang="en-US" dirty="0" smtClean="0"/>
                        <a:t>Avg. Percentile GRE Quantitative</a:t>
                      </a:r>
                      <a:endParaRPr lang="en-US" dirty="0"/>
                    </a:p>
                  </a:txBody>
                  <a:tcPr/>
                </a:tc>
              </a:tr>
              <a:tr h="370840">
                <a:tc>
                  <a:txBody>
                    <a:bodyPr/>
                    <a:lstStyle/>
                    <a:p>
                      <a:pPr algn="ctr"/>
                      <a:r>
                        <a:rPr lang="en-US" dirty="0" smtClean="0"/>
                        <a:t>2002</a:t>
                      </a:r>
                      <a:endParaRPr lang="en-US" dirty="0"/>
                    </a:p>
                  </a:txBody>
                  <a:tcPr/>
                </a:tc>
                <a:tc>
                  <a:txBody>
                    <a:bodyPr/>
                    <a:lstStyle/>
                    <a:p>
                      <a:pPr algn="ctr"/>
                      <a:r>
                        <a:rPr lang="en-US" dirty="0" smtClean="0"/>
                        <a:t>3.72</a:t>
                      </a:r>
                      <a:endParaRPr lang="en-US" dirty="0"/>
                    </a:p>
                  </a:txBody>
                  <a:tcPr/>
                </a:tc>
                <a:tc>
                  <a:txBody>
                    <a:bodyPr/>
                    <a:lstStyle/>
                    <a:p>
                      <a:pPr algn="ctr"/>
                      <a:r>
                        <a:rPr lang="en-US" dirty="0" smtClean="0"/>
                        <a:t>77</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2003</a:t>
                      </a:r>
                      <a:endParaRPr lang="en-US" dirty="0"/>
                    </a:p>
                  </a:txBody>
                  <a:tcPr/>
                </a:tc>
                <a:tc>
                  <a:txBody>
                    <a:bodyPr/>
                    <a:lstStyle/>
                    <a:p>
                      <a:pPr algn="ctr"/>
                      <a:r>
                        <a:rPr lang="en-US" dirty="0" smtClean="0"/>
                        <a:t>3.86</a:t>
                      </a:r>
                      <a:endParaRPr lang="en-US" dirty="0"/>
                    </a:p>
                  </a:txBody>
                  <a:tcPr/>
                </a:tc>
                <a:tc>
                  <a:txBody>
                    <a:bodyPr/>
                    <a:lstStyle/>
                    <a:p>
                      <a:pPr algn="ctr"/>
                      <a:r>
                        <a:rPr lang="en-US" dirty="0" smtClean="0"/>
                        <a:t>86</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2004</a:t>
                      </a:r>
                      <a:endParaRPr lang="en-US" dirty="0"/>
                    </a:p>
                  </a:txBody>
                  <a:tcPr/>
                </a:tc>
                <a:tc>
                  <a:txBody>
                    <a:bodyPr/>
                    <a:lstStyle/>
                    <a:p>
                      <a:pPr algn="ctr"/>
                      <a:r>
                        <a:rPr lang="en-US" dirty="0" smtClean="0"/>
                        <a:t>3.90</a:t>
                      </a:r>
                      <a:endParaRPr lang="en-US" dirty="0"/>
                    </a:p>
                  </a:txBody>
                  <a:tcPr/>
                </a:tc>
                <a:tc>
                  <a:txBody>
                    <a:bodyPr/>
                    <a:lstStyle/>
                    <a:p>
                      <a:pPr algn="ctr"/>
                      <a:r>
                        <a:rPr lang="en-US" dirty="0" smtClean="0"/>
                        <a:t>83</a:t>
                      </a:r>
                      <a:endParaRPr lang="en-US" dirty="0"/>
                    </a:p>
                  </a:txBody>
                  <a:tcPr/>
                </a:tc>
                <a:tc>
                  <a:txBody>
                    <a:bodyPr/>
                    <a:lstStyle/>
                    <a:p>
                      <a:pPr algn="ctr"/>
                      <a:r>
                        <a:rPr lang="en-US" dirty="0" smtClean="0"/>
                        <a:t>88</a:t>
                      </a:r>
                      <a:endParaRPr lang="en-US" dirty="0"/>
                    </a:p>
                  </a:txBody>
                  <a:tcPr/>
                </a:tc>
              </a:tr>
              <a:tr h="370840">
                <a:tc>
                  <a:txBody>
                    <a:bodyPr/>
                    <a:lstStyle/>
                    <a:p>
                      <a:pPr algn="ctr"/>
                      <a:r>
                        <a:rPr lang="en-US" dirty="0" smtClean="0"/>
                        <a:t>2005</a:t>
                      </a:r>
                      <a:endParaRPr lang="en-US" dirty="0"/>
                    </a:p>
                  </a:txBody>
                  <a:tcPr/>
                </a:tc>
                <a:tc>
                  <a:txBody>
                    <a:bodyPr/>
                    <a:lstStyle/>
                    <a:p>
                      <a:pPr algn="ctr"/>
                      <a:r>
                        <a:rPr lang="en-US" dirty="0" smtClean="0"/>
                        <a:t>3.73</a:t>
                      </a:r>
                      <a:endParaRPr lang="en-US" dirty="0"/>
                    </a:p>
                  </a:txBody>
                  <a:tcPr/>
                </a:tc>
                <a:tc>
                  <a:txBody>
                    <a:bodyPr/>
                    <a:lstStyle/>
                    <a:p>
                      <a:pPr algn="ctr"/>
                      <a:r>
                        <a:rPr lang="en-US" dirty="0" smtClean="0"/>
                        <a:t>80</a:t>
                      </a:r>
                      <a:endParaRPr lang="en-US" dirty="0"/>
                    </a:p>
                  </a:txBody>
                  <a:tcPr/>
                </a:tc>
                <a:tc>
                  <a:txBody>
                    <a:bodyPr/>
                    <a:lstStyle/>
                    <a:p>
                      <a:pPr algn="ctr"/>
                      <a:r>
                        <a:rPr lang="en-US" dirty="0" smtClean="0"/>
                        <a:t>88</a:t>
                      </a:r>
                      <a:endParaRPr lang="en-US" dirty="0"/>
                    </a:p>
                  </a:txBody>
                  <a:tcPr/>
                </a:tc>
              </a:tr>
              <a:tr h="370840">
                <a:tc>
                  <a:txBody>
                    <a:bodyPr/>
                    <a:lstStyle/>
                    <a:p>
                      <a:pPr algn="ctr"/>
                      <a:r>
                        <a:rPr lang="en-US" dirty="0" smtClean="0"/>
                        <a:t>2006</a:t>
                      </a:r>
                      <a:endParaRPr lang="en-US" dirty="0"/>
                    </a:p>
                  </a:txBody>
                  <a:tcPr/>
                </a:tc>
                <a:tc>
                  <a:txBody>
                    <a:bodyPr/>
                    <a:lstStyle/>
                    <a:p>
                      <a:pPr algn="ctr"/>
                      <a:r>
                        <a:rPr lang="en-US" dirty="0" smtClean="0"/>
                        <a:t>3.92</a:t>
                      </a:r>
                      <a:endParaRPr lang="en-US" dirty="0"/>
                    </a:p>
                  </a:txBody>
                  <a:tcPr/>
                </a:tc>
                <a:tc>
                  <a:txBody>
                    <a:bodyPr/>
                    <a:lstStyle/>
                    <a:p>
                      <a:pPr algn="ctr"/>
                      <a:r>
                        <a:rPr lang="en-US" dirty="0" smtClean="0"/>
                        <a:t>85</a:t>
                      </a:r>
                      <a:endParaRPr lang="en-US" dirty="0"/>
                    </a:p>
                  </a:txBody>
                  <a:tcPr/>
                </a:tc>
                <a:tc>
                  <a:txBody>
                    <a:bodyPr/>
                    <a:lstStyle/>
                    <a:p>
                      <a:pPr algn="ctr"/>
                      <a:r>
                        <a:rPr lang="en-US" dirty="0" smtClean="0"/>
                        <a:t>89</a:t>
                      </a:r>
                      <a:endParaRPr lang="en-US" dirty="0"/>
                    </a:p>
                  </a:txBody>
                  <a:tcPr/>
                </a:tc>
              </a:tr>
              <a:tr h="370840">
                <a:tc>
                  <a:txBody>
                    <a:bodyPr/>
                    <a:lstStyle/>
                    <a:p>
                      <a:pPr algn="ctr"/>
                      <a:r>
                        <a:rPr lang="en-US" dirty="0" smtClean="0"/>
                        <a:t>2007</a:t>
                      </a:r>
                      <a:endParaRPr lang="en-US" dirty="0"/>
                    </a:p>
                  </a:txBody>
                  <a:tcPr/>
                </a:tc>
                <a:tc>
                  <a:txBody>
                    <a:bodyPr/>
                    <a:lstStyle/>
                    <a:p>
                      <a:pPr algn="ctr"/>
                      <a:r>
                        <a:rPr lang="en-US" dirty="0" smtClean="0"/>
                        <a:t>3.87</a:t>
                      </a:r>
                      <a:endParaRPr lang="en-US" dirty="0"/>
                    </a:p>
                  </a:txBody>
                  <a:tcPr/>
                </a:tc>
                <a:tc>
                  <a:txBody>
                    <a:bodyPr/>
                    <a:lstStyle/>
                    <a:p>
                      <a:pPr algn="ctr"/>
                      <a:r>
                        <a:rPr lang="en-US" dirty="0" smtClean="0"/>
                        <a:t>86</a:t>
                      </a:r>
                      <a:endParaRPr lang="en-US" dirty="0"/>
                    </a:p>
                  </a:txBody>
                  <a:tcPr/>
                </a:tc>
                <a:tc>
                  <a:txBody>
                    <a:bodyPr/>
                    <a:lstStyle/>
                    <a:p>
                      <a:pPr algn="ctr"/>
                      <a:r>
                        <a:rPr lang="en-US" dirty="0" smtClean="0"/>
                        <a:t>89</a:t>
                      </a:r>
                      <a:endParaRPr lang="en-US" dirty="0"/>
                    </a:p>
                  </a:txBody>
                  <a:tcPr/>
                </a:tc>
              </a:tr>
              <a:tr h="370840">
                <a:tc>
                  <a:txBody>
                    <a:bodyPr/>
                    <a:lstStyle/>
                    <a:p>
                      <a:pPr algn="ctr"/>
                      <a:r>
                        <a:rPr lang="en-US" dirty="0" smtClean="0"/>
                        <a:t>2008</a:t>
                      </a:r>
                      <a:endParaRPr lang="en-US" dirty="0"/>
                    </a:p>
                  </a:txBody>
                  <a:tcPr/>
                </a:tc>
                <a:tc>
                  <a:txBody>
                    <a:bodyPr/>
                    <a:lstStyle/>
                    <a:p>
                      <a:pPr algn="ctr"/>
                      <a:r>
                        <a:rPr lang="en-US" dirty="0" smtClean="0"/>
                        <a:t>3.80</a:t>
                      </a:r>
                      <a:endParaRPr lang="en-US" dirty="0"/>
                    </a:p>
                  </a:txBody>
                  <a:tcPr/>
                </a:tc>
                <a:tc>
                  <a:txBody>
                    <a:bodyPr/>
                    <a:lstStyle/>
                    <a:p>
                      <a:pPr algn="ctr"/>
                      <a:r>
                        <a:rPr lang="en-US" dirty="0" smtClean="0"/>
                        <a:t>86</a:t>
                      </a:r>
                      <a:endParaRPr lang="en-US" dirty="0"/>
                    </a:p>
                  </a:txBody>
                  <a:tcPr/>
                </a:tc>
                <a:tc>
                  <a:txBody>
                    <a:bodyPr/>
                    <a:lstStyle/>
                    <a:p>
                      <a:pPr algn="ctr"/>
                      <a:r>
                        <a:rPr lang="en-US" dirty="0" smtClean="0"/>
                        <a:t>91</a:t>
                      </a:r>
                      <a:endParaRPr lang="en-US" dirty="0"/>
                    </a:p>
                  </a:txBody>
                  <a:tcPr/>
                </a:tc>
              </a:tr>
              <a:tr h="370840">
                <a:tc>
                  <a:txBody>
                    <a:bodyPr/>
                    <a:lstStyle/>
                    <a:p>
                      <a:pPr algn="ctr"/>
                      <a:r>
                        <a:rPr lang="en-US" dirty="0" smtClean="0"/>
                        <a:t>2009</a:t>
                      </a:r>
                      <a:endParaRPr lang="en-US" dirty="0"/>
                    </a:p>
                  </a:txBody>
                  <a:tcPr/>
                </a:tc>
                <a:tc>
                  <a:txBody>
                    <a:bodyPr/>
                    <a:lstStyle/>
                    <a:p>
                      <a:pPr algn="ctr"/>
                      <a:r>
                        <a:rPr lang="en-US" dirty="0" smtClean="0"/>
                        <a:t>3.86</a:t>
                      </a:r>
                      <a:endParaRPr lang="en-US" dirty="0"/>
                    </a:p>
                  </a:txBody>
                  <a:tcPr/>
                </a:tc>
                <a:tc>
                  <a:txBody>
                    <a:bodyPr/>
                    <a:lstStyle/>
                    <a:p>
                      <a:pPr algn="ctr"/>
                      <a:r>
                        <a:rPr lang="en-US" dirty="0" smtClean="0"/>
                        <a:t>85</a:t>
                      </a:r>
                      <a:endParaRPr lang="en-US" dirty="0"/>
                    </a:p>
                  </a:txBody>
                  <a:tcPr/>
                </a:tc>
                <a:tc>
                  <a:txBody>
                    <a:bodyPr/>
                    <a:lstStyle/>
                    <a:p>
                      <a:pPr algn="ctr"/>
                      <a:r>
                        <a:rPr lang="en-US" dirty="0" smtClean="0"/>
                        <a:t>92</a:t>
                      </a:r>
                      <a:endParaRPr lang="en-US" dirty="0"/>
                    </a:p>
                  </a:txBody>
                  <a:tcPr/>
                </a:tc>
              </a:tr>
              <a:tr h="370840">
                <a:tc>
                  <a:txBody>
                    <a:bodyPr/>
                    <a:lstStyle/>
                    <a:p>
                      <a:pPr algn="ctr"/>
                      <a:r>
                        <a:rPr lang="en-US" dirty="0" smtClean="0"/>
                        <a:t>2010</a:t>
                      </a:r>
                      <a:endParaRPr lang="en-US" dirty="0"/>
                    </a:p>
                  </a:txBody>
                  <a:tcPr/>
                </a:tc>
                <a:tc>
                  <a:txBody>
                    <a:bodyPr/>
                    <a:lstStyle/>
                    <a:p>
                      <a:pPr algn="ctr"/>
                      <a:r>
                        <a:rPr lang="en-US" dirty="0" smtClean="0"/>
                        <a:t>3.81</a:t>
                      </a:r>
                      <a:endParaRPr lang="en-US" dirty="0"/>
                    </a:p>
                  </a:txBody>
                  <a:tcPr/>
                </a:tc>
                <a:tc>
                  <a:txBody>
                    <a:bodyPr/>
                    <a:lstStyle/>
                    <a:p>
                      <a:pPr algn="ctr"/>
                      <a:r>
                        <a:rPr lang="en-US" dirty="0" smtClean="0"/>
                        <a:t>87</a:t>
                      </a:r>
                      <a:endParaRPr lang="en-US" dirty="0"/>
                    </a:p>
                  </a:txBody>
                  <a:tcPr/>
                </a:tc>
                <a:tc>
                  <a:txBody>
                    <a:bodyPr/>
                    <a:lstStyle/>
                    <a:p>
                      <a:pPr algn="ctr"/>
                      <a:r>
                        <a:rPr lang="en-US" dirty="0" smtClean="0"/>
                        <a:t>91</a:t>
                      </a:r>
                      <a:endParaRPr lang="en-US" dirty="0"/>
                    </a:p>
                  </a:txBody>
                  <a:tcPr/>
                </a:tc>
              </a:tr>
              <a:tr h="370840">
                <a:tc>
                  <a:txBody>
                    <a:bodyPr/>
                    <a:lstStyle/>
                    <a:p>
                      <a:pPr algn="ctr"/>
                      <a:r>
                        <a:rPr lang="en-US" dirty="0" smtClean="0"/>
                        <a:t>2011</a:t>
                      </a:r>
                      <a:endParaRPr lang="en-US" dirty="0"/>
                    </a:p>
                  </a:txBody>
                  <a:tcPr/>
                </a:tc>
                <a:tc>
                  <a:txBody>
                    <a:bodyPr/>
                    <a:lstStyle/>
                    <a:p>
                      <a:pPr algn="ctr"/>
                      <a:r>
                        <a:rPr lang="en-US" dirty="0" smtClean="0"/>
                        <a:t>3.88</a:t>
                      </a:r>
                      <a:endParaRPr lang="en-US" dirty="0"/>
                    </a:p>
                  </a:txBody>
                  <a:tcPr/>
                </a:tc>
                <a:tc>
                  <a:txBody>
                    <a:bodyPr/>
                    <a:lstStyle/>
                    <a:p>
                      <a:pPr algn="ctr"/>
                      <a:r>
                        <a:rPr lang="en-US" dirty="0" smtClean="0"/>
                        <a:t>90</a:t>
                      </a:r>
                      <a:endParaRPr lang="en-US" dirty="0"/>
                    </a:p>
                  </a:txBody>
                  <a:tcPr/>
                </a:tc>
                <a:tc>
                  <a:txBody>
                    <a:bodyPr/>
                    <a:lstStyle/>
                    <a:p>
                      <a:pPr algn="ctr"/>
                      <a:r>
                        <a:rPr lang="en-US" dirty="0" smtClean="0"/>
                        <a:t>90</a:t>
                      </a:r>
                      <a:endParaRPr lang="en-US" dirty="0"/>
                    </a:p>
                  </a:txBody>
                  <a:tcPr/>
                </a:tc>
              </a:tr>
            </a:tbl>
          </a:graphicData>
        </a:graphic>
      </p:graphicFrame>
    </p:spTree>
    <p:extLst>
      <p:ext uri="{BB962C8B-B14F-4D97-AF65-F5344CB8AC3E}">
        <p14:creationId xmlns:p14="http://schemas.microsoft.com/office/powerpoint/2010/main" val="3861388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Breakdown of CSGF Applicants by Major Field of Study for Years 2002-2011</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7083739"/>
              </p:ext>
            </p:extLst>
          </p:nvPr>
        </p:nvGraphicFramePr>
        <p:xfrm>
          <a:off x="248843" y="1600202"/>
          <a:ext cx="8085307" cy="4899552"/>
        </p:xfrm>
        <a:graphic>
          <a:graphicData uri="http://schemas.openxmlformats.org/drawingml/2006/table">
            <a:tbl>
              <a:tblPr firstRow="1" bandRow="1">
                <a:tableStyleId>{74C1A8A3-306A-4EB7-A6B1-4F7E0EB9C5D6}</a:tableStyleId>
              </a:tblPr>
              <a:tblGrid>
                <a:gridCol w="1020308"/>
                <a:gridCol w="736922"/>
                <a:gridCol w="702522"/>
                <a:gridCol w="674669"/>
                <a:gridCol w="654826"/>
                <a:gridCol w="694513"/>
                <a:gridCol w="661435"/>
                <a:gridCol w="735028"/>
                <a:gridCol w="735028"/>
                <a:gridCol w="735028"/>
                <a:gridCol w="735028"/>
              </a:tblGrid>
              <a:tr h="566384">
                <a:tc>
                  <a:txBody>
                    <a:bodyPr/>
                    <a:lstStyle/>
                    <a:p>
                      <a:pPr algn="ctr"/>
                      <a:r>
                        <a:rPr lang="en-US" dirty="0" smtClean="0"/>
                        <a:t>Area</a:t>
                      </a:r>
                      <a:endParaRPr lang="en-US" dirty="0"/>
                    </a:p>
                  </a:txBody>
                  <a:tcPr/>
                </a:tc>
                <a:tc>
                  <a:txBody>
                    <a:bodyPr/>
                    <a:lstStyle/>
                    <a:p>
                      <a:pPr algn="ctr"/>
                      <a:r>
                        <a:rPr lang="en-US" dirty="0" smtClean="0"/>
                        <a:t>2002</a:t>
                      </a:r>
                      <a:endParaRPr lang="en-US" dirty="0"/>
                    </a:p>
                  </a:txBody>
                  <a:tcPr/>
                </a:tc>
                <a:tc>
                  <a:txBody>
                    <a:bodyPr/>
                    <a:lstStyle/>
                    <a:p>
                      <a:pPr algn="ctr"/>
                      <a:r>
                        <a:rPr lang="en-US" dirty="0" smtClean="0"/>
                        <a:t>2003</a:t>
                      </a:r>
                      <a:endParaRPr lang="en-US" dirty="0"/>
                    </a:p>
                  </a:txBody>
                  <a:tcPr/>
                </a:tc>
                <a:tc>
                  <a:txBody>
                    <a:bodyPr/>
                    <a:lstStyle/>
                    <a:p>
                      <a:pPr algn="ctr"/>
                      <a:r>
                        <a:rPr lang="en-US" dirty="0" smtClean="0"/>
                        <a:t>2004</a:t>
                      </a:r>
                      <a:endParaRPr lang="en-US" dirty="0"/>
                    </a:p>
                  </a:txBody>
                  <a:tcPr/>
                </a:tc>
                <a:tc>
                  <a:txBody>
                    <a:bodyPr/>
                    <a:lstStyle/>
                    <a:p>
                      <a:pPr algn="ctr"/>
                      <a:r>
                        <a:rPr lang="en-US" dirty="0" smtClean="0"/>
                        <a:t>2005</a:t>
                      </a:r>
                      <a:endParaRPr lang="en-US" dirty="0"/>
                    </a:p>
                  </a:txBody>
                  <a:tcPr/>
                </a:tc>
                <a:tc>
                  <a:txBody>
                    <a:bodyPr/>
                    <a:lstStyle/>
                    <a:p>
                      <a:pPr algn="ctr"/>
                      <a:r>
                        <a:rPr lang="en-US" dirty="0" smtClean="0"/>
                        <a:t>2006</a:t>
                      </a: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r>
              <a:tr h="566384">
                <a:tc>
                  <a:txBody>
                    <a:bodyPr/>
                    <a:lstStyle/>
                    <a:p>
                      <a:pPr algn="ctr"/>
                      <a:r>
                        <a:rPr lang="en-US" dirty="0" smtClean="0"/>
                        <a:t>Bio &amp; </a:t>
                      </a:r>
                      <a:r>
                        <a:rPr lang="en-US" dirty="0" err="1" smtClean="0"/>
                        <a:t>Bioeng</a:t>
                      </a:r>
                      <a:endParaRPr lang="en-US" dirty="0"/>
                    </a:p>
                  </a:txBody>
                  <a:tcPr/>
                </a:tc>
                <a:tc>
                  <a:txBody>
                    <a:bodyPr/>
                    <a:lstStyle/>
                    <a:p>
                      <a:pPr algn="ctr"/>
                      <a:r>
                        <a:rPr lang="en-US" dirty="0" smtClean="0"/>
                        <a:t>13</a:t>
                      </a:r>
                      <a:endParaRPr lang="en-US" dirty="0"/>
                    </a:p>
                  </a:txBody>
                  <a:tcPr/>
                </a:tc>
                <a:tc>
                  <a:txBody>
                    <a:bodyPr/>
                    <a:lstStyle/>
                    <a:p>
                      <a:pPr algn="ctr"/>
                      <a:r>
                        <a:rPr lang="en-US" dirty="0" smtClean="0"/>
                        <a:t>40</a:t>
                      </a:r>
                      <a:endParaRPr lang="en-US" dirty="0"/>
                    </a:p>
                  </a:txBody>
                  <a:tcPr/>
                </a:tc>
                <a:tc>
                  <a:txBody>
                    <a:bodyPr/>
                    <a:lstStyle/>
                    <a:p>
                      <a:pPr algn="ctr"/>
                      <a:r>
                        <a:rPr lang="en-US" dirty="0" smtClean="0"/>
                        <a:t>43</a:t>
                      </a:r>
                      <a:endParaRPr lang="en-US" dirty="0"/>
                    </a:p>
                  </a:txBody>
                  <a:tcPr/>
                </a:tc>
                <a:tc>
                  <a:txBody>
                    <a:bodyPr/>
                    <a:lstStyle/>
                    <a:p>
                      <a:pPr algn="ctr"/>
                      <a:r>
                        <a:rPr lang="en-US" dirty="0" smtClean="0"/>
                        <a:t>49</a:t>
                      </a:r>
                      <a:endParaRPr lang="en-US" dirty="0"/>
                    </a:p>
                  </a:txBody>
                  <a:tcPr/>
                </a:tc>
                <a:tc>
                  <a:txBody>
                    <a:bodyPr/>
                    <a:lstStyle/>
                    <a:p>
                      <a:pPr algn="ctr"/>
                      <a:r>
                        <a:rPr lang="en-US" dirty="0" smtClean="0"/>
                        <a:t>66</a:t>
                      </a:r>
                      <a:endParaRPr lang="en-US" dirty="0"/>
                    </a:p>
                  </a:txBody>
                  <a:tcPr/>
                </a:tc>
                <a:tc>
                  <a:txBody>
                    <a:bodyPr/>
                    <a:lstStyle/>
                    <a:p>
                      <a:pPr algn="ctr"/>
                      <a:r>
                        <a:rPr lang="en-US" dirty="0" smtClean="0"/>
                        <a:t>72</a:t>
                      </a:r>
                      <a:endParaRPr lang="en-US" dirty="0"/>
                    </a:p>
                  </a:txBody>
                  <a:tcPr/>
                </a:tc>
                <a:tc>
                  <a:txBody>
                    <a:bodyPr/>
                    <a:lstStyle/>
                    <a:p>
                      <a:pPr algn="ctr"/>
                      <a:r>
                        <a:rPr lang="en-US" dirty="0" smtClean="0"/>
                        <a:t>64</a:t>
                      </a:r>
                      <a:endParaRPr lang="en-US" dirty="0"/>
                    </a:p>
                  </a:txBody>
                  <a:tcPr/>
                </a:tc>
                <a:tc>
                  <a:txBody>
                    <a:bodyPr/>
                    <a:lstStyle/>
                    <a:p>
                      <a:pPr algn="ctr"/>
                      <a:r>
                        <a:rPr lang="en-US" dirty="0" smtClean="0"/>
                        <a:t>60</a:t>
                      </a:r>
                      <a:endParaRPr lang="en-US" dirty="0"/>
                    </a:p>
                  </a:txBody>
                  <a:tcPr/>
                </a:tc>
                <a:tc>
                  <a:txBody>
                    <a:bodyPr/>
                    <a:lstStyle/>
                    <a:p>
                      <a:pPr algn="ctr"/>
                      <a:r>
                        <a:rPr lang="en-US" dirty="0" smtClean="0"/>
                        <a:t>80</a:t>
                      </a:r>
                      <a:endParaRPr lang="en-US" dirty="0"/>
                    </a:p>
                  </a:txBody>
                  <a:tcPr/>
                </a:tc>
                <a:tc>
                  <a:txBody>
                    <a:bodyPr/>
                    <a:lstStyle/>
                    <a:p>
                      <a:pPr algn="ctr"/>
                      <a:r>
                        <a:rPr lang="en-US" dirty="0" smtClean="0"/>
                        <a:t>108</a:t>
                      </a:r>
                      <a:endParaRPr lang="en-US" dirty="0"/>
                    </a:p>
                  </a:txBody>
                  <a:tcPr/>
                </a:tc>
              </a:tr>
              <a:tr h="566384">
                <a:tc>
                  <a:txBody>
                    <a:bodyPr/>
                    <a:lstStyle/>
                    <a:p>
                      <a:pPr algn="ctr"/>
                      <a:r>
                        <a:rPr lang="en-US" dirty="0" smtClean="0"/>
                        <a:t>Math &amp; CS</a:t>
                      </a:r>
                      <a:endParaRPr lang="en-US" dirty="0"/>
                    </a:p>
                  </a:txBody>
                  <a:tcPr/>
                </a:tc>
                <a:tc>
                  <a:txBody>
                    <a:bodyPr/>
                    <a:lstStyle/>
                    <a:p>
                      <a:pPr algn="ctr"/>
                      <a:r>
                        <a:rPr lang="en-US" dirty="0" smtClean="0"/>
                        <a:t>41</a:t>
                      </a:r>
                      <a:endParaRPr lang="en-US" dirty="0"/>
                    </a:p>
                  </a:txBody>
                  <a:tcPr/>
                </a:tc>
                <a:tc>
                  <a:txBody>
                    <a:bodyPr/>
                    <a:lstStyle/>
                    <a:p>
                      <a:pPr algn="ctr"/>
                      <a:r>
                        <a:rPr lang="en-US" dirty="0" smtClean="0"/>
                        <a:t>90</a:t>
                      </a:r>
                      <a:endParaRPr lang="en-US" dirty="0"/>
                    </a:p>
                  </a:txBody>
                  <a:tcPr/>
                </a:tc>
                <a:tc>
                  <a:txBody>
                    <a:bodyPr/>
                    <a:lstStyle/>
                    <a:p>
                      <a:pPr algn="ctr"/>
                      <a:r>
                        <a:rPr lang="en-US" dirty="0" smtClean="0"/>
                        <a:t>76</a:t>
                      </a:r>
                      <a:endParaRPr lang="en-US" dirty="0"/>
                    </a:p>
                  </a:txBody>
                  <a:tcPr/>
                </a:tc>
                <a:tc>
                  <a:txBody>
                    <a:bodyPr/>
                    <a:lstStyle/>
                    <a:p>
                      <a:pPr algn="ctr"/>
                      <a:r>
                        <a:rPr lang="en-US" dirty="0" smtClean="0"/>
                        <a:t>74</a:t>
                      </a:r>
                      <a:endParaRPr lang="en-US" dirty="0"/>
                    </a:p>
                  </a:txBody>
                  <a:tcPr/>
                </a:tc>
                <a:tc>
                  <a:txBody>
                    <a:bodyPr/>
                    <a:lstStyle/>
                    <a:p>
                      <a:pPr algn="ctr"/>
                      <a:r>
                        <a:rPr lang="en-US" dirty="0" smtClean="0"/>
                        <a:t>108</a:t>
                      </a:r>
                      <a:endParaRPr lang="en-US" dirty="0"/>
                    </a:p>
                  </a:txBody>
                  <a:tcPr/>
                </a:tc>
                <a:tc>
                  <a:txBody>
                    <a:bodyPr/>
                    <a:lstStyle/>
                    <a:p>
                      <a:pPr algn="ctr"/>
                      <a:r>
                        <a:rPr lang="en-US" dirty="0" smtClean="0"/>
                        <a:t>71</a:t>
                      </a:r>
                      <a:endParaRPr lang="en-US" dirty="0"/>
                    </a:p>
                  </a:txBody>
                  <a:tcPr/>
                </a:tc>
                <a:tc>
                  <a:txBody>
                    <a:bodyPr/>
                    <a:lstStyle/>
                    <a:p>
                      <a:pPr algn="ctr"/>
                      <a:r>
                        <a:rPr lang="en-US" dirty="0" smtClean="0"/>
                        <a:t>69</a:t>
                      </a:r>
                      <a:endParaRPr lang="en-US" dirty="0"/>
                    </a:p>
                  </a:txBody>
                  <a:tcPr/>
                </a:tc>
                <a:tc>
                  <a:txBody>
                    <a:bodyPr/>
                    <a:lstStyle/>
                    <a:p>
                      <a:pPr algn="ctr"/>
                      <a:r>
                        <a:rPr lang="en-US" dirty="0" smtClean="0"/>
                        <a:t>76</a:t>
                      </a:r>
                      <a:endParaRPr lang="en-US" dirty="0"/>
                    </a:p>
                  </a:txBody>
                  <a:tcPr/>
                </a:tc>
                <a:tc>
                  <a:txBody>
                    <a:bodyPr/>
                    <a:lstStyle/>
                    <a:p>
                      <a:pPr algn="ctr"/>
                      <a:r>
                        <a:rPr lang="en-US" dirty="0" smtClean="0"/>
                        <a:t>113</a:t>
                      </a:r>
                      <a:endParaRPr lang="en-US" dirty="0"/>
                    </a:p>
                  </a:txBody>
                  <a:tcPr/>
                </a:tc>
                <a:tc>
                  <a:txBody>
                    <a:bodyPr/>
                    <a:lstStyle/>
                    <a:p>
                      <a:pPr algn="ctr"/>
                      <a:r>
                        <a:rPr lang="en-US" dirty="0" smtClean="0"/>
                        <a:t>115</a:t>
                      </a:r>
                      <a:endParaRPr lang="en-US" dirty="0"/>
                    </a:p>
                  </a:txBody>
                  <a:tcPr/>
                </a:tc>
              </a:tr>
              <a:tr h="566384">
                <a:tc>
                  <a:txBody>
                    <a:bodyPr/>
                    <a:lstStyle/>
                    <a:p>
                      <a:pPr algn="ctr"/>
                      <a:r>
                        <a:rPr lang="en-US" dirty="0" smtClean="0"/>
                        <a:t>Engineering</a:t>
                      </a:r>
                      <a:endParaRPr lang="en-US" dirty="0"/>
                    </a:p>
                  </a:txBody>
                  <a:tcPr/>
                </a:tc>
                <a:tc>
                  <a:txBody>
                    <a:bodyPr/>
                    <a:lstStyle/>
                    <a:p>
                      <a:pPr algn="ctr"/>
                      <a:r>
                        <a:rPr lang="en-US" dirty="0" smtClean="0"/>
                        <a:t>65</a:t>
                      </a:r>
                      <a:endParaRPr lang="en-US" dirty="0"/>
                    </a:p>
                  </a:txBody>
                  <a:tcPr/>
                </a:tc>
                <a:tc>
                  <a:txBody>
                    <a:bodyPr/>
                    <a:lstStyle/>
                    <a:p>
                      <a:pPr algn="ctr"/>
                      <a:r>
                        <a:rPr lang="en-US" dirty="0" smtClean="0"/>
                        <a:t>113</a:t>
                      </a:r>
                      <a:endParaRPr lang="en-US" dirty="0"/>
                    </a:p>
                  </a:txBody>
                  <a:tcPr/>
                </a:tc>
                <a:tc>
                  <a:txBody>
                    <a:bodyPr/>
                    <a:lstStyle/>
                    <a:p>
                      <a:pPr algn="ctr"/>
                      <a:r>
                        <a:rPr lang="en-US" dirty="0" smtClean="0"/>
                        <a:t>116</a:t>
                      </a:r>
                      <a:endParaRPr lang="en-US" dirty="0"/>
                    </a:p>
                  </a:txBody>
                  <a:tcPr/>
                </a:tc>
                <a:tc>
                  <a:txBody>
                    <a:bodyPr/>
                    <a:lstStyle/>
                    <a:p>
                      <a:pPr algn="ctr"/>
                      <a:r>
                        <a:rPr lang="en-US" dirty="0" smtClean="0"/>
                        <a:t>133</a:t>
                      </a:r>
                      <a:endParaRPr lang="en-US" dirty="0"/>
                    </a:p>
                  </a:txBody>
                  <a:tcPr/>
                </a:tc>
                <a:tc>
                  <a:txBody>
                    <a:bodyPr/>
                    <a:lstStyle/>
                    <a:p>
                      <a:pPr algn="ctr"/>
                      <a:r>
                        <a:rPr lang="en-US" dirty="0" smtClean="0"/>
                        <a:t>149</a:t>
                      </a:r>
                      <a:endParaRPr lang="en-US" dirty="0"/>
                    </a:p>
                  </a:txBody>
                  <a:tcPr/>
                </a:tc>
                <a:tc>
                  <a:txBody>
                    <a:bodyPr/>
                    <a:lstStyle/>
                    <a:p>
                      <a:pPr algn="ctr"/>
                      <a:r>
                        <a:rPr lang="en-US" dirty="0" smtClean="0"/>
                        <a:t>150</a:t>
                      </a:r>
                      <a:endParaRPr lang="en-US" dirty="0"/>
                    </a:p>
                  </a:txBody>
                  <a:tcPr/>
                </a:tc>
                <a:tc>
                  <a:txBody>
                    <a:bodyPr/>
                    <a:lstStyle/>
                    <a:p>
                      <a:pPr algn="ctr"/>
                      <a:r>
                        <a:rPr lang="en-US" dirty="0" smtClean="0"/>
                        <a:t>152</a:t>
                      </a:r>
                      <a:endParaRPr lang="en-US" dirty="0"/>
                    </a:p>
                  </a:txBody>
                  <a:tcPr/>
                </a:tc>
                <a:tc>
                  <a:txBody>
                    <a:bodyPr/>
                    <a:lstStyle/>
                    <a:p>
                      <a:pPr algn="ctr"/>
                      <a:r>
                        <a:rPr lang="en-US" dirty="0" smtClean="0"/>
                        <a:t>125</a:t>
                      </a:r>
                      <a:endParaRPr lang="en-US" dirty="0"/>
                    </a:p>
                  </a:txBody>
                  <a:tcPr/>
                </a:tc>
                <a:tc>
                  <a:txBody>
                    <a:bodyPr/>
                    <a:lstStyle/>
                    <a:p>
                      <a:pPr algn="ctr"/>
                      <a:r>
                        <a:rPr lang="en-US" dirty="0" smtClean="0"/>
                        <a:t>194</a:t>
                      </a:r>
                      <a:endParaRPr lang="en-US" dirty="0"/>
                    </a:p>
                  </a:txBody>
                  <a:tcPr/>
                </a:tc>
                <a:tc>
                  <a:txBody>
                    <a:bodyPr/>
                    <a:lstStyle/>
                    <a:p>
                      <a:pPr algn="ctr"/>
                      <a:r>
                        <a:rPr lang="en-US" dirty="0" smtClean="0"/>
                        <a:t>243</a:t>
                      </a:r>
                      <a:endParaRPr lang="en-US" dirty="0"/>
                    </a:p>
                  </a:txBody>
                  <a:tcPr/>
                </a:tc>
              </a:tr>
              <a:tr h="566384">
                <a:tc>
                  <a:txBody>
                    <a:bodyPr/>
                    <a:lstStyle/>
                    <a:p>
                      <a:pPr algn="ctr"/>
                      <a:r>
                        <a:rPr lang="en-US" dirty="0" smtClean="0"/>
                        <a:t>Physical </a:t>
                      </a:r>
                      <a:r>
                        <a:rPr lang="en-US" dirty="0" err="1" smtClean="0"/>
                        <a:t>Sci</a:t>
                      </a:r>
                      <a:endParaRPr lang="en-US" dirty="0"/>
                    </a:p>
                  </a:txBody>
                  <a:tcPr/>
                </a:tc>
                <a:tc>
                  <a:txBody>
                    <a:bodyPr/>
                    <a:lstStyle/>
                    <a:p>
                      <a:pPr algn="ctr"/>
                      <a:r>
                        <a:rPr lang="en-US" dirty="0" smtClean="0"/>
                        <a:t>27</a:t>
                      </a:r>
                      <a:endParaRPr lang="en-US" dirty="0"/>
                    </a:p>
                  </a:txBody>
                  <a:tcPr/>
                </a:tc>
                <a:tc>
                  <a:txBody>
                    <a:bodyPr/>
                    <a:lstStyle/>
                    <a:p>
                      <a:pPr algn="ctr"/>
                      <a:r>
                        <a:rPr lang="en-US" dirty="0" smtClean="0"/>
                        <a:t>58</a:t>
                      </a:r>
                      <a:endParaRPr lang="en-US" dirty="0"/>
                    </a:p>
                  </a:txBody>
                  <a:tcPr/>
                </a:tc>
                <a:tc>
                  <a:txBody>
                    <a:bodyPr/>
                    <a:lstStyle/>
                    <a:p>
                      <a:pPr algn="ctr"/>
                      <a:r>
                        <a:rPr lang="en-US" dirty="0" smtClean="0"/>
                        <a:t>74</a:t>
                      </a:r>
                      <a:endParaRPr lang="en-US" dirty="0"/>
                    </a:p>
                  </a:txBody>
                  <a:tcPr/>
                </a:tc>
                <a:tc>
                  <a:txBody>
                    <a:bodyPr/>
                    <a:lstStyle/>
                    <a:p>
                      <a:pPr algn="ctr"/>
                      <a:r>
                        <a:rPr lang="en-US" dirty="0" smtClean="0"/>
                        <a:t>71</a:t>
                      </a:r>
                      <a:endParaRPr lang="en-US" dirty="0"/>
                    </a:p>
                  </a:txBody>
                  <a:tcPr/>
                </a:tc>
                <a:tc>
                  <a:txBody>
                    <a:bodyPr/>
                    <a:lstStyle/>
                    <a:p>
                      <a:pPr algn="ctr"/>
                      <a:r>
                        <a:rPr lang="en-US" dirty="0" smtClean="0"/>
                        <a:t>69</a:t>
                      </a:r>
                      <a:endParaRPr lang="en-US" dirty="0"/>
                    </a:p>
                  </a:txBody>
                  <a:tcPr/>
                </a:tc>
                <a:tc>
                  <a:txBody>
                    <a:bodyPr/>
                    <a:lstStyle/>
                    <a:p>
                      <a:pPr algn="ctr"/>
                      <a:r>
                        <a:rPr lang="en-US" dirty="0" smtClean="0"/>
                        <a:t>92</a:t>
                      </a:r>
                      <a:endParaRPr lang="en-US" dirty="0"/>
                    </a:p>
                  </a:txBody>
                  <a:tcPr/>
                </a:tc>
                <a:tc>
                  <a:txBody>
                    <a:bodyPr/>
                    <a:lstStyle/>
                    <a:p>
                      <a:pPr algn="ctr"/>
                      <a:r>
                        <a:rPr lang="en-US" dirty="0" smtClean="0"/>
                        <a:t>76</a:t>
                      </a:r>
                      <a:endParaRPr lang="en-US" dirty="0"/>
                    </a:p>
                  </a:txBody>
                  <a:tcPr/>
                </a:tc>
                <a:tc>
                  <a:txBody>
                    <a:bodyPr/>
                    <a:lstStyle/>
                    <a:p>
                      <a:pPr algn="ctr"/>
                      <a:r>
                        <a:rPr lang="en-US" dirty="0" smtClean="0"/>
                        <a:t>73</a:t>
                      </a:r>
                      <a:endParaRPr lang="en-US" dirty="0"/>
                    </a:p>
                  </a:txBody>
                  <a:tcPr/>
                </a:tc>
                <a:tc>
                  <a:txBody>
                    <a:bodyPr/>
                    <a:lstStyle/>
                    <a:p>
                      <a:pPr algn="ctr"/>
                      <a:r>
                        <a:rPr lang="en-US" dirty="0" smtClean="0"/>
                        <a:t>119</a:t>
                      </a:r>
                      <a:endParaRPr lang="en-US" dirty="0"/>
                    </a:p>
                  </a:txBody>
                  <a:tcPr/>
                </a:tc>
                <a:tc>
                  <a:txBody>
                    <a:bodyPr/>
                    <a:lstStyle/>
                    <a:p>
                      <a:pPr algn="ctr"/>
                      <a:r>
                        <a:rPr lang="en-US" dirty="0" smtClean="0"/>
                        <a:t>134</a:t>
                      </a:r>
                      <a:endParaRPr lang="en-US" dirty="0"/>
                    </a:p>
                  </a:txBody>
                  <a:tcPr/>
                </a:tc>
              </a:tr>
              <a:tr h="566384">
                <a:tc>
                  <a:txBody>
                    <a:bodyPr/>
                    <a:lstStyle/>
                    <a:p>
                      <a:pPr algn="ctr"/>
                      <a:r>
                        <a:rPr lang="en-US" dirty="0" smtClean="0"/>
                        <a:t>Social </a:t>
                      </a:r>
                      <a:r>
                        <a:rPr lang="en-US" dirty="0" err="1" smtClean="0"/>
                        <a:t>Sci</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566384">
                <a:tc>
                  <a:txBody>
                    <a:bodyPr/>
                    <a:lstStyle/>
                    <a:p>
                      <a:pPr algn="ctr"/>
                      <a:r>
                        <a:rPr lang="en-US" dirty="0" smtClean="0"/>
                        <a:t>Did Not Report</a:t>
                      </a:r>
                      <a:endParaRPr lang="en-US" dirty="0"/>
                    </a:p>
                  </a:txBody>
                  <a:tcPr/>
                </a:tc>
                <a:tc>
                  <a:txBody>
                    <a:bodyPr/>
                    <a:lstStyle/>
                    <a:p>
                      <a:pPr algn="ctr"/>
                      <a:r>
                        <a:rPr lang="en-US" dirty="0" smtClean="0"/>
                        <a:t>12</a:t>
                      </a:r>
                      <a:endParaRPr lang="en-US" dirty="0"/>
                    </a:p>
                  </a:txBody>
                  <a:tcPr/>
                </a:tc>
                <a:tc>
                  <a:txBody>
                    <a:bodyPr/>
                    <a:lstStyle/>
                    <a:p>
                      <a:pPr algn="ctr"/>
                      <a:r>
                        <a:rPr lang="en-US" dirty="0" smtClean="0"/>
                        <a:t>16</a:t>
                      </a:r>
                      <a:endParaRPr lang="en-US" dirty="0"/>
                    </a:p>
                  </a:txBody>
                  <a:tcPr/>
                </a:tc>
                <a:tc>
                  <a:txBody>
                    <a:bodyPr/>
                    <a:lstStyle/>
                    <a:p>
                      <a:pPr algn="ctr"/>
                      <a:r>
                        <a:rPr lang="en-US" dirty="0" smtClean="0"/>
                        <a:t>12</a:t>
                      </a:r>
                      <a:endParaRPr lang="en-US" dirty="0"/>
                    </a:p>
                  </a:txBody>
                  <a:tcPr/>
                </a:tc>
                <a:tc>
                  <a:txBody>
                    <a:bodyPr/>
                    <a:lstStyle/>
                    <a:p>
                      <a:pPr algn="ctr"/>
                      <a:r>
                        <a:rPr lang="en-US" dirty="0" smtClean="0"/>
                        <a:t>10</a:t>
                      </a:r>
                      <a:endParaRPr lang="en-US" dirty="0"/>
                    </a:p>
                  </a:txBody>
                  <a:tcPr/>
                </a:tc>
                <a:tc>
                  <a:txBody>
                    <a:bodyPr/>
                    <a:lstStyle/>
                    <a:p>
                      <a:pPr algn="ctr"/>
                      <a:r>
                        <a:rPr lang="en-US" dirty="0" smtClean="0"/>
                        <a:t>15</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14</a:t>
                      </a:r>
                      <a:endParaRPr lang="en-US" dirty="0"/>
                    </a:p>
                  </a:txBody>
                  <a:tcPr/>
                </a:tc>
                <a:tc>
                  <a:txBody>
                    <a:bodyPr/>
                    <a:lstStyle/>
                    <a:p>
                      <a:pPr algn="ctr"/>
                      <a:r>
                        <a:rPr lang="en-US" dirty="0" smtClean="0"/>
                        <a:t>21</a:t>
                      </a:r>
                      <a:endParaRPr lang="en-US" dirty="0"/>
                    </a:p>
                  </a:txBody>
                  <a:tcPr/>
                </a:tc>
                <a:tc>
                  <a:txBody>
                    <a:bodyPr/>
                    <a:lstStyle/>
                    <a:p>
                      <a:pPr algn="ctr"/>
                      <a:r>
                        <a:rPr lang="en-US" dirty="0" smtClean="0"/>
                        <a:t>27</a:t>
                      </a:r>
                      <a:endParaRPr lang="en-US" dirty="0"/>
                    </a:p>
                  </a:txBody>
                  <a:tcPr/>
                </a:tc>
              </a:tr>
              <a:tr h="566384">
                <a:tc>
                  <a:txBody>
                    <a:bodyPr/>
                    <a:lstStyle/>
                    <a:p>
                      <a:pPr algn="ctr"/>
                      <a:r>
                        <a:rPr lang="en-US" dirty="0" smtClean="0"/>
                        <a:t>Total</a:t>
                      </a:r>
                      <a:endParaRPr lang="en-US" dirty="0"/>
                    </a:p>
                  </a:txBody>
                  <a:tcPr/>
                </a:tc>
                <a:tc>
                  <a:txBody>
                    <a:bodyPr/>
                    <a:lstStyle/>
                    <a:p>
                      <a:pPr algn="ctr"/>
                      <a:r>
                        <a:rPr lang="en-US" dirty="0" smtClean="0"/>
                        <a:t>159</a:t>
                      </a:r>
                      <a:endParaRPr lang="en-US" dirty="0"/>
                    </a:p>
                  </a:txBody>
                  <a:tcPr/>
                </a:tc>
                <a:tc>
                  <a:txBody>
                    <a:bodyPr/>
                    <a:lstStyle/>
                    <a:p>
                      <a:pPr algn="ctr"/>
                      <a:r>
                        <a:rPr lang="en-US" dirty="0" smtClean="0"/>
                        <a:t>318</a:t>
                      </a:r>
                      <a:endParaRPr lang="en-US" dirty="0"/>
                    </a:p>
                  </a:txBody>
                  <a:tcPr/>
                </a:tc>
                <a:tc>
                  <a:txBody>
                    <a:bodyPr/>
                    <a:lstStyle/>
                    <a:p>
                      <a:pPr algn="ctr"/>
                      <a:r>
                        <a:rPr lang="en-US" dirty="0" smtClean="0"/>
                        <a:t>322</a:t>
                      </a:r>
                      <a:endParaRPr lang="en-US" dirty="0"/>
                    </a:p>
                  </a:txBody>
                  <a:tcPr/>
                </a:tc>
                <a:tc>
                  <a:txBody>
                    <a:bodyPr/>
                    <a:lstStyle/>
                    <a:p>
                      <a:pPr algn="ctr"/>
                      <a:r>
                        <a:rPr lang="en-US" dirty="0" smtClean="0"/>
                        <a:t>338</a:t>
                      </a:r>
                      <a:endParaRPr lang="en-US" dirty="0"/>
                    </a:p>
                  </a:txBody>
                  <a:tcPr/>
                </a:tc>
                <a:tc>
                  <a:txBody>
                    <a:bodyPr/>
                    <a:lstStyle/>
                    <a:p>
                      <a:pPr algn="ctr"/>
                      <a:r>
                        <a:rPr lang="en-US" dirty="0" smtClean="0"/>
                        <a:t>410</a:t>
                      </a:r>
                      <a:endParaRPr lang="en-US" dirty="0"/>
                    </a:p>
                  </a:txBody>
                  <a:tcPr/>
                </a:tc>
                <a:tc>
                  <a:txBody>
                    <a:bodyPr/>
                    <a:lstStyle/>
                    <a:p>
                      <a:pPr algn="ctr"/>
                      <a:r>
                        <a:rPr lang="en-US" dirty="0" smtClean="0"/>
                        <a:t>396</a:t>
                      </a:r>
                      <a:endParaRPr lang="en-US" dirty="0"/>
                    </a:p>
                  </a:txBody>
                  <a:tcPr/>
                </a:tc>
                <a:tc>
                  <a:txBody>
                    <a:bodyPr/>
                    <a:lstStyle/>
                    <a:p>
                      <a:pPr algn="ctr"/>
                      <a:r>
                        <a:rPr lang="en-US" dirty="0" smtClean="0"/>
                        <a:t>371</a:t>
                      </a:r>
                      <a:endParaRPr lang="en-US" dirty="0"/>
                    </a:p>
                  </a:txBody>
                  <a:tcPr/>
                </a:tc>
                <a:tc>
                  <a:txBody>
                    <a:bodyPr/>
                    <a:lstStyle/>
                    <a:p>
                      <a:pPr algn="ctr"/>
                      <a:r>
                        <a:rPr lang="en-US" dirty="0" smtClean="0"/>
                        <a:t>349</a:t>
                      </a:r>
                      <a:endParaRPr lang="en-US" dirty="0"/>
                    </a:p>
                  </a:txBody>
                  <a:tcPr/>
                </a:tc>
                <a:tc>
                  <a:txBody>
                    <a:bodyPr/>
                    <a:lstStyle/>
                    <a:p>
                      <a:pPr algn="ctr"/>
                      <a:r>
                        <a:rPr lang="en-US" dirty="0" smtClean="0"/>
                        <a:t>530</a:t>
                      </a:r>
                      <a:endParaRPr lang="en-US" dirty="0"/>
                    </a:p>
                  </a:txBody>
                  <a:tcPr/>
                </a:tc>
                <a:tc>
                  <a:txBody>
                    <a:bodyPr/>
                    <a:lstStyle/>
                    <a:p>
                      <a:pPr algn="ctr"/>
                      <a:r>
                        <a:rPr lang="en-US" dirty="0" smtClean="0"/>
                        <a:t>628</a:t>
                      </a:r>
                      <a:endParaRPr lang="en-US" dirty="0"/>
                    </a:p>
                  </a:txBody>
                  <a:tcPr/>
                </a:tc>
              </a:tr>
            </a:tbl>
          </a:graphicData>
        </a:graphic>
      </p:graphicFrame>
    </p:spTree>
    <p:extLst>
      <p:ext uri="{BB962C8B-B14F-4D97-AF65-F5344CB8AC3E}">
        <p14:creationId xmlns:p14="http://schemas.microsoft.com/office/powerpoint/2010/main" val="664839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Breakdown of CSGF Awardees by Major Field of Expertise for Years 2002-2011</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452272"/>
              </p:ext>
            </p:extLst>
          </p:nvPr>
        </p:nvGraphicFramePr>
        <p:xfrm>
          <a:off x="248046" y="1600202"/>
          <a:ext cx="7938293" cy="4868392"/>
        </p:xfrm>
        <a:graphic>
          <a:graphicData uri="http://schemas.openxmlformats.org/drawingml/2006/table">
            <a:tbl>
              <a:tblPr firstRow="1" bandRow="1">
                <a:tableStyleId>{74C1A8A3-306A-4EB7-A6B1-4F7E0EB9C5D6}</a:tableStyleId>
              </a:tblPr>
              <a:tblGrid>
                <a:gridCol w="843335"/>
                <a:gridCol w="675224"/>
                <a:gridCol w="692515"/>
                <a:gridCol w="675578"/>
                <a:gridCol w="721663"/>
                <a:gridCol w="721663"/>
                <a:gridCol w="721663"/>
                <a:gridCol w="721663"/>
                <a:gridCol w="721663"/>
                <a:gridCol w="721663"/>
                <a:gridCol w="721663"/>
              </a:tblGrid>
              <a:tr h="608549">
                <a:tc>
                  <a:txBody>
                    <a:bodyPr/>
                    <a:lstStyle/>
                    <a:p>
                      <a:pPr algn="ctr"/>
                      <a:r>
                        <a:rPr lang="en-US" dirty="0" smtClean="0"/>
                        <a:t>Area</a:t>
                      </a:r>
                      <a:endParaRPr lang="en-US" dirty="0"/>
                    </a:p>
                  </a:txBody>
                  <a:tcPr/>
                </a:tc>
                <a:tc>
                  <a:txBody>
                    <a:bodyPr/>
                    <a:lstStyle/>
                    <a:p>
                      <a:pPr algn="ctr"/>
                      <a:r>
                        <a:rPr lang="en-US" dirty="0" smtClean="0"/>
                        <a:t>2002</a:t>
                      </a:r>
                      <a:endParaRPr lang="en-US" dirty="0"/>
                    </a:p>
                  </a:txBody>
                  <a:tcPr/>
                </a:tc>
                <a:tc>
                  <a:txBody>
                    <a:bodyPr/>
                    <a:lstStyle/>
                    <a:p>
                      <a:pPr algn="ctr"/>
                      <a:r>
                        <a:rPr lang="en-US" dirty="0" smtClean="0"/>
                        <a:t>2003</a:t>
                      </a:r>
                      <a:endParaRPr lang="en-US" dirty="0"/>
                    </a:p>
                  </a:txBody>
                  <a:tcPr/>
                </a:tc>
                <a:tc>
                  <a:txBody>
                    <a:bodyPr/>
                    <a:lstStyle/>
                    <a:p>
                      <a:pPr algn="ctr"/>
                      <a:r>
                        <a:rPr lang="en-US" dirty="0" smtClean="0"/>
                        <a:t>2004</a:t>
                      </a:r>
                      <a:endParaRPr lang="en-US" dirty="0"/>
                    </a:p>
                  </a:txBody>
                  <a:tcPr/>
                </a:tc>
                <a:tc>
                  <a:txBody>
                    <a:bodyPr/>
                    <a:lstStyle/>
                    <a:p>
                      <a:pPr algn="ctr"/>
                      <a:r>
                        <a:rPr lang="en-US" dirty="0" smtClean="0"/>
                        <a:t>2005</a:t>
                      </a:r>
                      <a:endParaRPr lang="en-US" dirty="0"/>
                    </a:p>
                  </a:txBody>
                  <a:tcPr/>
                </a:tc>
                <a:tc>
                  <a:txBody>
                    <a:bodyPr/>
                    <a:lstStyle/>
                    <a:p>
                      <a:pPr algn="ctr"/>
                      <a:r>
                        <a:rPr lang="en-US" dirty="0" smtClean="0"/>
                        <a:t>2006</a:t>
                      </a: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r>
              <a:tr h="608549">
                <a:tc>
                  <a:txBody>
                    <a:bodyPr/>
                    <a:lstStyle/>
                    <a:p>
                      <a:pPr algn="ctr"/>
                      <a:r>
                        <a:rPr lang="en-US" sz="1400" dirty="0" smtClean="0"/>
                        <a:t>Bio &amp; </a:t>
                      </a:r>
                      <a:r>
                        <a:rPr lang="en-US" sz="1400" dirty="0" err="1" smtClean="0"/>
                        <a:t>Bioeng</a:t>
                      </a:r>
                      <a:endParaRPr lang="en-US" sz="1400"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608549">
                <a:tc>
                  <a:txBody>
                    <a:bodyPr/>
                    <a:lstStyle/>
                    <a:p>
                      <a:pPr algn="ctr"/>
                      <a:r>
                        <a:rPr lang="en-US" sz="1400" dirty="0" smtClean="0"/>
                        <a:t>Math &amp; CS</a:t>
                      </a:r>
                      <a:endParaRPr lang="en-US" sz="1400"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r>
              <a:tr h="608549">
                <a:tc>
                  <a:txBody>
                    <a:bodyPr/>
                    <a:lstStyle/>
                    <a:p>
                      <a:pPr algn="ctr"/>
                      <a:r>
                        <a:rPr lang="en-US" sz="1400" dirty="0" smtClean="0"/>
                        <a:t>Engineering</a:t>
                      </a:r>
                      <a:endParaRPr lang="en-US" sz="1400" dirty="0"/>
                    </a:p>
                  </a:txBody>
                  <a:tcPr/>
                </a:tc>
                <a:tc>
                  <a:txBody>
                    <a:bodyPr/>
                    <a:lstStyle/>
                    <a:p>
                      <a:pPr algn="ctr"/>
                      <a:r>
                        <a:rPr lang="en-US" dirty="0" smtClean="0"/>
                        <a:t>15</a:t>
                      </a:r>
                      <a:endParaRPr lang="en-US" dirty="0"/>
                    </a:p>
                  </a:txBody>
                  <a:tcPr/>
                </a:tc>
                <a:tc>
                  <a:txBody>
                    <a:bodyPr/>
                    <a:lstStyle/>
                    <a:p>
                      <a:pPr algn="ctr"/>
                      <a:r>
                        <a:rPr lang="en-US" dirty="0" smtClean="0"/>
                        <a:t>8</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c>
                  <a:txBody>
                    <a:bodyPr/>
                    <a:lstStyle/>
                    <a:p>
                      <a:pPr algn="ctr"/>
                      <a:r>
                        <a:rPr lang="en-US" dirty="0" smtClean="0"/>
                        <a:t>4</a:t>
                      </a:r>
                      <a:endParaRPr lang="en-US" dirty="0"/>
                    </a:p>
                  </a:txBody>
                  <a:tcPr/>
                </a:tc>
              </a:tr>
              <a:tr h="608549">
                <a:tc>
                  <a:txBody>
                    <a:bodyPr/>
                    <a:lstStyle/>
                    <a:p>
                      <a:pPr algn="ctr"/>
                      <a:r>
                        <a:rPr lang="en-US" sz="1400" dirty="0" smtClean="0"/>
                        <a:t>Physical </a:t>
                      </a:r>
                      <a:r>
                        <a:rPr lang="en-US" sz="1400" dirty="0" err="1" smtClean="0"/>
                        <a:t>Sci</a:t>
                      </a:r>
                      <a:endParaRPr lang="en-US" sz="1400"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6</a:t>
                      </a:r>
                      <a:endParaRPr lang="en-US" dirty="0"/>
                    </a:p>
                  </a:txBody>
                  <a:tcPr/>
                </a:tc>
                <a:tc>
                  <a:txBody>
                    <a:bodyPr/>
                    <a:lstStyle/>
                    <a:p>
                      <a:pPr algn="ctr"/>
                      <a:r>
                        <a:rPr lang="en-US" dirty="0" smtClean="0"/>
                        <a:t>4</a:t>
                      </a:r>
                      <a:endParaRPr lang="en-US" dirty="0"/>
                    </a:p>
                  </a:txBody>
                  <a:tcPr/>
                </a:tc>
                <a:tc>
                  <a:txBody>
                    <a:bodyPr/>
                    <a:lstStyle/>
                    <a:p>
                      <a:pPr algn="ctr"/>
                      <a:r>
                        <a:rPr lang="en-US" dirty="0" smtClean="0"/>
                        <a:t>8</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7</a:t>
                      </a:r>
                      <a:endParaRPr lang="en-US" dirty="0"/>
                    </a:p>
                  </a:txBody>
                  <a:tcPr/>
                </a:tc>
                <a:tc>
                  <a:txBody>
                    <a:bodyPr/>
                    <a:lstStyle/>
                    <a:p>
                      <a:pPr algn="ctr"/>
                      <a:r>
                        <a:rPr lang="en-US" dirty="0" smtClean="0"/>
                        <a:t>7</a:t>
                      </a:r>
                      <a:endParaRPr lang="en-US" dirty="0"/>
                    </a:p>
                  </a:txBody>
                  <a:tcPr/>
                </a:tc>
              </a:tr>
              <a:tr h="608549">
                <a:tc>
                  <a:txBody>
                    <a:bodyPr/>
                    <a:lstStyle/>
                    <a:p>
                      <a:pPr algn="ctr"/>
                      <a:r>
                        <a:rPr lang="en-US" sz="1400" dirty="0" smtClean="0"/>
                        <a:t>Social </a:t>
                      </a:r>
                      <a:r>
                        <a:rPr lang="en-US" sz="1400" dirty="0" err="1" smtClean="0"/>
                        <a:t>Sci</a:t>
                      </a:r>
                      <a:endParaRPr lang="en-US" sz="1400"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608549">
                <a:tc>
                  <a:txBody>
                    <a:bodyPr/>
                    <a:lstStyle/>
                    <a:p>
                      <a:pPr algn="ctr"/>
                      <a:r>
                        <a:rPr lang="en-US" sz="1400" dirty="0" smtClean="0"/>
                        <a:t>Did Not Report</a:t>
                      </a:r>
                      <a:endParaRPr lang="en-US" sz="1400"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608549">
                <a:tc>
                  <a:txBody>
                    <a:bodyPr/>
                    <a:lstStyle/>
                    <a:p>
                      <a:pPr algn="ctr"/>
                      <a:r>
                        <a:rPr lang="en-US" dirty="0" smtClean="0"/>
                        <a:t>Total</a:t>
                      </a:r>
                      <a:endParaRPr lang="en-US" dirty="0"/>
                    </a:p>
                  </a:txBody>
                  <a:tcPr/>
                </a:tc>
                <a:tc>
                  <a:txBody>
                    <a:bodyPr/>
                    <a:lstStyle/>
                    <a:p>
                      <a:pPr algn="ctr"/>
                      <a:r>
                        <a:rPr lang="en-US" dirty="0" smtClean="0"/>
                        <a:t>25</a:t>
                      </a:r>
                      <a:endParaRPr lang="en-US" dirty="0"/>
                    </a:p>
                  </a:txBody>
                  <a:tcPr/>
                </a:tc>
                <a:tc>
                  <a:txBody>
                    <a:bodyPr/>
                    <a:lstStyle/>
                    <a:p>
                      <a:pPr algn="ctr"/>
                      <a:r>
                        <a:rPr lang="en-US" dirty="0" smtClean="0"/>
                        <a:t>16</a:t>
                      </a:r>
                      <a:endParaRPr lang="en-US"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tc>
                  <a:txBody>
                    <a:bodyPr/>
                    <a:lstStyle/>
                    <a:p>
                      <a:pPr algn="ctr"/>
                      <a:r>
                        <a:rPr lang="en-US" dirty="0" smtClean="0"/>
                        <a:t>20</a:t>
                      </a:r>
                      <a:endParaRPr lang="en-US" dirty="0"/>
                    </a:p>
                  </a:txBody>
                  <a:tcPr/>
                </a:tc>
                <a:tc>
                  <a:txBody>
                    <a:bodyPr/>
                    <a:lstStyle/>
                    <a:p>
                      <a:pPr algn="ctr"/>
                      <a:r>
                        <a:rPr lang="en-US" dirty="0" smtClean="0"/>
                        <a:t>16</a:t>
                      </a:r>
                      <a:endParaRPr lang="en-US" dirty="0"/>
                    </a:p>
                  </a:txBody>
                  <a:tcPr/>
                </a:tc>
                <a:tc>
                  <a:txBody>
                    <a:bodyPr/>
                    <a:lstStyle/>
                    <a:p>
                      <a:pPr algn="ctr"/>
                      <a:r>
                        <a:rPr lang="en-US" dirty="0" smtClean="0"/>
                        <a:t>18</a:t>
                      </a:r>
                      <a:endParaRPr lang="en-US" dirty="0"/>
                    </a:p>
                  </a:txBody>
                  <a:tcPr/>
                </a:tc>
                <a:tc>
                  <a:txBody>
                    <a:bodyPr/>
                    <a:lstStyle/>
                    <a:p>
                      <a:pPr algn="ctr"/>
                      <a:r>
                        <a:rPr lang="en-US" dirty="0" smtClean="0"/>
                        <a:t>16</a:t>
                      </a:r>
                      <a:endParaRPr lang="en-US" dirty="0"/>
                    </a:p>
                  </a:txBody>
                  <a:tcPr/>
                </a:tc>
                <a:tc>
                  <a:txBody>
                    <a:bodyPr/>
                    <a:lstStyle/>
                    <a:p>
                      <a:pPr algn="ctr"/>
                      <a:r>
                        <a:rPr lang="en-US" dirty="0" smtClean="0"/>
                        <a:t>20</a:t>
                      </a:r>
                      <a:endParaRPr lang="en-US" dirty="0"/>
                    </a:p>
                  </a:txBody>
                  <a:tcPr/>
                </a:tc>
                <a:tc>
                  <a:txBody>
                    <a:bodyPr/>
                    <a:lstStyle/>
                    <a:p>
                      <a:pPr algn="ctr"/>
                      <a:r>
                        <a:rPr lang="en-US" dirty="0" smtClean="0"/>
                        <a:t>17</a:t>
                      </a:r>
                      <a:endParaRPr lang="en-US" dirty="0"/>
                    </a:p>
                  </a:txBody>
                  <a:tcPr/>
                </a:tc>
              </a:tr>
            </a:tbl>
          </a:graphicData>
        </a:graphic>
      </p:graphicFrame>
    </p:spTree>
    <p:extLst>
      <p:ext uri="{BB962C8B-B14F-4D97-AF65-F5344CB8AC3E}">
        <p14:creationId xmlns:p14="http://schemas.microsoft.com/office/powerpoint/2010/main" val="143236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Subcommittee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6822475"/>
              </p:ext>
            </p:extLst>
          </p:nvPr>
        </p:nvGraphicFramePr>
        <p:xfrm>
          <a:off x="457200" y="1295036"/>
          <a:ext cx="7763784" cy="5486400"/>
        </p:xfrm>
        <a:graphic>
          <a:graphicData uri="http://schemas.openxmlformats.org/drawingml/2006/table">
            <a:tbl>
              <a:tblPr firstRow="1" bandRow="1">
                <a:tableStyleId>{74C1A8A3-306A-4EB7-A6B1-4F7E0EB9C5D6}</a:tableStyleId>
              </a:tblPr>
              <a:tblGrid>
                <a:gridCol w="3881892"/>
                <a:gridCol w="3881892"/>
              </a:tblGrid>
              <a:tr h="338552">
                <a:tc>
                  <a:txBody>
                    <a:bodyPr/>
                    <a:lstStyle/>
                    <a:p>
                      <a:r>
                        <a:rPr lang="en-US" dirty="0" smtClean="0"/>
                        <a:t>Name</a:t>
                      </a:r>
                      <a:endParaRPr lang="en-US" dirty="0"/>
                    </a:p>
                  </a:txBody>
                  <a:tcPr/>
                </a:tc>
                <a:tc>
                  <a:txBody>
                    <a:bodyPr/>
                    <a:lstStyle/>
                    <a:p>
                      <a:r>
                        <a:rPr lang="en-US" dirty="0" smtClean="0"/>
                        <a:t>Affiliation</a:t>
                      </a:r>
                      <a:endParaRPr lang="en-US" dirty="0"/>
                    </a:p>
                  </a:txBody>
                  <a:tcPr/>
                </a:tc>
              </a:tr>
              <a:tr h="338552">
                <a:tc>
                  <a:txBody>
                    <a:bodyPr/>
                    <a:lstStyle/>
                    <a:p>
                      <a:r>
                        <a:rPr lang="en-US" dirty="0" smtClean="0"/>
                        <a:t>Barbara Chapman</a:t>
                      </a:r>
                      <a:endParaRPr lang="en-US" dirty="0"/>
                    </a:p>
                  </a:txBody>
                  <a:tcPr/>
                </a:tc>
                <a:tc>
                  <a:txBody>
                    <a:bodyPr/>
                    <a:lstStyle/>
                    <a:p>
                      <a:r>
                        <a:rPr lang="en-US" dirty="0" smtClean="0"/>
                        <a:t>University of Houston (ASCAC) (Chair)</a:t>
                      </a:r>
                      <a:endParaRPr lang="en-US" dirty="0"/>
                    </a:p>
                  </a:txBody>
                  <a:tcPr/>
                </a:tc>
              </a:tr>
              <a:tr h="338552">
                <a:tc>
                  <a:txBody>
                    <a:bodyPr/>
                    <a:lstStyle/>
                    <a:p>
                      <a:r>
                        <a:rPr lang="en-US" dirty="0" smtClean="0"/>
                        <a:t>Henri </a:t>
                      </a:r>
                      <a:r>
                        <a:rPr lang="en-US" dirty="0" err="1" smtClean="0"/>
                        <a:t>Calandra</a:t>
                      </a:r>
                      <a:endParaRPr lang="en-US" dirty="0"/>
                    </a:p>
                  </a:txBody>
                  <a:tcPr/>
                </a:tc>
                <a:tc>
                  <a:txBody>
                    <a:bodyPr/>
                    <a:lstStyle/>
                    <a:p>
                      <a:r>
                        <a:rPr lang="en-US" dirty="0" smtClean="0"/>
                        <a:t>Total SA</a:t>
                      </a:r>
                      <a:endParaRPr lang="en-US" dirty="0"/>
                    </a:p>
                  </a:txBody>
                  <a:tcPr/>
                </a:tc>
              </a:tr>
              <a:tr h="592466">
                <a:tc>
                  <a:txBody>
                    <a:bodyPr/>
                    <a:lstStyle/>
                    <a:p>
                      <a:r>
                        <a:rPr lang="en-US" dirty="0" smtClean="0"/>
                        <a:t>Silvia </a:t>
                      </a:r>
                      <a:r>
                        <a:rPr lang="en-US" dirty="0" err="1" smtClean="0"/>
                        <a:t>Crivelli</a:t>
                      </a:r>
                      <a:endParaRPr lang="en-US" dirty="0"/>
                    </a:p>
                  </a:txBody>
                  <a:tcPr/>
                </a:tc>
                <a:tc>
                  <a:txBody>
                    <a:bodyPr/>
                    <a:lstStyle/>
                    <a:p>
                      <a:r>
                        <a:rPr lang="en-US" dirty="0" smtClean="0"/>
                        <a:t>Lawrence Berkeley National Lab</a:t>
                      </a:r>
                      <a:r>
                        <a:rPr lang="en-US" baseline="0" dirty="0" smtClean="0"/>
                        <a:t> and University of California Davis</a:t>
                      </a:r>
                    </a:p>
                  </a:txBody>
                  <a:tcPr/>
                </a:tc>
              </a:tr>
              <a:tr h="338552">
                <a:tc>
                  <a:txBody>
                    <a:bodyPr/>
                    <a:lstStyle/>
                    <a:p>
                      <a:r>
                        <a:rPr lang="en-US" dirty="0" smtClean="0"/>
                        <a:t>Jack </a:t>
                      </a:r>
                      <a:r>
                        <a:rPr lang="en-US" dirty="0" err="1" smtClean="0"/>
                        <a:t>Dongarra</a:t>
                      </a:r>
                      <a:endParaRPr lang="en-US" dirty="0"/>
                    </a:p>
                  </a:txBody>
                  <a:tcPr/>
                </a:tc>
                <a:tc>
                  <a:txBody>
                    <a:bodyPr/>
                    <a:lstStyle/>
                    <a:p>
                      <a:r>
                        <a:rPr lang="en-US" dirty="0" smtClean="0"/>
                        <a:t>University of Tennessee (ASCAC)</a:t>
                      </a:r>
                    </a:p>
                  </a:txBody>
                  <a:tcPr/>
                </a:tc>
              </a:tr>
              <a:tr h="338552">
                <a:tc>
                  <a:txBody>
                    <a:bodyPr/>
                    <a:lstStyle/>
                    <a:p>
                      <a:r>
                        <a:rPr lang="en-US" dirty="0" smtClean="0"/>
                        <a:t>Jeffrey </a:t>
                      </a:r>
                      <a:r>
                        <a:rPr lang="en-US" dirty="0" err="1" smtClean="0"/>
                        <a:t>Hittinger</a:t>
                      </a:r>
                      <a:endParaRPr lang="en-US" dirty="0"/>
                    </a:p>
                  </a:txBody>
                  <a:tcPr/>
                </a:tc>
                <a:tc>
                  <a:txBody>
                    <a:bodyPr/>
                    <a:lstStyle/>
                    <a:p>
                      <a:r>
                        <a:rPr lang="en-US" dirty="0" smtClean="0"/>
                        <a:t>Lawrence Livermore National Lab</a:t>
                      </a:r>
                      <a:endParaRPr lang="en-US" dirty="0"/>
                    </a:p>
                  </a:txBody>
                  <a:tcPr/>
                </a:tc>
              </a:tr>
              <a:tr h="338552">
                <a:tc>
                  <a:txBody>
                    <a:bodyPr/>
                    <a:lstStyle/>
                    <a:p>
                      <a:r>
                        <a:rPr lang="en-US" dirty="0" smtClean="0"/>
                        <a:t>Chris Johnson</a:t>
                      </a:r>
                      <a:endParaRPr lang="en-US" dirty="0"/>
                    </a:p>
                  </a:txBody>
                  <a:tcPr/>
                </a:tc>
                <a:tc>
                  <a:txBody>
                    <a:bodyPr/>
                    <a:lstStyle/>
                    <a:p>
                      <a:r>
                        <a:rPr lang="en-US" dirty="0" smtClean="0"/>
                        <a:t>University of Utah</a:t>
                      </a:r>
                      <a:endParaRPr lang="en-US" dirty="0"/>
                    </a:p>
                  </a:txBody>
                  <a:tcPr/>
                </a:tc>
              </a:tr>
              <a:tr h="592466">
                <a:tc>
                  <a:txBody>
                    <a:bodyPr/>
                    <a:lstStyle/>
                    <a:p>
                      <a:r>
                        <a:rPr lang="en-US" dirty="0" smtClean="0"/>
                        <a:t>Scott A. Lathrop</a:t>
                      </a:r>
                      <a:endParaRPr lang="en-US" dirty="0"/>
                    </a:p>
                  </a:txBody>
                  <a:tcPr/>
                </a:tc>
                <a:tc>
                  <a:txBody>
                    <a:bodyPr/>
                    <a:lstStyle/>
                    <a:p>
                      <a:r>
                        <a:rPr lang="en-US" dirty="0" smtClean="0"/>
                        <a:t>NCSA,</a:t>
                      </a:r>
                      <a:r>
                        <a:rPr lang="en-US" baseline="0" dirty="0" smtClean="0"/>
                        <a:t> University of Illinois Urbana-Champaign</a:t>
                      </a:r>
                      <a:endParaRPr lang="en-US" dirty="0"/>
                    </a:p>
                  </a:txBody>
                  <a:tcPr/>
                </a:tc>
              </a:tr>
              <a:tr h="338552">
                <a:tc>
                  <a:txBody>
                    <a:bodyPr/>
                    <a:lstStyle/>
                    <a:p>
                      <a:r>
                        <a:rPr lang="en-US" dirty="0" err="1" smtClean="0"/>
                        <a:t>Vivek</a:t>
                      </a:r>
                      <a:r>
                        <a:rPr lang="en-US" dirty="0" smtClean="0"/>
                        <a:t> </a:t>
                      </a:r>
                      <a:r>
                        <a:rPr lang="en-US" dirty="0" err="1" smtClean="0"/>
                        <a:t>Sarkar</a:t>
                      </a:r>
                      <a:endParaRPr lang="en-US" dirty="0"/>
                    </a:p>
                  </a:txBody>
                  <a:tcPr/>
                </a:tc>
                <a:tc>
                  <a:txBody>
                    <a:bodyPr/>
                    <a:lstStyle/>
                    <a:p>
                      <a:r>
                        <a:rPr lang="en-US" dirty="0" smtClean="0"/>
                        <a:t>Rice University (ASCAC)</a:t>
                      </a:r>
                      <a:endParaRPr lang="en-US" dirty="0"/>
                    </a:p>
                  </a:txBody>
                  <a:tcPr/>
                </a:tc>
              </a:tr>
              <a:tr h="592466">
                <a:tc>
                  <a:txBody>
                    <a:bodyPr/>
                    <a:lstStyle/>
                    <a:p>
                      <a:r>
                        <a:rPr lang="en-US" dirty="0" smtClean="0"/>
                        <a:t>Eric Stahlberg</a:t>
                      </a:r>
                      <a:endParaRPr lang="en-US" dirty="0"/>
                    </a:p>
                  </a:txBody>
                  <a:tcPr/>
                </a:tc>
                <a:tc>
                  <a:txBody>
                    <a:bodyPr/>
                    <a:lstStyle/>
                    <a:p>
                      <a:r>
                        <a:rPr lang="en-US" dirty="0" smtClean="0"/>
                        <a:t>Advanced Biomedical</a:t>
                      </a:r>
                      <a:r>
                        <a:rPr lang="en-US" baseline="0" dirty="0" smtClean="0"/>
                        <a:t> Computing Center</a:t>
                      </a:r>
                      <a:endParaRPr lang="en-US" dirty="0"/>
                    </a:p>
                  </a:txBody>
                  <a:tcPr/>
                </a:tc>
              </a:tr>
              <a:tr h="338552">
                <a:tc>
                  <a:txBody>
                    <a:bodyPr/>
                    <a:lstStyle/>
                    <a:p>
                      <a:r>
                        <a:rPr lang="en-US" dirty="0" smtClean="0"/>
                        <a:t>Jeffrey</a:t>
                      </a:r>
                      <a:r>
                        <a:rPr lang="en-US" baseline="0" dirty="0" smtClean="0"/>
                        <a:t> S. Vetter</a:t>
                      </a:r>
                      <a:endParaRPr lang="en-US" dirty="0"/>
                    </a:p>
                  </a:txBody>
                  <a:tcPr/>
                </a:tc>
                <a:tc>
                  <a:txBody>
                    <a:bodyPr/>
                    <a:lstStyle/>
                    <a:p>
                      <a:r>
                        <a:rPr lang="en-US" dirty="0" smtClean="0"/>
                        <a:t>Oak Ridge National Laboratory</a:t>
                      </a:r>
                      <a:endParaRPr lang="en-US" dirty="0"/>
                    </a:p>
                  </a:txBody>
                  <a:tcPr/>
                </a:tc>
              </a:tr>
              <a:tr h="592466">
                <a:tc>
                  <a:txBody>
                    <a:bodyPr/>
                    <a:lstStyle/>
                    <a:p>
                      <a:r>
                        <a:rPr lang="en-US" dirty="0" smtClean="0"/>
                        <a:t>Dean Williams</a:t>
                      </a:r>
                      <a:endParaRPr lang="en-US" dirty="0"/>
                    </a:p>
                  </a:txBody>
                  <a:tcPr/>
                </a:tc>
                <a:tc>
                  <a:txBody>
                    <a:bodyPr/>
                    <a:lstStyle/>
                    <a:p>
                      <a:r>
                        <a:rPr lang="en-US" dirty="0" smtClean="0"/>
                        <a:t>Lawrence Livermore National Lab (ASCAC)</a:t>
                      </a:r>
                      <a:endParaRPr lang="en-US" dirty="0"/>
                    </a:p>
                  </a:txBody>
                  <a:tcPr/>
                </a:tc>
              </a:tr>
            </a:tbl>
          </a:graphicData>
        </a:graphic>
      </p:graphicFrame>
    </p:spTree>
    <p:extLst>
      <p:ext uri="{BB962C8B-B14F-4D97-AF65-F5344CB8AC3E}">
        <p14:creationId xmlns:p14="http://schemas.microsoft.com/office/powerpoint/2010/main" val="2959905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oe_2in_c"/>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2088" y="6033000"/>
            <a:ext cx="487362" cy="488950"/>
          </a:xfrm>
          <a:prstGeom prst="rect">
            <a:avLst/>
          </a:prstGeom>
          <a:noFill/>
          <a:ln w="9525">
            <a:noFill/>
            <a:miter lim="800000"/>
            <a:headEnd/>
            <a:tailEnd/>
          </a:ln>
        </p:spPr>
      </p:pic>
      <p:sp>
        <p:nvSpPr>
          <p:cNvPr id="15363" name="Rectangle 3"/>
          <p:cNvSpPr>
            <a:spLocks noChangeArrowheads="1"/>
          </p:cNvSpPr>
          <p:nvPr/>
        </p:nvSpPr>
        <p:spPr bwMode="auto">
          <a:xfrm>
            <a:off x="182092" y="1447677"/>
            <a:ext cx="5756102" cy="2710962"/>
          </a:xfrm>
          <a:prstGeom prst="rect">
            <a:avLst/>
          </a:prstGeom>
          <a:noFill/>
          <a:ln w="9525">
            <a:noFill/>
            <a:miter lim="800000"/>
            <a:headEnd/>
            <a:tailEnd/>
          </a:ln>
        </p:spPr>
        <p:txBody>
          <a:bodyPr>
            <a:prstTxWarp prst="textNoShape">
              <a:avLst/>
            </a:prstTxWarp>
          </a:bodyPr>
          <a:lstStyle/>
          <a:p>
            <a:pPr marL="1588" lvl="1">
              <a:buClr>
                <a:schemeClr val="tx2"/>
              </a:buClr>
            </a:pPr>
            <a:r>
              <a:rPr lang="en-US" sz="2000" b="1" dirty="0" smtClean="0">
                <a:solidFill>
                  <a:schemeClr val="tx2"/>
                </a:solidFill>
              </a:rPr>
              <a:t>Research Interest – Numerical methods enabling the effective use of HPC resources</a:t>
            </a:r>
          </a:p>
          <a:p>
            <a:pPr marL="285750" lvl="1" indent="-285750" algn="ctr">
              <a:buClr>
                <a:schemeClr val="tx2"/>
              </a:buClr>
            </a:pPr>
            <a:endParaRPr lang="en-US" sz="400" b="1" dirty="0" smtClean="0"/>
          </a:p>
          <a:p>
            <a:pPr marL="403225" lvl="1" indent="-403225">
              <a:buClr>
                <a:schemeClr val="tx2"/>
              </a:buClr>
              <a:buFont typeface="Wingdings" charset="2"/>
              <a:buChar char="²"/>
            </a:pPr>
            <a:r>
              <a:rPr lang="en-US" sz="1800" dirty="0" smtClean="0"/>
              <a:t>Inverse problems; PDE-constrained optimization, </a:t>
            </a:r>
          </a:p>
          <a:p>
            <a:pPr marL="403225" lvl="1" indent="-403225">
              <a:buClr>
                <a:schemeClr val="tx2"/>
              </a:buClr>
              <a:buFont typeface="Wingdings" charset="2"/>
              <a:buChar char="²"/>
            </a:pPr>
            <a:r>
              <a:rPr lang="en-US" sz="1800" dirty="0" err="1" smtClean="0"/>
              <a:t>Multiphysics</a:t>
            </a:r>
            <a:r>
              <a:rPr lang="en-US" sz="1800" dirty="0" smtClean="0"/>
              <a:t> coupling using optimal control</a:t>
            </a:r>
          </a:p>
          <a:p>
            <a:pPr marL="403225" lvl="1" indent="-403225">
              <a:buClr>
                <a:schemeClr val="tx2"/>
              </a:buClr>
              <a:buFont typeface="Wingdings" charset="2"/>
              <a:buChar char="²"/>
            </a:pPr>
            <a:r>
              <a:rPr lang="en-US" sz="1800" dirty="0" smtClean="0"/>
              <a:t>Pseudo-spectral methods with </a:t>
            </a:r>
            <a:r>
              <a:rPr lang="en-US" sz="1800" dirty="0" err="1" smtClean="0"/>
              <a:t>multiwavelet</a:t>
            </a:r>
            <a:r>
              <a:rPr lang="en-US" sz="1800" dirty="0" smtClean="0"/>
              <a:t> bases</a:t>
            </a:r>
          </a:p>
          <a:p>
            <a:pPr marL="403225" lvl="1" indent="-403225">
              <a:buClr>
                <a:schemeClr val="tx2"/>
              </a:buClr>
              <a:buFont typeface="Wingdings" charset="2"/>
              <a:buChar char="²"/>
            </a:pPr>
            <a:r>
              <a:rPr lang="en-US" sz="1800" dirty="0" smtClean="0"/>
              <a:t>Deferred correction methods for time integration</a:t>
            </a:r>
          </a:p>
          <a:p>
            <a:pPr marL="403225" lvl="1" indent="-403225">
              <a:buClr>
                <a:schemeClr val="tx2"/>
              </a:buClr>
              <a:buFont typeface="Wingdings" charset="2"/>
              <a:buChar char="²"/>
            </a:pPr>
            <a:r>
              <a:rPr lang="en-US" sz="1800" dirty="0" smtClean="0"/>
              <a:t>Applications ranging across fluid dynamics, climate, nuclear physics, plant biology and chemistry</a:t>
            </a:r>
          </a:p>
        </p:txBody>
      </p:sp>
      <p:sp>
        <p:nvSpPr>
          <p:cNvPr id="15365" name="Rectangle 2"/>
          <p:cNvSpPr>
            <a:spLocks noGrp="1" noChangeArrowheads="1"/>
          </p:cNvSpPr>
          <p:nvPr>
            <p:ph type="ctrTitle"/>
          </p:nvPr>
        </p:nvSpPr>
        <p:spPr>
          <a:xfrm>
            <a:off x="0" y="65395"/>
            <a:ext cx="6701365" cy="1340561"/>
          </a:xfrm>
        </p:spPr>
        <p:txBody>
          <a:bodyPr/>
          <a:lstStyle/>
          <a:p>
            <a:pPr>
              <a:lnSpc>
                <a:spcPct val="90000"/>
              </a:lnSpc>
            </a:pPr>
            <a:r>
              <a:rPr lang="en-US" sz="2800" dirty="0" smtClean="0">
                <a:ea typeface="ＭＳ Ｐゴシック" charset="-128"/>
                <a:cs typeface="ＭＳ Ｐゴシック" charset="-128"/>
              </a:rPr>
              <a:t>Judith Hill (CSGF Fellow, </a:t>
            </a:r>
            <a:r>
              <a:rPr lang="fr-FR" sz="2800" dirty="0" smtClean="0">
                <a:ea typeface="ＭＳ Ｐゴシック" charset="-128"/>
                <a:cs typeface="ＭＳ Ｐゴシック" charset="-128"/>
              </a:rPr>
              <a:t>’</a:t>
            </a:r>
            <a:r>
              <a:rPr lang="en-US" sz="2800" dirty="0" smtClean="0">
                <a:ea typeface="ＭＳ Ｐゴシック" charset="-128"/>
                <a:cs typeface="ＭＳ Ｐゴシック" charset="-128"/>
              </a:rPr>
              <a:t>99-’03)</a:t>
            </a:r>
            <a:br>
              <a:rPr lang="en-US" sz="2800" dirty="0" smtClean="0">
                <a:ea typeface="ＭＳ Ｐゴシック" charset="-128"/>
                <a:cs typeface="ＭＳ Ｐゴシック" charset="-128"/>
              </a:rPr>
            </a:br>
            <a:r>
              <a:rPr lang="en-US" sz="1600" dirty="0" smtClean="0">
                <a:solidFill>
                  <a:srgbClr val="000000"/>
                </a:solidFill>
              </a:rPr>
              <a:t>Computational Scientist and Liaison Task Lead</a:t>
            </a:r>
            <a:br>
              <a:rPr lang="en-US" sz="1600" dirty="0" smtClean="0">
                <a:solidFill>
                  <a:srgbClr val="000000"/>
                </a:solidFill>
              </a:rPr>
            </a:br>
            <a:r>
              <a:rPr lang="en-US" sz="1600" dirty="0" smtClean="0">
                <a:solidFill>
                  <a:srgbClr val="000000"/>
                </a:solidFill>
              </a:rPr>
              <a:t>Oak Ridge Leadership Computing Facility</a:t>
            </a:r>
            <a:br>
              <a:rPr lang="en-US" sz="1600" dirty="0" smtClean="0">
                <a:solidFill>
                  <a:srgbClr val="000000"/>
                </a:solidFill>
              </a:rPr>
            </a:br>
            <a:r>
              <a:rPr lang="en-US" sz="1600" dirty="0" smtClean="0">
                <a:solidFill>
                  <a:srgbClr val="000000"/>
                </a:solidFill>
              </a:rPr>
              <a:t>Oak Ridge National Laboratory</a:t>
            </a:r>
            <a:endParaRPr lang="en-US" sz="1600" dirty="0" smtClean="0">
              <a:ea typeface="ＭＳ Ｐゴシック" charset="-128"/>
              <a:cs typeface="ＭＳ Ｐゴシック" charset="-128"/>
            </a:endParaRPr>
          </a:p>
        </p:txBody>
      </p:sp>
      <p:grpSp>
        <p:nvGrpSpPr>
          <p:cNvPr id="8" name="Group 7"/>
          <p:cNvGrpSpPr/>
          <p:nvPr/>
        </p:nvGrpSpPr>
        <p:grpSpPr>
          <a:xfrm>
            <a:off x="7049960" y="2431450"/>
            <a:ext cx="1600452" cy="3454378"/>
            <a:chOff x="6080343" y="2459731"/>
            <a:chExt cx="2821823" cy="4249329"/>
          </a:xfrm>
        </p:grpSpPr>
        <p:pic>
          <p:nvPicPr>
            <p:cNvPr id="7" name="semiconvergence.avi">
              <a:hlinkClick r:id="" action="ppaction://media"/>
            </p:cNvPr>
            <p:cNvPicPr/>
            <p:nvPr>
              <a:videoFile r:link="rId2"/>
              <p:extLst>
                <p:ext uri="{DAA4B4D4-6D71-4841-9C94-3DE7FCFB9230}">
                  <p14:media xmlns:p14="http://schemas.microsoft.com/office/powerpoint/2010/main" r:link="rId1"/>
                </p:ext>
              </p:extLst>
            </p:nvPr>
          </p:nvPicPr>
          <p:blipFill>
            <a:blip r:embed="rId6" cstate="print"/>
            <a:stretch>
              <a:fillRect/>
            </a:stretch>
          </p:blipFill>
          <p:spPr bwMode="auto">
            <a:xfrm>
              <a:off x="6369920" y="2459731"/>
              <a:ext cx="2532246" cy="1899186"/>
            </a:xfrm>
            <a:prstGeom prst="rect">
              <a:avLst/>
            </a:prstGeom>
            <a:noFill/>
            <a:ln w="9525">
              <a:noFill/>
              <a:miter lim="800000"/>
              <a:headEnd/>
              <a:tailEnd/>
            </a:ln>
          </p:spPr>
        </p:pic>
        <p:grpSp>
          <p:nvGrpSpPr>
            <p:cNvPr id="37" name="Group 36"/>
            <p:cNvGrpSpPr/>
            <p:nvPr/>
          </p:nvGrpSpPr>
          <p:grpSpPr>
            <a:xfrm>
              <a:off x="6080343" y="4358916"/>
              <a:ext cx="2647795" cy="2350144"/>
              <a:chOff x="6337771" y="4264531"/>
              <a:chExt cx="2647795" cy="2350144"/>
            </a:xfrm>
          </p:grpSpPr>
          <p:pic>
            <p:nvPicPr>
              <p:cNvPr id="30" name="Picture 12" descr="allin1.eps"/>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781004" y="4264531"/>
                <a:ext cx="2204562" cy="1664896"/>
              </a:xfrm>
              <a:prstGeom prst="rect">
                <a:avLst/>
              </a:prstGeom>
              <a:noFill/>
              <a:ln w="9525">
                <a:noFill/>
                <a:miter lim="800000"/>
                <a:headEnd/>
                <a:tailEnd/>
              </a:ln>
            </p:spPr>
          </p:pic>
          <p:sp>
            <p:nvSpPr>
              <p:cNvPr id="31" name="TextBox 30"/>
              <p:cNvSpPr txBox="1"/>
              <p:nvPr/>
            </p:nvSpPr>
            <p:spPr bwMode="auto">
              <a:xfrm>
                <a:off x="6400098" y="4445539"/>
                <a:ext cx="584737" cy="246221"/>
              </a:xfrm>
              <a:prstGeom prst="rect">
                <a:avLst/>
              </a:prstGeom>
              <a:noFill/>
            </p:spPr>
            <p:txBody>
              <a:bodyPr wrap="square">
                <a:spAutoFit/>
                <a:scene3d>
                  <a:camera prst="orthographicFront">
                    <a:rot lat="0" lon="0" rev="5400000"/>
                  </a:camera>
                  <a:lightRig rig="threePt" dir="t"/>
                </a:scene3d>
              </a:bodyPr>
              <a:lstStyle/>
              <a:p>
                <a:pPr algn="ctr">
                  <a:defRPr/>
                </a:pPr>
                <a:r>
                  <a:rPr lang="en-US" sz="1000" b="1" dirty="0">
                    <a:latin typeface="Arial" pitchFamily="-112" charset="0"/>
                    <a:ea typeface="ＭＳ Ｐゴシック" pitchFamily="-112" charset="-128"/>
                    <a:cs typeface="ＭＳ Ｐゴシック" pitchFamily="-112" charset="-128"/>
                  </a:rPr>
                  <a:t>Initial</a:t>
                </a:r>
              </a:p>
            </p:txBody>
          </p:sp>
          <p:sp>
            <p:nvSpPr>
              <p:cNvPr id="32" name="TextBox 31"/>
              <p:cNvSpPr txBox="1"/>
              <p:nvPr/>
            </p:nvSpPr>
            <p:spPr bwMode="auto">
              <a:xfrm>
                <a:off x="6367412" y="5010953"/>
                <a:ext cx="686070" cy="246221"/>
              </a:xfrm>
              <a:prstGeom prst="rect">
                <a:avLst/>
              </a:prstGeom>
              <a:noFill/>
            </p:spPr>
            <p:txBody>
              <a:bodyPr wrap="square">
                <a:spAutoFit/>
                <a:scene3d>
                  <a:camera prst="orthographicFront">
                    <a:rot lat="0" lon="0" rev="5400000"/>
                  </a:camera>
                  <a:lightRig rig="threePt" dir="t"/>
                </a:scene3d>
              </a:bodyPr>
              <a:lstStyle/>
              <a:p>
                <a:pPr algn="ctr">
                  <a:defRPr/>
                </a:pPr>
                <a:r>
                  <a:rPr lang="en-US" sz="1000" b="1" dirty="0">
                    <a:latin typeface="Arial" pitchFamily="-112" charset="0"/>
                    <a:ea typeface="ＭＳ Ｐゴシック" pitchFamily="-112" charset="-128"/>
                    <a:cs typeface="ＭＳ Ｐゴシック" pitchFamily="-112" charset="-128"/>
                  </a:rPr>
                  <a:t>Day 12</a:t>
                </a:r>
              </a:p>
            </p:txBody>
          </p:sp>
          <p:sp>
            <p:nvSpPr>
              <p:cNvPr id="33" name="TextBox 32"/>
              <p:cNvSpPr txBox="1"/>
              <p:nvPr/>
            </p:nvSpPr>
            <p:spPr bwMode="auto">
              <a:xfrm>
                <a:off x="6337771" y="5569802"/>
                <a:ext cx="758615" cy="246221"/>
              </a:xfrm>
              <a:prstGeom prst="rect">
                <a:avLst/>
              </a:prstGeom>
              <a:noFill/>
            </p:spPr>
            <p:txBody>
              <a:bodyPr wrap="square">
                <a:spAutoFit/>
                <a:scene3d>
                  <a:camera prst="orthographicFront">
                    <a:rot lat="0" lon="0" rev="5400000"/>
                  </a:camera>
                  <a:lightRig rig="threePt" dir="t"/>
                </a:scene3d>
              </a:bodyPr>
              <a:lstStyle/>
              <a:p>
                <a:pPr algn="ctr">
                  <a:defRPr/>
                </a:pPr>
                <a:r>
                  <a:rPr lang="en-US" sz="1000" b="1" dirty="0">
                    <a:latin typeface="Arial" pitchFamily="-112" charset="0"/>
                    <a:ea typeface="ＭＳ Ｐゴシック" pitchFamily="-112" charset="-128"/>
                    <a:cs typeface="ＭＳ Ｐゴシック" pitchFamily="-112" charset="-128"/>
                  </a:rPr>
                  <a:t>Day 912</a:t>
                </a:r>
              </a:p>
            </p:txBody>
          </p:sp>
          <p:sp>
            <p:nvSpPr>
              <p:cNvPr id="28" name="TextBox 27"/>
              <p:cNvSpPr txBox="1"/>
              <p:nvPr/>
            </p:nvSpPr>
            <p:spPr bwMode="auto">
              <a:xfrm rot="5400000">
                <a:off x="7007620" y="5869432"/>
                <a:ext cx="761719" cy="246221"/>
              </a:xfrm>
              <a:prstGeom prst="rect">
                <a:avLst/>
              </a:prstGeom>
              <a:noFill/>
            </p:spPr>
            <p:txBody>
              <a:bodyPr wrap="square">
                <a:spAutoFit/>
                <a:scene3d>
                  <a:camera prst="orthographicFront">
                    <a:rot lat="0" lon="0" rev="5400000"/>
                  </a:camera>
                  <a:lightRig rig="threePt" dir="t"/>
                </a:scene3d>
              </a:bodyPr>
              <a:lstStyle/>
              <a:p>
                <a:pPr algn="ctr">
                  <a:defRPr/>
                </a:pPr>
                <a:r>
                  <a:rPr lang="en-US" sz="1000" b="1" dirty="0" smtClean="0">
                    <a:latin typeface="Arial" pitchFamily="-112" charset="0"/>
                    <a:ea typeface="ＭＳ Ｐゴシック" pitchFamily="-112" charset="-128"/>
                    <a:cs typeface="ＭＳ Ｐゴシック" pitchFamily="-112" charset="-128"/>
                  </a:rPr>
                  <a:t>Existing</a:t>
                </a:r>
              </a:p>
            </p:txBody>
          </p:sp>
          <p:sp>
            <p:nvSpPr>
              <p:cNvPr id="29" name="TextBox 28"/>
              <p:cNvSpPr txBox="1"/>
              <p:nvPr/>
            </p:nvSpPr>
            <p:spPr bwMode="auto">
              <a:xfrm rot="5400000">
                <a:off x="7932753" y="5830789"/>
                <a:ext cx="1013775" cy="553998"/>
              </a:xfrm>
              <a:prstGeom prst="rect">
                <a:avLst/>
              </a:prstGeom>
              <a:noFill/>
            </p:spPr>
            <p:txBody>
              <a:bodyPr wrap="square">
                <a:spAutoFit/>
                <a:scene3d>
                  <a:camera prst="orthographicFront">
                    <a:rot lat="0" lon="0" rev="5400000"/>
                  </a:camera>
                  <a:lightRig rig="threePt" dir="t"/>
                </a:scene3d>
              </a:bodyPr>
              <a:lstStyle/>
              <a:p>
                <a:pPr algn="ctr">
                  <a:defRPr/>
                </a:pPr>
                <a:r>
                  <a:rPr lang="en-US" sz="1000" b="1" dirty="0" smtClean="0">
                    <a:latin typeface="Arial" pitchFamily="-112" charset="0"/>
                    <a:ea typeface="ＭＳ Ｐゴシック" pitchFamily="-112" charset="-128"/>
                    <a:cs typeface="ＭＳ Ｐゴシック" pitchFamily="-112" charset="-128"/>
                  </a:rPr>
                  <a:t>Deferred Correction</a:t>
                </a:r>
              </a:p>
              <a:p>
                <a:pPr algn="ctr">
                  <a:defRPr/>
                </a:pPr>
                <a:r>
                  <a:rPr lang="en-US" sz="1000" b="1" dirty="0" smtClean="0">
                    <a:latin typeface="Arial" pitchFamily="-112" charset="0"/>
                    <a:ea typeface="ＭＳ Ｐゴシック" pitchFamily="-112" charset="-128"/>
                    <a:cs typeface="ＭＳ Ｐゴシック" pitchFamily="-112" charset="-128"/>
                  </a:rPr>
                  <a:t> Method</a:t>
                </a:r>
              </a:p>
            </p:txBody>
          </p:sp>
        </p:grpSp>
      </p:grpSp>
      <p:grpSp>
        <p:nvGrpSpPr>
          <p:cNvPr id="35" name="Group 34"/>
          <p:cNvGrpSpPr/>
          <p:nvPr/>
        </p:nvGrpSpPr>
        <p:grpSpPr>
          <a:xfrm>
            <a:off x="241181" y="3930050"/>
            <a:ext cx="1259525" cy="1331651"/>
            <a:chOff x="697623" y="23513"/>
            <a:chExt cx="2110756" cy="2105153"/>
          </a:xfrm>
        </p:grpSpPr>
        <p:pic>
          <p:nvPicPr>
            <p:cNvPr id="6" name="Picture 5"/>
            <p:cNvPicPr>
              <a:picLocks noChangeAspect="1"/>
            </p:cNvPicPr>
            <p:nvPr/>
          </p:nvPicPr>
          <p:blipFill>
            <a:blip r:embed="rId8"/>
            <a:stretch>
              <a:fillRect/>
            </a:stretch>
          </p:blipFill>
          <p:spPr>
            <a:xfrm>
              <a:off x="944655" y="23513"/>
              <a:ext cx="1863724" cy="1863724"/>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7623" y="1406819"/>
              <a:ext cx="721847" cy="721847"/>
            </a:xfrm>
            <a:prstGeom prst="rect">
              <a:avLst/>
            </a:prstGeom>
          </p:spPr>
        </p:pic>
      </p:grpSp>
      <p:grpSp>
        <p:nvGrpSpPr>
          <p:cNvPr id="4" name="Group 3"/>
          <p:cNvGrpSpPr/>
          <p:nvPr/>
        </p:nvGrpSpPr>
        <p:grpSpPr>
          <a:xfrm>
            <a:off x="2063121" y="3918635"/>
            <a:ext cx="3579871" cy="1330508"/>
            <a:chOff x="565891" y="2562847"/>
            <a:chExt cx="5095320" cy="1538754"/>
          </a:xfrm>
        </p:grpSpPr>
        <p:pic>
          <p:nvPicPr>
            <p:cNvPr id="25" name="Picture 24" descr="highresroot2.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2304546" y="2562847"/>
              <a:ext cx="1301499" cy="1538654"/>
            </a:xfrm>
            <a:prstGeom prst="rect">
              <a:avLst/>
            </a:prstGeom>
          </p:spPr>
        </p:pic>
        <p:pic>
          <p:nvPicPr>
            <p:cNvPr id="36" name="Picture 35" descr="logu19.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65891" y="2565581"/>
              <a:ext cx="1685244" cy="1535919"/>
            </a:xfrm>
            <a:prstGeom prst="rect">
              <a:avLst/>
            </a:prstGeom>
          </p:spPr>
        </p:pic>
        <p:pic>
          <p:nvPicPr>
            <p:cNvPr id="38" name="Picture 37" descr="vortices.0195.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659182" y="2565409"/>
              <a:ext cx="2002029" cy="1536192"/>
            </a:xfrm>
            <a:prstGeom prst="rect">
              <a:avLst/>
            </a:prstGeom>
          </p:spPr>
        </p:pic>
      </p:grpSp>
      <p:pic>
        <p:nvPicPr>
          <p:cNvPr id="3" name="Picture 2" descr="IMG_1919R.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840051" y="161613"/>
            <a:ext cx="1698011" cy="2122514"/>
          </a:xfrm>
          <a:prstGeom prst="rect">
            <a:avLst/>
          </a:prstGeom>
        </p:spPr>
      </p:pic>
      <p:sp>
        <p:nvSpPr>
          <p:cNvPr id="2" name="TextBox 1"/>
          <p:cNvSpPr txBox="1"/>
          <p:nvPr/>
        </p:nvSpPr>
        <p:spPr>
          <a:xfrm>
            <a:off x="870944" y="5594172"/>
            <a:ext cx="6855534" cy="1200329"/>
          </a:xfrm>
          <a:prstGeom prst="rect">
            <a:avLst/>
          </a:prstGeom>
          <a:noFill/>
        </p:spPr>
        <p:txBody>
          <a:bodyPr wrap="square" rtlCol="0">
            <a:spAutoFit/>
          </a:bodyPr>
          <a:lstStyle/>
          <a:p>
            <a:pPr defTabSz="864931" eaLnBrk="0" fontAlgn="base" hangingPunct="0">
              <a:spcBef>
                <a:spcPct val="30000"/>
              </a:spcBef>
              <a:spcAft>
                <a:spcPct val="0"/>
              </a:spcAft>
              <a:defRPr/>
            </a:pPr>
            <a:r>
              <a:rPr lang="en-US" dirty="0" smtClean="0">
                <a:latin typeface="Arial" charset="0"/>
                <a:ea typeface="ＭＳ Ｐゴシック" charset="-128"/>
                <a:cs typeface="ＭＳ Ｐゴシック" charset="-128"/>
              </a:rPr>
              <a:t>“The </a:t>
            </a:r>
            <a:r>
              <a:rPr lang="en-US" dirty="0">
                <a:latin typeface="Arial" charset="0"/>
                <a:ea typeface="ＭＳ Ｐゴシック" charset="-128"/>
                <a:cs typeface="ＭＳ Ｐゴシック" charset="-128"/>
              </a:rPr>
              <a:t>CSGF program of study encouraged me to pursue a career that was more computationally focused than I originally </a:t>
            </a:r>
            <a:r>
              <a:rPr lang="en-US" dirty="0" smtClean="0">
                <a:latin typeface="Arial" charset="0"/>
                <a:ea typeface="ＭＳ Ｐゴシック" charset="-128"/>
                <a:cs typeface="ＭＳ Ｐゴシック" charset="-128"/>
              </a:rPr>
              <a:t>planned… These </a:t>
            </a:r>
            <a:r>
              <a:rPr lang="en-US" dirty="0">
                <a:latin typeface="Arial" charset="0"/>
                <a:ea typeface="ＭＳ Ｐゴシック" charset="-128"/>
                <a:cs typeface="ＭＳ Ｐゴシック" charset="-128"/>
              </a:rPr>
              <a:t>experiences directly influenced my choice of a career as a computational scientist in the DOE Laboratory </a:t>
            </a:r>
            <a:r>
              <a:rPr lang="en-US" dirty="0" smtClean="0">
                <a:latin typeface="Arial" charset="0"/>
                <a:ea typeface="ＭＳ Ｐゴシック" charset="-128"/>
                <a:cs typeface="ＭＳ Ｐゴシック" charset="-128"/>
              </a:rPr>
              <a:t>system..”</a:t>
            </a:r>
            <a:endParaRPr lang="en-US" dirty="0"/>
          </a:p>
        </p:txBody>
      </p:sp>
    </p:spTree>
    <p:extLst>
      <p:ext uri="{BB962C8B-B14F-4D97-AF65-F5344CB8AC3E}">
        <p14:creationId xmlns:p14="http://schemas.microsoft.com/office/powerpoint/2010/main" val="3387024596"/>
      </p:ext>
    </p:extLst>
  </p:cSld>
  <p:clrMapOvr>
    <a:masterClrMapping/>
  </p:clrMapOvr>
  <p:timing>
    <p:tnLst>
      <p:par>
        <p:cTn id="1" dur="indefinite" restart="never" nodeType="tmRoot">
          <p:childTnLst>
            <p:video fullScrn="1">
              <p:cMediaNode>
                <p:cTn id="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0000" lnSpcReduction="20000"/>
          </a:bodyPr>
          <a:lstStyle/>
          <a:p>
            <a:endParaRPr lang="en-US" dirty="0" smtClean="0"/>
          </a:p>
          <a:p>
            <a:r>
              <a:rPr lang="en-US" dirty="0" smtClean="0"/>
              <a:t>Practicum: LANL, 1997</a:t>
            </a:r>
          </a:p>
          <a:p>
            <a:r>
              <a:rPr lang="en-US" dirty="0" smtClean="0"/>
              <a:t>PhD: U. Michigan, Aerospace Engineering and Scientific Computing</a:t>
            </a:r>
          </a:p>
          <a:p>
            <a:r>
              <a:rPr lang="en-US" dirty="0" smtClean="0"/>
              <a:t>Postdoc: LLNL, 2000-2001</a:t>
            </a:r>
          </a:p>
          <a:p>
            <a:r>
              <a:rPr lang="en-US" dirty="0" smtClean="0"/>
              <a:t>Research staff: LLNL, 2001-present</a:t>
            </a:r>
          </a:p>
          <a:p>
            <a:endParaRPr lang="en-US" dirty="0" smtClean="0"/>
          </a:p>
          <a:p>
            <a:r>
              <a:rPr lang="en-US" dirty="0" smtClean="0"/>
              <a:t>Practicum:</a:t>
            </a:r>
          </a:p>
          <a:p>
            <a:pPr lvl="1"/>
            <a:r>
              <a:rPr lang="en-US" dirty="0" smtClean="0"/>
              <a:t>Initiated his interest in working at a DOE lab</a:t>
            </a:r>
          </a:p>
          <a:p>
            <a:pPr lvl="1"/>
            <a:r>
              <a:rPr lang="en-US" dirty="0" smtClean="0"/>
              <a:t>Contacts from practicum directly led to his postdoctoral position</a:t>
            </a:r>
          </a:p>
          <a:p>
            <a:endParaRPr lang="en-US" dirty="0" smtClean="0"/>
          </a:p>
          <a:p>
            <a:r>
              <a:rPr lang="en-US" dirty="0" smtClean="0"/>
              <a:t>Program of Study:	</a:t>
            </a:r>
          </a:p>
          <a:p>
            <a:pPr lvl="1"/>
            <a:r>
              <a:rPr lang="en-US" dirty="0" smtClean="0"/>
              <a:t>Allowed him to pursue advanced training in applied mathematics and computer science</a:t>
            </a:r>
          </a:p>
          <a:p>
            <a:pPr lvl="1"/>
            <a:r>
              <a:rPr lang="en-US" dirty="0" smtClean="0"/>
              <a:t>Breadth of training has made him a key contributor to several interdisciplinary projects</a:t>
            </a:r>
          </a:p>
          <a:p>
            <a:pPr lvl="1"/>
            <a:endParaRPr lang="en-US" dirty="0" smtClean="0"/>
          </a:p>
          <a:p>
            <a:r>
              <a:rPr lang="en-US" dirty="0" smtClean="0"/>
              <a:t>Current and Past Leadership:</a:t>
            </a:r>
          </a:p>
          <a:p>
            <a:pPr lvl="1"/>
            <a:r>
              <a:rPr lang="en-US" dirty="0" smtClean="0"/>
              <a:t>DOE ASCR </a:t>
            </a:r>
            <a:r>
              <a:rPr lang="en-US" dirty="0" err="1" smtClean="0"/>
              <a:t>Exascale</a:t>
            </a:r>
            <a:r>
              <a:rPr lang="en-US" dirty="0" smtClean="0"/>
              <a:t> Mathematics Working Group co-chair</a:t>
            </a:r>
          </a:p>
          <a:p>
            <a:pPr lvl="1"/>
            <a:r>
              <a:rPr lang="en-US" dirty="0" smtClean="0"/>
              <a:t>DOE ASCR Applied Mathematics Point-of-Contact, LLNL</a:t>
            </a:r>
          </a:p>
          <a:p>
            <a:pPr lvl="1"/>
            <a:r>
              <a:rPr lang="en-US" dirty="0" smtClean="0"/>
              <a:t>DOE OFES/ASCR Fusion Simulation Program planning team</a:t>
            </a:r>
          </a:p>
          <a:p>
            <a:pPr lvl="1"/>
            <a:r>
              <a:rPr lang="en-US" dirty="0" smtClean="0"/>
              <a:t>Has served on several ASCAC subcommittees</a:t>
            </a:r>
          </a:p>
          <a:p>
            <a:endParaRPr lang="en-US" dirty="0" smtClean="0"/>
          </a:p>
        </p:txBody>
      </p:sp>
      <p:sp>
        <p:nvSpPr>
          <p:cNvPr id="31" name="TextBox 30"/>
          <p:cNvSpPr txBox="1"/>
          <p:nvPr/>
        </p:nvSpPr>
        <p:spPr>
          <a:xfrm>
            <a:off x="457200" y="194985"/>
            <a:ext cx="5116958" cy="1661993"/>
          </a:xfrm>
          <a:prstGeom prst="rect">
            <a:avLst/>
          </a:prstGeom>
          <a:noFill/>
        </p:spPr>
        <p:txBody>
          <a:bodyPr wrap="square" rtlCol="0">
            <a:spAutoFit/>
          </a:bodyPr>
          <a:lstStyle/>
          <a:p>
            <a:r>
              <a:rPr lang="en-US" sz="2400" dirty="0">
                <a:solidFill>
                  <a:srgbClr val="FF0000"/>
                </a:solidFill>
              </a:rPr>
              <a:t>Jeff </a:t>
            </a:r>
            <a:r>
              <a:rPr lang="en-US" sz="2400" dirty="0" err="1">
                <a:solidFill>
                  <a:srgbClr val="FF0000"/>
                </a:solidFill>
              </a:rPr>
              <a:t>Hittinger</a:t>
            </a:r>
            <a:r>
              <a:rPr lang="en-US" sz="2400" dirty="0" smtClean="0">
                <a:solidFill>
                  <a:srgbClr val="FF0000"/>
                </a:solidFill>
                <a:ea typeface="ＭＳ Ｐゴシック" charset="-128"/>
                <a:cs typeface="ＭＳ Ｐゴシック" charset="-128"/>
              </a:rPr>
              <a:t>(</a:t>
            </a:r>
            <a:r>
              <a:rPr lang="en-US" sz="2400" dirty="0">
                <a:solidFill>
                  <a:srgbClr val="FF0000"/>
                </a:solidFill>
                <a:ea typeface="ＭＳ Ｐゴシック" charset="-128"/>
                <a:cs typeface="ＭＳ Ｐゴシック" charset="-128"/>
              </a:rPr>
              <a:t>CSGF Fellow, </a:t>
            </a:r>
            <a:r>
              <a:rPr lang="fr-FR" sz="2400" dirty="0" smtClean="0">
                <a:solidFill>
                  <a:srgbClr val="FF0000"/>
                </a:solidFill>
                <a:ea typeface="ＭＳ Ｐゴシック" charset="-128"/>
                <a:cs typeface="ＭＳ Ｐゴシック" charset="-128"/>
              </a:rPr>
              <a:t>19</a:t>
            </a:r>
            <a:r>
              <a:rPr lang="en-US" sz="2400" dirty="0" smtClean="0">
                <a:solidFill>
                  <a:srgbClr val="FF0000"/>
                </a:solidFill>
                <a:ea typeface="ＭＳ Ｐゴシック" charset="-128"/>
                <a:cs typeface="ＭＳ Ｐゴシック" charset="-128"/>
              </a:rPr>
              <a:t>96-2000)</a:t>
            </a:r>
            <a:r>
              <a:rPr lang="en-US" sz="2400" dirty="0">
                <a:solidFill>
                  <a:srgbClr val="FF0000"/>
                </a:solidFill>
                <a:ea typeface="ＭＳ Ｐゴシック" charset="-128"/>
                <a:cs typeface="ＭＳ Ｐゴシック" charset="-128"/>
              </a:rPr>
              <a:t/>
            </a:r>
            <a:br>
              <a:rPr lang="en-US" sz="2400" dirty="0">
                <a:solidFill>
                  <a:srgbClr val="FF0000"/>
                </a:solidFill>
                <a:ea typeface="ＭＳ Ｐゴシック" charset="-128"/>
                <a:cs typeface="ＭＳ Ｐゴシック" charset="-128"/>
              </a:rPr>
            </a:br>
            <a:endParaRPr lang="en-US" sz="2400" dirty="0" smtClean="0">
              <a:solidFill>
                <a:srgbClr val="FF0000"/>
              </a:solidFill>
            </a:endParaRPr>
          </a:p>
          <a:p>
            <a:r>
              <a:rPr lang="en-US" dirty="0" smtClean="0"/>
              <a:t>Group Leader, Scientific Computing</a:t>
            </a:r>
          </a:p>
          <a:p>
            <a:r>
              <a:rPr lang="en-US" dirty="0" smtClean="0"/>
              <a:t>Center for Applied Scientific Computing, LLNL</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1218" y="145665"/>
            <a:ext cx="2477239" cy="3202992"/>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6377578" y="4962653"/>
            <a:ext cx="1294486" cy="1651794"/>
            <a:chOff x="5129034" y="1180177"/>
            <a:chExt cx="3108960" cy="2772964"/>
          </a:xfrm>
        </p:grpSpPr>
        <p:grpSp>
          <p:nvGrpSpPr>
            <p:cNvPr id="7" name="Group 6"/>
            <p:cNvGrpSpPr>
              <a:grpSpLocks noChangeAspect="1"/>
            </p:cNvGrpSpPr>
            <p:nvPr/>
          </p:nvGrpSpPr>
          <p:grpSpPr>
            <a:xfrm>
              <a:off x="5129034" y="1180177"/>
              <a:ext cx="3108960" cy="2772964"/>
              <a:chOff x="5689973" y="3703118"/>
              <a:chExt cx="2761488" cy="2463044"/>
            </a:xfrm>
          </p:grpSpPr>
          <p:grpSp>
            <p:nvGrpSpPr>
              <p:cNvPr id="16" name="Group 15"/>
              <p:cNvGrpSpPr>
                <a:grpSpLocks noChangeAspect="1"/>
              </p:cNvGrpSpPr>
              <p:nvPr/>
            </p:nvGrpSpPr>
            <p:grpSpPr>
              <a:xfrm>
                <a:off x="5689973" y="3703118"/>
                <a:ext cx="2761488" cy="2463044"/>
                <a:chOff x="297873" y="3828880"/>
                <a:chExt cx="2757362" cy="2459363"/>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2665" r="5766" b="9332"/>
                <a:stretch/>
              </p:blipFill>
              <p:spPr>
                <a:xfrm>
                  <a:off x="297873" y="3828880"/>
                  <a:ext cx="2757362" cy="2459363"/>
                </a:xfrm>
                <a:prstGeom prst="rect">
                  <a:avLst/>
                </a:prstGeom>
                <a:ln>
                  <a:noFill/>
                </a:ln>
                <a:effectLst>
                  <a:outerShdw blurRad="292100" dist="139700" dir="2700000" algn="tl" rotWithShape="0">
                    <a:srgbClr val="333333">
                      <a:alpha val="65000"/>
                    </a:srgbClr>
                  </a:outerShdw>
                </a:effectLst>
              </p:spPr>
            </p:pic>
            <p:sp>
              <p:nvSpPr>
                <p:cNvPr id="23" name="Oval 22"/>
                <p:cNvSpPr/>
                <p:nvPr/>
              </p:nvSpPr>
              <p:spPr bwMode="auto">
                <a:xfrm>
                  <a:off x="1433265" y="5534034"/>
                  <a:ext cx="274320" cy="274320"/>
                </a:xfrm>
                <a:prstGeom prst="ellipse">
                  <a:avLst/>
                </a:prstGeom>
                <a:noFill/>
                <a:ln w="12700">
                  <a:solidFill>
                    <a:schemeClr val="bg1"/>
                  </a:solidFill>
                  <a:prstDash val="sysDash"/>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cxnSp>
              <p:nvCxnSpPr>
                <p:cNvPr id="24" name="Straight Arrow Connector 23"/>
                <p:cNvCxnSpPr/>
                <p:nvPr/>
              </p:nvCxnSpPr>
              <p:spPr>
                <a:xfrm flipV="1">
                  <a:off x="1571625" y="5524500"/>
                  <a:ext cx="290513" cy="147638"/>
                </a:xfrm>
                <a:prstGeom prst="straightConnector1">
                  <a:avLst/>
                </a:prstGeom>
                <a:ln w="12700" cap="flat" cmpd="sng" algn="ctr">
                  <a:solidFill>
                    <a:schemeClr val="bg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6386001" y="3803628"/>
                <a:ext cx="1924050" cy="2074069"/>
                <a:chOff x="3921919" y="3933825"/>
                <a:chExt cx="1924050" cy="2074069"/>
              </a:xfrm>
            </p:grpSpPr>
            <p:sp>
              <p:nvSpPr>
                <p:cNvPr id="18" name="Freeform 17"/>
                <p:cNvSpPr/>
                <p:nvPr/>
              </p:nvSpPr>
              <p:spPr>
                <a:xfrm>
                  <a:off x="3921919" y="3933825"/>
                  <a:ext cx="1126331" cy="2021681"/>
                </a:xfrm>
                <a:custGeom>
                  <a:avLst/>
                  <a:gdLst>
                    <a:gd name="connsiteX0" fmla="*/ 1126331 w 1126331"/>
                    <a:gd name="connsiteY0" fmla="*/ 2021681 h 2021681"/>
                    <a:gd name="connsiteX1" fmla="*/ 707231 w 1126331"/>
                    <a:gd name="connsiteY1" fmla="*/ 1676400 h 2021681"/>
                    <a:gd name="connsiteX2" fmla="*/ 338137 w 1126331"/>
                    <a:gd name="connsiteY2" fmla="*/ 1097756 h 2021681"/>
                    <a:gd name="connsiteX3" fmla="*/ 78581 w 1126331"/>
                    <a:gd name="connsiteY3" fmla="*/ 302419 h 2021681"/>
                    <a:gd name="connsiteX4" fmla="*/ 0 w 1126331"/>
                    <a:gd name="connsiteY4" fmla="*/ 0 h 20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331" h="2021681">
                      <a:moveTo>
                        <a:pt x="1126331" y="2021681"/>
                      </a:moveTo>
                      <a:cubicBezTo>
                        <a:pt x="982464" y="1926034"/>
                        <a:pt x="838597" y="1830387"/>
                        <a:pt x="707231" y="1676400"/>
                      </a:cubicBezTo>
                      <a:cubicBezTo>
                        <a:pt x="575865" y="1522413"/>
                        <a:pt x="442912" y="1326753"/>
                        <a:pt x="338137" y="1097756"/>
                      </a:cubicBezTo>
                      <a:cubicBezTo>
                        <a:pt x="233362" y="868759"/>
                        <a:pt x="134937" y="485378"/>
                        <a:pt x="78581" y="302419"/>
                      </a:cubicBezTo>
                      <a:cubicBezTo>
                        <a:pt x="22225" y="119460"/>
                        <a:pt x="11112" y="59730"/>
                        <a:pt x="0" y="0"/>
                      </a:cubicBezTo>
                    </a:path>
                  </a:pathLst>
                </a:custGeom>
                <a:ln w="6350" cap="flat" cmpd="sng" algn="ctr">
                  <a:solidFill>
                    <a:schemeClr val="bg1"/>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bg1"/>
                      </a:solidFill>
                    </a:ln>
                  </a:endParaRPr>
                </a:p>
              </p:txBody>
            </p:sp>
            <p:sp>
              <p:nvSpPr>
                <p:cNvPr id="19" name="Freeform 18"/>
                <p:cNvSpPr/>
                <p:nvPr/>
              </p:nvSpPr>
              <p:spPr>
                <a:xfrm>
                  <a:off x="4226719" y="4200525"/>
                  <a:ext cx="1619250" cy="1754981"/>
                </a:xfrm>
                <a:custGeom>
                  <a:avLst/>
                  <a:gdLst>
                    <a:gd name="connsiteX0" fmla="*/ 0 w 1619250"/>
                    <a:gd name="connsiteY0" fmla="*/ 1754981 h 1754981"/>
                    <a:gd name="connsiteX1" fmla="*/ 404812 w 1619250"/>
                    <a:gd name="connsiteY1" fmla="*/ 1409700 h 1754981"/>
                    <a:gd name="connsiteX2" fmla="*/ 1204912 w 1619250"/>
                    <a:gd name="connsiteY2" fmla="*/ 566738 h 1754981"/>
                    <a:gd name="connsiteX3" fmla="*/ 1619250 w 1619250"/>
                    <a:gd name="connsiteY3" fmla="*/ 0 h 1754981"/>
                  </a:gdLst>
                  <a:ahLst/>
                  <a:cxnLst>
                    <a:cxn ang="0">
                      <a:pos x="connsiteX0" y="connsiteY0"/>
                    </a:cxn>
                    <a:cxn ang="0">
                      <a:pos x="connsiteX1" y="connsiteY1"/>
                    </a:cxn>
                    <a:cxn ang="0">
                      <a:pos x="connsiteX2" y="connsiteY2"/>
                    </a:cxn>
                    <a:cxn ang="0">
                      <a:pos x="connsiteX3" y="connsiteY3"/>
                    </a:cxn>
                  </a:cxnLst>
                  <a:rect l="l" t="t" r="r" b="b"/>
                  <a:pathLst>
                    <a:path w="1619250" h="1754981">
                      <a:moveTo>
                        <a:pt x="0" y="1754981"/>
                      </a:moveTo>
                      <a:cubicBezTo>
                        <a:pt x="101996" y="1681361"/>
                        <a:pt x="203993" y="1607741"/>
                        <a:pt x="404812" y="1409700"/>
                      </a:cubicBezTo>
                      <a:cubicBezTo>
                        <a:pt x="605631" y="1211660"/>
                        <a:pt x="1002506" y="801688"/>
                        <a:pt x="1204912" y="566738"/>
                      </a:cubicBezTo>
                      <a:cubicBezTo>
                        <a:pt x="1407318" y="331788"/>
                        <a:pt x="1513284" y="165894"/>
                        <a:pt x="1619250" y="0"/>
                      </a:cubicBezTo>
                    </a:path>
                  </a:pathLst>
                </a:custGeom>
                <a:ln w="6350" cap="flat" cmpd="sng" algn="ctr">
                  <a:solidFill>
                    <a:schemeClr val="bg1"/>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002881" y="5524500"/>
                  <a:ext cx="1092994" cy="96044"/>
                </a:xfrm>
                <a:custGeom>
                  <a:avLst/>
                  <a:gdLst>
                    <a:gd name="connsiteX0" fmla="*/ 0 w 1092994"/>
                    <a:gd name="connsiteY0" fmla="*/ 0 h 96044"/>
                    <a:gd name="connsiteX1" fmla="*/ 628650 w 1092994"/>
                    <a:gd name="connsiteY1" fmla="*/ 90488 h 96044"/>
                    <a:gd name="connsiteX2" fmla="*/ 1092994 w 1092994"/>
                    <a:gd name="connsiteY2" fmla="*/ 33338 h 96044"/>
                  </a:gdLst>
                  <a:ahLst/>
                  <a:cxnLst>
                    <a:cxn ang="0">
                      <a:pos x="connsiteX0" y="connsiteY0"/>
                    </a:cxn>
                    <a:cxn ang="0">
                      <a:pos x="connsiteX1" y="connsiteY1"/>
                    </a:cxn>
                    <a:cxn ang="0">
                      <a:pos x="connsiteX2" y="connsiteY2"/>
                    </a:cxn>
                  </a:cxnLst>
                  <a:rect l="l" t="t" r="r" b="b"/>
                  <a:pathLst>
                    <a:path w="1092994" h="96044">
                      <a:moveTo>
                        <a:pt x="0" y="0"/>
                      </a:moveTo>
                      <a:cubicBezTo>
                        <a:pt x="223242" y="42466"/>
                        <a:pt x="446484" y="84932"/>
                        <a:pt x="628650" y="90488"/>
                      </a:cubicBezTo>
                      <a:cubicBezTo>
                        <a:pt x="810816" y="96044"/>
                        <a:pt x="951905" y="64691"/>
                        <a:pt x="1092994" y="33338"/>
                      </a:cubicBezTo>
                    </a:path>
                  </a:pathLst>
                </a:custGeom>
                <a:ln w="6350" cap="flat" cmpd="sng" algn="ctr">
                  <a:solidFill>
                    <a:schemeClr val="bg1"/>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4633119" y="5093494"/>
                  <a:ext cx="53181" cy="914400"/>
                </a:xfrm>
                <a:custGeom>
                  <a:avLst/>
                  <a:gdLst>
                    <a:gd name="connsiteX0" fmla="*/ 48419 w 53181"/>
                    <a:gd name="connsiteY0" fmla="*/ 914400 h 914400"/>
                    <a:gd name="connsiteX1" fmla="*/ 794 w 53181"/>
                    <a:gd name="connsiteY1" fmla="*/ 519112 h 914400"/>
                    <a:gd name="connsiteX2" fmla="*/ 53181 w 53181"/>
                    <a:gd name="connsiteY2" fmla="*/ 0 h 914400"/>
                  </a:gdLst>
                  <a:ahLst/>
                  <a:cxnLst>
                    <a:cxn ang="0">
                      <a:pos x="connsiteX0" y="connsiteY0"/>
                    </a:cxn>
                    <a:cxn ang="0">
                      <a:pos x="connsiteX1" y="connsiteY1"/>
                    </a:cxn>
                    <a:cxn ang="0">
                      <a:pos x="connsiteX2" y="connsiteY2"/>
                    </a:cxn>
                  </a:cxnLst>
                  <a:rect l="l" t="t" r="r" b="b"/>
                  <a:pathLst>
                    <a:path w="53181" h="914400">
                      <a:moveTo>
                        <a:pt x="48419" y="914400"/>
                      </a:moveTo>
                      <a:cubicBezTo>
                        <a:pt x="24209" y="792956"/>
                        <a:pt x="0" y="671512"/>
                        <a:pt x="794" y="519112"/>
                      </a:cubicBezTo>
                      <a:cubicBezTo>
                        <a:pt x="1588" y="366712"/>
                        <a:pt x="27384" y="183356"/>
                        <a:pt x="53181" y="0"/>
                      </a:cubicBezTo>
                    </a:path>
                  </a:pathLst>
                </a:custGeom>
                <a:ln w="6350" cap="flat" cmpd="sng" algn="ctr">
                  <a:solidFill>
                    <a:schemeClr val="bg1"/>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8" name="TextBox 7"/>
            <p:cNvSpPr txBox="1"/>
            <p:nvPr/>
          </p:nvSpPr>
          <p:spPr>
            <a:xfrm>
              <a:off x="6575388" y="2251422"/>
              <a:ext cx="494046" cy="276999"/>
            </a:xfrm>
            <a:prstGeom prst="rect">
              <a:avLst/>
            </a:prstGeom>
            <a:noFill/>
          </p:spPr>
          <p:txBody>
            <a:bodyPr wrap="none" rtlCol="0">
              <a:spAutoFit/>
            </a:bodyPr>
            <a:lstStyle/>
            <a:p>
              <a:r>
                <a:rPr lang="en-US" sz="1200" b="1" dirty="0" smtClean="0"/>
                <a:t>Core</a:t>
              </a:r>
              <a:endParaRPr lang="en-US" sz="1200" b="1" dirty="0"/>
            </a:p>
          </p:txBody>
        </p:sp>
        <p:sp>
          <p:nvSpPr>
            <p:cNvPr id="9" name="TextBox 8"/>
            <p:cNvSpPr txBox="1"/>
            <p:nvPr/>
          </p:nvSpPr>
          <p:spPr>
            <a:xfrm rot="16200000">
              <a:off x="5675077" y="2603607"/>
              <a:ext cx="447558" cy="276999"/>
            </a:xfrm>
            <a:prstGeom prst="rect">
              <a:avLst/>
            </a:prstGeom>
            <a:noFill/>
          </p:spPr>
          <p:txBody>
            <a:bodyPr wrap="none" rtlCol="0">
              <a:spAutoFit/>
            </a:bodyPr>
            <a:lstStyle/>
            <a:p>
              <a:r>
                <a:rPr lang="en-US" sz="1200" b="1" dirty="0" smtClean="0"/>
                <a:t>SOL</a:t>
              </a:r>
              <a:endParaRPr lang="en-US" sz="1200" b="1" dirty="0"/>
            </a:p>
          </p:txBody>
        </p:sp>
        <p:sp>
          <p:nvSpPr>
            <p:cNvPr id="10" name="TextBox 9"/>
            <p:cNvSpPr txBox="1"/>
            <p:nvPr/>
          </p:nvSpPr>
          <p:spPr>
            <a:xfrm rot="5400000">
              <a:off x="7164498" y="2909688"/>
              <a:ext cx="447558" cy="276999"/>
            </a:xfrm>
            <a:prstGeom prst="rect">
              <a:avLst/>
            </a:prstGeom>
            <a:noFill/>
          </p:spPr>
          <p:txBody>
            <a:bodyPr wrap="none" rtlCol="0">
              <a:spAutoFit/>
            </a:bodyPr>
            <a:lstStyle/>
            <a:p>
              <a:r>
                <a:rPr lang="en-US" sz="1200" b="1" dirty="0" smtClean="0"/>
                <a:t>SOL</a:t>
              </a:r>
              <a:endParaRPr lang="en-US" sz="1200" b="1" dirty="0"/>
            </a:p>
          </p:txBody>
        </p:sp>
        <p:grpSp>
          <p:nvGrpSpPr>
            <p:cNvPr id="11" name="Group 10"/>
            <p:cNvGrpSpPr/>
            <p:nvPr/>
          </p:nvGrpSpPr>
          <p:grpSpPr>
            <a:xfrm>
              <a:off x="7584142" y="1673839"/>
              <a:ext cx="338097" cy="592951"/>
              <a:chOff x="8583066" y="2288562"/>
              <a:chExt cx="338097" cy="592951"/>
            </a:xfrm>
          </p:grpSpPr>
          <p:cxnSp>
            <p:nvCxnSpPr>
              <p:cNvPr id="14" name="Straight Arrow Connector 13"/>
              <p:cNvCxnSpPr/>
              <p:nvPr/>
            </p:nvCxnSpPr>
            <p:spPr>
              <a:xfrm>
                <a:off x="8583066" y="2620255"/>
                <a:ext cx="338097" cy="261258"/>
              </a:xfrm>
              <a:prstGeom prst="straightConnector1">
                <a:avLst/>
              </a:prstGeom>
              <a:ln w="12700" cap="flat" cmpd="sng" algn="ctr">
                <a:solidFill>
                  <a:schemeClr val="tx1"/>
                </a:solidFill>
                <a:prstDash val="solid"/>
                <a:round/>
                <a:headEnd type="none" w="med" len="med"/>
                <a:tailEnd type="stealth"/>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a:off x="8551051" y="2326982"/>
                <a:ext cx="338097" cy="261258"/>
              </a:xfrm>
              <a:prstGeom prst="straightConnector1">
                <a:avLst/>
              </a:prstGeom>
              <a:ln w="12700" cap="flat" cmpd="sng" algn="ctr">
                <a:solidFill>
                  <a:schemeClr val="tx1"/>
                </a:solidFill>
                <a:prstDash val="solid"/>
                <a:round/>
                <a:headEnd type="none" w="med" len="med"/>
                <a:tailEnd type="stealth"/>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rot="18496396">
              <a:off x="7227250" y="1627735"/>
              <a:ext cx="721672" cy="276999"/>
            </a:xfrm>
            <a:prstGeom prst="rect">
              <a:avLst/>
            </a:prstGeom>
            <a:noFill/>
          </p:spPr>
          <p:txBody>
            <a:bodyPr wrap="none" rtlCol="0">
              <a:spAutoFit/>
            </a:bodyPr>
            <a:lstStyle/>
            <a:p>
              <a:r>
                <a:rPr lang="en-US" sz="1200" b="1" dirty="0" err="1" smtClean="0"/>
                <a:t>Poloidal</a:t>
              </a:r>
              <a:endParaRPr lang="en-US" sz="1200" b="1" dirty="0"/>
            </a:p>
          </p:txBody>
        </p:sp>
        <p:sp>
          <p:nvSpPr>
            <p:cNvPr id="13" name="TextBox 12"/>
            <p:cNvSpPr txBox="1"/>
            <p:nvPr/>
          </p:nvSpPr>
          <p:spPr>
            <a:xfrm rot="2323752">
              <a:off x="7617856" y="2279598"/>
              <a:ext cx="590226" cy="276999"/>
            </a:xfrm>
            <a:prstGeom prst="rect">
              <a:avLst/>
            </a:prstGeom>
            <a:noFill/>
          </p:spPr>
          <p:txBody>
            <a:bodyPr wrap="none" rtlCol="0">
              <a:spAutoFit/>
            </a:bodyPr>
            <a:lstStyle/>
            <a:p>
              <a:r>
                <a:rPr lang="en-US" sz="1200" b="1" dirty="0" smtClean="0"/>
                <a:t>Radial</a:t>
              </a:r>
              <a:endParaRPr lang="en-US" sz="1200" b="1" dirty="0"/>
            </a:p>
          </p:txBody>
        </p:sp>
      </p:grpSp>
      <p:grpSp>
        <p:nvGrpSpPr>
          <p:cNvPr id="25" name="Group 24"/>
          <p:cNvGrpSpPr/>
          <p:nvPr/>
        </p:nvGrpSpPr>
        <p:grpSpPr>
          <a:xfrm>
            <a:off x="7980651" y="3613719"/>
            <a:ext cx="917806" cy="2483095"/>
            <a:chOff x="3646715" y="1178197"/>
            <a:chExt cx="2980847" cy="4036851"/>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2" t="3998" r="38875" b="9332"/>
            <a:stretch/>
          </p:blipFill>
          <p:spPr>
            <a:xfrm>
              <a:off x="3646715" y="1178197"/>
              <a:ext cx="2980847" cy="4036851"/>
            </a:xfrm>
            <a:prstGeom prst="rect">
              <a:avLst/>
            </a:prstGeom>
            <a:ln>
              <a:noFill/>
            </a:ln>
            <a:effectLst>
              <a:outerShdw blurRad="292100" dist="139700" dir="2700000" algn="tl" rotWithShape="0">
                <a:srgbClr val="333333">
                  <a:alpha val="65000"/>
                </a:srgbClr>
              </a:outerShdw>
            </a:effectLst>
          </p:spPr>
        </p:pic>
        <p:pic>
          <p:nvPicPr>
            <p:cNvPr id="27" name="Picture 26" descr="phi.png"/>
            <p:cNvPicPr>
              <a:picLocks noChangeAspect="1"/>
            </p:cNvPicPr>
            <p:nvPr/>
          </p:nvPicPr>
          <p:blipFill>
            <a:blip r:embed="rId5"/>
            <a:stretch>
              <a:fillRect/>
            </a:stretch>
          </p:blipFill>
          <p:spPr>
            <a:xfrm>
              <a:off x="6182446" y="1285465"/>
              <a:ext cx="304800" cy="329184"/>
            </a:xfrm>
            <a:prstGeom prst="rect">
              <a:avLst/>
            </a:prstGeom>
          </p:spPr>
        </p:pic>
      </p:grpSp>
    </p:spTree>
    <p:extLst>
      <p:ext uri="{BB962C8B-B14F-4D97-AF65-F5344CB8AC3E}">
        <p14:creationId xmlns:p14="http://schemas.microsoft.com/office/powerpoint/2010/main" val="567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Workforce Training</a:t>
            </a:r>
          </a:p>
        </p:txBody>
      </p:sp>
      <p:sp>
        <p:nvSpPr>
          <p:cNvPr id="3" name="Content Placeholder 2"/>
          <p:cNvSpPr>
            <a:spLocks noGrp="1"/>
          </p:cNvSpPr>
          <p:nvPr>
            <p:ph idx="1"/>
          </p:nvPr>
        </p:nvSpPr>
        <p:spPr>
          <a:xfrm>
            <a:off x="457200" y="1417638"/>
            <a:ext cx="7620000" cy="4800600"/>
          </a:xfrm>
        </p:spPr>
        <p:txBody>
          <a:bodyPr>
            <a:normAutofit/>
          </a:bodyPr>
          <a:lstStyle/>
          <a:p>
            <a:r>
              <a:rPr lang="en-US" sz="2600" dirty="0"/>
              <a:t>Multiple reviews attest to success of </a:t>
            </a:r>
            <a:r>
              <a:rPr lang="en-US" sz="2600" dirty="0" smtClean="0"/>
              <a:t>CSGF program</a:t>
            </a:r>
            <a:endParaRPr lang="en-US" sz="2600" dirty="0"/>
          </a:p>
          <a:p>
            <a:pPr lvl="1"/>
            <a:r>
              <a:rPr lang="en-US" sz="2200" dirty="0">
                <a:latin typeface="+mj-lt"/>
              </a:rPr>
              <a:t>Contributes to lab, national workforce in Comp. Sciences</a:t>
            </a:r>
          </a:p>
          <a:p>
            <a:r>
              <a:rPr lang="en-US" sz="2600" dirty="0"/>
              <a:t>2011 ASCAC review of the program states that: </a:t>
            </a:r>
          </a:p>
          <a:p>
            <a:pPr lvl="1"/>
            <a:r>
              <a:rPr lang="en-US" sz="2200" dirty="0"/>
              <a:t>“</a:t>
            </a:r>
            <a:r>
              <a:rPr lang="en-US" sz="2200" dirty="0">
                <a:latin typeface="+mj-lt"/>
              </a:rPr>
              <a:t>a large percentage of fellows spend a portion of their early career in the DOE laboratories and an even larger portion continue interaction with the DOE laboratories as they pursue their careers in academia and industry</a:t>
            </a:r>
            <a:r>
              <a:rPr lang="en-US" sz="2200" dirty="0"/>
              <a:t>.” </a:t>
            </a:r>
          </a:p>
          <a:p>
            <a:r>
              <a:rPr lang="en-US" sz="2600" dirty="0"/>
              <a:t>2012 longitudinal study </a:t>
            </a:r>
            <a:r>
              <a:rPr lang="en-US" sz="2600" dirty="0" smtClean="0"/>
              <a:t>of </a:t>
            </a:r>
            <a:r>
              <a:rPr lang="en-US" sz="2600" dirty="0"/>
              <a:t>CSGF program: </a:t>
            </a:r>
            <a:endParaRPr lang="en-US" sz="2600" dirty="0" smtClean="0"/>
          </a:p>
          <a:p>
            <a:pPr lvl="1"/>
            <a:r>
              <a:rPr lang="en-US" sz="2200" dirty="0" smtClean="0">
                <a:latin typeface="+mj-lt"/>
              </a:rPr>
              <a:t>155 respondents: 28</a:t>
            </a:r>
            <a:r>
              <a:rPr lang="en-US" sz="2200" dirty="0">
                <a:latin typeface="+mj-lt"/>
              </a:rPr>
              <a:t>% </a:t>
            </a:r>
            <a:r>
              <a:rPr lang="en-US" sz="2200" dirty="0" smtClean="0">
                <a:latin typeface="+mj-lt"/>
              </a:rPr>
              <a:t>in </a:t>
            </a:r>
            <a:r>
              <a:rPr lang="en-US" sz="2200" dirty="0">
                <a:latin typeface="+mj-lt"/>
              </a:rPr>
              <a:t>government, 38% in education, </a:t>
            </a:r>
            <a:r>
              <a:rPr lang="en-US" sz="2200" dirty="0" smtClean="0">
                <a:latin typeface="+mj-lt"/>
              </a:rPr>
              <a:t> </a:t>
            </a:r>
            <a:r>
              <a:rPr lang="en-US" sz="2200" dirty="0">
                <a:latin typeface="+mj-lt"/>
              </a:rPr>
              <a:t>34% in industry; 89% </a:t>
            </a:r>
            <a:r>
              <a:rPr lang="en-US" sz="2200" dirty="0" smtClean="0">
                <a:latin typeface="+mj-lt"/>
              </a:rPr>
              <a:t>had </a:t>
            </a:r>
            <a:r>
              <a:rPr lang="en-US" sz="2200" dirty="0">
                <a:latin typeface="+mj-lt"/>
              </a:rPr>
              <a:t>CS&amp;E-related employment </a:t>
            </a:r>
          </a:p>
          <a:p>
            <a:endParaRPr lang="en-US" dirty="0"/>
          </a:p>
        </p:txBody>
      </p:sp>
      <p:sp>
        <p:nvSpPr>
          <p:cNvPr id="4" name="Rectangle 3"/>
          <p:cNvSpPr/>
          <p:nvPr/>
        </p:nvSpPr>
        <p:spPr>
          <a:xfrm>
            <a:off x="238481" y="5473005"/>
            <a:ext cx="7838719" cy="1384995"/>
          </a:xfrm>
          <a:prstGeom prst="rect">
            <a:avLst/>
          </a:prstGeom>
          <a:solidFill>
            <a:srgbClr val="FFA856"/>
          </a:solidFill>
        </p:spPr>
        <p:txBody>
          <a:bodyPr wrap="square">
            <a:spAutoFit/>
          </a:bodyPr>
          <a:lstStyle/>
          <a:p>
            <a:pPr lvl="0"/>
            <a:r>
              <a:rPr lang="en-US" sz="2400" dirty="0" smtClean="0"/>
              <a:t>FINDING: </a:t>
            </a:r>
            <a:r>
              <a:rPr lang="en-US" sz="2000" dirty="0"/>
              <a:t>The exemplary DOE CSGF program, deemed highly effective in multiple reviews, is uniquely structured and positioned to provide the future workforce with the interdisciplinary knowledge, motivation, and experiences necessary for contributing to the DOE mission. </a:t>
            </a:r>
          </a:p>
        </p:txBody>
      </p:sp>
    </p:spTree>
    <p:extLst>
      <p:ext uri="{BB962C8B-B14F-4D97-AF65-F5344CB8AC3E}">
        <p14:creationId xmlns:p14="http://schemas.microsoft.com/office/powerpoint/2010/main" val="207742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3" y="125990"/>
            <a:ext cx="8229600" cy="1154097"/>
          </a:xfrm>
        </p:spPr>
        <p:txBody>
          <a:bodyPr>
            <a:normAutofit/>
          </a:bodyPr>
          <a:lstStyle/>
          <a:p>
            <a:pPr algn="ctr"/>
            <a:r>
              <a:rPr lang="en-US" dirty="0" smtClean="0">
                <a:solidFill>
                  <a:srgbClr val="D1282E"/>
                </a:solidFill>
              </a:rPr>
              <a:t>Lab Training and Outreach</a:t>
            </a:r>
            <a:endParaRPr lang="en-US" dirty="0">
              <a:solidFill>
                <a:srgbClr val="D1282E"/>
              </a:solidFill>
            </a:endParaRPr>
          </a:p>
        </p:txBody>
      </p:sp>
      <p:sp>
        <p:nvSpPr>
          <p:cNvPr id="3" name="Content Placeholder 2"/>
          <p:cNvSpPr>
            <a:spLocks noGrp="1"/>
          </p:cNvSpPr>
          <p:nvPr>
            <p:ph idx="1"/>
          </p:nvPr>
        </p:nvSpPr>
        <p:spPr>
          <a:xfrm>
            <a:off x="904631" y="1467914"/>
            <a:ext cx="7315200" cy="2733214"/>
          </a:xfrm>
        </p:spPr>
        <p:txBody>
          <a:bodyPr>
            <a:normAutofit fontScale="62500" lnSpcReduction="20000"/>
          </a:bodyPr>
          <a:lstStyle/>
          <a:p>
            <a:r>
              <a:rPr lang="en-US" sz="3400" dirty="0" smtClean="0"/>
              <a:t>Labs all put significant effort into attracting, training and retaining workers in Computing Sciences</a:t>
            </a:r>
          </a:p>
          <a:p>
            <a:r>
              <a:rPr lang="en-US" sz="3400" dirty="0" smtClean="0"/>
              <a:t>Engage graduate students and postdocs through programs such as summer internships, university subcontracts</a:t>
            </a:r>
          </a:p>
          <a:p>
            <a:pPr lvl="1"/>
            <a:r>
              <a:rPr lang="en-US" sz="3200" dirty="0" smtClean="0"/>
              <a:t>Exposure to lab environment is key</a:t>
            </a:r>
          </a:p>
          <a:p>
            <a:pPr lvl="1"/>
            <a:r>
              <a:rPr lang="en-US" sz="3200" dirty="0" smtClean="0"/>
              <a:t>Postdoctoral fellowships such as ANL’s Wilkinson and ORNL’s Householder</a:t>
            </a:r>
          </a:p>
          <a:p>
            <a:pPr lvl="1"/>
            <a:r>
              <a:rPr lang="en-US" sz="3200" dirty="0" smtClean="0"/>
              <a:t>Programs where student is co-advised by lab staff</a:t>
            </a:r>
          </a:p>
          <a:p>
            <a:r>
              <a:rPr lang="en-US" sz="3400" dirty="0" smtClean="0"/>
              <a:t>Many staff come from these programs</a:t>
            </a:r>
          </a:p>
          <a:p>
            <a:pPr lvl="1"/>
            <a:endParaRPr lang="en-US" sz="3200" dirty="0" smtClean="0"/>
          </a:p>
          <a:p>
            <a:endParaRPr lang="en-US" dirty="0"/>
          </a:p>
        </p:txBody>
      </p:sp>
      <p:pic>
        <p:nvPicPr>
          <p:cNvPr id="6" name="Picture 5" descr="Pic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207749"/>
            <a:ext cx="3657600" cy="2437806"/>
          </a:xfrm>
          <a:prstGeom prst="rect">
            <a:avLst/>
          </a:prstGeom>
          <a:ln>
            <a:solidFill>
              <a:srgbClr val="7A7A7A"/>
            </a:solidFill>
          </a:ln>
        </p:spPr>
      </p:pic>
      <p:pic>
        <p:nvPicPr>
          <p:cNvPr id="7" name="Content Placeholder 4" descr="Pic1.jpg"/>
          <p:cNvPicPr>
            <a:picLocks noChangeAspect="1"/>
          </p:cNvPicPr>
          <p:nvPr/>
        </p:nvPicPr>
        <p:blipFill rotWithShape="1">
          <a:blip r:embed="rId4">
            <a:extLst>
              <a:ext uri="{28A0092B-C50C-407E-A947-70E740481C1C}">
                <a14:useLocalDpi xmlns:a14="http://schemas.microsoft.com/office/drawing/2010/main" val="0"/>
              </a:ext>
            </a:extLst>
          </a:blip>
          <a:srcRect t="272" b="-1"/>
          <a:stretch/>
        </p:blipFill>
        <p:spPr>
          <a:xfrm>
            <a:off x="577110" y="4207749"/>
            <a:ext cx="3657600" cy="2431185"/>
          </a:xfrm>
          <a:prstGeom prst="rect">
            <a:avLst/>
          </a:prstGeom>
          <a:ln>
            <a:solidFill>
              <a:srgbClr val="7A7A7A"/>
            </a:solidFill>
          </a:ln>
        </p:spPr>
      </p:pic>
    </p:spTree>
    <p:extLst>
      <p:ext uri="{BB962C8B-B14F-4D97-AF65-F5344CB8AC3E}">
        <p14:creationId xmlns:p14="http://schemas.microsoft.com/office/powerpoint/2010/main" val="1838744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3" y="125990"/>
            <a:ext cx="8229600" cy="1154097"/>
          </a:xfrm>
        </p:spPr>
        <p:txBody>
          <a:bodyPr>
            <a:normAutofit fontScale="90000"/>
          </a:bodyPr>
          <a:lstStyle/>
          <a:p>
            <a:pPr algn="ctr"/>
            <a:r>
              <a:rPr lang="en-US" dirty="0" smtClean="0">
                <a:solidFill>
                  <a:srgbClr val="D1282E"/>
                </a:solidFill>
              </a:rPr>
              <a:t>DOE Workforce Development</a:t>
            </a:r>
            <a:br>
              <a:rPr lang="en-US" dirty="0" smtClean="0">
                <a:solidFill>
                  <a:srgbClr val="D1282E"/>
                </a:solidFill>
              </a:rPr>
            </a:br>
            <a:r>
              <a:rPr lang="en-US" sz="3600" dirty="0" smtClean="0">
                <a:solidFill>
                  <a:srgbClr val="D1282E"/>
                </a:solidFill>
              </a:rPr>
              <a:t>Office of Science</a:t>
            </a:r>
            <a:endParaRPr lang="en-US" sz="3600" dirty="0">
              <a:solidFill>
                <a:srgbClr val="D1282E"/>
              </a:solidFill>
            </a:endParaRPr>
          </a:p>
        </p:txBody>
      </p:sp>
      <p:sp>
        <p:nvSpPr>
          <p:cNvPr id="3" name="Content Placeholder 2"/>
          <p:cNvSpPr>
            <a:spLocks noGrp="1"/>
          </p:cNvSpPr>
          <p:nvPr>
            <p:ph idx="1"/>
          </p:nvPr>
        </p:nvSpPr>
        <p:spPr>
          <a:xfrm>
            <a:off x="457492" y="1623190"/>
            <a:ext cx="7315200" cy="2938375"/>
          </a:xfrm>
        </p:spPr>
        <p:txBody>
          <a:bodyPr>
            <a:normAutofit fontScale="62500" lnSpcReduction="20000"/>
          </a:bodyPr>
          <a:lstStyle/>
          <a:p>
            <a:pPr marL="114300" indent="0">
              <a:buNone/>
            </a:pPr>
            <a:r>
              <a:rPr lang="en-US" sz="7200" dirty="0" smtClean="0"/>
              <a:t>Placeholder for lab outreach slide</a:t>
            </a:r>
          </a:p>
          <a:p>
            <a:r>
              <a:rPr lang="en-US" sz="8000" dirty="0" smtClean="0"/>
              <a:t>Stuff…</a:t>
            </a:r>
          </a:p>
          <a:p>
            <a:r>
              <a:rPr lang="en-US" sz="8000" dirty="0" smtClean="0"/>
              <a:t>Stuff…</a:t>
            </a:r>
          </a:p>
        </p:txBody>
      </p:sp>
      <p:sp>
        <p:nvSpPr>
          <p:cNvPr id="5" name="TextBox 4"/>
          <p:cNvSpPr txBox="1"/>
          <p:nvPr/>
        </p:nvSpPr>
        <p:spPr>
          <a:xfrm>
            <a:off x="312892" y="6046311"/>
            <a:ext cx="7459799" cy="830997"/>
          </a:xfrm>
          <a:prstGeom prst="rect">
            <a:avLst/>
          </a:prstGeom>
          <a:noFill/>
        </p:spPr>
        <p:txBody>
          <a:bodyPr wrap="square" rtlCol="0">
            <a:spAutoFit/>
          </a:bodyPr>
          <a:lstStyle/>
          <a:p>
            <a:pPr algn="ctr"/>
            <a:r>
              <a:rPr lang="en-US" sz="2400" dirty="0" smtClean="0"/>
              <a:t>ANL’s ATPESC 2014: One of many lab initiatives in outreach and training</a:t>
            </a:r>
            <a:endParaRPr lang="en-US" dirty="0"/>
          </a:p>
        </p:txBody>
      </p:sp>
      <p:pic>
        <p:nvPicPr>
          <p:cNvPr id="4" name="Picture 3" descr="anl-grou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93" y="1388080"/>
            <a:ext cx="7459799" cy="4658230"/>
          </a:xfrm>
          <a:prstGeom prst="rect">
            <a:avLst/>
          </a:prstGeom>
        </p:spPr>
      </p:pic>
    </p:spTree>
    <p:extLst>
      <p:ext uri="{BB962C8B-B14F-4D97-AF65-F5344CB8AC3E}">
        <p14:creationId xmlns:p14="http://schemas.microsoft.com/office/powerpoint/2010/main" val="881511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a:t>
            </a:r>
            <a:r>
              <a:rPr lang="en-US" dirty="0" smtClean="0"/>
              <a:t>Labs: </a:t>
            </a:r>
            <a:r>
              <a:rPr lang="en-US" dirty="0"/>
              <a:t>Workforce </a:t>
            </a:r>
            <a:r>
              <a:rPr lang="en-US" dirty="0" smtClean="0"/>
              <a:t>Retention</a:t>
            </a:r>
            <a:endParaRPr lang="en-US" dirty="0"/>
          </a:p>
        </p:txBody>
      </p:sp>
      <p:sp>
        <p:nvSpPr>
          <p:cNvPr id="3" name="Content Placeholder 2"/>
          <p:cNvSpPr>
            <a:spLocks noGrp="1"/>
          </p:cNvSpPr>
          <p:nvPr>
            <p:ph idx="1"/>
          </p:nvPr>
        </p:nvSpPr>
        <p:spPr/>
        <p:txBody>
          <a:bodyPr/>
          <a:lstStyle/>
          <a:p>
            <a:r>
              <a:rPr lang="en-US" dirty="0"/>
              <a:t>Labs face many </a:t>
            </a:r>
            <a:r>
              <a:rPr lang="en-US" dirty="0" smtClean="0"/>
              <a:t>challenges in maintaining workforce</a:t>
            </a:r>
            <a:endParaRPr lang="en-US" dirty="0"/>
          </a:p>
          <a:p>
            <a:r>
              <a:rPr lang="en-US" dirty="0" smtClean="0"/>
              <a:t>Need </a:t>
            </a:r>
            <a:r>
              <a:rPr lang="en-US" dirty="0"/>
              <a:t>to re-examine career paths to offer competitive </a:t>
            </a:r>
            <a:r>
              <a:rPr lang="en-US" dirty="0" smtClean="0"/>
              <a:t>choices, provide a more attractive workplace</a:t>
            </a:r>
            <a:endParaRPr lang="en-US" dirty="0"/>
          </a:p>
          <a:p>
            <a:pPr lvl="1"/>
            <a:r>
              <a:rPr lang="en-US" dirty="0" smtClean="0"/>
              <a:t>Current funding model makes it hard for young staff to establish themselves</a:t>
            </a:r>
          </a:p>
          <a:p>
            <a:pPr lvl="1"/>
            <a:r>
              <a:rPr lang="en-US" dirty="0" smtClean="0"/>
              <a:t>Consider how to give employees opportunities to grow professionally e.g. through new opportunities</a:t>
            </a:r>
          </a:p>
          <a:p>
            <a:pPr lvl="1"/>
            <a:r>
              <a:rPr lang="en-US" dirty="0" smtClean="0"/>
              <a:t>Provide resources to address work/life balance </a:t>
            </a:r>
          </a:p>
          <a:p>
            <a:pPr lvl="1"/>
            <a:r>
              <a:rPr lang="en-US" dirty="0" smtClean="0"/>
              <a:t>Adapt </a:t>
            </a:r>
            <a:r>
              <a:rPr lang="en-US" dirty="0"/>
              <a:t>to shorter-term </a:t>
            </a:r>
            <a:r>
              <a:rPr lang="en-US" dirty="0" smtClean="0"/>
              <a:t>commitment that is becoming common</a:t>
            </a:r>
          </a:p>
          <a:p>
            <a:pPr lvl="1"/>
            <a:r>
              <a:rPr lang="en-US" dirty="0"/>
              <a:t>Facilitate mid-career entry to labs</a:t>
            </a:r>
          </a:p>
          <a:p>
            <a:pPr lvl="1"/>
            <a:r>
              <a:rPr lang="en-US" dirty="0" smtClean="0"/>
              <a:t>Engage in education</a:t>
            </a:r>
          </a:p>
          <a:p>
            <a:pPr lvl="1"/>
            <a:endParaRPr lang="en-US" dirty="0"/>
          </a:p>
          <a:p>
            <a:pPr marL="114300" indent="0">
              <a:buNone/>
            </a:pPr>
            <a:endParaRPr lang="en-US" dirty="0"/>
          </a:p>
        </p:txBody>
      </p:sp>
      <p:sp>
        <p:nvSpPr>
          <p:cNvPr id="4" name="Rectangle 3"/>
          <p:cNvSpPr/>
          <p:nvPr/>
        </p:nvSpPr>
        <p:spPr>
          <a:xfrm>
            <a:off x="238481" y="5548863"/>
            <a:ext cx="7838719" cy="1077218"/>
          </a:xfrm>
          <a:prstGeom prst="rect">
            <a:avLst/>
          </a:prstGeom>
          <a:solidFill>
            <a:srgbClr val="FFA856"/>
          </a:solidFill>
        </p:spPr>
        <p:txBody>
          <a:bodyPr wrap="square">
            <a:spAutoFit/>
          </a:bodyPr>
          <a:lstStyle/>
          <a:p>
            <a:pPr lvl="0"/>
            <a:r>
              <a:rPr lang="en-US" sz="2400" dirty="0" smtClean="0"/>
              <a:t>FINDING: </a:t>
            </a:r>
            <a:r>
              <a:rPr lang="en-US" sz="2000" dirty="0"/>
              <a:t>The DOE laboratories have individually developed measures to help recruitment and retention, yet more can be done at the national level to amplify and extend the effectiveness of local programs. </a:t>
            </a:r>
          </a:p>
        </p:txBody>
      </p:sp>
    </p:spTree>
    <p:extLst>
      <p:ext uri="{BB962C8B-B14F-4D97-AF65-F5344CB8AC3E}">
        <p14:creationId xmlns:p14="http://schemas.microsoft.com/office/powerpoint/2010/main" val="1803257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Summary of Findings</a:t>
            </a:r>
          </a:p>
        </p:txBody>
      </p:sp>
      <p:sp>
        <p:nvSpPr>
          <p:cNvPr id="3" name="Content Placeholder 2"/>
          <p:cNvSpPr>
            <a:spLocks noGrp="1"/>
          </p:cNvSpPr>
          <p:nvPr>
            <p:ph idx="1"/>
          </p:nvPr>
        </p:nvSpPr>
        <p:spPr/>
        <p:txBody>
          <a:bodyPr>
            <a:normAutofit fontScale="92500" lnSpcReduction="10000"/>
          </a:bodyPr>
          <a:lstStyle/>
          <a:p>
            <a:r>
              <a:rPr lang="en-US" dirty="0"/>
              <a:t>The multidisciplinary national labs face workforce recruiting and retention challenges in Computing Sciences</a:t>
            </a:r>
          </a:p>
          <a:p>
            <a:pPr lvl="0"/>
            <a:r>
              <a:rPr lang="en-US" dirty="0"/>
              <a:t>Insufficient educational opportunities are available at academic institutions in areas of the Computing Sciences most relevant to the DOE mission. </a:t>
            </a:r>
          </a:p>
          <a:p>
            <a:pPr lvl="0"/>
            <a:r>
              <a:rPr lang="en-US" dirty="0"/>
              <a:t>There is a growing demand for graduates in Computing Sciences that far exceeds the supply. A larger workforce gap and continued underrepresentation of minorities and females are expected. </a:t>
            </a:r>
          </a:p>
          <a:p>
            <a:pPr lvl="0"/>
            <a:r>
              <a:rPr lang="en-US" dirty="0"/>
              <a:t>The exemplary DOE CSGF program, deemed highly effective in multiple reviews, is uniquely structured and positioned to provide the future workforce with the interdisciplinary knowledge, motivation, and experiences necessary for contributing to the DOE mission. </a:t>
            </a:r>
          </a:p>
          <a:p>
            <a:pPr lvl="0"/>
            <a:r>
              <a:rPr lang="en-US" dirty="0"/>
              <a:t>The DOE laboratories have individually developed measures to help recruitment and retention, yet more can be done at the national level to amplify and extend the effectiveness of local programs. </a:t>
            </a:r>
          </a:p>
        </p:txBody>
      </p:sp>
    </p:spTree>
    <p:extLst>
      <p:ext uri="{BB962C8B-B14F-4D97-AF65-F5344CB8AC3E}">
        <p14:creationId xmlns:p14="http://schemas.microsoft.com/office/powerpoint/2010/main" val="2107195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 Set of Recommendations (1)</a:t>
            </a:r>
          </a:p>
        </p:txBody>
      </p:sp>
      <p:sp>
        <p:nvSpPr>
          <p:cNvPr id="3" name="Content Placeholder 2"/>
          <p:cNvSpPr>
            <a:spLocks noGrp="1"/>
          </p:cNvSpPr>
          <p:nvPr>
            <p:ph idx="1"/>
          </p:nvPr>
        </p:nvSpPr>
        <p:spPr/>
        <p:txBody>
          <a:bodyPr>
            <a:normAutofit/>
          </a:bodyPr>
          <a:lstStyle/>
          <a:p>
            <a:pPr lvl="0"/>
            <a:r>
              <a:rPr lang="en-US" dirty="0"/>
              <a:t>Preserve and increase investment in the DOE CSGF program to opportunities for more high-quality students, particularly students from underrepresented populations and demographics. </a:t>
            </a:r>
          </a:p>
          <a:p>
            <a:pPr lvl="0"/>
            <a:r>
              <a:rPr lang="en-US" dirty="0"/>
              <a:t>Establish new fellowship programs, modeled after the CSGF program, for research opportunities in enabling technologies in the computing sciences, including computer science for HPC, large-scale data science, and computational mathematics.</a:t>
            </a:r>
          </a:p>
          <a:p>
            <a:pPr lvl="0"/>
            <a:r>
              <a:rPr lang="en-US" dirty="0"/>
              <a:t>Expand support for local laboratory programs and encourage greater inter-laboratory sharing of information about locally successful programs and workforce related data.  </a:t>
            </a:r>
          </a:p>
          <a:p>
            <a:pPr marL="45720" indent="0">
              <a:buNone/>
            </a:pPr>
            <a:endParaRPr lang="en-US" dirty="0"/>
          </a:p>
        </p:txBody>
      </p:sp>
    </p:spTree>
    <p:extLst>
      <p:ext uri="{BB962C8B-B14F-4D97-AF65-F5344CB8AC3E}">
        <p14:creationId xmlns:p14="http://schemas.microsoft.com/office/powerpoint/2010/main" val="3689897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 Set of Recommendations (2)</a:t>
            </a:r>
          </a:p>
        </p:txBody>
      </p:sp>
      <p:sp>
        <p:nvSpPr>
          <p:cNvPr id="3" name="Content Placeholder 2"/>
          <p:cNvSpPr>
            <a:spLocks noGrp="1"/>
          </p:cNvSpPr>
          <p:nvPr>
            <p:ph idx="1"/>
          </p:nvPr>
        </p:nvSpPr>
        <p:spPr/>
        <p:txBody>
          <a:bodyPr>
            <a:normAutofit lnSpcReduction="10000"/>
          </a:bodyPr>
          <a:lstStyle/>
          <a:p>
            <a:pPr lvl="0"/>
            <a:r>
              <a:rPr lang="en-US" dirty="0"/>
              <a:t>Establish a DOE-funded Computing Leadership graduate curriculum advisory group to spearhead participation in efforts within ACM, CRA and NSF to develop and annually publish competencies of DOE need at the graduate and undergraduate level.  </a:t>
            </a:r>
          </a:p>
          <a:p>
            <a:pPr lvl="0"/>
            <a:r>
              <a:rPr lang="en-US" dirty="0"/>
              <a:t>Working with ACM SIGHPC, NSF and other organizations, provide a rich repository of DOE mission-oriented learning materials and engagement opportunities to attract and guide individuals towards careers in areas of DOE need. </a:t>
            </a:r>
          </a:p>
          <a:p>
            <a:pPr lvl="0"/>
            <a:r>
              <a:rPr lang="en-US" dirty="0"/>
              <a:t>Working with other agencies and organizations, establish certificate programs to address need for competency certification. Work with other agencies to fund implementation of curricular programs, particularly online programs, in the areas of DOE need.</a:t>
            </a:r>
          </a:p>
          <a:p>
            <a:endParaRPr lang="en-US" dirty="0"/>
          </a:p>
        </p:txBody>
      </p:sp>
    </p:spTree>
    <p:extLst>
      <p:ext uri="{BB962C8B-B14F-4D97-AF65-F5344CB8AC3E}">
        <p14:creationId xmlns:p14="http://schemas.microsoft.com/office/powerpoint/2010/main" val="359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 Set of Recommendations (3)</a:t>
            </a:r>
          </a:p>
        </p:txBody>
      </p:sp>
      <p:sp>
        <p:nvSpPr>
          <p:cNvPr id="3" name="Content Placeholder 2"/>
          <p:cNvSpPr>
            <a:spLocks noGrp="1"/>
          </p:cNvSpPr>
          <p:nvPr>
            <p:ph idx="1"/>
          </p:nvPr>
        </p:nvSpPr>
        <p:spPr/>
        <p:txBody>
          <a:bodyPr>
            <a:normAutofit lnSpcReduction="10000"/>
          </a:bodyPr>
          <a:lstStyle/>
          <a:p>
            <a:pPr lvl="0"/>
            <a:r>
              <a:rPr lang="en-US" dirty="0"/>
              <a:t>Improve attractiveness of DOE opportunities with continued relocation assistance, ongoing professional development in DOE strategic areas and position rotation, and establish a sabbatical program for DOE employees. </a:t>
            </a:r>
          </a:p>
          <a:p>
            <a:pPr lvl="0"/>
            <a:r>
              <a:rPr lang="en-US" dirty="0"/>
              <a:t>Increase awareness of DOE opportunities by working with multiple universities to develop campus champions and increase support for DOE employees to visit campuses to promote opportunities within DOE.</a:t>
            </a:r>
          </a:p>
          <a:p>
            <a:pPr lvl="0"/>
            <a:r>
              <a:rPr lang="en-US" dirty="0"/>
              <a:t>Working with other agencies, develop a strategic plan with programs and incentives to pro-actively recruit, mentor and sustain the involvement of significantly more women, minorities, people with disabilities, and other underrepresented populations through the completion of their PhD program and their active participation in CS&amp;E careers.</a:t>
            </a:r>
          </a:p>
          <a:p>
            <a:pPr marL="45720" indent="0">
              <a:buNone/>
            </a:pPr>
            <a:endParaRPr lang="en-US" dirty="0"/>
          </a:p>
        </p:txBody>
      </p:sp>
    </p:spTree>
    <p:extLst>
      <p:ext uri="{BB962C8B-B14F-4D97-AF65-F5344CB8AC3E}">
        <p14:creationId xmlns:p14="http://schemas.microsoft.com/office/powerpoint/2010/main" val="271044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Interpretation of Charge</a:t>
            </a:r>
          </a:p>
        </p:txBody>
      </p:sp>
      <p:sp>
        <p:nvSpPr>
          <p:cNvPr id="3" name="Content Placeholder 2"/>
          <p:cNvSpPr>
            <a:spLocks noGrp="1"/>
          </p:cNvSpPr>
          <p:nvPr>
            <p:ph idx="1"/>
          </p:nvPr>
        </p:nvSpPr>
        <p:spPr/>
        <p:txBody>
          <a:bodyPr>
            <a:normAutofit/>
          </a:bodyPr>
          <a:lstStyle/>
          <a:p>
            <a:r>
              <a:rPr lang="en-US" dirty="0"/>
              <a:t>ASCAC disciplines needed for DOE mission do not fit neatly into traditional academic categories</a:t>
            </a:r>
          </a:p>
          <a:p>
            <a:pPr lvl="1"/>
            <a:r>
              <a:rPr lang="en-US" dirty="0"/>
              <a:t>Some positions require multidisciplinary training</a:t>
            </a:r>
          </a:p>
          <a:p>
            <a:r>
              <a:rPr lang="en-US" dirty="0"/>
              <a:t>We coined term </a:t>
            </a:r>
            <a:r>
              <a:rPr lang="en-US" b="1" dirty="0"/>
              <a:t>Computing Sciences </a:t>
            </a:r>
            <a:r>
              <a:rPr lang="en-US" dirty="0"/>
              <a:t>for this report</a:t>
            </a:r>
          </a:p>
          <a:p>
            <a:pPr lvl="1"/>
            <a:r>
              <a:rPr lang="en-US" dirty="0"/>
              <a:t>Includes: Algorithms; Applied Mathematics; Data Analysis, Management and Visualization; </a:t>
            </a:r>
            <a:r>
              <a:rPr lang="en-US" dirty="0" err="1"/>
              <a:t>Cybersecurity</a:t>
            </a:r>
            <a:r>
              <a:rPr lang="en-US" dirty="0"/>
              <a:t>; Software Engineering and High Performance Software Environments; and High Performance Computer Systems. </a:t>
            </a:r>
          </a:p>
          <a:p>
            <a:r>
              <a:rPr lang="en-US" dirty="0"/>
              <a:t>Committee decided to take a broader perspective </a:t>
            </a:r>
          </a:p>
          <a:p>
            <a:pPr lvl="1"/>
            <a:r>
              <a:rPr lang="en-US" dirty="0"/>
              <a:t> in order to address workforce challenges identified, more than a program is needed</a:t>
            </a:r>
          </a:p>
          <a:p>
            <a:pPr marL="45720" indent="0">
              <a:buNone/>
            </a:pPr>
            <a:endParaRPr lang="en-US" dirty="0"/>
          </a:p>
        </p:txBody>
      </p:sp>
    </p:spTree>
    <p:extLst>
      <p:ext uri="{BB962C8B-B14F-4D97-AF65-F5344CB8AC3E}">
        <p14:creationId xmlns:p14="http://schemas.microsoft.com/office/powerpoint/2010/main" val="377530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1282E"/>
                </a:solidFill>
              </a:rPr>
              <a:t>Summarized Recommendations</a:t>
            </a:r>
          </a:p>
        </p:txBody>
      </p:sp>
      <p:sp>
        <p:nvSpPr>
          <p:cNvPr id="3" name="Content Placeholder 2"/>
          <p:cNvSpPr>
            <a:spLocks noGrp="1"/>
          </p:cNvSpPr>
          <p:nvPr>
            <p:ph idx="1"/>
          </p:nvPr>
        </p:nvSpPr>
        <p:spPr>
          <a:xfrm>
            <a:off x="280348" y="1417638"/>
            <a:ext cx="7796851" cy="5113037"/>
          </a:xfrm>
        </p:spPr>
        <p:txBody>
          <a:bodyPr>
            <a:noAutofit/>
          </a:bodyPr>
          <a:lstStyle/>
          <a:p>
            <a:pPr lvl="0"/>
            <a:r>
              <a:rPr lang="en-US" sz="1800" dirty="0"/>
              <a:t>Leverage and strengthen the successful DOE CSGF program by doubling its funding and expanding its scope to include research in HPC-enabling sciences such as computational mathematics, computer science, and data analytics. </a:t>
            </a:r>
          </a:p>
          <a:p>
            <a:pPr lvl="0"/>
            <a:r>
              <a:rPr lang="en-US" sz="1800" dirty="0"/>
              <a:t>Establish a DOE-funded computing leadership graduate curriculum advisory group for establishing graduate level curricular competencies specifically to fulfill DOE’s Computing Sciences workforce needs.</a:t>
            </a:r>
          </a:p>
          <a:p>
            <a:pPr lvl="0"/>
            <a:r>
              <a:rPr lang="en-US" sz="1800" dirty="0"/>
              <a:t>Develop a recruiting and retention program that increases DOE’s visibility on university and college campuses and that provides relocation assistance, travel for recruiting, ongoing professional development, opportunities to take sabbaticals and other non-monetary career incentives.</a:t>
            </a:r>
          </a:p>
          <a:p>
            <a:pPr lvl="0"/>
            <a:r>
              <a:rPr lang="en-US" sz="1800" dirty="0"/>
              <a:t>Build a diverse workforce that spans demographics and universal accessibility for a broader awareness of career opportunities within DOE. This includes inter-agency coordination, targeted opportunities, and strategic development plans to expand and build a workforce to include non-traditional, underrepresented, and military veterans.</a:t>
            </a:r>
          </a:p>
          <a:p>
            <a:pPr lvl="0"/>
            <a:r>
              <a:rPr lang="en-US" sz="1800" dirty="0"/>
              <a:t>Expand support for local laboratory programs and encourage greater inter-laboratory sharing of information about locally successful programs as well as workforce related data</a:t>
            </a:r>
            <a:r>
              <a:rPr lang="en-US" sz="1800" dirty="0" smtClean="0"/>
              <a:t>.</a:t>
            </a:r>
            <a:endParaRPr lang="en-US" sz="1800" dirty="0"/>
          </a:p>
        </p:txBody>
      </p:sp>
    </p:spTree>
    <p:extLst>
      <p:ext uri="{BB962C8B-B14F-4D97-AF65-F5344CB8AC3E}">
        <p14:creationId xmlns:p14="http://schemas.microsoft.com/office/powerpoint/2010/main" val="303270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282E"/>
                </a:solidFill>
              </a:rPr>
              <a:t>Limitations of Report</a:t>
            </a:r>
          </a:p>
        </p:txBody>
      </p:sp>
      <p:sp>
        <p:nvSpPr>
          <p:cNvPr id="3" name="Content Placeholder 2"/>
          <p:cNvSpPr>
            <a:spLocks noGrp="1"/>
          </p:cNvSpPr>
          <p:nvPr>
            <p:ph idx="1"/>
          </p:nvPr>
        </p:nvSpPr>
        <p:spPr/>
        <p:txBody>
          <a:bodyPr>
            <a:normAutofit/>
          </a:bodyPr>
          <a:lstStyle/>
          <a:p>
            <a:r>
              <a:rPr lang="en-US" dirty="0"/>
              <a:t>Information on the disciplines (and multidisciplinary expertise) needed to support DOE mission is not readily available</a:t>
            </a:r>
          </a:p>
          <a:p>
            <a:pPr lvl="1"/>
            <a:r>
              <a:rPr lang="en-US" dirty="0" smtClean="0"/>
              <a:t>No clear fit within traditional boundaries of academic disciplines</a:t>
            </a:r>
          </a:p>
          <a:p>
            <a:pPr marL="411480" lvl="1" indent="0">
              <a:buNone/>
            </a:pPr>
            <a:endParaRPr lang="en-US" dirty="0" smtClean="0"/>
          </a:p>
          <a:p>
            <a:r>
              <a:rPr lang="en-US" dirty="0" smtClean="0"/>
              <a:t>Data </a:t>
            </a:r>
            <a:r>
              <a:rPr lang="en-US" dirty="0"/>
              <a:t>and information obtained usually covers some part of the Computing </a:t>
            </a:r>
            <a:r>
              <a:rPr lang="en-US" dirty="0" smtClean="0"/>
              <a:t>Sciences</a:t>
            </a:r>
          </a:p>
          <a:p>
            <a:pPr marL="114300" indent="0">
              <a:buNone/>
            </a:pPr>
            <a:endParaRPr lang="en-US" dirty="0"/>
          </a:p>
          <a:p>
            <a:r>
              <a:rPr lang="en-US" dirty="0"/>
              <a:t>HR data typically not available for this range of subjects</a:t>
            </a:r>
          </a:p>
          <a:p>
            <a:pPr lvl="1"/>
            <a:r>
              <a:rPr lang="en-US" dirty="0"/>
              <a:t>E.g. some positions are categorized in area of domain </a:t>
            </a:r>
            <a:r>
              <a:rPr lang="en-US" dirty="0" smtClean="0"/>
              <a:t>expertise</a:t>
            </a:r>
          </a:p>
          <a:p>
            <a:pPr marL="411480" lvl="1" indent="0">
              <a:buNone/>
            </a:pPr>
            <a:endParaRPr lang="en-US" dirty="0"/>
          </a:p>
          <a:p>
            <a:r>
              <a:rPr lang="en-US" dirty="0"/>
              <a:t>Hence our findings cannot be </a:t>
            </a:r>
            <a:r>
              <a:rPr lang="en-US" dirty="0" smtClean="0"/>
              <a:t>conclusive</a:t>
            </a:r>
            <a:endParaRPr lang="en-US" dirty="0"/>
          </a:p>
        </p:txBody>
      </p:sp>
    </p:spTree>
    <p:extLst>
      <p:ext uri="{BB962C8B-B14F-4D97-AF65-F5344CB8AC3E}">
        <p14:creationId xmlns:p14="http://schemas.microsoft.com/office/powerpoint/2010/main" val="2004000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3" y="125990"/>
            <a:ext cx="8229600" cy="1154097"/>
          </a:xfrm>
        </p:spPr>
        <p:txBody>
          <a:bodyPr>
            <a:normAutofit fontScale="90000"/>
          </a:bodyPr>
          <a:lstStyle/>
          <a:p>
            <a:pPr algn="ctr"/>
            <a:r>
              <a:rPr lang="en-US" dirty="0">
                <a:solidFill>
                  <a:srgbClr val="D1282E"/>
                </a:solidFill>
              </a:rPr>
              <a:t>Role of Advanced Scientific Computing at DOE/SC</a:t>
            </a:r>
          </a:p>
        </p:txBody>
      </p:sp>
      <p:sp>
        <p:nvSpPr>
          <p:cNvPr id="3" name="Content Placeholder 2"/>
          <p:cNvSpPr>
            <a:spLocks noGrp="1"/>
          </p:cNvSpPr>
          <p:nvPr>
            <p:ph idx="1"/>
          </p:nvPr>
        </p:nvSpPr>
        <p:spPr>
          <a:xfrm>
            <a:off x="599162" y="1814758"/>
            <a:ext cx="3452334" cy="4373134"/>
          </a:xfrm>
        </p:spPr>
        <p:txBody>
          <a:bodyPr>
            <a:normAutofit fontScale="62500" lnSpcReduction="20000"/>
          </a:bodyPr>
          <a:lstStyle/>
          <a:p>
            <a:r>
              <a:rPr lang="en-US" sz="3400" dirty="0"/>
              <a:t>Scientific computation is at core of much of Office of Science R&amp;D. </a:t>
            </a:r>
          </a:p>
          <a:p>
            <a:r>
              <a:rPr lang="en-US" sz="3400" dirty="0"/>
              <a:t>ASCR </a:t>
            </a:r>
            <a:r>
              <a:rPr lang="en-US" sz="3400" dirty="0" smtClean="0"/>
              <a:t>facilities, experts </a:t>
            </a:r>
            <a:r>
              <a:rPr lang="en-US" sz="3400" dirty="0"/>
              <a:t>in their utilization are essential </a:t>
            </a:r>
            <a:endParaRPr lang="en-US" sz="3400" dirty="0" smtClean="0"/>
          </a:p>
          <a:p>
            <a:pPr lvl="1"/>
            <a:r>
              <a:rPr lang="en-US" sz="3200" dirty="0" smtClean="0"/>
              <a:t>To </a:t>
            </a:r>
            <a:r>
              <a:rPr lang="en-US" sz="3200" dirty="0"/>
              <a:t>all areas of scientific activity in the DOE national laboratories. </a:t>
            </a:r>
          </a:p>
          <a:p>
            <a:pPr lvl="1"/>
            <a:r>
              <a:rPr lang="en-US" sz="3200" dirty="0" smtClean="0"/>
              <a:t>Physics, chemistry, astrophysics, energy,…</a:t>
            </a:r>
          </a:p>
          <a:p>
            <a:r>
              <a:rPr lang="en-US" sz="3400" dirty="0"/>
              <a:t>ASCR provides critical technology that enables DOE’s world leadership in scientific computation</a:t>
            </a:r>
          </a:p>
          <a:p>
            <a:pPr lvl="1"/>
            <a:endParaRPr lang="en-US" sz="3200" dirty="0" smtClean="0"/>
          </a:p>
          <a:p>
            <a:pPr lvl="1"/>
            <a:endParaRPr lang="en-US" sz="3200" dirty="0" smtClean="0"/>
          </a:p>
          <a:p>
            <a:endParaRPr lang="en-US" dirty="0"/>
          </a:p>
        </p:txBody>
      </p:sp>
      <p:pic>
        <p:nvPicPr>
          <p:cNvPr id="8" name="Content Placeholder 4" descr="exa_challenges_fig.png"/>
          <p:cNvPicPr>
            <a:picLocks noChangeAspect="1"/>
          </p:cNvPicPr>
          <p:nvPr/>
        </p:nvPicPr>
        <p:blipFill>
          <a:blip r:embed="rId2">
            <a:extLst>
              <a:ext uri="{28A0092B-C50C-407E-A947-70E740481C1C}">
                <a14:useLocalDpi xmlns:a14="http://schemas.microsoft.com/office/drawing/2010/main" val="0"/>
              </a:ext>
            </a:extLst>
          </a:blip>
          <a:srcRect l="-21051" r="-21051"/>
          <a:stretch>
            <a:fillRect/>
          </a:stretch>
        </p:blipFill>
        <p:spPr>
          <a:xfrm>
            <a:off x="3590111" y="2009374"/>
            <a:ext cx="5388528" cy="3394773"/>
          </a:xfrm>
          <a:prstGeom prst="rect">
            <a:avLst/>
          </a:prstGeom>
        </p:spPr>
      </p:pic>
    </p:spTree>
    <p:extLst>
      <p:ext uri="{BB962C8B-B14F-4D97-AF65-F5344CB8AC3E}">
        <p14:creationId xmlns:p14="http://schemas.microsoft.com/office/powerpoint/2010/main" val="141833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3" y="125990"/>
            <a:ext cx="8229600" cy="1154097"/>
          </a:xfrm>
        </p:spPr>
        <p:txBody>
          <a:bodyPr>
            <a:normAutofit fontScale="90000"/>
          </a:bodyPr>
          <a:lstStyle/>
          <a:p>
            <a:pPr algn="ctr"/>
            <a:r>
              <a:rPr lang="en-US" dirty="0" smtClean="0">
                <a:solidFill>
                  <a:srgbClr val="D1282E"/>
                </a:solidFill>
              </a:rPr>
              <a:t>Need for Skilled DOE Workforce in Computing Sciences</a:t>
            </a:r>
            <a:endParaRPr lang="en-US" dirty="0">
              <a:solidFill>
                <a:srgbClr val="D1282E"/>
              </a:solidFill>
            </a:endParaRPr>
          </a:p>
        </p:txBody>
      </p:sp>
      <p:sp>
        <p:nvSpPr>
          <p:cNvPr id="3" name="Content Placeholder 2"/>
          <p:cNvSpPr>
            <a:spLocks noGrp="1"/>
          </p:cNvSpPr>
          <p:nvPr>
            <p:ph idx="1"/>
          </p:nvPr>
        </p:nvSpPr>
        <p:spPr>
          <a:xfrm>
            <a:off x="904631" y="1480082"/>
            <a:ext cx="7315200" cy="2587593"/>
          </a:xfrm>
        </p:spPr>
        <p:txBody>
          <a:bodyPr>
            <a:normAutofit fontScale="77500" lnSpcReduction="20000"/>
          </a:bodyPr>
          <a:lstStyle/>
          <a:p>
            <a:r>
              <a:rPr lang="en-US" sz="3400" dirty="0" smtClean="0"/>
              <a:t>Breadth of expertise required to effectively deploy tools increasing. </a:t>
            </a:r>
          </a:p>
          <a:p>
            <a:r>
              <a:rPr lang="en-US" sz="3400" dirty="0"/>
              <a:t>Maintaining a sufficient workforce is this area is critical </a:t>
            </a:r>
          </a:p>
          <a:p>
            <a:pPr lvl="1"/>
            <a:r>
              <a:rPr lang="en-US" sz="3200" dirty="0" smtClean="0"/>
              <a:t>To enable research outcomes</a:t>
            </a:r>
          </a:p>
          <a:p>
            <a:pPr lvl="1"/>
            <a:r>
              <a:rPr lang="en-US" sz="3200" dirty="0" smtClean="0"/>
              <a:t>Amortize significant </a:t>
            </a:r>
            <a:r>
              <a:rPr lang="en-US" sz="3200" dirty="0"/>
              <a:t>investment in ASCR </a:t>
            </a:r>
            <a:r>
              <a:rPr lang="en-US" sz="3200" dirty="0" smtClean="0"/>
              <a:t>facilities</a:t>
            </a:r>
            <a:endParaRPr lang="en-US" dirty="0"/>
          </a:p>
        </p:txBody>
      </p:sp>
      <p:pic>
        <p:nvPicPr>
          <p:cNvPr id="4" name="Picture 3" descr="tita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5644" y="4067675"/>
            <a:ext cx="3644900" cy="2235200"/>
          </a:xfrm>
          <a:prstGeom prst="rect">
            <a:avLst/>
          </a:prstGeom>
        </p:spPr>
      </p:pic>
    </p:spTree>
    <p:extLst>
      <p:ext uri="{BB962C8B-B14F-4D97-AF65-F5344CB8AC3E}">
        <p14:creationId xmlns:p14="http://schemas.microsoft.com/office/powerpoint/2010/main" val="76177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1282E"/>
                </a:solidFill>
              </a:rPr>
              <a:t>Workforce Recruitment/Retention Challenges</a:t>
            </a:r>
          </a:p>
        </p:txBody>
      </p:sp>
      <p:sp>
        <p:nvSpPr>
          <p:cNvPr id="3" name="Content Placeholder 2"/>
          <p:cNvSpPr>
            <a:spLocks noGrp="1"/>
          </p:cNvSpPr>
          <p:nvPr>
            <p:ph idx="1"/>
          </p:nvPr>
        </p:nvSpPr>
        <p:spPr/>
        <p:txBody>
          <a:bodyPr>
            <a:normAutofit fontScale="85000" lnSpcReduction="10000"/>
          </a:bodyPr>
          <a:lstStyle/>
          <a:p>
            <a:r>
              <a:rPr lang="en-US" dirty="0"/>
              <a:t>Labs invited to provide information on areas where they experience recruitment / retention difficulties</a:t>
            </a:r>
          </a:p>
          <a:p>
            <a:r>
              <a:rPr lang="en-US" dirty="0"/>
              <a:t>Areas in Computing Sciences figured prominently in responses, especially in large labs</a:t>
            </a:r>
          </a:p>
          <a:p>
            <a:r>
              <a:rPr lang="en-US" dirty="0"/>
              <a:t>For Computing Sciences, labs reported: </a:t>
            </a:r>
          </a:p>
          <a:p>
            <a:pPr lvl="1"/>
            <a:r>
              <a:rPr lang="en-US" dirty="0"/>
              <a:t>Low number of qualified applicants, many of which are foreign nationals</a:t>
            </a:r>
          </a:p>
          <a:p>
            <a:pPr lvl="1"/>
            <a:r>
              <a:rPr lang="en-US" dirty="0"/>
              <a:t>Takes a long time to fill positions</a:t>
            </a:r>
          </a:p>
          <a:p>
            <a:pPr lvl="1"/>
            <a:r>
              <a:rPr lang="en-US" dirty="0"/>
              <a:t>Labs spend significant effort on recruiting in this area </a:t>
            </a:r>
          </a:p>
          <a:p>
            <a:pPr marL="365760" lvl="1" indent="0">
              <a:buNone/>
            </a:pPr>
            <a:endParaRPr lang="en-US" dirty="0"/>
          </a:p>
          <a:p>
            <a:r>
              <a:rPr lang="en-US" dirty="0"/>
              <a:t>Additional information solicited from larger labs to quantify problem</a:t>
            </a:r>
          </a:p>
          <a:p>
            <a:pPr lvl="1"/>
            <a:r>
              <a:rPr lang="en-US" dirty="0"/>
              <a:t>No uniform method for recording information; not all labs provided data</a:t>
            </a:r>
          </a:p>
          <a:p>
            <a:pPr lvl="1"/>
            <a:r>
              <a:rPr lang="en-US" dirty="0"/>
              <a:t>Takes labs twice as long as industry to fill positions in computing sciences</a:t>
            </a:r>
          </a:p>
          <a:p>
            <a:pPr lvl="1"/>
            <a:r>
              <a:rPr lang="en-US" dirty="0"/>
              <a:t>About 4 times as long when security clearance does not permit foreigner</a:t>
            </a:r>
          </a:p>
          <a:p>
            <a:pPr lvl="1"/>
            <a:r>
              <a:rPr lang="en-US" dirty="0"/>
              <a:t>Acceptance and retention rates mostly </a:t>
            </a:r>
            <a:r>
              <a:rPr lang="en-US" dirty="0" smtClean="0"/>
              <a:t>favorable</a:t>
            </a:r>
            <a:endParaRPr lang="en-US" dirty="0"/>
          </a:p>
        </p:txBody>
      </p:sp>
    </p:spTree>
    <p:extLst>
      <p:ext uri="{BB962C8B-B14F-4D97-AF65-F5344CB8AC3E}">
        <p14:creationId xmlns:p14="http://schemas.microsoft.com/office/powerpoint/2010/main" val="1151717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73005631"/>
              </p:ext>
            </p:extLst>
          </p:nvPr>
        </p:nvGraphicFramePr>
        <p:xfrm>
          <a:off x="254089" y="339705"/>
          <a:ext cx="7770144" cy="6099938"/>
        </p:xfrm>
        <a:graphic>
          <a:graphicData uri="http://schemas.openxmlformats.org/drawingml/2006/table">
            <a:tbl>
              <a:tblPr firstRow="1" bandRow="1">
                <a:tableStyleId>{74C1A8A3-306A-4EB7-A6B1-4F7E0EB9C5D6}</a:tableStyleId>
              </a:tblPr>
              <a:tblGrid>
                <a:gridCol w="3885072"/>
                <a:gridCol w="3885072"/>
              </a:tblGrid>
              <a:tr h="346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Competencies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Laboratories</a:t>
                      </a:r>
                    </a:p>
                  </a:txBody>
                  <a:tcPr/>
                </a:tc>
              </a:tr>
              <a:tr h="346657">
                <a:tc>
                  <a:txBody>
                    <a:bodyPr/>
                    <a:lstStyle/>
                    <a:p>
                      <a:r>
                        <a:rPr lang="en-US" sz="1300" dirty="0" smtClean="0"/>
                        <a:t>Advanced computing architectures</a:t>
                      </a:r>
                      <a:endParaRPr lang="en-US" sz="1300" dirty="0"/>
                    </a:p>
                  </a:txBody>
                  <a:tcPr/>
                </a:tc>
                <a:tc>
                  <a:txBody>
                    <a:bodyPr/>
                    <a:lstStyle/>
                    <a:p>
                      <a:r>
                        <a:rPr lang="en-US" sz="1300" dirty="0" smtClean="0"/>
                        <a:t>LLNL, ORNL</a:t>
                      </a:r>
                      <a:endParaRPr lang="en-US" sz="1300" dirty="0"/>
                    </a:p>
                  </a:txBody>
                  <a:tcPr/>
                </a:tc>
              </a:tr>
              <a:tr h="462210">
                <a:tc>
                  <a:txBody>
                    <a:bodyPr/>
                    <a:lstStyle/>
                    <a:p>
                      <a:r>
                        <a:rPr lang="en-US" sz="1300" dirty="0" smtClean="0"/>
                        <a:t>Applied mathematics (including</a:t>
                      </a:r>
                      <a:r>
                        <a:rPr lang="en-US" sz="1300" baseline="0" dirty="0" smtClean="0"/>
                        <a:t> </a:t>
                      </a:r>
                      <a:r>
                        <a:rPr kumimoji="0" lang="en-US" sz="1300" kern="1200" dirty="0" smtClean="0">
                          <a:effectLst/>
                        </a:rPr>
                        <a:t>advanced modeling and methods)</a:t>
                      </a:r>
                      <a:endParaRPr lang="en-US" sz="1300" dirty="0"/>
                    </a:p>
                  </a:txBody>
                  <a:tcPr/>
                </a:tc>
                <a:tc>
                  <a:txBody>
                    <a:bodyPr/>
                    <a:lstStyle/>
                    <a:p>
                      <a:r>
                        <a:rPr lang="en-US" sz="1300" dirty="0" smtClean="0"/>
                        <a:t>ANL, LBNL, LLNL, ORNL</a:t>
                      </a:r>
                      <a:endParaRPr lang="en-US" sz="1300" dirty="0"/>
                    </a:p>
                  </a:txBody>
                  <a:tcPr/>
                </a:tc>
              </a:tr>
              <a:tr h="462210">
                <a:tc>
                  <a:txBody>
                    <a:bodyPr/>
                    <a:lstStyle/>
                    <a:p>
                      <a:r>
                        <a:rPr lang="en-US" sz="1300" dirty="0" smtClean="0"/>
                        <a:t>Computational</a:t>
                      </a:r>
                      <a:r>
                        <a:rPr lang="en-US" sz="1300" baseline="0" dirty="0" smtClean="0"/>
                        <a:t> sciences/simulation; scientific software</a:t>
                      </a:r>
                      <a:endParaRPr lang="en-US" sz="1300" dirty="0"/>
                    </a:p>
                  </a:txBody>
                  <a:tcPr/>
                </a:tc>
                <a:tc>
                  <a:txBody>
                    <a:bodyPr/>
                    <a:lstStyle/>
                    <a:p>
                      <a:r>
                        <a:rPr lang="en-US" sz="1300" dirty="0" smtClean="0"/>
                        <a:t>ANL, BNL, INL, LBNL, LLNL, ORNL, SNL</a:t>
                      </a:r>
                      <a:endParaRPr lang="en-US" sz="1300" dirty="0"/>
                    </a:p>
                  </a:txBody>
                  <a:tcPr/>
                </a:tc>
              </a:tr>
              <a:tr h="346657">
                <a:tc>
                  <a:txBody>
                    <a:bodyPr/>
                    <a:lstStyle/>
                    <a:p>
                      <a:r>
                        <a:rPr lang="en-US" sz="1300" dirty="0" smtClean="0"/>
                        <a:t>Cyber security</a:t>
                      </a:r>
                      <a:endParaRPr lang="en-US" sz="1300" dirty="0"/>
                    </a:p>
                  </a:txBody>
                  <a:tcPr/>
                </a:tc>
                <a:tc>
                  <a:txBody>
                    <a:bodyPr/>
                    <a:lstStyle/>
                    <a:p>
                      <a:r>
                        <a:rPr kumimoji="0" lang="en-US" sz="1300" kern="1200" dirty="0" smtClean="0">
                          <a:effectLst/>
                        </a:rPr>
                        <a:t>INL, LLNL, ORNL, SNL</a:t>
                      </a:r>
                      <a:r>
                        <a:rPr lang="en-US" sz="1300" dirty="0" smtClean="0">
                          <a:effectLst/>
                        </a:rPr>
                        <a:t> </a:t>
                      </a:r>
                      <a:endParaRPr lang="en-US" sz="1300" dirty="0"/>
                    </a:p>
                  </a:txBody>
                  <a:tcPr/>
                </a:tc>
              </a:tr>
              <a:tr h="346657">
                <a:tc>
                  <a:txBody>
                    <a:bodyPr/>
                    <a:lstStyle/>
                    <a:p>
                      <a:r>
                        <a:rPr lang="en-US" sz="1300" dirty="0" smtClean="0"/>
                        <a:t>Data acquisition software</a:t>
                      </a:r>
                      <a:endParaRPr lang="en-US" sz="1300" dirty="0"/>
                    </a:p>
                  </a:txBody>
                  <a:tcPr/>
                </a:tc>
                <a:tc>
                  <a:txBody>
                    <a:bodyPr/>
                    <a:lstStyle/>
                    <a:p>
                      <a:r>
                        <a:rPr lang="en-US" sz="1300" dirty="0" smtClean="0"/>
                        <a:t>FNAL,</a:t>
                      </a:r>
                      <a:r>
                        <a:rPr lang="en-US" sz="1300" baseline="0" dirty="0" smtClean="0"/>
                        <a:t> ORNL</a:t>
                      </a:r>
                      <a:endParaRPr lang="en-US" sz="1300" dirty="0"/>
                    </a:p>
                  </a:txBody>
                  <a:tcPr/>
                </a:tc>
              </a:tr>
              <a:tr h="648720">
                <a:tc>
                  <a:txBody>
                    <a:bodyPr/>
                    <a:lstStyle/>
                    <a:p>
                      <a:r>
                        <a:rPr lang="en-US" sz="1300" dirty="0" smtClean="0"/>
                        <a:t>Data informatics (data mining, machine learning, big data, statistical techniques)</a:t>
                      </a:r>
                      <a:endParaRPr lang="en-US" sz="1300" dirty="0"/>
                    </a:p>
                  </a:txBody>
                  <a:tcPr/>
                </a:tc>
                <a:tc>
                  <a:txBody>
                    <a:bodyPr/>
                    <a:lstStyle/>
                    <a:p>
                      <a:r>
                        <a:rPr kumimoji="0" lang="en-US" sz="1300" kern="1200" dirty="0" smtClean="0">
                          <a:effectLst/>
                        </a:rPr>
                        <a:t>ANL, LBNL, LLNL, ORNL, PNNL</a:t>
                      </a:r>
                      <a:r>
                        <a:rPr lang="en-US" sz="1300" dirty="0" smtClean="0">
                          <a:effectLst/>
                        </a:rPr>
                        <a:t> </a:t>
                      </a:r>
                      <a:endParaRPr lang="en-US" sz="1300" dirty="0"/>
                    </a:p>
                  </a:txBody>
                  <a:tcPr/>
                </a:tc>
              </a:tr>
              <a:tr h="346657">
                <a:tc>
                  <a:txBody>
                    <a:bodyPr/>
                    <a:lstStyle/>
                    <a:p>
                      <a:r>
                        <a:rPr lang="en-US" sz="1300" dirty="0" smtClean="0"/>
                        <a:t>Dynamic mesh algorithms</a:t>
                      </a:r>
                      <a:endParaRPr lang="en-US" sz="1300" dirty="0"/>
                    </a:p>
                  </a:txBody>
                  <a:tcPr/>
                </a:tc>
                <a:tc>
                  <a:txBody>
                    <a:bodyPr/>
                    <a:lstStyle/>
                    <a:p>
                      <a:r>
                        <a:rPr lang="en-US" sz="1300" dirty="0" smtClean="0"/>
                        <a:t>LLNL</a:t>
                      </a:r>
                      <a:endParaRPr lang="en-US" sz="1300" dirty="0"/>
                    </a:p>
                  </a:txBody>
                  <a:tcPr/>
                </a:tc>
              </a:tr>
              <a:tr h="454104">
                <a:tc>
                  <a:txBody>
                    <a:bodyPr/>
                    <a:lstStyle/>
                    <a:p>
                      <a:r>
                        <a:rPr lang="en-US" sz="1300" dirty="0" smtClean="0"/>
                        <a:t>HPC</a:t>
                      </a:r>
                      <a:r>
                        <a:rPr lang="en-US" sz="1300" baseline="0" dirty="0" smtClean="0"/>
                        <a:t> </a:t>
                      </a:r>
                      <a:r>
                        <a:rPr lang="en-US" sz="1300" dirty="0" smtClean="0"/>
                        <a:t>/extreme-scale/</a:t>
                      </a:r>
                      <a:r>
                        <a:rPr lang="en-US" sz="1300" dirty="0" err="1" smtClean="0"/>
                        <a:t>exascale</a:t>
                      </a:r>
                      <a:r>
                        <a:rPr lang="en-US" sz="1300" dirty="0" smtClean="0"/>
                        <a:t> computing</a:t>
                      </a:r>
                      <a:endParaRPr lang="en-US" sz="1300" dirty="0"/>
                    </a:p>
                  </a:txBody>
                  <a:tcPr/>
                </a:tc>
                <a:tc>
                  <a:txBody>
                    <a:bodyPr/>
                    <a:lstStyle/>
                    <a:p>
                      <a:r>
                        <a:rPr kumimoji="0" lang="en-US" sz="1300" kern="1200" dirty="0" smtClean="0">
                          <a:effectLst/>
                        </a:rPr>
                        <a:t>ANL, INL, LANL, LBNL, LLNL, ORNL, PNNL, SNL</a:t>
                      </a:r>
                      <a:r>
                        <a:rPr lang="en-US" sz="1300" dirty="0" smtClean="0">
                          <a:effectLst/>
                        </a:rPr>
                        <a:t> </a:t>
                      </a:r>
                      <a:endParaRPr lang="en-US" sz="1300" dirty="0"/>
                    </a:p>
                  </a:txBody>
                  <a:tcPr/>
                </a:tc>
              </a:tr>
              <a:tr h="454104">
                <a:tc>
                  <a:txBody>
                    <a:bodyPr/>
                    <a:lstStyle/>
                    <a:p>
                      <a:r>
                        <a:rPr lang="en-US" sz="1300" dirty="0" smtClean="0"/>
                        <a:t>Performance analysis of HPC applications</a:t>
                      </a:r>
                      <a:endParaRPr lang="en-US" sz="1300" dirty="0"/>
                    </a:p>
                  </a:txBody>
                  <a:tcPr/>
                </a:tc>
                <a:tc>
                  <a:txBody>
                    <a:bodyPr/>
                    <a:lstStyle/>
                    <a:p>
                      <a:r>
                        <a:rPr kumimoji="0" lang="en-US" sz="1300" kern="1200" dirty="0" smtClean="0">
                          <a:effectLst/>
                        </a:rPr>
                        <a:t>LBNL, ORNL</a:t>
                      </a:r>
                      <a:r>
                        <a:rPr lang="en-US" sz="1300" dirty="0" smtClean="0">
                          <a:effectLst/>
                        </a:rPr>
                        <a:t> </a:t>
                      </a:r>
                      <a:endParaRPr lang="en-US" sz="1300" dirty="0"/>
                    </a:p>
                  </a:txBody>
                  <a:tcPr/>
                </a:tc>
              </a:tr>
              <a:tr h="346657">
                <a:tc>
                  <a:txBody>
                    <a:bodyPr/>
                    <a:lstStyle/>
                    <a:p>
                      <a:r>
                        <a:rPr lang="en-US" sz="1300" dirty="0" smtClean="0"/>
                        <a:t>Software quality assurance</a:t>
                      </a:r>
                      <a:endParaRPr lang="en-US" sz="1300" dirty="0"/>
                    </a:p>
                  </a:txBody>
                  <a:tcPr/>
                </a:tc>
                <a:tc>
                  <a:txBody>
                    <a:bodyPr/>
                    <a:lstStyle/>
                    <a:p>
                      <a:r>
                        <a:rPr kumimoji="0" lang="en-US" sz="1300" kern="1200" dirty="0" smtClean="0">
                          <a:effectLst/>
                        </a:rPr>
                        <a:t>LLNL, ORNL</a:t>
                      </a:r>
                      <a:r>
                        <a:rPr lang="en-US" sz="1300" dirty="0" smtClean="0">
                          <a:effectLst/>
                        </a:rPr>
                        <a:t> </a:t>
                      </a:r>
                      <a:endParaRPr lang="en-US" sz="1300" dirty="0"/>
                    </a:p>
                  </a:txBody>
                  <a:tcPr/>
                </a:tc>
              </a:tr>
              <a:tr h="346657">
                <a:tc>
                  <a:txBody>
                    <a:bodyPr/>
                    <a:lstStyle/>
                    <a:p>
                      <a:r>
                        <a:rPr lang="en-US" sz="1300" dirty="0" smtClean="0"/>
                        <a:t>Solvers</a:t>
                      </a:r>
                      <a:endParaRPr lang="en-US" sz="1300" dirty="0"/>
                    </a:p>
                  </a:txBody>
                  <a:tcPr/>
                </a:tc>
                <a:tc>
                  <a:txBody>
                    <a:bodyPr/>
                    <a:lstStyle/>
                    <a:p>
                      <a:r>
                        <a:rPr kumimoji="0" lang="en-US" sz="1300" kern="1200" dirty="0" smtClean="0">
                          <a:effectLst/>
                        </a:rPr>
                        <a:t>LBNL, LLNL</a:t>
                      </a:r>
                      <a:r>
                        <a:rPr lang="en-US" sz="1300" dirty="0" smtClean="0">
                          <a:effectLst/>
                        </a:rPr>
                        <a:t> </a:t>
                      </a:r>
                      <a:endParaRPr lang="en-US" sz="1300" dirty="0"/>
                    </a:p>
                  </a:txBody>
                  <a:tcPr/>
                </a:tc>
              </a:tr>
              <a:tr h="346657">
                <a:tc>
                  <a:txBody>
                    <a:bodyPr/>
                    <a:lstStyle/>
                    <a:p>
                      <a:r>
                        <a:rPr lang="en-US" sz="1300" dirty="0" smtClean="0"/>
                        <a:t>Storage systems</a:t>
                      </a:r>
                      <a:endParaRPr lang="en-US" sz="1300" dirty="0"/>
                    </a:p>
                  </a:txBody>
                  <a:tcPr/>
                </a:tc>
                <a:tc>
                  <a:txBody>
                    <a:bodyPr/>
                    <a:lstStyle/>
                    <a:p>
                      <a:r>
                        <a:rPr kumimoji="0" lang="en-US" sz="1300" kern="1200" dirty="0" smtClean="0">
                          <a:effectLst/>
                        </a:rPr>
                        <a:t>LBNL, ORNL</a:t>
                      </a:r>
                      <a:r>
                        <a:rPr lang="en-US" sz="1300" dirty="0" smtClean="0">
                          <a:effectLst/>
                        </a:rPr>
                        <a:t> </a:t>
                      </a:r>
                      <a:endParaRPr lang="en-US" sz="1300" dirty="0"/>
                    </a:p>
                  </a:txBody>
                  <a:tcPr/>
                </a:tc>
              </a:tr>
              <a:tr h="346657">
                <a:tc>
                  <a:txBody>
                    <a:bodyPr/>
                    <a:lstStyle/>
                    <a:p>
                      <a:r>
                        <a:rPr lang="en-US" sz="1300" dirty="0" smtClean="0"/>
                        <a:t>Uncertainty quantification</a:t>
                      </a:r>
                      <a:endParaRPr lang="en-US" sz="1300" dirty="0"/>
                    </a:p>
                  </a:txBody>
                  <a:tcPr/>
                </a:tc>
                <a:tc>
                  <a:txBody>
                    <a:bodyPr/>
                    <a:lstStyle/>
                    <a:p>
                      <a:r>
                        <a:rPr kumimoji="0" lang="en-US" sz="1300" kern="1200" dirty="0" smtClean="0">
                          <a:effectLst/>
                        </a:rPr>
                        <a:t>LLNL, ORNL</a:t>
                      </a:r>
                      <a:r>
                        <a:rPr lang="en-US" sz="1300" dirty="0" smtClean="0">
                          <a:effectLst/>
                        </a:rPr>
                        <a:t> </a:t>
                      </a:r>
                      <a:endParaRPr lang="en-US" sz="1300" dirty="0"/>
                    </a:p>
                  </a:txBody>
                  <a:tcPr/>
                </a:tc>
              </a:tr>
              <a:tr h="454104">
                <a:tc>
                  <a:txBody>
                    <a:bodyPr/>
                    <a:lstStyle/>
                    <a:p>
                      <a:r>
                        <a:rPr lang="en-US" sz="1300" dirty="0" smtClean="0"/>
                        <a:t>Visualization and scientific data analysis</a:t>
                      </a:r>
                      <a:endParaRPr lang="en-US" sz="1300" dirty="0"/>
                    </a:p>
                  </a:txBody>
                  <a:tcPr/>
                </a:tc>
                <a:tc>
                  <a:txBody>
                    <a:bodyPr/>
                    <a:lstStyle/>
                    <a:p>
                      <a:r>
                        <a:rPr kumimoji="0" lang="en-US" sz="1300" kern="1200" dirty="0" smtClean="0">
                          <a:effectLst/>
                        </a:rPr>
                        <a:t>LLNL, ORNL</a:t>
                      </a:r>
                      <a:r>
                        <a:rPr lang="en-US" sz="1300" dirty="0" smtClean="0">
                          <a:effectLst/>
                        </a:rPr>
                        <a:t> </a:t>
                      </a:r>
                      <a:endParaRPr lang="en-US" sz="1300" dirty="0"/>
                    </a:p>
                  </a:txBody>
                  <a:tcPr/>
                </a:tc>
              </a:tr>
            </a:tbl>
          </a:graphicData>
        </a:graphic>
      </p:graphicFrame>
    </p:spTree>
    <p:extLst>
      <p:ext uri="{BB962C8B-B14F-4D97-AF65-F5344CB8AC3E}">
        <p14:creationId xmlns:p14="http://schemas.microsoft.com/office/powerpoint/2010/main" val="149033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8110</TotalTime>
  <Words>4050</Words>
  <Application>Microsoft Office PowerPoint</Application>
  <PresentationFormat>On-screen Show (4:3)</PresentationFormat>
  <Paragraphs>822</Paragraphs>
  <Slides>40</Slides>
  <Notes>18</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ASCAC Subcommittee on Workforce Development Needs</vt:lpstr>
      <vt:lpstr>The Charge  </vt:lpstr>
      <vt:lpstr>The Subcommittee</vt:lpstr>
      <vt:lpstr>Interpretation of Charge</vt:lpstr>
      <vt:lpstr>Limitations of Report</vt:lpstr>
      <vt:lpstr>Role of Advanced Scientific Computing at DOE/SC</vt:lpstr>
      <vt:lpstr>Need for Skilled DOE Workforce in Computing Sciences</vt:lpstr>
      <vt:lpstr>Workforce Recruitment/Retention Challenges</vt:lpstr>
      <vt:lpstr>PowerPoint Presentation</vt:lpstr>
      <vt:lpstr>Recruitment/Retention at Labs</vt:lpstr>
      <vt:lpstr>Workforce Recruitment/Retention Challenges</vt:lpstr>
      <vt:lpstr>Multidisciplinary Education</vt:lpstr>
      <vt:lpstr>Multidisciplinary Education</vt:lpstr>
      <vt:lpstr>Number of PhDs in CS and CE </vt:lpstr>
      <vt:lpstr>Disciplines in Academia</vt:lpstr>
      <vt:lpstr>Workforce Demand</vt:lpstr>
      <vt:lpstr>Ratio of NS&amp;E First University Degrees to 24-year-old Population, 1975 and 1999</vt:lpstr>
      <vt:lpstr>An Incomplete Talent Pool</vt:lpstr>
      <vt:lpstr>Demographic Trends in Industry </vt:lpstr>
      <vt:lpstr>Demographic Trends in Industry </vt:lpstr>
      <vt:lpstr>US Citizens / Permanent Residents as Percentage of PhDs in CS, CE Areas</vt:lpstr>
      <vt:lpstr>LBNL Demographics in STEM </vt:lpstr>
      <vt:lpstr>Workforce Demand</vt:lpstr>
      <vt:lpstr>DOE Workforce Development Office of Science</vt:lpstr>
      <vt:lpstr>Existing Workforce Training</vt:lpstr>
      <vt:lpstr>CSGF Applicants’ Quantitative Measures for 2002-2011 </vt:lpstr>
      <vt:lpstr>CSGF Awardee Quantitative Measures for 2002-2011</vt:lpstr>
      <vt:lpstr>Breakdown of CSGF Applicants by Major Field of Study for Years 2002-2011</vt:lpstr>
      <vt:lpstr>Breakdown of CSGF Awardees by Major Field of Expertise for Years 2002-2011</vt:lpstr>
      <vt:lpstr>Judith Hill (CSGF Fellow, ’99-’03) Computational Scientist and Liaison Task Lead Oak Ridge Leadership Computing Facility Oak Ridge National Laboratory</vt:lpstr>
      <vt:lpstr>PowerPoint Presentation</vt:lpstr>
      <vt:lpstr>Existing Workforce Training</vt:lpstr>
      <vt:lpstr>Lab Training and Outreach</vt:lpstr>
      <vt:lpstr>DOE Workforce Development Office of Science</vt:lpstr>
      <vt:lpstr>Role of Labs: Workforce Retention</vt:lpstr>
      <vt:lpstr>Summary of Findings</vt:lpstr>
      <vt:lpstr>Full Set of Recommendations (1)</vt:lpstr>
      <vt:lpstr>Full Set of Recommendations (2)</vt:lpstr>
      <vt:lpstr>Full Set of Recommendations (3)</vt:lpstr>
      <vt:lpstr>Summarized Recommendations</vt:lpstr>
    </vt:vector>
  </TitlesOfParts>
  <Company>University of Houston - CACDS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ASCAC WORKFORCE SUBCOMMITTEE REPORT TO ASCAC Committee</dc:title>
  <dc:creator>Andrew Knotts</dc:creator>
  <cp:lastModifiedBy>Weiland, John</cp:lastModifiedBy>
  <cp:revision>87</cp:revision>
  <dcterms:created xsi:type="dcterms:W3CDTF">2014-11-12T15:19:43Z</dcterms:created>
  <dcterms:modified xsi:type="dcterms:W3CDTF">2014-11-21T19:33:11Z</dcterms:modified>
</cp:coreProperties>
</file>