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257" r:id="rId5"/>
    <p:sldId id="457" r:id="rId6"/>
    <p:sldId id="466" r:id="rId7"/>
    <p:sldId id="481" r:id="rId8"/>
    <p:sldId id="473" r:id="rId9"/>
    <p:sldId id="475" r:id="rId10"/>
    <p:sldId id="479" r:id="rId11"/>
    <p:sldId id="465" r:id="rId12"/>
    <p:sldId id="392" r:id="rId13"/>
    <p:sldId id="353" r:id="rId14"/>
    <p:sldId id="307" r:id="rId15"/>
    <p:sldId id="458" r:id="rId16"/>
    <p:sldId id="470" r:id="rId17"/>
    <p:sldId id="474" r:id="rId18"/>
    <p:sldId id="478" r:id="rId19"/>
    <p:sldId id="323" r:id="rId20"/>
    <p:sldId id="477" r:id="rId21"/>
    <p:sldId id="343" r:id="rId22"/>
    <p:sldId id="464" r:id="rId23"/>
    <p:sldId id="453" r:id="rId24"/>
    <p:sldId id="44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rackin, Michelle" initials="MM" lastIdx="2" clrIdx="0">
    <p:extLst>
      <p:ext uri="{19B8F6BF-5375-455C-9EA6-DF929625EA0E}">
        <p15:presenceInfo xmlns:p15="http://schemas.microsoft.com/office/powerpoint/2012/main" userId="S::7309108041@nsf.gov::fa03f689-8d38-43de-9454-ce9e947544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D4AC52"/>
    <a:srgbClr val="D4C7BE"/>
    <a:srgbClr val="FFC993"/>
    <a:srgbClr val="FFDBB7"/>
    <a:srgbClr val="274F6E"/>
    <a:srgbClr val="0D1C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83" autoAdjust="0"/>
    <p:restoredTop sz="79757" autoAdjust="0"/>
  </p:normalViewPr>
  <p:slideViewPr>
    <p:cSldViewPr snapToGrid="0" snapToObjects="1" showGuides="1">
      <p:cViewPr varScale="1">
        <p:scale>
          <a:sx n="53" d="100"/>
          <a:sy n="53" d="100"/>
        </p:scale>
        <p:origin x="908" y="44"/>
      </p:cViewPr>
      <p:guideLst>
        <p:guide orient="horz" pos="2160"/>
        <p:guide pos="3840"/>
      </p:guideLst>
    </p:cSldViewPr>
  </p:slideViewPr>
  <p:outlineViewPr>
    <p:cViewPr>
      <p:scale>
        <a:sx n="33" d="100"/>
        <a:sy n="33" d="100"/>
      </p:scale>
      <p:origin x="0" y="-1686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ad.nsf.gov\NSF\Users\mmccrack\VisionRelated\fig04-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trapani\AppData\Local\Temp\1\nsb20197-tab02-003.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xlsx"/></Relationships>
</file>

<file path=ppt/charts/_rels/chart12.xml.rels><?xml version="1.0" encoding="UTF-8" standalone="yes"?>
<Relationships xmlns="http://schemas.openxmlformats.org/package/2006/relationships"><Relationship Id="rId3" Type="http://schemas.openxmlformats.org/officeDocument/2006/relationships/oleObject" Target="file:///\\ad.nsf.gov\NSF\Users\mmccrack\VisionRelated\China%20plot%20updat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ad.nsf.gov\NSF\Users\mmccrack\VisionRelated\China%20plot%20updat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ad.nsf.gov\NSF\Users\mmccrack\VisionRelated\China%20plot%20update.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ad.nsf.gov\NSF\Users\mmccrack\VisionRelated\Geo%20&amp;%20Ethn\Historical%20R&amp;D%20Spending%20New.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ad.nsf.gov\NSF\Users\mmccrack\VisionRelated\Geo%20&amp;%20Ethn\Historical%20R&amp;D%20Spending%20New.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ad.nsf.gov\NSF\Users\mmccrack\VisionRelated\Geo%20&amp;%20Ethn\Historical%20R&amp;D%20Spending%20New.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extsharepoint.nsf.gov/sites/ncses/sei/Higher%20Education%20Report%20Files/Figures/Fig02-08.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ad.nsf.gov\NSF\Users\mmccrack\VisionRelated\fig04-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file:///\\ad.nsf.gov\NSF\Users\mmccrack\VisionRelated\fig04-0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ad.nsf.gov\NSF\Users\mmccrack\VisionRelated\fig04-0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ad.nsf.gov\NSF\Users\mmccrack\VisionRelated\fig04-0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ad.nsf.gov\NSF\Users\mmccrack\VisionRelated\Geo%20&amp;%20Ethn\OECD%20R&amp;D%20by%20performer%20and%20typ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ad.nsf.gov\NSF\Users\mmccrack\VisionRelated\Geo%20&amp;%20Ethn\OECD%20R&amp;D%20by%20performer%20and%20typ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extsharepoint.nsf.gov/sites/ncses/sei/Summary%20Report/Old%20Items/OLD%20figure%20files/Pre-composition/Figure%2024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extsharepoint.nsf.gov/sites/ncses/sei/Summary%20Report/Old%20Items/BK%20Presentations/Figures%20for%20presentation/International%20Collaboration%20Rates%20-%202000%20and%202018.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 R&amp;D </a:t>
            </a:r>
            <a:r>
              <a:rPr lang="en-US" baseline="0" dirty="0"/>
              <a:t>Expenditures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'Figure 4-7 extrapolate'!$B$4</c:f>
              <c:strCache>
                <c:ptCount val="1"/>
                <c:pt idx="0">
                  <c:v>United States</c:v>
                </c:pt>
              </c:strCache>
            </c:strRef>
          </c:tx>
          <c:spPr>
            <a:ln w="28575" cap="rnd">
              <a:solidFill>
                <a:srgbClr val="FF0000"/>
              </a:solidFill>
              <a:round/>
            </a:ln>
            <a:effectLst/>
          </c:spPr>
          <c:marker>
            <c:symbol val="none"/>
          </c:marker>
          <c:cat>
            <c:numRef>
              <c:f>'Figure 4-7 extrapolate'!$A$116:$A$143</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extrapolate'!$B$116:$B$143</c:f>
              <c:numCache>
                <c:formatCode>General</c:formatCode>
                <c:ptCount val="28"/>
                <c:pt idx="0" formatCode="#,##0.0">
                  <c:v>212.48473298114661</c:v>
                </c:pt>
              </c:numCache>
            </c:numRef>
          </c:val>
          <c:smooth val="0"/>
          <c:extLst>
            <c:ext xmlns:c16="http://schemas.microsoft.com/office/drawing/2014/chart" uri="{C3380CC4-5D6E-409C-BE32-E72D297353CC}">
              <c16:uniqueId val="{00000000-8D5A-44E4-9F20-A0DB6E69C17B}"/>
            </c:ext>
          </c:extLst>
        </c:ser>
        <c:ser>
          <c:idx val="1"/>
          <c:order val="1"/>
          <c:tx>
            <c:strRef>
              <c:f>'Figure 4-7 extrapolate'!$C$4</c:f>
              <c:strCache>
                <c:ptCount val="1"/>
                <c:pt idx="0">
                  <c:v>European Union</c:v>
                </c:pt>
              </c:strCache>
            </c:strRef>
          </c:tx>
          <c:spPr>
            <a:ln w="28575" cap="rnd">
              <a:solidFill>
                <a:srgbClr val="00CC99"/>
              </a:solidFill>
              <a:round/>
            </a:ln>
            <a:effectLst/>
          </c:spPr>
          <c:marker>
            <c:symbol val="none"/>
          </c:marker>
          <c:dPt>
            <c:idx val="5"/>
            <c:marker>
              <c:symbol val="none"/>
            </c:marker>
            <c:bubble3D val="0"/>
            <c:spPr>
              <a:ln w="28575" cap="rnd">
                <a:solidFill>
                  <a:srgbClr val="00CC99"/>
                </a:solidFill>
                <a:round/>
              </a:ln>
              <a:effectLst/>
            </c:spPr>
            <c:extLst>
              <c:ext xmlns:c16="http://schemas.microsoft.com/office/drawing/2014/chart" uri="{C3380CC4-5D6E-409C-BE32-E72D297353CC}">
                <c16:uniqueId val="{00000002-8D5A-44E4-9F20-A0DB6E69C17B}"/>
              </c:ext>
            </c:extLst>
          </c:dPt>
          <c:cat>
            <c:numRef>
              <c:f>'Figure 4-7 extrapolate'!$A$116:$A$143</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extrapolate'!$C$116:$C$143</c:f>
              <c:numCache>
                <c:formatCode>General</c:formatCode>
                <c:ptCount val="28"/>
                <c:pt idx="0" formatCode="#,##0.0">
                  <c:v>149.57543659930519</c:v>
                </c:pt>
              </c:numCache>
            </c:numRef>
          </c:val>
          <c:smooth val="0"/>
          <c:extLst>
            <c:ext xmlns:c16="http://schemas.microsoft.com/office/drawing/2014/chart" uri="{C3380CC4-5D6E-409C-BE32-E72D297353CC}">
              <c16:uniqueId val="{00000003-8D5A-44E4-9F20-A0DB6E69C17B}"/>
            </c:ext>
          </c:extLst>
        </c:ser>
        <c:ser>
          <c:idx val="2"/>
          <c:order val="2"/>
          <c:tx>
            <c:strRef>
              <c:f>'Figure 4-7 extrapolate'!$D$4</c:f>
              <c:strCache>
                <c:ptCount val="1"/>
                <c:pt idx="0">
                  <c:v>France</c:v>
                </c:pt>
              </c:strCache>
            </c:strRef>
          </c:tx>
          <c:spPr>
            <a:ln w="28575" cap="rnd">
              <a:solidFill>
                <a:srgbClr val="FF99CC"/>
              </a:solidFill>
              <a:round/>
            </a:ln>
            <a:effectLst/>
          </c:spPr>
          <c:marker>
            <c:symbol val="none"/>
          </c:marker>
          <c:cat>
            <c:numRef>
              <c:f>'Figure 4-7 extrapolate'!$A$116:$A$143</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extrapolate'!$D$116:$D$143</c:f>
              <c:numCache>
                <c:formatCode>General</c:formatCode>
                <c:ptCount val="28"/>
                <c:pt idx="0" formatCode="#,##0.0">
                  <c:v>28.63445717644985</c:v>
                </c:pt>
              </c:numCache>
            </c:numRef>
          </c:val>
          <c:smooth val="0"/>
          <c:extLst>
            <c:ext xmlns:c16="http://schemas.microsoft.com/office/drawing/2014/chart" uri="{C3380CC4-5D6E-409C-BE32-E72D297353CC}">
              <c16:uniqueId val="{00000004-8D5A-44E4-9F20-A0DB6E69C17B}"/>
            </c:ext>
          </c:extLst>
        </c:ser>
        <c:ser>
          <c:idx val="3"/>
          <c:order val="3"/>
          <c:tx>
            <c:strRef>
              <c:f>'Figure 4-7 extrapolate'!$E$4</c:f>
              <c:strCache>
                <c:ptCount val="1"/>
                <c:pt idx="0">
                  <c:v>Germany</c:v>
                </c:pt>
              </c:strCache>
            </c:strRef>
          </c:tx>
          <c:spPr>
            <a:ln w="28575" cap="rnd">
              <a:solidFill>
                <a:srgbClr val="99FF99"/>
              </a:solidFill>
              <a:round/>
            </a:ln>
            <a:effectLst/>
          </c:spPr>
          <c:marker>
            <c:symbol val="none"/>
          </c:marker>
          <c:cat>
            <c:numRef>
              <c:f>'Figure 4-7 extrapolate'!$A$116:$A$143</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extrapolate'!$E$116:$E$143</c:f>
              <c:numCache>
                <c:formatCode>General</c:formatCode>
                <c:ptCount val="28"/>
                <c:pt idx="0" formatCode="#,##0.0">
                  <c:v>44.107884292630644</c:v>
                </c:pt>
              </c:numCache>
            </c:numRef>
          </c:val>
          <c:smooth val="0"/>
          <c:extLst>
            <c:ext xmlns:c16="http://schemas.microsoft.com/office/drawing/2014/chart" uri="{C3380CC4-5D6E-409C-BE32-E72D297353CC}">
              <c16:uniqueId val="{00000005-8D5A-44E4-9F20-A0DB6E69C17B}"/>
            </c:ext>
          </c:extLst>
        </c:ser>
        <c:ser>
          <c:idx val="4"/>
          <c:order val="4"/>
          <c:tx>
            <c:strRef>
              <c:f>'Figure 4-7 extrapolate'!$F$4</c:f>
              <c:strCache>
                <c:ptCount val="1"/>
                <c:pt idx="0">
                  <c:v>United Kingdom</c:v>
                </c:pt>
              </c:strCache>
            </c:strRef>
          </c:tx>
          <c:spPr>
            <a:ln w="28575" cap="rnd">
              <a:solidFill>
                <a:srgbClr val="FF9933"/>
              </a:solidFill>
              <a:prstDash val="solid"/>
              <a:round/>
            </a:ln>
            <a:effectLst/>
          </c:spPr>
          <c:marker>
            <c:symbol val="none"/>
          </c:marker>
          <c:cat>
            <c:numRef>
              <c:f>'Figure 4-7 extrapolate'!$A$116:$A$143</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extrapolate'!$F$116:$F$143</c:f>
              <c:numCache>
                <c:formatCode>General</c:formatCode>
                <c:ptCount val="28"/>
                <c:pt idx="0" formatCode="#,##0.0">
                  <c:v>20.679609052982745</c:v>
                </c:pt>
              </c:numCache>
            </c:numRef>
          </c:val>
          <c:smooth val="0"/>
          <c:extLst>
            <c:ext xmlns:c16="http://schemas.microsoft.com/office/drawing/2014/chart" uri="{C3380CC4-5D6E-409C-BE32-E72D297353CC}">
              <c16:uniqueId val="{00000006-8D5A-44E4-9F20-A0DB6E69C17B}"/>
            </c:ext>
          </c:extLst>
        </c:ser>
        <c:ser>
          <c:idx val="5"/>
          <c:order val="5"/>
          <c:tx>
            <c:strRef>
              <c:f>'Figure 4-7 extrapolate'!$G$4</c:f>
              <c:strCache>
                <c:ptCount val="1"/>
                <c:pt idx="0">
                  <c:v>China</c:v>
                </c:pt>
              </c:strCache>
            </c:strRef>
          </c:tx>
          <c:spPr>
            <a:ln w="28575" cap="rnd">
              <a:solidFill>
                <a:srgbClr val="7030A0"/>
              </a:solidFill>
              <a:round/>
            </a:ln>
            <a:effectLst/>
          </c:spPr>
          <c:marker>
            <c:symbol val="none"/>
          </c:marker>
          <c:cat>
            <c:numRef>
              <c:f>'Figure 4-7 extrapolate'!$A$116:$A$143</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extrapolate'!$G$116:$G$143</c:f>
              <c:numCache>
                <c:formatCode>General</c:formatCode>
                <c:ptCount val="28"/>
                <c:pt idx="0" formatCode="#,##0.0">
                  <c:v>17.891553804327565</c:v>
                </c:pt>
              </c:numCache>
            </c:numRef>
          </c:val>
          <c:smooth val="0"/>
          <c:extLst>
            <c:ext xmlns:c16="http://schemas.microsoft.com/office/drawing/2014/chart" uri="{C3380CC4-5D6E-409C-BE32-E72D297353CC}">
              <c16:uniqueId val="{00000007-8D5A-44E4-9F20-A0DB6E69C17B}"/>
            </c:ext>
          </c:extLst>
        </c:ser>
        <c:ser>
          <c:idx val="6"/>
          <c:order val="6"/>
          <c:tx>
            <c:strRef>
              <c:f>'Figure 4-7 extrapolate'!$H$4</c:f>
              <c:strCache>
                <c:ptCount val="1"/>
                <c:pt idx="0">
                  <c:v>Japan</c:v>
                </c:pt>
              </c:strCache>
            </c:strRef>
          </c:tx>
          <c:spPr>
            <a:ln w="28575" cap="rnd">
              <a:solidFill>
                <a:schemeClr val="accent1">
                  <a:lumMod val="50000"/>
                </a:schemeClr>
              </a:solidFill>
              <a:round/>
            </a:ln>
            <a:effectLst/>
          </c:spPr>
          <c:marker>
            <c:symbol val="none"/>
          </c:marker>
          <c:cat>
            <c:numRef>
              <c:f>'Figure 4-7 extrapolate'!$A$116:$A$143</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extrapolate'!$H$116:$H$143</c:f>
              <c:numCache>
                <c:formatCode>General</c:formatCode>
                <c:ptCount val="28"/>
                <c:pt idx="0" formatCode="#,##0.0">
                  <c:v>87.794781158477491</c:v>
                </c:pt>
              </c:numCache>
            </c:numRef>
          </c:val>
          <c:smooth val="0"/>
          <c:extLst>
            <c:ext xmlns:c16="http://schemas.microsoft.com/office/drawing/2014/chart" uri="{C3380CC4-5D6E-409C-BE32-E72D297353CC}">
              <c16:uniqueId val="{00000008-8D5A-44E4-9F20-A0DB6E69C17B}"/>
            </c:ext>
          </c:extLst>
        </c:ser>
        <c:ser>
          <c:idx val="7"/>
          <c:order val="7"/>
          <c:tx>
            <c:strRef>
              <c:f>'Figure 4-7 extrapolate'!$I$4</c:f>
              <c:strCache>
                <c:ptCount val="1"/>
                <c:pt idx="0">
                  <c:v>South Korea</c:v>
                </c:pt>
              </c:strCache>
            </c:strRef>
          </c:tx>
          <c:spPr>
            <a:ln w="28575" cap="rnd">
              <a:solidFill>
                <a:srgbClr val="00B0F0"/>
              </a:solidFill>
              <a:round/>
            </a:ln>
            <a:effectLst/>
          </c:spPr>
          <c:marker>
            <c:symbol val="none"/>
          </c:marker>
          <c:cat>
            <c:numRef>
              <c:f>'Figure 4-7 extrapolate'!$A$116:$A$143</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extrapolate'!$I$116:$I$143</c:f>
              <c:numCache>
                <c:formatCode>General</c:formatCode>
                <c:ptCount val="28"/>
                <c:pt idx="0" formatCode="#,##0.0">
                  <c:v>16.267078171259215</c:v>
                </c:pt>
              </c:numCache>
            </c:numRef>
          </c:val>
          <c:smooth val="0"/>
          <c:extLst>
            <c:ext xmlns:c16="http://schemas.microsoft.com/office/drawing/2014/chart" uri="{C3380CC4-5D6E-409C-BE32-E72D297353CC}">
              <c16:uniqueId val="{00000009-8D5A-44E4-9F20-A0DB6E69C17B}"/>
            </c:ext>
          </c:extLst>
        </c:ser>
        <c:dLbls>
          <c:showLegendKey val="0"/>
          <c:showVal val="0"/>
          <c:showCatName val="0"/>
          <c:showSerName val="0"/>
          <c:showPercent val="0"/>
          <c:showBubbleSize val="0"/>
        </c:dLbls>
        <c:smooth val="0"/>
        <c:axId val="525861760"/>
        <c:axId val="525854544"/>
      </c:lineChart>
      <c:catAx>
        <c:axId val="52586176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854544"/>
        <c:crosses val="autoZero"/>
        <c:auto val="1"/>
        <c:lblAlgn val="ctr"/>
        <c:lblOffset val="100"/>
        <c:noMultiLvlLbl val="0"/>
      </c:catAx>
      <c:valAx>
        <c:axId val="525854544"/>
        <c:scaling>
          <c:orientation val="minMax"/>
          <c:max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Current PPP $B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2586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942567073099069E-2"/>
          <c:y val="2.7276347942702592E-2"/>
          <c:w val="0.89613271355329038"/>
          <c:h val="0.78584463275564898"/>
        </c:manualLayout>
      </c:layout>
      <c:barChart>
        <c:barDir val="col"/>
        <c:grouping val="stacked"/>
        <c:varyColors val="0"/>
        <c:ser>
          <c:idx val="0"/>
          <c:order val="0"/>
          <c:tx>
            <c:strRef>
              <c:f>'Table 2-3'!$A$7</c:f>
              <c:strCache>
                <c:ptCount val="1"/>
                <c:pt idx="0">
                  <c:v>Undergraduate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'Table 2-3'!$B$4:$H$4</c:f>
              <c:numCache>
                <c:formatCode>0</c:formatCode>
                <c:ptCount val="7"/>
                <c:pt idx="0">
                  <c:v>2012</c:v>
                </c:pt>
                <c:pt idx="1">
                  <c:v>2013</c:v>
                </c:pt>
                <c:pt idx="2">
                  <c:v>2014</c:v>
                </c:pt>
                <c:pt idx="3">
                  <c:v>2015</c:v>
                </c:pt>
                <c:pt idx="4">
                  <c:v>2016</c:v>
                </c:pt>
                <c:pt idx="5">
                  <c:v>2017</c:v>
                </c:pt>
                <c:pt idx="6">
                  <c:v>2018</c:v>
                </c:pt>
              </c:numCache>
            </c:numRef>
          </c:cat>
          <c:val>
            <c:numRef>
              <c:f>'Table 2-3'!$B$7:$H$7</c:f>
              <c:numCache>
                <c:formatCode>#,##0</c:formatCode>
                <c:ptCount val="7"/>
                <c:pt idx="0">
                  <c:v>349400</c:v>
                </c:pt>
                <c:pt idx="1">
                  <c:v>371990</c:v>
                </c:pt>
                <c:pt idx="2">
                  <c:v>405930</c:v>
                </c:pt>
                <c:pt idx="3">
                  <c:v>416350</c:v>
                </c:pt>
                <c:pt idx="4">
                  <c:v>450850</c:v>
                </c:pt>
                <c:pt idx="5">
                  <c:v>440720</c:v>
                </c:pt>
                <c:pt idx="6">
                  <c:v>435260</c:v>
                </c:pt>
              </c:numCache>
            </c:numRef>
          </c:val>
          <c:extLst>
            <c:ext xmlns:c16="http://schemas.microsoft.com/office/drawing/2014/chart" uri="{C3380CC4-5D6E-409C-BE32-E72D297353CC}">
              <c16:uniqueId val="{00000000-0123-4796-9E22-97759FDDCF4D}"/>
            </c:ext>
          </c:extLst>
        </c:ser>
        <c:ser>
          <c:idx val="1"/>
          <c:order val="1"/>
          <c:tx>
            <c:strRef>
              <c:f>'Table 2-3'!$A$8</c:f>
              <c:strCache>
                <c:ptCount val="1"/>
                <c:pt idx="0">
                  <c:v>Graduate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'Table 2-3'!$B$4:$H$4</c:f>
              <c:numCache>
                <c:formatCode>0</c:formatCode>
                <c:ptCount val="7"/>
                <c:pt idx="0">
                  <c:v>2012</c:v>
                </c:pt>
                <c:pt idx="1">
                  <c:v>2013</c:v>
                </c:pt>
                <c:pt idx="2">
                  <c:v>2014</c:v>
                </c:pt>
                <c:pt idx="3">
                  <c:v>2015</c:v>
                </c:pt>
                <c:pt idx="4">
                  <c:v>2016</c:v>
                </c:pt>
                <c:pt idx="5">
                  <c:v>2017</c:v>
                </c:pt>
                <c:pt idx="6">
                  <c:v>2018</c:v>
                </c:pt>
              </c:numCache>
            </c:numRef>
          </c:cat>
          <c:val>
            <c:numRef>
              <c:f>'Table 2-3'!$B$8:$H$8</c:f>
              <c:numCache>
                <c:formatCode>#,##0</c:formatCode>
                <c:ptCount val="7"/>
                <c:pt idx="0">
                  <c:v>283680</c:v>
                </c:pt>
                <c:pt idx="1">
                  <c:v>301490</c:v>
                </c:pt>
                <c:pt idx="2">
                  <c:v>341470</c:v>
                </c:pt>
                <c:pt idx="3">
                  <c:v>360380</c:v>
                </c:pt>
                <c:pt idx="4">
                  <c:v>389310</c:v>
                </c:pt>
                <c:pt idx="5">
                  <c:v>367920</c:v>
                </c:pt>
                <c:pt idx="6">
                  <c:v>369150</c:v>
                </c:pt>
              </c:numCache>
            </c:numRef>
          </c:val>
          <c:extLst>
            <c:ext xmlns:c16="http://schemas.microsoft.com/office/drawing/2014/chart" uri="{C3380CC4-5D6E-409C-BE32-E72D297353CC}">
              <c16:uniqueId val="{00000001-0123-4796-9E22-97759FDDCF4D}"/>
            </c:ext>
          </c:extLst>
        </c:ser>
        <c:dLbls>
          <c:showLegendKey val="0"/>
          <c:showVal val="0"/>
          <c:showCatName val="0"/>
          <c:showSerName val="0"/>
          <c:showPercent val="0"/>
          <c:showBubbleSize val="0"/>
        </c:dLbls>
        <c:gapWidth val="150"/>
        <c:overlap val="100"/>
        <c:axId val="492067344"/>
        <c:axId val="615347880"/>
      </c:barChart>
      <c:catAx>
        <c:axId val="49206734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15347880"/>
        <c:crosses val="autoZero"/>
        <c:auto val="1"/>
        <c:lblAlgn val="ctr"/>
        <c:lblOffset val="100"/>
        <c:noMultiLvlLbl val="0"/>
      </c:catAx>
      <c:valAx>
        <c:axId val="615347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2067344"/>
        <c:crosses val="autoZero"/>
        <c:crossBetween val="between"/>
      </c:valAx>
      <c:spPr>
        <a:noFill/>
        <a:ln>
          <a:noFill/>
        </a:ln>
        <a:effectLst/>
      </c:spPr>
    </c:plotArea>
    <c:legend>
      <c:legendPos val="b"/>
      <c:layout>
        <c:manualLayout>
          <c:xMode val="edge"/>
          <c:yMode val="edge"/>
          <c:x val="0.10705051435262292"/>
          <c:y val="4.6672327701159262E-2"/>
          <c:w val="0.27845840575792896"/>
          <c:h val="6.829633755783534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524353669765084E-2"/>
          <c:y val="3.4689363249729814E-2"/>
          <c:w val="0.88212678655342758"/>
          <c:h val="0.80356519355478051"/>
        </c:manualLayout>
      </c:layout>
      <c:barChart>
        <c:barDir val="col"/>
        <c:grouping val="clustered"/>
        <c:varyColors val="0"/>
        <c:ser>
          <c:idx val="0"/>
          <c:order val="0"/>
          <c:tx>
            <c:v>2003</c:v>
          </c:tx>
          <c:spPr>
            <a:solidFill>
              <a:schemeClr val="accent1"/>
            </a:solidFill>
            <a:ln>
              <a:noFill/>
            </a:ln>
            <a:effectLst/>
          </c:spPr>
          <c:invertIfNegative val="0"/>
          <c:cat>
            <c:strRef>
              <c:f>Sheet1!$A$4:$A$8</c:f>
              <c:strCache>
                <c:ptCount val="5"/>
                <c:pt idx="0">
                  <c:v>Total</c:v>
                </c:pt>
                <c:pt idx="1">
                  <c:v>China</c:v>
                </c:pt>
                <c:pt idx="2">
                  <c:v>India</c:v>
                </c:pt>
                <c:pt idx="3">
                  <c:v>South Korea</c:v>
                </c:pt>
                <c:pt idx="4">
                  <c:v>Europe</c:v>
                </c:pt>
              </c:strCache>
            </c:strRef>
          </c:cat>
          <c:val>
            <c:numRef>
              <c:f>Sheet1!$B$4:$B$8</c:f>
              <c:numCache>
                <c:formatCode>#,##0</c:formatCode>
                <c:ptCount val="5"/>
                <c:pt idx="0">
                  <c:v>64</c:v>
                </c:pt>
                <c:pt idx="1">
                  <c:v>93</c:v>
                </c:pt>
                <c:pt idx="2">
                  <c:v>90</c:v>
                </c:pt>
                <c:pt idx="3">
                  <c:v>36</c:v>
                </c:pt>
                <c:pt idx="4">
                  <c:v>63</c:v>
                </c:pt>
              </c:numCache>
            </c:numRef>
          </c:val>
          <c:extLst>
            <c:ext xmlns:c16="http://schemas.microsoft.com/office/drawing/2014/chart" uri="{C3380CC4-5D6E-409C-BE32-E72D297353CC}">
              <c16:uniqueId val="{00000000-14D6-4166-BA9A-F110B5D7E051}"/>
            </c:ext>
          </c:extLst>
        </c:ser>
        <c:ser>
          <c:idx val="1"/>
          <c:order val="1"/>
          <c:tx>
            <c:v>2011</c:v>
          </c:tx>
          <c:spPr>
            <a:solidFill>
              <a:schemeClr val="accent2"/>
            </a:solidFill>
            <a:ln>
              <a:noFill/>
            </a:ln>
            <a:effectLst/>
          </c:spPr>
          <c:invertIfNegative val="0"/>
          <c:cat>
            <c:strRef>
              <c:f>Sheet1!$A$4:$A$8</c:f>
              <c:strCache>
                <c:ptCount val="5"/>
                <c:pt idx="0">
                  <c:v>Total</c:v>
                </c:pt>
                <c:pt idx="1">
                  <c:v>China</c:v>
                </c:pt>
                <c:pt idx="2">
                  <c:v>India</c:v>
                </c:pt>
                <c:pt idx="3">
                  <c:v>South Korea</c:v>
                </c:pt>
                <c:pt idx="4">
                  <c:v>Europe</c:v>
                </c:pt>
              </c:strCache>
            </c:strRef>
          </c:cat>
          <c:val>
            <c:numRef>
              <c:f>Sheet1!$C$4:$C$8</c:f>
              <c:numCache>
                <c:formatCode>#,##0</c:formatCode>
                <c:ptCount val="5"/>
                <c:pt idx="0">
                  <c:v>66</c:v>
                </c:pt>
                <c:pt idx="1">
                  <c:v>85</c:v>
                </c:pt>
                <c:pt idx="2">
                  <c:v>82</c:v>
                </c:pt>
                <c:pt idx="3">
                  <c:v>42</c:v>
                </c:pt>
                <c:pt idx="4">
                  <c:v>62</c:v>
                </c:pt>
              </c:numCache>
            </c:numRef>
          </c:val>
          <c:extLst>
            <c:ext xmlns:c16="http://schemas.microsoft.com/office/drawing/2014/chart" uri="{C3380CC4-5D6E-409C-BE32-E72D297353CC}">
              <c16:uniqueId val="{00000001-14D6-4166-BA9A-F110B5D7E051}"/>
            </c:ext>
          </c:extLst>
        </c:ser>
        <c:ser>
          <c:idx val="2"/>
          <c:order val="2"/>
          <c:tx>
            <c:v>2017</c:v>
          </c:tx>
          <c:spPr>
            <a:solidFill>
              <a:schemeClr val="accent3"/>
            </a:solidFill>
            <a:ln>
              <a:noFill/>
            </a:ln>
            <a:effectLst/>
          </c:spPr>
          <c:invertIfNegative val="0"/>
          <c:errBars>
            <c:errBarType val="both"/>
            <c:errValType val="cust"/>
            <c:noEndCap val="0"/>
            <c:plus>
              <c:numRef>
                <c:f>Sheet1!$E$4:$E$8</c:f>
                <c:numCache>
                  <c:formatCode>General</c:formatCode>
                  <c:ptCount val="5"/>
                  <c:pt idx="0">
                    <c:v>1.96</c:v>
                  </c:pt>
                  <c:pt idx="1">
                    <c:v>3.1360000000000001</c:v>
                  </c:pt>
                  <c:pt idx="2">
                    <c:v>4.3120000000000003</c:v>
                  </c:pt>
                  <c:pt idx="3">
                    <c:v>7.6440000000000001</c:v>
                  </c:pt>
                  <c:pt idx="4">
                    <c:v>6.37</c:v>
                  </c:pt>
                </c:numCache>
              </c:numRef>
            </c:plus>
            <c:minus>
              <c:numRef>
                <c:f>Sheet1!$F$4:$F$8</c:f>
                <c:numCache>
                  <c:formatCode>General</c:formatCode>
                  <c:ptCount val="5"/>
                  <c:pt idx="0">
                    <c:v>1.96</c:v>
                  </c:pt>
                  <c:pt idx="1">
                    <c:v>3.1360000000000001</c:v>
                  </c:pt>
                  <c:pt idx="2">
                    <c:v>4.3120000000000003</c:v>
                  </c:pt>
                  <c:pt idx="3">
                    <c:v>7.6440000000000001</c:v>
                  </c:pt>
                  <c:pt idx="4">
                    <c:v>6.37</c:v>
                  </c:pt>
                </c:numCache>
              </c:numRef>
            </c:minus>
            <c:spPr>
              <a:noFill/>
              <a:ln w="25400" cap="flat" cmpd="sng" algn="ctr">
                <a:solidFill>
                  <a:schemeClr val="tx1">
                    <a:lumMod val="65000"/>
                    <a:lumOff val="35000"/>
                  </a:schemeClr>
                </a:solidFill>
                <a:round/>
              </a:ln>
              <a:effectLst/>
            </c:spPr>
          </c:errBars>
          <c:cat>
            <c:strRef>
              <c:f>Sheet1!$A$4:$A$8</c:f>
              <c:strCache>
                <c:ptCount val="5"/>
                <c:pt idx="0">
                  <c:v>Total</c:v>
                </c:pt>
                <c:pt idx="1">
                  <c:v>China</c:v>
                </c:pt>
                <c:pt idx="2">
                  <c:v>India</c:v>
                </c:pt>
                <c:pt idx="3">
                  <c:v>South Korea</c:v>
                </c:pt>
                <c:pt idx="4">
                  <c:v>Europe</c:v>
                </c:pt>
              </c:strCache>
            </c:strRef>
          </c:cat>
          <c:val>
            <c:numRef>
              <c:f>Sheet1!$D$4:$D$8</c:f>
              <c:numCache>
                <c:formatCode>#,##0</c:formatCode>
                <c:ptCount val="5"/>
                <c:pt idx="0">
                  <c:v>71</c:v>
                </c:pt>
                <c:pt idx="1">
                  <c:v>83</c:v>
                </c:pt>
                <c:pt idx="2">
                  <c:v>83</c:v>
                </c:pt>
                <c:pt idx="3">
                  <c:v>57</c:v>
                </c:pt>
                <c:pt idx="4">
                  <c:v>71</c:v>
                </c:pt>
              </c:numCache>
            </c:numRef>
          </c:val>
          <c:extLst>
            <c:ext xmlns:c16="http://schemas.microsoft.com/office/drawing/2014/chart" uri="{C3380CC4-5D6E-409C-BE32-E72D297353CC}">
              <c16:uniqueId val="{00000002-14D6-4166-BA9A-F110B5D7E051}"/>
            </c:ext>
          </c:extLst>
        </c:ser>
        <c:dLbls>
          <c:showLegendKey val="0"/>
          <c:showVal val="0"/>
          <c:showCatName val="0"/>
          <c:showSerName val="0"/>
          <c:showPercent val="0"/>
          <c:showBubbleSize val="0"/>
        </c:dLbls>
        <c:gapWidth val="219"/>
        <c:overlap val="-27"/>
        <c:axId val="676788200"/>
        <c:axId val="676789184"/>
      </c:barChart>
      <c:catAx>
        <c:axId val="67678820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US" sz="1600" baseline="0" dirty="0">
                    <a:solidFill>
                      <a:schemeClr val="bg1"/>
                    </a:solidFill>
                  </a:rPr>
                  <a:t>Country of Origin</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676789184"/>
        <c:crosses val="autoZero"/>
        <c:auto val="1"/>
        <c:lblAlgn val="ctr"/>
        <c:lblOffset val="100"/>
        <c:noMultiLvlLbl val="0"/>
      </c:catAx>
      <c:valAx>
        <c:axId val="676789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r>
                  <a:rPr lang="en-US" sz="2000" baseline="0" dirty="0">
                    <a:solidFill>
                      <a:schemeClr val="bg1"/>
                    </a:solidFill>
                  </a:rPr>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676788200"/>
        <c:crosses val="autoZero"/>
        <c:crossBetween val="between"/>
      </c:valAx>
      <c:spPr>
        <a:solidFill>
          <a:sysClr val="window" lastClr="FFFFFF"/>
        </a:solidFill>
        <a:ln>
          <a:noFill/>
        </a:ln>
        <a:effectLst/>
      </c:spPr>
    </c:plotArea>
    <c:legend>
      <c:legendPos val="t"/>
      <c:layout>
        <c:manualLayout>
          <c:xMode val="edge"/>
          <c:yMode val="edge"/>
          <c:x val="0.66569091527314539"/>
          <c:y val="4.4657086072389184E-2"/>
          <c:w val="0.25280060516452907"/>
          <c:h val="5.3828114423610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Total R&amp;D Expenditures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'China Plot (clean)'!$B$5</c:f>
              <c:strCache>
                <c:ptCount val="1"/>
                <c:pt idx="0">
                  <c:v>US</c:v>
                </c:pt>
              </c:strCache>
            </c:strRef>
          </c:tx>
          <c:spPr>
            <a:ln w="38100" cap="rnd">
              <a:solidFill>
                <a:srgbClr val="FF0000"/>
              </a:solidFill>
              <a:round/>
            </a:ln>
            <a:effectLst/>
          </c:spPr>
          <c:marker>
            <c:symbol val="none"/>
          </c:marker>
          <c:trendline>
            <c:spPr>
              <a:ln w="28575" cap="rnd">
                <a:solidFill>
                  <a:srgbClr val="FF0000"/>
                </a:solidFill>
                <a:prstDash val="sysDot"/>
              </a:ln>
              <a:effectLst/>
            </c:spPr>
            <c:trendlineType val="linear"/>
            <c:forward val="3"/>
            <c:dispRSqr val="0"/>
            <c:dispEq val="0"/>
          </c:trendline>
          <c:xVal>
            <c:numRef>
              <c:f>'China Plot (clean)'!$A$6:$A$13</c:f>
              <c:numCache>
                <c:formatCode>General</c:formatCode>
                <c:ptCount val="8"/>
                <c:pt idx="0">
                  <c:v>2010</c:v>
                </c:pt>
                <c:pt idx="1">
                  <c:v>2011</c:v>
                </c:pt>
                <c:pt idx="2">
                  <c:v>2012</c:v>
                </c:pt>
                <c:pt idx="3">
                  <c:v>2013</c:v>
                </c:pt>
                <c:pt idx="4">
                  <c:v>2014</c:v>
                </c:pt>
                <c:pt idx="5">
                  <c:v>2015</c:v>
                </c:pt>
                <c:pt idx="6">
                  <c:v>2016</c:v>
                </c:pt>
                <c:pt idx="7">
                  <c:v>2017</c:v>
                </c:pt>
              </c:numCache>
            </c:numRef>
          </c:xVal>
          <c:yVal>
            <c:numRef>
              <c:f>'China Plot (clean)'!$B$6:$B$13</c:f>
              <c:numCache>
                <c:formatCode>#,##0</c:formatCode>
                <c:ptCount val="8"/>
                <c:pt idx="0">
                  <c:v>425.00595648980624</c:v>
                </c:pt>
                <c:pt idx="1">
                  <c:v>435.26372330580085</c:v>
                </c:pt>
                <c:pt idx="2">
                  <c:v>434.3486482412149</c:v>
                </c:pt>
                <c:pt idx="3">
                  <c:v>446.97784348227083</c:v>
                </c:pt>
                <c:pt idx="4">
                  <c:v>459.73234481329092</c:v>
                </c:pt>
                <c:pt idx="5">
                  <c:v>472.79084658450671</c:v>
                </c:pt>
                <c:pt idx="6">
                  <c:v>488.26655860279135</c:v>
                </c:pt>
                <c:pt idx="7">
                  <c:v>509.29117536786811</c:v>
                </c:pt>
              </c:numCache>
            </c:numRef>
          </c:yVal>
          <c:smooth val="1"/>
          <c:extLst>
            <c:ext xmlns:c16="http://schemas.microsoft.com/office/drawing/2014/chart" uri="{C3380CC4-5D6E-409C-BE32-E72D297353CC}">
              <c16:uniqueId val="{00000001-B4C8-4962-BFC8-7B26BCE4E789}"/>
            </c:ext>
          </c:extLst>
        </c:ser>
        <c:ser>
          <c:idx val="1"/>
          <c:order val="1"/>
          <c:tx>
            <c:strRef>
              <c:f>'China Plot (clean)'!$C$5</c:f>
              <c:strCache>
                <c:ptCount val="1"/>
                <c:pt idx="0">
                  <c:v>China</c:v>
                </c:pt>
              </c:strCache>
            </c:strRef>
          </c:tx>
          <c:spPr>
            <a:ln w="38100" cap="rnd">
              <a:solidFill>
                <a:srgbClr val="7030A0"/>
              </a:solidFill>
              <a:round/>
            </a:ln>
            <a:effectLst/>
          </c:spPr>
          <c:marker>
            <c:symbol val="none"/>
          </c:marker>
          <c:trendline>
            <c:spPr>
              <a:ln w="28575" cap="rnd">
                <a:solidFill>
                  <a:srgbClr val="7030A0"/>
                </a:solidFill>
                <a:prstDash val="sysDot"/>
              </a:ln>
              <a:effectLst/>
            </c:spPr>
            <c:trendlineType val="linear"/>
            <c:forward val="3"/>
            <c:dispRSqr val="0"/>
            <c:dispEq val="0"/>
          </c:trendline>
          <c:xVal>
            <c:numRef>
              <c:f>'China Plot (clean)'!$A$6:$A$13</c:f>
              <c:numCache>
                <c:formatCode>General</c:formatCode>
                <c:ptCount val="8"/>
                <c:pt idx="0">
                  <c:v>2010</c:v>
                </c:pt>
                <c:pt idx="1">
                  <c:v>2011</c:v>
                </c:pt>
                <c:pt idx="2">
                  <c:v>2012</c:v>
                </c:pt>
                <c:pt idx="3">
                  <c:v>2013</c:v>
                </c:pt>
                <c:pt idx="4">
                  <c:v>2014</c:v>
                </c:pt>
                <c:pt idx="5">
                  <c:v>2015</c:v>
                </c:pt>
                <c:pt idx="6">
                  <c:v>2016</c:v>
                </c:pt>
                <c:pt idx="7">
                  <c:v>2017</c:v>
                </c:pt>
              </c:numCache>
            </c:numRef>
          </c:xVal>
          <c:yVal>
            <c:numRef>
              <c:f>'China Plot (clean)'!$C$6:$C$13</c:f>
              <c:numCache>
                <c:formatCode>#,##0</c:formatCode>
                <c:ptCount val="8"/>
                <c:pt idx="0">
                  <c:v>222.12497415524857</c:v>
                </c:pt>
                <c:pt idx="1">
                  <c:v>252.56115385138708</c:v>
                </c:pt>
                <c:pt idx="2">
                  <c:v>292.19633410159514</c:v>
                </c:pt>
                <c:pt idx="3">
                  <c:v>328.35384613883843</c:v>
                </c:pt>
                <c:pt idx="4">
                  <c:v>357.59529302824347</c:v>
                </c:pt>
                <c:pt idx="5">
                  <c:v>389.11091328676292</c:v>
                </c:pt>
                <c:pt idx="6">
                  <c:v>426.66204895332862</c:v>
                </c:pt>
                <c:pt idx="7">
                  <c:v>460.12031673941192</c:v>
                </c:pt>
              </c:numCache>
            </c:numRef>
          </c:yVal>
          <c:smooth val="1"/>
          <c:extLst>
            <c:ext xmlns:c16="http://schemas.microsoft.com/office/drawing/2014/chart" uri="{C3380CC4-5D6E-409C-BE32-E72D297353CC}">
              <c16:uniqueId val="{00000003-B4C8-4962-BFC8-7B26BCE4E789}"/>
            </c:ext>
          </c:extLst>
        </c:ser>
        <c:dLbls>
          <c:showLegendKey val="0"/>
          <c:showVal val="0"/>
          <c:showCatName val="0"/>
          <c:showSerName val="0"/>
          <c:showPercent val="0"/>
          <c:showBubbleSize val="0"/>
        </c:dLbls>
        <c:axId val="704950856"/>
        <c:axId val="704943312"/>
      </c:scatterChart>
      <c:valAx>
        <c:axId val="704950856"/>
        <c:scaling>
          <c:orientation val="minMax"/>
          <c:max val="2020"/>
          <c:min val="20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4943312"/>
        <c:crosses val="autoZero"/>
        <c:crossBetween val="midCat"/>
        <c:majorUnit val="1"/>
      </c:valAx>
      <c:valAx>
        <c:axId val="704943312"/>
        <c:scaling>
          <c:orientation val="minMax"/>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Constant 2012 $B</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049508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Total R&amp;D Expenditures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'China Plot (clean)'!$B$5</c:f>
              <c:strCache>
                <c:ptCount val="1"/>
                <c:pt idx="0">
                  <c:v>US</c:v>
                </c:pt>
              </c:strCache>
            </c:strRef>
          </c:tx>
          <c:spPr>
            <a:ln w="38100" cap="rnd">
              <a:solidFill>
                <a:srgbClr val="FF0000"/>
              </a:solidFill>
              <a:round/>
            </a:ln>
            <a:effectLst/>
          </c:spPr>
          <c:marker>
            <c:symbol val="none"/>
          </c:marker>
          <c:trendline>
            <c:spPr>
              <a:ln w="28575" cap="rnd">
                <a:solidFill>
                  <a:srgbClr val="FF0000"/>
                </a:solidFill>
                <a:prstDash val="sysDot"/>
              </a:ln>
              <a:effectLst/>
            </c:spPr>
            <c:trendlineType val="linear"/>
            <c:forward val="3"/>
            <c:dispRSqr val="0"/>
            <c:dispEq val="0"/>
          </c:trendline>
          <c:xVal>
            <c:numRef>
              <c:f>'China Plot (clean)'!$A$6:$A$13</c:f>
              <c:numCache>
                <c:formatCode>General</c:formatCode>
                <c:ptCount val="8"/>
                <c:pt idx="0">
                  <c:v>2010</c:v>
                </c:pt>
                <c:pt idx="1">
                  <c:v>2011</c:v>
                </c:pt>
                <c:pt idx="2">
                  <c:v>2012</c:v>
                </c:pt>
                <c:pt idx="3">
                  <c:v>2013</c:v>
                </c:pt>
                <c:pt idx="4">
                  <c:v>2014</c:v>
                </c:pt>
                <c:pt idx="5">
                  <c:v>2015</c:v>
                </c:pt>
                <c:pt idx="6">
                  <c:v>2016</c:v>
                </c:pt>
                <c:pt idx="7">
                  <c:v>2017</c:v>
                </c:pt>
              </c:numCache>
            </c:numRef>
          </c:xVal>
          <c:yVal>
            <c:numRef>
              <c:f>'China Plot (clean)'!$B$6:$B$13</c:f>
              <c:numCache>
                <c:formatCode>#,##0</c:formatCode>
                <c:ptCount val="8"/>
                <c:pt idx="0">
                  <c:v>425.00595648980624</c:v>
                </c:pt>
                <c:pt idx="1">
                  <c:v>435.26372330580085</c:v>
                </c:pt>
                <c:pt idx="2">
                  <c:v>434.3486482412149</c:v>
                </c:pt>
                <c:pt idx="3">
                  <c:v>446.97784348227083</c:v>
                </c:pt>
                <c:pt idx="4">
                  <c:v>459.73234481329092</c:v>
                </c:pt>
                <c:pt idx="5">
                  <c:v>472.79084658450671</c:v>
                </c:pt>
                <c:pt idx="6">
                  <c:v>488.26655860279135</c:v>
                </c:pt>
                <c:pt idx="7">
                  <c:v>509.29117536786811</c:v>
                </c:pt>
              </c:numCache>
            </c:numRef>
          </c:yVal>
          <c:smooth val="1"/>
          <c:extLst>
            <c:ext xmlns:c16="http://schemas.microsoft.com/office/drawing/2014/chart" uri="{C3380CC4-5D6E-409C-BE32-E72D297353CC}">
              <c16:uniqueId val="{00000001-4C0D-4F4F-8287-C342A7F42FC2}"/>
            </c:ext>
          </c:extLst>
        </c:ser>
        <c:ser>
          <c:idx val="1"/>
          <c:order val="1"/>
          <c:tx>
            <c:strRef>
              <c:f>'China Plot (clean)'!$C$5</c:f>
              <c:strCache>
                <c:ptCount val="1"/>
                <c:pt idx="0">
                  <c:v>China</c:v>
                </c:pt>
              </c:strCache>
            </c:strRef>
          </c:tx>
          <c:spPr>
            <a:ln w="38100" cap="rnd">
              <a:solidFill>
                <a:srgbClr val="7030A0"/>
              </a:solidFill>
              <a:round/>
            </a:ln>
            <a:effectLst/>
          </c:spPr>
          <c:marker>
            <c:symbol val="none"/>
          </c:marker>
          <c:trendline>
            <c:spPr>
              <a:ln w="28575" cap="rnd">
                <a:solidFill>
                  <a:srgbClr val="7030A0"/>
                </a:solidFill>
                <a:prstDash val="sysDot"/>
              </a:ln>
              <a:effectLst/>
            </c:spPr>
            <c:trendlineType val="linear"/>
            <c:forward val="3"/>
            <c:dispRSqr val="0"/>
            <c:dispEq val="0"/>
          </c:trendline>
          <c:xVal>
            <c:numRef>
              <c:f>'China Plot (clean)'!$A$6:$A$13</c:f>
              <c:numCache>
                <c:formatCode>General</c:formatCode>
                <c:ptCount val="8"/>
                <c:pt idx="0">
                  <c:v>2010</c:v>
                </c:pt>
                <c:pt idx="1">
                  <c:v>2011</c:v>
                </c:pt>
                <c:pt idx="2">
                  <c:v>2012</c:v>
                </c:pt>
                <c:pt idx="3">
                  <c:v>2013</c:v>
                </c:pt>
                <c:pt idx="4">
                  <c:v>2014</c:v>
                </c:pt>
                <c:pt idx="5">
                  <c:v>2015</c:v>
                </c:pt>
                <c:pt idx="6">
                  <c:v>2016</c:v>
                </c:pt>
                <c:pt idx="7">
                  <c:v>2017</c:v>
                </c:pt>
              </c:numCache>
            </c:numRef>
          </c:xVal>
          <c:yVal>
            <c:numRef>
              <c:f>'China Plot (clean)'!$C$6:$C$13</c:f>
              <c:numCache>
                <c:formatCode>#,##0</c:formatCode>
                <c:ptCount val="8"/>
                <c:pt idx="0">
                  <c:v>222.12497415524857</c:v>
                </c:pt>
                <c:pt idx="1">
                  <c:v>252.56115385138708</c:v>
                </c:pt>
                <c:pt idx="2">
                  <c:v>292.19633410159514</c:v>
                </c:pt>
                <c:pt idx="3">
                  <c:v>328.35384613883843</c:v>
                </c:pt>
                <c:pt idx="4">
                  <c:v>357.59529302824347</c:v>
                </c:pt>
                <c:pt idx="5">
                  <c:v>389.11091328676292</c:v>
                </c:pt>
                <c:pt idx="6">
                  <c:v>426.66204895332862</c:v>
                </c:pt>
                <c:pt idx="7">
                  <c:v>460.12031673941192</c:v>
                </c:pt>
              </c:numCache>
            </c:numRef>
          </c:yVal>
          <c:smooth val="1"/>
          <c:extLst>
            <c:ext xmlns:c16="http://schemas.microsoft.com/office/drawing/2014/chart" uri="{C3380CC4-5D6E-409C-BE32-E72D297353CC}">
              <c16:uniqueId val="{00000003-4C0D-4F4F-8287-C342A7F42FC2}"/>
            </c:ext>
          </c:extLst>
        </c:ser>
        <c:dLbls>
          <c:showLegendKey val="0"/>
          <c:showVal val="0"/>
          <c:showCatName val="0"/>
          <c:showSerName val="0"/>
          <c:showPercent val="0"/>
          <c:showBubbleSize val="0"/>
        </c:dLbls>
        <c:axId val="704950856"/>
        <c:axId val="704943312"/>
      </c:scatterChart>
      <c:valAx>
        <c:axId val="704950856"/>
        <c:scaling>
          <c:orientation val="minMax"/>
          <c:max val="2020"/>
          <c:min val="20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4943312"/>
        <c:crosses val="autoZero"/>
        <c:crossBetween val="midCat"/>
        <c:majorUnit val="1"/>
      </c:valAx>
      <c:valAx>
        <c:axId val="704943312"/>
        <c:scaling>
          <c:orientation val="minMax"/>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Constant 2012 $B</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049508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Total R&amp;D Expenditures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'China Plot (clean)'!$B$5</c:f>
              <c:strCache>
                <c:ptCount val="1"/>
                <c:pt idx="0">
                  <c:v>US</c:v>
                </c:pt>
              </c:strCache>
            </c:strRef>
          </c:tx>
          <c:spPr>
            <a:ln w="38100" cap="rnd">
              <a:solidFill>
                <a:srgbClr val="FF0000"/>
              </a:solidFill>
              <a:round/>
            </a:ln>
            <a:effectLst/>
          </c:spPr>
          <c:marker>
            <c:symbol val="none"/>
          </c:marker>
          <c:xVal>
            <c:numRef>
              <c:f>'China Plot (clean)'!$A$6:$A$13</c:f>
              <c:numCache>
                <c:formatCode>General</c:formatCode>
                <c:ptCount val="8"/>
                <c:pt idx="0">
                  <c:v>2010</c:v>
                </c:pt>
                <c:pt idx="1">
                  <c:v>2011</c:v>
                </c:pt>
                <c:pt idx="2">
                  <c:v>2012</c:v>
                </c:pt>
                <c:pt idx="3">
                  <c:v>2013</c:v>
                </c:pt>
                <c:pt idx="4">
                  <c:v>2014</c:v>
                </c:pt>
                <c:pt idx="5">
                  <c:v>2015</c:v>
                </c:pt>
                <c:pt idx="6">
                  <c:v>2016</c:v>
                </c:pt>
                <c:pt idx="7">
                  <c:v>2017</c:v>
                </c:pt>
              </c:numCache>
            </c:numRef>
          </c:xVal>
          <c:yVal>
            <c:numRef>
              <c:f>'China Plot (clean)'!$B$6:$B$13</c:f>
              <c:numCache>
                <c:formatCode>#,##0</c:formatCode>
                <c:ptCount val="8"/>
                <c:pt idx="0">
                  <c:v>425.00595648980624</c:v>
                </c:pt>
                <c:pt idx="1">
                  <c:v>435.26372330580085</c:v>
                </c:pt>
                <c:pt idx="2">
                  <c:v>434.3486482412149</c:v>
                </c:pt>
                <c:pt idx="3">
                  <c:v>446.97784348227083</c:v>
                </c:pt>
                <c:pt idx="4">
                  <c:v>459.73234481329092</c:v>
                </c:pt>
                <c:pt idx="5">
                  <c:v>472.79084658450671</c:v>
                </c:pt>
                <c:pt idx="6">
                  <c:v>488.26655860279135</c:v>
                </c:pt>
                <c:pt idx="7">
                  <c:v>509.29117536786811</c:v>
                </c:pt>
              </c:numCache>
            </c:numRef>
          </c:yVal>
          <c:smooth val="1"/>
          <c:extLst>
            <c:ext xmlns:c16="http://schemas.microsoft.com/office/drawing/2014/chart" uri="{C3380CC4-5D6E-409C-BE32-E72D297353CC}">
              <c16:uniqueId val="{00000000-F77F-49AD-BFC5-4532A3DB8DF4}"/>
            </c:ext>
          </c:extLst>
        </c:ser>
        <c:ser>
          <c:idx val="1"/>
          <c:order val="1"/>
          <c:tx>
            <c:strRef>
              <c:f>'China Plot (clean)'!$C$5</c:f>
              <c:strCache>
                <c:ptCount val="1"/>
                <c:pt idx="0">
                  <c:v>China</c:v>
                </c:pt>
              </c:strCache>
            </c:strRef>
          </c:tx>
          <c:spPr>
            <a:ln w="38100" cap="rnd">
              <a:solidFill>
                <a:srgbClr val="7030A0"/>
              </a:solidFill>
              <a:round/>
            </a:ln>
            <a:effectLst/>
          </c:spPr>
          <c:marker>
            <c:symbol val="none"/>
          </c:marker>
          <c:trendline>
            <c:spPr>
              <a:ln w="28575" cap="rnd">
                <a:solidFill>
                  <a:srgbClr val="7030A0"/>
                </a:solidFill>
                <a:prstDash val="sysDot"/>
              </a:ln>
              <a:effectLst/>
            </c:spPr>
            <c:trendlineType val="linear"/>
            <c:forward val="3"/>
            <c:dispRSqr val="0"/>
            <c:dispEq val="0"/>
          </c:trendline>
          <c:xVal>
            <c:numRef>
              <c:f>'China Plot (clean)'!$A$6:$A$13</c:f>
              <c:numCache>
                <c:formatCode>General</c:formatCode>
                <c:ptCount val="8"/>
                <c:pt idx="0">
                  <c:v>2010</c:v>
                </c:pt>
                <c:pt idx="1">
                  <c:v>2011</c:v>
                </c:pt>
                <c:pt idx="2">
                  <c:v>2012</c:v>
                </c:pt>
                <c:pt idx="3">
                  <c:v>2013</c:v>
                </c:pt>
                <c:pt idx="4">
                  <c:v>2014</c:v>
                </c:pt>
                <c:pt idx="5">
                  <c:v>2015</c:v>
                </c:pt>
                <c:pt idx="6">
                  <c:v>2016</c:v>
                </c:pt>
                <c:pt idx="7">
                  <c:v>2017</c:v>
                </c:pt>
              </c:numCache>
            </c:numRef>
          </c:xVal>
          <c:yVal>
            <c:numRef>
              <c:f>'China Plot (clean)'!$C$6:$C$13</c:f>
              <c:numCache>
                <c:formatCode>#,##0</c:formatCode>
                <c:ptCount val="8"/>
                <c:pt idx="0">
                  <c:v>222.12497415524857</c:v>
                </c:pt>
                <c:pt idx="1">
                  <c:v>252.56115385138708</c:v>
                </c:pt>
                <c:pt idx="2">
                  <c:v>292.19633410159514</c:v>
                </c:pt>
                <c:pt idx="3">
                  <c:v>328.35384613883843</c:v>
                </c:pt>
                <c:pt idx="4">
                  <c:v>357.59529302824347</c:v>
                </c:pt>
                <c:pt idx="5">
                  <c:v>389.11091328676292</c:v>
                </c:pt>
                <c:pt idx="6">
                  <c:v>426.66204895332862</c:v>
                </c:pt>
                <c:pt idx="7">
                  <c:v>460.12031673941192</c:v>
                </c:pt>
              </c:numCache>
            </c:numRef>
          </c:yVal>
          <c:smooth val="1"/>
          <c:extLst>
            <c:ext xmlns:c16="http://schemas.microsoft.com/office/drawing/2014/chart" uri="{C3380CC4-5D6E-409C-BE32-E72D297353CC}">
              <c16:uniqueId val="{00000002-F77F-49AD-BFC5-4532A3DB8DF4}"/>
            </c:ext>
          </c:extLst>
        </c:ser>
        <c:ser>
          <c:idx val="3"/>
          <c:order val="2"/>
          <c:tx>
            <c:strRef>
              <c:f>'China Plot (clean)'!$A$64</c:f>
              <c:strCache>
                <c:ptCount val="1"/>
                <c:pt idx="0">
                  <c:v>Extrapolation 2</c:v>
                </c:pt>
              </c:strCache>
            </c:strRef>
          </c:tx>
          <c:spPr>
            <a:ln w="28575" cap="rnd">
              <a:solidFill>
                <a:srgbClr val="FF0000"/>
              </a:solidFill>
              <a:prstDash val="sysDot"/>
              <a:round/>
            </a:ln>
            <a:effectLst/>
          </c:spPr>
          <c:marker>
            <c:symbol val="none"/>
          </c:marker>
          <c:xVal>
            <c:numRef>
              <c:f>'China Plot (clean)'!$A$66:$A$76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xVal>
          <c:yVal>
            <c:numRef>
              <c:f>'China Plot (clean)'!$B$66:$B$76</c:f>
              <c:numCache>
                <c:formatCode>0</c:formatCode>
                <c:ptCount val="11"/>
                <c:pt idx="0">
                  <c:v>415.87714865132511</c:v>
                </c:pt>
                <c:pt idx="1">
                  <c:v>428.48933534239768</c:v>
                </c:pt>
                <c:pt idx="2">
                  <c:v>441.10152203347025</c:v>
                </c:pt>
                <c:pt idx="3">
                  <c:v>453.71370872454281</c:v>
                </c:pt>
                <c:pt idx="4">
                  <c:v>466.32589541561538</c:v>
                </c:pt>
                <c:pt idx="5">
                  <c:v>478.93808210668794</c:v>
                </c:pt>
                <c:pt idx="6">
                  <c:v>491.55026879776051</c:v>
                </c:pt>
                <c:pt idx="7">
                  <c:v>504.16245548883307</c:v>
                </c:pt>
                <c:pt idx="8">
                  <c:v>516.77464217990564</c:v>
                </c:pt>
                <c:pt idx="9">
                  <c:v>529.38682887097821</c:v>
                </c:pt>
                <c:pt idx="10">
                  <c:v>541.99901556205077</c:v>
                </c:pt>
              </c:numCache>
            </c:numRef>
          </c:yVal>
          <c:smooth val="1"/>
          <c:extLst>
            <c:ext xmlns:c16="http://schemas.microsoft.com/office/drawing/2014/chart" uri="{C3380CC4-5D6E-409C-BE32-E72D297353CC}">
              <c16:uniqueId val="{00000004-F77F-49AD-BFC5-4532A3DB8DF4}"/>
            </c:ext>
          </c:extLst>
        </c:ser>
        <c:dLbls>
          <c:showLegendKey val="0"/>
          <c:showVal val="0"/>
          <c:showCatName val="0"/>
          <c:showSerName val="0"/>
          <c:showPercent val="0"/>
          <c:showBubbleSize val="0"/>
        </c:dLbls>
        <c:axId val="704950856"/>
        <c:axId val="704943312"/>
      </c:scatterChart>
      <c:valAx>
        <c:axId val="704950856"/>
        <c:scaling>
          <c:orientation val="minMax"/>
          <c:max val="2020"/>
          <c:min val="20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4943312"/>
        <c:crosses val="autoZero"/>
        <c:crossBetween val="midCat"/>
        <c:majorUnit val="1"/>
      </c:valAx>
      <c:valAx>
        <c:axId val="704943312"/>
        <c:scaling>
          <c:orientation val="minMax"/>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Constant 2012 $B</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049508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Total </a:t>
            </a:r>
            <a:r>
              <a:rPr lang="en-US" sz="1800" baseline="0" dirty="0"/>
              <a:t>R&amp;D</a:t>
            </a:r>
            <a:r>
              <a:rPr lang="en-US" baseline="0" dirty="0"/>
              <a:t>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08443261302182"/>
          <c:y val="0.16424314689195707"/>
          <c:w val="0.87312569979918309"/>
          <c:h val="0.63236204719562406"/>
        </c:manualLayout>
      </c:layout>
      <c:areaChart>
        <c:grouping val="stacked"/>
        <c:varyColors val="0"/>
        <c:ser>
          <c:idx val="0"/>
          <c:order val="0"/>
          <c:tx>
            <c:strRef>
              <c:f>'Summary Current$'!$S$3</c:f>
              <c:strCache>
                <c:ptCount val="1"/>
                <c:pt idx="0">
                  <c:v>Federal govt</c:v>
                </c:pt>
              </c:strCache>
            </c:strRef>
          </c:tx>
          <c:spPr>
            <a:solidFill>
              <a:schemeClr val="accent1"/>
            </a:solidFill>
            <a:ln>
              <a:noFill/>
            </a:ln>
            <a:effectLst/>
          </c:spPr>
          <c:cat>
            <c:numRef>
              <c:f>'Summary Current$'!$R$4:$R$69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Current$'!$S$4:$S$69</c:f>
              <c:numCache>
                <c:formatCode>#,##0</c:formatCode>
                <c:ptCount val="66"/>
                <c:pt idx="0">
                  <c:v>2.7825000000000002</c:v>
                </c:pt>
                <c:pt idx="1">
                  <c:v>3.1019999999999999</c:v>
                </c:pt>
                <c:pt idx="2">
                  <c:v>3.5070063785224677</c:v>
                </c:pt>
                <c:pt idx="3">
                  <c:v>4.978506378522467</c:v>
                </c:pt>
                <c:pt idx="4">
                  <c:v>6.2324999999999999</c:v>
                </c:pt>
                <c:pt idx="5">
                  <c:v>6.9740000000000002</c:v>
                </c:pt>
                <c:pt idx="6">
                  <c:v>8.1669999999999998</c:v>
                </c:pt>
                <c:pt idx="7">
                  <c:v>8.9149999999999991</c:v>
                </c:pt>
                <c:pt idx="8">
                  <c:v>9.484</c:v>
                </c:pt>
                <c:pt idx="9">
                  <c:v>10.138</c:v>
                </c:pt>
                <c:pt idx="10">
                  <c:v>11.6455</c:v>
                </c:pt>
                <c:pt idx="11">
                  <c:v>12.7645</c:v>
                </c:pt>
                <c:pt idx="12">
                  <c:v>13.194000000000001</c:v>
                </c:pt>
                <c:pt idx="13">
                  <c:v>14.164999999999999</c:v>
                </c:pt>
                <c:pt idx="14">
                  <c:v>14.563499999999999</c:v>
                </c:pt>
                <c:pt idx="15">
                  <c:v>14.964499999999999</c:v>
                </c:pt>
                <c:pt idx="16">
                  <c:v>15.228156999999999</c:v>
                </c:pt>
                <c:pt idx="17">
                  <c:v>14.984302500000002</c:v>
                </c:pt>
                <c:pt idx="18">
                  <c:v>15.210245499999999</c:v>
                </c:pt>
                <c:pt idx="19">
                  <c:v>16.039178500000002</c:v>
                </c:pt>
                <c:pt idx="20">
                  <c:v>16.587029000000001</c:v>
                </c:pt>
                <c:pt idx="21">
                  <c:v>17.286931499999998</c:v>
                </c:pt>
                <c:pt idx="22">
                  <c:v>18.533340499999998</c:v>
                </c:pt>
                <c:pt idx="23">
                  <c:v>20.291699500000004</c:v>
                </c:pt>
                <c:pt idx="24">
                  <c:v>22.071365499999999</c:v>
                </c:pt>
                <c:pt idx="25">
                  <c:v>24.413698499999999</c:v>
                </c:pt>
                <c:pt idx="26">
                  <c:v>27.224979250000001</c:v>
                </c:pt>
                <c:pt idx="27">
                  <c:v>29.986174750000004</c:v>
                </c:pt>
                <c:pt idx="28">
                  <c:v>33.738824999999999</c:v>
                </c:pt>
                <c:pt idx="29">
                  <c:v>37.133074999999998</c:v>
                </c:pt>
                <c:pt idx="30">
                  <c:v>41.450425000000003</c:v>
                </c:pt>
                <c:pt idx="31">
                  <c:v>46.470150000000004</c:v>
                </c:pt>
                <c:pt idx="32">
                  <c:v>52.641150000000003</c:v>
                </c:pt>
                <c:pt idx="33">
                  <c:v>54.622399999999999</c:v>
                </c:pt>
                <c:pt idx="34">
                  <c:v>58.609324999999998</c:v>
                </c:pt>
                <c:pt idx="35">
                  <c:v>60.130800000000001</c:v>
                </c:pt>
                <c:pt idx="36">
                  <c:v>60.465411500000002</c:v>
                </c:pt>
                <c:pt idx="37">
                  <c:v>61.610301249999999</c:v>
                </c:pt>
                <c:pt idx="38">
                  <c:v>60.783002750000001</c:v>
                </c:pt>
                <c:pt idx="39">
                  <c:v>60.914766749999998</c:v>
                </c:pt>
                <c:pt idx="40">
                  <c:v>60.527797250000006</c:v>
                </c:pt>
                <c:pt idx="41">
                  <c:v>60.777231750000006</c:v>
                </c:pt>
                <c:pt idx="42">
                  <c:v>62.968847500000003</c:v>
                </c:pt>
                <c:pt idx="43">
                  <c:v>63.394005749999998</c:v>
                </c:pt>
                <c:pt idx="44">
                  <c:v>64.361689249999998</c:v>
                </c:pt>
                <c:pt idx="45">
                  <c:v>65.908423749999997</c:v>
                </c:pt>
                <c:pt idx="46">
                  <c:v>66.816801166666679</c:v>
                </c:pt>
                <c:pt idx="47">
                  <c:v>67.237729333333334</c:v>
                </c:pt>
                <c:pt idx="48">
                  <c:v>74.175252999999998</c:v>
                </c:pt>
                <c:pt idx="49">
                  <c:v>79.315260000000009</c:v>
                </c:pt>
                <c:pt idx="50">
                  <c:v>85.544579500000012</c:v>
                </c:pt>
                <c:pt idx="51">
                  <c:v>91.111817500000001</c:v>
                </c:pt>
                <c:pt idx="52">
                  <c:v>95.764459500000001</c:v>
                </c:pt>
                <c:pt idx="53">
                  <c:v>100.23446475</c:v>
                </c:pt>
                <c:pt idx="54">
                  <c:v>105.42094075000001</c:v>
                </c:pt>
                <c:pt idx="55">
                  <c:v>117.87951475</c:v>
                </c:pt>
                <c:pt idx="56">
                  <c:v>125.981611</c:v>
                </c:pt>
                <c:pt idx="57">
                  <c:v>126.77199300000001</c:v>
                </c:pt>
                <c:pt idx="58">
                  <c:v>127.1387945</c:v>
                </c:pt>
                <c:pt idx="59">
                  <c:v>123.97100325000001</c:v>
                </c:pt>
                <c:pt idx="60">
                  <c:v>120.255927</c:v>
                </c:pt>
                <c:pt idx="61">
                  <c:v>118.497967</c:v>
                </c:pt>
                <c:pt idx="62">
                  <c:v>119.639475</c:v>
                </c:pt>
                <c:pt idx="63">
                  <c:v>116.60339999999999</c:v>
                </c:pt>
                <c:pt idx="64">
                  <c:v>121.08133249999999</c:v>
                </c:pt>
                <c:pt idx="65">
                  <c:v>127.39610339267925</c:v>
                </c:pt>
              </c:numCache>
            </c:numRef>
          </c:val>
          <c:extLst>
            <c:ext xmlns:c16="http://schemas.microsoft.com/office/drawing/2014/chart" uri="{C3380CC4-5D6E-409C-BE32-E72D297353CC}">
              <c16:uniqueId val="{00000000-9D4E-43D8-9A98-CE9ED21F38C4}"/>
            </c:ext>
          </c:extLst>
        </c:ser>
        <c:ser>
          <c:idx val="1"/>
          <c:order val="1"/>
          <c:tx>
            <c:strRef>
              <c:f>'Summary Current$'!$T$3</c:f>
              <c:strCache>
                <c:ptCount val="1"/>
                <c:pt idx="0">
                  <c:v>Non-federal govt</c:v>
                </c:pt>
              </c:strCache>
            </c:strRef>
          </c:tx>
          <c:spPr>
            <a:solidFill>
              <a:schemeClr val="accent2"/>
            </a:solidFill>
            <a:ln>
              <a:noFill/>
            </a:ln>
            <a:effectLst/>
          </c:spPr>
          <c:cat>
            <c:numRef>
              <c:f>'Summary Current$'!$R$4:$R$69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Current$'!$T$4:$T$69</c:f>
              <c:numCache>
                <c:formatCode>#,##0</c:formatCode>
                <c:ptCount val="66"/>
                <c:pt idx="0">
                  <c:v>3.95E-2</c:v>
                </c:pt>
                <c:pt idx="1">
                  <c:v>4.4500000000000005E-2</c:v>
                </c:pt>
                <c:pt idx="2">
                  <c:v>0.05</c:v>
                </c:pt>
                <c:pt idx="3">
                  <c:v>5.6500000000000002E-2</c:v>
                </c:pt>
                <c:pt idx="4">
                  <c:v>6.4000000000000001E-2</c:v>
                </c:pt>
                <c:pt idx="5">
                  <c:v>7.1999999999999995E-2</c:v>
                </c:pt>
                <c:pt idx="6">
                  <c:v>8.0500000000000002E-2</c:v>
                </c:pt>
                <c:pt idx="7">
                  <c:v>0.09</c:v>
                </c:pt>
                <c:pt idx="8">
                  <c:v>0.10050000000000001</c:v>
                </c:pt>
                <c:pt idx="9">
                  <c:v>0.112</c:v>
                </c:pt>
                <c:pt idx="10">
                  <c:v>0.125</c:v>
                </c:pt>
                <c:pt idx="11">
                  <c:v>0.13750000000000001</c:v>
                </c:pt>
                <c:pt idx="12">
                  <c:v>0.14949999999999999</c:v>
                </c:pt>
                <c:pt idx="13">
                  <c:v>0.16</c:v>
                </c:pt>
                <c:pt idx="14">
                  <c:v>0.16800000000000001</c:v>
                </c:pt>
                <c:pt idx="15">
                  <c:v>0.18450000000000003</c:v>
                </c:pt>
                <c:pt idx="16">
                  <c:v>0.20799999999999999</c:v>
                </c:pt>
                <c:pt idx="17">
                  <c:v>0.23699999999999999</c:v>
                </c:pt>
                <c:pt idx="18">
                  <c:v>0.26200000000000001</c:v>
                </c:pt>
                <c:pt idx="19">
                  <c:v>0.28199999999999997</c:v>
                </c:pt>
                <c:pt idx="20">
                  <c:v>0.30149999999999993</c:v>
                </c:pt>
                <c:pt idx="21">
                  <c:v>0.32</c:v>
                </c:pt>
                <c:pt idx="22">
                  <c:v>0.34799999999999998</c:v>
                </c:pt>
                <c:pt idx="23">
                  <c:v>0.36899999999999999</c:v>
                </c:pt>
                <c:pt idx="24">
                  <c:v>0.39400000000000002</c:v>
                </c:pt>
                <c:pt idx="25">
                  <c:v>0.443</c:v>
                </c:pt>
                <c:pt idx="26">
                  <c:v>0.48149999999999998</c:v>
                </c:pt>
                <c:pt idx="27">
                  <c:v>0.51849999999999996</c:v>
                </c:pt>
                <c:pt idx="28">
                  <c:v>0.58099999999999996</c:v>
                </c:pt>
                <c:pt idx="29">
                  <c:v>0.621</c:v>
                </c:pt>
                <c:pt idx="30">
                  <c:v>0.65800000000000003</c:v>
                </c:pt>
                <c:pt idx="31">
                  <c:v>0.72099999999999997</c:v>
                </c:pt>
                <c:pt idx="32">
                  <c:v>0.83350000000000002</c:v>
                </c:pt>
                <c:pt idx="33">
                  <c:v>0.96899999999999997</c:v>
                </c:pt>
                <c:pt idx="34">
                  <c:v>1.0645</c:v>
                </c:pt>
                <c:pt idx="35">
                  <c:v>1.1649999999999998</c:v>
                </c:pt>
                <c:pt idx="36">
                  <c:v>1.274</c:v>
                </c:pt>
                <c:pt idx="37">
                  <c:v>1.3990000000000002</c:v>
                </c:pt>
                <c:pt idx="38">
                  <c:v>1.4824999999999999</c:v>
                </c:pt>
                <c:pt idx="39">
                  <c:v>1.5249999999999999</c:v>
                </c:pt>
                <c:pt idx="40">
                  <c:v>1.5569999999999999</c:v>
                </c:pt>
                <c:pt idx="41">
                  <c:v>1.6225000000000001</c:v>
                </c:pt>
                <c:pt idx="42">
                  <c:v>1.7509999999999999</c:v>
                </c:pt>
                <c:pt idx="43">
                  <c:v>1.8609999999999998</c:v>
                </c:pt>
                <c:pt idx="44">
                  <c:v>1.90224824057844</c:v>
                </c:pt>
                <c:pt idx="45">
                  <c:v>1.9204682567767872</c:v>
                </c:pt>
                <c:pt idx="46">
                  <c:v>2.0364612807574152</c:v>
                </c:pt>
                <c:pt idx="47">
                  <c:v>2.1820640978924017</c:v>
                </c:pt>
                <c:pt idx="48">
                  <c:v>2.3190153002615088</c:v>
                </c:pt>
                <c:pt idx="49">
                  <c:v>2.520991294475345</c:v>
                </c:pt>
                <c:pt idx="50">
                  <c:v>2.7555434234258538</c:v>
                </c:pt>
                <c:pt idx="51">
                  <c:v>2.8955267837249443</c:v>
                </c:pt>
                <c:pt idx="52">
                  <c:v>2.9453059449715533</c:v>
                </c:pt>
                <c:pt idx="53">
                  <c:v>3.3676857491571663</c:v>
                </c:pt>
                <c:pt idx="54">
                  <c:v>3.6964913062535558</c:v>
                </c:pt>
                <c:pt idx="55">
                  <c:v>4.0584978396584752</c:v>
                </c:pt>
                <c:pt idx="56">
                  <c:v>4.2849055254367929</c:v>
                </c:pt>
                <c:pt idx="57">
                  <c:v>4.3645470000000008</c:v>
                </c:pt>
                <c:pt idx="58">
                  <c:v>4.3087615000000001</c:v>
                </c:pt>
                <c:pt idx="59">
                  <c:v>4.2247084999999993</c:v>
                </c:pt>
                <c:pt idx="60">
                  <c:v>4.2621384999999998</c:v>
                </c:pt>
                <c:pt idx="61">
                  <c:v>4.2971444999999999</c:v>
                </c:pt>
                <c:pt idx="62">
                  <c:v>4.3670285</c:v>
                </c:pt>
                <c:pt idx="63">
                  <c:v>4.5413585000000003</c:v>
                </c:pt>
                <c:pt idx="64">
                  <c:v>4.6860080000000002</c:v>
                </c:pt>
                <c:pt idx="65">
                  <c:v>4.7999568854669228</c:v>
                </c:pt>
              </c:numCache>
            </c:numRef>
          </c:val>
          <c:extLst>
            <c:ext xmlns:c16="http://schemas.microsoft.com/office/drawing/2014/chart" uri="{C3380CC4-5D6E-409C-BE32-E72D297353CC}">
              <c16:uniqueId val="{00000001-9D4E-43D8-9A98-CE9ED21F38C4}"/>
            </c:ext>
          </c:extLst>
        </c:ser>
        <c:ser>
          <c:idx val="2"/>
          <c:order val="2"/>
          <c:tx>
            <c:strRef>
              <c:f>'Summary Current$'!$U$3</c:f>
              <c:strCache>
                <c:ptCount val="1"/>
                <c:pt idx="0">
                  <c:v>Business</c:v>
                </c:pt>
              </c:strCache>
            </c:strRef>
          </c:tx>
          <c:spPr>
            <a:solidFill>
              <a:schemeClr val="accent3"/>
            </a:solidFill>
            <a:ln>
              <a:noFill/>
            </a:ln>
            <a:effectLst/>
          </c:spPr>
          <c:cat>
            <c:numRef>
              <c:f>'Summary Current$'!$R$4:$R$69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Current$'!$U$4:$U$69</c:f>
              <c:numCache>
                <c:formatCode>#,##0</c:formatCode>
                <c:ptCount val="66"/>
                <c:pt idx="0">
                  <c:v>2.2465000000000002</c:v>
                </c:pt>
                <c:pt idx="1">
                  <c:v>2.3744999999999998</c:v>
                </c:pt>
                <c:pt idx="2">
                  <c:v>2.5219999999999998</c:v>
                </c:pt>
                <c:pt idx="3">
                  <c:v>3.3454999999999999</c:v>
                </c:pt>
                <c:pt idx="4">
                  <c:v>3.4695</c:v>
                </c:pt>
                <c:pt idx="5">
                  <c:v>3.7069999999999999</c:v>
                </c:pt>
                <c:pt idx="6">
                  <c:v>4.0644999999999998</c:v>
                </c:pt>
                <c:pt idx="7">
                  <c:v>4.516</c:v>
                </c:pt>
                <c:pt idx="8">
                  <c:v>4.7569999999999997</c:v>
                </c:pt>
                <c:pt idx="9">
                  <c:v>5.1234999999999999</c:v>
                </c:pt>
                <c:pt idx="10">
                  <c:v>5.4554999999999998</c:v>
                </c:pt>
                <c:pt idx="11">
                  <c:v>5.8875000000000002</c:v>
                </c:pt>
                <c:pt idx="12">
                  <c:v>6.5484999999999998</c:v>
                </c:pt>
                <c:pt idx="13">
                  <c:v>7.3310000000000004</c:v>
                </c:pt>
                <c:pt idx="14">
                  <c:v>8.1455000000000002</c:v>
                </c:pt>
                <c:pt idx="15">
                  <c:v>9.0075000000000003</c:v>
                </c:pt>
                <c:pt idx="16">
                  <c:v>10.0105</c:v>
                </c:pt>
                <c:pt idx="17">
                  <c:v>10.448499999999999</c:v>
                </c:pt>
                <c:pt idx="18">
                  <c:v>10.824</c:v>
                </c:pt>
                <c:pt idx="19">
                  <c:v>11.715</c:v>
                </c:pt>
                <c:pt idx="20">
                  <c:v>13.298500000000001</c:v>
                </c:pt>
                <c:pt idx="21">
                  <c:v>14.885237375523227</c:v>
                </c:pt>
                <c:pt idx="22">
                  <c:v>15.824287409204143</c:v>
                </c:pt>
                <c:pt idx="23">
                  <c:v>17.702221594648215</c:v>
                </c:pt>
                <c:pt idx="24">
                  <c:v>19.641617715111217</c:v>
                </c:pt>
                <c:pt idx="25">
                  <c:v>22.456560396831232</c:v>
                </c:pt>
                <c:pt idx="26">
                  <c:v>26.096641711040057</c:v>
                </c:pt>
                <c:pt idx="27">
                  <c:v>30.928961828936576</c:v>
                </c:pt>
                <c:pt idx="28">
                  <c:v>35.948129734281387</c:v>
                </c:pt>
                <c:pt idx="29">
                  <c:v>40.692263998681959</c:v>
                </c:pt>
                <c:pt idx="30">
                  <c:v>45.263993625083536</c:v>
                </c:pt>
                <c:pt idx="31">
                  <c:v>52.186958965466111</c:v>
                </c:pt>
                <c:pt idx="32">
                  <c:v>57.961812719275812</c:v>
                </c:pt>
                <c:pt idx="33">
                  <c:v>60.991221019693285</c:v>
                </c:pt>
                <c:pt idx="34">
                  <c:v>62.575864615466607</c:v>
                </c:pt>
                <c:pt idx="35">
                  <c:v>67.976940156715827</c:v>
                </c:pt>
                <c:pt idx="36">
                  <c:v>74.966161593856313</c:v>
                </c:pt>
                <c:pt idx="37">
                  <c:v>83.207761699592311</c:v>
                </c:pt>
                <c:pt idx="38">
                  <c:v>92.300493724807822</c:v>
                </c:pt>
                <c:pt idx="39">
                  <c:v>96.228633200134681</c:v>
                </c:pt>
                <c:pt idx="40">
                  <c:v>96.549479896013395</c:v>
                </c:pt>
                <c:pt idx="41">
                  <c:v>99.203859955190495</c:v>
                </c:pt>
                <c:pt idx="42">
                  <c:v>110.87062821282225</c:v>
                </c:pt>
                <c:pt idx="43">
                  <c:v>123.41667072068961</c:v>
                </c:pt>
                <c:pt idx="44">
                  <c:v>136.20820042751308</c:v>
                </c:pt>
                <c:pt idx="45">
                  <c:v>147.7735255034296</c:v>
                </c:pt>
                <c:pt idx="46">
                  <c:v>164.54509695657629</c:v>
                </c:pt>
                <c:pt idx="47">
                  <c:v>185.97540337414472</c:v>
                </c:pt>
                <c:pt idx="48">
                  <c:v>188.26683865222665</c:v>
                </c:pt>
                <c:pt idx="49">
                  <c:v>180.56839541636791</c:v>
                </c:pt>
                <c:pt idx="50">
                  <c:v>186.0367891212766</c:v>
                </c:pt>
                <c:pt idx="51">
                  <c:v>191.22383444136918</c:v>
                </c:pt>
                <c:pt idx="52">
                  <c:v>207.63560732411111</c:v>
                </c:pt>
                <c:pt idx="53">
                  <c:v>227.01075701865804</c:v>
                </c:pt>
                <c:pt idx="54">
                  <c:v>246.63535198026696</c:v>
                </c:pt>
                <c:pt idx="55">
                  <c:v>258.5742193255897</c:v>
                </c:pt>
                <c:pt idx="56">
                  <c:v>247.11124477251317</c:v>
                </c:pt>
                <c:pt idx="57">
                  <c:v>248.99505311280589</c:v>
                </c:pt>
                <c:pt idx="58">
                  <c:v>267.11486953632101</c:v>
                </c:pt>
                <c:pt idx="59">
                  <c:v>276.16557285165095</c:v>
                </c:pt>
                <c:pt idx="60">
                  <c:v>297.98697840360302</c:v>
                </c:pt>
                <c:pt idx="61">
                  <c:v>319.29591594736524</c:v>
                </c:pt>
                <c:pt idx="62">
                  <c:v>334.24509324526531</c:v>
                </c:pt>
                <c:pt idx="63">
                  <c:v>356.60250827015409</c:v>
                </c:pt>
                <c:pt idx="64">
                  <c:v>381.83379632576174</c:v>
                </c:pt>
                <c:pt idx="65">
                  <c:v>405.03430914279994</c:v>
                </c:pt>
              </c:numCache>
            </c:numRef>
          </c:val>
          <c:extLst>
            <c:ext xmlns:c16="http://schemas.microsoft.com/office/drawing/2014/chart" uri="{C3380CC4-5D6E-409C-BE32-E72D297353CC}">
              <c16:uniqueId val="{00000002-9D4E-43D8-9A98-CE9ED21F38C4}"/>
            </c:ext>
          </c:extLst>
        </c:ser>
        <c:ser>
          <c:idx val="3"/>
          <c:order val="3"/>
          <c:tx>
            <c:strRef>
              <c:f>'Summary Current$'!$V$3</c:f>
              <c:strCache>
                <c:ptCount val="1"/>
                <c:pt idx="0">
                  <c:v>Higher Ed</c:v>
                </c:pt>
              </c:strCache>
            </c:strRef>
          </c:tx>
          <c:spPr>
            <a:solidFill>
              <a:schemeClr val="accent4"/>
            </a:solidFill>
            <a:ln>
              <a:noFill/>
            </a:ln>
            <a:effectLst/>
          </c:spPr>
          <c:cat>
            <c:numRef>
              <c:f>'Summary Current$'!$R$4:$R$69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Current$'!$V$4:$V$69</c:f>
              <c:numCache>
                <c:formatCode>#,##0</c:formatCode>
                <c:ptCount val="66"/>
                <c:pt idx="0">
                  <c:v>3.6499999999999998E-2</c:v>
                </c:pt>
                <c:pt idx="1">
                  <c:v>3.95E-2</c:v>
                </c:pt>
                <c:pt idx="2">
                  <c:v>4.2000000000000003E-2</c:v>
                </c:pt>
                <c:pt idx="3">
                  <c:v>4.5999999999999999E-2</c:v>
                </c:pt>
                <c:pt idx="4">
                  <c:v>5.0999999999999997E-2</c:v>
                </c:pt>
                <c:pt idx="5">
                  <c:v>5.5500000000000001E-2</c:v>
                </c:pt>
                <c:pt idx="6">
                  <c:v>6.1000000000000006E-2</c:v>
                </c:pt>
                <c:pt idx="7">
                  <c:v>6.7000000000000004E-2</c:v>
                </c:pt>
                <c:pt idx="8">
                  <c:v>7.4499999999999997E-2</c:v>
                </c:pt>
                <c:pt idx="9">
                  <c:v>8.4000000000000005E-2</c:v>
                </c:pt>
                <c:pt idx="10">
                  <c:v>9.6000000000000002E-2</c:v>
                </c:pt>
                <c:pt idx="11">
                  <c:v>0.1135</c:v>
                </c:pt>
                <c:pt idx="12">
                  <c:v>0.13600000000000001</c:v>
                </c:pt>
                <c:pt idx="13">
                  <c:v>0.16450000000000001</c:v>
                </c:pt>
                <c:pt idx="14">
                  <c:v>0.19950000000000001</c:v>
                </c:pt>
                <c:pt idx="15">
                  <c:v>0.22049999999999997</c:v>
                </c:pt>
                <c:pt idx="16">
                  <c:v>0.23300000000000001</c:v>
                </c:pt>
                <c:pt idx="17">
                  <c:v>0.25850000000000001</c:v>
                </c:pt>
                <c:pt idx="18">
                  <c:v>0.28949999999999998</c:v>
                </c:pt>
                <c:pt idx="19">
                  <c:v>0.3115</c:v>
                </c:pt>
                <c:pt idx="20">
                  <c:v>0.34300000000000008</c:v>
                </c:pt>
                <c:pt idx="21">
                  <c:v>0.39250000000000002</c:v>
                </c:pt>
                <c:pt idx="22">
                  <c:v>0.43149999999999999</c:v>
                </c:pt>
                <c:pt idx="23">
                  <c:v>0.48</c:v>
                </c:pt>
                <c:pt idx="24">
                  <c:v>0.56850000000000001</c:v>
                </c:pt>
                <c:pt idx="25">
                  <c:v>0.67900000000000005</c:v>
                </c:pt>
                <c:pt idx="26">
                  <c:v>0.78500000000000003</c:v>
                </c:pt>
                <c:pt idx="27">
                  <c:v>0.91949999999999998</c:v>
                </c:pt>
                <c:pt idx="28">
                  <c:v>1.0575000000000001</c:v>
                </c:pt>
                <c:pt idx="29">
                  <c:v>1.2065000000000001</c:v>
                </c:pt>
                <c:pt idx="30">
                  <c:v>1.3564999999999998</c:v>
                </c:pt>
                <c:pt idx="31">
                  <c:v>1.514</c:v>
                </c:pt>
                <c:pt idx="32">
                  <c:v>1.7430000000000001</c:v>
                </c:pt>
                <c:pt idx="33">
                  <c:v>2.0185</c:v>
                </c:pt>
                <c:pt idx="34">
                  <c:v>2.262</c:v>
                </c:pt>
                <c:pt idx="35">
                  <c:v>2.5269999999999997</c:v>
                </c:pt>
                <c:pt idx="36">
                  <c:v>2.8519999999999999</c:v>
                </c:pt>
                <c:pt idx="37">
                  <c:v>3.1865000000000001</c:v>
                </c:pt>
                <c:pt idx="38">
                  <c:v>3.4575</c:v>
                </c:pt>
                <c:pt idx="39">
                  <c:v>3.5684999999999998</c:v>
                </c:pt>
                <c:pt idx="40">
                  <c:v>3.7084999999999999</c:v>
                </c:pt>
                <c:pt idx="41">
                  <c:v>3.9380000000000002</c:v>
                </c:pt>
                <c:pt idx="42">
                  <c:v>4.1100000000000003</c:v>
                </c:pt>
                <c:pt idx="43">
                  <c:v>4.4355000000000011</c:v>
                </c:pt>
                <c:pt idx="44">
                  <c:v>4.8514999999999997</c:v>
                </c:pt>
                <c:pt idx="45">
                  <c:v>5.1929999999999996</c:v>
                </c:pt>
                <c:pt idx="46">
                  <c:v>5.6535000000000002</c:v>
                </c:pt>
                <c:pt idx="47">
                  <c:v>6.2694999999999999</c:v>
                </c:pt>
                <c:pt idx="48">
                  <c:v>6.8735000000000008</c:v>
                </c:pt>
                <c:pt idx="49">
                  <c:v>7.6730000000000009</c:v>
                </c:pt>
                <c:pt idx="50">
                  <c:v>8.2855000000000008</c:v>
                </c:pt>
                <c:pt idx="51">
                  <c:v>8.6364999999999998</c:v>
                </c:pt>
                <c:pt idx="52">
                  <c:v>9.3524999999999991</c:v>
                </c:pt>
                <c:pt idx="53">
                  <c:v>10.175499999999998</c:v>
                </c:pt>
                <c:pt idx="54">
                  <c:v>10.933</c:v>
                </c:pt>
                <c:pt idx="55">
                  <c:v>11.737500000000001</c:v>
                </c:pt>
                <c:pt idx="56">
                  <c:v>12.0565</c:v>
                </c:pt>
                <c:pt idx="57">
                  <c:v>12.2615</c:v>
                </c:pt>
                <c:pt idx="58">
                  <c:v>13.102499999999999</c:v>
                </c:pt>
                <c:pt idx="59">
                  <c:v>14.2995</c:v>
                </c:pt>
                <c:pt idx="60">
                  <c:v>15.3775</c:v>
                </c:pt>
                <c:pt idx="61">
                  <c:v>16.209499999999998</c:v>
                </c:pt>
                <c:pt idx="62">
                  <c:v>17.298999999999999</c:v>
                </c:pt>
                <c:pt idx="63">
                  <c:v>18.483499999999999</c:v>
                </c:pt>
                <c:pt idx="64">
                  <c:v>19.7225</c:v>
                </c:pt>
                <c:pt idx="65">
                  <c:v>21.120452527233518</c:v>
                </c:pt>
              </c:numCache>
            </c:numRef>
          </c:val>
          <c:extLst>
            <c:ext xmlns:c16="http://schemas.microsoft.com/office/drawing/2014/chart" uri="{C3380CC4-5D6E-409C-BE32-E72D297353CC}">
              <c16:uniqueId val="{00000003-9D4E-43D8-9A98-CE9ED21F38C4}"/>
            </c:ext>
          </c:extLst>
        </c:ser>
        <c:ser>
          <c:idx val="4"/>
          <c:order val="4"/>
          <c:tx>
            <c:strRef>
              <c:f>'Summary Current$'!$W$3</c:f>
              <c:strCache>
                <c:ptCount val="1"/>
                <c:pt idx="0">
                  <c:v>Non-profit</c:v>
                </c:pt>
              </c:strCache>
            </c:strRef>
          </c:tx>
          <c:spPr>
            <a:solidFill>
              <a:schemeClr val="accent5"/>
            </a:solidFill>
            <a:ln>
              <a:noFill/>
            </a:ln>
            <a:effectLst/>
          </c:spPr>
          <c:cat>
            <c:numRef>
              <c:f>'Summary Current$'!$R$4:$R$69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Current$'!$W$4:$W$69</c:f>
              <c:numCache>
                <c:formatCode>#,##0</c:formatCode>
                <c:ptCount val="66"/>
                <c:pt idx="0">
                  <c:v>5.5E-2</c:v>
                </c:pt>
                <c:pt idx="1">
                  <c:v>0.06</c:v>
                </c:pt>
                <c:pt idx="2">
                  <c:v>6.4000000000000001E-2</c:v>
                </c:pt>
                <c:pt idx="3">
                  <c:v>7.3999999999999996E-2</c:v>
                </c:pt>
                <c:pt idx="4">
                  <c:v>9.0999999999999998E-2</c:v>
                </c:pt>
                <c:pt idx="5">
                  <c:v>0.1065</c:v>
                </c:pt>
                <c:pt idx="6">
                  <c:v>0.11650000000000001</c:v>
                </c:pt>
                <c:pt idx="7">
                  <c:v>0.123</c:v>
                </c:pt>
                <c:pt idx="8">
                  <c:v>0.14799999999999999</c:v>
                </c:pt>
                <c:pt idx="9">
                  <c:v>0.17849999999999999</c:v>
                </c:pt>
                <c:pt idx="10">
                  <c:v>0.19700000000000001</c:v>
                </c:pt>
                <c:pt idx="11">
                  <c:v>0.2</c:v>
                </c:pt>
                <c:pt idx="12">
                  <c:v>0.22450000000000001</c:v>
                </c:pt>
                <c:pt idx="13">
                  <c:v>0.2515</c:v>
                </c:pt>
                <c:pt idx="14">
                  <c:v>0.27050000000000002</c:v>
                </c:pt>
                <c:pt idx="15">
                  <c:v>0.28949999999999998</c:v>
                </c:pt>
                <c:pt idx="16">
                  <c:v>0.316</c:v>
                </c:pt>
                <c:pt idx="17">
                  <c:v>0.34300000000000003</c:v>
                </c:pt>
                <c:pt idx="18">
                  <c:v>0.36599999999999999</c:v>
                </c:pt>
                <c:pt idx="19">
                  <c:v>0.39250000000000002</c:v>
                </c:pt>
                <c:pt idx="20">
                  <c:v>0.42149999999999999</c:v>
                </c:pt>
                <c:pt idx="21">
                  <c:v>0.47423987186802175</c:v>
                </c:pt>
                <c:pt idx="22">
                  <c:v>0.53426444225821457</c:v>
                </c:pt>
                <c:pt idx="23">
                  <c:v>0.59189361986900746</c:v>
                </c:pt>
                <c:pt idx="24">
                  <c:v>0.66248406480100663</c:v>
                </c:pt>
                <c:pt idx="25">
                  <c:v>0.72693341059149608</c:v>
                </c:pt>
                <c:pt idx="26">
                  <c:v>0.79068497128010273</c:v>
                </c:pt>
                <c:pt idx="27">
                  <c:v>0.87073298922644293</c:v>
                </c:pt>
                <c:pt idx="28">
                  <c:v>0.96662848580183347</c:v>
                </c:pt>
                <c:pt idx="29">
                  <c:v>1.0949857842137871</c:v>
                </c:pt>
                <c:pt idx="30">
                  <c:v>1.2204897816785167</c:v>
                </c:pt>
                <c:pt idx="31">
                  <c:v>1.3514040570272281</c:v>
                </c:pt>
                <c:pt idx="32">
                  <c:v>1.4910799097216005</c:v>
                </c:pt>
                <c:pt idx="33">
                  <c:v>1.6474664372795791</c:v>
                </c:pt>
                <c:pt idx="34">
                  <c:v>1.8486217704050121</c:v>
                </c:pt>
                <c:pt idx="35">
                  <c:v>2.0812255988191914</c:v>
                </c:pt>
                <c:pt idx="36">
                  <c:v>2.3330931360713159</c:v>
                </c:pt>
                <c:pt idx="37">
                  <c:v>2.589190688639075</c:v>
                </c:pt>
                <c:pt idx="38">
                  <c:v>2.8521530136216673</c:v>
                </c:pt>
                <c:pt idx="39">
                  <c:v>3.1133026705003766</c:v>
                </c:pt>
                <c:pt idx="40">
                  <c:v>3.3876715960470007</c:v>
                </c:pt>
                <c:pt idx="41">
                  <c:v>3.6650251577773734</c:v>
                </c:pt>
                <c:pt idx="42">
                  <c:v>3.9248889706875105</c:v>
                </c:pt>
                <c:pt idx="43">
                  <c:v>4.2390787947207782</c:v>
                </c:pt>
                <c:pt idx="44">
                  <c:v>4.5707950630551544</c:v>
                </c:pt>
                <c:pt idx="45">
                  <c:v>4.9633209322536205</c:v>
                </c:pt>
                <c:pt idx="46">
                  <c:v>5.3991561464583793</c:v>
                </c:pt>
                <c:pt idx="47">
                  <c:v>6.2850453345035522</c:v>
                </c:pt>
                <c:pt idx="48">
                  <c:v>6.9045156849000922</c:v>
                </c:pt>
                <c:pt idx="49">
                  <c:v>7.8335917357496347</c:v>
                </c:pt>
                <c:pt idx="50">
                  <c:v>8.7427912672456749</c:v>
                </c:pt>
                <c:pt idx="51">
                  <c:v>8.8629716328520782</c:v>
                </c:pt>
                <c:pt idx="52">
                  <c:v>9.5906977973134566</c:v>
                </c:pt>
                <c:pt idx="53">
                  <c:v>10.120056092206788</c:v>
                </c:pt>
                <c:pt idx="54">
                  <c:v>11.204289371779826</c:v>
                </c:pt>
                <c:pt idx="55">
                  <c:v>12.523323687128194</c:v>
                </c:pt>
                <c:pt idx="56">
                  <c:v>13.49707861808413</c:v>
                </c:pt>
                <c:pt idx="57">
                  <c:v>14.186324272558657</c:v>
                </c:pt>
                <c:pt idx="58">
                  <c:v>14.495138288683004</c:v>
                </c:pt>
                <c:pt idx="59">
                  <c:v>14.958263639564057</c:v>
                </c:pt>
                <c:pt idx="60">
                  <c:v>16.083315998282874</c:v>
                </c:pt>
                <c:pt idx="61">
                  <c:v>17.124342316707285</c:v>
                </c:pt>
                <c:pt idx="62">
                  <c:v>18.133006094968952</c:v>
                </c:pt>
                <c:pt idx="63">
                  <c:v>19.409542291795173</c:v>
                </c:pt>
                <c:pt idx="64">
                  <c:v>20.56150429186879</c:v>
                </c:pt>
                <c:pt idx="65">
                  <c:v>21.63398056102514</c:v>
                </c:pt>
              </c:numCache>
            </c:numRef>
          </c:val>
          <c:extLst>
            <c:ext xmlns:c16="http://schemas.microsoft.com/office/drawing/2014/chart" uri="{C3380CC4-5D6E-409C-BE32-E72D297353CC}">
              <c16:uniqueId val="{00000004-9D4E-43D8-9A98-CE9ED21F38C4}"/>
            </c:ext>
          </c:extLst>
        </c:ser>
        <c:dLbls>
          <c:showLegendKey val="0"/>
          <c:showVal val="0"/>
          <c:showCatName val="0"/>
          <c:showSerName val="0"/>
          <c:showPercent val="0"/>
          <c:showBubbleSize val="0"/>
        </c:dLbls>
        <c:axId val="398766008"/>
        <c:axId val="398766664"/>
      </c:areaChart>
      <c:catAx>
        <c:axId val="398766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98766664"/>
        <c:crosses val="autoZero"/>
        <c:auto val="1"/>
        <c:lblAlgn val="ctr"/>
        <c:lblOffset val="100"/>
        <c:noMultiLvlLbl val="0"/>
      </c:catAx>
      <c:valAx>
        <c:axId val="398766664"/>
        <c:scaling>
          <c:orientation val="minMax"/>
          <c:max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a:t>Current $B</a:t>
                </a:r>
                <a:endParaRPr lang="en-US"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9876600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Experimental Development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81679473180718"/>
          <c:y val="0.17211039144300511"/>
          <c:w val="0.84713758368059855"/>
          <c:h val="0.59845624135692721"/>
        </c:manualLayout>
      </c:layout>
      <c:areaChart>
        <c:grouping val="stacked"/>
        <c:varyColors val="0"/>
        <c:ser>
          <c:idx val="0"/>
          <c:order val="0"/>
          <c:tx>
            <c:strRef>
              <c:f>'Summary Current$'!$Z$3</c:f>
              <c:strCache>
                <c:ptCount val="1"/>
                <c:pt idx="0">
                  <c:v>Federal govt</c:v>
                </c:pt>
              </c:strCache>
            </c:strRef>
          </c:tx>
          <c:spPr>
            <a:solidFill>
              <a:schemeClr val="accent1"/>
            </a:solidFill>
            <a:ln>
              <a:noFill/>
            </a:ln>
            <a:effectLst/>
          </c:spPr>
          <c:cat>
            <c:numRef>
              <c:f>'Summary Current$'!$A$4:$A$69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Current$'!$Z$4:$Z$69</c:f>
              <c:numCache>
                <c:formatCode>General</c:formatCode>
                <c:ptCount val="66"/>
                <c:pt idx="0">
                  <c:v>1.762</c:v>
                </c:pt>
                <c:pt idx="1">
                  <c:v>2.0265</c:v>
                </c:pt>
                <c:pt idx="2">
                  <c:v>2.3508679999999997</c:v>
                </c:pt>
                <c:pt idx="3">
                  <c:v>3.5607251999999998</c:v>
                </c:pt>
                <c:pt idx="4">
                  <c:v>4.4773307999999998</c:v>
                </c:pt>
                <c:pt idx="5">
                  <c:v>4.9399812000000001</c:v>
                </c:pt>
                <c:pt idx="6">
                  <c:v>5.8712991999999993</c:v>
                </c:pt>
                <c:pt idx="7">
                  <c:v>6.3895388000000004</c:v>
                </c:pt>
                <c:pt idx="8">
                  <c:v>6.7010420000000002</c:v>
                </c:pt>
                <c:pt idx="9">
                  <c:v>6.8215944000000004</c:v>
                </c:pt>
                <c:pt idx="10">
                  <c:v>7.9554016000000001</c:v>
                </c:pt>
                <c:pt idx="11">
                  <c:v>8.61</c:v>
                </c:pt>
                <c:pt idx="12">
                  <c:v>8.7415000000000003</c:v>
                </c:pt>
                <c:pt idx="13">
                  <c:v>9.4655000000000005</c:v>
                </c:pt>
                <c:pt idx="14">
                  <c:v>9.5210000000000008</c:v>
                </c:pt>
                <c:pt idx="15">
                  <c:v>9.7554999999999996</c:v>
                </c:pt>
                <c:pt idx="16">
                  <c:v>9.8477049999999995</c:v>
                </c:pt>
                <c:pt idx="17">
                  <c:v>9.3823854999999998</c:v>
                </c:pt>
                <c:pt idx="18">
                  <c:v>9.5605744999999995</c:v>
                </c:pt>
                <c:pt idx="19">
                  <c:v>10.140736</c:v>
                </c:pt>
                <c:pt idx="20">
                  <c:v>10.310699000000001</c:v>
                </c:pt>
                <c:pt idx="21">
                  <c:v>10.506448000000001</c:v>
                </c:pt>
                <c:pt idx="22">
                  <c:v>10.992867500000001</c:v>
                </c:pt>
                <c:pt idx="23">
                  <c:v>12.0352835</c:v>
                </c:pt>
                <c:pt idx="24">
                  <c:v>13.153175500000001</c:v>
                </c:pt>
                <c:pt idx="25">
                  <c:v>14.38321612741594</c:v>
                </c:pt>
                <c:pt idx="26">
                  <c:v>16.064052486831816</c:v>
                </c:pt>
                <c:pt idx="27">
                  <c:v>17.587154704881044</c:v>
                </c:pt>
                <c:pt idx="28">
                  <c:v>20.242027543770675</c:v>
                </c:pt>
                <c:pt idx="29">
                  <c:v>22.322696137369704</c:v>
                </c:pt>
                <c:pt idx="30">
                  <c:v>24.859115670839468</c:v>
                </c:pt>
                <c:pt idx="31">
                  <c:v>28.319754353157368</c:v>
                </c:pt>
                <c:pt idx="32">
                  <c:v>32.304467282701133</c:v>
                </c:pt>
                <c:pt idx="33">
                  <c:v>33.993125897963616</c:v>
                </c:pt>
                <c:pt idx="34">
                  <c:v>36.69082801474822</c:v>
                </c:pt>
                <c:pt idx="35">
                  <c:v>37.284962017399742</c:v>
                </c:pt>
                <c:pt idx="36">
                  <c:v>35.320020995599336</c:v>
                </c:pt>
                <c:pt idx="37">
                  <c:v>33.858501178999887</c:v>
                </c:pt>
                <c:pt idx="38">
                  <c:v>31.220115754664423</c:v>
                </c:pt>
                <c:pt idx="39">
                  <c:v>31.514408327001924</c:v>
                </c:pt>
                <c:pt idx="40">
                  <c:v>30.054515950914983</c:v>
                </c:pt>
                <c:pt idx="41">
                  <c:v>30.207590149639014</c:v>
                </c:pt>
                <c:pt idx="42">
                  <c:v>32.436135096171967</c:v>
                </c:pt>
                <c:pt idx="43">
                  <c:v>31.373379624644105</c:v>
                </c:pt>
                <c:pt idx="44">
                  <c:v>32.256043622393342</c:v>
                </c:pt>
                <c:pt idx="45">
                  <c:v>32.683687533002477</c:v>
                </c:pt>
                <c:pt idx="46">
                  <c:v>30.58447306216026</c:v>
                </c:pt>
                <c:pt idx="47">
                  <c:v>27.493130700353536</c:v>
                </c:pt>
                <c:pt idx="48">
                  <c:v>28.520429762349472</c:v>
                </c:pt>
                <c:pt idx="49">
                  <c:v>29.874686650026465</c:v>
                </c:pt>
                <c:pt idx="50">
                  <c:v>30.142185782085541</c:v>
                </c:pt>
                <c:pt idx="51">
                  <c:v>34.354266290494955</c:v>
                </c:pt>
                <c:pt idx="52">
                  <c:v>36.644137474393546</c:v>
                </c:pt>
                <c:pt idx="53">
                  <c:v>38.831444292887753</c:v>
                </c:pt>
                <c:pt idx="54">
                  <c:v>39.703385459742876</c:v>
                </c:pt>
                <c:pt idx="55">
                  <c:v>54.651828441406863</c:v>
                </c:pt>
                <c:pt idx="56">
                  <c:v>56.046745539041112</c:v>
                </c:pt>
                <c:pt idx="57">
                  <c:v>57.072061249999997</c:v>
                </c:pt>
                <c:pt idx="58">
                  <c:v>58.4223535</c:v>
                </c:pt>
                <c:pt idx="59">
                  <c:v>55.699602750000004</c:v>
                </c:pt>
                <c:pt idx="60">
                  <c:v>51.68546525</c:v>
                </c:pt>
                <c:pt idx="61">
                  <c:v>48.212100499999998</c:v>
                </c:pt>
                <c:pt idx="62">
                  <c:v>47.953375000000001</c:v>
                </c:pt>
                <c:pt idx="63">
                  <c:v>43.082374999999999</c:v>
                </c:pt>
                <c:pt idx="64">
                  <c:v>44.804974999999999</c:v>
                </c:pt>
                <c:pt idx="65">
                  <c:v>47.542010353707973</c:v>
                </c:pt>
              </c:numCache>
            </c:numRef>
          </c:val>
          <c:extLst>
            <c:ext xmlns:c16="http://schemas.microsoft.com/office/drawing/2014/chart" uri="{C3380CC4-5D6E-409C-BE32-E72D297353CC}">
              <c16:uniqueId val="{00000000-0B7B-4513-902F-609F073CA756}"/>
            </c:ext>
          </c:extLst>
        </c:ser>
        <c:ser>
          <c:idx val="1"/>
          <c:order val="1"/>
          <c:tx>
            <c:strRef>
              <c:f>'Summary Current$'!$AA$3</c:f>
              <c:strCache>
                <c:ptCount val="1"/>
                <c:pt idx="0">
                  <c:v>Non-federal govt</c:v>
                </c:pt>
              </c:strCache>
            </c:strRef>
          </c:tx>
          <c:spPr>
            <a:solidFill>
              <a:schemeClr val="accent2"/>
            </a:solidFill>
            <a:ln>
              <a:noFill/>
            </a:ln>
            <a:effectLst/>
          </c:spPr>
          <c:cat>
            <c:numRef>
              <c:f>'Summary Current$'!$A$4:$A$69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Current$'!$AA$4:$AA$69</c:f>
              <c:numCache>
                <c:formatCode>General</c:formatCode>
                <c:ptCount val="66"/>
                <c:pt idx="0">
                  <c:v>2.8597222222222236E-3</c:v>
                </c:pt>
                <c:pt idx="1">
                  <c:v>3.4443181818181799E-3</c:v>
                </c:pt>
                <c:pt idx="2">
                  <c:v>3.8016098484848476E-3</c:v>
                </c:pt>
                <c:pt idx="3">
                  <c:v>4.4093558868501543E-3</c:v>
                </c:pt>
                <c:pt idx="4">
                  <c:v>5.2869815755553877E-3</c:v>
                </c:pt>
                <c:pt idx="5">
                  <c:v>5.6457382508942897E-3</c:v>
                </c:pt>
                <c:pt idx="6">
                  <c:v>5.973404788139838E-3</c:v>
                </c:pt>
                <c:pt idx="7">
                  <c:v>6.3042505592841138E-3</c:v>
                </c:pt>
                <c:pt idx="8">
                  <c:v>6.8909909909909859E-3</c:v>
                </c:pt>
                <c:pt idx="9">
                  <c:v>7.714662488575527E-3</c:v>
                </c:pt>
                <c:pt idx="10">
                  <c:v>7.9222530578682282E-3</c:v>
                </c:pt>
                <c:pt idx="11">
                  <c:v>7.948768826201295E-3</c:v>
                </c:pt>
                <c:pt idx="12">
                  <c:v>8.6352749852158517E-3</c:v>
                </c:pt>
                <c:pt idx="13">
                  <c:v>9.3720442410373753E-3</c:v>
                </c:pt>
                <c:pt idx="14">
                  <c:v>8.5023411371237465E-3</c:v>
                </c:pt>
                <c:pt idx="15">
                  <c:v>7.7356227106227136E-3</c:v>
                </c:pt>
                <c:pt idx="16">
                  <c:v>7.0680735930735957E-3</c:v>
                </c:pt>
                <c:pt idx="17">
                  <c:v>6.4554599464807403E-3</c:v>
                </c:pt>
                <c:pt idx="18">
                  <c:v>7.8263817076464019E-3</c:v>
                </c:pt>
                <c:pt idx="19">
                  <c:v>1.2392547362318183E-2</c:v>
                </c:pt>
                <c:pt idx="20">
                  <c:v>1.7508504107261794E-2</c:v>
                </c:pt>
                <c:pt idx="21">
                  <c:v>1.9984602744487715E-2</c:v>
                </c:pt>
                <c:pt idx="22">
                  <c:v>2.2135487912569269E-2</c:v>
                </c:pt>
                <c:pt idx="23">
                  <c:v>2.3932896469323617E-2</c:v>
                </c:pt>
                <c:pt idx="24">
                  <c:v>2.778387717515008E-2</c:v>
                </c:pt>
                <c:pt idx="25">
                  <c:v>3.1994105423282224E-2</c:v>
                </c:pt>
                <c:pt idx="26">
                  <c:v>3.4190146410569382E-2</c:v>
                </c:pt>
                <c:pt idx="27">
                  <c:v>3.8104214303921441E-2</c:v>
                </c:pt>
                <c:pt idx="28">
                  <c:v>4.3729383393119395E-2</c:v>
                </c:pt>
                <c:pt idx="29">
                  <c:v>4.5533736491957438E-2</c:v>
                </c:pt>
                <c:pt idx="30">
                  <c:v>4.7185134370796078E-2</c:v>
                </c:pt>
                <c:pt idx="31">
                  <c:v>5.1382239631870073E-2</c:v>
                </c:pt>
                <c:pt idx="32">
                  <c:v>5.7435828522286188E-2</c:v>
                </c:pt>
                <c:pt idx="33">
                  <c:v>6.5385436320182372E-2</c:v>
                </c:pt>
                <c:pt idx="34">
                  <c:v>7.3073843249401763E-2</c:v>
                </c:pt>
                <c:pt idx="35">
                  <c:v>8.2741797761157893E-2</c:v>
                </c:pt>
                <c:pt idx="36">
                  <c:v>9.1492226623387976E-2</c:v>
                </c:pt>
                <c:pt idx="37">
                  <c:v>9.9375557926721467E-2</c:v>
                </c:pt>
                <c:pt idx="38">
                  <c:v>0.10270673217670243</c:v>
                </c:pt>
                <c:pt idx="39">
                  <c:v>0.10508398224496636</c:v>
                </c:pt>
                <c:pt idx="40">
                  <c:v>0.10882190700999141</c:v>
                </c:pt>
                <c:pt idx="41">
                  <c:v>0.11357913817861728</c:v>
                </c:pt>
                <c:pt idx="42">
                  <c:v>0.12265580566185327</c:v>
                </c:pt>
                <c:pt idx="43">
                  <c:v>0.12814748506485171</c:v>
                </c:pt>
                <c:pt idx="44">
                  <c:v>0.12039944173003467</c:v>
                </c:pt>
                <c:pt idx="45">
                  <c:v>0.11305911754834162</c:v>
                </c:pt>
                <c:pt idx="46">
                  <c:v>0.11704826996370948</c:v>
                </c:pt>
                <c:pt idx="47">
                  <c:v>0.1225310614595832</c:v>
                </c:pt>
                <c:pt idx="48">
                  <c:v>0.12841905002197099</c:v>
                </c:pt>
                <c:pt idx="49">
                  <c:v>0.13964968009854714</c:v>
                </c:pt>
                <c:pt idx="50">
                  <c:v>0.1553222565744182</c:v>
                </c:pt>
                <c:pt idx="51">
                  <c:v>0.16126657181129156</c:v>
                </c:pt>
                <c:pt idx="52">
                  <c:v>0.15793619655515034</c:v>
                </c:pt>
                <c:pt idx="53">
                  <c:v>0.16349199954782401</c:v>
                </c:pt>
                <c:pt idx="54">
                  <c:v>0.17250883690849228</c:v>
                </c:pt>
                <c:pt idx="55">
                  <c:v>0.19031450893040916</c:v>
                </c:pt>
                <c:pt idx="56">
                  <c:v>0.30216019000244193</c:v>
                </c:pt>
                <c:pt idx="57">
                  <c:v>0.4251030271218515</c:v>
                </c:pt>
                <c:pt idx="58">
                  <c:v>0.41916628138259243</c:v>
                </c:pt>
                <c:pt idx="59">
                  <c:v>0.39398927786912497</c:v>
                </c:pt>
                <c:pt idx="60">
                  <c:v>0.40793904042886142</c:v>
                </c:pt>
                <c:pt idx="61">
                  <c:v>0.41582374096206942</c:v>
                </c:pt>
                <c:pt idx="62">
                  <c:v>0.41708901504726931</c:v>
                </c:pt>
                <c:pt idx="63">
                  <c:v>0.44083</c:v>
                </c:pt>
                <c:pt idx="64">
                  <c:v>0.47658149999999999</c:v>
                </c:pt>
                <c:pt idx="65">
                  <c:v>0.50022505716123178</c:v>
                </c:pt>
              </c:numCache>
            </c:numRef>
          </c:val>
          <c:extLst>
            <c:ext xmlns:c16="http://schemas.microsoft.com/office/drawing/2014/chart" uri="{C3380CC4-5D6E-409C-BE32-E72D297353CC}">
              <c16:uniqueId val="{00000001-0B7B-4513-902F-609F073CA756}"/>
            </c:ext>
          </c:extLst>
        </c:ser>
        <c:ser>
          <c:idx val="2"/>
          <c:order val="2"/>
          <c:tx>
            <c:strRef>
              <c:f>'Summary Current$'!$AB$3</c:f>
              <c:strCache>
                <c:ptCount val="1"/>
                <c:pt idx="0">
                  <c:v>Business</c:v>
                </c:pt>
              </c:strCache>
            </c:strRef>
          </c:tx>
          <c:spPr>
            <a:solidFill>
              <a:schemeClr val="accent3"/>
            </a:solidFill>
            <a:ln>
              <a:noFill/>
            </a:ln>
            <a:effectLst/>
          </c:spPr>
          <c:cat>
            <c:numRef>
              <c:f>'Summary Current$'!$A$4:$A$69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Current$'!$AB$4:$AB$69</c:f>
              <c:numCache>
                <c:formatCode>General</c:formatCode>
                <c:ptCount val="66"/>
                <c:pt idx="0">
                  <c:v>1.637</c:v>
                </c:pt>
                <c:pt idx="1">
                  <c:v>1.6930000000000001</c:v>
                </c:pt>
                <c:pt idx="2">
                  <c:v>1.7475000000000001</c:v>
                </c:pt>
                <c:pt idx="3">
                  <c:v>2.2770000000000001</c:v>
                </c:pt>
                <c:pt idx="4">
                  <c:v>2.1844999999999999</c:v>
                </c:pt>
                <c:pt idx="5">
                  <c:v>2.2519999999999998</c:v>
                </c:pt>
                <c:pt idx="6">
                  <c:v>2.569</c:v>
                </c:pt>
                <c:pt idx="7">
                  <c:v>2.9474999999999998</c:v>
                </c:pt>
                <c:pt idx="8">
                  <c:v>3.2010000000000001</c:v>
                </c:pt>
                <c:pt idx="9">
                  <c:v>3.2589999999999999</c:v>
                </c:pt>
                <c:pt idx="10">
                  <c:v>3.548</c:v>
                </c:pt>
                <c:pt idx="11">
                  <c:v>3.8610000000000002</c:v>
                </c:pt>
                <c:pt idx="12">
                  <c:v>4.4329999999999998</c:v>
                </c:pt>
                <c:pt idx="13">
                  <c:v>4.9770000000000003</c:v>
                </c:pt>
                <c:pt idx="14">
                  <c:v>5.7614999999999998</c:v>
                </c:pt>
                <c:pt idx="15">
                  <c:v>6.3460000000000001</c:v>
                </c:pt>
                <c:pt idx="16">
                  <c:v>7.15</c:v>
                </c:pt>
                <c:pt idx="17">
                  <c:v>7.4889999999999999</c:v>
                </c:pt>
                <c:pt idx="18">
                  <c:v>7.78</c:v>
                </c:pt>
                <c:pt idx="19">
                  <c:v>8.5325000000000006</c:v>
                </c:pt>
                <c:pt idx="20">
                  <c:v>9.798</c:v>
                </c:pt>
                <c:pt idx="21">
                  <c:v>10.896130622987359</c:v>
                </c:pt>
                <c:pt idx="22">
                  <c:v>11.600393362075559</c:v>
                </c:pt>
                <c:pt idx="23">
                  <c:v>12.926798842721739</c:v>
                </c:pt>
                <c:pt idx="24">
                  <c:v>14.369858537406353</c:v>
                </c:pt>
                <c:pt idx="25">
                  <c:v>16.504084832430131</c:v>
                </c:pt>
                <c:pt idx="26">
                  <c:v>19.192530336549549</c:v>
                </c:pt>
                <c:pt idx="27">
                  <c:v>22.944970634145132</c:v>
                </c:pt>
                <c:pt idx="28">
                  <c:v>25.817038830585375</c:v>
                </c:pt>
                <c:pt idx="29">
                  <c:v>29.285996231729126</c:v>
                </c:pt>
                <c:pt idx="30">
                  <c:v>32.616721321415852</c:v>
                </c:pt>
                <c:pt idx="31">
                  <c:v>37.815123454778046</c:v>
                </c:pt>
                <c:pt idx="32">
                  <c:v>41.856506108888702</c:v>
                </c:pt>
                <c:pt idx="33">
                  <c:v>41.459512177451302</c:v>
                </c:pt>
                <c:pt idx="34">
                  <c:v>42.783775906145358</c:v>
                </c:pt>
                <c:pt idx="35">
                  <c:v>46.76482775462668</c:v>
                </c:pt>
                <c:pt idx="36">
                  <c:v>51.821933565129754</c:v>
                </c:pt>
                <c:pt idx="37">
                  <c:v>59.568222630324925</c:v>
                </c:pt>
                <c:pt idx="38">
                  <c:v>63.197488454860689</c:v>
                </c:pt>
                <c:pt idx="39">
                  <c:v>67.567023855731577</c:v>
                </c:pt>
                <c:pt idx="40">
                  <c:v>68.866469400804093</c:v>
                </c:pt>
                <c:pt idx="41">
                  <c:v>71.885812730001547</c:v>
                </c:pt>
                <c:pt idx="42">
                  <c:v>79.737578953476373</c:v>
                </c:pt>
                <c:pt idx="43">
                  <c:v>89.032202745667348</c:v>
                </c:pt>
                <c:pt idx="44">
                  <c:v>95.330680401947092</c:v>
                </c:pt>
                <c:pt idx="45">
                  <c:v>110.86511573724644</c:v>
                </c:pt>
                <c:pt idx="46">
                  <c:v>122.5302101437765</c:v>
                </c:pt>
                <c:pt idx="47">
                  <c:v>140.54869347455474</c:v>
                </c:pt>
                <c:pt idx="48">
                  <c:v>137.72432216260671</c:v>
                </c:pt>
                <c:pt idx="49">
                  <c:v>145.03441406283557</c:v>
                </c:pt>
                <c:pt idx="50">
                  <c:v>143.43401551150023</c:v>
                </c:pt>
                <c:pt idx="51">
                  <c:v>140.93376110767889</c:v>
                </c:pt>
                <c:pt idx="52">
                  <c:v>157.0298928005478</c:v>
                </c:pt>
                <c:pt idx="53">
                  <c:v>171.74396114246417</c:v>
                </c:pt>
                <c:pt idx="54">
                  <c:v>185.94266853804183</c:v>
                </c:pt>
                <c:pt idx="55">
                  <c:v>202.35599194794747</c:v>
                </c:pt>
                <c:pt idx="56">
                  <c:v>196.64932280372059</c:v>
                </c:pt>
                <c:pt idx="57">
                  <c:v>190.27953810103412</c:v>
                </c:pt>
                <c:pt idx="58">
                  <c:v>208.35001317551945</c:v>
                </c:pt>
                <c:pt idx="59">
                  <c:v>213.08927018422514</c:v>
                </c:pt>
                <c:pt idx="60">
                  <c:v>230.64986690211165</c:v>
                </c:pt>
                <c:pt idx="61">
                  <c:v>248.15330009835779</c:v>
                </c:pt>
                <c:pt idx="62">
                  <c:v>259.56968733148949</c:v>
                </c:pt>
                <c:pt idx="63">
                  <c:v>273.31990320893101</c:v>
                </c:pt>
                <c:pt idx="64">
                  <c:v>296.64672106848275</c:v>
                </c:pt>
                <c:pt idx="65">
                  <c:v>314.49478305760761</c:v>
                </c:pt>
              </c:numCache>
            </c:numRef>
          </c:val>
          <c:extLst>
            <c:ext xmlns:c16="http://schemas.microsoft.com/office/drawing/2014/chart" uri="{C3380CC4-5D6E-409C-BE32-E72D297353CC}">
              <c16:uniqueId val="{00000002-0B7B-4513-902F-609F073CA756}"/>
            </c:ext>
          </c:extLst>
        </c:ser>
        <c:ser>
          <c:idx val="3"/>
          <c:order val="3"/>
          <c:tx>
            <c:strRef>
              <c:f>'Summary Current$'!$AC$3</c:f>
              <c:strCache>
                <c:ptCount val="1"/>
                <c:pt idx="0">
                  <c:v>Higher Ed</c:v>
                </c:pt>
              </c:strCache>
            </c:strRef>
          </c:tx>
          <c:spPr>
            <a:solidFill>
              <a:schemeClr val="accent4"/>
            </a:solidFill>
            <a:ln>
              <a:noFill/>
            </a:ln>
            <a:effectLst/>
          </c:spPr>
          <c:cat>
            <c:numRef>
              <c:f>'Summary Current$'!$A$4:$A$69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Current$'!$AC$4:$AC$69</c:f>
              <c:numCache>
                <c:formatCode>General</c:formatCode>
                <c:ptCount val="66"/>
                <c:pt idx="0">
                  <c:v>2.6402777777777783E-3</c:v>
                </c:pt>
                <c:pt idx="1">
                  <c:v>3.0556818181818181E-3</c:v>
                </c:pt>
                <c:pt idx="2">
                  <c:v>3.1983901515151522E-3</c:v>
                </c:pt>
                <c:pt idx="3">
                  <c:v>3.590644113149848E-3</c:v>
                </c:pt>
                <c:pt idx="4">
                  <c:v>4.2130184244446147E-3</c:v>
                </c:pt>
                <c:pt idx="5">
                  <c:v>4.3542617491057123E-3</c:v>
                </c:pt>
                <c:pt idx="6">
                  <c:v>4.5265952118601618E-3</c:v>
                </c:pt>
                <c:pt idx="7">
                  <c:v>4.695749440715883E-3</c:v>
                </c:pt>
                <c:pt idx="8">
                  <c:v>5.1090090090090074E-3</c:v>
                </c:pt>
                <c:pt idx="9">
                  <c:v>5.7853375114244659E-3</c:v>
                </c:pt>
                <c:pt idx="10">
                  <c:v>6.0777469421317712E-3</c:v>
                </c:pt>
                <c:pt idx="11">
                  <c:v>6.5512311737987118E-3</c:v>
                </c:pt>
                <c:pt idx="12">
                  <c:v>7.8647250147841526E-3</c:v>
                </c:pt>
                <c:pt idx="13">
                  <c:v>9.6279557589626242E-3</c:v>
                </c:pt>
                <c:pt idx="14">
                  <c:v>9.9976588628762526E-3</c:v>
                </c:pt>
                <c:pt idx="15">
                  <c:v>9.2643772893772902E-3</c:v>
                </c:pt>
                <c:pt idx="16">
                  <c:v>7.9319264069264081E-3</c:v>
                </c:pt>
                <c:pt idx="17">
                  <c:v>7.0445400535192595E-3</c:v>
                </c:pt>
                <c:pt idx="18">
                  <c:v>8.6736182923535989E-3</c:v>
                </c:pt>
                <c:pt idx="19">
                  <c:v>1.3607452637681825E-2</c:v>
                </c:pt>
                <c:pt idx="20">
                  <c:v>1.9991495892738208E-2</c:v>
                </c:pt>
                <c:pt idx="21">
                  <c:v>2.4515397255512283E-2</c:v>
                </c:pt>
                <c:pt idx="22">
                  <c:v>2.7442356398807995E-2</c:v>
                </c:pt>
                <c:pt idx="23">
                  <c:v>3.1144947842053638E-2</c:v>
                </c:pt>
                <c:pt idx="24">
                  <c:v>4.0216122824849931E-2</c:v>
                </c:pt>
                <c:pt idx="25">
                  <c:v>4.9005894576717779E-2</c:v>
                </c:pt>
                <c:pt idx="26">
                  <c:v>5.5788784887140522E-2</c:v>
                </c:pt>
                <c:pt idx="27">
                  <c:v>6.7611535974456335E-2</c:v>
                </c:pt>
                <c:pt idx="28">
                  <c:v>7.9586120519055295E-2</c:v>
                </c:pt>
                <c:pt idx="29">
                  <c:v>8.8241367381823865E-2</c:v>
                </c:pt>
                <c:pt idx="30">
                  <c:v>9.7263946848054089E-2</c:v>
                </c:pt>
                <c:pt idx="31">
                  <c:v>0.10784754105486297</c:v>
                </c:pt>
                <c:pt idx="32">
                  <c:v>0.12015502802828858</c:v>
                </c:pt>
                <c:pt idx="33">
                  <c:v>0.13618552577531925</c:v>
                </c:pt>
                <c:pt idx="34">
                  <c:v>0.15528663369486442</c:v>
                </c:pt>
                <c:pt idx="35">
                  <c:v>0.17951150032573579</c:v>
                </c:pt>
                <c:pt idx="36">
                  <c:v>0.20481576071259086</c:v>
                </c:pt>
                <c:pt idx="37">
                  <c:v>0.2263404596651909</c:v>
                </c:pt>
                <c:pt idx="38">
                  <c:v>0.2394590421545538</c:v>
                </c:pt>
                <c:pt idx="39">
                  <c:v>0.24585742701535665</c:v>
                </c:pt>
                <c:pt idx="40">
                  <c:v>0.25923660938177684</c:v>
                </c:pt>
                <c:pt idx="41">
                  <c:v>0.27568181316287865</c:v>
                </c:pt>
                <c:pt idx="42">
                  <c:v>0.28788132339076244</c:v>
                </c:pt>
                <c:pt idx="43">
                  <c:v>0.30522203325522479</c:v>
                </c:pt>
                <c:pt idx="44">
                  <c:v>0.3063386821290377</c:v>
                </c:pt>
                <c:pt idx="45">
                  <c:v>0.30569428913673452</c:v>
                </c:pt>
                <c:pt idx="46">
                  <c:v>0.32491702497953545</c:v>
                </c:pt>
                <c:pt idx="47">
                  <c:v>0.3520191228175481</c:v>
                </c:pt>
                <c:pt idx="48">
                  <c:v>0.38062034023332375</c:v>
                </c:pt>
                <c:pt idx="49">
                  <c:v>0.42513665780442589</c:v>
                </c:pt>
                <c:pt idx="50">
                  <c:v>0.46691063391120852</c:v>
                </c:pt>
                <c:pt idx="51">
                  <c:v>0.48079209415211849</c:v>
                </c:pt>
                <c:pt idx="52">
                  <c:v>0.50115207285375518</c:v>
                </c:pt>
                <c:pt idx="53">
                  <c:v>0.51976850851264722</c:v>
                </c:pt>
                <c:pt idx="54">
                  <c:v>0.54021550348339864</c:v>
                </c:pt>
                <c:pt idx="55">
                  <c:v>0.58864371049406761</c:v>
                </c:pt>
                <c:pt idx="56">
                  <c:v>0.91650188710894909</c:v>
                </c:pt>
                <c:pt idx="57">
                  <c:v>1.2424999999999999</c:v>
                </c:pt>
                <c:pt idx="58">
                  <c:v>1.3445</c:v>
                </c:pt>
                <c:pt idx="59">
                  <c:v>1.5309999999999999</c:v>
                </c:pt>
                <c:pt idx="60">
                  <c:v>1.6775</c:v>
                </c:pt>
                <c:pt idx="61">
                  <c:v>1.7895000000000001</c:v>
                </c:pt>
                <c:pt idx="62">
                  <c:v>1.89</c:v>
                </c:pt>
                <c:pt idx="63">
                  <c:v>2.0015000000000001</c:v>
                </c:pt>
                <c:pt idx="64">
                  <c:v>2.1640000000000001</c:v>
                </c:pt>
                <c:pt idx="65">
                  <c:v>2.3096296799279239</c:v>
                </c:pt>
              </c:numCache>
            </c:numRef>
          </c:val>
          <c:extLst>
            <c:ext xmlns:c16="http://schemas.microsoft.com/office/drawing/2014/chart" uri="{C3380CC4-5D6E-409C-BE32-E72D297353CC}">
              <c16:uniqueId val="{00000003-0B7B-4513-902F-609F073CA756}"/>
            </c:ext>
          </c:extLst>
        </c:ser>
        <c:ser>
          <c:idx val="4"/>
          <c:order val="4"/>
          <c:tx>
            <c:strRef>
              <c:f>'Summary Current$'!$AD$3</c:f>
              <c:strCache>
                <c:ptCount val="1"/>
                <c:pt idx="0">
                  <c:v>Non-profit</c:v>
                </c:pt>
              </c:strCache>
            </c:strRef>
          </c:tx>
          <c:spPr>
            <a:solidFill>
              <a:schemeClr val="accent5"/>
            </a:solidFill>
            <a:ln>
              <a:noFill/>
            </a:ln>
            <a:effectLst/>
          </c:spPr>
          <c:cat>
            <c:numRef>
              <c:f>'Summary Current$'!$A$4:$A$69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Current$'!$AD$4:$AD$69</c:f>
              <c:numCache>
                <c:formatCode>General</c:formatCode>
                <c:ptCount val="66"/>
                <c:pt idx="0">
                  <c:v>7.0000000000000001E-3</c:v>
                </c:pt>
                <c:pt idx="1">
                  <c:v>8.0000000000000002E-3</c:v>
                </c:pt>
                <c:pt idx="2">
                  <c:v>8.0000000000000002E-3</c:v>
                </c:pt>
                <c:pt idx="3">
                  <c:v>8.5000000000000006E-3</c:v>
                </c:pt>
                <c:pt idx="4">
                  <c:v>0.01</c:v>
                </c:pt>
                <c:pt idx="5">
                  <c:v>1.0999999999999999E-2</c:v>
                </c:pt>
                <c:pt idx="6">
                  <c:v>1.2E-2</c:v>
                </c:pt>
                <c:pt idx="7">
                  <c:v>1.2E-2</c:v>
                </c:pt>
                <c:pt idx="8">
                  <c:v>1.6E-2</c:v>
                </c:pt>
                <c:pt idx="9">
                  <c:v>0.02</c:v>
                </c:pt>
                <c:pt idx="10">
                  <c:v>2.1999999999999999E-2</c:v>
                </c:pt>
                <c:pt idx="11">
                  <c:v>2.0500000000000001E-2</c:v>
                </c:pt>
                <c:pt idx="12">
                  <c:v>2.4E-2</c:v>
                </c:pt>
                <c:pt idx="13">
                  <c:v>2.8000000000000001E-2</c:v>
                </c:pt>
                <c:pt idx="14">
                  <c:v>3.0499999999999999E-2</c:v>
                </c:pt>
                <c:pt idx="15">
                  <c:v>3.5000000000000003E-2</c:v>
                </c:pt>
                <c:pt idx="16">
                  <c:v>3.7999999999999999E-2</c:v>
                </c:pt>
                <c:pt idx="17">
                  <c:v>0.04</c:v>
                </c:pt>
                <c:pt idx="18">
                  <c:v>4.1500000000000002E-2</c:v>
                </c:pt>
                <c:pt idx="19">
                  <c:v>4.3999999999999997E-2</c:v>
                </c:pt>
                <c:pt idx="20">
                  <c:v>5.0500000000000003E-2</c:v>
                </c:pt>
                <c:pt idx="21">
                  <c:v>5.7206267380133582E-2</c:v>
                </c:pt>
                <c:pt idx="22">
                  <c:v>6.2877464716815198E-2</c:v>
                </c:pt>
                <c:pt idx="23">
                  <c:v>6.8064902429909202E-2</c:v>
                </c:pt>
                <c:pt idx="24">
                  <c:v>7.6325544144223226E-2</c:v>
                </c:pt>
                <c:pt idx="25">
                  <c:v>8.7722628404563574E-2</c:v>
                </c:pt>
                <c:pt idx="26">
                  <c:v>9.8908190689370831E-2</c:v>
                </c:pt>
                <c:pt idx="27">
                  <c:v>0.11000005970495801</c:v>
                </c:pt>
                <c:pt idx="28">
                  <c:v>0.12282217979890003</c:v>
                </c:pt>
                <c:pt idx="29">
                  <c:v>0.13671919028948093</c:v>
                </c:pt>
                <c:pt idx="30">
                  <c:v>0.15112283661938539</c:v>
                </c:pt>
                <c:pt idx="31">
                  <c:v>0.16704934827268317</c:v>
                </c:pt>
                <c:pt idx="32">
                  <c:v>0.18299409313733872</c:v>
                </c:pt>
                <c:pt idx="33">
                  <c:v>0.20122414405272354</c:v>
                </c:pt>
                <c:pt idx="34">
                  <c:v>0.22555133280027437</c:v>
                </c:pt>
                <c:pt idx="35">
                  <c:v>0.25448749750334521</c:v>
                </c:pt>
                <c:pt idx="36">
                  <c:v>0.28469627050708018</c:v>
                </c:pt>
                <c:pt idx="37">
                  <c:v>0.31466909356508893</c:v>
                </c:pt>
                <c:pt idx="38">
                  <c:v>0.34492303370648769</c:v>
                </c:pt>
                <c:pt idx="39">
                  <c:v>0.37832968452370563</c:v>
                </c:pt>
                <c:pt idx="40">
                  <c:v>0.41631421300112814</c:v>
                </c:pt>
                <c:pt idx="41">
                  <c:v>0.45509271949376695</c:v>
                </c:pt>
                <c:pt idx="42">
                  <c:v>0.49457941777020914</c:v>
                </c:pt>
                <c:pt idx="43">
                  <c:v>0.53810933822089968</c:v>
                </c:pt>
                <c:pt idx="44">
                  <c:v>0.64798859801133979</c:v>
                </c:pt>
                <c:pt idx="45">
                  <c:v>0.70172807423280048</c:v>
                </c:pt>
                <c:pt idx="46">
                  <c:v>0.75855664949126778</c:v>
                </c:pt>
                <c:pt idx="47">
                  <c:v>0.89729359438464684</c:v>
                </c:pt>
                <c:pt idx="48">
                  <c:v>0.9863958327974599</c:v>
                </c:pt>
                <c:pt idx="49">
                  <c:v>1.1274216057166364</c:v>
                </c:pt>
                <c:pt idx="50">
                  <c:v>1.284156106602319</c:v>
                </c:pt>
                <c:pt idx="51">
                  <c:v>1.2897298812145024</c:v>
                </c:pt>
                <c:pt idx="52">
                  <c:v>1.3983473547322414</c:v>
                </c:pt>
                <c:pt idx="53">
                  <c:v>1.4602526124475683</c:v>
                </c:pt>
                <c:pt idx="54">
                  <c:v>1.6090969135600679</c:v>
                </c:pt>
                <c:pt idx="55">
                  <c:v>1.8086280131804142</c:v>
                </c:pt>
                <c:pt idx="56">
                  <c:v>2.1232192532166829</c:v>
                </c:pt>
                <c:pt idx="57">
                  <c:v>2.3939756494165039</c:v>
                </c:pt>
                <c:pt idx="58">
                  <c:v>2.4564617307852448</c:v>
                </c:pt>
                <c:pt idx="59">
                  <c:v>2.5511030419398559</c:v>
                </c:pt>
                <c:pt idx="60">
                  <c:v>2.724646154199716</c:v>
                </c:pt>
                <c:pt idx="61">
                  <c:v>2.9069916878674129</c:v>
                </c:pt>
                <c:pt idx="62">
                  <c:v>3.0809005203438979</c:v>
                </c:pt>
                <c:pt idx="63">
                  <c:v>3.313710944902696</c:v>
                </c:pt>
                <c:pt idx="64">
                  <c:v>3.5300747842425757</c:v>
                </c:pt>
                <c:pt idx="65">
                  <c:v>3.6904084928364975</c:v>
                </c:pt>
              </c:numCache>
            </c:numRef>
          </c:val>
          <c:extLst>
            <c:ext xmlns:c16="http://schemas.microsoft.com/office/drawing/2014/chart" uri="{C3380CC4-5D6E-409C-BE32-E72D297353CC}">
              <c16:uniqueId val="{00000004-0B7B-4513-902F-609F073CA756}"/>
            </c:ext>
          </c:extLst>
        </c:ser>
        <c:dLbls>
          <c:showLegendKey val="0"/>
          <c:showVal val="0"/>
          <c:showCatName val="0"/>
          <c:showSerName val="0"/>
          <c:showPercent val="0"/>
          <c:showBubbleSize val="0"/>
        </c:dLbls>
        <c:axId val="598700128"/>
        <c:axId val="598700456"/>
      </c:areaChart>
      <c:catAx>
        <c:axId val="59870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98700456"/>
        <c:crosses val="autoZero"/>
        <c:auto val="1"/>
        <c:lblAlgn val="ctr"/>
        <c:lblOffset val="100"/>
        <c:noMultiLvlLbl val="0"/>
      </c:catAx>
      <c:valAx>
        <c:axId val="598700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Current $</a:t>
                </a:r>
                <a:r>
                  <a:rPr lang="en-US" sz="1400" baseline="0"/>
                  <a:t>B</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8700128"/>
        <c:crosses val="autoZero"/>
        <c:crossBetween val="midCat"/>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Fundamental Research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470155755078986"/>
          <c:y val="0.16937741653261085"/>
          <c:w val="0.85225282086161591"/>
          <c:h val="0.59670892952897003"/>
        </c:manualLayout>
      </c:layout>
      <c:areaChart>
        <c:grouping val="stacked"/>
        <c:varyColors val="0"/>
        <c:ser>
          <c:idx val="0"/>
          <c:order val="0"/>
          <c:tx>
            <c:strRef>
              <c:f>'Summary Current$'!$AH$3</c:f>
              <c:strCache>
                <c:ptCount val="1"/>
                <c:pt idx="0">
                  <c:v>Federal govt</c:v>
                </c:pt>
              </c:strCache>
            </c:strRef>
          </c:tx>
          <c:spPr>
            <a:solidFill>
              <a:schemeClr val="accent1"/>
            </a:solidFill>
            <a:ln>
              <a:noFill/>
            </a:ln>
            <a:effectLst/>
          </c:spPr>
          <c:cat>
            <c:numRef>
              <c:f>'Summary Current$'!$R$4:$R$69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Current$'!$AH$4:$AH$69</c:f>
              <c:numCache>
                <c:formatCode>#,##0</c:formatCode>
                <c:ptCount val="66"/>
                <c:pt idx="0">
                  <c:v>1.0205</c:v>
                </c:pt>
                <c:pt idx="1">
                  <c:v>1.0754999999999999</c:v>
                </c:pt>
                <c:pt idx="2">
                  <c:v>1.1561383785224675</c:v>
                </c:pt>
                <c:pt idx="3">
                  <c:v>1.4177811785224677</c:v>
                </c:pt>
                <c:pt idx="4">
                  <c:v>1.7551692000000001</c:v>
                </c:pt>
                <c:pt idx="5">
                  <c:v>2.0340187999999997</c:v>
                </c:pt>
                <c:pt idx="6">
                  <c:v>2.2957008000000001</c:v>
                </c:pt>
                <c:pt idx="7">
                  <c:v>2.5254611999999996</c:v>
                </c:pt>
                <c:pt idx="8">
                  <c:v>2.7829580000000003</c:v>
                </c:pt>
                <c:pt idx="9">
                  <c:v>3.3164056</c:v>
                </c:pt>
                <c:pt idx="10">
                  <c:v>3.6900983999999997</c:v>
                </c:pt>
                <c:pt idx="11">
                  <c:v>4.1544999999999996</c:v>
                </c:pt>
                <c:pt idx="12">
                  <c:v>4.4524999999999997</c:v>
                </c:pt>
                <c:pt idx="13">
                  <c:v>4.6994999999999996</c:v>
                </c:pt>
                <c:pt idx="14">
                  <c:v>5.0425000000000004</c:v>
                </c:pt>
                <c:pt idx="15">
                  <c:v>5.2089999999999996</c:v>
                </c:pt>
                <c:pt idx="16">
                  <c:v>5.380452</c:v>
                </c:pt>
                <c:pt idx="17">
                  <c:v>5.6019170000000003</c:v>
                </c:pt>
                <c:pt idx="18">
                  <c:v>5.6496710000000006</c:v>
                </c:pt>
                <c:pt idx="19">
                  <c:v>5.8984424999999998</c:v>
                </c:pt>
                <c:pt idx="20">
                  <c:v>6.2763299999999997</c:v>
                </c:pt>
                <c:pt idx="21">
                  <c:v>6.7804834999999999</c:v>
                </c:pt>
                <c:pt idx="22">
                  <c:v>7.5404729999999995</c:v>
                </c:pt>
                <c:pt idx="23">
                  <c:v>8.2564160000000015</c:v>
                </c:pt>
                <c:pt idx="24">
                  <c:v>8.9181900000000009</c:v>
                </c:pt>
                <c:pt idx="25">
                  <c:v>10.030482372584059</c:v>
                </c:pt>
                <c:pt idx="26">
                  <c:v>11.160926763168183</c:v>
                </c:pt>
                <c:pt idx="27">
                  <c:v>12.399020045118959</c:v>
                </c:pt>
                <c:pt idx="28">
                  <c:v>13.496797456229327</c:v>
                </c:pt>
                <c:pt idx="29">
                  <c:v>14.810378862630296</c:v>
                </c:pt>
                <c:pt idx="30">
                  <c:v>16.591309329160531</c:v>
                </c:pt>
                <c:pt idx="31">
                  <c:v>18.150395646842632</c:v>
                </c:pt>
                <c:pt idx="32">
                  <c:v>20.336682717298871</c:v>
                </c:pt>
                <c:pt idx="33">
                  <c:v>20.629274102036383</c:v>
                </c:pt>
                <c:pt idx="34">
                  <c:v>21.918496985251778</c:v>
                </c:pt>
                <c:pt idx="35">
                  <c:v>22.845837982600269</c:v>
                </c:pt>
                <c:pt idx="36">
                  <c:v>25.14539050440067</c:v>
                </c:pt>
                <c:pt idx="37">
                  <c:v>27.751800071000108</c:v>
                </c:pt>
                <c:pt idx="38">
                  <c:v>29.562886995335571</c:v>
                </c:pt>
                <c:pt idx="39">
                  <c:v>29.400358422998075</c:v>
                </c:pt>
                <c:pt idx="40">
                  <c:v>30.473281299085016</c:v>
                </c:pt>
                <c:pt idx="41">
                  <c:v>30.569641600360988</c:v>
                </c:pt>
                <c:pt idx="42">
                  <c:v>30.53271240382804</c:v>
                </c:pt>
                <c:pt idx="43">
                  <c:v>32.020626125355896</c:v>
                </c:pt>
                <c:pt idx="44">
                  <c:v>32.105645627606656</c:v>
                </c:pt>
                <c:pt idx="45">
                  <c:v>33.224736216997528</c:v>
                </c:pt>
                <c:pt idx="46">
                  <c:v>36.232328104506408</c:v>
                </c:pt>
                <c:pt idx="47">
                  <c:v>39.744598632979795</c:v>
                </c:pt>
                <c:pt idx="48">
                  <c:v>45.654823237650518</c:v>
                </c:pt>
                <c:pt idx="49">
                  <c:v>49.440573349973533</c:v>
                </c:pt>
                <c:pt idx="50">
                  <c:v>55.402393717914464</c:v>
                </c:pt>
                <c:pt idx="51">
                  <c:v>56.757551209505046</c:v>
                </c:pt>
                <c:pt idx="52">
                  <c:v>59.120322025606463</c:v>
                </c:pt>
                <c:pt idx="53">
                  <c:v>61.403020457112248</c:v>
                </c:pt>
                <c:pt idx="54">
                  <c:v>65.717555290257138</c:v>
                </c:pt>
                <c:pt idx="55">
                  <c:v>63.227686308593142</c:v>
                </c:pt>
                <c:pt idx="56">
                  <c:v>69.934865460958889</c:v>
                </c:pt>
                <c:pt idx="57">
                  <c:v>69.699931750000005</c:v>
                </c:pt>
                <c:pt idx="58">
                  <c:v>68.716441000000003</c:v>
                </c:pt>
                <c:pt idx="59">
                  <c:v>68.271400499999999</c:v>
                </c:pt>
                <c:pt idx="60">
                  <c:v>68.570461750000007</c:v>
                </c:pt>
                <c:pt idx="61">
                  <c:v>70.285866499999997</c:v>
                </c:pt>
                <c:pt idx="62">
                  <c:v>71.68610000000001</c:v>
                </c:pt>
                <c:pt idx="63">
                  <c:v>73.521024999999995</c:v>
                </c:pt>
                <c:pt idx="64">
                  <c:v>76.276357500000003</c:v>
                </c:pt>
                <c:pt idx="65">
                  <c:v>79.854093038971271</c:v>
                </c:pt>
              </c:numCache>
            </c:numRef>
          </c:val>
          <c:extLst>
            <c:ext xmlns:c16="http://schemas.microsoft.com/office/drawing/2014/chart" uri="{C3380CC4-5D6E-409C-BE32-E72D297353CC}">
              <c16:uniqueId val="{00000000-503E-4C8B-9FAB-B948E7B5AD3B}"/>
            </c:ext>
          </c:extLst>
        </c:ser>
        <c:ser>
          <c:idx val="1"/>
          <c:order val="1"/>
          <c:tx>
            <c:strRef>
              <c:f>'Summary Current$'!$AI$3</c:f>
              <c:strCache>
                <c:ptCount val="1"/>
                <c:pt idx="0">
                  <c:v>Non-federal govt</c:v>
                </c:pt>
              </c:strCache>
            </c:strRef>
          </c:tx>
          <c:spPr>
            <a:solidFill>
              <a:schemeClr val="accent2"/>
            </a:solidFill>
            <a:ln>
              <a:noFill/>
            </a:ln>
            <a:effectLst/>
          </c:spPr>
          <c:cat>
            <c:numRef>
              <c:f>'Summary Current$'!$R$4:$R$69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Current$'!$AI$4:$AI$69</c:f>
              <c:numCache>
                <c:formatCode>#,##0</c:formatCode>
                <c:ptCount val="66"/>
                <c:pt idx="0">
                  <c:v>3.6640277777777779E-2</c:v>
                </c:pt>
                <c:pt idx="1">
                  <c:v>4.1055681818181824E-2</c:v>
                </c:pt>
                <c:pt idx="2">
                  <c:v>4.6198390151515153E-2</c:v>
                </c:pt>
                <c:pt idx="3">
                  <c:v>5.2090644113149842E-2</c:v>
                </c:pt>
                <c:pt idx="4">
                  <c:v>5.871301842444461E-2</c:v>
                </c:pt>
                <c:pt idx="5">
                  <c:v>6.6354261749105706E-2</c:v>
                </c:pt>
                <c:pt idx="6">
                  <c:v>7.4526595211860155E-2</c:v>
                </c:pt>
                <c:pt idx="7">
                  <c:v>8.369574944071588E-2</c:v>
                </c:pt>
                <c:pt idx="8">
                  <c:v>9.3609009009009009E-2</c:v>
                </c:pt>
                <c:pt idx="9">
                  <c:v>0.10428533751142448</c:v>
                </c:pt>
                <c:pt idx="10">
                  <c:v>0.11707774694213177</c:v>
                </c:pt>
                <c:pt idx="11">
                  <c:v>0.12955123117379869</c:v>
                </c:pt>
                <c:pt idx="12">
                  <c:v>0.14086472501478414</c:v>
                </c:pt>
                <c:pt idx="13">
                  <c:v>0.15062795575896262</c:v>
                </c:pt>
                <c:pt idx="14">
                  <c:v>0.15949765886287626</c:v>
                </c:pt>
                <c:pt idx="15">
                  <c:v>0.1767643772893773</c:v>
                </c:pt>
                <c:pt idx="16">
                  <c:v>0.20093192640692642</c:v>
                </c:pt>
                <c:pt idx="17">
                  <c:v>0.23054454005351926</c:v>
                </c:pt>
                <c:pt idx="18">
                  <c:v>0.25417361829235358</c:v>
                </c:pt>
                <c:pt idx="19">
                  <c:v>0.26960745263768182</c:v>
                </c:pt>
                <c:pt idx="20">
                  <c:v>0.28399149589273814</c:v>
                </c:pt>
                <c:pt idx="21">
                  <c:v>0.30001539725551229</c:v>
                </c:pt>
                <c:pt idx="22">
                  <c:v>0.32586451208743072</c:v>
                </c:pt>
                <c:pt idx="23">
                  <c:v>0.34506710353067638</c:v>
                </c:pt>
                <c:pt idx="24">
                  <c:v>0.36621612282484989</c:v>
                </c:pt>
                <c:pt idx="25">
                  <c:v>0.41100589457671777</c:v>
                </c:pt>
                <c:pt idx="26">
                  <c:v>0.44730985358943065</c:v>
                </c:pt>
                <c:pt idx="27">
                  <c:v>0.48039578569607849</c:v>
                </c:pt>
                <c:pt idx="28">
                  <c:v>0.53727061660688058</c:v>
                </c:pt>
                <c:pt idx="29">
                  <c:v>0.57546626350804253</c:v>
                </c:pt>
                <c:pt idx="30">
                  <c:v>0.61081486562920395</c:v>
                </c:pt>
                <c:pt idx="31">
                  <c:v>0.66961776036812992</c:v>
                </c:pt>
                <c:pt idx="32">
                  <c:v>0.77606417147771378</c:v>
                </c:pt>
                <c:pt idx="33">
                  <c:v>0.90361456367981763</c:v>
                </c:pt>
                <c:pt idx="34">
                  <c:v>0.9914261567505982</c:v>
                </c:pt>
                <c:pt idx="35">
                  <c:v>1.0822582022388418</c:v>
                </c:pt>
                <c:pt idx="36">
                  <c:v>1.1825077733766121</c:v>
                </c:pt>
                <c:pt idx="37">
                  <c:v>1.2996244420732788</c:v>
                </c:pt>
                <c:pt idx="38">
                  <c:v>1.3797932678232976</c:v>
                </c:pt>
                <c:pt idx="39">
                  <c:v>1.4199160177550336</c:v>
                </c:pt>
                <c:pt idx="40">
                  <c:v>1.4481780929900085</c:v>
                </c:pt>
                <c:pt idx="41">
                  <c:v>1.5089208618213827</c:v>
                </c:pt>
                <c:pt idx="42">
                  <c:v>1.6283441943381467</c:v>
                </c:pt>
                <c:pt idx="43">
                  <c:v>1.7328525149351481</c:v>
                </c:pt>
                <c:pt idx="44">
                  <c:v>1.7818487988484053</c:v>
                </c:pt>
                <c:pt idx="45">
                  <c:v>1.8074091392284457</c:v>
                </c:pt>
                <c:pt idx="46">
                  <c:v>1.9194130107937057</c:v>
                </c:pt>
                <c:pt idx="47">
                  <c:v>2.0595330364328182</c:v>
                </c:pt>
                <c:pt idx="48">
                  <c:v>2.1905962502395377</c:v>
                </c:pt>
                <c:pt idx="49">
                  <c:v>2.3813416143767983</c:v>
                </c:pt>
                <c:pt idx="50">
                  <c:v>2.6002211668514357</c:v>
                </c:pt>
                <c:pt idx="51">
                  <c:v>2.7342602119136528</c:v>
                </c:pt>
                <c:pt idx="52">
                  <c:v>2.7873697484164031</c:v>
                </c:pt>
                <c:pt idx="53">
                  <c:v>3.2041937496093422</c:v>
                </c:pt>
                <c:pt idx="54">
                  <c:v>3.5239824693450634</c:v>
                </c:pt>
                <c:pt idx="55">
                  <c:v>3.8681833307280669</c:v>
                </c:pt>
                <c:pt idx="56">
                  <c:v>3.9827453354343514</c:v>
                </c:pt>
                <c:pt idx="57">
                  <c:v>3.9394439728781485</c:v>
                </c:pt>
                <c:pt idx="58">
                  <c:v>3.8895952186174076</c:v>
                </c:pt>
                <c:pt idx="59">
                  <c:v>3.8307192221308752</c:v>
                </c:pt>
                <c:pt idx="60">
                  <c:v>3.8541994595711389</c:v>
                </c:pt>
                <c:pt idx="61">
                  <c:v>3.8813207590379308</c:v>
                </c:pt>
                <c:pt idx="62">
                  <c:v>3.9499394849527305</c:v>
                </c:pt>
                <c:pt idx="63">
                  <c:v>4.1005285000000002</c:v>
                </c:pt>
                <c:pt idx="64">
                  <c:v>4.2094264999999993</c:v>
                </c:pt>
                <c:pt idx="65">
                  <c:v>4.2997318283056902</c:v>
                </c:pt>
              </c:numCache>
            </c:numRef>
          </c:val>
          <c:extLst>
            <c:ext xmlns:c16="http://schemas.microsoft.com/office/drawing/2014/chart" uri="{C3380CC4-5D6E-409C-BE32-E72D297353CC}">
              <c16:uniqueId val="{00000001-503E-4C8B-9FAB-B948E7B5AD3B}"/>
            </c:ext>
          </c:extLst>
        </c:ser>
        <c:ser>
          <c:idx val="2"/>
          <c:order val="2"/>
          <c:tx>
            <c:strRef>
              <c:f>'Summary Current$'!$AJ$3</c:f>
              <c:strCache>
                <c:ptCount val="1"/>
                <c:pt idx="0">
                  <c:v>Business</c:v>
                </c:pt>
              </c:strCache>
            </c:strRef>
          </c:tx>
          <c:spPr>
            <a:solidFill>
              <a:schemeClr val="accent3"/>
            </a:solidFill>
            <a:ln>
              <a:noFill/>
            </a:ln>
            <a:effectLst/>
          </c:spPr>
          <c:cat>
            <c:numRef>
              <c:f>'Summary Current$'!$R$4:$R$69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Current$'!$AJ$4:$AJ$69</c:f>
              <c:numCache>
                <c:formatCode>#,##0</c:formatCode>
                <c:ptCount val="66"/>
                <c:pt idx="0">
                  <c:v>0.60950000000000004</c:v>
                </c:pt>
                <c:pt idx="1">
                  <c:v>0.68149999999999999</c:v>
                </c:pt>
                <c:pt idx="2">
                  <c:v>0.77449999999999997</c:v>
                </c:pt>
                <c:pt idx="3">
                  <c:v>1.0685</c:v>
                </c:pt>
                <c:pt idx="4">
                  <c:v>1.2849999999999999</c:v>
                </c:pt>
                <c:pt idx="5">
                  <c:v>1.4550000000000001</c:v>
                </c:pt>
                <c:pt idx="6">
                  <c:v>1.4955000000000001</c:v>
                </c:pt>
                <c:pt idx="7">
                  <c:v>1.5685</c:v>
                </c:pt>
                <c:pt idx="8">
                  <c:v>1.556</c:v>
                </c:pt>
                <c:pt idx="9">
                  <c:v>1.8645</c:v>
                </c:pt>
                <c:pt idx="10">
                  <c:v>1.9075</c:v>
                </c:pt>
                <c:pt idx="11">
                  <c:v>2.0265</c:v>
                </c:pt>
                <c:pt idx="12">
                  <c:v>2.1154999999999999</c:v>
                </c:pt>
                <c:pt idx="13">
                  <c:v>2.3540000000000001</c:v>
                </c:pt>
                <c:pt idx="14">
                  <c:v>2.3839999999999999</c:v>
                </c:pt>
                <c:pt idx="15">
                  <c:v>2.6615000000000002</c:v>
                </c:pt>
                <c:pt idx="16">
                  <c:v>2.8605</c:v>
                </c:pt>
                <c:pt idx="17">
                  <c:v>2.9594999999999998</c:v>
                </c:pt>
                <c:pt idx="18">
                  <c:v>3.044</c:v>
                </c:pt>
                <c:pt idx="19">
                  <c:v>3.1825000000000001</c:v>
                </c:pt>
                <c:pt idx="20">
                  <c:v>3.5005000000000002</c:v>
                </c:pt>
                <c:pt idx="21">
                  <c:v>3.9891067525358683</c:v>
                </c:pt>
                <c:pt idx="22">
                  <c:v>4.2238940471285824</c:v>
                </c:pt>
                <c:pt idx="23">
                  <c:v>4.7754227519264756</c:v>
                </c:pt>
                <c:pt idx="24">
                  <c:v>5.2717591777048636</c:v>
                </c:pt>
                <c:pt idx="25">
                  <c:v>5.9524755644011007</c:v>
                </c:pt>
                <c:pt idx="26">
                  <c:v>6.9041113744905065</c:v>
                </c:pt>
                <c:pt idx="27">
                  <c:v>7.9839911947914457</c:v>
                </c:pt>
                <c:pt idx="28">
                  <c:v>10.131090903696009</c:v>
                </c:pt>
                <c:pt idx="29">
                  <c:v>11.406267766952835</c:v>
                </c:pt>
                <c:pt idx="30">
                  <c:v>12.647272303667684</c:v>
                </c:pt>
                <c:pt idx="31">
                  <c:v>14.371835510688063</c:v>
                </c:pt>
                <c:pt idx="32">
                  <c:v>16.105306610387107</c:v>
                </c:pt>
                <c:pt idx="33">
                  <c:v>19.531708842241979</c:v>
                </c:pt>
                <c:pt idx="34">
                  <c:v>19.792088709321245</c:v>
                </c:pt>
                <c:pt idx="35">
                  <c:v>21.212112402089144</c:v>
                </c:pt>
                <c:pt idx="36">
                  <c:v>23.14422802872657</c:v>
                </c:pt>
                <c:pt idx="37">
                  <c:v>23.639539069267382</c:v>
                </c:pt>
                <c:pt idx="38">
                  <c:v>29.103005269947133</c:v>
                </c:pt>
                <c:pt idx="39">
                  <c:v>28.661609344403097</c:v>
                </c:pt>
                <c:pt idx="40">
                  <c:v>27.683010495209295</c:v>
                </c:pt>
                <c:pt idx="41">
                  <c:v>27.318047225188941</c:v>
                </c:pt>
                <c:pt idx="42">
                  <c:v>31.133049259345885</c:v>
                </c:pt>
                <c:pt idx="43">
                  <c:v>34.384467975022247</c:v>
                </c:pt>
                <c:pt idx="44">
                  <c:v>40.877520025565978</c:v>
                </c:pt>
                <c:pt idx="45">
                  <c:v>36.908409766183148</c:v>
                </c:pt>
                <c:pt idx="46">
                  <c:v>42.01488681279978</c:v>
                </c:pt>
                <c:pt idx="47">
                  <c:v>45.42670989958998</c:v>
                </c:pt>
                <c:pt idx="48">
                  <c:v>50.542516489619956</c:v>
                </c:pt>
                <c:pt idx="49">
                  <c:v>35.533981353532347</c:v>
                </c:pt>
                <c:pt idx="50">
                  <c:v>42.602773609776371</c:v>
                </c:pt>
                <c:pt idx="51">
                  <c:v>50.290073333690252</c:v>
                </c:pt>
                <c:pt idx="52">
                  <c:v>50.605714523563321</c:v>
                </c:pt>
                <c:pt idx="53">
                  <c:v>55.266795876193875</c:v>
                </c:pt>
                <c:pt idx="54">
                  <c:v>60.692683442225132</c:v>
                </c:pt>
                <c:pt idx="55">
                  <c:v>56.218227377642215</c:v>
                </c:pt>
                <c:pt idx="56">
                  <c:v>50.461921968792581</c:v>
                </c:pt>
                <c:pt idx="57">
                  <c:v>58.715515011771757</c:v>
                </c:pt>
                <c:pt idx="58">
                  <c:v>58.764856360801595</c:v>
                </c:pt>
                <c:pt idx="59">
                  <c:v>63.076302667425807</c:v>
                </c:pt>
                <c:pt idx="60">
                  <c:v>67.337111501491364</c:v>
                </c:pt>
                <c:pt idx="61">
                  <c:v>71.142615849007413</c:v>
                </c:pt>
                <c:pt idx="62">
                  <c:v>74.675405913775819</c:v>
                </c:pt>
                <c:pt idx="63">
                  <c:v>83.282605061223052</c:v>
                </c:pt>
                <c:pt idx="64">
                  <c:v>85.187075257279048</c:v>
                </c:pt>
                <c:pt idx="65">
                  <c:v>90.539526085192335</c:v>
                </c:pt>
              </c:numCache>
            </c:numRef>
          </c:val>
          <c:extLst>
            <c:ext xmlns:c16="http://schemas.microsoft.com/office/drawing/2014/chart" uri="{C3380CC4-5D6E-409C-BE32-E72D297353CC}">
              <c16:uniqueId val="{00000002-503E-4C8B-9FAB-B948E7B5AD3B}"/>
            </c:ext>
          </c:extLst>
        </c:ser>
        <c:ser>
          <c:idx val="3"/>
          <c:order val="3"/>
          <c:tx>
            <c:strRef>
              <c:f>'Summary Current$'!$AK$3</c:f>
              <c:strCache>
                <c:ptCount val="1"/>
                <c:pt idx="0">
                  <c:v>Higher Ed</c:v>
                </c:pt>
              </c:strCache>
            </c:strRef>
          </c:tx>
          <c:spPr>
            <a:solidFill>
              <a:schemeClr val="accent4"/>
            </a:solidFill>
            <a:ln>
              <a:noFill/>
            </a:ln>
            <a:effectLst/>
          </c:spPr>
          <c:cat>
            <c:numRef>
              <c:f>'Summary Current$'!$R$4:$R$69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Current$'!$AK$4:$AK$69</c:f>
              <c:numCache>
                <c:formatCode>#,##0</c:formatCode>
                <c:ptCount val="66"/>
                <c:pt idx="0">
                  <c:v>3.3859722222222222E-2</c:v>
                </c:pt>
                <c:pt idx="1">
                  <c:v>3.6444318181818182E-2</c:v>
                </c:pt>
                <c:pt idx="2">
                  <c:v>3.8801609848484846E-2</c:v>
                </c:pt>
                <c:pt idx="3">
                  <c:v>4.2409355886850152E-2</c:v>
                </c:pt>
                <c:pt idx="4">
                  <c:v>4.6786981575555386E-2</c:v>
                </c:pt>
                <c:pt idx="5">
                  <c:v>5.1145738250894288E-2</c:v>
                </c:pt>
                <c:pt idx="6">
                  <c:v>5.6473404788139843E-2</c:v>
                </c:pt>
                <c:pt idx="7">
                  <c:v>6.2304250559284111E-2</c:v>
                </c:pt>
                <c:pt idx="8">
                  <c:v>6.9390990990990983E-2</c:v>
                </c:pt>
                <c:pt idx="9">
                  <c:v>7.8214662488575545E-2</c:v>
                </c:pt>
                <c:pt idx="10">
                  <c:v>8.9922253057868232E-2</c:v>
                </c:pt>
                <c:pt idx="11">
                  <c:v>0.10694876882620129</c:v>
                </c:pt>
                <c:pt idx="12">
                  <c:v>0.12813527498521585</c:v>
                </c:pt>
                <c:pt idx="13">
                  <c:v>0.15487204424103737</c:v>
                </c:pt>
                <c:pt idx="14">
                  <c:v>0.18950234113712375</c:v>
                </c:pt>
                <c:pt idx="15">
                  <c:v>0.21123562271062268</c:v>
                </c:pt>
                <c:pt idx="16">
                  <c:v>0.2250680735930736</c:v>
                </c:pt>
                <c:pt idx="17">
                  <c:v>0.25145545994648072</c:v>
                </c:pt>
                <c:pt idx="18">
                  <c:v>0.2808263817076464</c:v>
                </c:pt>
                <c:pt idx="19">
                  <c:v>0.29789254736231818</c:v>
                </c:pt>
                <c:pt idx="20">
                  <c:v>0.32300850410726184</c:v>
                </c:pt>
                <c:pt idx="21">
                  <c:v>0.36798460274448769</c:v>
                </c:pt>
                <c:pt idx="22">
                  <c:v>0.40405764360119201</c:v>
                </c:pt>
                <c:pt idx="23">
                  <c:v>0.44885505215794635</c:v>
                </c:pt>
                <c:pt idx="24">
                  <c:v>0.52828387717515013</c:v>
                </c:pt>
                <c:pt idx="25">
                  <c:v>0.62999410542328227</c:v>
                </c:pt>
                <c:pt idx="26">
                  <c:v>0.72921121511285947</c:v>
                </c:pt>
                <c:pt idx="27">
                  <c:v>0.85188846402554375</c:v>
                </c:pt>
                <c:pt idx="28">
                  <c:v>0.97791387948094466</c:v>
                </c:pt>
                <c:pt idx="29">
                  <c:v>1.1182586326181763</c:v>
                </c:pt>
                <c:pt idx="30">
                  <c:v>1.2592360531519458</c:v>
                </c:pt>
                <c:pt idx="31">
                  <c:v>1.4061524589451369</c:v>
                </c:pt>
                <c:pt idx="32">
                  <c:v>1.6228449719717113</c:v>
                </c:pt>
                <c:pt idx="33">
                  <c:v>1.8823144742246805</c:v>
                </c:pt>
                <c:pt idx="34">
                  <c:v>2.1067133663051356</c:v>
                </c:pt>
                <c:pt idx="35">
                  <c:v>2.347488499674264</c:v>
                </c:pt>
                <c:pt idx="36">
                  <c:v>2.6471842392874092</c:v>
                </c:pt>
                <c:pt idx="37">
                  <c:v>2.9601595403348093</c:v>
                </c:pt>
                <c:pt idx="38">
                  <c:v>3.2180409578454459</c:v>
                </c:pt>
                <c:pt idx="39">
                  <c:v>3.3226425729846434</c:v>
                </c:pt>
                <c:pt idx="40">
                  <c:v>3.4492633906182233</c:v>
                </c:pt>
                <c:pt idx="41">
                  <c:v>3.6623181868371213</c:v>
                </c:pt>
                <c:pt idx="42">
                  <c:v>3.8221186766092372</c:v>
                </c:pt>
                <c:pt idx="43">
                  <c:v>4.1302779667447762</c:v>
                </c:pt>
                <c:pt idx="44">
                  <c:v>4.5451613178709618</c:v>
                </c:pt>
                <c:pt idx="45">
                  <c:v>4.8873057108632656</c:v>
                </c:pt>
                <c:pt idx="46">
                  <c:v>5.3285829750204652</c:v>
                </c:pt>
                <c:pt idx="47">
                  <c:v>5.9174808771824523</c:v>
                </c:pt>
                <c:pt idx="48">
                  <c:v>6.4928796597666771</c:v>
                </c:pt>
                <c:pt idx="49">
                  <c:v>7.2478633421955747</c:v>
                </c:pt>
                <c:pt idx="50">
                  <c:v>7.8185893660887924</c:v>
                </c:pt>
                <c:pt idx="51">
                  <c:v>8.1557079058478816</c:v>
                </c:pt>
                <c:pt idx="52">
                  <c:v>8.8513479271462465</c:v>
                </c:pt>
                <c:pt idx="53">
                  <c:v>9.6557314914873515</c:v>
                </c:pt>
                <c:pt idx="54">
                  <c:v>10.392784496516601</c:v>
                </c:pt>
                <c:pt idx="55">
                  <c:v>11.148856289505932</c:v>
                </c:pt>
                <c:pt idx="56">
                  <c:v>11.139998112891051</c:v>
                </c:pt>
                <c:pt idx="57">
                  <c:v>11.019</c:v>
                </c:pt>
                <c:pt idx="58">
                  <c:v>11.757999999999999</c:v>
                </c:pt>
                <c:pt idx="59">
                  <c:v>12.7685</c:v>
                </c:pt>
                <c:pt idx="60">
                  <c:v>13.7</c:v>
                </c:pt>
                <c:pt idx="61">
                  <c:v>14.42</c:v>
                </c:pt>
                <c:pt idx="62">
                  <c:v>15.409000000000001</c:v>
                </c:pt>
                <c:pt idx="63">
                  <c:v>16.481999999999999</c:v>
                </c:pt>
                <c:pt idx="64">
                  <c:v>17.558499999999999</c:v>
                </c:pt>
                <c:pt idx="65">
                  <c:v>18.810822847305595</c:v>
                </c:pt>
              </c:numCache>
            </c:numRef>
          </c:val>
          <c:extLst>
            <c:ext xmlns:c16="http://schemas.microsoft.com/office/drawing/2014/chart" uri="{C3380CC4-5D6E-409C-BE32-E72D297353CC}">
              <c16:uniqueId val="{00000003-503E-4C8B-9FAB-B948E7B5AD3B}"/>
            </c:ext>
          </c:extLst>
        </c:ser>
        <c:ser>
          <c:idx val="4"/>
          <c:order val="4"/>
          <c:tx>
            <c:strRef>
              <c:f>'Summary Current$'!$AL$3</c:f>
              <c:strCache>
                <c:ptCount val="1"/>
                <c:pt idx="0">
                  <c:v>Non-profit</c:v>
                </c:pt>
              </c:strCache>
            </c:strRef>
          </c:tx>
          <c:spPr>
            <a:solidFill>
              <a:schemeClr val="accent5"/>
            </a:solidFill>
            <a:ln>
              <a:noFill/>
            </a:ln>
            <a:effectLst/>
          </c:spPr>
          <c:cat>
            <c:numRef>
              <c:f>'Summary Current$'!$R$4:$R$69</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'Summary Current$'!$AL$4:$AL$69</c:f>
              <c:numCache>
                <c:formatCode>#,##0</c:formatCode>
                <c:ptCount val="66"/>
                <c:pt idx="0">
                  <c:v>4.8000000000000001E-2</c:v>
                </c:pt>
                <c:pt idx="1">
                  <c:v>5.1999999999999998E-2</c:v>
                </c:pt>
                <c:pt idx="2">
                  <c:v>5.6000000000000001E-2</c:v>
                </c:pt>
                <c:pt idx="3">
                  <c:v>6.5500000000000003E-2</c:v>
                </c:pt>
                <c:pt idx="4">
                  <c:v>8.1000000000000003E-2</c:v>
                </c:pt>
                <c:pt idx="5">
                  <c:v>9.5500000000000002E-2</c:v>
                </c:pt>
                <c:pt idx="6">
                  <c:v>0.1045</c:v>
                </c:pt>
                <c:pt idx="7">
                  <c:v>0.111</c:v>
                </c:pt>
                <c:pt idx="8">
                  <c:v>0.13200000000000001</c:v>
                </c:pt>
                <c:pt idx="9">
                  <c:v>0.1585</c:v>
                </c:pt>
                <c:pt idx="10">
                  <c:v>0.17499999999999999</c:v>
                </c:pt>
                <c:pt idx="11">
                  <c:v>0.17949999999999999</c:v>
                </c:pt>
                <c:pt idx="12">
                  <c:v>0.20050000000000001</c:v>
                </c:pt>
                <c:pt idx="13">
                  <c:v>0.2235</c:v>
                </c:pt>
                <c:pt idx="14">
                  <c:v>0.24</c:v>
                </c:pt>
                <c:pt idx="15">
                  <c:v>0.2545</c:v>
                </c:pt>
                <c:pt idx="16">
                  <c:v>0.27800000000000002</c:v>
                </c:pt>
                <c:pt idx="17">
                  <c:v>0.30299999999999999</c:v>
                </c:pt>
                <c:pt idx="18">
                  <c:v>0.32450000000000001</c:v>
                </c:pt>
                <c:pt idx="19">
                  <c:v>0.34849999999999998</c:v>
                </c:pt>
                <c:pt idx="20">
                  <c:v>0.371</c:v>
                </c:pt>
                <c:pt idx="21">
                  <c:v>0.41703360448788818</c:v>
                </c:pt>
                <c:pt idx="22">
                  <c:v>0.47138697754139941</c:v>
                </c:pt>
                <c:pt idx="23">
                  <c:v>0.5238287174390982</c:v>
                </c:pt>
                <c:pt idx="24">
                  <c:v>0.58615852065678342</c:v>
                </c:pt>
                <c:pt idx="25">
                  <c:v>0.6392107821869325</c:v>
                </c:pt>
                <c:pt idx="26">
                  <c:v>0.691776780590732</c:v>
                </c:pt>
                <c:pt idx="27">
                  <c:v>0.76073292952148486</c:v>
                </c:pt>
                <c:pt idx="28">
                  <c:v>0.84380630600293338</c:v>
                </c:pt>
                <c:pt idx="29">
                  <c:v>0.95826659392430635</c:v>
                </c:pt>
                <c:pt idx="30">
                  <c:v>1.0693669450591312</c:v>
                </c:pt>
                <c:pt idx="31">
                  <c:v>1.1843547087545452</c:v>
                </c:pt>
                <c:pt idx="32">
                  <c:v>1.3080858165842619</c:v>
                </c:pt>
                <c:pt idx="33">
                  <c:v>1.4462422932268557</c:v>
                </c:pt>
                <c:pt idx="34">
                  <c:v>1.6230704376047376</c:v>
                </c:pt>
                <c:pt idx="35">
                  <c:v>1.8267381013158461</c:v>
                </c:pt>
                <c:pt idx="36">
                  <c:v>2.0483968655642357</c:v>
                </c:pt>
                <c:pt idx="37">
                  <c:v>2.2745215950739857</c:v>
                </c:pt>
                <c:pt idx="38">
                  <c:v>2.5072299799151798</c:v>
                </c:pt>
                <c:pt idx="39">
                  <c:v>2.7349729859766714</c:v>
                </c:pt>
                <c:pt idx="40">
                  <c:v>2.9713573830458722</c:v>
                </c:pt>
                <c:pt idx="41">
                  <c:v>3.2099324382836065</c:v>
                </c:pt>
                <c:pt idx="42">
                  <c:v>3.4303095529173016</c:v>
                </c:pt>
                <c:pt idx="43">
                  <c:v>3.7009694564998785</c:v>
                </c:pt>
                <c:pt idx="44">
                  <c:v>3.9228064650438146</c:v>
                </c:pt>
                <c:pt idx="45">
                  <c:v>4.26159285802082</c:v>
                </c:pt>
                <c:pt idx="46">
                  <c:v>4.6405994969671118</c:v>
                </c:pt>
                <c:pt idx="47">
                  <c:v>5.3877517401189055</c:v>
                </c:pt>
                <c:pt idx="48">
                  <c:v>5.9181198521026328</c:v>
                </c:pt>
                <c:pt idx="49">
                  <c:v>6.7061701300329979</c:v>
                </c:pt>
                <c:pt idx="50">
                  <c:v>7.4586351606433565</c:v>
                </c:pt>
                <c:pt idx="51">
                  <c:v>7.5732417516375774</c:v>
                </c:pt>
                <c:pt idx="52">
                  <c:v>8.1923504425812155</c:v>
                </c:pt>
                <c:pt idx="53">
                  <c:v>8.6598034797592192</c:v>
                </c:pt>
                <c:pt idx="54">
                  <c:v>9.5951924582197563</c:v>
                </c:pt>
                <c:pt idx="55">
                  <c:v>10.714695673947778</c:v>
                </c:pt>
                <c:pt idx="56">
                  <c:v>11.373859364867446</c:v>
                </c:pt>
                <c:pt idx="57">
                  <c:v>11.792348623142152</c:v>
                </c:pt>
                <c:pt idx="58">
                  <c:v>12.038676557897757</c:v>
                </c:pt>
                <c:pt idx="59">
                  <c:v>12.4071605976242</c:v>
                </c:pt>
                <c:pt idx="60">
                  <c:v>13.358669844083156</c:v>
                </c:pt>
                <c:pt idx="61">
                  <c:v>14.217350628839869</c:v>
                </c:pt>
                <c:pt idx="62">
                  <c:v>15.052105574625051</c:v>
                </c:pt>
                <c:pt idx="63">
                  <c:v>16.095831346892474</c:v>
                </c:pt>
                <c:pt idx="64">
                  <c:v>17.031429507626214</c:v>
                </c:pt>
                <c:pt idx="65">
                  <c:v>17.94357206818864</c:v>
                </c:pt>
              </c:numCache>
            </c:numRef>
          </c:val>
          <c:extLst>
            <c:ext xmlns:c16="http://schemas.microsoft.com/office/drawing/2014/chart" uri="{C3380CC4-5D6E-409C-BE32-E72D297353CC}">
              <c16:uniqueId val="{00000004-503E-4C8B-9FAB-B948E7B5AD3B}"/>
            </c:ext>
          </c:extLst>
        </c:ser>
        <c:dLbls>
          <c:showLegendKey val="0"/>
          <c:showVal val="0"/>
          <c:showCatName val="0"/>
          <c:showSerName val="0"/>
          <c:showPercent val="0"/>
          <c:showBubbleSize val="0"/>
        </c:dLbls>
        <c:axId val="398766008"/>
        <c:axId val="398766664"/>
      </c:areaChart>
      <c:catAx>
        <c:axId val="398766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98766664"/>
        <c:crosses val="autoZero"/>
        <c:auto val="1"/>
        <c:lblAlgn val="ctr"/>
        <c:lblOffset val="100"/>
        <c:noMultiLvlLbl val="0"/>
      </c:catAx>
      <c:valAx>
        <c:axId val="398766664"/>
        <c:scaling>
          <c:orientation val="minMax"/>
          <c:max val="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a:t> Current $B</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98766008"/>
        <c:crosses val="autoZero"/>
        <c:crossBetween val="midCat"/>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71062625551694"/>
          <c:y val="4.2859925969218782E-2"/>
          <c:w val="0.73607618880042225"/>
          <c:h val="0.80617345104086435"/>
        </c:manualLayout>
      </c:layout>
      <c:barChart>
        <c:barDir val="bar"/>
        <c:grouping val="percentStacked"/>
        <c:varyColors val="0"/>
        <c:ser>
          <c:idx val="1"/>
          <c:order val="0"/>
          <c:tx>
            <c:strRef>
              <c:f>'Figure 2-8'!$B$4</c:f>
              <c:strCache>
                <c:ptCount val="1"/>
                <c:pt idx="0">
                  <c:v>Black</c:v>
                </c:pt>
              </c:strCache>
            </c:strRef>
          </c:tx>
          <c:spPr>
            <a:solidFill>
              <a:schemeClr val="accent2"/>
            </a:solidFill>
            <a:ln>
              <a:noFill/>
            </a:ln>
            <a:effectLst/>
          </c:spPr>
          <c:invertIfNegative val="0"/>
          <c:cat>
            <c:strRef>
              <c:f>'Figure 2-8'!$A$5:$A$9</c:f>
              <c:strCache>
                <c:ptCount val="5"/>
                <c:pt idx="0">
                  <c:v>U.S. population (ages 20–34)</c:v>
                </c:pt>
                <c:pt idx="1">
                  <c:v>Associate's degree recipients</c:v>
                </c:pt>
                <c:pt idx="2">
                  <c:v>Bachelor's degree recipients</c:v>
                </c:pt>
                <c:pt idx="3">
                  <c:v>Master's degree recipients</c:v>
                </c:pt>
                <c:pt idx="4">
                  <c:v>Doctoral degree recipients</c:v>
                </c:pt>
              </c:strCache>
            </c:strRef>
          </c:cat>
          <c:val>
            <c:numRef>
              <c:f>'Figure 2-8'!$B$5:$B$9</c:f>
              <c:numCache>
                <c:formatCode>#,##0.0</c:formatCode>
                <c:ptCount val="5"/>
                <c:pt idx="0">
                  <c:v>13.215241826142327</c:v>
                </c:pt>
                <c:pt idx="1">
                  <c:v>11.030408899717287</c:v>
                </c:pt>
                <c:pt idx="2">
                  <c:v>8.9803710206294696</c:v>
                </c:pt>
                <c:pt idx="3">
                  <c:v>11.306521869871899</c:v>
                </c:pt>
                <c:pt idx="4">
                  <c:v>7.691482514481871</c:v>
                </c:pt>
              </c:numCache>
            </c:numRef>
          </c:val>
          <c:extLst>
            <c:ext xmlns:c16="http://schemas.microsoft.com/office/drawing/2014/chart" uri="{C3380CC4-5D6E-409C-BE32-E72D297353CC}">
              <c16:uniqueId val="{00000000-525C-4B9B-A42C-273CD4FA9A10}"/>
            </c:ext>
          </c:extLst>
        </c:ser>
        <c:ser>
          <c:idx val="6"/>
          <c:order val="1"/>
          <c:tx>
            <c:strRef>
              <c:f>'Figure 2-8'!$C$4</c:f>
              <c:strCache>
                <c:ptCount val="1"/>
                <c:pt idx="0">
                  <c:v>Hispanic</c:v>
                </c:pt>
              </c:strCache>
            </c:strRef>
          </c:tx>
          <c:spPr>
            <a:solidFill>
              <a:schemeClr val="accent1">
                <a:lumMod val="60000"/>
              </a:schemeClr>
            </a:solidFill>
            <a:ln>
              <a:noFill/>
            </a:ln>
            <a:effectLst/>
          </c:spPr>
          <c:invertIfNegative val="0"/>
          <c:cat>
            <c:strRef>
              <c:f>'Figure 2-8'!$A$5:$A$9</c:f>
              <c:strCache>
                <c:ptCount val="5"/>
                <c:pt idx="0">
                  <c:v>U.S. population (ages 20–34)</c:v>
                </c:pt>
                <c:pt idx="1">
                  <c:v>Associate's degree recipients</c:v>
                </c:pt>
                <c:pt idx="2">
                  <c:v>Bachelor's degree recipients</c:v>
                </c:pt>
                <c:pt idx="3">
                  <c:v>Master's degree recipients</c:v>
                </c:pt>
                <c:pt idx="4">
                  <c:v>Doctoral degree recipients</c:v>
                </c:pt>
              </c:strCache>
            </c:strRef>
          </c:cat>
          <c:val>
            <c:numRef>
              <c:f>'Figure 2-8'!$C$5:$C$9</c:f>
              <c:numCache>
                <c:formatCode>#,##0.0</c:formatCode>
                <c:ptCount val="5"/>
                <c:pt idx="0">
                  <c:v>20.36271315600634</c:v>
                </c:pt>
                <c:pt idx="1">
                  <c:v>27.499023145700694</c:v>
                </c:pt>
                <c:pt idx="2">
                  <c:v>14.773372750509928</c:v>
                </c:pt>
                <c:pt idx="3">
                  <c:v>11.248099112489582</c:v>
                </c:pt>
                <c:pt idx="4">
                  <c:v>7.7987556318386613</c:v>
                </c:pt>
              </c:numCache>
            </c:numRef>
          </c:val>
          <c:extLst>
            <c:ext xmlns:c16="http://schemas.microsoft.com/office/drawing/2014/chart" uri="{C3380CC4-5D6E-409C-BE32-E72D297353CC}">
              <c16:uniqueId val="{00000001-525C-4B9B-A42C-273CD4FA9A10}"/>
            </c:ext>
          </c:extLst>
        </c:ser>
        <c:ser>
          <c:idx val="2"/>
          <c:order val="2"/>
          <c:tx>
            <c:strRef>
              <c:f>'Figure 2-8'!$D$4</c:f>
              <c:strCache>
                <c:ptCount val="1"/>
                <c:pt idx="0">
                  <c:v>American Indian or Alaska Native</c:v>
                </c:pt>
              </c:strCache>
            </c:strRef>
          </c:tx>
          <c:spPr>
            <a:solidFill>
              <a:schemeClr val="accent3"/>
            </a:solidFill>
            <a:ln>
              <a:noFill/>
            </a:ln>
            <a:effectLst/>
          </c:spPr>
          <c:invertIfNegative val="0"/>
          <c:cat>
            <c:strRef>
              <c:f>'Figure 2-8'!$A$5:$A$9</c:f>
              <c:strCache>
                <c:ptCount val="5"/>
                <c:pt idx="0">
                  <c:v>U.S. population (ages 20–34)</c:v>
                </c:pt>
                <c:pt idx="1">
                  <c:v>Associate's degree recipients</c:v>
                </c:pt>
                <c:pt idx="2">
                  <c:v>Bachelor's degree recipients</c:v>
                </c:pt>
                <c:pt idx="3">
                  <c:v>Master's degree recipients</c:v>
                </c:pt>
                <c:pt idx="4">
                  <c:v>Doctoral degree recipients</c:v>
                </c:pt>
              </c:strCache>
            </c:strRef>
          </c:cat>
          <c:val>
            <c:numRef>
              <c:f>'Figure 2-8'!$D$5:$D$9</c:f>
              <c:numCache>
                <c:formatCode>#,##0.0</c:formatCode>
                <c:ptCount val="5"/>
                <c:pt idx="0">
                  <c:v>0.78844759437705514</c:v>
                </c:pt>
                <c:pt idx="1">
                  <c:v>1.0825844117038637</c:v>
                </c:pt>
                <c:pt idx="2">
                  <c:v>0.45893470346750664</c:v>
                </c:pt>
                <c:pt idx="3">
                  <c:v>0.53095976562164393</c:v>
                </c:pt>
                <c:pt idx="4">
                  <c:v>0.40763784595580349</c:v>
                </c:pt>
              </c:numCache>
            </c:numRef>
          </c:val>
          <c:extLst>
            <c:ext xmlns:c16="http://schemas.microsoft.com/office/drawing/2014/chart" uri="{C3380CC4-5D6E-409C-BE32-E72D297353CC}">
              <c16:uniqueId val="{00000002-525C-4B9B-A42C-273CD4FA9A10}"/>
            </c:ext>
          </c:extLst>
        </c:ser>
        <c:ser>
          <c:idx val="4"/>
          <c:order val="3"/>
          <c:tx>
            <c:strRef>
              <c:f>'Figure 2-8'!$E$4</c:f>
              <c:strCache>
                <c:ptCount val="1"/>
                <c:pt idx="0">
                  <c:v>Native Hawaiian or Pacific Islander</c:v>
                </c:pt>
              </c:strCache>
            </c:strRef>
          </c:tx>
          <c:spPr>
            <a:solidFill>
              <a:schemeClr val="accent5"/>
            </a:solidFill>
            <a:ln>
              <a:noFill/>
            </a:ln>
            <a:effectLst/>
          </c:spPr>
          <c:invertIfNegative val="0"/>
          <c:cat>
            <c:strRef>
              <c:f>'Figure 2-8'!$A$5:$A$9</c:f>
              <c:strCache>
                <c:ptCount val="5"/>
                <c:pt idx="0">
                  <c:v>U.S. population (ages 20–34)</c:v>
                </c:pt>
                <c:pt idx="1">
                  <c:v>Associate's degree recipients</c:v>
                </c:pt>
                <c:pt idx="2">
                  <c:v>Bachelor's degree recipients</c:v>
                </c:pt>
                <c:pt idx="3">
                  <c:v>Master's degree recipients</c:v>
                </c:pt>
                <c:pt idx="4">
                  <c:v>Doctoral degree recipients</c:v>
                </c:pt>
              </c:strCache>
            </c:strRef>
          </c:cat>
          <c:val>
            <c:numRef>
              <c:f>'Figure 2-8'!$E$5:$E$9</c:f>
              <c:numCache>
                <c:formatCode>#,##0.0</c:formatCode>
                <c:ptCount val="5"/>
                <c:pt idx="0">
                  <c:v>0.212600339470359</c:v>
                </c:pt>
                <c:pt idx="1">
                  <c:v>0.47118854437217</c:v>
                </c:pt>
                <c:pt idx="2">
                  <c:v>0.22930598228808965</c:v>
                </c:pt>
                <c:pt idx="3">
                  <c:v>0.2525925098588403</c:v>
                </c:pt>
                <c:pt idx="4">
                  <c:v>0.13230351140670815</c:v>
                </c:pt>
              </c:numCache>
            </c:numRef>
          </c:val>
          <c:extLst>
            <c:ext xmlns:c16="http://schemas.microsoft.com/office/drawing/2014/chart" uri="{C3380CC4-5D6E-409C-BE32-E72D297353CC}">
              <c16:uniqueId val="{00000003-525C-4B9B-A42C-273CD4FA9A10}"/>
            </c:ext>
          </c:extLst>
        </c:ser>
        <c:ser>
          <c:idx val="5"/>
          <c:order val="4"/>
          <c:tx>
            <c:strRef>
              <c:f>'Figure 2-8'!$F$4</c:f>
              <c:strCache>
                <c:ptCount val="1"/>
                <c:pt idx="0">
                  <c:v>Two or more races</c:v>
                </c:pt>
              </c:strCache>
            </c:strRef>
          </c:tx>
          <c:spPr>
            <a:solidFill>
              <a:schemeClr val="accent6"/>
            </a:solidFill>
            <a:ln>
              <a:noFill/>
            </a:ln>
            <a:effectLst/>
          </c:spPr>
          <c:invertIfNegative val="0"/>
          <c:cat>
            <c:strRef>
              <c:f>'Figure 2-8'!$A$5:$A$9</c:f>
              <c:strCache>
                <c:ptCount val="5"/>
                <c:pt idx="0">
                  <c:v>U.S. population (ages 20–34)</c:v>
                </c:pt>
                <c:pt idx="1">
                  <c:v>Associate's degree recipients</c:v>
                </c:pt>
                <c:pt idx="2">
                  <c:v>Bachelor's degree recipients</c:v>
                </c:pt>
                <c:pt idx="3">
                  <c:v>Master's degree recipients</c:v>
                </c:pt>
                <c:pt idx="4">
                  <c:v>Doctoral degree recipients</c:v>
                </c:pt>
              </c:strCache>
            </c:strRef>
          </c:cat>
          <c:val>
            <c:numRef>
              <c:f>'Figure 2-8'!$F$5:$F$9</c:f>
              <c:numCache>
                <c:formatCode>#,##0.0</c:formatCode>
                <c:ptCount val="5"/>
                <c:pt idx="0">
                  <c:v>1.8178914022066133</c:v>
                </c:pt>
                <c:pt idx="1">
                  <c:v>3.5741374951157283</c:v>
                </c:pt>
                <c:pt idx="2">
                  <c:v>4.0284268415481135</c:v>
                </c:pt>
                <c:pt idx="3">
                  <c:v>3.2613645150481556</c:v>
                </c:pt>
                <c:pt idx="4">
                  <c:v>2.7747979689623112</c:v>
                </c:pt>
              </c:numCache>
            </c:numRef>
          </c:val>
          <c:extLst>
            <c:ext xmlns:c16="http://schemas.microsoft.com/office/drawing/2014/chart" uri="{C3380CC4-5D6E-409C-BE32-E72D297353CC}">
              <c16:uniqueId val="{00000004-525C-4B9B-A42C-273CD4FA9A10}"/>
            </c:ext>
          </c:extLst>
        </c:ser>
        <c:ser>
          <c:idx val="3"/>
          <c:order val="5"/>
          <c:tx>
            <c:strRef>
              <c:f>'Figure 2-8'!$G$4</c:f>
              <c:strCache>
                <c:ptCount val="1"/>
                <c:pt idx="0">
                  <c:v>Asian</c:v>
                </c:pt>
              </c:strCache>
            </c:strRef>
          </c:tx>
          <c:spPr>
            <a:solidFill>
              <a:schemeClr val="accent4"/>
            </a:solidFill>
            <a:ln>
              <a:noFill/>
            </a:ln>
            <a:effectLst/>
          </c:spPr>
          <c:invertIfNegative val="0"/>
          <c:cat>
            <c:strRef>
              <c:f>'Figure 2-8'!$A$5:$A$9</c:f>
              <c:strCache>
                <c:ptCount val="5"/>
                <c:pt idx="0">
                  <c:v>U.S. population (ages 20–34)</c:v>
                </c:pt>
                <c:pt idx="1">
                  <c:v>Associate's degree recipients</c:v>
                </c:pt>
                <c:pt idx="2">
                  <c:v>Bachelor's degree recipients</c:v>
                </c:pt>
                <c:pt idx="3">
                  <c:v>Master's degree recipients</c:v>
                </c:pt>
                <c:pt idx="4">
                  <c:v>Doctoral degree recipients</c:v>
                </c:pt>
              </c:strCache>
            </c:strRef>
          </c:cat>
          <c:val>
            <c:numRef>
              <c:f>'Figure 2-8'!$G$5:$G$9</c:f>
              <c:numCache>
                <c:formatCode>#,##0.0</c:formatCode>
                <c:ptCount val="5"/>
                <c:pt idx="0">
                  <c:v>5.7129130532225352</c:v>
                </c:pt>
                <c:pt idx="1">
                  <c:v>8.5641391040522219</c:v>
                </c:pt>
                <c:pt idx="2">
                  <c:v>10.611170638506623</c:v>
                </c:pt>
                <c:pt idx="3">
                  <c:v>11.029013772305895</c:v>
                </c:pt>
                <c:pt idx="4">
                  <c:v>10.126582278481013</c:v>
                </c:pt>
              </c:numCache>
            </c:numRef>
          </c:val>
          <c:extLst>
            <c:ext xmlns:c16="http://schemas.microsoft.com/office/drawing/2014/chart" uri="{C3380CC4-5D6E-409C-BE32-E72D297353CC}">
              <c16:uniqueId val="{00000005-525C-4B9B-A42C-273CD4FA9A10}"/>
            </c:ext>
          </c:extLst>
        </c:ser>
        <c:ser>
          <c:idx val="0"/>
          <c:order val="6"/>
          <c:tx>
            <c:strRef>
              <c:f>'Figure 2-8'!$H$4</c:f>
              <c:strCache>
                <c:ptCount val="1"/>
                <c:pt idx="0">
                  <c:v>White</c:v>
                </c:pt>
              </c:strCache>
            </c:strRef>
          </c:tx>
          <c:spPr>
            <a:solidFill>
              <a:schemeClr val="accent1"/>
            </a:solidFill>
            <a:ln>
              <a:noFill/>
            </a:ln>
            <a:effectLst/>
          </c:spPr>
          <c:invertIfNegative val="0"/>
          <c:cat>
            <c:strRef>
              <c:f>'Figure 2-8'!$A$5:$A$9</c:f>
              <c:strCache>
                <c:ptCount val="5"/>
                <c:pt idx="0">
                  <c:v>U.S. population (ages 20–34)</c:v>
                </c:pt>
                <c:pt idx="1">
                  <c:v>Associate's degree recipients</c:v>
                </c:pt>
                <c:pt idx="2">
                  <c:v>Bachelor's degree recipients</c:v>
                </c:pt>
                <c:pt idx="3">
                  <c:v>Master's degree recipients</c:v>
                </c:pt>
                <c:pt idx="4">
                  <c:v>Doctoral degree recipients</c:v>
                </c:pt>
              </c:strCache>
            </c:strRef>
          </c:cat>
          <c:val>
            <c:numRef>
              <c:f>'Figure 2-8'!$H$5:$H$9</c:f>
              <c:numCache>
                <c:formatCode>#,##0.0</c:formatCode>
                <c:ptCount val="5"/>
                <c:pt idx="0">
                  <c:v>57.890192628574766</c:v>
                </c:pt>
                <c:pt idx="1">
                  <c:v>47.77851839933804</c:v>
                </c:pt>
                <c:pt idx="2">
                  <c:v>60.918418063050268</c:v>
                </c:pt>
                <c:pt idx="3">
                  <c:v>62.371448454803982</c:v>
                </c:pt>
                <c:pt idx="4">
                  <c:v>71.068440248873628</c:v>
                </c:pt>
              </c:numCache>
            </c:numRef>
          </c:val>
          <c:extLst>
            <c:ext xmlns:c16="http://schemas.microsoft.com/office/drawing/2014/chart" uri="{C3380CC4-5D6E-409C-BE32-E72D297353CC}">
              <c16:uniqueId val="{00000006-525C-4B9B-A42C-273CD4FA9A10}"/>
            </c:ext>
          </c:extLst>
        </c:ser>
        <c:dLbls>
          <c:showLegendKey val="0"/>
          <c:showVal val="0"/>
          <c:showCatName val="0"/>
          <c:showSerName val="0"/>
          <c:showPercent val="0"/>
          <c:showBubbleSize val="0"/>
        </c:dLbls>
        <c:gapWidth val="50"/>
        <c:overlap val="100"/>
        <c:axId val="669086568"/>
        <c:axId val="669083944"/>
      </c:barChart>
      <c:catAx>
        <c:axId val="6690865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669083944"/>
        <c:crosses val="autoZero"/>
        <c:auto val="1"/>
        <c:lblAlgn val="ctr"/>
        <c:lblOffset val="100"/>
        <c:noMultiLvlLbl val="0"/>
      </c:catAx>
      <c:valAx>
        <c:axId val="669083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669086568"/>
        <c:crosses val="max"/>
        <c:crossBetween val="between"/>
      </c:valAx>
      <c:spPr>
        <a:solidFill>
          <a:schemeClr val="bg1"/>
        </a:solidFill>
        <a:ln>
          <a:noFill/>
        </a:ln>
        <a:effectLst/>
      </c:spPr>
    </c:plotArea>
    <c:legend>
      <c:legendPos val="b"/>
      <c:layout>
        <c:manualLayout>
          <c:xMode val="edge"/>
          <c:yMode val="edge"/>
          <c:x val="3.6294572114553572E-2"/>
          <c:y val="0.89398492382489914"/>
          <c:w val="0.94469273743016757"/>
          <c:h val="0.1060150761751008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solidFill>
            <a:schemeClr val="bg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Math</c:v>
                </c:pt>
              </c:strCache>
            </c:strRef>
          </c:tx>
          <c:spPr>
            <a:ln w="34925" cap="rnd">
              <a:noFill/>
              <a:round/>
            </a:ln>
            <a:effectLst/>
          </c:spPr>
          <c:marker>
            <c:symbol val="circle"/>
            <c:size val="5"/>
            <c:spPr>
              <a:solidFill>
                <a:schemeClr val="accent1"/>
              </a:solidFill>
              <a:ln w="165100">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Sheet1!$B$3:$B$14</c:f>
              <c:numCache>
                <c:formatCode>General</c:formatCode>
                <c:ptCount val="12"/>
                <c:pt idx="0">
                  <c:v>1990</c:v>
                </c:pt>
                <c:pt idx="1">
                  <c:v>1992</c:v>
                </c:pt>
                <c:pt idx="2">
                  <c:v>1996</c:v>
                </c:pt>
                <c:pt idx="3">
                  <c:v>2000</c:v>
                </c:pt>
                <c:pt idx="4">
                  <c:v>2003</c:v>
                </c:pt>
                <c:pt idx="5">
                  <c:v>2005</c:v>
                </c:pt>
                <c:pt idx="6">
                  <c:v>2007</c:v>
                </c:pt>
                <c:pt idx="7">
                  <c:v>2009</c:v>
                </c:pt>
                <c:pt idx="8">
                  <c:v>2011</c:v>
                </c:pt>
                <c:pt idx="9">
                  <c:v>2013</c:v>
                </c:pt>
                <c:pt idx="10">
                  <c:v>2015</c:v>
                </c:pt>
                <c:pt idx="11">
                  <c:v>2017</c:v>
                </c:pt>
              </c:numCache>
            </c:numRef>
          </c:xVal>
          <c:yVal>
            <c:numRef>
              <c:f>Sheet1!$C$3:$C$14</c:f>
              <c:numCache>
                <c:formatCode>General</c:formatCode>
                <c:ptCount val="12"/>
                <c:pt idx="0">
                  <c:v>263</c:v>
                </c:pt>
                <c:pt idx="1">
                  <c:v>268</c:v>
                </c:pt>
                <c:pt idx="2">
                  <c:v>270</c:v>
                </c:pt>
                <c:pt idx="3">
                  <c:v>273</c:v>
                </c:pt>
                <c:pt idx="4">
                  <c:v>278</c:v>
                </c:pt>
                <c:pt idx="5">
                  <c:v>279</c:v>
                </c:pt>
                <c:pt idx="6">
                  <c:v>281</c:v>
                </c:pt>
                <c:pt idx="7">
                  <c:v>283</c:v>
                </c:pt>
                <c:pt idx="8">
                  <c:v>284</c:v>
                </c:pt>
                <c:pt idx="9">
                  <c:v>285</c:v>
                </c:pt>
                <c:pt idx="10">
                  <c:v>282</c:v>
                </c:pt>
                <c:pt idx="11">
                  <c:v>283</c:v>
                </c:pt>
              </c:numCache>
            </c:numRef>
          </c:yVal>
          <c:smooth val="0"/>
          <c:extLst>
            <c:ext xmlns:c16="http://schemas.microsoft.com/office/drawing/2014/chart" uri="{C3380CC4-5D6E-409C-BE32-E72D297353CC}">
              <c16:uniqueId val="{00000000-F203-490E-87EA-3D1D14EB31A4}"/>
            </c:ext>
          </c:extLst>
        </c:ser>
        <c:dLbls>
          <c:showLegendKey val="0"/>
          <c:showVal val="0"/>
          <c:showCatName val="0"/>
          <c:showSerName val="0"/>
          <c:showPercent val="0"/>
          <c:showBubbleSize val="0"/>
        </c:dLbls>
        <c:axId val="418980072"/>
        <c:axId val="418980400"/>
      </c:scatterChart>
      <c:valAx>
        <c:axId val="418980072"/>
        <c:scaling>
          <c:orientation val="minMax"/>
          <c:max val="2018"/>
          <c:min val="199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8980400"/>
        <c:crosses val="autoZero"/>
        <c:crossBetween val="midCat"/>
        <c:majorUnit val="2"/>
      </c:valAx>
      <c:valAx>
        <c:axId val="418980400"/>
        <c:scaling>
          <c:orientation val="minMax"/>
          <c:max val="3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9800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 R&amp;D </a:t>
            </a:r>
            <a:r>
              <a:rPr lang="en-US" baseline="0" dirty="0"/>
              <a:t>Expenditures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'Figure 4-7 extrapolate'!$B$4</c:f>
              <c:strCache>
                <c:ptCount val="1"/>
                <c:pt idx="0">
                  <c:v>United States</c:v>
                </c:pt>
              </c:strCache>
            </c:strRef>
          </c:tx>
          <c:spPr>
            <a:ln w="28575" cap="rnd">
              <a:solidFill>
                <a:srgbClr val="FF0000"/>
              </a:solidFill>
              <a:round/>
            </a:ln>
            <a:effectLst/>
          </c:spPr>
          <c:marker>
            <c:symbol val="none"/>
          </c:marker>
          <c:cat>
            <c:numRef>
              <c:f>'Figure 4-7 extrapolate'!$A$84:$A$111</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extrapolate'!$B$84:$B$111</c:f>
              <c:numCache>
                <c:formatCode>#,##0.0</c:formatCode>
                <c:ptCount val="28"/>
                <c:pt idx="0">
                  <c:v>152.38869539000001</c:v>
                </c:pt>
                <c:pt idx="1">
                  <c:v>161.38779674</c:v>
                </c:pt>
                <c:pt idx="2">
                  <c:v>165.83473587</c:v>
                </c:pt>
                <c:pt idx="3">
                  <c:v>166.14650148999999</c:v>
                </c:pt>
                <c:pt idx="4">
                  <c:v>169.61253511000001</c:v>
                </c:pt>
                <c:pt idx="5">
                  <c:v>184.07699217999999</c:v>
                </c:pt>
                <c:pt idx="6">
                  <c:v>197.79214999999999</c:v>
                </c:pt>
                <c:pt idx="7">
                  <c:v>212.48473298114661</c:v>
                </c:pt>
              </c:numCache>
            </c:numRef>
          </c:val>
          <c:smooth val="0"/>
          <c:extLst>
            <c:ext xmlns:c16="http://schemas.microsoft.com/office/drawing/2014/chart" uri="{C3380CC4-5D6E-409C-BE32-E72D297353CC}">
              <c16:uniqueId val="{00000000-DB62-48C8-BD3A-4A688344DFF8}"/>
            </c:ext>
          </c:extLst>
        </c:ser>
        <c:ser>
          <c:idx val="1"/>
          <c:order val="1"/>
          <c:tx>
            <c:strRef>
              <c:f>'Figure 4-7 extrapolate'!$C$4</c:f>
              <c:strCache>
                <c:ptCount val="1"/>
                <c:pt idx="0">
                  <c:v>European Union</c:v>
                </c:pt>
              </c:strCache>
            </c:strRef>
          </c:tx>
          <c:spPr>
            <a:ln w="28575" cap="rnd">
              <a:solidFill>
                <a:srgbClr val="00CC99"/>
              </a:solidFill>
              <a:round/>
            </a:ln>
            <a:effectLst/>
          </c:spPr>
          <c:marker>
            <c:symbol val="none"/>
          </c:marker>
          <c:dPt>
            <c:idx val="5"/>
            <c:marker>
              <c:symbol val="none"/>
            </c:marker>
            <c:bubble3D val="0"/>
            <c:spPr>
              <a:ln w="28575" cap="rnd">
                <a:solidFill>
                  <a:srgbClr val="00CC99"/>
                </a:solidFill>
                <a:round/>
              </a:ln>
              <a:effectLst/>
            </c:spPr>
            <c:extLst>
              <c:ext xmlns:c16="http://schemas.microsoft.com/office/drawing/2014/chart" uri="{C3380CC4-5D6E-409C-BE32-E72D297353CC}">
                <c16:uniqueId val="{00000002-DB62-48C8-BD3A-4A688344DFF8}"/>
              </c:ext>
            </c:extLst>
          </c:dPt>
          <c:cat>
            <c:numRef>
              <c:f>'Figure 4-7 extrapolate'!$A$84:$A$111</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extrapolate'!$C$84:$C$111</c:f>
              <c:numCache>
                <c:formatCode>General</c:formatCode>
                <c:ptCount val="28"/>
                <c:pt idx="5" formatCode="#,##0.0">
                  <c:v>137.33961317027564</c:v>
                </c:pt>
                <c:pt idx="6" formatCode="#,##0.0">
                  <c:v>142.687220877687</c:v>
                </c:pt>
                <c:pt idx="7" formatCode="#,##0.0">
                  <c:v>149.57543659930519</c:v>
                </c:pt>
              </c:numCache>
            </c:numRef>
          </c:val>
          <c:smooth val="0"/>
          <c:extLst>
            <c:ext xmlns:c16="http://schemas.microsoft.com/office/drawing/2014/chart" uri="{C3380CC4-5D6E-409C-BE32-E72D297353CC}">
              <c16:uniqueId val="{00000003-DB62-48C8-BD3A-4A688344DFF8}"/>
            </c:ext>
          </c:extLst>
        </c:ser>
        <c:ser>
          <c:idx val="2"/>
          <c:order val="2"/>
          <c:tx>
            <c:strRef>
              <c:f>'Figure 4-7 extrapolate'!$D$4</c:f>
              <c:strCache>
                <c:ptCount val="1"/>
                <c:pt idx="0">
                  <c:v>France</c:v>
                </c:pt>
              </c:strCache>
            </c:strRef>
          </c:tx>
          <c:spPr>
            <a:ln w="28575" cap="rnd">
              <a:solidFill>
                <a:srgbClr val="FF99CC"/>
              </a:solidFill>
              <a:round/>
            </a:ln>
            <a:effectLst/>
          </c:spPr>
          <c:marker>
            <c:symbol val="none"/>
          </c:marker>
          <c:cat>
            <c:numRef>
              <c:f>'Figure 4-7 extrapolate'!$A$84:$A$111</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extrapolate'!$D$84:$D$111</c:f>
              <c:numCache>
                <c:formatCode>#,##0.0</c:formatCode>
                <c:ptCount val="28"/>
                <c:pt idx="0">
                  <c:v>23.340981402981512</c:v>
                </c:pt>
                <c:pt idx="1">
                  <c:v>24.41882589127178</c:v>
                </c:pt>
                <c:pt idx="2">
                  <c:v>25.437341693354703</c:v>
                </c:pt>
                <c:pt idx="3">
                  <c:v>26.281208708664884</c:v>
                </c:pt>
                <c:pt idx="4">
                  <c:v>26.878421313231748</c:v>
                </c:pt>
                <c:pt idx="5">
                  <c:v>27.682344414256466</c:v>
                </c:pt>
                <c:pt idx="6">
                  <c:v>28.332253466922033</c:v>
                </c:pt>
                <c:pt idx="7">
                  <c:v>28.63445717644985</c:v>
                </c:pt>
              </c:numCache>
            </c:numRef>
          </c:val>
          <c:smooth val="0"/>
          <c:extLst>
            <c:ext xmlns:c16="http://schemas.microsoft.com/office/drawing/2014/chart" uri="{C3380CC4-5D6E-409C-BE32-E72D297353CC}">
              <c16:uniqueId val="{00000004-DB62-48C8-BD3A-4A688344DFF8}"/>
            </c:ext>
          </c:extLst>
        </c:ser>
        <c:ser>
          <c:idx val="3"/>
          <c:order val="3"/>
          <c:tx>
            <c:strRef>
              <c:f>'Figure 4-7 extrapolate'!$E$4</c:f>
              <c:strCache>
                <c:ptCount val="1"/>
                <c:pt idx="0">
                  <c:v>Germany</c:v>
                </c:pt>
              </c:strCache>
            </c:strRef>
          </c:tx>
          <c:spPr>
            <a:ln w="28575" cap="rnd">
              <a:solidFill>
                <a:srgbClr val="99FF99"/>
              </a:solidFill>
              <a:round/>
            </a:ln>
            <a:effectLst/>
          </c:spPr>
          <c:marker>
            <c:symbol val="none"/>
          </c:marker>
          <c:cat>
            <c:numRef>
              <c:f>'Figure 4-7 extrapolate'!$A$84:$A$111</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extrapolate'!$E$84:$E$111</c:f>
              <c:numCache>
                <c:formatCode>#,##0.0</c:formatCode>
                <c:ptCount val="28"/>
                <c:pt idx="0">
                  <c:v>36.030646288003162</c:v>
                </c:pt>
                <c:pt idx="1">
                  <c:v>40.163812143991223</c:v>
                </c:pt>
                <c:pt idx="2">
                  <c:v>39.883244843620389</c:v>
                </c:pt>
                <c:pt idx="3">
                  <c:v>39.141514910319394</c:v>
                </c:pt>
                <c:pt idx="4">
                  <c:v>39.411761414940358</c:v>
                </c:pt>
                <c:pt idx="5">
                  <c:v>41.032816802450064</c:v>
                </c:pt>
                <c:pt idx="6">
                  <c:v>42.246002943189318</c:v>
                </c:pt>
                <c:pt idx="7">
                  <c:v>44.107884292630644</c:v>
                </c:pt>
              </c:numCache>
            </c:numRef>
          </c:val>
          <c:smooth val="0"/>
          <c:extLst>
            <c:ext xmlns:c16="http://schemas.microsoft.com/office/drawing/2014/chart" uri="{C3380CC4-5D6E-409C-BE32-E72D297353CC}">
              <c16:uniqueId val="{00000005-DB62-48C8-BD3A-4A688344DFF8}"/>
            </c:ext>
          </c:extLst>
        </c:ser>
        <c:ser>
          <c:idx val="4"/>
          <c:order val="4"/>
          <c:tx>
            <c:strRef>
              <c:f>'Figure 4-7 extrapolate'!$F$4</c:f>
              <c:strCache>
                <c:ptCount val="1"/>
                <c:pt idx="0">
                  <c:v>United Kingdom</c:v>
                </c:pt>
              </c:strCache>
            </c:strRef>
          </c:tx>
          <c:spPr>
            <a:ln w="28575" cap="rnd">
              <a:solidFill>
                <a:srgbClr val="FF9933"/>
              </a:solidFill>
              <a:prstDash val="solid"/>
              <a:round/>
            </a:ln>
            <a:effectLst/>
          </c:spPr>
          <c:marker>
            <c:symbol val="none"/>
          </c:marker>
          <c:cat>
            <c:numRef>
              <c:f>'Figure 4-7 extrapolate'!$A$84:$A$111</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extrapolate'!$F$84:$F$111</c:f>
              <c:numCache>
                <c:formatCode>#,##0.0</c:formatCode>
                <c:ptCount val="28"/>
                <c:pt idx="0">
                  <c:v>18.618124278648608</c:v>
                </c:pt>
                <c:pt idx="1">
                  <c:v>18.302486553012869</c:v>
                </c:pt>
                <c:pt idx="2">
                  <c:v>18.462361215962822</c:v>
                </c:pt>
                <c:pt idx="3">
                  <c:v>19.628770732144964</c:v>
                </c:pt>
                <c:pt idx="4">
                  <c:v>20.521160239424695</c:v>
                </c:pt>
                <c:pt idx="5">
                  <c:v>19.65446510582245</c:v>
                </c:pt>
                <c:pt idx="6">
                  <c:v>20.084822565625426</c:v>
                </c:pt>
                <c:pt idx="7">
                  <c:v>20.679609052982745</c:v>
                </c:pt>
              </c:numCache>
            </c:numRef>
          </c:val>
          <c:smooth val="0"/>
          <c:extLst>
            <c:ext xmlns:c16="http://schemas.microsoft.com/office/drawing/2014/chart" uri="{C3380CC4-5D6E-409C-BE32-E72D297353CC}">
              <c16:uniqueId val="{00000006-DB62-48C8-BD3A-4A688344DFF8}"/>
            </c:ext>
          </c:extLst>
        </c:ser>
        <c:ser>
          <c:idx val="5"/>
          <c:order val="5"/>
          <c:tx>
            <c:strRef>
              <c:f>'Figure 4-7 extrapolate'!$G$4</c:f>
              <c:strCache>
                <c:ptCount val="1"/>
                <c:pt idx="0">
                  <c:v>China</c:v>
                </c:pt>
              </c:strCache>
            </c:strRef>
          </c:tx>
          <c:spPr>
            <a:ln w="28575" cap="rnd">
              <a:solidFill>
                <a:srgbClr val="7030A0"/>
              </a:solidFill>
              <a:round/>
            </a:ln>
            <a:effectLst/>
          </c:spPr>
          <c:marker>
            <c:symbol val="none"/>
          </c:marker>
          <c:cat>
            <c:numRef>
              <c:f>'Figure 4-7 extrapolate'!$A$84:$A$111</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extrapolate'!$G$84:$G$111</c:f>
              <c:numCache>
                <c:formatCode>#,##0.0</c:formatCode>
                <c:ptCount val="28"/>
                <c:pt idx="1">
                  <c:v>9.1649187699242827</c:v>
                </c:pt>
                <c:pt idx="2">
                  <c:v>10.75911208424623</c:v>
                </c:pt>
                <c:pt idx="3">
                  <c:v>11.974732980257118</c:v>
                </c:pt>
                <c:pt idx="4">
                  <c:v>12.522262793183376</c:v>
                </c:pt>
                <c:pt idx="5">
                  <c:v>12.804095947635643</c:v>
                </c:pt>
                <c:pt idx="6">
                  <c:v>14.200681336528946</c:v>
                </c:pt>
                <c:pt idx="7">
                  <c:v>17.891553804327565</c:v>
                </c:pt>
              </c:numCache>
            </c:numRef>
          </c:val>
          <c:smooth val="0"/>
          <c:extLst>
            <c:ext xmlns:c16="http://schemas.microsoft.com/office/drawing/2014/chart" uri="{C3380CC4-5D6E-409C-BE32-E72D297353CC}">
              <c16:uniqueId val="{00000007-DB62-48C8-BD3A-4A688344DFF8}"/>
            </c:ext>
          </c:extLst>
        </c:ser>
        <c:ser>
          <c:idx val="6"/>
          <c:order val="6"/>
          <c:tx>
            <c:strRef>
              <c:f>'Figure 4-7 extrapolate'!$H$4</c:f>
              <c:strCache>
                <c:ptCount val="1"/>
                <c:pt idx="0">
                  <c:v>Japan</c:v>
                </c:pt>
              </c:strCache>
            </c:strRef>
          </c:tx>
          <c:spPr>
            <a:ln w="28575" cap="rnd">
              <a:solidFill>
                <a:schemeClr val="accent1">
                  <a:lumMod val="50000"/>
                </a:schemeClr>
              </a:solidFill>
              <a:round/>
            </a:ln>
            <a:effectLst/>
          </c:spPr>
          <c:marker>
            <c:symbol val="none"/>
          </c:marker>
          <c:cat>
            <c:numRef>
              <c:f>'Figure 4-7 extrapolate'!$A$84:$A$111</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extrapolate'!$H$84:$H$111</c:f>
              <c:numCache>
                <c:formatCode>#,##0.0</c:formatCode>
                <c:ptCount val="28"/>
                <c:pt idx="0">
                  <c:v>65.406765270764524</c:v>
                </c:pt>
                <c:pt idx="1">
                  <c:v>69.153748988172524</c:v>
                </c:pt>
                <c:pt idx="2">
                  <c:v>69.985896055131704</c:v>
                </c:pt>
                <c:pt idx="3">
                  <c:v>69.791037104539598</c:v>
                </c:pt>
                <c:pt idx="4">
                  <c:v>70.478948345630485</c:v>
                </c:pt>
                <c:pt idx="5">
                  <c:v>76.594712191167417</c:v>
                </c:pt>
                <c:pt idx="6">
                  <c:v>82.994917495923175</c:v>
                </c:pt>
                <c:pt idx="7">
                  <c:v>87.794781158477491</c:v>
                </c:pt>
              </c:numCache>
            </c:numRef>
          </c:val>
          <c:smooth val="0"/>
          <c:extLst>
            <c:ext xmlns:c16="http://schemas.microsoft.com/office/drawing/2014/chart" uri="{C3380CC4-5D6E-409C-BE32-E72D297353CC}">
              <c16:uniqueId val="{00000008-DB62-48C8-BD3A-4A688344DFF8}"/>
            </c:ext>
          </c:extLst>
        </c:ser>
        <c:ser>
          <c:idx val="7"/>
          <c:order val="7"/>
          <c:tx>
            <c:strRef>
              <c:f>'Figure 4-7 extrapolate'!$I$4</c:f>
              <c:strCache>
                <c:ptCount val="1"/>
                <c:pt idx="0">
                  <c:v>South Korea</c:v>
                </c:pt>
              </c:strCache>
            </c:strRef>
          </c:tx>
          <c:spPr>
            <a:ln w="28575" cap="rnd">
              <a:solidFill>
                <a:srgbClr val="00B0F0"/>
              </a:solidFill>
              <a:round/>
            </a:ln>
            <a:effectLst/>
          </c:spPr>
          <c:marker>
            <c:symbol val="none"/>
          </c:marker>
          <c:cat>
            <c:numRef>
              <c:f>'Figure 4-7 extrapolate'!$A$84:$A$111</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extrapolate'!$I$84:$I$111</c:f>
              <c:numCache>
                <c:formatCode>#,##0.0</c:formatCode>
                <c:ptCount val="28"/>
                <c:pt idx="1">
                  <c:v>7.043981315362478</c:v>
                </c:pt>
                <c:pt idx="2">
                  <c:v>8.0223416049687124</c:v>
                </c:pt>
                <c:pt idx="3">
                  <c:v>9.5372792450362009</c:v>
                </c:pt>
                <c:pt idx="4">
                  <c:v>11.56164816866923</c:v>
                </c:pt>
                <c:pt idx="5">
                  <c:v>13.199263162920158</c:v>
                </c:pt>
                <c:pt idx="6">
                  <c:v>14.855333783822971</c:v>
                </c:pt>
                <c:pt idx="7">
                  <c:v>16.267078171259215</c:v>
                </c:pt>
              </c:numCache>
            </c:numRef>
          </c:val>
          <c:smooth val="0"/>
          <c:extLst>
            <c:ext xmlns:c16="http://schemas.microsoft.com/office/drawing/2014/chart" uri="{C3380CC4-5D6E-409C-BE32-E72D297353CC}">
              <c16:uniqueId val="{00000009-DB62-48C8-BD3A-4A688344DFF8}"/>
            </c:ext>
          </c:extLst>
        </c:ser>
        <c:dLbls>
          <c:showLegendKey val="0"/>
          <c:showVal val="0"/>
          <c:showCatName val="0"/>
          <c:showSerName val="0"/>
          <c:showPercent val="0"/>
          <c:showBubbleSize val="0"/>
        </c:dLbls>
        <c:smooth val="0"/>
        <c:axId val="525861760"/>
        <c:axId val="525854544"/>
      </c:lineChart>
      <c:catAx>
        <c:axId val="52586176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854544"/>
        <c:crosses val="autoZero"/>
        <c:auto val="1"/>
        <c:lblAlgn val="ctr"/>
        <c:lblOffset val="100"/>
        <c:noMultiLvlLbl val="0"/>
      </c:catAx>
      <c:valAx>
        <c:axId val="525854544"/>
        <c:scaling>
          <c:orientation val="minMax"/>
          <c:max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Current PPP $B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25861760"/>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63916660350122E-3"/>
          <c:y val="0.15022593033617487"/>
          <c:w val="0.92351438496949623"/>
          <c:h val="0.83947439268779611"/>
        </c:manualLayout>
      </c:layout>
      <c:scatterChart>
        <c:scatterStyle val="lineMarker"/>
        <c:varyColors val="0"/>
        <c:ser>
          <c:idx val="1"/>
          <c:order val="0"/>
          <c:tx>
            <c:strRef>
              <c:f>Sheet1!$D$2</c:f>
              <c:strCache>
                <c:ptCount val="1"/>
                <c:pt idx="0">
                  <c:v>Science</c:v>
                </c:pt>
              </c:strCache>
            </c:strRef>
          </c:tx>
          <c:spPr>
            <a:ln w="19050" cap="rnd">
              <a:noFill/>
              <a:round/>
            </a:ln>
            <a:effectLst/>
          </c:spPr>
          <c:marker>
            <c:symbol val="circle"/>
            <c:size val="5"/>
            <c:spPr>
              <a:solidFill>
                <a:schemeClr val="accent2"/>
              </a:solidFill>
              <a:ln w="165100">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Sheet1!$B$3:$B$14</c:f>
              <c:numCache>
                <c:formatCode>General</c:formatCode>
                <c:ptCount val="12"/>
                <c:pt idx="0">
                  <c:v>1990</c:v>
                </c:pt>
                <c:pt idx="1">
                  <c:v>1992</c:v>
                </c:pt>
                <c:pt idx="2">
                  <c:v>1996</c:v>
                </c:pt>
                <c:pt idx="3">
                  <c:v>2000</c:v>
                </c:pt>
                <c:pt idx="4">
                  <c:v>2003</c:v>
                </c:pt>
                <c:pt idx="5">
                  <c:v>2005</c:v>
                </c:pt>
                <c:pt idx="6">
                  <c:v>2007</c:v>
                </c:pt>
                <c:pt idx="7">
                  <c:v>2009</c:v>
                </c:pt>
                <c:pt idx="8">
                  <c:v>2011</c:v>
                </c:pt>
                <c:pt idx="9">
                  <c:v>2013</c:v>
                </c:pt>
                <c:pt idx="10">
                  <c:v>2015</c:v>
                </c:pt>
                <c:pt idx="11">
                  <c:v>2017</c:v>
                </c:pt>
              </c:numCache>
            </c:numRef>
          </c:xVal>
          <c:yVal>
            <c:numRef>
              <c:f>Sheet1!$D$3:$D$14</c:f>
              <c:numCache>
                <c:formatCode>General</c:formatCode>
                <c:ptCount val="12"/>
                <c:pt idx="7">
                  <c:v>150</c:v>
                </c:pt>
                <c:pt idx="8">
                  <c:v>152</c:v>
                </c:pt>
                <c:pt idx="10">
                  <c:v>154</c:v>
                </c:pt>
              </c:numCache>
            </c:numRef>
          </c:yVal>
          <c:smooth val="0"/>
          <c:extLst>
            <c:ext xmlns:c16="http://schemas.microsoft.com/office/drawing/2014/chart" uri="{C3380CC4-5D6E-409C-BE32-E72D297353CC}">
              <c16:uniqueId val="{00000000-E76B-488D-B23D-F467A3934BD6}"/>
            </c:ext>
          </c:extLst>
        </c:ser>
        <c:ser>
          <c:idx val="2"/>
          <c:order val="1"/>
          <c:tx>
            <c:strRef>
              <c:f>Sheet1!$E$2</c:f>
              <c:strCache>
                <c:ptCount val="1"/>
                <c:pt idx="0">
                  <c:v>Technology &amp; engineering literacy</c:v>
                </c:pt>
              </c:strCache>
            </c:strRef>
          </c:tx>
          <c:spPr>
            <a:ln w="19050" cap="rnd">
              <a:noFill/>
              <a:round/>
            </a:ln>
            <a:effectLst/>
          </c:spPr>
          <c:marker>
            <c:symbol val="circle"/>
            <c:size val="5"/>
            <c:spPr>
              <a:solidFill>
                <a:schemeClr val="accent3"/>
              </a:solidFill>
              <a:ln w="165100">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Sheet1!$B$3:$B$14</c:f>
              <c:numCache>
                <c:formatCode>General</c:formatCode>
                <c:ptCount val="12"/>
                <c:pt idx="0">
                  <c:v>1990</c:v>
                </c:pt>
                <c:pt idx="1">
                  <c:v>1992</c:v>
                </c:pt>
                <c:pt idx="2">
                  <c:v>1996</c:v>
                </c:pt>
                <c:pt idx="3">
                  <c:v>2000</c:v>
                </c:pt>
                <c:pt idx="4">
                  <c:v>2003</c:v>
                </c:pt>
                <c:pt idx="5">
                  <c:v>2005</c:v>
                </c:pt>
                <c:pt idx="6">
                  <c:v>2007</c:v>
                </c:pt>
                <c:pt idx="7">
                  <c:v>2009</c:v>
                </c:pt>
                <c:pt idx="8">
                  <c:v>2011</c:v>
                </c:pt>
                <c:pt idx="9">
                  <c:v>2013</c:v>
                </c:pt>
                <c:pt idx="10">
                  <c:v>2015</c:v>
                </c:pt>
                <c:pt idx="11">
                  <c:v>2017</c:v>
                </c:pt>
              </c:numCache>
            </c:numRef>
          </c:xVal>
          <c:yVal>
            <c:numRef>
              <c:f>Sheet1!$E$3:$E$14</c:f>
              <c:numCache>
                <c:formatCode>General</c:formatCode>
                <c:ptCount val="12"/>
                <c:pt idx="9">
                  <c:v>150</c:v>
                </c:pt>
                <c:pt idx="11">
                  <c:v>152</c:v>
                </c:pt>
              </c:numCache>
            </c:numRef>
          </c:yVal>
          <c:smooth val="0"/>
          <c:extLst>
            <c:ext xmlns:c16="http://schemas.microsoft.com/office/drawing/2014/chart" uri="{C3380CC4-5D6E-409C-BE32-E72D297353CC}">
              <c16:uniqueId val="{00000001-E76B-488D-B23D-F467A3934BD6}"/>
            </c:ext>
          </c:extLst>
        </c:ser>
        <c:dLbls>
          <c:showLegendKey val="0"/>
          <c:showVal val="0"/>
          <c:showCatName val="0"/>
          <c:showSerName val="0"/>
          <c:showPercent val="0"/>
          <c:showBubbleSize val="0"/>
        </c:dLbls>
        <c:axId val="418980072"/>
        <c:axId val="418980400"/>
      </c:scatterChart>
      <c:valAx>
        <c:axId val="418980072"/>
        <c:scaling>
          <c:orientation val="minMax"/>
          <c:max val="2018"/>
          <c:min val="1990"/>
        </c:scaling>
        <c:delete val="0"/>
        <c:axPos val="b"/>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8980400"/>
        <c:crosses val="autoZero"/>
        <c:crossBetween val="midCat"/>
      </c:valAx>
      <c:valAx>
        <c:axId val="418980400"/>
        <c:scaling>
          <c:orientation val="minMax"/>
          <c:max val="350"/>
        </c:scaling>
        <c:delete val="0"/>
        <c:axPos val="l"/>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9800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 R&amp;D </a:t>
            </a:r>
            <a:r>
              <a:rPr lang="en-US" baseline="0" dirty="0"/>
              <a:t>Expenditures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'Figure 4-7 extrapolate'!$B$4</c:f>
              <c:strCache>
                <c:ptCount val="1"/>
                <c:pt idx="0">
                  <c:v>United States</c:v>
                </c:pt>
              </c:strCache>
            </c:strRef>
          </c:tx>
          <c:spPr>
            <a:ln w="28575" cap="rnd">
              <a:solidFill>
                <a:srgbClr val="FF0000"/>
              </a:solidFill>
              <a:round/>
            </a:ln>
            <a:effectLst/>
          </c:spPr>
          <c:marker>
            <c:symbol val="none"/>
          </c:marker>
          <c:cat>
            <c:numRef>
              <c:f>'Figure 4-7 extrapolate'!$A$52:$A$79</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extrapolate'!$B$52:$B$79</c:f>
              <c:numCache>
                <c:formatCode>#,##0.0</c:formatCode>
                <c:ptCount val="28"/>
                <c:pt idx="0">
                  <c:v>152.38869539000001</c:v>
                </c:pt>
                <c:pt idx="1">
                  <c:v>161.38779674</c:v>
                </c:pt>
                <c:pt idx="2">
                  <c:v>165.83473587</c:v>
                </c:pt>
                <c:pt idx="3">
                  <c:v>166.14650148999999</c:v>
                </c:pt>
                <c:pt idx="4">
                  <c:v>169.61253511000001</c:v>
                </c:pt>
                <c:pt idx="5">
                  <c:v>184.07699217999999</c:v>
                </c:pt>
                <c:pt idx="6">
                  <c:v>197.79214999999999</c:v>
                </c:pt>
                <c:pt idx="7">
                  <c:v>212.48473298114661</c:v>
                </c:pt>
                <c:pt idx="8">
                  <c:v>226.24726344246</c:v>
                </c:pt>
                <c:pt idx="9">
                  <c:v>244.97984055045873</c:v>
                </c:pt>
                <c:pt idx="10">
                  <c:v>268.558417139874</c:v>
                </c:pt>
                <c:pt idx="11">
                  <c:v>279.06138938738826</c:v>
                </c:pt>
                <c:pt idx="12">
                  <c:v>278.41427794659296</c:v>
                </c:pt>
                <c:pt idx="13">
                  <c:v>292.15704856194816</c:v>
                </c:pt>
                <c:pt idx="14">
                  <c:v>303.82351110794622</c:v>
                </c:pt>
                <c:pt idx="15">
                  <c:v>326.23103631639617</c:v>
                </c:pt>
                <c:pt idx="16">
                  <c:v>351.66891336002209</c:v>
                </c:pt>
                <c:pt idx="17">
                  <c:v>378.5243234083004</c:v>
                </c:pt>
              </c:numCache>
            </c:numRef>
          </c:val>
          <c:smooth val="0"/>
          <c:extLst>
            <c:ext xmlns:c16="http://schemas.microsoft.com/office/drawing/2014/chart" uri="{C3380CC4-5D6E-409C-BE32-E72D297353CC}">
              <c16:uniqueId val="{00000000-5146-4ED1-A69C-D8075EE5EAF2}"/>
            </c:ext>
          </c:extLst>
        </c:ser>
        <c:ser>
          <c:idx val="1"/>
          <c:order val="1"/>
          <c:tx>
            <c:strRef>
              <c:f>'Figure 4-7 extrapolate'!$C$4</c:f>
              <c:strCache>
                <c:ptCount val="1"/>
                <c:pt idx="0">
                  <c:v>European Union</c:v>
                </c:pt>
              </c:strCache>
            </c:strRef>
          </c:tx>
          <c:spPr>
            <a:ln w="28575" cap="rnd">
              <a:solidFill>
                <a:srgbClr val="00CC99"/>
              </a:solidFill>
              <a:round/>
            </a:ln>
            <a:effectLst/>
          </c:spPr>
          <c:marker>
            <c:symbol val="none"/>
          </c:marker>
          <c:dPt>
            <c:idx val="5"/>
            <c:marker>
              <c:symbol val="none"/>
            </c:marker>
            <c:bubble3D val="0"/>
            <c:spPr>
              <a:ln w="28575" cap="rnd">
                <a:solidFill>
                  <a:srgbClr val="00CC99"/>
                </a:solidFill>
                <a:round/>
              </a:ln>
              <a:effectLst/>
            </c:spPr>
            <c:extLst>
              <c:ext xmlns:c16="http://schemas.microsoft.com/office/drawing/2014/chart" uri="{C3380CC4-5D6E-409C-BE32-E72D297353CC}">
                <c16:uniqueId val="{00000002-5146-4ED1-A69C-D8075EE5EAF2}"/>
              </c:ext>
            </c:extLst>
          </c:dPt>
          <c:cat>
            <c:numRef>
              <c:f>'Figure 4-7 extrapolate'!$A$52:$A$79</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extrapolate'!$C$52:$C$79</c:f>
              <c:numCache>
                <c:formatCode>General</c:formatCode>
                <c:ptCount val="28"/>
                <c:pt idx="5" formatCode="#,##0.0">
                  <c:v>137.33961317027564</c:v>
                </c:pt>
                <c:pt idx="6" formatCode="#,##0.0">
                  <c:v>142.687220877687</c:v>
                </c:pt>
                <c:pt idx="7" formatCode="#,##0.0">
                  <c:v>149.57543659930519</c:v>
                </c:pt>
                <c:pt idx="8" formatCode="#,##0.0">
                  <c:v>157.29410583483934</c:v>
                </c:pt>
                <c:pt idx="9" formatCode="#,##0.0">
                  <c:v>169.13873685621405</c:v>
                </c:pt>
                <c:pt idx="10" formatCode="#,##0.0">
                  <c:v>183.41570766368304</c:v>
                </c:pt>
                <c:pt idx="11" formatCode="#,##0.0">
                  <c:v>195.12657610607889</c:v>
                </c:pt>
                <c:pt idx="12" formatCode="#,##0.0">
                  <c:v>205.88505273788226</c:v>
                </c:pt>
                <c:pt idx="13" formatCode="#,##0.0">
                  <c:v>210.3019699245481</c:v>
                </c:pt>
                <c:pt idx="14" formatCode="#,##0.0">
                  <c:v>217.96889872017218</c:v>
                </c:pt>
                <c:pt idx="15" formatCode="#,##0.0">
                  <c:v>226.91347420902522</c:v>
                </c:pt>
                <c:pt idx="16" formatCode="#,##0.0">
                  <c:v>249.66818123853412</c:v>
                </c:pt>
                <c:pt idx="17" formatCode="#,##0.0">
                  <c:v>266.77484265374284</c:v>
                </c:pt>
              </c:numCache>
            </c:numRef>
          </c:val>
          <c:smooth val="0"/>
          <c:extLst>
            <c:ext xmlns:c16="http://schemas.microsoft.com/office/drawing/2014/chart" uri="{C3380CC4-5D6E-409C-BE32-E72D297353CC}">
              <c16:uniqueId val="{00000003-5146-4ED1-A69C-D8075EE5EAF2}"/>
            </c:ext>
          </c:extLst>
        </c:ser>
        <c:ser>
          <c:idx val="2"/>
          <c:order val="2"/>
          <c:tx>
            <c:strRef>
              <c:f>'Figure 4-7 extrapolate'!$D$4</c:f>
              <c:strCache>
                <c:ptCount val="1"/>
                <c:pt idx="0">
                  <c:v>France</c:v>
                </c:pt>
              </c:strCache>
            </c:strRef>
          </c:tx>
          <c:spPr>
            <a:ln w="28575" cap="rnd">
              <a:solidFill>
                <a:srgbClr val="FF99CC"/>
              </a:solidFill>
              <a:round/>
            </a:ln>
            <a:effectLst/>
          </c:spPr>
          <c:marker>
            <c:symbol val="none"/>
          </c:marker>
          <c:cat>
            <c:numRef>
              <c:f>'Figure 4-7 extrapolate'!$A$52:$A$79</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extrapolate'!$D$52:$D$79</c:f>
              <c:numCache>
                <c:formatCode>#,##0.0</c:formatCode>
                <c:ptCount val="28"/>
                <c:pt idx="0">
                  <c:v>23.340981402981512</c:v>
                </c:pt>
                <c:pt idx="1">
                  <c:v>24.41882589127178</c:v>
                </c:pt>
                <c:pt idx="2">
                  <c:v>25.437341693354703</c:v>
                </c:pt>
                <c:pt idx="3">
                  <c:v>26.281208708664884</c:v>
                </c:pt>
                <c:pt idx="4">
                  <c:v>26.878421313231748</c:v>
                </c:pt>
                <c:pt idx="5">
                  <c:v>27.682344414256466</c:v>
                </c:pt>
                <c:pt idx="6">
                  <c:v>28.332253466922033</c:v>
                </c:pt>
                <c:pt idx="7">
                  <c:v>28.63445717644985</c:v>
                </c:pt>
                <c:pt idx="8">
                  <c:v>29.450095526483587</c:v>
                </c:pt>
                <c:pt idx="9">
                  <c:v>30.993752301099931</c:v>
                </c:pt>
                <c:pt idx="10">
                  <c:v>33.274844608235433</c:v>
                </c:pt>
                <c:pt idx="11">
                  <c:v>36.077829750681808</c:v>
                </c:pt>
                <c:pt idx="12">
                  <c:v>38.334727741791177</c:v>
                </c:pt>
                <c:pt idx="13">
                  <c:v>37.134150542636625</c:v>
                </c:pt>
                <c:pt idx="14">
                  <c:v>38.13395575437282</c:v>
                </c:pt>
                <c:pt idx="15">
                  <c:v>39.530063312915772</c:v>
                </c:pt>
                <c:pt idx="16">
                  <c:v>42.322152827687361</c:v>
                </c:pt>
                <c:pt idx="17">
                  <c:v>44.179091939458971</c:v>
                </c:pt>
              </c:numCache>
            </c:numRef>
          </c:val>
          <c:smooth val="0"/>
          <c:extLst>
            <c:ext xmlns:c16="http://schemas.microsoft.com/office/drawing/2014/chart" uri="{C3380CC4-5D6E-409C-BE32-E72D297353CC}">
              <c16:uniqueId val="{00000004-5146-4ED1-A69C-D8075EE5EAF2}"/>
            </c:ext>
          </c:extLst>
        </c:ser>
        <c:ser>
          <c:idx val="3"/>
          <c:order val="3"/>
          <c:tx>
            <c:strRef>
              <c:f>'Figure 4-7 extrapolate'!$E$4</c:f>
              <c:strCache>
                <c:ptCount val="1"/>
                <c:pt idx="0">
                  <c:v>Germany</c:v>
                </c:pt>
              </c:strCache>
            </c:strRef>
          </c:tx>
          <c:spPr>
            <a:ln w="28575" cap="rnd">
              <a:solidFill>
                <a:srgbClr val="99FF99"/>
              </a:solidFill>
              <a:round/>
            </a:ln>
            <a:effectLst/>
          </c:spPr>
          <c:marker>
            <c:symbol val="none"/>
          </c:marker>
          <c:cat>
            <c:numRef>
              <c:f>'Figure 4-7 extrapolate'!$A$52:$A$79</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extrapolate'!$E$52:$E$79</c:f>
              <c:numCache>
                <c:formatCode>#,##0.0</c:formatCode>
                <c:ptCount val="28"/>
                <c:pt idx="0">
                  <c:v>36.030646288003162</c:v>
                </c:pt>
                <c:pt idx="1">
                  <c:v>40.163812143991223</c:v>
                </c:pt>
                <c:pt idx="2">
                  <c:v>39.883244843620389</c:v>
                </c:pt>
                <c:pt idx="3">
                  <c:v>39.141514910319394</c:v>
                </c:pt>
                <c:pt idx="4">
                  <c:v>39.411761414940358</c:v>
                </c:pt>
                <c:pt idx="5">
                  <c:v>41.032816802450064</c:v>
                </c:pt>
                <c:pt idx="6">
                  <c:v>42.246002943189318</c:v>
                </c:pt>
                <c:pt idx="7">
                  <c:v>44.107884292630644</c:v>
                </c:pt>
                <c:pt idx="8">
                  <c:v>46.083481835287444</c:v>
                </c:pt>
                <c:pt idx="9">
                  <c:v>50.677469902828051</c:v>
                </c:pt>
                <c:pt idx="10">
                  <c:v>53.89274962563335</c:v>
                </c:pt>
                <c:pt idx="11">
                  <c:v>56.193145563489509</c:v>
                </c:pt>
                <c:pt idx="12">
                  <c:v>58.637425312086698</c:v>
                </c:pt>
                <c:pt idx="13">
                  <c:v>61.016808491973215</c:v>
                </c:pt>
                <c:pt idx="14">
                  <c:v>62.905680736843067</c:v>
                </c:pt>
                <c:pt idx="15">
                  <c:v>64.028331399531581</c:v>
                </c:pt>
                <c:pt idx="16">
                  <c:v>69.49894555822965</c:v>
                </c:pt>
                <c:pt idx="17">
                  <c:v>73.380276725599614</c:v>
                </c:pt>
              </c:numCache>
            </c:numRef>
          </c:val>
          <c:smooth val="0"/>
          <c:extLst>
            <c:ext xmlns:c16="http://schemas.microsoft.com/office/drawing/2014/chart" uri="{C3380CC4-5D6E-409C-BE32-E72D297353CC}">
              <c16:uniqueId val="{00000005-5146-4ED1-A69C-D8075EE5EAF2}"/>
            </c:ext>
          </c:extLst>
        </c:ser>
        <c:ser>
          <c:idx val="4"/>
          <c:order val="4"/>
          <c:tx>
            <c:strRef>
              <c:f>'Figure 4-7 extrapolate'!$F$4</c:f>
              <c:strCache>
                <c:ptCount val="1"/>
                <c:pt idx="0">
                  <c:v>United Kingdom</c:v>
                </c:pt>
              </c:strCache>
            </c:strRef>
          </c:tx>
          <c:spPr>
            <a:ln w="28575" cap="rnd">
              <a:solidFill>
                <a:srgbClr val="FF9933"/>
              </a:solidFill>
              <a:prstDash val="solid"/>
              <a:round/>
            </a:ln>
            <a:effectLst/>
          </c:spPr>
          <c:marker>
            <c:symbol val="none"/>
          </c:marker>
          <c:cat>
            <c:numRef>
              <c:f>'Figure 4-7 extrapolate'!$A$52:$A$79</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extrapolate'!$F$52:$F$79</c:f>
              <c:numCache>
                <c:formatCode>#,##0.0</c:formatCode>
                <c:ptCount val="28"/>
                <c:pt idx="0">
                  <c:v>18.618124278648608</c:v>
                </c:pt>
                <c:pt idx="1">
                  <c:v>18.302486553012869</c:v>
                </c:pt>
                <c:pt idx="2">
                  <c:v>18.462361215962822</c:v>
                </c:pt>
                <c:pt idx="3">
                  <c:v>19.628770732144964</c:v>
                </c:pt>
                <c:pt idx="4">
                  <c:v>20.521160239424695</c:v>
                </c:pt>
                <c:pt idx="5">
                  <c:v>19.65446510582245</c:v>
                </c:pt>
                <c:pt idx="6">
                  <c:v>20.084822565625426</c:v>
                </c:pt>
                <c:pt idx="7">
                  <c:v>20.679609052982745</c:v>
                </c:pt>
                <c:pt idx="8">
                  <c:v>21.442984289814266</c:v>
                </c:pt>
                <c:pt idx="9">
                  <c:v>23.323502287714732</c:v>
                </c:pt>
                <c:pt idx="10">
                  <c:v>25.149239045033063</c:v>
                </c:pt>
                <c:pt idx="11">
                  <c:v>26.333828579051438</c:v>
                </c:pt>
                <c:pt idx="12">
                  <c:v>27.871362594429552</c:v>
                </c:pt>
                <c:pt idx="13">
                  <c:v>28.562561971246804</c:v>
                </c:pt>
                <c:pt idx="14">
                  <c:v>29.410433016637437</c:v>
                </c:pt>
                <c:pt idx="15">
                  <c:v>30.639651436388196</c:v>
                </c:pt>
                <c:pt idx="16">
                  <c:v>33.27990260801753</c:v>
                </c:pt>
                <c:pt idx="17">
                  <c:v>35.210562104997109</c:v>
                </c:pt>
              </c:numCache>
            </c:numRef>
          </c:val>
          <c:smooth val="0"/>
          <c:extLst>
            <c:ext xmlns:c16="http://schemas.microsoft.com/office/drawing/2014/chart" uri="{C3380CC4-5D6E-409C-BE32-E72D297353CC}">
              <c16:uniqueId val="{00000006-5146-4ED1-A69C-D8075EE5EAF2}"/>
            </c:ext>
          </c:extLst>
        </c:ser>
        <c:ser>
          <c:idx val="5"/>
          <c:order val="5"/>
          <c:tx>
            <c:strRef>
              <c:f>'Figure 4-7 extrapolate'!$G$4</c:f>
              <c:strCache>
                <c:ptCount val="1"/>
                <c:pt idx="0">
                  <c:v>China</c:v>
                </c:pt>
              </c:strCache>
            </c:strRef>
          </c:tx>
          <c:spPr>
            <a:ln w="28575" cap="rnd">
              <a:solidFill>
                <a:srgbClr val="7030A0"/>
              </a:solidFill>
              <a:round/>
            </a:ln>
            <a:effectLst/>
          </c:spPr>
          <c:marker>
            <c:symbol val="none"/>
          </c:marker>
          <c:cat>
            <c:numRef>
              <c:f>'Figure 4-7 extrapolate'!$A$52:$A$79</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extrapolate'!$G$52:$G$79</c:f>
              <c:numCache>
                <c:formatCode>#,##0.0</c:formatCode>
                <c:ptCount val="28"/>
                <c:pt idx="1">
                  <c:v>9.1649187699242827</c:v>
                </c:pt>
                <c:pt idx="2">
                  <c:v>10.75911208424623</c:v>
                </c:pt>
                <c:pt idx="3">
                  <c:v>11.974732980257118</c:v>
                </c:pt>
                <c:pt idx="4">
                  <c:v>12.522262793183376</c:v>
                </c:pt>
                <c:pt idx="5">
                  <c:v>12.804095947635643</c:v>
                </c:pt>
                <c:pt idx="6">
                  <c:v>14.200681336528946</c:v>
                </c:pt>
                <c:pt idx="7">
                  <c:v>17.891553804327565</c:v>
                </c:pt>
                <c:pt idx="8">
                  <c:v>19.752480389446657</c:v>
                </c:pt>
                <c:pt idx="9">
                  <c:v>25.021935869469793</c:v>
                </c:pt>
                <c:pt idx="10">
                  <c:v>33.080389505993871</c:v>
                </c:pt>
                <c:pt idx="11">
                  <c:v>38.59180462500138</c:v>
                </c:pt>
                <c:pt idx="12">
                  <c:v>48.106715795673836</c:v>
                </c:pt>
                <c:pt idx="13">
                  <c:v>57.180187800834616</c:v>
                </c:pt>
                <c:pt idx="14">
                  <c:v>70.15650276213475</c:v>
                </c:pt>
                <c:pt idx="15">
                  <c:v>86.836073681710886</c:v>
                </c:pt>
                <c:pt idx="16">
                  <c:v>105.56447547265742</c:v>
                </c:pt>
                <c:pt idx="17">
                  <c:v>124.19916164379214</c:v>
                </c:pt>
              </c:numCache>
            </c:numRef>
          </c:val>
          <c:smooth val="0"/>
          <c:extLst>
            <c:ext xmlns:c16="http://schemas.microsoft.com/office/drawing/2014/chart" uri="{C3380CC4-5D6E-409C-BE32-E72D297353CC}">
              <c16:uniqueId val="{00000007-5146-4ED1-A69C-D8075EE5EAF2}"/>
            </c:ext>
          </c:extLst>
        </c:ser>
        <c:ser>
          <c:idx val="6"/>
          <c:order val="6"/>
          <c:tx>
            <c:strRef>
              <c:f>'Figure 4-7 extrapolate'!$H$4</c:f>
              <c:strCache>
                <c:ptCount val="1"/>
                <c:pt idx="0">
                  <c:v>Japan</c:v>
                </c:pt>
              </c:strCache>
            </c:strRef>
          </c:tx>
          <c:spPr>
            <a:ln w="28575" cap="rnd">
              <a:solidFill>
                <a:schemeClr val="accent1">
                  <a:lumMod val="50000"/>
                </a:schemeClr>
              </a:solidFill>
              <a:round/>
            </a:ln>
            <a:effectLst/>
          </c:spPr>
          <c:marker>
            <c:symbol val="none"/>
          </c:marker>
          <c:cat>
            <c:numRef>
              <c:f>'Figure 4-7 extrapolate'!$A$52:$A$79</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extrapolate'!$H$52:$H$79</c:f>
              <c:numCache>
                <c:formatCode>#,##0.0</c:formatCode>
                <c:ptCount val="28"/>
                <c:pt idx="0">
                  <c:v>65.406765270764524</c:v>
                </c:pt>
                <c:pt idx="1">
                  <c:v>69.153748988172524</c:v>
                </c:pt>
                <c:pt idx="2">
                  <c:v>69.985896055131704</c:v>
                </c:pt>
                <c:pt idx="3">
                  <c:v>69.791037104539598</c:v>
                </c:pt>
                <c:pt idx="4">
                  <c:v>70.478948345630485</c:v>
                </c:pt>
                <c:pt idx="5">
                  <c:v>76.594712191167417</c:v>
                </c:pt>
                <c:pt idx="6">
                  <c:v>82.994917495923175</c:v>
                </c:pt>
                <c:pt idx="7">
                  <c:v>87.794781158477491</c:v>
                </c:pt>
                <c:pt idx="8">
                  <c:v>91.075549759310576</c:v>
                </c:pt>
                <c:pt idx="9">
                  <c:v>92.773730042520242</c:v>
                </c:pt>
                <c:pt idx="10">
                  <c:v>98.918275435457019</c:v>
                </c:pt>
                <c:pt idx="11">
                  <c:v>103.80921528236807</c:v>
                </c:pt>
                <c:pt idx="12">
                  <c:v>108.16622532590678</c:v>
                </c:pt>
                <c:pt idx="13">
                  <c:v>112.41286139532107</c:v>
                </c:pt>
                <c:pt idx="14">
                  <c:v>117.46340453555226</c:v>
                </c:pt>
                <c:pt idx="15">
                  <c:v>128.69456138843225</c:v>
                </c:pt>
                <c:pt idx="16">
                  <c:v>138.70154827854176</c:v>
                </c:pt>
                <c:pt idx="17">
                  <c:v>147.48416341704379</c:v>
                </c:pt>
              </c:numCache>
            </c:numRef>
          </c:val>
          <c:smooth val="0"/>
          <c:extLst>
            <c:ext xmlns:c16="http://schemas.microsoft.com/office/drawing/2014/chart" uri="{C3380CC4-5D6E-409C-BE32-E72D297353CC}">
              <c16:uniqueId val="{00000008-5146-4ED1-A69C-D8075EE5EAF2}"/>
            </c:ext>
          </c:extLst>
        </c:ser>
        <c:ser>
          <c:idx val="7"/>
          <c:order val="7"/>
          <c:tx>
            <c:strRef>
              <c:f>'Figure 4-7 extrapolate'!$I$4</c:f>
              <c:strCache>
                <c:ptCount val="1"/>
                <c:pt idx="0">
                  <c:v>South Korea</c:v>
                </c:pt>
              </c:strCache>
            </c:strRef>
          </c:tx>
          <c:spPr>
            <a:ln w="28575" cap="rnd">
              <a:solidFill>
                <a:srgbClr val="00B0F0"/>
              </a:solidFill>
              <a:round/>
            </a:ln>
            <a:effectLst/>
          </c:spPr>
          <c:marker>
            <c:symbol val="none"/>
          </c:marker>
          <c:cat>
            <c:numRef>
              <c:f>'Figure 4-7 extrapolate'!$A$52:$A$79</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extrapolate'!$I$52:$I$79</c:f>
              <c:numCache>
                <c:formatCode>#,##0.0</c:formatCode>
                <c:ptCount val="28"/>
                <c:pt idx="1">
                  <c:v>7.043981315362478</c:v>
                </c:pt>
                <c:pt idx="2">
                  <c:v>8.0223416049687124</c:v>
                </c:pt>
                <c:pt idx="3">
                  <c:v>9.5372792450362009</c:v>
                </c:pt>
                <c:pt idx="4">
                  <c:v>11.56164816866923</c:v>
                </c:pt>
                <c:pt idx="5">
                  <c:v>13.199263162920158</c:v>
                </c:pt>
                <c:pt idx="6">
                  <c:v>14.855333783822971</c:v>
                </c:pt>
                <c:pt idx="7">
                  <c:v>16.267078171259215</c:v>
                </c:pt>
                <c:pt idx="8">
                  <c:v>14.62842406602249</c:v>
                </c:pt>
                <c:pt idx="9">
                  <c:v>15.792638789575692</c:v>
                </c:pt>
                <c:pt idx="10">
                  <c:v>18.532969154946322</c:v>
                </c:pt>
                <c:pt idx="11">
                  <c:v>21.257081161343159</c:v>
                </c:pt>
                <c:pt idx="12">
                  <c:v>22.506775679907257</c:v>
                </c:pt>
                <c:pt idx="13">
                  <c:v>24.074270277120501</c:v>
                </c:pt>
                <c:pt idx="14">
                  <c:v>27.929676031107743</c:v>
                </c:pt>
                <c:pt idx="15">
                  <c:v>30.61832565107958</c:v>
                </c:pt>
                <c:pt idx="16">
                  <c:v>35.403715213559082</c:v>
                </c:pt>
                <c:pt idx="17">
                  <c:v>40.639419322951987</c:v>
                </c:pt>
              </c:numCache>
            </c:numRef>
          </c:val>
          <c:smooth val="0"/>
          <c:extLst>
            <c:ext xmlns:c16="http://schemas.microsoft.com/office/drawing/2014/chart" uri="{C3380CC4-5D6E-409C-BE32-E72D297353CC}">
              <c16:uniqueId val="{00000009-5146-4ED1-A69C-D8075EE5EAF2}"/>
            </c:ext>
          </c:extLst>
        </c:ser>
        <c:dLbls>
          <c:showLegendKey val="0"/>
          <c:showVal val="0"/>
          <c:showCatName val="0"/>
          <c:showSerName val="0"/>
          <c:showPercent val="0"/>
          <c:showBubbleSize val="0"/>
        </c:dLbls>
        <c:smooth val="0"/>
        <c:axId val="525861760"/>
        <c:axId val="525854544"/>
      </c:lineChart>
      <c:catAx>
        <c:axId val="52586176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854544"/>
        <c:crosses val="autoZero"/>
        <c:auto val="1"/>
        <c:lblAlgn val="ctr"/>
        <c:lblOffset val="100"/>
        <c:noMultiLvlLbl val="0"/>
      </c:catAx>
      <c:valAx>
        <c:axId val="525854544"/>
        <c:scaling>
          <c:orientation val="minMax"/>
          <c:max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Current PPP $B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2586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 R&amp;D </a:t>
            </a:r>
            <a:r>
              <a:rPr lang="en-US" baseline="0" dirty="0"/>
              <a:t>Expenditures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'Figure 4-7 extrapolate'!$B$4</c:f>
              <c:strCache>
                <c:ptCount val="1"/>
                <c:pt idx="0">
                  <c:v>United States</c:v>
                </c:pt>
              </c:strCache>
            </c:strRef>
          </c:tx>
          <c:spPr>
            <a:ln w="28575" cap="rnd">
              <a:solidFill>
                <a:srgbClr val="FF0000"/>
              </a:solidFill>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extrapolate'!$B$5:$B$32</c:f>
              <c:numCache>
                <c:formatCode>#,##0.0</c:formatCode>
                <c:ptCount val="28"/>
                <c:pt idx="0">
                  <c:v>152.38869539000001</c:v>
                </c:pt>
                <c:pt idx="1">
                  <c:v>161.38779674</c:v>
                </c:pt>
                <c:pt idx="2">
                  <c:v>165.83473587</c:v>
                </c:pt>
                <c:pt idx="3">
                  <c:v>166.14650148999999</c:v>
                </c:pt>
                <c:pt idx="4">
                  <c:v>169.61253511000001</c:v>
                </c:pt>
                <c:pt idx="5">
                  <c:v>184.07699217999999</c:v>
                </c:pt>
                <c:pt idx="6">
                  <c:v>197.79214999999999</c:v>
                </c:pt>
                <c:pt idx="7">
                  <c:v>212.48473298114661</c:v>
                </c:pt>
                <c:pt idx="8">
                  <c:v>226.24726344246</c:v>
                </c:pt>
                <c:pt idx="9">
                  <c:v>244.97984055045873</c:v>
                </c:pt>
                <c:pt idx="10">
                  <c:v>268.558417139874</c:v>
                </c:pt>
                <c:pt idx="11">
                  <c:v>279.06138938738826</c:v>
                </c:pt>
                <c:pt idx="12">
                  <c:v>278.41427794659296</c:v>
                </c:pt>
                <c:pt idx="13">
                  <c:v>292.15704856194816</c:v>
                </c:pt>
                <c:pt idx="14">
                  <c:v>303.82351110794622</c:v>
                </c:pt>
                <c:pt idx="15">
                  <c:v>326.23103631639617</c:v>
                </c:pt>
                <c:pt idx="16">
                  <c:v>351.66891336002209</c:v>
                </c:pt>
                <c:pt idx="17">
                  <c:v>378.5243234083004</c:v>
                </c:pt>
                <c:pt idx="18">
                  <c:v>405.40110560237639</c:v>
                </c:pt>
                <c:pt idx="19">
                  <c:v>404.20046491603415</c:v>
                </c:pt>
                <c:pt idx="20">
                  <c:v>408.47576738536452</c:v>
                </c:pt>
                <c:pt idx="21">
                  <c:v>427.07266382500399</c:v>
                </c:pt>
                <c:pt idx="22">
                  <c:v>434.3486482412149</c:v>
                </c:pt>
                <c:pt idx="23">
                  <c:v>454.82245990188585</c:v>
                </c:pt>
                <c:pt idx="24">
                  <c:v>476.45853401407248</c:v>
                </c:pt>
                <c:pt idx="25">
                  <c:v>495.09409559023425</c:v>
                </c:pt>
                <c:pt idx="26">
                  <c:v>516.58998831194924</c:v>
                </c:pt>
                <c:pt idx="27">
                  <c:v>548.98405511763065</c:v>
                </c:pt>
              </c:numCache>
            </c:numRef>
          </c:val>
          <c:smooth val="0"/>
          <c:extLst>
            <c:ext xmlns:c16="http://schemas.microsoft.com/office/drawing/2014/chart" uri="{C3380CC4-5D6E-409C-BE32-E72D297353CC}">
              <c16:uniqueId val="{00000000-317B-4F80-A879-51E961B851F0}"/>
            </c:ext>
          </c:extLst>
        </c:ser>
        <c:ser>
          <c:idx val="1"/>
          <c:order val="1"/>
          <c:tx>
            <c:strRef>
              <c:f>'Figure 4-7 extrapolate'!$C$4</c:f>
              <c:strCache>
                <c:ptCount val="1"/>
                <c:pt idx="0">
                  <c:v>European Union</c:v>
                </c:pt>
              </c:strCache>
            </c:strRef>
          </c:tx>
          <c:spPr>
            <a:ln w="28575" cap="rnd">
              <a:solidFill>
                <a:srgbClr val="00CC99"/>
              </a:solidFill>
              <a:round/>
            </a:ln>
            <a:effectLst/>
          </c:spPr>
          <c:marker>
            <c:symbol val="none"/>
          </c:marker>
          <c:dPt>
            <c:idx val="5"/>
            <c:marker>
              <c:symbol val="none"/>
            </c:marker>
            <c:bubble3D val="0"/>
            <c:spPr>
              <a:ln w="28575" cap="rnd">
                <a:solidFill>
                  <a:srgbClr val="00CC99"/>
                </a:solidFill>
                <a:round/>
              </a:ln>
              <a:effectLst/>
            </c:spPr>
            <c:extLst>
              <c:ext xmlns:c16="http://schemas.microsoft.com/office/drawing/2014/chart" uri="{C3380CC4-5D6E-409C-BE32-E72D297353CC}">
                <c16:uniqueId val="{00000002-317B-4F80-A879-51E961B851F0}"/>
              </c:ext>
            </c:extLst>
          </c:dPt>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extrapolate'!$C$5:$C$32</c:f>
              <c:numCache>
                <c:formatCode>General</c:formatCode>
                <c:ptCount val="28"/>
                <c:pt idx="5" formatCode="#,##0.0">
                  <c:v>137.33961317027564</c:v>
                </c:pt>
                <c:pt idx="6" formatCode="#,##0.0">
                  <c:v>142.687220877687</c:v>
                </c:pt>
                <c:pt idx="7" formatCode="#,##0.0">
                  <c:v>149.57543659930519</c:v>
                </c:pt>
                <c:pt idx="8" formatCode="#,##0.0">
                  <c:v>157.29410583483934</c:v>
                </c:pt>
                <c:pt idx="9" formatCode="#,##0.0">
                  <c:v>169.13873685621405</c:v>
                </c:pt>
                <c:pt idx="10" formatCode="#,##0.0">
                  <c:v>183.41570766368304</c:v>
                </c:pt>
                <c:pt idx="11" formatCode="#,##0.0">
                  <c:v>195.12657610607889</c:v>
                </c:pt>
                <c:pt idx="12" formatCode="#,##0.0">
                  <c:v>205.88505273788226</c:v>
                </c:pt>
                <c:pt idx="13" formatCode="#,##0.0">
                  <c:v>210.3019699245481</c:v>
                </c:pt>
                <c:pt idx="14" formatCode="#,##0.0">
                  <c:v>217.96889872017218</c:v>
                </c:pt>
                <c:pt idx="15" formatCode="#,##0.0">
                  <c:v>226.91347420902522</c:v>
                </c:pt>
                <c:pt idx="16" formatCode="#,##0.0">
                  <c:v>249.66818123853412</c:v>
                </c:pt>
                <c:pt idx="17" formatCode="#,##0.0">
                  <c:v>266.77484265374284</c:v>
                </c:pt>
                <c:pt idx="18" formatCode="#,##0.0">
                  <c:v>290.78628205742223</c:v>
                </c:pt>
                <c:pt idx="19" formatCode="#,##0.0">
                  <c:v>297.11706759178327</c:v>
                </c:pt>
                <c:pt idx="20" formatCode="#,##0.0">
                  <c:v>307.70197963440614</c:v>
                </c:pt>
                <c:pt idx="21" formatCode="#,##0.0">
                  <c:v>328.46183509371207</c:v>
                </c:pt>
                <c:pt idx="22" formatCode="#,##0.0">
                  <c:v>340.90833102112816</c:v>
                </c:pt>
                <c:pt idx="23" formatCode="#,##0.0">
                  <c:v>355.27752104298457</c:v>
                </c:pt>
                <c:pt idx="24" formatCode="#,##0.0">
                  <c:v>371.24917348495433</c:v>
                </c:pt>
                <c:pt idx="25" formatCode="#,##0.0">
                  <c:v>385.99217275367545</c:v>
                </c:pt>
                <c:pt idx="26" formatCode="#,##0.0">
                  <c:v>399.08864827976032</c:v>
                </c:pt>
                <c:pt idx="27" formatCode="#,##0.0">
                  <c:v>430.12100851502453</c:v>
                </c:pt>
              </c:numCache>
            </c:numRef>
          </c:val>
          <c:smooth val="0"/>
          <c:extLst>
            <c:ext xmlns:c16="http://schemas.microsoft.com/office/drawing/2014/chart" uri="{C3380CC4-5D6E-409C-BE32-E72D297353CC}">
              <c16:uniqueId val="{00000003-317B-4F80-A879-51E961B851F0}"/>
            </c:ext>
          </c:extLst>
        </c:ser>
        <c:ser>
          <c:idx val="2"/>
          <c:order val="2"/>
          <c:tx>
            <c:strRef>
              <c:f>'Figure 4-7 extrapolate'!$D$4</c:f>
              <c:strCache>
                <c:ptCount val="1"/>
                <c:pt idx="0">
                  <c:v>France</c:v>
                </c:pt>
              </c:strCache>
            </c:strRef>
          </c:tx>
          <c:spPr>
            <a:ln w="28575" cap="rnd">
              <a:solidFill>
                <a:srgbClr val="FF99CC"/>
              </a:solidFill>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extrapolate'!$D$5:$D$32</c:f>
              <c:numCache>
                <c:formatCode>#,##0.0</c:formatCode>
                <c:ptCount val="28"/>
                <c:pt idx="0">
                  <c:v>23.340981402981512</c:v>
                </c:pt>
                <c:pt idx="1">
                  <c:v>24.41882589127178</c:v>
                </c:pt>
                <c:pt idx="2">
                  <c:v>25.437341693354703</c:v>
                </c:pt>
                <c:pt idx="3">
                  <c:v>26.281208708664884</c:v>
                </c:pt>
                <c:pt idx="4">
                  <c:v>26.878421313231748</c:v>
                </c:pt>
                <c:pt idx="5">
                  <c:v>27.682344414256466</c:v>
                </c:pt>
                <c:pt idx="6">
                  <c:v>28.332253466922033</c:v>
                </c:pt>
                <c:pt idx="7">
                  <c:v>28.63445717644985</c:v>
                </c:pt>
                <c:pt idx="8">
                  <c:v>29.450095526483587</c:v>
                </c:pt>
                <c:pt idx="9">
                  <c:v>30.993752301099931</c:v>
                </c:pt>
                <c:pt idx="10">
                  <c:v>33.274844608235433</c:v>
                </c:pt>
                <c:pt idx="11">
                  <c:v>36.077829750681808</c:v>
                </c:pt>
                <c:pt idx="12">
                  <c:v>38.334727741791177</c:v>
                </c:pt>
                <c:pt idx="13">
                  <c:v>37.134150542636625</c:v>
                </c:pt>
                <c:pt idx="14">
                  <c:v>38.13395575437282</c:v>
                </c:pt>
                <c:pt idx="15">
                  <c:v>39.530063312915772</c:v>
                </c:pt>
                <c:pt idx="16">
                  <c:v>42.322152827687361</c:v>
                </c:pt>
                <c:pt idx="17">
                  <c:v>44.179091939458971</c:v>
                </c:pt>
                <c:pt idx="18">
                  <c:v>46.567085477002053</c:v>
                </c:pt>
                <c:pt idx="19">
                  <c:v>49.64703451358551</c:v>
                </c:pt>
                <c:pt idx="20">
                  <c:v>50.858585968731425</c:v>
                </c:pt>
                <c:pt idx="21">
                  <c:v>53.617291469927714</c:v>
                </c:pt>
                <c:pt idx="22">
                  <c:v>55.097726219623169</c:v>
                </c:pt>
                <c:pt idx="23">
                  <c:v>58.353326336978711</c:v>
                </c:pt>
                <c:pt idx="24">
                  <c:v>60.58564990667211</c:v>
                </c:pt>
                <c:pt idx="25">
                  <c:v>61.645656712217608</c:v>
                </c:pt>
                <c:pt idx="26">
                  <c:v>62.329515763178712</c:v>
                </c:pt>
                <c:pt idx="27">
                  <c:v>64.672121767916977</c:v>
                </c:pt>
              </c:numCache>
            </c:numRef>
          </c:val>
          <c:smooth val="0"/>
          <c:extLst>
            <c:ext xmlns:c16="http://schemas.microsoft.com/office/drawing/2014/chart" uri="{C3380CC4-5D6E-409C-BE32-E72D297353CC}">
              <c16:uniqueId val="{00000004-317B-4F80-A879-51E961B851F0}"/>
            </c:ext>
          </c:extLst>
        </c:ser>
        <c:ser>
          <c:idx val="3"/>
          <c:order val="3"/>
          <c:tx>
            <c:strRef>
              <c:f>'Figure 4-7 extrapolate'!$E$4</c:f>
              <c:strCache>
                <c:ptCount val="1"/>
                <c:pt idx="0">
                  <c:v>Germany</c:v>
                </c:pt>
              </c:strCache>
            </c:strRef>
          </c:tx>
          <c:spPr>
            <a:ln w="28575" cap="rnd">
              <a:solidFill>
                <a:srgbClr val="99FF99"/>
              </a:solidFill>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extrapolate'!$E$5:$E$32</c:f>
              <c:numCache>
                <c:formatCode>#,##0.0</c:formatCode>
                <c:ptCount val="28"/>
                <c:pt idx="0">
                  <c:v>36.030646288003162</c:v>
                </c:pt>
                <c:pt idx="1">
                  <c:v>40.163812143991223</c:v>
                </c:pt>
                <c:pt idx="2">
                  <c:v>39.883244843620389</c:v>
                </c:pt>
                <c:pt idx="3">
                  <c:v>39.141514910319394</c:v>
                </c:pt>
                <c:pt idx="4">
                  <c:v>39.411761414940358</c:v>
                </c:pt>
                <c:pt idx="5">
                  <c:v>41.032816802450064</c:v>
                </c:pt>
                <c:pt idx="6">
                  <c:v>42.246002943189318</c:v>
                </c:pt>
                <c:pt idx="7">
                  <c:v>44.107884292630644</c:v>
                </c:pt>
                <c:pt idx="8">
                  <c:v>46.083481835287444</c:v>
                </c:pt>
                <c:pt idx="9">
                  <c:v>50.677469902828051</c:v>
                </c:pt>
                <c:pt idx="10">
                  <c:v>53.89274962563335</c:v>
                </c:pt>
                <c:pt idx="11">
                  <c:v>56.193145563489509</c:v>
                </c:pt>
                <c:pt idx="12">
                  <c:v>58.637425312086698</c:v>
                </c:pt>
                <c:pt idx="13">
                  <c:v>61.016808491973215</c:v>
                </c:pt>
                <c:pt idx="14">
                  <c:v>62.905680736843067</c:v>
                </c:pt>
                <c:pt idx="15">
                  <c:v>64.028331399531581</c:v>
                </c:pt>
                <c:pt idx="16">
                  <c:v>69.49894555822965</c:v>
                </c:pt>
                <c:pt idx="17">
                  <c:v>73.380276725599614</c:v>
                </c:pt>
                <c:pt idx="18">
                  <c:v>81.172637246946792</c:v>
                </c:pt>
                <c:pt idx="19">
                  <c:v>82.716500112488589</c:v>
                </c:pt>
                <c:pt idx="20">
                  <c:v>86.962871893590105</c:v>
                </c:pt>
                <c:pt idx="21">
                  <c:v>95.809965740943042</c:v>
                </c:pt>
                <c:pt idx="22">
                  <c:v>100.49008504660985</c:v>
                </c:pt>
                <c:pt idx="23">
                  <c:v>102.90545464719786</c:v>
                </c:pt>
                <c:pt idx="24">
                  <c:v>109.56268336685407</c:v>
                </c:pt>
                <c:pt idx="25">
                  <c:v>114.12817695842975</c:v>
                </c:pt>
                <c:pt idx="26">
                  <c:v>119.92125524129604</c:v>
                </c:pt>
                <c:pt idx="27">
                  <c:v>132.00438146845624</c:v>
                </c:pt>
              </c:numCache>
            </c:numRef>
          </c:val>
          <c:smooth val="0"/>
          <c:extLst>
            <c:ext xmlns:c16="http://schemas.microsoft.com/office/drawing/2014/chart" uri="{C3380CC4-5D6E-409C-BE32-E72D297353CC}">
              <c16:uniqueId val="{00000005-317B-4F80-A879-51E961B851F0}"/>
            </c:ext>
          </c:extLst>
        </c:ser>
        <c:ser>
          <c:idx val="4"/>
          <c:order val="4"/>
          <c:tx>
            <c:strRef>
              <c:f>'Figure 4-7 extrapolate'!$F$4</c:f>
              <c:strCache>
                <c:ptCount val="1"/>
                <c:pt idx="0">
                  <c:v>United Kingdom</c:v>
                </c:pt>
              </c:strCache>
            </c:strRef>
          </c:tx>
          <c:spPr>
            <a:ln w="28575" cap="rnd">
              <a:solidFill>
                <a:srgbClr val="FF9933"/>
              </a:solidFill>
              <a:prstDash val="solid"/>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extrapolate'!$F$5:$F$32</c:f>
              <c:numCache>
                <c:formatCode>#,##0.0</c:formatCode>
                <c:ptCount val="28"/>
                <c:pt idx="0">
                  <c:v>18.618124278648608</c:v>
                </c:pt>
                <c:pt idx="1">
                  <c:v>18.302486553012869</c:v>
                </c:pt>
                <c:pt idx="2">
                  <c:v>18.462361215962822</c:v>
                </c:pt>
                <c:pt idx="3">
                  <c:v>19.628770732144964</c:v>
                </c:pt>
                <c:pt idx="4">
                  <c:v>20.521160239424695</c:v>
                </c:pt>
                <c:pt idx="5">
                  <c:v>19.65446510582245</c:v>
                </c:pt>
                <c:pt idx="6">
                  <c:v>20.084822565625426</c:v>
                </c:pt>
                <c:pt idx="7">
                  <c:v>20.679609052982745</c:v>
                </c:pt>
                <c:pt idx="8">
                  <c:v>21.442984289814266</c:v>
                </c:pt>
                <c:pt idx="9">
                  <c:v>23.323502287714732</c:v>
                </c:pt>
                <c:pt idx="10">
                  <c:v>25.149239045033063</c:v>
                </c:pt>
                <c:pt idx="11">
                  <c:v>26.333828579051438</c:v>
                </c:pt>
                <c:pt idx="12">
                  <c:v>27.871362594429552</c:v>
                </c:pt>
                <c:pt idx="13">
                  <c:v>28.562561971246804</c:v>
                </c:pt>
                <c:pt idx="14">
                  <c:v>29.410433016637437</c:v>
                </c:pt>
                <c:pt idx="15">
                  <c:v>30.639651436388196</c:v>
                </c:pt>
                <c:pt idx="16">
                  <c:v>33.27990260801753</c:v>
                </c:pt>
                <c:pt idx="17">
                  <c:v>35.210562104997109</c:v>
                </c:pt>
                <c:pt idx="18">
                  <c:v>36.542018626120679</c:v>
                </c:pt>
                <c:pt idx="19">
                  <c:v>36.431299767599249</c:v>
                </c:pt>
                <c:pt idx="20">
                  <c:v>37.536711849655035</c:v>
                </c:pt>
                <c:pt idx="21">
                  <c:v>38.778586623576551</c:v>
                </c:pt>
                <c:pt idx="22">
                  <c:v>38.490161817865228</c:v>
                </c:pt>
                <c:pt idx="23">
                  <c:v>41.532087885620953</c:v>
                </c:pt>
                <c:pt idx="24">
                  <c:v>43.811130964080775</c:v>
                </c:pt>
                <c:pt idx="25">
                  <c:v>45.678198934353873</c:v>
                </c:pt>
                <c:pt idx="26">
                  <c:v>47.420685015996639</c:v>
                </c:pt>
                <c:pt idx="27">
                  <c:v>49.345315990512873</c:v>
                </c:pt>
              </c:numCache>
            </c:numRef>
          </c:val>
          <c:smooth val="0"/>
          <c:extLst>
            <c:ext xmlns:c16="http://schemas.microsoft.com/office/drawing/2014/chart" uri="{C3380CC4-5D6E-409C-BE32-E72D297353CC}">
              <c16:uniqueId val="{00000006-317B-4F80-A879-51E961B851F0}"/>
            </c:ext>
          </c:extLst>
        </c:ser>
        <c:ser>
          <c:idx val="5"/>
          <c:order val="5"/>
          <c:tx>
            <c:strRef>
              <c:f>'Figure 4-7 extrapolate'!$G$4</c:f>
              <c:strCache>
                <c:ptCount val="1"/>
                <c:pt idx="0">
                  <c:v>China</c:v>
                </c:pt>
              </c:strCache>
            </c:strRef>
          </c:tx>
          <c:spPr>
            <a:ln w="28575" cap="rnd">
              <a:solidFill>
                <a:srgbClr val="7030A0"/>
              </a:solidFill>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extrapolate'!$G$5:$G$32</c:f>
              <c:numCache>
                <c:formatCode>#,##0.0</c:formatCode>
                <c:ptCount val="28"/>
                <c:pt idx="1">
                  <c:v>9.1649187699242827</c:v>
                </c:pt>
                <c:pt idx="2">
                  <c:v>10.75911208424623</c:v>
                </c:pt>
                <c:pt idx="3">
                  <c:v>11.974732980257118</c:v>
                </c:pt>
                <c:pt idx="4">
                  <c:v>12.522262793183376</c:v>
                </c:pt>
                <c:pt idx="5">
                  <c:v>12.804095947635643</c:v>
                </c:pt>
                <c:pt idx="6">
                  <c:v>14.200681336528946</c:v>
                </c:pt>
                <c:pt idx="7">
                  <c:v>17.891553804327565</c:v>
                </c:pt>
                <c:pt idx="8">
                  <c:v>19.752480389446657</c:v>
                </c:pt>
                <c:pt idx="9">
                  <c:v>25.021935869469793</c:v>
                </c:pt>
                <c:pt idx="10">
                  <c:v>33.080389505993871</c:v>
                </c:pt>
                <c:pt idx="11">
                  <c:v>38.59180462500138</c:v>
                </c:pt>
                <c:pt idx="12">
                  <c:v>48.106715795673836</c:v>
                </c:pt>
                <c:pt idx="13">
                  <c:v>57.180187800834616</c:v>
                </c:pt>
                <c:pt idx="14">
                  <c:v>70.15650276213475</c:v>
                </c:pt>
                <c:pt idx="15">
                  <c:v>86.836073681710886</c:v>
                </c:pt>
                <c:pt idx="16">
                  <c:v>105.56447547265742</c:v>
                </c:pt>
                <c:pt idx="17">
                  <c:v>124.19916164379214</c:v>
                </c:pt>
                <c:pt idx="18">
                  <c:v>146.11399369914298</c:v>
                </c:pt>
                <c:pt idx="19">
                  <c:v>185.30080390267969</c:v>
                </c:pt>
                <c:pt idx="20">
                  <c:v>213.48564152581622</c:v>
                </c:pt>
                <c:pt idx="21">
                  <c:v>247.80830328524425</c:v>
                </c:pt>
                <c:pt idx="22">
                  <c:v>292.19633410159514</c:v>
                </c:pt>
                <c:pt idx="23">
                  <c:v>334.11657019870933</c:v>
                </c:pt>
                <c:pt idx="24">
                  <c:v>370.60548601548794</c:v>
                </c:pt>
                <c:pt idx="25">
                  <c:v>407.46667810872322</c:v>
                </c:pt>
                <c:pt idx="26">
                  <c:v>451.41191629561723</c:v>
                </c:pt>
                <c:pt idx="27">
                  <c:v>495.98094281361819</c:v>
                </c:pt>
              </c:numCache>
            </c:numRef>
          </c:val>
          <c:smooth val="0"/>
          <c:extLst>
            <c:ext xmlns:c16="http://schemas.microsoft.com/office/drawing/2014/chart" uri="{C3380CC4-5D6E-409C-BE32-E72D297353CC}">
              <c16:uniqueId val="{00000007-317B-4F80-A879-51E961B851F0}"/>
            </c:ext>
          </c:extLst>
        </c:ser>
        <c:ser>
          <c:idx val="6"/>
          <c:order val="6"/>
          <c:tx>
            <c:strRef>
              <c:f>'Figure 4-7 extrapolate'!$H$4</c:f>
              <c:strCache>
                <c:ptCount val="1"/>
                <c:pt idx="0">
                  <c:v>Japan</c:v>
                </c:pt>
              </c:strCache>
            </c:strRef>
          </c:tx>
          <c:spPr>
            <a:ln w="28575" cap="rnd">
              <a:solidFill>
                <a:schemeClr val="accent1">
                  <a:lumMod val="50000"/>
                </a:schemeClr>
              </a:solidFill>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extrapolate'!$H$5:$H$32</c:f>
              <c:numCache>
                <c:formatCode>#,##0.0</c:formatCode>
                <c:ptCount val="28"/>
                <c:pt idx="0">
                  <c:v>65.406765270764524</c:v>
                </c:pt>
                <c:pt idx="1">
                  <c:v>69.153748988172524</c:v>
                </c:pt>
                <c:pt idx="2">
                  <c:v>69.985896055131704</c:v>
                </c:pt>
                <c:pt idx="3">
                  <c:v>69.791037104539598</c:v>
                </c:pt>
                <c:pt idx="4">
                  <c:v>70.478948345630485</c:v>
                </c:pt>
                <c:pt idx="5">
                  <c:v>76.594712191167417</c:v>
                </c:pt>
                <c:pt idx="6">
                  <c:v>82.994917495923175</c:v>
                </c:pt>
                <c:pt idx="7">
                  <c:v>87.794781158477491</c:v>
                </c:pt>
                <c:pt idx="8">
                  <c:v>91.075549759310576</c:v>
                </c:pt>
                <c:pt idx="9">
                  <c:v>92.773730042520242</c:v>
                </c:pt>
                <c:pt idx="10">
                  <c:v>98.918275435457019</c:v>
                </c:pt>
                <c:pt idx="11">
                  <c:v>103.80921528236807</c:v>
                </c:pt>
                <c:pt idx="12">
                  <c:v>108.16622532590678</c:v>
                </c:pt>
                <c:pt idx="13">
                  <c:v>112.41286139532107</c:v>
                </c:pt>
                <c:pt idx="14">
                  <c:v>117.46340453555226</c:v>
                </c:pt>
                <c:pt idx="15">
                  <c:v>128.69456138843225</c:v>
                </c:pt>
                <c:pt idx="16">
                  <c:v>138.70154827854176</c:v>
                </c:pt>
                <c:pt idx="17">
                  <c:v>147.48416341704379</c:v>
                </c:pt>
                <c:pt idx="18">
                  <c:v>148.71923464664164</c:v>
                </c:pt>
                <c:pt idx="19">
                  <c:v>137.36620776324204</c:v>
                </c:pt>
                <c:pt idx="20">
                  <c:v>140.56558436971156</c:v>
                </c:pt>
                <c:pt idx="21">
                  <c:v>148.38922942012175</c:v>
                </c:pt>
                <c:pt idx="22">
                  <c:v>152.32556758780501</c:v>
                </c:pt>
                <c:pt idx="23">
                  <c:v>164.65576430936554</c:v>
                </c:pt>
                <c:pt idx="24">
                  <c:v>169.55414852583854</c:v>
                </c:pt>
                <c:pt idx="25">
                  <c:v>168.54611945824675</c:v>
                </c:pt>
                <c:pt idx="26">
                  <c:v>164.7582197093422</c:v>
                </c:pt>
                <c:pt idx="27">
                  <c:v>170.90073564917006</c:v>
                </c:pt>
              </c:numCache>
            </c:numRef>
          </c:val>
          <c:smooth val="0"/>
          <c:extLst>
            <c:ext xmlns:c16="http://schemas.microsoft.com/office/drawing/2014/chart" uri="{C3380CC4-5D6E-409C-BE32-E72D297353CC}">
              <c16:uniqueId val="{00000008-317B-4F80-A879-51E961B851F0}"/>
            </c:ext>
          </c:extLst>
        </c:ser>
        <c:ser>
          <c:idx val="7"/>
          <c:order val="7"/>
          <c:tx>
            <c:strRef>
              <c:f>'Figure 4-7 extrapolate'!$I$4</c:f>
              <c:strCache>
                <c:ptCount val="1"/>
                <c:pt idx="0">
                  <c:v>South Korea</c:v>
                </c:pt>
              </c:strCache>
            </c:strRef>
          </c:tx>
          <c:spPr>
            <a:ln w="28575" cap="rnd">
              <a:solidFill>
                <a:srgbClr val="00B0F0"/>
              </a:solidFill>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extrapolate'!$I$5:$I$32</c:f>
              <c:numCache>
                <c:formatCode>#,##0.0</c:formatCode>
                <c:ptCount val="28"/>
                <c:pt idx="1">
                  <c:v>7.043981315362478</c:v>
                </c:pt>
                <c:pt idx="2">
                  <c:v>8.0223416049687124</c:v>
                </c:pt>
                <c:pt idx="3">
                  <c:v>9.5372792450362009</c:v>
                </c:pt>
                <c:pt idx="4">
                  <c:v>11.56164816866923</c:v>
                </c:pt>
                <c:pt idx="5">
                  <c:v>13.199263162920158</c:v>
                </c:pt>
                <c:pt idx="6">
                  <c:v>14.855333783822971</c:v>
                </c:pt>
                <c:pt idx="7">
                  <c:v>16.267078171259215</c:v>
                </c:pt>
                <c:pt idx="8">
                  <c:v>14.62842406602249</c:v>
                </c:pt>
                <c:pt idx="9">
                  <c:v>15.792638789575692</c:v>
                </c:pt>
                <c:pt idx="10">
                  <c:v>18.532969154946322</c:v>
                </c:pt>
                <c:pt idx="11">
                  <c:v>21.257081161343159</c:v>
                </c:pt>
                <c:pt idx="12">
                  <c:v>22.506775679907257</c:v>
                </c:pt>
                <c:pt idx="13">
                  <c:v>24.074270277120501</c:v>
                </c:pt>
                <c:pt idx="14">
                  <c:v>27.929676031107743</c:v>
                </c:pt>
                <c:pt idx="15">
                  <c:v>30.61832565107958</c:v>
                </c:pt>
                <c:pt idx="16">
                  <c:v>35.403715213559082</c:v>
                </c:pt>
                <c:pt idx="17">
                  <c:v>40.639419322951987</c:v>
                </c:pt>
                <c:pt idx="18">
                  <c:v>43.906412763075117</c:v>
                </c:pt>
                <c:pt idx="19">
                  <c:v>45.995193092537448</c:v>
                </c:pt>
                <c:pt idx="20">
                  <c:v>52.152866665803565</c:v>
                </c:pt>
                <c:pt idx="21">
                  <c:v>58.379654163349436</c:v>
                </c:pt>
                <c:pt idx="22">
                  <c:v>64.862488554487982</c:v>
                </c:pt>
                <c:pt idx="23">
                  <c:v>68.234054772454002</c:v>
                </c:pt>
                <c:pt idx="24">
                  <c:v>73.09981331080705</c:v>
                </c:pt>
                <c:pt idx="25">
                  <c:v>76.932390547672313</c:v>
                </c:pt>
                <c:pt idx="26">
                  <c:v>80.465560378869782</c:v>
                </c:pt>
                <c:pt idx="27">
                  <c:v>90.979631238020659</c:v>
                </c:pt>
              </c:numCache>
            </c:numRef>
          </c:val>
          <c:smooth val="0"/>
          <c:extLst>
            <c:ext xmlns:c16="http://schemas.microsoft.com/office/drawing/2014/chart" uri="{C3380CC4-5D6E-409C-BE32-E72D297353CC}">
              <c16:uniqueId val="{00000009-317B-4F80-A879-51E961B851F0}"/>
            </c:ext>
          </c:extLst>
        </c:ser>
        <c:dLbls>
          <c:showLegendKey val="0"/>
          <c:showVal val="0"/>
          <c:showCatName val="0"/>
          <c:showSerName val="0"/>
          <c:showPercent val="0"/>
          <c:showBubbleSize val="0"/>
        </c:dLbls>
        <c:smooth val="0"/>
        <c:axId val="525861760"/>
        <c:axId val="525854544"/>
      </c:lineChart>
      <c:catAx>
        <c:axId val="52586176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854544"/>
        <c:crosses val="autoZero"/>
        <c:auto val="1"/>
        <c:lblAlgn val="ctr"/>
        <c:lblOffset val="100"/>
        <c:noMultiLvlLbl val="0"/>
      </c:catAx>
      <c:valAx>
        <c:axId val="525854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Current PPP $B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2586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 Research &amp;</a:t>
            </a:r>
            <a:r>
              <a:rPr lang="en-US" baseline="0"/>
              <a:t> Development Expenditures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8289628466130846E-2"/>
          <c:y val="0.11349646044936904"/>
          <c:w val="0.88192050394607413"/>
          <c:h val="0.70967475152863513"/>
        </c:manualLayout>
      </c:layout>
      <c:lineChart>
        <c:grouping val="standard"/>
        <c:varyColors val="0"/>
        <c:ser>
          <c:idx val="0"/>
          <c:order val="0"/>
          <c:tx>
            <c:strRef>
              <c:f>'Figure 4-7 extrapolate'!$B$4</c:f>
              <c:strCache>
                <c:ptCount val="1"/>
                <c:pt idx="0">
                  <c:v>United States</c:v>
                </c:pt>
              </c:strCache>
            </c:strRef>
          </c:tx>
          <c:spPr>
            <a:ln w="28575" cap="rnd">
              <a:solidFill>
                <a:srgbClr val="FF0000"/>
              </a:solidFill>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extrapolate'!$B$5:$B$32</c:f>
              <c:numCache>
                <c:formatCode>#,##0.0</c:formatCode>
                <c:ptCount val="28"/>
                <c:pt idx="0">
                  <c:v>152.38869539000001</c:v>
                </c:pt>
                <c:pt idx="1">
                  <c:v>161.38779674</c:v>
                </c:pt>
                <c:pt idx="2">
                  <c:v>165.83473587</c:v>
                </c:pt>
                <c:pt idx="3">
                  <c:v>166.14650148999999</c:v>
                </c:pt>
                <c:pt idx="4">
                  <c:v>169.61253511000001</c:v>
                </c:pt>
                <c:pt idx="5">
                  <c:v>184.07699217999999</c:v>
                </c:pt>
                <c:pt idx="6">
                  <c:v>197.79214999999999</c:v>
                </c:pt>
                <c:pt idx="7">
                  <c:v>212.48473298114661</c:v>
                </c:pt>
                <c:pt idx="8">
                  <c:v>226.24726344246</c:v>
                </c:pt>
                <c:pt idx="9">
                  <c:v>244.97984055045873</c:v>
                </c:pt>
                <c:pt idx="10">
                  <c:v>268.558417139874</c:v>
                </c:pt>
                <c:pt idx="11">
                  <c:v>279.06138938738826</c:v>
                </c:pt>
                <c:pt idx="12">
                  <c:v>278.41427794659296</c:v>
                </c:pt>
                <c:pt idx="13">
                  <c:v>292.15704856194816</c:v>
                </c:pt>
                <c:pt idx="14">
                  <c:v>303.82351110794622</c:v>
                </c:pt>
                <c:pt idx="15">
                  <c:v>326.23103631639617</c:v>
                </c:pt>
                <c:pt idx="16">
                  <c:v>351.66891336002209</c:v>
                </c:pt>
                <c:pt idx="17">
                  <c:v>378.5243234083004</c:v>
                </c:pt>
                <c:pt idx="18">
                  <c:v>405.40110560237639</c:v>
                </c:pt>
                <c:pt idx="19">
                  <c:v>404.20046491603415</c:v>
                </c:pt>
                <c:pt idx="20">
                  <c:v>408.47576738536452</c:v>
                </c:pt>
                <c:pt idx="21">
                  <c:v>427.07266382500399</c:v>
                </c:pt>
                <c:pt idx="22">
                  <c:v>434.3486482412149</c:v>
                </c:pt>
                <c:pt idx="23">
                  <c:v>454.82245990188585</c:v>
                </c:pt>
                <c:pt idx="24">
                  <c:v>476.45853401407248</c:v>
                </c:pt>
                <c:pt idx="25">
                  <c:v>495.09409559023425</c:v>
                </c:pt>
                <c:pt idx="26">
                  <c:v>516.58998831194924</c:v>
                </c:pt>
                <c:pt idx="27">
                  <c:v>548.98405511763065</c:v>
                </c:pt>
              </c:numCache>
            </c:numRef>
          </c:val>
          <c:smooth val="0"/>
          <c:extLst>
            <c:ext xmlns:c16="http://schemas.microsoft.com/office/drawing/2014/chart" uri="{C3380CC4-5D6E-409C-BE32-E72D297353CC}">
              <c16:uniqueId val="{00000000-FC82-4464-A6EF-9738296D9128}"/>
            </c:ext>
          </c:extLst>
        </c:ser>
        <c:ser>
          <c:idx val="2"/>
          <c:order val="1"/>
          <c:tx>
            <c:strRef>
              <c:f>'Figure 4-7 extrapolate'!$D$4</c:f>
              <c:strCache>
                <c:ptCount val="1"/>
                <c:pt idx="0">
                  <c:v>France</c:v>
                </c:pt>
              </c:strCache>
            </c:strRef>
          </c:tx>
          <c:spPr>
            <a:ln w="28575" cap="rnd">
              <a:solidFill>
                <a:srgbClr val="FF99CC"/>
              </a:solidFill>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extrapolate'!$D$5:$D$32</c:f>
              <c:numCache>
                <c:formatCode>#,##0.0</c:formatCode>
                <c:ptCount val="28"/>
                <c:pt idx="0">
                  <c:v>23.340981402981512</c:v>
                </c:pt>
                <c:pt idx="1">
                  <c:v>24.41882589127178</c:v>
                </c:pt>
                <c:pt idx="2">
                  <c:v>25.437341693354703</c:v>
                </c:pt>
                <c:pt idx="3">
                  <c:v>26.281208708664884</c:v>
                </c:pt>
                <c:pt idx="4">
                  <c:v>26.878421313231748</c:v>
                </c:pt>
                <c:pt idx="5">
                  <c:v>27.682344414256466</c:v>
                </c:pt>
                <c:pt idx="6">
                  <c:v>28.332253466922033</c:v>
                </c:pt>
                <c:pt idx="7">
                  <c:v>28.63445717644985</c:v>
                </c:pt>
                <c:pt idx="8">
                  <c:v>29.450095526483587</c:v>
                </c:pt>
                <c:pt idx="9">
                  <c:v>30.993752301099931</c:v>
                </c:pt>
                <c:pt idx="10">
                  <c:v>33.274844608235433</c:v>
                </c:pt>
                <c:pt idx="11">
                  <c:v>36.077829750681808</c:v>
                </c:pt>
                <c:pt idx="12">
                  <c:v>38.334727741791177</c:v>
                </c:pt>
                <c:pt idx="13">
                  <c:v>37.134150542636625</c:v>
                </c:pt>
                <c:pt idx="14">
                  <c:v>38.13395575437282</c:v>
                </c:pt>
                <c:pt idx="15">
                  <c:v>39.530063312915772</c:v>
                </c:pt>
                <c:pt idx="16">
                  <c:v>42.322152827687361</c:v>
                </c:pt>
                <c:pt idx="17">
                  <c:v>44.179091939458971</c:v>
                </c:pt>
                <c:pt idx="18">
                  <c:v>46.567085477002053</c:v>
                </c:pt>
                <c:pt idx="19">
                  <c:v>49.64703451358551</c:v>
                </c:pt>
                <c:pt idx="20">
                  <c:v>50.858585968731425</c:v>
                </c:pt>
                <c:pt idx="21">
                  <c:v>53.617291469927714</c:v>
                </c:pt>
                <c:pt idx="22">
                  <c:v>55.097726219623169</c:v>
                </c:pt>
                <c:pt idx="23">
                  <c:v>58.353326336978711</c:v>
                </c:pt>
                <c:pt idx="24">
                  <c:v>60.58564990667211</c:v>
                </c:pt>
                <c:pt idx="25">
                  <c:v>61.645656712217608</c:v>
                </c:pt>
                <c:pt idx="26">
                  <c:v>62.329515763178712</c:v>
                </c:pt>
                <c:pt idx="27">
                  <c:v>64.672121767916977</c:v>
                </c:pt>
              </c:numCache>
            </c:numRef>
          </c:val>
          <c:smooth val="0"/>
          <c:extLst>
            <c:ext xmlns:c16="http://schemas.microsoft.com/office/drawing/2014/chart" uri="{C3380CC4-5D6E-409C-BE32-E72D297353CC}">
              <c16:uniqueId val="{00000001-FC82-4464-A6EF-9738296D9128}"/>
            </c:ext>
          </c:extLst>
        </c:ser>
        <c:ser>
          <c:idx val="4"/>
          <c:order val="2"/>
          <c:tx>
            <c:strRef>
              <c:f>'Figure 4-7 extrapolate'!$F$4</c:f>
              <c:strCache>
                <c:ptCount val="1"/>
                <c:pt idx="0">
                  <c:v>United Kingdom</c:v>
                </c:pt>
              </c:strCache>
            </c:strRef>
          </c:tx>
          <c:spPr>
            <a:ln w="28575" cap="rnd">
              <a:solidFill>
                <a:srgbClr val="FF9933"/>
              </a:solidFill>
              <a:prstDash val="solid"/>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extrapolate'!$F$5:$F$32</c:f>
              <c:numCache>
                <c:formatCode>#,##0.0</c:formatCode>
                <c:ptCount val="28"/>
                <c:pt idx="0">
                  <c:v>18.618124278648608</c:v>
                </c:pt>
                <c:pt idx="1">
                  <c:v>18.302486553012869</c:v>
                </c:pt>
                <c:pt idx="2">
                  <c:v>18.462361215962822</c:v>
                </c:pt>
                <c:pt idx="3">
                  <c:v>19.628770732144964</c:v>
                </c:pt>
                <c:pt idx="4">
                  <c:v>20.521160239424695</c:v>
                </c:pt>
                <c:pt idx="5">
                  <c:v>19.65446510582245</c:v>
                </c:pt>
                <c:pt idx="6">
                  <c:v>20.084822565625426</c:v>
                </c:pt>
                <c:pt idx="7">
                  <c:v>20.679609052982745</c:v>
                </c:pt>
                <c:pt idx="8">
                  <c:v>21.442984289814266</c:v>
                </c:pt>
                <c:pt idx="9">
                  <c:v>23.323502287714732</c:v>
                </c:pt>
                <c:pt idx="10">
                  <c:v>25.149239045033063</c:v>
                </c:pt>
                <c:pt idx="11">
                  <c:v>26.333828579051438</c:v>
                </c:pt>
                <c:pt idx="12">
                  <c:v>27.871362594429552</c:v>
                </c:pt>
                <c:pt idx="13">
                  <c:v>28.562561971246804</c:v>
                </c:pt>
                <c:pt idx="14">
                  <c:v>29.410433016637437</c:v>
                </c:pt>
                <c:pt idx="15">
                  <c:v>30.639651436388196</c:v>
                </c:pt>
                <c:pt idx="16">
                  <c:v>33.27990260801753</c:v>
                </c:pt>
                <c:pt idx="17">
                  <c:v>35.210562104997109</c:v>
                </c:pt>
                <c:pt idx="18">
                  <c:v>36.542018626120679</c:v>
                </c:pt>
                <c:pt idx="19">
                  <c:v>36.431299767599249</c:v>
                </c:pt>
                <c:pt idx="20">
                  <c:v>37.536711849655035</c:v>
                </c:pt>
                <c:pt idx="21">
                  <c:v>38.778586623576551</c:v>
                </c:pt>
                <c:pt idx="22">
                  <c:v>38.490161817865228</c:v>
                </c:pt>
                <c:pt idx="23">
                  <c:v>41.532087885620953</c:v>
                </c:pt>
                <c:pt idx="24">
                  <c:v>43.811130964080775</c:v>
                </c:pt>
                <c:pt idx="25">
                  <c:v>45.678198934353873</c:v>
                </c:pt>
                <c:pt idx="26">
                  <c:v>47.420685015996639</c:v>
                </c:pt>
                <c:pt idx="27">
                  <c:v>49.345315990512873</c:v>
                </c:pt>
              </c:numCache>
            </c:numRef>
          </c:val>
          <c:smooth val="0"/>
          <c:extLst>
            <c:ext xmlns:c16="http://schemas.microsoft.com/office/drawing/2014/chart" uri="{C3380CC4-5D6E-409C-BE32-E72D297353CC}">
              <c16:uniqueId val="{00000002-FC82-4464-A6EF-9738296D9128}"/>
            </c:ext>
          </c:extLst>
        </c:ser>
        <c:ser>
          <c:idx val="5"/>
          <c:order val="3"/>
          <c:tx>
            <c:strRef>
              <c:f>'Figure 4-7 extrapolate'!$G$4</c:f>
              <c:strCache>
                <c:ptCount val="1"/>
                <c:pt idx="0">
                  <c:v>China</c:v>
                </c:pt>
              </c:strCache>
            </c:strRef>
          </c:tx>
          <c:spPr>
            <a:ln w="28575" cap="rnd">
              <a:solidFill>
                <a:srgbClr val="7030A0"/>
              </a:solidFill>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extrapolate'!$G$5:$G$32</c:f>
              <c:numCache>
                <c:formatCode>#,##0.0</c:formatCode>
                <c:ptCount val="28"/>
                <c:pt idx="1">
                  <c:v>9.1649187699242827</c:v>
                </c:pt>
                <c:pt idx="2">
                  <c:v>10.75911208424623</c:v>
                </c:pt>
                <c:pt idx="3">
                  <c:v>11.974732980257118</c:v>
                </c:pt>
                <c:pt idx="4">
                  <c:v>12.522262793183376</c:v>
                </c:pt>
                <c:pt idx="5">
                  <c:v>12.804095947635643</c:v>
                </c:pt>
                <c:pt idx="6">
                  <c:v>14.200681336528946</c:v>
                </c:pt>
                <c:pt idx="7">
                  <c:v>17.891553804327565</c:v>
                </c:pt>
                <c:pt idx="8">
                  <c:v>19.752480389446657</c:v>
                </c:pt>
                <c:pt idx="9">
                  <c:v>25.021935869469793</c:v>
                </c:pt>
                <c:pt idx="10">
                  <c:v>33.080389505993871</c:v>
                </c:pt>
                <c:pt idx="11">
                  <c:v>38.59180462500138</c:v>
                </c:pt>
                <c:pt idx="12">
                  <c:v>48.106715795673836</c:v>
                </c:pt>
                <c:pt idx="13">
                  <c:v>57.180187800834616</c:v>
                </c:pt>
                <c:pt idx="14">
                  <c:v>70.15650276213475</c:v>
                </c:pt>
                <c:pt idx="15">
                  <c:v>86.836073681710886</c:v>
                </c:pt>
                <c:pt idx="16">
                  <c:v>105.56447547265742</c:v>
                </c:pt>
                <c:pt idx="17">
                  <c:v>124.19916164379214</c:v>
                </c:pt>
                <c:pt idx="18">
                  <c:v>146.11399369914298</c:v>
                </c:pt>
                <c:pt idx="19">
                  <c:v>185.30080390267969</c:v>
                </c:pt>
                <c:pt idx="20">
                  <c:v>213.48564152581622</c:v>
                </c:pt>
                <c:pt idx="21">
                  <c:v>247.80830328524425</c:v>
                </c:pt>
                <c:pt idx="22">
                  <c:v>292.19633410159514</c:v>
                </c:pt>
                <c:pt idx="23">
                  <c:v>334.11657019870933</c:v>
                </c:pt>
                <c:pt idx="24">
                  <c:v>370.60548601548794</c:v>
                </c:pt>
                <c:pt idx="25">
                  <c:v>407.46667810872322</c:v>
                </c:pt>
                <c:pt idx="26">
                  <c:v>451.41191629561723</c:v>
                </c:pt>
                <c:pt idx="27">
                  <c:v>495.98094281361819</c:v>
                </c:pt>
              </c:numCache>
            </c:numRef>
          </c:val>
          <c:smooth val="0"/>
          <c:extLst>
            <c:ext xmlns:c16="http://schemas.microsoft.com/office/drawing/2014/chart" uri="{C3380CC4-5D6E-409C-BE32-E72D297353CC}">
              <c16:uniqueId val="{00000003-FC82-4464-A6EF-9738296D9128}"/>
            </c:ext>
          </c:extLst>
        </c:ser>
        <c:ser>
          <c:idx val="6"/>
          <c:order val="4"/>
          <c:tx>
            <c:strRef>
              <c:f>'Figure 4-7 extrapolate'!$H$4</c:f>
              <c:strCache>
                <c:ptCount val="1"/>
                <c:pt idx="0">
                  <c:v>Japan</c:v>
                </c:pt>
              </c:strCache>
            </c:strRef>
          </c:tx>
          <c:spPr>
            <a:ln w="28575" cap="rnd">
              <a:solidFill>
                <a:schemeClr val="accent1">
                  <a:lumMod val="50000"/>
                </a:schemeClr>
              </a:solidFill>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extrapolate'!$H$5:$H$32</c:f>
              <c:numCache>
                <c:formatCode>#,##0.0</c:formatCode>
                <c:ptCount val="28"/>
                <c:pt idx="0">
                  <c:v>65.406765270764524</c:v>
                </c:pt>
                <c:pt idx="1">
                  <c:v>69.153748988172524</c:v>
                </c:pt>
                <c:pt idx="2">
                  <c:v>69.985896055131704</c:v>
                </c:pt>
                <c:pt idx="3">
                  <c:v>69.791037104539598</c:v>
                </c:pt>
                <c:pt idx="4">
                  <c:v>70.478948345630485</c:v>
                </c:pt>
                <c:pt idx="5">
                  <c:v>76.594712191167417</c:v>
                </c:pt>
                <c:pt idx="6">
                  <c:v>82.994917495923175</c:v>
                </c:pt>
                <c:pt idx="7">
                  <c:v>87.794781158477491</c:v>
                </c:pt>
                <c:pt idx="8">
                  <c:v>91.075549759310576</c:v>
                </c:pt>
                <c:pt idx="9">
                  <c:v>92.773730042520242</c:v>
                </c:pt>
                <c:pt idx="10">
                  <c:v>98.918275435457019</c:v>
                </c:pt>
                <c:pt idx="11">
                  <c:v>103.80921528236807</c:v>
                </c:pt>
                <c:pt idx="12">
                  <c:v>108.16622532590678</c:v>
                </c:pt>
                <c:pt idx="13">
                  <c:v>112.41286139532107</c:v>
                </c:pt>
                <c:pt idx="14">
                  <c:v>117.46340453555226</c:v>
                </c:pt>
                <c:pt idx="15">
                  <c:v>128.69456138843225</c:v>
                </c:pt>
                <c:pt idx="16">
                  <c:v>138.70154827854176</c:v>
                </c:pt>
                <c:pt idx="17">
                  <c:v>147.48416341704379</c:v>
                </c:pt>
                <c:pt idx="18">
                  <c:v>148.71923464664164</c:v>
                </c:pt>
                <c:pt idx="19">
                  <c:v>137.36620776324204</c:v>
                </c:pt>
                <c:pt idx="20">
                  <c:v>140.56558436971156</c:v>
                </c:pt>
                <c:pt idx="21">
                  <c:v>148.38922942012175</c:v>
                </c:pt>
                <c:pt idx="22">
                  <c:v>152.32556758780501</c:v>
                </c:pt>
                <c:pt idx="23">
                  <c:v>164.65576430936554</c:v>
                </c:pt>
                <c:pt idx="24">
                  <c:v>169.55414852583854</c:v>
                </c:pt>
                <c:pt idx="25">
                  <c:v>168.54611945824675</c:v>
                </c:pt>
                <c:pt idx="26">
                  <c:v>164.7582197093422</c:v>
                </c:pt>
                <c:pt idx="27">
                  <c:v>170.90073564917006</c:v>
                </c:pt>
              </c:numCache>
            </c:numRef>
          </c:val>
          <c:smooth val="0"/>
          <c:extLst>
            <c:ext xmlns:c16="http://schemas.microsoft.com/office/drawing/2014/chart" uri="{C3380CC4-5D6E-409C-BE32-E72D297353CC}">
              <c16:uniqueId val="{00000004-FC82-4464-A6EF-9738296D9128}"/>
            </c:ext>
          </c:extLst>
        </c:ser>
        <c:ser>
          <c:idx val="7"/>
          <c:order val="5"/>
          <c:tx>
            <c:strRef>
              <c:f>'Figure 4-7 extrapolate'!$I$4</c:f>
              <c:strCache>
                <c:ptCount val="1"/>
                <c:pt idx="0">
                  <c:v>South Korea</c:v>
                </c:pt>
              </c:strCache>
            </c:strRef>
          </c:tx>
          <c:spPr>
            <a:ln w="28575" cap="rnd">
              <a:solidFill>
                <a:srgbClr val="00B0F0"/>
              </a:solidFill>
              <a:round/>
            </a:ln>
            <a:effectLst/>
          </c:spPr>
          <c:marker>
            <c:symbol val="none"/>
          </c:marker>
          <c:cat>
            <c:numRef>
              <c:f>'Figure 4-7 extrapolate'!$A$5:$A$32</c:f>
              <c:numCache>
                <c:formatCode>0</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'Figure 4-7 extrapolate'!$I$5:$I$32</c:f>
              <c:numCache>
                <c:formatCode>#,##0.0</c:formatCode>
                <c:ptCount val="28"/>
                <c:pt idx="1">
                  <c:v>7.043981315362478</c:v>
                </c:pt>
                <c:pt idx="2">
                  <c:v>8.0223416049687124</c:v>
                </c:pt>
                <c:pt idx="3">
                  <c:v>9.5372792450362009</c:v>
                </c:pt>
                <c:pt idx="4">
                  <c:v>11.56164816866923</c:v>
                </c:pt>
                <c:pt idx="5">
                  <c:v>13.199263162920158</c:v>
                </c:pt>
                <c:pt idx="6">
                  <c:v>14.855333783822971</c:v>
                </c:pt>
                <c:pt idx="7">
                  <c:v>16.267078171259215</c:v>
                </c:pt>
                <c:pt idx="8">
                  <c:v>14.62842406602249</c:v>
                </c:pt>
                <c:pt idx="9">
                  <c:v>15.792638789575692</c:v>
                </c:pt>
                <c:pt idx="10">
                  <c:v>18.532969154946322</c:v>
                </c:pt>
                <c:pt idx="11">
                  <c:v>21.257081161343159</c:v>
                </c:pt>
                <c:pt idx="12">
                  <c:v>22.506775679907257</c:v>
                </c:pt>
                <c:pt idx="13">
                  <c:v>24.074270277120501</c:v>
                </c:pt>
                <c:pt idx="14">
                  <c:v>27.929676031107743</c:v>
                </c:pt>
                <c:pt idx="15">
                  <c:v>30.61832565107958</c:v>
                </c:pt>
                <c:pt idx="16">
                  <c:v>35.403715213559082</c:v>
                </c:pt>
                <c:pt idx="17">
                  <c:v>40.639419322951987</c:v>
                </c:pt>
                <c:pt idx="18">
                  <c:v>43.906412763075117</c:v>
                </c:pt>
                <c:pt idx="19">
                  <c:v>45.995193092537448</c:v>
                </c:pt>
                <c:pt idx="20">
                  <c:v>52.152866665803565</c:v>
                </c:pt>
                <c:pt idx="21">
                  <c:v>58.379654163349436</c:v>
                </c:pt>
                <c:pt idx="22">
                  <c:v>64.862488554487982</c:v>
                </c:pt>
                <c:pt idx="23">
                  <c:v>68.234054772454002</c:v>
                </c:pt>
                <c:pt idx="24">
                  <c:v>73.09981331080705</c:v>
                </c:pt>
                <c:pt idx="25">
                  <c:v>76.932390547672313</c:v>
                </c:pt>
                <c:pt idx="26">
                  <c:v>80.465560378869782</c:v>
                </c:pt>
                <c:pt idx="27">
                  <c:v>90.979631238020659</c:v>
                </c:pt>
              </c:numCache>
            </c:numRef>
          </c:val>
          <c:smooth val="0"/>
          <c:extLst>
            <c:ext xmlns:c16="http://schemas.microsoft.com/office/drawing/2014/chart" uri="{C3380CC4-5D6E-409C-BE32-E72D297353CC}">
              <c16:uniqueId val="{00000005-FC82-4464-A6EF-9738296D9128}"/>
            </c:ext>
          </c:extLst>
        </c:ser>
        <c:dLbls>
          <c:showLegendKey val="0"/>
          <c:showVal val="0"/>
          <c:showCatName val="0"/>
          <c:showSerName val="0"/>
          <c:showPercent val="0"/>
          <c:showBubbleSize val="0"/>
        </c:dLbls>
        <c:smooth val="0"/>
        <c:axId val="525861760"/>
        <c:axId val="525854544"/>
      </c:lineChart>
      <c:catAx>
        <c:axId val="52586176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25854544"/>
        <c:crosses val="autoZero"/>
        <c:auto val="1"/>
        <c:lblAlgn val="ctr"/>
        <c:lblOffset val="100"/>
        <c:noMultiLvlLbl val="0"/>
      </c:catAx>
      <c:valAx>
        <c:axId val="525854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Current PPP $B</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586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Fundamental Research Expenditures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'Current $'!$AF$21</c:f>
              <c:strCache>
                <c:ptCount val="1"/>
                <c:pt idx="0">
                  <c:v>United States</c:v>
                </c:pt>
              </c:strCache>
            </c:strRef>
          </c:tx>
          <c:spPr>
            <a:ln w="28575" cap="rnd">
              <a:solidFill>
                <a:srgbClr val="FF0000"/>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$'!$AG$21:$BH$21</c:f>
              <c:numCache>
                <c:formatCode>General</c:formatCode>
                <c:ptCount val="28"/>
                <c:pt idx="0">
                  <c:v>57.923171000000004</c:v>
                </c:pt>
                <c:pt idx="1">
                  <c:v>65.768330000000006</c:v>
                </c:pt>
                <c:pt idx="2">
                  <c:v>65.537347999999994</c:v>
                </c:pt>
                <c:pt idx="3">
                  <c:v>66.020348999999982</c:v>
                </c:pt>
                <c:pt idx="4">
                  <c:v>66.261888999999996</c:v>
                </c:pt>
                <c:pt idx="5">
                  <c:v>70.538776999999996</c:v>
                </c:pt>
                <c:pt idx="6">
                  <c:v>75.961016999999998</c:v>
                </c:pt>
                <c:pt idx="7">
                  <c:v>83.463807000000003</c:v>
                </c:pt>
                <c:pt idx="8">
                  <c:v>81.721999999999994</c:v>
                </c:pt>
                <c:pt idx="9">
                  <c:v>90.974000000000004</c:v>
                </c:pt>
                <c:pt idx="10">
                  <c:v>99.432000000000002</c:v>
                </c:pt>
                <c:pt idx="11">
                  <c:v>111.904</c:v>
                </c:pt>
                <c:pt idx="12">
                  <c:v>102.699</c:v>
                </c:pt>
                <c:pt idx="13">
                  <c:v>117.468</c:v>
                </c:pt>
                <c:pt idx="14">
                  <c:v>127.199</c:v>
                </c:pt>
                <c:pt idx="15">
                  <c:v>131.321</c:v>
                </c:pt>
                <c:pt idx="16">
                  <c:v>139.732</c:v>
                </c:pt>
                <c:pt idx="17">
                  <c:v>151.596</c:v>
                </c:pt>
                <c:pt idx="18">
                  <c:v>146.899</c:v>
                </c:pt>
                <c:pt idx="19">
                  <c:v>149.52799999999999</c:v>
                </c:pt>
                <c:pt idx="20">
                  <c:v>158.30099999999999</c:v>
                </c:pt>
                <c:pt idx="21">
                  <c:v>158.762</c:v>
                </c:pt>
                <c:pt idx="22">
                  <c:v>160.35599999999999</c:v>
                </c:pt>
                <c:pt idx="23">
                  <c:v>166.822</c:v>
                </c:pt>
                <c:pt idx="24">
                  <c:v>173.94499999999999</c:v>
                </c:pt>
                <c:pt idx="25">
                  <c:v>180.78</c:v>
                </c:pt>
                <c:pt idx="26">
                  <c:v>193.196</c:v>
                </c:pt>
                <c:pt idx="27">
                  <c:v>202.58500000000001</c:v>
                </c:pt>
              </c:numCache>
            </c:numRef>
          </c:val>
          <c:smooth val="0"/>
          <c:extLst>
            <c:ext xmlns:c16="http://schemas.microsoft.com/office/drawing/2014/chart" uri="{C3380CC4-5D6E-409C-BE32-E72D297353CC}">
              <c16:uniqueId val="{00000000-E6B3-4708-AAA5-583607B5F3FD}"/>
            </c:ext>
          </c:extLst>
        </c:ser>
        <c:ser>
          <c:idx val="1"/>
          <c:order val="1"/>
          <c:tx>
            <c:strRef>
              <c:f>'Current $'!$AF$22</c:f>
              <c:strCache>
                <c:ptCount val="1"/>
                <c:pt idx="0">
                  <c:v>France</c:v>
                </c:pt>
              </c:strCache>
            </c:strRef>
          </c:tx>
          <c:spPr>
            <a:ln w="28575" cap="rnd">
              <a:solidFill>
                <a:srgbClr val="FF99CC"/>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$'!$AG$22:$BH$22</c:f>
              <c:numCache>
                <c:formatCode>General</c:formatCode>
                <c:ptCount val="28"/>
                <c:pt idx="0">
                  <c:v>11.972251</c:v>
                </c:pt>
                <c:pt idx="1">
                  <c:v>12.500693999999999</c:v>
                </c:pt>
                <c:pt idx="2">
                  <c:v>13.353813000000001</c:v>
                </c:pt>
                <c:pt idx="3">
                  <c:v>13.391102999999999</c:v>
                </c:pt>
                <c:pt idx="4">
                  <c:v>13.782655</c:v>
                </c:pt>
                <c:pt idx="5">
                  <c:v>14.326922000000001</c:v>
                </c:pt>
                <c:pt idx="6">
                  <c:v>14.301188</c:v>
                </c:pt>
                <c:pt idx="7">
                  <c:v>14.791717999999999</c:v>
                </c:pt>
                <c:pt idx="8">
                  <c:v>15.265639999999999</c:v>
                </c:pt>
                <c:pt idx="9">
                  <c:v>16.096737999999998</c:v>
                </c:pt>
                <c:pt idx="10">
                  <c:v>18.703156000000003</c:v>
                </c:pt>
                <c:pt idx="11">
                  <c:v>20.486695000000001</c:v>
                </c:pt>
                <c:pt idx="12">
                  <c:v>22.655114999999999</c:v>
                </c:pt>
                <c:pt idx="13">
                  <c:v>22.388618000000001</c:v>
                </c:pt>
                <c:pt idx="14">
                  <c:v>23.221082000000003</c:v>
                </c:pt>
                <c:pt idx="15">
                  <c:v>24.71942</c:v>
                </c:pt>
                <c:pt idx="16">
                  <c:v>26.638176999999995</c:v>
                </c:pt>
                <c:pt idx="17">
                  <c:v>28.023328999999997</c:v>
                </c:pt>
                <c:pt idx="18">
                  <c:v>30.119381999999998</c:v>
                </c:pt>
                <c:pt idx="19">
                  <c:v>32.621933999999996</c:v>
                </c:pt>
                <c:pt idx="20">
                  <c:v>32.193911</c:v>
                </c:pt>
                <c:pt idx="21">
                  <c:v>32.911279</c:v>
                </c:pt>
                <c:pt idx="22">
                  <c:v>33.835121000000001</c:v>
                </c:pt>
                <c:pt idx="23">
                  <c:v>36.230364000000002</c:v>
                </c:pt>
                <c:pt idx="24">
                  <c:v>37.870492000000006</c:v>
                </c:pt>
                <c:pt idx="25">
                  <c:v>38.016787000000001</c:v>
                </c:pt>
                <c:pt idx="26">
                  <c:v>39.007648000000003</c:v>
                </c:pt>
              </c:numCache>
            </c:numRef>
          </c:val>
          <c:smooth val="0"/>
          <c:extLst>
            <c:ext xmlns:c16="http://schemas.microsoft.com/office/drawing/2014/chart" uri="{C3380CC4-5D6E-409C-BE32-E72D297353CC}">
              <c16:uniqueId val="{00000001-E6B3-4708-AAA5-583607B5F3FD}"/>
            </c:ext>
          </c:extLst>
        </c:ser>
        <c:ser>
          <c:idx val="2"/>
          <c:order val="2"/>
          <c:tx>
            <c:strRef>
              <c:f>'Current $'!$AF$23</c:f>
              <c:strCache>
                <c:ptCount val="1"/>
                <c:pt idx="0">
                  <c:v>United Kingdom</c:v>
                </c:pt>
              </c:strCache>
            </c:strRef>
          </c:tx>
          <c:spPr>
            <a:ln w="28575" cap="rnd">
              <a:solidFill>
                <a:srgbClr val="FF9933"/>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$'!$AG$23:$BH$23</c:f>
              <c:numCache>
                <c:formatCode>General</c:formatCode>
                <c:ptCount val="28"/>
                <c:pt idx="12">
                  <c:v>11.008057000000001</c:v>
                </c:pt>
                <c:pt idx="13">
                  <c:v>10.300728999999999</c:v>
                </c:pt>
                <c:pt idx="14">
                  <c:v>10.388304</c:v>
                </c:pt>
                <c:pt idx="15">
                  <c:v>10.766245</c:v>
                </c:pt>
                <c:pt idx="16">
                  <c:v>12.238196</c:v>
                </c:pt>
                <c:pt idx="17">
                  <c:v>21.017633999999997</c:v>
                </c:pt>
                <c:pt idx="18">
                  <c:v>21.888917000000003</c:v>
                </c:pt>
                <c:pt idx="19">
                  <c:v>22.748504000000001</c:v>
                </c:pt>
                <c:pt idx="20">
                  <c:v>24.039695999999999</c:v>
                </c:pt>
                <c:pt idx="21">
                  <c:v>24.535727999999999</c:v>
                </c:pt>
                <c:pt idx="22">
                  <c:v>24.055281999999998</c:v>
                </c:pt>
                <c:pt idx="23">
                  <c:v>25.939666000000003</c:v>
                </c:pt>
                <c:pt idx="24">
                  <c:v>26.390537000000002</c:v>
                </c:pt>
                <c:pt idx="25">
                  <c:v>27.845706999999997</c:v>
                </c:pt>
                <c:pt idx="26">
                  <c:v>29.442973999999996</c:v>
                </c:pt>
              </c:numCache>
            </c:numRef>
          </c:val>
          <c:smooth val="0"/>
          <c:extLst>
            <c:ext xmlns:c16="http://schemas.microsoft.com/office/drawing/2014/chart" uri="{C3380CC4-5D6E-409C-BE32-E72D297353CC}">
              <c16:uniqueId val="{00000002-E6B3-4708-AAA5-583607B5F3FD}"/>
            </c:ext>
          </c:extLst>
        </c:ser>
        <c:ser>
          <c:idx val="3"/>
          <c:order val="3"/>
          <c:tx>
            <c:strRef>
              <c:f>'Current $'!$AF$24</c:f>
              <c:strCache>
                <c:ptCount val="1"/>
                <c:pt idx="0">
                  <c:v>China</c:v>
                </c:pt>
              </c:strCache>
            </c:strRef>
          </c:tx>
          <c:spPr>
            <a:ln w="28575" cap="rnd">
              <a:solidFill>
                <a:srgbClr val="7030A0"/>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$'!$AG$24:$BH$24</c:f>
              <c:numCache>
                <c:formatCode>General</c:formatCode>
                <c:ptCount val="28"/>
                <c:pt idx="1">
                  <c:v>2.5777410000000001</c:v>
                </c:pt>
                <c:pt idx="2">
                  <c:v>3.1039140000000001</c:v>
                </c:pt>
                <c:pt idx="3">
                  <c:v>3.5406119999999994</c:v>
                </c:pt>
                <c:pt idx="4">
                  <c:v>3.9877759999999998</c:v>
                </c:pt>
                <c:pt idx="5">
                  <c:v>3.9195549999999999</c:v>
                </c:pt>
                <c:pt idx="6">
                  <c:v>4.0550299999999995</c:v>
                </c:pt>
                <c:pt idx="7">
                  <c:v>5.3928379999999994</c:v>
                </c:pt>
                <c:pt idx="8">
                  <c:v>5.3076370000000006</c:v>
                </c:pt>
                <c:pt idx="9">
                  <c:v>6.5479399999999996</c:v>
                </c:pt>
                <c:pt idx="10">
                  <c:v>7.3364729999999998</c:v>
                </c:pt>
                <c:pt idx="11">
                  <c:v>8.901273999999999</c:v>
                </c:pt>
                <c:pt idx="12">
                  <c:v>11.974371999999999</c:v>
                </c:pt>
                <c:pt idx="13">
                  <c:v>14.822512000000001</c:v>
                </c:pt>
                <c:pt idx="14">
                  <c:v>18.469543999999999</c:v>
                </c:pt>
                <c:pt idx="15">
                  <c:v>20.016501000000002</c:v>
                </c:pt>
                <c:pt idx="16">
                  <c:v>23.210086999999998</c:v>
                </c:pt>
                <c:pt idx="17">
                  <c:v>22.343077000000001</c:v>
                </c:pt>
                <c:pt idx="18">
                  <c:v>25.195691999999998</c:v>
                </c:pt>
                <c:pt idx="19">
                  <c:v>31.971221999999997</c:v>
                </c:pt>
                <c:pt idx="20">
                  <c:v>36.825862999999998</c:v>
                </c:pt>
                <c:pt idx="21">
                  <c:v>41.083708000000001</c:v>
                </c:pt>
                <c:pt idx="22">
                  <c:v>47.121206000000001</c:v>
                </c:pt>
                <c:pt idx="23">
                  <c:v>51.445216000000002</c:v>
                </c:pt>
                <c:pt idx="24">
                  <c:v>57.291470000000004</c:v>
                </c:pt>
                <c:pt idx="25">
                  <c:v>64.549723999999998</c:v>
                </c:pt>
                <c:pt idx="26">
                  <c:v>70.069367999999997</c:v>
                </c:pt>
                <c:pt idx="27">
                  <c:v>79.574377000000013</c:v>
                </c:pt>
              </c:numCache>
            </c:numRef>
          </c:val>
          <c:smooth val="0"/>
          <c:extLst>
            <c:ext xmlns:c16="http://schemas.microsoft.com/office/drawing/2014/chart" uri="{C3380CC4-5D6E-409C-BE32-E72D297353CC}">
              <c16:uniqueId val="{00000003-E6B3-4708-AAA5-583607B5F3FD}"/>
            </c:ext>
          </c:extLst>
        </c:ser>
        <c:ser>
          <c:idx val="4"/>
          <c:order val="4"/>
          <c:tx>
            <c:strRef>
              <c:f>'Current $'!$AF$25</c:f>
              <c:strCache>
                <c:ptCount val="1"/>
                <c:pt idx="0">
                  <c:v>Japan</c:v>
                </c:pt>
              </c:strCache>
            </c:strRef>
          </c:tx>
          <c:spPr>
            <a:ln w="28575" cap="rnd">
              <a:solidFill>
                <a:schemeClr val="accent1">
                  <a:lumMod val="50000"/>
                </a:schemeClr>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$'!$AG$25:$BH$25</c:f>
              <c:numCache>
                <c:formatCode>General</c:formatCode>
                <c:ptCount val="28"/>
                <c:pt idx="1">
                  <c:v>25.812467999999999</c:v>
                </c:pt>
                <c:pt idx="2">
                  <c:v>26.37032</c:v>
                </c:pt>
                <c:pt idx="3">
                  <c:v>26.632770000000001</c:v>
                </c:pt>
                <c:pt idx="4">
                  <c:v>27.413430999999999</c:v>
                </c:pt>
                <c:pt idx="5">
                  <c:v>30.250078999999999</c:v>
                </c:pt>
                <c:pt idx="6">
                  <c:v>28.627067</c:v>
                </c:pt>
                <c:pt idx="7">
                  <c:v>30.291398999999998</c:v>
                </c:pt>
                <c:pt idx="8">
                  <c:v>31.565164999999997</c:v>
                </c:pt>
                <c:pt idx="9">
                  <c:v>31.387475999999999</c:v>
                </c:pt>
                <c:pt idx="10">
                  <c:v>33.968555000000002</c:v>
                </c:pt>
                <c:pt idx="11">
                  <c:v>34.680322999999994</c:v>
                </c:pt>
                <c:pt idx="12">
                  <c:v>36.392786999999998</c:v>
                </c:pt>
                <c:pt idx="13">
                  <c:v>38.031012000000004</c:v>
                </c:pt>
                <c:pt idx="14">
                  <c:v>38.930037000000006</c:v>
                </c:pt>
                <c:pt idx="15">
                  <c:v>42.506343999999999</c:v>
                </c:pt>
                <c:pt idx="16">
                  <c:v>44.519304000000005</c:v>
                </c:pt>
                <c:pt idx="17">
                  <c:v>48.770223000000001</c:v>
                </c:pt>
                <c:pt idx="18">
                  <c:v>49.175856999999993</c:v>
                </c:pt>
                <c:pt idx="19">
                  <c:v>47.804220000000001</c:v>
                </c:pt>
                <c:pt idx="20">
                  <c:v>46.918984999999999</c:v>
                </c:pt>
                <c:pt idx="21">
                  <c:v>49.399781000000004</c:v>
                </c:pt>
                <c:pt idx="22">
                  <c:v>50.589880999999991</c:v>
                </c:pt>
                <c:pt idx="23">
                  <c:v>55.152297000000004</c:v>
                </c:pt>
                <c:pt idx="24">
                  <c:v>54.576978999999994</c:v>
                </c:pt>
                <c:pt idx="25">
                  <c:v>53.544717999999996</c:v>
                </c:pt>
                <c:pt idx="26">
                  <c:v>51.775663000000002</c:v>
                </c:pt>
                <c:pt idx="27">
                  <c:v>54.318649999999998</c:v>
                </c:pt>
              </c:numCache>
            </c:numRef>
          </c:val>
          <c:smooth val="0"/>
          <c:extLst>
            <c:ext xmlns:c16="http://schemas.microsoft.com/office/drawing/2014/chart" uri="{C3380CC4-5D6E-409C-BE32-E72D297353CC}">
              <c16:uniqueId val="{00000004-E6B3-4708-AAA5-583607B5F3FD}"/>
            </c:ext>
          </c:extLst>
        </c:ser>
        <c:ser>
          <c:idx val="5"/>
          <c:order val="5"/>
          <c:tx>
            <c:strRef>
              <c:f>'Current $'!$AF$26</c:f>
              <c:strCache>
                <c:ptCount val="1"/>
                <c:pt idx="0">
                  <c:v>South Korea</c:v>
                </c:pt>
              </c:strCache>
            </c:strRef>
          </c:tx>
          <c:spPr>
            <a:ln w="28575" cap="rnd">
              <a:solidFill>
                <a:srgbClr val="00B0F0"/>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$'!$AG$26:$BH$26</c:f>
              <c:numCache>
                <c:formatCode>General</c:formatCode>
                <c:ptCount val="28"/>
                <c:pt idx="5">
                  <c:v>0.80877900000000003</c:v>
                </c:pt>
                <c:pt idx="6">
                  <c:v>5.9627129999999999</c:v>
                </c:pt>
                <c:pt idx="7">
                  <c:v>6.7908050000000006</c:v>
                </c:pt>
                <c:pt idx="8">
                  <c:v>5.7212710000000007</c:v>
                </c:pt>
                <c:pt idx="9">
                  <c:v>6.2136939999999994</c:v>
                </c:pt>
                <c:pt idx="10">
                  <c:v>6.8468699999999991</c:v>
                </c:pt>
                <c:pt idx="11">
                  <c:v>8.0499340000000004</c:v>
                </c:pt>
                <c:pt idx="12">
                  <c:v>7.9722800000000005</c:v>
                </c:pt>
                <c:pt idx="13">
                  <c:v>8.4999459999999996</c:v>
                </c:pt>
                <c:pt idx="14">
                  <c:v>10.211843</c:v>
                </c:pt>
                <c:pt idx="15">
                  <c:v>11.079688000000001</c:v>
                </c:pt>
                <c:pt idx="16">
                  <c:v>12.394375</c:v>
                </c:pt>
                <c:pt idx="17">
                  <c:v>14.449757999999999</c:v>
                </c:pt>
                <c:pt idx="18">
                  <c:v>15.668422999999999</c:v>
                </c:pt>
                <c:pt idx="19">
                  <c:v>17.490970000000001</c:v>
                </c:pt>
                <c:pt idx="20">
                  <c:v>19.899963000000003</c:v>
                </c:pt>
                <c:pt idx="21">
                  <c:v>22.384824000000002</c:v>
                </c:pt>
                <c:pt idx="22">
                  <c:v>24.244088999999999</c:v>
                </c:pt>
                <c:pt idx="23">
                  <c:v>25.29297</c:v>
                </c:pt>
                <c:pt idx="24">
                  <c:v>26.725180999999996</c:v>
                </c:pt>
                <c:pt idx="25">
                  <c:v>29.283355</c:v>
                </c:pt>
                <c:pt idx="26">
                  <c:v>30.964116999999998</c:v>
                </c:pt>
                <c:pt idx="27">
                  <c:v>33.148617000000002</c:v>
                </c:pt>
              </c:numCache>
            </c:numRef>
          </c:val>
          <c:smooth val="0"/>
          <c:extLst>
            <c:ext xmlns:c16="http://schemas.microsoft.com/office/drawing/2014/chart" uri="{C3380CC4-5D6E-409C-BE32-E72D297353CC}">
              <c16:uniqueId val="{00000005-E6B3-4708-AAA5-583607B5F3FD}"/>
            </c:ext>
          </c:extLst>
        </c:ser>
        <c:dLbls>
          <c:showLegendKey val="0"/>
          <c:showVal val="0"/>
          <c:showCatName val="0"/>
          <c:showSerName val="0"/>
          <c:showPercent val="0"/>
          <c:showBubbleSize val="0"/>
        </c:dLbls>
        <c:smooth val="0"/>
        <c:axId val="581504896"/>
        <c:axId val="581506864"/>
      </c:lineChart>
      <c:catAx>
        <c:axId val="58150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81506864"/>
        <c:crosses val="autoZero"/>
        <c:auto val="1"/>
        <c:lblAlgn val="ctr"/>
        <c:lblOffset val="100"/>
        <c:noMultiLvlLbl val="0"/>
      </c:catAx>
      <c:valAx>
        <c:axId val="581506864"/>
        <c:scaling>
          <c:orientation val="minMax"/>
          <c:max val="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i="0" baseline="0">
                    <a:effectLst/>
                  </a:rPr>
                  <a:t>Current PPP $B</a:t>
                </a:r>
                <a:endParaRPr lang="en-US" sz="8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81504896"/>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Experimental Development Expenditures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'Current $'!$AF$31</c:f>
              <c:strCache>
                <c:ptCount val="1"/>
                <c:pt idx="0">
                  <c:v>United States</c:v>
                </c:pt>
              </c:strCache>
            </c:strRef>
          </c:tx>
          <c:spPr>
            <a:ln w="28575" cap="rnd">
              <a:solidFill>
                <a:srgbClr val="FF0000"/>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$'!$AG$31:$BH$31</c:f>
              <c:numCache>
                <c:formatCode>General</c:formatCode>
                <c:ptCount val="28"/>
                <c:pt idx="0">
                  <c:v>94.066584000000006</c:v>
                </c:pt>
                <c:pt idx="1">
                  <c:v>95.103820000000013</c:v>
                </c:pt>
                <c:pt idx="2">
                  <c:v>99.809854999999999</c:v>
                </c:pt>
                <c:pt idx="3">
                  <c:v>99.704100000000011</c:v>
                </c:pt>
                <c:pt idx="4">
                  <c:v>102.936228</c:v>
                </c:pt>
                <c:pt idx="5">
                  <c:v>113.077088</c:v>
                </c:pt>
                <c:pt idx="6">
                  <c:v>121.37523900000001</c:v>
                </c:pt>
                <c:pt idx="7">
                  <c:v>128.676659</c:v>
                </c:pt>
                <c:pt idx="8">
                  <c:v>144.73500000000001</c:v>
                </c:pt>
                <c:pt idx="9">
                  <c:v>154.06899999999999</c:v>
                </c:pt>
                <c:pt idx="10">
                  <c:v>169.47200000000001</c:v>
                </c:pt>
                <c:pt idx="11">
                  <c:v>167.81200000000001</c:v>
                </c:pt>
                <c:pt idx="12">
                  <c:v>176.68899999999999</c:v>
                </c:pt>
                <c:pt idx="13">
                  <c:v>175.59200000000001</c:v>
                </c:pt>
                <c:pt idx="14">
                  <c:v>177.34800000000001</c:v>
                </c:pt>
                <c:pt idx="15">
                  <c:v>195.863</c:v>
                </c:pt>
                <c:pt idx="16">
                  <c:v>212.83600000000001</c:v>
                </c:pt>
                <c:pt idx="17">
                  <c:v>228.084</c:v>
                </c:pt>
                <c:pt idx="18">
                  <c:v>259.71300000000002</c:v>
                </c:pt>
                <c:pt idx="19">
                  <c:v>255.608</c:v>
                </c:pt>
                <c:pt idx="20">
                  <c:v>249.89500000000001</c:v>
                </c:pt>
                <c:pt idx="21">
                  <c:v>270.11700000000002</c:v>
                </c:pt>
                <c:pt idx="22">
                  <c:v>273.26400000000001</c:v>
                </c:pt>
                <c:pt idx="23">
                  <c:v>287.14499999999998</c:v>
                </c:pt>
                <c:pt idx="24">
                  <c:v>301.47399999999999</c:v>
                </c:pt>
                <c:pt idx="25">
                  <c:v>312.90899999999999</c:v>
                </c:pt>
                <c:pt idx="26">
                  <c:v>322.11</c:v>
                </c:pt>
                <c:pt idx="27">
                  <c:v>339.63799999999998</c:v>
                </c:pt>
              </c:numCache>
            </c:numRef>
          </c:val>
          <c:smooth val="0"/>
          <c:extLst>
            <c:ext xmlns:c16="http://schemas.microsoft.com/office/drawing/2014/chart" uri="{C3380CC4-5D6E-409C-BE32-E72D297353CC}">
              <c16:uniqueId val="{00000000-061F-4318-AD81-78DE422F793C}"/>
            </c:ext>
          </c:extLst>
        </c:ser>
        <c:ser>
          <c:idx val="1"/>
          <c:order val="1"/>
          <c:tx>
            <c:strRef>
              <c:f>'Current $'!$AF$32</c:f>
              <c:strCache>
                <c:ptCount val="1"/>
                <c:pt idx="0">
                  <c:v>France</c:v>
                </c:pt>
              </c:strCache>
            </c:strRef>
          </c:tx>
          <c:spPr>
            <a:ln w="28575" cap="rnd">
              <a:solidFill>
                <a:srgbClr val="FF99CC"/>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$'!$AG$32:$BH$32</c:f>
              <c:numCache>
                <c:formatCode>General</c:formatCode>
                <c:ptCount val="28"/>
                <c:pt idx="0">
                  <c:v>11.368820000000001</c:v>
                </c:pt>
                <c:pt idx="1">
                  <c:v>11.918088000000001</c:v>
                </c:pt>
                <c:pt idx="2">
                  <c:v>12.083484</c:v>
                </c:pt>
                <c:pt idx="3">
                  <c:v>12.890109000000001</c:v>
                </c:pt>
                <c:pt idx="4">
                  <c:v>13.095580999999999</c:v>
                </c:pt>
                <c:pt idx="5">
                  <c:v>13.355341000000001</c:v>
                </c:pt>
                <c:pt idx="6">
                  <c:v>14.031121000000001</c:v>
                </c:pt>
                <c:pt idx="7">
                  <c:v>13.842508</c:v>
                </c:pt>
                <c:pt idx="8">
                  <c:v>14.184804</c:v>
                </c:pt>
                <c:pt idx="9">
                  <c:v>14.897110000000001</c:v>
                </c:pt>
                <c:pt idx="10">
                  <c:v>14.571701000000001</c:v>
                </c:pt>
                <c:pt idx="11">
                  <c:v>15.591128000000001</c:v>
                </c:pt>
                <c:pt idx="12">
                  <c:v>15.679627999999999</c:v>
                </c:pt>
                <c:pt idx="13">
                  <c:v>14.745533</c:v>
                </c:pt>
                <c:pt idx="14">
                  <c:v>14.912872000000002</c:v>
                </c:pt>
                <c:pt idx="15">
                  <c:v>14.810645000000001</c:v>
                </c:pt>
                <c:pt idx="16">
                  <c:v>15.683971</c:v>
                </c:pt>
                <c:pt idx="17">
                  <c:v>16.155763999999998</c:v>
                </c:pt>
                <c:pt idx="18">
                  <c:v>16.447703000000001</c:v>
                </c:pt>
                <c:pt idx="19">
                  <c:v>17.025099999999998</c:v>
                </c:pt>
                <c:pt idx="20">
                  <c:v>16.674042</c:v>
                </c:pt>
                <c:pt idx="21">
                  <c:v>18.650297999999999</c:v>
                </c:pt>
                <c:pt idx="22">
                  <c:v>19.410516000000001</c:v>
                </c:pt>
                <c:pt idx="23">
                  <c:v>20.131247999999999</c:v>
                </c:pt>
                <c:pt idx="24">
                  <c:v>20.802011999999998</c:v>
                </c:pt>
                <c:pt idx="25">
                  <c:v>21.728667999999999</c:v>
                </c:pt>
                <c:pt idx="26">
                  <c:v>22.016909999999999</c:v>
                </c:pt>
              </c:numCache>
            </c:numRef>
          </c:val>
          <c:smooth val="0"/>
          <c:extLst>
            <c:ext xmlns:c16="http://schemas.microsoft.com/office/drawing/2014/chart" uri="{C3380CC4-5D6E-409C-BE32-E72D297353CC}">
              <c16:uniqueId val="{00000001-061F-4318-AD81-78DE422F793C}"/>
            </c:ext>
          </c:extLst>
        </c:ser>
        <c:ser>
          <c:idx val="2"/>
          <c:order val="2"/>
          <c:tx>
            <c:strRef>
              <c:f>'Current $'!$AF$33</c:f>
              <c:strCache>
                <c:ptCount val="1"/>
                <c:pt idx="0">
                  <c:v>United Kingdom</c:v>
                </c:pt>
              </c:strCache>
            </c:strRef>
          </c:tx>
          <c:spPr>
            <a:ln w="28575" cap="rnd">
              <a:solidFill>
                <a:srgbClr val="FF9933"/>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$'!$AG$33:$BH$33</c:f>
              <c:numCache>
                <c:formatCode>General</c:formatCode>
                <c:ptCount val="28"/>
                <c:pt idx="12">
                  <c:v>9.6275189999999995</c:v>
                </c:pt>
                <c:pt idx="13">
                  <c:v>10.864139999999999</c:v>
                </c:pt>
                <c:pt idx="14">
                  <c:v>11.163215000000001</c:v>
                </c:pt>
                <c:pt idx="15">
                  <c:v>11.277679000000001</c:v>
                </c:pt>
                <c:pt idx="16">
                  <c:v>11.605532999999999</c:v>
                </c:pt>
                <c:pt idx="17">
                  <c:v>14.193004</c:v>
                </c:pt>
                <c:pt idx="18">
                  <c:v>14.653049999999999</c:v>
                </c:pt>
                <c:pt idx="19">
                  <c:v>13.682796000000002</c:v>
                </c:pt>
                <c:pt idx="20">
                  <c:v>13.497185000000002</c:v>
                </c:pt>
                <c:pt idx="21">
                  <c:v>14.242859000000001</c:v>
                </c:pt>
                <c:pt idx="22">
                  <c:v>14.434879</c:v>
                </c:pt>
                <c:pt idx="23">
                  <c:v>15.592421999999999</c:v>
                </c:pt>
                <c:pt idx="24">
                  <c:v>17.420591999999999</c:v>
                </c:pt>
                <c:pt idx="25">
                  <c:v>17.832639</c:v>
                </c:pt>
                <c:pt idx="26">
                  <c:v>17.977565999999999</c:v>
                </c:pt>
              </c:numCache>
            </c:numRef>
          </c:val>
          <c:smooth val="0"/>
          <c:extLst>
            <c:ext xmlns:c16="http://schemas.microsoft.com/office/drawing/2014/chart" uri="{C3380CC4-5D6E-409C-BE32-E72D297353CC}">
              <c16:uniqueId val="{00000002-061F-4318-AD81-78DE422F793C}"/>
            </c:ext>
          </c:extLst>
        </c:ser>
        <c:ser>
          <c:idx val="3"/>
          <c:order val="3"/>
          <c:tx>
            <c:strRef>
              <c:f>'Current $'!$AF$34</c:f>
              <c:strCache>
                <c:ptCount val="1"/>
                <c:pt idx="0">
                  <c:v>China</c:v>
                </c:pt>
              </c:strCache>
            </c:strRef>
          </c:tx>
          <c:spPr>
            <a:ln w="28575" cap="rnd">
              <a:solidFill>
                <a:srgbClr val="7030A0"/>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$'!$AG$34:$BH$34</c:f>
              <c:numCache>
                <c:formatCode>General</c:formatCode>
                <c:ptCount val="28"/>
                <c:pt idx="1">
                  <c:v>6.4021089999999994</c:v>
                </c:pt>
                <c:pt idx="2">
                  <c:v>7.4101659999999994</c:v>
                </c:pt>
                <c:pt idx="3">
                  <c:v>8.1685619999999997</c:v>
                </c:pt>
                <c:pt idx="4">
                  <c:v>8.2629929999999998</c:v>
                </c:pt>
                <c:pt idx="5">
                  <c:v>8.6091379999999997</c:v>
                </c:pt>
                <c:pt idx="6">
                  <c:v>9.8426649999999984</c:v>
                </c:pt>
                <c:pt idx="7">
                  <c:v>11.162719000000001</c:v>
                </c:pt>
                <c:pt idx="8">
                  <c:v>14.004003000000001</c:v>
                </c:pt>
                <c:pt idx="9">
                  <c:v>17.827161</c:v>
                </c:pt>
                <c:pt idx="10">
                  <c:v>25.743917</c:v>
                </c:pt>
                <c:pt idx="11">
                  <c:v>29.690531999999997</c:v>
                </c:pt>
                <c:pt idx="12">
                  <c:v>36.132342999999999</c:v>
                </c:pt>
                <c:pt idx="13">
                  <c:v>42.357675</c:v>
                </c:pt>
                <c:pt idx="14">
                  <c:v>51.686960000000006</c:v>
                </c:pt>
                <c:pt idx="15">
                  <c:v>66.819568000000004</c:v>
                </c:pt>
                <c:pt idx="16">
                  <c:v>82.354377000000014</c:v>
                </c:pt>
                <c:pt idx="17">
                  <c:v>101.85608599999999</c:v>
                </c:pt>
                <c:pt idx="18">
                  <c:v>120.918302</c:v>
                </c:pt>
                <c:pt idx="19">
                  <c:v>153.32958100000002</c:v>
                </c:pt>
                <c:pt idx="20">
                  <c:v>176.65977699999999</c:v>
                </c:pt>
                <c:pt idx="21">
                  <c:v>206.724594</c:v>
                </c:pt>
                <c:pt idx="22">
                  <c:v>245.07512899999998</c:v>
                </c:pt>
                <c:pt idx="23">
                  <c:v>282.67135300000001</c:v>
                </c:pt>
                <c:pt idx="24">
                  <c:v>313.31401500000004</c:v>
                </c:pt>
                <c:pt idx="25">
                  <c:v>342.91695500000003</c:v>
                </c:pt>
                <c:pt idx="26">
                  <c:v>381.34254999999996</c:v>
                </c:pt>
                <c:pt idx="27">
                  <c:v>416.406566</c:v>
                </c:pt>
              </c:numCache>
            </c:numRef>
          </c:val>
          <c:smooth val="0"/>
          <c:extLst>
            <c:ext xmlns:c16="http://schemas.microsoft.com/office/drawing/2014/chart" uri="{C3380CC4-5D6E-409C-BE32-E72D297353CC}">
              <c16:uniqueId val="{00000003-061F-4318-AD81-78DE422F793C}"/>
            </c:ext>
          </c:extLst>
        </c:ser>
        <c:ser>
          <c:idx val="4"/>
          <c:order val="4"/>
          <c:tx>
            <c:strRef>
              <c:f>'Current $'!$AF$35</c:f>
              <c:strCache>
                <c:ptCount val="1"/>
                <c:pt idx="0">
                  <c:v>Japan</c:v>
                </c:pt>
              </c:strCache>
            </c:strRef>
          </c:tx>
          <c:spPr>
            <a:ln w="28575" cap="rnd">
              <a:solidFill>
                <a:schemeClr val="accent1">
                  <a:lumMod val="50000"/>
                </a:schemeClr>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$'!$AG$35:$BH$35</c:f>
              <c:numCache>
                <c:formatCode>General</c:formatCode>
                <c:ptCount val="28"/>
                <c:pt idx="1">
                  <c:v>42.237134999999995</c:v>
                </c:pt>
                <c:pt idx="2">
                  <c:v>42.503860000000003</c:v>
                </c:pt>
                <c:pt idx="3">
                  <c:v>42.008699999999997</c:v>
                </c:pt>
                <c:pt idx="4">
                  <c:v>41.942240000000005</c:v>
                </c:pt>
                <c:pt idx="5">
                  <c:v>45.392272000000006</c:v>
                </c:pt>
                <c:pt idx="6">
                  <c:v>49.360847999999997</c:v>
                </c:pt>
                <c:pt idx="7">
                  <c:v>52.475067000000003</c:v>
                </c:pt>
                <c:pt idx="8">
                  <c:v>54.125038000000004</c:v>
                </c:pt>
                <c:pt idx="9">
                  <c:v>55.840865000000001</c:v>
                </c:pt>
                <c:pt idx="10">
                  <c:v>59.125615000000003</c:v>
                </c:pt>
                <c:pt idx="11">
                  <c:v>62.184643999999999</c:v>
                </c:pt>
                <c:pt idx="12">
                  <c:v>65.953208000000004</c:v>
                </c:pt>
                <c:pt idx="13">
                  <c:v>68.482459000000006</c:v>
                </c:pt>
                <c:pt idx="14">
                  <c:v>72.300196999999997</c:v>
                </c:pt>
                <c:pt idx="15">
                  <c:v>79.530919999999995</c:v>
                </c:pt>
                <c:pt idx="16">
                  <c:v>87.286854000000005</c:v>
                </c:pt>
                <c:pt idx="17">
                  <c:v>91.404859000000002</c:v>
                </c:pt>
                <c:pt idx="18">
                  <c:v>93.101529999999997</c:v>
                </c:pt>
                <c:pt idx="19">
                  <c:v>83.087316000000001</c:v>
                </c:pt>
                <c:pt idx="20">
                  <c:v>87.068534</c:v>
                </c:pt>
                <c:pt idx="21">
                  <c:v>92.175667000000004</c:v>
                </c:pt>
                <c:pt idx="22">
                  <c:v>94.559398000000002</c:v>
                </c:pt>
                <c:pt idx="23">
                  <c:v>101.81261500000001</c:v>
                </c:pt>
                <c:pt idx="24">
                  <c:v>107.54231599999999</c:v>
                </c:pt>
                <c:pt idx="25">
                  <c:v>107.339634</c:v>
                </c:pt>
                <c:pt idx="26">
                  <c:v>105.51062800000001</c:v>
                </c:pt>
                <c:pt idx="27">
                  <c:v>109.190534</c:v>
                </c:pt>
              </c:numCache>
            </c:numRef>
          </c:val>
          <c:smooth val="0"/>
          <c:extLst>
            <c:ext xmlns:c16="http://schemas.microsoft.com/office/drawing/2014/chart" uri="{C3380CC4-5D6E-409C-BE32-E72D297353CC}">
              <c16:uniqueId val="{00000004-061F-4318-AD81-78DE422F793C}"/>
            </c:ext>
          </c:extLst>
        </c:ser>
        <c:ser>
          <c:idx val="5"/>
          <c:order val="5"/>
          <c:tx>
            <c:strRef>
              <c:f>'Current $'!$AF$36</c:f>
              <c:strCache>
                <c:ptCount val="1"/>
                <c:pt idx="0">
                  <c:v>South Korea</c:v>
                </c:pt>
              </c:strCache>
            </c:strRef>
          </c:tx>
          <c:spPr>
            <a:ln w="28575" cap="rnd">
              <a:solidFill>
                <a:srgbClr val="00B0F0"/>
              </a:solidFill>
              <a:round/>
            </a:ln>
            <a:effectLst/>
          </c:spPr>
          <c:marker>
            <c:symbol val="none"/>
          </c:marker>
          <c:cat>
            <c:numRef>
              <c:f>'Current $'!$AG$20:$BH$20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'Current $'!$AG$36:$BH$36</c:f>
              <c:numCache>
                <c:formatCode>General</c:formatCode>
                <c:ptCount val="28"/>
                <c:pt idx="5">
                  <c:v>0.26906200000000002</c:v>
                </c:pt>
                <c:pt idx="6">
                  <c:v>8.8926219999999994</c:v>
                </c:pt>
                <c:pt idx="7">
                  <c:v>9.4762730000000008</c:v>
                </c:pt>
                <c:pt idx="8">
                  <c:v>8.9071510000000007</c:v>
                </c:pt>
                <c:pt idx="9">
                  <c:v>9.5789439999999999</c:v>
                </c:pt>
                <c:pt idx="10">
                  <c:v>11.686099999999998</c:v>
                </c:pt>
                <c:pt idx="11">
                  <c:v>13.207148000000002</c:v>
                </c:pt>
                <c:pt idx="12">
                  <c:v>14.534496000000001</c:v>
                </c:pt>
                <c:pt idx="13">
                  <c:v>15.574324000000001</c:v>
                </c:pt>
                <c:pt idx="14">
                  <c:v>17.717832000000001</c:v>
                </c:pt>
                <c:pt idx="15">
                  <c:v>19.538637000000001</c:v>
                </c:pt>
                <c:pt idx="16">
                  <c:v>23.009340999999999</c:v>
                </c:pt>
                <c:pt idx="17">
                  <c:v>26.189662000000002</c:v>
                </c:pt>
                <c:pt idx="18">
                  <c:v>28.237989999999996</c:v>
                </c:pt>
                <c:pt idx="19">
                  <c:v>28.504223</c:v>
                </c:pt>
                <c:pt idx="20">
                  <c:v>32.252902999999996</c:v>
                </c:pt>
                <c:pt idx="21">
                  <c:v>35.994830999999998</c:v>
                </c:pt>
                <c:pt idx="22">
                  <c:v>40.618397000000002</c:v>
                </c:pt>
                <c:pt idx="23">
                  <c:v>42.941086999999996</c:v>
                </c:pt>
                <c:pt idx="24">
                  <c:v>46.374634</c:v>
                </c:pt>
                <c:pt idx="25">
                  <c:v>47.649036000000009</c:v>
                </c:pt>
                <c:pt idx="26">
                  <c:v>49.501445999999994</c:v>
                </c:pt>
                <c:pt idx="27">
                  <c:v>57.831011999999994</c:v>
                </c:pt>
              </c:numCache>
            </c:numRef>
          </c:val>
          <c:smooth val="0"/>
          <c:extLst>
            <c:ext xmlns:c16="http://schemas.microsoft.com/office/drawing/2014/chart" uri="{C3380CC4-5D6E-409C-BE32-E72D297353CC}">
              <c16:uniqueId val="{00000005-061F-4318-AD81-78DE422F793C}"/>
            </c:ext>
          </c:extLst>
        </c:ser>
        <c:dLbls>
          <c:showLegendKey val="0"/>
          <c:showVal val="0"/>
          <c:showCatName val="0"/>
          <c:showSerName val="0"/>
          <c:showPercent val="0"/>
          <c:showBubbleSize val="0"/>
        </c:dLbls>
        <c:smooth val="0"/>
        <c:axId val="581504896"/>
        <c:axId val="581506864"/>
      </c:lineChart>
      <c:catAx>
        <c:axId val="58150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81506864"/>
        <c:crosses val="autoZero"/>
        <c:auto val="1"/>
        <c:lblAlgn val="ctr"/>
        <c:lblOffset val="100"/>
        <c:noMultiLvlLbl val="0"/>
      </c:catAx>
      <c:valAx>
        <c:axId val="581506864"/>
        <c:scaling>
          <c:orientation val="minMax"/>
          <c:max val="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i="0" baseline="0">
                    <a:effectLst/>
                  </a:rPr>
                  <a:t>Current PPP $B</a:t>
                </a:r>
                <a:endParaRPr lang="en-US" sz="8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81504896"/>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84651606536702"/>
          <c:y val="5.0314465408805034E-2"/>
          <c:w val="0.72497722303089784"/>
          <c:h val="0.83706146910864077"/>
        </c:manualLayout>
      </c:layout>
      <c:barChart>
        <c:barDir val="col"/>
        <c:grouping val="stacked"/>
        <c:varyColors val="0"/>
        <c:ser>
          <c:idx val="0"/>
          <c:order val="0"/>
          <c:tx>
            <c:strRef>
              <c:f>'Figure 24 IHS data (2)'!$B$4</c:f>
              <c:strCache>
                <c:ptCount val="1"/>
                <c:pt idx="0">
                  <c:v>United States</c:v>
                </c:pt>
              </c:strCache>
            </c:strRef>
          </c:tx>
          <c:spPr>
            <a:solidFill>
              <a:srgbClr val="FF0000"/>
            </a:solidFill>
            <a:ln>
              <a:noFill/>
            </a:ln>
            <a:effectLst/>
          </c:spPr>
          <c:invertIfNegative val="0"/>
          <c:cat>
            <c:numRef>
              <c:f>'Figure 24 IHS data (2)'!$A$6:$A$11</c:f>
              <c:numCache>
                <c:formatCode>General</c:formatCode>
                <c:ptCount val="6"/>
                <c:pt idx="0">
                  <c:v>2003</c:v>
                </c:pt>
                <c:pt idx="1">
                  <c:v>2006</c:v>
                </c:pt>
                <c:pt idx="2">
                  <c:v>2009</c:v>
                </c:pt>
                <c:pt idx="3">
                  <c:v>2012</c:v>
                </c:pt>
                <c:pt idx="4">
                  <c:v>2015</c:v>
                </c:pt>
                <c:pt idx="5">
                  <c:v>2018</c:v>
                </c:pt>
              </c:numCache>
            </c:numRef>
          </c:cat>
          <c:val>
            <c:numRef>
              <c:f>'Figure 24 IHS data (2)'!$B$6:$B$11</c:f>
              <c:numCache>
                <c:formatCode>_(* #,##0.0_);_(* \(#,##0.0\);_(* "-"??_);_(@_)</c:formatCode>
                <c:ptCount val="6"/>
                <c:pt idx="0">
                  <c:v>573.351</c:v>
                </c:pt>
                <c:pt idx="1">
                  <c:v>666.83299999999997</c:v>
                </c:pt>
                <c:pt idx="2">
                  <c:v>743.673</c:v>
                </c:pt>
                <c:pt idx="3">
                  <c:v>782.91399999999999</c:v>
                </c:pt>
                <c:pt idx="4">
                  <c:v>890.78399999999999</c:v>
                </c:pt>
                <c:pt idx="5">
                  <c:v>1044.722</c:v>
                </c:pt>
              </c:numCache>
            </c:numRef>
          </c:val>
          <c:extLst>
            <c:ext xmlns:c16="http://schemas.microsoft.com/office/drawing/2014/chart" uri="{C3380CC4-5D6E-409C-BE32-E72D297353CC}">
              <c16:uniqueId val="{00000006-4936-4FC2-BCC6-D11B6974FEBB}"/>
            </c:ext>
          </c:extLst>
        </c:ser>
        <c:ser>
          <c:idx val="1"/>
          <c:order val="1"/>
          <c:tx>
            <c:strRef>
              <c:f>'Figure 24 IHS data (2)'!$D$4</c:f>
              <c:strCache>
                <c:ptCount val="1"/>
                <c:pt idx="0">
                  <c:v>EU</c:v>
                </c:pt>
              </c:strCache>
            </c:strRef>
          </c:tx>
          <c:spPr>
            <a:solidFill>
              <a:srgbClr val="00CCFF"/>
            </a:solidFill>
            <a:ln>
              <a:noFill/>
            </a:ln>
            <a:effectLst/>
          </c:spPr>
          <c:invertIfNegative val="0"/>
          <c:cat>
            <c:numRef>
              <c:f>'Figure 24 IHS data (2)'!$A$6:$A$11</c:f>
              <c:numCache>
                <c:formatCode>General</c:formatCode>
                <c:ptCount val="6"/>
                <c:pt idx="0">
                  <c:v>2003</c:v>
                </c:pt>
                <c:pt idx="1">
                  <c:v>2006</c:v>
                </c:pt>
                <c:pt idx="2">
                  <c:v>2009</c:v>
                </c:pt>
                <c:pt idx="3">
                  <c:v>2012</c:v>
                </c:pt>
                <c:pt idx="4">
                  <c:v>2015</c:v>
                </c:pt>
                <c:pt idx="5">
                  <c:v>2018</c:v>
                </c:pt>
              </c:numCache>
            </c:numRef>
          </c:cat>
          <c:val>
            <c:numRef>
              <c:f>'Figure 24 IHS data (2)'!$D$6:$D$11</c:f>
              <c:numCache>
                <c:formatCode>_(* #,##0.0_);_(* \(#,##0.0\);_(* "-"??_);_(@_)</c:formatCode>
                <c:ptCount val="6"/>
                <c:pt idx="0">
                  <c:v>380.50068699999997</c:v>
                </c:pt>
                <c:pt idx="1">
                  <c:v>473.60914200000002</c:v>
                </c:pt>
                <c:pt idx="2">
                  <c:v>509.92447999999996</c:v>
                </c:pt>
                <c:pt idx="3">
                  <c:v>516.56926800000008</c:v>
                </c:pt>
                <c:pt idx="4">
                  <c:v>537.16058699999996</c:v>
                </c:pt>
                <c:pt idx="5">
                  <c:v>619.46665629103006</c:v>
                </c:pt>
              </c:numCache>
            </c:numRef>
          </c:val>
          <c:extLst>
            <c:ext xmlns:c16="http://schemas.microsoft.com/office/drawing/2014/chart" uri="{C3380CC4-5D6E-409C-BE32-E72D297353CC}">
              <c16:uniqueId val="{00000007-4936-4FC2-BCC6-D11B6974FEBB}"/>
            </c:ext>
          </c:extLst>
        </c:ser>
        <c:ser>
          <c:idx val="2"/>
          <c:order val="2"/>
          <c:tx>
            <c:strRef>
              <c:f>'Figure 24 IHS data (2)'!$F$4</c:f>
              <c:strCache>
                <c:ptCount val="1"/>
                <c:pt idx="0">
                  <c:v>Japan</c:v>
                </c:pt>
              </c:strCache>
            </c:strRef>
          </c:tx>
          <c:spPr>
            <a:solidFill>
              <a:schemeClr val="tx1"/>
            </a:solidFill>
            <a:ln>
              <a:noFill/>
            </a:ln>
            <a:effectLst/>
          </c:spPr>
          <c:invertIfNegative val="0"/>
          <c:cat>
            <c:numRef>
              <c:f>'Figure 24 IHS data (2)'!$A$6:$A$11</c:f>
              <c:numCache>
                <c:formatCode>General</c:formatCode>
                <c:ptCount val="6"/>
                <c:pt idx="0">
                  <c:v>2003</c:v>
                </c:pt>
                <c:pt idx="1">
                  <c:v>2006</c:v>
                </c:pt>
                <c:pt idx="2">
                  <c:v>2009</c:v>
                </c:pt>
                <c:pt idx="3">
                  <c:v>2012</c:v>
                </c:pt>
                <c:pt idx="4">
                  <c:v>2015</c:v>
                </c:pt>
                <c:pt idx="5">
                  <c:v>2018</c:v>
                </c:pt>
              </c:numCache>
            </c:numRef>
          </c:cat>
          <c:val>
            <c:numRef>
              <c:f>'Figure 24 IHS data (2)'!$F$6:$F$11</c:f>
              <c:numCache>
                <c:formatCode>_(* #,##0.0_);_(* \(#,##0.0\);_(* "-"??_);_(@_)</c:formatCode>
                <c:ptCount val="6"/>
                <c:pt idx="0">
                  <c:v>190.06059200000001</c:v>
                </c:pt>
                <c:pt idx="1">
                  <c:v>189.58958699999999</c:v>
                </c:pt>
                <c:pt idx="2">
                  <c:v>191.12690700000002</c:v>
                </c:pt>
                <c:pt idx="3">
                  <c:v>198.96207199999998</c:v>
                </c:pt>
                <c:pt idx="4">
                  <c:v>146.769398</c:v>
                </c:pt>
                <c:pt idx="5">
                  <c:v>146.17775010107002</c:v>
                </c:pt>
              </c:numCache>
            </c:numRef>
          </c:val>
          <c:extLst>
            <c:ext xmlns:c16="http://schemas.microsoft.com/office/drawing/2014/chart" uri="{C3380CC4-5D6E-409C-BE32-E72D297353CC}">
              <c16:uniqueId val="{00000008-4936-4FC2-BCC6-D11B6974FEBB}"/>
            </c:ext>
          </c:extLst>
        </c:ser>
        <c:ser>
          <c:idx val="3"/>
          <c:order val="3"/>
          <c:tx>
            <c:strRef>
              <c:f>'Figure 24 IHS data (2)'!$H$4</c:f>
              <c:strCache>
                <c:ptCount val="1"/>
                <c:pt idx="0">
                  <c:v>China</c:v>
                </c:pt>
              </c:strCache>
            </c:strRef>
          </c:tx>
          <c:spPr>
            <a:solidFill>
              <a:srgbClr val="7030A0"/>
            </a:solidFill>
            <a:ln>
              <a:noFill/>
            </a:ln>
            <a:effectLst/>
          </c:spPr>
          <c:invertIfNegative val="0"/>
          <c:cat>
            <c:numRef>
              <c:f>'Figure 24 IHS data (2)'!$A$6:$A$11</c:f>
              <c:numCache>
                <c:formatCode>General</c:formatCode>
                <c:ptCount val="6"/>
                <c:pt idx="0">
                  <c:v>2003</c:v>
                </c:pt>
                <c:pt idx="1">
                  <c:v>2006</c:v>
                </c:pt>
                <c:pt idx="2">
                  <c:v>2009</c:v>
                </c:pt>
                <c:pt idx="3">
                  <c:v>2012</c:v>
                </c:pt>
                <c:pt idx="4">
                  <c:v>2015</c:v>
                </c:pt>
                <c:pt idx="5">
                  <c:v>2018</c:v>
                </c:pt>
              </c:numCache>
            </c:numRef>
          </c:cat>
          <c:val>
            <c:numRef>
              <c:f>'Figure 24 IHS data (2)'!$H$6:$H$11</c:f>
              <c:numCache>
                <c:formatCode>_(* #,##0.0_);_(* \(#,##0.0\);_(* "-"??_);_(@_)</c:formatCode>
                <c:ptCount val="6"/>
                <c:pt idx="0">
                  <c:v>92.145569812250002</c:v>
                </c:pt>
                <c:pt idx="1">
                  <c:v>146.79188699999997</c:v>
                </c:pt>
                <c:pt idx="2">
                  <c:v>220.53163899999998</c:v>
                </c:pt>
                <c:pt idx="3">
                  <c:v>368.05631</c:v>
                </c:pt>
                <c:pt idx="4">
                  <c:v>499.95024600000005</c:v>
                </c:pt>
                <c:pt idx="5">
                  <c:v>669.41037775469988</c:v>
                </c:pt>
              </c:numCache>
            </c:numRef>
          </c:val>
          <c:extLst>
            <c:ext xmlns:c16="http://schemas.microsoft.com/office/drawing/2014/chart" uri="{C3380CC4-5D6E-409C-BE32-E72D297353CC}">
              <c16:uniqueId val="{0000000F-4936-4FC2-BCC6-D11B6974FEBB}"/>
            </c:ext>
          </c:extLst>
        </c:ser>
        <c:ser>
          <c:idx val="4"/>
          <c:order val="4"/>
          <c:tx>
            <c:strRef>
              <c:f>'Figure 24 IHS data (2)'!$J$4</c:f>
              <c:strCache>
                <c:ptCount val="1"/>
                <c:pt idx="0">
                  <c:v>Other selected Asia</c:v>
                </c:pt>
              </c:strCache>
            </c:strRef>
          </c:tx>
          <c:spPr>
            <a:solidFill>
              <a:schemeClr val="accent4">
                <a:lumMod val="60000"/>
                <a:lumOff val="40000"/>
              </a:schemeClr>
            </a:solidFill>
            <a:ln>
              <a:noFill/>
            </a:ln>
            <a:effectLst/>
          </c:spPr>
          <c:invertIfNegative val="0"/>
          <c:cat>
            <c:numRef>
              <c:f>'Figure 24 IHS data (2)'!$A$6:$A$11</c:f>
              <c:numCache>
                <c:formatCode>General</c:formatCode>
                <c:ptCount val="6"/>
                <c:pt idx="0">
                  <c:v>2003</c:v>
                </c:pt>
                <c:pt idx="1">
                  <c:v>2006</c:v>
                </c:pt>
                <c:pt idx="2">
                  <c:v>2009</c:v>
                </c:pt>
                <c:pt idx="3">
                  <c:v>2012</c:v>
                </c:pt>
                <c:pt idx="4">
                  <c:v>2015</c:v>
                </c:pt>
                <c:pt idx="5">
                  <c:v>2018</c:v>
                </c:pt>
              </c:numCache>
            </c:numRef>
          </c:cat>
          <c:val>
            <c:numRef>
              <c:f>'Figure 24 IHS data (2)'!$J$6:$J$11</c:f>
              <c:numCache>
                <c:formatCode>_(* #,##0.0_);_(* \(#,##0.0\);_(* "-"??_);_(@_)</c:formatCode>
                <c:ptCount val="6"/>
                <c:pt idx="0">
                  <c:v>125.18942454501999</c:v>
                </c:pt>
                <c:pt idx="1">
                  <c:v>190.88156032502999</c:v>
                </c:pt>
                <c:pt idx="2">
                  <c:v>194.54424196963001</c:v>
                </c:pt>
                <c:pt idx="3">
                  <c:v>278.16411637523009</c:v>
                </c:pt>
                <c:pt idx="4">
                  <c:v>314.92325209561</c:v>
                </c:pt>
                <c:pt idx="5">
                  <c:v>375.68351368536003</c:v>
                </c:pt>
              </c:numCache>
            </c:numRef>
          </c:val>
          <c:extLst>
            <c:ext xmlns:c16="http://schemas.microsoft.com/office/drawing/2014/chart" uri="{C3380CC4-5D6E-409C-BE32-E72D297353CC}">
              <c16:uniqueId val="{00000010-4936-4FC2-BCC6-D11B6974FEBB}"/>
            </c:ext>
          </c:extLst>
        </c:ser>
        <c:ser>
          <c:idx val="5"/>
          <c:order val="5"/>
          <c:tx>
            <c:strRef>
              <c:f>'Figure 24 IHS data (2)'!$L$4</c:f>
              <c:strCache>
                <c:ptCount val="1"/>
                <c:pt idx="0">
                  <c:v>Rest of world</c:v>
                </c:pt>
              </c:strCache>
            </c:strRef>
          </c:tx>
          <c:spPr>
            <a:solidFill>
              <a:schemeClr val="accent6">
                <a:lumMod val="40000"/>
                <a:lumOff val="60000"/>
              </a:schemeClr>
            </a:solidFill>
            <a:ln>
              <a:noFill/>
            </a:ln>
            <a:effectLst/>
          </c:spPr>
          <c:invertIfNegative val="0"/>
          <c:cat>
            <c:numRef>
              <c:f>'Figure 24 IHS data (2)'!$A$6:$A$11</c:f>
              <c:numCache>
                <c:formatCode>General</c:formatCode>
                <c:ptCount val="6"/>
                <c:pt idx="0">
                  <c:v>2003</c:v>
                </c:pt>
                <c:pt idx="1">
                  <c:v>2006</c:v>
                </c:pt>
                <c:pt idx="2">
                  <c:v>2009</c:v>
                </c:pt>
                <c:pt idx="3">
                  <c:v>2012</c:v>
                </c:pt>
                <c:pt idx="4">
                  <c:v>2015</c:v>
                </c:pt>
                <c:pt idx="5">
                  <c:v>2018</c:v>
                </c:pt>
              </c:numCache>
            </c:numRef>
          </c:cat>
          <c:val>
            <c:numRef>
              <c:f>'Figure 24 IHS data (2)'!$L$6:$L$11</c:f>
              <c:numCache>
                <c:formatCode>_(* #,##0.0_);_(* \(#,##0.0\);_(* "-"??_);_(@_)</c:formatCode>
                <c:ptCount val="6"/>
                <c:pt idx="0">
                  <c:v>159.85963109999983</c:v>
                </c:pt>
                <c:pt idx="1">
                  <c:v>234.54359692124993</c:v>
                </c:pt>
                <c:pt idx="2">
                  <c:v>282.35652029999972</c:v>
                </c:pt>
                <c:pt idx="3">
                  <c:v>386.08632230000006</c:v>
                </c:pt>
                <c:pt idx="4">
                  <c:v>347.55329042261059</c:v>
                </c:pt>
                <c:pt idx="5">
                  <c:v>386.31609609275978</c:v>
                </c:pt>
              </c:numCache>
            </c:numRef>
          </c:val>
          <c:extLst>
            <c:ext xmlns:c16="http://schemas.microsoft.com/office/drawing/2014/chart" uri="{C3380CC4-5D6E-409C-BE32-E72D297353CC}">
              <c16:uniqueId val="{00000011-4936-4FC2-BCC6-D11B6974FEBB}"/>
            </c:ext>
          </c:extLst>
        </c:ser>
        <c:dLbls>
          <c:showLegendKey val="0"/>
          <c:showVal val="0"/>
          <c:showCatName val="0"/>
          <c:showSerName val="0"/>
          <c:showPercent val="0"/>
          <c:showBubbleSize val="0"/>
        </c:dLbls>
        <c:gapWidth val="150"/>
        <c:overlap val="100"/>
        <c:axId val="729842152"/>
        <c:axId val="729842480"/>
      </c:barChart>
      <c:catAx>
        <c:axId val="729842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729842480"/>
        <c:crosses val="autoZero"/>
        <c:auto val="1"/>
        <c:lblAlgn val="ctr"/>
        <c:lblOffset val="100"/>
        <c:noMultiLvlLbl val="0"/>
      </c:catAx>
      <c:valAx>
        <c:axId val="729842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US" sz="1800" b="0" i="0" baseline="0" dirty="0">
                    <a:effectLst/>
                  </a:rPr>
                  <a:t>Billions of dollars</a:t>
                </a:r>
                <a:endParaRPr lang="en-US" dirty="0">
                  <a:effectLst/>
                </a:endParaRPr>
              </a:p>
            </c:rich>
          </c:tx>
          <c:layout>
            <c:manualLayout>
              <c:xMode val="edge"/>
              <c:yMode val="edge"/>
              <c:x val="1.1910589898837743E-2"/>
              <c:y val="0.3051273577016108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729842152"/>
        <c:crosses val="autoZero"/>
        <c:crossBetween val="between"/>
      </c:valAx>
      <c:spPr>
        <a:solidFill>
          <a:schemeClr val="bg1"/>
        </a:solid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966744820007254E-2"/>
          <c:y val="4.0527666255156844E-2"/>
          <c:w val="0.91838860748351581"/>
          <c:h val="0.81385448113452219"/>
        </c:manualLayout>
      </c:layout>
      <c:barChart>
        <c:barDir val="col"/>
        <c:grouping val="clustered"/>
        <c:varyColors val="0"/>
        <c:ser>
          <c:idx val="0"/>
          <c:order val="0"/>
          <c:tx>
            <c:strRef>
              <c:f>'NEW Collab Rate Figure'!$C$4</c:f>
              <c:strCache>
                <c:ptCount val="1"/>
                <c:pt idx="0">
                  <c:v>2000</c:v>
                </c:pt>
              </c:strCache>
            </c:strRef>
          </c:tx>
          <c:spPr>
            <a:solidFill>
              <a:schemeClr val="accent1"/>
            </a:solidFill>
            <a:ln w="25400">
              <a:solidFill>
                <a:schemeClr val="accent1"/>
              </a:solidFill>
            </a:ln>
            <a:effectLst/>
          </c:spPr>
          <c:invertIfNegative val="0"/>
          <c:dPt>
            <c:idx val="8"/>
            <c:invertIfNegative val="0"/>
            <c:bubble3D val="0"/>
            <c:spPr>
              <a:pattFill prst="dkUpDiag">
                <a:fgClr>
                  <a:schemeClr val="accent1"/>
                </a:fgClr>
                <a:bgClr>
                  <a:schemeClr val="bg1"/>
                </a:bgClr>
              </a:pattFill>
              <a:ln w="25400">
                <a:solidFill>
                  <a:schemeClr val="accent1"/>
                </a:solidFill>
              </a:ln>
              <a:effectLst/>
            </c:spPr>
            <c:extLst>
              <c:ext xmlns:c16="http://schemas.microsoft.com/office/drawing/2014/chart" uri="{C3380CC4-5D6E-409C-BE32-E72D297353CC}">
                <c16:uniqueId val="{00000001-C9B6-41CD-B1ED-7D8939CBD620}"/>
              </c:ext>
            </c:extLst>
          </c:dPt>
          <c:cat>
            <c:strRef>
              <c:f>'NEW Collab Rate Figure'!$B$5:$B$15</c:f>
              <c:strCache>
                <c:ptCount val="11"/>
                <c:pt idx="0">
                  <c:v>United Kingdom</c:v>
                </c:pt>
                <c:pt idx="1">
                  <c:v>France</c:v>
                </c:pt>
                <c:pt idx="2">
                  <c:v>Germany</c:v>
                </c:pt>
                <c:pt idx="3">
                  <c:v>Italy</c:v>
                </c:pt>
                <c:pt idx="4">
                  <c:v>United States</c:v>
                </c:pt>
                <c:pt idx="5">
                  <c:v>Japan</c:v>
                </c:pt>
                <c:pt idx="6">
                  <c:v>South Korea</c:v>
                </c:pt>
                <c:pt idx="7">
                  <c:v>Russia</c:v>
                </c:pt>
                <c:pt idx="8">
                  <c:v>World</c:v>
                </c:pt>
                <c:pt idx="9">
                  <c:v>China</c:v>
                </c:pt>
                <c:pt idx="10">
                  <c:v>India</c:v>
                </c:pt>
              </c:strCache>
            </c:strRef>
          </c:cat>
          <c:val>
            <c:numRef>
              <c:f>'NEW Collab Rate Figure'!$C$5:$C$15</c:f>
              <c:numCache>
                <c:formatCode>#,##0</c:formatCode>
                <c:ptCount val="11"/>
                <c:pt idx="0">
                  <c:v>29.63916965547223</c:v>
                </c:pt>
                <c:pt idx="1">
                  <c:v>34.263306973165022</c:v>
                </c:pt>
                <c:pt idx="2">
                  <c:v>32.908986588252169</c:v>
                </c:pt>
                <c:pt idx="3">
                  <c:v>29.434565059080555</c:v>
                </c:pt>
                <c:pt idx="4">
                  <c:v>19.34131291353803</c:v>
                </c:pt>
                <c:pt idx="5">
                  <c:v>14.608185340032986</c:v>
                </c:pt>
                <c:pt idx="6">
                  <c:v>21.111916578375062</c:v>
                </c:pt>
                <c:pt idx="7">
                  <c:v>24.67928159076331</c:v>
                </c:pt>
                <c:pt idx="8" formatCode="0">
                  <c:v>13.744658841950891</c:v>
                </c:pt>
                <c:pt idx="9">
                  <c:v>14.623577320664092</c:v>
                </c:pt>
                <c:pt idx="10">
                  <c:v>15.688506619445148</c:v>
                </c:pt>
              </c:numCache>
            </c:numRef>
          </c:val>
          <c:extLst>
            <c:ext xmlns:c16="http://schemas.microsoft.com/office/drawing/2014/chart" uri="{C3380CC4-5D6E-409C-BE32-E72D297353CC}">
              <c16:uniqueId val="{00000000-4BB7-4723-8B39-E4FE7F82CFC8}"/>
            </c:ext>
          </c:extLst>
        </c:ser>
        <c:ser>
          <c:idx val="1"/>
          <c:order val="1"/>
          <c:tx>
            <c:strRef>
              <c:f>'NEW Collab Rate Figure'!$D$4</c:f>
              <c:strCache>
                <c:ptCount val="1"/>
                <c:pt idx="0">
                  <c:v>2018</c:v>
                </c:pt>
              </c:strCache>
            </c:strRef>
          </c:tx>
          <c:spPr>
            <a:solidFill>
              <a:schemeClr val="accent2"/>
            </a:solidFill>
            <a:ln>
              <a:noFill/>
            </a:ln>
            <a:effectLst/>
          </c:spPr>
          <c:invertIfNegative val="0"/>
          <c:dPt>
            <c:idx val="8"/>
            <c:invertIfNegative val="0"/>
            <c:bubble3D val="0"/>
            <c:spPr>
              <a:pattFill prst="dkUp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0-C9B6-41CD-B1ED-7D8939CBD620}"/>
              </c:ext>
            </c:extLst>
          </c:dPt>
          <c:cat>
            <c:strRef>
              <c:f>'NEW Collab Rate Figure'!$B$5:$B$15</c:f>
              <c:strCache>
                <c:ptCount val="11"/>
                <c:pt idx="0">
                  <c:v>United Kingdom</c:v>
                </c:pt>
                <c:pt idx="1">
                  <c:v>France</c:v>
                </c:pt>
                <c:pt idx="2">
                  <c:v>Germany</c:v>
                </c:pt>
                <c:pt idx="3">
                  <c:v>Italy</c:v>
                </c:pt>
                <c:pt idx="4">
                  <c:v>United States</c:v>
                </c:pt>
                <c:pt idx="5">
                  <c:v>Japan</c:v>
                </c:pt>
                <c:pt idx="6">
                  <c:v>South Korea</c:v>
                </c:pt>
                <c:pt idx="7">
                  <c:v>Russia</c:v>
                </c:pt>
                <c:pt idx="8">
                  <c:v>World</c:v>
                </c:pt>
                <c:pt idx="9">
                  <c:v>China</c:v>
                </c:pt>
                <c:pt idx="10">
                  <c:v>India</c:v>
                </c:pt>
              </c:strCache>
            </c:strRef>
          </c:cat>
          <c:val>
            <c:numRef>
              <c:f>'NEW Collab Rate Figure'!$D$5:$D$15</c:f>
              <c:numCache>
                <c:formatCode>#,##0</c:formatCode>
                <c:ptCount val="11"/>
                <c:pt idx="0">
                  <c:v>61.932652795596951</c:v>
                </c:pt>
                <c:pt idx="1">
                  <c:v>58.731199382954102</c:v>
                </c:pt>
                <c:pt idx="2">
                  <c:v>53.349927535760941</c:v>
                </c:pt>
                <c:pt idx="3">
                  <c:v>50.434145411108098</c:v>
                </c:pt>
                <c:pt idx="4">
                  <c:v>39.427771218320103</c:v>
                </c:pt>
                <c:pt idx="5">
                  <c:v>30.254202438799233</c:v>
                </c:pt>
                <c:pt idx="6">
                  <c:v>28.549964347560351</c:v>
                </c:pt>
                <c:pt idx="7">
                  <c:v>23.018367652404471</c:v>
                </c:pt>
                <c:pt idx="8" formatCode="0">
                  <c:v>22.63278347427967</c:v>
                </c:pt>
                <c:pt idx="9">
                  <c:v>21.764669553342895</c:v>
                </c:pt>
                <c:pt idx="10">
                  <c:v>17.823673611157499</c:v>
                </c:pt>
              </c:numCache>
            </c:numRef>
          </c:val>
          <c:extLst>
            <c:ext xmlns:c16="http://schemas.microsoft.com/office/drawing/2014/chart" uri="{C3380CC4-5D6E-409C-BE32-E72D297353CC}">
              <c16:uniqueId val="{00000001-4BB7-4723-8B39-E4FE7F82CFC8}"/>
            </c:ext>
          </c:extLst>
        </c:ser>
        <c:dLbls>
          <c:showLegendKey val="0"/>
          <c:showVal val="0"/>
          <c:showCatName val="0"/>
          <c:showSerName val="0"/>
          <c:showPercent val="0"/>
          <c:showBubbleSize val="0"/>
        </c:dLbls>
        <c:gapWidth val="150"/>
        <c:axId val="1258611647"/>
        <c:axId val="1365665455"/>
      </c:barChart>
      <c:catAx>
        <c:axId val="1258611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365665455"/>
        <c:crosses val="autoZero"/>
        <c:auto val="1"/>
        <c:lblAlgn val="ctr"/>
        <c:lblOffset val="100"/>
        <c:noMultiLvlLbl val="0"/>
      </c:catAx>
      <c:valAx>
        <c:axId val="13656654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US" dirty="0"/>
                  <a:t>Percent share of S&amp;E publications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258611647"/>
        <c:crosses val="autoZero"/>
        <c:crossBetween val="between"/>
      </c:valAx>
      <c:spPr>
        <a:solidFill>
          <a:schemeClr val="bg1"/>
        </a:solidFill>
        <a:ln>
          <a:noFill/>
        </a:ln>
        <a:effectLst/>
      </c:spPr>
    </c:plotArea>
    <c:legend>
      <c:legendPos val="b"/>
      <c:layout>
        <c:manualLayout>
          <c:xMode val="edge"/>
          <c:yMode val="edge"/>
          <c:x val="0.77944995585536569"/>
          <c:y val="6.5835952818150731E-2"/>
          <c:w val="0.12707569804536628"/>
          <c:h val="6.953954125299555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E6A569-C497-F643-8E4A-AC68E360EF32}"/>
              </a:ext>
            </a:extLst>
          </p:cNvPr>
          <p:cNvSpPr>
            <a:spLocks noGrp="1"/>
          </p:cNvSpPr>
          <p:nvPr>
            <p:ph type="hdr" sz="quarter"/>
          </p:nvPr>
        </p:nvSpPr>
        <p:spPr>
          <a:xfrm>
            <a:off x="1001399" y="33866"/>
            <a:ext cx="2815481" cy="458788"/>
          </a:xfrm>
          <a:prstGeom prst="rect">
            <a:avLst/>
          </a:prstGeom>
        </p:spPr>
        <p:txBody>
          <a:bodyPr vert="horz" lIns="91440" tIns="45720" rIns="91440" bIns="45720" rtlCol="0" anchor="ctr" anchorCtr="0"/>
          <a:lstStyle>
            <a:lvl1pPr algn="l">
              <a:defRPr sz="1200"/>
            </a:lvl1pPr>
          </a:lstStyle>
          <a:p>
            <a:r>
              <a:rPr lang="en-US" sz="1400" dirty="0">
                <a:latin typeface="Copperplate" panose="02000504000000020004" pitchFamily="2" charset="77"/>
              </a:rPr>
              <a:t>National Science Board</a:t>
            </a:r>
          </a:p>
        </p:txBody>
      </p:sp>
      <p:sp>
        <p:nvSpPr>
          <p:cNvPr id="3" name="Date Placeholder 2">
            <a:extLst>
              <a:ext uri="{FF2B5EF4-FFF2-40B4-BE49-F238E27FC236}">
                <a16:creationId xmlns:a16="http://schemas.microsoft.com/office/drawing/2014/main" id="{9B4F3E0B-B70F-9740-BC57-7C36D9FDB300}"/>
              </a:ext>
            </a:extLst>
          </p:cNvPr>
          <p:cNvSpPr>
            <a:spLocks noGrp="1"/>
          </p:cNvSpPr>
          <p:nvPr>
            <p:ph type="dt" sz="quarter" idx="1"/>
          </p:nvPr>
        </p:nvSpPr>
        <p:spPr>
          <a:xfrm>
            <a:off x="3884613" y="33866"/>
            <a:ext cx="2971800" cy="458788"/>
          </a:xfrm>
          <a:prstGeom prst="rect">
            <a:avLst/>
          </a:prstGeom>
        </p:spPr>
        <p:txBody>
          <a:bodyPr vert="horz" lIns="91440" tIns="45720" rIns="91440" bIns="45720" rtlCol="0" anchor="ctr" anchorCtr="0"/>
          <a:lstStyle>
            <a:lvl1pPr algn="r">
              <a:defRPr sz="1200"/>
            </a:lvl1pPr>
          </a:lstStyle>
          <a:p>
            <a:fld id="{97AFABAB-F9D5-0245-BB22-4177F2298D23}" type="datetimeFigureOut">
              <a:rPr lang="en-US" smtClean="0"/>
              <a:t>4/21/2020</a:t>
            </a:fld>
            <a:endParaRPr lang="en-US" dirty="0"/>
          </a:p>
        </p:txBody>
      </p:sp>
      <p:sp>
        <p:nvSpPr>
          <p:cNvPr id="4" name="Footer Placeholder 3">
            <a:extLst>
              <a:ext uri="{FF2B5EF4-FFF2-40B4-BE49-F238E27FC236}">
                <a16:creationId xmlns:a16="http://schemas.microsoft.com/office/drawing/2014/main" id="{F9E890E2-A4D9-354E-8735-8C4508CCE1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7DF5A59-3D28-254D-A9F4-93EC3D76A2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2627B2-9B50-3444-89A0-56F65A29D911}" type="slidenum">
              <a:rPr lang="en-US" smtClean="0"/>
              <a:t>‹#›</a:t>
            </a:fld>
            <a:endParaRPr lang="en-US" dirty="0"/>
          </a:p>
        </p:txBody>
      </p:sp>
      <p:pic>
        <p:nvPicPr>
          <p:cNvPr id="7" name="Picture 6">
            <a:extLst>
              <a:ext uri="{FF2B5EF4-FFF2-40B4-BE49-F238E27FC236}">
                <a16:creationId xmlns:a16="http://schemas.microsoft.com/office/drawing/2014/main" id="{E3B96D92-90A5-0B40-BC80-C709919B92F6}"/>
              </a:ext>
            </a:extLst>
          </p:cNvPr>
          <p:cNvPicPr>
            <a:picLocks noChangeAspect="1"/>
          </p:cNvPicPr>
          <p:nvPr/>
        </p:nvPicPr>
        <p:blipFill>
          <a:blip r:embed="rId2"/>
          <a:stretch>
            <a:fillRect/>
          </a:stretch>
        </p:blipFill>
        <p:spPr>
          <a:xfrm>
            <a:off x="0" y="0"/>
            <a:ext cx="548456" cy="551322"/>
          </a:xfrm>
          <a:prstGeom prst="rect">
            <a:avLst/>
          </a:prstGeom>
        </p:spPr>
      </p:pic>
      <p:pic>
        <p:nvPicPr>
          <p:cNvPr id="9" name="Picture 8">
            <a:extLst>
              <a:ext uri="{FF2B5EF4-FFF2-40B4-BE49-F238E27FC236}">
                <a16:creationId xmlns:a16="http://schemas.microsoft.com/office/drawing/2014/main" id="{7F43653D-89B1-FE47-871E-3A7C19292E34}"/>
              </a:ext>
            </a:extLst>
          </p:cNvPr>
          <p:cNvPicPr>
            <a:picLocks noChangeAspect="1"/>
          </p:cNvPicPr>
          <p:nvPr/>
        </p:nvPicPr>
        <p:blipFill>
          <a:blip r:embed="rId3"/>
          <a:stretch>
            <a:fillRect/>
          </a:stretch>
        </p:blipFill>
        <p:spPr>
          <a:xfrm>
            <a:off x="520676" y="32979"/>
            <a:ext cx="484477" cy="484477"/>
          </a:xfrm>
          <a:prstGeom prst="rect">
            <a:avLst/>
          </a:prstGeom>
        </p:spPr>
      </p:pic>
    </p:spTree>
    <p:extLst>
      <p:ext uri="{BB962C8B-B14F-4D97-AF65-F5344CB8AC3E}">
        <p14:creationId xmlns:p14="http://schemas.microsoft.com/office/powerpoint/2010/main" val="2613913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824E7-1F86-429C-97AB-C78EE60E3014}" type="datetimeFigureOut">
              <a:rPr lang="en-US" smtClean="0"/>
              <a:t>4/21/2020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8F5F8F-E910-49E4-B0FF-0F3AA4A21DAD}" type="slidenum">
              <a:rPr lang="en-US" smtClean="0"/>
              <a:t>‹#›</a:t>
            </a:fld>
            <a:endParaRPr lang="en-US" dirty="0"/>
          </a:p>
        </p:txBody>
      </p:sp>
    </p:spTree>
    <p:extLst>
      <p:ext uri="{BB962C8B-B14F-4D97-AF65-F5344CB8AC3E}">
        <p14:creationId xmlns:p14="http://schemas.microsoft.com/office/powerpoint/2010/main" val="2494437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95763"/>
          </a:xfrm>
        </p:spPr>
        <p:txBody>
          <a:bodyPr/>
          <a:lstStyle/>
          <a:p>
            <a:endParaRPr lang="en-US" sz="1200" dirty="0"/>
          </a:p>
        </p:txBody>
      </p:sp>
      <p:sp>
        <p:nvSpPr>
          <p:cNvPr id="4" name="Slide Number Placeholder 3"/>
          <p:cNvSpPr>
            <a:spLocks noGrp="1"/>
          </p:cNvSpPr>
          <p:nvPr>
            <p:ph type="sldNum" sz="quarter" idx="5"/>
          </p:nvPr>
        </p:nvSpPr>
        <p:spPr/>
        <p:txBody>
          <a:bodyPr/>
          <a:lstStyle/>
          <a:p>
            <a:fld id="{E78F5F8F-E910-49E4-B0FF-0F3AA4A21DAD}" type="slidenum">
              <a:rPr lang="en-US" smtClean="0"/>
              <a:t>1</a:t>
            </a:fld>
            <a:endParaRPr lang="en-US" dirty="0"/>
          </a:p>
        </p:txBody>
      </p:sp>
    </p:spTree>
    <p:extLst>
      <p:ext uri="{BB962C8B-B14F-4D97-AF65-F5344CB8AC3E}">
        <p14:creationId xmlns:p14="http://schemas.microsoft.com/office/powerpoint/2010/main" val="4162384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F74E9823-8497-47D8-8001-1E473B7DA885}" type="slidenum">
              <a:rPr lang="en-US" smtClean="0"/>
              <a:t>10</a:t>
            </a:fld>
            <a:endParaRPr lang="en-US" dirty="0"/>
          </a:p>
        </p:txBody>
      </p:sp>
    </p:spTree>
    <p:extLst>
      <p:ext uri="{BB962C8B-B14F-4D97-AF65-F5344CB8AC3E}">
        <p14:creationId xmlns:p14="http://schemas.microsoft.com/office/powerpoint/2010/main" val="489843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0775" y="114300"/>
            <a:ext cx="2286000" cy="1285875"/>
          </a:xfrm>
        </p:spPr>
      </p:sp>
      <p:sp>
        <p:nvSpPr>
          <p:cNvPr id="3" name="Notes Placeholder 2"/>
          <p:cNvSpPr>
            <a:spLocks noGrp="1"/>
          </p:cNvSpPr>
          <p:nvPr>
            <p:ph type="body" idx="1"/>
          </p:nvPr>
        </p:nvSpPr>
        <p:spPr>
          <a:xfrm>
            <a:off x="248653" y="1400175"/>
            <a:ext cx="6601326" cy="108007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2937E-DE67-441E-BC47-4B450B0B9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647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F-E910-49E4-B0FF-0F3AA4A21DAD}" type="slidenum">
              <a:rPr lang="en-US" smtClean="0"/>
              <a:t>12</a:t>
            </a:fld>
            <a:endParaRPr lang="en-US" dirty="0"/>
          </a:p>
        </p:txBody>
      </p:sp>
    </p:spTree>
    <p:extLst>
      <p:ext uri="{BB962C8B-B14F-4D97-AF65-F5344CB8AC3E}">
        <p14:creationId xmlns:p14="http://schemas.microsoft.com/office/powerpoint/2010/main" val="3576218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78F5F8F-E910-49E4-B0FF-0F3AA4A21DAD}" type="slidenum">
              <a:rPr lang="en-US" smtClean="0"/>
              <a:t>13</a:t>
            </a:fld>
            <a:endParaRPr lang="en-US" dirty="0"/>
          </a:p>
        </p:txBody>
      </p:sp>
    </p:spTree>
    <p:extLst>
      <p:ext uri="{BB962C8B-B14F-4D97-AF65-F5344CB8AC3E}">
        <p14:creationId xmlns:p14="http://schemas.microsoft.com/office/powerpoint/2010/main" val="2191623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F-E910-49E4-B0FF-0F3AA4A21DAD}" type="slidenum">
              <a:rPr lang="en-US" smtClean="0"/>
              <a:t>14</a:t>
            </a:fld>
            <a:endParaRPr lang="en-US" dirty="0"/>
          </a:p>
        </p:txBody>
      </p:sp>
    </p:spTree>
    <p:extLst>
      <p:ext uri="{BB962C8B-B14F-4D97-AF65-F5344CB8AC3E}">
        <p14:creationId xmlns:p14="http://schemas.microsoft.com/office/powerpoint/2010/main" val="773805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78F5F8F-E910-49E4-B0FF-0F3AA4A21DAD}" type="slidenum">
              <a:rPr lang="en-US" smtClean="0"/>
              <a:t>15</a:t>
            </a:fld>
            <a:endParaRPr lang="en-US" dirty="0"/>
          </a:p>
        </p:txBody>
      </p:sp>
    </p:spTree>
    <p:extLst>
      <p:ext uri="{BB962C8B-B14F-4D97-AF65-F5344CB8AC3E}">
        <p14:creationId xmlns:p14="http://schemas.microsoft.com/office/powerpoint/2010/main" val="2352812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0775" y="114300"/>
            <a:ext cx="2286000" cy="1285875"/>
          </a:xfrm>
        </p:spPr>
      </p:sp>
      <p:sp>
        <p:nvSpPr>
          <p:cNvPr id="3" name="Notes Placeholder 2"/>
          <p:cNvSpPr>
            <a:spLocks noGrp="1"/>
          </p:cNvSpPr>
          <p:nvPr>
            <p:ph type="body" idx="1"/>
          </p:nvPr>
        </p:nvSpPr>
        <p:spPr>
          <a:xfrm>
            <a:off x="248653" y="1400175"/>
            <a:ext cx="6601326" cy="10800765"/>
          </a:xfrm>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2937E-DE67-441E-BC47-4B450B0B9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456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F-E910-49E4-B0FF-0F3AA4A21DAD}" type="slidenum">
              <a:rPr lang="en-US" smtClean="0"/>
              <a:t>17</a:t>
            </a:fld>
            <a:endParaRPr lang="en-US" dirty="0"/>
          </a:p>
        </p:txBody>
      </p:sp>
    </p:spTree>
    <p:extLst>
      <p:ext uri="{BB962C8B-B14F-4D97-AF65-F5344CB8AC3E}">
        <p14:creationId xmlns:p14="http://schemas.microsoft.com/office/powerpoint/2010/main" val="540524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0775" y="114300"/>
            <a:ext cx="2286000" cy="1285875"/>
          </a:xfrm>
        </p:spPr>
      </p:sp>
      <p:sp>
        <p:nvSpPr>
          <p:cNvPr id="3" name="Notes Placeholder 2"/>
          <p:cNvSpPr>
            <a:spLocks noGrp="1"/>
          </p:cNvSpPr>
          <p:nvPr>
            <p:ph type="body" idx="1"/>
          </p:nvPr>
        </p:nvSpPr>
        <p:spPr>
          <a:xfrm>
            <a:off x="248653" y="1400175"/>
            <a:ext cx="6601326" cy="108007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2937E-DE67-441E-BC47-4B450B0B9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3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F-E910-49E4-B0FF-0F3AA4A21DAD}" type="slidenum">
              <a:rPr lang="en-US" smtClean="0"/>
              <a:t>19</a:t>
            </a:fld>
            <a:endParaRPr lang="en-US" dirty="0"/>
          </a:p>
        </p:txBody>
      </p:sp>
    </p:spTree>
    <p:extLst>
      <p:ext uri="{BB962C8B-B14F-4D97-AF65-F5344CB8AC3E}">
        <p14:creationId xmlns:p14="http://schemas.microsoft.com/office/powerpoint/2010/main" val="180175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78F5F8F-E910-49E4-B0FF-0F3AA4A21DAD}" type="slidenum">
              <a:rPr lang="en-US" smtClean="0"/>
              <a:t>2</a:t>
            </a:fld>
            <a:endParaRPr lang="en-US" dirty="0"/>
          </a:p>
        </p:txBody>
      </p:sp>
    </p:spTree>
    <p:extLst>
      <p:ext uri="{BB962C8B-B14F-4D97-AF65-F5344CB8AC3E}">
        <p14:creationId xmlns:p14="http://schemas.microsoft.com/office/powerpoint/2010/main" val="2359997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A3EF0F7A-8596-904E-9E2C-0E897FD2317B}" type="slidenum">
              <a:rPr lang="en-US" smtClean="0"/>
              <a:t>20</a:t>
            </a:fld>
            <a:endParaRPr lang="en-US" dirty="0"/>
          </a:p>
        </p:txBody>
      </p:sp>
    </p:spTree>
    <p:extLst>
      <p:ext uri="{BB962C8B-B14F-4D97-AF65-F5344CB8AC3E}">
        <p14:creationId xmlns:p14="http://schemas.microsoft.com/office/powerpoint/2010/main" val="1151848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173038"/>
            <a:ext cx="5083175" cy="2860675"/>
          </a:xfrm>
        </p:spPr>
      </p:sp>
      <p:sp>
        <p:nvSpPr>
          <p:cNvPr id="3" name="Notes Placeholder 2"/>
          <p:cNvSpPr>
            <a:spLocks noGrp="1"/>
          </p:cNvSpPr>
          <p:nvPr>
            <p:ph type="body" idx="1"/>
          </p:nvPr>
        </p:nvSpPr>
        <p:spPr>
          <a:xfrm>
            <a:off x="336884" y="3325290"/>
            <a:ext cx="6296527" cy="5798071"/>
          </a:xfrm>
        </p:spPr>
        <p:txBody>
          <a:bodyPr>
            <a:noAutofit/>
          </a:bodyPr>
          <a:lstStyle/>
          <a:p>
            <a:endParaRPr lang="en-US" sz="1200" b="1" dirty="0">
              <a:solidFill>
                <a:schemeClr val="bg1"/>
              </a:solidFill>
              <a:latin typeface="+mn-lt"/>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173232AF-FFA8-4DDD-895A-6890385DAC08}"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5129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F-E910-49E4-B0FF-0F3AA4A21DAD}" type="slidenum">
              <a:rPr lang="en-US" smtClean="0"/>
              <a:t>3</a:t>
            </a:fld>
            <a:endParaRPr lang="en-US" dirty="0"/>
          </a:p>
        </p:txBody>
      </p:sp>
    </p:spTree>
    <p:extLst>
      <p:ext uri="{BB962C8B-B14F-4D97-AF65-F5344CB8AC3E}">
        <p14:creationId xmlns:p14="http://schemas.microsoft.com/office/powerpoint/2010/main" val="2234053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F-E910-49E4-B0FF-0F3AA4A21DAD}" type="slidenum">
              <a:rPr lang="en-US" smtClean="0"/>
              <a:t>4</a:t>
            </a:fld>
            <a:endParaRPr lang="en-US" dirty="0"/>
          </a:p>
        </p:txBody>
      </p:sp>
    </p:spTree>
    <p:extLst>
      <p:ext uri="{BB962C8B-B14F-4D97-AF65-F5344CB8AC3E}">
        <p14:creationId xmlns:p14="http://schemas.microsoft.com/office/powerpoint/2010/main" val="314526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F-E910-49E4-B0FF-0F3AA4A21DAD}" type="slidenum">
              <a:rPr lang="en-US" smtClean="0"/>
              <a:t>5</a:t>
            </a:fld>
            <a:endParaRPr lang="en-US" dirty="0"/>
          </a:p>
        </p:txBody>
      </p:sp>
    </p:spTree>
    <p:extLst>
      <p:ext uri="{BB962C8B-B14F-4D97-AF65-F5344CB8AC3E}">
        <p14:creationId xmlns:p14="http://schemas.microsoft.com/office/powerpoint/2010/main" val="947648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0775" y="114300"/>
            <a:ext cx="2286000" cy="1285875"/>
          </a:xfrm>
        </p:spPr>
      </p:sp>
      <p:sp>
        <p:nvSpPr>
          <p:cNvPr id="3" name="Notes Placeholder 2"/>
          <p:cNvSpPr>
            <a:spLocks noGrp="1"/>
          </p:cNvSpPr>
          <p:nvPr>
            <p:ph type="body" idx="1"/>
          </p:nvPr>
        </p:nvSpPr>
        <p:spPr>
          <a:xfrm>
            <a:off x="248653" y="1400175"/>
            <a:ext cx="6601326" cy="10800765"/>
          </a:xfrm>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2937E-DE67-441E-BC47-4B450B0B9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23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0775" y="114300"/>
            <a:ext cx="2286000" cy="1285875"/>
          </a:xfrm>
        </p:spPr>
      </p:sp>
      <p:sp>
        <p:nvSpPr>
          <p:cNvPr id="3" name="Notes Placeholder 2"/>
          <p:cNvSpPr>
            <a:spLocks noGrp="1"/>
          </p:cNvSpPr>
          <p:nvPr>
            <p:ph type="body" idx="1"/>
          </p:nvPr>
        </p:nvSpPr>
        <p:spPr>
          <a:xfrm>
            <a:off x="248653" y="1400175"/>
            <a:ext cx="6601326" cy="10800765"/>
          </a:xfrm>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2937E-DE67-441E-BC47-4B450B0B9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04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F-E910-49E4-B0FF-0F3AA4A21DAD}" type="slidenum">
              <a:rPr lang="en-US" smtClean="0"/>
              <a:t>8</a:t>
            </a:fld>
            <a:endParaRPr lang="en-US" dirty="0"/>
          </a:p>
        </p:txBody>
      </p:sp>
    </p:spTree>
    <p:extLst>
      <p:ext uri="{BB962C8B-B14F-4D97-AF65-F5344CB8AC3E}">
        <p14:creationId xmlns:p14="http://schemas.microsoft.com/office/powerpoint/2010/main" val="2095554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0775" y="114300"/>
            <a:ext cx="2286000" cy="1285875"/>
          </a:xfrm>
        </p:spPr>
      </p:sp>
      <p:sp>
        <p:nvSpPr>
          <p:cNvPr id="3" name="Notes Placeholder 2"/>
          <p:cNvSpPr>
            <a:spLocks noGrp="1"/>
          </p:cNvSpPr>
          <p:nvPr>
            <p:ph type="body" idx="1"/>
          </p:nvPr>
        </p:nvSpPr>
        <p:spPr>
          <a:xfrm>
            <a:off x="248653" y="1400175"/>
            <a:ext cx="6601326" cy="10800765"/>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2937E-DE67-441E-BC47-4B450B0B9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036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A0FCAB-A770-CB4A-8CFD-272289FA05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0BB0DC-2FE6-DD41-9D3B-D81916DCD1ED}"/>
              </a:ext>
            </a:extLst>
          </p:cNvPr>
          <p:cNvSpPr>
            <a:spLocks noGrp="1"/>
          </p:cNvSpPr>
          <p:nvPr>
            <p:ph type="ctrTitle"/>
          </p:nvPr>
        </p:nvSpPr>
        <p:spPr>
          <a:xfrm>
            <a:off x="2544654" y="2151061"/>
            <a:ext cx="9144000" cy="2387600"/>
          </a:xfrm>
        </p:spPr>
        <p:txBody>
          <a:bodyPr anchor="b"/>
          <a:lstStyle>
            <a:lvl1pPr algn="r">
              <a:defRPr sz="6000">
                <a:solidFill>
                  <a:srgbClr val="0D1C28"/>
                </a:solidFill>
                <a:latin typeface="Copperplate" panose="02000504000000020004"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CB5864C-EC49-E741-961F-13EF6228EF3D}"/>
              </a:ext>
            </a:extLst>
          </p:cNvPr>
          <p:cNvSpPr>
            <a:spLocks noGrp="1"/>
          </p:cNvSpPr>
          <p:nvPr>
            <p:ph type="subTitle" idx="1"/>
          </p:nvPr>
        </p:nvSpPr>
        <p:spPr>
          <a:xfrm>
            <a:off x="2544654" y="4629565"/>
            <a:ext cx="9144000" cy="712510"/>
          </a:xfrm>
        </p:spPr>
        <p:txBody>
          <a:bodyPr/>
          <a:lstStyle>
            <a:lvl1pPr marL="0" indent="0" algn="r">
              <a:buNone/>
              <a:defRPr sz="2400">
                <a:solidFill>
                  <a:srgbClr val="0D1C28"/>
                </a:solidFill>
                <a:latin typeface="Copperplate" panose="02000504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37B44E-D5E6-5B4E-AC01-1A2A2E3B9F84}"/>
              </a:ext>
            </a:extLst>
          </p:cNvPr>
          <p:cNvSpPr>
            <a:spLocks noGrp="1"/>
          </p:cNvSpPr>
          <p:nvPr>
            <p:ph type="dt" sz="half" idx="10"/>
          </p:nvPr>
        </p:nvSpPr>
        <p:spPr/>
        <p:txBody>
          <a:bodyPr/>
          <a:lstStyle>
            <a:lvl1pPr>
              <a:defRPr>
                <a:solidFill>
                  <a:srgbClr val="0D1C28"/>
                </a:solidFill>
              </a:defRPr>
            </a:lvl1pPr>
          </a:lstStyle>
          <a:p>
            <a:fld id="{1DAEA42E-4E0D-EA40-89D7-0DBF3CF92825}" type="datetimeFigureOut">
              <a:rPr lang="en-US" smtClean="0"/>
              <a:pPr/>
              <a:t>4/21/2020</a:t>
            </a:fld>
            <a:endParaRPr lang="en-US" dirty="0"/>
          </a:p>
        </p:txBody>
      </p:sp>
      <p:sp>
        <p:nvSpPr>
          <p:cNvPr id="5" name="Footer Placeholder 4">
            <a:extLst>
              <a:ext uri="{FF2B5EF4-FFF2-40B4-BE49-F238E27FC236}">
                <a16:creationId xmlns:a16="http://schemas.microsoft.com/office/drawing/2014/main" id="{416442C1-5474-D347-ABF8-CABB428AA739}"/>
              </a:ext>
            </a:extLst>
          </p:cNvPr>
          <p:cNvSpPr>
            <a:spLocks noGrp="1"/>
          </p:cNvSpPr>
          <p:nvPr>
            <p:ph type="ftr" sz="quarter" idx="11"/>
          </p:nvPr>
        </p:nvSpPr>
        <p:spPr>
          <a:xfrm>
            <a:off x="7484301" y="6356350"/>
            <a:ext cx="4114800" cy="365125"/>
          </a:xfrm>
        </p:spPr>
        <p:txBody>
          <a:bodyPr/>
          <a:lstStyle>
            <a:lvl1pPr algn="r">
              <a:defRPr>
                <a:solidFill>
                  <a:srgbClr val="0D1C28"/>
                </a:solidFill>
              </a:defRPr>
            </a:lvl1pPr>
          </a:lstStyle>
          <a:p>
            <a:endParaRPr lang="en-US" dirty="0"/>
          </a:p>
        </p:txBody>
      </p:sp>
      <p:sp>
        <p:nvSpPr>
          <p:cNvPr id="6" name="Slide Number Placeholder 5">
            <a:extLst>
              <a:ext uri="{FF2B5EF4-FFF2-40B4-BE49-F238E27FC236}">
                <a16:creationId xmlns:a16="http://schemas.microsoft.com/office/drawing/2014/main" id="{605AD365-947B-2C43-8D5B-353CC6A408EA}"/>
              </a:ext>
            </a:extLst>
          </p:cNvPr>
          <p:cNvSpPr>
            <a:spLocks noGrp="1"/>
          </p:cNvSpPr>
          <p:nvPr>
            <p:ph type="sldNum" sz="quarter" idx="12"/>
          </p:nvPr>
        </p:nvSpPr>
        <p:spPr>
          <a:xfrm>
            <a:off x="4148203" y="6356350"/>
            <a:ext cx="2743200" cy="365125"/>
          </a:xfrm>
        </p:spPr>
        <p:txBody>
          <a:bodyPr/>
          <a:lstStyle>
            <a:lvl1pPr>
              <a:defRPr>
                <a:solidFill>
                  <a:srgbClr val="0D1C28"/>
                </a:solidFill>
              </a:defRPr>
            </a:lvl1pPr>
          </a:lstStyle>
          <a:p>
            <a:fld id="{62DF37B7-D9D2-F74B-9D85-B923582FBBB2}" type="slidenum">
              <a:rPr lang="en-US" smtClean="0"/>
              <a:pPr/>
              <a:t>‹#›</a:t>
            </a:fld>
            <a:endParaRPr lang="en-US" dirty="0"/>
          </a:p>
        </p:txBody>
      </p:sp>
      <p:pic>
        <p:nvPicPr>
          <p:cNvPr id="11" name="Picture 10">
            <a:extLst>
              <a:ext uri="{FF2B5EF4-FFF2-40B4-BE49-F238E27FC236}">
                <a16:creationId xmlns:a16="http://schemas.microsoft.com/office/drawing/2014/main" id="{0ED9520E-AAE1-C740-9E50-549BA34368C3}"/>
              </a:ext>
            </a:extLst>
          </p:cNvPr>
          <p:cNvPicPr>
            <a:picLocks noChangeAspect="1"/>
          </p:cNvPicPr>
          <p:nvPr userDrawn="1"/>
        </p:nvPicPr>
        <p:blipFill>
          <a:blip r:embed="rId3"/>
          <a:stretch>
            <a:fillRect/>
          </a:stretch>
        </p:blipFill>
        <p:spPr>
          <a:xfrm>
            <a:off x="93133" y="368214"/>
            <a:ext cx="2726385" cy="1249487"/>
          </a:xfrm>
          <a:prstGeom prst="rect">
            <a:avLst/>
          </a:prstGeom>
        </p:spPr>
      </p:pic>
      <p:sp>
        <p:nvSpPr>
          <p:cNvPr id="12" name="TextBox 11">
            <a:extLst>
              <a:ext uri="{FF2B5EF4-FFF2-40B4-BE49-F238E27FC236}">
                <a16:creationId xmlns:a16="http://schemas.microsoft.com/office/drawing/2014/main" id="{ADA3FFFD-C268-AD49-8904-B832E5756036}"/>
              </a:ext>
            </a:extLst>
          </p:cNvPr>
          <p:cNvSpPr txBox="1"/>
          <p:nvPr userDrawn="1"/>
        </p:nvSpPr>
        <p:spPr>
          <a:xfrm>
            <a:off x="2819518" y="758893"/>
            <a:ext cx="4774064" cy="461665"/>
          </a:xfrm>
          <a:prstGeom prst="rect">
            <a:avLst/>
          </a:prstGeom>
          <a:noFill/>
        </p:spPr>
        <p:txBody>
          <a:bodyPr wrap="none" rtlCol="0">
            <a:spAutoFit/>
          </a:bodyPr>
          <a:lstStyle/>
          <a:p>
            <a:r>
              <a:rPr lang="en-US" sz="2400" b="1" i="0" dirty="0">
                <a:solidFill>
                  <a:schemeClr val="bg1">
                    <a:lumMod val="95000"/>
                  </a:schemeClr>
                </a:solidFill>
                <a:latin typeface="Trajan Pro 3" panose="02020502050503020301" pitchFamily="18" charset="0"/>
              </a:rPr>
              <a:t>National Science Board</a:t>
            </a:r>
          </a:p>
        </p:txBody>
      </p:sp>
    </p:spTree>
    <p:extLst>
      <p:ext uri="{BB962C8B-B14F-4D97-AF65-F5344CB8AC3E}">
        <p14:creationId xmlns:p14="http://schemas.microsoft.com/office/powerpoint/2010/main" val="3328790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12D0A5-D2E9-B34C-BB8E-03BC68FDB3D6}"/>
              </a:ext>
            </a:extLst>
          </p:cNvPr>
          <p:cNvPicPr>
            <a:picLocks noChangeAspect="1"/>
          </p:cNvPicPr>
          <p:nvPr userDrawn="1"/>
        </p:nvPicPr>
        <p:blipFill>
          <a:blip r:embed="rId2"/>
          <a:stretch>
            <a:fillRect/>
          </a:stretch>
        </p:blipFill>
        <p:spPr>
          <a:xfrm>
            <a:off x="-1043" y="0"/>
            <a:ext cx="12192000" cy="6858000"/>
          </a:xfrm>
          <a:prstGeom prst="rect">
            <a:avLst/>
          </a:prstGeom>
        </p:spPr>
      </p:pic>
      <p:sp>
        <p:nvSpPr>
          <p:cNvPr id="11" name="Title 1">
            <a:extLst>
              <a:ext uri="{FF2B5EF4-FFF2-40B4-BE49-F238E27FC236}">
                <a16:creationId xmlns:a16="http://schemas.microsoft.com/office/drawing/2014/main" id="{99898E77-C7DB-424C-9E92-BF555095C50A}"/>
              </a:ext>
            </a:extLst>
          </p:cNvPr>
          <p:cNvSpPr>
            <a:spLocks noGrp="1"/>
          </p:cNvSpPr>
          <p:nvPr>
            <p:ph type="title"/>
          </p:nvPr>
        </p:nvSpPr>
        <p:spPr>
          <a:xfrm>
            <a:off x="838200" y="67732"/>
            <a:ext cx="10515600" cy="795868"/>
          </a:xfrm>
        </p:spPr>
        <p:txBody>
          <a:bodyPr wrap="none"/>
          <a:lstStyle>
            <a:lvl1pPr>
              <a:defRPr>
                <a:solidFill>
                  <a:srgbClr val="0D1C28"/>
                </a:solidFill>
                <a:effectLst>
                  <a:outerShdw blurRad="50800" dist="38100" dir="13500000" algn="br" rotWithShape="0">
                    <a:prstClr val="black">
                      <a:alpha val="40000"/>
                    </a:prstClr>
                  </a:outerShdw>
                </a:effectLst>
                <a:latin typeface="Copperplate" panose="02000504000000020004" pitchFamily="2" charset="77"/>
              </a:defRPr>
            </a:lvl1pPr>
          </a:lstStyle>
          <a:p>
            <a:r>
              <a:rPr lang="en-US"/>
              <a:t>Click to edit Master title style</a:t>
            </a:r>
            <a:endParaRPr lang="en-US" dirty="0"/>
          </a:p>
        </p:txBody>
      </p:sp>
      <p:sp>
        <p:nvSpPr>
          <p:cNvPr id="12" name="Date Placeholder 3">
            <a:extLst>
              <a:ext uri="{FF2B5EF4-FFF2-40B4-BE49-F238E27FC236}">
                <a16:creationId xmlns:a16="http://schemas.microsoft.com/office/drawing/2014/main" id="{6DE5D40B-3D89-7B4E-9868-E4E335BD15A9}"/>
              </a:ext>
            </a:extLst>
          </p:cNvPr>
          <p:cNvSpPr>
            <a:spLocks noGrp="1"/>
          </p:cNvSpPr>
          <p:nvPr>
            <p:ph type="dt" sz="half" idx="10"/>
          </p:nvPr>
        </p:nvSpPr>
        <p:spPr>
          <a:xfrm>
            <a:off x="6339170" y="6364958"/>
            <a:ext cx="2554266" cy="365125"/>
          </a:xfrm>
        </p:spPr>
        <p:txBody>
          <a:bodyPr/>
          <a:lstStyle>
            <a:lvl1pPr>
              <a:defRPr>
                <a:solidFill>
                  <a:schemeClr val="bg1"/>
                </a:solidFill>
              </a:defRPr>
            </a:lvl1pPr>
          </a:lstStyle>
          <a:p>
            <a:fld id="{1DAEA42E-4E0D-EA40-89D7-0DBF3CF92825}" type="datetimeFigureOut">
              <a:rPr lang="en-US" smtClean="0"/>
              <a:pPr/>
              <a:t>4/21/2020</a:t>
            </a:fld>
            <a:endParaRPr lang="en-US" dirty="0"/>
          </a:p>
        </p:txBody>
      </p:sp>
      <p:sp>
        <p:nvSpPr>
          <p:cNvPr id="13" name="Footer Placeholder 4">
            <a:extLst>
              <a:ext uri="{FF2B5EF4-FFF2-40B4-BE49-F238E27FC236}">
                <a16:creationId xmlns:a16="http://schemas.microsoft.com/office/drawing/2014/main" id="{D30FEE60-C361-D740-BC4D-B6FF5C184A96}"/>
              </a:ext>
            </a:extLst>
          </p:cNvPr>
          <p:cNvSpPr>
            <a:spLocks noGrp="1"/>
          </p:cNvSpPr>
          <p:nvPr>
            <p:ph type="ftr" sz="quarter" idx="11"/>
          </p:nvPr>
        </p:nvSpPr>
        <p:spPr>
          <a:xfrm>
            <a:off x="1992639" y="6367409"/>
            <a:ext cx="4114800" cy="365125"/>
          </a:xfrm>
        </p:spPr>
        <p:txBody>
          <a:bodyPr/>
          <a:lstStyle>
            <a:lvl1pPr algn="l">
              <a:defRPr>
                <a:solidFill>
                  <a:schemeClr val="bg1"/>
                </a:solidFill>
              </a:defRPr>
            </a:lvl1pPr>
          </a:lstStyle>
          <a:p>
            <a:endParaRPr lang="en-US" dirty="0"/>
          </a:p>
        </p:txBody>
      </p:sp>
      <p:sp>
        <p:nvSpPr>
          <p:cNvPr id="19" name="Slide Number Placeholder 5">
            <a:extLst>
              <a:ext uri="{FF2B5EF4-FFF2-40B4-BE49-F238E27FC236}">
                <a16:creationId xmlns:a16="http://schemas.microsoft.com/office/drawing/2014/main" id="{AC0DAC6B-BA1E-664E-B3AB-91AB4BDA6E19}"/>
              </a:ext>
            </a:extLst>
          </p:cNvPr>
          <p:cNvSpPr>
            <a:spLocks noGrp="1"/>
          </p:cNvSpPr>
          <p:nvPr>
            <p:ph type="sldNum" sz="quarter" idx="12"/>
          </p:nvPr>
        </p:nvSpPr>
        <p:spPr>
          <a:xfrm>
            <a:off x="9125167" y="6364959"/>
            <a:ext cx="2743200" cy="365125"/>
          </a:xfrm>
        </p:spPr>
        <p:txBody>
          <a:bodyPr/>
          <a:lstStyle>
            <a:lvl1pPr>
              <a:defRPr>
                <a:solidFill>
                  <a:schemeClr val="bg1"/>
                </a:solidFill>
              </a:defRPr>
            </a:lvl1pPr>
          </a:lstStyle>
          <a:p>
            <a:fld id="{62DF37B7-D9D2-F74B-9D85-B923582FBBB2}" type="slidenum">
              <a:rPr lang="en-US" smtClean="0"/>
              <a:pPr/>
              <a:t>‹#›</a:t>
            </a:fld>
            <a:endParaRPr lang="en-US" dirty="0"/>
          </a:p>
        </p:txBody>
      </p:sp>
      <p:sp>
        <p:nvSpPr>
          <p:cNvPr id="21" name="TextBox 20">
            <a:extLst>
              <a:ext uri="{FF2B5EF4-FFF2-40B4-BE49-F238E27FC236}">
                <a16:creationId xmlns:a16="http://schemas.microsoft.com/office/drawing/2014/main" id="{8F070DAA-D008-A043-9119-A010988C501F}"/>
              </a:ext>
            </a:extLst>
          </p:cNvPr>
          <p:cNvSpPr txBox="1"/>
          <p:nvPr userDrawn="1"/>
        </p:nvSpPr>
        <p:spPr>
          <a:xfrm>
            <a:off x="1971915" y="5994400"/>
            <a:ext cx="3754554" cy="400110"/>
          </a:xfrm>
          <a:prstGeom prst="rect">
            <a:avLst/>
          </a:prstGeom>
          <a:noFill/>
        </p:spPr>
        <p:txBody>
          <a:bodyPr wrap="none" rtlCol="0">
            <a:spAutoFit/>
          </a:bodyPr>
          <a:lstStyle/>
          <a:p>
            <a:r>
              <a:rPr lang="en-US" sz="2000" b="0" i="0" dirty="0">
                <a:solidFill>
                  <a:schemeClr val="bg1">
                    <a:lumMod val="95000"/>
                  </a:schemeClr>
                </a:solidFill>
                <a:latin typeface="Trajan Pro 3" panose="02020502050503020301" pitchFamily="18" charset="0"/>
              </a:rPr>
              <a:t>National Science Board</a:t>
            </a:r>
          </a:p>
        </p:txBody>
      </p:sp>
      <p:cxnSp>
        <p:nvCxnSpPr>
          <p:cNvPr id="22" name="Straight Connector 21">
            <a:extLst>
              <a:ext uri="{FF2B5EF4-FFF2-40B4-BE49-F238E27FC236}">
                <a16:creationId xmlns:a16="http://schemas.microsoft.com/office/drawing/2014/main" id="{8AC1E8F0-D50D-954C-A2AD-0DF029137CE5}"/>
              </a:ext>
            </a:extLst>
          </p:cNvPr>
          <p:cNvCxnSpPr/>
          <p:nvPr userDrawn="1"/>
        </p:nvCxnSpPr>
        <p:spPr>
          <a:xfrm>
            <a:off x="5726469" y="6162805"/>
            <a:ext cx="6141898" cy="0"/>
          </a:xfrm>
          <a:prstGeom prst="line">
            <a:avLst/>
          </a:prstGeom>
          <a:ln w="19050">
            <a:solidFill>
              <a:srgbClr val="D4AC52"/>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C97E81D8-0ACD-AE4C-A607-609A47CAA311}"/>
              </a:ext>
            </a:extLst>
          </p:cNvPr>
          <p:cNvSpPr>
            <a:spLocks noGrp="1"/>
          </p:cNvSpPr>
          <p:nvPr>
            <p:ph type="body" sz="half" idx="2"/>
          </p:nvPr>
        </p:nvSpPr>
        <p:spPr>
          <a:xfrm>
            <a:off x="839788" y="987425"/>
            <a:ext cx="3932237" cy="4881563"/>
          </a:xfrm>
        </p:spPr>
        <p:txBody>
          <a:bodyPr/>
          <a:lstStyle>
            <a:lvl1pPr marL="0" indent="0">
              <a:buNone/>
              <a:defRPr sz="1600">
                <a:solidFill>
                  <a:schemeClr val="bg1">
                    <a:lumMod val="9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BD4D881D-E163-5249-8264-623F3F63F477}"/>
              </a:ext>
            </a:extLst>
          </p:cNvPr>
          <p:cNvSpPr>
            <a:spLocks noGrp="1"/>
          </p:cNvSpPr>
          <p:nvPr>
            <p:ph type="pic" idx="1"/>
          </p:nvPr>
        </p:nvSpPr>
        <p:spPr>
          <a:xfrm>
            <a:off x="5183188" y="987425"/>
            <a:ext cx="6172200" cy="4873625"/>
          </a:xfrm>
        </p:spPr>
        <p:txBody>
          <a:bodyPr/>
          <a:lstStyle>
            <a:lvl1pPr marL="0" indent="0">
              <a:buNone/>
              <a:defRPr sz="3200">
                <a:solidFill>
                  <a:schemeClr val="bg1">
                    <a:lumMod val="9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23" name="Picture 22">
            <a:extLst>
              <a:ext uri="{FF2B5EF4-FFF2-40B4-BE49-F238E27FC236}">
                <a16:creationId xmlns:a16="http://schemas.microsoft.com/office/drawing/2014/main" id="{EE5BC5E5-DF83-E646-BE25-D9209947F285}"/>
              </a:ext>
            </a:extLst>
          </p:cNvPr>
          <p:cNvPicPr>
            <a:picLocks noChangeAspect="1"/>
          </p:cNvPicPr>
          <p:nvPr userDrawn="1"/>
        </p:nvPicPr>
        <p:blipFill>
          <a:blip r:embed="rId3"/>
          <a:stretch>
            <a:fillRect/>
          </a:stretch>
        </p:blipFill>
        <p:spPr>
          <a:xfrm>
            <a:off x="49650" y="5869415"/>
            <a:ext cx="1877979" cy="860667"/>
          </a:xfrm>
          <a:prstGeom prst="rect">
            <a:avLst/>
          </a:prstGeom>
        </p:spPr>
      </p:pic>
    </p:spTree>
    <p:extLst>
      <p:ext uri="{BB962C8B-B14F-4D97-AF65-F5344CB8AC3E}">
        <p14:creationId xmlns:p14="http://schemas.microsoft.com/office/powerpoint/2010/main" val="184351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B14403-0DCF-B544-8853-23377C93598B}"/>
              </a:ext>
            </a:extLst>
          </p:cNvPr>
          <p:cNvPicPr>
            <a:picLocks noChangeAspect="1"/>
          </p:cNvPicPr>
          <p:nvPr userDrawn="1"/>
        </p:nvPicPr>
        <p:blipFill>
          <a:blip r:embed="rId2"/>
          <a:stretch>
            <a:fillRect/>
          </a:stretch>
        </p:blipFill>
        <p:spPr>
          <a:xfrm>
            <a:off x="-1043" y="0"/>
            <a:ext cx="12192000" cy="6858000"/>
          </a:xfrm>
          <a:prstGeom prst="rect">
            <a:avLst/>
          </a:prstGeom>
        </p:spPr>
      </p:pic>
      <p:sp>
        <p:nvSpPr>
          <p:cNvPr id="9" name="Title 1">
            <a:extLst>
              <a:ext uri="{FF2B5EF4-FFF2-40B4-BE49-F238E27FC236}">
                <a16:creationId xmlns:a16="http://schemas.microsoft.com/office/drawing/2014/main" id="{C34623E1-022A-9A4A-BA76-3BE27FC07E61}"/>
              </a:ext>
            </a:extLst>
          </p:cNvPr>
          <p:cNvSpPr>
            <a:spLocks noGrp="1"/>
          </p:cNvSpPr>
          <p:nvPr>
            <p:ph type="title"/>
          </p:nvPr>
        </p:nvSpPr>
        <p:spPr>
          <a:xfrm>
            <a:off x="838200" y="67732"/>
            <a:ext cx="10515600" cy="795868"/>
          </a:xfrm>
        </p:spPr>
        <p:txBody>
          <a:bodyPr wrap="none"/>
          <a:lstStyle>
            <a:lvl1pPr>
              <a:defRPr>
                <a:solidFill>
                  <a:srgbClr val="0D1C28"/>
                </a:solidFill>
                <a:effectLst>
                  <a:outerShdw blurRad="50800" dist="38100" dir="13500000" algn="br" rotWithShape="0">
                    <a:prstClr val="black">
                      <a:alpha val="40000"/>
                    </a:prstClr>
                  </a:outerShdw>
                </a:effectLst>
                <a:latin typeface="Copperplate" panose="02000504000000020004" pitchFamily="2" charset="77"/>
              </a:defRPr>
            </a:lvl1pPr>
          </a:lstStyle>
          <a:p>
            <a:r>
              <a:rPr lang="en-US"/>
              <a:t>Click to edit Master title style</a:t>
            </a:r>
            <a:endParaRPr lang="en-US" dirty="0"/>
          </a:p>
        </p:txBody>
      </p:sp>
      <p:sp>
        <p:nvSpPr>
          <p:cNvPr id="10" name="Date Placeholder 3">
            <a:extLst>
              <a:ext uri="{FF2B5EF4-FFF2-40B4-BE49-F238E27FC236}">
                <a16:creationId xmlns:a16="http://schemas.microsoft.com/office/drawing/2014/main" id="{DB05A01B-C4E7-7247-B814-8F5CF1DA3ADE}"/>
              </a:ext>
            </a:extLst>
          </p:cNvPr>
          <p:cNvSpPr>
            <a:spLocks noGrp="1"/>
          </p:cNvSpPr>
          <p:nvPr>
            <p:ph type="dt" sz="half" idx="10"/>
          </p:nvPr>
        </p:nvSpPr>
        <p:spPr>
          <a:xfrm>
            <a:off x="6339170" y="6364958"/>
            <a:ext cx="2554266" cy="365125"/>
          </a:xfrm>
        </p:spPr>
        <p:txBody>
          <a:bodyPr/>
          <a:lstStyle>
            <a:lvl1pPr>
              <a:defRPr>
                <a:solidFill>
                  <a:schemeClr val="bg1"/>
                </a:solidFill>
              </a:defRPr>
            </a:lvl1pPr>
          </a:lstStyle>
          <a:p>
            <a:fld id="{1DAEA42E-4E0D-EA40-89D7-0DBF3CF92825}" type="datetimeFigureOut">
              <a:rPr lang="en-US" smtClean="0"/>
              <a:pPr/>
              <a:t>4/21/2020</a:t>
            </a:fld>
            <a:endParaRPr lang="en-US" dirty="0"/>
          </a:p>
        </p:txBody>
      </p:sp>
      <p:sp>
        <p:nvSpPr>
          <p:cNvPr id="11" name="Footer Placeholder 4">
            <a:extLst>
              <a:ext uri="{FF2B5EF4-FFF2-40B4-BE49-F238E27FC236}">
                <a16:creationId xmlns:a16="http://schemas.microsoft.com/office/drawing/2014/main" id="{65D8CF52-5A99-0B41-84ED-B9A592AEE043}"/>
              </a:ext>
            </a:extLst>
          </p:cNvPr>
          <p:cNvSpPr>
            <a:spLocks noGrp="1"/>
          </p:cNvSpPr>
          <p:nvPr>
            <p:ph type="ftr" sz="quarter" idx="11"/>
          </p:nvPr>
        </p:nvSpPr>
        <p:spPr>
          <a:xfrm>
            <a:off x="1992639" y="6367409"/>
            <a:ext cx="4114800" cy="365125"/>
          </a:xfrm>
        </p:spPr>
        <p:txBody>
          <a:bodyPr/>
          <a:lstStyle>
            <a:lvl1pPr algn="l">
              <a:defRPr>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87DD471E-FE51-F448-B380-C45011681370}"/>
              </a:ext>
            </a:extLst>
          </p:cNvPr>
          <p:cNvSpPr>
            <a:spLocks noGrp="1"/>
          </p:cNvSpPr>
          <p:nvPr>
            <p:ph type="sldNum" sz="quarter" idx="12"/>
          </p:nvPr>
        </p:nvSpPr>
        <p:spPr>
          <a:xfrm>
            <a:off x="9125167" y="6364959"/>
            <a:ext cx="2743200" cy="365125"/>
          </a:xfrm>
        </p:spPr>
        <p:txBody>
          <a:bodyPr/>
          <a:lstStyle>
            <a:lvl1pPr>
              <a:defRPr>
                <a:solidFill>
                  <a:schemeClr val="bg1"/>
                </a:solidFill>
              </a:defRPr>
            </a:lvl1pPr>
          </a:lstStyle>
          <a:p>
            <a:fld id="{62DF37B7-D9D2-F74B-9D85-B923582FBBB2}" type="slidenum">
              <a:rPr lang="en-US" smtClean="0"/>
              <a:pPr/>
              <a:t>‹#›</a:t>
            </a:fld>
            <a:endParaRPr lang="en-US" dirty="0"/>
          </a:p>
        </p:txBody>
      </p:sp>
      <p:sp>
        <p:nvSpPr>
          <p:cNvPr id="19" name="TextBox 18">
            <a:extLst>
              <a:ext uri="{FF2B5EF4-FFF2-40B4-BE49-F238E27FC236}">
                <a16:creationId xmlns:a16="http://schemas.microsoft.com/office/drawing/2014/main" id="{B499F783-88BA-B640-BD64-9650A4E5EE66}"/>
              </a:ext>
            </a:extLst>
          </p:cNvPr>
          <p:cNvSpPr txBox="1"/>
          <p:nvPr userDrawn="1"/>
        </p:nvSpPr>
        <p:spPr>
          <a:xfrm>
            <a:off x="1971915" y="5994400"/>
            <a:ext cx="3754554" cy="400110"/>
          </a:xfrm>
          <a:prstGeom prst="rect">
            <a:avLst/>
          </a:prstGeom>
          <a:noFill/>
        </p:spPr>
        <p:txBody>
          <a:bodyPr wrap="none" rtlCol="0">
            <a:spAutoFit/>
          </a:bodyPr>
          <a:lstStyle/>
          <a:p>
            <a:r>
              <a:rPr lang="en-US" sz="2000" b="0" i="0" dirty="0">
                <a:solidFill>
                  <a:schemeClr val="bg1">
                    <a:lumMod val="95000"/>
                  </a:schemeClr>
                </a:solidFill>
                <a:latin typeface="Trajan Pro 3" panose="02020502050503020301" pitchFamily="18" charset="0"/>
              </a:rPr>
              <a:t>National Science Board</a:t>
            </a:r>
          </a:p>
        </p:txBody>
      </p:sp>
      <p:cxnSp>
        <p:nvCxnSpPr>
          <p:cNvPr id="20" name="Straight Connector 19">
            <a:extLst>
              <a:ext uri="{FF2B5EF4-FFF2-40B4-BE49-F238E27FC236}">
                <a16:creationId xmlns:a16="http://schemas.microsoft.com/office/drawing/2014/main" id="{0514DB65-3709-2E46-ACE1-D2D445FA47A0}"/>
              </a:ext>
            </a:extLst>
          </p:cNvPr>
          <p:cNvCxnSpPr/>
          <p:nvPr userDrawn="1"/>
        </p:nvCxnSpPr>
        <p:spPr>
          <a:xfrm>
            <a:off x="5726469" y="6162805"/>
            <a:ext cx="6141898" cy="0"/>
          </a:xfrm>
          <a:prstGeom prst="line">
            <a:avLst/>
          </a:prstGeom>
          <a:ln w="19050">
            <a:solidFill>
              <a:srgbClr val="D4AC52"/>
            </a:solidFill>
          </a:ln>
        </p:spPr>
        <p:style>
          <a:lnRef idx="1">
            <a:schemeClr val="accent1"/>
          </a:lnRef>
          <a:fillRef idx="0">
            <a:schemeClr val="accent1"/>
          </a:fillRef>
          <a:effectRef idx="0">
            <a:schemeClr val="accent1"/>
          </a:effectRef>
          <a:fontRef idx="minor">
            <a:schemeClr val="tx1"/>
          </a:fontRef>
        </p:style>
      </p:cxnSp>
      <p:sp>
        <p:nvSpPr>
          <p:cNvPr id="3" name="Vertical Text Placeholder 2">
            <a:extLst>
              <a:ext uri="{FF2B5EF4-FFF2-40B4-BE49-F238E27FC236}">
                <a16:creationId xmlns:a16="http://schemas.microsoft.com/office/drawing/2014/main" id="{DEF4A327-7727-E640-A896-27FAA365F0FA}"/>
              </a:ext>
            </a:extLst>
          </p:cNvPr>
          <p:cNvSpPr>
            <a:spLocks noGrp="1"/>
          </p:cNvSpPr>
          <p:nvPr>
            <p:ph type="body" orient="vert" idx="1"/>
          </p:nvPr>
        </p:nvSpPr>
        <p:spPr>
          <a:xfrm>
            <a:off x="838200" y="1049171"/>
            <a:ext cx="10515600" cy="4775431"/>
          </a:xfrm>
        </p:spPr>
        <p:txBody>
          <a:bodyPr vert="eaVert"/>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043B8AB3-FEC2-DB42-96E8-20BD63048C1B}"/>
              </a:ext>
            </a:extLst>
          </p:cNvPr>
          <p:cNvPicPr>
            <a:picLocks noChangeAspect="1"/>
          </p:cNvPicPr>
          <p:nvPr userDrawn="1"/>
        </p:nvPicPr>
        <p:blipFill>
          <a:blip r:embed="rId3"/>
          <a:stretch>
            <a:fillRect/>
          </a:stretch>
        </p:blipFill>
        <p:spPr>
          <a:xfrm>
            <a:off x="49650" y="5869415"/>
            <a:ext cx="1877979" cy="860667"/>
          </a:xfrm>
          <a:prstGeom prst="rect">
            <a:avLst/>
          </a:prstGeom>
        </p:spPr>
      </p:pic>
    </p:spTree>
    <p:extLst>
      <p:ext uri="{BB962C8B-B14F-4D97-AF65-F5344CB8AC3E}">
        <p14:creationId xmlns:p14="http://schemas.microsoft.com/office/powerpoint/2010/main" val="303988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CC816-0978-D943-899C-BD57248F865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Date Placeholder 3">
            <a:extLst>
              <a:ext uri="{FF2B5EF4-FFF2-40B4-BE49-F238E27FC236}">
                <a16:creationId xmlns:a16="http://schemas.microsoft.com/office/drawing/2014/main" id="{2B6CCECC-21FC-C543-877C-EA1566F0097B}"/>
              </a:ext>
            </a:extLst>
          </p:cNvPr>
          <p:cNvSpPr>
            <a:spLocks noGrp="1"/>
          </p:cNvSpPr>
          <p:nvPr>
            <p:ph type="dt" sz="half" idx="10"/>
          </p:nvPr>
        </p:nvSpPr>
        <p:spPr>
          <a:xfrm>
            <a:off x="6339170" y="6364958"/>
            <a:ext cx="2554266" cy="365125"/>
          </a:xfrm>
        </p:spPr>
        <p:txBody>
          <a:bodyPr/>
          <a:lstStyle>
            <a:lvl1pPr>
              <a:defRPr>
                <a:solidFill>
                  <a:schemeClr val="bg1"/>
                </a:solidFill>
              </a:defRPr>
            </a:lvl1pPr>
          </a:lstStyle>
          <a:p>
            <a:fld id="{1DAEA42E-4E0D-EA40-89D7-0DBF3CF92825}" type="datetimeFigureOut">
              <a:rPr lang="en-US" smtClean="0"/>
              <a:pPr/>
              <a:t>4/21/2020</a:t>
            </a:fld>
            <a:endParaRPr lang="en-US" dirty="0"/>
          </a:p>
        </p:txBody>
      </p:sp>
      <p:sp>
        <p:nvSpPr>
          <p:cNvPr id="15" name="Footer Placeholder 4">
            <a:extLst>
              <a:ext uri="{FF2B5EF4-FFF2-40B4-BE49-F238E27FC236}">
                <a16:creationId xmlns:a16="http://schemas.microsoft.com/office/drawing/2014/main" id="{ACD745D4-A365-A341-A653-9C3AF333684B}"/>
              </a:ext>
            </a:extLst>
          </p:cNvPr>
          <p:cNvSpPr>
            <a:spLocks noGrp="1"/>
          </p:cNvSpPr>
          <p:nvPr>
            <p:ph type="ftr" sz="quarter" idx="11"/>
          </p:nvPr>
        </p:nvSpPr>
        <p:spPr>
          <a:xfrm>
            <a:off x="1992639" y="6367409"/>
            <a:ext cx="4114800" cy="365125"/>
          </a:xfrm>
        </p:spPr>
        <p:txBody>
          <a:bodyPr/>
          <a:lstStyle>
            <a:lvl1pPr algn="l">
              <a:defRPr>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F870154A-25CA-CD4D-8122-51AAD8BDCCD2}"/>
              </a:ext>
            </a:extLst>
          </p:cNvPr>
          <p:cNvSpPr>
            <a:spLocks noGrp="1"/>
          </p:cNvSpPr>
          <p:nvPr>
            <p:ph type="sldNum" sz="quarter" idx="12"/>
          </p:nvPr>
        </p:nvSpPr>
        <p:spPr>
          <a:xfrm>
            <a:off x="9125167" y="6364959"/>
            <a:ext cx="2743200" cy="365125"/>
          </a:xfrm>
        </p:spPr>
        <p:txBody>
          <a:bodyPr/>
          <a:lstStyle>
            <a:lvl1pPr>
              <a:defRPr>
                <a:solidFill>
                  <a:schemeClr val="bg1"/>
                </a:solidFill>
              </a:defRPr>
            </a:lvl1pPr>
          </a:lstStyle>
          <a:p>
            <a:fld id="{62DF37B7-D9D2-F74B-9D85-B923582FBBB2}" type="slidenum">
              <a:rPr lang="en-US" smtClean="0"/>
              <a:pPr/>
              <a:t>‹#›</a:t>
            </a:fld>
            <a:endParaRPr lang="en-US" dirty="0"/>
          </a:p>
        </p:txBody>
      </p:sp>
      <p:pic>
        <p:nvPicPr>
          <p:cNvPr id="17" name="Picture 16">
            <a:extLst>
              <a:ext uri="{FF2B5EF4-FFF2-40B4-BE49-F238E27FC236}">
                <a16:creationId xmlns:a16="http://schemas.microsoft.com/office/drawing/2014/main" id="{60AAD3AB-F9D1-2F41-B847-24AD170768A7}"/>
              </a:ext>
            </a:extLst>
          </p:cNvPr>
          <p:cNvPicPr>
            <a:picLocks noChangeAspect="1"/>
          </p:cNvPicPr>
          <p:nvPr userDrawn="1"/>
        </p:nvPicPr>
        <p:blipFill>
          <a:blip r:embed="rId3"/>
          <a:stretch>
            <a:fillRect/>
          </a:stretch>
        </p:blipFill>
        <p:spPr>
          <a:xfrm>
            <a:off x="49650" y="5869415"/>
            <a:ext cx="1877979" cy="860667"/>
          </a:xfrm>
          <a:prstGeom prst="rect">
            <a:avLst/>
          </a:prstGeom>
        </p:spPr>
      </p:pic>
      <p:sp>
        <p:nvSpPr>
          <p:cNvPr id="18" name="TextBox 17">
            <a:extLst>
              <a:ext uri="{FF2B5EF4-FFF2-40B4-BE49-F238E27FC236}">
                <a16:creationId xmlns:a16="http://schemas.microsoft.com/office/drawing/2014/main" id="{14268E02-DEB0-314A-895A-4A558FEDAD29}"/>
              </a:ext>
            </a:extLst>
          </p:cNvPr>
          <p:cNvSpPr txBox="1"/>
          <p:nvPr userDrawn="1"/>
        </p:nvSpPr>
        <p:spPr>
          <a:xfrm>
            <a:off x="1971915" y="5994400"/>
            <a:ext cx="3754554" cy="400110"/>
          </a:xfrm>
          <a:prstGeom prst="rect">
            <a:avLst/>
          </a:prstGeom>
          <a:noFill/>
        </p:spPr>
        <p:txBody>
          <a:bodyPr wrap="none" rtlCol="0">
            <a:spAutoFit/>
          </a:bodyPr>
          <a:lstStyle/>
          <a:p>
            <a:r>
              <a:rPr lang="en-US" sz="2000" b="0" i="0" dirty="0">
                <a:solidFill>
                  <a:schemeClr val="bg1">
                    <a:lumMod val="95000"/>
                  </a:schemeClr>
                </a:solidFill>
                <a:latin typeface="Trajan Pro 3" panose="02020502050503020301" pitchFamily="18" charset="0"/>
              </a:rPr>
              <a:t>National Science Board</a:t>
            </a:r>
          </a:p>
        </p:txBody>
      </p:sp>
      <p:cxnSp>
        <p:nvCxnSpPr>
          <p:cNvPr id="19" name="Straight Connector 18">
            <a:extLst>
              <a:ext uri="{FF2B5EF4-FFF2-40B4-BE49-F238E27FC236}">
                <a16:creationId xmlns:a16="http://schemas.microsoft.com/office/drawing/2014/main" id="{2DC0A2DC-1227-FF47-BB7D-84A281697919}"/>
              </a:ext>
            </a:extLst>
          </p:cNvPr>
          <p:cNvCxnSpPr/>
          <p:nvPr userDrawn="1"/>
        </p:nvCxnSpPr>
        <p:spPr>
          <a:xfrm>
            <a:off x="5726469" y="6162805"/>
            <a:ext cx="6141898" cy="0"/>
          </a:xfrm>
          <a:prstGeom prst="line">
            <a:avLst/>
          </a:prstGeom>
          <a:ln w="19050">
            <a:solidFill>
              <a:srgbClr val="D4AC52"/>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id="{8A770485-327F-9C46-BE78-65951BA22D31}"/>
              </a:ext>
            </a:extLst>
          </p:cNvPr>
          <p:cNvSpPr>
            <a:spLocks noGrp="1"/>
          </p:cNvSpPr>
          <p:nvPr>
            <p:ph type="title" orient="vert"/>
          </p:nvPr>
        </p:nvSpPr>
        <p:spPr>
          <a:xfrm>
            <a:off x="8703241" y="624874"/>
            <a:ext cx="2628900" cy="5199934"/>
          </a:xfrm>
        </p:spPr>
        <p:txBody>
          <a:bodyPr vert="eaVert"/>
          <a:lstStyle>
            <a:lvl1pPr>
              <a:defRPr b="1" i="0">
                <a:solidFill>
                  <a:schemeClr val="bg1">
                    <a:lumMod val="95000"/>
                  </a:schemeClr>
                </a:solidFill>
                <a:latin typeface="Copperplate" panose="02000504000000020004" pitchFamily="2" charset="77"/>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DB5BA34-D2DE-2F44-A4B2-9FA385C49858}"/>
              </a:ext>
            </a:extLst>
          </p:cNvPr>
          <p:cNvSpPr>
            <a:spLocks noGrp="1"/>
          </p:cNvSpPr>
          <p:nvPr>
            <p:ph type="body" orient="vert" idx="1"/>
          </p:nvPr>
        </p:nvSpPr>
        <p:spPr>
          <a:xfrm>
            <a:off x="816541" y="624874"/>
            <a:ext cx="7734300" cy="5199933"/>
          </a:xfrm>
        </p:spPr>
        <p:txBody>
          <a:bodyPr vert="eaVert"/>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953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80613B-86DA-9A4C-A7C9-71B7FC69A415}"/>
              </a:ext>
            </a:extLst>
          </p:cNvPr>
          <p:cNvPicPr>
            <a:picLocks noChangeAspect="1"/>
          </p:cNvPicPr>
          <p:nvPr userDrawn="1"/>
        </p:nvPicPr>
        <p:blipFill>
          <a:blip r:embed="rId2"/>
          <a:stretch>
            <a:fillRect/>
          </a:stretch>
        </p:blipFill>
        <p:spPr>
          <a:xfrm>
            <a:off x="-1043" y="0"/>
            <a:ext cx="12192000" cy="6858000"/>
          </a:xfrm>
          <a:prstGeom prst="rect">
            <a:avLst/>
          </a:prstGeom>
        </p:spPr>
      </p:pic>
      <p:sp>
        <p:nvSpPr>
          <p:cNvPr id="2" name="Title 1">
            <a:extLst>
              <a:ext uri="{FF2B5EF4-FFF2-40B4-BE49-F238E27FC236}">
                <a16:creationId xmlns:a16="http://schemas.microsoft.com/office/drawing/2014/main" id="{381F9BAD-9419-F340-A6A3-4D8C8F58AD52}"/>
              </a:ext>
            </a:extLst>
          </p:cNvPr>
          <p:cNvSpPr>
            <a:spLocks noGrp="1"/>
          </p:cNvSpPr>
          <p:nvPr>
            <p:ph type="title"/>
          </p:nvPr>
        </p:nvSpPr>
        <p:spPr>
          <a:xfrm>
            <a:off x="838200" y="67732"/>
            <a:ext cx="10515600" cy="795868"/>
          </a:xfrm>
        </p:spPr>
        <p:txBody>
          <a:bodyPr wrap="none"/>
          <a:lstStyle>
            <a:lvl1pPr>
              <a:defRPr>
                <a:solidFill>
                  <a:srgbClr val="0D1C28"/>
                </a:solidFill>
                <a:effectLst>
                  <a:outerShdw blurRad="50800" dist="38100" dir="13500000" algn="br" rotWithShape="0">
                    <a:prstClr val="black">
                      <a:alpha val="40000"/>
                    </a:prstClr>
                  </a:outerShdw>
                </a:effectLst>
                <a:latin typeface="Copperplate" panose="02000504000000020004"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1E48F6E-3306-8548-8C34-D988E6C39CBE}"/>
              </a:ext>
            </a:extLst>
          </p:cNvPr>
          <p:cNvSpPr>
            <a:spLocks noGrp="1"/>
          </p:cNvSpPr>
          <p:nvPr>
            <p:ph idx="1"/>
          </p:nvPr>
        </p:nvSpPr>
        <p:spPr>
          <a:xfrm>
            <a:off x="838200" y="1253331"/>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0ED78D-2558-8345-A40A-45267BA675CB}"/>
              </a:ext>
            </a:extLst>
          </p:cNvPr>
          <p:cNvSpPr>
            <a:spLocks noGrp="1"/>
          </p:cNvSpPr>
          <p:nvPr>
            <p:ph type="dt" sz="half" idx="10"/>
          </p:nvPr>
        </p:nvSpPr>
        <p:spPr>
          <a:xfrm>
            <a:off x="6339170" y="6364958"/>
            <a:ext cx="2554266" cy="365125"/>
          </a:xfrm>
        </p:spPr>
        <p:txBody>
          <a:bodyPr/>
          <a:lstStyle>
            <a:lvl1pPr>
              <a:defRPr>
                <a:solidFill>
                  <a:schemeClr val="bg1"/>
                </a:solidFill>
              </a:defRPr>
            </a:lvl1pPr>
          </a:lstStyle>
          <a:p>
            <a:fld id="{1DAEA42E-4E0D-EA40-89D7-0DBF3CF92825}" type="datetimeFigureOut">
              <a:rPr lang="en-US" smtClean="0"/>
              <a:pPr/>
              <a:t>4/21/2020</a:t>
            </a:fld>
            <a:endParaRPr lang="en-US" dirty="0"/>
          </a:p>
        </p:txBody>
      </p:sp>
      <p:sp>
        <p:nvSpPr>
          <p:cNvPr id="5" name="Footer Placeholder 4">
            <a:extLst>
              <a:ext uri="{FF2B5EF4-FFF2-40B4-BE49-F238E27FC236}">
                <a16:creationId xmlns:a16="http://schemas.microsoft.com/office/drawing/2014/main" id="{69F95EEC-8C4F-624E-80A9-8C340355DF4F}"/>
              </a:ext>
            </a:extLst>
          </p:cNvPr>
          <p:cNvSpPr>
            <a:spLocks noGrp="1"/>
          </p:cNvSpPr>
          <p:nvPr>
            <p:ph type="ftr" sz="quarter" idx="11"/>
          </p:nvPr>
        </p:nvSpPr>
        <p:spPr>
          <a:xfrm>
            <a:off x="1992639" y="6367409"/>
            <a:ext cx="4114800" cy="365125"/>
          </a:xfrm>
        </p:spPr>
        <p:txBody>
          <a:bodyPr/>
          <a:lstStyle>
            <a:lvl1pPr algn="l">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D7142034-4856-C145-A0F6-9D4247AD5ADD}"/>
              </a:ext>
            </a:extLst>
          </p:cNvPr>
          <p:cNvSpPr>
            <a:spLocks noGrp="1"/>
          </p:cNvSpPr>
          <p:nvPr>
            <p:ph type="sldNum" sz="quarter" idx="12"/>
          </p:nvPr>
        </p:nvSpPr>
        <p:spPr>
          <a:xfrm>
            <a:off x="9125167" y="6364959"/>
            <a:ext cx="2743200" cy="365125"/>
          </a:xfrm>
        </p:spPr>
        <p:txBody>
          <a:bodyPr/>
          <a:lstStyle>
            <a:lvl1pPr>
              <a:defRPr>
                <a:solidFill>
                  <a:schemeClr val="bg1"/>
                </a:solidFill>
              </a:defRPr>
            </a:lvl1pPr>
          </a:lstStyle>
          <a:p>
            <a:fld id="{62DF37B7-D9D2-F74B-9D85-B923582FBBB2}" type="slidenum">
              <a:rPr lang="en-US" smtClean="0"/>
              <a:pPr/>
              <a:t>‹#›</a:t>
            </a:fld>
            <a:endParaRPr lang="en-US" dirty="0"/>
          </a:p>
        </p:txBody>
      </p:sp>
      <p:sp>
        <p:nvSpPr>
          <p:cNvPr id="12" name="TextBox 11">
            <a:extLst>
              <a:ext uri="{FF2B5EF4-FFF2-40B4-BE49-F238E27FC236}">
                <a16:creationId xmlns:a16="http://schemas.microsoft.com/office/drawing/2014/main" id="{A807D405-1799-7B4B-A2B1-0005589E4A2D}"/>
              </a:ext>
            </a:extLst>
          </p:cNvPr>
          <p:cNvSpPr txBox="1"/>
          <p:nvPr userDrawn="1"/>
        </p:nvSpPr>
        <p:spPr>
          <a:xfrm>
            <a:off x="1971915" y="5994400"/>
            <a:ext cx="3754554" cy="400110"/>
          </a:xfrm>
          <a:prstGeom prst="rect">
            <a:avLst/>
          </a:prstGeom>
          <a:noFill/>
        </p:spPr>
        <p:txBody>
          <a:bodyPr wrap="none" rtlCol="0">
            <a:spAutoFit/>
          </a:bodyPr>
          <a:lstStyle/>
          <a:p>
            <a:r>
              <a:rPr lang="en-US" sz="2000" b="0" i="0" dirty="0">
                <a:solidFill>
                  <a:schemeClr val="bg1">
                    <a:lumMod val="95000"/>
                  </a:schemeClr>
                </a:solidFill>
                <a:latin typeface="Trajan Pro 3" panose="02020502050503020301" pitchFamily="18" charset="0"/>
              </a:rPr>
              <a:t>National Science Board</a:t>
            </a:r>
          </a:p>
        </p:txBody>
      </p:sp>
      <p:cxnSp>
        <p:nvCxnSpPr>
          <p:cNvPr id="14" name="Straight Connector 13">
            <a:extLst>
              <a:ext uri="{FF2B5EF4-FFF2-40B4-BE49-F238E27FC236}">
                <a16:creationId xmlns:a16="http://schemas.microsoft.com/office/drawing/2014/main" id="{BFC716FC-CA3C-B44D-AB4D-FA28706DB361}"/>
              </a:ext>
            </a:extLst>
          </p:cNvPr>
          <p:cNvCxnSpPr/>
          <p:nvPr userDrawn="1"/>
        </p:nvCxnSpPr>
        <p:spPr>
          <a:xfrm>
            <a:off x="5726469" y="6162805"/>
            <a:ext cx="6141898" cy="0"/>
          </a:xfrm>
          <a:prstGeom prst="line">
            <a:avLst/>
          </a:prstGeom>
          <a:ln w="19050">
            <a:solidFill>
              <a:srgbClr val="D4AC5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1C0A58D-3622-0647-915A-766FDBA74ABD}"/>
              </a:ext>
            </a:extLst>
          </p:cNvPr>
          <p:cNvPicPr>
            <a:picLocks noChangeAspect="1"/>
          </p:cNvPicPr>
          <p:nvPr userDrawn="1"/>
        </p:nvPicPr>
        <p:blipFill>
          <a:blip r:embed="rId3"/>
          <a:stretch>
            <a:fillRect/>
          </a:stretch>
        </p:blipFill>
        <p:spPr>
          <a:xfrm>
            <a:off x="49650" y="5869415"/>
            <a:ext cx="1877979" cy="860667"/>
          </a:xfrm>
          <a:prstGeom prst="rect">
            <a:avLst/>
          </a:prstGeom>
        </p:spPr>
      </p:pic>
    </p:spTree>
    <p:extLst>
      <p:ext uri="{BB962C8B-B14F-4D97-AF65-F5344CB8AC3E}">
        <p14:creationId xmlns:p14="http://schemas.microsoft.com/office/powerpoint/2010/main" val="1065020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BA880-50A5-1642-902D-7C97894DE3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6E1DCD75-3881-1643-B4D7-54DB58EE0101}"/>
              </a:ext>
            </a:extLst>
          </p:cNvPr>
          <p:cNvSpPr>
            <a:spLocks noGrp="1"/>
          </p:cNvSpPr>
          <p:nvPr>
            <p:ph type="ctrTitle"/>
          </p:nvPr>
        </p:nvSpPr>
        <p:spPr>
          <a:xfrm>
            <a:off x="2798523" y="2139742"/>
            <a:ext cx="9144000" cy="2387600"/>
          </a:xfrm>
        </p:spPr>
        <p:txBody>
          <a:bodyPr anchor="b"/>
          <a:lstStyle>
            <a:lvl1pPr algn="r">
              <a:defRPr sz="6000">
                <a:solidFill>
                  <a:srgbClr val="0D1C28"/>
                </a:solidFill>
                <a:latin typeface="Copperplate" panose="02000504000000020004" pitchFamily="2" charset="77"/>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6B71EEE4-AB55-FB42-87C8-B413E6E5A97E}"/>
              </a:ext>
            </a:extLst>
          </p:cNvPr>
          <p:cNvSpPr>
            <a:spLocks noGrp="1"/>
          </p:cNvSpPr>
          <p:nvPr>
            <p:ph type="subTitle" idx="1"/>
          </p:nvPr>
        </p:nvSpPr>
        <p:spPr>
          <a:xfrm>
            <a:off x="2798523" y="4618246"/>
            <a:ext cx="9144000" cy="712510"/>
          </a:xfrm>
        </p:spPr>
        <p:txBody>
          <a:bodyPr/>
          <a:lstStyle>
            <a:lvl1pPr marL="0" indent="0" algn="r">
              <a:buNone/>
              <a:defRPr sz="2400">
                <a:solidFill>
                  <a:srgbClr val="0D1C28"/>
                </a:solidFill>
                <a:latin typeface="Copperplate" panose="02000504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BD01C34E-16F0-6F45-A01A-BF140F1D613A}"/>
              </a:ext>
            </a:extLst>
          </p:cNvPr>
          <p:cNvSpPr>
            <a:spLocks noGrp="1"/>
          </p:cNvSpPr>
          <p:nvPr>
            <p:ph type="dt" sz="half" idx="10"/>
          </p:nvPr>
        </p:nvSpPr>
        <p:spPr>
          <a:xfrm>
            <a:off x="169623" y="6406451"/>
            <a:ext cx="1229639" cy="365125"/>
          </a:xfrm>
        </p:spPr>
        <p:txBody>
          <a:bodyPr/>
          <a:lstStyle>
            <a:lvl1pPr>
              <a:defRPr>
                <a:solidFill>
                  <a:schemeClr val="bg1">
                    <a:lumMod val="95000"/>
                  </a:schemeClr>
                </a:solidFill>
              </a:defRPr>
            </a:lvl1pPr>
          </a:lstStyle>
          <a:p>
            <a:fld id="{1DAEA42E-4E0D-EA40-89D7-0DBF3CF92825}" type="datetimeFigureOut">
              <a:rPr lang="en-US" smtClean="0"/>
              <a:pPr/>
              <a:t>4/21/2020</a:t>
            </a:fld>
            <a:endParaRPr lang="en-US" dirty="0"/>
          </a:p>
        </p:txBody>
      </p:sp>
      <p:sp>
        <p:nvSpPr>
          <p:cNvPr id="11" name="Footer Placeholder 4">
            <a:extLst>
              <a:ext uri="{FF2B5EF4-FFF2-40B4-BE49-F238E27FC236}">
                <a16:creationId xmlns:a16="http://schemas.microsoft.com/office/drawing/2014/main" id="{9621DB75-2C88-F944-ACB6-2B3ABFE50BB3}"/>
              </a:ext>
            </a:extLst>
          </p:cNvPr>
          <p:cNvSpPr>
            <a:spLocks noGrp="1"/>
          </p:cNvSpPr>
          <p:nvPr>
            <p:ph type="ftr" sz="quarter" idx="11"/>
          </p:nvPr>
        </p:nvSpPr>
        <p:spPr>
          <a:xfrm>
            <a:off x="8959240" y="6406452"/>
            <a:ext cx="2983283" cy="365125"/>
          </a:xfrm>
        </p:spPr>
        <p:txBody>
          <a:bodyPr/>
          <a:lstStyle>
            <a:lvl1pPr algn="r">
              <a:defRPr>
                <a:solidFill>
                  <a:srgbClr val="0D1C28"/>
                </a:solidFill>
              </a:defRPr>
            </a:lvl1pPr>
          </a:lstStyle>
          <a:p>
            <a:endParaRPr lang="en-US" dirty="0"/>
          </a:p>
        </p:txBody>
      </p:sp>
      <p:sp>
        <p:nvSpPr>
          <p:cNvPr id="12" name="Slide Number Placeholder 5">
            <a:extLst>
              <a:ext uri="{FF2B5EF4-FFF2-40B4-BE49-F238E27FC236}">
                <a16:creationId xmlns:a16="http://schemas.microsoft.com/office/drawing/2014/main" id="{78607406-5511-244B-B16F-D6A29CC94A7A}"/>
              </a:ext>
            </a:extLst>
          </p:cNvPr>
          <p:cNvSpPr>
            <a:spLocks noGrp="1"/>
          </p:cNvSpPr>
          <p:nvPr>
            <p:ph type="sldNum" sz="quarter" idx="12"/>
          </p:nvPr>
        </p:nvSpPr>
        <p:spPr>
          <a:xfrm>
            <a:off x="5998923" y="6406451"/>
            <a:ext cx="2743200" cy="365125"/>
          </a:xfrm>
        </p:spPr>
        <p:txBody>
          <a:bodyPr/>
          <a:lstStyle>
            <a:lvl1pPr algn="r">
              <a:defRPr>
                <a:solidFill>
                  <a:srgbClr val="0D1C28"/>
                </a:solidFill>
              </a:defRPr>
            </a:lvl1pPr>
          </a:lstStyle>
          <a:p>
            <a:fld id="{62DF37B7-D9D2-F74B-9D85-B923582FBBB2}" type="slidenum">
              <a:rPr lang="en-US" smtClean="0"/>
              <a:pPr/>
              <a:t>‹#›</a:t>
            </a:fld>
            <a:endParaRPr lang="en-US" dirty="0"/>
          </a:p>
        </p:txBody>
      </p:sp>
      <p:sp>
        <p:nvSpPr>
          <p:cNvPr id="4" name="Text Placeholder 3">
            <a:extLst>
              <a:ext uri="{FF2B5EF4-FFF2-40B4-BE49-F238E27FC236}">
                <a16:creationId xmlns:a16="http://schemas.microsoft.com/office/drawing/2014/main" id="{4C0514CD-A171-F04B-98E4-88D55491DC8F}"/>
              </a:ext>
            </a:extLst>
          </p:cNvPr>
          <p:cNvSpPr>
            <a:spLocks noGrp="1"/>
          </p:cNvSpPr>
          <p:nvPr>
            <p:ph type="body" sz="quarter" idx="13" hasCustomPrompt="1"/>
          </p:nvPr>
        </p:nvSpPr>
        <p:spPr>
          <a:xfrm>
            <a:off x="240605" y="1522421"/>
            <a:ext cx="2317314" cy="1378531"/>
          </a:xfrm>
        </p:spPr>
        <p:txBody>
          <a:bodyPr>
            <a:noAutofit/>
          </a:bodyPr>
          <a:lstStyle>
            <a:lvl1pPr marL="0" indent="0">
              <a:buNone/>
              <a:defRPr sz="9600" b="1" i="0">
                <a:solidFill>
                  <a:schemeClr val="bg1"/>
                </a:solidFill>
                <a:latin typeface="Copperplate" panose="02000504000000020004" pitchFamily="2" charset="77"/>
              </a:defRPr>
            </a:lvl1pPr>
          </a:lstStyle>
          <a:p>
            <a:pPr lvl="0"/>
            <a:r>
              <a:rPr lang="en-US" dirty="0"/>
              <a:t>##</a:t>
            </a:r>
          </a:p>
        </p:txBody>
      </p:sp>
      <p:pic>
        <p:nvPicPr>
          <p:cNvPr id="7" name="Picture 6">
            <a:extLst>
              <a:ext uri="{FF2B5EF4-FFF2-40B4-BE49-F238E27FC236}">
                <a16:creationId xmlns:a16="http://schemas.microsoft.com/office/drawing/2014/main" id="{D23B7887-439A-284E-A273-DAD1CE85542B}"/>
              </a:ext>
            </a:extLst>
          </p:cNvPr>
          <p:cNvPicPr>
            <a:picLocks noChangeAspect="1"/>
          </p:cNvPicPr>
          <p:nvPr userDrawn="1"/>
        </p:nvPicPr>
        <p:blipFill>
          <a:blip r:embed="rId3"/>
          <a:stretch>
            <a:fillRect/>
          </a:stretch>
        </p:blipFill>
        <p:spPr>
          <a:xfrm>
            <a:off x="135698" y="215366"/>
            <a:ext cx="2382070" cy="1091689"/>
          </a:xfrm>
          <a:prstGeom prst="rect">
            <a:avLst/>
          </a:prstGeom>
        </p:spPr>
      </p:pic>
      <p:sp>
        <p:nvSpPr>
          <p:cNvPr id="14" name="TextBox 13">
            <a:extLst>
              <a:ext uri="{FF2B5EF4-FFF2-40B4-BE49-F238E27FC236}">
                <a16:creationId xmlns:a16="http://schemas.microsoft.com/office/drawing/2014/main" id="{94ADE9C0-40C2-6B47-B8C8-AA745AD169C8}"/>
              </a:ext>
            </a:extLst>
          </p:cNvPr>
          <p:cNvSpPr txBox="1"/>
          <p:nvPr userDrawn="1"/>
        </p:nvSpPr>
        <p:spPr>
          <a:xfrm>
            <a:off x="2653466" y="530377"/>
            <a:ext cx="4774064" cy="461665"/>
          </a:xfrm>
          <a:prstGeom prst="rect">
            <a:avLst/>
          </a:prstGeom>
          <a:noFill/>
        </p:spPr>
        <p:txBody>
          <a:bodyPr wrap="none" rtlCol="0">
            <a:spAutoFit/>
          </a:bodyPr>
          <a:lstStyle/>
          <a:p>
            <a:r>
              <a:rPr lang="en-US" sz="2400" b="1" i="0" dirty="0">
                <a:solidFill>
                  <a:schemeClr val="bg1">
                    <a:lumMod val="95000"/>
                  </a:schemeClr>
                </a:solidFill>
                <a:latin typeface="Trajan Pro 3" panose="02020502050503020301" pitchFamily="18" charset="0"/>
              </a:rPr>
              <a:t>National Science Board</a:t>
            </a:r>
          </a:p>
        </p:txBody>
      </p:sp>
    </p:spTree>
    <p:extLst>
      <p:ext uri="{BB962C8B-B14F-4D97-AF65-F5344CB8AC3E}">
        <p14:creationId xmlns:p14="http://schemas.microsoft.com/office/powerpoint/2010/main" val="953860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CBBB38-F067-8E42-B6D4-6827262175C8}"/>
              </a:ext>
            </a:extLst>
          </p:cNvPr>
          <p:cNvPicPr>
            <a:picLocks noChangeAspect="1"/>
          </p:cNvPicPr>
          <p:nvPr userDrawn="1"/>
        </p:nvPicPr>
        <p:blipFill>
          <a:blip r:embed="rId2"/>
          <a:stretch>
            <a:fillRect/>
          </a:stretch>
        </p:blipFill>
        <p:spPr>
          <a:xfrm>
            <a:off x="-1043" y="0"/>
            <a:ext cx="12192000" cy="6858000"/>
          </a:xfrm>
          <a:prstGeom prst="rect">
            <a:avLst/>
          </a:prstGeom>
        </p:spPr>
      </p:pic>
      <p:sp>
        <p:nvSpPr>
          <p:cNvPr id="13" name="Title 1">
            <a:extLst>
              <a:ext uri="{FF2B5EF4-FFF2-40B4-BE49-F238E27FC236}">
                <a16:creationId xmlns:a16="http://schemas.microsoft.com/office/drawing/2014/main" id="{CBE3FCF1-F295-4A42-A299-A564C9D9D482}"/>
              </a:ext>
            </a:extLst>
          </p:cNvPr>
          <p:cNvSpPr>
            <a:spLocks noGrp="1"/>
          </p:cNvSpPr>
          <p:nvPr>
            <p:ph type="title"/>
          </p:nvPr>
        </p:nvSpPr>
        <p:spPr>
          <a:xfrm>
            <a:off x="838200" y="67732"/>
            <a:ext cx="10515600" cy="795868"/>
          </a:xfrm>
        </p:spPr>
        <p:txBody>
          <a:bodyPr wrap="none"/>
          <a:lstStyle>
            <a:lvl1pPr>
              <a:defRPr>
                <a:solidFill>
                  <a:srgbClr val="0D1C28"/>
                </a:solidFill>
                <a:effectLst>
                  <a:outerShdw blurRad="50800" dist="38100" dir="13500000" algn="br" rotWithShape="0">
                    <a:prstClr val="black">
                      <a:alpha val="40000"/>
                    </a:prstClr>
                  </a:outerShdw>
                </a:effectLst>
                <a:latin typeface="Copperplate" panose="02000504000000020004" pitchFamily="2" charset="77"/>
              </a:defRPr>
            </a:lvl1pPr>
          </a:lstStyle>
          <a:p>
            <a:r>
              <a:rPr lang="en-US"/>
              <a:t>Click to edit Master title style</a:t>
            </a:r>
            <a:endParaRPr lang="en-US" dirty="0"/>
          </a:p>
        </p:txBody>
      </p:sp>
      <p:sp>
        <p:nvSpPr>
          <p:cNvPr id="14" name="Date Placeholder 3">
            <a:extLst>
              <a:ext uri="{FF2B5EF4-FFF2-40B4-BE49-F238E27FC236}">
                <a16:creationId xmlns:a16="http://schemas.microsoft.com/office/drawing/2014/main" id="{3C9DE75E-A348-3644-803F-5C339E5D4652}"/>
              </a:ext>
            </a:extLst>
          </p:cNvPr>
          <p:cNvSpPr>
            <a:spLocks noGrp="1"/>
          </p:cNvSpPr>
          <p:nvPr>
            <p:ph type="dt" sz="half" idx="10"/>
          </p:nvPr>
        </p:nvSpPr>
        <p:spPr>
          <a:xfrm>
            <a:off x="6339170" y="6364958"/>
            <a:ext cx="2554266" cy="365125"/>
          </a:xfrm>
        </p:spPr>
        <p:txBody>
          <a:bodyPr/>
          <a:lstStyle>
            <a:lvl1pPr>
              <a:defRPr>
                <a:solidFill>
                  <a:schemeClr val="bg1"/>
                </a:solidFill>
              </a:defRPr>
            </a:lvl1pPr>
          </a:lstStyle>
          <a:p>
            <a:fld id="{1DAEA42E-4E0D-EA40-89D7-0DBF3CF92825}" type="datetimeFigureOut">
              <a:rPr lang="en-US" smtClean="0"/>
              <a:pPr/>
              <a:t>4/21/2020</a:t>
            </a:fld>
            <a:endParaRPr lang="en-US" dirty="0"/>
          </a:p>
        </p:txBody>
      </p:sp>
      <p:sp>
        <p:nvSpPr>
          <p:cNvPr id="15" name="Footer Placeholder 4">
            <a:extLst>
              <a:ext uri="{FF2B5EF4-FFF2-40B4-BE49-F238E27FC236}">
                <a16:creationId xmlns:a16="http://schemas.microsoft.com/office/drawing/2014/main" id="{32DC8BA2-81EB-834B-B17A-8F2FAB7856F7}"/>
              </a:ext>
            </a:extLst>
          </p:cNvPr>
          <p:cNvSpPr>
            <a:spLocks noGrp="1"/>
          </p:cNvSpPr>
          <p:nvPr>
            <p:ph type="ftr" sz="quarter" idx="11"/>
          </p:nvPr>
        </p:nvSpPr>
        <p:spPr>
          <a:xfrm>
            <a:off x="1992639" y="6367409"/>
            <a:ext cx="4114800" cy="365125"/>
          </a:xfrm>
        </p:spPr>
        <p:txBody>
          <a:bodyPr/>
          <a:lstStyle>
            <a:lvl1pPr algn="l">
              <a:defRPr>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FBD23A4B-CF01-4941-A044-013C8221F9C4}"/>
              </a:ext>
            </a:extLst>
          </p:cNvPr>
          <p:cNvSpPr>
            <a:spLocks noGrp="1"/>
          </p:cNvSpPr>
          <p:nvPr>
            <p:ph type="sldNum" sz="quarter" idx="12"/>
          </p:nvPr>
        </p:nvSpPr>
        <p:spPr>
          <a:xfrm>
            <a:off x="9125167" y="6364959"/>
            <a:ext cx="2743200" cy="365125"/>
          </a:xfrm>
        </p:spPr>
        <p:txBody>
          <a:bodyPr/>
          <a:lstStyle>
            <a:lvl1pPr>
              <a:defRPr>
                <a:solidFill>
                  <a:schemeClr val="bg1"/>
                </a:solidFill>
              </a:defRPr>
            </a:lvl1pPr>
          </a:lstStyle>
          <a:p>
            <a:fld id="{62DF37B7-D9D2-F74B-9D85-B923582FBBB2}" type="slidenum">
              <a:rPr lang="en-US" smtClean="0"/>
              <a:pPr/>
              <a:t>‹#›</a:t>
            </a:fld>
            <a:endParaRPr lang="en-US" dirty="0"/>
          </a:p>
        </p:txBody>
      </p:sp>
      <p:sp>
        <p:nvSpPr>
          <p:cNvPr id="18" name="TextBox 17">
            <a:extLst>
              <a:ext uri="{FF2B5EF4-FFF2-40B4-BE49-F238E27FC236}">
                <a16:creationId xmlns:a16="http://schemas.microsoft.com/office/drawing/2014/main" id="{E3A645D7-3934-ED40-B5B4-1A0B5C1F08B1}"/>
              </a:ext>
            </a:extLst>
          </p:cNvPr>
          <p:cNvSpPr txBox="1"/>
          <p:nvPr userDrawn="1"/>
        </p:nvSpPr>
        <p:spPr>
          <a:xfrm>
            <a:off x="1971915" y="5994400"/>
            <a:ext cx="3754554" cy="400110"/>
          </a:xfrm>
          <a:prstGeom prst="rect">
            <a:avLst/>
          </a:prstGeom>
          <a:noFill/>
        </p:spPr>
        <p:txBody>
          <a:bodyPr wrap="none" rtlCol="0">
            <a:spAutoFit/>
          </a:bodyPr>
          <a:lstStyle/>
          <a:p>
            <a:r>
              <a:rPr lang="en-US" sz="2000" b="0" i="0" dirty="0">
                <a:solidFill>
                  <a:schemeClr val="bg1">
                    <a:lumMod val="95000"/>
                  </a:schemeClr>
                </a:solidFill>
                <a:latin typeface="Trajan Pro 3" panose="02020502050503020301" pitchFamily="18" charset="0"/>
              </a:rPr>
              <a:t>National Science Board</a:t>
            </a:r>
          </a:p>
        </p:txBody>
      </p:sp>
      <p:cxnSp>
        <p:nvCxnSpPr>
          <p:cNvPr id="19" name="Straight Connector 18">
            <a:extLst>
              <a:ext uri="{FF2B5EF4-FFF2-40B4-BE49-F238E27FC236}">
                <a16:creationId xmlns:a16="http://schemas.microsoft.com/office/drawing/2014/main" id="{F2949479-40FD-964B-8383-B798BD6D56B2}"/>
              </a:ext>
            </a:extLst>
          </p:cNvPr>
          <p:cNvCxnSpPr/>
          <p:nvPr userDrawn="1"/>
        </p:nvCxnSpPr>
        <p:spPr>
          <a:xfrm>
            <a:off x="5726469" y="6162805"/>
            <a:ext cx="6141898" cy="0"/>
          </a:xfrm>
          <a:prstGeom prst="line">
            <a:avLst/>
          </a:prstGeom>
          <a:ln w="19050">
            <a:solidFill>
              <a:srgbClr val="D4AC5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E8F443A-B78A-B643-A450-33DE8F791050}"/>
              </a:ext>
            </a:extLst>
          </p:cNvPr>
          <p:cNvSpPr>
            <a:spLocks noGrp="1"/>
          </p:cNvSpPr>
          <p:nvPr>
            <p:ph sz="half" idx="1"/>
          </p:nvPr>
        </p:nvSpPr>
        <p:spPr>
          <a:xfrm>
            <a:off x="850726" y="1249427"/>
            <a:ext cx="5181600" cy="460022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8D025C-25F8-F14E-944A-4F5232CD3840}"/>
              </a:ext>
            </a:extLst>
          </p:cNvPr>
          <p:cNvSpPr>
            <a:spLocks noGrp="1"/>
          </p:cNvSpPr>
          <p:nvPr>
            <p:ph sz="half" idx="2"/>
          </p:nvPr>
        </p:nvSpPr>
        <p:spPr>
          <a:xfrm>
            <a:off x="6184726" y="1249428"/>
            <a:ext cx="5181600" cy="4600226"/>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C6053BE6-A8FB-C245-8A30-6349348F862D}"/>
              </a:ext>
            </a:extLst>
          </p:cNvPr>
          <p:cNvPicPr>
            <a:picLocks noChangeAspect="1"/>
          </p:cNvPicPr>
          <p:nvPr userDrawn="1"/>
        </p:nvPicPr>
        <p:blipFill>
          <a:blip r:embed="rId3"/>
          <a:stretch>
            <a:fillRect/>
          </a:stretch>
        </p:blipFill>
        <p:spPr>
          <a:xfrm>
            <a:off x="49650" y="5869415"/>
            <a:ext cx="1877979" cy="860667"/>
          </a:xfrm>
          <a:prstGeom prst="rect">
            <a:avLst/>
          </a:prstGeom>
        </p:spPr>
      </p:pic>
    </p:spTree>
    <p:extLst>
      <p:ext uri="{BB962C8B-B14F-4D97-AF65-F5344CB8AC3E}">
        <p14:creationId xmlns:p14="http://schemas.microsoft.com/office/powerpoint/2010/main" val="3272369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A4A30F-2442-4B47-BE3E-A010FC70F7EA}"/>
              </a:ext>
            </a:extLst>
          </p:cNvPr>
          <p:cNvPicPr>
            <a:picLocks noChangeAspect="1"/>
          </p:cNvPicPr>
          <p:nvPr userDrawn="1"/>
        </p:nvPicPr>
        <p:blipFill>
          <a:blip r:embed="rId2"/>
          <a:stretch>
            <a:fillRect/>
          </a:stretch>
        </p:blipFill>
        <p:spPr>
          <a:xfrm>
            <a:off x="-1043" y="0"/>
            <a:ext cx="12192000" cy="6858000"/>
          </a:xfrm>
          <a:prstGeom prst="rect">
            <a:avLst/>
          </a:prstGeom>
        </p:spPr>
      </p:pic>
      <p:sp>
        <p:nvSpPr>
          <p:cNvPr id="10" name="Title 1">
            <a:extLst>
              <a:ext uri="{FF2B5EF4-FFF2-40B4-BE49-F238E27FC236}">
                <a16:creationId xmlns:a16="http://schemas.microsoft.com/office/drawing/2014/main" id="{E6AB394D-9B3C-2C40-8EFE-8DBBFEAF5D67}"/>
              </a:ext>
            </a:extLst>
          </p:cNvPr>
          <p:cNvSpPr>
            <a:spLocks noGrp="1"/>
          </p:cNvSpPr>
          <p:nvPr>
            <p:ph type="title"/>
          </p:nvPr>
        </p:nvSpPr>
        <p:spPr>
          <a:xfrm>
            <a:off x="838200" y="67732"/>
            <a:ext cx="10515600" cy="795868"/>
          </a:xfrm>
        </p:spPr>
        <p:txBody>
          <a:bodyPr wrap="none"/>
          <a:lstStyle>
            <a:lvl1pPr>
              <a:defRPr>
                <a:solidFill>
                  <a:srgbClr val="0D1C28"/>
                </a:solidFill>
                <a:effectLst>
                  <a:outerShdw blurRad="50800" dist="38100" dir="13500000" algn="br" rotWithShape="0">
                    <a:prstClr val="black">
                      <a:alpha val="40000"/>
                    </a:prstClr>
                  </a:outerShdw>
                </a:effectLst>
                <a:latin typeface="Copperplate" panose="02000504000000020004" pitchFamily="2" charset="77"/>
              </a:defRPr>
            </a:lvl1pPr>
          </a:lstStyle>
          <a:p>
            <a:r>
              <a:rPr lang="en-US"/>
              <a:t>Click to edit Master title style</a:t>
            </a:r>
            <a:endParaRPr lang="en-US" dirty="0"/>
          </a:p>
        </p:txBody>
      </p:sp>
      <p:sp>
        <p:nvSpPr>
          <p:cNvPr id="17" name="Date Placeholder 3">
            <a:extLst>
              <a:ext uri="{FF2B5EF4-FFF2-40B4-BE49-F238E27FC236}">
                <a16:creationId xmlns:a16="http://schemas.microsoft.com/office/drawing/2014/main" id="{EFBFF644-1A94-A54B-8D23-03F31D344FB6}"/>
              </a:ext>
            </a:extLst>
          </p:cNvPr>
          <p:cNvSpPr>
            <a:spLocks noGrp="1"/>
          </p:cNvSpPr>
          <p:nvPr>
            <p:ph type="dt" sz="half" idx="10"/>
          </p:nvPr>
        </p:nvSpPr>
        <p:spPr>
          <a:xfrm>
            <a:off x="6339170" y="6364958"/>
            <a:ext cx="2554266" cy="365125"/>
          </a:xfrm>
        </p:spPr>
        <p:txBody>
          <a:bodyPr/>
          <a:lstStyle>
            <a:lvl1pPr>
              <a:defRPr>
                <a:solidFill>
                  <a:schemeClr val="bg1"/>
                </a:solidFill>
              </a:defRPr>
            </a:lvl1pPr>
          </a:lstStyle>
          <a:p>
            <a:fld id="{1DAEA42E-4E0D-EA40-89D7-0DBF3CF92825}" type="datetimeFigureOut">
              <a:rPr lang="en-US" smtClean="0"/>
              <a:pPr/>
              <a:t>4/21/2020</a:t>
            </a:fld>
            <a:endParaRPr lang="en-US" dirty="0"/>
          </a:p>
        </p:txBody>
      </p:sp>
      <p:sp>
        <p:nvSpPr>
          <p:cNvPr id="18" name="Footer Placeholder 4">
            <a:extLst>
              <a:ext uri="{FF2B5EF4-FFF2-40B4-BE49-F238E27FC236}">
                <a16:creationId xmlns:a16="http://schemas.microsoft.com/office/drawing/2014/main" id="{D3585117-CA4F-1049-A1B8-3200AA2B0F90}"/>
              </a:ext>
            </a:extLst>
          </p:cNvPr>
          <p:cNvSpPr>
            <a:spLocks noGrp="1"/>
          </p:cNvSpPr>
          <p:nvPr>
            <p:ph type="ftr" sz="quarter" idx="11"/>
          </p:nvPr>
        </p:nvSpPr>
        <p:spPr>
          <a:xfrm>
            <a:off x="1992639" y="6367409"/>
            <a:ext cx="4114800" cy="365125"/>
          </a:xfrm>
        </p:spPr>
        <p:txBody>
          <a:bodyPr/>
          <a:lstStyle>
            <a:lvl1pPr algn="l">
              <a:defRPr>
                <a:solidFill>
                  <a:schemeClr val="bg1"/>
                </a:solidFill>
              </a:defRPr>
            </a:lvl1pPr>
          </a:lstStyle>
          <a:p>
            <a:endParaRPr lang="en-US" dirty="0"/>
          </a:p>
        </p:txBody>
      </p:sp>
      <p:sp>
        <p:nvSpPr>
          <p:cNvPr id="19" name="Slide Number Placeholder 5">
            <a:extLst>
              <a:ext uri="{FF2B5EF4-FFF2-40B4-BE49-F238E27FC236}">
                <a16:creationId xmlns:a16="http://schemas.microsoft.com/office/drawing/2014/main" id="{3CB8DA2A-4CBA-2B45-AABC-1FB6F096831D}"/>
              </a:ext>
            </a:extLst>
          </p:cNvPr>
          <p:cNvSpPr>
            <a:spLocks noGrp="1"/>
          </p:cNvSpPr>
          <p:nvPr>
            <p:ph type="sldNum" sz="quarter" idx="12"/>
          </p:nvPr>
        </p:nvSpPr>
        <p:spPr>
          <a:xfrm>
            <a:off x="9125167" y="6364959"/>
            <a:ext cx="2743200" cy="365125"/>
          </a:xfrm>
        </p:spPr>
        <p:txBody>
          <a:bodyPr/>
          <a:lstStyle>
            <a:lvl1pPr>
              <a:defRPr>
                <a:solidFill>
                  <a:schemeClr val="bg1"/>
                </a:solidFill>
              </a:defRPr>
            </a:lvl1pPr>
          </a:lstStyle>
          <a:p>
            <a:fld id="{62DF37B7-D9D2-F74B-9D85-B923582FBBB2}" type="slidenum">
              <a:rPr lang="en-US" smtClean="0"/>
              <a:pPr/>
              <a:t>‹#›</a:t>
            </a:fld>
            <a:endParaRPr lang="en-US" dirty="0"/>
          </a:p>
        </p:txBody>
      </p:sp>
      <p:sp>
        <p:nvSpPr>
          <p:cNvPr id="21" name="TextBox 20">
            <a:extLst>
              <a:ext uri="{FF2B5EF4-FFF2-40B4-BE49-F238E27FC236}">
                <a16:creationId xmlns:a16="http://schemas.microsoft.com/office/drawing/2014/main" id="{8239181B-D3E9-6C4B-8A5D-92EDEC9A515A}"/>
              </a:ext>
            </a:extLst>
          </p:cNvPr>
          <p:cNvSpPr txBox="1"/>
          <p:nvPr userDrawn="1"/>
        </p:nvSpPr>
        <p:spPr>
          <a:xfrm>
            <a:off x="1971915" y="5994400"/>
            <a:ext cx="3754554" cy="400110"/>
          </a:xfrm>
          <a:prstGeom prst="rect">
            <a:avLst/>
          </a:prstGeom>
          <a:noFill/>
        </p:spPr>
        <p:txBody>
          <a:bodyPr wrap="none" rtlCol="0">
            <a:spAutoFit/>
          </a:bodyPr>
          <a:lstStyle/>
          <a:p>
            <a:r>
              <a:rPr lang="en-US" sz="2000" b="0" i="0" dirty="0">
                <a:solidFill>
                  <a:schemeClr val="bg1">
                    <a:lumMod val="95000"/>
                  </a:schemeClr>
                </a:solidFill>
                <a:latin typeface="Trajan Pro 3" panose="02020502050503020301" pitchFamily="18" charset="0"/>
              </a:rPr>
              <a:t>National Science Board</a:t>
            </a:r>
          </a:p>
        </p:txBody>
      </p:sp>
      <p:cxnSp>
        <p:nvCxnSpPr>
          <p:cNvPr id="22" name="Straight Connector 21">
            <a:extLst>
              <a:ext uri="{FF2B5EF4-FFF2-40B4-BE49-F238E27FC236}">
                <a16:creationId xmlns:a16="http://schemas.microsoft.com/office/drawing/2014/main" id="{A3530CA5-0EFB-4046-9B03-FD984DA49220}"/>
              </a:ext>
            </a:extLst>
          </p:cNvPr>
          <p:cNvCxnSpPr/>
          <p:nvPr userDrawn="1"/>
        </p:nvCxnSpPr>
        <p:spPr>
          <a:xfrm>
            <a:off x="5726469" y="6162805"/>
            <a:ext cx="6141898" cy="0"/>
          </a:xfrm>
          <a:prstGeom prst="line">
            <a:avLst/>
          </a:prstGeom>
          <a:ln w="19050">
            <a:solidFill>
              <a:srgbClr val="D4AC5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1F66C0E-4598-1F4D-ACA6-6348C2E5B2F1}"/>
              </a:ext>
            </a:extLst>
          </p:cNvPr>
          <p:cNvSpPr>
            <a:spLocks noGrp="1"/>
          </p:cNvSpPr>
          <p:nvPr>
            <p:ph sz="half" idx="1"/>
          </p:nvPr>
        </p:nvSpPr>
        <p:spPr>
          <a:xfrm>
            <a:off x="850726" y="1249427"/>
            <a:ext cx="5181600" cy="460022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9D4E42E6-FF23-4544-80CB-3D7AE419D276}"/>
              </a:ext>
            </a:extLst>
          </p:cNvPr>
          <p:cNvSpPr>
            <a:spLocks noGrp="1"/>
          </p:cNvSpPr>
          <p:nvPr>
            <p:ph sz="half" idx="2"/>
          </p:nvPr>
        </p:nvSpPr>
        <p:spPr>
          <a:xfrm>
            <a:off x="6184726" y="1249428"/>
            <a:ext cx="5181600" cy="4600226"/>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a:extLst>
              <a:ext uri="{FF2B5EF4-FFF2-40B4-BE49-F238E27FC236}">
                <a16:creationId xmlns:a16="http://schemas.microsoft.com/office/drawing/2014/main" id="{13AC89E6-A4F2-5740-8EAA-BDA2283A53E7}"/>
              </a:ext>
            </a:extLst>
          </p:cNvPr>
          <p:cNvPicPr>
            <a:picLocks noChangeAspect="1"/>
          </p:cNvPicPr>
          <p:nvPr userDrawn="1"/>
        </p:nvPicPr>
        <p:blipFill>
          <a:blip r:embed="rId3"/>
          <a:stretch>
            <a:fillRect/>
          </a:stretch>
        </p:blipFill>
        <p:spPr>
          <a:xfrm>
            <a:off x="49650" y="5869415"/>
            <a:ext cx="1877979" cy="860667"/>
          </a:xfrm>
          <a:prstGeom prst="rect">
            <a:avLst/>
          </a:prstGeom>
        </p:spPr>
      </p:pic>
    </p:spTree>
    <p:extLst>
      <p:ext uri="{BB962C8B-B14F-4D97-AF65-F5344CB8AC3E}">
        <p14:creationId xmlns:p14="http://schemas.microsoft.com/office/powerpoint/2010/main" val="1289309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BB899A-CB48-F34A-826B-A209D51E80EB}"/>
              </a:ext>
            </a:extLst>
          </p:cNvPr>
          <p:cNvPicPr>
            <a:picLocks noChangeAspect="1"/>
          </p:cNvPicPr>
          <p:nvPr userDrawn="1"/>
        </p:nvPicPr>
        <p:blipFill>
          <a:blip r:embed="rId2"/>
          <a:stretch>
            <a:fillRect/>
          </a:stretch>
        </p:blipFill>
        <p:spPr>
          <a:xfrm>
            <a:off x="-1043" y="0"/>
            <a:ext cx="12192000" cy="6858000"/>
          </a:xfrm>
          <a:prstGeom prst="rect">
            <a:avLst/>
          </a:prstGeom>
        </p:spPr>
      </p:pic>
      <p:sp>
        <p:nvSpPr>
          <p:cNvPr id="8" name="Title 1">
            <a:extLst>
              <a:ext uri="{FF2B5EF4-FFF2-40B4-BE49-F238E27FC236}">
                <a16:creationId xmlns:a16="http://schemas.microsoft.com/office/drawing/2014/main" id="{D9A7874B-E9FF-CA4C-88FE-22D3EABB5298}"/>
              </a:ext>
            </a:extLst>
          </p:cNvPr>
          <p:cNvSpPr>
            <a:spLocks noGrp="1"/>
          </p:cNvSpPr>
          <p:nvPr>
            <p:ph type="title"/>
          </p:nvPr>
        </p:nvSpPr>
        <p:spPr>
          <a:xfrm>
            <a:off x="838200" y="67732"/>
            <a:ext cx="10515600" cy="795868"/>
          </a:xfrm>
        </p:spPr>
        <p:txBody>
          <a:bodyPr wrap="none"/>
          <a:lstStyle>
            <a:lvl1pPr>
              <a:defRPr>
                <a:solidFill>
                  <a:srgbClr val="0D1C28"/>
                </a:solidFill>
                <a:effectLst>
                  <a:outerShdw blurRad="50800" dist="38100" dir="13500000" algn="br" rotWithShape="0">
                    <a:prstClr val="black">
                      <a:alpha val="40000"/>
                    </a:prstClr>
                  </a:outerShdw>
                </a:effectLst>
                <a:latin typeface="Copperplate" panose="02000504000000020004" pitchFamily="2" charset="77"/>
              </a:defRPr>
            </a:lvl1pPr>
          </a:lstStyle>
          <a:p>
            <a:r>
              <a:rPr lang="en-US"/>
              <a:t>Click to edit Master title style</a:t>
            </a:r>
            <a:endParaRPr lang="en-US" dirty="0"/>
          </a:p>
        </p:txBody>
      </p:sp>
      <p:sp>
        <p:nvSpPr>
          <p:cNvPr id="9" name="Date Placeholder 3">
            <a:extLst>
              <a:ext uri="{FF2B5EF4-FFF2-40B4-BE49-F238E27FC236}">
                <a16:creationId xmlns:a16="http://schemas.microsoft.com/office/drawing/2014/main" id="{F4949D9D-510E-E64F-8E2B-B6E632F6347E}"/>
              </a:ext>
            </a:extLst>
          </p:cNvPr>
          <p:cNvSpPr>
            <a:spLocks noGrp="1"/>
          </p:cNvSpPr>
          <p:nvPr>
            <p:ph type="dt" sz="half" idx="10"/>
          </p:nvPr>
        </p:nvSpPr>
        <p:spPr>
          <a:xfrm>
            <a:off x="6339170" y="6364958"/>
            <a:ext cx="2554266" cy="365125"/>
          </a:xfrm>
        </p:spPr>
        <p:txBody>
          <a:bodyPr/>
          <a:lstStyle>
            <a:lvl1pPr>
              <a:defRPr>
                <a:solidFill>
                  <a:schemeClr val="bg1"/>
                </a:solidFill>
              </a:defRPr>
            </a:lvl1pPr>
          </a:lstStyle>
          <a:p>
            <a:fld id="{1DAEA42E-4E0D-EA40-89D7-0DBF3CF92825}" type="datetimeFigureOut">
              <a:rPr lang="en-US" smtClean="0"/>
              <a:pPr/>
              <a:t>4/21/2020</a:t>
            </a:fld>
            <a:endParaRPr lang="en-US" dirty="0"/>
          </a:p>
        </p:txBody>
      </p:sp>
      <p:sp>
        <p:nvSpPr>
          <p:cNvPr id="10" name="Footer Placeholder 4">
            <a:extLst>
              <a:ext uri="{FF2B5EF4-FFF2-40B4-BE49-F238E27FC236}">
                <a16:creationId xmlns:a16="http://schemas.microsoft.com/office/drawing/2014/main" id="{C5876F22-77C1-C54B-80B2-21E3DAE7BD57}"/>
              </a:ext>
            </a:extLst>
          </p:cNvPr>
          <p:cNvSpPr>
            <a:spLocks noGrp="1"/>
          </p:cNvSpPr>
          <p:nvPr>
            <p:ph type="ftr" sz="quarter" idx="11"/>
          </p:nvPr>
        </p:nvSpPr>
        <p:spPr>
          <a:xfrm>
            <a:off x="1992639" y="6367409"/>
            <a:ext cx="4114800" cy="365125"/>
          </a:xfrm>
        </p:spPr>
        <p:txBody>
          <a:bodyPr/>
          <a:lstStyle>
            <a:lvl1pPr algn="l">
              <a:defRPr>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E5CC127A-9905-1E45-B270-EA8194AA04B4}"/>
              </a:ext>
            </a:extLst>
          </p:cNvPr>
          <p:cNvSpPr>
            <a:spLocks noGrp="1"/>
          </p:cNvSpPr>
          <p:nvPr>
            <p:ph type="sldNum" sz="quarter" idx="12"/>
          </p:nvPr>
        </p:nvSpPr>
        <p:spPr>
          <a:xfrm>
            <a:off x="9125167" y="6364959"/>
            <a:ext cx="2743200" cy="365125"/>
          </a:xfrm>
        </p:spPr>
        <p:txBody>
          <a:bodyPr/>
          <a:lstStyle>
            <a:lvl1pPr>
              <a:defRPr>
                <a:solidFill>
                  <a:schemeClr val="bg1"/>
                </a:solidFill>
              </a:defRPr>
            </a:lvl1pPr>
          </a:lstStyle>
          <a:p>
            <a:fld id="{62DF37B7-D9D2-F74B-9D85-B923582FBBB2}" type="slidenum">
              <a:rPr lang="en-US" smtClean="0"/>
              <a:pPr/>
              <a:t>‹#›</a:t>
            </a:fld>
            <a:endParaRPr lang="en-US" dirty="0"/>
          </a:p>
        </p:txBody>
      </p:sp>
      <p:sp>
        <p:nvSpPr>
          <p:cNvPr id="18" name="TextBox 17">
            <a:extLst>
              <a:ext uri="{FF2B5EF4-FFF2-40B4-BE49-F238E27FC236}">
                <a16:creationId xmlns:a16="http://schemas.microsoft.com/office/drawing/2014/main" id="{2F5C49DC-E981-244A-B7E8-2A4534191D83}"/>
              </a:ext>
            </a:extLst>
          </p:cNvPr>
          <p:cNvSpPr txBox="1"/>
          <p:nvPr userDrawn="1"/>
        </p:nvSpPr>
        <p:spPr>
          <a:xfrm>
            <a:off x="1971915" y="5994400"/>
            <a:ext cx="3754554" cy="400110"/>
          </a:xfrm>
          <a:prstGeom prst="rect">
            <a:avLst/>
          </a:prstGeom>
          <a:noFill/>
        </p:spPr>
        <p:txBody>
          <a:bodyPr wrap="none" rtlCol="0">
            <a:spAutoFit/>
          </a:bodyPr>
          <a:lstStyle/>
          <a:p>
            <a:r>
              <a:rPr lang="en-US" sz="2000" b="0" i="0" dirty="0">
                <a:solidFill>
                  <a:schemeClr val="bg1">
                    <a:lumMod val="95000"/>
                  </a:schemeClr>
                </a:solidFill>
                <a:latin typeface="Trajan Pro 3" panose="02020502050503020301" pitchFamily="18" charset="0"/>
              </a:rPr>
              <a:t>National Science Board</a:t>
            </a:r>
          </a:p>
        </p:txBody>
      </p:sp>
      <p:cxnSp>
        <p:nvCxnSpPr>
          <p:cNvPr id="19" name="Straight Connector 18">
            <a:extLst>
              <a:ext uri="{FF2B5EF4-FFF2-40B4-BE49-F238E27FC236}">
                <a16:creationId xmlns:a16="http://schemas.microsoft.com/office/drawing/2014/main" id="{B6A344C2-845C-984D-B7FD-D4B89E61DC4E}"/>
              </a:ext>
            </a:extLst>
          </p:cNvPr>
          <p:cNvCxnSpPr/>
          <p:nvPr userDrawn="1"/>
        </p:nvCxnSpPr>
        <p:spPr>
          <a:xfrm>
            <a:off x="5726469" y="6162805"/>
            <a:ext cx="6141898" cy="0"/>
          </a:xfrm>
          <a:prstGeom prst="line">
            <a:avLst/>
          </a:prstGeom>
          <a:ln w="19050">
            <a:solidFill>
              <a:srgbClr val="D4AC5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B6EBD3C-7645-7948-8474-C193B65610E7}"/>
              </a:ext>
            </a:extLst>
          </p:cNvPr>
          <p:cNvPicPr>
            <a:picLocks noChangeAspect="1"/>
          </p:cNvPicPr>
          <p:nvPr userDrawn="1"/>
        </p:nvPicPr>
        <p:blipFill>
          <a:blip r:embed="rId3"/>
          <a:stretch>
            <a:fillRect/>
          </a:stretch>
        </p:blipFill>
        <p:spPr>
          <a:xfrm>
            <a:off x="49650" y="5869415"/>
            <a:ext cx="1877979" cy="860667"/>
          </a:xfrm>
          <a:prstGeom prst="rect">
            <a:avLst/>
          </a:prstGeom>
        </p:spPr>
      </p:pic>
    </p:spTree>
    <p:extLst>
      <p:ext uri="{BB962C8B-B14F-4D97-AF65-F5344CB8AC3E}">
        <p14:creationId xmlns:p14="http://schemas.microsoft.com/office/powerpoint/2010/main" val="3023962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55184E-1121-1B45-8E65-D5C6312A7F8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Date Placeholder 3">
            <a:extLst>
              <a:ext uri="{FF2B5EF4-FFF2-40B4-BE49-F238E27FC236}">
                <a16:creationId xmlns:a16="http://schemas.microsoft.com/office/drawing/2014/main" id="{0ADE4A3E-CF0D-AD44-926C-E75F61F11763}"/>
              </a:ext>
            </a:extLst>
          </p:cNvPr>
          <p:cNvSpPr>
            <a:spLocks noGrp="1"/>
          </p:cNvSpPr>
          <p:nvPr>
            <p:ph type="dt" sz="half" idx="10"/>
          </p:nvPr>
        </p:nvSpPr>
        <p:spPr>
          <a:xfrm>
            <a:off x="6339170" y="6364958"/>
            <a:ext cx="2554266" cy="365125"/>
          </a:xfrm>
        </p:spPr>
        <p:txBody>
          <a:bodyPr/>
          <a:lstStyle>
            <a:lvl1pPr>
              <a:defRPr>
                <a:solidFill>
                  <a:schemeClr val="bg1"/>
                </a:solidFill>
              </a:defRPr>
            </a:lvl1pPr>
          </a:lstStyle>
          <a:p>
            <a:fld id="{1DAEA42E-4E0D-EA40-89D7-0DBF3CF92825}" type="datetimeFigureOut">
              <a:rPr lang="en-US" smtClean="0"/>
              <a:pPr/>
              <a:t>4/21/2020</a:t>
            </a:fld>
            <a:endParaRPr lang="en-US" dirty="0"/>
          </a:p>
        </p:txBody>
      </p:sp>
      <p:sp>
        <p:nvSpPr>
          <p:cNvPr id="9" name="Footer Placeholder 4">
            <a:extLst>
              <a:ext uri="{FF2B5EF4-FFF2-40B4-BE49-F238E27FC236}">
                <a16:creationId xmlns:a16="http://schemas.microsoft.com/office/drawing/2014/main" id="{79A29BAB-7A50-BE4F-9BBA-EBB0BFFE6738}"/>
              </a:ext>
            </a:extLst>
          </p:cNvPr>
          <p:cNvSpPr>
            <a:spLocks noGrp="1"/>
          </p:cNvSpPr>
          <p:nvPr>
            <p:ph type="ftr" sz="quarter" idx="11"/>
          </p:nvPr>
        </p:nvSpPr>
        <p:spPr>
          <a:xfrm>
            <a:off x="1992639" y="6367409"/>
            <a:ext cx="4114800" cy="365125"/>
          </a:xfrm>
        </p:spPr>
        <p:txBody>
          <a:bodyPr/>
          <a:lstStyle>
            <a:lvl1pPr algn="l">
              <a:defRPr>
                <a:solidFill>
                  <a:schemeClr val="bg1"/>
                </a:solidFill>
              </a:defRPr>
            </a:lvl1pPr>
          </a:lstStyle>
          <a:p>
            <a:endParaRPr lang="en-US" dirty="0"/>
          </a:p>
        </p:txBody>
      </p:sp>
      <p:sp>
        <p:nvSpPr>
          <p:cNvPr id="14" name="Slide Number Placeholder 5">
            <a:extLst>
              <a:ext uri="{FF2B5EF4-FFF2-40B4-BE49-F238E27FC236}">
                <a16:creationId xmlns:a16="http://schemas.microsoft.com/office/drawing/2014/main" id="{9C5B1810-7D74-6D41-9759-CA158BCBAB61}"/>
              </a:ext>
            </a:extLst>
          </p:cNvPr>
          <p:cNvSpPr>
            <a:spLocks noGrp="1"/>
          </p:cNvSpPr>
          <p:nvPr>
            <p:ph type="sldNum" sz="quarter" idx="12"/>
          </p:nvPr>
        </p:nvSpPr>
        <p:spPr>
          <a:xfrm>
            <a:off x="9125167" y="6364959"/>
            <a:ext cx="2743200" cy="365125"/>
          </a:xfrm>
        </p:spPr>
        <p:txBody>
          <a:bodyPr/>
          <a:lstStyle>
            <a:lvl1pPr>
              <a:defRPr>
                <a:solidFill>
                  <a:schemeClr val="bg1"/>
                </a:solidFill>
              </a:defRPr>
            </a:lvl1pPr>
          </a:lstStyle>
          <a:p>
            <a:fld id="{62DF37B7-D9D2-F74B-9D85-B923582FBBB2}" type="slidenum">
              <a:rPr lang="en-US" smtClean="0"/>
              <a:pPr/>
              <a:t>‹#›</a:t>
            </a:fld>
            <a:endParaRPr lang="en-US" dirty="0"/>
          </a:p>
        </p:txBody>
      </p:sp>
      <p:sp>
        <p:nvSpPr>
          <p:cNvPr id="16" name="TextBox 15">
            <a:extLst>
              <a:ext uri="{FF2B5EF4-FFF2-40B4-BE49-F238E27FC236}">
                <a16:creationId xmlns:a16="http://schemas.microsoft.com/office/drawing/2014/main" id="{C00DAD0F-2CD3-994B-AD2E-4BE01D592600}"/>
              </a:ext>
            </a:extLst>
          </p:cNvPr>
          <p:cNvSpPr txBox="1"/>
          <p:nvPr userDrawn="1"/>
        </p:nvSpPr>
        <p:spPr>
          <a:xfrm>
            <a:off x="1971915" y="5994400"/>
            <a:ext cx="3754554" cy="400110"/>
          </a:xfrm>
          <a:prstGeom prst="rect">
            <a:avLst/>
          </a:prstGeom>
          <a:noFill/>
        </p:spPr>
        <p:txBody>
          <a:bodyPr wrap="none" rtlCol="0">
            <a:spAutoFit/>
          </a:bodyPr>
          <a:lstStyle/>
          <a:p>
            <a:r>
              <a:rPr lang="en-US" sz="2000" b="0" i="0" dirty="0">
                <a:solidFill>
                  <a:schemeClr val="bg1">
                    <a:lumMod val="95000"/>
                  </a:schemeClr>
                </a:solidFill>
                <a:latin typeface="Trajan Pro 3" panose="02020502050503020301" pitchFamily="18" charset="0"/>
              </a:rPr>
              <a:t>National Science Board</a:t>
            </a:r>
          </a:p>
        </p:txBody>
      </p:sp>
      <p:cxnSp>
        <p:nvCxnSpPr>
          <p:cNvPr id="17" name="Straight Connector 16">
            <a:extLst>
              <a:ext uri="{FF2B5EF4-FFF2-40B4-BE49-F238E27FC236}">
                <a16:creationId xmlns:a16="http://schemas.microsoft.com/office/drawing/2014/main" id="{619F69E2-5B52-544E-A7D9-0F5CB09D1B1A}"/>
              </a:ext>
            </a:extLst>
          </p:cNvPr>
          <p:cNvCxnSpPr/>
          <p:nvPr userDrawn="1"/>
        </p:nvCxnSpPr>
        <p:spPr>
          <a:xfrm>
            <a:off x="5726469" y="6162805"/>
            <a:ext cx="6141898" cy="0"/>
          </a:xfrm>
          <a:prstGeom prst="line">
            <a:avLst/>
          </a:prstGeom>
          <a:ln w="19050">
            <a:solidFill>
              <a:srgbClr val="D4AC5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2DF6697-E7BA-2E46-B44B-49F05AE0C5F8}"/>
              </a:ext>
            </a:extLst>
          </p:cNvPr>
          <p:cNvPicPr>
            <a:picLocks noChangeAspect="1"/>
          </p:cNvPicPr>
          <p:nvPr userDrawn="1"/>
        </p:nvPicPr>
        <p:blipFill>
          <a:blip r:embed="rId3"/>
          <a:stretch>
            <a:fillRect/>
          </a:stretch>
        </p:blipFill>
        <p:spPr>
          <a:xfrm>
            <a:off x="49650" y="5869415"/>
            <a:ext cx="1877979" cy="860667"/>
          </a:xfrm>
          <a:prstGeom prst="rect">
            <a:avLst/>
          </a:prstGeom>
        </p:spPr>
      </p:pic>
    </p:spTree>
    <p:extLst>
      <p:ext uri="{BB962C8B-B14F-4D97-AF65-F5344CB8AC3E}">
        <p14:creationId xmlns:p14="http://schemas.microsoft.com/office/powerpoint/2010/main" val="253937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3EF67F5-12FD-1344-9C7B-68260AABEF2F}"/>
              </a:ext>
            </a:extLst>
          </p:cNvPr>
          <p:cNvSpPr>
            <a:spLocks noGrp="1"/>
          </p:cNvSpPr>
          <p:nvPr>
            <p:ph type="dt" sz="half" idx="10"/>
          </p:nvPr>
        </p:nvSpPr>
        <p:spPr>
          <a:xfrm>
            <a:off x="1927629" y="6299748"/>
            <a:ext cx="2743200" cy="365125"/>
          </a:xfrm>
        </p:spPr>
        <p:txBody>
          <a:bodyPr/>
          <a:lstStyle/>
          <a:p>
            <a:fld id="{1DAEA42E-4E0D-EA40-89D7-0DBF3CF92825}" type="datetimeFigureOut">
              <a:rPr lang="en-US" smtClean="0"/>
              <a:t>4/21/2020</a:t>
            </a:fld>
            <a:endParaRPr lang="en-US" dirty="0"/>
          </a:p>
        </p:txBody>
      </p:sp>
      <p:sp>
        <p:nvSpPr>
          <p:cNvPr id="4" name="Footer Placeholder 3">
            <a:extLst>
              <a:ext uri="{FF2B5EF4-FFF2-40B4-BE49-F238E27FC236}">
                <a16:creationId xmlns:a16="http://schemas.microsoft.com/office/drawing/2014/main" id="{76809034-B592-D649-B02A-3F1B8BB294CC}"/>
              </a:ext>
            </a:extLst>
          </p:cNvPr>
          <p:cNvSpPr>
            <a:spLocks noGrp="1"/>
          </p:cNvSpPr>
          <p:nvPr>
            <p:ph type="ftr" sz="quarter" idx="11"/>
          </p:nvPr>
        </p:nvSpPr>
        <p:spPr>
          <a:xfrm>
            <a:off x="4839988" y="6299748"/>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361FCF56-DA9A-8941-872B-05034994875E}"/>
              </a:ext>
            </a:extLst>
          </p:cNvPr>
          <p:cNvSpPr>
            <a:spLocks noGrp="1"/>
          </p:cNvSpPr>
          <p:nvPr>
            <p:ph type="sldNum" sz="quarter" idx="12"/>
          </p:nvPr>
        </p:nvSpPr>
        <p:spPr>
          <a:xfrm>
            <a:off x="9123948" y="6287381"/>
            <a:ext cx="2743200" cy="365125"/>
          </a:xfrm>
        </p:spPr>
        <p:txBody>
          <a:bodyPr/>
          <a:lstStyle/>
          <a:p>
            <a:fld id="{62DF37B7-D9D2-F74B-9D85-B923582FBBB2}" type="slidenum">
              <a:rPr lang="en-US" smtClean="0"/>
              <a:t>‹#›</a:t>
            </a:fld>
            <a:endParaRPr lang="en-US" dirty="0"/>
          </a:p>
        </p:txBody>
      </p:sp>
      <p:pic>
        <p:nvPicPr>
          <p:cNvPr id="6" name="Picture 5">
            <a:extLst>
              <a:ext uri="{FF2B5EF4-FFF2-40B4-BE49-F238E27FC236}">
                <a16:creationId xmlns:a16="http://schemas.microsoft.com/office/drawing/2014/main" id="{1C30DEC1-115D-064E-BDEB-8FADC6CCE47C}"/>
              </a:ext>
            </a:extLst>
          </p:cNvPr>
          <p:cNvPicPr>
            <a:picLocks noChangeAspect="1"/>
          </p:cNvPicPr>
          <p:nvPr userDrawn="1"/>
        </p:nvPicPr>
        <p:blipFill>
          <a:blip r:embed="rId2"/>
          <a:stretch>
            <a:fillRect/>
          </a:stretch>
        </p:blipFill>
        <p:spPr>
          <a:xfrm>
            <a:off x="49650" y="5869415"/>
            <a:ext cx="1877979" cy="860667"/>
          </a:xfrm>
          <a:prstGeom prst="rect">
            <a:avLst/>
          </a:prstGeom>
        </p:spPr>
      </p:pic>
    </p:spTree>
    <p:extLst>
      <p:ext uri="{BB962C8B-B14F-4D97-AF65-F5344CB8AC3E}">
        <p14:creationId xmlns:p14="http://schemas.microsoft.com/office/powerpoint/2010/main" val="141261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2299AC-8BE5-C64B-BE72-DEEEED901B2E}"/>
              </a:ext>
            </a:extLst>
          </p:cNvPr>
          <p:cNvPicPr>
            <a:picLocks noChangeAspect="1"/>
          </p:cNvPicPr>
          <p:nvPr userDrawn="1"/>
        </p:nvPicPr>
        <p:blipFill>
          <a:blip r:embed="rId2"/>
          <a:stretch>
            <a:fillRect/>
          </a:stretch>
        </p:blipFill>
        <p:spPr>
          <a:xfrm>
            <a:off x="-1043" y="0"/>
            <a:ext cx="12192000" cy="6858000"/>
          </a:xfrm>
          <a:prstGeom prst="rect">
            <a:avLst/>
          </a:prstGeom>
        </p:spPr>
      </p:pic>
      <p:sp>
        <p:nvSpPr>
          <p:cNvPr id="10" name="Title 1">
            <a:extLst>
              <a:ext uri="{FF2B5EF4-FFF2-40B4-BE49-F238E27FC236}">
                <a16:creationId xmlns:a16="http://schemas.microsoft.com/office/drawing/2014/main" id="{BAD60395-4742-764B-939F-DAC10ABB0072}"/>
              </a:ext>
            </a:extLst>
          </p:cNvPr>
          <p:cNvSpPr>
            <a:spLocks noGrp="1"/>
          </p:cNvSpPr>
          <p:nvPr>
            <p:ph type="title"/>
          </p:nvPr>
        </p:nvSpPr>
        <p:spPr>
          <a:xfrm>
            <a:off x="838200" y="67732"/>
            <a:ext cx="10515600" cy="795868"/>
          </a:xfrm>
        </p:spPr>
        <p:txBody>
          <a:bodyPr wrap="none"/>
          <a:lstStyle>
            <a:lvl1pPr>
              <a:defRPr>
                <a:solidFill>
                  <a:srgbClr val="0D1C28"/>
                </a:solidFill>
                <a:effectLst>
                  <a:outerShdw blurRad="50800" dist="38100" dir="13500000" algn="br" rotWithShape="0">
                    <a:prstClr val="black">
                      <a:alpha val="40000"/>
                    </a:prstClr>
                  </a:outerShdw>
                </a:effectLst>
                <a:latin typeface="Copperplate" panose="02000504000000020004" pitchFamily="2" charset="77"/>
              </a:defRPr>
            </a:lvl1pPr>
          </a:lstStyle>
          <a:p>
            <a:r>
              <a:rPr lang="en-US"/>
              <a:t>Click to edit Master title style</a:t>
            </a:r>
            <a:endParaRPr lang="en-US" dirty="0"/>
          </a:p>
        </p:txBody>
      </p:sp>
      <p:sp>
        <p:nvSpPr>
          <p:cNvPr id="11" name="Date Placeholder 3">
            <a:extLst>
              <a:ext uri="{FF2B5EF4-FFF2-40B4-BE49-F238E27FC236}">
                <a16:creationId xmlns:a16="http://schemas.microsoft.com/office/drawing/2014/main" id="{776E0D88-D746-FF4A-A061-F472E2B0A305}"/>
              </a:ext>
            </a:extLst>
          </p:cNvPr>
          <p:cNvSpPr>
            <a:spLocks noGrp="1"/>
          </p:cNvSpPr>
          <p:nvPr>
            <p:ph type="dt" sz="half" idx="10"/>
          </p:nvPr>
        </p:nvSpPr>
        <p:spPr>
          <a:xfrm>
            <a:off x="6339170" y="6364958"/>
            <a:ext cx="2554266" cy="365125"/>
          </a:xfrm>
        </p:spPr>
        <p:txBody>
          <a:bodyPr/>
          <a:lstStyle>
            <a:lvl1pPr>
              <a:defRPr>
                <a:solidFill>
                  <a:schemeClr val="bg1"/>
                </a:solidFill>
              </a:defRPr>
            </a:lvl1pPr>
          </a:lstStyle>
          <a:p>
            <a:fld id="{1DAEA42E-4E0D-EA40-89D7-0DBF3CF92825}" type="datetimeFigureOut">
              <a:rPr lang="en-US" smtClean="0"/>
              <a:pPr/>
              <a:t>4/21/2020</a:t>
            </a:fld>
            <a:endParaRPr lang="en-US" dirty="0"/>
          </a:p>
        </p:txBody>
      </p:sp>
      <p:sp>
        <p:nvSpPr>
          <p:cNvPr id="12" name="Footer Placeholder 4">
            <a:extLst>
              <a:ext uri="{FF2B5EF4-FFF2-40B4-BE49-F238E27FC236}">
                <a16:creationId xmlns:a16="http://schemas.microsoft.com/office/drawing/2014/main" id="{5130B51F-32DB-AE49-AD11-4120D5CF1D59}"/>
              </a:ext>
            </a:extLst>
          </p:cNvPr>
          <p:cNvSpPr>
            <a:spLocks noGrp="1"/>
          </p:cNvSpPr>
          <p:nvPr>
            <p:ph type="ftr" sz="quarter" idx="11"/>
          </p:nvPr>
        </p:nvSpPr>
        <p:spPr>
          <a:xfrm>
            <a:off x="1992639" y="6367409"/>
            <a:ext cx="4114800" cy="365125"/>
          </a:xfrm>
        </p:spPr>
        <p:txBody>
          <a:bodyPr/>
          <a:lstStyle>
            <a:lvl1pPr algn="l">
              <a:defRPr>
                <a:solidFill>
                  <a:schemeClr val="bg1"/>
                </a:solidFill>
              </a:defRPr>
            </a:lvl1pPr>
          </a:lstStyle>
          <a:p>
            <a:endParaRPr lang="en-US" dirty="0"/>
          </a:p>
        </p:txBody>
      </p:sp>
      <p:sp>
        <p:nvSpPr>
          <p:cNvPr id="18" name="Slide Number Placeholder 5">
            <a:extLst>
              <a:ext uri="{FF2B5EF4-FFF2-40B4-BE49-F238E27FC236}">
                <a16:creationId xmlns:a16="http://schemas.microsoft.com/office/drawing/2014/main" id="{542BC828-A0BC-A942-B5DF-7CE05307B03E}"/>
              </a:ext>
            </a:extLst>
          </p:cNvPr>
          <p:cNvSpPr>
            <a:spLocks noGrp="1"/>
          </p:cNvSpPr>
          <p:nvPr>
            <p:ph type="sldNum" sz="quarter" idx="12"/>
          </p:nvPr>
        </p:nvSpPr>
        <p:spPr>
          <a:xfrm>
            <a:off x="9125167" y="6364959"/>
            <a:ext cx="2743200" cy="365125"/>
          </a:xfrm>
        </p:spPr>
        <p:txBody>
          <a:bodyPr/>
          <a:lstStyle>
            <a:lvl1pPr>
              <a:defRPr>
                <a:solidFill>
                  <a:schemeClr val="bg1"/>
                </a:solidFill>
              </a:defRPr>
            </a:lvl1pPr>
          </a:lstStyle>
          <a:p>
            <a:fld id="{62DF37B7-D9D2-F74B-9D85-B923582FBBB2}" type="slidenum">
              <a:rPr lang="en-US" smtClean="0"/>
              <a:pPr/>
              <a:t>‹#›</a:t>
            </a:fld>
            <a:endParaRPr lang="en-US" dirty="0"/>
          </a:p>
        </p:txBody>
      </p:sp>
      <p:sp>
        <p:nvSpPr>
          <p:cNvPr id="20" name="TextBox 19">
            <a:extLst>
              <a:ext uri="{FF2B5EF4-FFF2-40B4-BE49-F238E27FC236}">
                <a16:creationId xmlns:a16="http://schemas.microsoft.com/office/drawing/2014/main" id="{75F82609-A8F9-BE4E-9B0E-8069400AB16A}"/>
              </a:ext>
            </a:extLst>
          </p:cNvPr>
          <p:cNvSpPr txBox="1"/>
          <p:nvPr userDrawn="1"/>
        </p:nvSpPr>
        <p:spPr>
          <a:xfrm>
            <a:off x="1971915" y="5994400"/>
            <a:ext cx="3754554" cy="400110"/>
          </a:xfrm>
          <a:prstGeom prst="rect">
            <a:avLst/>
          </a:prstGeom>
          <a:noFill/>
        </p:spPr>
        <p:txBody>
          <a:bodyPr wrap="none" rtlCol="0">
            <a:spAutoFit/>
          </a:bodyPr>
          <a:lstStyle/>
          <a:p>
            <a:r>
              <a:rPr lang="en-US" sz="2000" b="0" i="0" dirty="0">
                <a:solidFill>
                  <a:schemeClr val="bg1">
                    <a:lumMod val="95000"/>
                  </a:schemeClr>
                </a:solidFill>
                <a:latin typeface="Trajan Pro 3" panose="02020502050503020301" pitchFamily="18" charset="0"/>
              </a:rPr>
              <a:t>National Science Board</a:t>
            </a:r>
          </a:p>
        </p:txBody>
      </p:sp>
      <p:cxnSp>
        <p:nvCxnSpPr>
          <p:cNvPr id="21" name="Straight Connector 20">
            <a:extLst>
              <a:ext uri="{FF2B5EF4-FFF2-40B4-BE49-F238E27FC236}">
                <a16:creationId xmlns:a16="http://schemas.microsoft.com/office/drawing/2014/main" id="{3C4530F7-A4C2-2045-AE32-9EA964EFD9E1}"/>
              </a:ext>
            </a:extLst>
          </p:cNvPr>
          <p:cNvCxnSpPr/>
          <p:nvPr userDrawn="1"/>
        </p:nvCxnSpPr>
        <p:spPr>
          <a:xfrm>
            <a:off x="5726469" y="6162805"/>
            <a:ext cx="6141898" cy="0"/>
          </a:xfrm>
          <a:prstGeom prst="line">
            <a:avLst/>
          </a:prstGeom>
          <a:ln w="19050">
            <a:solidFill>
              <a:srgbClr val="D4AC5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747CA7-BACD-3D4B-A4C2-EA9D75AEF469}"/>
              </a:ext>
            </a:extLst>
          </p:cNvPr>
          <p:cNvSpPr>
            <a:spLocks noGrp="1"/>
          </p:cNvSpPr>
          <p:nvPr>
            <p:ph idx="1"/>
          </p:nvPr>
        </p:nvSpPr>
        <p:spPr>
          <a:xfrm>
            <a:off x="5183188" y="987425"/>
            <a:ext cx="6172200" cy="4873625"/>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0704FE-91B9-0442-B2F0-BFF3F2ACBAD8}"/>
              </a:ext>
            </a:extLst>
          </p:cNvPr>
          <p:cNvSpPr>
            <a:spLocks noGrp="1"/>
          </p:cNvSpPr>
          <p:nvPr>
            <p:ph type="body" sz="half" idx="2"/>
          </p:nvPr>
        </p:nvSpPr>
        <p:spPr>
          <a:xfrm>
            <a:off x="839788" y="987425"/>
            <a:ext cx="3932237" cy="4881563"/>
          </a:xfrm>
        </p:spPr>
        <p:txBody>
          <a:bodyPr/>
          <a:lstStyle>
            <a:lvl1pPr marL="0" indent="0">
              <a:buNone/>
              <a:defRPr sz="1600">
                <a:solidFill>
                  <a:schemeClr val="bg1">
                    <a:lumMod val="9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2" name="Picture 21">
            <a:extLst>
              <a:ext uri="{FF2B5EF4-FFF2-40B4-BE49-F238E27FC236}">
                <a16:creationId xmlns:a16="http://schemas.microsoft.com/office/drawing/2014/main" id="{62452B93-E1C1-8D47-967E-FC52C42A9737}"/>
              </a:ext>
            </a:extLst>
          </p:cNvPr>
          <p:cNvPicPr>
            <a:picLocks noChangeAspect="1"/>
          </p:cNvPicPr>
          <p:nvPr userDrawn="1"/>
        </p:nvPicPr>
        <p:blipFill>
          <a:blip r:embed="rId3"/>
          <a:stretch>
            <a:fillRect/>
          </a:stretch>
        </p:blipFill>
        <p:spPr>
          <a:xfrm>
            <a:off x="49650" y="5869415"/>
            <a:ext cx="1877979" cy="860667"/>
          </a:xfrm>
          <a:prstGeom prst="rect">
            <a:avLst/>
          </a:prstGeom>
        </p:spPr>
      </p:pic>
    </p:spTree>
    <p:extLst>
      <p:ext uri="{BB962C8B-B14F-4D97-AF65-F5344CB8AC3E}">
        <p14:creationId xmlns:p14="http://schemas.microsoft.com/office/powerpoint/2010/main" val="4113453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B78A95-FB4A-2643-A8DC-DEACCC941E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9C7AFA-FBB9-704D-8220-5A38CA27E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3B0E8-07F4-DD4B-80F0-05389C3DE8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EA42E-4E0D-EA40-89D7-0DBF3CF92825}" type="datetimeFigureOut">
              <a:rPr lang="en-US" smtClean="0"/>
              <a:t>4/21/2020</a:t>
            </a:fld>
            <a:endParaRPr lang="en-US" dirty="0"/>
          </a:p>
        </p:txBody>
      </p:sp>
      <p:sp>
        <p:nvSpPr>
          <p:cNvPr id="5" name="Footer Placeholder 4">
            <a:extLst>
              <a:ext uri="{FF2B5EF4-FFF2-40B4-BE49-F238E27FC236}">
                <a16:creationId xmlns:a16="http://schemas.microsoft.com/office/drawing/2014/main" id="{C6608218-0BD6-D145-812B-9F1802E11B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8A81752-283B-7E46-8397-EF5B977020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F37B7-D9D2-F74B-9D85-B923582FBBB2}" type="slidenum">
              <a:rPr lang="en-US" smtClean="0"/>
              <a:t>‹#›</a:t>
            </a:fld>
            <a:endParaRPr lang="en-US" dirty="0"/>
          </a:p>
        </p:txBody>
      </p:sp>
    </p:spTree>
    <p:extLst>
      <p:ext uri="{BB962C8B-B14F-4D97-AF65-F5344CB8AC3E}">
        <p14:creationId xmlns:p14="http://schemas.microsoft.com/office/powerpoint/2010/main" val="3521301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chart" Target="../charts/char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chart" Target="../charts/char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0286-35FF-4D03-9D37-53BBB5FCB7BF}"/>
              </a:ext>
            </a:extLst>
          </p:cNvPr>
          <p:cNvSpPr>
            <a:spLocks noGrp="1"/>
          </p:cNvSpPr>
          <p:nvPr>
            <p:ph type="ctrTitle"/>
          </p:nvPr>
        </p:nvSpPr>
        <p:spPr>
          <a:xfrm>
            <a:off x="4274545" y="1277680"/>
            <a:ext cx="7667978" cy="2387600"/>
          </a:xfrm>
        </p:spPr>
        <p:txBody>
          <a:bodyPr/>
          <a:lstStyle/>
          <a:p>
            <a:r>
              <a:rPr lang="en-US" dirty="0">
                <a:latin typeface="Calibri" panose="020F0502020204030204" pitchFamily="34" charset="0"/>
                <a:cs typeface="Calibri" panose="020F0502020204030204" pitchFamily="34" charset="0"/>
              </a:rPr>
              <a:t>The State of U.S. Science &amp; Engineering</a:t>
            </a:r>
          </a:p>
        </p:txBody>
      </p:sp>
      <p:sp>
        <p:nvSpPr>
          <p:cNvPr id="3" name="Subtitle 2">
            <a:extLst>
              <a:ext uri="{FF2B5EF4-FFF2-40B4-BE49-F238E27FC236}">
                <a16:creationId xmlns:a16="http://schemas.microsoft.com/office/drawing/2014/main" id="{2C570B5E-5897-48AF-AB67-EFDE1D63392B}"/>
              </a:ext>
            </a:extLst>
          </p:cNvPr>
          <p:cNvSpPr>
            <a:spLocks noGrp="1"/>
          </p:cNvSpPr>
          <p:nvPr>
            <p:ph type="subTitle" idx="1"/>
          </p:nvPr>
        </p:nvSpPr>
        <p:spPr>
          <a:xfrm>
            <a:off x="2798523" y="6123909"/>
            <a:ext cx="9144000" cy="712510"/>
          </a:xfrm>
        </p:spPr>
        <p:txBody>
          <a:bodyPr/>
          <a:lstStyle/>
          <a:p>
            <a:r>
              <a:rPr lang="en-US" dirty="0">
                <a:latin typeface="Calibri" panose="020F0502020204030204" pitchFamily="34" charset="0"/>
                <a:cs typeface="Calibri" panose="020F0502020204030204" pitchFamily="34" charset="0"/>
              </a:rPr>
              <a:t>Thursday, April 23, 2020</a:t>
            </a:r>
          </a:p>
        </p:txBody>
      </p:sp>
      <p:sp>
        <p:nvSpPr>
          <p:cNvPr id="5" name="Subtitle 2">
            <a:extLst>
              <a:ext uri="{FF2B5EF4-FFF2-40B4-BE49-F238E27FC236}">
                <a16:creationId xmlns:a16="http://schemas.microsoft.com/office/drawing/2014/main" id="{84127781-20F0-4EAE-814A-BDDE44EE494B}"/>
              </a:ext>
            </a:extLst>
          </p:cNvPr>
          <p:cNvSpPr txBox="1">
            <a:spLocks/>
          </p:cNvSpPr>
          <p:nvPr/>
        </p:nvSpPr>
        <p:spPr>
          <a:xfrm>
            <a:off x="2798523" y="3691538"/>
            <a:ext cx="9144000" cy="71251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rgbClr val="0D1C28"/>
                </a:solidFill>
                <a:latin typeface="Copperplate" panose="0200050400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i="1" dirty="0">
                <a:latin typeface="Calibri" panose="020F0502020204030204" pitchFamily="34" charset="0"/>
                <a:cs typeface="Calibri" panose="020F0502020204030204" pitchFamily="34" charset="0"/>
              </a:rPr>
              <a:t>Science and Engineering Indicators 2020</a:t>
            </a:r>
          </a:p>
        </p:txBody>
      </p:sp>
      <p:pic>
        <p:nvPicPr>
          <p:cNvPr id="6" name="Picture 5">
            <a:extLst>
              <a:ext uri="{FF2B5EF4-FFF2-40B4-BE49-F238E27FC236}">
                <a16:creationId xmlns:a16="http://schemas.microsoft.com/office/drawing/2014/main" id="{C8B74F16-6581-47DC-B951-FCA290006CB6}"/>
              </a:ext>
            </a:extLst>
          </p:cNvPr>
          <p:cNvPicPr>
            <a:picLocks noChangeAspect="1"/>
          </p:cNvPicPr>
          <p:nvPr/>
        </p:nvPicPr>
        <p:blipFill>
          <a:blip r:embed="rId3"/>
          <a:stretch>
            <a:fillRect/>
          </a:stretch>
        </p:blipFill>
        <p:spPr>
          <a:xfrm>
            <a:off x="154236" y="2008262"/>
            <a:ext cx="3294045" cy="4280194"/>
          </a:xfrm>
          <a:prstGeom prst="rect">
            <a:avLst/>
          </a:prstGeom>
        </p:spPr>
      </p:pic>
      <p:sp>
        <p:nvSpPr>
          <p:cNvPr id="7" name="Subtitle 2">
            <a:extLst>
              <a:ext uri="{FF2B5EF4-FFF2-40B4-BE49-F238E27FC236}">
                <a16:creationId xmlns:a16="http://schemas.microsoft.com/office/drawing/2014/main" id="{81F0E90F-8A69-47EE-B79B-EA746906A740}"/>
              </a:ext>
            </a:extLst>
          </p:cNvPr>
          <p:cNvSpPr txBox="1">
            <a:spLocks/>
          </p:cNvSpPr>
          <p:nvPr/>
        </p:nvSpPr>
        <p:spPr>
          <a:xfrm>
            <a:off x="2798523" y="4687005"/>
            <a:ext cx="9144000" cy="121803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rgbClr val="0D1C28"/>
                </a:solidFill>
                <a:latin typeface="Copperplate" panose="0200050400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chemeClr val="tx1"/>
                </a:solidFill>
                <a:latin typeface="Calibri" panose="020F0502020204030204" pitchFamily="34" charset="0"/>
                <a:cs typeface="Calibri" panose="020F0502020204030204" pitchFamily="34" charset="0"/>
              </a:rPr>
              <a:t>Julia M. Phillips, Chair</a:t>
            </a:r>
          </a:p>
          <a:p>
            <a:r>
              <a:rPr lang="en-US" sz="3200" dirty="0">
                <a:solidFill>
                  <a:schemeClr val="tx1"/>
                </a:solidFill>
                <a:latin typeface="Calibri" panose="020F0502020204030204" pitchFamily="34" charset="0"/>
                <a:cs typeface="Calibri" panose="020F0502020204030204" pitchFamily="34" charset="0"/>
              </a:rPr>
              <a:t>NSB Committee on National S&amp;E Policy</a:t>
            </a:r>
          </a:p>
        </p:txBody>
      </p:sp>
    </p:spTree>
    <p:extLst>
      <p:ext uri="{BB962C8B-B14F-4D97-AF65-F5344CB8AC3E}">
        <p14:creationId xmlns:p14="http://schemas.microsoft.com/office/powerpoint/2010/main" val="4020102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A8A237-1A41-4BE6-B190-0D6DC26BAA95}"/>
              </a:ext>
            </a:extLst>
          </p:cNvPr>
          <p:cNvSpPr/>
          <p:nvPr/>
        </p:nvSpPr>
        <p:spPr>
          <a:xfrm>
            <a:off x="975386" y="67706"/>
            <a:ext cx="1070861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International Student Enrollment</a:t>
            </a:r>
          </a:p>
        </p:txBody>
      </p:sp>
      <p:pic>
        <p:nvPicPr>
          <p:cNvPr id="5" name="Picture 4">
            <a:extLst>
              <a:ext uri="{FF2B5EF4-FFF2-40B4-BE49-F238E27FC236}">
                <a16:creationId xmlns:a16="http://schemas.microsoft.com/office/drawing/2014/main" id="{E6964829-4B0A-4407-BDDF-2F7C403B2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63" y="124723"/>
            <a:ext cx="654723" cy="654723"/>
          </a:xfrm>
          <a:prstGeom prst="rect">
            <a:avLst/>
          </a:prstGeom>
        </p:spPr>
      </p:pic>
      <p:sp>
        <p:nvSpPr>
          <p:cNvPr id="2" name="Rectangle 1">
            <a:extLst>
              <a:ext uri="{FF2B5EF4-FFF2-40B4-BE49-F238E27FC236}">
                <a16:creationId xmlns:a16="http://schemas.microsoft.com/office/drawing/2014/main" id="{104659F7-3F3A-49F1-88BB-DE7A17B23F70}"/>
              </a:ext>
            </a:extLst>
          </p:cNvPr>
          <p:cNvSpPr/>
          <p:nvPr/>
        </p:nvSpPr>
        <p:spPr>
          <a:xfrm>
            <a:off x="1769806" y="1298370"/>
            <a:ext cx="9360310" cy="4532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978964AF-9246-4F5E-A9E7-241D30D9C77E}"/>
              </a:ext>
            </a:extLst>
          </p:cNvPr>
          <p:cNvGraphicFramePr>
            <a:graphicFrameLocks/>
          </p:cNvGraphicFramePr>
          <p:nvPr/>
        </p:nvGraphicFramePr>
        <p:xfrm>
          <a:off x="1769807" y="1647303"/>
          <a:ext cx="9360310" cy="426188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2F6719E-B9E2-44FC-8260-C3326171075B}"/>
              </a:ext>
            </a:extLst>
          </p:cNvPr>
          <p:cNvSpPr txBox="1"/>
          <p:nvPr/>
        </p:nvSpPr>
        <p:spPr>
          <a:xfrm>
            <a:off x="2279107" y="1298370"/>
            <a:ext cx="8341707" cy="400110"/>
          </a:xfrm>
          <a:prstGeom prst="rect">
            <a:avLst/>
          </a:prstGeom>
          <a:noFill/>
        </p:spPr>
        <p:txBody>
          <a:bodyPr wrap="none" rtlCol="0">
            <a:spAutoFit/>
          </a:bodyPr>
          <a:lstStyle/>
          <a:p>
            <a:r>
              <a:rPr lang="en-US" sz="2000" b="1" dirty="0"/>
              <a:t>International students enrolled in U.S. higher education institutions: 2012-18</a:t>
            </a:r>
          </a:p>
        </p:txBody>
      </p:sp>
      <p:sp>
        <p:nvSpPr>
          <p:cNvPr id="9" name="TextBox 8">
            <a:extLst>
              <a:ext uri="{FF2B5EF4-FFF2-40B4-BE49-F238E27FC236}">
                <a16:creationId xmlns:a16="http://schemas.microsoft.com/office/drawing/2014/main" id="{45AFF5BA-87CA-4A35-8808-98B4C6572BB9}"/>
              </a:ext>
            </a:extLst>
          </p:cNvPr>
          <p:cNvSpPr txBox="1"/>
          <p:nvPr/>
        </p:nvSpPr>
        <p:spPr>
          <a:xfrm>
            <a:off x="1769805" y="5464098"/>
            <a:ext cx="9272568" cy="400110"/>
          </a:xfrm>
          <a:prstGeom prst="rect">
            <a:avLst/>
          </a:prstGeom>
          <a:noFill/>
        </p:spPr>
        <p:txBody>
          <a:bodyPr wrap="square" rtlCol="0">
            <a:spAutoFit/>
          </a:bodyPr>
          <a:lstStyle/>
          <a:p>
            <a:r>
              <a:rPr lang="en-US" sz="1000" dirty="0"/>
              <a:t>Source: U.S. Department of Homeland Security, U.S. Immigration and Customs Enforcement, special tabulations (2018) of the Student and Exchange Visitor Information System (SEVIS) database.</a:t>
            </a:r>
          </a:p>
        </p:txBody>
      </p:sp>
    </p:spTree>
    <p:extLst>
      <p:ext uri="{BB962C8B-B14F-4D97-AF65-F5344CB8AC3E}">
        <p14:creationId xmlns:p14="http://schemas.microsoft.com/office/powerpoint/2010/main" val="3256006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53E00A-6DEF-4CB5-9165-5BB49960BDAB}"/>
              </a:ext>
            </a:extLst>
          </p:cNvPr>
          <p:cNvSpPr/>
          <p:nvPr/>
        </p:nvSpPr>
        <p:spPr>
          <a:xfrm>
            <a:off x="766235" y="92365"/>
            <a:ext cx="1099698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Stay rate: </a:t>
            </a:r>
            <a:r>
              <a:rPr lang="en-US" sz="4000" dirty="0">
                <a:solidFill>
                  <a:schemeClr val="accent1">
                    <a:lumMod val="50000"/>
                  </a:schemeClr>
                </a:solidFill>
                <a:latin typeface="Calibri" panose="020F0502020204030204" pitchFamily="34" charset="0"/>
                <a:cs typeface="Calibri" panose="020F0502020204030204" pitchFamily="34" charset="0"/>
              </a:rPr>
              <a:t>F</a:t>
            </a:r>
            <a:r>
              <a:rPr kumimoji="0" lang="en-US" sz="4000" b="0" i="0" u="none" strike="noStrike" kern="1200" cap="none" spc="0" normalizeH="0" baseline="0" noProof="0" dirty="0" err="1">
                <a:ln>
                  <a:noFill/>
                </a:ln>
                <a:solidFill>
                  <a:schemeClr val="accent1">
                    <a:lumMod val="50000"/>
                  </a:schemeClr>
                </a:solidFill>
                <a:effectLst/>
                <a:uLnTx/>
                <a:uFillTx/>
                <a:latin typeface="Calibri" panose="020F0502020204030204" pitchFamily="34" charset="0"/>
                <a:cs typeface="Calibri" panose="020F0502020204030204" pitchFamily="34" charset="0"/>
              </a:rPr>
              <a:t>oreign</a:t>
            </a:r>
            <a:r>
              <a:rPr kumimoji="0" lang="en-US" sz="4000" b="0"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 </a:t>
            </a:r>
            <a:r>
              <a:rPr lang="en-US" sz="4000" dirty="0">
                <a:solidFill>
                  <a:schemeClr val="accent1">
                    <a:lumMod val="50000"/>
                  </a:schemeClr>
                </a:solidFill>
                <a:latin typeface="Calibri" panose="020F0502020204030204" pitchFamily="34" charset="0"/>
                <a:cs typeface="Calibri" panose="020F0502020204030204" pitchFamily="34" charset="0"/>
              </a:rPr>
              <a:t>R</a:t>
            </a:r>
            <a:r>
              <a:rPr kumimoji="0" lang="en-US" sz="4000" b="0" i="0" u="none" strike="noStrike" kern="1200" cap="none" spc="0" normalizeH="0" baseline="0" noProof="0" dirty="0" err="1">
                <a:ln>
                  <a:noFill/>
                </a:ln>
                <a:solidFill>
                  <a:schemeClr val="accent1">
                    <a:lumMod val="50000"/>
                  </a:schemeClr>
                </a:solidFill>
                <a:effectLst/>
                <a:uLnTx/>
                <a:uFillTx/>
                <a:latin typeface="Calibri" panose="020F0502020204030204" pitchFamily="34" charset="0"/>
                <a:cs typeface="Calibri" panose="020F0502020204030204" pitchFamily="34" charset="0"/>
              </a:rPr>
              <a:t>ecipients</a:t>
            </a:r>
            <a:r>
              <a:rPr kumimoji="0" lang="en-US" sz="4000" b="0"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 of U.S. S&amp;E Doctorates</a:t>
            </a:r>
          </a:p>
        </p:txBody>
      </p:sp>
      <p:graphicFrame>
        <p:nvGraphicFramePr>
          <p:cNvPr id="4" name="Chart 3">
            <a:extLst>
              <a:ext uri="{FF2B5EF4-FFF2-40B4-BE49-F238E27FC236}">
                <a16:creationId xmlns:a16="http://schemas.microsoft.com/office/drawing/2014/main" id="{023F6876-1D56-49B0-BE39-8674665AE4DF}"/>
              </a:ext>
            </a:extLst>
          </p:cNvPr>
          <p:cNvGraphicFramePr>
            <a:graphicFrameLocks/>
          </p:cNvGraphicFramePr>
          <p:nvPr/>
        </p:nvGraphicFramePr>
        <p:xfrm>
          <a:off x="596900" y="1189703"/>
          <a:ext cx="10996984" cy="460149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5C936EC5-935A-4DAA-95AE-67698F5080F7}"/>
              </a:ext>
            </a:extLst>
          </p:cNvPr>
          <p:cNvSpPr txBox="1"/>
          <p:nvPr/>
        </p:nvSpPr>
        <p:spPr>
          <a:xfrm>
            <a:off x="1976603" y="5751344"/>
            <a:ext cx="9203097" cy="523220"/>
          </a:xfrm>
          <a:prstGeom prst="rect">
            <a:avLst/>
          </a:prstGeom>
          <a:noFill/>
        </p:spPr>
        <p:txBody>
          <a:bodyPr wrap="none" rtlCol="0">
            <a:spAutoFit/>
          </a:bodyPr>
          <a:lstStyle/>
          <a:p>
            <a:r>
              <a:rPr lang="en-US" sz="1400" dirty="0">
                <a:solidFill>
                  <a:schemeClr val="bg1"/>
                </a:solidFill>
              </a:rPr>
              <a:t>Note: The data source changed after 2011. Margin of error is shown for the 2017 estimates which are from a sample survey.</a:t>
            </a:r>
          </a:p>
          <a:p>
            <a:endParaRPr lang="en-US" sz="1400" dirty="0">
              <a:solidFill>
                <a:schemeClr val="bg1"/>
              </a:solidFill>
            </a:endParaRPr>
          </a:p>
        </p:txBody>
      </p:sp>
      <p:pic>
        <p:nvPicPr>
          <p:cNvPr id="6" name="Picture 5">
            <a:extLst>
              <a:ext uri="{FF2B5EF4-FFF2-40B4-BE49-F238E27FC236}">
                <a16:creationId xmlns:a16="http://schemas.microsoft.com/office/drawing/2014/main" id="{59F8EDD0-78C2-4840-BB6F-DA46DB79B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14" y="124723"/>
            <a:ext cx="643171" cy="643171"/>
          </a:xfrm>
          <a:prstGeom prst="rect">
            <a:avLst/>
          </a:prstGeom>
        </p:spPr>
      </p:pic>
    </p:spTree>
    <p:extLst>
      <p:ext uri="{BB962C8B-B14F-4D97-AF65-F5344CB8AC3E}">
        <p14:creationId xmlns:p14="http://schemas.microsoft.com/office/powerpoint/2010/main" val="2209728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2A4DC-78A4-435A-BD2F-CD02F86DA3D8}"/>
              </a:ext>
            </a:extLst>
          </p:cNvPr>
          <p:cNvSpPr>
            <a:spLocks noGrp="1"/>
          </p:cNvSpPr>
          <p:nvPr>
            <p:ph type="ctrTitle"/>
          </p:nvPr>
        </p:nvSpPr>
        <p:spPr/>
        <p:txBody>
          <a:bodyPr/>
          <a:lstStyle/>
          <a:p>
            <a:r>
              <a:rPr lang="en-US" dirty="0">
                <a:solidFill>
                  <a:schemeClr val="accent1">
                    <a:lumMod val="50000"/>
                  </a:schemeClr>
                </a:solidFill>
              </a:rPr>
              <a:t>U.S.: We Need to Adapt</a:t>
            </a:r>
          </a:p>
        </p:txBody>
      </p:sp>
    </p:spTree>
    <p:extLst>
      <p:ext uri="{BB962C8B-B14F-4D97-AF65-F5344CB8AC3E}">
        <p14:creationId xmlns:p14="http://schemas.microsoft.com/office/powerpoint/2010/main" val="962388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563201E-5111-4F0C-9526-99AA189DDDE4}"/>
              </a:ext>
            </a:extLst>
          </p:cNvPr>
          <p:cNvGraphicFramePr>
            <a:graphicFrameLocks noChangeAspect="1"/>
          </p:cNvGraphicFramePr>
          <p:nvPr>
            <p:extLst>
              <p:ext uri="{D42A27DB-BD31-4B8C-83A1-F6EECF244321}">
                <p14:modId xmlns:p14="http://schemas.microsoft.com/office/powerpoint/2010/main" val="4130372446"/>
              </p:ext>
            </p:extLst>
          </p:nvPr>
        </p:nvGraphicFramePr>
        <p:xfrm>
          <a:off x="3209521" y="384836"/>
          <a:ext cx="5577840" cy="544006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DDC2567B-9D07-4915-957F-227E97CBE246}"/>
              </a:ext>
            </a:extLst>
          </p:cNvPr>
          <p:cNvGrpSpPr>
            <a:grpSpLocks noChangeAspect="1"/>
          </p:cNvGrpSpPr>
          <p:nvPr/>
        </p:nvGrpSpPr>
        <p:grpSpPr>
          <a:xfrm>
            <a:off x="3209521" y="384836"/>
            <a:ext cx="5577840" cy="5440060"/>
            <a:chOff x="-113065" y="0"/>
            <a:chExt cx="6464393" cy="6304711"/>
          </a:xfrm>
          <a:solidFill>
            <a:schemeClr val="bg1"/>
          </a:solidFill>
        </p:grpSpPr>
        <p:sp>
          <p:nvSpPr>
            <p:cNvPr id="11" name="Star: 5 Points 10">
              <a:extLst>
                <a:ext uri="{FF2B5EF4-FFF2-40B4-BE49-F238E27FC236}">
                  <a16:creationId xmlns:a16="http://schemas.microsoft.com/office/drawing/2014/main" id="{6F9A0C14-ADC0-4E34-BD96-AFF3828E4175}"/>
                </a:ext>
              </a:extLst>
            </p:cNvPr>
            <p:cNvSpPr/>
            <p:nvPr/>
          </p:nvSpPr>
          <p:spPr>
            <a:xfrm>
              <a:off x="4985216" y="1418947"/>
              <a:ext cx="212912" cy="23532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aphicFrame>
          <p:nvGraphicFramePr>
            <p:cNvPr id="10" name="Chart 9">
              <a:extLst>
                <a:ext uri="{FF2B5EF4-FFF2-40B4-BE49-F238E27FC236}">
                  <a16:creationId xmlns:a16="http://schemas.microsoft.com/office/drawing/2014/main" id="{2F6A9A52-F762-438E-9F05-92E849228C06}"/>
                </a:ext>
              </a:extLst>
            </p:cNvPr>
            <p:cNvGraphicFramePr>
              <a:graphicFrameLocks/>
            </p:cNvGraphicFramePr>
            <p:nvPr>
              <p:extLst>
                <p:ext uri="{D42A27DB-BD31-4B8C-83A1-F6EECF244321}">
                  <p14:modId xmlns:p14="http://schemas.microsoft.com/office/powerpoint/2010/main" val="2020929773"/>
                </p:ext>
              </p:extLst>
            </p:nvPr>
          </p:nvGraphicFramePr>
          <p:xfrm>
            <a:off x="-113065" y="0"/>
            <a:ext cx="6464393" cy="6304711"/>
          </p:xfrm>
          <a:graphic>
            <a:graphicData uri="http://schemas.openxmlformats.org/drawingml/2006/chart">
              <c:chart xmlns:c="http://schemas.openxmlformats.org/drawingml/2006/chart" xmlns:r="http://schemas.openxmlformats.org/officeDocument/2006/relationships" r:id="rId4"/>
            </a:graphicData>
          </a:graphic>
        </p:graphicFrame>
      </p:grpSp>
      <p:graphicFrame>
        <p:nvGraphicFramePr>
          <p:cNvPr id="8" name="Chart 7">
            <a:extLst>
              <a:ext uri="{FF2B5EF4-FFF2-40B4-BE49-F238E27FC236}">
                <a16:creationId xmlns:a16="http://schemas.microsoft.com/office/drawing/2014/main" id="{483A83F4-482E-49CE-A458-E4E7079C7697}"/>
              </a:ext>
            </a:extLst>
          </p:cNvPr>
          <p:cNvGraphicFramePr>
            <a:graphicFrameLocks/>
          </p:cNvGraphicFramePr>
          <p:nvPr>
            <p:extLst>
              <p:ext uri="{D42A27DB-BD31-4B8C-83A1-F6EECF244321}">
                <p14:modId xmlns:p14="http://schemas.microsoft.com/office/powerpoint/2010/main" val="2466688132"/>
              </p:ext>
            </p:extLst>
          </p:nvPr>
        </p:nvGraphicFramePr>
        <p:xfrm>
          <a:off x="3209521" y="384836"/>
          <a:ext cx="5577840" cy="5440060"/>
        </p:xfrm>
        <a:graphic>
          <a:graphicData uri="http://schemas.openxmlformats.org/drawingml/2006/chart">
            <c:chart xmlns:c="http://schemas.openxmlformats.org/drawingml/2006/chart" xmlns:r="http://schemas.openxmlformats.org/officeDocument/2006/relationships" r:id="rId5"/>
          </a:graphicData>
        </a:graphic>
      </p:graphicFrame>
      <p:sp>
        <p:nvSpPr>
          <p:cNvPr id="13" name="Star: 5 Points 12">
            <a:extLst>
              <a:ext uri="{FF2B5EF4-FFF2-40B4-BE49-F238E27FC236}">
                <a16:creationId xmlns:a16="http://schemas.microsoft.com/office/drawing/2014/main" id="{3B8F28C6-7B5C-4E42-9290-730C47ADAAF3}"/>
              </a:ext>
            </a:extLst>
          </p:cNvPr>
          <p:cNvSpPr/>
          <p:nvPr/>
        </p:nvSpPr>
        <p:spPr>
          <a:xfrm>
            <a:off x="7487547" y="1576910"/>
            <a:ext cx="212912" cy="23532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 name="TextBox 1">
            <a:extLst>
              <a:ext uri="{FF2B5EF4-FFF2-40B4-BE49-F238E27FC236}">
                <a16:creationId xmlns:a16="http://schemas.microsoft.com/office/drawing/2014/main" id="{865A6351-5CB6-4B8B-B928-D7300580F70B}"/>
              </a:ext>
            </a:extLst>
          </p:cNvPr>
          <p:cNvSpPr txBox="1"/>
          <p:nvPr/>
        </p:nvSpPr>
        <p:spPr>
          <a:xfrm>
            <a:off x="4773477" y="1972506"/>
            <a:ext cx="1708996" cy="369332"/>
          </a:xfrm>
          <a:prstGeom prst="rect">
            <a:avLst/>
          </a:prstGeom>
          <a:noFill/>
        </p:spPr>
        <p:txBody>
          <a:bodyPr wrap="square" rtlCol="0">
            <a:spAutoFit/>
          </a:bodyPr>
          <a:lstStyle/>
          <a:p>
            <a:r>
              <a:rPr lang="en-US" dirty="0"/>
              <a:t>United States</a:t>
            </a:r>
          </a:p>
        </p:txBody>
      </p:sp>
      <p:sp>
        <p:nvSpPr>
          <p:cNvPr id="9" name="TextBox 8">
            <a:extLst>
              <a:ext uri="{FF2B5EF4-FFF2-40B4-BE49-F238E27FC236}">
                <a16:creationId xmlns:a16="http://schemas.microsoft.com/office/drawing/2014/main" id="{27223CBE-0CE3-4098-B996-F99B5BD61C11}"/>
              </a:ext>
            </a:extLst>
          </p:cNvPr>
          <p:cNvSpPr txBox="1"/>
          <p:nvPr/>
        </p:nvSpPr>
        <p:spPr>
          <a:xfrm>
            <a:off x="6105102" y="3483744"/>
            <a:ext cx="1708996" cy="369332"/>
          </a:xfrm>
          <a:prstGeom prst="rect">
            <a:avLst/>
          </a:prstGeom>
          <a:noFill/>
        </p:spPr>
        <p:txBody>
          <a:bodyPr wrap="square" rtlCol="0">
            <a:spAutoFit/>
          </a:bodyPr>
          <a:lstStyle/>
          <a:p>
            <a:r>
              <a:rPr lang="en-US" dirty="0"/>
              <a:t>China</a:t>
            </a:r>
          </a:p>
        </p:txBody>
      </p:sp>
      <p:sp>
        <p:nvSpPr>
          <p:cNvPr id="3" name="TextBox 2">
            <a:extLst>
              <a:ext uri="{FF2B5EF4-FFF2-40B4-BE49-F238E27FC236}">
                <a16:creationId xmlns:a16="http://schemas.microsoft.com/office/drawing/2014/main" id="{CBF92FCB-FC70-403D-84E5-81786FACE2D1}"/>
              </a:ext>
            </a:extLst>
          </p:cNvPr>
          <p:cNvSpPr txBox="1"/>
          <p:nvPr/>
        </p:nvSpPr>
        <p:spPr>
          <a:xfrm>
            <a:off x="8505825" y="6267450"/>
            <a:ext cx="2924175" cy="369332"/>
          </a:xfrm>
          <a:prstGeom prst="rect">
            <a:avLst/>
          </a:prstGeom>
          <a:noFill/>
        </p:spPr>
        <p:txBody>
          <a:bodyPr wrap="square" rtlCol="0">
            <a:spAutoFit/>
          </a:bodyPr>
          <a:lstStyle/>
          <a:p>
            <a:r>
              <a:rPr lang="en-US" dirty="0">
                <a:solidFill>
                  <a:schemeClr val="bg1"/>
                </a:solidFill>
              </a:rPr>
              <a:t>NCSES </a:t>
            </a:r>
            <a:r>
              <a:rPr lang="en-US" dirty="0" err="1">
                <a:solidFill>
                  <a:schemeClr val="bg1"/>
                </a:solidFill>
              </a:rPr>
              <a:t>InfoBrief</a:t>
            </a:r>
            <a:r>
              <a:rPr lang="en-US" dirty="0">
                <a:solidFill>
                  <a:schemeClr val="bg1"/>
                </a:solidFill>
              </a:rPr>
              <a:t> 20-309</a:t>
            </a:r>
          </a:p>
        </p:txBody>
      </p:sp>
    </p:spTree>
    <p:extLst>
      <p:ext uri="{BB962C8B-B14F-4D97-AF65-F5344CB8AC3E}">
        <p14:creationId xmlns:p14="http://schemas.microsoft.com/office/powerpoint/2010/main" val="333375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3"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F432FE-F0B6-454C-B911-BEBC664B66BA}"/>
              </a:ext>
            </a:extLst>
          </p:cNvPr>
          <p:cNvSpPr>
            <a:spLocks noGrp="1"/>
          </p:cNvSpPr>
          <p:nvPr>
            <p:ph type="title"/>
          </p:nvPr>
        </p:nvSpPr>
        <p:spPr/>
        <p:txBody>
          <a:bodyPr>
            <a:normAutofit/>
          </a:bodyPr>
          <a:lstStyle/>
          <a:p>
            <a:pPr algn="ctr"/>
            <a:r>
              <a:rPr lang="en-US" sz="4000" dirty="0">
                <a:solidFill>
                  <a:schemeClr val="accent1">
                    <a:lumMod val="50000"/>
                  </a:schemeClr>
                </a:solidFill>
                <a:effectLst/>
                <a:latin typeface="Calibri" panose="020F0502020204030204" pitchFamily="34" charset="0"/>
                <a:cs typeface="Calibri" panose="020F0502020204030204" pitchFamily="34" charset="0"/>
              </a:rPr>
              <a:t>U.S. Investment in Research &amp; Development</a:t>
            </a:r>
            <a:endParaRPr lang="en-US" sz="4000" dirty="0"/>
          </a:p>
        </p:txBody>
      </p:sp>
      <p:pic>
        <p:nvPicPr>
          <p:cNvPr id="6" name="Picture 5">
            <a:extLst>
              <a:ext uri="{FF2B5EF4-FFF2-40B4-BE49-F238E27FC236}">
                <a16:creationId xmlns:a16="http://schemas.microsoft.com/office/drawing/2014/main" id="{39785675-7231-4FE5-BF6B-900D082925A5}"/>
              </a:ext>
            </a:extLst>
          </p:cNvPr>
          <p:cNvPicPr>
            <a:picLocks noChangeAspect="1"/>
          </p:cNvPicPr>
          <p:nvPr/>
        </p:nvPicPr>
        <p:blipFill>
          <a:blip r:embed="rId3"/>
          <a:stretch>
            <a:fillRect/>
          </a:stretch>
        </p:blipFill>
        <p:spPr>
          <a:xfrm>
            <a:off x="304890" y="140557"/>
            <a:ext cx="646331" cy="646331"/>
          </a:xfrm>
          <a:prstGeom prst="rect">
            <a:avLst/>
          </a:prstGeom>
        </p:spPr>
      </p:pic>
      <p:graphicFrame>
        <p:nvGraphicFramePr>
          <p:cNvPr id="7" name="Chart 6">
            <a:extLst>
              <a:ext uri="{FF2B5EF4-FFF2-40B4-BE49-F238E27FC236}">
                <a16:creationId xmlns:a16="http://schemas.microsoft.com/office/drawing/2014/main" id="{1B29591A-25A3-4C87-AE85-CF677D06E53C}"/>
              </a:ext>
            </a:extLst>
          </p:cNvPr>
          <p:cNvGraphicFramePr>
            <a:graphicFrameLocks/>
          </p:cNvGraphicFramePr>
          <p:nvPr>
            <p:extLst>
              <p:ext uri="{D42A27DB-BD31-4B8C-83A1-F6EECF244321}">
                <p14:modId xmlns:p14="http://schemas.microsoft.com/office/powerpoint/2010/main" val="3800725418"/>
              </p:ext>
            </p:extLst>
          </p:nvPr>
        </p:nvGraphicFramePr>
        <p:xfrm>
          <a:off x="2246085" y="1626813"/>
          <a:ext cx="7059168" cy="33009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40E7B051-D21E-418F-B91B-991055464B11}"/>
              </a:ext>
            </a:extLst>
          </p:cNvPr>
          <p:cNvGraphicFramePr>
            <a:graphicFrameLocks noChangeAspect="1"/>
          </p:cNvGraphicFramePr>
          <p:nvPr>
            <p:extLst>
              <p:ext uri="{D42A27DB-BD31-4B8C-83A1-F6EECF244321}">
                <p14:modId xmlns:p14="http://schemas.microsoft.com/office/powerpoint/2010/main" val="3675019481"/>
              </p:ext>
            </p:extLst>
          </p:nvPr>
        </p:nvGraphicFramePr>
        <p:xfrm>
          <a:off x="5791207" y="3941968"/>
          <a:ext cx="6061889" cy="28346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8F3C61AF-77EB-4A30-AE48-60E410AD0FD0}"/>
              </a:ext>
            </a:extLst>
          </p:cNvPr>
          <p:cNvGraphicFramePr>
            <a:graphicFrameLocks noChangeAspect="1"/>
          </p:cNvGraphicFramePr>
          <p:nvPr>
            <p:extLst>
              <p:ext uri="{D42A27DB-BD31-4B8C-83A1-F6EECF244321}">
                <p14:modId xmlns:p14="http://schemas.microsoft.com/office/powerpoint/2010/main" val="1736368434"/>
              </p:ext>
            </p:extLst>
          </p:nvPr>
        </p:nvGraphicFramePr>
        <p:xfrm>
          <a:off x="5791207" y="1007840"/>
          <a:ext cx="6061889" cy="283464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8970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7"/>
                                        </p:tgtEl>
                                      </p:cBhvr>
                                      <p:by x="75000" y="75000"/>
                                    </p:animScale>
                                  </p:childTnLst>
                                </p:cTn>
                              </p:par>
                            </p:childTnLst>
                          </p:cTn>
                        </p:par>
                        <p:par>
                          <p:cTn id="7" fill="hold">
                            <p:stCondLst>
                              <p:cond delay="1000"/>
                            </p:stCondLst>
                            <p:childTnLst>
                              <p:par>
                                <p:cTn id="8" presetID="42" presetClass="path" presetSubtype="0" accel="50000" decel="50000" fill="hold" grpId="1" nodeType="afterEffect">
                                  <p:stCondLst>
                                    <p:cond delay="0"/>
                                  </p:stCondLst>
                                  <p:childTnLst>
                                    <p:animMotion origin="layout" path="M 2.08333E-6 2.22222E-6 L -0.24245 0.00185 " pathEditMode="relative" rAng="0" ptsTypes="AA">
                                      <p:cBhvr>
                                        <p:cTn id="9" dur="1000" fill="hold"/>
                                        <p:tgtEl>
                                          <p:spTgt spid="7"/>
                                        </p:tgtEl>
                                        <p:attrNameLst>
                                          <p:attrName>ppt_x</p:attrName>
                                          <p:attrName>ppt_y</p:attrName>
                                        </p:attrNameLst>
                                      </p:cBhvr>
                                      <p:rCtr x="-12122" y="93"/>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Graphic spid="8" grpId="0">
        <p:bldAsOne/>
      </p:bldGraphic>
      <p:bldGraphic spid="10"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7CED59-E8E1-4D77-A16E-D61EF09BA5EE}"/>
              </a:ext>
            </a:extLst>
          </p:cNvPr>
          <p:cNvSpPr>
            <a:spLocks noGrp="1"/>
          </p:cNvSpPr>
          <p:nvPr>
            <p:ph type="title"/>
          </p:nvPr>
        </p:nvSpPr>
        <p:spPr>
          <a:xfrm>
            <a:off x="914400" y="67732"/>
            <a:ext cx="10515600" cy="795868"/>
          </a:xfrm>
        </p:spPr>
        <p:txBody>
          <a:bodyPr>
            <a:normAutofit/>
          </a:bodyPr>
          <a:lstStyle/>
          <a:p>
            <a:pPr algn="ctr"/>
            <a:r>
              <a:rPr lang="en-US" sz="4000">
                <a:solidFill>
                  <a:schemeClr val="accent1">
                    <a:lumMod val="50000"/>
                  </a:schemeClr>
                </a:solidFill>
                <a:effectLst/>
                <a:latin typeface="Calibri" panose="020F0502020204030204" pitchFamily="34" charset="0"/>
                <a:cs typeface="Calibri" panose="020F0502020204030204" pitchFamily="34" charset="0"/>
              </a:rPr>
              <a:t>Foreign-born Students &amp; Workers in U.S. S&amp;E</a:t>
            </a:r>
            <a:endParaRPr lang="en-US" sz="4000" dirty="0">
              <a:solidFill>
                <a:schemeClr val="accent1">
                  <a:lumMod val="50000"/>
                </a:schemeClr>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F8EA64F-AB88-4896-95A6-D4F2B5AF0B70}"/>
              </a:ext>
            </a:extLst>
          </p:cNvPr>
          <p:cNvPicPr>
            <a:picLocks noChangeAspect="1"/>
          </p:cNvPicPr>
          <p:nvPr/>
        </p:nvPicPr>
        <p:blipFill>
          <a:blip r:embed="rId3"/>
          <a:stretch>
            <a:fillRect/>
          </a:stretch>
        </p:blipFill>
        <p:spPr>
          <a:xfrm>
            <a:off x="415963" y="148205"/>
            <a:ext cx="634921" cy="634921"/>
          </a:xfrm>
          <a:prstGeom prst="rect">
            <a:avLst/>
          </a:prstGeom>
        </p:spPr>
      </p:pic>
      <p:pic>
        <p:nvPicPr>
          <p:cNvPr id="9" name="Picture 8">
            <a:extLst>
              <a:ext uri="{FF2B5EF4-FFF2-40B4-BE49-F238E27FC236}">
                <a16:creationId xmlns:a16="http://schemas.microsoft.com/office/drawing/2014/main" id="{473A422C-E810-468D-A3FD-0D69957C87E1}"/>
              </a:ext>
            </a:extLst>
          </p:cNvPr>
          <p:cNvPicPr>
            <a:picLocks noChangeAspect="1"/>
          </p:cNvPicPr>
          <p:nvPr/>
        </p:nvPicPr>
        <p:blipFill>
          <a:blip r:embed="rId4"/>
          <a:stretch>
            <a:fillRect/>
          </a:stretch>
        </p:blipFill>
        <p:spPr>
          <a:xfrm>
            <a:off x="11277600" y="98275"/>
            <a:ext cx="650837" cy="650837"/>
          </a:xfrm>
          <a:prstGeom prst="rect">
            <a:avLst/>
          </a:prstGeom>
        </p:spPr>
      </p:pic>
      <p:pic>
        <p:nvPicPr>
          <p:cNvPr id="4" name="Picture 3">
            <a:extLst>
              <a:ext uri="{FF2B5EF4-FFF2-40B4-BE49-F238E27FC236}">
                <a16:creationId xmlns:a16="http://schemas.microsoft.com/office/drawing/2014/main" id="{3DEC2362-9132-46A1-A8F3-DE4CFC077E20}"/>
              </a:ext>
            </a:extLst>
          </p:cNvPr>
          <p:cNvPicPr>
            <a:picLocks noChangeAspect="1"/>
          </p:cNvPicPr>
          <p:nvPr/>
        </p:nvPicPr>
        <p:blipFill>
          <a:blip r:embed="rId5"/>
          <a:stretch>
            <a:fillRect/>
          </a:stretch>
        </p:blipFill>
        <p:spPr>
          <a:xfrm>
            <a:off x="1444171" y="1103085"/>
            <a:ext cx="9303658" cy="4651830"/>
          </a:xfrm>
          <a:prstGeom prst="rect">
            <a:avLst/>
          </a:prstGeom>
        </p:spPr>
      </p:pic>
      <p:pic>
        <p:nvPicPr>
          <p:cNvPr id="10" name="Picture 9">
            <a:extLst>
              <a:ext uri="{FF2B5EF4-FFF2-40B4-BE49-F238E27FC236}">
                <a16:creationId xmlns:a16="http://schemas.microsoft.com/office/drawing/2014/main" id="{7103D1F4-F1C7-4665-ABE7-CB5FF5070016}"/>
              </a:ext>
            </a:extLst>
          </p:cNvPr>
          <p:cNvPicPr>
            <a:picLocks noChangeAspect="1"/>
          </p:cNvPicPr>
          <p:nvPr/>
        </p:nvPicPr>
        <p:blipFill rotWithShape="1">
          <a:blip r:embed="rId6"/>
          <a:srcRect t="8736" b="6949"/>
          <a:stretch/>
        </p:blipFill>
        <p:spPr>
          <a:xfrm>
            <a:off x="3033486" y="938627"/>
            <a:ext cx="5907313" cy="4980746"/>
          </a:xfrm>
          <a:prstGeom prst="rect">
            <a:avLst/>
          </a:prstGeom>
        </p:spPr>
      </p:pic>
    </p:spTree>
    <p:extLst>
      <p:ext uri="{BB962C8B-B14F-4D97-AF65-F5344CB8AC3E}">
        <p14:creationId xmlns:p14="http://schemas.microsoft.com/office/powerpoint/2010/main" val="177564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53E00A-6DEF-4CB5-9165-5BB49960BDAB}"/>
              </a:ext>
            </a:extLst>
          </p:cNvPr>
          <p:cNvSpPr/>
          <p:nvPr/>
        </p:nvSpPr>
        <p:spPr>
          <a:xfrm>
            <a:off x="97536" y="97536"/>
            <a:ext cx="11948160" cy="646331"/>
          </a:xfrm>
          <a:prstGeom prst="rect">
            <a:avLst/>
          </a:prstGeom>
        </p:spPr>
        <p:txBody>
          <a:bodyPr wrap="square">
            <a:spAutoFit/>
          </a:bodyPr>
          <a:lstStyle/>
          <a:p>
            <a:pPr lvl="0" algn="ctr">
              <a:defRPr/>
            </a:pPr>
            <a:r>
              <a:rPr lang="en-US" sz="3600" dirty="0">
                <a:solidFill>
                  <a:schemeClr val="accent1">
                    <a:lumMod val="50000"/>
                  </a:schemeClr>
                </a:solidFill>
                <a:latin typeface="Calibri" panose="020F0502020204030204" pitchFamily="34" charset="0"/>
                <a:cs typeface="Calibri" panose="020F0502020204030204" pitchFamily="34" charset="0"/>
              </a:rPr>
              <a:t>Race &amp; Ethnicity: U.S. S&amp;E Degree Recipients </a:t>
            </a:r>
            <a:endParaRPr kumimoji="0" lang="en-US" sz="3600" b="0"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9C23B3E3-9C9F-420B-AF19-1BACA27862DF}"/>
              </a:ext>
            </a:extLst>
          </p:cNvPr>
          <p:cNvGraphicFramePr>
            <a:graphicFrameLocks/>
          </p:cNvGraphicFramePr>
          <p:nvPr/>
        </p:nvGraphicFramePr>
        <p:xfrm>
          <a:off x="890650" y="983220"/>
          <a:ext cx="10505896" cy="489155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07EC3B0B-0F32-4F9F-8923-07F526C83FD8}"/>
              </a:ext>
            </a:extLst>
          </p:cNvPr>
          <p:cNvPicPr>
            <a:picLocks noChangeAspect="1"/>
          </p:cNvPicPr>
          <p:nvPr/>
        </p:nvPicPr>
        <p:blipFill>
          <a:blip r:embed="rId4"/>
          <a:stretch>
            <a:fillRect/>
          </a:stretch>
        </p:blipFill>
        <p:spPr>
          <a:xfrm>
            <a:off x="415963" y="148205"/>
            <a:ext cx="634921" cy="634921"/>
          </a:xfrm>
          <a:prstGeom prst="rect">
            <a:avLst/>
          </a:prstGeom>
        </p:spPr>
      </p:pic>
    </p:spTree>
    <p:extLst>
      <p:ext uri="{BB962C8B-B14F-4D97-AF65-F5344CB8AC3E}">
        <p14:creationId xmlns:p14="http://schemas.microsoft.com/office/powerpoint/2010/main" val="3306356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0B3D-24F4-439B-AA5D-23324BD8C326}"/>
              </a:ext>
            </a:extLst>
          </p:cNvPr>
          <p:cNvSpPr>
            <a:spLocks noGrp="1"/>
          </p:cNvSpPr>
          <p:nvPr>
            <p:ph type="title"/>
          </p:nvPr>
        </p:nvSpPr>
        <p:spPr>
          <a:xfrm>
            <a:off x="983464" y="86037"/>
            <a:ext cx="10515600" cy="795868"/>
          </a:xfrm>
        </p:spPr>
        <p:txBody>
          <a:bodyPr>
            <a:normAutofit/>
          </a:bodyPr>
          <a:lstStyle/>
          <a:p>
            <a:pPr algn="ctr"/>
            <a:r>
              <a:rPr lang="en-US" sz="4000" dirty="0">
                <a:solidFill>
                  <a:schemeClr val="accent1">
                    <a:lumMod val="50000"/>
                  </a:schemeClr>
                </a:solidFill>
                <a:effectLst/>
                <a:latin typeface="Calibri" panose="020F0502020204030204" pitchFamily="34" charset="0"/>
                <a:cs typeface="Calibri" panose="020F0502020204030204" pitchFamily="34" charset="0"/>
              </a:rPr>
              <a:t>Women &amp; Underrepresented Minorities in U.S. S&amp;E</a:t>
            </a:r>
          </a:p>
        </p:txBody>
      </p:sp>
      <p:pic>
        <p:nvPicPr>
          <p:cNvPr id="8" name="Picture 7">
            <a:extLst>
              <a:ext uri="{FF2B5EF4-FFF2-40B4-BE49-F238E27FC236}">
                <a16:creationId xmlns:a16="http://schemas.microsoft.com/office/drawing/2014/main" id="{999AC7C6-4EFA-46C6-B4B3-DB4965D93A1F}"/>
              </a:ext>
            </a:extLst>
          </p:cNvPr>
          <p:cNvPicPr>
            <a:picLocks noChangeAspect="1"/>
          </p:cNvPicPr>
          <p:nvPr/>
        </p:nvPicPr>
        <p:blipFill>
          <a:blip r:embed="rId3"/>
          <a:stretch>
            <a:fillRect/>
          </a:stretch>
        </p:blipFill>
        <p:spPr>
          <a:xfrm>
            <a:off x="153349" y="123240"/>
            <a:ext cx="684851" cy="684851"/>
          </a:xfrm>
          <a:prstGeom prst="rect">
            <a:avLst/>
          </a:prstGeom>
        </p:spPr>
      </p:pic>
      <p:pic>
        <p:nvPicPr>
          <p:cNvPr id="4" name="Picture 3">
            <a:extLst>
              <a:ext uri="{FF2B5EF4-FFF2-40B4-BE49-F238E27FC236}">
                <a16:creationId xmlns:a16="http://schemas.microsoft.com/office/drawing/2014/main" id="{B75B1A5A-3046-433F-86E9-7970663E077C}"/>
              </a:ext>
            </a:extLst>
          </p:cNvPr>
          <p:cNvPicPr>
            <a:picLocks noChangeAspect="1"/>
          </p:cNvPicPr>
          <p:nvPr/>
        </p:nvPicPr>
        <p:blipFill>
          <a:blip r:embed="rId4"/>
          <a:stretch>
            <a:fillRect/>
          </a:stretch>
        </p:blipFill>
        <p:spPr>
          <a:xfrm>
            <a:off x="6332400" y="1400796"/>
            <a:ext cx="4630776" cy="4202655"/>
          </a:xfrm>
          <a:prstGeom prst="rect">
            <a:avLst/>
          </a:prstGeom>
        </p:spPr>
      </p:pic>
      <p:pic>
        <p:nvPicPr>
          <p:cNvPr id="6" name="Picture 5">
            <a:extLst>
              <a:ext uri="{FF2B5EF4-FFF2-40B4-BE49-F238E27FC236}">
                <a16:creationId xmlns:a16="http://schemas.microsoft.com/office/drawing/2014/main" id="{D955C9EB-3023-456D-981A-FCA3189284D9}"/>
              </a:ext>
            </a:extLst>
          </p:cNvPr>
          <p:cNvPicPr>
            <a:picLocks noChangeAspect="1"/>
          </p:cNvPicPr>
          <p:nvPr/>
        </p:nvPicPr>
        <p:blipFill>
          <a:blip r:embed="rId5"/>
          <a:stretch>
            <a:fillRect/>
          </a:stretch>
        </p:blipFill>
        <p:spPr>
          <a:xfrm>
            <a:off x="1134561" y="1488819"/>
            <a:ext cx="4725041" cy="3872727"/>
          </a:xfrm>
          <a:prstGeom prst="rect">
            <a:avLst/>
          </a:prstGeom>
        </p:spPr>
      </p:pic>
      <p:grpSp>
        <p:nvGrpSpPr>
          <p:cNvPr id="21" name="Group 20">
            <a:extLst>
              <a:ext uri="{FF2B5EF4-FFF2-40B4-BE49-F238E27FC236}">
                <a16:creationId xmlns:a16="http://schemas.microsoft.com/office/drawing/2014/main" id="{A11B1803-99E8-4BEF-ACDC-5FCEEA17F87E}"/>
              </a:ext>
            </a:extLst>
          </p:cNvPr>
          <p:cNvGrpSpPr/>
          <p:nvPr/>
        </p:nvGrpSpPr>
        <p:grpSpPr>
          <a:xfrm>
            <a:off x="6929705" y="1965325"/>
            <a:ext cx="4023847" cy="2400935"/>
            <a:chOff x="6929705" y="1965325"/>
            <a:chExt cx="4023847" cy="2400935"/>
          </a:xfrm>
        </p:grpSpPr>
        <p:pic>
          <p:nvPicPr>
            <p:cNvPr id="17" name="Picture 16">
              <a:extLst>
                <a:ext uri="{FF2B5EF4-FFF2-40B4-BE49-F238E27FC236}">
                  <a16:creationId xmlns:a16="http://schemas.microsoft.com/office/drawing/2014/main" id="{0D5805FD-332D-4CB2-AAAB-2DB038C2D143}"/>
                </a:ext>
              </a:extLst>
            </p:cNvPr>
            <p:cNvPicPr>
              <a:picLocks noChangeAspect="1"/>
            </p:cNvPicPr>
            <p:nvPr/>
          </p:nvPicPr>
          <p:blipFill rotWithShape="1">
            <a:blip r:embed="rId4"/>
            <a:srcRect l="35895" t="25807" r="59060" b="64764"/>
            <a:stretch/>
          </p:blipFill>
          <p:spPr>
            <a:xfrm>
              <a:off x="7993919" y="2870825"/>
              <a:ext cx="232060" cy="393618"/>
            </a:xfrm>
            <a:prstGeom prst="rect">
              <a:avLst/>
            </a:prstGeom>
          </p:spPr>
        </p:pic>
        <p:grpSp>
          <p:nvGrpSpPr>
            <p:cNvPr id="5" name="Group 4">
              <a:extLst>
                <a:ext uri="{FF2B5EF4-FFF2-40B4-BE49-F238E27FC236}">
                  <a16:creationId xmlns:a16="http://schemas.microsoft.com/office/drawing/2014/main" id="{3060100D-548A-4FEC-8327-A2DB43513475}"/>
                </a:ext>
              </a:extLst>
            </p:cNvPr>
            <p:cNvGrpSpPr/>
            <p:nvPr/>
          </p:nvGrpSpPr>
          <p:grpSpPr>
            <a:xfrm>
              <a:off x="6929705" y="1965325"/>
              <a:ext cx="4023847" cy="2400935"/>
              <a:chOff x="6929705" y="1965325"/>
              <a:chExt cx="4023847" cy="2400935"/>
            </a:xfrm>
          </p:grpSpPr>
          <p:pic>
            <p:nvPicPr>
              <p:cNvPr id="7" name="Picture 6">
                <a:extLst>
                  <a:ext uri="{FF2B5EF4-FFF2-40B4-BE49-F238E27FC236}">
                    <a16:creationId xmlns:a16="http://schemas.microsoft.com/office/drawing/2014/main" id="{5334860B-0C31-4DCB-80FE-6503843E3964}"/>
                  </a:ext>
                </a:extLst>
              </p:cNvPr>
              <p:cNvPicPr>
                <a:picLocks noChangeAspect="1"/>
              </p:cNvPicPr>
              <p:nvPr/>
            </p:nvPicPr>
            <p:blipFill rotWithShape="1">
              <a:blip r:embed="rId4"/>
              <a:srcRect l="84575" t="30310" r="9216" b="62619"/>
              <a:stretch/>
            </p:blipFill>
            <p:spPr>
              <a:xfrm>
                <a:off x="10155098" y="2287899"/>
                <a:ext cx="287477" cy="297181"/>
              </a:xfrm>
              <a:prstGeom prst="rect">
                <a:avLst/>
              </a:prstGeom>
              <a:effectLst/>
            </p:spPr>
          </p:pic>
          <p:sp>
            <p:nvSpPr>
              <p:cNvPr id="3" name="Rectangle 2">
                <a:extLst>
                  <a:ext uri="{FF2B5EF4-FFF2-40B4-BE49-F238E27FC236}">
                    <a16:creationId xmlns:a16="http://schemas.microsoft.com/office/drawing/2014/main" id="{F3B6D8AC-60A3-4925-8E71-6849BEFCCC72}"/>
                  </a:ext>
                </a:extLst>
              </p:cNvPr>
              <p:cNvSpPr/>
              <p:nvPr/>
            </p:nvSpPr>
            <p:spPr>
              <a:xfrm>
                <a:off x="8757384" y="1965325"/>
                <a:ext cx="2017296" cy="24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AFA2AA7-68B7-4145-9697-6C40755E8404}"/>
                  </a:ext>
                </a:extLst>
              </p:cNvPr>
              <p:cNvSpPr/>
              <p:nvPr/>
            </p:nvSpPr>
            <p:spPr>
              <a:xfrm>
                <a:off x="10627896" y="2209800"/>
                <a:ext cx="325656" cy="2156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60A1E29-2254-4835-BF68-E730C7FF2E4D}"/>
                  </a:ext>
                </a:extLst>
              </p:cNvPr>
              <p:cNvPicPr>
                <a:picLocks noChangeAspect="1"/>
              </p:cNvPicPr>
              <p:nvPr/>
            </p:nvPicPr>
            <p:blipFill rotWithShape="1">
              <a:blip r:embed="rId4"/>
              <a:srcRect l="84575" t="30310" r="9216" b="62619"/>
              <a:stretch/>
            </p:blipFill>
            <p:spPr>
              <a:xfrm>
                <a:off x="9969807" y="3059424"/>
                <a:ext cx="287477" cy="297181"/>
              </a:xfrm>
              <a:prstGeom prst="rect">
                <a:avLst/>
              </a:prstGeom>
              <a:effectLst/>
            </p:spPr>
          </p:pic>
          <p:pic>
            <p:nvPicPr>
              <p:cNvPr id="11" name="Picture 10">
                <a:extLst>
                  <a:ext uri="{FF2B5EF4-FFF2-40B4-BE49-F238E27FC236}">
                    <a16:creationId xmlns:a16="http://schemas.microsoft.com/office/drawing/2014/main" id="{72D1D769-3E8F-42D8-AE04-C62537BE04E3}"/>
                  </a:ext>
                </a:extLst>
              </p:cNvPr>
              <p:cNvPicPr>
                <a:picLocks noChangeAspect="1"/>
              </p:cNvPicPr>
              <p:nvPr/>
            </p:nvPicPr>
            <p:blipFill rotWithShape="1">
              <a:blip r:embed="rId4"/>
              <a:srcRect l="84575" t="30310" r="9216" b="62619"/>
              <a:stretch/>
            </p:blipFill>
            <p:spPr>
              <a:xfrm>
                <a:off x="9522132" y="3253099"/>
                <a:ext cx="287477" cy="297181"/>
              </a:xfrm>
              <a:prstGeom prst="rect">
                <a:avLst/>
              </a:prstGeom>
              <a:effectLst/>
            </p:spPr>
          </p:pic>
          <p:pic>
            <p:nvPicPr>
              <p:cNvPr id="12" name="Picture 11">
                <a:extLst>
                  <a:ext uri="{FF2B5EF4-FFF2-40B4-BE49-F238E27FC236}">
                    <a16:creationId xmlns:a16="http://schemas.microsoft.com/office/drawing/2014/main" id="{F14AE032-757B-4989-8854-0104CFDB0712}"/>
                  </a:ext>
                </a:extLst>
              </p:cNvPr>
              <p:cNvPicPr>
                <a:picLocks noChangeAspect="1"/>
              </p:cNvPicPr>
              <p:nvPr/>
            </p:nvPicPr>
            <p:blipFill rotWithShape="1">
              <a:blip r:embed="rId4"/>
              <a:srcRect l="84575" t="30310" r="9216" b="62619"/>
              <a:stretch/>
            </p:blipFill>
            <p:spPr>
              <a:xfrm>
                <a:off x="8779766" y="3253098"/>
                <a:ext cx="287477" cy="297181"/>
              </a:xfrm>
              <a:prstGeom prst="rect">
                <a:avLst/>
              </a:prstGeom>
              <a:effectLst/>
            </p:spPr>
          </p:pic>
          <p:pic>
            <p:nvPicPr>
              <p:cNvPr id="13" name="Picture 12">
                <a:extLst>
                  <a:ext uri="{FF2B5EF4-FFF2-40B4-BE49-F238E27FC236}">
                    <a16:creationId xmlns:a16="http://schemas.microsoft.com/office/drawing/2014/main" id="{DA3E10AE-287A-4366-95D4-CC0CA4A2CA68}"/>
                  </a:ext>
                </a:extLst>
              </p:cNvPr>
              <p:cNvPicPr>
                <a:picLocks noChangeAspect="1"/>
              </p:cNvPicPr>
              <p:nvPr/>
            </p:nvPicPr>
            <p:blipFill rotWithShape="1">
              <a:blip r:embed="rId4"/>
              <a:srcRect l="84575" t="30310" r="9216" b="62619"/>
              <a:stretch/>
            </p:blipFill>
            <p:spPr>
              <a:xfrm>
                <a:off x="9218195" y="3445667"/>
                <a:ext cx="287477" cy="297181"/>
              </a:xfrm>
              <a:prstGeom prst="rect">
                <a:avLst/>
              </a:prstGeom>
              <a:effectLst/>
            </p:spPr>
          </p:pic>
          <p:pic>
            <p:nvPicPr>
              <p:cNvPr id="14" name="Picture 13">
                <a:extLst>
                  <a:ext uri="{FF2B5EF4-FFF2-40B4-BE49-F238E27FC236}">
                    <a16:creationId xmlns:a16="http://schemas.microsoft.com/office/drawing/2014/main" id="{72878BA7-3E09-4ECC-9108-06C6C6EE5EB9}"/>
                  </a:ext>
                </a:extLst>
              </p:cNvPr>
              <p:cNvPicPr>
                <a:picLocks noChangeAspect="1"/>
              </p:cNvPicPr>
              <p:nvPr/>
            </p:nvPicPr>
            <p:blipFill rotWithShape="1">
              <a:blip r:embed="rId4"/>
              <a:srcRect l="84575" t="30310" r="9216" b="62619"/>
              <a:stretch/>
            </p:blipFill>
            <p:spPr>
              <a:xfrm>
                <a:off x="8469907" y="3445666"/>
                <a:ext cx="287477" cy="297181"/>
              </a:xfrm>
              <a:prstGeom prst="rect">
                <a:avLst/>
              </a:prstGeom>
              <a:effectLst/>
            </p:spPr>
          </p:pic>
          <p:pic>
            <p:nvPicPr>
              <p:cNvPr id="15" name="Picture 14">
                <a:extLst>
                  <a:ext uri="{FF2B5EF4-FFF2-40B4-BE49-F238E27FC236}">
                    <a16:creationId xmlns:a16="http://schemas.microsoft.com/office/drawing/2014/main" id="{29E93EA4-151D-4441-86B0-A1A599B254F4}"/>
                  </a:ext>
                </a:extLst>
              </p:cNvPr>
              <p:cNvPicPr>
                <a:picLocks noChangeAspect="1"/>
              </p:cNvPicPr>
              <p:nvPr/>
            </p:nvPicPr>
            <p:blipFill rotWithShape="1">
              <a:blip r:embed="rId4"/>
              <a:srcRect l="84575" t="30310" r="9216" b="62619"/>
              <a:stretch/>
            </p:blipFill>
            <p:spPr>
              <a:xfrm>
                <a:off x="6929705" y="3253099"/>
                <a:ext cx="287477" cy="297181"/>
              </a:xfrm>
              <a:prstGeom prst="rect">
                <a:avLst/>
              </a:prstGeom>
              <a:effectLst/>
            </p:spPr>
          </p:pic>
          <p:pic>
            <p:nvPicPr>
              <p:cNvPr id="16" name="Picture 15">
                <a:extLst>
                  <a:ext uri="{FF2B5EF4-FFF2-40B4-BE49-F238E27FC236}">
                    <a16:creationId xmlns:a16="http://schemas.microsoft.com/office/drawing/2014/main" id="{392161FA-FED0-4FC5-B6FB-F7B70F9B78C5}"/>
                  </a:ext>
                </a:extLst>
              </p:cNvPr>
              <p:cNvPicPr>
                <a:picLocks noChangeAspect="1"/>
              </p:cNvPicPr>
              <p:nvPr/>
            </p:nvPicPr>
            <p:blipFill rotWithShape="1">
              <a:blip r:embed="rId4"/>
              <a:srcRect l="84575" t="30310" r="9216" b="63502"/>
              <a:stretch/>
            </p:blipFill>
            <p:spPr>
              <a:xfrm>
                <a:off x="7216041" y="3059424"/>
                <a:ext cx="287477" cy="260039"/>
              </a:xfrm>
              <a:prstGeom prst="rect">
                <a:avLst/>
              </a:prstGeom>
              <a:effectLst/>
            </p:spPr>
          </p:pic>
          <p:pic>
            <p:nvPicPr>
              <p:cNvPr id="20" name="Picture 19">
                <a:extLst>
                  <a:ext uri="{FF2B5EF4-FFF2-40B4-BE49-F238E27FC236}">
                    <a16:creationId xmlns:a16="http://schemas.microsoft.com/office/drawing/2014/main" id="{66D48738-B273-4651-A2D0-46919C787AC8}"/>
                  </a:ext>
                </a:extLst>
              </p:cNvPr>
              <p:cNvPicPr>
                <a:picLocks noChangeAspect="1"/>
              </p:cNvPicPr>
              <p:nvPr/>
            </p:nvPicPr>
            <p:blipFill rotWithShape="1">
              <a:blip r:embed="rId4"/>
              <a:srcRect l="12945" t="51758" r="80847" b="38031"/>
              <a:stretch/>
            </p:blipFill>
            <p:spPr>
              <a:xfrm>
                <a:off x="7688044" y="3382088"/>
                <a:ext cx="287478" cy="429103"/>
              </a:xfrm>
              <a:prstGeom prst="rect">
                <a:avLst/>
              </a:prstGeom>
            </p:spPr>
          </p:pic>
        </p:grpSp>
      </p:grpSp>
      <p:grpSp>
        <p:nvGrpSpPr>
          <p:cNvPr id="53" name="Group 52">
            <a:extLst>
              <a:ext uri="{FF2B5EF4-FFF2-40B4-BE49-F238E27FC236}">
                <a16:creationId xmlns:a16="http://schemas.microsoft.com/office/drawing/2014/main" id="{7FC17E16-98A8-47A7-9B94-09D0871099B9}"/>
              </a:ext>
            </a:extLst>
          </p:cNvPr>
          <p:cNvGrpSpPr/>
          <p:nvPr/>
        </p:nvGrpSpPr>
        <p:grpSpPr>
          <a:xfrm>
            <a:off x="1738890" y="2011356"/>
            <a:ext cx="3951123" cy="2400935"/>
            <a:chOff x="1738890" y="2011356"/>
            <a:chExt cx="3951123" cy="2400935"/>
          </a:xfrm>
        </p:grpSpPr>
        <p:pic>
          <p:nvPicPr>
            <p:cNvPr id="37" name="Picture 36">
              <a:extLst>
                <a:ext uri="{FF2B5EF4-FFF2-40B4-BE49-F238E27FC236}">
                  <a16:creationId xmlns:a16="http://schemas.microsoft.com/office/drawing/2014/main" id="{16AE2EEA-EE0C-44A2-BB5C-E2C25EB980E5}"/>
                </a:ext>
              </a:extLst>
            </p:cNvPr>
            <p:cNvPicPr>
              <a:picLocks noChangeAspect="1"/>
            </p:cNvPicPr>
            <p:nvPr/>
          </p:nvPicPr>
          <p:blipFill rotWithShape="1">
            <a:blip r:embed="rId4"/>
            <a:srcRect l="35895" t="25807" r="59060" b="64764"/>
            <a:stretch/>
          </p:blipFill>
          <p:spPr>
            <a:xfrm>
              <a:off x="2784539" y="3515874"/>
              <a:ext cx="230247" cy="390543"/>
            </a:xfrm>
            <a:prstGeom prst="rect">
              <a:avLst/>
            </a:prstGeom>
          </p:spPr>
        </p:pic>
        <p:pic>
          <p:nvPicPr>
            <p:cNvPr id="39" name="Picture 38">
              <a:extLst>
                <a:ext uri="{FF2B5EF4-FFF2-40B4-BE49-F238E27FC236}">
                  <a16:creationId xmlns:a16="http://schemas.microsoft.com/office/drawing/2014/main" id="{032CDE35-0DFF-4DE6-A702-86F2F7FA4C84}"/>
                </a:ext>
              </a:extLst>
            </p:cNvPr>
            <p:cNvPicPr>
              <a:picLocks noChangeAspect="1"/>
            </p:cNvPicPr>
            <p:nvPr/>
          </p:nvPicPr>
          <p:blipFill rotWithShape="1">
            <a:blip r:embed="rId4"/>
            <a:srcRect l="84575" t="30310" r="9216" b="62619"/>
            <a:stretch/>
          </p:blipFill>
          <p:spPr>
            <a:xfrm>
              <a:off x="4993745" y="2956864"/>
              <a:ext cx="287477" cy="251150"/>
            </a:xfrm>
            <a:prstGeom prst="rect">
              <a:avLst/>
            </a:prstGeom>
            <a:effectLst/>
          </p:spPr>
        </p:pic>
        <p:sp>
          <p:nvSpPr>
            <p:cNvPr id="40" name="Rectangle 39">
              <a:extLst>
                <a:ext uri="{FF2B5EF4-FFF2-40B4-BE49-F238E27FC236}">
                  <a16:creationId xmlns:a16="http://schemas.microsoft.com/office/drawing/2014/main" id="{4DE5D5CE-8249-477D-8313-C304F535B36A}"/>
                </a:ext>
              </a:extLst>
            </p:cNvPr>
            <p:cNvSpPr/>
            <p:nvPr/>
          </p:nvSpPr>
          <p:spPr>
            <a:xfrm>
              <a:off x="3509720" y="2011356"/>
              <a:ext cx="2017296" cy="24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0865CD2-05E5-44A7-8FFC-67DD064A5AE8}"/>
                </a:ext>
              </a:extLst>
            </p:cNvPr>
            <p:cNvSpPr/>
            <p:nvPr/>
          </p:nvSpPr>
          <p:spPr>
            <a:xfrm>
              <a:off x="5364357" y="2255831"/>
              <a:ext cx="325656" cy="2156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50332F19-40B6-4436-AF1F-32BB999D68FA}"/>
                </a:ext>
              </a:extLst>
            </p:cNvPr>
            <p:cNvPicPr>
              <a:picLocks noChangeAspect="1"/>
            </p:cNvPicPr>
            <p:nvPr/>
          </p:nvPicPr>
          <p:blipFill rotWithShape="1">
            <a:blip r:embed="rId4"/>
            <a:srcRect l="84575" t="30310" r="9216" b="62619"/>
            <a:stretch/>
          </p:blipFill>
          <p:spPr>
            <a:xfrm>
              <a:off x="4732274" y="3128003"/>
              <a:ext cx="287477" cy="297181"/>
            </a:xfrm>
            <a:prstGeom prst="rect">
              <a:avLst/>
            </a:prstGeom>
            <a:effectLst/>
          </p:spPr>
        </p:pic>
        <p:pic>
          <p:nvPicPr>
            <p:cNvPr id="43" name="Picture 42">
              <a:extLst>
                <a:ext uri="{FF2B5EF4-FFF2-40B4-BE49-F238E27FC236}">
                  <a16:creationId xmlns:a16="http://schemas.microsoft.com/office/drawing/2014/main" id="{D5D82107-0257-4B12-9469-6F43A6835A56}"/>
                </a:ext>
              </a:extLst>
            </p:cNvPr>
            <p:cNvPicPr>
              <a:picLocks noChangeAspect="1"/>
            </p:cNvPicPr>
            <p:nvPr/>
          </p:nvPicPr>
          <p:blipFill rotWithShape="1">
            <a:blip r:embed="rId4"/>
            <a:srcRect l="84575" t="30310" r="9216" b="62619"/>
            <a:stretch/>
          </p:blipFill>
          <p:spPr>
            <a:xfrm>
              <a:off x="4282289" y="3128002"/>
              <a:ext cx="287477" cy="297181"/>
            </a:xfrm>
            <a:prstGeom prst="rect">
              <a:avLst/>
            </a:prstGeom>
            <a:effectLst/>
          </p:spPr>
        </p:pic>
        <p:pic>
          <p:nvPicPr>
            <p:cNvPr id="44" name="Picture 43">
              <a:extLst>
                <a:ext uri="{FF2B5EF4-FFF2-40B4-BE49-F238E27FC236}">
                  <a16:creationId xmlns:a16="http://schemas.microsoft.com/office/drawing/2014/main" id="{970324C5-F7D1-47A9-881A-628C8748E59B}"/>
                </a:ext>
              </a:extLst>
            </p:cNvPr>
            <p:cNvPicPr>
              <a:picLocks noChangeAspect="1"/>
            </p:cNvPicPr>
            <p:nvPr/>
          </p:nvPicPr>
          <p:blipFill rotWithShape="1">
            <a:blip r:embed="rId4"/>
            <a:srcRect l="84575" t="30310" r="9216" b="62619"/>
            <a:stretch/>
          </p:blipFill>
          <p:spPr>
            <a:xfrm>
              <a:off x="3516933" y="3513415"/>
              <a:ext cx="287477" cy="297181"/>
            </a:xfrm>
            <a:prstGeom prst="rect">
              <a:avLst/>
            </a:prstGeom>
            <a:effectLst/>
          </p:spPr>
        </p:pic>
        <p:pic>
          <p:nvPicPr>
            <p:cNvPr id="45" name="Picture 44">
              <a:extLst>
                <a:ext uri="{FF2B5EF4-FFF2-40B4-BE49-F238E27FC236}">
                  <a16:creationId xmlns:a16="http://schemas.microsoft.com/office/drawing/2014/main" id="{514B5C77-4D0C-4D4B-ACBA-700556478370}"/>
                </a:ext>
              </a:extLst>
            </p:cNvPr>
            <p:cNvPicPr>
              <a:picLocks noChangeAspect="1"/>
            </p:cNvPicPr>
            <p:nvPr/>
          </p:nvPicPr>
          <p:blipFill rotWithShape="1">
            <a:blip r:embed="rId4"/>
            <a:srcRect l="84575" t="30310" r="9216" b="62619"/>
            <a:stretch/>
          </p:blipFill>
          <p:spPr>
            <a:xfrm>
              <a:off x="3996839" y="3319463"/>
              <a:ext cx="287477" cy="297181"/>
            </a:xfrm>
            <a:prstGeom prst="rect">
              <a:avLst/>
            </a:prstGeom>
            <a:effectLst/>
          </p:spPr>
        </p:pic>
        <p:pic>
          <p:nvPicPr>
            <p:cNvPr id="46" name="Picture 45">
              <a:extLst>
                <a:ext uri="{FF2B5EF4-FFF2-40B4-BE49-F238E27FC236}">
                  <a16:creationId xmlns:a16="http://schemas.microsoft.com/office/drawing/2014/main" id="{9CDC4871-5D8F-4B89-BEA5-A21AF971F736}"/>
                </a:ext>
              </a:extLst>
            </p:cNvPr>
            <p:cNvPicPr>
              <a:picLocks noChangeAspect="1"/>
            </p:cNvPicPr>
            <p:nvPr/>
          </p:nvPicPr>
          <p:blipFill rotWithShape="1">
            <a:blip r:embed="rId4"/>
            <a:srcRect l="84575" t="30310" r="9216" b="62619"/>
            <a:stretch/>
          </p:blipFill>
          <p:spPr>
            <a:xfrm>
              <a:off x="3207074" y="3512699"/>
              <a:ext cx="287477" cy="297181"/>
            </a:xfrm>
            <a:prstGeom prst="rect">
              <a:avLst/>
            </a:prstGeom>
            <a:effectLst/>
          </p:spPr>
        </p:pic>
        <p:pic>
          <p:nvPicPr>
            <p:cNvPr id="50" name="Picture 49">
              <a:extLst>
                <a:ext uri="{FF2B5EF4-FFF2-40B4-BE49-F238E27FC236}">
                  <a16:creationId xmlns:a16="http://schemas.microsoft.com/office/drawing/2014/main" id="{46821587-1030-4F12-9BCE-6C9220AAEDB1}"/>
                </a:ext>
              </a:extLst>
            </p:cNvPr>
            <p:cNvPicPr>
              <a:picLocks noChangeAspect="1"/>
            </p:cNvPicPr>
            <p:nvPr/>
          </p:nvPicPr>
          <p:blipFill rotWithShape="1">
            <a:blip r:embed="rId4"/>
            <a:srcRect l="35895" t="25807" r="59060" b="64764"/>
            <a:stretch/>
          </p:blipFill>
          <p:spPr>
            <a:xfrm>
              <a:off x="2498377" y="3515869"/>
              <a:ext cx="232060" cy="393618"/>
            </a:xfrm>
            <a:prstGeom prst="rect">
              <a:avLst/>
            </a:prstGeom>
          </p:spPr>
        </p:pic>
        <p:pic>
          <p:nvPicPr>
            <p:cNvPr id="51" name="Picture 50">
              <a:extLst>
                <a:ext uri="{FF2B5EF4-FFF2-40B4-BE49-F238E27FC236}">
                  <a16:creationId xmlns:a16="http://schemas.microsoft.com/office/drawing/2014/main" id="{5B4D1B84-0DD4-47A3-A4F4-DF371AB268C6}"/>
                </a:ext>
              </a:extLst>
            </p:cNvPr>
            <p:cNvPicPr>
              <a:picLocks noChangeAspect="1"/>
            </p:cNvPicPr>
            <p:nvPr/>
          </p:nvPicPr>
          <p:blipFill rotWithShape="1">
            <a:blip r:embed="rId4"/>
            <a:srcRect l="35895" t="26569" r="59060" b="64764"/>
            <a:stretch/>
          </p:blipFill>
          <p:spPr>
            <a:xfrm>
              <a:off x="2024760" y="3739869"/>
              <a:ext cx="233632" cy="364219"/>
            </a:xfrm>
            <a:prstGeom prst="rect">
              <a:avLst/>
            </a:prstGeom>
          </p:spPr>
        </p:pic>
        <p:pic>
          <p:nvPicPr>
            <p:cNvPr id="52" name="Picture 51">
              <a:extLst>
                <a:ext uri="{FF2B5EF4-FFF2-40B4-BE49-F238E27FC236}">
                  <a16:creationId xmlns:a16="http://schemas.microsoft.com/office/drawing/2014/main" id="{1CE7F5F3-7AD6-42AB-87D1-7165250B2D31}"/>
                </a:ext>
              </a:extLst>
            </p:cNvPr>
            <p:cNvPicPr>
              <a:picLocks noChangeAspect="1"/>
            </p:cNvPicPr>
            <p:nvPr/>
          </p:nvPicPr>
          <p:blipFill rotWithShape="1">
            <a:blip r:embed="rId4"/>
            <a:srcRect l="35895" t="30564" r="59060" b="64764"/>
            <a:stretch/>
          </p:blipFill>
          <p:spPr>
            <a:xfrm>
              <a:off x="1738890" y="3909470"/>
              <a:ext cx="233632" cy="196338"/>
            </a:xfrm>
            <a:prstGeom prst="rect">
              <a:avLst/>
            </a:prstGeom>
          </p:spPr>
        </p:pic>
      </p:grpSp>
    </p:spTree>
    <p:extLst>
      <p:ext uri="{BB962C8B-B14F-4D97-AF65-F5344CB8AC3E}">
        <p14:creationId xmlns:p14="http://schemas.microsoft.com/office/powerpoint/2010/main" val="113714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53E00A-6DEF-4CB5-9165-5BB49960BDAB}"/>
              </a:ext>
            </a:extLst>
          </p:cNvPr>
          <p:cNvSpPr/>
          <p:nvPr/>
        </p:nvSpPr>
        <p:spPr>
          <a:xfrm>
            <a:off x="1032933" y="75965"/>
            <a:ext cx="1012613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sz="4000" b="0"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U.S. NAEP, Grade 8 Mean scores: 1990-2018</a:t>
            </a:r>
          </a:p>
        </p:txBody>
      </p:sp>
      <p:graphicFrame>
        <p:nvGraphicFramePr>
          <p:cNvPr id="25" name="Chart 24">
            <a:extLst>
              <a:ext uri="{FF2B5EF4-FFF2-40B4-BE49-F238E27FC236}">
                <a16:creationId xmlns:a16="http://schemas.microsoft.com/office/drawing/2014/main" id="{5D3FE7BC-21B6-422D-A651-F30B1EE76FBE}"/>
              </a:ext>
            </a:extLst>
          </p:cNvPr>
          <p:cNvGraphicFramePr>
            <a:graphicFrameLocks/>
          </p:cNvGraphicFramePr>
          <p:nvPr>
            <p:extLst>
              <p:ext uri="{D42A27DB-BD31-4B8C-83A1-F6EECF244321}">
                <p14:modId xmlns:p14="http://schemas.microsoft.com/office/powerpoint/2010/main" val="1989398855"/>
              </p:ext>
            </p:extLst>
          </p:nvPr>
        </p:nvGraphicFramePr>
        <p:xfrm>
          <a:off x="1741714" y="1019629"/>
          <a:ext cx="8984343" cy="48187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a:extLst>
              <a:ext uri="{FF2B5EF4-FFF2-40B4-BE49-F238E27FC236}">
                <a16:creationId xmlns:a16="http://schemas.microsoft.com/office/drawing/2014/main" id="{17E11FDC-27FA-420B-9099-A9750EA5A85A}"/>
              </a:ext>
            </a:extLst>
          </p:cNvPr>
          <p:cNvGraphicFramePr>
            <a:graphicFrameLocks/>
          </p:cNvGraphicFramePr>
          <p:nvPr>
            <p:extLst>
              <p:ext uri="{D42A27DB-BD31-4B8C-83A1-F6EECF244321}">
                <p14:modId xmlns:p14="http://schemas.microsoft.com/office/powerpoint/2010/main" val="560535477"/>
              </p:ext>
            </p:extLst>
          </p:nvPr>
        </p:nvGraphicFramePr>
        <p:xfrm>
          <a:off x="2062656" y="545893"/>
          <a:ext cx="8984343" cy="4818742"/>
        </p:xfrm>
        <a:graphic>
          <a:graphicData uri="http://schemas.openxmlformats.org/drawingml/2006/chart">
            <c:chart xmlns:c="http://schemas.openxmlformats.org/drawingml/2006/chart" xmlns:r="http://schemas.openxmlformats.org/officeDocument/2006/relationships" r:id="rId4"/>
          </a:graphicData>
        </a:graphic>
      </p:graphicFrame>
      <p:pic>
        <p:nvPicPr>
          <p:cNvPr id="30" name="Picture 29">
            <a:extLst>
              <a:ext uri="{FF2B5EF4-FFF2-40B4-BE49-F238E27FC236}">
                <a16:creationId xmlns:a16="http://schemas.microsoft.com/office/drawing/2014/main" id="{706443A3-EAC5-4646-B6DD-E7F58837476D}"/>
              </a:ext>
            </a:extLst>
          </p:cNvPr>
          <p:cNvPicPr>
            <a:picLocks noChangeAspect="1"/>
          </p:cNvPicPr>
          <p:nvPr/>
        </p:nvPicPr>
        <p:blipFill>
          <a:blip r:embed="rId5"/>
          <a:stretch>
            <a:fillRect/>
          </a:stretch>
        </p:blipFill>
        <p:spPr>
          <a:xfrm>
            <a:off x="357920" y="87344"/>
            <a:ext cx="729138" cy="729138"/>
          </a:xfrm>
          <a:prstGeom prst="rect">
            <a:avLst/>
          </a:prstGeom>
        </p:spPr>
      </p:pic>
      <p:sp>
        <p:nvSpPr>
          <p:cNvPr id="31" name="TextBox 30">
            <a:extLst>
              <a:ext uri="{FF2B5EF4-FFF2-40B4-BE49-F238E27FC236}">
                <a16:creationId xmlns:a16="http://schemas.microsoft.com/office/drawing/2014/main" id="{965AC0AA-D148-4EF5-8B53-DF2889DC5BEB}"/>
              </a:ext>
            </a:extLst>
          </p:cNvPr>
          <p:cNvSpPr txBox="1"/>
          <p:nvPr/>
        </p:nvSpPr>
        <p:spPr>
          <a:xfrm>
            <a:off x="2283636" y="4829216"/>
            <a:ext cx="3950249" cy="338554"/>
          </a:xfrm>
          <a:prstGeom prst="rect">
            <a:avLst/>
          </a:prstGeom>
          <a:solidFill>
            <a:schemeClr val="accent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Note: Scores not comparable across subjects</a:t>
            </a:r>
          </a:p>
        </p:txBody>
      </p:sp>
      <p:sp>
        <p:nvSpPr>
          <p:cNvPr id="4" name="TextBox 3">
            <a:extLst>
              <a:ext uri="{FF2B5EF4-FFF2-40B4-BE49-F238E27FC236}">
                <a16:creationId xmlns:a16="http://schemas.microsoft.com/office/drawing/2014/main" id="{AA5556C7-9C17-45A0-9257-53C8DE2DE8DF}"/>
              </a:ext>
            </a:extLst>
          </p:cNvPr>
          <p:cNvSpPr txBox="1"/>
          <p:nvPr/>
        </p:nvSpPr>
        <p:spPr>
          <a:xfrm>
            <a:off x="2523008" y="1338077"/>
            <a:ext cx="2047875" cy="369332"/>
          </a:xfrm>
          <a:prstGeom prst="rect">
            <a:avLst/>
          </a:prstGeom>
          <a:noFill/>
        </p:spPr>
        <p:txBody>
          <a:bodyPr wrap="square" rtlCol="0">
            <a:spAutoFit/>
          </a:bodyPr>
          <a:lstStyle/>
          <a:p>
            <a:r>
              <a:rPr lang="en-US" dirty="0">
                <a:solidFill>
                  <a:schemeClr val="accent1">
                    <a:lumMod val="75000"/>
                  </a:schemeClr>
                </a:solidFill>
              </a:rPr>
              <a:t>Mathematics</a:t>
            </a:r>
          </a:p>
        </p:txBody>
      </p:sp>
      <p:sp>
        <p:nvSpPr>
          <p:cNvPr id="33" name="TextBox 32">
            <a:extLst>
              <a:ext uri="{FF2B5EF4-FFF2-40B4-BE49-F238E27FC236}">
                <a16:creationId xmlns:a16="http://schemas.microsoft.com/office/drawing/2014/main" id="{CE1BEFBF-4D3F-4696-B201-EEA756CCCE21}"/>
              </a:ext>
            </a:extLst>
          </p:cNvPr>
          <p:cNvSpPr txBox="1"/>
          <p:nvPr/>
        </p:nvSpPr>
        <p:spPr>
          <a:xfrm>
            <a:off x="7218833" y="2889577"/>
            <a:ext cx="2047875" cy="369332"/>
          </a:xfrm>
          <a:prstGeom prst="rect">
            <a:avLst/>
          </a:prstGeom>
          <a:noFill/>
        </p:spPr>
        <p:txBody>
          <a:bodyPr wrap="square" rtlCol="0">
            <a:spAutoFit/>
          </a:bodyPr>
          <a:lstStyle/>
          <a:p>
            <a:r>
              <a:rPr lang="en-US" dirty="0">
                <a:solidFill>
                  <a:schemeClr val="accent2"/>
                </a:solidFill>
              </a:rPr>
              <a:t>Science</a:t>
            </a:r>
          </a:p>
        </p:txBody>
      </p:sp>
      <p:sp>
        <p:nvSpPr>
          <p:cNvPr id="34" name="TextBox 33">
            <a:extLst>
              <a:ext uri="{FF2B5EF4-FFF2-40B4-BE49-F238E27FC236}">
                <a16:creationId xmlns:a16="http://schemas.microsoft.com/office/drawing/2014/main" id="{3A94EB45-FF2B-4AF6-9EF3-29F02951C8B0}"/>
              </a:ext>
            </a:extLst>
          </p:cNvPr>
          <p:cNvSpPr txBox="1"/>
          <p:nvPr/>
        </p:nvSpPr>
        <p:spPr>
          <a:xfrm flipH="1">
            <a:off x="8242770" y="3859719"/>
            <a:ext cx="2314945" cy="646331"/>
          </a:xfrm>
          <a:prstGeom prst="rect">
            <a:avLst/>
          </a:prstGeom>
          <a:noFill/>
        </p:spPr>
        <p:txBody>
          <a:bodyPr wrap="square" rtlCol="0">
            <a:spAutoFit/>
          </a:bodyPr>
          <a:lstStyle/>
          <a:p>
            <a:r>
              <a:rPr lang="en-US" dirty="0">
                <a:solidFill>
                  <a:schemeClr val="bg1">
                    <a:lumMod val="50000"/>
                  </a:schemeClr>
                </a:solidFill>
              </a:rPr>
              <a:t>Technology &amp; Engineering Literacy</a:t>
            </a:r>
          </a:p>
        </p:txBody>
      </p:sp>
    </p:spTree>
    <p:extLst>
      <p:ext uri="{BB962C8B-B14F-4D97-AF65-F5344CB8AC3E}">
        <p14:creationId xmlns:p14="http://schemas.microsoft.com/office/powerpoint/2010/main" val="334287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5">
                                            <p:graphicEl>
                                              <a:chart seriesIdx="-4" categoryIdx="0" bldStep="category"/>
                                            </p:graphicEl>
                                          </p:spTgt>
                                        </p:tgtEl>
                                        <p:attrNameLst>
                                          <p:attrName>style.visibility</p:attrName>
                                        </p:attrNameLst>
                                      </p:cBhvr>
                                      <p:to>
                                        <p:strVal val="visible"/>
                                      </p:to>
                                    </p:set>
                                    <p:animEffect transition="in" filter="fade">
                                      <p:cBhvr>
                                        <p:cTn id="9" dur="500"/>
                                        <p:tgtEl>
                                          <p:spTgt spid="25">
                                            <p:graphicEl>
                                              <a:chart seriesIdx="-4" categoryIdx="0" bldStep="category"/>
                                            </p:graphicEl>
                                          </p:spTgt>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5">
                                            <p:graphicEl>
                                              <a:chart seriesIdx="-4" categoryIdx="1" bldStep="category"/>
                                            </p:graphicEl>
                                          </p:spTgt>
                                        </p:tgtEl>
                                        <p:attrNameLst>
                                          <p:attrName>style.visibility</p:attrName>
                                        </p:attrNameLst>
                                      </p:cBhvr>
                                      <p:to>
                                        <p:strVal val="visible"/>
                                      </p:to>
                                    </p:set>
                                    <p:animEffect transition="in" filter="fade">
                                      <p:cBhvr>
                                        <p:cTn id="13" dur="500"/>
                                        <p:tgtEl>
                                          <p:spTgt spid="25">
                                            <p:graphicEl>
                                              <a:chart seriesIdx="-4" categoryIdx="1" bldStep="category"/>
                                            </p:graphic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5">
                                            <p:graphicEl>
                                              <a:chart seriesIdx="-4" categoryIdx="2" bldStep="category"/>
                                            </p:graphicEl>
                                          </p:spTgt>
                                        </p:tgtEl>
                                        <p:attrNameLst>
                                          <p:attrName>style.visibility</p:attrName>
                                        </p:attrNameLst>
                                      </p:cBhvr>
                                      <p:to>
                                        <p:strVal val="visible"/>
                                      </p:to>
                                    </p:set>
                                    <p:animEffect transition="in" filter="fade">
                                      <p:cBhvr>
                                        <p:cTn id="17" dur="500"/>
                                        <p:tgtEl>
                                          <p:spTgt spid="25">
                                            <p:graphicEl>
                                              <a:chart seriesIdx="-4" categoryIdx="2" bldStep="category"/>
                                            </p:graphic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5">
                                            <p:graphicEl>
                                              <a:chart seriesIdx="-4" categoryIdx="3" bldStep="category"/>
                                            </p:graphicEl>
                                          </p:spTgt>
                                        </p:tgtEl>
                                        <p:attrNameLst>
                                          <p:attrName>style.visibility</p:attrName>
                                        </p:attrNameLst>
                                      </p:cBhvr>
                                      <p:to>
                                        <p:strVal val="visible"/>
                                      </p:to>
                                    </p:set>
                                    <p:animEffect transition="in" filter="fade">
                                      <p:cBhvr>
                                        <p:cTn id="21" dur="500"/>
                                        <p:tgtEl>
                                          <p:spTgt spid="25">
                                            <p:graphicEl>
                                              <a:chart seriesIdx="-4" categoryIdx="3" bldStep="category"/>
                                            </p:graphic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5">
                                            <p:graphicEl>
                                              <a:chart seriesIdx="-4" categoryIdx="4" bldStep="category"/>
                                            </p:graphicEl>
                                          </p:spTgt>
                                        </p:tgtEl>
                                        <p:attrNameLst>
                                          <p:attrName>style.visibility</p:attrName>
                                        </p:attrNameLst>
                                      </p:cBhvr>
                                      <p:to>
                                        <p:strVal val="visible"/>
                                      </p:to>
                                    </p:set>
                                    <p:animEffect transition="in" filter="fade">
                                      <p:cBhvr>
                                        <p:cTn id="25" dur="500"/>
                                        <p:tgtEl>
                                          <p:spTgt spid="25">
                                            <p:graphicEl>
                                              <a:chart seriesIdx="-4" categoryIdx="4" bldStep="category"/>
                                            </p:graphic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25">
                                            <p:graphicEl>
                                              <a:chart seriesIdx="-4" categoryIdx="5" bldStep="category"/>
                                            </p:graphicEl>
                                          </p:spTgt>
                                        </p:tgtEl>
                                        <p:attrNameLst>
                                          <p:attrName>style.visibility</p:attrName>
                                        </p:attrNameLst>
                                      </p:cBhvr>
                                      <p:to>
                                        <p:strVal val="visible"/>
                                      </p:to>
                                    </p:set>
                                    <p:animEffect transition="in" filter="fade">
                                      <p:cBhvr>
                                        <p:cTn id="29" dur="500"/>
                                        <p:tgtEl>
                                          <p:spTgt spid="25">
                                            <p:graphicEl>
                                              <a:chart seriesIdx="-4" categoryIdx="5" bldStep="category"/>
                                            </p:graphic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25">
                                            <p:graphicEl>
                                              <a:chart seriesIdx="-4" categoryIdx="6" bldStep="category"/>
                                            </p:graphicEl>
                                          </p:spTgt>
                                        </p:tgtEl>
                                        <p:attrNameLst>
                                          <p:attrName>style.visibility</p:attrName>
                                        </p:attrNameLst>
                                      </p:cBhvr>
                                      <p:to>
                                        <p:strVal val="visible"/>
                                      </p:to>
                                    </p:set>
                                    <p:animEffect transition="in" filter="fade">
                                      <p:cBhvr>
                                        <p:cTn id="33" dur="500"/>
                                        <p:tgtEl>
                                          <p:spTgt spid="25">
                                            <p:graphicEl>
                                              <a:chart seriesIdx="-4" categoryIdx="6" bldStep="category"/>
                                            </p:graphicEl>
                                          </p:spTgt>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25">
                                            <p:graphicEl>
                                              <a:chart seriesIdx="-4" categoryIdx="7" bldStep="category"/>
                                            </p:graphicEl>
                                          </p:spTgt>
                                        </p:tgtEl>
                                        <p:attrNameLst>
                                          <p:attrName>style.visibility</p:attrName>
                                        </p:attrNameLst>
                                      </p:cBhvr>
                                      <p:to>
                                        <p:strVal val="visible"/>
                                      </p:to>
                                    </p:set>
                                    <p:animEffect transition="in" filter="fade">
                                      <p:cBhvr>
                                        <p:cTn id="37" dur="500"/>
                                        <p:tgtEl>
                                          <p:spTgt spid="25">
                                            <p:graphicEl>
                                              <a:chart seriesIdx="-4" categoryIdx="7" bldStep="category"/>
                                            </p:graphicEl>
                                          </p:spTgt>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25">
                                            <p:graphicEl>
                                              <a:chart seriesIdx="-4" categoryIdx="8" bldStep="category"/>
                                            </p:graphicEl>
                                          </p:spTgt>
                                        </p:tgtEl>
                                        <p:attrNameLst>
                                          <p:attrName>style.visibility</p:attrName>
                                        </p:attrNameLst>
                                      </p:cBhvr>
                                      <p:to>
                                        <p:strVal val="visible"/>
                                      </p:to>
                                    </p:set>
                                    <p:animEffect transition="in" filter="fade">
                                      <p:cBhvr>
                                        <p:cTn id="41" dur="500"/>
                                        <p:tgtEl>
                                          <p:spTgt spid="25">
                                            <p:graphicEl>
                                              <a:chart seriesIdx="-4" categoryIdx="8" bldStep="category"/>
                                            </p:graphicEl>
                                          </p:spTgt>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25">
                                            <p:graphicEl>
                                              <a:chart seriesIdx="-4" categoryIdx="9" bldStep="category"/>
                                            </p:graphicEl>
                                          </p:spTgt>
                                        </p:tgtEl>
                                        <p:attrNameLst>
                                          <p:attrName>style.visibility</p:attrName>
                                        </p:attrNameLst>
                                      </p:cBhvr>
                                      <p:to>
                                        <p:strVal val="visible"/>
                                      </p:to>
                                    </p:set>
                                    <p:animEffect transition="in" filter="fade">
                                      <p:cBhvr>
                                        <p:cTn id="45" dur="500"/>
                                        <p:tgtEl>
                                          <p:spTgt spid="25">
                                            <p:graphicEl>
                                              <a:chart seriesIdx="-4" categoryIdx="9" bldStep="category"/>
                                            </p:graphicEl>
                                          </p:spTgt>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25">
                                            <p:graphicEl>
                                              <a:chart seriesIdx="-4" categoryIdx="10" bldStep="category"/>
                                            </p:graphicEl>
                                          </p:spTgt>
                                        </p:tgtEl>
                                        <p:attrNameLst>
                                          <p:attrName>style.visibility</p:attrName>
                                        </p:attrNameLst>
                                      </p:cBhvr>
                                      <p:to>
                                        <p:strVal val="visible"/>
                                      </p:to>
                                    </p:set>
                                    <p:animEffect transition="in" filter="fade">
                                      <p:cBhvr>
                                        <p:cTn id="49" dur="500"/>
                                        <p:tgtEl>
                                          <p:spTgt spid="25">
                                            <p:graphicEl>
                                              <a:chart seriesIdx="-4" categoryIdx="10" bldStep="category"/>
                                            </p:graphicEl>
                                          </p:spTgt>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25">
                                            <p:graphicEl>
                                              <a:chart seriesIdx="-4" categoryIdx="11" bldStep="category"/>
                                            </p:graphicEl>
                                          </p:spTgt>
                                        </p:tgtEl>
                                        <p:attrNameLst>
                                          <p:attrName>style.visibility</p:attrName>
                                        </p:attrNameLst>
                                      </p:cBhvr>
                                      <p:to>
                                        <p:strVal val="visible"/>
                                      </p:to>
                                    </p:set>
                                    <p:animEffect transition="in" filter="fade">
                                      <p:cBhvr>
                                        <p:cTn id="53" dur="500"/>
                                        <p:tgtEl>
                                          <p:spTgt spid="25">
                                            <p:graphicEl>
                                              <a:chart seriesIdx="-4" categoryIdx="11" bldStep="category"/>
                                            </p:graphicEl>
                                          </p:spTgt>
                                        </p:tgtEl>
                                      </p:cBhvr>
                                    </p:animEffect>
                                  </p:childTnLst>
                                </p:cTn>
                              </p:par>
                            </p:childTnLst>
                          </p:cTn>
                        </p:par>
                        <p:par>
                          <p:cTn id="54" fill="hold">
                            <p:stCondLst>
                              <p:cond delay="6000"/>
                            </p:stCondLst>
                            <p:childTnLst>
                              <p:par>
                                <p:cTn id="55" presetID="10" presetClass="entr" presetSubtype="0"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childTnLst>
                                </p:cTn>
                              </p:par>
                            </p:childTnLst>
                          </p:cTn>
                        </p:par>
                        <p:par>
                          <p:cTn id="60" fill="hold">
                            <p:stCondLst>
                              <p:cond delay="6500"/>
                            </p:stCondLst>
                            <p:childTnLst>
                              <p:par>
                                <p:cTn id="61" presetID="10" presetClass="entr" presetSubtype="0" fill="hold" grpId="0" nodeType="afterEffect">
                                  <p:stCondLst>
                                    <p:cond delay="0"/>
                                  </p:stCondLst>
                                  <p:childTnLst>
                                    <p:set>
                                      <p:cBhvr>
                                        <p:cTn id="62" dur="1" fill="hold">
                                          <p:stCondLst>
                                            <p:cond delay="0"/>
                                          </p:stCondLst>
                                        </p:cTn>
                                        <p:tgtEl>
                                          <p:spTgt spid="29">
                                            <p:graphicEl>
                                              <a:chart seriesIdx="0" categoryIdx="-4" bldStep="series"/>
                                            </p:graphicEl>
                                          </p:spTgt>
                                        </p:tgtEl>
                                        <p:attrNameLst>
                                          <p:attrName>style.visibility</p:attrName>
                                        </p:attrNameLst>
                                      </p:cBhvr>
                                      <p:to>
                                        <p:strVal val="visible"/>
                                      </p:to>
                                    </p:set>
                                    <p:animEffect transition="in" filter="fade">
                                      <p:cBhvr>
                                        <p:cTn id="63" dur="500"/>
                                        <p:tgtEl>
                                          <p:spTgt spid="29">
                                            <p:graphicEl>
                                              <a:chart seriesIdx="0" categoryIdx="-4" bldStep="series"/>
                                            </p:graphicEl>
                                          </p:spTgt>
                                        </p:tgtEl>
                                      </p:cBhvr>
                                    </p:animEffect>
                                  </p:childTnLst>
                                </p:cTn>
                              </p:par>
                            </p:childTnLst>
                          </p:cTn>
                        </p:par>
                        <p:par>
                          <p:cTn id="64" fill="hold">
                            <p:stCondLst>
                              <p:cond delay="7000"/>
                            </p:stCondLst>
                            <p:childTnLst>
                              <p:par>
                                <p:cTn id="65" presetID="10" presetClass="entr" presetSubtype="0" fill="hold" grpId="0" nodeType="afterEffect">
                                  <p:stCondLst>
                                    <p:cond delay="0"/>
                                  </p:stCondLst>
                                  <p:childTnLst>
                                    <p:set>
                                      <p:cBhvr>
                                        <p:cTn id="66" dur="1" fill="hold">
                                          <p:stCondLst>
                                            <p:cond delay="0"/>
                                          </p:stCondLst>
                                        </p:cTn>
                                        <p:tgtEl>
                                          <p:spTgt spid="29">
                                            <p:graphicEl>
                                              <a:chart seriesIdx="1" categoryIdx="-4" bldStep="series"/>
                                            </p:graphicEl>
                                          </p:spTgt>
                                        </p:tgtEl>
                                        <p:attrNameLst>
                                          <p:attrName>style.visibility</p:attrName>
                                        </p:attrNameLst>
                                      </p:cBhvr>
                                      <p:to>
                                        <p:strVal val="visible"/>
                                      </p:to>
                                    </p:set>
                                    <p:animEffect transition="in" filter="fade">
                                      <p:cBhvr>
                                        <p:cTn id="67" dur="500"/>
                                        <p:tgtEl>
                                          <p:spTgt spid="29">
                                            <p:graphicEl>
                                              <a:chart seriesIdx="1" categoryIdx="-4" bldStep="series"/>
                                            </p:graphicEl>
                                          </p:spTgt>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uiExpand="1">
        <p:bldSub>
          <a:bldChart bld="category" animBg="0"/>
        </p:bldSub>
      </p:bldGraphic>
      <p:bldGraphic spid="29" grpId="0" uiExpand="1">
        <p:bldSub>
          <a:bldChart bld="series" animBg="0"/>
        </p:bldSub>
      </p:bldGraphic>
      <p:bldP spid="31" grpId="0" animBg="1"/>
      <p:bldP spid="4"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A88641-44C8-4722-8820-58EE8B488AA3}"/>
              </a:ext>
            </a:extLst>
          </p:cNvPr>
          <p:cNvPicPr>
            <a:picLocks noChangeAspect="1"/>
          </p:cNvPicPr>
          <p:nvPr/>
        </p:nvPicPr>
        <p:blipFill rotWithShape="1">
          <a:blip r:embed="rId3"/>
          <a:srcRect r="4445" b="1"/>
          <a:stretch/>
        </p:blipFill>
        <p:spPr>
          <a:xfrm>
            <a:off x="-1" y="10"/>
            <a:ext cx="12192000" cy="6857990"/>
          </a:xfrm>
          <a:prstGeom prst="rect">
            <a:avLst/>
          </a:prstGeom>
        </p:spPr>
      </p:pic>
      <p:sp>
        <p:nvSpPr>
          <p:cNvPr id="2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4">
            <a:extLst>
              <a:ext uri="{FF2B5EF4-FFF2-40B4-BE49-F238E27FC236}">
                <a16:creationId xmlns:a16="http://schemas.microsoft.com/office/drawing/2014/main" id="{8A6A181C-7566-4B4C-8238-AA9A0647C564}"/>
              </a:ext>
            </a:extLst>
          </p:cNvPr>
          <p:cNvSpPr>
            <a:spLocks noGrp="1"/>
          </p:cNvSpPr>
          <p:nvPr>
            <p:ph type="title"/>
          </p:nvPr>
        </p:nvSpPr>
        <p:spPr>
          <a:xfrm>
            <a:off x="709448" y="1913950"/>
            <a:ext cx="4204137" cy="1342754"/>
          </a:xfrm>
        </p:spPr>
        <p:txBody>
          <a:bodyPr>
            <a:normAutofit/>
          </a:bodyPr>
          <a:lstStyle/>
          <a:p>
            <a:pPr algn="ctr"/>
            <a:r>
              <a:rPr lang="en-US" sz="3600" b="1" dirty="0">
                <a:solidFill>
                  <a:srgbClr val="002060"/>
                </a:solidFill>
                <a:effectLst/>
                <a:latin typeface="Calibri" panose="020F0502020204030204" pitchFamily="34" charset="0"/>
                <a:cs typeface="Calibri" panose="020F0502020204030204" pitchFamily="34" charset="0"/>
              </a:rPr>
              <a:t>Increase in Worldwide </a:t>
            </a:r>
            <a:br>
              <a:rPr lang="en-US" sz="3600" b="1" dirty="0">
                <a:solidFill>
                  <a:srgbClr val="002060"/>
                </a:solidFill>
                <a:effectLst/>
                <a:latin typeface="Calibri" panose="020F0502020204030204" pitchFamily="34" charset="0"/>
                <a:cs typeface="Calibri" panose="020F0502020204030204" pitchFamily="34" charset="0"/>
              </a:rPr>
            </a:br>
            <a:r>
              <a:rPr lang="en-US" sz="3600" b="1" dirty="0">
                <a:solidFill>
                  <a:srgbClr val="002060"/>
                </a:solidFill>
                <a:effectLst/>
                <a:latin typeface="Calibri" panose="020F0502020204030204" pitchFamily="34" charset="0"/>
                <a:cs typeface="Calibri" panose="020F0502020204030204" pitchFamily="34" charset="0"/>
              </a:rPr>
              <a:t>S&amp;E Knowledge </a:t>
            </a:r>
          </a:p>
        </p:txBody>
      </p:sp>
      <p:cxnSp>
        <p:nvCxnSpPr>
          <p:cNvPr id="25"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20AA83D4-1C5F-4026-91FF-4AF8CF329456}"/>
              </a:ext>
            </a:extLst>
          </p:cNvPr>
          <p:cNvSpPr>
            <a:spLocks noGrp="1"/>
          </p:cNvSpPr>
          <p:nvPr>
            <p:ph idx="1"/>
          </p:nvPr>
        </p:nvSpPr>
        <p:spPr>
          <a:xfrm>
            <a:off x="525516" y="3762125"/>
            <a:ext cx="4593021" cy="2619839"/>
          </a:xfrm>
        </p:spPr>
        <p:txBody>
          <a:bodyPr anchor="ctr">
            <a:normAutofit/>
          </a:bodyPr>
          <a:lstStyle/>
          <a:p>
            <a:r>
              <a:rPr lang="en-US" b="1" dirty="0">
                <a:solidFill>
                  <a:schemeClr val="tx1"/>
                </a:solidFill>
              </a:rPr>
              <a:t>Total R&amp;D expenditures</a:t>
            </a:r>
          </a:p>
          <a:p>
            <a:r>
              <a:rPr lang="en-US" b="1" dirty="0">
                <a:solidFill>
                  <a:schemeClr val="tx1"/>
                </a:solidFill>
              </a:rPr>
              <a:t>Total publications</a:t>
            </a:r>
          </a:p>
          <a:p>
            <a:r>
              <a:rPr lang="en-US" b="1" dirty="0">
                <a:solidFill>
                  <a:schemeClr val="tx1"/>
                </a:solidFill>
              </a:rPr>
              <a:t>Total doctoral degrees</a:t>
            </a:r>
          </a:p>
          <a:p>
            <a:r>
              <a:rPr lang="en-US" b="1" dirty="0">
                <a:solidFill>
                  <a:schemeClr val="tx1"/>
                </a:solidFill>
              </a:rPr>
              <a:t>Total patents</a:t>
            </a:r>
          </a:p>
          <a:p>
            <a:r>
              <a:rPr lang="en-US" b="1" dirty="0">
                <a:solidFill>
                  <a:schemeClr val="tx1"/>
                </a:solidFill>
              </a:rPr>
              <a:t>Total KTI production</a:t>
            </a:r>
          </a:p>
        </p:txBody>
      </p:sp>
    </p:spTree>
    <p:extLst>
      <p:ext uri="{BB962C8B-B14F-4D97-AF65-F5344CB8AC3E}">
        <p14:creationId xmlns:p14="http://schemas.microsoft.com/office/powerpoint/2010/main" val="3124035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B18448F-1A81-4C14-855B-B53B7E6D35DC}"/>
              </a:ext>
            </a:extLst>
          </p:cNvPr>
          <p:cNvPicPr>
            <a:picLocks noChangeAspect="1"/>
          </p:cNvPicPr>
          <p:nvPr/>
        </p:nvPicPr>
        <p:blipFill rotWithShape="1">
          <a:blip r:embed="rId3"/>
          <a:srcRect b="20635"/>
          <a:stretch/>
        </p:blipFill>
        <p:spPr>
          <a:xfrm>
            <a:off x="-581500" y="0"/>
            <a:ext cx="13012198" cy="4875888"/>
          </a:xfrm>
          <a:prstGeom prst="rect">
            <a:avLst/>
          </a:prstGeom>
        </p:spPr>
      </p:pic>
      <p:sp>
        <p:nvSpPr>
          <p:cNvPr id="2" name="Title 1">
            <a:extLst>
              <a:ext uri="{FF2B5EF4-FFF2-40B4-BE49-F238E27FC236}">
                <a16:creationId xmlns:a16="http://schemas.microsoft.com/office/drawing/2014/main" id="{0F1B5962-612B-4A50-860B-8304D966F911}"/>
              </a:ext>
            </a:extLst>
          </p:cNvPr>
          <p:cNvSpPr>
            <a:spLocks noGrp="1"/>
          </p:cNvSpPr>
          <p:nvPr>
            <p:ph type="ctrTitle"/>
          </p:nvPr>
        </p:nvSpPr>
        <p:spPr>
          <a:xfrm>
            <a:off x="431626" y="5089012"/>
            <a:ext cx="7834193" cy="1264588"/>
          </a:xfrm>
        </p:spPr>
        <p:txBody>
          <a:bodyPr vert="horz" lIns="91440" tIns="45720" rIns="91440" bIns="45720" rtlCol="0" anchor="ctr">
            <a:normAutofit/>
          </a:bodyPr>
          <a:lstStyle/>
          <a:p>
            <a:r>
              <a:rPr lang="en-US" sz="4200" dirty="0">
                <a:solidFill>
                  <a:schemeClr val="accent1">
                    <a:lumMod val="50000"/>
                  </a:schemeClr>
                </a:solidFill>
                <a:latin typeface="Calibri" panose="020F0502020204030204" pitchFamily="34" charset="0"/>
                <a:cs typeface="Calibri" panose="020F0502020204030204" pitchFamily="34" charset="0"/>
              </a:rPr>
              <a:t>Science &amp; Engineering:</a:t>
            </a:r>
            <a:br>
              <a:rPr lang="en-US" sz="4200" dirty="0">
                <a:solidFill>
                  <a:schemeClr val="accent1">
                    <a:lumMod val="50000"/>
                  </a:schemeClr>
                </a:solidFill>
                <a:latin typeface="Calibri" panose="020F0502020204030204" pitchFamily="34" charset="0"/>
                <a:cs typeface="Calibri" panose="020F0502020204030204" pitchFamily="34" charset="0"/>
              </a:rPr>
            </a:br>
            <a:r>
              <a:rPr lang="en-US" sz="4200" dirty="0">
                <a:solidFill>
                  <a:schemeClr val="accent1">
                    <a:lumMod val="50000"/>
                  </a:schemeClr>
                </a:solidFill>
                <a:latin typeface="Calibri" panose="020F0502020204030204" pitchFamily="34" charset="0"/>
                <a:cs typeface="Calibri" panose="020F0502020204030204" pitchFamily="34" charset="0"/>
              </a:rPr>
              <a:t>A New Global Context</a:t>
            </a:r>
          </a:p>
        </p:txBody>
      </p:sp>
      <p:cxnSp>
        <p:nvCxnSpPr>
          <p:cNvPr id="27" name="Straight Connector 26">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8B158A0-2EE9-49EA-8F44-171BD943A301}"/>
              </a:ext>
            </a:extLst>
          </p:cNvPr>
          <p:cNvSpPr txBox="1"/>
          <p:nvPr/>
        </p:nvSpPr>
        <p:spPr>
          <a:xfrm>
            <a:off x="1" y="4042004"/>
            <a:ext cx="2891118" cy="731702"/>
          </a:xfrm>
          <a:prstGeom prst="rect">
            <a:avLst/>
          </a:prstGeom>
          <a:noFill/>
        </p:spPr>
        <p:txBody>
          <a:bodyPr wrap="square" rtlCol="0">
            <a:spAutoFit/>
          </a:bodyPr>
          <a:lstStyle/>
          <a:p>
            <a:r>
              <a:rPr lang="en-US" sz="1400" dirty="0">
                <a:solidFill>
                  <a:srgbClr val="D4C7BE"/>
                </a:solidFill>
              </a:rPr>
              <a:t>Image credit: Oliver H. </a:t>
            </a:r>
            <a:r>
              <a:rPr lang="en-US" sz="1400" dirty="0" err="1">
                <a:solidFill>
                  <a:srgbClr val="D4C7BE"/>
                </a:solidFill>
              </a:rPr>
              <a:t>Beauchesne</a:t>
            </a:r>
            <a:r>
              <a:rPr lang="en-US" sz="1400" dirty="0">
                <a:solidFill>
                  <a:srgbClr val="D4C7BE"/>
                </a:solidFill>
              </a:rPr>
              <a:t> and </a:t>
            </a:r>
            <a:r>
              <a:rPr lang="en-US" sz="1400" dirty="0" err="1">
                <a:solidFill>
                  <a:srgbClr val="D4C7BE"/>
                </a:solidFill>
              </a:rPr>
              <a:t>SCImago</a:t>
            </a:r>
            <a:r>
              <a:rPr lang="en-US" sz="1400" dirty="0">
                <a:solidFill>
                  <a:srgbClr val="D4C7BE"/>
                </a:solidFill>
              </a:rPr>
              <a:t> Lab </a:t>
            </a:r>
          </a:p>
          <a:p>
            <a:r>
              <a:rPr lang="en-US" sz="1400" dirty="0">
                <a:solidFill>
                  <a:srgbClr val="D4C7BE"/>
                </a:solidFill>
              </a:rPr>
              <a:t>Data: Elsevier Scopus</a:t>
            </a:r>
          </a:p>
        </p:txBody>
      </p:sp>
    </p:spTree>
    <p:extLst>
      <p:ext uri="{BB962C8B-B14F-4D97-AF65-F5344CB8AC3E}">
        <p14:creationId xmlns:p14="http://schemas.microsoft.com/office/powerpoint/2010/main" val="3436391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44A4-9F94-43EF-8885-120628D6F896}"/>
              </a:ext>
            </a:extLst>
          </p:cNvPr>
          <p:cNvSpPr>
            <a:spLocks noGrp="1"/>
          </p:cNvSpPr>
          <p:nvPr>
            <p:ph type="title"/>
          </p:nvPr>
        </p:nvSpPr>
        <p:spPr/>
        <p:txBody>
          <a:bodyPr>
            <a:normAutofit/>
          </a:bodyPr>
          <a:lstStyle/>
          <a:p>
            <a:pPr algn="ctr"/>
            <a:r>
              <a:rPr lang="en-US" sz="4000" dirty="0">
                <a:solidFill>
                  <a:schemeClr val="accent1">
                    <a:lumMod val="50000"/>
                  </a:schemeClr>
                </a:solidFill>
                <a:effectLst/>
                <a:latin typeface="Calibri" panose="020F0502020204030204" pitchFamily="34" charset="0"/>
                <a:cs typeface="Calibri" panose="020F0502020204030204" pitchFamily="34" charset="0"/>
              </a:rPr>
              <a:t>Risks of Complacency</a:t>
            </a:r>
          </a:p>
        </p:txBody>
      </p:sp>
      <p:sp>
        <p:nvSpPr>
          <p:cNvPr id="5" name="TextBox 4">
            <a:extLst>
              <a:ext uri="{FF2B5EF4-FFF2-40B4-BE49-F238E27FC236}">
                <a16:creationId xmlns:a16="http://schemas.microsoft.com/office/drawing/2014/main" id="{8F2BC5E1-ED0E-45AE-B4C4-2148C6D1CBC2}"/>
              </a:ext>
            </a:extLst>
          </p:cNvPr>
          <p:cNvSpPr txBox="1"/>
          <p:nvPr/>
        </p:nvSpPr>
        <p:spPr>
          <a:xfrm>
            <a:off x="492367" y="1045076"/>
            <a:ext cx="11342075" cy="4801314"/>
          </a:xfrm>
          <a:prstGeom prst="rect">
            <a:avLst/>
          </a:prstGeom>
          <a:noFill/>
          <a:ln w="25400">
            <a:noFill/>
            <a:round/>
          </a:ln>
        </p:spPr>
        <p:style>
          <a:lnRef idx="2">
            <a:schemeClr val="accent1"/>
          </a:lnRef>
          <a:fillRef idx="1">
            <a:schemeClr val="lt1"/>
          </a:fillRef>
          <a:effectRef idx="0">
            <a:schemeClr val="accent1"/>
          </a:effectRef>
          <a:fontRef idx="minor">
            <a:schemeClr val="dk1"/>
          </a:fontRef>
        </p:style>
        <p:txBody>
          <a:bodyPr wrap="square" lIns="182880" tIns="182880" rIns="182880" bIns="182880" rtlCol="0">
            <a:spAutoFit/>
          </a:bodyPr>
          <a:lstStyle/>
          <a:p>
            <a:r>
              <a:rPr lang="en-US" sz="3200" i="1" dirty="0">
                <a:solidFill>
                  <a:schemeClr val="bg1"/>
                </a:solidFill>
              </a:rPr>
              <a:t>“There is…the risk a society runs when it falls into the habit of responding to long-term risks with short-term solutions….</a:t>
            </a:r>
          </a:p>
          <a:p>
            <a:endParaRPr lang="en-US" sz="3200" i="1" dirty="0">
              <a:solidFill>
                <a:schemeClr val="bg1"/>
              </a:solidFill>
            </a:endParaRPr>
          </a:p>
          <a:p>
            <a:r>
              <a:rPr lang="en-US" sz="3200" i="1" dirty="0">
                <a:solidFill>
                  <a:schemeClr val="bg1"/>
                </a:solidFill>
              </a:rPr>
              <a:t>It is the ceding of technical and scientific leadership to China. It is the innovation that never occurs, and the knowledge that is never created, because you have ceased to lay the groundwork for it. It is what you have never learned that might have saved you.”</a:t>
            </a:r>
          </a:p>
          <a:p>
            <a:endParaRPr lang="en-US" sz="3200" i="1" dirty="0">
              <a:solidFill>
                <a:schemeClr val="bg1"/>
              </a:solidFill>
            </a:endParaRPr>
          </a:p>
          <a:p>
            <a:r>
              <a:rPr lang="en-US" sz="3200" i="1" dirty="0">
                <a:solidFill>
                  <a:schemeClr val="bg1"/>
                </a:solidFill>
              </a:rPr>
              <a:t>	</a:t>
            </a:r>
            <a:r>
              <a:rPr lang="en-US" sz="3200" dirty="0">
                <a:solidFill>
                  <a:schemeClr val="bg1"/>
                </a:solidFill>
              </a:rPr>
              <a:t>- Michael Lewis, </a:t>
            </a:r>
            <a:r>
              <a:rPr lang="en-US" sz="3200" i="1" dirty="0">
                <a:solidFill>
                  <a:schemeClr val="bg1"/>
                </a:solidFill>
              </a:rPr>
              <a:t>The Fifth Risk</a:t>
            </a:r>
            <a:endParaRPr lang="en-US" sz="3200" dirty="0">
              <a:solidFill>
                <a:schemeClr val="bg1"/>
              </a:solidFill>
            </a:endParaRPr>
          </a:p>
        </p:txBody>
      </p:sp>
    </p:spTree>
    <p:extLst>
      <p:ext uri="{BB962C8B-B14F-4D97-AF65-F5344CB8AC3E}">
        <p14:creationId xmlns:p14="http://schemas.microsoft.com/office/powerpoint/2010/main" val="64880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750"/>
                            </p:stCondLst>
                            <p:childTnLst>
                              <p:par>
                                <p:cTn id="13" presetID="10" presetClass="entr" presetSubtype="0" fill="hold" grpId="0" nodeType="afterEffect">
                                  <p:stCondLst>
                                    <p:cond delay="75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13AEE7-EDCF-4A3B-85B4-B3FC44B9A7A9}"/>
              </a:ext>
            </a:extLst>
          </p:cNvPr>
          <p:cNvSpPr>
            <a:spLocks noGrp="1"/>
          </p:cNvSpPr>
          <p:nvPr>
            <p:ph type="title"/>
          </p:nvPr>
        </p:nvSpPr>
        <p:spPr>
          <a:xfrm>
            <a:off x="838200" y="-3987"/>
            <a:ext cx="10515600" cy="972175"/>
          </a:xfrm>
        </p:spPr>
        <p:txBody>
          <a:bodyPr>
            <a:normAutofit fontScale="90000"/>
          </a:bodyPr>
          <a:lstStyle/>
          <a:p>
            <a:pPr algn="ctr"/>
            <a:r>
              <a:rPr lang="en-US" sz="3600" dirty="0">
                <a:solidFill>
                  <a:schemeClr val="accent1">
                    <a:lumMod val="50000"/>
                  </a:schemeClr>
                </a:solidFill>
                <a:effectLst/>
                <a:latin typeface="Calibri" panose="020F0502020204030204" pitchFamily="34" charset="0"/>
                <a:cs typeface="Calibri" panose="020F0502020204030204" pitchFamily="34" charset="0"/>
              </a:rPr>
              <a:t>A Vision for the Future:  </a:t>
            </a:r>
            <a:br>
              <a:rPr lang="en-US" sz="3600" dirty="0">
                <a:solidFill>
                  <a:schemeClr val="accent1">
                    <a:lumMod val="50000"/>
                  </a:schemeClr>
                </a:solidFill>
                <a:effectLst/>
                <a:latin typeface="Calibri" panose="020F0502020204030204" pitchFamily="34" charset="0"/>
                <a:cs typeface="Calibri" panose="020F0502020204030204" pitchFamily="34" charset="0"/>
              </a:rPr>
            </a:br>
            <a:endParaRPr lang="en-US" sz="3600" dirty="0">
              <a:solidFill>
                <a:schemeClr val="accent1">
                  <a:lumMod val="50000"/>
                </a:schemeClr>
              </a:solidFill>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3965CDE-08B7-4111-955A-2002271921A1}"/>
              </a:ext>
            </a:extLst>
          </p:cNvPr>
          <p:cNvSpPr txBox="1"/>
          <p:nvPr/>
        </p:nvSpPr>
        <p:spPr>
          <a:xfrm>
            <a:off x="522367" y="697026"/>
            <a:ext cx="11236569" cy="5139869"/>
          </a:xfrm>
          <a:prstGeom prst="rect">
            <a:avLst/>
          </a:prstGeom>
          <a:noFill/>
        </p:spPr>
        <p:txBody>
          <a:bodyPr wrap="square" rtlCol="0">
            <a:spAutoFit/>
          </a:bodyPr>
          <a:lstStyle/>
          <a:p>
            <a:endParaRPr lang="en-US" sz="2000" b="1" dirty="0">
              <a:solidFill>
                <a:schemeClr val="bg1"/>
              </a:solidFill>
            </a:endParaRPr>
          </a:p>
          <a:p>
            <a:r>
              <a:rPr lang="en-US" sz="2800" dirty="0">
                <a:solidFill>
                  <a:schemeClr val="bg1"/>
                </a:solidFill>
              </a:rPr>
              <a:t>We must:</a:t>
            </a:r>
          </a:p>
          <a:p>
            <a:pPr marL="457200" indent="-457200">
              <a:buFont typeface="Arial" panose="020B0604020202020204" pitchFamily="34" charset="0"/>
              <a:buChar char="•"/>
            </a:pPr>
            <a:r>
              <a:rPr lang="en-US" sz="2800" dirty="0">
                <a:solidFill>
                  <a:schemeClr val="bg1"/>
                </a:solidFill>
              </a:rPr>
              <a:t>Provide an example to the world in the conduct of science &amp; engineering</a:t>
            </a:r>
          </a:p>
          <a:p>
            <a:pPr marL="457200" indent="-457200">
              <a:buFont typeface="Arial" panose="020B0604020202020204" pitchFamily="34" charset="0"/>
              <a:buChar char="•"/>
            </a:pPr>
            <a:r>
              <a:rPr lang="en-US" sz="2800" dirty="0">
                <a:solidFill>
                  <a:schemeClr val="bg1"/>
                </a:solidFill>
              </a:rPr>
              <a:t>Develop, attract, and retain world-leading talent by:</a:t>
            </a:r>
          </a:p>
          <a:p>
            <a:pPr marL="914400" lvl="1" indent="-457200">
              <a:buFont typeface="Arial" panose="020B0604020202020204" pitchFamily="34" charset="0"/>
              <a:buChar char="•"/>
            </a:pPr>
            <a:r>
              <a:rPr lang="en-US" sz="2800" dirty="0">
                <a:solidFill>
                  <a:schemeClr val="bg1"/>
                </a:solidFill>
              </a:rPr>
              <a:t>Nurturing all U.S.-born STEM talent</a:t>
            </a:r>
          </a:p>
          <a:p>
            <a:pPr marL="914400" lvl="1" indent="-457200">
              <a:buFont typeface="Arial" panose="020B0604020202020204" pitchFamily="34" charset="0"/>
              <a:buChar char="•"/>
            </a:pPr>
            <a:r>
              <a:rPr lang="en-US" sz="2800" dirty="0">
                <a:solidFill>
                  <a:schemeClr val="bg1"/>
                </a:solidFill>
              </a:rPr>
              <a:t>Welcoming international talent</a:t>
            </a:r>
          </a:p>
          <a:p>
            <a:pPr marL="457200" indent="-457200">
              <a:buFont typeface="Arial" panose="020B0604020202020204" pitchFamily="34" charset="0"/>
              <a:buChar char="•"/>
            </a:pPr>
            <a:r>
              <a:rPr lang="en-US" sz="2800" dirty="0">
                <a:solidFill>
                  <a:schemeClr val="bg1"/>
                </a:solidFill>
              </a:rPr>
              <a:t>Ensure accessible world-class S&amp;E infrastructure throughout the U.S.</a:t>
            </a:r>
          </a:p>
          <a:p>
            <a:pPr marL="457200" indent="-457200">
              <a:buFont typeface="Arial" panose="020B0604020202020204" pitchFamily="34" charset="0"/>
              <a:buChar char="•"/>
            </a:pPr>
            <a:r>
              <a:rPr lang="en-US" sz="2800" dirty="0">
                <a:solidFill>
                  <a:schemeClr val="bg1"/>
                </a:solidFill>
              </a:rPr>
              <a:t>Partner:</a:t>
            </a:r>
          </a:p>
          <a:p>
            <a:pPr marL="914400" lvl="1" indent="-457200">
              <a:buFont typeface="Arial" panose="020B0604020202020204" pitchFamily="34" charset="0"/>
              <a:buChar char="•"/>
            </a:pPr>
            <a:r>
              <a:rPr lang="en-US" sz="2800" dirty="0">
                <a:solidFill>
                  <a:schemeClr val="bg1"/>
                </a:solidFill>
              </a:rPr>
              <a:t>Across sectors</a:t>
            </a:r>
          </a:p>
          <a:p>
            <a:pPr marL="914400" lvl="1" indent="-457200">
              <a:buFont typeface="Arial" panose="020B0604020202020204" pitchFamily="34" charset="0"/>
              <a:buChar char="•"/>
            </a:pPr>
            <a:r>
              <a:rPr lang="en-US" sz="2800" dirty="0">
                <a:solidFill>
                  <a:schemeClr val="bg1"/>
                </a:solidFill>
              </a:rPr>
              <a:t>Across agencies</a:t>
            </a:r>
          </a:p>
          <a:p>
            <a:pPr marL="914400" lvl="1" indent="-457200">
              <a:buFont typeface="Arial" panose="020B0604020202020204" pitchFamily="34" charset="0"/>
              <a:buChar char="•"/>
            </a:pPr>
            <a:r>
              <a:rPr lang="en-US" sz="2800" dirty="0">
                <a:solidFill>
                  <a:schemeClr val="bg1"/>
                </a:solidFill>
              </a:rPr>
              <a:t>From discovery to market</a:t>
            </a:r>
          </a:p>
          <a:p>
            <a:pPr marL="914400" lvl="1" indent="-457200">
              <a:buFont typeface="Arial" panose="020B0604020202020204" pitchFamily="34" charset="0"/>
              <a:buChar char="•"/>
            </a:pPr>
            <a:r>
              <a:rPr lang="en-US" sz="2800" dirty="0">
                <a:solidFill>
                  <a:schemeClr val="bg1"/>
                </a:solidFill>
              </a:rPr>
              <a:t>Across the globe</a:t>
            </a:r>
          </a:p>
        </p:txBody>
      </p:sp>
      <p:sp>
        <p:nvSpPr>
          <p:cNvPr id="5" name="Rectangle 4">
            <a:extLst>
              <a:ext uri="{FF2B5EF4-FFF2-40B4-BE49-F238E27FC236}">
                <a16:creationId xmlns:a16="http://schemas.microsoft.com/office/drawing/2014/main" id="{B030CEFE-45F2-4B06-833E-4EA7413A31E4}"/>
              </a:ext>
            </a:extLst>
          </p:cNvPr>
          <p:cNvSpPr/>
          <p:nvPr/>
        </p:nvSpPr>
        <p:spPr>
          <a:xfrm>
            <a:off x="1490499" y="376400"/>
            <a:ext cx="9300303" cy="584775"/>
          </a:xfrm>
          <a:prstGeom prst="rect">
            <a:avLst/>
          </a:prstGeom>
        </p:spPr>
        <p:txBody>
          <a:bodyPr wrap="none">
            <a:spAutoFit/>
          </a:bodyPr>
          <a:lstStyle/>
          <a:p>
            <a:r>
              <a:rPr lang="en-US" sz="3200" dirty="0">
                <a:solidFill>
                  <a:schemeClr val="accent1">
                    <a:lumMod val="50000"/>
                  </a:schemeClr>
                </a:solidFill>
                <a:latin typeface="Calibri" panose="020F0502020204030204" pitchFamily="34" charset="0"/>
                <a:cs typeface="Calibri" panose="020F0502020204030204" pitchFamily="34" charset="0"/>
              </a:rPr>
              <a:t>US Prosperity &amp; Security REQUIRES World-Leading S&amp;E</a:t>
            </a:r>
            <a:endParaRPr lang="en-US" sz="3200" dirty="0"/>
          </a:p>
        </p:txBody>
      </p:sp>
    </p:spTree>
    <p:extLst>
      <p:ext uri="{BB962C8B-B14F-4D97-AF65-F5344CB8AC3E}">
        <p14:creationId xmlns:p14="http://schemas.microsoft.com/office/powerpoint/2010/main" val="22994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75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75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75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75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75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fade">
                                      <p:cBhvr>
                                        <p:cTn id="40" dur="500"/>
                                        <p:tgtEl>
                                          <p:spTgt spid="2">
                                            <p:txEl>
                                              <p:pRg st="8" end="8"/>
                                            </p:txEl>
                                          </p:spTgt>
                                        </p:tgtEl>
                                      </p:cBhvr>
                                    </p:animEffect>
                                  </p:childTnLst>
                                </p:cTn>
                              </p:par>
                              <p:par>
                                <p:cTn id="41" presetID="10" presetClass="entr" presetSubtype="0" fill="hold" grpId="0" nodeType="withEffect">
                                  <p:stCondLst>
                                    <p:cond delay="75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fade">
                                      <p:cBhvr>
                                        <p:cTn id="43" dur="500"/>
                                        <p:tgtEl>
                                          <p:spTgt spid="2">
                                            <p:txEl>
                                              <p:pRg st="9" end="9"/>
                                            </p:txEl>
                                          </p:spTgt>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2">
                                            <p:txEl>
                                              <p:pRg st="10" end="10"/>
                                            </p:txEl>
                                          </p:spTgt>
                                        </p:tgtEl>
                                        <p:attrNameLst>
                                          <p:attrName>style.visibility</p:attrName>
                                        </p:attrNameLst>
                                      </p:cBhvr>
                                      <p:to>
                                        <p:strVal val="visible"/>
                                      </p:to>
                                    </p:set>
                                    <p:animEffect transition="in" filter="fade">
                                      <p:cBhvr>
                                        <p:cTn id="46" dur="500"/>
                                        <p:tgtEl>
                                          <p:spTgt spid="2">
                                            <p:txEl>
                                              <p:pRg st="10" end="10"/>
                                            </p:txEl>
                                          </p:spTgt>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2">
                                            <p:txEl>
                                              <p:pRg st="11" end="11"/>
                                            </p:txEl>
                                          </p:spTgt>
                                        </p:tgtEl>
                                        <p:attrNameLst>
                                          <p:attrName>style.visibility</p:attrName>
                                        </p:attrNameLst>
                                      </p:cBhvr>
                                      <p:to>
                                        <p:strVal val="visible"/>
                                      </p:to>
                                    </p:set>
                                    <p:animEffect transition="in" filter="fade">
                                      <p:cBhvr>
                                        <p:cTn id="49" dur="500"/>
                                        <p:tgtEl>
                                          <p:spTgt spid="2">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2">
                                            <p:txEl>
                                              <p:pRg st="1" end="1"/>
                                            </p:txEl>
                                          </p:spTgt>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
                                            <p:txEl>
                                              <p:pRg st="2" end="2"/>
                                            </p:txEl>
                                          </p:spTgt>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
                                            <p:txEl>
                                              <p:pRg st="3" end="3"/>
                                            </p:txEl>
                                          </p:spTgt>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
                                            <p:txEl>
                                              <p:pRg st="4" end="4"/>
                                            </p:txEl>
                                          </p:spTgt>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
                                            <p:txEl>
                                              <p:pRg st="5" end="5"/>
                                            </p:txEl>
                                          </p:spTgt>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
                                            <p:txEl>
                                              <p:pRg st="6" end="6"/>
                                            </p:txEl>
                                          </p:spTgt>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
                                            <p:txEl>
                                              <p:pRg st="7" end="7"/>
                                            </p:txEl>
                                          </p:spTgt>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
                                            <p:txEl>
                                              <p:pRg st="8" end="8"/>
                                            </p:txEl>
                                          </p:spTgt>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
                                            <p:txEl>
                                              <p:pRg st="9" end="9"/>
                                            </p:txEl>
                                          </p:spTgt>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
                                            <p:txEl>
                                              <p:pRg st="10" end="10"/>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 grpId="1" build="allAtOnce"/>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45EF62-EF15-48ED-8A4C-DFE2EFFF9574}"/>
              </a:ext>
            </a:extLst>
          </p:cNvPr>
          <p:cNvSpPr>
            <a:spLocks noGrp="1"/>
          </p:cNvSpPr>
          <p:nvPr>
            <p:ph type="title"/>
          </p:nvPr>
        </p:nvSpPr>
        <p:spPr>
          <a:xfrm>
            <a:off x="838200" y="67732"/>
            <a:ext cx="10515600" cy="795868"/>
          </a:xfrm>
        </p:spPr>
        <p:txBody>
          <a:bodyPr>
            <a:normAutofit/>
          </a:bodyPr>
          <a:lstStyle/>
          <a:p>
            <a:pPr algn="ctr"/>
            <a:r>
              <a:rPr lang="en-US" sz="4000">
                <a:solidFill>
                  <a:schemeClr val="accent1">
                    <a:lumMod val="50000"/>
                  </a:schemeClr>
                </a:solidFill>
                <a:effectLst/>
                <a:latin typeface="Calibri" panose="020F0502020204030204" pitchFamily="34" charset="0"/>
                <a:cs typeface="Calibri" panose="020F0502020204030204" pitchFamily="34" charset="0"/>
              </a:rPr>
              <a:t>Global </a:t>
            </a:r>
            <a:r>
              <a:rPr lang="en-US" sz="4000" dirty="0">
                <a:solidFill>
                  <a:schemeClr val="accent1">
                    <a:lumMod val="50000"/>
                  </a:schemeClr>
                </a:solidFill>
                <a:effectLst/>
                <a:latin typeface="Calibri" panose="020F0502020204030204" pitchFamily="34" charset="0"/>
                <a:cs typeface="Calibri" panose="020F0502020204030204" pitchFamily="34" charset="0"/>
              </a:rPr>
              <a:t>Investment in Research &amp; Development</a:t>
            </a:r>
          </a:p>
        </p:txBody>
      </p:sp>
      <p:pic>
        <p:nvPicPr>
          <p:cNvPr id="9" name="Picture 8">
            <a:extLst>
              <a:ext uri="{FF2B5EF4-FFF2-40B4-BE49-F238E27FC236}">
                <a16:creationId xmlns:a16="http://schemas.microsoft.com/office/drawing/2014/main" id="{18D168E6-DA82-405E-AD35-5E26E17CA908}"/>
              </a:ext>
            </a:extLst>
          </p:cNvPr>
          <p:cNvPicPr>
            <a:picLocks noChangeAspect="1"/>
          </p:cNvPicPr>
          <p:nvPr/>
        </p:nvPicPr>
        <p:blipFill>
          <a:blip r:embed="rId3"/>
          <a:stretch>
            <a:fillRect/>
          </a:stretch>
        </p:blipFill>
        <p:spPr>
          <a:xfrm>
            <a:off x="319216" y="130143"/>
            <a:ext cx="646331" cy="646331"/>
          </a:xfrm>
          <a:prstGeom prst="rect">
            <a:avLst/>
          </a:prstGeom>
        </p:spPr>
      </p:pic>
      <p:graphicFrame>
        <p:nvGraphicFramePr>
          <p:cNvPr id="10" name="Chart 9">
            <a:extLst>
              <a:ext uri="{FF2B5EF4-FFF2-40B4-BE49-F238E27FC236}">
                <a16:creationId xmlns:a16="http://schemas.microsoft.com/office/drawing/2014/main" id="{C78CF807-5C60-4844-9D51-ABFD8E0BF1CF}"/>
              </a:ext>
            </a:extLst>
          </p:cNvPr>
          <p:cNvGraphicFramePr>
            <a:graphicFrameLocks/>
          </p:cNvGraphicFramePr>
          <p:nvPr/>
        </p:nvGraphicFramePr>
        <p:xfrm>
          <a:off x="2507101" y="1643348"/>
          <a:ext cx="7060118" cy="33047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64DBE079-E839-4115-A4E0-5D7329A03FA8}"/>
              </a:ext>
            </a:extLst>
          </p:cNvPr>
          <p:cNvGraphicFramePr>
            <a:graphicFrameLocks/>
          </p:cNvGraphicFramePr>
          <p:nvPr/>
        </p:nvGraphicFramePr>
        <p:xfrm>
          <a:off x="2507101" y="1643348"/>
          <a:ext cx="7060118" cy="33047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9A30018B-EBE6-487F-B04E-89727467D84C}"/>
              </a:ext>
            </a:extLst>
          </p:cNvPr>
          <p:cNvGraphicFramePr>
            <a:graphicFrameLocks/>
          </p:cNvGraphicFramePr>
          <p:nvPr/>
        </p:nvGraphicFramePr>
        <p:xfrm>
          <a:off x="2507101" y="1638596"/>
          <a:ext cx="7060118" cy="33047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73E880C9-4984-46F6-B0F0-51D5261934EF}"/>
              </a:ext>
            </a:extLst>
          </p:cNvPr>
          <p:cNvGraphicFramePr>
            <a:graphicFrameLocks/>
          </p:cNvGraphicFramePr>
          <p:nvPr/>
        </p:nvGraphicFramePr>
        <p:xfrm>
          <a:off x="2507101" y="1648100"/>
          <a:ext cx="7060118" cy="3304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068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2" grpId="0">
        <p:bldAsOne/>
      </p:bldGraphic>
      <p:bldGraphic spid="11"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23F5-7421-45C9-86E6-BEEC7E6352D3}"/>
              </a:ext>
            </a:extLst>
          </p:cNvPr>
          <p:cNvSpPr>
            <a:spLocks noGrp="1"/>
          </p:cNvSpPr>
          <p:nvPr>
            <p:ph type="title"/>
          </p:nvPr>
        </p:nvSpPr>
        <p:spPr/>
        <p:txBody>
          <a:bodyPr>
            <a:normAutofit/>
          </a:bodyPr>
          <a:lstStyle/>
          <a:p>
            <a:pPr algn="ctr"/>
            <a:r>
              <a:rPr lang="en-US" sz="4000" dirty="0">
                <a:solidFill>
                  <a:schemeClr val="accent1">
                    <a:lumMod val="50000"/>
                  </a:schemeClr>
                </a:solidFill>
                <a:effectLst/>
                <a:latin typeface="Calibri" panose="020F0502020204030204" pitchFamily="34" charset="0"/>
                <a:cs typeface="Calibri" panose="020F0502020204030204" pitchFamily="34" charset="0"/>
              </a:rPr>
              <a:t>R&amp;D Definitions</a:t>
            </a:r>
          </a:p>
        </p:txBody>
      </p:sp>
      <p:sp>
        <p:nvSpPr>
          <p:cNvPr id="3" name="TextBox 2">
            <a:extLst>
              <a:ext uri="{FF2B5EF4-FFF2-40B4-BE49-F238E27FC236}">
                <a16:creationId xmlns:a16="http://schemas.microsoft.com/office/drawing/2014/main" id="{886A007A-8EB4-45EB-A65C-5F529003AAFC}"/>
              </a:ext>
            </a:extLst>
          </p:cNvPr>
          <p:cNvSpPr txBox="1"/>
          <p:nvPr/>
        </p:nvSpPr>
        <p:spPr>
          <a:xfrm>
            <a:off x="838200" y="1166842"/>
            <a:ext cx="10646044" cy="4524315"/>
          </a:xfrm>
          <a:prstGeom prst="rect">
            <a:avLst/>
          </a:prstGeom>
          <a:noFill/>
        </p:spPr>
        <p:txBody>
          <a:bodyPr wrap="square" rtlCol="0">
            <a:spAutoFit/>
          </a:bodyPr>
          <a:lstStyle/>
          <a:p>
            <a:r>
              <a:rPr lang="en-US" sz="2400" b="1" dirty="0">
                <a:solidFill>
                  <a:schemeClr val="accent4">
                    <a:lumMod val="60000"/>
                    <a:lumOff val="40000"/>
                  </a:schemeClr>
                </a:solidFill>
              </a:rPr>
              <a:t>Basic research</a:t>
            </a:r>
            <a:r>
              <a:rPr lang="en-US" sz="2400" dirty="0">
                <a:solidFill>
                  <a:schemeClr val="accent4">
                    <a:lumMod val="60000"/>
                    <a:lumOff val="40000"/>
                  </a:schemeClr>
                </a:solidFill>
              </a:rPr>
              <a:t> </a:t>
            </a:r>
            <a:r>
              <a:rPr lang="en-US" sz="2400" dirty="0">
                <a:solidFill>
                  <a:schemeClr val="bg1"/>
                </a:solidFill>
              </a:rPr>
              <a:t>– experimental or theoretical work undertaken primarily to acquire new knowledge of the underlying foundations of phenomena and observable facts, not directed toward any particular use.</a:t>
            </a:r>
          </a:p>
          <a:p>
            <a:r>
              <a:rPr lang="en-US" sz="2400" b="1" dirty="0">
                <a:solidFill>
                  <a:schemeClr val="bg1"/>
                </a:solidFill>
              </a:rPr>
              <a:t> </a:t>
            </a:r>
            <a:endParaRPr lang="en-US" sz="2400" dirty="0">
              <a:solidFill>
                <a:schemeClr val="bg1"/>
              </a:solidFill>
            </a:endParaRPr>
          </a:p>
          <a:p>
            <a:r>
              <a:rPr lang="en-US" sz="2400" b="1" dirty="0">
                <a:solidFill>
                  <a:schemeClr val="accent4">
                    <a:lumMod val="60000"/>
                    <a:lumOff val="40000"/>
                  </a:schemeClr>
                </a:solidFill>
              </a:rPr>
              <a:t>Applied research</a:t>
            </a:r>
            <a:r>
              <a:rPr lang="en-US" sz="2400" dirty="0">
                <a:solidFill>
                  <a:schemeClr val="bg1"/>
                </a:solidFill>
              </a:rPr>
              <a:t> – original investigation undertaken in order to acquire new knowledge, directed primarily towards a specific, practical aim or objective. </a:t>
            </a:r>
          </a:p>
          <a:p>
            <a:r>
              <a:rPr lang="en-US" sz="2400" dirty="0">
                <a:solidFill>
                  <a:schemeClr val="bg1"/>
                </a:solidFill>
              </a:rPr>
              <a:t> </a:t>
            </a:r>
          </a:p>
          <a:p>
            <a:r>
              <a:rPr lang="en-US" sz="2400" b="1" dirty="0">
                <a:solidFill>
                  <a:schemeClr val="bg1"/>
                </a:solidFill>
              </a:rPr>
              <a:t>	</a:t>
            </a:r>
            <a:r>
              <a:rPr lang="en-US" sz="2400" b="1" dirty="0">
                <a:solidFill>
                  <a:schemeClr val="accent4">
                    <a:lumMod val="60000"/>
                    <a:lumOff val="40000"/>
                  </a:schemeClr>
                </a:solidFill>
              </a:rPr>
              <a:t>Fundamental research</a:t>
            </a:r>
            <a:r>
              <a:rPr lang="en-US" sz="2400" dirty="0">
                <a:solidFill>
                  <a:schemeClr val="bg1"/>
                </a:solidFill>
              </a:rPr>
              <a:t> = basic + applied research</a:t>
            </a:r>
          </a:p>
          <a:p>
            <a:endParaRPr lang="en-US" sz="2400" dirty="0">
              <a:solidFill>
                <a:schemeClr val="bg1"/>
              </a:solidFill>
            </a:endParaRPr>
          </a:p>
          <a:p>
            <a:r>
              <a:rPr lang="en-US" sz="2400" b="1" dirty="0">
                <a:solidFill>
                  <a:schemeClr val="accent4">
                    <a:lumMod val="60000"/>
                    <a:lumOff val="40000"/>
                  </a:schemeClr>
                </a:solidFill>
              </a:rPr>
              <a:t>Experimental development </a:t>
            </a:r>
            <a:r>
              <a:rPr lang="en-US" sz="2400" dirty="0">
                <a:solidFill>
                  <a:schemeClr val="bg1"/>
                </a:solidFill>
              </a:rPr>
              <a:t>– systematic effort, based on existing knowledge from research or practical experience, directed toward creating novel or improved materials, products, devices, processes, systems, or services.</a:t>
            </a:r>
          </a:p>
        </p:txBody>
      </p:sp>
      <p:pic>
        <p:nvPicPr>
          <p:cNvPr id="4" name="Picture 3">
            <a:extLst>
              <a:ext uri="{FF2B5EF4-FFF2-40B4-BE49-F238E27FC236}">
                <a16:creationId xmlns:a16="http://schemas.microsoft.com/office/drawing/2014/main" id="{22E41A9B-6F45-4138-87F5-C9DAFBD1D26B}"/>
              </a:ext>
            </a:extLst>
          </p:cNvPr>
          <p:cNvPicPr>
            <a:picLocks noChangeAspect="1"/>
          </p:cNvPicPr>
          <p:nvPr/>
        </p:nvPicPr>
        <p:blipFill>
          <a:blip r:embed="rId3"/>
          <a:stretch>
            <a:fillRect/>
          </a:stretch>
        </p:blipFill>
        <p:spPr>
          <a:xfrm>
            <a:off x="319216" y="130143"/>
            <a:ext cx="646331" cy="646331"/>
          </a:xfrm>
          <a:prstGeom prst="rect">
            <a:avLst/>
          </a:prstGeom>
        </p:spPr>
      </p:pic>
    </p:spTree>
    <p:extLst>
      <p:ext uri="{BB962C8B-B14F-4D97-AF65-F5344CB8AC3E}">
        <p14:creationId xmlns:p14="http://schemas.microsoft.com/office/powerpoint/2010/main" val="377761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0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45EF62-EF15-48ED-8A4C-DFE2EFFF9574}"/>
              </a:ext>
            </a:extLst>
          </p:cNvPr>
          <p:cNvSpPr>
            <a:spLocks noGrp="1"/>
          </p:cNvSpPr>
          <p:nvPr>
            <p:ph type="title"/>
          </p:nvPr>
        </p:nvSpPr>
        <p:spPr>
          <a:xfrm>
            <a:off x="838200" y="67732"/>
            <a:ext cx="10515600" cy="795868"/>
          </a:xfrm>
        </p:spPr>
        <p:txBody>
          <a:bodyPr>
            <a:normAutofit/>
          </a:bodyPr>
          <a:lstStyle/>
          <a:p>
            <a:pPr algn="ctr"/>
            <a:r>
              <a:rPr lang="en-US" sz="4000">
                <a:solidFill>
                  <a:schemeClr val="accent1">
                    <a:lumMod val="50000"/>
                  </a:schemeClr>
                </a:solidFill>
                <a:effectLst/>
                <a:latin typeface="Calibri" panose="020F0502020204030204" pitchFamily="34" charset="0"/>
                <a:cs typeface="Calibri" panose="020F0502020204030204" pitchFamily="34" charset="0"/>
              </a:rPr>
              <a:t>Global </a:t>
            </a:r>
            <a:r>
              <a:rPr lang="en-US" sz="4000" dirty="0">
                <a:solidFill>
                  <a:schemeClr val="accent1">
                    <a:lumMod val="50000"/>
                  </a:schemeClr>
                </a:solidFill>
                <a:effectLst/>
                <a:latin typeface="Calibri" panose="020F0502020204030204" pitchFamily="34" charset="0"/>
                <a:cs typeface="Calibri" panose="020F0502020204030204" pitchFamily="34" charset="0"/>
              </a:rPr>
              <a:t>Investment in Research &amp; Development</a:t>
            </a:r>
          </a:p>
        </p:txBody>
      </p:sp>
      <p:pic>
        <p:nvPicPr>
          <p:cNvPr id="9" name="Picture 8">
            <a:extLst>
              <a:ext uri="{FF2B5EF4-FFF2-40B4-BE49-F238E27FC236}">
                <a16:creationId xmlns:a16="http://schemas.microsoft.com/office/drawing/2014/main" id="{18D168E6-DA82-405E-AD35-5E26E17CA908}"/>
              </a:ext>
            </a:extLst>
          </p:cNvPr>
          <p:cNvPicPr>
            <a:picLocks noChangeAspect="1"/>
          </p:cNvPicPr>
          <p:nvPr/>
        </p:nvPicPr>
        <p:blipFill>
          <a:blip r:embed="rId3"/>
          <a:stretch>
            <a:fillRect/>
          </a:stretch>
        </p:blipFill>
        <p:spPr>
          <a:xfrm>
            <a:off x="319216" y="130143"/>
            <a:ext cx="646331" cy="646331"/>
          </a:xfrm>
          <a:prstGeom prst="rect">
            <a:avLst/>
          </a:prstGeom>
        </p:spPr>
      </p:pic>
      <p:graphicFrame>
        <p:nvGraphicFramePr>
          <p:cNvPr id="7" name="Chart 6">
            <a:extLst>
              <a:ext uri="{FF2B5EF4-FFF2-40B4-BE49-F238E27FC236}">
                <a16:creationId xmlns:a16="http://schemas.microsoft.com/office/drawing/2014/main" id="{F272ADB7-900C-4873-81F1-B99251E37033}"/>
              </a:ext>
            </a:extLst>
          </p:cNvPr>
          <p:cNvGraphicFramePr>
            <a:graphicFrameLocks/>
          </p:cNvGraphicFramePr>
          <p:nvPr/>
        </p:nvGraphicFramePr>
        <p:xfrm>
          <a:off x="2582268" y="1614608"/>
          <a:ext cx="7059168" cy="36939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F153543F-7212-420D-9DE0-4C494F0D280B}"/>
              </a:ext>
            </a:extLst>
          </p:cNvPr>
          <p:cNvGraphicFramePr>
            <a:graphicFrameLocks noChangeAspect="1"/>
          </p:cNvGraphicFramePr>
          <p:nvPr/>
        </p:nvGraphicFramePr>
        <p:xfrm>
          <a:off x="5620814" y="818740"/>
          <a:ext cx="6257434" cy="29260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1A81848B-BFC8-4DC7-A186-CE32CB1A55D9}"/>
              </a:ext>
            </a:extLst>
          </p:cNvPr>
          <p:cNvGraphicFramePr>
            <a:graphicFrameLocks noChangeAspect="1"/>
          </p:cNvGraphicFramePr>
          <p:nvPr/>
        </p:nvGraphicFramePr>
        <p:xfrm>
          <a:off x="5617142" y="3879861"/>
          <a:ext cx="6257434" cy="292608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5840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1000" fill="hold"/>
                                        <p:tgtEl>
                                          <p:spTgt spid="7"/>
                                        </p:tgtEl>
                                      </p:cBhvr>
                                      <p:by x="70000" y="70000"/>
                                    </p:animScale>
                                  </p:childTnLst>
                                </p:cTn>
                              </p:par>
                            </p:childTnLst>
                          </p:cTn>
                        </p:par>
                        <p:par>
                          <p:cTn id="7" fill="hold">
                            <p:stCondLst>
                              <p:cond delay="1000"/>
                            </p:stCondLst>
                            <p:childTnLst>
                              <p:par>
                                <p:cTn id="8" presetID="42" presetClass="path" presetSubtype="0" accel="50000" decel="50000" fill="hold" grpId="0" nodeType="afterEffect">
                                  <p:stCondLst>
                                    <p:cond delay="0"/>
                                  </p:stCondLst>
                                  <p:childTnLst>
                                    <p:animMotion origin="layout" path="M -2.08333E-6 3.7037E-7 L -0.28815 3.7037E-7 " pathEditMode="relative" rAng="0" ptsTypes="AA">
                                      <p:cBhvr>
                                        <p:cTn id="9" dur="1000" fill="hold"/>
                                        <p:tgtEl>
                                          <p:spTgt spid="7"/>
                                        </p:tgtEl>
                                        <p:attrNameLst>
                                          <p:attrName>ppt_x</p:attrName>
                                          <p:attrName>ppt_y</p:attrName>
                                        </p:attrNameLst>
                                      </p:cBhvr>
                                      <p:rCtr x="-14414" y="0"/>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Graphic spid="8" grpId="0">
        <p:bldAsOne/>
      </p:bldGraphic>
      <p:bldGraphic spid="1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53E00A-6DEF-4CB5-9165-5BB49960BDAB}"/>
              </a:ext>
            </a:extLst>
          </p:cNvPr>
          <p:cNvSpPr/>
          <p:nvPr/>
        </p:nvSpPr>
        <p:spPr>
          <a:xfrm>
            <a:off x="329604" y="69060"/>
            <a:ext cx="11657609" cy="646331"/>
          </a:xfrm>
          <a:prstGeom prst="rect">
            <a:avLst/>
          </a:prstGeom>
        </p:spPr>
        <p:txBody>
          <a:bodyPr wrap="square">
            <a:noAutofit/>
          </a:bodyPr>
          <a:lstStyle/>
          <a:p>
            <a:pPr lvl="0" algn="ctr">
              <a:defRPr/>
            </a:pPr>
            <a:r>
              <a:rPr lang="en-US" sz="4000" dirty="0">
                <a:solidFill>
                  <a:schemeClr val="accent1">
                    <a:lumMod val="50000"/>
                  </a:schemeClr>
                </a:solidFill>
                <a:latin typeface="Calibri" panose="020F0502020204030204" pitchFamily="34" charset="0"/>
                <a:cs typeface="Calibri" panose="020F0502020204030204" pitchFamily="34" charset="0"/>
              </a:rPr>
              <a:t>Shift in Global R&amp;D Expenditures</a:t>
            </a:r>
          </a:p>
        </p:txBody>
      </p:sp>
      <p:pic>
        <p:nvPicPr>
          <p:cNvPr id="6" name="Picture 5">
            <a:extLst>
              <a:ext uri="{FF2B5EF4-FFF2-40B4-BE49-F238E27FC236}">
                <a16:creationId xmlns:a16="http://schemas.microsoft.com/office/drawing/2014/main" id="{E8E842DB-D22E-4A2F-9075-F66A42934F4B}"/>
              </a:ext>
            </a:extLst>
          </p:cNvPr>
          <p:cNvPicPr>
            <a:picLocks noChangeAspect="1"/>
          </p:cNvPicPr>
          <p:nvPr/>
        </p:nvPicPr>
        <p:blipFill>
          <a:blip r:embed="rId3"/>
          <a:stretch>
            <a:fillRect/>
          </a:stretch>
        </p:blipFill>
        <p:spPr>
          <a:xfrm>
            <a:off x="329604" y="140557"/>
            <a:ext cx="646331" cy="646331"/>
          </a:xfrm>
          <a:prstGeom prst="rect">
            <a:avLst/>
          </a:prstGeom>
        </p:spPr>
      </p:pic>
      <p:pic>
        <p:nvPicPr>
          <p:cNvPr id="3" name="Picture 2">
            <a:extLst>
              <a:ext uri="{FF2B5EF4-FFF2-40B4-BE49-F238E27FC236}">
                <a16:creationId xmlns:a16="http://schemas.microsoft.com/office/drawing/2014/main" id="{F7DC0F43-6F1D-4485-83B3-B23FB97C7F89}"/>
              </a:ext>
            </a:extLst>
          </p:cNvPr>
          <p:cNvPicPr>
            <a:picLocks noChangeAspect="1"/>
          </p:cNvPicPr>
          <p:nvPr/>
        </p:nvPicPr>
        <p:blipFill>
          <a:blip r:embed="rId4"/>
          <a:stretch>
            <a:fillRect/>
          </a:stretch>
        </p:blipFill>
        <p:spPr>
          <a:xfrm>
            <a:off x="911576" y="1233822"/>
            <a:ext cx="4974591" cy="4390356"/>
          </a:xfrm>
          <a:prstGeom prst="rect">
            <a:avLst/>
          </a:prstGeom>
        </p:spPr>
      </p:pic>
      <p:pic>
        <p:nvPicPr>
          <p:cNvPr id="7" name="Picture 6">
            <a:extLst>
              <a:ext uri="{FF2B5EF4-FFF2-40B4-BE49-F238E27FC236}">
                <a16:creationId xmlns:a16="http://schemas.microsoft.com/office/drawing/2014/main" id="{E62E8A16-1A17-4A23-9126-9006AD549DE3}"/>
              </a:ext>
            </a:extLst>
          </p:cNvPr>
          <p:cNvPicPr>
            <a:picLocks noChangeAspect="1"/>
          </p:cNvPicPr>
          <p:nvPr/>
        </p:nvPicPr>
        <p:blipFill>
          <a:blip r:embed="rId5"/>
          <a:stretch>
            <a:fillRect/>
          </a:stretch>
        </p:blipFill>
        <p:spPr>
          <a:xfrm>
            <a:off x="6329492" y="1233822"/>
            <a:ext cx="4905857" cy="4459089"/>
          </a:xfrm>
          <a:prstGeom prst="rect">
            <a:avLst/>
          </a:prstGeom>
        </p:spPr>
      </p:pic>
    </p:spTree>
    <p:extLst>
      <p:ext uri="{BB962C8B-B14F-4D97-AF65-F5344CB8AC3E}">
        <p14:creationId xmlns:p14="http://schemas.microsoft.com/office/powerpoint/2010/main" val="329675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53E00A-6DEF-4CB5-9165-5BB49960BDAB}"/>
              </a:ext>
            </a:extLst>
          </p:cNvPr>
          <p:cNvSpPr/>
          <p:nvPr/>
        </p:nvSpPr>
        <p:spPr>
          <a:xfrm>
            <a:off x="329604" y="69060"/>
            <a:ext cx="11657609" cy="646331"/>
          </a:xfrm>
          <a:prstGeom prst="rect">
            <a:avLst/>
          </a:prstGeom>
        </p:spPr>
        <p:txBody>
          <a:bodyPr wrap="square">
            <a:noAutofit/>
          </a:bodyPr>
          <a:lstStyle/>
          <a:p>
            <a:pPr lvl="0" algn="ctr">
              <a:defRPr/>
            </a:pPr>
            <a:r>
              <a:rPr lang="en-US" sz="4000" dirty="0">
                <a:solidFill>
                  <a:schemeClr val="accent1">
                    <a:lumMod val="50000"/>
                  </a:schemeClr>
                </a:solidFill>
                <a:latin typeface="Calibri" panose="020F0502020204030204" pitchFamily="34" charset="0"/>
                <a:cs typeface="Calibri" panose="020F0502020204030204" pitchFamily="34" charset="0"/>
              </a:rPr>
              <a:t>Global High R&amp;D Intensive Industry Output </a:t>
            </a:r>
          </a:p>
        </p:txBody>
      </p:sp>
      <p:sp>
        <p:nvSpPr>
          <p:cNvPr id="6" name="TextBox 5">
            <a:extLst>
              <a:ext uri="{FF2B5EF4-FFF2-40B4-BE49-F238E27FC236}">
                <a16:creationId xmlns:a16="http://schemas.microsoft.com/office/drawing/2014/main" id="{D9DA6ED2-5F3B-499F-B982-01F7B9DC193B}"/>
              </a:ext>
            </a:extLst>
          </p:cNvPr>
          <p:cNvSpPr txBox="1"/>
          <p:nvPr/>
        </p:nvSpPr>
        <p:spPr>
          <a:xfrm>
            <a:off x="7735907" y="6182169"/>
            <a:ext cx="3803157" cy="307777"/>
          </a:xfrm>
          <a:prstGeom prst="rect">
            <a:avLst/>
          </a:prstGeom>
          <a:noFill/>
        </p:spPr>
        <p:txBody>
          <a:bodyPr wrap="none" rtlCol="0">
            <a:spAutoFit/>
          </a:bodyPr>
          <a:lstStyle/>
          <a:p>
            <a:r>
              <a:rPr lang="en-US" sz="1400" dirty="0">
                <a:solidFill>
                  <a:schemeClr val="bg1"/>
                </a:solidFill>
              </a:rPr>
              <a:t>Source: IHS Markit, Comparative Industry Service.</a:t>
            </a:r>
          </a:p>
        </p:txBody>
      </p:sp>
      <p:graphicFrame>
        <p:nvGraphicFramePr>
          <p:cNvPr id="12" name="Chart 11">
            <a:extLst>
              <a:ext uri="{FF2B5EF4-FFF2-40B4-BE49-F238E27FC236}">
                <a16:creationId xmlns:a16="http://schemas.microsoft.com/office/drawing/2014/main" id="{79AA861D-B814-438B-BD77-C72A3846A305}"/>
              </a:ext>
            </a:extLst>
          </p:cNvPr>
          <p:cNvGraphicFramePr>
            <a:graphicFrameLocks/>
          </p:cNvGraphicFramePr>
          <p:nvPr/>
        </p:nvGraphicFramePr>
        <p:xfrm>
          <a:off x="534391" y="1004286"/>
          <a:ext cx="11657609" cy="4974336"/>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BC29C019-BA95-48A9-9452-A866049452EC}"/>
              </a:ext>
            </a:extLst>
          </p:cNvPr>
          <p:cNvPicPr>
            <a:picLocks noChangeAspect="1"/>
          </p:cNvPicPr>
          <p:nvPr/>
        </p:nvPicPr>
        <p:blipFill>
          <a:blip r:embed="rId4"/>
          <a:stretch>
            <a:fillRect/>
          </a:stretch>
        </p:blipFill>
        <p:spPr>
          <a:xfrm>
            <a:off x="267195" y="102859"/>
            <a:ext cx="658937" cy="658937"/>
          </a:xfrm>
          <a:prstGeom prst="rect">
            <a:avLst/>
          </a:prstGeom>
        </p:spPr>
      </p:pic>
      <p:sp>
        <p:nvSpPr>
          <p:cNvPr id="4" name="TextBox 3">
            <a:extLst>
              <a:ext uri="{FF2B5EF4-FFF2-40B4-BE49-F238E27FC236}">
                <a16:creationId xmlns:a16="http://schemas.microsoft.com/office/drawing/2014/main" id="{48E3A174-06D2-4497-9130-360ED9474DD1}"/>
              </a:ext>
            </a:extLst>
          </p:cNvPr>
          <p:cNvSpPr txBox="1"/>
          <p:nvPr/>
        </p:nvSpPr>
        <p:spPr>
          <a:xfrm>
            <a:off x="10537370" y="1638552"/>
            <a:ext cx="1553029" cy="3320909"/>
          </a:xfrm>
          <a:prstGeom prst="rect">
            <a:avLst/>
          </a:prstGeom>
          <a:noFill/>
        </p:spPr>
        <p:txBody>
          <a:bodyPr wrap="square" rtlCol="0">
            <a:spAutoFit/>
          </a:bodyPr>
          <a:lstStyle/>
          <a:p>
            <a:r>
              <a:rPr lang="en-US" dirty="0">
                <a:solidFill>
                  <a:schemeClr val="bg1"/>
                </a:solidFill>
              </a:rPr>
              <a:t>Rest of world</a:t>
            </a:r>
          </a:p>
          <a:p>
            <a:endParaRPr lang="en-US" sz="900" dirty="0">
              <a:solidFill>
                <a:schemeClr val="bg1"/>
              </a:solidFill>
            </a:endParaRPr>
          </a:p>
          <a:p>
            <a:pPr>
              <a:lnSpc>
                <a:spcPct val="80000"/>
              </a:lnSpc>
            </a:pPr>
            <a:r>
              <a:rPr lang="en-US" dirty="0">
                <a:solidFill>
                  <a:schemeClr val="bg1"/>
                </a:solidFill>
              </a:rPr>
              <a:t>Other selected Asia</a:t>
            </a:r>
          </a:p>
          <a:p>
            <a:endParaRPr lang="en-US" sz="1000" dirty="0">
              <a:solidFill>
                <a:schemeClr val="bg1"/>
              </a:solidFill>
            </a:endParaRPr>
          </a:p>
          <a:p>
            <a:r>
              <a:rPr lang="en-US" dirty="0">
                <a:solidFill>
                  <a:schemeClr val="bg1"/>
                </a:solidFill>
              </a:rPr>
              <a:t>China</a:t>
            </a:r>
          </a:p>
          <a:p>
            <a:endParaRPr lang="en-US" dirty="0">
              <a:solidFill>
                <a:schemeClr val="bg1"/>
              </a:solidFill>
            </a:endParaRPr>
          </a:p>
          <a:p>
            <a:r>
              <a:rPr lang="en-US" dirty="0">
                <a:solidFill>
                  <a:schemeClr val="bg1"/>
                </a:solidFill>
              </a:rPr>
              <a:t>Japan</a:t>
            </a:r>
          </a:p>
          <a:p>
            <a:endParaRPr lang="en-US" sz="1400" dirty="0">
              <a:solidFill>
                <a:schemeClr val="bg1"/>
              </a:solidFill>
            </a:endParaRPr>
          </a:p>
          <a:p>
            <a:r>
              <a:rPr lang="en-US" dirty="0">
                <a:solidFill>
                  <a:schemeClr val="bg1"/>
                </a:solidFill>
              </a:rPr>
              <a:t>EU</a:t>
            </a:r>
          </a:p>
          <a:p>
            <a:endParaRPr lang="en-US" dirty="0">
              <a:solidFill>
                <a:schemeClr val="bg1"/>
              </a:solidFill>
            </a:endParaRPr>
          </a:p>
          <a:p>
            <a:endParaRPr lang="en-US" dirty="0">
              <a:solidFill>
                <a:schemeClr val="bg1"/>
              </a:solidFill>
            </a:endParaRPr>
          </a:p>
          <a:p>
            <a:r>
              <a:rPr lang="en-US" dirty="0">
                <a:solidFill>
                  <a:schemeClr val="bg1"/>
                </a:solidFill>
              </a:rPr>
              <a:t>U.S.</a:t>
            </a:r>
          </a:p>
        </p:txBody>
      </p:sp>
      <p:sp>
        <p:nvSpPr>
          <p:cNvPr id="2" name="TextBox 1">
            <a:extLst>
              <a:ext uri="{FF2B5EF4-FFF2-40B4-BE49-F238E27FC236}">
                <a16:creationId xmlns:a16="http://schemas.microsoft.com/office/drawing/2014/main" id="{2F7F1E27-1A4B-4FAE-9AB4-CFAD2A939C32}"/>
              </a:ext>
            </a:extLst>
          </p:cNvPr>
          <p:cNvSpPr txBox="1"/>
          <p:nvPr/>
        </p:nvSpPr>
        <p:spPr>
          <a:xfrm>
            <a:off x="1939160" y="3864404"/>
            <a:ext cx="693683" cy="1354217"/>
          </a:xfrm>
          <a:prstGeom prst="rect">
            <a:avLst/>
          </a:prstGeom>
          <a:noFill/>
        </p:spPr>
        <p:txBody>
          <a:bodyPr wrap="square" rtlCol="0">
            <a:spAutoFit/>
          </a:bodyPr>
          <a:lstStyle/>
          <a:p>
            <a:r>
              <a:rPr lang="en-US" sz="1600" dirty="0"/>
              <a:t>6%</a:t>
            </a:r>
          </a:p>
          <a:p>
            <a:endParaRPr lang="en-US" sz="1600" dirty="0"/>
          </a:p>
          <a:p>
            <a:r>
              <a:rPr lang="en-US" sz="1600" dirty="0"/>
              <a:t>25%</a:t>
            </a:r>
          </a:p>
          <a:p>
            <a:endParaRPr lang="en-US" sz="1600" dirty="0"/>
          </a:p>
          <a:p>
            <a:r>
              <a:rPr lang="en-US" sz="1600" dirty="0"/>
              <a:t>38%</a:t>
            </a:r>
          </a:p>
        </p:txBody>
      </p:sp>
      <p:sp>
        <p:nvSpPr>
          <p:cNvPr id="8" name="TextBox 7">
            <a:extLst>
              <a:ext uri="{FF2B5EF4-FFF2-40B4-BE49-F238E27FC236}">
                <a16:creationId xmlns:a16="http://schemas.microsoft.com/office/drawing/2014/main" id="{8DB044AD-65DB-4CF8-BB3D-96AB92866F90}"/>
              </a:ext>
            </a:extLst>
          </p:cNvPr>
          <p:cNvSpPr txBox="1"/>
          <p:nvPr/>
        </p:nvSpPr>
        <p:spPr>
          <a:xfrm>
            <a:off x="8943802" y="2814345"/>
            <a:ext cx="693683" cy="2062103"/>
          </a:xfrm>
          <a:prstGeom prst="rect">
            <a:avLst/>
          </a:prstGeom>
          <a:noFill/>
        </p:spPr>
        <p:txBody>
          <a:bodyPr wrap="square" rtlCol="0">
            <a:spAutoFit/>
          </a:bodyPr>
          <a:lstStyle/>
          <a:p>
            <a:r>
              <a:rPr lang="en-US" sz="1600" dirty="0"/>
              <a:t>21%</a:t>
            </a:r>
          </a:p>
          <a:p>
            <a:endParaRPr lang="en-US" sz="1600" dirty="0"/>
          </a:p>
          <a:p>
            <a:endParaRPr lang="en-US" sz="1600" dirty="0"/>
          </a:p>
          <a:p>
            <a:endParaRPr lang="en-US" sz="1600" dirty="0"/>
          </a:p>
          <a:p>
            <a:r>
              <a:rPr lang="en-US" sz="1600" dirty="0"/>
              <a:t>19%</a:t>
            </a:r>
          </a:p>
          <a:p>
            <a:endParaRPr lang="en-US" sz="1600" dirty="0"/>
          </a:p>
          <a:p>
            <a:endParaRPr lang="en-US" sz="1600" dirty="0"/>
          </a:p>
          <a:p>
            <a:r>
              <a:rPr lang="en-US" sz="1600" dirty="0"/>
              <a:t>32%</a:t>
            </a:r>
          </a:p>
        </p:txBody>
      </p:sp>
      <p:cxnSp>
        <p:nvCxnSpPr>
          <p:cNvPr id="11" name="Straight Connector 10">
            <a:extLst>
              <a:ext uri="{FF2B5EF4-FFF2-40B4-BE49-F238E27FC236}">
                <a16:creationId xmlns:a16="http://schemas.microsoft.com/office/drawing/2014/main" id="{833043E1-5580-4B02-A11D-7EAA8D9A7502}"/>
              </a:ext>
            </a:extLst>
          </p:cNvPr>
          <p:cNvCxnSpPr>
            <a:cxnSpLocks/>
          </p:cNvCxnSpPr>
          <p:nvPr/>
        </p:nvCxnSpPr>
        <p:spPr>
          <a:xfrm>
            <a:off x="10011103" y="2821990"/>
            <a:ext cx="447347" cy="0"/>
          </a:xfrm>
          <a:prstGeom prst="line">
            <a:avLst/>
          </a:prstGeom>
          <a:ln w="47625">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6FB96F-0E40-43BE-95C5-C1B125DF8765}"/>
              </a:ext>
            </a:extLst>
          </p:cNvPr>
          <p:cNvCxnSpPr>
            <a:cxnSpLocks/>
          </p:cNvCxnSpPr>
          <p:nvPr/>
        </p:nvCxnSpPr>
        <p:spPr>
          <a:xfrm>
            <a:off x="10011103" y="3864404"/>
            <a:ext cx="526267" cy="0"/>
          </a:xfrm>
          <a:prstGeom prst="line">
            <a:avLst/>
          </a:prstGeom>
          <a:ln w="47625">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FF8C59-EDB4-4F40-A890-FC1F20A9B9CA}"/>
              </a:ext>
            </a:extLst>
          </p:cNvPr>
          <p:cNvCxnSpPr>
            <a:cxnSpLocks/>
          </p:cNvCxnSpPr>
          <p:nvPr/>
        </p:nvCxnSpPr>
        <p:spPr>
          <a:xfrm>
            <a:off x="10055553" y="4676190"/>
            <a:ext cx="481817" cy="0"/>
          </a:xfrm>
          <a:prstGeom prst="line">
            <a:avLst/>
          </a:prstGeom>
          <a:ln w="47625">
            <a:solidFill>
              <a:schemeClr val="tx1"/>
            </a:solidFill>
            <a:head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26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6" presetClass="emph" presetSubtype="0" fill="hold" nodeType="withEffect">
                                  <p:stCondLst>
                                    <p:cond delay="0"/>
                                  </p:stCondLst>
                                  <p:childTnLst>
                                    <p:animScale>
                                      <p:cBhvr>
                                        <p:cTn id="12" dur="2000" fill="hold"/>
                                        <p:tgtEl>
                                          <p:spTgt spid="4">
                                            <p:txEl>
                                              <p:pRg st="4" end="4"/>
                                            </p:txEl>
                                          </p:spTgt>
                                        </p:tgtEl>
                                      </p:cBhvr>
                                      <p:by x="150000" y="150000"/>
                                    </p:animScale>
                                  </p:childTnLst>
                                </p:cTn>
                              </p:par>
                              <p:par>
                                <p:cTn id="13" presetID="6" presetClass="emph" presetSubtype="0" fill="hold" nodeType="withEffect">
                                  <p:stCondLst>
                                    <p:cond delay="0"/>
                                  </p:stCondLst>
                                  <p:childTnLst>
                                    <p:animScale>
                                      <p:cBhvr>
                                        <p:cTn id="14" dur="2000" fill="hold"/>
                                        <p:tgtEl>
                                          <p:spTgt spid="4">
                                            <p:txEl>
                                              <p:pRg st="8" end="8"/>
                                            </p:txEl>
                                          </p:spTgt>
                                        </p:tgtEl>
                                      </p:cBhvr>
                                      <p:by x="150000" y="150000"/>
                                    </p:animScale>
                                  </p:childTnLst>
                                </p:cTn>
                              </p:par>
                              <p:par>
                                <p:cTn id="15" presetID="6" presetClass="emph" presetSubtype="0" fill="hold" nodeType="withEffect">
                                  <p:stCondLst>
                                    <p:cond delay="0"/>
                                  </p:stCondLst>
                                  <p:childTnLst>
                                    <p:animScale>
                                      <p:cBhvr>
                                        <p:cTn id="16" dur="2000" fill="hold"/>
                                        <p:tgtEl>
                                          <p:spTgt spid="4">
                                            <p:txEl>
                                              <p:pRg st="11" end="11"/>
                                            </p:txEl>
                                          </p:spTgt>
                                        </p:tgtEl>
                                      </p:cBhvr>
                                      <p:by x="150000" y="150000"/>
                                    </p:animScale>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9CD3-D1EF-483A-8EEB-CA1BB437DAA1}"/>
              </a:ext>
            </a:extLst>
          </p:cNvPr>
          <p:cNvSpPr>
            <a:spLocks noGrp="1"/>
          </p:cNvSpPr>
          <p:nvPr>
            <p:ph type="title"/>
          </p:nvPr>
        </p:nvSpPr>
        <p:spPr/>
        <p:txBody>
          <a:bodyPr>
            <a:normAutofit/>
          </a:bodyPr>
          <a:lstStyle/>
          <a:p>
            <a:pPr algn="ctr"/>
            <a:r>
              <a:rPr lang="en-US" sz="4000" dirty="0">
                <a:solidFill>
                  <a:schemeClr val="accent1">
                    <a:lumMod val="50000"/>
                  </a:schemeClr>
                </a:solidFill>
                <a:effectLst/>
                <a:latin typeface="Calibri" panose="020F0502020204030204" pitchFamily="34" charset="0"/>
                <a:cs typeface="Calibri" panose="020F0502020204030204" pitchFamily="34" charset="0"/>
              </a:rPr>
              <a:t>Global S&amp;E Publications</a:t>
            </a:r>
          </a:p>
        </p:txBody>
      </p:sp>
      <p:pic>
        <p:nvPicPr>
          <p:cNvPr id="8" name="Picture 7">
            <a:extLst>
              <a:ext uri="{FF2B5EF4-FFF2-40B4-BE49-F238E27FC236}">
                <a16:creationId xmlns:a16="http://schemas.microsoft.com/office/drawing/2014/main" id="{E0AF13FE-C47F-4027-B62D-E60E9E3CF5DC}"/>
              </a:ext>
            </a:extLst>
          </p:cNvPr>
          <p:cNvPicPr>
            <a:picLocks noChangeAspect="1"/>
          </p:cNvPicPr>
          <p:nvPr/>
        </p:nvPicPr>
        <p:blipFill>
          <a:blip r:embed="rId3"/>
          <a:stretch>
            <a:fillRect/>
          </a:stretch>
        </p:blipFill>
        <p:spPr>
          <a:xfrm>
            <a:off x="304890" y="140557"/>
            <a:ext cx="646331" cy="646331"/>
          </a:xfrm>
          <a:prstGeom prst="rect">
            <a:avLst/>
          </a:prstGeom>
        </p:spPr>
      </p:pic>
      <p:pic>
        <p:nvPicPr>
          <p:cNvPr id="4" name="Picture 3">
            <a:extLst>
              <a:ext uri="{FF2B5EF4-FFF2-40B4-BE49-F238E27FC236}">
                <a16:creationId xmlns:a16="http://schemas.microsoft.com/office/drawing/2014/main" id="{E250A708-A01F-46AE-9162-A41AC92CA4A6}"/>
              </a:ext>
            </a:extLst>
          </p:cNvPr>
          <p:cNvPicPr>
            <a:picLocks noChangeAspect="1"/>
          </p:cNvPicPr>
          <p:nvPr/>
        </p:nvPicPr>
        <p:blipFill rotWithShape="1">
          <a:blip r:embed="rId4"/>
          <a:srcRect l="3867" t="3203" r="5340"/>
          <a:stretch/>
        </p:blipFill>
        <p:spPr>
          <a:xfrm>
            <a:off x="3577772" y="1084931"/>
            <a:ext cx="5036456" cy="4879724"/>
          </a:xfrm>
          <a:prstGeom prst="rect">
            <a:avLst/>
          </a:prstGeom>
        </p:spPr>
      </p:pic>
    </p:spTree>
    <p:extLst>
      <p:ext uri="{BB962C8B-B14F-4D97-AF65-F5344CB8AC3E}">
        <p14:creationId xmlns:p14="http://schemas.microsoft.com/office/powerpoint/2010/main" val="1610013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CB5B805-309F-405F-8387-E65CE18E5204}"/>
              </a:ext>
            </a:extLst>
          </p:cNvPr>
          <p:cNvGraphicFramePr>
            <a:graphicFrameLocks/>
          </p:cNvGraphicFramePr>
          <p:nvPr/>
        </p:nvGraphicFramePr>
        <p:xfrm>
          <a:off x="297180" y="984504"/>
          <a:ext cx="11464290" cy="462686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D553E00A-6DEF-4CB5-9165-5BB49960BDAB}"/>
              </a:ext>
            </a:extLst>
          </p:cNvPr>
          <p:cNvSpPr/>
          <p:nvPr/>
        </p:nvSpPr>
        <p:spPr>
          <a:xfrm>
            <a:off x="1062681" y="69060"/>
            <a:ext cx="10132541" cy="646331"/>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1">
                    <a:lumMod val="50000"/>
                  </a:schemeClr>
                </a:solidFill>
                <a:latin typeface="Calibri" panose="020F0502020204030204" pitchFamily="34" charset="0"/>
                <a:cs typeface="Calibri" panose="020F0502020204030204" pitchFamily="34" charset="0"/>
              </a:rPr>
              <a:t>I</a:t>
            </a:r>
            <a:r>
              <a:rPr kumimoji="0" lang="en-US" sz="4000" b="0"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nternational collaboration on S&amp;E publications</a:t>
            </a:r>
          </a:p>
        </p:txBody>
      </p:sp>
      <p:sp>
        <p:nvSpPr>
          <p:cNvPr id="7" name="TextBox 6">
            <a:extLst>
              <a:ext uri="{FF2B5EF4-FFF2-40B4-BE49-F238E27FC236}">
                <a16:creationId xmlns:a16="http://schemas.microsoft.com/office/drawing/2014/main" id="{0E3A2F6E-B323-420C-ACD9-67354F5C32C9}"/>
              </a:ext>
            </a:extLst>
          </p:cNvPr>
          <p:cNvSpPr txBox="1"/>
          <p:nvPr/>
        </p:nvSpPr>
        <p:spPr>
          <a:xfrm>
            <a:off x="8891782" y="5593048"/>
            <a:ext cx="2664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Source: Elsevier, Scopus database.</a:t>
            </a:r>
          </a:p>
        </p:txBody>
      </p:sp>
      <p:pic>
        <p:nvPicPr>
          <p:cNvPr id="8" name="Picture 7">
            <a:extLst>
              <a:ext uri="{FF2B5EF4-FFF2-40B4-BE49-F238E27FC236}">
                <a16:creationId xmlns:a16="http://schemas.microsoft.com/office/drawing/2014/main" id="{A28763D5-F81F-4105-8556-F2309863F0B0}"/>
              </a:ext>
            </a:extLst>
          </p:cNvPr>
          <p:cNvPicPr>
            <a:picLocks noChangeAspect="1"/>
          </p:cNvPicPr>
          <p:nvPr/>
        </p:nvPicPr>
        <p:blipFill>
          <a:blip r:embed="rId4"/>
          <a:stretch>
            <a:fillRect/>
          </a:stretch>
        </p:blipFill>
        <p:spPr>
          <a:xfrm>
            <a:off x="317247" y="140557"/>
            <a:ext cx="646331" cy="646331"/>
          </a:xfrm>
          <a:prstGeom prst="rect">
            <a:avLst/>
          </a:prstGeom>
        </p:spPr>
      </p:pic>
    </p:spTree>
    <p:extLst>
      <p:ext uri="{BB962C8B-B14F-4D97-AF65-F5344CB8AC3E}">
        <p14:creationId xmlns:p14="http://schemas.microsoft.com/office/powerpoint/2010/main" val="937679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S Grants Conf Remarks 111819" id="{A94D1C57-A34E-43E1-BC1F-AC5390A898B7}" vid="{9EF93E3F-2185-4C65-B2CB-375BB99F58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C288CCEB1F4B4AA2A21622AA62D7DD" ma:contentTypeVersion="11" ma:contentTypeDescription="Create a new document." ma:contentTypeScope="" ma:versionID="ca269746ab72cf5c3ae85d979e3449d2">
  <xsd:schema xmlns:xsd="http://www.w3.org/2001/XMLSchema" xmlns:xs="http://www.w3.org/2001/XMLSchema" xmlns:p="http://schemas.microsoft.com/office/2006/metadata/properties" xmlns:ns2="7807f370-db5c-4e55-98cd-d90f52e9c336" xmlns:ns3="9d050664-5637-4ef4-8e92-0544b2413236" targetNamespace="http://schemas.microsoft.com/office/2006/metadata/properties" ma:root="true" ma:fieldsID="5d3c7ab5743302e3bbf66e873aacb0f6" ns2:_="" ns3:_="">
    <xsd:import namespace="7807f370-db5c-4e55-98cd-d90f52e9c336"/>
    <xsd:import namespace="9d050664-5637-4ef4-8e92-0544b241323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07f370-db5c-4e55-98cd-d90f52e9c3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d050664-5637-4ef4-8e92-0544b241323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307764-C8E0-4144-9EA0-73B365D8FD19}">
  <ds:schemaRefs>
    <ds:schemaRef ds:uri="7807f370-db5c-4e55-98cd-d90f52e9c336"/>
    <ds:schemaRef ds:uri="http://purl.org/dc/terms/"/>
    <ds:schemaRef ds:uri="http://schemas.microsoft.com/office/2006/documentManagement/types"/>
    <ds:schemaRef ds:uri="9d050664-5637-4ef4-8e92-0544b2413236"/>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4348E71-6490-4BC6-B319-EFB98AE2F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07f370-db5c-4e55-98cd-d90f52e9c336"/>
    <ds:schemaRef ds:uri="9d050664-5637-4ef4-8e92-0544b24132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5B87EC-047E-40D5-AAD6-C1907A4042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298</TotalTime>
  <Words>748</Words>
  <Application>Microsoft Office PowerPoint</Application>
  <PresentationFormat>Widescreen</PresentationFormat>
  <Paragraphs>144</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Copperplate</vt:lpstr>
      <vt:lpstr>Trajan Pro 3</vt:lpstr>
      <vt:lpstr>Office Theme</vt:lpstr>
      <vt:lpstr>The State of U.S. Science &amp; Engineering</vt:lpstr>
      <vt:lpstr>Science &amp; Engineering: A New Global Context</vt:lpstr>
      <vt:lpstr>Global Investment in Research &amp; Development</vt:lpstr>
      <vt:lpstr>R&amp;D Definitions</vt:lpstr>
      <vt:lpstr>Global Investment in Research &amp; Development</vt:lpstr>
      <vt:lpstr>PowerPoint Presentation</vt:lpstr>
      <vt:lpstr>PowerPoint Presentation</vt:lpstr>
      <vt:lpstr>Global S&amp;E Publications</vt:lpstr>
      <vt:lpstr>PowerPoint Presentation</vt:lpstr>
      <vt:lpstr>PowerPoint Presentation</vt:lpstr>
      <vt:lpstr>PowerPoint Presentation</vt:lpstr>
      <vt:lpstr>U.S.: We Need to Adapt</vt:lpstr>
      <vt:lpstr>PowerPoint Presentation</vt:lpstr>
      <vt:lpstr>U.S. Investment in Research &amp; Development</vt:lpstr>
      <vt:lpstr>Foreign-born Students &amp; Workers in U.S. S&amp;E</vt:lpstr>
      <vt:lpstr>PowerPoint Presentation</vt:lpstr>
      <vt:lpstr>Women &amp; Underrepresented Minorities in U.S. S&amp;E</vt:lpstr>
      <vt:lpstr>PowerPoint Presentation</vt:lpstr>
      <vt:lpstr>Increase in Worldwide  S&amp;E Knowledge </vt:lpstr>
      <vt:lpstr>Risks of Complacency</vt:lpstr>
      <vt:lpstr>A Vision for the Future: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State of U.S. Science &amp; Engineering</dc:title>
  <dc:creator>Bandyopadhyay, Reba</dc:creator>
  <cp:lastModifiedBy>Julia Phillips</cp:lastModifiedBy>
  <cp:revision>9</cp:revision>
  <dcterms:created xsi:type="dcterms:W3CDTF">2020-01-11T21:47:58Z</dcterms:created>
  <dcterms:modified xsi:type="dcterms:W3CDTF">2020-04-21T21:07:43Z</dcterms:modified>
</cp:coreProperties>
</file>