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
  </p:handoutMasterIdLst>
  <p:sldIdLst>
    <p:sldId id="258" r:id="rId2"/>
    <p:sldId id="257" r:id="rId3"/>
    <p:sldId id="259" r:id="rId4"/>
    <p:sldId id="260"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6" d="100"/>
          <a:sy n="66" d="100"/>
        </p:scale>
        <p:origin x="-55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AA9BB5C-7254-4CA3-B338-3FA142E4F8CD}" type="datetimeFigureOut">
              <a:rPr lang="en-US" smtClean="0"/>
              <a:t>10/24/2011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3A875DB-747E-4763-A16A-DF9775B4F77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7D542C-4AFC-4742-93FA-5B771F095B23}" type="datetimeFigureOut">
              <a:rPr lang="en-US" smtClean="0"/>
              <a:pPr/>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FFBD04-0F02-401E-95C0-6C7C7A6C69C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D542C-4AFC-4742-93FA-5B771F095B23}" type="datetimeFigureOut">
              <a:rPr lang="en-US" smtClean="0"/>
              <a:pPr/>
              <a:t>10/24/2011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FBD04-0F02-401E-95C0-6C7C7A6C69C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BERAC Charge</a:t>
            </a:r>
            <a:endParaRPr lang="en-US" dirty="0"/>
          </a:p>
        </p:txBody>
      </p:sp>
      <p:sp>
        <p:nvSpPr>
          <p:cNvPr id="3" name="Content Placeholder 2"/>
          <p:cNvSpPr>
            <a:spLocks noGrp="1"/>
          </p:cNvSpPr>
          <p:nvPr>
            <p:ph idx="1"/>
          </p:nvPr>
        </p:nvSpPr>
        <p:spPr/>
        <p:txBody>
          <a:bodyPr>
            <a:noAutofit/>
          </a:bodyPr>
          <a:lstStyle/>
          <a:p>
            <a:pPr marL="0" indent="0">
              <a:buNone/>
            </a:pPr>
            <a:r>
              <a:rPr lang="en-US" sz="2400" dirty="0">
                <a:latin typeface="Times New Roman" pitchFamily="18" charset="0"/>
              </a:rPr>
              <a:t>A recognized strength of the Office of Science, and BER is no exception, is the development of tools and technologies that enable science - from synchrotrons to genomic sequencing to </a:t>
            </a:r>
            <a:r>
              <a:rPr lang="en-US" sz="2400" dirty="0" err="1">
                <a:latin typeface="Times New Roman" pitchFamily="18" charset="0"/>
              </a:rPr>
              <a:t>nano</a:t>
            </a:r>
            <a:r>
              <a:rPr lang="en-US" sz="2400" dirty="0">
                <a:latin typeface="Times New Roman" pitchFamily="18" charset="0"/>
              </a:rPr>
              <a:t> centers. The </a:t>
            </a:r>
            <a:r>
              <a:rPr lang="en-US" sz="2400" dirty="0" smtClean="0">
                <a:latin typeface="Times New Roman" pitchFamily="18" charset="0"/>
              </a:rPr>
              <a:t>[December 2010] BERAC </a:t>
            </a:r>
            <a:r>
              <a:rPr lang="en-US" sz="2400" dirty="0">
                <a:latin typeface="Times New Roman" pitchFamily="18" charset="0"/>
              </a:rPr>
              <a:t>report identifies technology needs that will be important for BER to achieve the scientific grand </a:t>
            </a:r>
            <a:r>
              <a:rPr lang="en-US" sz="2400" dirty="0" smtClean="0">
                <a:latin typeface="Times New Roman" pitchFamily="18" charset="0"/>
              </a:rPr>
              <a:t>challenges outlined </a:t>
            </a:r>
            <a:r>
              <a:rPr lang="en-US" sz="2400" dirty="0">
                <a:latin typeface="Times New Roman" pitchFamily="18" charset="0"/>
              </a:rPr>
              <a:t>in the report. These ranged from the development of new observational technologies for biological systems, climate model integration, and energy sustainability to the application of advanced computational and analytical capabilities to characterize network interactions.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BERAC Charge</a:t>
            </a:r>
            <a:endParaRPr lang="en-US" dirty="0"/>
          </a:p>
        </p:txBody>
      </p:sp>
      <p:sp>
        <p:nvSpPr>
          <p:cNvPr id="3" name="Content Placeholder 2"/>
          <p:cNvSpPr>
            <a:spLocks noGrp="1"/>
          </p:cNvSpPr>
          <p:nvPr>
            <p:ph idx="1"/>
          </p:nvPr>
        </p:nvSpPr>
        <p:spPr/>
        <p:txBody>
          <a:bodyPr>
            <a:normAutofit/>
          </a:bodyPr>
          <a:lstStyle/>
          <a:p>
            <a:pPr>
              <a:buNone/>
            </a:pPr>
            <a:r>
              <a:rPr lang="en-US" sz="2000" dirty="0">
                <a:latin typeface="Times New Roman" pitchFamily="18" charset="0"/>
              </a:rPr>
              <a:t>I am now charging BERAC to:</a:t>
            </a:r>
          </a:p>
          <a:p>
            <a:r>
              <a:rPr lang="en-US" sz="2000" dirty="0">
                <a:latin typeface="Times New Roman" pitchFamily="18" charset="0"/>
              </a:rPr>
              <a:t> </a:t>
            </a:r>
            <a:r>
              <a:rPr lang="en-US" sz="2000" dirty="0" smtClean="0">
                <a:latin typeface="Times New Roman" pitchFamily="18" charset="0"/>
              </a:rPr>
              <a:t>Expand </a:t>
            </a:r>
            <a:r>
              <a:rPr lang="en-US" sz="2000" dirty="0">
                <a:latin typeface="Times New Roman" pitchFamily="18" charset="0"/>
              </a:rPr>
              <a:t>on the development and use of new tools that were only briefly mentioned in the “long Term Vision” report;</a:t>
            </a:r>
          </a:p>
          <a:p>
            <a:pPr lvl="0"/>
            <a:r>
              <a:rPr lang="en-US" sz="2000" dirty="0">
                <a:latin typeface="Times New Roman" pitchFamily="18" charset="0"/>
              </a:rPr>
              <a:t>Identify the development and use of new tools and their linkage to existing or new user facilities;</a:t>
            </a:r>
          </a:p>
          <a:p>
            <a:pPr lvl="0"/>
            <a:r>
              <a:rPr lang="en-US" sz="2000" dirty="0">
                <a:latin typeface="Times New Roman" pitchFamily="18" charset="0"/>
              </a:rPr>
              <a:t>Identify linkages between new tools and existing resources, new resources and to diverse scales of time and space;  </a:t>
            </a:r>
          </a:p>
          <a:p>
            <a:pPr lvl="0"/>
            <a:r>
              <a:rPr lang="en-US" sz="2000" dirty="0">
                <a:latin typeface="Times New Roman" pitchFamily="18" charset="0"/>
              </a:rPr>
              <a:t>Expand on the concepts of virtual laboratories and collaborative tools, including a discussion of how to facilitate these concepts and interactions</a:t>
            </a:r>
            <a:r>
              <a:rPr lang="en-US" sz="2000" dirty="0" smtClean="0">
                <a:latin typeface="Times New Roman" pitchFamily="18" charset="0"/>
              </a:rPr>
              <a:t>.</a:t>
            </a:r>
            <a:endParaRPr lang="en-US" sz="2000" dirty="0">
              <a:latin typeface="Times New Roman" pitchFamily="18" charset="0"/>
            </a:endParaRPr>
          </a:p>
          <a:p>
            <a:pPr>
              <a:buNone/>
            </a:pPr>
            <a:r>
              <a:rPr lang="en-US" sz="2000" dirty="0">
                <a:latin typeface="Times New Roman" pitchFamily="18" charset="0"/>
              </a:rPr>
              <a:t>I would like to receive a progress report on this charge at the Winter 2012 BERAC meeting and a final report at the Fall 2012 BERAC meeting.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579456" y="754111"/>
          <a:ext cx="7924800" cy="4808489"/>
        </p:xfrm>
        <a:graphic>
          <a:graphicData uri="http://schemas.openxmlformats.org/drawingml/2006/table">
            <a:tbl>
              <a:tblPr/>
              <a:tblGrid>
                <a:gridCol w="2133600"/>
                <a:gridCol w="1036320"/>
                <a:gridCol w="1584960"/>
                <a:gridCol w="1584960"/>
                <a:gridCol w="1584960"/>
              </a:tblGrid>
              <a:tr h="172936">
                <a:tc>
                  <a:txBody>
                    <a:bodyPr/>
                    <a:lstStyle/>
                    <a:p>
                      <a:pPr marL="0" marR="0" algn="ctr">
                        <a:spcBef>
                          <a:spcPts val="600"/>
                        </a:spcBef>
                        <a:spcAft>
                          <a:spcPts val="600"/>
                        </a:spcAft>
                      </a:pPr>
                      <a:r>
                        <a:rPr lang="en-US" sz="1400" kern="1000" baseline="0" dirty="0">
                          <a:latin typeface="Times New Roman"/>
                          <a:ea typeface="Calibri"/>
                          <a:cs typeface="Times New Roman"/>
                        </a:rPr>
                        <a:t>Appropriation/Activity</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2011 Enacted</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2012 Request</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2012 House Mark</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2012 Senate Mark</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68">
                <a:tc>
                  <a:txBody>
                    <a:bodyPr/>
                    <a:lstStyle/>
                    <a:p>
                      <a:pPr marL="0" marR="0">
                        <a:spcBef>
                          <a:spcPts val="300"/>
                        </a:spcBef>
                        <a:spcAft>
                          <a:spcPts val="300"/>
                        </a:spcAft>
                      </a:pPr>
                      <a:r>
                        <a:rPr lang="en-US" sz="1400" kern="1000" baseline="0">
                          <a:latin typeface="Times New Roman"/>
                          <a:ea typeface="Calibri"/>
                          <a:cs typeface="Times New Roman"/>
                        </a:rPr>
                        <a:t>Science</a:t>
                      </a:r>
                    </a:p>
                  </a:txBody>
                  <a:tcPr marL="16213" marR="1621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r>
              <a:tr h="345872">
                <a:tc>
                  <a:txBody>
                    <a:bodyPr/>
                    <a:lstStyle/>
                    <a:p>
                      <a:pPr marL="114300" marR="0">
                        <a:spcBef>
                          <a:spcPts val="300"/>
                        </a:spcBef>
                        <a:spcAft>
                          <a:spcPts val="300"/>
                        </a:spcAft>
                      </a:pPr>
                      <a:r>
                        <a:rPr lang="en-US" sz="1400" kern="1000" baseline="0">
                          <a:latin typeface="Times New Roman"/>
                          <a:ea typeface="Calibri"/>
                          <a:cs typeface="Times New Roman"/>
                        </a:rPr>
                        <a:t>Advanced Scientific Computing Research</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423,800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465,600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427,093</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441,619</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Basic Energy Sciences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1,687,959</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1,985,000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1,688,145</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1,693,860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345872">
                <a:tc>
                  <a:txBody>
                    <a:bodyPr/>
                    <a:lstStyle/>
                    <a:p>
                      <a:pPr marL="114300" marR="0">
                        <a:spcBef>
                          <a:spcPts val="300"/>
                        </a:spcBef>
                        <a:spcAft>
                          <a:spcPts val="300"/>
                        </a:spcAft>
                      </a:pPr>
                      <a:r>
                        <a:rPr lang="en-US" sz="1400" b="1" kern="1000" baseline="0" dirty="0">
                          <a:latin typeface="Times New Roman"/>
                          <a:ea typeface="Calibri"/>
                          <a:cs typeface="Times New Roman"/>
                        </a:rPr>
                        <a:t>Biological and Environmental Research</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b="1" kern="0" baseline="0" dirty="0">
                          <a:latin typeface="Times New Roman"/>
                          <a:ea typeface="Times New Roman"/>
                          <a:cs typeface="Times New Roman"/>
                        </a:rPr>
                        <a:t>614,670</a:t>
                      </a:r>
                      <a:endParaRPr lang="en-US" sz="1400" b="1" kern="1000" baseline="0" dirty="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b="1" kern="0" baseline="0" dirty="0">
                          <a:latin typeface="Times New Roman"/>
                          <a:ea typeface="Times New Roman"/>
                          <a:cs typeface="Times New Roman"/>
                        </a:rPr>
                        <a:t>717,900</a:t>
                      </a:r>
                      <a:endParaRPr lang="en-US" sz="1400" b="1" kern="1000" baseline="0" dirty="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b="1" kern="0" baseline="0" dirty="0">
                          <a:latin typeface="Times New Roman"/>
                          <a:ea typeface="Times New Roman"/>
                          <a:cs typeface="Times New Roman"/>
                        </a:rPr>
                        <a:t>547,075</a:t>
                      </a:r>
                      <a:endParaRPr lang="en-US" sz="1400" b="1" kern="1000" baseline="0" dirty="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b="1" kern="0" baseline="0" dirty="0">
                          <a:latin typeface="Times New Roman"/>
                          <a:ea typeface="Times New Roman"/>
                          <a:cs typeface="Times New Roman"/>
                        </a:rPr>
                        <a:t>621,823</a:t>
                      </a:r>
                      <a:endParaRPr lang="en-US" sz="1400" b="1" kern="1000" baseline="0" dirty="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Fusion Energy Sciences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377,000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399,700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406,000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335,463</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High Energy Physics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797,500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797,200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797,200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780,200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172936">
                <a:tc>
                  <a:txBody>
                    <a:bodyPr/>
                    <a:lstStyle/>
                    <a:p>
                      <a:pPr marL="114300" marR="0">
                        <a:spcBef>
                          <a:spcPts val="300"/>
                        </a:spcBef>
                        <a:spcAft>
                          <a:spcPts val="300"/>
                        </a:spcAft>
                      </a:pPr>
                      <a:r>
                        <a:rPr lang="en-US" sz="1400" kern="1000" baseline="0">
                          <a:latin typeface="Times New Roman"/>
                          <a:ea typeface="Calibri"/>
                          <a:cs typeface="Times New Roman"/>
                        </a:rPr>
                        <a:t>Nuclear Physics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545,600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605,300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552,000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550,114</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518809">
                <a:tc>
                  <a:txBody>
                    <a:bodyPr/>
                    <a:lstStyle/>
                    <a:p>
                      <a:pPr marL="114300" marR="0">
                        <a:spcBef>
                          <a:spcPts val="300"/>
                        </a:spcBef>
                        <a:spcAft>
                          <a:spcPts val="300"/>
                        </a:spcAft>
                      </a:pPr>
                      <a:r>
                        <a:rPr lang="en-US" sz="1400" kern="1000" baseline="0">
                          <a:latin typeface="Times New Roman"/>
                          <a:ea typeface="Calibri"/>
                          <a:cs typeface="Times New Roman"/>
                        </a:rPr>
                        <a:t>Workforce Development for Teachers and Scientists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22,645</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35,600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17,849</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20,000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432340">
                <a:tc>
                  <a:txBody>
                    <a:bodyPr/>
                    <a:lstStyle/>
                    <a:p>
                      <a:pPr marL="114300" marR="0">
                        <a:spcBef>
                          <a:spcPts val="300"/>
                        </a:spcBef>
                        <a:spcAft>
                          <a:spcPts val="300"/>
                        </a:spcAft>
                      </a:pPr>
                      <a:r>
                        <a:rPr lang="en-US" sz="1400" kern="1000" baseline="0">
                          <a:latin typeface="Times New Roman"/>
                          <a:ea typeface="Calibri"/>
                          <a:cs typeface="Times New Roman"/>
                        </a:rPr>
                        <a:t>Science Laboratories Infrastructure</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126,000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111,800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103,487</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136,800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Safeguards and Security</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85,900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83,900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83,900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82,000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Science Program Direction</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202,926</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600"/>
                        </a:spcBef>
                        <a:spcAft>
                          <a:spcPts val="600"/>
                        </a:spcAft>
                      </a:pPr>
                      <a:r>
                        <a:rPr lang="en-US" sz="1400" kern="0" baseline="0">
                          <a:latin typeface="Times New Roman"/>
                          <a:ea typeface="Times New Roman"/>
                          <a:cs typeface="Times New Roman"/>
                        </a:rPr>
                        <a:t>216,863</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600"/>
                        </a:spcBef>
                        <a:spcAft>
                          <a:spcPts val="600"/>
                        </a:spcAft>
                      </a:pPr>
                      <a:r>
                        <a:rPr lang="en-US" sz="1400" kern="0" baseline="0">
                          <a:latin typeface="Times New Roman"/>
                          <a:ea typeface="Times New Roman"/>
                          <a:cs typeface="Times New Roman"/>
                        </a:rPr>
                        <a:t>180,000</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600"/>
                        </a:spcBef>
                        <a:spcAft>
                          <a:spcPts val="600"/>
                        </a:spcAft>
                      </a:pPr>
                      <a:r>
                        <a:rPr lang="en-US" sz="1400" kern="0" baseline="0">
                          <a:latin typeface="Times New Roman"/>
                          <a:ea typeface="Times New Roman"/>
                          <a:cs typeface="Times New Roman"/>
                        </a:rPr>
                        <a:t>180,786</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r>
              <a:tr h="172936">
                <a:tc>
                  <a:txBody>
                    <a:bodyPr/>
                    <a:lstStyle/>
                    <a:p>
                      <a:pPr marL="0" marR="0">
                        <a:spcBef>
                          <a:spcPts val="300"/>
                        </a:spcBef>
                        <a:spcAft>
                          <a:spcPts val="300"/>
                        </a:spcAft>
                      </a:pPr>
                      <a:r>
                        <a:rPr lang="en-US" sz="1400" kern="1000" baseline="0">
                          <a:latin typeface="Times New Roman"/>
                          <a:ea typeface="Calibri"/>
                          <a:cs typeface="Times New Roman"/>
                        </a:rPr>
                        <a:t>Subtotal, Science</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4,884,000</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5,418,863</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4,802,749</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4,842,665</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r>
              <a:tr h="345872">
                <a:tc>
                  <a:txBody>
                    <a:bodyPr/>
                    <a:lstStyle/>
                    <a:p>
                      <a:pPr marL="114300" marR="0">
                        <a:spcBef>
                          <a:spcPts val="300"/>
                        </a:spcBef>
                        <a:spcAft>
                          <a:spcPts val="300"/>
                        </a:spcAft>
                      </a:pPr>
                      <a:r>
                        <a:rPr lang="en-US" sz="1400" kern="1000" baseline="0">
                          <a:latin typeface="Times New Roman"/>
                          <a:ea typeface="Calibri"/>
                          <a:cs typeface="Times New Roman"/>
                        </a:rPr>
                        <a:t>Congressionally-directed projects</a:t>
                      </a:r>
                    </a:p>
                  </a:txBody>
                  <a:tcPr marL="16213" marR="16213" marT="0" marB="0">
                    <a:lnL>
                      <a:noFill/>
                    </a:lnL>
                    <a:lnR>
                      <a:noFill/>
                    </a:lnR>
                    <a:lnT>
                      <a:noFill/>
                    </a:lnT>
                    <a:lnB>
                      <a:noFill/>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r>
              <a:tr h="172936">
                <a:tc>
                  <a:txBody>
                    <a:bodyPr/>
                    <a:lstStyle/>
                    <a:p>
                      <a:pPr marL="0" marR="0">
                        <a:spcBef>
                          <a:spcPts val="300"/>
                        </a:spcBef>
                        <a:spcAft>
                          <a:spcPts val="300"/>
                        </a:spcAft>
                      </a:pPr>
                      <a:r>
                        <a:rPr lang="en-US" sz="1400" kern="1000" baseline="0" dirty="0">
                          <a:latin typeface="Times New Roman"/>
                          <a:ea typeface="Calibri"/>
                          <a:cs typeface="Times New Roman"/>
                        </a:rPr>
                        <a:t>Total, Science</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dirty="0">
                          <a:latin typeface="Times New Roman"/>
                          <a:ea typeface="Times New Roman"/>
                          <a:cs typeface="Times New Roman"/>
                        </a:rPr>
                        <a:t>4,884,000</a:t>
                      </a:r>
                      <a:endParaRPr lang="en-US" sz="1400" kern="1000" baseline="0" dirty="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5,418,863</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4,802,749</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dirty="0">
                          <a:latin typeface="Times New Roman"/>
                          <a:ea typeface="Times New Roman"/>
                          <a:cs typeface="Times New Roman"/>
                        </a:rPr>
                        <a:t>4,842,665</a:t>
                      </a:r>
                      <a:endParaRPr lang="en-US" sz="1400" kern="1000" baseline="0" dirty="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264" y="2087544"/>
            <a:ext cx="8077200" cy="41148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p:cNvGraphicFramePr>
            <a:graphicFrameLocks noGrp="1"/>
          </p:cNvGraphicFramePr>
          <p:nvPr/>
        </p:nvGraphicFramePr>
        <p:xfrm>
          <a:off x="579456" y="754111"/>
          <a:ext cx="7924800" cy="4808489"/>
        </p:xfrm>
        <a:graphic>
          <a:graphicData uri="http://schemas.openxmlformats.org/drawingml/2006/table">
            <a:tbl>
              <a:tblPr/>
              <a:tblGrid>
                <a:gridCol w="2133600"/>
                <a:gridCol w="1036320"/>
                <a:gridCol w="1584960"/>
                <a:gridCol w="1584960"/>
                <a:gridCol w="1584960"/>
              </a:tblGrid>
              <a:tr h="172936">
                <a:tc>
                  <a:txBody>
                    <a:bodyPr/>
                    <a:lstStyle/>
                    <a:p>
                      <a:pPr marL="0" marR="0" algn="ctr">
                        <a:spcBef>
                          <a:spcPts val="600"/>
                        </a:spcBef>
                        <a:spcAft>
                          <a:spcPts val="600"/>
                        </a:spcAft>
                      </a:pPr>
                      <a:r>
                        <a:rPr lang="en-US" sz="1400" kern="1000" baseline="0" dirty="0">
                          <a:latin typeface="Times New Roman"/>
                          <a:ea typeface="Calibri"/>
                          <a:cs typeface="Times New Roman"/>
                        </a:rPr>
                        <a:t>Appropriation/Activity</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2011 Enacted</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2012 Request</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2012 House Mark</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kern="1000" baseline="0">
                          <a:latin typeface="Times New Roman"/>
                          <a:ea typeface="Calibri"/>
                          <a:cs typeface="Times New Roman"/>
                        </a:rPr>
                        <a:t>FY 2012 Senate Mark</a:t>
                      </a:r>
                    </a:p>
                  </a:txBody>
                  <a:tcPr marL="16213" marR="1621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68">
                <a:tc>
                  <a:txBody>
                    <a:bodyPr/>
                    <a:lstStyle/>
                    <a:p>
                      <a:pPr marL="0" marR="0">
                        <a:spcBef>
                          <a:spcPts val="300"/>
                        </a:spcBef>
                        <a:spcAft>
                          <a:spcPts val="300"/>
                        </a:spcAft>
                      </a:pPr>
                      <a:r>
                        <a:rPr lang="en-US" sz="1400" kern="1000" baseline="0">
                          <a:latin typeface="Times New Roman"/>
                          <a:ea typeface="Calibri"/>
                          <a:cs typeface="Times New Roman"/>
                        </a:rPr>
                        <a:t>Science</a:t>
                      </a:r>
                    </a:p>
                  </a:txBody>
                  <a:tcPr marL="16213" marR="1621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r>
              <a:tr h="345872">
                <a:tc>
                  <a:txBody>
                    <a:bodyPr/>
                    <a:lstStyle/>
                    <a:p>
                      <a:pPr marL="114300" marR="0">
                        <a:spcBef>
                          <a:spcPts val="300"/>
                        </a:spcBef>
                        <a:spcAft>
                          <a:spcPts val="300"/>
                        </a:spcAft>
                      </a:pPr>
                      <a:r>
                        <a:rPr lang="en-US" sz="1400" kern="1000" baseline="0">
                          <a:latin typeface="Times New Roman"/>
                          <a:ea typeface="Calibri"/>
                          <a:cs typeface="Times New Roman"/>
                        </a:rPr>
                        <a:t>Advanced Scientific Computing Research</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423,800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465,600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427,093</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441,619</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Basic Energy Sciences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1,687,959</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1,985,000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1,688,145</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1,693,860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345872">
                <a:tc>
                  <a:txBody>
                    <a:bodyPr/>
                    <a:lstStyle/>
                    <a:p>
                      <a:pPr marL="114300" marR="0">
                        <a:spcBef>
                          <a:spcPts val="300"/>
                        </a:spcBef>
                        <a:spcAft>
                          <a:spcPts val="300"/>
                        </a:spcAft>
                      </a:pPr>
                      <a:r>
                        <a:rPr lang="en-US" sz="1400" kern="1000" baseline="0">
                          <a:latin typeface="Times New Roman"/>
                          <a:ea typeface="Calibri"/>
                          <a:cs typeface="Times New Roman"/>
                        </a:rPr>
                        <a:t>Biological and Environmental Research</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614,670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717,900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547,075</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621,823</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Fusion Energy Sciences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377,000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399,700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406,000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335,463</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High Energy Physics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797,500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797,200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797,200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780,200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172936">
                <a:tc>
                  <a:txBody>
                    <a:bodyPr/>
                    <a:lstStyle/>
                    <a:p>
                      <a:pPr marL="114300" marR="0">
                        <a:spcBef>
                          <a:spcPts val="300"/>
                        </a:spcBef>
                        <a:spcAft>
                          <a:spcPts val="300"/>
                        </a:spcAft>
                      </a:pPr>
                      <a:r>
                        <a:rPr lang="en-US" sz="1400" kern="1000" baseline="0">
                          <a:latin typeface="Times New Roman"/>
                          <a:ea typeface="Calibri"/>
                          <a:cs typeface="Times New Roman"/>
                        </a:rPr>
                        <a:t>Nuclear Physics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545,600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605,300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552,000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550,114</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518809">
                <a:tc>
                  <a:txBody>
                    <a:bodyPr/>
                    <a:lstStyle/>
                    <a:p>
                      <a:pPr marL="114300" marR="0">
                        <a:spcBef>
                          <a:spcPts val="300"/>
                        </a:spcBef>
                        <a:spcAft>
                          <a:spcPts val="300"/>
                        </a:spcAft>
                      </a:pPr>
                      <a:r>
                        <a:rPr lang="en-US" sz="1400" kern="1000" baseline="0">
                          <a:latin typeface="Times New Roman"/>
                          <a:ea typeface="Calibri"/>
                          <a:cs typeface="Times New Roman"/>
                        </a:rPr>
                        <a:t>Workforce Development for Teachers and Scientists</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22,645</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35,600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17,849</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20,000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432340">
                <a:tc>
                  <a:txBody>
                    <a:bodyPr/>
                    <a:lstStyle/>
                    <a:p>
                      <a:pPr marL="114300" marR="0">
                        <a:spcBef>
                          <a:spcPts val="300"/>
                        </a:spcBef>
                        <a:spcAft>
                          <a:spcPts val="300"/>
                        </a:spcAft>
                      </a:pPr>
                      <a:r>
                        <a:rPr lang="en-US" sz="1400" kern="1000" baseline="0">
                          <a:latin typeface="Times New Roman"/>
                          <a:ea typeface="Calibri"/>
                          <a:cs typeface="Times New Roman"/>
                        </a:rPr>
                        <a:t>Science Laboratories Infrastructure</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126,000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111,800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103,487</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136,800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Safeguards and Security</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85,900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83,900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83,900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82,000</a:t>
                      </a:r>
                      <a:endParaRPr lang="en-US" sz="1400" kern="1000" baseline="0">
                        <a:latin typeface="Times New Roman"/>
                        <a:ea typeface="Calibri"/>
                        <a:cs typeface="Times New Roman"/>
                      </a:endParaRPr>
                    </a:p>
                  </a:txBody>
                  <a:tcPr marL="16213" marR="16213" marT="0" marB="0" anchor="b">
                    <a:lnL>
                      <a:noFill/>
                    </a:lnL>
                    <a:lnR>
                      <a:noFill/>
                    </a:lnR>
                    <a:lnT>
                      <a:noFill/>
                    </a:lnT>
                    <a:lnB>
                      <a:noFill/>
                    </a:lnB>
                  </a:tcPr>
                </a:tc>
              </a:tr>
              <a:tr h="259404">
                <a:tc>
                  <a:txBody>
                    <a:bodyPr/>
                    <a:lstStyle/>
                    <a:p>
                      <a:pPr marL="114300" marR="0">
                        <a:spcBef>
                          <a:spcPts val="300"/>
                        </a:spcBef>
                        <a:spcAft>
                          <a:spcPts val="300"/>
                        </a:spcAft>
                      </a:pPr>
                      <a:r>
                        <a:rPr lang="en-US" sz="1400" kern="1000" baseline="0">
                          <a:latin typeface="Times New Roman"/>
                          <a:ea typeface="Calibri"/>
                          <a:cs typeface="Times New Roman"/>
                        </a:rPr>
                        <a:t>Science Program Direction</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202,926</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600"/>
                        </a:spcBef>
                        <a:spcAft>
                          <a:spcPts val="600"/>
                        </a:spcAft>
                      </a:pPr>
                      <a:r>
                        <a:rPr lang="en-US" sz="1400" kern="0" baseline="0">
                          <a:latin typeface="Times New Roman"/>
                          <a:ea typeface="Times New Roman"/>
                          <a:cs typeface="Times New Roman"/>
                        </a:rPr>
                        <a:t>216,863</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600"/>
                        </a:spcBef>
                        <a:spcAft>
                          <a:spcPts val="600"/>
                        </a:spcAft>
                      </a:pPr>
                      <a:r>
                        <a:rPr lang="en-US" sz="1400" kern="0" baseline="0">
                          <a:latin typeface="Times New Roman"/>
                          <a:ea typeface="Times New Roman"/>
                          <a:cs typeface="Times New Roman"/>
                        </a:rPr>
                        <a:t>180,000</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600"/>
                        </a:spcBef>
                        <a:spcAft>
                          <a:spcPts val="600"/>
                        </a:spcAft>
                      </a:pPr>
                      <a:r>
                        <a:rPr lang="en-US" sz="1400" kern="0" baseline="0">
                          <a:latin typeface="Times New Roman"/>
                          <a:ea typeface="Times New Roman"/>
                          <a:cs typeface="Times New Roman"/>
                        </a:rPr>
                        <a:t>180,786</a:t>
                      </a: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r>
              <a:tr h="172936">
                <a:tc>
                  <a:txBody>
                    <a:bodyPr/>
                    <a:lstStyle/>
                    <a:p>
                      <a:pPr marL="0" marR="0">
                        <a:spcBef>
                          <a:spcPts val="300"/>
                        </a:spcBef>
                        <a:spcAft>
                          <a:spcPts val="300"/>
                        </a:spcAft>
                      </a:pPr>
                      <a:r>
                        <a:rPr lang="en-US" sz="1400" kern="1000" baseline="0">
                          <a:latin typeface="Times New Roman"/>
                          <a:ea typeface="Calibri"/>
                          <a:cs typeface="Times New Roman"/>
                        </a:rPr>
                        <a:t>Subtotal, Science</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4,884,000</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5,418,863</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4,802,749</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4,842,665</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r>
              <a:tr h="345872">
                <a:tc>
                  <a:txBody>
                    <a:bodyPr/>
                    <a:lstStyle/>
                    <a:p>
                      <a:pPr marL="114300" marR="0">
                        <a:spcBef>
                          <a:spcPts val="300"/>
                        </a:spcBef>
                        <a:spcAft>
                          <a:spcPts val="300"/>
                        </a:spcAft>
                      </a:pPr>
                      <a:r>
                        <a:rPr lang="en-US" sz="1400" kern="1000" baseline="0">
                          <a:latin typeface="Times New Roman"/>
                          <a:ea typeface="Calibri"/>
                          <a:cs typeface="Times New Roman"/>
                        </a:rPr>
                        <a:t>Congressionally-directed projects</a:t>
                      </a:r>
                    </a:p>
                  </a:txBody>
                  <a:tcPr marL="16213" marR="16213" marT="0" marB="0">
                    <a:lnL>
                      <a:noFill/>
                    </a:lnL>
                    <a:lnR>
                      <a:noFill/>
                    </a:lnR>
                    <a:lnT>
                      <a:noFill/>
                    </a:lnT>
                    <a:lnB>
                      <a:noFill/>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300"/>
                        </a:spcBef>
                        <a:spcAft>
                          <a:spcPts val="300"/>
                        </a:spcAft>
                        <a:tabLst>
                          <a:tab pos="669925" algn="dec"/>
                        </a:tabLst>
                      </a:pPr>
                      <a:endParaRPr lang="en-US" sz="1400" kern="1000" baseline="0">
                        <a:latin typeface="Times New Roman"/>
                        <a:ea typeface="Calibri"/>
                        <a:cs typeface="Times New Roman"/>
                      </a:endParaRPr>
                    </a:p>
                  </a:txBody>
                  <a:tcPr marL="16213" marR="16213" marT="0" marB="0" anchor="b">
                    <a:lnL>
                      <a:noFill/>
                    </a:lnL>
                    <a:lnR>
                      <a:noFill/>
                    </a:lnR>
                    <a:lnT>
                      <a:noFill/>
                    </a:lnT>
                    <a:lnB w="12700" cap="flat" cmpd="sng" algn="ctr">
                      <a:solidFill>
                        <a:srgbClr val="000000"/>
                      </a:solidFill>
                      <a:prstDash val="solid"/>
                      <a:round/>
                      <a:headEnd type="none" w="med" len="med"/>
                      <a:tailEnd type="none" w="med" len="med"/>
                    </a:lnB>
                  </a:tcPr>
                </a:tc>
              </a:tr>
              <a:tr h="172936">
                <a:tc>
                  <a:txBody>
                    <a:bodyPr/>
                    <a:lstStyle/>
                    <a:p>
                      <a:pPr marL="0" marR="0">
                        <a:spcBef>
                          <a:spcPts val="300"/>
                        </a:spcBef>
                        <a:spcAft>
                          <a:spcPts val="300"/>
                        </a:spcAft>
                      </a:pPr>
                      <a:r>
                        <a:rPr lang="en-US" sz="1400" kern="1000" baseline="0" dirty="0">
                          <a:latin typeface="Times New Roman"/>
                          <a:ea typeface="Calibri"/>
                          <a:cs typeface="Times New Roman"/>
                        </a:rPr>
                        <a:t>Total, Science</a:t>
                      </a:r>
                    </a:p>
                  </a:txBody>
                  <a:tcPr marL="16213" marR="16213" marT="0" marB="0">
                    <a:lnL>
                      <a:noFill/>
                    </a:lnL>
                    <a:lnR>
                      <a:noFill/>
                    </a:lnR>
                    <a:lnT>
                      <a:noFill/>
                    </a:lnT>
                    <a:lnB>
                      <a:noFill/>
                    </a:lnB>
                  </a:tcPr>
                </a:tc>
                <a:tc>
                  <a:txBody>
                    <a:bodyPr/>
                    <a:lstStyle/>
                    <a:p>
                      <a:pPr marL="0" marR="0" algn="r">
                        <a:spcBef>
                          <a:spcPts val="600"/>
                        </a:spcBef>
                        <a:spcAft>
                          <a:spcPts val="600"/>
                        </a:spcAft>
                      </a:pPr>
                      <a:r>
                        <a:rPr lang="en-US" sz="1400" kern="0" baseline="0" dirty="0">
                          <a:latin typeface="Times New Roman"/>
                          <a:ea typeface="Times New Roman"/>
                          <a:cs typeface="Times New Roman"/>
                        </a:rPr>
                        <a:t>4,884,000</a:t>
                      </a:r>
                      <a:endParaRPr lang="en-US" sz="1400" kern="1000" baseline="0" dirty="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5,418,863</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a:latin typeface="Times New Roman"/>
                          <a:ea typeface="Times New Roman"/>
                          <a:cs typeface="Times New Roman"/>
                        </a:rPr>
                        <a:t>4,802,749</a:t>
                      </a:r>
                      <a:endParaRPr lang="en-US" sz="1400" kern="1000" baseline="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600"/>
                        </a:spcBef>
                        <a:spcAft>
                          <a:spcPts val="600"/>
                        </a:spcAft>
                      </a:pPr>
                      <a:r>
                        <a:rPr lang="en-US" sz="1400" kern="0" baseline="0" dirty="0">
                          <a:latin typeface="Times New Roman"/>
                          <a:ea typeface="Times New Roman"/>
                          <a:cs typeface="Times New Roman"/>
                        </a:rPr>
                        <a:t>4,842,665</a:t>
                      </a:r>
                      <a:endParaRPr lang="en-US" sz="1400" kern="1000" baseline="0" dirty="0">
                        <a:latin typeface="Times New Roman"/>
                        <a:ea typeface="Calibri"/>
                        <a:cs typeface="Times New Roman"/>
                      </a:endParaRPr>
                    </a:p>
                  </a:txBody>
                  <a:tcPr marL="16213" marR="16213" marT="0"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299</Words>
  <Application>Microsoft Office PowerPoint</Application>
  <PresentationFormat>On-screen Show (4:3)</PresentationFormat>
  <Paragraphs>143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BERAC Charge</vt:lpstr>
      <vt:lpstr>BERAC Charge</vt:lpstr>
      <vt:lpstr>Slide 3</vt:lpstr>
      <vt:lpstr>Slide 4</vt:lpstr>
    </vt:vector>
  </TitlesOfParts>
  <Company>US Department of Energy (SC)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BERAC Charge</dc:title>
  <dc:creator>binklst1</dc:creator>
  <cp:lastModifiedBy>corcoran</cp:lastModifiedBy>
  <cp:revision>3</cp:revision>
  <dcterms:created xsi:type="dcterms:W3CDTF">2011-10-06T17:52:58Z</dcterms:created>
  <dcterms:modified xsi:type="dcterms:W3CDTF">2011-10-24T16:26:00Z</dcterms:modified>
</cp:coreProperties>
</file>