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328" r:id="rId3"/>
    <p:sldId id="334" r:id="rId4"/>
    <p:sldId id="360" r:id="rId5"/>
    <p:sldId id="333" r:id="rId6"/>
    <p:sldId id="359" r:id="rId7"/>
    <p:sldId id="342" r:id="rId8"/>
    <p:sldId id="363" r:id="rId9"/>
    <p:sldId id="364" r:id="rId10"/>
    <p:sldId id="303" r:id="rId11"/>
    <p:sldId id="304" r:id="rId12"/>
    <p:sldId id="307" r:id="rId13"/>
    <p:sldId id="341" r:id="rId14"/>
    <p:sldId id="323" r:id="rId15"/>
    <p:sldId id="326" r:id="rId16"/>
    <p:sldId id="353" r:id="rId17"/>
    <p:sldId id="352" r:id="rId18"/>
    <p:sldId id="327" r:id="rId19"/>
    <p:sldId id="345" r:id="rId20"/>
    <p:sldId id="358" r:id="rId21"/>
    <p:sldId id="346" r:id="rId22"/>
    <p:sldId id="347" r:id="rId23"/>
    <p:sldId id="348" r:id="rId24"/>
    <p:sldId id="349" r:id="rId25"/>
    <p:sldId id="35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3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94656" autoAdjust="0"/>
  </p:normalViewPr>
  <p:slideViewPr>
    <p:cSldViewPr>
      <p:cViewPr>
        <p:scale>
          <a:sx n="66" d="100"/>
          <a:sy n="66" d="100"/>
        </p:scale>
        <p:origin x="-55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07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shalf:Desktop:SystemDataMove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shalf:Desktop:NewExaPowerV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cnas6p\sc-21\2012Budget\OMB\Facilites%20Requ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now</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Sheet1!$B$2:$B$15</c:f>
              <c:numCache>
                <c:formatCode>General</c:formatCode>
                <c:ptCount val="14"/>
                <c:pt idx="0">
                  <c:v>100</c:v>
                </c:pt>
                <c:pt idx="1">
                  <c:v>100</c:v>
                </c:pt>
                <c:pt idx="2">
                  <c:v>3.5</c:v>
                </c:pt>
                <c:pt idx="3">
                  <c:v>3.5</c:v>
                </c:pt>
                <c:pt idx="4">
                  <c:v>6</c:v>
                </c:pt>
                <c:pt idx="5">
                  <c:v>6</c:v>
                </c:pt>
                <c:pt idx="6">
                  <c:v>30</c:v>
                </c:pt>
                <c:pt idx="7">
                  <c:v>30</c:v>
                </c:pt>
                <c:pt idx="8">
                  <c:v>2000</c:v>
                </c:pt>
                <c:pt idx="9">
                  <c:v>2000</c:v>
                </c:pt>
                <c:pt idx="10">
                  <c:v>2500</c:v>
                </c:pt>
                <c:pt idx="11">
                  <c:v>2500</c:v>
                </c:pt>
                <c:pt idx="12">
                  <c:v>3000</c:v>
                </c:pt>
                <c:pt idx="13">
                  <c:v>3000</c:v>
                </c:pt>
              </c:numCache>
            </c:numRef>
          </c:val>
        </c:ser>
        <c:ser>
          <c:idx val="1"/>
          <c:order val="1"/>
          <c:tx>
            <c:strRef>
              <c:f>Sheet1!$C$1</c:f>
              <c:strCache>
                <c:ptCount val="1"/>
                <c:pt idx="0">
                  <c:v>2018</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Sheet1!$C$2:$C$15</c:f>
              <c:numCache>
                <c:formatCode>General</c:formatCode>
                <c:ptCount val="14"/>
                <c:pt idx="0">
                  <c:v>25</c:v>
                </c:pt>
                <c:pt idx="1">
                  <c:v>25</c:v>
                </c:pt>
                <c:pt idx="2">
                  <c:v>1.5</c:v>
                </c:pt>
                <c:pt idx="3">
                  <c:v>1.5</c:v>
                </c:pt>
                <c:pt idx="4">
                  <c:v>6</c:v>
                </c:pt>
                <c:pt idx="5">
                  <c:v>6</c:v>
                </c:pt>
                <c:pt idx="6">
                  <c:v>30</c:v>
                </c:pt>
                <c:pt idx="7">
                  <c:v>30</c:v>
                </c:pt>
                <c:pt idx="8">
                  <c:v>850</c:v>
                </c:pt>
                <c:pt idx="9">
                  <c:v>850</c:v>
                </c:pt>
                <c:pt idx="10">
                  <c:v>1000</c:v>
                </c:pt>
                <c:pt idx="11">
                  <c:v>1000</c:v>
                </c:pt>
                <c:pt idx="12">
                  <c:v>1500</c:v>
                </c:pt>
                <c:pt idx="13">
                  <c:v>1500</c:v>
                </c:pt>
              </c:numCache>
            </c:numRef>
          </c:val>
        </c:ser>
        <c:marker val="1"/>
        <c:axId val="82007552"/>
        <c:axId val="89575424"/>
      </c:lineChart>
      <c:catAx>
        <c:axId val="82007552"/>
        <c:scaling>
          <c:orientation val="minMax"/>
        </c:scaling>
        <c:axPos val="b"/>
        <c:tickLblPos val="nextTo"/>
        <c:txPr>
          <a:bodyPr/>
          <a:lstStyle/>
          <a:p>
            <a:pPr>
              <a:defRPr sz="1400" b="1"/>
            </a:pPr>
            <a:endParaRPr lang="en-US"/>
          </a:p>
        </c:txPr>
        <c:crossAx val="89575424"/>
        <c:crosses val="autoZero"/>
        <c:auto val="1"/>
        <c:lblAlgn val="ctr"/>
        <c:lblOffset val="100"/>
      </c:catAx>
      <c:valAx>
        <c:axId val="89575424"/>
        <c:scaling>
          <c:logBase val="10"/>
          <c:orientation val="minMax"/>
        </c:scaling>
        <c:axPos val="l"/>
        <c:majorGridlines/>
        <c:title>
          <c:tx>
            <c:rich>
              <a:bodyPr/>
              <a:lstStyle/>
              <a:p>
                <a:pPr>
                  <a:defRPr sz="2000"/>
                </a:pPr>
                <a:r>
                  <a:rPr lang="en-US" sz="2000" dirty="0"/>
                  <a:t>PicoJoules</a:t>
                </a:r>
              </a:p>
            </c:rich>
          </c:tx>
        </c:title>
        <c:numFmt formatCode="General" sourceLinked="1"/>
        <c:tickLblPos val="nextTo"/>
        <c:txPr>
          <a:bodyPr/>
          <a:lstStyle/>
          <a:p>
            <a:pPr>
              <a:defRPr sz="1400"/>
            </a:pPr>
            <a:endParaRPr lang="en-US"/>
          </a:p>
        </c:txPr>
        <c:crossAx val="82007552"/>
        <c:crosses val="autoZero"/>
        <c:crossBetween val="between"/>
      </c:valAx>
    </c:plotArea>
    <c:legend>
      <c:legendPos val="r"/>
      <c:layout>
        <c:manualLayout>
          <c:xMode val="edge"/>
          <c:yMode val="edge"/>
          <c:x val="0.73552043841742065"/>
          <c:y val="0.38519338315403961"/>
          <c:w val="0.13330672207640701"/>
          <c:h val="0.16507426154389743"/>
        </c:manualLayout>
      </c:layout>
      <c:txPr>
        <a:bodyPr/>
        <a:lstStyle/>
        <a:p>
          <a:pPr>
            <a:defRPr sz="16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4"/>
          <c:tx>
            <c:strRef>
              <c:f>ExascaleStats!$N$5</c:f>
              <c:strCache>
                <c:ptCount val="1"/>
                <c:pt idx="0">
                  <c:v>Stacked JEDEC 30pj/bit 2018 ($20M)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ExascaleStats!$N$6:$N$11</c:f>
              <c:numCache>
                <c:formatCode>General</c:formatCode>
                <c:ptCount val="6"/>
                <c:pt idx="0">
                  <c:v>2.4</c:v>
                </c:pt>
                <c:pt idx="1">
                  <c:v>24</c:v>
                </c:pt>
                <c:pt idx="2">
                  <c:v>48</c:v>
                </c:pt>
                <c:pt idx="3">
                  <c:v>120</c:v>
                </c:pt>
                <c:pt idx="4">
                  <c:v>240</c:v>
                </c:pt>
                <c:pt idx="5">
                  <c:v>480</c:v>
                </c:pt>
              </c:numCache>
            </c:numRef>
          </c:val>
        </c:ser>
        <c:ser>
          <c:idx val="5"/>
          <c:order val="5"/>
          <c:tx>
            <c:strRef>
              <c:f>ExascaleStats!$O$5</c:f>
              <c:strCache>
                <c:ptCount val="1"/>
                <c:pt idx="0">
                  <c:v>Advanced 7pj/bit Memory ($100M)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ExascaleStats!$O$6:$O$11</c:f>
              <c:numCache>
                <c:formatCode>General</c:formatCode>
                <c:ptCount val="6"/>
                <c:pt idx="0">
                  <c:v>0.56000000000000005</c:v>
                </c:pt>
                <c:pt idx="1">
                  <c:v>5.6</c:v>
                </c:pt>
                <c:pt idx="2">
                  <c:v>11.2</c:v>
                </c:pt>
                <c:pt idx="3">
                  <c:v>28</c:v>
                </c:pt>
                <c:pt idx="4">
                  <c:v>56</c:v>
                </c:pt>
                <c:pt idx="5">
                  <c:v>112</c:v>
                </c:pt>
              </c:numCache>
            </c:numRef>
          </c:val>
        </c:ser>
        <c:ser>
          <c:idx val="6"/>
          <c:order val="6"/>
          <c:tx>
            <c:strRef>
              <c:f>ExascaleStats!$P$5</c:f>
              <c:strCache>
                <c:ptCount val="1"/>
                <c:pt idx="0">
                  <c:v>Enhanced 4pj/bit Advanced Memory ($150M cumulative)</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ExascaleStats!$P$6:$P$11</c:f>
              <c:numCache>
                <c:formatCode>General</c:formatCode>
                <c:ptCount val="6"/>
                <c:pt idx="0">
                  <c:v>0.32000000000000162</c:v>
                </c:pt>
                <c:pt idx="1">
                  <c:v>3.2</c:v>
                </c:pt>
                <c:pt idx="2">
                  <c:v>6.4</c:v>
                </c:pt>
                <c:pt idx="3">
                  <c:v>16</c:v>
                </c:pt>
                <c:pt idx="4">
                  <c:v>32</c:v>
                </c:pt>
                <c:pt idx="5">
                  <c:v>64</c:v>
                </c:pt>
              </c:numCache>
            </c:numRef>
          </c:val>
        </c:ser>
        <c:ser>
          <c:idx val="7"/>
          <c:order val="7"/>
          <c:tx>
            <c:strRef>
              <c:f>ExascaleStats!$Q$5</c:f>
              <c:strCache>
                <c:ptCount val="1"/>
                <c:pt idx="0">
                  <c:v>Feasible Power Envelope (20MW)</c:v>
                </c:pt>
              </c:strCache>
            </c:strRef>
          </c:tx>
          <c:spPr>
            <a:ln w="50800">
              <a:solidFill>
                <a:srgbClr val="FF0000"/>
              </a:solidFill>
            </a:ln>
          </c:spPr>
          <c:cat>
            <c:numRef>
              <c:f>ExascaleStats!$L$6:$L$11</c:f>
              <c:numCache>
                <c:formatCode>General</c:formatCode>
                <c:ptCount val="6"/>
                <c:pt idx="0">
                  <c:v>1.0000000000000021E-2</c:v>
                </c:pt>
                <c:pt idx="1">
                  <c:v>0.1</c:v>
                </c:pt>
                <c:pt idx="2">
                  <c:v>0.2</c:v>
                </c:pt>
                <c:pt idx="3">
                  <c:v>0.5</c:v>
                </c:pt>
                <c:pt idx="4">
                  <c:v>1</c:v>
                </c:pt>
                <c:pt idx="5">
                  <c:v>2</c:v>
                </c:pt>
              </c:numCache>
            </c:numRef>
          </c:cat>
          <c:val>
            <c:numRef>
              <c:f>ExascaleStats!$Q$6:$Q$11</c:f>
              <c:numCache>
                <c:formatCode>General</c:formatCode>
                <c:ptCount val="6"/>
                <c:pt idx="0">
                  <c:v>20</c:v>
                </c:pt>
                <c:pt idx="1">
                  <c:v>20</c:v>
                </c:pt>
                <c:pt idx="2">
                  <c:v>20</c:v>
                </c:pt>
                <c:pt idx="3">
                  <c:v>20</c:v>
                </c:pt>
                <c:pt idx="4">
                  <c:v>20</c:v>
                </c:pt>
                <c:pt idx="5">
                  <c:v>20</c:v>
                </c:pt>
              </c:numCache>
            </c:numRef>
          </c:val>
        </c:ser>
        <c:ser>
          <c:idx val="2"/>
          <c:order val="0"/>
          <c:tx>
            <c:strRef>
              <c:f>ExascaleStats!$N$5</c:f>
              <c:strCache>
                <c:ptCount val="1"/>
                <c:pt idx="0">
                  <c:v>Stacked JEDEC 30pj/bit 2018 ($20M)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ExascaleStats!$N$6:$N$11</c:f>
              <c:numCache>
                <c:formatCode>General</c:formatCode>
                <c:ptCount val="6"/>
                <c:pt idx="0">
                  <c:v>2.4</c:v>
                </c:pt>
                <c:pt idx="1">
                  <c:v>24</c:v>
                </c:pt>
                <c:pt idx="2">
                  <c:v>48</c:v>
                </c:pt>
                <c:pt idx="3">
                  <c:v>120</c:v>
                </c:pt>
                <c:pt idx="4">
                  <c:v>240</c:v>
                </c:pt>
                <c:pt idx="5">
                  <c:v>480</c:v>
                </c:pt>
              </c:numCache>
            </c:numRef>
          </c:val>
        </c:ser>
        <c:ser>
          <c:idx val="3"/>
          <c:order val="1"/>
          <c:tx>
            <c:strRef>
              <c:f>ExascaleStats!$O$5</c:f>
              <c:strCache>
                <c:ptCount val="1"/>
                <c:pt idx="0">
                  <c:v>Advanced 7pj/bit Memory ($100M)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ExascaleStats!$O$6:$O$11</c:f>
              <c:numCache>
                <c:formatCode>General</c:formatCode>
                <c:ptCount val="6"/>
                <c:pt idx="0">
                  <c:v>0.56000000000000005</c:v>
                </c:pt>
                <c:pt idx="1">
                  <c:v>5.6</c:v>
                </c:pt>
                <c:pt idx="2">
                  <c:v>11.2</c:v>
                </c:pt>
                <c:pt idx="3">
                  <c:v>28</c:v>
                </c:pt>
                <c:pt idx="4">
                  <c:v>56</c:v>
                </c:pt>
                <c:pt idx="5">
                  <c:v>112</c:v>
                </c:pt>
              </c:numCache>
            </c:numRef>
          </c:val>
        </c:ser>
        <c:ser>
          <c:idx val="4"/>
          <c:order val="2"/>
          <c:tx>
            <c:strRef>
              <c:f>ExascaleStats!$P$5</c:f>
              <c:strCache>
                <c:ptCount val="1"/>
                <c:pt idx="0">
                  <c:v>Enhanced 4pj/bit Advanced Memory ($150M cumulative)</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ExascaleStats!$P$6:$P$11</c:f>
              <c:numCache>
                <c:formatCode>General</c:formatCode>
                <c:ptCount val="6"/>
                <c:pt idx="0">
                  <c:v>0.32000000000000162</c:v>
                </c:pt>
                <c:pt idx="1">
                  <c:v>3.2</c:v>
                </c:pt>
                <c:pt idx="2">
                  <c:v>6.4</c:v>
                </c:pt>
                <c:pt idx="3">
                  <c:v>16</c:v>
                </c:pt>
                <c:pt idx="4">
                  <c:v>32</c:v>
                </c:pt>
                <c:pt idx="5">
                  <c:v>64</c:v>
                </c:pt>
              </c:numCache>
            </c:numRef>
          </c:val>
        </c:ser>
        <c:ser>
          <c:idx val="0"/>
          <c:order val="3"/>
          <c:tx>
            <c:strRef>
              <c:f>ExascaleStats!$Q$5</c:f>
              <c:strCache>
                <c:ptCount val="1"/>
                <c:pt idx="0">
                  <c:v>Feasible Power Envelope (20MW)</c:v>
                </c:pt>
              </c:strCache>
            </c:strRef>
          </c:tx>
          <c:spPr>
            <a:ln w="50800">
              <a:solidFill>
                <a:srgbClr val="FF0000"/>
              </a:solidFill>
            </a:ln>
          </c:spPr>
          <c:marker>
            <c:symbol val="none"/>
          </c:marker>
          <c:cat>
            <c:numRef>
              <c:f>ExascaleStats!$L$6:$L$11</c:f>
              <c:numCache>
                <c:formatCode>General</c:formatCode>
                <c:ptCount val="6"/>
                <c:pt idx="0">
                  <c:v>1.0000000000000021E-2</c:v>
                </c:pt>
                <c:pt idx="1">
                  <c:v>0.1</c:v>
                </c:pt>
                <c:pt idx="2">
                  <c:v>0.2</c:v>
                </c:pt>
                <c:pt idx="3">
                  <c:v>0.5</c:v>
                </c:pt>
                <c:pt idx="4">
                  <c:v>1</c:v>
                </c:pt>
                <c:pt idx="5">
                  <c:v>2</c:v>
                </c:pt>
              </c:numCache>
            </c:numRef>
          </c:cat>
          <c:val>
            <c:numRef>
              <c:f>ExascaleStats!$Q$6:$Q$11</c:f>
              <c:numCache>
                <c:formatCode>General</c:formatCode>
                <c:ptCount val="6"/>
                <c:pt idx="0">
                  <c:v>20</c:v>
                </c:pt>
                <c:pt idx="1">
                  <c:v>20</c:v>
                </c:pt>
                <c:pt idx="2">
                  <c:v>20</c:v>
                </c:pt>
                <c:pt idx="3">
                  <c:v>20</c:v>
                </c:pt>
                <c:pt idx="4">
                  <c:v>20</c:v>
                </c:pt>
                <c:pt idx="5">
                  <c:v>20</c:v>
                </c:pt>
              </c:numCache>
            </c:numRef>
          </c:val>
          <c:smooth val="1"/>
        </c:ser>
        <c:marker val="1"/>
        <c:axId val="90698880"/>
        <c:axId val="91116288"/>
      </c:lineChart>
      <c:catAx>
        <c:axId val="90698880"/>
        <c:scaling>
          <c:orientation val="minMax"/>
        </c:scaling>
        <c:axPos val="b"/>
        <c:title>
          <c:tx>
            <c:rich>
              <a:bodyPr/>
              <a:lstStyle/>
              <a:p>
                <a:pPr>
                  <a:defRPr/>
                </a:pPr>
                <a:r>
                  <a:rPr lang="en-US" dirty="0"/>
                  <a:t>Bytes/FLOP ratio (# bytes per peak FLOP)</a:t>
                </a:r>
              </a:p>
            </c:rich>
          </c:tx>
        </c:title>
        <c:numFmt formatCode="General" sourceLinked="1"/>
        <c:tickLblPos val="nextTo"/>
        <c:crossAx val="91116288"/>
        <c:crosses val="autoZero"/>
        <c:auto val="1"/>
        <c:lblAlgn val="ctr"/>
        <c:lblOffset val="100"/>
      </c:catAx>
      <c:valAx>
        <c:axId val="91116288"/>
        <c:scaling>
          <c:orientation val="minMax"/>
          <c:max val="100"/>
        </c:scaling>
        <c:axPos val="l"/>
        <c:majorGridlines/>
        <c:title>
          <c:tx>
            <c:rich>
              <a:bodyPr/>
              <a:lstStyle/>
              <a:p>
                <a:pPr>
                  <a:defRPr/>
                </a:pPr>
                <a:r>
                  <a:rPr lang="en-US" dirty="0"/>
                  <a:t>Memory Power Consumption in Megawatts (MW)</a:t>
                </a:r>
              </a:p>
            </c:rich>
          </c:tx>
        </c:title>
        <c:numFmt formatCode="General" sourceLinked="1"/>
        <c:tickLblPos val="nextTo"/>
        <c:crossAx val="90698880"/>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txPr>
          <a:bodyPr/>
          <a:lstStyle/>
          <a:p>
            <a:pPr>
              <a:defRPr sz="1100">
                <a:latin typeface="Calibri" pitchFamily="34" charset="0"/>
              </a:defRPr>
            </a:pPr>
            <a:endParaRPr lang="en-US"/>
          </a:p>
        </c:txPr>
      </c:legendEntry>
      <c:legendEntry>
        <c:idx val="5"/>
        <c:txPr>
          <a:bodyPr/>
          <a:lstStyle/>
          <a:p>
            <a:pPr>
              <a:defRPr sz="1100">
                <a:latin typeface="Calibri" pitchFamily="34" charset="0"/>
              </a:defRPr>
            </a:pPr>
            <a:endParaRPr lang="en-US"/>
          </a:p>
        </c:txPr>
      </c:legendEntry>
      <c:legendEntry>
        <c:idx val="6"/>
        <c:txPr>
          <a:bodyPr/>
          <a:lstStyle/>
          <a:p>
            <a:pPr>
              <a:defRPr sz="1100">
                <a:latin typeface="Calibri" pitchFamily="34" charset="0"/>
              </a:defRPr>
            </a:pPr>
            <a:endParaRPr lang="en-US"/>
          </a:p>
        </c:txPr>
      </c:legendEntry>
      <c:legendEntry>
        <c:idx val="7"/>
        <c:txPr>
          <a:bodyPr/>
          <a:lstStyle/>
          <a:p>
            <a:pPr>
              <a:defRPr sz="1100">
                <a:latin typeface="Calibri" pitchFamily="34" charset="0"/>
              </a:defRPr>
            </a:pPr>
            <a:endParaRPr lang="en-US"/>
          </a:p>
        </c:txPr>
      </c:legendEntry>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1" dirty="0" smtClean="0"/>
              <a:t>INCITE Demand Outpaces Supply</a:t>
            </a:r>
            <a:endParaRPr lang="en-US" b="1" dirty="0"/>
          </a:p>
        </c:rich>
      </c:tx>
      <c:layout>
        <c:manualLayout>
          <c:xMode val="edge"/>
          <c:yMode val="edge"/>
          <c:x val="0.23069659917617041"/>
          <c:y val="2.5478816717886654E-2"/>
        </c:manualLayout>
      </c:layout>
    </c:title>
    <c:plotArea>
      <c:layout>
        <c:manualLayout>
          <c:layoutTarget val="inner"/>
          <c:xMode val="edge"/>
          <c:yMode val="edge"/>
          <c:x val="0.13882524867175847"/>
          <c:y val="0.15713961456284151"/>
          <c:w val="0.77065708405973365"/>
          <c:h val="0.62126186234163872"/>
        </c:manualLayout>
      </c:layout>
      <c:lineChart>
        <c:grouping val="standard"/>
        <c:ser>
          <c:idx val="0"/>
          <c:order val="0"/>
          <c:tx>
            <c:v>Requested</c:v>
          </c:tx>
          <c:cat>
            <c:numRef>
              <c:f>INCITE!$A$2:$A$9</c:f>
              <c:numCache>
                <c:formatCode>General</c:formatCode>
                <c:ptCount val="8"/>
                <c:pt idx="0">
                  <c:v>2004</c:v>
                </c:pt>
                <c:pt idx="1">
                  <c:v>2005</c:v>
                </c:pt>
                <c:pt idx="2">
                  <c:v>2006</c:v>
                </c:pt>
                <c:pt idx="3">
                  <c:v>2007</c:v>
                </c:pt>
                <c:pt idx="4">
                  <c:v>2008</c:v>
                </c:pt>
                <c:pt idx="5">
                  <c:v>2009</c:v>
                </c:pt>
                <c:pt idx="6">
                  <c:v>2010</c:v>
                </c:pt>
                <c:pt idx="7">
                  <c:v>2011</c:v>
                </c:pt>
              </c:numCache>
            </c:numRef>
          </c:cat>
          <c:val>
            <c:numRef>
              <c:f>INCITE!$C$2:$C$9</c:f>
              <c:numCache>
                <c:formatCode>#,##0.0</c:formatCode>
                <c:ptCount val="8"/>
                <c:pt idx="0">
                  <c:v>0.13050866</c:v>
                </c:pt>
                <c:pt idx="1">
                  <c:v>2.8422000000000003E-2</c:v>
                </c:pt>
                <c:pt idx="2">
                  <c:v>8.9199780999999992E-2</c:v>
                </c:pt>
                <c:pt idx="3">
                  <c:v>0.25973459900000001</c:v>
                </c:pt>
                <c:pt idx="4">
                  <c:v>0.60602680700000233</c:v>
                </c:pt>
                <c:pt idx="5" formatCode="General">
                  <c:v>2.0337000000000001</c:v>
                </c:pt>
                <c:pt idx="6" formatCode="General">
                  <c:v>3.7</c:v>
                </c:pt>
                <c:pt idx="7" formatCode="General">
                  <c:v>5.74</c:v>
                </c:pt>
              </c:numCache>
            </c:numRef>
          </c:val>
        </c:ser>
        <c:ser>
          <c:idx val="1"/>
          <c:order val="1"/>
          <c:tx>
            <c:v>Allocated</c:v>
          </c:tx>
          <c:dPt>
            <c:idx val="7"/>
            <c:marker>
              <c:symbol val="circle"/>
              <c:size val="7"/>
              <c:spPr>
                <a:solidFill>
                  <a:schemeClr val="tx1"/>
                </a:solidFill>
              </c:spPr>
            </c:marker>
            <c:spPr>
              <a:ln>
                <a:prstDash val="sysDot"/>
              </a:ln>
            </c:spPr>
          </c:dPt>
          <c:cat>
            <c:numRef>
              <c:f>INCITE!$A$2:$A$9</c:f>
              <c:numCache>
                <c:formatCode>General</c:formatCode>
                <c:ptCount val="8"/>
                <c:pt idx="0">
                  <c:v>2004</c:v>
                </c:pt>
                <c:pt idx="1">
                  <c:v>2005</c:v>
                </c:pt>
                <c:pt idx="2">
                  <c:v>2006</c:v>
                </c:pt>
                <c:pt idx="3">
                  <c:v>2007</c:v>
                </c:pt>
                <c:pt idx="4">
                  <c:v>2008</c:v>
                </c:pt>
                <c:pt idx="5">
                  <c:v>2009</c:v>
                </c:pt>
                <c:pt idx="6">
                  <c:v>2010</c:v>
                </c:pt>
                <c:pt idx="7">
                  <c:v>2011</c:v>
                </c:pt>
              </c:numCache>
            </c:numRef>
          </c:cat>
          <c:val>
            <c:numRef>
              <c:f>INCITE!$D$2:$D$9</c:f>
              <c:numCache>
                <c:formatCode>#,##0.0</c:formatCode>
                <c:ptCount val="8"/>
                <c:pt idx="0">
                  <c:v>4.9000000000000207E-3</c:v>
                </c:pt>
                <c:pt idx="1">
                  <c:v>6.5000000000000197E-3</c:v>
                </c:pt>
                <c:pt idx="2">
                  <c:v>1.8000000000000051E-2</c:v>
                </c:pt>
                <c:pt idx="3">
                  <c:v>9.5086000000000045E-2</c:v>
                </c:pt>
                <c:pt idx="4">
                  <c:v>0.26779333499999974</c:v>
                </c:pt>
                <c:pt idx="5" formatCode="General">
                  <c:v>0.88900000000000101</c:v>
                </c:pt>
                <c:pt idx="6" formatCode="General">
                  <c:v>1.6</c:v>
                </c:pt>
                <c:pt idx="7" formatCode="General">
                  <c:v>1.6</c:v>
                </c:pt>
              </c:numCache>
            </c:numRef>
          </c:val>
        </c:ser>
        <c:marker val="1"/>
        <c:axId val="110227456"/>
        <c:axId val="110229376"/>
      </c:lineChart>
      <c:catAx>
        <c:axId val="110227456"/>
        <c:scaling>
          <c:orientation val="minMax"/>
        </c:scaling>
        <c:axPos val="b"/>
        <c:title>
          <c:tx>
            <c:rich>
              <a:bodyPr/>
              <a:lstStyle/>
              <a:p>
                <a:pPr>
                  <a:defRPr/>
                </a:pPr>
                <a:r>
                  <a:rPr lang="en-US" dirty="0"/>
                  <a:t>Year</a:t>
                </a:r>
              </a:p>
            </c:rich>
          </c:tx>
        </c:title>
        <c:numFmt formatCode="General" sourceLinked="1"/>
        <c:tickLblPos val="nextTo"/>
        <c:crossAx val="110229376"/>
        <c:crosses val="autoZero"/>
        <c:auto val="1"/>
        <c:lblAlgn val="ctr"/>
        <c:lblOffset val="100"/>
      </c:catAx>
      <c:valAx>
        <c:axId val="110229376"/>
        <c:scaling>
          <c:orientation val="minMax"/>
        </c:scaling>
        <c:axPos val="l"/>
        <c:majorGridlines/>
        <c:title>
          <c:tx>
            <c:rich>
              <a:bodyPr rot="-5400000" vert="horz"/>
              <a:lstStyle/>
              <a:p>
                <a:pPr>
                  <a:defRPr/>
                </a:pPr>
                <a:r>
                  <a:rPr lang="en-US" dirty="0"/>
                  <a:t>Processor</a:t>
                </a:r>
                <a:r>
                  <a:rPr lang="en-US" baseline="0" dirty="0"/>
                  <a:t> Hours (in </a:t>
                </a:r>
                <a:r>
                  <a:rPr lang="en-US" baseline="0" dirty="0" smtClean="0"/>
                  <a:t>Billions</a:t>
                </a:r>
                <a:r>
                  <a:rPr lang="en-US" baseline="0" dirty="0"/>
                  <a:t>)</a:t>
                </a:r>
                <a:endParaRPr lang="en-US" dirty="0"/>
              </a:p>
            </c:rich>
          </c:tx>
          <c:layout>
            <c:manualLayout>
              <c:xMode val="edge"/>
              <c:yMode val="edge"/>
              <c:x val="6.1393309370648512E-2"/>
              <c:y val="0.22773904851164944"/>
            </c:manualLayout>
          </c:layout>
        </c:title>
        <c:numFmt formatCode="0" sourceLinked="0"/>
        <c:tickLblPos val="nextTo"/>
        <c:crossAx val="110227456"/>
        <c:crosses val="autoZero"/>
        <c:crossBetween val="between"/>
      </c:valAx>
    </c:plotArea>
    <c:legend>
      <c:legendPos val="r"/>
      <c:layout>
        <c:manualLayout>
          <c:xMode val="edge"/>
          <c:yMode val="edge"/>
          <c:x val="0.22663258898024868"/>
          <c:y val="0.93507670934791842"/>
          <c:w val="0.57072411825174374"/>
          <c:h val="6.2599738818364434E-2"/>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552A171B-F280-487E-AB57-9E09D7D6F475}" type="datetimeFigureOut">
              <a:rPr lang="en-US" smtClean="0"/>
              <a:pPr/>
              <a:t>10/3/2011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F4A6DD1E-07AB-4857-BE57-82B520EA68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ALCF-1 system is in Steady State (Operations) and will continue in operation throughout</a:t>
            </a:r>
            <a:r>
              <a:rPr lang="en-US" baseline="0" dirty="0" smtClean="0"/>
              <a:t> the duration of the ALCF-2 Design, Modification &amp; Enhancement (DME) Project. </a:t>
            </a:r>
            <a:endParaRPr lang="en-US" dirty="0"/>
          </a:p>
        </p:txBody>
      </p:sp>
      <p:sp>
        <p:nvSpPr>
          <p:cNvPr id="4" name="Slide Number Placeholder 3"/>
          <p:cNvSpPr>
            <a:spLocks noGrp="1"/>
          </p:cNvSpPr>
          <p:nvPr>
            <p:ph type="sldNum" sz="quarter" idx="10"/>
          </p:nvPr>
        </p:nvSpPr>
        <p:spPr/>
        <p:txBody>
          <a:bodyPr/>
          <a:lstStyle/>
          <a:p>
            <a:pPr>
              <a:defRPr/>
            </a:pPr>
            <a:fld id="{17D99176-9DFA-4BD9-AE12-406E4AA851F9}" type="slidenum">
              <a:rPr lang="en-US" smtClean="0"/>
              <a:pPr>
                <a:defRPr/>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480E45-8A1B-4BF7-89C6-B501CBD223B5}" type="slidenum">
              <a:rPr lang="en-US"/>
              <a:pPr/>
              <a:t>3</a:t>
            </a:fld>
            <a:endParaRPr lang="en-US" dirty="0"/>
          </a:p>
        </p:txBody>
      </p:sp>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p:txBody>
          <a:bodyPr lIns="93890" tIns="46947" rIns="93890" bIns="46947"/>
          <a:lstStyle/>
          <a:p>
            <a:endParaRPr lang="en-US" dirty="0"/>
          </a:p>
        </p:txBody>
      </p:sp>
      <p:sp>
        <p:nvSpPr>
          <p:cNvPr id="152580" name="Slide Number Placeholder 3"/>
          <p:cNvSpPr txBox="1">
            <a:spLocks noGrp="1"/>
          </p:cNvSpPr>
          <p:nvPr/>
        </p:nvSpPr>
        <p:spPr bwMode="auto">
          <a:xfrm>
            <a:off x="3970340" y="8829675"/>
            <a:ext cx="3038475" cy="465139"/>
          </a:xfrm>
          <a:prstGeom prst="rect">
            <a:avLst/>
          </a:prstGeom>
          <a:noFill/>
          <a:ln w="9525">
            <a:noFill/>
            <a:miter lim="800000"/>
            <a:headEnd/>
            <a:tailEnd/>
          </a:ln>
        </p:spPr>
        <p:txBody>
          <a:bodyPr lIns="93890" tIns="46947" rIns="93890" bIns="46947" anchor="b"/>
          <a:lstStyle/>
          <a:p>
            <a:pPr algn="r" defTabSz="939727"/>
            <a:fld id="{01DD4D8C-583C-4D4C-89CF-E679755DC386}" type="slidenum">
              <a:rPr lang="en-US" sz="1200"/>
              <a:pPr algn="r" defTabSz="939727"/>
              <a:t>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D374B-7CCB-40B3-9D54-0AEDD4571ECC}" type="slidenum">
              <a:rPr lang="en-US"/>
              <a:pPr/>
              <a:t>5</a:t>
            </a:fld>
            <a:endParaRPr lang="en-US" dirty="0"/>
          </a:p>
        </p:txBody>
      </p:sp>
      <p:sp>
        <p:nvSpPr>
          <p:cNvPr id="124930" name="Rectangle 2"/>
          <p:cNvSpPr>
            <a:spLocks noGrp="1" noRot="1" noChangeAspect="1" noChangeArrowheads="1" noTextEdit="1"/>
          </p:cNvSpPr>
          <p:nvPr>
            <p:ph type="sldImg"/>
          </p:nvPr>
        </p:nvSpPr>
        <p:spPr>
          <a:xfrm>
            <a:off x="1181100" y="709613"/>
            <a:ext cx="4648200" cy="3486150"/>
          </a:xfrm>
          <a:ln/>
        </p:spPr>
      </p:sp>
      <p:sp>
        <p:nvSpPr>
          <p:cNvPr id="124931" name="Rectangle 3"/>
          <p:cNvSpPr>
            <a:spLocks noGrp="1" noChangeArrowheads="1"/>
          </p:cNvSpPr>
          <p:nvPr>
            <p:ph type="body" idx="1"/>
          </p:nvPr>
        </p:nvSpPr>
        <p:spPr>
          <a:xfrm>
            <a:off x="925514" y="4422776"/>
            <a:ext cx="5159375" cy="4164013"/>
          </a:xfrm>
        </p:spPr>
        <p:txBody>
          <a:bodyPr/>
          <a:lstStyle/>
          <a:p>
            <a:r>
              <a:rPr lang="en-US" dirty="0">
                <a:solidFill>
                  <a:schemeClr val="bg2"/>
                </a:solidFill>
              </a:rPr>
              <a:t>Top: 3D fully implicit extended MHD simulations - Figure depicts temperature during the evolution of a helical perturbation in a 3D toroidal fusion device.</a:t>
            </a:r>
          </a:p>
          <a:p>
            <a:endParaRPr lang="en-US" dirty="0"/>
          </a:p>
          <a:p>
            <a:r>
              <a:rPr lang="en-US" dirty="0"/>
              <a:t>Bottom - Linear Scaling 3D Fragment (LS3DF). Density Functional Theory (DFT) calculation numerically equivalent to a more common algorithm, but scales with O(n) in number of atoms rather than O(n^3). PI: Wang, LBNL.</a:t>
            </a:r>
          </a:p>
          <a:p>
            <a:endParaRPr lang="en-US" dirty="0"/>
          </a:p>
          <a:p>
            <a:r>
              <a:rPr lang="en-US" dirty="0"/>
              <a:t>(Alternative definition) - Multiscale Mathematics: Develop multiscale models and algorithms for understanding complex system behavior that emerges across vastly different space and time scales.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b="1" dirty="0" smtClean="0"/>
              <a:t>SC 	FOA# 	Pre-Apps 	Proposals 	Max Value</a:t>
            </a:r>
          </a:p>
          <a:p>
            <a:pPr rtl="0" eaLnBrk="1" fontAlgn="t" latinLnBrk="0" hangingPunct="1"/>
            <a:r>
              <a:rPr lang="en-US" b="1" dirty="0" smtClean="0"/>
              <a:t>FES	</a:t>
            </a:r>
            <a:r>
              <a:rPr lang="en-US" dirty="0" smtClean="0"/>
              <a:t>571	Sep 9	Oct 26 	$6.6M</a:t>
            </a:r>
          </a:p>
          <a:p>
            <a:pPr rtl="0" eaLnBrk="1" fontAlgn="t" latinLnBrk="0" hangingPunct="1"/>
            <a:r>
              <a:rPr lang="en-US" b="1" dirty="0" smtClean="0"/>
              <a:t>HEP	</a:t>
            </a:r>
            <a:r>
              <a:rPr lang="en-US" dirty="0" smtClean="0"/>
              <a:t>580	</a:t>
            </a:r>
            <a:r>
              <a:rPr lang="en-US" i="1" dirty="0" smtClean="0"/>
              <a:t>none	</a:t>
            </a:r>
            <a:r>
              <a:rPr lang="en-US" dirty="0" smtClean="0"/>
              <a:t>Jan 9	$4.0M</a:t>
            </a:r>
          </a:p>
          <a:p>
            <a:pPr rtl="0" eaLnBrk="1" fontAlgn="t" latinLnBrk="0" hangingPunct="1"/>
            <a:r>
              <a:rPr lang="en-US" b="1" dirty="0" smtClean="0"/>
              <a:t>NP	</a:t>
            </a:r>
            <a:r>
              <a:rPr lang="en-US" dirty="0" smtClean="0"/>
              <a:t>581	Oct 30	Jan 5	$4.0M</a:t>
            </a:r>
          </a:p>
          <a:p>
            <a:pPr rtl="0" eaLnBrk="1" fontAlgn="t" latinLnBrk="0" hangingPunct="1"/>
            <a:r>
              <a:rPr lang="en-US" b="1" dirty="0" smtClean="0"/>
              <a:t>BER	</a:t>
            </a:r>
            <a:r>
              <a:rPr lang="en-US" dirty="0" smtClean="0"/>
              <a:t>588	Oct 17	Dec 5	$6.5M</a:t>
            </a:r>
          </a:p>
          <a:p>
            <a:pPr rtl="0" eaLnBrk="1" fontAlgn="t" latinLnBrk="0" hangingPunct="1"/>
            <a:r>
              <a:rPr lang="en-US" b="1" dirty="0" smtClean="0"/>
              <a:t>BES	</a:t>
            </a:r>
            <a:r>
              <a:rPr lang="en-US" dirty="0" smtClean="0"/>
              <a:t>593	Dec 9	Mar 12	$6.0M</a:t>
            </a:r>
          </a:p>
          <a:p>
            <a:endParaRPr lang="en-US" dirty="0"/>
          </a:p>
        </p:txBody>
      </p:sp>
      <p:sp>
        <p:nvSpPr>
          <p:cNvPr id="4" name="Slide Number Placeholder 3"/>
          <p:cNvSpPr>
            <a:spLocks noGrp="1"/>
          </p:cNvSpPr>
          <p:nvPr>
            <p:ph type="sldNum" sz="quarter" idx="10"/>
          </p:nvPr>
        </p:nvSpPr>
        <p:spPr/>
        <p:txBody>
          <a:bodyPr/>
          <a:lstStyle/>
          <a:p>
            <a:fld id="{B1B82C38-53B0-4407-B656-AE55E40F8AB6}"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ExMatEx</a:t>
            </a:r>
            <a:r>
              <a:rPr lang="en-US" baseline="0" dirty="0" smtClean="0"/>
              <a:t> Goal: </a:t>
            </a:r>
            <a:r>
              <a:rPr lang="en-US" dirty="0" smtClean="0"/>
              <a:t>Develop algorithms, system software, and hardware that will enable pervasive embedding of microscopic behavior modeling and simulation into meso- and macro-scale materials simulations at the exascale, for the simulation and modeling of materials subjected to extreme mechanical environment.</a:t>
            </a:r>
          </a:p>
          <a:p>
            <a:endParaRPr lang="en-US" dirty="0" smtClean="0"/>
          </a:p>
          <a:p>
            <a:pPr marL="0" lvl="2" defTabSz="931774">
              <a:defRPr/>
            </a:pPr>
            <a:r>
              <a:rPr lang="en-US" dirty="0" smtClean="0"/>
              <a:t>CESAR </a:t>
            </a:r>
            <a:r>
              <a:rPr lang="en-US" sz="1600" dirty="0" smtClean="0"/>
              <a:t>Goal: Enable predictive modeling and simulation for advanced nuclear reactor design at the exascale by integrating three distinct software components  -- weakly compressible hydrodynamics, particle transport, and structural mechanics  -- into one code environment, TRIDENT, for detailed analysis of next-generation reactors</a:t>
            </a:r>
          </a:p>
          <a:p>
            <a:endParaRPr lang="en-US" dirty="0" smtClean="0"/>
          </a:p>
          <a:p>
            <a:pPr marL="0" lvl="1" defTabSz="931774">
              <a:defRPr/>
            </a:pPr>
            <a:r>
              <a:rPr lang="en-US" dirty="0" smtClean="0"/>
              <a:t>CECDC </a:t>
            </a:r>
            <a:r>
              <a:rPr lang="en-US" sz="1600" kern="0" dirty="0" smtClean="0">
                <a:solidFill>
                  <a:srgbClr val="000000"/>
                </a:solidFill>
                <a:cs typeface="Arial" pitchFamily="34" charset="0"/>
              </a:rPr>
              <a:t>Goal: S</a:t>
            </a:r>
            <a:r>
              <a:rPr lang="en-US" sz="1600" kern="0" dirty="0" smtClean="0">
                <a:solidFill>
                  <a:srgbClr val="000000"/>
                </a:solidFill>
              </a:rPr>
              <a:t>imultaneously redesign all aspects of the combustion simulation process, from algorithms to programming models to hardware architecture, to enable detailed modeling and simulations at realistic operating conditions at the exascale for transportation and energy production applications.</a:t>
            </a:r>
            <a:endParaRPr lang="en-US" sz="1600" kern="0" dirty="0" smtClean="0">
              <a:solidFill>
                <a:srgbClr val="000000"/>
              </a:solidFill>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FD4DBCB-A585-4EC1-9C01-F6FFC1E94C43}"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BERAC September 7, 2011</a:t>
            </a:r>
            <a:endParaRPr lang="en-US" dirty="0"/>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dirty="0"/>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dirty="0"/>
          </a:p>
        </p:txBody>
      </p:sp>
      <p:sp>
        <p:nvSpPr>
          <p:cNvPr id="10" name="Footer Placeholder 9"/>
          <p:cNvSpPr>
            <a:spLocks noGrp="1"/>
          </p:cNvSpPr>
          <p:nvPr>
            <p:ph type="ftr" sz="quarter" idx="12"/>
          </p:nvPr>
        </p:nvSpPr>
        <p:spPr/>
        <p:txBody>
          <a:bodyPr/>
          <a:lstStyle>
            <a:lvl1pPr>
              <a:defRPr/>
            </a:lvl1pPr>
          </a:lstStyle>
          <a:p>
            <a:r>
              <a:rPr lang="en-US" smtClean="0"/>
              <a:t>BERAC September 7, 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dirty="0"/>
          </a:p>
        </p:txBody>
      </p:sp>
      <p:sp>
        <p:nvSpPr>
          <p:cNvPr id="6" name="Footer Placeholder 5"/>
          <p:cNvSpPr>
            <a:spLocks noGrp="1"/>
          </p:cNvSpPr>
          <p:nvPr>
            <p:ph type="ftr" sz="quarter" idx="11"/>
          </p:nvPr>
        </p:nvSpPr>
        <p:spPr/>
        <p:txBody>
          <a:bodyPr/>
          <a:lstStyle/>
          <a:p>
            <a:r>
              <a:rPr lang="en-US" smtClean="0"/>
              <a:t>BERAC September 7, 2011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BERAC September 7, 2011</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1"/>
          </p:nvPr>
        </p:nvSpPr>
        <p:spPr>
          <a:xfrm>
            <a:off x="8414464" y="6351654"/>
            <a:ext cx="381000" cy="365125"/>
          </a:xfrm>
        </p:spPr>
        <p:txBody>
          <a:bodyPr/>
          <a:lstStyle/>
          <a:p>
            <a:fld id="{8F7F0FD8-C4D8-4FC8-ACE5-C8022F3C3BAB}" type="slidenum">
              <a:rPr lang="en-US" smtClean="0"/>
              <a:pPr/>
              <a:t>‹#›</a:t>
            </a:fld>
            <a:endParaRPr lang="en-US" dirty="0"/>
          </a:p>
        </p:txBody>
      </p:sp>
      <p:sp>
        <p:nvSpPr>
          <p:cNvPr id="4" name="Footer Placeholder 2"/>
          <p:cNvSpPr>
            <a:spLocks noGrp="1"/>
          </p:cNvSpPr>
          <p:nvPr>
            <p:ph type="ftr" sz="quarter" idx="10"/>
          </p:nvPr>
        </p:nvSpPr>
        <p:spPr>
          <a:xfrm>
            <a:off x="3124200" y="6357064"/>
            <a:ext cx="5334000" cy="365125"/>
          </a:xfrm>
        </p:spPr>
        <p:txBody>
          <a:bodyPr/>
          <a:lstStyle/>
          <a:p>
            <a:r>
              <a:rPr lang="en-US" smtClean="0"/>
              <a:t>BERAC September 7, 2011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smtClean="0"/>
              <a:t>BERAC September 7, 2011</a:t>
            </a:r>
            <a:endParaRPr lang="en-US" dirty="0"/>
          </a:p>
        </p:txBody>
      </p:sp>
      <p:sp>
        <p:nvSpPr>
          <p:cNvPr id="5" name="Slide Number Placeholder 4"/>
          <p:cNvSpPr>
            <a:spLocks noGrp="1"/>
          </p:cNvSpPr>
          <p:nvPr>
            <p:ph type="sldNum" sz="quarter" idx="12"/>
          </p:nvPr>
        </p:nvSpPr>
        <p:spPr/>
        <p:txBody>
          <a:bodyPr/>
          <a:lstStyle/>
          <a:p>
            <a:fld id="{7DF4C97D-2F8B-46B3-9CB6-6C3C0F52BC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smtClean="0"/>
              <a:t>BERAC September 7, 2011</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8F7F0FD8-C4D8-4FC8-ACE5-C8022F3C3BAB}" type="slidenum">
              <a:rPr lang="en-US" smtClean="0"/>
              <a:pPr/>
              <a:t>‹#›</a:t>
            </a:fld>
            <a:endParaRPr lang="en-US" dirty="0"/>
          </a:p>
        </p:txBody>
      </p:sp>
      <p:pic>
        <p:nvPicPr>
          <p:cNvPr id="7"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hd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ience.energy.gov/ascr/news-and-resources/workshops-and-conferences/" TargetMode="External"/><Relationship Id="rId7" Type="http://schemas.openxmlformats.org/officeDocument/2006/relationships/hyperlink" Target="science.doe.gov/grants/" TargetMode="External"/><Relationship Id="rId2" Type="http://schemas.openxmlformats.org/officeDocument/2006/relationships/hyperlink" Target="science.energy.gov/ascr/" TargetMode="External"/><Relationship Id="rId1" Type="http://schemas.openxmlformats.org/officeDocument/2006/relationships/slideLayout" Target="../slideLayouts/slideLayout2.xml"/><Relationship Id="rId6" Type="http://schemas.openxmlformats.org/officeDocument/2006/relationships/hyperlink" Target="http://www.exascale.org/" TargetMode="External"/><Relationship Id="rId5" Type="http://schemas.openxmlformats.org/officeDocument/2006/relationships/hyperlink" Target="science.energy.gov/ascr/facilities/incite/" TargetMode="External"/><Relationship Id="rId4" Type="http://schemas.openxmlformats.org/officeDocument/2006/relationships/hyperlink" Target="http://www.scidac.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hyperlink" Target="http://www.krellinst.org/conf/csgf/2011/abstracts/rodriguez" TargetMode="External"/><Relationship Id="rId7" Type="http://schemas.openxmlformats.org/officeDocument/2006/relationships/image" Target="../media/image29.jpeg"/><Relationship Id="rId2" Type="http://schemas.openxmlformats.org/officeDocument/2006/relationships/hyperlink" Target="http://www.krellinst.org/conf/csgf/2011/abstracts/jain"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krellinst.org/csgf" TargetMode="External"/><Relationship Id="rId4" Type="http://schemas.openxmlformats.org/officeDocument/2006/relationships/hyperlink" Target="http://www.krellinst.org/conf/csgf/2011/abstracts/reu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ecs.es.net/"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es.net/services/virtual-circuits-oscars/" TargetMode="External"/><Relationship Id="rId4" Type="http://schemas.openxmlformats.org/officeDocument/2006/relationships/hyperlink" Target="http://fasterdata.es.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ience.doe.gov/ascr/research/scidac/SciDAC3InstitutesFAQ.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fontScale="92500" lnSpcReduction="10000"/>
          </a:bodyPr>
          <a:lstStyle/>
          <a:p>
            <a:endParaRPr lang="en-US" dirty="0" smtClean="0"/>
          </a:p>
          <a:p>
            <a:r>
              <a:rPr lang="en-US" sz="3000" b="1" dirty="0" smtClean="0"/>
              <a:t>Daniel Hitchcock</a:t>
            </a:r>
          </a:p>
          <a:p>
            <a:r>
              <a:rPr lang="en-US" sz="2600" b="1" dirty="0" smtClean="0"/>
              <a:t>Acting Associate Director</a:t>
            </a:r>
          </a:p>
          <a:p>
            <a:r>
              <a:rPr lang="en-US" sz="2600" b="1" dirty="0" smtClean="0"/>
              <a:t>Advanced Scientific Computing Research</a:t>
            </a:r>
            <a:endParaRPr lang="en-US" sz="2600" b="1" dirty="0"/>
          </a:p>
        </p:txBody>
      </p:sp>
      <p:sp>
        <p:nvSpPr>
          <p:cNvPr id="2" name="Title 1"/>
          <p:cNvSpPr>
            <a:spLocks noGrp="1"/>
          </p:cNvSpPr>
          <p:nvPr>
            <p:ph type="title"/>
          </p:nvPr>
        </p:nvSpPr>
        <p:spPr>
          <a:xfrm>
            <a:off x="457200" y="2971800"/>
            <a:ext cx="8229600" cy="1143000"/>
          </a:xfrm>
        </p:spPr>
        <p:txBody>
          <a:bodyPr>
            <a:noAutofit/>
          </a:bodyPr>
          <a:lstStyle/>
          <a:p>
            <a:r>
              <a:rPr lang="en-US" sz="4400" dirty="0" smtClean="0"/>
              <a:t>ASCR OVERVIEW </a:t>
            </a:r>
            <a:br>
              <a:rPr lang="en-US" sz="4400" dirty="0" smtClean="0"/>
            </a:br>
            <a:r>
              <a:rPr lang="en-US" dirty="0" smtClean="0">
                <a:solidFill>
                  <a:schemeClr val="accent1">
                    <a:lumMod val="75000"/>
                  </a:schemeClr>
                </a:solidFill>
              </a:rPr>
              <a:t>October 7, 2011</a:t>
            </a:r>
            <a:br>
              <a:rPr lang="en-US" dirty="0" smtClean="0">
                <a:solidFill>
                  <a:schemeClr val="accent1">
                    <a:lumMod val="75000"/>
                  </a:schemeClr>
                </a:solidFill>
              </a:rPr>
            </a:br>
            <a:r>
              <a:rPr lang="en-US" dirty="0" smtClean="0">
                <a:solidFill>
                  <a:schemeClr val="accent1">
                    <a:lumMod val="75000"/>
                  </a:schemeClr>
                </a:solidFill>
              </a:rPr>
              <a:t>BERAC</a:t>
            </a:r>
            <a:br>
              <a:rPr lang="en-US" dirty="0" smtClean="0">
                <a:solidFill>
                  <a:schemeClr val="accent1">
                    <a:lumMod val="75000"/>
                  </a:schemeClr>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p:cNvSpPr>
            <a:spLocks noGrp="1"/>
          </p:cNvSpPr>
          <p:nvPr>
            <p:ph idx="1"/>
          </p:nvPr>
        </p:nvSpPr>
        <p:spPr/>
        <p:txBody>
          <a:bodyPr/>
          <a:lstStyle/>
          <a:p>
            <a:r>
              <a:rPr lang="en-US" dirty="0" smtClean="0"/>
              <a:t>At $1M per MW, energy costs are substantial</a:t>
            </a:r>
          </a:p>
          <a:p>
            <a:r>
              <a:rPr lang="en-US" dirty="0" smtClean="0"/>
              <a:t>1 petaflop in 2010</a:t>
            </a:r>
            <a:r>
              <a:rPr lang="en-US" dirty="0" smtClean="0">
                <a:sym typeface="Wingdings" charset="2"/>
              </a:rPr>
              <a:t> will use 3 MW</a:t>
            </a:r>
          </a:p>
          <a:p>
            <a:r>
              <a:rPr lang="en-US" dirty="0" smtClean="0"/>
              <a:t>1 exaflop in 2018 at 200 MW with “usual” scaling</a:t>
            </a:r>
          </a:p>
          <a:p>
            <a:r>
              <a:rPr lang="en-US" dirty="0" smtClean="0"/>
              <a:t>1 exaflop in 2018 at 20 MW is target</a:t>
            </a:r>
          </a:p>
        </p:txBody>
      </p:sp>
      <p:sp>
        <p:nvSpPr>
          <p:cNvPr id="45058" name="Title 1"/>
          <p:cNvSpPr>
            <a:spLocks noGrp="1"/>
          </p:cNvSpPr>
          <p:nvPr>
            <p:ph type="title"/>
          </p:nvPr>
        </p:nvSpPr>
        <p:spPr/>
        <p:txBody>
          <a:bodyPr/>
          <a:lstStyle/>
          <a:p>
            <a:r>
              <a:rPr lang="en-US" dirty="0" smtClean="0"/>
              <a:t>The Future is about Energy Efficient Computing</a:t>
            </a:r>
          </a:p>
        </p:txBody>
      </p:sp>
      <p:sp>
        <p:nvSpPr>
          <p:cNvPr id="45060" name="Slide Number Placeholder 3"/>
          <p:cNvSpPr>
            <a:spLocks noGrp="1"/>
          </p:cNvSpPr>
          <p:nvPr>
            <p:ph type="sldNum" sz="quarter" idx="11"/>
          </p:nvPr>
        </p:nvSpPr>
        <p:spPr/>
        <p:txBody>
          <a:bodyPr/>
          <a:lstStyle/>
          <a:p>
            <a:fld id="{3DD2E9F5-D933-43C5-9177-85F7CD8581D1}" type="slidenum">
              <a:rPr lang="en-US" smtClean="0"/>
              <a:pPr/>
              <a:t>10</a:t>
            </a:fld>
            <a:endParaRPr lang="en-US" dirty="0"/>
          </a:p>
        </p:txBody>
      </p:sp>
      <p:sp>
        <p:nvSpPr>
          <p:cNvPr id="12" name="Footer Placeholder 11"/>
          <p:cNvSpPr>
            <a:spLocks noGrp="1"/>
          </p:cNvSpPr>
          <p:nvPr>
            <p:ph type="ftr" sz="quarter" idx="12"/>
          </p:nvPr>
        </p:nvSpPr>
        <p:spPr/>
        <p:txBody>
          <a:bodyPr/>
          <a:lstStyle/>
          <a:p>
            <a:r>
              <a:rPr lang="en-US" smtClean="0"/>
              <a:t>BERAC September 7, 2011</a:t>
            </a:r>
            <a:endParaRPr lang="en-US" dirty="0"/>
          </a:p>
        </p:txBody>
      </p:sp>
      <p:grpSp>
        <p:nvGrpSpPr>
          <p:cNvPr id="2" name="Group 12"/>
          <p:cNvGrpSpPr>
            <a:grpSpLocks/>
          </p:cNvGrpSpPr>
          <p:nvPr/>
        </p:nvGrpSpPr>
        <p:grpSpPr bwMode="auto">
          <a:xfrm>
            <a:off x="533400" y="2838449"/>
            <a:ext cx="6916739" cy="3257551"/>
            <a:chOff x="1206278" y="3033091"/>
            <a:chExt cx="7472773" cy="3900499"/>
          </a:xfrm>
        </p:grpSpPr>
        <p:grpSp>
          <p:nvGrpSpPr>
            <p:cNvPr id="3" name="Group 8"/>
            <p:cNvGrpSpPr>
              <a:grpSpLocks/>
            </p:cNvGrpSpPr>
            <p:nvPr/>
          </p:nvGrpSpPr>
          <p:grpSpPr bwMode="auto">
            <a:xfrm>
              <a:off x="1206278" y="3033091"/>
              <a:ext cx="6615378" cy="3900499"/>
              <a:chOff x="1147028" y="2715607"/>
              <a:chExt cx="6615378" cy="3603806"/>
            </a:xfrm>
          </p:grpSpPr>
          <p:pic>
            <p:nvPicPr>
              <p:cNvPr id="45066" name="Picture 3"/>
              <p:cNvPicPr>
                <a:picLocks noChangeAspect="1" noChangeArrowheads="1"/>
              </p:cNvPicPr>
              <p:nvPr/>
            </p:nvPicPr>
            <p:blipFill>
              <a:blip r:embed="rId2" cstate="print"/>
              <a:srcRect/>
              <a:stretch>
                <a:fillRect/>
              </a:stretch>
            </p:blipFill>
            <p:spPr bwMode="auto">
              <a:xfrm>
                <a:off x="1147028" y="2715607"/>
                <a:ext cx="6615378" cy="3603806"/>
              </a:xfrm>
              <a:prstGeom prst="rect">
                <a:avLst/>
              </a:prstGeom>
              <a:noFill/>
              <a:ln w="9525">
                <a:noFill/>
                <a:miter lim="800000"/>
                <a:headEnd/>
                <a:tailEnd/>
              </a:ln>
            </p:spPr>
          </p:pic>
          <p:cxnSp>
            <p:nvCxnSpPr>
              <p:cNvPr id="8" name="Straight Connector 7"/>
              <p:cNvCxnSpPr>
                <a:cxnSpLocks noChangeShapeType="1"/>
              </p:cNvCxnSpPr>
              <p:nvPr/>
            </p:nvCxnSpPr>
            <p:spPr bwMode="auto">
              <a:xfrm flipV="1">
                <a:off x="2979104" y="4535844"/>
                <a:ext cx="4611941" cy="635104"/>
              </a:xfrm>
              <a:prstGeom prst="line">
                <a:avLst/>
              </a:prstGeom>
              <a:noFill/>
              <a:ln w="25400">
                <a:solidFill>
                  <a:srgbClr val="0000FF"/>
                </a:solidFill>
                <a:prstDash val="sysDash"/>
                <a:round/>
                <a:headEnd/>
                <a:tailEnd/>
              </a:ln>
              <a:effectLst>
                <a:outerShdw dist="20000" dir="5400000" rotWithShape="0">
                  <a:srgbClr val="808080">
                    <a:alpha val="37999"/>
                  </a:srgbClr>
                </a:outerShdw>
              </a:effectLst>
            </p:spPr>
          </p:cxnSp>
        </p:grpSp>
        <p:sp>
          <p:nvSpPr>
            <p:cNvPr id="45063" name="TextBox 9"/>
            <p:cNvSpPr txBox="1">
              <a:spLocks noChangeArrowheads="1"/>
            </p:cNvSpPr>
            <p:nvPr/>
          </p:nvSpPr>
          <p:spPr bwMode="auto">
            <a:xfrm>
              <a:off x="7692894" y="4777354"/>
              <a:ext cx="621083" cy="369332"/>
            </a:xfrm>
            <a:prstGeom prst="rect">
              <a:avLst/>
            </a:prstGeom>
            <a:noFill/>
            <a:ln w="9525">
              <a:noFill/>
              <a:miter lim="800000"/>
              <a:headEnd/>
              <a:tailEnd/>
            </a:ln>
          </p:spPr>
          <p:txBody>
            <a:bodyPr wrap="none">
              <a:spAutoFit/>
            </a:bodyPr>
            <a:lstStyle/>
            <a:p>
              <a:r>
                <a:rPr lang="en-US" sz="1800" dirty="0"/>
                <a:t>goal</a:t>
              </a:r>
            </a:p>
          </p:txBody>
        </p:sp>
        <p:sp>
          <p:nvSpPr>
            <p:cNvPr id="45064" name="TextBox 10"/>
            <p:cNvSpPr txBox="1">
              <a:spLocks noChangeArrowheads="1"/>
            </p:cNvSpPr>
            <p:nvPr/>
          </p:nvSpPr>
          <p:spPr bwMode="auto">
            <a:xfrm>
              <a:off x="7724331" y="3871478"/>
              <a:ext cx="954720" cy="646331"/>
            </a:xfrm>
            <a:prstGeom prst="rect">
              <a:avLst/>
            </a:prstGeom>
            <a:noFill/>
            <a:ln w="9525">
              <a:noFill/>
              <a:miter lim="800000"/>
              <a:headEnd/>
              <a:tailEnd/>
            </a:ln>
          </p:spPr>
          <p:txBody>
            <a:bodyPr>
              <a:spAutoFit/>
            </a:bodyPr>
            <a:lstStyle/>
            <a:p>
              <a:r>
                <a:rPr lang="en-US" sz="1800" dirty="0"/>
                <a:t>usual scaling</a:t>
              </a:r>
            </a:p>
          </p:txBody>
        </p:sp>
        <p:sp>
          <p:nvSpPr>
            <p:cNvPr id="45065" name="TextBox 11"/>
            <p:cNvSpPr txBox="1">
              <a:spLocks noChangeArrowheads="1"/>
            </p:cNvSpPr>
            <p:nvPr/>
          </p:nvSpPr>
          <p:spPr bwMode="auto">
            <a:xfrm>
              <a:off x="1617872" y="6320630"/>
              <a:ext cx="6365645" cy="276999"/>
            </a:xfrm>
            <a:prstGeom prst="rect">
              <a:avLst/>
            </a:prstGeom>
            <a:solidFill>
              <a:schemeClr val="bg1"/>
            </a:solidFill>
            <a:ln w="9525">
              <a:noFill/>
              <a:miter lim="800000"/>
              <a:headEnd/>
              <a:tailEnd/>
            </a:ln>
          </p:spPr>
          <p:txBody>
            <a:bodyPr>
              <a:spAutoFit/>
            </a:bodyPr>
            <a:lstStyle/>
            <a:p>
              <a:r>
                <a:rPr lang="en-US" sz="1200" dirty="0"/>
                <a:t>2005                                      2010                                     2015                                      2020</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62000" y="76200"/>
            <a:ext cx="7848600" cy="685800"/>
          </a:xfrm>
        </p:spPr>
        <p:txBody>
          <a:bodyPr>
            <a:noAutofit/>
          </a:bodyPr>
          <a:lstStyle/>
          <a:p>
            <a:pPr>
              <a:lnSpc>
                <a:spcPts val="2800"/>
              </a:lnSpc>
            </a:pPr>
            <a:r>
              <a:rPr lang="en-US" sz="2800" dirty="0" smtClean="0">
                <a:latin typeface="Calibri" pitchFamily="34" charset="0"/>
              </a:rPr>
              <a:t>The Fundamental Issue:  </a:t>
            </a:r>
            <a:r>
              <a:rPr lang="en-US" sz="2800" dirty="0" smtClean="0">
                <a:latin typeface="Calibri" pitchFamily="34" charset="0"/>
                <a:ea typeface="ＭＳ Ｐゴシック" charset="-128"/>
              </a:rPr>
              <a:t>Where does the Energy (and Time) Go?</a:t>
            </a:r>
            <a:endParaRPr lang="en-US" sz="2800" dirty="0">
              <a:latin typeface="Calibri" pitchFamily="34" charset="0"/>
            </a:endParaRPr>
          </a:p>
        </p:txBody>
      </p:sp>
      <p:sp>
        <p:nvSpPr>
          <p:cNvPr id="18" name="Slide Number Placeholder 3"/>
          <p:cNvSpPr>
            <a:spLocks noGrp="1"/>
          </p:cNvSpPr>
          <p:nvPr>
            <p:ph type="sldNum" sz="quarter" idx="11"/>
          </p:nvPr>
        </p:nvSpPr>
        <p:spPr/>
        <p:txBody>
          <a:bodyPr/>
          <a:lstStyle/>
          <a:p>
            <a:fld id="{3DD2E9F5-D933-43C5-9177-85F7CD8581D1}" type="slidenum">
              <a:rPr lang="en-US" smtClean="0"/>
              <a:pPr/>
              <a:t>11</a:t>
            </a:fld>
            <a:endParaRPr lang="en-US" dirty="0"/>
          </a:p>
        </p:txBody>
      </p:sp>
      <p:sp>
        <p:nvSpPr>
          <p:cNvPr id="17" name="Footer Placeholder 16"/>
          <p:cNvSpPr>
            <a:spLocks noGrp="1"/>
          </p:cNvSpPr>
          <p:nvPr>
            <p:ph type="ftr" sz="quarter" idx="12"/>
          </p:nvPr>
        </p:nvSpPr>
        <p:spPr>
          <a:xfrm>
            <a:off x="2819400" y="6357064"/>
            <a:ext cx="5334000" cy="365125"/>
          </a:xfrm>
        </p:spPr>
        <p:txBody>
          <a:bodyPr/>
          <a:lstStyle/>
          <a:p>
            <a:r>
              <a:rPr lang="en-US" smtClean="0"/>
              <a:t>BERAC September 7, 2011</a:t>
            </a:r>
            <a:endParaRPr lang="en-US" dirty="0"/>
          </a:p>
        </p:txBody>
      </p:sp>
      <p:sp>
        <p:nvSpPr>
          <p:cNvPr id="10" name="Oval 9"/>
          <p:cNvSpPr/>
          <p:nvPr/>
        </p:nvSpPr>
        <p:spPr>
          <a:xfrm>
            <a:off x="6019800" y="1981200"/>
            <a:ext cx="381000" cy="7620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029200" y="2057400"/>
            <a:ext cx="381000" cy="838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43600" y="1417638"/>
            <a:ext cx="1703223" cy="646331"/>
          </a:xfrm>
          <a:prstGeom prst="rect">
            <a:avLst/>
          </a:prstGeom>
          <a:noFill/>
        </p:spPr>
        <p:txBody>
          <a:bodyPr wrap="none" rtlCol="0">
            <a:spAutoFit/>
          </a:bodyPr>
          <a:lstStyle/>
          <a:p>
            <a:r>
              <a:rPr lang="en-US" b="1" dirty="0" smtClean="0"/>
              <a:t>Intranode/MPI</a:t>
            </a:r>
          </a:p>
          <a:p>
            <a:r>
              <a:rPr lang="en-US" b="1" dirty="0" smtClean="0"/>
              <a:t>Communication</a:t>
            </a:r>
            <a:endParaRPr lang="en-US" b="1" dirty="0"/>
          </a:p>
        </p:txBody>
      </p:sp>
      <p:sp>
        <p:nvSpPr>
          <p:cNvPr id="13" name="Oval 12"/>
          <p:cNvSpPr/>
          <p:nvPr/>
        </p:nvSpPr>
        <p:spPr>
          <a:xfrm>
            <a:off x="4191000" y="3405981"/>
            <a:ext cx="381000" cy="457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352744" y="2759650"/>
            <a:ext cx="1676511" cy="646331"/>
          </a:xfrm>
          <a:prstGeom prst="rect">
            <a:avLst/>
          </a:prstGeom>
          <a:noFill/>
        </p:spPr>
        <p:txBody>
          <a:bodyPr wrap="none" rtlCol="0">
            <a:spAutoFit/>
          </a:bodyPr>
          <a:lstStyle/>
          <a:p>
            <a:r>
              <a:rPr lang="en-US" b="1" dirty="0" smtClean="0"/>
              <a:t>On-chip  / CMP</a:t>
            </a:r>
          </a:p>
          <a:p>
            <a:r>
              <a:rPr lang="en-US" b="1" dirty="0" smtClean="0"/>
              <a:t>communication</a:t>
            </a:r>
            <a:endParaRPr lang="en-US" b="1" dirty="0"/>
          </a:p>
        </p:txBody>
      </p:sp>
      <p:sp>
        <p:nvSpPr>
          <p:cNvPr id="15" name="TextBox 14"/>
          <p:cNvSpPr txBox="1"/>
          <p:nvPr/>
        </p:nvSpPr>
        <p:spPr>
          <a:xfrm>
            <a:off x="4240377" y="1417638"/>
            <a:ext cx="1703223" cy="646331"/>
          </a:xfrm>
          <a:prstGeom prst="rect">
            <a:avLst/>
          </a:prstGeom>
          <a:noFill/>
        </p:spPr>
        <p:txBody>
          <a:bodyPr wrap="none" rtlCol="0">
            <a:spAutoFit/>
          </a:bodyPr>
          <a:lstStyle/>
          <a:p>
            <a:r>
              <a:rPr lang="en-US" b="1" dirty="0" smtClean="0"/>
              <a:t>Intranode/SMP</a:t>
            </a:r>
          </a:p>
          <a:p>
            <a:r>
              <a:rPr lang="en-US" b="1" dirty="0" smtClean="0"/>
              <a:t>Communication</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6675"/>
            <a:ext cx="7924799" cy="878114"/>
          </a:xfrm>
        </p:spPr>
        <p:txBody>
          <a:bodyPr>
            <a:normAutofit/>
          </a:bodyPr>
          <a:lstStyle/>
          <a:p>
            <a:r>
              <a:rPr lang="en-US" sz="2800" dirty="0" smtClean="0">
                <a:latin typeface="Calibri" pitchFamily="34" charset="0"/>
              </a:rPr>
              <a:t>Memory Technology: Bandwidth costs power</a:t>
            </a:r>
            <a:endParaRPr lang="en-US" sz="2800" dirty="0">
              <a:latin typeface="Calibri" pitchFamily="34" charset="0"/>
            </a:endParaRPr>
          </a:p>
        </p:txBody>
      </p:sp>
      <p:sp>
        <p:nvSpPr>
          <p:cNvPr id="7" name="Footer Placeholder 6"/>
          <p:cNvSpPr>
            <a:spLocks noGrp="1"/>
          </p:cNvSpPr>
          <p:nvPr>
            <p:ph type="ftr" sz="quarter" idx="11"/>
          </p:nvPr>
        </p:nvSpPr>
        <p:spPr/>
        <p:txBody>
          <a:bodyPr/>
          <a:lstStyle/>
          <a:p>
            <a:r>
              <a:rPr lang="en-US" smtClean="0"/>
              <a:t>BERAC September 7, 2011</a:t>
            </a:r>
            <a:endParaRPr lang="en-US" dirty="0"/>
          </a:p>
        </p:txBody>
      </p:sp>
      <p:sp>
        <p:nvSpPr>
          <p:cNvPr id="6" name="Slide Number Placeholder 5"/>
          <p:cNvSpPr>
            <a:spLocks noGrp="1"/>
          </p:cNvSpPr>
          <p:nvPr>
            <p:ph type="sldNum" sz="quarter" idx="12"/>
          </p:nvPr>
        </p:nvSpPr>
        <p:spPr/>
        <p:txBody>
          <a:bodyPr/>
          <a:lstStyle/>
          <a:p>
            <a:fld id="{4858E593-AE3C-8F4E-992D-D0D38B389CFF}" type="slidenum">
              <a:rPr lang="en-US" smtClean="0"/>
              <a:pPr/>
              <a:t>12</a:t>
            </a:fld>
            <a:endParaRPr lang="en-US" dirty="0"/>
          </a:p>
        </p:txBody>
      </p:sp>
      <p:graphicFrame>
        <p:nvGraphicFramePr>
          <p:cNvPr id="5" name="Content Placeholder 4"/>
          <p:cNvGraphicFramePr>
            <a:graphicFrameLocks noGrp="1"/>
          </p:cNvGraphicFramePr>
          <p:nvPr>
            <p:ph idx="4294967295"/>
          </p:nvPr>
        </p:nvGraphicFramePr>
        <p:xfrm>
          <a:off x="914400" y="1203325"/>
          <a:ext cx="8229600" cy="48942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bwMode="auto">
          <a:xfrm rot="5400000" flipH="1" flipV="1">
            <a:off x="952632" y="3422253"/>
            <a:ext cx="4050506" cy="1588"/>
          </a:xfrm>
          <a:prstGeom prst="straightConnector1">
            <a:avLst/>
          </a:prstGeom>
          <a:solidFill>
            <a:schemeClr val="accent1"/>
          </a:solidFill>
          <a:ln w="12700" cap="flat" cmpd="sng" algn="ctr">
            <a:solidFill>
              <a:schemeClr val="tx1"/>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latin typeface="Calibri" pitchFamily="34" charset="0"/>
              </a:rPr>
              <a:t>Locality, Locality, Locality!</a:t>
            </a:r>
          </a:p>
          <a:p>
            <a:r>
              <a:rPr lang="en-US" sz="2400" dirty="0" smtClean="0">
                <a:latin typeface="Calibri" pitchFamily="34" charset="0"/>
              </a:rPr>
              <a:t>Billion Way Concurrency;</a:t>
            </a:r>
          </a:p>
          <a:p>
            <a:r>
              <a:rPr lang="en-US" sz="2400" dirty="0" smtClean="0">
                <a:latin typeface="Calibri" pitchFamily="34" charset="0"/>
              </a:rPr>
              <a:t>Uncertainty Quantification (UQ) including hardware variability;</a:t>
            </a:r>
          </a:p>
          <a:p>
            <a:r>
              <a:rPr lang="en-US" sz="2400" dirty="0" smtClean="0">
                <a:latin typeface="Calibri" pitchFamily="34" charset="0"/>
              </a:rPr>
              <a:t>Flops free data movement expensive so:</a:t>
            </a:r>
          </a:p>
          <a:p>
            <a:pPr lvl="1"/>
            <a:r>
              <a:rPr lang="en-US" sz="2400" dirty="0" smtClean="0">
                <a:latin typeface="Calibri" pitchFamily="34" charset="0"/>
              </a:rPr>
              <a:t>Remap multi-physics to put as much work per location on same die;</a:t>
            </a:r>
          </a:p>
          <a:p>
            <a:pPr lvl="1"/>
            <a:r>
              <a:rPr lang="en-US" sz="2400" dirty="0" smtClean="0">
                <a:latin typeface="Calibri" pitchFamily="34" charset="0"/>
              </a:rPr>
              <a:t>Include embedded UQ to increase concurrency;</a:t>
            </a:r>
          </a:p>
          <a:p>
            <a:pPr lvl="1"/>
            <a:r>
              <a:rPr lang="en-US" sz="2400" dirty="0" smtClean="0">
                <a:latin typeface="Calibri" pitchFamily="34" charset="0"/>
              </a:rPr>
              <a:t>Include data analysis if you can for more concurrency</a:t>
            </a:r>
          </a:p>
          <a:p>
            <a:pPr lvl="1"/>
            <a:r>
              <a:rPr lang="en-US" sz="2400" dirty="0" smtClean="0">
                <a:latin typeface="Calibri" pitchFamily="34" charset="0"/>
              </a:rPr>
              <a:t>Trigger output to only move important data off machine;</a:t>
            </a:r>
          </a:p>
          <a:p>
            <a:pPr lvl="1"/>
            <a:r>
              <a:rPr lang="en-US" sz="2400" dirty="0" smtClean="0">
                <a:latin typeface="Calibri" pitchFamily="34" charset="0"/>
              </a:rPr>
              <a:t>Reformulate to trade flops for memory use.</a:t>
            </a:r>
          </a:p>
          <a:p>
            <a:r>
              <a:rPr lang="en-US" sz="2400" dirty="0" smtClean="0">
                <a:latin typeface="Calibri" pitchFamily="34" charset="0"/>
              </a:rPr>
              <a:t>Wise use of silicon area</a:t>
            </a:r>
          </a:p>
          <a:p>
            <a:endParaRPr lang="en-US" dirty="0"/>
          </a:p>
        </p:txBody>
      </p:sp>
      <p:sp>
        <p:nvSpPr>
          <p:cNvPr id="2" name="Title 1"/>
          <p:cNvSpPr>
            <a:spLocks noGrp="1"/>
          </p:cNvSpPr>
          <p:nvPr>
            <p:ph type="title"/>
          </p:nvPr>
        </p:nvSpPr>
        <p:spPr/>
        <p:txBody>
          <a:bodyPr/>
          <a:lstStyle/>
          <a:p>
            <a:r>
              <a:rPr lang="en-US" sz="2800" dirty="0" smtClean="0">
                <a:latin typeface="Calibri" pitchFamily="34" charset="0"/>
              </a:rPr>
              <a:t>Approaches</a:t>
            </a:r>
            <a:endParaRPr lang="en-US" sz="2800" dirty="0">
              <a:latin typeface="Calibri" pitchFamily="34" charset="0"/>
            </a:endParaRPr>
          </a:p>
        </p:txBody>
      </p:sp>
      <p:sp>
        <p:nvSpPr>
          <p:cNvPr id="5" name="Slide Number Placeholder 4"/>
          <p:cNvSpPr>
            <a:spLocks noGrp="1"/>
          </p:cNvSpPr>
          <p:nvPr>
            <p:ph type="sldNum" sz="quarter" idx="11"/>
          </p:nvPr>
        </p:nvSpPr>
        <p:spPr/>
        <p:txBody>
          <a:bodyPr/>
          <a:lstStyle/>
          <a:p>
            <a:fld id="{9696FB51-F5BD-F44E-8EA0-A8F70BD36B9C}"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smtClean="0"/>
              <a:t>BERAC September 7,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57825"/>
          </a:xfrm>
        </p:spPr>
        <p:txBody>
          <a:bodyPr>
            <a:normAutofit/>
          </a:bodyPr>
          <a:lstStyle/>
          <a:p>
            <a:pPr>
              <a:buNone/>
            </a:pPr>
            <a:endParaRPr lang="en-US" sz="1600" dirty="0" smtClean="0"/>
          </a:p>
          <a:p>
            <a:pPr>
              <a:buNone/>
            </a:pPr>
            <a:r>
              <a:rPr lang="en-US" sz="1600" dirty="0" smtClean="0">
                <a:latin typeface="Arial" pitchFamily="34" charset="0"/>
              </a:rPr>
              <a:t>Goals &amp; Objectives</a:t>
            </a:r>
          </a:p>
          <a:p>
            <a:pPr lvl="1"/>
            <a:endParaRPr lang="en-US" sz="1300" b="1" dirty="0" smtClean="0">
              <a:solidFill>
                <a:schemeClr val="tx1"/>
              </a:solidFill>
              <a:latin typeface="Arial" pitchFamily="34" charset="0"/>
            </a:endParaRPr>
          </a:p>
          <a:p>
            <a:r>
              <a:rPr lang="en-US" sz="1600" dirty="0" smtClean="0">
                <a:latin typeface="Arial" pitchFamily="34" charset="0"/>
              </a:rPr>
              <a:t>Understand how to allocate complexity between hardware, systems software, libraries, and applications;</a:t>
            </a:r>
          </a:p>
          <a:p>
            <a:r>
              <a:rPr lang="en-US" sz="1600" dirty="0" smtClean="0">
                <a:latin typeface="Arial" pitchFamily="34" charset="0"/>
              </a:rPr>
              <a:t>Modify application designs at all levels;</a:t>
            </a:r>
          </a:p>
          <a:p>
            <a:r>
              <a:rPr lang="en-US" sz="1600" dirty="0" smtClean="0">
                <a:latin typeface="Arial" pitchFamily="34" charset="0"/>
              </a:rPr>
              <a:t>Understand reformulating as well as reimplementing tradeoffs;</a:t>
            </a:r>
          </a:p>
          <a:p>
            <a:r>
              <a:rPr lang="en-US" sz="1600" dirty="0" smtClean="0">
                <a:latin typeface="Arial" pitchFamily="34" charset="0"/>
              </a:rPr>
              <a:t>Explore uncertainty quantification, in line data analysis, and resilience in applications;</a:t>
            </a:r>
          </a:p>
          <a:p>
            <a:r>
              <a:rPr lang="en-US" sz="1600" dirty="0" smtClean="0">
                <a:latin typeface="Arial" pitchFamily="34" charset="0"/>
              </a:rPr>
              <a:t>Co-adapt applications to new programming models and perhaps languages;</a:t>
            </a:r>
          </a:p>
          <a:p>
            <a:r>
              <a:rPr lang="en-US" sz="1600" dirty="0" smtClean="0">
                <a:latin typeface="Arial" pitchFamily="34" charset="0"/>
              </a:rPr>
              <a:t>Impact of massive multithreaded nodes and new ultra-lightweight operating systems.	</a:t>
            </a:r>
          </a:p>
          <a:p>
            <a:pPr>
              <a:buFont typeface="Arial" charset="0"/>
              <a:buChar char="•"/>
            </a:pPr>
            <a:endParaRPr lang="en-US" sz="1300" dirty="0" smtClean="0">
              <a:latin typeface="Arial" pitchFamily="34" charset="0"/>
            </a:endParaRPr>
          </a:p>
          <a:p>
            <a:pPr lvl="0">
              <a:buNone/>
            </a:pPr>
            <a:r>
              <a:rPr lang="en-US" sz="1600" dirty="0" smtClean="0">
                <a:latin typeface="Arial" pitchFamily="34" charset="0"/>
              </a:rPr>
              <a:t>Awards- June 2011</a:t>
            </a:r>
          </a:p>
          <a:p>
            <a:pPr lvl="0">
              <a:buNone/>
            </a:pPr>
            <a:endParaRPr lang="en-US" sz="1300" dirty="0" smtClean="0">
              <a:latin typeface="Arial" pitchFamily="34" charset="0"/>
            </a:endParaRPr>
          </a:p>
          <a:p>
            <a:pPr lvl="0">
              <a:buNone/>
            </a:pPr>
            <a:endParaRPr lang="en-US" sz="1300" dirty="0" smtClean="0">
              <a:latin typeface="Arial" pitchFamily="34" charset="0"/>
            </a:endParaRPr>
          </a:p>
          <a:p>
            <a:pPr lvl="0">
              <a:buNone/>
            </a:pPr>
            <a:r>
              <a:rPr lang="en-US" sz="1600" dirty="0" smtClean="0">
                <a:latin typeface="Arial" pitchFamily="34" charset="0"/>
              </a:rPr>
              <a:t>Expected outcome- Understanding, Guidance for Future Applications, Application Readiness</a:t>
            </a:r>
          </a:p>
          <a:p>
            <a:pPr>
              <a:buNone/>
            </a:pPr>
            <a:endParaRPr lang="en-US" sz="1300" dirty="0" smtClean="0">
              <a:latin typeface="Arial" pitchFamily="34" charset="0"/>
            </a:endParaRPr>
          </a:p>
          <a:p>
            <a:pPr>
              <a:buNone/>
            </a:pPr>
            <a:endParaRPr lang="en-US" sz="1300" dirty="0" smtClean="0">
              <a:latin typeface="Arial" pitchFamily="34" charset="0"/>
            </a:endParaRPr>
          </a:p>
          <a:p>
            <a:pPr>
              <a:buNone/>
            </a:pPr>
            <a:endParaRPr lang="en-US" sz="1300" dirty="0" smtClean="0">
              <a:latin typeface="Times New Roman" pitchFamily="18" charset="0"/>
              <a:cs typeface="Times New Roman" pitchFamily="18" charset="0"/>
            </a:endParaRPr>
          </a:p>
          <a:p>
            <a:pPr>
              <a:buNone/>
            </a:pPr>
            <a:endParaRPr lang="en-US" sz="1900" b="0" dirty="0" smtClean="0">
              <a:latin typeface="Arial" pitchFamily="34" charset="0"/>
            </a:endParaRPr>
          </a:p>
          <a:p>
            <a:pPr>
              <a:buNone/>
            </a:pPr>
            <a:endParaRPr lang="en-US" sz="19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Font typeface="Arial" charset="0"/>
              <a:buChar char="•"/>
            </a:pPr>
            <a:endParaRPr lang="en-US" sz="1600" dirty="0" smtClean="0"/>
          </a:p>
          <a:p>
            <a:pPr>
              <a:buNone/>
            </a:pPr>
            <a:endParaRPr lang="en-US" sz="1600" dirty="0"/>
          </a:p>
        </p:txBody>
      </p:sp>
      <p:sp>
        <p:nvSpPr>
          <p:cNvPr id="2" name="Title 1"/>
          <p:cNvSpPr>
            <a:spLocks noGrp="1"/>
          </p:cNvSpPr>
          <p:nvPr>
            <p:ph type="title"/>
          </p:nvPr>
        </p:nvSpPr>
        <p:spPr>
          <a:xfrm>
            <a:off x="0" y="-1"/>
            <a:ext cx="9144000" cy="923925"/>
          </a:xfrm>
        </p:spPr>
        <p:txBody>
          <a:bodyPr>
            <a:normAutofit/>
          </a:bodyPr>
          <a:lstStyle/>
          <a:p>
            <a:r>
              <a:rPr lang="en-US" dirty="0" smtClean="0"/>
              <a:t>Co-Design</a:t>
            </a:r>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14</a:t>
            </a:fld>
            <a:endParaRPr lang="en-US" dirty="0"/>
          </a:p>
        </p:txBody>
      </p:sp>
      <p:sp>
        <p:nvSpPr>
          <p:cNvPr id="8" name="Footer Placeholder 7"/>
          <p:cNvSpPr>
            <a:spLocks noGrp="1"/>
          </p:cNvSpPr>
          <p:nvPr>
            <p:ph type="ftr" sz="quarter" idx="12"/>
          </p:nvPr>
        </p:nvSpPr>
        <p:spPr/>
        <p:txBody>
          <a:bodyPr/>
          <a:lstStyle/>
          <a:p>
            <a:r>
              <a:rPr lang="en-US" smtClean="0"/>
              <a:t>BERAC September 7, 2011</a:t>
            </a:r>
            <a:endParaRPr lang="en-US" dirty="0"/>
          </a:p>
        </p:txBody>
      </p:sp>
      <p:sp>
        <p:nvSpPr>
          <p:cNvPr id="6" name="Rectangle 5"/>
          <p:cNvSpPr/>
          <p:nvPr/>
        </p:nvSpPr>
        <p:spPr>
          <a:xfrm>
            <a:off x="0" y="762000"/>
            <a:ext cx="9144000" cy="338554"/>
          </a:xfrm>
          <a:prstGeom prst="rect">
            <a:avLst/>
          </a:prstGeom>
        </p:spPr>
        <p:txBody>
          <a:bodyPr wrap="square">
            <a:spAutoFit/>
          </a:bodyPr>
          <a:lstStyle/>
          <a:p>
            <a:pPr marL="342865" lvl="0" indent="-342865" defTabSz="914400" eaLnBrk="0" fontAlgn="base" hangingPunct="0">
              <a:spcBef>
                <a:spcPct val="20000"/>
              </a:spcBef>
              <a:spcAft>
                <a:spcPct val="0"/>
              </a:spcAft>
            </a:pPr>
            <a:r>
              <a:rPr lang="en-US" sz="1600" b="1" dirty="0" smtClean="0">
                <a:solidFill>
                  <a:prstClr val="black"/>
                </a:solidFill>
                <a:cs typeface="Arial" pitchFamily="34" charset="0"/>
              </a:rPr>
              <a:t>		</a:t>
            </a:r>
            <a:r>
              <a:rPr lang="en-US" sz="1600" b="1" dirty="0" smtClean="0">
                <a:solidFill>
                  <a:schemeClr val="accent2">
                    <a:lumMod val="75000"/>
                  </a:schemeClr>
                </a:solidFill>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2800" dirty="0" smtClean="0">
                <a:solidFill>
                  <a:schemeClr val="accent3">
                    <a:lumMod val="75000"/>
                  </a:schemeClr>
                </a:solidFill>
                <a:effectLst>
                  <a:outerShdw blurRad="38100" dist="38100" dir="2700000" algn="tl">
                    <a:srgbClr val="000000">
                      <a:alpha val="43137"/>
                    </a:srgbClr>
                  </a:outerShdw>
                </a:effectLst>
                <a:latin typeface="+mj-lt"/>
              </a:rPr>
              <a:t>Three Exascale Co-Design Centers Awarded</a:t>
            </a:r>
            <a:endParaRPr lang="en-US" sz="2800" dirty="0">
              <a:solidFill>
                <a:schemeClr val="accent3">
                  <a:lumMod val="75000"/>
                </a:schemeClr>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sz="half" idx="1"/>
          </p:nvPr>
        </p:nvSpPr>
        <p:spPr>
          <a:xfrm>
            <a:off x="76200" y="1143000"/>
            <a:ext cx="3581400" cy="3962400"/>
          </a:xfrm>
        </p:spPr>
        <p:txBody>
          <a:bodyPr/>
          <a:lstStyle/>
          <a:p>
            <a:pPr marL="0" lvl="1" indent="0">
              <a:buNone/>
            </a:pPr>
            <a:r>
              <a:rPr lang="en-US" sz="1600" b="1" dirty="0" smtClean="0">
                <a:latin typeface="+mn-lt"/>
              </a:rPr>
              <a:t>Exascale Co-Design Center for Materials in Extreme Environments (ExMatEx) </a:t>
            </a:r>
          </a:p>
          <a:p>
            <a:pPr marL="225425" lvl="1" indent="-225425">
              <a:buNone/>
            </a:pPr>
            <a:r>
              <a:rPr lang="en-US" sz="1600" dirty="0" smtClean="0">
                <a:latin typeface="+mn-lt"/>
              </a:rPr>
              <a:t>Director: Timothy Germann (LANL)</a:t>
            </a:r>
            <a:endParaRPr lang="en-US" sz="800" dirty="0" smtClean="0">
              <a:latin typeface="+mn-lt"/>
            </a:endParaRPr>
          </a:p>
          <a:p>
            <a:pPr marL="225425" lvl="1" indent="-225425">
              <a:buNone/>
            </a:pPr>
            <a:endParaRPr lang="en-US" sz="800" dirty="0" smtClean="0">
              <a:latin typeface="+mn-lt"/>
            </a:endParaRPr>
          </a:p>
          <a:p>
            <a:pPr marL="0" lvl="1" indent="0">
              <a:buNone/>
            </a:pPr>
            <a:r>
              <a:rPr lang="en-US" sz="1600" b="1" dirty="0" smtClean="0">
                <a:latin typeface="+mn-lt"/>
              </a:rPr>
              <a:t>Center for Exascale Simulation of Advanced Reactors (CESAR) </a:t>
            </a:r>
          </a:p>
          <a:p>
            <a:pPr marL="228600" lvl="1">
              <a:buNone/>
            </a:pPr>
            <a:r>
              <a:rPr lang="en-US" sz="1600" dirty="0" smtClean="0">
                <a:latin typeface="+mn-lt"/>
              </a:rPr>
              <a:t>Director: Robert Rosner (ANL) </a:t>
            </a:r>
            <a:endParaRPr lang="en-US" sz="800" dirty="0" smtClean="0">
              <a:latin typeface="+mn-lt"/>
            </a:endParaRPr>
          </a:p>
          <a:p>
            <a:pPr marL="228600" lvl="1">
              <a:buNone/>
            </a:pPr>
            <a:endParaRPr lang="en-US" sz="800" dirty="0" smtClean="0">
              <a:latin typeface="+mn-lt"/>
            </a:endParaRPr>
          </a:p>
          <a:p>
            <a:pPr marL="0" lvl="0" indent="0">
              <a:buNone/>
            </a:pPr>
            <a:r>
              <a:rPr lang="en-US" sz="1600" kern="0" dirty="0" smtClean="0">
                <a:solidFill>
                  <a:srgbClr val="000000"/>
                </a:solidFill>
                <a:latin typeface="+mn-lt"/>
              </a:rPr>
              <a:t>Combustion Exascale Co-Design Center (CECDC) </a:t>
            </a:r>
          </a:p>
          <a:p>
            <a:pPr marL="228600" lvl="0" indent="-228600">
              <a:buNone/>
            </a:pPr>
            <a:r>
              <a:rPr lang="en-US" sz="1600" b="0" kern="0" dirty="0" smtClean="0">
                <a:solidFill>
                  <a:srgbClr val="000000"/>
                </a:solidFill>
                <a:latin typeface="+mn-lt"/>
              </a:rPr>
              <a:t>Director: Jacqueline Chen (SNL)</a:t>
            </a:r>
          </a:p>
        </p:txBody>
      </p:sp>
      <p:graphicFrame>
        <p:nvGraphicFramePr>
          <p:cNvPr id="7" name="Content Placeholder 6"/>
          <p:cNvGraphicFramePr>
            <a:graphicFrameLocks noGrp="1"/>
          </p:cNvGraphicFramePr>
          <p:nvPr>
            <p:ph sz="half" idx="2"/>
          </p:nvPr>
        </p:nvGraphicFramePr>
        <p:xfrm>
          <a:off x="3751472" y="910083"/>
          <a:ext cx="5240127" cy="4471046"/>
        </p:xfrm>
        <a:graphic>
          <a:graphicData uri="http://schemas.openxmlformats.org/drawingml/2006/table">
            <a:tbl>
              <a:tblPr firstRow="1" firstCol="1" bandRow="1">
                <a:tableStyleId>{F5AB1C69-6EDB-4FF4-983F-18BD219EF322}</a:tableStyleId>
              </a:tblPr>
              <a:tblGrid>
                <a:gridCol w="1159866"/>
                <a:gridCol w="1360087"/>
                <a:gridCol w="1360087"/>
                <a:gridCol w="1360087"/>
              </a:tblGrid>
              <a:tr h="488786">
                <a:tc>
                  <a:txBody>
                    <a:bodyPr/>
                    <a:lstStyle/>
                    <a:p>
                      <a:pPr algn="l" fontAlgn="b"/>
                      <a:r>
                        <a:rPr lang="en-US" sz="1200" b="1" u="none" strike="noStrike" dirty="0">
                          <a:latin typeface="+mn-lt"/>
                        </a:rPr>
                        <a:t> </a:t>
                      </a:r>
                      <a:endParaRPr lang="en-US" sz="1200" b="1" i="0" u="none" strike="noStrike" dirty="0">
                        <a:solidFill>
                          <a:schemeClr val="bg1"/>
                        </a:solidFill>
                        <a:latin typeface="+mn-lt"/>
                      </a:endParaRPr>
                    </a:p>
                  </a:txBody>
                  <a:tcPr marL="9525" marR="9525" marT="9525" marB="0" anchor="b"/>
                </a:tc>
                <a:tc>
                  <a:txBody>
                    <a:bodyPr/>
                    <a:lstStyle/>
                    <a:p>
                      <a:pPr algn="l" fontAlgn="b"/>
                      <a:r>
                        <a:rPr lang="en-US" sz="1600" b="1" i="0" u="none" strike="noStrike" dirty="0" smtClean="0">
                          <a:solidFill>
                            <a:schemeClr val="lt1"/>
                          </a:solidFill>
                          <a:latin typeface="+mn-lt"/>
                        </a:rPr>
                        <a:t>ExMatEx</a:t>
                      </a:r>
                    </a:p>
                    <a:p>
                      <a:pPr algn="l" fontAlgn="b"/>
                      <a:r>
                        <a:rPr lang="en-US" sz="1600" b="1" i="0" u="none" strike="noStrike" dirty="0" smtClean="0">
                          <a:solidFill>
                            <a:schemeClr val="lt1"/>
                          </a:solidFill>
                          <a:latin typeface="+mn-lt"/>
                        </a:rPr>
                        <a:t>(Germann)</a:t>
                      </a:r>
                      <a:endParaRPr lang="en-US" sz="1600" b="1" i="0" u="none" strike="noStrike" dirty="0">
                        <a:solidFill>
                          <a:schemeClr val="bg1"/>
                        </a:solidFill>
                        <a:latin typeface="+mn-lt"/>
                      </a:endParaRPr>
                    </a:p>
                  </a:txBody>
                  <a:tcPr marL="9525" marR="9525" marT="9525" marB="0" anchor="b"/>
                </a:tc>
                <a:tc>
                  <a:txBody>
                    <a:bodyPr/>
                    <a:lstStyle/>
                    <a:p>
                      <a:pPr algn="l" fontAlgn="b"/>
                      <a:r>
                        <a:rPr lang="en-US" sz="1600" b="1" i="0" u="none" strike="noStrike" dirty="0" smtClean="0">
                          <a:solidFill>
                            <a:schemeClr val="bg1"/>
                          </a:solidFill>
                          <a:latin typeface="+mn-lt"/>
                        </a:rPr>
                        <a:t>CESAR</a:t>
                      </a:r>
                      <a:r>
                        <a:rPr lang="en-US" sz="1600" b="1" i="0" u="none" strike="noStrike" baseline="0" dirty="0" smtClean="0">
                          <a:solidFill>
                            <a:schemeClr val="bg1"/>
                          </a:solidFill>
                          <a:latin typeface="+mn-lt"/>
                        </a:rPr>
                        <a:t> </a:t>
                      </a:r>
                    </a:p>
                    <a:p>
                      <a:pPr algn="l" fontAlgn="b"/>
                      <a:r>
                        <a:rPr lang="en-US" sz="1600" b="1" i="0" u="none" strike="noStrike" baseline="0" dirty="0" smtClean="0">
                          <a:solidFill>
                            <a:schemeClr val="bg1"/>
                          </a:solidFill>
                          <a:latin typeface="+mn-lt"/>
                        </a:rPr>
                        <a:t>(Rosner)</a:t>
                      </a:r>
                    </a:p>
                  </a:txBody>
                  <a:tcPr marL="9525" marR="9525" marT="9525" marB="0" anchor="b"/>
                </a:tc>
                <a:tc>
                  <a:txBody>
                    <a:bodyPr/>
                    <a:lstStyle/>
                    <a:p>
                      <a:pPr algn="l" fontAlgn="b"/>
                      <a:r>
                        <a:rPr lang="en-US" sz="1600" b="1" i="0" u="none" strike="noStrike" dirty="0" smtClean="0">
                          <a:solidFill>
                            <a:schemeClr val="bg1"/>
                          </a:solidFill>
                          <a:latin typeface="+mn-lt"/>
                        </a:rPr>
                        <a:t>CECDC </a:t>
                      </a:r>
                    </a:p>
                    <a:p>
                      <a:pPr algn="l" fontAlgn="b"/>
                      <a:r>
                        <a:rPr lang="en-US" sz="1600" b="1" i="0" u="none" strike="noStrike" dirty="0" smtClean="0">
                          <a:solidFill>
                            <a:schemeClr val="bg1"/>
                          </a:solidFill>
                          <a:latin typeface="+mn-lt"/>
                        </a:rPr>
                        <a:t>(Chen)</a:t>
                      </a:r>
                      <a:endParaRPr lang="en-US" sz="1600" b="1" i="0" u="none" strike="noStrike" dirty="0">
                        <a:solidFill>
                          <a:schemeClr val="bg1"/>
                        </a:solidFill>
                        <a:latin typeface="+mn-lt"/>
                      </a:endParaRPr>
                    </a:p>
                  </a:txBody>
                  <a:tcPr marL="9525" marR="9525" marT="9525" marB="0" anchor="b"/>
                </a:tc>
              </a:tr>
              <a:tr h="274739">
                <a:tc rowSpan="6">
                  <a:txBody>
                    <a:bodyPr/>
                    <a:lstStyle/>
                    <a:p>
                      <a:pPr algn="l" fontAlgn="b"/>
                      <a:r>
                        <a:rPr lang="en-US" sz="1600" b="1" u="none" strike="noStrike" dirty="0" smtClean="0">
                          <a:latin typeface="+mn-lt"/>
                        </a:rPr>
                        <a:t>National Labs</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LANL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ANL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LLNL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PNNL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LBNL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SNL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LANL</a:t>
                      </a:r>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chemeClr val="dk1"/>
                          </a:solidFill>
                          <a:latin typeface="+mn-lt"/>
                        </a:rPr>
                        <a:t>LANL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LLNL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LLNL</a:t>
                      </a:r>
                      <a:endParaRPr lang="en-US" sz="1200" b="1" i="0" u="none" strike="noStrike" dirty="0">
                        <a:solidFill>
                          <a:srgbClr val="000000"/>
                        </a:solidFill>
                        <a:latin typeface="+mn-lt"/>
                      </a:endParaRPr>
                    </a:p>
                  </a:txBody>
                  <a:tcPr marT="9144" marB="0"/>
                </a:tc>
              </a:tr>
              <a:tr h="314146">
                <a:tc vMerge="1">
                  <a:txBody>
                    <a:bodyPr/>
                    <a:lstStyle/>
                    <a:p>
                      <a:pPr algn="l" fontAlgn="b"/>
                      <a:endParaRPr lang="en-US" sz="1200" b="1" i="0" u="none" strike="noStrike" dirty="0">
                        <a:solidFill>
                          <a:schemeClr val="bg1"/>
                        </a:solidFill>
                        <a:latin typeface="+mn-lt"/>
                      </a:endParaRPr>
                    </a:p>
                  </a:txBody>
                  <a:tcPr marL="9525" marR="9525" marT="9525"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NREL</a:t>
                      </a:r>
                    </a:p>
                  </a:txBody>
                  <a:tcPr marT="9144" marB="0"/>
                </a:tc>
              </a:tr>
              <a:tr h="285750">
                <a:tc rowSpan="8">
                  <a:txBody>
                    <a:bodyPr/>
                    <a:lstStyle/>
                    <a:p>
                      <a:pPr algn="l" fontAlgn="b"/>
                      <a:r>
                        <a:rPr lang="en-US" sz="1600" b="1" u="none" strike="noStrike" dirty="0" smtClean="0">
                          <a:latin typeface="+mn-lt"/>
                        </a:rPr>
                        <a:t>University &amp;</a:t>
                      </a:r>
                      <a:endParaRPr lang="en-US" sz="1600" b="1" i="0" u="none" strike="noStrike" dirty="0">
                        <a:solidFill>
                          <a:schemeClr val="bg1"/>
                        </a:solidFill>
                        <a:latin typeface="+mn-lt"/>
                      </a:endParaRPr>
                    </a:p>
                    <a:p>
                      <a:pPr algn="l" fontAlgn="b"/>
                      <a:r>
                        <a:rPr lang="en-US" sz="1600" b="1" u="none" strike="noStrike" dirty="0">
                          <a:latin typeface="+mn-lt"/>
                        </a:rPr>
                        <a:t> </a:t>
                      </a:r>
                      <a:r>
                        <a:rPr lang="en-US" sz="1600" b="1" u="none" strike="noStrike" dirty="0" smtClean="0">
                          <a:latin typeface="+mn-lt"/>
                        </a:rPr>
                        <a:t>Industry</a:t>
                      </a:r>
                      <a:endParaRPr lang="en-US" sz="1600" b="1" i="0" u="none" strike="noStrike" dirty="0">
                        <a:solidFill>
                          <a:schemeClr val="bg1"/>
                        </a:solidFill>
                        <a:latin typeface="+mn-lt"/>
                      </a:endParaRPr>
                    </a:p>
                    <a:p>
                      <a:pPr algn="l" fontAlgn="b"/>
                      <a:r>
                        <a:rPr lang="en-US" sz="1600" b="1" u="none" strike="noStrike" dirty="0">
                          <a:latin typeface="+mn-lt"/>
                        </a:rPr>
                        <a:t> </a:t>
                      </a:r>
                      <a:r>
                        <a:rPr lang="en-US" sz="1600" b="1" u="none" strike="noStrike" dirty="0" smtClean="0">
                          <a:latin typeface="+mn-lt"/>
                        </a:rPr>
                        <a:t>Partners</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txBody>
                  <a:tcPr marT="91440" marB="0" anchor="ctr"/>
                </a:tc>
                <a:tc>
                  <a:txBody>
                    <a:bodyPr/>
                    <a:lstStyle/>
                    <a:p>
                      <a:pPr algn="l" fontAlgn="b"/>
                      <a:r>
                        <a:rPr lang="en-US" sz="1200" b="1" u="none" strike="noStrike" dirty="0">
                          <a:latin typeface="+mn-lt"/>
                        </a:rPr>
                        <a:t>Stanford</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Studsvik</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Stanford</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CalTech</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TAMU</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GA Tech</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Rice</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Rutgers</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rgbClr val="000000"/>
                          </a:solidFill>
                          <a:latin typeface="+mn-lt"/>
                        </a:rPr>
                        <a:t>U</a:t>
                      </a:r>
                      <a:r>
                        <a:rPr lang="en-US" sz="1200" b="1" i="0" u="none" strike="noStrike" baseline="0" dirty="0" smtClean="0">
                          <a:solidFill>
                            <a:srgbClr val="000000"/>
                          </a:solidFill>
                          <a:latin typeface="+mn-lt"/>
                        </a:rPr>
                        <a:t> Chicago</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UT Austin</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rgbClr val="000000"/>
                          </a:solidFill>
                          <a:latin typeface="+mn-lt"/>
                        </a:rPr>
                        <a:t>IBM</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Utah</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TerraPower</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General</a:t>
                      </a:r>
                      <a:r>
                        <a:rPr lang="en-US" sz="1200" b="1" u="none" strike="noStrike" baseline="0" dirty="0" smtClean="0">
                          <a:latin typeface="+mn-lt"/>
                        </a:rPr>
                        <a:t> Atomic</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Areva</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bl>
          </a:graphicData>
        </a:graphic>
      </p:graphicFrame>
      <p:sp>
        <p:nvSpPr>
          <p:cNvPr id="6" name="Slide Number Placeholder 5"/>
          <p:cNvSpPr>
            <a:spLocks noGrp="1"/>
          </p:cNvSpPr>
          <p:nvPr>
            <p:ph type="sldNum" sz="quarter" idx="10"/>
          </p:nvPr>
        </p:nvSpPr>
        <p:spPr>
          <a:xfrm>
            <a:off x="8413750" y="6351588"/>
            <a:ext cx="381000" cy="365125"/>
          </a:xfrm>
          <a:prstGeom prst="rect">
            <a:avLst/>
          </a:prstGeom>
        </p:spPr>
        <p:txBody>
          <a:bodyPr/>
          <a:lstStyle/>
          <a:p>
            <a:fld id="{27C2B5F6-8FED-4DC9-86F8-E0AA0B377221}" type="slidenum">
              <a:rPr lang="en-US" smtClean="0"/>
              <a:pPr/>
              <a:t>15</a:t>
            </a:fld>
            <a:endParaRPr lang="en-US" dirty="0"/>
          </a:p>
        </p:txBody>
      </p:sp>
      <p:sp>
        <p:nvSpPr>
          <p:cNvPr id="9" name="Footer Placeholder 8"/>
          <p:cNvSpPr>
            <a:spLocks noGrp="1"/>
          </p:cNvSpPr>
          <p:nvPr>
            <p:ph type="ftr" sz="quarter" idx="11"/>
          </p:nvPr>
        </p:nvSpPr>
        <p:spPr/>
        <p:txBody>
          <a:bodyPr/>
          <a:lstStyle/>
          <a:p>
            <a:r>
              <a:rPr lang="en-US" smtClean="0"/>
              <a:t>BERAC September 7, 2011</a:t>
            </a:r>
            <a:endParaRPr lang="en-US" dirty="0"/>
          </a:p>
        </p:txBody>
      </p:sp>
      <p:pic>
        <p:nvPicPr>
          <p:cNvPr id="12" name="Picture 8"/>
          <p:cNvPicPr>
            <a:picLocks noChangeAspect="1" noChangeArrowheads="1"/>
          </p:cNvPicPr>
          <p:nvPr/>
        </p:nvPicPr>
        <p:blipFill>
          <a:blip r:embed="rId3" cstate="print"/>
          <a:srcRect/>
          <a:stretch>
            <a:fillRect/>
          </a:stretch>
        </p:blipFill>
        <p:spPr bwMode="auto">
          <a:xfrm>
            <a:off x="228600" y="4343400"/>
            <a:ext cx="1837287" cy="1653158"/>
          </a:xfrm>
          <a:prstGeom prst="rect">
            <a:avLst/>
          </a:prstGeom>
          <a:noFill/>
          <a:ln w="9525">
            <a:noFill/>
            <a:miter lim="800000"/>
            <a:headEnd/>
            <a:tailEnd/>
          </a:ln>
        </p:spPr>
      </p:pic>
      <p:pic>
        <p:nvPicPr>
          <p:cNvPr id="13" name="Picture 9"/>
          <p:cNvPicPr>
            <a:picLocks noChangeAspect="1" noChangeArrowheads="1"/>
          </p:cNvPicPr>
          <p:nvPr/>
        </p:nvPicPr>
        <p:blipFill>
          <a:blip r:embed="rId4" cstate="print"/>
          <a:srcRect/>
          <a:stretch>
            <a:fillRect/>
          </a:stretch>
        </p:blipFill>
        <p:spPr bwMode="auto">
          <a:xfrm>
            <a:off x="3657600" y="5638800"/>
            <a:ext cx="5333999" cy="533241"/>
          </a:xfrm>
          <a:prstGeom prst="rect">
            <a:avLst/>
          </a:prstGeom>
          <a:noFill/>
          <a:ln w="9525">
            <a:noFill/>
            <a:miter lim="800000"/>
            <a:headEnd/>
            <a:tailEnd/>
          </a:ln>
        </p:spPr>
      </p:pic>
      <p:pic>
        <p:nvPicPr>
          <p:cNvPr id="14" name="Picture 10"/>
          <p:cNvPicPr>
            <a:picLocks noChangeAspect="1" noChangeArrowheads="1"/>
          </p:cNvPicPr>
          <p:nvPr/>
        </p:nvPicPr>
        <p:blipFill>
          <a:blip r:embed="rId5" cstate="print"/>
          <a:srcRect/>
          <a:stretch>
            <a:fillRect/>
          </a:stretch>
        </p:blipFill>
        <p:spPr bwMode="auto">
          <a:xfrm>
            <a:off x="2335613" y="5029200"/>
            <a:ext cx="116958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All of these hardware trends impact data driven science (in many cases more than compute intensive);</a:t>
            </a:r>
          </a:p>
          <a:p>
            <a:r>
              <a:rPr lang="en-US" dirty="0" smtClean="0"/>
              <a:t>Data from instruments still on 18-24 month doubling because detectors on CMOS feature size path;</a:t>
            </a:r>
          </a:p>
          <a:p>
            <a:r>
              <a:rPr lang="en-US" dirty="0" smtClean="0"/>
              <a:t>100 gigabit per second per lambda networks on horizon;</a:t>
            </a:r>
          </a:p>
          <a:p>
            <a:r>
              <a:rPr lang="en-US" dirty="0" smtClean="0"/>
              <a:t>Disk read and write rates will fall further behind processors and memory;</a:t>
            </a:r>
          </a:p>
          <a:p>
            <a:r>
              <a:rPr lang="en-US" dirty="0" smtClean="0"/>
              <a:t>Significant hardware infrastructure needed to support this which probably will not be replicated at users’ home institution (i.e. launching a petabyte file transfer at a users laptop is not friendly)</a:t>
            </a:r>
          </a:p>
          <a:p>
            <a:endParaRPr lang="en-US" dirty="0"/>
          </a:p>
        </p:txBody>
      </p:sp>
      <p:sp>
        <p:nvSpPr>
          <p:cNvPr id="7" name="Title 6"/>
          <p:cNvSpPr>
            <a:spLocks noGrp="1"/>
          </p:cNvSpPr>
          <p:nvPr>
            <p:ph type="title"/>
          </p:nvPr>
        </p:nvSpPr>
        <p:spPr/>
        <p:txBody>
          <a:bodyPr/>
          <a:lstStyle/>
          <a:p>
            <a:r>
              <a:rPr lang="en-US" dirty="0" smtClean="0"/>
              <a:t>Future of Data Driven Science</a:t>
            </a:r>
            <a:endParaRPr lang="en-US" dirty="0"/>
          </a:p>
        </p:txBody>
      </p:sp>
      <p:sp>
        <p:nvSpPr>
          <p:cNvPr id="5" name="Slide Number Placeholder 4"/>
          <p:cNvSpPr>
            <a:spLocks noGrp="1"/>
          </p:cNvSpPr>
          <p:nvPr>
            <p:ph type="sldNum" sz="quarter" idx="11"/>
          </p:nvPr>
        </p:nvSpPr>
        <p:spPr/>
        <p:txBody>
          <a:bodyPr/>
          <a:lstStyle/>
          <a:p>
            <a:fld id="{8F7F0FD8-C4D8-4FC8-ACE5-C8022F3C3BA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smtClean="0"/>
              <a:t>BERAC September 7, 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5457825"/>
          </a:xfrm>
        </p:spPr>
        <p:txBody>
          <a:bodyPr>
            <a:normAutofit/>
          </a:bodyPr>
          <a:lstStyle/>
          <a:p>
            <a:pPr>
              <a:buNone/>
            </a:pPr>
            <a:r>
              <a:rPr lang="en-US" sz="1400" dirty="0" smtClean="0">
                <a:latin typeface="Arial" pitchFamily="34" charset="0"/>
              </a:rPr>
              <a:t>Goals &amp; Objectives</a:t>
            </a:r>
          </a:p>
          <a:p>
            <a:pPr lvl="1">
              <a:buFont typeface="Arial" pitchFamily="34" charset="0"/>
              <a:buChar char="•"/>
            </a:pPr>
            <a:r>
              <a:rPr lang="en-US" sz="1400" b="1" dirty="0" smtClean="0">
                <a:solidFill>
                  <a:schemeClr val="tx1"/>
                </a:solidFill>
                <a:latin typeface="Arial" pitchFamily="34" charset="0"/>
              </a:rPr>
              <a:t>Identify and review the status, successes, and shortcomings of current data (including analysis and visualization) and communication pathways for scientific discovery in the basic energy sciences;</a:t>
            </a:r>
          </a:p>
          <a:p>
            <a:pPr lvl="1">
              <a:buFont typeface="Arial" pitchFamily="34" charset="0"/>
              <a:buChar char="•"/>
            </a:pPr>
            <a:r>
              <a:rPr lang="en-US" sz="1400" b="1" dirty="0" smtClean="0">
                <a:solidFill>
                  <a:schemeClr val="tx1"/>
                </a:solidFill>
                <a:latin typeface="Arial" pitchFamily="34" charset="0"/>
              </a:rPr>
              <a:t>Ascertain the knowledge, methods and tools needed to mitigate present and projected data and communication shortcomings;</a:t>
            </a:r>
          </a:p>
          <a:p>
            <a:pPr lvl="1">
              <a:buFont typeface="Arial" pitchFamily="34" charset="0"/>
              <a:buChar char="•"/>
            </a:pPr>
            <a:r>
              <a:rPr lang="en-US" sz="1400" b="1" dirty="0" smtClean="0">
                <a:solidFill>
                  <a:schemeClr val="tx1"/>
                </a:solidFill>
                <a:latin typeface="Arial" pitchFamily="34" charset="0"/>
              </a:rPr>
              <a:t>Consider opportunities and challenges related to data and communications with the combination of techniques (with different data streams) in single experiments;</a:t>
            </a:r>
          </a:p>
          <a:p>
            <a:pPr lvl="1">
              <a:buFont typeface="Arial" pitchFamily="34" charset="0"/>
              <a:buChar char="•"/>
            </a:pPr>
            <a:r>
              <a:rPr lang="en-US" sz="1400" b="1" dirty="0" smtClean="0">
                <a:solidFill>
                  <a:schemeClr val="tx1"/>
                </a:solidFill>
                <a:latin typeface="Arial" pitchFamily="34" charset="0"/>
              </a:rPr>
              <a:t>Identify research areas in data and communications needed to underpin advances in the basic energy sciences in the next ten years;</a:t>
            </a:r>
          </a:p>
          <a:p>
            <a:pPr lvl="1">
              <a:buFont typeface="Arial" pitchFamily="34" charset="0"/>
              <a:buChar char="•"/>
            </a:pPr>
            <a:r>
              <a:rPr lang="en-US" sz="1400" b="1" dirty="0" smtClean="0">
                <a:solidFill>
                  <a:schemeClr val="tx1"/>
                </a:solidFill>
                <a:latin typeface="Arial" pitchFamily="34" charset="0"/>
              </a:rPr>
              <a:t>Create the foundation for information exchanges and collaborations among ASCR and BES supported researchers, BES scientific user facilities and ASCR computing and networking facilities.</a:t>
            </a:r>
          </a:p>
          <a:p>
            <a:pPr lvl="1">
              <a:buFont typeface="Arial" pitchFamily="34" charset="0"/>
              <a:buChar char="•"/>
            </a:pPr>
            <a:endParaRPr lang="en-US" sz="1000" b="1" dirty="0" smtClean="0">
              <a:solidFill>
                <a:schemeClr val="tx1"/>
              </a:solidFill>
              <a:latin typeface="Arial" pitchFamily="34" charset="0"/>
            </a:endParaRPr>
          </a:p>
          <a:p>
            <a:pPr>
              <a:buNone/>
            </a:pPr>
            <a:r>
              <a:rPr lang="en-US" sz="1400" dirty="0" smtClean="0">
                <a:latin typeface="Arial" pitchFamily="34" charset="0"/>
              </a:rPr>
              <a:t>Co-Chairs</a:t>
            </a:r>
            <a:endParaRPr lang="en-US" sz="14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Peter Nugent, NERSC</a:t>
            </a:r>
          </a:p>
          <a:p>
            <a:pPr lvl="1">
              <a:buFont typeface="Arial" pitchFamily="34" charset="0"/>
              <a:buChar char="•"/>
            </a:pPr>
            <a:r>
              <a:rPr lang="en-US" sz="1400" b="1" dirty="0" smtClean="0">
                <a:solidFill>
                  <a:schemeClr val="tx1"/>
                </a:solidFill>
                <a:latin typeface="Arial" pitchFamily="34" charset="0"/>
              </a:rPr>
              <a:t>J. Michael Simonson, SNS</a:t>
            </a:r>
            <a:endParaRPr lang="en-US" sz="1400" dirty="0" smtClean="0">
              <a:latin typeface="Arial" pitchFamily="34" charset="0"/>
            </a:endParaRPr>
          </a:p>
        </p:txBody>
      </p:sp>
      <p:sp>
        <p:nvSpPr>
          <p:cNvPr id="2" name="Title 1"/>
          <p:cNvSpPr>
            <a:spLocks noGrp="1"/>
          </p:cNvSpPr>
          <p:nvPr>
            <p:ph type="title"/>
          </p:nvPr>
        </p:nvSpPr>
        <p:spPr>
          <a:xfrm>
            <a:off x="0" y="-1"/>
            <a:ext cx="9144000" cy="923925"/>
          </a:xfrm>
        </p:spPr>
        <p:txBody>
          <a:bodyPr>
            <a:normAutofit/>
          </a:bodyPr>
          <a:lstStyle/>
          <a:p>
            <a:r>
              <a:rPr lang="en-US" dirty="0" smtClean="0"/>
              <a:t>ASCR-BES Workshop on Data</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17</a:t>
            </a:fld>
            <a:endParaRPr lang="en-US" dirty="0"/>
          </a:p>
        </p:txBody>
      </p:sp>
      <p:sp>
        <p:nvSpPr>
          <p:cNvPr id="8" name="Footer Placeholder 5"/>
          <p:cNvSpPr>
            <a:spLocks noGrp="1"/>
          </p:cNvSpPr>
          <p:nvPr>
            <p:ph type="ftr" sz="quarter" idx="12"/>
          </p:nvPr>
        </p:nvSpPr>
        <p:spPr/>
        <p:txBody>
          <a:bodyPr/>
          <a:lstStyle/>
          <a:p>
            <a:r>
              <a:rPr lang="en-US" smtClean="0"/>
              <a:t>BERAC September 7, 2011</a:t>
            </a:r>
            <a:endParaRPr lang="en-US" dirty="0"/>
          </a:p>
        </p:txBody>
      </p:sp>
      <p:sp>
        <p:nvSpPr>
          <p:cNvPr id="6" name="Rectangle 5"/>
          <p:cNvSpPr/>
          <p:nvPr/>
        </p:nvSpPr>
        <p:spPr>
          <a:xfrm>
            <a:off x="0" y="838200"/>
            <a:ext cx="9144000" cy="707886"/>
          </a:xfrm>
          <a:prstGeom prst="rect">
            <a:avLst/>
          </a:prstGeom>
        </p:spPr>
        <p:txBody>
          <a:bodyPr wrap="square">
            <a:spAutoFit/>
          </a:bodyPr>
          <a:lstStyle/>
          <a:p>
            <a:pPr marL="342865" lvl="0" indent="-342865" algn="ctr" defTabSz="914400" eaLnBrk="0" fontAlgn="base" hangingPunct="0">
              <a:spcBef>
                <a:spcPct val="20000"/>
              </a:spcBef>
              <a:spcAft>
                <a:spcPct val="0"/>
              </a:spcAft>
            </a:pPr>
            <a:r>
              <a:rPr lang="en-US" sz="1600" b="1" dirty="0" smtClean="0">
                <a:solidFill>
                  <a:prstClr val="black"/>
                </a:solidFill>
                <a:cs typeface="Arial" pitchFamily="34" charset="0"/>
              </a:rPr>
              <a:t>		</a:t>
            </a:r>
            <a:r>
              <a:rPr lang="en-US" sz="2000" dirty="0" smtClean="0">
                <a:solidFill>
                  <a:schemeClr val="accent2">
                    <a:lumMod val="75000"/>
                  </a:schemeClr>
                </a:solidFill>
                <a:latin typeface="Arial Black" pitchFamily="34" charset="0"/>
                <a:cs typeface="Arial" pitchFamily="34" charset="0"/>
              </a:rPr>
              <a:t>“Data and Communications in Basic Energy Sciences: Creating a Pathway for Scientific Discovery”</a:t>
            </a:r>
          </a:p>
        </p:txBody>
      </p:sp>
      <p:sp>
        <p:nvSpPr>
          <p:cNvPr id="7" name="TextBox 6"/>
          <p:cNvSpPr txBox="1"/>
          <p:nvPr/>
        </p:nvSpPr>
        <p:spPr>
          <a:xfrm>
            <a:off x="609600" y="1600200"/>
            <a:ext cx="8534400" cy="307777"/>
          </a:xfrm>
          <a:prstGeom prst="rect">
            <a:avLst/>
          </a:prstGeom>
          <a:noFill/>
        </p:spPr>
        <p:txBody>
          <a:bodyPr wrap="square" rtlCol="0">
            <a:spAutoFit/>
          </a:bodyPr>
          <a:lstStyle/>
          <a:p>
            <a:r>
              <a:rPr lang="en-US" sz="1400" dirty="0" smtClean="0">
                <a:solidFill>
                  <a:schemeClr val="accent2">
                    <a:lumMod val="75000"/>
                  </a:schemeClr>
                </a:solidFill>
                <a:latin typeface="Arial Black" pitchFamily="34" charset="0"/>
              </a:rPr>
              <a:t>October 24-25, 2011 					Bethesda, MD</a:t>
            </a:r>
            <a:endParaRPr lang="en-US" sz="1400" dirty="0">
              <a:solidFill>
                <a:schemeClr val="accent2">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4114800"/>
            <a:ext cx="8534401" cy="2011364"/>
          </a:xfrm>
        </p:spPr>
        <p:txBody>
          <a:bodyPr>
            <a:normAutofit fontScale="92500" lnSpcReduction="20000"/>
          </a:bodyPr>
          <a:lstStyle/>
          <a:p>
            <a:pPr algn="ctr">
              <a:buNone/>
            </a:pPr>
            <a:r>
              <a:rPr lang="en-US" sz="1800" dirty="0" smtClean="0">
                <a:solidFill>
                  <a:srgbClr val="367317"/>
                </a:solidFill>
              </a:rPr>
              <a:t>Relevant Websites</a:t>
            </a:r>
          </a:p>
          <a:p>
            <a:pPr>
              <a:buNone/>
            </a:pPr>
            <a:r>
              <a:rPr lang="en-US" sz="1600" dirty="0" smtClean="0"/>
              <a:t>ASCR:   </a:t>
            </a:r>
            <a:r>
              <a:rPr lang="en-US" sz="1600" dirty="0" smtClean="0">
                <a:hlinkClick r:id="rId2" action="ppaction://hlinkfile"/>
              </a:rPr>
              <a:t>science.energy.gov/ascr/</a:t>
            </a:r>
            <a:endParaRPr lang="en-US" sz="1600" dirty="0" smtClean="0"/>
          </a:p>
          <a:p>
            <a:pPr>
              <a:buNone/>
            </a:pPr>
            <a:r>
              <a:rPr lang="en-US" sz="1600" dirty="0" smtClean="0"/>
              <a:t>ASCR Workshops and Conferences:  </a:t>
            </a:r>
          </a:p>
          <a:p>
            <a:pPr>
              <a:buNone/>
            </a:pPr>
            <a:r>
              <a:rPr lang="en-US" sz="1600" dirty="0" smtClean="0"/>
              <a:t>                </a:t>
            </a:r>
            <a:r>
              <a:rPr lang="en-US" sz="1600" dirty="0" smtClean="0">
                <a:hlinkClick r:id="rId3"/>
              </a:rPr>
              <a:t>science.energy.gov/ascr/news-and-resources/workshops-and-conferences/</a:t>
            </a:r>
            <a:endParaRPr lang="en-US" sz="1600" dirty="0" smtClean="0"/>
          </a:p>
          <a:p>
            <a:pPr>
              <a:buNone/>
            </a:pPr>
            <a:r>
              <a:rPr lang="en-US" sz="1600" dirty="0" smtClean="0"/>
              <a:t>SciDAC:  </a:t>
            </a:r>
            <a:r>
              <a:rPr lang="en-US" sz="1600" dirty="0" smtClean="0">
                <a:hlinkClick r:id="rId4"/>
              </a:rPr>
              <a:t>www.scidac.gov</a:t>
            </a:r>
            <a:endParaRPr lang="en-US" sz="1600" dirty="0" smtClean="0"/>
          </a:p>
          <a:p>
            <a:pPr>
              <a:buNone/>
            </a:pPr>
            <a:r>
              <a:rPr lang="en-US" sz="1600" dirty="0" smtClean="0"/>
              <a:t>INCITE:   </a:t>
            </a:r>
            <a:r>
              <a:rPr lang="en-US" sz="1600" dirty="0" smtClean="0">
                <a:hlinkClick r:id="rId5" action="ppaction://hlinkfile"/>
              </a:rPr>
              <a:t>science.energy.gov/ascr/facilities/incite/</a:t>
            </a:r>
            <a:endParaRPr lang="en-US" sz="1600" dirty="0" smtClean="0"/>
          </a:p>
          <a:p>
            <a:pPr>
              <a:buNone/>
            </a:pPr>
            <a:r>
              <a:rPr lang="en-US" sz="1600" dirty="0" smtClean="0"/>
              <a:t>Exascale Software:  </a:t>
            </a:r>
            <a:r>
              <a:rPr lang="en-US" sz="1600" dirty="0" smtClean="0">
                <a:hlinkClick r:id="rId6"/>
              </a:rPr>
              <a:t>www.exascale.org</a:t>
            </a:r>
            <a:endParaRPr lang="en-US" sz="1600" dirty="0" smtClean="0"/>
          </a:p>
          <a:p>
            <a:pPr>
              <a:buNone/>
            </a:pPr>
            <a:r>
              <a:rPr lang="en-US" sz="1600" dirty="0" smtClean="0"/>
              <a:t>DOE Grants and Contracts info:  </a:t>
            </a:r>
            <a:r>
              <a:rPr lang="en-US" sz="1600" dirty="0" smtClean="0">
                <a:hlinkClick r:id="rId7" action="ppaction://hlinkfile"/>
              </a:rPr>
              <a:t>science.doe.gov/grants/    </a:t>
            </a:r>
            <a:endParaRPr lang="en-US" sz="1600" dirty="0" smtClean="0"/>
          </a:p>
          <a:p>
            <a:pPr>
              <a:buNone/>
            </a:pPr>
            <a:endParaRPr lang="en-US" sz="1600" dirty="0" smtClean="0"/>
          </a:p>
          <a:p>
            <a:pPr>
              <a:buNone/>
            </a:pPr>
            <a:endParaRPr lang="en-US" sz="1600" dirty="0"/>
          </a:p>
        </p:txBody>
      </p:sp>
      <p:sp>
        <p:nvSpPr>
          <p:cNvPr id="3" name="Title 2"/>
          <p:cNvSpPr>
            <a:spLocks noGrp="1"/>
          </p:cNvSpPr>
          <p:nvPr>
            <p:ph type="title"/>
          </p:nvPr>
        </p:nvSpPr>
        <p:spPr/>
        <p:txBody>
          <a:bodyPr/>
          <a:lstStyle/>
          <a:p>
            <a:r>
              <a:rPr lang="en-US" dirty="0" smtClean="0"/>
              <a:t>ASCR at a Glance</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18</a:t>
            </a:fld>
            <a:endParaRPr lang="en-US" dirty="0"/>
          </a:p>
        </p:txBody>
      </p:sp>
      <p:sp>
        <p:nvSpPr>
          <p:cNvPr id="5" name="Footer Placeholder 4"/>
          <p:cNvSpPr>
            <a:spLocks noGrp="1"/>
          </p:cNvSpPr>
          <p:nvPr>
            <p:ph type="ftr" sz="quarter" idx="12"/>
          </p:nvPr>
        </p:nvSpPr>
        <p:spPr/>
        <p:txBody>
          <a:bodyPr/>
          <a:lstStyle/>
          <a:p>
            <a:r>
              <a:rPr lang="en-US" smtClean="0"/>
              <a:t>BERAC September 7, 2011</a:t>
            </a:r>
            <a:endParaRPr lang="en-US" dirty="0"/>
          </a:p>
        </p:txBody>
      </p:sp>
      <p:sp>
        <p:nvSpPr>
          <p:cNvPr id="7" name="Text Box 27"/>
          <p:cNvSpPr txBox="1">
            <a:spLocks noChangeArrowheads="1"/>
          </p:cNvSpPr>
          <p:nvPr/>
        </p:nvSpPr>
        <p:spPr bwMode="auto">
          <a:xfrm>
            <a:off x="1905000" y="914400"/>
            <a:ext cx="5486400" cy="1231106"/>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Office of Advanced Scientific Computing Research</a:t>
            </a:r>
          </a:p>
          <a:p>
            <a:pPr algn="ctr">
              <a:spcBef>
                <a:spcPct val="50000"/>
              </a:spcBef>
              <a:defRPr/>
            </a:pPr>
            <a:r>
              <a:rPr lang="en-US" sz="1600" b="1" dirty="0">
                <a:solidFill>
                  <a:srgbClr val="3333CC"/>
                </a:solidFill>
                <a:effectLst>
                  <a:outerShdw blurRad="38100" dist="38100" dir="2700000" algn="tl">
                    <a:srgbClr val="C0C0C0"/>
                  </a:outerShdw>
                </a:effectLst>
              </a:rPr>
              <a:t>Associate Director – Daniel Hitchcock (acting)</a:t>
            </a:r>
          </a:p>
          <a:p>
            <a:pPr algn="ctr">
              <a:defRPr/>
            </a:pPr>
            <a:r>
              <a:rPr lang="en-US" sz="1600" b="1" dirty="0">
                <a:solidFill>
                  <a:srgbClr val="3333CC"/>
                </a:solidFill>
                <a:effectLst>
                  <a:outerShdw blurRad="38100" dist="38100" dir="2700000" algn="tl">
                    <a:srgbClr val="C0C0C0"/>
                  </a:outerShdw>
                </a:effectLst>
              </a:rPr>
              <a:t>Phone:  301-903-7486</a:t>
            </a:r>
          </a:p>
          <a:p>
            <a:pPr algn="ctr">
              <a:defRPr/>
            </a:pPr>
            <a:r>
              <a:rPr lang="en-US" sz="1600" b="1" dirty="0">
                <a:solidFill>
                  <a:srgbClr val="3333CC"/>
                </a:solidFill>
                <a:effectLst>
                  <a:outerShdw blurRad="38100" dist="38100" dir="2700000" algn="tl">
                    <a:srgbClr val="C0C0C0"/>
                  </a:outerShdw>
                </a:effectLst>
              </a:rPr>
              <a:t>E-mail:  Daniel.Hitchcock@science.doe.gov</a:t>
            </a:r>
          </a:p>
        </p:txBody>
      </p:sp>
      <p:sp>
        <p:nvSpPr>
          <p:cNvPr id="8" name="Text Box 27"/>
          <p:cNvSpPr txBox="1">
            <a:spLocks noChangeArrowheads="1"/>
          </p:cNvSpPr>
          <p:nvPr/>
        </p:nvSpPr>
        <p:spPr bwMode="auto">
          <a:xfrm>
            <a:off x="762000" y="2667000"/>
            <a:ext cx="3962400" cy="1169551"/>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Research</a:t>
            </a:r>
          </a:p>
          <a:p>
            <a:pPr algn="ctr">
              <a:spcBef>
                <a:spcPct val="50000"/>
              </a:spcBef>
              <a:defRPr/>
            </a:pPr>
            <a:r>
              <a:rPr lang="en-US" sz="1600" b="1" dirty="0">
                <a:solidFill>
                  <a:srgbClr val="3333CC"/>
                </a:solidFill>
                <a:effectLst>
                  <a:outerShdw blurRad="38100" dist="38100" dir="2700000" algn="tl">
                    <a:srgbClr val="C0C0C0"/>
                  </a:outerShdw>
                </a:effectLst>
              </a:rPr>
              <a:t>Division Director – William Harrod</a:t>
            </a:r>
          </a:p>
          <a:p>
            <a:pPr algn="ctr">
              <a:defRPr/>
            </a:pPr>
            <a:r>
              <a:rPr lang="en-US" sz="1400" b="1" dirty="0">
                <a:solidFill>
                  <a:srgbClr val="3333CC"/>
                </a:solidFill>
                <a:effectLst>
                  <a:outerShdw blurRad="38100" dist="38100" dir="2700000" algn="tl">
                    <a:srgbClr val="C0C0C0"/>
                  </a:outerShdw>
                </a:effectLst>
              </a:rPr>
              <a:t>Phone:  301-903-5800</a:t>
            </a:r>
          </a:p>
          <a:p>
            <a:pPr algn="ctr">
              <a:defRPr/>
            </a:pPr>
            <a:r>
              <a:rPr lang="en-US" sz="1400" b="1" dirty="0">
                <a:solidFill>
                  <a:srgbClr val="3333CC"/>
                </a:solidFill>
                <a:effectLst>
                  <a:outerShdw blurRad="38100" dist="38100" dir="2700000" algn="tl">
                    <a:srgbClr val="C0C0C0"/>
                  </a:outerShdw>
                </a:effectLst>
              </a:rPr>
              <a:t>E-mail:  William.Harrod@science.doe.gov</a:t>
            </a:r>
          </a:p>
        </p:txBody>
      </p:sp>
      <p:sp>
        <p:nvSpPr>
          <p:cNvPr id="9" name="Text Box 27"/>
          <p:cNvSpPr txBox="1">
            <a:spLocks noChangeArrowheads="1"/>
          </p:cNvSpPr>
          <p:nvPr/>
        </p:nvSpPr>
        <p:spPr bwMode="auto">
          <a:xfrm>
            <a:off x="5105400" y="2667000"/>
            <a:ext cx="3657600" cy="1169551"/>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Facilities </a:t>
            </a:r>
          </a:p>
          <a:p>
            <a:pPr algn="ctr">
              <a:spcBef>
                <a:spcPct val="50000"/>
              </a:spcBef>
              <a:defRPr/>
            </a:pPr>
            <a:r>
              <a:rPr lang="en-US" sz="1600" b="1" dirty="0">
                <a:solidFill>
                  <a:srgbClr val="3333CC"/>
                </a:solidFill>
                <a:effectLst>
                  <a:outerShdw blurRad="38100" dist="38100" dir="2700000" algn="tl">
                    <a:srgbClr val="C0C0C0"/>
                  </a:outerShdw>
                </a:effectLst>
              </a:rPr>
              <a:t>Division Director – Daniel Hitchcock </a:t>
            </a:r>
          </a:p>
          <a:p>
            <a:pPr algn="ctr">
              <a:defRPr/>
            </a:pPr>
            <a:r>
              <a:rPr lang="en-US" sz="1400" b="1" dirty="0">
                <a:solidFill>
                  <a:srgbClr val="3333CC"/>
                </a:solidFill>
                <a:effectLst>
                  <a:outerShdw blurRad="38100" dist="38100" dir="2700000" algn="tl">
                    <a:srgbClr val="C0C0C0"/>
                  </a:outerShdw>
                </a:effectLst>
              </a:rPr>
              <a:t>Phone:  301-903-9958</a:t>
            </a:r>
          </a:p>
          <a:p>
            <a:pPr algn="ctr">
              <a:defRPr/>
            </a:pPr>
            <a:r>
              <a:rPr lang="en-US" sz="1400" b="1" dirty="0">
                <a:solidFill>
                  <a:srgbClr val="3333CC"/>
                </a:solidFill>
                <a:effectLst>
                  <a:outerShdw blurRad="38100" dist="38100" dir="2700000" algn="tl">
                    <a:srgbClr val="C0C0C0"/>
                  </a:outerShdw>
                </a:effectLst>
              </a:rPr>
              <a:t>E-mail:  Daniel.Hitchcock@science.doe.gov</a:t>
            </a:r>
          </a:p>
        </p:txBody>
      </p:sp>
      <p:cxnSp>
        <p:nvCxnSpPr>
          <p:cNvPr id="11" name="Straight Connector 10"/>
          <p:cNvCxnSpPr/>
          <p:nvPr/>
        </p:nvCxnSpPr>
        <p:spPr>
          <a:xfrm rot="10800000">
            <a:off x="2743200" y="25146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858794" y="25900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667794" y="25900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2"/>
          </p:cNvCxnSpPr>
          <p:nvPr/>
        </p:nvCxnSpPr>
        <p:spPr>
          <a:xfrm rot="5400000">
            <a:off x="4463653" y="2330053"/>
            <a:ext cx="36909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19</a:t>
            </a:fld>
            <a:endParaRPr lang="en-US" dirty="0"/>
          </a:p>
        </p:txBody>
      </p:sp>
      <p:sp>
        <p:nvSpPr>
          <p:cNvPr id="5" name="Footer Placeholder 4"/>
          <p:cNvSpPr>
            <a:spLocks noGrp="1"/>
          </p:cNvSpPr>
          <p:nvPr>
            <p:ph type="ftr" sz="quarter" idx="12"/>
          </p:nvPr>
        </p:nvSpPr>
        <p:spPr/>
        <p:txBody>
          <a:bodyPr/>
          <a:lstStyle/>
          <a:p>
            <a:r>
              <a:rPr lang="en-US" smtClean="0"/>
              <a:t>BERAC September 7, 2011</a:t>
            </a:r>
            <a:endParaRPr lang="en-US" dirty="0"/>
          </a:p>
        </p:txBody>
      </p:sp>
      <p:sp>
        <p:nvSpPr>
          <p:cNvPr id="6" name="Rectangle 5"/>
          <p:cNvSpPr/>
          <p:nvPr/>
        </p:nvSpPr>
        <p:spPr>
          <a:xfrm>
            <a:off x="2744642" y="2967335"/>
            <a:ext cx="36547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Background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2838" y="6210300"/>
            <a:ext cx="8904962"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a:xfrm>
            <a:off x="8413750" y="6351588"/>
            <a:ext cx="381000" cy="365125"/>
          </a:xfrm>
          <a:prstGeom prst="rect">
            <a:avLst/>
          </a:prstGeom>
        </p:spPr>
        <p:txBody>
          <a:bodyPr/>
          <a:lstStyle/>
          <a:p>
            <a:pPr>
              <a:defRPr/>
            </a:pPr>
            <a:fld id="{6EEA275D-5A49-48A8-817D-44C3EA0A3A2F}" type="slidenum">
              <a:rPr lang="en-US" smtClean="0"/>
              <a:pPr>
                <a:defRPr/>
              </a:pPr>
              <a:t>2</a:t>
            </a:fld>
            <a:endParaRPr lang="en-US" dirty="0"/>
          </a:p>
        </p:txBody>
      </p:sp>
      <p:sp>
        <p:nvSpPr>
          <p:cNvPr id="3" name="Footer Placeholder 2"/>
          <p:cNvSpPr>
            <a:spLocks noGrp="1"/>
          </p:cNvSpPr>
          <p:nvPr>
            <p:ph type="ftr" sz="quarter" idx="10"/>
          </p:nvPr>
        </p:nvSpPr>
        <p:spPr>
          <a:xfrm>
            <a:off x="5257800" y="6351654"/>
            <a:ext cx="3156664" cy="365125"/>
          </a:xfrm>
        </p:spPr>
        <p:txBody>
          <a:bodyPr/>
          <a:lstStyle/>
          <a:p>
            <a:pPr>
              <a:defRPr/>
            </a:pPr>
            <a:r>
              <a:rPr lang="en-US" dirty="0" smtClean="0"/>
              <a:t>BERAC September 7, 2011</a:t>
            </a:r>
            <a:endParaRPr lang="en-US" dirty="0"/>
          </a:p>
        </p:txBody>
      </p:sp>
      <p:sp>
        <p:nvSpPr>
          <p:cNvPr id="2" name="Title 1"/>
          <p:cNvSpPr>
            <a:spLocks noGrp="1"/>
          </p:cNvSpPr>
          <p:nvPr>
            <p:ph type="title" idx="4294967295"/>
          </p:nvPr>
        </p:nvSpPr>
        <p:spPr>
          <a:xfrm>
            <a:off x="0" y="93663"/>
            <a:ext cx="9144000" cy="600075"/>
          </a:xfrm>
        </p:spPr>
        <p:txBody>
          <a:bodyPr>
            <a:normAutofit/>
          </a:bodyPr>
          <a:lstStyle/>
          <a:p>
            <a:r>
              <a:rPr lang="en-US" sz="3200" dirty="0" smtClean="0">
                <a:effectLst>
                  <a:outerShdw blurRad="38100" dist="38100" dir="2700000" algn="tl">
                    <a:srgbClr val="000000">
                      <a:alpha val="43137"/>
                    </a:srgbClr>
                  </a:outerShdw>
                </a:effectLst>
                <a:latin typeface="+mn-lt"/>
              </a:rPr>
              <a:t>Advanced Scientific Computing Research</a:t>
            </a:r>
            <a:endParaRPr lang="en-US" sz="3200" dirty="0">
              <a:effectLst>
                <a:outerShdw blurRad="38100" dist="38100" dir="2700000" algn="tl">
                  <a:srgbClr val="000000">
                    <a:alpha val="43137"/>
                  </a:srgbClr>
                </a:outerShdw>
              </a:effectLst>
              <a:latin typeface="+mn-lt"/>
            </a:endParaRPr>
          </a:p>
        </p:txBody>
      </p:sp>
      <p:sp>
        <p:nvSpPr>
          <p:cNvPr id="24" name="TextBox 23"/>
          <p:cNvSpPr txBox="1"/>
          <p:nvPr/>
        </p:nvSpPr>
        <p:spPr>
          <a:xfrm>
            <a:off x="419100" y="913847"/>
            <a:ext cx="8242299" cy="646331"/>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Arial" pitchFamily="34" charset="0"/>
                <a:cs typeface="Arial" pitchFamily="34" charset="0"/>
              </a:rPr>
              <a:t>Delivering world leading computational and networking capabilities to extend the frontiers of science and technology</a:t>
            </a:r>
            <a:endParaRPr lang="en-US" dirty="0">
              <a:solidFill>
                <a:schemeClr val="tx1"/>
              </a:solidFill>
              <a:latin typeface="Arial" pitchFamily="34" charset="0"/>
              <a:cs typeface="Arial" pitchFamily="34" charset="0"/>
            </a:endParaRPr>
          </a:p>
        </p:txBody>
      </p:sp>
      <p:grpSp>
        <p:nvGrpSpPr>
          <p:cNvPr id="17" name="Group 16"/>
          <p:cNvGrpSpPr>
            <a:grpSpLocks noChangeAspect="1"/>
          </p:cNvGrpSpPr>
          <p:nvPr/>
        </p:nvGrpSpPr>
        <p:grpSpPr>
          <a:xfrm>
            <a:off x="1448867" y="5257800"/>
            <a:ext cx="6323533" cy="1097280"/>
            <a:chOff x="567557" y="5349765"/>
            <a:chExt cx="7935311" cy="1376961"/>
          </a:xfrm>
        </p:grpSpPr>
        <p:sp>
          <p:nvSpPr>
            <p:cNvPr id="7" name="Rectangle 6"/>
            <p:cNvSpPr/>
            <p:nvPr/>
          </p:nvSpPr>
          <p:spPr>
            <a:xfrm rot="5400000">
              <a:off x="4872366" y="5086457"/>
              <a:ext cx="1370391" cy="1910147"/>
            </a:xfrm>
            <a:prstGeom prst="rect">
              <a:avLst/>
            </a:prstGeom>
            <a:blipFill dpi="0" rotWithShape="0">
              <a:blip r:embed="rId3"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rot="5400000">
              <a:off x="2847229" y="5079890"/>
              <a:ext cx="1370391" cy="1910147"/>
            </a:xfrm>
            <a:prstGeom prst="rect">
              <a:avLst/>
            </a:prstGeom>
            <a:blipFill dpi="0" rotWithShape="0">
              <a:blip r:embed="rId4"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rot="5400000">
              <a:off x="837435" y="5079887"/>
              <a:ext cx="1370391" cy="1910147"/>
            </a:xfrm>
            <a:prstGeom prst="rect">
              <a:avLst/>
            </a:prstGeom>
            <a:blipFill dpi="0" rotWithShape="0">
              <a:blip r:embed="rId5"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5400000">
              <a:off x="6862599" y="5082746"/>
              <a:ext cx="1370391" cy="1910147"/>
            </a:xfrm>
            <a:prstGeom prst="rect">
              <a:avLst/>
            </a:prstGeom>
            <a:blipFill dpi="0" rotWithShape="0">
              <a:blip r:embed="rId6"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grpSp>
      <p:sp>
        <p:nvSpPr>
          <p:cNvPr id="13" name="TextBox 12"/>
          <p:cNvSpPr txBox="1"/>
          <p:nvPr/>
        </p:nvSpPr>
        <p:spPr>
          <a:xfrm>
            <a:off x="452984" y="1764155"/>
            <a:ext cx="3948895" cy="3434786"/>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spcAft>
                <a:spcPts val="600"/>
              </a:spcAft>
            </a:pPr>
            <a:r>
              <a:rPr lang="en-US" sz="1600" dirty="0" smtClean="0">
                <a:latin typeface="Arial" pitchFamily="34" charset="0"/>
                <a:cs typeface="Arial" pitchFamily="34" charset="0"/>
              </a:rPr>
              <a:t>The Scientific Challenges:</a:t>
            </a:r>
            <a:endParaRPr lang="en-US" sz="1200" dirty="0" smtClean="0">
              <a:latin typeface="Arial" pitchFamily="34" charset="0"/>
              <a:cs typeface="Arial" pitchFamily="34" charset="0"/>
            </a:endParaRP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Deliver next-generation scientific applications using today’s petascale computers.</a:t>
            </a:r>
          </a:p>
          <a:p>
            <a:pPr marL="169863" indent="-169863">
              <a:lnSpc>
                <a:spcPct val="90000"/>
              </a:lnSpc>
              <a:spcBef>
                <a:spcPts val="0"/>
              </a:spcBef>
              <a:spcAft>
                <a:spcPts val="500"/>
              </a:spcAft>
              <a:buFont typeface="Wingdings" pitchFamily="2" charset="2"/>
              <a:buChar char="§"/>
            </a:pPr>
            <a:r>
              <a:rPr lang="en-US" sz="1400" dirty="0" smtClean="0">
                <a:solidFill>
                  <a:schemeClr val="tx1"/>
                </a:solidFill>
                <a:latin typeface="Arial" pitchFamily="34" charset="0"/>
                <a:cs typeface="Arial" pitchFamily="34" charset="0"/>
              </a:rPr>
              <a:t>Discover, develop and deploy tomorrow’s exascale computing and networking capabilities. </a:t>
            </a: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Develop, in partnership with U.S. industry, next generation computing hardware and tools for science.</a:t>
            </a:r>
          </a:p>
          <a:p>
            <a:pPr marL="169863" indent="-169863">
              <a:lnSpc>
                <a:spcPct val="90000"/>
              </a:lnSpc>
              <a:spcBef>
                <a:spcPts val="0"/>
              </a:spcBef>
              <a:spcAft>
                <a:spcPts val="500"/>
              </a:spcAft>
              <a:buFont typeface="Wingdings" pitchFamily="2" charset="2"/>
              <a:buChar char="§"/>
            </a:pPr>
            <a:r>
              <a:rPr lang="en-US" sz="1400" dirty="0" smtClean="0">
                <a:solidFill>
                  <a:schemeClr val="tx1"/>
                </a:solidFill>
                <a:latin typeface="Arial" pitchFamily="34" charset="0"/>
                <a:cs typeface="Arial" pitchFamily="34" charset="0"/>
              </a:rPr>
              <a:t>Discover new applied mathematics and computer science for the ultra-low power, multicore-computing  future.</a:t>
            </a:r>
            <a:endParaRPr lang="en-US" sz="1400" dirty="0" smtClean="0">
              <a:latin typeface="Arial" pitchFamily="34" charset="0"/>
              <a:cs typeface="Arial" pitchFamily="34" charset="0"/>
            </a:endParaRP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Provide technological innovations for U.S. leadership  in Information Technology to advance competitiveness.</a:t>
            </a:r>
          </a:p>
        </p:txBody>
      </p:sp>
      <p:sp>
        <p:nvSpPr>
          <p:cNvPr id="20" name="TextBox 19"/>
          <p:cNvSpPr txBox="1"/>
          <p:nvPr/>
        </p:nvSpPr>
        <p:spPr>
          <a:xfrm>
            <a:off x="4724245" y="1764155"/>
            <a:ext cx="3983820" cy="3296800"/>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spcAft>
                <a:spcPts val="400"/>
              </a:spcAft>
            </a:pPr>
            <a:r>
              <a:rPr lang="en-US" sz="1600" dirty="0" smtClean="0">
                <a:latin typeface="Arial" pitchFamily="34" charset="0"/>
                <a:cs typeface="Arial" pitchFamily="34" charset="0"/>
              </a:rPr>
              <a:t>FY 2012 Highlights:</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Research in uncertainty quantification for drawing predictive results from simulation</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Co-design centers to deliver next generation scientific applications by coupling application development with formulation of computer hardware architectures and system software. </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Investments in U.S. industry to address critical challenges in hardware and technologies on the path to exascale </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Installation of a 10 petaflop low-power IBM Blue Gene/Q at the Argonne Leadership Computing Facility and a hybrid, multi-core prototype computer at the Oak Ridge Leadership Computing Facility. </a:t>
            </a:r>
            <a:endParaRPr lang="en-US" sz="1400" dirty="0">
              <a:latin typeface="Arial" pitchFamily="34" charset="0"/>
              <a:cs typeface="Arial" pitchFamily="34" charset="0"/>
            </a:endParaRPr>
          </a:p>
        </p:txBody>
      </p:sp>
      <p:sp>
        <p:nvSpPr>
          <p:cNvPr id="21" name="Rectangle 20"/>
          <p:cNvSpPr/>
          <p:nvPr/>
        </p:nvSpPr>
        <p:spPr>
          <a:xfrm>
            <a:off x="342900" y="1701800"/>
            <a:ext cx="4114800" cy="347472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660900" y="1701800"/>
            <a:ext cx="4114800" cy="347472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42900" y="889000"/>
            <a:ext cx="8434388" cy="67310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866776"/>
            <a:ext cx="6172200" cy="5259388"/>
          </a:xfrm>
        </p:spPr>
        <p:txBody>
          <a:bodyPr>
            <a:normAutofit lnSpcReduction="10000"/>
          </a:bodyPr>
          <a:lstStyle/>
          <a:p>
            <a:r>
              <a:rPr lang="en-US" dirty="0" smtClean="0"/>
              <a:t>Funded by the Department of Energy’s Office of Science and National Nuclear Security Administration, the DOE CSGF trains scientists to meet U.S. workforce needs and helps to create a nationwide interdisciplinary community. </a:t>
            </a:r>
          </a:p>
          <a:p>
            <a:r>
              <a:rPr lang="en-US" dirty="0" smtClean="0"/>
              <a:t>Some Talks from 2011 Fellows Conference</a:t>
            </a:r>
          </a:p>
          <a:p>
            <a:pPr lvl="1"/>
            <a:r>
              <a:rPr lang="en-US" i="1" dirty="0" smtClean="0">
                <a:hlinkClick r:id="rId2"/>
              </a:rPr>
              <a:t>"The Materials Genome: An online database for the design of new materials for clean energy and beyond“</a:t>
            </a:r>
            <a:endParaRPr lang="en-US" i="1" dirty="0" smtClean="0"/>
          </a:p>
          <a:p>
            <a:pPr lvl="1"/>
            <a:r>
              <a:rPr lang="en-US" i="1" dirty="0" smtClean="0">
                <a:hlinkClick r:id="rId3"/>
              </a:rPr>
              <a:t>"Understanding electromagnetic fluctuations in microstructured geometries“</a:t>
            </a:r>
            <a:endParaRPr lang="en-US" i="1" dirty="0" smtClean="0"/>
          </a:p>
          <a:p>
            <a:pPr lvl="1"/>
            <a:r>
              <a:rPr lang="en-US" i="1" dirty="0" smtClean="0">
                <a:hlinkClick r:id="rId4"/>
              </a:rPr>
              <a:t>"Computational science meets materials chemistry: a bilingual investigation of surface effects in nanoscale systems“</a:t>
            </a:r>
            <a:endParaRPr lang="en-US" i="1" dirty="0" smtClean="0"/>
          </a:p>
          <a:p>
            <a:pPr lvl="1"/>
            <a:endParaRPr lang="en-US" dirty="0"/>
          </a:p>
        </p:txBody>
      </p:sp>
      <p:sp>
        <p:nvSpPr>
          <p:cNvPr id="3" name="Title 2"/>
          <p:cNvSpPr>
            <a:spLocks noGrp="1"/>
          </p:cNvSpPr>
          <p:nvPr>
            <p:ph type="title"/>
          </p:nvPr>
        </p:nvSpPr>
        <p:spPr>
          <a:xfrm>
            <a:off x="0" y="-152400"/>
            <a:ext cx="9144000" cy="1143000"/>
          </a:xfrm>
        </p:spPr>
        <p:txBody>
          <a:bodyPr/>
          <a:lstStyle/>
          <a:p>
            <a:pPr>
              <a:lnSpc>
                <a:spcPts val="2500"/>
              </a:lnSpc>
            </a:pPr>
            <a:r>
              <a:rPr lang="en-US" dirty="0" smtClean="0"/>
              <a:t>Computational Science Graduate Fellowship</a:t>
            </a:r>
            <a:br>
              <a:rPr lang="en-US" dirty="0" smtClean="0"/>
            </a:br>
            <a:r>
              <a:rPr lang="en-US" sz="2000" dirty="0" smtClean="0">
                <a:hlinkClick r:id="rId5"/>
              </a:rPr>
              <a:t>www.krellinst.org/csgf</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20</a:t>
            </a:fld>
            <a:endParaRPr lang="en-US" dirty="0"/>
          </a:p>
        </p:txBody>
      </p:sp>
      <p:sp>
        <p:nvSpPr>
          <p:cNvPr id="5" name="Footer Placeholder 4"/>
          <p:cNvSpPr>
            <a:spLocks noGrp="1"/>
          </p:cNvSpPr>
          <p:nvPr>
            <p:ph type="ftr" sz="quarter" idx="12"/>
          </p:nvPr>
        </p:nvSpPr>
        <p:spPr/>
        <p:txBody>
          <a:bodyPr/>
          <a:lstStyle/>
          <a:p>
            <a:r>
              <a:rPr lang="en-US" smtClean="0"/>
              <a:t>BERAC September 7, 2011</a:t>
            </a:r>
            <a:endParaRPr lang="en-US" dirty="0"/>
          </a:p>
        </p:txBody>
      </p:sp>
      <p:pic>
        <p:nvPicPr>
          <p:cNvPr id="6" name="Picture 5" descr="csgf_20th_logo_250.jpg"/>
          <p:cNvPicPr>
            <a:picLocks noChangeAspect="1"/>
          </p:cNvPicPr>
          <p:nvPr/>
        </p:nvPicPr>
        <p:blipFill>
          <a:blip r:embed="rId6" cstate="print"/>
          <a:stretch>
            <a:fillRect/>
          </a:stretch>
        </p:blipFill>
        <p:spPr>
          <a:xfrm>
            <a:off x="168275" y="5105400"/>
            <a:ext cx="2381250" cy="1152525"/>
          </a:xfrm>
          <a:prstGeom prst="rect">
            <a:avLst/>
          </a:prstGeom>
        </p:spPr>
      </p:pic>
      <p:pic>
        <p:nvPicPr>
          <p:cNvPr id="8" name="Picture 7" descr="2011_CSGF_Posterhres.jpg"/>
          <p:cNvPicPr>
            <a:picLocks noChangeAspect="1"/>
          </p:cNvPicPr>
          <p:nvPr/>
        </p:nvPicPr>
        <p:blipFill>
          <a:blip r:embed="rId7" cstate="print"/>
          <a:stretch>
            <a:fillRect/>
          </a:stretch>
        </p:blipFill>
        <p:spPr>
          <a:xfrm>
            <a:off x="76200" y="920843"/>
            <a:ext cx="2569464" cy="39559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Rectangle 1036"/>
          <p:cNvSpPr>
            <a:spLocks noGrp="1"/>
          </p:cNvSpPr>
          <p:nvPr>
            <p:ph idx="1"/>
          </p:nvPr>
        </p:nvSpPr>
        <p:spPr>
          <a:xfrm>
            <a:off x="352425" y="3124200"/>
            <a:ext cx="8410575" cy="3001963"/>
          </a:xfrm>
        </p:spPr>
        <p:txBody>
          <a:bodyPr>
            <a:normAutofit lnSpcReduction="10000"/>
          </a:bodyPr>
          <a:lstStyle/>
          <a:p>
            <a:pPr>
              <a:lnSpc>
                <a:spcPct val="90000"/>
              </a:lnSpc>
              <a:buNone/>
            </a:pPr>
            <a:r>
              <a:rPr lang="en-US" dirty="0" smtClean="0">
                <a:latin typeface="Arial" pitchFamily="-123" charset="0"/>
              </a:rPr>
              <a:t>Hopper in production April 2011</a:t>
            </a:r>
            <a:endParaRPr lang="en-US" sz="1800" dirty="0" smtClean="0">
              <a:latin typeface="Arial" pitchFamily="-123" charset="0"/>
            </a:endParaRPr>
          </a:p>
          <a:p>
            <a:pPr>
              <a:lnSpc>
                <a:spcPct val="90000"/>
              </a:lnSpc>
            </a:pPr>
            <a:r>
              <a:rPr lang="en-US" sz="1800" dirty="0" smtClean="0">
                <a:latin typeface="Arial" pitchFamily="-123" charset="0"/>
              </a:rPr>
              <a:t>1.25 </a:t>
            </a:r>
            <a:r>
              <a:rPr lang="en-US" sz="1800" dirty="0">
                <a:latin typeface="Arial" pitchFamily="-123" charset="0"/>
              </a:rPr>
              <a:t>PFlop/s peak </a:t>
            </a:r>
            <a:r>
              <a:rPr lang="en-US" sz="1800" dirty="0" smtClean="0">
                <a:latin typeface="Arial" pitchFamily="-123" charset="0"/>
              </a:rPr>
              <a:t>performance Cray XE6</a:t>
            </a:r>
          </a:p>
          <a:p>
            <a:pPr>
              <a:lnSpc>
                <a:spcPct val="90000"/>
              </a:lnSpc>
            </a:pPr>
            <a:r>
              <a:rPr lang="en-US" sz="1800" dirty="0" smtClean="0">
                <a:latin typeface="Arial" pitchFamily="-123" charset="0"/>
              </a:rPr>
              <a:t>Over a billion core-hours to science per year</a:t>
            </a:r>
          </a:p>
          <a:p>
            <a:pPr>
              <a:lnSpc>
                <a:spcPct val="90000"/>
              </a:lnSpc>
            </a:pPr>
            <a:r>
              <a:rPr lang="en-US" sz="1800" dirty="0" smtClean="0">
                <a:latin typeface="Arial" pitchFamily="-123" charset="0"/>
              </a:rPr>
              <a:t>Gemini </a:t>
            </a:r>
            <a:r>
              <a:rPr lang="en-US" sz="1800" dirty="0">
                <a:latin typeface="Arial" pitchFamily="-123" charset="0"/>
              </a:rPr>
              <a:t>high </a:t>
            </a:r>
            <a:r>
              <a:rPr lang="en-US" sz="1800" dirty="0" smtClean="0">
                <a:latin typeface="Arial" pitchFamily="-123" charset="0"/>
              </a:rPr>
              <a:t>performance </a:t>
            </a:r>
            <a:r>
              <a:rPr lang="en-US" sz="1800" dirty="0">
                <a:latin typeface="Arial" pitchFamily="-123" charset="0"/>
              </a:rPr>
              <a:t>resilient </a:t>
            </a:r>
            <a:r>
              <a:rPr lang="en-US" sz="1800" dirty="0" smtClean="0">
                <a:latin typeface="Arial" pitchFamily="-123" charset="0"/>
              </a:rPr>
              <a:t>interconnect</a:t>
            </a: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r>
              <a:rPr lang="en-US" sz="1800" dirty="0" smtClean="0">
                <a:latin typeface="Arial" pitchFamily="-123" charset="0"/>
              </a:rPr>
              <a:t>BES NERSC Requirements Workshop :</a:t>
            </a:r>
          </a:p>
          <a:p>
            <a:pPr lvl="1">
              <a:lnSpc>
                <a:spcPct val="90000"/>
              </a:lnSpc>
            </a:pPr>
            <a:r>
              <a:rPr lang="en-US" sz="1200" dirty="0" smtClean="0">
                <a:latin typeface="Arial" pitchFamily="-123" charset="0"/>
              </a:rPr>
              <a:t>www.nersc.gov/assets/HPC-Requirements-for-Science/NERSC-BES-WorkshopReport.pdf</a:t>
            </a:r>
          </a:p>
          <a:p>
            <a:pPr>
              <a:lnSpc>
                <a:spcPct val="90000"/>
              </a:lnSpc>
            </a:pPr>
            <a:endParaRPr lang="en-US" sz="1800" dirty="0" smtClean="0">
              <a:latin typeface="Arial" pitchFamily="-123" charset="0"/>
            </a:endParaRPr>
          </a:p>
          <a:p>
            <a:pPr>
              <a:lnSpc>
                <a:spcPct val="90000"/>
              </a:lnSpc>
            </a:pPr>
            <a:endParaRPr lang="en-US" sz="1800" dirty="0">
              <a:latin typeface="Arial" pitchFamily="-123" charset="0"/>
            </a:endParaRPr>
          </a:p>
        </p:txBody>
      </p:sp>
      <p:sp>
        <p:nvSpPr>
          <p:cNvPr id="21514" name="Rectangle 1034"/>
          <p:cNvSpPr>
            <a:spLocks noGrp="1"/>
          </p:cNvSpPr>
          <p:nvPr>
            <p:ph type="title"/>
          </p:nvPr>
        </p:nvSpPr>
        <p:spPr/>
        <p:txBody>
          <a:bodyPr>
            <a:normAutofit/>
          </a:bodyPr>
          <a:lstStyle/>
          <a:p>
            <a:r>
              <a:rPr lang="en-US" sz="3200" dirty="0">
                <a:solidFill>
                  <a:srgbClr val="367317"/>
                </a:solidFill>
                <a:effectLst>
                  <a:outerShdw blurRad="38100" dist="38100" dir="2700000" algn="tl">
                    <a:srgbClr val="000000">
                      <a:alpha val="43137"/>
                    </a:srgbClr>
                  </a:outerShdw>
                </a:effectLst>
                <a:latin typeface="+mn-lt"/>
              </a:rPr>
              <a:t>NERSC </a:t>
            </a:r>
          </a:p>
        </p:txBody>
      </p:sp>
      <p:sp>
        <p:nvSpPr>
          <p:cNvPr id="14" name="Slide Number Placeholder 5"/>
          <p:cNvSpPr>
            <a:spLocks noGrp="1"/>
          </p:cNvSpPr>
          <p:nvPr>
            <p:ph type="sldNum" sz="quarter" idx="11"/>
          </p:nvPr>
        </p:nvSpPr>
        <p:spPr>
          <a:xfrm>
            <a:off x="6783388" y="6400800"/>
            <a:ext cx="2133600" cy="457200"/>
          </a:xfrm>
        </p:spPr>
        <p:txBody>
          <a:bodyPr/>
          <a:lstStyle/>
          <a:p>
            <a:pPr>
              <a:defRPr/>
            </a:pPr>
            <a:fld id="{0F991CC7-0F5D-46A1-AB87-15363BE898B5}" type="slidenum">
              <a:rPr lang="en-US" smtClean="0"/>
              <a:pPr>
                <a:defRPr/>
              </a:pPr>
              <a:t>21</a:t>
            </a:fld>
            <a:endParaRPr lang="en-US" dirty="0"/>
          </a:p>
        </p:txBody>
      </p:sp>
      <p:sp>
        <p:nvSpPr>
          <p:cNvPr id="15" name="Footer Placeholder 9"/>
          <p:cNvSpPr>
            <a:spLocks noGrp="1"/>
          </p:cNvSpPr>
          <p:nvPr>
            <p:ph type="ftr" sz="quarter" idx="12"/>
          </p:nvPr>
        </p:nvSpPr>
        <p:spPr>
          <a:xfrm>
            <a:off x="5029200" y="6400800"/>
            <a:ext cx="3657600" cy="457200"/>
          </a:xfrm>
        </p:spPr>
        <p:txBody>
          <a:bodyPr/>
          <a:lstStyle/>
          <a:p>
            <a:r>
              <a:rPr lang="en-US" smtClean="0"/>
              <a:t>BERAC September 7, 2011</a:t>
            </a:r>
            <a:endParaRPr lang="en-US" dirty="0"/>
          </a:p>
        </p:txBody>
      </p:sp>
      <p:grpSp>
        <p:nvGrpSpPr>
          <p:cNvPr id="2" name="Group 30"/>
          <p:cNvGrpSpPr>
            <a:grpSpLocks/>
          </p:cNvGrpSpPr>
          <p:nvPr/>
        </p:nvGrpSpPr>
        <p:grpSpPr bwMode="auto">
          <a:xfrm>
            <a:off x="952500" y="838200"/>
            <a:ext cx="7239000" cy="2238375"/>
            <a:chOff x="265410" y="3629025"/>
            <a:chExt cx="8307089" cy="3018365"/>
          </a:xfrm>
        </p:grpSpPr>
        <p:pic>
          <p:nvPicPr>
            <p:cNvPr id="21508" name="Picture 32" descr="C:\Users\jcissell\Desktop\images for ppt\HOPPER--NERSC.png"/>
            <p:cNvPicPr>
              <a:picLocks noChangeAspect="1" noChangeArrowheads="1"/>
            </p:cNvPicPr>
            <p:nvPr/>
          </p:nvPicPr>
          <p:blipFill>
            <a:blip r:embed="rId2" cstate="print"/>
            <a:srcRect r="85893"/>
            <a:stretch>
              <a:fillRect/>
            </a:stretch>
          </p:blipFill>
          <p:spPr bwMode="auto">
            <a:xfrm>
              <a:off x="265410" y="4887526"/>
              <a:ext cx="462185" cy="1343389"/>
            </a:xfrm>
            <a:prstGeom prst="rect">
              <a:avLst/>
            </a:prstGeom>
            <a:noFill/>
            <a:ln w="9525">
              <a:noFill/>
              <a:miter lim="800000"/>
              <a:headEnd/>
              <a:tailEnd/>
            </a:ln>
          </p:spPr>
        </p:pic>
        <p:pic>
          <p:nvPicPr>
            <p:cNvPr id="21509" name="Picture 33" descr="C:\Users\jcissell\Desktop\images for ppt\HOPPER--NERSC.png"/>
            <p:cNvPicPr>
              <a:picLocks noChangeAspect="1" noChangeArrowheads="1"/>
            </p:cNvPicPr>
            <p:nvPr/>
          </p:nvPicPr>
          <p:blipFill>
            <a:blip r:embed="rId2" cstate="print"/>
            <a:srcRect r="85893"/>
            <a:stretch>
              <a:fillRect/>
            </a:stretch>
          </p:blipFill>
          <p:spPr bwMode="auto">
            <a:xfrm>
              <a:off x="646791" y="4451495"/>
              <a:ext cx="666340" cy="1936789"/>
            </a:xfrm>
            <a:prstGeom prst="rect">
              <a:avLst/>
            </a:prstGeom>
            <a:noFill/>
            <a:ln w="9525">
              <a:noFill/>
              <a:miter lim="800000"/>
              <a:headEnd/>
              <a:tailEnd/>
            </a:ln>
          </p:spPr>
        </p:pic>
        <p:pic>
          <p:nvPicPr>
            <p:cNvPr id="21510" name="Picture 34" descr="C:\Users\jcissell\Desktop\images for ppt\HOPPER--NERSC.png"/>
            <p:cNvPicPr>
              <a:picLocks noChangeAspect="1" noChangeArrowheads="1"/>
            </p:cNvPicPr>
            <p:nvPr/>
          </p:nvPicPr>
          <p:blipFill>
            <a:blip r:embed="rId2" cstate="print"/>
            <a:srcRect/>
            <a:stretch>
              <a:fillRect/>
            </a:stretch>
          </p:blipFill>
          <p:spPr bwMode="auto">
            <a:xfrm>
              <a:off x="1210634" y="3629025"/>
              <a:ext cx="7361865" cy="3018365"/>
            </a:xfrm>
            <a:prstGeom prst="rect">
              <a:avLst/>
            </a:prstGeom>
            <a:noFill/>
            <a:ln w="9525">
              <a:noFill/>
              <a:miter lim="800000"/>
              <a:headEnd/>
              <a:tailEnd/>
            </a:ln>
          </p:spPr>
        </p:pic>
      </p:grpSp>
      <p:pic>
        <p:nvPicPr>
          <p:cNvPr id="2050" name="Picture 2"/>
          <p:cNvPicPr>
            <a:picLocks noChangeAspect="1" noChangeArrowheads="1"/>
          </p:cNvPicPr>
          <p:nvPr/>
        </p:nvPicPr>
        <p:blipFill>
          <a:blip r:embed="rId3" cstate="print"/>
          <a:srcRect/>
          <a:stretch>
            <a:fillRect/>
          </a:stretch>
        </p:blipFill>
        <p:spPr bwMode="auto">
          <a:xfrm>
            <a:off x="6615112" y="3352800"/>
            <a:ext cx="1614488" cy="2065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244455" y="3098042"/>
            <a:ext cx="4790364" cy="3098041"/>
          </a:xfrm>
          <a:prstGeom prst="rect">
            <a:avLst/>
          </a:prstGeom>
          <a:solidFill>
            <a:srgbClr val="FFC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09729" y="943661"/>
            <a:ext cx="3299155" cy="3613709"/>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Jaguar_longview.jpg"/>
          <p:cNvPicPr>
            <a:picLocks noChangeAspect="1"/>
          </p:cNvPicPr>
          <p:nvPr/>
        </p:nvPicPr>
        <p:blipFill>
          <a:blip r:embed="rId3" cstate="print"/>
          <a:srcRect t="15646"/>
          <a:stretch>
            <a:fillRect/>
          </a:stretch>
        </p:blipFill>
        <p:spPr bwMode="auto">
          <a:xfrm>
            <a:off x="258958" y="2150664"/>
            <a:ext cx="2981678" cy="1563566"/>
          </a:xfrm>
          <a:prstGeom prst="rect">
            <a:avLst/>
          </a:prstGeom>
          <a:noFill/>
          <a:ln w="12700">
            <a:solidFill>
              <a:schemeClr val="tx1"/>
            </a:solidFill>
            <a:miter lim="800000"/>
            <a:headEnd/>
            <a:tailEnd/>
          </a:ln>
        </p:spPr>
      </p:pic>
      <p:sp>
        <p:nvSpPr>
          <p:cNvPr id="3" name="Slide Number Placeholder 2"/>
          <p:cNvSpPr>
            <a:spLocks noGrp="1"/>
          </p:cNvSpPr>
          <p:nvPr>
            <p:ph type="sldNum" sz="quarter" idx="11"/>
          </p:nvPr>
        </p:nvSpPr>
        <p:spPr>
          <a:xfrm>
            <a:off x="8413750" y="6351588"/>
            <a:ext cx="381000" cy="365125"/>
          </a:xfrm>
          <a:prstGeom prst="rect">
            <a:avLst/>
          </a:prstGeom>
        </p:spPr>
        <p:txBody>
          <a:bodyPr/>
          <a:lstStyle/>
          <a:p>
            <a:fld id="{68F455FD-F83C-4433-AE11-4D89943CC4D6}" type="slidenum">
              <a:rPr lang="en-US" smtClean="0"/>
              <a:pPr/>
              <a:t>22</a:t>
            </a:fld>
            <a:endParaRPr lang="en-US" dirty="0"/>
          </a:p>
        </p:txBody>
      </p:sp>
      <p:sp>
        <p:nvSpPr>
          <p:cNvPr id="25" name="Footer Placeholder 24"/>
          <p:cNvSpPr>
            <a:spLocks noGrp="1"/>
          </p:cNvSpPr>
          <p:nvPr>
            <p:ph type="ftr" sz="quarter" idx="10"/>
          </p:nvPr>
        </p:nvSpPr>
        <p:spPr>
          <a:xfrm>
            <a:off x="2971800" y="6357064"/>
            <a:ext cx="5334000" cy="365125"/>
          </a:xfrm>
        </p:spPr>
        <p:txBody>
          <a:bodyPr/>
          <a:lstStyle/>
          <a:p>
            <a:r>
              <a:rPr lang="en-US" dirty="0" smtClean="0"/>
              <a:t>BERAC September 7, 2011</a:t>
            </a:r>
            <a:endParaRPr lang="en-US" dirty="0"/>
          </a:p>
        </p:txBody>
      </p:sp>
      <p:sp>
        <p:nvSpPr>
          <p:cNvPr id="4" name="Title 2"/>
          <p:cNvSpPr txBox="1">
            <a:spLocks/>
          </p:cNvSpPr>
          <p:nvPr/>
        </p:nvSpPr>
        <p:spPr bwMode="auto">
          <a:xfrm>
            <a:off x="0" y="-34365"/>
            <a:ext cx="91440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3200" dirty="0" smtClean="0">
                <a:solidFill>
                  <a:srgbClr val="106636"/>
                </a:solidFill>
                <a:effectLst>
                  <a:outerShdw blurRad="38100" dist="38100" dir="2700000" algn="tl">
                    <a:srgbClr val="000000">
                      <a:alpha val="43137"/>
                    </a:srgbClr>
                  </a:outerShdw>
                </a:effectLst>
                <a:ea typeface="+mj-ea"/>
                <a:cs typeface="Arial" charset="0"/>
              </a:rPr>
              <a:t>INCITE</a:t>
            </a:r>
            <a:r>
              <a:rPr kumimoji="0" lang="en-US" sz="2800" i="0"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rPr>
              <a:t/>
            </a:r>
            <a:br>
              <a:rPr kumimoji="0" lang="en-US" sz="2800" i="0"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rPr>
            </a:br>
            <a:endParaRPr kumimoji="0" lang="en-US" sz="2000" i="1"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endParaRPr>
          </a:p>
        </p:txBody>
      </p:sp>
      <p:sp>
        <p:nvSpPr>
          <p:cNvPr id="8" name="TextBox 7"/>
          <p:cNvSpPr txBox="1"/>
          <p:nvPr/>
        </p:nvSpPr>
        <p:spPr>
          <a:xfrm>
            <a:off x="238666" y="3817944"/>
            <a:ext cx="3009286" cy="600164"/>
          </a:xfrm>
          <a:prstGeom prst="rect">
            <a:avLst/>
          </a:prstGeom>
          <a:solidFill>
            <a:schemeClr val="bg1"/>
          </a:solidFill>
          <a:ln>
            <a:solidFill>
              <a:schemeClr val="tx2"/>
            </a:solidFill>
          </a:ln>
        </p:spPr>
        <p:txBody>
          <a:bodyPr wrap="square" rtlCol="0">
            <a:spAutoFit/>
          </a:bodyPr>
          <a:lstStyle/>
          <a:p>
            <a:r>
              <a:rPr lang="en-US" sz="900" dirty="0" smtClean="0"/>
              <a:t>In</a:t>
            </a:r>
            <a:r>
              <a:rPr lang="en-US" sz="800" dirty="0" smtClean="0"/>
              <a:t> FY 2012, the Argonne LCF will be upgraded with a</a:t>
            </a:r>
            <a:br>
              <a:rPr lang="en-US" sz="800" dirty="0" smtClean="0"/>
            </a:br>
            <a:r>
              <a:rPr lang="en-US" sz="800" dirty="0" smtClean="0"/>
              <a:t>10 petaflop IBM Blue Gene/Q. The Oak Ridge LCF will continue site preparations for a system expected in FY 2013 that will be 5-10 times more capable than the Cray XT-5. </a:t>
            </a:r>
            <a:endParaRPr lang="en-US" sz="800" dirty="0"/>
          </a:p>
        </p:txBody>
      </p:sp>
      <p:sp>
        <p:nvSpPr>
          <p:cNvPr id="35" name="Rectangle 34"/>
          <p:cNvSpPr/>
          <p:nvPr/>
        </p:nvSpPr>
        <p:spPr>
          <a:xfrm>
            <a:off x="254725" y="3566160"/>
            <a:ext cx="2083525" cy="1436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luegene_p.jpg"/>
          <p:cNvPicPr>
            <a:picLocks noChangeAspect="1"/>
          </p:cNvPicPr>
          <p:nvPr/>
        </p:nvPicPr>
        <p:blipFill>
          <a:blip r:embed="rId4" cstate="print"/>
          <a:stretch>
            <a:fillRect/>
          </a:stretch>
        </p:blipFill>
        <p:spPr>
          <a:xfrm>
            <a:off x="259518" y="1097276"/>
            <a:ext cx="2242282" cy="1297734"/>
          </a:xfrm>
          <a:prstGeom prst="rect">
            <a:avLst/>
          </a:prstGeom>
          <a:ln w="12700">
            <a:solidFill>
              <a:schemeClr val="tx1"/>
            </a:solidFill>
          </a:ln>
        </p:spPr>
      </p:pic>
      <p:sp>
        <p:nvSpPr>
          <p:cNvPr id="10" name="TextBox 9"/>
          <p:cNvSpPr txBox="1"/>
          <p:nvPr/>
        </p:nvSpPr>
        <p:spPr>
          <a:xfrm>
            <a:off x="181667" y="3542896"/>
            <a:ext cx="2226892" cy="215444"/>
          </a:xfrm>
          <a:prstGeom prst="rect">
            <a:avLst/>
          </a:prstGeom>
          <a:noFill/>
        </p:spPr>
        <p:txBody>
          <a:bodyPr wrap="none" rtlCol="0">
            <a:spAutoFit/>
          </a:bodyPr>
          <a:lstStyle/>
          <a:p>
            <a:r>
              <a:rPr lang="en-US" sz="800" b="1" dirty="0" smtClean="0"/>
              <a:t>Oak Ridge Leadership Computing Facility</a:t>
            </a:r>
            <a:endParaRPr lang="en-US" sz="800" b="1" dirty="0"/>
          </a:p>
        </p:txBody>
      </p:sp>
      <p:sp>
        <p:nvSpPr>
          <p:cNvPr id="18" name="TextBox 17"/>
          <p:cNvSpPr txBox="1"/>
          <p:nvPr/>
        </p:nvSpPr>
        <p:spPr>
          <a:xfrm>
            <a:off x="1425669" y="6079873"/>
            <a:ext cx="1421212"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Energy Storage Materials</a:t>
            </a:r>
            <a:endParaRPr lang="en-US" sz="700" b="1" dirty="0">
              <a:latin typeface="Arial" pitchFamily="34" charset="0"/>
              <a:cs typeface="Arial" pitchFamily="34" charset="0"/>
            </a:endParaRPr>
          </a:p>
        </p:txBody>
      </p:sp>
      <p:sp>
        <p:nvSpPr>
          <p:cNvPr id="21" name="TextBox 20"/>
          <p:cNvSpPr txBox="1"/>
          <p:nvPr/>
        </p:nvSpPr>
        <p:spPr>
          <a:xfrm>
            <a:off x="52455" y="6079873"/>
            <a:ext cx="1438373"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Nuclear Reactor Simulation</a:t>
            </a:r>
            <a:endParaRPr lang="en-US" sz="700" b="1" dirty="0">
              <a:latin typeface="Arial" pitchFamily="34" charset="0"/>
              <a:cs typeface="Arial" pitchFamily="34" charset="0"/>
            </a:endParaRPr>
          </a:p>
        </p:txBody>
      </p:sp>
      <p:pic>
        <p:nvPicPr>
          <p:cNvPr id="17" name="Picture 4" descr="C:\Users\qjs\Desktop\Ultracapacitors1.png"/>
          <p:cNvPicPr>
            <a:picLocks noChangeAspect="1" noChangeArrowheads="1"/>
          </p:cNvPicPr>
          <p:nvPr/>
        </p:nvPicPr>
        <p:blipFill>
          <a:blip r:embed="rId5" cstate="email"/>
          <a:srcRect/>
          <a:stretch>
            <a:fillRect/>
          </a:stretch>
        </p:blipFill>
        <p:spPr bwMode="auto">
          <a:xfrm>
            <a:off x="1484146" y="4792902"/>
            <a:ext cx="1299998"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27"/>
          <p:cNvGrpSpPr/>
          <p:nvPr/>
        </p:nvGrpSpPr>
        <p:grpSpPr>
          <a:xfrm>
            <a:off x="125643" y="4792902"/>
            <a:ext cx="1252781" cy="1280160"/>
            <a:chOff x="121579" y="4096470"/>
            <a:chExt cx="1294524" cy="1280160"/>
          </a:xfrm>
        </p:grpSpPr>
        <p:pic>
          <p:nvPicPr>
            <p:cNvPr id="19" name="Picture 3" descr="C:\Users\qjs\Desktop\Core1.png"/>
            <p:cNvPicPr>
              <a:picLocks noChangeAspect="1" noChangeArrowheads="1"/>
            </p:cNvPicPr>
            <p:nvPr/>
          </p:nvPicPr>
          <p:blipFill>
            <a:blip r:embed="rId6" cstate="email"/>
            <a:srcRect/>
            <a:stretch>
              <a:fillRect/>
            </a:stretch>
          </p:blipFill>
          <p:spPr bwMode="auto">
            <a:xfrm>
              <a:off x="121579" y="4096470"/>
              <a:ext cx="1294524"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 descr="C:\Users\qjs\Desktop\core2.png"/>
            <p:cNvPicPr>
              <a:picLocks noChangeAspect="1" noChangeArrowheads="1"/>
            </p:cNvPicPr>
            <p:nvPr/>
          </p:nvPicPr>
          <p:blipFill>
            <a:blip r:embed="rId7" cstate="email"/>
            <a:srcRect/>
            <a:stretch>
              <a:fillRect/>
            </a:stretch>
          </p:blipFill>
          <p:spPr bwMode="auto">
            <a:xfrm>
              <a:off x="139362" y="4104337"/>
              <a:ext cx="506728" cy="523470"/>
            </a:xfrm>
            <a:prstGeom prst="rect">
              <a:avLst/>
            </a:prstGeom>
            <a:noFill/>
            <a:ln w="19050">
              <a:solidFill>
                <a:schemeClr val="bg2"/>
              </a:solidFill>
            </a:ln>
            <a:effectLst>
              <a:outerShdw blurRad="50800" dist="38100" dir="2700000" algn="tl" rotWithShape="0">
                <a:prstClr val="black">
                  <a:alpha val="40000"/>
                </a:prstClr>
              </a:outerShdw>
            </a:effectLst>
          </p:spPr>
        </p:pic>
      </p:grpSp>
      <p:pic>
        <p:nvPicPr>
          <p:cNvPr id="26" name="Picture 3" descr="C:\Users\qjs\Desktop\VR-Lighting-Resample3.png"/>
          <p:cNvPicPr>
            <a:picLocks noChangeAspect="1" noChangeArrowheads="1"/>
          </p:cNvPicPr>
          <p:nvPr/>
        </p:nvPicPr>
        <p:blipFill>
          <a:blip r:embed="rId8" cstate="email"/>
          <a:srcRect/>
          <a:stretch>
            <a:fillRect/>
          </a:stretch>
        </p:blipFill>
        <p:spPr bwMode="auto">
          <a:xfrm>
            <a:off x="2893324" y="4792902"/>
            <a:ext cx="1234801"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2959577" y="6079873"/>
            <a:ext cx="108209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Turbulence</a:t>
            </a:r>
          </a:p>
        </p:txBody>
      </p:sp>
      <p:sp>
        <p:nvSpPr>
          <p:cNvPr id="34" name="TextBox 33"/>
          <p:cNvSpPr txBox="1"/>
          <p:nvPr/>
        </p:nvSpPr>
        <p:spPr>
          <a:xfrm>
            <a:off x="3465880" y="973278"/>
            <a:ext cx="5478095" cy="2252924"/>
          </a:xfrm>
          <a:prstGeom prst="rect">
            <a:avLst/>
          </a:prstGeom>
          <a:noFill/>
        </p:spPr>
        <p:txBody>
          <a:bodyPr wrap="square" rtlCol="0">
            <a:spAutoFit/>
          </a:bodyPr>
          <a:lstStyle/>
          <a:p>
            <a:pPr marL="168275" indent="-168275">
              <a:lnSpc>
                <a:spcPct val="90000"/>
              </a:lnSpc>
              <a:spcBef>
                <a:spcPts val="0"/>
              </a:spcBef>
              <a:spcAft>
                <a:spcPts val="600"/>
              </a:spcAft>
              <a:buFont typeface="Wingdings" pitchFamily="2" charset="2"/>
              <a:buChar char="§"/>
            </a:pPr>
            <a:r>
              <a:rPr lang="en-US" sz="1400" dirty="0" smtClean="0"/>
              <a:t>The Cray XT5 ("Jaguar") at ORNL and the IBM Blue Gene/P ("Intrepid") at ANL will provide ~2.3 billion processor hours in FY12 to address science and engineering problems that defy traditional methods of theory and experiment and that require the most advanced computational power. </a:t>
            </a:r>
          </a:p>
          <a:p>
            <a:pPr marL="168275" indent="-168275">
              <a:lnSpc>
                <a:spcPct val="90000"/>
              </a:lnSpc>
              <a:spcBef>
                <a:spcPts val="0"/>
              </a:spcBef>
              <a:spcAft>
                <a:spcPts val="600"/>
              </a:spcAft>
              <a:buFont typeface="Wingdings" pitchFamily="2" charset="2"/>
              <a:buChar char="§"/>
            </a:pPr>
            <a:r>
              <a:rPr lang="en-US" sz="1400" dirty="0" smtClean="0"/>
              <a:t>Peer reviewed projects are chosen to advance science, speed innovation, and strengthen industrial competitiveness.</a:t>
            </a:r>
          </a:p>
          <a:p>
            <a:pPr marL="168275" indent="-168275">
              <a:lnSpc>
                <a:spcPct val="90000"/>
              </a:lnSpc>
              <a:spcBef>
                <a:spcPts val="0"/>
              </a:spcBef>
              <a:spcAft>
                <a:spcPts val="600"/>
              </a:spcAft>
              <a:buFont typeface="Wingdings" pitchFamily="2" charset="2"/>
              <a:buChar char="§"/>
            </a:pPr>
            <a:r>
              <a:rPr lang="en-US" sz="1400" dirty="0" smtClean="0"/>
              <a:t>Demand for these machines has grown each year, requiring upgrades of both.</a:t>
            </a:r>
          </a:p>
          <a:p>
            <a:pPr>
              <a:spcBef>
                <a:spcPts val="0"/>
              </a:spcBef>
              <a:spcAft>
                <a:spcPts val="600"/>
              </a:spcAft>
            </a:pPr>
            <a:endParaRPr lang="en-US" sz="1200" dirty="0"/>
          </a:p>
        </p:txBody>
      </p:sp>
      <p:sp>
        <p:nvSpPr>
          <p:cNvPr id="37" name="Rectangle 36"/>
          <p:cNvSpPr/>
          <p:nvPr/>
        </p:nvSpPr>
        <p:spPr>
          <a:xfrm>
            <a:off x="269781" y="2245711"/>
            <a:ext cx="1970315" cy="1436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8447" y="2216784"/>
            <a:ext cx="2138727" cy="215444"/>
          </a:xfrm>
          <a:prstGeom prst="rect">
            <a:avLst/>
          </a:prstGeom>
          <a:noFill/>
        </p:spPr>
        <p:txBody>
          <a:bodyPr wrap="none" rtlCol="0">
            <a:spAutoFit/>
          </a:bodyPr>
          <a:lstStyle/>
          <a:p>
            <a:r>
              <a:rPr lang="en-US" sz="800" b="1" dirty="0" smtClean="0"/>
              <a:t>Argonne Leadership Computing Facility</a:t>
            </a:r>
            <a:endParaRPr lang="en-US" sz="800" b="1" dirty="0"/>
          </a:p>
        </p:txBody>
      </p:sp>
      <p:graphicFrame>
        <p:nvGraphicFramePr>
          <p:cNvPr id="32" name="Chart 31"/>
          <p:cNvGraphicFramePr/>
          <p:nvPr/>
        </p:nvGraphicFramePr>
        <p:xfrm>
          <a:off x="3916907" y="3070747"/>
          <a:ext cx="5459106" cy="311169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lue Gene Image.jpg"/>
          <p:cNvPicPr>
            <a:picLocks noChangeAspect="1"/>
          </p:cNvPicPr>
          <p:nvPr/>
        </p:nvPicPr>
        <p:blipFill>
          <a:blip r:embed="rId3" cstate="print"/>
          <a:stretch>
            <a:fillRect/>
          </a:stretch>
        </p:blipFill>
        <p:spPr>
          <a:xfrm>
            <a:off x="7609473" y="1524000"/>
            <a:ext cx="924927" cy="1219200"/>
          </a:xfrm>
          <a:prstGeom prst="rect">
            <a:avLst/>
          </a:prstGeom>
        </p:spPr>
      </p:pic>
      <p:pic>
        <p:nvPicPr>
          <p:cNvPr id="16" name="Picture 15" descr="Blue Gene Image.jpg"/>
          <p:cNvPicPr>
            <a:picLocks noChangeAspect="1"/>
          </p:cNvPicPr>
          <p:nvPr/>
        </p:nvPicPr>
        <p:blipFill>
          <a:blip r:embed="rId3" cstate="print"/>
          <a:stretch>
            <a:fillRect/>
          </a:stretch>
        </p:blipFill>
        <p:spPr>
          <a:xfrm>
            <a:off x="6858000" y="1447800"/>
            <a:ext cx="1219200" cy="1607099"/>
          </a:xfrm>
          <a:prstGeom prst="rect">
            <a:avLst/>
          </a:prstGeom>
        </p:spPr>
      </p:pic>
      <p:sp>
        <p:nvSpPr>
          <p:cNvPr id="3" name="Subtitle 2"/>
          <p:cNvSpPr>
            <a:spLocks noGrp="1"/>
          </p:cNvSpPr>
          <p:nvPr>
            <p:ph idx="1"/>
          </p:nvPr>
        </p:nvSpPr>
        <p:spPr>
          <a:xfrm>
            <a:off x="428625" y="6003628"/>
            <a:ext cx="8410575" cy="304800"/>
          </a:xfrm>
        </p:spPr>
        <p:txBody>
          <a:bodyPr>
            <a:noAutofit/>
          </a:bodyPr>
          <a:lstStyle/>
          <a:p>
            <a:pPr algn="ctr">
              <a:buNone/>
            </a:pPr>
            <a:r>
              <a:rPr lang="en-US" sz="2800" dirty="0" smtClean="0">
                <a:solidFill>
                  <a:srgbClr val="FF0000"/>
                </a:solidFill>
              </a:rPr>
              <a:t>~</a:t>
            </a:r>
            <a:r>
              <a:rPr lang="en-US" sz="2000" dirty="0" smtClean="0">
                <a:solidFill>
                  <a:srgbClr val="FF0000"/>
                </a:solidFill>
              </a:rPr>
              <a:t>20 times the computing power in only 20% more space</a:t>
            </a:r>
            <a:endParaRPr lang="en-US" sz="2000" dirty="0">
              <a:solidFill>
                <a:srgbClr val="FF0000"/>
              </a:solidFill>
            </a:endParaRPr>
          </a:p>
        </p:txBody>
      </p:sp>
      <p:sp>
        <p:nvSpPr>
          <p:cNvPr id="2" name="Title 1"/>
          <p:cNvSpPr>
            <a:spLocks noGrp="1"/>
          </p:cNvSpPr>
          <p:nvPr>
            <p:ph type="title"/>
          </p:nvPr>
        </p:nvSpPr>
        <p:spPr>
          <a:xfrm>
            <a:off x="0" y="171450"/>
            <a:ext cx="9144000" cy="685800"/>
          </a:xfrm>
        </p:spPr>
        <p:txBody>
          <a:bodyPr>
            <a:normAutofit/>
          </a:bodyPr>
          <a:lstStyle/>
          <a:p>
            <a:r>
              <a:rPr lang="en-US" dirty="0" smtClean="0">
                <a:latin typeface="+mn-lt"/>
              </a:rPr>
              <a:t>Argonne Leadership Computing Facility</a:t>
            </a:r>
            <a:endParaRPr lang="en-US" dirty="0">
              <a:latin typeface="+mn-lt"/>
            </a:endParaRPr>
          </a:p>
        </p:txBody>
      </p:sp>
      <p:sp>
        <p:nvSpPr>
          <p:cNvPr id="22" name="Slide Number Placeholder 3"/>
          <p:cNvSpPr>
            <a:spLocks noGrp="1"/>
          </p:cNvSpPr>
          <p:nvPr>
            <p:ph type="sldNum" sz="quarter" idx="11"/>
          </p:nvPr>
        </p:nvSpPr>
        <p:spPr>
          <a:xfrm>
            <a:off x="6783388" y="6400800"/>
            <a:ext cx="2133600" cy="457200"/>
          </a:xfrm>
        </p:spPr>
        <p:txBody>
          <a:bodyPr/>
          <a:lstStyle/>
          <a:p>
            <a:fld id="{4858E593-AE3C-8F4E-992D-D0D38B389CFF}" type="slidenum">
              <a:rPr lang="en-US" smtClean="0"/>
              <a:pPr/>
              <a:t>23</a:t>
            </a:fld>
            <a:endParaRPr lang="en-US" dirty="0"/>
          </a:p>
        </p:txBody>
      </p:sp>
      <p:sp>
        <p:nvSpPr>
          <p:cNvPr id="21" name="Footer Placeholder 2"/>
          <p:cNvSpPr>
            <a:spLocks noGrp="1"/>
          </p:cNvSpPr>
          <p:nvPr>
            <p:ph type="ftr" sz="quarter" idx="12"/>
          </p:nvPr>
        </p:nvSpPr>
        <p:spPr>
          <a:xfrm>
            <a:off x="4876800" y="6400800"/>
            <a:ext cx="3657600" cy="457200"/>
          </a:xfrm>
        </p:spPr>
        <p:txBody>
          <a:bodyPr/>
          <a:lstStyle/>
          <a:p>
            <a:r>
              <a:rPr lang="en-US" dirty="0" smtClean="0"/>
              <a:t>BERAC September 7, 2011</a:t>
            </a:r>
            <a:endParaRPr lang="en-US" dirty="0"/>
          </a:p>
        </p:txBody>
      </p:sp>
      <p:pic>
        <p:nvPicPr>
          <p:cNvPr id="4" name="Picture 3"/>
          <p:cNvPicPr>
            <a:picLocks noChangeAspect="1"/>
          </p:cNvPicPr>
          <p:nvPr/>
        </p:nvPicPr>
        <p:blipFill>
          <a:blip r:embed="rId4" cstate="print"/>
          <a:srcRect/>
          <a:stretch>
            <a:fillRect/>
          </a:stretch>
        </p:blipFill>
        <p:spPr bwMode="auto">
          <a:xfrm>
            <a:off x="228600" y="1371600"/>
            <a:ext cx="3293125" cy="2057400"/>
          </a:xfrm>
          <a:prstGeom prst="rect">
            <a:avLst/>
          </a:prstGeom>
          <a:noFill/>
          <a:ln w="9525">
            <a:noFill/>
            <a:miter lim="800000"/>
            <a:headEnd/>
            <a:tailEnd/>
          </a:ln>
        </p:spPr>
      </p:pic>
      <p:sp>
        <p:nvSpPr>
          <p:cNvPr id="6" name="TextBox 5"/>
          <p:cNvSpPr txBox="1"/>
          <p:nvPr/>
        </p:nvSpPr>
        <p:spPr>
          <a:xfrm>
            <a:off x="4419600" y="3505200"/>
            <a:ext cx="4343400" cy="2554545"/>
          </a:xfrm>
          <a:prstGeom prst="rect">
            <a:avLst/>
          </a:prstGeom>
          <a:solidFill>
            <a:schemeClr val="accent2">
              <a:lumMod val="20000"/>
              <a:lumOff val="80000"/>
            </a:schemeClr>
          </a:solidFill>
        </p:spPr>
        <p:txBody>
          <a:bodyPr wrap="square" rtlCol="0">
            <a:spAutoFit/>
          </a:bodyPr>
          <a:lstStyle/>
          <a:p>
            <a:pPr algn="ctr"/>
            <a:r>
              <a:rPr lang="en-US" sz="1600" b="1" dirty="0" smtClean="0">
                <a:latin typeface="+mj-lt"/>
              </a:rPr>
              <a:t>Mira</a:t>
            </a:r>
          </a:p>
          <a:p>
            <a:r>
              <a:rPr lang="en-US" sz="1600" dirty="0" smtClean="0">
                <a:latin typeface="+mj-lt"/>
              </a:rPr>
              <a:t>Blue Gene/Q—peak </a:t>
            </a:r>
            <a:r>
              <a:rPr lang="en-US" sz="1600" b="1" dirty="0" smtClean="0">
                <a:latin typeface="+mj-lt"/>
              </a:rPr>
              <a:t>10 PF</a:t>
            </a:r>
          </a:p>
          <a:p>
            <a:r>
              <a:rPr lang="en-US" sz="1600" dirty="0" smtClean="0">
                <a:latin typeface="+mj-lt"/>
              </a:rPr>
              <a:t>48 racks -- </a:t>
            </a:r>
            <a:r>
              <a:rPr lang="en-US" sz="1600" i="1" dirty="0" smtClean="0">
                <a:latin typeface="+mj-lt"/>
              </a:rPr>
              <a:t>just one row more than Intrepid</a:t>
            </a:r>
          </a:p>
          <a:p>
            <a:r>
              <a:rPr lang="en-US" sz="1600" dirty="0" smtClean="0">
                <a:latin typeface="+mj-lt"/>
              </a:rPr>
              <a:t>49,152 nodes (16 core)</a:t>
            </a:r>
          </a:p>
          <a:p>
            <a:r>
              <a:rPr lang="en-US" sz="1600" dirty="0" smtClean="0">
                <a:latin typeface="+mj-lt"/>
              </a:rPr>
              <a:t>786,432 processors (205 GF peak)</a:t>
            </a:r>
            <a:endParaRPr lang="en-US" sz="1600" dirty="0" smtClean="0">
              <a:solidFill>
                <a:srgbClr val="FF0000"/>
              </a:solidFill>
              <a:latin typeface="+mj-lt"/>
            </a:endParaRPr>
          </a:p>
          <a:p>
            <a:r>
              <a:rPr lang="en-US" sz="1600" dirty="0" smtClean="0">
                <a:latin typeface="+mj-lt"/>
              </a:rPr>
              <a:t>786 TB RAM</a:t>
            </a:r>
          </a:p>
          <a:p>
            <a:r>
              <a:rPr lang="en-US" sz="1600" dirty="0" smtClean="0">
                <a:latin typeface="+mj-lt"/>
              </a:rPr>
              <a:t>28.8 PB storage capacity</a:t>
            </a:r>
          </a:p>
          <a:p>
            <a:r>
              <a:rPr lang="en-US" sz="1600" dirty="0" smtClean="0">
                <a:latin typeface="+mj-lt"/>
              </a:rPr>
              <a:t>240 GB/s storage rate</a:t>
            </a:r>
          </a:p>
          <a:p>
            <a:r>
              <a:rPr lang="en-US" sz="1600" dirty="0" smtClean="0">
                <a:latin typeface="+mj-lt"/>
              </a:rPr>
              <a:t>Estimated 3-8 MW projected power</a:t>
            </a:r>
          </a:p>
          <a:p>
            <a:r>
              <a:rPr lang="en-US" sz="1600" dirty="0" smtClean="0">
                <a:latin typeface="+mj-lt"/>
              </a:rPr>
              <a:t>Water-cooled</a:t>
            </a:r>
          </a:p>
        </p:txBody>
      </p:sp>
      <p:sp>
        <p:nvSpPr>
          <p:cNvPr id="7" name="TextBox 6"/>
          <p:cNvSpPr txBox="1"/>
          <p:nvPr/>
        </p:nvSpPr>
        <p:spPr>
          <a:xfrm>
            <a:off x="424873" y="3495964"/>
            <a:ext cx="3509818" cy="2554545"/>
          </a:xfrm>
          <a:prstGeom prst="rect">
            <a:avLst/>
          </a:prstGeom>
          <a:solidFill>
            <a:schemeClr val="accent1"/>
          </a:solidFill>
        </p:spPr>
        <p:txBody>
          <a:bodyPr wrap="square" rtlCol="0">
            <a:spAutoFit/>
          </a:bodyPr>
          <a:lstStyle/>
          <a:p>
            <a:pPr algn="ctr"/>
            <a:r>
              <a:rPr lang="en-US" sz="1600" b="1" dirty="0" smtClean="0">
                <a:latin typeface="+mj-lt"/>
              </a:rPr>
              <a:t>Intrepid</a:t>
            </a:r>
          </a:p>
          <a:p>
            <a:r>
              <a:rPr lang="en-US" sz="1600" dirty="0" smtClean="0">
                <a:latin typeface="+mj-lt"/>
              </a:rPr>
              <a:t>Blue Gene/P—peak </a:t>
            </a:r>
            <a:r>
              <a:rPr lang="en-US" sz="1600" b="1" dirty="0" smtClean="0">
                <a:latin typeface="+mj-lt"/>
              </a:rPr>
              <a:t>557 TF</a:t>
            </a:r>
          </a:p>
          <a:p>
            <a:r>
              <a:rPr lang="en-US" sz="1600" dirty="0" smtClean="0">
                <a:latin typeface="+mj-lt"/>
              </a:rPr>
              <a:t>40 racks</a:t>
            </a:r>
            <a:endParaRPr lang="en-US" sz="1600" dirty="0" smtClean="0">
              <a:solidFill>
                <a:srgbClr val="FF0000"/>
              </a:solidFill>
              <a:latin typeface="+mj-lt"/>
            </a:endParaRPr>
          </a:p>
          <a:p>
            <a:r>
              <a:rPr lang="en-US" sz="1600" dirty="0" smtClean="0">
                <a:latin typeface="+mj-lt"/>
              </a:rPr>
              <a:t>40,960 nodes (quad core)</a:t>
            </a:r>
          </a:p>
          <a:p>
            <a:r>
              <a:rPr lang="en-US" sz="1600" dirty="0" smtClean="0">
                <a:latin typeface="+mj-lt"/>
              </a:rPr>
              <a:t>163,840 processors (3.4</a:t>
            </a:r>
            <a:r>
              <a:rPr lang="en-US" sz="1600" dirty="0" smtClean="0">
                <a:solidFill>
                  <a:srgbClr val="FF0000"/>
                </a:solidFill>
                <a:latin typeface="+mj-lt"/>
              </a:rPr>
              <a:t> </a:t>
            </a:r>
            <a:r>
              <a:rPr lang="en-US" sz="1600" dirty="0" smtClean="0">
                <a:latin typeface="+mj-lt"/>
              </a:rPr>
              <a:t>GF Peak)</a:t>
            </a:r>
          </a:p>
          <a:p>
            <a:r>
              <a:rPr lang="en-US" sz="1600" dirty="0" smtClean="0">
                <a:latin typeface="+mj-lt"/>
              </a:rPr>
              <a:t>80 TB RAM</a:t>
            </a:r>
          </a:p>
          <a:p>
            <a:r>
              <a:rPr lang="en-US" sz="1600" dirty="0" smtClean="0">
                <a:latin typeface="+mj-lt"/>
              </a:rPr>
              <a:t>8 PB storage capacity</a:t>
            </a:r>
          </a:p>
          <a:p>
            <a:r>
              <a:rPr lang="en-US" sz="1600" dirty="0" smtClean="0">
                <a:latin typeface="+mj-lt"/>
              </a:rPr>
              <a:t>88 GB/s storage rate</a:t>
            </a:r>
          </a:p>
          <a:p>
            <a:r>
              <a:rPr lang="en-US" sz="1600" dirty="0" smtClean="0"/>
              <a:t>1.2 MW power  </a:t>
            </a:r>
          </a:p>
          <a:p>
            <a:r>
              <a:rPr lang="en-US" sz="1600" dirty="0" smtClean="0">
                <a:latin typeface="+mj-lt"/>
              </a:rPr>
              <a:t>Air-cooled</a:t>
            </a:r>
          </a:p>
        </p:txBody>
      </p:sp>
      <p:pic>
        <p:nvPicPr>
          <p:cNvPr id="9" name="Picture 8" descr="Blue Gene Image.jpg"/>
          <p:cNvPicPr>
            <a:picLocks noChangeAspect="1"/>
          </p:cNvPicPr>
          <p:nvPr/>
        </p:nvPicPr>
        <p:blipFill>
          <a:blip r:embed="rId3" cstate="print"/>
          <a:stretch>
            <a:fillRect/>
          </a:stretch>
        </p:blipFill>
        <p:spPr>
          <a:xfrm>
            <a:off x="5943600" y="1371601"/>
            <a:ext cx="1560814" cy="2057400"/>
          </a:xfrm>
          <a:prstGeom prst="rect">
            <a:avLst/>
          </a:prstGeom>
        </p:spPr>
      </p:pic>
      <p:sp>
        <p:nvSpPr>
          <p:cNvPr id="14" name="TextBox 13"/>
          <p:cNvSpPr txBox="1"/>
          <p:nvPr/>
        </p:nvSpPr>
        <p:spPr>
          <a:xfrm>
            <a:off x="6096000" y="1981200"/>
            <a:ext cx="1752600" cy="461665"/>
          </a:xfrm>
          <a:prstGeom prst="rect">
            <a:avLst/>
          </a:prstGeom>
          <a:noFill/>
        </p:spPr>
        <p:txBody>
          <a:bodyPr wrap="square" rtlCol="0">
            <a:spAutoFit/>
          </a:bodyPr>
          <a:lstStyle/>
          <a:p>
            <a:r>
              <a:rPr lang="en-US" sz="2400" b="1" dirty="0" smtClean="0">
                <a:solidFill>
                  <a:srgbClr val="92D050"/>
                </a:solidFill>
                <a:latin typeface="+mj-lt"/>
              </a:rPr>
              <a:t>48 racks</a:t>
            </a:r>
            <a:endParaRPr lang="en-US" sz="2400" b="1" dirty="0">
              <a:solidFill>
                <a:srgbClr val="92D050"/>
              </a:solidFill>
              <a:latin typeface="+mj-lt"/>
            </a:endParaRPr>
          </a:p>
        </p:txBody>
      </p:sp>
      <p:sp>
        <p:nvSpPr>
          <p:cNvPr id="10" name="TextBox 9"/>
          <p:cNvSpPr txBox="1"/>
          <p:nvPr/>
        </p:nvSpPr>
        <p:spPr>
          <a:xfrm>
            <a:off x="3505200" y="1218962"/>
            <a:ext cx="2362200" cy="1538883"/>
          </a:xfrm>
          <a:prstGeom prst="rect">
            <a:avLst/>
          </a:prstGeom>
          <a:noFill/>
        </p:spPr>
        <p:txBody>
          <a:bodyPr wrap="square" rtlCol="0">
            <a:spAutoFit/>
          </a:bodyPr>
          <a:lstStyle/>
          <a:p>
            <a:pPr>
              <a:buFont typeface="Arial" pitchFamily="34" charset="0"/>
              <a:buChar char="•"/>
            </a:pPr>
            <a:r>
              <a:rPr lang="en-US" sz="1600" dirty="0" smtClean="0"/>
              <a:t> </a:t>
            </a:r>
            <a:r>
              <a:rPr lang="en-US" sz="1600" dirty="0" smtClean="0">
                <a:solidFill>
                  <a:srgbClr val="0D02A2"/>
                </a:solidFill>
                <a:latin typeface="+mj-lt"/>
              </a:rPr>
              <a:t>more CPUs/node (x 4)</a:t>
            </a:r>
          </a:p>
          <a:p>
            <a:pPr>
              <a:buFont typeface="Arial" pitchFamily="34" charset="0"/>
              <a:buChar char="•"/>
            </a:pPr>
            <a:r>
              <a:rPr lang="en-US" sz="1600" dirty="0" smtClean="0">
                <a:solidFill>
                  <a:srgbClr val="0D02A2"/>
                </a:solidFill>
                <a:latin typeface="+mj-lt"/>
              </a:rPr>
              <a:t> faster CPUs (x 60)</a:t>
            </a:r>
          </a:p>
          <a:p>
            <a:pPr>
              <a:buFont typeface="Arial" pitchFamily="34" charset="0"/>
              <a:buChar char="•"/>
            </a:pPr>
            <a:r>
              <a:rPr lang="en-US" sz="1600" dirty="0" smtClean="0">
                <a:solidFill>
                  <a:srgbClr val="0D02A2"/>
                </a:solidFill>
                <a:latin typeface="+mj-lt"/>
              </a:rPr>
              <a:t> faster storage (x 2.7)</a:t>
            </a:r>
          </a:p>
          <a:p>
            <a:pPr>
              <a:buFont typeface="Arial" pitchFamily="34" charset="0"/>
              <a:buChar char="•"/>
            </a:pPr>
            <a:r>
              <a:rPr lang="en-US" sz="1600" dirty="0" smtClean="0">
                <a:solidFill>
                  <a:srgbClr val="0D02A2"/>
                </a:solidFill>
                <a:latin typeface="+mj-lt"/>
              </a:rPr>
              <a:t> more storage (x 3.6)</a:t>
            </a:r>
          </a:p>
          <a:p>
            <a:pPr>
              <a:buFont typeface="Arial" pitchFamily="34" charset="0"/>
              <a:buChar char="•"/>
            </a:pPr>
            <a:r>
              <a:rPr lang="en-US" sz="1600" dirty="0" smtClean="0">
                <a:solidFill>
                  <a:srgbClr val="0D02A2"/>
                </a:solidFill>
                <a:latin typeface="+mj-lt"/>
              </a:rPr>
              <a:t> more RAM/CPU (x 2)</a:t>
            </a:r>
          </a:p>
          <a:p>
            <a:endParaRPr lang="en-US" dirty="0"/>
          </a:p>
        </p:txBody>
      </p:sp>
      <p:sp>
        <p:nvSpPr>
          <p:cNvPr id="11" name="Right Arrow 10"/>
          <p:cNvSpPr/>
          <p:nvPr/>
        </p:nvSpPr>
        <p:spPr>
          <a:xfrm>
            <a:off x="3657600" y="2667000"/>
            <a:ext cx="2057400" cy="457200"/>
          </a:xfrm>
          <a:prstGeom prst="rightArrow">
            <a:avLst/>
          </a:prstGeom>
          <a:solidFill>
            <a:srgbClr val="0D0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62000" y="1066800"/>
            <a:ext cx="2667000" cy="338554"/>
          </a:xfrm>
          <a:prstGeom prst="rect">
            <a:avLst/>
          </a:prstGeom>
          <a:noFill/>
        </p:spPr>
        <p:txBody>
          <a:bodyPr wrap="square" rtlCol="0">
            <a:spAutoFit/>
          </a:bodyPr>
          <a:lstStyle/>
          <a:p>
            <a:r>
              <a:rPr lang="en-US" sz="1600" b="1" dirty="0" smtClean="0">
                <a:solidFill>
                  <a:srgbClr val="FF0000"/>
                </a:solidFill>
                <a:latin typeface="+mj-lt"/>
              </a:rPr>
              <a:t>ALCF -  now </a:t>
            </a:r>
            <a:endParaRPr lang="en-US" sz="1600" b="1" dirty="0">
              <a:solidFill>
                <a:srgbClr val="FF0000"/>
              </a:solidFill>
              <a:latin typeface="+mj-lt"/>
            </a:endParaRPr>
          </a:p>
        </p:txBody>
      </p:sp>
      <p:sp>
        <p:nvSpPr>
          <p:cNvPr id="15" name="TextBox 14"/>
          <p:cNvSpPr txBox="1"/>
          <p:nvPr/>
        </p:nvSpPr>
        <p:spPr>
          <a:xfrm>
            <a:off x="6248400" y="1066800"/>
            <a:ext cx="2514600" cy="338554"/>
          </a:xfrm>
          <a:prstGeom prst="rect">
            <a:avLst/>
          </a:prstGeom>
          <a:noFill/>
        </p:spPr>
        <p:txBody>
          <a:bodyPr wrap="square" rtlCol="0">
            <a:spAutoFit/>
          </a:bodyPr>
          <a:lstStyle/>
          <a:p>
            <a:r>
              <a:rPr lang="en-US" sz="1600" b="1" dirty="0" smtClean="0">
                <a:solidFill>
                  <a:srgbClr val="FF0000"/>
                </a:solidFill>
                <a:latin typeface="+mj-lt"/>
              </a:rPr>
              <a:t>ALCF - 2013</a:t>
            </a:r>
            <a:endParaRPr lang="en-US" sz="1600" b="1" dirty="0">
              <a:solidFill>
                <a:srgbClr val="FF0000"/>
              </a:solidFill>
              <a:latin typeface="+mj-lt"/>
            </a:endParaRPr>
          </a:p>
        </p:txBody>
      </p:sp>
      <p:pic>
        <p:nvPicPr>
          <p:cNvPr id="20" name="Picture 4" descr="http://www-03.ibm.com/systems/resources/image1.JPG"/>
          <p:cNvPicPr>
            <a:picLocks noChangeAspect="1" noChangeArrowheads="1"/>
          </p:cNvPicPr>
          <p:nvPr/>
        </p:nvPicPr>
        <p:blipFill>
          <a:blip r:embed="rId5" cstate="print"/>
          <a:srcRect/>
          <a:stretch>
            <a:fillRect/>
          </a:stretch>
        </p:blipFill>
        <p:spPr bwMode="auto">
          <a:xfrm>
            <a:off x="7686675" y="2590800"/>
            <a:ext cx="1457325" cy="143827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6675"/>
            <a:ext cx="9144000" cy="781050"/>
          </a:xfrm>
        </p:spPr>
        <p:txBody>
          <a:bodyPr>
            <a:normAutofit/>
          </a:bodyPr>
          <a:lstStyle/>
          <a:p>
            <a:r>
              <a:rPr lang="en-US" dirty="0" smtClean="0">
                <a:solidFill>
                  <a:srgbClr val="367317"/>
                </a:solidFill>
                <a:effectLst>
                  <a:outerShdw blurRad="38100" dist="38100" dir="2700000" algn="tl">
                    <a:srgbClr val="000000">
                      <a:alpha val="43137"/>
                    </a:srgbClr>
                  </a:outerShdw>
                </a:effectLst>
                <a:latin typeface="+mn-lt"/>
                <a:ea typeface="ＭＳ Ｐゴシック" charset="-128"/>
              </a:rPr>
              <a:t>Oak Ridge Leadership Computing  Facility </a:t>
            </a:r>
          </a:p>
        </p:txBody>
      </p:sp>
      <p:sp>
        <p:nvSpPr>
          <p:cNvPr id="12" name="Footer Placeholder 11"/>
          <p:cNvSpPr>
            <a:spLocks noGrp="1"/>
          </p:cNvSpPr>
          <p:nvPr>
            <p:ph type="ftr" sz="quarter" idx="11"/>
          </p:nvPr>
        </p:nvSpPr>
        <p:spPr/>
        <p:txBody>
          <a:bodyPr/>
          <a:lstStyle/>
          <a:p>
            <a:r>
              <a:rPr lang="en-US" smtClean="0"/>
              <a:t>BERAC September 7, 2011</a:t>
            </a:r>
            <a:endParaRPr lang="en-US" dirty="0"/>
          </a:p>
        </p:txBody>
      </p:sp>
      <p:sp>
        <p:nvSpPr>
          <p:cNvPr id="10" name="Slide Number Placeholder 9"/>
          <p:cNvSpPr>
            <a:spLocks noGrp="1"/>
          </p:cNvSpPr>
          <p:nvPr>
            <p:ph type="sldNum" sz="quarter" idx="12"/>
          </p:nvPr>
        </p:nvSpPr>
        <p:spPr>
          <a:xfrm>
            <a:off x="8529638" y="6400800"/>
            <a:ext cx="614362" cy="457200"/>
          </a:xfrm>
        </p:spPr>
        <p:txBody>
          <a:bodyPr/>
          <a:lstStyle/>
          <a:p>
            <a:pPr>
              <a:defRPr/>
            </a:pPr>
            <a:fld id="{88FB588A-975B-4D89-B39E-230CD8BE7073}" type="slidenum">
              <a:rPr lang="en-US" sz="1200" smtClean="0">
                <a:solidFill>
                  <a:srgbClr val="367317"/>
                </a:solidFill>
                <a:latin typeface="Arial" pitchFamily="34" charset="0"/>
                <a:cs typeface="Arial" pitchFamily="34" charset="0"/>
              </a:rPr>
              <a:pPr>
                <a:defRPr/>
              </a:pPr>
              <a:t>24</a:t>
            </a:fld>
            <a:endParaRPr lang="en-US" sz="1200" dirty="0">
              <a:solidFill>
                <a:srgbClr val="367317"/>
              </a:solidFill>
              <a:latin typeface="Arial" pitchFamily="34" charset="0"/>
              <a:cs typeface="Arial" pitchFamily="34" charset="0"/>
            </a:endParaRPr>
          </a:p>
        </p:txBody>
      </p:sp>
      <p:sp>
        <p:nvSpPr>
          <p:cNvPr id="20483" name="Rectangle 3"/>
          <p:cNvSpPr>
            <a:spLocks noGrp="1" noChangeArrowheads="1"/>
          </p:cNvSpPr>
          <p:nvPr>
            <p:ph type="body" sz="half" idx="4294967295"/>
          </p:nvPr>
        </p:nvSpPr>
        <p:spPr>
          <a:xfrm>
            <a:off x="0" y="3429000"/>
            <a:ext cx="5105400" cy="2514600"/>
          </a:xfrm>
          <a:solidFill>
            <a:srgbClr val="CCFFCC">
              <a:alpha val="50195"/>
            </a:srgbClr>
          </a:solidFill>
        </p:spPr>
        <p:txBody>
          <a:bodyPr/>
          <a:lstStyle/>
          <a:p>
            <a:pPr>
              <a:lnSpc>
                <a:spcPct val="90000"/>
              </a:lnSpc>
              <a:buFontTx/>
              <a:buNone/>
            </a:pPr>
            <a:r>
              <a:rPr lang="en-US" sz="2400" b="1" dirty="0" smtClean="0">
                <a:ea typeface="ＭＳ Ｐゴシック" charset="-128"/>
              </a:rPr>
              <a:t>Science Application Readiness</a:t>
            </a:r>
          </a:p>
          <a:p>
            <a:pPr>
              <a:lnSpc>
                <a:spcPct val="90000"/>
              </a:lnSpc>
            </a:pPr>
            <a:r>
              <a:rPr lang="en-US" sz="2000" dirty="0" smtClean="0">
                <a:ea typeface="ＭＳ Ｐゴシック" charset="-128"/>
              </a:rPr>
              <a:t>Application Readiness Review August, 2010</a:t>
            </a:r>
          </a:p>
          <a:p>
            <a:pPr>
              <a:lnSpc>
                <a:spcPct val="90000"/>
              </a:lnSpc>
            </a:pPr>
            <a:r>
              <a:rPr lang="en-US" sz="2000" b="1" dirty="0" smtClean="0">
                <a:ea typeface="ＭＳ Ｐゴシック" charset="-128"/>
              </a:rPr>
              <a:t>Science Teams</a:t>
            </a:r>
          </a:p>
          <a:p>
            <a:pPr>
              <a:lnSpc>
                <a:spcPct val="90000"/>
              </a:lnSpc>
            </a:pPr>
            <a:r>
              <a:rPr lang="en-US" sz="1800" b="1" dirty="0" smtClean="0">
                <a:ea typeface="ＭＳ Ｐゴシック" charset="-128"/>
              </a:rPr>
              <a:t>Port, Optimize, New Modeling Approaches</a:t>
            </a:r>
          </a:p>
          <a:p>
            <a:pPr>
              <a:lnSpc>
                <a:spcPct val="90000"/>
              </a:lnSpc>
            </a:pPr>
            <a:r>
              <a:rPr lang="en-US" sz="1800" b="1" dirty="0" smtClean="0">
                <a:ea typeface="ＭＳ Ｐゴシック" charset="-128"/>
              </a:rPr>
              <a:t>Early Access to development machine</a:t>
            </a:r>
            <a:r>
              <a:rPr lang="en-US" sz="2000" b="1" dirty="0" smtClean="0">
                <a:ea typeface="ＭＳ Ｐゴシック" charset="-128"/>
              </a:rPr>
              <a:t> </a:t>
            </a:r>
          </a:p>
        </p:txBody>
      </p:sp>
      <p:sp>
        <p:nvSpPr>
          <p:cNvPr id="20484" name="Rectangle 4"/>
          <p:cNvSpPr>
            <a:spLocks noGrp="1" noChangeArrowheads="1"/>
          </p:cNvSpPr>
          <p:nvPr>
            <p:ph type="body" sz="half" idx="4294967295"/>
          </p:nvPr>
        </p:nvSpPr>
        <p:spPr>
          <a:xfrm>
            <a:off x="5105400" y="3429000"/>
            <a:ext cx="4038600" cy="2514600"/>
          </a:xfrm>
          <a:solidFill>
            <a:srgbClr val="99CCFF">
              <a:alpha val="50195"/>
            </a:srgbClr>
          </a:solidFill>
        </p:spPr>
        <p:txBody>
          <a:bodyPr/>
          <a:lstStyle/>
          <a:p>
            <a:pPr>
              <a:lnSpc>
                <a:spcPct val="90000"/>
              </a:lnSpc>
              <a:buFontTx/>
              <a:buNone/>
            </a:pPr>
            <a:r>
              <a:rPr lang="en-US" sz="2400" b="1" dirty="0" smtClean="0">
                <a:ea typeface="ＭＳ Ｐゴシック" charset="-128"/>
              </a:rPr>
              <a:t>Cray-NVIDIA System </a:t>
            </a:r>
          </a:p>
          <a:p>
            <a:pPr>
              <a:lnSpc>
                <a:spcPct val="90000"/>
              </a:lnSpc>
            </a:pPr>
            <a:r>
              <a:rPr lang="en-US" sz="2000" b="1" dirty="0" smtClean="0">
                <a:ea typeface="ＭＳ Ｐゴシック" charset="-128"/>
              </a:rPr>
              <a:t>~10-20 Pflop/s peak</a:t>
            </a:r>
          </a:p>
          <a:p>
            <a:pPr>
              <a:lnSpc>
                <a:spcPct val="90000"/>
              </a:lnSpc>
            </a:pPr>
            <a:r>
              <a:rPr lang="en-US" sz="2000" b="1" dirty="0" smtClean="0">
                <a:ea typeface="ＭＳ Ｐゴシック" charset="-128"/>
              </a:rPr>
              <a:t>Hybrid x86/accelerator architecture</a:t>
            </a:r>
          </a:p>
          <a:p>
            <a:pPr>
              <a:lnSpc>
                <a:spcPct val="90000"/>
              </a:lnSpc>
            </a:pPr>
            <a:r>
              <a:rPr lang="en-US" sz="2000" b="1" dirty="0" smtClean="0">
                <a:ea typeface="ＭＳ Ｐゴシック" charset="-128"/>
              </a:rPr>
              <a:t>Liquid cooled</a:t>
            </a:r>
          </a:p>
          <a:p>
            <a:pPr>
              <a:lnSpc>
                <a:spcPct val="90000"/>
              </a:lnSpc>
            </a:pPr>
            <a:r>
              <a:rPr lang="en-US" sz="2000" b="1" dirty="0" smtClean="0">
                <a:ea typeface="ＭＳ Ｐゴシック" charset="-128"/>
              </a:rPr>
              <a:t>Highly power efficient</a:t>
            </a:r>
          </a:p>
        </p:txBody>
      </p:sp>
      <p:sp>
        <p:nvSpPr>
          <p:cNvPr id="20502" name="Rectangle 3"/>
          <p:cNvSpPr txBox="1">
            <a:spLocks noChangeArrowheads="1"/>
          </p:cNvSpPr>
          <p:nvPr/>
        </p:nvSpPr>
        <p:spPr bwMode="auto">
          <a:xfrm>
            <a:off x="9236" y="1166101"/>
            <a:ext cx="5855855" cy="1808013"/>
          </a:xfrm>
          <a:prstGeom prst="rect">
            <a:avLst/>
          </a:prstGeom>
          <a:noFill/>
          <a:ln w="9525">
            <a:noFill/>
            <a:miter lim="800000"/>
            <a:headEnd/>
            <a:tailEnd/>
          </a:ln>
        </p:spPr>
        <p:txBody>
          <a:bodyPr/>
          <a:lstStyle/>
          <a:p>
            <a:pPr marL="342900" indent="-342900" eaLnBrk="0" hangingPunct="0">
              <a:spcBef>
                <a:spcPts val="600"/>
              </a:spcBef>
              <a:buFontTx/>
              <a:buChar char="•"/>
            </a:pPr>
            <a:r>
              <a:rPr lang="en-US" sz="2000" dirty="0" smtClean="0">
                <a:latin typeface="Arial" charset="0"/>
              </a:rPr>
              <a:t>OLCF-3</a:t>
            </a:r>
          </a:p>
          <a:p>
            <a:pPr marL="800100" lvl="1" indent="-342900" eaLnBrk="0" hangingPunct="0">
              <a:spcBef>
                <a:spcPts val="600"/>
              </a:spcBef>
              <a:buFont typeface="Arial" pitchFamily="34" charset="0"/>
              <a:buChar char="•"/>
            </a:pPr>
            <a:r>
              <a:rPr lang="en-US" sz="1800" dirty="0" smtClean="0">
                <a:latin typeface="Arial" charset="0"/>
              </a:rPr>
              <a:t>Builds on DARPA HPCS investment in Cray</a:t>
            </a:r>
          </a:p>
          <a:p>
            <a:pPr marL="800100" lvl="1" indent="-342900" eaLnBrk="0" hangingPunct="0">
              <a:spcBef>
                <a:spcPts val="600"/>
              </a:spcBef>
              <a:buFontTx/>
              <a:buChar char="•"/>
            </a:pPr>
            <a:r>
              <a:rPr lang="en-US" sz="1800" dirty="0" smtClean="0">
                <a:latin typeface="Arial" charset="0"/>
              </a:rPr>
              <a:t>Prepare applications for path to Exascale computing</a:t>
            </a:r>
          </a:p>
          <a:p>
            <a:pPr marL="800100" lvl="1" indent="-342900" eaLnBrk="0" hangingPunct="0">
              <a:spcBef>
                <a:spcPts val="600"/>
              </a:spcBef>
              <a:buFontTx/>
              <a:buChar char="•"/>
            </a:pPr>
            <a:r>
              <a:rPr lang="en-US" sz="1800" dirty="0" smtClean="0">
                <a:latin typeface="Arial" charset="0"/>
              </a:rPr>
              <a:t>CD-1 approved, December 2009</a:t>
            </a:r>
          </a:p>
          <a:p>
            <a:pPr marL="800100" lvl="1" indent="-342900" eaLnBrk="0" hangingPunct="0">
              <a:spcBef>
                <a:spcPts val="600"/>
              </a:spcBef>
              <a:buFontTx/>
              <a:buChar char="•"/>
            </a:pPr>
            <a:r>
              <a:rPr lang="en-US" sz="1800" dirty="0" smtClean="0">
                <a:latin typeface="Arial" charset="0"/>
              </a:rPr>
              <a:t>Lehman CD2-3b Review scheduled for August, 2010</a:t>
            </a:r>
          </a:p>
        </p:txBody>
      </p:sp>
      <p:pic>
        <p:nvPicPr>
          <p:cNvPr id="13" name="Picture 12" descr="Titan Cutout Lowres.png"/>
          <p:cNvPicPr>
            <a:picLocks noChangeAspect="1"/>
          </p:cNvPicPr>
          <p:nvPr/>
        </p:nvPicPr>
        <p:blipFill>
          <a:blip r:embed="rId3" cstate="print"/>
          <a:stretch>
            <a:fillRect/>
          </a:stretch>
        </p:blipFill>
        <p:spPr>
          <a:xfrm>
            <a:off x="5897710" y="1524000"/>
            <a:ext cx="3246290" cy="1794734"/>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10000"/>
          </a:blip>
          <a:srcRect/>
          <a:stretch>
            <a:fillRect/>
          </a:stretch>
        </p:blipFill>
        <p:spPr bwMode="auto">
          <a:xfrm>
            <a:off x="0" y="762000"/>
            <a:ext cx="9144000" cy="5415020"/>
          </a:xfrm>
          <a:prstGeom prst="rect">
            <a:avLst/>
          </a:prstGeom>
          <a:noFill/>
          <a:ln w="9525">
            <a:noFill/>
            <a:miter lim="800000"/>
            <a:headEnd/>
            <a:tailEnd/>
          </a:ln>
        </p:spPr>
      </p:pic>
      <p:sp>
        <p:nvSpPr>
          <p:cNvPr id="7" name="Content Placeholder 6"/>
          <p:cNvSpPr>
            <a:spLocks noGrp="1"/>
          </p:cNvSpPr>
          <p:nvPr>
            <p:ph idx="1"/>
          </p:nvPr>
        </p:nvSpPr>
        <p:spPr>
          <a:xfrm>
            <a:off x="352425" y="990600"/>
            <a:ext cx="8410575" cy="3763964"/>
          </a:xfrm>
        </p:spPr>
        <p:txBody>
          <a:bodyPr>
            <a:noAutofit/>
          </a:bodyPr>
          <a:lstStyle/>
          <a:p>
            <a:r>
              <a:rPr lang="en-US" sz="3200" dirty="0" smtClean="0"/>
              <a:t>BER 2010 Requirements Workshop</a:t>
            </a:r>
          </a:p>
          <a:p>
            <a:pPr lvl="1">
              <a:buFont typeface="Arial" pitchFamily="34" charset="0"/>
              <a:buChar char="•"/>
            </a:pPr>
            <a:r>
              <a:rPr lang="en-US" sz="2800" b="1" dirty="0" smtClean="0">
                <a:solidFill>
                  <a:schemeClr val="tx2"/>
                </a:solidFill>
              </a:rPr>
              <a:t>www.es.net/assets/Papers-and-Publications/BER-Net-Req-Workshop-2010-Final-R</a:t>
            </a:r>
            <a:r>
              <a:rPr lang="en-US" sz="3000" b="1" dirty="0" smtClean="0">
                <a:solidFill>
                  <a:schemeClr val="tx2"/>
                </a:solidFill>
              </a:rPr>
              <a:t>eport.pdf</a:t>
            </a:r>
          </a:p>
          <a:p>
            <a:r>
              <a:rPr lang="en-US" sz="3600" dirty="0" smtClean="0"/>
              <a:t>Electronic Collaboration Tools</a:t>
            </a:r>
          </a:p>
          <a:p>
            <a:pPr lvl="1"/>
            <a:r>
              <a:rPr lang="en-US" sz="2800" b="1" dirty="0" smtClean="0">
                <a:hlinkClick r:id="rId3"/>
              </a:rPr>
              <a:t>www.ecs.es.net</a:t>
            </a:r>
            <a:endParaRPr lang="en-US" sz="2800" b="1" dirty="0" smtClean="0"/>
          </a:p>
          <a:p>
            <a:r>
              <a:rPr lang="en-US" sz="3200" dirty="0" smtClean="0"/>
              <a:t>Network Performance Tools</a:t>
            </a:r>
          </a:p>
          <a:p>
            <a:pPr lvl="1"/>
            <a:r>
              <a:rPr lang="en-US" sz="2800" b="1" dirty="0" smtClean="0">
                <a:hlinkClick r:id="rId4"/>
              </a:rPr>
              <a:t>fasterdata.es.net</a:t>
            </a:r>
            <a:endParaRPr lang="en-US" sz="2800" b="1" dirty="0" smtClean="0"/>
          </a:p>
          <a:p>
            <a:r>
              <a:rPr lang="en-US" sz="3200" dirty="0" smtClean="0"/>
              <a:t>Virtual Circuits</a:t>
            </a:r>
          </a:p>
          <a:p>
            <a:pPr lvl="1"/>
            <a:r>
              <a:rPr lang="en-US" sz="2800" b="1" dirty="0" smtClean="0">
                <a:hlinkClick r:id="rId5"/>
              </a:rPr>
              <a:t>www.es.net/services/virtual-circuits-oscars/</a:t>
            </a:r>
            <a:endParaRPr lang="en-US" sz="2800" b="1" dirty="0" smtClean="0"/>
          </a:p>
          <a:p>
            <a:pPr lvl="1"/>
            <a:endParaRPr lang="en-US" sz="2800" dirty="0" smtClean="0"/>
          </a:p>
          <a:p>
            <a:pPr lvl="1"/>
            <a:endParaRPr lang="en-US" sz="2800" b="1" dirty="0" smtClean="0"/>
          </a:p>
          <a:p>
            <a:endParaRPr lang="en-US" sz="3200" dirty="0" smtClean="0"/>
          </a:p>
          <a:p>
            <a:pPr lvl="1"/>
            <a:endParaRPr lang="en-US" sz="2800" dirty="0"/>
          </a:p>
        </p:txBody>
      </p:sp>
      <p:sp>
        <p:nvSpPr>
          <p:cNvPr id="2" name="Title 1"/>
          <p:cNvSpPr>
            <a:spLocks noGrp="1"/>
          </p:cNvSpPr>
          <p:nvPr>
            <p:ph type="title"/>
          </p:nvPr>
        </p:nvSpPr>
        <p:spPr/>
        <p:txBody>
          <a:bodyPr/>
          <a:lstStyle/>
          <a:p>
            <a:r>
              <a:rPr lang="en-US" dirty="0" smtClean="0"/>
              <a:t>ESnet</a:t>
            </a:r>
            <a:endParaRPr lang="en-US" dirty="0"/>
          </a:p>
        </p:txBody>
      </p:sp>
      <p:sp>
        <p:nvSpPr>
          <p:cNvPr id="4" name="Slide Number Placeholder 3"/>
          <p:cNvSpPr>
            <a:spLocks noGrp="1"/>
          </p:cNvSpPr>
          <p:nvPr>
            <p:ph type="sldNum" sz="quarter" idx="11"/>
          </p:nvPr>
        </p:nvSpPr>
        <p:spPr/>
        <p:txBody>
          <a:bodyPr/>
          <a:lstStyle/>
          <a:p>
            <a:fld id="{7DF4C97D-2F8B-46B3-9CB6-6C3C0F52BCC4}" type="slidenum">
              <a:rPr lang="en-US" smtClean="0"/>
              <a:pPr/>
              <a:t>25</a:t>
            </a:fld>
            <a:endParaRPr lang="en-US" dirty="0"/>
          </a:p>
        </p:txBody>
      </p:sp>
      <p:sp>
        <p:nvSpPr>
          <p:cNvPr id="3" name="Footer Placeholder 2"/>
          <p:cNvSpPr>
            <a:spLocks noGrp="1"/>
          </p:cNvSpPr>
          <p:nvPr>
            <p:ph type="ftr" sz="quarter" idx="12"/>
          </p:nvPr>
        </p:nvSpPr>
        <p:spPr/>
        <p:txBody>
          <a:bodyPr/>
          <a:lstStyle/>
          <a:p>
            <a:r>
              <a:rPr lang="en-US" smtClean="0"/>
              <a:t>BERAC September 7, 2011</a:t>
            </a:r>
            <a:endParaRPr lang="en-US" dirty="0"/>
          </a:p>
        </p:txBody>
      </p:sp>
      <p:pic>
        <p:nvPicPr>
          <p:cNvPr id="8" name="Picture 7" descr="BERReportCover.jpg"/>
          <p:cNvPicPr>
            <a:picLocks noChangeAspect="1"/>
          </p:cNvPicPr>
          <p:nvPr/>
        </p:nvPicPr>
        <p:blipFill>
          <a:blip r:embed="rId6" cstate="print"/>
          <a:stretch>
            <a:fillRect/>
          </a:stretch>
        </p:blipFill>
        <p:spPr>
          <a:xfrm>
            <a:off x="6858000" y="2971800"/>
            <a:ext cx="1764792" cy="226604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20040702_hecrtf_Page_01"/>
          <p:cNvPicPr>
            <a:picLocks noChangeAspect="1" noChangeArrowheads="1"/>
          </p:cNvPicPr>
          <p:nvPr/>
        </p:nvPicPr>
        <p:blipFill>
          <a:blip r:embed="rId3" cstate="print"/>
          <a:srcRect b="26012"/>
          <a:stretch>
            <a:fillRect/>
          </a:stretch>
        </p:blipFill>
        <p:spPr bwMode="auto">
          <a:xfrm>
            <a:off x="6534150" y="1257300"/>
            <a:ext cx="2282825" cy="2184400"/>
          </a:xfrm>
          <a:prstGeom prst="rect">
            <a:avLst/>
          </a:prstGeom>
          <a:noFill/>
          <a:ln w="9525">
            <a:noFill/>
            <a:miter lim="800000"/>
            <a:headEnd/>
            <a:tailEnd/>
          </a:ln>
        </p:spPr>
      </p:pic>
      <p:sp>
        <p:nvSpPr>
          <p:cNvPr id="8" name="Slide Number Placeholder 5"/>
          <p:cNvSpPr>
            <a:spLocks noGrp="1"/>
          </p:cNvSpPr>
          <p:nvPr>
            <p:ph type="sldNum" sz="quarter" idx="11"/>
          </p:nvPr>
        </p:nvSpPr>
        <p:spPr>
          <a:xfrm>
            <a:off x="6783388" y="6400800"/>
            <a:ext cx="2133600" cy="457200"/>
          </a:xfrm>
          <a:prstGeom prst="rect">
            <a:avLst/>
          </a:prstGeom>
        </p:spPr>
        <p:txBody>
          <a:bodyPr/>
          <a:lstStyle/>
          <a:p>
            <a:pPr>
              <a:defRPr/>
            </a:pPr>
            <a:fld id="{0F991CC7-0F5D-46A1-AB87-15363BE898B5}" type="slidenum">
              <a:rPr lang="en-US" smtClean="0"/>
              <a:pPr>
                <a:defRPr/>
              </a:pPr>
              <a:t>3</a:t>
            </a:fld>
            <a:endParaRPr lang="en-US" dirty="0"/>
          </a:p>
        </p:txBody>
      </p:sp>
      <p:sp>
        <p:nvSpPr>
          <p:cNvPr id="9" name="Footer Placeholder 9"/>
          <p:cNvSpPr>
            <a:spLocks noGrp="1"/>
          </p:cNvSpPr>
          <p:nvPr>
            <p:ph type="ftr" sz="quarter" idx="10"/>
          </p:nvPr>
        </p:nvSpPr>
        <p:spPr>
          <a:xfrm>
            <a:off x="4953000" y="6400800"/>
            <a:ext cx="3657600" cy="457200"/>
          </a:xfrm>
        </p:spPr>
        <p:txBody>
          <a:bodyPr/>
          <a:lstStyle/>
          <a:p>
            <a:r>
              <a:rPr lang="en-US" smtClean="0"/>
              <a:t>BERAC September 7, 2011</a:t>
            </a:r>
            <a:endParaRPr lang="en-US" dirty="0"/>
          </a:p>
        </p:txBody>
      </p:sp>
      <p:sp>
        <p:nvSpPr>
          <p:cNvPr id="151555" name="Rectangle 2"/>
          <p:cNvSpPr>
            <a:spLocks noGrp="1" noChangeArrowheads="1"/>
          </p:cNvSpPr>
          <p:nvPr>
            <p:ph type="title" idx="4294967295"/>
          </p:nvPr>
        </p:nvSpPr>
        <p:spPr>
          <a:xfrm>
            <a:off x="0" y="198438"/>
            <a:ext cx="9144000" cy="561975"/>
          </a:xfrm>
          <a:ln/>
        </p:spPr>
        <p:txBody>
          <a:bodyPr lIns="82058" tIns="41029" rIns="82058" bIns="41029">
            <a:noAutofit/>
          </a:bodyPr>
          <a:lstStyle/>
          <a:p>
            <a:r>
              <a:rPr lang="en-US" sz="3200" dirty="0" smtClean="0">
                <a:solidFill>
                  <a:srgbClr val="367317"/>
                </a:solidFill>
                <a:effectLst>
                  <a:outerShdw blurRad="38100" dist="38100" dir="2700000" algn="tl">
                    <a:srgbClr val="000000">
                      <a:alpha val="43137"/>
                    </a:srgbClr>
                  </a:outerShdw>
                </a:effectLst>
                <a:latin typeface="+mn-lt"/>
              </a:rPr>
              <a:t>ASCR </a:t>
            </a:r>
            <a:r>
              <a:rPr lang="en-US" sz="3200" b="0" dirty="0" smtClean="0">
                <a:solidFill>
                  <a:srgbClr val="367317"/>
                </a:solidFill>
                <a:effectLst>
                  <a:outerShdw blurRad="38100" dist="38100" dir="2700000" algn="tl">
                    <a:srgbClr val="000000">
                      <a:alpha val="43137"/>
                    </a:srgbClr>
                  </a:outerShdw>
                </a:effectLst>
                <a:latin typeface="+mn-lt"/>
              </a:rPr>
              <a:t>Facilities</a:t>
            </a:r>
            <a:endParaRPr lang="en-US" sz="3200" b="0" dirty="0">
              <a:solidFill>
                <a:srgbClr val="367317"/>
              </a:solidFill>
              <a:effectLst>
                <a:outerShdw blurRad="38100" dist="38100" dir="2700000" algn="tl">
                  <a:srgbClr val="000000">
                    <a:alpha val="43137"/>
                  </a:srgbClr>
                </a:outerShdw>
              </a:effectLst>
              <a:latin typeface="+mn-lt"/>
            </a:endParaRPr>
          </a:p>
        </p:txBody>
      </p:sp>
      <p:sp>
        <p:nvSpPr>
          <p:cNvPr id="151556" name="Rectangle 3"/>
          <p:cNvSpPr>
            <a:spLocks noGrp="1" noChangeArrowheads="1"/>
          </p:cNvSpPr>
          <p:nvPr>
            <p:ph type="body" idx="4294967295"/>
          </p:nvPr>
        </p:nvSpPr>
        <p:spPr>
          <a:xfrm>
            <a:off x="0" y="838200"/>
            <a:ext cx="5600700" cy="5257800"/>
          </a:xfrm>
          <a:ln/>
        </p:spPr>
        <p:txBody>
          <a:bodyPr lIns="82058" tIns="41029" rIns="82058" bIns="41029"/>
          <a:lstStyle/>
          <a:p>
            <a:pPr>
              <a:spcBef>
                <a:spcPct val="40000"/>
              </a:spcBef>
            </a:pPr>
            <a:r>
              <a:rPr lang="en-US" b="0" dirty="0">
                <a:solidFill>
                  <a:schemeClr val="accent6">
                    <a:lumMod val="50000"/>
                  </a:schemeClr>
                </a:solidFill>
              </a:rPr>
              <a:t>Providing the Facility</a:t>
            </a:r>
            <a:r>
              <a:rPr lang="en-US" dirty="0">
                <a:solidFill>
                  <a:schemeClr val="accent6">
                    <a:lumMod val="50000"/>
                  </a:schemeClr>
                </a:solidFill>
              </a:rPr>
              <a:t> </a:t>
            </a:r>
            <a:r>
              <a:rPr lang="en-US" dirty="0"/>
              <a:t>– High-End and Leadership Computing</a:t>
            </a:r>
          </a:p>
          <a:p>
            <a:pPr>
              <a:spcBef>
                <a:spcPct val="40000"/>
              </a:spcBef>
            </a:pPr>
            <a:r>
              <a:rPr lang="en-US" b="0" dirty="0">
                <a:solidFill>
                  <a:schemeClr val="accent6">
                    <a:lumMod val="50000"/>
                  </a:schemeClr>
                </a:solidFill>
              </a:rPr>
              <a:t>Investing in the Future</a:t>
            </a:r>
            <a:r>
              <a:rPr lang="en-US" dirty="0">
                <a:solidFill>
                  <a:schemeClr val="accent6">
                    <a:lumMod val="50000"/>
                  </a:schemeClr>
                </a:solidFill>
              </a:rPr>
              <a:t> </a:t>
            </a:r>
            <a:r>
              <a:rPr lang="en-US" dirty="0"/>
              <a:t>- Research and Evaluation Prototypes </a:t>
            </a:r>
          </a:p>
          <a:p>
            <a:pPr>
              <a:spcBef>
                <a:spcPct val="40000"/>
              </a:spcBef>
            </a:pPr>
            <a:r>
              <a:rPr lang="en-US" b="0" dirty="0">
                <a:solidFill>
                  <a:schemeClr val="accent6">
                    <a:lumMod val="50000"/>
                  </a:schemeClr>
                </a:solidFill>
              </a:rPr>
              <a:t>Linking it all together</a:t>
            </a:r>
            <a:r>
              <a:rPr lang="en-US" dirty="0">
                <a:solidFill>
                  <a:schemeClr val="accent6">
                    <a:lumMod val="50000"/>
                  </a:schemeClr>
                </a:solidFill>
              </a:rPr>
              <a:t> </a:t>
            </a:r>
            <a:r>
              <a:rPr lang="en-US" dirty="0"/>
              <a:t>– Energy Sciences Network (ESnet)</a:t>
            </a:r>
          </a:p>
        </p:txBody>
      </p:sp>
      <p:pic>
        <p:nvPicPr>
          <p:cNvPr id="151557" name="Picture 6" descr="jaguar_bg"/>
          <p:cNvPicPr>
            <a:picLocks noChangeAspect="1" noChangeArrowheads="1"/>
          </p:cNvPicPr>
          <p:nvPr/>
        </p:nvPicPr>
        <p:blipFill>
          <a:blip r:embed="rId4" cstate="print"/>
          <a:srcRect/>
          <a:stretch>
            <a:fillRect/>
          </a:stretch>
        </p:blipFill>
        <p:spPr bwMode="auto">
          <a:xfrm>
            <a:off x="190790" y="4248726"/>
            <a:ext cx="2752171" cy="2045872"/>
          </a:xfrm>
          <a:prstGeom prst="rect">
            <a:avLst/>
          </a:prstGeom>
          <a:noFill/>
          <a:ln w="9525">
            <a:noFill/>
            <a:miter lim="800000"/>
            <a:headEnd/>
            <a:tailEnd/>
          </a:ln>
        </p:spPr>
      </p:pic>
      <p:pic>
        <p:nvPicPr>
          <p:cNvPr id="151558" name="Picture 7" descr="award seal_flag"/>
          <p:cNvPicPr>
            <a:picLocks noChangeAspect="1" noChangeArrowheads="1"/>
          </p:cNvPicPr>
          <p:nvPr/>
        </p:nvPicPr>
        <p:blipFill>
          <a:blip r:embed="rId5" cstate="print"/>
          <a:srcRect l="1768" t="19850" r="35866" b="13597"/>
          <a:stretch>
            <a:fillRect/>
          </a:stretch>
        </p:blipFill>
        <p:spPr bwMode="auto">
          <a:xfrm>
            <a:off x="6158670" y="3722255"/>
            <a:ext cx="2722815" cy="2700569"/>
          </a:xfrm>
          <a:prstGeom prst="rect">
            <a:avLst/>
          </a:prstGeom>
          <a:noFill/>
          <a:ln w="9525">
            <a:noFill/>
            <a:miter lim="800000"/>
            <a:headEnd/>
            <a:tailEnd/>
          </a:ln>
        </p:spPr>
      </p:pic>
      <p:pic>
        <p:nvPicPr>
          <p:cNvPr id="10" name="Picture 9" descr="nersc logo.gif"/>
          <p:cNvPicPr>
            <a:picLocks noChangeAspect="1"/>
          </p:cNvPicPr>
          <p:nvPr/>
        </p:nvPicPr>
        <p:blipFill>
          <a:blip r:embed="rId6" cstate="print"/>
          <a:stretch>
            <a:fillRect/>
          </a:stretch>
        </p:blipFill>
        <p:spPr>
          <a:xfrm>
            <a:off x="3295043" y="3324804"/>
            <a:ext cx="2848873" cy="1551998"/>
          </a:xfrm>
          <a:prstGeom prst="rect">
            <a:avLst/>
          </a:prstGeom>
        </p:spPr>
      </p:pic>
      <p:pic>
        <p:nvPicPr>
          <p:cNvPr id="11" name="Picture 10" descr="ESnet logo.gif"/>
          <p:cNvPicPr>
            <a:picLocks noChangeAspect="1"/>
          </p:cNvPicPr>
          <p:nvPr/>
        </p:nvPicPr>
        <p:blipFill>
          <a:blip r:embed="rId7" cstate="print"/>
          <a:stretch>
            <a:fillRect/>
          </a:stretch>
        </p:blipFill>
        <p:spPr>
          <a:xfrm>
            <a:off x="3230421" y="5190837"/>
            <a:ext cx="3302001" cy="660400"/>
          </a:xfrm>
          <a:prstGeom prst="rect">
            <a:avLst/>
          </a:prstGeom>
        </p:spPr>
      </p:pic>
      <p:pic>
        <p:nvPicPr>
          <p:cNvPr id="13" name="Picture 12" descr="OLCFlogo-White.JPG"/>
          <p:cNvPicPr>
            <a:picLocks noChangeAspect="1"/>
          </p:cNvPicPr>
          <p:nvPr/>
        </p:nvPicPr>
        <p:blipFill>
          <a:blip r:embed="rId8" cstate="print"/>
          <a:stretch>
            <a:fillRect/>
          </a:stretch>
        </p:blipFill>
        <p:spPr>
          <a:xfrm>
            <a:off x="157019" y="3440238"/>
            <a:ext cx="2576250" cy="7418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p:cNvPicPr>
          <p:nvPr/>
        </p:nvPicPr>
        <p:blipFill>
          <a:blip r:embed="rId2" cstate="print"/>
          <a:srcRect/>
          <a:stretch>
            <a:fillRect/>
          </a:stretch>
        </p:blipFill>
        <p:spPr bwMode="auto">
          <a:xfrm>
            <a:off x="76200" y="969158"/>
            <a:ext cx="9067800" cy="5148263"/>
          </a:xfrm>
          <a:prstGeom prst="rect">
            <a:avLst/>
          </a:prstGeom>
          <a:noFill/>
          <a:ln w="9525">
            <a:noFill/>
            <a:miter lim="800000"/>
            <a:headEnd/>
            <a:tailEnd/>
          </a:ln>
        </p:spPr>
      </p:pic>
      <p:sp>
        <p:nvSpPr>
          <p:cNvPr id="12" name="Block Arc 11"/>
          <p:cNvSpPr>
            <a:spLocks/>
          </p:cNvSpPr>
          <p:nvPr/>
        </p:nvSpPr>
        <p:spPr bwMode="auto">
          <a:xfrm rot="20852737">
            <a:off x="1419225" y="3037671"/>
            <a:ext cx="2332038" cy="882650"/>
          </a:xfrm>
          <a:custGeom>
            <a:avLst/>
            <a:gdLst>
              <a:gd name="T0" fmla="*/ 613 w 2498469"/>
              <a:gd name="T1" fmla="*/ 448772 h 926565"/>
              <a:gd name="T2" fmla="*/ 2492396 w 2498469"/>
              <a:gd name="T3" fmla="*/ 508903 h 926565"/>
              <a:gd name="T4" fmla="*/ 1249235 w 2498469"/>
              <a:gd name="T5" fmla="*/ 463283 h 926565"/>
              <a:gd name="T6" fmla="*/ 5898240 60000 65536"/>
              <a:gd name="T7" fmla="*/ 5898240 60000 65536"/>
              <a:gd name="T8" fmla="*/ 5898240 60000 65536"/>
              <a:gd name="T9" fmla="*/ 613 w 2498469"/>
              <a:gd name="T10" fmla="*/ 0 h 926565"/>
              <a:gd name="T11" fmla="*/ 2498469 w 2498469"/>
              <a:gd name="T12" fmla="*/ 508903 h 926565"/>
            </a:gdLst>
            <a:ahLst/>
            <a:cxnLst>
              <a:cxn ang="T6">
                <a:pos x="T0" y="T1"/>
              </a:cxn>
              <a:cxn ang="T7">
                <a:pos x="T2" y="T3"/>
              </a:cxn>
              <a:cxn ang="T8">
                <a:pos x="T4" y="T5"/>
              </a:cxn>
            </a:cxnLst>
            <a:rect l="T9" t="T10" r="T11" b="T12"/>
            <a:pathLst>
              <a:path w="2498469" h="926565">
                <a:moveTo>
                  <a:pt x="613" y="448772"/>
                </a:moveTo>
                <a:lnTo>
                  <a:pt x="612" y="448771"/>
                </a:lnTo>
                <a:cubicBezTo>
                  <a:pt x="21744" y="198679"/>
                  <a:pt x="574534" y="-2"/>
                  <a:pt x="1249235" y="-2"/>
                </a:cubicBezTo>
                <a:cubicBezTo>
                  <a:pt x="1939168" y="-1"/>
                  <a:pt x="2498470" y="207417"/>
                  <a:pt x="2498470" y="463282"/>
                </a:cubicBezTo>
                <a:cubicBezTo>
                  <a:pt x="2498470" y="478517"/>
                  <a:pt x="2496443" y="493744"/>
                  <a:pt x="2492397" y="508905"/>
                </a:cubicBezTo>
                <a:lnTo>
                  <a:pt x="2492397" y="508903"/>
                </a:lnTo>
                <a:cubicBezTo>
                  <a:pt x="2496442" y="493742"/>
                  <a:pt x="2498469" y="478516"/>
                  <a:pt x="2498469" y="463282"/>
                </a:cubicBezTo>
                <a:cubicBezTo>
                  <a:pt x="2498469" y="207417"/>
                  <a:pt x="1939167" y="-1"/>
                  <a:pt x="1249234" y="-1"/>
                </a:cubicBezTo>
                <a:cubicBezTo>
                  <a:pt x="574530" y="-2"/>
                  <a:pt x="21738" y="198681"/>
                  <a:pt x="611" y="448775"/>
                </a:cubicBezTo>
                <a:close/>
              </a:path>
            </a:pathLst>
          </a:custGeom>
          <a:gradFill rotWithShape="1">
            <a:gsLst>
              <a:gs pos="0">
                <a:srgbClr val="3F80CD"/>
              </a:gs>
              <a:gs pos="100000">
                <a:srgbClr val="9BC1FF"/>
              </a:gs>
            </a:gsLst>
            <a:lin ang="16200000"/>
          </a:gradFill>
          <a:ln w="76200"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endParaRPr lang="en-US"/>
          </a:p>
        </p:txBody>
      </p:sp>
      <p:sp>
        <p:nvSpPr>
          <p:cNvPr id="13" name="Block Arc 12"/>
          <p:cNvSpPr>
            <a:spLocks/>
          </p:cNvSpPr>
          <p:nvPr/>
        </p:nvSpPr>
        <p:spPr bwMode="auto">
          <a:xfrm rot="186651">
            <a:off x="3698875" y="3156733"/>
            <a:ext cx="1420813" cy="290513"/>
          </a:xfrm>
          <a:custGeom>
            <a:avLst/>
            <a:gdLst>
              <a:gd name="T0" fmla="*/ 38100 w 1524000"/>
              <a:gd name="T1" fmla="*/ 152399 h 304800"/>
              <a:gd name="T2" fmla="*/ 1485899 w 1524000"/>
              <a:gd name="T3" fmla="*/ 152400 h 304800"/>
              <a:gd name="T4" fmla="*/ 762000 w 1524000"/>
              <a:gd name="T5" fmla="*/ 152400 h 304800"/>
              <a:gd name="T6" fmla="*/ 5898240 60000 65536"/>
              <a:gd name="T7" fmla="*/ 5898240 60000 65536"/>
              <a:gd name="T8" fmla="*/ 5898240 60000 65536"/>
              <a:gd name="T9" fmla="*/ 0 w 1524000"/>
              <a:gd name="T10" fmla="*/ 0 h 304800"/>
              <a:gd name="T11" fmla="*/ 1524000 w 1524000"/>
              <a:gd name="T12" fmla="*/ 152400 h 304800"/>
            </a:gdLst>
            <a:ahLst/>
            <a:cxnLst>
              <a:cxn ang="T6">
                <a:pos x="T0" y="T1"/>
              </a:cxn>
              <a:cxn ang="T7">
                <a:pos x="T2" y="T3"/>
              </a:cxn>
              <a:cxn ang="T8">
                <a:pos x="T4" y="T5"/>
              </a:cxn>
            </a:cxnLst>
            <a:rect l="T9" t="T10" r="T11" b="T12"/>
            <a:pathLst>
              <a:path w="1524000" h="304800">
                <a:moveTo>
                  <a:pt x="0" y="152399"/>
                </a:moveTo>
                <a:lnTo>
                  <a:pt x="0" y="152399"/>
                </a:lnTo>
                <a:cubicBezTo>
                  <a:pt x="2" y="68231"/>
                  <a:pt x="341160" y="-1"/>
                  <a:pt x="762000" y="-1"/>
                </a:cubicBezTo>
                <a:cubicBezTo>
                  <a:pt x="1182840" y="0"/>
                  <a:pt x="1524000" y="68231"/>
                  <a:pt x="1524000" y="152400"/>
                </a:cubicBezTo>
                <a:cubicBezTo>
                  <a:pt x="1524000" y="152400"/>
                  <a:pt x="1523999" y="152401"/>
                  <a:pt x="1523999" y="152401"/>
                </a:cubicBezTo>
                <a:lnTo>
                  <a:pt x="1447800" y="152400"/>
                </a:lnTo>
                <a:cubicBezTo>
                  <a:pt x="1447800" y="110315"/>
                  <a:pt x="1140756" y="76200"/>
                  <a:pt x="762000" y="76200"/>
                </a:cubicBezTo>
                <a:cubicBezTo>
                  <a:pt x="383243" y="76200"/>
                  <a:pt x="76200" y="110315"/>
                  <a:pt x="76200" y="152400"/>
                </a:cubicBezTo>
                <a:cubicBezTo>
                  <a:pt x="76199" y="152400"/>
                  <a:pt x="76199" y="152400"/>
                  <a:pt x="76199" y="152400"/>
                </a:cubicBezTo>
                <a:close/>
              </a:path>
            </a:pathLst>
          </a:custGeom>
          <a:solidFill>
            <a:srgbClr val="FF0000"/>
          </a:solidFill>
          <a:ln w="12700"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endParaRPr lang="en-US"/>
          </a:p>
        </p:txBody>
      </p:sp>
      <p:sp>
        <p:nvSpPr>
          <p:cNvPr id="15" name="Block Arc 14"/>
          <p:cNvSpPr>
            <a:spLocks/>
          </p:cNvSpPr>
          <p:nvPr/>
        </p:nvSpPr>
        <p:spPr bwMode="auto">
          <a:xfrm rot="582593">
            <a:off x="6096000" y="2793196"/>
            <a:ext cx="2066925" cy="425450"/>
          </a:xfrm>
          <a:custGeom>
            <a:avLst/>
            <a:gdLst>
              <a:gd name="T0" fmla="*/ 0 w 2214293"/>
              <a:gd name="T1" fmla="*/ 223005 h 446013"/>
              <a:gd name="T2" fmla="*/ 1918282 w 2214293"/>
              <a:gd name="T3" fmla="*/ 71224 h 446013"/>
              <a:gd name="T4" fmla="*/ 1107147 w 2214293"/>
              <a:gd name="T5" fmla="*/ 223007 h 446013"/>
              <a:gd name="T6" fmla="*/ 5898240 60000 65536"/>
              <a:gd name="T7" fmla="*/ 5898240 60000 65536"/>
              <a:gd name="T8" fmla="*/ 17694720 60000 65536"/>
              <a:gd name="T9" fmla="*/ 0 w 2214293"/>
              <a:gd name="T10" fmla="*/ 0 h 446013"/>
              <a:gd name="T11" fmla="*/ 1918283 w 2214293"/>
              <a:gd name="T12" fmla="*/ 223005 h 446013"/>
            </a:gdLst>
            <a:ahLst/>
            <a:cxnLst>
              <a:cxn ang="T6">
                <a:pos x="T0" y="T1"/>
              </a:cxn>
              <a:cxn ang="T7">
                <a:pos x="T2" y="T3"/>
              </a:cxn>
              <a:cxn ang="T8">
                <a:pos x="T4" y="T5"/>
              </a:cxn>
            </a:cxnLst>
            <a:rect l="T9" t="T10" r="T11" b="T12"/>
            <a:pathLst>
              <a:path w="2214293" h="446013">
                <a:moveTo>
                  <a:pt x="0" y="223005"/>
                </a:moveTo>
                <a:lnTo>
                  <a:pt x="0" y="223005"/>
                </a:lnTo>
                <a:cubicBezTo>
                  <a:pt x="2" y="99842"/>
                  <a:pt x="495688" y="-2"/>
                  <a:pt x="1107147" y="-2"/>
                </a:cubicBezTo>
                <a:cubicBezTo>
                  <a:pt x="1414922" y="-2"/>
                  <a:pt x="1708809" y="25804"/>
                  <a:pt x="1918286" y="71223"/>
                </a:cubicBezTo>
                <a:lnTo>
                  <a:pt x="1918283" y="71224"/>
                </a:lnTo>
                <a:lnTo>
                  <a:pt x="1918282" y="71224"/>
                </a:lnTo>
                <a:cubicBezTo>
                  <a:pt x="1708804" y="25805"/>
                  <a:pt x="1414919" y="-1"/>
                  <a:pt x="1107145" y="-1"/>
                </a:cubicBezTo>
                <a:cubicBezTo>
                  <a:pt x="495688" y="-1"/>
                  <a:pt x="3" y="99842"/>
                  <a:pt x="-2" y="223005"/>
                </a:cubicBezTo>
                <a:close/>
              </a:path>
            </a:pathLst>
          </a:custGeom>
          <a:solidFill>
            <a:srgbClr val="FF0000"/>
          </a:solidFill>
          <a:ln w="76200"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endParaRPr lang="en-US"/>
          </a:p>
        </p:txBody>
      </p:sp>
      <p:sp>
        <p:nvSpPr>
          <p:cNvPr id="25609" name="Text Box 263"/>
          <p:cNvSpPr txBox="1">
            <a:spLocks noChangeArrowheads="1"/>
          </p:cNvSpPr>
          <p:nvPr/>
        </p:nvSpPr>
        <p:spPr bwMode="auto">
          <a:xfrm>
            <a:off x="6705600" y="3713946"/>
            <a:ext cx="822325" cy="425450"/>
          </a:xfrm>
          <a:prstGeom prst="rect">
            <a:avLst/>
          </a:prstGeom>
          <a:noFill/>
          <a:ln w="9525">
            <a:noFill/>
            <a:miter lim="800000"/>
            <a:headEnd/>
            <a:tailEnd/>
          </a:ln>
        </p:spPr>
        <p:txBody>
          <a:bodyPr lIns="0" tIns="0" rIns="0" bIns="0">
            <a:spAutoFit/>
          </a:bodyPr>
          <a:lstStyle/>
          <a:p>
            <a:pPr algn="ctr">
              <a:spcBef>
                <a:spcPct val="50000"/>
              </a:spcBef>
            </a:pPr>
            <a:r>
              <a:rPr lang="en-US" sz="1400">
                <a:solidFill>
                  <a:srgbClr val="000000"/>
                </a:solidFill>
                <a:cs typeface="Arial" charset="0"/>
              </a:rPr>
              <a:t>OLCF / ORNL</a:t>
            </a:r>
          </a:p>
        </p:txBody>
      </p:sp>
      <p:sp>
        <p:nvSpPr>
          <p:cNvPr id="25611" name="Text Box 263"/>
          <p:cNvSpPr txBox="1">
            <a:spLocks noChangeArrowheads="1"/>
          </p:cNvSpPr>
          <p:nvPr/>
        </p:nvSpPr>
        <p:spPr bwMode="auto">
          <a:xfrm>
            <a:off x="5029200" y="2418546"/>
            <a:ext cx="854075" cy="425450"/>
          </a:xfrm>
          <a:prstGeom prst="rect">
            <a:avLst/>
          </a:prstGeom>
          <a:noFill/>
          <a:ln w="9525">
            <a:noFill/>
            <a:miter lim="800000"/>
            <a:headEnd/>
            <a:tailEnd/>
          </a:ln>
        </p:spPr>
        <p:txBody>
          <a:bodyPr lIns="0" tIns="0" rIns="0" bIns="0">
            <a:spAutoFit/>
          </a:bodyPr>
          <a:lstStyle/>
          <a:p>
            <a:pPr algn="ctr">
              <a:spcBef>
                <a:spcPct val="50000"/>
              </a:spcBef>
            </a:pPr>
            <a:r>
              <a:rPr lang="en-US" sz="1400">
                <a:solidFill>
                  <a:srgbClr val="000000"/>
                </a:solidFill>
                <a:cs typeface="Arial" charset="0"/>
              </a:rPr>
              <a:t>ALCF / ANL</a:t>
            </a:r>
          </a:p>
        </p:txBody>
      </p:sp>
      <p:sp>
        <p:nvSpPr>
          <p:cNvPr id="25612" name="Freeform 302"/>
          <p:cNvSpPr>
            <a:spLocks/>
          </p:cNvSpPr>
          <p:nvPr/>
        </p:nvSpPr>
        <p:spPr bwMode="auto">
          <a:xfrm>
            <a:off x="5638800" y="2647146"/>
            <a:ext cx="160338" cy="163512"/>
          </a:xfrm>
          <a:custGeom>
            <a:avLst/>
            <a:gdLst>
              <a:gd name="T0" fmla="*/ 1374498 w 10000"/>
              <a:gd name="T1" fmla="*/ 0 h 10000"/>
              <a:gd name="T2" fmla="*/ 0 w 10000"/>
              <a:gd name="T3" fmla="*/ 1401715 h 10000"/>
              <a:gd name="T4" fmla="*/ 1374498 w 10000"/>
              <a:gd name="T5" fmla="*/ 2803430 h 10000"/>
              <a:gd name="T6" fmla="*/ 2748995 w 10000"/>
              <a:gd name="T7" fmla="*/ 1401715 h 10000"/>
              <a:gd name="T8" fmla="*/ 1374498 w 10000"/>
              <a:gd name="T9" fmla="*/ 0 h 10000"/>
              <a:gd name="T10" fmla="*/ 137449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008000"/>
          </a:solidFill>
          <a:ln w="9525">
            <a:solidFill>
              <a:schemeClr val="tx1"/>
            </a:solidFill>
            <a:round/>
            <a:headEnd/>
            <a:tailEnd/>
          </a:ln>
        </p:spPr>
        <p:txBody>
          <a:bodyPr/>
          <a:lstStyle/>
          <a:p>
            <a:endParaRPr lang="en-US"/>
          </a:p>
        </p:txBody>
      </p:sp>
      <p:cxnSp>
        <p:nvCxnSpPr>
          <p:cNvPr id="21" name="Straight Connector 20"/>
          <p:cNvCxnSpPr>
            <a:cxnSpLocks noChangeShapeType="1"/>
          </p:cNvCxnSpPr>
          <p:nvPr/>
        </p:nvCxnSpPr>
        <p:spPr bwMode="auto">
          <a:xfrm flipH="1" flipV="1">
            <a:off x="5791200" y="2723346"/>
            <a:ext cx="277813" cy="95250"/>
          </a:xfrm>
          <a:prstGeom prst="line">
            <a:avLst/>
          </a:prstGeom>
          <a:noFill/>
          <a:ln w="57150">
            <a:solidFill>
              <a:srgbClr val="FF0000"/>
            </a:solidFill>
            <a:round/>
            <a:headEnd/>
            <a:tailEnd/>
          </a:ln>
          <a:effectLst>
            <a:outerShdw blurRad="63500" dist="20000" dir="5400000" rotWithShape="0">
              <a:srgbClr val="000000">
                <a:alpha val="37999"/>
              </a:srgbClr>
            </a:outerShdw>
          </a:effectLst>
        </p:spPr>
      </p:cxnSp>
      <p:sp>
        <p:nvSpPr>
          <p:cNvPr id="25614" name="Freeform 302"/>
          <p:cNvSpPr>
            <a:spLocks/>
          </p:cNvSpPr>
          <p:nvPr/>
        </p:nvSpPr>
        <p:spPr bwMode="auto">
          <a:xfrm>
            <a:off x="1295400" y="3485346"/>
            <a:ext cx="160338" cy="163512"/>
          </a:xfrm>
          <a:custGeom>
            <a:avLst/>
            <a:gdLst>
              <a:gd name="T0" fmla="*/ 1374498 w 10000"/>
              <a:gd name="T1" fmla="*/ 0 h 10000"/>
              <a:gd name="T2" fmla="*/ 0 w 10000"/>
              <a:gd name="T3" fmla="*/ 1401715 h 10000"/>
              <a:gd name="T4" fmla="*/ 1374498 w 10000"/>
              <a:gd name="T5" fmla="*/ 2803430 h 10000"/>
              <a:gd name="T6" fmla="*/ 2748995 w 10000"/>
              <a:gd name="T7" fmla="*/ 1401715 h 10000"/>
              <a:gd name="T8" fmla="*/ 1374498 w 10000"/>
              <a:gd name="T9" fmla="*/ 0 h 10000"/>
              <a:gd name="T10" fmla="*/ 137449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008000"/>
          </a:solidFill>
          <a:ln w="9525">
            <a:solidFill>
              <a:schemeClr val="tx1"/>
            </a:solidFill>
            <a:round/>
            <a:headEnd/>
            <a:tailEnd/>
          </a:ln>
        </p:spPr>
        <p:txBody>
          <a:bodyPr/>
          <a:lstStyle/>
          <a:p>
            <a:endParaRPr lang="en-US"/>
          </a:p>
        </p:txBody>
      </p:sp>
      <p:sp>
        <p:nvSpPr>
          <p:cNvPr id="25615" name="Text Box 299"/>
          <p:cNvSpPr txBox="1">
            <a:spLocks noChangeArrowheads="1"/>
          </p:cNvSpPr>
          <p:nvPr/>
        </p:nvSpPr>
        <p:spPr bwMode="auto">
          <a:xfrm>
            <a:off x="5638800" y="3866346"/>
            <a:ext cx="785813" cy="212725"/>
          </a:xfrm>
          <a:prstGeom prst="rect">
            <a:avLst/>
          </a:prstGeom>
          <a:noFill/>
          <a:ln w="9525">
            <a:noFill/>
            <a:miter lim="800000"/>
            <a:headEnd/>
            <a:tailEnd/>
          </a:ln>
        </p:spPr>
        <p:txBody>
          <a:bodyPr lIns="0" tIns="0" rIns="0" bIns="0">
            <a:spAutoFit/>
          </a:bodyPr>
          <a:lstStyle/>
          <a:p>
            <a:pPr algn="ctr" defTabSz="457200">
              <a:spcBef>
                <a:spcPct val="50000"/>
              </a:spcBef>
            </a:pPr>
            <a:r>
              <a:rPr lang="en-US" sz="1400">
                <a:latin typeface="Calibri" charset="0"/>
              </a:rPr>
              <a:t>Nashville</a:t>
            </a:r>
          </a:p>
        </p:txBody>
      </p:sp>
      <p:sp>
        <p:nvSpPr>
          <p:cNvPr id="25617" name="TextBox 25"/>
          <p:cNvSpPr txBox="1">
            <a:spLocks noChangeArrowheads="1"/>
          </p:cNvSpPr>
          <p:nvPr/>
        </p:nvSpPr>
        <p:spPr bwMode="auto">
          <a:xfrm>
            <a:off x="7848600" y="5161746"/>
            <a:ext cx="1295400" cy="861774"/>
          </a:xfrm>
          <a:prstGeom prst="rect">
            <a:avLst/>
          </a:prstGeom>
          <a:noFill/>
          <a:ln w="9525">
            <a:noFill/>
            <a:miter lim="800000"/>
            <a:headEnd/>
            <a:tailEnd/>
          </a:ln>
        </p:spPr>
        <p:txBody>
          <a:bodyPr wrap="square">
            <a:spAutoFit/>
          </a:bodyPr>
          <a:lstStyle/>
          <a:p>
            <a:pPr defTabSz="457200"/>
            <a:r>
              <a:rPr lang="en-US" sz="1600" b="0" dirty="0">
                <a:latin typeface="+mn-lt"/>
              </a:rPr>
              <a:t>100 </a:t>
            </a:r>
            <a:r>
              <a:rPr lang="en-US" sz="1600" b="0" dirty="0" smtClean="0">
                <a:latin typeface="+mn-lt"/>
              </a:rPr>
              <a:t>G/l ANI </a:t>
            </a:r>
            <a:r>
              <a:rPr lang="en-US" sz="1600" b="0" dirty="0" err="1" smtClean="0">
                <a:latin typeface="+mn-lt"/>
              </a:rPr>
              <a:t>Testbed</a:t>
            </a:r>
            <a:r>
              <a:rPr lang="en-US" sz="1600" b="0" dirty="0" smtClean="0">
                <a:latin typeface="+mn-lt"/>
              </a:rPr>
              <a:t> (ARRA</a:t>
            </a:r>
            <a:r>
              <a:rPr lang="en-US" dirty="0" smtClean="0">
                <a:latin typeface="+mj-lt"/>
              </a:rPr>
              <a:t>)</a:t>
            </a:r>
            <a:endParaRPr lang="en-US" dirty="0">
              <a:latin typeface="Symbol" pitchFamily="18" charset="2"/>
            </a:endParaRPr>
          </a:p>
        </p:txBody>
      </p:sp>
      <p:cxnSp>
        <p:nvCxnSpPr>
          <p:cNvPr id="27" name="Straight Connector 26"/>
          <p:cNvCxnSpPr>
            <a:cxnSpLocks noChangeShapeType="1"/>
          </p:cNvCxnSpPr>
          <p:nvPr/>
        </p:nvCxnSpPr>
        <p:spPr bwMode="auto">
          <a:xfrm>
            <a:off x="7620000" y="5390346"/>
            <a:ext cx="279400" cy="1587"/>
          </a:xfrm>
          <a:prstGeom prst="line">
            <a:avLst/>
          </a:prstGeom>
          <a:noFill/>
          <a:ln w="57150">
            <a:solidFill>
              <a:srgbClr val="FF0000"/>
            </a:solidFill>
            <a:round/>
            <a:headEnd/>
            <a:tailEnd/>
          </a:ln>
          <a:effectLst>
            <a:outerShdw blurRad="63500" dist="20000" dir="5400000" rotWithShape="0">
              <a:srgbClr val="000000">
                <a:alpha val="37999"/>
              </a:srgbClr>
            </a:outerShdw>
          </a:effectLst>
        </p:spPr>
      </p:cxnSp>
      <p:sp>
        <p:nvSpPr>
          <p:cNvPr id="25620" name="Text Box 555"/>
          <p:cNvSpPr txBox="1">
            <a:spLocks noChangeArrowheads="1"/>
          </p:cNvSpPr>
          <p:nvPr/>
        </p:nvSpPr>
        <p:spPr bwMode="auto">
          <a:xfrm>
            <a:off x="5410200" y="2951946"/>
            <a:ext cx="727075" cy="212725"/>
          </a:xfrm>
          <a:prstGeom prst="rect">
            <a:avLst/>
          </a:prstGeom>
          <a:noFill/>
          <a:ln w="9525">
            <a:noFill/>
            <a:miter lim="800000"/>
            <a:headEnd/>
            <a:tailEnd/>
          </a:ln>
        </p:spPr>
        <p:txBody>
          <a:bodyPr lIns="0" tIns="0" rIns="0" bIns="0">
            <a:spAutoFit/>
          </a:bodyPr>
          <a:lstStyle/>
          <a:p>
            <a:pPr algn="ctr" defTabSz="457200">
              <a:spcBef>
                <a:spcPct val="50000"/>
              </a:spcBef>
            </a:pPr>
            <a:r>
              <a:rPr lang="en-US" sz="1400">
                <a:latin typeface="Calibri" charset="0"/>
              </a:rPr>
              <a:t>Chicago</a:t>
            </a:r>
          </a:p>
        </p:txBody>
      </p:sp>
      <p:sp>
        <p:nvSpPr>
          <p:cNvPr id="25622" name="Freeform 302"/>
          <p:cNvSpPr>
            <a:spLocks/>
          </p:cNvSpPr>
          <p:nvPr/>
        </p:nvSpPr>
        <p:spPr bwMode="auto">
          <a:xfrm>
            <a:off x="8001000" y="2951946"/>
            <a:ext cx="160338" cy="163512"/>
          </a:xfrm>
          <a:custGeom>
            <a:avLst/>
            <a:gdLst>
              <a:gd name="T0" fmla="*/ 1374498 w 10000"/>
              <a:gd name="T1" fmla="*/ 0 h 10000"/>
              <a:gd name="T2" fmla="*/ 0 w 10000"/>
              <a:gd name="T3" fmla="*/ 1401715 h 10000"/>
              <a:gd name="T4" fmla="*/ 1374498 w 10000"/>
              <a:gd name="T5" fmla="*/ 2803430 h 10000"/>
              <a:gd name="T6" fmla="*/ 2748995 w 10000"/>
              <a:gd name="T7" fmla="*/ 1401715 h 10000"/>
              <a:gd name="T8" fmla="*/ 1374498 w 10000"/>
              <a:gd name="T9" fmla="*/ 0 h 10000"/>
              <a:gd name="T10" fmla="*/ 137449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008000"/>
          </a:solidFill>
          <a:ln w="9525">
            <a:solidFill>
              <a:schemeClr val="tx1"/>
            </a:solidFill>
            <a:round/>
            <a:headEnd/>
            <a:tailEnd/>
          </a:ln>
        </p:spPr>
        <p:txBody>
          <a:bodyPr/>
          <a:lstStyle/>
          <a:p>
            <a:endParaRPr lang="en-US"/>
          </a:p>
        </p:txBody>
      </p:sp>
      <p:sp>
        <p:nvSpPr>
          <p:cNvPr id="25602" name="Rectangle 2"/>
          <p:cNvSpPr>
            <a:spLocks noGrp="1" noChangeArrowheads="1"/>
          </p:cNvSpPr>
          <p:nvPr>
            <p:ph type="title"/>
          </p:nvPr>
        </p:nvSpPr>
        <p:spPr/>
        <p:txBody>
          <a:bodyPr/>
          <a:lstStyle/>
          <a:p>
            <a:r>
              <a:rPr lang="en-US" sz="2800" dirty="0" smtClean="0">
                <a:solidFill>
                  <a:schemeClr val="accent6">
                    <a:lumMod val="50000"/>
                  </a:schemeClr>
                </a:solidFill>
                <a:ea typeface="ＭＳ Ｐゴシック" charset="-128"/>
              </a:rPr>
              <a:t>Energy Sciences Net</a:t>
            </a:r>
          </a:p>
        </p:txBody>
      </p:sp>
      <p:sp>
        <p:nvSpPr>
          <p:cNvPr id="23" name="Slide Number Placeholder 22"/>
          <p:cNvSpPr>
            <a:spLocks noGrp="1"/>
          </p:cNvSpPr>
          <p:nvPr>
            <p:ph type="sldNum" sz="quarter" idx="11"/>
          </p:nvPr>
        </p:nvSpPr>
        <p:spPr/>
        <p:txBody>
          <a:bodyPr/>
          <a:lstStyle/>
          <a:p>
            <a:fld id="{9696FB51-F5BD-F44E-8EA0-A8F70BD36B9C}" type="slidenum">
              <a:rPr lang="en-US" smtClean="0"/>
              <a:pPr/>
              <a:t>4</a:t>
            </a:fld>
            <a:endParaRPr lang="en-US"/>
          </a:p>
        </p:txBody>
      </p:sp>
      <p:sp>
        <p:nvSpPr>
          <p:cNvPr id="24" name="Footer Placeholder 23"/>
          <p:cNvSpPr>
            <a:spLocks noGrp="1"/>
          </p:cNvSpPr>
          <p:nvPr>
            <p:ph type="ftr" sz="quarter" idx="12"/>
          </p:nvPr>
        </p:nvSpPr>
        <p:spPr/>
        <p:txBody>
          <a:bodyPr/>
          <a:lstStyle/>
          <a:p>
            <a:r>
              <a:rPr lang="de-DE" smtClean="0"/>
              <a:t>BERAC September 7, 2011</a:t>
            </a:r>
            <a:endParaRPr lang="en-US" dirty="0"/>
          </a:p>
        </p:txBody>
      </p:sp>
      <p:sp>
        <p:nvSpPr>
          <p:cNvPr id="14" name="Block Arc 13"/>
          <p:cNvSpPr>
            <a:spLocks/>
          </p:cNvSpPr>
          <p:nvPr/>
        </p:nvSpPr>
        <p:spPr bwMode="auto">
          <a:xfrm rot="-1572007">
            <a:off x="5041900" y="2958296"/>
            <a:ext cx="1096963" cy="315912"/>
          </a:xfrm>
          <a:custGeom>
            <a:avLst/>
            <a:gdLst>
              <a:gd name="T0" fmla="*/ 1199 w 1175328"/>
              <a:gd name="T1" fmla="*/ 154998 h 331143"/>
              <a:gd name="T2" fmla="*/ 1174839 w 1175328"/>
              <a:gd name="T3" fmla="*/ 158822 h 331143"/>
              <a:gd name="T4" fmla="*/ 587664 w 1175328"/>
              <a:gd name="T5" fmla="*/ 165572 h 331143"/>
              <a:gd name="T6" fmla="*/ 5898240 60000 65536"/>
              <a:gd name="T7" fmla="*/ 5898240 60000 65536"/>
              <a:gd name="T8" fmla="*/ 17694720 60000 65536"/>
              <a:gd name="T9" fmla="*/ 1199 w 1175328"/>
              <a:gd name="T10" fmla="*/ 0 h 331143"/>
              <a:gd name="T11" fmla="*/ 1174840 w 1175328"/>
              <a:gd name="T12" fmla="*/ 158822 h 331143"/>
            </a:gdLst>
            <a:ahLst/>
            <a:cxnLst>
              <a:cxn ang="T6">
                <a:pos x="T0" y="T1"/>
              </a:cxn>
              <a:cxn ang="T7">
                <a:pos x="T2" y="T3"/>
              </a:cxn>
              <a:cxn ang="T8">
                <a:pos x="T4" y="T5"/>
              </a:cxn>
            </a:cxnLst>
            <a:rect l="T9" t="T10" r="T11" b="T12"/>
            <a:pathLst>
              <a:path w="1175328" h="331143">
                <a:moveTo>
                  <a:pt x="1199" y="154998"/>
                </a:moveTo>
                <a:lnTo>
                  <a:pt x="1199" y="154998"/>
                </a:lnTo>
                <a:cubicBezTo>
                  <a:pt x="20994" y="67838"/>
                  <a:pt x="277676" y="-2"/>
                  <a:pt x="587664" y="-2"/>
                </a:cubicBezTo>
                <a:cubicBezTo>
                  <a:pt x="902903" y="-2"/>
                  <a:pt x="1161989" y="70078"/>
                  <a:pt x="1174839" y="158821"/>
                </a:cubicBezTo>
                <a:lnTo>
                  <a:pt x="1174840" y="158822"/>
                </a:lnTo>
                <a:lnTo>
                  <a:pt x="1174839" y="158822"/>
                </a:lnTo>
                <a:cubicBezTo>
                  <a:pt x="1161989" y="70078"/>
                  <a:pt x="902903" y="-2"/>
                  <a:pt x="587664" y="-2"/>
                </a:cubicBezTo>
                <a:cubicBezTo>
                  <a:pt x="277676" y="-2"/>
                  <a:pt x="20994" y="67838"/>
                  <a:pt x="1199" y="154997"/>
                </a:cubicBezTo>
                <a:close/>
              </a:path>
            </a:pathLst>
          </a:custGeom>
          <a:solidFill>
            <a:srgbClr val="FF0000"/>
          </a:solidFill>
          <a:ln w="76200"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endParaRPr lang="en-US"/>
          </a:p>
        </p:txBody>
      </p:sp>
      <p:sp>
        <p:nvSpPr>
          <p:cNvPr id="16" name="Block Arc 15"/>
          <p:cNvSpPr>
            <a:spLocks/>
          </p:cNvSpPr>
          <p:nvPr/>
        </p:nvSpPr>
        <p:spPr bwMode="auto">
          <a:xfrm rot="-542369">
            <a:off x="6032500" y="2855108"/>
            <a:ext cx="427038" cy="1524000"/>
          </a:xfrm>
          <a:custGeom>
            <a:avLst/>
            <a:gdLst>
              <a:gd name="T0" fmla="*/ 233757 w 457200"/>
              <a:gd name="T1" fmla="*/ 204 h 1600200"/>
              <a:gd name="T2" fmla="*/ 446663 w 457200"/>
              <a:gd name="T3" fmla="*/ 1040216 h 1600200"/>
              <a:gd name="T4" fmla="*/ 228600 w 457200"/>
              <a:gd name="T5" fmla="*/ 800100 h 1600200"/>
              <a:gd name="T6" fmla="*/ 11796480 60000 65536"/>
              <a:gd name="T7" fmla="*/ 11796480 60000 65536"/>
              <a:gd name="T8" fmla="*/ 11796480 60000 65536"/>
              <a:gd name="T9" fmla="*/ 233757 w 457200"/>
              <a:gd name="T10" fmla="*/ 204 h 1600200"/>
              <a:gd name="T11" fmla="*/ 457200 w 457200"/>
              <a:gd name="T12" fmla="*/ 1040216 h 1600200"/>
            </a:gdLst>
            <a:ahLst/>
            <a:cxnLst>
              <a:cxn ang="T6">
                <a:pos x="T0" y="T1"/>
              </a:cxn>
              <a:cxn ang="T7">
                <a:pos x="T2" y="T3"/>
              </a:cxn>
              <a:cxn ang="T8">
                <a:pos x="T4" y="T5"/>
              </a:cxn>
            </a:cxnLst>
            <a:rect l="T9" t="T10" r="T11" b="T12"/>
            <a:pathLst>
              <a:path w="457200" h="1600200">
                <a:moveTo>
                  <a:pt x="233757" y="204"/>
                </a:moveTo>
                <a:lnTo>
                  <a:pt x="233757" y="203"/>
                </a:lnTo>
                <a:cubicBezTo>
                  <a:pt x="357968" y="10013"/>
                  <a:pt x="457200" y="365249"/>
                  <a:pt x="457200" y="800100"/>
                </a:cubicBezTo>
                <a:cubicBezTo>
                  <a:pt x="457200" y="881550"/>
                  <a:pt x="453646" y="962522"/>
                  <a:pt x="446662" y="1040218"/>
                </a:cubicBezTo>
                <a:lnTo>
                  <a:pt x="446663" y="1040216"/>
                </a:lnTo>
                <a:lnTo>
                  <a:pt x="446662" y="1040215"/>
                </a:lnTo>
                <a:cubicBezTo>
                  <a:pt x="453646" y="962520"/>
                  <a:pt x="457200" y="881549"/>
                  <a:pt x="457200" y="800100"/>
                </a:cubicBezTo>
                <a:cubicBezTo>
                  <a:pt x="457200" y="365248"/>
                  <a:pt x="357967" y="10011"/>
                  <a:pt x="233755" y="203"/>
                </a:cubicBezTo>
                <a:close/>
              </a:path>
            </a:pathLst>
          </a:custGeom>
          <a:gradFill rotWithShape="1">
            <a:gsLst>
              <a:gs pos="0">
                <a:srgbClr val="3F80CD"/>
              </a:gs>
              <a:gs pos="100000">
                <a:srgbClr val="9BC1FF"/>
              </a:gs>
            </a:gsLst>
            <a:lin ang="16200000"/>
          </a:gradFill>
          <a:ln w="76200"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endParaRPr lang="en-US"/>
          </a:p>
        </p:txBody>
      </p:sp>
      <p:sp>
        <p:nvSpPr>
          <p:cNvPr id="25610" name="Text Box 263"/>
          <p:cNvSpPr txBox="1">
            <a:spLocks noChangeArrowheads="1"/>
          </p:cNvSpPr>
          <p:nvPr/>
        </p:nvSpPr>
        <p:spPr bwMode="auto">
          <a:xfrm>
            <a:off x="457200" y="3541713"/>
            <a:ext cx="995363" cy="425450"/>
          </a:xfrm>
          <a:prstGeom prst="rect">
            <a:avLst/>
          </a:prstGeom>
          <a:noFill/>
          <a:ln w="9525">
            <a:noFill/>
            <a:miter lim="800000"/>
            <a:headEnd/>
            <a:tailEnd/>
          </a:ln>
        </p:spPr>
        <p:txBody>
          <a:bodyPr lIns="0" tIns="0" rIns="0" bIns="0">
            <a:spAutoFit/>
          </a:bodyPr>
          <a:lstStyle/>
          <a:p>
            <a:pPr algn="ctr">
              <a:spcBef>
                <a:spcPct val="50000"/>
              </a:spcBef>
            </a:pPr>
            <a:r>
              <a:rPr lang="en-US" sz="1400">
                <a:solidFill>
                  <a:srgbClr val="000000"/>
                </a:solidFill>
                <a:cs typeface="Arial" charset="0"/>
              </a:rPr>
              <a:t>NERSC / LBNL</a:t>
            </a:r>
          </a:p>
        </p:txBody>
      </p:sp>
      <p:sp>
        <p:nvSpPr>
          <p:cNvPr id="25616" name="Freeform 302"/>
          <p:cNvSpPr>
            <a:spLocks/>
          </p:cNvSpPr>
          <p:nvPr/>
        </p:nvSpPr>
        <p:spPr bwMode="auto">
          <a:xfrm>
            <a:off x="6400800" y="4379913"/>
            <a:ext cx="160338" cy="163512"/>
          </a:xfrm>
          <a:custGeom>
            <a:avLst/>
            <a:gdLst>
              <a:gd name="T0" fmla="*/ 1374498 w 10000"/>
              <a:gd name="T1" fmla="*/ 0 h 10000"/>
              <a:gd name="T2" fmla="*/ 0 w 10000"/>
              <a:gd name="T3" fmla="*/ 1401715 h 10000"/>
              <a:gd name="T4" fmla="*/ 1374498 w 10000"/>
              <a:gd name="T5" fmla="*/ 2803430 h 10000"/>
              <a:gd name="T6" fmla="*/ 2748995 w 10000"/>
              <a:gd name="T7" fmla="*/ 1401715 h 10000"/>
              <a:gd name="T8" fmla="*/ 1374498 w 10000"/>
              <a:gd name="T9" fmla="*/ 0 h 10000"/>
              <a:gd name="T10" fmla="*/ 137449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008000"/>
          </a:solidFill>
          <a:ln w="9525">
            <a:solidFill>
              <a:schemeClr val="tx1"/>
            </a:solidFill>
            <a:round/>
            <a:headEnd/>
            <a:tailEnd/>
          </a:ln>
        </p:spPr>
        <p:txBody>
          <a:bodyPr/>
          <a:lstStyle/>
          <a:p>
            <a:endParaRPr lang="en-US"/>
          </a:p>
        </p:txBody>
      </p:sp>
      <p:sp>
        <p:nvSpPr>
          <p:cNvPr id="25619" name="Text Box 271"/>
          <p:cNvSpPr txBox="1">
            <a:spLocks noChangeArrowheads="1"/>
          </p:cNvSpPr>
          <p:nvPr/>
        </p:nvSpPr>
        <p:spPr bwMode="auto">
          <a:xfrm>
            <a:off x="8153400" y="3617913"/>
            <a:ext cx="365125" cy="212725"/>
          </a:xfrm>
          <a:prstGeom prst="rect">
            <a:avLst/>
          </a:prstGeom>
          <a:noFill/>
          <a:ln w="9525">
            <a:noFill/>
            <a:miter lim="800000"/>
            <a:headEnd/>
            <a:tailEnd/>
          </a:ln>
        </p:spPr>
        <p:txBody>
          <a:bodyPr lIns="0" tIns="0" rIns="0" bIns="0">
            <a:spAutoFit/>
          </a:bodyPr>
          <a:lstStyle/>
          <a:p>
            <a:pPr algn="ctr" defTabSz="457200">
              <a:spcBef>
                <a:spcPct val="50000"/>
              </a:spcBef>
            </a:pPr>
            <a:r>
              <a:rPr lang="en-US" sz="1400">
                <a:latin typeface="Calibri" charset="0"/>
              </a:rPr>
              <a:t>NYC</a:t>
            </a:r>
          </a:p>
        </p:txBody>
      </p:sp>
      <p:sp>
        <p:nvSpPr>
          <p:cNvPr id="25621" name="Text Box 251"/>
          <p:cNvSpPr txBox="1">
            <a:spLocks noChangeArrowheads="1"/>
          </p:cNvSpPr>
          <p:nvPr/>
        </p:nvSpPr>
        <p:spPr bwMode="auto">
          <a:xfrm>
            <a:off x="838200" y="4303713"/>
            <a:ext cx="1055688" cy="304800"/>
          </a:xfrm>
          <a:prstGeom prst="rect">
            <a:avLst/>
          </a:prstGeom>
          <a:noFill/>
          <a:ln w="9525">
            <a:noFill/>
            <a:miter lim="800000"/>
            <a:headEnd/>
            <a:tailEnd/>
          </a:ln>
        </p:spPr>
        <p:txBody>
          <a:bodyPr>
            <a:spAutoFit/>
          </a:bodyPr>
          <a:lstStyle/>
          <a:p>
            <a:pPr algn="ctr" defTabSz="457200">
              <a:spcBef>
                <a:spcPct val="50000"/>
              </a:spcBef>
            </a:pPr>
            <a:r>
              <a:rPr lang="en-US" sz="1400">
                <a:latin typeface="Calibri" charset="0"/>
              </a:rPr>
              <a:t>Sunnyvale</a:t>
            </a:r>
          </a:p>
        </p:txBody>
      </p:sp>
      <p:pic>
        <p:nvPicPr>
          <p:cNvPr id="30" name="Picture 10" descr="image001"/>
          <p:cNvPicPr>
            <a:picLocks noChangeAspect="1" noChangeArrowheads="1"/>
          </p:cNvPicPr>
          <p:nvPr/>
        </p:nvPicPr>
        <p:blipFill>
          <a:blip r:embed="rId3" cstate="print"/>
          <a:srcRect/>
          <a:stretch>
            <a:fillRect/>
          </a:stretch>
        </p:blipFill>
        <p:spPr bwMode="auto">
          <a:xfrm>
            <a:off x="1316407" y="4712526"/>
            <a:ext cx="1071563" cy="962025"/>
          </a:xfrm>
          <a:prstGeom prst="rect">
            <a:avLst/>
          </a:prstGeom>
          <a:noFill/>
        </p:spPr>
      </p:pic>
      <p:sp>
        <p:nvSpPr>
          <p:cNvPr id="31" name="Text Box 11"/>
          <p:cNvSpPr txBox="1">
            <a:spLocks noChangeArrowheads="1"/>
          </p:cNvSpPr>
          <p:nvPr/>
        </p:nvSpPr>
        <p:spPr bwMode="auto">
          <a:xfrm>
            <a:off x="1164007" y="5722176"/>
            <a:ext cx="1552575" cy="366713"/>
          </a:xfrm>
          <a:prstGeom prst="rect">
            <a:avLst/>
          </a:prstGeom>
          <a:noFill/>
          <a:ln w="9525">
            <a:noFill/>
            <a:miter lim="800000"/>
            <a:headEnd/>
            <a:tailEnd/>
          </a:ln>
          <a:effectLst/>
        </p:spPr>
        <p:txBody>
          <a:bodyPr>
            <a:spAutoFit/>
          </a:bodyPr>
          <a:lstStyle/>
          <a:p>
            <a:pPr>
              <a:spcBef>
                <a:spcPct val="50000"/>
              </a:spcBef>
            </a:pPr>
            <a:r>
              <a:rPr lang="en-US" dirty="0"/>
              <a:t>2009 Award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35" name="Picture 31" descr="PetascaleDataWorkshopReport"/>
          <p:cNvPicPr>
            <a:picLocks noChangeAspect="1" noChangeArrowheads="1"/>
          </p:cNvPicPr>
          <p:nvPr/>
        </p:nvPicPr>
        <p:blipFill>
          <a:blip r:embed="rId3" cstate="print"/>
          <a:srcRect l="8237" r="3529"/>
          <a:stretch>
            <a:fillRect/>
          </a:stretch>
        </p:blipFill>
        <p:spPr bwMode="auto">
          <a:xfrm>
            <a:off x="6759575" y="3571875"/>
            <a:ext cx="1663700" cy="2438400"/>
          </a:xfrm>
          <a:prstGeom prst="rect">
            <a:avLst/>
          </a:prstGeom>
          <a:noFill/>
          <a:ln>
            <a:solidFill>
              <a:schemeClr val="tx1"/>
            </a:solidFill>
          </a:ln>
        </p:spPr>
      </p:pic>
      <p:sp>
        <p:nvSpPr>
          <p:cNvPr id="123906" name="Rectangle 2"/>
          <p:cNvSpPr>
            <a:spLocks noGrp="1" noChangeArrowheads="1"/>
          </p:cNvSpPr>
          <p:nvPr>
            <p:ph idx="1"/>
          </p:nvPr>
        </p:nvSpPr>
        <p:spPr>
          <a:xfrm>
            <a:off x="146050" y="1032095"/>
            <a:ext cx="6477000" cy="2868133"/>
          </a:xfrm>
          <a:noFill/>
          <a:ln/>
        </p:spPr>
        <p:txBody>
          <a:bodyPr>
            <a:normAutofit fontScale="92500" lnSpcReduction="20000"/>
          </a:bodyPr>
          <a:lstStyle/>
          <a:p>
            <a:pPr marL="231775" indent="-231775">
              <a:lnSpc>
                <a:spcPct val="85000"/>
              </a:lnSpc>
              <a:buNone/>
            </a:pPr>
            <a:r>
              <a:rPr lang="en-US" dirty="0" smtClean="0"/>
              <a:t>Substantial innovation is needed to provide essential system and application functionality in a timeframe consistent with the anticipated availability of hardware </a:t>
            </a:r>
          </a:p>
          <a:p>
            <a:pPr marL="231775" indent="-231775">
              <a:lnSpc>
                <a:spcPct val="85000"/>
              </a:lnSpc>
              <a:buNone/>
            </a:pPr>
            <a:endParaRPr lang="en-US" dirty="0" smtClean="0">
              <a:solidFill>
                <a:schemeClr val="accent2"/>
              </a:solidFill>
            </a:endParaRPr>
          </a:p>
          <a:p>
            <a:pPr marL="231775" indent="-231775">
              <a:lnSpc>
                <a:spcPct val="85000"/>
              </a:lnSpc>
              <a:buNone/>
            </a:pPr>
            <a:r>
              <a:rPr lang="en-US" dirty="0" smtClean="0">
                <a:solidFill>
                  <a:schemeClr val="accent2"/>
                </a:solidFill>
              </a:rPr>
              <a:t>Provide </a:t>
            </a:r>
            <a:r>
              <a:rPr lang="en-US" dirty="0">
                <a:solidFill>
                  <a:schemeClr val="accent2"/>
                </a:solidFill>
              </a:rPr>
              <a:t>forefront research knowledge and foundational tools:</a:t>
            </a:r>
          </a:p>
          <a:p>
            <a:pPr marL="566738" lvl="1" indent="-220663">
              <a:lnSpc>
                <a:spcPct val="85000"/>
              </a:lnSpc>
            </a:pPr>
            <a:r>
              <a:rPr lang="en-US" sz="2000" b="1" dirty="0"/>
              <a:t>Applied Mathematics</a:t>
            </a:r>
          </a:p>
          <a:p>
            <a:pPr marL="566738" lvl="1" indent="-220663">
              <a:lnSpc>
                <a:spcPct val="85000"/>
              </a:lnSpc>
            </a:pPr>
            <a:r>
              <a:rPr lang="en-US" sz="2000" b="1" dirty="0"/>
              <a:t>Computer Science </a:t>
            </a:r>
          </a:p>
          <a:p>
            <a:pPr marL="566738" lvl="1" indent="-220663">
              <a:lnSpc>
                <a:spcPct val="85000"/>
              </a:lnSpc>
            </a:pPr>
            <a:r>
              <a:rPr lang="en-US" sz="2000" b="1" dirty="0"/>
              <a:t>SciDAC</a:t>
            </a:r>
          </a:p>
          <a:p>
            <a:pPr marL="566738" lvl="1" indent="-220663">
              <a:lnSpc>
                <a:spcPct val="85000"/>
              </a:lnSpc>
            </a:pPr>
            <a:r>
              <a:rPr lang="en-US" sz="2000" b="1" dirty="0"/>
              <a:t>Next Generation Networking for Science </a:t>
            </a:r>
          </a:p>
          <a:p>
            <a:pPr marL="566738" lvl="1" indent="-220663">
              <a:lnSpc>
                <a:spcPct val="85000"/>
              </a:lnSpc>
            </a:pPr>
            <a:endParaRPr lang="en-US" sz="2000" b="1" dirty="0">
              <a:latin typeface="Arial" charset="0"/>
            </a:endParaRPr>
          </a:p>
        </p:txBody>
      </p:sp>
      <p:sp>
        <p:nvSpPr>
          <p:cNvPr id="12" name="Slide Number Placeholder 4"/>
          <p:cNvSpPr>
            <a:spLocks noGrp="1"/>
          </p:cNvSpPr>
          <p:nvPr>
            <p:ph type="sldNum" sz="quarter" idx="11"/>
          </p:nvPr>
        </p:nvSpPr>
        <p:spPr>
          <a:xfrm>
            <a:off x="6783388" y="6400800"/>
            <a:ext cx="2133600" cy="457200"/>
          </a:xfrm>
        </p:spPr>
        <p:txBody>
          <a:bodyPr/>
          <a:lstStyle/>
          <a:p>
            <a:fld id="{9696FB51-F5BD-F44E-8EA0-A8F70BD36B9C}" type="slidenum">
              <a:rPr lang="en-US" smtClean="0"/>
              <a:pPr/>
              <a:t>5</a:t>
            </a:fld>
            <a:endParaRPr lang="en-US" dirty="0"/>
          </a:p>
        </p:txBody>
      </p:sp>
      <p:sp>
        <p:nvSpPr>
          <p:cNvPr id="11" name="Footer Placeholder 3"/>
          <p:cNvSpPr>
            <a:spLocks noGrp="1"/>
          </p:cNvSpPr>
          <p:nvPr>
            <p:ph type="ftr" sz="quarter" idx="12"/>
          </p:nvPr>
        </p:nvSpPr>
        <p:spPr>
          <a:xfrm>
            <a:off x="2743200" y="6400800"/>
            <a:ext cx="3657600" cy="457200"/>
          </a:xfrm>
        </p:spPr>
        <p:txBody>
          <a:bodyPr/>
          <a:lstStyle/>
          <a:p>
            <a:r>
              <a:rPr lang="en-US" smtClean="0"/>
              <a:t>BERAC September 7, 2011</a:t>
            </a:r>
            <a:endParaRPr lang="en-US" dirty="0"/>
          </a:p>
        </p:txBody>
      </p:sp>
      <p:sp>
        <p:nvSpPr>
          <p:cNvPr id="123907" name="Text Box 3"/>
          <p:cNvSpPr txBox="1">
            <a:spLocks noChangeArrowheads="1"/>
          </p:cNvSpPr>
          <p:nvPr/>
        </p:nvSpPr>
        <p:spPr bwMode="auto">
          <a:xfrm>
            <a:off x="0" y="124397"/>
            <a:ext cx="9144000" cy="393056"/>
          </a:xfrm>
          <a:prstGeom prst="rect">
            <a:avLst/>
          </a:prstGeom>
          <a:noFill/>
          <a:ln w="6350">
            <a:noFill/>
            <a:miter lim="800000"/>
            <a:headEnd/>
            <a:tailEnd/>
          </a:ln>
          <a:effectLst/>
        </p:spPr>
        <p:txBody>
          <a:bodyPr wrap="square">
            <a:spAutoFit/>
          </a:bodyPr>
          <a:lstStyle/>
          <a:p>
            <a:pPr algn="ctr" eaLnBrk="1" hangingPunct="1">
              <a:lnSpc>
                <a:spcPts val="2000"/>
              </a:lnSpc>
            </a:pPr>
            <a:r>
              <a:rPr lang="en-US" sz="3200" dirty="0" smtClean="0">
                <a:solidFill>
                  <a:srgbClr val="367317"/>
                </a:solidFill>
                <a:effectLst>
                  <a:outerShdw blurRad="38100" dist="38100" dir="2700000" algn="tl">
                    <a:srgbClr val="C0C0C0"/>
                  </a:outerShdw>
                </a:effectLst>
                <a:cs typeface="Arial" pitchFamily="34" charset="0"/>
              </a:rPr>
              <a:t>ASCR Research</a:t>
            </a:r>
            <a:endParaRPr lang="en-US" sz="3200" dirty="0">
              <a:solidFill>
                <a:srgbClr val="367317"/>
              </a:solidFill>
              <a:effectLst>
                <a:outerShdw blurRad="38100" dist="38100" dir="2700000" algn="tl">
                  <a:srgbClr val="C0C0C0"/>
                </a:outerShdw>
              </a:effectLst>
              <a:cs typeface="Arial" pitchFamily="34" charset="0"/>
            </a:endParaRPr>
          </a:p>
        </p:txBody>
      </p:sp>
      <p:pic>
        <p:nvPicPr>
          <p:cNvPr id="123925" name="Picture 21" descr="NetworkResearchWorkshopReport08"/>
          <p:cNvPicPr>
            <a:picLocks noChangeAspect="1" noChangeArrowheads="1"/>
          </p:cNvPicPr>
          <p:nvPr/>
        </p:nvPicPr>
        <p:blipFill>
          <a:blip r:embed="rId4" cstate="print"/>
          <a:srcRect/>
          <a:stretch>
            <a:fillRect/>
          </a:stretch>
        </p:blipFill>
        <p:spPr bwMode="auto">
          <a:xfrm>
            <a:off x="3673475" y="3932254"/>
            <a:ext cx="1592263" cy="2062163"/>
          </a:xfrm>
          <a:prstGeom prst="rect">
            <a:avLst/>
          </a:prstGeom>
          <a:noFill/>
        </p:spPr>
      </p:pic>
      <p:pic>
        <p:nvPicPr>
          <p:cNvPr id="123927" name="Picture 23" descr="ITFAN-FINAL"/>
          <p:cNvPicPr>
            <a:picLocks noChangeAspect="1" noChangeArrowheads="1"/>
          </p:cNvPicPr>
          <p:nvPr/>
        </p:nvPicPr>
        <p:blipFill>
          <a:blip r:embed="rId5" cstate="print"/>
          <a:srcRect/>
          <a:stretch>
            <a:fillRect/>
          </a:stretch>
        </p:blipFill>
        <p:spPr bwMode="auto">
          <a:xfrm>
            <a:off x="6743700" y="1390650"/>
            <a:ext cx="1535113" cy="1987550"/>
          </a:xfrm>
          <a:prstGeom prst="rect">
            <a:avLst/>
          </a:prstGeom>
          <a:noFill/>
        </p:spPr>
      </p:pic>
      <p:pic>
        <p:nvPicPr>
          <p:cNvPr id="123932" name="Picture 28" descr="DOE-Visualization-Report-2007"/>
          <p:cNvPicPr>
            <a:picLocks noChangeAspect="1" noChangeArrowheads="1"/>
          </p:cNvPicPr>
          <p:nvPr/>
        </p:nvPicPr>
        <p:blipFill>
          <a:blip r:embed="rId6" cstate="print"/>
          <a:srcRect/>
          <a:stretch>
            <a:fillRect/>
          </a:stretch>
        </p:blipFill>
        <p:spPr bwMode="auto">
          <a:xfrm>
            <a:off x="1927225" y="4276725"/>
            <a:ext cx="1493838" cy="1933575"/>
          </a:xfrm>
          <a:prstGeom prst="rect">
            <a:avLst/>
          </a:prstGeom>
          <a:noFill/>
        </p:spPr>
      </p:pic>
      <p:pic>
        <p:nvPicPr>
          <p:cNvPr id="123933" name="Picture 29" descr="Brown_Report_May_08"/>
          <p:cNvPicPr>
            <a:picLocks noChangeAspect="1" noChangeArrowheads="1"/>
          </p:cNvPicPr>
          <p:nvPr/>
        </p:nvPicPr>
        <p:blipFill>
          <a:blip r:embed="rId7" cstate="print"/>
          <a:srcRect/>
          <a:stretch>
            <a:fillRect/>
          </a:stretch>
        </p:blipFill>
        <p:spPr bwMode="auto">
          <a:xfrm>
            <a:off x="5227638" y="4368800"/>
            <a:ext cx="1435100" cy="1857375"/>
          </a:xfrm>
          <a:prstGeom prst="rect">
            <a:avLst/>
          </a:prstGeom>
          <a:noFill/>
        </p:spPr>
      </p:pic>
      <p:pic>
        <p:nvPicPr>
          <p:cNvPr id="123936" name="Picture 32" descr="ComplexSystemsWorkshopReport"/>
          <p:cNvPicPr>
            <a:picLocks noChangeAspect="1" noChangeArrowheads="1"/>
          </p:cNvPicPr>
          <p:nvPr/>
        </p:nvPicPr>
        <p:blipFill>
          <a:blip r:embed="rId8" cstate="print"/>
          <a:srcRect l="5876" t="4541" r="5876" b="4541"/>
          <a:stretch>
            <a:fillRect/>
          </a:stretch>
        </p:blipFill>
        <p:spPr bwMode="auto">
          <a:xfrm>
            <a:off x="143995" y="4138240"/>
            <a:ext cx="1641475" cy="218916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Backward and Forward</a:t>
            </a:r>
            <a:endParaRPr lang="en-US" dirty="0"/>
          </a:p>
        </p:txBody>
      </p:sp>
      <p:sp>
        <p:nvSpPr>
          <p:cNvPr id="9" name="Footer Placeholder 4"/>
          <p:cNvSpPr>
            <a:spLocks noGrp="1"/>
          </p:cNvSpPr>
          <p:nvPr>
            <p:ph type="ftr" sz="quarter" idx="10"/>
          </p:nvPr>
        </p:nvSpPr>
        <p:spPr/>
        <p:txBody>
          <a:bodyPr/>
          <a:lstStyle/>
          <a:p>
            <a:pPr>
              <a:defRPr/>
            </a:pPr>
            <a:r>
              <a:rPr lang="en-US" smtClean="0"/>
              <a:t>BERAC September 7, 2011</a:t>
            </a:r>
            <a:endParaRPr lang="en-US" dirty="0"/>
          </a:p>
        </p:txBody>
      </p:sp>
      <p:sp>
        <p:nvSpPr>
          <p:cNvPr id="8" name="Slide Number Placeholder 3"/>
          <p:cNvSpPr>
            <a:spLocks noGrp="1"/>
          </p:cNvSpPr>
          <p:nvPr>
            <p:ph type="sldNum" sz="quarter" idx="11"/>
          </p:nvPr>
        </p:nvSpPr>
        <p:spPr>
          <a:xfrm>
            <a:off x="8414464" y="6248400"/>
            <a:ext cx="577136" cy="582546"/>
          </a:xfrm>
        </p:spPr>
        <p:txBody>
          <a:bodyPr/>
          <a:lstStyle/>
          <a:p>
            <a:pPr>
              <a:defRPr/>
            </a:pPr>
            <a:fld id="{1E29AFE1-3263-4D00-98EC-F5FEBA61B1DF}" type="slidenum">
              <a:rPr lang="en-US" smtClean="0"/>
              <a:pPr>
                <a:defRPr/>
              </a:pPr>
              <a:t>6</a:t>
            </a:fld>
            <a:endParaRPr lang="en-US" dirty="0"/>
          </a:p>
        </p:txBody>
      </p:sp>
      <p:sp>
        <p:nvSpPr>
          <p:cNvPr id="6" name="TextBox 5"/>
          <p:cNvSpPr txBox="1"/>
          <p:nvPr/>
        </p:nvSpPr>
        <p:spPr>
          <a:xfrm>
            <a:off x="0" y="1828800"/>
            <a:ext cx="2286000" cy="2923877"/>
          </a:xfrm>
          <a:prstGeom prst="rect">
            <a:avLst/>
          </a:prstGeom>
          <a:noFill/>
        </p:spPr>
        <p:txBody>
          <a:bodyPr wrap="square" rtlCol="0">
            <a:spAutoFit/>
          </a:bodyPr>
          <a:lstStyle/>
          <a:p>
            <a:pPr algn="ctr"/>
            <a:endParaRPr lang="en-US" sz="2400" i="1" dirty="0" smtClean="0">
              <a:solidFill>
                <a:srgbClr val="FF0000"/>
              </a:solidFill>
            </a:endParaRPr>
          </a:p>
          <a:p>
            <a:pPr algn="ctr"/>
            <a:r>
              <a:rPr lang="en-US" sz="1600" b="1" i="1" dirty="0" smtClean="0">
                <a:solidFill>
                  <a:srgbClr val="FF0000"/>
                </a:solidFill>
              </a:rPr>
              <a:t>SciDAC Centers for Enabling Technology and Institutes</a:t>
            </a:r>
          </a:p>
          <a:p>
            <a:pPr algn="ctr"/>
            <a:endParaRPr lang="en-US" sz="1600" b="1" i="1" dirty="0" smtClean="0">
              <a:solidFill>
                <a:srgbClr val="FF0000"/>
              </a:solidFill>
            </a:endParaRPr>
          </a:p>
          <a:p>
            <a:pPr algn="ctr"/>
            <a:r>
              <a:rPr lang="en-US" sz="1600" b="1" i="1" dirty="0" smtClean="0">
                <a:solidFill>
                  <a:srgbClr val="FF0000"/>
                </a:solidFill>
              </a:rPr>
              <a:t>Science Application Partnerships</a:t>
            </a:r>
          </a:p>
          <a:p>
            <a:pPr algn="ctr"/>
            <a:endParaRPr lang="en-US" sz="1600" b="1" i="1" dirty="0" smtClean="0">
              <a:solidFill>
                <a:srgbClr val="FF0000"/>
              </a:solidFill>
            </a:endParaRPr>
          </a:p>
          <a:p>
            <a:pPr algn="ctr"/>
            <a:r>
              <a:rPr lang="en-US" sz="1600" b="1" i="1" dirty="0" smtClean="0">
                <a:solidFill>
                  <a:srgbClr val="FF0000"/>
                </a:solidFill>
              </a:rPr>
              <a:t>Hopper</a:t>
            </a:r>
          </a:p>
          <a:p>
            <a:pPr algn="ctr"/>
            <a:r>
              <a:rPr lang="en-US" sz="1600" b="1" i="1" dirty="0" smtClean="0">
                <a:solidFill>
                  <a:srgbClr val="FF0000"/>
                </a:solidFill>
              </a:rPr>
              <a:t>Jaguar</a:t>
            </a:r>
          </a:p>
          <a:p>
            <a:pPr algn="ctr"/>
            <a:r>
              <a:rPr lang="en-US" sz="1600" b="1" i="1" dirty="0" smtClean="0">
                <a:solidFill>
                  <a:srgbClr val="FF0000"/>
                </a:solidFill>
              </a:rPr>
              <a:t>Intrepid</a:t>
            </a:r>
          </a:p>
        </p:txBody>
      </p:sp>
      <p:sp>
        <p:nvSpPr>
          <p:cNvPr id="7" name="TextBox 6"/>
          <p:cNvSpPr txBox="1"/>
          <p:nvPr/>
        </p:nvSpPr>
        <p:spPr>
          <a:xfrm>
            <a:off x="6858000" y="1447800"/>
            <a:ext cx="2286000" cy="4401205"/>
          </a:xfrm>
          <a:prstGeom prst="rect">
            <a:avLst/>
          </a:prstGeom>
          <a:noFill/>
        </p:spPr>
        <p:txBody>
          <a:bodyPr wrap="square" rtlCol="0">
            <a:spAutoFit/>
          </a:bodyPr>
          <a:lstStyle/>
          <a:p>
            <a:pPr algn="ctr"/>
            <a:endParaRPr lang="en-US" sz="2400" i="1" dirty="0" smtClean="0">
              <a:solidFill>
                <a:srgbClr val="FF0000"/>
              </a:solidFill>
            </a:endParaRPr>
          </a:p>
          <a:p>
            <a:pPr algn="ctr"/>
            <a:r>
              <a:rPr lang="en-US" sz="1600" b="1" i="1" dirty="0" smtClean="0">
                <a:solidFill>
                  <a:srgbClr val="FF0000"/>
                </a:solidFill>
              </a:rPr>
              <a:t>Many Core</a:t>
            </a:r>
          </a:p>
          <a:p>
            <a:pPr algn="ctr"/>
            <a:r>
              <a:rPr lang="en-US" sz="1600" b="1" i="1" dirty="0" smtClean="0">
                <a:solidFill>
                  <a:srgbClr val="FF0000"/>
                </a:solidFill>
              </a:rPr>
              <a:t>Energy Aware</a:t>
            </a:r>
          </a:p>
          <a:p>
            <a:pPr algn="ctr"/>
            <a:endParaRPr lang="en-US" sz="1600" b="1" i="1" dirty="0" smtClean="0">
              <a:solidFill>
                <a:srgbClr val="FF0000"/>
              </a:solidFill>
            </a:endParaRPr>
          </a:p>
          <a:p>
            <a:pPr algn="ctr"/>
            <a:r>
              <a:rPr lang="en-US" sz="1600" b="1" i="1" dirty="0" smtClean="0">
                <a:solidFill>
                  <a:srgbClr val="FF0000"/>
                </a:solidFill>
              </a:rPr>
              <a:t>X Stack</a:t>
            </a:r>
          </a:p>
          <a:p>
            <a:pPr algn="ctr"/>
            <a:endParaRPr lang="en-US" sz="1600" b="1" i="1" dirty="0" smtClean="0">
              <a:solidFill>
                <a:srgbClr val="FF0000"/>
              </a:solidFill>
            </a:endParaRPr>
          </a:p>
          <a:p>
            <a:pPr algn="ctr"/>
            <a:r>
              <a:rPr lang="en-US" sz="1600" b="1" i="1" dirty="0" smtClean="0">
                <a:solidFill>
                  <a:srgbClr val="FF0000"/>
                </a:solidFill>
              </a:rPr>
              <a:t>CoDesign</a:t>
            </a:r>
          </a:p>
          <a:p>
            <a:pPr algn="ctr"/>
            <a:endParaRPr lang="en-US" sz="1600" b="1" i="1" dirty="0" smtClean="0">
              <a:solidFill>
                <a:srgbClr val="FF0000"/>
              </a:solidFill>
            </a:endParaRPr>
          </a:p>
          <a:p>
            <a:pPr algn="ctr"/>
            <a:r>
              <a:rPr lang="en-US" sz="1600" b="1" i="1" dirty="0" smtClean="0">
                <a:solidFill>
                  <a:srgbClr val="FF0000"/>
                </a:solidFill>
              </a:rPr>
              <a:t>SciDAC Institutes</a:t>
            </a:r>
          </a:p>
          <a:p>
            <a:pPr algn="ctr"/>
            <a:endParaRPr lang="en-US" sz="1600" b="1" i="1" dirty="0" smtClean="0">
              <a:solidFill>
                <a:srgbClr val="FF0000"/>
              </a:solidFill>
            </a:endParaRPr>
          </a:p>
          <a:p>
            <a:pPr algn="ctr"/>
            <a:r>
              <a:rPr lang="en-US" sz="1600" b="1" i="1" dirty="0" smtClean="0">
                <a:solidFill>
                  <a:srgbClr val="FF0000"/>
                </a:solidFill>
              </a:rPr>
              <a:t>Strategic  ASCR – SC Office Partnerships</a:t>
            </a:r>
          </a:p>
          <a:p>
            <a:pPr algn="ctr"/>
            <a:endParaRPr lang="en-US" sz="1600" b="1" i="1" dirty="0" smtClean="0">
              <a:solidFill>
                <a:srgbClr val="FF0000"/>
              </a:solidFill>
            </a:endParaRPr>
          </a:p>
          <a:p>
            <a:pPr algn="ctr"/>
            <a:r>
              <a:rPr lang="en-US" sz="1600" b="1" i="1" dirty="0" smtClean="0">
                <a:solidFill>
                  <a:srgbClr val="FF0000"/>
                </a:solidFill>
              </a:rPr>
              <a:t>Titan</a:t>
            </a:r>
          </a:p>
          <a:p>
            <a:pPr algn="ctr"/>
            <a:r>
              <a:rPr lang="en-US" sz="1600" b="1" i="1" dirty="0" smtClean="0">
                <a:solidFill>
                  <a:srgbClr val="FF0000"/>
                </a:solidFill>
              </a:rPr>
              <a:t>Mira</a:t>
            </a:r>
          </a:p>
          <a:p>
            <a:pPr algn="ctr"/>
            <a:r>
              <a:rPr lang="en-US" sz="1600" b="1" i="1" dirty="0" smtClean="0">
                <a:solidFill>
                  <a:srgbClr val="FF0000"/>
                </a:solidFill>
              </a:rPr>
              <a:t>???</a:t>
            </a:r>
          </a:p>
          <a:p>
            <a:pPr algn="ctr"/>
            <a:endParaRPr lang="en-US" sz="1600" i="1" dirty="0">
              <a:solidFill>
                <a:srgbClr val="FF0000"/>
              </a:solidFill>
            </a:endParaRPr>
          </a:p>
        </p:txBody>
      </p:sp>
      <p:pic>
        <p:nvPicPr>
          <p:cNvPr id="10" name="Picture 4" descr="http://i3.squidoocdn.com/resize/squidoo_images/590/draft_lens2324807module12944220photo_1228715066janus-1.jpg"/>
          <p:cNvPicPr>
            <a:picLocks noChangeAspect="1" noChangeArrowheads="1"/>
          </p:cNvPicPr>
          <p:nvPr/>
        </p:nvPicPr>
        <p:blipFill>
          <a:blip r:embed="rId2" cstate="print"/>
          <a:srcRect/>
          <a:stretch>
            <a:fillRect/>
          </a:stretch>
        </p:blipFill>
        <p:spPr bwMode="auto">
          <a:xfrm>
            <a:off x="2362200" y="1371600"/>
            <a:ext cx="4698294" cy="41705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57825"/>
          </a:xfrm>
        </p:spPr>
        <p:txBody>
          <a:bodyPr>
            <a:normAutofit fontScale="92500" lnSpcReduction="20000"/>
          </a:bodyPr>
          <a:lstStyle/>
          <a:p>
            <a:pPr>
              <a:buNone/>
            </a:pPr>
            <a:endParaRPr lang="en-US" sz="1600" dirty="0" smtClean="0"/>
          </a:p>
          <a:p>
            <a:pPr>
              <a:buNone/>
            </a:pPr>
            <a:r>
              <a:rPr lang="en-US" sz="1600" dirty="0" smtClean="0">
                <a:latin typeface="Arial" pitchFamily="34" charset="0"/>
              </a:rPr>
              <a:t>Goals &amp; Objectives</a:t>
            </a:r>
          </a:p>
          <a:p>
            <a:pPr lvl="1"/>
            <a:endParaRPr lang="en-US" sz="13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Deliver tools and resources to lower barriers to effectively use state-of-the-art computational systems;</a:t>
            </a:r>
          </a:p>
          <a:p>
            <a:pPr lvl="1">
              <a:buFont typeface="Arial" charset="0"/>
              <a:buChar char="•"/>
            </a:pPr>
            <a:r>
              <a:rPr lang="en-US" sz="1400" b="1" dirty="0" smtClean="0">
                <a:solidFill>
                  <a:schemeClr val="tx1"/>
                </a:solidFill>
                <a:latin typeface="Arial" pitchFamily="34" charset="0"/>
              </a:rPr>
              <a:t>Create mechanisms to address computational grand challenges across different science application areas;</a:t>
            </a:r>
          </a:p>
          <a:p>
            <a:pPr lvl="1">
              <a:buFont typeface="Arial" charset="0"/>
              <a:buChar char="•"/>
            </a:pPr>
            <a:r>
              <a:rPr lang="en-US" sz="1400" b="1" dirty="0" smtClean="0">
                <a:solidFill>
                  <a:schemeClr val="tx1"/>
                </a:solidFill>
                <a:latin typeface="Arial" pitchFamily="34" charset="0"/>
              </a:rPr>
              <a:t>Incorporate basic research results from Applied Mathematics and Computer Science into computational science challenge areas and demonstrate that value</a:t>
            </a:r>
          </a:p>
          <a:p>
            <a:pPr lvl="1">
              <a:buFont typeface="Arial" charset="0"/>
              <a:buChar char="•"/>
            </a:pPr>
            <a:r>
              <a:rPr lang="en-US" sz="1400" b="1" dirty="0" smtClean="0">
                <a:solidFill>
                  <a:schemeClr val="tx1"/>
                </a:solidFill>
                <a:latin typeface="Arial" pitchFamily="34" charset="0"/>
              </a:rPr>
              <a:t>Grow the Nation’s computational science research community.  </a:t>
            </a:r>
          </a:p>
          <a:p>
            <a:pPr>
              <a:buFont typeface="Arial" charset="0"/>
              <a:buChar char="•"/>
            </a:pPr>
            <a:endParaRPr lang="en-US" sz="1300" dirty="0" smtClean="0">
              <a:latin typeface="Arial" pitchFamily="34" charset="0"/>
            </a:endParaRPr>
          </a:p>
          <a:p>
            <a:pPr lvl="0">
              <a:buNone/>
            </a:pPr>
            <a:r>
              <a:rPr lang="en-US" sz="1600" dirty="0" smtClean="0">
                <a:latin typeface="Arial" pitchFamily="34" charset="0"/>
              </a:rPr>
              <a:t>Awards- Up to $13M/year over 5 years available to support  1–5 Institutes</a:t>
            </a:r>
          </a:p>
          <a:p>
            <a:pPr lvl="0">
              <a:buNone/>
            </a:pPr>
            <a:endParaRPr lang="en-US" sz="1300" dirty="0" smtClean="0">
              <a:latin typeface="Arial" pitchFamily="34" charset="0"/>
            </a:endParaRPr>
          </a:p>
          <a:p>
            <a:pPr lvl="0">
              <a:buNone/>
            </a:pPr>
            <a:r>
              <a:rPr lang="en-US" sz="1600" dirty="0" smtClean="0">
                <a:latin typeface="Arial" pitchFamily="34" charset="0"/>
              </a:rPr>
              <a:t>Eligible applicants- DOE National Laboratories, Universities, Industry and other organizations</a:t>
            </a:r>
          </a:p>
          <a:p>
            <a:pPr lvl="0">
              <a:buNone/>
            </a:pPr>
            <a:endParaRPr lang="en-US" sz="1300" dirty="0" smtClean="0">
              <a:latin typeface="Arial" pitchFamily="34" charset="0"/>
            </a:endParaRPr>
          </a:p>
          <a:p>
            <a:pPr lvl="0">
              <a:buNone/>
            </a:pPr>
            <a:r>
              <a:rPr lang="en-US" sz="1600" dirty="0" smtClean="0">
                <a:latin typeface="Arial" pitchFamily="34" charset="0"/>
              </a:rPr>
              <a:t>Expected outcome- Institutes that cover a significant portion of DOE computational science 		needs on current and emerging computational systems.</a:t>
            </a:r>
          </a:p>
          <a:p>
            <a:pPr>
              <a:buNone/>
            </a:pPr>
            <a:endParaRPr lang="en-US" sz="1300" dirty="0" smtClean="0">
              <a:latin typeface="Arial" pitchFamily="34" charset="0"/>
            </a:endParaRPr>
          </a:p>
          <a:p>
            <a:pPr>
              <a:buNone/>
            </a:pPr>
            <a:r>
              <a:rPr lang="en-US" sz="1500" dirty="0" smtClean="0">
                <a:latin typeface="Arial" pitchFamily="34" charset="0"/>
              </a:rPr>
              <a:t>Timeline</a:t>
            </a:r>
          </a:p>
          <a:p>
            <a:pPr>
              <a:buFont typeface="Arial" charset="0"/>
              <a:buChar char="•"/>
            </a:pPr>
            <a:r>
              <a:rPr lang="en-US" sz="1300" dirty="0" smtClean="0">
                <a:latin typeface="Arial" pitchFamily="34" charset="0"/>
              </a:rPr>
              <a:t>Solicitations opened- February 23, 2011</a:t>
            </a:r>
          </a:p>
          <a:p>
            <a:pPr>
              <a:buFont typeface="Arial" charset="0"/>
              <a:buChar char="•"/>
            </a:pPr>
            <a:r>
              <a:rPr lang="en-US" sz="1300" dirty="0" smtClean="0">
                <a:latin typeface="Arial" pitchFamily="34" charset="0"/>
              </a:rPr>
              <a:t>Letters of Intent- March 30, 2011</a:t>
            </a:r>
          </a:p>
          <a:p>
            <a:pPr>
              <a:buFont typeface="Arial" charset="0"/>
              <a:buChar char="•"/>
            </a:pPr>
            <a:r>
              <a:rPr lang="en-US" sz="1300" dirty="0" smtClean="0">
                <a:latin typeface="Arial" pitchFamily="34" charset="0"/>
              </a:rPr>
              <a:t>Solicitations closed- May 2, 2011</a:t>
            </a:r>
          </a:p>
          <a:p>
            <a:pPr>
              <a:buFont typeface="Arial" charset="0"/>
              <a:buChar char="•"/>
            </a:pPr>
            <a:r>
              <a:rPr lang="en-US" sz="1300" dirty="0" smtClean="0">
                <a:latin typeface="Arial" pitchFamily="34" charset="0"/>
              </a:rPr>
              <a:t>First awards- end of FY2011</a:t>
            </a:r>
          </a:p>
          <a:p>
            <a:pPr>
              <a:buNone/>
            </a:pPr>
            <a:endParaRPr lang="en-US" sz="1300" dirty="0" smtClean="0">
              <a:latin typeface="Arial" pitchFamily="34" charset="0"/>
            </a:endParaRPr>
          </a:p>
          <a:p>
            <a:pPr>
              <a:buNone/>
            </a:pPr>
            <a:r>
              <a:rPr lang="en-US" sz="1500" dirty="0" smtClean="0">
                <a:latin typeface="Arial" pitchFamily="34" charset="0"/>
              </a:rPr>
              <a:t>Answers to Inquiries- </a:t>
            </a:r>
            <a:r>
              <a:rPr lang="en-US" sz="1300" dirty="0" smtClean="0">
                <a:solidFill>
                  <a:schemeClr val="accent1">
                    <a:lumMod val="50000"/>
                  </a:schemeClr>
                </a:solidFill>
                <a:latin typeface="Times New Roman" pitchFamily="18" charset="0"/>
                <a:cs typeface="Times New Roman" pitchFamily="18" charset="0"/>
                <a:hlinkClick r:id="rId3"/>
              </a:rPr>
              <a:t>h</a:t>
            </a:r>
            <a:r>
              <a:rPr lang="en-US" sz="1300" u="sng" dirty="0" smtClean="0">
                <a:solidFill>
                  <a:schemeClr val="accent1">
                    <a:lumMod val="50000"/>
                  </a:schemeClr>
                </a:solidFill>
                <a:latin typeface="Times New Roman" pitchFamily="18" charset="0"/>
                <a:cs typeface="Times New Roman" pitchFamily="18" charset="0"/>
                <a:hlinkClick r:id="rId3"/>
              </a:rPr>
              <a:t>ttp://science.doe.gov/ascr/research/scidac/SciDAC3InstitutesFAQ.html</a:t>
            </a:r>
            <a:endParaRPr lang="en-US" sz="1300" dirty="0" smtClean="0">
              <a:latin typeface="Times New Roman" pitchFamily="18" charset="0"/>
              <a:cs typeface="Times New Roman" pitchFamily="18" charset="0"/>
            </a:endParaRPr>
          </a:p>
          <a:p>
            <a:pPr>
              <a:buNone/>
            </a:pPr>
            <a:endParaRPr lang="en-US" sz="1900" b="0" dirty="0" smtClean="0">
              <a:latin typeface="Arial" pitchFamily="34" charset="0"/>
            </a:endParaRPr>
          </a:p>
          <a:p>
            <a:pPr>
              <a:buNone/>
            </a:pPr>
            <a:endParaRPr lang="en-US" sz="19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Font typeface="Arial" charset="0"/>
              <a:buChar char="•"/>
            </a:pPr>
            <a:endParaRPr lang="en-US" sz="1600" dirty="0" smtClean="0"/>
          </a:p>
          <a:p>
            <a:pPr>
              <a:buNone/>
            </a:pPr>
            <a:endParaRPr lang="en-US" sz="1600" dirty="0"/>
          </a:p>
        </p:txBody>
      </p:sp>
      <p:sp>
        <p:nvSpPr>
          <p:cNvPr id="2" name="Title 1"/>
          <p:cNvSpPr>
            <a:spLocks noGrp="1"/>
          </p:cNvSpPr>
          <p:nvPr>
            <p:ph type="title"/>
          </p:nvPr>
        </p:nvSpPr>
        <p:spPr>
          <a:xfrm>
            <a:off x="0" y="-1"/>
            <a:ext cx="9144000" cy="923925"/>
          </a:xfrm>
        </p:spPr>
        <p:txBody>
          <a:bodyPr>
            <a:normAutofit/>
          </a:bodyPr>
          <a:lstStyle/>
          <a:p>
            <a:r>
              <a:rPr lang="en-US" dirty="0" smtClean="0"/>
              <a:t>SciDAC Institutes</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7</a:t>
            </a:fld>
            <a:endParaRPr lang="en-US" dirty="0"/>
          </a:p>
        </p:txBody>
      </p:sp>
      <p:sp>
        <p:nvSpPr>
          <p:cNvPr id="7" name="Footer Placeholder 6"/>
          <p:cNvSpPr>
            <a:spLocks noGrp="1"/>
          </p:cNvSpPr>
          <p:nvPr>
            <p:ph type="ftr" sz="quarter" idx="12"/>
          </p:nvPr>
        </p:nvSpPr>
        <p:spPr/>
        <p:txBody>
          <a:bodyPr/>
          <a:lstStyle/>
          <a:p>
            <a:r>
              <a:rPr lang="en-US" smtClean="0"/>
              <a:t>BERAC September 7, 2011</a:t>
            </a:r>
            <a:endParaRPr lang="en-US" dirty="0"/>
          </a:p>
        </p:txBody>
      </p:sp>
      <p:sp>
        <p:nvSpPr>
          <p:cNvPr id="6" name="Rectangle 5"/>
          <p:cNvSpPr/>
          <p:nvPr/>
        </p:nvSpPr>
        <p:spPr>
          <a:xfrm>
            <a:off x="0" y="762000"/>
            <a:ext cx="9144000" cy="338554"/>
          </a:xfrm>
          <a:prstGeom prst="rect">
            <a:avLst/>
          </a:prstGeom>
        </p:spPr>
        <p:txBody>
          <a:bodyPr wrap="square">
            <a:spAutoFit/>
          </a:bodyPr>
          <a:lstStyle/>
          <a:p>
            <a:pPr marL="342865" lvl="0" indent="-342865" defTabSz="914400" eaLnBrk="0" fontAlgn="base" hangingPunct="0">
              <a:spcBef>
                <a:spcPct val="20000"/>
              </a:spcBef>
              <a:spcAft>
                <a:spcPct val="0"/>
              </a:spcAft>
            </a:pPr>
            <a:r>
              <a:rPr lang="en-US" sz="1600" b="1" dirty="0" smtClean="0">
                <a:solidFill>
                  <a:prstClr val="black"/>
                </a:solidFill>
                <a:cs typeface="Arial" pitchFamily="34" charset="0"/>
              </a:rPr>
              <a:t>		</a:t>
            </a:r>
            <a:r>
              <a:rPr lang="en-US" sz="1600" b="1" dirty="0" smtClean="0">
                <a:solidFill>
                  <a:schemeClr val="accent2">
                    <a:lumMod val="75000"/>
                  </a:schemeClr>
                </a:solidFill>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vert="horz" lIns="91440" tIns="45720" rIns="91440" bIns="45720" rtlCol="0" anchor="ctr">
            <a:noAutofit/>
          </a:bodyPr>
          <a:lstStyle/>
          <a:p>
            <a:pPr>
              <a:lnSpc>
                <a:spcPts val="3200"/>
              </a:lnSpc>
              <a:defRPr/>
            </a:pPr>
            <a:r>
              <a:rPr lang="en-US" sz="2800" dirty="0" smtClean="0"/>
              <a:t>Scientific Discovery through Advanced Computing (SciDAC) Institutes – FY11 Awards</a:t>
            </a:r>
            <a:endParaRPr lang="en-US" sz="2800" dirty="0"/>
          </a:p>
        </p:txBody>
      </p:sp>
      <p:sp>
        <p:nvSpPr>
          <p:cNvPr id="3" name="Content Placeholder 2"/>
          <p:cNvSpPr>
            <a:spLocks noGrp="1"/>
          </p:cNvSpPr>
          <p:nvPr>
            <p:ph sz="half" idx="1"/>
          </p:nvPr>
        </p:nvSpPr>
        <p:spPr>
          <a:xfrm>
            <a:off x="76200" y="762000"/>
            <a:ext cx="9144000" cy="1884772"/>
          </a:xfrm>
        </p:spPr>
        <p:txBody>
          <a:bodyPr>
            <a:normAutofit fontScale="92500" lnSpcReduction="10000"/>
          </a:bodyPr>
          <a:lstStyle/>
          <a:p>
            <a:pPr>
              <a:spcBef>
                <a:spcPts val="200"/>
              </a:spcBef>
              <a:buNone/>
            </a:pPr>
            <a:r>
              <a:rPr lang="en-US" sz="1700" dirty="0" err="1" smtClean="0">
                <a:solidFill>
                  <a:schemeClr val="tx1"/>
                </a:solidFill>
                <a:latin typeface="+mn-lt"/>
              </a:rPr>
              <a:t>FASTMath</a:t>
            </a:r>
            <a:r>
              <a:rPr lang="en-US" sz="1700" b="0" dirty="0" smtClean="0">
                <a:solidFill>
                  <a:schemeClr val="tx1"/>
                </a:solidFill>
                <a:latin typeface="+mn-lt"/>
              </a:rPr>
              <a:t> </a:t>
            </a:r>
            <a:r>
              <a:rPr lang="en-US" sz="1700" b="0" dirty="0">
                <a:solidFill>
                  <a:schemeClr val="tx1"/>
                </a:solidFill>
                <a:latin typeface="+mn-lt"/>
              </a:rPr>
              <a:t>– Frameworks, Algorithms, and Scalable Technologies for </a:t>
            </a:r>
            <a:r>
              <a:rPr lang="en-US" sz="1700" b="0" dirty="0" smtClean="0">
                <a:solidFill>
                  <a:schemeClr val="tx1"/>
                </a:solidFill>
                <a:latin typeface="+mn-lt"/>
              </a:rPr>
              <a:t>Mathematics</a:t>
            </a:r>
          </a:p>
          <a:p>
            <a:pPr>
              <a:spcBef>
                <a:spcPts val="200"/>
              </a:spcBef>
              <a:buNone/>
            </a:pPr>
            <a:r>
              <a:rPr lang="en-US" sz="1500" b="0" dirty="0" smtClean="0">
                <a:solidFill>
                  <a:schemeClr val="tx1"/>
                </a:solidFill>
                <a:latin typeface="+mn-lt"/>
              </a:rPr>
              <a:t>	Topic areas: Structured &amp; unstructured mesh tools, linear &amp; nonlinear solvers, </a:t>
            </a:r>
            <a:r>
              <a:rPr lang="en-US" sz="1500" b="0" dirty="0" err="1" smtClean="0">
                <a:solidFill>
                  <a:schemeClr val="tx1"/>
                </a:solidFill>
                <a:latin typeface="+mn-lt"/>
              </a:rPr>
              <a:t>eigensolvers</a:t>
            </a:r>
            <a:r>
              <a:rPr lang="en-US" sz="1500" b="0" dirty="0" smtClean="0">
                <a:solidFill>
                  <a:schemeClr val="tx1"/>
                </a:solidFill>
                <a:latin typeface="+mn-lt"/>
              </a:rPr>
              <a:t>, particle methods, time integration, differential </a:t>
            </a:r>
            <a:r>
              <a:rPr lang="en-US" sz="1500" b="0" dirty="0" err="1" smtClean="0">
                <a:solidFill>
                  <a:schemeClr val="tx1"/>
                </a:solidFill>
                <a:latin typeface="+mn-lt"/>
              </a:rPr>
              <a:t>variational</a:t>
            </a:r>
            <a:r>
              <a:rPr lang="en-US" sz="1500" b="0" dirty="0" smtClean="0">
                <a:solidFill>
                  <a:schemeClr val="tx1"/>
                </a:solidFill>
                <a:latin typeface="+mn-lt"/>
              </a:rPr>
              <a:t> inequalities</a:t>
            </a:r>
            <a:endParaRPr lang="en-US" sz="1500" dirty="0" smtClean="0">
              <a:solidFill>
                <a:schemeClr val="tx1"/>
              </a:solidFill>
              <a:latin typeface="+mn-lt"/>
            </a:endParaRPr>
          </a:p>
          <a:p>
            <a:pPr>
              <a:spcBef>
                <a:spcPts val="200"/>
              </a:spcBef>
              <a:buNone/>
            </a:pPr>
            <a:r>
              <a:rPr lang="en-US" sz="1700" dirty="0">
                <a:solidFill>
                  <a:schemeClr val="tx1"/>
                </a:solidFill>
                <a:latin typeface="+mn-lt"/>
              </a:rPr>
              <a:t>QUEST</a:t>
            </a:r>
            <a:r>
              <a:rPr lang="en-US" sz="1700" b="0" dirty="0">
                <a:solidFill>
                  <a:schemeClr val="tx1"/>
                </a:solidFill>
                <a:latin typeface="+mn-lt"/>
              </a:rPr>
              <a:t> – Quantification of Uncertainty in Extreme Scale Computations </a:t>
            </a:r>
          </a:p>
          <a:p>
            <a:pPr>
              <a:spcBef>
                <a:spcPts val="200"/>
              </a:spcBef>
              <a:buNone/>
            </a:pPr>
            <a:r>
              <a:rPr lang="en-US" sz="1600" b="0" dirty="0">
                <a:solidFill>
                  <a:schemeClr val="tx1"/>
                </a:solidFill>
                <a:latin typeface="+mn-lt"/>
              </a:rPr>
              <a:t>	</a:t>
            </a:r>
            <a:r>
              <a:rPr lang="en-US" sz="1500" b="0" dirty="0" smtClean="0">
                <a:solidFill>
                  <a:schemeClr val="tx1"/>
                </a:solidFill>
                <a:latin typeface="+mn-lt"/>
              </a:rPr>
              <a:t>Topic areas: </a:t>
            </a:r>
            <a:r>
              <a:rPr lang="en-US" sz="1500" b="0" dirty="0">
                <a:solidFill>
                  <a:schemeClr val="tx1"/>
                </a:solidFill>
                <a:latin typeface="+mn-lt"/>
              </a:rPr>
              <a:t>Forward uncertainty propagation, reduced stochastic representations, inverse problems, experimental design &amp; model validation, fault </a:t>
            </a:r>
            <a:r>
              <a:rPr lang="en-US" sz="1500" b="0" dirty="0" smtClean="0">
                <a:solidFill>
                  <a:schemeClr val="tx1"/>
                </a:solidFill>
                <a:latin typeface="+mn-lt"/>
              </a:rPr>
              <a:t>tolerance</a:t>
            </a:r>
            <a:endParaRPr lang="en-US" sz="1500" dirty="0" smtClean="0">
              <a:solidFill>
                <a:schemeClr val="tx1"/>
              </a:solidFill>
              <a:latin typeface="+mn-lt"/>
            </a:endParaRPr>
          </a:p>
          <a:p>
            <a:pPr>
              <a:spcBef>
                <a:spcPts val="200"/>
              </a:spcBef>
              <a:buNone/>
            </a:pPr>
            <a:r>
              <a:rPr lang="en-US" sz="1700" dirty="0" smtClean="0">
                <a:solidFill>
                  <a:schemeClr val="tx1"/>
                </a:solidFill>
                <a:latin typeface="+mn-lt"/>
              </a:rPr>
              <a:t>SUPER</a:t>
            </a:r>
            <a:r>
              <a:rPr lang="en-US" sz="1700" b="0" dirty="0" smtClean="0">
                <a:solidFill>
                  <a:schemeClr val="tx1"/>
                </a:solidFill>
                <a:latin typeface="+mn-lt"/>
              </a:rPr>
              <a:t> – Institute for Sustained Performance, Energy and Resilience </a:t>
            </a:r>
          </a:p>
          <a:p>
            <a:pPr>
              <a:spcBef>
                <a:spcPts val="200"/>
              </a:spcBef>
              <a:buNone/>
            </a:pPr>
            <a:r>
              <a:rPr lang="en-US" sz="1600" b="0" dirty="0" smtClean="0">
                <a:solidFill>
                  <a:schemeClr val="tx1"/>
                </a:solidFill>
                <a:latin typeface="+mn-lt"/>
              </a:rPr>
              <a:t>	</a:t>
            </a:r>
            <a:r>
              <a:rPr lang="en-US" sz="1500" b="0" dirty="0" smtClean="0">
                <a:solidFill>
                  <a:schemeClr val="tx1"/>
                </a:solidFill>
                <a:latin typeface="+mn-lt"/>
              </a:rPr>
              <a:t>Topic areas: Performance engineering (including modeling &amp; auto-tuning), energy efficiency, resilience &amp; optimization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492617637"/>
              </p:ext>
            </p:extLst>
          </p:nvPr>
        </p:nvGraphicFramePr>
        <p:xfrm>
          <a:off x="292287" y="2667000"/>
          <a:ext cx="8526010" cy="3535680"/>
        </p:xfrm>
        <a:graphic>
          <a:graphicData uri="http://schemas.openxmlformats.org/drawingml/2006/table">
            <a:tbl>
              <a:tblPr firstRow="1" bandRow="1">
                <a:tableStyleId>{5C22544A-7EE6-4342-B048-85BDC9FD1C3A}</a:tableStyleId>
              </a:tblPr>
              <a:tblGrid>
                <a:gridCol w="2849623"/>
                <a:gridCol w="2886595"/>
                <a:gridCol w="2789792"/>
              </a:tblGrid>
              <a:tr h="497160">
                <a:tc>
                  <a:txBody>
                    <a:bodyPr/>
                    <a:lstStyle/>
                    <a:p>
                      <a:pPr algn="ctr"/>
                      <a:r>
                        <a:rPr lang="en-US" sz="1400" dirty="0" err="1" smtClean="0"/>
                        <a:t>FASTMath</a:t>
                      </a:r>
                      <a:endParaRPr lang="en-US" sz="1400" dirty="0" smtClean="0"/>
                    </a:p>
                    <a:p>
                      <a:pPr algn="ctr"/>
                      <a:r>
                        <a:rPr lang="en-US" sz="1400" dirty="0" smtClean="0"/>
                        <a:t>Director</a:t>
                      </a:r>
                      <a:r>
                        <a:rPr lang="en-US" sz="1400" baseline="0" dirty="0" smtClean="0"/>
                        <a:t> – Lori </a:t>
                      </a:r>
                      <a:r>
                        <a:rPr lang="en-US" sz="1400" baseline="0" dirty="0" err="1" smtClean="0"/>
                        <a:t>Diachin</a:t>
                      </a:r>
                      <a:r>
                        <a:rPr lang="en-US" sz="1400" baseline="0" dirty="0" smtClean="0"/>
                        <a:t>, LLNL</a:t>
                      </a:r>
                      <a:endParaRPr lang="en-US" sz="1400" dirty="0"/>
                    </a:p>
                  </a:txBody>
                  <a:tcPr/>
                </a:tc>
                <a:tc>
                  <a:txBody>
                    <a:bodyPr/>
                    <a:lstStyle/>
                    <a:p>
                      <a:pPr algn="ctr"/>
                      <a:r>
                        <a:rPr lang="en-US" sz="1400" dirty="0" smtClean="0"/>
                        <a:t>QUEST</a:t>
                      </a:r>
                    </a:p>
                    <a:p>
                      <a:pPr algn="ctr"/>
                      <a:r>
                        <a:rPr lang="en-US" sz="1400" dirty="0" smtClean="0"/>
                        <a:t>Director – </a:t>
                      </a:r>
                      <a:r>
                        <a:rPr lang="en-US" sz="1400" dirty="0" err="1" smtClean="0"/>
                        <a:t>Habib</a:t>
                      </a:r>
                      <a:r>
                        <a:rPr lang="en-US" sz="1400" dirty="0" smtClean="0"/>
                        <a:t> N. </a:t>
                      </a:r>
                      <a:r>
                        <a:rPr lang="en-US" sz="1400" dirty="0" err="1" smtClean="0"/>
                        <a:t>Najm</a:t>
                      </a:r>
                      <a:r>
                        <a:rPr lang="en-US" sz="1400" dirty="0" smtClean="0"/>
                        <a:t>, SNL</a:t>
                      </a:r>
                      <a:endParaRPr lang="en-US" sz="1400" dirty="0"/>
                    </a:p>
                  </a:txBody>
                  <a:tcPr/>
                </a:tc>
                <a:tc>
                  <a:txBody>
                    <a:bodyPr/>
                    <a:lstStyle/>
                    <a:p>
                      <a:pPr algn="ctr"/>
                      <a:r>
                        <a:rPr lang="en-US" sz="1400" dirty="0" smtClean="0"/>
                        <a:t>SUPER</a:t>
                      </a:r>
                    </a:p>
                    <a:p>
                      <a:pPr algn="ctr"/>
                      <a:r>
                        <a:rPr lang="en-US" sz="1400" dirty="0" smtClean="0"/>
                        <a:t>Director – Robert F. Lucas, USC</a:t>
                      </a:r>
                      <a:endParaRPr lang="en-US" sz="1400" dirty="0"/>
                    </a:p>
                  </a:txBody>
                  <a:tcPr/>
                </a:tc>
              </a:tr>
              <a:tr h="263202">
                <a:tc>
                  <a:txBody>
                    <a:bodyPr/>
                    <a:lstStyle/>
                    <a:p>
                      <a:r>
                        <a:rPr lang="en-US" sz="1200" dirty="0" smtClean="0"/>
                        <a:t>Argonne National Laboratory</a:t>
                      </a:r>
                      <a:endParaRPr lang="en-US" sz="1200" dirty="0"/>
                    </a:p>
                  </a:txBody>
                  <a:tcPr>
                    <a:solidFill>
                      <a:schemeClr val="accent3">
                        <a:lumMod val="40000"/>
                        <a:lumOff val="60000"/>
                      </a:schemeClr>
                    </a:solidFill>
                  </a:tcPr>
                </a:tc>
                <a:tc>
                  <a:txBody>
                    <a:bodyPr/>
                    <a:lstStyle/>
                    <a:p>
                      <a:r>
                        <a:rPr lang="en-US" sz="1200" dirty="0" smtClean="0"/>
                        <a:t>Los Alamos</a:t>
                      </a:r>
                      <a:r>
                        <a:rPr lang="en-US" sz="1200" baseline="0" dirty="0" smtClean="0"/>
                        <a:t> National Laboratory</a:t>
                      </a:r>
                      <a:endParaRPr lang="en-US" sz="1200" dirty="0"/>
                    </a:p>
                  </a:txBody>
                  <a:tcPr>
                    <a:solidFill>
                      <a:schemeClr val="accent3">
                        <a:lumMod val="40000"/>
                        <a:lumOff val="60000"/>
                      </a:schemeClr>
                    </a:solidFill>
                  </a:tcPr>
                </a:tc>
                <a:tc>
                  <a:txBody>
                    <a:bodyPr/>
                    <a:lstStyle/>
                    <a:p>
                      <a:r>
                        <a:rPr lang="en-US" sz="1200" dirty="0" smtClean="0"/>
                        <a:t>Argonne National Laboratory</a:t>
                      </a:r>
                      <a:endParaRPr lang="en-US" sz="1200" dirty="0"/>
                    </a:p>
                  </a:txBody>
                  <a:tcPr>
                    <a:solidFill>
                      <a:schemeClr val="accent3">
                        <a:lumMod val="40000"/>
                        <a:lumOff val="60000"/>
                      </a:schemeClr>
                    </a:solidFill>
                  </a:tcPr>
                </a:tc>
              </a:tr>
              <a:tr h="263202">
                <a:tc>
                  <a:txBody>
                    <a:bodyPr/>
                    <a:lstStyle/>
                    <a:p>
                      <a:r>
                        <a:rPr lang="en-US" sz="1200" dirty="0" smtClean="0"/>
                        <a:t>Lawrence Berkeley National</a:t>
                      </a:r>
                      <a:r>
                        <a:rPr lang="en-US" sz="1200" baseline="0" dirty="0" smtClean="0"/>
                        <a:t> </a:t>
                      </a:r>
                      <a:r>
                        <a:rPr lang="en-US" sz="1200" dirty="0" smtClean="0"/>
                        <a:t>Lab</a:t>
                      </a:r>
                      <a:endParaRPr lang="en-US" sz="1200" dirty="0"/>
                    </a:p>
                  </a:txBody>
                  <a:tcPr>
                    <a:solidFill>
                      <a:schemeClr val="accent3">
                        <a:lumMod val="40000"/>
                        <a:lumOff val="60000"/>
                      </a:schemeClr>
                    </a:solidFill>
                  </a:tcPr>
                </a:tc>
                <a:tc>
                  <a:txBody>
                    <a:bodyPr/>
                    <a:lstStyle/>
                    <a:p>
                      <a:r>
                        <a:rPr lang="en-US" sz="1200" b="1" dirty="0" smtClean="0"/>
                        <a:t>Sandia National Laboratories*</a:t>
                      </a:r>
                      <a:endParaRPr lang="en-US" sz="1200" b="1" dirty="0"/>
                    </a:p>
                  </a:txBody>
                  <a:tcPr>
                    <a:solidFill>
                      <a:schemeClr val="accent3">
                        <a:lumMod val="40000"/>
                        <a:lumOff val="60000"/>
                      </a:schemeClr>
                    </a:solidFill>
                  </a:tcPr>
                </a:tc>
                <a:tc>
                  <a:txBody>
                    <a:bodyPr/>
                    <a:lstStyle/>
                    <a:p>
                      <a:r>
                        <a:rPr lang="en-US" sz="1200" dirty="0" smtClean="0"/>
                        <a:t>Lawrence</a:t>
                      </a:r>
                      <a:r>
                        <a:rPr lang="en-US" sz="1200" baseline="0" dirty="0" smtClean="0"/>
                        <a:t> Berkeley National Lab</a:t>
                      </a:r>
                      <a:endParaRPr lang="en-US" sz="1200" dirty="0"/>
                    </a:p>
                  </a:txBody>
                  <a:tcPr>
                    <a:solidFill>
                      <a:schemeClr val="accent3">
                        <a:lumMod val="40000"/>
                        <a:lumOff val="60000"/>
                      </a:schemeClr>
                    </a:solidFill>
                  </a:tcPr>
                </a:tc>
              </a:tr>
              <a:tr h="263202">
                <a:tc>
                  <a:txBody>
                    <a:bodyPr/>
                    <a:lstStyle/>
                    <a:p>
                      <a:r>
                        <a:rPr lang="en-US" sz="1200" b="1" dirty="0" smtClean="0"/>
                        <a:t>Lawrence</a:t>
                      </a:r>
                      <a:r>
                        <a:rPr lang="en-US" sz="1200" b="1" baseline="0" dirty="0" smtClean="0"/>
                        <a:t> Livermore National Lab*</a:t>
                      </a:r>
                      <a:endParaRPr lang="en-US" sz="1200" b="1" dirty="0"/>
                    </a:p>
                  </a:txBody>
                  <a:tcPr>
                    <a:solidFill>
                      <a:schemeClr val="accent3">
                        <a:lumMod val="40000"/>
                        <a:lumOff val="60000"/>
                      </a:schemeClr>
                    </a:solidFill>
                  </a:tcPr>
                </a:tc>
                <a:tc>
                  <a:txBody>
                    <a:bodyPr/>
                    <a:lstStyle/>
                    <a:p>
                      <a:r>
                        <a:rPr lang="en-US" sz="1200" dirty="0" smtClean="0"/>
                        <a:t>Johns Hopkins University</a:t>
                      </a:r>
                      <a:endParaRPr lang="en-US" sz="1200" dirty="0"/>
                    </a:p>
                  </a:txBody>
                  <a:tcPr>
                    <a:solidFill>
                      <a:schemeClr val="accent1">
                        <a:lumMod val="40000"/>
                        <a:lumOff val="60000"/>
                      </a:schemeClr>
                    </a:solidFill>
                  </a:tcPr>
                </a:tc>
                <a:tc>
                  <a:txBody>
                    <a:bodyPr/>
                    <a:lstStyle/>
                    <a:p>
                      <a:r>
                        <a:rPr lang="en-US" sz="1200" dirty="0" smtClean="0"/>
                        <a:t>Lawrence</a:t>
                      </a:r>
                      <a:r>
                        <a:rPr lang="en-US" sz="1200" baseline="0" dirty="0" smtClean="0"/>
                        <a:t> Livermore National Lab</a:t>
                      </a:r>
                      <a:endParaRPr lang="en-US" sz="1200" dirty="0"/>
                    </a:p>
                  </a:txBody>
                  <a:tcPr>
                    <a:solidFill>
                      <a:schemeClr val="accent3">
                        <a:lumMod val="40000"/>
                        <a:lumOff val="60000"/>
                      </a:schemeClr>
                    </a:solidFill>
                  </a:tcPr>
                </a:tc>
              </a:tr>
              <a:tr h="263202">
                <a:tc>
                  <a:txBody>
                    <a:bodyPr/>
                    <a:lstStyle/>
                    <a:p>
                      <a:r>
                        <a:rPr lang="en-US" sz="1200" dirty="0" smtClean="0"/>
                        <a:t>Sandia</a:t>
                      </a:r>
                      <a:r>
                        <a:rPr lang="en-US" sz="1200" baseline="0" dirty="0" smtClean="0"/>
                        <a:t> National Laboratories</a:t>
                      </a:r>
                      <a:endParaRPr lang="en-US" sz="1200" dirty="0"/>
                    </a:p>
                  </a:txBody>
                  <a:tcPr>
                    <a:solidFill>
                      <a:schemeClr val="accent3">
                        <a:lumMod val="40000"/>
                        <a:lumOff val="60000"/>
                      </a:schemeClr>
                    </a:solidFill>
                  </a:tcPr>
                </a:tc>
                <a:tc>
                  <a:txBody>
                    <a:bodyPr/>
                    <a:lstStyle/>
                    <a:p>
                      <a:r>
                        <a:rPr lang="en-US" sz="1200" dirty="0" smtClean="0"/>
                        <a:t>Massachusetts</a:t>
                      </a:r>
                      <a:r>
                        <a:rPr lang="en-US" sz="1200" baseline="0" dirty="0" smtClean="0"/>
                        <a:t> Institute of Technology</a:t>
                      </a:r>
                      <a:endParaRPr lang="en-US" sz="1200" dirty="0"/>
                    </a:p>
                  </a:txBody>
                  <a:tcPr>
                    <a:solidFill>
                      <a:schemeClr val="accent1">
                        <a:lumMod val="40000"/>
                        <a:lumOff val="60000"/>
                      </a:schemeClr>
                    </a:solidFill>
                  </a:tcPr>
                </a:tc>
                <a:tc>
                  <a:txBody>
                    <a:bodyPr/>
                    <a:lstStyle/>
                    <a:p>
                      <a:r>
                        <a:rPr lang="en-US" sz="1200" dirty="0" smtClean="0"/>
                        <a:t>Oak</a:t>
                      </a:r>
                      <a:r>
                        <a:rPr lang="en-US" sz="1200" baseline="0" dirty="0" smtClean="0"/>
                        <a:t> Ridge National Laboratory</a:t>
                      </a:r>
                      <a:endParaRPr lang="en-US" sz="1200" dirty="0"/>
                    </a:p>
                  </a:txBody>
                  <a:tcPr>
                    <a:solidFill>
                      <a:schemeClr val="accent3">
                        <a:lumMod val="40000"/>
                        <a:lumOff val="60000"/>
                      </a:schemeClr>
                    </a:solidFill>
                  </a:tcPr>
                </a:tc>
              </a:tr>
              <a:tr h="263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Rensselaer Polytechnic Institute</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a:t>
                      </a:r>
                      <a:r>
                        <a:rPr lang="en-US" sz="1200" baseline="0" dirty="0" smtClean="0"/>
                        <a:t> of Southern California</a:t>
                      </a:r>
                      <a:endParaRPr lang="en-US" sz="1200"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California</a:t>
                      </a:r>
                      <a:r>
                        <a:rPr lang="en-US" sz="1200" baseline="0" dirty="0" smtClean="0"/>
                        <a:t> at </a:t>
                      </a:r>
                      <a:r>
                        <a:rPr lang="en-US" sz="1200" dirty="0" smtClean="0"/>
                        <a:t>San Diego</a:t>
                      </a:r>
                    </a:p>
                  </a:txBody>
                  <a:tcPr>
                    <a:solidFill>
                      <a:schemeClr val="accent1">
                        <a:lumMod val="40000"/>
                        <a:lumOff val="60000"/>
                      </a:schemeClr>
                    </a:solidFill>
                  </a:tcPr>
                </a:tc>
              </a:tr>
              <a:tr h="263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Texas at Austin</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Maryland</a:t>
                      </a:r>
                    </a:p>
                  </a:txBody>
                  <a:tcPr>
                    <a:solidFill>
                      <a:schemeClr val="accent1">
                        <a:lumMod val="40000"/>
                        <a:lumOff val="60000"/>
                      </a:schemeClr>
                    </a:solidFill>
                  </a:tcPr>
                </a:tc>
              </a:tr>
              <a:tr h="263202">
                <a:tc>
                  <a:txBody>
                    <a:bodyPr/>
                    <a:lstStyle/>
                    <a:p>
                      <a:endParaRPr 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North Carolina</a:t>
                      </a:r>
                    </a:p>
                  </a:txBody>
                  <a:tcPr>
                    <a:solidFill>
                      <a:schemeClr val="accent1">
                        <a:lumMod val="40000"/>
                        <a:lumOff val="60000"/>
                      </a:schemeClr>
                    </a:solidFill>
                  </a:tcPr>
                </a:tc>
              </a:tr>
              <a:tr h="263202">
                <a:tc>
                  <a:txBody>
                    <a:bodyPr/>
                    <a:lstStyle/>
                    <a:p>
                      <a:endParaRPr 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a:t>
                      </a:r>
                      <a:r>
                        <a:rPr lang="en-US" sz="1200" baseline="0" dirty="0" smtClean="0"/>
                        <a:t> </a:t>
                      </a:r>
                      <a:r>
                        <a:rPr lang="en-US" sz="1200" dirty="0" smtClean="0"/>
                        <a:t>of Oregon</a:t>
                      </a:r>
                    </a:p>
                  </a:txBody>
                  <a:tcPr>
                    <a:solidFill>
                      <a:schemeClr val="accent1">
                        <a:lumMod val="40000"/>
                        <a:lumOff val="60000"/>
                      </a:schemeClr>
                    </a:solidFill>
                  </a:tcPr>
                </a:tc>
              </a:tr>
              <a:tr h="263202">
                <a:tc>
                  <a:txBody>
                    <a:bodyPr/>
                    <a:lstStyle/>
                    <a:p>
                      <a:endParaRPr lang="en-US" sz="1200" dirty="0"/>
                    </a:p>
                  </a:txBody>
                  <a:tcPr>
                    <a:solidFill>
                      <a:schemeClr val="accent1">
                        <a:lumMod val="40000"/>
                        <a:lumOff val="60000"/>
                      </a:schemeClr>
                    </a:solidFill>
                  </a:tcPr>
                </a:tc>
                <a:tc>
                  <a:txBody>
                    <a:bodyPr/>
                    <a:lstStyle/>
                    <a:p>
                      <a:endParaRPr 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University</a:t>
                      </a:r>
                      <a:r>
                        <a:rPr lang="en-US" sz="1200" b="1" baseline="0" dirty="0" smtClean="0"/>
                        <a:t> of Southern California*</a:t>
                      </a:r>
                      <a:endParaRPr lang="en-US" sz="1200" b="1" dirty="0" smtClean="0"/>
                    </a:p>
                  </a:txBody>
                  <a:tcPr>
                    <a:solidFill>
                      <a:schemeClr val="accent1">
                        <a:lumMod val="40000"/>
                        <a:lumOff val="60000"/>
                      </a:schemeClr>
                    </a:solidFill>
                  </a:tcPr>
                </a:tc>
              </a:tr>
              <a:tr h="263202">
                <a:tc>
                  <a:txBody>
                    <a:bodyPr/>
                    <a:lstStyle/>
                    <a:p>
                      <a:endParaRPr lang="en-US" sz="1200" dirty="0"/>
                    </a:p>
                  </a:txBody>
                  <a:tcPr>
                    <a:solidFill>
                      <a:schemeClr val="accent1">
                        <a:lumMod val="40000"/>
                        <a:lumOff val="60000"/>
                      </a:schemeClr>
                    </a:solidFill>
                  </a:tcPr>
                </a:tc>
                <a:tc>
                  <a:txBody>
                    <a:bodyPr/>
                    <a:lstStyle/>
                    <a:p>
                      <a:endParaRPr 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Tennessee</a:t>
                      </a:r>
                      <a:r>
                        <a:rPr lang="en-US" sz="1200" baseline="0" dirty="0" smtClean="0"/>
                        <a:t> at Knoxville</a:t>
                      </a:r>
                      <a:endParaRPr lang="en-US" sz="1200" dirty="0" smtClean="0"/>
                    </a:p>
                  </a:txBody>
                  <a:tcPr>
                    <a:solidFill>
                      <a:schemeClr val="accent1">
                        <a:lumMod val="40000"/>
                        <a:lumOff val="60000"/>
                      </a:schemeClr>
                    </a:solidFill>
                  </a:tcPr>
                </a:tc>
              </a:tr>
              <a:tr h="263202">
                <a:tc>
                  <a:txBody>
                    <a:bodyPr/>
                    <a:lstStyle/>
                    <a:p>
                      <a:endParaRPr lang="en-US" sz="1200" dirty="0"/>
                    </a:p>
                  </a:txBody>
                  <a:tcPr>
                    <a:solidFill>
                      <a:schemeClr val="accent1">
                        <a:lumMod val="40000"/>
                        <a:lumOff val="60000"/>
                      </a:schemeClr>
                    </a:solidFill>
                  </a:tcPr>
                </a:tc>
                <a:tc>
                  <a:txBody>
                    <a:bodyPr/>
                    <a:lstStyle/>
                    <a:p>
                      <a:endParaRPr 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Utah</a:t>
                      </a:r>
                    </a:p>
                  </a:txBody>
                  <a:tcPr>
                    <a:solidFill>
                      <a:schemeClr val="accent1">
                        <a:lumMod val="40000"/>
                        <a:lumOff val="60000"/>
                      </a:schemeClr>
                    </a:solidFill>
                  </a:tcPr>
                </a:tc>
              </a:tr>
            </a:tbl>
          </a:graphicData>
        </a:graphic>
      </p:graphicFrame>
      <p:sp>
        <p:nvSpPr>
          <p:cNvPr id="8" name="Slide Number Placeholder 3"/>
          <p:cNvSpPr>
            <a:spLocks noGrp="1"/>
          </p:cNvSpPr>
          <p:nvPr>
            <p:ph type="sldNum" sz="quarter" idx="11"/>
          </p:nvPr>
        </p:nvSpPr>
        <p:spPr>
          <a:xfrm>
            <a:off x="8414464" y="6275454"/>
            <a:ext cx="577136" cy="582546"/>
          </a:xfrm>
        </p:spPr>
        <p:txBody>
          <a:bodyPr/>
          <a:lstStyle/>
          <a:p>
            <a:pPr>
              <a:defRPr/>
            </a:pPr>
            <a:fld id="{1E29AFE1-3263-4D00-98EC-F5FEBA61B1DF}" type="slidenum">
              <a:rPr lang="en-US" smtClean="0"/>
              <a:pPr>
                <a:defRPr/>
              </a:pPr>
              <a:t>8</a:t>
            </a:fld>
            <a:endParaRPr lang="en-US" dirty="0"/>
          </a:p>
        </p:txBody>
      </p:sp>
      <p:sp>
        <p:nvSpPr>
          <p:cNvPr id="9" name="Footer Placeholder 4"/>
          <p:cNvSpPr txBox="1">
            <a:spLocks/>
          </p:cNvSpPr>
          <p:nvPr/>
        </p:nvSpPr>
        <p:spPr>
          <a:xfrm>
            <a:off x="3124200" y="6357064"/>
            <a:ext cx="5334000" cy="365125"/>
          </a:xfrm>
          <a:prstGeom prst="rect">
            <a:avLst/>
          </a:prstGeom>
        </p:spPr>
        <p:txBody>
          <a:bodyPr vert="horz" lIns="91440" tIns="45720" rIns="91440" bIns="45720" rtlCol="0" anchor="ctr"/>
          <a:lstStyle/>
          <a:p>
            <a:pPr marR="0" lvl="0" indent="0" algn="r" fontAlgn="auto">
              <a:lnSpc>
                <a:spcPct val="100000"/>
              </a:lnSpc>
              <a:spcBef>
                <a:spcPts val="0"/>
              </a:spcBef>
              <a:spcAft>
                <a:spcPts val="0"/>
              </a:spcAft>
              <a:buClrTx/>
              <a:buSzTx/>
              <a:buFontTx/>
              <a:buNone/>
              <a:tabLst/>
              <a:defRPr/>
            </a:pPr>
            <a:r>
              <a:rPr lang="en-US" sz="1200" smtClean="0">
                <a:solidFill>
                  <a:srgbClr val="106636"/>
                </a:solidFill>
                <a:latin typeface="Arial" pitchFamily="34" charset="0"/>
                <a:cs typeface="Arial" pitchFamily="34" charset="0"/>
              </a:rPr>
              <a:t>OMB Briefing -- 9.23.2011</a:t>
            </a:r>
            <a:endParaRPr lang="en-US" sz="1200" dirty="0">
              <a:solidFill>
                <a:srgbClr val="106636"/>
              </a:solidFill>
              <a:latin typeface="Arial" pitchFamily="34" charset="0"/>
              <a:cs typeface="Arial" pitchFamily="34" charset="0"/>
            </a:endParaRPr>
          </a:p>
        </p:txBody>
      </p:sp>
      <p:sp>
        <p:nvSpPr>
          <p:cNvPr id="10" name="Footer Placeholder 9"/>
          <p:cNvSpPr>
            <a:spLocks noGrp="1"/>
          </p:cNvSpPr>
          <p:nvPr>
            <p:ph type="ftr" sz="quarter" idx="11"/>
          </p:nvPr>
        </p:nvSpPr>
        <p:spPr/>
        <p:txBody>
          <a:bodyPr/>
          <a:lstStyle/>
          <a:p>
            <a:r>
              <a:rPr lang="en-US" smtClean="0"/>
              <a:t>BERAC September 7, 2011</a:t>
            </a:r>
            <a:endParaRPr lang="en-US" dirty="0"/>
          </a:p>
        </p:txBody>
      </p:sp>
    </p:spTree>
    <p:extLst>
      <p:ext uri="{BB962C8B-B14F-4D97-AF65-F5344CB8AC3E}">
        <p14:creationId xmlns:p14="http://schemas.microsoft.com/office/powerpoint/2010/main" xmlns="" val="3257444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ASCR – SC Program Partnerships</a:t>
            </a:r>
            <a:endParaRPr lang="en-US" dirty="0"/>
          </a:p>
        </p:txBody>
      </p:sp>
      <p:sp>
        <p:nvSpPr>
          <p:cNvPr id="5" name="Slide Number Placeholder 4"/>
          <p:cNvSpPr>
            <a:spLocks noGrp="1"/>
          </p:cNvSpPr>
          <p:nvPr>
            <p:ph type="sldNum" sz="quarter" idx="10"/>
          </p:nvPr>
        </p:nvSpPr>
        <p:spPr/>
        <p:txBody>
          <a:bodyPr/>
          <a:lstStyle/>
          <a:p>
            <a:fld id="{8F7F0FD8-C4D8-4FC8-ACE5-C8022F3C3BAB}" type="slidenum">
              <a:rPr lang="en-US" smtClean="0"/>
              <a:pPr/>
              <a:t>9</a:t>
            </a:fld>
            <a:endParaRPr lang="en-US" dirty="0"/>
          </a:p>
        </p:txBody>
      </p:sp>
      <p:sp>
        <p:nvSpPr>
          <p:cNvPr id="6" name="Footer Placeholder 5"/>
          <p:cNvSpPr>
            <a:spLocks noGrp="1"/>
          </p:cNvSpPr>
          <p:nvPr>
            <p:ph type="ftr" sz="quarter" idx="11"/>
          </p:nvPr>
        </p:nvSpPr>
        <p:spPr/>
        <p:txBody>
          <a:bodyPr/>
          <a:lstStyle/>
          <a:p>
            <a:r>
              <a:rPr lang="en-US" smtClean="0"/>
              <a:t>BERAC September 7, 2011</a:t>
            </a:r>
            <a:endParaRPr lang="en-US" dirty="0"/>
          </a:p>
        </p:txBody>
      </p:sp>
      <p:sp>
        <p:nvSpPr>
          <p:cNvPr id="8" name="Content Placeholder 2"/>
          <p:cNvSpPr>
            <a:spLocks noGrp="1"/>
          </p:cNvSpPr>
          <p:nvPr>
            <p:ph idx="1"/>
          </p:nvPr>
        </p:nvSpPr>
        <p:spPr>
          <a:xfrm>
            <a:off x="76200" y="866776"/>
            <a:ext cx="8991600" cy="5259388"/>
          </a:xfrm>
        </p:spPr>
        <p:txBody>
          <a:bodyPr>
            <a:noAutofit/>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marL="236538" lvl="0" indent="-236538"/>
            <a:r>
              <a:rPr lang="en-US" sz="2400" dirty="0" smtClean="0"/>
              <a:t>Goals and Objectives</a:t>
            </a:r>
          </a:p>
          <a:p>
            <a:pPr marL="457200" lvl="1" indent="-220663"/>
            <a:r>
              <a:rPr lang="en-US" sz="2000" dirty="0" smtClean="0"/>
              <a:t>Partner with SC Programs to combine the best applied mathematics, computer science, and networking with SC program expertise to enable Strategic advances in program missions.</a:t>
            </a:r>
          </a:p>
          <a:p>
            <a:pPr marL="236538" indent="-236538"/>
            <a:r>
              <a:rPr lang="en-US" sz="2400" dirty="0" smtClean="0"/>
              <a:t>Five FOAs out before September 30, 2011:</a:t>
            </a:r>
          </a:p>
          <a:p>
            <a:pPr marL="457200" lvl="1" indent="-220663"/>
            <a:r>
              <a:rPr lang="en-US" sz="2000" dirty="0" smtClean="0"/>
              <a:t>Fusion Energy Science: topics in Edge Plasma Physics, Multiscale Integrated Modeling, and Materials Science</a:t>
            </a:r>
          </a:p>
          <a:p>
            <a:pPr marL="457200" lvl="1" indent="-220663"/>
            <a:r>
              <a:rPr lang="en-US" sz="2000" dirty="0" smtClean="0"/>
              <a:t>High Energy Physics: topics in Cosmological Frontier, Lattice Gauge Theory QCD, and Accelerator Modeling and Simulation</a:t>
            </a:r>
          </a:p>
          <a:p>
            <a:pPr marL="457200" lvl="1" indent="-220663"/>
            <a:r>
              <a:rPr lang="en-US" sz="2000" dirty="0" smtClean="0"/>
              <a:t>Nuclear Physics: topics in Low- and Medium-Energy Nuclear Physics and Heavy Ion Collider Physics</a:t>
            </a:r>
          </a:p>
          <a:p>
            <a:pPr marL="457200" lvl="1" indent="-220663"/>
            <a:r>
              <a:rPr lang="en-US" sz="2000" dirty="0" smtClean="0"/>
              <a:t>Biological and Environmental Research: topics in dynamics of atmospheres, oceans, and ice sheets that support Earth System Modeling</a:t>
            </a:r>
          </a:p>
          <a:p>
            <a:pPr marL="457200" lvl="1" indent="-220663"/>
            <a:r>
              <a:rPr lang="en-US" sz="2000" dirty="0" smtClean="0"/>
              <a:t>Basic Energy Sciences: topics in theoretical chemistry and materials science, especially excited states of atoms and molecules, materials electron correlation.</a:t>
            </a:r>
            <a:endParaRPr lang="en-US" sz="1600" dirty="0"/>
          </a:p>
        </p:txBody>
      </p:sp>
    </p:spTree>
  </p:cSld>
  <p:clrMapOvr>
    <a:masterClrMapping/>
  </p:clrMapOvr>
</p:sld>
</file>

<file path=ppt/theme/theme1.xml><?xml version="1.0" encoding="utf-8"?>
<a:theme xmlns:a="http://schemas.openxmlformats.org/drawingml/2006/main" name="Basic_Gree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3768</TotalTime>
  <Words>2201</Words>
  <Application>Microsoft Office PowerPoint</Application>
  <PresentationFormat>On-screen Show (4:3)</PresentationFormat>
  <Paragraphs>460</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Basic_Green</vt:lpstr>
      <vt:lpstr>ASCR OVERVIEW  October 7, 2011 BERAC </vt:lpstr>
      <vt:lpstr>Advanced Scientific Computing Research</vt:lpstr>
      <vt:lpstr>ASCR Facilities</vt:lpstr>
      <vt:lpstr>Energy Sciences Net</vt:lpstr>
      <vt:lpstr>Slide 5</vt:lpstr>
      <vt:lpstr>Looking Backward and Forward</vt:lpstr>
      <vt:lpstr>SciDAC Institutes</vt:lpstr>
      <vt:lpstr>Scientific Discovery through Advanced Computing (SciDAC) Institutes – FY11 Awards</vt:lpstr>
      <vt:lpstr>Strategic ASCR – SC Program Partnerships</vt:lpstr>
      <vt:lpstr>The Future is about Energy Efficient Computing</vt:lpstr>
      <vt:lpstr>The Fundamental Issue:  Where does the Energy (and Time) Go?</vt:lpstr>
      <vt:lpstr>Memory Technology: Bandwidth costs power</vt:lpstr>
      <vt:lpstr>Approaches</vt:lpstr>
      <vt:lpstr>Co-Design</vt:lpstr>
      <vt:lpstr>Three Exascale Co-Design Centers Awarded</vt:lpstr>
      <vt:lpstr>Future of Data Driven Science</vt:lpstr>
      <vt:lpstr>ASCR-BES Workshop on Data</vt:lpstr>
      <vt:lpstr>ASCR at a Glance</vt:lpstr>
      <vt:lpstr>Slide 19</vt:lpstr>
      <vt:lpstr>Computational Science Graduate Fellowship www.krellinst.org/csgf </vt:lpstr>
      <vt:lpstr>NERSC </vt:lpstr>
      <vt:lpstr>Slide 22</vt:lpstr>
      <vt:lpstr>Argonne Leadership Computing Facility</vt:lpstr>
      <vt:lpstr>Oak Ridge Leadership Computing  Facility </vt:lpstr>
      <vt:lpstr>ESnet</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Update August 24, 2010</dc:title>
  <dc:creator>hellaba</dc:creator>
  <cp:lastModifiedBy>corcoran</cp:lastModifiedBy>
  <cp:revision>237</cp:revision>
  <dcterms:created xsi:type="dcterms:W3CDTF">2010-08-17T18:12:50Z</dcterms:created>
  <dcterms:modified xsi:type="dcterms:W3CDTF">2011-10-03T17:46:43Z</dcterms:modified>
</cp:coreProperties>
</file>