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notesSlides/notesSlide19.xml" ContentType="application/vnd.openxmlformats-officedocument.presentationml.notesSlid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tags/tag3.xml" ContentType="application/vnd.openxmlformats-officedocument.presentationml.tags+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Default Extension="wmf" ContentType="image/x-wmf"/>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 id="2147483674" r:id="rId3"/>
  </p:sldMasterIdLst>
  <p:notesMasterIdLst>
    <p:notesMasterId r:id="rId51"/>
  </p:notesMasterIdLst>
  <p:sldIdLst>
    <p:sldId id="256" r:id="rId4"/>
    <p:sldId id="969" r:id="rId5"/>
    <p:sldId id="882" r:id="rId6"/>
    <p:sldId id="1000" r:id="rId7"/>
    <p:sldId id="417" r:id="rId8"/>
    <p:sldId id="1004" r:id="rId9"/>
    <p:sldId id="1024" r:id="rId10"/>
    <p:sldId id="888" r:id="rId11"/>
    <p:sldId id="889" r:id="rId12"/>
    <p:sldId id="927" r:id="rId13"/>
    <p:sldId id="928" r:id="rId14"/>
    <p:sldId id="900" r:id="rId15"/>
    <p:sldId id="1003" r:id="rId16"/>
    <p:sldId id="1009" r:id="rId17"/>
    <p:sldId id="970" r:id="rId18"/>
    <p:sldId id="971" r:id="rId19"/>
    <p:sldId id="973" r:id="rId20"/>
    <p:sldId id="976" r:id="rId21"/>
    <p:sldId id="982" r:id="rId22"/>
    <p:sldId id="980" r:id="rId23"/>
    <p:sldId id="1011" r:id="rId24"/>
    <p:sldId id="977" r:id="rId25"/>
    <p:sldId id="860" r:id="rId26"/>
    <p:sldId id="861" r:id="rId27"/>
    <p:sldId id="862" r:id="rId28"/>
    <p:sldId id="934" r:id="rId29"/>
    <p:sldId id="1015" r:id="rId30"/>
    <p:sldId id="866" r:id="rId31"/>
    <p:sldId id="868" r:id="rId32"/>
    <p:sldId id="951" r:id="rId33"/>
    <p:sldId id="876" r:id="rId34"/>
    <p:sldId id="1016" r:id="rId35"/>
    <p:sldId id="965" r:id="rId36"/>
    <p:sldId id="1010" r:id="rId37"/>
    <p:sldId id="990" r:id="rId38"/>
    <p:sldId id="978" r:id="rId39"/>
    <p:sldId id="1028" r:id="rId40"/>
    <p:sldId id="991" r:id="rId41"/>
    <p:sldId id="1008" r:id="rId42"/>
    <p:sldId id="1026" r:id="rId43"/>
    <p:sldId id="1027" r:id="rId44"/>
    <p:sldId id="1021" r:id="rId45"/>
    <p:sldId id="1022" r:id="rId46"/>
    <p:sldId id="1019" r:id="rId47"/>
    <p:sldId id="1012" r:id="rId48"/>
    <p:sldId id="1017" r:id="rId49"/>
    <p:sldId id="883" r:id="rId50"/>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66"/>
    <a:srgbClr val="0000CC"/>
    <a:srgbClr val="66CCFF"/>
    <a:srgbClr val="6699FF"/>
    <a:srgbClr val="F4F7D1"/>
    <a:srgbClr val="990033"/>
    <a:srgbClr val="BE8B52"/>
    <a:srgbClr val="C9925B"/>
    <a:srgbClr val="996633"/>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8346" autoAdjust="0"/>
    <p:restoredTop sz="99751" autoAdjust="0"/>
  </p:normalViewPr>
  <p:slideViewPr>
    <p:cSldViewPr>
      <p:cViewPr varScale="1">
        <p:scale>
          <a:sx n="110" d="100"/>
          <a:sy n="110" d="100"/>
        </p:scale>
        <p:origin x="-408"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138"/>
    </p:cViewPr>
  </p:sorterViewPr>
  <p:notesViewPr>
    <p:cSldViewPr>
      <p:cViewPr varScale="1">
        <p:scale>
          <a:sx n="56" d="100"/>
          <a:sy n="56" d="100"/>
        </p:scale>
        <p:origin x="-2016" y="-102"/>
      </p:cViewPr>
      <p:guideLst>
        <p:guide orient="horz" pos="2928"/>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22" name="Rectangle 2"/>
          <p:cNvSpPr>
            <a:spLocks noGrp="1" noChangeArrowheads="1"/>
          </p:cNvSpPr>
          <p:nvPr>
            <p:ph type="hdr" sz="quarter"/>
          </p:nvPr>
        </p:nvSpPr>
        <p:spPr bwMode="auto">
          <a:xfrm>
            <a:off x="0" y="0"/>
            <a:ext cx="2971800" cy="4635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dirty="0"/>
          </a:p>
        </p:txBody>
      </p:sp>
      <p:sp>
        <p:nvSpPr>
          <p:cNvPr id="184323" name="Rectangle 3"/>
          <p:cNvSpPr>
            <a:spLocks noGrp="1" noChangeArrowheads="1"/>
          </p:cNvSpPr>
          <p:nvPr>
            <p:ph type="dt" idx="1"/>
          </p:nvPr>
        </p:nvSpPr>
        <p:spPr bwMode="auto">
          <a:xfrm>
            <a:off x="3884613" y="0"/>
            <a:ext cx="2971800" cy="4635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dirty="0"/>
          </a:p>
        </p:txBody>
      </p:sp>
      <p:sp>
        <p:nvSpPr>
          <p:cNvPr id="62468" name="Rectangle 4"/>
          <p:cNvSpPr>
            <a:spLocks noGrp="1" noRot="1" noChangeAspect="1" noChangeArrowheads="1" noTextEdit="1"/>
          </p:cNvSpPr>
          <p:nvPr>
            <p:ph type="sldImg" idx="2"/>
          </p:nvPr>
        </p:nvSpPr>
        <p:spPr bwMode="auto">
          <a:xfrm>
            <a:off x="1104900" y="698500"/>
            <a:ext cx="4648200" cy="3486150"/>
          </a:xfrm>
          <a:prstGeom prst="rect">
            <a:avLst/>
          </a:prstGeom>
          <a:noFill/>
          <a:ln w="9525">
            <a:solidFill>
              <a:srgbClr val="000000"/>
            </a:solidFill>
            <a:miter lim="800000"/>
            <a:headEnd/>
            <a:tailEnd/>
          </a:ln>
        </p:spPr>
      </p:sp>
      <p:sp>
        <p:nvSpPr>
          <p:cNvPr id="184325" name="Rectangle 5"/>
          <p:cNvSpPr>
            <a:spLocks noGrp="1" noChangeArrowheads="1"/>
          </p:cNvSpPr>
          <p:nvPr>
            <p:ph type="body" sz="quarter" idx="3"/>
          </p:nvPr>
        </p:nvSpPr>
        <p:spPr bwMode="auto">
          <a:xfrm>
            <a:off x="685800" y="4416425"/>
            <a:ext cx="5486400" cy="4181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84326" name="Rectangle 6"/>
          <p:cNvSpPr>
            <a:spLocks noGrp="1" noChangeArrowheads="1"/>
          </p:cNvSpPr>
          <p:nvPr>
            <p:ph type="ftr" sz="quarter" idx="4"/>
          </p:nvPr>
        </p:nvSpPr>
        <p:spPr bwMode="auto">
          <a:xfrm>
            <a:off x="0" y="8831263"/>
            <a:ext cx="2971800" cy="4635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dirty="0"/>
          </a:p>
        </p:txBody>
      </p:sp>
      <p:sp>
        <p:nvSpPr>
          <p:cNvPr id="184327" name="Rectangle 7"/>
          <p:cNvSpPr>
            <a:spLocks noGrp="1" noChangeArrowheads="1"/>
          </p:cNvSpPr>
          <p:nvPr>
            <p:ph type="sldNum" sz="quarter" idx="5"/>
          </p:nvPr>
        </p:nvSpPr>
        <p:spPr bwMode="auto">
          <a:xfrm>
            <a:off x="3884613" y="8831263"/>
            <a:ext cx="2971800" cy="4635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DD01C8D9-97AB-4857-82D7-9CEC67C7BDA9}"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slide" Target="../slides/slide32.xml"/><Relationship Id="rId1" Type="http://schemas.openxmlformats.org/officeDocument/2006/relationships/notesMaster" Target="../notesMasters/notesMaster1.xml"/><Relationship Id="rId4" Type="http://schemas.openxmlformats.org/officeDocument/2006/relationships/image" Target="../media/image81.png"/></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image" Target="../media/image90.emf"/><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image" Target="../media/image90.emf"/><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CBF20BEB-6DF0-440F-A586-1A952607115C}" type="slidenum">
              <a:rPr lang="en-US" smtClean="0"/>
              <a:pPr/>
              <a:t>1</a:t>
            </a:fld>
            <a:endParaRPr lang="en-US" dirty="0"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r>
              <a:rPr lang="en-US" sz="1400" dirty="0" smtClean="0"/>
              <a:t>Geophysical methods can be useful for gaining insights about complex subsurface hydrological-biogeochemical processes that is often hard to extract from wellbore data alone. </a:t>
            </a:r>
          </a:p>
          <a:p>
            <a:pPr lvl="1" eaLnBrk="1" hangingPunct="1"/>
            <a:r>
              <a:rPr lang="en-US" sz="1400" dirty="0" smtClean="0"/>
              <a:t>Several key components are necessary to obtain quantitative information from geophysical data.</a:t>
            </a:r>
          </a:p>
          <a:p>
            <a:pPr lvl="1" eaLnBrk="1" hangingPunct="1"/>
            <a:endParaRPr lang="en-US" sz="1400" dirty="0" smtClean="0"/>
          </a:p>
          <a:p>
            <a:pPr eaLnBrk="1" hangingPunct="1"/>
            <a:r>
              <a:rPr lang="en-US" sz="1400" dirty="0" smtClean="0"/>
              <a:t>Geophysical methods can provide information about variability in properties or processes that is in-line with scale of problem.</a:t>
            </a:r>
          </a:p>
          <a:p>
            <a:pPr lvl="1" eaLnBrk="1" hangingPunct="1"/>
            <a:r>
              <a:rPr lang="en-US" sz="1400" dirty="0" smtClean="0"/>
              <a:t>‘Effective signatures’ of system behavior </a:t>
            </a:r>
          </a:p>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a:noFill/>
        </p:spPr>
        <p:txBody>
          <a:bodyPr/>
          <a:lstStyle/>
          <a:p>
            <a:fld id="{6603DCFE-01FC-488D-A5BA-278C76384D2A}" type="slidenum">
              <a:rPr lang="en-US" smtClean="0">
                <a:latin typeface="Arial" pitchFamily="34" charset="0"/>
              </a:rPr>
              <a:pPr/>
              <a:t>6</a:t>
            </a:fld>
            <a:endParaRPr lang="en-US" dirty="0" smtClean="0">
              <a:latin typeface="Arial" pitchFamily="34" charset="0"/>
            </a:endParaRPr>
          </a:p>
        </p:txBody>
      </p:sp>
      <p:sp>
        <p:nvSpPr>
          <p:cNvPr id="32770" name="Rectangle 2"/>
          <p:cNvSpPr>
            <a:spLocks noGrp="1" noRot="1" noChangeAspect="1" noChangeArrowheads="1" noTextEdit="1"/>
          </p:cNvSpPr>
          <p:nvPr>
            <p:ph type="sldImg"/>
          </p:nvPr>
        </p:nvSpPr>
        <p:spPr>
          <a:xfrm>
            <a:off x="1106488" y="698500"/>
            <a:ext cx="4648200" cy="3486150"/>
          </a:xfrm>
          <a:ln/>
        </p:spPr>
      </p:sp>
      <p:sp>
        <p:nvSpPr>
          <p:cNvPr id="32771"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a:noFill/>
        </p:spPr>
        <p:txBody>
          <a:bodyPr/>
          <a:lstStyle/>
          <a:p>
            <a:fld id="{6603DCFE-01FC-488D-A5BA-278C76384D2A}" type="slidenum">
              <a:rPr lang="en-US" smtClean="0">
                <a:latin typeface="Arial" pitchFamily="34" charset="0"/>
              </a:rPr>
              <a:pPr/>
              <a:t>7</a:t>
            </a:fld>
            <a:endParaRPr lang="en-US" dirty="0" smtClean="0">
              <a:latin typeface="Arial" pitchFamily="34" charset="0"/>
            </a:endParaRPr>
          </a:p>
        </p:txBody>
      </p:sp>
      <p:sp>
        <p:nvSpPr>
          <p:cNvPr id="32770" name="Rectangle 2"/>
          <p:cNvSpPr>
            <a:spLocks noGrp="1" noRot="1" noChangeAspect="1" noChangeArrowheads="1" noTextEdit="1"/>
          </p:cNvSpPr>
          <p:nvPr>
            <p:ph type="sldImg"/>
          </p:nvPr>
        </p:nvSpPr>
        <p:spPr>
          <a:xfrm>
            <a:off x="1106488" y="698500"/>
            <a:ext cx="4648200" cy="3486150"/>
          </a:xfrm>
          <a:ln/>
        </p:spPr>
      </p:sp>
      <p:sp>
        <p:nvSpPr>
          <p:cNvPr id="32771"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AFD6B966-0561-4CE7-87FC-9EE06EC57DB1}" type="slidenum">
              <a:rPr lang="en-US" smtClean="0">
                <a:latin typeface="Arial" pitchFamily="34" charset="0"/>
              </a:rPr>
              <a:pPr/>
              <a:t>15</a:t>
            </a:fld>
            <a:endParaRPr lang="en-US" dirty="0" smtClean="0">
              <a:latin typeface="Arial" pitchFamily="34" charset="0"/>
            </a:endParaRPr>
          </a:p>
        </p:txBody>
      </p:sp>
      <p:sp>
        <p:nvSpPr>
          <p:cNvPr id="58371" name="Rectangle 2"/>
          <p:cNvSpPr>
            <a:spLocks noGrp="1" noRot="1" noChangeAspect="1" noChangeArrowheads="1" noTextEdit="1"/>
          </p:cNvSpPr>
          <p:nvPr>
            <p:ph type="sldImg"/>
          </p:nvPr>
        </p:nvSpPr>
        <p:spPr>
          <a:xfrm>
            <a:off x="1104900" y="696913"/>
            <a:ext cx="4648200" cy="3486150"/>
          </a:xfrm>
          <a:ln/>
        </p:spPr>
      </p:sp>
      <p:sp>
        <p:nvSpPr>
          <p:cNvPr id="58372" name="Rectangle 3"/>
          <p:cNvSpPr>
            <a:spLocks noGrp="1" noChangeArrowheads="1"/>
          </p:cNvSpPr>
          <p:nvPr>
            <p:ph type="body" idx="1"/>
          </p:nvPr>
        </p:nvSpPr>
        <p:spPr>
          <a:xfrm>
            <a:off x="687388" y="4414838"/>
            <a:ext cx="5483225" cy="4184650"/>
          </a:xfrm>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23</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24</a:t>
            </a:fld>
            <a:endParaRPr lang="en-US" dirty="0"/>
          </a:p>
        </p:txBody>
      </p:sp>
      <p:sp>
        <p:nvSpPr>
          <p:cNvPr id="5" name="Text Box 10"/>
          <p:cNvSpPr txBox="1">
            <a:spLocks noGrp="1" noChangeArrowheads="1"/>
          </p:cNvSpPr>
          <p:nvPr>
            <p:ph type="body" idx="1"/>
          </p:nvPr>
        </p:nvSpPr>
        <p:spPr bwMode="auto">
          <a:xfrm>
            <a:off x="685800" y="4416425"/>
            <a:ext cx="5486400" cy="5478423"/>
          </a:xfrm>
          <a:prstGeom prst="rect">
            <a:avLst/>
          </a:prstGeom>
          <a:noFill/>
          <a:ln w="9525">
            <a:noFill/>
            <a:miter lim="800000"/>
            <a:headEnd/>
            <a:tailEnd/>
          </a:ln>
        </p:spPr>
        <p:txBody>
          <a:bodyPr>
            <a:spAutoFit/>
          </a:bodyPr>
          <a:lstStyle/>
          <a:p>
            <a:r>
              <a:rPr lang="en-US" sz="2000" b="1" dirty="0">
                <a:solidFill>
                  <a:srgbClr val="0000CC"/>
                </a:solidFill>
              </a:rPr>
              <a:t>Several </a:t>
            </a:r>
            <a:r>
              <a:rPr lang="en-US" sz="2000" b="1" dirty="0" smtClean="0">
                <a:solidFill>
                  <a:srgbClr val="0000CC"/>
                </a:solidFill>
              </a:rPr>
              <a:t>end-products</a:t>
            </a:r>
            <a:endParaRPr lang="en-US" sz="2000" b="1" dirty="0">
              <a:solidFill>
                <a:srgbClr val="0000CC"/>
              </a:solidFill>
            </a:endParaRPr>
          </a:p>
          <a:p>
            <a:pPr>
              <a:buFontTx/>
              <a:buChar char="•"/>
            </a:pPr>
            <a:r>
              <a:rPr lang="en-US" dirty="0"/>
              <a:t> Generated bicarbonate can react with groundwater Ca2+ to </a:t>
            </a:r>
            <a:r>
              <a:rPr lang="en-US" b="1" u="sng" dirty="0">
                <a:solidFill>
                  <a:srgbClr val="0000CC"/>
                </a:solidFill>
              </a:rPr>
              <a:t>produce calcite</a:t>
            </a:r>
          </a:p>
          <a:p>
            <a:pPr>
              <a:buFontTx/>
              <a:buChar char="•"/>
            </a:pPr>
            <a:r>
              <a:rPr lang="en-US" dirty="0"/>
              <a:t> Fe(II) from iron reduction combined with S from sulfate reduction can form </a:t>
            </a:r>
            <a:r>
              <a:rPr lang="en-US" b="1" u="sng" dirty="0">
                <a:solidFill>
                  <a:srgbClr val="0000CC"/>
                </a:solidFill>
              </a:rPr>
              <a:t>FeS</a:t>
            </a:r>
          </a:p>
          <a:p>
            <a:pPr>
              <a:buFontTx/>
              <a:buChar char="•"/>
            </a:pPr>
            <a:r>
              <a:rPr lang="en-US" dirty="0"/>
              <a:t> Accumulation of </a:t>
            </a:r>
            <a:r>
              <a:rPr lang="en-US" b="1" dirty="0"/>
              <a:t>cell bodies as well as extracellular polymer substance</a:t>
            </a:r>
            <a:r>
              <a:rPr lang="en-US" b="1" dirty="0" smtClean="0"/>
              <a:t>.</a:t>
            </a:r>
          </a:p>
          <a:p>
            <a:pPr>
              <a:buFontTx/>
              <a:buChar char="•"/>
            </a:pPr>
            <a:endParaRPr lang="en-US" b="1" dirty="0" smtClean="0"/>
          </a:p>
          <a:p>
            <a:pPr>
              <a:buFontTx/>
              <a:buChar char="•"/>
            </a:pPr>
            <a:endParaRPr lang="en-US" b="1" dirty="0" smtClean="0"/>
          </a:p>
          <a:p>
            <a:r>
              <a:rPr lang="en-US" dirty="0" smtClean="0"/>
              <a:t>The transition from iron-reduction to sulfate-reduction occurs at relatively</a:t>
            </a:r>
          </a:p>
          <a:p>
            <a:r>
              <a:rPr lang="en-US" dirty="0" smtClean="0"/>
              <a:t>121 predictable times following the amendment injection [</a:t>
            </a:r>
            <a:r>
              <a:rPr lang="en-US" i="1" dirty="0" smtClean="0"/>
              <a:t>Li et al., 2009]. Injection of acetate</a:t>
            </a:r>
          </a:p>
          <a:p>
            <a:r>
              <a:rPr lang="en-US" dirty="0" smtClean="0"/>
              <a:t>122 (electron donor) is initially going to stimulate the activity of iron-reducing bacteria</a:t>
            </a:r>
          </a:p>
          <a:p>
            <a:r>
              <a:rPr lang="en-US" dirty="0" smtClean="0"/>
              <a:t>123 (Geobacter) commonly found in Rifle sediments [</a:t>
            </a:r>
            <a:r>
              <a:rPr lang="en-US" i="1" dirty="0" smtClean="0"/>
              <a:t>Williams et al., 2011]. Iron reduction is</a:t>
            </a:r>
          </a:p>
          <a:p>
            <a:r>
              <a:rPr lang="en-US" dirty="0" smtClean="0"/>
              <a:t>124 expected to reduce iron (hydro)oxide to ferrous iron Fe(II), simultaneously with aqueous</a:t>
            </a:r>
          </a:p>
          <a:p>
            <a:r>
              <a:rPr lang="en-US" dirty="0" smtClean="0"/>
              <a:t>125 U(VI) to immobile U(IV). After the depletion of “bioavailable” iron, sulfate is expected</a:t>
            </a:r>
          </a:p>
          <a:p>
            <a:r>
              <a:rPr lang="en-US" dirty="0" smtClean="0"/>
              <a:t>7</a:t>
            </a:r>
          </a:p>
          <a:p>
            <a:r>
              <a:rPr lang="en-US" dirty="0" smtClean="0"/>
              <a:t>to be reduced by sulfate reducers 126 (sulfate reducing proteobacteria), which should lead to</a:t>
            </a:r>
          </a:p>
          <a:p>
            <a:r>
              <a:rPr lang="en-US" dirty="0" smtClean="0"/>
              <a:t>127 the accumulation of aqueous S(−II) and eventually the formation of amorphous FeS(am).</a:t>
            </a:r>
            <a:endParaRPr lang="en-US" b="1" dirty="0"/>
          </a:p>
          <a:p>
            <a:pPr lvl="1"/>
            <a:endParaRPr lang="en-US" b="1"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25</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26</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27</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C1C40168-03F0-4999-AD0E-C8EC4B36623C}" type="slidenum">
              <a:rPr lang="en-US" smtClean="0"/>
              <a:pPr/>
              <a:t>28</a:t>
            </a:fld>
            <a:endParaRPr lang="en-US" dirty="0" smtClean="0"/>
          </a:p>
        </p:txBody>
      </p:sp>
      <p:sp>
        <p:nvSpPr>
          <p:cNvPr id="29699" name="Rectangle 2"/>
          <p:cNvSpPr>
            <a:spLocks noGrp="1" noRot="1" noChangeAspect="1" noChangeArrowheads="1" noTextEdit="1"/>
          </p:cNvSpPr>
          <p:nvPr>
            <p:ph type="sldImg"/>
          </p:nvPr>
        </p:nvSpPr>
        <p:spPr>
          <a:xfrm>
            <a:off x="1106488" y="698500"/>
            <a:ext cx="4646612" cy="3486150"/>
          </a:xfrm>
          <a:ln/>
        </p:spPr>
      </p:sp>
      <p:sp>
        <p:nvSpPr>
          <p:cNvPr id="29700" name="Rectangle 3"/>
          <p:cNvSpPr>
            <a:spLocks noGrp="1" noChangeArrowheads="1"/>
          </p:cNvSpPr>
          <p:nvPr>
            <p:ph type="body" idx="1"/>
          </p:nvPr>
        </p:nvSpPr>
        <p:spPr>
          <a:xfrm>
            <a:off x="912317" y="4416099"/>
            <a:ext cx="5033367" cy="4182457"/>
          </a:xfrm>
          <a:noFill/>
          <a:ln/>
        </p:spPr>
        <p:txBody>
          <a:bodyPr/>
          <a:lstStyle/>
          <a:p>
            <a:pPr eaLnBrk="1" hangingPunct="1"/>
            <a:r>
              <a:rPr lang="en-US" dirty="0" smtClean="0"/>
              <a:t>These figures partially explain the scale dependence of the estimated results.</a:t>
            </a:r>
          </a:p>
          <a:p>
            <a:pPr eaLnBrk="1" hangingPunct="1"/>
            <a:r>
              <a:rPr lang="en-US" dirty="0" smtClean="0"/>
              <a:t>Seismic attributes respond to the materials at a scale of 10~60 microns (i.e. aggregated encrusted cells).</a:t>
            </a:r>
          </a:p>
          <a:p>
            <a:pPr eaLnBrk="1" hangingPunct="1"/>
            <a:r>
              <a:rPr lang="en-US" dirty="0" smtClean="0"/>
              <a:t>Geochemical simulation calculates the total volume of the isolated precipitates at very small scale.</a:t>
            </a:r>
          </a:p>
          <a:p>
            <a:pPr eaLnBrk="1" hangingPunct="1"/>
            <a:r>
              <a:rPr lang="en-US" dirty="0" smtClean="0"/>
              <a:t>However, for IP measurements, the mechanism is not clear. It could be the function of the properties of the surface areas of encrusted single cells (small scale) or the surface areas of pore space (larger scale).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29</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30</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31</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64EE2AE4-104B-4087-B16B-B99DF3DE10B7}" type="slidenum">
              <a:rPr lang="en-US" smtClean="0"/>
              <a:pPr/>
              <a:t>32</a:t>
            </a:fld>
            <a:endParaRPr lang="en-US" dirty="0" smtClean="0"/>
          </a:p>
        </p:txBody>
      </p:sp>
      <p:sp>
        <p:nvSpPr>
          <p:cNvPr id="70659" name="Rectangle 2"/>
          <p:cNvSpPr>
            <a:spLocks noGrp="1" noRot="1" noChangeAspect="1" noChangeArrowheads="1" noTextEdit="1"/>
          </p:cNvSpPr>
          <p:nvPr>
            <p:ph type="sldImg"/>
          </p:nvPr>
        </p:nvSpPr>
        <p:spPr>
          <a:ln/>
        </p:spPr>
      </p:sp>
      <p:pic>
        <p:nvPicPr>
          <p:cNvPr id="70660" name="Picture 3"/>
          <p:cNvPicPr>
            <a:picLocks noGrp="1" noChangeAspect="1" noChangeArrowheads="1"/>
          </p:cNvPicPr>
          <p:nvPr>
            <p:ph type="body" idx="1"/>
          </p:nvPr>
        </p:nvPicPr>
        <p:blipFill>
          <a:blip r:embed="rId3"/>
          <a:srcRect/>
          <a:stretch>
            <a:fillRect/>
          </a:stretch>
        </p:blipFill>
        <p:spPr>
          <a:xfrm>
            <a:off x="685800" y="4416425"/>
            <a:ext cx="5486400" cy="1908175"/>
          </a:xfrm>
        </p:spPr>
      </p:pic>
      <p:pic>
        <p:nvPicPr>
          <p:cNvPr id="70661" name="Picture 5"/>
          <p:cNvPicPr>
            <a:picLocks noChangeAspect="1" noChangeArrowheads="1"/>
          </p:cNvPicPr>
          <p:nvPr/>
        </p:nvPicPr>
        <p:blipFill>
          <a:blip r:embed="rId4"/>
          <a:srcRect/>
          <a:stretch>
            <a:fillRect/>
          </a:stretch>
        </p:blipFill>
        <p:spPr bwMode="auto">
          <a:xfrm>
            <a:off x="1143000" y="6477000"/>
            <a:ext cx="4572000" cy="1266825"/>
          </a:xfrm>
          <a:prstGeom prst="rect">
            <a:avLst/>
          </a:prstGeom>
          <a:noFill/>
          <a:ln w="9525">
            <a:noFill/>
            <a:miter lim="800000"/>
            <a:headEnd/>
            <a:tailEnd/>
          </a:ln>
        </p:spPr>
      </p:pic>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33</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991E8206-B2B2-40D8-87E7-8BABA5940556}" type="slidenum">
              <a:rPr lang="en-US" smtClean="0">
                <a:ea typeface="MS PGothic" pitchFamily="34" charset="-128"/>
              </a:rPr>
              <a:pPr/>
              <a:t>35</a:t>
            </a:fld>
            <a:endParaRPr lang="en-US" dirty="0" smtClean="0">
              <a:ea typeface="MS PGothic" pitchFamily="34" charset="-128"/>
            </a:endParaRPr>
          </a:p>
        </p:txBody>
      </p:sp>
      <p:sp>
        <p:nvSpPr>
          <p:cNvPr id="38915" name="Rectangle 2"/>
          <p:cNvSpPr>
            <a:spLocks noGrp="1" noRot="1" noChangeAspect="1" noChangeArrowheads="1" noTextEdit="1"/>
          </p:cNvSpPr>
          <p:nvPr>
            <p:ph type="sldImg"/>
          </p:nvPr>
        </p:nvSpPr>
        <p:spPr>
          <a:xfrm>
            <a:off x="1106488" y="698500"/>
            <a:ext cx="4648200" cy="3486150"/>
          </a:xfrm>
          <a:ln/>
        </p:spPr>
      </p:sp>
      <p:sp>
        <p:nvSpPr>
          <p:cNvPr id="38916" name="Rectangle 3"/>
          <p:cNvSpPr>
            <a:spLocks noGrp="1" noChangeArrowheads="1"/>
          </p:cNvSpPr>
          <p:nvPr>
            <p:ph type="body" idx="1"/>
          </p:nvPr>
        </p:nvSpPr>
        <p:spPr>
          <a:noFill/>
          <a:ln/>
        </p:spPr>
        <p:txBody>
          <a:bodyPr/>
          <a:lstStyle/>
          <a:p>
            <a:pPr eaLnBrk="1" hangingPunct="1"/>
            <a:r>
              <a:rPr lang="en-US" dirty="0" smtClean="0">
                <a:solidFill>
                  <a:srgbClr val="000000"/>
                </a:solidFill>
                <a:latin typeface="Arial" charset="0"/>
              </a:rPr>
              <a:t>Only 35% of oil in typical well is recovered.</a:t>
            </a:r>
          </a:p>
          <a:p>
            <a:pPr eaLnBrk="1" hangingPunct="1"/>
            <a:r>
              <a:rPr lang="en-US" dirty="0" smtClean="0">
                <a:solidFill>
                  <a:srgbClr val="000000"/>
                </a:solidFill>
                <a:latin typeface="Arial" charset="0"/>
              </a:rPr>
              <a:t>More than 400 microbial enhanced oil recovery field tests have been conducted in the USA alone</a:t>
            </a:r>
          </a:p>
          <a:p>
            <a:pPr eaLnBrk="1" hangingPunct="1"/>
            <a:r>
              <a:rPr lang="en-US" dirty="0" smtClean="0">
                <a:solidFill>
                  <a:srgbClr val="000000"/>
                </a:solidFill>
                <a:latin typeface="Arial" charset="0"/>
              </a:rPr>
              <a:t>Plethora of small companies utilize various proprietary mixes of microbes &amp; nutrients for wellbore injection</a:t>
            </a:r>
          </a:p>
          <a:p>
            <a:pPr eaLnBrk="1" hangingPunct="1"/>
            <a:r>
              <a:rPr lang="en-US" dirty="0" smtClean="0">
                <a:solidFill>
                  <a:srgbClr val="000000"/>
                </a:solidFill>
                <a:latin typeface="Arial" charset="0"/>
              </a:rPr>
              <a:t>MEHR sometimes works, sometimes doesn’t</a:t>
            </a:r>
          </a:p>
          <a:p>
            <a:pPr lvl="1" eaLnBrk="1" hangingPunct="1"/>
            <a:r>
              <a:rPr lang="en-US" b="1" i="1" dirty="0" smtClean="0">
                <a:solidFill>
                  <a:srgbClr val="002060"/>
                </a:solidFill>
                <a:latin typeface="Arial" charset="0"/>
              </a:rPr>
              <a:t>considered unpredictable</a:t>
            </a:r>
          </a:p>
          <a:p>
            <a:pPr eaLnBrk="1" hangingPunct="1"/>
            <a:endParaRPr lang="en-US" dirty="0" smtClean="0">
              <a:solidFill>
                <a:srgbClr val="000000"/>
              </a:solidFill>
              <a:latin typeface="Arial" charset="0"/>
            </a:endParaRPr>
          </a:p>
          <a:p>
            <a:pPr eaLnBrk="1" hangingPunct="1"/>
            <a:endParaRPr lang="en-US" b="1" dirty="0" smtClean="0">
              <a:latin typeface="Arial" charset="0"/>
            </a:endParaRPr>
          </a:p>
          <a:p>
            <a:pPr eaLnBrk="1" hangingPunct="1"/>
            <a:endParaRPr lang="en-US" dirty="0"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04800" y="6248400"/>
            <a:ext cx="6172200" cy="4181475"/>
          </a:xfrm>
        </p:spPr>
        <p:txBody>
          <a:bodyPr>
            <a:normAutofit/>
          </a:bodyPr>
          <a:lstStyle/>
          <a:p>
            <a:pPr lvl="1">
              <a:buFont typeface="Arial" charset="0"/>
              <a:buChar char="•"/>
            </a:pPr>
            <a:r>
              <a:rPr lang="en-US" sz="1600" dirty="0" smtClean="0"/>
              <a:t>A lactic-acid bacteria that clogs via production of the biopolymer dextran. Has been demonstrated at lab scale and at limited field scale (heavy oil MEOR project)</a:t>
            </a:r>
          </a:p>
          <a:p>
            <a:pPr lvl="1">
              <a:buFont typeface="Arial" charset="0"/>
              <a:buChar char="•"/>
            </a:pPr>
            <a:r>
              <a:rPr lang="en-US" sz="1600" dirty="0" smtClean="0"/>
              <a:t>Produces dextran when fed sucrose but none when grown with glucose/fructose</a:t>
            </a:r>
          </a:p>
          <a:p>
            <a:pPr lvl="1">
              <a:buFont typeface="Arial" charset="0"/>
              <a:buChar char="•"/>
            </a:pPr>
            <a:r>
              <a:rPr lang="en-US" sz="1600" dirty="0" smtClean="0"/>
              <a:t>Characterization - growth kinetics on sucrose vs. glucose have been assessed, non-pathogenetic, has been found in reservoirs.</a:t>
            </a:r>
          </a:p>
          <a:p>
            <a:pPr lvl="1">
              <a:buFont typeface="Arial" charset="0"/>
              <a:buChar char="•"/>
            </a:pPr>
            <a:r>
              <a:rPr lang="en-US" sz="1600" dirty="0" smtClean="0"/>
              <a:t>Works well at 25 C –  functioning at higher temperatures unclear.</a:t>
            </a:r>
          </a:p>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36</a:t>
            </a:fld>
            <a:endParaRPr lang="en-US" dirty="0"/>
          </a:p>
        </p:txBody>
      </p:sp>
      <p:pic>
        <p:nvPicPr>
          <p:cNvPr id="5" name="Picture 4"/>
          <p:cNvPicPr>
            <a:picLocks noChangeAspect="1" noChangeArrowheads="1"/>
          </p:cNvPicPr>
          <p:nvPr/>
        </p:nvPicPr>
        <p:blipFill>
          <a:blip r:embed="rId3" cstate="print"/>
          <a:srcRect/>
          <a:stretch>
            <a:fillRect/>
          </a:stretch>
        </p:blipFill>
        <p:spPr bwMode="auto">
          <a:xfrm>
            <a:off x="561975" y="4495800"/>
            <a:ext cx="6296025" cy="1638300"/>
          </a:xfrm>
          <a:prstGeom prst="rect">
            <a:avLst/>
          </a:prstGeom>
          <a:noFill/>
          <a:ln w="9525">
            <a:noFill/>
            <a:miter lim="800000"/>
            <a:headEnd/>
            <a:tailEnd/>
          </a:ln>
          <a:effectLst/>
        </p:spPr>
      </p:pic>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04800" y="6248400"/>
            <a:ext cx="6172200" cy="4181475"/>
          </a:xfrm>
        </p:spPr>
        <p:txBody>
          <a:bodyPr>
            <a:normAutofit/>
          </a:bodyPr>
          <a:lstStyle/>
          <a:p>
            <a:pPr lvl="1">
              <a:buFont typeface="Arial" charset="0"/>
              <a:buChar char="•"/>
            </a:pPr>
            <a:r>
              <a:rPr lang="en-US" sz="1600" dirty="0" smtClean="0"/>
              <a:t>A lactic-acid bacteria that clogs via production of the biopolymer dextran. Has been demonstrated at lab scale and at limited field scale (heavy oil MEOR project)</a:t>
            </a:r>
          </a:p>
          <a:p>
            <a:pPr lvl="1">
              <a:buFont typeface="Arial" charset="0"/>
              <a:buChar char="•"/>
            </a:pPr>
            <a:r>
              <a:rPr lang="en-US" sz="1600" dirty="0" smtClean="0"/>
              <a:t>Produces dextran when fed sucrose but none when grown with glucose/fructose</a:t>
            </a:r>
          </a:p>
          <a:p>
            <a:pPr lvl="1">
              <a:buFont typeface="Arial" charset="0"/>
              <a:buChar char="•"/>
            </a:pPr>
            <a:r>
              <a:rPr lang="en-US" sz="1600" dirty="0" smtClean="0"/>
              <a:t>Characterization - growth kinetics on sucrose vs. glucose have been assessed, non-pathogenetic, has been found in reservoirs.</a:t>
            </a:r>
          </a:p>
          <a:p>
            <a:pPr lvl="1">
              <a:buFont typeface="Arial" charset="0"/>
              <a:buChar char="•"/>
            </a:pPr>
            <a:r>
              <a:rPr lang="en-US" sz="1600" dirty="0" smtClean="0"/>
              <a:t>Works well at 25 C –  functioning at higher temperatures unclear.</a:t>
            </a:r>
          </a:p>
          <a:p>
            <a:endParaRPr lang="en-US" dirty="0"/>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37</a:t>
            </a:fld>
            <a:endParaRPr lang="en-US" dirty="0"/>
          </a:p>
        </p:txBody>
      </p:sp>
      <p:pic>
        <p:nvPicPr>
          <p:cNvPr id="5" name="Picture 4"/>
          <p:cNvPicPr>
            <a:picLocks noChangeAspect="1" noChangeArrowheads="1"/>
          </p:cNvPicPr>
          <p:nvPr/>
        </p:nvPicPr>
        <p:blipFill>
          <a:blip r:embed="rId3" cstate="print"/>
          <a:srcRect/>
          <a:stretch>
            <a:fillRect/>
          </a:stretch>
        </p:blipFill>
        <p:spPr bwMode="auto">
          <a:xfrm>
            <a:off x="561975" y="4495800"/>
            <a:ext cx="6296025" cy="1638300"/>
          </a:xfrm>
          <a:prstGeom prst="rect">
            <a:avLst/>
          </a:prstGeom>
          <a:noFill/>
          <a:ln w="9525">
            <a:noFill/>
            <a:miter lim="800000"/>
            <a:headEnd/>
            <a:tailEnd/>
          </a:ln>
          <a:effectLst/>
        </p:spPr>
      </p:pic>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What are the potential metabolic capabilities of microbes cultured from permafrost?</a:t>
            </a:r>
          </a:p>
          <a:p>
            <a:r>
              <a:rPr lang="en-US" dirty="0" smtClean="0"/>
              <a:t>What are the potential metabolic capabilities of abundant, uncultured, or dormant microbes?</a:t>
            </a:r>
          </a:p>
          <a:p>
            <a:r>
              <a:rPr lang="en-US" dirty="0" smtClean="0"/>
              <a:t>How does microbial community composition change during permafrost thawing?</a:t>
            </a:r>
          </a:p>
          <a:p>
            <a:endParaRPr lang="en-US" dirty="0" smtClean="0"/>
          </a:p>
          <a:p>
            <a:r>
              <a:rPr lang="en-US" dirty="0" smtClean="0"/>
              <a:t>How does a community’s metabolic potential change in response to warming, cooling, or water saturation?</a:t>
            </a:r>
          </a:p>
          <a:p>
            <a:r>
              <a:rPr lang="en-US" dirty="0" smtClean="0"/>
              <a:t>Which microorganisms are metabolically active, and what functions are expressed under various conditions and in given sample types?</a:t>
            </a:r>
          </a:p>
          <a:p>
            <a:endParaRPr lang="en-US" dirty="0" smtClean="0"/>
          </a:p>
          <a:p>
            <a:r>
              <a:rPr lang="en-US" dirty="0" smtClean="0"/>
              <a:t>What types of proteins are expressed under different substrate conditions?</a:t>
            </a:r>
          </a:p>
          <a:p>
            <a:endParaRPr lang="en-US" dirty="0" smtClean="0"/>
          </a:p>
          <a:p>
            <a:r>
              <a:rPr lang="en-US" dirty="0" smtClean="0"/>
              <a:t>What metabolic pathways are functioning in permafrost, and how do they respond or shift with thaw?</a:t>
            </a:r>
          </a:p>
        </p:txBody>
      </p:sp>
      <p:sp>
        <p:nvSpPr>
          <p:cNvPr id="4" name="Slide Number Placeholder 3"/>
          <p:cNvSpPr>
            <a:spLocks noGrp="1"/>
          </p:cNvSpPr>
          <p:nvPr>
            <p:ph type="sldNum" sz="quarter" idx="10"/>
          </p:nvPr>
        </p:nvSpPr>
        <p:spPr/>
        <p:txBody>
          <a:bodyPr/>
          <a:lstStyle/>
          <a:p>
            <a:pPr>
              <a:defRPr/>
            </a:pPr>
            <a:fld id="{DD01C8D9-97AB-4857-82D7-9CEC67C7BDA9}" type="slidenum">
              <a:rPr lang="en-US" smtClean="0"/>
              <a:pPr>
                <a:defRPr/>
              </a:pPr>
              <a:t>39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noTextEdit="1"/>
          </p:cNvSpPr>
          <p:nvPr>
            <p:ph type="sldImg"/>
          </p:nvPr>
        </p:nvSpPr>
        <p:spPr bwMode="auto">
          <a:noFill/>
          <a:ln>
            <a:solidFill>
              <a:srgbClr val="000000"/>
            </a:solidFill>
            <a:miter lim="800000"/>
            <a:headEnd/>
            <a:tailEnd/>
          </a:ln>
        </p:spPr>
      </p:sp>
      <p:sp>
        <p:nvSpPr>
          <p:cNvPr id="54274" name="Notes Placeholder 2"/>
          <p:cNvSpPr>
            <a:spLocks noGrp="1"/>
          </p:cNvSpPr>
          <p:nvPr>
            <p:ph type="body" idx="1"/>
          </p:nvPr>
        </p:nvSpPr>
        <p:spPr>
          <a:noFill/>
          <a:ln/>
        </p:spPr>
        <p:txBody>
          <a:bodyPr/>
          <a:lstStyle/>
          <a:p>
            <a:pPr eaLnBrk="1" hangingPunct="1">
              <a:spcBef>
                <a:spcPct val="0"/>
              </a:spcBef>
            </a:pPr>
            <a:endParaRPr lang="en-US" dirty="0" smtClean="0"/>
          </a:p>
        </p:txBody>
      </p:sp>
      <p:sp>
        <p:nvSpPr>
          <p:cNvPr id="54275" name="Slide Number Placeholder 3"/>
          <p:cNvSpPr txBox="1">
            <a:spLocks noGrp="1"/>
          </p:cNvSpPr>
          <p:nvPr/>
        </p:nvSpPr>
        <p:spPr bwMode="auto">
          <a:xfrm>
            <a:off x="3884414" y="8830659"/>
            <a:ext cx="2972098" cy="464205"/>
          </a:xfrm>
          <a:prstGeom prst="rect">
            <a:avLst/>
          </a:prstGeom>
          <a:noFill/>
          <a:ln w="9525">
            <a:noFill/>
            <a:miter lim="800000"/>
            <a:headEnd/>
            <a:tailEnd/>
          </a:ln>
        </p:spPr>
        <p:txBody>
          <a:bodyPr lIns="92299" tIns="46149" rIns="92299" bIns="46149" anchor="b"/>
          <a:lstStyle/>
          <a:p>
            <a:pPr algn="r" defTabSz="908027"/>
            <a:fld id="{E8B0521F-BA53-4372-AF6E-7EF92D6509A4}" type="slidenum">
              <a:rPr lang="en-US" sz="1100">
                <a:solidFill>
                  <a:prstClr val="black"/>
                </a:solidFill>
                <a:latin typeface="Calibri" pitchFamily="34" charset="0"/>
                <a:cs typeface="Arial" charset="0"/>
              </a:rPr>
              <a:pPr algn="r" defTabSz="908027"/>
              <a:t>40</a:t>
            </a:fld>
            <a:endParaRPr lang="en-US" sz="1100" dirty="0">
              <a:solidFill>
                <a:prstClr val="black"/>
              </a:solidFill>
              <a:latin typeface="Calibri" pitchFamily="34"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noTextEdit="1"/>
          </p:cNvSpPr>
          <p:nvPr>
            <p:ph type="sldImg"/>
          </p:nvPr>
        </p:nvSpPr>
        <p:spPr bwMode="auto">
          <a:noFill/>
          <a:ln>
            <a:solidFill>
              <a:srgbClr val="000000"/>
            </a:solidFill>
            <a:miter lim="800000"/>
            <a:headEnd/>
            <a:tailEnd/>
          </a:ln>
        </p:spPr>
      </p:sp>
      <p:sp>
        <p:nvSpPr>
          <p:cNvPr id="54274" name="Notes Placeholder 2"/>
          <p:cNvSpPr>
            <a:spLocks noGrp="1"/>
          </p:cNvSpPr>
          <p:nvPr>
            <p:ph type="body" idx="1"/>
          </p:nvPr>
        </p:nvSpPr>
        <p:spPr>
          <a:noFill/>
          <a:ln/>
        </p:spPr>
        <p:txBody>
          <a:bodyPr/>
          <a:lstStyle/>
          <a:p>
            <a:pPr eaLnBrk="1" hangingPunct="1">
              <a:spcBef>
                <a:spcPct val="0"/>
              </a:spcBef>
            </a:pPr>
            <a:endParaRPr lang="en-US" dirty="0" smtClean="0"/>
          </a:p>
        </p:txBody>
      </p:sp>
      <p:sp>
        <p:nvSpPr>
          <p:cNvPr id="54275" name="Slide Number Placeholder 3"/>
          <p:cNvSpPr txBox="1">
            <a:spLocks noGrp="1"/>
          </p:cNvSpPr>
          <p:nvPr/>
        </p:nvSpPr>
        <p:spPr bwMode="auto">
          <a:xfrm>
            <a:off x="3884414" y="8830659"/>
            <a:ext cx="2972098" cy="464205"/>
          </a:xfrm>
          <a:prstGeom prst="rect">
            <a:avLst/>
          </a:prstGeom>
          <a:noFill/>
          <a:ln w="9525">
            <a:noFill/>
            <a:miter lim="800000"/>
            <a:headEnd/>
            <a:tailEnd/>
          </a:ln>
        </p:spPr>
        <p:txBody>
          <a:bodyPr lIns="92299" tIns="46149" rIns="92299" bIns="46149" anchor="b"/>
          <a:lstStyle/>
          <a:p>
            <a:pPr algn="r" defTabSz="908027"/>
            <a:fld id="{E8B0521F-BA53-4372-AF6E-7EF92D6509A4}" type="slidenum">
              <a:rPr lang="en-US" sz="1100">
                <a:solidFill>
                  <a:prstClr val="black"/>
                </a:solidFill>
                <a:latin typeface="Calibri" pitchFamily="34" charset="0"/>
                <a:cs typeface="Arial" charset="0"/>
              </a:rPr>
              <a:pPr algn="r" defTabSz="908027"/>
              <a:t>41</a:t>
            </a:fld>
            <a:endParaRPr lang="en-US" sz="1100" dirty="0">
              <a:solidFill>
                <a:prstClr val="black"/>
              </a:solidFill>
              <a:latin typeface="Calibri" pitchFamily="34"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838200"/>
            <a:ext cx="4038600" cy="5562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838200"/>
            <a:ext cx="4038600" cy="5562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04800"/>
            <a:ext cx="2057400" cy="6705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6705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838200"/>
            <a:ext cx="4038600" cy="556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838200"/>
            <a:ext cx="4038600" cy="2705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695700"/>
            <a:ext cx="4038600" cy="2705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838200"/>
            <a:ext cx="4038600" cy="556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838200"/>
            <a:ext cx="4038600" cy="556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304800"/>
            <a:ext cx="8229600" cy="6705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304800"/>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838200"/>
            <a:ext cx="4038600" cy="2705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838200"/>
            <a:ext cx="4038600" cy="2705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695700"/>
            <a:ext cx="4038600" cy="2705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695700"/>
            <a:ext cx="4038600" cy="2705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2C4965B-22EC-4818-B979-BDEA89434A30}" type="datetime1">
              <a:rPr lang="en-US">
                <a:solidFill>
                  <a:prstClr val="black">
                    <a:tint val="75000"/>
                  </a:prstClr>
                </a:solidFill>
              </a:rPr>
              <a:pPr>
                <a:defRPr/>
              </a:pPr>
              <a:t>10/25/2011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dirty="0">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6B635D28-B883-40BA-9BEF-8C8D7714172A}" type="slidenum">
              <a:rPr lang="en-US">
                <a:solidFill>
                  <a:prstClr val="black">
                    <a:tint val="75000"/>
                  </a:prstClr>
                </a:solidFill>
              </a:rPr>
              <a:pPr>
                <a:defRPr/>
              </a:pPr>
              <a:t>‹#›</a:t>
            </a:fld>
            <a:endParaRPr lang="en-US" dirty="0">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2DC52E8-327C-4584-98F4-FB912C7646C8}" type="datetime1">
              <a:rPr lang="en-US">
                <a:solidFill>
                  <a:prstClr val="black">
                    <a:tint val="75000"/>
                  </a:prstClr>
                </a:solidFill>
              </a:rPr>
              <a:pPr>
                <a:defRPr/>
              </a:pPr>
              <a:t>10/25/2011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solidFill>
                  <a:schemeClr val="tx1"/>
                </a:solidFill>
              </a:defRPr>
            </a:lvl1pPr>
          </a:lstStyle>
          <a:p>
            <a:pPr>
              <a:defRPr/>
            </a:pPr>
            <a:fld id="{BC500369-7BE4-4088-91B5-E82FD0B6EA55}" type="slidenum">
              <a:rPr lang="en-US">
                <a:solidFill>
                  <a:prstClr val="black"/>
                </a:solidFill>
              </a:rPr>
              <a:pPr>
                <a:defRPr/>
              </a:pPr>
              <a:t>‹#›</a:t>
            </a:fld>
            <a:endParaRPr lang="en-US" dirty="0">
              <a:solidFill>
                <a:prstClr val="black"/>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838200"/>
            <a:ext cx="4038600" cy="556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838200"/>
            <a:ext cx="4038600" cy="2705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695700"/>
            <a:ext cx="4038600" cy="2705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5" name="Rectangle 11"/>
          <p:cNvSpPr>
            <a:spLocks noChangeArrowheads="1"/>
          </p:cNvSpPr>
          <p:nvPr userDrawn="1"/>
        </p:nvSpPr>
        <p:spPr bwMode="auto">
          <a:xfrm>
            <a:off x="0" y="0"/>
            <a:ext cx="9144000" cy="6858000"/>
          </a:xfrm>
          <a:prstGeom prst="rect">
            <a:avLst/>
          </a:prstGeom>
          <a:solidFill>
            <a:srgbClr val="CCCC99"/>
          </a:solidFill>
          <a:ln w="9525">
            <a:noFill/>
            <a:miter lim="800000"/>
            <a:headEnd/>
            <a:tailEnd/>
          </a:ln>
          <a:effectLst/>
        </p:spPr>
        <p:txBody>
          <a:bodyPr wrap="none" anchor="ctr"/>
          <a:lstStyle/>
          <a:p>
            <a:pPr algn="ctr">
              <a:defRPr/>
            </a:pPr>
            <a:endParaRPr lang="en-US" dirty="0"/>
          </a:p>
        </p:txBody>
      </p:sp>
      <p:sp>
        <p:nvSpPr>
          <p:cNvPr id="10243" name="Rectangle 3"/>
          <p:cNvSpPr>
            <a:spLocks noGrp="1" noChangeArrowheads="1"/>
          </p:cNvSpPr>
          <p:nvPr>
            <p:ph type="body" idx="1"/>
          </p:nvPr>
        </p:nvSpPr>
        <p:spPr bwMode="auto">
          <a:xfrm>
            <a:off x="457200" y="838200"/>
            <a:ext cx="8229600" cy="5562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pic>
        <p:nvPicPr>
          <p:cNvPr id="10244" name="Picture 7" descr="lablogo"/>
          <p:cNvPicPr>
            <a:picLocks noChangeAspect="1" noChangeArrowheads="1"/>
          </p:cNvPicPr>
          <p:nvPr/>
        </p:nvPicPr>
        <p:blipFill>
          <a:blip r:embed="rId17" cstate="print"/>
          <a:srcRect/>
          <a:stretch>
            <a:fillRect/>
          </a:stretch>
        </p:blipFill>
        <p:spPr bwMode="auto">
          <a:xfrm>
            <a:off x="8229600" y="6245225"/>
            <a:ext cx="914400" cy="612775"/>
          </a:xfrm>
          <a:prstGeom prst="rect">
            <a:avLst/>
          </a:prstGeom>
          <a:noFill/>
          <a:ln w="9525">
            <a:noFill/>
            <a:miter lim="800000"/>
            <a:headEnd/>
            <a:tailEnd/>
          </a:ln>
        </p:spPr>
      </p:pic>
      <p:sp>
        <p:nvSpPr>
          <p:cNvPr id="1038" name="Rectangle 14"/>
          <p:cNvSpPr>
            <a:spLocks noChangeArrowheads="1"/>
          </p:cNvSpPr>
          <p:nvPr userDrawn="1"/>
        </p:nvSpPr>
        <p:spPr bwMode="auto">
          <a:xfrm>
            <a:off x="0" y="0"/>
            <a:ext cx="9144000" cy="533400"/>
          </a:xfrm>
          <a:prstGeom prst="rect">
            <a:avLst/>
          </a:prstGeom>
          <a:solidFill>
            <a:schemeClr val="accent2"/>
          </a:solidFill>
          <a:ln w="9525">
            <a:noFill/>
            <a:miter lim="800000"/>
            <a:headEnd/>
            <a:tailEnd/>
          </a:ln>
          <a:effectLst/>
        </p:spPr>
        <p:txBody>
          <a:bodyPr wrap="none" anchor="ctr"/>
          <a:lstStyle/>
          <a:p>
            <a:pPr>
              <a:defRPr/>
            </a:pPr>
            <a:endParaRPr lang="en-US" dirty="0"/>
          </a:p>
        </p:txBody>
      </p:sp>
      <p:sp>
        <p:nvSpPr>
          <p:cNvPr id="10246" name="Rectangle 2"/>
          <p:cNvSpPr>
            <a:spLocks noGrp="1" noChangeArrowheads="1"/>
          </p:cNvSpPr>
          <p:nvPr>
            <p:ph type="title"/>
          </p:nvPr>
        </p:nvSpPr>
        <p:spPr bwMode="auto">
          <a:xfrm>
            <a:off x="457200" y="-304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ctr" rtl="0" eaLnBrk="0" fontAlgn="base" hangingPunct="0">
        <a:spcBef>
          <a:spcPct val="0"/>
        </a:spcBef>
        <a:spcAft>
          <a:spcPct val="0"/>
        </a:spcAft>
        <a:defRPr sz="2800">
          <a:solidFill>
            <a:schemeClr val="bg1"/>
          </a:solidFill>
          <a:latin typeface="+mj-lt"/>
          <a:ea typeface="+mj-ea"/>
          <a:cs typeface="+mj-cs"/>
        </a:defRPr>
      </a:lvl1pPr>
      <a:lvl2pPr algn="ctr" rtl="0" eaLnBrk="0" fontAlgn="base" hangingPunct="0">
        <a:spcBef>
          <a:spcPct val="0"/>
        </a:spcBef>
        <a:spcAft>
          <a:spcPct val="0"/>
        </a:spcAft>
        <a:defRPr sz="2800">
          <a:solidFill>
            <a:schemeClr val="bg1"/>
          </a:solidFill>
          <a:latin typeface="Arial" charset="0"/>
        </a:defRPr>
      </a:lvl2pPr>
      <a:lvl3pPr algn="ctr" rtl="0" eaLnBrk="0" fontAlgn="base" hangingPunct="0">
        <a:spcBef>
          <a:spcPct val="0"/>
        </a:spcBef>
        <a:spcAft>
          <a:spcPct val="0"/>
        </a:spcAft>
        <a:defRPr sz="2800">
          <a:solidFill>
            <a:schemeClr val="bg1"/>
          </a:solidFill>
          <a:latin typeface="Arial" charset="0"/>
        </a:defRPr>
      </a:lvl3pPr>
      <a:lvl4pPr algn="ctr" rtl="0" eaLnBrk="0" fontAlgn="base" hangingPunct="0">
        <a:spcBef>
          <a:spcPct val="0"/>
        </a:spcBef>
        <a:spcAft>
          <a:spcPct val="0"/>
        </a:spcAft>
        <a:defRPr sz="2800">
          <a:solidFill>
            <a:schemeClr val="bg1"/>
          </a:solidFill>
          <a:latin typeface="Arial" charset="0"/>
        </a:defRPr>
      </a:lvl4pPr>
      <a:lvl5pPr algn="ctr" rtl="0" eaLnBrk="0" fontAlgn="base" hangingPunct="0">
        <a:spcBef>
          <a:spcPct val="0"/>
        </a:spcBef>
        <a:spcAft>
          <a:spcPct val="0"/>
        </a:spcAft>
        <a:defRPr sz="2800">
          <a:solidFill>
            <a:schemeClr val="bg1"/>
          </a:solidFill>
          <a:latin typeface="Arial" charset="0"/>
        </a:defRPr>
      </a:lvl5pPr>
      <a:lvl6pPr marL="457200" algn="ctr" rtl="0" fontAlgn="base">
        <a:spcBef>
          <a:spcPct val="0"/>
        </a:spcBef>
        <a:spcAft>
          <a:spcPct val="0"/>
        </a:spcAft>
        <a:defRPr sz="2800">
          <a:solidFill>
            <a:schemeClr val="bg1"/>
          </a:solidFill>
          <a:latin typeface="Arial" charset="0"/>
        </a:defRPr>
      </a:lvl6pPr>
      <a:lvl7pPr marL="914400" algn="ctr" rtl="0" fontAlgn="base">
        <a:spcBef>
          <a:spcPct val="0"/>
        </a:spcBef>
        <a:spcAft>
          <a:spcPct val="0"/>
        </a:spcAft>
        <a:defRPr sz="2800">
          <a:solidFill>
            <a:schemeClr val="bg1"/>
          </a:solidFill>
          <a:latin typeface="Arial" charset="0"/>
        </a:defRPr>
      </a:lvl7pPr>
      <a:lvl8pPr marL="1371600" algn="ctr" rtl="0" fontAlgn="base">
        <a:spcBef>
          <a:spcPct val="0"/>
        </a:spcBef>
        <a:spcAft>
          <a:spcPct val="0"/>
        </a:spcAft>
        <a:defRPr sz="2800">
          <a:solidFill>
            <a:schemeClr val="bg1"/>
          </a:solidFill>
          <a:latin typeface="Arial" charset="0"/>
        </a:defRPr>
      </a:lvl8pPr>
      <a:lvl9pPr marL="1828800" algn="ctr" rtl="0" fontAlgn="base">
        <a:spcBef>
          <a:spcPct val="0"/>
        </a:spcBef>
        <a:spcAft>
          <a:spcPct val="0"/>
        </a:spcAft>
        <a:defRPr sz="2800">
          <a:solidFill>
            <a:schemeClr val="bg1"/>
          </a:solidFill>
          <a:latin typeface="Arial" charset="0"/>
        </a:defRPr>
      </a:lvl9pPr>
    </p:titleStyle>
    <p:bodyStyle>
      <a:lvl1pPr marL="342900" indent="-342900" algn="l" rtl="0" eaLnBrk="0" fontAlgn="base" hangingPunct="0">
        <a:spcBef>
          <a:spcPct val="20000"/>
        </a:spcBef>
        <a:spcAft>
          <a:spcPct val="0"/>
        </a:spcAft>
        <a:buChar char="•"/>
        <a:defRPr sz="20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FA1FFD8-5F3C-46CE-B3E3-2C209BAF74C5}" type="datetime1">
              <a:rPr lang="en-US">
                <a:solidFill>
                  <a:prstClr val="black">
                    <a:tint val="75000"/>
                  </a:prstClr>
                </a:solidFill>
              </a:rPr>
              <a:pPr>
                <a:defRPr/>
              </a:pPr>
              <a:t>10/25/2011</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A0B6DE5-DF7C-4579-9DB5-58DFEDD972D7}" type="slidenum">
              <a:rPr lang="en-US">
                <a:solidFill>
                  <a:prstClr val="black">
                    <a:tint val="75000"/>
                  </a:prstClr>
                </a:solidFill>
              </a:rPr>
              <a:pPr>
                <a:def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5" r:id="rId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FA1FFD8-5F3C-46CE-B3E3-2C209BAF74C5}" type="datetime1">
              <a:rPr lang="en-US">
                <a:solidFill>
                  <a:prstClr val="black">
                    <a:tint val="75000"/>
                  </a:prstClr>
                </a:solidFill>
              </a:rPr>
              <a:pPr>
                <a:defRPr/>
              </a:pPr>
              <a:t>10/25/2011</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A0B6DE5-DF7C-4579-9DB5-58DFEDD972D7}" type="slidenum">
              <a:rPr lang="en-US">
                <a:solidFill>
                  <a:prstClr val="black">
                    <a:tint val="75000"/>
                  </a:prstClr>
                </a:solidFill>
              </a:rPr>
              <a:pPr>
                <a:def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emf"/></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wmf"/><Relationship Id="rId1" Type="http://schemas.openxmlformats.org/officeDocument/2006/relationships/slideLayout" Target="../slideLayouts/slideLayout7.xml"/><Relationship Id="rId5" Type="http://schemas.openxmlformats.org/officeDocument/2006/relationships/image" Target="../media/image20.emf"/><Relationship Id="rId4" Type="http://schemas.openxmlformats.org/officeDocument/2006/relationships/image" Target="../media/image19.emf"/></Relationships>
</file>

<file path=ppt/slides/_rels/slide9.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png"/><Relationship Id="rId1" Type="http://schemas.openxmlformats.org/officeDocument/2006/relationships/slideLayout" Target="../slideLayouts/slideLayout13.xml"/><Relationship Id="rId4" Type="http://schemas.openxmlformats.org/officeDocument/2006/relationships/image" Target="../media/image23.emf"/></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jpeg"/><Relationship Id="rId1" Type="http://schemas.openxmlformats.org/officeDocument/2006/relationships/slideLayout" Target="../slideLayouts/slideLayout12.xml"/><Relationship Id="rId5" Type="http://schemas.openxmlformats.org/officeDocument/2006/relationships/image" Target="../media/image28.emf"/><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36.jpeg"/><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jpeg"/><Relationship Id="rId7" Type="http://schemas.openxmlformats.org/officeDocument/2006/relationships/image" Target="../media/image41.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43.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48.emf"/><Relationship Id="rId5" Type="http://schemas.openxmlformats.org/officeDocument/2006/relationships/image" Target="../media/image47.jpeg"/><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hyperlink" Target="http://science.energy.gov/~/media/ber/berac/videos/HanfordHRC_new.avi" TargetMode="External"/><Relationship Id="rId2" Type="http://schemas.openxmlformats.org/officeDocument/2006/relationships/slideLayout" Target="../slideLayouts/slideLayout6.xml"/><Relationship Id="rId1" Type="http://schemas.openxmlformats.org/officeDocument/2006/relationships/video" Target="file:///N:\My%20Documents\SiteCoreUpdates\BER\BERAC\111006Meeting\HanfordHRC_new.avi" TargetMode="External"/><Relationship Id="rId6" Type="http://schemas.openxmlformats.org/officeDocument/2006/relationships/image" Target="../media/image51.emf"/><Relationship Id="rId5" Type="http://schemas.openxmlformats.org/officeDocument/2006/relationships/image" Target="../media/image50.png"/><Relationship Id="rId4" Type="http://schemas.openxmlformats.org/officeDocument/2006/relationships/image" Target="../media/image41.emf"/></Relationships>
</file>

<file path=ppt/slides/_rels/slide22.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54.emf"/></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8.emf"/><Relationship Id="rId5" Type="http://schemas.openxmlformats.org/officeDocument/2006/relationships/image" Target="../media/image57.png"/><Relationship Id="rId4" Type="http://schemas.openxmlformats.org/officeDocument/2006/relationships/image" Target="../media/image56.png"/></Relationships>
</file>

<file path=ppt/slides/_rels/slide2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5.xml.rels><?xml version="1.0" encoding="UTF-8" standalone="yes"?>
<Relationships xmlns="http://schemas.openxmlformats.org/package/2006/relationships"><Relationship Id="rId3" Type="http://schemas.openxmlformats.org/officeDocument/2006/relationships/image" Target="../media/image60.jpeg"/><Relationship Id="rId7" Type="http://schemas.openxmlformats.org/officeDocument/2006/relationships/image" Target="../media/image64.emf"/><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63.emf"/><Relationship Id="rId5" Type="http://schemas.openxmlformats.org/officeDocument/2006/relationships/image" Target="../media/image62.jpeg"/><Relationship Id="rId4" Type="http://schemas.openxmlformats.org/officeDocument/2006/relationships/image" Target="../media/image61.wmf"/></Relationships>
</file>

<file path=ppt/slides/_rels/slide2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image" Target="../media/image6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69.emf"/><Relationship Id="rId4" Type="http://schemas.openxmlformats.org/officeDocument/2006/relationships/oleObject" Target="../embeddings/oleObject2.bin"/></Relationships>
</file>

<file path=ppt/slides/_rels/slide2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image" Target="../media/image70.png"/></Relationships>
</file>

<file path=ppt/slides/_rels/slide2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6.wmf"/><Relationship Id="rId5" Type="http://schemas.openxmlformats.org/officeDocument/2006/relationships/image" Target="../media/image27.jpeg"/><Relationship Id="rId4" Type="http://schemas.openxmlformats.org/officeDocument/2006/relationships/image" Target="../media/image73.emf"/></Relationships>
</file>

<file path=ppt/slides/_rels/slide30.xml.rels><?xml version="1.0" encoding="UTF-8" standalone="yes"?>
<Relationships xmlns="http://schemas.openxmlformats.org/package/2006/relationships"><Relationship Id="rId3" Type="http://schemas.openxmlformats.org/officeDocument/2006/relationships/image" Target="../media/image74.em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image" Target="../media/image76.emf"/></Relationships>
</file>

<file path=ppt/slides/_rels/slide3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79.png"/><Relationship Id="rId4" Type="http://schemas.openxmlformats.org/officeDocument/2006/relationships/image" Target="../media/image78.png"/></Relationships>
</file>

<file path=ppt/slides/_rels/slide3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83.emf"/></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86.emf"/><Relationship Id="rId4" Type="http://schemas.openxmlformats.org/officeDocument/2006/relationships/image" Target="../media/image85.png"/></Relationships>
</file>

<file path=ppt/slides/_rels/slide36.xml.rels><?xml version="1.0" encoding="UTF-8" standalone="yes"?>
<Relationships xmlns="http://schemas.openxmlformats.org/package/2006/relationships"><Relationship Id="rId3" Type="http://schemas.openxmlformats.org/officeDocument/2006/relationships/image" Target="../media/image87.emf"/><Relationship Id="rId2" Type="http://schemas.openxmlformats.org/officeDocument/2006/relationships/notesSlide" Target="../notesSlides/notesSlide17.xml"/><Relationship Id="rId1" Type="http://schemas.openxmlformats.org/officeDocument/2006/relationships/slideLayout" Target="../slideLayouts/slideLayout6.xml"/><Relationship Id="rId5" Type="http://schemas.openxmlformats.org/officeDocument/2006/relationships/image" Target="../media/image89.emf"/><Relationship Id="rId4" Type="http://schemas.openxmlformats.org/officeDocument/2006/relationships/image" Target="../media/image88.emf"/></Relationships>
</file>

<file path=ppt/slides/_rels/slide37.xml.rels><?xml version="1.0" encoding="UTF-8" standalone="yes"?>
<Relationships xmlns="http://schemas.openxmlformats.org/package/2006/relationships"><Relationship Id="rId3" Type="http://schemas.openxmlformats.org/officeDocument/2006/relationships/image" Target="../media/image91.emf"/><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93.jpeg"/><Relationship Id="rId4" Type="http://schemas.openxmlformats.org/officeDocument/2006/relationships/image" Target="../media/image92.emf"/></Relationships>
</file>

<file path=ppt/slides/_rels/slide38.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slideLayout" Target="../slideLayouts/slideLayout16.xml"/><Relationship Id="rId1" Type="http://schemas.openxmlformats.org/officeDocument/2006/relationships/tags" Target="../tags/tag3.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emf"/></Relationships>
</file>

<file path=ppt/slides/_rels/slide39.xml.rels><?xml version="1.0" encoding="UTF-8" standalone="yes"?>
<Relationships xmlns="http://schemas.openxmlformats.org/package/2006/relationships"><Relationship Id="rId3" Type="http://schemas.openxmlformats.org/officeDocument/2006/relationships/image" Target="../media/image98.jpeg"/><Relationship Id="rId7" Type="http://schemas.openxmlformats.org/officeDocument/2006/relationships/image" Target="../media/image102.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jpeg"/></Relationships>
</file>

<file path=ppt/slides/_rels/slide40.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20.xml"/><Relationship Id="rId1" Type="http://schemas.openxmlformats.org/officeDocument/2006/relationships/slideLayout" Target="../slideLayouts/slideLayout17.xml"/><Relationship Id="rId5" Type="http://schemas.openxmlformats.org/officeDocument/2006/relationships/image" Target="../media/image104.emf"/><Relationship Id="rId4" Type="http://schemas.openxmlformats.org/officeDocument/2006/relationships/image" Target="../media/image100.png"/></Relationships>
</file>

<file path=ppt/slides/_rels/slide41.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104.emf"/></Relationships>
</file>

<file path=ppt/slides/_rels/slide42.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107.jpeg"/><Relationship Id="rId4" Type="http://schemas.openxmlformats.org/officeDocument/2006/relationships/image" Target="../media/image106.emf"/></Relationships>
</file>

<file path=ppt/slides/_rels/slide43.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7.xml"/><Relationship Id="rId6" Type="http://schemas.openxmlformats.org/officeDocument/2006/relationships/image" Target="../media/image112.jpeg"/><Relationship Id="rId5" Type="http://schemas.openxmlformats.org/officeDocument/2006/relationships/image" Target="../media/image111.jpeg"/><Relationship Id="rId4" Type="http://schemas.openxmlformats.org/officeDocument/2006/relationships/image" Target="../media/image110.jpeg"/></Relationships>
</file>

<file path=ppt/slides/_rels/slide44.xml.rels><?xml version="1.0" encoding="UTF-8" standalone="yes"?>
<Relationships xmlns="http://schemas.openxmlformats.org/package/2006/relationships"><Relationship Id="rId3" Type="http://schemas.openxmlformats.org/officeDocument/2006/relationships/image" Target="../media/image114.wmf"/><Relationship Id="rId2" Type="http://schemas.openxmlformats.org/officeDocument/2006/relationships/image" Target="../media/image113.png"/><Relationship Id="rId1" Type="http://schemas.openxmlformats.org/officeDocument/2006/relationships/slideLayout" Target="../slideLayouts/slideLayout7.xml"/><Relationship Id="rId4" Type="http://schemas.openxmlformats.org/officeDocument/2006/relationships/image" Target="../media/image115.jpeg"/></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116.emf"/><Relationship Id="rId2" Type="http://schemas.openxmlformats.org/officeDocument/2006/relationships/slideLayout" Target="../slideLayouts/slideLayout19.xml"/><Relationship Id="rId1" Type="http://schemas.openxmlformats.org/officeDocument/2006/relationships/tags" Target="../tags/tag5.xml"/><Relationship Id="rId4" Type="http://schemas.openxmlformats.org/officeDocument/2006/relationships/image" Target="../media/image117.emf"/></Relationships>
</file>

<file path=ppt/slides/_rels/slide47.xml.rels><?xml version="1.0" encoding="UTF-8" standalone="yes"?>
<Relationships xmlns="http://schemas.openxmlformats.org/package/2006/relationships"><Relationship Id="rId8" Type="http://schemas.openxmlformats.org/officeDocument/2006/relationships/image" Target="../media/image124.png"/><Relationship Id="rId3" Type="http://schemas.openxmlformats.org/officeDocument/2006/relationships/image" Target="../media/image119.png"/><Relationship Id="rId7" Type="http://schemas.openxmlformats.org/officeDocument/2006/relationships/image" Target="../media/image123.png"/><Relationship Id="rId2" Type="http://schemas.openxmlformats.org/officeDocument/2006/relationships/image" Target="../media/image118.png"/><Relationship Id="rId1" Type="http://schemas.openxmlformats.org/officeDocument/2006/relationships/slideLayout" Target="../slideLayouts/slideLayout7.xml"/><Relationship Id="rId6" Type="http://schemas.openxmlformats.org/officeDocument/2006/relationships/image" Target="../media/image122.png"/><Relationship Id="rId5" Type="http://schemas.openxmlformats.org/officeDocument/2006/relationships/image" Target="../media/image121.png"/><Relationship Id="rId10" Type="http://schemas.openxmlformats.org/officeDocument/2006/relationships/image" Target="../media/image126.png"/><Relationship Id="rId4" Type="http://schemas.openxmlformats.org/officeDocument/2006/relationships/image" Target="../media/image120.png"/><Relationship Id="rId9" Type="http://schemas.openxmlformats.org/officeDocument/2006/relationships/image" Target="../media/image1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3886200" y="2362200"/>
            <a:ext cx="5029200" cy="1470025"/>
          </a:xfrm>
        </p:spPr>
        <p:txBody>
          <a:bodyPr/>
          <a:lstStyle/>
          <a:p>
            <a:pPr eaLnBrk="1" hangingPunct="1"/>
            <a:r>
              <a:rPr lang="en-US" sz="2400" b="1" i="1" dirty="0" smtClean="0">
                <a:solidFill>
                  <a:schemeClr val="accent2"/>
                </a:solidFill>
                <a:latin typeface="Verdana" pitchFamily="34" charset="0"/>
              </a:rPr>
              <a:t>Geophysical Signatures of </a:t>
            </a:r>
            <a:br>
              <a:rPr lang="en-US" sz="2400" b="1" i="1" dirty="0" smtClean="0">
                <a:solidFill>
                  <a:schemeClr val="accent2"/>
                </a:solidFill>
                <a:latin typeface="Verdana" pitchFamily="34" charset="0"/>
              </a:rPr>
            </a:br>
            <a:r>
              <a:rPr lang="en-US" sz="2400" b="1" i="1" dirty="0" smtClean="0">
                <a:solidFill>
                  <a:schemeClr val="accent2"/>
                </a:solidFill>
                <a:latin typeface="Verdana" pitchFamily="34" charset="0"/>
              </a:rPr>
              <a:t>Subsurface Microbially Mediated Processes: </a:t>
            </a:r>
            <a:br>
              <a:rPr lang="en-US" sz="2400" b="1" i="1" dirty="0" smtClean="0">
                <a:solidFill>
                  <a:schemeClr val="accent2"/>
                </a:solidFill>
                <a:latin typeface="Verdana" pitchFamily="34" charset="0"/>
              </a:rPr>
            </a:br>
            <a:r>
              <a:rPr lang="en-US" sz="2400" b="1" i="1" dirty="0" smtClean="0">
                <a:solidFill>
                  <a:schemeClr val="accent2"/>
                </a:solidFill>
                <a:latin typeface="Verdana" pitchFamily="34" charset="0"/>
              </a:rPr>
              <a:t/>
            </a:r>
            <a:br>
              <a:rPr lang="en-US" sz="2400" b="1" i="1" dirty="0" smtClean="0">
                <a:solidFill>
                  <a:schemeClr val="accent2"/>
                </a:solidFill>
                <a:latin typeface="Verdana" pitchFamily="34" charset="0"/>
              </a:rPr>
            </a:br>
            <a:r>
              <a:rPr lang="en-US" sz="2400" b="1" i="1" dirty="0" smtClean="0">
                <a:solidFill>
                  <a:schemeClr val="accent2"/>
                </a:solidFill>
                <a:latin typeface="Verdana" pitchFamily="34" charset="0"/>
              </a:rPr>
              <a:t>Toward  Quantifying In-Situ Ecosystem Functioning</a:t>
            </a:r>
            <a:br>
              <a:rPr lang="en-US" sz="2400" b="1" i="1" dirty="0" smtClean="0">
                <a:solidFill>
                  <a:schemeClr val="accent2"/>
                </a:solidFill>
                <a:latin typeface="Verdana" pitchFamily="34" charset="0"/>
              </a:rPr>
            </a:br>
            <a:r>
              <a:rPr lang="en-US" sz="2400" b="1" i="1" dirty="0" smtClean="0">
                <a:solidFill>
                  <a:schemeClr val="accent2"/>
                </a:solidFill>
                <a:latin typeface="Verdana" pitchFamily="34" charset="0"/>
              </a:rPr>
              <a:t/>
            </a:r>
            <a:br>
              <a:rPr lang="en-US" sz="2400" b="1" i="1" dirty="0" smtClean="0">
                <a:solidFill>
                  <a:schemeClr val="accent2"/>
                </a:solidFill>
                <a:latin typeface="Verdana" pitchFamily="34" charset="0"/>
              </a:rPr>
            </a:br>
            <a:endParaRPr lang="en-US" sz="2400" b="1" dirty="0" smtClean="0">
              <a:solidFill>
                <a:schemeClr val="accent2"/>
              </a:solidFill>
            </a:endParaRPr>
          </a:p>
        </p:txBody>
      </p:sp>
      <p:sp>
        <p:nvSpPr>
          <p:cNvPr id="11267" name="Text Box 5"/>
          <p:cNvSpPr txBox="1">
            <a:spLocks noChangeArrowheads="1"/>
          </p:cNvSpPr>
          <p:nvPr/>
        </p:nvSpPr>
        <p:spPr bwMode="auto">
          <a:xfrm>
            <a:off x="2590800" y="5334000"/>
            <a:ext cx="4283075" cy="731837"/>
          </a:xfrm>
          <a:prstGeom prst="rect">
            <a:avLst/>
          </a:prstGeom>
          <a:noFill/>
          <a:ln w="9525">
            <a:noFill/>
            <a:miter lim="800000"/>
            <a:headEnd/>
            <a:tailEnd/>
          </a:ln>
        </p:spPr>
        <p:txBody>
          <a:bodyPr>
            <a:spAutoFit/>
          </a:bodyPr>
          <a:lstStyle/>
          <a:p>
            <a:pPr algn="ctr"/>
            <a:r>
              <a:rPr lang="en-US" sz="2400" b="1" i="1" dirty="0">
                <a:solidFill>
                  <a:srgbClr val="663300"/>
                </a:solidFill>
              </a:rPr>
              <a:t>Susan S. Hubbard</a:t>
            </a:r>
            <a:endParaRPr lang="en-US" b="1" dirty="0">
              <a:solidFill>
                <a:srgbClr val="663300"/>
              </a:solidFill>
            </a:endParaRPr>
          </a:p>
          <a:p>
            <a:pPr algn="ctr"/>
            <a:r>
              <a:rPr lang="en-US" i="1" dirty="0">
                <a:solidFill>
                  <a:srgbClr val="663300"/>
                </a:solidFill>
              </a:rPr>
              <a:t>Lawrence Berkeley National Laboratory</a:t>
            </a:r>
          </a:p>
        </p:txBody>
      </p:sp>
      <p:sp>
        <p:nvSpPr>
          <p:cNvPr id="11268" name="Rectangle 8"/>
          <p:cNvSpPr>
            <a:spLocks noChangeArrowheads="1"/>
          </p:cNvSpPr>
          <p:nvPr/>
        </p:nvSpPr>
        <p:spPr bwMode="auto">
          <a:xfrm>
            <a:off x="7086600" y="5181600"/>
            <a:ext cx="2057400" cy="1295400"/>
          </a:xfrm>
          <a:prstGeom prst="rect">
            <a:avLst/>
          </a:prstGeom>
          <a:solidFill>
            <a:srgbClr val="CCCC99"/>
          </a:solidFill>
          <a:ln w="9525">
            <a:noFill/>
            <a:miter lim="800000"/>
            <a:headEnd/>
            <a:tailEnd/>
          </a:ln>
        </p:spPr>
        <p:txBody>
          <a:bodyPr wrap="none" anchor="ctr"/>
          <a:lstStyle/>
          <a:p>
            <a:endParaRPr lang="en-US" dirty="0"/>
          </a:p>
        </p:txBody>
      </p:sp>
      <p:pic>
        <p:nvPicPr>
          <p:cNvPr id="11269" name="Picture 9"/>
          <p:cNvPicPr>
            <a:picLocks noChangeAspect="1" noChangeArrowheads="1"/>
          </p:cNvPicPr>
          <p:nvPr/>
        </p:nvPicPr>
        <p:blipFill>
          <a:blip r:embed="rId3" cstate="print"/>
          <a:srcRect b="69524"/>
          <a:stretch>
            <a:fillRect/>
          </a:stretch>
        </p:blipFill>
        <p:spPr bwMode="auto">
          <a:xfrm>
            <a:off x="0" y="0"/>
            <a:ext cx="9144000" cy="304800"/>
          </a:xfrm>
          <a:prstGeom prst="rect">
            <a:avLst/>
          </a:prstGeom>
          <a:noFill/>
          <a:ln w="9525">
            <a:noFill/>
            <a:miter lim="800000"/>
            <a:headEnd/>
            <a:tailEnd/>
          </a:ln>
        </p:spPr>
      </p:pic>
      <p:pic>
        <p:nvPicPr>
          <p:cNvPr id="11271" name="Picture 6" descr="lablogo"/>
          <p:cNvPicPr>
            <a:picLocks noChangeAspect="1" noChangeArrowheads="1"/>
          </p:cNvPicPr>
          <p:nvPr/>
        </p:nvPicPr>
        <p:blipFill>
          <a:blip r:embed="rId4" cstate="print"/>
          <a:srcRect/>
          <a:stretch>
            <a:fillRect/>
          </a:stretch>
        </p:blipFill>
        <p:spPr bwMode="auto">
          <a:xfrm>
            <a:off x="7620000" y="5862638"/>
            <a:ext cx="1485900" cy="995362"/>
          </a:xfrm>
          <a:prstGeom prst="rect">
            <a:avLst/>
          </a:prstGeom>
          <a:solidFill>
            <a:srgbClr val="CCCC99"/>
          </a:solidFill>
          <a:ln w="9525">
            <a:noFill/>
            <a:miter lim="800000"/>
            <a:headEnd/>
            <a:tailEnd/>
          </a:ln>
        </p:spPr>
      </p:pic>
      <p:pic>
        <p:nvPicPr>
          <p:cNvPr id="11272" name="Picture 14"/>
          <p:cNvPicPr>
            <a:picLocks noChangeAspect="1" noChangeArrowheads="1"/>
          </p:cNvPicPr>
          <p:nvPr/>
        </p:nvPicPr>
        <p:blipFill>
          <a:blip r:embed="rId5"/>
          <a:srcRect/>
          <a:stretch>
            <a:fillRect/>
          </a:stretch>
        </p:blipFill>
        <p:spPr bwMode="auto">
          <a:xfrm>
            <a:off x="4567238" y="3424238"/>
            <a:ext cx="9525" cy="9525"/>
          </a:xfrm>
          <a:prstGeom prst="rect">
            <a:avLst/>
          </a:prstGeom>
          <a:noFill/>
          <a:ln w="9525">
            <a:noFill/>
            <a:miter lim="800000"/>
            <a:headEnd/>
            <a:tailEnd/>
          </a:ln>
        </p:spPr>
      </p:pic>
      <p:pic>
        <p:nvPicPr>
          <p:cNvPr id="11273" name="Picture 15"/>
          <p:cNvPicPr>
            <a:picLocks noChangeAspect="1" noChangeArrowheads="1"/>
          </p:cNvPicPr>
          <p:nvPr/>
        </p:nvPicPr>
        <p:blipFill>
          <a:blip r:embed="rId5"/>
          <a:srcRect/>
          <a:stretch>
            <a:fillRect/>
          </a:stretch>
        </p:blipFill>
        <p:spPr bwMode="auto">
          <a:xfrm>
            <a:off x="4567238" y="3424238"/>
            <a:ext cx="9525" cy="9525"/>
          </a:xfrm>
          <a:prstGeom prst="rect">
            <a:avLst/>
          </a:prstGeom>
          <a:noFill/>
          <a:ln w="9525">
            <a:noFill/>
            <a:miter lim="800000"/>
            <a:headEnd/>
            <a:tailEnd/>
          </a:ln>
        </p:spPr>
      </p:pic>
      <p:pic>
        <p:nvPicPr>
          <p:cNvPr id="17409" name="Picture 1" descr="C:\Users\SSHUBB~1.LBL\AppData\Local\Temp\X-RayVisionNoText.png"/>
          <p:cNvPicPr>
            <a:picLocks noChangeAspect="1" noChangeArrowheads="1"/>
          </p:cNvPicPr>
          <p:nvPr/>
        </p:nvPicPr>
        <p:blipFill>
          <a:blip r:embed="rId6" cstate="print"/>
          <a:srcRect/>
          <a:stretch>
            <a:fillRect/>
          </a:stretch>
        </p:blipFill>
        <p:spPr bwMode="auto">
          <a:xfrm>
            <a:off x="152400" y="1143000"/>
            <a:ext cx="3654559" cy="3697232"/>
          </a:xfrm>
          <a:prstGeom prst="rect">
            <a:avLst/>
          </a:prstGeom>
          <a:noFill/>
        </p:spPr>
      </p:pic>
    </p:spTree>
  </p:cSld>
  <p:clrMapOvr>
    <a:masterClrMapping/>
  </p:clrMapOvr>
  <p:transition advTm="327"/>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sz="quarter"/>
          </p:nvPr>
        </p:nvSpPr>
        <p:spPr>
          <a:xfrm>
            <a:off x="-457200" y="-304800"/>
            <a:ext cx="9982200" cy="1143000"/>
          </a:xfrm>
        </p:spPr>
        <p:txBody>
          <a:bodyPr/>
          <a:lstStyle/>
          <a:p>
            <a:r>
              <a:rPr lang="en-US" sz="2200" dirty="0" smtClean="0"/>
              <a:t>Microbes Mediate many Energy and Environmental Processes</a:t>
            </a:r>
          </a:p>
        </p:txBody>
      </p:sp>
      <p:pic>
        <p:nvPicPr>
          <p:cNvPr id="6149" name="Picture 13" descr="coupled processes"/>
          <p:cNvPicPr>
            <a:picLocks noGrp="1" noChangeAspect="1" noChangeArrowheads="1"/>
          </p:cNvPicPr>
          <p:nvPr>
            <p:ph sz="quarter" idx="1"/>
          </p:nvPr>
        </p:nvPicPr>
        <p:blipFill>
          <a:blip r:embed="rId2" cstate="print"/>
          <a:srcRect/>
          <a:stretch>
            <a:fillRect/>
          </a:stretch>
        </p:blipFill>
        <p:spPr>
          <a:xfrm>
            <a:off x="228599" y="1981200"/>
            <a:ext cx="3097457" cy="2286000"/>
          </a:xfrm>
          <a:ln>
            <a:solidFill>
              <a:schemeClr val="tx1"/>
            </a:solidFill>
          </a:ln>
        </p:spPr>
      </p:pic>
      <p:sp>
        <p:nvSpPr>
          <p:cNvPr id="11" name="Content Placeholder 5"/>
          <p:cNvSpPr txBox="1">
            <a:spLocks/>
          </p:cNvSpPr>
          <p:nvPr/>
        </p:nvSpPr>
        <p:spPr bwMode="auto">
          <a:xfrm>
            <a:off x="0" y="1143000"/>
            <a:ext cx="2743200" cy="533400"/>
          </a:xfrm>
          <a:prstGeom prst="rect">
            <a:avLst/>
          </a:prstGeom>
          <a:noFill/>
          <a:ln w="9525">
            <a:noFill/>
            <a:miter lim="800000"/>
            <a:headEnd/>
            <a:tailEnd/>
          </a:ln>
        </p:spPr>
        <p:txBody>
          <a:bodyPr/>
          <a:lstStyle/>
          <a:p>
            <a:pPr marL="342900" indent="-342900" algn="ctr" eaLnBrk="0" hangingPunct="0">
              <a:spcBef>
                <a:spcPct val="20000"/>
              </a:spcBef>
              <a:defRPr/>
            </a:pPr>
            <a:r>
              <a:rPr lang="en-US" sz="2400" kern="0" dirty="0" smtClean="0">
                <a:latin typeface="+mn-lt"/>
              </a:rPr>
              <a:t>     </a:t>
            </a:r>
            <a:r>
              <a:rPr lang="en-US" sz="2400" b="1" kern="0" dirty="0" smtClean="0">
                <a:latin typeface="+mn-lt"/>
              </a:rPr>
              <a:t>Contaminant </a:t>
            </a:r>
            <a:r>
              <a:rPr lang="en-US" sz="2400" b="1" kern="0" dirty="0">
                <a:latin typeface="+mn-lt"/>
              </a:rPr>
              <a:t>Remediation</a:t>
            </a:r>
          </a:p>
        </p:txBody>
      </p:sp>
      <p:pic>
        <p:nvPicPr>
          <p:cNvPr id="17" name="Picture 4" descr="Ernie_cutaway copy"/>
          <p:cNvPicPr>
            <a:picLocks noChangeAspect="1" noChangeArrowheads="1"/>
          </p:cNvPicPr>
          <p:nvPr/>
        </p:nvPicPr>
        <p:blipFill>
          <a:blip r:embed="rId3" cstate="print"/>
          <a:srcRect/>
          <a:stretch>
            <a:fillRect/>
          </a:stretch>
        </p:blipFill>
        <p:spPr bwMode="auto">
          <a:xfrm>
            <a:off x="3505200" y="3352800"/>
            <a:ext cx="2292350" cy="2890838"/>
          </a:xfrm>
          <a:prstGeom prst="rect">
            <a:avLst/>
          </a:prstGeom>
          <a:noFill/>
          <a:ln w="9525">
            <a:solidFill>
              <a:schemeClr val="bg1"/>
            </a:solidFill>
            <a:miter lim="800000"/>
            <a:headEnd/>
            <a:tailEnd/>
          </a:ln>
        </p:spPr>
      </p:pic>
      <p:sp>
        <p:nvSpPr>
          <p:cNvPr id="19" name="Line 12"/>
          <p:cNvSpPr>
            <a:spLocks noChangeShapeType="1"/>
          </p:cNvSpPr>
          <p:nvPr/>
        </p:nvSpPr>
        <p:spPr bwMode="auto">
          <a:xfrm flipV="1">
            <a:off x="3848100" y="3302000"/>
            <a:ext cx="998537" cy="504825"/>
          </a:xfrm>
          <a:prstGeom prst="line">
            <a:avLst/>
          </a:prstGeom>
          <a:noFill/>
          <a:ln w="9525">
            <a:solidFill>
              <a:schemeClr val="tx1"/>
            </a:solidFill>
            <a:round/>
            <a:headEnd/>
            <a:tailEnd type="triangle" w="med" len="med"/>
          </a:ln>
        </p:spPr>
        <p:txBody>
          <a:bodyPr/>
          <a:lstStyle/>
          <a:p>
            <a:endParaRPr lang="en-US" dirty="0"/>
          </a:p>
        </p:txBody>
      </p:sp>
      <p:pic>
        <p:nvPicPr>
          <p:cNvPr id="20" name="Picture 4"/>
          <p:cNvPicPr>
            <a:picLocks noChangeAspect="1" noChangeArrowheads="1"/>
          </p:cNvPicPr>
          <p:nvPr/>
        </p:nvPicPr>
        <p:blipFill>
          <a:blip r:embed="rId4" cstate="print"/>
          <a:srcRect/>
          <a:stretch>
            <a:fillRect/>
          </a:stretch>
        </p:blipFill>
        <p:spPr bwMode="auto">
          <a:xfrm>
            <a:off x="6096000" y="2057400"/>
            <a:ext cx="2995355" cy="2438400"/>
          </a:xfrm>
          <a:prstGeom prst="rect">
            <a:avLst/>
          </a:prstGeom>
          <a:noFill/>
          <a:ln w="9525">
            <a:noFill/>
            <a:miter lim="800000"/>
            <a:headEnd/>
            <a:tailEnd/>
          </a:ln>
        </p:spPr>
      </p:pic>
      <p:sp>
        <p:nvSpPr>
          <p:cNvPr id="15" name="TextBox 14"/>
          <p:cNvSpPr txBox="1"/>
          <p:nvPr/>
        </p:nvSpPr>
        <p:spPr>
          <a:xfrm>
            <a:off x="3733800" y="2152471"/>
            <a:ext cx="1905000" cy="1200329"/>
          </a:xfrm>
          <a:prstGeom prst="rect">
            <a:avLst/>
          </a:prstGeom>
          <a:noFill/>
        </p:spPr>
        <p:txBody>
          <a:bodyPr wrap="square" rtlCol="0">
            <a:spAutoFit/>
          </a:bodyPr>
          <a:lstStyle/>
          <a:p>
            <a:pPr algn="ctr"/>
            <a:r>
              <a:rPr lang="en-US" sz="2400" b="1" dirty="0" smtClean="0"/>
              <a:t>Enhanced Oil Recovery</a:t>
            </a:r>
            <a:endParaRPr lang="en-US" sz="2400" b="1" dirty="0"/>
          </a:p>
        </p:txBody>
      </p:sp>
      <p:sp>
        <p:nvSpPr>
          <p:cNvPr id="21" name="TextBox 20"/>
          <p:cNvSpPr txBox="1"/>
          <p:nvPr/>
        </p:nvSpPr>
        <p:spPr>
          <a:xfrm>
            <a:off x="6629400" y="1150203"/>
            <a:ext cx="1905000" cy="830997"/>
          </a:xfrm>
          <a:prstGeom prst="rect">
            <a:avLst/>
          </a:prstGeom>
          <a:noFill/>
        </p:spPr>
        <p:txBody>
          <a:bodyPr wrap="square" rtlCol="0">
            <a:spAutoFit/>
          </a:bodyPr>
          <a:lstStyle/>
          <a:p>
            <a:pPr algn="ctr"/>
            <a:r>
              <a:rPr lang="en-US" sz="2400" b="1" dirty="0" smtClean="0"/>
              <a:t>Soil Carbon Cycling</a:t>
            </a:r>
            <a:endParaRPr lang="en-US" sz="2400" b="1" dirty="0"/>
          </a:p>
        </p:txBody>
      </p:sp>
    </p:spTree>
  </p:cSld>
  <p:clrMapOvr>
    <a:masterClrMapping/>
  </p:clrMapOvr>
  <p:transition advTm="234"/>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scale-diagram_New"/>
          <p:cNvPicPr>
            <a:picLocks noGrp="1" noChangeAspect="1" noChangeArrowheads="1"/>
          </p:cNvPicPr>
          <p:nvPr>
            <p:ph idx="1"/>
          </p:nvPr>
        </p:nvPicPr>
        <p:blipFill>
          <a:blip r:embed="rId2" cstate="print"/>
          <a:srcRect/>
          <a:stretch>
            <a:fillRect/>
          </a:stretch>
        </p:blipFill>
        <p:spPr>
          <a:xfrm>
            <a:off x="0" y="609600"/>
            <a:ext cx="9144000" cy="6248400"/>
          </a:xfrm>
          <a:noFill/>
        </p:spPr>
      </p:pic>
      <p:sp>
        <p:nvSpPr>
          <p:cNvPr id="56322" name="Rectangle 2"/>
          <p:cNvSpPr>
            <a:spLocks noGrp="1" noChangeArrowheads="1"/>
          </p:cNvSpPr>
          <p:nvPr>
            <p:ph type="title"/>
          </p:nvPr>
        </p:nvSpPr>
        <p:spPr/>
        <p:txBody>
          <a:bodyPr/>
          <a:lstStyle/>
          <a:p>
            <a:pPr eaLnBrk="1" hangingPunct="1"/>
            <a:r>
              <a:rPr lang="en-US" dirty="0" smtClean="0"/>
              <a:t>Subsurface Microbial Communities</a:t>
            </a:r>
          </a:p>
        </p:txBody>
      </p:sp>
      <p:sp>
        <p:nvSpPr>
          <p:cNvPr id="56324" name="Text Box 10"/>
          <p:cNvSpPr txBox="1">
            <a:spLocks noChangeArrowheads="1"/>
          </p:cNvSpPr>
          <p:nvPr/>
        </p:nvSpPr>
        <p:spPr bwMode="auto">
          <a:xfrm>
            <a:off x="533400" y="1066800"/>
            <a:ext cx="3810000" cy="1200329"/>
          </a:xfrm>
          <a:prstGeom prst="rect">
            <a:avLst/>
          </a:prstGeom>
          <a:noFill/>
          <a:ln w="9525">
            <a:noFill/>
            <a:miter lim="800000"/>
            <a:headEnd/>
            <a:tailEnd/>
          </a:ln>
        </p:spPr>
        <p:txBody>
          <a:bodyPr wrap="square">
            <a:spAutoFit/>
          </a:bodyPr>
          <a:lstStyle/>
          <a:p>
            <a:pPr algn="ctr"/>
            <a:r>
              <a:rPr lang="en-US" dirty="0" smtClean="0"/>
              <a:t>How do microbes exist in, respond to, and change the subsurface environment?</a:t>
            </a:r>
          </a:p>
          <a:p>
            <a:pPr>
              <a:buFont typeface="Arial" pitchFamily="34" charset="0"/>
              <a:buChar char="•"/>
            </a:pPr>
            <a:endParaRPr lang="en-US" dirty="0" smtClean="0"/>
          </a:p>
        </p:txBody>
      </p:sp>
      <p:sp>
        <p:nvSpPr>
          <p:cNvPr id="5" name="TextBox 4"/>
          <p:cNvSpPr txBox="1"/>
          <p:nvPr/>
        </p:nvSpPr>
        <p:spPr>
          <a:xfrm>
            <a:off x="7515028" y="762000"/>
            <a:ext cx="1423788" cy="276999"/>
          </a:xfrm>
          <a:prstGeom prst="rect">
            <a:avLst/>
          </a:prstGeom>
          <a:solidFill>
            <a:srgbClr val="990033"/>
          </a:solidFill>
        </p:spPr>
        <p:txBody>
          <a:bodyPr wrap="none" rtlCol="0">
            <a:spAutoFit/>
          </a:bodyPr>
          <a:lstStyle/>
          <a:p>
            <a:r>
              <a:rPr lang="en-US" sz="1200" dirty="0" smtClean="0">
                <a:solidFill>
                  <a:schemeClr val="bg1"/>
                </a:solidFill>
              </a:rPr>
              <a:t>Site or Ecosystem</a:t>
            </a:r>
            <a:endParaRPr lang="en-US" sz="1200" dirty="0">
              <a:solidFill>
                <a:schemeClr val="bg1"/>
              </a:solidFill>
            </a:endParaRPr>
          </a:p>
        </p:txBody>
      </p:sp>
      <p:sp>
        <p:nvSpPr>
          <p:cNvPr id="6" name="TextBox 5"/>
          <p:cNvSpPr txBox="1"/>
          <p:nvPr/>
        </p:nvSpPr>
        <p:spPr>
          <a:xfrm>
            <a:off x="838200" y="5791200"/>
            <a:ext cx="8179611" cy="338554"/>
          </a:xfrm>
          <a:prstGeom prst="rect">
            <a:avLst/>
          </a:prstGeom>
          <a:noFill/>
        </p:spPr>
        <p:txBody>
          <a:bodyPr wrap="none" rtlCol="0">
            <a:spAutoFit/>
          </a:bodyPr>
          <a:lstStyle/>
          <a:p>
            <a:r>
              <a:rPr lang="en-US" sz="1600" b="1" dirty="0" smtClean="0">
                <a:solidFill>
                  <a:srgbClr val="0000CC"/>
                </a:solidFill>
              </a:rPr>
              <a:t>Cellular function     Community Function                Terrestrial Ecosystem Function</a:t>
            </a:r>
            <a:endParaRPr lang="en-US" sz="1600" b="1" dirty="0">
              <a:solidFill>
                <a:srgbClr val="0000CC"/>
              </a:solidFill>
            </a:endParaRPr>
          </a:p>
        </p:txBody>
      </p:sp>
      <p:sp>
        <p:nvSpPr>
          <p:cNvPr id="7" name="Rectangle 6"/>
          <p:cNvSpPr/>
          <p:nvPr/>
        </p:nvSpPr>
        <p:spPr>
          <a:xfrm>
            <a:off x="6172200" y="3429000"/>
            <a:ext cx="2743200" cy="2031325"/>
          </a:xfrm>
          <a:prstGeom prst="rect">
            <a:avLst/>
          </a:prstGeom>
        </p:spPr>
        <p:txBody>
          <a:bodyPr wrap="square">
            <a:spAutoFit/>
          </a:bodyPr>
          <a:lstStyle/>
          <a:p>
            <a:pPr algn="ctr"/>
            <a:r>
              <a:rPr lang="en-US" dirty="0" smtClean="0"/>
              <a:t>What is the macroscopic manifestation of in-situ microbial processes?</a:t>
            </a:r>
          </a:p>
          <a:p>
            <a:pPr algn="ctr"/>
            <a:endParaRPr lang="en-US" dirty="0" smtClean="0"/>
          </a:p>
          <a:p>
            <a:pPr algn="ctr"/>
            <a:r>
              <a:rPr lang="en-US" dirty="0" smtClean="0"/>
              <a:t>How does it affect desired ecosystem responses?</a:t>
            </a:r>
          </a:p>
        </p:txBody>
      </p:sp>
    </p:spTree>
  </p:cSld>
  <p:clrMapOvr>
    <a:masterClrMapping/>
  </p:clrMapOvr>
  <p:transition advTm="125"/>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9067800" cy="1143000"/>
          </a:xfrm>
        </p:spPr>
        <p:txBody>
          <a:bodyPr/>
          <a:lstStyle/>
          <a:p>
            <a:r>
              <a:rPr lang="en-US" dirty="0" smtClean="0"/>
              <a:t>Select BER Grand Challenges ~ Fate and Transport</a:t>
            </a:r>
            <a:endParaRPr lang="en-US" dirty="0"/>
          </a:p>
        </p:txBody>
      </p:sp>
      <p:pic>
        <p:nvPicPr>
          <p:cNvPr id="204803" name="Picture 3"/>
          <p:cNvPicPr>
            <a:picLocks noChangeAspect="1" noChangeArrowheads="1"/>
          </p:cNvPicPr>
          <p:nvPr/>
        </p:nvPicPr>
        <p:blipFill>
          <a:blip r:embed="rId2" cstate="print"/>
          <a:srcRect/>
          <a:stretch>
            <a:fillRect/>
          </a:stretch>
        </p:blipFill>
        <p:spPr bwMode="auto">
          <a:xfrm>
            <a:off x="5943600" y="990600"/>
            <a:ext cx="2971800" cy="3821054"/>
          </a:xfrm>
          <a:prstGeom prst="rect">
            <a:avLst/>
          </a:prstGeom>
          <a:noFill/>
          <a:ln w="9525">
            <a:noFill/>
            <a:miter lim="800000"/>
            <a:headEnd/>
            <a:tailEnd/>
          </a:ln>
        </p:spPr>
      </p:pic>
      <p:sp>
        <p:nvSpPr>
          <p:cNvPr id="5" name="TextBox 4"/>
          <p:cNvSpPr txBox="1"/>
          <p:nvPr/>
        </p:nvSpPr>
        <p:spPr>
          <a:xfrm>
            <a:off x="6019800" y="5029200"/>
            <a:ext cx="2839239" cy="369332"/>
          </a:xfrm>
          <a:prstGeom prst="rect">
            <a:avLst/>
          </a:prstGeom>
          <a:noFill/>
        </p:spPr>
        <p:txBody>
          <a:bodyPr wrap="none" rtlCol="0">
            <a:spAutoFit/>
          </a:bodyPr>
          <a:lstStyle/>
          <a:p>
            <a:r>
              <a:rPr lang="en-US" dirty="0" smtClean="0"/>
              <a:t>DOE/SC-0135, Dec. 2010</a:t>
            </a:r>
            <a:endParaRPr lang="en-US" dirty="0"/>
          </a:p>
        </p:txBody>
      </p:sp>
      <p:sp>
        <p:nvSpPr>
          <p:cNvPr id="6" name="TextBox 5"/>
          <p:cNvSpPr txBox="1"/>
          <p:nvPr/>
        </p:nvSpPr>
        <p:spPr>
          <a:xfrm>
            <a:off x="152400" y="768489"/>
            <a:ext cx="5638800" cy="5324535"/>
          </a:xfrm>
          <a:prstGeom prst="rect">
            <a:avLst/>
          </a:prstGeom>
          <a:noFill/>
        </p:spPr>
        <p:txBody>
          <a:bodyPr wrap="square" rtlCol="0">
            <a:spAutoFit/>
          </a:bodyPr>
          <a:lstStyle/>
          <a:p>
            <a:r>
              <a:rPr lang="en-US" sz="2000" dirty="0" smtClean="0"/>
              <a:t>Measure microbial processes and</a:t>
            </a:r>
            <a:r>
              <a:rPr lang="en-US" sz="2000" dirty="0" smtClean="0">
                <a:solidFill>
                  <a:srgbClr val="0000CC"/>
                </a:solidFill>
              </a:rPr>
              <a:t> </a:t>
            </a:r>
            <a:r>
              <a:rPr lang="en-US" sz="2000" b="1" dirty="0" smtClean="0">
                <a:solidFill>
                  <a:srgbClr val="0000CC"/>
                </a:solidFill>
              </a:rPr>
              <a:t>interactions in the real world</a:t>
            </a:r>
            <a:r>
              <a:rPr lang="en-US" sz="2000" dirty="0" smtClean="0">
                <a:solidFill>
                  <a:srgbClr val="0000CC"/>
                </a:solidFill>
              </a:rPr>
              <a:t>;</a:t>
            </a:r>
          </a:p>
          <a:p>
            <a:endParaRPr lang="en-US" sz="2000" dirty="0" smtClean="0">
              <a:solidFill>
                <a:srgbClr val="0000CC"/>
              </a:solidFill>
            </a:endParaRPr>
          </a:p>
          <a:p>
            <a:r>
              <a:rPr lang="en-US" sz="2000" dirty="0" smtClean="0"/>
              <a:t>Develop </a:t>
            </a:r>
            <a:r>
              <a:rPr lang="en-US" sz="2000" b="1" dirty="0" smtClean="0">
                <a:solidFill>
                  <a:srgbClr val="0000CC"/>
                </a:solidFill>
              </a:rPr>
              <a:t>ecosystem-observing systems </a:t>
            </a:r>
            <a:r>
              <a:rPr lang="en-US" sz="2000" dirty="0" smtClean="0"/>
              <a:t>to</a:t>
            </a:r>
          </a:p>
          <a:p>
            <a:r>
              <a:rPr lang="en-US" sz="2000" dirty="0" smtClean="0"/>
              <a:t>monitor biogeochemical cycles and estimate critical process parameters….in terrestrial biospheres</a:t>
            </a:r>
          </a:p>
          <a:p>
            <a:endParaRPr lang="en-US" sz="2000" dirty="0" smtClean="0">
              <a:solidFill>
                <a:srgbClr val="0000CC"/>
              </a:solidFill>
            </a:endParaRPr>
          </a:p>
          <a:p>
            <a:endParaRPr lang="en-US" sz="2000" dirty="0" smtClean="0"/>
          </a:p>
          <a:p>
            <a:r>
              <a:rPr lang="en-US" sz="2000" b="1" dirty="0" smtClean="0">
                <a:solidFill>
                  <a:srgbClr val="0000CC"/>
                </a:solidFill>
              </a:rPr>
              <a:t>Understand, predict, and manipulate the types and rates of ecosystem responses and feedbacks</a:t>
            </a:r>
            <a:r>
              <a:rPr lang="en-US" sz="2000" b="1" dirty="0" smtClean="0"/>
              <a:t>:</a:t>
            </a:r>
          </a:p>
          <a:p>
            <a:endParaRPr lang="en-US" sz="2000" dirty="0" smtClean="0"/>
          </a:p>
          <a:p>
            <a:pPr marL="182880" indent="-457200">
              <a:buFont typeface="Wingdings" pitchFamily="2" charset="2"/>
              <a:buChar char="Ø"/>
            </a:pPr>
            <a:r>
              <a:rPr lang="en-US" sz="2000" dirty="0" smtClean="0"/>
              <a:t>….biogeochemical cycles important to regulating carbon flux</a:t>
            </a:r>
          </a:p>
          <a:p>
            <a:pPr marL="182880" indent="-457200">
              <a:buFont typeface="Wingdings" pitchFamily="2" charset="2"/>
              <a:buChar char="Ø"/>
            </a:pPr>
            <a:r>
              <a:rPr lang="en-US" sz="2000" dirty="0" smtClean="0"/>
              <a:t>….remediation of metals and radionuclides.</a:t>
            </a:r>
          </a:p>
          <a:p>
            <a:endParaRPr lang="en-US" sz="2000" dirty="0" smtClean="0"/>
          </a:p>
        </p:txBody>
      </p:sp>
    </p:spTree>
  </p:cSld>
  <p:clrMapOvr>
    <a:masterClrMapping/>
  </p:clrMapOvr>
  <p:transition advTm="156"/>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sz="half" idx="1"/>
          </p:nvPr>
        </p:nvSpPr>
        <p:spPr>
          <a:xfrm>
            <a:off x="533400" y="914400"/>
            <a:ext cx="8001000" cy="2286000"/>
          </a:xfrm>
        </p:spPr>
        <p:txBody>
          <a:bodyPr/>
          <a:lstStyle/>
          <a:p>
            <a:pPr marL="381000" indent="-381000" eaLnBrk="1" hangingPunct="1"/>
            <a:r>
              <a:rPr lang="en-US" sz="2200" dirty="0" smtClean="0">
                <a:solidFill>
                  <a:srgbClr val="0000CC"/>
                </a:solidFill>
              </a:rPr>
              <a:t>Geophysical Background</a:t>
            </a:r>
          </a:p>
          <a:p>
            <a:pPr marL="381000" indent="-381000" eaLnBrk="1" hangingPunct="1"/>
            <a:r>
              <a:rPr lang="en-US" sz="2200" dirty="0" smtClean="0"/>
              <a:t>Geophysical methods for quantifying microbially-mediated processes in the subsurface</a:t>
            </a:r>
          </a:p>
          <a:p>
            <a:pPr marL="857250" lvl="1" indent="-457200" eaLnBrk="1" hangingPunct="1">
              <a:buFont typeface="+mj-lt"/>
              <a:buAutoNum type="arabicPeriod"/>
            </a:pPr>
            <a:r>
              <a:rPr lang="en-US" sz="2200" dirty="0" smtClean="0"/>
              <a:t>Environmental Remediation</a:t>
            </a:r>
          </a:p>
          <a:p>
            <a:pPr marL="857250" lvl="1" indent="-457200" eaLnBrk="1" hangingPunct="1">
              <a:buFont typeface="+mj-lt"/>
              <a:buAutoNum type="arabicPeriod"/>
            </a:pPr>
            <a:r>
              <a:rPr lang="en-US" sz="2200" dirty="0" smtClean="0"/>
              <a:t>Microbial Enhanced Hydrocarbon Recovery</a:t>
            </a:r>
          </a:p>
          <a:p>
            <a:pPr marL="857250" lvl="1" indent="-457200" eaLnBrk="1" hangingPunct="1">
              <a:buFont typeface="+mj-lt"/>
              <a:buAutoNum type="arabicPeriod"/>
            </a:pPr>
            <a:r>
              <a:rPr lang="en-US" sz="2200" dirty="0" smtClean="0"/>
              <a:t>Terrestrial Ecosystem Carbon Cycling</a:t>
            </a:r>
          </a:p>
          <a:p>
            <a:pPr marL="381000" indent="-381000" eaLnBrk="1" hangingPunct="1"/>
            <a:r>
              <a:rPr lang="en-US" sz="2200" dirty="0" smtClean="0"/>
              <a:t>Summary</a:t>
            </a:r>
          </a:p>
        </p:txBody>
      </p:sp>
      <p:sp>
        <p:nvSpPr>
          <p:cNvPr id="12291" name="Text Box 15"/>
          <p:cNvSpPr txBox="1">
            <a:spLocks noChangeArrowheads="1"/>
          </p:cNvSpPr>
          <p:nvPr/>
        </p:nvSpPr>
        <p:spPr bwMode="auto">
          <a:xfrm>
            <a:off x="3708400" y="-50800"/>
            <a:ext cx="1725613" cy="519113"/>
          </a:xfrm>
          <a:prstGeom prst="rect">
            <a:avLst/>
          </a:prstGeom>
          <a:noFill/>
          <a:ln w="9525">
            <a:noFill/>
            <a:miter lim="800000"/>
            <a:headEnd/>
            <a:tailEnd/>
          </a:ln>
        </p:spPr>
        <p:txBody>
          <a:bodyPr wrap="none">
            <a:spAutoFit/>
          </a:bodyPr>
          <a:lstStyle/>
          <a:p>
            <a:pPr algn="ctr"/>
            <a:r>
              <a:rPr lang="en-US" sz="2800" dirty="0">
                <a:solidFill>
                  <a:schemeClr val="bg1"/>
                </a:solidFill>
              </a:rPr>
              <a:t>OUTLINE</a:t>
            </a:r>
          </a:p>
        </p:txBody>
      </p:sp>
      <p:pic>
        <p:nvPicPr>
          <p:cNvPr id="4" name="Picture 4" descr="yinyang"/>
          <p:cNvPicPr>
            <a:picLocks noGrp="1" noChangeAspect="1" noChangeArrowheads="1"/>
          </p:cNvPicPr>
          <p:nvPr>
            <p:ph sz="quarter" idx="2"/>
          </p:nvPr>
        </p:nvPicPr>
        <p:blipFill>
          <a:blip r:embed="rId2" cstate="print"/>
          <a:srcRect/>
          <a:stretch>
            <a:fillRect/>
          </a:stretch>
        </p:blipFill>
        <p:spPr>
          <a:xfrm>
            <a:off x="3048000" y="4038600"/>
            <a:ext cx="2462213" cy="2514600"/>
          </a:xfrm>
          <a:noFill/>
        </p:spPr>
      </p:pic>
    </p:spTree>
  </p:cSld>
  <p:clrMapOvr>
    <a:masterClrMapping/>
  </p:clrMapOvr>
  <p:transition advTm="109"/>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3"/>
          <p:cNvSpPr>
            <a:spLocks noChangeArrowheads="1"/>
          </p:cNvSpPr>
          <p:nvPr/>
        </p:nvSpPr>
        <p:spPr bwMode="auto">
          <a:xfrm>
            <a:off x="457200" y="-304800"/>
            <a:ext cx="8229600" cy="1143000"/>
          </a:xfrm>
          <a:prstGeom prst="rect">
            <a:avLst/>
          </a:prstGeom>
          <a:noFill/>
          <a:ln w="9525">
            <a:noFill/>
            <a:miter lim="800000"/>
            <a:headEnd/>
            <a:tailEnd/>
          </a:ln>
        </p:spPr>
        <p:txBody>
          <a:bodyPr anchor="ctr"/>
          <a:lstStyle/>
          <a:p>
            <a:pPr algn="ctr"/>
            <a:r>
              <a:rPr lang="en-US" sz="2400" dirty="0">
                <a:solidFill>
                  <a:schemeClr val="bg1"/>
                </a:solidFill>
              </a:rPr>
              <a:t>SEISMIC </a:t>
            </a:r>
            <a:r>
              <a:rPr lang="en-US" sz="2400" dirty="0" smtClean="0">
                <a:solidFill>
                  <a:schemeClr val="bg1"/>
                </a:solidFill>
              </a:rPr>
              <a:t>METHODS</a:t>
            </a:r>
            <a:endParaRPr lang="en-US" sz="2400" dirty="0">
              <a:solidFill>
                <a:schemeClr val="bg1"/>
              </a:solidFill>
            </a:endParaRPr>
          </a:p>
        </p:txBody>
      </p:sp>
      <p:sp>
        <p:nvSpPr>
          <p:cNvPr id="31746" name="Rectangle 4"/>
          <p:cNvSpPr>
            <a:spLocks noChangeArrowheads="1"/>
          </p:cNvSpPr>
          <p:nvPr/>
        </p:nvSpPr>
        <p:spPr bwMode="auto">
          <a:xfrm>
            <a:off x="533400" y="609600"/>
            <a:ext cx="6705600" cy="6019800"/>
          </a:xfrm>
          <a:prstGeom prst="rect">
            <a:avLst/>
          </a:prstGeom>
          <a:noFill/>
          <a:ln w="9525">
            <a:noFill/>
            <a:miter lim="800000"/>
            <a:headEnd/>
            <a:tailEnd/>
          </a:ln>
        </p:spPr>
        <p:txBody>
          <a:bodyPr/>
          <a:lstStyle/>
          <a:p>
            <a:pPr marL="342900" indent="-342900">
              <a:spcBef>
                <a:spcPct val="20000"/>
              </a:spcBef>
              <a:buClr>
                <a:schemeClr val="tx1"/>
              </a:buClr>
              <a:buSzPts val="2000"/>
            </a:pPr>
            <a:r>
              <a:rPr lang="en-US" sz="2400" b="1" dirty="0" smtClean="0">
                <a:solidFill>
                  <a:srgbClr val="0000CC"/>
                </a:solidFill>
              </a:rPr>
              <a:t>‘</a:t>
            </a:r>
            <a:r>
              <a:rPr lang="en-US" sz="2400" b="1" dirty="0">
                <a:solidFill>
                  <a:srgbClr val="0000CC"/>
                </a:solidFill>
              </a:rPr>
              <a:t>Seeing’ with </a:t>
            </a:r>
            <a:r>
              <a:rPr lang="en-US" sz="2400" b="1" dirty="0" smtClean="0">
                <a:solidFill>
                  <a:srgbClr val="0000CC"/>
                </a:solidFill>
              </a:rPr>
              <a:t>sound</a:t>
            </a:r>
            <a:endParaRPr lang="en-US" sz="2400" b="1" dirty="0">
              <a:solidFill>
                <a:srgbClr val="0000CC"/>
              </a:solidFill>
            </a:endParaRPr>
          </a:p>
          <a:p>
            <a:pPr marL="342900" indent="-342900">
              <a:spcBef>
                <a:spcPct val="20000"/>
              </a:spcBef>
              <a:buClr>
                <a:schemeClr val="tx1"/>
              </a:buClr>
              <a:buSzPts val="2000"/>
              <a:buFontTx/>
              <a:buChar char="•"/>
            </a:pPr>
            <a:r>
              <a:rPr lang="en-US" sz="2000" b="1" dirty="0" smtClean="0"/>
              <a:t>Compressional </a:t>
            </a:r>
            <a:r>
              <a:rPr lang="en-US" sz="2000" b="1" dirty="0"/>
              <a:t>(sound) waves</a:t>
            </a:r>
            <a:r>
              <a:rPr lang="en-US" sz="2000" dirty="0"/>
              <a:t> </a:t>
            </a:r>
          </a:p>
          <a:p>
            <a:pPr marL="342900" indent="-342900">
              <a:spcBef>
                <a:spcPct val="20000"/>
              </a:spcBef>
              <a:buClr>
                <a:schemeClr val="tx1"/>
              </a:buClr>
              <a:buSzPts val="2000"/>
              <a:buFontTx/>
              <a:buChar char="•"/>
            </a:pPr>
            <a:r>
              <a:rPr lang="en-US" sz="2000" b="1" dirty="0"/>
              <a:t>Seismic velocity</a:t>
            </a:r>
            <a:r>
              <a:rPr lang="en-US" sz="2000" dirty="0"/>
              <a:t> is related to elastic </a:t>
            </a:r>
            <a:r>
              <a:rPr lang="en-US" sz="2000" dirty="0" smtClean="0"/>
              <a:t>parameters</a:t>
            </a:r>
            <a:endParaRPr lang="en-US" sz="2000" dirty="0"/>
          </a:p>
          <a:p>
            <a:pPr marL="342900" indent="-342900">
              <a:spcBef>
                <a:spcPct val="20000"/>
              </a:spcBef>
              <a:buClr>
                <a:schemeClr val="tx1"/>
              </a:buClr>
              <a:buSzPts val="2000"/>
              <a:buFontTx/>
              <a:buChar char="•"/>
            </a:pPr>
            <a:r>
              <a:rPr lang="en-US" sz="2000" b="1" dirty="0"/>
              <a:t>Seismic Amplitudes</a:t>
            </a:r>
            <a:r>
              <a:rPr lang="en-US" sz="2000" dirty="0"/>
              <a:t> are sensitive to scattering, viscous flow, and other loss mechanisms. </a:t>
            </a:r>
          </a:p>
          <a:p>
            <a:pPr marL="342900" indent="-342900">
              <a:spcBef>
                <a:spcPct val="20000"/>
              </a:spcBef>
              <a:buClr>
                <a:schemeClr val="tx1"/>
              </a:buClr>
              <a:buSzPts val="2000"/>
              <a:buFontTx/>
              <a:buChar char="•"/>
            </a:pPr>
            <a:endParaRPr lang="en-US" sz="2000" b="1" dirty="0">
              <a:solidFill>
                <a:srgbClr val="0000CC"/>
              </a:solidFill>
            </a:endParaRPr>
          </a:p>
          <a:p>
            <a:pPr marL="342900" indent="-342900">
              <a:spcBef>
                <a:spcPct val="20000"/>
              </a:spcBef>
            </a:pPr>
            <a:endParaRPr lang="en-US" dirty="0"/>
          </a:p>
        </p:txBody>
      </p:sp>
      <p:pic>
        <p:nvPicPr>
          <p:cNvPr id="31747" name="Picture 6"/>
          <p:cNvPicPr>
            <a:picLocks noChangeAspect="1" noChangeArrowheads="1"/>
          </p:cNvPicPr>
          <p:nvPr/>
        </p:nvPicPr>
        <p:blipFill>
          <a:blip r:embed="rId3" cstate="print"/>
          <a:srcRect/>
          <a:stretch>
            <a:fillRect/>
          </a:stretch>
        </p:blipFill>
        <p:spPr bwMode="auto">
          <a:xfrm>
            <a:off x="5486400" y="4800600"/>
            <a:ext cx="2590800" cy="1159042"/>
          </a:xfrm>
          <a:prstGeom prst="rect">
            <a:avLst/>
          </a:prstGeom>
          <a:noFill/>
          <a:ln w="9525">
            <a:noFill/>
            <a:miter lim="800000"/>
            <a:headEnd/>
            <a:tailEnd/>
          </a:ln>
        </p:spPr>
      </p:pic>
      <p:pic>
        <p:nvPicPr>
          <p:cNvPr id="31748" name="Picture 7"/>
          <p:cNvPicPr>
            <a:picLocks noChangeAspect="1" noChangeArrowheads="1"/>
          </p:cNvPicPr>
          <p:nvPr/>
        </p:nvPicPr>
        <p:blipFill>
          <a:blip r:embed="rId4" cstate="print"/>
          <a:srcRect/>
          <a:stretch>
            <a:fillRect/>
          </a:stretch>
        </p:blipFill>
        <p:spPr bwMode="auto">
          <a:xfrm>
            <a:off x="7010400" y="990600"/>
            <a:ext cx="990600" cy="3479182"/>
          </a:xfrm>
          <a:prstGeom prst="rect">
            <a:avLst/>
          </a:prstGeom>
          <a:noFill/>
          <a:ln w="9525">
            <a:noFill/>
            <a:miter lim="800000"/>
            <a:headEnd/>
            <a:tailEnd/>
          </a:ln>
        </p:spPr>
      </p:pic>
      <p:pic>
        <p:nvPicPr>
          <p:cNvPr id="31749" name="Picture 9"/>
          <p:cNvPicPr>
            <a:picLocks noChangeAspect="1" noChangeArrowheads="1"/>
          </p:cNvPicPr>
          <p:nvPr/>
        </p:nvPicPr>
        <p:blipFill>
          <a:blip r:embed="rId5" cstate="print"/>
          <a:srcRect/>
          <a:stretch>
            <a:fillRect/>
          </a:stretch>
        </p:blipFill>
        <p:spPr bwMode="auto">
          <a:xfrm>
            <a:off x="228600" y="2819400"/>
            <a:ext cx="4932024" cy="3429000"/>
          </a:xfrm>
          <a:prstGeom prst="rect">
            <a:avLst/>
          </a:prstGeom>
          <a:noFill/>
          <a:ln w="9525">
            <a:noFill/>
            <a:miter lim="800000"/>
            <a:headEnd/>
            <a:tailEnd/>
          </a:ln>
        </p:spPr>
      </p:pic>
    </p:spTree>
  </p:cSld>
  <p:clrMapOvr>
    <a:masterClrMapping/>
  </p:clrMapOvr>
  <p:transition advTm="234"/>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3"/>
          <p:cNvSpPr>
            <a:spLocks noChangeArrowheads="1"/>
          </p:cNvSpPr>
          <p:nvPr/>
        </p:nvSpPr>
        <p:spPr bwMode="auto">
          <a:xfrm>
            <a:off x="457200" y="-304800"/>
            <a:ext cx="8229600" cy="1143000"/>
          </a:xfrm>
          <a:prstGeom prst="rect">
            <a:avLst/>
          </a:prstGeom>
          <a:noFill/>
          <a:ln w="9525">
            <a:noFill/>
            <a:miter lim="800000"/>
            <a:headEnd/>
            <a:tailEnd/>
          </a:ln>
        </p:spPr>
        <p:txBody>
          <a:bodyPr anchor="ctr"/>
          <a:lstStyle/>
          <a:p>
            <a:pPr algn="ctr"/>
            <a:r>
              <a:rPr lang="en-US" sz="2400" dirty="0" smtClean="0">
                <a:solidFill>
                  <a:schemeClr val="bg1"/>
                </a:solidFill>
              </a:rPr>
              <a:t>GROUND PENETRATING RADAR </a:t>
            </a:r>
            <a:r>
              <a:rPr lang="en-US" sz="2400" dirty="0">
                <a:solidFill>
                  <a:schemeClr val="bg1"/>
                </a:solidFill>
              </a:rPr>
              <a:t>(GPR) METHODS</a:t>
            </a:r>
          </a:p>
        </p:txBody>
      </p:sp>
      <p:sp>
        <p:nvSpPr>
          <p:cNvPr id="31746" name="Rectangle 4"/>
          <p:cNvSpPr>
            <a:spLocks noChangeArrowheads="1"/>
          </p:cNvSpPr>
          <p:nvPr/>
        </p:nvSpPr>
        <p:spPr bwMode="auto">
          <a:xfrm>
            <a:off x="228600" y="533400"/>
            <a:ext cx="7315200" cy="6019800"/>
          </a:xfrm>
          <a:prstGeom prst="rect">
            <a:avLst/>
          </a:prstGeom>
          <a:noFill/>
          <a:ln w="9525">
            <a:noFill/>
            <a:miter lim="800000"/>
            <a:headEnd/>
            <a:tailEnd/>
          </a:ln>
        </p:spPr>
        <p:txBody>
          <a:bodyPr/>
          <a:lstStyle/>
          <a:p>
            <a:pPr marL="342900" indent="-342900">
              <a:spcBef>
                <a:spcPct val="20000"/>
              </a:spcBef>
              <a:buClr>
                <a:schemeClr val="tx1"/>
              </a:buClr>
              <a:buSzPts val="2000"/>
              <a:buFontTx/>
              <a:buChar char="•"/>
            </a:pPr>
            <a:endParaRPr lang="en-US" sz="2000" b="1" dirty="0">
              <a:solidFill>
                <a:srgbClr val="0000CC"/>
              </a:solidFill>
            </a:endParaRPr>
          </a:p>
          <a:p>
            <a:pPr marL="342900" indent="-342900">
              <a:spcBef>
                <a:spcPct val="20000"/>
              </a:spcBef>
              <a:buFontTx/>
              <a:buChar char="•"/>
            </a:pPr>
            <a:r>
              <a:rPr lang="en-US" sz="2000" b="1" dirty="0" smtClean="0"/>
              <a:t>Radar </a:t>
            </a:r>
            <a:r>
              <a:rPr lang="en-US" sz="2000" b="1" dirty="0"/>
              <a:t>velocity</a:t>
            </a:r>
            <a:r>
              <a:rPr lang="en-US" sz="2000" dirty="0"/>
              <a:t> related  to dielectric </a:t>
            </a:r>
            <a:r>
              <a:rPr lang="en-US" sz="2000" dirty="0" smtClean="0"/>
              <a:t>constant, which is sensitive to pore volume and pore fluid type</a:t>
            </a:r>
            <a:endParaRPr lang="en-US" sz="2000" dirty="0"/>
          </a:p>
          <a:p>
            <a:pPr marL="342900" indent="-342900">
              <a:spcBef>
                <a:spcPct val="20000"/>
              </a:spcBef>
              <a:buFontTx/>
              <a:buChar char="•"/>
            </a:pPr>
            <a:r>
              <a:rPr lang="en-US" sz="2000" b="1" dirty="0"/>
              <a:t>Radar amplitude (attenuation</a:t>
            </a:r>
            <a:r>
              <a:rPr lang="en-US" sz="2000" b="1" dirty="0" smtClean="0"/>
              <a:t>)</a:t>
            </a:r>
            <a:r>
              <a:rPr lang="en-US" sz="2000" dirty="0" smtClean="0"/>
              <a:t> </a:t>
            </a:r>
            <a:r>
              <a:rPr lang="en-US" sz="2000" dirty="0"/>
              <a:t>related to electrical conductivity</a:t>
            </a:r>
          </a:p>
        </p:txBody>
      </p:sp>
      <p:pic>
        <p:nvPicPr>
          <p:cNvPr id="31750" name="Picture 11"/>
          <p:cNvPicPr>
            <a:picLocks noChangeAspect="1" noChangeArrowheads="1"/>
          </p:cNvPicPr>
          <p:nvPr/>
        </p:nvPicPr>
        <p:blipFill>
          <a:blip r:embed="rId3" cstate="print"/>
          <a:srcRect/>
          <a:stretch>
            <a:fillRect/>
          </a:stretch>
        </p:blipFill>
        <p:spPr bwMode="auto">
          <a:xfrm>
            <a:off x="7391400" y="1600200"/>
            <a:ext cx="1219200" cy="835068"/>
          </a:xfrm>
          <a:prstGeom prst="rect">
            <a:avLst/>
          </a:prstGeom>
          <a:noFill/>
          <a:ln w="9525">
            <a:noFill/>
            <a:miter lim="800000"/>
            <a:headEnd/>
            <a:tailEnd/>
          </a:ln>
        </p:spPr>
      </p:pic>
      <p:pic>
        <p:nvPicPr>
          <p:cNvPr id="31751" name="Picture 2"/>
          <p:cNvPicPr>
            <a:picLocks noChangeAspect="1" noChangeArrowheads="1"/>
          </p:cNvPicPr>
          <p:nvPr/>
        </p:nvPicPr>
        <p:blipFill>
          <a:blip r:embed="rId4" cstate="print"/>
          <a:srcRect l="60536" t="30716" r="98" b="24570"/>
          <a:stretch>
            <a:fillRect/>
          </a:stretch>
        </p:blipFill>
        <p:spPr bwMode="auto">
          <a:xfrm>
            <a:off x="4724400" y="2590800"/>
            <a:ext cx="4150662" cy="3733800"/>
          </a:xfrm>
          <a:prstGeom prst="rect">
            <a:avLst/>
          </a:prstGeom>
          <a:noFill/>
          <a:ln w="9525">
            <a:noFill/>
            <a:miter lim="800000"/>
            <a:headEnd/>
            <a:tailEnd/>
          </a:ln>
        </p:spPr>
      </p:pic>
      <p:pic>
        <p:nvPicPr>
          <p:cNvPr id="9" name="Picture 33" descr="cube"/>
          <p:cNvPicPr>
            <a:picLocks noChangeAspect="1" noChangeArrowheads="1"/>
          </p:cNvPicPr>
          <p:nvPr/>
        </p:nvPicPr>
        <p:blipFill>
          <a:blip r:embed="rId5" cstate="print"/>
          <a:srcRect t="20000"/>
          <a:stretch>
            <a:fillRect/>
          </a:stretch>
        </p:blipFill>
        <p:spPr bwMode="auto">
          <a:xfrm>
            <a:off x="176644" y="2743200"/>
            <a:ext cx="4395356" cy="3581400"/>
          </a:xfrm>
          <a:prstGeom prst="rect">
            <a:avLst/>
          </a:prstGeom>
          <a:noFill/>
          <a:ln w="12700">
            <a:noFill/>
            <a:miter lim="800000"/>
            <a:headEnd/>
            <a:tailEnd/>
          </a:ln>
          <a:effectLst/>
        </p:spPr>
      </p:pic>
    </p:spTree>
  </p:cSld>
  <p:clrMapOvr>
    <a:masterClrMapping/>
  </p:clrMapOvr>
  <p:transition advTm="297"/>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381000" y="3048000"/>
            <a:ext cx="8305800" cy="1828800"/>
          </a:xfrm>
          <a:prstGeom prst="rect">
            <a:avLst/>
          </a:prstGeom>
          <a:noFill/>
          <a:ln w="12700">
            <a:noFill/>
            <a:miter lim="800000"/>
            <a:headEnd/>
            <a:tailEnd/>
          </a:ln>
        </p:spPr>
        <p:txBody>
          <a:bodyPr lIns="84670" tIns="41641" rIns="84670" bIns="41641"/>
          <a:lstStyle/>
          <a:p>
            <a:pPr marL="230188" indent="-230188" algn="ctr" eaLnBrk="0" hangingPunct="0">
              <a:spcBef>
                <a:spcPct val="40000"/>
              </a:spcBef>
              <a:buFont typeface="Times" pitchFamily="18" charset="0"/>
              <a:buNone/>
            </a:pPr>
            <a:r>
              <a:rPr lang="en-US" b="1" dirty="0"/>
              <a:t>Phase shift </a:t>
            </a:r>
            <a:r>
              <a:rPr lang="en-US" dirty="0">
                <a:sym typeface="Symbol" pitchFamily="18" charset="2"/>
              </a:rPr>
              <a:t>between </a:t>
            </a:r>
            <a:r>
              <a:rPr lang="en-US" b="1" dirty="0">
                <a:sym typeface="Symbol" pitchFamily="18" charset="2"/>
              </a:rPr>
              <a:t>applied current </a:t>
            </a:r>
            <a:r>
              <a:rPr lang="en-US" dirty="0">
                <a:sym typeface="Symbol" pitchFamily="18" charset="2"/>
              </a:rPr>
              <a:t>and </a:t>
            </a:r>
            <a:r>
              <a:rPr lang="en-US" b="1" dirty="0">
                <a:sym typeface="Symbol" pitchFamily="18" charset="2"/>
              </a:rPr>
              <a:t>measured voltage</a:t>
            </a:r>
            <a:r>
              <a:rPr lang="en-US" b="1" dirty="0"/>
              <a:t> </a:t>
            </a:r>
            <a:r>
              <a:rPr lang="en-US" dirty="0"/>
              <a:t>is equivalent to charge/discharge behavior of capacitors when switched on and off</a:t>
            </a:r>
          </a:p>
        </p:txBody>
      </p:sp>
      <p:sp>
        <p:nvSpPr>
          <p:cNvPr id="21508" name="Text Box 4"/>
          <p:cNvSpPr txBox="1">
            <a:spLocks noChangeArrowheads="1"/>
          </p:cNvSpPr>
          <p:nvPr/>
        </p:nvSpPr>
        <p:spPr bwMode="auto">
          <a:xfrm>
            <a:off x="685800" y="47625"/>
            <a:ext cx="7867650" cy="396875"/>
          </a:xfrm>
          <a:prstGeom prst="rect">
            <a:avLst/>
          </a:prstGeom>
          <a:noFill/>
          <a:ln w="9525">
            <a:noFill/>
            <a:miter lim="800000"/>
            <a:headEnd/>
            <a:tailEnd/>
          </a:ln>
        </p:spPr>
        <p:txBody>
          <a:bodyPr wrap="none">
            <a:spAutoFit/>
          </a:bodyPr>
          <a:lstStyle/>
          <a:p>
            <a:r>
              <a:rPr lang="en-US" sz="2000" dirty="0">
                <a:solidFill>
                  <a:schemeClr val="bg1"/>
                </a:solidFill>
              </a:rPr>
              <a:t>COMPLEX RESISTIVITY (SPECTRAL  INDUCED POLARIZATION)</a:t>
            </a:r>
          </a:p>
        </p:txBody>
      </p:sp>
      <p:pic>
        <p:nvPicPr>
          <p:cNvPr id="21509" name="Picture 5"/>
          <p:cNvPicPr>
            <a:picLocks noChangeAspect="1" noChangeArrowheads="1"/>
          </p:cNvPicPr>
          <p:nvPr/>
        </p:nvPicPr>
        <p:blipFill>
          <a:blip r:embed="rId2" cstate="print"/>
          <a:srcRect/>
          <a:stretch>
            <a:fillRect/>
          </a:stretch>
        </p:blipFill>
        <p:spPr bwMode="auto">
          <a:xfrm>
            <a:off x="3276600" y="1066800"/>
            <a:ext cx="2743200" cy="1538288"/>
          </a:xfrm>
          <a:prstGeom prst="rect">
            <a:avLst/>
          </a:prstGeom>
          <a:noFill/>
          <a:ln w="9525">
            <a:noFill/>
            <a:miter lim="800000"/>
            <a:headEnd/>
            <a:tailEnd/>
          </a:ln>
        </p:spPr>
      </p:pic>
      <p:pic>
        <p:nvPicPr>
          <p:cNvPr id="21510" name="Picture 6" descr="Geo_ser_DC_(Schematic)"/>
          <p:cNvPicPr>
            <a:picLocks noChangeAspect="1" noChangeArrowheads="1"/>
          </p:cNvPicPr>
          <p:nvPr/>
        </p:nvPicPr>
        <p:blipFill>
          <a:blip r:embed="rId3" cstate="print"/>
          <a:srcRect/>
          <a:stretch>
            <a:fillRect/>
          </a:stretch>
        </p:blipFill>
        <p:spPr bwMode="auto">
          <a:xfrm>
            <a:off x="228600" y="609600"/>
            <a:ext cx="2895600" cy="2268538"/>
          </a:xfrm>
          <a:prstGeom prst="rect">
            <a:avLst/>
          </a:prstGeom>
          <a:noFill/>
          <a:ln w="9525">
            <a:noFill/>
            <a:miter lim="800000"/>
            <a:headEnd/>
            <a:tailEnd/>
          </a:ln>
        </p:spPr>
      </p:pic>
      <p:sp>
        <p:nvSpPr>
          <p:cNvPr id="21511" name="Text Box 7"/>
          <p:cNvSpPr txBox="1">
            <a:spLocks noChangeArrowheads="1"/>
          </p:cNvSpPr>
          <p:nvPr/>
        </p:nvSpPr>
        <p:spPr bwMode="auto">
          <a:xfrm>
            <a:off x="1295400" y="609600"/>
            <a:ext cx="774700" cy="304800"/>
          </a:xfrm>
          <a:prstGeom prst="rect">
            <a:avLst/>
          </a:prstGeom>
          <a:noFill/>
          <a:ln w="9525">
            <a:noFill/>
            <a:miter lim="800000"/>
            <a:headEnd/>
            <a:tailEnd/>
          </a:ln>
        </p:spPr>
        <p:txBody>
          <a:bodyPr wrap="none">
            <a:spAutoFit/>
          </a:bodyPr>
          <a:lstStyle/>
          <a:p>
            <a:r>
              <a:rPr lang="en-US" sz="1400" dirty="0"/>
              <a:t>Current</a:t>
            </a:r>
          </a:p>
        </p:txBody>
      </p:sp>
      <p:sp>
        <p:nvSpPr>
          <p:cNvPr id="21512" name="Text Box 8"/>
          <p:cNvSpPr txBox="1">
            <a:spLocks noChangeArrowheads="1"/>
          </p:cNvSpPr>
          <p:nvPr/>
        </p:nvSpPr>
        <p:spPr bwMode="auto">
          <a:xfrm>
            <a:off x="2592388" y="1066800"/>
            <a:ext cx="303212" cy="304800"/>
          </a:xfrm>
          <a:prstGeom prst="rect">
            <a:avLst/>
          </a:prstGeom>
          <a:noFill/>
          <a:ln w="9525">
            <a:noFill/>
            <a:miter lim="800000"/>
            <a:headEnd/>
            <a:tailEnd/>
          </a:ln>
        </p:spPr>
        <p:txBody>
          <a:bodyPr wrap="none">
            <a:spAutoFit/>
          </a:bodyPr>
          <a:lstStyle/>
          <a:p>
            <a:r>
              <a:rPr lang="en-US" sz="1400" dirty="0"/>
              <a:t>V</a:t>
            </a:r>
          </a:p>
        </p:txBody>
      </p:sp>
      <p:pic>
        <p:nvPicPr>
          <p:cNvPr id="21513" name="Picture 9"/>
          <p:cNvPicPr>
            <a:picLocks noChangeAspect="1" noChangeArrowheads="1"/>
          </p:cNvPicPr>
          <p:nvPr/>
        </p:nvPicPr>
        <p:blipFill>
          <a:blip r:embed="rId4" cstate="print"/>
          <a:srcRect/>
          <a:stretch>
            <a:fillRect/>
          </a:stretch>
        </p:blipFill>
        <p:spPr bwMode="auto">
          <a:xfrm>
            <a:off x="6172200" y="1143000"/>
            <a:ext cx="2743200" cy="1358900"/>
          </a:xfrm>
          <a:prstGeom prst="rect">
            <a:avLst/>
          </a:prstGeom>
          <a:noFill/>
          <a:ln w="9525">
            <a:noFill/>
            <a:miter lim="800000"/>
            <a:headEnd/>
            <a:tailEnd/>
          </a:ln>
        </p:spPr>
      </p:pic>
      <p:sp>
        <p:nvSpPr>
          <p:cNvPr id="10" name="Rectangle 2"/>
          <p:cNvSpPr>
            <a:spLocks noChangeArrowheads="1"/>
          </p:cNvSpPr>
          <p:nvPr/>
        </p:nvSpPr>
        <p:spPr bwMode="auto">
          <a:xfrm>
            <a:off x="381000" y="3048000"/>
            <a:ext cx="8305800" cy="1828800"/>
          </a:xfrm>
          <a:prstGeom prst="rect">
            <a:avLst/>
          </a:prstGeom>
          <a:noFill/>
          <a:ln w="12700">
            <a:noFill/>
            <a:miter lim="800000"/>
            <a:headEnd/>
            <a:tailEnd/>
          </a:ln>
        </p:spPr>
        <p:txBody>
          <a:bodyPr lIns="84670" tIns="41641" rIns="84670" bIns="41641"/>
          <a:lstStyle/>
          <a:p>
            <a:pPr marL="230188" indent="-230188" algn="ctr" eaLnBrk="0" hangingPunct="0">
              <a:spcBef>
                <a:spcPct val="40000"/>
              </a:spcBef>
              <a:buFont typeface="Times" pitchFamily="18" charset="0"/>
              <a:buNone/>
            </a:pPr>
            <a:r>
              <a:rPr lang="en-US" b="1" dirty="0"/>
              <a:t>Phase shift </a:t>
            </a:r>
            <a:r>
              <a:rPr lang="en-US" dirty="0">
                <a:sym typeface="Symbol" pitchFamily="18" charset="2"/>
              </a:rPr>
              <a:t>between </a:t>
            </a:r>
            <a:r>
              <a:rPr lang="en-US" b="1" dirty="0">
                <a:sym typeface="Symbol" pitchFamily="18" charset="2"/>
              </a:rPr>
              <a:t>applied current </a:t>
            </a:r>
            <a:r>
              <a:rPr lang="en-US" dirty="0">
                <a:sym typeface="Symbol" pitchFamily="18" charset="2"/>
              </a:rPr>
              <a:t>and </a:t>
            </a:r>
            <a:r>
              <a:rPr lang="en-US" b="1" dirty="0">
                <a:sym typeface="Symbol" pitchFamily="18" charset="2"/>
              </a:rPr>
              <a:t>measured voltage</a:t>
            </a:r>
            <a:r>
              <a:rPr lang="en-US" b="1" dirty="0"/>
              <a:t> </a:t>
            </a:r>
            <a:r>
              <a:rPr lang="en-US" dirty="0"/>
              <a:t>is equivalent to charge/discharge behavior of capacitors when switched on and off</a:t>
            </a:r>
          </a:p>
        </p:txBody>
      </p:sp>
      <p:pic>
        <p:nvPicPr>
          <p:cNvPr id="11" name="Picture 11"/>
          <p:cNvPicPr>
            <a:picLocks noChangeAspect="1" noChangeArrowheads="1"/>
          </p:cNvPicPr>
          <p:nvPr/>
        </p:nvPicPr>
        <p:blipFill>
          <a:blip r:embed="rId5" cstate="print"/>
          <a:srcRect/>
          <a:stretch>
            <a:fillRect/>
          </a:stretch>
        </p:blipFill>
        <p:spPr bwMode="auto">
          <a:xfrm>
            <a:off x="838200" y="3886200"/>
            <a:ext cx="6858000" cy="3108325"/>
          </a:xfrm>
          <a:prstGeom prst="rect">
            <a:avLst/>
          </a:prstGeom>
          <a:noFill/>
          <a:ln w="9525">
            <a:noFill/>
            <a:miter lim="800000"/>
            <a:headEnd/>
            <a:tailEnd/>
          </a:ln>
        </p:spPr>
      </p:pic>
    </p:spTree>
  </p:cSld>
  <p:clrMapOvr>
    <a:masterClrMapping/>
  </p:clrMapOvr>
  <p:transition advTm="234"/>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609600" y="4038600"/>
            <a:ext cx="7924800" cy="2590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30" name="Rectangle 2"/>
          <p:cNvSpPr>
            <a:spLocks noGrp="1" noChangeArrowheads="1"/>
          </p:cNvSpPr>
          <p:nvPr>
            <p:ph type="title"/>
          </p:nvPr>
        </p:nvSpPr>
        <p:spPr>
          <a:xfrm>
            <a:off x="-152400" y="-304800"/>
            <a:ext cx="9753600" cy="1143000"/>
          </a:xfrm>
        </p:spPr>
        <p:txBody>
          <a:bodyPr/>
          <a:lstStyle/>
          <a:p>
            <a:pPr eaLnBrk="1" hangingPunct="1"/>
            <a:r>
              <a:rPr lang="en-US" dirty="0" smtClean="0"/>
              <a:t>Phase responses are sensitive to interfacial processes</a:t>
            </a:r>
          </a:p>
        </p:txBody>
      </p:sp>
      <p:pic>
        <p:nvPicPr>
          <p:cNvPr id="22533" name="Picture 5"/>
          <p:cNvPicPr>
            <a:picLocks noChangeAspect="1" noChangeArrowheads="1"/>
          </p:cNvPicPr>
          <p:nvPr/>
        </p:nvPicPr>
        <p:blipFill>
          <a:blip r:embed="rId2" cstate="print"/>
          <a:srcRect/>
          <a:stretch>
            <a:fillRect/>
          </a:stretch>
        </p:blipFill>
        <p:spPr bwMode="auto">
          <a:xfrm>
            <a:off x="5867400" y="990600"/>
            <a:ext cx="3124200" cy="2030730"/>
          </a:xfrm>
          <a:prstGeom prst="rect">
            <a:avLst/>
          </a:prstGeom>
          <a:noFill/>
          <a:ln w="9525">
            <a:noFill/>
            <a:miter lim="800000"/>
            <a:headEnd/>
            <a:tailEnd/>
          </a:ln>
        </p:spPr>
      </p:pic>
      <p:sp>
        <p:nvSpPr>
          <p:cNvPr id="22535"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dirty="0"/>
          </a:p>
        </p:txBody>
      </p:sp>
      <p:sp>
        <p:nvSpPr>
          <p:cNvPr id="22536" name="Rectangle 8"/>
          <p:cNvSpPr>
            <a:spLocks noChangeArrowheads="1"/>
          </p:cNvSpPr>
          <p:nvPr/>
        </p:nvSpPr>
        <p:spPr bwMode="auto">
          <a:xfrm>
            <a:off x="0" y="2843213"/>
            <a:ext cx="9144000" cy="0"/>
          </a:xfrm>
          <a:prstGeom prst="rect">
            <a:avLst/>
          </a:prstGeom>
          <a:noFill/>
          <a:ln w="9525">
            <a:noFill/>
            <a:miter lim="800000"/>
            <a:headEnd/>
            <a:tailEnd/>
          </a:ln>
        </p:spPr>
        <p:txBody>
          <a:bodyPr wrap="none" anchor="ctr">
            <a:spAutoFit/>
          </a:bodyPr>
          <a:lstStyle/>
          <a:p>
            <a:endParaRPr lang="en-US" dirty="0"/>
          </a:p>
        </p:txBody>
      </p:sp>
      <p:pic>
        <p:nvPicPr>
          <p:cNvPr id="11" name="Picture 12"/>
          <p:cNvPicPr>
            <a:picLocks noChangeAspect="1" noChangeArrowheads="1"/>
          </p:cNvPicPr>
          <p:nvPr/>
        </p:nvPicPr>
        <p:blipFill>
          <a:blip r:embed="rId3" cstate="print"/>
          <a:srcRect l="46579" r="10642"/>
          <a:stretch>
            <a:fillRect/>
          </a:stretch>
        </p:blipFill>
        <p:spPr bwMode="auto">
          <a:xfrm>
            <a:off x="1449968" y="4202668"/>
            <a:ext cx="2664832" cy="2313414"/>
          </a:xfrm>
          <a:prstGeom prst="rect">
            <a:avLst/>
          </a:prstGeom>
          <a:solidFill>
            <a:schemeClr val="bg1"/>
          </a:solidFill>
          <a:ln w="9525">
            <a:noFill/>
            <a:miter lim="800000"/>
            <a:headEnd/>
            <a:tailEnd/>
          </a:ln>
        </p:spPr>
      </p:pic>
      <p:sp>
        <p:nvSpPr>
          <p:cNvPr id="10" name="Text Box 24"/>
          <p:cNvSpPr txBox="1">
            <a:spLocks noChangeArrowheads="1"/>
          </p:cNvSpPr>
          <p:nvPr/>
        </p:nvSpPr>
        <p:spPr bwMode="auto">
          <a:xfrm>
            <a:off x="3886200" y="4599563"/>
            <a:ext cx="4800600" cy="1877437"/>
          </a:xfrm>
          <a:prstGeom prst="rect">
            <a:avLst/>
          </a:prstGeom>
          <a:noFill/>
          <a:ln w="9525">
            <a:noFill/>
            <a:miter lim="800000"/>
            <a:headEnd/>
            <a:tailEnd/>
          </a:ln>
        </p:spPr>
        <p:txBody>
          <a:bodyPr wrap="square">
            <a:spAutoFit/>
          </a:bodyPr>
          <a:lstStyle/>
          <a:p>
            <a:pPr algn="ctr"/>
            <a:r>
              <a:rPr lang="en-US" sz="2000" i="1" dirty="0" smtClean="0">
                <a:solidFill>
                  <a:srgbClr val="0000CC"/>
                </a:solidFill>
              </a:rPr>
              <a:t>Can we use phase information to interpret </a:t>
            </a:r>
            <a:r>
              <a:rPr lang="en-US" sz="2000" b="1" i="1" dirty="0" smtClean="0">
                <a:solidFill>
                  <a:srgbClr val="0000CC"/>
                </a:solidFill>
              </a:rPr>
              <a:t>microbially-mediated end products </a:t>
            </a:r>
            <a:r>
              <a:rPr lang="en-US" sz="2000" i="1" dirty="0" smtClean="0">
                <a:solidFill>
                  <a:srgbClr val="0000CC"/>
                </a:solidFill>
              </a:rPr>
              <a:t>(such as the formation of biofilms, gasses, and precipitates)?</a:t>
            </a:r>
          </a:p>
          <a:p>
            <a:pPr algn="ctr"/>
            <a:endParaRPr lang="en-US" b="1" i="1" dirty="0" smtClean="0">
              <a:solidFill>
                <a:srgbClr val="0000CC"/>
              </a:solidFill>
            </a:endParaRPr>
          </a:p>
          <a:p>
            <a:pPr algn="ctr"/>
            <a:endParaRPr lang="en-US" b="1" i="1" dirty="0">
              <a:solidFill>
                <a:srgbClr val="0000CC"/>
              </a:solidFill>
            </a:endParaRPr>
          </a:p>
        </p:txBody>
      </p:sp>
      <p:pic>
        <p:nvPicPr>
          <p:cNvPr id="165889" name="Picture 1"/>
          <p:cNvPicPr>
            <a:picLocks noChangeAspect="1" noChangeArrowheads="1"/>
          </p:cNvPicPr>
          <p:nvPr/>
        </p:nvPicPr>
        <p:blipFill>
          <a:blip r:embed="rId4" cstate="print"/>
          <a:srcRect l="10806"/>
          <a:stretch>
            <a:fillRect/>
          </a:stretch>
        </p:blipFill>
        <p:spPr bwMode="auto">
          <a:xfrm>
            <a:off x="0" y="457200"/>
            <a:ext cx="5791200" cy="3454147"/>
          </a:xfrm>
          <a:prstGeom prst="rect">
            <a:avLst/>
          </a:prstGeom>
          <a:noFill/>
          <a:ln w="9525">
            <a:noFill/>
            <a:miter lim="800000"/>
            <a:headEnd/>
            <a:tailEnd/>
          </a:ln>
          <a:effectLst/>
        </p:spPr>
      </p:pic>
      <p:sp>
        <p:nvSpPr>
          <p:cNvPr id="14" name="TextBox 13"/>
          <p:cNvSpPr txBox="1"/>
          <p:nvPr/>
        </p:nvSpPr>
        <p:spPr>
          <a:xfrm>
            <a:off x="685800" y="5193268"/>
            <a:ext cx="838691" cy="369332"/>
          </a:xfrm>
          <a:prstGeom prst="rect">
            <a:avLst/>
          </a:prstGeom>
          <a:noFill/>
          <a:scene3d>
            <a:camera prst="orthographicFront">
              <a:rot lat="900000" lon="0" rev="0"/>
            </a:camera>
            <a:lightRig rig="threePt" dir="t"/>
          </a:scene3d>
        </p:spPr>
        <p:txBody>
          <a:bodyPr wrap="none" rtlCol="0">
            <a:spAutoFit/>
          </a:bodyPr>
          <a:lstStyle/>
          <a:p>
            <a:r>
              <a:rPr lang="en-US" dirty="0" smtClean="0"/>
              <a:t>Phase</a:t>
            </a:r>
            <a:endParaRPr lang="en-US" dirty="0"/>
          </a:p>
        </p:txBody>
      </p:sp>
      <p:sp>
        <p:nvSpPr>
          <p:cNvPr id="15" name="TextBox 14"/>
          <p:cNvSpPr txBox="1"/>
          <p:nvPr/>
        </p:nvSpPr>
        <p:spPr>
          <a:xfrm>
            <a:off x="2209800" y="6183868"/>
            <a:ext cx="1274708" cy="369332"/>
          </a:xfrm>
          <a:prstGeom prst="rect">
            <a:avLst/>
          </a:prstGeom>
          <a:solidFill>
            <a:schemeClr val="bg1"/>
          </a:solidFill>
        </p:spPr>
        <p:txBody>
          <a:bodyPr wrap="none" rtlCol="0">
            <a:spAutoFit/>
          </a:bodyPr>
          <a:lstStyle/>
          <a:p>
            <a:r>
              <a:rPr lang="en-US" dirty="0" smtClean="0"/>
              <a:t>Frequency</a:t>
            </a:r>
            <a:endParaRPr lang="en-US" dirty="0"/>
          </a:p>
        </p:txBody>
      </p:sp>
    </p:spTree>
  </p:cSld>
  <p:clrMapOvr>
    <a:masterClrMapping/>
  </p:clrMapOvr>
  <p:transition advTm="281"/>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490538" y="-546100"/>
            <a:ext cx="8162925" cy="1090613"/>
          </a:xfrm>
          <a:prstGeom prst="rect">
            <a:avLst/>
          </a:prstGeom>
          <a:noFill/>
          <a:ln w="9525">
            <a:noFill/>
            <a:miter lim="800000"/>
            <a:headEnd/>
            <a:tailEnd/>
          </a:ln>
        </p:spPr>
        <p:txBody>
          <a:bodyPr anchor="b"/>
          <a:lstStyle/>
          <a:p>
            <a:pPr algn="ctr" eaLnBrk="0" hangingPunct="0"/>
            <a:r>
              <a:rPr lang="en-US" sz="2400" b="1" dirty="0">
                <a:solidFill>
                  <a:schemeClr val="bg1"/>
                </a:solidFill>
              </a:rPr>
              <a:t>Conventional </a:t>
            </a:r>
            <a:r>
              <a:rPr lang="en-US" sz="2400" b="1" dirty="0" smtClean="0">
                <a:solidFill>
                  <a:schemeClr val="bg1"/>
                </a:solidFill>
              </a:rPr>
              <a:t>Subsurface Measurement </a:t>
            </a:r>
            <a:r>
              <a:rPr lang="en-US" sz="2400" b="1" dirty="0">
                <a:solidFill>
                  <a:schemeClr val="bg1"/>
                </a:solidFill>
              </a:rPr>
              <a:t>Approaches</a:t>
            </a:r>
          </a:p>
        </p:txBody>
      </p:sp>
      <p:pic>
        <p:nvPicPr>
          <p:cNvPr id="17411" name="Picture 3" descr="GrainDiameter"/>
          <p:cNvPicPr>
            <a:picLocks noChangeAspect="1" noChangeArrowheads="1"/>
          </p:cNvPicPr>
          <p:nvPr/>
        </p:nvPicPr>
        <p:blipFill>
          <a:blip r:embed="rId2" cstate="print"/>
          <a:srcRect/>
          <a:stretch>
            <a:fillRect/>
          </a:stretch>
        </p:blipFill>
        <p:spPr bwMode="auto">
          <a:xfrm>
            <a:off x="461963" y="1271588"/>
            <a:ext cx="7805737" cy="5243512"/>
          </a:xfrm>
          <a:prstGeom prst="rect">
            <a:avLst/>
          </a:prstGeom>
          <a:noFill/>
          <a:ln w="9525">
            <a:noFill/>
            <a:miter lim="800000"/>
            <a:headEnd/>
            <a:tailEnd/>
          </a:ln>
        </p:spPr>
      </p:pic>
      <p:sp>
        <p:nvSpPr>
          <p:cNvPr id="17412" name="Rectangle 4"/>
          <p:cNvSpPr>
            <a:spLocks noChangeArrowheads="1"/>
          </p:cNvSpPr>
          <p:nvPr/>
        </p:nvSpPr>
        <p:spPr bwMode="auto">
          <a:xfrm>
            <a:off x="952500" y="1727200"/>
            <a:ext cx="1397000" cy="5461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13" name="Rectangle 5"/>
          <p:cNvSpPr>
            <a:spLocks noChangeArrowheads="1"/>
          </p:cNvSpPr>
          <p:nvPr/>
        </p:nvSpPr>
        <p:spPr bwMode="auto">
          <a:xfrm>
            <a:off x="939800" y="2260600"/>
            <a:ext cx="190500" cy="42545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14" name="Rectangle 6"/>
          <p:cNvSpPr>
            <a:spLocks noChangeArrowheads="1"/>
          </p:cNvSpPr>
          <p:nvPr/>
        </p:nvSpPr>
        <p:spPr bwMode="auto">
          <a:xfrm>
            <a:off x="1676400" y="2247900"/>
            <a:ext cx="673100" cy="42672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15" name="Rectangle 7"/>
          <p:cNvSpPr>
            <a:spLocks noChangeArrowheads="1"/>
          </p:cNvSpPr>
          <p:nvPr/>
        </p:nvSpPr>
        <p:spPr bwMode="auto">
          <a:xfrm>
            <a:off x="2336800" y="1727200"/>
            <a:ext cx="2260600" cy="4749800"/>
          </a:xfrm>
          <a:prstGeom prst="rect">
            <a:avLst/>
          </a:prstGeom>
          <a:solidFill>
            <a:schemeClr val="tx1"/>
          </a:solidFill>
          <a:ln w="9525">
            <a:solidFill>
              <a:schemeClr val="tx1"/>
            </a:solidFill>
            <a:miter lim="800000"/>
            <a:headEnd/>
            <a:tailEnd/>
          </a:ln>
        </p:spPr>
        <p:txBody>
          <a:bodyPr wrap="none" anchor="ctr"/>
          <a:lstStyle/>
          <a:p>
            <a:pPr algn="ctr" eaLnBrk="0" hangingPunct="0"/>
            <a:r>
              <a:rPr lang="en-US" sz="3200" b="1" dirty="0">
                <a:solidFill>
                  <a:srgbClr val="FFFFFF"/>
                </a:solidFill>
                <a:latin typeface="Times" pitchFamily="18" charset="0"/>
              </a:rPr>
              <a:t>?</a:t>
            </a:r>
          </a:p>
        </p:txBody>
      </p:sp>
      <p:sp>
        <p:nvSpPr>
          <p:cNvPr id="17416" name="Rectangle 8"/>
          <p:cNvSpPr>
            <a:spLocks noChangeArrowheads="1"/>
          </p:cNvSpPr>
          <p:nvPr/>
        </p:nvSpPr>
        <p:spPr bwMode="auto">
          <a:xfrm>
            <a:off x="4749800" y="1778000"/>
            <a:ext cx="1498600" cy="4699000"/>
          </a:xfrm>
          <a:prstGeom prst="rect">
            <a:avLst/>
          </a:prstGeom>
          <a:solidFill>
            <a:schemeClr val="tx1"/>
          </a:solidFill>
          <a:ln w="9525">
            <a:solidFill>
              <a:schemeClr val="tx1"/>
            </a:solidFill>
            <a:miter lim="800000"/>
            <a:headEnd/>
            <a:tailEnd/>
          </a:ln>
        </p:spPr>
        <p:txBody>
          <a:bodyPr wrap="none" anchor="ctr"/>
          <a:lstStyle/>
          <a:p>
            <a:pPr algn="ctr" eaLnBrk="0" hangingPunct="0"/>
            <a:r>
              <a:rPr lang="en-US" sz="3200" b="1" dirty="0">
                <a:solidFill>
                  <a:srgbClr val="FFFFFF"/>
                </a:solidFill>
                <a:latin typeface="Times" pitchFamily="18" charset="0"/>
              </a:rPr>
              <a:t>?</a:t>
            </a:r>
          </a:p>
        </p:txBody>
      </p:sp>
      <p:sp>
        <p:nvSpPr>
          <p:cNvPr id="17417" name="Rectangle 9"/>
          <p:cNvSpPr>
            <a:spLocks noChangeArrowheads="1"/>
          </p:cNvSpPr>
          <p:nvPr/>
        </p:nvSpPr>
        <p:spPr bwMode="auto">
          <a:xfrm>
            <a:off x="6400800" y="1752600"/>
            <a:ext cx="1524000" cy="4724400"/>
          </a:xfrm>
          <a:prstGeom prst="rect">
            <a:avLst/>
          </a:prstGeom>
          <a:solidFill>
            <a:schemeClr val="tx1"/>
          </a:solidFill>
          <a:ln w="9525">
            <a:solidFill>
              <a:schemeClr val="tx1"/>
            </a:solidFill>
            <a:miter lim="800000"/>
            <a:headEnd/>
            <a:tailEnd/>
          </a:ln>
        </p:spPr>
        <p:txBody>
          <a:bodyPr wrap="none" anchor="ctr"/>
          <a:lstStyle/>
          <a:p>
            <a:pPr algn="ctr" eaLnBrk="0" hangingPunct="0"/>
            <a:r>
              <a:rPr lang="en-US" sz="3200" dirty="0">
                <a:solidFill>
                  <a:srgbClr val="FFFFFF"/>
                </a:solidFill>
                <a:latin typeface="Times" pitchFamily="18" charset="0"/>
              </a:rPr>
              <a:t>?</a:t>
            </a:r>
          </a:p>
        </p:txBody>
      </p:sp>
      <p:sp>
        <p:nvSpPr>
          <p:cNvPr id="17418" name="Rectangle 10"/>
          <p:cNvSpPr>
            <a:spLocks noChangeArrowheads="1"/>
          </p:cNvSpPr>
          <p:nvPr/>
        </p:nvSpPr>
        <p:spPr bwMode="auto">
          <a:xfrm>
            <a:off x="4165600" y="1727200"/>
            <a:ext cx="4038600" cy="8509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19" name="Rectangle 11"/>
          <p:cNvSpPr>
            <a:spLocks noChangeArrowheads="1"/>
          </p:cNvSpPr>
          <p:nvPr/>
        </p:nvSpPr>
        <p:spPr bwMode="auto">
          <a:xfrm>
            <a:off x="8013700" y="2476500"/>
            <a:ext cx="203200" cy="40132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20" name="Rectangle 12"/>
          <p:cNvSpPr>
            <a:spLocks noChangeArrowheads="1"/>
          </p:cNvSpPr>
          <p:nvPr/>
        </p:nvSpPr>
        <p:spPr bwMode="auto">
          <a:xfrm>
            <a:off x="6248400" y="2489200"/>
            <a:ext cx="139700" cy="4699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21" name="Rectangle 13"/>
          <p:cNvSpPr>
            <a:spLocks noChangeArrowheads="1"/>
          </p:cNvSpPr>
          <p:nvPr/>
        </p:nvSpPr>
        <p:spPr bwMode="auto">
          <a:xfrm>
            <a:off x="7696200" y="2324100"/>
            <a:ext cx="457200" cy="5334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22" name="Rectangle 14"/>
          <p:cNvSpPr>
            <a:spLocks noChangeArrowheads="1"/>
          </p:cNvSpPr>
          <p:nvPr/>
        </p:nvSpPr>
        <p:spPr bwMode="auto">
          <a:xfrm>
            <a:off x="7874000" y="2971800"/>
            <a:ext cx="177800" cy="11430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23" name="Rectangle 15"/>
          <p:cNvSpPr>
            <a:spLocks noChangeArrowheads="1"/>
          </p:cNvSpPr>
          <p:nvPr/>
        </p:nvSpPr>
        <p:spPr bwMode="auto">
          <a:xfrm>
            <a:off x="7874000" y="4229100"/>
            <a:ext cx="203200" cy="22733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24" name="Rectangle 16"/>
          <p:cNvSpPr>
            <a:spLocks noChangeArrowheads="1"/>
          </p:cNvSpPr>
          <p:nvPr/>
        </p:nvSpPr>
        <p:spPr bwMode="auto">
          <a:xfrm>
            <a:off x="6235700" y="4953000"/>
            <a:ext cx="266700" cy="15494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25" name="Text Box 17"/>
          <p:cNvSpPr txBox="1">
            <a:spLocks noChangeArrowheads="1"/>
          </p:cNvSpPr>
          <p:nvPr/>
        </p:nvSpPr>
        <p:spPr bwMode="auto">
          <a:xfrm>
            <a:off x="846138" y="701675"/>
            <a:ext cx="2328862" cy="396875"/>
          </a:xfrm>
          <a:prstGeom prst="rect">
            <a:avLst/>
          </a:prstGeom>
          <a:noFill/>
          <a:ln w="9525">
            <a:noFill/>
            <a:miter lim="800000"/>
            <a:headEnd/>
            <a:tailEnd/>
          </a:ln>
        </p:spPr>
        <p:txBody>
          <a:bodyPr wrap="none">
            <a:spAutoFit/>
          </a:bodyPr>
          <a:lstStyle/>
          <a:p>
            <a:pPr eaLnBrk="0" hangingPunct="0"/>
            <a:r>
              <a:rPr lang="en-US" sz="2000" dirty="0"/>
              <a:t>Core and Log Data</a:t>
            </a:r>
          </a:p>
        </p:txBody>
      </p:sp>
      <p:sp>
        <p:nvSpPr>
          <p:cNvPr id="17426" name="Rectangle 18"/>
          <p:cNvSpPr>
            <a:spLocks noChangeArrowheads="1"/>
          </p:cNvSpPr>
          <p:nvPr/>
        </p:nvSpPr>
        <p:spPr bwMode="auto">
          <a:xfrm>
            <a:off x="4572000" y="5486400"/>
            <a:ext cx="177800" cy="10541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27" name="Rectangle 19"/>
          <p:cNvSpPr>
            <a:spLocks noChangeArrowheads="1"/>
          </p:cNvSpPr>
          <p:nvPr/>
        </p:nvSpPr>
        <p:spPr bwMode="auto">
          <a:xfrm>
            <a:off x="6096000" y="3810000"/>
            <a:ext cx="457200" cy="3048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28" name="Rectangle 20"/>
          <p:cNvSpPr>
            <a:spLocks noChangeArrowheads="1"/>
          </p:cNvSpPr>
          <p:nvPr/>
        </p:nvSpPr>
        <p:spPr bwMode="auto">
          <a:xfrm>
            <a:off x="1066800" y="2286000"/>
            <a:ext cx="990600" cy="41910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29" name="Rectangle 21"/>
          <p:cNvSpPr>
            <a:spLocks noChangeArrowheads="1"/>
          </p:cNvSpPr>
          <p:nvPr/>
        </p:nvSpPr>
        <p:spPr bwMode="auto">
          <a:xfrm>
            <a:off x="4572000" y="4343400"/>
            <a:ext cx="228600" cy="228600"/>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17430" name="Text Box 22"/>
          <p:cNvSpPr txBox="1">
            <a:spLocks noChangeArrowheads="1"/>
          </p:cNvSpPr>
          <p:nvPr/>
        </p:nvSpPr>
        <p:spPr bwMode="auto">
          <a:xfrm rot="5400000">
            <a:off x="6627812" y="3582988"/>
            <a:ext cx="4117975" cy="457200"/>
          </a:xfrm>
          <a:prstGeom prst="rect">
            <a:avLst/>
          </a:prstGeom>
          <a:noFill/>
          <a:ln w="9525">
            <a:noFill/>
            <a:miter lim="800000"/>
            <a:headEnd/>
            <a:tailEnd/>
          </a:ln>
        </p:spPr>
        <p:txBody>
          <a:bodyPr wrap="none">
            <a:spAutoFit/>
          </a:bodyPr>
          <a:lstStyle/>
          <a:p>
            <a:r>
              <a:rPr lang="en-US" sz="2400" dirty="0"/>
              <a:t>Depth below Ground Surface</a:t>
            </a:r>
          </a:p>
        </p:txBody>
      </p:sp>
      <p:sp>
        <p:nvSpPr>
          <p:cNvPr id="17431" name="Line 23"/>
          <p:cNvSpPr>
            <a:spLocks noChangeShapeType="1"/>
          </p:cNvSpPr>
          <p:nvPr/>
        </p:nvSpPr>
        <p:spPr bwMode="auto">
          <a:xfrm>
            <a:off x="8382000" y="1752600"/>
            <a:ext cx="0" cy="4267200"/>
          </a:xfrm>
          <a:prstGeom prst="line">
            <a:avLst/>
          </a:prstGeom>
          <a:noFill/>
          <a:ln w="38100">
            <a:solidFill>
              <a:schemeClr val="tx1"/>
            </a:solidFill>
            <a:round/>
            <a:headEnd/>
            <a:tailEnd type="triangle" w="med" len="med"/>
          </a:ln>
        </p:spPr>
        <p:txBody>
          <a:bodyPr/>
          <a:lstStyle/>
          <a:p>
            <a:endParaRPr lang="en-US" dirty="0"/>
          </a:p>
        </p:txBody>
      </p:sp>
    </p:spTree>
  </p:cSld>
  <p:clrMapOvr>
    <a:masterClrMapping/>
  </p:clrMapOvr>
  <p:transition advTm="172"/>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GrainDiameter"/>
          <p:cNvPicPr>
            <a:picLocks noChangeAspect="1" noChangeArrowheads="1"/>
          </p:cNvPicPr>
          <p:nvPr/>
        </p:nvPicPr>
        <p:blipFill>
          <a:blip r:embed="rId2" cstate="print"/>
          <a:srcRect/>
          <a:stretch>
            <a:fillRect/>
          </a:stretch>
        </p:blipFill>
        <p:spPr bwMode="auto">
          <a:xfrm>
            <a:off x="461963" y="1271588"/>
            <a:ext cx="7805737" cy="5243512"/>
          </a:xfrm>
          <a:prstGeom prst="rect">
            <a:avLst/>
          </a:prstGeom>
          <a:noFill/>
          <a:ln w="9525">
            <a:noFill/>
            <a:miter lim="800000"/>
            <a:headEnd/>
            <a:tailEnd/>
          </a:ln>
        </p:spPr>
      </p:pic>
      <p:sp>
        <p:nvSpPr>
          <p:cNvPr id="18435" name="Text Box 3"/>
          <p:cNvSpPr txBox="1">
            <a:spLocks noChangeArrowheads="1"/>
          </p:cNvSpPr>
          <p:nvPr/>
        </p:nvSpPr>
        <p:spPr bwMode="auto">
          <a:xfrm>
            <a:off x="1600200" y="0"/>
            <a:ext cx="6231193" cy="461665"/>
          </a:xfrm>
          <a:prstGeom prst="rect">
            <a:avLst/>
          </a:prstGeom>
          <a:noFill/>
          <a:ln w="9525">
            <a:noFill/>
            <a:miter lim="800000"/>
            <a:headEnd/>
            <a:tailEnd/>
          </a:ln>
        </p:spPr>
        <p:txBody>
          <a:bodyPr wrap="none">
            <a:spAutoFit/>
          </a:bodyPr>
          <a:lstStyle/>
          <a:p>
            <a:pPr eaLnBrk="0" hangingPunct="0"/>
            <a:r>
              <a:rPr lang="en-US" sz="2400" b="1" dirty="0" smtClean="0">
                <a:solidFill>
                  <a:schemeClr val="bg1"/>
                </a:solidFill>
              </a:rPr>
              <a:t>Geophysics=Extensive Spatial Coverage!</a:t>
            </a:r>
            <a:endParaRPr lang="en-US" sz="2400" b="1" dirty="0">
              <a:solidFill>
                <a:schemeClr val="bg1"/>
              </a:solidFill>
            </a:endParaRPr>
          </a:p>
        </p:txBody>
      </p:sp>
      <p:sp>
        <p:nvSpPr>
          <p:cNvPr id="18436" name="Line 4"/>
          <p:cNvSpPr>
            <a:spLocks noChangeShapeType="1"/>
          </p:cNvSpPr>
          <p:nvPr/>
        </p:nvSpPr>
        <p:spPr bwMode="auto">
          <a:xfrm flipV="1">
            <a:off x="4699000" y="1803400"/>
            <a:ext cx="38100" cy="4724400"/>
          </a:xfrm>
          <a:prstGeom prst="line">
            <a:avLst/>
          </a:prstGeom>
          <a:noFill/>
          <a:ln w="25400">
            <a:solidFill>
              <a:schemeClr val="tx1"/>
            </a:solidFill>
            <a:round/>
            <a:headEnd/>
            <a:tailEnd/>
          </a:ln>
        </p:spPr>
        <p:txBody>
          <a:bodyPr/>
          <a:lstStyle/>
          <a:p>
            <a:endParaRPr lang="en-US" dirty="0"/>
          </a:p>
        </p:txBody>
      </p:sp>
      <p:sp>
        <p:nvSpPr>
          <p:cNvPr id="18437" name="Line 5"/>
          <p:cNvSpPr>
            <a:spLocks noChangeShapeType="1"/>
          </p:cNvSpPr>
          <p:nvPr/>
        </p:nvSpPr>
        <p:spPr bwMode="auto">
          <a:xfrm flipV="1">
            <a:off x="6388100" y="1790700"/>
            <a:ext cx="12700" cy="4699000"/>
          </a:xfrm>
          <a:prstGeom prst="line">
            <a:avLst/>
          </a:prstGeom>
          <a:noFill/>
          <a:ln w="38100">
            <a:solidFill>
              <a:schemeClr val="tx1"/>
            </a:solidFill>
            <a:round/>
            <a:headEnd/>
            <a:tailEnd/>
          </a:ln>
        </p:spPr>
        <p:txBody>
          <a:bodyPr/>
          <a:lstStyle/>
          <a:p>
            <a:endParaRPr lang="en-US" dirty="0"/>
          </a:p>
        </p:txBody>
      </p:sp>
      <p:sp>
        <p:nvSpPr>
          <p:cNvPr id="18438" name="Line 6"/>
          <p:cNvSpPr>
            <a:spLocks noChangeShapeType="1"/>
          </p:cNvSpPr>
          <p:nvPr/>
        </p:nvSpPr>
        <p:spPr bwMode="auto">
          <a:xfrm flipV="1">
            <a:off x="7937500" y="1676400"/>
            <a:ext cx="25400" cy="4826000"/>
          </a:xfrm>
          <a:prstGeom prst="line">
            <a:avLst/>
          </a:prstGeom>
          <a:noFill/>
          <a:ln w="38100">
            <a:solidFill>
              <a:schemeClr val="tx1"/>
            </a:solidFill>
            <a:round/>
            <a:headEnd/>
            <a:tailEnd/>
          </a:ln>
        </p:spPr>
        <p:txBody>
          <a:bodyPr/>
          <a:lstStyle/>
          <a:p>
            <a:endParaRPr lang="en-US" dirty="0"/>
          </a:p>
        </p:txBody>
      </p:sp>
      <p:sp>
        <p:nvSpPr>
          <p:cNvPr id="18439" name="Rectangle 7"/>
          <p:cNvSpPr>
            <a:spLocks noChangeArrowheads="1"/>
          </p:cNvSpPr>
          <p:nvPr/>
        </p:nvSpPr>
        <p:spPr bwMode="auto">
          <a:xfrm>
            <a:off x="990600" y="1752600"/>
            <a:ext cx="914400" cy="4724400"/>
          </a:xfrm>
          <a:prstGeom prst="rect">
            <a:avLst/>
          </a:prstGeom>
          <a:solidFill>
            <a:srgbClr val="000000"/>
          </a:solidFill>
          <a:ln w="9525">
            <a:solidFill>
              <a:srgbClr val="000000"/>
            </a:solidFill>
            <a:miter lim="800000"/>
            <a:headEnd/>
            <a:tailEnd/>
          </a:ln>
        </p:spPr>
        <p:txBody>
          <a:bodyPr wrap="none" anchor="ctr"/>
          <a:lstStyle/>
          <a:p>
            <a:endParaRPr lang="en-US" dirty="0"/>
          </a:p>
        </p:txBody>
      </p:sp>
      <p:sp>
        <p:nvSpPr>
          <p:cNvPr id="18440" name="Rectangle 8"/>
          <p:cNvSpPr>
            <a:spLocks noChangeArrowheads="1"/>
          </p:cNvSpPr>
          <p:nvPr/>
        </p:nvSpPr>
        <p:spPr bwMode="auto">
          <a:xfrm>
            <a:off x="1676400" y="1371600"/>
            <a:ext cx="1295400" cy="152400"/>
          </a:xfrm>
          <a:prstGeom prst="rect">
            <a:avLst/>
          </a:prstGeom>
          <a:solidFill>
            <a:srgbClr val="000000"/>
          </a:solidFill>
          <a:ln w="9525">
            <a:solidFill>
              <a:srgbClr val="000000"/>
            </a:solidFill>
            <a:miter lim="800000"/>
            <a:headEnd/>
            <a:tailEnd/>
          </a:ln>
        </p:spPr>
        <p:txBody>
          <a:bodyPr wrap="none" anchor="ctr"/>
          <a:lstStyle/>
          <a:p>
            <a:endParaRPr lang="en-US" dirty="0"/>
          </a:p>
        </p:txBody>
      </p:sp>
    </p:spTree>
  </p:cSld>
  <p:clrMapOvr>
    <a:masterClrMapping/>
  </p:clrMapOvr>
  <p:transition advTm="219"/>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304800"/>
            <a:ext cx="9144000" cy="1143000"/>
          </a:xfrm>
        </p:spPr>
        <p:txBody>
          <a:bodyPr/>
          <a:lstStyle/>
          <a:p>
            <a:pPr eaLnBrk="1" hangingPunct="1"/>
            <a:r>
              <a:rPr lang="en-US" sz="2000" dirty="0" smtClean="0"/>
              <a:t>QUANTITATIVE GEOPHYSICAL CHARACTERIZATION KEY COMPONENTS </a:t>
            </a:r>
          </a:p>
        </p:txBody>
      </p:sp>
      <p:sp>
        <p:nvSpPr>
          <p:cNvPr id="9219" name="Rectangle 3"/>
          <p:cNvSpPr>
            <a:spLocks noGrp="1" noChangeArrowheads="1"/>
          </p:cNvSpPr>
          <p:nvPr>
            <p:ph type="body" sz="half" idx="1"/>
          </p:nvPr>
        </p:nvSpPr>
        <p:spPr>
          <a:xfrm>
            <a:off x="228600" y="685800"/>
            <a:ext cx="4648200" cy="5562600"/>
          </a:xfrm>
        </p:spPr>
        <p:txBody>
          <a:bodyPr/>
          <a:lstStyle/>
          <a:p>
            <a:pPr eaLnBrk="1" hangingPunct="1"/>
            <a:endParaRPr lang="en-US" b="1" dirty="0" smtClean="0"/>
          </a:p>
          <a:p>
            <a:pPr eaLnBrk="1" hangingPunct="1"/>
            <a:r>
              <a:rPr lang="en-US" sz="2400" b="1" dirty="0" smtClean="0">
                <a:solidFill>
                  <a:srgbClr val="0000CC"/>
                </a:solidFill>
              </a:rPr>
              <a:t>PETROPHYSICAL MODELS </a:t>
            </a:r>
            <a:r>
              <a:rPr lang="en-US" sz="2400" dirty="0" smtClean="0"/>
              <a:t>to link the geophysical signatures to biogeochemical transformations.</a:t>
            </a:r>
          </a:p>
          <a:p>
            <a:pPr eaLnBrk="1" hangingPunct="1">
              <a:buFontTx/>
              <a:buNone/>
            </a:pPr>
            <a:endParaRPr lang="en-US" sz="2400" dirty="0" smtClean="0"/>
          </a:p>
          <a:p>
            <a:pPr eaLnBrk="1" hangingPunct="1"/>
            <a:r>
              <a:rPr lang="en-US" sz="2400" b="1" dirty="0" smtClean="0">
                <a:solidFill>
                  <a:srgbClr val="0000CC"/>
                </a:solidFill>
              </a:rPr>
              <a:t>FIELD IMAGING/SCALING</a:t>
            </a:r>
            <a:r>
              <a:rPr lang="en-US" sz="2400" dirty="0" smtClean="0"/>
              <a:t>: What are the macroscopic geophysical signatures of microbially-mediated processes?</a:t>
            </a:r>
          </a:p>
          <a:p>
            <a:pPr eaLnBrk="1" hangingPunct="1"/>
            <a:endParaRPr lang="en-US" sz="2400" dirty="0" smtClean="0"/>
          </a:p>
          <a:p>
            <a:pPr eaLnBrk="1" hangingPunct="1"/>
            <a:r>
              <a:rPr lang="en-US" sz="2400" b="1" dirty="0" smtClean="0">
                <a:solidFill>
                  <a:srgbClr val="0000CC"/>
                </a:solidFill>
              </a:rPr>
              <a:t>INTEGRATION</a:t>
            </a:r>
            <a:r>
              <a:rPr lang="en-US" sz="2400" b="1" dirty="0" smtClean="0"/>
              <a:t> </a:t>
            </a:r>
            <a:r>
              <a:rPr lang="en-US" sz="2400" dirty="0" smtClean="0"/>
              <a:t>methods to fuse disparate datasets</a:t>
            </a:r>
          </a:p>
          <a:p>
            <a:pPr eaLnBrk="1" hangingPunct="1"/>
            <a:endParaRPr lang="en-US" dirty="0" smtClean="0"/>
          </a:p>
        </p:txBody>
      </p:sp>
      <p:pic>
        <p:nvPicPr>
          <p:cNvPr id="9221" name="Picture 4" descr="wiggletrace"/>
          <p:cNvPicPr>
            <a:picLocks noChangeAspect="1" noChangeArrowheads="1"/>
          </p:cNvPicPr>
          <p:nvPr/>
        </p:nvPicPr>
        <p:blipFill>
          <a:blip r:embed="rId2" cstate="print"/>
          <a:srcRect/>
          <a:stretch>
            <a:fillRect/>
          </a:stretch>
        </p:blipFill>
        <p:spPr bwMode="auto">
          <a:xfrm>
            <a:off x="5486400" y="685800"/>
            <a:ext cx="958850" cy="1241425"/>
          </a:xfrm>
          <a:prstGeom prst="rect">
            <a:avLst/>
          </a:prstGeom>
          <a:noFill/>
          <a:ln w="9525">
            <a:noFill/>
            <a:miter lim="800000"/>
            <a:headEnd/>
            <a:tailEnd/>
          </a:ln>
        </p:spPr>
      </p:pic>
      <p:pic>
        <p:nvPicPr>
          <p:cNvPr id="9222" name="Picture 7"/>
          <p:cNvPicPr>
            <a:picLocks noChangeAspect="1" noChangeArrowheads="1"/>
          </p:cNvPicPr>
          <p:nvPr/>
        </p:nvPicPr>
        <p:blipFill>
          <a:blip r:embed="rId3" cstate="print"/>
          <a:srcRect/>
          <a:stretch>
            <a:fillRect/>
          </a:stretch>
        </p:blipFill>
        <p:spPr bwMode="auto">
          <a:xfrm>
            <a:off x="5105400" y="2133600"/>
            <a:ext cx="3333893" cy="2209800"/>
          </a:xfrm>
          <a:prstGeom prst="rect">
            <a:avLst/>
          </a:prstGeom>
          <a:noFill/>
          <a:ln w="9525">
            <a:noFill/>
            <a:miter lim="800000"/>
            <a:headEnd/>
            <a:tailEnd/>
          </a:ln>
        </p:spPr>
      </p:pic>
      <p:sp>
        <p:nvSpPr>
          <p:cNvPr id="9223" name="Line 10"/>
          <p:cNvSpPr>
            <a:spLocks noChangeShapeType="1"/>
          </p:cNvSpPr>
          <p:nvPr/>
        </p:nvSpPr>
        <p:spPr bwMode="auto">
          <a:xfrm>
            <a:off x="6629400" y="1295400"/>
            <a:ext cx="685800" cy="0"/>
          </a:xfrm>
          <a:prstGeom prst="line">
            <a:avLst/>
          </a:prstGeom>
          <a:noFill/>
          <a:ln w="9525">
            <a:solidFill>
              <a:schemeClr val="tx1"/>
            </a:solidFill>
            <a:round/>
            <a:headEnd type="triangle" w="med" len="med"/>
            <a:tailEnd type="triangle" w="med" len="med"/>
          </a:ln>
        </p:spPr>
        <p:txBody>
          <a:bodyPr/>
          <a:lstStyle/>
          <a:p>
            <a:endParaRPr lang="en-US" dirty="0"/>
          </a:p>
        </p:txBody>
      </p:sp>
      <p:pic>
        <p:nvPicPr>
          <p:cNvPr id="10" name="Picture 5" descr="posterbackground_1.jpg"/>
          <p:cNvPicPr>
            <a:picLocks noChangeAspect="1"/>
          </p:cNvPicPr>
          <p:nvPr/>
        </p:nvPicPr>
        <p:blipFill>
          <a:blip r:embed="rId4" cstate="print"/>
          <a:srcRect l="9375" t="3000" r="14999" b="3000"/>
          <a:stretch>
            <a:fillRect/>
          </a:stretch>
        </p:blipFill>
        <p:spPr bwMode="auto">
          <a:xfrm>
            <a:off x="7391400" y="762000"/>
            <a:ext cx="1569064" cy="1219200"/>
          </a:xfrm>
          <a:prstGeom prst="rect">
            <a:avLst/>
          </a:prstGeom>
          <a:noFill/>
          <a:ln w="9525">
            <a:noFill/>
            <a:miter lim="800000"/>
            <a:headEnd/>
            <a:tailEnd/>
          </a:ln>
        </p:spPr>
      </p:pic>
      <p:pic>
        <p:nvPicPr>
          <p:cNvPr id="11" name="Picture 2"/>
          <p:cNvPicPr>
            <a:picLocks noChangeAspect="1" noChangeArrowheads="1"/>
          </p:cNvPicPr>
          <p:nvPr/>
        </p:nvPicPr>
        <p:blipFill>
          <a:blip r:embed="rId5" cstate="print"/>
          <a:srcRect/>
          <a:stretch>
            <a:fillRect/>
          </a:stretch>
        </p:blipFill>
        <p:spPr bwMode="auto">
          <a:xfrm>
            <a:off x="6383616" y="4038600"/>
            <a:ext cx="1617384" cy="2643188"/>
          </a:xfrm>
          <a:prstGeom prst="rect">
            <a:avLst/>
          </a:prstGeom>
          <a:solidFill>
            <a:schemeClr val="bg1"/>
          </a:solidFill>
          <a:ln w="9525">
            <a:noFill/>
            <a:miter lim="800000"/>
            <a:headEnd/>
            <a:tailEnd/>
          </a:ln>
          <a:effectLst/>
        </p:spPr>
      </p:pic>
    </p:spTree>
  </p:cSld>
  <p:clrMapOvr>
    <a:masterClrMapping/>
  </p:clrMapOvr>
  <p:transition advTm="344"/>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0"/>
            <a:ext cx="9144000" cy="457200"/>
          </a:xfrm>
          <a:solidFill>
            <a:srgbClr val="000080"/>
          </a:solidFill>
        </p:spPr>
        <p:txBody>
          <a:bodyPr/>
          <a:lstStyle/>
          <a:p>
            <a:pPr eaLnBrk="1" hangingPunct="1"/>
            <a:r>
              <a:rPr lang="en-US" sz="2400" dirty="0" smtClean="0"/>
              <a:t>Advantage of Time-Lapse Geophysical Imaging</a:t>
            </a:r>
          </a:p>
        </p:txBody>
      </p:sp>
      <p:sp>
        <p:nvSpPr>
          <p:cNvPr id="8196" name="Rectangle 5"/>
          <p:cNvSpPr>
            <a:spLocks noChangeArrowheads="1"/>
          </p:cNvSpPr>
          <p:nvPr/>
        </p:nvSpPr>
        <p:spPr bwMode="auto">
          <a:xfrm>
            <a:off x="3505200" y="6400800"/>
            <a:ext cx="1066800" cy="457200"/>
          </a:xfrm>
          <a:prstGeom prst="rect">
            <a:avLst/>
          </a:prstGeom>
          <a:solidFill>
            <a:srgbClr val="CCCC99"/>
          </a:solidFill>
          <a:ln w="9525">
            <a:solidFill>
              <a:srgbClr val="CCCC99"/>
            </a:solidFill>
            <a:miter lim="800000"/>
            <a:headEnd/>
            <a:tailEnd/>
          </a:ln>
        </p:spPr>
        <p:txBody>
          <a:bodyPr wrap="none" anchor="ctr"/>
          <a:lstStyle/>
          <a:p>
            <a:endParaRPr lang="en-US" dirty="0"/>
          </a:p>
        </p:txBody>
      </p:sp>
      <p:sp>
        <p:nvSpPr>
          <p:cNvPr id="8198" name="TextBox 7"/>
          <p:cNvSpPr txBox="1">
            <a:spLocks noChangeArrowheads="1"/>
          </p:cNvSpPr>
          <p:nvPr/>
        </p:nvSpPr>
        <p:spPr bwMode="auto">
          <a:xfrm>
            <a:off x="0" y="5791200"/>
            <a:ext cx="8922654" cy="830997"/>
          </a:xfrm>
          <a:prstGeom prst="rect">
            <a:avLst/>
          </a:prstGeom>
          <a:noFill/>
          <a:ln w="9525">
            <a:noFill/>
            <a:miter lim="800000"/>
            <a:headEnd/>
            <a:tailEnd/>
          </a:ln>
        </p:spPr>
        <p:txBody>
          <a:bodyPr wrap="square">
            <a:spAutoFit/>
          </a:bodyPr>
          <a:lstStyle/>
          <a:p>
            <a:pPr algn="ctr"/>
            <a:r>
              <a:rPr lang="en-US" sz="2400" dirty="0" smtClean="0">
                <a:solidFill>
                  <a:srgbClr val="0000CC"/>
                </a:solidFill>
              </a:rPr>
              <a:t>Differencing removes geophysical signature of underlying hydrogeology and </a:t>
            </a:r>
            <a:r>
              <a:rPr lang="en-US" sz="2400" b="1" dirty="0" smtClean="0">
                <a:solidFill>
                  <a:srgbClr val="0000CC"/>
                </a:solidFill>
              </a:rPr>
              <a:t>highlights changes in the system</a:t>
            </a:r>
            <a:endParaRPr lang="en-US" sz="2400" b="1" dirty="0">
              <a:solidFill>
                <a:srgbClr val="0000CC"/>
              </a:solidFill>
            </a:endParaRPr>
          </a:p>
        </p:txBody>
      </p:sp>
      <p:pic>
        <p:nvPicPr>
          <p:cNvPr id="8" name="Picture 5"/>
          <p:cNvPicPr>
            <a:picLocks noChangeAspect="1" noChangeArrowheads="1"/>
          </p:cNvPicPr>
          <p:nvPr/>
        </p:nvPicPr>
        <p:blipFill>
          <a:blip r:embed="rId2" cstate="print"/>
          <a:srcRect/>
          <a:stretch>
            <a:fillRect/>
          </a:stretch>
        </p:blipFill>
        <p:spPr bwMode="auto">
          <a:xfrm>
            <a:off x="228600" y="1242520"/>
            <a:ext cx="6934200" cy="4265566"/>
          </a:xfrm>
          <a:prstGeom prst="rect">
            <a:avLst/>
          </a:prstGeom>
          <a:noFill/>
          <a:ln w="9525">
            <a:noFill/>
            <a:miter lim="800000"/>
            <a:headEnd/>
            <a:tailEnd/>
          </a:ln>
        </p:spPr>
      </p:pic>
      <p:pic>
        <p:nvPicPr>
          <p:cNvPr id="10" name="Picture 4" descr="evolution_concept"/>
          <p:cNvPicPr>
            <a:picLocks noGrp="1" noChangeAspect="1" noChangeArrowheads="1"/>
          </p:cNvPicPr>
          <p:nvPr>
            <p:ph sz="half" idx="2"/>
          </p:nvPr>
        </p:nvPicPr>
        <p:blipFill>
          <a:blip r:embed="rId3" cstate="print"/>
          <a:srcRect t="44958" r="52286" b="32563"/>
          <a:stretch>
            <a:fillRect/>
          </a:stretch>
        </p:blipFill>
        <p:spPr>
          <a:xfrm>
            <a:off x="7239000" y="2209800"/>
            <a:ext cx="1651000" cy="990600"/>
          </a:xfrm>
          <a:noFill/>
        </p:spPr>
      </p:pic>
      <p:pic>
        <p:nvPicPr>
          <p:cNvPr id="11" name="Picture 4" descr="evolution_concept"/>
          <p:cNvPicPr>
            <a:picLocks noChangeAspect="1" noChangeArrowheads="1"/>
          </p:cNvPicPr>
          <p:nvPr/>
        </p:nvPicPr>
        <p:blipFill>
          <a:blip r:embed="rId3" cstate="print"/>
          <a:srcRect l="53439" t="44958" b="32563"/>
          <a:stretch>
            <a:fillRect/>
          </a:stretch>
        </p:blipFill>
        <p:spPr bwMode="auto">
          <a:xfrm>
            <a:off x="7285037" y="3733800"/>
            <a:ext cx="1611101" cy="990600"/>
          </a:xfrm>
          <a:prstGeom prst="rect">
            <a:avLst/>
          </a:prstGeom>
          <a:noFill/>
          <a:ln w="9525">
            <a:noFill/>
            <a:miter lim="800000"/>
            <a:headEnd/>
            <a:tailEnd/>
          </a:ln>
        </p:spPr>
      </p:pic>
      <p:cxnSp>
        <p:nvCxnSpPr>
          <p:cNvPr id="13" name="Straight Arrow Connector 12"/>
          <p:cNvCxnSpPr/>
          <p:nvPr/>
        </p:nvCxnSpPr>
        <p:spPr>
          <a:xfrm rot="10800000" flipV="1">
            <a:off x="6781800" y="2743200"/>
            <a:ext cx="685800" cy="152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5" name="Straight Arrow Connector 14"/>
          <p:cNvCxnSpPr/>
          <p:nvPr/>
        </p:nvCxnSpPr>
        <p:spPr>
          <a:xfrm rot="10800000">
            <a:off x="6629400" y="3581400"/>
            <a:ext cx="990600" cy="6096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6" name="Action Button: Help 15">
            <a:hlinkClick r:id="" action="ppaction://noaction" highlightClick="1"/>
          </p:cNvPr>
          <p:cNvSpPr/>
          <p:nvPr/>
        </p:nvSpPr>
        <p:spPr>
          <a:xfrm>
            <a:off x="7848600" y="1524000"/>
            <a:ext cx="533400" cy="533400"/>
          </a:xfrm>
          <a:prstGeom prst="actionButtonHelp">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ransition advTm="156">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sz="half" idx="1"/>
          </p:nvPr>
        </p:nvSpPr>
        <p:spPr>
          <a:xfrm>
            <a:off x="609600" y="1143000"/>
            <a:ext cx="8001000" cy="2286000"/>
          </a:xfrm>
        </p:spPr>
        <p:txBody>
          <a:bodyPr/>
          <a:lstStyle/>
          <a:p>
            <a:pPr marL="381000" indent="-381000" eaLnBrk="1" hangingPunct="1"/>
            <a:r>
              <a:rPr lang="en-US" sz="2200" dirty="0" smtClean="0"/>
              <a:t>Geophysical Background</a:t>
            </a:r>
          </a:p>
          <a:p>
            <a:pPr marL="381000" indent="-381000" eaLnBrk="1" hangingPunct="1"/>
            <a:r>
              <a:rPr lang="en-US" sz="2200" dirty="0" smtClean="0"/>
              <a:t>Geophysical methods for quantifying microbially-mediated processes in the subsurface</a:t>
            </a:r>
          </a:p>
          <a:p>
            <a:pPr marL="857250" lvl="1" indent="-457200" eaLnBrk="1" hangingPunct="1">
              <a:buFont typeface="+mj-lt"/>
              <a:buAutoNum type="arabicPeriod"/>
            </a:pPr>
            <a:r>
              <a:rPr lang="en-US" sz="2200" dirty="0" smtClean="0">
                <a:solidFill>
                  <a:srgbClr val="0000CC"/>
                </a:solidFill>
              </a:rPr>
              <a:t>Environmental Remediation</a:t>
            </a:r>
          </a:p>
          <a:p>
            <a:pPr marL="857250" lvl="1" indent="-457200" eaLnBrk="1" hangingPunct="1">
              <a:buFont typeface="+mj-lt"/>
              <a:buAutoNum type="arabicPeriod"/>
            </a:pPr>
            <a:r>
              <a:rPr lang="en-US" sz="2200" dirty="0" smtClean="0"/>
              <a:t>Microbial Enhanced Hydrocarbon Recovery</a:t>
            </a:r>
          </a:p>
          <a:p>
            <a:pPr marL="857250" lvl="1" indent="-457200" eaLnBrk="1" hangingPunct="1">
              <a:buFont typeface="+mj-lt"/>
              <a:buAutoNum type="arabicPeriod"/>
            </a:pPr>
            <a:r>
              <a:rPr lang="en-US" sz="2200" dirty="0" smtClean="0"/>
              <a:t>Terrestrial Ecosystem Carbon Cycling</a:t>
            </a:r>
          </a:p>
          <a:p>
            <a:pPr marL="381000" indent="-381000" eaLnBrk="1" hangingPunct="1"/>
            <a:r>
              <a:rPr lang="en-US" sz="2200" dirty="0" smtClean="0"/>
              <a:t>Summary</a:t>
            </a:r>
          </a:p>
        </p:txBody>
      </p:sp>
      <p:pic>
        <p:nvPicPr>
          <p:cNvPr id="4" name="Picture 4" descr="yinyang"/>
          <p:cNvPicPr>
            <a:picLocks noGrp="1" noChangeAspect="1" noChangeArrowheads="1"/>
          </p:cNvPicPr>
          <p:nvPr>
            <p:ph sz="quarter" idx="2"/>
          </p:nvPr>
        </p:nvPicPr>
        <p:blipFill>
          <a:blip r:embed="rId2" cstate="print"/>
          <a:srcRect/>
          <a:stretch>
            <a:fillRect/>
          </a:stretch>
        </p:blipFill>
        <p:spPr>
          <a:xfrm>
            <a:off x="3048000" y="4038600"/>
            <a:ext cx="2462213" cy="2514600"/>
          </a:xfrm>
          <a:noFill/>
        </p:spPr>
      </p:pic>
    </p:spTree>
  </p:cSld>
  <p:clrMapOvr>
    <a:masterClrMapping/>
  </p:clrMapOvr>
  <p:transition advTm="312"/>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0"/>
          <p:cNvSpPr>
            <a:spLocks noChangeArrowheads="1"/>
          </p:cNvSpPr>
          <p:nvPr/>
        </p:nvSpPr>
        <p:spPr bwMode="auto">
          <a:xfrm>
            <a:off x="0" y="533400"/>
            <a:ext cx="9144000" cy="6324600"/>
          </a:xfrm>
          <a:prstGeom prst="rect">
            <a:avLst/>
          </a:prstGeom>
          <a:solidFill>
            <a:schemeClr val="bg1"/>
          </a:solidFill>
          <a:ln w="9525">
            <a:noFill/>
            <a:miter lim="800000"/>
            <a:headEnd/>
            <a:tailEnd/>
          </a:ln>
        </p:spPr>
        <p:txBody>
          <a:bodyPr wrap="none" anchor="ctr"/>
          <a:lstStyle/>
          <a:p>
            <a:pPr algn="ctr"/>
            <a:endParaRPr lang="en-US" dirty="0"/>
          </a:p>
        </p:txBody>
      </p:sp>
      <p:pic>
        <p:nvPicPr>
          <p:cNvPr id="10244" name="Picture 4"/>
          <p:cNvPicPr>
            <a:picLocks noGrp="1" noChangeAspect="1" noChangeArrowheads="1"/>
          </p:cNvPicPr>
          <p:nvPr>
            <p:ph sz="quarter" idx="2"/>
          </p:nvPr>
        </p:nvPicPr>
        <p:blipFill>
          <a:blip r:embed="rId3" cstate="print"/>
          <a:srcRect/>
          <a:stretch>
            <a:fillRect/>
          </a:stretch>
        </p:blipFill>
        <p:spPr>
          <a:xfrm>
            <a:off x="396119" y="1219200"/>
            <a:ext cx="8366881" cy="4953000"/>
          </a:xfrm>
          <a:noFill/>
          <a:ln>
            <a:solidFill>
              <a:schemeClr val="tx1"/>
            </a:solidFill>
          </a:ln>
        </p:spPr>
      </p:pic>
      <p:sp>
        <p:nvSpPr>
          <p:cNvPr id="10245" name="Rectangle 8"/>
          <p:cNvSpPr>
            <a:spLocks noGrp="1" noChangeArrowheads="1"/>
          </p:cNvSpPr>
          <p:nvPr>
            <p:ph type="title"/>
          </p:nvPr>
        </p:nvSpPr>
        <p:spPr>
          <a:xfrm>
            <a:off x="0" y="-304800"/>
            <a:ext cx="8686800" cy="1143000"/>
          </a:xfrm>
        </p:spPr>
        <p:txBody>
          <a:bodyPr/>
          <a:lstStyle/>
          <a:p>
            <a:pPr eaLnBrk="1" hangingPunct="1"/>
            <a:r>
              <a:rPr lang="en-US" sz="2600" dirty="0" smtClean="0"/>
              <a:t>DOE  LEGACY  WASTE  STEWARDSHIP OBLIGATION</a:t>
            </a:r>
          </a:p>
        </p:txBody>
      </p:sp>
      <p:sp>
        <p:nvSpPr>
          <p:cNvPr id="10248" name="Text Box 11"/>
          <p:cNvSpPr txBox="1">
            <a:spLocks noChangeArrowheads="1"/>
          </p:cNvSpPr>
          <p:nvPr/>
        </p:nvSpPr>
        <p:spPr bwMode="auto">
          <a:xfrm>
            <a:off x="1143000" y="3581400"/>
            <a:ext cx="3733800" cy="1200329"/>
          </a:xfrm>
          <a:prstGeom prst="rect">
            <a:avLst/>
          </a:prstGeom>
          <a:noFill/>
          <a:ln w="9525">
            <a:noFill/>
            <a:miter lim="800000"/>
            <a:headEnd/>
            <a:tailEnd/>
          </a:ln>
        </p:spPr>
        <p:txBody>
          <a:bodyPr wrap="square">
            <a:spAutoFit/>
          </a:bodyPr>
          <a:lstStyle/>
          <a:p>
            <a:pPr lvl="4" algn="ctr"/>
            <a:r>
              <a:rPr lang="en-US" sz="1400" dirty="0"/>
              <a:t>73,000,000 U.S. Citizens live within 4 miles of a Superfund Site</a:t>
            </a:r>
          </a:p>
          <a:p>
            <a:endParaRPr lang="en-US" sz="1600" dirty="0"/>
          </a:p>
        </p:txBody>
      </p:sp>
      <p:sp>
        <p:nvSpPr>
          <p:cNvPr id="10" name="Text Box 15"/>
          <p:cNvSpPr txBox="1">
            <a:spLocks noChangeArrowheads="1"/>
          </p:cNvSpPr>
          <p:nvPr/>
        </p:nvSpPr>
        <p:spPr bwMode="auto">
          <a:xfrm>
            <a:off x="0" y="533400"/>
            <a:ext cx="9144000" cy="584775"/>
          </a:xfrm>
          <a:prstGeom prst="rect">
            <a:avLst/>
          </a:prstGeom>
          <a:noFill/>
          <a:ln w="9525">
            <a:noFill/>
            <a:miter lim="800000"/>
            <a:headEnd/>
            <a:tailEnd/>
          </a:ln>
        </p:spPr>
        <p:txBody>
          <a:bodyPr wrap="square">
            <a:spAutoFit/>
          </a:bodyPr>
          <a:lstStyle/>
          <a:p>
            <a:pPr algn="ctr"/>
            <a:r>
              <a:rPr lang="en-US" sz="1600" dirty="0" smtClean="0">
                <a:latin typeface="Arial" pitchFamily="34" charset="0"/>
                <a:cs typeface="Arial" pitchFamily="34" charset="0"/>
              </a:rPr>
              <a:t>~1.7 </a:t>
            </a:r>
            <a:r>
              <a:rPr lang="en-US" sz="1600" dirty="0">
                <a:latin typeface="Arial" pitchFamily="34" charset="0"/>
                <a:cs typeface="Arial" pitchFamily="34" charset="0"/>
              </a:rPr>
              <a:t>trillion gallons and 40 million cubic meters of contaminated soil distributed across 30 states  and 10,000 individual sites</a:t>
            </a:r>
          </a:p>
        </p:txBody>
      </p:sp>
    </p:spTree>
  </p:cSld>
  <p:clrMapOvr>
    <a:masterClrMapping/>
  </p:clrMapOvr>
  <p:transition advTm="39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5"/>
          <p:cNvSpPr>
            <a:spLocks noGrp="1" noChangeArrowheads="1"/>
          </p:cNvSpPr>
          <p:nvPr>
            <p:ph type="title" sz="quarter"/>
          </p:nvPr>
        </p:nvSpPr>
        <p:spPr>
          <a:xfrm>
            <a:off x="-76200" y="-304800"/>
            <a:ext cx="9296400" cy="1143000"/>
          </a:xfrm>
        </p:spPr>
        <p:txBody>
          <a:bodyPr/>
          <a:lstStyle/>
          <a:p>
            <a:r>
              <a:rPr lang="en-US" dirty="0" smtClean="0"/>
              <a:t>Obstacles</a:t>
            </a:r>
          </a:p>
        </p:txBody>
      </p:sp>
      <p:pic>
        <p:nvPicPr>
          <p:cNvPr id="8" name="Picture 2" descr="C:\Users\sshubbard.LBL\Documents\ERTP\Complex Systems Workshop\multi-scale_doublearrows.jpg"/>
          <p:cNvPicPr>
            <a:picLocks noChangeAspect="1" noChangeArrowheads="1"/>
          </p:cNvPicPr>
          <p:nvPr/>
        </p:nvPicPr>
        <p:blipFill>
          <a:blip r:embed="rId2" cstate="print"/>
          <a:srcRect/>
          <a:stretch>
            <a:fillRect/>
          </a:stretch>
        </p:blipFill>
        <p:spPr bwMode="auto">
          <a:xfrm>
            <a:off x="5562600" y="609600"/>
            <a:ext cx="3213077" cy="6248400"/>
          </a:xfrm>
          <a:prstGeom prst="rect">
            <a:avLst/>
          </a:prstGeom>
          <a:noFill/>
        </p:spPr>
      </p:pic>
      <p:sp>
        <p:nvSpPr>
          <p:cNvPr id="14" name="TextBox 8"/>
          <p:cNvSpPr txBox="1"/>
          <p:nvPr/>
        </p:nvSpPr>
        <p:spPr>
          <a:xfrm>
            <a:off x="3200400" y="6488668"/>
            <a:ext cx="2300630" cy="369332"/>
          </a:xfrm>
          <a:prstGeom prst="rect">
            <a:avLst/>
          </a:prstGeom>
          <a:noFill/>
        </p:spPr>
        <p:txBody>
          <a:bodyPr wrap="none" rtlCol="0">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r>
              <a:rPr lang="en-US" dirty="0" smtClean="0"/>
              <a:t>DOE/SC-0123, 2010</a:t>
            </a:r>
            <a:endParaRPr lang="en-US" dirty="0"/>
          </a:p>
        </p:txBody>
      </p:sp>
      <p:pic>
        <p:nvPicPr>
          <p:cNvPr id="20" name="Picture 9"/>
          <p:cNvPicPr>
            <a:picLocks noGrp="1" noChangeAspect="1" noChangeArrowheads="1"/>
          </p:cNvPicPr>
          <p:nvPr>
            <p:ph sz="quarter" idx="3"/>
          </p:nvPr>
        </p:nvPicPr>
        <p:blipFill>
          <a:blip r:embed="rId3" cstate="print"/>
          <a:srcRect/>
          <a:stretch>
            <a:fillRect/>
          </a:stretch>
        </p:blipFill>
        <p:spPr>
          <a:xfrm>
            <a:off x="152400" y="1371600"/>
            <a:ext cx="5334000" cy="2782888"/>
          </a:xfrm>
          <a:noFill/>
        </p:spPr>
      </p:pic>
      <p:sp>
        <p:nvSpPr>
          <p:cNvPr id="21" name="Rectangle 20"/>
          <p:cNvSpPr/>
          <p:nvPr/>
        </p:nvSpPr>
        <p:spPr>
          <a:xfrm>
            <a:off x="4648200" y="2971800"/>
            <a:ext cx="762000"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21"/>
          <p:cNvSpPr txBox="1"/>
          <p:nvPr/>
        </p:nvSpPr>
        <p:spPr>
          <a:xfrm>
            <a:off x="228600" y="4419600"/>
            <a:ext cx="5105400" cy="1938992"/>
          </a:xfrm>
          <a:prstGeom prst="rect">
            <a:avLst/>
          </a:prstGeom>
          <a:noFill/>
        </p:spPr>
        <p:txBody>
          <a:bodyPr wrap="square" rtlCol="0">
            <a:spAutoFit/>
          </a:bodyPr>
          <a:lstStyle/>
          <a:p>
            <a:pPr marL="342900" indent="-342900">
              <a:buFont typeface="Arial" pitchFamily="34" charset="0"/>
              <a:buChar char="•"/>
            </a:pPr>
            <a:endParaRPr lang="en-US" sz="2400" dirty="0" smtClean="0"/>
          </a:p>
          <a:p>
            <a:pPr marL="342900" indent="-342900">
              <a:buFont typeface="Arial" pitchFamily="34" charset="0"/>
              <a:buChar char="•"/>
            </a:pPr>
            <a:r>
              <a:rPr lang="en-US" sz="2400" dirty="0" smtClean="0"/>
              <a:t>Long-lived contaminants</a:t>
            </a:r>
          </a:p>
          <a:p>
            <a:pPr marL="342900" indent="-342900"/>
            <a:endParaRPr lang="en-US" sz="2400" dirty="0" smtClean="0"/>
          </a:p>
          <a:p>
            <a:pPr marL="342900" indent="-342900">
              <a:buFont typeface="Arial" pitchFamily="34" charset="0"/>
              <a:buChar char="•"/>
            </a:pPr>
            <a:r>
              <a:rPr lang="en-US" sz="2400" dirty="0" smtClean="0"/>
              <a:t>Inaccessibility &amp; heterogeneity of subsurface</a:t>
            </a:r>
          </a:p>
        </p:txBody>
      </p:sp>
    </p:spTree>
  </p:cSld>
  <p:clrMapOvr>
    <a:masterClrMapping/>
  </p:clrMapOvr>
  <p:transition advTm="983"/>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ChangeArrowheads="1"/>
          </p:cNvSpPr>
          <p:nvPr/>
        </p:nvSpPr>
        <p:spPr bwMode="auto">
          <a:xfrm>
            <a:off x="1338263" y="-76200"/>
            <a:ext cx="6465887" cy="742950"/>
          </a:xfrm>
          <a:prstGeom prst="rect">
            <a:avLst/>
          </a:prstGeom>
          <a:noFill/>
          <a:ln w="9525">
            <a:noFill/>
            <a:miter lim="800000"/>
            <a:headEnd/>
            <a:tailEnd/>
          </a:ln>
        </p:spPr>
        <p:txBody>
          <a:bodyPr anchor="ctr"/>
          <a:lstStyle/>
          <a:p>
            <a:pPr algn="ctr" eaLnBrk="0" hangingPunct="0"/>
            <a:r>
              <a:rPr lang="en-US" sz="2800" dirty="0">
                <a:solidFill>
                  <a:schemeClr val="bg1"/>
                </a:solidFill>
              </a:rPr>
              <a:t>BIOSTIMULATION</a:t>
            </a:r>
          </a:p>
        </p:txBody>
      </p:sp>
      <p:sp>
        <p:nvSpPr>
          <p:cNvPr id="15364" name="Rectangle 4"/>
          <p:cNvSpPr>
            <a:spLocks noChangeArrowheads="1"/>
          </p:cNvSpPr>
          <p:nvPr/>
        </p:nvSpPr>
        <p:spPr bwMode="auto">
          <a:xfrm>
            <a:off x="4038600" y="533400"/>
            <a:ext cx="5638800" cy="3048000"/>
          </a:xfrm>
          <a:prstGeom prst="rect">
            <a:avLst/>
          </a:prstGeom>
          <a:noFill/>
          <a:ln w="9525">
            <a:noFill/>
            <a:miter lim="800000"/>
            <a:headEnd/>
            <a:tailEnd/>
          </a:ln>
        </p:spPr>
        <p:txBody>
          <a:bodyPr/>
          <a:lstStyle/>
          <a:p>
            <a:pPr marL="346075" lvl="1" indent="-231775" algn="ctr" eaLnBrk="0" hangingPunct="0">
              <a:lnSpc>
                <a:spcPct val="130000"/>
              </a:lnSpc>
              <a:buSzPct val="75000"/>
              <a:buFont typeface="Times" pitchFamily="18" charset="0"/>
              <a:buNone/>
              <a:tabLst>
                <a:tab pos="6172200" algn="l"/>
              </a:tabLst>
            </a:pPr>
            <a:r>
              <a:rPr lang="en-US" i="1" dirty="0"/>
              <a:t>Use of indigenous microorganisms to </a:t>
            </a:r>
          </a:p>
          <a:p>
            <a:pPr marL="346075" lvl="1" indent="-231775" algn="ctr" eaLnBrk="0" hangingPunct="0">
              <a:lnSpc>
                <a:spcPct val="130000"/>
              </a:lnSpc>
              <a:buSzPct val="75000"/>
              <a:buFont typeface="Times" pitchFamily="18" charset="0"/>
              <a:buNone/>
              <a:tabLst>
                <a:tab pos="6172200" algn="l"/>
              </a:tabLst>
            </a:pPr>
            <a:r>
              <a:rPr lang="en-US" i="1" dirty="0"/>
              <a:t>remediate contaminants:</a:t>
            </a:r>
            <a:endParaRPr lang="en-US" sz="1200" b="1" dirty="0">
              <a:solidFill>
                <a:schemeClr val="accent2"/>
              </a:solidFill>
            </a:endParaRPr>
          </a:p>
          <a:p>
            <a:pPr marL="692150" lvl="2" indent="-231775" algn="ctr" eaLnBrk="0" hangingPunct="0">
              <a:lnSpc>
                <a:spcPct val="140000"/>
              </a:lnSpc>
              <a:buSzPct val="75000"/>
              <a:buFont typeface="Times" pitchFamily="18" charset="0"/>
              <a:buNone/>
              <a:tabLst>
                <a:tab pos="6172200" algn="l"/>
              </a:tabLst>
            </a:pPr>
            <a:r>
              <a:rPr lang="en-US" sz="2000" b="1" dirty="0">
                <a:solidFill>
                  <a:schemeClr val="accent2"/>
                </a:solidFill>
              </a:rPr>
              <a:t>Substrate (e-donor) + </a:t>
            </a:r>
          </a:p>
          <a:p>
            <a:pPr marL="692150" lvl="2" indent="-231775" algn="ctr" eaLnBrk="0" hangingPunct="0">
              <a:lnSpc>
                <a:spcPct val="140000"/>
              </a:lnSpc>
              <a:buSzPct val="75000"/>
              <a:buFont typeface="Times" pitchFamily="18" charset="0"/>
              <a:buNone/>
              <a:tabLst>
                <a:tab pos="6172200" algn="l"/>
              </a:tabLst>
            </a:pPr>
            <a:r>
              <a:rPr lang="en-US" sz="2000" b="1" dirty="0">
                <a:solidFill>
                  <a:schemeClr val="accent2"/>
                </a:solidFill>
              </a:rPr>
              <a:t>nutrients + electron acceptors</a:t>
            </a:r>
            <a:endParaRPr lang="en-US" sz="2000" dirty="0"/>
          </a:p>
          <a:p>
            <a:pPr marL="692150" lvl="2" indent="-231775" eaLnBrk="0" hangingPunct="0">
              <a:lnSpc>
                <a:spcPct val="140000"/>
              </a:lnSpc>
              <a:buSzPct val="75000"/>
              <a:buFont typeface="Times" pitchFamily="18" charset="0"/>
              <a:buChar char="•"/>
              <a:tabLst>
                <a:tab pos="6172200" algn="l"/>
              </a:tabLst>
            </a:pPr>
            <a:endParaRPr lang="en-US" dirty="0"/>
          </a:p>
          <a:p>
            <a:pPr marL="692150" lvl="2" indent="-231775" algn="ctr" eaLnBrk="0" hangingPunct="0">
              <a:lnSpc>
                <a:spcPct val="140000"/>
              </a:lnSpc>
              <a:buSzPct val="75000"/>
              <a:buFont typeface="Times" pitchFamily="18" charset="0"/>
              <a:buNone/>
              <a:tabLst>
                <a:tab pos="6172200" algn="l"/>
              </a:tabLst>
            </a:pPr>
            <a:r>
              <a:rPr lang="en-US" sz="2000" b="1" u="sng" dirty="0" smtClean="0">
                <a:solidFill>
                  <a:schemeClr val="accent2"/>
                </a:solidFill>
              </a:rPr>
              <a:t>biomass + end-products</a:t>
            </a:r>
            <a:endParaRPr lang="en-US" sz="2000" dirty="0" smtClean="0"/>
          </a:p>
          <a:p>
            <a:pPr marL="692150" lvl="2" indent="-231775" algn="ctr" eaLnBrk="0" hangingPunct="0">
              <a:lnSpc>
                <a:spcPct val="140000"/>
              </a:lnSpc>
              <a:buSzPct val="75000"/>
              <a:buFont typeface="Times" pitchFamily="18" charset="0"/>
              <a:buNone/>
              <a:tabLst>
                <a:tab pos="6172200" algn="l"/>
              </a:tabLst>
            </a:pPr>
            <a:endParaRPr lang="en-US" sz="2000" dirty="0" smtClean="0"/>
          </a:p>
          <a:p>
            <a:pPr marL="692150" lvl="2" indent="-231775" algn="ctr" eaLnBrk="0" hangingPunct="0">
              <a:lnSpc>
                <a:spcPct val="140000"/>
              </a:lnSpc>
              <a:buSzPct val="75000"/>
              <a:buFont typeface="Times" pitchFamily="18" charset="0"/>
              <a:buNone/>
              <a:tabLst>
                <a:tab pos="6172200" algn="l"/>
              </a:tabLst>
            </a:pPr>
            <a:r>
              <a:rPr lang="en-US" sz="2000" i="1" dirty="0" smtClean="0"/>
              <a:t>Conversion </a:t>
            </a:r>
            <a:r>
              <a:rPr lang="en-US" sz="2000" i="1" dirty="0"/>
              <a:t>from </a:t>
            </a:r>
            <a:r>
              <a:rPr lang="en-US" sz="2000" b="1" i="1" dirty="0">
                <a:solidFill>
                  <a:schemeClr val="accent2"/>
                </a:solidFill>
              </a:rPr>
              <a:t>soluble &amp; toxic</a:t>
            </a:r>
            <a:r>
              <a:rPr lang="en-US" sz="2000" i="1" dirty="0"/>
              <a:t> </a:t>
            </a:r>
          </a:p>
          <a:p>
            <a:pPr marL="692150" lvl="2" indent="-231775" algn="ctr" eaLnBrk="0" hangingPunct="0">
              <a:lnSpc>
                <a:spcPct val="140000"/>
              </a:lnSpc>
              <a:buSzPct val="75000"/>
              <a:buFont typeface="Times" pitchFamily="18" charset="0"/>
              <a:buNone/>
              <a:tabLst>
                <a:tab pos="6172200" algn="l"/>
              </a:tabLst>
            </a:pPr>
            <a:r>
              <a:rPr lang="en-US" sz="2000" i="1" dirty="0"/>
              <a:t>to </a:t>
            </a:r>
            <a:r>
              <a:rPr lang="en-US" sz="2000" b="1" i="1" dirty="0">
                <a:solidFill>
                  <a:schemeClr val="accent2"/>
                </a:solidFill>
              </a:rPr>
              <a:t>insoluble &amp; less toxic</a:t>
            </a:r>
            <a:r>
              <a:rPr lang="en-US" sz="2000" i="1" dirty="0"/>
              <a:t> forms</a:t>
            </a:r>
            <a:endParaRPr lang="en-US" i="1" dirty="0"/>
          </a:p>
          <a:p>
            <a:pPr marL="1028700" lvl="3" indent="-222250" eaLnBrk="0" hangingPunct="0">
              <a:lnSpc>
                <a:spcPct val="150000"/>
              </a:lnSpc>
              <a:buSzPct val="75000"/>
              <a:buFont typeface="Times" pitchFamily="18" charset="0"/>
              <a:buNone/>
              <a:tabLst>
                <a:tab pos="6172200" algn="l"/>
              </a:tabLst>
            </a:pPr>
            <a:r>
              <a:rPr lang="en-US" dirty="0">
                <a:sym typeface="Symbol" pitchFamily="18" charset="2"/>
              </a:rPr>
              <a:t>    </a:t>
            </a:r>
          </a:p>
          <a:p>
            <a:pPr marL="1028700" lvl="3" indent="-222250" eaLnBrk="0" hangingPunct="0">
              <a:lnSpc>
                <a:spcPct val="150000"/>
              </a:lnSpc>
              <a:buSzPct val="75000"/>
              <a:buFont typeface="Times" pitchFamily="18" charset="0"/>
              <a:buNone/>
              <a:tabLst>
                <a:tab pos="6172200" algn="l"/>
              </a:tabLst>
            </a:pPr>
            <a:r>
              <a:rPr lang="en-US" dirty="0">
                <a:sym typeface="Symbol" pitchFamily="18" charset="2"/>
              </a:rPr>
              <a:t>	</a:t>
            </a:r>
            <a:endParaRPr lang="en-US" dirty="0"/>
          </a:p>
          <a:p>
            <a:pPr marL="1028700" lvl="3" indent="-222250" eaLnBrk="0" hangingPunct="0">
              <a:lnSpc>
                <a:spcPct val="150000"/>
              </a:lnSpc>
              <a:buSzPct val="75000"/>
              <a:buFont typeface="Times" pitchFamily="18" charset="0"/>
              <a:buNone/>
              <a:tabLst>
                <a:tab pos="6172200" algn="l"/>
              </a:tabLst>
            </a:pPr>
            <a:r>
              <a:rPr lang="en-US" dirty="0"/>
              <a:t>     </a:t>
            </a:r>
            <a:endParaRPr lang="en-US" dirty="0">
              <a:sym typeface="Symbol" pitchFamily="18" charset="2"/>
            </a:endParaRPr>
          </a:p>
        </p:txBody>
      </p:sp>
      <p:sp>
        <p:nvSpPr>
          <p:cNvPr id="15365" name="AutoShape 7"/>
          <p:cNvSpPr>
            <a:spLocks noChangeArrowheads="1"/>
          </p:cNvSpPr>
          <p:nvPr/>
        </p:nvSpPr>
        <p:spPr bwMode="auto">
          <a:xfrm>
            <a:off x="7239000" y="2286000"/>
            <a:ext cx="304800" cy="304800"/>
          </a:xfrm>
          <a:prstGeom prst="downArrow">
            <a:avLst>
              <a:gd name="adj1" fmla="val 50000"/>
              <a:gd name="adj2" fmla="val 25000"/>
            </a:avLst>
          </a:prstGeom>
          <a:solidFill>
            <a:schemeClr val="tx1"/>
          </a:solidFill>
          <a:ln w="9525">
            <a:solidFill>
              <a:schemeClr val="tx1"/>
            </a:solidFill>
            <a:miter lim="800000"/>
            <a:headEnd/>
            <a:tailEnd/>
          </a:ln>
        </p:spPr>
        <p:txBody>
          <a:bodyPr vert="eaVert" wrap="none" anchor="ctr"/>
          <a:lstStyle/>
          <a:p>
            <a:endParaRPr lang="en-US" dirty="0"/>
          </a:p>
        </p:txBody>
      </p:sp>
      <p:pic>
        <p:nvPicPr>
          <p:cNvPr id="25605" name="Picture 3"/>
          <p:cNvPicPr>
            <a:picLocks noChangeAspect="1" noChangeArrowheads="1"/>
          </p:cNvPicPr>
          <p:nvPr/>
        </p:nvPicPr>
        <p:blipFill>
          <a:blip r:embed="rId3" cstate="print"/>
          <a:srcRect/>
          <a:stretch>
            <a:fillRect/>
          </a:stretch>
        </p:blipFill>
        <p:spPr bwMode="auto">
          <a:xfrm>
            <a:off x="228600" y="2133600"/>
            <a:ext cx="4800600" cy="3557588"/>
          </a:xfrm>
          <a:prstGeom prst="rect">
            <a:avLst/>
          </a:prstGeom>
          <a:noFill/>
          <a:ln w="9525">
            <a:noFill/>
            <a:miter lim="800000"/>
            <a:headEnd/>
            <a:tailEnd/>
          </a:ln>
        </p:spPr>
      </p:pic>
      <p:sp>
        <p:nvSpPr>
          <p:cNvPr id="25606" name="Rectangle 12"/>
          <p:cNvSpPr>
            <a:spLocks noChangeArrowheads="1"/>
          </p:cNvSpPr>
          <p:nvPr/>
        </p:nvSpPr>
        <p:spPr bwMode="auto">
          <a:xfrm>
            <a:off x="1828800" y="1219200"/>
            <a:ext cx="2381250" cy="641350"/>
          </a:xfrm>
          <a:prstGeom prst="rect">
            <a:avLst/>
          </a:prstGeom>
          <a:noFill/>
          <a:ln w="9525">
            <a:noFill/>
            <a:miter lim="800000"/>
            <a:headEnd/>
            <a:tailEnd/>
          </a:ln>
        </p:spPr>
        <p:txBody>
          <a:bodyPr wrap="none">
            <a:spAutoFit/>
          </a:bodyPr>
          <a:lstStyle/>
          <a:p>
            <a:r>
              <a:rPr lang="en-US" dirty="0">
                <a:sym typeface="Symbol" pitchFamily="18" charset="2"/>
              </a:rPr>
              <a:t> U</a:t>
            </a:r>
            <a:r>
              <a:rPr lang="en-US" baseline="30000" dirty="0">
                <a:sym typeface="Symbol" pitchFamily="18" charset="2"/>
              </a:rPr>
              <a:t>6+,</a:t>
            </a:r>
            <a:r>
              <a:rPr lang="en-US" dirty="0">
                <a:sym typeface="Symbol" pitchFamily="18" charset="2"/>
              </a:rPr>
              <a:t> (aq)  UO</a:t>
            </a:r>
            <a:r>
              <a:rPr lang="en-US" baseline="-25000" dirty="0">
                <a:sym typeface="Symbol" pitchFamily="18" charset="2"/>
              </a:rPr>
              <a:t>2</a:t>
            </a:r>
            <a:r>
              <a:rPr lang="en-US" dirty="0">
                <a:sym typeface="Symbol" pitchFamily="18" charset="2"/>
              </a:rPr>
              <a:t> (s)</a:t>
            </a:r>
          </a:p>
          <a:p>
            <a:r>
              <a:rPr lang="en-US" dirty="0">
                <a:sym typeface="Symbol" pitchFamily="18" charset="2"/>
              </a:rPr>
              <a:t>Cr</a:t>
            </a:r>
            <a:r>
              <a:rPr lang="en-US" baseline="30000" dirty="0">
                <a:sym typeface="Symbol" pitchFamily="18" charset="2"/>
              </a:rPr>
              <a:t>6+</a:t>
            </a:r>
            <a:r>
              <a:rPr lang="en-US" dirty="0">
                <a:sym typeface="Symbol" pitchFamily="18" charset="2"/>
              </a:rPr>
              <a:t> (aq)  Cr</a:t>
            </a:r>
            <a:r>
              <a:rPr lang="en-US" baseline="-25000" dirty="0">
                <a:sym typeface="Symbol" pitchFamily="18" charset="2"/>
              </a:rPr>
              <a:t>2</a:t>
            </a:r>
            <a:r>
              <a:rPr lang="en-US" dirty="0">
                <a:sym typeface="Symbol" pitchFamily="18" charset="2"/>
              </a:rPr>
              <a:t>O</a:t>
            </a:r>
            <a:r>
              <a:rPr lang="en-US" baseline="-25000" dirty="0">
                <a:sym typeface="Symbol" pitchFamily="18" charset="2"/>
              </a:rPr>
              <a:t>3</a:t>
            </a:r>
            <a:r>
              <a:rPr lang="en-US" dirty="0">
                <a:sym typeface="Symbol" pitchFamily="18" charset="2"/>
              </a:rPr>
              <a:t> (s)</a:t>
            </a:r>
            <a:r>
              <a:rPr lang="en-US" baseline="-25000" dirty="0">
                <a:sym typeface="Symbol" pitchFamily="18" charset="2"/>
              </a:rPr>
              <a:t> </a:t>
            </a:r>
            <a:endParaRPr lang="en-US" baseline="-25000" dirty="0"/>
          </a:p>
        </p:txBody>
      </p:sp>
      <p:cxnSp>
        <p:nvCxnSpPr>
          <p:cNvPr id="15" name="Straight Arrow Connector 14"/>
          <p:cNvCxnSpPr/>
          <p:nvPr/>
        </p:nvCxnSpPr>
        <p:spPr>
          <a:xfrm rot="16200000" flipH="1">
            <a:off x="2133600" y="2514600"/>
            <a:ext cx="12192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pic>
        <p:nvPicPr>
          <p:cNvPr id="25609" name="Picture 9"/>
          <p:cNvPicPr>
            <a:picLocks noChangeAspect="1" noChangeArrowheads="1"/>
          </p:cNvPicPr>
          <p:nvPr/>
        </p:nvPicPr>
        <p:blipFill>
          <a:blip r:embed="rId4" cstate="print"/>
          <a:srcRect/>
          <a:stretch>
            <a:fillRect/>
          </a:stretch>
        </p:blipFill>
        <p:spPr bwMode="auto">
          <a:xfrm>
            <a:off x="257175" y="609600"/>
            <a:ext cx="4695825" cy="6172200"/>
          </a:xfrm>
          <a:prstGeom prst="rect">
            <a:avLst/>
          </a:prstGeom>
          <a:noFill/>
          <a:ln w="9525">
            <a:noFill/>
            <a:miter lim="800000"/>
            <a:headEnd/>
            <a:tailEnd/>
          </a:ln>
        </p:spPr>
      </p:pic>
      <p:pic>
        <p:nvPicPr>
          <p:cNvPr id="10" name="Picture 2"/>
          <p:cNvPicPr>
            <a:picLocks noChangeAspect="1" noChangeArrowheads="1"/>
          </p:cNvPicPr>
          <p:nvPr/>
        </p:nvPicPr>
        <p:blipFill>
          <a:blip r:embed="rId5" cstate="print"/>
          <a:srcRect/>
          <a:stretch>
            <a:fillRect/>
          </a:stretch>
        </p:blipFill>
        <p:spPr bwMode="auto">
          <a:xfrm>
            <a:off x="5715000" y="4267200"/>
            <a:ext cx="2819400" cy="2245894"/>
          </a:xfrm>
          <a:prstGeom prst="rect">
            <a:avLst/>
          </a:prstGeom>
          <a:noFill/>
          <a:ln w="9525">
            <a:noFill/>
            <a:miter lim="800000"/>
            <a:headEnd/>
            <a:tailEnd/>
          </a:ln>
        </p:spPr>
      </p:pic>
    </p:spTree>
    <p:custDataLst>
      <p:tags r:id="rId1"/>
    </p:custDataLst>
  </p:cSld>
  <p:clrMapOvr>
    <a:masterClrMapping/>
  </p:clrMapOvr>
  <p:transition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25609"/>
                                        </p:tgtEl>
                                      </p:cBhvr>
                                    </p:animEffect>
                                    <p:set>
                                      <p:cBhvr>
                                        <p:cTn id="7" dur="1" fill="hold">
                                          <p:stCondLst>
                                            <p:cond delay="499"/>
                                          </p:stCondLst>
                                        </p:cTn>
                                        <p:tgtEl>
                                          <p:spTgt spid="25609"/>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25606"/>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25605"/>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152400" y="6042025"/>
            <a:ext cx="4114800" cy="2133600"/>
          </a:xfrm>
          <a:prstGeom prst="rect">
            <a:avLst/>
          </a:prstGeom>
          <a:noFill/>
          <a:ln w="9525">
            <a:noFill/>
            <a:miter lim="800000"/>
            <a:headEnd/>
            <a:tailEnd/>
          </a:ln>
        </p:spPr>
        <p:txBody>
          <a:bodyPr/>
          <a:lstStyle/>
          <a:p>
            <a:pPr marL="342900" indent="-342900">
              <a:lnSpc>
                <a:spcPct val="90000"/>
              </a:lnSpc>
              <a:spcBef>
                <a:spcPct val="20000"/>
              </a:spcBef>
            </a:pPr>
            <a:endParaRPr lang="en-US" sz="1600" dirty="0"/>
          </a:p>
          <a:p>
            <a:pPr marL="342900" indent="-342900">
              <a:lnSpc>
                <a:spcPct val="90000"/>
              </a:lnSpc>
              <a:spcBef>
                <a:spcPct val="20000"/>
              </a:spcBef>
              <a:buFontTx/>
              <a:buChar char="•"/>
            </a:pPr>
            <a:endParaRPr lang="en-US" sz="1600" dirty="0"/>
          </a:p>
          <a:p>
            <a:pPr marL="342900" indent="-342900">
              <a:lnSpc>
                <a:spcPct val="90000"/>
              </a:lnSpc>
              <a:spcBef>
                <a:spcPct val="20000"/>
              </a:spcBef>
              <a:buFontTx/>
              <a:buChar char="•"/>
            </a:pPr>
            <a:endParaRPr lang="en-US" sz="1600" dirty="0"/>
          </a:p>
          <a:p>
            <a:pPr marL="342900" indent="-342900">
              <a:lnSpc>
                <a:spcPct val="90000"/>
              </a:lnSpc>
              <a:spcBef>
                <a:spcPct val="20000"/>
              </a:spcBef>
              <a:buFontTx/>
              <a:buChar char="•"/>
            </a:pPr>
            <a:endParaRPr lang="en-US" sz="1600" dirty="0"/>
          </a:p>
        </p:txBody>
      </p:sp>
      <p:pic>
        <p:nvPicPr>
          <p:cNvPr id="31747" name="Picture 3"/>
          <p:cNvPicPr>
            <a:picLocks noChangeAspect="1" noChangeArrowheads="1"/>
          </p:cNvPicPr>
          <p:nvPr/>
        </p:nvPicPr>
        <p:blipFill>
          <a:blip r:embed="rId3" cstate="print"/>
          <a:srcRect/>
          <a:stretch>
            <a:fillRect/>
          </a:stretch>
        </p:blipFill>
        <p:spPr bwMode="auto">
          <a:xfrm>
            <a:off x="609600" y="5486400"/>
            <a:ext cx="2429500" cy="990600"/>
          </a:xfrm>
          <a:prstGeom prst="rect">
            <a:avLst/>
          </a:prstGeom>
          <a:noFill/>
          <a:ln w="9525">
            <a:noFill/>
            <a:miter lim="800000"/>
            <a:headEnd/>
            <a:tailEnd/>
          </a:ln>
        </p:spPr>
      </p:pic>
      <p:pic>
        <p:nvPicPr>
          <p:cNvPr id="31748" name="Picture 4" descr="MAP_bigmap"/>
          <p:cNvPicPr>
            <a:picLocks noChangeAspect="1" noChangeArrowheads="1"/>
          </p:cNvPicPr>
          <p:nvPr/>
        </p:nvPicPr>
        <p:blipFill>
          <a:blip r:embed="rId4" cstate="print"/>
          <a:srcRect/>
          <a:stretch>
            <a:fillRect/>
          </a:stretch>
        </p:blipFill>
        <p:spPr bwMode="auto">
          <a:xfrm>
            <a:off x="228600" y="609600"/>
            <a:ext cx="4037013" cy="3048000"/>
          </a:xfrm>
          <a:prstGeom prst="rect">
            <a:avLst/>
          </a:prstGeom>
          <a:noFill/>
          <a:ln w="9525">
            <a:noFill/>
            <a:miter lim="800000"/>
            <a:headEnd/>
            <a:tailEnd/>
          </a:ln>
        </p:spPr>
      </p:pic>
      <p:sp>
        <p:nvSpPr>
          <p:cNvPr id="31749" name="Oval 5"/>
          <p:cNvSpPr>
            <a:spLocks noChangeArrowheads="1"/>
          </p:cNvSpPr>
          <p:nvPr/>
        </p:nvSpPr>
        <p:spPr bwMode="auto">
          <a:xfrm>
            <a:off x="3048000" y="2133600"/>
            <a:ext cx="152400" cy="152400"/>
          </a:xfrm>
          <a:prstGeom prst="ellipse">
            <a:avLst/>
          </a:prstGeom>
          <a:solidFill>
            <a:srgbClr val="FF0000"/>
          </a:solidFill>
          <a:ln w="9525">
            <a:solidFill>
              <a:schemeClr val="tx1"/>
            </a:solidFill>
            <a:round/>
            <a:headEnd/>
            <a:tailEnd/>
          </a:ln>
        </p:spPr>
        <p:txBody>
          <a:bodyPr wrap="none" anchor="ctr"/>
          <a:lstStyle/>
          <a:p>
            <a:endParaRPr lang="en-US" dirty="0"/>
          </a:p>
        </p:txBody>
      </p:sp>
      <p:sp>
        <p:nvSpPr>
          <p:cNvPr id="31750" name="Text Box 6"/>
          <p:cNvSpPr txBox="1">
            <a:spLocks noChangeArrowheads="1"/>
          </p:cNvSpPr>
          <p:nvPr/>
        </p:nvSpPr>
        <p:spPr bwMode="auto">
          <a:xfrm>
            <a:off x="2743200" y="2362200"/>
            <a:ext cx="792163" cy="396875"/>
          </a:xfrm>
          <a:prstGeom prst="rect">
            <a:avLst/>
          </a:prstGeom>
          <a:noFill/>
          <a:ln w="9525">
            <a:noFill/>
            <a:miter lim="800000"/>
            <a:headEnd/>
            <a:tailEnd/>
          </a:ln>
        </p:spPr>
        <p:txBody>
          <a:bodyPr wrap="none">
            <a:spAutoFit/>
          </a:bodyPr>
          <a:lstStyle/>
          <a:p>
            <a:pPr eaLnBrk="0" hangingPunct="0"/>
            <a:r>
              <a:rPr lang="en-US" sz="2000" b="1" dirty="0">
                <a:solidFill>
                  <a:srgbClr val="511403"/>
                </a:solidFill>
              </a:rPr>
              <a:t>100H</a:t>
            </a:r>
          </a:p>
        </p:txBody>
      </p:sp>
      <p:sp>
        <p:nvSpPr>
          <p:cNvPr id="31751" name="Rectangle 12"/>
          <p:cNvSpPr>
            <a:spLocks noChangeArrowheads="1"/>
          </p:cNvSpPr>
          <p:nvPr/>
        </p:nvSpPr>
        <p:spPr bwMode="auto">
          <a:xfrm>
            <a:off x="4724400" y="476071"/>
            <a:ext cx="4572000" cy="1200329"/>
          </a:xfrm>
          <a:prstGeom prst="rect">
            <a:avLst/>
          </a:prstGeom>
          <a:noFill/>
          <a:ln w="9525">
            <a:noFill/>
            <a:miter lim="800000"/>
            <a:headEnd/>
            <a:tailEnd/>
          </a:ln>
        </p:spPr>
        <p:txBody>
          <a:bodyPr>
            <a:spAutoFit/>
          </a:bodyPr>
          <a:lstStyle/>
          <a:p>
            <a:r>
              <a:rPr lang="en-US" b="1" dirty="0">
                <a:solidFill>
                  <a:schemeClr val="tx2"/>
                </a:solidFill>
              </a:rPr>
              <a:t>Biostimulation to reduce Cr(VI):</a:t>
            </a:r>
            <a:endParaRPr lang="en-US" b="1" dirty="0">
              <a:solidFill>
                <a:srgbClr val="000099"/>
              </a:solidFill>
            </a:endParaRPr>
          </a:p>
          <a:p>
            <a:pPr lvl="1">
              <a:buFontTx/>
              <a:buChar char="•"/>
            </a:pPr>
            <a:r>
              <a:rPr lang="en-US" b="1" dirty="0"/>
              <a:t>Cr(VI)</a:t>
            </a:r>
            <a:r>
              <a:rPr lang="en-US" dirty="0"/>
              <a:t> </a:t>
            </a:r>
            <a:r>
              <a:rPr lang="en-US" b="1" dirty="0"/>
              <a:t>is </a:t>
            </a:r>
            <a:r>
              <a:rPr lang="en-US" dirty="0"/>
              <a:t>mobile and harmful</a:t>
            </a:r>
            <a:endParaRPr lang="en-US" b="1" dirty="0"/>
          </a:p>
          <a:p>
            <a:pPr lvl="1">
              <a:buFontTx/>
              <a:buChar char="•"/>
            </a:pPr>
            <a:r>
              <a:rPr lang="en-US" b="1" dirty="0"/>
              <a:t>Cr(III)</a:t>
            </a:r>
            <a:r>
              <a:rPr lang="en-US" dirty="0"/>
              <a:t> </a:t>
            </a:r>
            <a:r>
              <a:rPr lang="en-US" b="1" dirty="0"/>
              <a:t>is </a:t>
            </a:r>
            <a:r>
              <a:rPr lang="en-US" dirty="0"/>
              <a:t>stable and harmless</a:t>
            </a:r>
          </a:p>
          <a:p>
            <a:pPr lvl="1"/>
            <a:r>
              <a:rPr lang="en-US" dirty="0" smtClean="0"/>
              <a:t>  </a:t>
            </a:r>
            <a:endParaRPr lang="en-US" dirty="0"/>
          </a:p>
        </p:txBody>
      </p:sp>
      <p:pic>
        <p:nvPicPr>
          <p:cNvPr id="31752" name="Picture 13" descr="IMG_0928"/>
          <p:cNvPicPr>
            <a:picLocks noChangeAspect="1" noChangeArrowheads="1"/>
          </p:cNvPicPr>
          <p:nvPr/>
        </p:nvPicPr>
        <p:blipFill>
          <a:blip r:embed="rId5" cstate="print"/>
          <a:srcRect/>
          <a:stretch>
            <a:fillRect/>
          </a:stretch>
        </p:blipFill>
        <p:spPr bwMode="auto">
          <a:xfrm>
            <a:off x="914400" y="3733800"/>
            <a:ext cx="2057400" cy="1543050"/>
          </a:xfrm>
          <a:prstGeom prst="rect">
            <a:avLst/>
          </a:prstGeom>
          <a:noFill/>
          <a:ln w="9525">
            <a:noFill/>
            <a:miter lim="800000"/>
            <a:headEnd/>
            <a:tailEnd/>
          </a:ln>
        </p:spPr>
      </p:pic>
      <p:sp>
        <p:nvSpPr>
          <p:cNvPr id="31753" name="Text Box 14"/>
          <p:cNvSpPr txBox="1">
            <a:spLocks noChangeArrowheads="1"/>
          </p:cNvSpPr>
          <p:nvPr/>
        </p:nvSpPr>
        <p:spPr bwMode="auto">
          <a:xfrm>
            <a:off x="1447800" y="57090"/>
            <a:ext cx="6620915" cy="400110"/>
          </a:xfrm>
          <a:prstGeom prst="rect">
            <a:avLst/>
          </a:prstGeom>
          <a:noFill/>
          <a:ln w="9525">
            <a:noFill/>
            <a:miter lim="800000"/>
            <a:headEnd/>
            <a:tailEnd/>
          </a:ln>
        </p:spPr>
        <p:txBody>
          <a:bodyPr wrap="none">
            <a:spAutoFit/>
          </a:bodyPr>
          <a:lstStyle/>
          <a:p>
            <a:r>
              <a:rPr lang="en-US" sz="2000" b="1" dirty="0" smtClean="0">
                <a:solidFill>
                  <a:schemeClr val="bg1"/>
                </a:solidFill>
              </a:rPr>
              <a:t>Cr(VI) BIOREMEDIATION </a:t>
            </a:r>
            <a:r>
              <a:rPr lang="en-US" sz="2000" b="1" dirty="0">
                <a:solidFill>
                  <a:schemeClr val="bg1"/>
                </a:solidFill>
              </a:rPr>
              <a:t>at the </a:t>
            </a:r>
            <a:r>
              <a:rPr lang="en-US" sz="2000" b="1" dirty="0" smtClean="0">
                <a:solidFill>
                  <a:schemeClr val="bg1"/>
                </a:solidFill>
              </a:rPr>
              <a:t>HANFORD 100H </a:t>
            </a:r>
            <a:r>
              <a:rPr lang="en-US" sz="2000" b="1" dirty="0">
                <a:solidFill>
                  <a:schemeClr val="bg1"/>
                </a:solidFill>
              </a:rPr>
              <a:t>SITE</a:t>
            </a:r>
          </a:p>
        </p:txBody>
      </p:sp>
      <p:pic>
        <p:nvPicPr>
          <p:cNvPr id="31754" name="Picture 15" descr="image_hrc_pour"/>
          <p:cNvPicPr>
            <a:picLocks noChangeAspect="1" noChangeArrowheads="1"/>
          </p:cNvPicPr>
          <p:nvPr/>
        </p:nvPicPr>
        <p:blipFill>
          <a:blip r:embed="rId6" cstate="print"/>
          <a:srcRect/>
          <a:stretch>
            <a:fillRect/>
          </a:stretch>
        </p:blipFill>
        <p:spPr bwMode="auto">
          <a:xfrm>
            <a:off x="5867400" y="1447800"/>
            <a:ext cx="1752600" cy="1752600"/>
          </a:xfrm>
          <a:prstGeom prst="rect">
            <a:avLst/>
          </a:prstGeom>
          <a:noFill/>
          <a:ln w="9525">
            <a:noFill/>
            <a:miter lim="800000"/>
            <a:headEnd/>
            <a:tailEnd/>
          </a:ln>
        </p:spPr>
      </p:pic>
      <p:pic>
        <p:nvPicPr>
          <p:cNvPr id="31755" name="Picture 6"/>
          <p:cNvPicPr>
            <a:picLocks noChangeAspect="1" noChangeArrowheads="1"/>
          </p:cNvPicPr>
          <p:nvPr/>
        </p:nvPicPr>
        <p:blipFill>
          <a:blip r:embed="rId7" cstate="print"/>
          <a:srcRect l="835" t="46825" r="13887"/>
          <a:stretch>
            <a:fillRect/>
          </a:stretch>
        </p:blipFill>
        <p:spPr bwMode="auto">
          <a:xfrm>
            <a:off x="3646714" y="3324225"/>
            <a:ext cx="5268686" cy="3457575"/>
          </a:xfrm>
          <a:prstGeom prst="rect">
            <a:avLst/>
          </a:prstGeom>
          <a:solidFill>
            <a:schemeClr val="bg1"/>
          </a:solidFill>
          <a:ln w="9525">
            <a:solidFill>
              <a:schemeClr val="accent1"/>
            </a:solidFill>
            <a:miter lim="800000"/>
            <a:headEnd/>
            <a:tailEnd/>
          </a:ln>
        </p:spPr>
      </p:pic>
      <p:cxnSp>
        <p:nvCxnSpPr>
          <p:cNvPr id="14" name="Straight Arrow Connector 13"/>
          <p:cNvCxnSpPr/>
          <p:nvPr/>
        </p:nvCxnSpPr>
        <p:spPr>
          <a:xfrm rot="5400000" flipH="1" flipV="1">
            <a:off x="1905000" y="2514600"/>
            <a:ext cx="1828800" cy="12192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5" name="Picture 11" descr="Presentation2"/>
          <p:cNvPicPr>
            <a:picLocks noChangeAspect="1" noChangeArrowheads="1"/>
          </p:cNvPicPr>
          <p:nvPr/>
        </p:nvPicPr>
        <p:blipFill>
          <a:blip r:embed="rId8" cstate="print"/>
          <a:srcRect l="4346" t="23691" r="6435" b="17384"/>
          <a:stretch>
            <a:fillRect/>
          </a:stretch>
        </p:blipFill>
        <p:spPr bwMode="auto">
          <a:xfrm>
            <a:off x="3352800" y="3810000"/>
            <a:ext cx="5690153" cy="2819400"/>
          </a:xfrm>
          <a:prstGeom prst="rect">
            <a:avLst/>
          </a:prstGeom>
          <a:noFill/>
          <a:ln w="9525">
            <a:solidFill>
              <a:srgbClr val="000000"/>
            </a:solidFill>
            <a:miter lim="800000"/>
            <a:headEnd/>
            <a:tailEnd/>
          </a:ln>
        </p:spPr>
      </p:pic>
      <p:sp>
        <p:nvSpPr>
          <p:cNvPr id="16" name="TextBox 15"/>
          <p:cNvSpPr txBox="1"/>
          <p:nvPr/>
        </p:nvSpPr>
        <p:spPr>
          <a:xfrm>
            <a:off x="762000" y="6564868"/>
            <a:ext cx="1774909" cy="369332"/>
          </a:xfrm>
          <a:prstGeom prst="rect">
            <a:avLst/>
          </a:prstGeom>
          <a:noFill/>
        </p:spPr>
        <p:txBody>
          <a:bodyPr wrap="none" rtlCol="0">
            <a:spAutoFit/>
          </a:bodyPr>
          <a:lstStyle/>
          <a:p>
            <a:r>
              <a:rPr lang="en-US" dirty="0" smtClean="0"/>
              <a:t>Terry Hazen, PI</a:t>
            </a:r>
            <a:endParaRPr lang="en-US" dirty="0"/>
          </a:p>
        </p:txBody>
      </p:sp>
    </p:spTree>
    <p:custDataLst>
      <p:tags r:id="rId1"/>
    </p:custDataLst>
  </p:cSld>
  <p:clrMapOvr>
    <a:masterClrMapping/>
  </p:clrMapOvr>
  <p:transition advTm="119372"/>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31755"/>
                                        </p:tgtEl>
                                        <p:attrNameLst>
                                          <p:attrName>style.visibility</p:attrName>
                                        </p:attrNameLst>
                                      </p:cBhvr>
                                      <p:to>
                                        <p:strVal val="visible"/>
                                      </p:to>
                                    </p:set>
                                    <p:animEffect transition="in" filter="blinds(horizontal)">
                                      <p:cBhvr>
                                        <p:cTn id="10" dur="500"/>
                                        <p:tgtEl>
                                          <p:spTgt spid="31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8" name="Text Box 6"/>
          <p:cNvSpPr txBox="1">
            <a:spLocks noChangeArrowheads="1"/>
          </p:cNvSpPr>
          <p:nvPr/>
        </p:nvSpPr>
        <p:spPr bwMode="auto">
          <a:xfrm>
            <a:off x="0" y="0"/>
            <a:ext cx="9252085" cy="461665"/>
          </a:xfrm>
          <a:prstGeom prst="rect">
            <a:avLst/>
          </a:prstGeom>
          <a:noFill/>
          <a:ln w="9525">
            <a:noFill/>
            <a:miter lim="800000"/>
            <a:headEnd/>
            <a:tailEnd/>
          </a:ln>
          <a:effectLst/>
        </p:spPr>
        <p:txBody>
          <a:bodyPr wrap="none">
            <a:spAutoFit/>
          </a:bodyPr>
          <a:lstStyle/>
          <a:p>
            <a:r>
              <a:rPr lang="en-US" sz="2400" dirty="0" smtClean="0">
                <a:solidFill>
                  <a:schemeClr val="bg1"/>
                </a:solidFill>
              </a:rPr>
              <a:t>Interpretation of  biostimulation results difficult using wellbore data </a:t>
            </a:r>
            <a:endParaRPr lang="en-US" sz="2400" dirty="0">
              <a:solidFill>
                <a:schemeClr val="bg1"/>
              </a:solidFill>
            </a:endParaRPr>
          </a:p>
        </p:txBody>
      </p:sp>
      <p:sp>
        <p:nvSpPr>
          <p:cNvPr id="535577" name="Text Box 25"/>
          <p:cNvSpPr txBox="1">
            <a:spLocks noChangeArrowheads="1"/>
          </p:cNvSpPr>
          <p:nvPr/>
        </p:nvSpPr>
        <p:spPr bwMode="auto">
          <a:xfrm>
            <a:off x="304800" y="2667000"/>
            <a:ext cx="2514600" cy="2585323"/>
          </a:xfrm>
          <a:prstGeom prst="rect">
            <a:avLst/>
          </a:prstGeom>
          <a:noFill/>
          <a:ln w="9525">
            <a:noFill/>
            <a:miter lim="800000"/>
            <a:headEnd/>
            <a:tailEnd/>
          </a:ln>
          <a:effectLst/>
        </p:spPr>
        <p:txBody>
          <a:bodyPr wrap="square">
            <a:spAutoFit/>
          </a:bodyPr>
          <a:lstStyle/>
          <a:p>
            <a:pPr algn="ctr"/>
            <a:r>
              <a:rPr lang="en-US" b="1" dirty="0"/>
              <a:t>Microbial community stimulated by HRC injection, rapidly depleting nitrate and sulfate, and reducing concentration of Cr(VI</a:t>
            </a:r>
            <a:r>
              <a:rPr lang="en-US" b="1" dirty="0" smtClean="0"/>
              <a:t>)</a:t>
            </a:r>
          </a:p>
          <a:p>
            <a:pPr algn="ctr"/>
            <a:r>
              <a:rPr lang="en-US" b="1" dirty="0" smtClean="0"/>
              <a:t>(Faybishenko et al., 2010)</a:t>
            </a:r>
            <a:endParaRPr lang="en-US" b="1" dirty="0"/>
          </a:p>
        </p:txBody>
      </p:sp>
      <p:pic>
        <p:nvPicPr>
          <p:cNvPr id="157697" name="Picture 1"/>
          <p:cNvPicPr>
            <a:picLocks noChangeAspect="1" noChangeArrowheads="1"/>
          </p:cNvPicPr>
          <p:nvPr/>
        </p:nvPicPr>
        <p:blipFill>
          <a:blip r:embed="rId2" cstate="print"/>
          <a:srcRect l="5422"/>
          <a:stretch>
            <a:fillRect/>
          </a:stretch>
        </p:blipFill>
        <p:spPr bwMode="auto">
          <a:xfrm>
            <a:off x="3124200" y="1295400"/>
            <a:ext cx="6019799" cy="4191000"/>
          </a:xfrm>
          <a:prstGeom prst="rect">
            <a:avLst/>
          </a:prstGeom>
          <a:noFill/>
          <a:ln w="9525">
            <a:noFill/>
            <a:miter lim="800000"/>
            <a:headEnd/>
            <a:tailEnd/>
          </a:ln>
          <a:effectLst/>
        </p:spPr>
      </p:pic>
      <p:pic>
        <p:nvPicPr>
          <p:cNvPr id="157698" name="Picture 2"/>
          <p:cNvPicPr>
            <a:picLocks noChangeAspect="1" noChangeArrowheads="1"/>
          </p:cNvPicPr>
          <p:nvPr/>
        </p:nvPicPr>
        <p:blipFill>
          <a:blip r:embed="rId3" cstate="print"/>
          <a:srcRect/>
          <a:stretch>
            <a:fillRect/>
          </a:stretch>
        </p:blipFill>
        <p:spPr bwMode="auto">
          <a:xfrm>
            <a:off x="228600" y="762000"/>
            <a:ext cx="2632069" cy="1828800"/>
          </a:xfrm>
          <a:prstGeom prst="rect">
            <a:avLst/>
          </a:prstGeom>
          <a:noFill/>
          <a:ln w="9525">
            <a:noFill/>
            <a:miter lim="800000"/>
            <a:headEnd/>
            <a:tailEnd/>
          </a:ln>
          <a:effectLst/>
        </p:spPr>
      </p:pic>
      <p:sp>
        <p:nvSpPr>
          <p:cNvPr id="9" name="TextBox 8"/>
          <p:cNvSpPr txBox="1"/>
          <p:nvPr/>
        </p:nvSpPr>
        <p:spPr>
          <a:xfrm>
            <a:off x="76200" y="5562600"/>
            <a:ext cx="8991600" cy="830997"/>
          </a:xfrm>
          <a:prstGeom prst="rect">
            <a:avLst/>
          </a:prstGeom>
          <a:noFill/>
        </p:spPr>
        <p:txBody>
          <a:bodyPr wrap="square" rtlCol="0">
            <a:spAutoFit/>
          </a:bodyPr>
          <a:lstStyle/>
          <a:p>
            <a:pPr algn="ctr"/>
            <a:r>
              <a:rPr lang="en-US" sz="2400" b="1" dirty="0" smtClean="0">
                <a:solidFill>
                  <a:srgbClr val="0000CC"/>
                </a:solidFill>
              </a:rPr>
              <a:t>But……</a:t>
            </a:r>
          </a:p>
          <a:p>
            <a:pPr algn="ctr"/>
            <a:r>
              <a:rPr lang="en-US" sz="2400" b="1" dirty="0" smtClean="0">
                <a:solidFill>
                  <a:srgbClr val="0000CC"/>
                </a:solidFill>
              </a:rPr>
              <a:t>very different responses at injection and extraction wells</a:t>
            </a:r>
            <a:endParaRPr lang="en-US" sz="2400" b="1" dirty="0">
              <a:solidFill>
                <a:srgbClr val="0000CC"/>
              </a:solidFill>
            </a:endParaRPr>
          </a:p>
        </p:txBody>
      </p:sp>
    </p:spTree>
  </p:cSld>
  <p:clrMapOvr>
    <a:masterClrMapping/>
  </p:clrMapOvr>
  <p:transition advTm="74116"/>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4196" name="Object 4"/>
          <p:cNvGraphicFramePr>
            <a:graphicFrameLocks noChangeAspect="1"/>
          </p:cNvGraphicFramePr>
          <p:nvPr/>
        </p:nvGraphicFramePr>
        <p:xfrm>
          <a:off x="381000" y="1106488"/>
          <a:ext cx="6191250" cy="4643437"/>
        </p:xfrm>
        <a:graphic>
          <a:graphicData uri="http://schemas.openxmlformats.org/presentationml/2006/ole">
            <p:oleObj spid="_x0000_s153602" name="Photo Editor Photo" r:id="rId3" imgW="24685714" imgH="18514286" progId="">
              <p:embed/>
            </p:oleObj>
          </a:graphicData>
        </a:graphic>
      </p:graphicFrame>
      <p:pic>
        <p:nvPicPr>
          <p:cNvPr id="904197" name="Picture 5" descr="DSCF2270"/>
          <p:cNvPicPr>
            <a:picLocks noChangeAspect="1" noChangeArrowheads="1"/>
          </p:cNvPicPr>
          <p:nvPr/>
        </p:nvPicPr>
        <p:blipFill>
          <a:blip r:embed="rId4" cstate="print"/>
          <a:srcRect/>
          <a:stretch>
            <a:fillRect/>
          </a:stretch>
        </p:blipFill>
        <p:spPr bwMode="auto">
          <a:xfrm>
            <a:off x="5753100" y="4419600"/>
            <a:ext cx="1714500" cy="2286000"/>
          </a:xfrm>
          <a:prstGeom prst="rect">
            <a:avLst/>
          </a:prstGeom>
          <a:noFill/>
          <a:ln w="9525">
            <a:solidFill>
              <a:schemeClr val="tx1"/>
            </a:solidFill>
            <a:miter lim="800000"/>
            <a:headEnd/>
            <a:tailEnd/>
          </a:ln>
        </p:spPr>
      </p:pic>
      <p:sp>
        <p:nvSpPr>
          <p:cNvPr id="904199" name="Line 7"/>
          <p:cNvSpPr>
            <a:spLocks noChangeShapeType="1"/>
          </p:cNvSpPr>
          <p:nvPr/>
        </p:nvSpPr>
        <p:spPr bwMode="auto">
          <a:xfrm flipH="1">
            <a:off x="3429000" y="3962400"/>
            <a:ext cx="228600" cy="762000"/>
          </a:xfrm>
          <a:prstGeom prst="line">
            <a:avLst/>
          </a:prstGeom>
          <a:noFill/>
          <a:ln w="9525">
            <a:solidFill>
              <a:schemeClr val="tx1"/>
            </a:solidFill>
            <a:round/>
            <a:headEnd/>
            <a:tailEnd type="triangle" w="med" len="med"/>
          </a:ln>
          <a:effectLst/>
        </p:spPr>
        <p:txBody>
          <a:bodyPr/>
          <a:lstStyle/>
          <a:p>
            <a:endParaRPr lang="en-US" dirty="0"/>
          </a:p>
        </p:txBody>
      </p:sp>
      <p:sp>
        <p:nvSpPr>
          <p:cNvPr id="904200" name="Line 8"/>
          <p:cNvSpPr>
            <a:spLocks noChangeShapeType="1"/>
          </p:cNvSpPr>
          <p:nvPr/>
        </p:nvSpPr>
        <p:spPr bwMode="auto">
          <a:xfrm>
            <a:off x="4191000" y="3124200"/>
            <a:ext cx="1676400" cy="1371600"/>
          </a:xfrm>
          <a:prstGeom prst="line">
            <a:avLst/>
          </a:prstGeom>
          <a:noFill/>
          <a:ln w="19050">
            <a:solidFill>
              <a:schemeClr val="tx1"/>
            </a:solidFill>
            <a:round/>
            <a:headEnd/>
            <a:tailEnd type="triangle" w="med" len="med"/>
          </a:ln>
          <a:effectLst/>
        </p:spPr>
        <p:txBody>
          <a:bodyPr/>
          <a:lstStyle/>
          <a:p>
            <a:endParaRPr lang="en-US" dirty="0"/>
          </a:p>
        </p:txBody>
      </p:sp>
      <p:sp>
        <p:nvSpPr>
          <p:cNvPr id="904201" name="Text Box 9"/>
          <p:cNvSpPr txBox="1">
            <a:spLocks noChangeArrowheads="1"/>
          </p:cNvSpPr>
          <p:nvPr/>
        </p:nvSpPr>
        <p:spPr bwMode="auto">
          <a:xfrm>
            <a:off x="304800" y="76200"/>
            <a:ext cx="8890575" cy="400110"/>
          </a:xfrm>
          <a:prstGeom prst="rect">
            <a:avLst/>
          </a:prstGeom>
          <a:noFill/>
          <a:ln w="9525">
            <a:noFill/>
            <a:miter lim="800000"/>
            <a:headEnd/>
            <a:tailEnd/>
          </a:ln>
          <a:effectLst/>
        </p:spPr>
        <p:txBody>
          <a:bodyPr wrap="none">
            <a:spAutoFit/>
          </a:bodyPr>
          <a:lstStyle/>
          <a:p>
            <a:r>
              <a:rPr lang="en-US" sz="2000" dirty="0" smtClean="0">
                <a:solidFill>
                  <a:schemeClr val="bg1"/>
                </a:solidFill>
              </a:rPr>
              <a:t>Exploring the geophysical signatures of microbially mediated transformations</a:t>
            </a:r>
            <a:endParaRPr lang="en-US" sz="2000" dirty="0">
              <a:solidFill>
                <a:schemeClr val="bg1"/>
              </a:solidFill>
            </a:endParaRPr>
          </a:p>
        </p:txBody>
      </p:sp>
      <p:sp>
        <p:nvSpPr>
          <p:cNvPr id="904202" name="Text Box 10"/>
          <p:cNvSpPr txBox="1">
            <a:spLocks noChangeArrowheads="1"/>
          </p:cNvSpPr>
          <p:nvPr/>
        </p:nvSpPr>
        <p:spPr bwMode="auto">
          <a:xfrm>
            <a:off x="869950" y="5791200"/>
            <a:ext cx="4692650" cy="366713"/>
          </a:xfrm>
          <a:prstGeom prst="rect">
            <a:avLst/>
          </a:prstGeom>
          <a:noFill/>
          <a:ln w="9525">
            <a:noFill/>
            <a:miter lim="800000"/>
            <a:headEnd/>
            <a:tailEnd/>
          </a:ln>
          <a:effectLst/>
        </p:spPr>
        <p:txBody>
          <a:bodyPr wrap="none">
            <a:spAutoFit/>
          </a:bodyPr>
          <a:lstStyle/>
          <a:p>
            <a:r>
              <a:rPr lang="en-US" dirty="0"/>
              <a:t>LBNL Environmental Geophysics Laboratory</a:t>
            </a:r>
          </a:p>
        </p:txBody>
      </p:sp>
      <p:pic>
        <p:nvPicPr>
          <p:cNvPr id="9" name="Picture 4" descr="sand_porefl"/>
          <p:cNvPicPr>
            <a:picLocks noChangeAspect="1" noChangeArrowheads="1"/>
          </p:cNvPicPr>
          <p:nvPr/>
        </p:nvPicPr>
        <p:blipFill>
          <a:blip r:embed="rId5" cstate="print"/>
          <a:srcRect/>
          <a:stretch>
            <a:fillRect/>
          </a:stretch>
        </p:blipFill>
        <p:spPr bwMode="auto">
          <a:xfrm>
            <a:off x="6705600" y="1295400"/>
            <a:ext cx="2193998" cy="1448785"/>
          </a:xfrm>
          <a:prstGeom prst="rect">
            <a:avLst/>
          </a:prstGeom>
          <a:noFill/>
          <a:ln w="9525">
            <a:noFill/>
            <a:miter lim="800000"/>
            <a:headEnd/>
            <a:tailEnd/>
          </a:ln>
        </p:spPr>
      </p:pic>
      <p:pic>
        <p:nvPicPr>
          <p:cNvPr id="10" name="Picture 9"/>
          <p:cNvPicPr>
            <a:picLocks noChangeAspect="1" noChangeArrowheads="1"/>
          </p:cNvPicPr>
          <p:nvPr/>
        </p:nvPicPr>
        <p:blipFill>
          <a:blip r:embed="rId6" cstate="print"/>
          <a:srcRect/>
          <a:stretch>
            <a:fillRect/>
          </a:stretch>
        </p:blipFill>
        <p:spPr bwMode="auto">
          <a:xfrm>
            <a:off x="6705600" y="2743200"/>
            <a:ext cx="2170112" cy="1447718"/>
          </a:xfrm>
          <a:prstGeom prst="rect">
            <a:avLst/>
          </a:prstGeom>
          <a:noFill/>
          <a:ln w="9525">
            <a:noFill/>
            <a:miter lim="800000"/>
            <a:headEnd/>
            <a:tailEnd/>
          </a:ln>
          <a:effectLst/>
        </p:spPr>
      </p:pic>
    </p:spTree>
  </p:cSld>
  <p:clrMapOvr>
    <a:masterClrMapping/>
  </p:clrMapOvr>
  <p:transition advTm="46145"/>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04800" y="609600"/>
            <a:ext cx="8610600" cy="609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sz="2400" dirty="0" smtClean="0"/>
              <a:t>Field Geophysical Characterization &amp; 3 Year Monitoring</a:t>
            </a:r>
            <a:endParaRPr lang="en-US" sz="2400" dirty="0"/>
          </a:p>
        </p:txBody>
      </p:sp>
      <p:pic>
        <p:nvPicPr>
          <p:cNvPr id="3" name="HanfordHRC_new.avi">
            <a:hlinkClick r:id="" action="ppaction://media"/>
          </p:cNvPr>
          <p:cNvPicPr>
            <a:picLocks noRot="1" noChangeAspect="1"/>
          </p:cNvPicPr>
          <p:nvPr>
            <a:videoFile r:link="rId1"/>
          </p:nvPr>
        </p:nvPicPr>
        <p:blipFill>
          <a:blip r:embed="rId3" cstate="print"/>
          <a:stretch>
            <a:fillRect/>
          </a:stretch>
        </p:blipFill>
        <p:spPr>
          <a:xfrm>
            <a:off x="762000" y="4212515"/>
            <a:ext cx="7848600" cy="2493085"/>
          </a:xfrm>
          <a:prstGeom prst="rect">
            <a:avLst/>
          </a:prstGeom>
        </p:spPr>
      </p:pic>
      <p:pic>
        <p:nvPicPr>
          <p:cNvPr id="4" name="Picture 6"/>
          <p:cNvPicPr>
            <a:picLocks noChangeAspect="1" noChangeArrowheads="1"/>
          </p:cNvPicPr>
          <p:nvPr/>
        </p:nvPicPr>
        <p:blipFill>
          <a:blip r:embed="rId4" cstate="print"/>
          <a:srcRect l="29550" t="46342" r="16498" b="1390"/>
          <a:stretch>
            <a:fillRect/>
          </a:stretch>
        </p:blipFill>
        <p:spPr bwMode="auto">
          <a:xfrm>
            <a:off x="3657600" y="1143000"/>
            <a:ext cx="2209800" cy="2090350"/>
          </a:xfrm>
          <a:prstGeom prst="rect">
            <a:avLst/>
          </a:prstGeom>
          <a:solidFill>
            <a:schemeClr val="bg1"/>
          </a:solidFill>
          <a:ln w="9525">
            <a:noFill/>
            <a:miter lim="800000"/>
            <a:headEnd/>
            <a:tailEnd/>
          </a:ln>
          <a:effectLst/>
        </p:spPr>
      </p:pic>
      <p:pic>
        <p:nvPicPr>
          <p:cNvPr id="5" name="Picture 4"/>
          <p:cNvPicPr>
            <a:picLocks noChangeAspect="1" noChangeArrowheads="1"/>
          </p:cNvPicPr>
          <p:nvPr/>
        </p:nvPicPr>
        <p:blipFill>
          <a:blip r:embed="rId5" cstate="print"/>
          <a:srcRect/>
          <a:stretch>
            <a:fillRect/>
          </a:stretch>
        </p:blipFill>
        <p:spPr bwMode="auto">
          <a:xfrm>
            <a:off x="6248400" y="764628"/>
            <a:ext cx="2362200" cy="2932386"/>
          </a:xfrm>
          <a:prstGeom prst="rect">
            <a:avLst/>
          </a:prstGeom>
          <a:noFill/>
          <a:ln w="9525">
            <a:noFill/>
            <a:miter lim="800000"/>
            <a:headEnd/>
            <a:tailEnd/>
          </a:ln>
        </p:spPr>
      </p:pic>
      <p:pic>
        <p:nvPicPr>
          <p:cNvPr id="6" name="Picture 1"/>
          <p:cNvPicPr>
            <a:picLocks noChangeAspect="1" noChangeArrowheads="1"/>
          </p:cNvPicPr>
          <p:nvPr/>
        </p:nvPicPr>
        <p:blipFill>
          <a:blip r:embed="rId6" cstate="print"/>
          <a:srcRect/>
          <a:stretch>
            <a:fillRect/>
          </a:stretch>
        </p:blipFill>
        <p:spPr bwMode="auto">
          <a:xfrm>
            <a:off x="838200" y="2133600"/>
            <a:ext cx="2614247" cy="1371600"/>
          </a:xfrm>
          <a:prstGeom prst="rect">
            <a:avLst/>
          </a:prstGeom>
          <a:noFill/>
          <a:ln w="9525">
            <a:noFill/>
            <a:miter lim="800000"/>
            <a:headEnd/>
            <a:tailEnd/>
          </a:ln>
          <a:effectLst/>
        </p:spPr>
      </p:pic>
      <p:sp>
        <p:nvSpPr>
          <p:cNvPr id="7" name="TextBox 6"/>
          <p:cNvSpPr txBox="1"/>
          <p:nvPr/>
        </p:nvSpPr>
        <p:spPr>
          <a:xfrm>
            <a:off x="838200" y="1295400"/>
            <a:ext cx="2438400" cy="923330"/>
          </a:xfrm>
          <a:prstGeom prst="rect">
            <a:avLst/>
          </a:prstGeom>
          <a:noFill/>
        </p:spPr>
        <p:txBody>
          <a:bodyPr wrap="square" rtlCol="0">
            <a:spAutoFit/>
          </a:bodyPr>
          <a:lstStyle/>
          <a:p>
            <a:r>
              <a:rPr lang="en-US" b="1" dirty="0" smtClean="0"/>
              <a:t>Characterization</a:t>
            </a:r>
            <a:r>
              <a:rPr lang="en-US" dirty="0" smtClean="0"/>
              <a:t> of hydrogeological zonation</a:t>
            </a:r>
            <a:endParaRPr lang="en-US" dirty="0"/>
          </a:p>
        </p:txBody>
      </p:sp>
      <p:sp>
        <p:nvSpPr>
          <p:cNvPr id="8" name="TextBox 7"/>
          <p:cNvSpPr txBox="1"/>
          <p:nvPr/>
        </p:nvSpPr>
        <p:spPr>
          <a:xfrm>
            <a:off x="990600" y="3657600"/>
            <a:ext cx="8001000" cy="646331"/>
          </a:xfrm>
          <a:prstGeom prst="rect">
            <a:avLst/>
          </a:prstGeom>
          <a:noFill/>
        </p:spPr>
        <p:txBody>
          <a:bodyPr wrap="square" rtlCol="0">
            <a:spAutoFit/>
          </a:bodyPr>
          <a:lstStyle/>
          <a:p>
            <a:pPr algn="ctr"/>
            <a:r>
              <a:rPr lang="en-US" b="1" dirty="0" smtClean="0"/>
              <a:t>Monitoring Change in:</a:t>
            </a:r>
          </a:p>
          <a:p>
            <a:r>
              <a:rPr lang="en-US" b="1" dirty="0" smtClean="0"/>
              <a:t>Dielectric Constant        Electrical </a:t>
            </a:r>
            <a:r>
              <a:rPr lang="en-US" b="1" dirty="0" smtClean="0">
                <a:hlinkClick r:id="rId7"/>
              </a:rPr>
              <a:t>Conductivity</a:t>
            </a:r>
            <a:r>
              <a:rPr lang="en-US" b="1" dirty="0" smtClean="0"/>
              <a:t>     Seismic Attenuation</a:t>
            </a:r>
          </a:p>
        </p:txBody>
      </p:sp>
      <p:sp>
        <p:nvSpPr>
          <p:cNvPr id="10" name="Rectangle 9"/>
          <p:cNvSpPr/>
          <p:nvPr/>
        </p:nvSpPr>
        <p:spPr>
          <a:xfrm>
            <a:off x="3581400" y="2590800"/>
            <a:ext cx="381000" cy="76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3657600" y="1066800"/>
            <a:ext cx="2362200" cy="2362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ransition advTm="99060"/>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p:cTn id="7" fill="hold" display="0">
                  <p:stCondLst>
                    <p:cond delay="indefinite"/>
                  </p:stCondLst>
                  <p:endCondLst>
                    <p:cond evt="onNext" delay="0">
                      <p:tgtEl>
                        <p:sldTgt/>
                      </p:tgtEl>
                    </p:cond>
                    <p:cond evt="onPrev" delay="0">
                      <p:tgtEl>
                        <p:sldTgt/>
                      </p:tgtEl>
                    </p:cond>
                  </p:endCondLst>
                </p:cTn>
                <p:tgtEl>
                  <p:spTgt spid="3"/>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81000" y="2971800"/>
            <a:ext cx="8382000" cy="3657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771" name="Text Box 4"/>
          <p:cNvSpPr txBox="1">
            <a:spLocks noChangeArrowheads="1"/>
          </p:cNvSpPr>
          <p:nvPr/>
        </p:nvSpPr>
        <p:spPr bwMode="auto">
          <a:xfrm>
            <a:off x="908050" y="11113"/>
            <a:ext cx="184150" cy="366712"/>
          </a:xfrm>
          <a:prstGeom prst="rect">
            <a:avLst/>
          </a:prstGeom>
          <a:noFill/>
          <a:ln w="9525">
            <a:noFill/>
            <a:miter lim="800000"/>
            <a:headEnd/>
            <a:tailEnd/>
          </a:ln>
        </p:spPr>
        <p:txBody>
          <a:bodyPr wrap="none">
            <a:spAutoFit/>
          </a:bodyPr>
          <a:lstStyle/>
          <a:p>
            <a:endParaRPr lang="en-US" dirty="0"/>
          </a:p>
        </p:txBody>
      </p:sp>
      <p:sp>
        <p:nvSpPr>
          <p:cNvPr id="32772" name="Rectangle 6"/>
          <p:cNvSpPr>
            <a:spLocks noChangeArrowheads="1"/>
          </p:cNvSpPr>
          <p:nvPr/>
        </p:nvSpPr>
        <p:spPr bwMode="auto">
          <a:xfrm>
            <a:off x="0" y="-304800"/>
            <a:ext cx="9144000" cy="1143000"/>
          </a:xfrm>
          <a:prstGeom prst="rect">
            <a:avLst/>
          </a:prstGeom>
          <a:noFill/>
          <a:ln w="9525">
            <a:noFill/>
            <a:miter lim="800000"/>
            <a:headEnd/>
            <a:tailEnd/>
          </a:ln>
        </p:spPr>
        <p:txBody>
          <a:bodyPr anchor="ctr"/>
          <a:lstStyle/>
          <a:p>
            <a:pPr algn="ctr"/>
            <a:r>
              <a:rPr lang="en-US" sz="2400" b="1" dirty="0" smtClean="0">
                <a:solidFill>
                  <a:schemeClr val="bg1"/>
                </a:solidFill>
              </a:rPr>
              <a:t>Diagnostic Geophysical Signatures of  Biostimulation</a:t>
            </a:r>
          </a:p>
        </p:txBody>
      </p:sp>
      <p:pic>
        <p:nvPicPr>
          <p:cNvPr id="161793" name="Picture 1"/>
          <p:cNvPicPr>
            <a:picLocks noChangeAspect="1" noChangeArrowheads="1"/>
          </p:cNvPicPr>
          <p:nvPr/>
        </p:nvPicPr>
        <p:blipFill>
          <a:blip r:embed="rId2" cstate="print"/>
          <a:srcRect l="6977" t="3714"/>
          <a:stretch>
            <a:fillRect/>
          </a:stretch>
        </p:blipFill>
        <p:spPr bwMode="auto">
          <a:xfrm>
            <a:off x="5664958" y="838200"/>
            <a:ext cx="3174242" cy="2057400"/>
          </a:xfrm>
          <a:prstGeom prst="rect">
            <a:avLst/>
          </a:prstGeom>
          <a:noFill/>
          <a:ln w="9525">
            <a:noFill/>
            <a:miter lim="800000"/>
            <a:headEnd/>
            <a:tailEnd/>
          </a:ln>
        </p:spPr>
      </p:pic>
      <p:sp>
        <p:nvSpPr>
          <p:cNvPr id="7" name="TextBox 6"/>
          <p:cNvSpPr txBox="1"/>
          <p:nvPr/>
        </p:nvSpPr>
        <p:spPr>
          <a:xfrm>
            <a:off x="457200" y="914400"/>
            <a:ext cx="5105400" cy="1631216"/>
          </a:xfrm>
          <a:prstGeom prst="rect">
            <a:avLst/>
          </a:prstGeom>
          <a:noFill/>
        </p:spPr>
        <p:txBody>
          <a:bodyPr wrap="square" rtlCol="0">
            <a:spAutoFit/>
          </a:bodyPr>
          <a:lstStyle/>
          <a:p>
            <a:r>
              <a:rPr lang="en-US" sz="2000" dirty="0" smtClean="0"/>
              <a:t>Highlighted:</a:t>
            </a:r>
          </a:p>
          <a:p>
            <a:pPr marL="342900" indent="-342900">
              <a:buAutoNum type="arabicParenR"/>
            </a:pPr>
            <a:r>
              <a:rPr lang="en-US" sz="2000" dirty="0" smtClean="0"/>
              <a:t>Ability of geophysical methods to remotely track </a:t>
            </a:r>
            <a:r>
              <a:rPr lang="en-US" sz="2000" dirty="0" smtClean="0">
                <a:solidFill>
                  <a:srgbClr val="0000CC"/>
                </a:solidFill>
              </a:rPr>
              <a:t>microbially-mediated processes</a:t>
            </a:r>
            <a:endParaRPr lang="en-US" sz="2000" dirty="0" smtClean="0"/>
          </a:p>
          <a:p>
            <a:pPr marL="342900" indent="-342900">
              <a:buAutoNum type="arabicParenR"/>
            </a:pPr>
            <a:r>
              <a:rPr lang="en-US" sz="2000" dirty="0" smtClean="0"/>
              <a:t>Control of hydrogeology on processes</a:t>
            </a:r>
            <a:endParaRPr lang="en-US" sz="2000" dirty="0"/>
          </a:p>
        </p:txBody>
      </p:sp>
      <p:pic>
        <p:nvPicPr>
          <p:cNvPr id="8" name="Picture 5"/>
          <p:cNvPicPr>
            <a:picLocks noChangeAspect="1" noChangeArrowheads="1"/>
          </p:cNvPicPr>
          <p:nvPr/>
        </p:nvPicPr>
        <p:blipFill>
          <a:blip r:embed="rId3" cstate="print"/>
          <a:srcRect t="4776" r="1575" b="12267"/>
          <a:stretch>
            <a:fillRect/>
          </a:stretch>
        </p:blipFill>
        <p:spPr bwMode="auto">
          <a:xfrm>
            <a:off x="1143000" y="3429000"/>
            <a:ext cx="4038600" cy="2819400"/>
          </a:xfrm>
          <a:prstGeom prst="rect">
            <a:avLst/>
          </a:prstGeom>
          <a:noFill/>
          <a:ln w="9525">
            <a:noFill/>
            <a:miter lim="800000"/>
            <a:headEnd/>
            <a:tailEnd/>
          </a:ln>
          <a:effectLst/>
        </p:spPr>
      </p:pic>
      <p:pic>
        <p:nvPicPr>
          <p:cNvPr id="9" name="Picture 3"/>
          <p:cNvPicPr>
            <a:picLocks noChangeAspect="1" noChangeArrowheads="1"/>
          </p:cNvPicPr>
          <p:nvPr/>
        </p:nvPicPr>
        <p:blipFill>
          <a:blip r:embed="rId4" cstate="print"/>
          <a:srcRect/>
          <a:stretch>
            <a:fillRect/>
          </a:stretch>
        </p:blipFill>
        <p:spPr bwMode="auto">
          <a:xfrm>
            <a:off x="5029200" y="3124199"/>
            <a:ext cx="2819400" cy="2016247"/>
          </a:xfrm>
          <a:prstGeom prst="rect">
            <a:avLst/>
          </a:prstGeom>
          <a:noFill/>
          <a:ln w="9525">
            <a:noFill/>
            <a:miter lim="800000"/>
            <a:headEnd/>
            <a:tailEnd/>
          </a:ln>
          <a:effectLst/>
        </p:spPr>
      </p:pic>
      <p:sp>
        <p:nvSpPr>
          <p:cNvPr id="11" name="TextBox 10"/>
          <p:cNvSpPr txBox="1"/>
          <p:nvPr/>
        </p:nvSpPr>
        <p:spPr>
          <a:xfrm>
            <a:off x="838200" y="6211669"/>
            <a:ext cx="4953000" cy="338554"/>
          </a:xfrm>
          <a:prstGeom prst="rect">
            <a:avLst/>
          </a:prstGeom>
          <a:noFill/>
        </p:spPr>
        <p:txBody>
          <a:bodyPr wrap="square" rtlCol="0">
            <a:spAutoFit/>
          </a:bodyPr>
          <a:lstStyle/>
          <a:p>
            <a:r>
              <a:rPr lang="en-US" sz="1600" dirty="0" smtClean="0">
                <a:solidFill>
                  <a:srgbClr val="0000CC"/>
                </a:solidFill>
              </a:rPr>
              <a:t>Physical and Geochemical Heterogeneity </a:t>
            </a:r>
            <a:endParaRPr lang="en-US" sz="1600" dirty="0">
              <a:solidFill>
                <a:srgbClr val="0000CC"/>
              </a:solidFill>
            </a:endParaRPr>
          </a:p>
        </p:txBody>
      </p:sp>
      <p:sp>
        <p:nvSpPr>
          <p:cNvPr id="12" name="TextBox 11"/>
          <p:cNvSpPr txBox="1"/>
          <p:nvPr/>
        </p:nvSpPr>
        <p:spPr>
          <a:xfrm>
            <a:off x="6248400" y="6044625"/>
            <a:ext cx="1981200" cy="584775"/>
          </a:xfrm>
          <a:prstGeom prst="rect">
            <a:avLst/>
          </a:prstGeom>
          <a:noFill/>
        </p:spPr>
        <p:txBody>
          <a:bodyPr wrap="square" rtlCol="0">
            <a:spAutoFit/>
          </a:bodyPr>
          <a:lstStyle/>
          <a:p>
            <a:pPr algn="ctr"/>
            <a:r>
              <a:rPr lang="en-US" sz="1600" dirty="0" smtClean="0">
                <a:solidFill>
                  <a:srgbClr val="0000CC"/>
                </a:solidFill>
              </a:rPr>
              <a:t>Variable rates and mechanisms</a:t>
            </a:r>
            <a:endParaRPr lang="en-US" sz="1600" dirty="0">
              <a:solidFill>
                <a:srgbClr val="0000CC"/>
              </a:solidFill>
            </a:endParaRPr>
          </a:p>
        </p:txBody>
      </p:sp>
      <p:sp>
        <p:nvSpPr>
          <p:cNvPr id="13" name="Right Arrow 12"/>
          <p:cNvSpPr/>
          <p:nvPr/>
        </p:nvSpPr>
        <p:spPr>
          <a:xfrm>
            <a:off x="5486400" y="6324600"/>
            <a:ext cx="685800" cy="15240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Tree>
  </p:cSld>
  <p:clrMapOvr>
    <a:masterClrMapping/>
  </p:clrMapOvr>
  <p:transition advTm="25522"/>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4"/>
          <p:cNvPicPr>
            <a:picLocks noChangeAspect="1" noChangeArrowheads="1"/>
          </p:cNvPicPr>
          <p:nvPr/>
        </p:nvPicPr>
        <p:blipFill>
          <a:blip r:embed="rId3" cstate="print"/>
          <a:srcRect l="48149" r="760" b="21873"/>
          <a:stretch>
            <a:fillRect/>
          </a:stretch>
        </p:blipFill>
        <p:spPr bwMode="auto">
          <a:xfrm>
            <a:off x="4724400" y="4135437"/>
            <a:ext cx="3884613" cy="2012950"/>
          </a:xfrm>
          <a:prstGeom prst="rect">
            <a:avLst/>
          </a:prstGeom>
          <a:noFill/>
          <a:ln w="9525">
            <a:solidFill>
              <a:schemeClr val="tx1"/>
            </a:solidFill>
            <a:miter lim="800000"/>
            <a:headEnd/>
            <a:tailEnd/>
          </a:ln>
        </p:spPr>
      </p:pic>
      <p:sp>
        <p:nvSpPr>
          <p:cNvPr id="10245" name="Text Box 8"/>
          <p:cNvSpPr txBox="1">
            <a:spLocks noChangeArrowheads="1"/>
          </p:cNvSpPr>
          <p:nvPr/>
        </p:nvSpPr>
        <p:spPr bwMode="auto">
          <a:xfrm>
            <a:off x="1676400" y="0"/>
            <a:ext cx="5713424" cy="461665"/>
          </a:xfrm>
          <a:prstGeom prst="rect">
            <a:avLst/>
          </a:prstGeom>
          <a:noFill/>
          <a:ln w="9525">
            <a:noFill/>
            <a:miter lim="800000"/>
            <a:headEnd/>
            <a:tailEnd/>
          </a:ln>
        </p:spPr>
        <p:txBody>
          <a:bodyPr wrap="none">
            <a:spAutoFit/>
          </a:bodyPr>
          <a:lstStyle/>
          <a:p>
            <a:r>
              <a:rPr lang="en-US" sz="2400" dirty="0" smtClean="0">
                <a:solidFill>
                  <a:schemeClr val="bg1"/>
                </a:solidFill>
              </a:rPr>
              <a:t>Uranium Biostimulation at the Rifle IFRC</a:t>
            </a:r>
            <a:endParaRPr lang="en-US" sz="2400" dirty="0">
              <a:solidFill>
                <a:schemeClr val="bg1"/>
              </a:solidFill>
            </a:endParaRPr>
          </a:p>
        </p:txBody>
      </p:sp>
      <p:pic>
        <p:nvPicPr>
          <p:cNvPr id="10246" name="Picture 11" descr="Rifle Overhead Photo"/>
          <p:cNvPicPr>
            <a:picLocks noChangeAspect="1" noChangeArrowheads="1"/>
          </p:cNvPicPr>
          <p:nvPr/>
        </p:nvPicPr>
        <p:blipFill>
          <a:blip r:embed="rId4" cstate="print"/>
          <a:srcRect l="26823" t="29866" r="926" b="8353"/>
          <a:stretch>
            <a:fillRect/>
          </a:stretch>
        </p:blipFill>
        <p:spPr bwMode="auto">
          <a:xfrm>
            <a:off x="4343400" y="1143000"/>
            <a:ext cx="4572000" cy="2871787"/>
          </a:xfrm>
          <a:prstGeom prst="rect">
            <a:avLst/>
          </a:prstGeom>
          <a:noFill/>
          <a:ln w="9525">
            <a:noFill/>
            <a:miter lim="800000"/>
            <a:headEnd/>
            <a:tailEnd/>
          </a:ln>
        </p:spPr>
      </p:pic>
      <p:pic>
        <p:nvPicPr>
          <p:cNvPr id="10247" name="Picture 10"/>
          <p:cNvPicPr>
            <a:picLocks noChangeAspect="1" noChangeArrowheads="1"/>
          </p:cNvPicPr>
          <p:nvPr/>
        </p:nvPicPr>
        <p:blipFill>
          <a:blip r:embed="rId5" cstate="print"/>
          <a:srcRect l="53847" t="3894" r="3847" b="47424"/>
          <a:stretch>
            <a:fillRect/>
          </a:stretch>
        </p:blipFill>
        <p:spPr bwMode="auto">
          <a:xfrm>
            <a:off x="381000" y="685800"/>
            <a:ext cx="1752600" cy="1327619"/>
          </a:xfrm>
          <a:prstGeom prst="rect">
            <a:avLst/>
          </a:prstGeom>
          <a:noFill/>
          <a:ln w="9525">
            <a:solidFill>
              <a:srgbClr val="0000FF"/>
            </a:solidFill>
            <a:miter lim="800000"/>
            <a:headEnd/>
            <a:tailEnd/>
          </a:ln>
        </p:spPr>
      </p:pic>
      <p:sp>
        <p:nvSpPr>
          <p:cNvPr id="10248" name="Text Box 12"/>
          <p:cNvSpPr txBox="1">
            <a:spLocks noChangeArrowheads="1"/>
          </p:cNvSpPr>
          <p:nvPr/>
        </p:nvSpPr>
        <p:spPr bwMode="auto">
          <a:xfrm>
            <a:off x="6461125" y="5287962"/>
            <a:ext cx="430213" cy="304800"/>
          </a:xfrm>
          <a:prstGeom prst="rect">
            <a:avLst/>
          </a:prstGeom>
          <a:noFill/>
          <a:ln w="9525">
            <a:noFill/>
            <a:miter lim="800000"/>
            <a:headEnd/>
            <a:tailEnd/>
          </a:ln>
        </p:spPr>
        <p:txBody>
          <a:bodyPr wrap="none">
            <a:spAutoFit/>
          </a:bodyPr>
          <a:lstStyle/>
          <a:p>
            <a:r>
              <a:rPr lang="en-US" sz="1400" dirty="0"/>
              <a:t>0.3</a:t>
            </a:r>
          </a:p>
        </p:txBody>
      </p:sp>
      <p:sp>
        <p:nvSpPr>
          <p:cNvPr id="10249" name="Text Box 13"/>
          <p:cNvSpPr txBox="1">
            <a:spLocks noChangeArrowheads="1"/>
          </p:cNvSpPr>
          <p:nvPr/>
        </p:nvSpPr>
        <p:spPr bwMode="auto">
          <a:xfrm>
            <a:off x="228600" y="2209800"/>
            <a:ext cx="4191000" cy="1569660"/>
          </a:xfrm>
          <a:prstGeom prst="rect">
            <a:avLst/>
          </a:prstGeom>
          <a:noFill/>
          <a:ln w="9525">
            <a:noFill/>
            <a:miter lim="800000"/>
            <a:headEnd/>
            <a:tailEnd/>
          </a:ln>
        </p:spPr>
        <p:txBody>
          <a:bodyPr>
            <a:spAutoFit/>
          </a:bodyPr>
          <a:lstStyle/>
          <a:p>
            <a:pPr algn="ctr"/>
            <a:r>
              <a:rPr lang="en-US" sz="2400" dirty="0" smtClean="0"/>
              <a:t>Metabolic potential of the Rifle floodplain and implications for uranium fate and transport</a:t>
            </a:r>
            <a:endParaRPr lang="en-US" sz="2400" dirty="0"/>
          </a:p>
        </p:txBody>
      </p:sp>
      <p:pic>
        <p:nvPicPr>
          <p:cNvPr id="10250" name="Picture 14"/>
          <p:cNvPicPr>
            <a:picLocks noChangeAspect="1" noChangeArrowheads="1"/>
          </p:cNvPicPr>
          <p:nvPr/>
        </p:nvPicPr>
        <p:blipFill>
          <a:blip r:embed="rId6" cstate="print"/>
          <a:srcRect/>
          <a:stretch>
            <a:fillRect/>
          </a:stretch>
        </p:blipFill>
        <p:spPr bwMode="auto">
          <a:xfrm>
            <a:off x="381000" y="4124325"/>
            <a:ext cx="3733800" cy="1895475"/>
          </a:xfrm>
          <a:prstGeom prst="rect">
            <a:avLst/>
          </a:prstGeom>
          <a:noFill/>
          <a:ln w="9525">
            <a:noFill/>
            <a:miter lim="800000"/>
            <a:headEnd/>
            <a:tailEnd/>
          </a:ln>
        </p:spPr>
      </p:pic>
      <p:sp>
        <p:nvSpPr>
          <p:cNvPr id="10251" name="Line 15"/>
          <p:cNvSpPr>
            <a:spLocks noChangeShapeType="1"/>
          </p:cNvSpPr>
          <p:nvPr/>
        </p:nvSpPr>
        <p:spPr bwMode="auto">
          <a:xfrm>
            <a:off x="6172200" y="2795587"/>
            <a:ext cx="762000" cy="1981200"/>
          </a:xfrm>
          <a:prstGeom prst="line">
            <a:avLst/>
          </a:prstGeom>
          <a:noFill/>
          <a:ln w="9525">
            <a:solidFill>
              <a:schemeClr val="tx1"/>
            </a:solidFill>
            <a:round/>
            <a:headEnd/>
            <a:tailEnd type="triangle" w="med" len="med"/>
          </a:ln>
        </p:spPr>
        <p:txBody>
          <a:bodyPr/>
          <a:lstStyle/>
          <a:p>
            <a:endParaRPr lang="en-US" dirty="0"/>
          </a:p>
        </p:txBody>
      </p:sp>
      <p:sp>
        <p:nvSpPr>
          <p:cNvPr id="11" name="TextBox 10"/>
          <p:cNvSpPr txBox="1"/>
          <p:nvPr/>
        </p:nvSpPr>
        <p:spPr>
          <a:xfrm>
            <a:off x="5791200" y="685800"/>
            <a:ext cx="1492716" cy="369332"/>
          </a:xfrm>
          <a:prstGeom prst="rect">
            <a:avLst/>
          </a:prstGeom>
          <a:noFill/>
        </p:spPr>
        <p:txBody>
          <a:bodyPr wrap="none" rtlCol="0">
            <a:spAutoFit/>
          </a:bodyPr>
          <a:lstStyle/>
          <a:p>
            <a:r>
              <a:rPr lang="en-US" dirty="0" smtClean="0"/>
              <a:t>PI: Phil Long</a:t>
            </a:r>
            <a:endParaRPr lang="en-US" dirty="0"/>
          </a:p>
        </p:txBody>
      </p:sp>
    </p:spTree>
  </p:cSld>
  <p:clrMapOvr>
    <a:masterClrMapping/>
  </p:clrMapOvr>
  <p:transition advTm="38314"/>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Fig1_reactionNetwork"/>
          <p:cNvPicPr>
            <a:picLocks noChangeAspect="1" noChangeArrowheads="1"/>
          </p:cNvPicPr>
          <p:nvPr/>
        </p:nvPicPr>
        <p:blipFill>
          <a:blip r:embed="rId3" cstate="print"/>
          <a:srcRect/>
          <a:stretch>
            <a:fillRect/>
          </a:stretch>
        </p:blipFill>
        <p:spPr bwMode="auto">
          <a:xfrm>
            <a:off x="2776276" y="4038600"/>
            <a:ext cx="6215324" cy="2438400"/>
          </a:xfrm>
          <a:prstGeom prst="rect">
            <a:avLst/>
          </a:prstGeom>
          <a:noFill/>
          <a:ln w="9525">
            <a:noFill/>
            <a:miter lim="800000"/>
            <a:headEnd/>
            <a:tailEnd/>
          </a:ln>
        </p:spPr>
      </p:pic>
      <p:sp>
        <p:nvSpPr>
          <p:cNvPr id="11267" name="Title 1"/>
          <p:cNvSpPr>
            <a:spLocks/>
          </p:cNvSpPr>
          <p:nvPr/>
        </p:nvSpPr>
        <p:spPr bwMode="auto">
          <a:xfrm>
            <a:off x="685800" y="-155575"/>
            <a:ext cx="7772400" cy="917575"/>
          </a:xfrm>
          <a:prstGeom prst="rect">
            <a:avLst/>
          </a:prstGeom>
          <a:noFill/>
          <a:ln w="9525">
            <a:noFill/>
            <a:miter lim="800000"/>
            <a:headEnd/>
            <a:tailEnd/>
          </a:ln>
        </p:spPr>
        <p:txBody>
          <a:bodyPr anchor="ctr"/>
          <a:lstStyle/>
          <a:p>
            <a:pPr algn="ctr"/>
            <a:r>
              <a:rPr lang="en-US" sz="2800" dirty="0">
                <a:solidFill>
                  <a:schemeClr val="bg1"/>
                </a:solidFill>
              </a:rPr>
              <a:t>REACTION NETWORK AND END-PRODUCTS</a:t>
            </a:r>
          </a:p>
        </p:txBody>
      </p:sp>
      <p:sp>
        <p:nvSpPr>
          <p:cNvPr id="11268" name="Text Box 7"/>
          <p:cNvSpPr txBox="1">
            <a:spLocks noChangeArrowheads="1"/>
          </p:cNvSpPr>
          <p:nvPr/>
        </p:nvSpPr>
        <p:spPr bwMode="auto">
          <a:xfrm>
            <a:off x="76200" y="990600"/>
            <a:ext cx="2819400" cy="4739759"/>
          </a:xfrm>
          <a:prstGeom prst="rect">
            <a:avLst/>
          </a:prstGeom>
          <a:noFill/>
          <a:ln w="9525">
            <a:noFill/>
            <a:miter lim="800000"/>
            <a:headEnd/>
            <a:tailEnd/>
          </a:ln>
        </p:spPr>
        <p:txBody>
          <a:bodyPr wrap="square">
            <a:spAutoFit/>
          </a:bodyPr>
          <a:lstStyle/>
          <a:p>
            <a:pPr algn="ctr"/>
            <a:r>
              <a:rPr lang="en-US" dirty="0" smtClean="0"/>
              <a:t>Three </a:t>
            </a:r>
            <a:r>
              <a:rPr lang="en-US" dirty="0"/>
              <a:t>major microbially mediated </a:t>
            </a:r>
            <a:r>
              <a:rPr lang="en-US" dirty="0" smtClean="0"/>
              <a:t>reactions are induced through acetate addition: iron, </a:t>
            </a:r>
            <a:r>
              <a:rPr lang="en-US" dirty="0"/>
              <a:t>sulfate, and uranium </a:t>
            </a:r>
            <a:r>
              <a:rPr lang="en-US" dirty="0" smtClean="0"/>
              <a:t>reduction.</a:t>
            </a:r>
          </a:p>
          <a:p>
            <a:pPr algn="ctr"/>
            <a:endParaRPr lang="en-US" sz="2000" dirty="0" smtClean="0"/>
          </a:p>
          <a:p>
            <a:pPr algn="ctr"/>
            <a:r>
              <a:rPr lang="en-US" sz="2400" b="1" dirty="0" smtClean="0">
                <a:solidFill>
                  <a:srgbClr val="0000CC"/>
                </a:solidFill>
              </a:rPr>
              <a:t>Reactions lead to the formation of precipitates:</a:t>
            </a:r>
          </a:p>
          <a:p>
            <a:pPr algn="ctr"/>
            <a:endParaRPr lang="en-US" sz="2400" b="1" dirty="0" smtClean="0">
              <a:solidFill>
                <a:srgbClr val="0000CC"/>
              </a:solidFill>
            </a:endParaRPr>
          </a:p>
          <a:p>
            <a:pPr algn="ctr"/>
            <a:r>
              <a:rPr lang="en-US" sz="2400" b="1" dirty="0" smtClean="0">
                <a:solidFill>
                  <a:srgbClr val="0000CC"/>
                </a:solidFill>
              </a:rPr>
              <a:t> </a:t>
            </a:r>
            <a:r>
              <a:rPr lang="en-US" sz="2400" b="1" i="1" dirty="0" smtClean="0">
                <a:solidFill>
                  <a:srgbClr val="0000CC"/>
                </a:solidFill>
              </a:rPr>
              <a:t>Can these be detected using geophysical methods</a:t>
            </a:r>
            <a:r>
              <a:rPr lang="en-US" sz="2400" b="1" dirty="0" smtClean="0">
                <a:solidFill>
                  <a:srgbClr val="0000CC"/>
                </a:solidFill>
              </a:rPr>
              <a:t>?</a:t>
            </a:r>
            <a:endParaRPr lang="en-US" sz="2400" b="1" dirty="0">
              <a:solidFill>
                <a:srgbClr val="0000CC"/>
              </a:solidFill>
            </a:endParaRPr>
          </a:p>
        </p:txBody>
      </p:sp>
      <p:sp>
        <p:nvSpPr>
          <p:cNvPr id="11270" name="Text Box 11"/>
          <p:cNvSpPr txBox="1">
            <a:spLocks noChangeArrowheads="1"/>
          </p:cNvSpPr>
          <p:nvPr/>
        </p:nvSpPr>
        <p:spPr bwMode="auto">
          <a:xfrm>
            <a:off x="6400800" y="4114800"/>
            <a:ext cx="2127250" cy="366712"/>
          </a:xfrm>
          <a:prstGeom prst="rect">
            <a:avLst/>
          </a:prstGeom>
          <a:noFill/>
          <a:ln w="9525">
            <a:noFill/>
            <a:miter lim="800000"/>
            <a:headEnd/>
            <a:tailEnd/>
          </a:ln>
        </p:spPr>
        <p:txBody>
          <a:bodyPr wrap="none">
            <a:spAutoFit/>
          </a:bodyPr>
          <a:lstStyle/>
          <a:p>
            <a:r>
              <a:rPr lang="en-US" dirty="0"/>
              <a:t>Li et al., JCH, 2009</a:t>
            </a:r>
          </a:p>
        </p:txBody>
      </p:sp>
      <p:pic>
        <p:nvPicPr>
          <p:cNvPr id="9" name="Picture 4" descr="evolution_concept"/>
          <p:cNvPicPr>
            <a:picLocks noChangeAspect="1" noChangeArrowheads="1"/>
          </p:cNvPicPr>
          <p:nvPr/>
        </p:nvPicPr>
        <p:blipFill>
          <a:blip r:embed="rId4" cstate="print"/>
          <a:srcRect b="32187"/>
          <a:stretch>
            <a:fillRect/>
          </a:stretch>
        </p:blipFill>
        <p:spPr>
          <a:xfrm>
            <a:off x="3991288" y="914400"/>
            <a:ext cx="3597442" cy="2971800"/>
          </a:xfrm>
          <a:prstGeom prst="rect">
            <a:avLst/>
          </a:prstGeom>
          <a:noFill/>
        </p:spPr>
      </p:pic>
      <p:cxnSp>
        <p:nvCxnSpPr>
          <p:cNvPr id="11" name="Straight Connector 10"/>
          <p:cNvCxnSpPr>
            <a:stCxn id="18" idx="0"/>
          </p:cNvCxnSpPr>
          <p:nvPr/>
        </p:nvCxnSpPr>
        <p:spPr>
          <a:xfrm rot="16200000" flipH="1" flipV="1">
            <a:off x="4597880" y="1847850"/>
            <a:ext cx="381000" cy="4000500"/>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17" name="Rectangle 16"/>
          <p:cNvSpPr/>
          <p:nvPr/>
        </p:nvSpPr>
        <p:spPr>
          <a:xfrm>
            <a:off x="5531330" y="2286000"/>
            <a:ext cx="76200" cy="762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8" name="Rectangle 17"/>
          <p:cNvSpPr/>
          <p:nvPr/>
        </p:nvSpPr>
        <p:spPr>
          <a:xfrm>
            <a:off x="6750530" y="3657600"/>
            <a:ext cx="76200" cy="762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cxnSp>
        <p:nvCxnSpPr>
          <p:cNvPr id="20" name="Straight Connector 19"/>
          <p:cNvCxnSpPr>
            <a:stCxn id="18" idx="0"/>
          </p:cNvCxnSpPr>
          <p:nvPr/>
        </p:nvCxnSpPr>
        <p:spPr>
          <a:xfrm rot="16200000" flipH="1">
            <a:off x="7683980" y="2762250"/>
            <a:ext cx="381000" cy="2171700"/>
          </a:xfrm>
          <a:prstGeom prst="line">
            <a:avLst/>
          </a:prstGeom>
          <a:ln>
            <a:prstDash val="dash"/>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02" name="TextBox 16"/>
          <p:cNvSpPr txBox="1">
            <a:spLocks noChangeArrowheads="1"/>
          </p:cNvSpPr>
          <p:nvPr/>
        </p:nvSpPr>
        <p:spPr bwMode="auto">
          <a:xfrm>
            <a:off x="7315200" y="4572000"/>
            <a:ext cx="1828800" cy="523220"/>
          </a:xfrm>
          <a:prstGeom prst="rect">
            <a:avLst/>
          </a:prstGeom>
          <a:noFill/>
          <a:ln w="9525">
            <a:noFill/>
            <a:miter lim="800000"/>
            <a:headEnd/>
            <a:tailEnd/>
          </a:ln>
        </p:spPr>
        <p:txBody>
          <a:bodyPr wrap="square">
            <a:spAutoFit/>
          </a:bodyPr>
          <a:lstStyle/>
          <a:p>
            <a:r>
              <a:rPr lang="en-US" sz="1400" dirty="0" smtClean="0"/>
              <a:t>Armstrong , </a:t>
            </a:r>
            <a:r>
              <a:rPr lang="en-US" sz="1400" dirty="0" err="1" smtClean="0"/>
              <a:t>Ajo</a:t>
            </a:r>
            <a:r>
              <a:rPr lang="en-US" sz="1400" dirty="0" smtClean="0"/>
              <a:t>-Franklin, 2011</a:t>
            </a:r>
            <a:endParaRPr lang="en-US" sz="1400" dirty="0"/>
          </a:p>
        </p:txBody>
      </p:sp>
      <p:sp>
        <p:nvSpPr>
          <p:cNvPr id="12290" name="Rectangle 2"/>
          <p:cNvSpPr>
            <a:spLocks noChangeArrowheads="1"/>
          </p:cNvSpPr>
          <p:nvPr/>
        </p:nvSpPr>
        <p:spPr bwMode="auto">
          <a:xfrm>
            <a:off x="0" y="2209800"/>
            <a:ext cx="4572000" cy="2895600"/>
          </a:xfrm>
          <a:prstGeom prst="rect">
            <a:avLst/>
          </a:prstGeom>
          <a:solidFill>
            <a:schemeClr val="tx1"/>
          </a:solidFill>
          <a:ln w="9525">
            <a:solidFill>
              <a:schemeClr val="tx1"/>
            </a:solidFill>
            <a:miter lim="800000"/>
            <a:headEnd/>
            <a:tailEnd/>
          </a:ln>
        </p:spPr>
        <p:txBody>
          <a:bodyPr wrap="none" anchor="ctr"/>
          <a:lstStyle/>
          <a:p>
            <a:endParaRPr lang="en-US" dirty="0"/>
          </a:p>
        </p:txBody>
      </p:sp>
      <p:pic>
        <p:nvPicPr>
          <p:cNvPr id="12292" name="Picture 4" descr="DSC_0510"/>
          <p:cNvPicPr>
            <a:picLocks noGrp="1" noChangeAspect="1" noChangeArrowheads="1"/>
          </p:cNvPicPr>
          <p:nvPr>
            <p:ph sz="quarter" idx="2"/>
          </p:nvPr>
        </p:nvPicPr>
        <p:blipFill>
          <a:blip r:embed="rId3" cstate="print"/>
          <a:srcRect l="32076"/>
          <a:stretch>
            <a:fillRect/>
          </a:stretch>
        </p:blipFill>
        <p:spPr>
          <a:xfrm>
            <a:off x="4114800" y="4495800"/>
            <a:ext cx="3073464" cy="2209800"/>
          </a:xfrm>
          <a:noFill/>
        </p:spPr>
      </p:pic>
      <p:sp>
        <p:nvSpPr>
          <p:cNvPr id="12291" name="Rectangle 3"/>
          <p:cNvSpPr>
            <a:spLocks noGrp="1" noChangeArrowheads="1"/>
          </p:cNvSpPr>
          <p:nvPr>
            <p:ph type="title" sz="quarter"/>
          </p:nvPr>
        </p:nvSpPr>
        <p:spPr>
          <a:xfrm>
            <a:off x="2667000" y="685800"/>
            <a:ext cx="2971800" cy="1143000"/>
          </a:xfrm>
        </p:spPr>
        <p:txBody>
          <a:bodyPr/>
          <a:lstStyle/>
          <a:p>
            <a:pPr algn="r" eaLnBrk="1" hangingPunct="1"/>
            <a:r>
              <a:rPr lang="en-US" sz="2400" dirty="0" smtClean="0">
                <a:solidFill>
                  <a:schemeClr val="tx1"/>
                </a:solidFill>
              </a:rPr>
              <a:t/>
            </a:r>
            <a:br>
              <a:rPr lang="en-US" sz="2400" dirty="0" smtClean="0">
                <a:solidFill>
                  <a:schemeClr val="tx1"/>
                </a:solidFill>
              </a:rPr>
            </a:br>
            <a:r>
              <a:rPr lang="en-US" sz="1800" dirty="0" smtClean="0">
                <a:solidFill>
                  <a:schemeClr val="tx1"/>
                </a:solidFill>
              </a:rPr>
              <a:t>LBNL Advanced Light Source (ALS) </a:t>
            </a:r>
            <a:br>
              <a:rPr lang="en-US" sz="1800" dirty="0" smtClean="0">
                <a:solidFill>
                  <a:schemeClr val="tx1"/>
                </a:solidFill>
              </a:rPr>
            </a:br>
            <a:r>
              <a:rPr lang="en-US" sz="1800" dirty="0" smtClean="0">
                <a:solidFill>
                  <a:schemeClr val="tx1"/>
                </a:solidFill>
              </a:rPr>
              <a:t>Beamline 8.3.2</a:t>
            </a:r>
          </a:p>
        </p:txBody>
      </p:sp>
      <p:pic>
        <p:nvPicPr>
          <p:cNvPr id="12293" name="Picture 6"/>
          <p:cNvPicPr>
            <a:picLocks noGrp="1" noChangeAspect="1" noChangeArrowheads="1"/>
          </p:cNvPicPr>
          <p:nvPr>
            <p:ph sz="quarter" idx="4"/>
          </p:nvPr>
        </p:nvPicPr>
        <p:blipFill>
          <a:blip r:embed="rId4" cstate="print"/>
          <a:srcRect l="17282" t="26761" r="17282" b="14084"/>
          <a:stretch>
            <a:fillRect/>
          </a:stretch>
        </p:blipFill>
        <p:spPr>
          <a:xfrm>
            <a:off x="228600" y="609600"/>
            <a:ext cx="1905000" cy="1290638"/>
          </a:xfrm>
          <a:noFill/>
        </p:spPr>
      </p:pic>
      <p:sp>
        <p:nvSpPr>
          <p:cNvPr id="12295" name="Text Box 11"/>
          <p:cNvSpPr txBox="1">
            <a:spLocks noChangeArrowheads="1"/>
          </p:cNvSpPr>
          <p:nvPr/>
        </p:nvSpPr>
        <p:spPr bwMode="auto">
          <a:xfrm>
            <a:off x="685800" y="5181600"/>
            <a:ext cx="2771775" cy="1200150"/>
          </a:xfrm>
          <a:prstGeom prst="rect">
            <a:avLst/>
          </a:prstGeom>
          <a:noFill/>
          <a:ln w="9525">
            <a:noFill/>
            <a:miter lim="800000"/>
            <a:headEnd/>
            <a:tailEnd/>
          </a:ln>
        </p:spPr>
        <p:txBody>
          <a:bodyPr>
            <a:spAutoFit/>
          </a:bodyPr>
          <a:lstStyle/>
          <a:p>
            <a:pPr algn="ctr"/>
            <a:r>
              <a:rPr lang="en-US" b="1" dirty="0"/>
              <a:t>Microtomographic imaging of Rifle Sediment before and after biostimulation</a:t>
            </a:r>
          </a:p>
        </p:txBody>
      </p:sp>
      <p:sp>
        <p:nvSpPr>
          <p:cNvPr id="12296" name="Oval 12"/>
          <p:cNvSpPr>
            <a:spLocks noChangeArrowheads="1"/>
          </p:cNvSpPr>
          <p:nvPr/>
        </p:nvSpPr>
        <p:spPr bwMode="auto">
          <a:xfrm>
            <a:off x="4724400" y="5562600"/>
            <a:ext cx="228600" cy="76200"/>
          </a:xfrm>
          <a:prstGeom prst="ellipse">
            <a:avLst/>
          </a:prstGeom>
          <a:noFill/>
          <a:ln w="9525">
            <a:solidFill>
              <a:schemeClr val="tx1"/>
            </a:solidFill>
            <a:round/>
            <a:headEnd/>
            <a:tailEnd/>
          </a:ln>
        </p:spPr>
        <p:txBody>
          <a:bodyPr wrap="none" anchor="ctr"/>
          <a:lstStyle/>
          <a:p>
            <a:endParaRPr lang="en-US" dirty="0"/>
          </a:p>
        </p:txBody>
      </p:sp>
      <p:pic>
        <p:nvPicPr>
          <p:cNvPr id="12297" name="Picture 13"/>
          <p:cNvPicPr>
            <a:picLocks noChangeAspect="1" noChangeArrowheads="1"/>
          </p:cNvPicPr>
          <p:nvPr/>
        </p:nvPicPr>
        <p:blipFill>
          <a:blip r:embed="rId5" cstate="print"/>
          <a:srcRect/>
          <a:stretch>
            <a:fillRect/>
          </a:stretch>
        </p:blipFill>
        <p:spPr bwMode="auto">
          <a:xfrm>
            <a:off x="5638800" y="762000"/>
            <a:ext cx="2209800" cy="1479550"/>
          </a:xfrm>
          <a:prstGeom prst="rect">
            <a:avLst/>
          </a:prstGeom>
          <a:noFill/>
          <a:ln w="9525">
            <a:noFill/>
            <a:miter lim="800000"/>
            <a:headEnd/>
            <a:tailEnd/>
          </a:ln>
        </p:spPr>
      </p:pic>
      <p:pic>
        <p:nvPicPr>
          <p:cNvPr id="12298" name="Picture 14"/>
          <p:cNvPicPr>
            <a:picLocks noGrp="1" noChangeAspect="1" noChangeArrowheads="1"/>
          </p:cNvPicPr>
          <p:nvPr>
            <p:ph sz="quarter" idx="1"/>
          </p:nvPr>
        </p:nvPicPr>
        <p:blipFill>
          <a:blip r:embed="rId6" cstate="print"/>
          <a:srcRect b="9029"/>
          <a:stretch>
            <a:fillRect/>
          </a:stretch>
        </p:blipFill>
        <p:spPr>
          <a:xfrm>
            <a:off x="152400" y="2573338"/>
            <a:ext cx="4267200" cy="2303462"/>
          </a:xfrm>
          <a:noFill/>
        </p:spPr>
      </p:pic>
      <p:sp>
        <p:nvSpPr>
          <p:cNvPr id="12294" name="Line 8"/>
          <p:cNvSpPr>
            <a:spLocks noChangeShapeType="1"/>
          </p:cNvSpPr>
          <p:nvPr/>
        </p:nvSpPr>
        <p:spPr bwMode="auto">
          <a:xfrm flipH="1" flipV="1">
            <a:off x="4038600" y="4343400"/>
            <a:ext cx="685800" cy="1295400"/>
          </a:xfrm>
          <a:prstGeom prst="line">
            <a:avLst/>
          </a:prstGeom>
          <a:ln>
            <a:solidFill>
              <a:schemeClr val="tx1"/>
            </a:solidFill>
            <a:headEnd/>
            <a:tailEnd type="triangle" w="med" len="med"/>
          </a:ln>
        </p:spPr>
        <p:style>
          <a:lnRef idx="1">
            <a:schemeClr val="dk1"/>
          </a:lnRef>
          <a:fillRef idx="0">
            <a:schemeClr val="dk1"/>
          </a:fillRef>
          <a:effectRef idx="0">
            <a:schemeClr val="dk1"/>
          </a:effectRef>
          <a:fontRef idx="minor">
            <a:schemeClr val="tx1"/>
          </a:fontRef>
        </p:style>
        <p:txBody>
          <a:bodyPr/>
          <a:lstStyle/>
          <a:p>
            <a:endParaRPr lang="en-US" dirty="0"/>
          </a:p>
        </p:txBody>
      </p:sp>
      <p:sp>
        <p:nvSpPr>
          <p:cNvPr id="12299" name="Text Box 15"/>
          <p:cNvSpPr txBox="1">
            <a:spLocks noChangeArrowheads="1"/>
          </p:cNvSpPr>
          <p:nvPr/>
        </p:nvSpPr>
        <p:spPr bwMode="auto">
          <a:xfrm>
            <a:off x="685800" y="36513"/>
            <a:ext cx="8351838" cy="396875"/>
          </a:xfrm>
          <a:prstGeom prst="rect">
            <a:avLst/>
          </a:prstGeom>
          <a:noFill/>
          <a:ln w="9525">
            <a:noFill/>
            <a:miter lim="800000"/>
            <a:headEnd/>
            <a:tailEnd/>
          </a:ln>
        </p:spPr>
        <p:txBody>
          <a:bodyPr wrap="none">
            <a:spAutoFit/>
          </a:bodyPr>
          <a:lstStyle/>
          <a:p>
            <a:r>
              <a:rPr lang="en-US" sz="2000" dirty="0">
                <a:solidFill>
                  <a:schemeClr val="bg1"/>
                </a:solidFill>
              </a:rPr>
              <a:t>MICROTOMOGRAPHIC IMAGING for ASSESSING PORE EVOLUTION</a:t>
            </a:r>
          </a:p>
        </p:txBody>
      </p:sp>
      <p:sp>
        <p:nvSpPr>
          <p:cNvPr id="12303" name="TextBox 14"/>
          <p:cNvSpPr txBox="1">
            <a:spLocks noChangeArrowheads="1"/>
          </p:cNvSpPr>
          <p:nvPr/>
        </p:nvSpPr>
        <p:spPr bwMode="auto">
          <a:xfrm>
            <a:off x="685800" y="4724400"/>
            <a:ext cx="3159125" cy="369888"/>
          </a:xfrm>
          <a:prstGeom prst="rect">
            <a:avLst/>
          </a:prstGeom>
          <a:noFill/>
          <a:ln w="9525">
            <a:noFill/>
            <a:miter lim="800000"/>
            <a:headEnd/>
            <a:tailEnd/>
          </a:ln>
        </p:spPr>
        <p:txBody>
          <a:bodyPr wrap="none">
            <a:spAutoFit/>
          </a:bodyPr>
          <a:lstStyle/>
          <a:p>
            <a:r>
              <a:rPr lang="en-US" dirty="0">
                <a:solidFill>
                  <a:schemeClr val="bg1"/>
                </a:solidFill>
              </a:rPr>
              <a:t>BEFORE                    AFTER</a:t>
            </a:r>
          </a:p>
        </p:txBody>
      </p:sp>
      <p:pic>
        <p:nvPicPr>
          <p:cNvPr id="98306" name="Picture 2"/>
          <p:cNvPicPr>
            <a:picLocks noChangeAspect="1" noChangeArrowheads="1"/>
          </p:cNvPicPr>
          <p:nvPr/>
        </p:nvPicPr>
        <p:blipFill>
          <a:blip r:embed="rId7" cstate="print"/>
          <a:srcRect/>
          <a:stretch>
            <a:fillRect/>
          </a:stretch>
        </p:blipFill>
        <p:spPr bwMode="auto">
          <a:xfrm>
            <a:off x="6172200" y="2438400"/>
            <a:ext cx="2468123" cy="1914525"/>
          </a:xfrm>
          <a:prstGeom prst="rect">
            <a:avLst/>
          </a:prstGeom>
          <a:noFill/>
          <a:ln w="9525">
            <a:noFill/>
            <a:miter lim="800000"/>
            <a:headEnd/>
            <a:tailEnd/>
          </a:ln>
          <a:effectLst/>
        </p:spPr>
      </p:pic>
      <p:sp>
        <p:nvSpPr>
          <p:cNvPr id="15" name="TextBox 14"/>
          <p:cNvSpPr txBox="1"/>
          <p:nvPr/>
        </p:nvSpPr>
        <p:spPr>
          <a:xfrm>
            <a:off x="4572000" y="2667000"/>
            <a:ext cx="889987" cy="369332"/>
          </a:xfrm>
          <a:prstGeom prst="rect">
            <a:avLst/>
          </a:prstGeom>
          <a:noFill/>
        </p:spPr>
        <p:txBody>
          <a:bodyPr wrap="square" rtlCol="0">
            <a:spAutoFit/>
          </a:bodyPr>
          <a:lstStyle/>
          <a:p>
            <a:r>
              <a:rPr lang="en-US" dirty="0" smtClean="0"/>
              <a:t>FeS</a:t>
            </a:r>
          </a:p>
        </p:txBody>
      </p:sp>
      <p:sp>
        <p:nvSpPr>
          <p:cNvPr id="18" name="TextBox 17"/>
          <p:cNvSpPr txBox="1"/>
          <p:nvPr/>
        </p:nvSpPr>
        <p:spPr>
          <a:xfrm>
            <a:off x="5257800" y="3505200"/>
            <a:ext cx="889987" cy="369332"/>
          </a:xfrm>
          <a:prstGeom prst="rect">
            <a:avLst/>
          </a:prstGeom>
          <a:noFill/>
        </p:spPr>
        <p:txBody>
          <a:bodyPr wrap="square" rtlCol="0">
            <a:spAutoFit/>
          </a:bodyPr>
          <a:lstStyle/>
          <a:p>
            <a:pPr algn="r"/>
            <a:r>
              <a:rPr lang="en-US" dirty="0" smtClean="0"/>
              <a:t>Calcite</a:t>
            </a:r>
          </a:p>
        </p:txBody>
      </p:sp>
      <p:sp>
        <p:nvSpPr>
          <p:cNvPr id="19" name="Right Arrow 18"/>
          <p:cNvSpPr/>
          <p:nvPr/>
        </p:nvSpPr>
        <p:spPr>
          <a:xfrm>
            <a:off x="5638800" y="3886200"/>
            <a:ext cx="381000" cy="228600"/>
          </a:xfrm>
          <a:prstGeom prst="right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Left Arrow 19"/>
          <p:cNvSpPr/>
          <p:nvPr/>
        </p:nvSpPr>
        <p:spPr>
          <a:xfrm>
            <a:off x="4648200" y="3048000"/>
            <a:ext cx="381000" cy="228600"/>
          </a:xfrm>
          <a:prstGeom prst="left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5"/>
          <p:cNvSpPr>
            <a:spLocks noChangeArrowheads="1"/>
          </p:cNvSpPr>
          <p:nvPr/>
        </p:nvSpPr>
        <p:spPr bwMode="auto">
          <a:xfrm>
            <a:off x="0" y="838200"/>
            <a:ext cx="6477000" cy="5791200"/>
          </a:xfrm>
          <a:prstGeom prst="rect">
            <a:avLst/>
          </a:prstGeom>
          <a:solidFill>
            <a:schemeClr val="bg1"/>
          </a:solidFill>
          <a:ln w="9525">
            <a:solidFill>
              <a:schemeClr val="bg1"/>
            </a:solidFill>
            <a:miter lim="800000"/>
            <a:headEnd/>
            <a:tailEnd/>
          </a:ln>
        </p:spPr>
        <p:txBody>
          <a:bodyPr wrap="none" anchor="ctr"/>
          <a:lstStyle/>
          <a:p>
            <a:endParaRPr lang="en-US" dirty="0"/>
          </a:p>
        </p:txBody>
      </p:sp>
      <p:sp>
        <p:nvSpPr>
          <p:cNvPr id="36869" name="Text Box 3"/>
          <p:cNvSpPr txBox="1">
            <a:spLocks noChangeArrowheads="1"/>
          </p:cNvSpPr>
          <p:nvPr/>
        </p:nvSpPr>
        <p:spPr bwMode="auto">
          <a:xfrm>
            <a:off x="6629400" y="1709678"/>
            <a:ext cx="2438400" cy="2246769"/>
          </a:xfrm>
          <a:prstGeom prst="rect">
            <a:avLst/>
          </a:prstGeom>
          <a:solidFill>
            <a:srgbClr val="FFFF66"/>
          </a:solidFill>
          <a:ln w="12700">
            <a:noFill/>
            <a:miter lim="800000"/>
            <a:headEnd/>
            <a:tailEnd/>
          </a:ln>
        </p:spPr>
        <p:txBody>
          <a:bodyPr wrap="square">
            <a:spAutoFit/>
          </a:bodyPr>
          <a:lstStyle/>
          <a:p>
            <a:pPr algn="ctr" eaLnBrk="0" hangingPunct="0"/>
            <a:r>
              <a:rPr lang="en-US" sz="2000" dirty="0" smtClean="0">
                <a:solidFill>
                  <a:srgbClr val="002060"/>
                </a:solidFill>
              </a:rPr>
              <a:t>Phase response corresponded</a:t>
            </a:r>
            <a:endParaRPr lang="en-US" sz="2000" dirty="0">
              <a:solidFill>
                <a:srgbClr val="002060"/>
              </a:solidFill>
            </a:endParaRPr>
          </a:p>
          <a:p>
            <a:pPr algn="ctr" eaLnBrk="0" hangingPunct="0"/>
            <a:r>
              <a:rPr lang="en-US" sz="2000" dirty="0">
                <a:solidFill>
                  <a:srgbClr val="002060"/>
                </a:solidFill>
              </a:rPr>
              <a:t> to the </a:t>
            </a:r>
            <a:r>
              <a:rPr lang="en-US" sz="2000" dirty="0" smtClean="0">
                <a:solidFill>
                  <a:srgbClr val="002060"/>
                </a:solidFill>
              </a:rPr>
              <a:t>formation of </a:t>
            </a:r>
            <a:endParaRPr lang="en-US" sz="2000" dirty="0">
              <a:solidFill>
                <a:srgbClr val="002060"/>
              </a:solidFill>
            </a:endParaRPr>
          </a:p>
          <a:p>
            <a:pPr algn="ctr" eaLnBrk="0" hangingPunct="0"/>
            <a:r>
              <a:rPr lang="en-US" sz="2000" dirty="0">
                <a:solidFill>
                  <a:srgbClr val="002060"/>
                </a:solidFill>
              </a:rPr>
              <a:t>of </a:t>
            </a:r>
            <a:r>
              <a:rPr lang="en-US" sz="2000" b="1" dirty="0" smtClean="0">
                <a:solidFill>
                  <a:srgbClr val="FF0000"/>
                </a:solidFill>
              </a:rPr>
              <a:t>FeS precipitates </a:t>
            </a:r>
            <a:endParaRPr lang="en-US" sz="2000" b="1" dirty="0">
              <a:solidFill>
                <a:srgbClr val="FF0000"/>
              </a:solidFill>
            </a:endParaRPr>
          </a:p>
          <a:p>
            <a:pPr algn="ctr" eaLnBrk="0" hangingPunct="0"/>
            <a:r>
              <a:rPr lang="en-US" sz="2000" dirty="0" smtClean="0">
                <a:solidFill>
                  <a:srgbClr val="002060"/>
                </a:solidFill>
              </a:rPr>
              <a:t>that formed under sulfate reducing conditions </a:t>
            </a:r>
            <a:endParaRPr lang="en-US" sz="2000" dirty="0">
              <a:solidFill>
                <a:srgbClr val="002060"/>
              </a:solidFill>
            </a:endParaRPr>
          </a:p>
        </p:txBody>
      </p:sp>
      <p:pic>
        <p:nvPicPr>
          <p:cNvPr id="36871" name="Picture 5"/>
          <p:cNvPicPr>
            <a:picLocks noChangeAspect="1" noChangeArrowheads="1"/>
          </p:cNvPicPr>
          <p:nvPr/>
        </p:nvPicPr>
        <p:blipFill>
          <a:blip r:embed="rId3" cstate="print"/>
          <a:srcRect/>
          <a:stretch>
            <a:fillRect/>
          </a:stretch>
        </p:blipFill>
        <p:spPr bwMode="auto">
          <a:xfrm>
            <a:off x="381000" y="2286000"/>
            <a:ext cx="2152650" cy="2870200"/>
          </a:xfrm>
          <a:prstGeom prst="rect">
            <a:avLst/>
          </a:prstGeom>
          <a:noFill/>
          <a:ln w="9525">
            <a:noFill/>
            <a:miter lim="800000"/>
            <a:headEnd/>
            <a:tailEnd/>
          </a:ln>
        </p:spPr>
      </p:pic>
      <p:sp>
        <p:nvSpPr>
          <p:cNvPr id="36872" name="Text Box 6"/>
          <p:cNvSpPr txBox="1">
            <a:spLocks noChangeArrowheads="1"/>
          </p:cNvSpPr>
          <p:nvPr/>
        </p:nvSpPr>
        <p:spPr bwMode="auto">
          <a:xfrm>
            <a:off x="152400" y="838200"/>
            <a:ext cx="2416175" cy="1169988"/>
          </a:xfrm>
          <a:prstGeom prst="rect">
            <a:avLst/>
          </a:prstGeom>
          <a:noFill/>
          <a:ln w="9525">
            <a:noFill/>
            <a:miter lim="800000"/>
            <a:headEnd/>
            <a:tailEnd/>
          </a:ln>
        </p:spPr>
        <p:txBody>
          <a:bodyPr>
            <a:spAutoFit/>
          </a:bodyPr>
          <a:lstStyle/>
          <a:p>
            <a:pPr marL="228600" lvl="2" eaLnBrk="0" hangingPunct="0"/>
            <a:r>
              <a:rPr lang="en-US" sz="1400" dirty="0"/>
              <a:t>Carbon source: Lactate</a:t>
            </a:r>
          </a:p>
          <a:p>
            <a:pPr marL="228600" lvl="2" eaLnBrk="0" hangingPunct="0"/>
            <a:r>
              <a:rPr lang="en-US" sz="1400" dirty="0"/>
              <a:t>[So</a:t>
            </a:r>
            <a:r>
              <a:rPr lang="en-US" sz="1400" baseline="-25000" dirty="0"/>
              <a:t>4</a:t>
            </a:r>
            <a:r>
              <a:rPr lang="en-US" sz="1400" dirty="0"/>
              <a:t> </a:t>
            </a:r>
            <a:r>
              <a:rPr lang="en-US" sz="1400" baseline="30000" dirty="0"/>
              <a:t>2-</a:t>
            </a:r>
            <a:r>
              <a:rPr lang="en-US" sz="1400" dirty="0"/>
              <a:t>] = 3.8mM</a:t>
            </a:r>
          </a:p>
          <a:p>
            <a:pPr marL="228600" lvl="2" eaLnBrk="0" hangingPunct="0"/>
            <a:r>
              <a:rPr lang="en-US" sz="1400" dirty="0"/>
              <a:t>[Fe </a:t>
            </a:r>
            <a:r>
              <a:rPr lang="en-US" sz="1400" baseline="30000" dirty="0"/>
              <a:t>2+</a:t>
            </a:r>
            <a:r>
              <a:rPr lang="en-US" sz="1400" dirty="0"/>
              <a:t> ] = 0.4mM</a:t>
            </a:r>
          </a:p>
          <a:p>
            <a:pPr eaLnBrk="0" hangingPunct="0"/>
            <a:r>
              <a:rPr lang="en-US" sz="1400" dirty="0">
                <a:solidFill>
                  <a:srgbClr val="020000"/>
                </a:solidFill>
              </a:rPr>
              <a:t>    </a:t>
            </a:r>
            <a:r>
              <a:rPr lang="en-US" sz="1400" i="1" dirty="0">
                <a:solidFill>
                  <a:srgbClr val="020000"/>
                </a:solidFill>
              </a:rPr>
              <a:t>Desulfovibrio vulgaris</a:t>
            </a:r>
          </a:p>
          <a:p>
            <a:pPr eaLnBrk="0" hangingPunct="0"/>
            <a:r>
              <a:rPr lang="en-US" sz="1400" dirty="0">
                <a:solidFill>
                  <a:srgbClr val="020000"/>
                </a:solidFill>
              </a:rPr>
              <a:t>       Flow rate 0.4m/day</a:t>
            </a:r>
          </a:p>
        </p:txBody>
      </p:sp>
      <p:sp>
        <p:nvSpPr>
          <p:cNvPr id="36873" name="Line 7"/>
          <p:cNvSpPr>
            <a:spLocks noChangeShapeType="1"/>
          </p:cNvSpPr>
          <p:nvPr/>
        </p:nvSpPr>
        <p:spPr bwMode="auto">
          <a:xfrm>
            <a:off x="4800600" y="5778500"/>
            <a:ext cx="660400" cy="12700"/>
          </a:xfrm>
          <a:prstGeom prst="line">
            <a:avLst/>
          </a:prstGeom>
          <a:noFill/>
          <a:ln w="9525">
            <a:solidFill>
              <a:schemeClr val="bg2"/>
            </a:solidFill>
            <a:round/>
            <a:headEnd type="triangle" w="med" len="med"/>
            <a:tailEnd type="triangle" w="med" len="med"/>
          </a:ln>
        </p:spPr>
        <p:txBody>
          <a:bodyPr/>
          <a:lstStyle/>
          <a:p>
            <a:endParaRPr lang="en-US" dirty="0"/>
          </a:p>
        </p:txBody>
      </p:sp>
      <p:sp>
        <p:nvSpPr>
          <p:cNvPr id="36874" name="Text Box 8"/>
          <p:cNvSpPr txBox="1">
            <a:spLocks noChangeArrowheads="1"/>
          </p:cNvSpPr>
          <p:nvPr/>
        </p:nvSpPr>
        <p:spPr bwMode="auto">
          <a:xfrm>
            <a:off x="4873625" y="5727700"/>
            <a:ext cx="569913" cy="274638"/>
          </a:xfrm>
          <a:prstGeom prst="rect">
            <a:avLst/>
          </a:prstGeom>
          <a:noFill/>
          <a:ln w="9525">
            <a:noFill/>
            <a:miter lim="800000"/>
            <a:headEnd/>
            <a:tailEnd/>
          </a:ln>
        </p:spPr>
        <p:txBody>
          <a:bodyPr wrap="none">
            <a:spAutoFit/>
          </a:bodyPr>
          <a:lstStyle/>
          <a:p>
            <a:pPr eaLnBrk="0" hangingPunct="0"/>
            <a:r>
              <a:rPr lang="en-US" sz="1200" dirty="0">
                <a:latin typeface="Times" pitchFamily="18" charset="0"/>
              </a:rPr>
              <a:t>20 um</a:t>
            </a:r>
          </a:p>
        </p:txBody>
      </p:sp>
      <p:sp>
        <p:nvSpPr>
          <p:cNvPr id="36875" name="Text Box 9"/>
          <p:cNvSpPr txBox="1">
            <a:spLocks noChangeArrowheads="1"/>
          </p:cNvSpPr>
          <p:nvPr/>
        </p:nvSpPr>
        <p:spPr bwMode="auto">
          <a:xfrm>
            <a:off x="4860925" y="5741988"/>
            <a:ext cx="633413" cy="304800"/>
          </a:xfrm>
          <a:prstGeom prst="rect">
            <a:avLst/>
          </a:prstGeom>
          <a:noFill/>
          <a:ln w="9525">
            <a:noFill/>
            <a:miter lim="800000"/>
            <a:headEnd/>
            <a:tailEnd/>
          </a:ln>
        </p:spPr>
        <p:txBody>
          <a:bodyPr wrap="none">
            <a:spAutoFit/>
          </a:bodyPr>
          <a:lstStyle/>
          <a:p>
            <a:pPr eaLnBrk="0" hangingPunct="0"/>
            <a:r>
              <a:rPr lang="en-US" sz="1400" dirty="0">
                <a:solidFill>
                  <a:schemeClr val="accent1"/>
                </a:solidFill>
                <a:latin typeface="Times" pitchFamily="18" charset="0"/>
              </a:rPr>
              <a:t>20 um</a:t>
            </a:r>
          </a:p>
        </p:txBody>
      </p:sp>
      <p:sp>
        <p:nvSpPr>
          <p:cNvPr id="36876" name="Line 10"/>
          <p:cNvSpPr>
            <a:spLocks noChangeShapeType="1"/>
          </p:cNvSpPr>
          <p:nvPr/>
        </p:nvSpPr>
        <p:spPr bwMode="auto">
          <a:xfrm>
            <a:off x="3200400" y="5689600"/>
            <a:ext cx="469900" cy="0"/>
          </a:xfrm>
          <a:prstGeom prst="line">
            <a:avLst/>
          </a:prstGeom>
          <a:noFill/>
          <a:ln w="9525">
            <a:solidFill>
              <a:schemeClr val="accent1"/>
            </a:solidFill>
            <a:round/>
            <a:headEnd type="triangle" w="med" len="med"/>
            <a:tailEnd type="triangle" w="med" len="med"/>
          </a:ln>
        </p:spPr>
        <p:txBody>
          <a:bodyPr/>
          <a:lstStyle/>
          <a:p>
            <a:endParaRPr lang="en-US" dirty="0"/>
          </a:p>
        </p:txBody>
      </p:sp>
      <p:sp>
        <p:nvSpPr>
          <p:cNvPr id="36877" name="Text Box 11"/>
          <p:cNvSpPr txBox="1">
            <a:spLocks noChangeArrowheads="1"/>
          </p:cNvSpPr>
          <p:nvPr/>
        </p:nvSpPr>
        <p:spPr bwMode="auto">
          <a:xfrm>
            <a:off x="3086100" y="5343525"/>
            <a:ext cx="722313" cy="304800"/>
          </a:xfrm>
          <a:prstGeom prst="rect">
            <a:avLst/>
          </a:prstGeom>
          <a:noFill/>
          <a:ln w="9525">
            <a:noFill/>
            <a:miter lim="800000"/>
            <a:headEnd/>
            <a:tailEnd/>
          </a:ln>
        </p:spPr>
        <p:txBody>
          <a:bodyPr wrap="none">
            <a:spAutoFit/>
          </a:bodyPr>
          <a:lstStyle/>
          <a:p>
            <a:pPr eaLnBrk="0" hangingPunct="0"/>
            <a:r>
              <a:rPr lang="en-US" sz="1400" dirty="0">
                <a:solidFill>
                  <a:schemeClr val="accent1"/>
                </a:solidFill>
                <a:latin typeface="Times" pitchFamily="18" charset="0"/>
              </a:rPr>
              <a:t>500 nm</a:t>
            </a:r>
          </a:p>
        </p:txBody>
      </p:sp>
      <p:pic>
        <p:nvPicPr>
          <p:cNvPr id="36880" name="Picture 15"/>
          <p:cNvPicPr>
            <a:picLocks noChangeAspect="1" noChangeArrowheads="1"/>
          </p:cNvPicPr>
          <p:nvPr/>
        </p:nvPicPr>
        <p:blipFill>
          <a:blip r:embed="rId4" cstate="print"/>
          <a:srcRect/>
          <a:stretch>
            <a:fillRect/>
          </a:stretch>
        </p:blipFill>
        <p:spPr bwMode="auto">
          <a:xfrm>
            <a:off x="3048000" y="1219200"/>
            <a:ext cx="3125787" cy="4572000"/>
          </a:xfrm>
          <a:prstGeom prst="rect">
            <a:avLst/>
          </a:prstGeom>
          <a:noFill/>
          <a:ln w="9525">
            <a:noFill/>
            <a:miter lim="800000"/>
            <a:headEnd/>
            <a:tailEnd/>
          </a:ln>
        </p:spPr>
      </p:pic>
      <p:sp>
        <p:nvSpPr>
          <p:cNvPr id="36881" name="Text Box 16"/>
          <p:cNvSpPr txBox="1">
            <a:spLocks noChangeArrowheads="1"/>
          </p:cNvSpPr>
          <p:nvPr/>
        </p:nvSpPr>
        <p:spPr bwMode="auto">
          <a:xfrm>
            <a:off x="3810000" y="914400"/>
            <a:ext cx="1071563" cy="366713"/>
          </a:xfrm>
          <a:prstGeom prst="rect">
            <a:avLst/>
          </a:prstGeom>
          <a:noFill/>
          <a:ln w="12700">
            <a:noFill/>
            <a:miter lim="800000"/>
            <a:headEnd/>
            <a:tailEnd/>
          </a:ln>
        </p:spPr>
        <p:txBody>
          <a:bodyPr wrap="none">
            <a:spAutoFit/>
          </a:bodyPr>
          <a:lstStyle/>
          <a:p>
            <a:pPr eaLnBrk="0" hangingPunct="0"/>
            <a:r>
              <a:rPr lang="en-US" b="1" dirty="0">
                <a:solidFill>
                  <a:srgbClr val="FF0000"/>
                </a:solidFill>
                <a:latin typeface="Times" pitchFamily="18" charset="0"/>
              </a:rPr>
              <a:t>~2% FeS</a:t>
            </a:r>
          </a:p>
        </p:txBody>
      </p:sp>
      <p:sp>
        <p:nvSpPr>
          <p:cNvPr id="36882" name="Text Box 17"/>
          <p:cNvSpPr txBox="1">
            <a:spLocks noChangeArrowheads="1"/>
          </p:cNvSpPr>
          <p:nvPr/>
        </p:nvSpPr>
        <p:spPr bwMode="auto">
          <a:xfrm>
            <a:off x="3405188" y="2058988"/>
            <a:ext cx="1243012" cy="366712"/>
          </a:xfrm>
          <a:prstGeom prst="rect">
            <a:avLst/>
          </a:prstGeom>
          <a:noFill/>
          <a:ln w="12700">
            <a:noFill/>
            <a:miter lim="800000"/>
            <a:headEnd/>
            <a:tailEnd/>
          </a:ln>
        </p:spPr>
        <p:txBody>
          <a:bodyPr wrap="none">
            <a:spAutoFit/>
          </a:bodyPr>
          <a:lstStyle/>
          <a:p>
            <a:pPr eaLnBrk="0" hangingPunct="0"/>
            <a:r>
              <a:rPr lang="en-US" b="1" dirty="0">
                <a:solidFill>
                  <a:srgbClr val="FF0000"/>
                </a:solidFill>
                <a:latin typeface="Times" pitchFamily="18" charset="0"/>
              </a:rPr>
              <a:t>~0.5% FeS</a:t>
            </a:r>
          </a:p>
        </p:txBody>
      </p:sp>
      <p:sp>
        <p:nvSpPr>
          <p:cNvPr id="36883" name="Line 18"/>
          <p:cNvSpPr>
            <a:spLocks noChangeShapeType="1"/>
          </p:cNvSpPr>
          <p:nvPr/>
        </p:nvSpPr>
        <p:spPr bwMode="auto">
          <a:xfrm>
            <a:off x="3865563" y="2363788"/>
            <a:ext cx="176212" cy="295275"/>
          </a:xfrm>
          <a:prstGeom prst="line">
            <a:avLst/>
          </a:prstGeom>
          <a:noFill/>
          <a:ln w="12700">
            <a:solidFill>
              <a:srgbClr val="FF0000"/>
            </a:solidFill>
            <a:round/>
            <a:headEnd/>
            <a:tailEnd type="triangle" w="med" len="med"/>
          </a:ln>
        </p:spPr>
        <p:txBody>
          <a:bodyPr wrap="none" anchor="ctr"/>
          <a:lstStyle/>
          <a:p>
            <a:endParaRPr lang="en-US" dirty="0"/>
          </a:p>
        </p:txBody>
      </p:sp>
      <p:sp>
        <p:nvSpPr>
          <p:cNvPr id="36884" name="Line 19"/>
          <p:cNvSpPr>
            <a:spLocks noChangeShapeType="1"/>
          </p:cNvSpPr>
          <p:nvPr/>
        </p:nvSpPr>
        <p:spPr bwMode="auto">
          <a:xfrm flipH="1">
            <a:off x="4038600" y="1295400"/>
            <a:ext cx="228600" cy="228600"/>
          </a:xfrm>
          <a:prstGeom prst="line">
            <a:avLst/>
          </a:prstGeom>
          <a:noFill/>
          <a:ln w="12700">
            <a:solidFill>
              <a:srgbClr val="FF0000"/>
            </a:solidFill>
            <a:round/>
            <a:headEnd/>
            <a:tailEnd type="triangle" w="med" len="med"/>
          </a:ln>
        </p:spPr>
        <p:txBody>
          <a:bodyPr wrap="none" anchor="ctr"/>
          <a:lstStyle/>
          <a:p>
            <a:endParaRPr lang="en-US" dirty="0"/>
          </a:p>
        </p:txBody>
      </p:sp>
      <p:pic>
        <p:nvPicPr>
          <p:cNvPr id="36885" name="Picture 20"/>
          <p:cNvPicPr>
            <a:picLocks noChangeAspect="1" noChangeArrowheads="1"/>
          </p:cNvPicPr>
          <p:nvPr/>
        </p:nvPicPr>
        <p:blipFill>
          <a:blip r:embed="rId5" cstate="print"/>
          <a:srcRect/>
          <a:stretch>
            <a:fillRect/>
          </a:stretch>
        </p:blipFill>
        <p:spPr bwMode="auto">
          <a:xfrm>
            <a:off x="1667972" y="4724400"/>
            <a:ext cx="2186478" cy="1711325"/>
          </a:xfrm>
          <a:prstGeom prst="rect">
            <a:avLst/>
          </a:prstGeom>
          <a:noFill/>
          <a:ln w="9525">
            <a:noFill/>
            <a:miter lim="800000"/>
            <a:headEnd/>
            <a:tailEnd/>
          </a:ln>
        </p:spPr>
      </p:pic>
      <p:sp>
        <p:nvSpPr>
          <p:cNvPr id="36887" name="Text Box 22"/>
          <p:cNvSpPr txBox="1">
            <a:spLocks noChangeArrowheads="1"/>
          </p:cNvSpPr>
          <p:nvPr/>
        </p:nvSpPr>
        <p:spPr bwMode="auto">
          <a:xfrm>
            <a:off x="2971800" y="471055"/>
            <a:ext cx="3280065" cy="400110"/>
          </a:xfrm>
          <a:prstGeom prst="rect">
            <a:avLst/>
          </a:prstGeom>
          <a:noFill/>
          <a:ln w="9525">
            <a:noFill/>
            <a:miter lim="800000"/>
            <a:headEnd/>
            <a:tailEnd/>
          </a:ln>
        </p:spPr>
        <p:txBody>
          <a:bodyPr wrap="none">
            <a:spAutoFit/>
          </a:bodyPr>
          <a:lstStyle/>
          <a:p>
            <a:r>
              <a:rPr lang="en-US" sz="2000" dirty="0" smtClean="0"/>
              <a:t>COLUMN </a:t>
            </a:r>
            <a:r>
              <a:rPr lang="en-US" sz="2000" dirty="0"/>
              <a:t>EXPERIMENTS</a:t>
            </a:r>
          </a:p>
        </p:txBody>
      </p:sp>
      <p:sp>
        <p:nvSpPr>
          <p:cNvPr id="25" name="TextBox 24"/>
          <p:cNvSpPr txBox="1"/>
          <p:nvPr/>
        </p:nvSpPr>
        <p:spPr>
          <a:xfrm>
            <a:off x="1447800" y="0"/>
            <a:ext cx="6535764" cy="461665"/>
          </a:xfrm>
          <a:prstGeom prst="rect">
            <a:avLst/>
          </a:prstGeom>
          <a:noFill/>
        </p:spPr>
        <p:txBody>
          <a:bodyPr wrap="none" rtlCol="0">
            <a:spAutoFit/>
          </a:bodyPr>
          <a:lstStyle/>
          <a:p>
            <a:r>
              <a:rPr lang="en-US" sz="2400" dirty="0" smtClean="0">
                <a:solidFill>
                  <a:schemeClr val="bg1"/>
                </a:solidFill>
              </a:rPr>
              <a:t>Geophysical Signatures of Iron Bioprecipitates</a:t>
            </a:r>
            <a:endParaRPr lang="en-US" sz="2400" dirty="0">
              <a:solidFill>
                <a:schemeClr val="bg1"/>
              </a:solidFill>
            </a:endParaRPr>
          </a:p>
        </p:txBody>
      </p:sp>
      <p:sp>
        <p:nvSpPr>
          <p:cNvPr id="27" name="TextBox 26"/>
          <p:cNvSpPr txBox="1"/>
          <p:nvPr/>
        </p:nvSpPr>
        <p:spPr>
          <a:xfrm>
            <a:off x="3962400" y="6019800"/>
            <a:ext cx="2249334" cy="369332"/>
          </a:xfrm>
          <a:prstGeom prst="rect">
            <a:avLst/>
          </a:prstGeom>
          <a:noFill/>
        </p:spPr>
        <p:txBody>
          <a:bodyPr wrap="none" rtlCol="0">
            <a:spAutoFit/>
          </a:bodyPr>
          <a:lstStyle/>
          <a:p>
            <a:r>
              <a:rPr lang="en-US" dirty="0" smtClean="0"/>
              <a:t>Williams et al., 2005</a:t>
            </a:r>
            <a:endParaRPr lang="en-US" dirty="0"/>
          </a:p>
        </p:txBody>
      </p:sp>
      <p:sp>
        <p:nvSpPr>
          <p:cNvPr id="21" name="Rectangle 20"/>
          <p:cNvSpPr/>
          <p:nvPr/>
        </p:nvSpPr>
        <p:spPr>
          <a:xfrm>
            <a:off x="4800600" y="1143000"/>
            <a:ext cx="1600200" cy="1219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5"/>
          <p:cNvSpPr>
            <a:spLocks noChangeArrowheads="1"/>
          </p:cNvSpPr>
          <p:nvPr/>
        </p:nvSpPr>
        <p:spPr bwMode="auto">
          <a:xfrm>
            <a:off x="304800" y="1219200"/>
            <a:ext cx="6477000" cy="5029200"/>
          </a:xfrm>
          <a:prstGeom prst="rect">
            <a:avLst/>
          </a:prstGeom>
          <a:solidFill>
            <a:schemeClr val="bg1"/>
          </a:solidFill>
          <a:ln w="9525">
            <a:solidFill>
              <a:schemeClr val="bg1"/>
            </a:solidFill>
            <a:miter lim="800000"/>
            <a:headEnd/>
            <a:tailEnd/>
          </a:ln>
        </p:spPr>
        <p:txBody>
          <a:bodyPr wrap="none" anchor="ctr"/>
          <a:lstStyle/>
          <a:p>
            <a:endParaRPr lang="en-US" dirty="0"/>
          </a:p>
        </p:txBody>
      </p:sp>
      <p:sp>
        <p:nvSpPr>
          <p:cNvPr id="36869" name="Text Box 3"/>
          <p:cNvSpPr txBox="1">
            <a:spLocks noChangeArrowheads="1"/>
          </p:cNvSpPr>
          <p:nvPr/>
        </p:nvSpPr>
        <p:spPr bwMode="auto">
          <a:xfrm>
            <a:off x="6934200" y="1600200"/>
            <a:ext cx="2057400" cy="2862322"/>
          </a:xfrm>
          <a:prstGeom prst="rect">
            <a:avLst/>
          </a:prstGeom>
          <a:solidFill>
            <a:srgbClr val="FFFF66"/>
          </a:solidFill>
          <a:ln w="12700">
            <a:noFill/>
            <a:miter lim="800000"/>
            <a:headEnd/>
            <a:tailEnd/>
          </a:ln>
        </p:spPr>
        <p:txBody>
          <a:bodyPr wrap="square">
            <a:spAutoFit/>
          </a:bodyPr>
          <a:lstStyle/>
          <a:p>
            <a:pPr algn="ctr" eaLnBrk="0" hangingPunct="0"/>
            <a:r>
              <a:rPr lang="en-US" sz="2000" dirty="0" smtClean="0">
                <a:solidFill>
                  <a:schemeClr val="accent2"/>
                </a:solidFill>
              </a:rPr>
              <a:t>Phase responses </a:t>
            </a:r>
            <a:r>
              <a:rPr lang="en-US" sz="2000" dirty="0">
                <a:solidFill>
                  <a:schemeClr val="accent2"/>
                </a:solidFill>
              </a:rPr>
              <a:t>corresponded</a:t>
            </a:r>
          </a:p>
          <a:p>
            <a:pPr algn="ctr" eaLnBrk="0" hangingPunct="0"/>
            <a:r>
              <a:rPr lang="en-US" sz="2000" dirty="0">
                <a:solidFill>
                  <a:schemeClr val="accent2"/>
                </a:solidFill>
              </a:rPr>
              <a:t> to the </a:t>
            </a:r>
            <a:r>
              <a:rPr lang="en-US" sz="2000" dirty="0" smtClean="0">
                <a:solidFill>
                  <a:schemeClr val="accent2"/>
                </a:solidFill>
              </a:rPr>
              <a:t>formation of </a:t>
            </a:r>
            <a:endParaRPr lang="en-US" sz="2000" dirty="0">
              <a:solidFill>
                <a:schemeClr val="accent2"/>
              </a:solidFill>
            </a:endParaRPr>
          </a:p>
          <a:p>
            <a:pPr algn="ctr" eaLnBrk="0" hangingPunct="0"/>
            <a:r>
              <a:rPr lang="en-US" sz="2000" dirty="0">
                <a:solidFill>
                  <a:schemeClr val="accent2"/>
                </a:solidFill>
              </a:rPr>
              <a:t>of </a:t>
            </a:r>
            <a:r>
              <a:rPr lang="en-US" sz="2000" b="1" dirty="0" smtClean="0">
                <a:solidFill>
                  <a:srgbClr val="C00000"/>
                </a:solidFill>
              </a:rPr>
              <a:t>Calcium precipitates</a:t>
            </a:r>
            <a:endParaRPr lang="en-US" sz="2000" b="1" dirty="0">
              <a:solidFill>
                <a:srgbClr val="C00000"/>
              </a:solidFill>
            </a:endParaRPr>
          </a:p>
          <a:p>
            <a:pPr algn="ctr" eaLnBrk="0" hangingPunct="0"/>
            <a:r>
              <a:rPr lang="en-US" sz="2000" dirty="0">
                <a:solidFill>
                  <a:schemeClr val="accent2"/>
                </a:solidFill>
              </a:rPr>
              <a:t>over space and </a:t>
            </a:r>
            <a:r>
              <a:rPr lang="en-US" sz="2000" dirty="0" smtClean="0">
                <a:solidFill>
                  <a:schemeClr val="accent2"/>
                </a:solidFill>
              </a:rPr>
              <a:t>time</a:t>
            </a:r>
          </a:p>
        </p:txBody>
      </p:sp>
      <p:sp>
        <p:nvSpPr>
          <p:cNvPr id="36887" name="Text Box 22"/>
          <p:cNvSpPr txBox="1">
            <a:spLocks noChangeArrowheads="1"/>
          </p:cNvSpPr>
          <p:nvPr/>
        </p:nvSpPr>
        <p:spPr bwMode="auto">
          <a:xfrm>
            <a:off x="3124200" y="533400"/>
            <a:ext cx="3209533" cy="400110"/>
          </a:xfrm>
          <a:prstGeom prst="rect">
            <a:avLst/>
          </a:prstGeom>
          <a:noFill/>
          <a:ln w="9525">
            <a:noFill/>
            <a:miter lim="800000"/>
            <a:headEnd/>
            <a:tailEnd/>
          </a:ln>
        </p:spPr>
        <p:txBody>
          <a:bodyPr wrap="none">
            <a:spAutoFit/>
          </a:bodyPr>
          <a:lstStyle/>
          <a:p>
            <a:r>
              <a:rPr lang="en-US" sz="2000" dirty="0"/>
              <a:t>COLUMN </a:t>
            </a:r>
            <a:r>
              <a:rPr lang="en-US" sz="2000" dirty="0" smtClean="0"/>
              <a:t>EXPERIMENTS</a:t>
            </a:r>
            <a:endParaRPr lang="en-US" sz="2000" dirty="0"/>
          </a:p>
        </p:txBody>
      </p:sp>
      <p:sp>
        <p:nvSpPr>
          <p:cNvPr id="25" name="TextBox 24"/>
          <p:cNvSpPr txBox="1"/>
          <p:nvPr/>
        </p:nvSpPr>
        <p:spPr>
          <a:xfrm>
            <a:off x="1219200" y="0"/>
            <a:ext cx="6673622" cy="461665"/>
          </a:xfrm>
          <a:prstGeom prst="rect">
            <a:avLst/>
          </a:prstGeom>
          <a:noFill/>
        </p:spPr>
        <p:txBody>
          <a:bodyPr wrap="none" rtlCol="0">
            <a:spAutoFit/>
          </a:bodyPr>
          <a:lstStyle/>
          <a:p>
            <a:r>
              <a:rPr lang="en-US" sz="2400" dirty="0" smtClean="0">
                <a:solidFill>
                  <a:schemeClr val="bg1"/>
                </a:solidFill>
              </a:rPr>
              <a:t>Geophysical Signatures of Calcium Precipitates</a:t>
            </a:r>
            <a:endParaRPr lang="en-US" sz="2400" dirty="0">
              <a:solidFill>
                <a:schemeClr val="bg1"/>
              </a:solidFill>
            </a:endParaRPr>
          </a:p>
        </p:txBody>
      </p:sp>
      <p:sp>
        <p:nvSpPr>
          <p:cNvPr id="27" name="TextBox 26"/>
          <p:cNvSpPr txBox="1"/>
          <p:nvPr/>
        </p:nvSpPr>
        <p:spPr>
          <a:xfrm>
            <a:off x="533400" y="4953000"/>
            <a:ext cx="1732205" cy="369332"/>
          </a:xfrm>
          <a:prstGeom prst="rect">
            <a:avLst/>
          </a:prstGeom>
          <a:noFill/>
        </p:spPr>
        <p:txBody>
          <a:bodyPr wrap="none" rtlCol="0">
            <a:spAutoFit/>
          </a:bodyPr>
          <a:lstStyle/>
          <a:p>
            <a:r>
              <a:rPr lang="en-US" dirty="0" smtClean="0"/>
              <a:t>Wu et al., 2010</a:t>
            </a:r>
            <a:endParaRPr lang="en-US" dirty="0"/>
          </a:p>
        </p:txBody>
      </p:sp>
      <p:graphicFrame>
        <p:nvGraphicFramePr>
          <p:cNvPr id="173058" name="Object 1677"/>
          <p:cNvGraphicFramePr>
            <a:graphicFrameLocks noChangeAspect="1"/>
          </p:cNvGraphicFramePr>
          <p:nvPr/>
        </p:nvGraphicFramePr>
        <p:xfrm>
          <a:off x="990600" y="1447800"/>
          <a:ext cx="4953000" cy="2682875"/>
        </p:xfrm>
        <a:graphic>
          <a:graphicData uri="http://schemas.openxmlformats.org/presentationml/2006/ole">
            <p:oleObj spid="_x0000_s173058" name="Image" r:id="rId4" imgW="11225397" imgH="6082540" progId="">
              <p:embed/>
            </p:oleObj>
          </a:graphicData>
        </a:graphic>
      </p:graphicFrame>
      <p:pic>
        <p:nvPicPr>
          <p:cNvPr id="22" name="Picture 1688"/>
          <p:cNvPicPr>
            <a:picLocks noChangeAspect="1" noChangeArrowheads="1"/>
          </p:cNvPicPr>
          <p:nvPr/>
        </p:nvPicPr>
        <p:blipFill>
          <a:blip r:embed="rId5" cstate="print"/>
          <a:srcRect t="4986" r="2971" b="48712"/>
          <a:stretch>
            <a:fillRect/>
          </a:stretch>
        </p:blipFill>
        <p:spPr>
          <a:xfrm>
            <a:off x="2667000" y="4724400"/>
            <a:ext cx="3962400" cy="1415143"/>
          </a:xfrm>
          <a:prstGeom prst="rect">
            <a:avLst/>
          </a:prstGeom>
          <a:noFill/>
        </p:spPr>
      </p:pic>
      <p:cxnSp>
        <p:nvCxnSpPr>
          <p:cNvPr id="24" name="Straight Arrow Connector 23"/>
          <p:cNvCxnSpPr/>
          <p:nvPr/>
        </p:nvCxnSpPr>
        <p:spPr>
          <a:xfrm>
            <a:off x="3200400" y="3657600"/>
            <a:ext cx="304800" cy="914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6" name="Straight Arrow Connector 25"/>
          <p:cNvCxnSpPr/>
          <p:nvPr/>
        </p:nvCxnSpPr>
        <p:spPr>
          <a:xfrm>
            <a:off x="5334000" y="3657600"/>
            <a:ext cx="304800" cy="914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9" name="Straight Arrow Connector 28"/>
          <p:cNvCxnSpPr/>
          <p:nvPr/>
        </p:nvCxnSpPr>
        <p:spPr>
          <a:xfrm flipH="1" flipV="1">
            <a:off x="4191000" y="4876800"/>
            <a:ext cx="76200" cy="7620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32" name="Straight Arrow Connector 31"/>
          <p:cNvCxnSpPr/>
          <p:nvPr/>
        </p:nvCxnSpPr>
        <p:spPr>
          <a:xfrm>
            <a:off x="6096000" y="5029200"/>
            <a:ext cx="76200" cy="3048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33" name="TextBox 32"/>
          <p:cNvSpPr txBox="1"/>
          <p:nvPr/>
        </p:nvSpPr>
        <p:spPr>
          <a:xfrm>
            <a:off x="3581400" y="4114800"/>
            <a:ext cx="1524000" cy="584775"/>
          </a:xfrm>
          <a:prstGeom prst="rect">
            <a:avLst/>
          </a:prstGeom>
          <a:noFill/>
        </p:spPr>
        <p:txBody>
          <a:bodyPr wrap="square" rtlCol="0">
            <a:spAutoFit/>
          </a:bodyPr>
          <a:lstStyle/>
          <a:p>
            <a:pPr algn="ctr"/>
            <a:r>
              <a:rPr lang="en-US" sz="1600" dirty="0" smtClean="0"/>
              <a:t>Disseminated stage </a:t>
            </a:r>
            <a:endParaRPr lang="en-US" sz="1600" dirty="0"/>
          </a:p>
        </p:txBody>
      </p:sp>
      <p:sp>
        <p:nvSpPr>
          <p:cNvPr id="34" name="TextBox 33"/>
          <p:cNvSpPr txBox="1"/>
          <p:nvPr/>
        </p:nvSpPr>
        <p:spPr>
          <a:xfrm>
            <a:off x="5791200" y="4038600"/>
            <a:ext cx="990600" cy="830997"/>
          </a:xfrm>
          <a:prstGeom prst="rect">
            <a:avLst/>
          </a:prstGeom>
          <a:solidFill>
            <a:schemeClr val="bg1"/>
          </a:solidFill>
        </p:spPr>
        <p:txBody>
          <a:bodyPr wrap="square" rtlCol="0">
            <a:spAutoFit/>
          </a:bodyPr>
          <a:lstStyle/>
          <a:p>
            <a:pPr algn="ctr"/>
            <a:r>
              <a:rPr lang="en-US" sz="1600" dirty="0" smtClean="0"/>
              <a:t>Pore clogging stage </a:t>
            </a:r>
            <a:endParaRPr lang="en-US" sz="16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152400" y="2286000"/>
            <a:ext cx="8839200" cy="3200400"/>
          </a:xfrm>
          <a:prstGeom prst="rect">
            <a:avLst/>
          </a:prstGeom>
          <a:solidFill>
            <a:schemeClr val="bg1"/>
          </a:solidFill>
          <a:ln w="9525">
            <a:solidFill>
              <a:schemeClr val="tx1"/>
            </a:solidFill>
            <a:miter lim="800000"/>
            <a:headEnd/>
            <a:tailEnd/>
          </a:ln>
        </p:spPr>
        <p:txBody>
          <a:bodyPr wrap="none" anchor="ctr"/>
          <a:lstStyle/>
          <a:p>
            <a:pPr algn="ctr"/>
            <a:endParaRPr lang="en-US" dirty="0"/>
          </a:p>
        </p:txBody>
      </p:sp>
      <p:pic>
        <p:nvPicPr>
          <p:cNvPr id="16387" name="Picture 4"/>
          <p:cNvPicPr>
            <a:picLocks noChangeAspect="1" noChangeArrowheads="1"/>
          </p:cNvPicPr>
          <p:nvPr/>
        </p:nvPicPr>
        <p:blipFill>
          <a:blip r:embed="rId3" cstate="print"/>
          <a:srcRect/>
          <a:stretch>
            <a:fillRect/>
          </a:stretch>
        </p:blipFill>
        <p:spPr bwMode="auto">
          <a:xfrm>
            <a:off x="6019800" y="769938"/>
            <a:ext cx="1644650" cy="1287462"/>
          </a:xfrm>
          <a:prstGeom prst="rect">
            <a:avLst/>
          </a:prstGeom>
          <a:noFill/>
          <a:ln w="9525">
            <a:noFill/>
            <a:miter lim="800000"/>
            <a:headEnd/>
            <a:tailEnd/>
          </a:ln>
        </p:spPr>
      </p:pic>
      <p:pic>
        <p:nvPicPr>
          <p:cNvPr id="16388" name="Picture 5"/>
          <p:cNvPicPr>
            <a:picLocks noChangeAspect="1" noChangeArrowheads="1"/>
          </p:cNvPicPr>
          <p:nvPr/>
        </p:nvPicPr>
        <p:blipFill>
          <a:blip r:embed="rId4" cstate="print"/>
          <a:srcRect/>
          <a:stretch>
            <a:fillRect/>
          </a:stretch>
        </p:blipFill>
        <p:spPr bwMode="auto">
          <a:xfrm>
            <a:off x="381000" y="609600"/>
            <a:ext cx="1763713" cy="1565275"/>
          </a:xfrm>
          <a:prstGeom prst="rect">
            <a:avLst/>
          </a:prstGeom>
          <a:noFill/>
          <a:ln w="9525">
            <a:noFill/>
            <a:miter lim="800000"/>
            <a:headEnd/>
            <a:tailEnd/>
          </a:ln>
        </p:spPr>
      </p:pic>
      <p:pic>
        <p:nvPicPr>
          <p:cNvPr id="16389" name="Picture 6"/>
          <p:cNvPicPr>
            <a:picLocks noChangeAspect="1" noChangeArrowheads="1"/>
          </p:cNvPicPr>
          <p:nvPr/>
        </p:nvPicPr>
        <p:blipFill>
          <a:blip r:embed="rId5" cstate="print"/>
          <a:srcRect/>
          <a:stretch>
            <a:fillRect/>
          </a:stretch>
        </p:blipFill>
        <p:spPr bwMode="auto">
          <a:xfrm>
            <a:off x="3581400" y="685800"/>
            <a:ext cx="1638300" cy="1395413"/>
          </a:xfrm>
          <a:prstGeom prst="rect">
            <a:avLst/>
          </a:prstGeom>
          <a:noFill/>
          <a:ln w="9525">
            <a:noFill/>
            <a:miter lim="800000"/>
            <a:headEnd/>
            <a:tailEnd/>
          </a:ln>
        </p:spPr>
      </p:pic>
      <p:sp>
        <p:nvSpPr>
          <p:cNvPr id="16390" name="Text Box 7"/>
          <p:cNvSpPr txBox="1">
            <a:spLocks noChangeArrowheads="1"/>
          </p:cNvSpPr>
          <p:nvPr/>
        </p:nvSpPr>
        <p:spPr bwMode="auto">
          <a:xfrm>
            <a:off x="762000" y="4343400"/>
            <a:ext cx="1497013" cy="696913"/>
          </a:xfrm>
          <a:prstGeom prst="rect">
            <a:avLst/>
          </a:prstGeom>
          <a:noFill/>
          <a:ln w="9525">
            <a:noFill/>
            <a:miter lim="800000"/>
            <a:headEnd/>
            <a:tailEnd/>
          </a:ln>
        </p:spPr>
        <p:txBody>
          <a:bodyPr wrap="none">
            <a:spAutoFit/>
          </a:bodyPr>
          <a:lstStyle/>
          <a:p>
            <a:pPr algn="ctr">
              <a:spcBef>
                <a:spcPct val="20000"/>
              </a:spcBef>
            </a:pPr>
            <a:r>
              <a:rPr lang="en-US" dirty="0"/>
              <a:t>Sand grains</a:t>
            </a:r>
          </a:p>
          <a:p>
            <a:pPr algn="ctr">
              <a:spcBef>
                <a:spcPct val="20000"/>
              </a:spcBef>
            </a:pPr>
            <a:r>
              <a:rPr lang="en-US" dirty="0"/>
              <a:t>(600-800</a:t>
            </a:r>
            <a:r>
              <a:rPr lang="en-US" dirty="0">
                <a:latin typeface="Symbol" pitchFamily="18" charset="2"/>
                <a:sym typeface="MT Symbol" pitchFamily="82" charset="2"/>
              </a:rPr>
              <a:t>m</a:t>
            </a:r>
            <a:r>
              <a:rPr lang="en-US" dirty="0">
                <a:sym typeface="MT Symbol" pitchFamily="82" charset="2"/>
              </a:rPr>
              <a:t>m)</a:t>
            </a:r>
          </a:p>
        </p:txBody>
      </p:sp>
      <p:sp>
        <p:nvSpPr>
          <p:cNvPr id="16391" name="Rectangle 10"/>
          <p:cNvSpPr>
            <a:spLocks noGrp="1" noChangeArrowheads="1"/>
          </p:cNvSpPr>
          <p:nvPr>
            <p:ph type="title"/>
          </p:nvPr>
        </p:nvSpPr>
        <p:spPr/>
        <p:txBody>
          <a:bodyPr/>
          <a:lstStyle/>
          <a:p>
            <a:pPr eaLnBrk="1" hangingPunct="1"/>
            <a:r>
              <a:rPr lang="en-US" dirty="0" smtClean="0"/>
              <a:t>Dynamic Petrophysical Model: Conceptualization</a:t>
            </a:r>
          </a:p>
        </p:txBody>
      </p:sp>
      <p:sp>
        <p:nvSpPr>
          <p:cNvPr id="16392" name="Freeform 11"/>
          <p:cNvSpPr>
            <a:spLocks/>
          </p:cNvSpPr>
          <p:nvPr/>
        </p:nvSpPr>
        <p:spPr bwMode="auto">
          <a:xfrm>
            <a:off x="381000" y="2408238"/>
            <a:ext cx="1244600" cy="739775"/>
          </a:xfrm>
          <a:custGeom>
            <a:avLst/>
            <a:gdLst>
              <a:gd name="T0" fmla="*/ 2147483647 w 1277"/>
              <a:gd name="T1" fmla="*/ 2147483647 h 658"/>
              <a:gd name="T2" fmla="*/ 2147483647 w 1277"/>
              <a:gd name="T3" fmla="*/ 2147483647 h 658"/>
              <a:gd name="T4" fmla="*/ 2147483647 w 1277"/>
              <a:gd name="T5" fmla="*/ 2147483647 h 658"/>
              <a:gd name="T6" fmla="*/ 2147483647 w 1277"/>
              <a:gd name="T7" fmla="*/ 2147483647 h 658"/>
              <a:gd name="T8" fmla="*/ 2147483647 w 1277"/>
              <a:gd name="T9" fmla="*/ 2147483647 h 658"/>
              <a:gd name="T10" fmla="*/ 2147483647 w 1277"/>
              <a:gd name="T11" fmla="*/ 2147483647 h 658"/>
              <a:gd name="T12" fmla="*/ 2147483647 w 1277"/>
              <a:gd name="T13" fmla="*/ 2147483647 h 658"/>
              <a:gd name="T14" fmla="*/ 2147483647 w 1277"/>
              <a:gd name="T15" fmla="*/ 2147483647 h 658"/>
              <a:gd name="T16" fmla="*/ 2147483647 w 1277"/>
              <a:gd name="T17" fmla="*/ 2147483647 h 658"/>
              <a:gd name="T18" fmla="*/ 2147483647 w 1277"/>
              <a:gd name="T19" fmla="*/ 2147483647 h 658"/>
              <a:gd name="T20" fmla="*/ 2147483647 w 1277"/>
              <a:gd name="T21" fmla="*/ 2147483647 h 658"/>
              <a:gd name="T22" fmla="*/ 2147483647 w 1277"/>
              <a:gd name="T23" fmla="*/ 2147483647 h 658"/>
              <a:gd name="T24" fmla="*/ 2147483647 w 1277"/>
              <a:gd name="T25" fmla="*/ 2147483647 h 658"/>
              <a:gd name="T26" fmla="*/ 2147483647 w 1277"/>
              <a:gd name="T27" fmla="*/ 2147483647 h 658"/>
              <a:gd name="T28" fmla="*/ 2147483647 w 1277"/>
              <a:gd name="T29" fmla="*/ 2147483647 h 658"/>
              <a:gd name="T30" fmla="*/ 2147483647 w 1277"/>
              <a:gd name="T31" fmla="*/ 2147483647 h 658"/>
              <a:gd name="T32" fmla="*/ 2147483647 w 1277"/>
              <a:gd name="T33" fmla="*/ 2147483647 h 658"/>
              <a:gd name="T34" fmla="*/ 2147483647 w 1277"/>
              <a:gd name="T35" fmla="*/ 2147483647 h 658"/>
              <a:gd name="T36" fmla="*/ 2147483647 w 1277"/>
              <a:gd name="T37" fmla="*/ 2147483647 h 658"/>
              <a:gd name="T38" fmla="*/ 2147483647 w 1277"/>
              <a:gd name="T39" fmla="*/ 2147483647 h 658"/>
              <a:gd name="T40" fmla="*/ 2147483647 w 1277"/>
              <a:gd name="T41" fmla="*/ 0 h 658"/>
              <a:gd name="T42" fmla="*/ 2147483647 w 1277"/>
              <a:gd name="T43" fmla="*/ 2147483647 h 658"/>
              <a:gd name="T44" fmla="*/ 2147483647 w 1277"/>
              <a:gd name="T45" fmla="*/ 2147483647 h 658"/>
              <a:gd name="T46" fmla="*/ 2147483647 w 1277"/>
              <a:gd name="T47" fmla="*/ 2147483647 h 65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77"/>
              <a:gd name="T73" fmla="*/ 0 h 658"/>
              <a:gd name="T74" fmla="*/ 1277 w 1277"/>
              <a:gd name="T75" fmla="*/ 658 h 65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77" h="658">
                <a:moveTo>
                  <a:pt x="189" y="88"/>
                </a:moveTo>
                <a:cubicBezTo>
                  <a:pt x="149" y="118"/>
                  <a:pt x="141" y="153"/>
                  <a:pt x="109" y="192"/>
                </a:cubicBezTo>
                <a:cubicBezTo>
                  <a:pt x="81" y="226"/>
                  <a:pt x="53" y="259"/>
                  <a:pt x="29" y="296"/>
                </a:cubicBezTo>
                <a:cubicBezTo>
                  <a:pt x="25" y="313"/>
                  <a:pt x="0" y="367"/>
                  <a:pt x="21" y="392"/>
                </a:cubicBezTo>
                <a:cubicBezTo>
                  <a:pt x="29" y="401"/>
                  <a:pt x="43" y="402"/>
                  <a:pt x="53" y="408"/>
                </a:cubicBezTo>
                <a:cubicBezTo>
                  <a:pt x="98" y="434"/>
                  <a:pt x="127" y="452"/>
                  <a:pt x="173" y="472"/>
                </a:cubicBezTo>
                <a:cubicBezTo>
                  <a:pt x="255" y="507"/>
                  <a:pt x="144" y="468"/>
                  <a:pt x="253" y="504"/>
                </a:cubicBezTo>
                <a:cubicBezTo>
                  <a:pt x="262" y="507"/>
                  <a:pt x="268" y="517"/>
                  <a:pt x="277" y="520"/>
                </a:cubicBezTo>
                <a:cubicBezTo>
                  <a:pt x="304" y="530"/>
                  <a:pt x="337" y="532"/>
                  <a:pt x="365" y="544"/>
                </a:cubicBezTo>
                <a:cubicBezTo>
                  <a:pt x="400" y="559"/>
                  <a:pt x="416" y="579"/>
                  <a:pt x="445" y="600"/>
                </a:cubicBezTo>
                <a:cubicBezTo>
                  <a:pt x="462" y="612"/>
                  <a:pt x="483" y="620"/>
                  <a:pt x="501" y="632"/>
                </a:cubicBezTo>
                <a:cubicBezTo>
                  <a:pt x="946" y="624"/>
                  <a:pt x="830" y="658"/>
                  <a:pt x="1029" y="608"/>
                </a:cubicBezTo>
                <a:cubicBezTo>
                  <a:pt x="1045" y="597"/>
                  <a:pt x="1061" y="587"/>
                  <a:pt x="1077" y="576"/>
                </a:cubicBezTo>
                <a:cubicBezTo>
                  <a:pt x="1085" y="571"/>
                  <a:pt x="1101" y="560"/>
                  <a:pt x="1101" y="560"/>
                </a:cubicBezTo>
                <a:cubicBezTo>
                  <a:pt x="1122" y="529"/>
                  <a:pt x="1149" y="523"/>
                  <a:pt x="1173" y="496"/>
                </a:cubicBezTo>
                <a:cubicBezTo>
                  <a:pt x="1192" y="474"/>
                  <a:pt x="1201" y="444"/>
                  <a:pt x="1221" y="424"/>
                </a:cubicBezTo>
                <a:cubicBezTo>
                  <a:pt x="1229" y="416"/>
                  <a:pt x="1238" y="409"/>
                  <a:pt x="1245" y="400"/>
                </a:cubicBezTo>
                <a:cubicBezTo>
                  <a:pt x="1257" y="385"/>
                  <a:pt x="1277" y="352"/>
                  <a:pt x="1277" y="352"/>
                </a:cubicBezTo>
                <a:cubicBezTo>
                  <a:pt x="1274" y="323"/>
                  <a:pt x="1277" y="292"/>
                  <a:pt x="1269" y="264"/>
                </a:cubicBezTo>
                <a:cubicBezTo>
                  <a:pt x="1258" y="227"/>
                  <a:pt x="1221" y="197"/>
                  <a:pt x="1197" y="168"/>
                </a:cubicBezTo>
                <a:cubicBezTo>
                  <a:pt x="1142" y="101"/>
                  <a:pt x="1086" y="22"/>
                  <a:pt x="997" y="0"/>
                </a:cubicBezTo>
                <a:cubicBezTo>
                  <a:pt x="763" y="21"/>
                  <a:pt x="528" y="29"/>
                  <a:pt x="293" y="40"/>
                </a:cubicBezTo>
                <a:cubicBezTo>
                  <a:pt x="285" y="43"/>
                  <a:pt x="276" y="43"/>
                  <a:pt x="269" y="48"/>
                </a:cubicBezTo>
                <a:cubicBezTo>
                  <a:pt x="250" y="60"/>
                  <a:pt x="215" y="114"/>
                  <a:pt x="189" y="88"/>
                </a:cubicBezTo>
                <a:close/>
              </a:path>
            </a:pathLst>
          </a:custGeom>
          <a:solidFill>
            <a:srgbClr val="663300"/>
          </a:solidFill>
          <a:ln w="25400">
            <a:solidFill>
              <a:srgbClr val="663300"/>
            </a:solidFill>
            <a:round/>
            <a:headEnd/>
            <a:tailEnd/>
          </a:ln>
        </p:spPr>
        <p:txBody>
          <a:bodyPr/>
          <a:lstStyle/>
          <a:p>
            <a:endParaRPr lang="en-US" dirty="0"/>
          </a:p>
        </p:txBody>
      </p:sp>
      <p:sp>
        <p:nvSpPr>
          <p:cNvPr id="16393" name="Freeform 12"/>
          <p:cNvSpPr>
            <a:spLocks/>
          </p:cNvSpPr>
          <p:nvPr/>
        </p:nvSpPr>
        <p:spPr bwMode="auto">
          <a:xfrm>
            <a:off x="1092200" y="3271838"/>
            <a:ext cx="1803400" cy="889000"/>
          </a:xfrm>
          <a:custGeom>
            <a:avLst/>
            <a:gdLst>
              <a:gd name="T0" fmla="*/ 2147483647 w 1424"/>
              <a:gd name="T1" fmla="*/ 2147483647 h 760"/>
              <a:gd name="T2" fmla="*/ 2147483647 w 1424"/>
              <a:gd name="T3" fmla="*/ 2147483647 h 760"/>
              <a:gd name="T4" fmla="*/ 2147483647 w 1424"/>
              <a:gd name="T5" fmla="*/ 2147483647 h 760"/>
              <a:gd name="T6" fmla="*/ 2147483647 w 1424"/>
              <a:gd name="T7" fmla="*/ 2147483647 h 760"/>
              <a:gd name="T8" fmla="*/ 2147483647 w 1424"/>
              <a:gd name="T9" fmla="*/ 2147483647 h 760"/>
              <a:gd name="T10" fmla="*/ 2147483647 w 1424"/>
              <a:gd name="T11" fmla="*/ 2147483647 h 760"/>
              <a:gd name="T12" fmla="*/ 2147483647 w 1424"/>
              <a:gd name="T13" fmla="*/ 2147483647 h 760"/>
              <a:gd name="T14" fmla="*/ 0 w 1424"/>
              <a:gd name="T15" fmla="*/ 2147483647 h 760"/>
              <a:gd name="T16" fmla="*/ 2147483647 w 1424"/>
              <a:gd name="T17" fmla="*/ 2147483647 h 760"/>
              <a:gd name="T18" fmla="*/ 2147483647 w 1424"/>
              <a:gd name="T19" fmla="*/ 2147483647 h 760"/>
              <a:gd name="T20" fmla="*/ 2147483647 w 1424"/>
              <a:gd name="T21" fmla="*/ 2147483647 h 760"/>
              <a:gd name="T22" fmla="*/ 2147483647 w 1424"/>
              <a:gd name="T23" fmla="*/ 2147483647 h 760"/>
              <a:gd name="T24" fmla="*/ 2147483647 w 1424"/>
              <a:gd name="T25" fmla="*/ 2147483647 h 760"/>
              <a:gd name="T26" fmla="*/ 2147483647 w 1424"/>
              <a:gd name="T27" fmla="*/ 2147483647 h 760"/>
              <a:gd name="T28" fmla="*/ 2147483647 w 1424"/>
              <a:gd name="T29" fmla="*/ 2147483647 h 760"/>
              <a:gd name="T30" fmla="*/ 2147483647 w 1424"/>
              <a:gd name="T31" fmla="*/ 2147483647 h 760"/>
              <a:gd name="T32" fmla="*/ 2147483647 w 1424"/>
              <a:gd name="T33" fmla="*/ 2147483647 h 760"/>
              <a:gd name="T34" fmla="*/ 2147483647 w 1424"/>
              <a:gd name="T35" fmla="*/ 2147483647 h 760"/>
              <a:gd name="T36" fmla="*/ 2147483647 w 1424"/>
              <a:gd name="T37" fmla="*/ 2147483647 h 760"/>
              <a:gd name="T38" fmla="*/ 2147483647 w 1424"/>
              <a:gd name="T39" fmla="*/ 2147483647 h 760"/>
              <a:gd name="T40" fmla="*/ 2147483647 w 1424"/>
              <a:gd name="T41" fmla="*/ 2147483647 h 760"/>
              <a:gd name="T42" fmla="*/ 2147483647 w 1424"/>
              <a:gd name="T43" fmla="*/ 2147483647 h 760"/>
              <a:gd name="T44" fmla="*/ 2147483647 w 1424"/>
              <a:gd name="T45" fmla="*/ 2147483647 h 760"/>
              <a:gd name="T46" fmla="*/ 2147483647 w 1424"/>
              <a:gd name="T47" fmla="*/ 2147483647 h 760"/>
              <a:gd name="T48" fmla="*/ 2147483647 w 1424"/>
              <a:gd name="T49" fmla="*/ 2147483647 h 760"/>
              <a:gd name="T50" fmla="*/ 2147483647 w 1424"/>
              <a:gd name="T51" fmla="*/ 2147483647 h 760"/>
              <a:gd name="T52" fmla="*/ 2147483647 w 1424"/>
              <a:gd name="T53" fmla="*/ 0 h 760"/>
              <a:gd name="T54" fmla="*/ 2147483647 w 1424"/>
              <a:gd name="T55" fmla="*/ 2147483647 h 76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24"/>
              <a:gd name="T85" fmla="*/ 0 h 760"/>
              <a:gd name="T86" fmla="*/ 1424 w 1424"/>
              <a:gd name="T87" fmla="*/ 760 h 76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24" h="760">
                <a:moveTo>
                  <a:pt x="600" y="24"/>
                </a:moveTo>
                <a:cubicBezTo>
                  <a:pt x="488" y="27"/>
                  <a:pt x="376" y="27"/>
                  <a:pt x="264" y="32"/>
                </a:cubicBezTo>
                <a:cubicBezTo>
                  <a:pt x="237" y="33"/>
                  <a:pt x="216" y="69"/>
                  <a:pt x="200" y="88"/>
                </a:cubicBezTo>
                <a:cubicBezTo>
                  <a:pt x="154" y="143"/>
                  <a:pt x="162" y="206"/>
                  <a:pt x="88" y="256"/>
                </a:cubicBezTo>
                <a:cubicBezTo>
                  <a:pt x="83" y="264"/>
                  <a:pt x="79" y="273"/>
                  <a:pt x="72" y="280"/>
                </a:cubicBezTo>
                <a:cubicBezTo>
                  <a:pt x="65" y="287"/>
                  <a:pt x="54" y="289"/>
                  <a:pt x="48" y="296"/>
                </a:cubicBezTo>
                <a:cubicBezTo>
                  <a:pt x="35" y="310"/>
                  <a:pt x="27" y="328"/>
                  <a:pt x="16" y="344"/>
                </a:cubicBezTo>
                <a:cubicBezTo>
                  <a:pt x="7" y="358"/>
                  <a:pt x="0" y="392"/>
                  <a:pt x="0" y="392"/>
                </a:cubicBezTo>
                <a:cubicBezTo>
                  <a:pt x="3" y="423"/>
                  <a:pt x="2" y="506"/>
                  <a:pt x="32" y="536"/>
                </a:cubicBezTo>
                <a:cubicBezTo>
                  <a:pt x="92" y="596"/>
                  <a:pt x="182" y="627"/>
                  <a:pt x="256" y="664"/>
                </a:cubicBezTo>
                <a:cubicBezTo>
                  <a:pt x="292" y="682"/>
                  <a:pt x="360" y="724"/>
                  <a:pt x="400" y="728"/>
                </a:cubicBezTo>
                <a:cubicBezTo>
                  <a:pt x="443" y="732"/>
                  <a:pt x="485" y="733"/>
                  <a:pt x="528" y="736"/>
                </a:cubicBezTo>
                <a:cubicBezTo>
                  <a:pt x="563" y="745"/>
                  <a:pt x="597" y="751"/>
                  <a:pt x="632" y="760"/>
                </a:cubicBezTo>
                <a:cubicBezTo>
                  <a:pt x="723" y="757"/>
                  <a:pt x="814" y="759"/>
                  <a:pt x="904" y="752"/>
                </a:cubicBezTo>
                <a:cubicBezTo>
                  <a:pt x="916" y="751"/>
                  <a:pt x="925" y="740"/>
                  <a:pt x="936" y="736"/>
                </a:cubicBezTo>
                <a:cubicBezTo>
                  <a:pt x="971" y="723"/>
                  <a:pt x="1011" y="717"/>
                  <a:pt x="1048" y="712"/>
                </a:cubicBezTo>
                <a:cubicBezTo>
                  <a:pt x="1106" y="715"/>
                  <a:pt x="1250" y="729"/>
                  <a:pt x="1320" y="712"/>
                </a:cubicBezTo>
                <a:cubicBezTo>
                  <a:pt x="1342" y="707"/>
                  <a:pt x="1357" y="685"/>
                  <a:pt x="1376" y="672"/>
                </a:cubicBezTo>
                <a:cubicBezTo>
                  <a:pt x="1393" y="646"/>
                  <a:pt x="1414" y="630"/>
                  <a:pt x="1424" y="600"/>
                </a:cubicBezTo>
                <a:cubicBezTo>
                  <a:pt x="1418" y="484"/>
                  <a:pt x="1415" y="454"/>
                  <a:pt x="1384" y="360"/>
                </a:cubicBezTo>
                <a:cubicBezTo>
                  <a:pt x="1377" y="340"/>
                  <a:pt x="1356" y="327"/>
                  <a:pt x="1344" y="312"/>
                </a:cubicBezTo>
                <a:cubicBezTo>
                  <a:pt x="1313" y="274"/>
                  <a:pt x="1291" y="256"/>
                  <a:pt x="1248" y="232"/>
                </a:cubicBezTo>
                <a:cubicBezTo>
                  <a:pt x="1225" y="219"/>
                  <a:pt x="1201" y="203"/>
                  <a:pt x="1176" y="192"/>
                </a:cubicBezTo>
                <a:cubicBezTo>
                  <a:pt x="1161" y="185"/>
                  <a:pt x="1142" y="185"/>
                  <a:pt x="1128" y="176"/>
                </a:cubicBezTo>
                <a:cubicBezTo>
                  <a:pt x="1067" y="135"/>
                  <a:pt x="999" y="114"/>
                  <a:pt x="928" y="96"/>
                </a:cubicBezTo>
                <a:cubicBezTo>
                  <a:pt x="896" y="75"/>
                  <a:pt x="846" y="29"/>
                  <a:pt x="808" y="16"/>
                </a:cubicBezTo>
                <a:cubicBezTo>
                  <a:pt x="792" y="11"/>
                  <a:pt x="760" y="0"/>
                  <a:pt x="760" y="0"/>
                </a:cubicBezTo>
                <a:cubicBezTo>
                  <a:pt x="704" y="9"/>
                  <a:pt x="657" y="24"/>
                  <a:pt x="600" y="24"/>
                </a:cubicBezTo>
                <a:close/>
              </a:path>
            </a:pathLst>
          </a:custGeom>
          <a:solidFill>
            <a:srgbClr val="663300"/>
          </a:solidFill>
          <a:ln w="25400">
            <a:solidFill>
              <a:srgbClr val="663300"/>
            </a:solidFill>
            <a:round/>
            <a:headEnd/>
            <a:tailEnd/>
          </a:ln>
        </p:spPr>
        <p:txBody>
          <a:bodyPr/>
          <a:lstStyle/>
          <a:p>
            <a:endParaRPr lang="en-US" dirty="0"/>
          </a:p>
        </p:txBody>
      </p:sp>
      <p:sp>
        <p:nvSpPr>
          <p:cNvPr id="16394" name="Freeform 13"/>
          <p:cNvSpPr>
            <a:spLocks/>
          </p:cNvSpPr>
          <p:nvPr/>
        </p:nvSpPr>
        <p:spPr bwMode="auto">
          <a:xfrm>
            <a:off x="965200" y="3013075"/>
            <a:ext cx="174625" cy="147638"/>
          </a:xfrm>
          <a:custGeom>
            <a:avLst/>
            <a:gdLst>
              <a:gd name="T0" fmla="*/ 0 w 110"/>
              <a:gd name="T1" fmla="*/ 2147483647 h 93"/>
              <a:gd name="T2" fmla="*/ 2147483647 w 110"/>
              <a:gd name="T3" fmla="*/ 2147483647 h 93"/>
              <a:gd name="T4" fmla="*/ 0 w 110"/>
              <a:gd name="T5" fmla="*/ 2147483647 h 93"/>
              <a:gd name="T6" fmla="*/ 0 60000 65536"/>
              <a:gd name="T7" fmla="*/ 0 60000 65536"/>
              <a:gd name="T8" fmla="*/ 0 60000 65536"/>
              <a:gd name="T9" fmla="*/ 0 w 110"/>
              <a:gd name="T10" fmla="*/ 0 h 93"/>
              <a:gd name="T11" fmla="*/ 110 w 110"/>
              <a:gd name="T12" fmla="*/ 93 h 93"/>
            </a:gdLst>
            <a:ahLst/>
            <a:cxnLst>
              <a:cxn ang="T6">
                <a:pos x="T0" y="T1"/>
              </a:cxn>
              <a:cxn ang="T7">
                <a:pos x="T2" y="T3"/>
              </a:cxn>
              <a:cxn ang="T8">
                <a:pos x="T4" y="T5"/>
              </a:cxn>
            </a:cxnLst>
            <a:rect l="T9" t="T10" r="T11" b="T12"/>
            <a:pathLst>
              <a:path w="110" h="93">
                <a:moveTo>
                  <a:pt x="0" y="19"/>
                </a:moveTo>
                <a:cubicBezTo>
                  <a:pt x="12" y="93"/>
                  <a:pt x="13" y="78"/>
                  <a:pt x="88" y="67"/>
                </a:cubicBezTo>
                <a:cubicBezTo>
                  <a:pt x="110" y="0"/>
                  <a:pt x="68" y="19"/>
                  <a:pt x="0" y="19"/>
                </a:cubicBezTo>
                <a:close/>
              </a:path>
            </a:pathLst>
          </a:custGeom>
          <a:solidFill>
            <a:schemeClr val="bg2"/>
          </a:solidFill>
          <a:ln w="9525">
            <a:solidFill>
              <a:schemeClr val="bg2"/>
            </a:solidFill>
            <a:round/>
            <a:headEnd/>
            <a:tailEnd/>
          </a:ln>
        </p:spPr>
        <p:txBody>
          <a:bodyPr/>
          <a:lstStyle/>
          <a:p>
            <a:endParaRPr lang="en-US" dirty="0"/>
          </a:p>
        </p:txBody>
      </p:sp>
      <p:sp>
        <p:nvSpPr>
          <p:cNvPr id="16395" name="Freeform 14"/>
          <p:cNvSpPr>
            <a:spLocks/>
          </p:cNvSpPr>
          <p:nvPr/>
        </p:nvSpPr>
        <p:spPr bwMode="auto">
          <a:xfrm>
            <a:off x="1905000" y="3017838"/>
            <a:ext cx="215900" cy="120650"/>
          </a:xfrm>
          <a:custGeom>
            <a:avLst/>
            <a:gdLst>
              <a:gd name="T0" fmla="*/ 2147483647 w 136"/>
              <a:gd name="T1" fmla="*/ 2147483647 h 76"/>
              <a:gd name="T2" fmla="*/ 0 w 136"/>
              <a:gd name="T3" fmla="*/ 2147483647 h 76"/>
              <a:gd name="T4" fmla="*/ 2147483647 w 136"/>
              <a:gd name="T5" fmla="*/ 2147483647 h 76"/>
              <a:gd name="T6" fmla="*/ 2147483647 w 136"/>
              <a:gd name="T7" fmla="*/ 2147483647 h 76"/>
              <a:gd name="T8" fmla="*/ 2147483647 w 136"/>
              <a:gd name="T9" fmla="*/ 2147483647 h 76"/>
              <a:gd name="T10" fmla="*/ 2147483647 w 136"/>
              <a:gd name="T11" fmla="*/ 2147483647 h 76"/>
              <a:gd name="T12" fmla="*/ 2147483647 w 136"/>
              <a:gd name="T13" fmla="*/ 2147483647 h 76"/>
              <a:gd name="T14" fmla="*/ 2147483647 w 136"/>
              <a:gd name="T15" fmla="*/ 0 h 76"/>
              <a:gd name="T16" fmla="*/ 2147483647 w 136"/>
              <a:gd name="T17" fmla="*/ 2147483647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6"/>
              <a:gd name="T28" fmla="*/ 0 h 76"/>
              <a:gd name="T29" fmla="*/ 136 w 136"/>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6" h="76">
                <a:moveTo>
                  <a:pt x="30" y="9"/>
                </a:moveTo>
                <a:cubicBezTo>
                  <a:pt x="13" y="12"/>
                  <a:pt x="9" y="16"/>
                  <a:pt x="0" y="30"/>
                </a:cubicBezTo>
                <a:cubicBezTo>
                  <a:pt x="6" y="53"/>
                  <a:pt x="48" y="58"/>
                  <a:pt x="69" y="60"/>
                </a:cubicBezTo>
                <a:cubicBezTo>
                  <a:pt x="79" y="63"/>
                  <a:pt x="96" y="75"/>
                  <a:pt x="96" y="75"/>
                </a:cubicBezTo>
                <a:cubicBezTo>
                  <a:pt x="108" y="74"/>
                  <a:pt x="121" y="76"/>
                  <a:pt x="132" y="72"/>
                </a:cubicBezTo>
                <a:cubicBezTo>
                  <a:pt x="136" y="70"/>
                  <a:pt x="136" y="45"/>
                  <a:pt x="132" y="36"/>
                </a:cubicBezTo>
                <a:cubicBezTo>
                  <a:pt x="123" y="16"/>
                  <a:pt x="83" y="14"/>
                  <a:pt x="66" y="12"/>
                </a:cubicBezTo>
                <a:cubicBezTo>
                  <a:pt x="45" y="5"/>
                  <a:pt x="53" y="10"/>
                  <a:pt x="39" y="0"/>
                </a:cubicBezTo>
                <a:cubicBezTo>
                  <a:pt x="29" y="7"/>
                  <a:pt x="30" y="2"/>
                  <a:pt x="30" y="9"/>
                </a:cubicBezTo>
                <a:close/>
              </a:path>
            </a:pathLst>
          </a:custGeom>
          <a:solidFill>
            <a:srgbClr val="808080"/>
          </a:solidFill>
          <a:ln w="9525">
            <a:solidFill>
              <a:srgbClr val="808080"/>
            </a:solidFill>
            <a:round/>
            <a:headEnd/>
            <a:tailEnd/>
          </a:ln>
        </p:spPr>
        <p:txBody>
          <a:bodyPr/>
          <a:lstStyle/>
          <a:p>
            <a:endParaRPr lang="en-US" dirty="0"/>
          </a:p>
        </p:txBody>
      </p:sp>
      <p:sp>
        <p:nvSpPr>
          <p:cNvPr id="16396" name="Freeform 15"/>
          <p:cNvSpPr>
            <a:spLocks/>
          </p:cNvSpPr>
          <p:nvPr/>
        </p:nvSpPr>
        <p:spPr bwMode="auto">
          <a:xfrm>
            <a:off x="1331913" y="3022600"/>
            <a:ext cx="447675" cy="261938"/>
          </a:xfrm>
          <a:custGeom>
            <a:avLst/>
            <a:gdLst>
              <a:gd name="T0" fmla="*/ 2147483647 w 282"/>
              <a:gd name="T1" fmla="*/ 2147483647 h 165"/>
              <a:gd name="T2" fmla="*/ 2147483647 w 282"/>
              <a:gd name="T3" fmla="*/ 2147483647 h 165"/>
              <a:gd name="T4" fmla="*/ 2147483647 w 282"/>
              <a:gd name="T5" fmla="*/ 2147483647 h 165"/>
              <a:gd name="T6" fmla="*/ 2147483647 w 282"/>
              <a:gd name="T7" fmla="*/ 2147483647 h 165"/>
              <a:gd name="T8" fmla="*/ 2147483647 w 282"/>
              <a:gd name="T9" fmla="*/ 2147483647 h 165"/>
              <a:gd name="T10" fmla="*/ 2147483647 w 282"/>
              <a:gd name="T11" fmla="*/ 2147483647 h 165"/>
              <a:gd name="T12" fmla="*/ 2147483647 w 282"/>
              <a:gd name="T13" fmla="*/ 2147483647 h 165"/>
              <a:gd name="T14" fmla="*/ 2147483647 w 282"/>
              <a:gd name="T15" fmla="*/ 2147483647 h 165"/>
              <a:gd name="T16" fmla="*/ 2147483647 w 282"/>
              <a:gd name="T17" fmla="*/ 2147483647 h 165"/>
              <a:gd name="T18" fmla="*/ 2147483647 w 282"/>
              <a:gd name="T19" fmla="*/ 2147483647 h 165"/>
              <a:gd name="T20" fmla="*/ 2147483647 w 282"/>
              <a:gd name="T21" fmla="*/ 2147483647 h 165"/>
              <a:gd name="T22" fmla="*/ 2147483647 w 282"/>
              <a:gd name="T23" fmla="*/ 0 h 165"/>
              <a:gd name="T24" fmla="*/ 2147483647 w 282"/>
              <a:gd name="T25" fmla="*/ 2147483647 h 165"/>
              <a:gd name="T26" fmla="*/ 2147483647 w 282"/>
              <a:gd name="T27" fmla="*/ 2147483647 h 165"/>
              <a:gd name="T28" fmla="*/ 2147483647 w 282"/>
              <a:gd name="T29" fmla="*/ 2147483647 h 165"/>
              <a:gd name="T30" fmla="*/ 2147483647 w 282"/>
              <a:gd name="T31" fmla="*/ 2147483647 h 16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82"/>
              <a:gd name="T49" fmla="*/ 0 h 165"/>
              <a:gd name="T50" fmla="*/ 282 w 282"/>
              <a:gd name="T51" fmla="*/ 165 h 16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82" h="165">
                <a:moveTo>
                  <a:pt x="76" y="39"/>
                </a:moveTo>
                <a:cubicBezTo>
                  <a:pt x="45" y="60"/>
                  <a:pt x="91" y="27"/>
                  <a:pt x="61" y="57"/>
                </a:cubicBezTo>
                <a:cubicBezTo>
                  <a:pt x="48" y="70"/>
                  <a:pt x="28" y="80"/>
                  <a:pt x="13" y="90"/>
                </a:cubicBezTo>
                <a:cubicBezTo>
                  <a:pt x="4" y="104"/>
                  <a:pt x="0" y="114"/>
                  <a:pt x="19" y="120"/>
                </a:cubicBezTo>
                <a:cubicBezTo>
                  <a:pt x="30" y="131"/>
                  <a:pt x="43" y="137"/>
                  <a:pt x="58" y="141"/>
                </a:cubicBezTo>
                <a:cubicBezTo>
                  <a:pt x="75" y="154"/>
                  <a:pt x="94" y="156"/>
                  <a:pt x="112" y="165"/>
                </a:cubicBezTo>
                <a:cubicBezTo>
                  <a:pt x="150" y="162"/>
                  <a:pt x="188" y="160"/>
                  <a:pt x="226" y="156"/>
                </a:cubicBezTo>
                <a:cubicBezTo>
                  <a:pt x="237" y="153"/>
                  <a:pt x="256" y="141"/>
                  <a:pt x="256" y="141"/>
                </a:cubicBezTo>
                <a:cubicBezTo>
                  <a:pt x="282" y="63"/>
                  <a:pt x="174" y="77"/>
                  <a:pt x="133" y="75"/>
                </a:cubicBezTo>
                <a:cubicBezTo>
                  <a:pt x="114" y="56"/>
                  <a:pt x="127" y="54"/>
                  <a:pt x="118" y="24"/>
                </a:cubicBezTo>
                <a:cubicBezTo>
                  <a:pt x="116" y="17"/>
                  <a:pt x="97" y="9"/>
                  <a:pt x="91" y="6"/>
                </a:cubicBezTo>
                <a:cubicBezTo>
                  <a:pt x="85" y="3"/>
                  <a:pt x="73" y="0"/>
                  <a:pt x="73" y="0"/>
                </a:cubicBezTo>
                <a:cubicBezTo>
                  <a:pt x="62" y="4"/>
                  <a:pt x="46" y="21"/>
                  <a:pt x="46" y="21"/>
                </a:cubicBezTo>
                <a:cubicBezTo>
                  <a:pt x="47" y="28"/>
                  <a:pt x="46" y="35"/>
                  <a:pt x="49" y="42"/>
                </a:cubicBezTo>
                <a:cubicBezTo>
                  <a:pt x="52" y="49"/>
                  <a:pt x="61" y="60"/>
                  <a:pt x="61" y="60"/>
                </a:cubicBezTo>
                <a:lnTo>
                  <a:pt x="73" y="93"/>
                </a:lnTo>
              </a:path>
            </a:pathLst>
          </a:custGeom>
          <a:solidFill>
            <a:schemeClr val="bg2"/>
          </a:solidFill>
          <a:ln w="9525">
            <a:solidFill>
              <a:schemeClr val="bg2"/>
            </a:solidFill>
            <a:round/>
            <a:headEnd/>
            <a:tailEnd/>
          </a:ln>
        </p:spPr>
        <p:txBody>
          <a:bodyPr/>
          <a:lstStyle/>
          <a:p>
            <a:endParaRPr lang="en-US" dirty="0"/>
          </a:p>
        </p:txBody>
      </p:sp>
      <p:sp>
        <p:nvSpPr>
          <p:cNvPr id="16397" name="Freeform 16"/>
          <p:cNvSpPr>
            <a:spLocks/>
          </p:cNvSpPr>
          <p:nvPr/>
        </p:nvSpPr>
        <p:spPr bwMode="auto">
          <a:xfrm>
            <a:off x="1066800" y="3246438"/>
            <a:ext cx="201613" cy="149225"/>
          </a:xfrm>
          <a:custGeom>
            <a:avLst/>
            <a:gdLst>
              <a:gd name="T0" fmla="*/ 2147483647 w 127"/>
              <a:gd name="T1" fmla="*/ 2147483647 h 94"/>
              <a:gd name="T2" fmla="*/ 2147483647 w 127"/>
              <a:gd name="T3" fmla="*/ 2147483647 h 94"/>
              <a:gd name="T4" fmla="*/ 2147483647 w 127"/>
              <a:gd name="T5" fmla="*/ 2147483647 h 94"/>
              <a:gd name="T6" fmla="*/ 2147483647 w 127"/>
              <a:gd name="T7" fmla="*/ 2147483647 h 94"/>
              <a:gd name="T8" fmla="*/ 2147483647 w 127"/>
              <a:gd name="T9" fmla="*/ 0 h 94"/>
              <a:gd name="T10" fmla="*/ 0 w 127"/>
              <a:gd name="T11" fmla="*/ 2147483647 h 94"/>
              <a:gd name="T12" fmla="*/ 2147483647 w 127"/>
              <a:gd name="T13" fmla="*/ 2147483647 h 94"/>
              <a:gd name="T14" fmla="*/ 0 60000 65536"/>
              <a:gd name="T15" fmla="*/ 0 60000 65536"/>
              <a:gd name="T16" fmla="*/ 0 60000 65536"/>
              <a:gd name="T17" fmla="*/ 0 60000 65536"/>
              <a:gd name="T18" fmla="*/ 0 60000 65536"/>
              <a:gd name="T19" fmla="*/ 0 60000 65536"/>
              <a:gd name="T20" fmla="*/ 0 60000 65536"/>
              <a:gd name="T21" fmla="*/ 0 w 127"/>
              <a:gd name="T22" fmla="*/ 0 h 94"/>
              <a:gd name="T23" fmla="*/ 127 w 127"/>
              <a:gd name="T24" fmla="*/ 94 h 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7" h="94">
                <a:moveTo>
                  <a:pt x="3" y="42"/>
                </a:moveTo>
                <a:cubicBezTo>
                  <a:pt x="18" y="86"/>
                  <a:pt x="66" y="84"/>
                  <a:pt x="105" y="87"/>
                </a:cubicBezTo>
                <a:cubicBezTo>
                  <a:pt x="125" y="94"/>
                  <a:pt x="127" y="80"/>
                  <a:pt x="120" y="60"/>
                </a:cubicBezTo>
                <a:cubicBezTo>
                  <a:pt x="112" y="39"/>
                  <a:pt x="71" y="29"/>
                  <a:pt x="54" y="27"/>
                </a:cubicBezTo>
                <a:cubicBezTo>
                  <a:pt x="40" y="18"/>
                  <a:pt x="34" y="9"/>
                  <a:pt x="21" y="0"/>
                </a:cubicBezTo>
                <a:cubicBezTo>
                  <a:pt x="7" y="21"/>
                  <a:pt x="16" y="16"/>
                  <a:pt x="0" y="21"/>
                </a:cubicBezTo>
                <a:cubicBezTo>
                  <a:pt x="8" y="33"/>
                  <a:pt x="7" y="27"/>
                  <a:pt x="3" y="42"/>
                </a:cubicBezTo>
                <a:close/>
              </a:path>
            </a:pathLst>
          </a:custGeom>
          <a:solidFill>
            <a:schemeClr val="bg2"/>
          </a:solidFill>
          <a:ln w="9525">
            <a:solidFill>
              <a:schemeClr val="bg2"/>
            </a:solidFill>
            <a:round/>
            <a:headEnd/>
            <a:tailEnd/>
          </a:ln>
        </p:spPr>
        <p:txBody>
          <a:bodyPr/>
          <a:lstStyle/>
          <a:p>
            <a:endParaRPr lang="en-US" dirty="0"/>
          </a:p>
        </p:txBody>
      </p:sp>
      <p:sp>
        <p:nvSpPr>
          <p:cNvPr id="16398" name="Freeform 17"/>
          <p:cNvSpPr>
            <a:spLocks/>
          </p:cNvSpPr>
          <p:nvPr/>
        </p:nvSpPr>
        <p:spPr bwMode="auto">
          <a:xfrm>
            <a:off x="1566863" y="2800350"/>
            <a:ext cx="209550" cy="263525"/>
          </a:xfrm>
          <a:custGeom>
            <a:avLst/>
            <a:gdLst>
              <a:gd name="T0" fmla="*/ 2147483647 w 132"/>
              <a:gd name="T1" fmla="*/ 2147483647 h 166"/>
              <a:gd name="T2" fmla="*/ 2147483647 w 132"/>
              <a:gd name="T3" fmla="*/ 2147483647 h 166"/>
              <a:gd name="T4" fmla="*/ 0 w 132"/>
              <a:gd name="T5" fmla="*/ 2147483647 h 166"/>
              <a:gd name="T6" fmla="*/ 2147483647 w 132"/>
              <a:gd name="T7" fmla="*/ 2147483647 h 166"/>
              <a:gd name="T8" fmla="*/ 2147483647 w 132"/>
              <a:gd name="T9" fmla="*/ 2147483647 h 166"/>
              <a:gd name="T10" fmla="*/ 2147483647 w 132"/>
              <a:gd name="T11" fmla="*/ 2147483647 h 166"/>
              <a:gd name="T12" fmla="*/ 2147483647 w 132"/>
              <a:gd name="T13" fmla="*/ 2147483647 h 166"/>
              <a:gd name="T14" fmla="*/ 2147483647 w 132"/>
              <a:gd name="T15" fmla="*/ 2147483647 h 166"/>
              <a:gd name="T16" fmla="*/ 2147483647 w 132"/>
              <a:gd name="T17" fmla="*/ 2147483647 h 166"/>
              <a:gd name="T18" fmla="*/ 2147483647 w 132"/>
              <a:gd name="T19" fmla="*/ 2147483647 h 166"/>
              <a:gd name="T20" fmla="*/ 2147483647 w 132"/>
              <a:gd name="T21" fmla="*/ 2147483647 h 166"/>
              <a:gd name="T22" fmla="*/ 2147483647 w 132"/>
              <a:gd name="T23" fmla="*/ 2147483647 h 166"/>
              <a:gd name="T24" fmla="*/ 2147483647 w 132"/>
              <a:gd name="T25" fmla="*/ 2147483647 h 166"/>
              <a:gd name="T26" fmla="*/ 2147483647 w 132"/>
              <a:gd name="T27" fmla="*/ 2147483647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2"/>
              <a:gd name="T43" fmla="*/ 0 h 166"/>
              <a:gd name="T44" fmla="*/ 132 w 13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2" h="166">
                <a:moveTo>
                  <a:pt x="33" y="44"/>
                </a:moveTo>
                <a:cubicBezTo>
                  <a:pt x="24" y="58"/>
                  <a:pt x="19" y="74"/>
                  <a:pt x="12" y="89"/>
                </a:cubicBezTo>
                <a:cubicBezTo>
                  <a:pt x="8" y="98"/>
                  <a:pt x="0" y="116"/>
                  <a:pt x="0" y="116"/>
                </a:cubicBezTo>
                <a:cubicBezTo>
                  <a:pt x="3" y="135"/>
                  <a:pt x="10" y="148"/>
                  <a:pt x="27" y="158"/>
                </a:cubicBezTo>
                <a:cubicBezTo>
                  <a:pt x="33" y="161"/>
                  <a:pt x="45" y="164"/>
                  <a:pt x="45" y="164"/>
                </a:cubicBezTo>
                <a:cubicBezTo>
                  <a:pt x="59" y="163"/>
                  <a:pt x="74" y="166"/>
                  <a:pt x="87" y="161"/>
                </a:cubicBezTo>
                <a:cubicBezTo>
                  <a:pt x="91" y="159"/>
                  <a:pt x="89" y="120"/>
                  <a:pt x="96" y="113"/>
                </a:cubicBezTo>
                <a:cubicBezTo>
                  <a:pt x="104" y="105"/>
                  <a:pt x="123" y="95"/>
                  <a:pt x="123" y="95"/>
                </a:cubicBezTo>
                <a:cubicBezTo>
                  <a:pt x="125" y="89"/>
                  <a:pt x="127" y="83"/>
                  <a:pt x="129" y="77"/>
                </a:cubicBezTo>
                <a:cubicBezTo>
                  <a:pt x="130" y="74"/>
                  <a:pt x="132" y="68"/>
                  <a:pt x="132" y="68"/>
                </a:cubicBezTo>
                <a:cubicBezTo>
                  <a:pt x="128" y="46"/>
                  <a:pt x="115" y="35"/>
                  <a:pt x="96" y="23"/>
                </a:cubicBezTo>
                <a:cubicBezTo>
                  <a:pt x="89" y="12"/>
                  <a:pt x="82" y="13"/>
                  <a:pt x="75" y="2"/>
                </a:cubicBezTo>
                <a:cubicBezTo>
                  <a:pt x="19" y="8"/>
                  <a:pt x="51" y="0"/>
                  <a:pt x="36" y="38"/>
                </a:cubicBezTo>
                <a:cubicBezTo>
                  <a:pt x="33" y="46"/>
                  <a:pt x="18" y="37"/>
                  <a:pt x="33" y="44"/>
                </a:cubicBezTo>
                <a:close/>
              </a:path>
            </a:pathLst>
          </a:custGeom>
          <a:solidFill>
            <a:srgbClr val="808080"/>
          </a:solidFill>
          <a:ln w="9525">
            <a:solidFill>
              <a:srgbClr val="808080"/>
            </a:solidFill>
            <a:round/>
            <a:headEnd/>
            <a:tailEnd/>
          </a:ln>
        </p:spPr>
        <p:txBody>
          <a:bodyPr/>
          <a:lstStyle/>
          <a:p>
            <a:endParaRPr lang="en-US" dirty="0"/>
          </a:p>
        </p:txBody>
      </p:sp>
      <p:sp>
        <p:nvSpPr>
          <p:cNvPr id="16399" name="Freeform 18"/>
          <p:cNvSpPr>
            <a:spLocks/>
          </p:cNvSpPr>
          <p:nvPr/>
        </p:nvSpPr>
        <p:spPr bwMode="auto">
          <a:xfrm>
            <a:off x="1171575" y="3122613"/>
            <a:ext cx="161925" cy="147637"/>
          </a:xfrm>
          <a:custGeom>
            <a:avLst/>
            <a:gdLst>
              <a:gd name="T0" fmla="*/ 2147483647 w 102"/>
              <a:gd name="T1" fmla="*/ 2147483647 h 93"/>
              <a:gd name="T2" fmla="*/ 2147483647 w 102"/>
              <a:gd name="T3" fmla="*/ 2147483647 h 93"/>
              <a:gd name="T4" fmla="*/ 2147483647 w 102"/>
              <a:gd name="T5" fmla="*/ 2147483647 h 93"/>
              <a:gd name="T6" fmla="*/ 2147483647 w 102"/>
              <a:gd name="T7" fmla="*/ 2147483647 h 93"/>
              <a:gd name="T8" fmla="*/ 2147483647 w 102"/>
              <a:gd name="T9" fmla="*/ 2147483647 h 93"/>
              <a:gd name="T10" fmla="*/ 2147483647 w 102"/>
              <a:gd name="T11" fmla="*/ 2147483647 h 93"/>
              <a:gd name="T12" fmla="*/ 2147483647 w 102"/>
              <a:gd name="T13" fmla="*/ 0 h 93"/>
              <a:gd name="T14" fmla="*/ 2147483647 w 102"/>
              <a:gd name="T15" fmla="*/ 2147483647 h 93"/>
              <a:gd name="T16" fmla="*/ 2147483647 w 102"/>
              <a:gd name="T17" fmla="*/ 2147483647 h 93"/>
              <a:gd name="T18" fmla="*/ 2147483647 w 102"/>
              <a:gd name="T19" fmla="*/ 2147483647 h 9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2"/>
              <a:gd name="T31" fmla="*/ 0 h 93"/>
              <a:gd name="T32" fmla="*/ 102 w 102"/>
              <a:gd name="T33" fmla="*/ 93 h 9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2" h="93">
                <a:moveTo>
                  <a:pt x="12" y="21"/>
                </a:moveTo>
                <a:cubicBezTo>
                  <a:pt x="15" y="77"/>
                  <a:pt x="4" y="80"/>
                  <a:pt x="45" y="90"/>
                </a:cubicBezTo>
                <a:cubicBezTo>
                  <a:pt x="62" y="89"/>
                  <a:pt x="80" y="93"/>
                  <a:pt x="96" y="87"/>
                </a:cubicBezTo>
                <a:cubicBezTo>
                  <a:pt x="102" y="85"/>
                  <a:pt x="102" y="69"/>
                  <a:pt x="102" y="69"/>
                </a:cubicBezTo>
                <a:cubicBezTo>
                  <a:pt x="88" y="59"/>
                  <a:pt x="71" y="55"/>
                  <a:pt x="57" y="45"/>
                </a:cubicBezTo>
                <a:cubicBezTo>
                  <a:pt x="43" y="24"/>
                  <a:pt x="51" y="31"/>
                  <a:pt x="36" y="21"/>
                </a:cubicBezTo>
                <a:cubicBezTo>
                  <a:pt x="30" y="12"/>
                  <a:pt x="12" y="0"/>
                  <a:pt x="12" y="0"/>
                </a:cubicBezTo>
                <a:cubicBezTo>
                  <a:pt x="9" y="1"/>
                  <a:pt x="4" y="0"/>
                  <a:pt x="3" y="3"/>
                </a:cubicBezTo>
                <a:cubicBezTo>
                  <a:pt x="0" y="12"/>
                  <a:pt x="10" y="41"/>
                  <a:pt x="18" y="45"/>
                </a:cubicBezTo>
                <a:lnTo>
                  <a:pt x="30" y="78"/>
                </a:lnTo>
              </a:path>
            </a:pathLst>
          </a:custGeom>
          <a:solidFill>
            <a:srgbClr val="808080"/>
          </a:solidFill>
          <a:ln w="9525">
            <a:solidFill>
              <a:srgbClr val="808080"/>
            </a:solidFill>
            <a:round/>
            <a:headEnd/>
            <a:tailEnd/>
          </a:ln>
        </p:spPr>
        <p:txBody>
          <a:bodyPr/>
          <a:lstStyle/>
          <a:p>
            <a:endParaRPr lang="en-US" dirty="0"/>
          </a:p>
        </p:txBody>
      </p:sp>
      <p:sp>
        <p:nvSpPr>
          <p:cNvPr id="16400" name="Freeform 19"/>
          <p:cNvSpPr>
            <a:spLocks/>
          </p:cNvSpPr>
          <p:nvPr/>
        </p:nvSpPr>
        <p:spPr bwMode="auto">
          <a:xfrm>
            <a:off x="1228725" y="2965450"/>
            <a:ext cx="347663" cy="204788"/>
          </a:xfrm>
          <a:custGeom>
            <a:avLst/>
            <a:gdLst>
              <a:gd name="T0" fmla="*/ 0 w 219"/>
              <a:gd name="T1" fmla="*/ 2147483647 h 129"/>
              <a:gd name="T2" fmla="*/ 2147483647 w 219"/>
              <a:gd name="T3" fmla="*/ 2147483647 h 129"/>
              <a:gd name="T4" fmla="*/ 2147483647 w 219"/>
              <a:gd name="T5" fmla="*/ 2147483647 h 129"/>
              <a:gd name="T6" fmla="*/ 2147483647 w 219"/>
              <a:gd name="T7" fmla="*/ 2147483647 h 129"/>
              <a:gd name="T8" fmla="*/ 2147483647 w 219"/>
              <a:gd name="T9" fmla="*/ 2147483647 h 129"/>
              <a:gd name="T10" fmla="*/ 2147483647 w 219"/>
              <a:gd name="T11" fmla="*/ 0 h 129"/>
              <a:gd name="T12" fmla="*/ 2147483647 w 219"/>
              <a:gd name="T13" fmla="*/ 2147483647 h 129"/>
              <a:gd name="T14" fmla="*/ 2147483647 w 219"/>
              <a:gd name="T15" fmla="*/ 2147483647 h 129"/>
              <a:gd name="T16" fmla="*/ 2147483647 w 219"/>
              <a:gd name="T17" fmla="*/ 2147483647 h 129"/>
              <a:gd name="T18" fmla="*/ 2147483647 w 219"/>
              <a:gd name="T19" fmla="*/ 2147483647 h 129"/>
              <a:gd name="T20" fmla="*/ 0 w 219"/>
              <a:gd name="T21" fmla="*/ 2147483647 h 1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9"/>
              <a:gd name="T34" fmla="*/ 0 h 129"/>
              <a:gd name="T35" fmla="*/ 219 w 219"/>
              <a:gd name="T36" fmla="*/ 129 h 1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9" h="129">
                <a:moveTo>
                  <a:pt x="0" y="90"/>
                </a:moveTo>
                <a:cubicBezTo>
                  <a:pt x="7" y="123"/>
                  <a:pt x="20" y="126"/>
                  <a:pt x="51" y="129"/>
                </a:cubicBezTo>
                <a:cubicBezTo>
                  <a:pt x="77" y="126"/>
                  <a:pt x="101" y="120"/>
                  <a:pt x="126" y="114"/>
                </a:cubicBezTo>
                <a:cubicBezTo>
                  <a:pt x="138" y="102"/>
                  <a:pt x="149" y="94"/>
                  <a:pt x="165" y="90"/>
                </a:cubicBezTo>
                <a:cubicBezTo>
                  <a:pt x="175" y="83"/>
                  <a:pt x="198" y="72"/>
                  <a:pt x="198" y="72"/>
                </a:cubicBezTo>
                <a:cubicBezTo>
                  <a:pt x="212" y="51"/>
                  <a:pt x="219" y="16"/>
                  <a:pt x="195" y="0"/>
                </a:cubicBezTo>
                <a:cubicBezTo>
                  <a:pt x="154" y="4"/>
                  <a:pt x="164" y="4"/>
                  <a:pt x="138" y="21"/>
                </a:cubicBezTo>
                <a:cubicBezTo>
                  <a:pt x="133" y="36"/>
                  <a:pt x="123" y="46"/>
                  <a:pt x="108" y="51"/>
                </a:cubicBezTo>
                <a:cubicBezTo>
                  <a:pt x="81" y="78"/>
                  <a:pt x="65" y="70"/>
                  <a:pt x="21" y="72"/>
                </a:cubicBezTo>
                <a:cubicBezTo>
                  <a:pt x="15" y="74"/>
                  <a:pt x="7" y="76"/>
                  <a:pt x="3" y="81"/>
                </a:cubicBezTo>
                <a:cubicBezTo>
                  <a:pt x="1" y="83"/>
                  <a:pt x="0" y="90"/>
                  <a:pt x="0" y="90"/>
                </a:cubicBezTo>
                <a:close/>
              </a:path>
            </a:pathLst>
          </a:custGeom>
          <a:solidFill>
            <a:srgbClr val="808080"/>
          </a:solidFill>
          <a:ln w="9525">
            <a:solidFill>
              <a:srgbClr val="808080"/>
            </a:solidFill>
            <a:round/>
            <a:headEnd/>
            <a:tailEnd/>
          </a:ln>
        </p:spPr>
        <p:txBody>
          <a:bodyPr/>
          <a:lstStyle/>
          <a:p>
            <a:endParaRPr lang="en-US" dirty="0"/>
          </a:p>
        </p:txBody>
      </p:sp>
      <p:sp>
        <p:nvSpPr>
          <p:cNvPr id="16401" name="Freeform 20"/>
          <p:cNvSpPr>
            <a:spLocks/>
          </p:cNvSpPr>
          <p:nvPr/>
        </p:nvSpPr>
        <p:spPr bwMode="auto">
          <a:xfrm>
            <a:off x="1852613" y="3127375"/>
            <a:ext cx="376237" cy="179388"/>
          </a:xfrm>
          <a:custGeom>
            <a:avLst/>
            <a:gdLst>
              <a:gd name="T0" fmla="*/ 2147483647 w 237"/>
              <a:gd name="T1" fmla="*/ 2147483647 h 113"/>
              <a:gd name="T2" fmla="*/ 0 w 237"/>
              <a:gd name="T3" fmla="*/ 2147483647 h 113"/>
              <a:gd name="T4" fmla="*/ 2147483647 w 237"/>
              <a:gd name="T5" fmla="*/ 2147483647 h 113"/>
              <a:gd name="T6" fmla="*/ 2147483647 w 237"/>
              <a:gd name="T7" fmla="*/ 2147483647 h 113"/>
              <a:gd name="T8" fmla="*/ 2147483647 w 237"/>
              <a:gd name="T9" fmla="*/ 2147483647 h 113"/>
              <a:gd name="T10" fmla="*/ 2147483647 w 237"/>
              <a:gd name="T11" fmla="*/ 2147483647 h 113"/>
              <a:gd name="T12" fmla="*/ 2147483647 w 237"/>
              <a:gd name="T13" fmla="*/ 2147483647 h 113"/>
              <a:gd name="T14" fmla="*/ 2147483647 w 237"/>
              <a:gd name="T15" fmla="*/ 0 h 113"/>
              <a:gd name="T16" fmla="*/ 2147483647 w 237"/>
              <a:gd name="T17" fmla="*/ 2147483647 h 113"/>
              <a:gd name="T18" fmla="*/ 2147483647 w 237"/>
              <a:gd name="T19" fmla="*/ 2147483647 h 1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7"/>
              <a:gd name="T31" fmla="*/ 0 h 113"/>
              <a:gd name="T32" fmla="*/ 237 w 237"/>
              <a:gd name="T33" fmla="*/ 113 h 11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7" h="113">
                <a:moveTo>
                  <a:pt x="27" y="45"/>
                </a:moveTo>
                <a:cubicBezTo>
                  <a:pt x="15" y="57"/>
                  <a:pt x="5" y="68"/>
                  <a:pt x="0" y="84"/>
                </a:cubicBezTo>
                <a:cubicBezTo>
                  <a:pt x="4" y="97"/>
                  <a:pt x="17" y="107"/>
                  <a:pt x="30" y="111"/>
                </a:cubicBezTo>
                <a:cubicBezTo>
                  <a:pt x="85" y="105"/>
                  <a:pt x="57" y="102"/>
                  <a:pt x="138" y="105"/>
                </a:cubicBezTo>
                <a:cubicBezTo>
                  <a:pt x="171" y="113"/>
                  <a:pt x="166" y="111"/>
                  <a:pt x="216" y="108"/>
                </a:cubicBezTo>
                <a:cubicBezTo>
                  <a:pt x="237" y="101"/>
                  <a:pt x="229" y="88"/>
                  <a:pt x="216" y="75"/>
                </a:cubicBezTo>
                <a:cubicBezTo>
                  <a:pt x="202" y="61"/>
                  <a:pt x="178" y="62"/>
                  <a:pt x="162" y="51"/>
                </a:cubicBezTo>
                <a:cubicBezTo>
                  <a:pt x="150" y="33"/>
                  <a:pt x="138" y="12"/>
                  <a:pt x="120" y="0"/>
                </a:cubicBezTo>
                <a:cubicBezTo>
                  <a:pt x="80" y="3"/>
                  <a:pt x="84" y="3"/>
                  <a:pt x="57" y="21"/>
                </a:cubicBezTo>
                <a:cubicBezTo>
                  <a:pt x="52" y="29"/>
                  <a:pt x="34" y="67"/>
                  <a:pt x="27" y="45"/>
                </a:cubicBezTo>
                <a:close/>
              </a:path>
            </a:pathLst>
          </a:custGeom>
          <a:solidFill>
            <a:schemeClr val="bg2"/>
          </a:solidFill>
          <a:ln w="9525">
            <a:solidFill>
              <a:schemeClr val="bg2"/>
            </a:solidFill>
            <a:round/>
            <a:headEnd/>
            <a:tailEnd/>
          </a:ln>
        </p:spPr>
        <p:txBody>
          <a:bodyPr/>
          <a:lstStyle/>
          <a:p>
            <a:endParaRPr lang="en-US" dirty="0"/>
          </a:p>
        </p:txBody>
      </p:sp>
      <p:sp>
        <p:nvSpPr>
          <p:cNvPr id="16402" name="Line 21"/>
          <p:cNvSpPr>
            <a:spLocks noChangeShapeType="1"/>
          </p:cNvSpPr>
          <p:nvPr/>
        </p:nvSpPr>
        <p:spPr bwMode="auto">
          <a:xfrm>
            <a:off x="2006600" y="3043238"/>
            <a:ext cx="1524000" cy="77787"/>
          </a:xfrm>
          <a:prstGeom prst="line">
            <a:avLst/>
          </a:prstGeom>
          <a:noFill/>
          <a:ln w="9525">
            <a:solidFill>
              <a:schemeClr val="tx1"/>
            </a:solidFill>
            <a:round/>
            <a:headEnd/>
            <a:tailEnd/>
          </a:ln>
        </p:spPr>
        <p:txBody>
          <a:bodyPr/>
          <a:lstStyle/>
          <a:p>
            <a:endParaRPr lang="en-US" dirty="0"/>
          </a:p>
        </p:txBody>
      </p:sp>
      <p:sp>
        <p:nvSpPr>
          <p:cNvPr id="16403" name="Line 22"/>
          <p:cNvSpPr>
            <a:spLocks noChangeShapeType="1"/>
          </p:cNvSpPr>
          <p:nvPr/>
        </p:nvSpPr>
        <p:spPr bwMode="auto">
          <a:xfrm flipV="1">
            <a:off x="2082800" y="3119438"/>
            <a:ext cx="1447800" cy="0"/>
          </a:xfrm>
          <a:prstGeom prst="line">
            <a:avLst/>
          </a:prstGeom>
          <a:noFill/>
          <a:ln w="9525">
            <a:solidFill>
              <a:schemeClr val="tx1"/>
            </a:solidFill>
            <a:round/>
            <a:headEnd/>
            <a:tailEnd/>
          </a:ln>
        </p:spPr>
        <p:txBody>
          <a:bodyPr/>
          <a:lstStyle/>
          <a:p>
            <a:endParaRPr lang="en-US" dirty="0"/>
          </a:p>
        </p:txBody>
      </p:sp>
      <p:sp>
        <p:nvSpPr>
          <p:cNvPr id="16404" name="Freeform 23"/>
          <p:cNvSpPr>
            <a:spLocks/>
          </p:cNvSpPr>
          <p:nvPr/>
        </p:nvSpPr>
        <p:spPr bwMode="auto">
          <a:xfrm>
            <a:off x="3511550" y="2627313"/>
            <a:ext cx="1601788" cy="971550"/>
          </a:xfrm>
          <a:custGeom>
            <a:avLst/>
            <a:gdLst>
              <a:gd name="T0" fmla="*/ 2147483647 w 1009"/>
              <a:gd name="T1" fmla="*/ 2147483647 h 612"/>
              <a:gd name="T2" fmla="*/ 2147483647 w 1009"/>
              <a:gd name="T3" fmla="*/ 2147483647 h 612"/>
              <a:gd name="T4" fmla="*/ 2147483647 w 1009"/>
              <a:gd name="T5" fmla="*/ 2147483647 h 612"/>
              <a:gd name="T6" fmla="*/ 2147483647 w 1009"/>
              <a:gd name="T7" fmla="*/ 2147483647 h 612"/>
              <a:gd name="T8" fmla="*/ 2147483647 w 1009"/>
              <a:gd name="T9" fmla="*/ 2147483647 h 612"/>
              <a:gd name="T10" fmla="*/ 2147483647 w 1009"/>
              <a:gd name="T11" fmla="*/ 2147483647 h 612"/>
              <a:gd name="T12" fmla="*/ 2147483647 w 1009"/>
              <a:gd name="T13" fmla="*/ 2147483647 h 612"/>
              <a:gd name="T14" fmla="*/ 2147483647 w 1009"/>
              <a:gd name="T15" fmla="*/ 2147483647 h 612"/>
              <a:gd name="T16" fmla="*/ 2147483647 w 1009"/>
              <a:gd name="T17" fmla="*/ 2147483647 h 612"/>
              <a:gd name="T18" fmla="*/ 2147483647 w 1009"/>
              <a:gd name="T19" fmla="*/ 2147483647 h 612"/>
              <a:gd name="T20" fmla="*/ 2147483647 w 1009"/>
              <a:gd name="T21" fmla="*/ 2147483647 h 612"/>
              <a:gd name="T22" fmla="*/ 2147483647 w 1009"/>
              <a:gd name="T23" fmla="*/ 2147483647 h 612"/>
              <a:gd name="T24" fmla="*/ 2147483647 w 1009"/>
              <a:gd name="T25" fmla="*/ 2147483647 h 612"/>
              <a:gd name="T26" fmla="*/ 2147483647 w 1009"/>
              <a:gd name="T27" fmla="*/ 2147483647 h 612"/>
              <a:gd name="T28" fmla="*/ 2147483647 w 1009"/>
              <a:gd name="T29" fmla="*/ 2147483647 h 612"/>
              <a:gd name="T30" fmla="*/ 2147483647 w 1009"/>
              <a:gd name="T31" fmla="*/ 2147483647 h 612"/>
              <a:gd name="T32" fmla="*/ 2147483647 w 1009"/>
              <a:gd name="T33" fmla="*/ 2147483647 h 612"/>
              <a:gd name="T34" fmla="*/ 2147483647 w 1009"/>
              <a:gd name="T35" fmla="*/ 2147483647 h 612"/>
              <a:gd name="T36" fmla="*/ 2147483647 w 1009"/>
              <a:gd name="T37" fmla="*/ 2147483647 h 612"/>
              <a:gd name="T38" fmla="*/ 2147483647 w 1009"/>
              <a:gd name="T39" fmla="*/ 2147483647 h 612"/>
              <a:gd name="T40" fmla="*/ 2147483647 w 1009"/>
              <a:gd name="T41" fmla="*/ 2147483647 h 612"/>
              <a:gd name="T42" fmla="*/ 2147483647 w 1009"/>
              <a:gd name="T43" fmla="*/ 2147483647 h 612"/>
              <a:gd name="T44" fmla="*/ 2147483647 w 1009"/>
              <a:gd name="T45" fmla="*/ 2147483647 h 612"/>
              <a:gd name="T46" fmla="*/ 2147483647 w 1009"/>
              <a:gd name="T47" fmla="*/ 2147483647 h 612"/>
              <a:gd name="T48" fmla="*/ 2147483647 w 1009"/>
              <a:gd name="T49" fmla="*/ 2147483647 h 612"/>
              <a:gd name="T50" fmla="*/ 2147483647 w 1009"/>
              <a:gd name="T51" fmla="*/ 2147483647 h 612"/>
              <a:gd name="T52" fmla="*/ 2147483647 w 1009"/>
              <a:gd name="T53" fmla="*/ 2147483647 h 612"/>
              <a:gd name="T54" fmla="*/ 2147483647 w 1009"/>
              <a:gd name="T55" fmla="*/ 2147483647 h 612"/>
              <a:gd name="T56" fmla="*/ 2147483647 w 1009"/>
              <a:gd name="T57" fmla="*/ 2147483647 h 612"/>
              <a:gd name="T58" fmla="*/ 2147483647 w 1009"/>
              <a:gd name="T59" fmla="*/ 2147483647 h 61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009"/>
              <a:gd name="T91" fmla="*/ 0 h 612"/>
              <a:gd name="T92" fmla="*/ 1009 w 1009"/>
              <a:gd name="T93" fmla="*/ 612 h 61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009" h="612">
                <a:moveTo>
                  <a:pt x="12" y="256"/>
                </a:moveTo>
                <a:cubicBezTo>
                  <a:pt x="0" y="291"/>
                  <a:pt x="24" y="332"/>
                  <a:pt x="54" y="352"/>
                </a:cubicBezTo>
                <a:cubicBezTo>
                  <a:pt x="56" y="357"/>
                  <a:pt x="77" y="405"/>
                  <a:pt x="78" y="406"/>
                </a:cubicBezTo>
                <a:cubicBezTo>
                  <a:pt x="101" y="422"/>
                  <a:pt x="160" y="436"/>
                  <a:pt x="186" y="442"/>
                </a:cubicBezTo>
                <a:cubicBezTo>
                  <a:pt x="208" y="448"/>
                  <a:pt x="223" y="460"/>
                  <a:pt x="246" y="466"/>
                </a:cubicBezTo>
                <a:cubicBezTo>
                  <a:pt x="291" y="496"/>
                  <a:pt x="350" y="499"/>
                  <a:pt x="402" y="508"/>
                </a:cubicBezTo>
                <a:cubicBezTo>
                  <a:pt x="449" y="527"/>
                  <a:pt x="496" y="548"/>
                  <a:pt x="546" y="556"/>
                </a:cubicBezTo>
                <a:cubicBezTo>
                  <a:pt x="586" y="583"/>
                  <a:pt x="638" y="603"/>
                  <a:pt x="684" y="610"/>
                </a:cubicBezTo>
                <a:cubicBezTo>
                  <a:pt x="738" y="608"/>
                  <a:pt x="793" y="612"/>
                  <a:pt x="846" y="604"/>
                </a:cubicBezTo>
                <a:cubicBezTo>
                  <a:pt x="888" y="598"/>
                  <a:pt x="917" y="541"/>
                  <a:pt x="948" y="520"/>
                </a:cubicBezTo>
                <a:cubicBezTo>
                  <a:pt x="961" y="501"/>
                  <a:pt x="981" y="493"/>
                  <a:pt x="990" y="472"/>
                </a:cubicBezTo>
                <a:cubicBezTo>
                  <a:pt x="995" y="460"/>
                  <a:pt x="998" y="448"/>
                  <a:pt x="1002" y="436"/>
                </a:cubicBezTo>
                <a:cubicBezTo>
                  <a:pt x="1004" y="430"/>
                  <a:pt x="1008" y="418"/>
                  <a:pt x="1008" y="418"/>
                </a:cubicBezTo>
                <a:cubicBezTo>
                  <a:pt x="1006" y="388"/>
                  <a:pt x="1009" y="357"/>
                  <a:pt x="1002" y="328"/>
                </a:cubicBezTo>
                <a:cubicBezTo>
                  <a:pt x="995" y="297"/>
                  <a:pt x="972" y="280"/>
                  <a:pt x="948" y="268"/>
                </a:cubicBezTo>
                <a:cubicBezTo>
                  <a:pt x="907" y="248"/>
                  <a:pt x="872" y="235"/>
                  <a:pt x="828" y="220"/>
                </a:cubicBezTo>
                <a:cubicBezTo>
                  <a:pt x="821" y="218"/>
                  <a:pt x="817" y="210"/>
                  <a:pt x="810" y="208"/>
                </a:cubicBezTo>
                <a:cubicBezTo>
                  <a:pt x="772" y="195"/>
                  <a:pt x="729" y="197"/>
                  <a:pt x="690" y="184"/>
                </a:cubicBezTo>
                <a:cubicBezTo>
                  <a:pt x="684" y="178"/>
                  <a:pt x="679" y="171"/>
                  <a:pt x="672" y="166"/>
                </a:cubicBezTo>
                <a:cubicBezTo>
                  <a:pt x="661" y="157"/>
                  <a:pt x="636" y="142"/>
                  <a:pt x="636" y="142"/>
                </a:cubicBezTo>
                <a:cubicBezTo>
                  <a:pt x="606" y="96"/>
                  <a:pt x="568" y="87"/>
                  <a:pt x="522" y="64"/>
                </a:cubicBezTo>
                <a:cubicBezTo>
                  <a:pt x="500" y="31"/>
                  <a:pt x="523" y="57"/>
                  <a:pt x="492" y="40"/>
                </a:cubicBezTo>
                <a:cubicBezTo>
                  <a:pt x="479" y="33"/>
                  <a:pt x="456" y="16"/>
                  <a:pt x="456" y="16"/>
                </a:cubicBezTo>
                <a:cubicBezTo>
                  <a:pt x="406" y="18"/>
                  <a:pt x="348" y="0"/>
                  <a:pt x="306" y="28"/>
                </a:cubicBezTo>
                <a:cubicBezTo>
                  <a:pt x="278" y="47"/>
                  <a:pt x="258" y="72"/>
                  <a:pt x="234" y="94"/>
                </a:cubicBezTo>
                <a:cubicBezTo>
                  <a:pt x="223" y="104"/>
                  <a:pt x="198" y="118"/>
                  <a:pt x="198" y="118"/>
                </a:cubicBezTo>
                <a:cubicBezTo>
                  <a:pt x="179" y="147"/>
                  <a:pt x="193" y="134"/>
                  <a:pt x="150" y="148"/>
                </a:cubicBezTo>
                <a:cubicBezTo>
                  <a:pt x="138" y="152"/>
                  <a:pt x="114" y="160"/>
                  <a:pt x="114" y="160"/>
                </a:cubicBezTo>
                <a:cubicBezTo>
                  <a:pt x="87" y="180"/>
                  <a:pt x="58" y="190"/>
                  <a:pt x="30" y="208"/>
                </a:cubicBezTo>
                <a:cubicBezTo>
                  <a:pt x="4" y="248"/>
                  <a:pt x="0" y="231"/>
                  <a:pt x="12" y="256"/>
                </a:cubicBezTo>
                <a:close/>
              </a:path>
            </a:pathLst>
          </a:custGeom>
          <a:solidFill>
            <a:schemeClr val="bg2"/>
          </a:solidFill>
          <a:ln w="9525">
            <a:solidFill>
              <a:schemeClr val="bg2"/>
            </a:solidFill>
            <a:round/>
            <a:headEnd/>
            <a:tailEnd/>
          </a:ln>
        </p:spPr>
        <p:txBody>
          <a:bodyPr/>
          <a:lstStyle/>
          <a:p>
            <a:endParaRPr lang="en-US" dirty="0"/>
          </a:p>
        </p:txBody>
      </p:sp>
      <p:sp>
        <p:nvSpPr>
          <p:cNvPr id="16405" name="Freeform 24"/>
          <p:cNvSpPr>
            <a:spLocks/>
          </p:cNvSpPr>
          <p:nvPr/>
        </p:nvSpPr>
        <p:spPr bwMode="auto">
          <a:xfrm>
            <a:off x="3844925" y="2640013"/>
            <a:ext cx="539750" cy="290512"/>
          </a:xfrm>
          <a:custGeom>
            <a:avLst/>
            <a:gdLst>
              <a:gd name="T0" fmla="*/ 2147483647 w 340"/>
              <a:gd name="T1" fmla="*/ 2147483647 h 183"/>
              <a:gd name="T2" fmla="*/ 2147483647 w 340"/>
              <a:gd name="T3" fmla="*/ 2147483647 h 183"/>
              <a:gd name="T4" fmla="*/ 2147483647 w 340"/>
              <a:gd name="T5" fmla="*/ 2147483647 h 183"/>
              <a:gd name="T6" fmla="*/ 2147483647 w 340"/>
              <a:gd name="T7" fmla="*/ 2147483647 h 183"/>
              <a:gd name="T8" fmla="*/ 2147483647 w 340"/>
              <a:gd name="T9" fmla="*/ 2147483647 h 183"/>
              <a:gd name="T10" fmla="*/ 2147483647 w 340"/>
              <a:gd name="T11" fmla="*/ 2147483647 h 183"/>
              <a:gd name="T12" fmla="*/ 2147483647 w 340"/>
              <a:gd name="T13" fmla="*/ 2147483647 h 183"/>
              <a:gd name="T14" fmla="*/ 2147483647 w 340"/>
              <a:gd name="T15" fmla="*/ 2147483647 h 183"/>
              <a:gd name="T16" fmla="*/ 2147483647 w 340"/>
              <a:gd name="T17" fmla="*/ 2147483647 h 183"/>
              <a:gd name="T18" fmla="*/ 2147483647 w 340"/>
              <a:gd name="T19" fmla="*/ 2147483647 h 18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0"/>
              <a:gd name="T31" fmla="*/ 0 h 183"/>
              <a:gd name="T32" fmla="*/ 340 w 340"/>
              <a:gd name="T33" fmla="*/ 183 h 18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0" h="183">
                <a:moveTo>
                  <a:pt x="132" y="8"/>
                </a:moveTo>
                <a:cubicBezTo>
                  <a:pt x="94" y="17"/>
                  <a:pt x="115" y="9"/>
                  <a:pt x="72" y="38"/>
                </a:cubicBezTo>
                <a:cubicBezTo>
                  <a:pt x="60" y="46"/>
                  <a:pt x="36" y="62"/>
                  <a:pt x="36" y="62"/>
                </a:cubicBezTo>
                <a:cubicBezTo>
                  <a:pt x="0" y="169"/>
                  <a:pt x="147" y="149"/>
                  <a:pt x="204" y="152"/>
                </a:cubicBezTo>
                <a:cubicBezTo>
                  <a:pt x="248" y="167"/>
                  <a:pt x="229" y="158"/>
                  <a:pt x="264" y="176"/>
                </a:cubicBezTo>
                <a:cubicBezTo>
                  <a:pt x="286" y="174"/>
                  <a:pt x="312" y="183"/>
                  <a:pt x="330" y="170"/>
                </a:cubicBezTo>
                <a:cubicBezTo>
                  <a:pt x="340" y="163"/>
                  <a:pt x="328" y="146"/>
                  <a:pt x="324" y="134"/>
                </a:cubicBezTo>
                <a:cubicBezTo>
                  <a:pt x="319" y="118"/>
                  <a:pt x="304" y="111"/>
                  <a:pt x="294" y="98"/>
                </a:cubicBezTo>
                <a:cubicBezTo>
                  <a:pt x="272" y="70"/>
                  <a:pt x="272" y="49"/>
                  <a:pt x="240" y="38"/>
                </a:cubicBezTo>
                <a:cubicBezTo>
                  <a:pt x="202" y="0"/>
                  <a:pt x="189" y="2"/>
                  <a:pt x="132" y="8"/>
                </a:cubicBezTo>
                <a:close/>
              </a:path>
            </a:pathLst>
          </a:custGeom>
          <a:solidFill>
            <a:srgbClr val="5F5F5F"/>
          </a:solidFill>
          <a:ln w="9525">
            <a:solidFill>
              <a:srgbClr val="5F5F5F"/>
            </a:solidFill>
            <a:round/>
            <a:headEnd/>
            <a:tailEnd/>
          </a:ln>
        </p:spPr>
        <p:txBody>
          <a:bodyPr/>
          <a:lstStyle/>
          <a:p>
            <a:endParaRPr lang="en-US" dirty="0"/>
          </a:p>
        </p:txBody>
      </p:sp>
      <p:sp>
        <p:nvSpPr>
          <p:cNvPr id="16406" name="Freeform 25"/>
          <p:cNvSpPr>
            <a:spLocks/>
          </p:cNvSpPr>
          <p:nvPr/>
        </p:nvSpPr>
        <p:spPr bwMode="auto">
          <a:xfrm>
            <a:off x="4349750" y="2706688"/>
            <a:ext cx="425450" cy="371475"/>
          </a:xfrm>
          <a:custGeom>
            <a:avLst/>
            <a:gdLst>
              <a:gd name="T0" fmla="*/ 0 w 268"/>
              <a:gd name="T1" fmla="*/ 2147483647 h 234"/>
              <a:gd name="T2" fmla="*/ 2147483647 w 268"/>
              <a:gd name="T3" fmla="*/ 2147483647 h 234"/>
              <a:gd name="T4" fmla="*/ 2147483647 w 268"/>
              <a:gd name="T5" fmla="*/ 2147483647 h 234"/>
              <a:gd name="T6" fmla="*/ 2147483647 w 268"/>
              <a:gd name="T7" fmla="*/ 2147483647 h 234"/>
              <a:gd name="T8" fmla="*/ 2147483647 w 268"/>
              <a:gd name="T9" fmla="*/ 2147483647 h 234"/>
              <a:gd name="T10" fmla="*/ 2147483647 w 268"/>
              <a:gd name="T11" fmla="*/ 2147483647 h 234"/>
              <a:gd name="T12" fmla="*/ 2147483647 w 268"/>
              <a:gd name="T13" fmla="*/ 2147483647 h 234"/>
              <a:gd name="T14" fmla="*/ 2147483647 w 268"/>
              <a:gd name="T15" fmla="*/ 2147483647 h 234"/>
              <a:gd name="T16" fmla="*/ 2147483647 w 268"/>
              <a:gd name="T17" fmla="*/ 2147483647 h 234"/>
              <a:gd name="T18" fmla="*/ 0 w 268"/>
              <a:gd name="T19" fmla="*/ 2147483647 h 2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8"/>
              <a:gd name="T31" fmla="*/ 0 h 234"/>
              <a:gd name="T32" fmla="*/ 268 w 268"/>
              <a:gd name="T33" fmla="*/ 234 h 23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8" h="234">
                <a:moveTo>
                  <a:pt x="0" y="14"/>
                </a:moveTo>
                <a:cubicBezTo>
                  <a:pt x="1" y="40"/>
                  <a:pt x="5" y="161"/>
                  <a:pt x="12" y="173"/>
                </a:cubicBezTo>
                <a:cubicBezTo>
                  <a:pt x="28" y="201"/>
                  <a:pt x="111" y="214"/>
                  <a:pt x="141" y="218"/>
                </a:cubicBezTo>
                <a:cubicBezTo>
                  <a:pt x="168" y="231"/>
                  <a:pt x="157" y="227"/>
                  <a:pt x="174" y="233"/>
                </a:cubicBezTo>
                <a:cubicBezTo>
                  <a:pt x="198" y="232"/>
                  <a:pt x="222" y="234"/>
                  <a:pt x="246" y="230"/>
                </a:cubicBezTo>
                <a:cubicBezTo>
                  <a:pt x="268" y="227"/>
                  <a:pt x="238" y="173"/>
                  <a:pt x="231" y="164"/>
                </a:cubicBezTo>
                <a:cubicBezTo>
                  <a:pt x="212" y="137"/>
                  <a:pt x="203" y="148"/>
                  <a:pt x="180" y="125"/>
                </a:cubicBezTo>
                <a:cubicBezTo>
                  <a:pt x="149" y="94"/>
                  <a:pt x="116" y="56"/>
                  <a:pt x="72" y="41"/>
                </a:cubicBezTo>
                <a:cubicBezTo>
                  <a:pt x="62" y="26"/>
                  <a:pt x="47" y="11"/>
                  <a:pt x="30" y="5"/>
                </a:cubicBezTo>
                <a:cubicBezTo>
                  <a:pt x="1" y="8"/>
                  <a:pt x="7" y="0"/>
                  <a:pt x="0" y="14"/>
                </a:cubicBezTo>
                <a:close/>
              </a:path>
            </a:pathLst>
          </a:custGeom>
          <a:solidFill>
            <a:srgbClr val="5F5F5F"/>
          </a:solidFill>
          <a:ln w="9525">
            <a:solidFill>
              <a:srgbClr val="5F5F5F"/>
            </a:solidFill>
            <a:round/>
            <a:headEnd/>
            <a:tailEnd/>
          </a:ln>
        </p:spPr>
        <p:txBody>
          <a:bodyPr/>
          <a:lstStyle/>
          <a:p>
            <a:endParaRPr lang="en-US" dirty="0"/>
          </a:p>
        </p:txBody>
      </p:sp>
      <p:sp>
        <p:nvSpPr>
          <p:cNvPr id="16407" name="Freeform 26"/>
          <p:cNvSpPr>
            <a:spLocks/>
          </p:cNvSpPr>
          <p:nvPr/>
        </p:nvSpPr>
        <p:spPr bwMode="auto">
          <a:xfrm>
            <a:off x="3754438" y="2751138"/>
            <a:ext cx="338137" cy="325437"/>
          </a:xfrm>
          <a:custGeom>
            <a:avLst/>
            <a:gdLst>
              <a:gd name="T0" fmla="*/ 2147483647 w 213"/>
              <a:gd name="T1" fmla="*/ 2147483647 h 205"/>
              <a:gd name="T2" fmla="*/ 0 w 213"/>
              <a:gd name="T3" fmla="*/ 2147483647 h 205"/>
              <a:gd name="T4" fmla="*/ 2147483647 w 213"/>
              <a:gd name="T5" fmla="*/ 2147483647 h 205"/>
              <a:gd name="T6" fmla="*/ 2147483647 w 213"/>
              <a:gd name="T7" fmla="*/ 2147483647 h 205"/>
              <a:gd name="T8" fmla="*/ 2147483647 w 213"/>
              <a:gd name="T9" fmla="*/ 2147483647 h 205"/>
              <a:gd name="T10" fmla="*/ 2147483647 w 213"/>
              <a:gd name="T11" fmla="*/ 2147483647 h 205"/>
              <a:gd name="T12" fmla="*/ 2147483647 w 213"/>
              <a:gd name="T13" fmla="*/ 2147483647 h 205"/>
              <a:gd name="T14" fmla="*/ 2147483647 w 213"/>
              <a:gd name="T15" fmla="*/ 2147483647 h 205"/>
              <a:gd name="T16" fmla="*/ 2147483647 w 213"/>
              <a:gd name="T17" fmla="*/ 2147483647 h 205"/>
              <a:gd name="T18" fmla="*/ 2147483647 w 213"/>
              <a:gd name="T19" fmla="*/ 2147483647 h 205"/>
              <a:gd name="T20" fmla="*/ 2147483647 w 213"/>
              <a:gd name="T21" fmla="*/ 2147483647 h 205"/>
              <a:gd name="T22" fmla="*/ 2147483647 w 213"/>
              <a:gd name="T23" fmla="*/ 2147483647 h 20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3"/>
              <a:gd name="T37" fmla="*/ 0 h 205"/>
              <a:gd name="T38" fmla="*/ 213 w 213"/>
              <a:gd name="T39" fmla="*/ 205 h 20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3" h="205">
                <a:moveTo>
                  <a:pt x="51" y="10"/>
                </a:moveTo>
                <a:cubicBezTo>
                  <a:pt x="29" y="42"/>
                  <a:pt x="6" y="76"/>
                  <a:pt x="0" y="115"/>
                </a:cubicBezTo>
                <a:cubicBezTo>
                  <a:pt x="14" y="198"/>
                  <a:pt x="49" y="190"/>
                  <a:pt x="129" y="193"/>
                </a:cubicBezTo>
                <a:cubicBezTo>
                  <a:pt x="156" y="200"/>
                  <a:pt x="146" y="194"/>
                  <a:pt x="162" y="205"/>
                </a:cubicBezTo>
                <a:cubicBezTo>
                  <a:pt x="213" y="196"/>
                  <a:pt x="179" y="162"/>
                  <a:pt x="195" y="115"/>
                </a:cubicBezTo>
                <a:cubicBezTo>
                  <a:pt x="192" y="85"/>
                  <a:pt x="191" y="65"/>
                  <a:pt x="162" y="55"/>
                </a:cubicBezTo>
                <a:cubicBezTo>
                  <a:pt x="152" y="47"/>
                  <a:pt x="142" y="44"/>
                  <a:pt x="132" y="37"/>
                </a:cubicBezTo>
                <a:cubicBezTo>
                  <a:pt x="123" y="23"/>
                  <a:pt x="111" y="27"/>
                  <a:pt x="99" y="19"/>
                </a:cubicBezTo>
                <a:cubicBezTo>
                  <a:pt x="93" y="15"/>
                  <a:pt x="87" y="11"/>
                  <a:pt x="81" y="7"/>
                </a:cubicBezTo>
                <a:cubicBezTo>
                  <a:pt x="78" y="5"/>
                  <a:pt x="72" y="1"/>
                  <a:pt x="72" y="1"/>
                </a:cubicBezTo>
                <a:cubicBezTo>
                  <a:pt x="63" y="2"/>
                  <a:pt x="53" y="0"/>
                  <a:pt x="45" y="4"/>
                </a:cubicBezTo>
                <a:cubicBezTo>
                  <a:pt x="42" y="5"/>
                  <a:pt x="49" y="12"/>
                  <a:pt x="51" y="10"/>
                </a:cubicBezTo>
                <a:close/>
              </a:path>
            </a:pathLst>
          </a:custGeom>
          <a:solidFill>
            <a:srgbClr val="5F5F5F"/>
          </a:solidFill>
          <a:ln w="9525">
            <a:solidFill>
              <a:srgbClr val="5F5F5F"/>
            </a:solidFill>
            <a:round/>
            <a:headEnd/>
            <a:tailEnd/>
          </a:ln>
        </p:spPr>
        <p:txBody>
          <a:bodyPr/>
          <a:lstStyle/>
          <a:p>
            <a:endParaRPr lang="en-US" dirty="0"/>
          </a:p>
        </p:txBody>
      </p:sp>
      <p:sp>
        <p:nvSpPr>
          <p:cNvPr id="16408" name="Freeform 27"/>
          <p:cNvSpPr>
            <a:spLocks/>
          </p:cNvSpPr>
          <p:nvPr/>
        </p:nvSpPr>
        <p:spPr bwMode="auto">
          <a:xfrm>
            <a:off x="4056063" y="2905125"/>
            <a:ext cx="401637" cy="292100"/>
          </a:xfrm>
          <a:custGeom>
            <a:avLst/>
            <a:gdLst>
              <a:gd name="T0" fmla="*/ 2147483647 w 253"/>
              <a:gd name="T1" fmla="*/ 2147483647 h 184"/>
              <a:gd name="T2" fmla="*/ 2147483647 w 253"/>
              <a:gd name="T3" fmla="*/ 2147483647 h 184"/>
              <a:gd name="T4" fmla="*/ 2147483647 w 253"/>
              <a:gd name="T5" fmla="*/ 2147483647 h 184"/>
              <a:gd name="T6" fmla="*/ 2147483647 w 253"/>
              <a:gd name="T7" fmla="*/ 2147483647 h 184"/>
              <a:gd name="T8" fmla="*/ 2147483647 w 253"/>
              <a:gd name="T9" fmla="*/ 2147483647 h 184"/>
              <a:gd name="T10" fmla="*/ 2147483647 w 253"/>
              <a:gd name="T11" fmla="*/ 2147483647 h 184"/>
              <a:gd name="T12" fmla="*/ 2147483647 w 253"/>
              <a:gd name="T13" fmla="*/ 2147483647 h 184"/>
              <a:gd name="T14" fmla="*/ 2147483647 w 253"/>
              <a:gd name="T15" fmla="*/ 2147483647 h 184"/>
              <a:gd name="T16" fmla="*/ 2147483647 w 253"/>
              <a:gd name="T17" fmla="*/ 0 h 184"/>
              <a:gd name="T18" fmla="*/ 2147483647 w 253"/>
              <a:gd name="T19" fmla="*/ 2147483647 h 184"/>
              <a:gd name="T20" fmla="*/ 2147483647 w 253"/>
              <a:gd name="T21" fmla="*/ 2147483647 h 184"/>
              <a:gd name="T22" fmla="*/ 2147483647 w 253"/>
              <a:gd name="T23" fmla="*/ 2147483647 h 1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3"/>
              <a:gd name="T37" fmla="*/ 0 h 184"/>
              <a:gd name="T38" fmla="*/ 253 w 253"/>
              <a:gd name="T39" fmla="*/ 184 h 18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3" h="184">
                <a:moveTo>
                  <a:pt x="29" y="42"/>
                </a:moveTo>
                <a:cubicBezTo>
                  <a:pt x="30" y="71"/>
                  <a:pt x="17" y="106"/>
                  <a:pt x="35" y="129"/>
                </a:cubicBezTo>
                <a:cubicBezTo>
                  <a:pt x="61" y="162"/>
                  <a:pt x="121" y="175"/>
                  <a:pt x="161" y="183"/>
                </a:cubicBezTo>
                <a:cubicBezTo>
                  <a:pt x="186" y="182"/>
                  <a:pt x="211" y="184"/>
                  <a:pt x="236" y="180"/>
                </a:cubicBezTo>
                <a:cubicBezTo>
                  <a:pt x="253" y="177"/>
                  <a:pt x="233" y="155"/>
                  <a:pt x="230" y="153"/>
                </a:cubicBezTo>
                <a:cubicBezTo>
                  <a:pt x="216" y="144"/>
                  <a:pt x="152" y="130"/>
                  <a:pt x="131" y="123"/>
                </a:cubicBezTo>
                <a:cubicBezTo>
                  <a:pt x="117" y="109"/>
                  <a:pt x="124" y="118"/>
                  <a:pt x="110" y="96"/>
                </a:cubicBezTo>
                <a:cubicBezTo>
                  <a:pt x="108" y="93"/>
                  <a:pt x="104" y="87"/>
                  <a:pt x="104" y="87"/>
                </a:cubicBezTo>
                <a:cubicBezTo>
                  <a:pt x="93" y="33"/>
                  <a:pt x="66" y="13"/>
                  <a:pt x="14" y="0"/>
                </a:cubicBezTo>
                <a:cubicBezTo>
                  <a:pt x="0" y="21"/>
                  <a:pt x="6" y="40"/>
                  <a:pt x="29" y="48"/>
                </a:cubicBezTo>
                <a:cubicBezTo>
                  <a:pt x="37" y="59"/>
                  <a:pt x="35" y="53"/>
                  <a:pt x="35" y="66"/>
                </a:cubicBezTo>
                <a:lnTo>
                  <a:pt x="53" y="87"/>
                </a:lnTo>
              </a:path>
            </a:pathLst>
          </a:custGeom>
          <a:solidFill>
            <a:srgbClr val="4D4D4D"/>
          </a:solidFill>
          <a:ln w="9525">
            <a:solidFill>
              <a:srgbClr val="4D4D4D"/>
            </a:solidFill>
            <a:round/>
            <a:headEnd/>
            <a:tailEnd/>
          </a:ln>
        </p:spPr>
        <p:txBody>
          <a:bodyPr/>
          <a:lstStyle/>
          <a:p>
            <a:endParaRPr lang="en-US" dirty="0"/>
          </a:p>
        </p:txBody>
      </p:sp>
      <p:sp>
        <p:nvSpPr>
          <p:cNvPr id="16409" name="Freeform 28"/>
          <p:cNvSpPr>
            <a:spLocks/>
          </p:cNvSpPr>
          <p:nvPr/>
        </p:nvSpPr>
        <p:spPr bwMode="auto">
          <a:xfrm>
            <a:off x="3475038" y="2924175"/>
            <a:ext cx="311150" cy="331788"/>
          </a:xfrm>
          <a:custGeom>
            <a:avLst/>
            <a:gdLst>
              <a:gd name="T0" fmla="*/ 2147483647 w 196"/>
              <a:gd name="T1" fmla="*/ 0 h 209"/>
              <a:gd name="T2" fmla="*/ 2147483647 w 196"/>
              <a:gd name="T3" fmla="*/ 2147483647 h 209"/>
              <a:gd name="T4" fmla="*/ 2147483647 w 196"/>
              <a:gd name="T5" fmla="*/ 2147483647 h 209"/>
              <a:gd name="T6" fmla="*/ 2147483647 w 196"/>
              <a:gd name="T7" fmla="*/ 2147483647 h 209"/>
              <a:gd name="T8" fmla="*/ 2147483647 w 196"/>
              <a:gd name="T9" fmla="*/ 2147483647 h 209"/>
              <a:gd name="T10" fmla="*/ 2147483647 w 196"/>
              <a:gd name="T11" fmla="*/ 2147483647 h 209"/>
              <a:gd name="T12" fmla="*/ 2147483647 w 196"/>
              <a:gd name="T13" fmla="*/ 2147483647 h 209"/>
              <a:gd name="T14" fmla="*/ 2147483647 w 196"/>
              <a:gd name="T15" fmla="*/ 2147483647 h 209"/>
              <a:gd name="T16" fmla="*/ 2147483647 w 196"/>
              <a:gd name="T17" fmla="*/ 0 h 20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6"/>
              <a:gd name="T28" fmla="*/ 0 h 209"/>
              <a:gd name="T29" fmla="*/ 196 w 196"/>
              <a:gd name="T30" fmla="*/ 209 h 20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6" h="209">
                <a:moveTo>
                  <a:pt x="113" y="0"/>
                </a:moveTo>
                <a:cubicBezTo>
                  <a:pt x="78" y="2"/>
                  <a:pt x="41" y="1"/>
                  <a:pt x="11" y="21"/>
                </a:cubicBezTo>
                <a:cubicBezTo>
                  <a:pt x="3" y="44"/>
                  <a:pt x="0" y="75"/>
                  <a:pt x="23" y="90"/>
                </a:cubicBezTo>
                <a:cubicBezTo>
                  <a:pt x="27" y="101"/>
                  <a:pt x="34" y="107"/>
                  <a:pt x="41" y="117"/>
                </a:cubicBezTo>
                <a:cubicBezTo>
                  <a:pt x="51" y="156"/>
                  <a:pt x="75" y="178"/>
                  <a:pt x="110" y="195"/>
                </a:cubicBezTo>
                <a:cubicBezTo>
                  <a:pt x="183" y="192"/>
                  <a:pt x="166" y="209"/>
                  <a:pt x="179" y="171"/>
                </a:cubicBezTo>
                <a:cubicBezTo>
                  <a:pt x="181" y="133"/>
                  <a:pt x="196" y="76"/>
                  <a:pt x="158" y="51"/>
                </a:cubicBezTo>
                <a:cubicBezTo>
                  <a:pt x="152" y="42"/>
                  <a:pt x="134" y="30"/>
                  <a:pt x="134" y="30"/>
                </a:cubicBezTo>
                <a:cubicBezTo>
                  <a:pt x="119" y="8"/>
                  <a:pt x="126" y="18"/>
                  <a:pt x="113" y="0"/>
                </a:cubicBezTo>
                <a:close/>
              </a:path>
            </a:pathLst>
          </a:custGeom>
          <a:solidFill>
            <a:srgbClr val="C0C0C0"/>
          </a:solidFill>
          <a:ln w="9525">
            <a:solidFill>
              <a:srgbClr val="C0C0C0"/>
            </a:solidFill>
            <a:round/>
            <a:headEnd/>
            <a:tailEnd/>
          </a:ln>
        </p:spPr>
        <p:txBody>
          <a:bodyPr/>
          <a:lstStyle/>
          <a:p>
            <a:endParaRPr lang="en-US" dirty="0"/>
          </a:p>
        </p:txBody>
      </p:sp>
      <p:sp>
        <p:nvSpPr>
          <p:cNvPr id="16410" name="Freeform 29"/>
          <p:cNvSpPr>
            <a:spLocks/>
          </p:cNvSpPr>
          <p:nvPr/>
        </p:nvSpPr>
        <p:spPr bwMode="auto">
          <a:xfrm>
            <a:off x="3822700" y="3043238"/>
            <a:ext cx="388938" cy="319087"/>
          </a:xfrm>
          <a:custGeom>
            <a:avLst/>
            <a:gdLst>
              <a:gd name="T0" fmla="*/ 2147483647 w 245"/>
              <a:gd name="T1" fmla="*/ 2147483647 h 201"/>
              <a:gd name="T2" fmla="*/ 2147483647 w 245"/>
              <a:gd name="T3" fmla="*/ 2147483647 h 201"/>
              <a:gd name="T4" fmla="*/ 2147483647 w 245"/>
              <a:gd name="T5" fmla="*/ 2147483647 h 201"/>
              <a:gd name="T6" fmla="*/ 2147483647 w 245"/>
              <a:gd name="T7" fmla="*/ 2147483647 h 201"/>
              <a:gd name="T8" fmla="*/ 2147483647 w 245"/>
              <a:gd name="T9" fmla="*/ 2147483647 h 201"/>
              <a:gd name="T10" fmla="*/ 2147483647 w 245"/>
              <a:gd name="T11" fmla="*/ 2147483647 h 201"/>
              <a:gd name="T12" fmla="*/ 2147483647 w 245"/>
              <a:gd name="T13" fmla="*/ 2147483647 h 201"/>
              <a:gd name="T14" fmla="*/ 2147483647 w 245"/>
              <a:gd name="T15" fmla="*/ 2147483647 h 201"/>
              <a:gd name="T16" fmla="*/ 2147483647 w 245"/>
              <a:gd name="T17" fmla="*/ 2147483647 h 201"/>
              <a:gd name="T18" fmla="*/ 2147483647 w 245"/>
              <a:gd name="T19" fmla="*/ 0 h 201"/>
              <a:gd name="T20" fmla="*/ 2147483647 w 245"/>
              <a:gd name="T21" fmla="*/ 2147483647 h 2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5"/>
              <a:gd name="T34" fmla="*/ 0 h 201"/>
              <a:gd name="T35" fmla="*/ 245 w 245"/>
              <a:gd name="T36" fmla="*/ 201 h 2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5" h="201">
                <a:moveTo>
                  <a:pt x="38" y="12"/>
                </a:moveTo>
                <a:cubicBezTo>
                  <a:pt x="37" y="17"/>
                  <a:pt x="32" y="59"/>
                  <a:pt x="32" y="63"/>
                </a:cubicBezTo>
                <a:cubicBezTo>
                  <a:pt x="32" y="79"/>
                  <a:pt x="33" y="95"/>
                  <a:pt x="35" y="111"/>
                </a:cubicBezTo>
                <a:cubicBezTo>
                  <a:pt x="42" y="165"/>
                  <a:pt x="111" y="175"/>
                  <a:pt x="152" y="189"/>
                </a:cubicBezTo>
                <a:cubicBezTo>
                  <a:pt x="186" y="188"/>
                  <a:pt x="225" y="201"/>
                  <a:pt x="245" y="171"/>
                </a:cubicBezTo>
                <a:cubicBezTo>
                  <a:pt x="241" y="149"/>
                  <a:pt x="235" y="146"/>
                  <a:pt x="218" y="129"/>
                </a:cubicBezTo>
                <a:cubicBezTo>
                  <a:pt x="189" y="100"/>
                  <a:pt x="179" y="55"/>
                  <a:pt x="146" y="33"/>
                </a:cubicBezTo>
                <a:cubicBezTo>
                  <a:pt x="145" y="30"/>
                  <a:pt x="145" y="26"/>
                  <a:pt x="143" y="24"/>
                </a:cubicBezTo>
                <a:cubicBezTo>
                  <a:pt x="140" y="21"/>
                  <a:pt x="135" y="23"/>
                  <a:pt x="131" y="21"/>
                </a:cubicBezTo>
                <a:cubicBezTo>
                  <a:pt x="116" y="15"/>
                  <a:pt x="101" y="5"/>
                  <a:pt x="86" y="0"/>
                </a:cubicBezTo>
                <a:cubicBezTo>
                  <a:pt x="82" y="0"/>
                  <a:pt x="0" y="3"/>
                  <a:pt x="38" y="12"/>
                </a:cubicBezTo>
                <a:close/>
              </a:path>
            </a:pathLst>
          </a:custGeom>
          <a:solidFill>
            <a:srgbClr val="4D4D4D"/>
          </a:solidFill>
          <a:ln w="9525">
            <a:solidFill>
              <a:srgbClr val="4D4D4D"/>
            </a:solidFill>
            <a:round/>
            <a:headEnd/>
            <a:tailEnd/>
          </a:ln>
        </p:spPr>
        <p:txBody>
          <a:bodyPr/>
          <a:lstStyle/>
          <a:p>
            <a:endParaRPr lang="en-US" dirty="0"/>
          </a:p>
        </p:txBody>
      </p:sp>
      <p:sp>
        <p:nvSpPr>
          <p:cNvPr id="16411" name="Freeform 30"/>
          <p:cNvSpPr>
            <a:spLocks/>
          </p:cNvSpPr>
          <p:nvPr/>
        </p:nvSpPr>
        <p:spPr bwMode="auto">
          <a:xfrm>
            <a:off x="4208463" y="3028950"/>
            <a:ext cx="446087" cy="287338"/>
          </a:xfrm>
          <a:custGeom>
            <a:avLst/>
            <a:gdLst>
              <a:gd name="T0" fmla="*/ 2147483647 w 281"/>
              <a:gd name="T1" fmla="*/ 2147483647 h 181"/>
              <a:gd name="T2" fmla="*/ 2147483647 w 281"/>
              <a:gd name="T3" fmla="*/ 2147483647 h 181"/>
              <a:gd name="T4" fmla="*/ 2147483647 w 281"/>
              <a:gd name="T5" fmla="*/ 2147483647 h 181"/>
              <a:gd name="T6" fmla="*/ 2147483647 w 281"/>
              <a:gd name="T7" fmla="*/ 2147483647 h 181"/>
              <a:gd name="T8" fmla="*/ 2147483647 w 281"/>
              <a:gd name="T9" fmla="*/ 2147483647 h 181"/>
              <a:gd name="T10" fmla="*/ 2147483647 w 281"/>
              <a:gd name="T11" fmla="*/ 2147483647 h 181"/>
              <a:gd name="T12" fmla="*/ 2147483647 w 281"/>
              <a:gd name="T13" fmla="*/ 2147483647 h 181"/>
              <a:gd name="T14" fmla="*/ 2147483647 w 281"/>
              <a:gd name="T15" fmla="*/ 2147483647 h 181"/>
              <a:gd name="T16" fmla="*/ 2147483647 w 281"/>
              <a:gd name="T17" fmla="*/ 2147483647 h 181"/>
              <a:gd name="T18" fmla="*/ 2147483647 w 281"/>
              <a:gd name="T19" fmla="*/ 2147483647 h 181"/>
              <a:gd name="T20" fmla="*/ 2147483647 w 281"/>
              <a:gd name="T21" fmla="*/ 2147483647 h 181"/>
              <a:gd name="T22" fmla="*/ 2147483647 w 281"/>
              <a:gd name="T23" fmla="*/ 2147483647 h 181"/>
              <a:gd name="T24" fmla="*/ 2147483647 w 281"/>
              <a:gd name="T25" fmla="*/ 2147483647 h 181"/>
              <a:gd name="T26" fmla="*/ 2147483647 w 281"/>
              <a:gd name="T27" fmla="*/ 2147483647 h 18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1"/>
              <a:gd name="T43" fmla="*/ 0 h 181"/>
              <a:gd name="T44" fmla="*/ 281 w 281"/>
              <a:gd name="T45" fmla="*/ 181 h 18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1" h="181">
                <a:moveTo>
                  <a:pt x="74" y="39"/>
                </a:moveTo>
                <a:cubicBezTo>
                  <a:pt x="90" y="34"/>
                  <a:pt x="106" y="32"/>
                  <a:pt x="122" y="27"/>
                </a:cubicBezTo>
                <a:cubicBezTo>
                  <a:pt x="132" y="24"/>
                  <a:pt x="152" y="18"/>
                  <a:pt x="152" y="18"/>
                </a:cubicBezTo>
                <a:cubicBezTo>
                  <a:pt x="170" y="0"/>
                  <a:pt x="180" y="9"/>
                  <a:pt x="200" y="18"/>
                </a:cubicBezTo>
                <a:cubicBezTo>
                  <a:pt x="213" y="24"/>
                  <a:pt x="227" y="25"/>
                  <a:pt x="239" y="33"/>
                </a:cubicBezTo>
                <a:cubicBezTo>
                  <a:pt x="243" y="39"/>
                  <a:pt x="246" y="46"/>
                  <a:pt x="251" y="51"/>
                </a:cubicBezTo>
                <a:cubicBezTo>
                  <a:pt x="257" y="57"/>
                  <a:pt x="269" y="69"/>
                  <a:pt x="269" y="69"/>
                </a:cubicBezTo>
                <a:cubicBezTo>
                  <a:pt x="272" y="79"/>
                  <a:pt x="278" y="89"/>
                  <a:pt x="281" y="99"/>
                </a:cubicBezTo>
                <a:cubicBezTo>
                  <a:pt x="278" y="120"/>
                  <a:pt x="275" y="134"/>
                  <a:pt x="254" y="141"/>
                </a:cubicBezTo>
                <a:cubicBezTo>
                  <a:pt x="240" y="155"/>
                  <a:pt x="219" y="157"/>
                  <a:pt x="200" y="162"/>
                </a:cubicBezTo>
                <a:cubicBezTo>
                  <a:pt x="157" y="161"/>
                  <a:pt x="65" y="181"/>
                  <a:pt x="14" y="147"/>
                </a:cubicBezTo>
                <a:cubicBezTo>
                  <a:pt x="0" y="105"/>
                  <a:pt x="54" y="94"/>
                  <a:pt x="83" y="84"/>
                </a:cubicBezTo>
                <a:cubicBezTo>
                  <a:pt x="86" y="81"/>
                  <a:pt x="91" y="79"/>
                  <a:pt x="92" y="75"/>
                </a:cubicBezTo>
                <a:cubicBezTo>
                  <a:pt x="97" y="60"/>
                  <a:pt x="47" y="48"/>
                  <a:pt x="74" y="39"/>
                </a:cubicBezTo>
                <a:close/>
              </a:path>
            </a:pathLst>
          </a:custGeom>
          <a:solidFill>
            <a:srgbClr val="4D4D4D"/>
          </a:solidFill>
          <a:ln w="9525">
            <a:solidFill>
              <a:srgbClr val="4D4D4D"/>
            </a:solidFill>
            <a:round/>
            <a:headEnd/>
            <a:tailEnd/>
          </a:ln>
        </p:spPr>
        <p:txBody>
          <a:bodyPr/>
          <a:lstStyle/>
          <a:p>
            <a:endParaRPr lang="en-US" dirty="0"/>
          </a:p>
        </p:txBody>
      </p:sp>
      <p:sp>
        <p:nvSpPr>
          <p:cNvPr id="16412" name="Freeform 31"/>
          <p:cNvSpPr>
            <a:spLocks/>
          </p:cNvSpPr>
          <p:nvPr/>
        </p:nvSpPr>
        <p:spPr bwMode="auto">
          <a:xfrm>
            <a:off x="4206875" y="3290888"/>
            <a:ext cx="373063" cy="296862"/>
          </a:xfrm>
          <a:custGeom>
            <a:avLst/>
            <a:gdLst>
              <a:gd name="T0" fmla="*/ 0 w 235"/>
              <a:gd name="T1" fmla="*/ 2147483647 h 187"/>
              <a:gd name="T2" fmla="*/ 2147483647 w 235"/>
              <a:gd name="T3" fmla="*/ 2147483647 h 187"/>
              <a:gd name="T4" fmla="*/ 2147483647 w 235"/>
              <a:gd name="T5" fmla="*/ 2147483647 h 187"/>
              <a:gd name="T6" fmla="*/ 2147483647 w 235"/>
              <a:gd name="T7" fmla="*/ 2147483647 h 187"/>
              <a:gd name="T8" fmla="*/ 2147483647 w 235"/>
              <a:gd name="T9" fmla="*/ 2147483647 h 187"/>
              <a:gd name="T10" fmla="*/ 2147483647 w 235"/>
              <a:gd name="T11" fmla="*/ 2147483647 h 187"/>
              <a:gd name="T12" fmla="*/ 2147483647 w 235"/>
              <a:gd name="T13" fmla="*/ 2147483647 h 187"/>
              <a:gd name="T14" fmla="*/ 2147483647 w 235"/>
              <a:gd name="T15" fmla="*/ 2147483647 h 187"/>
              <a:gd name="T16" fmla="*/ 2147483647 w 235"/>
              <a:gd name="T17" fmla="*/ 2147483647 h 187"/>
              <a:gd name="T18" fmla="*/ 2147483647 w 235"/>
              <a:gd name="T19" fmla="*/ 2147483647 h 187"/>
              <a:gd name="T20" fmla="*/ 2147483647 w 235"/>
              <a:gd name="T21" fmla="*/ 2147483647 h 187"/>
              <a:gd name="T22" fmla="*/ 2147483647 w 235"/>
              <a:gd name="T23" fmla="*/ 2147483647 h 187"/>
              <a:gd name="T24" fmla="*/ 2147483647 w 235"/>
              <a:gd name="T25" fmla="*/ 0 h 187"/>
              <a:gd name="T26" fmla="*/ 0 w 235"/>
              <a:gd name="T27" fmla="*/ 2147483647 h 1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5"/>
              <a:gd name="T43" fmla="*/ 0 h 187"/>
              <a:gd name="T44" fmla="*/ 235 w 235"/>
              <a:gd name="T45" fmla="*/ 187 h 1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5" h="187">
                <a:moveTo>
                  <a:pt x="0" y="18"/>
                </a:moveTo>
                <a:cubicBezTo>
                  <a:pt x="4" y="73"/>
                  <a:pt x="10" y="87"/>
                  <a:pt x="33" y="132"/>
                </a:cubicBezTo>
                <a:cubicBezTo>
                  <a:pt x="35" y="136"/>
                  <a:pt x="35" y="141"/>
                  <a:pt x="39" y="144"/>
                </a:cubicBezTo>
                <a:cubicBezTo>
                  <a:pt x="49" y="151"/>
                  <a:pt x="76" y="157"/>
                  <a:pt x="87" y="159"/>
                </a:cubicBezTo>
                <a:cubicBezTo>
                  <a:pt x="95" y="165"/>
                  <a:pt x="96" y="166"/>
                  <a:pt x="105" y="168"/>
                </a:cubicBezTo>
                <a:cubicBezTo>
                  <a:pt x="115" y="170"/>
                  <a:pt x="135" y="174"/>
                  <a:pt x="135" y="174"/>
                </a:cubicBezTo>
                <a:cubicBezTo>
                  <a:pt x="180" y="172"/>
                  <a:pt x="204" y="187"/>
                  <a:pt x="225" y="156"/>
                </a:cubicBezTo>
                <a:cubicBezTo>
                  <a:pt x="235" y="118"/>
                  <a:pt x="223" y="113"/>
                  <a:pt x="192" y="96"/>
                </a:cubicBezTo>
                <a:cubicBezTo>
                  <a:pt x="192" y="96"/>
                  <a:pt x="169" y="81"/>
                  <a:pt x="165" y="78"/>
                </a:cubicBezTo>
                <a:cubicBezTo>
                  <a:pt x="162" y="76"/>
                  <a:pt x="156" y="72"/>
                  <a:pt x="156" y="72"/>
                </a:cubicBezTo>
                <a:cubicBezTo>
                  <a:pt x="139" y="47"/>
                  <a:pt x="107" y="31"/>
                  <a:pt x="81" y="18"/>
                </a:cubicBezTo>
                <a:cubicBezTo>
                  <a:pt x="75" y="15"/>
                  <a:pt x="68" y="16"/>
                  <a:pt x="63" y="12"/>
                </a:cubicBezTo>
                <a:cubicBezTo>
                  <a:pt x="57" y="8"/>
                  <a:pt x="45" y="0"/>
                  <a:pt x="45" y="0"/>
                </a:cubicBezTo>
                <a:cubicBezTo>
                  <a:pt x="29" y="4"/>
                  <a:pt x="16" y="12"/>
                  <a:pt x="0" y="18"/>
                </a:cubicBezTo>
                <a:close/>
              </a:path>
            </a:pathLst>
          </a:custGeom>
          <a:solidFill>
            <a:srgbClr val="4D4D4D"/>
          </a:solidFill>
          <a:ln w="9525">
            <a:solidFill>
              <a:srgbClr val="292929"/>
            </a:solidFill>
            <a:round/>
            <a:headEnd/>
            <a:tailEnd/>
          </a:ln>
        </p:spPr>
        <p:txBody>
          <a:bodyPr/>
          <a:lstStyle/>
          <a:p>
            <a:endParaRPr lang="en-US" dirty="0"/>
          </a:p>
        </p:txBody>
      </p:sp>
      <p:sp>
        <p:nvSpPr>
          <p:cNvPr id="16413" name="Freeform 32"/>
          <p:cNvSpPr>
            <a:spLocks/>
          </p:cNvSpPr>
          <p:nvPr/>
        </p:nvSpPr>
        <p:spPr bwMode="auto">
          <a:xfrm>
            <a:off x="4540250" y="3278188"/>
            <a:ext cx="333375" cy="204787"/>
          </a:xfrm>
          <a:custGeom>
            <a:avLst/>
            <a:gdLst>
              <a:gd name="T0" fmla="*/ 2147483647 w 210"/>
              <a:gd name="T1" fmla="*/ 2147483647 h 129"/>
              <a:gd name="T2" fmla="*/ 2147483647 w 210"/>
              <a:gd name="T3" fmla="*/ 2147483647 h 129"/>
              <a:gd name="T4" fmla="*/ 0 w 210"/>
              <a:gd name="T5" fmla="*/ 2147483647 h 129"/>
              <a:gd name="T6" fmla="*/ 2147483647 w 210"/>
              <a:gd name="T7" fmla="*/ 2147483647 h 129"/>
              <a:gd name="T8" fmla="*/ 2147483647 w 210"/>
              <a:gd name="T9" fmla="*/ 2147483647 h 129"/>
              <a:gd name="T10" fmla="*/ 2147483647 w 210"/>
              <a:gd name="T11" fmla="*/ 2147483647 h 129"/>
              <a:gd name="T12" fmla="*/ 2147483647 w 210"/>
              <a:gd name="T13" fmla="*/ 2147483647 h 129"/>
              <a:gd name="T14" fmla="*/ 2147483647 w 210"/>
              <a:gd name="T15" fmla="*/ 2147483647 h 129"/>
              <a:gd name="T16" fmla="*/ 2147483647 w 210"/>
              <a:gd name="T17" fmla="*/ 2147483647 h 129"/>
              <a:gd name="T18" fmla="*/ 2147483647 w 210"/>
              <a:gd name="T19" fmla="*/ 2147483647 h 1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0"/>
              <a:gd name="T31" fmla="*/ 0 h 129"/>
              <a:gd name="T32" fmla="*/ 210 w 210"/>
              <a:gd name="T33" fmla="*/ 129 h 12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0" h="129">
                <a:moveTo>
                  <a:pt x="33" y="11"/>
                </a:moveTo>
                <a:cubicBezTo>
                  <a:pt x="23" y="25"/>
                  <a:pt x="13" y="40"/>
                  <a:pt x="6" y="56"/>
                </a:cubicBezTo>
                <a:cubicBezTo>
                  <a:pt x="3" y="62"/>
                  <a:pt x="0" y="74"/>
                  <a:pt x="0" y="74"/>
                </a:cubicBezTo>
                <a:cubicBezTo>
                  <a:pt x="7" y="107"/>
                  <a:pt x="31" y="115"/>
                  <a:pt x="60" y="125"/>
                </a:cubicBezTo>
                <a:cubicBezTo>
                  <a:pt x="108" y="124"/>
                  <a:pt x="156" y="129"/>
                  <a:pt x="204" y="122"/>
                </a:cubicBezTo>
                <a:cubicBezTo>
                  <a:pt x="210" y="121"/>
                  <a:pt x="210" y="104"/>
                  <a:pt x="210" y="104"/>
                </a:cubicBezTo>
                <a:cubicBezTo>
                  <a:pt x="206" y="54"/>
                  <a:pt x="205" y="42"/>
                  <a:pt x="156" y="32"/>
                </a:cubicBezTo>
                <a:cubicBezTo>
                  <a:pt x="139" y="21"/>
                  <a:pt x="120" y="23"/>
                  <a:pt x="102" y="14"/>
                </a:cubicBezTo>
                <a:cubicBezTo>
                  <a:pt x="94" y="10"/>
                  <a:pt x="86" y="0"/>
                  <a:pt x="75" y="2"/>
                </a:cubicBezTo>
                <a:cubicBezTo>
                  <a:pt x="61" y="5"/>
                  <a:pt x="47" y="8"/>
                  <a:pt x="33" y="11"/>
                </a:cubicBezTo>
                <a:close/>
              </a:path>
            </a:pathLst>
          </a:custGeom>
          <a:solidFill>
            <a:srgbClr val="C0C0C0"/>
          </a:solidFill>
          <a:ln w="9525">
            <a:solidFill>
              <a:srgbClr val="C0C0C0"/>
            </a:solidFill>
            <a:round/>
            <a:headEnd/>
            <a:tailEnd/>
          </a:ln>
        </p:spPr>
        <p:txBody>
          <a:bodyPr/>
          <a:lstStyle/>
          <a:p>
            <a:endParaRPr lang="en-US" dirty="0"/>
          </a:p>
        </p:txBody>
      </p:sp>
      <p:sp>
        <p:nvSpPr>
          <p:cNvPr id="16414" name="Freeform 33"/>
          <p:cNvSpPr>
            <a:spLocks/>
          </p:cNvSpPr>
          <p:nvPr/>
        </p:nvSpPr>
        <p:spPr bwMode="auto">
          <a:xfrm>
            <a:off x="4659313" y="2925763"/>
            <a:ext cx="400050" cy="455612"/>
          </a:xfrm>
          <a:custGeom>
            <a:avLst/>
            <a:gdLst>
              <a:gd name="T0" fmla="*/ 2147483647 w 252"/>
              <a:gd name="T1" fmla="*/ 2147483647 h 287"/>
              <a:gd name="T2" fmla="*/ 2147483647 w 252"/>
              <a:gd name="T3" fmla="*/ 2147483647 h 287"/>
              <a:gd name="T4" fmla="*/ 2147483647 w 252"/>
              <a:gd name="T5" fmla="*/ 2147483647 h 287"/>
              <a:gd name="T6" fmla="*/ 2147483647 w 252"/>
              <a:gd name="T7" fmla="*/ 2147483647 h 287"/>
              <a:gd name="T8" fmla="*/ 2147483647 w 252"/>
              <a:gd name="T9" fmla="*/ 2147483647 h 287"/>
              <a:gd name="T10" fmla="*/ 2147483647 w 252"/>
              <a:gd name="T11" fmla="*/ 2147483647 h 287"/>
              <a:gd name="T12" fmla="*/ 2147483647 w 252"/>
              <a:gd name="T13" fmla="*/ 2147483647 h 287"/>
              <a:gd name="T14" fmla="*/ 2147483647 w 252"/>
              <a:gd name="T15" fmla="*/ 2147483647 h 287"/>
              <a:gd name="T16" fmla="*/ 2147483647 w 252"/>
              <a:gd name="T17" fmla="*/ 2147483647 h 287"/>
              <a:gd name="T18" fmla="*/ 2147483647 w 252"/>
              <a:gd name="T19" fmla="*/ 2147483647 h 287"/>
              <a:gd name="T20" fmla="*/ 2147483647 w 252"/>
              <a:gd name="T21" fmla="*/ 2147483647 h 287"/>
              <a:gd name="T22" fmla="*/ 0 w 252"/>
              <a:gd name="T23" fmla="*/ 2147483647 h 287"/>
              <a:gd name="T24" fmla="*/ 2147483647 w 252"/>
              <a:gd name="T25" fmla="*/ 2147483647 h 287"/>
              <a:gd name="T26" fmla="*/ 2147483647 w 252"/>
              <a:gd name="T27" fmla="*/ 2147483647 h 287"/>
              <a:gd name="T28" fmla="*/ 2147483647 w 252"/>
              <a:gd name="T29" fmla="*/ 2147483647 h 28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52"/>
              <a:gd name="T46" fmla="*/ 0 h 287"/>
              <a:gd name="T47" fmla="*/ 252 w 252"/>
              <a:gd name="T48" fmla="*/ 287 h 28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52" h="287">
                <a:moveTo>
                  <a:pt x="60" y="95"/>
                </a:moveTo>
                <a:cubicBezTo>
                  <a:pt x="49" y="116"/>
                  <a:pt x="54" y="139"/>
                  <a:pt x="48" y="161"/>
                </a:cubicBezTo>
                <a:cubicBezTo>
                  <a:pt x="49" y="175"/>
                  <a:pt x="45" y="192"/>
                  <a:pt x="54" y="203"/>
                </a:cubicBezTo>
                <a:cubicBezTo>
                  <a:pt x="67" y="219"/>
                  <a:pt x="87" y="220"/>
                  <a:pt x="105" y="224"/>
                </a:cubicBezTo>
                <a:cubicBezTo>
                  <a:pt x="122" y="227"/>
                  <a:pt x="154" y="241"/>
                  <a:pt x="168" y="251"/>
                </a:cubicBezTo>
                <a:cubicBezTo>
                  <a:pt x="176" y="262"/>
                  <a:pt x="176" y="274"/>
                  <a:pt x="180" y="287"/>
                </a:cubicBezTo>
                <a:cubicBezTo>
                  <a:pt x="201" y="283"/>
                  <a:pt x="219" y="278"/>
                  <a:pt x="237" y="266"/>
                </a:cubicBezTo>
                <a:cubicBezTo>
                  <a:pt x="252" y="222"/>
                  <a:pt x="227" y="172"/>
                  <a:pt x="201" y="137"/>
                </a:cubicBezTo>
                <a:cubicBezTo>
                  <a:pt x="197" y="126"/>
                  <a:pt x="190" y="120"/>
                  <a:pt x="183" y="110"/>
                </a:cubicBezTo>
                <a:cubicBezTo>
                  <a:pt x="177" y="86"/>
                  <a:pt x="164" y="61"/>
                  <a:pt x="150" y="41"/>
                </a:cubicBezTo>
                <a:cubicBezTo>
                  <a:pt x="144" y="32"/>
                  <a:pt x="95" y="21"/>
                  <a:pt x="84" y="17"/>
                </a:cubicBezTo>
                <a:cubicBezTo>
                  <a:pt x="27" y="19"/>
                  <a:pt x="13" y="0"/>
                  <a:pt x="0" y="38"/>
                </a:cubicBezTo>
                <a:cubicBezTo>
                  <a:pt x="6" y="64"/>
                  <a:pt x="15" y="62"/>
                  <a:pt x="33" y="80"/>
                </a:cubicBezTo>
                <a:cubicBezTo>
                  <a:pt x="39" y="86"/>
                  <a:pt x="51" y="98"/>
                  <a:pt x="51" y="98"/>
                </a:cubicBezTo>
                <a:cubicBezTo>
                  <a:pt x="55" y="111"/>
                  <a:pt x="53" y="110"/>
                  <a:pt x="60" y="95"/>
                </a:cubicBezTo>
                <a:close/>
              </a:path>
            </a:pathLst>
          </a:custGeom>
          <a:solidFill>
            <a:srgbClr val="4D4D4D"/>
          </a:solidFill>
          <a:ln w="9525">
            <a:solidFill>
              <a:srgbClr val="4D4D4D"/>
            </a:solidFill>
            <a:round/>
            <a:headEnd/>
            <a:tailEnd/>
          </a:ln>
        </p:spPr>
        <p:txBody>
          <a:bodyPr/>
          <a:lstStyle/>
          <a:p>
            <a:endParaRPr lang="en-US" dirty="0"/>
          </a:p>
        </p:txBody>
      </p:sp>
      <p:sp>
        <p:nvSpPr>
          <p:cNvPr id="16415" name="Freeform 34"/>
          <p:cNvSpPr>
            <a:spLocks/>
          </p:cNvSpPr>
          <p:nvPr/>
        </p:nvSpPr>
        <p:spPr bwMode="auto">
          <a:xfrm>
            <a:off x="4597400" y="3348038"/>
            <a:ext cx="498475" cy="228600"/>
          </a:xfrm>
          <a:custGeom>
            <a:avLst/>
            <a:gdLst>
              <a:gd name="T0" fmla="*/ 0 w 314"/>
              <a:gd name="T1" fmla="*/ 2147483647 h 144"/>
              <a:gd name="T2" fmla="*/ 2147483647 w 314"/>
              <a:gd name="T3" fmla="*/ 2147483647 h 144"/>
              <a:gd name="T4" fmla="*/ 2147483647 w 314"/>
              <a:gd name="T5" fmla="*/ 2147483647 h 144"/>
              <a:gd name="T6" fmla="*/ 2147483647 w 314"/>
              <a:gd name="T7" fmla="*/ 2147483647 h 144"/>
              <a:gd name="T8" fmla="*/ 2147483647 w 314"/>
              <a:gd name="T9" fmla="*/ 2147483647 h 144"/>
              <a:gd name="T10" fmla="*/ 2147483647 w 314"/>
              <a:gd name="T11" fmla="*/ 2147483647 h 144"/>
              <a:gd name="T12" fmla="*/ 2147483647 w 314"/>
              <a:gd name="T13" fmla="*/ 2147483647 h 144"/>
              <a:gd name="T14" fmla="*/ 2147483647 w 314"/>
              <a:gd name="T15" fmla="*/ 0 h 144"/>
              <a:gd name="T16" fmla="*/ 2147483647 w 314"/>
              <a:gd name="T17" fmla="*/ 2147483647 h 144"/>
              <a:gd name="T18" fmla="*/ 2147483647 w 314"/>
              <a:gd name="T19" fmla="*/ 2147483647 h 144"/>
              <a:gd name="T20" fmla="*/ 2147483647 w 314"/>
              <a:gd name="T21" fmla="*/ 2147483647 h 144"/>
              <a:gd name="T22" fmla="*/ 0 w 314"/>
              <a:gd name="T23" fmla="*/ 2147483647 h 1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14"/>
              <a:gd name="T37" fmla="*/ 0 h 144"/>
              <a:gd name="T38" fmla="*/ 314 w 314"/>
              <a:gd name="T39" fmla="*/ 144 h 1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14" h="144">
                <a:moveTo>
                  <a:pt x="0" y="60"/>
                </a:moveTo>
                <a:cubicBezTo>
                  <a:pt x="28" y="81"/>
                  <a:pt x="58" y="101"/>
                  <a:pt x="87" y="120"/>
                </a:cubicBezTo>
                <a:cubicBezTo>
                  <a:pt x="92" y="123"/>
                  <a:pt x="118" y="127"/>
                  <a:pt x="126" y="129"/>
                </a:cubicBezTo>
                <a:cubicBezTo>
                  <a:pt x="141" y="133"/>
                  <a:pt x="156" y="140"/>
                  <a:pt x="171" y="144"/>
                </a:cubicBezTo>
                <a:cubicBezTo>
                  <a:pt x="230" y="140"/>
                  <a:pt x="215" y="135"/>
                  <a:pt x="261" y="120"/>
                </a:cubicBezTo>
                <a:cubicBezTo>
                  <a:pt x="273" y="116"/>
                  <a:pt x="294" y="102"/>
                  <a:pt x="294" y="102"/>
                </a:cubicBezTo>
                <a:cubicBezTo>
                  <a:pt x="301" y="92"/>
                  <a:pt x="308" y="86"/>
                  <a:pt x="312" y="75"/>
                </a:cubicBezTo>
                <a:cubicBezTo>
                  <a:pt x="309" y="27"/>
                  <a:pt x="314" y="9"/>
                  <a:pt x="267" y="0"/>
                </a:cubicBezTo>
                <a:cubicBezTo>
                  <a:pt x="249" y="2"/>
                  <a:pt x="236" y="3"/>
                  <a:pt x="219" y="9"/>
                </a:cubicBezTo>
                <a:cubicBezTo>
                  <a:pt x="196" y="32"/>
                  <a:pt x="158" y="46"/>
                  <a:pt x="126" y="51"/>
                </a:cubicBezTo>
                <a:cubicBezTo>
                  <a:pt x="84" y="49"/>
                  <a:pt x="58" y="45"/>
                  <a:pt x="18" y="48"/>
                </a:cubicBezTo>
                <a:cubicBezTo>
                  <a:pt x="12" y="52"/>
                  <a:pt x="6" y="56"/>
                  <a:pt x="0" y="60"/>
                </a:cubicBezTo>
                <a:close/>
              </a:path>
            </a:pathLst>
          </a:custGeom>
          <a:solidFill>
            <a:srgbClr val="4D4D4D"/>
          </a:solidFill>
          <a:ln w="9525">
            <a:solidFill>
              <a:srgbClr val="4D4D4D"/>
            </a:solidFill>
            <a:round/>
            <a:headEnd/>
            <a:tailEnd/>
          </a:ln>
        </p:spPr>
        <p:txBody>
          <a:bodyPr/>
          <a:lstStyle/>
          <a:p>
            <a:endParaRPr lang="en-US" dirty="0"/>
          </a:p>
        </p:txBody>
      </p:sp>
      <p:sp>
        <p:nvSpPr>
          <p:cNvPr id="16416" name="Freeform 35"/>
          <p:cNvSpPr>
            <a:spLocks/>
          </p:cNvSpPr>
          <p:nvPr/>
        </p:nvSpPr>
        <p:spPr bwMode="auto">
          <a:xfrm>
            <a:off x="4159250" y="2833688"/>
            <a:ext cx="412750" cy="276225"/>
          </a:xfrm>
          <a:custGeom>
            <a:avLst/>
            <a:gdLst>
              <a:gd name="T0" fmla="*/ 0 w 260"/>
              <a:gd name="T1" fmla="*/ 2147483647 h 174"/>
              <a:gd name="T2" fmla="*/ 2147483647 w 260"/>
              <a:gd name="T3" fmla="*/ 2147483647 h 174"/>
              <a:gd name="T4" fmla="*/ 2147483647 w 260"/>
              <a:gd name="T5" fmla="*/ 2147483647 h 174"/>
              <a:gd name="T6" fmla="*/ 2147483647 w 260"/>
              <a:gd name="T7" fmla="*/ 2147483647 h 174"/>
              <a:gd name="T8" fmla="*/ 2147483647 w 260"/>
              <a:gd name="T9" fmla="*/ 2147483647 h 174"/>
              <a:gd name="T10" fmla="*/ 2147483647 w 260"/>
              <a:gd name="T11" fmla="*/ 2147483647 h 174"/>
              <a:gd name="T12" fmla="*/ 2147483647 w 260"/>
              <a:gd name="T13" fmla="*/ 2147483647 h 174"/>
              <a:gd name="T14" fmla="*/ 2147483647 w 260"/>
              <a:gd name="T15" fmla="*/ 0 h 174"/>
              <a:gd name="T16" fmla="*/ 2147483647 w 260"/>
              <a:gd name="T17" fmla="*/ 2147483647 h 174"/>
              <a:gd name="T18" fmla="*/ 0 w 260"/>
              <a:gd name="T19" fmla="*/ 2147483647 h 17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0"/>
              <a:gd name="T31" fmla="*/ 0 h 174"/>
              <a:gd name="T32" fmla="*/ 260 w 260"/>
              <a:gd name="T33" fmla="*/ 174 h 17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0" h="174">
                <a:moveTo>
                  <a:pt x="0" y="9"/>
                </a:moveTo>
                <a:cubicBezTo>
                  <a:pt x="7" y="30"/>
                  <a:pt x="23" y="49"/>
                  <a:pt x="33" y="69"/>
                </a:cubicBezTo>
                <a:cubicBezTo>
                  <a:pt x="41" y="85"/>
                  <a:pt x="44" y="110"/>
                  <a:pt x="57" y="123"/>
                </a:cubicBezTo>
                <a:cubicBezTo>
                  <a:pt x="87" y="153"/>
                  <a:pt x="122" y="164"/>
                  <a:pt x="162" y="174"/>
                </a:cubicBezTo>
                <a:cubicBezTo>
                  <a:pt x="187" y="171"/>
                  <a:pt x="207" y="162"/>
                  <a:pt x="231" y="156"/>
                </a:cubicBezTo>
                <a:cubicBezTo>
                  <a:pt x="260" y="137"/>
                  <a:pt x="245" y="101"/>
                  <a:pt x="228" y="78"/>
                </a:cubicBezTo>
                <a:cubicBezTo>
                  <a:pt x="220" y="54"/>
                  <a:pt x="195" y="36"/>
                  <a:pt x="171" y="30"/>
                </a:cubicBezTo>
                <a:cubicBezTo>
                  <a:pt x="146" y="11"/>
                  <a:pt x="108" y="8"/>
                  <a:pt x="78" y="0"/>
                </a:cubicBezTo>
                <a:cubicBezTo>
                  <a:pt x="60" y="2"/>
                  <a:pt x="48" y="2"/>
                  <a:pt x="33" y="12"/>
                </a:cubicBezTo>
                <a:cubicBezTo>
                  <a:pt x="8" y="8"/>
                  <a:pt x="19" y="9"/>
                  <a:pt x="0" y="9"/>
                </a:cubicBezTo>
                <a:close/>
              </a:path>
            </a:pathLst>
          </a:custGeom>
          <a:solidFill>
            <a:srgbClr val="C0C0C0"/>
          </a:solidFill>
          <a:ln w="9525">
            <a:solidFill>
              <a:srgbClr val="808080"/>
            </a:solidFill>
            <a:round/>
            <a:headEnd/>
            <a:tailEnd/>
          </a:ln>
        </p:spPr>
        <p:txBody>
          <a:bodyPr/>
          <a:lstStyle/>
          <a:p>
            <a:endParaRPr lang="en-US" dirty="0"/>
          </a:p>
        </p:txBody>
      </p:sp>
      <p:sp>
        <p:nvSpPr>
          <p:cNvPr id="16417" name="Freeform 36"/>
          <p:cNvSpPr>
            <a:spLocks/>
          </p:cNvSpPr>
          <p:nvPr/>
        </p:nvSpPr>
        <p:spPr bwMode="auto">
          <a:xfrm>
            <a:off x="3711575" y="3038475"/>
            <a:ext cx="347663" cy="339725"/>
          </a:xfrm>
          <a:custGeom>
            <a:avLst/>
            <a:gdLst>
              <a:gd name="T0" fmla="*/ 2147483647 w 219"/>
              <a:gd name="T1" fmla="*/ 2147483647 h 214"/>
              <a:gd name="T2" fmla="*/ 2147483647 w 219"/>
              <a:gd name="T3" fmla="*/ 2147483647 h 214"/>
              <a:gd name="T4" fmla="*/ 2147483647 w 219"/>
              <a:gd name="T5" fmla="*/ 2147483647 h 214"/>
              <a:gd name="T6" fmla="*/ 2147483647 w 219"/>
              <a:gd name="T7" fmla="*/ 2147483647 h 214"/>
              <a:gd name="T8" fmla="*/ 2147483647 w 219"/>
              <a:gd name="T9" fmla="*/ 2147483647 h 214"/>
              <a:gd name="T10" fmla="*/ 2147483647 w 219"/>
              <a:gd name="T11" fmla="*/ 2147483647 h 214"/>
              <a:gd name="T12" fmla="*/ 2147483647 w 219"/>
              <a:gd name="T13" fmla="*/ 2147483647 h 214"/>
              <a:gd name="T14" fmla="*/ 2147483647 w 219"/>
              <a:gd name="T15" fmla="*/ 2147483647 h 214"/>
              <a:gd name="T16" fmla="*/ 2147483647 w 219"/>
              <a:gd name="T17" fmla="*/ 2147483647 h 214"/>
              <a:gd name="T18" fmla="*/ 2147483647 w 219"/>
              <a:gd name="T19" fmla="*/ 2147483647 h 214"/>
              <a:gd name="T20" fmla="*/ 2147483647 w 219"/>
              <a:gd name="T21" fmla="*/ 2147483647 h 214"/>
              <a:gd name="T22" fmla="*/ 2147483647 w 219"/>
              <a:gd name="T23" fmla="*/ 0 h 214"/>
              <a:gd name="T24" fmla="*/ 2147483647 w 219"/>
              <a:gd name="T25" fmla="*/ 2147483647 h 214"/>
              <a:gd name="T26" fmla="*/ 2147483647 w 219"/>
              <a:gd name="T27" fmla="*/ 2147483647 h 214"/>
              <a:gd name="T28" fmla="*/ 0 w 219"/>
              <a:gd name="T29" fmla="*/ 2147483647 h 214"/>
              <a:gd name="T30" fmla="*/ 2147483647 w 219"/>
              <a:gd name="T31" fmla="*/ 2147483647 h 214"/>
              <a:gd name="T32" fmla="*/ 2147483647 w 219"/>
              <a:gd name="T33" fmla="*/ 2147483647 h 2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19"/>
              <a:gd name="T52" fmla="*/ 0 h 214"/>
              <a:gd name="T53" fmla="*/ 219 w 219"/>
              <a:gd name="T54" fmla="*/ 214 h 21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19" h="214">
                <a:moveTo>
                  <a:pt x="15" y="51"/>
                </a:moveTo>
                <a:cubicBezTo>
                  <a:pt x="19" y="80"/>
                  <a:pt x="30" y="108"/>
                  <a:pt x="48" y="132"/>
                </a:cubicBezTo>
                <a:cubicBezTo>
                  <a:pt x="62" y="174"/>
                  <a:pt x="121" y="203"/>
                  <a:pt x="162" y="213"/>
                </a:cubicBezTo>
                <a:cubicBezTo>
                  <a:pt x="170" y="212"/>
                  <a:pt x="179" y="214"/>
                  <a:pt x="186" y="210"/>
                </a:cubicBezTo>
                <a:cubicBezTo>
                  <a:pt x="194" y="206"/>
                  <a:pt x="204" y="192"/>
                  <a:pt x="204" y="192"/>
                </a:cubicBezTo>
                <a:cubicBezTo>
                  <a:pt x="205" y="189"/>
                  <a:pt x="206" y="186"/>
                  <a:pt x="207" y="183"/>
                </a:cubicBezTo>
                <a:cubicBezTo>
                  <a:pt x="209" y="180"/>
                  <a:pt x="212" y="177"/>
                  <a:pt x="213" y="174"/>
                </a:cubicBezTo>
                <a:cubicBezTo>
                  <a:pt x="216" y="168"/>
                  <a:pt x="219" y="156"/>
                  <a:pt x="219" y="156"/>
                </a:cubicBezTo>
                <a:cubicBezTo>
                  <a:pt x="216" y="129"/>
                  <a:pt x="205" y="105"/>
                  <a:pt x="177" y="96"/>
                </a:cubicBezTo>
                <a:cubicBezTo>
                  <a:pt x="162" y="85"/>
                  <a:pt x="125" y="67"/>
                  <a:pt x="114" y="51"/>
                </a:cubicBezTo>
                <a:cubicBezTo>
                  <a:pt x="107" y="40"/>
                  <a:pt x="98" y="34"/>
                  <a:pt x="87" y="27"/>
                </a:cubicBezTo>
                <a:cubicBezTo>
                  <a:pt x="77" y="12"/>
                  <a:pt x="68" y="9"/>
                  <a:pt x="54" y="0"/>
                </a:cubicBezTo>
                <a:cubicBezTo>
                  <a:pt x="29" y="5"/>
                  <a:pt x="34" y="8"/>
                  <a:pt x="15" y="21"/>
                </a:cubicBezTo>
                <a:cubicBezTo>
                  <a:pt x="5" y="35"/>
                  <a:pt x="10" y="27"/>
                  <a:pt x="3" y="48"/>
                </a:cubicBezTo>
                <a:cubicBezTo>
                  <a:pt x="2" y="51"/>
                  <a:pt x="0" y="57"/>
                  <a:pt x="0" y="57"/>
                </a:cubicBezTo>
                <a:cubicBezTo>
                  <a:pt x="4" y="70"/>
                  <a:pt x="11" y="69"/>
                  <a:pt x="24" y="69"/>
                </a:cubicBezTo>
                <a:lnTo>
                  <a:pt x="15" y="51"/>
                </a:lnTo>
                <a:close/>
              </a:path>
            </a:pathLst>
          </a:custGeom>
          <a:solidFill>
            <a:srgbClr val="C0C0C0"/>
          </a:solidFill>
          <a:ln w="9525">
            <a:solidFill>
              <a:srgbClr val="808080"/>
            </a:solidFill>
            <a:round/>
            <a:headEnd/>
            <a:tailEnd/>
          </a:ln>
        </p:spPr>
        <p:txBody>
          <a:bodyPr/>
          <a:lstStyle/>
          <a:p>
            <a:endParaRPr lang="en-US" dirty="0"/>
          </a:p>
        </p:txBody>
      </p:sp>
      <p:sp>
        <p:nvSpPr>
          <p:cNvPr id="16418" name="Line 37"/>
          <p:cNvSpPr>
            <a:spLocks noChangeShapeType="1"/>
          </p:cNvSpPr>
          <p:nvPr/>
        </p:nvSpPr>
        <p:spPr bwMode="auto">
          <a:xfrm>
            <a:off x="4978400" y="3348038"/>
            <a:ext cx="1371600" cy="76200"/>
          </a:xfrm>
          <a:prstGeom prst="line">
            <a:avLst/>
          </a:prstGeom>
          <a:noFill/>
          <a:ln w="9525">
            <a:solidFill>
              <a:schemeClr val="tx1"/>
            </a:solidFill>
            <a:round/>
            <a:headEnd/>
            <a:tailEnd/>
          </a:ln>
        </p:spPr>
        <p:txBody>
          <a:bodyPr/>
          <a:lstStyle/>
          <a:p>
            <a:endParaRPr lang="en-US" dirty="0"/>
          </a:p>
        </p:txBody>
      </p:sp>
      <p:sp>
        <p:nvSpPr>
          <p:cNvPr id="16419" name="Line 38"/>
          <p:cNvSpPr>
            <a:spLocks noChangeShapeType="1"/>
          </p:cNvSpPr>
          <p:nvPr/>
        </p:nvSpPr>
        <p:spPr bwMode="auto">
          <a:xfrm flipV="1">
            <a:off x="4826000" y="3424238"/>
            <a:ext cx="1524000" cy="152400"/>
          </a:xfrm>
          <a:prstGeom prst="line">
            <a:avLst/>
          </a:prstGeom>
          <a:noFill/>
          <a:ln w="9525">
            <a:solidFill>
              <a:schemeClr val="tx1"/>
            </a:solidFill>
            <a:round/>
            <a:headEnd/>
            <a:tailEnd/>
          </a:ln>
        </p:spPr>
        <p:txBody>
          <a:bodyPr/>
          <a:lstStyle/>
          <a:p>
            <a:endParaRPr lang="en-US" dirty="0"/>
          </a:p>
        </p:txBody>
      </p:sp>
      <p:sp>
        <p:nvSpPr>
          <p:cNvPr id="16420" name="Freeform 39"/>
          <p:cNvSpPr>
            <a:spLocks/>
          </p:cNvSpPr>
          <p:nvPr/>
        </p:nvSpPr>
        <p:spPr bwMode="auto">
          <a:xfrm>
            <a:off x="6324600" y="3195638"/>
            <a:ext cx="1244600" cy="457200"/>
          </a:xfrm>
          <a:custGeom>
            <a:avLst/>
            <a:gdLst>
              <a:gd name="T0" fmla="*/ 0 w 314"/>
              <a:gd name="T1" fmla="*/ 2147483647 h 144"/>
              <a:gd name="T2" fmla="*/ 2147483647 w 314"/>
              <a:gd name="T3" fmla="*/ 2147483647 h 144"/>
              <a:gd name="T4" fmla="*/ 2147483647 w 314"/>
              <a:gd name="T5" fmla="*/ 2147483647 h 144"/>
              <a:gd name="T6" fmla="*/ 2147483647 w 314"/>
              <a:gd name="T7" fmla="*/ 2147483647 h 144"/>
              <a:gd name="T8" fmla="*/ 2147483647 w 314"/>
              <a:gd name="T9" fmla="*/ 2147483647 h 144"/>
              <a:gd name="T10" fmla="*/ 2147483647 w 314"/>
              <a:gd name="T11" fmla="*/ 2147483647 h 144"/>
              <a:gd name="T12" fmla="*/ 2147483647 w 314"/>
              <a:gd name="T13" fmla="*/ 2147483647 h 144"/>
              <a:gd name="T14" fmla="*/ 2147483647 w 314"/>
              <a:gd name="T15" fmla="*/ 0 h 144"/>
              <a:gd name="T16" fmla="*/ 2147483647 w 314"/>
              <a:gd name="T17" fmla="*/ 2147483647 h 144"/>
              <a:gd name="T18" fmla="*/ 2147483647 w 314"/>
              <a:gd name="T19" fmla="*/ 2147483647 h 144"/>
              <a:gd name="T20" fmla="*/ 2147483647 w 314"/>
              <a:gd name="T21" fmla="*/ 2147483647 h 144"/>
              <a:gd name="T22" fmla="*/ 0 w 314"/>
              <a:gd name="T23" fmla="*/ 2147483647 h 1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14"/>
              <a:gd name="T37" fmla="*/ 0 h 144"/>
              <a:gd name="T38" fmla="*/ 314 w 314"/>
              <a:gd name="T39" fmla="*/ 144 h 1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14" h="144">
                <a:moveTo>
                  <a:pt x="0" y="60"/>
                </a:moveTo>
                <a:cubicBezTo>
                  <a:pt x="28" y="81"/>
                  <a:pt x="58" y="101"/>
                  <a:pt x="87" y="120"/>
                </a:cubicBezTo>
                <a:cubicBezTo>
                  <a:pt x="92" y="123"/>
                  <a:pt x="118" y="127"/>
                  <a:pt x="126" y="129"/>
                </a:cubicBezTo>
                <a:cubicBezTo>
                  <a:pt x="141" y="133"/>
                  <a:pt x="156" y="140"/>
                  <a:pt x="171" y="144"/>
                </a:cubicBezTo>
                <a:cubicBezTo>
                  <a:pt x="230" y="140"/>
                  <a:pt x="215" y="135"/>
                  <a:pt x="261" y="120"/>
                </a:cubicBezTo>
                <a:cubicBezTo>
                  <a:pt x="273" y="116"/>
                  <a:pt x="294" y="102"/>
                  <a:pt x="294" y="102"/>
                </a:cubicBezTo>
                <a:cubicBezTo>
                  <a:pt x="301" y="92"/>
                  <a:pt x="308" y="86"/>
                  <a:pt x="312" y="75"/>
                </a:cubicBezTo>
                <a:cubicBezTo>
                  <a:pt x="309" y="27"/>
                  <a:pt x="314" y="9"/>
                  <a:pt x="267" y="0"/>
                </a:cubicBezTo>
                <a:cubicBezTo>
                  <a:pt x="249" y="2"/>
                  <a:pt x="236" y="3"/>
                  <a:pt x="219" y="9"/>
                </a:cubicBezTo>
                <a:cubicBezTo>
                  <a:pt x="196" y="32"/>
                  <a:pt x="158" y="46"/>
                  <a:pt x="126" y="51"/>
                </a:cubicBezTo>
                <a:cubicBezTo>
                  <a:pt x="84" y="49"/>
                  <a:pt x="58" y="45"/>
                  <a:pt x="18" y="48"/>
                </a:cubicBezTo>
                <a:cubicBezTo>
                  <a:pt x="12" y="52"/>
                  <a:pt x="6" y="56"/>
                  <a:pt x="0" y="60"/>
                </a:cubicBezTo>
                <a:close/>
              </a:path>
            </a:pathLst>
          </a:custGeom>
          <a:solidFill>
            <a:srgbClr val="C0C0C0"/>
          </a:solidFill>
          <a:ln w="9525">
            <a:solidFill>
              <a:srgbClr val="C0C0C0"/>
            </a:solidFill>
            <a:round/>
            <a:headEnd/>
            <a:tailEnd/>
          </a:ln>
        </p:spPr>
        <p:txBody>
          <a:bodyPr/>
          <a:lstStyle/>
          <a:p>
            <a:endParaRPr lang="en-US" dirty="0"/>
          </a:p>
        </p:txBody>
      </p:sp>
      <p:sp>
        <p:nvSpPr>
          <p:cNvPr id="16421" name="Freeform 40"/>
          <p:cNvSpPr>
            <a:spLocks/>
          </p:cNvSpPr>
          <p:nvPr/>
        </p:nvSpPr>
        <p:spPr bwMode="auto">
          <a:xfrm>
            <a:off x="6300788" y="3338513"/>
            <a:ext cx="61912" cy="53975"/>
          </a:xfrm>
          <a:custGeom>
            <a:avLst/>
            <a:gdLst>
              <a:gd name="T0" fmla="*/ 0 w 39"/>
              <a:gd name="T1" fmla="*/ 2147483647 h 34"/>
              <a:gd name="T2" fmla="*/ 2147483647 w 39"/>
              <a:gd name="T3" fmla="*/ 2147483647 h 34"/>
              <a:gd name="T4" fmla="*/ 2147483647 w 39"/>
              <a:gd name="T5" fmla="*/ 2147483647 h 34"/>
              <a:gd name="T6" fmla="*/ 2147483647 w 39"/>
              <a:gd name="T7" fmla="*/ 2147483647 h 34"/>
              <a:gd name="T8" fmla="*/ 2147483647 w 39"/>
              <a:gd name="T9" fmla="*/ 0 h 34"/>
              <a:gd name="T10" fmla="*/ 0 w 39"/>
              <a:gd name="T11" fmla="*/ 2147483647 h 34"/>
              <a:gd name="T12" fmla="*/ 0 60000 65536"/>
              <a:gd name="T13" fmla="*/ 0 60000 65536"/>
              <a:gd name="T14" fmla="*/ 0 60000 65536"/>
              <a:gd name="T15" fmla="*/ 0 60000 65536"/>
              <a:gd name="T16" fmla="*/ 0 60000 65536"/>
              <a:gd name="T17" fmla="*/ 0 60000 65536"/>
              <a:gd name="T18" fmla="*/ 0 w 39"/>
              <a:gd name="T19" fmla="*/ 0 h 34"/>
              <a:gd name="T20" fmla="*/ 39 w 39"/>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39" h="34">
                <a:moveTo>
                  <a:pt x="0" y="5"/>
                </a:moveTo>
                <a:cubicBezTo>
                  <a:pt x="8" y="14"/>
                  <a:pt x="5" y="26"/>
                  <a:pt x="15" y="33"/>
                </a:cubicBezTo>
                <a:cubicBezTo>
                  <a:pt x="22" y="33"/>
                  <a:pt x="29" y="34"/>
                  <a:pt x="35" y="32"/>
                </a:cubicBezTo>
                <a:cubicBezTo>
                  <a:pt x="37" y="32"/>
                  <a:pt x="38" y="29"/>
                  <a:pt x="38" y="27"/>
                </a:cubicBezTo>
                <a:cubicBezTo>
                  <a:pt x="39" y="5"/>
                  <a:pt x="36" y="9"/>
                  <a:pt x="23" y="0"/>
                </a:cubicBezTo>
                <a:cubicBezTo>
                  <a:pt x="15" y="1"/>
                  <a:pt x="6" y="6"/>
                  <a:pt x="0" y="5"/>
                </a:cubicBezTo>
                <a:close/>
              </a:path>
            </a:pathLst>
          </a:custGeom>
          <a:solidFill>
            <a:schemeClr val="tx2"/>
          </a:solidFill>
          <a:ln w="9525">
            <a:solidFill>
              <a:schemeClr val="tx1"/>
            </a:solidFill>
            <a:round/>
            <a:headEnd/>
            <a:tailEnd/>
          </a:ln>
        </p:spPr>
        <p:txBody>
          <a:bodyPr/>
          <a:lstStyle/>
          <a:p>
            <a:endParaRPr lang="en-US" dirty="0"/>
          </a:p>
        </p:txBody>
      </p:sp>
      <p:sp>
        <p:nvSpPr>
          <p:cNvPr id="16422" name="Freeform 41"/>
          <p:cNvSpPr>
            <a:spLocks/>
          </p:cNvSpPr>
          <p:nvPr/>
        </p:nvSpPr>
        <p:spPr bwMode="auto">
          <a:xfrm>
            <a:off x="6375400" y="3290888"/>
            <a:ext cx="103188" cy="53975"/>
          </a:xfrm>
          <a:custGeom>
            <a:avLst/>
            <a:gdLst>
              <a:gd name="T0" fmla="*/ 2147483647 w 65"/>
              <a:gd name="T1" fmla="*/ 2147483647 h 34"/>
              <a:gd name="T2" fmla="*/ 2147483647 w 65"/>
              <a:gd name="T3" fmla="*/ 2147483647 h 34"/>
              <a:gd name="T4" fmla="*/ 2147483647 w 65"/>
              <a:gd name="T5" fmla="*/ 2147483647 h 34"/>
              <a:gd name="T6" fmla="*/ 2147483647 w 65"/>
              <a:gd name="T7" fmla="*/ 0 h 34"/>
              <a:gd name="T8" fmla="*/ 2147483647 w 65"/>
              <a:gd name="T9" fmla="*/ 2147483647 h 34"/>
              <a:gd name="T10" fmla="*/ 0 60000 65536"/>
              <a:gd name="T11" fmla="*/ 0 60000 65536"/>
              <a:gd name="T12" fmla="*/ 0 60000 65536"/>
              <a:gd name="T13" fmla="*/ 0 60000 65536"/>
              <a:gd name="T14" fmla="*/ 0 60000 65536"/>
              <a:gd name="T15" fmla="*/ 0 w 65"/>
              <a:gd name="T16" fmla="*/ 0 h 34"/>
              <a:gd name="T17" fmla="*/ 65 w 65"/>
              <a:gd name="T18" fmla="*/ 34 h 34"/>
            </a:gdLst>
            <a:ahLst/>
            <a:cxnLst>
              <a:cxn ang="T10">
                <a:pos x="T0" y="T1"/>
              </a:cxn>
              <a:cxn ang="T11">
                <a:pos x="T2" y="T3"/>
              </a:cxn>
              <a:cxn ang="T12">
                <a:pos x="T4" y="T5"/>
              </a:cxn>
              <a:cxn ang="T13">
                <a:pos x="T6" y="T7"/>
              </a:cxn>
              <a:cxn ang="T14">
                <a:pos x="T8" y="T9"/>
              </a:cxn>
            </a:cxnLst>
            <a:rect l="T15" t="T16" r="T17" b="T18"/>
            <a:pathLst>
              <a:path w="65" h="34">
                <a:moveTo>
                  <a:pt x="12" y="2"/>
                </a:moveTo>
                <a:cubicBezTo>
                  <a:pt x="2" y="4"/>
                  <a:pt x="0" y="25"/>
                  <a:pt x="12" y="27"/>
                </a:cubicBezTo>
                <a:cubicBezTo>
                  <a:pt x="25" y="34"/>
                  <a:pt x="41" y="34"/>
                  <a:pt x="55" y="27"/>
                </a:cubicBezTo>
                <a:cubicBezTo>
                  <a:pt x="65" y="14"/>
                  <a:pt x="52" y="0"/>
                  <a:pt x="39" y="0"/>
                </a:cubicBezTo>
                <a:cubicBezTo>
                  <a:pt x="30" y="0"/>
                  <a:pt x="21" y="1"/>
                  <a:pt x="12" y="2"/>
                </a:cubicBezTo>
                <a:close/>
              </a:path>
            </a:pathLst>
          </a:custGeom>
          <a:solidFill>
            <a:schemeClr val="tx1"/>
          </a:solidFill>
          <a:ln w="9525">
            <a:solidFill>
              <a:schemeClr val="tx1"/>
            </a:solidFill>
            <a:round/>
            <a:headEnd/>
            <a:tailEnd/>
          </a:ln>
        </p:spPr>
        <p:txBody>
          <a:bodyPr/>
          <a:lstStyle/>
          <a:p>
            <a:endParaRPr lang="en-US" dirty="0"/>
          </a:p>
        </p:txBody>
      </p:sp>
      <p:sp>
        <p:nvSpPr>
          <p:cNvPr id="16423" name="Freeform 42"/>
          <p:cNvSpPr>
            <a:spLocks/>
          </p:cNvSpPr>
          <p:nvPr/>
        </p:nvSpPr>
        <p:spPr bwMode="auto">
          <a:xfrm>
            <a:off x="6496050" y="3287713"/>
            <a:ext cx="115888" cy="61912"/>
          </a:xfrm>
          <a:custGeom>
            <a:avLst/>
            <a:gdLst>
              <a:gd name="T0" fmla="*/ 0 w 73"/>
              <a:gd name="T1" fmla="*/ 2147483647 h 39"/>
              <a:gd name="T2" fmla="*/ 2147483647 w 73"/>
              <a:gd name="T3" fmla="*/ 2147483647 h 39"/>
              <a:gd name="T4" fmla="*/ 2147483647 w 73"/>
              <a:gd name="T5" fmla="*/ 2147483647 h 39"/>
              <a:gd name="T6" fmla="*/ 2147483647 w 73"/>
              <a:gd name="T7" fmla="*/ 2147483647 h 39"/>
              <a:gd name="T8" fmla="*/ 2147483647 w 73"/>
              <a:gd name="T9" fmla="*/ 2147483647 h 39"/>
              <a:gd name="T10" fmla="*/ 2147483647 w 73"/>
              <a:gd name="T11" fmla="*/ 2147483647 h 39"/>
              <a:gd name="T12" fmla="*/ 0 w 73"/>
              <a:gd name="T13" fmla="*/ 2147483647 h 39"/>
              <a:gd name="T14" fmla="*/ 0 60000 65536"/>
              <a:gd name="T15" fmla="*/ 0 60000 65536"/>
              <a:gd name="T16" fmla="*/ 0 60000 65536"/>
              <a:gd name="T17" fmla="*/ 0 60000 65536"/>
              <a:gd name="T18" fmla="*/ 0 60000 65536"/>
              <a:gd name="T19" fmla="*/ 0 60000 65536"/>
              <a:gd name="T20" fmla="*/ 0 60000 65536"/>
              <a:gd name="T21" fmla="*/ 0 w 73"/>
              <a:gd name="T22" fmla="*/ 0 h 39"/>
              <a:gd name="T23" fmla="*/ 73 w 73"/>
              <a:gd name="T24" fmla="*/ 39 h 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3" h="39">
                <a:moveTo>
                  <a:pt x="0" y="8"/>
                </a:moveTo>
                <a:cubicBezTo>
                  <a:pt x="7" y="20"/>
                  <a:pt x="12" y="29"/>
                  <a:pt x="26" y="32"/>
                </a:cubicBezTo>
                <a:cubicBezTo>
                  <a:pt x="39" y="39"/>
                  <a:pt x="52" y="34"/>
                  <a:pt x="63" y="26"/>
                </a:cubicBezTo>
                <a:cubicBezTo>
                  <a:pt x="73" y="5"/>
                  <a:pt x="43" y="2"/>
                  <a:pt x="32" y="1"/>
                </a:cubicBezTo>
                <a:cubicBezTo>
                  <a:pt x="22" y="1"/>
                  <a:pt x="12" y="0"/>
                  <a:pt x="3" y="2"/>
                </a:cubicBezTo>
                <a:cubicBezTo>
                  <a:pt x="1" y="2"/>
                  <a:pt x="3" y="5"/>
                  <a:pt x="2" y="7"/>
                </a:cubicBezTo>
                <a:cubicBezTo>
                  <a:pt x="2" y="8"/>
                  <a:pt x="1" y="8"/>
                  <a:pt x="0" y="8"/>
                </a:cubicBezTo>
                <a:close/>
              </a:path>
            </a:pathLst>
          </a:custGeom>
          <a:solidFill>
            <a:schemeClr val="tx1"/>
          </a:solidFill>
          <a:ln w="9525">
            <a:solidFill>
              <a:schemeClr val="tx1"/>
            </a:solidFill>
            <a:round/>
            <a:headEnd/>
            <a:tailEnd/>
          </a:ln>
        </p:spPr>
        <p:txBody>
          <a:bodyPr/>
          <a:lstStyle/>
          <a:p>
            <a:endParaRPr lang="en-US" dirty="0"/>
          </a:p>
        </p:txBody>
      </p:sp>
      <p:sp>
        <p:nvSpPr>
          <p:cNvPr id="16424" name="Freeform 43"/>
          <p:cNvSpPr>
            <a:spLocks/>
          </p:cNvSpPr>
          <p:nvPr/>
        </p:nvSpPr>
        <p:spPr bwMode="auto">
          <a:xfrm>
            <a:off x="6332538" y="3398838"/>
            <a:ext cx="95250" cy="79375"/>
          </a:xfrm>
          <a:custGeom>
            <a:avLst/>
            <a:gdLst>
              <a:gd name="T0" fmla="*/ 2147483647 w 60"/>
              <a:gd name="T1" fmla="*/ 2147483647 h 50"/>
              <a:gd name="T2" fmla="*/ 0 w 60"/>
              <a:gd name="T3" fmla="*/ 2147483647 h 50"/>
              <a:gd name="T4" fmla="*/ 2147483647 w 60"/>
              <a:gd name="T5" fmla="*/ 2147483647 h 50"/>
              <a:gd name="T6" fmla="*/ 2147483647 w 60"/>
              <a:gd name="T7" fmla="*/ 2147483647 h 50"/>
              <a:gd name="T8" fmla="*/ 2147483647 w 60"/>
              <a:gd name="T9" fmla="*/ 2147483647 h 50"/>
              <a:gd name="T10" fmla="*/ 2147483647 w 60"/>
              <a:gd name="T11" fmla="*/ 0 h 50"/>
              <a:gd name="T12" fmla="*/ 2147483647 w 60"/>
              <a:gd name="T13" fmla="*/ 2147483647 h 50"/>
              <a:gd name="T14" fmla="*/ 0 60000 65536"/>
              <a:gd name="T15" fmla="*/ 0 60000 65536"/>
              <a:gd name="T16" fmla="*/ 0 60000 65536"/>
              <a:gd name="T17" fmla="*/ 0 60000 65536"/>
              <a:gd name="T18" fmla="*/ 0 60000 65536"/>
              <a:gd name="T19" fmla="*/ 0 60000 65536"/>
              <a:gd name="T20" fmla="*/ 0 60000 65536"/>
              <a:gd name="T21" fmla="*/ 0 w 60"/>
              <a:gd name="T22" fmla="*/ 0 h 50"/>
              <a:gd name="T23" fmla="*/ 60 w 60"/>
              <a:gd name="T24" fmla="*/ 50 h 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0" h="50">
                <a:moveTo>
                  <a:pt x="9" y="3"/>
                </a:moveTo>
                <a:cubicBezTo>
                  <a:pt x="1" y="5"/>
                  <a:pt x="1" y="13"/>
                  <a:pt x="0" y="21"/>
                </a:cubicBezTo>
                <a:cubicBezTo>
                  <a:pt x="2" y="50"/>
                  <a:pt x="9" y="43"/>
                  <a:pt x="37" y="45"/>
                </a:cubicBezTo>
                <a:cubicBezTo>
                  <a:pt x="43" y="44"/>
                  <a:pt x="50" y="46"/>
                  <a:pt x="55" y="43"/>
                </a:cubicBezTo>
                <a:cubicBezTo>
                  <a:pt x="58" y="41"/>
                  <a:pt x="60" y="33"/>
                  <a:pt x="60" y="33"/>
                </a:cubicBezTo>
                <a:cubicBezTo>
                  <a:pt x="56" y="17"/>
                  <a:pt x="42" y="3"/>
                  <a:pt x="25" y="0"/>
                </a:cubicBezTo>
                <a:cubicBezTo>
                  <a:pt x="13" y="1"/>
                  <a:pt x="18" y="0"/>
                  <a:pt x="9" y="3"/>
                </a:cubicBezTo>
                <a:close/>
              </a:path>
            </a:pathLst>
          </a:custGeom>
          <a:solidFill>
            <a:schemeClr val="tx1"/>
          </a:solidFill>
          <a:ln w="9525">
            <a:solidFill>
              <a:schemeClr val="tx1"/>
            </a:solidFill>
            <a:round/>
            <a:headEnd/>
            <a:tailEnd/>
          </a:ln>
        </p:spPr>
        <p:txBody>
          <a:bodyPr/>
          <a:lstStyle/>
          <a:p>
            <a:endParaRPr lang="en-US" dirty="0"/>
          </a:p>
        </p:txBody>
      </p:sp>
      <p:sp>
        <p:nvSpPr>
          <p:cNvPr id="16425" name="Freeform 44"/>
          <p:cNvSpPr>
            <a:spLocks/>
          </p:cNvSpPr>
          <p:nvPr/>
        </p:nvSpPr>
        <p:spPr bwMode="auto">
          <a:xfrm>
            <a:off x="6580188" y="3286125"/>
            <a:ext cx="111125" cy="58738"/>
          </a:xfrm>
          <a:custGeom>
            <a:avLst/>
            <a:gdLst>
              <a:gd name="T0" fmla="*/ 2147483647 w 70"/>
              <a:gd name="T1" fmla="*/ 2147483647 h 37"/>
              <a:gd name="T2" fmla="*/ 2147483647 w 70"/>
              <a:gd name="T3" fmla="*/ 2147483647 h 37"/>
              <a:gd name="T4" fmla="*/ 2147483647 w 70"/>
              <a:gd name="T5" fmla="*/ 2147483647 h 37"/>
              <a:gd name="T6" fmla="*/ 2147483647 w 70"/>
              <a:gd name="T7" fmla="*/ 2147483647 h 37"/>
              <a:gd name="T8" fmla="*/ 2147483647 w 70"/>
              <a:gd name="T9" fmla="*/ 0 h 37"/>
              <a:gd name="T10" fmla="*/ 2147483647 w 70"/>
              <a:gd name="T11" fmla="*/ 2147483647 h 37"/>
              <a:gd name="T12" fmla="*/ 2147483647 w 70"/>
              <a:gd name="T13" fmla="*/ 2147483647 h 37"/>
              <a:gd name="T14" fmla="*/ 2147483647 w 70"/>
              <a:gd name="T15" fmla="*/ 2147483647 h 37"/>
              <a:gd name="T16" fmla="*/ 0 60000 65536"/>
              <a:gd name="T17" fmla="*/ 0 60000 65536"/>
              <a:gd name="T18" fmla="*/ 0 60000 65536"/>
              <a:gd name="T19" fmla="*/ 0 60000 65536"/>
              <a:gd name="T20" fmla="*/ 0 60000 65536"/>
              <a:gd name="T21" fmla="*/ 0 60000 65536"/>
              <a:gd name="T22" fmla="*/ 0 60000 65536"/>
              <a:gd name="T23" fmla="*/ 0 60000 65536"/>
              <a:gd name="T24" fmla="*/ 0 w 70"/>
              <a:gd name="T25" fmla="*/ 0 h 37"/>
              <a:gd name="T26" fmla="*/ 70 w 70"/>
              <a:gd name="T27" fmla="*/ 37 h 3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 h="37">
                <a:moveTo>
                  <a:pt x="15" y="11"/>
                </a:moveTo>
                <a:cubicBezTo>
                  <a:pt x="18" y="28"/>
                  <a:pt x="27" y="32"/>
                  <a:pt x="42" y="35"/>
                </a:cubicBezTo>
                <a:cubicBezTo>
                  <a:pt x="50" y="34"/>
                  <a:pt x="60" y="37"/>
                  <a:pt x="67" y="33"/>
                </a:cubicBezTo>
                <a:cubicBezTo>
                  <a:pt x="70" y="31"/>
                  <a:pt x="67" y="25"/>
                  <a:pt x="66" y="21"/>
                </a:cubicBezTo>
                <a:cubicBezTo>
                  <a:pt x="63" y="10"/>
                  <a:pt x="53" y="3"/>
                  <a:pt x="43" y="0"/>
                </a:cubicBezTo>
                <a:cubicBezTo>
                  <a:pt x="30" y="1"/>
                  <a:pt x="17" y="0"/>
                  <a:pt x="4" y="2"/>
                </a:cubicBezTo>
                <a:cubicBezTo>
                  <a:pt x="1" y="2"/>
                  <a:pt x="0" y="10"/>
                  <a:pt x="3" y="11"/>
                </a:cubicBezTo>
                <a:cubicBezTo>
                  <a:pt x="7" y="12"/>
                  <a:pt x="11" y="11"/>
                  <a:pt x="15" y="11"/>
                </a:cubicBezTo>
                <a:close/>
              </a:path>
            </a:pathLst>
          </a:custGeom>
          <a:solidFill>
            <a:schemeClr val="tx1"/>
          </a:solidFill>
          <a:ln w="9525">
            <a:solidFill>
              <a:schemeClr val="tx1"/>
            </a:solidFill>
            <a:round/>
            <a:headEnd/>
            <a:tailEnd/>
          </a:ln>
        </p:spPr>
        <p:txBody>
          <a:bodyPr/>
          <a:lstStyle/>
          <a:p>
            <a:endParaRPr lang="en-US" dirty="0"/>
          </a:p>
        </p:txBody>
      </p:sp>
      <p:sp>
        <p:nvSpPr>
          <p:cNvPr id="16426" name="Freeform 45"/>
          <p:cNvSpPr>
            <a:spLocks/>
          </p:cNvSpPr>
          <p:nvPr/>
        </p:nvSpPr>
        <p:spPr bwMode="auto">
          <a:xfrm>
            <a:off x="6419850" y="3457575"/>
            <a:ext cx="106363" cy="77788"/>
          </a:xfrm>
          <a:custGeom>
            <a:avLst/>
            <a:gdLst>
              <a:gd name="T0" fmla="*/ 0 w 67"/>
              <a:gd name="T1" fmla="*/ 2147483647 h 49"/>
              <a:gd name="T2" fmla="*/ 2147483647 w 67"/>
              <a:gd name="T3" fmla="*/ 2147483647 h 49"/>
              <a:gd name="T4" fmla="*/ 2147483647 w 67"/>
              <a:gd name="T5" fmla="*/ 2147483647 h 49"/>
              <a:gd name="T6" fmla="*/ 2147483647 w 67"/>
              <a:gd name="T7" fmla="*/ 0 h 49"/>
              <a:gd name="T8" fmla="*/ 0 w 67"/>
              <a:gd name="T9" fmla="*/ 2147483647 h 49"/>
              <a:gd name="T10" fmla="*/ 0 60000 65536"/>
              <a:gd name="T11" fmla="*/ 0 60000 65536"/>
              <a:gd name="T12" fmla="*/ 0 60000 65536"/>
              <a:gd name="T13" fmla="*/ 0 60000 65536"/>
              <a:gd name="T14" fmla="*/ 0 60000 65536"/>
              <a:gd name="T15" fmla="*/ 0 w 67"/>
              <a:gd name="T16" fmla="*/ 0 h 49"/>
              <a:gd name="T17" fmla="*/ 67 w 67"/>
              <a:gd name="T18" fmla="*/ 49 h 49"/>
            </a:gdLst>
            <a:ahLst/>
            <a:cxnLst>
              <a:cxn ang="T10">
                <a:pos x="T0" y="T1"/>
              </a:cxn>
              <a:cxn ang="T11">
                <a:pos x="T2" y="T3"/>
              </a:cxn>
              <a:cxn ang="T12">
                <a:pos x="T4" y="T5"/>
              </a:cxn>
              <a:cxn ang="T13">
                <a:pos x="T6" y="T7"/>
              </a:cxn>
              <a:cxn ang="T14">
                <a:pos x="T8" y="T9"/>
              </a:cxn>
            </a:cxnLst>
            <a:rect l="T15" t="T16" r="T17" b="T18"/>
            <a:pathLst>
              <a:path w="67" h="49">
                <a:moveTo>
                  <a:pt x="0" y="3"/>
                </a:moveTo>
                <a:cubicBezTo>
                  <a:pt x="4" y="27"/>
                  <a:pt x="13" y="41"/>
                  <a:pt x="38" y="45"/>
                </a:cubicBezTo>
                <a:cubicBezTo>
                  <a:pt x="46" y="49"/>
                  <a:pt x="53" y="47"/>
                  <a:pt x="60" y="42"/>
                </a:cubicBezTo>
                <a:cubicBezTo>
                  <a:pt x="67" y="27"/>
                  <a:pt x="54" y="0"/>
                  <a:pt x="35" y="0"/>
                </a:cubicBezTo>
                <a:cubicBezTo>
                  <a:pt x="23" y="0"/>
                  <a:pt x="12" y="2"/>
                  <a:pt x="0" y="3"/>
                </a:cubicBezTo>
                <a:close/>
              </a:path>
            </a:pathLst>
          </a:custGeom>
          <a:solidFill>
            <a:schemeClr val="tx1"/>
          </a:solidFill>
          <a:ln w="9525">
            <a:solidFill>
              <a:schemeClr val="tx1"/>
            </a:solidFill>
            <a:round/>
            <a:headEnd/>
            <a:tailEnd/>
          </a:ln>
        </p:spPr>
        <p:txBody>
          <a:bodyPr/>
          <a:lstStyle/>
          <a:p>
            <a:endParaRPr lang="en-US" dirty="0"/>
          </a:p>
        </p:txBody>
      </p:sp>
      <p:sp>
        <p:nvSpPr>
          <p:cNvPr id="16427" name="Freeform 46"/>
          <p:cNvSpPr>
            <a:spLocks/>
          </p:cNvSpPr>
          <p:nvPr/>
        </p:nvSpPr>
        <p:spPr bwMode="auto">
          <a:xfrm>
            <a:off x="6705600" y="3294063"/>
            <a:ext cx="103188" cy="53975"/>
          </a:xfrm>
          <a:custGeom>
            <a:avLst/>
            <a:gdLst>
              <a:gd name="T0" fmla="*/ 2147483647 w 65"/>
              <a:gd name="T1" fmla="*/ 2147483647 h 34"/>
              <a:gd name="T2" fmla="*/ 2147483647 w 65"/>
              <a:gd name="T3" fmla="*/ 2147483647 h 34"/>
              <a:gd name="T4" fmla="*/ 2147483647 w 65"/>
              <a:gd name="T5" fmla="*/ 2147483647 h 34"/>
              <a:gd name="T6" fmla="*/ 2147483647 w 65"/>
              <a:gd name="T7" fmla="*/ 0 h 34"/>
              <a:gd name="T8" fmla="*/ 2147483647 w 65"/>
              <a:gd name="T9" fmla="*/ 2147483647 h 34"/>
              <a:gd name="T10" fmla="*/ 0 60000 65536"/>
              <a:gd name="T11" fmla="*/ 0 60000 65536"/>
              <a:gd name="T12" fmla="*/ 0 60000 65536"/>
              <a:gd name="T13" fmla="*/ 0 60000 65536"/>
              <a:gd name="T14" fmla="*/ 0 60000 65536"/>
              <a:gd name="T15" fmla="*/ 0 w 65"/>
              <a:gd name="T16" fmla="*/ 0 h 34"/>
              <a:gd name="T17" fmla="*/ 65 w 65"/>
              <a:gd name="T18" fmla="*/ 34 h 34"/>
            </a:gdLst>
            <a:ahLst/>
            <a:cxnLst>
              <a:cxn ang="T10">
                <a:pos x="T0" y="T1"/>
              </a:cxn>
              <a:cxn ang="T11">
                <a:pos x="T2" y="T3"/>
              </a:cxn>
              <a:cxn ang="T12">
                <a:pos x="T4" y="T5"/>
              </a:cxn>
              <a:cxn ang="T13">
                <a:pos x="T6" y="T7"/>
              </a:cxn>
              <a:cxn ang="T14">
                <a:pos x="T8" y="T9"/>
              </a:cxn>
            </a:cxnLst>
            <a:rect l="T15" t="T16" r="T17" b="T18"/>
            <a:pathLst>
              <a:path w="65" h="34">
                <a:moveTo>
                  <a:pt x="12" y="2"/>
                </a:moveTo>
                <a:cubicBezTo>
                  <a:pt x="2" y="4"/>
                  <a:pt x="0" y="25"/>
                  <a:pt x="12" y="27"/>
                </a:cubicBezTo>
                <a:cubicBezTo>
                  <a:pt x="25" y="34"/>
                  <a:pt x="41" y="34"/>
                  <a:pt x="55" y="27"/>
                </a:cubicBezTo>
                <a:cubicBezTo>
                  <a:pt x="65" y="14"/>
                  <a:pt x="52" y="0"/>
                  <a:pt x="39" y="0"/>
                </a:cubicBezTo>
                <a:cubicBezTo>
                  <a:pt x="30" y="0"/>
                  <a:pt x="21" y="1"/>
                  <a:pt x="12" y="2"/>
                </a:cubicBezTo>
                <a:close/>
              </a:path>
            </a:pathLst>
          </a:custGeom>
          <a:solidFill>
            <a:schemeClr val="tx1"/>
          </a:solidFill>
          <a:ln w="9525">
            <a:solidFill>
              <a:schemeClr val="tx1"/>
            </a:solidFill>
            <a:round/>
            <a:headEnd/>
            <a:tailEnd/>
          </a:ln>
        </p:spPr>
        <p:txBody>
          <a:bodyPr/>
          <a:lstStyle/>
          <a:p>
            <a:endParaRPr lang="en-US" dirty="0"/>
          </a:p>
        </p:txBody>
      </p:sp>
      <p:sp>
        <p:nvSpPr>
          <p:cNvPr id="16428" name="Freeform 47"/>
          <p:cNvSpPr>
            <a:spLocks/>
          </p:cNvSpPr>
          <p:nvPr/>
        </p:nvSpPr>
        <p:spPr bwMode="auto">
          <a:xfrm>
            <a:off x="6553200" y="3500438"/>
            <a:ext cx="103188" cy="53975"/>
          </a:xfrm>
          <a:custGeom>
            <a:avLst/>
            <a:gdLst>
              <a:gd name="T0" fmla="*/ 2147483647 w 65"/>
              <a:gd name="T1" fmla="*/ 2147483647 h 34"/>
              <a:gd name="T2" fmla="*/ 2147483647 w 65"/>
              <a:gd name="T3" fmla="*/ 2147483647 h 34"/>
              <a:gd name="T4" fmla="*/ 2147483647 w 65"/>
              <a:gd name="T5" fmla="*/ 2147483647 h 34"/>
              <a:gd name="T6" fmla="*/ 2147483647 w 65"/>
              <a:gd name="T7" fmla="*/ 0 h 34"/>
              <a:gd name="T8" fmla="*/ 2147483647 w 65"/>
              <a:gd name="T9" fmla="*/ 2147483647 h 34"/>
              <a:gd name="T10" fmla="*/ 0 60000 65536"/>
              <a:gd name="T11" fmla="*/ 0 60000 65536"/>
              <a:gd name="T12" fmla="*/ 0 60000 65536"/>
              <a:gd name="T13" fmla="*/ 0 60000 65536"/>
              <a:gd name="T14" fmla="*/ 0 60000 65536"/>
              <a:gd name="T15" fmla="*/ 0 w 65"/>
              <a:gd name="T16" fmla="*/ 0 h 34"/>
              <a:gd name="T17" fmla="*/ 65 w 65"/>
              <a:gd name="T18" fmla="*/ 34 h 34"/>
            </a:gdLst>
            <a:ahLst/>
            <a:cxnLst>
              <a:cxn ang="T10">
                <a:pos x="T0" y="T1"/>
              </a:cxn>
              <a:cxn ang="T11">
                <a:pos x="T2" y="T3"/>
              </a:cxn>
              <a:cxn ang="T12">
                <a:pos x="T4" y="T5"/>
              </a:cxn>
              <a:cxn ang="T13">
                <a:pos x="T6" y="T7"/>
              </a:cxn>
              <a:cxn ang="T14">
                <a:pos x="T8" y="T9"/>
              </a:cxn>
            </a:cxnLst>
            <a:rect l="T15" t="T16" r="T17" b="T18"/>
            <a:pathLst>
              <a:path w="65" h="34">
                <a:moveTo>
                  <a:pt x="12" y="2"/>
                </a:moveTo>
                <a:cubicBezTo>
                  <a:pt x="2" y="4"/>
                  <a:pt x="0" y="25"/>
                  <a:pt x="12" y="27"/>
                </a:cubicBezTo>
                <a:cubicBezTo>
                  <a:pt x="25" y="34"/>
                  <a:pt x="41" y="34"/>
                  <a:pt x="55" y="27"/>
                </a:cubicBezTo>
                <a:cubicBezTo>
                  <a:pt x="65" y="14"/>
                  <a:pt x="52" y="0"/>
                  <a:pt x="39" y="0"/>
                </a:cubicBezTo>
                <a:cubicBezTo>
                  <a:pt x="30" y="0"/>
                  <a:pt x="21" y="1"/>
                  <a:pt x="12" y="2"/>
                </a:cubicBezTo>
                <a:close/>
              </a:path>
            </a:pathLst>
          </a:custGeom>
          <a:solidFill>
            <a:schemeClr val="tx1"/>
          </a:solidFill>
          <a:ln w="9525">
            <a:solidFill>
              <a:schemeClr val="tx1"/>
            </a:solidFill>
            <a:round/>
            <a:headEnd/>
            <a:tailEnd/>
          </a:ln>
        </p:spPr>
        <p:txBody>
          <a:bodyPr/>
          <a:lstStyle/>
          <a:p>
            <a:endParaRPr lang="en-US" dirty="0"/>
          </a:p>
        </p:txBody>
      </p:sp>
      <p:sp>
        <p:nvSpPr>
          <p:cNvPr id="16429" name="Freeform 48"/>
          <p:cNvSpPr>
            <a:spLocks/>
          </p:cNvSpPr>
          <p:nvPr/>
        </p:nvSpPr>
        <p:spPr bwMode="auto">
          <a:xfrm>
            <a:off x="6629400" y="3576638"/>
            <a:ext cx="103188" cy="53975"/>
          </a:xfrm>
          <a:custGeom>
            <a:avLst/>
            <a:gdLst>
              <a:gd name="T0" fmla="*/ 2147483647 w 65"/>
              <a:gd name="T1" fmla="*/ 2147483647 h 34"/>
              <a:gd name="T2" fmla="*/ 2147483647 w 65"/>
              <a:gd name="T3" fmla="*/ 2147483647 h 34"/>
              <a:gd name="T4" fmla="*/ 2147483647 w 65"/>
              <a:gd name="T5" fmla="*/ 2147483647 h 34"/>
              <a:gd name="T6" fmla="*/ 2147483647 w 65"/>
              <a:gd name="T7" fmla="*/ 0 h 34"/>
              <a:gd name="T8" fmla="*/ 2147483647 w 65"/>
              <a:gd name="T9" fmla="*/ 2147483647 h 34"/>
              <a:gd name="T10" fmla="*/ 0 60000 65536"/>
              <a:gd name="T11" fmla="*/ 0 60000 65536"/>
              <a:gd name="T12" fmla="*/ 0 60000 65536"/>
              <a:gd name="T13" fmla="*/ 0 60000 65536"/>
              <a:gd name="T14" fmla="*/ 0 60000 65536"/>
              <a:gd name="T15" fmla="*/ 0 w 65"/>
              <a:gd name="T16" fmla="*/ 0 h 34"/>
              <a:gd name="T17" fmla="*/ 65 w 65"/>
              <a:gd name="T18" fmla="*/ 34 h 34"/>
            </a:gdLst>
            <a:ahLst/>
            <a:cxnLst>
              <a:cxn ang="T10">
                <a:pos x="T0" y="T1"/>
              </a:cxn>
              <a:cxn ang="T11">
                <a:pos x="T2" y="T3"/>
              </a:cxn>
              <a:cxn ang="T12">
                <a:pos x="T4" y="T5"/>
              </a:cxn>
              <a:cxn ang="T13">
                <a:pos x="T6" y="T7"/>
              </a:cxn>
              <a:cxn ang="T14">
                <a:pos x="T8" y="T9"/>
              </a:cxn>
            </a:cxnLst>
            <a:rect l="T15" t="T16" r="T17" b="T18"/>
            <a:pathLst>
              <a:path w="65" h="34">
                <a:moveTo>
                  <a:pt x="12" y="2"/>
                </a:moveTo>
                <a:cubicBezTo>
                  <a:pt x="2" y="4"/>
                  <a:pt x="0" y="25"/>
                  <a:pt x="12" y="27"/>
                </a:cubicBezTo>
                <a:cubicBezTo>
                  <a:pt x="25" y="34"/>
                  <a:pt x="41" y="34"/>
                  <a:pt x="55" y="27"/>
                </a:cubicBezTo>
                <a:cubicBezTo>
                  <a:pt x="65" y="14"/>
                  <a:pt x="52" y="0"/>
                  <a:pt x="39" y="0"/>
                </a:cubicBezTo>
                <a:cubicBezTo>
                  <a:pt x="30" y="0"/>
                  <a:pt x="21" y="1"/>
                  <a:pt x="12" y="2"/>
                </a:cubicBezTo>
                <a:close/>
              </a:path>
            </a:pathLst>
          </a:custGeom>
          <a:solidFill>
            <a:schemeClr val="tx1"/>
          </a:solidFill>
          <a:ln w="9525">
            <a:solidFill>
              <a:schemeClr val="tx1"/>
            </a:solidFill>
            <a:round/>
            <a:headEnd/>
            <a:tailEnd/>
          </a:ln>
        </p:spPr>
        <p:txBody>
          <a:bodyPr/>
          <a:lstStyle/>
          <a:p>
            <a:endParaRPr lang="en-US" dirty="0"/>
          </a:p>
        </p:txBody>
      </p:sp>
      <p:sp>
        <p:nvSpPr>
          <p:cNvPr id="16430" name="Freeform 49"/>
          <p:cNvSpPr>
            <a:spLocks/>
          </p:cNvSpPr>
          <p:nvPr/>
        </p:nvSpPr>
        <p:spPr bwMode="auto">
          <a:xfrm>
            <a:off x="6705600" y="3576638"/>
            <a:ext cx="103188" cy="53975"/>
          </a:xfrm>
          <a:custGeom>
            <a:avLst/>
            <a:gdLst>
              <a:gd name="T0" fmla="*/ 2147483647 w 65"/>
              <a:gd name="T1" fmla="*/ 2147483647 h 34"/>
              <a:gd name="T2" fmla="*/ 2147483647 w 65"/>
              <a:gd name="T3" fmla="*/ 2147483647 h 34"/>
              <a:gd name="T4" fmla="*/ 2147483647 w 65"/>
              <a:gd name="T5" fmla="*/ 2147483647 h 34"/>
              <a:gd name="T6" fmla="*/ 2147483647 w 65"/>
              <a:gd name="T7" fmla="*/ 0 h 34"/>
              <a:gd name="T8" fmla="*/ 2147483647 w 65"/>
              <a:gd name="T9" fmla="*/ 2147483647 h 34"/>
              <a:gd name="T10" fmla="*/ 0 60000 65536"/>
              <a:gd name="T11" fmla="*/ 0 60000 65536"/>
              <a:gd name="T12" fmla="*/ 0 60000 65536"/>
              <a:gd name="T13" fmla="*/ 0 60000 65536"/>
              <a:gd name="T14" fmla="*/ 0 60000 65536"/>
              <a:gd name="T15" fmla="*/ 0 w 65"/>
              <a:gd name="T16" fmla="*/ 0 h 34"/>
              <a:gd name="T17" fmla="*/ 65 w 65"/>
              <a:gd name="T18" fmla="*/ 34 h 34"/>
            </a:gdLst>
            <a:ahLst/>
            <a:cxnLst>
              <a:cxn ang="T10">
                <a:pos x="T0" y="T1"/>
              </a:cxn>
              <a:cxn ang="T11">
                <a:pos x="T2" y="T3"/>
              </a:cxn>
              <a:cxn ang="T12">
                <a:pos x="T4" y="T5"/>
              </a:cxn>
              <a:cxn ang="T13">
                <a:pos x="T6" y="T7"/>
              </a:cxn>
              <a:cxn ang="T14">
                <a:pos x="T8" y="T9"/>
              </a:cxn>
            </a:cxnLst>
            <a:rect l="T15" t="T16" r="T17" b="T18"/>
            <a:pathLst>
              <a:path w="65" h="34">
                <a:moveTo>
                  <a:pt x="12" y="2"/>
                </a:moveTo>
                <a:cubicBezTo>
                  <a:pt x="2" y="4"/>
                  <a:pt x="0" y="25"/>
                  <a:pt x="12" y="27"/>
                </a:cubicBezTo>
                <a:cubicBezTo>
                  <a:pt x="25" y="34"/>
                  <a:pt x="41" y="34"/>
                  <a:pt x="55" y="27"/>
                </a:cubicBezTo>
                <a:cubicBezTo>
                  <a:pt x="65" y="14"/>
                  <a:pt x="52" y="0"/>
                  <a:pt x="39" y="0"/>
                </a:cubicBezTo>
                <a:cubicBezTo>
                  <a:pt x="30" y="0"/>
                  <a:pt x="21" y="1"/>
                  <a:pt x="12" y="2"/>
                </a:cubicBezTo>
                <a:close/>
              </a:path>
            </a:pathLst>
          </a:custGeom>
          <a:solidFill>
            <a:schemeClr val="tx1"/>
          </a:solidFill>
          <a:ln w="9525">
            <a:solidFill>
              <a:schemeClr val="tx1"/>
            </a:solidFill>
            <a:round/>
            <a:headEnd/>
            <a:tailEnd/>
          </a:ln>
        </p:spPr>
        <p:txBody>
          <a:bodyPr/>
          <a:lstStyle/>
          <a:p>
            <a:endParaRPr lang="en-US" dirty="0"/>
          </a:p>
        </p:txBody>
      </p:sp>
      <p:sp>
        <p:nvSpPr>
          <p:cNvPr id="16431" name="Freeform 50"/>
          <p:cNvSpPr>
            <a:spLocks/>
          </p:cNvSpPr>
          <p:nvPr/>
        </p:nvSpPr>
        <p:spPr bwMode="auto">
          <a:xfrm>
            <a:off x="6934200" y="3271838"/>
            <a:ext cx="103188" cy="53975"/>
          </a:xfrm>
          <a:custGeom>
            <a:avLst/>
            <a:gdLst>
              <a:gd name="T0" fmla="*/ 2147483647 w 65"/>
              <a:gd name="T1" fmla="*/ 2147483647 h 34"/>
              <a:gd name="T2" fmla="*/ 2147483647 w 65"/>
              <a:gd name="T3" fmla="*/ 2147483647 h 34"/>
              <a:gd name="T4" fmla="*/ 2147483647 w 65"/>
              <a:gd name="T5" fmla="*/ 2147483647 h 34"/>
              <a:gd name="T6" fmla="*/ 2147483647 w 65"/>
              <a:gd name="T7" fmla="*/ 0 h 34"/>
              <a:gd name="T8" fmla="*/ 2147483647 w 65"/>
              <a:gd name="T9" fmla="*/ 2147483647 h 34"/>
              <a:gd name="T10" fmla="*/ 0 60000 65536"/>
              <a:gd name="T11" fmla="*/ 0 60000 65536"/>
              <a:gd name="T12" fmla="*/ 0 60000 65536"/>
              <a:gd name="T13" fmla="*/ 0 60000 65536"/>
              <a:gd name="T14" fmla="*/ 0 60000 65536"/>
              <a:gd name="T15" fmla="*/ 0 w 65"/>
              <a:gd name="T16" fmla="*/ 0 h 34"/>
              <a:gd name="T17" fmla="*/ 65 w 65"/>
              <a:gd name="T18" fmla="*/ 34 h 34"/>
            </a:gdLst>
            <a:ahLst/>
            <a:cxnLst>
              <a:cxn ang="T10">
                <a:pos x="T0" y="T1"/>
              </a:cxn>
              <a:cxn ang="T11">
                <a:pos x="T2" y="T3"/>
              </a:cxn>
              <a:cxn ang="T12">
                <a:pos x="T4" y="T5"/>
              </a:cxn>
              <a:cxn ang="T13">
                <a:pos x="T6" y="T7"/>
              </a:cxn>
              <a:cxn ang="T14">
                <a:pos x="T8" y="T9"/>
              </a:cxn>
            </a:cxnLst>
            <a:rect l="T15" t="T16" r="T17" b="T18"/>
            <a:pathLst>
              <a:path w="65" h="34">
                <a:moveTo>
                  <a:pt x="12" y="2"/>
                </a:moveTo>
                <a:cubicBezTo>
                  <a:pt x="2" y="4"/>
                  <a:pt x="0" y="25"/>
                  <a:pt x="12" y="27"/>
                </a:cubicBezTo>
                <a:cubicBezTo>
                  <a:pt x="25" y="34"/>
                  <a:pt x="41" y="34"/>
                  <a:pt x="55" y="27"/>
                </a:cubicBezTo>
                <a:cubicBezTo>
                  <a:pt x="65" y="14"/>
                  <a:pt x="52" y="0"/>
                  <a:pt x="39" y="0"/>
                </a:cubicBezTo>
                <a:cubicBezTo>
                  <a:pt x="30" y="0"/>
                  <a:pt x="21" y="1"/>
                  <a:pt x="12" y="2"/>
                </a:cubicBezTo>
                <a:close/>
              </a:path>
            </a:pathLst>
          </a:custGeom>
          <a:solidFill>
            <a:schemeClr val="tx1"/>
          </a:solidFill>
          <a:ln w="9525">
            <a:solidFill>
              <a:schemeClr val="tx1"/>
            </a:solidFill>
            <a:round/>
            <a:headEnd/>
            <a:tailEnd/>
          </a:ln>
        </p:spPr>
        <p:txBody>
          <a:bodyPr/>
          <a:lstStyle/>
          <a:p>
            <a:endParaRPr lang="en-US" dirty="0"/>
          </a:p>
        </p:txBody>
      </p:sp>
      <p:sp>
        <p:nvSpPr>
          <p:cNvPr id="16432" name="Freeform 51"/>
          <p:cNvSpPr>
            <a:spLocks/>
          </p:cNvSpPr>
          <p:nvPr/>
        </p:nvSpPr>
        <p:spPr bwMode="auto">
          <a:xfrm>
            <a:off x="7010400" y="3652838"/>
            <a:ext cx="111125" cy="58737"/>
          </a:xfrm>
          <a:custGeom>
            <a:avLst/>
            <a:gdLst>
              <a:gd name="T0" fmla="*/ 2147483647 w 70"/>
              <a:gd name="T1" fmla="*/ 2147483647 h 37"/>
              <a:gd name="T2" fmla="*/ 2147483647 w 70"/>
              <a:gd name="T3" fmla="*/ 2147483647 h 37"/>
              <a:gd name="T4" fmla="*/ 2147483647 w 70"/>
              <a:gd name="T5" fmla="*/ 2147483647 h 37"/>
              <a:gd name="T6" fmla="*/ 2147483647 w 70"/>
              <a:gd name="T7" fmla="*/ 2147483647 h 37"/>
              <a:gd name="T8" fmla="*/ 2147483647 w 70"/>
              <a:gd name="T9" fmla="*/ 0 h 37"/>
              <a:gd name="T10" fmla="*/ 2147483647 w 70"/>
              <a:gd name="T11" fmla="*/ 2147483647 h 37"/>
              <a:gd name="T12" fmla="*/ 2147483647 w 70"/>
              <a:gd name="T13" fmla="*/ 2147483647 h 37"/>
              <a:gd name="T14" fmla="*/ 2147483647 w 70"/>
              <a:gd name="T15" fmla="*/ 2147483647 h 37"/>
              <a:gd name="T16" fmla="*/ 0 60000 65536"/>
              <a:gd name="T17" fmla="*/ 0 60000 65536"/>
              <a:gd name="T18" fmla="*/ 0 60000 65536"/>
              <a:gd name="T19" fmla="*/ 0 60000 65536"/>
              <a:gd name="T20" fmla="*/ 0 60000 65536"/>
              <a:gd name="T21" fmla="*/ 0 60000 65536"/>
              <a:gd name="T22" fmla="*/ 0 60000 65536"/>
              <a:gd name="T23" fmla="*/ 0 60000 65536"/>
              <a:gd name="T24" fmla="*/ 0 w 70"/>
              <a:gd name="T25" fmla="*/ 0 h 37"/>
              <a:gd name="T26" fmla="*/ 70 w 70"/>
              <a:gd name="T27" fmla="*/ 37 h 3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 h="37">
                <a:moveTo>
                  <a:pt x="15" y="11"/>
                </a:moveTo>
                <a:cubicBezTo>
                  <a:pt x="18" y="28"/>
                  <a:pt x="27" y="32"/>
                  <a:pt x="42" y="35"/>
                </a:cubicBezTo>
                <a:cubicBezTo>
                  <a:pt x="50" y="34"/>
                  <a:pt x="60" y="37"/>
                  <a:pt x="67" y="33"/>
                </a:cubicBezTo>
                <a:cubicBezTo>
                  <a:pt x="70" y="31"/>
                  <a:pt x="67" y="25"/>
                  <a:pt x="66" y="21"/>
                </a:cubicBezTo>
                <a:cubicBezTo>
                  <a:pt x="63" y="10"/>
                  <a:pt x="53" y="3"/>
                  <a:pt x="43" y="0"/>
                </a:cubicBezTo>
                <a:cubicBezTo>
                  <a:pt x="30" y="1"/>
                  <a:pt x="17" y="0"/>
                  <a:pt x="4" y="2"/>
                </a:cubicBezTo>
                <a:cubicBezTo>
                  <a:pt x="1" y="2"/>
                  <a:pt x="0" y="10"/>
                  <a:pt x="3" y="11"/>
                </a:cubicBezTo>
                <a:cubicBezTo>
                  <a:pt x="7" y="12"/>
                  <a:pt x="11" y="11"/>
                  <a:pt x="15" y="11"/>
                </a:cubicBezTo>
                <a:close/>
              </a:path>
            </a:pathLst>
          </a:custGeom>
          <a:solidFill>
            <a:schemeClr val="tx1"/>
          </a:solidFill>
          <a:ln w="9525">
            <a:solidFill>
              <a:schemeClr val="tx1"/>
            </a:solidFill>
            <a:round/>
            <a:headEnd/>
            <a:tailEnd/>
          </a:ln>
        </p:spPr>
        <p:txBody>
          <a:bodyPr/>
          <a:lstStyle/>
          <a:p>
            <a:endParaRPr lang="en-US" dirty="0"/>
          </a:p>
        </p:txBody>
      </p:sp>
      <p:sp>
        <p:nvSpPr>
          <p:cNvPr id="16433" name="Freeform 52"/>
          <p:cNvSpPr>
            <a:spLocks/>
          </p:cNvSpPr>
          <p:nvPr/>
        </p:nvSpPr>
        <p:spPr bwMode="auto">
          <a:xfrm>
            <a:off x="6781800" y="3576638"/>
            <a:ext cx="111125" cy="58737"/>
          </a:xfrm>
          <a:custGeom>
            <a:avLst/>
            <a:gdLst>
              <a:gd name="T0" fmla="*/ 2147483647 w 70"/>
              <a:gd name="T1" fmla="*/ 2147483647 h 37"/>
              <a:gd name="T2" fmla="*/ 2147483647 w 70"/>
              <a:gd name="T3" fmla="*/ 2147483647 h 37"/>
              <a:gd name="T4" fmla="*/ 2147483647 w 70"/>
              <a:gd name="T5" fmla="*/ 2147483647 h 37"/>
              <a:gd name="T6" fmla="*/ 2147483647 w 70"/>
              <a:gd name="T7" fmla="*/ 2147483647 h 37"/>
              <a:gd name="T8" fmla="*/ 2147483647 w 70"/>
              <a:gd name="T9" fmla="*/ 0 h 37"/>
              <a:gd name="T10" fmla="*/ 2147483647 w 70"/>
              <a:gd name="T11" fmla="*/ 2147483647 h 37"/>
              <a:gd name="T12" fmla="*/ 2147483647 w 70"/>
              <a:gd name="T13" fmla="*/ 2147483647 h 37"/>
              <a:gd name="T14" fmla="*/ 2147483647 w 70"/>
              <a:gd name="T15" fmla="*/ 2147483647 h 37"/>
              <a:gd name="T16" fmla="*/ 0 60000 65536"/>
              <a:gd name="T17" fmla="*/ 0 60000 65536"/>
              <a:gd name="T18" fmla="*/ 0 60000 65536"/>
              <a:gd name="T19" fmla="*/ 0 60000 65536"/>
              <a:gd name="T20" fmla="*/ 0 60000 65536"/>
              <a:gd name="T21" fmla="*/ 0 60000 65536"/>
              <a:gd name="T22" fmla="*/ 0 60000 65536"/>
              <a:gd name="T23" fmla="*/ 0 60000 65536"/>
              <a:gd name="T24" fmla="*/ 0 w 70"/>
              <a:gd name="T25" fmla="*/ 0 h 37"/>
              <a:gd name="T26" fmla="*/ 70 w 70"/>
              <a:gd name="T27" fmla="*/ 37 h 3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 h="37">
                <a:moveTo>
                  <a:pt x="15" y="11"/>
                </a:moveTo>
                <a:cubicBezTo>
                  <a:pt x="18" y="28"/>
                  <a:pt x="27" y="32"/>
                  <a:pt x="42" y="35"/>
                </a:cubicBezTo>
                <a:cubicBezTo>
                  <a:pt x="50" y="34"/>
                  <a:pt x="60" y="37"/>
                  <a:pt x="67" y="33"/>
                </a:cubicBezTo>
                <a:cubicBezTo>
                  <a:pt x="70" y="31"/>
                  <a:pt x="67" y="25"/>
                  <a:pt x="66" y="21"/>
                </a:cubicBezTo>
                <a:cubicBezTo>
                  <a:pt x="63" y="10"/>
                  <a:pt x="53" y="3"/>
                  <a:pt x="43" y="0"/>
                </a:cubicBezTo>
                <a:cubicBezTo>
                  <a:pt x="30" y="1"/>
                  <a:pt x="17" y="0"/>
                  <a:pt x="4" y="2"/>
                </a:cubicBezTo>
                <a:cubicBezTo>
                  <a:pt x="1" y="2"/>
                  <a:pt x="0" y="10"/>
                  <a:pt x="3" y="11"/>
                </a:cubicBezTo>
                <a:cubicBezTo>
                  <a:pt x="7" y="12"/>
                  <a:pt x="11" y="11"/>
                  <a:pt x="15" y="11"/>
                </a:cubicBezTo>
                <a:close/>
              </a:path>
            </a:pathLst>
          </a:custGeom>
          <a:solidFill>
            <a:schemeClr val="tx1"/>
          </a:solidFill>
          <a:ln w="9525">
            <a:solidFill>
              <a:schemeClr val="tx1"/>
            </a:solidFill>
            <a:round/>
            <a:headEnd/>
            <a:tailEnd/>
          </a:ln>
        </p:spPr>
        <p:txBody>
          <a:bodyPr/>
          <a:lstStyle/>
          <a:p>
            <a:endParaRPr lang="en-US" dirty="0"/>
          </a:p>
        </p:txBody>
      </p:sp>
      <p:sp>
        <p:nvSpPr>
          <p:cNvPr id="16434" name="Freeform 53"/>
          <p:cNvSpPr>
            <a:spLocks/>
          </p:cNvSpPr>
          <p:nvPr/>
        </p:nvSpPr>
        <p:spPr bwMode="auto">
          <a:xfrm>
            <a:off x="7162800" y="3195638"/>
            <a:ext cx="111125" cy="58737"/>
          </a:xfrm>
          <a:custGeom>
            <a:avLst/>
            <a:gdLst>
              <a:gd name="T0" fmla="*/ 2147483647 w 70"/>
              <a:gd name="T1" fmla="*/ 2147483647 h 37"/>
              <a:gd name="T2" fmla="*/ 2147483647 w 70"/>
              <a:gd name="T3" fmla="*/ 2147483647 h 37"/>
              <a:gd name="T4" fmla="*/ 2147483647 w 70"/>
              <a:gd name="T5" fmla="*/ 2147483647 h 37"/>
              <a:gd name="T6" fmla="*/ 2147483647 w 70"/>
              <a:gd name="T7" fmla="*/ 2147483647 h 37"/>
              <a:gd name="T8" fmla="*/ 2147483647 w 70"/>
              <a:gd name="T9" fmla="*/ 0 h 37"/>
              <a:gd name="T10" fmla="*/ 2147483647 w 70"/>
              <a:gd name="T11" fmla="*/ 2147483647 h 37"/>
              <a:gd name="T12" fmla="*/ 2147483647 w 70"/>
              <a:gd name="T13" fmla="*/ 2147483647 h 37"/>
              <a:gd name="T14" fmla="*/ 2147483647 w 70"/>
              <a:gd name="T15" fmla="*/ 2147483647 h 37"/>
              <a:gd name="T16" fmla="*/ 0 60000 65536"/>
              <a:gd name="T17" fmla="*/ 0 60000 65536"/>
              <a:gd name="T18" fmla="*/ 0 60000 65536"/>
              <a:gd name="T19" fmla="*/ 0 60000 65536"/>
              <a:gd name="T20" fmla="*/ 0 60000 65536"/>
              <a:gd name="T21" fmla="*/ 0 60000 65536"/>
              <a:gd name="T22" fmla="*/ 0 60000 65536"/>
              <a:gd name="T23" fmla="*/ 0 60000 65536"/>
              <a:gd name="T24" fmla="*/ 0 w 70"/>
              <a:gd name="T25" fmla="*/ 0 h 37"/>
              <a:gd name="T26" fmla="*/ 70 w 70"/>
              <a:gd name="T27" fmla="*/ 37 h 3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 h="37">
                <a:moveTo>
                  <a:pt x="15" y="11"/>
                </a:moveTo>
                <a:cubicBezTo>
                  <a:pt x="18" y="28"/>
                  <a:pt x="27" y="32"/>
                  <a:pt x="42" y="35"/>
                </a:cubicBezTo>
                <a:cubicBezTo>
                  <a:pt x="50" y="34"/>
                  <a:pt x="60" y="37"/>
                  <a:pt x="67" y="33"/>
                </a:cubicBezTo>
                <a:cubicBezTo>
                  <a:pt x="70" y="31"/>
                  <a:pt x="67" y="25"/>
                  <a:pt x="66" y="21"/>
                </a:cubicBezTo>
                <a:cubicBezTo>
                  <a:pt x="63" y="10"/>
                  <a:pt x="53" y="3"/>
                  <a:pt x="43" y="0"/>
                </a:cubicBezTo>
                <a:cubicBezTo>
                  <a:pt x="30" y="1"/>
                  <a:pt x="17" y="0"/>
                  <a:pt x="4" y="2"/>
                </a:cubicBezTo>
                <a:cubicBezTo>
                  <a:pt x="1" y="2"/>
                  <a:pt x="0" y="10"/>
                  <a:pt x="3" y="11"/>
                </a:cubicBezTo>
                <a:cubicBezTo>
                  <a:pt x="7" y="12"/>
                  <a:pt x="11" y="11"/>
                  <a:pt x="15" y="11"/>
                </a:cubicBezTo>
                <a:close/>
              </a:path>
            </a:pathLst>
          </a:custGeom>
          <a:solidFill>
            <a:schemeClr val="tx1"/>
          </a:solidFill>
          <a:ln w="9525">
            <a:solidFill>
              <a:schemeClr val="tx1"/>
            </a:solidFill>
            <a:round/>
            <a:headEnd/>
            <a:tailEnd/>
          </a:ln>
        </p:spPr>
        <p:txBody>
          <a:bodyPr/>
          <a:lstStyle/>
          <a:p>
            <a:endParaRPr lang="en-US" dirty="0"/>
          </a:p>
        </p:txBody>
      </p:sp>
      <p:sp>
        <p:nvSpPr>
          <p:cNvPr id="16435" name="Freeform 54"/>
          <p:cNvSpPr>
            <a:spLocks/>
          </p:cNvSpPr>
          <p:nvPr/>
        </p:nvSpPr>
        <p:spPr bwMode="auto">
          <a:xfrm>
            <a:off x="6862763" y="3313113"/>
            <a:ext cx="31750" cy="34925"/>
          </a:xfrm>
          <a:custGeom>
            <a:avLst/>
            <a:gdLst>
              <a:gd name="T0" fmla="*/ 0 w 20"/>
              <a:gd name="T1" fmla="*/ 2147483647 h 22"/>
              <a:gd name="T2" fmla="*/ 2147483647 w 20"/>
              <a:gd name="T3" fmla="*/ 2147483647 h 22"/>
              <a:gd name="T4" fmla="*/ 0 w 20"/>
              <a:gd name="T5" fmla="*/ 2147483647 h 22"/>
              <a:gd name="T6" fmla="*/ 0 60000 65536"/>
              <a:gd name="T7" fmla="*/ 0 60000 65536"/>
              <a:gd name="T8" fmla="*/ 0 60000 65536"/>
              <a:gd name="T9" fmla="*/ 0 w 20"/>
              <a:gd name="T10" fmla="*/ 0 h 22"/>
              <a:gd name="T11" fmla="*/ 20 w 20"/>
              <a:gd name="T12" fmla="*/ 22 h 22"/>
            </a:gdLst>
            <a:ahLst/>
            <a:cxnLst>
              <a:cxn ang="T6">
                <a:pos x="T0" y="T1"/>
              </a:cxn>
              <a:cxn ang="T7">
                <a:pos x="T2" y="T3"/>
              </a:cxn>
              <a:cxn ang="T8">
                <a:pos x="T4" y="T5"/>
              </a:cxn>
            </a:cxnLst>
            <a:rect l="T9" t="T10" r="T11" b="T12"/>
            <a:pathLst>
              <a:path w="20" h="22">
                <a:moveTo>
                  <a:pt x="0" y="11"/>
                </a:moveTo>
                <a:cubicBezTo>
                  <a:pt x="5" y="22"/>
                  <a:pt x="7" y="20"/>
                  <a:pt x="20" y="19"/>
                </a:cubicBezTo>
                <a:cubicBezTo>
                  <a:pt x="18" y="2"/>
                  <a:pt x="14" y="0"/>
                  <a:pt x="0" y="11"/>
                </a:cubicBezTo>
                <a:close/>
              </a:path>
            </a:pathLst>
          </a:custGeom>
          <a:solidFill>
            <a:schemeClr val="tx2"/>
          </a:solidFill>
          <a:ln w="9525">
            <a:solidFill>
              <a:schemeClr val="tx1"/>
            </a:solidFill>
            <a:round/>
            <a:headEnd/>
            <a:tailEnd/>
          </a:ln>
        </p:spPr>
        <p:txBody>
          <a:bodyPr/>
          <a:lstStyle/>
          <a:p>
            <a:endParaRPr lang="en-US" dirty="0"/>
          </a:p>
        </p:txBody>
      </p:sp>
      <p:sp>
        <p:nvSpPr>
          <p:cNvPr id="16436" name="Freeform 55"/>
          <p:cNvSpPr>
            <a:spLocks/>
          </p:cNvSpPr>
          <p:nvPr/>
        </p:nvSpPr>
        <p:spPr bwMode="auto">
          <a:xfrm>
            <a:off x="7086600" y="3271838"/>
            <a:ext cx="31750" cy="34925"/>
          </a:xfrm>
          <a:custGeom>
            <a:avLst/>
            <a:gdLst>
              <a:gd name="T0" fmla="*/ 0 w 20"/>
              <a:gd name="T1" fmla="*/ 2147483647 h 22"/>
              <a:gd name="T2" fmla="*/ 2147483647 w 20"/>
              <a:gd name="T3" fmla="*/ 2147483647 h 22"/>
              <a:gd name="T4" fmla="*/ 0 w 20"/>
              <a:gd name="T5" fmla="*/ 2147483647 h 22"/>
              <a:gd name="T6" fmla="*/ 0 60000 65536"/>
              <a:gd name="T7" fmla="*/ 0 60000 65536"/>
              <a:gd name="T8" fmla="*/ 0 60000 65536"/>
              <a:gd name="T9" fmla="*/ 0 w 20"/>
              <a:gd name="T10" fmla="*/ 0 h 22"/>
              <a:gd name="T11" fmla="*/ 20 w 20"/>
              <a:gd name="T12" fmla="*/ 22 h 22"/>
            </a:gdLst>
            <a:ahLst/>
            <a:cxnLst>
              <a:cxn ang="T6">
                <a:pos x="T0" y="T1"/>
              </a:cxn>
              <a:cxn ang="T7">
                <a:pos x="T2" y="T3"/>
              </a:cxn>
              <a:cxn ang="T8">
                <a:pos x="T4" y="T5"/>
              </a:cxn>
            </a:cxnLst>
            <a:rect l="T9" t="T10" r="T11" b="T12"/>
            <a:pathLst>
              <a:path w="20" h="22">
                <a:moveTo>
                  <a:pt x="0" y="11"/>
                </a:moveTo>
                <a:cubicBezTo>
                  <a:pt x="5" y="22"/>
                  <a:pt x="7" y="20"/>
                  <a:pt x="20" y="19"/>
                </a:cubicBezTo>
                <a:cubicBezTo>
                  <a:pt x="18" y="2"/>
                  <a:pt x="14" y="0"/>
                  <a:pt x="0" y="11"/>
                </a:cubicBezTo>
                <a:close/>
              </a:path>
            </a:pathLst>
          </a:custGeom>
          <a:solidFill>
            <a:schemeClr val="tx2"/>
          </a:solidFill>
          <a:ln w="9525">
            <a:solidFill>
              <a:schemeClr val="tx1"/>
            </a:solidFill>
            <a:round/>
            <a:headEnd/>
            <a:tailEnd/>
          </a:ln>
        </p:spPr>
        <p:txBody>
          <a:bodyPr/>
          <a:lstStyle/>
          <a:p>
            <a:endParaRPr lang="en-US" dirty="0"/>
          </a:p>
        </p:txBody>
      </p:sp>
      <p:sp>
        <p:nvSpPr>
          <p:cNvPr id="16437" name="Freeform 56"/>
          <p:cNvSpPr>
            <a:spLocks/>
          </p:cNvSpPr>
          <p:nvPr/>
        </p:nvSpPr>
        <p:spPr bwMode="auto">
          <a:xfrm>
            <a:off x="7167563" y="3617913"/>
            <a:ext cx="31750" cy="34925"/>
          </a:xfrm>
          <a:custGeom>
            <a:avLst/>
            <a:gdLst>
              <a:gd name="T0" fmla="*/ 0 w 20"/>
              <a:gd name="T1" fmla="*/ 2147483647 h 22"/>
              <a:gd name="T2" fmla="*/ 2147483647 w 20"/>
              <a:gd name="T3" fmla="*/ 2147483647 h 22"/>
              <a:gd name="T4" fmla="*/ 0 w 20"/>
              <a:gd name="T5" fmla="*/ 2147483647 h 22"/>
              <a:gd name="T6" fmla="*/ 0 60000 65536"/>
              <a:gd name="T7" fmla="*/ 0 60000 65536"/>
              <a:gd name="T8" fmla="*/ 0 60000 65536"/>
              <a:gd name="T9" fmla="*/ 0 w 20"/>
              <a:gd name="T10" fmla="*/ 0 h 22"/>
              <a:gd name="T11" fmla="*/ 20 w 20"/>
              <a:gd name="T12" fmla="*/ 22 h 22"/>
            </a:gdLst>
            <a:ahLst/>
            <a:cxnLst>
              <a:cxn ang="T6">
                <a:pos x="T0" y="T1"/>
              </a:cxn>
              <a:cxn ang="T7">
                <a:pos x="T2" y="T3"/>
              </a:cxn>
              <a:cxn ang="T8">
                <a:pos x="T4" y="T5"/>
              </a:cxn>
            </a:cxnLst>
            <a:rect l="T9" t="T10" r="T11" b="T12"/>
            <a:pathLst>
              <a:path w="20" h="22">
                <a:moveTo>
                  <a:pt x="0" y="11"/>
                </a:moveTo>
                <a:cubicBezTo>
                  <a:pt x="5" y="22"/>
                  <a:pt x="7" y="20"/>
                  <a:pt x="20" y="19"/>
                </a:cubicBezTo>
                <a:cubicBezTo>
                  <a:pt x="18" y="2"/>
                  <a:pt x="14" y="0"/>
                  <a:pt x="0" y="11"/>
                </a:cubicBezTo>
                <a:close/>
              </a:path>
            </a:pathLst>
          </a:custGeom>
          <a:solidFill>
            <a:schemeClr val="tx2"/>
          </a:solidFill>
          <a:ln w="9525">
            <a:solidFill>
              <a:schemeClr val="tx1"/>
            </a:solidFill>
            <a:round/>
            <a:headEnd/>
            <a:tailEnd/>
          </a:ln>
        </p:spPr>
        <p:txBody>
          <a:bodyPr/>
          <a:lstStyle/>
          <a:p>
            <a:endParaRPr lang="en-US" dirty="0"/>
          </a:p>
        </p:txBody>
      </p:sp>
      <p:sp>
        <p:nvSpPr>
          <p:cNvPr id="16438" name="Freeform 57"/>
          <p:cNvSpPr>
            <a:spLocks/>
          </p:cNvSpPr>
          <p:nvPr/>
        </p:nvSpPr>
        <p:spPr bwMode="auto">
          <a:xfrm>
            <a:off x="7319963" y="3576638"/>
            <a:ext cx="31750" cy="34925"/>
          </a:xfrm>
          <a:custGeom>
            <a:avLst/>
            <a:gdLst>
              <a:gd name="T0" fmla="*/ 0 w 20"/>
              <a:gd name="T1" fmla="*/ 2147483647 h 22"/>
              <a:gd name="T2" fmla="*/ 2147483647 w 20"/>
              <a:gd name="T3" fmla="*/ 2147483647 h 22"/>
              <a:gd name="T4" fmla="*/ 0 w 20"/>
              <a:gd name="T5" fmla="*/ 2147483647 h 22"/>
              <a:gd name="T6" fmla="*/ 0 60000 65536"/>
              <a:gd name="T7" fmla="*/ 0 60000 65536"/>
              <a:gd name="T8" fmla="*/ 0 60000 65536"/>
              <a:gd name="T9" fmla="*/ 0 w 20"/>
              <a:gd name="T10" fmla="*/ 0 h 22"/>
              <a:gd name="T11" fmla="*/ 20 w 20"/>
              <a:gd name="T12" fmla="*/ 22 h 22"/>
            </a:gdLst>
            <a:ahLst/>
            <a:cxnLst>
              <a:cxn ang="T6">
                <a:pos x="T0" y="T1"/>
              </a:cxn>
              <a:cxn ang="T7">
                <a:pos x="T2" y="T3"/>
              </a:cxn>
              <a:cxn ang="T8">
                <a:pos x="T4" y="T5"/>
              </a:cxn>
            </a:cxnLst>
            <a:rect l="T9" t="T10" r="T11" b="T12"/>
            <a:pathLst>
              <a:path w="20" h="22">
                <a:moveTo>
                  <a:pt x="0" y="11"/>
                </a:moveTo>
                <a:cubicBezTo>
                  <a:pt x="5" y="22"/>
                  <a:pt x="7" y="20"/>
                  <a:pt x="20" y="19"/>
                </a:cubicBezTo>
                <a:cubicBezTo>
                  <a:pt x="18" y="2"/>
                  <a:pt x="14" y="0"/>
                  <a:pt x="0" y="11"/>
                </a:cubicBezTo>
                <a:close/>
              </a:path>
            </a:pathLst>
          </a:custGeom>
          <a:solidFill>
            <a:schemeClr val="tx2"/>
          </a:solidFill>
          <a:ln w="9525">
            <a:solidFill>
              <a:schemeClr val="tx1"/>
            </a:solidFill>
            <a:round/>
            <a:headEnd/>
            <a:tailEnd/>
          </a:ln>
        </p:spPr>
        <p:txBody>
          <a:bodyPr/>
          <a:lstStyle/>
          <a:p>
            <a:endParaRPr lang="en-US" dirty="0"/>
          </a:p>
        </p:txBody>
      </p:sp>
      <p:sp>
        <p:nvSpPr>
          <p:cNvPr id="16439" name="Freeform 58"/>
          <p:cNvSpPr>
            <a:spLocks/>
          </p:cNvSpPr>
          <p:nvPr/>
        </p:nvSpPr>
        <p:spPr bwMode="auto">
          <a:xfrm>
            <a:off x="7131050" y="3236913"/>
            <a:ext cx="31750" cy="34925"/>
          </a:xfrm>
          <a:custGeom>
            <a:avLst/>
            <a:gdLst>
              <a:gd name="T0" fmla="*/ 0 w 20"/>
              <a:gd name="T1" fmla="*/ 2147483647 h 22"/>
              <a:gd name="T2" fmla="*/ 2147483647 w 20"/>
              <a:gd name="T3" fmla="*/ 2147483647 h 22"/>
              <a:gd name="T4" fmla="*/ 0 w 20"/>
              <a:gd name="T5" fmla="*/ 2147483647 h 22"/>
              <a:gd name="T6" fmla="*/ 0 60000 65536"/>
              <a:gd name="T7" fmla="*/ 0 60000 65536"/>
              <a:gd name="T8" fmla="*/ 0 60000 65536"/>
              <a:gd name="T9" fmla="*/ 0 w 20"/>
              <a:gd name="T10" fmla="*/ 0 h 22"/>
              <a:gd name="T11" fmla="*/ 20 w 20"/>
              <a:gd name="T12" fmla="*/ 22 h 22"/>
            </a:gdLst>
            <a:ahLst/>
            <a:cxnLst>
              <a:cxn ang="T6">
                <a:pos x="T0" y="T1"/>
              </a:cxn>
              <a:cxn ang="T7">
                <a:pos x="T2" y="T3"/>
              </a:cxn>
              <a:cxn ang="T8">
                <a:pos x="T4" y="T5"/>
              </a:cxn>
            </a:cxnLst>
            <a:rect l="T9" t="T10" r="T11" b="T12"/>
            <a:pathLst>
              <a:path w="20" h="22">
                <a:moveTo>
                  <a:pt x="0" y="11"/>
                </a:moveTo>
                <a:cubicBezTo>
                  <a:pt x="5" y="22"/>
                  <a:pt x="7" y="20"/>
                  <a:pt x="20" y="19"/>
                </a:cubicBezTo>
                <a:cubicBezTo>
                  <a:pt x="18" y="2"/>
                  <a:pt x="14" y="0"/>
                  <a:pt x="0" y="11"/>
                </a:cubicBezTo>
                <a:close/>
              </a:path>
            </a:pathLst>
          </a:custGeom>
          <a:solidFill>
            <a:schemeClr val="tx2"/>
          </a:solidFill>
          <a:ln w="9525">
            <a:solidFill>
              <a:schemeClr val="tx1"/>
            </a:solidFill>
            <a:round/>
            <a:headEnd/>
            <a:tailEnd/>
          </a:ln>
        </p:spPr>
        <p:txBody>
          <a:bodyPr/>
          <a:lstStyle/>
          <a:p>
            <a:endParaRPr lang="en-US" dirty="0"/>
          </a:p>
        </p:txBody>
      </p:sp>
      <p:sp>
        <p:nvSpPr>
          <p:cNvPr id="16440" name="Freeform 59"/>
          <p:cNvSpPr>
            <a:spLocks/>
          </p:cNvSpPr>
          <p:nvPr/>
        </p:nvSpPr>
        <p:spPr bwMode="auto">
          <a:xfrm>
            <a:off x="6934200" y="3652838"/>
            <a:ext cx="106363" cy="77787"/>
          </a:xfrm>
          <a:custGeom>
            <a:avLst/>
            <a:gdLst>
              <a:gd name="T0" fmla="*/ 0 w 67"/>
              <a:gd name="T1" fmla="*/ 2147483647 h 49"/>
              <a:gd name="T2" fmla="*/ 2147483647 w 67"/>
              <a:gd name="T3" fmla="*/ 2147483647 h 49"/>
              <a:gd name="T4" fmla="*/ 2147483647 w 67"/>
              <a:gd name="T5" fmla="*/ 2147483647 h 49"/>
              <a:gd name="T6" fmla="*/ 2147483647 w 67"/>
              <a:gd name="T7" fmla="*/ 0 h 49"/>
              <a:gd name="T8" fmla="*/ 0 w 67"/>
              <a:gd name="T9" fmla="*/ 2147483647 h 49"/>
              <a:gd name="T10" fmla="*/ 0 60000 65536"/>
              <a:gd name="T11" fmla="*/ 0 60000 65536"/>
              <a:gd name="T12" fmla="*/ 0 60000 65536"/>
              <a:gd name="T13" fmla="*/ 0 60000 65536"/>
              <a:gd name="T14" fmla="*/ 0 60000 65536"/>
              <a:gd name="T15" fmla="*/ 0 w 67"/>
              <a:gd name="T16" fmla="*/ 0 h 49"/>
              <a:gd name="T17" fmla="*/ 67 w 67"/>
              <a:gd name="T18" fmla="*/ 49 h 49"/>
            </a:gdLst>
            <a:ahLst/>
            <a:cxnLst>
              <a:cxn ang="T10">
                <a:pos x="T0" y="T1"/>
              </a:cxn>
              <a:cxn ang="T11">
                <a:pos x="T2" y="T3"/>
              </a:cxn>
              <a:cxn ang="T12">
                <a:pos x="T4" y="T5"/>
              </a:cxn>
              <a:cxn ang="T13">
                <a:pos x="T6" y="T7"/>
              </a:cxn>
              <a:cxn ang="T14">
                <a:pos x="T8" y="T9"/>
              </a:cxn>
            </a:cxnLst>
            <a:rect l="T15" t="T16" r="T17" b="T18"/>
            <a:pathLst>
              <a:path w="67" h="49">
                <a:moveTo>
                  <a:pt x="0" y="3"/>
                </a:moveTo>
                <a:cubicBezTo>
                  <a:pt x="4" y="27"/>
                  <a:pt x="13" y="41"/>
                  <a:pt x="38" y="45"/>
                </a:cubicBezTo>
                <a:cubicBezTo>
                  <a:pt x="46" y="49"/>
                  <a:pt x="53" y="47"/>
                  <a:pt x="60" y="42"/>
                </a:cubicBezTo>
                <a:cubicBezTo>
                  <a:pt x="67" y="27"/>
                  <a:pt x="54" y="0"/>
                  <a:pt x="35" y="0"/>
                </a:cubicBezTo>
                <a:cubicBezTo>
                  <a:pt x="23" y="0"/>
                  <a:pt x="12" y="2"/>
                  <a:pt x="0" y="3"/>
                </a:cubicBezTo>
                <a:close/>
              </a:path>
            </a:pathLst>
          </a:custGeom>
          <a:solidFill>
            <a:schemeClr val="tx1"/>
          </a:solidFill>
          <a:ln w="9525">
            <a:solidFill>
              <a:schemeClr val="tx1"/>
            </a:solidFill>
            <a:round/>
            <a:headEnd/>
            <a:tailEnd/>
          </a:ln>
        </p:spPr>
        <p:txBody>
          <a:bodyPr/>
          <a:lstStyle/>
          <a:p>
            <a:endParaRPr lang="en-US" dirty="0"/>
          </a:p>
        </p:txBody>
      </p:sp>
      <p:sp>
        <p:nvSpPr>
          <p:cNvPr id="16441" name="Freeform 60"/>
          <p:cNvSpPr>
            <a:spLocks/>
          </p:cNvSpPr>
          <p:nvPr/>
        </p:nvSpPr>
        <p:spPr bwMode="auto">
          <a:xfrm>
            <a:off x="7239000" y="3194050"/>
            <a:ext cx="106363" cy="77788"/>
          </a:xfrm>
          <a:custGeom>
            <a:avLst/>
            <a:gdLst>
              <a:gd name="T0" fmla="*/ 0 w 67"/>
              <a:gd name="T1" fmla="*/ 2147483647 h 49"/>
              <a:gd name="T2" fmla="*/ 2147483647 w 67"/>
              <a:gd name="T3" fmla="*/ 2147483647 h 49"/>
              <a:gd name="T4" fmla="*/ 2147483647 w 67"/>
              <a:gd name="T5" fmla="*/ 2147483647 h 49"/>
              <a:gd name="T6" fmla="*/ 2147483647 w 67"/>
              <a:gd name="T7" fmla="*/ 0 h 49"/>
              <a:gd name="T8" fmla="*/ 0 w 67"/>
              <a:gd name="T9" fmla="*/ 2147483647 h 49"/>
              <a:gd name="T10" fmla="*/ 0 60000 65536"/>
              <a:gd name="T11" fmla="*/ 0 60000 65536"/>
              <a:gd name="T12" fmla="*/ 0 60000 65536"/>
              <a:gd name="T13" fmla="*/ 0 60000 65536"/>
              <a:gd name="T14" fmla="*/ 0 60000 65536"/>
              <a:gd name="T15" fmla="*/ 0 w 67"/>
              <a:gd name="T16" fmla="*/ 0 h 49"/>
              <a:gd name="T17" fmla="*/ 67 w 67"/>
              <a:gd name="T18" fmla="*/ 49 h 49"/>
            </a:gdLst>
            <a:ahLst/>
            <a:cxnLst>
              <a:cxn ang="T10">
                <a:pos x="T0" y="T1"/>
              </a:cxn>
              <a:cxn ang="T11">
                <a:pos x="T2" y="T3"/>
              </a:cxn>
              <a:cxn ang="T12">
                <a:pos x="T4" y="T5"/>
              </a:cxn>
              <a:cxn ang="T13">
                <a:pos x="T6" y="T7"/>
              </a:cxn>
              <a:cxn ang="T14">
                <a:pos x="T8" y="T9"/>
              </a:cxn>
            </a:cxnLst>
            <a:rect l="T15" t="T16" r="T17" b="T18"/>
            <a:pathLst>
              <a:path w="67" h="49">
                <a:moveTo>
                  <a:pt x="0" y="3"/>
                </a:moveTo>
                <a:cubicBezTo>
                  <a:pt x="4" y="27"/>
                  <a:pt x="13" y="41"/>
                  <a:pt x="38" y="45"/>
                </a:cubicBezTo>
                <a:cubicBezTo>
                  <a:pt x="46" y="49"/>
                  <a:pt x="53" y="47"/>
                  <a:pt x="60" y="42"/>
                </a:cubicBezTo>
                <a:cubicBezTo>
                  <a:pt x="67" y="27"/>
                  <a:pt x="54" y="0"/>
                  <a:pt x="35" y="0"/>
                </a:cubicBezTo>
                <a:cubicBezTo>
                  <a:pt x="23" y="0"/>
                  <a:pt x="12" y="2"/>
                  <a:pt x="0" y="3"/>
                </a:cubicBezTo>
                <a:close/>
              </a:path>
            </a:pathLst>
          </a:custGeom>
          <a:solidFill>
            <a:schemeClr val="tx1"/>
          </a:solidFill>
          <a:ln w="9525">
            <a:solidFill>
              <a:schemeClr val="tx1"/>
            </a:solidFill>
            <a:round/>
            <a:headEnd/>
            <a:tailEnd/>
          </a:ln>
        </p:spPr>
        <p:txBody>
          <a:bodyPr/>
          <a:lstStyle/>
          <a:p>
            <a:endParaRPr lang="en-US" dirty="0"/>
          </a:p>
        </p:txBody>
      </p:sp>
      <p:sp>
        <p:nvSpPr>
          <p:cNvPr id="16442" name="Freeform 61"/>
          <p:cNvSpPr>
            <a:spLocks/>
          </p:cNvSpPr>
          <p:nvPr/>
        </p:nvSpPr>
        <p:spPr bwMode="auto">
          <a:xfrm>
            <a:off x="6572250" y="3609975"/>
            <a:ext cx="106363" cy="77788"/>
          </a:xfrm>
          <a:custGeom>
            <a:avLst/>
            <a:gdLst>
              <a:gd name="T0" fmla="*/ 0 w 67"/>
              <a:gd name="T1" fmla="*/ 2147483647 h 49"/>
              <a:gd name="T2" fmla="*/ 2147483647 w 67"/>
              <a:gd name="T3" fmla="*/ 2147483647 h 49"/>
              <a:gd name="T4" fmla="*/ 2147483647 w 67"/>
              <a:gd name="T5" fmla="*/ 2147483647 h 49"/>
              <a:gd name="T6" fmla="*/ 2147483647 w 67"/>
              <a:gd name="T7" fmla="*/ 0 h 49"/>
              <a:gd name="T8" fmla="*/ 0 w 67"/>
              <a:gd name="T9" fmla="*/ 2147483647 h 49"/>
              <a:gd name="T10" fmla="*/ 0 60000 65536"/>
              <a:gd name="T11" fmla="*/ 0 60000 65536"/>
              <a:gd name="T12" fmla="*/ 0 60000 65536"/>
              <a:gd name="T13" fmla="*/ 0 60000 65536"/>
              <a:gd name="T14" fmla="*/ 0 60000 65536"/>
              <a:gd name="T15" fmla="*/ 0 w 67"/>
              <a:gd name="T16" fmla="*/ 0 h 49"/>
              <a:gd name="T17" fmla="*/ 67 w 67"/>
              <a:gd name="T18" fmla="*/ 49 h 49"/>
            </a:gdLst>
            <a:ahLst/>
            <a:cxnLst>
              <a:cxn ang="T10">
                <a:pos x="T0" y="T1"/>
              </a:cxn>
              <a:cxn ang="T11">
                <a:pos x="T2" y="T3"/>
              </a:cxn>
              <a:cxn ang="T12">
                <a:pos x="T4" y="T5"/>
              </a:cxn>
              <a:cxn ang="T13">
                <a:pos x="T6" y="T7"/>
              </a:cxn>
              <a:cxn ang="T14">
                <a:pos x="T8" y="T9"/>
              </a:cxn>
            </a:cxnLst>
            <a:rect l="T15" t="T16" r="T17" b="T18"/>
            <a:pathLst>
              <a:path w="67" h="49">
                <a:moveTo>
                  <a:pt x="0" y="3"/>
                </a:moveTo>
                <a:cubicBezTo>
                  <a:pt x="4" y="27"/>
                  <a:pt x="13" y="41"/>
                  <a:pt x="38" y="45"/>
                </a:cubicBezTo>
                <a:cubicBezTo>
                  <a:pt x="46" y="49"/>
                  <a:pt x="53" y="47"/>
                  <a:pt x="60" y="42"/>
                </a:cubicBezTo>
                <a:cubicBezTo>
                  <a:pt x="67" y="27"/>
                  <a:pt x="54" y="0"/>
                  <a:pt x="35" y="0"/>
                </a:cubicBezTo>
                <a:cubicBezTo>
                  <a:pt x="23" y="0"/>
                  <a:pt x="12" y="2"/>
                  <a:pt x="0" y="3"/>
                </a:cubicBezTo>
                <a:close/>
              </a:path>
            </a:pathLst>
          </a:custGeom>
          <a:solidFill>
            <a:schemeClr val="tx1"/>
          </a:solidFill>
          <a:ln w="9525">
            <a:solidFill>
              <a:schemeClr val="tx1"/>
            </a:solidFill>
            <a:round/>
            <a:headEnd/>
            <a:tailEnd/>
          </a:ln>
        </p:spPr>
        <p:txBody>
          <a:bodyPr/>
          <a:lstStyle/>
          <a:p>
            <a:endParaRPr lang="en-US" dirty="0"/>
          </a:p>
        </p:txBody>
      </p:sp>
      <p:sp>
        <p:nvSpPr>
          <p:cNvPr id="16443" name="Freeform 62"/>
          <p:cNvSpPr>
            <a:spLocks/>
          </p:cNvSpPr>
          <p:nvPr/>
        </p:nvSpPr>
        <p:spPr bwMode="auto">
          <a:xfrm>
            <a:off x="7315200" y="3119438"/>
            <a:ext cx="106363" cy="77787"/>
          </a:xfrm>
          <a:custGeom>
            <a:avLst/>
            <a:gdLst>
              <a:gd name="T0" fmla="*/ 0 w 67"/>
              <a:gd name="T1" fmla="*/ 2147483647 h 49"/>
              <a:gd name="T2" fmla="*/ 2147483647 w 67"/>
              <a:gd name="T3" fmla="*/ 2147483647 h 49"/>
              <a:gd name="T4" fmla="*/ 2147483647 w 67"/>
              <a:gd name="T5" fmla="*/ 2147483647 h 49"/>
              <a:gd name="T6" fmla="*/ 2147483647 w 67"/>
              <a:gd name="T7" fmla="*/ 0 h 49"/>
              <a:gd name="T8" fmla="*/ 0 w 67"/>
              <a:gd name="T9" fmla="*/ 2147483647 h 49"/>
              <a:gd name="T10" fmla="*/ 0 60000 65536"/>
              <a:gd name="T11" fmla="*/ 0 60000 65536"/>
              <a:gd name="T12" fmla="*/ 0 60000 65536"/>
              <a:gd name="T13" fmla="*/ 0 60000 65536"/>
              <a:gd name="T14" fmla="*/ 0 60000 65536"/>
              <a:gd name="T15" fmla="*/ 0 w 67"/>
              <a:gd name="T16" fmla="*/ 0 h 49"/>
              <a:gd name="T17" fmla="*/ 67 w 67"/>
              <a:gd name="T18" fmla="*/ 49 h 49"/>
            </a:gdLst>
            <a:ahLst/>
            <a:cxnLst>
              <a:cxn ang="T10">
                <a:pos x="T0" y="T1"/>
              </a:cxn>
              <a:cxn ang="T11">
                <a:pos x="T2" y="T3"/>
              </a:cxn>
              <a:cxn ang="T12">
                <a:pos x="T4" y="T5"/>
              </a:cxn>
              <a:cxn ang="T13">
                <a:pos x="T6" y="T7"/>
              </a:cxn>
              <a:cxn ang="T14">
                <a:pos x="T8" y="T9"/>
              </a:cxn>
            </a:cxnLst>
            <a:rect l="T15" t="T16" r="T17" b="T18"/>
            <a:pathLst>
              <a:path w="67" h="49">
                <a:moveTo>
                  <a:pt x="0" y="3"/>
                </a:moveTo>
                <a:cubicBezTo>
                  <a:pt x="4" y="27"/>
                  <a:pt x="13" y="41"/>
                  <a:pt x="38" y="45"/>
                </a:cubicBezTo>
                <a:cubicBezTo>
                  <a:pt x="46" y="49"/>
                  <a:pt x="53" y="47"/>
                  <a:pt x="60" y="42"/>
                </a:cubicBezTo>
                <a:cubicBezTo>
                  <a:pt x="67" y="27"/>
                  <a:pt x="54" y="0"/>
                  <a:pt x="35" y="0"/>
                </a:cubicBezTo>
                <a:cubicBezTo>
                  <a:pt x="23" y="0"/>
                  <a:pt x="12" y="2"/>
                  <a:pt x="0" y="3"/>
                </a:cubicBezTo>
                <a:close/>
              </a:path>
            </a:pathLst>
          </a:custGeom>
          <a:solidFill>
            <a:schemeClr val="tx1"/>
          </a:solidFill>
          <a:ln w="9525">
            <a:solidFill>
              <a:schemeClr val="tx1"/>
            </a:solidFill>
            <a:round/>
            <a:headEnd/>
            <a:tailEnd/>
          </a:ln>
        </p:spPr>
        <p:txBody>
          <a:bodyPr/>
          <a:lstStyle/>
          <a:p>
            <a:endParaRPr lang="en-US" dirty="0"/>
          </a:p>
        </p:txBody>
      </p:sp>
      <p:sp>
        <p:nvSpPr>
          <p:cNvPr id="16444" name="Freeform 63"/>
          <p:cNvSpPr>
            <a:spLocks/>
          </p:cNvSpPr>
          <p:nvPr/>
        </p:nvSpPr>
        <p:spPr bwMode="auto">
          <a:xfrm>
            <a:off x="7467600" y="3195638"/>
            <a:ext cx="106363" cy="77787"/>
          </a:xfrm>
          <a:custGeom>
            <a:avLst/>
            <a:gdLst>
              <a:gd name="T0" fmla="*/ 0 w 67"/>
              <a:gd name="T1" fmla="*/ 2147483647 h 49"/>
              <a:gd name="T2" fmla="*/ 2147483647 w 67"/>
              <a:gd name="T3" fmla="*/ 2147483647 h 49"/>
              <a:gd name="T4" fmla="*/ 2147483647 w 67"/>
              <a:gd name="T5" fmla="*/ 2147483647 h 49"/>
              <a:gd name="T6" fmla="*/ 2147483647 w 67"/>
              <a:gd name="T7" fmla="*/ 0 h 49"/>
              <a:gd name="T8" fmla="*/ 0 w 67"/>
              <a:gd name="T9" fmla="*/ 2147483647 h 49"/>
              <a:gd name="T10" fmla="*/ 0 60000 65536"/>
              <a:gd name="T11" fmla="*/ 0 60000 65536"/>
              <a:gd name="T12" fmla="*/ 0 60000 65536"/>
              <a:gd name="T13" fmla="*/ 0 60000 65536"/>
              <a:gd name="T14" fmla="*/ 0 60000 65536"/>
              <a:gd name="T15" fmla="*/ 0 w 67"/>
              <a:gd name="T16" fmla="*/ 0 h 49"/>
              <a:gd name="T17" fmla="*/ 67 w 67"/>
              <a:gd name="T18" fmla="*/ 49 h 49"/>
            </a:gdLst>
            <a:ahLst/>
            <a:cxnLst>
              <a:cxn ang="T10">
                <a:pos x="T0" y="T1"/>
              </a:cxn>
              <a:cxn ang="T11">
                <a:pos x="T2" y="T3"/>
              </a:cxn>
              <a:cxn ang="T12">
                <a:pos x="T4" y="T5"/>
              </a:cxn>
              <a:cxn ang="T13">
                <a:pos x="T6" y="T7"/>
              </a:cxn>
              <a:cxn ang="T14">
                <a:pos x="T8" y="T9"/>
              </a:cxn>
            </a:cxnLst>
            <a:rect l="T15" t="T16" r="T17" b="T18"/>
            <a:pathLst>
              <a:path w="67" h="49">
                <a:moveTo>
                  <a:pt x="0" y="3"/>
                </a:moveTo>
                <a:cubicBezTo>
                  <a:pt x="4" y="27"/>
                  <a:pt x="13" y="41"/>
                  <a:pt x="38" y="45"/>
                </a:cubicBezTo>
                <a:cubicBezTo>
                  <a:pt x="46" y="49"/>
                  <a:pt x="53" y="47"/>
                  <a:pt x="60" y="42"/>
                </a:cubicBezTo>
                <a:cubicBezTo>
                  <a:pt x="67" y="27"/>
                  <a:pt x="54" y="0"/>
                  <a:pt x="35" y="0"/>
                </a:cubicBezTo>
                <a:cubicBezTo>
                  <a:pt x="23" y="0"/>
                  <a:pt x="12" y="2"/>
                  <a:pt x="0" y="3"/>
                </a:cubicBezTo>
                <a:close/>
              </a:path>
            </a:pathLst>
          </a:custGeom>
          <a:solidFill>
            <a:schemeClr val="tx1"/>
          </a:solidFill>
          <a:ln w="9525">
            <a:solidFill>
              <a:schemeClr val="tx1"/>
            </a:solidFill>
            <a:round/>
            <a:headEnd/>
            <a:tailEnd/>
          </a:ln>
        </p:spPr>
        <p:txBody>
          <a:bodyPr/>
          <a:lstStyle/>
          <a:p>
            <a:endParaRPr lang="en-US" dirty="0"/>
          </a:p>
        </p:txBody>
      </p:sp>
      <p:sp>
        <p:nvSpPr>
          <p:cNvPr id="16445" name="Freeform 64"/>
          <p:cNvSpPr>
            <a:spLocks/>
          </p:cNvSpPr>
          <p:nvPr/>
        </p:nvSpPr>
        <p:spPr bwMode="auto">
          <a:xfrm>
            <a:off x="7361238" y="3575050"/>
            <a:ext cx="106362" cy="77788"/>
          </a:xfrm>
          <a:custGeom>
            <a:avLst/>
            <a:gdLst>
              <a:gd name="T0" fmla="*/ 0 w 67"/>
              <a:gd name="T1" fmla="*/ 2147483647 h 49"/>
              <a:gd name="T2" fmla="*/ 2147483647 w 67"/>
              <a:gd name="T3" fmla="*/ 2147483647 h 49"/>
              <a:gd name="T4" fmla="*/ 2147483647 w 67"/>
              <a:gd name="T5" fmla="*/ 2147483647 h 49"/>
              <a:gd name="T6" fmla="*/ 2147483647 w 67"/>
              <a:gd name="T7" fmla="*/ 0 h 49"/>
              <a:gd name="T8" fmla="*/ 0 w 67"/>
              <a:gd name="T9" fmla="*/ 2147483647 h 49"/>
              <a:gd name="T10" fmla="*/ 0 60000 65536"/>
              <a:gd name="T11" fmla="*/ 0 60000 65536"/>
              <a:gd name="T12" fmla="*/ 0 60000 65536"/>
              <a:gd name="T13" fmla="*/ 0 60000 65536"/>
              <a:gd name="T14" fmla="*/ 0 60000 65536"/>
              <a:gd name="T15" fmla="*/ 0 w 67"/>
              <a:gd name="T16" fmla="*/ 0 h 49"/>
              <a:gd name="T17" fmla="*/ 67 w 67"/>
              <a:gd name="T18" fmla="*/ 49 h 49"/>
            </a:gdLst>
            <a:ahLst/>
            <a:cxnLst>
              <a:cxn ang="T10">
                <a:pos x="T0" y="T1"/>
              </a:cxn>
              <a:cxn ang="T11">
                <a:pos x="T2" y="T3"/>
              </a:cxn>
              <a:cxn ang="T12">
                <a:pos x="T4" y="T5"/>
              </a:cxn>
              <a:cxn ang="T13">
                <a:pos x="T6" y="T7"/>
              </a:cxn>
              <a:cxn ang="T14">
                <a:pos x="T8" y="T9"/>
              </a:cxn>
            </a:cxnLst>
            <a:rect l="T15" t="T16" r="T17" b="T18"/>
            <a:pathLst>
              <a:path w="67" h="49">
                <a:moveTo>
                  <a:pt x="0" y="3"/>
                </a:moveTo>
                <a:cubicBezTo>
                  <a:pt x="4" y="27"/>
                  <a:pt x="13" y="41"/>
                  <a:pt x="38" y="45"/>
                </a:cubicBezTo>
                <a:cubicBezTo>
                  <a:pt x="46" y="49"/>
                  <a:pt x="53" y="47"/>
                  <a:pt x="60" y="42"/>
                </a:cubicBezTo>
                <a:cubicBezTo>
                  <a:pt x="67" y="27"/>
                  <a:pt x="54" y="0"/>
                  <a:pt x="35" y="0"/>
                </a:cubicBezTo>
                <a:cubicBezTo>
                  <a:pt x="23" y="0"/>
                  <a:pt x="12" y="2"/>
                  <a:pt x="0" y="3"/>
                </a:cubicBezTo>
                <a:close/>
              </a:path>
            </a:pathLst>
          </a:custGeom>
          <a:solidFill>
            <a:schemeClr val="tx1"/>
          </a:solidFill>
          <a:ln w="9525">
            <a:solidFill>
              <a:schemeClr val="tx1"/>
            </a:solidFill>
            <a:round/>
            <a:headEnd/>
            <a:tailEnd/>
          </a:ln>
        </p:spPr>
        <p:txBody>
          <a:bodyPr/>
          <a:lstStyle/>
          <a:p>
            <a:endParaRPr lang="en-US" dirty="0"/>
          </a:p>
        </p:txBody>
      </p:sp>
      <p:sp>
        <p:nvSpPr>
          <p:cNvPr id="16446" name="Freeform 65"/>
          <p:cNvSpPr>
            <a:spLocks/>
          </p:cNvSpPr>
          <p:nvPr/>
        </p:nvSpPr>
        <p:spPr bwMode="auto">
          <a:xfrm>
            <a:off x="7491413" y="3463925"/>
            <a:ext cx="74612" cy="55563"/>
          </a:xfrm>
          <a:custGeom>
            <a:avLst/>
            <a:gdLst>
              <a:gd name="T0" fmla="*/ 0 w 47"/>
              <a:gd name="T1" fmla="*/ 2147483647 h 35"/>
              <a:gd name="T2" fmla="*/ 2147483647 w 47"/>
              <a:gd name="T3" fmla="*/ 2147483647 h 35"/>
              <a:gd name="T4" fmla="*/ 2147483647 w 47"/>
              <a:gd name="T5" fmla="*/ 2147483647 h 35"/>
              <a:gd name="T6" fmla="*/ 0 w 47"/>
              <a:gd name="T7" fmla="*/ 2147483647 h 35"/>
              <a:gd name="T8" fmla="*/ 0 60000 65536"/>
              <a:gd name="T9" fmla="*/ 0 60000 65536"/>
              <a:gd name="T10" fmla="*/ 0 60000 65536"/>
              <a:gd name="T11" fmla="*/ 0 60000 65536"/>
              <a:gd name="T12" fmla="*/ 0 w 47"/>
              <a:gd name="T13" fmla="*/ 0 h 35"/>
              <a:gd name="T14" fmla="*/ 47 w 47"/>
              <a:gd name="T15" fmla="*/ 35 h 35"/>
            </a:gdLst>
            <a:ahLst/>
            <a:cxnLst>
              <a:cxn ang="T8">
                <a:pos x="T0" y="T1"/>
              </a:cxn>
              <a:cxn ang="T9">
                <a:pos x="T2" y="T3"/>
              </a:cxn>
              <a:cxn ang="T10">
                <a:pos x="T4" y="T5"/>
              </a:cxn>
              <a:cxn ang="T11">
                <a:pos x="T6" y="T7"/>
              </a:cxn>
            </a:cxnLst>
            <a:rect l="T12" t="T13" r="T14" b="T15"/>
            <a:pathLst>
              <a:path w="47" h="35">
                <a:moveTo>
                  <a:pt x="0" y="14"/>
                </a:moveTo>
                <a:cubicBezTo>
                  <a:pt x="3" y="28"/>
                  <a:pt x="6" y="33"/>
                  <a:pt x="20" y="35"/>
                </a:cubicBezTo>
                <a:cubicBezTo>
                  <a:pt x="36" y="31"/>
                  <a:pt x="38" y="31"/>
                  <a:pt x="47" y="19"/>
                </a:cubicBezTo>
                <a:cubicBezTo>
                  <a:pt x="41" y="4"/>
                  <a:pt x="10" y="0"/>
                  <a:pt x="0" y="14"/>
                </a:cubicBezTo>
                <a:close/>
              </a:path>
            </a:pathLst>
          </a:custGeom>
          <a:solidFill>
            <a:srgbClr val="000000"/>
          </a:solidFill>
          <a:ln w="9525">
            <a:solidFill>
              <a:schemeClr val="tx1"/>
            </a:solidFill>
            <a:round/>
            <a:headEnd/>
            <a:tailEnd/>
          </a:ln>
        </p:spPr>
        <p:txBody>
          <a:bodyPr/>
          <a:lstStyle/>
          <a:p>
            <a:endParaRPr lang="en-US" dirty="0"/>
          </a:p>
        </p:txBody>
      </p:sp>
      <p:sp>
        <p:nvSpPr>
          <p:cNvPr id="16447" name="Freeform 66"/>
          <p:cNvSpPr>
            <a:spLocks/>
          </p:cNvSpPr>
          <p:nvPr/>
        </p:nvSpPr>
        <p:spPr bwMode="auto">
          <a:xfrm>
            <a:off x="7546975" y="3341688"/>
            <a:ext cx="77788" cy="80962"/>
          </a:xfrm>
          <a:custGeom>
            <a:avLst/>
            <a:gdLst>
              <a:gd name="T0" fmla="*/ 2147483647 w 49"/>
              <a:gd name="T1" fmla="*/ 2147483647 h 51"/>
              <a:gd name="T2" fmla="*/ 2147483647 w 49"/>
              <a:gd name="T3" fmla="*/ 2147483647 h 51"/>
              <a:gd name="T4" fmla="*/ 2147483647 w 49"/>
              <a:gd name="T5" fmla="*/ 2147483647 h 51"/>
              <a:gd name="T6" fmla="*/ 2147483647 w 49"/>
              <a:gd name="T7" fmla="*/ 2147483647 h 51"/>
              <a:gd name="T8" fmla="*/ 2147483647 w 49"/>
              <a:gd name="T9" fmla="*/ 0 h 51"/>
              <a:gd name="T10" fmla="*/ 0 w 49"/>
              <a:gd name="T11" fmla="*/ 2147483647 h 51"/>
              <a:gd name="T12" fmla="*/ 0 60000 65536"/>
              <a:gd name="T13" fmla="*/ 0 60000 65536"/>
              <a:gd name="T14" fmla="*/ 0 60000 65536"/>
              <a:gd name="T15" fmla="*/ 0 60000 65536"/>
              <a:gd name="T16" fmla="*/ 0 60000 65536"/>
              <a:gd name="T17" fmla="*/ 0 60000 65536"/>
              <a:gd name="T18" fmla="*/ 0 w 49"/>
              <a:gd name="T19" fmla="*/ 0 h 51"/>
              <a:gd name="T20" fmla="*/ 49 w 49"/>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49" h="51">
                <a:moveTo>
                  <a:pt x="10" y="7"/>
                </a:moveTo>
                <a:cubicBezTo>
                  <a:pt x="6" y="42"/>
                  <a:pt x="0" y="48"/>
                  <a:pt x="33" y="51"/>
                </a:cubicBezTo>
                <a:cubicBezTo>
                  <a:pt x="45" y="49"/>
                  <a:pt x="47" y="51"/>
                  <a:pt x="49" y="40"/>
                </a:cubicBezTo>
                <a:cubicBezTo>
                  <a:pt x="45" y="30"/>
                  <a:pt x="40" y="22"/>
                  <a:pt x="31" y="16"/>
                </a:cubicBezTo>
                <a:cubicBezTo>
                  <a:pt x="26" y="10"/>
                  <a:pt x="20" y="4"/>
                  <a:pt x="13" y="0"/>
                </a:cubicBezTo>
                <a:cubicBezTo>
                  <a:pt x="6" y="1"/>
                  <a:pt x="0" y="4"/>
                  <a:pt x="0" y="12"/>
                </a:cubicBezTo>
              </a:path>
            </a:pathLst>
          </a:custGeom>
          <a:solidFill>
            <a:schemeClr val="tx1"/>
          </a:solidFill>
          <a:ln w="9525">
            <a:solidFill>
              <a:schemeClr val="tx1"/>
            </a:solidFill>
            <a:round/>
            <a:headEnd/>
            <a:tailEnd/>
          </a:ln>
        </p:spPr>
        <p:txBody>
          <a:bodyPr/>
          <a:lstStyle/>
          <a:p>
            <a:endParaRPr lang="en-US" dirty="0"/>
          </a:p>
        </p:txBody>
      </p:sp>
      <p:sp>
        <p:nvSpPr>
          <p:cNvPr id="16448" name="Line 67"/>
          <p:cNvSpPr>
            <a:spLocks noChangeShapeType="1"/>
          </p:cNvSpPr>
          <p:nvPr/>
        </p:nvSpPr>
        <p:spPr bwMode="auto">
          <a:xfrm>
            <a:off x="7543800" y="3195638"/>
            <a:ext cx="838200" cy="76200"/>
          </a:xfrm>
          <a:prstGeom prst="line">
            <a:avLst/>
          </a:prstGeom>
          <a:noFill/>
          <a:ln w="9525">
            <a:solidFill>
              <a:schemeClr val="tx1"/>
            </a:solidFill>
            <a:round/>
            <a:headEnd/>
            <a:tailEnd/>
          </a:ln>
        </p:spPr>
        <p:txBody>
          <a:bodyPr/>
          <a:lstStyle/>
          <a:p>
            <a:endParaRPr lang="en-US" dirty="0"/>
          </a:p>
        </p:txBody>
      </p:sp>
      <p:sp>
        <p:nvSpPr>
          <p:cNvPr id="16449" name="Line 68"/>
          <p:cNvSpPr>
            <a:spLocks noChangeShapeType="1"/>
          </p:cNvSpPr>
          <p:nvPr/>
        </p:nvSpPr>
        <p:spPr bwMode="auto">
          <a:xfrm>
            <a:off x="7543800" y="3271838"/>
            <a:ext cx="838200" cy="0"/>
          </a:xfrm>
          <a:prstGeom prst="line">
            <a:avLst/>
          </a:prstGeom>
          <a:noFill/>
          <a:ln w="9525">
            <a:solidFill>
              <a:schemeClr val="tx1"/>
            </a:solidFill>
            <a:round/>
            <a:headEnd/>
            <a:tailEnd/>
          </a:ln>
        </p:spPr>
        <p:txBody>
          <a:bodyPr/>
          <a:lstStyle/>
          <a:p>
            <a:endParaRPr lang="en-US" dirty="0"/>
          </a:p>
        </p:txBody>
      </p:sp>
      <p:sp>
        <p:nvSpPr>
          <p:cNvPr id="16450" name="Freeform 69"/>
          <p:cNvSpPr>
            <a:spLocks/>
          </p:cNvSpPr>
          <p:nvPr/>
        </p:nvSpPr>
        <p:spPr bwMode="auto">
          <a:xfrm>
            <a:off x="8428038" y="3270250"/>
            <a:ext cx="106362" cy="77788"/>
          </a:xfrm>
          <a:custGeom>
            <a:avLst/>
            <a:gdLst>
              <a:gd name="T0" fmla="*/ 0 w 67"/>
              <a:gd name="T1" fmla="*/ 2147483647 h 49"/>
              <a:gd name="T2" fmla="*/ 2147483647 w 67"/>
              <a:gd name="T3" fmla="*/ 2147483647 h 49"/>
              <a:gd name="T4" fmla="*/ 2147483647 w 67"/>
              <a:gd name="T5" fmla="*/ 2147483647 h 49"/>
              <a:gd name="T6" fmla="*/ 2147483647 w 67"/>
              <a:gd name="T7" fmla="*/ 0 h 49"/>
              <a:gd name="T8" fmla="*/ 0 w 67"/>
              <a:gd name="T9" fmla="*/ 2147483647 h 49"/>
              <a:gd name="T10" fmla="*/ 0 60000 65536"/>
              <a:gd name="T11" fmla="*/ 0 60000 65536"/>
              <a:gd name="T12" fmla="*/ 0 60000 65536"/>
              <a:gd name="T13" fmla="*/ 0 60000 65536"/>
              <a:gd name="T14" fmla="*/ 0 60000 65536"/>
              <a:gd name="T15" fmla="*/ 0 w 67"/>
              <a:gd name="T16" fmla="*/ 0 h 49"/>
              <a:gd name="T17" fmla="*/ 67 w 67"/>
              <a:gd name="T18" fmla="*/ 49 h 49"/>
            </a:gdLst>
            <a:ahLst/>
            <a:cxnLst>
              <a:cxn ang="T10">
                <a:pos x="T0" y="T1"/>
              </a:cxn>
              <a:cxn ang="T11">
                <a:pos x="T2" y="T3"/>
              </a:cxn>
              <a:cxn ang="T12">
                <a:pos x="T4" y="T5"/>
              </a:cxn>
              <a:cxn ang="T13">
                <a:pos x="T6" y="T7"/>
              </a:cxn>
              <a:cxn ang="T14">
                <a:pos x="T8" y="T9"/>
              </a:cxn>
            </a:cxnLst>
            <a:rect l="T15" t="T16" r="T17" b="T18"/>
            <a:pathLst>
              <a:path w="67" h="49">
                <a:moveTo>
                  <a:pt x="0" y="3"/>
                </a:moveTo>
                <a:cubicBezTo>
                  <a:pt x="4" y="27"/>
                  <a:pt x="13" y="41"/>
                  <a:pt x="38" y="45"/>
                </a:cubicBezTo>
                <a:cubicBezTo>
                  <a:pt x="46" y="49"/>
                  <a:pt x="53" y="47"/>
                  <a:pt x="60" y="42"/>
                </a:cubicBezTo>
                <a:cubicBezTo>
                  <a:pt x="67" y="27"/>
                  <a:pt x="54" y="0"/>
                  <a:pt x="35" y="0"/>
                </a:cubicBezTo>
                <a:cubicBezTo>
                  <a:pt x="23" y="0"/>
                  <a:pt x="12" y="2"/>
                  <a:pt x="0" y="3"/>
                </a:cubicBezTo>
                <a:close/>
              </a:path>
            </a:pathLst>
          </a:custGeom>
          <a:solidFill>
            <a:schemeClr val="tx1"/>
          </a:solidFill>
          <a:ln w="9525">
            <a:solidFill>
              <a:schemeClr val="tx1"/>
            </a:solidFill>
            <a:round/>
            <a:headEnd/>
            <a:tailEnd/>
          </a:ln>
        </p:spPr>
        <p:txBody>
          <a:bodyPr/>
          <a:lstStyle/>
          <a:p>
            <a:endParaRPr lang="en-US" dirty="0"/>
          </a:p>
        </p:txBody>
      </p:sp>
      <p:sp>
        <p:nvSpPr>
          <p:cNvPr id="16451" name="Text Box 73"/>
          <p:cNvSpPr txBox="1">
            <a:spLocks noChangeArrowheads="1"/>
          </p:cNvSpPr>
          <p:nvPr/>
        </p:nvSpPr>
        <p:spPr bwMode="auto">
          <a:xfrm>
            <a:off x="7467600" y="4114800"/>
            <a:ext cx="1524000" cy="915988"/>
          </a:xfrm>
          <a:prstGeom prst="rect">
            <a:avLst/>
          </a:prstGeom>
          <a:noFill/>
          <a:ln w="9525">
            <a:noFill/>
            <a:miter lim="800000"/>
            <a:headEnd/>
            <a:tailEnd/>
          </a:ln>
        </p:spPr>
        <p:txBody>
          <a:bodyPr>
            <a:spAutoFit/>
          </a:bodyPr>
          <a:lstStyle/>
          <a:p>
            <a:pPr algn="ctr"/>
            <a:r>
              <a:rPr lang="en-US" dirty="0"/>
              <a:t>Isolated precipitates (3-5nm) form</a:t>
            </a:r>
            <a:endParaRPr lang="en-US" i="1" dirty="0"/>
          </a:p>
        </p:txBody>
      </p:sp>
      <p:sp>
        <p:nvSpPr>
          <p:cNvPr id="16452" name="Text Box 74"/>
          <p:cNvSpPr txBox="1">
            <a:spLocks noChangeArrowheads="1"/>
          </p:cNvSpPr>
          <p:nvPr/>
        </p:nvSpPr>
        <p:spPr bwMode="auto">
          <a:xfrm>
            <a:off x="5867400" y="3962400"/>
            <a:ext cx="1524000" cy="1465263"/>
          </a:xfrm>
          <a:prstGeom prst="rect">
            <a:avLst/>
          </a:prstGeom>
          <a:noFill/>
          <a:ln w="9525">
            <a:noFill/>
            <a:miter lim="800000"/>
            <a:headEnd/>
            <a:tailEnd/>
          </a:ln>
        </p:spPr>
        <p:txBody>
          <a:bodyPr>
            <a:spAutoFit/>
          </a:bodyPr>
          <a:lstStyle/>
          <a:p>
            <a:pPr algn="ctr"/>
            <a:r>
              <a:rPr lang="en-US" dirty="0"/>
              <a:t>Precipitates coat dispersed microbial cells (1-2</a:t>
            </a:r>
            <a:r>
              <a:rPr lang="en-US" dirty="0">
                <a:latin typeface="Symbol" pitchFamily="18" charset="2"/>
              </a:rPr>
              <a:t>m</a:t>
            </a:r>
            <a:r>
              <a:rPr lang="en-US" dirty="0"/>
              <a:t>m)</a:t>
            </a:r>
          </a:p>
        </p:txBody>
      </p:sp>
      <p:sp>
        <p:nvSpPr>
          <p:cNvPr id="16453" name="Text Box 75"/>
          <p:cNvSpPr txBox="1">
            <a:spLocks noChangeArrowheads="1"/>
          </p:cNvSpPr>
          <p:nvPr/>
        </p:nvSpPr>
        <p:spPr bwMode="auto">
          <a:xfrm>
            <a:off x="3108325" y="4191000"/>
            <a:ext cx="2454275" cy="915988"/>
          </a:xfrm>
          <a:prstGeom prst="rect">
            <a:avLst/>
          </a:prstGeom>
          <a:noFill/>
          <a:ln w="9525">
            <a:noFill/>
            <a:miter lim="800000"/>
            <a:headEnd/>
            <a:tailEnd/>
          </a:ln>
        </p:spPr>
        <p:txBody>
          <a:bodyPr>
            <a:spAutoFit/>
          </a:bodyPr>
          <a:lstStyle/>
          <a:p>
            <a:pPr algn="ctr"/>
            <a:r>
              <a:rPr lang="en-US" dirty="0"/>
              <a:t>Cells aggregate to form clusters </a:t>
            </a:r>
          </a:p>
          <a:p>
            <a:pPr algn="ctr"/>
            <a:r>
              <a:rPr lang="en-US" dirty="0"/>
              <a:t>(10-60 </a:t>
            </a:r>
            <a:r>
              <a:rPr lang="en-US" dirty="0">
                <a:latin typeface="Symbol" pitchFamily="18" charset="2"/>
              </a:rPr>
              <a:t>m</a:t>
            </a:r>
            <a:r>
              <a:rPr lang="en-US" dirty="0"/>
              <a:t>m)</a:t>
            </a:r>
          </a:p>
        </p:txBody>
      </p:sp>
      <p:sp>
        <p:nvSpPr>
          <p:cNvPr id="16454" name="Text Box 77"/>
          <p:cNvSpPr txBox="1">
            <a:spLocks noChangeArrowheads="1"/>
          </p:cNvSpPr>
          <p:nvPr/>
        </p:nvSpPr>
        <p:spPr bwMode="auto">
          <a:xfrm>
            <a:off x="2286000" y="609600"/>
            <a:ext cx="1250950" cy="366713"/>
          </a:xfrm>
          <a:prstGeom prst="rect">
            <a:avLst/>
          </a:prstGeom>
          <a:noFill/>
          <a:ln w="9525">
            <a:noFill/>
            <a:miter lim="800000"/>
            <a:headEnd/>
            <a:tailEnd/>
          </a:ln>
        </p:spPr>
        <p:txBody>
          <a:bodyPr wrap="none">
            <a:spAutoFit/>
          </a:bodyPr>
          <a:lstStyle/>
          <a:p>
            <a:r>
              <a:rPr lang="en-US" b="1" dirty="0"/>
              <a:t>IMAGERY</a:t>
            </a:r>
          </a:p>
        </p:txBody>
      </p:sp>
      <p:sp>
        <p:nvSpPr>
          <p:cNvPr id="16455" name="Text Box 79"/>
          <p:cNvSpPr txBox="1">
            <a:spLocks noChangeArrowheads="1"/>
          </p:cNvSpPr>
          <p:nvPr/>
        </p:nvSpPr>
        <p:spPr bwMode="auto">
          <a:xfrm>
            <a:off x="1828800" y="2286000"/>
            <a:ext cx="6915150" cy="366713"/>
          </a:xfrm>
          <a:prstGeom prst="rect">
            <a:avLst/>
          </a:prstGeom>
          <a:noFill/>
          <a:ln w="9525">
            <a:noFill/>
            <a:miter lim="800000"/>
            <a:headEnd/>
            <a:tailEnd/>
          </a:ln>
        </p:spPr>
        <p:txBody>
          <a:bodyPr wrap="none">
            <a:spAutoFit/>
          </a:bodyPr>
          <a:lstStyle/>
          <a:p>
            <a:r>
              <a:rPr lang="en-US" b="1" dirty="0"/>
              <a:t>CONCEPTUAL PRECIPITATION &amp; BIOAGGREGATION MODEL</a:t>
            </a:r>
          </a:p>
        </p:txBody>
      </p:sp>
      <p:sp>
        <p:nvSpPr>
          <p:cNvPr id="16456" name="Text Box 80"/>
          <p:cNvSpPr txBox="1">
            <a:spLocks noChangeArrowheads="1"/>
          </p:cNvSpPr>
          <p:nvPr/>
        </p:nvSpPr>
        <p:spPr bwMode="auto">
          <a:xfrm>
            <a:off x="1889125" y="6589713"/>
            <a:ext cx="184150" cy="366712"/>
          </a:xfrm>
          <a:prstGeom prst="rect">
            <a:avLst/>
          </a:prstGeom>
          <a:noFill/>
          <a:ln w="9525">
            <a:noFill/>
            <a:miter lim="800000"/>
            <a:headEnd/>
            <a:tailEnd/>
          </a:ln>
        </p:spPr>
        <p:txBody>
          <a:bodyPr wrap="none">
            <a:spAutoFit/>
          </a:bodyPr>
          <a:lstStyle/>
          <a:p>
            <a:endParaRPr lang="en-US" dirty="0"/>
          </a:p>
        </p:txBody>
      </p:sp>
      <p:sp>
        <p:nvSpPr>
          <p:cNvPr id="16457" name="Text Box 81"/>
          <p:cNvSpPr txBox="1">
            <a:spLocks noChangeArrowheads="1"/>
          </p:cNvSpPr>
          <p:nvPr/>
        </p:nvSpPr>
        <p:spPr bwMode="auto">
          <a:xfrm>
            <a:off x="381000" y="5562600"/>
            <a:ext cx="2590800" cy="915988"/>
          </a:xfrm>
          <a:prstGeom prst="rect">
            <a:avLst/>
          </a:prstGeom>
          <a:noFill/>
          <a:ln w="9525">
            <a:noFill/>
            <a:miter lim="800000"/>
            <a:headEnd/>
            <a:tailEnd/>
          </a:ln>
        </p:spPr>
        <p:txBody>
          <a:bodyPr>
            <a:spAutoFit/>
          </a:bodyPr>
          <a:lstStyle/>
          <a:p>
            <a:r>
              <a:rPr lang="en-US" b="1" dirty="0"/>
              <a:t>SPECTRAL IP PETROPHYSICAL MODEL</a:t>
            </a:r>
          </a:p>
        </p:txBody>
      </p:sp>
      <p:sp>
        <p:nvSpPr>
          <p:cNvPr id="16458" name="Text Box 82"/>
          <p:cNvSpPr txBox="1">
            <a:spLocks noChangeArrowheads="1"/>
          </p:cNvSpPr>
          <p:nvPr/>
        </p:nvSpPr>
        <p:spPr bwMode="auto">
          <a:xfrm>
            <a:off x="2895600" y="5562600"/>
            <a:ext cx="2759075" cy="915988"/>
          </a:xfrm>
          <a:prstGeom prst="rect">
            <a:avLst/>
          </a:prstGeom>
          <a:noFill/>
          <a:ln w="9525">
            <a:noFill/>
            <a:miter lim="800000"/>
            <a:headEnd/>
            <a:tailEnd/>
          </a:ln>
        </p:spPr>
        <p:txBody>
          <a:bodyPr>
            <a:spAutoFit/>
          </a:bodyPr>
          <a:lstStyle/>
          <a:p>
            <a:pPr algn="ctr"/>
            <a:r>
              <a:rPr lang="en-US" b="1" i="1" dirty="0">
                <a:solidFill>
                  <a:schemeClr val="accent2"/>
                </a:solidFill>
              </a:rPr>
              <a:t>Volume fraction increases but specific surface area decreases</a:t>
            </a:r>
            <a:endParaRPr lang="en-US" b="1" dirty="0">
              <a:solidFill>
                <a:schemeClr val="accent2"/>
              </a:solidFill>
            </a:endParaRPr>
          </a:p>
        </p:txBody>
      </p:sp>
      <p:sp>
        <p:nvSpPr>
          <p:cNvPr id="16459" name="Text Box 83"/>
          <p:cNvSpPr txBox="1">
            <a:spLocks noChangeArrowheads="1"/>
          </p:cNvSpPr>
          <p:nvPr/>
        </p:nvSpPr>
        <p:spPr bwMode="auto">
          <a:xfrm>
            <a:off x="6553200" y="5561013"/>
            <a:ext cx="2590800" cy="915987"/>
          </a:xfrm>
          <a:prstGeom prst="rect">
            <a:avLst/>
          </a:prstGeom>
          <a:noFill/>
          <a:ln w="9525">
            <a:noFill/>
            <a:miter lim="800000"/>
            <a:headEnd/>
            <a:tailEnd/>
          </a:ln>
        </p:spPr>
        <p:txBody>
          <a:bodyPr>
            <a:spAutoFit/>
          </a:bodyPr>
          <a:lstStyle/>
          <a:p>
            <a:pPr algn="ctr"/>
            <a:r>
              <a:rPr lang="en-US" b="1" i="1" dirty="0">
                <a:solidFill>
                  <a:schemeClr val="accent2"/>
                </a:solidFill>
              </a:rPr>
              <a:t>Both volume fraction and specific surface area increase</a:t>
            </a:r>
            <a:endParaRPr lang="en-US" b="1" dirty="0">
              <a:solidFill>
                <a:schemeClr val="accent2"/>
              </a:solidFill>
            </a:endParaRPr>
          </a:p>
        </p:txBody>
      </p:sp>
      <p:sp>
        <p:nvSpPr>
          <p:cNvPr id="16460" name="Text Box 84"/>
          <p:cNvSpPr txBox="1">
            <a:spLocks noChangeArrowheads="1"/>
          </p:cNvSpPr>
          <p:nvPr/>
        </p:nvSpPr>
        <p:spPr bwMode="auto">
          <a:xfrm>
            <a:off x="4422775" y="6477000"/>
            <a:ext cx="911225" cy="457200"/>
          </a:xfrm>
          <a:prstGeom prst="rect">
            <a:avLst/>
          </a:prstGeom>
          <a:noFill/>
          <a:ln w="9525">
            <a:noFill/>
            <a:miter lim="800000"/>
            <a:headEnd/>
            <a:tailEnd/>
          </a:ln>
        </p:spPr>
        <p:txBody>
          <a:bodyPr wrap="none">
            <a:spAutoFit/>
          </a:bodyPr>
          <a:lstStyle/>
          <a:p>
            <a:r>
              <a:rPr lang="en-US" sz="2400" b="1" dirty="0">
                <a:solidFill>
                  <a:srgbClr val="990000"/>
                </a:solidFill>
              </a:rPr>
              <a:t>TIME</a:t>
            </a:r>
          </a:p>
        </p:txBody>
      </p:sp>
      <p:sp>
        <p:nvSpPr>
          <p:cNvPr id="16461" name="Line 85"/>
          <p:cNvSpPr>
            <a:spLocks noChangeShapeType="1"/>
          </p:cNvSpPr>
          <p:nvPr/>
        </p:nvSpPr>
        <p:spPr bwMode="auto">
          <a:xfrm flipH="1">
            <a:off x="1828800" y="6705600"/>
            <a:ext cx="2514600" cy="0"/>
          </a:xfrm>
          <a:prstGeom prst="line">
            <a:avLst/>
          </a:prstGeom>
          <a:noFill/>
          <a:ln w="38100">
            <a:solidFill>
              <a:srgbClr val="990000"/>
            </a:solidFill>
            <a:round/>
            <a:headEnd/>
            <a:tailEnd type="triangle" w="med" len="med"/>
          </a:ln>
        </p:spPr>
        <p:txBody>
          <a:bodyPr/>
          <a:lstStyle/>
          <a:p>
            <a:endParaRPr lang="en-US" dirty="0"/>
          </a:p>
        </p:txBody>
      </p:sp>
      <p:sp>
        <p:nvSpPr>
          <p:cNvPr id="16462" name="Line 86"/>
          <p:cNvSpPr>
            <a:spLocks noChangeShapeType="1"/>
          </p:cNvSpPr>
          <p:nvPr/>
        </p:nvSpPr>
        <p:spPr bwMode="auto">
          <a:xfrm flipH="1">
            <a:off x="5410200" y="6705600"/>
            <a:ext cx="2209800" cy="0"/>
          </a:xfrm>
          <a:prstGeom prst="line">
            <a:avLst/>
          </a:prstGeom>
          <a:noFill/>
          <a:ln w="38100">
            <a:solidFill>
              <a:srgbClr val="990000"/>
            </a:solidFill>
            <a:round/>
            <a:headEnd/>
            <a:tailEnd/>
          </a:ln>
        </p:spPr>
        <p:txBody>
          <a:bodyPr/>
          <a:lstStyle/>
          <a:p>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0" y="1905000"/>
            <a:ext cx="9144000" cy="1190625"/>
          </a:xfrm>
          <a:prstGeom prst="rect">
            <a:avLst/>
          </a:prstGeom>
          <a:noFill/>
          <a:ln w="9525">
            <a:noFill/>
            <a:miter lim="800000"/>
            <a:headEnd/>
            <a:tailEnd/>
          </a:ln>
        </p:spPr>
        <p:txBody>
          <a:bodyPr>
            <a:spAutoFit/>
          </a:bodyPr>
          <a:lstStyle/>
          <a:p>
            <a:pPr eaLnBrk="0" hangingPunct="0">
              <a:buFontTx/>
              <a:buChar char="•"/>
            </a:pPr>
            <a:endParaRPr lang="en-US" dirty="0"/>
          </a:p>
          <a:p>
            <a:pPr eaLnBrk="0" hangingPunct="0"/>
            <a:endParaRPr lang="en-US" dirty="0"/>
          </a:p>
          <a:p>
            <a:pPr lvl="2" eaLnBrk="0" hangingPunct="0"/>
            <a:endParaRPr lang="en-US" dirty="0"/>
          </a:p>
          <a:p>
            <a:pPr eaLnBrk="0" hangingPunct="0"/>
            <a:endParaRPr lang="en-US" dirty="0"/>
          </a:p>
        </p:txBody>
      </p:sp>
      <p:pic>
        <p:nvPicPr>
          <p:cNvPr id="17411" name="Picture 5"/>
          <p:cNvPicPr>
            <a:picLocks noChangeAspect="1" noChangeArrowheads="1"/>
          </p:cNvPicPr>
          <p:nvPr/>
        </p:nvPicPr>
        <p:blipFill>
          <a:blip r:embed="rId3" cstate="print"/>
          <a:srcRect/>
          <a:stretch>
            <a:fillRect/>
          </a:stretch>
        </p:blipFill>
        <p:spPr bwMode="auto">
          <a:xfrm>
            <a:off x="152400" y="3962400"/>
            <a:ext cx="1524000" cy="2032000"/>
          </a:xfrm>
          <a:prstGeom prst="rect">
            <a:avLst/>
          </a:prstGeom>
          <a:noFill/>
          <a:ln w="9525">
            <a:noFill/>
            <a:miter lim="800000"/>
            <a:headEnd/>
            <a:tailEnd/>
          </a:ln>
        </p:spPr>
      </p:pic>
      <p:sp>
        <p:nvSpPr>
          <p:cNvPr id="17412" name="Text Box 9"/>
          <p:cNvSpPr txBox="1">
            <a:spLocks noChangeArrowheads="1"/>
          </p:cNvSpPr>
          <p:nvPr/>
        </p:nvSpPr>
        <p:spPr bwMode="auto">
          <a:xfrm>
            <a:off x="377825" y="533400"/>
            <a:ext cx="8766175" cy="396875"/>
          </a:xfrm>
          <a:prstGeom prst="rect">
            <a:avLst/>
          </a:prstGeom>
          <a:noFill/>
          <a:ln w="9525">
            <a:noFill/>
            <a:miter lim="800000"/>
            <a:headEnd/>
            <a:tailEnd/>
          </a:ln>
        </p:spPr>
        <p:txBody>
          <a:bodyPr>
            <a:spAutoFit/>
          </a:bodyPr>
          <a:lstStyle/>
          <a:p>
            <a:pPr lvl="1" algn="ctr">
              <a:buFont typeface="Wingdings" pitchFamily="2" charset="2"/>
              <a:buNone/>
            </a:pPr>
            <a:endParaRPr lang="en-US" sz="2000" dirty="0"/>
          </a:p>
        </p:txBody>
      </p:sp>
      <p:sp>
        <p:nvSpPr>
          <p:cNvPr id="17413" name="Text Box 11"/>
          <p:cNvSpPr txBox="1">
            <a:spLocks noChangeArrowheads="1"/>
          </p:cNvSpPr>
          <p:nvPr/>
        </p:nvSpPr>
        <p:spPr bwMode="auto">
          <a:xfrm>
            <a:off x="1122362" y="30163"/>
            <a:ext cx="7447232" cy="430887"/>
          </a:xfrm>
          <a:prstGeom prst="rect">
            <a:avLst/>
          </a:prstGeom>
          <a:noFill/>
          <a:ln w="9525">
            <a:noFill/>
            <a:miter lim="800000"/>
            <a:headEnd/>
            <a:tailEnd/>
          </a:ln>
        </p:spPr>
        <p:txBody>
          <a:bodyPr wrap="none">
            <a:spAutoFit/>
          </a:bodyPr>
          <a:lstStyle/>
          <a:p>
            <a:r>
              <a:rPr lang="en-US" sz="2200" dirty="0">
                <a:solidFill>
                  <a:schemeClr val="bg1"/>
                </a:solidFill>
              </a:rPr>
              <a:t>QUANTITATIVE </a:t>
            </a:r>
            <a:r>
              <a:rPr lang="en-US" sz="2200" dirty="0" smtClean="0">
                <a:solidFill>
                  <a:schemeClr val="bg1"/>
                </a:solidFill>
              </a:rPr>
              <a:t>ESTIMATION of PRECIPITATE VOLUME</a:t>
            </a:r>
            <a:endParaRPr lang="en-US" sz="2200" dirty="0">
              <a:solidFill>
                <a:schemeClr val="bg1"/>
              </a:solidFill>
            </a:endParaRPr>
          </a:p>
        </p:txBody>
      </p:sp>
      <p:sp>
        <p:nvSpPr>
          <p:cNvPr id="17414" name="Text Box 14"/>
          <p:cNvSpPr txBox="1">
            <a:spLocks noChangeArrowheads="1"/>
          </p:cNvSpPr>
          <p:nvPr/>
        </p:nvSpPr>
        <p:spPr bwMode="auto">
          <a:xfrm>
            <a:off x="228600" y="990600"/>
            <a:ext cx="4572000" cy="1477328"/>
          </a:xfrm>
          <a:prstGeom prst="rect">
            <a:avLst/>
          </a:prstGeom>
          <a:noFill/>
          <a:ln w="9525">
            <a:noFill/>
            <a:miter lim="800000"/>
            <a:headEnd/>
            <a:tailEnd/>
          </a:ln>
        </p:spPr>
        <p:txBody>
          <a:bodyPr wrap="square">
            <a:spAutoFit/>
          </a:bodyPr>
          <a:lstStyle/>
          <a:p>
            <a:r>
              <a:rPr lang="en-US" b="1" dirty="0" smtClean="0"/>
              <a:t>A BAYESIAN approach to integrate:</a:t>
            </a:r>
          </a:p>
          <a:p>
            <a:pPr marL="342900" indent="-342900">
              <a:buAutoNum type="arabicParenR"/>
            </a:pPr>
            <a:r>
              <a:rPr lang="en-US" dirty="0" smtClean="0"/>
              <a:t>Time-lapse geophysical data</a:t>
            </a:r>
          </a:p>
          <a:p>
            <a:pPr marL="342900" indent="-342900">
              <a:buAutoNum type="arabicParenR"/>
            </a:pPr>
            <a:r>
              <a:rPr lang="en-US" dirty="0" smtClean="0"/>
              <a:t>Dynamic </a:t>
            </a:r>
            <a:r>
              <a:rPr lang="en-US" dirty="0" err="1" smtClean="0"/>
              <a:t>petrophysical</a:t>
            </a:r>
            <a:r>
              <a:rPr lang="en-US" dirty="0" smtClean="0"/>
              <a:t> model</a:t>
            </a:r>
          </a:p>
          <a:p>
            <a:pPr marL="342900" indent="-342900">
              <a:buAutoNum type="arabicParenR"/>
            </a:pPr>
            <a:r>
              <a:rPr lang="en-US" dirty="0" smtClean="0"/>
              <a:t>Concentrations from aqueous effluent sampling</a:t>
            </a:r>
            <a:endParaRPr lang="en-US" dirty="0"/>
          </a:p>
        </p:txBody>
      </p:sp>
      <p:sp>
        <p:nvSpPr>
          <p:cNvPr id="17415" name="Text Box 15"/>
          <p:cNvSpPr txBox="1">
            <a:spLocks noChangeArrowheads="1"/>
          </p:cNvSpPr>
          <p:nvPr/>
        </p:nvSpPr>
        <p:spPr bwMode="auto">
          <a:xfrm>
            <a:off x="-76200" y="6019800"/>
            <a:ext cx="1981200" cy="584775"/>
          </a:xfrm>
          <a:prstGeom prst="rect">
            <a:avLst/>
          </a:prstGeom>
          <a:noFill/>
          <a:ln w="9525">
            <a:noFill/>
            <a:miter lim="800000"/>
            <a:headEnd/>
            <a:tailEnd/>
          </a:ln>
        </p:spPr>
        <p:txBody>
          <a:bodyPr>
            <a:spAutoFit/>
          </a:bodyPr>
          <a:lstStyle/>
          <a:p>
            <a:pPr algn="ctr"/>
            <a:r>
              <a:rPr lang="en-US" sz="1600" b="1" dirty="0"/>
              <a:t>SIP temporal phase </a:t>
            </a:r>
            <a:r>
              <a:rPr lang="en-US" sz="1600" b="1" dirty="0" smtClean="0"/>
              <a:t>response </a:t>
            </a:r>
            <a:endParaRPr lang="en-US" sz="1600" b="1" dirty="0"/>
          </a:p>
        </p:txBody>
      </p:sp>
      <p:pic>
        <p:nvPicPr>
          <p:cNvPr id="87041" name="Picture 1"/>
          <p:cNvPicPr>
            <a:picLocks noChangeAspect="1" noChangeArrowheads="1"/>
          </p:cNvPicPr>
          <p:nvPr/>
        </p:nvPicPr>
        <p:blipFill>
          <a:blip r:embed="rId4" cstate="print"/>
          <a:srcRect/>
          <a:stretch>
            <a:fillRect/>
          </a:stretch>
        </p:blipFill>
        <p:spPr bwMode="auto">
          <a:xfrm>
            <a:off x="1752600" y="3962400"/>
            <a:ext cx="5362575" cy="2600282"/>
          </a:xfrm>
          <a:prstGeom prst="rect">
            <a:avLst/>
          </a:prstGeom>
          <a:noFill/>
          <a:ln w="9525">
            <a:noFill/>
            <a:miter lim="800000"/>
            <a:headEnd/>
            <a:tailEnd/>
          </a:ln>
          <a:effectLst/>
        </p:spPr>
      </p:pic>
      <p:pic>
        <p:nvPicPr>
          <p:cNvPr id="16" name="Picture 5" descr="posterbackground_1.jpg"/>
          <p:cNvPicPr>
            <a:picLocks noChangeAspect="1"/>
          </p:cNvPicPr>
          <p:nvPr/>
        </p:nvPicPr>
        <p:blipFill>
          <a:blip r:embed="rId5" cstate="print"/>
          <a:srcRect l="9375" t="3000" r="14999" b="3000"/>
          <a:stretch>
            <a:fillRect/>
          </a:stretch>
        </p:blipFill>
        <p:spPr bwMode="auto">
          <a:xfrm>
            <a:off x="7239000" y="4114800"/>
            <a:ext cx="1676400" cy="1302603"/>
          </a:xfrm>
          <a:prstGeom prst="rect">
            <a:avLst/>
          </a:prstGeom>
          <a:noFill/>
          <a:ln w="9525">
            <a:noFill/>
            <a:miter lim="800000"/>
            <a:headEnd/>
            <a:tailEnd/>
          </a:ln>
        </p:spPr>
      </p:pic>
      <p:sp>
        <p:nvSpPr>
          <p:cNvPr id="17" name="Text Box 15"/>
          <p:cNvSpPr txBox="1">
            <a:spLocks noChangeArrowheads="1"/>
          </p:cNvSpPr>
          <p:nvPr/>
        </p:nvSpPr>
        <p:spPr bwMode="auto">
          <a:xfrm>
            <a:off x="7162800" y="5486400"/>
            <a:ext cx="1981200" cy="1077218"/>
          </a:xfrm>
          <a:prstGeom prst="rect">
            <a:avLst/>
          </a:prstGeom>
          <a:noFill/>
          <a:ln w="9525">
            <a:noFill/>
            <a:miter lim="800000"/>
            <a:headEnd/>
            <a:tailEnd/>
          </a:ln>
        </p:spPr>
        <p:txBody>
          <a:bodyPr>
            <a:spAutoFit/>
          </a:bodyPr>
          <a:lstStyle/>
          <a:p>
            <a:pPr algn="ctr"/>
            <a:r>
              <a:rPr lang="en-US" sz="1600" b="1" dirty="0" smtClean="0"/>
              <a:t>Volume and aggregation of evolved precipitates </a:t>
            </a:r>
            <a:endParaRPr lang="en-US" sz="1600" b="1" dirty="0"/>
          </a:p>
        </p:txBody>
      </p:sp>
      <p:pic>
        <p:nvPicPr>
          <p:cNvPr id="11" name="Picture 7"/>
          <p:cNvPicPr>
            <a:picLocks noChangeAspect="1" noChangeArrowheads="1"/>
          </p:cNvPicPr>
          <p:nvPr/>
        </p:nvPicPr>
        <p:blipFill>
          <a:blip r:embed="rId6" cstate="print"/>
          <a:srcRect/>
          <a:stretch>
            <a:fillRect/>
          </a:stretch>
        </p:blipFill>
        <p:spPr bwMode="auto">
          <a:xfrm>
            <a:off x="4800600" y="685800"/>
            <a:ext cx="3733800" cy="2971800"/>
          </a:xfrm>
          <a:prstGeom prst="rect">
            <a:avLst/>
          </a:prstGeom>
          <a:noFill/>
          <a:ln w="9525">
            <a:noFill/>
            <a:miter lim="800000"/>
            <a:headEnd/>
            <a:tailEnd/>
          </a:ln>
        </p:spPr>
      </p:pic>
      <p:sp>
        <p:nvSpPr>
          <p:cNvPr id="12" name="TextBox 11"/>
          <p:cNvSpPr txBox="1"/>
          <p:nvPr/>
        </p:nvSpPr>
        <p:spPr>
          <a:xfrm>
            <a:off x="228600" y="3581400"/>
            <a:ext cx="4096058" cy="369332"/>
          </a:xfrm>
          <a:prstGeom prst="rect">
            <a:avLst/>
          </a:prstGeom>
          <a:noFill/>
        </p:spPr>
        <p:txBody>
          <a:bodyPr wrap="none" rtlCol="0">
            <a:spAutoFit/>
          </a:bodyPr>
          <a:lstStyle/>
          <a:p>
            <a:r>
              <a:rPr lang="en-US" b="1" dirty="0" smtClean="0"/>
              <a:t>APPLICATION TO COLUMN STUDY:</a:t>
            </a:r>
            <a:endParaRPr lang="en-US" b="1"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7"/>
          <p:cNvSpPr txBox="1">
            <a:spLocks noChangeArrowheads="1"/>
          </p:cNvSpPr>
          <p:nvPr/>
        </p:nvSpPr>
        <p:spPr bwMode="auto">
          <a:xfrm>
            <a:off x="609600" y="0"/>
            <a:ext cx="8145463" cy="461963"/>
          </a:xfrm>
          <a:prstGeom prst="rect">
            <a:avLst/>
          </a:prstGeom>
          <a:noFill/>
          <a:ln w="9525">
            <a:noFill/>
            <a:miter lim="800000"/>
            <a:headEnd/>
            <a:tailEnd/>
          </a:ln>
        </p:spPr>
        <p:txBody>
          <a:bodyPr wrap="none">
            <a:spAutoFit/>
          </a:bodyPr>
          <a:lstStyle/>
          <a:p>
            <a:r>
              <a:rPr lang="en-US" sz="2400" dirty="0">
                <a:solidFill>
                  <a:schemeClr val="bg1"/>
                </a:solidFill>
              </a:rPr>
              <a:t>Quantification of Precipitation Dynamics using Geophysics</a:t>
            </a:r>
          </a:p>
        </p:txBody>
      </p:sp>
      <p:sp>
        <p:nvSpPr>
          <p:cNvPr id="48132" name="Text Box 6"/>
          <p:cNvSpPr txBox="1">
            <a:spLocks noChangeArrowheads="1"/>
          </p:cNvSpPr>
          <p:nvPr/>
        </p:nvSpPr>
        <p:spPr bwMode="auto">
          <a:xfrm>
            <a:off x="8010525" y="3200400"/>
            <a:ext cx="1057275" cy="1323439"/>
          </a:xfrm>
          <a:prstGeom prst="rect">
            <a:avLst/>
          </a:prstGeom>
          <a:noFill/>
          <a:ln w="9525">
            <a:noFill/>
            <a:miter lim="800000"/>
            <a:headEnd/>
            <a:tailEnd/>
          </a:ln>
        </p:spPr>
        <p:txBody>
          <a:bodyPr wrap="square">
            <a:spAutoFit/>
          </a:bodyPr>
          <a:lstStyle/>
          <a:p>
            <a:r>
              <a:rPr lang="en-US" sz="1600" dirty="0"/>
              <a:t>Chen et al., Water Resour. Res., 2009</a:t>
            </a:r>
          </a:p>
        </p:txBody>
      </p:sp>
      <p:pic>
        <p:nvPicPr>
          <p:cNvPr id="48134" name="Picture 23"/>
          <p:cNvPicPr>
            <a:picLocks noChangeAspect="1" noChangeArrowheads="1"/>
          </p:cNvPicPr>
          <p:nvPr/>
        </p:nvPicPr>
        <p:blipFill>
          <a:blip r:embed="rId3" cstate="print"/>
          <a:srcRect b="9525"/>
          <a:stretch>
            <a:fillRect/>
          </a:stretch>
        </p:blipFill>
        <p:spPr bwMode="auto">
          <a:xfrm>
            <a:off x="838200" y="685800"/>
            <a:ext cx="7000845" cy="4343400"/>
          </a:xfrm>
          <a:prstGeom prst="rect">
            <a:avLst/>
          </a:prstGeom>
          <a:solidFill>
            <a:schemeClr val="bg1"/>
          </a:solidFill>
          <a:ln w="9525">
            <a:noFill/>
            <a:miter lim="800000"/>
            <a:headEnd/>
            <a:tailEnd/>
          </a:ln>
        </p:spPr>
      </p:pic>
      <p:sp>
        <p:nvSpPr>
          <p:cNvPr id="6" name="TextBox 5"/>
          <p:cNvSpPr txBox="1"/>
          <p:nvPr/>
        </p:nvSpPr>
        <p:spPr>
          <a:xfrm>
            <a:off x="914400" y="5334000"/>
            <a:ext cx="7162800" cy="1015663"/>
          </a:xfrm>
          <a:prstGeom prst="rect">
            <a:avLst/>
          </a:prstGeom>
          <a:solidFill>
            <a:srgbClr val="FFFF66"/>
          </a:solidFill>
        </p:spPr>
        <p:txBody>
          <a:bodyPr wrap="square" rtlCol="0">
            <a:spAutoFit/>
          </a:bodyPr>
          <a:lstStyle/>
          <a:p>
            <a:pPr algn="ctr"/>
            <a:r>
              <a:rPr lang="en-US" sz="2000" b="1" dirty="0" smtClean="0"/>
              <a:t>Successful geophysical quantification of complex, microbially-mediated precipitate generation and associated permeability reduction</a:t>
            </a:r>
          </a:p>
        </p:txBody>
      </p:sp>
      <p:sp>
        <p:nvSpPr>
          <p:cNvPr id="8" name="Rectangle 7"/>
          <p:cNvSpPr/>
          <p:nvPr/>
        </p:nvSpPr>
        <p:spPr>
          <a:xfrm>
            <a:off x="1905000" y="4724400"/>
            <a:ext cx="52578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2895600" y="4724400"/>
            <a:ext cx="2518638" cy="369332"/>
          </a:xfrm>
          <a:prstGeom prst="rect">
            <a:avLst/>
          </a:prstGeom>
          <a:noFill/>
        </p:spPr>
        <p:txBody>
          <a:bodyPr wrap="none" rtlCol="0">
            <a:spAutoFit/>
          </a:bodyPr>
          <a:lstStyle/>
          <a:p>
            <a:r>
              <a:rPr lang="en-US" dirty="0" smtClean="0"/>
              <a:t>Days post stimulation </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ifle0043"/>
          <p:cNvPicPr>
            <a:picLocks noChangeAspect="1" noChangeArrowheads="1"/>
          </p:cNvPicPr>
          <p:nvPr/>
        </p:nvPicPr>
        <p:blipFill>
          <a:blip r:embed="rId3" cstate="print"/>
          <a:srcRect r="-3391" b="-1671"/>
          <a:stretch>
            <a:fillRect/>
          </a:stretch>
        </p:blipFill>
        <p:spPr bwMode="auto">
          <a:xfrm>
            <a:off x="0" y="-76200"/>
            <a:ext cx="9448800" cy="7086600"/>
          </a:xfrm>
          <a:prstGeom prst="rect">
            <a:avLst/>
          </a:prstGeom>
          <a:noFill/>
          <a:ln w="9525">
            <a:noFill/>
            <a:miter lim="800000"/>
            <a:headEnd/>
            <a:tailEnd/>
          </a:ln>
        </p:spPr>
      </p:pic>
      <p:sp>
        <p:nvSpPr>
          <p:cNvPr id="589827" name="Rectangle 3"/>
          <p:cNvSpPr>
            <a:spLocks noChangeArrowheads="1"/>
          </p:cNvSpPr>
          <p:nvPr/>
        </p:nvSpPr>
        <p:spPr bwMode="auto">
          <a:xfrm>
            <a:off x="609600" y="304800"/>
            <a:ext cx="8153400" cy="3505200"/>
          </a:xfrm>
          <a:prstGeom prst="rect">
            <a:avLst/>
          </a:prstGeom>
          <a:noFill/>
          <a:ln w="9525">
            <a:noFill/>
            <a:miter lim="800000"/>
            <a:headEnd/>
            <a:tailEnd/>
          </a:ln>
          <a:effectLst>
            <a:outerShdw dist="35921" dir="2700000" algn="ctr" rotWithShape="0">
              <a:srgbClr val="DDDDDD"/>
            </a:outerShdw>
          </a:effectLst>
        </p:spPr>
        <p:txBody>
          <a:bodyPr lIns="0" tIns="0" rIns="0" bIns="0" anchor="ctr"/>
          <a:lstStyle/>
          <a:p>
            <a:pPr algn="ctr">
              <a:defRPr/>
            </a:pPr>
            <a:endParaRPr lang="en-US" sz="2800" b="1" dirty="0">
              <a:solidFill>
                <a:schemeClr val="bg1"/>
              </a:solidFill>
            </a:endParaRPr>
          </a:p>
        </p:txBody>
      </p:sp>
      <p:sp>
        <p:nvSpPr>
          <p:cNvPr id="19460" name="Rectangle 4"/>
          <p:cNvSpPr>
            <a:spLocks noChangeArrowheads="1"/>
          </p:cNvSpPr>
          <p:nvPr/>
        </p:nvSpPr>
        <p:spPr bwMode="auto">
          <a:xfrm>
            <a:off x="838200" y="-152400"/>
            <a:ext cx="7848600" cy="954088"/>
          </a:xfrm>
          <a:prstGeom prst="rect">
            <a:avLst/>
          </a:prstGeom>
          <a:noFill/>
          <a:ln w="9525">
            <a:noFill/>
            <a:miter lim="800000"/>
            <a:headEnd/>
            <a:tailEnd/>
          </a:ln>
        </p:spPr>
        <p:txBody>
          <a:bodyPr>
            <a:spAutoFit/>
          </a:bodyPr>
          <a:lstStyle/>
          <a:p>
            <a:pPr algn="ctr"/>
            <a:r>
              <a:rPr lang="en-US" sz="2800" b="1" dirty="0">
                <a:solidFill>
                  <a:schemeClr val="tx2"/>
                </a:solidFill>
              </a:rPr>
              <a:t>Geophysical Monitoring of </a:t>
            </a:r>
          </a:p>
          <a:p>
            <a:pPr algn="ctr"/>
            <a:r>
              <a:rPr lang="en-US" sz="2800" b="1" dirty="0">
                <a:solidFill>
                  <a:schemeClr val="tx2"/>
                </a:solidFill>
              </a:rPr>
              <a:t>Biostimulation at the Rifle Site</a:t>
            </a:r>
          </a:p>
        </p:txBody>
      </p:sp>
      <p:sp>
        <p:nvSpPr>
          <p:cNvPr id="19462" name="Rectangle 7"/>
          <p:cNvSpPr>
            <a:spLocks noChangeArrowheads="1"/>
          </p:cNvSpPr>
          <p:nvPr/>
        </p:nvSpPr>
        <p:spPr bwMode="auto">
          <a:xfrm>
            <a:off x="4495800" y="2362200"/>
            <a:ext cx="609600" cy="685800"/>
          </a:xfrm>
          <a:prstGeom prst="rect">
            <a:avLst/>
          </a:prstGeom>
          <a:noFill/>
          <a:ln w="15875">
            <a:solidFill>
              <a:schemeClr val="tx1"/>
            </a:solidFill>
            <a:miter lim="800000"/>
            <a:headEnd/>
            <a:tailEnd/>
          </a:ln>
        </p:spPr>
        <p:txBody>
          <a:bodyPr wrap="none" anchor="ctr"/>
          <a:lstStyle/>
          <a:p>
            <a:endParaRPr lang="en-US" dirty="0"/>
          </a:p>
        </p:txBody>
      </p:sp>
      <p:sp>
        <p:nvSpPr>
          <p:cNvPr id="19463" name="Line 8"/>
          <p:cNvSpPr>
            <a:spLocks noChangeShapeType="1"/>
          </p:cNvSpPr>
          <p:nvPr/>
        </p:nvSpPr>
        <p:spPr bwMode="auto">
          <a:xfrm flipH="1">
            <a:off x="838200" y="2362200"/>
            <a:ext cx="3657600" cy="533400"/>
          </a:xfrm>
          <a:prstGeom prst="line">
            <a:avLst/>
          </a:prstGeom>
          <a:noFill/>
          <a:ln w="9525">
            <a:solidFill>
              <a:schemeClr val="tx1"/>
            </a:solidFill>
            <a:round/>
            <a:headEnd/>
            <a:tailEnd/>
          </a:ln>
        </p:spPr>
        <p:txBody>
          <a:bodyPr/>
          <a:lstStyle/>
          <a:p>
            <a:endParaRPr lang="en-US" dirty="0"/>
          </a:p>
        </p:txBody>
      </p:sp>
      <p:sp>
        <p:nvSpPr>
          <p:cNvPr id="19464" name="Line 9"/>
          <p:cNvSpPr>
            <a:spLocks noChangeShapeType="1"/>
          </p:cNvSpPr>
          <p:nvPr/>
        </p:nvSpPr>
        <p:spPr bwMode="auto">
          <a:xfrm flipH="1">
            <a:off x="3733800" y="2362200"/>
            <a:ext cx="1371600" cy="533400"/>
          </a:xfrm>
          <a:prstGeom prst="line">
            <a:avLst/>
          </a:prstGeom>
          <a:noFill/>
          <a:ln w="9525">
            <a:solidFill>
              <a:schemeClr val="tx1"/>
            </a:solidFill>
            <a:round/>
            <a:headEnd/>
            <a:tailEnd/>
          </a:ln>
        </p:spPr>
        <p:txBody>
          <a:bodyPr/>
          <a:lstStyle/>
          <a:p>
            <a:endParaRPr lang="en-US" dirty="0"/>
          </a:p>
        </p:txBody>
      </p:sp>
      <p:sp>
        <p:nvSpPr>
          <p:cNvPr id="19465" name="Line 10"/>
          <p:cNvSpPr>
            <a:spLocks noChangeShapeType="1"/>
          </p:cNvSpPr>
          <p:nvPr/>
        </p:nvSpPr>
        <p:spPr bwMode="auto">
          <a:xfrm flipH="1">
            <a:off x="3733800" y="3048000"/>
            <a:ext cx="1371600" cy="2971800"/>
          </a:xfrm>
          <a:prstGeom prst="line">
            <a:avLst/>
          </a:prstGeom>
          <a:noFill/>
          <a:ln w="9525">
            <a:solidFill>
              <a:schemeClr val="tx1"/>
            </a:solidFill>
            <a:round/>
            <a:headEnd/>
            <a:tailEnd/>
          </a:ln>
        </p:spPr>
        <p:txBody>
          <a:bodyPr/>
          <a:lstStyle/>
          <a:p>
            <a:endParaRPr lang="en-US" dirty="0"/>
          </a:p>
        </p:txBody>
      </p:sp>
      <p:sp>
        <p:nvSpPr>
          <p:cNvPr id="19466" name="Line 11"/>
          <p:cNvSpPr>
            <a:spLocks noChangeShapeType="1"/>
          </p:cNvSpPr>
          <p:nvPr/>
        </p:nvSpPr>
        <p:spPr bwMode="auto">
          <a:xfrm flipH="1">
            <a:off x="3733800" y="3048000"/>
            <a:ext cx="762000" cy="685800"/>
          </a:xfrm>
          <a:prstGeom prst="line">
            <a:avLst/>
          </a:prstGeom>
          <a:noFill/>
          <a:ln w="9525">
            <a:solidFill>
              <a:schemeClr val="tx1"/>
            </a:solidFill>
            <a:round/>
            <a:headEnd/>
            <a:tailEnd/>
          </a:ln>
        </p:spPr>
        <p:txBody>
          <a:bodyPr/>
          <a:lstStyle/>
          <a:p>
            <a:endParaRPr lang="en-US" dirty="0"/>
          </a:p>
        </p:txBody>
      </p:sp>
      <p:pic>
        <p:nvPicPr>
          <p:cNvPr id="19467" name="Picture 12"/>
          <p:cNvPicPr>
            <a:picLocks noChangeAspect="1" noChangeArrowheads="1"/>
          </p:cNvPicPr>
          <p:nvPr/>
        </p:nvPicPr>
        <p:blipFill>
          <a:blip r:embed="rId4" cstate="print"/>
          <a:srcRect/>
          <a:stretch>
            <a:fillRect/>
          </a:stretch>
        </p:blipFill>
        <p:spPr bwMode="auto">
          <a:xfrm>
            <a:off x="5105400" y="2895600"/>
            <a:ext cx="3810000" cy="3233738"/>
          </a:xfrm>
          <a:prstGeom prst="rect">
            <a:avLst/>
          </a:prstGeom>
          <a:noFill/>
          <a:ln w="9525">
            <a:noFill/>
            <a:miter lim="800000"/>
            <a:headEnd/>
            <a:tailEnd/>
          </a:ln>
        </p:spPr>
      </p:pic>
      <p:pic>
        <p:nvPicPr>
          <p:cNvPr id="19468" name="Picture 4"/>
          <p:cNvPicPr>
            <a:picLocks noChangeAspect="1" noChangeArrowheads="1"/>
          </p:cNvPicPr>
          <p:nvPr/>
        </p:nvPicPr>
        <p:blipFill>
          <a:blip r:embed="rId5" cstate="print"/>
          <a:srcRect l="4111" t="9737" r="43835" b="10426"/>
          <a:stretch>
            <a:fillRect/>
          </a:stretch>
        </p:blipFill>
        <p:spPr bwMode="auto">
          <a:xfrm>
            <a:off x="838200" y="2895600"/>
            <a:ext cx="2895600" cy="3124200"/>
          </a:xfrm>
          <a:prstGeom prst="rect">
            <a:avLst/>
          </a:prstGeom>
          <a:noFill/>
          <a:ln w="9525">
            <a:solidFill>
              <a:srgbClr val="0000FF"/>
            </a:solidFill>
            <a:miter lim="800000"/>
            <a:headEnd/>
            <a:tailEnd/>
          </a:ln>
        </p:spPr>
      </p:pic>
      <p:sp>
        <p:nvSpPr>
          <p:cNvPr id="19469" name="Text Box 7"/>
          <p:cNvSpPr txBox="1">
            <a:spLocks noChangeArrowheads="1"/>
          </p:cNvSpPr>
          <p:nvPr/>
        </p:nvSpPr>
        <p:spPr bwMode="auto">
          <a:xfrm>
            <a:off x="1524000" y="762000"/>
            <a:ext cx="6934200" cy="400050"/>
          </a:xfrm>
          <a:prstGeom prst="rect">
            <a:avLst/>
          </a:prstGeom>
          <a:noFill/>
          <a:ln w="9525">
            <a:noFill/>
            <a:miter lim="800000"/>
            <a:headEnd/>
            <a:tailEnd/>
          </a:ln>
        </p:spPr>
        <p:txBody>
          <a:bodyPr>
            <a:spAutoFit/>
          </a:bodyPr>
          <a:lstStyle/>
          <a:p>
            <a:pPr algn="ctr"/>
            <a:r>
              <a:rPr lang="en-US" sz="2000" dirty="0"/>
              <a:t>70 day acetate amendment targeting sulfate reduction</a:t>
            </a:r>
          </a:p>
        </p:txBody>
      </p:sp>
      <p:sp>
        <p:nvSpPr>
          <p:cNvPr id="19470" name="Text Box 9"/>
          <p:cNvSpPr txBox="1">
            <a:spLocks noChangeArrowheads="1"/>
          </p:cNvSpPr>
          <p:nvPr/>
        </p:nvSpPr>
        <p:spPr bwMode="auto">
          <a:xfrm>
            <a:off x="152400" y="6248400"/>
            <a:ext cx="8763000" cy="584200"/>
          </a:xfrm>
          <a:prstGeom prst="rect">
            <a:avLst/>
          </a:prstGeom>
          <a:solidFill>
            <a:srgbClr val="FFFFFF"/>
          </a:solidFill>
          <a:ln w="9525">
            <a:noFill/>
            <a:miter lim="800000"/>
            <a:headEnd/>
            <a:tailEnd/>
          </a:ln>
        </p:spPr>
        <p:txBody>
          <a:bodyPr>
            <a:spAutoFit/>
          </a:bodyPr>
          <a:lstStyle/>
          <a:p>
            <a:pPr algn="ctr"/>
            <a:r>
              <a:rPr lang="en-US" sz="1600" dirty="0"/>
              <a:t>Surface Spectral Induced Polarization datasets acquired at three time intervals using Cu/CuSO4 electrodes with 1m spacing over 30m.   Dipole-dipole array, 0.125, 1 and 8 Hz</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4"/>
          <p:cNvPicPr>
            <a:picLocks noChangeAspect="1" noChangeArrowheads="1"/>
          </p:cNvPicPr>
          <p:nvPr/>
        </p:nvPicPr>
        <p:blipFill>
          <a:blip r:embed="rId3" cstate="print"/>
          <a:srcRect l="42764" r="6944"/>
          <a:stretch>
            <a:fillRect/>
          </a:stretch>
        </p:blipFill>
        <p:spPr bwMode="auto">
          <a:xfrm>
            <a:off x="2933700" y="858838"/>
            <a:ext cx="3457575" cy="4779962"/>
          </a:xfrm>
          <a:prstGeom prst="rect">
            <a:avLst/>
          </a:prstGeom>
          <a:noFill/>
          <a:ln w="9525">
            <a:noFill/>
            <a:miter lim="800000"/>
            <a:headEnd/>
            <a:tailEnd/>
          </a:ln>
        </p:spPr>
      </p:pic>
      <p:pic>
        <p:nvPicPr>
          <p:cNvPr id="53251" name="Picture 5"/>
          <p:cNvPicPr>
            <a:picLocks noChangeAspect="1" noChangeArrowheads="1"/>
          </p:cNvPicPr>
          <p:nvPr/>
        </p:nvPicPr>
        <p:blipFill>
          <a:blip r:embed="rId4" cstate="print"/>
          <a:srcRect l="8571" r="12698"/>
          <a:stretch>
            <a:fillRect/>
          </a:stretch>
        </p:blipFill>
        <p:spPr bwMode="auto">
          <a:xfrm>
            <a:off x="6513513" y="609600"/>
            <a:ext cx="2592387" cy="5038725"/>
          </a:xfrm>
          <a:prstGeom prst="rect">
            <a:avLst/>
          </a:prstGeom>
          <a:noFill/>
          <a:ln w="9525">
            <a:noFill/>
            <a:miter lim="800000"/>
            <a:headEnd/>
            <a:tailEnd/>
          </a:ln>
        </p:spPr>
      </p:pic>
      <p:sp>
        <p:nvSpPr>
          <p:cNvPr id="53252" name="Text Box 15"/>
          <p:cNvSpPr txBox="1">
            <a:spLocks noChangeArrowheads="1"/>
          </p:cNvSpPr>
          <p:nvPr/>
        </p:nvSpPr>
        <p:spPr bwMode="auto">
          <a:xfrm>
            <a:off x="2887663" y="1914525"/>
            <a:ext cx="960437" cy="2292350"/>
          </a:xfrm>
          <a:prstGeom prst="rect">
            <a:avLst/>
          </a:prstGeom>
          <a:noFill/>
          <a:ln w="9525">
            <a:noFill/>
            <a:miter lim="800000"/>
            <a:headEnd/>
            <a:tailEnd/>
          </a:ln>
        </p:spPr>
        <p:txBody>
          <a:bodyPr wrap="none">
            <a:spAutoFit/>
          </a:bodyPr>
          <a:lstStyle/>
          <a:p>
            <a:pPr algn="ctr"/>
            <a:r>
              <a:rPr lang="en-US" sz="1600" dirty="0"/>
              <a:t>Baseline</a:t>
            </a:r>
          </a:p>
          <a:p>
            <a:pPr algn="ctr"/>
            <a:endParaRPr lang="en-US" sz="1600" dirty="0"/>
          </a:p>
          <a:p>
            <a:pPr algn="ctr"/>
            <a:endParaRPr lang="en-US" sz="1600" dirty="0"/>
          </a:p>
          <a:p>
            <a:pPr algn="ctr"/>
            <a:endParaRPr lang="en-US" sz="1600" dirty="0"/>
          </a:p>
          <a:p>
            <a:pPr algn="ctr"/>
            <a:r>
              <a:rPr lang="en-US" sz="1600" dirty="0"/>
              <a:t>4 weeks</a:t>
            </a:r>
          </a:p>
          <a:p>
            <a:pPr algn="ctr"/>
            <a:endParaRPr lang="en-US" sz="1600" dirty="0"/>
          </a:p>
          <a:p>
            <a:pPr algn="ctr"/>
            <a:endParaRPr lang="en-US" sz="1600" dirty="0"/>
          </a:p>
          <a:p>
            <a:pPr algn="ctr"/>
            <a:endParaRPr lang="en-US" sz="1600" dirty="0"/>
          </a:p>
          <a:p>
            <a:pPr algn="ctr"/>
            <a:r>
              <a:rPr lang="en-US" sz="1600" dirty="0"/>
              <a:t>8 weeks</a:t>
            </a:r>
          </a:p>
        </p:txBody>
      </p:sp>
      <p:sp>
        <p:nvSpPr>
          <p:cNvPr id="53253" name="Text Box 16"/>
          <p:cNvSpPr txBox="1">
            <a:spLocks noChangeArrowheads="1"/>
          </p:cNvSpPr>
          <p:nvPr/>
        </p:nvSpPr>
        <p:spPr bwMode="auto">
          <a:xfrm>
            <a:off x="6667500" y="5791200"/>
            <a:ext cx="838200" cy="304800"/>
          </a:xfrm>
          <a:prstGeom prst="rect">
            <a:avLst/>
          </a:prstGeom>
          <a:noFill/>
          <a:ln w="9525">
            <a:noFill/>
            <a:miter lim="800000"/>
            <a:headEnd/>
            <a:tailEnd/>
          </a:ln>
        </p:spPr>
        <p:txBody>
          <a:bodyPr>
            <a:spAutoFit/>
          </a:bodyPr>
          <a:lstStyle/>
          <a:p>
            <a:r>
              <a:rPr lang="en-US" sz="1400" dirty="0"/>
              <a:t>4 weeks</a:t>
            </a:r>
          </a:p>
        </p:txBody>
      </p:sp>
      <p:sp>
        <p:nvSpPr>
          <p:cNvPr id="53254" name="Text Box 17"/>
          <p:cNvSpPr txBox="1">
            <a:spLocks noChangeArrowheads="1"/>
          </p:cNvSpPr>
          <p:nvPr/>
        </p:nvSpPr>
        <p:spPr bwMode="auto">
          <a:xfrm>
            <a:off x="7429500" y="5791200"/>
            <a:ext cx="1771650" cy="304800"/>
          </a:xfrm>
          <a:prstGeom prst="rect">
            <a:avLst/>
          </a:prstGeom>
          <a:noFill/>
          <a:ln w="9525">
            <a:noFill/>
            <a:miter lim="800000"/>
            <a:headEnd/>
            <a:tailEnd/>
          </a:ln>
        </p:spPr>
        <p:txBody>
          <a:bodyPr wrap="none">
            <a:spAutoFit/>
          </a:bodyPr>
          <a:lstStyle/>
          <a:p>
            <a:r>
              <a:rPr lang="en-US" sz="1400" dirty="0"/>
              <a:t>8 weeks geophysics</a:t>
            </a:r>
          </a:p>
        </p:txBody>
      </p:sp>
      <p:sp>
        <p:nvSpPr>
          <p:cNvPr id="53255" name="Line 18"/>
          <p:cNvSpPr>
            <a:spLocks noChangeShapeType="1"/>
          </p:cNvSpPr>
          <p:nvPr/>
        </p:nvSpPr>
        <p:spPr bwMode="auto">
          <a:xfrm flipV="1">
            <a:off x="7353300" y="5334000"/>
            <a:ext cx="0" cy="457200"/>
          </a:xfrm>
          <a:prstGeom prst="line">
            <a:avLst/>
          </a:prstGeom>
          <a:noFill/>
          <a:ln w="38100">
            <a:solidFill>
              <a:schemeClr val="tx1"/>
            </a:solidFill>
            <a:round/>
            <a:headEnd/>
            <a:tailEnd type="triangle" w="med" len="med"/>
          </a:ln>
        </p:spPr>
        <p:txBody>
          <a:bodyPr/>
          <a:lstStyle/>
          <a:p>
            <a:endParaRPr lang="en-US" dirty="0"/>
          </a:p>
        </p:txBody>
      </p:sp>
      <p:sp>
        <p:nvSpPr>
          <p:cNvPr id="53256" name="Line 19"/>
          <p:cNvSpPr>
            <a:spLocks noChangeShapeType="1"/>
          </p:cNvSpPr>
          <p:nvPr/>
        </p:nvSpPr>
        <p:spPr bwMode="auto">
          <a:xfrm flipV="1">
            <a:off x="7581900" y="5334000"/>
            <a:ext cx="0" cy="457200"/>
          </a:xfrm>
          <a:prstGeom prst="line">
            <a:avLst/>
          </a:prstGeom>
          <a:noFill/>
          <a:ln w="38100">
            <a:solidFill>
              <a:schemeClr val="tx1"/>
            </a:solidFill>
            <a:round/>
            <a:headEnd/>
            <a:tailEnd type="triangle" w="med" len="med"/>
          </a:ln>
        </p:spPr>
        <p:txBody>
          <a:bodyPr/>
          <a:lstStyle/>
          <a:p>
            <a:endParaRPr lang="en-US" dirty="0"/>
          </a:p>
        </p:txBody>
      </p:sp>
      <p:sp>
        <p:nvSpPr>
          <p:cNvPr id="53257" name="Text Box 22"/>
          <p:cNvSpPr txBox="1">
            <a:spLocks noChangeArrowheads="1"/>
          </p:cNvSpPr>
          <p:nvPr/>
        </p:nvSpPr>
        <p:spPr bwMode="auto">
          <a:xfrm>
            <a:off x="228600" y="0"/>
            <a:ext cx="8815388" cy="519113"/>
          </a:xfrm>
          <a:prstGeom prst="rect">
            <a:avLst/>
          </a:prstGeom>
          <a:noFill/>
          <a:ln w="9525">
            <a:noFill/>
            <a:miter lim="800000"/>
            <a:headEnd/>
            <a:tailEnd/>
          </a:ln>
        </p:spPr>
        <p:txBody>
          <a:bodyPr wrap="none">
            <a:spAutoFit/>
          </a:bodyPr>
          <a:lstStyle/>
          <a:p>
            <a:r>
              <a:rPr lang="en-US" sz="2800" dirty="0">
                <a:solidFill>
                  <a:schemeClr val="bg1"/>
                </a:solidFill>
              </a:rPr>
              <a:t>FIELD IMAGING AND GEOCHEMICAL MONITORING</a:t>
            </a:r>
          </a:p>
        </p:txBody>
      </p:sp>
      <p:sp>
        <p:nvSpPr>
          <p:cNvPr id="53258" name="Text Box 23"/>
          <p:cNvSpPr txBox="1">
            <a:spLocks noChangeArrowheads="1"/>
          </p:cNvSpPr>
          <p:nvPr/>
        </p:nvSpPr>
        <p:spPr bwMode="auto">
          <a:xfrm>
            <a:off x="3848100" y="762000"/>
            <a:ext cx="1779588" cy="336550"/>
          </a:xfrm>
          <a:prstGeom prst="rect">
            <a:avLst/>
          </a:prstGeom>
          <a:noFill/>
          <a:ln w="9525">
            <a:noFill/>
            <a:miter lim="800000"/>
            <a:headEnd/>
            <a:tailEnd/>
          </a:ln>
        </p:spPr>
        <p:txBody>
          <a:bodyPr wrap="none">
            <a:spAutoFit/>
          </a:bodyPr>
          <a:lstStyle/>
          <a:p>
            <a:r>
              <a:rPr lang="en-US" sz="1600" b="1" dirty="0"/>
              <a:t>B-05  M-21  M-24</a:t>
            </a:r>
          </a:p>
        </p:txBody>
      </p:sp>
      <p:sp>
        <p:nvSpPr>
          <p:cNvPr id="53259" name="Line 24"/>
          <p:cNvSpPr>
            <a:spLocks noChangeShapeType="1"/>
          </p:cNvSpPr>
          <p:nvPr/>
        </p:nvSpPr>
        <p:spPr bwMode="auto">
          <a:xfrm>
            <a:off x="4229100" y="1066800"/>
            <a:ext cx="76200" cy="381000"/>
          </a:xfrm>
          <a:prstGeom prst="line">
            <a:avLst/>
          </a:prstGeom>
          <a:noFill/>
          <a:ln w="9525">
            <a:solidFill>
              <a:schemeClr val="tx1"/>
            </a:solidFill>
            <a:round/>
            <a:headEnd/>
            <a:tailEnd type="triangle" w="med" len="med"/>
          </a:ln>
        </p:spPr>
        <p:txBody>
          <a:bodyPr/>
          <a:lstStyle/>
          <a:p>
            <a:endParaRPr lang="en-US" dirty="0"/>
          </a:p>
        </p:txBody>
      </p:sp>
      <p:sp>
        <p:nvSpPr>
          <p:cNvPr id="53260" name="Line 25"/>
          <p:cNvSpPr>
            <a:spLocks noChangeShapeType="1"/>
          </p:cNvSpPr>
          <p:nvPr/>
        </p:nvSpPr>
        <p:spPr bwMode="auto">
          <a:xfrm>
            <a:off x="4762500" y="1066800"/>
            <a:ext cx="0" cy="457200"/>
          </a:xfrm>
          <a:prstGeom prst="line">
            <a:avLst/>
          </a:prstGeom>
          <a:noFill/>
          <a:ln w="9525">
            <a:solidFill>
              <a:schemeClr val="tx1"/>
            </a:solidFill>
            <a:round/>
            <a:headEnd/>
            <a:tailEnd type="triangle" w="med" len="med"/>
          </a:ln>
        </p:spPr>
        <p:txBody>
          <a:bodyPr/>
          <a:lstStyle/>
          <a:p>
            <a:endParaRPr lang="en-US" dirty="0"/>
          </a:p>
        </p:txBody>
      </p:sp>
      <p:sp>
        <p:nvSpPr>
          <p:cNvPr id="53261" name="Line 26"/>
          <p:cNvSpPr>
            <a:spLocks noChangeShapeType="1"/>
          </p:cNvSpPr>
          <p:nvPr/>
        </p:nvSpPr>
        <p:spPr bwMode="auto">
          <a:xfrm flipH="1">
            <a:off x="5143500" y="1066800"/>
            <a:ext cx="152400" cy="381000"/>
          </a:xfrm>
          <a:prstGeom prst="line">
            <a:avLst/>
          </a:prstGeom>
          <a:noFill/>
          <a:ln w="9525">
            <a:solidFill>
              <a:schemeClr val="tx1"/>
            </a:solidFill>
            <a:round/>
            <a:headEnd/>
            <a:tailEnd type="triangle" w="med" len="med"/>
          </a:ln>
        </p:spPr>
        <p:txBody>
          <a:bodyPr/>
          <a:lstStyle/>
          <a:p>
            <a:endParaRPr lang="en-US" dirty="0"/>
          </a:p>
        </p:txBody>
      </p:sp>
      <p:sp>
        <p:nvSpPr>
          <p:cNvPr id="53262" name="Rectangle 27"/>
          <p:cNvSpPr>
            <a:spLocks noChangeArrowheads="1"/>
          </p:cNvSpPr>
          <p:nvPr/>
        </p:nvSpPr>
        <p:spPr bwMode="auto">
          <a:xfrm>
            <a:off x="7200900" y="1143000"/>
            <a:ext cx="1676400" cy="762000"/>
          </a:xfrm>
          <a:prstGeom prst="rect">
            <a:avLst/>
          </a:prstGeom>
          <a:solidFill>
            <a:schemeClr val="bg1"/>
          </a:solidFill>
          <a:ln w="9525">
            <a:solidFill>
              <a:schemeClr val="bg1"/>
            </a:solidFill>
            <a:miter lim="800000"/>
            <a:headEnd/>
            <a:tailEnd/>
          </a:ln>
        </p:spPr>
        <p:txBody>
          <a:bodyPr wrap="none" anchor="ctr"/>
          <a:lstStyle/>
          <a:p>
            <a:endParaRPr lang="en-US" dirty="0"/>
          </a:p>
        </p:txBody>
      </p:sp>
      <p:sp>
        <p:nvSpPr>
          <p:cNvPr id="53263" name="Rectangle 28"/>
          <p:cNvSpPr>
            <a:spLocks noChangeArrowheads="1"/>
          </p:cNvSpPr>
          <p:nvPr/>
        </p:nvSpPr>
        <p:spPr bwMode="auto">
          <a:xfrm>
            <a:off x="7124700" y="838200"/>
            <a:ext cx="1295400" cy="304800"/>
          </a:xfrm>
          <a:prstGeom prst="rect">
            <a:avLst/>
          </a:prstGeom>
          <a:solidFill>
            <a:schemeClr val="bg1"/>
          </a:solidFill>
          <a:ln w="9525">
            <a:solidFill>
              <a:schemeClr val="bg1"/>
            </a:solidFill>
            <a:miter lim="800000"/>
            <a:headEnd/>
            <a:tailEnd/>
          </a:ln>
        </p:spPr>
        <p:txBody>
          <a:bodyPr wrap="none" anchor="ctr"/>
          <a:lstStyle/>
          <a:p>
            <a:endParaRPr lang="en-US" dirty="0"/>
          </a:p>
        </p:txBody>
      </p:sp>
      <p:sp>
        <p:nvSpPr>
          <p:cNvPr id="53264" name="Line 29"/>
          <p:cNvSpPr>
            <a:spLocks noChangeShapeType="1"/>
          </p:cNvSpPr>
          <p:nvPr/>
        </p:nvSpPr>
        <p:spPr bwMode="auto">
          <a:xfrm>
            <a:off x="8343900" y="838200"/>
            <a:ext cx="533400" cy="76200"/>
          </a:xfrm>
          <a:prstGeom prst="line">
            <a:avLst/>
          </a:prstGeom>
          <a:noFill/>
          <a:ln w="38100">
            <a:solidFill>
              <a:schemeClr val="bg1"/>
            </a:solidFill>
            <a:round/>
            <a:headEnd/>
            <a:tailEnd/>
          </a:ln>
        </p:spPr>
        <p:txBody>
          <a:bodyPr/>
          <a:lstStyle/>
          <a:p>
            <a:endParaRPr lang="en-US" dirty="0"/>
          </a:p>
        </p:txBody>
      </p:sp>
      <p:sp>
        <p:nvSpPr>
          <p:cNvPr id="53265" name="Line 30"/>
          <p:cNvSpPr>
            <a:spLocks noChangeShapeType="1"/>
          </p:cNvSpPr>
          <p:nvPr/>
        </p:nvSpPr>
        <p:spPr bwMode="auto">
          <a:xfrm>
            <a:off x="8801100" y="838200"/>
            <a:ext cx="0" cy="381000"/>
          </a:xfrm>
          <a:prstGeom prst="line">
            <a:avLst/>
          </a:prstGeom>
          <a:noFill/>
          <a:ln w="38100">
            <a:solidFill>
              <a:schemeClr val="bg1"/>
            </a:solidFill>
            <a:round/>
            <a:headEnd/>
            <a:tailEnd/>
          </a:ln>
        </p:spPr>
        <p:txBody>
          <a:bodyPr/>
          <a:lstStyle/>
          <a:p>
            <a:endParaRPr lang="en-US" dirty="0"/>
          </a:p>
        </p:txBody>
      </p:sp>
      <p:sp>
        <p:nvSpPr>
          <p:cNvPr id="53266" name="Text Box 32"/>
          <p:cNvSpPr txBox="1">
            <a:spLocks noChangeArrowheads="1"/>
          </p:cNvSpPr>
          <p:nvPr/>
        </p:nvSpPr>
        <p:spPr bwMode="auto">
          <a:xfrm>
            <a:off x="2895600" y="5562600"/>
            <a:ext cx="3352800" cy="366713"/>
          </a:xfrm>
          <a:prstGeom prst="rect">
            <a:avLst/>
          </a:prstGeom>
          <a:noFill/>
          <a:ln w="9525">
            <a:noFill/>
            <a:miter lim="800000"/>
            <a:headEnd/>
            <a:tailEnd/>
          </a:ln>
        </p:spPr>
        <p:txBody>
          <a:bodyPr>
            <a:spAutoFit/>
          </a:bodyPr>
          <a:lstStyle/>
          <a:p>
            <a:r>
              <a:rPr lang="en-US" dirty="0"/>
              <a:t>Williams et al., ES&amp;T 2009</a:t>
            </a:r>
          </a:p>
        </p:txBody>
      </p:sp>
      <p:sp>
        <p:nvSpPr>
          <p:cNvPr id="53267" name="Text Box 21"/>
          <p:cNvSpPr txBox="1">
            <a:spLocks noChangeArrowheads="1"/>
          </p:cNvSpPr>
          <p:nvPr/>
        </p:nvSpPr>
        <p:spPr bwMode="auto">
          <a:xfrm>
            <a:off x="8153400" y="2971800"/>
            <a:ext cx="676788" cy="338554"/>
          </a:xfrm>
          <a:prstGeom prst="rect">
            <a:avLst/>
          </a:prstGeom>
          <a:noFill/>
          <a:ln w="9525">
            <a:noFill/>
            <a:miter lim="800000"/>
            <a:headEnd/>
            <a:tailEnd/>
          </a:ln>
        </p:spPr>
        <p:txBody>
          <a:bodyPr wrap="none">
            <a:spAutoFit/>
          </a:bodyPr>
          <a:lstStyle/>
          <a:p>
            <a:r>
              <a:rPr lang="en-US" sz="1600" b="1" dirty="0">
                <a:solidFill>
                  <a:srgbClr val="CC0000"/>
                </a:solidFill>
              </a:rPr>
              <a:t>Fe(II</a:t>
            </a:r>
            <a:r>
              <a:rPr lang="en-US" sz="1600" b="1" dirty="0" smtClean="0">
                <a:solidFill>
                  <a:srgbClr val="CC0000"/>
                </a:solidFill>
              </a:rPr>
              <a:t>)</a:t>
            </a:r>
            <a:endParaRPr lang="en-US" sz="1600" b="1" dirty="0">
              <a:solidFill>
                <a:srgbClr val="CC0000"/>
              </a:solidFill>
            </a:endParaRPr>
          </a:p>
        </p:txBody>
      </p:sp>
      <p:sp>
        <p:nvSpPr>
          <p:cNvPr id="53268" name="Rectangle 33"/>
          <p:cNvSpPr>
            <a:spLocks noChangeArrowheads="1"/>
          </p:cNvSpPr>
          <p:nvPr/>
        </p:nvSpPr>
        <p:spPr bwMode="auto">
          <a:xfrm>
            <a:off x="4652963" y="4090988"/>
            <a:ext cx="152400" cy="176212"/>
          </a:xfrm>
          <a:prstGeom prst="rect">
            <a:avLst/>
          </a:prstGeom>
          <a:noFill/>
          <a:ln w="9525">
            <a:solidFill>
              <a:schemeClr val="tx1"/>
            </a:solidFill>
            <a:miter lim="800000"/>
            <a:headEnd/>
            <a:tailEnd/>
          </a:ln>
        </p:spPr>
        <p:txBody>
          <a:bodyPr wrap="none" anchor="ctr"/>
          <a:lstStyle/>
          <a:p>
            <a:endParaRPr lang="en-US" dirty="0"/>
          </a:p>
        </p:txBody>
      </p:sp>
      <p:sp>
        <p:nvSpPr>
          <p:cNvPr id="53269" name="Rectangle 35"/>
          <p:cNvSpPr>
            <a:spLocks noChangeArrowheads="1"/>
          </p:cNvSpPr>
          <p:nvPr/>
        </p:nvSpPr>
        <p:spPr bwMode="auto">
          <a:xfrm>
            <a:off x="4991100" y="4076700"/>
            <a:ext cx="152400" cy="176213"/>
          </a:xfrm>
          <a:prstGeom prst="rect">
            <a:avLst/>
          </a:prstGeom>
          <a:noFill/>
          <a:ln w="9525">
            <a:solidFill>
              <a:schemeClr val="tx1"/>
            </a:solidFill>
            <a:miter lim="800000"/>
            <a:headEnd/>
            <a:tailEnd/>
          </a:ln>
        </p:spPr>
        <p:txBody>
          <a:bodyPr wrap="none" anchor="ctr"/>
          <a:lstStyle/>
          <a:p>
            <a:endParaRPr lang="en-US" dirty="0"/>
          </a:p>
        </p:txBody>
      </p:sp>
      <p:pic>
        <p:nvPicPr>
          <p:cNvPr id="53270" name="Picture 38"/>
          <p:cNvPicPr>
            <a:picLocks noChangeAspect="1" noChangeArrowheads="1"/>
          </p:cNvPicPr>
          <p:nvPr/>
        </p:nvPicPr>
        <p:blipFill>
          <a:blip r:embed="rId5" cstate="print"/>
          <a:srcRect/>
          <a:stretch>
            <a:fillRect/>
          </a:stretch>
        </p:blipFill>
        <p:spPr bwMode="auto">
          <a:xfrm>
            <a:off x="101600" y="990600"/>
            <a:ext cx="2717800" cy="4576762"/>
          </a:xfrm>
          <a:prstGeom prst="rect">
            <a:avLst/>
          </a:prstGeom>
          <a:noFill/>
          <a:ln w="9525">
            <a:solidFill>
              <a:schemeClr val="tx1"/>
            </a:solidFill>
            <a:miter lim="800000"/>
            <a:headEnd/>
            <a:tailEnd/>
          </a:ln>
        </p:spPr>
      </p:pic>
      <p:sp>
        <p:nvSpPr>
          <p:cNvPr id="53271" name="Text Box 39"/>
          <p:cNvSpPr txBox="1">
            <a:spLocks noChangeArrowheads="1"/>
          </p:cNvSpPr>
          <p:nvPr/>
        </p:nvSpPr>
        <p:spPr bwMode="auto">
          <a:xfrm>
            <a:off x="304800" y="6156325"/>
            <a:ext cx="7650163" cy="701675"/>
          </a:xfrm>
          <a:prstGeom prst="rect">
            <a:avLst/>
          </a:prstGeom>
          <a:noFill/>
          <a:ln w="9525">
            <a:noFill/>
            <a:miter lim="800000"/>
            <a:headEnd/>
            <a:tailEnd/>
          </a:ln>
        </p:spPr>
        <p:txBody>
          <a:bodyPr>
            <a:spAutoFit/>
          </a:bodyPr>
          <a:lstStyle/>
          <a:p>
            <a:pPr algn="ctr"/>
            <a:r>
              <a:rPr lang="en-US" sz="2000" b="1" dirty="0"/>
              <a:t>Geophysical </a:t>
            </a:r>
            <a:r>
              <a:rPr lang="en-US" sz="2000" b="1" dirty="0" smtClean="0"/>
              <a:t>Methods remotely </a:t>
            </a:r>
            <a:r>
              <a:rPr lang="en-US" sz="2000" b="1" dirty="0"/>
              <a:t>track Onset and Evolution of </a:t>
            </a:r>
            <a:r>
              <a:rPr lang="en-US" sz="2000" b="1" dirty="0" smtClean="0"/>
              <a:t>Remediation-Induced Transformations</a:t>
            </a:r>
            <a:endParaRPr lang="en-US" sz="2000" b="1" dirty="0"/>
          </a:p>
        </p:txBody>
      </p:sp>
      <p:sp>
        <p:nvSpPr>
          <p:cNvPr id="25" name="Text Box 21"/>
          <p:cNvSpPr txBox="1">
            <a:spLocks noChangeArrowheads="1"/>
          </p:cNvSpPr>
          <p:nvPr/>
        </p:nvSpPr>
        <p:spPr bwMode="auto">
          <a:xfrm>
            <a:off x="7239000" y="2438400"/>
            <a:ext cx="1143000" cy="584775"/>
          </a:xfrm>
          <a:prstGeom prst="rect">
            <a:avLst/>
          </a:prstGeom>
          <a:noFill/>
          <a:ln w="9525">
            <a:noFill/>
            <a:miter lim="800000"/>
            <a:headEnd/>
            <a:tailEnd/>
          </a:ln>
        </p:spPr>
        <p:txBody>
          <a:bodyPr wrap="square">
            <a:spAutoFit/>
          </a:bodyPr>
          <a:lstStyle/>
          <a:p>
            <a:r>
              <a:rPr lang="en-US" sz="1600" b="1" dirty="0" smtClean="0">
                <a:solidFill>
                  <a:srgbClr val="3333CC"/>
                </a:solidFill>
              </a:rPr>
              <a:t>Dissolved </a:t>
            </a:r>
            <a:r>
              <a:rPr lang="en-US" sz="1600" b="1" dirty="0">
                <a:solidFill>
                  <a:srgbClr val="3333CC"/>
                </a:solidFill>
              </a:rPr>
              <a:t>Sulfide</a:t>
            </a:r>
            <a:endParaRPr lang="en-US" sz="1600" b="1" baseline="-25000" dirty="0">
              <a:solidFill>
                <a:srgbClr val="3333CC"/>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2"/>
          <p:cNvSpPr txBox="1">
            <a:spLocks noChangeArrowheads="1"/>
          </p:cNvSpPr>
          <p:nvPr/>
        </p:nvSpPr>
        <p:spPr bwMode="auto">
          <a:xfrm>
            <a:off x="1143000" y="0"/>
            <a:ext cx="6740948" cy="523220"/>
          </a:xfrm>
          <a:prstGeom prst="rect">
            <a:avLst/>
          </a:prstGeom>
          <a:noFill/>
          <a:ln w="9525">
            <a:noFill/>
            <a:miter lim="800000"/>
            <a:headEnd/>
            <a:tailEnd/>
          </a:ln>
        </p:spPr>
        <p:txBody>
          <a:bodyPr wrap="none">
            <a:spAutoFit/>
          </a:bodyPr>
          <a:lstStyle/>
          <a:p>
            <a:r>
              <a:rPr lang="en-US" sz="2800" dirty="0" smtClean="0">
                <a:solidFill>
                  <a:schemeClr val="bg1"/>
                </a:solidFill>
              </a:rPr>
              <a:t>Geophysical Quantification at Field Scale</a:t>
            </a:r>
            <a:endParaRPr lang="en-US" sz="2800" dirty="0">
              <a:solidFill>
                <a:schemeClr val="bg1"/>
              </a:solidFill>
            </a:endParaRPr>
          </a:p>
        </p:txBody>
      </p:sp>
      <p:pic>
        <p:nvPicPr>
          <p:cNvPr id="150533" name="Picture 5"/>
          <p:cNvPicPr>
            <a:picLocks noChangeAspect="1" noChangeArrowheads="1"/>
          </p:cNvPicPr>
          <p:nvPr/>
        </p:nvPicPr>
        <p:blipFill>
          <a:blip r:embed="rId3" cstate="print"/>
          <a:srcRect/>
          <a:stretch>
            <a:fillRect/>
          </a:stretch>
        </p:blipFill>
        <p:spPr bwMode="auto">
          <a:xfrm>
            <a:off x="27710" y="609601"/>
            <a:ext cx="1899556" cy="1371599"/>
          </a:xfrm>
          <a:prstGeom prst="rect">
            <a:avLst/>
          </a:prstGeom>
          <a:noFill/>
          <a:ln w="9525">
            <a:noFill/>
            <a:miter lim="800000"/>
            <a:headEnd/>
            <a:tailEnd/>
          </a:ln>
        </p:spPr>
      </p:pic>
      <p:sp>
        <p:nvSpPr>
          <p:cNvPr id="8" name="TextBox 7"/>
          <p:cNvSpPr txBox="1"/>
          <p:nvPr/>
        </p:nvSpPr>
        <p:spPr>
          <a:xfrm>
            <a:off x="6781800" y="1219200"/>
            <a:ext cx="2362200" cy="4524315"/>
          </a:xfrm>
          <a:prstGeom prst="rect">
            <a:avLst/>
          </a:prstGeom>
          <a:noFill/>
        </p:spPr>
        <p:txBody>
          <a:bodyPr wrap="square" rtlCol="0">
            <a:spAutoFit/>
          </a:bodyPr>
          <a:lstStyle/>
          <a:p>
            <a:pPr algn="ctr"/>
            <a:r>
              <a:rPr lang="en-US" sz="2400" dirty="0" smtClean="0"/>
              <a:t>Geophysical methods provide much more detail about </a:t>
            </a:r>
            <a:r>
              <a:rPr lang="en-US" sz="2400" dirty="0" smtClean="0">
                <a:solidFill>
                  <a:srgbClr val="0000CC"/>
                </a:solidFill>
              </a:rPr>
              <a:t>spatial variability of microbially-induced transformations</a:t>
            </a:r>
            <a:r>
              <a:rPr lang="en-US" sz="2400" b="1" dirty="0" smtClean="0">
                <a:solidFill>
                  <a:srgbClr val="0000CC"/>
                </a:solidFill>
              </a:rPr>
              <a:t> </a:t>
            </a:r>
            <a:r>
              <a:rPr lang="en-US" sz="2400" dirty="0" smtClean="0"/>
              <a:t>compared to borehole data alone </a:t>
            </a:r>
            <a:endParaRPr lang="en-US" sz="2400" dirty="0"/>
          </a:p>
        </p:txBody>
      </p:sp>
      <p:sp>
        <p:nvSpPr>
          <p:cNvPr id="10" name="TextBox 9"/>
          <p:cNvSpPr txBox="1"/>
          <p:nvPr/>
        </p:nvSpPr>
        <p:spPr>
          <a:xfrm>
            <a:off x="2743200" y="6324600"/>
            <a:ext cx="3706977" cy="369332"/>
          </a:xfrm>
          <a:prstGeom prst="rect">
            <a:avLst/>
          </a:prstGeom>
          <a:noFill/>
        </p:spPr>
        <p:txBody>
          <a:bodyPr wrap="none" rtlCol="0">
            <a:spAutoFit/>
          </a:bodyPr>
          <a:lstStyle/>
          <a:p>
            <a:r>
              <a:rPr lang="en-US" dirty="0" smtClean="0"/>
              <a:t>Chen et al., in revision WRR, 2011</a:t>
            </a:r>
            <a:endParaRPr lang="en-US" dirty="0"/>
          </a:p>
        </p:txBody>
      </p:sp>
      <p:sp>
        <p:nvSpPr>
          <p:cNvPr id="11" name="Oval 10"/>
          <p:cNvSpPr/>
          <p:nvPr/>
        </p:nvSpPr>
        <p:spPr>
          <a:xfrm>
            <a:off x="762000" y="1543050"/>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p:cNvSpPr/>
          <p:nvPr/>
        </p:nvSpPr>
        <p:spPr>
          <a:xfrm>
            <a:off x="914400" y="1543050"/>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p:cNvSpPr/>
          <p:nvPr/>
        </p:nvSpPr>
        <p:spPr>
          <a:xfrm>
            <a:off x="1057275" y="1552575"/>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1219200" y="1543050"/>
            <a:ext cx="152400" cy="1524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6130" name="Picture 2"/>
          <p:cNvPicPr>
            <a:picLocks noChangeAspect="1" noChangeArrowheads="1"/>
          </p:cNvPicPr>
          <p:nvPr/>
        </p:nvPicPr>
        <p:blipFill>
          <a:blip r:embed="rId4" cstate="print"/>
          <a:srcRect/>
          <a:stretch>
            <a:fillRect/>
          </a:stretch>
        </p:blipFill>
        <p:spPr bwMode="auto">
          <a:xfrm>
            <a:off x="1981200" y="533400"/>
            <a:ext cx="4920515" cy="574833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sz="half" idx="1"/>
          </p:nvPr>
        </p:nvSpPr>
        <p:spPr>
          <a:xfrm>
            <a:off x="609600" y="1143000"/>
            <a:ext cx="8001000" cy="2286000"/>
          </a:xfrm>
        </p:spPr>
        <p:txBody>
          <a:bodyPr/>
          <a:lstStyle/>
          <a:p>
            <a:pPr marL="381000" indent="-381000" eaLnBrk="1" hangingPunct="1"/>
            <a:r>
              <a:rPr lang="en-US" sz="2200" dirty="0" smtClean="0"/>
              <a:t>Geophysical Background</a:t>
            </a:r>
          </a:p>
          <a:p>
            <a:pPr marL="381000" indent="-381000" eaLnBrk="1" hangingPunct="1"/>
            <a:r>
              <a:rPr lang="en-US" sz="2200" dirty="0" smtClean="0"/>
              <a:t>Geophysical methods for quantifying microbially-mediated processes in the subsurface</a:t>
            </a:r>
          </a:p>
          <a:p>
            <a:pPr marL="857250" lvl="1" indent="-457200" eaLnBrk="1" hangingPunct="1">
              <a:buFont typeface="+mj-lt"/>
              <a:buAutoNum type="arabicPeriod"/>
            </a:pPr>
            <a:r>
              <a:rPr lang="en-US" sz="2200" dirty="0" smtClean="0"/>
              <a:t>Environmental Remediation</a:t>
            </a:r>
          </a:p>
          <a:p>
            <a:pPr marL="857250" lvl="1" indent="-457200" eaLnBrk="1" hangingPunct="1">
              <a:buFont typeface="+mj-lt"/>
              <a:buAutoNum type="arabicPeriod"/>
            </a:pPr>
            <a:r>
              <a:rPr lang="en-US" sz="2200" dirty="0" smtClean="0">
                <a:solidFill>
                  <a:srgbClr val="0000CC"/>
                </a:solidFill>
              </a:rPr>
              <a:t>Microbial Enhanced Hydrocarbon Recovery</a:t>
            </a:r>
          </a:p>
          <a:p>
            <a:pPr marL="857250" lvl="1" indent="-457200" eaLnBrk="1" hangingPunct="1">
              <a:buFont typeface="+mj-lt"/>
              <a:buAutoNum type="arabicPeriod"/>
            </a:pPr>
            <a:r>
              <a:rPr lang="en-US" sz="2200" dirty="0" smtClean="0">
                <a:solidFill>
                  <a:srgbClr val="0000CC"/>
                </a:solidFill>
              </a:rPr>
              <a:t>Terrestrial Ecosystem Carbon Cycling</a:t>
            </a:r>
          </a:p>
          <a:p>
            <a:pPr marL="381000" indent="-381000" eaLnBrk="1" hangingPunct="1"/>
            <a:r>
              <a:rPr lang="en-US" sz="2200" dirty="0" smtClean="0"/>
              <a:t>Summary</a:t>
            </a:r>
          </a:p>
        </p:txBody>
      </p:sp>
      <p:sp>
        <p:nvSpPr>
          <p:cNvPr id="12291" name="Text Box 15"/>
          <p:cNvSpPr txBox="1">
            <a:spLocks noChangeArrowheads="1"/>
          </p:cNvSpPr>
          <p:nvPr/>
        </p:nvSpPr>
        <p:spPr bwMode="auto">
          <a:xfrm>
            <a:off x="3708400" y="-50800"/>
            <a:ext cx="1725613" cy="519113"/>
          </a:xfrm>
          <a:prstGeom prst="rect">
            <a:avLst/>
          </a:prstGeom>
          <a:noFill/>
          <a:ln w="9525">
            <a:noFill/>
            <a:miter lim="800000"/>
            <a:headEnd/>
            <a:tailEnd/>
          </a:ln>
        </p:spPr>
        <p:txBody>
          <a:bodyPr wrap="none">
            <a:spAutoFit/>
          </a:bodyPr>
          <a:lstStyle/>
          <a:p>
            <a:pPr algn="ctr"/>
            <a:r>
              <a:rPr lang="en-US" sz="2800" dirty="0">
                <a:solidFill>
                  <a:schemeClr val="bg1"/>
                </a:solidFill>
              </a:rPr>
              <a:t>OUTLINE</a:t>
            </a:r>
          </a:p>
        </p:txBody>
      </p:sp>
      <p:pic>
        <p:nvPicPr>
          <p:cNvPr id="4" name="Picture 4" descr="yinyang"/>
          <p:cNvPicPr>
            <a:picLocks noGrp="1" noChangeAspect="1" noChangeArrowheads="1"/>
          </p:cNvPicPr>
          <p:nvPr>
            <p:ph sz="quarter" idx="2"/>
          </p:nvPr>
        </p:nvPicPr>
        <p:blipFill>
          <a:blip r:embed="rId2" cstate="print"/>
          <a:srcRect/>
          <a:stretch>
            <a:fillRect/>
          </a:stretch>
        </p:blipFill>
        <p:spPr>
          <a:xfrm>
            <a:off x="3048000" y="4038600"/>
            <a:ext cx="2462213" cy="2514600"/>
          </a:xfr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6"/>
          <p:cNvSpPr>
            <a:spLocks noGrp="1"/>
          </p:cNvSpPr>
          <p:nvPr>
            <p:ph type="title" idx="4294967295"/>
          </p:nvPr>
        </p:nvSpPr>
        <p:spPr>
          <a:xfrm>
            <a:off x="914400" y="-304800"/>
            <a:ext cx="8839200" cy="1143000"/>
          </a:xfrm>
        </p:spPr>
        <p:txBody>
          <a:bodyPr/>
          <a:lstStyle/>
          <a:p>
            <a:pPr algn="l" eaLnBrk="1" hangingPunct="1"/>
            <a:r>
              <a:rPr lang="en-US" sz="2400" dirty="0" smtClean="0"/>
              <a:t>Microbially Enhanced Hydrocarbon Recovery  </a:t>
            </a:r>
          </a:p>
        </p:txBody>
      </p:sp>
      <p:pic>
        <p:nvPicPr>
          <p:cNvPr id="12291" name="Picture 5" descr="Biofuels Figure 1 expanded and flattened"/>
          <p:cNvPicPr>
            <a:picLocks noGrp="1" noChangeAspect="1" noChangeArrowheads="1"/>
          </p:cNvPicPr>
          <p:nvPr>
            <p:ph sz="half" idx="4294967295"/>
          </p:nvPr>
        </p:nvPicPr>
        <p:blipFill>
          <a:blip r:embed="rId3" cstate="print"/>
          <a:srcRect/>
          <a:stretch>
            <a:fillRect/>
          </a:stretch>
        </p:blipFill>
        <p:spPr>
          <a:xfrm>
            <a:off x="685800" y="3505200"/>
            <a:ext cx="2438400" cy="3249591"/>
          </a:xfrm>
        </p:spPr>
      </p:pic>
      <p:sp>
        <p:nvSpPr>
          <p:cNvPr id="12292" name="TextBox 7"/>
          <p:cNvSpPr txBox="1">
            <a:spLocks noChangeArrowheads="1"/>
          </p:cNvSpPr>
          <p:nvPr/>
        </p:nvSpPr>
        <p:spPr bwMode="auto">
          <a:xfrm>
            <a:off x="0" y="609600"/>
            <a:ext cx="9144000" cy="3293209"/>
          </a:xfrm>
          <a:prstGeom prst="rect">
            <a:avLst/>
          </a:prstGeom>
          <a:noFill/>
          <a:ln w="9525">
            <a:noFill/>
            <a:miter lim="800000"/>
            <a:headEnd/>
            <a:tailEnd/>
          </a:ln>
        </p:spPr>
        <p:txBody>
          <a:bodyPr wrap="square">
            <a:spAutoFit/>
          </a:bodyPr>
          <a:lstStyle/>
          <a:p>
            <a:pPr algn="ctr">
              <a:lnSpc>
                <a:spcPct val="80000"/>
              </a:lnSpc>
            </a:pPr>
            <a:r>
              <a:rPr lang="en-US" sz="2000" b="1" dirty="0" smtClean="0">
                <a:solidFill>
                  <a:srgbClr val="002060"/>
                </a:solidFill>
                <a:cs typeface="Arial" charset="0"/>
              </a:rPr>
              <a:t>Use of Microorganisms to alter:</a:t>
            </a:r>
          </a:p>
          <a:p>
            <a:pPr algn="ctr">
              <a:lnSpc>
                <a:spcPct val="80000"/>
              </a:lnSpc>
            </a:pPr>
            <a:endParaRPr lang="en-US" sz="2000" b="1" dirty="0" smtClean="0">
              <a:solidFill>
                <a:srgbClr val="002060"/>
              </a:solidFill>
              <a:cs typeface="Arial" charset="0"/>
            </a:endParaRPr>
          </a:p>
          <a:p>
            <a:pPr marL="457200" indent="-457200" algn="ctr">
              <a:lnSpc>
                <a:spcPct val="80000"/>
              </a:lnSpc>
            </a:pPr>
            <a:r>
              <a:rPr lang="en-US" sz="2000" b="1" dirty="0" smtClean="0">
                <a:solidFill>
                  <a:srgbClr val="002060"/>
                </a:solidFill>
                <a:cs typeface="Arial" charset="0"/>
              </a:rPr>
              <a:t>Interfacial Properties-</a:t>
            </a:r>
            <a:endParaRPr lang="en-US" sz="2000" b="1" dirty="0">
              <a:solidFill>
                <a:srgbClr val="002060"/>
              </a:solidFill>
              <a:cs typeface="Arial" charset="0"/>
            </a:endParaRPr>
          </a:p>
          <a:p>
            <a:pPr marL="457200" indent="-457200">
              <a:lnSpc>
                <a:spcPct val="80000"/>
              </a:lnSpc>
            </a:pPr>
            <a:r>
              <a:rPr lang="en-US" sz="2000" b="1" dirty="0" smtClean="0">
                <a:cs typeface="Arial" charset="0"/>
              </a:rPr>
              <a:t>Viscosity</a:t>
            </a:r>
            <a:r>
              <a:rPr lang="en-US" sz="2000" dirty="0" smtClean="0">
                <a:cs typeface="Arial" charset="0"/>
              </a:rPr>
              <a:t> through breaking down the molecular structure of crude oil;</a:t>
            </a:r>
          </a:p>
          <a:p>
            <a:pPr marL="457200" indent="-457200">
              <a:lnSpc>
                <a:spcPct val="80000"/>
              </a:lnSpc>
            </a:pPr>
            <a:r>
              <a:rPr lang="en-US" sz="2000" b="1" dirty="0" smtClean="0">
                <a:cs typeface="Arial" charset="0"/>
              </a:rPr>
              <a:t>Tension </a:t>
            </a:r>
            <a:r>
              <a:rPr lang="en-US" sz="2000" b="1" dirty="0">
                <a:cs typeface="Arial" charset="0"/>
              </a:rPr>
              <a:t>and </a:t>
            </a:r>
            <a:r>
              <a:rPr lang="en-US" sz="2000" b="1" dirty="0" smtClean="0">
                <a:cs typeface="Arial" charset="0"/>
              </a:rPr>
              <a:t>wettability</a:t>
            </a:r>
            <a:r>
              <a:rPr lang="en-US" sz="2000" dirty="0" smtClean="0">
                <a:cs typeface="Arial" charset="0"/>
              </a:rPr>
              <a:t> through </a:t>
            </a:r>
            <a:r>
              <a:rPr lang="en-US" sz="2000" dirty="0">
                <a:cs typeface="Arial" charset="0"/>
              </a:rPr>
              <a:t>microbial production of biopolymers or biosurfactants.</a:t>
            </a:r>
          </a:p>
          <a:p>
            <a:pPr>
              <a:lnSpc>
                <a:spcPct val="80000"/>
              </a:lnSpc>
              <a:buFont typeface="Arial" charset="0"/>
              <a:buChar char="•"/>
            </a:pPr>
            <a:endParaRPr lang="en-US" sz="2000" dirty="0">
              <a:cs typeface="Arial" charset="0"/>
            </a:endParaRPr>
          </a:p>
          <a:p>
            <a:pPr algn="ctr">
              <a:lnSpc>
                <a:spcPct val="80000"/>
              </a:lnSpc>
            </a:pPr>
            <a:r>
              <a:rPr lang="en-US" sz="2000" b="1" dirty="0" smtClean="0">
                <a:solidFill>
                  <a:srgbClr val="002060"/>
                </a:solidFill>
                <a:cs typeface="Arial" charset="0"/>
              </a:rPr>
              <a:t>Flowpaths-</a:t>
            </a:r>
          </a:p>
          <a:p>
            <a:pPr marL="457200" indent="-457200">
              <a:lnSpc>
                <a:spcPct val="80000"/>
              </a:lnSpc>
            </a:pPr>
            <a:r>
              <a:rPr lang="en-US" sz="2000" b="1" dirty="0" smtClean="0">
                <a:cs typeface="Arial" charset="0"/>
              </a:rPr>
              <a:t>Dissolution</a:t>
            </a:r>
            <a:r>
              <a:rPr lang="en-US" sz="2000" dirty="0" smtClean="0">
                <a:cs typeface="Arial" charset="0"/>
              </a:rPr>
              <a:t> caused by microbially </a:t>
            </a:r>
            <a:r>
              <a:rPr lang="en-US" sz="2000" dirty="0">
                <a:cs typeface="Arial" charset="0"/>
              </a:rPr>
              <a:t>produced </a:t>
            </a:r>
            <a:r>
              <a:rPr lang="en-US" sz="2000" dirty="0" smtClean="0">
                <a:cs typeface="Arial" charset="0"/>
              </a:rPr>
              <a:t>organic </a:t>
            </a:r>
            <a:r>
              <a:rPr lang="en-US" sz="2000" dirty="0">
                <a:cs typeface="Arial" charset="0"/>
              </a:rPr>
              <a:t>acids </a:t>
            </a:r>
            <a:endParaRPr lang="en-US" sz="2000" dirty="0" smtClean="0">
              <a:cs typeface="Arial" charset="0"/>
            </a:endParaRPr>
          </a:p>
          <a:p>
            <a:pPr marL="457200" indent="-457200">
              <a:lnSpc>
                <a:spcPct val="80000"/>
              </a:lnSpc>
            </a:pPr>
            <a:r>
              <a:rPr lang="en-US" sz="2000" b="1" dirty="0" smtClean="0">
                <a:cs typeface="Arial" charset="0"/>
              </a:rPr>
              <a:t>Bioclogging</a:t>
            </a:r>
            <a:r>
              <a:rPr lang="en-US" sz="2000" dirty="0" smtClean="0">
                <a:cs typeface="Arial" charset="0"/>
              </a:rPr>
              <a:t> caused by microbially-produced biopolymers or precipitates that can plug thief zones</a:t>
            </a:r>
            <a:endParaRPr lang="en-US" sz="2000" dirty="0">
              <a:cs typeface="Arial" charset="0"/>
            </a:endParaRPr>
          </a:p>
          <a:p>
            <a:pPr eaLnBrk="0" hangingPunct="0">
              <a:buFont typeface="Arial" charset="0"/>
              <a:buChar char="•"/>
            </a:pPr>
            <a:endParaRPr lang="en-US" sz="3200" b="1" dirty="0">
              <a:latin typeface="Times" pitchFamily="18" charset="0"/>
              <a:cs typeface="Arial" charset="0"/>
            </a:endParaRPr>
          </a:p>
        </p:txBody>
      </p:sp>
      <p:pic>
        <p:nvPicPr>
          <p:cNvPr id="5" name="Picture 10"/>
          <p:cNvPicPr>
            <a:picLocks noChangeAspect="1" noChangeArrowheads="1"/>
          </p:cNvPicPr>
          <p:nvPr/>
        </p:nvPicPr>
        <p:blipFill>
          <a:blip r:embed="rId4" cstate="print"/>
          <a:srcRect/>
          <a:stretch>
            <a:fillRect/>
          </a:stretch>
        </p:blipFill>
        <p:spPr bwMode="auto">
          <a:xfrm>
            <a:off x="3962400" y="3733800"/>
            <a:ext cx="1382713" cy="708025"/>
          </a:xfrm>
          <a:prstGeom prst="rect">
            <a:avLst/>
          </a:prstGeom>
          <a:noFill/>
          <a:ln w="9525">
            <a:noFill/>
            <a:miter lim="800000"/>
            <a:headEnd/>
            <a:tailEnd/>
          </a:ln>
        </p:spPr>
      </p:pic>
      <p:pic>
        <p:nvPicPr>
          <p:cNvPr id="172034" name="Picture 2"/>
          <p:cNvPicPr>
            <a:picLocks noChangeAspect="1" noChangeArrowheads="1"/>
          </p:cNvPicPr>
          <p:nvPr/>
        </p:nvPicPr>
        <p:blipFill>
          <a:blip r:embed="rId5" cstate="print"/>
          <a:srcRect/>
          <a:stretch>
            <a:fillRect/>
          </a:stretch>
        </p:blipFill>
        <p:spPr bwMode="auto">
          <a:xfrm>
            <a:off x="4800600" y="3581400"/>
            <a:ext cx="3200400" cy="321985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76200" y="1981200"/>
            <a:ext cx="8991600" cy="4800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0" y="-304800"/>
            <a:ext cx="9144000" cy="1143000"/>
          </a:xfrm>
        </p:spPr>
        <p:txBody>
          <a:bodyPr/>
          <a:lstStyle/>
          <a:p>
            <a:r>
              <a:rPr lang="en-US" dirty="0" smtClean="0"/>
              <a:t>Bioclogging via Dextran production by </a:t>
            </a:r>
            <a:r>
              <a:rPr lang="en-US" i="1" dirty="0" smtClean="0"/>
              <a:t>L. Mesenteriodes</a:t>
            </a:r>
            <a:endParaRPr lang="en-US" i="1" dirty="0"/>
          </a:p>
        </p:txBody>
      </p:sp>
      <p:sp>
        <p:nvSpPr>
          <p:cNvPr id="10" name="TextBox 9"/>
          <p:cNvSpPr txBox="1"/>
          <p:nvPr/>
        </p:nvSpPr>
        <p:spPr>
          <a:xfrm>
            <a:off x="152400" y="685800"/>
            <a:ext cx="7391400" cy="1138773"/>
          </a:xfrm>
          <a:prstGeom prst="rect">
            <a:avLst/>
          </a:prstGeom>
          <a:solidFill>
            <a:srgbClr val="F4F7D1"/>
          </a:solidFill>
        </p:spPr>
        <p:txBody>
          <a:bodyPr wrap="square" rtlCol="0">
            <a:spAutoFit/>
          </a:bodyPr>
          <a:lstStyle/>
          <a:p>
            <a:r>
              <a:rPr lang="en-US" sz="2000" b="1" dirty="0" smtClean="0"/>
              <a:t>Reaction Network and Microbial Analysis</a:t>
            </a:r>
          </a:p>
          <a:p>
            <a:pPr marL="342900" indent="-342900">
              <a:buAutoNum type="arabicPeriod"/>
            </a:pPr>
            <a:r>
              <a:rPr lang="en-US" sz="1600" dirty="0" smtClean="0"/>
              <a:t>Addition of sucrose causes growth of </a:t>
            </a:r>
            <a:r>
              <a:rPr lang="en-US" sz="1600" i="1" dirty="0" smtClean="0"/>
              <a:t>L. Mesenteroides </a:t>
            </a:r>
            <a:r>
              <a:rPr lang="en-US" sz="1600" dirty="0" smtClean="0"/>
              <a:t>and Dextransucrase enzyme formation </a:t>
            </a:r>
          </a:p>
          <a:p>
            <a:pPr marL="342900" indent="-342900">
              <a:buAutoNum type="arabicPeriod"/>
            </a:pPr>
            <a:r>
              <a:rPr lang="en-US" sz="1600" dirty="0" smtClean="0"/>
              <a:t>Enzyme leads to production of bioclogging agent Dextran</a:t>
            </a:r>
            <a:endParaRPr lang="en-US" sz="1600" dirty="0"/>
          </a:p>
        </p:txBody>
      </p:sp>
      <p:pic>
        <p:nvPicPr>
          <p:cNvPr id="16" name="Picture 10"/>
          <p:cNvPicPr>
            <a:picLocks noChangeAspect="1" noChangeArrowheads="1"/>
          </p:cNvPicPr>
          <p:nvPr/>
        </p:nvPicPr>
        <p:blipFill>
          <a:blip r:embed="rId3" cstate="print"/>
          <a:srcRect t="14764"/>
          <a:stretch>
            <a:fillRect/>
          </a:stretch>
        </p:blipFill>
        <p:spPr bwMode="auto">
          <a:xfrm>
            <a:off x="3581400" y="2743200"/>
            <a:ext cx="5334000" cy="3352800"/>
          </a:xfrm>
          <a:prstGeom prst="rect">
            <a:avLst/>
          </a:prstGeom>
          <a:solidFill>
            <a:schemeClr val="bg1"/>
          </a:solidFill>
          <a:ln w="9525">
            <a:noFill/>
            <a:miter lim="800000"/>
            <a:headEnd/>
            <a:tailEnd/>
          </a:ln>
          <a:effectLst/>
        </p:spPr>
      </p:pic>
      <p:pic>
        <p:nvPicPr>
          <p:cNvPr id="19" name="Picture 10"/>
          <p:cNvPicPr>
            <a:picLocks noChangeAspect="1" noChangeArrowheads="1"/>
          </p:cNvPicPr>
          <p:nvPr/>
        </p:nvPicPr>
        <p:blipFill>
          <a:blip r:embed="rId4" cstate="print"/>
          <a:srcRect b="50611"/>
          <a:stretch>
            <a:fillRect/>
          </a:stretch>
        </p:blipFill>
        <p:spPr bwMode="auto">
          <a:xfrm>
            <a:off x="7391400" y="609600"/>
            <a:ext cx="1523999" cy="1066800"/>
          </a:xfrm>
          <a:prstGeom prst="rect">
            <a:avLst/>
          </a:prstGeom>
          <a:noFill/>
          <a:ln w="9525">
            <a:noFill/>
            <a:miter lim="800000"/>
            <a:headEnd/>
            <a:tailEnd/>
          </a:ln>
        </p:spPr>
      </p:pic>
      <p:sp>
        <p:nvSpPr>
          <p:cNvPr id="15" name="TextBox 14"/>
          <p:cNvSpPr txBox="1"/>
          <p:nvPr/>
        </p:nvSpPr>
        <p:spPr>
          <a:xfrm>
            <a:off x="5410200" y="6397823"/>
            <a:ext cx="2590800" cy="307777"/>
          </a:xfrm>
          <a:prstGeom prst="rect">
            <a:avLst/>
          </a:prstGeom>
          <a:noFill/>
        </p:spPr>
        <p:txBody>
          <a:bodyPr wrap="square" rtlCol="0">
            <a:spAutoFit/>
          </a:bodyPr>
          <a:lstStyle/>
          <a:p>
            <a:r>
              <a:rPr lang="en-US" sz="1400" dirty="0" smtClean="0"/>
              <a:t>Wu et al., Fall AGU, 2011</a:t>
            </a:r>
            <a:endParaRPr lang="en-US" sz="1400" dirty="0"/>
          </a:p>
        </p:txBody>
      </p:sp>
      <p:pic>
        <p:nvPicPr>
          <p:cNvPr id="18" name="Picture 10"/>
          <p:cNvPicPr>
            <a:picLocks noChangeAspect="1" noChangeArrowheads="1"/>
          </p:cNvPicPr>
          <p:nvPr/>
        </p:nvPicPr>
        <p:blipFill>
          <a:blip r:embed="rId4" cstate="print"/>
          <a:srcRect t="49389"/>
          <a:stretch>
            <a:fillRect/>
          </a:stretch>
        </p:blipFill>
        <p:spPr bwMode="auto">
          <a:xfrm>
            <a:off x="7848600" y="838200"/>
            <a:ext cx="1523999" cy="1093207"/>
          </a:xfrm>
          <a:prstGeom prst="rect">
            <a:avLst/>
          </a:prstGeom>
          <a:noFill/>
          <a:ln w="9525">
            <a:noFill/>
            <a:miter lim="800000"/>
            <a:headEnd/>
            <a:tailEnd/>
          </a:ln>
        </p:spPr>
      </p:pic>
      <p:sp>
        <p:nvSpPr>
          <p:cNvPr id="22" name="TextBox 21"/>
          <p:cNvSpPr txBox="1"/>
          <p:nvPr/>
        </p:nvSpPr>
        <p:spPr>
          <a:xfrm>
            <a:off x="1524000" y="1981200"/>
            <a:ext cx="5942652" cy="369332"/>
          </a:xfrm>
          <a:prstGeom prst="rect">
            <a:avLst/>
          </a:prstGeom>
          <a:solidFill>
            <a:schemeClr val="bg1"/>
          </a:solidFill>
        </p:spPr>
        <p:txBody>
          <a:bodyPr wrap="none" rtlCol="0">
            <a:spAutoFit/>
          </a:bodyPr>
          <a:lstStyle/>
          <a:p>
            <a:r>
              <a:rPr lang="en-US" b="1" dirty="0" smtClean="0">
                <a:solidFill>
                  <a:srgbClr val="0070C0"/>
                </a:solidFill>
              </a:rPr>
              <a:t>Electrical Phase decreases with  </a:t>
            </a:r>
            <a:r>
              <a:rPr lang="en-US" b="1" dirty="0" err="1" smtClean="0">
                <a:solidFill>
                  <a:srgbClr val="0070C0"/>
                </a:solidFill>
              </a:rPr>
              <a:t>Dextran</a:t>
            </a:r>
            <a:r>
              <a:rPr lang="en-US" b="1" dirty="0" smtClean="0">
                <a:solidFill>
                  <a:srgbClr val="0070C0"/>
                </a:solidFill>
              </a:rPr>
              <a:t> Production</a:t>
            </a:r>
            <a:endParaRPr lang="en-US" b="1" dirty="0">
              <a:solidFill>
                <a:srgbClr val="0070C0"/>
              </a:solidFill>
            </a:endParaRPr>
          </a:p>
        </p:txBody>
      </p:sp>
      <p:pic>
        <p:nvPicPr>
          <p:cNvPr id="319489" name="Picture 1"/>
          <p:cNvPicPr>
            <a:picLocks noChangeAspect="1" noChangeArrowheads="1"/>
          </p:cNvPicPr>
          <p:nvPr/>
        </p:nvPicPr>
        <p:blipFill>
          <a:blip r:embed="rId5" cstate="print"/>
          <a:srcRect r="12215"/>
          <a:stretch>
            <a:fillRect/>
          </a:stretch>
        </p:blipFill>
        <p:spPr bwMode="auto">
          <a:xfrm>
            <a:off x="1600200" y="2971800"/>
            <a:ext cx="2209800" cy="3389312"/>
          </a:xfrm>
          <a:prstGeom prst="rect">
            <a:avLst/>
          </a:prstGeom>
          <a:noFill/>
          <a:ln w="9525">
            <a:noFill/>
            <a:miter lim="800000"/>
            <a:headEnd/>
            <a:tailEnd/>
          </a:ln>
          <a:effectLst/>
        </p:spPr>
      </p:pic>
      <p:grpSp>
        <p:nvGrpSpPr>
          <p:cNvPr id="14" name="Group 13"/>
          <p:cNvGrpSpPr>
            <a:grpSpLocks/>
          </p:cNvGrpSpPr>
          <p:nvPr/>
        </p:nvGrpSpPr>
        <p:grpSpPr bwMode="auto">
          <a:xfrm>
            <a:off x="228600" y="2590800"/>
            <a:ext cx="1371600" cy="3994150"/>
            <a:chOff x="768" y="288"/>
            <a:chExt cx="1008" cy="3496"/>
          </a:xfrm>
        </p:grpSpPr>
        <p:sp>
          <p:nvSpPr>
            <p:cNvPr id="17" name="Rectangle 16"/>
            <p:cNvSpPr>
              <a:spLocks noChangeArrowheads="1"/>
            </p:cNvSpPr>
            <p:nvPr/>
          </p:nvSpPr>
          <p:spPr bwMode="auto">
            <a:xfrm rot="5400000">
              <a:off x="680" y="3172"/>
              <a:ext cx="816" cy="384"/>
            </a:xfrm>
            <a:prstGeom prst="rect">
              <a:avLst/>
            </a:prstGeom>
            <a:solidFill>
              <a:srgbClr val="C0C0C0"/>
            </a:solidFill>
            <a:ln w="9525">
              <a:solidFill>
                <a:schemeClr val="tx1"/>
              </a:solidFill>
              <a:miter lim="800000"/>
              <a:headEnd/>
              <a:tailEnd/>
            </a:ln>
          </p:spPr>
          <p:txBody>
            <a:bodyPr rot="10800000" vert="eaVert"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pPr algn="ctr"/>
              <a:endParaRPr lang="en-US"/>
            </a:p>
          </p:txBody>
        </p:sp>
        <p:sp>
          <p:nvSpPr>
            <p:cNvPr id="21" name="Rectangle 20"/>
            <p:cNvSpPr>
              <a:spLocks noChangeArrowheads="1"/>
            </p:cNvSpPr>
            <p:nvPr/>
          </p:nvSpPr>
          <p:spPr bwMode="auto">
            <a:xfrm rot="5400000">
              <a:off x="676" y="504"/>
              <a:ext cx="816" cy="384"/>
            </a:xfrm>
            <a:prstGeom prst="rect">
              <a:avLst/>
            </a:prstGeom>
            <a:solidFill>
              <a:srgbClr val="C0C0C0"/>
            </a:solidFill>
            <a:ln w="9525">
              <a:solidFill>
                <a:schemeClr val="tx1"/>
              </a:solidFill>
              <a:miter lim="800000"/>
              <a:headEnd/>
              <a:tailEnd/>
            </a:ln>
          </p:spPr>
          <p:txBody>
            <a:bodyPr rot="10800000" vert="eaVert"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pPr algn="ctr"/>
              <a:endParaRPr lang="en-US"/>
            </a:p>
          </p:txBody>
        </p:sp>
        <p:sp>
          <p:nvSpPr>
            <p:cNvPr id="23" name="Rectangle 22"/>
            <p:cNvSpPr>
              <a:spLocks noChangeArrowheads="1"/>
            </p:cNvSpPr>
            <p:nvPr/>
          </p:nvSpPr>
          <p:spPr bwMode="auto">
            <a:xfrm rot="5400000">
              <a:off x="360" y="1752"/>
              <a:ext cx="1440" cy="528"/>
            </a:xfrm>
            <a:prstGeom prst="rect">
              <a:avLst/>
            </a:prstGeom>
            <a:solidFill>
              <a:srgbClr val="C0C0C0"/>
            </a:solidFill>
            <a:ln w="9525">
              <a:solidFill>
                <a:schemeClr val="tx1"/>
              </a:solidFill>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pPr algn="ctr"/>
              <a:r>
                <a:rPr lang="en-US"/>
                <a:t>Sediments</a:t>
              </a:r>
            </a:p>
          </p:txBody>
        </p:sp>
        <p:sp>
          <p:nvSpPr>
            <p:cNvPr id="25" name="Freeform 24"/>
            <p:cNvSpPr>
              <a:spLocks/>
            </p:cNvSpPr>
            <p:nvPr/>
          </p:nvSpPr>
          <p:spPr bwMode="auto">
            <a:xfrm rot="-5400000">
              <a:off x="991" y="2557"/>
              <a:ext cx="178" cy="624"/>
            </a:xfrm>
            <a:custGeom>
              <a:avLst/>
              <a:gdLst>
                <a:gd name="T0" fmla="*/ 0 w 144"/>
                <a:gd name="T1" fmla="*/ 48 h 624"/>
                <a:gd name="T2" fmla="*/ 48 w 144"/>
                <a:gd name="T3" fmla="*/ 0 h 624"/>
                <a:gd name="T4" fmla="*/ 144 w 144"/>
                <a:gd name="T5" fmla="*/ 0 h 624"/>
                <a:gd name="T6" fmla="*/ 144 w 144"/>
                <a:gd name="T7" fmla="*/ 624 h 624"/>
                <a:gd name="T8" fmla="*/ 46 w 144"/>
                <a:gd name="T9" fmla="*/ 624 h 624"/>
                <a:gd name="T10" fmla="*/ 0 w 144"/>
                <a:gd name="T11" fmla="*/ 576 h 624"/>
                <a:gd name="T12" fmla="*/ 0 60000 65536"/>
                <a:gd name="T13" fmla="*/ 0 60000 65536"/>
                <a:gd name="T14" fmla="*/ 0 60000 65536"/>
                <a:gd name="T15" fmla="*/ 0 60000 65536"/>
                <a:gd name="T16" fmla="*/ 0 60000 65536"/>
                <a:gd name="T17" fmla="*/ 0 60000 65536"/>
                <a:gd name="T18" fmla="*/ 0 w 144"/>
                <a:gd name="T19" fmla="*/ 0 h 624"/>
                <a:gd name="T20" fmla="*/ 144 w 144"/>
                <a:gd name="T21" fmla="*/ 624 h 624"/>
              </a:gdLst>
              <a:ahLst/>
              <a:cxnLst>
                <a:cxn ang="T12">
                  <a:pos x="T0" y="T1"/>
                </a:cxn>
                <a:cxn ang="T13">
                  <a:pos x="T2" y="T3"/>
                </a:cxn>
                <a:cxn ang="T14">
                  <a:pos x="T4" y="T5"/>
                </a:cxn>
                <a:cxn ang="T15">
                  <a:pos x="T6" y="T7"/>
                </a:cxn>
                <a:cxn ang="T16">
                  <a:pos x="T8" y="T9"/>
                </a:cxn>
                <a:cxn ang="T17">
                  <a:pos x="T10" y="T11"/>
                </a:cxn>
              </a:cxnLst>
              <a:rect l="T18" t="T19" r="T20" b="T21"/>
              <a:pathLst>
                <a:path w="144" h="624">
                  <a:moveTo>
                    <a:pt x="0" y="48"/>
                  </a:moveTo>
                  <a:lnTo>
                    <a:pt x="48" y="0"/>
                  </a:lnTo>
                  <a:lnTo>
                    <a:pt x="144" y="0"/>
                  </a:lnTo>
                  <a:lnTo>
                    <a:pt x="144" y="624"/>
                  </a:lnTo>
                  <a:lnTo>
                    <a:pt x="46" y="624"/>
                  </a:lnTo>
                  <a:lnTo>
                    <a:pt x="0" y="576"/>
                  </a:lnTo>
                </a:path>
              </a:pathLst>
            </a:custGeom>
            <a:solidFill>
              <a:srgbClr val="C0C0C0"/>
            </a:solid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26" name="Rectangle 25"/>
            <p:cNvSpPr>
              <a:spLocks noChangeArrowheads="1"/>
            </p:cNvSpPr>
            <p:nvPr/>
          </p:nvSpPr>
          <p:spPr bwMode="auto">
            <a:xfrm rot="5400000">
              <a:off x="1301" y="859"/>
              <a:ext cx="86" cy="384"/>
            </a:xfrm>
            <a:prstGeom prst="rect">
              <a:avLst/>
            </a:prstGeom>
            <a:solidFill>
              <a:schemeClr val="bg1"/>
            </a:solidFill>
            <a:ln w="9525">
              <a:solidFill>
                <a:schemeClr val="tx1"/>
              </a:solidFill>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27" name="Rectangle 26"/>
            <p:cNvSpPr>
              <a:spLocks noChangeArrowheads="1"/>
            </p:cNvSpPr>
            <p:nvPr/>
          </p:nvSpPr>
          <p:spPr bwMode="auto">
            <a:xfrm rot="5400000">
              <a:off x="1301" y="384"/>
              <a:ext cx="86" cy="384"/>
            </a:xfrm>
            <a:prstGeom prst="rect">
              <a:avLst/>
            </a:prstGeom>
            <a:solidFill>
              <a:schemeClr val="bg1"/>
            </a:solidFill>
            <a:ln w="9525">
              <a:solidFill>
                <a:schemeClr val="tx1"/>
              </a:solidFill>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28" name="Rectangle 27"/>
            <p:cNvSpPr>
              <a:spLocks noChangeArrowheads="1"/>
            </p:cNvSpPr>
            <p:nvPr/>
          </p:nvSpPr>
          <p:spPr bwMode="auto">
            <a:xfrm rot="5400000">
              <a:off x="1301" y="3297"/>
              <a:ext cx="86" cy="384"/>
            </a:xfrm>
            <a:prstGeom prst="rect">
              <a:avLst/>
            </a:prstGeom>
            <a:solidFill>
              <a:schemeClr val="bg1"/>
            </a:solidFill>
            <a:ln w="9525">
              <a:solidFill>
                <a:schemeClr val="tx1"/>
              </a:solidFill>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29" name="Rectangle 28"/>
            <p:cNvSpPr>
              <a:spLocks noChangeArrowheads="1"/>
            </p:cNvSpPr>
            <p:nvPr/>
          </p:nvSpPr>
          <p:spPr bwMode="auto">
            <a:xfrm rot="5400000">
              <a:off x="1301" y="2822"/>
              <a:ext cx="86" cy="384"/>
            </a:xfrm>
            <a:prstGeom prst="rect">
              <a:avLst/>
            </a:prstGeom>
            <a:solidFill>
              <a:schemeClr val="bg1"/>
            </a:solidFill>
            <a:ln w="9525">
              <a:solidFill>
                <a:schemeClr val="tx1"/>
              </a:solidFill>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30" name="Rectangle 29"/>
            <p:cNvSpPr>
              <a:spLocks noChangeArrowheads="1"/>
            </p:cNvSpPr>
            <p:nvPr/>
          </p:nvSpPr>
          <p:spPr bwMode="auto">
            <a:xfrm rot="5400000">
              <a:off x="686" y="3322"/>
              <a:ext cx="829" cy="96"/>
            </a:xfrm>
            <a:prstGeom prst="rect">
              <a:avLst/>
            </a:prstGeom>
            <a:solidFill>
              <a:srgbClr val="FFCC99"/>
            </a:solidFill>
            <a:ln w="9525">
              <a:solidFill>
                <a:schemeClr val="tx1"/>
              </a:solidFill>
              <a:prstDash val="dash"/>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31" name="Line 13"/>
            <p:cNvSpPr>
              <a:spLocks noChangeShapeType="1"/>
            </p:cNvSpPr>
            <p:nvPr/>
          </p:nvSpPr>
          <p:spPr bwMode="auto">
            <a:xfrm rot="5400000">
              <a:off x="1050" y="2424"/>
              <a:ext cx="624" cy="0"/>
            </a:xfrm>
            <a:prstGeom prst="line">
              <a:avLst/>
            </a:prstGeom>
            <a:noFill/>
            <a:ln w="9525">
              <a:solidFill>
                <a:schemeClr val="tx1"/>
              </a:solidFill>
              <a:round/>
              <a:headEnd/>
              <a:tailEnd type="triangle" w="med" len="me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32" name="Line 14"/>
            <p:cNvSpPr>
              <a:spLocks noChangeShapeType="1"/>
            </p:cNvSpPr>
            <p:nvPr/>
          </p:nvSpPr>
          <p:spPr bwMode="auto">
            <a:xfrm rot="5400000" flipH="1">
              <a:off x="1098" y="1560"/>
              <a:ext cx="528" cy="0"/>
            </a:xfrm>
            <a:prstGeom prst="line">
              <a:avLst/>
            </a:prstGeom>
            <a:noFill/>
            <a:ln w="9525">
              <a:solidFill>
                <a:schemeClr val="tx1"/>
              </a:solidFill>
              <a:round/>
              <a:headEnd/>
              <a:tailEnd type="triangle" w="med" len="me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33" name="Text Box 15"/>
            <p:cNvSpPr txBox="1">
              <a:spLocks noChangeArrowheads="1"/>
            </p:cNvSpPr>
            <p:nvPr/>
          </p:nvSpPr>
          <p:spPr bwMode="auto">
            <a:xfrm>
              <a:off x="1309" y="696"/>
              <a:ext cx="327" cy="192"/>
            </a:xfrm>
            <a:prstGeom prst="rect">
              <a:avLst/>
            </a:prstGeom>
            <a:noFill/>
            <a:ln w="9525">
              <a:noFill/>
              <a:miter lim="800000"/>
              <a:headEnd/>
              <a:tailEnd/>
            </a:ln>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r>
                <a:rPr lang="en-US" sz="1400"/>
                <a:t>4cm</a:t>
              </a:r>
            </a:p>
          </p:txBody>
        </p:sp>
        <p:sp>
          <p:nvSpPr>
            <p:cNvPr id="34" name="Line 16"/>
            <p:cNvSpPr>
              <a:spLocks noChangeShapeType="1"/>
            </p:cNvSpPr>
            <p:nvPr/>
          </p:nvSpPr>
          <p:spPr bwMode="auto">
            <a:xfrm rot="5400000">
              <a:off x="1368" y="984"/>
              <a:ext cx="144" cy="0"/>
            </a:xfrm>
            <a:prstGeom prst="line">
              <a:avLst/>
            </a:prstGeom>
            <a:noFill/>
            <a:ln w="9525">
              <a:solidFill>
                <a:schemeClr val="tx1"/>
              </a:solidFill>
              <a:round/>
              <a:headEnd/>
              <a:tailEnd type="triangle" w="med" len="me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35" name="Line 17"/>
            <p:cNvSpPr>
              <a:spLocks noChangeShapeType="1"/>
            </p:cNvSpPr>
            <p:nvPr/>
          </p:nvSpPr>
          <p:spPr bwMode="auto">
            <a:xfrm rot="5400000" flipH="1">
              <a:off x="1368" y="648"/>
              <a:ext cx="144" cy="0"/>
            </a:xfrm>
            <a:prstGeom prst="line">
              <a:avLst/>
            </a:prstGeom>
            <a:noFill/>
            <a:ln w="9525">
              <a:solidFill>
                <a:schemeClr val="tx1"/>
              </a:solidFill>
              <a:round/>
              <a:headEnd/>
              <a:tailEnd type="triangle" w="med" len="me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36" name="Text Box 18"/>
            <p:cNvSpPr txBox="1">
              <a:spLocks noChangeArrowheads="1"/>
            </p:cNvSpPr>
            <p:nvPr/>
          </p:nvSpPr>
          <p:spPr bwMode="auto">
            <a:xfrm>
              <a:off x="1296" y="3140"/>
              <a:ext cx="327" cy="192"/>
            </a:xfrm>
            <a:prstGeom prst="rect">
              <a:avLst/>
            </a:prstGeom>
            <a:noFill/>
            <a:ln w="9525">
              <a:noFill/>
              <a:miter lim="800000"/>
              <a:headEnd/>
              <a:tailEnd/>
            </a:ln>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r>
                <a:rPr lang="en-US" sz="1400"/>
                <a:t>4cm</a:t>
              </a:r>
            </a:p>
          </p:txBody>
        </p:sp>
        <p:sp>
          <p:nvSpPr>
            <p:cNvPr id="37" name="Line 19"/>
            <p:cNvSpPr>
              <a:spLocks noChangeShapeType="1"/>
            </p:cNvSpPr>
            <p:nvPr/>
          </p:nvSpPr>
          <p:spPr bwMode="auto">
            <a:xfrm rot="5400000">
              <a:off x="1355" y="3422"/>
              <a:ext cx="144" cy="0"/>
            </a:xfrm>
            <a:prstGeom prst="line">
              <a:avLst/>
            </a:prstGeom>
            <a:noFill/>
            <a:ln w="9525">
              <a:solidFill>
                <a:schemeClr val="tx1"/>
              </a:solidFill>
              <a:round/>
              <a:headEnd/>
              <a:tailEnd type="triangle" w="med" len="me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38" name="Line 20"/>
            <p:cNvSpPr>
              <a:spLocks noChangeShapeType="1"/>
            </p:cNvSpPr>
            <p:nvPr/>
          </p:nvSpPr>
          <p:spPr bwMode="auto">
            <a:xfrm rot="5400000" flipH="1">
              <a:off x="1355" y="3086"/>
              <a:ext cx="144" cy="0"/>
            </a:xfrm>
            <a:prstGeom prst="line">
              <a:avLst/>
            </a:prstGeom>
            <a:noFill/>
            <a:ln w="9525">
              <a:solidFill>
                <a:schemeClr val="tx1"/>
              </a:solidFill>
              <a:round/>
              <a:headEnd/>
              <a:tailEnd type="triangle" w="med" len="me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39" name="Freeform 38"/>
            <p:cNvSpPr>
              <a:spLocks/>
            </p:cNvSpPr>
            <p:nvPr/>
          </p:nvSpPr>
          <p:spPr bwMode="auto">
            <a:xfrm rot="5400000">
              <a:off x="899" y="707"/>
              <a:ext cx="144" cy="170"/>
            </a:xfrm>
            <a:custGeom>
              <a:avLst/>
              <a:gdLst>
                <a:gd name="T0" fmla="*/ 48 w 144"/>
                <a:gd name="T1" fmla="*/ 0 h 240"/>
                <a:gd name="T2" fmla="*/ 48 w 144"/>
                <a:gd name="T3" fmla="*/ 144 h 240"/>
                <a:gd name="T4" fmla="*/ 0 w 144"/>
                <a:gd name="T5" fmla="*/ 144 h 240"/>
                <a:gd name="T6" fmla="*/ 0 w 144"/>
                <a:gd name="T7" fmla="*/ 240 h 240"/>
                <a:gd name="T8" fmla="*/ 144 w 144"/>
                <a:gd name="T9" fmla="*/ 240 h 240"/>
                <a:gd name="T10" fmla="*/ 144 w 144"/>
                <a:gd name="T11" fmla="*/ 144 h 240"/>
                <a:gd name="T12" fmla="*/ 96 w 144"/>
                <a:gd name="T13" fmla="*/ 144 h 240"/>
                <a:gd name="T14" fmla="*/ 96 w 144"/>
                <a:gd name="T15" fmla="*/ 0 h 240"/>
                <a:gd name="T16" fmla="*/ 48 w 144"/>
                <a:gd name="T17" fmla="*/ 0 h 2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4"/>
                <a:gd name="T28" fmla="*/ 0 h 240"/>
                <a:gd name="T29" fmla="*/ 144 w 144"/>
                <a:gd name="T30" fmla="*/ 240 h 2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4" h="240">
                  <a:moveTo>
                    <a:pt x="48" y="0"/>
                  </a:moveTo>
                  <a:lnTo>
                    <a:pt x="48" y="144"/>
                  </a:lnTo>
                  <a:lnTo>
                    <a:pt x="0" y="144"/>
                  </a:lnTo>
                  <a:lnTo>
                    <a:pt x="0" y="240"/>
                  </a:lnTo>
                  <a:lnTo>
                    <a:pt x="144" y="240"/>
                  </a:lnTo>
                  <a:lnTo>
                    <a:pt x="144" y="144"/>
                  </a:lnTo>
                  <a:lnTo>
                    <a:pt x="96" y="144"/>
                  </a:lnTo>
                  <a:lnTo>
                    <a:pt x="96" y="0"/>
                  </a:lnTo>
                  <a:lnTo>
                    <a:pt x="48" y="0"/>
                  </a:lnTo>
                  <a:close/>
                </a:path>
              </a:pathLst>
            </a:custGeom>
            <a:solidFill>
              <a:schemeClr val="bg1"/>
            </a:solid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40" name="Freeform 39"/>
            <p:cNvSpPr>
              <a:spLocks/>
            </p:cNvSpPr>
            <p:nvPr/>
          </p:nvSpPr>
          <p:spPr bwMode="auto">
            <a:xfrm rot="10800000">
              <a:off x="896" y="853"/>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41" name="Freeform 40"/>
            <p:cNvSpPr>
              <a:spLocks/>
            </p:cNvSpPr>
            <p:nvPr/>
          </p:nvSpPr>
          <p:spPr bwMode="auto">
            <a:xfrm rot="10800000">
              <a:off x="896" y="725"/>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42" name="Rectangle 41"/>
            <p:cNvSpPr>
              <a:spLocks noChangeArrowheads="1"/>
            </p:cNvSpPr>
            <p:nvPr/>
          </p:nvSpPr>
          <p:spPr bwMode="auto">
            <a:xfrm rot="5400000">
              <a:off x="768" y="1968"/>
              <a:ext cx="144" cy="48"/>
            </a:xfrm>
            <a:prstGeom prst="rect">
              <a:avLst/>
            </a:prstGeom>
            <a:solidFill>
              <a:schemeClr val="bg1"/>
            </a:solidFill>
            <a:ln w="9525">
              <a:solidFill>
                <a:schemeClr val="tx1"/>
              </a:solidFill>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43" name="Freeform 42"/>
            <p:cNvSpPr>
              <a:spLocks/>
            </p:cNvSpPr>
            <p:nvPr/>
          </p:nvSpPr>
          <p:spPr bwMode="auto">
            <a:xfrm rot="10800000">
              <a:off x="816" y="1925"/>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44" name="Freeform 43"/>
            <p:cNvSpPr>
              <a:spLocks/>
            </p:cNvSpPr>
            <p:nvPr/>
          </p:nvSpPr>
          <p:spPr bwMode="auto">
            <a:xfrm rot="10800000">
              <a:off x="816" y="2047"/>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45" name="Rectangle 44"/>
            <p:cNvSpPr>
              <a:spLocks noChangeArrowheads="1"/>
            </p:cNvSpPr>
            <p:nvPr/>
          </p:nvSpPr>
          <p:spPr bwMode="auto">
            <a:xfrm rot="5400000">
              <a:off x="358" y="1800"/>
              <a:ext cx="1440" cy="432"/>
            </a:xfrm>
            <a:prstGeom prst="rect">
              <a:avLst/>
            </a:prstGeom>
            <a:pattFill prst="solidDmnd">
              <a:fgClr>
                <a:srgbClr val="3366FF"/>
              </a:fgClr>
              <a:bgClr>
                <a:schemeClr val="bg1"/>
              </a:bgClr>
            </a:pattFill>
            <a:ln w="9525">
              <a:solidFill>
                <a:schemeClr val="tx1"/>
              </a:solidFill>
              <a:prstDash val="dash"/>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46" name="Text Box 28"/>
            <p:cNvSpPr txBox="1">
              <a:spLocks noChangeArrowheads="1"/>
            </p:cNvSpPr>
            <p:nvPr/>
          </p:nvSpPr>
          <p:spPr bwMode="auto">
            <a:xfrm rot="5400000">
              <a:off x="1202" y="1873"/>
              <a:ext cx="451" cy="192"/>
            </a:xfrm>
            <a:prstGeom prst="rect">
              <a:avLst/>
            </a:prstGeom>
            <a:noFill/>
            <a:ln w="9525">
              <a:noFill/>
              <a:miter lim="800000"/>
              <a:headEnd/>
              <a:tailEnd/>
            </a:ln>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r>
                <a:rPr lang="en-US" sz="1400" dirty="0"/>
                <a:t>8.4 cm</a:t>
              </a:r>
            </a:p>
          </p:txBody>
        </p:sp>
        <p:sp>
          <p:nvSpPr>
            <p:cNvPr id="47" name="Rectangle 46"/>
            <p:cNvSpPr>
              <a:spLocks noChangeArrowheads="1"/>
            </p:cNvSpPr>
            <p:nvPr/>
          </p:nvSpPr>
          <p:spPr bwMode="auto">
            <a:xfrm rot="5400000">
              <a:off x="768" y="1511"/>
              <a:ext cx="144" cy="48"/>
            </a:xfrm>
            <a:prstGeom prst="rect">
              <a:avLst/>
            </a:prstGeom>
            <a:solidFill>
              <a:schemeClr val="bg1"/>
            </a:solidFill>
            <a:ln w="9525">
              <a:solidFill>
                <a:schemeClr val="tx1"/>
              </a:solidFill>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48" name="Freeform 47"/>
            <p:cNvSpPr>
              <a:spLocks/>
            </p:cNvSpPr>
            <p:nvPr/>
          </p:nvSpPr>
          <p:spPr bwMode="auto">
            <a:xfrm rot="10800000">
              <a:off x="816" y="1468"/>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49" name="Freeform 48"/>
            <p:cNvSpPr>
              <a:spLocks/>
            </p:cNvSpPr>
            <p:nvPr/>
          </p:nvSpPr>
          <p:spPr bwMode="auto">
            <a:xfrm rot="10800000">
              <a:off x="816" y="1590"/>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0" name="Rectangle 49"/>
            <p:cNvSpPr>
              <a:spLocks noChangeArrowheads="1"/>
            </p:cNvSpPr>
            <p:nvPr/>
          </p:nvSpPr>
          <p:spPr bwMode="auto">
            <a:xfrm rot="5400000">
              <a:off x="768" y="2481"/>
              <a:ext cx="144" cy="48"/>
            </a:xfrm>
            <a:prstGeom prst="rect">
              <a:avLst/>
            </a:prstGeom>
            <a:solidFill>
              <a:schemeClr val="bg1"/>
            </a:solidFill>
            <a:ln w="9525">
              <a:solidFill>
                <a:schemeClr val="tx1"/>
              </a:solidFill>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1" name="Freeform 50"/>
            <p:cNvSpPr>
              <a:spLocks/>
            </p:cNvSpPr>
            <p:nvPr/>
          </p:nvSpPr>
          <p:spPr bwMode="auto">
            <a:xfrm rot="10800000">
              <a:off x="816" y="2438"/>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2" name="Freeform 51"/>
            <p:cNvSpPr>
              <a:spLocks/>
            </p:cNvSpPr>
            <p:nvPr/>
          </p:nvSpPr>
          <p:spPr bwMode="auto">
            <a:xfrm rot="10800000">
              <a:off x="816" y="2560"/>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3" name="Rectangle 52"/>
            <p:cNvSpPr>
              <a:spLocks noChangeArrowheads="1"/>
            </p:cNvSpPr>
            <p:nvPr/>
          </p:nvSpPr>
          <p:spPr bwMode="auto">
            <a:xfrm rot="5400000">
              <a:off x="694" y="650"/>
              <a:ext cx="816" cy="92"/>
            </a:xfrm>
            <a:prstGeom prst="rect">
              <a:avLst/>
            </a:prstGeom>
            <a:solidFill>
              <a:srgbClr val="FFCC99"/>
            </a:solidFill>
            <a:ln w="9525">
              <a:solidFill>
                <a:schemeClr val="tx1"/>
              </a:solidFill>
              <a:prstDash val="dash"/>
              <a:miter lim="800000"/>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4" name="Oval 53"/>
            <p:cNvSpPr>
              <a:spLocks noChangeArrowheads="1"/>
            </p:cNvSpPr>
            <p:nvPr/>
          </p:nvSpPr>
          <p:spPr bwMode="auto">
            <a:xfrm rot="5400000">
              <a:off x="1056" y="2568"/>
              <a:ext cx="48" cy="480"/>
            </a:xfrm>
            <a:prstGeom prst="ellipse">
              <a:avLst/>
            </a:prstGeom>
            <a:pattFill prst="trellis">
              <a:fgClr>
                <a:schemeClr val="tx1">
                  <a:alpha val="89803"/>
                </a:schemeClr>
              </a:fgClr>
              <a:bgClr>
                <a:schemeClr val="bg1">
                  <a:alpha val="89803"/>
                </a:schemeClr>
              </a:bgClr>
            </a:pattFill>
            <a:ln w="9525">
              <a:solidFill>
                <a:schemeClr val="tx1"/>
              </a:solidFill>
              <a:round/>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5" name="Freeform 54"/>
            <p:cNvSpPr>
              <a:spLocks/>
            </p:cNvSpPr>
            <p:nvPr/>
          </p:nvSpPr>
          <p:spPr bwMode="auto">
            <a:xfrm rot="5400000">
              <a:off x="1008" y="867"/>
              <a:ext cx="144" cy="624"/>
            </a:xfrm>
            <a:custGeom>
              <a:avLst/>
              <a:gdLst>
                <a:gd name="T0" fmla="*/ 0 w 144"/>
                <a:gd name="T1" fmla="*/ 48 h 624"/>
                <a:gd name="T2" fmla="*/ 48 w 144"/>
                <a:gd name="T3" fmla="*/ 0 h 624"/>
                <a:gd name="T4" fmla="*/ 144 w 144"/>
                <a:gd name="T5" fmla="*/ 0 h 624"/>
                <a:gd name="T6" fmla="*/ 144 w 144"/>
                <a:gd name="T7" fmla="*/ 624 h 624"/>
                <a:gd name="T8" fmla="*/ 46 w 144"/>
                <a:gd name="T9" fmla="*/ 624 h 624"/>
                <a:gd name="T10" fmla="*/ 0 w 144"/>
                <a:gd name="T11" fmla="*/ 576 h 624"/>
                <a:gd name="T12" fmla="*/ 0 60000 65536"/>
                <a:gd name="T13" fmla="*/ 0 60000 65536"/>
                <a:gd name="T14" fmla="*/ 0 60000 65536"/>
                <a:gd name="T15" fmla="*/ 0 60000 65536"/>
                <a:gd name="T16" fmla="*/ 0 60000 65536"/>
                <a:gd name="T17" fmla="*/ 0 60000 65536"/>
                <a:gd name="T18" fmla="*/ 0 w 144"/>
                <a:gd name="T19" fmla="*/ 0 h 624"/>
                <a:gd name="T20" fmla="*/ 144 w 144"/>
                <a:gd name="T21" fmla="*/ 624 h 624"/>
              </a:gdLst>
              <a:ahLst/>
              <a:cxnLst>
                <a:cxn ang="T12">
                  <a:pos x="T0" y="T1"/>
                </a:cxn>
                <a:cxn ang="T13">
                  <a:pos x="T2" y="T3"/>
                </a:cxn>
                <a:cxn ang="T14">
                  <a:pos x="T4" y="T5"/>
                </a:cxn>
                <a:cxn ang="T15">
                  <a:pos x="T6" y="T7"/>
                </a:cxn>
                <a:cxn ang="T16">
                  <a:pos x="T8" y="T9"/>
                </a:cxn>
                <a:cxn ang="T17">
                  <a:pos x="T10" y="T11"/>
                </a:cxn>
              </a:cxnLst>
              <a:rect l="T18" t="T19" r="T20" b="T21"/>
              <a:pathLst>
                <a:path w="144" h="624">
                  <a:moveTo>
                    <a:pt x="0" y="48"/>
                  </a:moveTo>
                  <a:lnTo>
                    <a:pt x="48" y="0"/>
                  </a:lnTo>
                  <a:lnTo>
                    <a:pt x="144" y="0"/>
                  </a:lnTo>
                  <a:lnTo>
                    <a:pt x="144" y="624"/>
                  </a:lnTo>
                  <a:lnTo>
                    <a:pt x="46" y="624"/>
                  </a:lnTo>
                  <a:lnTo>
                    <a:pt x="0" y="576"/>
                  </a:lnTo>
                </a:path>
              </a:pathLst>
            </a:custGeom>
            <a:solidFill>
              <a:srgbClr val="C0C0C0"/>
            </a:solid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6" name="Freeform 55"/>
            <p:cNvSpPr>
              <a:spLocks/>
            </p:cNvSpPr>
            <p:nvPr/>
          </p:nvSpPr>
          <p:spPr bwMode="auto">
            <a:xfrm rot="5400000">
              <a:off x="906" y="3198"/>
              <a:ext cx="144" cy="156"/>
            </a:xfrm>
            <a:custGeom>
              <a:avLst/>
              <a:gdLst>
                <a:gd name="T0" fmla="*/ 48 w 144"/>
                <a:gd name="T1" fmla="*/ 0 h 240"/>
                <a:gd name="T2" fmla="*/ 48 w 144"/>
                <a:gd name="T3" fmla="*/ 144 h 240"/>
                <a:gd name="T4" fmla="*/ 0 w 144"/>
                <a:gd name="T5" fmla="*/ 144 h 240"/>
                <a:gd name="T6" fmla="*/ 0 w 144"/>
                <a:gd name="T7" fmla="*/ 240 h 240"/>
                <a:gd name="T8" fmla="*/ 144 w 144"/>
                <a:gd name="T9" fmla="*/ 240 h 240"/>
                <a:gd name="T10" fmla="*/ 144 w 144"/>
                <a:gd name="T11" fmla="*/ 144 h 240"/>
                <a:gd name="T12" fmla="*/ 96 w 144"/>
                <a:gd name="T13" fmla="*/ 144 h 240"/>
                <a:gd name="T14" fmla="*/ 96 w 144"/>
                <a:gd name="T15" fmla="*/ 0 h 240"/>
                <a:gd name="T16" fmla="*/ 48 w 144"/>
                <a:gd name="T17" fmla="*/ 0 h 2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4"/>
                <a:gd name="T28" fmla="*/ 0 h 240"/>
                <a:gd name="T29" fmla="*/ 144 w 144"/>
                <a:gd name="T30" fmla="*/ 240 h 2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4" h="240">
                  <a:moveTo>
                    <a:pt x="48" y="0"/>
                  </a:moveTo>
                  <a:lnTo>
                    <a:pt x="48" y="144"/>
                  </a:lnTo>
                  <a:lnTo>
                    <a:pt x="0" y="144"/>
                  </a:lnTo>
                  <a:lnTo>
                    <a:pt x="0" y="240"/>
                  </a:lnTo>
                  <a:lnTo>
                    <a:pt x="144" y="240"/>
                  </a:lnTo>
                  <a:lnTo>
                    <a:pt x="144" y="144"/>
                  </a:lnTo>
                  <a:lnTo>
                    <a:pt x="96" y="144"/>
                  </a:lnTo>
                  <a:lnTo>
                    <a:pt x="96" y="0"/>
                  </a:lnTo>
                  <a:lnTo>
                    <a:pt x="48" y="0"/>
                  </a:lnTo>
                  <a:close/>
                </a:path>
              </a:pathLst>
            </a:custGeom>
            <a:solidFill>
              <a:schemeClr val="bg1"/>
            </a:solid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7" name="Freeform 56"/>
            <p:cNvSpPr>
              <a:spLocks/>
            </p:cNvSpPr>
            <p:nvPr/>
          </p:nvSpPr>
          <p:spPr bwMode="auto">
            <a:xfrm rot="10800000">
              <a:off x="904" y="3337"/>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8" name="Freeform 57"/>
            <p:cNvSpPr>
              <a:spLocks/>
            </p:cNvSpPr>
            <p:nvPr/>
          </p:nvSpPr>
          <p:spPr bwMode="auto">
            <a:xfrm rot="10800000">
              <a:off x="904" y="3209"/>
              <a:ext cx="48" cy="12"/>
            </a:xfrm>
            <a:custGeom>
              <a:avLst/>
              <a:gdLst>
                <a:gd name="T0" fmla="*/ 0 w 1200"/>
                <a:gd name="T1" fmla="*/ 672 h 672"/>
                <a:gd name="T2" fmla="*/ 288 w 1200"/>
                <a:gd name="T3" fmla="*/ 0 h 672"/>
                <a:gd name="T4" fmla="*/ 528 w 1200"/>
                <a:gd name="T5" fmla="*/ 672 h 672"/>
                <a:gd name="T6" fmla="*/ 768 w 1200"/>
                <a:gd name="T7" fmla="*/ 0 h 672"/>
                <a:gd name="T8" fmla="*/ 960 w 1200"/>
                <a:gd name="T9" fmla="*/ 672 h 672"/>
                <a:gd name="T10" fmla="*/ 1200 w 1200"/>
                <a:gd name="T11" fmla="*/ 0 h 672"/>
                <a:gd name="T12" fmla="*/ 0 60000 65536"/>
                <a:gd name="T13" fmla="*/ 0 60000 65536"/>
                <a:gd name="T14" fmla="*/ 0 60000 65536"/>
                <a:gd name="T15" fmla="*/ 0 60000 65536"/>
                <a:gd name="T16" fmla="*/ 0 60000 65536"/>
                <a:gd name="T17" fmla="*/ 0 60000 65536"/>
                <a:gd name="T18" fmla="*/ 0 w 1200"/>
                <a:gd name="T19" fmla="*/ 0 h 672"/>
                <a:gd name="T20" fmla="*/ 1200 w 1200"/>
                <a:gd name="T21" fmla="*/ 672 h 672"/>
              </a:gdLst>
              <a:ahLst/>
              <a:cxnLst>
                <a:cxn ang="T12">
                  <a:pos x="T0" y="T1"/>
                </a:cxn>
                <a:cxn ang="T13">
                  <a:pos x="T2" y="T3"/>
                </a:cxn>
                <a:cxn ang="T14">
                  <a:pos x="T4" y="T5"/>
                </a:cxn>
                <a:cxn ang="T15">
                  <a:pos x="T6" y="T7"/>
                </a:cxn>
                <a:cxn ang="T16">
                  <a:pos x="T8" y="T9"/>
                </a:cxn>
                <a:cxn ang="T17">
                  <a:pos x="T10" y="T11"/>
                </a:cxn>
              </a:cxnLst>
              <a:rect l="T18" t="T19" r="T20" b="T21"/>
              <a:pathLst>
                <a:path w="1200" h="672">
                  <a:moveTo>
                    <a:pt x="0" y="672"/>
                  </a:moveTo>
                  <a:cubicBezTo>
                    <a:pt x="100" y="336"/>
                    <a:pt x="200" y="0"/>
                    <a:pt x="288" y="0"/>
                  </a:cubicBezTo>
                  <a:cubicBezTo>
                    <a:pt x="376" y="0"/>
                    <a:pt x="448" y="672"/>
                    <a:pt x="528" y="672"/>
                  </a:cubicBezTo>
                  <a:cubicBezTo>
                    <a:pt x="608" y="672"/>
                    <a:pt x="696" y="0"/>
                    <a:pt x="768" y="0"/>
                  </a:cubicBezTo>
                  <a:cubicBezTo>
                    <a:pt x="840" y="0"/>
                    <a:pt x="888" y="672"/>
                    <a:pt x="960" y="672"/>
                  </a:cubicBezTo>
                  <a:cubicBezTo>
                    <a:pt x="1032" y="672"/>
                    <a:pt x="1116" y="336"/>
                    <a:pt x="1200" y="0"/>
                  </a:cubicBezTo>
                </a:path>
              </a:pathLst>
            </a:custGeom>
            <a:noFill/>
            <a:ln w="9525">
              <a:solidFill>
                <a:schemeClr val="tx1"/>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59" name="Text Box 41"/>
            <p:cNvSpPr txBox="1">
              <a:spLocks noChangeArrowheads="1"/>
            </p:cNvSpPr>
            <p:nvPr/>
          </p:nvSpPr>
          <p:spPr bwMode="auto">
            <a:xfrm>
              <a:off x="881" y="1352"/>
              <a:ext cx="384" cy="288"/>
            </a:xfrm>
            <a:prstGeom prst="rect">
              <a:avLst/>
            </a:prstGeom>
            <a:solidFill>
              <a:schemeClr val="bg1"/>
            </a:solidFill>
            <a:ln w="9525">
              <a:noFill/>
              <a:miter lim="800000"/>
              <a:headEnd/>
              <a:tailEnd/>
            </a:ln>
          </p:spPr>
          <p:txBody>
            <a:bodyPr>
              <a:spAutoFit/>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r>
                <a:rPr lang="en-US" sz="1200"/>
                <a:t>2.54 cm</a:t>
              </a:r>
            </a:p>
          </p:txBody>
        </p:sp>
        <p:sp>
          <p:nvSpPr>
            <p:cNvPr id="60" name="Text Box 42"/>
            <p:cNvSpPr txBox="1">
              <a:spLocks noChangeArrowheads="1"/>
            </p:cNvSpPr>
            <p:nvPr/>
          </p:nvSpPr>
          <p:spPr bwMode="auto">
            <a:xfrm>
              <a:off x="970" y="371"/>
              <a:ext cx="317" cy="135"/>
            </a:xfrm>
            <a:prstGeom prst="rect">
              <a:avLst/>
            </a:prstGeom>
            <a:noFill/>
            <a:ln w="9525">
              <a:noFill/>
              <a:miter lim="800000"/>
              <a:headEnd/>
              <a:tailEnd/>
            </a:ln>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r>
                <a:rPr lang="en-US" sz="800" b="1"/>
                <a:t>0.9 cm</a:t>
              </a:r>
            </a:p>
          </p:txBody>
        </p:sp>
        <p:sp>
          <p:nvSpPr>
            <p:cNvPr id="61" name="Line 43"/>
            <p:cNvSpPr>
              <a:spLocks noChangeShapeType="1"/>
            </p:cNvSpPr>
            <p:nvPr/>
          </p:nvSpPr>
          <p:spPr bwMode="auto">
            <a:xfrm rot="5400000">
              <a:off x="1181" y="355"/>
              <a:ext cx="0" cy="58"/>
            </a:xfrm>
            <a:prstGeom prst="line">
              <a:avLst/>
            </a:prstGeom>
            <a:noFill/>
            <a:ln w="9525">
              <a:solidFill>
                <a:schemeClr val="tx1"/>
              </a:solidFill>
              <a:round/>
              <a:headEnd/>
              <a:tailEnd type="arrow" w="sm" len="sm"/>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62" name="Line 44"/>
            <p:cNvSpPr>
              <a:spLocks noChangeShapeType="1"/>
            </p:cNvSpPr>
            <p:nvPr/>
          </p:nvSpPr>
          <p:spPr bwMode="auto">
            <a:xfrm rot="5400000">
              <a:off x="1027" y="355"/>
              <a:ext cx="0" cy="58"/>
            </a:xfrm>
            <a:prstGeom prst="line">
              <a:avLst/>
            </a:prstGeom>
            <a:noFill/>
            <a:ln w="9525">
              <a:solidFill>
                <a:schemeClr val="tx1"/>
              </a:solidFill>
              <a:round/>
              <a:headEnd type="arrow" w="sm" len="sm"/>
              <a:tailEnd type="none" w="sm" len="sm"/>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63" name="Oval 62"/>
            <p:cNvSpPr>
              <a:spLocks noChangeArrowheads="1"/>
            </p:cNvSpPr>
            <p:nvPr/>
          </p:nvSpPr>
          <p:spPr bwMode="auto">
            <a:xfrm rot="5400000">
              <a:off x="1056" y="984"/>
              <a:ext cx="48" cy="480"/>
            </a:xfrm>
            <a:prstGeom prst="ellipse">
              <a:avLst/>
            </a:prstGeom>
            <a:pattFill prst="trellis">
              <a:fgClr>
                <a:schemeClr val="tx1">
                  <a:alpha val="89803"/>
                </a:schemeClr>
              </a:fgClr>
              <a:bgClr>
                <a:schemeClr val="bg1">
                  <a:alpha val="89803"/>
                </a:schemeClr>
              </a:bgClr>
            </a:pattFill>
            <a:ln w="9525">
              <a:solidFill>
                <a:schemeClr val="tx1"/>
              </a:solidFill>
              <a:round/>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64" name="Line 46"/>
            <p:cNvSpPr>
              <a:spLocks noChangeShapeType="1"/>
            </p:cNvSpPr>
            <p:nvPr/>
          </p:nvSpPr>
          <p:spPr bwMode="auto">
            <a:xfrm rot="5400000">
              <a:off x="1488" y="433"/>
              <a:ext cx="0" cy="288"/>
            </a:xfrm>
            <a:prstGeom prst="line">
              <a:avLst/>
            </a:prstGeom>
            <a:noFill/>
            <a:ln w="19050">
              <a:solidFill>
                <a:srgbClr val="FF0000"/>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65" name="Line 47"/>
            <p:cNvSpPr>
              <a:spLocks noChangeShapeType="1"/>
            </p:cNvSpPr>
            <p:nvPr/>
          </p:nvSpPr>
          <p:spPr bwMode="auto">
            <a:xfrm rot="5400000">
              <a:off x="1493" y="915"/>
              <a:ext cx="0" cy="288"/>
            </a:xfrm>
            <a:prstGeom prst="line">
              <a:avLst/>
            </a:prstGeom>
            <a:noFill/>
            <a:ln w="19050">
              <a:solidFill>
                <a:srgbClr val="FF0000"/>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66" name="Line 48"/>
            <p:cNvSpPr>
              <a:spLocks noChangeShapeType="1"/>
            </p:cNvSpPr>
            <p:nvPr/>
          </p:nvSpPr>
          <p:spPr bwMode="auto">
            <a:xfrm rot="5400000">
              <a:off x="1440" y="2873"/>
              <a:ext cx="0" cy="288"/>
            </a:xfrm>
            <a:prstGeom prst="line">
              <a:avLst/>
            </a:prstGeom>
            <a:noFill/>
            <a:ln w="19050">
              <a:solidFill>
                <a:srgbClr val="FF0000"/>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67" name="Line 49"/>
            <p:cNvSpPr>
              <a:spLocks noChangeShapeType="1"/>
            </p:cNvSpPr>
            <p:nvPr/>
          </p:nvSpPr>
          <p:spPr bwMode="auto">
            <a:xfrm rot="5400000">
              <a:off x="1455" y="3345"/>
              <a:ext cx="0" cy="288"/>
            </a:xfrm>
            <a:prstGeom prst="line">
              <a:avLst/>
            </a:prstGeom>
            <a:noFill/>
            <a:ln w="19050">
              <a:solidFill>
                <a:srgbClr val="FF0000"/>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68" name="Text Box 50"/>
            <p:cNvSpPr txBox="1">
              <a:spLocks noChangeArrowheads="1"/>
            </p:cNvSpPr>
            <p:nvPr/>
          </p:nvSpPr>
          <p:spPr bwMode="auto">
            <a:xfrm>
              <a:off x="1537" y="432"/>
              <a:ext cx="180" cy="173"/>
            </a:xfrm>
            <a:prstGeom prst="rect">
              <a:avLst/>
            </a:prstGeom>
            <a:noFill/>
            <a:ln w="9525">
              <a:noFill/>
              <a:miter lim="800000"/>
              <a:headEnd/>
              <a:tailEnd/>
            </a:ln>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r>
                <a:rPr lang="en-US" sz="1200"/>
                <a:t>A</a:t>
              </a:r>
            </a:p>
          </p:txBody>
        </p:sp>
        <p:sp>
          <p:nvSpPr>
            <p:cNvPr id="69" name="Text Box 51"/>
            <p:cNvSpPr txBox="1">
              <a:spLocks noChangeArrowheads="1"/>
            </p:cNvSpPr>
            <p:nvPr/>
          </p:nvSpPr>
          <p:spPr bwMode="auto">
            <a:xfrm>
              <a:off x="1530" y="912"/>
              <a:ext cx="196" cy="173"/>
            </a:xfrm>
            <a:prstGeom prst="rect">
              <a:avLst/>
            </a:prstGeom>
            <a:noFill/>
            <a:ln w="9525">
              <a:noFill/>
              <a:miter lim="800000"/>
              <a:headEnd/>
              <a:tailEnd/>
            </a:ln>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r>
                <a:rPr lang="en-US" sz="1200"/>
                <a:t>M</a:t>
              </a:r>
            </a:p>
          </p:txBody>
        </p:sp>
        <p:sp>
          <p:nvSpPr>
            <p:cNvPr id="70" name="Text Box 52"/>
            <p:cNvSpPr txBox="1">
              <a:spLocks noChangeArrowheads="1"/>
            </p:cNvSpPr>
            <p:nvPr/>
          </p:nvSpPr>
          <p:spPr bwMode="auto">
            <a:xfrm>
              <a:off x="1505" y="3011"/>
              <a:ext cx="185" cy="173"/>
            </a:xfrm>
            <a:prstGeom prst="rect">
              <a:avLst/>
            </a:prstGeom>
            <a:noFill/>
            <a:ln w="9525">
              <a:noFill/>
              <a:miter lim="800000"/>
              <a:headEnd/>
              <a:tailEnd/>
            </a:ln>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r>
                <a:rPr lang="en-US" sz="1200"/>
                <a:t>N</a:t>
              </a:r>
            </a:p>
          </p:txBody>
        </p:sp>
        <p:sp>
          <p:nvSpPr>
            <p:cNvPr id="71" name="Text Box 53"/>
            <p:cNvSpPr txBox="1">
              <a:spLocks noChangeArrowheads="1"/>
            </p:cNvSpPr>
            <p:nvPr/>
          </p:nvSpPr>
          <p:spPr bwMode="auto">
            <a:xfrm>
              <a:off x="1505" y="3483"/>
              <a:ext cx="180" cy="173"/>
            </a:xfrm>
            <a:prstGeom prst="rect">
              <a:avLst/>
            </a:prstGeom>
            <a:noFill/>
            <a:ln w="9525">
              <a:noFill/>
              <a:miter lim="800000"/>
              <a:headEnd/>
              <a:tailEnd/>
            </a:ln>
          </p:spPr>
          <p:txBody>
            <a:bodyPr wrap="none">
              <a:spAutoFit/>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r>
                <a:rPr lang="en-US" sz="1200"/>
                <a:t>B</a:t>
              </a:r>
            </a:p>
          </p:txBody>
        </p:sp>
        <p:sp>
          <p:nvSpPr>
            <p:cNvPr id="72" name="Line 54"/>
            <p:cNvSpPr>
              <a:spLocks noChangeShapeType="1"/>
            </p:cNvSpPr>
            <p:nvPr/>
          </p:nvSpPr>
          <p:spPr bwMode="auto">
            <a:xfrm rot="5400000">
              <a:off x="1080" y="1153"/>
              <a:ext cx="0" cy="432"/>
            </a:xfrm>
            <a:prstGeom prst="line">
              <a:avLst/>
            </a:prstGeom>
            <a:noFill/>
            <a:ln w="9525">
              <a:solidFill>
                <a:schemeClr val="tx1"/>
              </a:solidFill>
              <a:round/>
              <a:headEnd type="triangle" w="med" len="med"/>
              <a:tailEnd type="triangle" w="med" len="me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73" name="Line 96"/>
            <p:cNvSpPr>
              <a:spLocks noChangeShapeType="1"/>
            </p:cNvSpPr>
            <p:nvPr/>
          </p:nvSpPr>
          <p:spPr bwMode="auto">
            <a:xfrm flipV="1">
              <a:off x="768" y="2832"/>
              <a:ext cx="192" cy="240"/>
            </a:xfrm>
            <a:prstGeom prst="line">
              <a:avLst/>
            </a:prstGeom>
            <a:noFill/>
            <a:ln w="9525">
              <a:solidFill>
                <a:schemeClr val="tx1"/>
              </a:solidFill>
              <a:round/>
              <a:headEnd/>
              <a:tailEnd type="triangle" w="med" len="med"/>
            </a:ln>
          </p:spPr>
          <p:txBody>
            <a:bodyP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sp>
          <p:nvSpPr>
            <p:cNvPr id="74" name="AutoShape 1602"/>
            <p:cNvSpPr>
              <a:spLocks/>
            </p:cNvSpPr>
            <p:nvPr/>
          </p:nvSpPr>
          <p:spPr bwMode="auto">
            <a:xfrm>
              <a:off x="1680" y="1104"/>
              <a:ext cx="96" cy="1920"/>
            </a:xfrm>
            <a:prstGeom prst="rightBrace">
              <a:avLst>
                <a:gd name="adj1" fmla="val 166667"/>
                <a:gd name="adj2" fmla="val 50000"/>
              </a:avLst>
            </a:prstGeom>
            <a:noFill/>
            <a:ln w="9525">
              <a:solidFill>
                <a:schemeClr val="tx1"/>
              </a:solidFill>
              <a:round/>
              <a:headEnd/>
              <a:tailEnd/>
            </a:ln>
          </p:spPr>
          <p:txBody>
            <a:bodyPr wrap="none" anchor="ctr"/>
            <a:lstStyle>
              <a:defPPr>
                <a:defRPr lang="en-US"/>
              </a:defPPr>
              <a:lvl1pPr algn="l" rtl="0" fontAlgn="base">
                <a:spcBef>
                  <a:spcPct val="0"/>
                </a:spcBef>
                <a:spcAft>
                  <a:spcPct val="0"/>
                </a:spcAft>
                <a:defRPr kern="1200">
                  <a:solidFill>
                    <a:schemeClr val="tx1"/>
                  </a:solidFill>
                  <a:latin typeface="Arial" charset="0"/>
                  <a:ea typeface="MS PGothic" pitchFamily="34" charset="-128"/>
                  <a:cs typeface="+mn-cs"/>
                </a:defRPr>
              </a:lvl1pPr>
              <a:lvl2pPr marL="457200" algn="l" rtl="0" fontAlgn="base">
                <a:spcBef>
                  <a:spcPct val="0"/>
                </a:spcBef>
                <a:spcAft>
                  <a:spcPct val="0"/>
                </a:spcAft>
                <a:defRPr kern="1200">
                  <a:solidFill>
                    <a:schemeClr val="tx1"/>
                  </a:solidFill>
                  <a:latin typeface="Arial" charset="0"/>
                  <a:ea typeface="MS PGothic" pitchFamily="34" charset="-128"/>
                  <a:cs typeface="+mn-cs"/>
                </a:defRPr>
              </a:lvl2pPr>
              <a:lvl3pPr marL="914400" algn="l" rtl="0" fontAlgn="base">
                <a:spcBef>
                  <a:spcPct val="0"/>
                </a:spcBef>
                <a:spcAft>
                  <a:spcPct val="0"/>
                </a:spcAft>
                <a:defRPr kern="1200">
                  <a:solidFill>
                    <a:schemeClr val="tx1"/>
                  </a:solidFill>
                  <a:latin typeface="Arial" charset="0"/>
                  <a:ea typeface="MS PGothic" pitchFamily="34" charset="-128"/>
                  <a:cs typeface="+mn-cs"/>
                </a:defRPr>
              </a:lvl3pPr>
              <a:lvl4pPr marL="1371600" algn="l" rtl="0" fontAlgn="base">
                <a:spcBef>
                  <a:spcPct val="0"/>
                </a:spcBef>
                <a:spcAft>
                  <a:spcPct val="0"/>
                </a:spcAft>
                <a:defRPr kern="1200">
                  <a:solidFill>
                    <a:schemeClr val="tx1"/>
                  </a:solidFill>
                  <a:latin typeface="Arial" charset="0"/>
                  <a:ea typeface="MS PGothic" pitchFamily="34" charset="-128"/>
                  <a:cs typeface="+mn-cs"/>
                </a:defRPr>
              </a:lvl4pPr>
              <a:lvl5pPr marL="1828800" algn="l" rtl="0" fontAlgn="base">
                <a:spcBef>
                  <a:spcPct val="0"/>
                </a:spcBef>
                <a:spcAft>
                  <a:spcPct val="0"/>
                </a:spcAft>
                <a:defRPr kern="1200">
                  <a:solidFill>
                    <a:schemeClr val="tx1"/>
                  </a:solidFill>
                  <a:latin typeface="Arial" charset="0"/>
                  <a:ea typeface="MS PGothic" pitchFamily="34" charset="-128"/>
                  <a:cs typeface="+mn-cs"/>
                </a:defRPr>
              </a:lvl5pPr>
              <a:lvl6pPr marL="2286000" algn="l" defTabSz="914400" rtl="0" eaLnBrk="1" latinLnBrk="0" hangingPunct="1">
                <a:defRPr kern="1200">
                  <a:solidFill>
                    <a:schemeClr val="tx1"/>
                  </a:solidFill>
                  <a:latin typeface="Arial" charset="0"/>
                  <a:ea typeface="MS PGothic" pitchFamily="34" charset="-128"/>
                  <a:cs typeface="+mn-cs"/>
                </a:defRPr>
              </a:lvl6pPr>
              <a:lvl7pPr marL="2743200" algn="l" defTabSz="914400" rtl="0" eaLnBrk="1" latinLnBrk="0" hangingPunct="1">
                <a:defRPr kern="1200">
                  <a:solidFill>
                    <a:schemeClr val="tx1"/>
                  </a:solidFill>
                  <a:latin typeface="Arial" charset="0"/>
                  <a:ea typeface="MS PGothic" pitchFamily="34" charset="-128"/>
                  <a:cs typeface="+mn-cs"/>
                </a:defRPr>
              </a:lvl7pPr>
              <a:lvl8pPr marL="3200400" algn="l" defTabSz="914400" rtl="0" eaLnBrk="1" latinLnBrk="0" hangingPunct="1">
                <a:defRPr kern="1200">
                  <a:solidFill>
                    <a:schemeClr val="tx1"/>
                  </a:solidFill>
                  <a:latin typeface="Arial" charset="0"/>
                  <a:ea typeface="MS PGothic" pitchFamily="34" charset="-128"/>
                  <a:cs typeface="+mn-cs"/>
                </a:defRPr>
              </a:lvl8pPr>
              <a:lvl9pPr marL="3657600" algn="l" defTabSz="914400" rtl="0" eaLnBrk="1" latinLnBrk="0" hangingPunct="1">
                <a:defRPr kern="1200">
                  <a:solidFill>
                    <a:schemeClr val="tx1"/>
                  </a:solidFill>
                  <a:latin typeface="Arial" charset="0"/>
                  <a:ea typeface="MS PGothic" pitchFamily="34" charset="-128"/>
                  <a:cs typeface="+mn-cs"/>
                </a:defRPr>
              </a:lvl9pPr>
            </a:lstStyle>
            <a:p>
              <a:endParaRPr lang="en-US"/>
            </a:p>
          </p:txBody>
        </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152400" y="762000"/>
            <a:ext cx="8839200" cy="5715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0" y="-304800"/>
            <a:ext cx="9144000" cy="1143000"/>
          </a:xfrm>
        </p:spPr>
        <p:txBody>
          <a:bodyPr/>
          <a:lstStyle/>
          <a:p>
            <a:r>
              <a:rPr lang="en-US" dirty="0" smtClean="0"/>
              <a:t>Bioclogging via Dextran production by </a:t>
            </a:r>
            <a:r>
              <a:rPr lang="en-US" i="1" dirty="0" smtClean="0"/>
              <a:t>L. Mesenteriodes</a:t>
            </a:r>
            <a:endParaRPr lang="en-US" i="1" dirty="0"/>
          </a:p>
        </p:txBody>
      </p:sp>
      <p:pic>
        <p:nvPicPr>
          <p:cNvPr id="173058" name="Picture 2"/>
          <p:cNvPicPr>
            <a:picLocks noChangeAspect="1" noChangeArrowheads="1"/>
          </p:cNvPicPr>
          <p:nvPr/>
        </p:nvPicPr>
        <p:blipFill>
          <a:blip r:embed="rId3" cstate="print"/>
          <a:srcRect/>
          <a:stretch>
            <a:fillRect/>
          </a:stretch>
        </p:blipFill>
        <p:spPr bwMode="auto">
          <a:xfrm>
            <a:off x="304800" y="990600"/>
            <a:ext cx="4648200" cy="1865994"/>
          </a:xfrm>
          <a:prstGeom prst="rect">
            <a:avLst/>
          </a:prstGeom>
          <a:noFill/>
          <a:ln w="9525">
            <a:noFill/>
            <a:miter lim="800000"/>
            <a:headEnd/>
            <a:tailEnd/>
          </a:ln>
          <a:effectLst/>
        </p:spPr>
      </p:pic>
      <p:pic>
        <p:nvPicPr>
          <p:cNvPr id="173059" name="Picture 3"/>
          <p:cNvPicPr>
            <a:picLocks noChangeAspect="1" noChangeArrowheads="1"/>
          </p:cNvPicPr>
          <p:nvPr/>
        </p:nvPicPr>
        <p:blipFill>
          <a:blip r:embed="rId4" cstate="print"/>
          <a:srcRect/>
          <a:stretch>
            <a:fillRect/>
          </a:stretch>
        </p:blipFill>
        <p:spPr bwMode="auto">
          <a:xfrm>
            <a:off x="3246234" y="2971800"/>
            <a:ext cx="5573916" cy="3448050"/>
          </a:xfrm>
          <a:prstGeom prst="rect">
            <a:avLst/>
          </a:prstGeom>
          <a:noFill/>
          <a:ln w="9525">
            <a:noFill/>
            <a:miter lim="800000"/>
            <a:headEnd/>
            <a:tailEnd/>
          </a:ln>
          <a:effectLst/>
        </p:spPr>
      </p:pic>
      <p:sp>
        <p:nvSpPr>
          <p:cNvPr id="17" name="TextBox 16"/>
          <p:cNvSpPr txBox="1"/>
          <p:nvPr/>
        </p:nvSpPr>
        <p:spPr>
          <a:xfrm>
            <a:off x="4114800" y="2895600"/>
            <a:ext cx="4419600" cy="307777"/>
          </a:xfrm>
          <a:prstGeom prst="rect">
            <a:avLst/>
          </a:prstGeom>
          <a:noFill/>
        </p:spPr>
        <p:txBody>
          <a:bodyPr wrap="square" rtlCol="0">
            <a:spAutoFit/>
          </a:bodyPr>
          <a:lstStyle/>
          <a:p>
            <a:r>
              <a:rPr lang="en-US" sz="1400" dirty="0" smtClean="0"/>
              <a:t>Ajo-Franklin et al., in development</a:t>
            </a:r>
            <a:endParaRPr lang="en-US" sz="1400" dirty="0"/>
          </a:p>
        </p:txBody>
      </p:sp>
      <p:sp>
        <p:nvSpPr>
          <p:cNvPr id="21" name="TextBox 20"/>
          <p:cNvSpPr txBox="1"/>
          <p:nvPr/>
        </p:nvSpPr>
        <p:spPr>
          <a:xfrm>
            <a:off x="5105400" y="1295400"/>
            <a:ext cx="3505200" cy="1015663"/>
          </a:xfrm>
          <a:prstGeom prst="rect">
            <a:avLst/>
          </a:prstGeom>
          <a:noFill/>
        </p:spPr>
        <p:txBody>
          <a:bodyPr wrap="square" rtlCol="0">
            <a:spAutoFit/>
          </a:bodyPr>
          <a:lstStyle/>
          <a:p>
            <a:pPr algn="ctr"/>
            <a:r>
              <a:rPr lang="en-US" sz="2000" dirty="0" smtClean="0">
                <a:solidFill>
                  <a:srgbClr val="0070C0"/>
                </a:solidFill>
              </a:rPr>
              <a:t>Seismic amplitude decreases with </a:t>
            </a:r>
            <a:r>
              <a:rPr lang="en-US" sz="2000" b="1" dirty="0" err="1" smtClean="0">
                <a:solidFill>
                  <a:srgbClr val="0070C0"/>
                </a:solidFill>
              </a:rPr>
              <a:t>dextran</a:t>
            </a:r>
            <a:r>
              <a:rPr lang="en-US" sz="2000" b="1" dirty="0" smtClean="0">
                <a:solidFill>
                  <a:srgbClr val="0070C0"/>
                </a:solidFill>
              </a:rPr>
              <a:t> production </a:t>
            </a:r>
            <a:r>
              <a:rPr lang="en-US" sz="2000" dirty="0" smtClean="0">
                <a:solidFill>
                  <a:srgbClr val="0070C0"/>
                </a:solidFill>
              </a:rPr>
              <a:t>and decreasing </a:t>
            </a:r>
            <a:r>
              <a:rPr lang="en-US" sz="2000" b="1" dirty="0" smtClean="0">
                <a:solidFill>
                  <a:srgbClr val="0070C0"/>
                </a:solidFill>
              </a:rPr>
              <a:t>permeability </a:t>
            </a:r>
            <a:endParaRPr lang="en-US" sz="2000" b="1" dirty="0">
              <a:solidFill>
                <a:srgbClr val="0070C0"/>
              </a:solidFill>
            </a:endParaRPr>
          </a:p>
        </p:txBody>
      </p:sp>
      <p:pic>
        <p:nvPicPr>
          <p:cNvPr id="9" name="Picture 8" descr="431"/>
          <p:cNvPicPr>
            <a:picLocks noChangeAspect="1" noChangeArrowheads="1"/>
          </p:cNvPicPr>
          <p:nvPr/>
        </p:nvPicPr>
        <p:blipFill>
          <a:blip r:embed="rId5" cstate="print"/>
          <a:srcRect l="33115" r="20177" b="11743"/>
          <a:stretch>
            <a:fillRect/>
          </a:stretch>
        </p:blipFill>
        <p:spPr bwMode="auto">
          <a:xfrm>
            <a:off x="838200" y="3200400"/>
            <a:ext cx="1966952" cy="27765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 Box 2"/>
          <p:cNvSpPr txBox="1">
            <a:spLocks noChangeArrowheads="1"/>
          </p:cNvSpPr>
          <p:nvPr/>
        </p:nvSpPr>
        <p:spPr bwMode="auto">
          <a:xfrm>
            <a:off x="152400" y="130076"/>
            <a:ext cx="8680450" cy="2308324"/>
          </a:xfrm>
          <a:prstGeom prst="rect">
            <a:avLst/>
          </a:prstGeom>
          <a:noFill/>
          <a:ln w="9525">
            <a:noFill/>
            <a:miter lim="800000"/>
            <a:headEnd/>
            <a:tailEnd/>
          </a:ln>
        </p:spPr>
        <p:txBody>
          <a:bodyPr>
            <a:spAutoFit/>
          </a:bodyPr>
          <a:lstStyle/>
          <a:p>
            <a:pPr algn="ctr">
              <a:lnSpc>
                <a:spcPts val="1600"/>
              </a:lnSpc>
              <a:spcBef>
                <a:spcPct val="50000"/>
              </a:spcBef>
            </a:pPr>
            <a:r>
              <a:rPr lang="en-US" sz="2000" b="1" smtClean="0">
                <a:solidFill>
                  <a:prstClr val="black"/>
                </a:solidFill>
                <a:ea typeface="MS PGothic" pitchFamily="34" charset="-128"/>
                <a:cs typeface="Arial" charset="0"/>
              </a:rPr>
              <a:t>Terrestrial </a:t>
            </a:r>
            <a:r>
              <a:rPr lang="en-US" sz="2000" b="1" dirty="0" smtClean="0">
                <a:solidFill>
                  <a:prstClr val="black"/>
                </a:solidFill>
                <a:ea typeface="MS PGothic" pitchFamily="34" charset="-128"/>
                <a:cs typeface="Arial" charset="0"/>
              </a:rPr>
              <a:t>Ecosystem Feedbacks with Climate:</a:t>
            </a:r>
          </a:p>
          <a:p>
            <a:pPr algn="ctr">
              <a:lnSpc>
                <a:spcPts val="1600"/>
              </a:lnSpc>
              <a:spcBef>
                <a:spcPct val="50000"/>
              </a:spcBef>
            </a:pPr>
            <a:r>
              <a:rPr lang="en-US" sz="2000" b="1" dirty="0" smtClean="0">
                <a:solidFill>
                  <a:prstClr val="black"/>
                </a:solidFill>
                <a:ea typeface="MS PGothic" pitchFamily="34" charset="-128"/>
                <a:cs typeface="Arial" charset="0"/>
              </a:rPr>
              <a:t>The Next Generation Ecosystem Experiment (NGEE-Arctic)</a:t>
            </a:r>
          </a:p>
          <a:p>
            <a:pPr algn="ctr">
              <a:lnSpc>
                <a:spcPts val="2000"/>
              </a:lnSpc>
              <a:spcBef>
                <a:spcPct val="50000"/>
              </a:spcBef>
            </a:pPr>
            <a:r>
              <a:rPr lang="en-US" sz="2000" dirty="0" smtClean="0">
                <a:ea typeface="Geneva"/>
                <a:cs typeface="Geneva"/>
              </a:rPr>
              <a:t>Stan Wullschleger, ORNL PI</a:t>
            </a:r>
            <a:endParaRPr lang="en-US" sz="2000" b="1" dirty="0" smtClean="0">
              <a:solidFill>
                <a:prstClr val="black"/>
              </a:solidFill>
              <a:ea typeface="MS PGothic" pitchFamily="34" charset="-128"/>
              <a:cs typeface="Arial" charset="0"/>
            </a:endParaRPr>
          </a:p>
          <a:p>
            <a:pPr algn="ctr">
              <a:lnSpc>
                <a:spcPts val="2000"/>
              </a:lnSpc>
              <a:spcBef>
                <a:spcPct val="50000"/>
              </a:spcBef>
            </a:pPr>
            <a:r>
              <a:rPr lang="en-US" sz="2000" i="1" dirty="0" smtClean="0">
                <a:solidFill>
                  <a:prstClr val="black"/>
                </a:solidFill>
                <a:ea typeface="MS PGothic" pitchFamily="34" charset="-128"/>
                <a:cs typeface="Arial" charset="0"/>
              </a:rPr>
              <a:t>How </a:t>
            </a:r>
            <a:r>
              <a:rPr lang="en-US" sz="2000" i="1" dirty="0">
                <a:solidFill>
                  <a:prstClr val="black"/>
                </a:solidFill>
                <a:ea typeface="MS PGothic" pitchFamily="34" charset="-128"/>
                <a:cs typeface="Arial" charset="0"/>
              </a:rPr>
              <a:t>does </a:t>
            </a:r>
            <a:r>
              <a:rPr lang="en-US" sz="2000" i="1" dirty="0" smtClean="0">
                <a:solidFill>
                  <a:prstClr val="black"/>
                </a:solidFill>
                <a:ea typeface="MS PGothic" pitchFamily="34" charset="-128"/>
                <a:cs typeface="Arial" charset="0"/>
              </a:rPr>
              <a:t>landscape </a:t>
            </a:r>
            <a:r>
              <a:rPr lang="en-US" sz="2000" i="1" dirty="0">
                <a:solidFill>
                  <a:prstClr val="black"/>
                </a:solidFill>
                <a:ea typeface="MS PGothic" pitchFamily="34" charset="-128"/>
                <a:cs typeface="Arial" charset="0"/>
              </a:rPr>
              <a:t>evolution, </a:t>
            </a:r>
            <a:r>
              <a:rPr lang="en-US" sz="2000" i="1" dirty="0" smtClean="0">
                <a:solidFill>
                  <a:prstClr val="black"/>
                </a:solidFill>
                <a:ea typeface="MS PGothic" pitchFamily="34" charset="-128"/>
                <a:cs typeface="Arial" charset="0"/>
              </a:rPr>
              <a:t>and the associated changes in hydrology</a:t>
            </a:r>
            <a:r>
              <a:rPr lang="en-US" sz="2000" i="1" dirty="0">
                <a:solidFill>
                  <a:prstClr val="black"/>
                </a:solidFill>
                <a:ea typeface="MS PGothic" pitchFamily="34" charset="-128"/>
                <a:cs typeface="Arial" charset="0"/>
              </a:rPr>
              <a:t>, soil biogeochemical processes, and plant community succession, affect feedbacks to the climate system</a:t>
            </a:r>
            <a:r>
              <a:rPr lang="en-US" sz="2000" i="1" dirty="0" smtClean="0">
                <a:solidFill>
                  <a:prstClr val="black"/>
                </a:solidFill>
                <a:ea typeface="MS PGothic" pitchFamily="34" charset="-128"/>
                <a:cs typeface="Arial" charset="0"/>
              </a:rPr>
              <a:t>?</a:t>
            </a:r>
            <a:endParaRPr lang="en-US" sz="2000" i="1" dirty="0">
              <a:solidFill>
                <a:prstClr val="black"/>
              </a:solidFill>
              <a:ea typeface="MS PGothic" pitchFamily="34" charset="-128"/>
              <a:cs typeface="Arial" charset="0"/>
            </a:endParaRPr>
          </a:p>
          <a:p>
            <a:pPr>
              <a:lnSpc>
                <a:spcPts val="2000"/>
              </a:lnSpc>
              <a:spcBef>
                <a:spcPct val="50000"/>
              </a:spcBef>
            </a:pPr>
            <a:endParaRPr lang="en-US" sz="800" i="1" dirty="0">
              <a:solidFill>
                <a:prstClr val="black"/>
              </a:solidFill>
              <a:ea typeface="MS PGothic" pitchFamily="34" charset="-128"/>
              <a:cs typeface="Arial" charset="0"/>
            </a:endParaRPr>
          </a:p>
        </p:txBody>
      </p:sp>
      <p:pic>
        <p:nvPicPr>
          <p:cNvPr id="19458" name="Picture 3"/>
          <p:cNvPicPr>
            <a:picLocks noChangeAspect="1" noChangeArrowheads="1"/>
          </p:cNvPicPr>
          <p:nvPr/>
        </p:nvPicPr>
        <p:blipFill>
          <a:blip r:embed="rId3" cstate="print"/>
          <a:srcRect/>
          <a:stretch>
            <a:fillRect/>
          </a:stretch>
        </p:blipFill>
        <p:spPr bwMode="auto">
          <a:xfrm>
            <a:off x="838200" y="2290278"/>
            <a:ext cx="3981450" cy="4339122"/>
          </a:xfrm>
          <a:prstGeom prst="rect">
            <a:avLst/>
          </a:prstGeom>
          <a:noFill/>
          <a:ln w="9525">
            <a:noFill/>
            <a:miter lim="800000"/>
            <a:headEnd/>
            <a:tailEnd/>
          </a:ln>
        </p:spPr>
      </p:pic>
      <p:pic>
        <p:nvPicPr>
          <p:cNvPr id="174083" name="Picture 3"/>
          <p:cNvPicPr>
            <a:picLocks noChangeAspect="1" noChangeArrowheads="1"/>
          </p:cNvPicPr>
          <p:nvPr/>
        </p:nvPicPr>
        <p:blipFill>
          <a:blip r:embed="rId4" cstate="print"/>
          <a:srcRect/>
          <a:stretch>
            <a:fillRect/>
          </a:stretch>
        </p:blipFill>
        <p:spPr bwMode="auto">
          <a:xfrm>
            <a:off x="76200" y="2667000"/>
            <a:ext cx="5235289" cy="3352800"/>
          </a:xfrm>
          <a:prstGeom prst="rect">
            <a:avLst/>
          </a:prstGeom>
          <a:noFill/>
          <a:ln w="9525">
            <a:noFill/>
            <a:miter lim="800000"/>
            <a:headEnd/>
            <a:tailEnd/>
          </a:ln>
          <a:effectLst/>
        </p:spPr>
      </p:pic>
      <p:pic>
        <p:nvPicPr>
          <p:cNvPr id="9" name="Picture 5" descr="Chapin 2000_Fig 1.tiff"/>
          <p:cNvPicPr>
            <a:picLocks noChangeAspect="1"/>
          </p:cNvPicPr>
          <p:nvPr/>
        </p:nvPicPr>
        <p:blipFill>
          <a:blip r:embed="rId5" cstate="print"/>
          <a:srcRect/>
          <a:stretch>
            <a:fillRect/>
          </a:stretch>
        </p:blipFill>
        <p:spPr bwMode="auto">
          <a:xfrm>
            <a:off x="5410200" y="2362200"/>
            <a:ext cx="3729797" cy="3124200"/>
          </a:xfrm>
          <a:prstGeom prst="rect">
            <a:avLst/>
          </a:prstGeom>
          <a:noFill/>
          <a:ln w="9525">
            <a:noFill/>
            <a:miter lim="800000"/>
            <a:headEnd/>
            <a:tailEnd/>
          </a:ln>
        </p:spPr>
      </p:pic>
      <p:sp>
        <p:nvSpPr>
          <p:cNvPr id="11" name="Rectangle 13"/>
          <p:cNvSpPr>
            <a:spLocks noChangeArrowheads="1"/>
          </p:cNvSpPr>
          <p:nvPr/>
        </p:nvSpPr>
        <p:spPr bwMode="auto">
          <a:xfrm>
            <a:off x="6705600" y="5410200"/>
            <a:ext cx="2038350" cy="261610"/>
          </a:xfrm>
          <a:prstGeom prst="rect">
            <a:avLst/>
          </a:prstGeom>
          <a:noFill/>
          <a:ln w="9525">
            <a:noFill/>
            <a:miter lim="800000"/>
            <a:headEnd/>
            <a:tailEnd/>
          </a:ln>
        </p:spPr>
        <p:txBody>
          <a:bodyPr wrap="square">
            <a:spAutoFit/>
          </a:bodyPr>
          <a:lstStyle/>
          <a:p>
            <a:r>
              <a:rPr lang="en-US" sz="1100" dirty="0">
                <a:latin typeface="Calibri" pitchFamily="34" charset="0"/>
              </a:rPr>
              <a:t>Chapin et al. 2000</a:t>
            </a:r>
          </a:p>
        </p:txBody>
      </p:sp>
      <p:grpSp>
        <p:nvGrpSpPr>
          <p:cNvPr id="12" name="Group 11"/>
          <p:cNvGrpSpPr/>
          <p:nvPr/>
        </p:nvGrpSpPr>
        <p:grpSpPr>
          <a:xfrm>
            <a:off x="4953000" y="2760997"/>
            <a:ext cx="4732085" cy="3563603"/>
            <a:chOff x="120619" y="1025742"/>
            <a:chExt cx="3436685" cy="2372445"/>
          </a:xfrm>
        </p:grpSpPr>
        <p:pic>
          <p:nvPicPr>
            <p:cNvPr id="13" name="Picture 12"/>
            <p:cNvPicPr/>
            <p:nvPr/>
          </p:nvPicPr>
          <p:blipFill>
            <a:blip r:embed="rId6" cstate="print">
              <a:clrChange>
                <a:clrFrom>
                  <a:srgbClr val="FFFFFF"/>
                </a:clrFrom>
                <a:clrTo>
                  <a:srgbClr val="FFFFFF">
                    <a:alpha val="0"/>
                  </a:srgbClr>
                </a:clrTo>
              </a:clrChange>
            </a:blip>
            <a:srcRect/>
            <a:stretch>
              <a:fillRect/>
            </a:stretch>
          </p:blipFill>
          <p:spPr bwMode="auto">
            <a:xfrm>
              <a:off x="186581" y="1025742"/>
              <a:ext cx="2736084" cy="1913232"/>
            </a:xfrm>
            <a:prstGeom prst="rect">
              <a:avLst/>
            </a:prstGeom>
            <a:noFill/>
            <a:ln w="9525">
              <a:noFill/>
              <a:miter lim="800000"/>
              <a:headEnd/>
              <a:tailEnd/>
            </a:ln>
          </p:spPr>
        </p:pic>
        <p:sp>
          <p:nvSpPr>
            <p:cNvPr id="14" name="TextBox 13"/>
            <p:cNvSpPr txBox="1"/>
            <p:nvPr/>
          </p:nvSpPr>
          <p:spPr>
            <a:xfrm>
              <a:off x="120619" y="2660546"/>
              <a:ext cx="3436685" cy="737641"/>
            </a:xfrm>
            <a:prstGeom prst="rect">
              <a:avLst/>
            </a:prstGeom>
            <a:noFill/>
          </p:spPr>
          <p:txBody>
            <a:bodyPr wrap="square" rtlCol="0">
              <a:spAutoFit/>
            </a:bodyPr>
            <a:lstStyle/>
            <a:p>
              <a:pPr lvl="0"/>
              <a:r>
                <a:rPr lang="en-US" sz="1600" dirty="0" smtClean="0">
                  <a:latin typeface="Arial"/>
                  <a:cs typeface="Arial"/>
                </a:rPr>
                <a:t/>
              </a:r>
              <a:br>
                <a:rPr lang="en-US" sz="1600" dirty="0" smtClean="0">
                  <a:latin typeface="Arial"/>
                  <a:cs typeface="Arial"/>
                </a:rPr>
              </a:br>
              <a:endParaRPr lang="en-US" sz="1600" dirty="0" smtClean="0">
                <a:latin typeface="Arial"/>
                <a:cs typeface="Arial"/>
              </a:endParaRPr>
            </a:p>
            <a:p>
              <a:pPr lvl="0"/>
              <a:r>
                <a:rPr lang="en-US" sz="1600" b="0" dirty="0" smtClean="0">
                  <a:latin typeface="Arial"/>
                  <a:cs typeface="Arial"/>
                </a:rPr>
                <a:t>            </a:t>
              </a:r>
              <a:r>
                <a:rPr lang="en-US" sz="1200" b="0" dirty="0" smtClean="0">
                  <a:latin typeface="Arial"/>
                  <a:cs typeface="Arial"/>
                </a:rPr>
                <a:t>(</a:t>
              </a:r>
              <a:r>
                <a:rPr lang="en-US" sz="1200" b="0" dirty="0">
                  <a:latin typeface="Arial"/>
                  <a:cs typeface="Arial"/>
                </a:rPr>
                <a:t>Riley et al., Biogeosciences, 2011)</a:t>
              </a:r>
            </a:p>
            <a:p>
              <a:endParaRPr lang="en-US" dirty="0"/>
            </a:p>
          </p:txBody>
        </p: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linds(horizontal)">
                                      <p:cBhvr>
                                        <p:cTn id="7" dur="500"/>
                                        <p:tgtEl>
                                          <p:spTgt spid="19458"/>
                                        </p:tgtEl>
                                      </p:cBhvr>
                                    </p:animEffect>
                                  </p:childTnLst>
                                </p:cTn>
                              </p:par>
                              <p:par>
                                <p:cTn id="8" presetID="3" presetClass="exit" presetSubtype="10" fill="hold" nodeType="withEffect">
                                  <p:stCondLst>
                                    <p:cond delay="0"/>
                                  </p:stCondLst>
                                  <p:childTnLst>
                                    <p:animEffect transition="out" filter="blinds(horizontal)">
                                      <p:cBhvr>
                                        <p:cTn id="9" dur="500"/>
                                        <p:tgtEl>
                                          <p:spTgt spid="174083"/>
                                        </p:tgtEl>
                                      </p:cBhvr>
                                    </p:animEffect>
                                    <p:set>
                                      <p:cBhvr>
                                        <p:cTn id="10" dur="1" fill="hold">
                                          <p:stCondLst>
                                            <p:cond delay="499"/>
                                          </p:stCondLst>
                                        </p:cTn>
                                        <p:tgtEl>
                                          <p:spTgt spid="174083"/>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3" presetClass="exit" presetSubtype="10" fill="hold" nodeType="withEffect">
                                  <p:stCondLst>
                                    <p:cond delay="0"/>
                                  </p:stCondLst>
                                  <p:childTnLst>
                                    <p:animEffect transition="out" filter="blinds(horizontal)">
                                      <p:cBhvr>
                                        <p:cTn id="14" dur="500"/>
                                        <p:tgtEl>
                                          <p:spTgt spid="9"/>
                                        </p:tgtEl>
                                      </p:cBhvr>
                                    </p:animEffect>
                                    <p:set>
                                      <p:cBhvr>
                                        <p:cTn id="15" dur="1" fill="hold">
                                          <p:stCondLst>
                                            <p:cond delay="499"/>
                                          </p:stCondLst>
                                        </p:cTn>
                                        <p:tgtEl>
                                          <p:spTgt spid="9"/>
                                        </p:tgtEl>
                                        <p:attrNameLst>
                                          <p:attrName>style.visibility</p:attrName>
                                        </p:attrNameLst>
                                      </p:cBhvr>
                                      <p:to>
                                        <p:strVal val="hidden"/>
                                      </p:to>
                                    </p:set>
                                  </p:childTnLst>
                                </p:cTn>
                              </p:par>
                              <p:par>
                                <p:cTn id="16" presetID="3" presetClass="exit" presetSubtype="10" fill="hold" grpId="0" nodeType="withEffect">
                                  <p:stCondLst>
                                    <p:cond delay="0"/>
                                  </p:stCondLst>
                                  <p:childTnLst>
                                    <p:animEffect transition="out" filter="blinds(horizontal)">
                                      <p:cBhvr>
                                        <p:cTn id="17" dur="500"/>
                                        <p:tgtEl>
                                          <p:spTgt spid="11"/>
                                        </p:tgtEl>
                                      </p:cBhvr>
                                    </p:animEffect>
                                    <p:set>
                                      <p:cBhvr>
                                        <p:cTn id="18" dur="1" fill="hold">
                                          <p:stCondLst>
                                            <p:cond delay="499"/>
                                          </p:stCondLst>
                                        </p:cTn>
                                        <p:tgtEl>
                                          <p:spTgt spid="11"/>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linds(horizontal)">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bwMode="auto">
          <a:xfrm>
            <a:off x="0" y="5105400"/>
            <a:ext cx="6096000" cy="1347788"/>
          </a:xfrm>
          <a:prstGeom prst="rect">
            <a:avLst/>
          </a:prstGeom>
          <a:noFill/>
          <a:ln w="9525">
            <a:noFill/>
            <a:miter lim="800000"/>
            <a:headEnd/>
            <a:tailEnd/>
          </a:ln>
        </p:spPr>
        <p:txBody>
          <a:bodyPr/>
          <a:lstStyle/>
          <a:p>
            <a:pPr algn="ctr"/>
            <a:r>
              <a:rPr lang="en-US" dirty="0" smtClean="0">
                <a:solidFill>
                  <a:srgbClr val="0000CC"/>
                </a:solidFill>
              </a:rPr>
              <a:t>How does microbial community composition , metabolic potential and biodegradation pathways change during permafrost thaw and active layer freeze-thaw transitions?</a:t>
            </a:r>
          </a:p>
          <a:p>
            <a:pPr algn="ctr"/>
            <a:endParaRPr lang="en-US" dirty="0" smtClean="0">
              <a:solidFill>
                <a:srgbClr val="0000CC"/>
              </a:solidFill>
            </a:endParaRPr>
          </a:p>
          <a:p>
            <a:pPr algn="ctr"/>
            <a:r>
              <a:rPr lang="en-US" dirty="0" smtClean="0">
                <a:solidFill>
                  <a:srgbClr val="0000CC"/>
                </a:solidFill>
              </a:rPr>
              <a:t>What affect does that have on greenhouse gas production?</a:t>
            </a:r>
          </a:p>
          <a:p>
            <a:pPr algn="ctr"/>
            <a:endParaRPr lang="en-US" sz="1600" b="1" dirty="0" smtClean="0">
              <a:solidFill>
                <a:prstClr val="black"/>
              </a:solidFill>
              <a:cs typeface="Arial" charset="0"/>
            </a:endParaRPr>
          </a:p>
          <a:p>
            <a:pPr marL="115888" indent="-115888" algn="ctr" defTabSz="457200"/>
            <a:r>
              <a:rPr lang="en-US" sz="1600" b="1" dirty="0">
                <a:solidFill>
                  <a:prstClr val="black"/>
                </a:solidFill>
                <a:cs typeface="Arial" charset="0"/>
              </a:rPr>
              <a:t>	</a:t>
            </a:r>
            <a:endParaRPr lang="en-US" sz="1600" b="1" dirty="0" smtClean="0">
              <a:solidFill>
                <a:prstClr val="black"/>
              </a:solidFill>
              <a:cs typeface="Arial" charset="0"/>
            </a:endParaRPr>
          </a:p>
          <a:p>
            <a:pPr marL="115888" indent="-115888" algn="ctr" defTabSz="457200"/>
            <a:endParaRPr lang="en-US" sz="1600" dirty="0">
              <a:solidFill>
                <a:prstClr val="black"/>
              </a:solidFill>
              <a:cs typeface="Arial" charset="0"/>
            </a:endParaRPr>
          </a:p>
        </p:txBody>
      </p:sp>
      <p:pic>
        <p:nvPicPr>
          <p:cNvPr id="4" name="Picture 2" descr="ESD011-015.jpg"/>
          <p:cNvPicPr>
            <a:picLocks noChangeAspect="1"/>
          </p:cNvPicPr>
          <p:nvPr/>
        </p:nvPicPr>
        <p:blipFill>
          <a:blip r:embed="rId3" cstate="print"/>
          <a:srcRect b="6000"/>
          <a:stretch>
            <a:fillRect/>
          </a:stretch>
        </p:blipFill>
        <p:spPr bwMode="auto">
          <a:xfrm>
            <a:off x="1584882" y="2057400"/>
            <a:ext cx="5105400" cy="2994295"/>
          </a:xfrm>
          <a:prstGeom prst="rect">
            <a:avLst/>
          </a:prstGeom>
          <a:noFill/>
          <a:ln w="9525">
            <a:noFill/>
            <a:miter lim="800000"/>
            <a:headEnd/>
            <a:tailEnd/>
          </a:ln>
        </p:spPr>
      </p:pic>
      <p:pic>
        <p:nvPicPr>
          <p:cNvPr id="6" name="Picture 2" descr="ESD011-019"/>
          <p:cNvPicPr>
            <a:picLocks noChangeAspect="1" noChangeArrowheads="1"/>
          </p:cNvPicPr>
          <p:nvPr/>
        </p:nvPicPr>
        <p:blipFill>
          <a:blip r:embed="rId4" cstate="print"/>
          <a:srcRect/>
          <a:stretch>
            <a:fillRect/>
          </a:stretch>
        </p:blipFill>
        <p:spPr bwMode="auto">
          <a:xfrm>
            <a:off x="5982698" y="3962400"/>
            <a:ext cx="3161302" cy="2514600"/>
          </a:xfrm>
          <a:prstGeom prst="rect">
            <a:avLst/>
          </a:prstGeom>
          <a:noFill/>
          <a:ln w="9525">
            <a:noFill/>
            <a:miter lim="800000"/>
            <a:headEnd/>
            <a:tailEnd/>
          </a:ln>
        </p:spPr>
      </p:pic>
      <p:sp>
        <p:nvSpPr>
          <p:cNvPr id="7" name="Rectangle 6"/>
          <p:cNvSpPr/>
          <p:nvPr/>
        </p:nvSpPr>
        <p:spPr>
          <a:xfrm>
            <a:off x="6764390" y="5410200"/>
            <a:ext cx="76200" cy="2286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pic>
        <p:nvPicPr>
          <p:cNvPr id="15" name="Picture 14" descr="multiScaleNGEEPicV1.eps"/>
          <p:cNvPicPr>
            <a:picLocks noChangeAspect="1"/>
          </p:cNvPicPr>
          <p:nvPr/>
        </p:nvPicPr>
        <p:blipFill>
          <a:blip r:embed="rId5" cstate="print"/>
          <a:srcRect l="18415" t="7064" r="75875" b="80827"/>
          <a:stretch>
            <a:fillRect/>
          </a:stretch>
        </p:blipFill>
        <p:spPr>
          <a:xfrm>
            <a:off x="838200" y="1905000"/>
            <a:ext cx="742950" cy="685800"/>
          </a:xfrm>
          <a:prstGeom prst="rect">
            <a:avLst/>
          </a:prstGeom>
          <a:ln>
            <a:solidFill>
              <a:schemeClr val="tx1"/>
            </a:solidFill>
          </a:ln>
        </p:spPr>
      </p:pic>
      <p:sp>
        <p:nvSpPr>
          <p:cNvPr id="28" name="Rectangle 27"/>
          <p:cNvSpPr/>
          <p:nvPr/>
        </p:nvSpPr>
        <p:spPr>
          <a:xfrm>
            <a:off x="2499282" y="3276600"/>
            <a:ext cx="76200" cy="762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34" name="Rectangle 33"/>
          <p:cNvSpPr/>
          <p:nvPr/>
        </p:nvSpPr>
        <p:spPr>
          <a:xfrm>
            <a:off x="1143000" y="609600"/>
            <a:ext cx="7543800" cy="1015663"/>
          </a:xfrm>
          <a:prstGeom prst="rect">
            <a:avLst/>
          </a:prstGeom>
        </p:spPr>
        <p:txBody>
          <a:bodyPr wrap="square">
            <a:spAutoFit/>
          </a:bodyPr>
          <a:lstStyle/>
          <a:p>
            <a:pPr algn="ctr"/>
            <a:r>
              <a:rPr lang="en-US" sz="2000" dirty="0" smtClean="0">
                <a:cs typeface="Arial" charset="0"/>
              </a:rPr>
              <a:t>Permafrost thawing will expose buried carbon, making it susceptible to </a:t>
            </a:r>
            <a:r>
              <a:rPr lang="en-US" sz="2000" b="1" dirty="0" smtClean="0">
                <a:cs typeface="Arial" charset="0"/>
              </a:rPr>
              <a:t>biodegradation and </a:t>
            </a:r>
            <a:r>
              <a:rPr lang="en-US" sz="2000" dirty="0" smtClean="0">
                <a:cs typeface="Arial" charset="0"/>
              </a:rPr>
              <a:t>potentially causing the </a:t>
            </a:r>
          </a:p>
          <a:p>
            <a:pPr algn="ctr"/>
            <a:r>
              <a:rPr lang="en-US" sz="2000" dirty="0" smtClean="0">
                <a:cs typeface="Arial" charset="0"/>
              </a:rPr>
              <a:t>terrestrial ecosystem to </a:t>
            </a:r>
            <a:r>
              <a:rPr lang="en-US" sz="2000" b="1" dirty="0" smtClean="0">
                <a:cs typeface="Arial" charset="0"/>
              </a:rPr>
              <a:t>transition from a GHG sink to a source</a:t>
            </a:r>
            <a:endParaRPr lang="en-US" sz="2000" b="1" dirty="0"/>
          </a:p>
        </p:txBody>
      </p:sp>
      <p:sp>
        <p:nvSpPr>
          <p:cNvPr id="38" name="TextBox 37"/>
          <p:cNvSpPr txBox="1"/>
          <p:nvPr/>
        </p:nvSpPr>
        <p:spPr>
          <a:xfrm>
            <a:off x="990600" y="0"/>
            <a:ext cx="7162800" cy="461665"/>
          </a:xfrm>
          <a:prstGeom prst="rect">
            <a:avLst/>
          </a:prstGeom>
          <a:noFill/>
        </p:spPr>
        <p:txBody>
          <a:bodyPr wrap="square" rtlCol="0">
            <a:spAutoFit/>
          </a:bodyPr>
          <a:lstStyle/>
          <a:p>
            <a:r>
              <a:rPr lang="en-US" sz="2400" dirty="0" smtClean="0">
                <a:solidFill>
                  <a:schemeClr val="bg1"/>
                </a:solidFill>
              </a:rPr>
              <a:t>Biodegradation of Organic-Rich Permafrost Soils  </a:t>
            </a:r>
            <a:endParaRPr lang="en-US" sz="2400" dirty="0">
              <a:solidFill>
                <a:schemeClr val="bg1"/>
              </a:solidFill>
            </a:endParaRPr>
          </a:p>
        </p:txBody>
      </p:sp>
      <p:pic>
        <p:nvPicPr>
          <p:cNvPr id="174082" name="Picture 2" descr="C:\Users\sshubbard.LBL\AppData\Local\Microsoft\Windows\Temporary Internet Files\Content.IE5\OY87UDFL\MC900441428[1].png"/>
          <p:cNvPicPr>
            <a:picLocks noChangeAspect="1" noChangeArrowheads="1"/>
          </p:cNvPicPr>
          <p:nvPr/>
        </p:nvPicPr>
        <p:blipFill>
          <a:blip r:embed="rId6" cstate="print"/>
          <a:srcRect/>
          <a:stretch>
            <a:fillRect/>
          </a:stretch>
        </p:blipFill>
        <p:spPr bwMode="auto">
          <a:xfrm>
            <a:off x="5638800" y="4343400"/>
            <a:ext cx="457200" cy="457200"/>
          </a:xfrm>
          <a:prstGeom prst="rect">
            <a:avLst/>
          </a:prstGeom>
          <a:noFill/>
        </p:spPr>
      </p:pic>
      <p:pic>
        <p:nvPicPr>
          <p:cNvPr id="14" name="Picture 2" descr="C:\Users\sshubbard.LBL\AppData\Local\Microsoft\Windows\Temporary Internet Files\Content.IE5\OY87UDFL\MC900441428[1].png"/>
          <p:cNvPicPr>
            <a:picLocks noChangeAspect="1" noChangeArrowheads="1"/>
          </p:cNvPicPr>
          <p:nvPr/>
        </p:nvPicPr>
        <p:blipFill>
          <a:blip r:embed="rId6" cstate="print"/>
          <a:srcRect/>
          <a:stretch>
            <a:fillRect/>
          </a:stretch>
        </p:blipFill>
        <p:spPr bwMode="auto">
          <a:xfrm>
            <a:off x="1524000" y="2362200"/>
            <a:ext cx="457200" cy="457200"/>
          </a:xfrm>
          <a:prstGeom prst="rect">
            <a:avLst/>
          </a:prstGeom>
          <a:noFill/>
        </p:spPr>
      </p:pic>
      <p:pic>
        <p:nvPicPr>
          <p:cNvPr id="20" name="Picture 2"/>
          <p:cNvPicPr>
            <a:picLocks noChangeAspect="1" noChangeArrowheads="1"/>
          </p:cNvPicPr>
          <p:nvPr/>
        </p:nvPicPr>
        <p:blipFill>
          <a:blip r:embed="rId7" cstate="print"/>
          <a:srcRect/>
          <a:stretch>
            <a:fillRect/>
          </a:stretch>
        </p:blipFill>
        <p:spPr bwMode="auto">
          <a:xfrm>
            <a:off x="123825" y="1143000"/>
            <a:ext cx="561975" cy="932879"/>
          </a:xfrm>
          <a:prstGeom prst="rect">
            <a:avLst/>
          </a:prstGeom>
          <a:noFill/>
          <a:ln w="9525">
            <a:solidFill>
              <a:schemeClr val="tx1"/>
            </a:solidFill>
            <a:miter lim="800000"/>
            <a:headEnd/>
            <a:tailEnd/>
          </a:ln>
        </p:spPr>
      </p:pic>
      <p:pic>
        <p:nvPicPr>
          <p:cNvPr id="25" name="Picture 2" descr="C:\Users\sshubbard.LBL\AppData\Local\Microsoft\Windows\Temporary Internet Files\Content.IE5\OY87UDFL\MC900441428[1].png"/>
          <p:cNvPicPr>
            <a:picLocks noChangeAspect="1" noChangeArrowheads="1"/>
          </p:cNvPicPr>
          <p:nvPr/>
        </p:nvPicPr>
        <p:blipFill>
          <a:blip r:embed="rId6" cstate="print"/>
          <a:srcRect/>
          <a:stretch>
            <a:fillRect/>
          </a:stretch>
        </p:blipFill>
        <p:spPr bwMode="auto">
          <a:xfrm>
            <a:off x="685800" y="1371600"/>
            <a:ext cx="457200" cy="457200"/>
          </a:xfrm>
          <a:prstGeom prst="rect">
            <a:avLst/>
          </a:prstGeom>
          <a:noFill/>
        </p:spPr>
      </p:pic>
      <p:cxnSp>
        <p:nvCxnSpPr>
          <p:cNvPr id="19" name="Straight Arrow Connector 18"/>
          <p:cNvCxnSpPr/>
          <p:nvPr/>
        </p:nvCxnSpPr>
        <p:spPr>
          <a:xfrm>
            <a:off x="533400" y="1676400"/>
            <a:ext cx="381000" cy="38100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24" name="Straight Arrow Connector 23"/>
          <p:cNvCxnSpPr>
            <a:endCxn id="28" idx="0"/>
          </p:cNvCxnSpPr>
          <p:nvPr/>
        </p:nvCxnSpPr>
        <p:spPr>
          <a:xfrm>
            <a:off x="1371600" y="2286000"/>
            <a:ext cx="1165782" cy="99060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27" name="Straight Arrow Connector 26"/>
          <p:cNvCxnSpPr>
            <a:endCxn id="7" idx="0"/>
          </p:cNvCxnSpPr>
          <p:nvPr/>
        </p:nvCxnSpPr>
        <p:spPr>
          <a:xfrm>
            <a:off x="4724400" y="3581400"/>
            <a:ext cx="2078090" cy="182880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pic>
        <p:nvPicPr>
          <p:cNvPr id="29" name="Picture 2" descr="C:\Users\sshubbard.LBL\AppData\Local\Microsoft\Windows\Temporary Internet Files\Content.IE5\OY87UDFL\MC900441428[1].png"/>
          <p:cNvPicPr>
            <a:picLocks noChangeAspect="1" noChangeArrowheads="1"/>
          </p:cNvPicPr>
          <p:nvPr/>
        </p:nvPicPr>
        <p:blipFill>
          <a:blip r:embed="rId6" cstate="print"/>
          <a:srcRect/>
          <a:stretch>
            <a:fillRect/>
          </a:stretch>
        </p:blipFill>
        <p:spPr bwMode="auto">
          <a:xfrm>
            <a:off x="381000" y="4191000"/>
            <a:ext cx="914400" cy="91440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048000" y="1219200"/>
            <a:ext cx="6019800" cy="4495800"/>
          </a:xfrm>
          <a:prstGeom prst="rect">
            <a:avLst/>
          </a:prstGeom>
          <a:solidFill>
            <a:srgbClr val="66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251" name="TextBox 25"/>
          <p:cNvSpPr txBox="1">
            <a:spLocks noChangeArrowheads="1"/>
          </p:cNvSpPr>
          <p:nvPr/>
        </p:nvSpPr>
        <p:spPr bwMode="auto">
          <a:xfrm>
            <a:off x="685800" y="-76200"/>
            <a:ext cx="8763000" cy="830997"/>
          </a:xfrm>
          <a:prstGeom prst="rect">
            <a:avLst/>
          </a:prstGeom>
          <a:noFill/>
          <a:ln w="9525">
            <a:noFill/>
            <a:miter lim="800000"/>
            <a:headEnd/>
            <a:tailEnd/>
          </a:ln>
        </p:spPr>
        <p:txBody>
          <a:bodyPr wrap="square">
            <a:spAutoFit/>
          </a:bodyPr>
          <a:lstStyle/>
          <a:p>
            <a:pPr algn="ctr"/>
            <a:r>
              <a:rPr lang="en-US" sz="2400" b="1" dirty="0" smtClean="0">
                <a:solidFill>
                  <a:prstClr val="black"/>
                </a:solidFill>
                <a:cs typeface="Arial" charset="0"/>
              </a:rPr>
              <a:t>Geophysical Signatures of Freeze-Thaw Transitions: Laboratory Scale Experiments</a:t>
            </a:r>
            <a:endParaRPr lang="en-US" sz="2400" b="1" dirty="0">
              <a:solidFill>
                <a:prstClr val="black"/>
              </a:solidFill>
              <a:cs typeface="Arial" charset="0"/>
            </a:endParaRPr>
          </a:p>
        </p:txBody>
      </p:sp>
      <p:pic>
        <p:nvPicPr>
          <p:cNvPr id="53253" name="Picture 29" descr="Carbon.png"/>
          <p:cNvPicPr>
            <a:picLocks noChangeAspect="1"/>
          </p:cNvPicPr>
          <p:nvPr/>
        </p:nvPicPr>
        <p:blipFill>
          <a:blip r:embed="rId3" cstate="print"/>
          <a:srcRect/>
          <a:stretch>
            <a:fillRect/>
          </a:stretch>
        </p:blipFill>
        <p:spPr bwMode="auto">
          <a:xfrm>
            <a:off x="0" y="0"/>
            <a:ext cx="762000" cy="744538"/>
          </a:xfrm>
          <a:prstGeom prst="rect">
            <a:avLst/>
          </a:prstGeom>
          <a:noFill/>
          <a:ln w="9525">
            <a:noFill/>
            <a:miter lim="800000"/>
            <a:headEnd/>
            <a:tailEnd/>
          </a:ln>
        </p:spPr>
      </p:pic>
      <p:pic>
        <p:nvPicPr>
          <p:cNvPr id="16" name="Picture 15" descr="multiScaleNGEEPicV1.eps"/>
          <p:cNvPicPr>
            <a:picLocks noChangeAspect="1"/>
          </p:cNvPicPr>
          <p:nvPr/>
        </p:nvPicPr>
        <p:blipFill>
          <a:blip r:embed="rId4" cstate="print"/>
          <a:srcRect l="4388" t="68541" r="61379"/>
          <a:stretch>
            <a:fillRect/>
          </a:stretch>
        </p:blipFill>
        <p:spPr>
          <a:xfrm>
            <a:off x="1" y="2438400"/>
            <a:ext cx="3124199" cy="1449986"/>
          </a:xfrm>
          <a:prstGeom prst="rect">
            <a:avLst/>
          </a:prstGeom>
        </p:spPr>
      </p:pic>
      <p:pic>
        <p:nvPicPr>
          <p:cNvPr id="175109" name="Picture 2"/>
          <p:cNvPicPr>
            <a:picLocks noChangeAspect="1" noChangeArrowheads="1"/>
          </p:cNvPicPr>
          <p:nvPr/>
        </p:nvPicPr>
        <p:blipFill>
          <a:blip r:embed="rId5" cstate="print"/>
          <a:srcRect l="47998"/>
          <a:stretch>
            <a:fillRect/>
          </a:stretch>
        </p:blipFill>
        <p:spPr bwMode="auto">
          <a:xfrm>
            <a:off x="3124200" y="1717431"/>
            <a:ext cx="5854643" cy="3464169"/>
          </a:xfrm>
          <a:prstGeom prst="rect">
            <a:avLst/>
          </a:prstGeom>
          <a:solidFill>
            <a:schemeClr val="bg1"/>
          </a:solidFill>
          <a:ln w="9525">
            <a:noFill/>
            <a:miter lim="800000"/>
            <a:headEnd/>
            <a:tailEnd/>
          </a:ln>
        </p:spPr>
      </p:pic>
      <p:pic>
        <p:nvPicPr>
          <p:cNvPr id="18" name="Picture 17" descr="multiScaleNGEEPicV1.eps"/>
          <p:cNvPicPr>
            <a:picLocks noChangeAspect="1"/>
          </p:cNvPicPr>
          <p:nvPr/>
        </p:nvPicPr>
        <p:blipFill>
          <a:blip r:embed="rId4" cstate="print"/>
          <a:srcRect l="3481" r="61908" b="74026"/>
          <a:stretch>
            <a:fillRect/>
          </a:stretch>
        </p:blipFill>
        <p:spPr>
          <a:xfrm>
            <a:off x="-76200" y="1268982"/>
            <a:ext cx="3124200" cy="1134334"/>
          </a:xfrm>
          <a:prstGeom prst="rect">
            <a:avLst/>
          </a:prstGeom>
          <a:solidFill>
            <a:schemeClr val="bg1"/>
          </a:solidFill>
        </p:spPr>
      </p:pic>
      <p:sp>
        <p:nvSpPr>
          <p:cNvPr id="12" name="TextBox 11"/>
          <p:cNvSpPr txBox="1"/>
          <p:nvPr/>
        </p:nvSpPr>
        <p:spPr>
          <a:xfrm>
            <a:off x="4419600" y="1219200"/>
            <a:ext cx="3805337" cy="646331"/>
          </a:xfrm>
          <a:prstGeom prst="rect">
            <a:avLst/>
          </a:prstGeom>
          <a:noFill/>
        </p:spPr>
        <p:txBody>
          <a:bodyPr wrap="none" rtlCol="0">
            <a:spAutoFit/>
          </a:bodyPr>
          <a:lstStyle/>
          <a:p>
            <a:r>
              <a:rPr lang="en-US" b="1" dirty="0" smtClean="0"/>
              <a:t>Seismic Velocity and Attenuation</a:t>
            </a:r>
          </a:p>
          <a:p>
            <a:r>
              <a:rPr lang="en-US" dirty="0" smtClean="0"/>
              <a:t>                           </a:t>
            </a:r>
            <a:endParaRPr lang="en-US" dirty="0"/>
          </a:p>
        </p:txBody>
      </p:sp>
      <p:sp>
        <p:nvSpPr>
          <p:cNvPr id="9" name="TextBox 8"/>
          <p:cNvSpPr txBox="1"/>
          <p:nvPr/>
        </p:nvSpPr>
        <p:spPr>
          <a:xfrm>
            <a:off x="152400" y="6015335"/>
            <a:ext cx="8915400" cy="461665"/>
          </a:xfrm>
          <a:prstGeom prst="rect">
            <a:avLst/>
          </a:prstGeom>
          <a:noFill/>
        </p:spPr>
        <p:txBody>
          <a:bodyPr wrap="square" rtlCol="0">
            <a:spAutoFit/>
          </a:bodyPr>
          <a:lstStyle/>
          <a:p>
            <a:pPr algn="ctr"/>
            <a:r>
              <a:rPr lang="en-US" sz="2400" b="1" dirty="0" smtClean="0"/>
              <a:t>Distinct Seismic Signatures of Freeze-Thaw Transitions</a:t>
            </a:r>
          </a:p>
        </p:txBody>
      </p:sp>
      <p:sp>
        <p:nvSpPr>
          <p:cNvPr id="11" name="Rectangle 10"/>
          <p:cNvSpPr/>
          <p:nvPr/>
        </p:nvSpPr>
        <p:spPr>
          <a:xfrm>
            <a:off x="3733800" y="5257800"/>
            <a:ext cx="5181600" cy="369332"/>
          </a:xfrm>
          <a:prstGeom prst="rect">
            <a:avLst/>
          </a:prstGeom>
        </p:spPr>
        <p:txBody>
          <a:bodyPr wrap="square">
            <a:spAutoFit/>
          </a:bodyPr>
          <a:lstStyle/>
          <a:p>
            <a:r>
              <a:rPr lang="en-US" dirty="0" smtClean="0"/>
              <a:t>Nakagawa and Kneafsey, in preparation, 2011</a:t>
            </a:r>
            <a:endParaRPr lang="en-US" dirty="0"/>
          </a:p>
        </p:txBody>
      </p:sp>
      <p:cxnSp>
        <p:nvCxnSpPr>
          <p:cNvPr id="15" name="Straight Arrow Connector 14"/>
          <p:cNvCxnSpPr/>
          <p:nvPr/>
        </p:nvCxnSpPr>
        <p:spPr>
          <a:xfrm flipH="1">
            <a:off x="5791200" y="1524000"/>
            <a:ext cx="152400" cy="7620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Straight Arrow Connector 18"/>
          <p:cNvCxnSpPr/>
          <p:nvPr/>
        </p:nvCxnSpPr>
        <p:spPr>
          <a:xfrm>
            <a:off x="7239000" y="1600200"/>
            <a:ext cx="228600" cy="6858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1295400" y="838200"/>
            <a:ext cx="7086600" cy="4876800"/>
          </a:xfrm>
          <a:prstGeom prst="rect">
            <a:avLst/>
          </a:prstGeom>
          <a:solidFill>
            <a:srgbClr val="66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251" name="TextBox 25"/>
          <p:cNvSpPr txBox="1">
            <a:spLocks noChangeArrowheads="1"/>
          </p:cNvSpPr>
          <p:nvPr/>
        </p:nvSpPr>
        <p:spPr bwMode="auto">
          <a:xfrm>
            <a:off x="685800" y="-76200"/>
            <a:ext cx="8763000" cy="830997"/>
          </a:xfrm>
          <a:prstGeom prst="rect">
            <a:avLst/>
          </a:prstGeom>
          <a:noFill/>
          <a:ln w="9525">
            <a:noFill/>
            <a:miter lim="800000"/>
            <a:headEnd/>
            <a:tailEnd/>
          </a:ln>
        </p:spPr>
        <p:txBody>
          <a:bodyPr wrap="square">
            <a:spAutoFit/>
          </a:bodyPr>
          <a:lstStyle/>
          <a:p>
            <a:pPr algn="ctr"/>
            <a:r>
              <a:rPr lang="en-US" sz="2400" b="1" dirty="0" smtClean="0">
                <a:solidFill>
                  <a:prstClr val="black"/>
                </a:solidFill>
                <a:cs typeface="Arial" charset="0"/>
              </a:rPr>
              <a:t>Geophysical Signatures of Freeze-Thaw Transitions: Laboratory Scale Experiments</a:t>
            </a:r>
            <a:endParaRPr lang="en-US" sz="2400" b="1" dirty="0">
              <a:solidFill>
                <a:prstClr val="black"/>
              </a:solidFill>
              <a:cs typeface="Arial" charset="0"/>
            </a:endParaRPr>
          </a:p>
        </p:txBody>
      </p:sp>
      <p:pic>
        <p:nvPicPr>
          <p:cNvPr id="53253" name="Picture 29" descr="Carbon.png"/>
          <p:cNvPicPr>
            <a:picLocks noChangeAspect="1"/>
          </p:cNvPicPr>
          <p:nvPr/>
        </p:nvPicPr>
        <p:blipFill>
          <a:blip r:embed="rId3" cstate="print"/>
          <a:srcRect/>
          <a:stretch>
            <a:fillRect/>
          </a:stretch>
        </p:blipFill>
        <p:spPr bwMode="auto">
          <a:xfrm>
            <a:off x="0" y="0"/>
            <a:ext cx="762000" cy="744538"/>
          </a:xfrm>
          <a:prstGeom prst="rect">
            <a:avLst/>
          </a:prstGeom>
          <a:noFill/>
          <a:ln w="9525">
            <a:noFill/>
            <a:miter lim="800000"/>
            <a:headEnd/>
            <a:tailEnd/>
          </a:ln>
        </p:spPr>
      </p:pic>
      <p:pic>
        <p:nvPicPr>
          <p:cNvPr id="175109" name="Picture 2"/>
          <p:cNvPicPr>
            <a:picLocks noChangeAspect="1" noChangeArrowheads="1"/>
          </p:cNvPicPr>
          <p:nvPr/>
        </p:nvPicPr>
        <p:blipFill>
          <a:blip r:embed="rId4" cstate="print"/>
          <a:srcRect t="7353" r="53249"/>
          <a:stretch>
            <a:fillRect/>
          </a:stretch>
        </p:blipFill>
        <p:spPr bwMode="auto">
          <a:xfrm>
            <a:off x="1524000" y="1219200"/>
            <a:ext cx="6629400" cy="4114800"/>
          </a:xfrm>
          <a:prstGeom prst="rect">
            <a:avLst/>
          </a:prstGeom>
          <a:solidFill>
            <a:schemeClr val="bg1"/>
          </a:solidFill>
          <a:ln w="9525">
            <a:noFill/>
            <a:miter lim="800000"/>
            <a:headEnd/>
            <a:tailEnd/>
          </a:ln>
        </p:spPr>
      </p:pic>
      <p:sp>
        <p:nvSpPr>
          <p:cNvPr id="12" name="TextBox 11"/>
          <p:cNvSpPr txBox="1"/>
          <p:nvPr/>
        </p:nvSpPr>
        <p:spPr>
          <a:xfrm>
            <a:off x="1828800" y="609600"/>
            <a:ext cx="6122189" cy="923330"/>
          </a:xfrm>
          <a:prstGeom prst="rect">
            <a:avLst/>
          </a:prstGeom>
          <a:noFill/>
        </p:spPr>
        <p:txBody>
          <a:bodyPr wrap="none" rtlCol="0">
            <a:spAutoFit/>
          </a:bodyPr>
          <a:lstStyle/>
          <a:p>
            <a:r>
              <a:rPr lang="en-US" dirty="0" smtClean="0"/>
              <a:t>                     </a:t>
            </a:r>
            <a:endParaRPr lang="en-US" b="1" dirty="0" smtClean="0"/>
          </a:p>
          <a:p>
            <a:r>
              <a:rPr lang="en-US" b="1" dirty="0" smtClean="0"/>
              <a:t>Electrical Conductivity &amp; Induced Polarization              </a:t>
            </a:r>
          </a:p>
          <a:p>
            <a:r>
              <a:rPr lang="en-US" dirty="0" smtClean="0"/>
              <a:t>                           </a:t>
            </a:r>
            <a:endParaRPr lang="en-US" dirty="0"/>
          </a:p>
        </p:txBody>
      </p:sp>
      <p:sp>
        <p:nvSpPr>
          <p:cNvPr id="9" name="TextBox 8"/>
          <p:cNvSpPr txBox="1"/>
          <p:nvPr/>
        </p:nvSpPr>
        <p:spPr>
          <a:xfrm>
            <a:off x="0" y="5858470"/>
            <a:ext cx="8915400" cy="954107"/>
          </a:xfrm>
          <a:prstGeom prst="rect">
            <a:avLst/>
          </a:prstGeom>
          <a:noFill/>
        </p:spPr>
        <p:txBody>
          <a:bodyPr wrap="square" rtlCol="0">
            <a:spAutoFit/>
          </a:bodyPr>
          <a:lstStyle/>
          <a:p>
            <a:pPr algn="ctr"/>
            <a:r>
              <a:rPr lang="en-US" sz="2000" b="1" dirty="0" smtClean="0"/>
              <a:t>Distinct Phase Responses to Freeze-Thaw Transitions:</a:t>
            </a:r>
          </a:p>
          <a:p>
            <a:pPr algn="ctr"/>
            <a:r>
              <a:rPr lang="en-US" b="1" i="1" dirty="0" smtClean="0">
                <a:solidFill>
                  <a:srgbClr val="0000CC"/>
                </a:solidFill>
              </a:rPr>
              <a:t>Can these methods be applied at the field scale to track this transition and associated biogeochemcial-hydrological responses?</a:t>
            </a:r>
            <a:endParaRPr lang="en-US" b="1" i="1" dirty="0">
              <a:solidFill>
                <a:srgbClr val="0000CC"/>
              </a:solidFill>
            </a:endParaRPr>
          </a:p>
        </p:txBody>
      </p:sp>
      <p:sp>
        <p:nvSpPr>
          <p:cNvPr id="10" name="TextBox 9"/>
          <p:cNvSpPr txBox="1"/>
          <p:nvPr/>
        </p:nvSpPr>
        <p:spPr>
          <a:xfrm>
            <a:off x="2895600" y="5334000"/>
            <a:ext cx="3318088" cy="369332"/>
          </a:xfrm>
          <a:prstGeom prst="rect">
            <a:avLst/>
          </a:prstGeom>
          <a:noFill/>
        </p:spPr>
        <p:txBody>
          <a:bodyPr wrap="none" rtlCol="0">
            <a:spAutoFit/>
          </a:bodyPr>
          <a:lstStyle/>
          <a:p>
            <a:r>
              <a:rPr lang="en-US" dirty="0" smtClean="0"/>
              <a:t>Wu et al., in preparation, 2011 </a:t>
            </a: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figure 6"/>
          <p:cNvPicPr>
            <a:picLocks noChangeAspect="1" noChangeArrowheads="1"/>
          </p:cNvPicPr>
          <p:nvPr/>
        </p:nvPicPr>
        <p:blipFill>
          <a:blip r:embed="rId3" cstate="print"/>
          <a:srcRect/>
          <a:stretch>
            <a:fillRect/>
          </a:stretch>
        </p:blipFill>
        <p:spPr bwMode="auto">
          <a:xfrm>
            <a:off x="457200" y="762000"/>
            <a:ext cx="8225174" cy="5867400"/>
          </a:xfrm>
          <a:prstGeom prst="rect">
            <a:avLst/>
          </a:prstGeom>
          <a:noFill/>
          <a:ln w="9525">
            <a:noFill/>
            <a:miter lim="800000"/>
            <a:headEnd/>
            <a:tailEnd/>
          </a:ln>
        </p:spPr>
      </p:pic>
      <p:sp>
        <p:nvSpPr>
          <p:cNvPr id="3" name="5-Point Star 2"/>
          <p:cNvSpPr/>
          <p:nvPr/>
        </p:nvSpPr>
        <p:spPr>
          <a:xfrm>
            <a:off x="2362200" y="4572000"/>
            <a:ext cx="152400" cy="152400"/>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4" name="5-Point Star 3"/>
          <p:cNvSpPr/>
          <p:nvPr/>
        </p:nvSpPr>
        <p:spPr>
          <a:xfrm>
            <a:off x="1600200" y="5257800"/>
            <a:ext cx="152400" cy="152400"/>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5" name="TextBox 4"/>
          <p:cNvSpPr txBox="1"/>
          <p:nvPr/>
        </p:nvSpPr>
        <p:spPr>
          <a:xfrm>
            <a:off x="4114800" y="2895600"/>
            <a:ext cx="1143000" cy="307777"/>
          </a:xfrm>
          <a:prstGeom prst="rect">
            <a:avLst/>
          </a:prstGeom>
          <a:noFill/>
        </p:spPr>
        <p:txBody>
          <a:bodyPr wrap="square" rtlCol="0">
            <a:spAutoFit/>
          </a:bodyPr>
          <a:lstStyle/>
          <a:p>
            <a:r>
              <a:rPr lang="en-US" sz="1400" dirty="0" smtClean="0"/>
              <a:t>Ivotuk</a:t>
            </a:r>
            <a:endParaRPr lang="en-US" sz="1400" dirty="0"/>
          </a:p>
        </p:txBody>
      </p:sp>
      <p:sp>
        <p:nvSpPr>
          <p:cNvPr id="6" name="TextBox 5"/>
          <p:cNvSpPr txBox="1"/>
          <p:nvPr/>
        </p:nvSpPr>
        <p:spPr>
          <a:xfrm>
            <a:off x="3657600" y="2209800"/>
            <a:ext cx="1143000" cy="307777"/>
          </a:xfrm>
          <a:prstGeom prst="rect">
            <a:avLst/>
          </a:prstGeom>
          <a:noFill/>
        </p:spPr>
        <p:txBody>
          <a:bodyPr wrap="square" rtlCol="0">
            <a:spAutoFit/>
          </a:bodyPr>
          <a:lstStyle/>
          <a:p>
            <a:r>
              <a:rPr lang="en-US" sz="1400" dirty="0" smtClean="0"/>
              <a:t>Atqasuk</a:t>
            </a:r>
            <a:endParaRPr lang="en-US" sz="1400" dirty="0"/>
          </a:p>
        </p:txBody>
      </p:sp>
      <p:sp>
        <p:nvSpPr>
          <p:cNvPr id="7" name="TextBox 6"/>
          <p:cNvSpPr txBox="1"/>
          <p:nvPr/>
        </p:nvSpPr>
        <p:spPr>
          <a:xfrm>
            <a:off x="1981200" y="4114800"/>
            <a:ext cx="1143000" cy="307777"/>
          </a:xfrm>
          <a:prstGeom prst="rect">
            <a:avLst/>
          </a:prstGeom>
          <a:noFill/>
        </p:spPr>
        <p:txBody>
          <a:bodyPr wrap="square" rtlCol="0">
            <a:spAutoFit/>
          </a:bodyPr>
          <a:lstStyle/>
          <a:p>
            <a:r>
              <a:rPr lang="en-US" sz="1400" dirty="0" smtClean="0"/>
              <a:t>Kotzebue</a:t>
            </a:r>
            <a:endParaRPr lang="en-US" sz="1400" dirty="0"/>
          </a:p>
        </p:txBody>
      </p:sp>
      <p:sp>
        <p:nvSpPr>
          <p:cNvPr id="8" name="TextBox 7"/>
          <p:cNvSpPr txBox="1"/>
          <p:nvPr/>
        </p:nvSpPr>
        <p:spPr>
          <a:xfrm>
            <a:off x="2895600" y="4343400"/>
            <a:ext cx="1143000" cy="307777"/>
          </a:xfrm>
          <a:prstGeom prst="rect">
            <a:avLst/>
          </a:prstGeom>
          <a:noFill/>
        </p:spPr>
        <p:txBody>
          <a:bodyPr wrap="square" rtlCol="0">
            <a:spAutoFit/>
          </a:bodyPr>
          <a:lstStyle/>
          <a:p>
            <a:r>
              <a:rPr lang="en-US" sz="1400" dirty="0" smtClean="0"/>
              <a:t>Selewik</a:t>
            </a:r>
            <a:endParaRPr lang="en-US" sz="1400" dirty="0"/>
          </a:p>
        </p:txBody>
      </p:sp>
      <p:sp>
        <p:nvSpPr>
          <p:cNvPr id="9" name="5-Point Star 8"/>
          <p:cNvSpPr/>
          <p:nvPr/>
        </p:nvSpPr>
        <p:spPr>
          <a:xfrm>
            <a:off x="3048000" y="4648200"/>
            <a:ext cx="152400" cy="152400"/>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pic>
        <p:nvPicPr>
          <p:cNvPr id="11" name="Picture 8"/>
          <p:cNvPicPr>
            <a:picLocks noChangeAspect="1" noChangeArrowheads="1"/>
          </p:cNvPicPr>
          <p:nvPr/>
        </p:nvPicPr>
        <p:blipFill>
          <a:blip r:embed="rId4" cstate="print"/>
          <a:srcRect l="6650" t="2055" r="21100" b="8904"/>
          <a:stretch>
            <a:fillRect/>
          </a:stretch>
        </p:blipFill>
        <p:spPr bwMode="auto">
          <a:xfrm>
            <a:off x="533400" y="906463"/>
            <a:ext cx="3200400" cy="4333874"/>
          </a:xfrm>
          <a:prstGeom prst="rect">
            <a:avLst/>
          </a:prstGeom>
          <a:noFill/>
          <a:ln w="9525">
            <a:noFill/>
            <a:miter lim="800000"/>
            <a:headEnd/>
            <a:tailEnd/>
          </a:ln>
          <a:effectLst/>
        </p:spPr>
      </p:pic>
      <p:sp>
        <p:nvSpPr>
          <p:cNvPr id="12" name="TextBox 11"/>
          <p:cNvSpPr txBox="1"/>
          <p:nvPr/>
        </p:nvSpPr>
        <p:spPr>
          <a:xfrm>
            <a:off x="1371600" y="76200"/>
            <a:ext cx="6897145" cy="400110"/>
          </a:xfrm>
          <a:prstGeom prst="rect">
            <a:avLst/>
          </a:prstGeom>
          <a:noFill/>
        </p:spPr>
        <p:txBody>
          <a:bodyPr wrap="none" rtlCol="0">
            <a:spAutoFit/>
          </a:bodyPr>
          <a:lstStyle/>
          <a:p>
            <a:r>
              <a:rPr lang="en-US" sz="2000" dirty="0" smtClean="0">
                <a:solidFill>
                  <a:schemeClr val="bg1"/>
                </a:solidFill>
              </a:rPr>
              <a:t>BARROW ALASKA  - CONTINUOUS PERMAFROST SITE</a:t>
            </a:r>
            <a:endParaRPr lang="en-US" sz="2000" dirty="0">
              <a:solidFill>
                <a:schemeClr val="bg1"/>
              </a:solidFill>
            </a:endParaRPr>
          </a:p>
        </p:txBody>
      </p:sp>
      <p:pic>
        <p:nvPicPr>
          <p:cNvPr id="242691" name="Picture 3" descr="C:\Users\SSHUBB~1.LBL\AppData\Local\Temp\P9280114-4.JPG"/>
          <p:cNvPicPr>
            <a:picLocks noChangeAspect="1" noChangeArrowheads="1"/>
          </p:cNvPicPr>
          <p:nvPr/>
        </p:nvPicPr>
        <p:blipFill>
          <a:blip r:embed="rId5" cstate="print"/>
          <a:srcRect/>
          <a:stretch>
            <a:fillRect/>
          </a:stretch>
        </p:blipFill>
        <p:spPr bwMode="auto">
          <a:xfrm>
            <a:off x="3962400" y="3048000"/>
            <a:ext cx="4673600" cy="3505200"/>
          </a:xfrm>
          <a:prstGeom prst="rect">
            <a:avLst/>
          </a:prstGeom>
          <a:noFill/>
        </p:spPr>
      </p:pic>
      <p:cxnSp>
        <p:nvCxnSpPr>
          <p:cNvPr id="15" name="Straight Arrow Connector 14"/>
          <p:cNvCxnSpPr/>
          <p:nvPr/>
        </p:nvCxnSpPr>
        <p:spPr>
          <a:xfrm flipH="1">
            <a:off x="2743200" y="1752600"/>
            <a:ext cx="1447800" cy="7620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3" presetClass="entr" presetSubtype="1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blinds(horizontal)">
                                      <p:cBhvr>
                                        <p:cTn id="10" dur="500"/>
                                        <p:tgtEl>
                                          <p:spTgt spid="15"/>
                                        </p:tgtEl>
                                      </p:cBhvr>
                                    </p:animEffect>
                                  </p:childTnLst>
                                </p:cTn>
                              </p:par>
                              <p:par>
                                <p:cTn id="11" presetID="3" presetClass="entr" presetSubtype="10" fill="hold" nodeType="withEffect">
                                  <p:stCondLst>
                                    <p:cond delay="0"/>
                                  </p:stCondLst>
                                  <p:childTnLst>
                                    <p:set>
                                      <p:cBhvr>
                                        <p:cTn id="12" dur="1" fill="hold">
                                          <p:stCondLst>
                                            <p:cond delay="0"/>
                                          </p:stCondLst>
                                        </p:cTn>
                                        <p:tgtEl>
                                          <p:spTgt spid="242691"/>
                                        </p:tgtEl>
                                        <p:attrNameLst>
                                          <p:attrName>style.visibility</p:attrName>
                                        </p:attrNameLst>
                                      </p:cBhvr>
                                      <p:to>
                                        <p:strVal val="visible"/>
                                      </p:to>
                                    </p:set>
                                    <p:animEffect transition="in" filter="blinds(horizontal)">
                                      <p:cBhvr>
                                        <p:cTn id="13" dur="500"/>
                                        <p:tgtEl>
                                          <p:spTgt spid="2426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SSHUBB~1.LBL\AppData\Local\Temp\P9250014.JPG"/>
          <p:cNvPicPr>
            <a:picLocks noChangeAspect="1" noChangeArrowheads="1"/>
          </p:cNvPicPr>
          <p:nvPr/>
        </p:nvPicPr>
        <p:blipFill>
          <a:blip r:embed="rId2" cstate="print"/>
          <a:srcRect/>
          <a:stretch>
            <a:fillRect/>
          </a:stretch>
        </p:blipFill>
        <p:spPr bwMode="auto">
          <a:xfrm>
            <a:off x="228600" y="685800"/>
            <a:ext cx="3251200" cy="2438400"/>
          </a:xfrm>
          <a:prstGeom prst="rect">
            <a:avLst/>
          </a:prstGeom>
          <a:noFill/>
        </p:spPr>
      </p:pic>
      <p:pic>
        <p:nvPicPr>
          <p:cNvPr id="3" name="Picture 4" descr="P1000937"/>
          <p:cNvPicPr>
            <a:picLocks noChangeAspect="1" noChangeArrowheads="1"/>
          </p:cNvPicPr>
          <p:nvPr/>
        </p:nvPicPr>
        <p:blipFill>
          <a:blip r:embed="rId3" cstate="print"/>
          <a:srcRect/>
          <a:stretch>
            <a:fillRect/>
          </a:stretch>
        </p:blipFill>
        <p:spPr bwMode="auto">
          <a:xfrm>
            <a:off x="6467475" y="3644900"/>
            <a:ext cx="2295525" cy="3060700"/>
          </a:xfrm>
          <a:prstGeom prst="rect">
            <a:avLst/>
          </a:prstGeom>
          <a:noFill/>
        </p:spPr>
      </p:pic>
      <p:pic>
        <p:nvPicPr>
          <p:cNvPr id="4" name="Picture 4" descr="P1010022"/>
          <p:cNvPicPr>
            <a:picLocks noChangeAspect="1" noChangeArrowheads="1"/>
          </p:cNvPicPr>
          <p:nvPr/>
        </p:nvPicPr>
        <p:blipFill>
          <a:blip r:embed="rId4" cstate="print"/>
          <a:srcRect l="17366" t="16498"/>
          <a:stretch>
            <a:fillRect/>
          </a:stretch>
        </p:blipFill>
        <p:spPr bwMode="auto">
          <a:xfrm>
            <a:off x="6095999" y="685800"/>
            <a:ext cx="2092561" cy="2819399"/>
          </a:xfrm>
          <a:prstGeom prst="rect">
            <a:avLst/>
          </a:prstGeom>
          <a:noFill/>
        </p:spPr>
      </p:pic>
      <p:pic>
        <p:nvPicPr>
          <p:cNvPr id="6" name="Picture 4" descr="P1000855"/>
          <p:cNvPicPr>
            <a:picLocks noChangeAspect="1" noChangeArrowheads="1"/>
          </p:cNvPicPr>
          <p:nvPr/>
        </p:nvPicPr>
        <p:blipFill>
          <a:blip r:embed="rId5" cstate="print"/>
          <a:srcRect r="26049"/>
          <a:stretch>
            <a:fillRect/>
          </a:stretch>
        </p:blipFill>
        <p:spPr bwMode="auto">
          <a:xfrm>
            <a:off x="533400" y="3418633"/>
            <a:ext cx="2939739" cy="2982167"/>
          </a:xfrm>
          <a:prstGeom prst="rect">
            <a:avLst/>
          </a:prstGeom>
          <a:noFill/>
        </p:spPr>
      </p:pic>
      <p:pic>
        <p:nvPicPr>
          <p:cNvPr id="7" name="Picture 4" descr="P1000865"/>
          <p:cNvPicPr>
            <a:picLocks noChangeAspect="1" noChangeArrowheads="1"/>
          </p:cNvPicPr>
          <p:nvPr/>
        </p:nvPicPr>
        <p:blipFill>
          <a:blip r:embed="rId6" cstate="print"/>
          <a:srcRect l="37482" t="8538" r="17366"/>
          <a:stretch>
            <a:fillRect/>
          </a:stretch>
        </p:blipFill>
        <p:spPr bwMode="auto">
          <a:xfrm>
            <a:off x="3733800" y="1940169"/>
            <a:ext cx="2133600" cy="3241431"/>
          </a:xfrm>
          <a:prstGeom prst="rect">
            <a:avLst/>
          </a:prstGeom>
          <a:noFill/>
        </p:spPr>
      </p:pic>
      <p:sp>
        <p:nvSpPr>
          <p:cNvPr id="8" name="TextBox 7"/>
          <p:cNvSpPr txBox="1"/>
          <p:nvPr/>
        </p:nvSpPr>
        <p:spPr>
          <a:xfrm>
            <a:off x="1981200" y="76200"/>
            <a:ext cx="5358070" cy="400110"/>
          </a:xfrm>
          <a:prstGeom prst="rect">
            <a:avLst/>
          </a:prstGeom>
          <a:noFill/>
        </p:spPr>
        <p:txBody>
          <a:bodyPr wrap="none" rtlCol="0">
            <a:spAutoFit/>
          </a:bodyPr>
          <a:lstStyle/>
          <a:p>
            <a:r>
              <a:rPr lang="en-US" sz="2000" dirty="0" smtClean="0">
                <a:solidFill>
                  <a:schemeClr val="bg1"/>
                </a:solidFill>
              </a:rPr>
              <a:t>RECENT FIELD GEOPHYSICAL CAMPAIGN</a:t>
            </a:r>
            <a:endParaRPr lang="en-US" sz="2000" dirty="0">
              <a:solidFill>
                <a:schemeClr val="bg1"/>
              </a:solidFill>
            </a:endParaRPr>
          </a:p>
        </p:txBody>
      </p:sp>
      <p:sp>
        <p:nvSpPr>
          <p:cNvPr id="9" name="TextBox 8"/>
          <p:cNvSpPr txBox="1"/>
          <p:nvPr/>
        </p:nvSpPr>
        <p:spPr>
          <a:xfrm>
            <a:off x="304800" y="685800"/>
            <a:ext cx="1903085" cy="369332"/>
          </a:xfrm>
          <a:prstGeom prst="rect">
            <a:avLst/>
          </a:prstGeom>
          <a:noFill/>
        </p:spPr>
        <p:txBody>
          <a:bodyPr wrap="none" rtlCol="0">
            <a:spAutoFit/>
          </a:bodyPr>
          <a:lstStyle/>
          <a:p>
            <a:r>
              <a:rPr lang="en-US" dirty="0" smtClean="0"/>
              <a:t>Electromagnetic </a:t>
            </a:r>
            <a:endParaRPr lang="en-US" dirty="0"/>
          </a:p>
        </p:txBody>
      </p:sp>
      <p:sp>
        <p:nvSpPr>
          <p:cNvPr id="10" name="TextBox 9"/>
          <p:cNvSpPr txBox="1"/>
          <p:nvPr/>
        </p:nvSpPr>
        <p:spPr>
          <a:xfrm>
            <a:off x="762000" y="3505200"/>
            <a:ext cx="2121093" cy="369332"/>
          </a:xfrm>
          <a:prstGeom prst="rect">
            <a:avLst/>
          </a:prstGeom>
          <a:noFill/>
        </p:spPr>
        <p:txBody>
          <a:bodyPr wrap="none" rtlCol="0">
            <a:spAutoFit/>
          </a:bodyPr>
          <a:lstStyle/>
          <a:p>
            <a:r>
              <a:rPr lang="en-US" dirty="0" smtClean="0"/>
              <a:t>Electrical &amp; Phase </a:t>
            </a:r>
            <a:endParaRPr lang="en-US" dirty="0"/>
          </a:p>
        </p:txBody>
      </p:sp>
      <p:sp>
        <p:nvSpPr>
          <p:cNvPr id="11" name="TextBox 10"/>
          <p:cNvSpPr txBox="1"/>
          <p:nvPr/>
        </p:nvSpPr>
        <p:spPr>
          <a:xfrm>
            <a:off x="3733800" y="990600"/>
            <a:ext cx="2133600" cy="923330"/>
          </a:xfrm>
          <a:prstGeom prst="rect">
            <a:avLst/>
          </a:prstGeom>
          <a:noFill/>
        </p:spPr>
        <p:txBody>
          <a:bodyPr wrap="square" rtlCol="0">
            <a:spAutoFit/>
          </a:bodyPr>
          <a:lstStyle/>
          <a:p>
            <a:r>
              <a:rPr lang="en-US" dirty="0" smtClean="0"/>
              <a:t>Moisture, temperature and active layer depth </a:t>
            </a:r>
            <a:endParaRPr lang="en-US" dirty="0"/>
          </a:p>
        </p:txBody>
      </p:sp>
      <p:sp>
        <p:nvSpPr>
          <p:cNvPr id="12" name="TextBox 11"/>
          <p:cNvSpPr txBox="1"/>
          <p:nvPr/>
        </p:nvSpPr>
        <p:spPr>
          <a:xfrm>
            <a:off x="6096000" y="762000"/>
            <a:ext cx="813043" cy="369332"/>
          </a:xfrm>
          <a:prstGeom prst="rect">
            <a:avLst/>
          </a:prstGeom>
          <a:noFill/>
        </p:spPr>
        <p:txBody>
          <a:bodyPr wrap="none" rtlCol="0">
            <a:spAutoFit/>
          </a:bodyPr>
          <a:lstStyle/>
          <a:p>
            <a:r>
              <a:rPr lang="en-US" dirty="0" smtClean="0"/>
              <a:t>Radar</a:t>
            </a:r>
            <a:endParaRPr lang="en-US" dirty="0"/>
          </a:p>
        </p:txBody>
      </p:sp>
      <p:sp>
        <p:nvSpPr>
          <p:cNvPr id="13" name="TextBox 12"/>
          <p:cNvSpPr txBox="1"/>
          <p:nvPr/>
        </p:nvSpPr>
        <p:spPr>
          <a:xfrm>
            <a:off x="3810000" y="5562600"/>
            <a:ext cx="2609944" cy="1200329"/>
          </a:xfrm>
          <a:prstGeom prst="rect">
            <a:avLst/>
          </a:prstGeom>
          <a:noFill/>
        </p:spPr>
        <p:txBody>
          <a:bodyPr wrap="square" rtlCol="0">
            <a:spAutoFit/>
          </a:bodyPr>
          <a:lstStyle/>
          <a:p>
            <a:pPr algn="r"/>
            <a:r>
              <a:rPr lang="en-US" dirty="0" smtClean="0"/>
              <a:t>Cores for carbon content, moisture, geophysical and microbiological analysis</a:t>
            </a:r>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0"/>
          <p:cNvSpPr txBox="1">
            <a:spLocks noGrp="1"/>
          </p:cNvSpPr>
          <p:nvPr/>
        </p:nvSpPr>
        <p:spPr>
          <a:xfrm>
            <a:off x="6615632" y="4305389"/>
            <a:ext cx="2133600" cy="365125"/>
          </a:xfrm>
          <a:prstGeom prst="rect">
            <a:avLst/>
          </a:prstGeom>
          <a:noFill/>
        </p:spPr>
        <p:txBody>
          <a:bodyPr anchor="ctr"/>
          <a:lstStyle/>
          <a:p>
            <a:pPr algn="r" fontAlgn="auto">
              <a:spcBef>
                <a:spcPts val="0"/>
              </a:spcBef>
              <a:spcAft>
                <a:spcPts val="0"/>
              </a:spcAft>
              <a:defRPr/>
            </a:pPr>
            <a:fld id="{55050F26-87B0-436A-ADD6-2FE3BA34CABC}" type="slidenum">
              <a:rPr lang="en-US" sz="1200">
                <a:solidFill>
                  <a:prstClr val="black">
                    <a:tint val="75000"/>
                  </a:prstClr>
                </a:solidFill>
                <a:latin typeface="Calibri"/>
                <a:cs typeface="Arial" charset="0"/>
              </a:rPr>
              <a:pPr algn="r" fontAlgn="auto">
                <a:spcBef>
                  <a:spcPts val="0"/>
                </a:spcBef>
                <a:spcAft>
                  <a:spcPts val="0"/>
                </a:spcAft>
                <a:defRPr/>
              </a:pPr>
              <a:t>44</a:t>
            </a:fld>
            <a:endParaRPr lang="en-US" sz="1200" dirty="0">
              <a:solidFill>
                <a:prstClr val="black">
                  <a:tint val="75000"/>
                </a:prstClr>
              </a:solidFill>
              <a:latin typeface="Calibri"/>
              <a:cs typeface="Arial" charset="0"/>
            </a:endParaRPr>
          </a:p>
        </p:txBody>
      </p:sp>
      <p:sp>
        <p:nvSpPr>
          <p:cNvPr id="4" name="TextBox 3"/>
          <p:cNvSpPr txBox="1"/>
          <p:nvPr/>
        </p:nvSpPr>
        <p:spPr>
          <a:xfrm>
            <a:off x="1524000" y="0"/>
            <a:ext cx="5590569" cy="400110"/>
          </a:xfrm>
          <a:prstGeom prst="rect">
            <a:avLst/>
          </a:prstGeom>
          <a:noFill/>
        </p:spPr>
        <p:txBody>
          <a:bodyPr wrap="none" rtlCol="0">
            <a:spAutoFit/>
          </a:bodyPr>
          <a:lstStyle/>
          <a:p>
            <a:r>
              <a:rPr lang="en-US" sz="2000" b="1" dirty="0" smtClean="0">
                <a:solidFill>
                  <a:schemeClr val="bg1"/>
                </a:solidFill>
              </a:rPr>
              <a:t>                     EXAMPLE GEOPHYSICAL DATA</a:t>
            </a:r>
          </a:p>
        </p:txBody>
      </p:sp>
      <p:sp>
        <p:nvSpPr>
          <p:cNvPr id="217090" name="AutoShape 2" descr="imap://SSHubbard%40lbl%2Egov@imap.gmail.com:993/fetch%3EUID%3E/INBOX%3E42273?part=1.2&amp;type=image/jpeg&amp;filename=P9280114.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pic>
        <p:nvPicPr>
          <p:cNvPr id="14" name="Picture 4"/>
          <p:cNvPicPr>
            <a:picLocks noChangeAspect="1" noChangeArrowheads="1"/>
          </p:cNvPicPr>
          <p:nvPr/>
        </p:nvPicPr>
        <p:blipFill>
          <a:blip r:embed="rId2" cstate="print"/>
          <a:srcRect l="23051" t="18253" r="45750" b="10875"/>
          <a:stretch>
            <a:fillRect/>
          </a:stretch>
        </p:blipFill>
        <p:spPr bwMode="auto">
          <a:xfrm>
            <a:off x="214832" y="1454239"/>
            <a:ext cx="4114800" cy="4794161"/>
          </a:xfrm>
          <a:prstGeom prst="rect">
            <a:avLst/>
          </a:prstGeom>
          <a:noFill/>
          <a:ln w="9525">
            <a:noFill/>
            <a:miter lim="800000"/>
            <a:headEnd/>
            <a:tailEnd/>
          </a:ln>
        </p:spPr>
      </p:pic>
      <p:pic>
        <p:nvPicPr>
          <p:cNvPr id="8" name="Picture 7" descr="Line2_450_detail.eps"/>
          <p:cNvPicPr>
            <a:picLocks noChangeAspect="1"/>
          </p:cNvPicPr>
          <p:nvPr/>
        </p:nvPicPr>
        <p:blipFill>
          <a:blip r:embed="rId3" cstate="print"/>
          <a:srcRect l="5791" r="7346"/>
          <a:stretch>
            <a:fillRect/>
          </a:stretch>
        </p:blipFill>
        <p:spPr>
          <a:xfrm>
            <a:off x="4482032" y="1682839"/>
            <a:ext cx="4572000" cy="1295400"/>
          </a:xfrm>
          <a:prstGeom prst="rect">
            <a:avLst/>
          </a:prstGeom>
        </p:spPr>
      </p:pic>
      <p:pic>
        <p:nvPicPr>
          <p:cNvPr id="217092" name="Picture 4" descr="C:\Users\SSHUBB~1.LBL\AppData\Local\Temp\L2A 30m-1.jpg"/>
          <p:cNvPicPr>
            <a:picLocks noChangeAspect="1" noChangeArrowheads="1"/>
          </p:cNvPicPr>
          <p:nvPr/>
        </p:nvPicPr>
        <p:blipFill>
          <a:blip r:embed="rId4" cstate="print"/>
          <a:srcRect l="5000" t="10348" r="5000" b="57208"/>
          <a:stretch>
            <a:fillRect/>
          </a:stretch>
        </p:blipFill>
        <p:spPr bwMode="auto">
          <a:xfrm>
            <a:off x="4482032" y="3359239"/>
            <a:ext cx="4495800" cy="1089378"/>
          </a:xfrm>
          <a:prstGeom prst="rect">
            <a:avLst/>
          </a:prstGeom>
          <a:noFill/>
        </p:spPr>
      </p:pic>
      <p:sp>
        <p:nvSpPr>
          <p:cNvPr id="21" name="TextBox 20"/>
          <p:cNvSpPr txBox="1"/>
          <p:nvPr/>
        </p:nvSpPr>
        <p:spPr>
          <a:xfrm>
            <a:off x="4558232" y="4654639"/>
            <a:ext cx="4509568" cy="923330"/>
          </a:xfrm>
          <a:prstGeom prst="rect">
            <a:avLst/>
          </a:prstGeom>
          <a:noFill/>
        </p:spPr>
        <p:txBody>
          <a:bodyPr wrap="none" rtlCol="0">
            <a:spAutoFit/>
          </a:bodyPr>
          <a:lstStyle/>
          <a:p>
            <a:pPr>
              <a:buFont typeface="Arial" pitchFamily="34" charset="0"/>
              <a:buChar char="•"/>
            </a:pPr>
            <a:r>
              <a:rPr lang="en-US" dirty="0" smtClean="0"/>
              <a:t>Very good data quality</a:t>
            </a:r>
          </a:p>
          <a:p>
            <a:pPr>
              <a:buFont typeface="Arial" pitchFamily="34" charset="0"/>
              <a:buChar char="•"/>
            </a:pPr>
            <a:r>
              <a:rPr lang="en-US" dirty="0" smtClean="0"/>
              <a:t>Permafrost zonation evident in responses</a:t>
            </a:r>
          </a:p>
          <a:p>
            <a:pPr>
              <a:buFont typeface="Arial" pitchFamily="34" charset="0"/>
              <a:buChar char="•"/>
            </a:pPr>
            <a:r>
              <a:rPr lang="en-US" dirty="0" smtClean="0"/>
              <a:t>Data reduction and integration in process</a:t>
            </a:r>
            <a:endParaRPr lang="en-US" dirty="0"/>
          </a:p>
        </p:txBody>
      </p:sp>
      <p:sp>
        <p:nvSpPr>
          <p:cNvPr id="23" name="TextBox 22"/>
          <p:cNvSpPr txBox="1"/>
          <p:nvPr/>
        </p:nvSpPr>
        <p:spPr>
          <a:xfrm>
            <a:off x="672032" y="1161107"/>
            <a:ext cx="2895600" cy="369332"/>
          </a:xfrm>
          <a:prstGeom prst="rect">
            <a:avLst/>
          </a:prstGeom>
          <a:noFill/>
        </p:spPr>
        <p:txBody>
          <a:bodyPr wrap="square" rtlCol="0">
            <a:spAutoFit/>
          </a:bodyPr>
          <a:lstStyle/>
          <a:p>
            <a:pPr algn="ctr"/>
            <a:r>
              <a:rPr lang="en-US" dirty="0" smtClean="0"/>
              <a:t>Electromagnetic Grid</a:t>
            </a:r>
            <a:endParaRPr lang="en-US" dirty="0"/>
          </a:p>
        </p:txBody>
      </p:sp>
      <p:sp>
        <p:nvSpPr>
          <p:cNvPr id="24" name="TextBox 23"/>
          <p:cNvSpPr txBox="1"/>
          <p:nvPr/>
        </p:nvSpPr>
        <p:spPr>
          <a:xfrm>
            <a:off x="4863032" y="1389707"/>
            <a:ext cx="2262158" cy="369332"/>
          </a:xfrm>
          <a:prstGeom prst="rect">
            <a:avLst/>
          </a:prstGeom>
          <a:noFill/>
        </p:spPr>
        <p:txBody>
          <a:bodyPr wrap="none" rtlCol="0">
            <a:spAutoFit/>
          </a:bodyPr>
          <a:lstStyle/>
          <a:p>
            <a:r>
              <a:rPr lang="en-US" dirty="0" smtClean="0"/>
              <a:t>Short Radar Section</a:t>
            </a:r>
            <a:endParaRPr lang="en-US" dirty="0"/>
          </a:p>
        </p:txBody>
      </p:sp>
      <p:sp>
        <p:nvSpPr>
          <p:cNvPr id="25" name="TextBox 24"/>
          <p:cNvSpPr txBox="1"/>
          <p:nvPr/>
        </p:nvSpPr>
        <p:spPr>
          <a:xfrm>
            <a:off x="4786832" y="3054439"/>
            <a:ext cx="2569934" cy="369332"/>
          </a:xfrm>
          <a:prstGeom prst="rect">
            <a:avLst/>
          </a:prstGeom>
          <a:noFill/>
        </p:spPr>
        <p:txBody>
          <a:bodyPr wrap="none" rtlCol="0">
            <a:spAutoFit/>
          </a:bodyPr>
          <a:lstStyle/>
          <a:p>
            <a:r>
              <a:rPr lang="en-US" dirty="0" smtClean="0"/>
              <a:t>Short Electrical Section</a:t>
            </a:r>
            <a:endParaRPr lang="en-US" dirty="0"/>
          </a:p>
        </p:txBody>
      </p:sp>
      <p:sp>
        <p:nvSpPr>
          <p:cNvPr id="26" name="TextBox 25"/>
          <p:cNvSpPr txBox="1"/>
          <p:nvPr/>
        </p:nvSpPr>
        <p:spPr>
          <a:xfrm>
            <a:off x="1281632" y="4971107"/>
            <a:ext cx="1752600" cy="523220"/>
          </a:xfrm>
          <a:prstGeom prst="rect">
            <a:avLst/>
          </a:prstGeom>
          <a:noFill/>
        </p:spPr>
        <p:txBody>
          <a:bodyPr wrap="square" rtlCol="0">
            <a:spAutoFit/>
          </a:bodyPr>
          <a:lstStyle/>
          <a:p>
            <a:r>
              <a:rPr lang="en-US" sz="1400" dirty="0" smtClean="0"/>
              <a:t>Extreme high centered polygons</a:t>
            </a:r>
            <a:endParaRPr lang="en-US" sz="1400" dirty="0"/>
          </a:p>
        </p:txBody>
      </p:sp>
      <p:sp>
        <p:nvSpPr>
          <p:cNvPr id="27" name="TextBox 26"/>
          <p:cNvSpPr txBox="1"/>
          <p:nvPr/>
        </p:nvSpPr>
        <p:spPr>
          <a:xfrm>
            <a:off x="2196032" y="2989907"/>
            <a:ext cx="1066800" cy="738664"/>
          </a:xfrm>
          <a:prstGeom prst="rect">
            <a:avLst/>
          </a:prstGeom>
          <a:noFill/>
        </p:spPr>
        <p:txBody>
          <a:bodyPr wrap="square" rtlCol="0">
            <a:spAutoFit/>
          </a:bodyPr>
          <a:lstStyle/>
          <a:p>
            <a:r>
              <a:rPr lang="en-US" sz="1400" dirty="0" smtClean="0"/>
              <a:t>Mild high centered polygons</a:t>
            </a:r>
            <a:endParaRPr lang="en-US" sz="1400" dirty="0"/>
          </a:p>
        </p:txBody>
      </p:sp>
      <p:sp>
        <p:nvSpPr>
          <p:cNvPr id="28" name="TextBox 27"/>
          <p:cNvSpPr txBox="1"/>
          <p:nvPr/>
        </p:nvSpPr>
        <p:spPr>
          <a:xfrm>
            <a:off x="1510232" y="1694507"/>
            <a:ext cx="1752600" cy="523220"/>
          </a:xfrm>
          <a:prstGeom prst="rect">
            <a:avLst/>
          </a:prstGeom>
          <a:noFill/>
        </p:spPr>
        <p:txBody>
          <a:bodyPr wrap="square" rtlCol="0">
            <a:spAutoFit/>
          </a:bodyPr>
          <a:lstStyle/>
          <a:p>
            <a:r>
              <a:rPr lang="en-US" sz="1400" dirty="0" smtClean="0"/>
              <a:t>Low centered polygons</a:t>
            </a:r>
            <a:endParaRPr lang="en-US" sz="1400"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sz="half" idx="1"/>
          </p:nvPr>
        </p:nvSpPr>
        <p:spPr>
          <a:xfrm>
            <a:off x="609600" y="914400"/>
            <a:ext cx="8001000" cy="2286000"/>
          </a:xfrm>
        </p:spPr>
        <p:txBody>
          <a:bodyPr/>
          <a:lstStyle/>
          <a:p>
            <a:pPr marL="381000" indent="-381000" eaLnBrk="1" hangingPunct="1"/>
            <a:r>
              <a:rPr lang="en-US" sz="2200" dirty="0" smtClean="0">
                <a:latin typeface="Arial" pitchFamily="34" charset="0"/>
                <a:cs typeface="Arial" pitchFamily="34" charset="0"/>
              </a:rPr>
              <a:t>Geophysical Background</a:t>
            </a:r>
          </a:p>
          <a:p>
            <a:pPr marL="381000" indent="-381000" eaLnBrk="1" hangingPunct="1"/>
            <a:r>
              <a:rPr lang="en-US" sz="2200" dirty="0" smtClean="0">
                <a:latin typeface="Arial" pitchFamily="34" charset="0"/>
                <a:cs typeface="Arial" pitchFamily="34" charset="0"/>
              </a:rPr>
              <a:t>Geophysical methods for quantifying microbially-mediated processes in the subsurface</a:t>
            </a:r>
          </a:p>
          <a:p>
            <a:pPr marL="857250" lvl="1" indent="-457200" eaLnBrk="1" hangingPunct="1">
              <a:buFont typeface="+mj-lt"/>
              <a:buAutoNum type="arabicPeriod"/>
            </a:pPr>
            <a:r>
              <a:rPr lang="en-US" sz="2200" dirty="0" smtClean="0">
                <a:latin typeface="Arial" pitchFamily="34" charset="0"/>
                <a:cs typeface="Arial" pitchFamily="34" charset="0"/>
              </a:rPr>
              <a:t>Environmental Remediation</a:t>
            </a:r>
          </a:p>
          <a:p>
            <a:pPr marL="857250" lvl="1" indent="-457200" eaLnBrk="1" hangingPunct="1">
              <a:buFont typeface="+mj-lt"/>
              <a:buAutoNum type="arabicPeriod"/>
            </a:pPr>
            <a:r>
              <a:rPr lang="en-US" sz="2200" dirty="0" smtClean="0">
                <a:latin typeface="Arial" pitchFamily="34" charset="0"/>
                <a:cs typeface="Arial" pitchFamily="34" charset="0"/>
              </a:rPr>
              <a:t>Microbial Enhanced Hydrocarbon Recovery</a:t>
            </a:r>
          </a:p>
          <a:p>
            <a:pPr marL="857250" lvl="1" indent="-457200" eaLnBrk="1" hangingPunct="1">
              <a:buFont typeface="+mj-lt"/>
              <a:buAutoNum type="arabicPeriod"/>
            </a:pPr>
            <a:r>
              <a:rPr lang="en-US" sz="2200" dirty="0" smtClean="0">
                <a:latin typeface="Arial" pitchFamily="34" charset="0"/>
                <a:cs typeface="Arial" pitchFamily="34" charset="0"/>
              </a:rPr>
              <a:t>Terrestrial Ecosystem Carbon Cycling</a:t>
            </a:r>
          </a:p>
          <a:p>
            <a:pPr marL="381000" indent="-381000" eaLnBrk="1" hangingPunct="1"/>
            <a:r>
              <a:rPr lang="en-US" sz="2200" dirty="0" smtClean="0">
                <a:solidFill>
                  <a:srgbClr val="0000CC"/>
                </a:solidFill>
                <a:latin typeface="Arial" pitchFamily="34" charset="0"/>
                <a:cs typeface="Arial" pitchFamily="34" charset="0"/>
              </a:rPr>
              <a:t>Summary</a:t>
            </a:r>
          </a:p>
        </p:txBody>
      </p:sp>
      <p:sp>
        <p:nvSpPr>
          <p:cNvPr id="12291" name="Text Box 15"/>
          <p:cNvSpPr txBox="1">
            <a:spLocks noChangeArrowheads="1"/>
          </p:cNvSpPr>
          <p:nvPr/>
        </p:nvSpPr>
        <p:spPr bwMode="auto">
          <a:xfrm>
            <a:off x="3708400" y="-50800"/>
            <a:ext cx="1725613" cy="519113"/>
          </a:xfrm>
          <a:prstGeom prst="rect">
            <a:avLst/>
          </a:prstGeom>
          <a:noFill/>
          <a:ln w="9525">
            <a:noFill/>
            <a:miter lim="800000"/>
            <a:headEnd/>
            <a:tailEnd/>
          </a:ln>
        </p:spPr>
        <p:txBody>
          <a:bodyPr wrap="none">
            <a:spAutoFit/>
          </a:bodyPr>
          <a:lstStyle/>
          <a:p>
            <a:pPr algn="ctr"/>
            <a:r>
              <a:rPr lang="en-US" sz="2800" dirty="0">
                <a:solidFill>
                  <a:schemeClr val="bg1"/>
                </a:solidFill>
              </a:rPr>
              <a:t>OUTLINE</a:t>
            </a:r>
          </a:p>
        </p:txBody>
      </p:sp>
      <p:pic>
        <p:nvPicPr>
          <p:cNvPr id="4" name="Picture 4" descr="yinyang"/>
          <p:cNvPicPr>
            <a:picLocks noGrp="1" noChangeAspect="1" noChangeArrowheads="1"/>
          </p:cNvPicPr>
          <p:nvPr>
            <p:ph sz="quarter" idx="2"/>
          </p:nvPr>
        </p:nvPicPr>
        <p:blipFill>
          <a:blip r:embed="rId2" cstate="print"/>
          <a:srcRect/>
          <a:stretch>
            <a:fillRect/>
          </a:stretch>
        </p:blipFill>
        <p:spPr>
          <a:xfrm>
            <a:off x="3048000" y="4038600"/>
            <a:ext cx="2462213" cy="2514600"/>
          </a:xfr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001000" cy="1143000"/>
          </a:xfrm>
        </p:spPr>
        <p:txBody>
          <a:bodyPr/>
          <a:lstStyle/>
          <a:p>
            <a:r>
              <a:rPr lang="en-US" sz="2400" b="1" dirty="0" smtClean="0">
                <a:latin typeface="Arial" pitchFamily="34" charset="0"/>
                <a:cs typeface="Arial" pitchFamily="34" charset="0"/>
              </a:rPr>
              <a:t>Toward Quantifying In-situ Ecosystem Functioning </a:t>
            </a:r>
            <a:endParaRPr lang="en-US" sz="2400" b="1" dirty="0">
              <a:latin typeface="Arial" pitchFamily="34" charset="0"/>
              <a:cs typeface="Arial" pitchFamily="34" charset="0"/>
            </a:endParaRPr>
          </a:p>
        </p:txBody>
      </p:sp>
      <p:sp>
        <p:nvSpPr>
          <p:cNvPr id="6" name="TextBox 5"/>
          <p:cNvSpPr txBox="1"/>
          <p:nvPr/>
        </p:nvSpPr>
        <p:spPr>
          <a:xfrm>
            <a:off x="76200" y="505361"/>
            <a:ext cx="9144000" cy="1323439"/>
          </a:xfrm>
          <a:prstGeom prst="rect">
            <a:avLst/>
          </a:prstGeom>
          <a:noFill/>
        </p:spPr>
        <p:txBody>
          <a:bodyPr wrap="square" rtlCol="0">
            <a:spAutoFit/>
          </a:bodyPr>
          <a:lstStyle/>
          <a:p>
            <a:pPr algn="ctr"/>
            <a:r>
              <a:rPr lang="en-US" sz="2000" dirty="0" smtClean="0">
                <a:solidFill>
                  <a:srgbClr val="0000CC"/>
                </a:solidFill>
              </a:rPr>
              <a:t>Understanding in-situ microbial reactions in the subsurface is a </a:t>
            </a:r>
            <a:r>
              <a:rPr lang="en-US" sz="2000" b="1" dirty="0" smtClean="0">
                <a:solidFill>
                  <a:srgbClr val="0000CC"/>
                </a:solidFill>
              </a:rPr>
              <a:t>prerequisite to predicting and manipulating these systems for environmental stewardship and energy production</a:t>
            </a:r>
          </a:p>
          <a:p>
            <a:endParaRPr lang="en-US" sz="2000" dirty="0" smtClean="0"/>
          </a:p>
        </p:txBody>
      </p:sp>
      <p:sp>
        <p:nvSpPr>
          <p:cNvPr id="8" name="TextBox 7"/>
          <p:cNvSpPr txBox="1"/>
          <p:nvPr/>
        </p:nvSpPr>
        <p:spPr>
          <a:xfrm>
            <a:off x="0" y="1524000"/>
            <a:ext cx="9296400" cy="3170099"/>
          </a:xfrm>
          <a:prstGeom prst="rect">
            <a:avLst/>
          </a:prstGeom>
          <a:noFill/>
        </p:spPr>
        <p:txBody>
          <a:bodyPr wrap="square" rtlCol="0">
            <a:spAutoFit/>
          </a:bodyPr>
          <a:lstStyle/>
          <a:p>
            <a:r>
              <a:rPr lang="en-US" sz="2000" dirty="0" smtClean="0"/>
              <a:t>Microbial subsurface </a:t>
            </a:r>
            <a:r>
              <a:rPr lang="en-US" sz="2000" b="1" dirty="0" smtClean="0">
                <a:solidFill>
                  <a:srgbClr val="0000CC"/>
                </a:solidFill>
              </a:rPr>
              <a:t>processes vary greatly over space and time</a:t>
            </a:r>
            <a:endParaRPr lang="en-US" sz="2000" dirty="0" smtClean="0"/>
          </a:p>
          <a:p>
            <a:pPr lvl="1">
              <a:buFont typeface="Wingdings" pitchFamily="2" charset="2"/>
              <a:buChar char="Ø"/>
            </a:pPr>
            <a:r>
              <a:rPr lang="en-US" sz="2000" dirty="0" smtClean="0"/>
              <a:t> these variations are exacerbated with perturbations!</a:t>
            </a:r>
          </a:p>
          <a:p>
            <a:endParaRPr lang="en-US" sz="2000" dirty="0" smtClean="0"/>
          </a:p>
          <a:p>
            <a:r>
              <a:rPr lang="en-US" sz="2000" dirty="0" smtClean="0"/>
              <a:t>Geophysical methods offer an avenue to understand how microbial processes impact ecosystem functioning</a:t>
            </a:r>
          </a:p>
          <a:p>
            <a:pPr lvl="1">
              <a:buFont typeface="Wingdings" pitchFamily="2" charset="2"/>
              <a:buChar char="Ø"/>
            </a:pPr>
            <a:r>
              <a:rPr lang="en-US" sz="2000" b="1" dirty="0" smtClean="0">
                <a:solidFill>
                  <a:srgbClr val="0000CC"/>
                </a:solidFill>
              </a:rPr>
              <a:t>Over length scales needed to manage and predict ecosystem functioning</a:t>
            </a:r>
            <a:r>
              <a:rPr lang="en-US" sz="2000" dirty="0" smtClean="0"/>
              <a:t>!</a:t>
            </a:r>
          </a:p>
          <a:p>
            <a:endParaRPr lang="en-US" sz="2000" dirty="0" smtClean="0"/>
          </a:p>
          <a:p>
            <a:endParaRPr lang="en-US" sz="2000" dirty="0" smtClean="0"/>
          </a:p>
          <a:p>
            <a:endParaRPr lang="en-US" sz="2000" dirty="0" smtClean="0"/>
          </a:p>
        </p:txBody>
      </p:sp>
      <p:pic>
        <p:nvPicPr>
          <p:cNvPr id="9" name="Picture 2"/>
          <p:cNvPicPr>
            <a:picLocks noChangeAspect="1" noChangeArrowheads="1"/>
          </p:cNvPicPr>
          <p:nvPr/>
        </p:nvPicPr>
        <p:blipFill>
          <a:blip r:embed="rId3" cstate="print"/>
          <a:srcRect/>
          <a:stretch>
            <a:fillRect/>
          </a:stretch>
        </p:blipFill>
        <p:spPr bwMode="auto">
          <a:xfrm>
            <a:off x="3733800" y="3810000"/>
            <a:ext cx="4145313" cy="2826074"/>
          </a:xfrm>
          <a:prstGeom prst="rect">
            <a:avLst/>
          </a:prstGeom>
          <a:noFill/>
          <a:ln w="9525">
            <a:noFill/>
            <a:miter lim="800000"/>
            <a:headEnd/>
            <a:tailEnd/>
          </a:ln>
          <a:effectLst/>
        </p:spPr>
      </p:pic>
      <p:pic>
        <p:nvPicPr>
          <p:cNvPr id="214017" name="Picture 1"/>
          <p:cNvPicPr>
            <a:picLocks noChangeAspect="1" noChangeArrowheads="1"/>
          </p:cNvPicPr>
          <p:nvPr/>
        </p:nvPicPr>
        <p:blipFill>
          <a:blip r:embed="rId4" cstate="print"/>
          <a:srcRect/>
          <a:stretch>
            <a:fillRect/>
          </a:stretch>
        </p:blipFill>
        <p:spPr bwMode="auto">
          <a:xfrm>
            <a:off x="752474" y="1447800"/>
            <a:ext cx="7629526" cy="5216022"/>
          </a:xfrm>
          <a:prstGeom prst="rect">
            <a:avLst/>
          </a:prstGeom>
          <a:noFill/>
          <a:ln w="9525">
            <a:noFill/>
            <a:miter lim="800000"/>
            <a:headEnd/>
            <a:tailEnd/>
          </a:ln>
          <a:effectLst/>
        </p:spPr>
      </p:pic>
      <p:sp>
        <p:nvSpPr>
          <p:cNvPr id="10" name="TextBox 9"/>
          <p:cNvSpPr txBox="1"/>
          <p:nvPr/>
        </p:nvSpPr>
        <p:spPr>
          <a:xfrm>
            <a:off x="381000" y="4343400"/>
            <a:ext cx="2823209" cy="1323439"/>
          </a:xfrm>
          <a:prstGeom prst="rect">
            <a:avLst/>
          </a:prstGeom>
          <a:noFill/>
        </p:spPr>
        <p:txBody>
          <a:bodyPr wrap="none" rtlCol="0">
            <a:spAutoFit/>
          </a:bodyPr>
          <a:lstStyle/>
          <a:p>
            <a:r>
              <a:rPr lang="en-US" sz="2000" b="1" dirty="0" smtClean="0"/>
              <a:t>Paths Forward:</a:t>
            </a:r>
          </a:p>
          <a:p>
            <a:r>
              <a:rPr lang="en-US" sz="2000" dirty="0" smtClean="0"/>
              <a:t>Diagnostic Signatures</a:t>
            </a:r>
          </a:p>
          <a:p>
            <a:r>
              <a:rPr lang="en-US" sz="2000" dirty="0" smtClean="0"/>
              <a:t>Coupled simulators</a:t>
            </a:r>
          </a:p>
          <a:p>
            <a:r>
              <a:rPr lang="en-US" sz="2000" dirty="0" smtClean="0"/>
              <a:t>Multi-scale assimilation</a:t>
            </a:r>
            <a:endParaRPr lang="en-US" sz="2000"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214017"/>
                                        </p:tgtEl>
                                      </p:cBhvr>
                                    </p:animEffect>
                                    <p:set>
                                      <p:cBhvr>
                                        <p:cTn id="7" dur="1" fill="hold">
                                          <p:stCondLst>
                                            <p:cond delay="499"/>
                                          </p:stCondLst>
                                        </p:cTn>
                                        <p:tgtEl>
                                          <p:spTgt spid="214017"/>
                                        </p:tgtEl>
                                        <p:attrNameLst>
                                          <p:attrName>style.visibility</p:attrName>
                                        </p:attrNameLst>
                                      </p:cBhvr>
                                      <p:to>
                                        <p:strVal val="hidden"/>
                                      </p:to>
                                    </p:se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9" name="Text Box 8"/>
          <p:cNvSpPr txBox="1">
            <a:spLocks noChangeArrowheads="1"/>
          </p:cNvSpPr>
          <p:nvPr/>
        </p:nvSpPr>
        <p:spPr bwMode="auto">
          <a:xfrm>
            <a:off x="228600" y="775692"/>
            <a:ext cx="6477000" cy="5847755"/>
          </a:xfrm>
          <a:prstGeom prst="rect">
            <a:avLst/>
          </a:prstGeom>
          <a:noFill/>
          <a:ln w="9525">
            <a:noFill/>
            <a:miter lim="800000"/>
            <a:headEnd/>
            <a:tailEnd/>
          </a:ln>
        </p:spPr>
        <p:txBody>
          <a:bodyPr wrap="square">
            <a:spAutoFit/>
          </a:bodyPr>
          <a:lstStyle/>
          <a:p>
            <a:r>
              <a:rPr lang="en-US" sz="2000" b="1" dirty="0" smtClean="0"/>
              <a:t>Department </a:t>
            </a:r>
            <a:r>
              <a:rPr lang="en-US" sz="2000" b="1" dirty="0"/>
              <a:t>of Energy </a:t>
            </a:r>
            <a:endParaRPr lang="en-US" sz="2000" b="1" dirty="0" smtClean="0"/>
          </a:p>
          <a:p>
            <a:r>
              <a:rPr lang="en-US" sz="2000" dirty="0" smtClean="0"/>
              <a:t>Subsurface </a:t>
            </a:r>
          </a:p>
          <a:p>
            <a:r>
              <a:rPr lang="en-US" sz="2000" dirty="0" smtClean="0"/>
              <a:t>Biogeochemical Research</a:t>
            </a:r>
            <a:endParaRPr lang="en-US" sz="2000" dirty="0"/>
          </a:p>
          <a:p>
            <a:pPr algn="ctr"/>
            <a:endParaRPr lang="en-US" sz="2000" dirty="0"/>
          </a:p>
          <a:p>
            <a:pPr algn="ctr"/>
            <a:endParaRPr lang="en-US" sz="2000" dirty="0" smtClean="0"/>
          </a:p>
          <a:p>
            <a:pPr algn="ctr"/>
            <a:endParaRPr lang="en-US" sz="2000" dirty="0" smtClean="0"/>
          </a:p>
          <a:p>
            <a:pPr algn="ctr"/>
            <a:endParaRPr lang="en-US" sz="2000" dirty="0" smtClean="0"/>
          </a:p>
          <a:p>
            <a:pPr algn="ctr"/>
            <a:endParaRPr lang="en-US" sz="2000" dirty="0" smtClean="0"/>
          </a:p>
          <a:p>
            <a:pPr algn="ctr"/>
            <a:endParaRPr lang="en-US" sz="2000" dirty="0" smtClean="0"/>
          </a:p>
          <a:p>
            <a:pPr algn="ctr"/>
            <a:endParaRPr lang="en-US" sz="2000" dirty="0" smtClean="0"/>
          </a:p>
          <a:p>
            <a:pPr algn="ctr"/>
            <a:endParaRPr lang="en-US" sz="2000" b="1" dirty="0" smtClean="0"/>
          </a:p>
          <a:p>
            <a:endParaRPr lang="en-US" sz="2000" b="1" dirty="0" smtClean="0"/>
          </a:p>
          <a:p>
            <a:endParaRPr lang="en-US" sz="2000" b="1" dirty="0" smtClean="0"/>
          </a:p>
          <a:p>
            <a:pPr algn="ctr"/>
            <a:endParaRPr lang="en-US" sz="2000" dirty="0" smtClean="0"/>
          </a:p>
          <a:p>
            <a:pPr algn="ctr"/>
            <a:endParaRPr lang="en-US" sz="2000" dirty="0" smtClean="0"/>
          </a:p>
          <a:p>
            <a:pPr algn="ctr"/>
            <a:endParaRPr lang="en-US" sz="2000" dirty="0" smtClean="0"/>
          </a:p>
          <a:p>
            <a:pPr algn="ctr"/>
            <a:endParaRPr lang="en-US" dirty="0"/>
          </a:p>
          <a:p>
            <a:pPr algn="ctr"/>
            <a:endParaRPr lang="en-US" dirty="0"/>
          </a:p>
          <a:p>
            <a:pPr algn="ctr"/>
            <a:endParaRPr lang="en-US" dirty="0"/>
          </a:p>
        </p:txBody>
      </p:sp>
      <p:pic>
        <p:nvPicPr>
          <p:cNvPr id="57347" name="Picture 6" descr="New_DOE_Logo_Color_042808"/>
          <p:cNvPicPr>
            <a:picLocks noChangeAspect="1" noChangeArrowheads="1"/>
          </p:cNvPicPr>
          <p:nvPr/>
        </p:nvPicPr>
        <p:blipFill>
          <a:blip r:embed="rId2" cstate="print"/>
          <a:srcRect/>
          <a:stretch>
            <a:fillRect/>
          </a:stretch>
        </p:blipFill>
        <p:spPr bwMode="auto">
          <a:xfrm>
            <a:off x="3733800" y="1371600"/>
            <a:ext cx="2362200" cy="627792"/>
          </a:xfrm>
          <a:prstGeom prst="rect">
            <a:avLst/>
          </a:prstGeom>
          <a:noFill/>
          <a:ln w="9525">
            <a:noFill/>
            <a:miter lim="800000"/>
            <a:headEnd/>
            <a:tailEnd/>
          </a:ln>
        </p:spPr>
      </p:pic>
      <p:sp>
        <p:nvSpPr>
          <p:cNvPr id="57348" name="Text Box 7"/>
          <p:cNvSpPr txBox="1">
            <a:spLocks noChangeArrowheads="1"/>
          </p:cNvSpPr>
          <p:nvPr/>
        </p:nvSpPr>
        <p:spPr bwMode="auto">
          <a:xfrm>
            <a:off x="3505200" y="0"/>
            <a:ext cx="2384179" cy="400110"/>
          </a:xfrm>
          <a:prstGeom prst="rect">
            <a:avLst/>
          </a:prstGeom>
          <a:noFill/>
          <a:ln w="9525">
            <a:noFill/>
            <a:miter lim="800000"/>
            <a:headEnd/>
            <a:tailEnd/>
          </a:ln>
        </p:spPr>
        <p:txBody>
          <a:bodyPr wrap="none">
            <a:spAutoFit/>
          </a:bodyPr>
          <a:lstStyle/>
          <a:p>
            <a:r>
              <a:rPr lang="en-US" sz="2000" dirty="0" smtClean="0">
                <a:solidFill>
                  <a:schemeClr val="bg1"/>
                </a:solidFill>
              </a:rPr>
              <a:t>THANK YOU!         </a:t>
            </a:r>
            <a:endParaRPr lang="en-US" sz="2000" dirty="0">
              <a:solidFill>
                <a:schemeClr val="bg1"/>
              </a:solidFill>
            </a:endParaRPr>
          </a:p>
        </p:txBody>
      </p:sp>
      <p:sp>
        <p:nvSpPr>
          <p:cNvPr id="10" name="TextBox 9"/>
          <p:cNvSpPr txBox="1"/>
          <p:nvPr/>
        </p:nvSpPr>
        <p:spPr>
          <a:xfrm>
            <a:off x="152400" y="2209800"/>
            <a:ext cx="8305800" cy="3785652"/>
          </a:xfrm>
          <a:prstGeom prst="rect">
            <a:avLst/>
          </a:prstGeom>
          <a:noFill/>
        </p:spPr>
        <p:txBody>
          <a:bodyPr wrap="square" rtlCol="0">
            <a:spAutoFit/>
          </a:bodyPr>
          <a:lstStyle/>
          <a:p>
            <a:endParaRPr lang="en-US" sz="2000" b="1" dirty="0" smtClean="0"/>
          </a:p>
          <a:p>
            <a:r>
              <a:rPr lang="en-US" sz="2000" b="1" dirty="0" smtClean="0">
                <a:solidFill>
                  <a:srgbClr val="002060"/>
                </a:solidFill>
              </a:rPr>
              <a:t>LBNL Environmental Geophysics </a:t>
            </a:r>
            <a:r>
              <a:rPr lang="en-US" sz="2000" dirty="0" smtClean="0"/>
              <a:t>group including Ken Williams, Jinsong Chen, Yuxin Wu and Jonathan Ajo-Franklin</a:t>
            </a:r>
          </a:p>
          <a:p>
            <a:endParaRPr lang="en-US" sz="2000" dirty="0" smtClean="0"/>
          </a:p>
          <a:p>
            <a:endParaRPr lang="en-US" sz="2000" dirty="0" smtClean="0"/>
          </a:p>
          <a:p>
            <a:endParaRPr lang="en-US" sz="2000" dirty="0" smtClean="0"/>
          </a:p>
          <a:p>
            <a:endParaRPr lang="en-US" sz="2000" dirty="0" smtClean="0"/>
          </a:p>
          <a:p>
            <a:endParaRPr lang="en-US" sz="2000" dirty="0" smtClean="0"/>
          </a:p>
          <a:p>
            <a:r>
              <a:rPr lang="en-US" sz="2000" b="1" dirty="0" smtClean="0">
                <a:solidFill>
                  <a:srgbClr val="002060"/>
                </a:solidFill>
              </a:rPr>
              <a:t>Study Site Teams and Site Pis</a:t>
            </a:r>
            <a:r>
              <a:rPr lang="en-US" sz="2000" dirty="0" smtClean="0"/>
              <a:t> including Phil Long (Rifle, CO), T. Hazen (Hanford), Stan Wullschleger (NGEE-Arctic)</a:t>
            </a:r>
          </a:p>
          <a:p>
            <a:endParaRPr lang="en-US" sz="2000" dirty="0" smtClean="0"/>
          </a:p>
          <a:p>
            <a:endParaRPr lang="en-US" sz="2000" dirty="0" smtClean="0"/>
          </a:p>
        </p:txBody>
      </p:sp>
      <p:pic>
        <p:nvPicPr>
          <p:cNvPr id="212993" name="Picture 1"/>
          <p:cNvPicPr>
            <a:picLocks noChangeAspect="1" noChangeArrowheads="1"/>
          </p:cNvPicPr>
          <p:nvPr/>
        </p:nvPicPr>
        <p:blipFill>
          <a:blip r:embed="rId3" cstate="print"/>
          <a:srcRect/>
          <a:stretch>
            <a:fillRect/>
          </a:stretch>
        </p:blipFill>
        <p:spPr bwMode="auto">
          <a:xfrm>
            <a:off x="2438400" y="3429001"/>
            <a:ext cx="880394" cy="966788"/>
          </a:xfrm>
          <a:prstGeom prst="rect">
            <a:avLst/>
          </a:prstGeom>
          <a:noFill/>
          <a:ln w="9525">
            <a:noFill/>
            <a:miter lim="800000"/>
            <a:headEnd/>
            <a:tailEnd/>
          </a:ln>
        </p:spPr>
      </p:pic>
      <p:pic>
        <p:nvPicPr>
          <p:cNvPr id="212994" name="Picture 2"/>
          <p:cNvPicPr>
            <a:picLocks noChangeAspect="1" noChangeArrowheads="1"/>
          </p:cNvPicPr>
          <p:nvPr/>
        </p:nvPicPr>
        <p:blipFill>
          <a:blip r:embed="rId4" cstate="print"/>
          <a:srcRect/>
          <a:stretch>
            <a:fillRect/>
          </a:stretch>
        </p:blipFill>
        <p:spPr bwMode="auto">
          <a:xfrm>
            <a:off x="3429000" y="3429000"/>
            <a:ext cx="914400" cy="1003529"/>
          </a:xfrm>
          <a:prstGeom prst="rect">
            <a:avLst/>
          </a:prstGeom>
          <a:noFill/>
          <a:ln w="9525">
            <a:noFill/>
            <a:miter lim="800000"/>
            <a:headEnd/>
            <a:tailEnd/>
          </a:ln>
        </p:spPr>
      </p:pic>
      <p:pic>
        <p:nvPicPr>
          <p:cNvPr id="212995" name="Picture 3"/>
          <p:cNvPicPr>
            <a:picLocks noChangeAspect="1" noChangeArrowheads="1"/>
          </p:cNvPicPr>
          <p:nvPr/>
        </p:nvPicPr>
        <p:blipFill>
          <a:blip r:embed="rId5" cstate="print"/>
          <a:srcRect/>
          <a:stretch>
            <a:fillRect/>
          </a:stretch>
        </p:blipFill>
        <p:spPr bwMode="auto">
          <a:xfrm>
            <a:off x="4419601" y="3429001"/>
            <a:ext cx="914400" cy="1004131"/>
          </a:xfrm>
          <a:prstGeom prst="rect">
            <a:avLst/>
          </a:prstGeom>
          <a:noFill/>
          <a:ln w="9525">
            <a:noFill/>
            <a:miter lim="800000"/>
            <a:headEnd/>
            <a:tailEnd/>
          </a:ln>
        </p:spPr>
      </p:pic>
      <p:pic>
        <p:nvPicPr>
          <p:cNvPr id="212996" name="Picture 4"/>
          <p:cNvPicPr>
            <a:picLocks noChangeAspect="1" noChangeArrowheads="1"/>
          </p:cNvPicPr>
          <p:nvPr/>
        </p:nvPicPr>
        <p:blipFill>
          <a:blip r:embed="rId6" cstate="print"/>
          <a:srcRect/>
          <a:stretch>
            <a:fillRect/>
          </a:stretch>
        </p:blipFill>
        <p:spPr bwMode="auto">
          <a:xfrm>
            <a:off x="5486400" y="3429001"/>
            <a:ext cx="938211" cy="1029661"/>
          </a:xfrm>
          <a:prstGeom prst="rect">
            <a:avLst/>
          </a:prstGeom>
          <a:noFill/>
          <a:ln w="9525">
            <a:noFill/>
            <a:miter lim="800000"/>
            <a:headEnd/>
            <a:tailEnd/>
          </a:ln>
        </p:spPr>
      </p:pic>
      <p:pic>
        <p:nvPicPr>
          <p:cNvPr id="212997" name="Picture 5"/>
          <p:cNvPicPr>
            <a:picLocks noChangeAspect="1" noChangeArrowheads="1"/>
          </p:cNvPicPr>
          <p:nvPr/>
        </p:nvPicPr>
        <p:blipFill>
          <a:blip r:embed="rId7" cstate="print"/>
          <a:srcRect/>
          <a:stretch>
            <a:fillRect/>
          </a:stretch>
        </p:blipFill>
        <p:spPr bwMode="auto">
          <a:xfrm>
            <a:off x="2667000" y="5410200"/>
            <a:ext cx="838200" cy="1143000"/>
          </a:xfrm>
          <a:prstGeom prst="rect">
            <a:avLst/>
          </a:prstGeom>
          <a:noFill/>
          <a:ln w="9525">
            <a:noFill/>
            <a:miter lim="800000"/>
            <a:headEnd/>
            <a:tailEnd/>
          </a:ln>
        </p:spPr>
      </p:pic>
      <p:pic>
        <p:nvPicPr>
          <p:cNvPr id="212998" name="Picture 6"/>
          <p:cNvPicPr>
            <a:picLocks noChangeAspect="1" noChangeArrowheads="1"/>
          </p:cNvPicPr>
          <p:nvPr/>
        </p:nvPicPr>
        <p:blipFill>
          <a:blip r:embed="rId8" cstate="print"/>
          <a:srcRect/>
          <a:stretch>
            <a:fillRect/>
          </a:stretch>
        </p:blipFill>
        <p:spPr bwMode="auto">
          <a:xfrm>
            <a:off x="3657600" y="5410200"/>
            <a:ext cx="838200" cy="1146202"/>
          </a:xfrm>
          <a:prstGeom prst="rect">
            <a:avLst/>
          </a:prstGeom>
          <a:noFill/>
          <a:ln w="9525">
            <a:noFill/>
            <a:miter lim="800000"/>
            <a:headEnd/>
            <a:tailEnd/>
          </a:ln>
        </p:spPr>
      </p:pic>
      <p:pic>
        <p:nvPicPr>
          <p:cNvPr id="212999" name="Picture 7"/>
          <p:cNvPicPr>
            <a:picLocks noChangeAspect="1" noChangeArrowheads="1"/>
          </p:cNvPicPr>
          <p:nvPr/>
        </p:nvPicPr>
        <p:blipFill>
          <a:blip r:embed="rId9" cstate="print"/>
          <a:srcRect/>
          <a:stretch>
            <a:fillRect/>
          </a:stretch>
        </p:blipFill>
        <p:spPr bwMode="auto">
          <a:xfrm>
            <a:off x="4648200" y="5486400"/>
            <a:ext cx="907330" cy="1066800"/>
          </a:xfrm>
          <a:prstGeom prst="rect">
            <a:avLst/>
          </a:prstGeom>
          <a:noFill/>
          <a:ln w="9525">
            <a:noFill/>
            <a:miter lim="800000"/>
            <a:headEnd/>
            <a:tailEnd/>
          </a:ln>
        </p:spPr>
      </p:pic>
      <p:pic>
        <p:nvPicPr>
          <p:cNvPr id="213000" name="Picture 8"/>
          <p:cNvPicPr>
            <a:picLocks noChangeAspect="1" noChangeArrowheads="1"/>
          </p:cNvPicPr>
          <p:nvPr/>
        </p:nvPicPr>
        <p:blipFill>
          <a:blip r:embed="rId10" cstate="print"/>
          <a:srcRect/>
          <a:stretch>
            <a:fillRect/>
          </a:stretch>
        </p:blipFill>
        <p:spPr bwMode="auto">
          <a:xfrm>
            <a:off x="6324600" y="990600"/>
            <a:ext cx="1438275" cy="1276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3.7"/>
</p:tagLst>
</file>

<file path=ppt/tags/tag2.xml><?xml version="1.0" encoding="utf-8"?>
<p:tagLst xmlns:a="http://schemas.openxmlformats.org/drawingml/2006/main" xmlns:r="http://schemas.openxmlformats.org/officeDocument/2006/relationships" xmlns:p="http://schemas.openxmlformats.org/presentationml/2006/main">
  <p:tag name="TIMING" val="|43.3"/>
</p:tagLst>
</file>

<file path=ppt/tags/tag3.xml><?xml version="1.0" encoding="utf-8"?>
<p:tagLst xmlns:a="http://schemas.openxmlformats.org/drawingml/2006/main" xmlns:r="http://schemas.openxmlformats.org/officeDocument/2006/relationships" xmlns:p="http://schemas.openxmlformats.org/presentationml/2006/main">
  <p:tag name="TIMING" val="|69.7"/>
</p:tagLst>
</file>

<file path=ppt/tags/tag4.xml><?xml version="1.0" encoding="utf-8"?>
<p:tagLst xmlns:a="http://schemas.openxmlformats.org/drawingml/2006/main" xmlns:r="http://schemas.openxmlformats.org/officeDocument/2006/relationships" xmlns:p="http://schemas.openxmlformats.org/presentationml/2006/main">
  <p:tag name="TIMING" val="|8.4"/>
</p:tagLst>
</file>

<file path=ppt/tags/tag5.xml><?xml version="1.0" encoding="utf-8"?>
<p:tagLst xmlns:a="http://schemas.openxmlformats.org/drawingml/2006/main" xmlns:r="http://schemas.openxmlformats.org/officeDocument/2006/relationships" xmlns:p="http://schemas.openxmlformats.org/presentationml/2006/main">
  <p:tag name="TIMING" val="|27.1"/>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57475</TotalTime>
  <Words>2304</Words>
  <Application>Microsoft Office PowerPoint</Application>
  <PresentationFormat>On-screen Show (4:3)</PresentationFormat>
  <Paragraphs>417</Paragraphs>
  <Slides>47</Slides>
  <Notes>21</Notes>
  <HiddenSlides>0</HiddenSlides>
  <MMClips>1</MMClips>
  <ScaleCrop>false</ScaleCrop>
  <HeadingPairs>
    <vt:vector size="6" baseType="variant">
      <vt:variant>
        <vt:lpstr>Theme</vt:lpstr>
      </vt:variant>
      <vt:variant>
        <vt:i4>3</vt:i4>
      </vt:variant>
      <vt:variant>
        <vt:lpstr>Embedded OLE Servers</vt:lpstr>
      </vt:variant>
      <vt:variant>
        <vt:i4>2</vt:i4>
      </vt:variant>
      <vt:variant>
        <vt:lpstr>Slide Titles</vt:lpstr>
      </vt:variant>
      <vt:variant>
        <vt:i4>47</vt:i4>
      </vt:variant>
    </vt:vector>
  </HeadingPairs>
  <TitlesOfParts>
    <vt:vector size="52" baseType="lpstr">
      <vt:lpstr>Default Design</vt:lpstr>
      <vt:lpstr>Office Theme</vt:lpstr>
      <vt:lpstr>5_Office Theme</vt:lpstr>
      <vt:lpstr>Photo Editor Photo</vt:lpstr>
      <vt:lpstr>Image</vt:lpstr>
      <vt:lpstr>Geophysical Signatures of  Subsurface Microbially Mediated Processes:   Toward  Quantifying In-Situ Ecosystem Functioning  </vt:lpstr>
      <vt:lpstr>Microbes Mediate many Energy and Environmental Processes</vt:lpstr>
      <vt:lpstr>Subsurface Microbial Communities</vt:lpstr>
      <vt:lpstr>Select BER Grand Challenges ~ Fate and Transport</vt:lpstr>
      <vt:lpstr>Slide 5</vt:lpstr>
      <vt:lpstr>Slide 6</vt:lpstr>
      <vt:lpstr>Slide 7</vt:lpstr>
      <vt:lpstr>Slide 8</vt:lpstr>
      <vt:lpstr>Phase responses are sensitive to interfacial processes</vt:lpstr>
      <vt:lpstr>Slide 10</vt:lpstr>
      <vt:lpstr>Slide 11</vt:lpstr>
      <vt:lpstr>QUANTITATIVE GEOPHYSICAL CHARACTERIZATION KEY COMPONENTS </vt:lpstr>
      <vt:lpstr>Advantage of Time-Lapse Geophysical Imaging</vt:lpstr>
      <vt:lpstr>Slide 14</vt:lpstr>
      <vt:lpstr>DOE  LEGACY  WASTE  STEWARDSHIP OBLIGATION</vt:lpstr>
      <vt:lpstr>Obstacles</vt:lpstr>
      <vt:lpstr>Slide 17</vt:lpstr>
      <vt:lpstr>Slide 18</vt:lpstr>
      <vt:lpstr>Slide 19</vt:lpstr>
      <vt:lpstr>Slide 20</vt:lpstr>
      <vt:lpstr>Field Geophysical Characterization &amp; 3 Year Monitoring</vt:lpstr>
      <vt:lpstr>Slide 22</vt:lpstr>
      <vt:lpstr>Slide 23</vt:lpstr>
      <vt:lpstr>Slide 24</vt:lpstr>
      <vt:lpstr> LBNL Advanced Light Source (ALS)  Beamline 8.3.2</vt:lpstr>
      <vt:lpstr>Slide 26</vt:lpstr>
      <vt:lpstr>Slide 27</vt:lpstr>
      <vt:lpstr>Dynamic Petrophysical Model: Conceptualization</vt:lpstr>
      <vt:lpstr>Slide 29</vt:lpstr>
      <vt:lpstr>Slide 30</vt:lpstr>
      <vt:lpstr>Slide 31</vt:lpstr>
      <vt:lpstr>Slide 32</vt:lpstr>
      <vt:lpstr>Slide 33</vt:lpstr>
      <vt:lpstr>Slide 34</vt:lpstr>
      <vt:lpstr>Microbially Enhanced Hydrocarbon Recovery  </vt:lpstr>
      <vt:lpstr>Bioclogging via Dextran production by L. Mesenteriodes</vt:lpstr>
      <vt:lpstr>Bioclogging via Dextran production by L. Mesenteriodes</vt:lpstr>
      <vt:lpstr>Slide 38</vt:lpstr>
      <vt:lpstr>Slide 39</vt:lpstr>
      <vt:lpstr>Slide 40</vt:lpstr>
      <vt:lpstr>Slide 41</vt:lpstr>
      <vt:lpstr>Slide 42</vt:lpstr>
      <vt:lpstr>Slide 43</vt:lpstr>
      <vt:lpstr>Slide 44</vt:lpstr>
      <vt:lpstr>Slide 45</vt:lpstr>
      <vt:lpstr>Toward Quantifying In-situ Ecosystem Functioning </vt:lpstr>
      <vt:lpstr>Slide 47</vt:lpstr>
    </vt:vector>
  </TitlesOfParts>
  <Company>LBNL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susan hubbard</dc:creator>
  <cp:lastModifiedBy>helpdesk</cp:lastModifiedBy>
  <cp:revision>1819</cp:revision>
  <dcterms:created xsi:type="dcterms:W3CDTF">2007-05-01T14:48:33Z</dcterms:created>
  <dcterms:modified xsi:type="dcterms:W3CDTF">2011-10-25T19:35:05Z</dcterms:modified>
</cp:coreProperties>
</file>