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5" r:id="rId1"/>
  </p:sldMasterIdLst>
  <p:notesMasterIdLst>
    <p:notesMasterId r:id="rId21"/>
  </p:notesMasterIdLst>
  <p:handoutMasterIdLst>
    <p:handoutMasterId r:id="rId22"/>
  </p:handoutMasterIdLst>
  <p:sldIdLst>
    <p:sldId id="256" r:id="rId2"/>
    <p:sldId id="336" r:id="rId3"/>
    <p:sldId id="337" r:id="rId4"/>
    <p:sldId id="322" r:id="rId5"/>
    <p:sldId id="324" r:id="rId6"/>
    <p:sldId id="325" r:id="rId7"/>
    <p:sldId id="331" r:id="rId8"/>
    <p:sldId id="333" r:id="rId9"/>
    <p:sldId id="339" r:id="rId10"/>
    <p:sldId id="340" r:id="rId11"/>
    <p:sldId id="341" r:id="rId12"/>
    <p:sldId id="342" r:id="rId13"/>
    <p:sldId id="343" r:id="rId14"/>
    <p:sldId id="344" r:id="rId15"/>
    <p:sldId id="345" r:id="rId16"/>
    <p:sldId id="347" r:id="rId17"/>
    <p:sldId id="349" r:id="rId18"/>
    <p:sldId id="351" r:id="rId19"/>
    <p:sldId id="311" r:id="rId2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9698" autoAdjust="0"/>
  </p:normalViewPr>
  <p:slideViewPr>
    <p:cSldViewPr snapToGrid="0" showGuides="1">
      <p:cViewPr>
        <p:scale>
          <a:sx n="80" d="100"/>
          <a:sy n="80" d="100"/>
        </p:scale>
        <p:origin x="-216" y="156"/>
      </p:cViewPr>
      <p:guideLst>
        <p:guide orient="horz" pos="2321"/>
        <p:guide pos="1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9486"/>
    </p:cViewPr>
  </p:sorterViewPr>
  <p:notesViewPr>
    <p:cSldViewPr snapToGrid="0">
      <p:cViewPr varScale="1">
        <p:scale>
          <a:sx n="55" d="100"/>
          <a:sy n="55" d="100"/>
        </p:scale>
        <p:origin x="-1806" y="-10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353EC3C0-F087-4792-8C59-3239BB7849CD}" type="datetimeFigureOut">
              <a:rPr lang="en-US" smtClean="0"/>
              <a:pPr/>
              <a:t>9/29/2011</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BCCC0CD5-BA5B-44E2-A0E6-43F8EB1A4FD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30" tIns="45716" rIns="91430" bIns="45716" rtlCol="0"/>
          <a:lstStyle>
            <a:lvl1pPr algn="l">
              <a:defRPr sz="1200"/>
            </a:lvl1pPr>
          </a:lstStyle>
          <a:p>
            <a:endParaRPr lang="en-US"/>
          </a:p>
        </p:txBody>
      </p:sp>
      <p:sp>
        <p:nvSpPr>
          <p:cNvPr id="3" name="Date Placeholder 2"/>
          <p:cNvSpPr>
            <a:spLocks noGrp="1"/>
          </p:cNvSpPr>
          <p:nvPr>
            <p:ph type="dt" idx="1"/>
          </p:nvPr>
        </p:nvSpPr>
        <p:spPr>
          <a:xfrm>
            <a:off x="3970339" y="0"/>
            <a:ext cx="3038475" cy="465138"/>
          </a:xfrm>
          <a:prstGeom prst="rect">
            <a:avLst/>
          </a:prstGeom>
        </p:spPr>
        <p:txBody>
          <a:bodyPr vert="horz" lIns="91430" tIns="45716" rIns="91430" bIns="45716" rtlCol="0"/>
          <a:lstStyle>
            <a:lvl1pPr algn="r">
              <a:defRPr sz="1200"/>
            </a:lvl1pPr>
          </a:lstStyle>
          <a:p>
            <a:fld id="{1C41CFA0-1ADC-43DA-A5FC-1F993C9A29E0}" type="datetimeFigureOut">
              <a:rPr lang="en-US" smtClean="0"/>
              <a:pPr/>
              <a:t>9/29/2011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0" tIns="45716" rIns="91430" bIns="45716" rtlCol="0" anchor="ctr"/>
          <a:lstStyle/>
          <a:p>
            <a:endParaRPr lang="en-US"/>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676"/>
            <a:ext cx="3038475" cy="465138"/>
          </a:xfrm>
          <a:prstGeom prst="rect">
            <a:avLst/>
          </a:prstGeom>
        </p:spPr>
        <p:txBody>
          <a:bodyPr vert="horz" lIns="91430" tIns="45716" rIns="91430" bIns="45716"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5138"/>
          </a:xfrm>
          <a:prstGeom prst="rect">
            <a:avLst/>
          </a:prstGeom>
        </p:spPr>
        <p:txBody>
          <a:bodyPr vert="horz" lIns="91430" tIns="45716" rIns="91430" bIns="45716" rtlCol="0" anchor="b"/>
          <a:lstStyle>
            <a:lvl1pPr algn="r">
              <a:defRPr sz="1200"/>
            </a:lvl1pPr>
          </a:lstStyle>
          <a:p>
            <a:fld id="{85130FC8-67AB-4DCD-8CD9-C9CD44067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3970343" y="8829676"/>
            <a:ext cx="3038475" cy="465138"/>
          </a:xfrm>
          <a:prstGeom prst="rect">
            <a:avLst/>
          </a:prstGeom>
          <a:noFill/>
          <a:ln>
            <a:miter lim="800000"/>
            <a:headEnd/>
            <a:tailEnd/>
          </a:ln>
        </p:spPr>
        <p:txBody>
          <a:bodyPr/>
          <a:lstStyle/>
          <a:p>
            <a:pPr eaLnBrk="0" hangingPunct="0"/>
            <a:fld id="{37063447-E643-4017-8CCD-8999D2439E38}" type="slidenum">
              <a:rPr lang="en-US"/>
              <a:pPr eaLnBrk="0" hangingPunct="0"/>
              <a:t>1</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endParaRPr lang="en-US"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lIns="93163" tIns="46581" rIns="93163" bIns="46581" numCol="1" anchorCtr="0" compatLnSpc="1">
            <a:prstTxWarp prst="textNoShape">
              <a:avLst/>
            </a:prstTxWarp>
          </a:bodyPr>
          <a:lstStyle/>
          <a:p>
            <a:pPr eaLnBrk="0" fontAlgn="base" hangingPunct="0">
              <a:spcBef>
                <a:spcPct val="0"/>
              </a:spcBef>
              <a:spcAft>
                <a:spcPct val="0"/>
              </a:spcAft>
            </a:pPr>
            <a:fld id="{07344A20-E564-4CBC-8548-F65D36959D4A}" type="slidenum">
              <a:rPr lang="en-US"/>
              <a:pPr eaLnBrk="0" fontAlgn="base" hangingPunct="0">
                <a:spcBef>
                  <a:spcPct val="0"/>
                </a:spcBef>
                <a:spcAft>
                  <a:spcPct val="0"/>
                </a:spcAft>
              </a:pPr>
              <a:t>3</a:t>
            </a:fld>
            <a:endParaRPr lang="en-US"/>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5130FC8-67AB-4DCD-8CD9-C9CD4406799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NUL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23" descr="129762-97_face.png"/>
          <p:cNvPicPr>
            <a:picLocks noChangeAspect="1"/>
          </p:cNvPicPr>
          <p:nvPr userDrawn="1"/>
        </p:nvPicPr>
        <p:blipFill>
          <a:blip r:embed="rId2" cstate="print"/>
          <a:srcRect l="33418" t="12767" r="33000" b="52560"/>
          <a:stretch>
            <a:fillRect/>
          </a:stretch>
        </p:blipFill>
        <p:spPr bwMode="auto">
          <a:xfrm>
            <a:off x="0" y="2424113"/>
            <a:ext cx="1157288" cy="1181100"/>
          </a:xfrm>
          <a:prstGeom prst="rect">
            <a:avLst/>
          </a:prstGeom>
          <a:noFill/>
          <a:ln w="9525">
            <a:noFill/>
            <a:miter lim="800000"/>
            <a:headEnd/>
            <a:tailEnd/>
          </a:ln>
        </p:spPr>
      </p:pic>
      <p:pic>
        <p:nvPicPr>
          <p:cNvPr id="12" name="Picture 21" descr="clouds.png"/>
          <p:cNvPicPr>
            <a:picLocks noChangeAspect="1"/>
          </p:cNvPicPr>
          <p:nvPr userDrawn="1"/>
        </p:nvPicPr>
        <p:blipFill>
          <a:blip r:embed="rId3"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13" name="Group 17"/>
          <p:cNvGrpSpPr>
            <a:grpSpLocks/>
          </p:cNvGrpSpPr>
          <p:nvPr userDrawn="1"/>
        </p:nvGrpSpPr>
        <p:grpSpPr bwMode="auto">
          <a:xfrm>
            <a:off x="0" y="6056313"/>
            <a:ext cx="9145588" cy="806450"/>
            <a:chOff x="0" y="6634186"/>
            <a:chExt cx="9145770" cy="228600"/>
          </a:xfrm>
        </p:grpSpPr>
        <p:sp>
          <p:nvSpPr>
            <p:cNvPr id="14"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5"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sp>
        <p:nvSpPr>
          <p:cNvPr id="16"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17" name="TextBox 46"/>
          <p:cNvSpPr txBox="1"/>
          <p:nvPr userDrawn="1"/>
        </p:nvSpPr>
        <p:spPr>
          <a:xfrm>
            <a:off x="5362575" y="630555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18" name="Picture 18" descr="New_DOE_Logo_BLACK.png"/>
          <p:cNvPicPr>
            <a:picLocks noChangeAspect="1"/>
          </p:cNvPicPr>
          <p:nvPr userDrawn="1"/>
        </p:nvPicPr>
        <p:blipFill>
          <a:blip r:embed="rId4" cstate="print"/>
          <a:srcRect/>
          <a:stretch>
            <a:fillRect/>
          </a:stretch>
        </p:blipFill>
        <p:spPr bwMode="auto">
          <a:xfrm>
            <a:off x="150813" y="6229350"/>
            <a:ext cx="2070100" cy="498475"/>
          </a:xfrm>
          <a:prstGeom prst="rect">
            <a:avLst/>
          </a:prstGeom>
          <a:noFill/>
          <a:ln w="9525">
            <a:noFill/>
            <a:miter lim="800000"/>
            <a:headEnd/>
            <a:tailEnd/>
          </a:ln>
        </p:spPr>
      </p:pic>
      <p:pic>
        <p:nvPicPr>
          <p:cNvPr id="19" name="Picture 38" descr="pict1.png"/>
          <p:cNvPicPr>
            <a:picLocks noChangeAspect="1"/>
          </p:cNvPicPr>
          <p:nvPr userDrawn="1"/>
        </p:nvPicPr>
        <p:blipFill>
          <a:blip r:embed="rId5" cstate="print"/>
          <a:srcRect l="9306" b="6178"/>
          <a:stretch>
            <a:fillRect/>
          </a:stretch>
        </p:blipFill>
        <p:spPr bwMode="auto">
          <a:xfrm>
            <a:off x="0" y="0"/>
            <a:ext cx="1154113" cy="1182688"/>
          </a:xfrm>
          <a:prstGeom prst="rect">
            <a:avLst/>
          </a:prstGeom>
          <a:noFill/>
          <a:ln w="9525">
            <a:noFill/>
            <a:miter lim="800000"/>
            <a:headEnd/>
            <a:tailEnd/>
          </a:ln>
        </p:spPr>
      </p:pic>
      <p:pic>
        <p:nvPicPr>
          <p:cNvPr id="20" name="Picture 40" descr="pict3.png"/>
          <p:cNvPicPr>
            <a:picLocks noChangeAspect="1"/>
          </p:cNvPicPr>
          <p:nvPr userDrawn="1"/>
        </p:nvPicPr>
        <p:blipFill>
          <a:blip r:embed="rId6"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21" name="Picture 14" descr="procholorococcus marinus cropped.tif"/>
          <p:cNvPicPr>
            <a:picLocks noChangeAspect="1"/>
          </p:cNvPicPr>
          <p:nvPr userDrawn="1"/>
        </p:nvPicPr>
        <p:blipFill>
          <a:blip r:embed="rId7" cstate="print"/>
          <a:srcRect l="40152" t="17851" r="5042" b="1501"/>
          <a:stretch>
            <a:fillRect/>
          </a:stretch>
        </p:blipFill>
        <p:spPr bwMode="auto">
          <a:xfrm>
            <a:off x="0" y="4843463"/>
            <a:ext cx="1160463" cy="1176337"/>
          </a:xfrm>
          <a:prstGeom prst="rect">
            <a:avLst/>
          </a:prstGeom>
          <a:noFill/>
          <a:ln w="9525">
            <a:noFill/>
            <a:miter lim="800000"/>
            <a:headEnd/>
            <a:tailEnd/>
          </a:ln>
        </p:spPr>
      </p:pic>
      <p:sp>
        <p:nvSpPr>
          <p:cNvPr id="22" name="Rectangle 223"/>
          <p:cNvSpPr txBox="1">
            <a:spLocks noChangeArrowheads="1"/>
          </p:cNvSpPr>
          <p:nvPr userDrawn="1"/>
        </p:nvSpPr>
        <p:spPr>
          <a:xfrm>
            <a:off x="1317330" y="2744569"/>
            <a:ext cx="3073400" cy="369332"/>
          </a:xfrm>
          <a:prstGeom prst="rect">
            <a:avLst/>
          </a:prstGeom>
        </p:spPr>
        <p:txBody>
          <a:bodyPr vert="horz" lIns="91440" tIns="45720" rIns="91440" bIns="45720" rtlCol="0">
            <a:spAutoFit/>
          </a:bodyPr>
          <a:lstStyle>
            <a:lvl1pPr marL="0" indent="0" algn="l">
              <a:buFont typeface="Symbol" pitchFamily="18" charset="2"/>
              <a:buNone/>
              <a:defRPr sz="2000"/>
            </a:lvl1pPr>
          </a:lstStyle>
          <a:p>
            <a:pPr marL="0" marR="0" lvl="0" indent="0" algn="l" defTabSz="914400" rtl="0" eaLnBrk="1" fontAlgn="auto" latinLnBrk="0" hangingPunct="1">
              <a:lnSpc>
                <a:spcPct val="90000"/>
              </a:lnSpc>
              <a:spcBef>
                <a:spcPts val="1400"/>
              </a:spcBef>
              <a:spcAft>
                <a:spcPts val="0"/>
              </a:spcAft>
              <a:buClr>
                <a:schemeClr val="tx1"/>
              </a:buClr>
              <a:buSzTx/>
              <a:buFont typeface="Symbol" pitchFamily="18" charset="2"/>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3" name="Title 35"/>
          <p:cNvSpPr txBox="1">
            <a:spLocks/>
          </p:cNvSpPr>
          <p:nvPr userDrawn="1"/>
        </p:nvSpPr>
        <p:spPr>
          <a:xfrm>
            <a:off x="1317329" y="1147078"/>
            <a:ext cx="6377629" cy="535531"/>
          </a:xfrm>
          <a:prstGeom prst="rect">
            <a:avLst/>
          </a:prstGeom>
        </p:spPr>
        <p:txBody>
          <a:bodyPr vert="horz" lIns="91440" tIns="45720" rIns="91440" bIns="45720" rtlCol="0" anchor="t" anchorCtr="0">
            <a:spAutoFit/>
          </a:bodyPr>
          <a:lstStyle>
            <a:lvl1pPr>
              <a:defRPr sz="3200" b="1">
                <a:solidFill>
                  <a:schemeClr val="bg2">
                    <a:lumMod val="10000"/>
                  </a:schemeClr>
                </a:solidFill>
                <a:latin typeface="+mn-lt"/>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bg2">
                    <a:lumMod val="10000"/>
                  </a:schemeClr>
                </a:solidFill>
                <a:effectLst/>
                <a:uLnTx/>
                <a:uFillTx/>
                <a:latin typeface="Arial" pitchFamily="34" charset="0"/>
                <a:ea typeface="+mj-ea"/>
                <a:cs typeface="Arial" pitchFamily="34" charset="0"/>
              </a:rPr>
              <a:t> </a:t>
            </a:r>
            <a:endParaRPr kumimoji="0" lang="en-US" sz="3200" b="1" i="0" u="none" strike="noStrike" kern="1200" cap="none" spc="0" normalizeH="0" baseline="0" noProof="0" dirty="0">
              <a:ln>
                <a:noFill/>
              </a:ln>
              <a:solidFill>
                <a:schemeClr val="bg2">
                  <a:lumMod val="10000"/>
                </a:schemeClr>
              </a:solidFill>
              <a:effectLst/>
              <a:uLnTx/>
              <a:uFillTx/>
              <a:latin typeface="Arial" pitchFamily="34" charset="0"/>
              <a:ea typeface="+mj-ea"/>
              <a:cs typeface="Arial" pitchFamily="34" charset="0"/>
            </a:endParaRPr>
          </a:p>
        </p:txBody>
      </p:sp>
      <p:sp>
        <p:nvSpPr>
          <p:cNvPr id="27"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28"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8" name="Rectangle 235"/>
          <p:cNvSpPr>
            <a:spLocks noChangeArrowheads="1"/>
          </p:cNvSpPr>
          <p:nvPr userDrawn="1"/>
        </p:nvSpPr>
        <p:spPr bwMode="auto">
          <a:xfrm>
            <a:off x="-34925" y="6646863"/>
            <a:ext cx="2065606" cy="2111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000" dirty="0" smtClean="0">
                <a:solidFill>
                  <a:schemeClr val="bg1"/>
                </a:solidFill>
                <a:ea typeface="Rod"/>
                <a:cs typeface="Rod"/>
              </a:rPr>
              <a:t> </a:t>
            </a:r>
            <a:r>
              <a:rPr lang="en-US" sz="1200" b="1" dirty="0" smtClean="0">
                <a:solidFill>
                  <a:schemeClr val="bg1"/>
                </a:solidFill>
                <a:ea typeface="Rod"/>
                <a:cs typeface="Rod"/>
              </a:rPr>
              <a:t>BER AC October 2011</a:t>
            </a:r>
            <a:endParaRPr lang="en-US" sz="1200" b="1" dirty="0">
              <a:solidFill>
                <a:schemeClr val="bg1"/>
              </a:solidFill>
              <a:ea typeface="Rod"/>
              <a:cs typeface="Rod"/>
            </a:endParaRP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0"/>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3"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4"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5" name="Rectangle 235"/>
          <p:cNvSpPr>
            <a:spLocks noChangeArrowheads="1"/>
          </p:cNvSpPr>
          <p:nvPr/>
        </p:nvSpPr>
        <p:spPr bwMode="auto">
          <a:xfrm>
            <a:off x="2386013" y="6635750"/>
            <a:ext cx="6600825" cy="211138"/>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6" name="Rectangle 235"/>
          <p:cNvSpPr>
            <a:spLocks noChangeArrowheads="1"/>
          </p:cNvSpPr>
          <p:nvPr userDrawn="1"/>
        </p:nvSpPr>
        <p:spPr bwMode="auto">
          <a:xfrm>
            <a:off x="-34926" y="6646863"/>
            <a:ext cx="2208109" cy="211137"/>
          </a:xfrm>
          <a:prstGeom prst="rect">
            <a:avLst/>
          </a:prstGeom>
          <a:noFill/>
          <a:ln w="9525" algn="ctr">
            <a:noFill/>
            <a:miter lim="800000"/>
            <a:headEnd/>
            <a:tailEnd/>
          </a:ln>
          <a:effectLst/>
        </p:spPr>
        <p:txBody>
          <a:bodyPr/>
          <a:lstStyle/>
          <a:p>
            <a:pPr marL="171450" indent="-171450" eaLnBrk="0" hangingPunct="0">
              <a:lnSpc>
                <a:spcPct val="90000"/>
              </a:lnSpc>
              <a:defRPr/>
            </a:pPr>
            <a:fld id="{C73A21A1-59FF-456D-9D40-99E243DEE999}"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000" dirty="0" smtClean="0">
                <a:solidFill>
                  <a:schemeClr val="bg1"/>
                </a:solidFill>
                <a:ea typeface="Rod"/>
                <a:cs typeface="Rod"/>
              </a:rPr>
              <a:t> </a:t>
            </a:r>
            <a:r>
              <a:rPr lang="en-US" sz="1200" b="1" dirty="0" smtClean="0">
                <a:solidFill>
                  <a:schemeClr val="bg1"/>
                </a:solidFill>
                <a:ea typeface="Rod"/>
                <a:cs typeface="Rod"/>
              </a:rPr>
              <a:t>BER AC</a:t>
            </a:r>
            <a:r>
              <a:rPr lang="en-US" sz="1200" b="1" baseline="0" dirty="0" smtClean="0">
                <a:solidFill>
                  <a:schemeClr val="bg1"/>
                </a:solidFill>
                <a:ea typeface="Rod"/>
                <a:cs typeface="Rod"/>
              </a:rPr>
              <a:t> October</a:t>
            </a:r>
            <a:r>
              <a:rPr lang="en-US" sz="1200" b="1" dirty="0" smtClean="0">
                <a:solidFill>
                  <a:schemeClr val="bg1"/>
                </a:solidFill>
                <a:ea typeface="Rod"/>
                <a:cs typeface="Rod"/>
              </a:rPr>
              <a:t> 2011</a:t>
            </a:r>
            <a:endParaRPr lang="en-US" sz="1200" b="1" dirty="0">
              <a:solidFill>
                <a:schemeClr val="bg1"/>
              </a:solidFill>
              <a:ea typeface="Rod"/>
              <a:cs typeface="Rod"/>
            </a:endParaRPr>
          </a:p>
        </p:txBody>
      </p:sp>
      <p:sp>
        <p:nvSpPr>
          <p:cNvPr id="2" name="Content Placeholder 1"/>
          <p:cNvSpPr>
            <a:spLocks noGrp="1"/>
          </p:cNvSpPr>
          <p:nvPr>
            <p:ph/>
          </p:nvPr>
        </p:nvSpPr>
        <p:spPr>
          <a:xfrm>
            <a:off x="457200" y="381000"/>
            <a:ext cx="8229600" cy="57451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
          <p:cNvSpPr>
            <a:spLocks noGrp="1"/>
          </p:cNvSpPr>
          <p:nvPr>
            <p:ph type="sldNum" sz="quarter" idx="10"/>
          </p:nvPr>
        </p:nvSpPr>
        <p:spPr>
          <a:xfrm>
            <a:off x="6553200" y="6356350"/>
            <a:ext cx="2133600" cy="365125"/>
          </a:xfrm>
          <a:prstGeom prst="rect">
            <a:avLst/>
          </a:prstGeom>
        </p:spPr>
        <p:txBody>
          <a:bodyPr/>
          <a:lstStyle>
            <a:lvl1pPr eaLnBrk="0" hangingPunct="0">
              <a:defRPr>
                <a:latin typeface="Arial" charset="0"/>
              </a:defRPr>
            </a:lvl1pPr>
          </a:lstStyle>
          <a:p>
            <a:pPr>
              <a:defRPr/>
            </a:pPr>
            <a:fld id="{A50071CA-183A-4989-8DC3-9E553A5CDD5F}"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23" descr="129762-97_face.png"/>
          <p:cNvPicPr>
            <a:picLocks noChangeAspect="1"/>
          </p:cNvPicPr>
          <p:nvPr userDrawn="1"/>
        </p:nvPicPr>
        <p:blipFill>
          <a:blip r:embed="rId2" cstate="print"/>
          <a:srcRect l="33418" t="12767" r="33000" b="52560"/>
          <a:stretch>
            <a:fillRect/>
          </a:stretch>
        </p:blipFill>
        <p:spPr bwMode="auto">
          <a:xfrm>
            <a:off x="0" y="2424113"/>
            <a:ext cx="1157288" cy="1181100"/>
          </a:xfrm>
          <a:prstGeom prst="rect">
            <a:avLst/>
          </a:prstGeom>
          <a:noFill/>
          <a:ln w="9525">
            <a:noFill/>
            <a:miter lim="800000"/>
            <a:headEnd/>
            <a:tailEnd/>
          </a:ln>
        </p:spPr>
      </p:pic>
      <p:pic>
        <p:nvPicPr>
          <p:cNvPr id="5" name="Picture 21" descr="clouds.png"/>
          <p:cNvPicPr>
            <a:picLocks noChangeAspect="1"/>
          </p:cNvPicPr>
          <p:nvPr userDrawn="1"/>
        </p:nvPicPr>
        <p:blipFill>
          <a:blip r:embed="rId3" cstate="print"/>
          <a:srcRect l="19649" t="20390" r="16382" b="14767"/>
          <a:stretch>
            <a:fillRect/>
          </a:stretch>
        </p:blipFill>
        <p:spPr bwMode="auto">
          <a:xfrm>
            <a:off x="0" y="1211263"/>
            <a:ext cx="1150938" cy="1184275"/>
          </a:xfrm>
          <a:prstGeom prst="rect">
            <a:avLst/>
          </a:prstGeom>
          <a:noFill/>
          <a:ln w="9525">
            <a:noFill/>
            <a:miter lim="800000"/>
            <a:headEnd/>
            <a:tailEnd/>
          </a:ln>
        </p:spPr>
      </p:pic>
      <p:grpSp>
        <p:nvGrpSpPr>
          <p:cNvPr id="2" name="Group 17"/>
          <p:cNvGrpSpPr>
            <a:grpSpLocks/>
          </p:cNvGrpSpPr>
          <p:nvPr userDrawn="1"/>
        </p:nvGrpSpPr>
        <p:grpSpPr bwMode="auto">
          <a:xfrm>
            <a:off x="0" y="6056313"/>
            <a:ext cx="9145588" cy="806450"/>
            <a:chOff x="0" y="6634186"/>
            <a:chExt cx="9145770" cy="228600"/>
          </a:xfrm>
        </p:grpSpPr>
        <p:sp>
          <p:nvSpPr>
            <p:cNvPr id="7" name="Rectangle 15"/>
            <p:cNvSpPr/>
            <p:nvPr userDrawn="1"/>
          </p:nvSpPr>
          <p:spPr bwMode="auto">
            <a:xfrm>
              <a:off x="2360660" y="6634186"/>
              <a:ext cx="6785110"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8" name="Rectangle 16"/>
            <p:cNvSpPr/>
            <p:nvPr userDrawn="1"/>
          </p:nvSpPr>
          <p:spPr bwMode="auto">
            <a:xfrm>
              <a:off x="0" y="6634186"/>
              <a:ext cx="2333671"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grpSp>
      <p:sp>
        <p:nvSpPr>
          <p:cNvPr id="9" name="TextBox 44"/>
          <p:cNvSpPr txBox="1"/>
          <p:nvPr userDrawn="1"/>
        </p:nvSpPr>
        <p:spPr>
          <a:xfrm>
            <a:off x="2362200" y="6172200"/>
            <a:ext cx="1504950" cy="590550"/>
          </a:xfrm>
          <a:prstGeom prst="rect">
            <a:avLst/>
          </a:prstGeom>
          <a:noFill/>
        </p:spPr>
        <p:txBody>
          <a:bodyPr>
            <a:spAutoFit/>
          </a:bodyPr>
          <a:lstStyle/>
          <a:p>
            <a:pPr eaLnBrk="0" hangingPunct="0">
              <a:lnSpc>
                <a:spcPct val="90000"/>
              </a:lnSpc>
              <a:defRPr/>
            </a:pPr>
            <a:r>
              <a:rPr lang="en-US" b="1" dirty="0">
                <a:solidFill>
                  <a:schemeClr val="bg1"/>
                </a:solidFill>
              </a:rPr>
              <a:t>Office </a:t>
            </a:r>
            <a:br>
              <a:rPr lang="en-US" b="1" dirty="0">
                <a:solidFill>
                  <a:schemeClr val="bg1"/>
                </a:solidFill>
              </a:rPr>
            </a:br>
            <a:r>
              <a:rPr lang="en-US" b="1" dirty="0">
                <a:solidFill>
                  <a:schemeClr val="bg1"/>
                </a:solidFill>
              </a:rPr>
              <a:t>of Science</a:t>
            </a:r>
          </a:p>
        </p:txBody>
      </p:sp>
      <p:sp>
        <p:nvSpPr>
          <p:cNvPr id="10" name="TextBox 46"/>
          <p:cNvSpPr txBox="1"/>
          <p:nvPr userDrawn="1"/>
        </p:nvSpPr>
        <p:spPr>
          <a:xfrm>
            <a:off x="5362575" y="6305550"/>
            <a:ext cx="3629025" cy="425450"/>
          </a:xfrm>
          <a:prstGeom prst="rect">
            <a:avLst/>
          </a:prstGeom>
          <a:noFill/>
        </p:spPr>
        <p:txBody>
          <a:bodyPr>
            <a:spAutoFit/>
          </a:bodyPr>
          <a:lstStyle/>
          <a:p>
            <a:pPr algn="r" eaLnBrk="0" hangingPunct="0">
              <a:lnSpc>
                <a:spcPct val="90000"/>
              </a:lnSpc>
              <a:defRPr/>
            </a:pPr>
            <a:r>
              <a:rPr lang="en-US" sz="1200" b="1" dirty="0">
                <a:solidFill>
                  <a:schemeClr val="bg1"/>
                </a:solidFill>
              </a:rPr>
              <a:t>Office of Biological </a:t>
            </a:r>
            <a:br>
              <a:rPr lang="en-US" sz="1200" b="1" dirty="0">
                <a:solidFill>
                  <a:schemeClr val="bg1"/>
                </a:solidFill>
              </a:rPr>
            </a:br>
            <a:r>
              <a:rPr lang="en-US" sz="1200" b="1" dirty="0">
                <a:solidFill>
                  <a:schemeClr val="bg1"/>
                </a:solidFill>
              </a:rPr>
              <a:t>and Environmental Research</a:t>
            </a:r>
          </a:p>
        </p:txBody>
      </p:sp>
      <p:pic>
        <p:nvPicPr>
          <p:cNvPr id="11" name="Picture 18" descr="New_DOE_Logo_BLACK.png"/>
          <p:cNvPicPr>
            <a:picLocks noChangeAspect="1"/>
          </p:cNvPicPr>
          <p:nvPr userDrawn="1"/>
        </p:nvPicPr>
        <p:blipFill>
          <a:blip r:embed="rId4" cstate="print"/>
          <a:srcRect/>
          <a:stretch>
            <a:fillRect/>
          </a:stretch>
        </p:blipFill>
        <p:spPr bwMode="auto">
          <a:xfrm>
            <a:off x="150813" y="6229350"/>
            <a:ext cx="2070100" cy="498475"/>
          </a:xfrm>
          <a:prstGeom prst="rect">
            <a:avLst/>
          </a:prstGeom>
          <a:noFill/>
          <a:ln w="9525">
            <a:noFill/>
            <a:miter lim="800000"/>
            <a:headEnd/>
            <a:tailEnd/>
          </a:ln>
        </p:spPr>
      </p:pic>
      <p:pic>
        <p:nvPicPr>
          <p:cNvPr id="12" name="Picture 38" descr="pict1.png"/>
          <p:cNvPicPr>
            <a:picLocks noChangeAspect="1"/>
          </p:cNvPicPr>
          <p:nvPr userDrawn="1"/>
        </p:nvPicPr>
        <p:blipFill>
          <a:blip r:embed="rId5" cstate="print"/>
          <a:srcRect l="9306" b="6178"/>
          <a:stretch>
            <a:fillRect/>
          </a:stretch>
        </p:blipFill>
        <p:spPr bwMode="auto">
          <a:xfrm>
            <a:off x="0" y="0"/>
            <a:ext cx="1154113" cy="1182688"/>
          </a:xfrm>
          <a:prstGeom prst="rect">
            <a:avLst/>
          </a:prstGeom>
          <a:noFill/>
          <a:ln w="9525">
            <a:noFill/>
            <a:miter lim="800000"/>
            <a:headEnd/>
            <a:tailEnd/>
          </a:ln>
        </p:spPr>
      </p:pic>
      <p:pic>
        <p:nvPicPr>
          <p:cNvPr id="13" name="Picture 40" descr="pict3.png"/>
          <p:cNvPicPr>
            <a:picLocks noChangeAspect="1"/>
          </p:cNvPicPr>
          <p:nvPr userDrawn="1"/>
        </p:nvPicPr>
        <p:blipFill>
          <a:blip r:embed="rId6" cstate="print">
            <a:lum bright="14000" contrast="38000"/>
          </a:blip>
          <a:srcRect l="9306" b="6711"/>
          <a:stretch>
            <a:fillRect/>
          </a:stretch>
        </p:blipFill>
        <p:spPr bwMode="auto">
          <a:xfrm>
            <a:off x="0" y="3633788"/>
            <a:ext cx="1162050" cy="1174750"/>
          </a:xfrm>
          <a:prstGeom prst="rect">
            <a:avLst/>
          </a:prstGeom>
          <a:noFill/>
          <a:ln w="9525">
            <a:noFill/>
            <a:miter lim="800000"/>
            <a:headEnd/>
            <a:tailEnd/>
          </a:ln>
        </p:spPr>
      </p:pic>
      <p:pic>
        <p:nvPicPr>
          <p:cNvPr id="14" name="Picture 14" descr="procholorococcus marinus cropped.tif"/>
          <p:cNvPicPr>
            <a:picLocks noChangeAspect="1"/>
          </p:cNvPicPr>
          <p:nvPr userDrawn="1"/>
        </p:nvPicPr>
        <p:blipFill>
          <a:blip r:embed="rId7" cstate="print"/>
          <a:srcRect l="40152" t="17851" r="5042" b="1501"/>
          <a:stretch>
            <a:fillRect/>
          </a:stretch>
        </p:blipFill>
        <p:spPr bwMode="auto">
          <a:xfrm>
            <a:off x="0" y="4843463"/>
            <a:ext cx="1160463" cy="1176337"/>
          </a:xfrm>
          <a:prstGeom prst="rect">
            <a:avLst/>
          </a:prstGeom>
          <a:noFill/>
          <a:ln w="9525">
            <a:noFill/>
            <a:miter lim="800000"/>
            <a:headEnd/>
            <a:tailEnd/>
          </a:ln>
        </p:spPr>
      </p:pic>
      <p:sp>
        <p:nvSpPr>
          <p:cNvPr id="160991" name="Rectangle 223"/>
          <p:cNvSpPr>
            <a:spLocks noGrp="1" noChangeArrowheads="1"/>
          </p:cNvSpPr>
          <p:nvPr>
            <p:ph type="subTitle" idx="1"/>
          </p:nvPr>
        </p:nvSpPr>
        <p:spPr>
          <a:xfrm>
            <a:off x="1317330" y="2700382"/>
            <a:ext cx="3073400" cy="646331"/>
          </a:xfrm>
        </p:spPr>
        <p:txBody>
          <a:bodyPr/>
          <a:lstStyle>
            <a:lvl1pPr marL="0" indent="0" algn="l">
              <a:buFont typeface="Symbol" pitchFamily="18" charset="2"/>
              <a:buNone/>
              <a:defRPr sz="2000"/>
            </a:lvl1pPr>
          </a:lstStyle>
          <a:p>
            <a:r>
              <a:rPr lang="en-US" dirty="0"/>
              <a:t>Click to edit Master subtitle style</a:t>
            </a:r>
          </a:p>
        </p:txBody>
      </p:sp>
      <p:sp>
        <p:nvSpPr>
          <p:cNvPr id="36" name="Title 35"/>
          <p:cNvSpPr>
            <a:spLocks noGrp="1"/>
          </p:cNvSpPr>
          <p:nvPr>
            <p:ph type="title"/>
          </p:nvPr>
        </p:nvSpPr>
        <p:spPr>
          <a:xfrm>
            <a:off x="1317329" y="1102891"/>
            <a:ext cx="6377629" cy="929485"/>
          </a:xfrm>
        </p:spPr>
        <p:txBody>
          <a:bodyPr/>
          <a:lstStyle>
            <a:lvl1pPr>
              <a:defRPr sz="3200" b="1">
                <a:solidFill>
                  <a:schemeClr val="bg2">
                    <a:lumMod val="10000"/>
                  </a:schemeClr>
                </a:solidFill>
                <a:latin typeface="+mn-lt"/>
              </a:defRPr>
            </a:lvl1pPr>
          </a:lstStyle>
          <a:p>
            <a:r>
              <a:rPr lang="en-US" dirty="0" smtClean="0"/>
              <a:t>Click to edit Master title style</a:t>
            </a:r>
            <a:endParaRPr lang="en-US"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9304" y="177114"/>
            <a:ext cx="8229600" cy="484748"/>
          </a:xfrm>
          <a:prstGeom prst="rect">
            <a:avLst/>
          </a:prstGeom>
        </p:spPr>
        <p:txBody>
          <a:bodyPr vert="horz" lIns="91440" tIns="45720" rIns="91440" bIns="45720" rtlCol="0" anchor="t" anchorCtr="0">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49304" y="1344823"/>
            <a:ext cx="8229600" cy="1834348"/>
          </a:xfrm>
          <a:prstGeom prst="rect">
            <a:avLst/>
          </a:prstGeom>
        </p:spPr>
        <p:txBody>
          <a:bodyPr vert="horz" lIns="91440" tIns="45720" rIns="91440" bIns="4572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Rectangle 14"/>
          <p:cNvSpPr/>
          <p:nvPr/>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16" name="Rectangle 15"/>
          <p:cNvSpPr/>
          <p:nvPr/>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pitchFamily="34" charset="0"/>
            </a:endParaRPr>
          </a:p>
        </p:txBody>
      </p:sp>
      <p:sp>
        <p:nvSpPr>
          <p:cNvPr id="17" name="Rectangle 235"/>
          <p:cNvSpPr>
            <a:spLocks noChangeArrowheads="1"/>
          </p:cNvSpPr>
          <p:nvPr/>
        </p:nvSpPr>
        <p:spPr bwMode="auto">
          <a:xfrm>
            <a:off x="2433638" y="6635750"/>
            <a:ext cx="6553200" cy="222250"/>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18" name="Rectangle 235"/>
          <p:cNvSpPr>
            <a:spLocks noChangeArrowheads="1"/>
          </p:cNvSpPr>
          <p:nvPr/>
        </p:nvSpPr>
        <p:spPr bwMode="auto">
          <a:xfrm>
            <a:off x="-34926" y="6646863"/>
            <a:ext cx="2113107" cy="211137"/>
          </a:xfrm>
          <a:prstGeom prst="rect">
            <a:avLst/>
          </a:prstGeom>
          <a:noFill/>
          <a:ln w="9525" algn="ctr">
            <a:noFill/>
            <a:miter lim="800000"/>
            <a:headEnd/>
            <a:tailEnd/>
          </a:ln>
          <a:effectLst/>
        </p:spPr>
        <p:txBody>
          <a:bodyPr/>
          <a:lstStyle/>
          <a:p>
            <a:pPr marL="171450" indent="-171450" eaLnBrk="0" hangingPunct="0">
              <a:lnSpc>
                <a:spcPct val="90000"/>
              </a:lnSpc>
              <a:defRPr/>
            </a:pPr>
            <a:fld id="{797398DD-3765-4CAF-A947-70115095717E}"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smtClean="0">
                <a:solidFill>
                  <a:schemeClr val="bg1"/>
                </a:solidFill>
                <a:ea typeface="Rod"/>
                <a:cs typeface="Rod"/>
              </a:rPr>
              <a:t>BER AC</a:t>
            </a:r>
            <a:r>
              <a:rPr lang="en-US" sz="1200" b="1" baseline="0" dirty="0" smtClean="0">
                <a:solidFill>
                  <a:schemeClr val="bg1"/>
                </a:solidFill>
                <a:ea typeface="Rod"/>
                <a:cs typeface="Rod"/>
              </a:rPr>
              <a:t> October</a:t>
            </a:r>
            <a:r>
              <a:rPr lang="en-US" sz="1200" b="1" dirty="0" smtClean="0">
                <a:solidFill>
                  <a:schemeClr val="bg1"/>
                </a:solidFill>
                <a:ea typeface="Rod"/>
                <a:cs typeface="Rod"/>
              </a:rPr>
              <a:t> 2011</a:t>
            </a:r>
            <a:endParaRPr lang="en-US" sz="1200" b="1" dirty="0">
              <a:solidFill>
                <a:schemeClr val="bg1"/>
              </a:solidFill>
              <a:ea typeface="Rod"/>
              <a:cs typeface="Rod"/>
            </a:endParaRPr>
          </a:p>
        </p:txBody>
      </p:sp>
    </p:spTree>
  </p:cSld>
  <p:clrMap bg1="lt1" tx1="dk1" bg2="lt2" tx2="dk2" accent1="accent1" accent2="accent2" accent3="accent3" accent4="accent4" accent5="accent5" accent6="accent6" hlink="hlink" folHlink="folHlink"/>
  <p:sldLayoutIdLst>
    <p:sldLayoutId id="2147483916" r:id="rId1"/>
    <p:sldLayoutId id="2147483917" r:id="rId2"/>
    <p:sldLayoutId id="2147483919" r:id="rId3"/>
    <p:sldLayoutId id="2147483920" r:id="rId4"/>
    <p:sldLayoutId id="2147483921" r:id="rId5"/>
    <p:sldLayoutId id="2147483923" r:id="rId6"/>
    <p:sldLayoutId id="2147483924" r:id="rId7"/>
    <p:sldLayoutId id="2147483925" r:id="rId8"/>
  </p:sldLayoutIdLst>
  <p:hf hdr="0" ftr="0" dt="0"/>
  <p:txStyles>
    <p:titleStyle>
      <a:lvl1pPr algn="l" defTabSz="914400" rtl="0" eaLnBrk="1" latinLnBrk="0" hangingPunct="1">
        <a:lnSpc>
          <a:spcPct val="85000"/>
        </a:lnSpc>
        <a:spcBef>
          <a:spcPct val="0"/>
        </a:spcBef>
        <a:buNone/>
        <a:defRPr sz="3000" b="1" kern="1200">
          <a:solidFill>
            <a:schemeClr val="tx1"/>
          </a:solidFill>
          <a:latin typeface="Arial" pitchFamily="34" charset="0"/>
          <a:ea typeface="+mj-ea"/>
          <a:cs typeface="Arial" pitchFamily="34" charset="0"/>
        </a:defRPr>
      </a:lvl1pPr>
    </p:titleStyle>
    <p:bodyStyle>
      <a:lvl1pPr marL="230188" indent="-230188" algn="l" defTabSz="914400" rtl="0" eaLnBrk="1" latinLnBrk="0" hangingPunct="1">
        <a:lnSpc>
          <a:spcPct val="90000"/>
        </a:lnSpc>
        <a:spcBef>
          <a:spcPts val="1400"/>
        </a:spcBef>
        <a:buClr>
          <a:schemeClr val="tx1"/>
        </a:buClr>
        <a:buFont typeface="Arial" pitchFamily="34" charset="0"/>
        <a:buChar char="•"/>
        <a:defRPr sz="2400" b="0" kern="1200">
          <a:solidFill>
            <a:schemeClr val="tx1"/>
          </a:solidFill>
          <a:latin typeface="Arial" pitchFamily="34" charset="0"/>
          <a:ea typeface="+mn-ea"/>
          <a:cs typeface="Arial" pitchFamily="34" charset="0"/>
        </a:defRPr>
      </a:lvl1pPr>
      <a:lvl2pPr marL="625475" indent="-279400" algn="l" defTabSz="914400" rtl="0" eaLnBrk="1" latinLnBrk="0" hangingPunct="1">
        <a:lnSpc>
          <a:spcPct val="90000"/>
        </a:lnSpc>
        <a:spcBef>
          <a:spcPts val="800"/>
        </a:spcBef>
        <a:buClr>
          <a:schemeClr val="tx1"/>
        </a:buClr>
        <a:buFont typeface="Arial" pitchFamily="34" charset="0"/>
        <a:buChar char="–"/>
        <a:defRPr sz="2000" b="0" kern="1200">
          <a:solidFill>
            <a:schemeClr val="tx1"/>
          </a:solidFill>
          <a:latin typeface="Arial" pitchFamily="34" charset="0"/>
          <a:ea typeface="+mn-ea"/>
          <a:cs typeface="Arial" pitchFamily="34" charset="0"/>
        </a:defRPr>
      </a:lvl2pPr>
      <a:lvl3pPr marL="914400" indent="-230188" algn="l" defTabSz="914400" rtl="0" eaLnBrk="1" latinLnBrk="0" hangingPunct="1">
        <a:lnSpc>
          <a:spcPct val="90000"/>
        </a:lnSpc>
        <a:spcBef>
          <a:spcPts val="800"/>
        </a:spcBef>
        <a:buClr>
          <a:schemeClr val="tx1"/>
        </a:buClr>
        <a:buFont typeface="Arial" pitchFamily="34" charset="0"/>
        <a:buChar char="•"/>
        <a:defRPr sz="1800" b="0" kern="1200">
          <a:solidFill>
            <a:schemeClr val="tx1"/>
          </a:solidFill>
          <a:latin typeface="Arial" pitchFamily="34" charset="0"/>
          <a:ea typeface="+mn-ea"/>
          <a:cs typeface="Arial" pitchFamily="34" charset="0"/>
        </a:defRPr>
      </a:lvl3pPr>
      <a:lvl4pPr marL="1144588" indent="-173038" algn="l" defTabSz="914400" rtl="0" eaLnBrk="1" latinLnBrk="0" hangingPunct="1">
        <a:lnSpc>
          <a:spcPct val="90000"/>
        </a:lnSpc>
        <a:spcBef>
          <a:spcPts val="800"/>
        </a:spcBef>
        <a:buClr>
          <a:schemeClr val="tx1"/>
        </a:buClr>
        <a:buFont typeface="Arial" pitchFamily="34" charset="0"/>
        <a:buChar char="–"/>
        <a:defRPr sz="1600" b="0" kern="1200">
          <a:solidFill>
            <a:schemeClr val="tx1"/>
          </a:solidFill>
          <a:latin typeface="Arial" pitchFamily="34" charset="0"/>
          <a:ea typeface="+mn-ea"/>
          <a:cs typeface="Arial" pitchFamily="34" charset="0"/>
        </a:defRPr>
      </a:lvl4pPr>
      <a:lvl5pPr marL="1482725" indent="-222250" algn="l" defTabSz="914400" rtl="0" eaLnBrk="1" latinLnBrk="0" hangingPunct="1">
        <a:lnSpc>
          <a:spcPct val="90000"/>
        </a:lnSpc>
        <a:spcBef>
          <a:spcPts val="600"/>
        </a:spcBef>
        <a:buClr>
          <a:schemeClr val="tx1"/>
        </a:buClr>
        <a:buFont typeface="Arial" pitchFamily="34" charset="0"/>
        <a:buChar char="»"/>
        <a:defRPr sz="1600" b="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17329" y="2700382"/>
            <a:ext cx="4822214" cy="923330"/>
          </a:xfrm>
        </p:spPr>
        <p:txBody>
          <a:bodyPr/>
          <a:lstStyle/>
          <a:p>
            <a:r>
              <a:rPr lang="en-US" b="1" dirty="0" smtClean="0"/>
              <a:t>Sharlene Weatherwax</a:t>
            </a:r>
            <a:r>
              <a:rPr lang="en-US" dirty="0" smtClean="0"/>
              <a:t/>
            </a:r>
            <a:br>
              <a:rPr lang="en-US" dirty="0" smtClean="0"/>
            </a:br>
            <a:r>
              <a:rPr lang="en-US" dirty="0" smtClean="0"/>
              <a:t>Associate Director of Science</a:t>
            </a:r>
            <a:br>
              <a:rPr lang="en-US" dirty="0" smtClean="0"/>
            </a:br>
            <a:r>
              <a:rPr lang="en-US" dirty="0" smtClean="0"/>
              <a:t>Biological and Environmental Research</a:t>
            </a:r>
            <a:endParaRPr lang="en-US" dirty="0"/>
          </a:p>
        </p:txBody>
      </p:sp>
      <p:sp>
        <p:nvSpPr>
          <p:cNvPr id="139266" name="Rectangle 2"/>
          <p:cNvSpPr>
            <a:spLocks noGrp="1" noChangeArrowheads="1"/>
          </p:cNvSpPr>
          <p:nvPr>
            <p:ph type="ctrTitle"/>
          </p:nvPr>
        </p:nvSpPr>
        <p:spPr>
          <a:xfrm>
            <a:off x="1317329" y="1102891"/>
            <a:ext cx="6377629" cy="1348061"/>
          </a:xfrm>
        </p:spPr>
        <p:txBody>
          <a:bodyPr/>
          <a:lstStyle/>
          <a:p>
            <a:r>
              <a:rPr lang="en-US" dirty="0" smtClean="0"/>
              <a:t>The State of BER</a:t>
            </a:r>
            <a:br>
              <a:rPr lang="en-US" dirty="0" smtClean="0"/>
            </a:br>
            <a:r>
              <a:rPr lang="en-US" dirty="0" smtClean="0"/>
              <a:t>October 6, 2011</a:t>
            </a:r>
            <a:br>
              <a:rPr lang="en-US" dirty="0" smtClean="0"/>
            </a:br>
            <a:endParaRPr lang="en-US" dirty="0"/>
          </a:p>
        </p:txBody>
      </p:sp>
      <p:sp>
        <p:nvSpPr>
          <p:cNvPr id="33794"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dirty="0">
              <a:solidFill>
                <a:srgbClr val="0000BC"/>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786825"/>
            <a:ext cx="8559800" cy="2477601"/>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err="1" smtClean="0"/>
              <a:t>Yongqin</a:t>
            </a:r>
            <a:r>
              <a:rPr lang="en-US" sz="2000" b="1" dirty="0" smtClean="0"/>
              <a:t> Jiao</a:t>
            </a:r>
            <a:r>
              <a:rPr lang="en-US" sz="2000" dirty="0" smtClean="0"/>
              <a:t>	</a:t>
            </a:r>
          </a:p>
          <a:p>
            <a:pPr marL="228600" indent="-228600">
              <a:spcAft>
                <a:spcPts val="600"/>
              </a:spcAft>
              <a:buFont typeface="Arial" pitchFamily="34" charset="0"/>
              <a:buChar char="•"/>
            </a:pPr>
            <a:r>
              <a:rPr lang="en-US" sz="2000" dirty="0" smtClean="0"/>
              <a:t>Lawrence Livermore National Laboratory</a:t>
            </a:r>
          </a:p>
          <a:p>
            <a:pPr marL="228600" indent="-228600">
              <a:spcAft>
                <a:spcPts val="600"/>
              </a:spcAft>
              <a:buFont typeface="Arial" pitchFamily="34" charset="0"/>
              <a:buChar char="•"/>
            </a:pPr>
            <a:r>
              <a:rPr lang="en-US" sz="2000" dirty="0" smtClean="0"/>
              <a:t>Systems Level Investigation of Uranium Resistance and Regulation by </a:t>
            </a:r>
            <a:r>
              <a:rPr lang="en-US" sz="2000" i="1" dirty="0" err="1" smtClean="0"/>
              <a:t>Caulobacter</a:t>
            </a:r>
            <a:r>
              <a:rPr lang="en-US" sz="2000" i="1" dirty="0" smtClean="0"/>
              <a:t> </a:t>
            </a:r>
            <a:r>
              <a:rPr lang="en-US" sz="2000" i="1" dirty="0" err="1" smtClean="0"/>
              <a:t>crescentus</a:t>
            </a:r>
            <a:endParaRPr lang="en-US" sz="2000" dirty="0" smtClean="0"/>
          </a:p>
          <a:p>
            <a:pPr marL="228600" indent="-228600">
              <a:spcAft>
                <a:spcPts val="600"/>
              </a:spcAft>
              <a:buFont typeface="Arial" pitchFamily="34" charset="0"/>
              <a:buChar char="•"/>
            </a:pPr>
            <a:r>
              <a:rPr lang="en-US" sz="2000" dirty="0" smtClean="0"/>
              <a:t>Develop a conceptual model of uranium cycling under </a:t>
            </a:r>
            <a:r>
              <a:rPr lang="en-US" sz="2000" dirty="0" err="1" smtClean="0"/>
              <a:t>oxic</a:t>
            </a:r>
            <a:r>
              <a:rPr lang="en-US" sz="2000" dirty="0" smtClean="0"/>
              <a:t> conditions that could be used to understand processes occurring at DOE sites and inform potential remediation strategies.</a:t>
            </a:r>
          </a:p>
        </p:txBody>
      </p:sp>
      <p:pic>
        <p:nvPicPr>
          <p:cNvPr id="4" name="Picture 3" descr="untitled.bmp"/>
          <p:cNvPicPr>
            <a:picLocks noChangeAspect="1"/>
          </p:cNvPicPr>
          <p:nvPr/>
        </p:nvPicPr>
        <p:blipFill>
          <a:blip r:embed="rId2" cstate="print"/>
          <a:stretch>
            <a:fillRect/>
          </a:stretch>
        </p:blipFill>
        <p:spPr>
          <a:xfrm>
            <a:off x="502588" y="736271"/>
            <a:ext cx="2897580" cy="2897580"/>
          </a:xfrm>
          <a:prstGeom prst="rect">
            <a:avLst/>
          </a:prstGeom>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598227"/>
            <a:ext cx="8559800" cy="3063551"/>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smtClean="0"/>
              <a:t>Susannah </a:t>
            </a:r>
            <a:r>
              <a:rPr lang="en-US" sz="2000" b="1" dirty="0" err="1" smtClean="0"/>
              <a:t>Tringe</a:t>
            </a:r>
            <a:r>
              <a:rPr lang="en-US" sz="2000" dirty="0" smtClean="0"/>
              <a:t>	</a:t>
            </a:r>
          </a:p>
          <a:p>
            <a:pPr marL="228600" indent="-228600">
              <a:spcAft>
                <a:spcPts val="600"/>
              </a:spcAft>
              <a:buFont typeface="Arial" pitchFamily="34" charset="0"/>
              <a:buChar char="•"/>
            </a:pPr>
            <a:r>
              <a:rPr lang="en-US" sz="2000" dirty="0" smtClean="0"/>
              <a:t>Lawrence Berkeley National Laboratory	</a:t>
            </a:r>
          </a:p>
          <a:p>
            <a:pPr marL="228600" indent="-228600">
              <a:spcAft>
                <a:spcPts val="600"/>
              </a:spcAft>
              <a:buFont typeface="Arial" pitchFamily="34" charset="0"/>
              <a:buChar char="•"/>
            </a:pPr>
            <a:r>
              <a:rPr lang="en-US" sz="2000" dirty="0" smtClean="0"/>
              <a:t>Microbial Communities in Biological Carbon Sequestration</a:t>
            </a:r>
          </a:p>
          <a:p>
            <a:pPr marL="228600" indent="-228600">
              <a:spcAft>
                <a:spcPts val="600"/>
              </a:spcAft>
              <a:buFont typeface="Arial" pitchFamily="34" charset="0"/>
              <a:buChar char="•"/>
            </a:pPr>
            <a:r>
              <a:rPr lang="en-US" sz="2000" dirty="0" smtClean="0"/>
              <a:t>Examine microbial community structure and functional properties in a restored wetland habitat, characterizing processes that result in increased </a:t>
            </a:r>
            <a:r>
              <a:rPr lang="en-US" sz="2000" dirty="0" err="1" smtClean="0"/>
              <a:t>biosequestration</a:t>
            </a:r>
            <a:r>
              <a:rPr lang="en-US" sz="2000" dirty="0" smtClean="0"/>
              <a:t> of organic carbon over time. Leverage JGI resources, using </a:t>
            </a:r>
            <a:r>
              <a:rPr lang="en-US" sz="2000" dirty="0" err="1" smtClean="0"/>
              <a:t>metagenomics</a:t>
            </a:r>
            <a:r>
              <a:rPr lang="en-US" sz="2000" dirty="0" smtClean="0"/>
              <a:t>, </a:t>
            </a:r>
            <a:r>
              <a:rPr lang="en-US" sz="2000" dirty="0" err="1" smtClean="0"/>
              <a:t>metatranscriptomics</a:t>
            </a:r>
            <a:r>
              <a:rPr lang="en-US" sz="2000" dirty="0" smtClean="0"/>
              <a:t>, and single cell genomics to assess overall community metabolic potential and correlate this information to measured biogeochemical processes. 	</a:t>
            </a:r>
          </a:p>
        </p:txBody>
      </p:sp>
      <p:pic>
        <p:nvPicPr>
          <p:cNvPr id="4" name="Picture 3" descr="untitled.bmp"/>
          <p:cNvPicPr>
            <a:picLocks noChangeAspect="1"/>
          </p:cNvPicPr>
          <p:nvPr/>
        </p:nvPicPr>
        <p:blipFill>
          <a:blip r:embed="rId2" cstate="print"/>
          <a:stretch>
            <a:fillRect/>
          </a:stretch>
        </p:blipFill>
        <p:spPr>
          <a:xfrm>
            <a:off x="363194" y="700644"/>
            <a:ext cx="2700890" cy="2861952"/>
          </a:xfrm>
          <a:prstGeom prst="rect">
            <a:avLst/>
          </a:prstGeom>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856425"/>
            <a:ext cx="8559800" cy="2708434"/>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smtClean="0"/>
              <a:t>Tim Bertram</a:t>
            </a:r>
            <a:r>
              <a:rPr lang="en-US" sz="2000" dirty="0" smtClean="0"/>
              <a:t>	</a:t>
            </a:r>
          </a:p>
          <a:p>
            <a:pPr marL="228600" indent="-228600">
              <a:spcAft>
                <a:spcPts val="600"/>
              </a:spcAft>
              <a:buFont typeface="Arial" pitchFamily="34" charset="0"/>
              <a:buChar char="•"/>
            </a:pPr>
            <a:r>
              <a:rPr lang="en-US" sz="2000" dirty="0" smtClean="0"/>
              <a:t>UC San Diego	</a:t>
            </a:r>
          </a:p>
          <a:p>
            <a:pPr marL="228600" indent="-228600">
              <a:buFont typeface="Arial" pitchFamily="34" charset="0"/>
              <a:buChar char="•"/>
            </a:pPr>
            <a:r>
              <a:rPr lang="en-US" sz="2000" i="1" dirty="0" smtClean="0"/>
              <a:t>In situ</a:t>
            </a:r>
            <a:r>
              <a:rPr lang="en-US" sz="2000" dirty="0" smtClean="0"/>
              <a:t> measurements of heterogeneous reactions on ambient aerosol particles: Impacts on atmospheric chemistry and climate	</a:t>
            </a:r>
          </a:p>
          <a:p>
            <a:pPr marL="228600" indent="-228600">
              <a:spcAft>
                <a:spcPts val="600"/>
              </a:spcAft>
              <a:buFont typeface="Arial" pitchFamily="34" charset="0"/>
              <a:buChar char="•"/>
            </a:pPr>
            <a:r>
              <a:rPr lang="en-US" sz="2000" dirty="0" smtClean="0"/>
              <a:t>Incorporate advances into a particle reactor to study uptake kinetics for ammonia  and </a:t>
            </a:r>
            <a:r>
              <a:rPr lang="en-US" sz="2000" dirty="0" err="1" smtClean="0"/>
              <a:t>dinitrogen</a:t>
            </a:r>
            <a:r>
              <a:rPr lang="en-US" sz="2000" dirty="0" smtClean="0"/>
              <a:t> </a:t>
            </a:r>
            <a:r>
              <a:rPr lang="en-US" sz="2000" dirty="0" err="1" smtClean="0"/>
              <a:t>pentoxide</a:t>
            </a:r>
            <a:r>
              <a:rPr lang="en-US" sz="2000" dirty="0" smtClean="0"/>
              <a:t> by complex, ambient aerosol particles, in contrast to current molecular level information on these processes determined in laboratory investigations on model aerosols.</a:t>
            </a:r>
            <a:endParaRPr lang="en-US" sz="2000" dirty="0"/>
          </a:p>
        </p:txBody>
      </p:sp>
      <p:pic>
        <p:nvPicPr>
          <p:cNvPr id="4" name="Picture 3" descr="Tim_Bertram2.jpg"/>
          <p:cNvPicPr>
            <a:picLocks noChangeAspect="1"/>
          </p:cNvPicPr>
          <p:nvPr/>
        </p:nvPicPr>
        <p:blipFill>
          <a:blip r:embed="rId2" cstate="print"/>
          <a:stretch>
            <a:fillRect/>
          </a:stretch>
        </p:blipFill>
        <p:spPr>
          <a:xfrm>
            <a:off x="494069" y="688774"/>
            <a:ext cx="2688326" cy="3087584"/>
          </a:xfrm>
          <a:prstGeom prst="rect">
            <a:avLst/>
          </a:prstGeom>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877375"/>
            <a:ext cx="8559800" cy="2785378"/>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err="1" smtClean="0"/>
              <a:t>Heileen</a:t>
            </a:r>
            <a:r>
              <a:rPr lang="en-US" sz="2000" b="1" dirty="0" smtClean="0"/>
              <a:t> Hsu-Kim</a:t>
            </a:r>
            <a:r>
              <a:rPr lang="en-US" sz="2000" dirty="0" smtClean="0"/>
              <a:t>	</a:t>
            </a:r>
          </a:p>
          <a:p>
            <a:pPr marL="228600" indent="-228600">
              <a:spcAft>
                <a:spcPts val="600"/>
              </a:spcAft>
              <a:buFont typeface="Arial" pitchFamily="34" charset="0"/>
              <a:buChar char="•"/>
            </a:pPr>
            <a:r>
              <a:rPr lang="en-US" sz="2000" dirty="0" smtClean="0"/>
              <a:t>Duke University</a:t>
            </a:r>
          </a:p>
          <a:p>
            <a:pPr marL="228600" indent="-228600">
              <a:spcAft>
                <a:spcPts val="600"/>
              </a:spcAft>
              <a:buFont typeface="Arial" pitchFamily="34" charset="0"/>
              <a:buChar char="•"/>
            </a:pPr>
            <a:r>
              <a:rPr lang="en-US" sz="2000" dirty="0" err="1" smtClean="0"/>
              <a:t>Nanoscale</a:t>
            </a:r>
            <a:r>
              <a:rPr lang="en-US" sz="2000" dirty="0" smtClean="0"/>
              <a:t> Mercury Sulfide-Organic Matter Interactions and Implications for Solubility and </a:t>
            </a:r>
            <a:r>
              <a:rPr lang="en-US" sz="2000" dirty="0" err="1" smtClean="0"/>
              <a:t>Biomethylation</a:t>
            </a:r>
            <a:endParaRPr lang="en-US" sz="2000" dirty="0" smtClean="0"/>
          </a:p>
          <a:p>
            <a:pPr marL="228600" indent="-228600">
              <a:spcAft>
                <a:spcPts val="600"/>
              </a:spcAft>
              <a:buFont typeface="Arial" pitchFamily="34" charset="0"/>
              <a:buChar char="•"/>
            </a:pPr>
            <a:r>
              <a:rPr lang="en-US" sz="2000" dirty="0" smtClean="0"/>
              <a:t>Focus on understanding the formation, dissolution, aggregation, and bioavailability of </a:t>
            </a:r>
            <a:r>
              <a:rPr lang="en-US" sz="2000" dirty="0" err="1" smtClean="0"/>
              <a:t>nanoparticulate</a:t>
            </a:r>
            <a:r>
              <a:rPr lang="en-US" sz="2000" dirty="0" smtClean="0"/>
              <a:t> mercuric sulfides in the presence of natural organic matter, an important, but not well understood, aspect of the mercury biogeochemical cycle.  	</a:t>
            </a:r>
          </a:p>
        </p:txBody>
      </p:sp>
      <p:pic>
        <p:nvPicPr>
          <p:cNvPr id="4" name="Picture 3" descr="untitled.bmp"/>
          <p:cNvPicPr>
            <a:picLocks noChangeAspect="1"/>
          </p:cNvPicPr>
          <p:nvPr/>
        </p:nvPicPr>
        <p:blipFill>
          <a:blip r:embed="rId2" cstate="print"/>
          <a:stretch>
            <a:fillRect/>
          </a:stretch>
        </p:blipFill>
        <p:spPr>
          <a:xfrm>
            <a:off x="496883" y="736270"/>
            <a:ext cx="2989612" cy="2989612"/>
          </a:xfrm>
          <a:prstGeom prst="rect">
            <a:avLst/>
          </a:prstGeom>
        </p:spPr>
      </p:pic>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718050"/>
            <a:ext cx="8559800" cy="2785378"/>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smtClean="0"/>
              <a:t>Samuel Hazen</a:t>
            </a:r>
            <a:r>
              <a:rPr lang="en-US" sz="2000" dirty="0" smtClean="0"/>
              <a:t>	</a:t>
            </a:r>
          </a:p>
          <a:p>
            <a:pPr marL="228600" indent="-228600">
              <a:spcAft>
                <a:spcPts val="600"/>
              </a:spcAft>
              <a:buFont typeface="Arial" pitchFamily="34" charset="0"/>
              <a:buChar char="•"/>
            </a:pPr>
            <a:r>
              <a:rPr lang="en-US" sz="2000" dirty="0" smtClean="0"/>
              <a:t>University of </a:t>
            </a:r>
            <a:r>
              <a:rPr lang="en-US" sz="2000" dirty="0" err="1" smtClean="0"/>
              <a:t>Massachussetts</a:t>
            </a:r>
            <a:r>
              <a:rPr lang="en-US" sz="2000" dirty="0" smtClean="0"/>
              <a:t>, Amherst	</a:t>
            </a:r>
          </a:p>
          <a:p>
            <a:pPr marL="228600" indent="-228600">
              <a:spcAft>
                <a:spcPts val="600"/>
              </a:spcAft>
              <a:buFont typeface="Arial" pitchFamily="34" charset="0"/>
              <a:buChar char="•"/>
            </a:pPr>
            <a:r>
              <a:rPr lang="en-US" sz="2000" dirty="0" smtClean="0"/>
              <a:t>Plant-Microbe Genomic Systems Optimization for Energy</a:t>
            </a:r>
          </a:p>
          <a:p>
            <a:pPr marL="228600" indent="-228600">
              <a:spcAft>
                <a:spcPts val="600"/>
              </a:spcAft>
              <a:buFont typeface="Arial" pitchFamily="34" charset="0"/>
              <a:buChar char="•"/>
            </a:pPr>
            <a:r>
              <a:rPr lang="en-US" sz="2000" dirty="0" smtClean="0"/>
              <a:t>Identify phenotypes and genes in </a:t>
            </a:r>
            <a:r>
              <a:rPr lang="en-US" sz="2000" dirty="0" err="1" smtClean="0"/>
              <a:t>Brachypodium</a:t>
            </a:r>
            <a:r>
              <a:rPr lang="en-US" sz="2000" dirty="0" smtClean="0"/>
              <a:t> that favor ethanol production. Combine a consolidated </a:t>
            </a:r>
            <a:r>
              <a:rPr lang="en-US" sz="2000" dirty="0" err="1" smtClean="0"/>
              <a:t>bioprocessing</a:t>
            </a:r>
            <a:r>
              <a:rPr lang="en-US" sz="2000" dirty="0" smtClean="0"/>
              <a:t> regime that employs </a:t>
            </a:r>
            <a:r>
              <a:rPr lang="en-US" sz="2000" i="1" dirty="0" smtClean="0"/>
              <a:t>Clostridium </a:t>
            </a:r>
            <a:r>
              <a:rPr lang="en-US" sz="2000" i="1" dirty="0" err="1" smtClean="0"/>
              <a:t>phytofermentans</a:t>
            </a:r>
            <a:r>
              <a:rPr lang="en-US" sz="2000" dirty="0" smtClean="0"/>
              <a:t> to produce ethanol and QTL analysis to identify critical genes in </a:t>
            </a:r>
            <a:r>
              <a:rPr lang="en-US" sz="2000" dirty="0" err="1" smtClean="0"/>
              <a:t>Brachypodium</a:t>
            </a:r>
            <a:r>
              <a:rPr lang="en-US" sz="2000" dirty="0" smtClean="0"/>
              <a:t> phenotypes that relate to increased ethanol when processed.  </a:t>
            </a:r>
          </a:p>
        </p:txBody>
      </p:sp>
      <p:pic>
        <p:nvPicPr>
          <p:cNvPr id="4" name="Picture 3" descr="untitled.bmp"/>
          <p:cNvPicPr>
            <a:picLocks noChangeAspect="1"/>
          </p:cNvPicPr>
          <p:nvPr/>
        </p:nvPicPr>
        <p:blipFill>
          <a:blip r:embed="rId2" cstate="print"/>
          <a:stretch>
            <a:fillRect/>
          </a:stretch>
        </p:blipFill>
        <p:spPr>
          <a:xfrm>
            <a:off x="523100" y="700644"/>
            <a:ext cx="2342532" cy="2958988"/>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545200"/>
            <a:ext cx="8559800" cy="3093154"/>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smtClean="0"/>
              <a:t>Mary Dunlop</a:t>
            </a:r>
            <a:r>
              <a:rPr lang="en-US" sz="2000" dirty="0" smtClean="0"/>
              <a:t>	</a:t>
            </a:r>
          </a:p>
          <a:p>
            <a:pPr marL="228600" indent="-228600">
              <a:spcAft>
                <a:spcPts val="600"/>
              </a:spcAft>
              <a:buFont typeface="Arial" pitchFamily="34" charset="0"/>
              <a:buChar char="•"/>
            </a:pPr>
            <a:r>
              <a:rPr lang="en-US" sz="2000" dirty="0" smtClean="0"/>
              <a:t>University of Vermont</a:t>
            </a:r>
          </a:p>
          <a:p>
            <a:pPr marL="228600" indent="-228600">
              <a:spcAft>
                <a:spcPts val="600"/>
              </a:spcAft>
              <a:buFont typeface="Arial" pitchFamily="34" charset="0"/>
              <a:buChar char="•"/>
            </a:pPr>
            <a:r>
              <a:rPr lang="en-US" sz="2000" dirty="0" smtClean="0"/>
              <a:t>Engineering Robust Hosts for Microbial Biofuel Production</a:t>
            </a:r>
          </a:p>
          <a:p>
            <a:pPr marL="228600" indent="-228600">
              <a:spcAft>
                <a:spcPts val="600"/>
              </a:spcAft>
              <a:buFont typeface="Arial" pitchFamily="34" charset="0"/>
              <a:buChar char="•"/>
            </a:pPr>
            <a:r>
              <a:rPr lang="en-US" sz="2000" dirty="0" smtClean="0"/>
              <a:t>Understand and enhance microbial tolerance to the high levels of biofuel end product. 1) Identify efflux pumps and mechanisms for altering membrane fatty acid composition that may enhance tolerance; 2) build a synthetic feedback system to keep intracellular concentration of toxic products at non-toxic level; 3) combine tolerance traits to further increase tolerance. </a:t>
            </a:r>
          </a:p>
        </p:txBody>
      </p:sp>
      <p:pic>
        <p:nvPicPr>
          <p:cNvPr id="4" name="Picture 3" descr="mary_dunlop.jpg"/>
          <p:cNvPicPr>
            <a:picLocks noChangeAspect="1"/>
          </p:cNvPicPr>
          <p:nvPr/>
        </p:nvPicPr>
        <p:blipFill>
          <a:blip r:embed="rId2" cstate="print"/>
          <a:stretch>
            <a:fillRect/>
          </a:stretch>
        </p:blipFill>
        <p:spPr>
          <a:xfrm>
            <a:off x="365661" y="680123"/>
            <a:ext cx="2318162" cy="2816566"/>
          </a:xfrm>
          <a:prstGeom prst="rect">
            <a:avLst/>
          </a:prstGeom>
        </p:spPr>
      </p:pic>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228600"/>
            <a:ext cx="8077200" cy="828047"/>
          </a:xfrm>
          <a:prstGeom prst="rect">
            <a:avLst/>
          </a:prstGeom>
          <a:noFill/>
          <a:ln w="9525">
            <a:noFill/>
            <a:miter lim="800000"/>
            <a:headEnd/>
            <a:tailEnd/>
          </a:ln>
        </p:spPr>
        <p:txBody>
          <a:bodyPr wrap="square">
            <a:spAutoFit/>
          </a:bodyPr>
          <a:lstStyle/>
          <a:p>
            <a:pPr eaLnBrk="0" hangingPunct="0">
              <a:lnSpc>
                <a:spcPct val="85000"/>
              </a:lnSpc>
            </a:pPr>
            <a:r>
              <a:rPr lang="en-US" sz="2800" b="1" dirty="0" smtClean="0">
                <a:latin typeface="Calibri" pitchFamily="34" charset="0"/>
              </a:rPr>
              <a:t>2010 Presidential Early Career Award for Scientists and Engineers (PECASE)</a:t>
            </a:r>
            <a:endParaRPr lang="en-US" sz="2800" b="1" dirty="0">
              <a:latin typeface="Calibri" pitchFamily="34" charset="0"/>
            </a:endParaRPr>
          </a:p>
        </p:txBody>
      </p:sp>
      <p:sp>
        <p:nvSpPr>
          <p:cNvPr id="4" name="TextBox 3"/>
          <p:cNvSpPr txBox="1"/>
          <p:nvPr/>
        </p:nvSpPr>
        <p:spPr>
          <a:xfrm>
            <a:off x="570022" y="1116280"/>
            <a:ext cx="7802089" cy="5324535"/>
          </a:xfrm>
          <a:prstGeom prst="rect">
            <a:avLst/>
          </a:prstGeom>
          <a:noFill/>
        </p:spPr>
        <p:txBody>
          <a:bodyPr wrap="square" rtlCol="0">
            <a:spAutoFit/>
          </a:bodyPr>
          <a:lstStyle/>
          <a:p>
            <a:pPr marL="225425" indent="-225425">
              <a:buFont typeface="Arial" pitchFamily="34" charset="0"/>
              <a:buChar char="•"/>
            </a:pPr>
            <a:r>
              <a:rPr lang="en-US" sz="2000" dirty="0" smtClean="0">
                <a:latin typeface="Calibri" pitchFamily="34" charset="0"/>
              </a:rPr>
              <a:t>DOE selects nominees from </a:t>
            </a:r>
            <a:r>
              <a:rPr lang="en-US" sz="2000" dirty="0" smtClean="0">
                <a:latin typeface="Calibri" pitchFamily="34" charset="0"/>
              </a:rPr>
              <a:t>DOE 2010 Early Career Award </a:t>
            </a:r>
            <a:r>
              <a:rPr lang="en-US" sz="2000" dirty="0" smtClean="0">
                <a:latin typeface="Calibri" pitchFamily="34" charset="0"/>
              </a:rPr>
              <a:t>winners</a:t>
            </a:r>
          </a:p>
          <a:p>
            <a:pPr marL="225425" indent="-225425">
              <a:buFont typeface="Arial" pitchFamily="34" charset="0"/>
              <a:buChar char="•"/>
            </a:pPr>
            <a:r>
              <a:rPr lang="en-US" sz="2000" dirty="0" smtClean="0">
                <a:latin typeface="Calibri" pitchFamily="34" charset="0"/>
              </a:rPr>
              <a:t>White House award ceremony on October 14</a:t>
            </a:r>
            <a:endParaRPr lang="en-US" sz="2000" dirty="0" smtClean="0">
              <a:latin typeface="Calibri" pitchFamily="34" charset="0"/>
            </a:endParaRPr>
          </a:p>
          <a:p>
            <a:endParaRPr lang="en-US" sz="2000" dirty="0" smtClean="0">
              <a:latin typeface="Calibri" pitchFamily="34" charset="0"/>
            </a:endParaRPr>
          </a:p>
          <a:p>
            <a:r>
              <a:rPr lang="en-US" sz="2000" dirty="0" smtClean="0">
                <a:solidFill>
                  <a:schemeClr val="tx2">
                    <a:lumMod val="60000"/>
                    <a:lumOff val="40000"/>
                  </a:schemeClr>
                </a:solidFill>
                <a:latin typeface="Calibri" pitchFamily="34" charset="0"/>
              </a:rPr>
              <a:t>September </a:t>
            </a:r>
            <a:r>
              <a:rPr lang="en-US" sz="2000" dirty="0" smtClean="0">
                <a:solidFill>
                  <a:schemeClr val="tx2">
                    <a:lumMod val="60000"/>
                    <a:lumOff val="40000"/>
                  </a:schemeClr>
                </a:solidFill>
                <a:latin typeface="Calibri" pitchFamily="34" charset="0"/>
              </a:rPr>
              <a:t>26, 2011 - 5:21pm</a:t>
            </a:r>
          </a:p>
          <a:p>
            <a:r>
              <a:rPr lang="en-US" sz="2000" dirty="0" smtClean="0">
                <a:latin typeface="Calibri" pitchFamily="34" charset="0"/>
              </a:rPr>
              <a:t>WASHINGTON</a:t>
            </a:r>
            <a:r>
              <a:rPr lang="en-US" sz="2000" dirty="0" smtClean="0">
                <a:latin typeface="Calibri" pitchFamily="34" charset="0"/>
              </a:rPr>
              <a:t>, D.C. – President Obama named 13 U.S. Department of Energy (DOE) researchers as recipients of the Presidential Early Career Award for Scientists and Engineers (PECASE). This is the highest honor bestowed by the U.S. government on outstanding scientists and engineers who are early in their independent research careers. The DOE awardees are being recognized for their efforts in a variety of fields – from research to help our nation achieve energy independence and enhance national security to explorations of the elementary particles in the universe. </a:t>
            </a:r>
            <a:r>
              <a:rPr lang="en-US" sz="2000" dirty="0" smtClean="0">
                <a:latin typeface="Calibri" pitchFamily="34" charset="0"/>
              </a:rPr>
              <a:t> </a:t>
            </a:r>
          </a:p>
          <a:p>
            <a:endParaRPr lang="en-US" sz="2000" dirty="0" smtClean="0">
              <a:latin typeface="Calibri" pitchFamily="34" charset="0"/>
            </a:endParaRPr>
          </a:p>
          <a:p>
            <a:r>
              <a:rPr lang="en-US" sz="2000" b="1" dirty="0" smtClean="0">
                <a:solidFill>
                  <a:schemeClr val="accent3">
                    <a:lumMod val="50000"/>
                  </a:schemeClr>
                </a:solidFill>
                <a:latin typeface="Calibri" pitchFamily="34" charset="0"/>
              </a:rPr>
              <a:t>BER has two PECASE winners!</a:t>
            </a:r>
          </a:p>
          <a:p>
            <a:endParaRPr lang="en-US" sz="2000" dirty="0" smtClean="0">
              <a:latin typeface="Calibri" pitchFamily="34" charset="0"/>
            </a:endParaRPr>
          </a:p>
          <a:p>
            <a:endParaRPr lang="en-US" sz="2000"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145475"/>
            <a:ext cx="8077200" cy="828047"/>
          </a:xfrm>
          <a:prstGeom prst="rect">
            <a:avLst/>
          </a:prstGeom>
          <a:noFill/>
          <a:ln w="9525">
            <a:noFill/>
            <a:miter lim="800000"/>
            <a:headEnd/>
            <a:tailEnd/>
          </a:ln>
        </p:spPr>
        <p:txBody>
          <a:bodyPr wrap="square">
            <a:spAutoFit/>
          </a:bodyPr>
          <a:lstStyle/>
          <a:p>
            <a:pPr eaLnBrk="0" hangingPunct="0">
              <a:lnSpc>
                <a:spcPct val="85000"/>
              </a:lnSpc>
            </a:pPr>
            <a:r>
              <a:rPr lang="en-US" sz="2800" b="1" dirty="0" smtClean="0">
                <a:latin typeface="Calibri" pitchFamily="34" charset="0"/>
              </a:rPr>
              <a:t>2010 Presidential Early Career Award for Scientists and Engineers (PECASE)</a:t>
            </a:r>
            <a:endParaRPr lang="en-US" sz="2800" b="1" dirty="0">
              <a:latin typeface="Calibri" pitchFamily="34" charset="0"/>
            </a:endParaRPr>
          </a:p>
        </p:txBody>
      </p:sp>
      <p:pic>
        <p:nvPicPr>
          <p:cNvPr id="5" name="Picture 2" descr="Photo of Victoria J. Orphan"/>
          <p:cNvPicPr>
            <a:picLocks noChangeAspect="1" noChangeArrowheads="1"/>
          </p:cNvPicPr>
          <p:nvPr/>
        </p:nvPicPr>
        <p:blipFill>
          <a:blip r:embed="rId2" cstate="print"/>
          <a:srcRect/>
          <a:stretch>
            <a:fillRect/>
          </a:stretch>
        </p:blipFill>
        <p:spPr bwMode="auto">
          <a:xfrm>
            <a:off x="290945" y="1864426"/>
            <a:ext cx="2424299" cy="2838203"/>
          </a:xfrm>
          <a:prstGeom prst="rect">
            <a:avLst/>
          </a:prstGeom>
          <a:noFill/>
          <a:ln w="9525">
            <a:noFill/>
            <a:miter lim="800000"/>
            <a:headEnd/>
            <a:tailEnd/>
          </a:ln>
        </p:spPr>
      </p:pic>
      <p:sp>
        <p:nvSpPr>
          <p:cNvPr id="1026" name="AutoShape 2" descr="data:image/jpg;base64,/9j/4AAQSkZJRgABAQAAAQABAAD/2wCEAAkGBhQSERQTEhQVEhQVGRQYFRQSFRUUFRIVFRQVFBcXFxYXHCYeFxojGRQUHy8gIycpLCwsFR4xNTAqNSYrLCkBCQoKDgwOFA8PGikcHCApKSkpKSkpKSwpKSwsKSkpKSwpKSkpKSwsKSkpLCkpKSkpMiwpKSkpKSkpKSksNSksKf/AABEIAJMAeAMBIgACEQEDEQH/xAAcAAABBQEBAQAAAAAAAAAAAAAEAAIDBQYBBwj/xAA7EAABBAAEAwUFBgUEAwAAAAABAAIDEQQSITEFQWEGIlFxgRNCkaGxBzJSwfDxI2Jy0eEzkqKyFUNT/8QAGgEAAgMBAQAAAAAAAAAAAAAAAgMAAQQFBv/EACMRAAICAgICAgMBAAAAAAAAAAABAhEDIRIxBEEiURNCgQX/2gAMAwEAAhEDEQA/APHWlFQoOJtlHtcGhbigjOGiygZZjIaCZI8uKs8DgwNSiVvRXRPgMGGiyiQMx02TG940NkWAGhaIoFsVZQoupSslSsgvU6AInJLsqmcjYXeSnc6gm+0A0Ucj+aKMk+mU0Mk8ShTbjQT3EuKmoNarqy0QPAaFDHCXG+SmjiLzZ2RDqAVcbIQ5Q1JQTyWuKmyUUrXBq5ZJTWRklHQxBqxUMHYTDVqUZnvQIV83IKx4fh61O5ToK9AMKgjyhBYzHjYakfrVd4tj8gob/qyqEYq9/wCyDNm4/GIcI3tl/gZ7NGievLyCsZSeRv6fNUWAnIIFgD9c0XisU6hlIrnW6wNt9jRuMGmpvy/ZVDMS6M7mubSb/ZFNjDup6/5UUrKNVXjspFtdELzAPBYH1V+K5lLz0+qpMTxZzQGjbRXHDscHsB2K6eHOp0mIlCthZpoQM8ykmlvyQrza1MFELjaSJihpJBwIU4kA0HxSdOhsyM4fhrNlYkhgZw7CcyrJ8laD9lGTlHVRA2VpWkAUXF8QTIRyCZgsC5+wXceLlcOtfRanhOBDWgdFyM06bNMFZUf+LeBZFAeHNWWE4FIW2QQOVrT8K4UJJGl/3RVDlfitzDwZhA0tZnmocsVnl+A7Dyyupg0PPkr2X7OGxNtxzOrwNfJeo4DDtaAAALUHGIta3CXLNIOONHz/AI/s/klLXbLmFg9nodd1su2/DDRkHIH+yxUT3HKDzAWzDK6ZnyRqwuUp7IK80RFBQs7pO0XoUtbMdkLtAkoZjaShZQYaCyr2BoYOqAjpoXXYhYI6CYTJMnMkrzQrNSiY2JidkH4/ggyNlbvoXdbIVxnytFAnagE2MB8OQ7H8ijsBgHgfiA2PPyXGyL5NM1rrRY8D4yxpAkBbda1oF6Dw6Vjho4EEaLz+KLEGm/w3MrUOAseXNH8HxZY/2bAXbEtbqW9N0mcU9jYSfTN9hpWi8xDR4koHifEof/o0+TgQsrxrHWXZQZKNFoNa+HQqLhzGuaM2FcwOvUusjrVCgh4KthOTvRztQAcPIf5SvO8DH375DZb/AIw+MsbBGSS9zQQLORuYZr+PzVV2gwbIpMjBWUC/M1+vVbfCjyml/RGfqypehZDalleusirUr0PZgBnModUk6U2UlRZnTKnRAlQQMzFWDaC5qVjGSRNpOdNShdKuMbabf0UX3BpbY5p3Bv06LVcCZmdV0CsPhXUbC1/CJqLSOa5/lYuL5L2aMU/TNfisEGMzZm7e83+x/JVvZ2QDElw+NV8lWcTxrpO6CfJG9ncTJG8udHmJrXYD0WCm0a01Zpn8Ia9zi1ocXnMacGuBO/n4+pREHBnAG2VQ3c+69AhPZvNl2Vg90tu76lSYPib8rmv+83Qnx6pdsJpFfiMIxjmtaB3cznGtTlF/Ved8Ux/tZXvPvEn0vT5K97S8ee172MNZhTjzrwHgso1uY9F3P8/A4Lm/Zh8iaekSxMvUps8vIJ0snghSea6plOOKSeyO0lCGfhFJ+ZRR6qUC9Br5LmIbR1qKiYtJ2e+zXFYgZi32Mf4pAbPk3f6LcwdlYMKzKIxI73nyAOLvHyCYgWzB8B4GZTmIIjB7zvH+UeJ+it5nVI4DQAigOVAK+xDh91rQxo2a0UB6Kjx8dP8A6h8xv+Sz+TbiHjfyB5xZDhYPiD9VdcNmaR/qOHiPaAfJw8VVQyDYhWeEZDuQLXNbo2wZZRNc9w/iSBgGoD7BNeNbXey5xPiwhY4nStOriphimtFN/ZW/DOBYbFYdpmjD7zd+yHDvEaEbbKYMf5J2+kVmycI6PH8RMZHlx3JtOAoL0Xi/2WtAJwryD+CWiD0Dxt6/FYLiWAkhdklY5jvBw36jx9F6THKLVI5rdgLwmhlp51Tjomohw0AkoJpEldlUWnZz7M8RiCDIPYs6jvkdG8vVetdmfs9w2FALWBzx77+86/Pl6Urfh0AaK50jg+h4rlPWi3JshkbWirMfgw4K8Y4P1Q0kYJIRRnWiqMDiMPTy3yP1H5KGbhHtG1seR8DyWg7Q8Oy1KBsad/Sf8qLAAFMpS7LujDz4FzTqKI0IT8JDThbcwW343wTPH7Zgtzfvgc28neYWbhj1oLkZYuEnE2wfJWD8VxnsYXyUAQKaOp2W47IRFmDgB/DX/Irz3j0Je9sQ2BF9Tdr1Th8GWGEfyg/NP8VdsV5HoOkiqjyQfFOFQ4hhjlYHt67tPi07gq1sEV0Qc7aojyWmLsyo8p7SfZ1JBb4T7WMa1/7GjqPeHksVK9fQ2LJ0I0IuvzWD7Z/Z+Jrnwwp5GZ0QoCTxI8HfJbIZX1Is8rOqSfjYnREseC1w3DgQQfIrqfaLPobh8uZjTfeFWPkUeCs5jpDC4St2vX13V/BKHAOGxFrnzREdgdleRyKWJYQ7MOe6bMNb8kRdoXqmSwaSMSNLXCwQQfVZDDjI5zD7ri34bfKlsBoVR8Q4K50xezZ1E9CND+uiZF0yE0HGI4WZpT3dRVWXdAOapGvheDJGMoNkNdVgctkRiuCd+nmw8aX7rht8VSY/ByRiQUdt+RKTnxLImxmOXBgT25pTIfussmumq0/ZPtqMWTE6P2T2DugEnO0eezh4Kv7LcP7pDwSXC6I0onW/krvBdkYmyCUW1zbPdNKYsfCKKyT5NmlifoT5JrtR8FJhWaIU2HEIktsWiHGyZQ13IGvQp7G1VeOnkUPxV1Qn0+ql4bLmaD4BH6Iyq7X9iYscwh4ySAdyVo1G+h/EOi4tBiZxvdJKRcqJyZS8ShBicPEadCEuyeNzRFhOrDXpyU87Q5hrw/JZrsvi8mIc0+9Y9QmSVohuZRoE/ZMdsOiUbrCQWhSJjH6p7lG4K0WR4/Dh7a5jUdCqbic7pMmHqnFwLzyyN1v6K9tU/D4y7GTOOzQxo9RZ/JHHQLLDDYQM0A6342ipWU3zUE0xDr3CkknzUqdumVYSw0ELi5gCSpROgMdI1xpptx3rkFUI7IB4+cuiN7FMwOIyxk1emg8Sdl3H6tobBMhNReoC0UU2WGEhzC3/AO3cA+qS5g5Q1tEpJck7LQo+axMemMNad8JJI12Q9Hh2UbDuupJH2WggCwmPaEkkCCGNG6AwH+rP/UP+jUkkxewGOn39AuYfdJJN/UFnOJvIjcQaNIbh7f4ebmeaSSuPRB9X81VcbkLYAW6d5JJGRh3Cx3WnnW/P4pJJIH2Ef//Z"/>
          <p:cNvSpPr>
            <a:spLocks noChangeAspect="1" noChangeArrowheads="1"/>
          </p:cNvSpPr>
          <p:nvPr/>
        </p:nvSpPr>
        <p:spPr bwMode="auto">
          <a:xfrm>
            <a:off x="63500" y="-682625"/>
            <a:ext cx="1143000"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CEAAkGBhQSERQTEhQVEhQVGRQYFRQSFRUUFRIVFRQVFBcXFxYXHCYeFxojGRQUHy8gIycpLCwsFR4xNTAqNSYrLCkBCQoKDgwOFA8PGikcHCApKSkpKSkpKSwpKSwsKSkpKSwpKSkpKSwsKSkpLCkpKSkpMiwpKSkpKSkpKSksNSksKf/AABEIAJMAeAMBIgACEQEDEQH/xAAcAAABBQEBAQAAAAAAAAAAAAAEAAIDBQYBBwj/xAA7EAABBAAEAwUFBgUEAwAAAAABAAIDEQQSITEFQWEGIlFxgRNCkaGxBzJSwfDxI2Jy0eEzkqKyFUNT/8QAGgEAAgMBAQAAAAAAAAAAAAAAAgMAAQQFBv/EACMRAAICAgICAgMBAAAAAAAAAAABAhEDIRIxBEEiURNCgQX/2gAMAwEAAhEDEQA/APHWlFQoOJtlHtcGhbigjOGiygZZjIaCZI8uKs8DgwNSiVvRXRPgMGGiyiQMx02TG940NkWAGhaIoFsVZQoupSslSsgvU6AInJLsqmcjYXeSnc6gm+0A0Ucj+aKMk+mU0Mk8ShTbjQT3EuKmoNarqy0QPAaFDHCXG+SmjiLzZ2RDqAVcbIQ5Q1JQTyWuKmyUUrXBq5ZJTWRklHQxBqxUMHYTDVqUZnvQIV83IKx4fh61O5ToK9AMKgjyhBYzHjYakfrVd4tj8gob/qyqEYq9/wCyDNm4/GIcI3tl/gZ7NGievLyCsZSeRv6fNUWAnIIFgD9c0XisU6hlIrnW6wNt9jRuMGmpvy/ZVDMS6M7mubSb/ZFNjDup6/5UUrKNVXjspFtdELzAPBYH1V+K5lLz0+qpMTxZzQGjbRXHDscHsB2K6eHOp0mIlCthZpoQM8ykmlvyQrza1MFELjaSJihpJBwIU4kA0HxSdOhsyM4fhrNlYkhgZw7CcyrJ8laD9lGTlHVRA2VpWkAUXF8QTIRyCZgsC5+wXceLlcOtfRanhOBDWgdFyM06bNMFZUf+LeBZFAeHNWWE4FIW2QQOVrT8K4UJJGl/3RVDlfitzDwZhA0tZnmocsVnl+A7Dyyupg0PPkr2X7OGxNtxzOrwNfJeo4DDtaAAALUHGIta3CXLNIOONHz/AI/s/klLXbLmFg9nodd1su2/DDRkHIH+yxUT3HKDzAWzDK6ZnyRqwuUp7IK80RFBQs7pO0XoUtbMdkLtAkoZjaShZQYaCyr2BoYOqAjpoXXYhYI6CYTJMnMkrzQrNSiY2JidkH4/ggyNlbvoXdbIVxnytFAnagE2MB8OQ7H8ijsBgHgfiA2PPyXGyL5NM1rrRY8D4yxpAkBbda1oF6Dw6Vjho4EEaLz+KLEGm/w3MrUOAseXNH8HxZY/2bAXbEtbqW9N0mcU9jYSfTN9hpWi8xDR4koHifEof/o0+TgQsrxrHWXZQZKNFoNa+HQqLhzGuaM2FcwOvUusjrVCgh4KthOTvRztQAcPIf5SvO8DH375DZb/AIw+MsbBGSS9zQQLORuYZr+PzVV2gwbIpMjBWUC/M1+vVbfCjyml/RGfqypehZDalleusirUr0PZgBnModUk6U2UlRZnTKnRAlQQMzFWDaC5qVjGSRNpOdNShdKuMbabf0UX3BpbY5p3Bv06LVcCZmdV0CsPhXUbC1/CJqLSOa5/lYuL5L2aMU/TNfisEGMzZm7e83+x/JVvZ2QDElw+NV8lWcTxrpO6CfJG9ncTJG8udHmJrXYD0WCm0a01Zpn8Ia9zi1ocXnMacGuBO/n4+pREHBnAG2VQ3c+69AhPZvNl2Vg90tu76lSYPib8rmv+83Qnx6pdsJpFfiMIxjmtaB3cznGtTlF/Ved8Ux/tZXvPvEn0vT5K97S8ee172MNZhTjzrwHgso1uY9F3P8/A4Lm/Zh8iaekSxMvUps8vIJ0snghSea6plOOKSeyO0lCGfhFJ+ZRR6qUC9Br5LmIbR1qKiYtJ2e+zXFYgZi32Mf4pAbPk3f6LcwdlYMKzKIxI73nyAOLvHyCYgWzB8B4GZTmIIjB7zvH+UeJ+it5nVI4DQAigOVAK+xDh91rQxo2a0UB6Kjx8dP8A6h8xv+Sz+TbiHjfyB5xZDhYPiD9VdcNmaR/qOHiPaAfJw8VVQyDYhWeEZDuQLXNbo2wZZRNc9w/iSBgGoD7BNeNbXey5xPiwhY4nStOriphimtFN/ZW/DOBYbFYdpmjD7zd+yHDvEaEbbKYMf5J2+kVmycI6PH8RMZHlx3JtOAoL0Xi/2WtAJwryD+CWiD0Dxt6/FYLiWAkhdklY5jvBw36jx9F6THKLVI5rdgLwmhlp51Tjomohw0AkoJpEldlUWnZz7M8RiCDIPYs6jvkdG8vVetdmfs9w2FALWBzx77+86/Pl6Urfh0AaK50jg+h4rlPWi3JshkbWirMfgw4K8Y4P1Q0kYJIRRnWiqMDiMPTy3yP1H5KGbhHtG1seR8DyWg7Q8Oy1KBsad/Sf8qLAAFMpS7LujDz4FzTqKI0IT8JDThbcwW343wTPH7Zgtzfvgc28neYWbhj1oLkZYuEnE2wfJWD8VxnsYXyUAQKaOp2W47IRFmDgB/DX/Irz3j0Je9sQ2BF9Tdr1Th8GWGEfyg/NP8VdsV5HoOkiqjyQfFOFQ4hhjlYHt67tPi07gq1sEV0Qc7aojyWmLsyo8p7SfZ1JBb4T7WMa1/7GjqPeHksVK9fQ2LJ0I0IuvzWD7Z/Z+Jrnwwp5GZ0QoCTxI8HfJbIZX1Is8rOqSfjYnREseC1w3DgQQfIrqfaLPobh8uZjTfeFWPkUeCs5jpDC4St2vX13V/BKHAOGxFrnzREdgdleRyKWJYQ7MOe6bMNb8kRdoXqmSwaSMSNLXCwQQfVZDDjI5zD7ri34bfKlsBoVR8Q4K50xezZ1E9CND+uiZF0yE0HGI4WZpT3dRVWXdAOapGvheDJGMoNkNdVgctkRiuCd+nmw8aX7rht8VSY/ByRiQUdt+RKTnxLImxmOXBgT25pTIfussmumq0/ZPtqMWTE6P2T2DugEnO0eezh4Kv7LcP7pDwSXC6I0onW/krvBdkYmyCUW1zbPdNKYsfCKKyT5NmlifoT5JrtR8FJhWaIU2HEIktsWiHGyZQ13IGvQp7G1VeOnkUPxV1Qn0+ql4bLmaD4BH6Iyq7X9iYscwh4ySAdyVo1G+h/EOi4tBiZxvdJKRcqJyZS8ShBicPEadCEuyeNzRFhOrDXpyU87Q5hrw/JZrsvi8mIc0+9Y9QmSVohuZRoE/ZMdsOiUbrCQWhSJjH6p7lG4K0WR4/Dh7a5jUdCqbic7pMmHqnFwLzyyN1v6K9tU/D4y7GTOOzQxo9RZ/JHHQLLDDYQM0A6342ipWU3zUE0xDr3CkknzUqdumVYSw0ELi5gCSpROgMdI1xpptx3rkFUI7IB4+cuiN7FMwOIyxk1emg8Sdl3H6tobBMhNReoC0UU2WGEhzC3/AO3cA+qS5g5Q1tEpJck7LQo+axMemMNad8JJI12Q9Hh2UbDuupJH2WggCwmPaEkkCCGNG6AwH+rP/UP+jUkkxewGOn39AuYfdJJN/UFnOJvIjcQaNIbh7f4ebmeaSSuPRB9X81VcbkLYAW6d5JJGRh3Cx3WnnW/P4pJJIH2Ef//Z"/>
          <p:cNvSpPr>
            <a:spLocks noChangeAspect="1" noChangeArrowheads="1"/>
          </p:cNvSpPr>
          <p:nvPr/>
        </p:nvSpPr>
        <p:spPr bwMode="auto">
          <a:xfrm>
            <a:off x="63500" y="-682625"/>
            <a:ext cx="1143000"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933210" y="1591289"/>
            <a:ext cx="5937651" cy="3416320"/>
          </a:xfrm>
          <a:prstGeom prst="rect">
            <a:avLst/>
          </a:prstGeom>
        </p:spPr>
        <p:txBody>
          <a:bodyPr wrap="square">
            <a:spAutoFit/>
          </a:bodyPr>
          <a:lstStyle/>
          <a:p>
            <a:pPr algn="ctr"/>
            <a:r>
              <a:rPr lang="en-US" sz="2400" b="1" dirty="0" smtClean="0">
                <a:latin typeface="Calibri" pitchFamily="34" charset="0"/>
              </a:rPr>
              <a:t>Victoria Orphan </a:t>
            </a:r>
          </a:p>
          <a:p>
            <a:pPr algn="ctr"/>
            <a:r>
              <a:rPr lang="en-US" sz="2400" dirty="0" smtClean="0">
                <a:latin typeface="Calibri" pitchFamily="34" charset="0"/>
              </a:rPr>
              <a:t>California Institute of Technology</a:t>
            </a:r>
          </a:p>
          <a:p>
            <a:r>
              <a:rPr lang="en-US" sz="2400" i="1" dirty="0" smtClean="0">
                <a:latin typeface="Calibri" pitchFamily="34" charset="0"/>
              </a:rPr>
              <a:t>For developing new techniques to study interactions between microbes, relevant for understanding the role of methane in the biosphere, which is of urgent importance for addressing the global carbon cycle and climate change; and for emerging leadership in the microbiology research community.</a:t>
            </a:r>
            <a:endParaRPr lang="en-US" sz="2400" i="1" dirty="0">
              <a:latin typeface="Calibri"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145475"/>
            <a:ext cx="8077200" cy="828047"/>
          </a:xfrm>
          <a:prstGeom prst="rect">
            <a:avLst/>
          </a:prstGeom>
          <a:noFill/>
          <a:ln w="9525">
            <a:noFill/>
            <a:miter lim="800000"/>
            <a:headEnd/>
            <a:tailEnd/>
          </a:ln>
        </p:spPr>
        <p:txBody>
          <a:bodyPr wrap="square">
            <a:spAutoFit/>
          </a:bodyPr>
          <a:lstStyle/>
          <a:p>
            <a:pPr eaLnBrk="0" hangingPunct="0">
              <a:lnSpc>
                <a:spcPct val="85000"/>
              </a:lnSpc>
            </a:pPr>
            <a:r>
              <a:rPr lang="en-US" sz="2800" b="1" dirty="0" smtClean="0">
                <a:latin typeface="Calibri" pitchFamily="34" charset="0"/>
              </a:rPr>
              <a:t>2010 Presidential Early Career Award for Scientists and Engineers (PECASE)</a:t>
            </a:r>
            <a:endParaRPr lang="en-US" sz="2800" b="1" dirty="0">
              <a:latin typeface="Calibri" pitchFamily="34" charset="0"/>
            </a:endParaRPr>
          </a:p>
        </p:txBody>
      </p:sp>
      <p:sp>
        <p:nvSpPr>
          <p:cNvPr id="7" name="Rectangle 6"/>
          <p:cNvSpPr/>
          <p:nvPr/>
        </p:nvSpPr>
        <p:spPr>
          <a:xfrm>
            <a:off x="2996525" y="1603241"/>
            <a:ext cx="5814952" cy="3785652"/>
          </a:xfrm>
          <a:prstGeom prst="rect">
            <a:avLst/>
          </a:prstGeom>
        </p:spPr>
        <p:txBody>
          <a:bodyPr wrap="square">
            <a:spAutoFit/>
          </a:bodyPr>
          <a:lstStyle/>
          <a:p>
            <a:pPr algn="ctr"/>
            <a:r>
              <a:rPr lang="en-US" sz="2400" b="1" dirty="0" smtClean="0">
                <a:latin typeface="Calibri" pitchFamily="34" charset="0"/>
              </a:rPr>
              <a:t>Wei‐Jun </a:t>
            </a:r>
            <a:r>
              <a:rPr lang="en-US" sz="2400" b="1" dirty="0" err="1" smtClean="0">
                <a:latin typeface="Calibri" pitchFamily="34" charset="0"/>
              </a:rPr>
              <a:t>Qian</a:t>
            </a:r>
            <a:endParaRPr lang="en-US" sz="2400" b="1" dirty="0" smtClean="0">
              <a:latin typeface="Calibri" pitchFamily="34" charset="0"/>
            </a:endParaRPr>
          </a:p>
          <a:p>
            <a:pPr algn="ctr"/>
            <a:r>
              <a:rPr lang="en-US" sz="2400" dirty="0" smtClean="0">
                <a:latin typeface="Calibri" pitchFamily="34" charset="0"/>
              </a:rPr>
              <a:t>Pacific Northwest National Laboratory</a:t>
            </a:r>
          </a:p>
          <a:p>
            <a:r>
              <a:rPr lang="en-US" sz="2400" i="1" dirty="0" smtClean="0">
                <a:latin typeface="Calibri" pitchFamily="34" charset="0"/>
              </a:rPr>
              <a:t>For developing and improving methods to identify proteins in key metabolic processes, profiling dynamic protein abundances at the </a:t>
            </a:r>
            <a:r>
              <a:rPr lang="en-US" sz="2400" i="1" dirty="0" err="1" smtClean="0">
                <a:latin typeface="Calibri" pitchFamily="34" charset="0"/>
              </a:rPr>
              <a:t>subcellular</a:t>
            </a:r>
            <a:r>
              <a:rPr lang="en-US" sz="2400" i="1" dirty="0" smtClean="0">
                <a:latin typeface="Calibri" pitchFamily="34" charset="0"/>
              </a:rPr>
              <a:t> level, providing information needed to make enzyme processing of biomass more efficient, and for impressive scientific independence and leadership in proteomics.</a:t>
            </a:r>
            <a:endParaRPr lang="en-US" sz="2400" i="1" dirty="0">
              <a:latin typeface="Calibri" pitchFamily="34" charset="0"/>
            </a:endParaRPr>
          </a:p>
        </p:txBody>
      </p:sp>
      <p:sp>
        <p:nvSpPr>
          <p:cNvPr id="1026" name="AutoShape 2" descr="data:image/jpg;base64,/9j/4AAQSkZJRgABAQAAAQABAAD/2wCEAAkGBhQSERQTEhQVEhQVGRQYFRQSFRUUFRIVFRQVFBcXFxYXHCYeFxojGRQUHy8gIycpLCwsFR4xNTAqNSYrLCkBCQoKDgwOFA8PGikcHCApKSkpKSkpKSwpKSwsKSkpKSwpKSkpKSwsKSkpLCkpKSkpMiwpKSkpKSkpKSksNSksKf/AABEIAJMAeAMBIgACEQEDEQH/xAAcAAABBQEBAQAAAAAAAAAAAAAEAAIDBQYBBwj/xAA7EAABBAAEAwUFBgUEAwAAAAABAAIDEQQSITEFQWEGIlFxgRNCkaGxBzJSwfDxI2Jy0eEzkqKyFUNT/8QAGgEAAgMBAQAAAAAAAAAAAAAAAgMAAQQFBv/EACMRAAICAgICAgMBAAAAAAAAAAABAhEDIRIxBEEiURNCgQX/2gAMAwEAAhEDEQA/APHWlFQoOJtlHtcGhbigjOGiygZZjIaCZI8uKs8DgwNSiVvRXRPgMGGiyiQMx02TG940NkWAGhaIoFsVZQoupSslSsgvU6AInJLsqmcjYXeSnc6gm+0A0Ucj+aKMk+mU0Mk8ShTbjQT3EuKmoNarqy0QPAaFDHCXG+SmjiLzZ2RDqAVcbIQ5Q1JQTyWuKmyUUrXBq5ZJTWRklHQxBqxUMHYTDVqUZnvQIV83IKx4fh61O5ToK9AMKgjyhBYzHjYakfrVd4tj8gob/qyqEYq9/wCyDNm4/GIcI3tl/gZ7NGievLyCsZSeRv6fNUWAnIIFgD9c0XisU6hlIrnW6wNt9jRuMGmpvy/ZVDMS6M7mubSb/ZFNjDup6/5UUrKNVXjspFtdELzAPBYH1V+K5lLz0+qpMTxZzQGjbRXHDscHsB2K6eHOp0mIlCthZpoQM8ykmlvyQrza1MFELjaSJihpJBwIU4kA0HxSdOhsyM4fhrNlYkhgZw7CcyrJ8laD9lGTlHVRA2VpWkAUXF8QTIRyCZgsC5+wXceLlcOtfRanhOBDWgdFyM06bNMFZUf+LeBZFAeHNWWE4FIW2QQOVrT8K4UJJGl/3RVDlfitzDwZhA0tZnmocsVnl+A7Dyyupg0PPkr2X7OGxNtxzOrwNfJeo4DDtaAAALUHGIta3CXLNIOONHz/AI/s/klLXbLmFg9nodd1su2/DDRkHIH+yxUT3HKDzAWzDK6ZnyRqwuUp7IK80RFBQs7pO0XoUtbMdkLtAkoZjaShZQYaCyr2BoYOqAjpoXXYhYI6CYTJMnMkrzQrNSiY2JidkH4/ggyNlbvoXdbIVxnytFAnagE2MB8OQ7H8ijsBgHgfiA2PPyXGyL5NM1rrRY8D4yxpAkBbda1oF6Dw6Vjho4EEaLz+KLEGm/w3MrUOAseXNH8HxZY/2bAXbEtbqW9N0mcU9jYSfTN9hpWi8xDR4koHifEof/o0+TgQsrxrHWXZQZKNFoNa+HQqLhzGuaM2FcwOvUusjrVCgh4KthOTvRztQAcPIf5SvO8DH375DZb/AIw+MsbBGSS9zQQLORuYZr+PzVV2gwbIpMjBWUC/M1+vVbfCjyml/RGfqypehZDalleusirUr0PZgBnModUk6U2UlRZnTKnRAlQQMzFWDaC5qVjGSRNpOdNShdKuMbabf0UX3BpbY5p3Bv06LVcCZmdV0CsPhXUbC1/CJqLSOa5/lYuL5L2aMU/TNfisEGMzZm7e83+x/JVvZ2QDElw+NV8lWcTxrpO6CfJG9ncTJG8udHmJrXYD0WCm0a01Zpn8Ia9zi1ocXnMacGuBO/n4+pREHBnAG2VQ3c+69AhPZvNl2Vg90tu76lSYPib8rmv+83Qnx6pdsJpFfiMIxjmtaB3cznGtTlF/Ved8Ux/tZXvPvEn0vT5K97S8ee172MNZhTjzrwHgso1uY9F3P8/A4Lm/Zh8iaekSxMvUps8vIJ0snghSea6plOOKSeyO0lCGfhFJ+ZRR6qUC9Br5LmIbR1qKiYtJ2e+zXFYgZi32Mf4pAbPk3f6LcwdlYMKzKIxI73nyAOLvHyCYgWzB8B4GZTmIIjB7zvH+UeJ+it5nVI4DQAigOVAK+xDh91rQxo2a0UB6Kjx8dP8A6h8xv+Sz+TbiHjfyB5xZDhYPiD9VdcNmaR/qOHiPaAfJw8VVQyDYhWeEZDuQLXNbo2wZZRNc9w/iSBgGoD7BNeNbXey5xPiwhY4nStOriphimtFN/ZW/DOBYbFYdpmjD7zd+yHDvEaEbbKYMf5J2+kVmycI6PH8RMZHlx3JtOAoL0Xi/2WtAJwryD+CWiD0Dxt6/FYLiWAkhdklY5jvBw36jx9F6THKLVI5rdgLwmhlp51Tjomohw0AkoJpEldlUWnZz7M8RiCDIPYs6jvkdG8vVetdmfs9w2FALWBzx77+86/Pl6Urfh0AaK50jg+h4rlPWi3JshkbWirMfgw4K8Y4P1Q0kYJIRRnWiqMDiMPTy3yP1H5KGbhHtG1seR8DyWg7Q8Oy1KBsad/Sf8qLAAFMpS7LujDz4FzTqKI0IT8JDThbcwW343wTPH7Zgtzfvgc28neYWbhj1oLkZYuEnE2wfJWD8VxnsYXyUAQKaOp2W47IRFmDgB/DX/Irz3j0Je9sQ2BF9Tdr1Th8GWGEfyg/NP8VdsV5HoOkiqjyQfFOFQ4hhjlYHt67tPi07gq1sEV0Qc7aojyWmLsyo8p7SfZ1JBb4T7WMa1/7GjqPeHksVK9fQ2LJ0I0IuvzWD7Z/Z+Jrnwwp5GZ0QoCTxI8HfJbIZX1Is8rOqSfjYnREseC1w3DgQQfIrqfaLPobh8uZjTfeFWPkUeCs5jpDC4St2vX13V/BKHAOGxFrnzREdgdleRyKWJYQ7MOe6bMNb8kRdoXqmSwaSMSNLXCwQQfVZDDjI5zD7ri34bfKlsBoVR8Q4K50xezZ1E9CND+uiZF0yE0HGI4WZpT3dRVWXdAOapGvheDJGMoNkNdVgctkRiuCd+nmw8aX7rht8VSY/ByRiQUdt+RKTnxLImxmOXBgT25pTIfussmumq0/ZPtqMWTE6P2T2DugEnO0eezh4Kv7LcP7pDwSXC6I0onW/krvBdkYmyCUW1zbPdNKYsfCKKyT5NmlifoT5JrtR8FJhWaIU2HEIktsWiHGyZQ13IGvQp7G1VeOnkUPxV1Qn0+ql4bLmaD4BH6Iyq7X9iYscwh4ySAdyVo1G+h/EOi4tBiZxvdJKRcqJyZS8ShBicPEadCEuyeNzRFhOrDXpyU87Q5hrw/JZrsvi8mIc0+9Y9QmSVohuZRoE/ZMdsOiUbrCQWhSJjH6p7lG4K0WR4/Dh7a5jUdCqbic7pMmHqnFwLzyyN1v6K9tU/D4y7GTOOzQxo9RZ/JHHQLLDDYQM0A6342ipWU3zUE0xDr3CkknzUqdumVYSw0ELi5gCSpROgMdI1xpptx3rkFUI7IB4+cuiN7FMwOIyxk1emg8Sdl3H6tobBMhNReoC0UU2WGEhzC3/AO3cA+qS5g5Q1tEpJck7LQo+axMemMNad8JJI12Q9Hh2UbDuupJH2WggCwmPaEkkCCGNG6AwH+rP/UP+jUkkxewGOn39AuYfdJJN/UFnOJvIjcQaNIbh7f4ebmeaSSuPRB9X81VcbkLYAW6d5JJGRh3Cx3WnnW/P4pJJIH2Ef//Z"/>
          <p:cNvSpPr>
            <a:spLocks noChangeAspect="1" noChangeArrowheads="1"/>
          </p:cNvSpPr>
          <p:nvPr/>
        </p:nvSpPr>
        <p:spPr bwMode="auto">
          <a:xfrm>
            <a:off x="63500" y="-682625"/>
            <a:ext cx="1143000"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data:image/jpg;base64,/9j/4AAQSkZJRgABAQAAAQABAAD/2wCEAAkGBhQSERQTEhQVEhQVGRQYFRQSFRUUFRIVFRQVFBcXFxYXHCYeFxojGRQUHy8gIycpLCwsFR4xNTAqNSYrLCkBCQoKDgwOFA8PGikcHCApKSkpKSkpKSwpKSwsKSkpKSwpKSkpKSwsKSkpLCkpKSkpMiwpKSkpKSkpKSksNSksKf/AABEIAJMAeAMBIgACEQEDEQH/xAAcAAABBQEBAQAAAAAAAAAAAAAEAAIDBQYBBwj/xAA7EAABBAAEAwUFBgUEAwAAAAABAAIDEQQSITEFQWEGIlFxgRNCkaGxBzJSwfDxI2Jy0eEzkqKyFUNT/8QAGgEAAgMBAQAAAAAAAAAAAAAAAgMAAQQFBv/EACMRAAICAgICAgMBAAAAAAAAAAABAhEDIRIxBEEiURNCgQX/2gAMAwEAAhEDEQA/APHWlFQoOJtlHtcGhbigjOGiygZZjIaCZI8uKs8DgwNSiVvRXRPgMGGiyiQMx02TG940NkWAGhaIoFsVZQoupSslSsgvU6AInJLsqmcjYXeSnc6gm+0A0Ucj+aKMk+mU0Mk8ShTbjQT3EuKmoNarqy0QPAaFDHCXG+SmjiLzZ2RDqAVcbIQ5Q1JQTyWuKmyUUrXBq5ZJTWRklHQxBqxUMHYTDVqUZnvQIV83IKx4fh61O5ToK9AMKgjyhBYzHjYakfrVd4tj8gob/qyqEYq9/wCyDNm4/GIcI3tl/gZ7NGievLyCsZSeRv6fNUWAnIIFgD9c0XisU6hlIrnW6wNt9jRuMGmpvy/ZVDMS6M7mubSb/ZFNjDup6/5UUrKNVXjspFtdELzAPBYH1V+K5lLz0+qpMTxZzQGjbRXHDscHsB2K6eHOp0mIlCthZpoQM8ykmlvyQrza1MFELjaSJihpJBwIU4kA0HxSdOhsyM4fhrNlYkhgZw7CcyrJ8laD9lGTlHVRA2VpWkAUXF8QTIRyCZgsC5+wXceLlcOtfRanhOBDWgdFyM06bNMFZUf+LeBZFAeHNWWE4FIW2QQOVrT8K4UJJGl/3RVDlfitzDwZhA0tZnmocsVnl+A7Dyyupg0PPkr2X7OGxNtxzOrwNfJeo4DDtaAAALUHGIta3CXLNIOONHz/AI/s/klLXbLmFg9nodd1su2/DDRkHIH+yxUT3HKDzAWzDK6ZnyRqwuUp7IK80RFBQs7pO0XoUtbMdkLtAkoZjaShZQYaCyr2BoYOqAjpoXXYhYI6CYTJMnMkrzQrNSiY2JidkH4/ggyNlbvoXdbIVxnytFAnagE2MB8OQ7H8ijsBgHgfiA2PPyXGyL5NM1rrRY8D4yxpAkBbda1oF6Dw6Vjho4EEaLz+KLEGm/w3MrUOAseXNH8HxZY/2bAXbEtbqW9N0mcU9jYSfTN9hpWi8xDR4koHifEof/o0+TgQsrxrHWXZQZKNFoNa+HQqLhzGuaM2FcwOvUusjrVCgh4KthOTvRztQAcPIf5SvO8DH375DZb/AIw+MsbBGSS9zQQLORuYZr+PzVV2gwbIpMjBWUC/M1+vVbfCjyml/RGfqypehZDalleusirUr0PZgBnModUk6U2UlRZnTKnRAlQQMzFWDaC5qVjGSRNpOdNShdKuMbabf0UX3BpbY5p3Bv06LVcCZmdV0CsPhXUbC1/CJqLSOa5/lYuL5L2aMU/TNfisEGMzZm7e83+x/JVvZ2QDElw+NV8lWcTxrpO6CfJG9ncTJG8udHmJrXYD0WCm0a01Zpn8Ia9zi1ocXnMacGuBO/n4+pREHBnAG2VQ3c+69AhPZvNl2Vg90tu76lSYPib8rmv+83Qnx6pdsJpFfiMIxjmtaB3cznGtTlF/Ved8Ux/tZXvPvEn0vT5K97S8ee172MNZhTjzrwHgso1uY9F3P8/A4Lm/Zh8iaekSxMvUps8vIJ0snghSea6plOOKSeyO0lCGfhFJ+ZRR6qUC9Br5LmIbR1qKiYtJ2e+zXFYgZi32Mf4pAbPk3f6LcwdlYMKzKIxI73nyAOLvHyCYgWzB8B4GZTmIIjB7zvH+UeJ+it5nVI4DQAigOVAK+xDh91rQxo2a0UB6Kjx8dP8A6h8xv+Sz+TbiHjfyB5xZDhYPiD9VdcNmaR/qOHiPaAfJw8VVQyDYhWeEZDuQLXNbo2wZZRNc9w/iSBgGoD7BNeNbXey5xPiwhY4nStOriphimtFN/ZW/DOBYbFYdpmjD7zd+yHDvEaEbbKYMf5J2+kVmycI6PH8RMZHlx3JtOAoL0Xi/2WtAJwryD+CWiD0Dxt6/FYLiWAkhdklY5jvBw36jx9F6THKLVI5rdgLwmhlp51Tjomohw0AkoJpEldlUWnZz7M8RiCDIPYs6jvkdG8vVetdmfs9w2FALWBzx77+86/Pl6Urfh0AaK50jg+h4rlPWi3JshkbWirMfgw4K8Y4P1Q0kYJIRRnWiqMDiMPTy3yP1H5KGbhHtG1seR8DyWg7Q8Oy1KBsad/Sf8qLAAFMpS7LujDz4FzTqKI0IT8JDThbcwW343wTPH7Zgtzfvgc28neYWbhj1oLkZYuEnE2wfJWD8VxnsYXyUAQKaOp2W47IRFmDgB/DX/Irz3j0Je9sQ2BF9Tdr1Th8GWGEfyg/NP8VdsV5HoOkiqjyQfFOFQ4hhjlYHt67tPi07gq1sEV0Qc7aojyWmLsyo8p7SfZ1JBb4T7WMa1/7GjqPeHksVK9fQ2LJ0I0IuvzWD7Z/Z+Jrnwwp5GZ0QoCTxI8HfJbIZX1Is8rOqSfjYnREseC1w3DgQQfIrqfaLPobh8uZjTfeFWPkUeCs5jpDC4St2vX13V/BKHAOGxFrnzREdgdleRyKWJYQ7MOe6bMNb8kRdoXqmSwaSMSNLXCwQQfVZDDjI5zD7ri34bfKlsBoVR8Q4K50xezZ1E9CND+uiZF0yE0HGI4WZpT3dRVWXdAOapGvheDJGMoNkNdVgctkRiuCd+nmw8aX7rht8VSY/ByRiQUdt+RKTnxLImxmOXBgT25pTIfussmumq0/ZPtqMWTE6P2T2DugEnO0eezh4Kv7LcP7pDwSXC6I0onW/krvBdkYmyCUW1zbPdNKYsfCKKyT5NmlifoT5JrtR8FJhWaIU2HEIktsWiHGyZQ13IGvQp7G1VeOnkUPxV1Qn0+ql4bLmaD4BH6Iyq7X9iYscwh4ySAdyVo1G+h/EOi4tBiZxvdJKRcqJyZS8ShBicPEadCEuyeNzRFhOrDXpyU87Q5hrw/JZrsvi8mIc0+9Y9QmSVohuZRoE/ZMdsOiUbrCQWhSJjH6p7lG4K0WR4/Dh7a5jUdCqbic7pMmHqnFwLzyyN1v6K9tU/D4y7GTOOzQxo9RZ/JHHQLLDDYQM0A6342ipWU3zUE0xDr3CkknzUqdumVYSw0ELi5gCSpROgMdI1xpptx3rkFUI7IB4+cuiN7FMwOIyxk1emg8Sdl3H6tobBMhNReoC0UU2WGEhzC3/AO3cA+qS5g5Q1tEpJck7LQo+axMemMNad8JJI12Q9Hh2UbDuupJH2WggCwmPaEkkCCGNG6AwH+rP/UP+jUkkxewGOn39AuYfdJJN/UFnOJvIjcQaNIbh7f4ebmeaSSuPRB9X81VcbkLYAW6d5JJGRh3Cx3WnnW/P4pJJIH2Ef//Z"/>
          <p:cNvSpPr>
            <a:spLocks noChangeAspect="1" noChangeArrowheads="1"/>
          </p:cNvSpPr>
          <p:nvPr/>
        </p:nvSpPr>
        <p:spPr bwMode="auto">
          <a:xfrm>
            <a:off x="63500" y="-682625"/>
            <a:ext cx="1143000" cy="14001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pnl.gov/science/images/highlights/biology/qian150.jpg"/>
          <p:cNvPicPr>
            <a:picLocks noChangeAspect="1" noChangeArrowheads="1"/>
          </p:cNvPicPr>
          <p:nvPr/>
        </p:nvPicPr>
        <p:blipFill>
          <a:blip r:embed="rId2" cstate="print"/>
          <a:srcRect/>
          <a:stretch>
            <a:fillRect/>
          </a:stretch>
        </p:blipFill>
        <p:spPr bwMode="auto">
          <a:xfrm>
            <a:off x="475014" y="1942576"/>
            <a:ext cx="2232559" cy="3125583"/>
          </a:xfrm>
          <a:prstGeom prst="rect">
            <a:avLst/>
          </a:prstGeom>
          <a:noFill/>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745673" y="1451701"/>
            <a:ext cx="6424550" cy="4258602"/>
          </a:xfrm>
          <a:prstGeom prst="rect">
            <a:avLst/>
          </a:prstGeom>
        </p:spPr>
        <p:txBody>
          <a:bodyPr vert="horz" wrap="square" lIns="91440" tIns="45720" rIns="91440" bIns="45720" rtlCol="0">
            <a:spAutoFit/>
          </a:bodyPr>
          <a:lstStyle/>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Trans-disciplinary science</a:t>
            </a:r>
          </a:p>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Systems-based, data intensive and diverse research</a:t>
            </a:r>
          </a:p>
          <a:p>
            <a:pPr marL="285750" marR="0" lvl="0" indent="-28575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World class, high impact user facilities</a:t>
            </a:r>
          </a:p>
          <a:p>
            <a:pPr marL="285750" lvl="0" indent="-285750" fontAlgn="auto">
              <a:lnSpc>
                <a:spcPct val="90000"/>
              </a:lnSpc>
              <a:spcBef>
                <a:spcPts val="1400"/>
              </a:spcBef>
              <a:spcAft>
                <a:spcPts val="0"/>
              </a:spcAft>
              <a:buClr>
                <a:schemeClr val="tx1"/>
              </a:buClr>
              <a:buFont typeface="Arial" pitchFamily="34" charset="0"/>
              <a:buChar char="•"/>
              <a:defRPr/>
            </a:pPr>
            <a:r>
              <a:rPr kumimoji="0" lang="en-US" sz="2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Scientific partnering </a:t>
            </a:r>
            <a:r>
              <a:rPr lang="en-US" sz="2800" dirty="0" smtClean="0"/>
              <a:t>to meet DOE mission needs</a:t>
            </a:r>
            <a:endParaRPr kumimoji="0" lang="en-US" sz="280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endPar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5" name="Title 4"/>
          <p:cNvSpPr txBox="1">
            <a:spLocks/>
          </p:cNvSpPr>
          <p:nvPr/>
        </p:nvSpPr>
        <p:spPr>
          <a:xfrm>
            <a:off x="1377538" y="378994"/>
            <a:ext cx="7576457" cy="877163"/>
          </a:xfrm>
          <a:prstGeom prst="rect">
            <a:avLst/>
          </a:prstGeom>
        </p:spPr>
        <p:txBody>
          <a:bodyPr vert="horz" wrap="square" lIns="91440" tIns="45720" rIns="91440" bIns="45720" rtlCol="0" anchor="t" anchorCtr="0">
            <a:sp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0" normalizeH="0" baseline="0" noProof="0" dirty="0" smtClean="0">
                <a:ln>
                  <a:noFill/>
                </a:ln>
                <a:solidFill>
                  <a:schemeClr val="bg2">
                    <a:lumMod val="10000"/>
                  </a:schemeClr>
                </a:solidFill>
                <a:effectLst/>
                <a:uLnTx/>
                <a:uFillTx/>
                <a:latin typeface="+mn-lt"/>
                <a:ea typeface="+mj-ea"/>
                <a:cs typeface="Arial" pitchFamily="34" charset="0"/>
              </a:rPr>
              <a:t>Biological and Environmental Research: </a:t>
            </a:r>
            <a:br>
              <a:rPr kumimoji="0" lang="en-US" sz="3000" b="1" i="0" u="none" strike="noStrike" kern="1200" cap="none" spc="0" normalizeH="0" baseline="0" noProof="0" dirty="0" smtClean="0">
                <a:ln>
                  <a:noFill/>
                </a:ln>
                <a:solidFill>
                  <a:schemeClr val="bg2">
                    <a:lumMod val="10000"/>
                  </a:schemeClr>
                </a:solidFill>
                <a:effectLst/>
                <a:uLnTx/>
                <a:uFillTx/>
                <a:latin typeface="+mn-lt"/>
                <a:ea typeface="+mj-ea"/>
                <a:cs typeface="Arial" pitchFamily="34" charset="0"/>
              </a:rPr>
            </a:br>
            <a:endParaRPr kumimoji="0" lang="en-US" sz="3000" b="1" i="0" u="none" strike="noStrike" kern="1200" cap="none" spc="0" normalizeH="0" baseline="0" noProof="0" dirty="0">
              <a:ln>
                <a:noFill/>
              </a:ln>
              <a:solidFill>
                <a:schemeClr val="bg2">
                  <a:lumMod val="10000"/>
                </a:schemeClr>
              </a:solidFill>
              <a:effectLst/>
              <a:uLnTx/>
              <a:uFillTx/>
              <a:latin typeface="+mn-lt"/>
              <a:ea typeface="+mj-ea"/>
              <a:cs typeface="Arial"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513" name="Group 49"/>
          <p:cNvGraphicFramePr>
            <a:graphicFrameLocks noGrp="1"/>
          </p:cNvGraphicFramePr>
          <p:nvPr/>
        </p:nvGraphicFramePr>
        <p:xfrm>
          <a:off x="751925" y="710100"/>
          <a:ext cx="7514090" cy="5036185"/>
        </p:xfrm>
        <a:graphic>
          <a:graphicData uri="http://schemas.openxmlformats.org/drawingml/2006/table">
            <a:tbl>
              <a:tblPr/>
              <a:tblGrid>
                <a:gridCol w="4114407"/>
                <a:gridCol w="1083994"/>
                <a:gridCol w="1021278"/>
                <a:gridCol w="1294411"/>
              </a:tblGrid>
              <a:tr h="434975">
                <a:tc>
                  <a:txBody>
                    <a:bodyPr/>
                    <a:lstStyle/>
                    <a:p>
                      <a:pPr marL="0" marR="0" lvl="0" indent="0" algn="l" defTabSz="914400" rtl="0" eaLnBrk="0" fontAlgn="base" latinLnBrk="0" hangingPunct="0">
                        <a:lnSpc>
                          <a:spcPct val="90000"/>
                        </a:lnSpc>
                        <a:spcBef>
                          <a:spcPct val="60000"/>
                        </a:spcBef>
                        <a:spcAft>
                          <a:spcPct val="0"/>
                        </a:spcAft>
                        <a:buClr>
                          <a:schemeClr val="tx1"/>
                        </a:buClr>
                        <a:buSzTx/>
                        <a:buFont typeface="Arial" charset="0"/>
                        <a:buNone/>
                        <a:tabLst/>
                      </a:pP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(dollars in thousands)</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33388">
                <a:tc>
                  <a:txBody>
                    <a:bodyPr/>
                    <a:lstStyle/>
                    <a:p>
                      <a:pPr marL="0" marR="0" lvl="0" indent="0" algn="l" defTabSz="914400" rtl="0" eaLnBrk="0" fontAlgn="base" latinLnBrk="0" hangingPunct="0">
                        <a:lnSpc>
                          <a:spcPct val="90000"/>
                        </a:lnSpc>
                        <a:spcBef>
                          <a:spcPct val="60000"/>
                        </a:spcBef>
                        <a:spcAft>
                          <a:spcPct val="0"/>
                        </a:spcAft>
                        <a:buClr>
                          <a:schemeClr val="tx1"/>
                        </a:buClr>
                        <a:buSzTx/>
                        <a:buFont typeface="Arial" charset="0"/>
                        <a:buNone/>
                        <a:tabLst/>
                      </a:pP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FY 2011</a:t>
                      </a:r>
                    </a:p>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CR</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rPr>
                        <a:t>FY 2012 House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FY 2012</a:t>
                      </a:r>
                    </a:p>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Senate Committee</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9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r"/>
                          <a:tab pos="-457200" algn="r"/>
                          <a:tab pos="-228600" algn="r"/>
                          <a:tab pos="2743200" algn="ctr"/>
                          <a:tab pos="2914650" algn="r"/>
                          <a:tab pos="5486400" algn="r"/>
                        </a:tabLst>
                      </a:pPr>
                      <a:r>
                        <a:rPr kumimoji="0" lang="en-US" sz="1800" b="0" i="0" u="none" strike="noStrike" cap="none" normalizeH="0" baseline="0" smtClean="0">
                          <a:ln>
                            <a:noFill/>
                          </a:ln>
                          <a:solidFill>
                            <a:schemeClr val="tx1"/>
                          </a:solidFill>
                          <a:effectLst/>
                          <a:latin typeface="Arial" charset="0"/>
                          <a:cs typeface="Times New Roman" pitchFamily="18" charset="0"/>
                        </a:rPr>
                        <a:t>Genomic Science</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176,855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Radiological Sciences</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41,467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smtClean="0">
                          <a:ln>
                            <a:noFill/>
                          </a:ln>
                          <a:solidFill>
                            <a:schemeClr val="tx1"/>
                          </a:solidFill>
                          <a:effectLst/>
                          <a:latin typeface="Arial" charset="0"/>
                          <a:cs typeface="Times New Roman" pitchFamily="18" charset="0"/>
                        </a:rPr>
                        <a:t>Ethical, Legal, and Societal Issues</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1,000</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Medical Applications</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4,000      </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smtClean="0">
                          <a:ln>
                            <a:noFill/>
                          </a:ln>
                          <a:solidFill>
                            <a:schemeClr val="tx1"/>
                          </a:solidFill>
                          <a:effectLst/>
                          <a:latin typeface="Arial" charset="0"/>
                          <a:cs typeface="Times New Roman" pitchFamily="18" charset="0"/>
                        </a:rPr>
                        <a:t>Biological Systems Facilities &amp; Infrastructure</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84,697</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9051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dirty="0" err="1" smtClean="0">
                          <a:ln>
                            <a:noFill/>
                          </a:ln>
                          <a:solidFill>
                            <a:schemeClr val="tx1"/>
                          </a:solidFill>
                          <a:effectLst/>
                          <a:latin typeface="Arial" charset="0"/>
                          <a:cs typeface="Times New Roman" pitchFamily="18" charset="0"/>
                        </a:rPr>
                        <a:t>SBIR</a:t>
                      </a:r>
                      <a:r>
                        <a:rPr kumimoji="0" lang="en-US" sz="1800" b="0" i="0" u="none" strike="noStrike" cap="none" normalizeH="0" baseline="0" dirty="0" smtClean="0">
                          <a:ln>
                            <a:noFill/>
                          </a:ln>
                          <a:solidFill>
                            <a:schemeClr val="tx1"/>
                          </a:solidFill>
                          <a:effectLst/>
                          <a:latin typeface="Arial" charset="0"/>
                          <a:cs typeface="Times New Roman" pitchFamily="18" charset="0"/>
                        </a:rPr>
                        <a:t>/</a:t>
                      </a:r>
                      <a:r>
                        <a:rPr kumimoji="0" lang="en-US" sz="1800" b="0" i="0" u="none" strike="noStrike" cap="none" normalizeH="0" baseline="0" dirty="0" err="1" smtClean="0">
                          <a:ln>
                            <a:noFill/>
                          </a:ln>
                          <a:solidFill>
                            <a:schemeClr val="tx1"/>
                          </a:solidFill>
                          <a:effectLst/>
                          <a:latin typeface="Arial" charset="0"/>
                          <a:cs typeface="Times New Roman" pitchFamily="18" charset="0"/>
                        </a:rPr>
                        <a:t>STTR</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8,726</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892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2914650" algn="l"/>
                        </a:tabLst>
                      </a:pPr>
                      <a:r>
                        <a:rPr kumimoji="0" lang="en-US" sz="1800" b="0" i="0" u="none" strike="noStrike" cap="none" normalizeH="0" baseline="0" smtClean="0">
                          <a:ln>
                            <a:noFill/>
                          </a:ln>
                          <a:solidFill>
                            <a:schemeClr val="tx1"/>
                          </a:solidFill>
                          <a:effectLst/>
                          <a:latin typeface="Arial" charset="0"/>
                          <a:cs typeface="Times New Roman" pitchFamily="18" charset="0"/>
                        </a:rPr>
                        <a:t>Total, Biological Systems Science</a:t>
                      </a:r>
                      <a:endParaRPr kumimoji="0" lang="en-US" sz="1800" b="0" i="0" u="none" strike="noStrike" cap="none" normalizeH="0" baseline="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316,745</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rPr>
                        <a:t>296,945</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696913" algn="dec"/>
                          <a:tab pos="914400" algn="l"/>
                          <a:tab pos="1143000" algn="l"/>
                        </a:tabLst>
                      </a:pPr>
                      <a:r>
                        <a:rPr kumimoji="0" lang="en-US" sz="1800" b="0" i="0" u="none" strike="noStrike" cap="none" normalizeH="0" baseline="0" dirty="0" smtClean="0">
                          <a:ln>
                            <a:noFill/>
                          </a:ln>
                          <a:solidFill>
                            <a:schemeClr val="tx1"/>
                          </a:solidFill>
                          <a:effectLst/>
                          <a:latin typeface="Arial" charset="0"/>
                        </a:rPr>
                        <a:t>326,744</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35883" name="Rectangle 114"/>
          <p:cNvSpPr>
            <a:spLocks noChangeArrowheads="1"/>
          </p:cNvSpPr>
          <p:nvPr/>
        </p:nvSpPr>
        <p:spPr bwMode="auto">
          <a:xfrm>
            <a:off x="914400" y="4446588"/>
            <a:ext cx="184150" cy="519112"/>
          </a:xfrm>
          <a:prstGeom prst="rect">
            <a:avLst/>
          </a:prstGeom>
          <a:noFill/>
          <a:ln w="9525">
            <a:noFill/>
            <a:miter lim="800000"/>
            <a:headEnd/>
            <a:tailEnd/>
          </a:ln>
        </p:spPr>
        <p:txBody>
          <a:bodyPr wrap="none" anchor="ctr">
            <a:spAutoFit/>
          </a:bodyPr>
          <a:lstStyle/>
          <a:p>
            <a:r>
              <a:rPr lang="en-US" sz="1000">
                <a:latin typeface="Calibri" pitchFamily="34" charset="0"/>
              </a:rPr>
              <a:t/>
            </a:r>
            <a:br>
              <a:rPr lang="en-US" sz="1000">
                <a:latin typeface="Calibri" pitchFamily="34" charset="0"/>
              </a:rPr>
            </a:br>
            <a:endParaRPr lang="en-US">
              <a:latin typeface="Calibri" pitchFamily="34" charset="0"/>
            </a:endParaRPr>
          </a:p>
        </p:txBody>
      </p:sp>
      <p:sp>
        <p:nvSpPr>
          <p:cNvPr id="35886" name="Text Box 118"/>
          <p:cNvSpPr txBox="1">
            <a:spLocks noChangeArrowheads="1"/>
          </p:cNvSpPr>
          <p:nvPr/>
        </p:nvSpPr>
        <p:spPr bwMode="auto">
          <a:xfrm>
            <a:off x="1016000" y="250050"/>
            <a:ext cx="7112000" cy="457200"/>
          </a:xfrm>
          <a:prstGeom prst="rect">
            <a:avLst/>
          </a:prstGeom>
          <a:noFill/>
          <a:ln w="9525">
            <a:noFill/>
            <a:miter lim="800000"/>
            <a:headEnd/>
            <a:tailEnd/>
          </a:ln>
        </p:spPr>
        <p:txBody>
          <a:bodyPr>
            <a:spAutoFit/>
          </a:bodyPr>
          <a:lstStyle/>
          <a:p>
            <a:pPr algn="ctr">
              <a:spcBef>
                <a:spcPct val="50000"/>
              </a:spcBef>
            </a:pPr>
            <a:r>
              <a:rPr lang="en-US" sz="2400" b="1" dirty="0">
                <a:latin typeface="Calibri" pitchFamily="34" charset="0"/>
              </a:rPr>
              <a:t>Biological Systems Science</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914400" y="3657600"/>
            <a:ext cx="7086600" cy="1203325"/>
          </a:xfrm>
          <a:prstGeom prst="rect">
            <a:avLst/>
          </a:prstGeom>
          <a:noFill/>
          <a:ln w="9525">
            <a:noFill/>
            <a:miter lim="800000"/>
            <a:headEnd/>
            <a:tailEnd/>
          </a:ln>
        </p:spPr>
        <p:txBody>
          <a:bodyPr anchor="ctr"/>
          <a:lstStyle/>
          <a:p>
            <a:pPr algn="ctr" eaLnBrk="0" hangingPunct="0"/>
            <a:endParaRPr lang="en-US" sz="2400" b="1">
              <a:solidFill>
                <a:srgbClr val="0000BC"/>
              </a:solidFill>
              <a:latin typeface="Calibri" pitchFamily="34" charset="0"/>
            </a:endParaRPr>
          </a:p>
        </p:txBody>
      </p:sp>
      <p:graphicFrame>
        <p:nvGraphicFramePr>
          <p:cNvPr id="72753" name="Group 49"/>
          <p:cNvGraphicFramePr>
            <a:graphicFrameLocks noGrp="1"/>
          </p:cNvGraphicFramePr>
          <p:nvPr/>
        </p:nvGraphicFramePr>
        <p:xfrm>
          <a:off x="1056675" y="883338"/>
          <a:ext cx="6967692" cy="5185093"/>
        </p:xfrm>
        <a:graphic>
          <a:graphicData uri="http://schemas.openxmlformats.org/drawingml/2006/table">
            <a:tbl>
              <a:tblPr/>
              <a:tblGrid>
                <a:gridCol w="2775702"/>
                <a:gridCol w="1555668"/>
                <a:gridCol w="1246909"/>
                <a:gridCol w="1389413"/>
              </a:tblGrid>
              <a:tr h="430213">
                <a:tc>
                  <a:txBody>
                    <a:bodyPr/>
                    <a:lstStyle/>
                    <a:p>
                      <a:pPr marL="0" marR="0" lvl="0" indent="0" algn="l" defTabSz="914400" rtl="0" eaLnBrk="0" fontAlgn="base" latinLnBrk="0" hangingPunct="0">
                        <a:lnSpc>
                          <a:spcPct val="90000"/>
                        </a:lnSpc>
                        <a:spcBef>
                          <a:spcPct val="60000"/>
                        </a:spcBef>
                        <a:spcAft>
                          <a:spcPct val="0"/>
                        </a:spcAft>
                        <a:buClr>
                          <a:schemeClr val="tx1"/>
                        </a:buClr>
                        <a:buSzTx/>
                        <a:buFont typeface="Arial" charset="0"/>
                        <a:buNone/>
                        <a:tabLst/>
                      </a:pP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a:noFill/>
                    </a:lnR>
                    <a:lnT>
                      <a:noFill/>
                    </a:lnT>
                    <a:lnB>
                      <a:noFill/>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(dollars in thousands)</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28625">
                <a:tc>
                  <a:txBody>
                    <a:bodyPr/>
                    <a:lstStyle/>
                    <a:p>
                      <a:pPr marL="0" marR="0" lvl="0" indent="0" algn="l" defTabSz="914400" rtl="0" eaLnBrk="0" fontAlgn="base" latinLnBrk="0" hangingPunct="0">
                        <a:lnSpc>
                          <a:spcPct val="90000"/>
                        </a:lnSpc>
                        <a:spcBef>
                          <a:spcPct val="60000"/>
                        </a:spcBef>
                        <a:spcAft>
                          <a:spcPct val="0"/>
                        </a:spcAft>
                        <a:buClr>
                          <a:schemeClr val="tx1"/>
                        </a:buClr>
                        <a:buSzTx/>
                        <a:buFont typeface="Arial" charset="0"/>
                        <a:buNone/>
                        <a:tabLst/>
                      </a:pPr>
                      <a:endParaRPr kumimoji="0" lang="en-US" sz="1800" b="0" i="0" u="none" strike="noStrike" cap="none" normalizeH="0" baseline="0" dirty="0" smtClean="0">
                        <a:ln>
                          <a:noFill/>
                        </a:ln>
                        <a:solidFill>
                          <a:srgbClr val="000000"/>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FY 2011</a:t>
                      </a:r>
                    </a:p>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CR</a:t>
                      </a:r>
                      <a:endParaRPr kumimoji="0" lang="en-U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FY 2012</a:t>
                      </a:r>
                    </a:p>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House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FY 2012</a:t>
                      </a:r>
                    </a:p>
                    <a:p>
                      <a:pPr marL="0" marR="0" lvl="0" indent="0" algn="ct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Senate Committee</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r"/>
                          <a:tab pos="-457200" algn="r"/>
                          <a:tab pos="-228600" algn="r"/>
                          <a:tab pos="2743200" algn="ctr"/>
                          <a:tab pos="3371850" algn="r"/>
                          <a:tab pos="5486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Atmospheric System Research</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27,821</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r"/>
                          <a:tab pos="-457200" algn="r"/>
                          <a:tab pos="-228600" algn="r"/>
                          <a:tab pos="2743200" algn="ctr"/>
                          <a:tab pos="3371850" algn="r"/>
                          <a:tab pos="5486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Environmental System Science</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80,263</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r"/>
                          <a:tab pos="-457200" algn="r"/>
                          <a:tab pos="-228600" algn="r"/>
                          <a:tab pos="2743200" algn="ctr"/>
                          <a:tab pos="3371850" algn="r"/>
                          <a:tab pos="5486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Climate and Earth System Modeling</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77,810</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r"/>
                          <a:tab pos="-457200" algn="r"/>
                          <a:tab pos="-228600" algn="r"/>
                          <a:tab pos="2743200" algn="ctr"/>
                          <a:tab pos="3371850" algn="r"/>
                          <a:tab pos="5486400" algn="r"/>
                        </a:tabLst>
                      </a:pPr>
                      <a:r>
                        <a:rPr kumimoji="0" lang="en-US" sz="1800" b="0" i="0" u="none" strike="noStrike" cap="none" normalizeH="0" baseline="0" dirty="0" smtClean="0">
                          <a:ln>
                            <a:noFill/>
                          </a:ln>
                          <a:solidFill>
                            <a:schemeClr val="tx1"/>
                          </a:solidFill>
                          <a:effectLst/>
                          <a:latin typeface="Arial" charset="0"/>
                          <a:cs typeface="Times New Roman" pitchFamily="18" charset="0"/>
                        </a:rPr>
                        <a:t>Climate and Environmental Facilities and Infrastructure</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101,333</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337185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SBIR/STTR</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7,851</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l"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914400" algn="l"/>
                          <a:tab pos="1143000" algn="l"/>
                          <a:tab pos="337185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Total, Climate and Environmental Sciences</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295,078</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rPr>
                        <a:t>250,130</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tab pos="-685800" algn="l"/>
                          <a:tab pos="-457200" algn="l"/>
                          <a:tab pos="-228600" algn="l"/>
                          <a:tab pos="0" algn="l"/>
                          <a:tab pos="228600" algn="l"/>
                          <a:tab pos="457200" algn="l"/>
                          <a:tab pos="685800" algn="l"/>
                          <a:tab pos="752475" algn="dec"/>
                          <a:tab pos="914400" algn="l"/>
                          <a:tab pos="1143000" algn="l"/>
                        </a:tabLst>
                      </a:pPr>
                      <a:r>
                        <a:rPr kumimoji="0" lang="en-US" sz="1800" b="0" i="0" u="none" strike="noStrike" cap="none" normalizeH="0" baseline="0" dirty="0" smtClean="0">
                          <a:ln>
                            <a:noFill/>
                          </a:ln>
                          <a:solidFill>
                            <a:schemeClr val="tx1"/>
                          </a:solidFill>
                          <a:effectLst/>
                          <a:latin typeface="Arial" charset="0"/>
                          <a:cs typeface="Times New Roman" pitchFamily="18" charset="0"/>
                        </a:rPr>
                        <a:t>    295,079</a:t>
                      </a:r>
                      <a:endParaRPr kumimoji="0" lang="en-U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bl>
          </a:graphicData>
        </a:graphic>
      </p:graphicFrame>
      <p:sp>
        <p:nvSpPr>
          <p:cNvPr id="47144" name="Rectangle 115"/>
          <p:cNvSpPr>
            <a:spLocks noChangeArrowheads="1"/>
          </p:cNvSpPr>
          <p:nvPr/>
        </p:nvSpPr>
        <p:spPr bwMode="auto">
          <a:xfrm>
            <a:off x="-49213" y="4446588"/>
            <a:ext cx="184151" cy="519112"/>
          </a:xfrm>
          <a:prstGeom prst="rect">
            <a:avLst/>
          </a:prstGeom>
          <a:noFill/>
          <a:ln w="9525">
            <a:noFill/>
            <a:miter lim="800000"/>
            <a:headEnd/>
            <a:tailEnd/>
          </a:ln>
        </p:spPr>
        <p:txBody>
          <a:bodyPr wrap="none" anchor="ctr">
            <a:spAutoFit/>
          </a:bodyPr>
          <a:lstStyle/>
          <a:p>
            <a:r>
              <a:rPr lang="en-US" sz="1000">
                <a:latin typeface="Calibri" pitchFamily="34" charset="0"/>
              </a:rPr>
              <a:t/>
            </a:r>
            <a:br>
              <a:rPr lang="en-US" sz="1000">
                <a:latin typeface="Calibri" pitchFamily="34" charset="0"/>
              </a:rPr>
            </a:br>
            <a:endParaRPr lang="en-US">
              <a:latin typeface="Calibri" pitchFamily="34" charset="0"/>
            </a:endParaRPr>
          </a:p>
        </p:txBody>
      </p:sp>
      <p:sp>
        <p:nvSpPr>
          <p:cNvPr id="47147" name="Text Box 120"/>
          <p:cNvSpPr txBox="1">
            <a:spLocks noChangeArrowheads="1"/>
          </p:cNvSpPr>
          <p:nvPr/>
        </p:nvSpPr>
        <p:spPr bwMode="auto">
          <a:xfrm>
            <a:off x="1016000" y="333175"/>
            <a:ext cx="7112000" cy="457200"/>
          </a:xfrm>
          <a:prstGeom prst="rect">
            <a:avLst/>
          </a:prstGeom>
          <a:noFill/>
          <a:ln w="9525">
            <a:noFill/>
            <a:miter lim="800000"/>
            <a:headEnd/>
            <a:tailEnd/>
          </a:ln>
        </p:spPr>
        <p:txBody>
          <a:bodyPr>
            <a:spAutoFit/>
          </a:bodyPr>
          <a:lstStyle/>
          <a:p>
            <a:pPr algn="ctr">
              <a:spcBef>
                <a:spcPct val="50000"/>
              </a:spcBef>
            </a:pPr>
            <a:r>
              <a:rPr lang="en-US" sz="2400" b="1" dirty="0">
                <a:latin typeface="Calibri" pitchFamily="34" charset="0"/>
              </a:rPr>
              <a:t>Climate &amp; Environmental Sciences</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37954" y="1399766"/>
            <a:ext cx="6377629" cy="929485"/>
          </a:xfrm>
        </p:spPr>
        <p:txBody>
          <a:bodyPr>
            <a:normAutofit/>
          </a:bodyPr>
          <a:lstStyle/>
          <a:p>
            <a:r>
              <a:rPr lang="en-US" sz="3000" dirty="0" smtClean="0">
                <a:latin typeface="Calibri" pitchFamily="34" charset="0"/>
              </a:rPr>
              <a:t>Personnel Recruitments and Changes</a:t>
            </a:r>
            <a:endParaRPr lang="en-US" sz="3000" dirty="0">
              <a:latin typeface="Calibri"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47" y="248364"/>
            <a:ext cx="2161310" cy="484748"/>
          </a:xfrm>
        </p:spPr>
        <p:txBody>
          <a:bodyPr/>
          <a:lstStyle/>
          <a:p>
            <a:r>
              <a:rPr lang="en-US" dirty="0" smtClean="0"/>
              <a:t>Welcome</a:t>
            </a:r>
            <a:endParaRPr lang="en-US" dirty="0"/>
          </a:p>
        </p:txBody>
      </p:sp>
      <p:sp>
        <p:nvSpPr>
          <p:cNvPr id="5" name="Content Placeholder 2"/>
          <p:cNvSpPr txBox="1">
            <a:spLocks/>
          </p:cNvSpPr>
          <p:nvPr/>
        </p:nvSpPr>
        <p:spPr>
          <a:xfrm>
            <a:off x="807516" y="1188473"/>
            <a:ext cx="3170711" cy="646331"/>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90000"/>
              </a:lnSpc>
              <a:spcBef>
                <a:spcPts val="0"/>
              </a:spcBef>
              <a:spcAft>
                <a:spcPts val="0"/>
              </a:spcAft>
              <a:buClr>
                <a:schemeClr val="tx1"/>
              </a:buClr>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Patrick Horan</a:t>
            </a:r>
          </a:p>
          <a:p>
            <a:pPr marL="0" marR="0" lvl="0" indent="0" algn="ctr" defTabSz="914400" rtl="0" eaLnBrk="1" fontAlgn="auto" latinLnBrk="0" hangingPunct="1">
              <a:lnSpc>
                <a:spcPct val="90000"/>
              </a:lnSpc>
              <a:spcBef>
                <a:spcPts val="0"/>
              </a:spcBef>
              <a:spcAft>
                <a:spcPts val="0"/>
              </a:spcAft>
              <a:buClr>
                <a:schemeClr val="tx1"/>
              </a:buClr>
              <a:buSzTx/>
              <a:buFont typeface="Arial" pitchFamily="34" charset="0"/>
              <a:buNone/>
              <a:tabLst/>
              <a:defRPr/>
            </a:pPr>
            <a:r>
              <a:rPr lang="en-US" sz="2000" dirty="0" smtClean="0">
                <a:latin typeface="Arial" pitchFamily="34" charset="0"/>
                <a:cs typeface="Arial" pitchFamily="34" charset="0"/>
              </a:rPr>
              <a:t>Science Assistant, CESD</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7" name="Content Placeholder 2"/>
          <p:cNvSpPr txBox="1">
            <a:spLocks/>
          </p:cNvSpPr>
          <p:nvPr/>
        </p:nvSpPr>
        <p:spPr>
          <a:xfrm>
            <a:off x="4809469" y="1176598"/>
            <a:ext cx="2956951" cy="646331"/>
          </a:xfrm>
          <a:prstGeom prst="rect">
            <a:avLst/>
          </a:prstGeom>
        </p:spPr>
        <p:txBody>
          <a:bodyPr vert="horz" wrap="square" lIns="91440" tIns="45720" rIns="91440" bIns="45720" rtlCol="0">
            <a:spAutoFit/>
          </a:bodyPr>
          <a:lstStyle/>
          <a:p>
            <a:pPr marL="0" marR="0" lvl="0" indent="0" algn="ctr" defTabSz="914400" rtl="0" eaLnBrk="1" fontAlgn="auto" latinLnBrk="0" hangingPunct="1">
              <a:lnSpc>
                <a:spcPct val="90000"/>
              </a:lnSpc>
              <a:spcBef>
                <a:spcPts val="1400"/>
              </a:spcBef>
              <a:spcAft>
                <a:spcPts val="0"/>
              </a:spcAft>
              <a:buClr>
                <a:schemeClr val="tx1"/>
              </a:buClr>
              <a:buSzTx/>
              <a:buFont typeface="Arial" pitchFamily="34" charset="0"/>
              <a:buNone/>
              <a:tabLst/>
              <a:defRPr/>
            </a:pPr>
            <a:r>
              <a:rPr lang="en-US" sz="2000" dirty="0" smtClean="0">
                <a:latin typeface="Arial" pitchFamily="34" charset="0"/>
                <a:cs typeface="Arial" pitchFamily="34" charset="0"/>
              </a:rPr>
              <a:t>Sharlene Weatherwax No longer “Acting”</a:t>
            </a:r>
            <a:r>
              <a:rPr kumimoji="0" lang="en-US" sz="20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pic>
        <p:nvPicPr>
          <p:cNvPr id="11266" name="Picture 2" descr="http://sciencecareers.sciencemag.org/get-file.xqy?uri=/aaas/files/uploaded-files/images/98a23982-3ac6-41b9-a6f8-c89f78ca4d5d/Carpenter_Metagenomics_SharleneWeatherwax_200x250-creditDepartmentofEnergy.jpg"/>
          <p:cNvPicPr>
            <a:picLocks noChangeAspect="1" noChangeArrowheads="1"/>
          </p:cNvPicPr>
          <p:nvPr/>
        </p:nvPicPr>
        <p:blipFill>
          <a:blip r:embed="rId2" cstate="print"/>
          <a:srcRect/>
          <a:stretch>
            <a:fillRect/>
          </a:stretch>
        </p:blipFill>
        <p:spPr bwMode="auto">
          <a:xfrm>
            <a:off x="5226343" y="2193966"/>
            <a:ext cx="2255116" cy="2818895"/>
          </a:xfrm>
          <a:prstGeom prst="rect">
            <a:avLst/>
          </a:prstGeom>
          <a:noFill/>
        </p:spPr>
      </p:pic>
      <p:pic>
        <p:nvPicPr>
          <p:cNvPr id="6" name="Picture 5" descr="Patrick Horan.JPG"/>
          <p:cNvPicPr>
            <a:picLocks noChangeAspect="1"/>
          </p:cNvPicPr>
          <p:nvPr/>
        </p:nvPicPr>
        <p:blipFill>
          <a:blip r:embed="rId3" cstate="print"/>
          <a:stretch>
            <a:fillRect/>
          </a:stretch>
        </p:blipFill>
        <p:spPr>
          <a:xfrm>
            <a:off x="1140039" y="2170986"/>
            <a:ext cx="2624447" cy="28038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147" y="248364"/>
            <a:ext cx="2161310" cy="484748"/>
          </a:xfrm>
        </p:spPr>
        <p:txBody>
          <a:bodyPr/>
          <a:lstStyle/>
          <a:p>
            <a:r>
              <a:rPr lang="en-US" dirty="0" smtClean="0"/>
              <a:t>Future</a:t>
            </a:r>
            <a:endParaRPr lang="en-US" dirty="0"/>
          </a:p>
        </p:txBody>
      </p:sp>
      <p:sp>
        <p:nvSpPr>
          <p:cNvPr id="5" name="Content Placeholder 2"/>
          <p:cNvSpPr txBox="1">
            <a:spLocks/>
          </p:cNvSpPr>
          <p:nvPr/>
        </p:nvSpPr>
        <p:spPr>
          <a:xfrm>
            <a:off x="570016" y="1188473"/>
            <a:ext cx="8075220" cy="424732"/>
          </a:xfrm>
          <a:prstGeom prst="rect">
            <a:avLst/>
          </a:prstGeom>
        </p:spPr>
        <p:txBody>
          <a:bodyPr vert="horz" wrap="square" lIns="91440" tIns="45720" rIns="91440" bIns="45720" rtlCol="0">
            <a:spAutoFit/>
          </a:bodyPr>
          <a:lstStyle/>
          <a:p>
            <a:pPr marL="225425" marR="0" lvl="0" indent="-225425" defTabSz="914400" rtl="0" eaLnBrk="1" fontAlgn="auto" latinLnBrk="0" hangingPunct="1">
              <a:lnSpc>
                <a:spcPct val="90000"/>
              </a:lnSpc>
              <a:spcBef>
                <a:spcPts val="1400"/>
              </a:spcBef>
              <a:spcAft>
                <a:spcPts val="0"/>
              </a:spcAft>
              <a:buClr>
                <a:schemeClr val="tx1"/>
              </a:buClr>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Director, BSSD – Announcement</a:t>
            </a:r>
            <a:r>
              <a:rPr kumimoji="0" lang="en-US" sz="2400" b="0" i="0" u="none" strike="noStrike" kern="1200" cap="none" spc="0" normalizeH="0" noProof="0" dirty="0" smtClean="0">
                <a:ln>
                  <a:noFill/>
                </a:ln>
                <a:solidFill>
                  <a:schemeClr val="tx1"/>
                </a:solidFill>
                <a:effectLst/>
                <a:uLnTx/>
                <a:uFillTx/>
                <a:latin typeface="Arial" pitchFamily="34" charset="0"/>
                <a:ea typeface="+mn-ea"/>
                <a:cs typeface="Arial" pitchFamily="34" charset="0"/>
              </a:rPr>
              <a:t> closed September 9</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a:xfrm>
            <a:off x="1911079" y="1102891"/>
            <a:ext cx="6377629" cy="929485"/>
          </a:xfrm>
        </p:spPr>
        <p:txBody>
          <a:bodyPr>
            <a:normAutofit/>
          </a:bodyPr>
          <a:lstStyle/>
          <a:p>
            <a:pPr algn="ctr"/>
            <a:r>
              <a:rPr lang="en-US" sz="2900" dirty="0" smtClean="0">
                <a:latin typeface="Calibri" pitchFamily="34" charset="0"/>
              </a:rPr>
              <a:t>Awards and Honors</a:t>
            </a:r>
            <a:endParaRPr lang="en-US" sz="2900"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228600"/>
            <a:ext cx="8077200" cy="458587"/>
          </a:xfrm>
          <a:prstGeom prst="rect">
            <a:avLst/>
          </a:prstGeom>
          <a:noFill/>
          <a:ln w="9525">
            <a:noFill/>
            <a:miter lim="800000"/>
            <a:headEnd/>
            <a:tailEnd/>
          </a:ln>
        </p:spPr>
        <p:txBody>
          <a:bodyPr wrap="square">
            <a:spAutoFit/>
          </a:bodyPr>
          <a:lstStyle/>
          <a:p>
            <a:pPr eaLnBrk="0" hangingPunct="0">
              <a:lnSpc>
                <a:spcPct val="85000"/>
              </a:lnSpc>
            </a:pPr>
            <a:r>
              <a:rPr lang="en-US" sz="2800" b="1" dirty="0">
                <a:latin typeface="Calibri" pitchFamily="34" charset="0"/>
              </a:rPr>
              <a:t>Early Career </a:t>
            </a:r>
            <a:r>
              <a:rPr lang="en-US" sz="2800" b="1" dirty="0" smtClean="0">
                <a:latin typeface="Calibri" pitchFamily="34" charset="0"/>
              </a:rPr>
              <a:t>Awards</a:t>
            </a:r>
            <a:endParaRPr lang="en-US" sz="2800" b="1" dirty="0">
              <a:latin typeface="Calibri" pitchFamily="34" charset="0"/>
            </a:endParaRPr>
          </a:p>
        </p:txBody>
      </p:sp>
      <p:sp>
        <p:nvSpPr>
          <p:cNvPr id="3" name="Text Box 4"/>
          <p:cNvSpPr txBox="1">
            <a:spLocks noChangeArrowheads="1"/>
          </p:cNvSpPr>
          <p:nvPr/>
        </p:nvSpPr>
        <p:spPr bwMode="auto">
          <a:xfrm>
            <a:off x="562100" y="1183575"/>
            <a:ext cx="8001000" cy="4154984"/>
          </a:xfrm>
          <a:prstGeom prst="rect">
            <a:avLst/>
          </a:prstGeom>
          <a:noFill/>
          <a:ln w="9525">
            <a:noFill/>
            <a:miter lim="800000"/>
            <a:headEnd/>
            <a:tailEnd/>
          </a:ln>
        </p:spPr>
        <p:txBody>
          <a:bodyPr wrap="square">
            <a:spAutoFit/>
          </a:bodyPr>
          <a:lstStyle/>
          <a:p>
            <a:pPr>
              <a:buFont typeface="Arial" pitchFamily="34" charset="0"/>
              <a:buChar char="•"/>
            </a:pPr>
            <a:r>
              <a:rPr lang="en-US" sz="2400" dirty="0" smtClean="0">
                <a:latin typeface="Calibri" pitchFamily="34" charset="0"/>
              </a:rPr>
              <a:t>Program purpose:</a:t>
            </a:r>
          </a:p>
          <a:p>
            <a:pPr lvl="1">
              <a:buFont typeface="Arial" pitchFamily="34" charset="0"/>
              <a:buChar char="•"/>
            </a:pPr>
            <a:r>
              <a:rPr lang="en-US" sz="2400" dirty="0" smtClean="0">
                <a:latin typeface="Calibri" pitchFamily="34" charset="0"/>
              </a:rPr>
              <a:t>to </a:t>
            </a:r>
            <a:r>
              <a:rPr lang="en-US" sz="2400" dirty="0" smtClean="0">
                <a:latin typeface="Calibri" pitchFamily="34" charset="0"/>
              </a:rPr>
              <a:t>support the development of individual </a:t>
            </a:r>
            <a:r>
              <a:rPr lang="en-US" sz="2400" dirty="0" smtClean="0">
                <a:latin typeface="Calibri" pitchFamily="34" charset="0"/>
              </a:rPr>
              <a:t>research programs </a:t>
            </a:r>
            <a:r>
              <a:rPr lang="en-US" sz="2400" dirty="0" smtClean="0">
                <a:latin typeface="Calibri" pitchFamily="34" charset="0"/>
              </a:rPr>
              <a:t>of outstanding scientists early in their careers </a:t>
            </a:r>
            <a:endParaRPr lang="en-US" sz="2400" dirty="0" smtClean="0">
              <a:latin typeface="Calibri" pitchFamily="34" charset="0"/>
            </a:endParaRPr>
          </a:p>
          <a:p>
            <a:pPr lvl="1">
              <a:buFont typeface="Arial" pitchFamily="34" charset="0"/>
              <a:buChar char="•"/>
            </a:pPr>
            <a:r>
              <a:rPr lang="en-US" sz="2400" dirty="0" smtClean="0">
                <a:latin typeface="Calibri" pitchFamily="34" charset="0"/>
              </a:rPr>
              <a:t>to </a:t>
            </a:r>
            <a:r>
              <a:rPr lang="en-US" sz="2400" dirty="0" smtClean="0">
                <a:latin typeface="Calibri" pitchFamily="34" charset="0"/>
              </a:rPr>
              <a:t>stimulate research careers in </a:t>
            </a:r>
            <a:r>
              <a:rPr lang="en-US" sz="2400" dirty="0" smtClean="0">
                <a:latin typeface="Calibri" pitchFamily="34" charset="0"/>
              </a:rPr>
              <a:t>DOE </a:t>
            </a:r>
            <a:r>
              <a:rPr lang="en-US" sz="2400" dirty="0" smtClean="0">
                <a:latin typeface="Calibri" pitchFamily="34" charset="0"/>
              </a:rPr>
              <a:t>Office of </a:t>
            </a:r>
            <a:r>
              <a:rPr lang="en-US" sz="2400" dirty="0" smtClean="0">
                <a:latin typeface="Calibri" pitchFamily="34" charset="0"/>
              </a:rPr>
              <a:t>Science areas</a:t>
            </a:r>
          </a:p>
          <a:p>
            <a:endParaRPr lang="en-US" sz="2400" dirty="0" smtClean="0">
              <a:latin typeface="Calibri" pitchFamily="34" charset="0"/>
            </a:endParaRPr>
          </a:p>
          <a:p>
            <a:pPr>
              <a:buFont typeface="Arial" pitchFamily="34" charset="0"/>
              <a:buChar char="•"/>
            </a:pPr>
            <a:r>
              <a:rPr lang="en-US" sz="2400" dirty="0" smtClean="0">
                <a:latin typeface="Calibri" pitchFamily="34" charset="0"/>
              </a:rPr>
              <a:t>Early </a:t>
            </a:r>
            <a:r>
              <a:rPr lang="en-US" sz="2400" dirty="0">
                <a:latin typeface="Calibri" pitchFamily="34" charset="0"/>
              </a:rPr>
              <a:t>career is defined as no more than 10 years past Ph.D.</a:t>
            </a:r>
          </a:p>
          <a:p>
            <a:pPr marL="225425" indent="-225425">
              <a:spcBef>
                <a:spcPct val="50000"/>
              </a:spcBef>
              <a:buFontTx/>
              <a:buChar char="•"/>
            </a:pPr>
            <a:r>
              <a:rPr lang="en-US" sz="2400" dirty="0" smtClean="0">
                <a:latin typeface="Calibri" pitchFamily="34" charset="0"/>
              </a:rPr>
              <a:t>7 BER awards (3 laboratory, 4 university) in FY </a:t>
            </a:r>
            <a:r>
              <a:rPr lang="en-US" sz="2400" dirty="0" smtClean="0">
                <a:latin typeface="Calibri" pitchFamily="34" charset="0"/>
              </a:rPr>
              <a:t>2011</a:t>
            </a:r>
          </a:p>
          <a:p>
            <a:pPr marL="682625" lvl="1" indent="-225425">
              <a:spcBef>
                <a:spcPct val="50000"/>
              </a:spcBef>
              <a:buFontTx/>
              <a:buChar char="•"/>
            </a:pPr>
            <a:r>
              <a:rPr lang="en-US" sz="2400" dirty="0" smtClean="0">
                <a:latin typeface="Calibri" pitchFamily="34" charset="0"/>
              </a:rPr>
              <a:t>5 </a:t>
            </a:r>
            <a:r>
              <a:rPr lang="en-US" sz="2400" dirty="0" smtClean="0">
                <a:latin typeface="Calibri" pitchFamily="34" charset="0"/>
              </a:rPr>
              <a:t>year awards, universities  - $750,000, national labs - $2,500,000</a:t>
            </a: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r>
              <a:rPr lang="en-US" dirty="0" smtClean="0"/>
              <a:t>BER Early Career Scientists FY 2011</a:t>
            </a:r>
          </a:p>
        </p:txBody>
      </p:sp>
      <p:sp>
        <p:nvSpPr>
          <p:cNvPr id="3" name="TextBox 2"/>
          <p:cNvSpPr txBox="1"/>
          <p:nvPr/>
        </p:nvSpPr>
        <p:spPr>
          <a:xfrm>
            <a:off x="279400" y="3675500"/>
            <a:ext cx="8559800" cy="2785378"/>
          </a:xfrm>
          <a:prstGeom prst="rect">
            <a:avLst/>
          </a:prstGeom>
          <a:noFill/>
        </p:spPr>
        <p:txBody>
          <a:bodyPr wrap="square" rtlCol="0">
            <a:spAutoFit/>
          </a:bodyPr>
          <a:lstStyle/>
          <a:p>
            <a:pPr marL="228600" indent="-228600">
              <a:spcAft>
                <a:spcPts val="600"/>
              </a:spcAft>
              <a:buFont typeface="Arial" pitchFamily="34" charset="0"/>
              <a:buChar char="•"/>
            </a:pPr>
            <a:r>
              <a:rPr lang="en-US" sz="2000" b="1" dirty="0" smtClean="0"/>
              <a:t>Matt Marshall</a:t>
            </a:r>
            <a:r>
              <a:rPr lang="en-US" sz="2000" dirty="0" smtClean="0"/>
              <a:t>	</a:t>
            </a:r>
          </a:p>
          <a:p>
            <a:pPr marL="228600" indent="-228600">
              <a:spcAft>
                <a:spcPts val="600"/>
              </a:spcAft>
              <a:buFont typeface="Arial" pitchFamily="34" charset="0"/>
              <a:buChar char="•"/>
            </a:pPr>
            <a:r>
              <a:rPr lang="en-US" sz="2000" dirty="0" smtClean="0"/>
              <a:t>Pacific Northwest National Laboratory	</a:t>
            </a:r>
          </a:p>
          <a:p>
            <a:pPr marL="228600" indent="-228600">
              <a:spcAft>
                <a:spcPts val="600"/>
              </a:spcAft>
              <a:buFont typeface="Arial" pitchFamily="34" charset="0"/>
              <a:buChar char="•"/>
            </a:pPr>
            <a:r>
              <a:rPr lang="en-US" sz="2000" dirty="0" smtClean="0"/>
              <a:t>Multi-System Analysis of Microbial </a:t>
            </a:r>
            <a:r>
              <a:rPr lang="en-US" sz="2000" dirty="0" err="1" smtClean="0"/>
              <a:t>Biofilms</a:t>
            </a:r>
            <a:endParaRPr lang="en-US" sz="2000" dirty="0" smtClean="0"/>
          </a:p>
          <a:p>
            <a:pPr marL="228600" indent="-228600">
              <a:spcAft>
                <a:spcPts val="600"/>
              </a:spcAft>
              <a:buFont typeface="Arial" pitchFamily="34" charset="0"/>
              <a:buChar char="•"/>
            </a:pPr>
            <a:r>
              <a:rPr lang="en-US" sz="2000" dirty="0" smtClean="0"/>
              <a:t>Characterize the heterogeneous structure of hydrated </a:t>
            </a:r>
            <a:r>
              <a:rPr lang="en-US" sz="2000" dirty="0" err="1" smtClean="0"/>
              <a:t>biofilms</a:t>
            </a:r>
            <a:r>
              <a:rPr lang="en-US" sz="2000" dirty="0" smtClean="0"/>
              <a:t> including the distribution of metals and proteins and the reactivity of catalytic proteins within the </a:t>
            </a:r>
            <a:r>
              <a:rPr lang="en-US" sz="2000" dirty="0" err="1" smtClean="0"/>
              <a:t>biofilm</a:t>
            </a:r>
            <a:r>
              <a:rPr lang="en-US" sz="2000" dirty="0" smtClean="0"/>
              <a:t>.  Results have the potential to aid in identifying mechanisms of </a:t>
            </a:r>
            <a:r>
              <a:rPr lang="en-US" sz="2000" dirty="0" err="1" smtClean="0"/>
              <a:t>redox</a:t>
            </a:r>
            <a:r>
              <a:rPr lang="en-US" sz="2000" dirty="0" smtClean="0"/>
              <a:t> transformations of metals within the </a:t>
            </a:r>
            <a:r>
              <a:rPr lang="en-US" sz="2000" dirty="0" err="1" smtClean="0"/>
              <a:t>biofilms</a:t>
            </a:r>
            <a:r>
              <a:rPr lang="en-US" sz="2000" dirty="0" smtClean="0"/>
              <a:t> and metal binding sites. </a:t>
            </a:r>
          </a:p>
        </p:txBody>
      </p:sp>
      <p:pic>
        <p:nvPicPr>
          <p:cNvPr id="5" name="Picture 4" descr="marshall_m.jpg"/>
          <p:cNvPicPr>
            <a:picLocks noChangeAspect="1"/>
          </p:cNvPicPr>
          <p:nvPr/>
        </p:nvPicPr>
        <p:blipFill>
          <a:blip r:embed="rId3" cstate="print"/>
          <a:stretch>
            <a:fillRect/>
          </a:stretch>
        </p:blipFill>
        <p:spPr>
          <a:xfrm>
            <a:off x="398156" y="853372"/>
            <a:ext cx="3437573" cy="2566721"/>
          </a:xfrm>
          <a:prstGeom prst="rect">
            <a:avLst/>
          </a:prstGeom>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Theme">
  <a:themeElements>
    <a:clrScheme name="BER templat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2900</TotalTime>
  <Words>558</Words>
  <Application>Microsoft Office PowerPoint</Application>
  <PresentationFormat>On-screen Show (4:3)</PresentationFormat>
  <Paragraphs>124</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Theme</vt:lpstr>
      <vt:lpstr>The State of BER October 6, 2011 </vt:lpstr>
      <vt:lpstr>Slide 2</vt:lpstr>
      <vt:lpstr>Slide 3</vt:lpstr>
      <vt:lpstr>Personnel Recruitments and Changes</vt:lpstr>
      <vt:lpstr>Welcome</vt:lpstr>
      <vt:lpstr>Future</vt:lpstr>
      <vt:lpstr>Awards and Honors</vt:lpstr>
      <vt:lpstr>Slide 8</vt:lpstr>
      <vt:lpstr>BER Early Career Scientists FY 2011</vt:lpstr>
      <vt:lpstr>BER Early Career Scientists FY 2011</vt:lpstr>
      <vt:lpstr>BER Early Career Scientists FY 2011</vt:lpstr>
      <vt:lpstr>BER Early Career Scientists FY 2011</vt:lpstr>
      <vt:lpstr>BER Early Career Scientists FY 2011</vt:lpstr>
      <vt:lpstr>BER Early Career Scientists FY 2011</vt:lpstr>
      <vt:lpstr>BER Early Career Scientists FY 2011</vt:lpstr>
      <vt:lpstr>Slide 16</vt:lpstr>
      <vt:lpstr>Slide 17</vt:lpstr>
      <vt:lpstr>Slide 18</vt:lpstr>
      <vt:lpstr>Slide 19</vt:lpstr>
    </vt:vector>
  </TitlesOfParts>
  <Company>ORNL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Donna Jo Roy</dc:creator>
  <cp:lastModifiedBy>Sharlene Weatherwax</cp:lastModifiedBy>
  <cp:revision>237</cp:revision>
  <dcterms:created xsi:type="dcterms:W3CDTF">2009-10-28T16:35:52Z</dcterms:created>
  <dcterms:modified xsi:type="dcterms:W3CDTF">2011-09-29T20:03:20Z</dcterms:modified>
</cp:coreProperties>
</file>