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51" r:id="rId3"/>
    <p:sldId id="408" r:id="rId4"/>
    <p:sldId id="457" r:id="rId5"/>
    <p:sldId id="458" r:id="rId6"/>
    <p:sldId id="422" r:id="rId7"/>
    <p:sldId id="416" r:id="rId8"/>
    <p:sldId id="426" r:id="rId9"/>
    <p:sldId id="418" r:id="rId10"/>
    <p:sldId id="442" r:id="rId11"/>
    <p:sldId id="400" r:id="rId12"/>
    <p:sldId id="466" r:id="rId13"/>
    <p:sldId id="467" r:id="rId14"/>
    <p:sldId id="401" r:id="rId15"/>
    <p:sldId id="455" r:id="rId16"/>
    <p:sldId id="402" r:id="rId17"/>
    <p:sldId id="403" r:id="rId18"/>
    <p:sldId id="404" r:id="rId19"/>
    <p:sldId id="468" r:id="rId20"/>
    <p:sldId id="405" r:id="rId21"/>
    <p:sldId id="415" r:id="rId22"/>
    <p:sldId id="454" r:id="rId23"/>
    <p:sldId id="428" r:id="rId24"/>
    <p:sldId id="433" r:id="rId25"/>
    <p:sldId id="421" r:id="rId26"/>
    <p:sldId id="459"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6150"/>
    <a:srgbClr val="00D200"/>
    <a:srgbClr val="FFFFA0"/>
    <a:srgbClr val="FFFF00"/>
    <a:srgbClr val="1C1C1C"/>
    <a:srgbClr val="FF5050"/>
    <a:srgbClr val="FFFF5A"/>
    <a:srgbClr val="00BE00"/>
    <a:srgbClr val="00AA00"/>
    <a:srgbClr val="AA38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562" autoAdjust="0"/>
    <p:restoredTop sz="92456" autoAdjust="0"/>
  </p:normalViewPr>
  <p:slideViewPr>
    <p:cSldViewPr snapToGrid="0" showGuides="1">
      <p:cViewPr varScale="1">
        <p:scale>
          <a:sx n="101" d="100"/>
          <a:sy n="101" d="100"/>
        </p:scale>
        <p:origin x="-576" y="-84"/>
      </p:cViewPr>
      <p:guideLst>
        <p:guide orient="horz" pos="1008"/>
        <p:guide pos="534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8CF2F-997F-46E3-8507-9F6617501DBB}" type="doc">
      <dgm:prSet loTypeId="urn:microsoft.com/office/officeart/2005/8/layout/hList7" loCatId="list" qsTypeId="urn:microsoft.com/office/officeart/2005/8/quickstyle/simple1" qsCatId="simple" csTypeId="urn:microsoft.com/office/officeart/2005/8/colors/accent1_2" csCatId="accent1" phldr="1"/>
      <dgm:spPr/>
    </dgm:pt>
    <dgm:pt modelId="{075C421D-41E5-482D-A80B-8AF158895FA1}">
      <dgm:prSet phldrT="[Text]"/>
      <dgm:spPr>
        <a:solidFill>
          <a:srgbClr val="D6A300"/>
        </a:solidFill>
      </dgm:spPr>
      <dgm:t>
        <a:bodyPr/>
        <a:lstStyle/>
        <a:p>
          <a:r>
            <a:rPr lang="en-US" dirty="0" smtClean="0">
              <a:solidFill>
                <a:schemeClr val="bg1"/>
              </a:solidFill>
            </a:rPr>
            <a:t>Platform R&amp;D</a:t>
          </a:r>
        </a:p>
        <a:p>
          <a:r>
            <a:rPr lang="en-US" dirty="0" smtClean="0">
              <a:solidFill>
                <a:schemeClr val="bg1"/>
              </a:solidFill>
            </a:rPr>
            <a:t>2 Vendor Tracks</a:t>
          </a:r>
        </a:p>
      </dgm:t>
    </dgm:pt>
    <dgm:pt modelId="{5278DE92-BBF0-491C-9983-79C59FCEF119}" type="parTrans" cxnId="{39291968-418C-4B75-A4B5-7DDD94E89104}">
      <dgm:prSet/>
      <dgm:spPr/>
      <dgm:t>
        <a:bodyPr/>
        <a:lstStyle/>
        <a:p>
          <a:endParaRPr lang="en-US"/>
        </a:p>
      </dgm:t>
    </dgm:pt>
    <dgm:pt modelId="{25A34C80-D118-4D18-A268-3CE6CF00423D}" type="sibTrans" cxnId="{39291968-418C-4B75-A4B5-7DDD94E89104}">
      <dgm:prSet/>
      <dgm:spPr/>
      <dgm:t>
        <a:bodyPr/>
        <a:lstStyle/>
        <a:p>
          <a:endParaRPr lang="en-US"/>
        </a:p>
      </dgm:t>
    </dgm:pt>
    <dgm:pt modelId="{5BF1986E-9839-4DF0-B61B-23775B8C808B}">
      <dgm:prSet phldrT="[Text]"/>
      <dgm:spPr>
        <a:solidFill>
          <a:srgbClr val="D6A300"/>
        </a:solidFill>
      </dgm:spPr>
      <dgm:t>
        <a:bodyPr/>
        <a:lstStyle/>
        <a:p>
          <a:r>
            <a:rPr lang="en-US" dirty="0" smtClean="0">
              <a:solidFill>
                <a:schemeClr val="bg1"/>
              </a:solidFill>
            </a:rPr>
            <a:t>Critical Technologies</a:t>
          </a:r>
        </a:p>
        <a:p>
          <a:r>
            <a:rPr lang="en-US" dirty="0" smtClean="0">
              <a:solidFill>
                <a:schemeClr val="bg1"/>
              </a:solidFill>
            </a:rPr>
            <a:t>(everyone benefits)</a:t>
          </a:r>
        </a:p>
      </dgm:t>
    </dgm:pt>
    <dgm:pt modelId="{D994193F-F1B4-4ABC-9BEF-F78947184036}" type="parTrans" cxnId="{6848AF1B-3549-4B93-BFBA-FAF373D1F32C}">
      <dgm:prSet/>
      <dgm:spPr/>
      <dgm:t>
        <a:bodyPr/>
        <a:lstStyle/>
        <a:p>
          <a:endParaRPr lang="en-US"/>
        </a:p>
      </dgm:t>
    </dgm:pt>
    <dgm:pt modelId="{FC934EAE-70D8-4E9F-96BB-F6F34084BD19}" type="sibTrans" cxnId="{6848AF1B-3549-4B93-BFBA-FAF373D1F32C}">
      <dgm:prSet/>
      <dgm:spPr/>
      <dgm:t>
        <a:bodyPr/>
        <a:lstStyle/>
        <a:p>
          <a:endParaRPr lang="en-US"/>
        </a:p>
      </dgm:t>
    </dgm:pt>
    <dgm:pt modelId="{64E0E8E6-1E2E-4918-A683-C62D1E107768}">
      <dgm:prSet phldrT="[Text]"/>
      <dgm:spPr>
        <a:solidFill>
          <a:srgbClr val="D6A300"/>
        </a:solidFill>
      </dgm:spPr>
      <dgm:t>
        <a:bodyPr/>
        <a:lstStyle/>
        <a:p>
          <a:r>
            <a:rPr lang="en-US" dirty="0" smtClean="0">
              <a:solidFill>
                <a:schemeClr val="bg1"/>
              </a:solidFill>
            </a:rPr>
            <a:t>Software and Environments</a:t>
          </a:r>
        </a:p>
      </dgm:t>
    </dgm:pt>
    <dgm:pt modelId="{0D21E9BA-D8F1-4EFF-B5D0-DCFB60247C4A}" type="parTrans" cxnId="{94B44DBA-2081-46A1-81E6-E545F60118A8}">
      <dgm:prSet/>
      <dgm:spPr/>
      <dgm:t>
        <a:bodyPr/>
        <a:lstStyle/>
        <a:p>
          <a:endParaRPr lang="en-US"/>
        </a:p>
      </dgm:t>
    </dgm:pt>
    <dgm:pt modelId="{BC0503D6-78EB-460D-8379-D929029807ED}" type="sibTrans" cxnId="{94B44DBA-2081-46A1-81E6-E545F60118A8}">
      <dgm:prSet/>
      <dgm:spPr/>
      <dgm:t>
        <a:bodyPr/>
        <a:lstStyle/>
        <a:p>
          <a:endParaRPr lang="en-US"/>
        </a:p>
      </dgm:t>
    </dgm:pt>
    <dgm:pt modelId="{5A62B192-D997-49FD-91D6-B497055FDF80}">
      <dgm:prSet phldrT="[Text]"/>
      <dgm:spPr>
        <a:solidFill>
          <a:srgbClr val="D6A300"/>
        </a:solidFill>
      </dgm:spPr>
      <dgm:t>
        <a:bodyPr/>
        <a:lstStyle/>
        <a:p>
          <a:r>
            <a:rPr lang="en-US" dirty="0" smtClean="0">
              <a:solidFill>
                <a:schemeClr val="bg1"/>
              </a:solidFill>
            </a:rPr>
            <a:t>Co-design</a:t>
          </a:r>
        </a:p>
      </dgm:t>
    </dgm:pt>
    <dgm:pt modelId="{5459B514-766A-4560-AE24-557AF6F6FF81}" type="parTrans" cxnId="{E744E693-3AC1-4E63-BF3C-26757D35420E}">
      <dgm:prSet/>
      <dgm:spPr/>
      <dgm:t>
        <a:bodyPr/>
        <a:lstStyle/>
        <a:p>
          <a:endParaRPr lang="en-US"/>
        </a:p>
      </dgm:t>
    </dgm:pt>
    <dgm:pt modelId="{C86ECC45-7924-4FB6-8547-92EC7BCEE430}" type="sibTrans" cxnId="{E744E693-3AC1-4E63-BF3C-26757D35420E}">
      <dgm:prSet/>
      <dgm:spPr/>
      <dgm:t>
        <a:bodyPr/>
        <a:lstStyle/>
        <a:p>
          <a:endParaRPr lang="en-US"/>
        </a:p>
      </dgm:t>
    </dgm:pt>
    <dgm:pt modelId="{A1DEF65F-E29B-49B9-8CC8-94B11A9C43D1}">
      <dgm:prSet phldrT="[Text]"/>
      <dgm:spPr>
        <a:solidFill>
          <a:srgbClr val="D6A300"/>
        </a:solidFill>
      </dgm:spPr>
      <dgm:t>
        <a:bodyPr/>
        <a:lstStyle/>
        <a:p>
          <a:r>
            <a:rPr lang="en-US" dirty="0" smtClean="0">
              <a:solidFill>
                <a:schemeClr val="bg1"/>
              </a:solidFill>
            </a:rPr>
            <a:t>Platforms</a:t>
          </a:r>
        </a:p>
      </dgm:t>
    </dgm:pt>
    <dgm:pt modelId="{E101F9AA-8F8D-42F6-B53A-1962FF83597E}" type="parTrans" cxnId="{DE5CF0FF-0DB9-4960-A6FC-3DA563D14656}">
      <dgm:prSet/>
      <dgm:spPr/>
      <dgm:t>
        <a:bodyPr/>
        <a:lstStyle/>
        <a:p>
          <a:endParaRPr lang="en-US"/>
        </a:p>
      </dgm:t>
    </dgm:pt>
    <dgm:pt modelId="{FAE5E8D3-B35D-4D1D-8214-78838343B27D}" type="sibTrans" cxnId="{DE5CF0FF-0DB9-4960-A6FC-3DA563D14656}">
      <dgm:prSet/>
      <dgm:spPr/>
      <dgm:t>
        <a:bodyPr/>
        <a:lstStyle/>
        <a:p>
          <a:endParaRPr lang="en-US"/>
        </a:p>
      </dgm:t>
    </dgm:pt>
    <dgm:pt modelId="{F6E7F405-27CB-483E-A969-C7FD7F37F0FF}">
      <dgm:prSet phldrT="[Text]"/>
      <dgm:spPr>
        <a:solidFill>
          <a:srgbClr val="D6A300"/>
        </a:solidFill>
      </dgm:spPr>
      <dgm:t>
        <a:bodyPr/>
        <a:lstStyle/>
        <a:p>
          <a:r>
            <a:rPr lang="en-US" dirty="0" smtClean="0">
              <a:solidFill>
                <a:schemeClr val="bg1"/>
              </a:solidFill>
            </a:rPr>
            <a:t>Memory</a:t>
          </a:r>
        </a:p>
      </dgm:t>
    </dgm:pt>
    <dgm:pt modelId="{64716F7B-5BA0-40DE-AFFA-597126291817}" type="parTrans" cxnId="{3EB36F24-FD0E-49E3-A55B-B5B76B3919A7}">
      <dgm:prSet/>
      <dgm:spPr/>
      <dgm:t>
        <a:bodyPr/>
        <a:lstStyle/>
        <a:p>
          <a:endParaRPr lang="en-US"/>
        </a:p>
      </dgm:t>
    </dgm:pt>
    <dgm:pt modelId="{87BE79B3-7FCD-48A5-B09D-53AADF451535}" type="sibTrans" cxnId="{3EB36F24-FD0E-49E3-A55B-B5B76B3919A7}">
      <dgm:prSet/>
      <dgm:spPr/>
      <dgm:t>
        <a:bodyPr/>
        <a:lstStyle/>
        <a:p>
          <a:endParaRPr lang="en-US"/>
        </a:p>
      </dgm:t>
    </dgm:pt>
    <dgm:pt modelId="{A7F4A4CF-0D00-41D9-B559-E907658A7023}">
      <dgm:prSet phldrT="[Text]"/>
      <dgm:spPr>
        <a:solidFill>
          <a:srgbClr val="D6A300"/>
        </a:solidFill>
      </dgm:spPr>
      <dgm:t>
        <a:bodyPr/>
        <a:lstStyle/>
        <a:p>
          <a:r>
            <a:rPr lang="en-US" dirty="0" smtClean="0">
              <a:solidFill>
                <a:schemeClr val="bg1"/>
              </a:solidFill>
            </a:rPr>
            <a:t>Nonvolatile storage</a:t>
          </a:r>
        </a:p>
      </dgm:t>
    </dgm:pt>
    <dgm:pt modelId="{2E3068F1-F656-4B3C-BFBD-839B08C4CBC1}" type="parTrans" cxnId="{8094548E-85CD-49BA-8309-B78359CC1410}">
      <dgm:prSet/>
      <dgm:spPr/>
      <dgm:t>
        <a:bodyPr/>
        <a:lstStyle/>
        <a:p>
          <a:endParaRPr lang="en-US"/>
        </a:p>
      </dgm:t>
    </dgm:pt>
    <dgm:pt modelId="{7A328EC6-89BE-40E7-A2D1-858C5EB0C3BF}" type="sibTrans" cxnId="{8094548E-85CD-49BA-8309-B78359CC1410}">
      <dgm:prSet/>
      <dgm:spPr/>
      <dgm:t>
        <a:bodyPr/>
        <a:lstStyle/>
        <a:p>
          <a:endParaRPr lang="en-US"/>
        </a:p>
      </dgm:t>
    </dgm:pt>
    <dgm:pt modelId="{08D850FF-5478-4F27-B5A6-57E099675346}">
      <dgm:prSet phldrT="[Text]"/>
      <dgm:spPr>
        <a:solidFill>
          <a:srgbClr val="D6A300"/>
        </a:solidFill>
      </dgm:spPr>
      <dgm:t>
        <a:bodyPr/>
        <a:lstStyle/>
        <a:p>
          <a:r>
            <a:rPr lang="en-US" dirty="0" smtClean="0">
              <a:solidFill>
                <a:schemeClr val="bg1"/>
              </a:solidFill>
            </a:rPr>
            <a:t>Optics </a:t>
          </a:r>
        </a:p>
      </dgm:t>
    </dgm:pt>
    <dgm:pt modelId="{293B6A24-C9E9-4B75-A44F-5EA08E7F7181}" type="parTrans" cxnId="{0DE7094C-D81F-4B1B-AEBC-E5C47C5FCE6F}">
      <dgm:prSet/>
      <dgm:spPr/>
      <dgm:t>
        <a:bodyPr/>
        <a:lstStyle/>
        <a:p>
          <a:endParaRPr lang="en-US"/>
        </a:p>
      </dgm:t>
    </dgm:pt>
    <dgm:pt modelId="{FC4CA73F-E3F6-4F4A-A979-D998C1FB1964}" type="sibTrans" cxnId="{0DE7094C-D81F-4B1B-AEBC-E5C47C5FCE6F}">
      <dgm:prSet/>
      <dgm:spPr/>
      <dgm:t>
        <a:bodyPr/>
        <a:lstStyle/>
        <a:p>
          <a:endParaRPr lang="en-US"/>
        </a:p>
      </dgm:t>
    </dgm:pt>
    <dgm:pt modelId="{18999C24-9EAC-4213-84D9-3CAB6A0822FC}">
      <dgm:prSet phldrT="[Text]"/>
      <dgm:spPr>
        <a:solidFill>
          <a:srgbClr val="D6A300"/>
        </a:solidFill>
      </dgm:spPr>
      <dgm:t>
        <a:bodyPr/>
        <a:lstStyle/>
        <a:p>
          <a:r>
            <a:rPr lang="en-US" dirty="0" smtClean="0">
              <a:solidFill>
                <a:schemeClr val="bg1"/>
              </a:solidFill>
            </a:rPr>
            <a:t>Power</a:t>
          </a:r>
        </a:p>
      </dgm:t>
    </dgm:pt>
    <dgm:pt modelId="{A1B27FBB-094F-48C9-A6C6-B17159754184}" type="parTrans" cxnId="{AFE99F8A-08EB-4885-AB1C-485D3F52592E}">
      <dgm:prSet/>
      <dgm:spPr/>
      <dgm:t>
        <a:bodyPr/>
        <a:lstStyle/>
        <a:p>
          <a:endParaRPr lang="en-US"/>
        </a:p>
      </dgm:t>
    </dgm:pt>
    <dgm:pt modelId="{B46E46C5-8EBB-4624-B856-E708F7A21AD2}" type="sibTrans" cxnId="{AFE99F8A-08EB-4885-AB1C-485D3F52592E}">
      <dgm:prSet/>
      <dgm:spPr/>
      <dgm:t>
        <a:bodyPr/>
        <a:lstStyle/>
        <a:p>
          <a:endParaRPr lang="en-US"/>
        </a:p>
      </dgm:t>
    </dgm:pt>
    <dgm:pt modelId="{A98C7655-0B17-4B01-9DA3-6EEA3845BE57}">
      <dgm:prSet phldrT="[Text]"/>
      <dgm:spPr>
        <a:solidFill>
          <a:srgbClr val="D6A300"/>
        </a:solidFill>
      </dgm:spPr>
      <dgm:t>
        <a:bodyPr/>
        <a:lstStyle/>
        <a:p>
          <a:r>
            <a:rPr lang="en-US" dirty="0" smtClean="0">
              <a:solidFill>
                <a:schemeClr val="bg1"/>
              </a:solidFill>
            </a:rPr>
            <a:t>Integration</a:t>
          </a:r>
        </a:p>
      </dgm:t>
    </dgm:pt>
    <dgm:pt modelId="{0E464A82-333D-4F27-83F4-B44B8A85EF84}" type="parTrans" cxnId="{FD421191-EF26-4B2F-BB4B-0E05C103E406}">
      <dgm:prSet/>
      <dgm:spPr/>
      <dgm:t>
        <a:bodyPr/>
        <a:lstStyle/>
        <a:p>
          <a:endParaRPr lang="en-US"/>
        </a:p>
      </dgm:t>
    </dgm:pt>
    <dgm:pt modelId="{AA997BF6-CB82-4510-B702-060ECA07DBCA}" type="sibTrans" cxnId="{FD421191-EF26-4B2F-BB4B-0E05C103E406}">
      <dgm:prSet/>
      <dgm:spPr/>
      <dgm:t>
        <a:bodyPr/>
        <a:lstStyle/>
        <a:p>
          <a:endParaRPr lang="en-US"/>
        </a:p>
      </dgm:t>
    </dgm:pt>
    <dgm:pt modelId="{DF8EEA18-3114-47F6-BD63-17167A867869}">
      <dgm:prSet phldrT="[Text]"/>
      <dgm:spPr>
        <a:solidFill>
          <a:srgbClr val="D6A300"/>
        </a:solidFill>
      </dgm:spPr>
      <dgm:t>
        <a:bodyPr/>
        <a:lstStyle/>
        <a:p>
          <a:r>
            <a:rPr lang="en-US" dirty="0" smtClean="0">
              <a:solidFill>
                <a:schemeClr val="bg1"/>
              </a:solidFill>
            </a:rPr>
            <a:t> Risk Mitigation</a:t>
          </a:r>
        </a:p>
      </dgm:t>
    </dgm:pt>
    <dgm:pt modelId="{6955D705-8039-4A7E-B884-A463CDA46F4B}" type="parTrans" cxnId="{FD268266-1A7E-44C1-9059-DA6B75952FFD}">
      <dgm:prSet/>
      <dgm:spPr/>
      <dgm:t>
        <a:bodyPr/>
        <a:lstStyle/>
        <a:p>
          <a:endParaRPr lang="en-US"/>
        </a:p>
      </dgm:t>
    </dgm:pt>
    <dgm:pt modelId="{A051951C-E756-4494-9729-7DE62B38DC45}" type="sibTrans" cxnId="{FD268266-1A7E-44C1-9059-DA6B75952FFD}">
      <dgm:prSet/>
      <dgm:spPr/>
      <dgm:t>
        <a:bodyPr/>
        <a:lstStyle/>
        <a:p>
          <a:endParaRPr lang="en-US"/>
        </a:p>
      </dgm:t>
    </dgm:pt>
    <dgm:pt modelId="{A55E6293-CD73-4D4C-B099-50499458FECC}">
      <dgm:prSet phldrT="[Text]"/>
      <dgm:spPr>
        <a:solidFill>
          <a:srgbClr val="D6A300"/>
        </a:solidFill>
      </dgm:spPr>
      <dgm:t>
        <a:bodyPr/>
        <a:lstStyle/>
        <a:p>
          <a:r>
            <a:rPr lang="en-US" dirty="0" smtClean="0">
              <a:solidFill>
                <a:schemeClr val="bg1"/>
              </a:solidFill>
            </a:rPr>
            <a:t>Operating environment</a:t>
          </a:r>
        </a:p>
      </dgm:t>
    </dgm:pt>
    <dgm:pt modelId="{77362306-ED2B-49BE-B393-9504E9DFEC71}" type="parTrans" cxnId="{58A4A04B-4DF7-49AD-B2C9-7DF95C2CDFF7}">
      <dgm:prSet/>
      <dgm:spPr/>
      <dgm:t>
        <a:bodyPr/>
        <a:lstStyle/>
        <a:p>
          <a:endParaRPr lang="en-US"/>
        </a:p>
      </dgm:t>
    </dgm:pt>
    <dgm:pt modelId="{7A496CF1-7B8B-4932-915D-A2D04C7D2D8E}" type="sibTrans" cxnId="{58A4A04B-4DF7-49AD-B2C9-7DF95C2CDFF7}">
      <dgm:prSet/>
      <dgm:spPr/>
      <dgm:t>
        <a:bodyPr/>
        <a:lstStyle/>
        <a:p>
          <a:endParaRPr lang="en-US"/>
        </a:p>
      </dgm:t>
    </dgm:pt>
    <dgm:pt modelId="{636D4DB0-F417-4351-BC57-8A944F74E8E6}">
      <dgm:prSet phldrT="[Text]"/>
      <dgm:spPr>
        <a:solidFill>
          <a:srgbClr val="D6A300"/>
        </a:solidFill>
      </dgm:spPr>
      <dgm:t>
        <a:bodyPr/>
        <a:lstStyle/>
        <a:p>
          <a:r>
            <a:rPr lang="en-US" dirty="0" smtClean="0">
              <a:solidFill>
                <a:schemeClr val="bg1"/>
              </a:solidFill>
            </a:rPr>
            <a:t>Systems Software</a:t>
          </a:r>
        </a:p>
      </dgm:t>
    </dgm:pt>
    <dgm:pt modelId="{513D66AB-5394-49FA-B3BE-1421DC473310}" type="parTrans" cxnId="{A7590E11-AB2C-4A6F-B3A0-77867A9A1F06}">
      <dgm:prSet/>
      <dgm:spPr/>
      <dgm:t>
        <a:bodyPr/>
        <a:lstStyle/>
        <a:p>
          <a:endParaRPr lang="en-US"/>
        </a:p>
      </dgm:t>
    </dgm:pt>
    <dgm:pt modelId="{D6FC47A6-E02C-42F1-8C12-D0EBC1941D69}" type="sibTrans" cxnId="{A7590E11-AB2C-4A6F-B3A0-77867A9A1F06}">
      <dgm:prSet/>
      <dgm:spPr/>
      <dgm:t>
        <a:bodyPr/>
        <a:lstStyle/>
        <a:p>
          <a:endParaRPr lang="en-US"/>
        </a:p>
      </dgm:t>
    </dgm:pt>
    <dgm:pt modelId="{02602E8C-2743-4921-A804-63212F6217F0}">
      <dgm:prSet phldrT="[Text]"/>
      <dgm:spPr>
        <a:solidFill>
          <a:srgbClr val="D6A300"/>
        </a:solidFill>
      </dgm:spPr>
      <dgm:t>
        <a:bodyPr/>
        <a:lstStyle/>
        <a:p>
          <a:r>
            <a:rPr lang="en-US" dirty="0" smtClean="0">
              <a:solidFill>
                <a:schemeClr val="bg1"/>
              </a:solidFill>
            </a:rPr>
            <a:t>System reliability</a:t>
          </a:r>
        </a:p>
      </dgm:t>
    </dgm:pt>
    <dgm:pt modelId="{8FEC09D5-1497-491B-A439-EFAD62F774E5}" type="parTrans" cxnId="{1A815F73-E0A5-4E4B-92D9-BA0857B69E45}">
      <dgm:prSet/>
      <dgm:spPr/>
      <dgm:t>
        <a:bodyPr/>
        <a:lstStyle/>
        <a:p>
          <a:endParaRPr lang="en-US"/>
        </a:p>
      </dgm:t>
    </dgm:pt>
    <dgm:pt modelId="{4C8D8C31-E736-48C6-B67D-67F62DD4AA38}" type="sibTrans" cxnId="{1A815F73-E0A5-4E4B-92D9-BA0857B69E45}">
      <dgm:prSet/>
      <dgm:spPr/>
      <dgm:t>
        <a:bodyPr/>
        <a:lstStyle/>
        <a:p>
          <a:endParaRPr lang="en-US"/>
        </a:p>
      </dgm:t>
    </dgm:pt>
    <dgm:pt modelId="{510070DB-F3E9-475F-A545-1ACCCB4E852D}">
      <dgm:prSet phldrT="[Text]"/>
      <dgm:spPr>
        <a:solidFill>
          <a:srgbClr val="D6A300"/>
        </a:solidFill>
      </dgm:spPr>
      <dgm:t>
        <a:bodyPr/>
        <a:lstStyle/>
        <a:p>
          <a:r>
            <a:rPr lang="en-US" dirty="0" smtClean="0">
              <a:solidFill>
                <a:schemeClr val="bg1"/>
              </a:solidFill>
            </a:rPr>
            <a:t> Programming model</a:t>
          </a:r>
        </a:p>
      </dgm:t>
    </dgm:pt>
    <dgm:pt modelId="{732959C8-BA5F-460F-B0D0-3BCFFD634F34}" type="parTrans" cxnId="{35A41800-702E-4156-817A-43E1CCBA72E1}">
      <dgm:prSet/>
      <dgm:spPr/>
      <dgm:t>
        <a:bodyPr/>
        <a:lstStyle/>
        <a:p>
          <a:endParaRPr lang="en-US"/>
        </a:p>
      </dgm:t>
    </dgm:pt>
    <dgm:pt modelId="{FE288463-F055-4D37-8FBA-E6A1C64275C8}" type="sibTrans" cxnId="{35A41800-702E-4156-817A-43E1CCBA72E1}">
      <dgm:prSet/>
      <dgm:spPr/>
      <dgm:t>
        <a:bodyPr/>
        <a:lstStyle/>
        <a:p>
          <a:endParaRPr lang="en-US"/>
        </a:p>
      </dgm:t>
    </dgm:pt>
    <dgm:pt modelId="{06C4C9F3-4C6F-4071-A9E2-AEF34F3EB44F}">
      <dgm:prSet phldrT="[Text]"/>
      <dgm:spPr>
        <a:solidFill>
          <a:srgbClr val="D6A300"/>
        </a:solidFill>
      </dgm:spPr>
      <dgm:t>
        <a:bodyPr/>
        <a:lstStyle/>
        <a:p>
          <a:r>
            <a:rPr lang="en-US" dirty="0" smtClean="0">
              <a:solidFill>
                <a:schemeClr val="bg1"/>
              </a:solidFill>
            </a:rPr>
            <a:t>Performance models</a:t>
          </a:r>
        </a:p>
      </dgm:t>
    </dgm:pt>
    <dgm:pt modelId="{5EB4F46A-C818-4B72-80AA-8C31991916D0}" type="parTrans" cxnId="{8572DFE9-D3A7-4175-B02C-584AF1D76E7C}">
      <dgm:prSet/>
      <dgm:spPr/>
      <dgm:t>
        <a:bodyPr/>
        <a:lstStyle/>
        <a:p>
          <a:endParaRPr lang="en-US"/>
        </a:p>
      </dgm:t>
    </dgm:pt>
    <dgm:pt modelId="{837FB2DA-D081-428B-93DC-2999800D8A2B}" type="sibTrans" cxnId="{8572DFE9-D3A7-4175-B02C-584AF1D76E7C}">
      <dgm:prSet/>
      <dgm:spPr/>
      <dgm:t>
        <a:bodyPr/>
        <a:lstStyle/>
        <a:p>
          <a:endParaRPr lang="en-US"/>
        </a:p>
      </dgm:t>
    </dgm:pt>
    <dgm:pt modelId="{02410685-912D-4CFF-BE3B-0ECAFF29EA01}">
      <dgm:prSet phldrT="[Text]"/>
      <dgm:spPr>
        <a:solidFill>
          <a:srgbClr val="D6A300"/>
        </a:solidFill>
      </dgm:spPr>
      <dgm:t>
        <a:bodyPr/>
        <a:lstStyle/>
        <a:p>
          <a:r>
            <a:rPr lang="en-US" dirty="0" smtClean="0">
              <a:solidFill>
                <a:schemeClr val="bg1"/>
              </a:solidFill>
            </a:rPr>
            <a:t>Simulators</a:t>
          </a:r>
        </a:p>
      </dgm:t>
    </dgm:pt>
    <dgm:pt modelId="{7562AA33-9983-4803-8182-CC16D6FCE979}" type="parTrans" cxnId="{25E7B4D7-6BD5-41AD-B21F-2D7B2549350F}">
      <dgm:prSet/>
      <dgm:spPr/>
      <dgm:t>
        <a:bodyPr/>
        <a:lstStyle/>
        <a:p>
          <a:endParaRPr lang="en-US"/>
        </a:p>
      </dgm:t>
    </dgm:pt>
    <dgm:pt modelId="{DA028206-24AA-49F5-B739-1715BD8B7D72}" type="sibTrans" cxnId="{25E7B4D7-6BD5-41AD-B21F-2D7B2549350F}">
      <dgm:prSet/>
      <dgm:spPr/>
      <dgm:t>
        <a:bodyPr/>
        <a:lstStyle/>
        <a:p>
          <a:endParaRPr lang="en-US"/>
        </a:p>
      </dgm:t>
    </dgm:pt>
    <dgm:pt modelId="{9E4C3B64-6563-461C-B0B8-EE79B682EC25}">
      <dgm:prSet phldrT="[Text]"/>
      <dgm:spPr>
        <a:solidFill>
          <a:srgbClr val="D6A300"/>
        </a:solidFill>
      </dgm:spPr>
      <dgm:t>
        <a:bodyPr/>
        <a:lstStyle/>
        <a:p>
          <a:r>
            <a:rPr lang="en-US" dirty="0" smtClean="0">
              <a:solidFill>
                <a:schemeClr val="bg1"/>
              </a:solidFill>
            </a:rPr>
            <a:t>Applications integration with vendors</a:t>
          </a:r>
        </a:p>
      </dgm:t>
    </dgm:pt>
    <dgm:pt modelId="{85DDF1C9-5B6C-494F-81FC-99E580169DCD}" type="parTrans" cxnId="{B8642C64-EE4C-4728-B748-1A367A396375}">
      <dgm:prSet/>
      <dgm:spPr/>
      <dgm:t>
        <a:bodyPr/>
        <a:lstStyle/>
        <a:p>
          <a:endParaRPr lang="en-US"/>
        </a:p>
      </dgm:t>
    </dgm:pt>
    <dgm:pt modelId="{EEF427DF-27D0-476B-BEF9-CA9E509EC4D1}" type="sibTrans" cxnId="{B8642C64-EE4C-4728-B748-1A367A396375}">
      <dgm:prSet/>
      <dgm:spPr/>
      <dgm:t>
        <a:bodyPr/>
        <a:lstStyle/>
        <a:p>
          <a:endParaRPr lang="en-US"/>
        </a:p>
      </dgm:t>
    </dgm:pt>
    <dgm:pt modelId="{FC1C697E-DBA6-49C5-90BC-9EC914A47450}">
      <dgm:prSet phldrT="[Text]"/>
      <dgm:spPr>
        <a:solidFill>
          <a:srgbClr val="D6A300"/>
        </a:solidFill>
      </dgm:spPr>
      <dgm:t>
        <a:bodyPr/>
        <a:lstStyle/>
        <a:p>
          <a:r>
            <a:rPr lang="en-US" dirty="0" smtClean="0">
              <a:solidFill>
                <a:schemeClr val="bg1"/>
              </a:solidFill>
            </a:rPr>
            <a:t>Early prototypes  to ensure component integration and usefulness</a:t>
          </a:r>
        </a:p>
      </dgm:t>
    </dgm:pt>
    <dgm:pt modelId="{86C16104-B92D-4615-B994-EA8F2A0BF220}" type="parTrans" cxnId="{48E45326-E67C-4057-8E36-2B8455422D90}">
      <dgm:prSet/>
      <dgm:spPr/>
      <dgm:t>
        <a:bodyPr/>
        <a:lstStyle/>
        <a:p>
          <a:endParaRPr lang="en-US"/>
        </a:p>
      </dgm:t>
    </dgm:pt>
    <dgm:pt modelId="{92DCE16C-09DE-4D95-AFCF-7E5F78C2BEF6}" type="sibTrans" cxnId="{48E45326-E67C-4057-8E36-2B8455422D90}">
      <dgm:prSet/>
      <dgm:spPr/>
      <dgm:t>
        <a:bodyPr/>
        <a:lstStyle/>
        <a:p>
          <a:endParaRPr lang="en-US"/>
        </a:p>
      </dgm:t>
    </dgm:pt>
    <dgm:pt modelId="{BEC664A8-B2CC-4F61-9614-E6B741F3FBFF}">
      <dgm:prSet phldrT="[Text]"/>
      <dgm:spPr>
        <a:solidFill>
          <a:srgbClr val="D6A300"/>
        </a:solidFill>
      </dgm:spPr>
      <dgm:t>
        <a:bodyPr/>
        <a:lstStyle/>
        <a:p>
          <a:r>
            <a:rPr lang="en-US" dirty="0" smtClean="0">
              <a:solidFill>
                <a:schemeClr val="bg1"/>
              </a:solidFill>
            </a:rPr>
            <a:t>Risk mitigation for vendors – Non recoverable engineering cost</a:t>
          </a:r>
        </a:p>
      </dgm:t>
    </dgm:pt>
    <dgm:pt modelId="{04FE2BE8-E91D-4639-B916-5AC253DBEBAD}" type="parTrans" cxnId="{6693F866-45D7-4F04-8469-0448B0EF64B0}">
      <dgm:prSet/>
      <dgm:spPr/>
      <dgm:t>
        <a:bodyPr/>
        <a:lstStyle/>
        <a:p>
          <a:endParaRPr lang="en-US"/>
        </a:p>
      </dgm:t>
    </dgm:pt>
    <dgm:pt modelId="{69ABF6D3-9C82-4C67-AB02-557FFA25B078}" type="sibTrans" cxnId="{6693F866-45D7-4F04-8469-0448B0EF64B0}">
      <dgm:prSet/>
      <dgm:spPr/>
      <dgm:t>
        <a:bodyPr/>
        <a:lstStyle/>
        <a:p>
          <a:endParaRPr lang="en-US"/>
        </a:p>
      </dgm:t>
    </dgm:pt>
    <dgm:pt modelId="{CDC3734A-E00A-4E30-9C2A-E66F27A02031}">
      <dgm:prSet phldrT="[Text]"/>
      <dgm:spPr>
        <a:solidFill>
          <a:srgbClr val="D6A300"/>
        </a:solidFill>
      </dgm:spPr>
      <dgm:t>
        <a:bodyPr/>
        <a:lstStyle/>
        <a:p>
          <a:r>
            <a:rPr lang="en-US" dirty="0" smtClean="0">
              <a:solidFill>
                <a:schemeClr val="bg1"/>
              </a:solidFill>
            </a:rPr>
            <a:t>Physics Models</a:t>
          </a:r>
        </a:p>
      </dgm:t>
    </dgm:pt>
    <dgm:pt modelId="{20F0DAFB-7CE4-45BE-AA5D-B27BCF063719}" type="parTrans" cxnId="{F79A5863-D96D-43A7-8A36-932C5B675CDF}">
      <dgm:prSet/>
      <dgm:spPr/>
      <dgm:t>
        <a:bodyPr/>
        <a:lstStyle/>
        <a:p>
          <a:endParaRPr lang="en-US"/>
        </a:p>
      </dgm:t>
    </dgm:pt>
    <dgm:pt modelId="{A299532D-A68D-485F-92F1-3D2AAC7DB7E1}" type="sibTrans" cxnId="{F79A5863-D96D-43A7-8A36-932C5B675CDF}">
      <dgm:prSet/>
      <dgm:spPr/>
      <dgm:t>
        <a:bodyPr/>
        <a:lstStyle/>
        <a:p>
          <a:endParaRPr lang="en-US"/>
        </a:p>
      </dgm:t>
    </dgm:pt>
    <dgm:pt modelId="{1F3BE19D-7E0B-4603-A726-BB6676A0ED82}">
      <dgm:prSet phldrT="[Text]"/>
      <dgm:spPr>
        <a:solidFill>
          <a:srgbClr val="D6A300"/>
        </a:solidFill>
      </dgm:spPr>
      <dgm:t>
        <a:bodyPr/>
        <a:lstStyle/>
        <a:p>
          <a:r>
            <a:rPr lang="en-US" dirty="0" smtClean="0">
              <a:solidFill>
                <a:schemeClr val="bg1"/>
              </a:solidFill>
            </a:rPr>
            <a:t>Applied Math</a:t>
          </a:r>
        </a:p>
      </dgm:t>
    </dgm:pt>
    <dgm:pt modelId="{0F1108D2-2A3D-4F38-AFFD-E52DBCCB3D92}" type="parTrans" cxnId="{147D1F91-42D9-4CB2-8750-5E9D7B819C63}">
      <dgm:prSet/>
      <dgm:spPr/>
      <dgm:t>
        <a:bodyPr/>
        <a:lstStyle/>
        <a:p>
          <a:endParaRPr lang="en-US"/>
        </a:p>
      </dgm:t>
    </dgm:pt>
    <dgm:pt modelId="{50029956-0ED4-45EB-BD22-6132709BB099}" type="sibTrans" cxnId="{147D1F91-42D9-4CB2-8750-5E9D7B819C63}">
      <dgm:prSet/>
      <dgm:spPr/>
      <dgm:t>
        <a:bodyPr/>
        <a:lstStyle/>
        <a:p>
          <a:endParaRPr lang="en-US"/>
        </a:p>
      </dgm:t>
    </dgm:pt>
    <dgm:pt modelId="{0F2D11BE-9714-4941-8E13-7524B947382C}" type="pres">
      <dgm:prSet presAssocID="{7A88CF2F-997F-46E3-8507-9F6617501DBB}" presName="Name0" presStyleCnt="0">
        <dgm:presLayoutVars>
          <dgm:dir/>
          <dgm:resizeHandles val="exact"/>
        </dgm:presLayoutVars>
      </dgm:prSet>
      <dgm:spPr/>
    </dgm:pt>
    <dgm:pt modelId="{34477C49-59B7-4E28-900F-C158C8F19982}" type="pres">
      <dgm:prSet presAssocID="{7A88CF2F-997F-46E3-8507-9F6617501DBB}" presName="fgShape" presStyleLbl="fgShp" presStyleIdx="0" presStyleCnt="1" custLinFactNeighborX="88" custLinFactNeighborY="-6862"/>
      <dgm:spPr>
        <a:solidFill>
          <a:srgbClr val="F0F9BD"/>
        </a:solidFill>
      </dgm:spPr>
    </dgm:pt>
    <dgm:pt modelId="{36C6A196-2845-4A25-BDEA-A634A4B52F49}" type="pres">
      <dgm:prSet presAssocID="{7A88CF2F-997F-46E3-8507-9F6617501DBB}" presName="linComp" presStyleCnt="0"/>
      <dgm:spPr/>
    </dgm:pt>
    <dgm:pt modelId="{144A76F0-C5C9-4B59-A5AB-9BB8663AB15E}" type="pres">
      <dgm:prSet presAssocID="{075C421D-41E5-482D-A80B-8AF158895FA1}" presName="compNode" presStyleCnt="0"/>
      <dgm:spPr/>
    </dgm:pt>
    <dgm:pt modelId="{0EFB7ACB-F436-4434-83C9-12AD0CDFEF5D}" type="pres">
      <dgm:prSet presAssocID="{075C421D-41E5-482D-A80B-8AF158895FA1}" presName="bkgdShape" presStyleLbl="node1" presStyleIdx="0" presStyleCnt="5"/>
      <dgm:spPr/>
      <dgm:t>
        <a:bodyPr/>
        <a:lstStyle/>
        <a:p>
          <a:endParaRPr lang="en-US"/>
        </a:p>
      </dgm:t>
    </dgm:pt>
    <dgm:pt modelId="{C3A70545-AFF0-4327-AE77-14DA4EA1EDD9}" type="pres">
      <dgm:prSet presAssocID="{075C421D-41E5-482D-A80B-8AF158895FA1}" presName="nodeTx" presStyleLbl="node1" presStyleIdx="0" presStyleCnt="5">
        <dgm:presLayoutVars>
          <dgm:bulletEnabled val="1"/>
        </dgm:presLayoutVars>
      </dgm:prSet>
      <dgm:spPr/>
      <dgm:t>
        <a:bodyPr/>
        <a:lstStyle/>
        <a:p>
          <a:endParaRPr lang="en-US"/>
        </a:p>
      </dgm:t>
    </dgm:pt>
    <dgm:pt modelId="{65C861F1-3A85-4191-95BF-5447E2E0CE20}" type="pres">
      <dgm:prSet presAssocID="{075C421D-41E5-482D-A80B-8AF158895FA1}" presName="invisiNode" presStyleLbl="node1" presStyleIdx="0" presStyleCnt="5"/>
      <dgm:spPr/>
    </dgm:pt>
    <dgm:pt modelId="{31E43B32-F8C5-4049-9723-8F955DBCEA46}" type="pres">
      <dgm:prSet presAssocID="{075C421D-41E5-482D-A80B-8AF158895FA1}" presName="imagNode"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44096B96-AD7C-4407-AF3A-73510055C84A}" type="pres">
      <dgm:prSet presAssocID="{25A34C80-D118-4D18-A268-3CE6CF00423D}" presName="sibTrans" presStyleLbl="sibTrans2D1" presStyleIdx="0" presStyleCnt="0"/>
      <dgm:spPr/>
      <dgm:t>
        <a:bodyPr/>
        <a:lstStyle/>
        <a:p>
          <a:endParaRPr lang="en-US"/>
        </a:p>
      </dgm:t>
    </dgm:pt>
    <dgm:pt modelId="{6AE39B52-B202-47D4-8673-59D4BE144F0D}" type="pres">
      <dgm:prSet presAssocID="{5BF1986E-9839-4DF0-B61B-23775B8C808B}" presName="compNode" presStyleCnt="0"/>
      <dgm:spPr/>
    </dgm:pt>
    <dgm:pt modelId="{B56B817A-5EBD-4FEB-83F1-A7C01CBA9C5E}" type="pres">
      <dgm:prSet presAssocID="{5BF1986E-9839-4DF0-B61B-23775B8C808B}" presName="bkgdShape" presStyleLbl="node1" presStyleIdx="1" presStyleCnt="5"/>
      <dgm:spPr/>
      <dgm:t>
        <a:bodyPr/>
        <a:lstStyle/>
        <a:p>
          <a:endParaRPr lang="en-US"/>
        </a:p>
      </dgm:t>
    </dgm:pt>
    <dgm:pt modelId="{7977B358-26D1-4E22-A65E-07C014C2B5CC}" type="pres">
      <dgm:prSet presAssocID="{5BF1986E-9839-4DF0-B61B-23775B8C808B}" presName="nodeTx" presStyleLbl="node1" presStyleIdx="1" presStyleCnt="5">
        <dgm:presLayoutVars>
          <dgm:bulletEnabled val="1"/>
        </dgm:presLayoutVars>
      </dgm:prSet>
      <dgm:spPr/>
      <dgm:t>
        <a:bodyPr/>
        <a:lstStyle/>
        <a:p>
          <a:endParaRPr lang="en-US"/>
        </a:p>
      </dgm:t>
    </dgm:pt>
    <dgm:pt modelId="{75D6A67A-9C42-4966-ADFC-2AEE11D5CBB2}" type="pres">
      <dgm:prSet presAssocID="{5BF1986E-9839-4DF0-B61B-23775B8C808B}" presName="invisiNode" presStyleLbl="node1" presStyleIdx="1" presStyleCnt="5"/>
      <dgm:spPr/>
    </dgm:pt>
    <dgm:pt modelId="{DC005FA2-EA85-4EC5-9CEA-0597F6FA3A47}" type="pres">
      <dgm:prSet presAssocID="{5BF1986E-9839-4DF0-B61B-23775B8C808B}" presName="imagNode"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7B00CB74-8858-42E4-940F-C87C9729ABCD}" type="pres">
      <dgm:prSet presAssocID="{FC934EAE-70D8-4E9F-96BB-F6F34084BD19}" presName="sibTrans" presStyleLbl="sibTrans2D1" presStyleIdx="0" presStyleCnt="0"/>
      <dgm:spPr/>
      <dgm:t>
        <a:bodyPr/>
        <a:lstStyle/>
        <a:p>
          <a:endParaRPr lang="en-US"/>
        </a:p>
      </dgm:t>
    </dgm:pt>
    <dgm:pt modelId="{B09DBDE1-DCC4-4CCA-9E62-001373C645FE}" type="pres">
      <dgm:prSet presAssocID="{64E0E8E6-1E2E-4918-A683-C62D1E107768}" presName="compNode" presStyleCnt="0"/>
      <dgm:spPr/>
    </dgm:pt>
    <dgm:pt modelId="{8526871E-4581-48EF-866F-860A0C8A901D}" type="pres">
      <dgm:prSet presAssocID="{64E0E8E6-1E2E-4918-A683-C62D1E107768}" presName="bkgdShape" presStyleLbl="node1" presStyleIdx="2" presStyleCnt="5" custLinFactNeighborX="1198" custLinFactNeighborY="1324"/>
      <dgm:spPr/>
      <dgm:t>
        <a:bodyPr/>
        <a:lstStyle/>
        <a:p>
          <a:endParaRPr lang="en-US"/>
        </a:p>
      </dgm:t>
    </dgm:pt>
    <dgm:pt modelId="{99143561-69C0-4272-A69C-0FC15C10EE05}" type="pres">
      <dgm:prSet presAssocID="{64E0E8E6-1E2E-4918-A683-C62D1E107768}" presName="nodeTx" presStyleLbl="node1" presStyleIdx="2" presStyleCnt="5">
        <dgm:presLayoutVars>
          <dgm:bulletEnabled val="1"/>
        </dgm:presLayoutVars>
      </dgm:prSet>
      <dgm:spPr/>
      <dgm:t>
        <a:bodyPr/>
        <a:lstStyle/>
        <a:p>
          <a:endParaRPr lang="en-US"/>
        </a:p>
      </dgm:t>
    </dgm:pt>
    <dgm:pt modelId="{464B9166-339D-4F08-A139-837072DE307D}" type="pres">
      <dgm:prSet presAssocID="{64E0E8E6-1E2E-4918-A683-C62D1E107768}" presName="invisiNode" presStyleLbl="node1" presStyleIdx="2" presStyleCnt="5"/>
      <dgm:spPr/>
    </dgm:pt>
    <dgm:pt modelId="{82C8C59E-CD31-47D9-A4A5-AE9417E11E7D}" type="pres">
      <dgm:prSet presAssocID="{64E0E8E6-1E2E-4918-A683-C62D1E107768}" presName="imagNode"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15E3CDE4-0783-422F-8948-45065DF3AEBC}" type="pres">
      <dgm:prSet presAssocID="{BC0503D6-78EB-460D-8379-D929029807ED}" presName="sibTrans" presStyleLbl="sibTrans2D1" presStyleIdx="0" presStyleCnt="0"/>
      <dgm:spPr/>
      <dgm:t>
        <a:bodyPr/>
        <a:lstStyle/>
        <a:p>
          <a:endParaRPr lang="en-US"/>
        </a:p>
      </dgm:t>
    </dgm:pt>
    <dgm:pt modelId="{DD4869EA-9C6F-4909-8C13-993DDE4D115C}" type="pres">
      <dgm:prSet presAssocID="{5A62B192-D997-49FD-91D6-B497055FDF80}" presName="compNode" presStyleCnt="0"/>
      <dgm:spPr/>
    </dgm:pt>
    <dgm:pt modelId="{2BF458EC-2AEF-4358-BB79-D6F6DBBEAD59}" type="pres">
      <dgm:prSet presAssocID="{5A62B192-D997-49FD-91D6-B497055FDF80}" presName="bkgdShape" presStyleLbl="node1" presStyleIdx="3" presStyleCnt="5" custLinFactNeighborX="-3169" custLinFactNeighborY="1324"/>
      <dgm:spPr/>
      <dgm:t>
        <a:bodyPr/>
        <a:lstStyle/>
        <a:p>
          <a:endParaRPr lang="en-US"/>
        </a:p>
      </dgm:t>
    </dgm:pt>
    <dgm:pt modelId="{EF46377E-CA9A-452A-9E3C-E36C511E8724}" type="pres">
      <dgm:prSet presAssocID="{5A62B192-D997-49FD-91D6-B497055FDF80}" presName="nodeTx" presStyleLbl="node1" presStyleIdx="3" presStyleCnt="5">
        <dgm:presLayoutVars>
          <dgm:bulletEnabled val="1"/>
        </dgm:presLayoutVars>
      </dgm:prSet>
      <dgm:spPr/>
      <dgm:t>
        <a:bodyPr/>
        <a:lstStyle/>
        <a:p>
          <a:endParaRPr lang="en-US"/>
        </a:p>
      </dgm:t>
    </dgm:pt>
    <dgm:pt modelId="{A852BA08-5089-49F0-B449-27EE846D9734}" type="pres">
      <dgm:prSet presAssocID="{5A62B192-D997-49FD-91D6-B497055FDF80}" presName="invisiNode" presStyleLbl="node1" presStyleIdx="3" presStyleCnt="5"/>
      <dgm:spPr/>
    </dgm:pt>
    <dgm:pt modelId="{36E4D077-047A-4048-9C42-485C04E05A22}" type="pres">
      <dgm:prSet presAssocID="{5A62B192-D997-49FD-91D6-B497055FDF80}" presName="imagNode"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4DAE773D-4F01-4543-BD5A-138682249E26}" type="pres">
      <dgm:prSet presAssocID="{C86ECC45-7924-4FB6-8547-92EC7BCEE430}" presName="sibTrans" presStyleLbl="sibTrans2D1" presStyleIdx="0" presStyleCnt="0"/>
      <dgm:spPr/>
      <dgm:t>
        <a:bodyPr/>
        <a:lstStyle/>
        <a:p>
          <a:endParaRPr lang="en-US"/>
        </a:p>
      </dgm:t>
    </dgm:pt>
    <dgm:pt modelId="{0AFEFDDE-4490-4610-A120-F1A5CE299763}" type="pres">
      <dgm:prSet presAssocID="{A1DEF65F-E29B-49B9-8CC8-94B11A9C43D1}" presName="compNode" presStyleCnt="0"/>
      <dgm:spPr/>
    </dgm:pt>
    <dgm:pt modelId="{3A4695F4-EA94-48CA-9A54-03D00E9E6439}" type="pres">
      <dgm:prSet presAssocID="{A1DEF65F-E29B-49B9-8CC8-94B11A9C43D1}" presName="bkgdShape" presStyleLbl="node1" presStyleIdx="4" presStyleCnt="5"/>
      <dgm:spPr/>
      <dgm:t>
        <a:bodyPr/>
        <a:lstStyle/>
        <a:p>
          <a:endParaRPr lang="en-US"/>
        </a:p>
      </dgm:t>
    </dgm:pt>
    <dgm:pt modelId="{F42F7146-9B21-4D50-8A5A-15AF34D545CA}" type="pres">
      <dgm:prSet presAssocID="{A1DEF65F-E29B-49B9-8CC8-94B11A9C43D1}" presName="nodeTx" presStyleLbl="node1" presStyleIdx="4" presStyleCnt="5">
        <dgm:presLayoutVars>
          <dgm:bulletEnabled val="1"/>
        </dgm:presLayoutVars>
      </dgm:prSet>
      <dgm:spPr/>
      <dgm:t>
        <a:bodyPr/>
        <a:lstStyle/>
        <a:p>
          <a:endParaRPr lang="en-US"/>
        </a:p>
      </dgm:t>
    </dgm:pt>
    <dgm:pt modelId="{833747DC-9C94-4084-9C86-E9A677BE83D4}" type="pres">
      <dgm:prSet presAssocID="{A1DEF65F-E29B-49B9-8CC8-94B11A9C43D1}" presName="invisiNode" presStyleLbl="node1" presStyleIdx="4" presStyleCnt="5"/>
      <dgm:spPr/>
    </dgm:pt>
    <dgm:pt modelId="{C82492B0-559D-4FE2-90B2-F446EF5E566F}" type="pres">
      <dgm:prSet presAssocID="{A1DEF65F-E29B-49B9-8CC8-94B11A9C43D1}" presName="imagNode"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Lst>
  <dgm:cxnLst>
    <dgm:cxn modelId="{C8549E23-4E73-4586-8932-7F2863750497}" type="presOf" srcId="{5BF1986E-9839-4DF0-B61B-23775B8C808B}" destId="{7977B358-26D1-4E22-A65E-07C014C2B5CC}" srcOrd="1" destOrd="0" presId="urn:microsoft.com/office/officeart/2005/8/layout/hList7"/>
    <dgm:cxn modelId="{39291968-418C-4B75-A4B5-7DDD94E89104}" srcId="{7A88CF2F-997F-46E3-8507-9F6617501DBB}" destId="{075C421D-41E5-482D-A80B-8AF158895FA1}" srcOrd="0" destOrd="0" parTransId="{5278DE92-BBF0-491C-9983-79C59FCEF119}" sibTransId="{25A34C80-D118-4D18-A268-3CE6CF00423D}"/>
    <dgm:cxn modelId="{D2911F67-0BE3-4BB1-85A3-C9944352A991}" type="presOf" srcId="{A1DEF65F-E29B-49B9-8CC8-94B11A9C43D1}" destId="{F42F7146-9B21-4D50-8A5A-15AF34D545CA}" srcOrd="1" destOrd="0" presId="urn:microsoft.com/office/officeart/2005/8/layout/hList7"/>
    <dgm:cxn modelId="{8F1A4E05-2266-46F4-92E5-558B247B8EEE}" type="presOf" srcId="{FC1C697E-DBA6-49C5-90BC-9EC914A47450}" destId="{3A4695F4-EA94-48CA-9A54-03D00E9E6439}" srcOrd="0" destOrd="1" presId="urn:microsoft.com/office/officeart/2005/8/layout/hList7"/>
    <dgm:cxn modelId="{1A815F73-E0A5-4E4B-92D9-BA0857B69E45}" srcId="{64E0E8E6-1E2E-4918-A683-C62D1E107768}" destId="{02602E8C-2743-4921-A804-63212F6217F0}" srcOrd="2" destOrd="0" parTransId="{8FEC09D5-1497-491B-A439-EFAD62F774E5}" sibTransId="{4C8D8C31-E736-48C6-B67D-67F62DD4AA38}"/>
    <dgm:cxn modelId="{D25DBBFF-49B9-431E-8E46-3F31233F74BD}" type="presOf" srcId="{02602E8C-2743-4921-A804-63212F6217F0}" destId="{8526871E-4581-48EF-866F-860A0C8A901D}" srcOrd="0" destOrd="3" presId="urn:microsoft.com/office/officeart/2005/8/layout/hList7"/>
    <dgm:cxn modelId="{25E7B4D7-6BD5-41AD-B21F-2D7B2549350F}" srcId="{5A62B192-D997-49FD-91D6-B497055FDF80}" destId="{02410685-912D-4CFF-BE3B-0ECAFF29EA01}" srcOrd="3" destOrd="0" parTransId="{7562AA33-9983-4803-8182-CC16D6FCE979}" sibTransId="{DA028206-24AA-49F5-B739-1715BD8B7D72}"/>
    <dgm:cxn modelId="{8991AD9D-91BC-427E-AFB9-30333B6662C8}" type="presOf" srcId="{BEC664A8-B2CC-4F61-9614-E6B741F3FBFF}" destId="{3A4695F4-EA94-48CA-9A54-03D00E9E6439}" srcOrd="0" destOrd="2" presId="urn:microsoft.com/office/officeart/2005/8/layout/hList7"/>
    <dgm:cxn modelId="{A34732EE-4FF4-4A38-B5AC-82690FFE0B59}" type="presOf" srcId="{CDC3734A-E00A-4E30-9C2A-E66F27A02031}" destId="{EF46377E-CA9A-452A-9E3C-E36C511E8724}" srcOrd="1" destOrd="1" presId="urn:microsoft.com/office/officeart/2005/8/layout/hList7"/>
    <dgm:cxn modelId="{8094548E-85CD-49BA-8309-B78359CC1410}" srcId="{5BF1986E-9839-4DF0-B61B-23775B8C808B}" destId="{A7F4A4CF-0D00-41D9-B559-E907658A7023}" srcOrd="1" destOrd="0" parTransId="{2E3068F1-F656-4B3C-BFBD-839B08C4CBC1}" sibTransId="{7A328EC6-89BE-40E7-A2D1-858C5EB0C3BF}"/>
    <dgm:cxn modelId="{7A524568-2FF7-426A-9BBA-9CCC1BC6C169}" type="presOf" srcId="{636D4DB0-F417-4351-BC57-8A944F74E8E6}" destId="{99143561-69C0-4272-A69C-0FC15C10EE05}" srcOrd="1" destOrd="2" presId="urn:microsoft.com/office/officeart/2005/8/layout/hList7"/>
    <dgm:cxn modelId="{21B12281-ED02-409F-8C59-51830D4499A7}" type="presOf" srcId="{9E4C3B64-6563-461C-B0B8-EE79B682EC25}" destId="{EF46377E-CA9A-452A-9E3C-E36C511E8724}" srcOrd="1" destOrd="5" presId="urn:microsoft.com/office/officeart/2005/8/layout/hList7"/>
    <dgm:cxn modelId="{166358A8-5863-4BBF-806C-5FFD96D98A91}" type="presOf" srcId="{02602E8C-2743-4921-A804-63212F6217F0}" destId="{99143561-69C0-4272-A69C-0FC15C10EE05}" srcOrd="1" destOrd="3" presId="urn:microsoft.com/office/officeart/2005/8/layout/hList7"/>
    <dgm:cxn modelId="{F823DEFD-39DE-48B3-A5A9-7109007B3431}" type="presOf" srcId="{A7F4A4CF-0D00-41D9-B559-E907658A7023}" destId="{B56B817A-5EBD-4FEB-83F1-A7C01CBA9C5E}" srcOrd="0" destOrd="2" presId="urn:microsoft.com/office/officeart/2005/8/layout/hList7"/>
    <dgm:cxn modelId="{B8642C64-EE4C-4728-B748-1A367A396375}" srcId="{5A62B192-D997-49FD-91D6-B497055FDF80}" destId="{9E4C3B64-6563-461C-B0B8-EE79B682EC25}" srcOrd="4" destOrd="0" parTransId="{85DDF1C9-5B6C-494F-81FC-99E580169DCD}" sibTransId="{EEF427DF-27D0-476B-BEF9-CA9E509EC4D1}"/>
    <dgm:cxn modelId="{45D11874-D89A-4F4F-94E3-D69B27722796}" type="presOf" srcId="{02410685-912D-4CFF-BE3B-0ECAFF29EA01}" destId="{EF46377E-CA9A-452A-9E3C-E36C511E8724}" srcOrd="1" destOrd="4" presId="urn:microsoft.com/office/officeart/2005/8/layout/hList7"/>
    <dgm:cxn modelId="{4B15E420-9169-4496-B8BD-E3895D4A9316}" type="presOf" srcId="{1F3BE19D-7E0B-4603-A726-BB6676A0ED82}" destId="{2BF458EC-2AEF-4358-BB79-D6F6DBBEAD59}" srcOrd="0" destOrd="2" presId="urn:microsoft.com/office/officeart/2005/8/layout/hList7"/>
    <dgm:cxn modelId="{36E580CD-B891-4581-9783-CA0A816021BA}" type="presOf" srcId="{510070DB-F3E9-475F-A545-1ACCCB4E852D}" destId="{99143561-69C0-4272-A69C-0FC15C10EE05}" srcOrd="1" destOrd="4" presId="urn:microsoft.com/office/officeart/2005/8/layout/hList7"/>
    <dgm:cxn modelId="{AAA46F52-57E0-4338-B787-008338AC5534}" type="presOf" srcId="{DF8EEA18-3114-47F6-BD63-17167A867869}" destId="{C3A70545-AFF0-4327-AE77-14DA4EA1EDD9}" srcOrd="1" destOrd="3" presId="urn:microsoft.com/office/officeart/2005/8/layout/hList7"/>
    <dgm:cxn modelId="{D47CABA7-1731-4BE1-A59C-FE18DB7790FA}" type="presOf" srcId="{FC1C697E-DBA6-49C5-90BC-9EC914A47450}" destId="{F42F7146-9B21-4D50-8A5A-15AF34D545CA}" srcOrd="1" destOrd="1" presId="urn:microsoft.com/office/officeart/2005/8/layout/hList7"/>
    <dgm:cxn modelId="{E45F944C-6448-4B56-84CE-AE50A2E92067}" type="presOf" srcId="{BC0503D6-78EB-460D-8379-D929029807ED}" destId="{15E3CDE4-0783-422F-8948-45065DF3AEBC}" srcOrd="0" destOrd="0" presId="urn:microsoft.com/office/officeart/2005/8/layout/hList7"/>
    <dgm:cxn modelId="{9E0431B7-AD93-453D-9125-27903693CBFE}" type="presOf" srcId="{5A62B192-D997-49FD-91D6-B497055FDF80}" destId="{2BF458EC-2AEF-4358-BB79-D6F6DBBEAD59}" srcOrd="0" destOrd="0" presId="urn:microsoft.com/office/officeart/2005/8/layout/hList7"/>
    <dgm:cxn modelId="{17F96FA0-4384-4D50-8FC5-711D3364EB86}" type="presOf" srcId="{A55E6293-CD73-4D4C-B099-50499458FECC}" destId="{99143561-69C0-4272-A69C-0FC15C10EE05}" srcOrd="1" destOrd="1" presId="urn:microsoft.com/office/officeart/2005/8/layout/hList7"/>
    <dgm:cxn modelId="{8572DFE9-D3A7-4175-B02C-584AF1D76E7C}" srcId="{5A62B192-D997-49FD-91D6-B497055FDF80}" destId="{06C4C9F3-4C6F-4071-A9E2-AEF34F3EB44F}" srcOrd="2" destOrd="0" parTransId="{5EB4F46A-C818-4B72-80AA-8C31991916D0}" sibTransId="{837FB2DA-D081-428B-93DC-2999800D8A2B}"/>
    <dgm:cxn modelId="{255B8583-ABFD-427F-9444-CE01508FB051}" type="presOf" srcId="{06C4C9F3-4C6F-4071-A9E2-AEF34F3EB44F}" destId="{2BF458EC-2AEF-4358-BB79-D6F6DBBEAD59}" srcOrd="0" destOrd="3" presId="urn:microsoft.com/office/officeart/2005/8/layout/hList7"/>
    <dgm:cxn modelId="{48E45326-E67C-4057-8E36-2B8455422D90}" srcId="{A1DEF65F-E29B-49B9-8CC8-94B11A9C43D1}" destId="{FC1C697E-DBA6-49C5-90BC-9EC914A47450}" srcOrd="0" destOrd="0" parTransId="{86C16104-B92D-4615-B994-EA8F2A0BF220}" sibTransId="{92DCE16C-09DE-4D95-AFCF-7E5F78C2BEF6}"/>
    <dgm:cxn modelId="{6B93321A-BEE5-43A3-8295-B95426A484D0}" type="presOf" srcId="{02410685-912D-4CFF-BE3B-0ECAFF29EA01}" destId="{2BF458EC-2AEF-4358-BB79-D6F6DBBEAD59}" srcOrd="0" destOrd="4" presId="urn:microsoft.com/office/officeart/2005/8/layout/hList7"/>
    <dgm:cxn modelId="{2D6B22CF-4471-481F-BC77-892E1DAB666E}" type="presOf" srcId="{A98C7655-0B17-4B01-9DA3-6EEA3845BE57}" destId="{0EFB7ACB-F436-4434-83C9-12AD0CDFEF5D}" srcOrd="0" destOrd="2" presId="urn:microsoft.com/office/officeart/2005/8/layout/hList7"/>
    <dgm:cxn modelId="{3AFB7975-4B5A-4086-9B37-5525573AEC91}" type="presOf" srcId="{BEC664A8-B2CC-4F61-9614-E6B741F3FBFF}" destId="{F42F7146-9B21-4D50-8A5A-15AF34D545CA}" srcOrd="1" destOrd="2" presId="urn:microsoft.com/office/officeart/2005/8/layout/hList7"/>
    <dgm:cxn modelId="{E23244C1-566C-425D-9BA2-20C7BA7E4678}" type="presOf" srcId="{9E4C3B64-6563-461C-B0B8-EE79B682EC25}" destId="{2BF458EC-2AEF-4358-BB79-D6F6DBBEAD59}" srcOrd="0" destOrd="5" presId="urn:microsoft.com/office/officeart/2005/8/layout/hList7"/>
    <dgm:cxn modelId="{04603A1B-EFF9-491D-BA61-03D40C964A45}" type="presOf" srcId="{5BF1986E-9839-4DF0-B61B-23775B8C808B}" destId="{B56B817A-5EBD-4FEB-83F1-A7C01CBA9C5E}" srcOrd="0" destOrd="0" presId="urn:microsoft.com/office/officeart/2005/8/layout/hList7"/>
    <dgm:cxn modelId="{6603B701-B533-42FE-9BF7-0862953EA0FD}" type="presOf" srcId="{075C421D-41E5-482D-A80B-8AF158895FA1}" destId="{C3A70545-AFF0-4327-AE77-14DA4EA1EDD9}" srcOrd="1" destOrd="0" presId="urn:microsoft.com/office/officeart/2005/8/layout/hList7"/>
    <dgm:cxn modelId="{06BCB91A-1ABC-40D4-A482-049AE2D2B365}" type="presOf" srcId="{FC934EAE-70D8-4E9F-96BB-F6F34084BD19}" destId="{7B00CB74-8858-42E4-940F-C87C9729ABCD}" srcOrd="0" destOrd="0" presId="urn:microsoft.com/office/officeart/2005/8/layout/hList7"/>
    <dgm:cxn modelId="{FD421191-EF26-4B2F-BB4B-0E05C103E406}" srcId="{075C421D-41E5-482D-A80B-8AF158895FA1}" destId="{A98C7655-0B17-4B01-9DA3-6EEA3845BE57}" srcOrd="1" destOrd="0" parTransId="{0E464A82-333D-4F27-83F4-B44B8A85EF84}" sibTransId="{AA997BF6-CB82-4510-B702-060ECA07DBCA}"/>
    <dgm:cxn modelId="{1FC37E2C-64C5-4A13-A322-51BDBCF6B4FE}" type="presOf" srcId="{1F3BE19D-7E0B-4603-A726-BB6676A0ED82}" destId="{EF46377E-CA9A-452A-9E3C-E36C511E8724}" srcOrd="1" destOrd="2" presId="urn:microsoft.com/office/officeart/2005/8/layout/hList7"/>
    <dgm:cxn modelId="{951A898A-FF79-4723-B40A-813A59E0A29C}" type="presOf" srcId="{06C4C9F3-4C6F-4071-A9E2-AEF34F3EB44F}" destId="{EF46377E-CA9A-452A-9E3C-E36C511E8724}" srcOrd="1" destOrd="3" presId="urn:microsoft.com/office/officeart/2005/8/layout/hList7"/>
    <dgm:cxn modelId="{433DFD2A-92D2-4105-BA3F-06B46EB87859}" type="presOf" srcId="{64E0E8E6-1E2E-4918-A683-C62D1E107768}" destId="{8526871E-4581-48EF-866F-860A0C8A901D}" srcOrd="0" destOrd="0" presId="urn:microsoft.com/office/officeart/2005/8/layout/hList7"/>
    <dgm:cxn modelId="{D4824A6B-11F3-471F-8E5D-9ADCE20DE141}" type="presOf" srcId="{5A62B192-D997-49FD-91D6-B497055FDF80}" destId="{EF46377E-CA9A-452A-9E3C-E36C511E8724}" srcOrd="1" destOrd="0" presId="urn:microsoft.com/office/officeart/2005/8/layout/hList7"/>
    <dgm:cxn modelId="{BD692555-D053-42BE-BFB9-591DE6802FDA}" type="presOf" srcId="{25A34C80-D118-4D18-A268-3CE6CF00423D}" destId="{44096B96-AD7C-4407-AF3A-73510055C84A}" srcOrd="0" destOrd="0" presId="urn:microsoft.com/office/officeart/2005/8/layout/hList7"/>
    <dgm:cxn modelId="{E744E693-3AC1-4E63-BF3C-26757D35420E}" srcId="{7A88CF2F-997F-46E3-8507-9F6617501DBB}" destId="{5A62B192-D997-49FD-91D6-B497055FDF80}" srcOrd="3" destOrd="0" parTransId="{5459B514-766A-4560-AE24-557AF6F6FF81}" sibTransId="{C86ECC45-7924-4FB6-8547-92EC7BCEE430}"/>
    <dgm:cxn modelId="{959D820F-52DC-4B87-A950-0954167BE733}" type="presOf" srcId="{CDC3734A-E00A-4E30-9C2A-E66F27A02031}" destId="{2BF458EC-2AEF-4358-BB79-D6F6DBBEAD59}" srcOrd="0" destOrd="1" presId="urn:microsoft.com/office/officeart/2005/8/layout/hList7"/>
    <dgm:cxn modelId="{FA11B03D-FEDD-4FA7-806D-3280D3B742E9}" type="presOf" srcId="{DF8EEA18-3114-47F6-BD63-17167A867869}" destId="{0EFB7ACB-F436-4434-83C9-12AD0CDFEF5D}" srcOrd="0" destOrd="3" presId="urn:microsoft.com/office/officeart/2005/8/layout/hList7"/>
    <dgm:cxn modelId="{77984F81-81C0-4ED1-AECB-DFFD33EEAE50}" type="presOf" srcId="{08D850FF-5478-4F27-B5A6-57E099675346}" destId="{B56B817A-5EBD-4FEB-83F1-A7C01CBA9C5E}" srcOrd="0" destOrd="3" presId="urn:microsoft.com/office/officeart/2005/8/layout/hList7"/>
    <dgm:cxn modelId="{3EB36F24-FD0E-49E3-A55B-B5B76B3919A7}" srcId="{5BF1986E-9839-4DF0-B61B-23775B8C808B}" destId="{F6E7F405-27CB-483E-A969-C7FD7F37F0FF}" srcOrd="0" destOrd="0" parTransId="{64716F7B-5BA0-40DE-AFFA-597126291817}" sibTransId="{87BE79B3-7FCD-48A5-B09D-53AADF451535}"/>
    <dgm:cxn modelId="{F79A5863-D96D-43A7-8A36-932C5B675CDF}" srcId="{5A62B192-D997-49FD-91D6-B497055FDF80}" destId="{CDC3734A-E00A-4E30-9C2A-E66F27A02031}" srcOrd="0" destOrd="0" parTransId="{20F0DAFB-7CE4-45BE-AA5D-B27BCF063719}" sibTransId="{A299532D-A68D-485F-92F1-3D2AAC7DB7E1}"/>
    <dgm:cxn modelId="{7089BA2A-7F24-4091-BA5D-1F3C14633B41}" type="presOf" srcId="{F6E7F405-27CB-483E-A969-C7FD7F37F0FF}" destId="{7977B358-26D1-4E22-A65E-07C014C2B5CC}" srcOrd="1" destOrd="1" presId="urn:microsoft.com/office/officeart/2005/8/layout/hList7"/>
    <dgm:cxn modelId="{F2F3CD42-3740-4D76-B782-0A65195A8B29}" type="presOf" srcId="{18999C24-9EAC-4213-84D9-3CAB6A0822FC}" destId="{0EFB7ACB-F436-4434-83C9-12AD0CDFEF5D}" srcOrd="0" destOrd="1" presId="urn:microsoft.com/office/officeart/2005/8/layout/hList7"/>
    <dgm:cxn modelId="{DE5CF0FF-0DB9-4960-A6FC-3DA563D14656}" srcId="{7A88CF2F-997F-46E3-8507-9F6617501DBB}" destId="{A1DEF65F-E29B-49B9-8CC8-94B11A9C43D1}" srcOrd="4" destOrd="0" parTransId="{E101F9AA-8F8D-42F6-B53A-1962FF83597E}" sibTransId="{FAE5E8D3-B35D-4D1D-8214-78838343B27D}"/>
    <dgm:cxn modelId="{94B44DBA-2081-46A1-81E6-E545F60118A8}" srcId="{7A88CF2F-997F-46E3-8507-9F6617501DBB}" destId="{64E0E8E6-1E2E-4918-A683-C62D1E107768}" srcOrd="2" destOrd="0" parTransId="{0D21E9BA-D8F1-4EFF-B5D0-DCFB60247C4A}" sibTransId="{BC0503D6-78EB-460D-8379-D929029807ED}"/>
    <dgm:cxn modelId="{A7590E11-AB2C-4A6F-B3A0-77867A9A1F06}" srcId="{64E0E8E6-1E2E-4918-A683-C62D1E107768}" destId="{636D4DB0-F417-4351-BC57-8A944F74E8E6}" srcOrd="1" destOrd="0" parTransId="{513D66AB-5394-49FA-B3BE-1421DC473310}" sibTransId="{D6FC47A6-E02C-42F1-8C12-D0EBC1941D69}"/>
    <dgm:cxn modelId="{3D7A0D65-EEA9-4F28-8F2D-68BE0A2A008F}" type="presOf" srcId="{A1DEF65F-E29B-49B9-8CC8-94B11A9C43D1}" destId="{3A4695F4-EA94-48CA-9A54-03D00E9E6439}" srcOrd="0" destOrd="0" presId="urn:microsoft.com/office/officeart/2005/8/layout/hList7"/>
    <dgm:cxn modelId="{68AB34FA-5B18-4E31-8DD7-D1E2092BE81D}" type="presOf" srcId="{636D4DB0-F417-4351-BC57-8A944F74E8E6}" destId="{8526871E-4581-48EF-866F-860A0C8A901D}" srcOrd="0" destOrd="2" presId="urn:microsoft.com/office/officeart/2005/8/layout/hList7"/>
    <dgm:cxn modelId="{5A879245-3596-4844-864F-B3E994F8F7C7}" type="presOf" srcId="{F6E7F405-27CB-483E-A969-C7FD7F37F0FF}" destId="{B56B817A-5EBD-4FEB-83F1-A7C01CBA9C5E}" srcOrd="0" destOrd="1" presId="urn:microsoft.com/office/officeart/2005/8/layout/hList7"/>
    <dgm:cxn modelId="{6693F866-45D7-4F04-8469-0448B0EF64B0}" srcId="{A1DEF65F-E29B-49B9-8CC8-94B11A9C43D1}" destId="{BEC664A8-B2CC-4F61-9614-E6B741F3FBFF}" srcOrd="1" destOrd="0" parTransId="{04FE2BE8-E91D-4639-B916-5AC253DBEBAD}" sibTransId="{69ABF6D3-9C82-4C67-AB02-557FFA25B078}"/>
    <dgm:cxn modelId="{B0FC86D1-89AE-45CC-92B8-6EE818043E39}" type="presOf" srcId="{C86ECC45-7924-4FB6-8547-92EC7BCEE430}" destId="{4DAE773D-4F01-4543-BD5A-138682249E26}" srcOrd="0" destOrd="0" presId="urn:microsoft.com/office/officeart/2005/8/layout/hList7"/>
    <dgm:cxn modelId="{8A504936-8BA4-4751-AA81-B112B4A2EBB3}" type="presOf" srcId="{A98C7655-0B17-4B01-9DA3-6EEA3845BE57}" destId="{C3A70545-AFF0-4327-AE77-14DA4EA1EDD9}" srcOrd="1" destOrd="2" presId="urn:microsoft.com/office/officeart/2005/8/layout/hList7"/>
    <dgm:cxn modelId="{6848AF1B-3549-4B93-BFBA-FAF373D1F32C}" srcId="{7A88CF2F-997F-46E3-8507-9F6617501DBB}" destId="{5BF1986E-9839-4DF0-B61B-23775B8C808B}" srcOrd="1" destOrd="0" parTransId="{D994193F-F1B4-4ABC-9BEF-F78947184036}" sibTransId="{FC934EAE-70D8-4E9F-96BB-F6F34084BD19}"/>
    <dgm:cxn modelId="{4CA80AC5-6DDE-48A9-91EB-9489E29F71E1}" type="presOf" srcId="{510070DB-F3E9-475F-A545-1ACCCB4E852D}" destId="{8526871E-4581-48EF-866F-860A0C8A901D}" srcOrd="0" destOrd="4" presId="urn:microsoft.com/office/officeart/2005/8/layout/hList7"/>
    <dgm:cxn modelId="{97717E5E-08B5-44D3-B045-6D4BE5F0DBB6}" type="presOf" srcId="{7A88CF2F-997F-46E3-8507-9F6617501DBB}" destId="{0F2D11BE-9714-4941-8E13-7524B947382C}" srcOrd="0" destOrd="0" presId="urn:microsoft.com/office/officeart/2005/8/layout/hList7"/>
    <dgm:cxn modelId="{EADC5A5C-09D9-424C-95DF-CBAC7F908735}" type="presOf" srcId="{075C421D-41E5-482D-A80B-8AF158895FA1}" destId="{0EFB7ACB-F436-4434-83C9-12AD0CDFEF5D}" srcOrd="0" destOrd="0" presId="urn:microsoft.com/office/officeart/2005/8/layout/hList7"/>
    <dgm:cxn modelId="{58A4A04B-4DF7-49AD-B2C9-7DF95C2CDFF7}" srcId="{64E0E8E6-1E2E-4918-A683-C62D1E107768}" destId="{A55E6293-CD73-4D4C-B099-50499458FECC}" srcOrd="0" destOrd="0" parTransId="{77362306-ED2B-49BE-B393-9504E9DFEC71}" sibTransId="{7A496CF1-7B8B-4932-915D-A2D04C7D2D8E}"/>
    <dgm:cxn modelId="{147D1F91-42D9-4CB2-8750-5E9D7B819C63}" srcId="{5A62B192-D997-49FD-91D6-B497055FDF80}" destId="{1F3BE19D-7E0B-4603-A726-BB6676A0ED82}" srcOrd="1" destOrd="0" parTransId="{0F1108D2-2A3D-4F38-AFFD-E52DBCCB3D92}" sibTransId="{50029956-0ED4-45EB-BD22-6132709BB099}"/>
    <dgm:cxn modelId="{0DE7094C-D81F-4B1B-AEBC-E5C47C5FCE6F}" srcId="{5BF1986E-9839-4DF0-B61B-23775B8C808B}" destId="{08D850FF-5478-4F27-B5A6-57E099675346}" srcOrd="2" destOrd="0" parTransId="{293B6A24-C9E9-4B75-A44F-5EA08E7F7181}" sibTransId="{FC4CA73F-E3F6-4F4A-A979-D998C1FB1964}"/>
    <dgm:cxn modelId="{07A17EAB-3718-466A-8812-76762D2CC98A}" type="presOf" srcId="{A7F4A4CF-0D00-41D9-B559-E907658A7023}" destId="{7977B358-26D1-4E22-A65E-07C014C2B5CC}" srcOrd="1" destOrd="2" presId="urn:microsoft.com/office/officeart/2005/8/layout/hList7"/>
    <dgm:cxn modelId="{E099E626-3C74-44DA-A072-4F29AB8442AC}" type="presOf" srcId="{18999C24-9EAC-4213-84D9-3CAB6A0822FC}" destId="{C3A70545-AFF0-4327-AE77-14DA4EA1EDD9}" srcOrd="1" destOrd="1" presId="urn:microsoft.com/office/officeart/2005/8/layout/hList7"/>
    <dgm:cxn modelId="{35A41800-702E-4156-817A-43E1CCBA72E1}" srcId="{64E0E8E6-1E2E-4918-A683-C62D1E107768}" destId="{510070DB-F3E9-475F-A545-1ACCCB4E852D}" srcOrd="3" destOrd="0" parTransId="{732959C8-BA5F-460F-B0D0-3BCFFD634F34}" sibTransId="{FE288463-F055-4D37-8FBA-E6A1C64275C8}"/>
    <dgm:cxn modelId="{AEB38696-086E-4C91-AF25-C8F3D44051D4}" type="presOf" srcId="{A55E6293-CD73-4D4C-B099-50499458FECC}" destId="{8526871E-4581-48EF-866F-860A0C8A901D}" srcOrd="0" destOrd="1" presId="urn:microsoft.com/office/officeart/2005/8/layout/hList7"/>
    <dgm:cxn modelId="{1A6C320A-77FD-4006-8A33-B09960B74EB9}" type="presOf" srcId="{64E0E8E6-1E2E-4918-A683-C62D1E107768}" destId="{99143561-69C0-4272-A69C-0FC15C10EE05}" srcOrd="1" destOrd="0" presId="urn:microsoft.com/office/officeart/2005/8/layout/hList7"/>
    <dgm:cxn modelId="{AFE99F8A-08EB-4885-AB1C-485D3F52592E}" srcId="{075C421D-41E5-482D-A80B-8AF158895FA1}" destId="{18999C24-9EAC-4213-84D9-3CAB6A0822FC}" srcOrd="0" destOrd="0" parTransId="{A1B27FBB-094F-48C9-A6C6-B17159754184}" sibTransId="{B46E46C5-8EBB-4624-B856-E708F7A21AD2}"/>
    <dgm:cxn modelId="{8AFDA55C-B448-42E6-B172-0CB584FA742A}" type="presOf" srcId="{08D850FF-5478-4F27-B5A6-57E099675346}" destId="{7977B358-26D1-4E22-A65E-07C014C2B5CC}" srcOrd="1" destOrd="3" presId="urn:microsoft.com/office/officeart/2005/8/layout/hList7"/>
    <dgm:cxn modelId="{FD268266-1A7E-44C1-9059-DA6B75952FFD}" srcId="{075C421D-41E5-482D-A80B-8AF158895FA1}" destId="{DF8EEA18-3114-47F6-BD63-17167A867869}" srcOrd="2" destOrd="0" parTransId="{6955D705-8039-4A7E-B884-A463CDA46F4B}" sibTransId="{A051951C-E756-4494-9729-7DE62B38DC45}"/>
    <dgm:cxn modelId="{551CCC09-7068-4504-9922-54F259E7A1E3}" type="presParOf" srcId="{0F2D11BE-9714-4941-8E13-7524B947382C}" destId="{34477C49-59B7-4E28-900F-C158C8F19982}" srcOrd="0" destOrd="0" presId="urn:microsoft.com/office/officeart/2005/8/layout/hList7"/>
    <dgm:cxn modelId="{6B3BF9F1-DFB4-400A-AF44-07972F4ED118}" type="presParOf" srcId="{0F2D11BE-9714-4941-8E13-7524B947382C}" destId="{36C6A196-2845-4A25-BDEA-A634A4B52F49}" srcOrd="1" destOrd="0" presId="urn:microsoft.com/office/officeart/2005/8/layout/hList7"/>
    <dgm:cxn modelId="{850019DC-67DE-489F-80BA-1DF7C919627E}" type="presParOf" srcId="{36C6A196-2845-4A25-BDEA-A634A4B52F49}" destId="{144A76F0-C5C9-4B59-A5AB-9BB8663AB15E}" srcOrd="0" destOrd="0" presId="urn:microsoft.com/office/officeart/2005/8/layout/hList7"/>
    <dgm:cxn modelId="{9B7B0AF6-769C-4DAD-AED7-A35A2765A8CF}" type="presParOf" srcId="{144A76F0-C5C9-4B59-A5AB-9BB8663AB15E}" destId="{0EFB7ACB-F436-4434-83C9-12AD0CDFEF5D}" srcOrd="0" destOrd="0" presId="urn:microsoft.com/office/officeart/2005/8/layout/hList7"/>
    <dgm:cxn modelId="{4E41BE86-4028-454C-A639-58D5A7848DA8}" type="presParOf" srcId="{144A76F0-C5C9-4B59-A5AB-9BB8663AB15E}" destId="{C3A70545-AFF0-4327-AE77-14DA4EA1EDD9}" srcOrd="1" destOrd="0" presId="urn:microsoft.com/office/officeart/2005/8/layout/hList7"/>
    <dgm:cxn modelId="{14347B84-E912-4C93-9308-512BF675B584}" type="presParOf" srcId="{144A76F0-C5C9-4B59-A5AB-9BB8663AB15E}" destId="{65C861F1-3A85-4191-95BF-5447E2E0CE20}" srcOrd="2" destOrd="0" presId="urn:microsoft.com/office/officeart/2005/8/layout/hList7"/>
    <dgm:cxn modelId="{C52938F3-571B-4B9C-A698-C48BEC25C30F}" type="presParOf" srcId="{144A76F0-C5C9-4B59-A5AB-9BB8663AB15E}" destId="{31E43B32-F8C5-4049-9723-8F955DBCEA46}" srcOrd="3" destOrd="0" presId="urn:microsoft.com/office/officeart/2005/8/layout/hList7"/>
    <dgm:cxn modelId="{923424B9-7DD8-46E8-9F8A-86FFB8F78392}" type="presParOf" srcId="{36C6A196-2845-4A25-BDEA-A634A4B52F49}" destId="{44096B96-AD7C-4407-AF3A-73510055C84A}" srcOrd="1" destOrd="0" presId="urn:microsoft.com/office/officeart/2005/8/layout/hList7"/>
    <dgm:cxn modelId="{EE7F3885-FC33-4B61-A2FF-FC9FA0D927E6}" type="presParOf" srcId="{36C6A196-2845-4A25-BDEA-A634A4B52F49}" destId="{6AE39B52-B202-47D4-8673-59D4BE144F0D}" srcOrd="2" destOrd="0" presId="urn:microsoft.com/office/officeart/2005/8/layout/hList7"/>
    <dgm:cxn modelId="{225CB679-F18E-454A-B51F-9C8D83886ED2}" type="presParOf" srcId="{6AE39B52-B202-47D4-8673-59D4BE144F0D}" destId="{B56B817A-5EBD-4FEB-83F1-A7C01CBA9C5E}" srcOrd="0" destOrd="0" presId="urn:microsoft.com/office/officeart/2005/8/layout/hList7"/>
    <dgm:cxn modelId="{4D988BE8-79CF-4B04-A81F-7BC7DDB363C1}" type="presParOf" srcId="{6AE39B52-B202-47D4-8673-59D4BE144F0D}" destId="{7977B358-26D1-4E22-A65E-07C014C2B5CC}" srcOrd="1" destOrd="0" presId="urn:microsoft.com/office/officeart/2005/8/layout/hList7"/>
    <dgm:cxn modelId="{6075365E-37E0-4DBB-818A-E7A5528657CF}" type="presParOf" srcId="{6AE39B52-B202-47D4-8673-59D4BE144F0D}" destId="{75D6A67A-9C42-4966-ADFC-2AEE11D5CBB2}" srcOrd="2" destOrd="0" presId="urn:microsoft.com/office/officeart/2005/8/layout/hList7"/>
    <dgm:cxn modelId="{D33D2DE2-0156-4E0E-93F8-2E6E872CC25B}" type="presParOf" srcId="{6AE39B52-B202-47D4-8673-59D4BE144F0D}" destId="{DC005FA2-EA85-4EC5-9CEA-0597F6FA3A47}" srcOrd="3" destOrd="0" presId="urn:microsoft.com/office/officeart/2005/8/layout/hList7"/>
    <dgm:cxn modelId="{78727A75-9A36-47CD-96DE-42C97B5EBFA3}" type="presParOf" srcId="{36C6A196-2845-4A25-BDEA-A634A4B52F49}" destId="{7B00CB74-8858-42E4-940F-C87C9729ABCD}" srcOrd="3" destOrd="0" presId="urn:microsoft.com/office/officeart/2005/8/layout/hList7"/>
    <dgm:cxn modelId="{B7BFF43E-519D-400F-909D-904C4197B7F4}" type="presParOf" srcId="{36C6A196-2845-4A25-BDEA-A634A4B52F49}" destId="{B09DBDE1-DCC4-4CCA-9E62-001373C645FE}" srcOrd="4" destOrd="0" presId="urn:microsoft.com/office/officeart/2005/8/layout/hList7"/>
    <dgm:cxn modelId="{A2324EB6-14E7-40F6-871B-F571DB0FB0C3}" type="presParOf" srcId="{B09DBDE1-DCC4-4CCA-9E62-001373C645FE}" destId="{8526871E-4581-48EF-866F-860A0C8A901D}" srcOrd="0" destOrd="0" presId="urn:microsoft.com/office/officeart/2005/8/layout/hList7"/>
    <dgm:cxn modelId="{62984B1F-E1EF-433C-A778-02D69459CEDD}" type="presParOf" srcId="{B09DBDE1-DCC4-4CCA-9E62-001373C645FE}" destId="{99143561-69C0-4272-A69C-0FC15C10EE05}" srcOrd="1" destOrd="0" presId="urn:microsoft.com/office/officeart/2005/8/layout/hList7"/>
    <dgm:cxn modelId="{03F737C1-E593-4FCB-B072-F758CFD9CC0F}" type="presParOf" srcId="{B09DBDE1-DCC4-4CCA-9E62-001373C645FE}" destId="{464B9166-339D-4F08-A139-837072DE307D}" srcOrd="2" destOrd="0" presId="urn:microsoft.com/office/officeart/2005/8/layout/hList7"/>
    <dgm:cxn modelId="{D25733EA-FD42-44C6-BCD9-F644129DD9E6}" type="presParOf" srcId="{B09DBDE1-DCC4-4CCA-9E62-001373C645FE}" destId="{82C8C59E-CD31-47D9-A4A5-AE9417E11E7D}" srcOrd="3" destOrd="0" presId="urn:microsoft.com/office/officeart/2005/8/layout/hList7"/>
    <dgm:cxn modelId="{8367F7A8-AF60-4A07-821A-CCA8585FA444}" type="presParOf" srcId="{36C6A196-2845-4A25-BDEA-A634A4B52F49}" destId="{15E3CDE4-0783-422F-8948-45065DF3AEBC}" srcOrd="5" destOrd="0" presId="urn:microsoft.com/office/officeart/2005/8/layout/hList7"/>
    <dgm:cxn modelId="{9D55E856-A658-4DAC-87C2-957EAAE99167}" type="presParOf" srcId="{36C6A196-2845-4A25-BDEA-A634A4B52F49}" destId="{DD4869EA-9C6F-4909-8C13-993DDE4D115C}" srcOrd="6" destOrd="0" presId="urn:microsoft.com/office/officeart/2005/8/layout/hList7"/>
    <dgm:cxn modelId="{11A59E0D-119D-47FC-BF6D-E1BC0979274F}" type="presParOf" srcId="{DD4869EA-9C6F-4909-8C13-993DDE4D115C}" destId="{2BF458EC-2AEF-4358-BB79-D6F6DBBEAD59}" srcOrd="0" destOrd="0" presId="urn:microsoft.com/office/officeart/2005/8/layout/hList7"/>
    <dgm:cxn modelId="{36BF73EC-746C-4A3D-B935-7984896200A2}" type="presParOf" srcId="{DD4869EA-9C6F-4909-8C13-993DDE4D115C}" destId="{EF46377E-CA9A-452A-9E3C-E36C511E8724}" srcOrd="1" destOrd="0" presId="urn:microsoft.com/office/officeart/2005/8/layout/hList7"/>
    <dgm:cxn modelId="{F2BDB2D6-4B52-4923-854D-0E1994B32A9D}" type="presParOf" srcId="{DD4869EA-9C6F-4909-8C13-993DDE4D115C}" destId="{A852BA08-5089-49F0-B449-27EE846D9734}" srcOrd="2" destOrd="0" presId="urn:microsoft.com/office/officeart/2005/8/layout/hList7"/>
    <dgm:cxn modelId="{92FC6903-8D28-4F9E-BD71-AF541EA2DA86}" type="presParOf" srcId="{DD4869EA-9C6F-4909-8C13-993DDE4D115C}" destId="{36E4D077-047A-4048-9C42-485C04E05A22}" srcOrd="3" destOrd="0" presId="urn:microsoft.com/office/officeart/2005/8/layout/hList7"/>
    <dgm:cxn modelId="{7331DEFE-C7B5-4D2F-96AB-0116C9FD5058}" type="presParOf" srcId="{36C6A196-2845-4A25-BDEA-A634A4B52F49}" destId="{4DAE773D-4F01-4543-BD5A-138682249E26}" srcOrd="7" destOrd="0" presId="urn:microsoft.com/office/officeart/2005/8/layout/hList7"/>
    <dgm:cxn modelId="{1B39D75C-8D53-4B9D-801F-A0356E3F2DEC}" type="presParOf" srcId="{36C6A196-2845-4A25-BDEA-A634A4B52F49}" destId="{0AFEFDDE-4490-4610-A120-F1A5CE299763}" srcOrd="8" destOrd="0" presId="urn:microsoft.com/office/officeart/2005/8/layout/hList7"/>
    <dgm:cxn modelId="{819F630D-0859-4F6E-9065-D878D2855123}" type="presParOf" srcId="{0AFEFDDE-4490-4610-A120-F1A5CE299763}" destId="{3A4695F4-EA94-48CA-9A54-03D00E9E6439}" srcOrd="0" destOrd="0" presId="urn:microsoft.com/office/officeart/2005/8/layout/hList7"/>
    <dgm:cxn modelId="{85CA24CB-C585-427A-B40F-D8B7F6494121}" type="presParOf" srcId="{0AFEFDDE-4490-4610-A120-F1A5CE299763}" destId="{F42F7146-9B21-4D50-8A5A-15AF34D545CA}" srcOrd="1" destOrd="0" presId="urn:microsoft.com/office/officeart/2005/8/layout/hList7"/>
    <dgm:cxn modelId="{FFA1C989-6987-4DED-9208-2BAE3D4388AF}" type="presParOf" srcId="{0AFEFDDE-4490-4610-A120-F1A5CE299763}" destId="{833747DC-9C94-4084-9C86-E9A677BE83D4}" srcOrd="2" destOrd="0" presId="urn:microsoft.com/office/officeart/2005/8/layout/hList7"/>
    <dgm:cxn modelId="{88350BFA-D360-4F81-93F7-AC9C3E6F6C42}" type="presParOf" srcId="{0AFEFDDE-4490-4610-A120-F1A5CE299763}" destId="{C82492B0-559D-4FE2-90B2-F446EF5E566F}"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B7ACB-F436-4434-83C9-12AD0CDFEF5D}">
      <dsp:nvSpPr>
        <dsp:cNvPr id="0" name=""/>
        <dsp:cNvSpPr/>
      </dsp:nvSpPr>
      <dsp:spPr>
        <a:xfrm>
          <a:off x="0" y="0"/>
          <a:ext cx="1390618" cy="4318016"/>
        </a:xfrm>
        <a:prstGeom prst="roundRect">
          <a:avLst>
            <a:gd name="adj" fmla="val 10000"/>
          </a:avLst>
        </a:prstGeom>
        <a:solidFill>
          <a:srgbClr val="D6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solidFill>
                <a:schemeClr val="bg1"/>
              </a:solidFill>
            </a:rPr>
            <a:t>Platform R&amp;D</a:t>
          </a:r>
        </a:p>
        <a:p>
          <a:pPr lvl="0" algn="l" defTabSz="577850">
            <a:lnSpc>
              <a:spcPct val="90000"/>
            </a:lnSpc>
            <a:spcBef>
              <a:spcPct val="0"/>
            </a:spcBef>
            <a:spcAft>
              <a:spcPct val="35000"/>
            </a:spcAft>
          </a:pPr>
          <a:r>
            <a:rPr lang="en-US" sz="1300" kern="1200" dirty="0" smtClean="0">
              <a:solidFill>
                <a:schemeClr val="bg1"/>
              </a:solidFill>
            </a:rPr>
            <a:t>2 Vendor Tracks</a:t>
          </a:r>
        </a:p>
        <a:p>
          <a:pPr marL="57150" lvl="1" indent="-57150" algn="l" defTabSz="444500">
            <a:lnSpc>
              <a:spcPct val="90000"/>
            </a:lnSpc>
            <a:spcBef>
              <a:spcPct val="0"/>
            </a:spcBef>
            <a:spcAft>
              <a:spcPct val="15000"/>
            </a:spcAft>
            <a:buChar char="••"/>
          </a:pPr>
          <a:r>
            <a:rPr lang="en-US" sz="1000" kern="1200" dirty="0" smtClean="0">
              <a:solidFill>
                <a:schemeClr val="bg1"/>
              </a:solidFill>
            </a:rPr>
            <a:t>Power</a:t>
          </a:r>
        </a:p>
        <a:p>
          <a:pPr marL="57150" lvl="1" indent="-57150" algn="l" defTabSz="444500">
            <a:lnSpc>
              <a:spcPct val="90000"/>
            </a:lnSpc>
            <a:spcBef>
              <a:spcPct val="0"/>
            </a:spcBef>
            <a:spcAft>
              <a:spcPct val="15000"/>
            </a:spcAft>
            <a:buChar char="••"/>
          </a:pPr>
          <a:r>
            <a:rPr lang="en-US" sz="1000" kern="1200" dirty="0" smtClean="0">
              <a:solidFill>
                <a:schemeClr val="bg1"/>
              </a:solidFill>
            </a:rPr>
            <a:t>Integration</a:t>
          </a:r>
        </a:p>
        <a:p>
          <a:pPr marL="57150" lvl="1" indent="-57150" algn="l" defTabSz="444500">
            <a:lnSpc>
              <a:spcPct val="90000"/>
            </a:lnSpc>
            <a:spcBef>
              <a:spcPct val="0"/>
            </a:spcBef>
            <a:spcAft>
              <a:spcPct val="15000"/>
            </a:spcAft>
            <a:buChar char="••"/>
          </a:pPr>
          <a:r>
            <a:rPr lang="en-US" sz="1000" kern="1200" dirty="0" smtClean="0">
              <a:solidFill>
                <a:schemeClr val="bg1"/>
              </a:solidFill>
            </a:rPr>
            <a:t> Risk Mitigation</a:t>
          </a:r>
        </a:p>
      </dsp:txBody>
      <dsp:txXfrm>
        <a:off x="0" y="1727206"/>
        <a:ext cx="1390618" cy="1727206"/>
      </dsp:txXfrm>
    </dsp:sp>
    <dsp:sp modelId="{31E43B32-F8C5-4049-9723-8F955DBCEA46}">
      <dsp:nvSpPr>
        <dsp:cNvPr id="0" name=""/>
        <dsp:cNvSpPr/>
      </dsp:nvSpPr>
      <dsp:spPr>
        <a:xfrm>
          <a:off x="41718" y="259080"/>
          <a:ext cx="1307181" cy="143789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B817A-5EBD-4FEB-83F1-A7C01CBA9C5E}">
      <dsp:nvSpPr>
        <dsp:cNvPr id="0" name=""/>
        <dsp:cNvSpPr/>
      </dsp:nvSpPr>
      <dsp:spPr>
        <a:xfrm>
          <a:off x="1432336" y="0"/>
          <a:ext cx="1390618" cy="4318016"/>
        </a:xfrm>
        <a:prstGeom prst="roundRect">
          <a:avLst>
            <a:gd name="adj" fmla="val 10000"/>
          </a:avLst>
        </a:prstGeom>
        <a:solidFill>
          <a:srgbClr val="D6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solidFill>
                <a:schemeClr val="bg1"/>
              </a:solidFill>
            </a:rPr>
            <a:t>Critical Technologies</a:t>
          </a:r>
        </a:p>
        <a:p>
          <a:pPr lvl="0" algn="l" defTabSz="577850">
            <a:lnSpc>
              <a:spcPct val="90000"/>
            </a:lnSpc>
            <a:spcBef>
              <a:spcPct val="0"/>
            </a:spcBef>
            <a:spcAft>
              <a:spcPct val="35000"/>
            </a:spcAft>
          </a:pPr>
          <a:r>
            <a:rPr lang="en-US" sz="1300" kern="1200" dirty="0" smtClean="0">
              <a:solidFill>
                <a:schemeClr val="bg1"/>
              </a:solidFill>
            </a:rPr>
            <a:t>(everyone benefits)</a:t>
          </a:r>
        </a:p>
        <a:p>
          <a:pPr marL="57150" lvl="1" indent="-57150" algn="l" defTabSz="444500">
            <a:lnSpc>
              <a:spcPct val="90000"/>
            </a:lnSpc>
            <a:spcBef>
              <a:spcPct val="0"/>
            </a:spcBef>
            <a:spcAft>
              <a:spcPct val="15000"/>
            </a:spcAft>
            <a:buChar char="••"/>
          </a:pPr>
          <a:r>
            <a:rPr lang="en-US" sz="1000" kern="1200" dirty="0" smtClean="0">
              <a:solidFill>
                <a:schemeClr val="bg1"/>
              </a:solidFill>
            </a:rPr>
            <a:t>Memory</a:t>
          </a:r>
        </a:p>
        <a:p>
          <a:pPr marL="57150" lvl="1" indent="-57150" algn="l" defTabSz="444500">
            <a:lnSpc>
              <a:spcPct val="90000"/>
            </a:lnSpc>
            <a:spcBef>
              <a:spcPct val="0"/>
            </a:spcBef>
            <a:spcAft>
              <a:spcPct val="15000"/>
            </a:spcAft>
            <a:buChar char="••"/>
          </a:pPr>
          <a:r>
            <a:rPr lang="en-US" sz="1000" kern="1200" dirty="0" smtClean="0">
              <a:solidFill>
                <a:schemeClr val="bg1"/>
              </a:solidFill>
            </a:rPr>
            <a:t>Nonvolatile storage</a:t>
          </a:r>
        </a:p>
        <a:p>
          <a:pPr marL="57150" lvl="1" indent="-57150" algn="l" defTabSz="444500">
            <a:lnSpc>
              <a:spcPct val="90000"/>
            </a:lnSpc>
            <a:spcBef>
              <a:spcPct val="0"/>
            </a:spcBef>
            <a:spcAft>
              <a:spcPct val="15000"/>
            </a:spcAft>
            <a:buChar char="••"/>
          </a:pPr>
          <a:r>
            <a:rPr lang="en-US" sz="1000" kern="1200" dirty="0" smtClean="0">
              <a:solidFill>
                <a:schemeClr val="bg1"/>
              </a:solidFill>
            </a:rPr>
            <a:t>Optics </a:t>
          </a:r>
        </a:p>
      </dsp:txBody>
      <dsp:txXfrm>
        <a:off x="1432336" y="1727206"/>
        <a:ext cx="1390618" cy="1727206"/>
      </dsp:txXfrm>
    </dsp:sp>
    <dsp:sp modelId="{DC005FA2-EA85-4EC5-9CEA-0597F6FA3A47}">
      <dsp:nvSpPr>
        <dsp:cNvPr id="0" name=""/>
        <dsp:cNvSpPr/>
      </dsp:nvSpPr>
      <dsp:spPr>
        <a:xfrm>
          <a:off x="1474055" y="259080"/>
          <a:ext cx="1307181" cy="143789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6871E-4581-48EF-866F-860A0C8A901D}">
      <dsp:nvSpPr>
        <dsp:cNvPr id="0" name=""/>
        <dsp:cNvSpPr/>
      </dsp:nvSpPr>
      <dsp:spPr>
        <a:xfrm>
          <a:off x="2881333" y="0"/>
          <a:ext cx="1390618" cy="4318016"/>
        </a:xfrm>
        <a:prstGeom prst="roundRect">
          <a:avLst>
            <a:gd name="adj" fmla="val 10000"/>
          </a:avLst>
        </a:prstGeom>
        <a:solidFill>
          <a:srgbClr val="D6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solidFill>
                <a:schemeClr val="bg1"/>
              </a:solidFill>
            </a:rPr>
            <a:t>Software and Environments</a:t>
          </a:r>
        </a:p>
        <a:p>
          <a:pPr marL="57150" lvl="1" indent="-57150" algn="l" defTabSz="444500">
            <a:lnSpc>
              <a:spcPct val="90000"/>
            </a:lnSpc>
            <a:spcBef>
              <a:spcPct val="0"/>
            </a:spcBef>
            <a:spcAft>
              <a:spcPct val="15000"/>
            </a:spcAft>
            <a:buChar char="••"/>
          </a:pPr>
          <a:r>
            <a:rPr lang="en-US" sz="1000" kern="1200" dirty="0" smtClean="0">
              <a:solidFill>
                <a:schemeClr val="bg1"/>
              </a:solidFill>
            </a:rPr>
            <a:t>Operating environment</a:t>
          </a:r>
        </a:p>
        <a:p>
          <a:pPr marL="57150" lvl="1" indent="-57150" algn="l" defTabSz="444500">
            <a:lnSpc>
              <a:spcPct val="90000"/>
            </a:lnSpc>
            <a:spcBef>
              <a:spcPct val="0"/>
            </a:spcBef>
            <a:spcAft>
              <a:spcPct val="15000"/>
            </a:spcAft>
            <a:buChar char="••"/>
          </a:pPr>
          <a:r>
            <a:rPr lang="en-US" sz="1000" kern="1200" dirty="0" smtClean="0">
              <a:solidFill>
                <a:schemeClr val="bg1"/>
              </a:solidFill>
            </a:rPr>
            <a:t>Systems Software</a:t>
          </a:r>
        </a:p>
        <a:p>
          <a:pPr marL="57150" lvl="1" indent="-57150" algn="l" defTabSz="444500">
            <a:lnSpc>
              <a:spcPct val="90000"/>
            </a:lnSpc>
            <a:spcBef>
              <a:spcPct val="0"/>
            </a:spcBef>
            <a:spcAft>
              <a:spcPct val="15000"/>
            </a:spcAft>
            <a:buChar char="••"/>
          </a:pPr>
          <a:r>
            <a:rPr lang="en-US" sz="1000" kern="1200" dirty="0" smtClean="0">
              <a:solidFill>
                <a:schemeClr val="bg1"/>
              </a:solidFill>
            </a:rPr>
            <a:t>System reliability</a:t>
          </a:r>
        </a:p>
        <a:p>
          <a:pPr marL="57150" lvl="1" indent="-57150" algn="l" defTabSz="444500">
            <a:lnSpc>
              <a:spcPct val="90000"/>
            </a:lnSpc>
            <a:spcBef>
              <a:spcPct val="0"/>
            </a:spcBef>
            <a:spcAft>
              <a:spcPct val="15000"/>
            </a:spcAft>
            <a:buChar char="••"/>
          </a:pPr>
          <a:r>
            <a:rPr lang="en-US" sz="1000" kern="1200" dirty="0" smtClean="0">
              <a:solidFill>
                <a:schemeClr val="bg1"/>
              </a:solidFill>
            </a:rPr>
            <a:t> Programming model</a:t>
          </a:r>
        </a:p>
      </dsp:txBody>
      <dsp:txXfrm>
        <a:off x="2881333" y="1727206"/>
        <a:ext cx="1390618" cy="1727206"/>
      </dsp:txXfrm>
    </dsp:sp>
    <dsp:sp modelId="{82C8C59E-CD31-47D9-A4A5-AE9417E11E7D}">
      <dsp:nvSpPr>
        <dsp:cNvPr id="0" name=""/>
        <dsp:cNvSpPr/>
      </dsp:nvSpPr>
      <dsp:spPr>
        <a:xfrm>
          <a:off x="2906392" y="259080"/>
          <a:ext cx="1307181" cy="143789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F458EC-2AEF-4358-BB79-D6F6DBBEAD59}">
      <dsp:nvSpPr>
        <dsp:cNvPr id="0" name=""/>
        <dsp:cNvSpPr/>
      </dsp:nvSpPr>
      <dsp:spPr>
        <a:xfrm>
          <a:off x="4252942" y="0"/>
          <a:ext cx="1390618" cy="4318016"/>
        </a:xfrm>
        <a:prstGeom prst="roundRect">
          <a:avLst>
            <a:gd name="adj" fmla="val 10000"/>
          </a:avLst>
        </a:prstGeom>
        <a:solidFill>
          <a:srgbClr val="D6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solidFill>
                <a:schemeClr val="bg1"/>
              </a:solidFill>
            </a:rPr>
            <a:t>Co-design</a:t>
          </a:r>
        </a:p>
        <a:p>
          <a:pPr marL="57150" lvl="1" indent="-57150" algn="l" defTabSz="444500">
            <a:lnSpc>
              <a:spcPct val="90000"/>
            </a:lnSpc>
            <a:spcBef>
              <a:spcPct val="0"/>
            </a:spcBef>
            <a:spcAft>
              <a:spcPct val="15000"/>
            </a:spcAft>
            <a:buChar char="••"/>
          </a:pPr>
          <a:r>
            <a:rPr lang="en-US" sz="1000" kern="1200" dirty="0" smtClean="0">
              <a:solidFill>
                <a:schemeClr val="bg1"/>
              </a:solidFill>
            </a:rPr>
            <a:t>Physics Models</a:t>
          </a:r>
        </a:p>
        <a:p>
          <a:pPr marL="57150" lvl="1" indent="-57150" algn="l" defTabSz="444500">
            <a:lnSpc>
              <a:spcPct val="90000"/>
            </a:lnSpc>
            <a:spcBef>
              <a:spcPct val="0"/>
            </a:spcBef>
            <a:spcAft>
              <a:spcPct val="15000"/>
            </a:spcAft>
            <a:buChar char="••"/>
          </a:pPr>
          <a:r>
            <a:rPr lang="en-US" sz="1000" kern="1200" dirty="0" smtClean="0">
              <a:solidFill>
                <a:schemeClr val="bg1"/>
              </a:solidFill>
            </a:rPr>
            <a:t>Applied Math</a:t>
          </a:r>
        </a:p>
        <a:p>
          <a:pPr marL="57150" lvl="1" indent="-57150" algn="l" defTabSz="444500">
            <a:lnSpc>
              <a:spcPct val="90000"/>
            </a:lnSpc>
            <a:spcBef>
              <a:spcPct val="0"/>
            </a:spcBef>
            <a:spcAft>
              <a:spcPct val="15000"/>
            </a:spcAft>
            <a:buChar char="••"/>
          </a:pPr>
          <a:r>
            <a:rPr lang="en-US" sz="1000" kern="1200" dirty="0" smtClean="0">
              <a:solidFill>
                <a:schemeClr val="bg1"/>
              </a:solidFill>
            </a:rPr>
            <a:t>Performance models</a:t>
          </a:r>
        </a:p>
        <a:p>
          <a:pPr marL="57150" lvl="1" indent="-57150" algn="l" defTabSz="444500">
            <a:lnSpc>
              <a:spcPct val="90000"/>
            </a:lnSpc>
            <a:spcBef>
              <a:spcPct val="0"/>
            </a:spcBef>
            <a:spcAft>
              <a:spcPct val="15000"/>
            </a:spcAft>
            <a:buChar char="••"/>
          </a:pPr>
          <a:r>
            <a:rPr lang="en-US" sz="1000" kern="1200" dirty="0" smtClean="0">
              <a:solidFill>
                <a:schemeClr val="bg1"/>
              </a:solidFill>
            </a:rPr>
            <a:t>Simulators</a:t>
          </a:r>
        </a:p>
        <a:p>
          <a:pPr marL="57150" lvl="1" indent="-57150" algn="l" defTabSz="444500">
            <a:lnSpc>
              <a:spcPct val="90000"/>
            </a:lnSpc>
            <a:spcBef>
              <a:spcPct val="0"/>
            </a:spcBef>
            <a:spcAft>
              <a:spcPct val="15000"/>
            </a:spcAft>
            <a:buChar char="••"/>
          </a:pPr>
          <a:r>
            <a:rPr lang="en-US" sz="1000" kern="1200" dirty="0" smtClean="0">
              <a:solidFill>
                <a:schemeClr val="bg1"/>
              </a:solidFill>
            </a:rPr>
            <a:t>Applications integration with vendors</a:t>
          </a:r>
        </a:p>
      </dsp:txBody>
      <dsp:txXfrm>
        <a:off x="4252942" y="1727206"/>
        <a:ext cx="1390618" cy="1727206"/>
      </dsp:txXfrm>
    </dsp:sp>
    <dsp:sp modelId="{36E4D077-047A-4048-9C42-485C04E05A22}">
      <dsp:nvSpPr>
        <dsp:cNvPr id="0" name=""/>
        <dsp:cNvSpPr/>
      </dsp:nvSpPr>
      <dsp:spPr>
        <a:xfrm>
          <a:off x="4338729" y="259080"/>
          <a:ext cx="1307181" cy="143789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695F4-EA94-48CA-9A54-03D00E9E6439}">
      <dsp:nvSpPr>
        <dsp:cNvPr id="0" name=""/>
        <dsp:cNvSpPr/>
      </dsp:nvSpPr>
      <dsp:spPr>
        <a:xfrm>
          <a:off x="5729347" y="0"/>
          <a:ext cx="1390618" cy="4318016"/>
        </a:xfrm>
        <a:prstGeom prst="roundRect">
          <a:avLst>
            <a:gd name="adj" fmla="val 10000"/>
          </a:avLst>
        </a:prstGeom>
        <a:solidFill>
          <a:srgbClr val="D6A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solidFill>
                <a:schemeClr val="bg1"/>
              </a:solidFill>
            </a:rPr>
            <a:t>Platforms</a:t>
          </a:r>
        </a:p>
        <a:p>
          <a:pPr marL="57150" lvl="1" indent="-57150" algn="l" defTabSz="444500">
            <a:lnSpc>
              <a:spcPct val="90000"/>
            </a:lnSpc>
            <a:spcBef>
              <a:spcPct val="0"/>
            </a:spcBef>
            <a:spcAft>
              <a:spcPct val="15000"/>
            </a:spcAft>
            <a:buChar char="••"/>
          </a:pPr>
          <a:r>
            <a:rPr lang="en-US" sz="1000" kern="1200" dirty="0" smtClean="0">
              <a:solidFill>
                <a:schemeClr val="bg1"/>
              </a:solidFill>
            </a:rPr>
            <a:t>Early prototypes  to ensure component integration and usefulness</a:t>
          </a:r>
        </a:p>
        <a:p>
          <a:pPr marL="57150" lvl="1" indent="-57150" algn="l" defTabSz="444500">
            <a:lnSpc>
              <a:spcPct val="90000"/>
            </a:lnSpc>
            <a:spcBef>
              <a:spcPct val="0"/>
            </a:spcBef>
            <a:spcAft>
              <a:spcPct val="15000"/>
            </a:spcAft>
            <a:buChar char="••"/>
          </a:pPr>
          <a:r>
            <a:rPr lang="en-US" sz="1000" kern="1200" dirty="0" smtClean="0">
              <a:solidFill>
                <a:schemeClr val="bg1"/>
              </a:solidFill>
            </a:rPr>
            <a:t>Risk mitigation for vendors – Non recoverable engineering cost</a:t>
          </a:r>
        </a:p>
      </dsp:txBody>
      <dsp:txXfrm>
        <a:off x="5729347" y="1727206"/>
        <a:ext cx="1390618" cy="1727206"/>
      </dsp:txXfrm>
    </dsp:sp>
    <dsp:sp modelId="{C82492B0-559D-4FE2-90B2-F446EF5E566F}">
      <dsp:nvSpPr>
        <dsp:cNvPr id="0" name=""/>
        <dsp:cNvSpPr/>
      </dsp:nvSpPr>
      <dsp:spPr>
        <a:xfrm>
          <a:off x="5771066" y="259080"/>
          <a:ext cx="1307181" cy="143789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77C49-59B7-4E28-900F-C158C8F19982}">
      <dsp:nvSpPr>
        <dsp:cNvPr id="0" name=""/>
        <dsp:cNvSpPr/>
      </dsp:nvSpPr>
      <dsp:spPr>
        <a:xfrm>
          <a:off x="290562" y="3409967"/>
          <a:ext cx="6550368" cy="647702"/>
        </a:xfrm>
        <a:prstGeom prst="leftRightArrow">
          <a:avLst/>
        </a:prstGeom>
        <a:solidFill>
          <a:srgbClr val="F0F9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vl1pPr>
          </a:lstStyle>
          <a:p>
            <a:fld id="{8651EBC4-5802-4057-91E6-CBF26CC6E5E3}" type="datetimeFigureOut">
              <a:rPr lang="en-US" smtClean="0"/>
              <a:pPr/>
              <a:t>9/16/2010</a:t>
            </a:fld>
            <a:endParaRPr lang="en-US"/>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vl1pPr>
          </a:lstStyle>
          <a:p>
            <a:fld id="{7ACE206B-8EB8-4AF9-8D4C-5F0758A40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499" tIns="46250" rIns="92499" bIns="4625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2499" tIns="46250" rIns="92499" bIns="46250" rtlCol="0"/>
          <a:lstStyle>
            <a:lvl1pPr algn="r" fontAlgn="auto">
              <a:spcBef>
                <a:spcPts val="0"/>
              </a:spcBef>
              <a:spcAft>
                <a:spcPts val="0"/>
              </a:spcAft>
              <a:defRPr sz="1200">
                <a:latin typeface="+mn-lt"/>
              </a:defRPr>
            </a:lvl1pPr>
          </a:lstStyle>
          <a:p>
            <a:pPr>
              <a:defRPr/>
            </a:pPr>
            <a:fld id="{55B47F48-26AE-44C5-AD96-20FAB6A74F24}" type="datetimeFigureOut">
              <a:rPr lang="en-US"/>
              <a:pPr>
                <a:defRPr/>
              </a:pPr>
              <a:t>9/16/2010</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499" tIns="46250" rIns="92499" bIns="46250" rtlCol="0" anchor="ctr"/>
          <a:lstStyle/>
          <a:p>
            <a:pPr lvl="0"/>
            <a:endParaRPr lang="en-US" noProof="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2499" tIns="46250" rIns="92499" bIns="462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2499" tIns="46250" rIns="92499" bIns="4625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2499" tIns="46250" rIns="92499" bIns="46250" rtlCol="0" anchor="b"/>
          <a:lstStyle>
            <a:lvl1pPr algn="r" fontAlgn="auto">
              <a:spcBef>
                <a:spcPts val="0"/>
              </a:spcBef>
              <a:spcAft>
                <a:spcPts val="0"/>
              </a:spcAft>
              <a:defRPr sz="1200">
                <a:latin typeface="+mn-lt"/>
              </a:defRPr>
            </a:lvl1pPr>
          </a:lstStyle>
          <a:p>
            <a:pPr>
              <a:defRPr/>
            </a:pPr>
            <a:fld id="{B9C815CE-594B-44AB-BC3C-68E8EAF533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79513" y="696913"/>
            <a:ext cx="4649787" cy="3487737"/>
          </a:xfrm>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lIns="92379" tIns="46190" rIns="92379" bIns="46190" numCol="1" anchor="t" anchorCtr="0" compatLnSpc="1">
            <a:prstTxWarp prst="textNoShape">
              <a:avLst/>
            </a:prstTxWarp>
          </a:bodyPr>
          <a:lstStyle/>
          <a:p>
            <a:pPr eaLnBrk="1" hangingPunct="1"/>
            <a:endParaRPr lang="en-US" smtClean="0"/>
          </a:p>
        </p:txBody>
      </p:sp>
      <p:sp>
        <p:nvSpPr>
          <p:cNvPr id="84996" name="Slide Number Placeholder 3"/>
          <p:cNvSpPr txBox="1">
            <a:spLocks noGrp="1"/>
          </p:cNvSpPr>
          <p:nvPr/>
        </p:nvSpPr>
        <p:spPr bwMode="auto">
          <a:xfrm>
            <a:off x="3968001" y="8829989"/>
            <a:ext cx="3040809" cy="464820"/>
          </a:xfrm>
          <a:prstGeom prst="rect">
            <a:avLst/>
          </a:prstGeom>
          <a:noFill/>
          <a:ln w="9525">
            <a:noFill/>
            <a:miter lim="800000"/>
            <a:headEnd/>
            <a:tailEnd/>
          </a:ln>
        </p:spPr>
        <p:txBody>
          <a:bodyPr lIns="92379" tIns="46190" rIns="92379" bIns="46190" anchor="b"/>
          <a:lstStyle/>
          <a:p>
            <a:pPr algn="r"/>
            <a:fld id="{755ECAD6-B92F-4837-BF76-A62FEF9A1DBE}" type="slidenum">
              <a:rPr lang="en-US" sz="1200"/>
              <a:pPr algn="r"/>
              <a:t>3</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ln/>
        </p:spPr>
        <p:txBody>
          <a:bodyPr/>
          <a:lstStyle/>
          <a:p>
            <a:pPr>
              <a:buFont typeface="Arial" pitchFamily="34" charset="0"/>
              <a:buChar char="•"/>
            </a:pPr>
            <a:r>
              <a:rPr lang="en-US" sz="1000" dirty="0"/>
              <a:t>The lignin part of plant cell walls makes plants difficult to breakdown and convert to </a:t>
            </a:r>
            <a:r>
              <a:rPr lang="en-US" sz="1000" dirty="0" err="1"/>
              <a:t>biofuels</a:t>
            </a:r>
            <a:r>
              <a:rPr lang="en-US" sz="1000" dirty="0"/>
              <a:t>. BESC researchers identified a key gene involved in lignin biosynthesis in </a:t>
            </a:r>
            <a:r>
              <a:rPr lang="en-US" sz="1000" dirty="0" err="1"/>
              <a:t>switchgrass</a:t>
            </a:r>
            <a:r>
              <a:rPr lang="en-US" sz="1000" dirty="0"/>
              <a:t>, a major perennial feedstock for </a:t>
            </a:r>
            <a:r>
              <a:rPr lang="en-US" sz="1000" dirty="0" err="1"/>
              <a:t>lignocellulosic</a:t>
            </a:r>
            <a:r>
              <a:rPr lang="en-US" sz="1000" dirty="0"/>
              <a:t> ethanol production.  Their results provide a potential target for modification in the development of </a:t>
            </a:r>
            <a:r>
              <a:rPr lang="en-US" sz="1000" dirty="0" err="1"/>
              <a:t>switchgrass</a:t>
            </a:r>
            <a:r>
              <a:rPr lang="en-US" sz="1000" dirty="0"/>
              <a:t> as a </a:t>
            </a:r>
            <a:r>
              <a:rPr lang="en-US" sz="1000" dirty="0" err="1"/>
              <a:t>bioenergy</a:t>
            </a:r>
            <a:r>
              <a:rPr lang="en-US" sz="1000" dirty="0"/>
              <a:t> crop. Photo shows transgenic </a:t>
            </a:r>
            <a:r>
              <a:rPr lang="en-US" sz="1000" dirty="0" err="1"/>
              <a:t>switchgrass</a:t>
            </a:r>
            <a:r>
              <a:rPr lang="en-US" sz="1000" dirty="0"/>
              <a:t> in lab culture.</a:t>
            </a:r>
          </a:p>
          <a:p>
            <a:r>
              <a:rPr lang="en-US" sz="1000" b="1" dirty="0"/>
              <a:t>Reference:</a:t>
            </a:r>
            <a:r>
              <a:rPr lang="en-US" sz="1000" dirty="0"/>
              <a:t> Escamilla-</a:t>
            </a:r>
            <a:r>
              <a:rPr lang="en-US" sz="1000" dirty="0" err="1"/>
              <a:t>Treviño</a:t>
            </a:r>
            <a:r>
              <a:rPr lang="en-US" sz="1000" dirty="0"/>
              <a:t> et al  2010.  </a:t>
            </a:r>
            <a:r>
              <a:rPr lang="en-US" sz="1000" dirty="0" err="1"/>
              <a:t>Switchgrass</a:t>
            </a:r>
            <a:r>
              <a:rPr lang="en-US" sz="1000" dirty="0"/>
              <a:t> (</a:t>
            </a:r>
            <a:r>
              <a:rPr lang="en-US" sz="1000" i="1" dirty="0" err="1"/>
              <a:t>Panicum</a:t>
            </a:r>
            <a:r>
              <a:rPr lang="en-US" sz="1000" i="1" dirty="0"/>
              <a:t> </a:t>
            </a:r>
            <a:r>
              <a:rPr lang="en-US" sz="1000" i="1" dirty="0" err="1"/>
              <a:t>virgatum</a:t>
            </a:r>
            <a:r>
              <a:rPr lang="en-US" sz="1000" dirty="0"/>
              <a:t>) possesses a divergent family of </a:t>
            </a:r>
            <a:r>
              <a:rPr lang="en-US" sz="1000" dirty="0" err="1"/>
              <a:t>cinnamoyl</a:t>
            </a:r>
            <a:r>
              <a:rPr lang="en-US" sz="1000" dirty="0"/>
              <a:t> </a:t>
            </a:r>
            <a:r>
              <a:rPr lang="en-US" sz="1000" dirty="0" err="1"/>
              <a:t>CoA</a:t>
            </a:r>
            <a:r>
              <a:rPr lang="en-US" sz="1000" dirty="0"/>
              <a:t> </a:t>
            </a:r>
            <a:r>
              <a:rPr lang="en-US" sz="1000" dirty="0" err="1"/>
              <a:t>reductases</a:t>
            </a:r>
            <a:r>
              <a:rPr lang="en-US" sz="1000" dirty="0"/>
              <a:t> with distinct biochemical properties. </a:t>
            </a:r>
            <a:r>
              <a:rPr lang="en-US" sz="1000" i="1" dirty="0"/>
              <a:t>New </a:t>
            </a:r>
            <a:r>
              <a:rPr lang="en-US" sz="1000" i="1" dirty="0" err="1"/>
              <a:t>Phytologist</a:t>
            </a:r>
            <a:r>
              <a:rPr lang="en-US" sz="1000" dirty="0"/>
              <a:t> 185: 143-155.</a:t>
            </a:r>
          </a:p>
          <a:p>
            <a:pPr>
              <a:buFont typeface="Arial" pitchFamily="34" charset="0"/>
              <a:buChar char="•"/>
            </a:pPr>
            <a:endParaRPr lang="en-US" sz="1000" dirty="0"/>
          </a:p>
          <a:p>
            <a:pPr>
              <a:buFont typeface="Arial" pitchFamily="34" charset="0"/>
              <a:buChar char="•"/>
            </a:pPr>
            <a:r>
              <a:rPr lang="en-US" sz="1000" dirty="0"/>
              <a:t>JBEI </a:t>
            </a:r>
            <a:r>
              <a:rPr lang="en-US" sz="1000" dirty="0" smtClean="0"/>
              <a:t>researchers (in collaboration with LS9) </a:t>
            </a:r>
            <a:r>
              <a:rPr lang="en-US" sz="1000" dirty="0"/>
              <a:t>engineered several key changes into </a:t>
            </a:r>
            <a:r>
              <a:rPr lang="en-US" sz="1000" i="1" dirty="0"/>
              <a:t>E. coli</a:t>
            </a:r>
            <a:r>
              <a:rPr lang="en-US" sz="1000" dirty="0"/>
              <a:t> to take up </a:t>
            </a:r>
            <a:r>
              <a:rPr lang="en-US" sz="1000" dirty="0" err="1"/>
              <a:t>hemicellulose</a:t>
            </a:r>
            <a:r>
              <a:rPr lang="en-US" sz="1000" dirty="0"/>
              <a:t>, break it down and convert into biodiesel.</a:t>
            </a:r>
          </a:p>
          <a:p>
            <a:pPr lvl="1">
              <a:buFont typeface="Arial" pitchFamily="34" charset="0"/>
              <a:buChar char="•"/>
            </a:pPr>
            <a:r>
              <a:rPr lang="en-US" sz="1000" dirty="0"/>
              <a:t>overproduce fatty acids that could then be metabolically converted into structurally tailored fatty esters (biodiesel), alcohols and waxes</a:t>
            </a:r>
          </a:p>
          <a:p>
            <a:pPr lvl="1">
              <a:buFont typeface="Arial" pitchFamily="34" charset="0"/>
              <a:buChar char="•"/>
            </a:pPr>
            <a:r>
              <a:rPr lang="en-US" sz="1000" dirty="0"/>
              <a:t>produce </a:t>
            </a:r>
            <a:r>
              <a:rPr lang="en-US" sz="1000" dirty="0" err="1"/>
              <a:t>hemicellulases</a:t>
            </a:r>
            <a:r>
              <a:rPr lang="en-US" sz="1000" dirty="0"/>
              <a:t>. </a:t>
            </a:r>
          </a:p>
          <a:p>
            <a:pPr lvl="1">
              <a:buFont typeface="Arial" pitchFamily="34" charset="0"/>
              <a:buChar char="•"/>
            </a:pPr>
            <a:r>
              <a:rPr lang="en-US" sz="1000" dirty="0"/>
              <a:t>Photo shows microbes producing oil droplets</a:t>
            </a:r>
          </a:p>
          <a:p>
            <a:r>
              <a:rPr lang="en-US" sz="1000" b="1" dirty="0"/>
              <a:t>Reference </a:t>
            </a:r>
            <a:r>
              <a:rPr lang="en-US" sz="1000" dirty="0"/>
              <a:t>: Microbial production of fatty-acid-derived fuels and chemicals from plant biomass; Steen et al, Nature, </a:t>
            </a:r>
            <a:r>
              <a:rPr lang="en-US" sz="1000" dirty="0" err="1"/>
              <a:t>Vol</a:t>
            </a:r>
            <a:r>
              <a:rPr lang="en-US" sz="1000" dirty="0"/>
              <a:t> 463|28 January 2010</a:t>
            </a:r>
          </a:p>
          <a:p>
            <a:endParaRPr lang="en-US" sz="1000" dirty="0"/>
          </a:p>
          <a:p>
            <a:pPr>
              <a:buFont typeface="Arial" pitchFamily="34" charset="0"/>
              <a:buChar char="•"/>
            </a:pPr>
            <a:r>
              <a:rPr lang="en-US" sz="1000" dirty="0"/>
              <a:t>GLBRC uses high-capacity sequencing technology to characterize microbial </a:t>
            </a:r>
            <a:r>
              <a:rPr lang="en-US" sz="1000" dirty="0" err="1"/>
              <a:t>rhizosphere</a:t>
            </a:r>
            <a:r>
              <a:rPr lang="en-US" sz="1000" dirty="0"/>
              <a:t> communities of </a:t>
            </a:r>
            <a:r>
              <a:rPr lang="en-US" sz="1000" dirty="0" err="1"/>
              <a:t>biofuel</a:t>
            </a:r>
            <a:r>
              <a:rPr lang="en-US" sz="1000" dirty="0"/>
              <a:t> crops grown on agricultural vs. marginal lands. Found that soil environment and land management were key factors influencing community structure. Although more limited in plant diversity, greater bacterial diversity was observed in the </a:t>
            </a:r>
            <a:r>
              <a:rPr lang="en-US" sz="1000" dirty="0" err="1"/>
              <a:t>biofuel</a:t>
            </a:r>
            <a:r>
              <a:rPr lang="en-US" sz="1000" dirty="0"/>
              <a:t> crop samples than in the forest samples. Photo shows </a:t>
            </a:r>
            <a:r>
              <a:rPr lang="en-US" sz="1000" dirty="0" smtClean="0"/>
              <a:t>agricultural row cropland </a:t>
            </a:r>
            <a:r>
              <a:rPr lang="en-US" sz="1000" dirty="0"/>
              <a:t>tested.</a:t>
            </a:r>
          </a:p>
          <a:p>
            <a:r>
              <a:rPr lang="en-US" sz="1000" b="1" dirty="0"/>
              <a:t>Reference: </a:t>
            </a:r>
            <a:r>
              <a:rPr lang="en-US" sz="1000" dirty="0"/>
              <a:t>Jesus, E. C., et al., 2010, “Bacterial Communities in the </a:t>
            </a:r>
            <a:r>
              <a:rPr lang="en-US" sz="1000" dirty="0" err="1"/>
              <a:t>Rhizosphere</a:t>
            </a:r>
            <a:r>
              <a:rPr lang="en-US" sz="1000" dirty="0"/>
              <a:t> of </a:t>
            </a:r>
            <a:r>
              <a:rPr lang="en-US" sz="1000" dirty="0" err="1"/>
              <a:t>Biofuel</a:t>
            </a:r>
            <a:r>
              <a:rPr lang="en-US" sz="1000" dirty="0"/>
              <a:t> Crops Grown on Marginal Lands as Evaluated by 16S </a:t>
            </a:r>
            <a:r>
              <a:rPr lang="en-US" sz="1000" dirty="0" err="1"/>
              <a:t>rRNA</a:t>
            </a:r>
            <a:r>
              <a:rPr lang="en-US" sz="1000" dirty="0"/>
              <a:t> Gene </a:t>
            </a:r>
            <a:r>
              <a:rPr lang="en-US" sz="1000" dirty="0" err="1"/>
              <a:t>Pyrosequences</a:t>
            </a:r>
            <a:r>
              <a:rPr lang="en-US" sz="1000" dirty="0"/>
              <a:t>,” </a:t>
            </a:r>
            <a:r>
              <a:rPr lang="en-US" sz="1000" i="1" dirty="0" err="1"/>
              <a:t>Bioenergy</a:t>
            </a:r>
            <a:r>
              <a:rPr lang="en-US" sz="1000" i="1" dirty="0"/>
              <a:t> Research</a:t>
            </a:r>
            <a:r>
              <a:rPr lang="en-US" sz="1000" dirty="0"/>
              <a:t>, 3: 20–27. </a:t>
            </a:r>
          </a:p>
          <a:p>
            <a:endParaRPr lang="en-US" sz="1000" dirty="0"/>
          </a:p>
          <a:p>
            <a:pPr>
              <a:buFont typeface="Arial" pitchFamily="34" charset="0"/>
              <a:buChar char="•"/>
            </a:pPr>
            <a:endParaRPr lang="en-US" dirty="0" smtClean="0"/>
          </a:p>
          <a:p>
            <a:endParaRPr lang="en-US" dirty="0" smtClean="0"/>
          </a:p>
          <a:p>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Slide Number Placeholder 3"/>
          <p:cNvSpPr>
            <a:spLocks noGrp="1"/>
          </p:cNvSpPr>
          <p:nvPr>
            <p:ph type="sldNum" sz="quarter" idx="5"/>
          </p:nvPr>
        </p:nvSpPr>
        <p:spPr>
          <a:noFill/>
        </p:spPr>
        <p:txBody>
          <a:bodyPr/>
          <a:lstStyle/>
          <a:p>
            <a:fld id="{7300AFC6-8B8F-4FF6-9E67-3651758520F4}" type="slidenum">
              <a:rPr lang="en-US" smtClean="0"/>
              <a:pPr/>
              <a:t>20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Edit down and broader context; add NIF ignition</a:t>
            </a:r>
          </a:p>
        </p:txBody>
      </p:sp>
      <p:sp>
        <p:nvSpPr>
          <p:cNvPr id="4" name="Slide Number Placeholder 3"/>
          <p:cNvSpPr>
            <a:spLocks noGrp="1"/>
          </p:cNvSpPr>
          <p:nvPr>
            <p:ph type="sldNum" sz="quarter" idx="5"/>
          </p:nvPr>
        </p:nvSpPr>
        <p:spPr/>
        <p:txBody>
          <a:bodyPr/>
          <a:lstStyle/>
          <a:p>
            <a:pPr>
              <a:defRPr/>
            </a:pPr>
            <a:fld id="{076B3342-68C6-46E2-94E1-7520C8C8F20C}"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Global Map Image sources http://www.interactions.org/cms/?pid=2100&amp;image_no=CE0227 </a:t>
            </a:r>
          </a:p>
          <a:p>
            <a:r>
              <a:rPr lang="en-US" dirty="0" smtClean="0"/>
              <a:t>Shows data center sites for LHC</a:t>
            </a:r>
          </a:p>
          <a:p>
            <a:endParaRPr lang="en-US" dirty="0" smtClean="0"/>
          </a:p>
          <a:p>
            <a:r>
              <a:rPr lang="en-US" dirty="0" smtClean="0"/>
              <a:t>“Google Map” showing trajectory</a:t>
            </a:r>
            <a:r>
              <a:rPr lang="en-US" baseline="0" dirty="0" smtClean="0"/>
              <a:t> of current and proposed neutrino </a:t>
            </a:r>
            <a:r>
              <a:rPr lang="en-US" baseline="0" dirty="0" err="1" smtClean="0"/>
              <a:t>beamlines</a:t>
            </a:r>
            <a:r>
              <a:rPr lang="en-US" baseline="0" dirty="0" smtClean="0"/>
              <a:t> from </a:t>
            </a:r>
            <a:r>
              <a:rPr lang="en-US" baseline="0" dirty="0" err="1" smtClean="0"/>
              <a:t>Fermilab</a:t>
            </a:r>
            <a:r>
              <a:rPr lang="en-US" baseline="0" dirty="0" smtClean="0"/>
              <a:t>, serving MINOS, NOVA, and LBNE</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4ADA0E3E-77D7-4CA8-9C2A-816E9F765482}"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xfrm>
            <a:off x="3970341" y="8829677"/>
            <a:ext cx="3038475" cy="465138"/>
          </a:xfrm>
          <a:prstGeom prst="rect">
            <a:avLst/>
          </a:prstGeom>
          <a:noFill/>
        </p:spPr>
        <p:txBody>
          <a:bodyPr/>
          <a:lstStyle/>
          <a:p>
            <a:fld id="{1C70D0AE-06AC-4AF0-A56B-BB894A85ED50}" type="slidenum">
              <a:rPr lang="en-US" smtClean="0"/>
              <a:pPr/>
              <a:t>26</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r>
              <a:rPr lang="en-US" b="1" dirty="0" smtClean="0"/>
              <a:t>The largest driver of uncertainty lies in how different models handle changes in the way clouds absorb or reflect </a:t>
            </a:r>
            <a:r>
              <a:rPr lang="en-US" b="1" dirty="0" err="1" smtClean="0"/>
              <a:t>radiative</a:t>
            </a:r>
            <a:r>
              <a:rPr lang="en-US" b="1" dirty="0" smtClean="0"/>
              <a:t> energy in a changing climate.</a:t>
            </a:r>
          </a:p>
          <a:p>
            <a:pPr eaLnBrk="1" hangingPunct="1"/>
            <a:r>
              <a:rPr lang="en-US" b="1" dirty="0" smtClean="0"/>
              <a:t>“</a:t>
            </a:r>
            <a:r>
              <a:rPr lang="en-US" b="1" dirty="0" err="1" smtClean="0"/>
              <a:t>radiative</a:t>
            </a:r>
            <a:r>
              <a:rPr lang="en-US" b="1" dirty="0" smtClean="0"/>
              <a:t> forcing,” the change in the atmosphere’s radiation balance due to alterations in the atmosphere. </a:t>
            </a:r>
          </a:p>
          <a:p>
            <a:pPr>
              <a:buFontTx/>
              <a:buNone/>
            </a:pPr>
            <a:r>
              <a:rPr lang="en-US" dirty="0" smtClean="0">
                <a:latin typeface="Arial" charset="0"/>
              </a:rPr>
              <a:t>The representation of aerosols in climate models is relatively crude, partly due to computational limitations and partly because there are aerosol processes we don’t understand well enough. </a:t>
            </a:r>
          </a:p>
          <a:p>
            <a:pPr>
              <a:buFontTx/>
              <a:buNone/>
            </a:pPr>
            <a:endParaRPr lang="en-US" dirty="0" smtClean="0">
              <a:latin typeface="Arial" charset="0"/>
            </a:endParaRPr>
          </a:p>
          <a:p>
            <a:pPr>
              <a:buFontTx/>
              <a:buNone/>
            </a:pPr>
            <a:r>
              <a:rPr lang="en-US" dirty="0" smtClean="0">
                <a:latin typeface="Arial" charset="0"/>
              </a:rPr>
              <a:t>There are still many unknowns</a:t>
            </a:r>
            <a:r>
              <a:rPr lang="en-US" baseline="0" dirty="0" smtClean="0">
                <a:latin typeface="Arial" charset="0"/>
              </a:rPr>
              <a:t> in the terrestrial carbon cycle; e.g., the missing carbon sink. </a:t>
            </a:r>
            <a:endParaRPr lang="en-US" dirty="0" smtClean="0">
              <a:latin typeface="Arial" charset="0"/>
            </a:endParaRPr>
          </a:p>
          <a:p>
            <a:pPr eaLnBrk="1" hangingPunct="1"/>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Given that we now have an active FOA out on the Fuels from Sunlight topic, we have decided not to follow the other module example by giving specific research highlight examples.  This is to avoid the “perception” of endorsing any specific groups’ efforts.  Therefore, the solar fuels slides are essentially laying the case for why we would need a Hub and ending with a Hub FOA slide.  Please let me know if you would like us to do something different for this module.</a:t>
            </a:r>
          </a:p>
          <a:p>
            <a:endParaRPr lang="en-US" smtClean="0"/>
          </a:p>
        </p:txBody>
      </p:sp>
      <p:sp>
        <p:nvSpPr>
          <p:cNvPr id="56324" name="Slide Number Placeholder 3"/>
          <p:cNvSpPr>
            <a:spLocks noGrp="1"/>
          </p:cNvSpPr>
          <p:nvPr>
            <p:ph type="sldNum" sz="quarter" idx="5"/>
          </p:nvPr>
        </p:nvSpPr>
        <p:spPr/>
        <p:txBody>
          <a:bodyPr/>
          <a:lstStyle/>
          <a:p>
            <a:pPr defTabSz="914713">
              <a:defRPr/>
            </a:pPr>
            <a:fld id="{96AD146E-84BB-4C21-AAD6-1056F4950B87}" type="slidenum">
              <a:rPr lang="en-US" smtClean="0"/>
              <a:pPr defTabSz="914713">
                <a:defRPr/>
              </a:pPr>
              <a:t>7</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30824"/>
            <a:fld id="{BAC1338D-2F39-47C8-9A71-0E3B8D137445}" type="slidenum">
              <a:rPr lang="en-US" smtClean="0"/>
              <a:pPr defTabSz="930824"/>
              <a:t>9</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z="1000" dirty="0" smtClean="0">
                <a:latin typeface="Times New Roman" pitchFamily="18" charset="0"/>
              </a:rPr>
              <a:t>Electrical Energy Storage</a:t>
            </a:r>
          </a:p>
          <a:p>
            <a:pPr eaLnBrk="1" hangingPunct="1"/>
            <a:r>
              <a:rPr lang="en-US" sz="1000" dirty="0" smtClean="0">
                <a:latin typeface="Times New Roman" pitchFamily="18" charset="0"/>
              </a:rPr>
              <a:t>The projected doubling of world energy consumption within the next 50 years, coupled with the growing demand for low- or even zero-emission sources of energy, has brought increasing awareness of the need for efficient, clean, and renewable energy sources. Energy based on electricity generated from renewable sources, such as solar or wind, offers enormous potential for meeting future energy demands. However, practical use of large scale solar- or wind-based electrical generation requires electrical energy storage (EES) systems to level their cyclic nature. In addition, greatly improved EES systems are needed to replace today’s hybrid electric vehicles with plug-in hybrids or all-electric vehicles.</a:t>
            </a:r>
          </a:p>
          <a:p>
            <a:pPr eaLnBrk="1" hangingPunct="1"/>
            <a:r>
              <a:rPr lang="en-US" sz="1000" dirty="0" smtClean="0">
                <a:latin typeface="Times New Roman" pitchFamily="18" charset="0"/>
              </a:rPr>
              <a:t>Fundamental performance limitations of energy storage systems are rooted in the constituent materials making up an EES device, and novel approaches are needed to develop multifunctional EES materials that offer new self-healing, self-regulating, failure-tolerant, impurity-sequestering, and sustainable characteristics. The discovery of novel </a:t>
            </a:r>
            <a:r>
              <a:rPr lang="en-US" sz="1000" dirty="0" err="1" smtClean="0">
                <a:latin typeface="Times New Roman" pitchFamily="18" charset="0"/>
              </a:rPr>
              <a:t>nanoscale</a:t>
            </a:r>
            <a:r>
              <a:rPr lang="en-US" sz="1000" dirty="0" smtClean="0">
                <a:latin typeface="Times New Roman" pitchFamily="18" charset="0"/>
              </a:rPr>
              <a:t> materials with architectures tailored for specific performance offer particularly exciting possibilities for the development of revolutionary three-dimensional architectures that simultaneously optimize ion and electron transport and capacity. New capabilities are also needed to “observe” the dynamic composition and structure at an electrode surface, in real time, during charge transport and transfer processes. New </a:t>
            </a:r>
            <a:r>
              <a:rPr lang="en-US" sz="1000" i="1" dirty="0" smtClean="0">
                <a:latin typeface="Times New Roman" pitchFamily="18" charset="0"/>
              </a:rPr>
              <a:t>in situ </a:t>
            </a:r>
            <a:r>
              <a:rPr lang="en-US" sz="1000" dirty="0" smtClean="0">
                <a:latin typeface="Times New Roman" pitchFamily="18" charset="0"/>
              </a:rPr>
              <a:t>photon- and particle-based microscopic, spectroscopic and scattering techniques with time resolution down to the </a:t>
            </a:r>
            <a:r>
              <a:rPr lang="en-US" sz="1000" dirty="0" err="1" smtClean="0">
                <a:latin typeface="Times New Roman" pitchFamily="18" charset="0"/>
              </a:rPr>
              <a:t>femtosecond</a:t>
            </a:r>
            <a:r>
              <a:rPr lang="en-US" sz="1000" dirty="0" smtClean="0">
                <a:latin typeface="Times New Roman" pitchFamily="18" charset="0"/>
              </a:rPr>
              <a:t> range and spatial resolution spanning the atomic and </a:t>
            </a:r>
            <a:r>
              <a:rPr lang="en-US" sz="1000" dirty="0" err="1" smtClean="0">
                <a:latin typeface="Times New Roman" pitchFamily="18" charset="0"/>
              </a:rPr>
              <a:t>mesoscopic</a:t>
            </a:r>
            <a:r>
              <a:rPr lang="en-US" sz="1000" dirty="0" smtClean="0">
                <a:latin typeface="Times New Roman" pitchFamily="18" charset="0"/>
              </a:rPr>
              <a:t> scales are needed to meet this challenge. Research to formulate a predictive knowledge of structural and functional relationships based upon </a:t>
            </a:r>
            <a:r>
              <a:rPr lang="en-US" sz="1000" dirty="0" err="1" smtClean="0">
                <a:latin typeface="Times New Roman" pitchFamily="18" charset="0"/>
              </a:rPr>
              <a:t>multiscale</a:t>
            </a:r>
            <a:r>
              <a:rPr lang="en-US" sz="1000" dirty="0" smtClean="0">
                <a:latin typeface="Times New Roman" pitchFamily="18" charset="0"/>
              </a:rPr>
              <a:t> integrating theory-based methods at different time and length scales can effectively complement experimental efforts to provide insight into mechanisms, predict trends and identify new materials. With such underpinning knowledge, wholly new concepts in rational materials design can result in EES systems capable of storing higher energy densities with long cycle lifetimes.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8DC96FD-81F7-4775-AD29-32A556510FF1}" type="slidenum">
              <a:rPr lang="en-US" smtClean="0"/>
              <a:pPr/>
              <a:t>10</a:t>
            </a:fld>
            <a:endParaRPr lang="en-US" dirty="0" smtClean="0"/>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p:spPr>
        <p:txBody>
          <a:bodyPr lIns="93901" tIns="46952" rIns="93901" bIns="46952"/>
          <a:lstStyle/>
          <a:p>
            <a:pPr eaLnBrk="1" hangingPunct="1"/>
            <a:endParaRPr lang="en-US" dirty="0" smtClean="0"/>
          </a:p>
        </p:txBody>
      </p:sp>
      <p:sp>
        <p:nvSpPr>
          <p:cNvPr id="31749" name="Slide Number Placeholder 3"/>
          <p:cNvSpPr txBox="1">
            <a:spLocks noGrp="1"/>
          </p:cNvSpPr>
          <p:nvPr/>
        </p:nvSpPr>
        <p:spPr bwMode="auto">
          <a:xfrm>
            <a:off x="3970340" y="8829676"/>
            <a:ext cx="3038474" cy="465138"/>
          </a:xfrm>
          <a:prstGeom prst="rect">
            <a:avLst/>
          </a:prstGeom>
          <a:noFill/>
          <a:ln w="9525">
            <a:noFill/>
            <a:miter lim="800000"/>
            <a:headEnd/>
            <a:tailEnd/>
          </a:ln>
        </p:spPr>
        <p:txBody>
          <a:bodyPr lIns="93901" tIns="46952" rIns="93901" bIns="46952" anchor="b"/>
          <a:lstStyle/>
          <a:p>
            <a:pPr algn="r" defTabSz="939691"/>
            <a:fld id="{C543BB10-B556-42C5-8434-264888973E2E}" type="slidenum">
              <a:rPr lang="en-US" sz="1200">
                <a:latin typeface="Arial" pitchFamily="34" charset="0"/>
              </a:rPr>
              <a:pPr algn="r" defTabSz="939691"/>
              <a:t>10</a:t>
            </a:fld>
            <a:endParaRPr lang="en-US" sz="1200"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xfrm>
            <a:off x="1185863" y="698500"/>
            <a:ext cx="4629150" cy="3473450"/>
          </a:xfrm>
          <a:ln/>
        </p:spPr>
      </p:sp>
      <p:sp>
        <p:nvSpPr>
          <p:cNvPr id="3" name="Notes Placeholder 2"/>
          <p:cNvSpPr>
            <a:spLocks noGrp="1"/>
          </p:cNvSpPr>
          <p:nvPr>
            <p:ph type="body" idx="1"/>
          </p:nvPr>
        </p:nvSpPr>
        <p:spPr/>
        <p:txBody>
          <a:bodyPr>
            <a:normAutofit/>
          </a:bodyPr>
          <a:lstStyle/>
          <a:p>
            <a:pPr eaLnBrk="1" hangingPunct="1">
              <a:lnSpc>
                <a:spcPct val="80000"/>
              </a:lnSpc>
            </a:pPr>
            <a:r>
              <a:rPr lang="en-US" sz="1000" dirty="0">
                <a:latin typeface="Arial" charset="0"/>
              </a:rPr>
              <a:t>Top image source :http://www.vets.ucar.edu/vg/CSM/control.shtml</a:t>
            </a:r>
          </a:p>
          <a:p>
            <a:pPr eaLnBrk="1" hangingPunct="1">
              <a:lnSpc>
                <a:spcPct val="80000"/>
              </a:lnSpc>
            </a:pPr>
            <a:r>
              <a:rPr lang="en-US" sz="1000" dirty="0">
                <a:latin typeface="Arial" charset="0"/>
              </a:rPr>
              <a:t>Control simulation of an older version of the Climate System Model (</a:t>
            </a:r>
            <a:r>
              <a:rPr lang="en-US" sz="1000" dirty="0" err="1">
                <a:latin typeface="Arial" charset="0"/>
              </a:rPr>
              <a:t>CSM</a:t>
            </a:r>
            <a:r>
              <a:rPr lang="en-US" sz="1000" dirty="0">
                <a:latin typeface="Arial" charset="0"/>
              </a:rPr>
              <a:t>), showing</a:t>
            </a:r>
          </a:p>
          <a:p>
            <a:pPr eaLnBrk="1" hangingPunct="1">
              <a:lnSpc>
                <a:spcPct val="80000"/>
              </a:lnSpc>
            </a:pPr>
            <a:r>
              <a:rPr lang="en-US" sz="1000" dirty="0">
                <a:latin typeface="Arial" charset="0"/>
              </a:rPr>
              <a:t>surface temperature and clouds from a control simulation of present-day conditions.</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Graph on right: The Green Flash Team, </a:t>
            </a:r>
            <a:r>
              <a:rPr lang="en-US" sz="1000" dirty="0" err="1">
                <a:latin typeface="Arial" charset="0"/>
              </a:rPr>
              <a:t>LBNL</a:t>
            </a:r>
            <a:r>
              <a:rPr lang="en-US" sz="1000" dirty="0">
                <a:latin typeface="Arial" charset="0"/>
              </a:rPr>
              <a:t>, http://www.lbl.gov/cs/html/greenflash.html</a:t>
            </a:r>
          </a:p>
          <a:p>
            <a:pPr eaLnBrk="1" hangingPunct="1">
              <a:lnSpc>
                <a:spcPct val="80000"/>
              </a:lnSpc>
            </a:pPr>
            <a:r>
              <a:rPr lang="en-US" sz="1000" dirty="0">
                <a:latin typeface="Arial" charset="0"/>
              </a:rPr>
              <a:t>Graph shows the </a:t>
            </a:r>
            <a:r>
              <a:rPr lang="en-US" sz="1000" dirty="0" err="1">
                <a:latin typeface="Arial" charset="0"/>
              </a:rPr>
              <a:t>petaflop</a:t>
            </a:r>
            <a:r>
              <a:rPr lang="en-US" sz="1000" dirty="0">
                <a:latin typeface="Arial" charset="0"/>
              </a:rPr>
              <a:t>/second (realized sustained performance) required to simulate the atmosphere at various resolutions down to about 2 km.  Given that the realized performance for climate models is about 10% of peak performance, and since pushing to 1 km would increase the cost by 2^3 (x 2^2 for resolution, and x2 for </a:t>
            </a:r>
            <a:r>
              <a:rPr lang="en-US" sz="1000" dirty="0" err="1">
                <a:latin typeface="Arial" charset="0"/>
              </a:rPr>
              <a:t>CFL</a:t>
            </a:r>
            <a:r>
              <a:rPr lang="en-US" sz="1000" dirty="0">
                <a:latin typeface="Arial" charset="0"/>
              </a:rPr>
              <a:t>), this graph shows that a 1-km atmosphere running in isolation would require ~100 </a:t>
            </a:r>
            <a:r>
              <a:rPr lang="en-US" sz="1000" dirty="0" err="1">
                <a:latin typeface="Arial" charset="0"/>
              </a:rPr>
              <a:t>Petaflop</a:t>
            </a:r>
            <a:r>
              <a:rPr lang="en-US" sz="1000" dirty="0">
                <a:latin typeface="Arial" charset="0"/>
              </a:rPr>
              <a:t>/peak system.</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Cloud graphic on left: Taken from </a:t>
            </a:r>
            <a:r>
              <a:rPr lang="en-US" sz="1000" dirty="0" err="1">
                <a:latin typeface="Calibri" pitchFamily="34" charset="0"/>
              </a:rPr>
              <a:t>Khairoutdinov</a:t>
            </a:r>
            <a:r>
              <a:rPr lang="en-US" sz="1000" dirty="0">
                <a:latin typeface="Calibri" pitchFamily="34" charset="0"/>
              </a:rPr>
              <a:t> et al 2009 see 10.3894/JAMES.2009.1.15 .  It shows a visualization of simulated cloud scene over the area of</a:t>
            </a:r>
          </a:p>
          <a:p>
            <a:pPr eaLnBrk="1" hangingPunct="1">
              <a:lnSpc>
                <a:spcPct val="80000"/>
              </a:lnSpc>
            </a:pPr>
            <a:r>
              <a:rPr lang="en-US" sz="1000" dirty="0">
                <a:latin typeface="Calibri" pitchFamily="34" charset="0"/>
              </a:rPr>
              <a:t>205 x 205 km^2 from an atmospheric LES run at 100-m lateral resolution.  </a:t>
            </a:r>
          </a:p>
          <a:p>
            <a:pPr eaLnBrk="1" hangingPunct="1">
              <a:lnSpc>
                <a:spcPct val="80000"/>
              </a:lnSpc>
            </a:pPr>
            <a:endParaRPr lang="en-US" sz="1000" dirty="0">
              <a:latin typeface="Calibri" pitchFamily="34" charset="0"/>
            </a:endParaRPr>
          </a:p>
          <a:p>
            <a:pPr eaLnBrk="1" hangingPunct="1">
              <a:lnSpc>
                <a:spcPct val="80000"/>
              </a:lnSpc>
              <a:spcBef>
                <a:spcPct val="0"/>
              </a:spcBef>
            </a:pPr>
            <a:r>
              <a:rPr lang="en-US" sz="1000" dirty="0">
                <a:latin typeface="Calibri" pitchFamily="34" charset="0"/>
              </a:rPr>
              <a:t>Ocean graphic on left: </a:t>
            </a:r>
            <a:r>
              <a:rPr lang="en-US" sz="1000" dirty="0">
                <a:latin typeface="Arial" charset="0"/>
              </a:rPr>
              <a:t>hu</a:t>
            </a:r>
            <a:r>
              <a:rPr lang="en-US" sz="1000" dirty="0">
                <a:latin typeface="Calibri" pitchFamily="34" charset="0"/>
              </a:rPr>
              <a:t>rricane track from fully-coupled high-res simulation.  This is intended</a:t>
            </a:r>
          </a:p>
          <a:p>
            <a:pPr eaLnBrk="1" hangingPunct="1">
              <a:lnSpc>
                <a:spcPct val="80000"/>
              </a:lnSpc>
              <a:spcBef>
                <a:spcPct val="0"/>
              </a:spcBef>
            </a:pPr>
            <a:r>
              <a:rPr lang="en-US" sz="1000" dirty="0">
                <a:latin typeface="Calibri" pitchFamily="34" charset="0"/>
              </a:rPr>
              <a:t>To illustrate Kerry Emanuel’s hypothesis that mixing of the upper ocean by tropical</a:t>
            </a:r>
          </a:p>
          <a:p>
            <a:pPr eaLnBrk="1" hangingPunct="1">
              <a:lnSpc>
                <a:spcPct val="80000"/>
              </a:lnSpc>
              <a:spcBef>
                <a:spcPct val="0"/>
              </a:spcBef>
            </a:pPr>
            <a:r>
              <a:rPr lang="en-US" sz="1000" dirty="0">
                <a:latin typeface="Calibri" pitchFamily="34" charset="0"/>
              </a:rPr>
              <a:t>Cyclones (which require ultra-high-resolution to resolve) may be a critical process</a:t>
            </a:r>
          </a:p>
          <a:p>
            <a:pPr eaLnBrk="1" hangingPunct="1">
              <a:lnSpc>
                <a:spcPct val="80000"/>
              </a:lnSpc>
              <a:spcBef>
                <a:spcPct val="0"/>
              </a:spcBef>
            </a:pPr>
            <a:r>
              <a:rPr lang="en-US" sz="1000" dirty="0">
                <a:latin typeface="Calibri" pitchFamily="34" charset="0"/>
              </a:rPr>
              <a:t>In the climate system that could be affected if tropical cyclones get stronger due</a:t>
            </a:r>
          </a:p>
          <a:p>
            <a:pPr eaLnBrk="1" hangingPunct="1">
              <a:lnSpc>
                <a:spcPct val="80000"/>
              </a:lnSpc>
              <a:spcBef>
                <a:spcPct val="0"/>
              </a:spcBef>
            </a:pPr>
            <a:r>
              <a:rPr lang="en-US" sz="1000" dirty="0">
                <a:latin typeface="Calibri" pitchFamily="34" charset="0"/>
              </a:rPr>
              <a:t>To global warming.</a:t>
            </a:r>
          </a:p>
          <a:p>
            <a:pPr eaLnBrk="1" hangingPunct="1">
              <a:lnSpc>
                <a:spcPct val="80000"/>
              </a:lnSpc>
              <a:spcBef>
                <a:spcPct val="0"/>
              </a:spcBef>
            </a:pPr>
            <a:endParaRPr lang="en-US" sz="1000" dirty="0">
              <a:latin typeface="Calibri" pitchFamily="34" charset="0"/>
            </a:endParaRPr>
          </a:p>
          <a:p>
            <a:pPr eaLnBrk="1" hangingPunct="1">
              <a:lnSpc>
                <a:spcPct val="80000"/>
              </a:lnSpc>
              <a:spcBef>
                <a:spcPct val="0"/>
              </a:spcBef>
            </a:pPr>
            <a:r>
              <a:rPr lang="en-US" sz="1000" dirty="0">
                <a:latin typeface="Calibri" pitchFamily="34" charset="0"/>
              </a:rPr>
              <a:t>Source</a:t>
            </a:r>
          </a:p>
          <a:p>
            <a:pPr eaLnBrk="1" hangingPunct="1">
              <a:lnSpc>
                <a:spcPct val="80000"/>
              </a:lnSpc>
              <a:spcBef>
                <a:spcPct val="0"/>
              </a:spcBef>
            </a:pPr>
            <a:r>
              <a:rPr lang="en-US" sz="1000" dirty="0">
                <a:latin typeface="Calibri" pitchFamily="34" charset="0"/>
              </a:rPr>
              <a:t>ref: </a:t>
            </a:r>
            <a:r>
              <a:rPr lang="en-US" sz="1000" dirty="0" err="1">
                <a:latin typeface="Calibri" pitchFamily="34" charset="0"/>
              </a:rPr>
              <a:t>McClean</a:t>
            </a:r>
            <a:r>
              <a:rPr lang="en-US" sz="1000" dirty="0">
                <a:latin typeface="Calibri" pitchFamily="34" charset="0"/>
              </a:rPr>
              <a:t>, J. L., D. C. Bader, J. Dennis, F. Bryan, A. </a:t>
            </a:r>
            <a:r>
              <a:rPr lang="en-US" sz="1000" dirty="0" err="1">
                <a:latin typeface="Calibri" pitchFamily="34" charset="0"/>
              </a:rPr>
              <a:t>Mirin</a:t>
            </a:r>
            <a:r>
              <a:rPr lang="en-US" sz="1000" dirty="0">
                <a:latin typeface="Calibri" pitchFamily="34" charset="0"/>
              </a:rPr>
              <a:t>, P.  Jones, M. </a:t>
            </a:r>
            <a:r>
              <a:rPr lang="en-US" sz="1000" dirty="0" err="1">
                <a:latin typeface="Calibri" pitchFamily="34" charset="0"/>
              </a:rPr>
              <a:t>Maltrud</a:t>
            </a:r>
            <a:r>
              <a:rPr lang="en-US" sz="1000" dirty="0">
                <a:latin typeface="Calibri" pitchFamily="34" charset="0"/>
              </a:rPr>
              <a:t>, M.</a:t>
            </a:r>
          </a:p>
          <a:p>
            <a:pPr eaLnBrk="1" hangingPunct="1">
              <a:lnSpc>
                <a:spcPct val="80000"/>
              </a:lnSpc>
              <a:spcBef>
                <a:spcPct val="0"/>
              </a:spcBef>
            </a:pPr>
            <a:r>
              <a:rPr lang="en-US" sz="1000" dirty="0" err="1">
                <a:latin typeface="Calibri" pitchFamily="34" charset="0"/>
              </a:rPr>
              <a:t>Vertenstein</a:t>
            </a:r>
            <a:r>
              <a:rPr lang="en-US" sz="1000" dirty="0">
                <a:latin typeface="Calibri" pitchFamily="34" charset="0"/>
              </a:rPr>
              <a:t>, D. </a:t>
            </a:r>
            <a:r>
              <a:rPr lang="en-US" sz="1000" dirty="0" err="1">
                <a:latin typeface="Calibri" pitchFamily="34" charset="0"/>
              </a:rPr>
              <a:t>Ivanova</a:t>
            </a:r>
            <a:r>
              <a:rPr lang="en-US" sz="1000" dirty="0">
                <a:latin typeface="Calibri" pitchFamily="34" charset="0"/>
              </a:rPr>
              <a:t>, N. Norton, T. Craig, J. Boyle, E. </a:t>
            </a:r>
            <a:r>
              <a:rPr lang="en-US" sz="1000" dirty="0" err="1">
                <a:latin typeface="Calibri" pitchFamily="34" charset="0"/>
              </a:rPr>
              <a:t>Hunke</a:t>
            </a:r>
            <a:r>
              <a:rPr lang="en-US" sz="1000" dirty="0">
                <a:latin typeface="Calibri" pitchFamily="34" charset="0"/>
              </a:rPr>
              <a:t>, S.   Klein, B. Chan, P.</a:t>
            </a:r>
          </a:p>
          <a:p>
            <a:pPr eaLnBrk="1" hangingPunct="1">
              <a:lnSpc>
                <a:spcPct val="80000"/>
              </a:lnSpc>
              <a:spcBef>
                <a:spcPct val="0"/>
              </a:spcBef>
            </a:pPr>
            <a:r>
              <a:rPr lang="en-US" sz="1000" dirty="0">
                <a:latin typeface="Calibri" pitchFamily="34" charset="0"/>
              </a:rPr>
              <a:t>Worley, and R. Jacob, 2009a: Ultra-high-resolution coupled climate  </a:t>
            </a:r>
          </a:p>
          <a:p>
            <a:pPr eaLnBrk="1" hangingPunct="1">
              <a:lnSpc>
                <a:spcPct val="80000"/>
              </a:lnSpc>
              <a:spcBef>
                <a:spcPct val="0"/>
              </a:spcBef>
            </a:pPr>
            <a:r>
              <a:rPr lang="en-US" sz="1000" dirty="0">
                <a:latin typeface="Calibri" pitchFamily="34" charset="0"/>
              </a:rPr>
              <a:t>simulations. 14</a:t>
            </a:r>
            <a:r>
              <a:rPr lang="en-US" sz="1000" baseline="30000" dirty="0">
                <a:latin typeface="Calibri" pitchFamily="34" charset="0"/>
              </a:rPr>
              <a:t>th</a:t>
            </a:r>
            <a:r>
              <a:rPr lang="en-US" sz="1000" dirty="0">
                <a:latin typeface="Calibri" pitchFamily="34" charset="0"/>
              </a:rPr>
              <a:t> Annual </a:t>
            </a:r>
            <a:r>
              <a:rPr lang="en-US" sz="1000" dirty="0" err="1">
                <a:latin typeface="Calibri" pitchFamily="34" charset="0"/>
              </a:rPr>
              <a:t>CCSM</a:t>
            </a:r>
            <a:r>
              <a:rPr lang="en-US" sz="1000" dirty="0">
                <a:latin typeface="Calibri" pitchFamily="34" charset="0"/>
              </a:rPr>
              <a:t> Workshop, Breckenridge, CO, June 2009,</a:t>
            </a:r>
          </a:p>
          <a:p>
            <a:pPr eaLnBrk="1" hangingPunct="1">
              <a:lnSpc>
                <a:spcPct val="80000"/>
              </a:lnSpc>
              <a:spcBef>
                <a:spcPct val="0"/>
              </a:spcBef>
            </a:pPr>
            <a:r>
              <a:rPr lang="en-US" sz="1000" dirty="0">
                <a:latin typeface="Calibri" pitchFamily="34" charset="0"/>
              </a:rPr>
              <a:t>(http://www.cgd.ucar.edu/csm/events/ws.2009/Presentations/TenMile/OMWG/mcclean.pdf).</a:t>
            </a:r>
          </a:p>
          <a:p>
            <a:pPr eaLnBrk="1" hangingPunct="1">
              <a:lnSpc>
                <a:spcPct val="80000"/>
              </a:lnSpc>
              <a:spcBef>
                <a:spcPct val="0"/>
              </a:spcBef>
            </a:pPr>
            <a:endParaRPr lang="en-US" sz="1000" dirty="0">
              <a:latin typeface="Calibri" pitchFamily="34" charset="0"/>
            </a:endParaRPr>
          </a:p>
          <a:p>
            <a:pPr eaLnBrk="1" hangingPunct="1">
              <a:lnSpc>
                <a:spcPct val="80000"/>
              </a:lnSpc>
              <a:spcBef>
                <a:spcPct val="0"/>
              </a:spcBef>
            </a:pPr>
            <a:endParaRPr lang="en-US" sz="1000" dirty="0">
              <a:latin typeface="Arial" charset="0"/>
            </a:endParaRPr>
          </a:p>
        </p:txBody>
      </p:sp>
      <p:sp>
        <p:nvSpPr>
          <p:cNvPr id="69635" name="Slide Number Placeholder 3"/>
          <p:cNvSpPr>
            <a:spLocks noGrp="1"/>
          </p:cNvSpPr>
          <p:nvPr>
            <p:ph type="sldNum" sz="quarter" idx="5"/>
          </p:nvPr>
        </p:nvSpPr>
        <p:spPr>
          <a:xfrm>
            <a:off x="3970341" y="8829824"/>
            <a:ext cx="3038475" cy="464980"/>
          </a:xfrm>
          <a:noFill/>
        </p:spPr>
        <p:txBody>
          <a:bodyPr lIns="93009" tIns="46503" rIns="93009" bIns="46503"/>
          <a:lstStyle/>
          <a:p>
            <a:fld id="{D7064DE5-050E-4DB8-BE04-29048A3FA8AD}" type="slidenum">
              <a:rPr lang="en-US" smtClean="0">
                <a:latin typeface="Arial" charset="0"/>
              </a:rPr>
              <a:pPr/>
              <a:t>12</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544F47-2583-4E23-B999-78D1A7EDA44A}"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These</a:t>
            </a:r>
            <a:r>
              <a:rPr lang="en-US" baseline="0" dirty="0" smtClean="0"/>
              <a:t> are the FOA topics put out in FY2010.  Most projects have started only a short time ago so no significant accomplishments yet.</a:t>
            </a:r>
          </a:p>
          <a:p>
            <a:endParaRPr lang="en-US" baseline="0" dirty="0" smtClean="0"/>
          </a:p>
          <a:p>
            <a:r>
              <a:rPr lang="en-US" baseline="0" dirty="0" smtClean="0"/>
              <a:t>Uncertainty Quantification:</a:t>
            </a:r>
          </a:p>
          <a:p>
            <a:r>
              <a:rPr lang="en-US" baseline="0" dirty="0" smtClean="0"/>
              <a:t>-- Embedded UQ in </a:t>
            </a:r>
            <a:r>
              <a:rPr lang="en-US" baseline="0" dirty="0" err="1" smtClean="0"/>
              <a:t>multiscale</a:t>
            </a:r>
            <a:r>
              <a:rPr lang="en-US" baseline="0" dirty="0" smtClean="0"/>
              <a:t>, </a:t>
            </a:r>
            <a:r>
              <a:rPr lang="en-US" baseline="0" dirty="0" err="1" smtClean="0"/>
              <a:t>multiphysics</a:t>
            </a:r>
            <a:r>
              <a:rPr lang="en-US" baseline="0" dirty="0" smtClean="0"/>
              <a:t> simulations to enable predictive science</a:t>
            </a:r>
          </a:p>
          <a:p>
            <a:endParaRPr lang="en-US" baseline="0" dirty="0" smtClean="0"/>
          </a:p>
          <a:p>
            <a:r>
              <a:rPr lang="en-US" baseline="0" dirty="0" smtClean="0"/>
              <a:t>X-stack:</a:t>
            </a:r>
          </a:p>
          <a:p>
            <a:r>
              <a:rPr lang="en-US" baseline="0" dirty="0" smtClean="0"/>
              <a:t>-- New ways of designing software for </a:t>
            </a:r>
            <a:r>
              <a:rPr lang="en-US" baseline="0" dirty="0" err="1" smtClean="0"/>
              <a:t>mulitcore</a:t>
            </a:r>
            <a:r>
              <a:rPr lang="en-US" baseline="0" dirty="0" smtClean="0"/>
              <a:t> systems</a:t>
            </a:r>
          </a:p>
          <a:p>
            <a:r>
              <a:rPr lang="en-US" baseline="0" dirty="0" smtClean="0"/>
              <a:t>-- Tools for transitioning the MPI legacy to the future</a:t>
            </a:r>
          </a:p>
          <a:p>
            <a:r>
              <a:rPr lang="en-US" baseline="0" dirty="0" smtClean="0"/>
              <a:t>-- Tools to enable I/O and software testing at scale</a:t>
            </a:r>
          </a:p>
          <a:p>
            <a:endParaRPr lang="en-US" baseline="0" dirty="0" smtClean="0"/>
          </a:p>
          <a:p>
            <a:r>
              <a:rPr lang="en-US" baseline="0" dirty="0" smtClean="0"/>
              <a:t>Scientific Data Management and Analysis:</a:t>
            </a:r>
          </a:p>
          <a:p>
            <a:r>
              <a:rPr lang="en-US" baseline="0" dirty="0" smtClean="0"/>
              <a:t>-- Integration of data management and file systems</a:t>
            </a:r>
          </a:p>
          <a:p>
            <a:r>
              <a:rPr lang="en-US" baseline="0" dirty="0" smtClean="0"/>
              <a:t>-- New ways to represent scientific data to enable understanding</a:t>
            </a:r>
          </a:p>
          <a:p>
            <a:endParaRPr lang="en-US" baseline="0" dirty="0" smtClean="0"/>
          </a:p>
          <a:p>
            <a:r>
              <a:rPr lang="en-US" baseline="0" dirty="0" smtClean="0"/>
              <a:t>Advanced Architectures:</a:t>
            </a:r>
          </a:p>
          <a:p>
            <a:r>
              <a:rPr lang="en-US" baseline="0" dirty="0" smtClean="0"/>
              <a:t>-- Understanding the interplay of memory architecture and applications on power and resilience</a:t>
            </a:r>
          </a:p>
          <a:p>
            <a:r>
              <a:rPr lang="en-US" baseline="0" dirty="0" smtClean="0"/>
              <a:t>-- Providing simulation tools to enable application/hardware </a:t>
            </a:r>
            <a:r>
              <a:rPr lang="en-US" baseline="0" dirty="0" err="1" smtClean="0"/>
              <a:t>codesign</a:t>
            </a:r>
            <a:endParaRPr lang="en-US" dirty="0"/>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defTabSz="914744"/>
            <a:r>
              <a:rPr lang="en-US" dirty="0" smtClean="0"/>
              <a:t>The LCLS constitutes a revolutionary advance in photon science.  It combines the atomic resolution capability of x-rays with the ultrafast capability of conventional lasers.  This capability became possible by employing frontier concepts in accelerator physics.  High quality electron beams generated in a specially designed gun are accelerated to </a:t>
            </a:r>
            <a:r>
              <a:rPr lang="en-US" dirty="0" err="1" smtClean="0"/>
              <a:t>relativisitic</a:t>
            </a:r>
            <a:r>
              <a:rPr lang="en-US" dirty="0" smtClean="0"/>
              <a:t> speeds and then compressed to a small volume.  When these ultra-small bunches of charge are sent through long precisely engineered magnetic structures called </a:t>
            </a:r>
            <a:r>
              <a:rPr lang="en-US" dirty="0" err="1" smtClean="0"/>
              <a:t>undulators</a:t>
            </a:r>
            <a:r>
              <a:rPr lang="en-US" dirty="0" smtClean="0"/>
              <a:t>, all electrons in the tiny bunch radiate complete in tune and the generated x-rays are more than a billion times brighter than those produced by the most powerful existing sources.  The ultrafast x-ray pulses are used much like flashes from a high-speed strobe light, enabling scientists to take stop-motion pictures of atoms and molecules in motion, shedding light on the fundamental processes of chemistry, technology, and life itself.  The first three months of LCLS user assisted commissioning have already shown that the LCLS pulses are intense enough and bright enough to  capture images of atomic and electronic events with a “shutter speed” of less than 10 </a:t>
            </a:r>
            <a:r>
              <a:rPr lang="en-US" dirty="0" err="1" smtClean="0"/>
              <a:t>femtoseconds</a:t>
            </a:r>
            <a:r>
              <a:rPr lang="en-US" dirty="0" smtClean="0"/>
              <a:t>.  Molecular movies, revealing the inner workings of the atomic world are now within our reach.  </a:t>
            </a:r>
          </a:p>
          <a:p>
            <a:pPr defTabSz="914744"/>
            <a:endParaRPr lang="en-US" dirty="0" smtClean="0"/>
          </a:p>
          <a:p>
            <a:pPr defTabSz="914744">
              <a:defRPr/>
            </a:pPr>
            <a:r>
              <a:rPr lang="en-US" sz="1100" b="1" i="1" dirty="0" smtClean="0">
                <a:latin typeface="Arial Narrow" pitchFamily="34" charset="0"/>
              </a:rPr>
              <a:t>The purpose of the </a:t>
            </a:r>
            <a:r>
              <a:rPr lang="en-US" sz="1100" b="1" i="1" dirty="0" err="1" smtClean="0">
                <a:latin typeface="Arial Narrow" pitchFamily="34" charset="0"/>
              </a:rPr>
              <a:t>Linac</a:t>
            </a:r>
            <a:r>
              <a:rPr lang="en-US" sz="1100" b="1" i="1" dirty="0" smtClean="0">
                <a:latin typeface="Arial Narrow" pitchFamily="34" charset="0"/>
              </a:rPr>
              <a:t> Coherent Light Source (LCLS) Project is to provide laser-like radiation in the x-ray region of the spectrum that is 10 billion times greater in peak brightness than any existing coherent x-ray light source. The LCLS Project will provide the first demonstration of an x-ray Free Electron Laser (XFEL) in the 1.5 - 15 </a:t>
            </a:r>
            <a:r>
              <a:rPr lang="en-US" sz="1100" b="1" i="1" dirty="0" err="1" smtClean="0">
                <a:latin typeface="Arial Narrow" pitchFamily="34" charset="0"/>
              </a:rPr>
              <a:t>Ångstrom</a:t>
            </a:r>
            <a:r>
              <a:rPr lang="en-US" sz="1100" b="1" i="1" dirty="0" smtClean="0">
                <a:latin typeface="Arial Narrow" pitchFamily="34" charset="0"/>
              </a:rPr>
              <a:t> range and will apply these extraordinary, high-brightness x-rays to scientific problems.  </a:t>
            </a:r>
            <a:br>
              <a:rPr lang="en-US" sz="1100" b="1" i="1" dirty="0" smtClean="0">
                <a:latin typeface="Arial Narrow" pitchFamily="34" charset="0"/>
              </a:rPr>
            </a:br>
            <a:r>
              <a:rPr lang="en-US" sz="1100" b="1" i="1" dirty="0" smtClean="0">
                <a:latin typeface="Arial Narrow" pitchFamily="34" charset="0"/>
              </a:rPr>
              <a:t/>
            </a:r>
            <a:br>
              <a:rPr lang="en-US" sz="1100" b="1" i="1" dirty="0" smtClean="0">
                <a:latin typeface="Arial Narrow" pitchFamily="34" charset="0"/>
              </a:rPr>
            </a:br>
            <a:r>
              <a:rPr lang="en-US" sz="1100" b="1" i="1" dirty="0" smtClean="0">
                <a:latin typeface="Arial Narrow" pitchFamily="34" charset="0"/>
              </a:rPr>
              <a:t>Technical Objective: 13 </a:t>
            </a:r>
            <a:r>
              <a:rPr lang="en-US" sz="1100" b="1" i="1" dirty="0" err="1" smtClean="0">
                <a:latin typeface="Arial Narrow" pitchFamily="34" charset="0"/>
              </a:rPr>
              <a:t>GeV</a:t>
            </a:r>
            <a:r>
              <a:rPr lang="en-US" sz="1100" b="1" i="1" dirty="0" smtClean="0">
                <a:latin typeface="Arial Narrow" pitchFamily="34" charset="0"/>
              </a:rPr>
              <a:t> electron energy, 0.2 </a:t>
            </a:r>
            <a:r>
              <a:rPr lang="en-US" sz="1100" b="1" i="1" dirty="0" err="1" smtClean="0">
                <a:latin typeface="Arial Narrow" pitchFamily="34" charset="0"/>
              </a:rPr>
              <a:t>nano</a:t>
            </a:r>
            <a:r>
              <a:rPr lang="en-US" sz="1100" b="1" i="1" dirty="0" smtClean="0">
                <a:latin typeface="Arial Narrow" pitchFamily="34" charset="0"/>
              </a:rPr>
              <a:t> coulomb electron charge, Minimum of 10</a:t>
            </a:r>
            <a:r>
              <a:rPr lang="en-US" sz="1100" b="1" i="1" baseline="30000" dirty="0" smtClean="0">
                <a:latin typeface="Arial Narrow" pitchFamily="34" charset="0"/>
              </a:rPr>
              <a:t>6</a:t>
            </a:r>
            <a:r>
              <a:rPr lang="en-US" sz="1100" b="1" i="1" dirty="0" smtClean="0">
                <a:latin typeface="Arial Narrow" pitchFamily="34" charset="0"/>
              </a:rPr>
              <a:t> photons/(mm</a:t>
            </a:r>
            <a:r>
              <a:rPr lang="en-US" sz="1100" b="1" i="1" baseline="30000" dirty="0" smtClean="0">
                <a:latin typeface="Arial Narrow" pitchFamily="34" charset="0"/>
              </a:rPr>
              <a:t>2</a:t>
            </a:r>
            <a:r>
              <a:rPr lang="en-US" sz="1100" b="1" i="1" dirty="0" smtClean="0">
                <a:latin typeface="Arial Narrow" pitchFamily="34" charset="0"/>
              </a:rPr>
              <a:t> *0.1%BW) X-ray flux density at the Front End Enclosure, ~100,000 ft</a:t>
            </a:r>
            <a:r>
              <a:rPr lang="en-US" sz="1100" b="1" i="1" baseline="30000" dirty="0" smtClean="0">
                <a:latin typeface="Arial Narrow" pitchFamily="34" charset="0"/>
              </a:rPr>
              <a:t>2</a:t>
            </a:r>
            <a:r>
              <a:rPr lang="en-US" sz="1100" b="1" i="1" dirty="0" smtClean="0">
                <a:latin typeface="Arial Narrow" pitchFamily="34" charset="0"/>
              </a:rPr>
              <a:t> conventional facility, 1 instrument installed ready for commissioning.</a:t>
            </a:r>
          </a:p>
          <a:p>
            <a:pPr defTabSz="914744"/>
            <a:endParaRPr lang="en-US" dirty="0" smtClean="0"/>
          </a:p>
          <a:p>
            <a:pPr defTabSz="914744"/>
            <a:endParaRPr lang="en-US" dirty="0" smtClean="0"/>
          </a:p>
        </p:txBody>
      </p:sp>
      <p:sp>
        <p:nvSpPr>
          <p:cNvPr id="4" name="Slide Number Placeholder 3"/>
          <p:cNvSpPr>
            <a:spLocks noGrp="1"/>
          </p:cNvSpPr>
          <p:nvPr>
            <p:ph type="sldNum" sz="quarter" idx="5"/>
          </p:nvPr>
        </p:nvSpPr>
        <p:spPr/>
        <p:txBody>
          <a:bodyPr/>
          <a:lstStyle/>
          <a:p>
            <a:pPr>
              <a:defRPr/>
            </a:pPr>
            <a:fld id="{B0873D5D-2939-4CFD-97D9-F2097268314D}"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Gateway to the Future</a:t>
            </a:r>
            <a:endParaRPr lang="en-US" b="1" dirty="0"/>
          </a:p>
        </p:txBody>
      </p:sp>
      <p:sp>
        <p:nvSpPr>
          <p:cNvPr id="4" name="Slide Number Placeholder 3"/>
          <p:cNvSpPr>
            <a:spLocks noGrp="1"/>
          </p:cNvSpPr>
          <p:nvPr>
            <p:ph type="sldNum" sz="quarter" idx="10"/>
          </p:nvPr>
        </p:nvSpPr>
        <p:spPr/>
        <p:txBody>
          <a:bodyPr/>
          <a:lstStyle/>
          <a:p>
            <a:fld id="{C6032ECF-20BD-43E5-B970-BA3ABD95BDA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smtClean="0"/>
              <a:t>ASCAC August 24, 2010</a:t>
            </a:r>
            <a:endParaRPr lang="en-US"/>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ASCAC August 24, 2010</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ASCAC August 24, 2010</a:t>
            </a:r>
            <a:endParaRPr lang="en-US"/>
          </a:p>
        </p:txBody>
      </p:sp>
      <p:sp>
        <p:nvSpPr>
          <p:cNvPr id="3" name="Slide Number Placeholder 5"/>
          <p:cNvSpPr>
            <a:spLocks noGrp="1"/>
          </p:cNvSpPr>
          <p:nvPr>
            <p:ph type="sldNum" sz="quarter" idx="11"/>
          </p:nvPr>
        </p:nvSpPr>
        <p:spPr/>
        <p:txBody>
          <a:bodyPr/>
          <a:lstStyle>
            <a:lvl1pPr>
              <a:defRPr/>
            </a:lvl1pPr>
          </a:lstStyle>
          <a:p>
            <a:pPr>
              <a:defRPr/>
            </a:pPr>
            <a:fld id="{69DE7923-09E4-41C2-83EA-D1A09CA1B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6595" y="275333"/>
            <a:ext cx="823081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smtClean="0"/>
              <a:t>ASCAC August 24, 2010</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 id="2147483796" r:id="rId4"/>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9538" y="3651619"/>
            <a:ext cx="6322028" cy="1165079"/>
          </a:xfrm>
        </p:spPr>
        <p:txBody>
          <a:bodyPr rtlCol="0">
            <a:noAutofit/>
          </a:bodyPr>
          <a:lstStyle/>
          <a:p>
            <a:pPr eaLnBrk="1" fontAlgn="auto" hangingPunct="1">
              <a:spcAft>
                <a:spcPts val="0"/>
              </a:spcAft>
              <a:defRPr/>
            </a:pPr>
            <a:r>
              <a:rPr lang="en-US" sz="2000" dirty="0" smtClean="0">
                <a:solidFill>
                  <a:srgbClr val="1C1C1C"/>
                </a:solidFill>
              </a:rPr>
              <a:t>Biological and Environmental Sciences</a:t>
            </a:r>
          </a:p>
          <a:p>
            <a:pPr eaLnBrk="1" fontAlgn="auto" hangingPunct="1">
              <a:spcAft>
                <a:spcPts val="0"/>
              </a:spcAft>
              <a:defRPr/>
            </a:pPr>
            <a:r>
              <a:rPr lang="en-US" sz="2000" dirty="0" smtClean="0">
                <a:solidFill>
                  <a:srgbClr val="1C1C1C"/>
                </a:solidFill>
              </a:rPr>
              <a:t>Advisory Committee</a:t>
            </a:r>
          </a:p>
          <a:p>
            <a:pPr eaLnBrk="1" fontAlgn="auto" hangingPunct="1">
              <a:spcAft>
                <a:spcPts val="0"/>
              </a:spcAft>
              <a:defRPr/>
            </a:pPr>
            <a:r>
              <a:rPr lang="en-US" sz="2000" dirty="0" smtClean="0">
                <a:solidFill>
                  <a:srgbClr val="1C1C1C"/>
                </a:solidFill>
              </a:rPr>
              <a:t>September 16, 2010</a:t>
            </a:r>
          </a:p>
          <a:p>
            <a:pPr eaLnBrk="1" fontAlgn="auto" hangingPunct="1">
              <a:spcAft>
                <a:spcPts val="0"/>
              </a:spcAft>
              <a:defRPr/>
            </a:pPr>
            <a:endParaRPr lang="en-US" sz="2000" dirty="0" smtClean="0">
              <a:solidFill>
                <a:srgbClr val="1C1C1C"/>
              </a:solidFill>
            </a:endParaRPr>
          </a:p>
        </p:txBody>
      </p:sp>
      <p:sp>
        <p:nvSpPr>
          <p:cNvPr id="3075" name="Title 3"/>
          <p:cNvSpPr>
            <a:spLocks noGrp="1"/>
          </p:cNvSpPr>
          <p:nvPr>
            <p:ph type="title"/>
          </p:nvPr>
        </p:nvSpPr>
        <p:spPr>
          <a:xfrm>
            <a:off x="457200" y="2166938"/>
            <a:ext cx="8229600" cy="1143000"/>
          </a:xfrm>
        </p:spPr>
        <p:txBody>
          <a:bodyPr>
            <a:noAutofit/>
          </a:bodyPr>
          <a:lstStyle/>
          <a:p>
            <a:pPr eaLnBrk="1" hangingPunct="1">
              <a:defRPr/>
            </a:pPr>
            <a:r>
              <a:rPr lang="en-US" dirty="0" smtClean="0">
                <a:latin typeface="+mn-lt"/>
                <a:cs typeface="Arial" charset="0"/>
              </a:rPr>
              <a:t>Update from the Office of Science</a:t>
            </a:r>
          </a:p>
        </p:txBody>
      </p:sp>
      <p:sp>
        <p:nvSpPr>
          <p:cNvPr id="3076" name="Rectangle 4"/>
          <p:cNvSpPr>
            <a:spLocks noChangeArrowheads="1"/>
          </p:cNvSpPr>
          <p:nvPr/>
        </p:nvSpPr>
        <p:spPr bwMode="auto">
          <a:xfrm>
            <a:off x="2286000" y="5367338"/>
            <a:ext cx="4572000" cy="1285875"/>
          </a:xfrm>
          <a:prstGeom prst="rect">
            <a:avLst/>
          </a:prstGeom>
          <a:noFill/>
          <a:ln w="9525">
            <a:noFill/>
            <a:miter lim="800000"/>
            <a:headEnd/>
            <a:tailEnd/>
          </a:ln>
        </p:spPr>
        <p:txBody>
          <a:bodyPr>
            <a:spAutoFit/>
          </a:bodyPr>
          <a:lstStyle/>
          <a:p>
            <a:pPr algn="ctr">
              <a:spcBef>
                <a:spcPct val="10000"/>
              </a:spcBef>
            </a:pPr>
            <a:r>
              <a:rPr lang="en-US" sz="2000" dirty="0">
                <a:solidFill>
                  <a:srgbClr val="1C1C1C"/>
                </a:solidFill>
                <a:cs typeface="Arial" charset="0"/>
              </a:rPr>
              <a:t>Dr. W. F. Brinkman</a:t>
            </a:r>
            <a:br>
              <a:rPr lang="en-US" sz="2000" dirty="0">
                <a:solidFill>
                  <a:srgbClr val="1C1C1C"/>
                </a:solidFill>
                <a:cs typeface="Arial" charset="0"/>
              </a:rPr>
            </a:br>
            <a:r>
              <a:rPr lang="en-US" sz="2000" dirty="0">
                <a:solidFill>
                  <a:srgbClr val="1C1C1C"/>
                </a:solidFill>
                <a:cs typeface="Arial" charset="0"/>
              </a:rPr>
              <a:t>Director, Office of Science</a:t>
            </a:r>
            <a:br>
              <a:rPr lang="en-US" sz="2000" dirty="0">
                <a:solidFill>
                  <a:srgbClr val="1C1C1C"/>
                </a:solidFill>
                <a:cs typeface="Arial" charset="0"/>
              </a:rPr>
            </a:br>
            <a:r>
              <a:rPr lang="en-US" sz="2000" dirty="0">
                <a:solidFill>
                  <a:srgbClr val="1C1C1C"/>
                </a:solidFill>
                <a:cs typeface="Arial" charset="0"/>
              </a:rPr>
              <a:t>U.S. Department of Energy</a:t>
            </a:r>
          </a:p>
          <a:p>
            <a:pPr algn="ctr">
              <a:spcBef>
                <a:spcPct val="10000"/>
              </a:spcBef>
            </a:pPr>
            <a:r>
              <a:rPr lang="en-US" sz="1600" i="1" dirty="0">
                <a:solidFill>
                  <a:srgbClr val="1C1C1C"/>
                </a:solidFill>
                <a:cs typeface="Arial" charset="0"/>
              </a:rPr>
              <a:t>www.science.doe.gov</a:t>
            </a:r>
          </a:p>
        </p:txBody>
      </p:sp>
      <p:sp>
        <p:nvSpPr>
          <p:cNvPr id="6" name="Slide Number Placeholder 5"/>
          <p:cNvSpPr>
            <a:spLocks noGrp="1"/>
          </p:cNvSpPr>
          <p:nvPr>
            <p:ph type="sldNum" sz="quarter" idx="11"/>
          </p:nvPr>
        </p:nvSpPr>
        <p:spPr>
          <a:xfrm>
            <a:off x="8676640" y="6351588"/>
            <a:ext cx="381000" cy="365125"/>
          </a:xfrm>
        </p:spPr>
        <p:txBody>
          <a:bodyPr/>
          <a:lstStyle/>
          <a:p>
            <a:pPr>
              <a:defRPr/>
            </a:pPr>
            <a:fld id="{5CD1E85B-7BF8-4BD7-AC1E-4E995D3832E0}" type="slidenum">
              <a:rPr lang="en-US" smtClean="0"/>
              <a:pPr>
                <a:defRPr/>
              </a:pPr>
              <a:t>1</a:t>
            </a:fld>
            <a:endParaRPr lang="en-US" dirty="0"/>
          </a:p>
        </p:txBody>
      </p:sp>
      <p:sp>
        <p:nvSpPr>
          <p:cNvPr id="7" name="Footer Placeholder 6"/>
          <p:cNvSpPr>
            <a:spLocks noGrp="1"/>
          </p:cNvSpPr>
          <p:nvPr>
            <p:ph type="ftr" sz="quarter" idx="10"/>
          </p:nvPr>
        </p:nvSpPr>
        <p:spPr>
          <a:xfrm>
            <a:off x="3135630"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9" descr="nlogo"/>
          <p:cNvPicPr>
            <a:picLocks noChangeAspect="1" noChangeArrowheads="1"/>
          </p:cNvPicPr>
          <p:nvPr/>
        </p:nvPicPr>
        <p:blipFill>
          <a:blip r:embed="rId3" cstate="print"/>
          <a:srcRect/>
          <a:stretch>
            <a:fillRect/>
          </a:stretch>
        </p:blipFill>
        <p:spPr bwMode="auto">
          <a:xfrm>
            <a:off x="5486400" y="4495800"/>
            <a:ext cx="3516313" cy="1676400"/>
          </a:xfrm>
          <a:prstGeom prst="rect">
            <a:avLst/>
          </a:prstGeom>
          <a:noFill/>
          <a:ln w="9525">
            <a:noFill/>
            <a:miter lim="800000"/>
            <a:headEnd/>
            <a:tailEnd/>
          </a:ln>
        </p:spPr>
      </p:pic>
      <p:sp>
        <p:nvSpPr>
          <p:cNvPr id="29699" name="Title 2"/>
          <p:cNvSpPr>
            <a:spLocks noGrp="1"/>
          </p:cNvSpPr>
          <p:nvPr>
            <p:ph type="title"/>
          </p:nvPr>
        </p:nvSpPr>
        <p:spPr/>
        <p:txBody>
          <a:bodyPr>
            <a:normAutofit/>
          </a:bodyPr>
          <a:lstStyle/>
          <a:p>
            <a:pPr eaLnBrk="1" hangingPunct="1">
              <a:defRPr/>
            </a:pPr>
            <a:r>
              <a:rPr lang="en-US" b="1" dirty="0" smtClean="0">
                <a:solidFill>
                  <a:srgbClr val="135C00"/>
                </a:solidFill>
              </a:rPr>
              <a:t>World’s Most Powerful Computers for Open Science </a:t>
            </a:r>
          </a:p>
        </p:txBody>
      </p:sp>
      <p:sp>
        <p:nvSpPr>
          <p:cNvPr id="9218" name="Slide Number Placeholder 2"/>
          <p:cNvSpPr>
            <a:spLocks noGrp="1"/>
          </p:cNvSpPr>
          <p:nvPr>
            <p:ph type="sldNum" sz="quarter" idx="11"/>
          </p:nvPr>
        </p:nvSpPr>
        <p:spPr>
          <a:xfrm>
            <a:off x="8676640" y="6351588"/>
            <a:ext cx="381000" cy="365125"/>
          </a:xfrm>
          <a:noFill/>
        </p:spPr>
        <p:txBody>
          <a:bodyPr/>
          <a:lstStyle/>
          <a:p>
            <a:fld id="{D22A0146-9999-46EA-9EC8-1A67D8F0B4E1}" type="slidenum">
              <a:rPr lang="en-US" smtClean="0"/>
              <a:pPr/>
              <a:t>10</a:t>
            </a:fld>
            <a:endParaRPr lang="en-US" dirty="0" smtClean="0"/>
          </a:p>
        </p:txBody>
      </p:sp>
      <p:pic>
        <p:nvPicPr>
          <p:cNvPr id="9220" name="Picture 7" descr="award seal_flag"/>
          <p:cNvPicPr>
            <a:picLocks noChangeAspect="1" noChangeArrowheads="1"/>
          </p:cNvPicPr>
          <p:nvPr/>
        </p:nvPicPr>
        <p:blipFill>
          <a:blip r:embed="rId4" cstate="print"/>
          <a:srcRect/>
          <a:stretch>
            <a:fillRect/>
          </a:stretch>
        </p:blipFill>
        <p:spPr bwMode="auto">
          <a:xfrm>
            <a:off x="4953000" y="1066800"/>
            <a:ext cx="3668713" cy="3406775"/>
          </a:xfrm>
          <a:prstGeom prst="rect">
            <a:avLst/>
          </a:prstGeom>
          <a:noFill/>
          <a:ln w="9525">
            <a:noFill/>
            <a:miter lim="800000"/>
            <a:headEnd/>
            <a:tailEnd/>
          </a:ln>
        </p:spPr>
      </p:pic>
      <p:pic>
        <p:nvPicPr>
          <p:cNvPr id="9221" name="Picture 6" descr="jaguar_bg"/>
          <p:cNvPicPr>
            <a:picLocks noChangeAspect="1" noChangeArrowheads="1"/>
          </p:cNvPicPr>
          <p:nvPr/>
        </p:nvPicPr>
        <p:blipFill>
          <a:blip r:embed="rId5" cstate="print"/>
          <a:srcRect/>
          <a:stretch>
            <a:fillRect/>
          </a:stretch>
        </p:blipFill>
        <p:spPr bwMode="auto">
          <a:xfrm>
            <a:off x="457200" y="1828800"/>
            <a:ext cx="4448175" cy="3306762"/>
          </a:xfrm>
          <a:prstGeom prst="rect">
            <a:avLst/>
          </a:prstGeom>
          <a:noFill/>
          <a:ln w="9525">
            <a:noFill/>
            <a:miter lim="800000"/>
            <a:headEnd/>
            <a:tailEnd/>
          </a:ln>
        </p:spPr>
      </p:pic>
      <p:sp>
        <p:nvSpPr>
          <p:cNvPr id="9" name="TextBox 8"/>
          <p:cNvSpPr txBox="1"/>
          <p:nvPr/>
        </p:nvSpPr>
        <p:spPr>
          <a:xfrm>
            <a:off x="2286000" y="1066800"/>
            <a:ext cx="533400" cy="400050"/>
          </a:xfrm>
          <a:prstGeom prst="rect">
            <a:avLst/>
          </a:prstGeom>
          <a:noFill/>
        </p:spPr>
        <p:txBody>
          <a:bodyPr>
            <a:spAutoFit/>
          </a:bodyPr>
          <a:lstStyle/>
          <a:p>
            <a:pPr>
              <a:defRPr/>
            </a:pPr>
            <a:r>
              <a:rPr lang="en-US" sz="2000" dirty="0" smtClean="0">
                <a:latin typeface="+mj-lt"/>
              </a:rPr>
              <a:t>#1</a:t>
            </a:r>
            <a:endParaRPr lang="en-US" sz="2000" dirty="0">
              <a:latin typeface="+mj-lt"/>
            </a:endParaRPr>
          </a:p>
        </p:txBody>
      </p:sp>
      <p:sp>
        <p:nvSpPr>
          <p:cNvPr id="10" name="TextBox 9"/>
          <p:cNvSpPr txBox="1"/>
          <p:nvPr/>
        </p:nvSpPr>
        <p:spPr>
          <a:xfrm>
            <a:off x="7924800" y="4343400"/>
            <a:ext cx="685800" cy="400050"/>
          </a:xfrm>
          <a:prstGeom prst="rect">
            <a:avLst/>
          </a:prstGeom>
          <a:noFill/>
        </p:spPr>
        <p:txBody>
          <a:bodyPr>
            <a:spAutoFit/>
          </a:bodyPr>
          <a:lstStyle/>
          <a:p>
            <a:pPr>
              <a:defRPr/>
            </a:pPr>
            <a:r>
              <a:rPr lang="en-US" sz="2000" dirty="0" smtClean="0">
                <a:latin typeface="+mj-lt"/>
              </a:rPr>
              <a:t>#17</a:t>
            </a:r>
            <a:endParaRPr lang="en-US" sz="2000" dirty="0">
              <a:latin typeface="+mj-lt"/>
            </a:endParaRPr>
          </a:p>
        </p:txBody>
      </p:sp>
      <p:sp>
        <p:nvSpPr>
          <p:cNvPr id="11" name="TextBox 10"/>
          <p:cNvSpPr txBox="1"/>
          <p:nvPr/>
        </p:nvSpPr>
        <p:spPr>
          <a:xfrm>
            <a:off x="7848600" y="1143000"/>
            <a:ext cx="685800" cy="400050"/>
          </a:xfrm>
          <a:prstGeom prst="rect">
            <a:avLst/>
          </a:prstGeom>
          <a:noFill/>
        </p:spPr>
        <p:txBody>
          <a:bodyPr>
            <a:spAutoFit/>
          </a:bodyPr>
          <a:lstStyle/>
          <a:p>
            <a:pPr>
              <a:defRPr/>
            </a:pPr>
            <a:r>
              <a:rPr lang="en-US" sz="2000" dirty="0" smtClean="0">
                <a:latin typeface="+mj-lt"/>
              </a:rPr>
              <a:t>#9</a:t>
            </a:r>
            <a:endParaRPr lang="en-US" sz="2000" dirty="0">
              <a:latin typeface="+mj-lt"/>
            </a:endParaRPr>
          </a:p>
        </p:txBody>
      </p:sp>
      <p:sp>
        <p:nvSpPr>
          <p:cNvPr id="12" name="TextBox 11"/>
          <p:cNvSpPr txBox="1"/>
          <p:nvPr/>
        </p:nvSpPr>
        <p:spPr>
          <a:xfrm>
            <a:off x="533400" y="5334000"/>
            <a:ext cx="5105400" cy="708025"/>
          </a:xfrm>
          <a:prstGeom prst="rect">
            <a:avLst/>
          </a:prstGeom>
          <a:noFill/>
        </p:spPr>
        <p:txBody>
          <a:bodyPr>
            <a:spAutoFit/>
          </a:bodyPr>
          <a:lstStyle/>
          <a:p>
            <a:pPr algn="ctr">
              <a:defRPr/>
            </a:pPr>
            <a:r>
              <a:rPr lang="en-US" sz="2000" dirty="0">
                <a:latin typeface="+mj-lt"/>
              </a:rPr>
              <a:t>Rankings from </a:t>
            </a:r>
            <a:r>
              <a:rPr lang="en-US" sz="2000" dirty="0" smtClean="0">
                <a:latin typeface="+mj-lt"/>
              </a:rPr>
              <a:t>June, 2010 </a:t>
            </a:r>
            <a:r>
              <a:rPr lang="en-US" sz="2000" dirty="0">
                <a:latin typeface="+mj-lt"/>
              </a:rPr>
              <a:t>Top 500 Supercomputing List</a:t>
            </a:r>
          </a:p>
        </p:txBody>
      </p:sp>
      <p:sp>
        <p:nvSpPr>
          <p:cNvPr id="13" name="10-Point Star 12"/>
          <p:cNvSpPr/>
          <p:nvPr/>
        </p:nvSpPr>
        <p:spPr bwMode="auto">
          <a:xfrm>
            <a:off x="7772400" y="4114800"/>
            <a:ext cx="914400" cy="914400"/>
          </a:xfrm>
          <a:prstGeom prst="star10">
            <a:avLst>
              <a:gd name="adj" fmla="val 42533"/>
              <a:gd name="hf" fmla="val 105146"/>
            </a:avLst>
          </a:prstGeom>
          <a:noFill/>
          <a:ln w="25400" cap="flat" cmpd="sng" algn="ctr">
            <a:solidFill>
              <a:srgbClr val="FFC000"/>
            </a:solidFill>
            <a:prstDash val="solid"/>
            <a:round/>
            <a:headEnd type="none" w="med" len="med"/>
            <a:tailEnd type="none" w="med" len="med"/>
          </a:ln>
          <a:effectLst/>
        </p:spPr>
        <p:txBody>
          <a:bodyPr/>
          <a:lstStyle/>
          <a:p>
            <a:pPr eaLnBrk="0" hangingPunct="0">
              <a:defRPr/>
            </a:pPr>
            <a:endParaRPr lang="en-US" sz="1800" b="1" dirty="0">
              <a:latin typeface="Arial" pitchFamily="34" charset="0"/>
            </a:endParaRPr>
          </a:p>
        </p:txBody>
      </p:sp>
      <p:sp>
        <p:nvSpPr>
          <p:cNvPr id="14" name="10-Point Star 13"/>
          <p:cNvSpPr/>
          <p:nvPr/>
        </p:nvSpPr>
        <p:spPr bwMode="auto">
          <a:xfrm>
            <a:off x="7620000" y="914400"/>
            <a:ext cx="914400" cy="914400"/>
          </a:xfrm>
          <a:prstGeom prst="star10">
            <a:avLst/>
          </a:prstGeom>
          <a:noFill/>
          <a:ln w="25400" cap="flat" cmpd="sng" algn="ctr">
            <a:solidFill>
              <a:srgbClr val="FFC000"/>
            </a:solidFill>
            <a:prstDash val="solid"/>
            <a:round/>
            <a:headEnd type="none" w="med" len="med"/>
            <a:tailEnd type="none" w="med" len="med"/>
          </a:ln>
          <a:effectLst/>
        </p:spPr>
        <p:txBody>
          <a:bodyPr/>
          <a:lstStyle/>
          <a:p>
            <a:pPr eaLnBrk="0" hangingPunct="0">
              <a:defRPr/>
            </a:pPr>
            <a:endParaRPr lang="en-US" sz="1800" b="1" dirty="0">
              <a:latin typeface="Arial" pitchFamily="34" charset="0"/>
            </a:endParaRPr>
          </a:p>
        </p:txBody>
      </p:sp>
      <p:sp>
        <p:nvSpPr>
          <p:cNvPr id="15" name="10-Point Star 14"/>
          <p:cNvSpPr/>
          <p:nvPr/>
        </p:nvSpPr>
        <p:spPr bwMode="auto">
          <a:xfrm>
            <a:off x="2133600" y="838200"/>
            <a:ext cx="914400" cy="914400"/>
          </a:xfrm>
          <a:prstGeom prst="star10">
            <a:avLst/>
          </a:prstGeom>
          <a:noFill/>
          <a:ln w="25400" cap="flat" cmpd="sng" algn="ctr">
            <a:solidFill>
              <a:srgbClr val="FFC000"/>
            </a:solidFill>
            <a:prstDash val="solid"/>
            <a:round/>
            <a:headEnd type="none" w="med" len="med"/>
            <a:tailEnd type="none" w="med" len="med"/>
          </a:ln>
          <a:effectLst/>
        </p:spPr>
        <p:txBody>
          <a:bodyPr/>
          <a:lstStyle/>
          <a:p>
            <a:pPr eaLnBrk="0" hangingPunct="0">
              <a:defRPr/>
            </a:pPr>
            <a:endParaRPr lang="en-US" sz="1800" b="1" dirty="0">
              <a:latin typeface="Arial" pitchFamily="34" charset="0"/>
            </a:endParaRPr>
          </a:p>
        </p:txBody>
      </p:sp>
      <p:sp>
        <p:nvSpPr>
          <p:cNvPr id="17"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4475" y="1895475"/>
            <a:ext cx="4038600" cy="2057400"/>
          </a:xfrm>
        </p:spPr>
        <p:txBody>
          <a:bodyPr>
            <a:normAutofit/>
          </a:bodyPr>
          <a:lstStyle/>
          <a:p>
            <a:pPr>
              <a:buNone/>
            </a:pPr>
            <a:r>
              <a:rPr lang="en-US" sz="1600" dirty="0" smtClean="0"/>
              <a:t>Why do </a:t>
            </a:r>
            <a:r>
              <a:rPr lang="en-US" sz="1600" dirty="0" err="1" smtClean="0"/>
              <a:t>Exascale</a:t>
            </a:r>
            <a:r>
              <a:rPr lang="en-US" sz="1600" dirty="0" smtClean="0"/>
              <a:t>?</a:t>
            </a:r>
            <a:endParaRPr lang="en-US" sz="1600" b="1" dirty="0" smtClean="0">
              <a:solidFill>
                <a:srgbClr val="0000FF"/>
              </a:solidFill>
            </a:endParaRPr>
          </a:p>
          <a:p>
            <a:pPr lvl="1"/>
            <a:r>
              <a:rPr lang="en-US" sz="1400" b="1" dirty="0" smtClean="0">
                <a:solidFill>
                  <a:schemeClr val="accent5">
                    <a:lumMod val="25000"/>
                  </a:schemeClr>
                </a:solidFill>
              </a:rPr>
              <a:t>Environment</a:t>
            </a:r>
          </a:p>
          <a:p>
            <a:pPr lvl="1"/>
            <a:r>
              <a:rPr lang="en-US" sz="1400" b="1" dirty="0" smtClean="0">
                <a:solidFill>
                  <a:schemeClr val="accent5">
                    <a:lumMod val="25000"/>
                  </a:schemeClr>
                </a:solidFill>
              </a:rPr>
              <a:t>Energy</a:t>
            </a:r>
          </a:p>
          <a:p>
            <a:pPr lvl="1"/>
            <a:r>
              <a:rPr lang="en-US" sz="1400" b="1" dirty="0" smtClean="0">
                <a:solidFill>
                  <a:schemeClr val="accent5">
                    <a:lumMod val="25000"/>
                  </a:schemeClr>
                </a:solidFill>
              </a:rPr>
              <a:t>National Security</a:t>
            </a:r>
          </a:p>
          <a:p>
            <a:pPr lvl="1"/>
            <a:r>
              <a:rPr lang="en-US" sz="1400" b="1" dirty="0" smtClean="0">
                <a:solidFill>
                  <a:schemeClr val="accent5">
                    <a:lumMod val="25000"/>
                  </a:schemeClr>
                </a:solidFill>
              </a:rPr>
              <a:t>Science and Innovation</a:t>
            </a:r>
          </a:p>
          <a:p>
            <a:pPr lvl="1"/>
            <a:r>
              <a:rPr lang="en-US" sz="1400" b="1" dirty="0" smtClean="0">
                <a:solidFill>
                  <a:schemeClr val="accent5">
                    <a:lumMod val="25000"/>
                  </a:schemeClr>
                </a:solidFill>
              </a:rPr>
              <a:t>American Competitiveness</a:t>
            </a:r>
          </a:p>
          <a:p>
            <a:endParaRPr lang="en-US" sz="2000" dirty="0" smtClean="0"/>
          </a:p>
        </p:txBody>
      </p:sp>
      <p:pic>
        <p:nvPicPr>
          <p:cNvPr id="7" name="Picture 6"/>
          <p:cNvPicPr>
            <a:picLocks noChangeAspect="1"/>
          </p:cNvPicPr>
          <p:nvPr/>
        </p:nvPicPr>
        <p:blipFill>
          <a:blip r:embed="rId2" cstate="print"/>
          <a:stretch>
            <a:fillRect/>
          </a:stretch>
        </p:blipFill>
        <p:spPr>
          <a:xfrm>
            <a:off x="6191870" y="4095750"/>
            <a:ext cx="2418730" cy="1502996"/>
          </a:xfrm>
          <a:prstGeom prst="rect">
            <a:avLst/>
          </a:prstGeom>
        </p:spPr>
      </p:pic>
      <p:pic>
        <p:nvPicPr>
          <p:cNvPr id="17" name="Picture 7" descr="gas_sat_15383"/>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714625" y="4140444"/>
            <a:ext cx="3119616" cy="1592995"/>
          </a:xfrm>
          <a:prstGeom prst="rect">
            <a:avLst/>
          </a:prstGeom>
          <a:noFill/>
          <a:ln w="9525">
            <a:noFill/>
            <a:miter lim="800000"/>
            <a:headEnd/>
            <a:tailEnd/>
          </a:ln>
        </p:spPr>
      </p:pic>
      <p:pic>
        <p:nvPicPr>
          <p:cNvPr id="18" name="Picture 4" descr="Cover-Andy"/>
          <p:cNvPicPr>
            <a:picLocks noChangeAspect="1" noChangeArrowheads="1"/>
          </p:cNvPicPr>
          <p:nvPr/>
        </p:nvPicPr>
        <p:blipFill>
          <a:blip r:embed="rId4" cstate="print"/>
          <a:srcRect/>
          <a:stretch>
            <a:fillRect/>
          </a:stretch>
        </p:blipFill>
        <p:spPr bwMode="auto">
          <a:xfrm>
            <a:off x="685800" y="3962400"/>
            <a:ext cx="1524000" cy="1911594"/>
          </a:xfrm>
          <a:prstGeom prst="rect">
            <a:avLst/>
          </a:prstGeom>
          <a:noFill/>
          <a:ln w="9525">
            <a:solidFill>
              <a:schemeClr val="tx1"/>
            </a:solidFill>
            <a:miter lim="800000"/>
            <a:headEnd/>
            <a:tailEnd/>
          </a:ln>
          <a:effectLst>
            <a:outerShdw dist="35921" dir="2700000" algn="ctr" rotWithShape="0">
              <a:schemeClr val="tx1"/>
            </a:outerShdw>
          </a:effectLst>
        </p:spPr>
      </p:pic>
      <p:sp>
        <p:nvSpPr>
          <p:cNvPr id="32" name="TextBox 31"/>
          <p:cNvSpPr txBox="1"/>
          <p:nvPr/>
        </p:nvSpPr>
        <p:spPr>
          <a:xfrm>
            <a:off x="3781425" y="5664444"/>
            <a:ext cx="1383712" cy="246221"/>
          </a:xfrm>
          <a:prstGeom prst="rect">
            <a:avLst/>
          </a:prstGeom>
          <a:noFill/>
        </p:spPr>
        <p:txBody>
          <a:bodyPr wrap="none" rtlCol="0">
            <a:spAutoFit/>
          </a:bodyPr>
          <a:lstStyle/>
          <a:p>
            <a:r>
              <a:rPr lang="en-US" sz="1000" dirty="0" smtClean="0">
                <a:latin typeface="Calibri" pitchFamily="34" charset="0"/>
              </a:rPr>
              <a:t>Geologic sequestration</a:t>
            </a:r>
            <a:endParaRPr lang="en-US" sz="1000" dirty="0">
              <a:latin typeface="Calibri" pitchFamily="34" charset="0"/>
            </a:endParaRPr>
          </a:p>
        </p:txBody>
      </p:sp>
      <p:sp>
        <p:nvSpPr>
          <p:cNvPr id="37" name="TextBox 16"/>
          <p:cNvSpPr txBox="1">
            <a:spLocks noChangeArrowheads="1"/>
          </p:cNvSpPr>
          <p:nvPr/>
        </p:nvSpPr>
        <p:spPr bwMode="auto">
          <a:xfrm>
            <a:off x="6172200" y="5619750"/>
            <a:ext cx="2438400" cy="400110"/>
          </a:xfrm>
          <a:prstGeom prst="rect">
            <a:avLst/>
          </a:prstGeom>
          <a:noFill/>
          <a:ln w="9525">
            <a:noFill/>
            <a:miter lim="800000"/>
            <a:headEnd/>
            <a:tailEnd/>
          </a:ln>
        </p:spPr>
        <p:txBody>
          <a:bodyPr wrap="square">
            <a:spAutoFit/>
          </a:bodyPr>
          <a:lstStyle/>
          <a:p>
            <a:r>
              <a:rPr lang="en-US" sz="1000" b="1" i="1" dirty="0">
                <a:solidFill>
                  <a:schemeClr val="tx2"/>
                </a:solidFill>
                <a:latin typeface="Calibri" pitchFamily="34" charset="0"/>
              </a:rPr>
              <a:t>Massive </a:t>
            </a:r>
            <a:r>
              <a:rPr lang="en-US" sz="1000" b="1" i="1" dirty="0" smtClean="0">
                <a:solidFill>
                  <a:schemeClr val="tx2"/>
                </a:solidFill>
                <a:latin typeface="Calibri" pitchFamily="34" charset="0"/>
              </a:rPr>
              <a:t>Earth System Model </a:t>
            </a:r>
            <a:r>
              <a:rPr lang="en-US" sz="1000" b="1" i="1" dirty="0">
                <a:solidFill>
                  <a:schemeClr val="tx2"/>
                </a:solidFill>
                <a:latin typeface="Calibri" pitchFamily="34" charset="0"/>
              </a:rPr>
              <a:t>ensembles</a:t>
            </a:r>
            <a:r>
              <a:rPr lang="en-US" sz="1000" dirty="0">
                <a:latin typeface="Calibri" pitchFamily="34" charset="0"/>
              </a:rPr>
              <a:t> </a:t>
            </a:r>
          </a:p>
          <a:p>
            <a:r>
              <a:rPr lang="en-US" sz="1000" dirty="0">
                <a:latin typeface="Calibri" pitchFamily="34" charset="0"/>
              </a:rPr>
              <a:t>(e.g. decadal forecasts, extreme weather )</a:t>
            </a:r>
          </a:p>
        </p:txBody>
      </p:sp>
      <p:pic>
        <p:nvPicPr>
          <p:cNvPr id="38" name="Picture 37"/>
          <p:cNvPicPr>
            <a:picLocks noChangeAspect="1"/>
          </p:cNvPicPr>
          <p:nvPr/>
        </p:nvPicPr>
        <p:blipFill>
          <a:blip r:embed="rId5" cstate="print"/>
          <a:stretch>
            <a:fillRect/>
          </a:stretch>
        </p:blipFill>
        <p:spPr>
          <a:xfrm>
            <a:off x="5629275" y="2133600"/>
            <a:ext cx="2230562" cy="1295400"/>
          </a:xfrm>
          <a:prstGeom prst="rect">
            <a:avLst/>
          </a:prstGeom>
          <a:ln>
            <a:solidFill>
              <a:srgbClr val="000000"/>
            </a:solidFill>
          </a:ln>
          <a:effectLst>
            <a:outerShdw blurRad="50800" dist="38100" dir="2700000">
              <a:srgbClr val="000000">
                <a:alpha val="43000"/>
              </a:srgbClr>
            </a:outerShdw>
          </a:effectLst>
        </p:spPr>
      </p:pic>
      <p:sp>
        <p:nvSpPr>
          <p:cNvPr id="15" name="Slide Number Placeholder 14"/>
          <p:cNvSpPr>
            <a:spLocks noGrp="1"/>
          </p:cNvSpPr>
          <p:nvPr>
            <p:ph type="sldNum" sz="quarter" idx="11"/>
          </p:nvPr>
        </p:nvSpPr>
        <p:spPr>
          <a:xfrm>
            <a:off x="8676640" y="6351588"/>
            <a:ext cx="381000" cy="365125"/>
          </a:xfrm>
        </p:spPr>
        <p:txBody>
          <a:bodyPr/>
          <a:lstStyle/>
          <a:p>
            <a:fld id="{26CA2777-A89F-4130-B308-73BB65955918}" type="slidenum">
              <a:rPr lang="en-US" smtClean="0"/>
              <a:pPr/>
              <a:t>11</a:t>
            </a:fld>
            <a:endParaRPr lang="en-US"/>
          </a:p>
        </p:txBody>
      </p:sp>
      <p:sp>
        <p:nvSpPr>
          <p:cNvPr id="16" name="Title 15"/>
          <p:cNvSpPr>
            <a:spLocks noGrp="1"/>
          </p:cNvSpPr>
          <p:nvPr>
            <p:ph type="title"/>
          </p:nvPr>
        </p:nvSpPr>
        <p:spPr/>
        <p:txBody>
          <a:bodyPr/>
          <a:lstStyle/>
          <a:p>
            <a:r>
              <a:rPr lang="en-US" dirty="0" err="1" smtClean="0"/>
              <a:t>Exascale</a:t>
            </a:r>
            <a:r>
              <a:rPr lang="en-US" dirty="0" smtClean="0"/>
              <a:t> Initiative</a:t>
            </a:r>
            <a:endParaRPr lang="en-US" dirty="0"/>
          </a:p>
        </p:txBody>
      </p:sp>
      <p:sp>
        <p:nvSpPr>
          <p:cNvPr id="19" name="TextBox 18"/>
          <p:cNvSpPr txBox="1"/>
          <p:nvPr/>
        </p:nvSpPr>
        <p:spPr>
          <a:xfrm>
            <a:off x="381000" y="838200"/>
            <a:ext cx="8382000" cy="923330"/>
          </a:xfrm>
          <a:prstGeom prst="rect">
            <a:avLst/>
          </a:prstGeom>
          <a:noFill/>
        </p:spPr>
        <p:txBody>
          <a:bodyPr wrap="square" rtlCol="0">
            <a:spAutoFit/>
          </a:bodyPr>
          <a:lstStyle/>
          <a:p>
            <a:r>
              <a:rPr lang="en-US" b="1" dirty="0" smtClean="0"/>
              <a:t>The Goal:  </a:t>
            </a:r>
            <a:r>
              <a:rPr lang="en-US" i="1" dirty="0" smtClean="0"/>
              <a:t>“Provide the United States with the next generation of extreme scale computing capability to solve problems of National importance in Energy, the Environment, National  Security, and Science”</a:t>
            </a:r>
            <a:endParaRPr lang="en-US" i="1" dirty="0"/>
          </a:p>
        </p:txBody>
      </p:sp>
      <p:sp>
        <p:nvSpPr>
          <p:cNvPr id="13"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0" y="34290"/>
            <a:ext cx="9144000" cy="626746"/>
          </a:xfrm>
        </p:spPr>
        <p:txBody>
          <a:bodyPr>
            <a:normAutofit fontScale="90000"/>
          </a:bodyPr>
          <a:lstStyle/>
          <a:p>
            <a:r>
              <a:rPr lang="en-US" sz="2700" dirty="0" smtClean="0"/>
              <a:t>The Future: </a:t>
            </a:r>
            <a:r>
              <a:rPr lang="en-US" sz="2700" dirty="0" err="1" smtClean="0"/>
              <a:t>Exascale</a:t>
            </a:r>
            <a:r>
              <a:rPr lang="en-US" sz="2700" dirty="0" smtClean="0"/>
              <a:t> Computing and Climate Modeling</a:t>
            </a:r>
          </a:p>
        </p:txBody>
      </p:sp>
      <p:sp>
        <p:nvSpPr>
          <p:cNvPr id="3" name="Content Placeholder 2"/>
          <p:cNvSpPr>
            <a:spLocks noGrp="1"/>
          </p:cNvSpPr>
          <p:nvPr>
            <p:ph idx="1"/>
          </p:nvPr>
        </p:nvSpPr>
        <p:spPr>
          <a:xfrm>
            <a:off x="252174" y="1321963"/>
            <a:ext cx="5762765" cy="4560223"/>
          </a:xfrm>
        </p:spPr>
        <p:txBody>
          <a:bodyPr>
            <a:normAutofit fontScale="77500" lnSpcReduction="20000"/>
          </a:bodyPr>
          <a:lstStyle/>
          <a:p>
            <a:pPr marL="228600" indent="-228600"/>
            <a:r>
              <a:rPr lang="en-US" b="0" dirty="0" err="1" smtClean="0"/>
              <a:t>Exascale</a:t>
            </a:r>
            <a:r>
              <a:rPr lang="en-US" b="0" dirty="0" smtClean="0"/>
              <a:t> </a:t>
            </a:r>
            <a:r>
              <a:rPr lang="en-US" b="0" dirty="0" smtClean="0"/>
              <a:t>computing will enable:</a:t>
            </a:r>
          </a:p>
          <a:p>
            <a:pPr lvl="1"/>
            <a:r>
              <a:rPr lang="en-US" dirty="0" smtClean="0"/>
              <a:t>Simulation of clouds over their natural range of scales for global climate</a:t>
            </a:r>
          </a:p>
          <a:p>
            <a:pPr lvl="1"/>
            <a:r>
              <a:rPr lang="en-US" dirty="0" smtClean="0"/>
              <a:t>Modeling fully turbulent exchange of heat and gases between the atmosphere and ocean</a:t>
            </a:r>
          </a:p>
          <a:p>
            <a:pPr lvl="1"/>
            <a:r>
              <a:rPr lang="en-US" dirty="0" smtClean="0"/>
              <a:t>Robust climate models for early warning, adaptation, and mitigation</a:t>
            </a:r>
          </a:p>
          <a:p>
            <a:pPr lvl="1"/>
            <a:r>
              <a:rPr lang="en-US" dirty="0" smtClean="0"/>
              <a:t>Higher resolution</a:t>
            </a:r>
          </a:p>
        </p:txBody>
      </p:sp>
      <p:pic>
        <p:nvPicPr>
          <p:cNvPr id="4" name="Picture 3" descr="jan.640x480.east.jpg"/>
          <p:cNvPicPr>
            <a:picLocks noChangeAspect="1"/>
          </p:cNvPicPr>
          <p:nvPr/>
        </p:nvPicPr>
        <p:blipFill>
          <a:blip r:embed="rId3" cstate="print"/>
          <a:stretch>
            <a:fillRect/>
          </a:stretch>
        </p:blipFill>
        <p:spPr>
          <a:xfrm>
            <a:off x="6558455" y="1106770"/>
            <a:ext cx="2115948" cy="1692595"/>
          </a:xfrm>
          <a:prstGeom prst="rect">
            <a:avLst/>
          </a:prstGeom>
          <a:effectLst>
            <a:outerShdw blurRad="63500" dist="63500" dir="2700000">
              <a:srgbClr val="000000">
                <a:alpha val="25000"/>
              </a:srgbClr>
            </a:outerShdw>
          </a:effectLst>
        </p:spPr>
      </p:pic>
      <p:pic>
        <p:nvPicPr>
          <p:cNvPr id="10" name="Picture 9" descr="ClimateReport.png"/>
          <p:cNvPicPr>
            <a:picLocks noChangeAspect="1"/>
          </p:cNvPicPr>
          <p:nvPr/>
        </p:nvPicPr>
        <p:blipFill>
          <a:blip r:embed="rId4" cstate="print"/>
          <a:stretch>
            <a:fillRect/>
          </a:stretch>
        </p:blipFill>
        <p:spPr>
          <a:xfrm>
            <a:off x="6411634" y="3005715"/>
            <a:ext cx="2338228" cy="3024989"/>
          </a:xfrm>
          <a:prstGeom prst="foldedCorner">
            <a:avLst/>
          </a:prstGeom>
          <a:effectLst>
            <a:outerShdw blurRad="63500" dist="63500" dir="2700000">
              <a:srgbClr val="000000">
                <a:alpha val="25000"/>
              </a:srgbClr>
            </a:outerShdw>
          </a:effectLst>
        </p:spPr>
      </p:pic>
      <p:sp>
        <p:nvSpPr>
          <p:cNvPr id="6" name="Content Placeholder 2"/>
          <p:cNvSpPr txBox="1">
            <a:spLocks/>
          </p:cNvSpPr>
          <p:nvPr/>
        </p:nvSpPr>
        <p:spPr>
          <a:xfrm>
            <a:off x="303069" y="6195849"/>
            <a:ext cx="5964464" cy="425669"/>
          </a:xfrm>
          <a:prstGeom prst="rect">
            <a:avLst/>
          </a:prstGeom>
        </p:spPr>
        <p:txBody>
          <a:bodyPr vert="horz" lIns="91440" tIns="45720" rIns="91440" bIns="45720" rtlCol="0">
            <a:normAutofit/>
          </a:bodyPr>
          <a:lstStyle/>
          <a:p>
            <a:pPr marL="230161" marR="0" lvl="0" indent="-230161" algn="l" defTabSz="457092" rtl="0" eaLnBrk="1" fontAlgn="auto" latinLnBrk="0" hangingPunct="1">
              <a:lnSpc>
                <a:spcPct val="90000"/>
              </a:lnSpc>
              <a:spcBef>
                <a:spcPts val="0"/>
              </a:spcBef>
              <a:spcAft>
                <a:spcPts val="0"/>
              </a:spcAft>
              <a:buClr>
                <a:schemeClr val="tx1"/>
              </a:buClr>
              <a:buSzTx/>
              <a:buFont typeface="Arial" pitchFamily="34" charset="0"/>
              <a:buNone/>
              <a:tabLst/>
              <a:defRPr/>
            </a:pPr>
            <a:r>
              <a:rPr kumimoji="0" lang="en-US" sz="1200" b="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“Challenges in Climate</a:t>
            </a:r>
            <a:r>
              <a:rPr kumimoji="0" lang="en-US" sz="1200" b="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200" b="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Change Science and the Role of </a:t>
            </a:r>
          </a:p>
          <a:p>
            <a:pPr marL="230161" marR="0" lvl="0" indent="-230161" algn="l" defTabSz="457092" rtl="0" eaLnBrk="1" fontAlgn="auto" latinLnBrk="0" hangingPunct="1">
              <a:lnSpc>
                <a:spcPct val="90000"/>
              </a:lnSpc>
              <a:spcBef>
                <a:spcPts val="0"/>
              </a:spcBef>
              <a:spcAft>
                <a:spcPts val="0"/>
              </a:spcAft>
              <a:buClr>
                <a:schemeClr val="tx1"/>
              </a:buClr>
              <a:buSzTx/>
              <a:buFont typeface="Arial" pitchFamily="34" charset="0"/>
              <a:buNone/>
              <a:tabLst/>
              <a:defRPr/>
            </a:pPr>
            <a:r>
              <a:rPr kumimoji="0" lang="en-US" sz="1200" b="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Computing at the Extreme Scale.” DOE BER and ASCR, 2009.</a:t>
            </a:r>
            <a:endParaRPr kumimoji="0" lang="en-US" sz="1200" b="0" u="none" strike="noStrike" kern="1200" cap="none" spc="0" normalizeH="0" baseline="0" noProof="0" dirty="0" smtClean="0">
              <a:ln>
                <a:noFill/>
              </a:ln>
              <a:solidFill>
                <a:srgbClr val="31859C"/>
              </a:solidFill>
              <a:effectLst/>
              <a:uLnTx/>
              <a:uFillTx/>
              <a:latin typeface="Arial" pitchFamily="34" charset="0"/>
              <a:ea typeface="+mn-ea"/>
              <a:cs typeface="Arial" pitchFamily="34" charset="0"/>
            </a:endParaRPr>
          </a:p>
        </p:txBody>
      </p:sp>
      <p:sp>
        <p:nvSpPr>
          <p:cNvPr id="7" name="Slide Number Placeholder 4"/>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12</a:t>
            </a:fld>
            <a:endParaRPr lang="en-US" dirty="0"/>
          </a:p>
        </p:txBody>
      </p:sp>
      <p:sp>
        <p:nvSpPr>
          <p:cNvPr id="8"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odel-resolution.gif"/>
          <p:cNvPicPr>
            <a:picLocks noChangeAspect="1"/>
          </p:cNvPicPr>
          <p:nvPr/>
        </p:nvPicPr>
        <p:blipFill>
          <a:blip r:embed="rId3" cstate="print"/>
          <a:srcRect l="10967" t="3664" r="8514"/>
          <a:stretch>
            <a:fillRect/>
          </a:stretch>
        </p:blipFill>
        <p:spPr>
          <a:xfrm>
            <a:off x="759573" y="1218142"/>
            <a:ext cx="7632323" cy="4712874"/>
          </a:xfrm>
          <a:prstGeom prst="rect">
            <a:avLst/>
          </a:prstGeom>
        </p:spPr>
      </p:pic>
      <p:sp>
        <p:nvSpPr>
          <p:cNvPr id="11" name="Oval 10"/>
          <p:cNvSpPr/>
          <p:nvPr/>
        </p:nvSpPr>
        <p:spPr>
          <a:xfrm>
            <a:off x="2137144" y="1263414"/>
            <a:ext cx="1350335" cy="350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0" y="42671"/>
            <a:ext cx="9144000" cy="574550"/>
          </a:xfrm>
        </p:spPr>
        <p:txBody>
          <a:bodyPr>
            <a:noAutofit/>
          </a:bodyPr>
          <a:lstStyle/>
          <a:p>
            <a:r>
              <a:rPr lang="en-US" dirty="0" smtClean="0"/>
              <a:t>Spatial resolution of climate models is increasing</a:t>
            </a:r>
            <a:endParaRPr lang="en-US" dirty="0"/>
          </a:p>
        </p:txBody>
      </p:sp>
      <p:sp>
        <p:nvSpPr>
          <p:cNvPr id="13" name="Oval 12"/>
          <p:cNvSpPr/>
          <p:nvPr/>
        </p:nvSpPr>
        <p:spPr>
          <a:xfrm>
            <a:off x="5390707" y="1263414"/>
            <a:ext cx="1350335" cy="350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13987" y="3538789"/>
            <a:ext cx="1041991" cy="202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85994" y="3517523"/>
            <a:ext cx="1041991" cy="233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1"/>
          <p:cNvGrpSpPr/>
          <p:nvPr/>
        </p:nvGrpSpPr>
        <p:grpSpPr>
          <a:xfrm>
            <a:off x="2321134" y="1218144"/>
            <a:ext cx="4483703" cy="2606279"/>
            <a:chOff x="2321134" y="1549614"/>
            <a:chExt cx="4483703" cy="2606279"/>
          </a:xfrm>
        </p:grpSpPr>
        <p:sp>
          <p:nvSpPr>
            <p:cNvPr id="57347" name="TextBox 3"/>
            <p:cNvSpPr txBox="1">
              <a:spLocks noChangeArrowheads="1"/>
            </p:cNvSpPr>
            <p:nvPr/>
          </p:nvSpPr>
          <p:spPr bwMode="auto">
            <a:xfrm>
              <a:off x="5597535" y="3792729"/>
              <a:ext cx="1026309" cy="363164"/>
            </a:xfrm>
            <a:prstGeom prst="rect">
              <a:avLst/>
            </a:prstGeom>
            <a:noFill/>
            <a:ln w="9525">
              <a:noFill/>
              <a:miter lim="800000"/>
              <a:headEnd/>
              <a:tailEnd/>
            </a:ln>
          </p:spPr>
          <p:txBody>
            <a:bodyPr wrap="square" lIns="91429" tIns="45714" rIns="91429" bIns="45714">
              <a:spAutoFit/>
            </a:bodyPr>
            <a:lstStyle/>
            <a:p>
              <a:pPr algn="ctr">
                <a:lnSpc>
                  <a:spcPct val="80000"/>
                </a:lnSpc>
                <a:spcBef>
                  <a:spcPct val="20000"/>
                </a:spcBef>
              </a:pPr>
              <a:r>
                <a:rPr lang="en-US" sz="2200" dirty="0"/>
                <a:t>25 km</a:t>
              </a:r>
            </a:p>
          </p:txBody>
        </p:sp>
        <p:sp>
          <p:nvSpPr>
            <p:cNvPr id="57348" name="TextBox 4"/>
            <p:cNvSpPr txBox="1">
              <a:spLocks noChangeArrowheads="1"/>
            </p:cNvSpPr>
            <p:nvPr/>
          </p:nvSpPr>
          <p:spPr bwMode="auto">
            <a:xfrm>
              <a:off x="5416541" y="1626456"/>
              <a:ext cx="1388296" cy="363164"/>
            </a:xfrm>
            <a:prstGeom prst="rect">
              <a:avLst/>
            </a:prstGeom>
            <a:noFill/>
            <a:ln w="9525">
              <a:noFill/>
              <a:miter lim="800000"/>
              <a:headEnd/>
              <a:tailEnd/>
            </a:ln>
          </p:spPr>
          <p:txBody>
            <a:bodyPr wrap="square" lIns="91429" tIns="45714" rIns="91429" bIns="45714">
              <a:spAutoFit/>
            </a:bodyPr>
            <a:lstStyle/>
            <a:p>
              <a:pPr algn="ctr">
                <a:lnSpc>
                  <a:spcPct val="80000"/>
                </a:lnSpc>
                <a:spcBef>
                  <a:spcPct val="20000"/>
                </a:spcBef>
              </a:pPr>
              <a:r>
                <a:rPr lang="en-US" sz="2200" dirty="0"/>
                <a:t>150 km</a:t>
              </a:r>
            </a:p>
          </p:txBody>
        </p:sp>
        <p:sp>
          <p:nvSpPr>
            <p:cNvPr id="7" name="TextBox 6"/>
            <p:cNvSpPr txBox="1"/>
            <p:nvPr/>
          </p:nvSpPr>
          <p:spPr>
            <a:xfrm>
              <a:off x="2349167" y="3726758"/>
              <a:ext cx="1036189" cy="421414"/>
            </a:xfrm>
            <a:prstGeom prst="rect">
              <a:avLst/>
            </a:prstGeom>
            <a:noFill/>
          </p:spPr>
          <p:txBody>
            <a:bodyPr wrap="square" lIns="82058" tIns="41029" rIns="82058" bIns="41029" rtlCol="0">
              <a:spAutoFit/>
            </a:bodyPr>
            <a:lstStyle/>
            <a:p>
              <a:r>
                <a:rPr lang="en-US" sz="2200" dirty="0" smtClean="0"/>
                <a:t>75 km</a:t>
              </a:r>
              <a:endParaRPr lang="en-US" sz="2200" dirty="0"/>
            </a:p>
          </p:txBody>
        </p:sp>
        <p:sp>
          <p:nvSpPr>
            <p:cNvPr id="8" name="TextBox 7"/>
            <p:cNvSpPr txBox="1"/>
            <p:nvPr/>
          </p:nvSpPr>
          <p:spPr>
            <a:xfrm>
              <a:off x="2321134" y="1549614"/>
              <a:ext cx="1092254" cy="421414"/>
            </a:xfrm>
            <a:prstGeom prst="rect">
              <a:avLst/>
            </a:prstGeom>
            <a:noFill/>
          </p:spPr>
          <p:txBody>
            <a:bodyPr wrap="none" lIns="82058" tIns="41029" rIns="82058" bIns="41029" rtlCol="0">
              <a:spAutoFit/>
            </a:bodyPr>
            <a:lstStyle/>
            <a:p>
              <a:r>
                <a:rPr lang="en-US" sz="2200" dirty="0" smtClean="0"/>
                <a:t>300 km</a:t>
              </a:r>
              <a:endParaRPr lang="en-US" sz="2200" dirty="0"/>
            </a:p>
          </p:txBody>
        </p:sp>
      </p:grpSp>
      <p:sp>
        <p:nvSpPr>
          <p:cNvPr id="16" name="Slide Number Placeholder 4"/>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13</a:t>
            </a:fld>
            <a:endParaRPr lang="en-US" dirty="0"/>
          </a:p>
        </p:txBody>
      </p:sp>
      <p:sp>
        <p:nvSpPr>
          <p:cNvPr id="17"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990600" y="1371600"/>
            <a:ext cx="7119966" cy="4318016"/>
            <a:chOff x="1419228" y="1514476"/>
            <a:chExt cx="7119966" cy="4318016"/>
          </a:xfrm>
        </p:grpSpPr>
        <p:graphicFrame>
          <p:nvGraphicFramePr>
            <p:cNvPr id="8" name="Diagram 7"/>
            <p:cNvGraphicFramePr/>
            <p:nvPr/>
          </p:nvGraphicFramePr>
          <p:xfrm>
            <a:off x="1419228" y="1514476"/>
            <a:ext cx="7119966" cy="43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629028" y="5019676"/>
              <a:ext cx="2650084" cy="461665"/>
            </a:xfrm>
            <a:prstGeom prst="rect">
              <a:avLst/>
            </a:prstGeom>
            <a:noFill/>
          </p:spPr>
          <p:txBody>
            <a:bodyPr wrap="none" rtlCol="0">
              <a:spAutoFit/>
            </a:bodyPr>
            <a:lstStyle/>
            <a:p>
              <a:pPr fontAlgn="base">
                <a:spcBef>
                  <a:spcPct val="0"/>
                </a:spcBef>
                <a:spcAft>
                  <a:spcPct val="0"/>
                </a:spcAft>
              </a:pPr>
              <a:r>
                <a:rPr lang="en-US" sz="2400" dirty="0" err="1">
                  <a:solidFill>
                    <a:srgbClr val="000000"/>
                  </a:solidFill>
                  <a:cs typeface="Arial" charset="0"/>
                </a:rPr>
                <a:t>Exascale</a:t>
              </a:r>
              <a:r>
                <a:rPr lang="en-US" sz="2400" dirty="0">
                  <a:solidFill>
                    <a:srgbClr val="000000"/>
                  </a:solidFill>
                  <a:cs typeface="Arial" charset="0"/>
                </a:rPr>
                <a:t> Initiative</a:t>
              </a:r>
            </a:p>
          </p:txBody>
        </p:sp>
      </p:grpSp>
      <p:sp>
        <p:nvSpPr>
          <p:cNvPr id="12" name="Slide Number Placeholder 11"/>
          <p:cNvSpPr>
            <a:spLocks noGrp="1"/>
          </p:cNvSpPr>
          <p:nvPr>
            <p:ph type="sldNum" sz="quarter" idx="11"/>
          </p:nvPr>
        </p:nvSpPr>
        <p:spPr>
          <a:xfrm>
            <a:off x="8676640" y="6351588"/>
            <a:ext cx="381000" cy="365125"/>
          </a:xfrm>
        </p:spPr>
        <p:txBody>
          <a:bodyPr/>
          <a:lstStyle/>
          <a:p>
            <a:fld id="{26CA2777-A89F-4130-B308-73BB65955918}" type="slidenum">
              <a:rPr lang="en-US" smtClean="0"/>
              <a:pPr/>
              <a:t>14</a:t>
            </a:fld>
            <a:endParaRPr lang="en-US"/>
          </a:p>
        </p:txBody>
      </p:sp>
      <p:sp>
        <p:nvSpPr>
          <p:cNvPr id="10" name="Title 9"/>
          <p:cNvSpPr>
            <a:spLocks noGrp="1"/>
          </p:cNvSpPr>
          <p:nvPr>
            <p:ph type="title"/>
          </p:nvPr>
        </p:nvSpPr>
        <p:spPr/>
        <p:txBody>
          <a:bodyPr/>
          <a:lstStyle/>
          <a:p>
            <a:r>
              <a:rPr lang="en-US" dirty="0" err="1" smtClean="0"/>
              <a:t>Exascale</a:t>
            </a:r>
            <a:r>
              <a:rPr lang="en-US" dirty="0" smtClean="0"/>
              <a:t> Initiative Major Components</a:t>
            </a:r>
            <a:endParaRPr lang="en-US" dirty="0"/>
          </a:p>
        </p:txBody>
      </p:sp>
      <p:sp>
        <p:nvSpPr>
          <p:cNvPr id="13"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solidFill>
                  <a:schemeClr val="tx1"/>
                </a:solidFill>
              </a:rPr>
              <a:t>Transitioning to </a:t>
            </a:r>
            <a:r>
              <a:rPr lang="en-US" dirty="0" err="1" smtClean="0">
                <a:solidFill>
                  <a:schemeClr val="tx1"/>
                </a:solidFill>
              </a:rPr>
              <a:t>Exascale</a:t>
            </a:r>
            <a:r>
              <a:rPr lang="en-US" dirty="0" smtClean="0"/>
              <a:t/>
            </a:r>
            <a:br>
              <a:rPr lang="en-US" dirty="0" smtClean="0"/>
            </a:br>
            <a:r>
              <a:rPr lang="en-US" dirty="0" smtClean="0"/>
              <a:t>Applied Math and Computer Science</a:t>
            </a:r>
            <a:endParaRPr lang="en-US" dirty="0"/>
          </a:p>
        </p:txBody>
      </p:sp>
      <p:sp>
        <p:nvSpPr>
          <p:cNvPr id="3" name="Content Placeholder 2"/>
          <p:cNvSpPr>
            <a:spLocks noGrp="1"/>
          </p:cNvSpPr>
          <p:nvPr>
            <p:ph idx="1"/>
          </p:nvPr>
        </p:nvSpPr>
        <p:spPr>
          <a:xfrm>
            <a:off x="16150" y="799250"/>
            <a:ext cx="9127850" cy="5381625"/>
          </a:xfrm>
        </p:spPr>
        <p:txBody>
          <a:bodyPr/>
          <a:lstStyle/>
          <a:p>
            <a:pPr>
              <a:buNone/>
            </a:pPr>
            <a:r>
              <a:rPr lang="en-US" dirty="0" smtClean="0">
                <a:solidFill>
                  <a:schemeClr val="accent1">
                    <a:lumMod val="50000"/>
                  </a:schemeClr>
                </a:solidFill>
              </a:rPr>
              <a:t>FY 2010:  Focused on long lead time research for </a:t>
            </a:r>
            <a:r>
              <a:rPr lang="en-US" dirty="0" err="1" smtClean="0">
                <a:solidFill>
                  <a:schemeClr val="accent1">
                    <a:lumMod val="50000"/>
                  </a:schemeClr>
                </a:solidFill>
              </a:rPr>
              <a:t>exascale</a:t>
            </a:r>
            <a:r>
              <a:rPr lang="en-US" dirty="0" smtClean="0">
                <a:solidFill>
                  <a:schemeClr val="accent1">
                    <a:lumMod val="50000"/>
                  </a:schemeClr>
                </a:solidFill>
              </a:rPr>
              <a:t>: </a:t>
            </a:r>
            <a:endParaRPr lang="en-US" dirty="0" smtClean="0"/>
          </a:p>
          <a:p>
            <a:pPr lvl="1"/>
            <a:r>
              <a:rPr lang="en-US" sz="1800" dirty="0" smtClean="0"/>
              <a:t>Applied Math  </a:t>
            </a:r>
          </a:p>
          <a:p>
            <a:pPr lvl="2"/>
            <a:r>
              <a:rPr lang="en-US" sz="1600" dirty="0" smtClean="0">
                <a:solidFill>
                  <a:schemeClr val="accent1">
                    <a:lumMod val="50000"/>
                  </a:schemeClr>
                </a:solidFill>
              </a:rPr>
              <a:t>Complex mathematics with uncertainty quantification  </a:t>
            </a:r>
          </a:p>
          <a:p>
            <a:pPr marL="1604963" lvl="4" indent="-233363">
              <a:buFont typeface="Arial" pitchFamily="34" charset="0"/>
              <a:buChar char="–"/>
            </a:pPr>
            <a:r>
              <a:rPr lang="en-US" sz="1600" dirty="0" smtClean="0">
                <a:solidFill>
                  <a:schemeClr val="accent1">
                    <a:lumMod val="50000"/>
                  </a:schemeClr>
                </a:solidFill>
                <a:latin typeface="Arial Narrow" pitchFamily="34" charset="0"/>
              </a:rPr>
              <a:t>Research that addresses  the mathematical challenges involved in developing highly scalable approaches for uncertainty analysis in the modeling and simulation of complex natural and engineered systems.</a:t>
            </a:r>
          </a:p>
          <a:p>
            <a:pPr lvl="1"/>
            <a:r>
              <a:rPr lang="en-US" sz="1800" dirty="0" smtClean="0"/>
              <a:t>Computer Science   </a:t>
            </a:r>
          </a:p>
          <a:p>
            <a:pPr lvl="2"/>
            <a:r>
              <a:rPr lang="en-US" sz="1600" dirty="0" smtClean="0">
                <a:solidFill>
                  <a:schemeClr val="accent1">
                    <a:lumMod val="50000"/>
                  </a:schemeClr>
                </a:solidFill>
              </a:rPr>
              <a:t>X-Stack Software Research  </a:t>
            </a:r>
          </a:p>
          <a:p>
            <a:pPr lvl="3"/>
            <a:r>
              <a:rPr lang="en-US" sz="1600" dirty="0" smtClean="0">
                <a:solidFill>
                  <a:schemeClr val="accent1">
                    <a:lumMod val="50000"/>
                  </a:schemeClr>
                </a:solidFill>
                <a:latin typeface="Arial Narrow" pitchFamily="34" charset="0"/>
              </a:rPr>
              <a:t>Emphasis on transformational computer science discoveries focused on the development of a scientific software stack that supports extreme scale scientific computing, from operating systems to development environments.  </a:t>
            </a:r>
          </a:p>
          <a:p>
            <a:pPr lvl="2"/>
            <a:r>
              <a:rPr lang="en-US" sz="1600" dirty="0" smtClean="0">
                <a:solidFill>
                  <a:schemeClr val="accent1">
                    <a:lumMod val="50000"/>
                  </a:schemeClr>
                </a:solidFill>
              </a:rPr>
              <a:t>Advanced Architectures and Critical Technologies for </a:t>
            </a:r>
            <a:r>
              <a:rPr lang="en-US" sz="1600" dirty="0" err="1" smtClean="0">
                <a:solidFill>
                  <a:schemeClr val="accent1">
                    <a:lumMod val="50000"/>
                  </a:schemeClr>
                </a:solidFill>
              </a:rPr>
              <a:t>Exascale</a:t>
            </a:r>
            <a:r>
              <a:rPr lang="en-US" sz="1600" dirty="0" smtClean="0">
                <a:solidFill>
                  <a:schemeClr val="accent1">
                    <a:lumMod val="50000"/>
                  </a:schemeClr>
                </a:solidFill>
              </a:rPr>
              <a:t>  Computing  </a:t>
            </a:r>
          </a:p>
          <a:p>
            <a:pPr lvl="3"/>
            <a:r>
              <a:rPr lang="en-US" sz="1600" dirty="0" smtClean="0">
                <a:solidFill>
                  <a:schemeClr val="accent1">
                    <a:lumMod val="50000"/>
                  </a:schemeClr>
                </a:solidFill>
                <a:latin typeface="Arial Narrow" pitchFamily="34" charset="0"/>
              </a:rPr>
              <a:t>Basic and applied research to address fundamental challenges in the design of energy-efficient, resilient hardware and software architectures and technology for high performance computing systems at </a:t>
            </a:r>
            <a:r>
              <a:rPr lang="en-US" sz="1600" dirty="0" err="1" smtClean="0">
                <a:solidFill>
                  <a:schemeClr val="accent1">
                    <a:lumMod val="50000"/>
                  </a:schemeClr>
                </a:solidFill>
                <a:latin typeface="Arial Narrow" pitchFamily="34" charset="0"/>
              </a:rPr>
              <a:t>exascale</a:t>
            </a:r>
            <a:r>
              <a:rPr lang="en-US" sz="1600" dirty="0" smtClean="0">
                <a:solidFill>
                  <a:schemeClr val="accent1">
                    <a:lumMod val="50000"/>
                  </a:schemeClr>
                </a:solidFill>
                <a:latin typeface="Arial Narrow" pitchFamily="34" charset="0"/>
              </a:rPr>
              <a:t>.</a:t>
            </a:r>
          </a:p>
          <a:p>
            <a:pPr lvl="2"/>
            <a:r>
              <a:rPr lang="en-US" sz="1600" dirty="0" smtClean="0">
                <a:solidFill>
                  <a:schemeClr val="accent1">
                    <a:lumMod val="50000"/>
                  </a:schemeClr>
                </a:solidFill>
              </a:rPr>
              <a:t>Scientific Data Management and Analysis at the Extreme  </a:t>
            </a:r>
          </a:p>
          <a:p>
            <a:pPr lvl="3"/>
            <a:r>
              <a:rPr lang="en-US" sz="1600" dirty="0" smtClean="0">
                <a:solidFill>
                  <a:schemeClr val="accent1">
                    <a:lumMod val="50000"/>
                  </a:schemeClr>
                </a:solidFill>
                <a:latin typeface="Arial Narrow" pitchFamily="34" charset="0"/>
              </a:rPr>
              <a:t>Innovative basic research in computer science for management and analysis of extreme-scale scientific data in the context of </a:t>
            </a:r>
            <a:r>
              <a:rPr lang="en-US" sz="1600" dirty="0" err="1" smtClean="0">
                <a:solidFill>
                  <a:schemeClr val="accent1">
                    <a:lumMod val="50000"/>
                  </a:schemeClr>
                </a:solidFill>
                <a:latin typeface="Arial Narrow" pitchFamily="34" charset="0"/>
              </a:rPr>
              <a:t>petascale</a:t>
            </a:r>
            <a:r>
              <a:rPr lang="en-US" sz="1600" dirty="0" smtClean="0">
                <a:solidFill>
                  <a:schemeClr val="accent1">
                    <a:lumMod val="50000"/>
                  </a:schemeClr>
                </a:solidFill>
                <a:latin typeface="Arial Narrow" pitchFamily="34" charset="0"/>
              </a:rPr>
              <a:t> computers and/or </a:t>
            </a:r>
            <a:r>
              <a:rPr lang="en-US" sz="1600" dirty="0" err="1" smtClean="0">
                <a:solidFill>
                  <a:schemeClr val="accent1">
                    <a:lumMod val="50000"/>
                  </a:schemeClr>
                </a:solidFill>
                <a:latin typeface="Arial Narrow" pitchFamily="34" charset="0"/>
              </a:rPr>
              <a:t>exascale</a:t>
            </a:r>
            <a:r>
              <a:rPr lang="en-US" sz="1600" dirty="0" smtClean="0">
                <a:solidFill>
                  <a:schemeClr val="accent1">
                    <a:lumMod val="50000"/>
                  </a:schemeClr>
                </a:solidFill>
                <a:latin typeface="Arial Narrow" pitchFamily="34" charset="0"/>
              </a:rPr>
              <a:t> computers with heterogeneous multi-core architectures. </a:t>
            </a:r>
          </a:p>
        </p:txBody>
      </p:sp>
      <p:sp>
        <p:nvSpPr>
          <p:cNvPr id="6" name="Rectangle 5"/>
          <p:cNvSpPr/>
          <p:nvPr/>
        </p:nvSpPr>
        <p:spPr bwMode="auto">
          <a:xfrm>
            <a:off x="6982691" y="1272016"/>
            <a:ext cx="2161309" cy="304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Underpins</a:t>
            </a:r>
            <a:r>
              <a:rPr kumimoji="0" lang="en-US" sz="1400" b="1" i="0" u="none" strike="noStrike" cap="none" normalizeH="0" dirty="0" smtClean="0">
                <a:ln>
                  <a:noFill/>
                </a:ln>
                <a:solidFill>
                  <a:schemeClr val="accent1">
                    <a:lumMod val="75000"/>
                  </a:schemeClr>
                </a:solidFill>
                <a:effectLst/>
                <a:latin typeface="Arial" charset="0"/>
              </a:rPr>
              <a:t> </a:t>
            </a:r>
            <a:r>
              <a:rPr kumimoji="0" lang="en-US" sz="1400" b="1" i="0" u="none" strike="noStrike" cap="none" normalizeH="0" baseline="0" dirty="0" smtClean="0">
                <a:ln>
                  <a:noFill/>
                </a:ln>
                <a:solidFill>
                  <a:schemeClr val="accent1">
                    <a:lumMod val="75000"/>
                  </a:schemeClr>
                </a:solidFill>
                <a:effectLst/>
                <a:latin typeface="Arial" charset="0"/>
              </a:rPr>
              <a:t>Exascale</a:t>
            </a:r>
          </a:p>
        </p:txBody>
      </p:sp>
      <p:sp>
        <p:nvSpPr>
          <p:cNvPr id="8" name="Slide Number Placeholder 7"/>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15</a:t>
            </a:fld>
            <a:endParaRPr lang="en-US" dirty="0"/>
          </a:p>
        </p:txBody>
      </p:sp>
      <p:sp>
        <p:nvSpPr>
          <p:cNvPr id="9"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26347" y="806450"/>
            <a:ext cx="5413714" cy="6022748"/>
            <a:chOff x="1644311" y="806450"/>
            <a:chExt cx="5413714" cy="6022748"/>
          </a:xfrm>
        </p:grpSpPr>
        <p:pic>
          <p:nvPicPr>
            <p:cNvPr id="18434" name="Picture 2" descr="slac_aerials_medRes-4"/>
            <p:cNvPicPr>
              <a:picLocks noChangeAspect="1" noChangeArrowheads="1"/>
            </p:cNvPicPr>
            <p:nvPr/>
          </p:nvPicPr>
          <p:blipFill>
            <a:blip r:embed="rId3" cstate="print"/>
            <a:srcRect/>
            <a:stretch>
              <a:fillRect/>
            </a:stretch>
          </p:blipFill>
          <p:spPr bwMode="auto">
            <a:xfrm>
              <a:off x="1905000" y="806450"/>
              <a:ext cx="5153025" cy="5975350"/>
            </a:xfrm>
            <a:prstGeom prst="rect">
              <a:avLst/>
            </a:prstGeom>
            <a:noFill/>
            <a:ln w="9525">
              <a:noFill/>
              <a:miter lim="800000"/>
              <a:headEnd/>
              <a:tailEnd/>
            </a:ln>
          </p:spPr>
        </p:pic>
        <p:sp>
          <p:nvSpPr>
            <p:cNvPr id="40970" name="Text Box 10"/>
            <p:cNvSpPr txBox="1">
              <a:spLocks noChangeArrowheads="1"/>
            </p:cNvSpPr>
            <p:nvPr/>
          </p:nvSpPr>
          <p:spPr bwMode="auto">
            <a:xfrm>
              <a:off x="1644311" y="4191000"/>
              <a:ext cx="1678665"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en-US" dirty="0">
                  <a:latin typeface="Arial Narrow" pitchFamily="34" charset="0"/>
                </a:rPr>
                <a:t> </a:t>
              </a:r>
              <a:r>
                <a:rPr lang="en-US" b="1" dirty="0" err="1">
                  <a:solidFill>
                    <a:srgbClr val="FF0000"/>
                  </a:solidFill>
                  <a:latin typeface="Arial Narrow" pitchFamily="34" charset="0"/>
                </a:rPr>
                <a:t>undulator</a:t>
              </a:r>
              <a:r>
                <a:rPr lang="en-US" b="1" dirty="0">
                  <a:solidFill>
                    <a:srgbClr val="FF0000"/>
                  </a:solidFill>
                  <a:latin typeface="Arial Narrow" pitchFamily="34" charset="0"/>
                </a:rPr>
                <a:t> hall</a:t>
              </a:r>
            </a:p>
            <a:p>
              <a:pPr algn="ctr" fontAlgn="auto">
                <a:spcBef>
                  <a:spcPts val="0"/>
                </a:spcBef>
                <a:spcAft>
                  <a:spcPts val="0"/>
                </a:spcAft>
                <a:defRPr/>
              </a:pPr>
              <a:r>
                <a:rPr lang="en-US" b="1" dirty="0">
                  <a:solidFill>
                    <a:srgbClr val="FF0000"/>
                  </a:solidFill>
                  <a:latin typeface="Arial Narrow" pitchFamily="34" charset="0"/>
                </a:rPr>
                <a:t>x-ray production</a:t>
              </a:r>
            </a:p>
          </p:txBody>
        </p:sp>
        <p:sp>
          <p:nvSpPr>
            <p:cNvPr id="40971" name="Text Box 11"/>
            <p:cNvSpPr txBox="1">
              <a:spLocks noChangeArrowheads="1"/>
            </p:cNvSpPr>
            <p:nvPr/>
          </p:nvSpPr>
          <p:spPr bwMode="auto">
            <a:xfrm>
              <a:off x="1646564" y="5105400"/>
              <a:ext cx="1460656"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en-US" b="1" dirty="0">
                  <a:solidFill>
                    <a:srgbClr val="FF0000"/>
                  </a:solidFill>
                  <a:latin typeface="Arial Narrow" pitchFamily="34" charset="0"/>
                </a:rPr>
                <a:t>near hall</a:t>
              </a:r>
            </a:p>
            <a:p>
              <a:pPr algn="ctr" fontAlgn="auto">
                <a:spcBef>
                  <a:spcPts val="0"/>
                </a:spcBef>
                <a:spcAft>
                  <a:spcPts val="0"/>
                </a:spcAft>
                <a:defRPr/>
              </a:pPr>
              <a:r>
                <a:rPr lang="en-US" b="1" dirty="0">
                  <a:solidFill>
                    <a:srgbClr val="FF0000"/>
                  </a:solidFill>
                  <a:latin typeface="Arial Narrow" pitchFamily="34" charset="0"/>
                </a:rPr>
                <a:t>3 experiments</a:t>
              </a:r>
            </a:p>
          </p:txBody>
        </p:sp>
        <p:sp>
          <p:nvSpPr>
            <p:cNvPr id="40972" name="Text Box 12"/>
            <p:cNvSpPr txBox="1">
              <a:spLocks noChangeArrowheads="1"/>
            </p:cNvSpPr>
            <p:nvPr/>
          </p:nvSpPr>
          <p:spPr bwMode="auto">
            <a:xfrm>
              <a:off x="1646564" y="6172200"/>
              <a:ext cx="1460656"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en-US" b="1" dirty="0">
                  <a:solidFill>
                    <a:srgbClr val="FF0000"/>
                  </a:solidFill>
                  <a:latin typeface="Arial Narrow" pitchFamily="34" charset="0"/>
                </a:rPr>
                <a:t>far hall</a:t>
              </a:r>
            </a:p>
            <a:p>
              <a:pPr algn="ctr" fontAlgn="auto">
                <a:spcBef>
                  <a:spcPts val="0"/>
                </a:spcBef>
                <a:spcAft>
                  <a:spcPts val="0"/>
                </a:spcAft>
                <a:defRPr/>
              </a:pPr>
              <a:r>
                <a:rPr lang="en-US" b="1" dirty="0">
                  <a:solidFill>
                    <a:srgbClr val="FF0000"/>
                  </a:solidFill>
                  <a:latin typeface="Arial Narrow" pitchFamily="34" charset="0"/>
                </a:rPr>
                <a:t>3 experiments</a:t>
              </a:r>
            </a:p>
          </p:txBody>
        </p:sp>
        <p:sp>
          <p:nvSpPr>
            <p:cNvPr id="18438" name="Line 13"/>
            <p:cNvSpPr>
              <a:spLocks noChangeShapeType="1"/>
            </p:cNvSpPr>
            <p:nvPr/>
          </p:nvSpPr>
          <p:spPr bwMode="auto">
            <a:xfrm>
              <a:off x="3733800" y="2209800"/>
              <a:ext cx="381000" cy="2286000"/>
            </a:xfrm>
            <a:prstGeom prst="line">
              <a:avLst/>
            </a:prstGeom>
            <a:noFill/>
            <a:ln w="57150">
              <a:solidFill>
                <a:srgbClr val="FFFF00"/>
              </a:solidFill>
              <a:round/>
              <a:headEnd/>
              <a:tailEnd/>
            </a:ln>
          </p:spPr>
          <p:txBody>
            <a:bodyPr/>
            <a:lstStyle/>
            <a:p>
              <a:endParaRPr lang="en-US"/>
            </a:p>
          </p:txBody>
        </p:sp>
        <p:sp>
          <p:nvSpPr>
            <p:cNvPr id="40975" name="Text Box 15"/>
            <p:cNvSpPr txBox="1">
              <a:spLocks noChangeArrowheads="1"/>
            </p:cNvSpPr>
            <p:nvPr/>
          </p:nvSpPr>
          <p:spPr bwMode="auto">
            <a:xfrm>
              <a:off x="2209800" y="3352800"/>
              <a:ext cx="1470274" cy="369332"/>
            </a:xfrm>
            <a:prstGeom prst="rect">
              <a:avLst/>
            </a:prstGeom>
            <a:solidFill>
              <a:srgbClr val="54566A"/>
            </a:solidFill>
            <a:ln w="25400" algn="ctr">
              <a:solidFill>
                <a:srgbClr val="54566A"/>
              </a:solidFill>
              <a:miter lim="800000"/>
              <a:headEnd/>
              <a:tailEnd/>
            </a:ln>
          </p:spPr>
          <p:txBody>
            <a:bodyPr wrap="none">
              <a:spAutoFit/>
            </a:bodyPr>
            <a:lstStyle/>
            <a:p>
              <a:pPr fontAlgn="auto">
                <a:spcBef>
                  <a:spcPts val="0"/>
                </a:spcBef>
                <a:spcAft>
                  <a:spcPts val="0"/>
                </a:spcAft>
                <a:defRPr/>
              </a:pPr>
              <a:r>
                <a:rPr lang="en-US" b="1" dirty="0">
                  <a:solidFill>
                    <a:srgbClr val="FFFF00"/>
                  </a:solidFill>
                  <a:latin typeface="Arial Narrow" pitchFamily="34" charset="0"/>
                </a:rPr>
                <a:t>electron beam</a:t>
              </a:r>
            </a:p>
          </p:txBody>
        </p:sp>
        <p:sp>
          <p:nvSpPr>
            <p:cNvPr id="40976" name="Text Box 16"/>
            <p:cNvSpPr txBox="1">
              <a:spLocks noChangeArrowheads="1"/>
            </p:cNvSpPr>
            <p:nvPr/>
          </p:nvSpPr>
          <p:spPr bwMode="auto">
            <a:xfrm>
              <a:off x="2971800" y="5791200"/>
              <a:ext cx="1186543" cy="369332"/>
            </a:xfrm>
            <a:prstGeom prst="rect">
              <a:avLst/>
            </a:prstGeom>
            <a:solidFill>
              <a:srgbClr val="54566A"/>
            </a:solidFill>
            <a:ln w="25400" algn="ctr">
              <a:solidFill>
                <a:srgbClr val="54566A"/>
              </a:solidFill>
              <a:miter lim="800000"/>
              <a:headEnd/>
              <a:tailEnd/>
            </a:ln>
          </p:spPr>
          <p:txBody>
            <a:bodyPr wrap="none">
              <a:spAutoFit/>
            </a:bodyPr>
            <a:lstStyle/>
            <a:p>
              <a:pPr fontAlgn="auto">
                <a:spcBef>
                  <a:spcPts val="0"/>
                </a:spcBef>
                <a:spcAft>
                  <a:spcPts val="0"/>
                </a:spcAft>
                <a:defRPr/>
              </a:pPr>
              <a:r>
                <a:rPr lang="en-US" b="1" dirty="0">
                  <a:solidFill>
                    <a:srgbClr val="66CCFF"/>
                  </a:solidFill>
                  <a:latin typeface="Arial Narrow" pitchFamily="34" charset="0"/>
                </a:rPr>
                <a:t>x-ray beam</a:t>
              </a:r>
            </a:p>
          </p:txBody>
        </p:sp>
        <p:sp>
          <p:nvSpPr>
            <p:cNvPr id="18442" name="Line 13"/>
            <p:cNvSpPr>
              <a:spLocks noChangeShapeType="1"/>
            </p:cNvSpPr>
            <p:nvPr/>
          </p:nvSpPr>
          <p:spPr bwMode="auto">
            <a:xfrm>
              <a:off x="4114800" y="4495800"/>
              <a:ext cx="381000" cy="2209800"/>
            </a:xfrm>
            <a:prstGeom prst="line">
              <a:avLst/>
            </a:prstGeom>
            <a:noFill/>
            <a:ln w="57150">
              <a:solidFill>
                <a:srgbClr val="3399FF"/>
              </a:solidFill>
              <a:round/>
              <a:headEnd/>
              <a:tailEnd/>
            </a:ln>
          </p:spPr>
          <p:txBody>
            <a:bodyPr/>
            <a:lstStyle/>
            <a:p>
              <a:endParaRPr lang="en-US"/>
            </a:p>
          </p:txBody>
        </p:sp>
        <p:sp>
          <p:nvSpPr>
            <p:cNvPr id="18443" name="Oval 7"/>
            <p:cNvSpPr>
              <a:spLocks noChangeArrowheads="1"/>
            </p:cNvSpPr>
            <p:nvPr/>
          </p:nvSpPr>
          <p:spPr bwMode="auto">
            <a:xfrm rot="-671191">
              <a:off x="3886200" y="4349750"/>
              <a:ext cx="449263" cy="385763"/>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18444" name="Oval 7"/>
            <p:cNvSpPr>
              <a:spLocks noChangeArrowheads="1"/>
            </p:cNvSpPr>
            <p:nvPr/>
          </p:nvSpPr>
          <p:spPr bwMode="auto">
            <a:xfrm rot="-671191">
              <a:off x="3962400" y="5105400"/>
              <a:ext cx="533400" cy="4572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18445" name="Oval 7"/>
            <p:cNvSpPr>
              <a:spLocks noChangeArrowheads="1"/>
            </p:cNvSpPr>
            <p:nvPr/>
          </p:nvSpPr>
          <p:spPr bwMode="auto">
            <a:xfrm rot="20928809">
              <a:off x="4191000" y="6371998"/>
              <a:ext cx="533400" cy="4572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21" name="Text Box 10"/>
            <p:cNvSpPr txBox="1">
              <a:spLocks noChangeArrowheads="1"/>
            </p:cNvSpPr>
            <p:nvPr/>
          </p:nvSpPr>
          <p:spPr bwMode="auto">
            <a:xfrm>
              <a:off x="3895971" y="1388164"/>
              <a:ext cx="1577158"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dirty="0">
                  <a:latin typeface="Arial Narrow" pitchFamily="34" charset="0"/>
                </a:rPr>
                <a:t> </a:t>
              </a:r>
              <a:r>
                <a:rPr lang="en-US" b="1" dirty="0" smtClean="0">
                  <a:solidFill>
                    <a:srgbClr val="FF0000"/>
                  </a:solidFill>
                  <a:latin typeface="Arial Narrow" pitchFamily="34" charset="0"/>
                </a:rPr>
                <a:t>LCLS uses 1/3 of </a:t>
              </a:r>
              <a:r>
                <a:rPr lang="en-US" b="1" dirty="0" err="1" smtClean="0">
                  <a:solidFill>
                    <a:srgbClr val="FF0000"/>
                  </a:solidFill>
                  <a:latin typeface="Arial Narrow" pitchFamily="34" charset="0"/>
                </a:rPr>
                <a:t>linac</a:t>
              </a:r>
              <a:endParaRPr lang="en-US" b="1" dirty="0">
                <a:solidFill>
                  <a:srgbClr val="FF0000"/>
                </a:solidFill>
                <a:latin typeface="Arial Narrow" pitchFamily="34" charset="0"/>
              </a:endParaRPr>
            </a:p>
          </p:txBody>
        </p:sp>
      </p:grpSp>
      <p:grpSp>
        <p:nvGrpSpPr>
          <p:cNvPr id="3" name="Group 16"/>
          <p:cNvGrpSpPr>
            <a:grpSpLocks/>
          </p:cNvGrpSpPr>
          <p:nvPr/>
        </p:nvGrpSpPr>
        <p:grpSpPr bwMode="auto">
          <a:xfrm>
            <a:off x="5751838" y="4239284"/>
            <a:ext cx="3193379" cy="1286248"/>
            <a:chOff x="5037258" y="4976006"/>
            <a:chExt cx="3193941" cy="1287049"/>
          </a:xfrm>
        </p:grpSpPr>
        <p:pic>
          <p:nvPicPr>
            <p:cNvPr id="18448" name="Picture 14" descr="20100422_12-54-12.JPG"/>
            <p:cNvPicPr>
              <a:picLocks noChangeAspect="1"/>
            </p:cNvPicPr>
            <p:nvPr/>
          </p:nvPicPr>
          <p:blipFill>
            <a:blip r:embed="rId4" cstate="print"/>
            <a:srcRect/>
            <a:stretch>
              <a:fillRect/>
            </a:stretch>
          </p:blipFill>
          <p:spPr bwMode="auto">
            <a:xfrm>
              <a:off x="5037258" y="4976006"/>
              <a:ext cx="1716065" cy="1287049"/>
            </a:xfrm>
            <a:prstGeom prst="rect">
              <a:avLst/>
            </a:prstGeom>
            <a:noFill/>
            <a:ln w="9525">
              <a:noFill/>
              <a:miter lim="800000"/>
              <a:headEnd/>
              <a:tailEnd/>
            </a:ln>
          </p:spPr>
        </p:pic>
        <p:sp>
          <p:nvSpPr>
            <p:cNvPr id="18449" name="TextBox 15"/>
            <p:cNvSpPr txBox="1">
              <a:spLocks noChangeArrowheads="1"/>
            </p:cNvSpPr>
            <p:nvPr/>
          </p:nvSpPr>
          <p:spPr bwMode="auto">
            <a:xfrm>
              <a:off x="6871103" y="4993438"/>
              <a:ext cx="1360096" cy="1100153"/>
            </a:xfrm>
            <a:prstGeom prst="rect">
              <a:avLst/>
            </a:prstGeom>
            <a:noFill/>
            <a:ln w="9525">
              <a:noFill/>
              <a:miter lim="800000"/>
              <a:headEnd/>
              <a:tailEnd/>
            </a:ln>
          </p:spPr>
          <p:txBody>
            <a:bodyPr wrap="square">
              <a:spAutoFit/>
            </a:bodyPr>
            <a:lstStyle/>
            <a:p>
              <a:pPr>
                <a:lnSpc>
                  <a:spcPts val="2000"/>
                </a:lnSpc>
              </a:pPr>
              <a:r>
                <a:rPr lang="en-US" sz="1600" b="1" dirty="0">
                  <a:latin typeface="Arial Narrow" pitchFamily="34" charset="0"/>
                </a:rPr>
                <a:t>Detection of </a:t>
              </a:r>
              <a:endParaRPr lang="en-US" sz="1600" b="1" dirty="0" smtClean="0">
                <a:latin typeface="Arial Narrow" pitchFamily="34" charset="0"/>
              </a:endParaRPr>
            </a:p>
            <a:p>
              <a:pPr>
                <a:lnSpc>
                  <a:spcPts val="2000"/>
                </a:lnSpc>
              </a:pPr>
              <a:r>
                <a:rPr lang="en-US" sz="1600" b="1" dirty="0" smtClean="0">
                  <a:latin typeface="Arial Narrow" pitchFamily="34" charset="0"/>
                </a:rPr>
                <a:t>X-ray </a:t>
              </a:r>
              <a:r>
                <a:rPr lang="en-US" sz="1600" b="1" dirty="0">
                  <a:latin typeface="Arial Narrow" pitchFamily="34" charset="0"/>
                </a:rPr>
                <a:t>at Far Hall  ~ 1 PM PDT 4/22/2010</a:t>
              </a:r>
            </a:p>
          </p:txBody>
        </p:sp>
      </p:grpSp>
      <p:pic>
        <p:nvPicPr>
          <p:cNvPr id="19" name="Picture 3"/>
          <p:cNvPicPr>
            <a:picLocks noChangeAspect="1" noChangeArrowheads="1"/>
          </p:cNvPicPr>
          <p:nvPr/>
        </p:nvPicPr>
        <p:blipFill>
          <a:blip r:embed="rId5" cstate="print"/>
          <a:srcRect/>
          <a:stretch>
            <a:fillRect/>
          </a:stretch>
        </p:blipFill>
        <p:spPr bwMode="auto">
          <a:xfrm flipH="1">
            <a:off x="5753096" y="1524000"/>
            <a:ext cx="1866904" cy="1515575"/>
          </a:xfrm>
          <a:prstGeom prst="rect">
            <a:avLst/>
          </a:prstGeom>
          <a:noFill/>
          <a:ln w="9525">
            <a:noFill/>
            <a:miter lim="800000"/>
            <a:headEnd/>
            <a:tailEnd/>
          </a:ln>
          <a:effectLst/>
        </p:spPr>
      </p:pic>
      <p:sp>
        <p:nvSpPr>
          <p:cNvPr id="22" name="Rectangle 21"/>
          <p:cNvSpPr/>
          <p:nvPr/>
        </p:nvSpPr>
        <p:spPr>
          <a:xfrm>
            <a:off x="7620000" y="1970975"/>
            <a:ext cx="1318592" cy="861774"/>
          </a:xfrm>
          <a:prstGeom prst="rect">
            <a:avLst/>
          </a:prstGeom>
        </p:spPr>
        <p:txBody>
          <a:bodyPr wrap="square">
            <a:spAutoFit/>
          </a:bodyPr>
          <a:lstStyle/>
          <a:p>
            <a:pPr algn="ctr"/>
            <a:r>
              <a:rPr lang="en-US" sz="1600" b="1" dirty="0" smtClean="0">
                <a:latin typeface="Arial Narrow" pitchFamily="34" charset="0"/>
              </a:rPr>
              <a:t>First X-rays:</a:t>
            </a:r>
            <a:br>
              <a:rPr lang="en-US" sz="1600" b="1" dirty="0" smtClean="0">
                <a:latin typeface="Arial Narrow" pitchFamily="34" charset="0"/>
              </a:rPr>
            </a:br>
            <a:r>
              <a:rPr lang="en-US" sz="1600" b="1" dirty="0" smtClean="0">
                <a:latin typeface="Arial Narrow" pitchFamily="34" charset="0"/>
              </a:rPr>
              <a:t>~ 1 PM PDT</a:t>
            </a:r>
          </a:p>
          <a:p>
            <a:pPr algn="ctr"/>
            <a:r>
              <a:rPr lang="en-US" sz="1600" b="1" dirty="0" smtClean="0">
                <a:latin typeface="Arial Narrow" pitchFamily="34" charset="0"/>
              </a:rPr>
              <a:t>4/15/2009</a:t>
            </a:r>
            <a:endParaRPr lang="en-US" sz="1600" b="1" dirty="0">
              <a:latin typeface="Arial Narrow" pitchFamily="34" charset="0"/>
            </a:endParaRPr>
          </a:p>
        </p:txBody>
      </p:sp>
      <p:sp>
        <p:nvSpPr>
          <p:cNvPr id="23" name="Title 22"/>
          <p:cNvSpPr>
            <a:spLocks noGrp="1"/>
          </p:cNvSpPr>
          <p:nvPr>
            <p:ph type="title"/>
          </p:nvPr>
        </p:nvSpPr>
        <p:spPr/>
        <p:txBody>
          <a:bodyPr/>
          <a:lstStyle/>
          <a:p>
            <a:r>
              <a:rPr lang="en-US" dirty="0" err="1" smtClean="0"/>
              <a:t>Linac</a:t>
            </a:r>
            <a:r>
              <a:rPr lang="en-US" dirty="0" smtClean="0"/>
              <a:t> Coherent Light Source or “LCLS” at SLAC</a:t>
            </a:r>
            <a:br>
              <a:rPr lang="en-US" dirty="0" smtClean="0"/>
            </a:br>
            <a:r>
              <a:rPr lang="en-US" sz="2000" dirty="0" smtClean="0"/>
              <a:t>The World’s First X-ray Laser</a:t>
            </a:r>
            <a:endParaRPr lang="en-US" dirty="0"/>
          </a:p>
        </p:txBody>
      </p:sp>
      <p:sp>
        <p:nvSpPr>
          <p:cNvPr id="25" name="Slide Number Placeholder 24"/>
          <p:cNvSpPr>
            <a:spLocks noGrp="1"/>
          </p:cNvSpPr>
          <p:nvPr>
            <p:ph type="sldNum" sz="quarter" idx="11"/>
          </p:nvPr>
        </p:nvSpPr>
        <p:spPr>
          <a:xfrm>
            <a:off x="8676640" y="6351588"/>
            <a:ext cx="381000" cy="365125"/>
          </a:xfrm>
        </p:spPr>
        <p:txBody>
          <a:bodyPr/>
          <a:lstStyle/>
          <a:p>
            <a:fld id="{26CA2777-A89F-4130-B308-73BB65955918}" type="slidenum">
              <a:rPr lang="en-US" smtClean="0"/>
              <a:pPr/>
              <a:t>16</a:t>
            </a:fld>
            <a:endParaRPr lang="en-US"/>
          </a:p>
        </p:txBody>
      </p:sp>
      <p:sp>
        <p:nvSpPr>
          <p:cNvPr id="24"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p:cNvSpPr>
          <p:nvPr/>
        </p:nvSpPr>
        <p:spPr bwMode="auto">
          <a:xfrm>
            <a:off x="4800600" y="790575"/>
            <a:ext cx="4233862" cy="1279525"/>
          </a:xfrm>
          <a:prstGeom prst="rect">
            <a:avLst/>
          </a:prstGeom>
          <a:solidFill>
            <a:schemeClr val="bg1"/>
          </a:solidFill>
          <a:ln w="12700">
            <a:solidFill>
              <a:schemeClr val="tx1"/>
            </a:solidFill>
            <a:miter lim="800000"/>
            <a:headEnd/>
            <a:tailEnd/>
          </a:ln>
        </p:spPr>
        <p:txBody>
          <a:bodyPr lIns="0" tIns="0" rIns="0" bIns="0"/>
          <a:lstStyle/>
          <a:p>
            <a:pPr defTabSz="642938"/>
            <a:r>
              <a:rPr lang="en-US" sz="1600" dirty="0">
                <a:ea typeface="ヒラギノ角ゴ ProN W3"/>
                <a:cs typeface="ヒラギノ角ゴ ProN W3"/>
                <a:sym typeface="Calibri Bold Italic" pitchFamily="34" charset="0"/>
              </a:rPr>
              <a:t>Spokesperson: </a:t>
            </a:r>
            <a:r>
              <a:rPr lang="en-US" sz="1600" b="1" dirty="0">
                <a:ea typeface="ヒラギノ角ゴ ProN W3"/>
                <a:cs typeface="ヒラギノ角ゴ ProN W3"/>
                <a:sym typeface="Calibri Bold Italic" pitchFamily="34" charset="0"/>
              </a:rPr>
              <a:t>Henry Chapman </a:t>
            </a:r>
            <a:r>
              <a:rPr lang="en-US" sz="1600" dirty="0">
                <a:ea typeface="ヒラギノ角ゴ ProN W3"/>
                <a:cs typeface="ヒラギノ角ゴ ProN W3"/>
                <a:sym typeface="Calibri Bold Italic" pitchFamily="34" charset="0"/>
              </a:rPr>
              <a:t>et al.</a:t>
            </a:r>
          </a:p>
          <a:p>
            <a:pPr defTabSz="642938"/>
            <a:r>
              <a:rPr lang="en-US" sz="1600" dirty="0">
                <a:ea typeface="ヒラギノ角ゴ ProN W3"/>
                <a:cs typeface="ヒラギノ角ゴ ProN W3"/>
                <a:sym typeface="Calibri Bold Italic" pitchFamily="34" charset="0"/>
              </a:rPr>
              <a:t>collaboration of</a:t>
            </a:r>
          </a:p>
          <a:p>
            <a:pPr defTabSz="642938"/>
            <a:r>
              <a:rPr lang="en-US" sz="1600" dirty="0">
                <a:ea typeface="ヒラギノ角ゴ ProN W3"/>
                <a:cs typeface="ヒラギノ角ゴ ProN W3"/>
                <a:sym typeface="Calibri Bold Italic" pitchFamily="34" charset="0"/>
              </a:rPr>
              <a:t>Center for Free Electron Laser Science DESY </a:t>
            </a:r>
          </a:p>
          <a:p>
            <a:pPr defTabSz="642938"/>
            <a:r>
              <a:rPr lang="en-US" sz="1600" dirty="0">
                <a:ea typeface="ヒラギノ角ゴ ProN W3"/>
                <a:cs typeface="ヒラギノ角ゴ ProN W3"/>
                <a:sym typeface="Calibri Bold Italic" pitchFamily="34" charset="0"/>
              </a:rPr>
              <a:t>Arizona State University, Max Planck CFEL ASG, SLAC, LLNL, CBST, Uppsala University</a:t>
            </a:r>
          </a:p>
        </p:txBody>
      </p:sp>
      <p:grpSp>
        <p:nvGrpSpPr>
          <p:cNvPr id="2" name="Group 24"/>
          <p:cNvGrpSpPr>
            <a:grpSpLocks/>
          </p:cNvGrpSpPr>
          <p:nvPr/>
        </p:nvGrpSpPr>
        <p:grpSpPr bwMode="auto">
          <a:xfrm>
            <a:off x="725488" y="2111650"/>
            <a:ext cx="7808912" cy="4328837"/>
            <a:chOff x="265" y="1249"/>
            <a:chExt cx="5327" cy="2953"/>
          </a:xfrm>
        </p:grpSpPr>
        <p:pic>
          <p:nvPicPr>
            <p:cNvPr id="20492" name="Picture 2"/>
            <p:cNvPicPr>
              <a:picLocks noChangeArrowheads="1"/>
            </p:cNvPicPr>
            <p:nvPr/>
          </p:nvPicPr>
          <p:blipFill>
            <a:blip r:embed="rId2" cstate="print"/>
            <a:srcRect/>
            <a:stretch>
              <a:fillRect/>
            </a:stretch>
          </p:blipFill>
          <p:spPr bwMode="auto">
            <a:xfrm>
              <a:off x="265" y="1249"/>
              <a:ext cx="5327" cy="2953"/>
            </a:xfrm>
            <a:prstGeom prst="rect">
              <a:avLst/>
            </a:prstGeom>
            <a:noFill/>
            <a:ln w="12700">
              <a:noFill/>
              <a:miter lim="800000"/>
              <a:headEnd/>
              <a:tailEnd/>
            </a:ln>
          </p:spPr>
        </p:pic>
        <p:sp>
          <p:nvSpPr>
            <p:cNvPr id="20493" name="Line 10"/>
            <p:cNvSpPr>
              <a:spLocks noChangeShapeType="1"/>
            </p:cNvSpPr>
            <p:nvPr/>
          </p:nvSpPr>
          <p:spPr bwMode="auto">
            <a:xfrm>
              <a:off x="2853" y="1390"/>
              <a:ext cx="1252" cy="455"/>
            </a:xfrm>
            <a:prstGeom prst="line">
              <a:avLst/>
            </a:prstGeom>
            <a:noFill/>
            <a:ln w="38100">
              <a:solidFill>
                <a:schemeClr val="tx1"/>
              </a:solidFill>
              <a:miter lim="800000"/>
              <a:headEnd type="stealth" w="med" len="med"/>
              <a:tailEnd type="stealth" w="med" len="med"/>
            </a:ln>
          </p:spPr>
          <p:txBody>
            <a:bodyPr lIns="0" tIns="0" rIns="0" bIns="0"/>
            <a:lstStyle/>
            <a:p>
              <a:endParaRPr lang="en-US"/>
            </a:p>
          </p:txBody>
        </p:sp>
        <p:sp>
          <p:nvSpPr>
            <p:cNvPr id="20494" name="Rectangle 11"/>
            <p:cNvSpPr>
              <a:spLocks/>
            </p:cNvSpPr>
            <p:nvPr/>
          </p:nvSpPr>
          <p:spPr bwMode="auto">
            <a:xfrm>
              <a:off x="3229" y="1328"/>
              <a:ext cx="292" cy="154"/>
            </a:xfrm>
            <a:prstGeom prst="rect">
              <a:avLst/>
            </a:prstGeom>
            <a:noFill/>
            <a:ln w="12700">
              <a:noFill/>
              <a:miter lim="800000"/>
              <a:headEnd/>
              <a:tailEnd/>
            </a:ln>
          </p:spPr>
          <p:txBody>
            <a:bodyPr wrap="none" lIns="0" tIns="0" rIns="0" bIns="0">
              <a:spAutoFit/>
            </a:bodyPr>
            <a:lstStyle/>
            <a:p>
              <a:pPr defTabSz="642938"/>
              <a:r>
                <a:rPr lang="en-US" sz="1600" b="1">
                  <a:cs typeface="Arial" pitchFamily="34" charset="0"/>
                  <a:sym typeface="Arial" pitchFamily="34" charset="0"/>
                </a:rPr>
                <a:t>8 cm</a:t>
              </a:r>
            </a:p>
          </p:txBody>
        </p:sp>
        <p:sp>
          <p:nvSpPr>
            <p:cNvPr id="20495" name="Rectangle 18"/>
            <p:cNvSpPr>
              <a:spLocks/>
            </p:cNvSpPr>
            <p:nvPr/>
          </p:nvSpPr>
          <p:spPr bwMode="auto">
            <a:xfrm>
              <a:off x="1089" y="2756"/>
              <a:ext cx="531" cy="144"/>
            </a:xfrm>
            <a:prstGeom prst="rect">
              <a:avLst/>
            </a:prstGeom>
            <a:solidFill>
              <a:schemeClr val="bg1"/>
            </a:solidFill>
            <a:ln w="12700">
              <a:noFill/>
              <a:miter lim="800000"/>
              <a:headEnd/>
              <a:tailEnd/>
            </a:ln>
          </p:spPr>
          <p:txBody>
            <a:bodyPr wrap="none" lIns="0" tIns="0" rIns="0" bIns="0">
              <a:spAutoFit/>
            </a:bodyPr>
            <a:lstStyle/>
            <a:p>
              <a:pPr defTabSz="642938"/>
              <a:r>
                <a:rPr lang="en-US" sz="1500" b="1">
                  <a:cs typeface="Arial" pitchFamily="34" charset="0"/>
                  <a:sym typeface="Arial" pitchFamily="34" charset="0"/>
                </a:rPr>
                <a:t>Liquid jet</a:t>
              </a:r>
            </a:p>
          </p:txBody>
        </p:sp>
        <p:sp>
          <p:nvSpPr>
            <p:cNvPr id="20496" name="Text Box 21"/>
            <p:cNvSpPr txBox="1">
              <a:spLocks noChangeArrowheads="1"/>
            </p:cNvSpPr>
            <p:nvPr/>
          </p:nvSpPr>
          <p:spPr bwMode="auto">
            <a:xfrm>
              <a:off x="1843" y="3458"/>
              <a:ext cx="1027" cy="404"/>
            </a:xfrm>
            <a:prstGeom prst="rect">
              <a:avLst/>
            </a:prstGeom>
            <a:solidFill>
              <a:schemeClr val="bg1"/>
            </a:solidFill>
            <a:ln w="12700">
              <a:noFill/>
              <a:miter lim="800000"/>
              <a:headEnd type="none" w="sm" len="sm"/>
              <a:tailEnd type="none" w="sm" len="sm"/>
            </a:ln>
          </p:spPr>
          <p:txBody>
            <a:bodyPr wrap="none">
              <a:spAutoFit/>
            </a:bodyPr>
            <a:lstStyle/>
            <a:p>
              <a:r>
                <a:rPr lang="en-US" sz="1600" b="1" dirty="0"/>
                <a:t>x-rays:     7 </a:t>
              </a:r>
              <a:r>
                <a:rPr lang="en-US" b="1" dirty="0">
                  <a:latin typeface="Symbol" pitchFamily="18" charset="2"/>
                </a:rPr>
                <a:t>m</a:t>
              </a:r>
              <a:r>
                <a:rPr lang="en-US" sz="1600" b="1" dirty="0"/>
                <a:t>m</a:t>
              </a:r>
            </a:p>
            <a:p>
              <a:r>
                <a:rPr lang="en-US" sz="1600" b="1" dirty="0"/>
                <a:t>liquid jet: 4 </a:t>
              </a:r>
              <a:r>
                <a:rPr lang="en-US" b="1" dirty="0">
                  <a:latin typeface="Symbol" pitchFamily="18" charset="2"/>
                </a:rPr>
                <a:t>m</a:t>
              </a:r>
              <a:r>
                <a:rPr lang="en-US" sz="1600" b="1" dirty="0"/>
                <a:t>m</a:t>
              </a:r>
            </a:p>
          </p:txBody>
        </p:sp>
      </p:grpSp>
      <p:grpSp>
        <p:nvGrpSpPr>
          <p:cNvPr id="3" name="Group 23"/>
          <p:cNvGrpSpPr>
            <a:grpSpLocks/>
          </p:cNvGrpSpPr>
          <p:nvPr/>
        </p:nvGrpSpPr>
        <p:grpSpPr bwMode="auto">
          <a:xfrm>
            <a:off x="76200" y="762000"/>
            <a:ext cx="3003550" cy="2486025"/>
            <a:chOff x="660" y="612"/>
            <a:chExt cx="1892" cy="1566"/>
          </a:xfrm>
        </p:grpSpPr>
        <p:grpSp>
          <p:nvGrpSpPr>
            <p:cNvPr id="4" name="Group 19"/>
            <p:cNvGrpSpPr>
              <a:grpSpLocks/>
            </p:cNvGrpSpPr>
            <p:nvPr/>
          </p:nvGrpSpPr>
          <p:grpSpPr bwMode="auto">
            <a:xfrm>
              <a:off x="705" y="805"/>
              <a:ext cx="1847" cy="1373"/>
              <a:chOff x="705" y="805"/>
              <a:chExt cx="1847" cy="1373"/>
            </a:xfrm>
          </p:grpSpPr>
          <p:pic>
            <p:nvPicPr>
              <p:cNvPr id="20490" name="Picture 13"/>
              <p:cNvPicPr>
                <a:picLocks noChangeAspect="1" noChangeArrowheads="1"/>
              </p:cNvPicPr>
              <p:nvPr/>
            </p:nvPicPr>
            <p:blipFill>
              <a:blip r:embed="rId3" cstate="print"/>
              <a:srcRect/>
              <a:stretch>
                <a:fillRect/>
              </a:stretch>
            </p:blipFill>
            <p:spPr bwMode="auto">
              <a:xfrm>
                <a:off x="705" y="805"/>
                <a:ext cx="1847" cy="1373"/>
              </a:xfrm>
              <a:prstGeom prst="rect">
                <a:avLst/>
              </a:prstGeom>
              <a:noFill/>
              <a:ln w="12700">
                <a:noFill/>
                <a:miter lim="800000"/>
                <a:headEnd/>
                <a:tailEnd/>
              </a:ln>
            </p:spPr>
          </p:pic>
          <p:sp>
            <p:nvSpPr>
              <p:cNvPr id="20491" name="Rectangle 12"/>
              <p:cNvSpPr>
                <a:spLocks/>
              </p:cNvSpPr>
              <p:nvPr/>
            </p:nvSpPr>
            <p:spPr bwMode="auto">
              <a:xfrm>
                <a:off x="1981" y="1252"/>
                <a:ext cx="482" cy="144"/>
              </a:xfrm>
              <a:prstGeom prst="rect">
                <a:avLst/>
              </a:prstGeom>
              <a:solidFill>
                <a:schemeClr val="bg1"/>
              </a:solidFill>
              <a:ln w="12700">
                <a:noFill/>
                <a:miter lim="800000"/>
                <a:headEnd/>
                <a:tailEnd/>
              </a:ln>
            </p:spPr>
            <p:txBody>
              <a:bodyPr wrap="none" lIns="0" tIns="0" rIns="0" bIns="0">
                <a:spAutoFit/>
              </a:bodyPr>
              <a:lstStyle/>
              <a:p>
                <a:pPr defTabSz="642938"/>
                <a:r>
                  <a:rPr lang="en-US" sz="1500" dirty="0">
                    <a:cs typeface="Arial" pitchFamily="34" charset="0"/>
                    <a:sym typeface="Arial" pitchFamily="34" charset="0"/>
                  </a:rPr>
                  <a:t>Liquid jet</a:t>
                </a:r>
              </a:p>
            </p:txBody>
          </p:sp>
        </p:grpSp>
        <p:sp>
          <p:nvSpPr>
            <p:cNvPr id="20489" name="Rectangle 22"/>
            <p:cNvSpPr>
              <a:spLocks noChangeArrowheads="1"/>
            </p:cNvSpPr>
            <p:nvPr/>
          </p:nvSpPr>
          <p:spPr bwMode="auto">
            <a:xfrm>
              <a:off x="660" y="612"/>
              <a:ext cx="1523" cy="212"/>
            </a:xfrm>
            <a:prstGeom prst="rect">
              <a:avLst/>
            </a:prstGeom>
            <a:noFill/>
            <a:ln w="12700">
              <a:noFill/>
              <a:miter lim="800000"/>
              <a:headEnd type="none" w="sm" len="sm"/>
              <a:tailEnd type="none" w="sm" len="sm"/>
            </a:ln>
          </p:spPr>
          <p:txBody>
            <a:bodyPr wrap="none">
              <a:spAutoFit/>
            </a:bodyPr>
            <a:lstStyle/>
            <a:p>
              <a:r>
                <a:rPr lang="en-US" sz="1600" b="1">
                  <a:sym typeface="Gill Sans"/>
                </a:rPr>
                <a:t>John Spence</a:t>
              </a:r>
              <a:r>
                <a:rPr lang="en-US" sz="1600">
                  <a:sym typeface="Gill Sans"/>
                </a:rPr>
                <a:t> et al. ASU</a:t>
              </a:r>
            </a:p>
          </p:txBody>
        </p:sp>
      </p:grpSp>
      <p:sp>
        <p:nvSpPr>
          <p:cNvPr id="550937" name="Text Box 25"/>
          <p:cNvSpPr txBox="1">
            <a:spLocks noChangeArrowheads="1"/>
          </p:cNvSpPr>
          <p:nvPr/>
        </p:nvSpPr>
        <p:spPr bwMode="auto">
          <a:xfrm>
            <a:off x="5346782" y="5334000"/>
            <a:ext cx="1130218" cy="861774"/>
          </a:xfrm>
          <a:prstGeom prst="rect">
            <a:avLst/>
          </a:prstGeom>
          <a:solidFill>
            <a:schemeClr val="bg1"/>
          </a:solidFill>
          <a:ln w="12700">
            <a:noFill/>
            <a:miter lim="800000"/>
            <a:headEnd type="none" w="sm" len="sm"/>
            <a:tailEnd type="none" w="sm" len="sm"/>
          </a:ln>
        </p:spPr>
        <p:txBody>
          <a:bodyPr wrap="square">
            <a:spAutoFit/>
          </a:bodyPr>
          <a:lstStyle/>
          <a:p>
            <a:r>
              <a:rPr lang="en-US" dirty="0"/>
              <a:t>  </a:t>
            </a:r>
            <a:r>
              <a:rPr lang="en-US" sz="1600" b="1" dirty="0"/>
              <a:t>front </a:t>
            </a:r>
          </a:p>
          <a:p>
            <a:r>
              <a:rPr lang="en-US" sz="1600" b="1" dirty="0"/>
              <a:t>detector</a:t>
            </a:r>
          </a:p>
          <a:p>
            <a:r>
              <a:rPr lang="en-US" sz="1600" b="1" dirty="0"/>
              <a:t> at 7cm</a:t>
            </a:r>
          </a:p>
        </p:txBody>
      </p:sp>
      <p:sp>
        <p:nvSpPr>
          <p:cNvPr id="550938" name="Text Box 26"/>
          <p:cNvSpPr txBox="1">
            <a:spLocks noChangeArrowheads="1"/>
          </p:cNvSpPr>
          <p:nvPr/>
        </p:nvSpPr>
        <p:spPr bwMode="auto">
          <a:xfrm>
            <a:off x="7108150" y="4648200"/>
            <a:ext cx="1197650" cy="861774"/>
          </a:xfrm>
          <a:prstGeom prst="rect">
            <a:avLst/>
          </a:prstGeom>
          <a:solidFill>
            <a:schemeClr val="bg1"/>
          </a:solidFill>
          <a:ln w="12700">
            <a:noFill/>
            <a:miter lim="800000"/>
            <a:headEnd type="none" w="sm" len="sm"/>
            <a:tailEnd type="none" w="sm" len="sm"/>
          </a:ln>
        </p:spPr>
        <p:txBody>
          <a:bodyPr wrap="square">
            <a:spAutoFit/>
          </a:bodyPr>
          <a:lstStyle/>
          <a:p>
            <a:r>
              <a:rPr lang="en-US" dirty="0"/>
              <a:t>  </a:t>
            </a:r>
            <a:r>
              <a:rPr lang="en-US" sz="1600" b="1" dirty="0"/>
              <a:t>back</a:t>
            </a:r>
          </a:p>
          <a:p>
            <a:r>
              <a:rPr lang="en-US" sz="1600" b="1" dirty="0"/>
              <a:t>detector</a:t>
            </a:r>
          </a:p>
          <a:p>
            <a:r>
              <a:rPr lang="en-US" sz="1600" b="1" dirty="0"/>
              <a:t> at 55cm</a:t>
            </a:r>
          </a:p>
        </p:txBody>
      </p:sp>
      <p:sp>
        <p:nvSpPr>
          <p:cNvPr id="18" name="Title 17"/>
          <p:cNvSpPr>
            <a:spLocks noGrp="1"/>
          </p:cNvSpPr>
          <p:nvPr>
            <p:ph type="title"/>
          </p:nvPr>
        </p:nvSpPr>
        <p:spPr/>
        <p:txBody>
          <a:bodyPr/>
          <a:lstStyle/>
          <a:p>
            <a:r>
              <a:rPr lang="en-US" dirty="0" smtClean="0"/>
              <a:t>Early Studies at LCLS: </a:t>
            </a:r>
            <a:r>
              <a:rPr lang="en-US" dirty="0" err="1" smtClean="0"/>
              <a:t>Nanocrystals</a:t>
            </a:r>
            <a:r>
              <a:rPr lang="en-US" dirty="0" smtClean="0"/>
              <a:t> in Water </a:t>
            </a:r>
            <a:r>
              <a:rPr lang="en-US" dirty="0" err="1" smtClean="0"/>
              <a:t>Microjet</a:t>
            </a:r>
            <a:endParaRPr lang="en-US" dirty="0"/>
          </a:p>
        </p:txBody>
      </p:sp>
      <p:sp>
        <p:nvSpPr>
          <p:cNvPr id="19" name="Slide Number Placeholder 18"/>
          <p:cNvSpPr>
            <a:spLocks noGrp="1"/>
          </p:cNvSpPr>
          <p:nvPr>
            <p:ph type="sldNum" sz="quarter" idx="11"/>
          </p:nvPr>
        </p:nvSpPr>
        <p:spPr>
          <a:xfrm>
            <a:off x="8676640" y="6351588"/>
            <a:ext cx="381000" cy="365125"/>
          </a:xfrm>
        </p:spPr>
        <p:txBody>
          <a:bodyPr/>
          <a:lstStyle/>
          <a:p>
            <a:fld id="{26CA2777-A89F-4130-B308-73BB65955918}" type="slidenum">
              <a:rPr lang="en-US" smtClean="0"/>
              <a:pPr/>
              <a:t>17</a:t>
            </a:fld>
            <a:endParaRPr lang="en-US"/>
          </a:p>
        </p:txBody>
      </p:sp>
      <p:sp>
        <p:nvSpPr>
          <p:cNvPr id="20"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26CA2777-A89F-4130-B308-73BB65955918}" type="slidenum">
              <a:rPr lang="en-US" smtClean="0">
                <a:solidFill>
                  <a:schemeClr val="bg1"/>
                </a:solidFill>
              </a:rPr>
              <a:pPr/>
              <a:t>18</a:t>
            </a:fld>
            <a:endParaRPr lang="en-US" dirty="0">
              <a:solidFill>
                <a:schemeClr val="bg1"/>
              </a:solidFill>
            </a:endParaRPr>
          </a:p>
        </p:txBody>
      </p:sp>
      <p:sp>
        <p:nvSpPr>
          <p:cNvPr id="8" name="Footer Placeholder 7"/>
          <p:cNvSpPr>
            <a:spLocks noGrp="1"/>
          </p:cNvSpPr>
          <p:nvPr>
            <p:ph type="ftr" sz="quarter" idx="4294967295"/>
          </p:nvPr>
        </p:nvSpPr>
        <p:spPr>
          <a:xfrm>
            <a:off x="3810000" y="6356350"/>
            <a:ext cx="5334000" cy="365125"/>
          </a:xfrm>
        </p:spPr>
        <p:txBody>
          <a:bodyPr/>
          <a:lstStyle/>
          <a:p>
            <a:r>
              <a:rPr lang="en-US" smtClean="0">
                <a:solidFill>
                  <a:schemeClr val="bg1"/>
                </a:solidFill>
              </a:rPr>
              <a:t>ASCAC August 24, 2010</a:t>
            </a:r>
            <a:endParaRPr lang="en-US" dirty="0">
              <a:solidFill>
                <a:schemeClr val="bg1"/>
              </a:solidFill>
            </a:endParaRPr>
          </a:p>
        </p:txBody>
      </p:sp>
      <p:pic>
        <p:nvPicPr>
          <p:cNvPr id="9" name="Picture 8" descr="slide0019_image160.jpg"/>
          <p:cNvPicPr>
            <a:picLocks noChangeAspect="1"/>
          </p:cNvPicPr>
          <p:nvPr/>
        </p:nvPicPr>
        <p:blipFill>
          <a:blip r:embed="rId3" cstate="print"/>
          <a:stretch>
            <a:fillRect/>
          </a:stretch>
        </p:blipFill>
        <p:spPr>
          <a:xfrm>
            <a:off x="-174171" y="-16334"/>
            <a:ext cx="9492342" cy="6890668"/>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221226" y="940416"/>
            <a:ext cx="1197552" cy="732619"/>
          </a:xfrm>
          <a:prstGeom prst="rect">
            <a:avLst/>
          </a:prstGeom>
          <a:noFill/>
          <a:ln w="9525">
            <a:noFill/>
            <a:miter lim="800000"/>
            <a:headEnd/>
            <a:tailEnd/>
          </a:ln>
        </p:spPr>
      </p:pic>
      <p:sp>
        <p:nvSpPr>
          <p:cNvPr id="12" name="Rectangle 11"/>
          <p:cNvSpPr/>
          <p:nvPr/>
        </p:nvSpPr>
        <p:spPr>
          <a:xfrm>
            <a:off x="1595954" y="857599"/>
            <a:ext cx="4404796" cy="5170646"/>
          </a:xfrm>
          <a:prstGeom prst="rect">
            <a:avLst/>
          </a:prstGeom>
        </p:spPr>
        <p:txBody>
          <a:bodyPr wrap="square">
            <a:spAutoFit/>
          </a:bodyPr>
          <a:lstStyle/>
          <a:p>
            <a:pPr marL="228600" lvl="0" indent="-228600">
              <a:spcBef>
                <a:spcPts val="0"/>
              </a:spcBef>
              <a:buFontTx/>
              <a:buChar char="•"/>
            </a:pPr>
            <a:r>
              <a:rPr lang="en-US" sz="2200" dirty="0" smtClean="0">
                <a:latin typeface="Calibri" pitchFamily="34" charset="0"/>
              </a:rPr>
              <a:t>Identification of key lignin biosynthesis genes in </a:t>
            </a:r>
            <a:r>
              <a:rPr lang="en-US" sz="2200" dirty="0" err="1" smtClean="0">
                <a:latin typeface="Calibri" pitchFamily="34" charset="0"/>
              </a:rPr>
              <a:t>switchgrass</a:t>
            </a:r>
            <a:r>
              <a:rPr lang="en-US" sz="2200" dirty="0" smtClean="0">
                <a:latin typeface="Calibri" pitchFamily="34" charset="0"/>
              </a:rPr>
              <a:t>, providing potential targets for improving </a:t>
            </a:r>
            <a:r>
              <a:rPr lang="en-US" sz="2200" dirty="0" err="1" smtClean="0">
                <a:latin typeface="Calibri" pitchFamily="34" charset="0"/>
              </a:rPr>
              <a:t>switchgrass</a:t>
            </a:r>
            <a:r>
              <a:rPr lang="en-US" sz="2200" dirty="0" smtClean="0">
                <a:latin typeface="Calibri" pitchFamily="34" charset="0"/>
              </a:rPr>
              <a:t> as a </a:t>
            </a:r>
            <a:r>
              <a:rPr lang="en-US" sz="2200" dirty="0" err="1" smtClean="0">
                <a:latin typeface="Calibri" pitchFamily="34" charset="0"/>
              </a:rPr>
              <a:t>bioenergy</a:t>
            </a:r>
            <a:r>
              <a:rPr lang="en-US" sz="2200" dirty="0" smtClean="0">
                <a:latin typeface="Calibri" pitchFamily="34" charset="0"/>
              </a:rPr>
              <a:t> crop.</a:t>
            </a:r>
            <a:br>
              <a:rPr lang="en-US" sz="2200" dirty="0" smtClean="0">
                <a:latin typeface="Calibri" pitchFamily="34" charset="0"/>
              </a:rPr>
            </a:br>
            <a:endParaRPr lang="en-US" sz="2200" dirty="0" smtClean="0">
              <a:latin typeface="Calibri" pitchFamily="34" charset="0"/>
            </a:endParaRPr>
          </a:p>
          <a:p>
            <a:pPr marL="228600" indent="-228600">
              <a:spcBef>
                <a:spcPts val="0"/>
              </a:spcBef>
              <a:buFontTx/>
              <a:buChar char="•"/>
            </a:pPr>
            <a:r>
              <a:rPr lang="en-US" sz="2200" dirty="0" smtClean="0">
                <a:latin typeface="Calibri" pitchFamily="34" charset="0"/>
              </a:rPr>
              <a:t>Used synthetic biology toolkit to construct the first microbes to produce an advanced </a:t>
            </a:r>
            <a:r>
              <a:rPr lang="en-US" sz="2200" dirty="0" err="1" smtClean="0">
                <a:latin typeface="Calibri" pitchFamily="34" charset="0"/>
              </a:rPr>
              <a:t>biofuel</a:t>
            </a:r>
            <a:r>
              <a:rPr lang="en-US" sz="2200" dirty="0" smtClean="0">
                <a:latin typeface="Calibri" pitchFamily="34" charset="0"/>
              </a:rPr>
              <a:t> directly from biomass.</a:t>
            </a:r>
          </a:p>
          <a:p>
            <a:pPr marL="114300" indent="-114300">
              <a:spcBef>
                <a:spcPts val="0"/>
              </a:spcBef>
              <a:buFontTx/>
              <a:buChar char="•"/>
            </a:pPr>
            <a:endParaRPr lang="en-US" sz="2200" dirty="0" smtClean="0">
              <a:latin typeface="Calibri" pitchFamily="34" charset="0"/>
              <a:cs typeface="Arial" pitchFamily="34" charset="0"/>
            </a:endParaRPr>
          </a:p>
          <a:p>
            <a:pPr marL="228600" indent="-228600">
              <a:spcBef>
                <a:spcPts val="0"/>
              </a:spcBef>
              <a:buFontTx/>
              <a:buChar char="•"/>
            </a:pPr>
            <a:r>
              <a:rPr lang="en-US" sz="2200" dirty="0" smtClean="0">
                <a:latin typeface="Calibri" pitchFamily="34" charset="0"/>
                <a:cs typeface="Arial" pitchFamily="34" charset="0"/>
              </a:rPr>
              <a:t> Characterized soil microbial community structure to understand impacts of biomass crop growth on marginal lands</a:t>
            </a:r>
          </a:p>
        </p:txBody>
      </p:sp>
      <p:pic>
        <p:nvPicPr>
          <p:cNvPr id="13" name="Picture 7"/>
          <p:cNvPicPr>
            <a:picLocks noChangeAspect="1" noChangeArrowheads="1"/>
          </p:cNvPicPr>
          <p:nvPr/>
        </p:nvPicPr>
        <p:blipFill>
          <a:blip r:embed="rId4" cstate="print">
            <a:lum contrast="6000"/>
          </a:blip>
          <a:srcRect r="45383"/>
          <a:stretch>
            <a:fillRect/>
          </a:stretch>
        </p:blipFill>
        <p:spPr bwMode="auto">
          <a:xfrm>
            <a:off x="6608471" y="883245"/>
            <a:ext cx="1653787" cy="1818892"/>
          </a:xfrm>
          <a:prstGeom prst="rect">
            <a:avLst/>
          </a:prstGeom>
          <a:noFill/>
          <a:ln w="9525">
            <a:noFill/>
            <a:miter lim="800000"/>
            <a:headEnd/>
            <a:tailEnd/>
          </a:ln>
        </p:spPr>
      </p:pic>
      <p:sp>
        <p:nvSpPr>
          <p:cNvPr id="182273" name="Title 1"/>
          <p:cNvSpPr>
            <a:spLocks noGrp="1"/>
          </p:cNvSpPr>
          <p:nvPr>
            <p:ph type="title"/>
          </p:nvPr>
        </p:nvSpPr>
        <p:spPr>
          <a:xfrm>
            <a:off x="0" y="143192"/>
            <a:ext cx="9144000" cy="458587"/>
          </a:xfrm>
        </p:spPr>
        <p:txBody>
          <a:bodyPr>
            <a:noAutofit/>
          </a:bodyPr>
          <a:lstStyle/>
          <a:p>
            <a:r>
              <a:rPr lang="en-US" dirty="0" err="1" smtClean="0"/>
              <a:t>Bioenergy</a:t>
            </a:r>
            <a:r>
              <a:rPr lang="en-US" dirty="0" smtClean="0"/>
              <a:t> Research Centers: Recent Highlights</a:t>
            </a:r>
          </a:p>
        </p:txBody>
      </p:sp>
      <p:pic>
        <p:nvPicPr>
          <p:cNvPr id="8" name="Picture 2"/>
          <p:cNvPicPr>
            <a:picLocks noChangeAspect="1" noChangeArrowheads="1"/>
          </p:cNvPicPr>
          <p:nvPr/>
        </p:nvPicPr>
        <p:blipFill>
          <a:blip r:embed="rId5" cstate="print"/>
          <a:srcRect/>
          <a:stretch>
            <a:fillRect/>
          </a:stretch>
        </p:blipFill>
        <p:spPr bwMode="auto">
          <a:xfrm>
            <a:off x="221226" y="4650154"/>
            <a:ext cx="1385455" cy="694661"/>
          </a:xfrm>
          <a:prstGeom prst="rect">
            <a:avLst/>
          </a:prstGeom>
          <a:noFill/>
          <a:ln w="9525">
            <a:noFill/>
            <a:miter lim="800000"/>
            <a:headEnd/>
            <a:tailEnd/>
          </a:ln>
        </p:spPr>
      </p:pic>
      <p:pic>
        <p:nvPicPr>
          <p:cNvPr id="9" name="Picture 9" descr="JBEI_Logo copy.jpg"/>
          <p:cNvPicPr>
            <a:picLocks noChangeAspect="1"/>
          </p:cNvPicPr>
          <p:nvPr/>
        </p:nvPicPr>
        <p:blipFill>
          <a:blip r:embed="rId6" cstate="print"/>
          <a:srcRect/>
          <a:stretch>
            <a:fillRect/>
          </a:stretch>
        </p:blipFill>
        <p:spPr bwMode="auto">
          <a:xfrm>
            <a:off x="206477" y="2969236"/>
            <a:ext cx="1341745" cy="594752"/>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srcRect/>
          <a:stretch>
            <a:fillRect/>
          </a:stretch>
        </p:blipFill>
        <p:spPr bwMode="auto">
          <a:xfrm>
            <a:off x="6760029" y="2972844"/>
            <a:ext cx="1386192" cy="1544614"/>
          </a:xfrm>
          <a:prstGeom prst="rect">
            <a:avLst/>
          </a:prstGeom>
          <a:noFill/>
          <a:ln w="9525">
            <a:noFill/>
            <a:miter lim="800000"/>
            <a:headEnd/>
            <a:tailEnd/>
          </a:ln>
        </p:spPr>
      </p:pic>
      <p:pic>
        <p:nvPicPr>
          <p:cNvPr id="16" name="Picture 2" descr="http://www.epa.gov/oerrpage/superfund/programs/recycle/images/rosetownship.jpg"/>
          <p:cNvPicPr>
            <a:picLocks noChangeAspect="1" noChangeArrowheads="1"/>
          </p:cNvPicPr>
          <p:nvPr/>
        </p:nvPicPr>
        <p:blipFill>
          <a:blip r:embed="rId8" cstate="print"/>
          <a:srcRect/>
          <a:stretch>
            <a:fillRect/>
          </a:stretch>
        </p:blipFill>
        <p:spPr bwMode="auto">
          <a:xfrm>
            <a:off x="6174968" y="4677702"/>
            <a:ext cx="2505750" cy="1559811"/>
          </a:xfrm>
          <a:prstGeom prst="rect">
            <a:avLst/>
          </a:prstGeom>
          <a:noFill/>
        </p:spPr>
      </p:pic>
      <p:sp>
        <p:nvSpPr>
          <p:cNvPr id="15" name="Slide Number Placeholder 4"/>
          <p:cNvSpPr txBox="1">
            <a:spLocks/>
          </p:cNvSpPr>
          <p:nvPr/>
        </p:nvSpPr>
        <p:spPr>
          <a:xfrm>
            <a:off x="8676640" y="6351588"/>
            <a:ext cx="3810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1722FF3-B2FF-4B9D-A1FC-2641F0BD8CF1}" type="slidenum">
              <a:rPr kumimoji="0" lang="en-US" sz="1200" b="0" i="0" u="none" strike="noStrike" kern="1200" cap="none" spc="0" normalizeH="0" noProof="0" smtClean="0">
                <a:ln>
                  <a:noFill/>
                </a:ln>
                <a:solidFill>
                  <a:srgbClr val="106636"/>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noProof="0" dirty="0">
              <a:ln>
                <a:noFill/>
              </a:ln>
              <a:solidFill>
                <a:srgbClr val="106636"/>
              </a:solidFill>
              <a:effectLst/>
              <a:uLnTx/>
              <a:uFillTx/>
              <a:latin typeface="Arial" charset="0"/>
              <a:ea typeface="+mn-ea"/>
              <a:cs typeface="+mn-cs"/>
            </a:endParaRPr>
          </a:p>
        </p:txBody>
      </p:sp>
      <p:sp>
        <p:nvSpPr>
          <p:cNvPr id="17" name="Footer Placeholder 6"/>
          <p:cNvSpPr txBox="1">
            <a:spLocks/>
          </p:cNvSpPr>
          <p:nvPr/>
        </p:nvSpPr>
        <p:spPr>
          <a:xfrm>
            <a:off x="3140463" y="6356350"/>
            <a:ext cx="5334000" cy="365125"/>
          </a:xfrm>
          <a:prstGeom prst="rect">
            <a:avLst/>
          </a:prstGeom>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noProof="0" smtClean="0">
                <a:ln>
                  <a:noFill/>
                </a:ln>
                <a:solidFill>
                  <a:srgbClr val="106636"/>
                </a:solidFill>
                <a:effectLst/>
                <a:uLnTx/>
                <a:uFillTx/>
                <a:latin typeface="Arial" charset="0"/>
                <a:ea typeface="+mn-ea"/>
                <a:cs typeface="+mn-cs"/>
              </a:rPr>
              <a:t>BERAC September 16, 2010</a:t>
            </a:r>
            <a:endParaRPr kumimoji="0" lang="en-US" sz="1200" b="0" i="0" u="none" strike="noStrike" kern="1200" cap="none" spc="0" normalizeH="0" noProof="0" dirty="0">
              <a:ln>
                <a:noFill/>
              </a:ln>
              <a:solidFill>
                <a:srgbClr val="106636"/>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1000125" y="1389542"/>
            <a:ext cx="7143750" cy="4786313"/>
          </a:xfrm>
        </p:spPr>
        <p:txBody>
          <a:bodyPr/>
          <a:lstStyle/>
          <a:p>
            <a:pPr marL="0" indent="0" eaLnBrk="1" hangingPunct="1">
              <a:lnSpc>
                <a:spcPts val="2700"/>
              </a:lnSpc>
              <a:spcBef>
                <a:spcPts val="0"/>
              </a:spcBef>
              <a:spcAft>
                <a:spcPts val="0"/>
              </a:spcAft>
              <a:buNone/>
              <a:defRPr/>
            </a:pPr>
            <a:r>
              <a:rPr lang="en-US" sz="1800" b="0" dirty="0" smtClean="0">
                <a:solidFill>
                  <a:schemeClr val="tx1"/>
                </a:solidFill>
              </a:rPr>
              <a:t>“</a:t>
            </a:r>
            <a:r>
              <a:rPr lang="en-US" sz="1600" b="0" dirty="0" smtClean="0">
                <a:solidFill>
                  <a:schemeClr val="tx1"/>
                </a:solidFill>
              </a:rPr>
              <a:t>We double the budget of key agencies, including the National Science Foundation, a primary source of funding for academic research, and the National Institute of Standards and Technology, which supports a wide range of pursuits – from improving health information technology to measuring carbon pollution, from testing “smart grid” designs to developing advanced manufacturing processes. And my budget doubles funding for the Department of Energy’s Office of Science which builds and operates accelerators, colliders, supercomputers, high-energy light sources, and facilities for making </a:t>
            </a:r>
            <a:r>
              <a:rPr lang="en-US" sz="1600" b="0" dirty="0" err="1" smtClean="0">
                <a:solidFill>
                  <a:schemeClr val="tx1"/>
                </a:solidFill>
              </a:rPr>
              <a:t>nano</a:t>
            </a:r>
            <a:r>
              <a:rPr lang="en-US" sz="1600" b="0" dirty="0" smtClean="0">
                <a:solidFill>
                  <a:schemeClr val="tx1"/>
                </a:solidFill>
              </a:rPr>
              <a:t>-materials. Because we know that a nation’s potential for scientific discovery is defined by the tools it makes available to its </a:t>
            </a:r>
            <a:r>
              <a:rPr lang="en-US" sz="1600" b="0" dirty="0" smtClean="0">
                <a:solidFill>
                  <a:schemeClr val="tx1"/>
                </a:solidFill>
              </a:rPr>
              <a:t>researchers.</a:t>
            </a:r>
            <a:r>
              <a:rPr lang="en-US" sz="1800" b="0" dirty="0" smtClean="0">
                <a:solidFill>
                  <a:schemeClr val="tx1"/>
                </a:solidFill>
              </a:rPr>
              <a:t>”</a:t>
            </a:r>
            <a:endParaRPr lang="en-US" sz="1800" b="0" dirty="0" smtClean="0">
              <a:solidFill>
                <a:schemeClr val="tx1"/>
              </a:solidFill>
            </a:endParaRPr>
          </a:p>
          <a:p>
            <a:pPr marL="0" indent="0" eaLnBrk="1" hangingPunct="1">
              <a:lnSpc>
                <a:spcPts val="2600"/>
              </a:lnSpc>
              <a:spcBef>
                <a:spcPts val="0"/>
              </a:spcBef>
              <a:spcAft>
                <a:spcPts val="0"/>
              </a:spcAft>
              <a:buFont typeface="Arial" charset="0"/>
              <a:buNone/>
              <a:defRPr/>
            </a:pPr>
            <a:endParaRPr lang="en-US" sz="1800" b="0" dirty="0" smtClean="0">
              <a:solidFill>
                <a:schemeClr val="tx1"/>
              </a:solidFill>
            </a:endParaRPr>
          </a:p>
          <a:p>
            <a:pPr marL="4348163" indent="0">
              <a:spcBef>
                <a:spcPts val="0"/>
              </a:spcBef>
              <a:spcAft>
                <a:spcPts val="0"/>
              </a:spcAft>
              <a:buFont typeface="Arial" charset="0"/>
              <a:buNone/>
              <a:defRPr/>
            </a:pPr>
            <a:r>
              <a:rPr lang="en-US" sz="1800" b="0" dirty="0" smtClean="0">
                <a:solidFill>
                  <a:schemeClr val="tx1"/>
                </a:solidFill>
              </a:rPr>
              <a:t>President Barack Obama</a:t>
            </a:r>
          </a:p>
          <a:p>
            <a:pPr marL="4348163" indent="0">
              <a:spcBef>
                <a:spcPts val="0"/>
              </a:spcBef>
              <a:spcAft>
                <a:spcPts val="0"/>
              </a:spcAft>
              <a:buFont typeface="Arial" charset="0"/>
              <a:buNone/>
              <a:defRPr/>
            </a:pPr>
            <a:r>
              <a:rPr lang="en-US" sz="1800" b="0" dirty="0" smtClean="0">
                <a:solidFill>
                  <a:schemeClr val="tx1"/>
                </a:solidFill>
              </a:rPr>
              <a:t>April 27, </a:t>
            </a:r>
            <a:r>
              <a:rPr lang="en-US" sz="1800" b="0" dirty="0" smtClean="0">
                <a:solidFill>
                  <a:schemeClr val="tx1"/>
                </a:solidFill>
              </a:rPr>
              <a:t>2009</a:t>
            </a:r>
          </a:p>
          <a:p>
            <a:pPr marL="0" indent="0" eaLnBrk="1" hangingPunct="1">
              <a:spcBef>
                <a:spcPts val="0"/>
              </a:spcBef>
              <a:spcAft>
                <a:spcPts val="0"/>
              </a:spcAft>
              <a:buFont typeface="Arial" charset="0"/>
              <a:buNone/>
              <a:defRPr/>
            </a:pPr>
            <a:endParaRPr lang="en-US" sz="1400" b="0" dirty="0" smtClean="0">
              <a:solidFill>
                <a:schemeClr val="tx1"/>
              </a:solidFill>
              <a:latin typeface="Arial" charset="0"/>
              <a:cs typeface="Arial" charset="0"/>
            </a:endParaRPr>
          </a:p>
          <a:p>
            <a:pPr marL="0" indent="0" eaLnBrk="1" hangingPunct="1">
              <a:spcBef>
                <a:spcPts val="0"/>
              </a:spcBef>
              <a:spcAft>
                <a:spcPts val="0"/>
              </a:spcAft>
              <a:buFont typeface="Arial" charset="0"/>
              <a:buNone/>
              <a:defRPr/>
            </a:pPr>
            <a:endParaRPr lang="en-US" sz="1400" b="0" dirty="0" smtClean="0">
              <a:solidFill>
                <a:schemeClr val="tx1"/>
              </a:solidFill>
              <a:latin typeface="Arial" charset="0"/>
              <a:cs typeface="Arial" charset="0"/>
            </a:endParaRPr>
          </a:p>
        </p:txBody>
      </p:sp>
      <p:sp>
        <p:nvSpPr>
          <p:cNvPr id="4099" name="Title 2"/>
          <p:cNvSpPr>
            <a:spLocks noGrp="1"/>
          </p:cNvSpPr>
          <p:nvPr>
            <p:ph type="title"/>
          </p:nvPr>
        </p:nvSpPr>
        <p:spPr>
          <a:xfrm>
            <a:off x="0" y="-166688"/>
            <a:ext cx="9144000" cy="1143001"/>
          </a:xfrm>
        </p:spPr>
        <p:txBody>
          <a:bodyPr/>
          <a:lstStyle/>
          <a:p>
            <a:r>
              <a:rPr lang="en-US" dirty="0" smtClean="0">
                <a:latin typeface="Arial" charset="0"/>
                <a:cs typeface="Arial" charset="0"/>
              </a:rPr>
              <a:t>The Administration’s S&amp;T Priorities for the FY 2011 Budget</a:t>
            </a:r>
          </a:p>
        </p:txBody>
      </p:sp>
      <p:sp>
        <p:nvSpPr>
          <p:cNvPr id="4100" name="Slide Number Placeholder 3"/>
          <p:cNvSpPr>
            <a:spLocks noGrp="1"/>
          </p:cNvSpPr>
          <p:nvPr>
            <p:ph type="sldNum" sz="quarter" idx="11"/>
          </p:nvPr>
        </p:nvSpPr>
        <p:spPr bwMode="auto">
          <a:xfrm>
            <a:off x="8676640" y="6351588"/>
            <a:ext cx="381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31D10B1-C0D5-431D-A29C-B244B2DC3C86}" type="slidenum">
              <a:rPr lang="en-US" smtClean="0">
                <a:latin typeface="Arial" charset="0"/>
                <a:cs typeface="Arial" charset="0"/>
              </a:rPr>
              <a:pPr fontAlgn="base">
                <a:spcBef>
                  <a:spcPct val="0"/>
                </a:spcBef>
                <a:spcAft>
                  <a:spcPct val="0"/>
                </a:spcAft>
              </a:pPr>
              <a:t>2</a:t>
            </a:fld>
            <a:endParaRPr lang="en-US" smtClean="0">
              <a:latin typeface="Arial" charset="0"/>
              <a:cs typeface="Arial" charset="0"/>
            </a:endParaRPr>
          </a:p>
        </p:txBody>
      </p:sp>
      <p:sp>
        <p:nvSpPr>
          <p:cNvPr id="6" name="Footer Placeholder 6"/>
          <p:cNvSpPr>
            <a:spLocks noGrp="1"/>
          </p:cNvSpPr>
          <p:nvPr>
            <p:ph type="ftr" sz="quarter" idx="10"/>
          </p:nvPr>
        </p:nvSpPr>
        <p:spPr>
          <a:xfrm>
            <a:off x="3135630"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49578" y="19050"/>
            <a:ext cx="3825875" cy="723900"/>
          </a:xfrm>
        </p:spPr>
        <p:txBody>
          <a:bodyPr/>
          <a:lstStyle/>
          <a:p>
            <a:pPr eaLnBrk="1" hangingPunct="1">
              <a:defRPr/>
            </a:pPr>
            <a:r>
              <a:rPr lang="en-US" dirty="0" smtClean="0"/>
              <a:t>ITER</a:t>
            </a:r>
          </a:p>
        </p:txBody>
      </p:sp>
      <p:sp>
        <p:nvSpPr>
          <p:cNvPr id="6148" name="Content Placeholder 2"/>
          <p:cNvSpPr>
            <a:spLocks noGrp="1"/>
          </p:cNvSpPr>
          <p:nvPr>
            <p:ph idx="4294967295"/>
          </p:nvPr>
        </p:nvSpPr>
        <p:spPr>
          <a:xfrm>
            <a:off x="447675" y="1274845"/>
            <a:ext cx="4810125" cy="4384040"/>
          </a:xfrm>
        </p:spPr>
        <p:txBody>
          <a:bodyPr>
            <a:normAutofit fontScale="62500" lnSpcReduction="20000"/>
          </a:bodyPr>
          <a:lstStyle/>
          <a:p>
            <a:pPr marL="228600" indent="-228600" eaLnBrk="1" hangingPunct="1">
              <a:defRPr/>
            </a:pPr>
            <a:r>
              <a:rPr lang="en-US" sz="2600" b="0" dirty="0" smtClean="0"/>
              <a:t>ITER (Latin for “the way”) is a first of a kind major international research collaboration on fusion energy. </a:t>
            </a:r>
          </a:p>
          <a:p>
            <a:pPr marL="228600" indent="-228600" eaLnBrk="1" hangingPunct="1">
              <a:defRPr/>
            </a:pPr>
            <a:r>
              <a:rPr lang="en-US" sz="2600" b="0" dirty="0" smtClean="0"/>
              <a:t>U.S. is a 9.09% partner.</a:t>
            </a:r>
          </a:p>
          <a:p>
            <a:pPr marL="228600" indent="-228600" eaLnBrk="1" hangingPunct="1">
              <a:spcBef>
                <a:spcPct val="30000"/>
              </a:spcBef>
              <a:defRPr/>
            </a:pPr>
            <a:r>
              <a:rPr lang="en-US" sz="2600" b="0" dirty="0" smtClean="0">
                <a:ea typeface="ＭＳ Ｐゴシック" pitchFamily="34" charset="-128"/>
              </a:rPr>
              <a:t>ITER Goals</a:t>
            </a:r>
          </a:p>
          <a:p>
            <a:pPr marL="623888" lvl="1" indent="-166688" eaLnBrk="1" hangingPunct="1">
              <a:spcBef>
                <a:spcPct val="30000"/>
              </a:spcBef>
              <a:buFont typeface="Wingdings" pitchFamily="2" charset="2"/>
              <a:buChar char="§"/>
              <a:defRPr/>
            </a:pPr>
            <a:r>
              <a:rPr lang="en-US" dirty="0" smtClean="0">
                <a:solidFill>
                  <a:srgbClr val="146737"/>
                </a:solidFill>
                <a:ea typeface="ＭＳ Ｐゴシック" pitchFamily="34" charset="-128"/>
              </a:rPr>
              <a:t>Designed to produce 500 MW </a:t>
            </a:r>
            <a:br>
              <a:rPr lang="en-US" dirty="0" smtClean="0">
                <a:solidFill>
                  <a:srgbClr val="146737"/>
                </a:solidFill>
                <a:ea typeface="ＭＳ Ｐゴシック" pitchFamily="34" charset="-128"/>
              </a:rPr>
            </a:br>
            <a:r>
              <a:rPr lang="en-US" dirty="0" smtClean="0">
                <a:solidFill>
                  <a:srgbClr val="146737"/>
                </a:solidFill>
                <a:ea typeface="ＭＳ Ｐゴシック" pitchFamily="34" charset="-128"/>
              </a:rPr>
              <a:t>of fusion power (Q </a:t>
            </a:r>
            <a:r>
              <a:rPr lang="en-US" u="sng" dirty="0" smtClean="0">
                <a:solidFill>
                  <a:srgbClr val="146737"/>
                </a:solidFill>
                <a:ea typeface="ＭＳ Ｐゴシック" pitchFamily="34" charset="-128"/>
              </a:rPr>
              <a:t>&gt;</a:t>
            </a:r>
            <a:r>
              <a:rPr lang="en-US" dirty="0" smtClean="0">
                <a:solidFill>
                  <a:srgbClr val="146737"/>
                </a:solidFill>
                <a:ea typeface="ＭＳ Ｐゴシック" pitchFamily="34" charset="-128"/>
              </a:rPr>
              <a:t> 10) </a:t>
            </a:r>
            <a:br>
              <a:rPr lang="en-US" dirty="0" smtClean="0">
                <a:solidFill>
                  <a:srgbClr val="146737"/>
                </a:solidFill>
                <a:ea typeface="ＭＳ Ｐゴシック" pitchFamily="34" charset="-128"/>
              </a:rPr>
            </a:br>
            <a:r>
              <a:rPr lang="en-US" dirty="0" smtClean="0">
                <a:solidFill>
                  <a:srgbClr val="146737"/>
                </a:solidFill>
                <a:ea typeface="ＭＳ Ｐゴシック" pitchFamily="34" charset="-128"/>
              </a:rPr>
              <a:t>for at least 300-500 seconds </a:t>
            </a:r>
          </a:p>
          <a:p>
            <a:pPr marL="623888" lvl="1" indent="-166688" eaLnBrk="1" hangingPunct="1">
              <a:spcBef>
                <a:spcPct val="30000"/>
              </a:spcBef>
              <a:buFont typeface="Wingdings" pitchFamily="2" charset="2"/>
              <a:buChar char="§"/>
              <a:defRPr/>
            </a:pPr>
            <a:r>
              <a:rPr lang="en-US" i="1" dirty="0" smtClean="0">
                <a:solidFill>
                  <a:srgbClr val="146737"/>
                </a:solidFill>
                <a:ea typeface="ＭＳ Ｐゴシック" pitchFamily="34" charset="-128"/>
              </a:rPr>
              <a:t>Burning plasma </a:t>
            </a:r>
            <a:r>
              <a:rPr lang="en-US" dirty="0" smtClean="0">
                <a:solidFill>
                  <a:srgbClr val="146737"/>
                </a:solidFill>
                <a:ea typeface="ＭＳ Ｐゴシック" pitchFamily="34" charset="-128"/>
              </a:rPr>
              <a:t>dynamics and control</a:t>
            </a:r>
          </a:p>
          <a:p>
            <a:pPr marL="1081088" lvl="2" indent="-166688" eaLnBrk="1" hangingPunct="1">
              <a:spcBef>
                <a:spcPct val="30000"/>
              </a:spcBef>
              <a:buFontTx/>
              <a:buNone/>
              <a:defRPr/>
            </a:pPr>
            <a:r>
              <a:rPr lang="en-US" sz="2200" dirty="0" smtClean="0">
                <a:solidFill>
                  <a:srgbClr val="146737"/>
                </a:solidFill>
                <a:ea typeface="ＭＳ Ｐゴシック" pitchFamily="34" charset="-128"/>
              </a:rPr>
              <a:t>-	</a:t>
            </a:r>
            <a:r>
              <a:rPr lang="en-US" sz="1900" dirty="0" smtClean="0">
                <a:solidFill>
                  <a:srgbClr val="146737"/>
                </a:solidFill>
                <a:ea typeface="ＭＳ Ｐゴシック" pitchFamily="34" charset="-128"/>
              </a:rPr>
              <a:t>U.S. emphasizes the value of ITER, its flexibility, and its diagnostics as a scientific instrument: develop a predictive capability of the burning plasma state</a:t>
            </a:r>
          </a:p>
          <a:p>
            <a:pPr marL="623888" lvl="1" indent="-166688" eaLnBrk="1" hangingPunct="1">
              <a:spcBef>
                <a:spcPct val="30000"/>
              </a:spcBef>
              <a:buFont typeface="Wingdings" pitchFamily="2" charset="2"/>
              <a:buChar char="§"/>
              <a:defRPr/>
            </a:pPr>
            <a:r>
              <a:rPr lang="en-US" dirty="0" smtClean="0">
                <a:solidFill>
                  <a:srgbClr val="146737"/>
                </a:solidFill>
                <a:ea typeface="ＭＳ Ｐゴシック" pitchFamily="34" charset="-128"/>
              </a:rPr>
              <a:t>Will optimize physics and integrate many of key technologies needed for future </a:t>
            </a:r>
            <a:br>
              <a:rPr lang="en-US" dirty="0" smtClean="0">
                <a:solidFill>
                  <a:srgbClr val="146737"/>
                </a:solidFill>
                <a:ea typeface="ＭＳ Ｐゴシック" pitchFamily="34" charset="-128"/>
              </a:rPr>
            </a:br>
            <a:r>
              <a:rPr lang="en-US" dirty="0" smtClean="0">
                <a:solidFill>
                  <a:srgbClr val="146737"/>
                </a:solidFill>
                <a:ea typeface="ＭＳ Ｐゴシック" pitchFamily="34" charset="-128"/>
              </a:rPr>
              <a:t>fusion power plants</a:t>
            </a:r>
          </a:p>
          <a:p>
            <a:pPr marL="223838" indent="-166688">
              <a:spcBef>
                <a:spcPct val="30000"/>
              </a:spcBef>
              <a:buFont typeface="Wingdings" pitchFamily="2" charset="2"/>
              <a:buChar char="§"/>
              <a:defRPr/>
            </a:pPr>
            <a:r>
              <a:rPr lang="en-US" sz="2600" b="0" dirty="0" smtClean="0">
                <a:latin typeface="Arial Narrow" pitchFamily="34" charset="0"/>
              </a:rPr>
              <a:t>The </a:t>
            </a:r>
            <a:r>
              <a:rPr lang="en-US" sz="2600" b="0" i="1" dirty="0" smtClean="0">
                <a:latin typeface="Arial Narrow" pitchFamily="34" charset="0"/>
              </a:rPr>
              <a:t>Agreement on the Establishment of the ITER International Fusion Energy Organization for the Joint Implementation of the ITER Project</a:t>
            </a:r>
            <a:r>
              <a:rPr lang="en-US" sz="2600" b="0" dirty="0" smtClean="0">
                <a:latin typeface="Arial Narrow" pitchFamily="34" charset="0"/>
              </a:rPr>
              <a:t>, entered into force in October 2007 for a period of 35 years. </a:t>
            </a:r>
          </a:p>
        </p:txBody>
      </p:sp>
      <p:sp>
        <p:nvSpPr>
          <p:cNvPr id="3079" name="Text Box 7"/>
          <p:cNvSpPr txBox="1">
            <a:spLocks noChangeArrowheads="1"/>
          </p:cNvSpPr>
          <p:nvPr/>
        </p:nvSpPr>
        <p:spPr bwMode="auto">
          <a:xfrm>
            <a:off x="5649595" y="4730898"/>
            <a:ext cx="2856488" cy="307777"/>
          </a:xfrm>
          <a:prstGeom prst="rect">
            <a:avLst/>
          </a:prstGeom>
          <a:noFill/>
          <a:ln w="9525">
            <a:noFill/>
            <a:miter lim="800000"/>
            <a:headEnd/>
            <a:tailEnd/>
          </a:ln>
        </p:spPr>
        <p:txBody>
          <a:bodyPr wrap="none">
            <a:spAutoFit/>
          </a:bodyPr>
          <a:lstStyle/>
          <a:p>
            <a:pPr algn="ctr"/>
            <a:r>
              <a:rPr lang="en-US" sz="1400"/>
              <a:t>ITER Tokamak – Cross Sectional View</a:t>
            </a:r>
          </a:p>
        </p:txBody>
      </p:sp>
      <p:pic>
        <p:nvPicPr>
          <p:cNvPr id="7" name="Picture 6" descr="slide0046_image049.jpg"/>
          <p:cNvPicPr>
            <a:picLocks noChangeAspect="1"/>
          </p:cNvPicPr>
          <p:nvPr/>
        </p:nvPicPr>
        <p:blipFill>
          <a:blip r:embed="rId3" cstate="print"/>
          <a:stretch>
            <a:fillRect/>
          </a:stretch>
        </p:blipFill>
        <p:spPr>
          <a:xfrm>
            <a:off x="5446786" y="1506046"/>
            <a:ext cx="3256767" cy="3022948"/>
          </a:xfrm>
          <a:prstGeom prst="rect">
            <a:avLst/>
          </a:prstGeom>
        </p:spPr>
      </p:pic>
      <p:sp>
        <p:nvSpPr>
          <p:cNvPr id="9" name="Slide Number Placeholder 4"/>
          <p:cNvSpPr>
            <a:spLocks noGrp="1"/>
          </p:cNvSpPr>
          <p:nvPr>
            <p:ph type="sldNum" sz="quarter" idx="11"/>
          </p:nvPr>
        </p:nvSpPr>
        <p:spPr>
          <a:xfrm>
            <a:off x="8688070" y="6351588"/>
            <a:ext cx="381000" cy="365125"/>
          </a:xfrm>
        </p:spPr>
        <p:txBody>
          <a:bodyPr/>
          <a:lstStyle/>
          <a:p>
            <a:pPr>
              <a:defRPr/>
            </a:pPr>
            <a:fld id="{21722FF3-B2FF-4B9D-A1FC-2641F0BD8CF1}" type="slidenum">
              <a:rPr lang="en-US" smtClean="0"/>
              <a:pPr>
                <a:defRPr/>
              </a:pPr>
              <a:t>20</a:t>
            </a:fld>
            <a:endParaRPr lang="en-US" dirty="0"/>
          </a:p>
        </p:txBody>
      </p:sp>
      <p:sp>
        <p:nvSpPr>
          <p:cNvPr id="10"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228600" y="0"/>
            <a:ext cx="8486775" cy="500063"/>
          </a:xfrm>
        </p:spPr>
        <p:txBody>
          <a:bodyPr>
            <a:normAutofit fontScale="90000"/>
          </a:bodyPr>
          <a:lstStyle/>
          <a:p>
            <a:pPr>
              <a:defRPr/>
            </a:pPr>
            <a:r>
              <a:rPr lang="en-US" sz="2800" b="1" dirty="0" smtClean="0"/>
              <a:t/>
            </a:r>
            <a:br>
              <a:rPr lang="en-US" sz="2800" b="1" dirty="0" smtClean="0"/>
            </a:br>
            <a:r>
              <a:rPr lang="en-US" sz="2800" dirty="0" smtClean="0"/>
              <a:t>Inertial </a:t>
            </a:r>
            <a:r>
              <a:rPr lang="en-US" sz="2700" dirty="0" smtClean="0"/>
              <a:t>Fusion Energy: Nearing Ignition</a:t>
            </a:r>
          </a:p>
        </p:txBody>
      </p:sp>
      <p:sp>
        <p:nvSpPr>
          <p:cNvPr id="55299" name="Rectangle 3"/>
          <p:cNvSpPr>
            <a:spLocks noGrp="1" noChangeArrowheads="1"/>
          </p:cNvSpPr>
          <p:nvPr>
            <p:ph type="body" idx="4294967295"/>
          </p:nvPr>
        </p:nvSpPr>
        <p:spPr>
          <a:xfrm>
            <a:off x="152400" y="1371600"/>
            <a:ext cx="6705600" cy="3657600"/>
          </a:xfrm>
        </p:spPr>
        <p:txBody>
          <a:bodyPr/>
          <a:lstStyle/>
          <a:p>
            <a:pPr indent="-223838">
              <a:lnSpc>
                <a:spcPct val="95000"/>
              </a:lnSpc>
            </a:pPr>
            <a:r>
              <a:rPr lang="en-US" sz="1800" b="0" dirty="0" smtClean="0">
                <a:solidFill>
                  <a:schemeClr val="tx1"/>
                </a:solidFill>
              </a:rPr>
              <a:t>The newly completed National Ignition Facility – the world’s most powerful laser system – recently began full operations</a:t>
            </a:r>
          </a:p>
          <a:p>
            <a:pPr indent="-223838">
              <a:lnSpc>
                <a:spcPct val="95000"/>
              </a:lnSpc>
            </a:pPr>
            <a:r>
              <a:rPr lang="en-US" sz="1800" b="0" dirty="0" smtClean="0">
                <a:solidFill>
                  <a:schemeClr val="tx1"/>
                </a:solidFill>
              </a:rPr>
              <a:t>NIF is on track to achieve the first laboratory demonstration of “ignition” or net energy gain</a:t>
            </a:r>
          </a:p>
        </p:txBody>
      </p:sp>
      <p:pic>
        <p:nvPicPr>
          <p:cNvPr id="4" name="Picture 7"/>
          <p:cNvPicPr>
            <a:picLocks noChangeAspect="1" noChangeArrowheads="1"/>
          </p:cNvPicPr>
          <p:nvPr/>
        </p:nvPicPr>
        <p:blipFill>
          <a:blip r:embed="rId3" cstate="print"/>
          <a:srcRect/>
          <a:stretch>
            <a:fillRect/>
          </a:stretch>
        </p:blipFill>
        <p:spPr bwMode="auto">
          <a:xfrm>
            <a:off x="5791200" y="3352800"/>
            <a:ext cx="2971800" cy="222885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381000" y="2743200"/>
            <a:ext cx="5257800" cy="3311525"/>
          </a:xfrm>
          <a:prstGeom prst="rect">
            <a:avLst/>
          </a:prstGeom>
          <a:noFill/>
          <a:ln w="9525">
            <a:noFill/>
            <a:miter lim="800000"/>
            <a:headEnd/>
            <a:tailEnd/>
          </a:ln>
        </p:spPr>
      </p:pic>
      <p:sp>
        <p:nvSpPr>
          <p:cNvPr id="8" name="Slide Number Placeholder 4"/>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21</a:t>
            </a:fld>
            <a:endParaRPr lang="en-US" dirty="0"/>
          </a:p>
        </p:txBody>
      </p:sp>
      <p:sp>
        <p:nvSpPr>
          <p:cNvPr id="9"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Box 8"/>
          <p:cNvSpPr txBox="1">
            <a:spLocks noChangeArrowheads="1"/>
          </p:cNvSpPr>
          <p:nvPr/>
        </p:nvSpPr>
        <p:spPr bwMode="auto">
          <a:xfrm>
            <a:off x="4359964" y="3486007"/>
            <a:ext cx="4625009" cy="2246769"/>
          </a:xfrm>
          <a:prstGeom prst="rect">
            <a:avLst/>
          </a:prstGeom>
          <a:noFill/>
          <a:ln w="9525">
            <a:solidFill>
              <a:schemeClr val="tx1"/>
            </a:solidFill>
            <a:miter lim="800000"/>
            <a:headEnd/>
            <a:tailEnd/>
          </a:ln>
        </p:spPr>
        <p:txBody>
          <a:bodyPr wrap="square">
            <a:spAutoFit/>
          </a:bodyPr>
          <a:lstStyle/>
          <a:p>
            <a:pPr>
              <a:lnSpc>
                <a:spcPts val="1800"/>
              </a:lnSpc>
              <a:spcAft>
                <a:spcPts val="600"/>
              </a:spcAft>
            </a:pPr>
            <a:r>
              <a:rPr lang="en-US" sz="1600" dirty="0" smtClean="0"/>
              <a:t>At home, HEP builds on its investments in tools and facilities to capture the unique opportunities of neutrino science.  These </a:t>
            </a:r>
            <a:r>
              <a:rPr lang="en-US" sz="1600" dirty="0"/>
              <a:t>opportunities are fundamental to the science of particle </a:t>
            </a:r>
            <a:r>
              <a:rPr lang="en-US" sz="1600" dirty="0" smtClean="0"/>
              <a:t>physics. </a:t>
            </a:r>
            <a:endParaRPr lang="en-US" sz="800" dirty="0"/>
          </a:p>
          <a:p>
            <a:pPr>
              <a:lnSpc>
                <a:spcPts val="1800"/>
              </a:lnSpc>
              <a:spcAft>
                <a:spcPts val="600"/>
              </a:spcAft>
            </a:pPr>
            <a:r>
              <a:rPr lang="en-US" sz="1600" b="1" dirty="0" smtClean="0"/>
              <a:t>At the heart of the DOE HEP program is</a:t>
            </a:r>
            <a:r>
              <a:rPr lang="en-US" sz="1600" b="1" i="1" dirty="0" smtClean="0"/>
              <a:t> </a:t>
            </a:r>
            <a:r>
              <a:rPr lang="en-US" sz="1600" b="1" dirty="0" smtClean="0"/>
              <a:t>the world’s most intense neutrino source at </a:t>
            </a:r>
            <a:r>
              <a:rPr lang="en-US" sz="1600" b="1" dirty="0" err="1" smtClean="0"/>
              <a:t>Fermilab</a:t>
            </a:r>
            <a:r>
              <a:rPr lang="en-US" sz="1600" b="1" dirty="0" smtClean="0"/>
              <a:t>, which serves </a:t>
            </a:r>
            <a:r>
              <a:rPr lang="en-US" sz="1600" b="1" dirty="0" err="1" smtClean="0"/>
              <a:t>MINERvA</a:t>
            </a:r>
            <a:r>
              <a:rPr lang="en-US" sz="1600" b="1" dirty="0" smtClean="0"/>
              <a:t> and MINOS and will support </a:t>
            </a:r>
            <a:r>
              <a:rPr lang="en-US" sz="1600" b="1" dirty="0" err="1" smtClean="0"/>
              <a:t>NOvA</a:t>
            </a:r>
            <a:r>
              <a:rPr lang="en-US" sz="1600" b="1" dirty="0" smtClean="0"/>
              <a:t> and the proposed LBNE (+$12,000K, HEP, initiated in FY 2011).</a:t>
            </a:r>
            <a:endParaRPr lang="en-US" sz="1600" dirty="0"/>
          </a:p>
        </p:txBody>
      </p:sp>
      <p:sp>
        <p:nvSpPr>
          <p:cNvPr id="3074" name="Title 2"/>
          <p:cNvSpPr>
            <a:spLocks noGrp="1"/>
          </p:cNvSpPr>
          <p:nvPr>
            <p:ph type="title"/>
          </p:nvPr>
        </p:nvSpPr>
        <p:spPr>
          <a:xfrm>
            <a:off x="0" y="-214313"/>
            <a:ext cx="9144000" cy="1143001"/>
          </a:xfrm>
        </p:spPr>
        <p:txBody>
          <a:bodyPr/>
          <a:lstStyle/>
          <a:p>
            <a:pPr eaLnBrk="1" hangingPunct="1"/>
            <a:r>
              <a:rPr lang="en-US" dirty="0" smtClean="0">
                <a:latin typeface="Arial" charset="0"/>
                <a:cs typeface="Arial" charset="0"/>
              </a:rPr>
              <a:t>The U.S. High Energy Physics Program</a:t>
            </a:r>
            <a:br>
              <a:rPr lang="en-US" dirty="0" smtClean="0">
                <a:latin typeface="Arial" charset="0"/>
                <a:cs typeface="Arial" charset="0"/>
              </a:rPr>
            </a:br>
            <a:r>
              <a:rPr lang="en-US" sz="1600" i="1" dirty="0" smtClean="0">
                <a:latin typeface="Arial" charset="0"/>
                <a:cs typeface="Arial" charset="0"/>
              </a:rPr>
              <a:t>The U.S. is uniquely positioned for a world-leading program in neutrino physics</a:t>
            </a:r>
            <a:endParaRPr lang="en-US" sz="2000" i="1" dirty="0" smtClean="0">
              <a:latin typeface="Arial" charset="0"/>
              <a:cs typeface="Arial" charset="0"/>
            </a:endParaRPr>
          </a:p>
        </p:txBody>
      </p:sp>
      <p:pic>
        <p:nvPicPr>
          <p:cNvPr id="13" name="Picture 12" descr="LBNE_GoogleMap.png"/>
          <p:cNvPicPr>
            <a:picLocks noChangeAspect="1"/>
          </p:cNvPicPr>
          <p:nvPr/>
        </p:nvPicPr>
        <p:blipFill>
          <a:blip r:embed="rId3" cstate="print"/>
          <a:srcRect b="17435"/>
          <a:stretch>
            <a:fillRect/>
          </a:stretch>
        </p:blipFill>
        <p:spPr>
          <a:xfrm>
            <a:off x="184586" y="3486007"/>
            <a:ext cx="3948904" cy="2180482"/>
          </a:xfrm>
          <a:prstGeom prst="rect">
            <a:avLst/>
          </a:prstGeom>
        </p:spPr>
      </p:pic>
      <p:sp>
        <p:nvSpPr>
          <p:cNvPr id="3075" name="Slide Number Placeholder 4"/>
          <p:cNvSpPr>
            <a:spLocks noGrp="1"/>
          </p:cNvSpPr>
          <p:nvPr>
            <p:ph type="sldNum" sz="quarter" idx="11"/>
          </p:nvPr>
        </p:nvSpPr>
        <p:spPr bwMode="auto">
          <a:xfrm>
            <a:off x="8676640" y="6351588"/>
            <a:ext cx="381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B7BFED4-C4AF-4E10-99CE-C57C2E666DB9}" type="slidenum">
              <a:rPr lang="en-US" smtClean="0">
                <a:latin typeface="Arial" charset="0"/>
                <a:cs typeface="Arial" charset="0"/>
              </a:rPr>
              <a:pPr fontAlgn="base">
                <a:spcBef>
                  <a:spcPct val="0"/>
                </a:spcBef>
                <a:spcAft>
                  <a:spcPct val="0"/>
                </a:spcAft>
              </a:pPr>
              <a:t>22</a:t>
            </a:fld>
            <a:endParaRPr lang="en-US" smtClean="0">
              <a:latin typeface="Arial" charset="0"/>
              <a:cs typeface="Arial" charset="0"/>
            </a:endParaRPr>
          </a:p>
        </p:txBody>
      </p:sp>
      <p:sp>
        <p:nvSpPr>
          <p:cNvPr id="3078" name="TextBox 7"/>
          <p:cNvSpPr txBox="1">
            <a:spLocks noChangeArrowheads="1"/>
          </p:cNvSpPr>
          <p:nvPr/>
        </p:nvSpPr>
        <p:spPr bwMode="auto">
          <a:xfrm>
            <a:off x="4863548" y="2915039"/>
            <a:ext cx="4120964" cy="369332"/>
          </a:xfrm>
          <a:prstGeom prst="rect">
            <a:avLst/>
          </a:prstGeom>
          <a:noFill/>
          <a:ln w="9525">
            <a:noFill/>
            <a:miter lim="800000"/>
            <a:headEnd/>
            <a:tailEnd/>
          </a:ln>
        </p:spPr>
        <p:txBody>
          <a:bodyPr wrap="square">
            <a:spAutoFit/>
          </a:bodyPr>
          <a:lstStyle/>
          <a:p>
            <a:r>
              <a:rPr lang="en-US" sz="900" dirty="0" smtClean="0"/>
              <a:t>Network sites of the Open Science Grid and Enabling Grids for E-</a:t>
            </a:r>
            <a:r>
              <a:rPr lang="en-US" sz="900" dirty="0" err="1" smtClean="0"/>
              <a:t>sciencE</a:t>
            </a:r>
            <a:r>
              <a:rPr lang="en-US" sz="900" dirty="0" smtClean="0"/>
              <a:t> used for transmitting experimental data from the LHC to scientists worldwide.</a:t>
            </a:r>
            <a:endParaRPr lang="en-US" sz="900" dirty="0"/>
          </a:p>
        </p:txBody>
      </p:sp>
      <p:sp>
        <p:nvSpPr>
          <p:cNvPr id="10" name="TextBox 9"/>
          <p:cNvSpPr txBox="1"/>
          <p:nvPr/>
        </p:nvSpPr>
        <p:spPr>
          <a:xfrm>
            <a:off x="198783" y="1090198"/>
            <a:ext cx="4479233" cy="1569660"/>
          </a:xfrm>
          <a:prstGeom prst="rect">
            <a:avLst/>
          </a:prstGeom>
          <a:noFill/>
          <a:ln>
            <a:solidFill>
              <a:schemeClr val="tx1"/>
            </a:solidFill>
          </a:ln>
        </p:spPr>
        <p:txBody>
          <a:bodyPr wrap="square">
            <a:spAutoFit/>
          </a:bodyPr>
          <a:lstStyle/>
          <a:p>
            <a:pPr>
              <a:defRPr/>
            </a:pPr>
            <a:r>
              <a:rPr lang="en-US" sz="1600" dirty="0"/>
              <a:t>The U.S. is a critical and strategic partner in global scientific collaborations that push the boundaries of High Energy </a:t>
            </a:r>
            <a:r>
              <a:rPr lang="en-US" sz="1600" dirty="0" smtClean="0"/>
              <a:t>Physics.  The </a:t>
            </a:r>
            <a:r>
              <a:rPr lang="en-US" sz="1600" dirty="0"/>
              <a:t>U.S. has developed components for the Large </a:t>
            </a:r>
            <a:r>
              <a:rPr lang="en-US" sz="1600" dirty="0" err="1"/>
              <a:t>Hadron</a:t>
            </a:r>
            <a:r>
              <a:rPr lang="en-US" sz="1600" dirty="0"/>
              <a:t> Collider at CERN and hosts centers for data </a:t>
            </a:r>
            <a:r>
              <a:rPr lang="en-US" sz="1600" dirty="0" smtClean="0"/>
              <a:t>analysis.</a:t>
            </a:r>
            <a:endParaRPr lang="en-US" sz="1600" dirty="0"/>
          </a:p>
        </p:txBody>
      </p:sp>
      <p:pic>
        <p:nvPicPr>
          <p:cNvPr id="3082" name="Picture 11" descr="CE0227H.jpg"/>
          <p:cNvPicPr>
            <a:picLocks noChangeAspect="1"/>
          </p:cNvPicPr>
          <p:nvPr/>
        </p:nvPicPr>
        <p:blipFill>
          <a:blip r:embed="rId4" cstate="print"/>
          <a:srcRect l="5324" r="4176"/>
          <a:stretch>
            <a:fillRect/>
          </a:stretch>
        </p:blipFill>
        <p:spPr bwMode="auto">
          <a:xfrm>
            <a:off x="4835388" y="947627"/>
            <a:ext cx="4182094" cy="1927086"/>
          </a:xfrm>
          <a:prstGeom prst="rect">
            <a:avLst/>
          </a:prstGeom>
          <a:noFill/>
          <a:ln w="9525">
            <a:noFill/>
            <a:miter lim="800000"/>
            <a:headEnd/>
            <a:tailEnd/>
          </a:ln>
        </p:spPr>
      </p:pic>
      <p:sp>
        <p:nvSpPr>
          <p:cNvPr id="14" name="TextBox 7"/>
          <p:cNvSpPr txBox="1">
            <a:spLocks noChangeArrowheads="1"/>
          </p:cNvSpPr>
          <p:nvPr/>
        </p:nvSpPr>
        <p:spPr bwMode="auto">
          <a:xfrm>
            <a:off x="159488" y="5695602"/>
            <a:ext cx="3961938" cy="369332"/>
          </a:xfrm>
          <a:prstGeom prst="rect">
            <a:avLst/>
          </a:prstGeom>
          <a:solidFill>
            <a:schemeClr val="bg1"/>
          </a:solidFill>
          <a:ln w="9525">
            <a:noFill/>
            <a:miter lim="800000"/>
            <a:headEnd/>
            <a:tailEnd/>
          </a:ln>
        </p:spPr>
        <p:txBody>
          <a:bodyPr wrap="square">
            <a:spAutoFit/>
          </a:bodyPr>
          <a:lstStyle/>
          <a:p>
            <a:r>
              <a:rPr lang="en-US" sz="900" dirty="0" smtClean="0"/>
              <a:t>The </a:t>
            </a:r>
            <a:r>
              <a:rPr lang="en-US" sz="900" dirty="0" err="1" smtClean="0"/>
              <a:t>NuMI</a:t>
            </a:r>
            <a:r>
              <a:rPr lang="en-US" sz="900" dirty="0" smtClean="0"/>
              <a:t> </a:t>
            </a:r>
            <a:r>
              <a:rPr lang="en-US" sz="900" dirty="0" err="1" smtClean="0"/>
              <a:t>beamline</a:t>
            </a:r>
            <a:r>
              <a:rPr lang="en-US" sz="900" dirty="0" smtClean="0"/>
              <a:t> provides the world’s most intense neutrino beam for the MINOS experiment and proposed </a:t>
            </a:r>
            <a:r>
              <a:rPr lang="en-US" sz="900" dirty="0" err="1" smtClean="0"/>
              <a:t>NOvA</a:t>
            </a:r>
            <a:r>
              <a:rPr lang="en-US" sz="900" dirty="0" smtClean="0"/>
              <a:t> and LBNE experiments</a:t>
            </a:r>
            <a:endParaRPr lang="en-US" sz="900" dirty="0"/>
          </a:p>
        </p:txBody>
      </p:sp>
      <p:sp>
        <p:nvSpPr>
          <p:cNvPr id="11"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595" y="45719"/>
            <a:ext cx="8230810" cy="709673"/>
          </a:xfrm>
        </p:spPr>
        <p:txBody>
          <a:bodyPr/>
          <a:lstStyle/>
          <a:p>
            <a:r>
              <a:rPr lang="en-US" dirty="0" smtClean="0"/>
              <a:t>Progress Toward the Higgs Particle*</a:t>
            </a:r>
            <a:endParaRPr lang="en-US" dirty="0"/>
          </a:p>
        </p:txBody>
      </p:sp>
      <p:sp>
        <p:nvSpPr>
          <p:cNvPr id="3" name="Slide Number Placeholder 2"/>
          <p:cNvSpPr>
            <a:spLocks noGrp="1"/>
          </p:cNvSpPr>
          <p:nvPr>
            <p:ph type="sldNum" sz="quarter" idx="4294967295"/>
          </p:nvPr>
        </p:nvSpPr>
        <p:spPr>
          <a:xfrm>
            <a:off x="8682990" y="6351588"/>
            <a:ext cx="381000" cy="365125"/>
          </a:xfrm>
        </p:spPr>
        <p:txBody>
          <a:bodyPr/>
          <a:lstStyle/>
          <a:p>
            <a:pPr>
              <a:defRPr/>
            </a:pPr>
            <a:fld id="{69DE7923-09E4-41C2-83EA-D1A09CA1BB7E}" type="slidenum">
              <a:rPr lang="en-US" smtClean="0"/>
              <a:pPr>
                <a:defRPr/>
              </a:pPr>
              <a:t>23</a:t>
            </a:fld>
            <a:endParaRPr lang="en-US" dirty="0"/>
          </a:p>
        </p:txBody>
      </p:sp>
      <p:pic>
        <p:nvPicPr>
          <p:cNvPr id="4" name="Picture 3" descr="tevatron_higgs_2010-07-26.png"/>
          <p:cNvPicPr>
            <a:picLocks noChangeAspect="1"/>
          </p:cNvPicPr>
          <p:nvPr/>
        </p:nvPicPr>
        <p:blipFill>
          <a:blip r:embed="rId2" cstate="print"/>
          <a:stretch>
            <a:fillRect/>
          </a:stretch>
        </p:blipFill>
        <p:spPr>
          <a:xfrm>
            <a:off x="632741" y="1047928"/>
            <a:ext cx="7885023" cy="4998542"/>
          </a:xfrm>
          <a:prstGeom prst="rect">
            <a:avLst/>
          </a:prstGeom>
        </p:spPr>
      </p:pic>
      <p:sp>
        <p:nvSpPr>
          <p:cNvPr id="6" name="TextBox 5"/>
          <p:cNvSpPr txBox="1"/>
          <p:nvPr/>
        </p:nvSpPr>
        <p:spPr>
          <a:xfrm>
            <a:off x="1425258" y="5875020"/>
            <a:ext cx="3752532" cy="261610"/>
          </a:xfrm>
          <a:prstGeom prst="rect">
            <a:avLst/>
          </a:prstGeom>
          <a:noFill/>
        </p:spPr>
        <p:txBody>
          <a:bodyPr wrap="square" rtlCol="0">
            <a:spAutoFit/>
          </a:bodyPr>
          <a:lstStyle/>
          <a:p>
            <a:r>
              <a:rPr lang="en-US" sz="1100" dirty="0" smtClean="0"/>
              <a:t>*D. Wright, LLNL, private communication</a:t>
            </a:r>
            <a:endParaRPr lang="en-US" sz="1100" dirty="0"/>
          </a:p>
        </p:txBody>
      </p:sp>
      <p:sp>
        <p:nvSpPr>
          <p:cNvPr id="7" name="Footer Placeholder 6"/>
          <p:cNvSpPr txBox="1">
            <a:spLocks/>
          </p:cNvSpPr>
          <p:nvPr/>
        </p:nvSpPr>
        <p:spPr>
          <a:xfrm>
            <a:off x="3140463" y="6356350"/>
            <a:ext cx="5334000" cy="365125"/>
          </a:xfrm>
          <a:prstGeom prst="rect">
            <a:avLst/>
          </a:prstGeom>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noProof="0" smtClean="0">
                <a:ln>
                  <a:noFill/>
                </a:ln>
                <a:solidFill>
                  <a:srgbClr val="106636"/>
                </a:solidFill>
                <a:effectLst/>
                <a:uLnTx/>
                <a:uFillTx/>
                <a:latin typeface="Arial" charset="0"/>
                <a:ea typeface="+mn-ea"/>
                <a:cs typeface="+mn-cs"/>
              </a:rPr>
              <a:t>BERAC September 16, 2010</a:t>
            </a:r>
            <a:endParaRPr kumimoji="0" lang="en-US" sz="1200" b="0" i="0" u="none" strike="noStrike" kern="1200" cap="none" spc="0" normalizeH="0" noProof="0" dirty="0">
              <a:ln>
                <a:noFill/>
              </a:ln>
              <a:solidFill>
                <a:srgbClr val="106636"/>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Long term waste storage needs dominated by actinides</a:t>
            </a:r>
          </a:p>
          <a:p>
            <a:r>
              <a:rPr lang="en-US" b="0" dirty="0" smtClean="0"/>
              <a:t>Fast Spectrum Reactors can burn actinides but require chemical processing</a:t>
            </a:r>
          </a:p>
          <a:p>
            <a:r>
              <a:rPr lang="en-US" b="0" dirty="0" smtClean="0"/>
              <a:t>Accelerator Driven Systems would allow the reduction of the actinides and burning of the spent fuel without chemical processing</a:t>
            </a:r>
          </a:p>
          <a:p>
            <a:endParaRPr lang="en-US" b="0" dirty="0" smtClean="0"/>
          </a:p>
          <a:p>
            <a:pPr marL="0" indent="0">
              <a:buNone/>
            </a:pPr>
            <a:r>
              <a:rPr lang="en-US" dirty="0" smtClean="0"/>
              <a:t>Question is can accelerators be built with ~50MW of power in the beam and can associated targets be constructed</a:t>
            </a:r>
            <a:endParaRPr lang="en-US" dirty="0"/>
          </a:p>
        </p:txBody>
      </p:sp>
      <p:sp>
        <p:nvSpPr>
          <p:cNvPr id="3" name="Title 2"/>
          <p:cNvSpPr>
            <a:spLocks noGrp="1"/>
          </p:cNvSpPr>
          <p:nvPr>
            <p:ph type="title"/>
          </p:nvPr>
        </p:nvSpPr>
        <p:spPr/>
        <p:txBody>
          <a:bodyPr/>
          <a:lstStyle/>
          <a:p>
            <a:r>
              <a:rPr lang="en-US" dirty="0" smtClean="0"/>
              <a:t>Accelerator Technology – Is it good enough?</a:t>
            </a:r>
            <a:endParaRPr lang="en-US" dirty="0"/>
          </a:p>
        </p:txBody>
      </p:sp>
      <p:sp>
        <p:nvSpPr>
          <p:cNvPr id="5" name="Slide Number Placeholder 4"/>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24</a:t>
            </a:fld>
            <a:endParaRPr lang="en-US" dirty="0"/>
          </a:p>
        </p:txBody>
      </p:sp>
      <p:sp>
        <p:nvSpPr>
          <p:cNvPr id="7"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280" y="1365539"/>
            <a:ext cx="8410575" cy="3816061"/>
          </a:xfrm>
        </p:spPr>
        <p:txBody>
          <a:bodyPr/>
          <a:lstStyle/>
          <a:p>
            <a:pPr marL="285750" indent="-285750"/>
            <a:r>
              <a:rPr lang="en-US" sz="2000" b="0" dirty="0" smtClean="0"/>
              <a:t>Continuous need for enhancing small businesses</a:t>
            </a:r>
          </a:p>
          <a:p>
            <a:pPr marL="285750" indent="-285750"/>
            <a:r>
              <a:rPr lang="en-US" sz="2000" b="0" dirty="0" smtClean="0"/>
              <a:t>DOE-wide SBIR and STTR programs are managed by SC</a:t>
            </a:r>
          </a:p>
          <a:p>
            <a:pPr marL="285750" indent="-285750"/>
            <a:r>
              <a:rPr lang="en-US" sz="2000" b="0" dirty="0" smtClean="0"/>
              <a:t>It is not a small program ~$150M/yr</a:t>
            </a:r>
          </a:p>
          <a:p>
            <a:pPr marL="285750" indent="-285750"/>
            <a:r>
              <a:rPr lang="en-US" sz="2000" b="0" dirty="0" smtClean="0"/>
              <a:t>Steps are being taken to strengthen program</a:t>
            </a:r>
          </a:p>
          <a:p>
            <a:pPr>
              <a:buNone/>
            </a:pPr>
            <a:endParaRPr lang="en-US" sz="2000" b="0" dirty="0" smtClean="0"/>
          </a:p>
          <a:p>
            <a:pPr marL="400050" indent="-400050">
              <a:buFont typeface="Arial" pitchFamily="34" charset="0"/>
              <a:buChar char="→"/>
            </a:pPr>
            <a:r>
              <a:rPr lang="en-US" sz="2000" dirty="0" smtClean="0"/>
              <a:t>Moved up to report to Deputy Director in SC</a:t>
            </a:r>
          </a:p>
          <a:p>
            <a:pPr marL="400050" indent="-400050">
              <a:buFont typeface="Arial" pitchFamily="34" charset="0"/>
              <a:buChar char="→"/>
            </a:pPr>
            <a:r>
              <a:rPr lang="en-US" sz="2000" dirty="0" smtClean="0"/>
              <a:t>Enhancing office to make it more effective</a:t>
            </a:r>
          </a:p>
          <a:p>
            <a:pPr marL="400050" indent="-400050">
              <a:buFont typeface="Arial" pitchFamily="34" charset="0"/>
              <a:buChar char="→"/>
            </a:pPr>
            <a:r>
              <a:rPr lang="en-US" sz="2000" dirty="0" smtClean="0"/>
              <a:t>Strengthening involvement of DOE executive management</a:t>
            </a:r>
            <a:endParaRPr lang="en-US" sz="2000" dirty="0"/>
          </a:p>
        </p:txBody>
      </p:sp>
      <p:sp>
        <p:nvSpPr>
          <p:cNvPr id="3" name="Title 2"/>
          <p:cNvSpPr>
            <a:spLocks noGrp="1"/>
          </p:cNvSpPr>
          <p:nvPr>
            <p:ph type="title"/>
          </p:nvPr>
        </p:nvSpPr>
        <p:spPr/>
        <p:txBody>
          <a:bodyPr/>
          <a:lstStyle/>
          <a:p>
            <a:r>
              <a:rPr lang="en-US" dirty="0" smtClean="0"/>
              <a:t>SBIR and STTR</a:t>
            </a:r>
            <a:endParaRPr lang="en-US" dirty="0"/>
          </a:p>
        </p:txBody>
      </p:sp>
      <p:sp>
        <p:nvSpPr>
          <p:cNvPr id="5" name="Slide Number Placeholder 4"/>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25</a:t>
            </a:fld>
            <a:endParaRPr lang="en-US" dirty="0"/>
          </a:p>
        </p:txBody>
      </p:sp>
      <p:sp>
        <p:nvSpPr>
          <p:cNvPr id="7" name="TextBox 6"/>
          <p:cNvSpPr txBox="1"/>
          <p:nvPr/>
        </p:nvSpPr>
        <p:spPr>
          <a:xfrm>
            <a:off x="360218" y="5777346"/>
            <a:ext cx="8423564" cy="369332"/>
          </a:xfrm>
          <a:prstGeom prst="rect">
            <a:avLst/>
          </a:prstGeom>
          <a:noFill/>
        </p:spPr>
        <p:txBody>
          <a:bodyPr wrap="square" rtlCol="0">
            <a:spAutoFit/>
          </a:bodyPr>
          <a:lstStyle/>
          <a:p>
            <a:pPr algn="ctr"/>
            <a:r>
              <a:rPr lang="en-US" dirty="0" smtClean="0"/>
              <a:t>http://www.science.doe.gov/sbir/</a:t>
            </a:r>
            <a:endParaRPr lang="en-US" dirty="0"/>
          </a:p>
        </p:txBody>
      </p:sp>
      <p:sp>
        <p:nvSpPr>
          <p:cNvPr id="8"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85776"/>
            <a:ext cx="9144000" cy="877163"/>
          </a:xfrm>
        </p:spPr>
        <p:txBody>
          <a:bodyPr>
            <a:normAutofit fontScale="90000"/>
          </a:bodyPr>
          <a:lstStyle/>
          <a:p>
            <a:r>
              <a:rPr lang="en-US" sz="2700" dirty="0" smtClean="0"/>
              <a:t>What are the major knowledge gaps </a:t>
            </a:r>
            <a:br>
              <a:rPr lang="en-US" sz="2700" dirty="0" smtClean="0"/>
            </a:br>
            <a:r>
              <a:rPr lang="en-US" sz="2700" dirty="0" smtClean="0"/>
              <a:t>in climate models?</a:t>
            </a:r>
            <a:endParaRPr lang="en-US" sz="2700" dirty="0"/>
          </a:p>
        </p:txBody>
      </p:sp>
      <p:pic>
        <p:nvPicPr>
          <p:cNvPr id="13" name="Picture 7" descr="cloudsfromjimmy"/>
          <p:cNvPicPr>
            <a:picLocks noChangeAspect="1" noChangeArrowheads="1"/>
          </p:cNvPicPr>
          <p:nvPr/>
        </p:nvPicPr>
        <p:blipFill>
          <a:blip r:embed="rId3" cstate="print"/>
          <a:srcRect b="6741"/>
          <a:stretch>
            <a:fillRect/>
          </a:stretch>
        </p:blipFill>
        <p:spPr bwMode="auto">
          <a:xfrm>
            <a:off x="633000" y="2962276"/>
            <a:ext cx="2860913" cy="1830388"/>
          </a:xfrm>
          <a:prstGeom prst="rect">
            <a:avLst/>
          </a:prstGeom>
          <a:noFill/>
          <a:ln w="9525">
            <a:solidFill>
              <a:schemeClr val="bg1"/>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pic>
        <p:nvPicPr>
          <p:cNvPr id="9" name="Picture 8" descr="sweetgum site.jpg"/>
          <p:cNvPicPr>
            <a:picLocks noChangeAspect="1"/>
          </p:cNvPicPr>
          <p:nvPr/>
        </p:nvPicPr>
        <p:blipFill>
          <a:blip r:embed="rId4" cstate="print"/>
          <a:srcRect b="4166"/>
          <a:stretch>
            <a:fillRect/>
          </a:stretch>
        </p:blipFill>
        <p:spPr>
          <a:xfrm>
            <a:off x="6008357" y="2962276"/>
            <a:ext cx="2929268" cy="1830388"/>
          </a:xfrm>
          <a:prstGeom prst="rect">
            <a:avLst/>
          </a:prstGeom>
          <a:ln>
            <a:solidFill>
              <a:schemeClr val="bg1"/>
            </a:solidFill>
          </a:ln>
          <a:effectLst>
            <a:outerShdw blurRad="50800" dist="38100" dir="2700000" algn="tl" rotWithShape="0">
              <a:prstClr val="black">
                <a:alpha val="40000"/>
              </a:prstClr>
            </a:outerShdw>
            <a:reflection blurRad="6350" stA="52000" endA="300" endPos="35000" dir="5400000" sy="-100000" algn="bl" rotWithShape="0"/>
          </a:effectLst>
        </p:spPr>
      </p:pic>
      <p:pic>
        <p:nvPicPr>
          <p:cNvPr id="8" name="Picture 2" descr="http://www.wildwildweather.com/forecastblog/wp-content/uploads/2009/05/image518336x.jpg"/>
          <p:cNvPicPr>
            <a:picLocks noChangeAspect="1" noChangeArrowheads="1"/>
          </p:cNvPicPr>
          <p:nvPr/>
        </p:nvPicPr>
        <p:blipFill>
          <a:blip r:embed="rId5" cstate="print"/>
          <a:srcRect b="3626"/>
          <a:stretch>
            <a:fillRect/>
          </a:stretch>
        </p:blipFill>
        <p:spPr bwMode="auto">
          <a:xfrm>
            <a:off x="3365205" y="2972908"/>
            <a:ext cx="2597486" cy="1830388"/>
          </a:xfrm>
          <a:prstGeom prst="rect">
            <a:avLst/>
          </a:prstGeom>
          <a:noFill/>
          <a:ln>
            <a:solidFill>
              <a:schemeClr val="bg1"/>
            </a:solidFill>
          </a:ln>
          <a:effectLst>
            <a:outerShdw blurRad="50800" dist="38100" dir="2700000" algn="tl" rotWithShape="0">
              <a:prstClr val="black">
                <a:alpha val="40000"/>
              </a:prstClr>
            </a:outerShdw>
            <a:reflection blurRad="6350" stA="52000" endA="300" endPos="35000" dir="5400000" sy="-100000" algn="bl" rotWithShape="0"/>
          </a:effectLst>
        </p:spPr>
      </p:pic>
      <p:grpSp>
        <p:nvGrpSpPr>
          <p:cNvPr id="2" name="Group 17"/>
          <p:cNvGrpSpPr/>
          <p:nvPr/>
        </p:nvGrpSpPr>
        <p:grpSpPr>
          <a:xfrm>
            <a:off x="1185531" y="1464184"/>
            <a:ext cx="6491465" cy="1256644"/>
            <a:chOff x="4950372" y="1623848"/>
            <a:chExt cx="9186043" cy="1150884"/>
          </a:xfrm>
          <a:effectLst>
            <a:outerShdw blurRad="50800" dist="38100" dir="2700000" algn="tl" rotWithShape="0">
              <a:prstClr val="black">
                <a:alpha val="40000"/>
              </a:prstClr>
            </a:outerShdw>
          </a:effectLst>
        </p:grpSpPr>
        <p:sp>
          <p:nvSpPr>
            <p:cNvPr id="14" name="Rectangle 13"/>
            <p:cNvSpPr/>
            <p:nvPr/>
          </p:nvSpPr>
          <p:spPr>
            <a:xfrm>
              <a:off x="4950372" y="1623848"/>
              <a:ext cx="2932387" cy="11508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Representation </a:t>
              </a:r>
              <a:br>
                <a:rPr lang="en-US" sz="2000" dirty="0" smtClean="0"/>
              </a:br>
              <a:r>
                <a:rPr lang="en-US" sz="2000" dirty="0" smtClean="0"/>
                <a:t>of </a:t>
              </a:r>
              <a:r>
                <a:rPr lang="en-US" sz="2000" b="1" dirty="0" smtClean="0"/>
                <a:t>clouds</a:t>
              </a:r>
              <a:r>
                <a:rPr lang="en-US" sz="2000" dirty="0" smtClean="0"/>
                <a:t> in </a:t>
              </a:r>
              <a:br>
                <a:rPr lang="en-US" sz="2000" dirty="0" smtClean="0"/>
              </a:br>
              <a:r>
                <a:rPr lang="en-US" sz="2000" dirty="0" smtClean="0"/>
                <a:t>climate models</a:t>
              </a:r>
            </a:p>
          </p:txBody>
        </p:sp>
        <p:sp>
          <p:nvSpPr>
            <p:cNvPr id="15" name="Rectangle 14"/>
            <p:cNvSpPr/>
            <p:nvPr/>
          </p:nvSpPr>
          <p:spPr>
            <a:xfrm>
              <a:off x="8077200" y="1623848"/>
              <a:ext cx="2932387" cy="11508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Direct and indirect effects of </a:t>
              </a:r>
              <a:r>
                <a:rPr lang="en-US" sz="2000" b="1" dirty="0" smtClean="0"/>
                <a:t>aerosols</a:t>
              </a:r>
              <a:r>
                <a:rPr lang="en-US" sz="2000" dirty="0" smtClean="0"/>
                <a:t> </a:t>
              </a:r>
              <a:br>
                <a:rPr lang="en-US" sz="2000" dirty="0" smtClean="0"/>
              </a:br>
              <a:r>
                <a:rPr lang="en-US" sz="2000" dirty="0" smtClean="0"/>
                <a:t>on climate</a:t>
              </a:r>
            </a:p>
          </p:txBody>
        </p:sp>
        <p:sp>
          <p:nvSpPr>
            <p:cNvPr id="16" name="Rectangle 15"/>
            <p:cNvSpPr/>
            <p:nvPr/>
          </p:nvSpPr>
          <p:spPr>
            <a:xfrm>
              <a:off x="11204028" y="1623849"/>
              <a:ext cx="2932387" cy="11508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smtClean="0"/>
                <a:t>Interactions </a:t>
              </a:r>
              <a:br>
                <a:rPr lang="en-US" sz="2000" dirty="0" smtClean="0"/>
              </a:br>
              <a:r>
                <a:rPr lang="en-US" sz="2000" dirty="0" smtClean="0"/>
                <a:t>of the </a:t>
              </a:r>
              <a:r>
                <a:rPr lang="en-US" sz="2000" b="1" dirty="0" smtClean="0"/>
                <a:t>carbon cycle </a:t>
              </a:r>
              <a:r>
                <a:rPr lang="en-US" sz="2000" dirty="0" smtClean="0"/>
                <a:t/>
              </a:r>
              <a:br>
                <a:rPr lang="en-US" sz="2000" dirty="0" smtClean="0"/>
              </a:br>
              <a:r>
                <a:rPr lang="en-US" sz="2000" dirty="0" smtClean="0"/>
                <a:t>and climate</a:t>
              </a:r>
            </a:p>
          </p:txBody>
        </p:sp>
      </p:grpSp>
      <p:sp>
        <p:nvSpPr>
          <p:cNvPr id="10" name="Slide Number Placeholder 4"/>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26</a:t>
            </a:fld>
            <a:endParaRPr lang="en-US" dirty="0"/>
          </a:p>
        </p:txBody>
      </p:sp>
      <p:sp>
        <p:nvSpPr>
          <p:cNvPr id="12"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57200" y="-304800"/>
            <a:ext cx="100584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Rectangle 61"/>
          <p:cNvSpPr/>
          <p:nvPr/>
        </p:nvSpPr>
        <p:spPr>
          <a:xfrm>
            <a:off x="2493963" y="2590800"/>
            <a:ext cx="3581400" cy="3886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 name="Rectangle 7"/>
          <p:cNvSpPr/>
          <p:nvPr/>
        </p:nvSpPr>
        <p:spPr>
          <a:xfrm>
            <a:off x="3397250" y="304800"/>
            <a:ext cx="1752600" cy="990600"/>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000" b="1">
              <a:latin typeface="Arial" pitchFamily="34" charset="0"/>
            </a:endParaRPr>
          </a:p>
        </p:txBody>
      </p:sp>
      <p:sp>
        <p:nvSpPr>
          <p:cNvPr id="26630" name="TextBox 8"/>
          <p:cNvSpPr txBox="1">
            <a:spLocks noChangeArrowheads="1"/>
          </p:cNvSpPr>
          <p:nvPr/>
        </p:nvSpPr>
        <p:spPr bwMode="auto">
          <a:xfrm>
            <a:off x="3244850" y="374650"/>
            <a:ext cx="2057400" cy="1016000"/>
          </a:xfrm>
          <a:prstGeom prst="rect">
            <a:avLst/>
          </a:prstGeom>
          <a:noFill/>
          <a:ln w="9525">
            <a:noFill/>
            <a:miter lim="800000"/>
            <a:headEnd/>
            <a:tailEnd/>
          </a:ln>
        </p:spPr>
        <p:txBody>
          <a:bodyPr>
            <a:spAutoFit/>
          </a:bodyPr>
          <a:lstStyle/>
          <a:p>
            <a:pPr algn="ctr"/>
            <a:r>
              <a:rPr lang="en-US" sz="1000" b="1"/>
              <a:t>Secretary</a:t>
            </a:r>
          </a:p>
          <a:p>
            <a:pPr algn="ctr"/>
            <a:r>
              <a:rPr lang="en-US" sz="1000" b="1">
                <a:solidFill>
                  <a:srgbClr val="146737"/>
                </a:solidFill>
              </a:rPr>
              <a:t>Steven Chu</a:t>
            </a:r>
          </a:p>
          <a:p>
            <a:pPr algn="ctr"/>
            <a:endParaRPr lang="en-US" sz="1000" b="1"/>
          </a:p>
          <a:p>
            <a:pPr algn="ctr"/>
            <a:r>
              <a:rPr lang="en-US" sz="1000" b="1"/>
              <a:t>Deputy Secretary</a:t>
            </a:r>
          </a:p>
          <a:p>
            <a:pPr algn="ctr"/>
            <a:r>
              <a:rPr lang="en-US" sz="1000" b="1">
                <a:solidFill>
                  <a:srgbClr val="146737"/>
                </a:solidFill>
              </a:rPr>
              <a:t>Daniel B. Poneman</a:t>
            </a:r>
          </a:p>
          <a:p>
            <a:pPr algn="ctr"/>
            <a:endParaRPr lang="en-US" sz="1000" b="1"/>
          </a:p>
        </p:txBody>
      </p:sp>
      <p:sp>
        <p:nvSpPr>
          <p:cNvPr id="10" name="Rectangle 9"/>
          <p:cNvSpPr/>
          <p:nvPr/>
        </p:nvSpPr>
        <p:spPr>
          <a:xfrm>
            <a:off x="3409950" y="1600200"/>
            <a:ext cx="1752600" cy="850900"/>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a:latin typeface="Arial" pitchFamily="34" charset="0"/>
            </a:endParaRPr>
          </a:p>
        </p:txBody>
      </p:sp>
      <p:sp>
        <p:nvSpPr>
          <p:cNvPr id="11" name="Rectangle 10"/>
          <p:cNvSpPr/>
          <p:nvPr/>
        </p:nvSpPr>
        <p:spPr>
          <a:xfrm>
            <a:off x="476250" y="1600200"/>
            <a:ext cx="1752600" cy="849313"/>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a:latin typeface="Arial" pitchFamily="34" charset="0"/>
            </a:endParaRPr>
          </a:p>
        </p:txBody>
      </p:sp>
      <p:sp>
        <p:nvSpPr>
          <p:cNvPr id="26634" name="TextBox 12"/>
          <p:cNvSpPr txBox="1">
            <a:spLocks noChangeArrowheads="1"/>
          </p:cNvSpPr>
          <p:nvPr/>
        </p:nvSpPr>
        <p:spPr bwMode="auto">
          <a:xfrm>
            <a:off x="323850" y="1676400"/>
            <a:ext cx="2057400" cy="708025"/>
          </a:xfrm>
          <a:prstGeom prst="rect">
            <a:avLst/>
          </a:prstGeom>
          <a:noFill/>
          <a:ln w="9525">
            <a:noFill/>
            <a:miter lim="800000"/>
            <a:headEnd/>
            <a:tailEnd/>
          </a:ln>
        </p:spPr>
        <p:txBody>
          <a:bodyPr>
            <a:spAutoFit/>
          </a:bodyPr>
          <a:lstStyle/>
          <a:p>
            <a:pPr algn="ctr"/>
            <a:r>
              <a:rPr lang="en-US" sz="1000" b="1"/>
              <a:t>Under Secretary</a:t>
            </a:r>
          </a:p>
          <a:p>
            <a:pPr algn="ctr"/>
            <a:r>
              <a:rPr lang="en-US" sz="1000" b="1"/>
              <a:t>for Energy</a:t>
            </a:r>
          </a:p>
          <a:p>
            <a:pPr algn="ctr"/>
            <a:endParaRPr lang="en-US" sz="1000" b="1"/>
          </a:p>
          <a:p>
            <a:pPr algn="ctr"/>
            <a:r>
              <a:rPr lang="en-US" sz="1000" b="1">
                <a:solidFill>
                  <a:srgbClr val="146737"/>
                </a:solidFill>
              </a:rPr>
              <a:t>Kristina Johnson</a:t>
            </a:r>
          </a:p>
        </p:txBody>
      </p:sp>
      <p:sp>
        <p:nvSpPr>
          <p:cNvPr id="26635" name="TextBox 13"/>
          <p:cNvSpPr txBox="1">
            <a:spLocks noChangeArrowheads="1"/>
          </p:cNvSpPr>
          <p:nvPr/>
        </p:nvSpPr>
        <p:spPr bwMode="auto">
          <a:xfrm>
            <a:off x="3257550" y="1692275"/>
            <a:ext cx="2057400" cy="708025"/>
          </a:xfrm>
          <a:prstGeom prst="rect">
            <a:avLst/>
          </a:prstGeom>
          <a:noFill/>
          <a:ln w="9525">
            <a:noFill/>
            <a:miter lim="800000"/>
            <a:headEnd/>
            <a:tailEnd/>
          </a:ln>
        </p:spPr>
        <p:txBody>
          <a:bodyPr>
            <a:spAutoFit/>
          </a:bodyPr>
          <a:lstStyle/>
          <a:p>
            <a:pPr algn="ctr"/>
            <a:r>
              <a:rPr lang="en-US" sz="1000" b="1"/>
              <a:t>Under Secretary</a:t>
            </a:r>
          </a:p>
          <a:p>
            <a:pPr algn="ctr"/>
            <a:r>
              <a:rPr lang="en-US" sz="1000" b="1"/>
              <a:t>for Science</a:t>
            </a:r>
          </a:p>
          <a:p>
            <a:pPr algn="ctr"/>
            <a:endParaRPr lang="en-US" sz="1000" b="1"/>
          </a:p>
          <a:p>
            <a:pPr algn="ctr"/>
            <a:r>
              <a:rPr lang="en-US" sz="1000" b="1">
                <a:solidFill>
                  <a:srgbClr val="146737"/>
                </a:solidFill>
              </a:rPr>
              <a:t>Steven E. Koonin</a:t>
            </a:r>
          </a:p>
        </p:txBody>
      </p:sp>
      <p:sp>
        <p:nvSpPr>
          <p:cNvPr id="26637" name="TextBox 15"/>
          <p:cNvSpPr txBox="1">
            <a:spLocks noChangeArrowheads="1"/>
          </p:cNvSpPr>
          <p:nvPr/>
        </p:nvSpPr>
        <p:spPr bwMode="auto">
          <a:xfrm>
            <a:off x="4438650" y="5657850"/>
            <a:ext cx="1524000" cy="708025"/>
          </a:xfrm>
          <a:prstGeom prst="rect">
            <a:avLst/>
          </a:prstGeom>
          <a:solidFill>
            <a:schemeClr val="bg1"/>
          </a:solidFill>
          <a:ln w="9525">
            <a:solidFill>
              <a:schemeClr val="tx1"/>
            </a:solidFill>
            <a:miter lim="800000"/>
            <a:headEnd/>
            <a:tailEnd/>
          </a:ln>
        </p:spPr>
        <p:txBody>
          <a:bodyPr>
            <a:spAutoFit/>
          </a:bodyPr>
          <a:lstStyle/>
          <a:p>
            <a:pPr algn="ctr"/>
            <a:r>
              <a:rPr lang="en-US" sz="1000" b="1"/>
              <a:t>Workforce Development for Teachers &amp; Scientists</a:t>
            </a:r>
          </a:p>
          <a:p>
            <a:pPr algn="ctr"/>
            <a:r>
              <a:rPr lang="en-US" sz="1000" b="1">
                <a:solidFill>
                  <a:srgbClr val="146737"/>
                </a:solidFill>
              </a:rPr>
              <a:t>Bill Valdez</a:t>
            </a:r>
          </a:p>
        </p:txBody>
      </p:sp>
      <p:sp>
        <p:nvSpPr>
          <p:cNvPr id="26638" name="TextBox 16"/>
          <p:cNvSpPr txBox="1">
            <a:spLocks noChangeArrowheads="1"/>
          </p:cNvSpPr>
          <p:nvPr/>
        </p:nvSpPr>
        <p:spPr bwMode="auto">
          <a:xfrm>
            <a:off x="4438650" y="4983163"/>
            <a:ext cx="1524000" cy="554037"/>
          </a:xfrm>
          <a:prstGeom prst="rect">
            <a:avLst/>
          </a:prstGeom>
          <a:solidFill>
            <a:schemeClr val="bg1"/>
          </a:solidFill>
          <a:ln w="9525">
            <a:solidFill>
              <a:schemeClr val="tx1"/>
            </a:solidFill>
            <a:miter lim="800000"/>
            <a:headEnd/>
            <a:tailEnd/>
          </a:ln>
        </p:spPr>
        <p:txBody>
          <a:bodyPr>
            <a:spAutoFit/>
          </a:bodyPr>
          <a:lstStyle/>
          <a:p>
            <a:pPr algn="ctr"/>
            <a:r>
              <a:rPr lang="en-US" sz="1000" b="1"/>
              <a:t>Fusion Energy Sciences</a:t>
            </a:r>
          </a:p>
          <a:p>
            <a:pPr algn="ctr"/>
            <a:r>
              <a:rPr lang="en-US" sz="1000" b="1">
                <a:solidFill>
                  <a:srgbClr val="146737"/>
                </a:solidFill>
              </a:rPr>
              <a:t>Ed Synakowski</a:t>
            </a:r>
          </a:p>
        </p:txBody>
      </p:sp>
      <p:sp>
        <p:nvSpPr>
          <p:cNvPr id="26639" name="TextBox 17"/>
          <p:cNvSpPr txBox="1">
            <a:spLocks noChangeArrowheads="1"/>
          </p:cNvSpPr>
          <p:nvPr/>
        </p:nvSpPr>
        <p:spPr bwMode="auto">
          <a:xfrm>
            <a:off x="4438650" y="4221163"/>
            <a:ext cx="1524000" cy="554037"/>
          </a:xfrm>
          <a:prstGeom prst="rect">
            <a:avLst/>
          </a:prstGeom>
          <a:solidFill>
            <a:schemeClr val="bg1"/>
          </a:solidFill>
          <a:ln w="9525">
            <a:solidFill>
              <a:schemeClr val="tx1"/>
            </a:solidFill>
            <a:miter lim="800000"/>
            <a:headEnd/>
            <a:tailEnd/>
          </a:ln>
        </p:spPr>
        <p:txBody>
          <a:bodyPr>
            <a:spAutoFit/>
          </a:bodyPr>
          <a:lstStyle/>
          <a:p>
            <a:pPr algn="ctr"/>
            <a:r>
              <a:rPr lang="en-US" sz="1000" b="1"/>
              <a:t>Nuclear Physics</a:t>
            </a:r>
          </a:p>
          <a:p>
            <a:pPr algn="ctr"/>
            <a:endParaRPr lang="en-US" sz="1000" b="1"/>
          </a:p>
          <a:p>
            <a:pPr algn="ctr"/>
            <a:r>
              <a:rPr lang="en-US" sz="1000" b="1">
                <a:solidFill>
                  <a:srgbClr val="146737"/>
                </a:solidFill>
              </a:rPr>
              <a:t>Tim Hallman</a:t>
            </a:r>
          </a:p>
        </p:txBody>
      </p:sp>
      <p:sp>
        <p:nvSpPr>
          <p:cNvPr id="26640" name="TextBox 18"/>
          <p:cNvSpPr txBox="1">
            <a:spLocks noChangeArrowheads="1"/>
          </p:cNvSpPr>
          <p:nvPr/>
        </p:nvSpPr>
        <p:spPr bwMode="auto">
          <a:xfrm>
            <a:off x="4438650" y="3535363"/>
            <a:ext cx="1524000" cy="554037"/>
          </a:xfrm>
          <a:prstGeom prst="rect">
            <a:avLst/>
          </a:prstGeom>
          <a:solidFill>
            <a:schemeClr val="bg1"/>
          </a:solidFill>
          <a:ln w="9525">
            <a:solidFill>
              <a:schemeClr val="tx1"/>
            </a:solidFill>
            <a:miter lim="800000"/>
            <a:headEnd/>
            <a:tailEnd/>
          </a:ln>
        </p:spPr>
        <p:txBody>
          <a:bodyPr>
            <a:spAutoFit/>
          </a:bodyPr>
          <a:lstStyle/>
          <a:p>
            <a:pPr algn="ctr"/>
            <a:r>
              <a:rPr lang="en-US" sz="1000" b="1"/>
              <a:t>High Energy Physics</a:t>
            </a:r>
          </a:p>
          <a:p>
            <a:pPr algn="ctr"/>
            <a:endParaRPr lang="en-US" sz="1000" b="1"/>
          </a:p>
          <a:p>
            <a:pPr algn="ctr"/>
            <a:r>
              <a:rPr lang="en-US" sz="1000" b="1">
                <a:solidFill>
                  <a:srgbClr val="146737"/>
                </a:solidFill>
              </a:rPr>
              <a:t>Dennis Kovar</a:t>
            </a:r>
          </a:p>
        </p:txBody>
      </p:sp>
      <p:sp>
        <p:nvSpPr>
          <p:cNvPr id="26641" name="TextBox 19"/>
          <p:cNvSpPr txBox="1">
            <a:spLocks noChangeArrowheads="1"/>
          </p:cNvSpPr>
          <p:nvPr/>
        </p:nvSpPr>
        <p:spPr bwMode="auto">
          <a:xfrm>
            <a:off x="2609850" y="4906963"/>
            <a:ext cx="1524000" cy="708025"/>
          </a:xfrm>
          <a:prstGeom prst="rect">
            <a:avLst/>
          </a:prstGeom>
          <a:solidFill>
            <a:schemeClr val="bg1"/>
          </a:solidFill>
          <a:ln w="9525">
            <a:solidFill>
              <a:schemeClr val="tx1"/>
            </a:solidFill>
            <a:miter lim="800000"/>
            <a:headEnd/>
            <a:tailEnd/>
          </a:ln>
        </p:spPr>
        <p:txBody>
          <a:bodyPr>
            <a:spAutoFit/>
          </a:bodyPr>
          <a:lstStyle/>
          <a:p>
            <a:pPr algn="ctr"/>
            <a:r>
              <a:rPr lang="en-US" sz="1000" b="1"/>
              <a:t>Biological &amp; Environmental Research</a:t>
            </a:r>
          </a:p>
          <a:p>
            <a:pPr algn="ctr"/>
            <a:r>
              <a:rPr lang="en-US" sz="1000" b="1">
                <a:solidFill>
                  <a:srgbClr val="146737"/>
                </a:solidFill>
              </a:rPr>
              <a:t>Anna Palmisano</a:t>
            </a:r>
          </a:p>
        </p:txBody>
      </p:sp>
      <p:sp>
        <p:nvSpPr>
          <p:cNvPr id="26642" name="TextBox 20"/>
          <p:cNvSpPr txBox="1">
            <a:spLocks noChangeArrowheads="1"/>
          </p:cNvSpPr>
          <p:nvPr/>
        </p:nvSpPr>
        <p:spPr bwMode="auto">
          <a:xfrm>
            <a:off x="2609850" y="4221163"/>
            <a:ext cx="1524000" cy="554037"/>
          </a:xfrm>
          <a:prstGeom prst="rect">
            <a:avLst/>
          </a:prstGeom>
          <a:solidFill>
            <a:schemeClr val="bg1"/>
          </a:solidFill>
          <a:ln w="9525">
            <a:solidFill>
              <a:schemeClr val="tx1"/>
            </a:solidFill>
            <a:miter lim="800000"/>
            <a:headEnd/>
            <a:tailEnd/>
          </a:ln>
        </p:spPr>
        <p:txBody>
          <a:bodyPr>
            <a:spAutoFit/>
          </a:bodyPr>
          <a:lstStyle/>
          <a:p>
            <a:pPr algn="ctr"/>
            <a:r>
              <a:rPr lang="en-US" sz="1000" b="1"/>
              <a:t>Advanced Scientific Computing Research</a:t>
            </a:r>
          </a:p>
          <a:p>
            <a:pPr algn="ctr"/>
            <a:r>
              <a:rPr lang="en-US" sz="1000" b="1">
                <a:solidFill>
                  <a:srgbClr val="146737"/>
                </a:solidFill>
              </a:rPr>
              <a:t>Michael Strayer</a:t>
            </a:r>
          </a:p>
        </p:txBody>
      </p:sp>
      <p:sp>
        <p:nvSpPr>
          <p:cNvPr id="26643" name="TextBox 21"/>
          <p:cNvSpPr txBox="1">
            <a:spLocks noChangeArrowheads="1"/>
          </p:cNvSpPr>
          <p:nvPr/>
        </p:nvSpPr>
        <p:spPr bwMode="auto">
          <a:xfrm>
            <a:off x="2609850" y="3535363"/>
            <a:ext cx="1524000" cy="554037"/>
          </a:xfrm>
          <a:prstGeom prst="rect">
            <a:avLst/>
          </a:prstGeom>
          <a:solidFill>
            <a:schemeClr val="bg1"/>
          </a:solidFill>
          <a:ln w="9525">
            <a:solidFill>
              <a:schemeClr val="tx1"/>
            </a:solidFill>
            <a:miter lim="800000"/>
            <a:headEnd/>
            <a:tailEnd/>
          </a:ln>
        </p:spPr>
        <p:txBody>
          <a:bodyPr>
            <a:spAutoFit/>
          </a:bodyPr>
          <a:lstStyle/>
          <a:p>
            <a:pPr algn="ctr"/>
            <a:r>
              <a:rPr lang="en-US" sz="1000" b="1"/>
              <a:t>Basic Energy Sciences</a:t>
            </a:r>
          </a:p>
          <a:p>
            <a:pPr algn="ctr"/>
            <a:r>
              <a:rPr lang="en-US" sz="1000" b="1">
                <a:solidFill>
                  <a:srgbClr val="146737"/>
                </a:solidFill>
              </a:rPr>
              <a:t>Harriet Kung</a:t>
            </a:r>
          </a:p>
        </p:txBody>
      </p:sp>
      <p:sp>
        <p:nvSpPr>
          <p:cNvPr id="13332" name="TextBox 23"/>
          <p:cNvSpPr txBox="1">
            <a:spLocks noChangeArrowheads="1"/>
          </p:cNvSpPr>
          <p:nvPr/>
        </p:nvSpPr>
        <p:spPr bwMode="auto">
          <a:xfrm>
            <a:off x="925513" y="4673600"/>
            <a:ext cx="1371600" cy="40011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000" b="1" dirty="0" smtClean="0">
                <a:latin typeface="Arial" pitchFamily="34" charset="0"/>
                <a:cs typeface="Arial" pitchFamily="34" charset="0"/>
              </a:rPr>
              <a:t>Nuclear </a:t>
            </a:r>
            <a:r>
              <a:rPr lang="en-US" sz="1000" b="1" dirty="0">
                <a:latin typeface="Arial" pitchFamily="34" charset="0"/>
                <a:cs typeface="Arial" pitchFamily="34" charset="0"/>
              </a:rPr>
              <a:t>Energy</a:t>
            </a:r>
          </a:p>
          <a:p>
            <a:pPr algn="ctr">
              <a:defRPr/>
            </a:pPr>
            <a:r>
              <a:rPr lang="en-US" sz="1000" b="1" dirty="0">
                <a:solidFill>
                  <a:srgbClr val="146737"/>
                </a:solidFill>
                <a:latin typeface="Arial" pitchFamily="34" charset="0"/>
                <a:cs typeface="Arial" pitchFamily="34" charset="0"/>
              </a:rPr>
              <a:t>Pete Miller</a:t>
            </a:r>
          </a:p>
        </p:txBody>
      </p:sp>
      <p:sp>
        <p:nvSpPr>
          <p:cNvPr id="13333" name="TextBox 24"/>
          <p:cNvSpPr txBox="1">
            <a:spLocks noChangeArrowheads="1"/>
          </p:cNvSpPr>
          <p:nvPr/>
        </p:nvSpPr>
        <p:spPr bwMode="auto">
          <a:xfrm>
            <a:off x="925513" y="3987800"/>
            <a:ext cx="1371600" cy="40011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000" b="1" dirty="0" smtClean="0">
                <a:latin typeface="Arial" pitchFamily="34" charset="0"/>
                <a:cs typeface="Arial" pitchFamily="34" charset="0"/>
              </a:rPr>
              <a:t>Fossil </a:t>
            </a:r>
            <a:r>
              <a:rPr lang="en-US" sz="1000" b="1" dirty="0">
                <a:latin typeface="Arial" pitchFamily="34" charset="0"/>
                <a:cs typeface="Arial" pitchFamily="34" charset="0"/>
              </a:rPr>
              <a:t>Energy</a:t>
            </a:r>
          </a:p>
          <a:p>
            <a:pPr algn="ctr">
              <a:defRPr/>
            </a:pPr>
            <a:r>
              <a:rPr lang="en-US" sz="1000" b="1" dirty="0">
                <a:solidFill>
                  <a:srgbClr val="146737"/>
                </a:solidFill>
                <a:latin typeface="Arial" pitchFamily="34" charset="0"/>
                <a:cs typeface="Arial" pitchFamily="34" charset="0"/>
              </a:rPr>
              <a:t>James </a:t>
            </a:r>
            <a:r>
              <a:rPr lang="en-US" sz="1000" b="1" dirty="0" err="1">
                <a:solidFill>
                  <a:srgbClr val="146737"/>
                </a:solidFill>
                <a:latin typeface="Arial" pitchFamily="34" charset="0"/>
                <a:cs typeface="Arial" pitchFamily="34" charset="0"/>
              </a:rPr>
              <a:t>Markowski</a:t>
            </a:r>
            <a:endParaRPr lang="en-US" sz="1000" b="1" dirty="0">
              <a:solidFill>
                <a:srgbClr val="146737"/>
              </a:solidFill>
              <a:latin typeface="Arial" pitchFamily="34" charset="0"/>
              <a:cs typeface="Arial" pitchFamily="34" charset="0"/>
            </a:endParaRPr>
          </a:p>
        </p:txBody>
      </p:sp>
      <p:sp>
        <p:nvSpPr>
          <p:cNvPr id="13334" name="TextBox 25"/>
          <p:cNvSpPr txBox="1">
            <a:spLocks noChangeArrowheads="1"/>
          </p:cNvSpPr>
          <p:nvPr/>
        </p:nvSpPr>
        <p:spPr bwMode="auto">
          <a:xfrm>
            <a:off x="925513" y="3073400"/>
            <a:ext cx="1371600" cy="55399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000" b="1" dirty="0" smtClean="0">
                <a:latin typeface="Arial" pitchFamily="34" charset="0"/>
                <a:cs typeface="Arial" pitchFamily="34" charset="0"/>
              </a:rPr>
              <a:t>Energy </a:t>
            </a:r>
            <a:r>
              <a:rPr lang="en-US" sz="1000" b="1" dirty="0">
                <a:latin typeface="Arial" pitchFamily="34" charset="0"/>
                <a:cs typeface="Arial" pitchFamily="34" charset="0"/>
              </a:rPr>
              <a:t>Efficiency &amp; Renewable Energy</a:t>
            </a:r>
          </a:p>
          <a:p>
            <a:pPr algn="ctr">
              <a:defRPr/>
            </a:pPr>
            <a:r>
              <a:rPr lang="en-US" sz="1000" b="1" dirty="0">
                <a:solidFill>
                  <a:srgbClr val="146737"/>
                </a:solidFill>
                <a:latin typeface="Arial" pitchFamily="34" charset="0"/>
                <a:cs typeface="Arial" pitchFamily="34" charset="0"/>
              </a:rPr>
              <a:t>Cathy </a:t>
            </a:r>
            <a:r>
              <a:rPr lang="en-US" sz="1000" b="1" dirty="0" err="1">
                <a:solidFill>
                  <a:srgbClr val="146737"/>
                </a:solidFill>
                <a:latin typeface="Arial" pitchFamily="34" charset="0"/>
                <a:cs typeface="Arial" pitchFamily="34" charset="0"/>
              </a:rPr>
              <a:t>Zoi</a:t>
            </a:r>
            <a:endParaRPr lang="en-US" sz="1000" b="1" dirty="0">
              <a:solidFill>
                <a:srgbClr val="146737"/>
              </a:solidFill>
              <a:latin typeface="Arial" pitchFamily="34" charset="0"/>
              <a:cs typeface="Arial" pitchFamily="34" charset="0"/>
            </a:endParaRPr>
          </a:p>
        </p:txBody>
      </p:sp>
      <p:sp>
        <p:nvSpPr>
          <p:cNvPr id="13335" name="TextBox 26"/>
          <p:cNvSpPr txBox="1">
            <a:spLocks noChangeArrowheads="1"/>
          </p:cNvSpPr>
          <p:nvPr/>
        </p:nvSpPr>
        <p:spPr bwMode="auto">
          <a:xfrm>
            <a:off x="925513" y="5435600"/>
            <a:ext cx="1371600" cy="70788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000" b="1" dirty="0" smtClean="0">
                <a:latin typeface="Arial" pitchFamily="34" charset="0"/>
                <a:cs typeface="Arial" pitchFamily="34" charset="0"/>
              </a:rPr>
              <a:t>Electricity </a:t>
            </a:r>
            <a:r>
              <a:rPr lang="en-US" sz="1000" b="1" dirty="0">
                <a:latin typeface="Arial" pitchFamily="34" charset="0"/>
                <a:cs typeface="Arial" pitchFamily="34" charset="0"/>
              </a:rPr>
              <a:t>Delivery</a:t>
            </a:r>
          </a:p>
          <a:p>
            <a:pPr algn="ctr">
              <a:defRPr/>
            </a:pPr>
            <a:r>
              <a:rPr lang="en-US" sz="1000" b="1" dirty="0">
                <a:latin typeface="Arial" pitchFamily="34" charset="0"/>
                <a:cs typeface="Arial" pitchFamily="34" charset="0"/>
              </a:rPr>
              <a:t>and Energy Reliability</a:t>
            </a:r>
          </a:p>
          <a:p>
            <a:pPr algn="ctr">
              <a:defRPr/>
            </a:pPr>
            <a:r>
              <a:rPr lang="en-US" sz="1000" b="1" dirty="0">
                <a:solidFill>
                  <a:srgbClr val="146737"/>
                </a:solidFill>
                <a:latin typeface="Arial" pitchFamily="34" charset="0"/>
                <a:cs typeface="Arial" pitchFamily="34" charset="0"/>
              </a:rPr>
              <a:t>Pat Hoffman (A)</a:t>
            </a:r>
          </a:p>
        </p:txBody>
      </p:sp>
      <p:cxnSp>
        <p:nvCxnSpPr>
          <p:cNvPr id="28" name="Straight Connector 27"/>
          <p:cNvCxnSpPr/>
          <p:nvPr/>
        </p:nvCxnSpPr>
        <p:spPr>
          <a:xfrm>
            <a:off x="1347788" y="1447800"/>
            <a:ext cx="73613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133850" y="14478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1268413" y="1524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173537" y="2563813"/>
            <a:ext cx="219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894012" y="4627563"/>
            <a:ext cx="2784475" cy="0"/>
          </a:xfrm>
          <a:prstGeom prst="line">
            <a:avLst/>
          </a:prstGeom>
          <a:ln/>
        </p:spPr>
        <p:style>
          <a:lnRef idx="1">
            <a:schemeClr val="dk1"/>
          </a:lnRef>
          <a:fillRef idx="0">
            <a:schemeClr val="dk1"/>
          </a:fillRef>
          <a:effectRef idx="0">
            <a:schemeClr val="dk1"/>
          </a:effectRef>
          <a:fontRef idx="minor">
            <a:schemeClr val="tx1"/>
          </a:fontRef>
        </p:style>
      </p:cxnSp>
      <p:cxnSp>
        <p:nvCxnSpPr>
          <p:cNvPr id="34" name="Straight Connector 33"/>
          <p:cNvCxnSpPr>
            <a:stCxn id="26643" idx="3"/>
            <a:endCxn id="26640" idx="1"/>
          </p:cNvCxnSpPr>
          <p:nvPr/>
        </p:nvCxnSpPr>
        <p:spPr>
          <a:xfrm flipV="1">
            <a:off x="4133850" y="3811588"/>
            <a:ext cx="3048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33850" y="4511675"/>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33850" y="5286375"/>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008063" y="4090988"/>
            <a:ext cx="32750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628650" y="4286250"/>
            <a:ext cx="295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628650" y="4967288"/>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628650" y="5729288"/>
            <a:ext cx="295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628650" y="3425825"/>
            <a:ext cx="2952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663" name="Picture 47" descr="New_DOE_Logo_Color_Hi-Res_042808.jpg"/>
          <p:cNvPicPr>
            <a:picLocks noChangeAspect="1"/>
          </p:cNvPicPr>
          <p:nvPr/>
        </p:nvPicPr>
        <p:blipFill>
          <a:blip r:embed="rId3" cstate="print"/>
          <a:srcRect/>
          <a:stretch>
            <a:fillRect/>
          </a:stretch>
        </p:blipFill>
        <p:spPr bwMode="auto">
          <a:xfrm>
            <a:off x="292100" y="0"/>
            <a:ext cx="2540000" cy="638175"/>
          </a:xfrm>
          <a:prstGeom prst="rect">
            <a:avLst/>
          </a:prstGeom>
          <a:noFill/>
          <a:ln w="9525">
            <a:noFill/>
            <a:miter lim="800000"/>
            <a:headEnd/>
            <a:tailEnd/>
          </a:ln>
        </p:spPr>
      </p:pic>
      <p:cxnSp>
        <p:nvCxnSpPr>
          <p:cNvPr id="60" name="Straight Connector 59"/>
          <p:cNvCxnSpPr/>
          <p:nvPr/>
        </p:nvCxnSpPr>
        <p:spPr>
          <a:xfrm>
            <a:off x="4286250" y="6019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65" name="TextBox 43"/>
          <p:cNvSpPr txBox="1">
            <a:spLocks noChangeArrowheads="1"/>
          </p:cNvSpPr>
          <p:nvPr/>
        </p:nvSpPr>
        <p:spPr bwMode="auto">
          <a:xfrm>
            <a:off x="0" y="685800"/>
            <a:ext cx="3124200" cy="369888"/>
          </a:xfrm>
          <a:prstGeom prst="rect">
            <a:avLst/>
          </a:prstGeom>
          <a:noFill/>
          <a:ln w="9525">
            <a:noFill/>
            <a:miter lim="800000"/>
            <a:headEnd/>
            <a:tailEnd/>
          </a:ln>
        </p:spPr>
        <p:txBody>
          <a:bodyPr>
            <a:spAutoFit/>
          </a:bodyPr>
          <a:lstStyle/>
          <a:p>
            <a:pPr algn="ctr"/>
            <a:r>
              <a:rPr lang="en-US" b="1" dirty="0">
                <a:solidFill>
                  <a:srgbClr val="146737"/>
                </a:solidFill>
              </a:rPr>
              <a:t>Energy R&amp;D Organizations</a:t>
            </a:r>
          </a:p>
        </p:txBody>
      </p:sp>
      <p:sp>
        <p:nvSpPr>
          <p:cNvPr id="13331" name="TextBox 22"/>
          <p:cNvSpPr txBox="1">
            <a:spLocks noChangeArrowheads="1"/>
          </p:cNvSpPr>
          <p:nvPr/>
        </p:nvSpPr>
        <p:spPr bwMode="auto">
          <a:xfrm>
            <a:off x="3600450" y="2673350"/>
            <a:ext cx="1371600" cy="707886"/>
          </a:xfrm>
          <a:prstGeom prst="rect">
            <a:avLst/>
          </a:prstGeom>
          <a:solidFill>
            <a:schemeClr val="bg1"/>
          </a:solidFill>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000" b="1" dirty="0">
                <a:latin typeface="Arial" pitchFamily="34" charset="0"/>
                <a:cs typeface="Arial" pitchFamily="34" charset="0"/>
              </a:rPr>
              <a:t>Office of Science</a:t>
            </a:r>
          </a:p>
          <a:p>
            <a:pPr algn="ctr">
              <a:defRPr/>
            </a:pPr>
            <a:endParaRPr lang="en-US" sz="1000" b="1" dirty="0">
              <a:latin typeface="Arial" pitchFamily="34" charset="0"/>
              <a:cs typeface="Arial" pitchFamily="34" charset="0"/>
            </a:endParaRPr>
          </a:p>
          <a:p>
            <a:pPr algn="ctr">
              <a:defRPr/>
            </a:pPr>
            <a:r>
              <a:rPr lang="en-US" sz="1000" b="1" dirty="0">
                <a:solidFill>
                  <a:srgbClr val="146737"/>
                </a:solidFill>
                <a:latin typeface="Arial" pitchFamily="34" charset="0"/>
                <a:cs typeface="Arial" pitchFamily="34" charset="0"/>
              </a:rPr>
              <a:t>William Brinkman</a:t>
            </a:r>
          </a:p>
          <a:p>
            <a:pPr algn="ctr">
              <a:defRPr/>
            </a:pPr>
            <a:r>
              <a:rPr lang="en-US" sz="1000" b="1" dirty="0" smtClean="0">
                <a:solidFill>
                  <a:srgbClr val="146737"/>
                </a:solidFill>
                <a:latin typeface="Arial" pitchFamily="34" charset="0"/>
                <a:cs typeface="Arial" pitchFamily="34" charset="0"/>
              </a:rPr>
              <a:t>Patricia Dehmer</a:t>
            </a:r>
            <a:endParaRPr lang="en-US" sz="1000" b="1" dirty="0">
              <a:solidFill>
                <a:srgbClr val="146737"/>
              </a:solidFill>
              <a:latin typeface="Arial" pitchFamily="34" charset="0"/>
              <a:cs typeface="Arial" pitchFamily="34" charset="0"/>
            </a:endParaRPr>
          </a:p>
        </p:txBody>
      </p:sp>
      <p:sp>
        <p:nvSpPr>
          <p:cNvPr id="43" name="Rectangle 42"/>
          <p:cNvSpPr/>
          <p:nvPr/>
        </p:nvSpPr>
        <p:spPr>
          <a:xfrm>
            <a:off x="6435090" y="1604010"/>
            <a:ext cx="1752600" cy="849313"/>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a:latin typeface="Arial" pitchFamily="34" charset="0"/>
            </a:endParaRPr>
          </a:p>
        </p:txBody>
      </p:sp>
      <p:cxnSp>
        <p:nvCxnSpPr>
          <p:cNvPr id="44" name="Straight Connector 43"/>
          <p:cNvCxnSpPr/>
          <p:nvPr/>
        </p:nvCxnSpPr>
        <p:spPr>
          <a:xfrm rot="5400000" flipH="1" flipV="1">
            <a:off x="7227253" y="152781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12"/>
          <p:cNvSpPr txBox="1">
            <a:spLocks noChangeArrowheads="1"/>
          </p:cNvSpPr>
          <p:nvPr/>
        </p:nvSpPr>
        <p:spPr bwMode="auto">
          <a:xfrm>
            <a:off x="6282690" y="1691640"/>
            <a:ext cx="2057400" cy="708025"/>
          </a:xfrm>
          <a:prstGeom prst="rect">
            <a:avLst/>
          </a:prstGeom>
          <a:noFill/>
          <a:ln w="9525">
            <a:noFill/>
            <a:miter lim="800000"/>
            <a:headEnd/>
            <a:tailEnd/>
          </a:ln>
        </p:spPr>
        <p:txBody>
          <a:bodyPr>
            <a:spAutoFit/>
          </a:bodyPr>
          <a:lstStyle/>
          <a:p>
            <a:pPr algn="ctr"/>
            <a:r>
              <a:rPr lang="en-US" sz="1000" b="1" dirty="0"/>
              <a:t>Under Secretary</a:t>
            </a:r>
          </a:p>
          <a:p>
            <a:pPr algn="ctr"/>
            <a:r>
              <a:rPr lang="en-US" sz="1000" b="1" dirty="0"/>
              <a:t>for </a:t>
            </a:r>
            <a:r>
              <a:rPr lang="en-US" sz="1000" b="1" dirty="0" smtClean="0"/>
              <a:t>Nuclear Security</a:t>
            </a:r>
            <a:endParaRPr lang="en-US" sz="1000" b="1" dirty="0"/>
          </a:p>
          <a:p>
            <a:pPr algn="ctr"/>
            <a:endParaRPr lang="en-US" sz="1000" b="1" dirty="0"/>
          </a:p>
          <a:p>
            <a:pPr algn="ctr"/>
            <a:r>
              <a:rPr lang="en-US" sz="1000" b="1" dirty="0" smtClean="0">
                <a:solidFill>
                  <a:srgbClr val="146737"/>
                </a:solidFill>
              </a:rPr>
              <a:t>Thomas </a:t>
            </a:r>
            <a:r>
              <a:rPr lang="en-US" sz="1000" b="1" dirty="0" err="1" smtClean="0">
                <a:solidFill>
                  <a:srgbClr val="146737"/>
                </a:solidFill>
              </a:rPr>
              <a:t>D’Agostino</a:t>
            </a:r>
            <a:endParaRPr lang="en-US" sz="1000" b="1" dirty="0">
              <a:solidFill>
                <a:srgbClr val="146737"/>
              </a:solidFill>
            </a:endParaRPr>
          </a:p>
        </p:txBody>
      </p:sp>
      <p:cxnSp>
        <p:nvCxnSpPr>
          <p:cNvPr id="49" name="Straight Connector 48"/>
          <p:cNvCxnSpPr/>
          <p:nvPr/>
        </p:nvCxnSpPr>
        <p:spPr>
          <a:xfrm rot="5400000" flipH="1" flipV="1">
            <a:off x="7967822" y="2186940"/>
            <a:ext cx="1478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7438549" y="2928303"/>
            <a:ext cx="12706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7332504" y="3036254"/>
            <a:ext cx="219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557010" y="3081655"/>
            <a:ext cx="1752600" cy="777875"/>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000" b="1">
              <a:latin typeface="Arial" pitchFamily="34" charset="0"/>
              <a:cs typeface="Arial" pitchFamily="34" charset="0"/>
            </a:endParaRPr>
          </a:p>
        </p:txBody>
      </p:sp>
      <p:sp>
        <p:nvSpPr>
          <p:cNvPr id="55" name="TextBox 14"/>
          <p:cNvSpPr txBox="1">
            <a:spLocks noChangeArrowheads="1"/>
          </p:cNvSpPr>
          <p:nvPr/>
        </p:nvSpPr>
        <p:spPr bwMode="auto">
          <a:xfrm>
            <a:off x="6566535" y="3116580"/>
            <a:ext cx="1752600" cy="708025"/>
          </a:xfrm>
          <a:prstGeom prst="rect">
            <a:avLst/>
          </a:prstGeom>
          <a:noFill/>
          <a:ln w="9525">
            <a:noFill/>
            <a:miter lim="800000"/>
            <a:headEnd/>
            <a:tailEnd/>
          </a:ln>
        </p:spPr>
        <p:txBody>
          <a:bodyPr>
            <a:spAutoFit/>
          </a:bodyPr>
          <a:lstStyle/>
          <a:p>
            <a:pPr algn="ctr"/>
            <a:r>
              <a:rPr lang="en-US" sz="1000" b="1"/>
              <a:t>Advanced Research Projects Agency – Energy </a:t>
            </a:r>
          </a:p>
          <a:p>
            <a:pPr algn="ctr"/>
            <a:endParaRPr lang="en-US" sz="1000" b="1"/>
          </a:p>
          <a:p>
            <a:pPr algn="ctr"/>
            <a:r>
              <a:rPr lang="en-US" sz="1000" b="1">
                <a:solidFill>
                  <a:srgbClr val="146737"/>
                </a:solidFill>
              </a:rPr>
              <a:t>Arun Majumdar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ctangle 231"/>
          <p:cNvSpPr/>
          <p:nvPr/>
        </p:nvSpPr>
        <p:spPr>
          <a:xfrm>
            <a:off x="6429395" y="2925979"/>
            <a:ext cx="509572" cy="1203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7967678" y="2925979"/>
            <a:ext cx="509572" cy="1203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6416562" y="5528987"/>
            <a:ext cx="509572" cy="1203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7967678" y="5527383"/>
            <a:ext cx="509572" cy="1203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2"/>
          <p:cNvSpPr>
            <a:spLocks noGrp="1"/>
          </p:cNvSpPr>
          <p:nvPr>
            <p:ph type="title"/>
          </p:nvPr>
        </p:nvSpPr>
        <p:spPr>
          <a:xfrm>
            <a:off x="0" y="-166688"/>
            <a:ext cx="9144000" cy="1143001"/>
          </a:xfrm>
        </p:spPr>
        <p:txBody>
          <a:bodyPr/>
          <a:lstStyle/>
          <a:p>
            <a:r>
              <a:rPr lang="en-US" dirty="0" smtClean="0">
                <a:latin typeface="Arial" charset="0"/>
                <a:cs typeface="Arial" charset="0"/>
              </a:rPr>
              <a:t>Status of FY 2011 Budget Request and Appropriations</a:t>
            </a:r>
          </a:p>
        </p:txBody>
      </p:sp>
      <p:sp>
        <p:nvSpPr>
          <p:cNvPr id="6147" name="Slide Number Placeholder 3"/>
          <p:cNvSpPr>
            <a:spLocks noGrp="1"/>
          </p:cNvSpPr>
          <p:nvPr>
            <p:ph type="sldNum" sz="quarter" idx="11"/>
          </p:nvPr>
        </p:nvSpPr>
        <p:spPr bwMode="auto">
          <a:xfrm>
            <a:off x="8676640" y="6351588"/>
            <a:ext cx="381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sp>
        <p:nvSpPr>
          <p:cNvPr id="7"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grpSp>
        <p:nvGrpSpPr>
          <p:cNvPr id="2" name="Group 4"/>
          <p:cNvGrpSpPr>
            <a:grpSpLocks noChangeAspect="1"/>
          </p:cNvGrpSpPr>
          <p:nvPr/>
        </p:nvGrpSpPr>
        <p:grpSpPr bwMode="auto">
          <a:xfrm>
            <a:off x="258763" y="1036638"/>
            <a:ext cx="8672513" cy="4784725"/>
            <a:chOff x="163" y="653"/>
            <a:chExt cx="5463" cy="3014"/>
          </a:xfrm>
        </p:grpSpPr>
        <p:sp>
          <p:nvSpPr>
            <p:cNvPr id="1027" name="AutoShape 3"/>
            <p:cNvSpPr>
              <a:spLocks noChangeAspect="1" noChangeArrowheads="1" noTextEdit="1"/>
            </p:cNvSpPr>
            <p:nvPr/>
          </p:nvSpPr>
          <p:spPr bwMode="auto">
            <a:xfrm>
              <a:off x="163" y="653"/>
              <a:ext cx="5440" cy="3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29" name="Group 205"/>
            <p:cNvGrpSpPr>
              <a:grpSpLocks/>
            </p:cNvGrpSpPr>
            <p:nvPr/>
          </p:nvGrpSpPr>
          <p:grpSpPr bwMode="auto">
            <a:xfrm>
              <a:off x="180" y="670"/>
              <a:ext cx="5446" cy="2910"/>
              <a:chOff x="180" y="670"/>
              <a:chExt cx="5446" cy="2910"/>
            </a:xfrm>
          </p:grpSpPr>
          <p:sp>
            <p:nvSpPr>
              <p:cNvPr id="1029" name="Rectangle 5"/>
              <p:cNvSpPr>
                <a:spLocks noChangeArrowheads="1"/>
              </p:cNvSpPr>
              <p:nvPr/>
            </p:nvSpPr>
            <p:spPr bwMode="auto">
              <a:xfrm>
                <a:off x="2526" y="670"/>
                <a:ext cx="778"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(dollars in thousands)</a:t>
                </a:r>
                <a:endParaRPr kumimoji="0" lang="en-US" sz="1800" b="0" i="0" u="none" strike="noStrike" cap="none" normalizeH="0" baseline="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2382" y="901"/>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FY 2010</a:t>
                </a:r>
                <a:endParaRPr kumimoji="0" lang="en-US"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4249" y="901"/>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FY 2011</a:t>
                </a:r>
                <a:endParaRPr kumimoji="0" lang="en-US" sz="1800" b="0" i="0" u="none" strike="noStrike" cap="none" normalizeH="0" baseline="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3707" y="1131"/>
                <a:ext cx="27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House </a:t>
                </a:r>
                <a:endParaRPr kumimoji="0" lang="en-US" sz="1800" b="0" i="0" u="none" strike="noStrike" cap="none" normalizeH="0" baseline="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3724" y="1247"/>
                <a:ext cx="21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Mark</a:t>
                </a:r>
                <a:endParaRPr kumimoji="0" lang="en-US" sz="1800" b="0" i="0" u="none" strike="noStrike" cap="none" normalizeH="0" baseline="0" smtClean="0">
                  <a:ln>
                    <a:noFill/>
                  </a:ln>
                  <a:solidFill>
                    <a:schemeClr val="tx1"/>
                  </a:solidFill>
                  <a:effectLst/>
                  <a:latin typeface="Arial" pitchFamily="34" charset="0"/>
                </a:endParaRPr>
              </a:p>
            </p:txBody>
          </p:sp>
          <p:sp>
            <p:nvSpPr>
              <p:cNvPr id="1034" name="Rectangle 10"/>
              <p:cNvSpPr>
                <a:spLocks noChangeArrowheads="1"/>
              </p:cNvSpPr>
              <p:nvPr/>
            </p:nvSpPr>
            <p:spPr bwMode="auto">
              <a:xfrm>
                <a:off x="4041" y="1131"/>
                <a:ext cx="60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House Mark vs. </a:t>
                </a: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4180" y="1247"/>
                <a:ext cx="31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Request</a:t>
                </a:r>
                <a:endParaRPr kumimoji="0" lang="en-US" sz="1800" b="0" i="0" u="none" strike="noStrike" cap="none" normalizeH="0" baseline="0" smtClean="0">
                  <a:ln>
                    <a:noFill/>
                  </a:ln>
                  <a:solidFill>
                    <a:schemeClr val="tx1"/>
                  </a:solidFill>
                  <a:effectLst/>
                  <a:latin typeface="Arial" pitchFamily="34" charset="0"/>
                </a:endParaRPr>
              </a:p>
            </p:txBody>
          </p:sp>
          <p:sp>
            <p:nvSpPr>
              <p:cNvPr id="1036" name="Rectangle 12"/>
              <p:cNvSpPr>
                <a:spLocks noChangeArrowheads="1"/>
              </p:cNvSpPr>
              <p:nvPr/>
            </p:nvSpPr>
            <p:spPr bwMode="auto">
              <a:xfrm>
                <a:off x="4687" y="1131"/>
                <a:ext cx="288"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Senate </a:t>
                </a: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4710" y="1247"/>
                <a:ext cx="21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Mark</a:t>
                </a:r>
                <a:endParaRPr kumimoji="0" lang="en-US" sz="1800" b="0" i="0" u="none" strike="noStrike" cap="none" normalizeH="0" baseline="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5009" y="1131"/>
                <a:ext cx="61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Senate Mark vs. </a:t>
                </a:r>
                <a:endParaRPr kumimoji="0" lang="en-US"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5154" y="1247"/>
                <a:ext cx="31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Request</a:t>
                </a: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180" y="1471"/>
                <a:ext cx="651"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rPr>
                  <a:t>Office of Science</a:t>
                </a:r>
                <a:endParaRPr kumimoji="0" lang="en-US" sz="1800" b="0" i="0" u="none" strike="noStrike" cap="none" normalizeH="0" baseline="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180" y="1592"/>
                <a:ext cx="211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Advanced Scientific Computing Research…………………</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2434" y="1592"/>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383,199</a:t>
                </a: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2877" y="1592"/>
                <a:ext cx="36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+161,795</a:t>
                </a: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3304" y="1592"/>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426,000</a:t>
                </a:r>
                <a:endParaRPr kumimoji="0" lang="en-US"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3736" y="1592"/>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424,800</a:t>
                </a: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4116" y="1592"/>
                <a:ext cx="25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-1,200</a:t>
                </a:r>
                <a:endParaRPr kumimoji="0" lang="en-US" sz="1800" b="0" i="0" u="none" strike="noStrike" cap="none" normalizeH="0" baseline="0" smtClean="0">
                  <a:ln>
                    <a:noFill/>
                  </a:ln>
                  <a:solidFill>
                    <a:schemeClr val="tx1"/>
                  </a:solidFill>
                  <a:effectLst/>
                  <a:latin typeface="Arial" pitchFamily="34" charset="0"/>
                </a:endParaRPr>
              </a:p>
            </p:txBody>
          </p:sp>
          <p:sp>
            <p:nvSpPr>
              <p:cNvPr id="1047" name="Rectangle 23"/>
              <p:cNvSpPr>
                <a:spLocks noChangeArrowheads="1"/>
              </p:cNvSpPr>
              <p:nvPr/>
            </p:nvSpPr>
            <p:spPr bwMode="auto">
              <a:xfrm>
                <a:off x="4404" y="1592"/>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-0.3%</a:t>
                </a:r>
                <a:endParaRPr kumimoji="0" lang="en-US" sz="1800" b="0" i="0" u="none" strike="noStrike" cap="none" normalizeH="0" baseline="0" smtClean="0">
                  <a:ln>
                    <a:noFill/>
                  </a:ln>
                  <a:solidFill>
                    <a:schemeClr val="tx1"/>
                  </a:solidFill>
                  <a:effectLst/>
                  <a:latin typeface="Arial" pitchFamily="34" charset="0"/>
                </a:endParaRPr>
              </a:p>
            </p:txBody>
          </p:sp>
          <p:sp>
            <p:nvSpPr>
              <p:cNvPr id="1048" name="Rectangle 24"/>
              <p:cNvSpPr>
                <a:spLocks noChangeArrowheads="1"/>
              </p:cNvSpPr>
              <p:nvPr/>
            </p:nvSpPr>
            <p:spPr bwMode="auto">
              <a:xfrm>
                <a:off x="4710" y="1592"/>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418,000</a:t>
                </a: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5090" y="1592"/>
                <a:ext cx="25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-8,000</a:t>
                </a:r>
                <a:endParaRPr kumimoji="0" lang="en-US" sz="1800" b="0" i="0" u="none" strike="noStrike" cap="none" normalizeH="0" baseline="0" smtClean="0">
                  <a:ln>
                    <a:noFill/>
                  </a:ln>
                  <a:solidFill>
                    <a:schemeClr val="tx1"/>
                  </a:solidFill>
                  <a:effectLst/>
                  <a:latin typeface="Arial" pitchFamily="34" charset="0"/>
                </a:endParaRPr>
              </a:p>
            </p:txBody>
          </p:sp>
          <p:sp>
            <p:nvSpPr>
              <p:cNvPr id="1050" name="Rectangle 26"/>
              <p:cNvSpPr>
                <a:spLocks noChangeArrowheads="1"/>
              </p:cNvSpPr>
              <p:nvPr/>
            </p:nvSpPr>
            <p:spPr bwMode="auto">
              <a:xfrm>
                <a:off x="5378" y="1592"/>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-1.9%</a:t>
                </a:r>
                <a:endParaRPr kumimoji="0" lang="en-US" sz="1800" b="0" i="0" u="none" strike="noStrike" cap="none" normalizeH="0" baseline="0" smtClean="0">
                  <a:ln>
                    <a:noFill/>
                  </a:ln>
                  <a:solidFill>
                    <a:schemeClr val="tx1"/>
                  </a:solidFill>
                  <a:effectLst/>
                  <a:latin typeface="Arial" pitchFamily="34" charset="0"/>
                </a:endParaRPr>
              </a:p>
            </p:txBody>
          </p:sp>
          <p:sp>
            <p:nvSpPr>
              <p:cNvPr id="1051" name="Rectangle 27"/>
              <p:cNvSpPr>
                <a:spLocks noChangeArrowheads="1"/>
              </p:cNvSpPr>
              <p:nvPr/>
            </p:nvSpPr>
            <p:spPr bwMode="auto">
              <a:xfrm>
                <a:off x="180" y="1708"/>
                <a:ext cx="214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Basic Energy Sciences………………………………………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2376" y="1708"/>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1,598,968</a:t>
                </a:r>
                <a:endParaRPr kumimoji="0" lang="en-US" sz="1800" b="0" i="0" u="none" strike="noStrike" cap="none" normalizeH="0" baseline="0" smtClean="0">
                  <a:ln>
                    <a:noFill/>
                  </a:ln>
                  <a:solidFill>
                    <a:schemeClr val="tx1"/>
                  </a:solidFill>
                  <a:effectLst/>
                  <a:latin typeface="Arial" pitchFamily="34" charset="0"/>
                </a:endParaRPr>
              </a:p>
            </p:txBody>
          </p:sp>
          <p:sp>
            <p:nvSpPr>
              <p:cNvPr id="1053" name="Rectangle 29"/>
              <p:cNvSpPr>
                <a:spLocks noChangeArrowheads="1"/>
              </p:cNvSpPr>
              <p:nvPr/>
            </p:nvSpPr>
            <p:spPr bwMode="auto">
              <a:xfrm>
                <a:off x="2877" y="1708"/>
                <a:ext cx="36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+555,406</a:t>
                </a:r>
                <a:endParaRPr kumimoji="0" lang="en-US" sz="1800" b="0" i="0" u="none" strike="noStrike" cap="none" normalizeH="0" baseline="0" smtClean="0">
                  <a:ln>
                    <a:noFill/>
                  </a:ln>
                  <a:solidFill>
                    <a:schemeClr val="tx1"/>
                  </a:solidFill>
                  <a:effectLst/>
                  <a:latin typeface="Arial" pitchFamily="34" charset="0"/>
                </a:endParaRPr>
              </a:p>
            </p:txBody>
          </p:sp>
          <p:sp>
            <p:nvSpPr>
              <p:cNvPr id="1054" name="Rectangle 30"/>
              <p:cNvSpPr>
                <a:spLocks noChangeArrowheads="1"/>
              </p:cNvSpPr>
              <p:nvPr/>
            </p:nvSpPr>
            <p:spPr bwMode="auto">
              <a:xfrm>
                <a:off x="3246" y="1708"/>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1,835,000</a:t>
                </a:r>
                <a:endParaRPr kumimoji="0" lang="en-US" sz="1800" b="0" i="0" u="none" strike="noStrike" cap="none" normalizeH="0" baseline="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3678" y="1708"/>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1,670,618</a:t>
                </a:r>
                <a:endParaRPr kumimoji="0" lang="en-US" sz="1800" b="0" i="0" u="none" strike="noStrike" cap="none" normalizeH="0" baseline="0" dirty="0" smtClean="0">
                  <a:ln>
                    <a:noFill/>
                  </a:ln>
                  <a:solidFill>
                    <a:schemeClr val="tx1"/>
                  </a:solidFill>
                  <a:effectLst/>
                  <a:latin typeface="Arial" pitchFamily="34" charset="0"/>
                </a:endParaRPr>
              </a:p>
            </p:txBody>
          </p:sp>
          <p:sp>
            <p:nvSpPr>
              <p:cNvPr id="1056" name="Rectangle 32"/>
              <p:cNvSpPr>
                <a:spLocks noChangeArrowheads="1"/>
              </p:cNvSpPr>
              <p:nvPr/>
            </p:nvSpPr>
            <p:spPr bwMode="auto">
              <a:xfrm>
                <a:off x="4036" y="1708"/>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-164,382</a:t>
                </a:r>
                <a:endParaRPr kumimoji="0" lang="en-US" sz="1800" b="0" i="0" u="none" strike="noStrike" cap="none" normalizeH="0" baseline="0" smtClean="0">
                  <a:ln>
                    <a:noFill/>
                  </a:ln>
                  <a:solidFill>
                    <a:schemeClr val="tx1"/>
                  </a:solidFill>
                  <a:effectLst/>
                  <a:latin typeface="Arial" pitchFamily="34" charset="0"/>
                </a:endParaRPr>
              </a:p>
            </p:txBody>
          </p:sp>
          <p:sp>
            <p:nvSpPr>
              <p:cNvPr id="1057" name="Rectangle 33"/>
              <p:cNvSpPr>
                <a:spLocks noChangeArrowheads="1"/>
              </p:cNvSpPr>
              <p:nvPr/>
            </p:nvSpPr>
            <p:spPr bwMode="auto">
              <a:xfrm>
                <a:off x="4404" y="1708"/>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-9.0%</a:t>
                </a:r>
                <a:endParaRPr kumimoji="0" lang="en-US" sz="1800" b="0" i="0" u="none" strike="noStrike" cap="none" normalizeH="0" baseline="0" smtClean="0">
                  <a:ln>
                    <a:noFill/>
                  </a:ln>
                  <a:solidFill>
                    <a:schemeClr val="tx1"/>
                  </a:solidFill>
                  <a:effectLst/>
                  <a:latin typeface="Arial" pitchFamily="34" charset="0"/>
                </a:endParaRPr>
              </a:p>
            </p:txBody>
          </p:sp>
          <p:sp>
            <p:nvSpPr>
              <p:cNvPr id="1058" name="Rectangle 34"/>
              <p:cNvSpPr>
                <a:spLocks noChangeArrowheads="1"/>
              </p:cNvSpPr>
              <p:nvPr/>
            </p:nvSpPr>
            <p:spPr bwMode="auto">
              <a:xfrm>
                <a:off x="4652" y="1708"/>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1,739,115</a:t>
                </a:r>
                <a:endParaRPr kumimoji="0" lang="en-US" sz="1800" b="0" i="0" u="none" strike="noStrike" cap="none" normalizeH="0" baseline="0" smtClean="0">
                  <a:ln>
                    <a:noFill/>
                  </a:ln>
                  <a:solidFill>
                    <a:schemeClr val="tx1"/>
                  </a:solidFill>
                  <a:effectLst/>
                  <a:latin typeface="Arial" pitchFamily="34" charset="0"/>
                </a:endParaRPr>
              </a:p>
            </p:txBody>
          </p:sp>
          <p:sp>
            <p:nvSpPr>
              <p:cNvPr id="1059" name="Rectangle 35"/>
              <p:cNvSpPr>
                <a:spLocks noChangeArrowheads="1"/>
              </p:cNvSpPr>
              <p:nvPr/>
            </p:nvSpPr>
            <p:spPr bwMode="auto">
              <a:xfrm>
                <a:off x="5050" y="1708"/>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-95,885</a:t>
                </a:r>
                <a:endParaRPr kumimoji="0" lang="en-US" sz="1800" b="0" i="0" u="none" strike="noStrike" cap="none" normalizeH="0" baseline="0" smtClean="0">
                  <a:ln>
                    <a:noFill/>
                  </a:ln>
                  <a:solidFill>
                    <a:schemeClr val="tx1"/>
                  </a:solidFill>
                  <a:effectLst/>
                  <a:latin typeface="Arial" pitchFamily="34" charset="0"/>
                </a:endParaRPr>
              </a:p>
            </p:txBody>
          </p:sp>
          <p:sp>
            <p:nvSpPr>
              <p:cNvPr id="1060" name="Rectangle 36"/>
              <p:cNvSpPr>
                <a:spLocks noChangeArrowheads="1"/>
              </p:cNvSpPr>
              <p:nvPr/>
            </p:nvSpPr>
            <p:spPr bwMode="auto">
              <a:xfrm>
                <a:off x="5378" y="1708"/>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-5.2%</a:t>
                </a:r>
                <a:endParaRPr kumimoji="0" lang="en-US" sz="1800" b="0" i="0" u="none" strike="noStrike" cap="none" normalizeH="0" baseline="0" smtClean="0">
                  <a:ln>
                    <a:noFill/>
                  </a:ln>
                  <a:solidFill>
                    <a:schemeClr val="tx1"/>
                  </a:solidFill>
                  <a:effectLst/>
                  <a:latin typeface="Arial" pitchFamily="34" charset="0"/>
                </a:endParaRPr>
              </a:p>
            </p:txBody>
          </p:sp>
          <p:sp>
            <p:nvSpPr>
              <p:cNvPr id="1061" name="Rectangle 37"/>
              <p:cNvSpPr>
                <a:spLocks noChangeArrowheads="1"/>
              </p:cNvSpPr>
              <p:nvPr/>
            </p:nvSpPr>
            <p:spPr bwMode="auto">
              <a:xfrm>
                <a:off x="180" y="1823"/>
                <a:ext cx="215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Biological &amp; Environmental Research………………………</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2" name="Rectangle 38"/>
              <p:cNvSpPr>
                <a:spLocks noChangeArrowheads="1"/>
              </p:cNvSpPr>
              <p:nvPr/>
            </p:nvSpPr>
            <p:spPr bwMode="auto">
              <a:xfrm>
                <a:off x="2434" y="182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588,031</a:t>
                </a:r>
                <a:endParaRPr kumimoji="0" lang="en-US" sz="1800" b="0" i="0" u="none" strike="noStrike" cap="none" normalizeH="0" baseline="0" smtClean="0">
                  <a:ln>
                    <a:noFill/>
                  </a:ln>
                  <a:solidFill>
                    <a:schemeClr val="tx1"/>
                  </a:solidFill>
                  <a:effectLst/>
                  <a:latin typeface="Arial" pitchFamily="34" charset="0"/>
                </a:endParaRPr>
              </a:p>
            </p:txBody>
          </p:sp>
          <p:sp>
            <p:nvSpPr>
              <p:cNvPr id="1063" name="Rectangle 39"/>
              <p:cNvSpPr>
                <a:spLocks noChangeArrowheads="1"/>
              </p:cNvSpPr>
              <p:nvPr/>
            </p:nvSpPr>
            <p:spPr bwMode="auto">
              <a:xfrm>
                <a:off x="2877" y="1823"/>
                <a:ext cx="36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+165,653</a:t>
                </a:r>
                <a:endParaRPr kumimoji="0" lang="en-US" sz="1800" b="0" i="0" u="none" strike="noStrike" cap="none" normalizeH="0" baseline="0" smtClean="0">
                  <a:ln>
                    <a:noFill/>
                  </a:ln>
                  <a:solidFill>
                    <a:schemeClr val="tx1"/>
                  </a:solidFill>
                  <a:effectLst/>
                  <a:latin typeface="Arial" pitchFamily="34" charset="0"/>
                </a:endParaRPr>
              </a:p>
            </p:txBody>
          </p:sp>
          <p:sp>
            <p:nvSpPr>
              <p:cNvPr id="1064" name="Rectangle 40"/>
              <p:cNvSpPr>
                <a:spLocks noChangeArrowheads="1"/>
              </p:cNvSpPr>
              <p:nvPr/>
            </p:nvSpPr>
            <p:spPr bwMode="auto">
              <a:xfrm>
                <a:off x="3304" y="182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626,900</a:t>
                </a:r>
                <a:endParaRPr kumimoji="0" lang="en-US" sz="1800" b="0" i="0" u="none" strike="noStrike" cap="none" normalizeH="0" baseline="0" smtClean="0">
                  <a:ln>
                    <a:noFill/>
                  </a:ln>
                  <a:solidFill>
                    <a:schemeClr val="tx1"/>
                  </a:solidFill>
                  <a:effectLst/>
                  <a:latin typeface="Arial" pitchFamily="34" charset="0"/>
                </a:endParaRPr>
              </a:p>
            </p:txBody>
          </p:sp>
          <p:sp>
            <p:nvSpPr>
              <p:cNvPr id="1065" name="Rectangle 41"/>
              <p:cNvSpPr>
                <a:spLocks noChangeArrowheads="1"/>
              </p:cNvSpPr>
              <p:nvPr/>
            </p:nvSpPr>
            <p:spPr bwMode="auto">
              <a:xfrm>
                <a:off x="3736" y="182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613,617</a:t>
                </a:r>
                <a:endParaRPr kumimoji="0" lang="en-US" sz="1800" b="0" i="0" u="none" strike="noStrike" cap="none" normalizeH="0" baseline="0" smtClean="0">
                  <a:ln>
                    <a:noFill/>
                  </a:ln>
                  <a:solidFill>
                    <a:schemeClr val="tx1"/>
                  </a:solidFill>
                  <a:effectLst/>
                  <a:latin typeface="Arial" pitchFamily="34" charset="0"/>
                </a:endParaRPr>
              </a:p>
            </p:txBody>
          </p:sp>
          <p:sp>
            <p:nvSpPr>
              <p:cNvPr id="1066" name="Rectangle 42"/>
              <p:cNvSpPr>
                <a:spLocks noChangeArrowheads="1"/>
              </p:cNvSpPr>
              <p:nvPr/>
            </p:nvSpPr>
            <p:spPr bwMode="auto">
              <a:xfrm>
                <a:off x="4076" y="1823"/>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-13,283</a:t>
                </a:r>
                <a:endParaRPr kumimoji="0" lang="en-US" sz="1800" b="0" i="0" u="none" strike="noStrike" cap="none" normalizeH="0" baseline="0" smtClean="0">
                  <a:ln>
                    <a:noFill/>
                  </a:ln>
                  <a:solidFill>
                    <a:schemeClr val="tx1"/>
                  </a:solidFill>
                  <a:effectLst/>
                  <a:latin typeface="Arial" pitchFamily="34" charset="0"/>
                </a:endParaRPr>
              </a:p>
            </p:txBody>
          </p:sp>
          <p:sp>
            <p:nvSpPr>
              <p:cNvPr id="1067" name="Rectangle 43"/>
              <p:cNvSpPr>
                <a:spLocks noChangeArrowheads="1"/>
              </p:cNvSpPr>
              <p:nvPr/>
            </p:nvSpPr>
            <p:spPr bwMode="auto">
              <a:xfrm>
                <a:off x="4404" y="1823"/>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-2.1%</a:t>
                </a:r>
                <a:endParaRPr kumimoji="0" lang="en-US" sz="1800" b="0" i="0" u="none" strike="noStrike" cap="none" normalizeH="0" baseline="0" smtClean="0">
                  <a:ln>
                    <a:noFill/>
                  </a:ln>
                  <a:solidFill>
                    <a:schemeClr val="tx1"/>
                  </a:solidFill>
                  <a:effectLst/>
                  <a:latin typeface="Arial" pitchFamily="34" charset="0"/>
                </a:endParaRPr>
              </a:p>
            </p:txBody>
          </p:sp>
          <p:sp>
            <p:nvSpPr>
              <p:cNvPr id="1068" name="Rectangle 44"/>
              <p:cNvSpPr>
                <a:spLocks noChangeArrowheads="1"/>
              </p:cNvSpPr>
              <p:nvPr/>
            </p:nvSpPr>
            <p:spPr bwMode="auto">
              <a:xfrm>
                <a:off x="4710" y="182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614,500</a:t>
                </a:r>
                <a:endParaRPr kumimoji="0" lang="en-US" sz="1800" b="0" i="0" u="none" strike="noStrike" cap="none" normalizeH="0" baseline="0" smtClean="0">
                  <a:ln>
                    <a:noFill/>
                  </a:ln>
                  <a:solidFill>
                    <a:schemeClr val="tx1"/>
                  </a:solidFill>
                  <a:effectLst/>
                  <a:latin typeface="Arial" pitchFamily="34" charset="0"/>
                </a:endParaRPr>
              </a:p>
            </p:txBody>
          </p:sp>
          <p:sp>
            <p:nvSpPr>
              <p:cNvPr id="1069" name="Rectangle 45"/>
              <p:cNvSpPr>
                <a:spLocks noChangeArrowheads="1"/>
              </p:cNvSpPr>
              <p:nvPr/>
            </p:nvSpPr>
            <p:spPr bwMode="auto">
              <a:xfrm>
                <a:off x="5050" y="1823"/>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-12,400</a:t>
                </a:r>
                <a:endParaRPr kumimoji="0" lang="en-US" sz="1800" b="0" i="0" u="none" strike="noStrike" cap="none" normalizeH="0" baseline="0" smtClean="0">
                  <a:ln>
                    <a:noFill/>
                  </a:ln>
                  <a:solidFill>
                    <a:schemeClr val="tx1"/>
                  </a:solidFill>
                  <a:effectLst/>
                  <a:latin typeface="Arial" pitchFamily="34" charset="0"/>
                </a:endParaRPr>
              </a:p>
            </p:txBody>
          </p:sp>
          <p:sp>
            <p:nvSpPr>
              <p:cNvPr id="1070" name="Rectangle 46"/>
              <p:cNvSpPr>
                <a:spLocks noChangeArrowheads="1"/>
              </p:cNvSpPr>
              <p:nvPr/>
            </p:nvSpPr>
            <p:spPr bwMode="auto">
              <a:xfrm>
                <a:off x="5378" y="1823"/>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-2.0%</a:t>
                </a:r>
                <a:endParaRPr kumimoji="0" lang="en-US" sz="1800" b="0" i="0" u="none" strike="noStrike" cap="none" normalizeH="0" baseline="0" smtClean="0">
                  <a:ln>
                    <a:noFill/>
                  </a:ln>
                  <a:solidFill>
                    <a:schemeClr val="tx1"/>
                  </a:solidFill>
                  <a:effectLst/>
                  <a:latin typeface="Arial" pitchFamily="34" charset="0"/>
                </a:endParaRPr>
              </a:p>
            </p:txBody>
          </p:sp>
          <p:sp>
            <p:nvSpPr>
              <p:cNvPr id="1071" name="Rectangle 47"/>
              <p:cNvSpPr>
                <a:spLocks noChangeArrowheads="1"/>
              </p:cNvSpPr>
              <p:nvPr/>
            </p:nvSpPr>
            <p:spPr bwMode="auto">
              <a:xfrm>
                <a:off x="180" y="1938"/>
                <a:ext cx="217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Fusion Energy Systems………………………………………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2" name="Rectangle 48"/>
              <p:cNvSpPr>
                <a:spLocks noChangeArrowheads="1"/>
              </p:cNvSpPr>
              <p:nvPr/>
            </p:nvSpPr>
            <p:spPr bwMode="auto">
              <a:xfrm>
                <a:off x="2434" y="1938"/>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417,650</a:t>
                </a:r>
                <a:endParaRPr kumimoji="0" lang="en-US" sz="1800" b="0" i="0" u="none" strike="noStrike" cap="none" normalizeH="0" baseline="0" smtClean="0">
                  <a:ln>
                    <a:noFill/>
                  </a:ln>
                  <a:solidFill>
                    <a:schemeClr val="tx1"/>
                  </a:solidFill>
                  <a:effectLst/>
                  <a:latin typeface="Arial" pitchFamily="34" charset="0"/>
                </a:endParaRPr>
              </a:p>
            </p:txBody>
          </p:sp>
          <p:sp>
            <p:nvSpPr>
              <p:cNvPr id="1073" name="Rectangle 49"/>
              <p:cNvSpPr>
                <a:spLocks noChangeArrowheads="1"/>
              </p:cNvSpPr>
              <p:nvPr/>
            </p:nvSpPr>
            <p:spPr bwMode="auto">
              <a:xfrm>
                <a:off x="2918" y="1938"/>
                <a:ext cx="3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+91,023</a:t>
                </a:r>
                <a:endParaRPr kumimoji="0" lang="en-US" sz="1800" b="0" i="0" u="none" strike="noStrike" cap="none" normalizeH="0" baseline="0" smtClean="0">
                  <a:ln>
                    <a:noFill/>
                  </a:ln>
                  <a:solidFill>
                    <a:schemeClr val="tx1"/>
                  </a:solidFill>
                  <a:effectLst/>
                  <a:latin typeface="Arial" pitchFamily="34" charset="0"/>
                </a:endParaRPr>
              </a:p>
            </p:txBody>
          </p:sp>
          <p:sp>
            <p:nvSpPr>
              <p:cNvPr id="1074" name="Rectangle 50"/>
              <p:cNvSpPr>
                <a:spLocks noChangeArrowheads="1"/>
              </p:cNvSpPr>
              <p:nvPr/>
            </p:nvSpPr>
            <p:spPr bwMode="auto">
              <a:xfrm>
                <a:off x="3304" y="1938"/>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380,000</a:t>
                </a:r>
                <a:endParaRPr kumimoji="0" lang="en-US" sz="1800" b="0" i="0" u="none" strike="noStrike" cap="none" normalizeH="0" baseline="0" smtClean="0">
                  <a:ln>
                    <a:noFill/>
                  </a:ln>
                  <a:solidFill>
                    <a:schemeClr val="tx1"/>
                  </a:solidFill>
                  <a:effectLst/>
                  <a:latin typeface="Arial" pitchFamily="34" charset="0"/>
                </a:endParaRPr>
              </a:p>
            </p:txBody>
          </p:sp>
          <p:sp>
            <p:nvSpPr>
              <p:cNvPr id="1075" name="Rectangle 51"/>
              <p:cNvSpPr>
                <a:spLocks noChangeArrowheads="1"/>
              </p:cNvSpPr>
              <p:nvPr/>
            </p:nvSpPr>
            <p:spPr bwMode="auto">
              <a:xfrm>
                <a:off x="3736" y="1938"/>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380,000</a:t>
                </a:r>
                <a:endParaRPr kumimoji="0" lang="en-US" sz="1800" b="0" i="0" u="none" strike="noStrike" cap="none" normalizeH="0" baseline="0" smtClean="0">
                  <a:ln>
                    <a:noFill/>
                  </a:ln>
                  <a:solidFill>
                    <a:schemeClr val="tx1"/>
                  </a:solidFill>
                  <a:effectLst/>
                  <a:latin typeface="Arial" pitchFamily="34" charset="0"/>
                </a:endParaRPr>
              </a:p>
            </p:txBody>
          </p:sp>
          <p:sp>
            <p:nvSpPr>
              <p:cNvPr id="1076" name="Rectangle 52"/>
              <p:cNvSpPr>
                <a:spLocks noChangeArrowheads="1"/>
              </p:cNvSpPr>
              <p:nvPr/>
            </p:nvSpPr>
            <p:spPr bwMode="auto">
              <a:xfrm>
                <a:off x="4151" y="193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077" name="Rectangle 53"/>
              <p:cNvSpPr>
                <a:spLocks noChangeArrowheads="1"/>
              </p:cNvSpPr>
              <p:nvPr/>
            </p:nvSpPr>
            <p:spPr bwMode="auto">
              <a:xfrm>
                <a:off x="4439" y="193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078" name="Rectangle 54"/>
              <p:cNvSpPr>
                <a:spLocks noChangeArrowheads="1"/>
              </p:cNvSpPr>
              <p:nvPr/>
            </p:nvSpPr>
            <p:spPr bwMode="auto">
              <a:xfrm>
                <a:off x="4710" y="1938"/>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384,000</a:t>
                </a:r>
                <a:endParaRPr kumimoji="0" lang="en-US" sz="1800" b="0" i="0" u="none" strike="noStrike" cap="none" normalizeH="0" baseline="0" smtClean="0">
                  <a:ln>
                    <a:noFill/>
                  </a:ln>
                  <a:solidFill>
                    <a:schemeClr val="tx1"/>
                  </a:solidFill>
                  <a:effectLst/>
                  <a:latin typeface="Arial" pitchFamily="34" charset="0"/>
                </a:endParaRPr>
              </a:p>
            </p:txBody>
          </p:sp>
          <p:sp>
            <p:nvSpPr>
              <p:cNvPr id="1079" name="Rectangle 55"/>
              <p:cNvSpPr>
                <a:spLocks noChangeArrowheads="1"/>
              </p:cNvSpPr>
              <p:nvPr/>
            </p:nvSpPr>
            <p:spPr bwMode="auto">
              <a:xfrm>
                <a:off x="5073" y="1938"/>
                <a:ext cx="27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+4,000</a:t>
                </a:r>
                <a:endParaRPr kumimoji="0" lang="en-US" sz="1800" b="0" i="0" u="none" strike="noStrike" cap="none" normalizeH="0" baseline="0" smtClean="0">
                  <a:ln>
                    <a:noFill/>
                  </a:ln>
                  <a:solidFill>
                    <a:schemeClr val="tx1"/>
                  </a:solidFill>
                  <a:effectLst/>
                  <a:latin typeface="Arial" pitchFamily="34" charset="0"/>
                </a:endParaRPr>
              </a:p>
            </p:txBody>
          </p:sp>
          <p:sp>
            <p:nvSpPr>
              <p:cNvPr id="1080" name="Rectangle 56"/>
              <p:cNvSpPr>
                <a:spLocks noChangeArrowheads="1"/>
              </p:cNvSpPr>
              <p:nvPr/>
            </p:nvSpPr>
            <p:spPr bwMode="auto">
              <a:xfrm>
                <a:off x="5361" y="1938"/>
                <a:ext cx="26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+1.1%</a:t>
                </a:r>
                <a:endParaRPr kumimoji="0" lang="en-US" sz="1800" b="0" i="0" u="none" strike="noStrike" cap="none" normalizeH="0" baseline="0" smtClean="0">
                  <a:ln>
                    <a:noFill/>
                  </a:ln>
                  <a:solidFill>
                    <a:schemeClr val="tx1"/>
                  </a:solidFill>
                  <a:effectLst/>
                  <a:latin typeface="Arial" pitchFamily="34" charset="0"/>
                </a:endParaRPr>
              </a:p>
            </p:txBody>
          </p:sp>
          <p:sp>
            <p:nvSpPr>
              <p:cNvPr id="1081" name="Rectangle 57"/>
              <p:cNvSpPr>
                <a:spLocks noChangeArrowheads="1"/>
              </p:cNvSpPr>
              <p:nvPr/>
            </p:nvSpPr>
            <p:spPr bwMode="auto">
              <a:xfrm>
                <a:off x="180" y="2053"/>
                <a:ext cx="217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High Energy Physics…………………………………………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82" name="Rectangle 58"/>
              <p:cNvSpPr>
                <a:spLocks noChangeArrowheads="1"/>
              </p:cNvSpPr>
              <p:nvPr/>
            </p:nvSpPr>
            <p:spPr bwMode="auto">
              <a:xfrm>
                <a:off x="2434" y="205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790,811</a:t>
                </a:r>
                <a:endParaRPr kumimoji="0" lang="en-US" sz="1800" b="0" i="0" u="none" strike="noStrike" cap="none" normalizeH="0" baseline="0" smtClean="0">
                  <a:ln>
                    <a:noFill/>
                  </a:ln>
                  <a:solidFill>
                    <a:schemeClr val="tx1"/>
                  </a:solidFill>
                  <a:effectLst/>
                  <a:latin typeface="Arial" pitchFamily="34" charset="0"/>
                </a:endParaRPr>
              </a:p>
            </p:txBody>
          </p:sp>
          <p:sp>
            <p:nvSpPr>
              <p:cNvPr id="1083" name="Rectangle 59"/>
              <p:cNvSpPr>
                <a:spLocks noChangeArrowheads="1"/>
              </p:cNvSpPr>
              <p:nvPr/>
            </p:nvSpPr>
            <p:spPr bwMode="auto">
              <a:xfrm>
                <a:off x="2877" y="2053"/>
                <a:ext cx="36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+232,390</a:t>
                </a:r>
                <a:endParaRPr kumimoji="0" lang="en-US" sz="1800" b="0" i="0" u="none" strike="noStrike" cap="none" normalizeH="0" baseline="0" smtClean="0">
                  <a:ln>
                    <a:noFill/>
                  </a:ln>
                  <a:solidFill>
                    <a:schemeClr val="tx1"/>
                  </a:solidFill>
                  <a:effectLst/>
                  <a:latin typeface="Arial" pitchFamily="34" charset="0"/>
                </a:endParaRPr>
              </a:p>
            </p:txBody>
          </p:sp>
          <p:sp>
            <p:nvSpPr>
              <p:cNvPr id="1084" name="Rectangle 60"/>
              <p:cNvSpPr>
                <a:spLocks noChangeArrowheads="1"/>
              </p:cNvSpPr>
              <p:nvPr/>
            </p:nvSpPr>
            <p:spPr bwMode="auto">
              <a:xfrm>
                <a:off x="3304" y="205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829,000</a:t>
                </a:r>
                <a:endParaRPr kumimoji="0" lang="en-US" sz="1800" b="0" i="0" u="none" strike="noStrike" cap="none" normalizeH="0" baseline="0" smtClean="0">
                  <a:ln>
                    <a:noFill/>
                  </a:ln>
                  <a:solidFill>
                    <a:schemeClr val="tx1"/>
                  </a:solidFill>
                  <a:effectLst/>
                  <a:latin typeface="Arial" pitchFamily="34" charset="0"/>
                </a:endParaRPr>
              </a:p>
            </p:txBody>
          </p:sp>
          <p:sp>
            <p:nvSpPr>
              <p:cNvPr id="1085" name="Rectangle 61"/>
              <p:cNvSpPr>
                <a:spLocks noChangeArrowheads="1"/>
              </p:cNvSpPr>
              <p:nvPr/>
            </p:nvSpPr>
            <p:spPr bwMode="auto">
              <a:xfrm>
                <a:off x="3736" y="205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816,500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86" name="Rectangle 62"/>
              <p:cNvSpPr>
                <a:spLocks noChangeArrowheads="1"/>
              </p:cNvSpPr>
              <p:nvPr/>
            </p:nvSpPr>
            <p:spPr bwMode="auto">
              <a:xfrm>
                <a:off x="4076" y="2053"/>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-12,500</a:t>
                </a:r>
                <a:endParaRPr kumimoji="0" lang="en-US" sz="1800" b="0" i="0" u="none" strike="noStrike" cap="none" normalizeH="0" baseline="0" smtClean="0">
                  <a:ln>
                    <a:noFill/>
                  </a:ln>
                  <a:solidFill>
                    <a:schemeClr val="tx1"/>
                  </a:solidFill>
                  <a:effectLst/>
                  <a:latin typeface="Arial" pitchFamily="34" charset="0"/>
                </a:endParaRPr>
              </a:p>
            </p:txBody>
          </p:sp>
          <p:sp>
            <p:nvSpPr>
              <p:cNvPr id="1087" name="Rectangle 63"/>
              <p:cNvSpPr>
                <a:spLocks noChangeArrowheads="1"/>
              </p:cNvSpPr>
              <p:nvPr/>
            </p:nvSpPr>
            <p:spPr bwMode="auto">
              <a:xfrm>
                <a:off x="4404" y="2053"/>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-1.5%</a:t>
                </a:r>
                <a:endParaRPr kumimoji="0" lang="en-US" sz="1800" b="0" i="0" u="none" strike="noStrike" cap="none" normalizeH="0" baseline="0" smtClean="0">
                  <a:ln>
                    <a:noFill/>
                  </a:ln>
                  <a:solidFill>
                    <a:schemeClr val="tx1"/>
                  </a:solidFill>
                  <a:effectLst/>
                  <a:latin typeface="Arial" pitchFamily="34" charset="0"/>
                </a:endParaRPr>
              </a:p>
            </p:txBody>
          </p:sp>
          <p:sp>
            <p:nvSpPr>
              <p:cNvPr id="1088" name="Rectangle 64"/>
              <p:cNvSpPr>
                <a:spLocks noChangeArrowheads="1"/>
              </p:cNvSpPr>
              <p:nvPr/>
            </p:nvSpPr>
            <p:spPr bwMode="auto">
              <a:xfrm>
                <a:off x="4710" y="2053"/>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820,085</a:t>
                </a:r>
                <a:endParaRPr kumimoji="0" lang="en-US" sz="1800" b="0" i="0" u="none" strike="noStrike" cap="none" normalizeH="0" baseline="0" smtClean="0">
                  <a:ln>
                    <a:noFill/>
                  </a:ln>
                  <a:solidFill>
                    <a:schemeClr val="tx1"/>
                  </a:solidFill>
                  <a:effectLst/>
                  <a:latin typeface="Arial" pitchFamily="34" charset="0"/>
                </a:endParaRPr>
              </a:p>
            </p:txBody>
          </p:sp>
          <p:sp>
            <p:nvSpPr>
              <p:cNvPr id="1089" name="Rectangle 65"/>
              <p:cNvSpPr>
                <a:spLocks noChangeArrowheads="1"/>
              </p:cNvSpPr>
              <p:nvPr/>
            </p:nvSpPr>
            <p:spPr bwMode="auto">
              <a:xfrm>
                <a:off x="5090" y="2053"/>
                <a:ext cx="25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-8,915</a:t>
                </a:r>
                <a:endParaRPr kumimoji="0" lang="en-US" sz="1800" b="0" i="0" u="none" strike="noStrike" cap="none" normalizeH="0" baseline="0" smtClean="0">
                  <a:ln>
                    <a:noFill/>
                  </a:ln>
                  <a:solidFill>
                    <a:schemeClr val="tx1"/>
                  </a:solidFill>
                  <a:effectLst/>
                  <a:latin typeface="Arial" pitchFamily="34" charset="0"/>
                </a:endParaRPr>
              </a:p>
            </p:txBody>
          </p:sp>
          <p:sp>
            <p:nvSpPr>
              <p:cNvPr id="1090" name="Rectangle 66"/>
              <p:cNvSpPr>
                <a:spLocks noChangeArrowheads="1"/>
              </p:cNvSpPr>
              <p:nvPr/>
            </p:nvSpPr>
            <p:spPr bwMode="auto">
              <a:xfrm>
                <a:off x="5378" y="2053"/>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-1.1%</a:t>
                </a:r>
                <a:endParaRPr kumimoji="0" lang="en-US" sz="1800" b="0" i="0" u="none" strike="noStrike" cap="none" normalizeH="0" baseline="0" smtClean="0">
                  <a:ln>
                    <a:noFill/>
                  </a:ln>
                  <a:solidFill>
                    <a:schemeClr val="tx1"/>
                  </a:solidFill>
                  <a:effectLst/>
                  <a:latin typeface="Arial" pitchFamily="34" charset="0"/>
                </a:endParaRPr>
              </a:p>
            </p:txBody>
          </p:sp>
          <p:sp>
            <p:nvSpPr>
              <p:cNvPr id="1091" name="Rectangle 67"/>
              <p:cNvSpPr>
                <a:spLocks noChangeArrowheads="1"/>
              </p:cNvSpPr>
              <p:nvPr/>
            </p:nvSpPr>
            <p:spPr bwMode="auto">
              <a:xfrm>
                <a:off x="180" y="2169"/>
                <a:ext cx="217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Nuclear Physics………………………………………………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92" name="Rectangle 68"/>
              <p:cNvSpPr>
                <a:spLocks noChangeArrowheads="1"/>
              </p:cNvSpPr>
              <p:nvPr/>
            </p:nvSpPr>
            <p:spPr bwMode="auto">
              <a:xfrm>
                <a:off x="2434" y="216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522,460</a:t>
                </a:r>
                <a:endParaRPr kumimoji="0" lang="en-US" sz="1800" b="0" i="0" u="none" strike="noStrike" cap="none" normalizeH="0" baseline="0" smtClean="0">
                  <a:ln>
                    <a:noFill/>
                  </a:ln>
                  <a:solidFill>
                    <a:schemeClr val="tx1"/>
                  </a:solidFill>
                  <a:effectLst/>
                  <a:latin typeface="Arial" pitchFamily="34" charset="0"/>
                </a:endParaRPr>
              </a:p>
            </p:txBody>
          </p:sp>
          <p:sp>
            <p:nvSpPr>
              <p:cNvPr id="1093" name="Rectangle 69"/>
              <p:cNvSpPr>
                <a:spLocks noChangeArrowheads="1"/>
              </p:cNvSpPr>
              <p:nvPr/>
            </p:nvSpPr>
            <p:spPr bwMode="auto">
              <a:xfrm>
                <a:off x="2877" y="2169"/>
                <a:ext cx="36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+154,800</a:t>
                </a:r>
                <a:endParaRPr kumimoji="0" lang="en-US" sz="1800" b="0" i="0" u="none" strike="noStrike" cap="none" normalizeH="0" baseline="0" smtClean="0">
                  <a:ln>
                    <a:noFill/>
                  </a:ln>
                  <a:solidFill>
                    <a:schemeClr val="tx1"/>
                  </a:solidFill>
                  <a:effectLst/>
                  <a:latin typeface="Arial" pitchFamily="34" charset="0"/>
                </a:endParaRPr>
              </a:p>
            </p:txBody>
          </p:sp>
          <p:sp>
            <p:nvSpPr>
              <p:cNvPr id="1094" name="Rectangle 70"/>
              <p:cNvSpPr>
                <a:spLocks noChangeArrowheads="1"/>
              </p:cNvSpPr>
              <p:nvPr/>
            </p:nvSpPr>
            <p:spPr bwMode="auto">
              <a:xfrm>
                <a:off x="3304" y="216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562,000</a:t>
                </a:r>
                <a:endParaRPr kumimoji="0" lang="en-US" sz="1800" b="0" i="0" u="none" strike="noStrike" cap="none" normalizeH="0" baseline="0" smtClean="0">
                  <a:ln>
                    <a:noFill/>
                  </a:ln>
                  <a:solidFill>
                    <a:schemeClr val="tx1"/>
                  </a:solidFill>
                  <a:effectLst/>
                  <a:latin typeface="Arial" pitchFamily="34" charset="0"/>
                </a:endParaRPr>
              </a:p>
            </p:txBody>
          </p:sp>
          <p:sp>
            <p:nvSpPr>
              <p:cNvPr id="1095" name="Rectangle 71"/>
              <p:cNvSpPr>
                <a:spLocks noChangeArrowheads="1"/>
              </p:cNvSpPr>
              <p:nvPr/>
            </p:nvSpPr>
            <p:spPr bwMode="auto">
              <a:xfrm>
                <a:off x="3736" y="216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552,500</a:t>
                </a:r>
                <a:endParaRPr kumimoji="0" lang="en-US" sz="1800" b="0" i="0" u="none" strike="noStrike" cap="none" normalizeH="0" baseline="0" smtClean="0">
                  <a:ln>
                    <a:noFill/>
                  </a:ln>
                  <a:solidFill>
                    <a:schemeClr val="tx1"/>
                  </a:solidFill>
                  <a:effectLst/>
                  <a:latin typeface="Arial" pitchFamily="34" charset="0"/>
                </a:endParaRPr>
              </a:p>
            </p:txBody>
          </p:sp>
          <p:sp>
            <p:nvSpPr>
              <p:cNvPr id="1096" name="Rectangle 72"/>
              <p:cNvSpPr>
                <a:spLocks noChangeArrowheads="1"/>
              </p:cNvSpPr>
              <p:nvPr/>
            </p:nvSpPr>
            <p:spPr bwMode="auto">
              <a:xfrm>
                <a:off x="4116" y="2169"/>
                <a:ext cx="25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-9,500</a:t>
                </a:r>
                <a:endParaRPr kumimoji="0" lang="en-US" sz="1800" b="0" i="0" u="none" strike="noStrike" cap="none" normalizeH="0" baseline="0" smtClean="0">
                  <a:ln>
                    <a:noFill/>
                  </a:ln>
                  <a:solidFill>
                    <a:schemeClr val="tx1"/>
                  </a:solidFill>
                  <a:effectLst/>
                  <a:latin typeface="Arial" pitchFamily="34" charset="0"/>
                </a:endParaRPr>
              </a:p>
            </p:txBody>
          </p:sp>
          <p:sp>
            <p:nvSpPr>
              <p:cNvPr id="1097" name="Rectangle 73"/>
              <p:cNvSpPr>
                <a:spLocks noChangeArrowheads="1"/>
              </p:cNvSpPr>
              <p:nvPr/>
            </p:nvSpPr>
            <p:spPr bwMode="auto">
              <a:xfrm>
                <a:off x="4404" y="2169"/>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-1.7%</a:t>
                </a:r>
                <a:endParaRPr kumimoji="0" lang="en-US" sz="1800" b="0" i="0" u="none" strike="noStrike" cap="none" normalizeH="0" baseline="0" smtClean="0">
                  <a:ln>
                    <a:noFill/>
                  </a:ln>
                  <a:solidFill>
                    <a:schemeClr val="tx1"/>
                  </a:solidFill>
                  <a:effectLst/>
                  <a:latin typeface="Arial" pitchFamily="34" charset="0"/>
                </a:endParaRPr>
              </a:p>
            </p:txBody>
          </p:sp>
          <p:sp>
            <p:nvSpPr>
              <p:cNvPr id="1098" name="Rectangle 74"/>
              <p:cNvSpPr>
                <a:spLocks noChangeArrowheads="1"/>
              </p:cNvSpPr>
              <p:nvPr/>
            </p:nvSpPr>
            <p:spPr bwMode="auto">
              <a:xfrm>
                <a:off x="4710" y="216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554,000</a:t>
                </a:r>
                <a:endParaRPr kumimoji="0" lang="en-US" sz="1800" b="0" i="0" u="none" strike="noStrike" cap="none" normalizeH="0" baseline="0" smtClean="0">
                  <a:ln>
                    <a:noFill/>
                  </a:ln>
                  <a:solidFill>
                    <a:schemeClr val="tx1"/>
                  </a:solidFill>
                  <a:effectLst/>
                  <a:latin typeface="Arial" pitchFamily="34" charset="0"/>
                </a:endParaRPr>
              </a:p>
            </p:txBody>
          </p:sp>
          <p:sp>
            <p:nvSpPr>
              <p:cNvPr id="1099" name="Rectangle 75"/>
              <p:cNvSpPr>
                <a:spLocks noChangeArrowheads="1"/>
              </p:cNvSpPr>
              <p:nvPr/>
            </p:nvSpPr>
            <p:spPr bwMode="auto">
              <a:xfrm>
                <a:off x="5090" y="2169"/>
                <a:ext cx="25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-8,000</a:t>
                </a:r>
                <a:endParaRPr kumimoji="0" lang="en-US" sz="1800" b="0" i="0" u="none" strike="noStrike" cap="none" normalizeH="0" baseline="0" smtClean="0">
                  <a:ln>
                    <a:noFill/>
                  </a:ln>
                  <a:solidFill>
                    <a:schemeClr val="tx1"/>
                  </a:solidFill>
                  <a:effectLst/>
                  <a:latin typeface="Arial" pitchFamily="34" charset="0"/>
                </a:endParaRPr>
              </a:p>
            </p:txBody>
          </p:sp>
          <p:sp>
            <p:nvSpPr>
              <p:cNvPr id="1100" name="Rectangle 76"/>
              <p:cNvSpPr>
                <a:spLocks noChangeArrowheads="1"/>
              </p:cNvSpPr>
              <p:nvPr/>
            </p:nvSpPr>
            <p:spPr bwMode="auto">
              <a:xfrm>
                <a:off x="5378" y="2169"/>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-1.4%</a:t>
                </a:r>
                <a:endParaRPr kumimoji="0" lang="en-US" sz="1800" b="0" i="0" u="none" strike="noStrike" cap="none" normalizeH="0" baseline="0" smtClean="0">
                  <a:ln>
                    <a:noFill/>
                  </a:ln>
                  <a:solidFill>
                    <a:schemeClr val="tx1"/>
                  </a:solidFill>
                  <a:effectLst/>
                  <a:latin typeface="Arial" pitchFamily="34" charset="0"/>
                </a:endParaRPr>
              </a:p>
            </p:txBody>
          </p:sp>
          <p:sp>
            <p:nvSpPr>
              <p:cNvPr id="1101" name="Rectangle 77"/>
              <p:cNvSpPr>
                <a:spLocks noChangeArrowheads="1"/>
              </p:cNvSpPr>
              <p:nvPr/>
            </p:nvSpPr>
            <p:spPr bwMode="auto">
              <a:xfrm>
                <a:off x="180" y="2284"/>
                <a:ext cx="215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Workforce Development for Teachers &amp; Scientists…………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02" name="Rectangle 78"/>
              <p:cNvSpPr>
                <a:spLocks noChangeArrowheads="1"/>
              </p:cNvSpPr>
              <p:nvPr/>
            </p:nvSpPr>
            <p:spPr bwMode="auto">
              <a:xfrm>
                <a:off x="2474" y="228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20,678</a:t>
                </a:r>
                <a:endParaRPr kumimoji="0" lang="en-US" sz="1800" b="0" i="0" u="none" strike="noStrike" cap="none" normalizeH="0" baseline="0" smtClean="0">
                  <a:ln>
                    <a:noFill/>
                  </a:ln>
                  <a:solidFill>
                    <a:schemeClr val="tx1"/>
                  </a:solidFill>
                  <a:effectLst/>
                  <a:latin typeface="Arial" pitchFamily="34" charset="0"/>
                </a:endParaRPr>
              </a:p>
            </p:txBody>
          </p:sp>
          <p:sp>
            <p:nvSpPr>
              <p:cNvPr id="1103" name="Rectangle 79"/>
              <p:cNvSpPr>
                <a:spLocks noChangeArrowheads="1"/>
              </p:cNvSpPr>
              <p:nvPr/>
            </p:nvSpPr>
            <p:spPr bwMode="auto">
              <a:xfrm>
                <a:off x="2918" y="2284"/>
                <a:ext cx="3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+12,500</a:t>
                </a:r>
                <a:endParaRPr kumimoji="0" lang="en-US" sz="1800" b="0" i="0" u="none" strike="noStrike" cap="none" normalizeH="0" baseline="0" smtClean="0">
                  <a:ln>
                    <a:noFill/>
                  </a:ln>
                  <a:solidFill>
                    <a:schemeClr val="tx1"/>
                  </a:solidFill>
                  <a:effectLst/>
                  <a:latin typeface="Arial" pitchFamily="34" charset="0"/>
                </a:endParaRPr>
              </a:p>
            </p:txBody>
          </p:sp>
          <p:sp>
            <p:nvSpPr>
              <p:cNvPr id="1104" name="Rectangle 80"/>
              <p:cNvSpPr>
                <a:spLocks noChangeArrowheads="1"/>
              </p:cNvSpPr>
              <p:nvPr/>
            </p:nvSpPr>
            <p:spPr bwMode="auto">
              <a:xfrm>
                <a:off x="3344" y="228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35,600</a:t>
                </a:r>
                <a:endParaRPr kumimoji="0" lang="en-US" sz="1800" b="0" i="0" u="none" strike="noStrike" cap="none" normalizeH="0" baseline="0" smtClean="0">
                  <a:ln>
                    <a:noFill/>
                  </a:ln>
                  <a:solidFill>
                    <a:schemeClr val="tx1"/>
                  </a:solidFill>
                  <a:effectLst/>
                  <a:latin typeface="Arial" pitchFamily="34" charset="0"/>
                </a:endParaRPr>
              </a:p>
            </p:txBody>
          </p:sp>
          <p:sp>
            <p:nvSpPr>
              <p:cNvPr id="1105" name="Rectangle 81"/>
              <p:cNvSpPr>
                <a:spLocks noChangeArrowheads="1"/>
              </p:cNvSpPr>
              <p:nvPr/>
            </p:nvSpPr>
            <p:spPr bwMode="auto">
              <a:xfrm>
                <a:off x="3776" y="228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22,678</a:t>
                </a:r>
                <a:endParaRPr kumimoji="0" lang="en-US" sz="1800" b="0" i="0" u="none" strike="noStrike" cap="none" normalizeH="0" baseline="0" smtClean="0">
                  <a:ln>
                    <a:noFill/>
                  </a:ln>
                  <a:solidFill>
                    <a:schemeClr val="tx1"/>
                  </a:solidFill>
                  <a:effectLst/>
                  <a:latin typeface="Arial" pitchFamily="34" charset="0"/>
                </a:endParaRPr>
              </a:p>
            </p:txBody>
          </p:sp>
          <p:sp>
            <p:nvSpPr>
              <p:cNvPr id="1106" name="Rectangle 82"/>
              <p:cNvSpPr>
                <a:spLocks noChangeArrowheads="1"/>
              </p:cNvSpPr>
              <p:nvPr/>
            </p:nvSpPr>
            <p:spPr bwMode="auto">
              <a:xfrm>
                <a:off x="4076" y="2284"/>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-12,922</a:t>
                </a:r>
                <a:endParaRPr kumimoji="0" lang="en-US" sz="1800" b="0" i="0" u="none" strike="noStrike" cap="none" normalizeH="0" baseline="0" smtClean="0">
                  <a:ln>
                    <a:noFill/>
                  </a:ln>
                  <a:solidFill>
                    <a:schemeClr val="tx1"/>
                  </a:solidFill>
                  <a:effectLst/>
                  <a:latin typeface="Arial" pitchFamily="34" charset="0"/>
                </a:endParaRPr>
              </a:p>
            </p:txBody>
          </p:sp>
          <p:sp>
            <p:nvSpPr>
              <p:cNvPr id="1107" name="Rectangle 83"/>
              <p:cNvSpPr>
                <a:spLocks noChangeArrowheads="1"/>
              </p:cNvSpPr>
              <p:nvPr/>
            </p:nvSpPr>
            <p:spPr bwMode="auto">
              <a:xfrm>
                <a:off x="4364" y="2284"/>
                <a:ext cx="288"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-36.3%</a:t>
                </a:r>
                <a:endParaRPr kumimoji="0" lang="en-US" sz="1800" b="0" i="0" u="none" strike="noStrike" cap="none" normalizeH="0" baseline="0" smtClean="0">
                  <a:ln>
                    <a:noFill/>
                  </a:ln>
                  <a:solidFill>
                    <a:schemeClr val="tx1"/>
                  </a:solidFill>
                  <a:effectLst/>
                  <a:latin typeface="Arial" pitchFamily="34" charset="0"/>
                </a:endParaRPr>
              </a:p>
            </p:txBody>
          </p:sp>
          <p:sp>
            <p:nvSpPr>
              <p:cNvPr id="1108" name="Rectangle 84"/>
              <p:cNvSpPr>
                <a:spLocks noChangeArrowheads="1"/>
              </p:cNvSpPr>
              <p:nvPr/>
            </p:nvSpPr>
            <p:spPr bwMode="auto">
              <a:xfrm>
                <a:off x="4750" y="228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21,000</a:t>
                </a:r>
                <a:endParaRPr kumimoji="0" lang="en-US" sz="1800" b="0" i="0" u="none" strike="noStrike" cap="none" normalizeH="0" baseline="0" smtClean="0">
                  <a:ln>
                    <a:noFill/>
                  </a:ln>
                  <a:solidFill>
                    <a:schemeClr val="tx1"/>
                  </a:solidFill>
                  <a:effectLst/>
                  <a:latin typeface="Arial" pitchFamily="34" charset="0"/>
                </a:endParaRPr>
              </a:p>
            </p:txBody>
          </p:sp>
          <p:sp>
            <p:nvSpPr>
              <p:cNvPr id="1109" name="Rectangle 85"/>
              <p:cNvSpPr>
                <a:spLocks noChangeArrowheads="1"/>
              </p:cNvSpPr>
              <p:nvPr/>
            </p:nvSpPr>
            <p:spPr bwMode="auto">
              <a:xfrm>
                <a:off x="5050" y="2284"/>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-14,600</a:t>
                </a:r>
                <a:endParaRPr kumimoji="0" lang="en-US" sz="1800" b="0" i="0" u="none" strike="noStrike" cap="none" normalizeH="0" baseline="0" smtClean="0">
                  <a:ln>
                    <a:noFill/>
                  </a:ln>
                  <a:solidFill>
                    <a:schemeClr val="tx1"/>
                  </a:solidFill>
                  <a:effectLst/>
                  <a:latin typeface="Arial" pitchFamily="34" charset="0"/>
                </a:endParaRPr>
              </a:p>
            </p:txBody>
          </p:sp>
          <p:sp>
            <p:nvSpPr>
              <p:cNvPr id="1110" name="Rectangle 86"/>
              <p:cNvSpPr>
                <a:spLocks noChangeArrowheads="1"/>
              </p:cNvSpPr>
              <p:nvPr/>
            </p:nvSpPr>
            <p:spPr bwMode="auto">
              <a:xfrm>
                <a:off x="5338" y="2284"/>
                <a:ext cx="288"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-41.0%</a:t>
                </a:r>
                <a:endParaRPr kumimoji="0" lang="en-US" sz="1800" b="0" i="0" u="none" strike="noStrike" cap="none" normalizeH="0" baseline="0" smtClean="0">
                  <a:ln>
                    <a:noFill/>
                  </a:ln>
                  <a:solidFill>
                    <a:schemeClr val="tx1"/>
                  </a:solidFill>
                  <a:effectLst/>
                  <a:latin typeface="Arial" pitchFamily="34" charset="0"/>
                </a:endParaRPr>
              </a:p>
            </p:txBody>
          </p:sp>
          <p:sp>
            <p:nvSpPr>
              <p:cNvPr id="1111" name="Rectangle 87"/>
              <p:cNvSpPr>
                <a:spLocks noChangeArrowheads="1"/>
              </p:cNvSpPr>
              <p:nvPr/>
            </p:nvSpPr>
            <p:spPr bwMode="auto">
              <a:xfrm>
                <a:off x="180" y="2399"/>
                <a:ext cx="213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Science Laboratories Infrastructure…………………………</a:t>
                </a:r>
                <a:endParaRPr kumimoji="0" lang="en-US" sz="1800" b="0" i="0" u="none" strike="noStrike" cap="none" normalizeH="0" baseline="0" dirty="0" smtClean="0">
                  <a:ln>
                    <a:noFill/>
                  </a:ln>
                  <a:solidFill>
                    <a:schemeClr val="tx1"/>
                  </a:solidFill>
                  <a:effectLst/>
                  <a:latin typeface="Arial" pitchFamily="34" charset="0"/>
                </a:endParaRPr>
              </a:p>
            </p:txBody>
          </p:sp>
          <p:sp>
            <p:nvSpPr>
              <p:cNvPr id="1112" name="Rectangle 88"/>
              <p:cNvSpPr>
                <a:spLocks noChangeArrowheads="1"/>
              </p:cNvSpPr>
              <p:nvPr/>
            </p:nvSpPr>
            <p:spPr bwMode="auto">
              <a:xfrm>
                <a:off x="2434" y="239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127,600</a:t>
                </a:r>
                <a:endParaRPr kumimoji="0" lang="en-US" sz="1800" b="0" i="0" u="none" strike="noStrike" cap="none" normalizeH="0" baseline="0" smtClean="0">
                  <a:ln>
                    <a:noFill/>
                  </a:ln>
                  <a:solidFill>
                    <a:schemeClr val="tx1"/>
                  </a:solidFill>
                  <a:effectLst/>
                  <a:latin typeface="Arial" pitchFamily="34" charset="0"/>
                </a:endParaRPr>
              </a:p>
            </p:txBody>
          </p:sp>
          <p:sp>
            <p:nvSpPr>
              <p:cNvPr id="1113" name="Rectangle 89"/>
              <p:cNvSpPr>
                <a:spLocks noChangeArrowheads="1"/>
              </p:cNvSpPr>
              <p:nvPr/>
            </p:nvSpPr>
            <p:spPr bwMode="auto">
              <a:xfrm>
                <a:off x="2877" y="2399"/>
                <a:ext cx="36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+199,114</a:t>
                </a:r>
                <a:endParaRPr kumimoji="0" lang="en-US" sz="1800" b="0" i="0" u="none" strike="noStrike" cap="none" normalizeH="0" baseline="0" smtClean="0">
                  <a:ln>
                    <a:noFill/>
                  </a:ln>
                  <a:solidFill>
                    <a:schemeClr val="tx1"/>
                  </a:solidFill>
                  <a:effectLst/>
                  <a:latin typeface="Arial" pitchFamily="34" charset="0"/>
                </a:endParaRPr>
              </a:p>
            </p:txBody>
          </p:sp>
          <p:sp>
            <p:nvSpPr>
              <p:cNvPr id="1114" name="Rectangle 90"/>
              <p:cNvSpPr>
                <a:spLocks noChangeArrowheads="1"/>
              </p:cNvSpPr>
              <p:nvPr/>
            </p:nvSpPr>
            <p:spPr bwMode="auto">
              <a:xfrm>
                <a:off x="3304" y="239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126,000</a:t>
                </a:r>
                <a:endParaRPr kumimoji="0" lang="en-US" sz="1800" b="0" i="0" u="none" strike="noStrike" cap="none" normalizeH="0" baseline="0" smtClean="0">
                  <a:ln>
                    <a:noFill/>
                  </a:ln>
                  <a:solidFill>
                    <a:schemeClr val="tx1"/>
                  </a:solidFill>
                  <a:effectLst/>
                  <a:latin typeface="Arial" pitchFamily="34" charset="0"/>
                </a:endParaRPr>
              </a:p>
            </p:txBody>
          </p:sp>
          <p:sp>
            <p:nvSpPr>
              <p:cNvPr id="1115" name="Rectangle 91"/>
              <p:cNvSpPr>
                <a:spLocks noChangeArrowheads="1"/>
              </p:cNvSpPr>
              <p:nvPr/>
            </p:nvSpPr>
            <p:spPr bwMode="auto">
              <a:xfrm>
                <a:off x="3736" y="239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113,000</a:t>
                </a:r>
                <a:endParaRPr kumimoji="0" lang="en-US" sz="1800" b="0" i="0" u="none" strike="noStrike" cap="none" normalizeH="0" baseline="0" smtClean="0">
                  <a:ln>
                    <a:noFill/>
                  </a:ln>
                  <a:solidFill>
                    <a:schemeClr val="tx1"/>
                  </a:solidFill>
                  <a:effectLst/>
                  <a:latin typeface="Arial" pitchFamily="34" charset="0"/>
                </a:endParaRPr>
              </a:p>
            </p:txBody>
          </p:sp>
          <p:sp>
            <p:nvSpPr>
              <p:cNvPr id="1116" name="Rectangle 92"/>
              <p:cNvSpPr>
                <a:spLocks noChangeArrowheads="1"/>
              </p:cNvSpPr>
              <p:nvPr/>
            </p:nvSpPr>
            <p:spPr bwMode="auto">
              <a:xfrm>
                <a:off x="4076" y="2399"/>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-13,000</a:t>
                </a:r>
                <a:endParaRPr kumimoji="0" lang="en-US" sz="1800" b="0" i="0" u="none" strike="noStrike" cap="none" normalizeH="0" baseline="0" smtClean="0">
                  <a:ln>
                    <a:noFill/>
                  </a:ln>
                  <a:solidFill>
                    <a:schemeClr val="tx1"/>
                  </a:solidFill>
                  <a:effectLst/>
                  <a:latin typeface="Arial" pitchFamily="34" charset="0"/>
                </a:endParaRPr>
              </a:p>
            </p:txBody>
          </p:sp>
          <p:sp>
            <p:nvSpPr>
              <p:cNvPr id="1117" name="Rectangle 93"/>
              <p:cNvSpPr>
                <a:spLocks noChangeArrowheads="1"/>
              </p:cNvSpPr>
              <p:nvPr/>
            </p:nvSpPr>
            <p:spPr bwMode="auto">
              <a:xfrm>
                <a:off x="4364" y="2399"/>
                <a:ext cx="288"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-10.3%</a:t>
                </a:r>
                <a:endParaRPr kumimoji="0" lang="en-US" sz="1800" b="0" i="0" u="none" strike="noStrike" cap="none" normalizeH="0" baseline="0" smtClean="0">
                  <a:ln>
                    <a:noFill/>
                  </a:ln>
                  <a:solidFill>
                    <a:schemeClr val="tx1"/>
                  </a:solidFill>
                  <a:effectLst/>
                  <a:latin typeface="Arial" pitchFamily="34" charset="0"/>
                </a:endParaRPr>
              </a:p>
            </p:txBody>
          </p:sp>
          <p:sp>
            <p:nvSpPr>
              <p:cNvPr id="1118" name="Rectangle 94"/>
              <p:cNvSpPr>
                <a:spLocks noChangeArrowheads="1"/>
              </p:cNvSpPr>
              <p:nvPr/>
            </p:nvSpPr>
            <p:spPr bwMode="auto">
              <a:xfrm>
                <a:off x="4710" y="2399"/>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126,000</a:t>
                </a:r>
                <a:endParaRPr kumimoji="0" lang="en-US" sz="1800" b="0" i="0" u="none" strike="noStrike" cap="none" normalizeH="0" baseline="0" smtClean="0">
                  <a:ln>
                    <a:noFill/>
                  </a:ln>
                  <a:solidFill>
                    <a:schemeClr val="tx1"/>
                  </a:solidFill>
                  <a:effectLst/>
                  <a:latin typeface="Arial" pitchFamily="34" charset="0"/>
                </a:endParaRPr>
              </a:p>
            </p:txBody>
          </p:sp>
          <p:sp>
            <p:nvSpPr>
              <p:cNvPr id="1119" name="Rectangle 95"/>
              <p:cNvSpPr>
                <a:spLocks noChangeArrowheads="1"/>
              </p:cNvSpPr>
              <p:nvPr/>
            </p:nvSpPr>
            <p:spPr bwMode="auto">
              <a:xfrm>
                <a:off x="5125" y="2399"/>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20" name="Rectangle 96"/>
              <p:cNvSpPr>
                <a:spLocks noChangeArrowheads="1"/>
              </p:cNvSpPr>
              <p:nvPr/>
            </p:nvSpPr>
            <p:spPr bwMode="auto">
              <a:xfrm>
                <a:off x="5413" y="2399"/>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21" name="Rectangle 97"/>
              <p:cNvSpPr>
                <a:spLocks noChangeArrowheads="1"/>
              </p:cNvSpPr>
              <p:nvPr/>
            </p:nvSpPr>
            <p:spPr bwMode="auto">
              <a:xfrm>
                <a:off x="180" y="2514"/>
                <a:ext cx="213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Safeguards &amp; Security………………………………………</a:t>
                </a:r>
                <a:endParaRPr kumimoji="0" lang="en-US" sz="1800" b="0" i="0" u="none" strike="noStrike" cap="none" normalizeH="0" baseline="0" dirty="0" smtClean="0">
                  <a:ln>
                    <a:noFill/>
                  </a:ln>
                  <a:solidFill>
                    <a:schemeClr val="tx1"/>
                  </a:solidFill>
                  <a:effectLst/>
                  <a:latin typeface="Arial" pitchFamily="34" charset="0"/>
                </a:endParaRPr>
              </a:p>
            </p:txBody>
          </p:sp>
          <p:sp>
            <p:nvSpPr>
              <p:cNvPr id="1122" name="Rectangle 98"/>
              <p:cNvSpPr>
                <a:spLocks noChangeArrowheads="1"/>
              </p:cNvSpPr>
              <p:nvPr/>
            </p:nvSpPr>
            <p:spPr bwMode="auto">
              <a:xfrm>
                <a:off x="2474" y="251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83,000</a:t>
                </a:r>
                <a:endParaRPr kumimoji="0" lang="en-US" sz="1800" b="0" i="0" u="none" strike="noStrike" cap="none" normalizeH="0" baseline="0" smtClean="0">
                  <a:ln>
                    <a:noFill/>
                  </a:ln>
                  <a:solidFill>
                    <a:schemeClr val="tx1"/>
                  </a:solidFill>
                  <a:effectLst/>
                  <a:latin typeface="Arial" pitchFamily="34" charset="0"/>
                </a:endParaRPr>
              </a:p>
            </p:txBody>
          </p:sp>
          <p:sp>
            <p:nvSpPr>
              <p:cNvPr id="1123" name="Rectangle 99"/>
              <p:cNvSpPr>
                <a:spLocks noChangeArrowheads="1"/>
              </p:cNvSpPr>
              <p:nvPr/>
            </p:nvSpPr>
            <p:spPr bwMode="auto">
              <a:xfrm>
                <a:off x="3010" y="251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24" name="Rectangle 100"/>
              <p:cNvSpPr>
                <a:spLocks noChangeArrowheads="1"/>
              </p:cNvSpPr>
              <p:nvPr/>
            </p:nvSpPr>
            <p:spPr bwMode="auto">
              <a:xfrm>
                <a:off x="3344" y="251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86,500</a:t>
                </a:r>
                <a:endParaRPr kumimoji="0" lang="en-US" sz="1800" b="0" i="0" u="none" strike="noStrike" cap="none" normalizeH="0" baseline="0" smtClean="0">
                  <a:ln>
                    <a:noFill/>
                  </a:ln>
                  <a:solidFill>
                    <a:schemeClr val="tx1"/>
                  </a:solidFill>
                  <a:effectLst/>
                  <a:latin typeface="Arial" pitchFamily="34" charset="0"/>
                </a:endParaRPr>
              </a:p>
            </p:txBody>
          </p:sp>
          <p:sp>
            <p:nvSpPr>
              <p:cNvPr id="1125" name="Rectangle 101"/>
              <p:cNvSpPr>
                <a:spLocks noChangeArrowheads="1"/>
              </p:cNvSpPr>
              <p:nvPr/>
            </p:nvSpPr>
            <p:spPr bwMode="auto">
              <a:xfrm>
                <a:off x="3776" y="251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86,500</a:t>
                </a:r>
                <a:endParaRPr kumimoji="0" lang="en-US" sz="1800" b="0" i="0" u="none" strike="noStrike" cap="none" normalizeH="0" baseline="0" smtClean="0">
                  <a:ln>
                    <a:noFill/>
                  </a:ln>
                  <a:solidFill>
                    <a:schemeClr val="tx1"/>
                  </a:solidFill>
                  <a:effectLst/>
                  <a:latin typeface="Arial" pitchFamily="34" charset="0"/>
                </a:endParaRPr>
              </a:p>
            </p:txBody>
          </p:sp>
          <p:sp>
            <p:nvSpPr>
              <p:cNvPr id="1126" name="Rectangle 102"/>
              <p:cNvSpPr>
                <a:spLocks noChangeArrowheads="1"/>
              </p:cNvSpPr>
              <p:nvPr/>
            </p:nvSpPr>
            <p:spPr bwMode="auto">
              <a:xfrm>
                <a:off x="4151" y="251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27" name="Rectangle 103"/>
              <p:cNvSpPr>
                <a:spLocks noChangeArrowheads="1"/>
              </p:cNvSpPr>
              <p:nvPr/>
            </p:nvSpPr>
            <p:spPr bwMode="auto">
              <a:xfrm>
                <a:off x="4439" y="251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28" name="Rectangle 104"/>
              <p:cNvSpPr>
                <a:spLocks noChangeArrowheads="1"/>
              </p:cNvSpPr>
              <p:nvPr/>
            </p:nvSpPr>
            <p:spPr bwMode="auto">
              <a:xfrm>
                <a:off x="4750" y="2514"/>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86,500</a:t>
                </a:r>
                <a:endParaRPr kumimoji="0" lang="en-US" sz="1800" b="0" i="0" u="none" strike="noStrike" cap="none" normalizeH="0" baseline="0" smtClean="0">
                  <a:ln>
                    <a:noFill/>
                  </a:ln>
                  <a:solidFill>
                    <a:schemeClr val="tx1"/>
                  </a:solidFill>
                  <a:effectLst/>
                  <a:latin typeface="Arial" pitchFamily="34" charset="0"/>
                </a:endParaRPr>
              </a:p>
            </p:txBody>
          </p:sp>
          <p:sp>
            <p:nvSpPr>
              <p:cNvPr id="1129" name="Rectangle 105"/>
              <p:cNvSpPr>
                <a:spLocks noChangeArrowheads="1"/>
              </p:cNvSpPr>
              <p:nvPr/>
            </p:nvSpPr>
            <p:spPr bwMode="auto">
              <a:xfrm>
                <a:off x="5125" y="251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30" name="Rectangle 106"/>
              <p:cNvSpPr>
                <a:spLocks noChangeArrowheads="1"/>
              </p:cNvSpPr>
              <p:nvPr/>
            </p:nvSpPr>
            <p:spPr bwMode="auto">
              <a:xfrm>
                <a:off x="5413" y="251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31" name="Rectangle 107"/>
              <p:cNvSpPr>
                <a:spLocks noChangeArrowheads="1"/>
              </p:cNvSpPr>
              <p:nvPr/>
            </p:nvSpPr>
            <p:spPr bwMode="auto">
              <a:xfrm>
                <a:off x="180" y="2630"/>
                <a:ext cx="211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Science Program Direction…………………………………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132" name="Rectangle 108"/>
              <p:cNvSpPr>
                <a:spLocks noChangeArrowheads="1"/>
              </p:cNvSpPr>
              <p:nvPr/>
            </p:nvSpPr>
            <p:spPr bwMode="auto">
              <a:xfrm>
                <a:off x="2434" y="2630"/>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189,377</a:t>
                </a:r>
                <a:endParaRPr kumimoji="0" lang="en-US" sz="1800" b="0" i="0" u="none" strike="noStrike" cap="none" normalizeH="0" baseline="0" smtClean="0">
                  <a:ln>
                    <a:noFill/>
                  </a:ln>
                  <a:solidFill>
                    <a:schemeClr val="tx1"/>
                  </a:solidFill>
                  <a:effectLst/>
                  <a:latin typeface="Arial" pitchFamily="34" charset="0"/>
                </a:endParaRPr>
              </a:p>
            </p:txBody>
          </p:sp>
          <p:sp>
            <p:nvSpPr>
              <p:cNvPr id="1133" name="Rectangle 109"/>
              <p:cNvSpPr>
                <a:spLocks noChangeArrowheads="1"/>
              </p:cNvSpPr>
              <p:nvPr/>
            </p:nvSpPr>
            <p:spPr bwMode="auto">
              <a:xfrm>
                <a:off x="2958" y="2630"/>
                <a:ext cx="27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+4,600</a:t>
                </a:r>
                <a:endParaRPr kumimoji="0" lang="en-US" sz="1800" b="0" i="0" u="none" strike="noStrike" cap="none" normalizeH="0" baseline="0" smtClean="0">
                  <a:ln>
                    <a:noFill/>
                  </a:ln>
                  <a:solidFill>
                    <a:schemeClr val="tx1"/>
                  </a:solidFill>
                  <a:effectLst/>
                  <a:latin typeface="Arial" pitchFamily="34" charset="0"/>
                </a:endParaRPr>
              </a:p>
            </p:txBody>
          </p:sp>
          <p:sp>
            <p:nvSpPr>
              <p:cNvPr id="1134" name="Rectangle 110"/>
              <p:cNvSpPr>
                <a:spLocks noChangeArrowheads="1"/>
              </p:cNvSpPr>
              <p:nvPr/>
            </p:nvSpPr>
            <p:spPr bwMode="auto">
              <a:xfrm>
                <a:off x="3304" y="2630"/>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214,437</a:t>
                </a:r>
                <a:endParaRPr kumimoji="0" lang="en-US" sz="1800" b="0" i="0" u="none" strike="noStrike" cap="none" normalizeH="0" baseline="0" smtClean="0">
                  <a:ln>
                    <a:noFill/>
                  </a:ln>
                  <a:solidFill>
                    <a:schemeClr val="tx1"/>
                  </a:solidFill>
                  <a:effectLst/>
                  <a:latin typeface="Arial" pitchFamily="34" charset="0"/>
                </a:endParaRPr>
              </a:p>
            </p:txBody>
          </p:sp>
          <p:sp>
            <p:nvSpPr>
              <p:cNvPr id="1135" name="Rectangle 111"/>
              <p:cNvSpPr>
                <a:spLocks noChangeArrowheads="1"/>
              </p:cNvSpPr>
              <p:nvPr/>
            </p:nvSpPr>
            <p:spPr bwMode="auto">
              <a:xfrm>
                <a:off x="3736" y="2630"/>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201,437</a:t>
                </a:r>
                <a:endParaRPr kumimoji="0" lang="en-US" sz="1800" b="0" i="0" u="none" strike="noStrike" cap="none" normalizeH="0" baseline="0" smtClean="0">
                  <a:ln>
                    <a:noFill/>
                  </a:ln>
                  <a:solidFill>
                    <a:schemeClr val="tx1"/>
                  </a:solidFill>
                  <a:effectLst/>
                  <a:latin typeface="Arial" pitchFamily="34" charset="0"/>
                </a:endParaRPr>
              </a:p>
            </p:txBody>
          </p:sp>
          <p:sp>
            <p:nvSpPr>
              <p:cNvPr id="1136" name="Rectangle 112"/>
              <p:cNvSpPr>
                <a:spLocks noChangeArrowheads="1"/>
              </p:cNvSpPr>
              <p:nvPr/>
            </p:nvSpPr>
            <p:spPr bwMode="auto">
              <a:xfrm>
                <a:off x="4076" y="2630"/>
                <a:ext cx="30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-13,000</a:t>
                </a:r>
                <a:endParaRPr kumimoji="0" lang="en-US" sz="1800" b="0" i="0" u="none" strike="noStrike" cap="none" normalizeH="0" baseline="0" smtClean="0">
                  <a:ln>
                    <a:noFill/>
                  </a:ln>
                  <a:solidFill>
                    <a:schemeClr val="tx1"/>
                  </a:solidFill>
                  <a:effectLst/>
                  <a:latin typeface="Arial" pitchFamily="34" charset="0"/>
                </a:endParaRPr>
              </a:p>
            </p:txBody>
          </p:sp>
          <p:sp>
            <p:nvSpPr>
              <p:cNvPr id="1137" name="Rectangle 113"/>
              <p:cNvSpPr>
                <a:spLocks noChangeArrowheads="1"/>
              </p:cNvSpPr>
              <p:nvPr/>
            </p:nvSpPr>
            <p:spPr bwMode="auto">
              <a:xfrm>
                <a:off x="4404" y="2630"/>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-6.1%</a:t>
                </a:r>
                <a:endParaRPr kumimoji="0" lang="en-US" sz="1800" b="0" i="0" u="none" strike="noStrike" cap="none" normalizeH="0" baseline="0" smtClean="0">
                  <a:ln>
                    <a:noFill/>
                  </a:ln>
                  <a:solidFill>
                    <a:schemeClr val="tx1"/>
                  </a:solidFill>
                  <a:effectLst/>
                  <a:latin typeface="Arial" pitchFamily="34" charset="0"/>
                </a:endParaRPr>
              </a:p>
            </p:txBody>
          </p:sp>
          <p:sp>
            <p:nvSpPr>
              <p:cNvPr id="1138" name="Rectangle 114"/>
              <p:cNvSpPr>
                <a:spLocks noChangeArrowheads="1"/>
              </p:cNvSpPr>
              <p:nvPr/>
            </p:nvSpPr>
            <p:spPr bwMode="auto">
              <a:xfrm>
                <a:off x="4710" y="2630"/>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208,000</a:t>
                </a:r>
                <a:endParaRPr kumimoji="0" lang="en-US" sz="1800" b="0" i="0" u="none" strike="noStrike" cap="none" normalizeH="0" baseline="0" smtClean="0">
                  <a:ln>
                    <a:noFill/>
                  </a:ln>
                  <a:solidFill>
                    <a:schemeClr val="tx1"/>
                  </a:solidFill>
                  <a:effectLst/>
                  <a:latin typeface="Arial" pitchFamily="34" charset="0"/>
                </a:endParaRPr>
              </a:p>
            </p:txBody>
          </p:sp>
          <p:sp>
            <p:nvSpPr>
              <p:cNvPr id="1139" name="Rectangle 115"/>
              <p:cNvSpPr>
                <a:spLocks noChangeArrowheads="1"/>
              </p:cNvSpPr>
              <p:nvPr/>
            </p:nvSpPr>
            <p:spPr bwMode="auto">
              <a:xfrm>
                <a:off x="5090" y="2630"/>
                <a:ext cx="25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-6,437</a:t>
                </a:r>
                <a:endParaRPr kumimoji="0" lang="en-US" sz="1800" b="0" i="0" u="none" strike="noStrike" cap="none" normalizeH="0" baseline="0" smtClean="0">
                  <a:ln>
                    <a:noFill/>
                  </a:ln>
                  <a:solidFill>
                    <a:schemeClr val="tx1"/>
                  </a:solidFill>
                  <a:effectLst/>
                  <a:latin typeface="Arial" pitchFamily="34" charset="0"/>
                </a:endParaRPr>
              </a:p>
            </p:txBody>
          </p:sp>
          <p:sp>
            <p:nvSpPr>
              <p:cNvPr id="1140" name="Rectangle 116"/>
              <p:cNvSpPr>
                <a:spLocks noChangeArrowheads="1"/>
              </p:cNvSpPr>
              <p:nvPr/>
            </p:nvSpPr>
            <p:spPr bwMode="auto">
              <a:xfrm>
                <a:off x="5378" y="2630"/>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-3.0%</a:t>
                </a:r>
                <a:endParaRPr kumimoji="0" lang="en-US" sz="1800" b="0" i="0" u="none" strike="noStrike" cap="none" normalizeH="0" baseline="0" smtClean="0">
                  <a:ln>
                    <a:noFill/>
                  </a:ln>
                  <a:solidFill>
                    <a:schemeClr val="tx1"/>
                  </a:solidFill>
                  <a:effectLst/>
                  <a:latin typeface="Arial" pitchFamily="34" charset="0"/>
                </a:endParaRPr>
              </a:p>
            </p:txBody>
          </p:sp>
          <p:sp>
            <p:nvSpPr>
              <p:cNvPr id="1141" name="Rectangle 117"/>
              <p:cNvSpPr>
                <a:spLocks noChangeArrowheads="1"/>
              </p:cNvSpPr>
              <p:nvPr/>
            </p:nvSpPr>
            <p:spPr bwMode="auto">
              <a:xfrm>
                <a:off x="180" y="2745"/>
                <a:ext cx="209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Small Business Innovation Research/</a:t>
                </a:r>
                <a:r>
                  <a:rPr kumimoji="0" lang="en-US" sz="1100" b="0" i="0" u="none" strike="noStrike" cap="none" normalizeH="0" baseline="0" dirty="0" err="1" smtClean="0">
                    <a:ln>
                      <a:noFill/>
                    </a:ln>
                    <a:solidFill>
                      <a:srgbClr val="000000"/>
                    </a:solidFill>
                    <a:effectLst/>
                    <a:latin typeface="Times New Roman" pitchFamily="18" charset="0"/>
                  </a:rPr>
                  <a:t>Tech.Transfer</a:t>
                </a:r>
                <a:r>
                  <a:rPr kumimoji="0" lang="en-US" sz="1100" b="0" i="0" u="none" strike="noStrike" cap="none" normalizeH="0" baseline="0" dirty="0" smtClean="0">
                    <a:ln>
                      <a:noFill/>
                    </a:ln>
                    <a:solidFill>
                      <a:srgbClr val="000000"/>
                    </a:solidFill>
                    <a:effectLst/>
                    <a:latin typeface="Times New Roman" pitchFamily="18" charset="0"/>
                  </a:rPr>
                  <a:t> (SC)…</a:t>
                </a:r>
                <a:endParaRPr kumimoji="0" lang="en-US" sz="1800" b="0" i="0" u="none" strike="noStrike" cap="none" normalizeH="0" baseline="0" dirty="0" smtClean="0">
                  <a:ln>
                    <a:noFill/>
                  </a:ln>
                  <a:solidFill>
                    <a:schemeClr val="tx1"/>
                  </a:solidFill>
                  <a:effectLst/>
                  <a:latin typeface="Arial" pitchFamily="34" charset="0"/>
                </a:endParaRPr>
              </a:p>
            </p:txBody>
          </p:sp>
          <p:sp>
            <p:nvSpPr>
              <p:cNvPr id="1142" name="Rectangle 118"/>
              <p:cNvSpPr>
                <a:spLocks noChangeArrowheads="1"/>
              </p:cNvSpPr>
              <p:nvPr/>
            </p:nvSpPr>
            <p:spPr bwMode="auto">
              <a:xfrm>
                <a:off x="2434" y="2745"/>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107,352</a:t>
                </a:r>
                <a:endParaRPr kumimoji="0" lang="en-US" sz="1800" b="0" i="0" u="none" strike="noStrike" cap="none" normalizeH="0" baseline="0" smtClean="0">
                  <a:ln>
                    <a:noFill/>
                  </a:ln>
                  <a:solidFill>
                    <a:schemeClr val="tx1"/>
                  </a:solidFill>
                  <a:effectLst/>
                  <a:latin typeface="Arial" pitchFamily="34" charset="0"/>
                </a:endParaRPr>
              </a:p>
            </p:txBody>
          </p:sp>
          <p:sp>
            <p:nvSpPr>
              <p:cNvPr id="1143" name="Rectangle 119"/>
              <p:cNvSpPr>
                <a:spLocks noChangeArrowheads="1"/>
              </p:cNvSpPr>
              <p:nvPr/>
            </p:nvSpPr>
            <p:spPr bwMode="auto">
              <a:xfrm>
                <a:off x="2918" y="2745"/>
                <a:ext cx="3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+18,719</a:t>
                </a:r>
                <a:endParaRPr kumimoji="0" lang="en-US" sz="1800" b="0" i="0" u="none" strike="noStrike" cap="none" normalizeH="0" baseline="0" smtClean="0">
                  <a:ln>
                    <a:noFill/>
                  </a:ln>
                  <a:solidFill>
                    <a:schemeClr val="tx1"/>
                  </a:solidFill>
                  <a:effectLst/>
                  <a:latin typeface="Arial" pitchFamily="34" charset="0"/>
                </a:endParaRPr>
              </a:p>
            </p:txBody>
          </p:sp>
          <p:sp>
            <p:nvSpPr>
              <p:cNvPr id="1144" name="Rectangle 120"/>
              <p:cNvSpPr>
                <a:spLocks noChangeArrowheads="1"/>
              </p:cNvSpPr>
              <p:nvPr/>
            </p:nvSpPr>
            <p:spPr bwMode="auto">
              <a:xfrm>
                <a:off x="3390" y="2745"/>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45" name="Rectangle 121"/>
              <p:cNvSpPr>
                <a:spLocks noChangeArrowheads="1"/>
              </p:cNvSpPr>
              <p:nvPr/>
            </p:nvSpPr>
            <p:spPr bwMode="auto">
              <a:xfrm>
                <a:off x="3822" y="2745"/>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46" name="Rectangle 122"/>
              <p:cNvSpPr>
                <a:spLocks noChangeArrowheads="1"/>
              </p:cNvSpPr>
              <p:nvPr/>
            </p:nvSpPr>
            <p:spPr bwMode="auto">
              <a:xfrm>
                <a:off x="4151" y="2745"/>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47" name="Rectangle 123"/>
              <p:cNvSpPr>
                <a:spLocks noChangeArrowheads="1"/>
              </p:cNvSpPr>
              <p:nvPr/>
            </p:nvSpPr>
            <p:spPr bwMode="auto">
              <a:xfrm>
                <a:off x="4439" y="2745"/>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48" name="Rectangle 124"/>
              <p:cNvSpPr>
                <a:spLocks noChangeArrowheads="1"/>
              </p:cNvSpPr>
              <p:nvPr/>
            </p:nvSpPr>
            <p:spPr bwMode="auto">
              <a:xfrm>
                <a:off x="4796" y="2745"/>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49" name="Rectangle 125"/>
              <p:cNvSpPr>
                <a:spLocks noChangeArrowheads="1"/>
              </p:cNvSpPr>
              <p:nvPr/>
            </p:nvSpPr>
            <p:spPr bwMode="auto">
              <a:xfrm>
                <a:off x="5125" y="2745"/>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50" name="Rectangle 126"/>
              <p:cNvSpPr>
                <a:spLocks noChangeArrowheads="1"/>
              </p:cNvSpPr>
              <p:nvPr/>
            </p:nvSpPr>
            <p:spPr bwMode="auto">
              <a:xfrm>
                <a:off x="5413" y="2745"/>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51" name="Rectangle 127"/>
              <p:cNvSpPr>
                <a:spLocks noChangeArrowheads="1"/>
              </p:cNvSpPr>
              <p:nvPr/>
            </p:nvSpPr>
            <p:spPr bwMode="auto">
              <a:xfrm>
                <a:off x="249" y="2866"/>
                <a:ext cx="203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Subtotal, Science…………………………………………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152" name="Rectangle 128"/>
              <p:cNvSpPr>
                <a:spLocks noChangeArrowheads="1"/>
              </p:cNvSpPr>
              <p:nvPr/>
            </p:nvSpPr>
            <p:spPr bwMode="auto">
              <a:xfrm>
                <a:off x="2376" y="2866"/>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4,829,126</a:t>
                </a:r>
                <a:endParaRPr kumimoji="0" lang="en-US" sz="1800" b="0" i="0" u="none" strike="noStrike" cap="none" normalizeH="0" baseline="0" smtClean="0">
                  <a:ln>
                    <a:noFill/>
                  </a:ln>
                  <a:solidFill>
                    <a:schemeClr val="tx1"/>
                  </a:solidFill>
                  <a:effectLst/>
                  <a:latin typeface="Arial" pitchFamily="34" charset="0"/>
                </a:endParaRPr>
              </a:p>
            </p:txBody>
          </p:sp>
          <p:sp>
            <p:nvSpPr>
              <p:cNvPr id="1153" name="Rectangle 129"/>
              <p:cNvSpPr>
                <a:spLocks noChangeArrowheads="1"/>
              </p:cNvSpPr>
              <p:nvPr/>
            </p:nvSpPr>
            <p:spPr bwMode="auto">
              <a:xfrm>
                <a:off x="2820" y="2866"/>
                <a:ext cx="42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+1,596,000</a:t>
                </a:r>
                <a:endParaRPr kumimoji="0" lang="en-US" sz="1800" b="0" i="0" u="none" strike="noStrike" cap="none" normalizeH="0" baseline="0" smtClean="0">
                  <a:ln>
                    <a:noFill/>
                  </a:ln>
                  <a:solidFill>
                    <a:schemeClr val="tx1"/>
                  </a:solidFill>
                  <a:effectLst/>
                  <a:latin typeface="Arial" pitchFamily="34" charset="0"/>
                </a:endParaRPr>
              </a:p>
            </p:txBody>
          </p:sp>
          <p:sp>
            <p:nvSpPr>
              <p:cNvPr id="1154" name="Rectangle 130"/>
              <p:cNvSpPr>
                <a:spLocks noChangeArrowheads="1"/>
              </p:cNvSpPr>
              <p:nvPr/>
            </p:nvSpPr>
            <p:spPr bwMode="auto">
              <a:xfrm>
                <a:off x="3246" y="2866"/>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5,121,437</a:t>
                </a:r>
                <a:endParaRPr kumimoji="0" lang="en-US" sz="1800" b="0" i="0" u="none" strike="noStrike" cap="none" normalizeH="0" baseline="0" smtClean="0">
                  <a:ln>
                    <a:noFill/>
                  </a:ln>
                  <a:solidFill>
                    <a:schemeClr val="tx1"/>
                  </a:solidFill>
                  <a:effectLst/>
                  <a:latin typeface="Arial" pitchFamily="34" charset="0"/>
                </a:endParaRPr>
              </a:p>
            </p:txBody>
          </p:sp>
          <p:sp>
            <p:nvSpPr>
              <p:cNvPr id="1155" name="Rectangle 131"/>
              <p:cNvSpPr>
                <a:spLocks noChangeArrowheads="1"/>
              </p:cNvSpPr>
              <p:nvPr/>
            </p:nvSpPr>
            <p:spPr bwMode="auto">
              <a:xfrm>
                <a:off x="3649" y="2866"/>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4,881,650</a:t>
                </a:r>
                <a:endParaRPr kumimoji="0" lang="en-US" sz="1800" b="0" i="0" u="none" strike="noStrike" cap="none" normalizeH="0" baseline="0" smtClean="0">
                  <a:ln>
                    <a:noFill/>
                  </a:ln>
                  <a:solidFill>
                    <a:schemeClr val="tx1"/>
                  </a:solidFill>
                  <a:effectLst/>
                  <a:latin typeface="Arial" pitchFamily="34" charset="0"/>
                </a:endParaRPr>
              </a:p>
            </p:txBody>
          </p:sp>
          <p:sp>
            <p:nvSpPr>
              <p:cNvPr id="1156" name="Rectangle 132"/>
              <p:cNvSpPr>
                <a:spLocks noChangeArrowheads="1"/>
              </p:cNvSpPr>
              <p:nvPr/>
            </p:nvSpPr>
            <p:spPr bwMode="auto">
              <a:xfrm>
                <a:off x="4036" y="2866"/>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-239,787</a:t>
                </a:r>
                <a:endParaRPr kumimoji="0" lang="en-US" sz="1800" b="0" i="0" u="none" strike="noStrike" cap="none" normalizeH="0" baseline="0" smtClean="0">
                  <a:ln>
                    <a:noFill/>
                  </a:ln>
                  <a:solidFill>
                    <a:schemeClr val="tx1"/>
                  </a:solidFill>
                  <a:effectLst/>
                  <a:latin typeface="Arial" pitchFamily="34" charset="0"/>
                </a:endParaRPr>
              </a:p>
            </p:txBody>
          </p:sp>
          <p:sp>
            <p:nvSpPr>
              <p:cNvPr id="1157" name="Rectangle 133"/>
              <p:cNvSpPr>
                <a:spLocks noChangeArrowheads="1"/>
              </p:cNvSpPr>
              <p:nvPr/>
            </p:nvSpPr>
            <p:spPr bwMode="auto">
              <a:xfrm>
                <a:off x="4404" y="2866"/>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-4.7%</a:t>
                </a:r>
                <a:endParaRPr kumimoji="0" lang="en-US" sz="1800" b="0" i="0" u="none" strike="noStrike" cap="none" normalizeH="0" baseline="0" smtClean="0">
                  <a:ln>
                    <a:noFill/>
                  </a:ln>
                  <a:solidFill>
                    <a:schemeClr val="tx1"/>
                  </a:solidFill>
                  <a:effectLst/>
                  <a:latin typeface="Arial" pitchFamily="34" charset="0"/>
                </a:endParaRPr>
              </a:p>
            </p:txBody>
          </p:sp>
          <p:sp>
            <p:nvSpPr>
              <p:cNvPr id="1158" name="Rectangle 134"/>
              <p:cNvSpPr>
                <a:spLocks noChangeArrowheads="1"/>
              </p:cNvSpPr>
              <p:nvPr/>
            </p:nvSpPr>
            <p:spPr bwMode="auto">
              <a:xfrm>
                <a:off x="4652" y="2866"/>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4,971,200</a:t>
                </a:r>
                <a:endParaRPr kumimoji="0" lang="en-US" sz="1800" b="0" i="0" u="none" strike="noStrike" cap="none" normalizeH="0" baseline="0" smtClean="0">
                  <a:ln>
                    <a:noFill/>
                  </a:ln>
                  <a:solidFill>
                    <a:schemeClr val="tx1"/>
                  </a:solidFill>
                  <a:effectLst/>
                  <a:latin typeface="Arial" pitchFamily="34" charset="0"/>
                </a:endParaRPr>
              </a:p>
            </p:txBody>
          </p:sp>
          <p:sp>
            <p:nvSpPr>
              <p:cNvPr id="1159" name="Rectangle 135"/>
              <p:cNvSpPr>
                <a:spLocks noChangeArrowheads="1"/>
              </p:cNvSpPr>
              <p:nvPr/>
            </p:nvSpPr>
            <p:spPr bwMode="auto">
              <a:xfrm>
                <a:off x="5009" y="2866"/>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-150,237</a:t>
                </a:r>
                <a:endParaRPr kumimoji="0" lang="en-US" sz="1800" b="0" i="0" u="none" strike="noStrike" cap="none" normalizeH="0" baseline="0" smtClean="0">
                  <a:ln>
                    <a:noFill/>
                  </a:ln>
                  <a:solidFill>
                    <a:schemeClr val="tx1"/>
                  </a:solidFill>
                  <a:effectLst/>
                  <a:latin typeface="Arial" pitchFamily="34" charset="0"/>
                </a:endParaRPr>
              </a:p>
            </p:txBody>
          </p:sp>
          <p:sp>
            <p:nvSpPr>
              <p:cNvPr id="1160" name="Rectangle 136"/>
              <p:cNvSpPr>
                <a:spLocks noChangeArrowheads="1"/>
              </p:cNvSpPr>
              <p:nvPr/>
            </p:nvSpPr>
            <p:spPr bwMode="auto">
              <a:xfrm>
                <a:off x="5378" y="2866"/>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-2.9%</a:t>
                </a:r>
                <a:endParaRPr kumimoji="0" lang="en-US" sz="1800" b="0" i="0" u="none" strike="noStrike" cap="none" normalizeH="0" baseline="0" smtClean="0">
                  <a:ln>
                    <a:noFill/>
                  </a:ln>
                  <a:solidFill>
                    <a:schemeClr val="tx1"/>
                  </a:solidFill>
                  <a:effectLst/>
                  <a:latin typeface="Arial" pitchFamily="34" charset="0"/>
                </a:endParaRPr>
              </a:p>
            </p:txBody>
          </p:sp>
          <p:sp>
            <p:nvSpPr>
              <p:cNvPr id="1161" name="Rectangle 137"/>
              <p:cNvSpPr>
                <a:spLocks noChangeArrowheads="1"/>
              </p:cNvSpPr>
              <p:nvPr/>
            </p:nvSpPr>
            <p:spPr bwMode="auto">
              <a:xfrm>
                <a:off x="180" y="2987"/>
                <a:ext cx="211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Earmarks……………………………………………………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62" name="Rectangle 138"/>
              <p:cNvSpPr>
                <a:spLocks noChangeArrowheads="1"/>
              </p:cNvSpPr>
              <p:nvPr/>
            </p:nvSpPr>
            <p:spPr bwMode="auto">
              <a:xfrm>
                <a:off x="2474" y="2987"/>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74,737</a:t>
                </a:r>
                <a:endParaRPr kumimoji="0" lang="en-US" sz="1800" b="0" i="0" u="none" strike="noStrike" cap="none" normalizeH="0" baseline="0" smtClean="0">
                  <a:ln>
                    <a:noFill/>
                  </a:ln>
                  <a:solidFill>
                    <a:schemeClr val="tx1"/>
                  </a:solidFill>
                  <a:effectLst/>
                  <a:latin typeface="Arial" pitchFamily="34" charset="0"/>
                </a:endParaRPr>
              </a:p>
            </p:txBody>
          </p:sp>
          <p:sp>
            <p:nvSpPr>
              <p:cNvPr id="1163" name="Rectangle 139"/>
              <p:cNvSpPr>
                <a:spLocks noChangeArrowheads="1"/>
              </p:cNvSpPr>
              <p:nvPr/>
            </p:nvSpPr>
            <p:spPr bwMode="auto">
              <a:xfrm>
                <a:off x="3010" y="2987"/>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64" name="Rectangle 140"/>
              <p:cNvSpPr>
                <a:spLocks noChangeArrowheads="1"/>
              </p:cNvSpPr>
              <p:nvPr/>
            </p:nvSpPr>
            <p:spPr bwMode="auto">
              <a:xfrm>
                <a:off x="3390" y="2987"/>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65" name="Rectangle 141"/>
              <p:cNvSpPr>
                <a:spLocks noChangeArrowheads="1"/>
              </p:cNvSpPr>
              <p:nvPr/>
            </p:nvSpPr>
            <p:spPr bwMode="auto">
              <a:xfrm>
                <a:off x="3747" y="2987"/>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18,350</a:t>
                </a:r>
                <a:endParaRPr kumimoji="0" lang="en-US" sz="1800" b="0" i="0" u="none" strike="noStrike" cap="none" normalizeH="0" baseline="0" smtClean="0">
                  <a:ln>
                    <a:noFill/>
                  </a:ln>
                  <a:solidFill>
                    <a:schemeClr val="tx1"/>
                  </a:solidFill>
                  <a:effectLst/>
                  <a:latin typeface="Arial" pitchFamily="34" charset="0"/>
                </a:endParaRPr>
              </a:p>
            </p:txBody>
          </p:sp>
          <p:sp>
            <p:nvSpPr>
              <p:cNvPr id="1166" name="Rectangle 142"/>
              <p:cNvSpPr>
                <a:spLocks noChangeArrowheads="1"/>
              </p:cNvSpPr>
              <p:nvPr/>
            </p:nvSpPr>
            <p:spPr bwMode="auto">
              <a:xfrm>
                <a:off x="4059" y="2987"/>
                <a:ext cx="3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+18,350</a:t>
                </a:r>
                <a:endParaRPr kumimoji="0" lang="en-US" sz="1800" b="0" i="0" u="none" strike="noStrike" cap="none" normalizeH="0" baseline="0" smtClean="0">
                  <a:ln>
                    <a:noFill/>
                  </a:ln>
                  <a:solidFill>
                    <a:schemeClr val="tx1"/>
                  </a:solidFill>
                  <a:effectLst/>
                  <a:latin typeface="Arial" pitchFamily="34" charset="0"/>
                </a:endParaRPr>
              </a:p>
            </p:txBody>
          </p:sp>
          <p:sp>
            <p:nvSpPr>
              <p:cNvPr id="1167" name="Rectangle 143"/>
              <p:cNvSpPr>
                <a:spLocks noChangeArrowheads="1"/>
              </p:cNvSpPr>
              <p:nvPr/>
            </p:nvSpPr>
            <p:spPr bwMode="auto">
              <a:xfrm>
                <a:off x="4439" y="2987"/>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68" name="Rectangle 144"/>
              <p:cNvSpPr>
                <a:spLocks noChangeArrowheads="1"/>
              </p:cNvSpPr>
              <p:nvPr/>
            </p:nvSpPr>
            <p:spPr bwMode="auto">
              <a:xfrm>
                <a:off x="4750" y="2987"/>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40,800</a:t>
                </a:r>
                <a:endParaRPr kumimoji="0" lang="en-US" sz="1800" b="0" i="0" u="none" strike="noStrike" cap="none" normalizeH="0" baseline="0" smtClean="0">
                  <a:ln>
                    <a:noFill/>
                  </a:ln>
                  <a:solidFill>
                    <a:schemeClr val="tx1"/>
                  </a:solidFill>
                  <a:effectLst/>
                  <a:latin typeface="Arial" pitchFamily="34" charset="0"/>
                </a:endParaRPr>
              </a:p>
            </p:txBody>
          </p:sp>
          <p:sp>
            <p:nvSpPr>
              <p:cNvPr id="1169" name="Rectangle 145"/>
              <p:cNvSpPr>
                <a:spLocks noChangeArrowheads="1"/>
              </p:cNvSpPr>
              <p:nvPr/>
            </p:nvSpPr>
            <p:spPr bwMode="auto">
              <a:xfrm>
                <a:off x="5033" y="2987"/>
                <a:ext cx="3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+40,800</a:t>
                </a:r>
                <a:endParaRPr kumimoji="0" lang="en-US" sz="1800" b="0" i="0" u="none" strike="noStrike" cap="none" normalizeH="0" baseline="0" smtClean="0">
                  <a:ln>
                    <a:noFill/>
                  </a:ln>
                  <a:solidFill>
                    <a:schemeClr val="tx1"/>
                  </a:solidFill>
                  <a:effectLst/>
                  <a:latin typeface="Arial" pitchFamily="34" charset="0"/>
                </a:endParaRPr>
              </a:p>
            </p:txBody>
          </p:sp>
          <p:sp>
            <p:nvSpPr>
              <p:cNvPr id="1170" name="Rectangle 146"/>
              <p:cNvSpPr>
                <a:spLocks noChangeArrowheads="1"/>
              </p:cNvSpPr>
              <p:nvPr/>
            </p:nvSpPr>
            <p:spPr bwMode="auto">
              <a:xfrm>
                <a:off x="5413" y="2987"/>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71" name="Rectangle 147"/>
              <p:cNvSpPr>
                <a:spLocks noChangeArrowheads="1"/>
              </p:cNvSpPr>
              <p:nvPr/>
            </p:nvSpPr>
            <p:spPr bwMode="auto">
              <a:xfrm>
                <a:off x="180" y="3108"/>
                <a:ext cx="208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Small Business Innovation Research/</a:t>
                </a:r>
                <a:r>
                  <a:rPr kumimoji="0" lang="en-US" sz="1100" b="0" i="0" u="none" strike="noStrike" cap="none" normalizeH="0" baseline="0" dirty="0" err="1" smtClean="0">
                    <a:ln>
                      <a:noFill/>
                    </a:ln>
                    <a:solidFill>
                      <a:srgbClr val="000000"/>
                    </a:solidFill>
                    <a:effectLst/>
                    <a:latin typeface="Times New Roman" pitchFamily="18" charset="0"/>
                  </a:rPr>
                  <a:t>Tech.Transfer</a:t>
                </a:r>
                <a:r>
                  <a:rPr kumimoji="0" lang="en-US" sz="1100" b="0" i="0" u="none" strike="noStrike" cap="none" normalizeH="0" baseline="0" dirty="0" smtClean="0">
                    <a:ln>
                      <a:noFill/>
                    </a:ln>
                    <a:solidFill>
                      <a:srgbClr val="000000"/>
                    </a:solidFill>
                    <a:effectLst/>
                    <a:latin typeface="Times New Roman" pitchFamily="18" charset="0"/>
                  </a:rPr>
                  <a:t> (DOE)</a:t>
                </a:r>
                <a:endParaRPr kumimoji="0" lang="en-US" sz="1800" b="0" i="0" u="none" strike="noStrike" cap="none" normalizeH="0" baseline="0" dirty="0" smtClean="0">
                  <a:ln>
                    <a:noFill/>
                  </a:ln>
                  <a:solidFill>
                    <a:schemeClr val="tx1"/>
                  </a:solidFill>
                  <a:effectLst/>
                  <a:latin typeface="Arial" pitchFamily="34" charset="0"/>
                </a:endParaRPr>
              </a:p>
            </p:txBody>
          </p:sp>
          <p:sp>
            <p:nvSpPr>
              <p:cNvPr id="1172" name="Rectangle 148"/>
              <p:cNvSpPr>
                <a:spLocks noChangeArrowheads="1"/>
              </p:cNvSpPr>
              <p:nvPr/>
            </p:nvSpPr>
            <p:spPr bwMode="auto">
              <a:xfrm>
                <a:off x="2474" y="3108"/>
                <a:ext cx="27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60,177</a:t>
                </a:r>
                <a:endParaRPr kumimoji="0" lang="en-US" sz="1800" b="0" i="0" u="none" strike="noStrike" cap="none" normalizeH="0" baseline="0" smtClean="0">
                  <a:ln>
                    <a:noFill/>
                  </a:ln>
                  <a:solidFill>
                    <a:schemeClr val="tx1"/>
                  </a:solidFill>
                  <a:effectLst/>
                  <a:latin typeface="Arial" pitchFamily="34" charset="0"/>
                </a:endParaRPr>
              </a:p>
            </p:txBody>
          </p:sp>
          <p:sp>
            <p:nvSpPr>
              <p:cNvPr id="1173" name="Rectangle 149"/>
              <p:cNvSpPr>
                <a:spLocks noChangeArrowheads="1"/>
              </p:cNvSpPr>
              <p:nvPr/>
            </p:nvSpPr>
            <p:spPr bwMode="auto">
              <a:xfrm>
                <a:off x="2918" y="3108"/>
                <a:ext cx="3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+73,248</a:t>
                </a:r>
                <a:endParaRPr kumimoji="0" lang="en-US" sz="1800" b="0" i="0" u="none" strike="noStrike" cap="none" normalizeH="0" baseline="0" smtClean="0">
                  <a:ln>
                    <a:noFill/>
                  </a:ln>
                  <a:solidFill>
                    <a:schemeClr val="tx1"/>
                  </a:solidFill>
                  <a:effectLst/>
                  <a:latin typeface="Arial" pitchFamily="34" charset="0"/>
                </a:endParaRPr>
              </a:p>
            </p:txBody>
          </p:sp>
          <p:sp>
            <p:nvSpPr>
              <p:cNvPr id="1174" name="Rectangle 150"/>
              <p:cNvSpPr>
                <a:spLocks noChangeArrowheads="1"/>
              </p:cNvSpPr>
              <p:nvPr/>
            </p:nvSpPr>
            <p:spPr bwMode="auto">
              <a:xfrm>
                <a:off x="3390" y="310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75" name="Rectangle 151"/>
              <p:cNvSpPr>
                <a:spLocks noChangeArrowheads="1"/>
              </p:cNvSpPr>
              <p:nvPr/>
            </p:nvSpPr>
            <p:spPr bwMode="auto">
              <a:xfrm>
                <a:off x="3794" y="310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76" name="Rectangle 152"/>
              <p:cNvSpPr>
                <a:spLocks noChangeArrowheads="1"/>
              </p:cNvSpPr>
              <p:nvPr/>
            </p:nvSpPr>
            <p:spPr bwMode="auto">
              <a:xfrm>
                <a:off x="4151" y="310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77" name="Rectangle 153"/>
              <p:cNvSpPr>
                <a:spLocks noChangeArrowheads="1"/>
              </p:cNvSpPr>
              <p:nvPr/>
            </p:nvSpPr>
            <p:spPr bwMode="auto">
              <a:xfrm>
                <a:off x="4439" y="310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78" name="Rectangle 154"/>
              <p:cNvSpPr>
                <a:spLocks noChangeArrowheads="1"/>
              </p:cNvSpPr>
              <p:nvPr/>
            </p:nvSpPr>
            <p:spPr bwMode="auto">
              <a:xfrm>
                <a:off x="4796" y="310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79" name="Rectangle 155"/>
              <p:cNvSpPr>
                <a:spLocks noChangeArrowheads="1"/>
              </p:cNvSpPr>
              <p:nvPr/>
            </p:nvSpPr>
            <p:spPr bwMode="auto">
              <a:xfrm>
                <a:off x="5125" y="310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80" name="Rectangle 156"/>
              <p:cNvSpPr>
                <a:spLocks noChangeArrowheads="1"/>
              </p:cNvSpPr>
              <p:nvPr/>
            </p:nvSpPr>
            <p:spPr bwMode="auto">
              <a:xfrm>
                <a:off x="5413" y="3108"/>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81" name="Rectangle 157"/>
              <p:cNvSpPr>
                <a:spLocks noChangeArrowheads="1"/>
              </p:cNvSpPr>
              <p:nvPr/>
            </p:nvSpPr>
            <p:spPr bwMode="auto">
              <a:xfrm>
                <a:off x="249" y="3229"/>
                <a:ext cx="203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Subtotal, Science…………………………………………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182" name="Rectangle 158"/>
              <p:cNvSpPr>
                <a:spLocks noChangeArrowheads="1"/>
              </p:cNvSpPr>
              <p:nvPr/>
            </p:nvSpPr>
            <p:spPr bwMode="auto">
              <a:xfrm>
                <a:off x="2376" y="322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4,964,040</a:t>
                </a:r>
                <a:endParaRPr kumimoji="0" lang="en-US" sz="1800" b="0" i="0" u="none" strike="noStrike" cap="none" normalizeH="0" baseline="0" smtClean="0">
                  <a:ln>
                    <a:noFill/>
                  </a:ln>
                  <a:solidFill>
                    <a:schemeClr val="tx1"/>
                  </a:solidFill>
                  <a:effectLst/>
                  <a:latin typeface="Arial" pitchFamily="34" charset="0"/>
                </a:endParaRPr>
              </a:p>
            </p:txBody>
          </p:sp>
          <p:sp>
            <p:nvSpPr>
              <p:cNvPr id="1183" name="Rectangle 159"/>
              <p:cNvSpPr>
                <a:spLocks noChangeArrowheads="1"/>
              </p:cNvSpPr>
              <p:nvPr/>
            </p:nvSpPr>
            <p:spPr bwMode="auto">
              <a:xfrm>
                <a:off x="2820" y="3229"/>
                <a:ext cx="42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+1,669,248</a:t>
                </a:r>
                <a:endParaRPr kumimoji="0" lang="en-US" sz="1800" b="0" i="0" u="none" strike="noStrike" cap="none" normalizeH="0" baseline="0" smtClean="0">
                  <a:ln>
                    <a:noFill/>
                  </a:ln>
                  <a:solidFill>
                    <a:schemeClr val="tx1"/>
                  </a:solidFill>
                  <a:effectLst/>
                  <a:latin typeface="Arial" pitchFamily="34" charset="0"/>
                </a:endParaRPr>
              </a:p>
            </p:txBody>
          </p:sp>
          <p:sp>
            <p:nvSpPr>
              <p:cNvPr id="1184" name="Rectangle 160"/>
              <p:cNvSpPr>
                <a:spLocks noChangeArrowheads="1"/>
              </p:cNvSpPr>
              <p:nvPr/>
            </p:nvSpPr>
            <p:spPr bwMode="auto">
              <a:xfrm>
                <a:off x="3246" y="322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5,121,437</a:t>
                </a:r>
                <a:endParaRPr kumimoji="0" lang="en-US" sz="1800" b="0" i="0" u="none" strike="noStrike" cap="none" normalizeH="0" baseline="0" smtClean="0">
                  <a:ln>
                    <a:noFill/>
                  </a:ln>
                  <a:solidFill>
                    <a:schemeClr val="tx1"/>
                  </a:solidFill>
                  <a:effectLst/>
                  <a:latin typeface="Arial" pitchFamily="34" charset="0"/>
                </a:endParaRPr>
              </a:p>
            </p:txBody>
          </p:sp>
          <p:sp>
            <p:nvSpPr>
              <p:cNvPr id="1185" name="Rectangle 161"/>
              <p:cNvSpPr>
                <a:spLocks noChangeArrowheads="1"/>
              </p:cNvSpPr>
              <p:nvPr/>
            </p:nvSpPr>
            <p:spPr bwMode="auto">
              <a:xfrm>
                <a:off x="3649" y="322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4,900,000</a:t>
                </a:r>
                <a:endParaRPr kumimoji="0" lang="en-US" sz="1800" b="0" i="0" u="none" strike="noStrike" cap="none" normalizeH="0" baseline="0" smtClean="0">
                  <a:ln>
                    <a:noFill/>
                  </a:ln>
                  <a:solidFill>
                    <a:schemeClr val="tx1"/>
                  </a:solidFill>
                  <a:effectLst/>
                  <a:latin typeface="Arial" pitchFamily="34" charset="0"/>
                </a:endParaRPr>
              </a:p>
            </p:txBody>
          </p:sp>
          <p:sp>
            <p:nvSpPr>
              <p:cNvPr id="1186" name="Rectangle 162"/>
              <p:cNvSpPr>
                <a:spLocks noChangeArrowheads="1"/>
              </p:cNvSpPr>
              <p:nvPr/>
            </p:nvSpPr>
            <p:spPr bwMode="auto">
              <a:xfrm>
                <a:off x="4036" y="3229"/>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-221,437</a:t>
                </a:r>
                <a:endParaRPr kumimoji="0" lang="en-US" sz="1800" b="0" i="0" u="none" strike="noStrike" cap="none" normalizeH="0" baseline="0" smtClean="0">
                  <a:ln>
                    <a:noFill/>
                  </a:ln>
                  <a:solidFill>
                    <a:schemeClr val="tx1"/>
                  </a:solidFill>
                  <a:effectLst/>
                  <a:latin typeface="Arial" pitchFamily="34" charset="0"/>
                </a:endParaRPr>
              </a:p>
            </p:txBody>
          </p:sp>
          <p:sp>
            <p:nvSpPr>
              <p:cNvPr id="1187" name="Rectangle 163"/>
              <p:cNvSpPr>
                <a:spLocks noChangeArrowheads="1"/>
              </p:cNvSpPr>
              <p:nvPr/>
            </p:nvSpPr>
            <p:spPr bwMode="auto">
              <a:xfrm>
                <a:off x="4404" y="3229"/>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-4.4%</a:t>
                </a:r>
                <a:endParaRPr kumimoji="0" lang="en-US" sz="1800" b="0" i="0" u="none" strike="noStrike" cap="none" normalizeH="0" baseline="0" smtClean="0">
                  <a:ln>
                    <a:noFill/>
                  </a:ln>
                  <a:solidFill>
                    <a:schemeClr val="tx1"/>
                  </a:solidFill>
                  <a:effectLst/>
                  <a:latin typeface="Arial" pitchFamily="34" charset="0"/>
                </a:endParaRPr>
              </a:p>
            </p:txBody>
          </p:sp>
          <p:sp>
            <p:nvSpPr>
              <p:cNvPr id="1188" name="Rectangle 164"/>
              <p:cNvSpPr>
                <a:spLocks noChangeArrowheads="1"/>
              </p:cNvSpPr>
              <p:nvPr/>
            </p:nvSpPr>
            <p:spPr bwMode="auto">
              <a:xfrm>
                <a:off x="4652" y="322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5,012,000</a:t>
                </a:r>
                <a:endParaRPr kumimoji="0" lang="en-US" sz="1800" b="0" i="0" u="none" strike="noStrike" cap="none" normalizeH="0" baseline="0" smtClean="0">
                  <a:ln>
                    <a:noFill/>
                  </a:ln>
                  <a:solidFill>
                    <a:schemeClr val="tx1"/>
                  </a:solidFill>
                  <a:effectLst/>
                  <a:latin typeface="Arial" pitchFamily="34" charset="0"/>
                </a:endParaRPr>
              </a:p>
            </p:txBody>
          </p:sp>
          <p:sp>
            <p:nvSpPr>
              <p:cNvPr id="1189" name="Rectangle 165"/>
              <p:cNvSpPr>
                <a:spLocks noChangeArrowheads="1"/>
              </p:cNvSpPr>
              <p:nvPr/>
            </p:nvSpPr>
            <p:spPr bwMode="auto">
              <a:xfrm>
                <a:off x="5009" y="3229"/>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-109,437</a:t>
                </a:r>
                <a:endParaRPr kumimoji="0" lang="en-US" sz="1800" b="0" i="0" u="none" strike="noStrike" cap="none" normalizeH="0" baseline="0" smtClean="0">
                  <a:ln>
                    <a:noFill/>
                  </a:ln>
                  <a:solidFill>
                    <a:schemeClr val="tx1"/>
                  </a:solidFill>
                  <a:effectLst/>
                  <a:latin typeface="Arial" pitchFamily="34" charset="0"/>
                </a:endParaRPr>
              </a:p>
            </p:txBody>
          </p:sp>
          <p:sp>
            <p:nvSpPr>
              <p:cNvPr id="1190" name="Rectangle 166"/>
              <p:cNvSpPr>
                <a:spLocks noChangeArrowheads="1"/>
              </p:cNvSpPr>
              <p:nvPr/>
            </p:nvSpPr>
            <p:spPr bwMode="auto">
              <a:xfrm>
                <a:off x="5378" y="3229"/>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-2.1%</a:t>
                </a:r>
                <a:endParaRPr kumimoji="0" lang="en-US" sz="1800" b="0" i="0" u="none" strike="noStrike" cap="none" normalizeH="0" baseline="0" smtClean="0">
                  <a:ln>
                    <a:noFill/>
                  </a:ln>
                  <a:solidFill>
                    <a:schemeClr val="tx1"/>
                  </a:solidFill>
                  <a:effectLst/>
                  <a:latin typeface="Arial" pitchFamily="34" charset="0"/>
                </a:endParaRPr>
              </a:p>
            </p:txBody>
          </p:sp>
          <p:sp>
            <p:nvSpPr>
              <p:cNvPr id="1191" name="Rectangle 167"/>
              <p:cNvSpPr>
                <a:spLocks noChangeArrowheads="1"/>
              </p:cNvSpPr>
              <p:nvPr/>
            </p:nvSpPr>
            <p:spPr bwMode="auto">
              <a:xfrm>
                <a:off x="180" y="3344"/>
                <a:ext cx="211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Use of PY Bal………………………………………………</a:t>
                </a:r>
                <a:endParaRPr kumimoji="0" lang="en-US" sz="1800" b="0" i="0" u="none" strike="noStrike" cap="none" normalizeH="0" baseline="0" dirty="0" smtClean="0">
                  <a:ln>
                    <a:noFill/>
                  </a:ln>
                  <a:solidFill>
                    <a:schemeClr val="tx1"/>
                  </a:solidFill>
                  <a:effectLst/>
                  <a:latin typeface="Arial" pitchFamily="34" charset="0"/>
                </a:endParaRPr>
              </a:p>
            </p:txBody>
          </p:sp>
          <p:sp>
            <p:nvSpPr>
              <p:cNvPr id="1192" name="Rectangle 168"/>
              <p:cNvSpPr>
                <a:spLocks noChangeArrowheads="1"/>
              </p:cNvSpPr>
              <p:nvPr/>
            </p:nvSpPr>
            <p:spPr bwMode="auto">
              <a:xfrm>
                <a:off x="2543" y="3344"/>
                <a:ext cx="19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-153</a:t>
                </a:r>
                <a:endParaRPr kumimoji="0" lang="en-US" sz="1800" b="0" i="0" u="none" strike="noStrike" cap="none" normalizeH="0" baseline="0" smtClean="0">
                  <a:ln>
                    <a:noFill/>
                  </a:ln>
                  <a:solidFill>
                    <a:schemeClr val="tx1"/>
                  </a:solidFill>
                  <a:effectLst/>
                  <a:latin typeface="Arial" pitchFamily="34" charset="0"/>
                </a:endParaRPr>
              </a:p>
            </p:txBody>
          </p:sp>
          <p:sp>
            <p:nvSpPr>
              <p:cNvPr id="1193" name="Rectangle 169"/>
              <p:cNvSpPr>
                <a:spLocks noChangeArrowheads="1"/>
              </p:cNvSpPr>
              <p:nvPr/>
            </p:nvSpPr>
            <p:spPr bwMode="auto">
              <a:xfrm>
                <a:off x="3010"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94" name="Rectangle 170"/>
              <p:cNvSpPr>
                <a:spLocks noChangeArrowheads="1"/>
              </p:cNvSpPr>
              <p:nvPr/>
            </p:nvSpPr>
            <p:spPr bwMode="auto">
              <a:xfrm>
                <a:off x="3390"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95" name="Rectangle 171"/>
              <p:cNvSpPr>
                <a:spLocks noChangeArrowheads="1"/>
              </p:cNvSpPr>
              <p:nvPr/>
            </p:nvSpPr>
            <p:spPr bwMode="auto">
              <a:xfrm>
                <a:off x="3794"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96" name="Rectangle 172"/>
              <p:cNvSpPr>
                <a:spLocks noChangeArrowheads="1"/>
              </p:cNvSpPr>
              <p:nvPr/>
            </p:nvSpPr>
            <p:spPr bwMode="auto">
              <a:xfrm>
                <a:off x="4151"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97" name="Rectangle 173"/>
              <p:cNvSpPr>
                <a:spLocks noChangeArrowheads="1"/>
              </p:cNvSpPr>
              <p:nvPr/>
            </p:nvSpPr>
            <p:spPr bwMode="auto">
              <a:xfrm>
                <a:off x="4439"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98" name="Rectangle 174"/>
              <p:cNvSpPr>
                <a:spLocks noChangeArrowheads="1"/>
              </p:cNvSpPr>
              <p:nvPr/>
            </p:nvSpPr>
            <p:spPr bwMode="auto">
              <a:xfrm>
                <a:off x="4796"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99" name="Rectangle 175"/>
              <p:cNvSpPr>
                <a:spLocks noChangeArrowheads="1"/>
              </p:cNvSpPr>
              <p:nvPr/>
            </p:nvSpPr>
            <p:spPr bwMode="auto">
              <a:xfrm>
                <a:off x="5125"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200" name="Rectangle 176"/>
              <p:cNvSpPr>
                <a:spLocks noChangeArrowheads="1"/>
              </p:cNvSpPr>
              <p:nvPr/>
            </p:nvSpPr>
            <p:spPr bwMode="auto">
              <a:xfrm>
                <a:off x="5413" y="3344"/>
                <a:ext cx="2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201" name="Rectangle 177"/>
              <p:cNvSpPr>
                <a:spLocks noChangeArrowheads="1"/>
              </p:cNvSpPr>
              <p:nvPr/>
            </p:nvSpPr>
            <p:spPr bwMode="auto">
              <a:xfrm>
                <a:off x="180" y="3459"/>
                <a:ext cx="210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imes New Roman" pitchFamily="18" charset="0"/>
                  </a:rPr>
                  <a:t>Total, Science………………………………………………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202" name="Rectangle 178"/>
              <p:cNvSpPr>
                <a:spLocks noChangeArrowheads="1"/>
              </p:cNvSpPr>
              <p:nvPr/>
            </p:nvSpPr>
            <p:spPr bwMode="auto">
              <a:xfrm>
                <a:off x="2376" y="345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4,963,887</a:t>
                </a:r>
                <a:endParaRPr kumimoji="0" lang="en-US" sz="1800" b="0" i="0" u="none" strike="noStrike" cap="none" normalizeH="0" baseline="0" smtClean="0">
                  <a:ln>
                    <a:noFill/>
                  </a:ln>
                  <a:solidFill>
                    <a:schemeClr val="tx1"/>
                  </a:solidFill>
                  <a:effectLst/>
                  <a:latin typeface="Arial" pitchFamily="34" charset="0"/>
                </a:endParaRPr>
              </a:p>
            </p:txBody>
          </p:sp>
          <p:sp>
            <p:nvSpPr>
              <p:cNvPr id="1203" name="Rectangle 179"/>
              <p:cNvSpPr>
                <a:spLocks noChangeArrowheads="1"/>
              </p:cNvSpPr>
              <p:nvPr/>
            </p:nvSpPr>
            <p:spPr bwMode="auto">
              <a:xfrm>
                <a:off x="2820" y="3459"/>
                <a:ext cx="42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+1,669,248</a:t>
                </a:r>
                <a:endParaRPr kumimoji="0" lang="en-US" sz="1800" b="0" i="0" u="none" strike="noStrike" cap="none" normalizeH="0" baseline="0" smtClean="0">
                  <a:ln>
                    <a:noFill/>
                  </a:ln>
                  <a:solidFill>
                    <a:schemeClr val="tx1"/>
                  </a:solidFill>
                  <a:effectLst/>
                  <a:latin typeface="Arial" pitchFamily="34" charset="0"/>
                </a:endParaRPr>
              </a:p>
            </p:txBody>
          </p:sp>
          <p:sp>
            <p:nvSpPr>
              <p:cNvPr id="1204" name="Rectangle 180"/>
              <p:cNvSpPr>
                <a:spLocks noChangeArrowheads="1"/>
              </p:cNvSpPr>
              <p:nvPr/>
            </p:nvSpPr>
            <p:spPr bwMode="auto">
              <a:xfrm>
                <a:off x="3246" y="345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5,121,437</a:t>
                </a:r>
                <a:endParaRPr kumimoji="0" lang="en-US" sz="1800" b="0" i="0" u="none" strike="noStrike" cap="none" normalizeH="0" baseline="0" smtClean="0">
                  <a:ln>
                    <a:noFill/>
                  </a:ln>
                  <a:solidFill>
                    <a:schemeClr val="tx1"/>
                  </a:solidFill>
                  <a:effectLst/>
                  <a:latin typeface="Arial" pitchFamily="34" charset="0"/>
                </a:endParaRPr>
              </a:p>
            </p:txBody>
          </p:sp>
          <p:sp>
            <p:nvSpPr>
              <p:cNvPr id="1205" name="Rectangle 181"/>
              <p:cNvSpPr>
                <a:spLocks noChangeArrowheads="1"/>
              </p:cNvSpPr>
              <p:nvPr/>
            </p:nvSpPr>
            <p:spPr bwMode="auto">
              <a:xfrm>
                <a:off x="3649" y="345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4,900,000</a:t>
                </a:r>
                <a:endParaRPr kumimoji="0" lang="en-US" sz="1800" b="0" i="0" u="none" strike="noStrike" cap="none" normalizeH="0" baseline="0" smtClean="0">
                  <a:ln>
                    <a:noFill/>
                  </a:ln>
                  <a:solidFill>
                    <a:schemeClr val="tx1"/>
                  </a:solidFill>
                  <a:effectLst/>
                  <a:latin typeface="Arial" pitchFamily="34" charset="0"/>
                </a:endParaRPr>
              </a:p>
            </p:txBody>
          </p:sp>
          <p:sp>
            <p:nvSpPr>
              <p:cNvPr id="1206" name="Rectangle 182"/>
              <p:cNvSpPr>
                <a:spLocks noChangeArrowheads="1"/>
              </p:cNvSpPr>
              <p:nvPr/>
            </p:nvSpPr>
            <p:spPr bwMode="auto">
              <a:xfrm>
                <a:off x="4036" y="3459"/>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-221,437</a:t>
                </a:r>
                <a:endParaRPr kumimoji="0" lang="en-US" sz="1800" b="0" i="0" u="none" strike="noStrike" cap="none" normalizeH="0" baseline="0" smtClean="0">
                  <a:ln>
                    <a:noFill/>
                  </a:ln>
                  <a:solidFill>
                    <a:schemeClr val="tx1"/>
                  </a:solidFill>
                  <a:effectLst/>
                  <a:latin typeface="Arial" pitchFamily="34" charset="0"/>
                </a:endParaRPr>
              </a:p>
            </p:txBody>
          </p:sp>
          <p:sp>
            <p:nvSpPr>
              <p:cNvPr id="1207" name="Rectangle 183"/>
              <p:cNvSpPr>
                <a:spLocks noChangeArrowheads="1"/>
              </p:cNvSpPr>
              <p:nvPr/>
            </p:nvSpPr>
            <p:spPr bwMode="auto">
              <a:xfrm>
                <a:off x="4404" y="3459"/>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-4.3%</a:t>
                </a:r>
                <a:endParaRPr kumimoji="0" lang="en-US" sz="1800" b="0" i="0" u="none" strike="noStrike" cap="none" normalizeH="0" baseline="0" smtClean="0">
                  <a:ln>
                    <a:noFill/>
                  </a:ln>
                  <a:solidFill>
                    <a:schemeClr val="tx1"/>
                  </a:solidFill>
                  <a:effectLst/>
                  <a:latin typeface="Arial" pitchFamily="34" charset="0"/>
                </a:endParaRPr>
              </a:p>
            </p:txBody>
          </p:sp>
          <p:sp>
            <p:nvSpPr>
              <p:cNvPr id="1208" name="Rectangle 184"/>
              <p:cNvSpPr>
                <a:spLocks noChangeArrowheads="1"/>
              </p:cNvSpPr>
              <p:nvPr/>
            </p:nvSpPr>
            <p:spPr bwMode="auto">
              <a:xfrm>
                <a:off x="4652" y="3459"/>
                <a:ext cx="38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5,012,000</a:t>
                </a:r>
                <a:endParaRPr kumimoji="0" lang="en-US" sz="1800" b="0" i="0" u="none" strike="noStrike" cap="none" normalizeH="0" baseline="0" smtClean="0">
                  <a:ln>
                    <a:noFill/>
                  </a:ln>
                  <a:solidFill>
                    <a:schemeClr val="tx1"/>
                  </a:solidFill>
                  <a:effectLst/>
                  <a:latin typeface="Arial" pitchFamily="34" charset="0"/>
                </a:endParaRPr>
              </a:p>
            </p:txBody>
          </p:sp>
          <p:sp>
            <p:nvSpPr>
              <p:cNvPr id="1209" name="Rectangle 185"/>
              <p:cNvSpPr>
                <a:spLocks noChangeArrowheads="1"/>
              </p:cNvSpPr>
              <p:nvPr/>
            </p:nvSpPr>
            <p:spPr bwMode="auto">
              <a:xfrm>
                <a:off x="5009" y="3459"/>
                <a:ext cx="34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-109,437</a:t>
                </a:r>
                <a:endParaRPr kumimoji="0" lang="en-US" sz="1800" b="0" i="0" u="none" strike="noStrike" cap="none" normalizeH="0" baseline="0" smtClean="0">
                  <a:ln>
                    <a:noFill/>
                  </a:ln>
                  <a:solidFill>
                    <a:schemeClr val="tx1"/>
                  </a:solidFill>
                  <a:effectLst/>
                  <a:latin typeface="Arial" pitchFamily="34" charset="0"/>
                </a:endParaRPr>
              </a:p>
            </p:txBody>
          </p:sp>
          <p:sp>
            <p:nvSpPr>
              <p:cNvPr id="1210" name="Rectangle 186"/>
              <p:cNvSpPr>
                <a:spLocks noChangeArrowheads="1"/>
              </p:cNvSpPr>
              <p:nvPr/>
            </p:nvSpPr>
            <p:spPr bwMode="auto">
              <a:xfrm>
                <a:off x="5378" y="3459"/>
                <a:ext cx="24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-2.1%</a:t>
                </a:r>
                <a:endParaRPr kumimoji="0" lang="en-US" sz="1800" b="0" i="0" u="none" strike="noStrike" cap="none" normalizeH="0" baseline="0" smtClean="0">
                  <a:ln>
                    <a:noFill/>
                  </a:ln>
                  <a:solidFill>
                    <a:schemeClr val="tx1"/>
                  </a:solidFill>
                  <a:effectLst/>
                  <a:latin typeface="Arial" pitchFamily="34" charset="0"/>
                </a:endParaRPr>
              </a:p>
            </p:txBody>
          </p:sp>
          <p:sp>
            <p:nvSpPr>
              <p:cNvPr id="1211" name="Rectangle 187"/>
              <p:cNvSpPr>
                <a:spLocks noChangeArrowheads="1"/>
              </p:cNvSpPr>
              <p:nvPr/>
            </p:nvSpPr>
            <p:spPr bwMode="auto">
              <a:xfrm>
                <a:off x="2405" y="1126"/>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Current </a:t>
                </a:r>
                <a:endParaRPr kumimoji="0" lang="en-US" sz="1800" b="0" i="0" u="none" strike="noStrike" cap="none" normalizeH="0" baseline="0" smtClean="0">
                  <a:ln>
                    <a:noFill/>
                  </a:ln>
                  <a:solidFill>
                    <a:schemeClr val="tx1"/>
                  </a:solidFill>
                  <a:effectLst/>
                  <a:latin typeface="Arial" pitchFamily="34" charset="0"/>
                </a:endParaRPr>
              </a:p>
            </p:txBody>
          </p:sp>
          <p:sp>
            <p:nvSpPr>
              <p:cNvPr id="1212" name="Rectangle 188"/>
              <p:cNvSpPr>
                <a:spLocks noChangeArrowheads="1"/>
              </p:cNvSpPr>
              <p:nvPr/>
            </p:nvSpPr>
            <p:spPr bwMode="auto">
              <a:xfrm>
                <a:off x="2393" y="1241"/>
                <a:ext cx="31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Approp.</a:t>
                </a:r>
                <a:endParaRPr kumimoji="0" lang="en-US" sz="1800" b="0" i="0" u="none" strike="noStrike" cap="none" normalizeH="0" baseline="0" smtClean="0">
                  <a:ln>
                    <a:noFill/>
                  </a:ln>
                  <a:solidFill>
                    <a:schemeClr val="tx1"/>
                  </a:solidFill>
                  <a:effectLst/>
                  <a:latin typeface="Arial" pitchFamily="34" charset="0"/>
                </a:endParaRPr>
              </a:p>
            </p:txBody>
          </p:sp>
          <p:sp>
            <p:nvSpPr>
              <p:cNvPr id="1213" name="Rectangle 189"/>
              <p:cNvSpPr>
                <a:spLocks noChangeArrowheads="1"/>
              </p:cNvSpPr>
              <p:nvPr/>
            </p:nvSpPr>
            <p:spPr bwMode="auto">
              <a:xfrm>
                <a:off x="3263" y="1068"/>
                <a:ext cx="35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FY 2011 </a:t>
                </a:r>
                <a:endParaRPr kumimoji="0" lang="en-US" sz="1800" b="0" i="0" u="none" strike="noStrike" cap="none" normalizeH="0" baseline="0" smtClean="0">
                  <a:ln>
                    <a:noFill/>
                  </a:ln>
                  <a:solidFill>
                    <a:schemeClr val="tx1"/>
                  </a:solidFill>
                  <a:effectLst/>
                  <a:latin typeface="Arial" pitchFamily="34" charset="0"/>
                </a:endParaRPr>
              </a:p>
            </p:txBody>
          </p:sp>
          <p:sp>
            <p:nvSpPr>
              <p:cNvPr id="1214" name="Rectangle 190"/>
              <p:cNvSpPr>
                <a:spLocks noChangeArrowheads="1"/>
              </p:cNvSpPr>
              <p:nvPr/>
            </p:nvSpPr>
            <p:spPr bwMode="auto">
              <a:xfrm>
                <a:off x="3229" y="1183"/>
                <a:ext cx="42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Request to </a:t>
                </a:r>
                <a:endParaRPr kumimoji="0" lang="en-US" sz="1800" b="0" i="0" u="none" strike="noStrike" cap="none" normalizeH="0" baseline="0" smtClean="0">
                  <a:ln>
                    <a:noFill/>
                  </a:ln>
                  <a:solidFill>
                    <a:schemeClr val="tx1"/>
                  </a:solidFill>
                  <a:effectLst/>
                  <a:latin typeface="Arial" pitchFamily="34" charset="0"/>
                </a:endParaRPr>
              </a:p>
            </p:txBody>
          </p:sp>
          <p:sp>
            <p:nvSpPr>
              <p:cNvPr id="1215" name="Rectangle 191"/>
              <p:cNvSpPr>
                <a:spLocks noChangeArrowheads="1"/>
              </p:cNvSpPr>
              <p:nvPr/>
            </p:nvSpPr>
            <p:spPr bwMode="auto">
              <a:xfrm>
                <a:off x="3252" y="1298"/>
                <a:ext cx="35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Congress</a:t>
                </a:r>
                <a:endParaRPr kumimoji="0" lang="en-US" sz="1800" b="0" i="0" u="none" strike="noStrike" cap="none" normalizeH="0" baseline="0" smtClean="0">
                  <a:ln>
                    <a:noFill/>
                  </a:ln>
                  <a:solidFill>
                    <a:schemeClr val="tx1"/>
                  </a:solidFill>
                  <a:effectLst/>
                  <a:latin typeface="Arial" pitchFamily="34" charset="0"/>
                </a:endParaRPr>
              </a:p>
            </p:txBody>
          </p:sp>
          <p:sp>
            <p:nvSpPr>
              <p:cNvPr id="1216" name="Rectangle 192"/>
              <p:cNvSpPr>
                <a:spLocks noChangeArrowheads="1"/>
              </p:cNvSpPr>
              <p:nvPr/>
            </p:nvSpPr>
            <p:spPr bwMode="auto">
              <a:xfrm>
                <a:off x="2889" y="1010"/>
                <a:ext cx="23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Total </a:t>
                </a:r>
                <a:endParaRPr kumimoji="0" lang="en-US" sz="1800" b="0" i="0" u="none" strike="noStrike" cap="none" normalizeH="0" baseline="0" smtClean="0">
                  <a:ln>
                    <a:noFill/>
                  </a:ln>
                  <a:solidFill>
                    <a:schemeClr val="tx1"/>
                  </a:solidFill>
                  <a:effectLst/>
                  <a:latin typeface="Arial" pitchFamily="34" charset="0"/>
                </a:endParaRPr>
              </a:p>
            </p:txBody>
          </p:sp>
          <p:sp>
            <p:nvSpPr>
              <p:cNvPr id="1217" name="Rectangle 193"/>
              <p:cNvSpPr>
                <a:spLocks noChangeArrowheads="1"/>
              </p:cNvSpPr>
              <p:nvPr/>
            </p:nvSpPr>
            <p:spPr bwMode="auto">
              <a:xfrm>
                <a:off x="2808" y="1126"/>
                <a:ext cx="38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Recovery </a:t>
                </a:r>
                <a:endParaRPr kumimoji="0" lang="en-US" sz="1800" b="0" i="0" u="none" strike="noStrike" cap="none" normalizeH="0" baseline="0" smtClean="0">
                  <a:ln>
                    <a:noFill/>
                  </a:ln>
                  <a:solidFill>
                    <a:schemeClr val="tx1"/>
                  </a:solidFill>
                  <a:effectLst/>
                  <a:latin typeface="Arial" pitchFamily="34" charset="0"/>
                </a:endParaRPr>
              </a:p>
            </p:txBody>
          </p:sp>
          <p:sp>
            <p:nvSpPr>
              <p:cNvPr id="1218" name="Rectangle 194"/>
              <p:cNvSpPr>
                <a:spLocks noChangeArrowheads="1"/>
              </p:cNvSpPr>
              <p:nvPr/>
            </p:nvSpPr>
            <p:spPr bwMode="auto">
              <a:xfrm>
                <a:off x="2912" y="1241"/>
                <a:ext cx="16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Act</a:t>
                </a:r>
                <a:endParaRPr kumimoji="0" lang="en-US" sz="1800" b="0" i="0" u="none" strike="noStrike" cap="none" normalizeH="0" baseline="0" smtClean="0">
                  <a:ln>
                    <a:noFill/>
                  </a:ln>
                  <a:solidFill>
                    <a:schemeClr val="tx1"/>
                  </a:solidFill>
                  <a:effectLst/>
                  <a:latin typeface="Arial" pitchFamily="34" charset="0"/>
                </a:endParaRPr>
              </a:p>
            </p:txBody>
          </p:sp>
          <p:sp>
            <p:nvSpPr>
              <p:cNvPr id="1219" name="Line 195"/>
              <p:cNvSpPr>
                <a:spLocks noChangeShapeType="1"/>
              </p:cNvSpPr>
              <p:nvPr/>
            </p:nvSpPr>
            <p:spPr bwMode="auto">
              <a:xfrm>
                <a:off x="2313" y="999"/>
                <a:ext cx="44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Rectangle 196"/>
              <p:cNvSpPr>
                <a:spLocks noChangeArrowheads="1"/>
              </p:cNvSpPr>
              <p:nvPr/>
            </p:nvSpPr>
            <p:spPr bwMode="auto">
              <a:xfrm>
                <a:off x="2313" y="999"/>
                <a:ext cx="443"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1" name="Line 197"/>
              <p:cNvSpPr>
                <a:spLocks noChangeShapeType="1"/>
              </p:cNvSpPr>
              <p:nvPr/>
            </p:nvSpPr>
            <p:spPr bwMode="auto">
              <a:xfrm>
                <a:off x="2307" y="884"/>
                <a:ext cx="1" cy="5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Rectangle 198"/>
              <p:cNvSpPr>
                <a:spLocks noChangeArrowheads="1"/>
              </p:cNvSpPr>
              <p:nvPr/>
            </p:nvSpPr>
            <p:spPr bwMode="auto">
              <a:xfrm>
                <a:off x="2307" y="884"/>
                <a:ext cx="6" cy="58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3" name="Line 199"/>
              <p:cNvSpPr>
                <a:spLocks noChangeShapeType="1"/>
              </p:cNvSpPr>
              <p:nvPr/>
            </p:nvSpPr>
            <p:spPr bwMode="auto">
              <a:xfrm>
                <a:off x="2750" y="889"/>
                <a:ext cx="1" cy="5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Rectangle 200"/>
              <p:cNvSpPr>
                <a:spLocks noChangeArrowheads="1"/>
              </p:cNvSpPr>
              <p:nvPr/>
            </p:nvSpPr>
            <p:spPr bwMode="auto">
              <a:xfrm>
                <a:off x="2750" y="889"/>
                <a:ext cx="6" cy="57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Line 201"/>
              <p:cNvSpPr>
                <a:spLocks noChangeShapeType="1"/>
              </p:cNvSpPr>
              <p:nvPr/>
            </p:nvSpPr>
            <p:spPr bwMode="auto">
              <a:xfrm>
                <a:off x="3194" y="889"/>
                <a:ext cx="1" cy="5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Rectangle 202"/>
              <p:cNvSpPr>
                <a:spLocks noChangeArrowheads="1"/>
              </p:cNvSpPr>
              <p:nvPr/>
            </p:nvSpPr>
            <p:spPr bwMode="auto">
              <a:xfrm>
                <a:off x="3194" y="889"/>
                <a:ext cx="6" cy="57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7" name="Line 203"/>
              <p:cNvSpPr>
                <a:spLocks noChangeShapeType="1"/>
              </p:cNvSpPr>
              <p:nvPr/>
            </p:nvSpPr>
            <p:spPr bwMode="auto">
              <a:xfrm>
                <a:off x="5597" y="889"/>
                <a:ext cx="1" cy="5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Rectangle 204"/>
              <p:cNvSpPr>
                <a:spLocks noChangeArrowheads="1"/>
              </p:cNvSpPr>
              <p:nvPr/>
            </p:nvSpPr>
            <p:spPr bwMode="auto">
              <a:xfrm>
                <a:off x="5597" y="889"/>
                <a:ext cx="6" cy="57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0" name="Line 206"/>
            <p:cNvSpPr>
              <a:spLocks noChangeShapeType="1"/>
            </p:cNvSpPr>
            <p:nvPr/>
          </p:nvSpPr>
          <p:spPr bwMode="auto">
            <a:xfrm>
              <a:off x="3621" y="1005"/>
              <a:ext cx="1" cy="4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Rectangle 207"/>
            <p:cNvSpPr>
              <a:spLocks noChangeArrowheads="1"/>
            </p:cNvSpPr>
            <p:nvPr/>
          </p:nvSpPr>
          <p:spPr bwMode="auto">
            <a:xfrm>
              <a:off x="3621" y="1005"/>
              <a:ext cx="5" cy="4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2" name="Line 208"/>
            <p:cNvSpPr>
              <a:spLocks noChangeShapeType="1"/>
            </p:cNvSpPr>
            <p:nvPr/>
          </p:nvSpPr>
          <p:spPr bwMode="auto">
            <a:xfrm>
              <a:off x="4007" y="1005"/>
              <a:ext cx="1" cy="4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Rectangle 209"/>
            <p:cNvSpPr>
              <a:spLocks noChangeArrowheads="1"/>
            </p:cNvSpPr>
            <p:nvPr/>
          </p:nvSpPr>
          <p:spPr bwMode="auto">
            <a:xfrm>
              <a:off x="4007" y="1005"/>
              <a:ext cx="6" cy="4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4" name="Line 210"/>
            <p:cNvSpPr>
              <a:spLocks noChangeShapeType="1"/>
            </p:cNvSpPr>
            <p:nvPr/>
          </p:nvSpPr>
          <p:spPr bwMode="auto">
            <a:xfrm>
              <a:off x="4623" y="1005"/>
              <a:ext cx="1" cy="4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Rectangle 211"/>
            <p:cNvSpPr>
              <a:spLocks noChangeArrowheads="1"/>
            </p:cNvSpPr>
            <p:nvPr/>
          </p:nvSpPr>
          <p:spPr bwMode="auto">
            <a:xfrm>
              <a:off x="4623" y="1005"/>
              <a:ext cx="6" cy="4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6" name="Line 212"/>
            <p:cNvSpPr>
              <a:spLocks noChangeShapeType="1"/>
            </p:cNvSpPr>
            <p:nvPr/>
          </p:nvSpPr>
          <p:spPr bwMode="auto">
            <a:xfrm>
              <a:off x="4981" y="1005"/>
              <a:ext cx="1" cy="4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Rectangle 213"/>
            <p:cNvSpPr>
              <a:spLocks noChangeArrowheads="1"/>
            </p:cNvSpPr>
            <p:nvPr/>
          </p:nvSpPr>
          <p:spPr bwMode="auto">
            <a:xfrm>
              <a:off x="4981" y="1005"/>
              <a:ext cx="5" cy="4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8" name="Line 214"/>
            <p:cNvSpPr>
              <a:spLocks noChangeShapeType="1"/>
            </p:cNvSpPr>
            <p:nvPr/>
          </p:nvSpPr>
          <p:spPr bwMode="auto">
            <a:xfrm>
              <a:off x="2313" y="884"/>
              <a:ext cx="329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Rectangle 215"/>
            <p:cNvSpPr>
              <a:spLocks noChangeArrowheads="1"/>
            </p:cNvSpPr>
            <p:nvPr/>
          </p:nvSpPr>
          <p:spPr bwMode="auto">
            <a:xfrm>
              <a:off x="2313" y="884"/>
              <a:ext cx="3290"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 name="Line 216"/>
            <p:cNvSpPr>
              <a:spLocks noChangeShapeType="1"/>
            </p:cNvSpPr>
            <p:nvPr/>
          </p:nvSpPr>
          <p:spPr bwMode="auto">
            <a:xfrm>
              <a:off x="3200" y="999"/>
              <a:ext cx="240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Rectangle 217"/>
            <p:cNvSpPr>
              <a:spLocks noChangeArrowheads="1"/>
            </p:cNvSpPr>
            <p:nvPr/>
          </p:nvSpPr>
          <p:spPr bwMode="auto">
            <a:xfrm>
              <a:off x="3200" y="999"/>
              <a:ext cx="2403"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2" name="Line 218"/>
            <p:cNvSpPr>
              <a:spLocks noChangeShapeType="1"/>
            </p:cNvSpPr>
            <p:nvPr/>
          </p:nvSpPr>
          <p:spPr bwMode="auto">
            <a:xfrm>
              <a:off x="2313" y="1460"/>
              <a:ext cx="329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Rectangle 219"/>
            <p:cNvSpPr>
              <a:spLocks noChangeArrowheads="1"/>
            </p:cNvSpPr>
            <p:nvPr/>
          </p:nvSpPr>
          <p:spPr bwMode="auto">
            <a:xfrm>
              <a:off x="2313" y="1460"/>
              <a:ext cx="3290"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4" name="Line 220"/>
            <p:cNvSpPr>
              <a:spLocks noChangeShapeType="1"/>
            </p:cNvSpPr>
            <p:nvPr/>
          </p:nvSpPr>
          <p:spPr bwMode="auto">
            <a:xfrm>
              <a:off x="2307" y="2843"/>
              <a:ext cx="329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Rectangle 221"/>
            <p:cNvSpPr>
              <a:spLocks noChangeArrowheads="1"/>
            </p:cNvSpPr>
            <p:nvPr/>
          </p:nvSpPr>
          <p:spPr bwMode="auto">
            <a:xfrm>
              <a:off x="2307" y="2843"/>
              <a:ext cx="329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6" name="Line 222"/>
            <p:cNvSpPr>
              <a:spLocks noChangeShapeType="1"/>
            </p:cNvSpPr>
            <p:nvPr/>
          </p:nvSpPr>
          <p:spPr bwMode="auto">
            <a:xfrm>
              <a:off x="2307" y="3206"/>
              <a:ext cx="329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Rectangle 223"/>
            <p:cNvSpPr>
              <a:spLocks noChangeArrowheads="1"/>
            </p:cNvSpPr>
            <p:nvPr/>
          </p:nvSpPr>
          <p:spPr bwMode="auto">
            <a:xfrm>
              <a:off x="2307" y="3206"/>
              <a:ext cx="329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8" name="Line 224"/>
            <p:cNvSpPr>
              <a:spLocks noChangeShapeType="1"/>
            </p:cNvSpPr>
            <p:nvPr/>
          </p:nvSpPr>
          <p:spPr bwMode="auto">
            <a:xfrm>
              <a:off x="2307" y="3442"/>
              <a:ext cx="329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Rectangle 225"/>
            <p:cNvSpPr>
              <a:spLocks noChangeArrowheads="1"/>
            </p:cNvSpPr>
            <p:nvPr/>
          </p:nvSpPr>
          <p:spPr bwMode="auto">
            <a:xfrm>
              <a:off x="2307" y="3442"/>
              <a:ext cx="329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FY 2011 House and Senate Markup Details for BER</a:t>
            </a:r>
            <a:endParaRPr lang="en-US" dirty="0"/>
          </a:p>
        </p:txBody>
      </p:sp>
      <p:sp>
        <p:nvSpPr>
          <p:cNvPr id="9" name="Slide Number Placeholder 8"/>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5</a:t>
            </a:fld>
            <a:endParaRPr lang="en-US" dirty="0"/>
          </a:p>
        </p:txBody>
      </p:sp>
      <p:sp>
        <p:nvSpPr>
          <p:cNvPr id="7"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pic>
        <p:nvPicPr>
          <p:cNvPr id="2053" name="Picture 5"/>
          <p:cNvPicPr>
            <a:picLocks noChangeAspect="1" noChangeArrowheads="1"/>
          </p:cNvPicPr>
          <p:nvPr/>
        </p:nvPicPr>
        <p:blipFill>
          <a:blip r:embed="rId2" cstate="print"/>
          <a:srcRect/>
          <a:stretch>
            <a:fillRect/>
          </a:stretch>
        </p:blipFill>
        <p:spPr bwMode="auto">
          <a:xfrm>
            <a:off x="1050325" y="818853"/>
            <a:ext cx="7224207" cy="5384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bwMode="auto">
          <a:xfrm>
            <a:off x="8676640" y="6351588"/>
            <a:ext cx="381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0A18178-0245-4841-B7BC-84AA057AA764}" type="slidenum">
              <a:rPr lang="en-US" smtClean="0">
                <a:latin typeface="Arial" charset="0"/>
                <a:cs typeface="Arial" charset="0"/>
              </a:rPr>
              <a:pPr fontAlgn="base">
                <a:spcBef>
                  <a:spcPct val="0"/>
                </a:spcBef>
                <a:spcAft>
                  <a:spcPct val="0"/>
                </a:spcAft>
              </a:pPr>
              <a:t>6</a:t>
            </a:fld>
            <a:endParaRPr lang="en-US" dirty="0" smtClean="0">
              <a:latin typeface="Arial" charset="0"/>
              <a:cs typeface="Arial" charset="0"/>
            </a:endParaRPr>
          </a:p>
        </p:txBody>
      </p:sp>
      <p:sp>
        <p:nvSpPr>
          <p:cNvPr id="16389" name="Rectangle 5"/>
          <p:cNvSpPr>
            <a:spLocks noChangeArrowheads="1"/>
          </p:cNvSpPr>
          <p:nvPr/>
        </p:nvSpPr>
        <p:spPr bwMode="auto">
          <a:xfrm>
            <a:off x="660400" y="913780"/>
            <a:ext cx="7823200" cy="5378395"/>
          </a:xfrm>
          <a:prstGeom prst="rect">
            <a:avLst/>
          </a:prstGeom>
          <a:noFill/>
          <a:ln w="9525">
            <a:noFill/>
            <a:miter lim="800000"/>
            <a:headEnd/>
            <a:tailEnd/>
          </a:ln>
        </p:spPr>
        <p:txBody>
          <a:bodyPr>
            <a:spAutoFit/>
          </a:bodyPr>
          <a:lstStyle/>
          <a:p>
            <a:pPr>
              <a:spcAft>
                <a:spcPts val="0"/>
              </a:spcAft>
              <a:defRPr/>
            </a:pPr>
            <a:r>
              <a:rPr lang="en-US" b="1" dirty="0"/>
              <a:t>$10 million </a:t>
            </a:r>
            <a:r>
              <a:rPr lang="en-US" b="1" dirty="0" smtClean="0"/>
              <a:t>is needed to </a:t>
            </a:r>
            <a:r>
              <a:rPr lang="en-US" b="1" dirty="0"/>
              <a:t>FY 2011 to fund </a:t>
            </a:r>
            <a:r>
              <a:rPr lang="en-US" b="1" dirty="0" smtClean="0"/>
              <a:t>150 additional </a:t>
            </a:r>
            <a:r>
              <a:rPr lang="en-US" b="1" dirty="0"/>
              <a:t>fellowships</a:t>
            </a:r>
            <a:r>
              <a:rPr lang="en-US" dirty="0"/>
              <a:t> </a:t>
            </a:r>
          </a:p>
          <a:p>
            <a:pPr>
              <a:spcAft>
                <a:spcPts val="0"/>
              </a:spcAft>
              <a:defRPr/>
            </a:pPr>
            <a:endParaRPr lang="en-US" sz="1050" dirty="0">
              <a:solidFill>
                <a:srgbClr val="FF0000"/>
              </a:solidFill>
            </a:endParaRPr>
          </a:p>
          <a:p>
            <a:pPr>
              <a:spcAft>
                <a:spcPts val="400"/>
              </a:spcAft>
              <a:defRPr/>
            </a:pPr>
            <a:r>
              <a:rPr lang="en-US" sz="1400" b="1" dirty="0"/>
              <a:t>Purpose:  </a:t>
            </a:r>
            <a:r>
              <a:rPr lang="en-US" sz="1400" dirty="0"/>
              <a:t>To educate and train a skilled scientific and technical workforce in order to stay at the forefront of science and innovation and to meet our energy and environmental </a:t>
            </a:r>
            <a:r>
              <a:rPr lang="en-US" sz="1400" dirty="0" smtClean="0"/>
              <a:t>challenges and to couple  the fellows into the </a:t>
            </a:r>
            <a:r>
              <a:rPr lang="en-US" sz="1400" smtClean="0"/>
              <a:t>Departments research</a:t>
            </a:r>
            <a:endParaRPr lang="en-US" sz="1400" dirty="0"/>
          </a:p>
          <a:p>
            <a:pPr>
              <a:spcAft>
                <a:spcPts val="400"/>
              </a:spcAft>
              <a:defRPr/>
            </a:pPr>
            <a:r>
              <a:rPr lang="en-US" sz="1400" b="1" dirty="0"/>
              <a:t>Eligibility: </a:t>
            </a:r>
          </a:p>
          <a:p>
            <a:pPr marL="622300" lvl="2" indent="-165100">
              <a:spcAft>
                <a:spcPts val="300"/>
              </a:spcAft>
              <a:buFont typeface="Wingdings" pitchFamily="2" charset="2"/>
              <a:buChar char="§"/>
              <a:defRPr/>
            </a:pPr>
            <a:r>
              <a:rPr lang="en-US" sz="1400" dirty="0"/>
              <a:t>Candidates must be U.S. citizens and a senior undergraduate or first or second year graduate student to apply</a:t>
            </a:r>
            <a:endParaRPr lang="en-US" sz="1400" b="1" dirty="0"/>
          </a:p>
          <a:p>
            <a:pPr marL="622300" lvl="1" indent="-165100">
              <a:spcAft>
                <a:spcPts val="400"/>
              </a:spcAft>
              <a:buFont typeface="Wingdings" pitchFamily="2" charset="2"/>
              <a:buChar char="§"/>
              <a:defRPr/>
            </a:pPr>
            <a:r>
              <a:rPr lang="en-US" sz="1400" dirty="0"/>
              <a:t>Candidates must be pursuing advanced degrees in areas of physics, chemistry, mathematics, biology, computational sciences, areas of climate and environmental sciences important to the Office of Science and DOE mission</a:t>
            </a:r>
          </a:p>
          <a:p>
            <a:pPr>
              <a:spcAft>
                <a:spcPts val="400"/>
              </a:spcAft>
              <a:defRPr/>
            </a:pPr>
            <a:r>
              <a:rPr lang="en-US" sz="1400" b="1" dirty="0"/>
              <a:t>Award Size:  </a:t>
            </a:r>
          </a:p>
          <a:p>
            <a:pPr marL="622300" lvl="1" indent="-165100">
              <a:spcAft>
                <a:spcPts val="400"/>
              </a:spcAft>
              <a:buFont typeface="Wingdings" pitchFamily="2" charset="2"/>
              <a:buChar char="§"/>
              <a:defRPr/>
            </a:pPr>
            <a:r>
              <a:rPr lang="en-US" sz="1400" dirty="0"/>
              <a:t>The three-year fellowship </a:t>
            </a:r>
            <a:r>
              <a:rPr lang="en-US" sz="1400" dirty="0" smtClean="0"/>
              <a:t>award, totaling $50,500 annually, </a:t>
            </a:r>
            <a:r>
              <a:rPr lang="en-US" sz="1400" dirty="0"/>
              <a:t>provides </a:t>
            </a:r>
            <a:r>
              <a:rPr lang="en-US" sz="1400" dirty="0" smtClean="0"/>
              <a:t>support towards tuition, a stipend for living expenses, and support for expenses </a:t>
            </a:r>
            <a:r>
              <a:rPr lang="en-US" sz="1400" dirty="0"/>
              <a:t>such as travel to conferences and to DOE user </a:t>
            </a:r>
            <a:r>
              <a:rPr lang="en-US" sz="1400" dirty="0" smtClean="0">
                <a:latin typeface="Arial" pitchFamily="34" charset="0"/>
                <a:cs typeface="Arial" pitchFamily="34" charset="0"/>
              </a:rPr>
              <a:t>facilities.</a:t>
            </a:r>
            <a:endParaRPr lang="en-US" sz="1400" dirty="0"/>
          </a:p>
          <a:p>
            <a:pPr>
              <a:spcAft>
                <a:spcPts val="400"/>
              </a:spcAft>
              <a:defRPr/>
            </a:pPr>
            <a:r>
              <a:rPr lang="en-US" sz="1400" b="1" dirty="0"/>
              <a:t>FY 2010 Results:</a:t>
            </a:r>
          </a:p>
          <a:p>
            <a:pPr marL="630238" lvl="2" indent="-173038">
              <a:spcAft>
                <a:spcPts val="400"/>
              </a:spcAft>
              <a:buFont typeface="Wingdings" pitchFamily="2" charset="2"/>
              <a:buChar char="§"/>
              <a:defRPr/>
            </a:pPr>
            <a:r>
              <a:rPr lang="en-US" sz="1400" dirty="0" smtClean="0"/>
              <a:t>150 </a:t>
            </a:r>
            <a:r>
              <a:rPr lang="en-US" sz="1400" dirty="0"/>
              <a:t>awards </a:t>
            </a:r>
            <a:r>
              <a:rPr lang="en-US" sz="1400" dirty="0" smtClean="0"/>
              <a:t> were announced this summer using FY </a:t>
            </a:r>
            <a:r>
              <a:rPr lang="en-US" sz="1400" dirty="0"/>
              <a:t>2010 and American Recovery and Reinvestment Act funds. </a:t>
            </a:r>
          </a:p>
          <a:p>
            <a:pPr marL="173038" lvl="1" indent="-173038">
              <a:spcAft>
                <a:spcPts val="400"/>
              </a:spcAft>
              <a:defRPr/>
            </a:pPr>
            <a:r>
              <a:rPr lang="en-US" sz="1400" b="1" dirty="0"/>
              <a:t>FY 2011 Application Process: </a:t>
            </a:r>
          </a:p>
          <a:p>
            <a:pPr marL="630238" lvl="2" indent="-173038">
              <a:spcAft>
                <a:spcPts val="300"/>
              </a:spcAft>
              <a:buFont typeface="Wingdings" pitchFamily="2" charset="2"/>
              <a:buChar char="§"/>
              <a:defRPr/>
            </a:pPr>
            <a:r>
              <a:rPr lang="en-US" sz="1400" dirty="0"/>
              <a:t>Funding Opportunity Announcement issued </a:t>
            </a:r>
            <a:r>
              <a:rPr lang="en-US" sz="1400" dirty="0" smtClean="0"/>
              <a:t>in Fall 2010</a:t>
            </a:r>
            <a:endParaRPr lang="en-US" sz="1400" dirty="0">
              <a:solidFill>
                <a:srgbClr val="FF0000"/>
              </a:solidFill>
            </a:endParaRPr>
          </a:p>
          <a:p>
            <a:pPr marL="630238" lvl="2" indent="-173038">
              <a:spcAft>
                <a:spcPts val="400"/>
              </a:spcAft>
              <a:buFont typeface="Wingdings" pitchFamily="2" charset="2"/>
              <a:buChar char="§"/>
              <a:defRPr/>
            </a:pPr>
            <a:r>
              <a:rPr lang="en-US" sz="1400" dirty="0"/>
              <a:t>Awards made </a:t>
            </a:r>
            <a:r>
              <a:rPr lang="en-US" sz="1400" dirty="0" smtClean="0"/>
              <a:t>in March 2011</a:t>
            </a:r>
            <a:endParaRPr lang="en-US" sz="1400" dirty="0">
              <a:solidFill>
                <a:srgbClr val="FF0000"/>
              </a:solidFill>
            </a:endParaRPr>
          </a:p>
          <a:p>
            <a:pPr marL="630238" lvl="2" indent="-173038">
              <a:spcAft>
                <a:spcPts val="0"/>
              </a:spcAft>
              <a:buFont typeface="Wingdings" pitchFamily="2" charset="2"/>
              <a:buChar char="§"/>
              <a:defRPr/>
            </a:pPr>
            <a:endParaRPr lang="en-US" sz="1400" dirty="0">
              <a:solidFill>
                <a:srgbClr val="FF0000"/>
              </a:solidFill>
            </a:endParaRPr>
          </a:p>
        </p:txBody>
      </p:sp>
      <p:sp>
        <p:nvSpPr>
          <p:cNvPr id="22533" name="Title 2"/>
          <p:cNvSpPr>
            <a:spLocks noGrp="1"/>
          </p:cNvSpPr>
          <p:nvPr>
            <p:ph type="title"/>
          </p:nvPr>
        </p:nvSpPr>
        <p:spPr>
          <a:xfrm>
            <a:off x="0" y="-214313"/>
            <a:ext cx="9144000" cy="1143001"/>
          </a:xfrm>
        </p:spPr>
        <p:txBody>
          <a:bodyPr/>
          <a:lstStyle/>
          <a:p>
            <a:pPr eaLnBrk="1" hangingPunct="1"/>
            <a:r>
              <a:rPr lang="en-US" dirty="0" smtClean="0">
                <a:latin typeface="Arial" charset="0"/>
                <a:cs typeface="Arial" charset="0"/>
              </a:rPr>
              <a:t>DOE Office of Science Graduate Fellowships</a:t>
            </a:r>
            <a:br>
              <a:rPr lang="en-US" dirty="0" smtClean="0">
                <a:latin typeface="Arial" charset="0"/>
                <a:cs typeface="Arial" charset="0"/>
              </a:rPr>
            </a:br>
            <a:r>
              <a:rPr lang="en-US" sz="1600" i="1" dirty="0" smtClean="0">
                <a:latin typeface="Arial" charset="0"/>
                <a:cs typeface="Arial" charset="0"/>
              </a:rPr>
              <a:t>The FY 2011 request doubles the number of graduate fellowships in basic science</a:t>
            </a:r>
            <a:endParaRPr lang="en-US" sz="2000" i="1" dirty="0" smtClean="0">
              <a:latin typeface="Arial" charset="0"/>
              <a:cs typeface="Arial" charset="0"/>
            </a:endParaRPr>
          </a:p>
        </p:txBody>
      </p:sp>
      <p:sp>
        <p:nvSpPr>
          <p:cNvPr id="6"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1000" y="2438400"/>
            <a:ext cx="1517650" cy="3533775"/>
            <a:chOff x="419" y="1284"/>
            <a:chExt cx="1123" cy="2616"/>
          </a:xfrm>
        </p:grpSpPr>
        <p:sp>
          <p:nvSpPr>
            <p:cNvPr id="72735" name="Oval 5"/>
            <p:cNvSpPr>
              <a:spLocks noChangeArrowheads="1"/>
            </p:cNvSpPr>
            <p:nvPr/>
          </p:nvSpPr>
          <p:spPr bwMode="auto">
            <a:xfrm>
              <a:off x="750" y="3234"/>
              <a:ext cx="522" cy="522"/>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3" name="Group 6"/>
            <p:cNvGrpSpPr>
              <a:grpSpLocks/>
            </p:cNvGrpSpPr>
            <p:nvPr/>
          </p:nvGrpSpPr>
          <p:grpSpPr bwMode="auto">
            <a:xfrm>
              <a:off x="419" y="1284"/>
              <a:ext cx="1123" cy="2616"/>
              <a:chOff x="419" y="1284"/>
              <a:chExt cx="1123" cy="2616"/>
            </a:xfrm>
          </p:grpSpPr>
          <p:sp>
            <p:nvSpPr>
              <p:cNvPr id="72737" name="Rectangle 7"/>
              <p:cNvSpPr>
                <a:spLocks noChangeArrowheads="1"/>
              </p:cNvSpPr>
              <p:nvPr/>
            </p:nvSpPr>
            <p:spPr bwMode="auto">
              <a:xfrm>
                <a:off x="726" y="1308"/>
                <a:ext cx="612" cy="342"/>
              </a:xfrm>
              <a:prstGeom prst="rect">
                <a:avLst/>
              </a:prstGeom>
              <a:solidFill>
                <a:srgbClr val="EBFD07"/>
              </a:solidFill>
              <a:ln w="9525">
                <a:solidFill>
                  <a:schemeClr val="tx1"/>
                </a:solidFill>
                <a:miter lim="800000"/>
                <a:headEnd/>
                <a:tailEnd/>
              </a:ln>
            </p:spPr>
            <p:txBody>
              <a:bodyPr wrap="none" anchor="ctr"/>
              <a:lstStyle/>
              <a:p>
                <a:endParaRPr lang="en-US"/>
              </a:p>
            </p:txBody>
          </p:sp>
          <p:sp>
            <p:nvSpPr>
              <p:cNvPr id="72738" name="Rectangle 8"/>
              <p:cNvSpPr>
                <a:spLocks noChangeArrowheads="1"/>
              </p:cNvSpPr>
              <p:nvPr/>
            </p:nvSpPr>
            <p:spPr bwMode="auto">
              <a:xfrm>
                <a:off x="726" y="1644"/>
                <a:ext cx="612" cy="342"/>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72739" name="Rectangle 9"/>
              <p:cNvSpPr>
                <a:spLocks noChangeArrowheads="1"/>
              </p:cNvSpPr>
              <p:nvPr/>
            </p:nvSpPr>
            <p:spPr bwMode="auto">
              <a:xfrm>
                <a:off x="726" y="2412"/>
                <a:ext cx="612" cy="34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72740" name="AutoShape 10"/>
              <p:cNvSpPr>
                <a:spLocks noChangeArrowheads="1"/>
              </p:cNvSpPr>
              <p:nvPr/>
            </p:nvSpPr>
            <p:spPr bwMode="auto">
              <a:xfrm>
                <a:off x="912" y="204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72741" name="AutoShape 11"/>
              <p:cNvSpPr>
                <a:spLocks noChangeArrowheads="1"/>
              </p:cNvSpPr>
              <p:nvPr/>
            </p:nvSpPr>
            <p:spPr bwMode="auto">
              <a:xfrm>
                <a:off x="912" y="282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72742" name="Text Box 12"/>
              <p:cNvSpPr txBox="1">
                <a:spLocks noChangeArrowheads="1"/>
              </p:cNvSpPr>
              <p:nvPr/>
            </p:nvSpPr>
            <p:spPr bwMode="auto">
              <a:xfrm>
                <a:off x="672" y="3294"/>
                <a:ext cx="672" cy="387"/>
              </a:xfrm>
              <a:prstGeom prst="rect">
                <a:avLst/>
              </a:prstGeom>
              <a:noFill/>
              <a:ln w="9525">
                <a:noFill/>
                <a:miter lim="800000"/>
                <a:headEnd/>
                <a:tailEnd/>
              </a:ln>
            </p:spPr>
            <p:txBody>
              <a:bodyPr>
                <a:spAutoFit/>
              </a:bodyPr>
              <a:lstStyle/>
              <a:p>
                <a:pPr algn="ctr">
                  <a:spcBef>
                    <a:spcPct val="50000"/>
                  </a:spcBef>
                </a:pPr>
                <a:r>
                  <a:rPr lang="en-US" sz="1400"/>
                  <a:t>fuel storage</a:t>
                </a:r>
              </a:p>
            </p:txBody>
          </p:sp>
          <p:sp>
            <p:nvSpPr>
              <p:cNvPr id="72743" name="Text Box 13"/>
              <p:cNvSpPr txBox="1">
                <a:spLocks noChangeArrowheads="1"/>
              </p:cNvSpPr>
              <p:nvPr/>
            </p:nvSpPr>
            <p:spPr bwMode="auto">
              <a:xfrm>
                <a:off x="669" y="2484"/>
                <a:ext cx="732" cy="205"/>
              </a:xfrm>
              <a:prstGeom prst="rect">
                <a:avLst/>
              </a:prstGeom>
              <a:noFill/>
              <a:ln w="9525">
                <a:noFill/>
                <a:miter lim="800000"/>
                <a:headEnd/>
                <a:tailEnd/>
              </a:ln>
            </p:spPr>
            <p:txBody>
              <a:bodyPr>
                <a:spAutoFit/>
              </a:bodyPr>
              <a:lstStyle/>
              <a:p>
                <a:pPr>
                  <a:spcBef>
                    <a:spcPct val="50000"/>
                  </a:spcBef>
                </a:pPr>
                <a:r>
                  <a:rPr lang="en-US" sz="1200">
                    <a:solidFill>
                      <a:schemeClr val="bg1"/>
                    </a:solidFill>
                  </a:rPr>
                  <a:t>electrolyzer</a:t>
                </a:r>
              </a:p>
            </p:txBody>
          </p:sp>
          <p:sp>
            <p:nvSpPr>
              <p:cNvPr id="72744" name="Text Box 14"/>
              <p:cNvSpPr txBox="1">
                <a:spLocks noChangeArrowheads="1"/>
              </p:cNvSpPr>
              <p:nvPr/>
            </p:nvSpPr>
            <p:spPr bwMode="auto">
              <a:xfrm>
                <a:off x="882" y="1284"/>
                <a:ext cx="438" cy="342"/>
              </a:xfrm>
              <a:prstGeom prst="rect">
                <a:avLst/>
              </a:prstGeom>
              <a:noFill/>
              <a:ln w="9525">
                <a:noFill/>
                <a:miter lim="800000"/>
                <a:headEnd/>
                <a:tailEnd/>
              </a:ln>
            </p:spPr>
            <p:txBody>
              <a:bodyPr>
                <a:spAutoFit/>
              </a:bodyPr>
              <a:lstStyle/>
              <a:p>
                <a:pPr>
                  <a:spcBef>
                    <a:spcPct val="50000"/>
                  </a:spcBef>
                </a:pPr>
                <a:r>
                  <a:rPr lang="en-US" sz="1200"/>
                  <a:t>PV cell</a:t>
                </a:r>
              </a:p>
            </p:txBody>
          </p:sp>
          <p:sp>
            <p:nvSpPr>
              <p:cNvPr id="72745" name="Text Box 15"/>
              <p:cNvSpPr txBox="1">
                <a:spLocks noChangeArrowheads="1"/>
              </p:cNvSpPr>
              <p:nvPr/>
            </p:nvSpPr>
            <p:spPr bwMode="auto">
              <a:xfrm>
                <a:off x="678" y="1644"/>
                <a:ext cx="720" cy="326"/>
              </a:xfrm>
              <a:prstGeom prst="rect">
                <a:avLst/>
              </a:prstGeom>
              <a:noFill/>
              <a:ln w="9525">
                <a:noFill/>
                <a:miter lim="800000"/>
                <a:headEnd/>
                <a:tailEnd/>
              </a:ln>
            </p:spPr>
            <p:txBody>
              <a:bodyPr>
                <a:spAutoFit/>
              </a:bodyPr>
              <a:lstStyle/>
              <a:p>
                <a:pPr algn="ctr">
                  <a:spcBef>
                    <a:spcPct val="50000"/>
                  </a:spcBef>
                </a:pPr>
                <a:r>
                  <a:rPr lang="en-US" sz="1400"/>
                  <a:t>balance    of system</a:t>
                </a:r>
              </a:p>
            </p:txBody>
          </p:sp>
          <p:sp>
            <p:nvSpPr>
              <p:cNvPr id="72746" name="Text Box 16"/>
              <p:cNvSpPr txBox="1">
                <a:spLocks noChangeArrowheads="1"/>
              </p:cNvSpPr>
              <p:nvPr/>
            </p:nvSpPr>
            <p:spPr bwMode="auto">
              <a:xfrm>
                <a:off x="419" y="2082"/>
                <a:ext cx="606" cy="192"/>
              </a:xfrm>
              <a:prstGeom prst="rect">
                <a:avLst/>
              </a:prstGeom>
              <a:noFill/>
              <a:ln w="9525">
                <a:noFill/>
                <a:miter lim="800000"/>
                <a:headEnd/>
                <a:tailEnd/>
              </a:ln>
            </p:spPr>
            <p:txBody>
              <a:bodyPr>
                <a:spAutoFit/>
              </a:bodyPr>
              <a:lstStyle/>
              <a:p>
                <a:pPr>
                  <a:spcBef>
                    <a:spcPct val="50000"/>
                  </a:spcBef>
                </a:pPr>
                <a:r>
                  <a:rPr lang="en-US" sz="1400"/>
                  <a:t>current</a:t>
                </a:r>
              </a:p>
            </p:txBody>
          </p:sp>
          <p:sp>
            <p:nvSpPr>
              <p:cNvPr id="72747" name="Text Box 17"/>
              <p:cNvSpPr txBox="1">
                <a:spLocks noChangeArrowheads="1"/>
              </p:cNvSpPr>
              <p:nvPr/>
            </p:nvSpPr>
            <p:spPr bwMode="auto">
              <a:xfrm>
                <a:off x="630" y="2880"/>
                <a:ext cx="612" cy="228"/>
              </a:xfrm>
              <a:prstGeom prst="rect">
                <a:avLst/>
              </a:prstGeom>
              <a:noFill/>
              <a:ln w="9525">
                <a:noFill/>
                <a:miter lim="800000"/>
                <a:headEnd/>
                <a:tailEnd/>
              </a:ln>
            </p:spPr>
            <p:txBody>
              <a:bodyPr>
                <a:spAutoFit/>
              </a:bodyPr>
              <a:lstStyle/>
              <a:p>
                <a:pPr>
                  <a:spcBef>
                    <a:spcPct val="50000"/>
                  </a:spcBef>
                </a:pPr>
                <a:r>
                  <a:rPr lang="en-US" sz="1400"/>
                  <a:t>gas</a:t>
                </a:r>
              </a:p>
            </p:txBody>
          </p:sp>
          <p:sp>
            <p:nvSpPr>
              <p:cNvPr id="72748" name="Text Box 18"/>
              <p:cNvSpPr txBox="1">
                <a:spLocks noChangeArrowheads="1"/>
              </p:cNvSpPr>
              <p:nvPr/>
            </p:nvSpPr>
            <p:spPr bwMode="auto">
              <a:xfrm>
                <a:off x="570" y="3708"/>
                <a:ext cx="972" cy="192"/>
              </a:xfrm>
              <a:prstGeom prst="rect">
                <a:avLst/>
              </a:prstGeom>
              <a:noFill/>
              <a:ln w="9525">
                <a:noFill/>
                <a:miter lim="800000"/>
                <a:headEnd/>
                <a:tailEnd/>
              </a:ln>
            </p:spPr>
            <p:txBody>
              <a:bodyPr>
                <a:spAutoFit/>
              </a:bodyPr>
              <a:lstStyle/>
              <a:p>
                <a:pPr>
                  <a:spcBef>
                    <a:spcPct val="50000"/>
                  </a:spcBef>
                </a:pPr>
                <a:r>
                  <a:rPr lang="en-US" sz="1400"/>
                  <a:t>H</a:t>
                </a:r>
                <a:r>
                  <a:rPr lang="en-US" sz="1400" baseline="-25000"/>
                  <a:t>2</a:t>
                </a:r>
                <a:r>
                  <a:rPr lang="en-US" sz="1400"/>
                  <a:t> compression</a:t>
                </a:r>
              </a:p>
            </p:txBody>
          </p:sp>
        </p:grpSp>
      </p:grpSp>
      <p:grpSp>
        <p:nvGrpSpPr>
          <p:cNvPr id="4" name="Group 19"/>
          <p:cNvGrpSpPr>
            <a:grpSpLocks/>
          </p:cNvGrpSpPr>
          <p:nvPr/>
        </p:nvGrpSpPr>
        <p:grpSpPr bwMode="auto">
          <a:xfrm>
            <a:off x="6867525" y="2322513"/>
            <a:ext cx="1609725" cy="3482975"/>
            <a:chOff x="4153" y="1463"/>
            <a:chExt cx="1188" cy="2571"/>
          </a:xfrm>
        </p:grpSpPr>
        <p:sp>
          <p:nvSpPr>
            <p:cNvPr id="72723" name="Oval 20" descr="25%"/>
            <p:cNvSpPr>
              <a:spLocks noChangeArrowheads="1"/>
            </p:cNvSpPr>
            <p:nvPr/>
          </p:nvSpPr>
          <p:spPr bwMode="auto">
            <a:xfrm>
              <a:off x="4331" y="2604"/>
              <a:ext cx="522" cy="522"/>
            </a:xfrm>
            <a:prstGeom prst="ellipse">
              <a:avLst/>
            </a:prstGeom>
            <a:pattFill prst="pct25">
              <a:fgClr>
                <a:srgbClr val="3399FF"/>
              </a:fgClr>
              <a:bgClr>
                <a:schemeClr val="bg1"/>
              </a:bgClr>
            </a:pattFill>
            <a:ln w="9525">
              <a:solidFill>
                <a:schemeClr val="tx1"/>
              </a:solidFill>
              <a:round/>
              <a:headEnd/>
              <a:tailEnd/>
            </a:ln>
          </p:spPr>
          <p:txBody>
            <a:bodyPr wrap="none" anchor="ctr"/>
            <a:lstStyle/>
            <a:p>
              <a:endParaRPr lang="en-US"/>
            </a:p>
          </p:txBody>
        </p:sp>
        <p:grpSp>
          <p:nvGrpSpPr>
            <p:cNvPr id="5" name="Group 21"/>
            <p:cNvGrpSpPr>
              <a:grpSpLocks/>
            </p:cNvGrpSpPr>
            <p:nvPr/>
          </p:nvGrpSpPr>
          <p:grpSpPr bwMode="auto">
            <a:xfrm>
              <a:off x="4153" y="1463"/>
              <a:ext cx="1161" cy="880"/>
              <a:chOff x="4322" y="1967"/>
              <a:chExt cx="1161" cy="880"/>
            </a:xfrm>
          </p:grpSpPr>
          <p:pic>
            <p:nvPicPr>
              <p:cNvPr id="72731" name="Picture 22"/>
              <p:cNvPicPr>
                <a:picLocks noChangeAspect="1" noChangeArrowheads="1"/>
              </p:cNvPicPr>
              <p:nvPr/>
            </p:nvPicPr>
            <p:blipFill>
              <a:blip r:embed="rId3" cstate="print"/>
              <a:srcRect r="27359"/>
              <a:stretch>
                <a:fillRect/>
              </a:stretch>
            </p:blipFill>
            <p:spPr bwMode="auto">
              <a:xfrm>
                <a:off x="4322" y="1967"/>
                <a:ext cx="1161" cy="880"/>
              </a:xfrm>
              <a:prstGeom prst="rect">
                <a:avLst/>
              </a:prstGeom>
              <a:noFill/>
              <a:ln w="9525">
                <a:solidFill>
                  <a:schemeClr val="tx1"/>
                </a:solidFill>
                <a:miter lim="800000"/>
                <a:headEnd/>
                <a:tailEnd/>
              </a:ln>
            </p:spPr>
          </p:pic>
          <p:sp>
            <p:nvSpPr>
              <p:cNvPr id="72732" name="Line 23"/>
              <p:cNvSpPr>
                <a:spLocks noChangeShapeType="1"/>
              </p:cNvSpPr>
              <p:nvPr/>
            </p:nvSpPr>
            <p:spPr bwMode="auto">
              <a:xfrm flipV="1">
                <a:off x="4542" y="2222"/>
                <a:ext cx="0" cy="396"/>
              </a:xfrm>
              <a:prstGeom prst="line">
                <a:avLst/>
              </a:prstGeom>
              <a:noFill/>
              <a:ln w="57150">
                <a:solidFill>
                  <a:srgbClr val="CC0000"/>
                </a:solidFill>
                <a:round/>
                <a:headEnd/>
                <a:tailEnd type="triangle" w="med" len="med"/>
              </a:ln>
            </p:spPr>
            <p:txBody>
              <a:bodyPr/>
              <a:lstStyle/>
              <a:p>
                <a:endParaRPr lang="en-US"/>
              </a:p>
            </p:txBody>
          </p:sp>
          <p:sp>
            <p:nvSpPr>
              <p:cNvPr id="72733" name="Line 24"/>
              <p:cNvSpPr>
                <a:spLocks noChangeShapeType="1"/>
              </p:cNvSpPr>
              <p:nvPr/>
            </p:nvSpPr>
            <p:spPr bwMode="auto">
              <a:xfrm flipV="1">
                <a:off x="5231" y="2217"/>
                <a:ext cx="0" cy="397"/>
              </a:xfrm>
              <a:prstGeom prst="line">
                <a:avLst/>
              </a:prstGeom>
              <a:noFill/>
              <a:ln w="57150">
                <a:solidFill>
                  <a:srgbClr val="CC0000"/>
                </a:solidFill>
                <a:round/>
                <a:headEnd/>
                <a:tailEnd type="triangle" w="med" len="med"/>
              </a:ln>
            </p:spPr>
            <p:txBody>
              <a:bodyPr/>
              <a:lstStyle/>
              <a:p>
                <a:endParaRPr lang="en-US"/>
              </a:p>
            </p:txBody>
          </p:sp>
          <p:sp>
            <p:nvSpPr>
              <p:cNvPr id="72734" name="Line 25"/>
              <p:cNvSpPr>
                <a:spLocks noChangeShapeType="1"/>
              </p:cNvSpPr>
              <p:nvPr/>
            </p:nvSpPr>
            <p:spPr bwMode="auto">
              <a:xfrm>
                <a:off x="4539" y="2218"/>
                <a:ext cx="693" cy="407"/>
              </a:xfrm>
              <a:prstGeom prst="line">
                <a:avLst/>
              </a:prstGeom>
              <a:noFill/>
              <a:ln w="57150">
                <a:solidFill>
                  <a:srgbClr val="CC0000"/>
                </a:solidFill>
                <a:round/>
                <a:headEnd/>
                <a:tailEnd type="triangle" w="med" len="med"/>
              </a:ln>
            </p:spPr>
            <p:txBody>
              <a:bodyPr/>
              <a:lstStyle/>
              <a:p>
                <a:endParaRPr lang="en-US"/>
              </a:p>
            </p:txBody>
          </p:sp>
        </p:grpSp>
        <p:grpSp>
          <p:nvGrpSpPr>
            <p:cNvPr id="6" name="Group 26"/>
            <p:cNvGrpSpPr>
              <a:grpSpLocks/>
            </p:cNvGrpSpPr>
            <p:nvPr/>
          </p:nvGrpSpPr>
          <p:grpSpPr bwMode="auto">
            <a:xfrm>
              <a:off x="4659" y="3512"/>
              <a:ext cx="682" cy="522"/>
              <a:chOff x="2448" y="3228"/>
              <a:chExt cx="682" cy="522"/>
            </a:xfrm>
          </p:grpSpPr>
          <p:sp>
            <p:nvSpPr>
              <p:cNvPr id="72729" name="Oval 27"/>
              <p:cNvSpPr>
                <a:spLocks noChangeArrowheads="1"/>
              </p:cNvSpPr>
              <p:nvPr/>
            </p:nvSpPr>
            <p:spPr bwMode="auto">
              <a:xfrm>
                <a:off x="2526" y="3228"/>
                <a:ext cx="522" cy="5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730" name="Text Box 28"/>
              <p:cNvSpPr txBox="1">
                <a:spLocks noChangeArrowheads="1"/>
              </p:cNvSpPr>
              <p:nvPr/>
            </p:nvSpPr>
            <p:spPr bwMode="auto">
              <a:xfrm>
                <a:off x="2448" y="3288"/>
                <a:ext cx="682" cy="386"/>
              </a:xfrm>
              <a:prstGeom prst="rect">
                <a:avLst/>
              </a:prstGeom>
              <a:noFill/>
              <a:ln w="9525">
                <a:noFill/>
                <a:miter lim="800000"/>
                <a:headEnd/>
                <a:tailEnd/>
              </a:ln>
            </p:spPr>
            <p:txBody>
              <a:bodyPr>
                <a:spAutoFit/>
              </a:bodyPr>
              <a:lstStyle/>
              <a:p>
                <a:pPr algn="ctr">
                  <a:spcBef>
                    <a:spcPct val="50000"/>
                  </a:spcBef>
                </a:pPr>
                <a:r>
                  <a:rPr lang="en-US" sz="1400"/>
                  <a:t>fuel storage</a:t>
                </a:r>
              </a:p>
            </p:txBody>
          </p:sp>
        </p:grpSp>
        <p:sp>
          <p:nvSpPr>
            <p:cNvPr id="72726" name="Text Box 29"/>
            <p:cNvSpPr txBox="1">
              <a:spLocks noChangeArrowheads="1"/>
            </p:cNvSpPr>
            <p:nvPr/>
          </p:nvSpPr>
          <p:spPr bwMode="auto">
            <a:xfrm>
              <a:off x="4259" y="2652"/>
              <a:ext cx="672" cy="386"/>
            </a:xfrm>
            <a:prstGeom prst="rect">
              <a:avLst/>
            </a:prstGeom>
            <a:noFill/>
            <a:ln w="9525">
              <a:noFill/>
              <a:miter lim="800000"/>
              <a:headEnd/>
              <a:tailEnd/>
            </a:ln>
          </p:spPr>
          <p:txBody>
            <a:bodyPr>
              <a:spAutoFit/>
            </a:bodyPr>
            <a:lstStyle/>
            <a:p>
              <a:pPr algn="ctr">
                <a:spcBef>
                  <a:spcPct val="50000"/>
                </a:spcBef>
              </a:pPr>
              <a:r>
                <a:rPr lang="en-US" sz="1400"/>
                <a:t>fuel storage</a:t>
              </a:r>
            </a:p>
          </p:txBody>
        </p:sp>
        <p:sp>
          <p:nvSpPr>
            <p:cNvPr id="72727" name="Line 30"/>
            <p:cNvSpPr>
              <a:spLocks noChangeShapeType="1"/>
            </p:cNvSpPr>
            <p:nvPr/>
          </p:nvSpPr>
          <p:spPr bwMode="auto">
            <a:xfrm>
              <a:off x="4587" y="2356"/>
              <a:ext cx="0" cy="224"/>
            </a:xfrm>
            <a:prstGeom prst="line">
              <a:avLst/>
            </a:prstGeom>
            <a:noFill/>
            <a:ln w="28575">
              <a:solidFill>
                <a:srgbClr val="CC0000"/>
              </a:solidFill>
              <a:round/>
              <a:headEnd/>
              <a:tailEnd type="triangle" w="med" len="med"/>
            </a:ln>
          </p:spPr>
          <p:txBody>
            <a:bodyPr/>
            <a:lstStyle/>
            <a:p>
              <a:endParaRPr lang="en-US"/>
            </a:p>
          </p:txBody>
        </p:sp>
        <p:sp>
          <p:nvSpPr>
            <p:cNvPr id="72728" name="Line 31"/>
            <p:cNvSpPr>
              <a:spLocks noChangeShapeType="1"/>
            </p:cNvSpPr>
            <p:nvPr/>
          </p:nvSpPr>
          <p:spPr bwMode="auto">
            <a:xfrm>
              <a:off x="5003" y="2356"/>
              <a:ext cx="0" cy="1136"/>
            </a:xfrm>
            <a:prstGeom prst="line">
              <a:avLst/>
            </a:prstGeom>
            <a:noFill/>
            <a:ln w="28575">
              <a:solidFill>
                <a:srgbClr val="CC0000"/>
              </a:solidFill>
              <a:round/>
              <a:headEnd/>
              <a:tailEnd type="triangle" w="med" len="med"/>
            </a:ln>
          </p:spPr>
          <p:txBody>
            <a:bodyPr/>
            <a:lstStyle/>
            <a:p>
              <a:endParaRPr lang="en-US"/>
            </a:p>
          </p:txBody>
        </p:sp>
      </p:grpSp>
      <p:sp>
        <p:nvSpPr>
          <p:cNvPr id="72708" name="Text Box 32"/>
          <p:cNvSpPr txBox="1">
            <a:spLocks noChangeArrowheads="1"/>
          </p:cNvSpPr>
          <p:nvPr/>
        </p:nvSpPr>
        <p:spPr bwMode="auto">
          <a:xfrm>
            <a:off x="-173038" y="147638"/>
            <a:ext cx="9317038" cy="461962"/>
          </a:xfrm>
          <a:prstGeom prst="rect">
            <a:avLst/>
          </a:prstGeom>
          <a:noFill/>
          <a:ln w="9525">
            <a:noFill/>
            <a:miter lim="800000"/>
            <a:headEnd/>
            <a:tailEnd/>
          </a:ln>
        </p:spPr>
        <p:txBody>
          <a:bodyPr>
            <a:spAutoFit/>
          </a:bodyPr>
          <a:lstStyle/>
          <a:p>
            <a:pPr algn="ctr">
              <a:spcBef>
                <a:spcPct val="50000"/>
              </a:spcBef>
            </a:pPr>
            <a:r>
              <a:rPr lang="en-US" sz="2400" dirty="0">
                <a:solidFill>
                  <a:srgbClr val="106636"/>
                </a:solidFill>
                <a:cs typeface="Arial" pitchFamily="34" charset="0"/>
              </a:rPr>
              <a:t>Prospects for Solar Fuels Production</a:t>
            </a:r>
          </a:p>
        </p:txBody>
      </p:sp>
      <p:sp>
        <p:nvSpPr>
          <p:cNvPr id="72709" name="Text Box 25"/>
          <p:cNvSpPr txBox="1">
            <a:spLocks noChangeArrowheads="1"/>
          </p:cNvSpPr>
          <p:nvPr/>
        </p:nvSpPr>
        <p:spPr bwMode="auto">
          <a:xfrm>
            <a:off x="5943600" y="1202872"/>
            <a:ext cx="2428875" cy="977900"/>
          </a:xfrm>
          <a:prstGeom prst="rect">
            <a:avLst/>
          </a:prstGeom>
          <a:noFill/>
          <a:ln w="9525">
            <a:noFill/>
            <a:miter lim="800000"/>
            <a:headEnd/>
            <a:tailEnd/>
          </a:ln>
        </p:spPr>
        <p:txBody>
          <a:bodyPr>
            <a:spAutoFit/>
          </a:bodyPr>
          <a:lstStyle/>
          <a:p>
            <a:pPr algn="ctr">
              <a:spcBef>
                <a:spcPct val="50000"/>
              </a:spcBef>
            </a:pPr>
            <a:r>
              <a:rPr lang="en-US" b="1" u="sng" dirty="0"/>
              <a:t>Ultimate </a:t>
            </a:r>
            <a:r>
              <a:rPr lang="en-US" b="1" u="sng" dirty="0" smtClean="0"/>
              <a:t>Goal</a:t>
            </a:r>
            <a:endParaRPr lang="en-US" b="1" u="sng" dirty="0"/>
          </a:p>
          <a:p>
            <a:pPr algn="ctr">
              <a:spcBef>
                <a:spcPct val="50000"/>
              </a:spcBef>
            </a:pPr>
            <a:r>
              <a:rPr lang="en-US" sz="1600" b="1" dirty="0"/>
              <a:t>solar </a:t>
            </a:r>
            <a:r>
              <a:rPr lang="en-US" sz="1600" b="1" dirty="0" err="1"/>
              <a:t>microcatalytic</a:t>
            </a:r>
            <a:r>
              <a:rPr lang="en-US" sz="1600" b="1" dirty="0"/>
              <a:t> energy conversion</a:t>
            </a:r>
          </a:p>
        </p:txBody>
      </p:sp>
      <p:sp>
        <p:nvSpPr>
          <p:cNvPr id="72710" name="Text Box 24"/>
          <p:cNvSpPr txBox="1">
            <a:spLocks noChangeArrowheads="1"/>
          </p:cNvSpPr>
          <p:nvPr/>
        </p:nvSpPr>
        <p:spPr bwMode="auto">
          <a:xfrm>
            <a:off x="228600" y="1219200"/>
            <a:ext cx="3143250" cy="369888"/>
          </a:xfrm>
          <a:prstGeom prst="rect">
            <a:avLst/>
          </a:prstGeom>
          <a:noFill/>
          <a:ln w="9525">
            <a:noFill/>
            <a:miter lim="800000"/>
            <a:headEnd/>
            <a:tailEnd/>
          </a:ln>
        </p:spPr>
        <p:txBody>
          <a:bodyPr>
            <a:spAutoFit/>
          </a:bodyPr>
          <a:lstStyle/>
          <a:p>
            <a:pPr algn="ctr">
              <a:spcBef>
                <a:spcPct val="50000"/>
              </a:spcBef>
            </a:pPr>
            <a:r>
              <a:rPr lang="en-US" b="1" u="sng" dirty="0"/>
              <a:t>What </a:t>
            </a:r>
            <a:r>
              <a:rPr lang="en-US" b="1" u="sng" dirty="0" smtClean="0"/>
              <a:t>We Can Do Today</a:t>
            </a:r>
            <a:endParaRPr lang="en-US" b="1" u="sng" dirty="0"/>
          </a:p>
        </p:txBody>
      </p:sp>
      <p:grpSp>
        <p:nvGrpSpPr>
          <p:cNvPr id="7" name="Group 39"/>
          <p:cNvGrpSpPr>
            <a:grpSpLocks/>
          </p:cNvGrpSpPr>
          <p:nvPr/>
        </p:nvGrpSpPr>
        <p:grpSpPr bwMode="auto">
          <a:xfrm>
            <a:off x="6489700" y="3695700"/>
            <a:ext cx="1371600" cy="1603375"/>
            <a:chOff x="6337300" y="3860800"/>
            <a:chExt cx="1371604" cy="1603084"/>
          </a:xfrm>
        </p:grpSpPr>
        <p:sp>
          <p:nvSpPr>
            <p:cNvPr id="72721" name="TextBox 40"/>
            <p:cNvSpPr txBox="1">
              <a:spLocks noChangeArrowheads="1"/>
            </p:cNvSpPr>
            <p:nvPr/>
          </p:nvSpPr>
          <p:spPr bwMode="auto">
            <a:xfrm>
              <a:off x="6337300" y="3860800"/>
              <a:ext cx="863600" cy="369332"/>
            </a:xfrm>
            <a:prstGeom prst="rect">
              <a:avLst/>
            </a:prstGeom>
            <a:noFill/>
            <a:ln w="9525">
              <a:noFill/>
              <a:miter lim="800000"/>
              <a:headEnd/>
              <a:tailEnd/>
            </a:ln>
          </p:spPr>
          <p:txBody>
            <a:bodyPr>
              <a:spAutoFit/>
            </a:bodyPr>
            <a:lstStyle/>
            <a:p>
              <a:r>
                <a:rPr lang="en-US"/>
                <a:t>liquid</a:t>
              </a:r>
            </a:p>
          </p:txBody>
        </p:sp>
        <p:sp>
          <p:nvSpPr>
            <p:cNvPr id="72722" name="TextBox 41"/>
            <p:cNvSpPr txBox="1">
              <a:spLocks noChangeArrowheads="1"/>
            </p:cNvSpPr>
            <p:nvPr/>
          </p:nvSpPr>
          <p:spPr bwMode="auto">
            <a:xfrm>
              <a:off x="7073904" y="5094552"/>
              <a:ext cx="635000" cy="369332"/>
            </a:xfrm>
            <a:prstGeom prst="rect">
              <a:avLst/>
            </a:prstGeom>
            <a:noFill/>
            <a:ln w="9525">
              <a:noFill/>
              <a:miter lim="800000"/>
              <a:headEnd/>
              <a:tailEnd/>
            </a:ln>
          </p:spPr>
          <p:txBody>
            <a:bodyPr>
              <a:spAutoFit/>
            </a:bodyPr>
            <a:lstStyle/>
            <a:p>
              <a:r>
                <a:rPr lang="en-US"/>
                <a:t>gas</a:t>
              </a:r>
            </a:p>
          </p:txBody>
        </p:sp>
      </p:grpSp>
      <p:sp>
        <p:nvSpPr>
          <p:cNvPr id="72712" name="TextBox 35"/>
          <p:cNvSpPr txBox="1">
            <a:spLocks noChangeArrowheads="1"/>
          </p:cNvSpPr>
          <p:nvPr/>
        </p:nvSpPr>
        <p:spPr bwMode="auto">
          <a:xfrm>
            <a:off x="2224088" y="2597150"/>
            <a:ext cx="1444625" cy="646113"/>
          </a:xfrm>
          <a:prstGeom prst="rect">
            <a:avLst/>
          </a:prstGeom>
          <a:noFill/>
          <a:ln w="9525">
            <a:solidFill>
              <a:srgbClr val="002060"/>
            </a:solidFill>
            <a:miter lim="800000"/>
            <a:headEnd/>
            <a:tailEnd/>
          </a:ln>
        </p:spPr>
        <p:txBody>
          <a:bodyPr>
            <a:spAutoFit/>
          </a:bodyPr>
          <a:lstStyle/>
          <a:p>
            <a:pPr algn="ctr"/>
            <a:r>
              <a:rPr lang="en-US"/>
              <a:t>High capital costs</a:t>
            </a:r>
          </a:p>
        </p:txBody>
      </p:sp>
      <p:sp>
        <p:nvSpPr>
          <p:cNvPr id="72713" name="TextBox 36"/>
          <p:cNvSpPr txBox="1">
            <a:spLocks noChangeArrowheads="1"/>
          </p:cNvSpPr>
          <p:nvPr/>
        </p:nvSpPr>
        <p:spPr bwMode="auto">
          <a:xfrm>
            <a:off x="4752975" y="2597150"/>
            <a:ext cx="1466850" cy="646113"/>
          </a:xfrm>
          <a:prstGeom prst="rect">
            <a:avLst/>
          </a:prstGeom>
          <a:noFill/>
          <a:ln w="9525">
            <a:solidFill>
              <a:srgbClr val="002060"/>
            </a:solidFill>
            <a:miter lim="800000"/>
            <a:headEnd/>
            <a:tailEnd/>
          </a:ln>
        </p:spPr>
        <p:txBody>
          <a:bodyPr>
            <a:spAutoFit/>
          </a:bodyPr>
          <a:lstStyle/>
          <a:p>
            <a:pPr algn="ctr"/>
            <a:r>
              <a:rPr lang="en-US"/>
              <a:t>Low capital costs</a:t>
            </a:r>
          </a:p>
        </p:txBody>
      </p:sp>
      <p:sp>
        <p:nvSpPr>
          <p:cNvPr id="72714" name="TextBox 37"/>
          <p:cNvSpPr txBox="1">
            <a:spLocks noChangeArrowheads="1"/>
          </p:cNvSpPr>
          <p:nvPr/>
        </p:nvSpPr>
        <p:spPr bwMode="auto">
          <a:xfrm>
            <a:off x="7327900" y="5834063"/>
            <a:ext cx="1276350" cy="307975"/>
          </a:xfrm>
          <a:prstGeom prst="rect">
            <a:avLst/>
          </a:prstGeom>
          <a:noFill/>
          <a:ln w="9525">
            <a:noFill/>
            <a:miter lim="800000"/>
            <a:headEnd/>
            <a:tailEnd/>
          </a:ln>
        </p:spPr>
        <p:txBody>
          <a:bodyPr>
            <a:spAutoFit/>
          </a:bodyPr>
          <a:lstStyle/>
          <a:p>
            <a:r>
              <a:rPr lang="en-US" sz="1400"/>
              <a:t>compression</a:t>
            </a:r>
          </a:p>
        </p:txBody>
      </p:sp>
      <p:sp>
        <p:nvSpPr>
          <p:cNvPr id="72715" name="TextBox 38"/>
          <p:cNvSpPr txBox="1">
            <a:spLocks noChangeArrowheads="1"/>
          </p:cNvSpPr>
          <p:nvPr/>
        </p:nvSpPr>
        <p:spPr bwMode="auto">
          <a:xfrm>
            <a:off x="-282575" y="1873250"/>
            <a:ext cx="3759200" cy="554038"/>
          </a:xfrm>
          <a:prstGeom prst="rect">
            <a:avLst/>
          </a:prstGeom>
          <a:noFill/>
          <a:ln w="9525">
            <a:noFill/>
            <a:miter lim="800000"/>
            <a:headEnd/>
            <a:tailEnd/>
          </a:ln>
        </p:spPr>
        <p:txBody>
          <a:bodyPr>
            <a:spAutoFit/>
          </a:bodyPr>
          <a:lstStyle/>
          <a:p>
            <a:pPr algn="ctr"/>
            <a:r>
              <a:rPr lang="en-US"/>
              <a:t>$12/kg H</a:t>
            </a:r>
            <a:r>
              <a:rPr lang="en-US" baseline="-25000"/>
              <a:t>2</a:t>
            </a:r>
            <a:r>
              <a:rPr lang="en-US"/>
              <a:t> </a:t>
            </a:r>
            <a:r>
              <a:rPr lang="en-US" sz="1400"/>
              <a:t>@ </a:t>
            </a:r>
            <a:r>
              <a:rPr lang="en-US"/>
              <a:t>$3/pW PV</a:t>
            </a:r>
          </a:p>
          <a:p>
            <a:pPr algn="ctr"/>
            <a:r>
              <a:rPr lang="en-US" sz="1200"/>
              <a:t>(BRN on SEU 2005)</a:t>
            </a:r>
          </a:p>
        </p:txBody>
      </p:sp>
      <p:sp>
        <p:nvSpPr>
          <p:cNvPr id="72716" name="TextBox 39"/>
          <p:cNvSpPr txBox="1">
            <a:spLocks noChangeArrowheads="1"/>
          </p:cNvSpPr>
          <p:nvPr/>
        </p:nvSpPr>
        <p:spPr bwMode="auto">
          <a:xfrm>
            <a:off x="4328886" y="4863013"/>
            <a:ext cx="2665413"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en-US" b="1" dirty="0"/>
              <a:t>Chemists do not yet know how to </a:t>
            </a:r>
            <a:r>
              <a:rPr lang="en-US" b="1" dirty="0" err="1"/>
              <a:t>photoproduce</a:t>
            </a:r>
            <a:r>
              <a:rPr lang="en-US" b="1" dirty="0"/>
              <a:t> O</a:t>
            </a:r>
            <a:r>
              <a:rPr lang="en-US" b="1" baseline="-25000" dirty="0"/>
              <a:t>2</a:t>
            </a:r>
            <a:r>
              <a:rPr lang="en-US" b="1" dirty="0"/>
              <a:t>, H</a:t>
            </a:r>
            <a:r>
              <a:rPr lang="en-US" b="1" baseline="-25000" dirty="0"/>
              <a:t>2</a:t>
            </a:r>
            <a:r>
              <a:rPr lang="en-US" b="1" dirty="0"/>
              <a:t>, reduce CO</a:t>
            </a:r>
            <a:r>
              <a:rPr lang="en-US" b="1" baseline="-25000" dirty="0"/>
              <a:t>2</a:t>
            </a:r>
            <a:r>
              <a:rPr lang="en-US" b="1" dirty="0"/>
              <a:t>, or oxidize H</a:t>
            </a:r>
            <a:r>
              <a:rPr lang="en-US" b="1" baseline="-25000" dirty="0"/>
              <a:t>2</a:t>
            </a:r>
            <a:r>
              <a:rPr lang="en-US" b="1" dirty="0"/>
              <a:t>O on the scale we need.</a:t>
            </a:r>
          </a:p>
        </p:txBody>
      </p:sp>
      <p:sp>
        <p:nvSpPr>
          <p:cNvPr id="72717" name="TextBox 40"/>
          <p:cNvSpPr txBox="1">
            <a:spLocks noChangeArrowheads="1"/>
          </p:cNvSpPr>
          <p:nvPr/>
        </p:nvSpPr>
        <p:spPr bwMode="auto">
          <a:xfrm>
            <a:off x="2057400" y="4843463"/>
            <a:ext cx="2076450"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b="1" dirty="0"/>
              <a:t>We do not know how to produce </a:t>
            </a:r>
            <a:r>
              <a:rPr lang="en-US" b="1" dirty="0" smtClean="0"/>
              <a:t>solar fuels </a:t>
            </a:r>
            <a:r>
              <a:rPr lang="en-US" b="1" dirty="0"/>
              <a:t>in a cost effective manner. </a:t>
            </a:r>
          </a:p>
        </p:txBody>
      </p:sp>
      <p:sp>
        <p:nvSpPr>
          <p:cNvPr id="72718" name="TextBox 41"/>
          <p:cNvSpPr txBox="1">
            <a:spLocks noChangeArrowheads="1"/>
          </p:cNvSpPr>
          <p:nvPr/>
        </p:nvSpPr>
        <p:spPr bwMode="auto">
          <a:xfrm>
            <a:off x="3229428" y="1143000"/>
            <a:ext cx="1989138" cy="369888"/>
          </a:xfrm>
          <a:prstGeom prst="rect">
            <a:avLst/>
          </a:prstGeom>
          <a:noFill/>
          <a:ln w="9525">
            <a:solidFill>
              <a:srgbClr val="002060"/>
            </a:solidFill>
            <a:miter lim="800000"/>
            <a:headEnd/>
            <a:tailEnd/>
          </a:ln>
        </p:spPr>
        <p:txBody>
          <a:bodyPr>
            <a:spAutoFit/>
          </a:bodyPr>
          <a:lstStyle/>
          <a:p>
            <a:pPr algn="ctr"/>
            <a:r>
              <a:rPr lang="en-US" b="1" dirty="0"/>
              <a:t>Two Limits</a:t>
            </a:r>
          </a:p>
        </p:txBody>
      </p:sp>
      <p:cxnSp>
        <p:nvCxnSpPr>
          <p:cNvPr id="44" name="Straight Connector 43"/>
          <p:cNvCxnSpPr>
            <a:stCxn id="72718" idx="2"/>
          </p:cNvCxnSpPr>
          <p:nvPr/>
        </p:nvCxnSpPr>
        <p:spPr>
          <a:xfrm rot="5400000">
            <a:off x="1876255" y="3856208"/>
            <a:ext cx="4691062" cy="442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Slide Number Placeholder 4"/>
          <p:cNvSpPr>
            <a:spLocks noGrp="1"/>
          </p:cNvSpPr>
          <p:nvPr>
            <p:ph type="sldNum" sz="quarter" idx="11"/>
          </p:nvPr>
        </p:nvSpPr>
        <p:spPr bwMode="auto">
          <a:xfrm>
            <a:off x="8676640" y="6351588"/>
            <a:ext cx="381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121D2A4-803C-4BAD-95F7-AF60E5470117}"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47"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Winning team led by Cal Tech and LBNL</a:t>
            </a:r>
          </a:p>
          <a:p>
            <a:r>
              <a:rPr lang="en-US" b="0" dirty="0" smtClean="0"/>
              <a:t>Other institutions involved:</a:t>
            </a:r>
          </a:p>
          <a:p>
            <a:pPr lvl="1"/>
            <a:r>
              <a:rPr lang="en-US" sz="1800" dirty="0" smtClean="0"/>
              <a:t>SLAC National Accelerator Laboratory</a:t>
            </a:r>
          </a:p>
          <a:p>
            <a:pPr lvl="1"/>
            <a:r>
              <a:rPr lang="en-US" sz="1800" b="0" dirty="0" smtClean="0"/>
              <a:t>Stanford University</a:t>
            </a:r>
          </a:p>
          <a:p>
            <a:pPr lvl="1"/>
            <a:r>
              <a:rPr lang="en-US" sz="1800" b="0" dirty="0" smtClean="0"/>
              <a:t>UC Berkeley</a:t>
            </a:r>
          </a:p>
          <a:p>
            <a:pPr lvl="1"/>
            <a:r>
              <a:rPr lang="en-US" sz="1800" b="0" dirty="0" smtClean="0"/>
              <a:t>UC Santa Barbara</a:t>
            </a:r>
          </a:p>
          <a:p>
            <a:pPr lvl="1"/>
            <a:r>
              <a:rPr lang="en-US" sz="1800" dirty="0" smtClean="0"/>
              <a:t>UC Irvine</a:t>
            </a:r>
          </a:p>
          <a:p>
            <a:pPr lvl="1"/>
            <a:r>
              <a:rPr lang="en-US" sz="1800" b="0" dirty="0" smtClean="0"/>
              <a:t>UC San Diego</a:t>
            </a:r>
          </a:p>
          <a:p>
            <a:r>
              <a:rPr lang="en-US" b="0" dirty="0" smtClean="0"/>
              <a:t>Professor Nate Lewis leader</a:t>
            </a:r>
          </a:p>
          <a:p>
            <a:r>
              <a:rPr lang="en-US" b="0" dirty="0" smtClean="0"/>
              <a:t>Looking for a factor of 10 over nature</a:t>
            </a:r>
          </a:p>
          <a:p>
            <a:r>
              <a:rPr lang="en-US" b="0" dirty="0" smtClean="0"/>
              <a:t>Strong push to integrate processes to form a complete system</a:t>
            </a:r>
            <a:endParaRPr lang="en-US" b="0" dirty="0"/>
          </a:p>
        </p:txBody>
      </p:sp>
      <p:sp>
        <p:nvSpPr>
          <p:cNvPr id="3" name="Title 2"/>
          <p:cNvSpPr>
            <a:spLocks noGrp="1"/>
          </p:cNvSpPr>
          <p:nvPr>
            <p:ph type="title"/>
          </p:nvPr>
        </p:nvSpPr>
        <p:spPr/>
        <p:txBody>
          <a:bodyPr/>
          <a:lstStyle/>
          <a:p>
            <a:r>
              <a:rPr lang="en-US" b="1" dirty="0" smtClean="0"/>
              <a:t>Award of the “Fuel From Sunlight” Hub</a:t>
            </a:r>
            <a:endParaRPr lang="en-US" b="1" dirty="0"/>
          </a:p>
        </p:txBody>
      </p:sp>
      <p:sp>
        <p:nvSpPr>
          <p:cNvPr id="5" name="Slide Number Placeholder 4"/>
          <p:cNvSpPr>
            <a:spLocks noGrp="1"/>
          </p:cNvSpPr>
          <p:nvPr>
            <p:ph type="sldNum" sz="quarter" idx="11"/>
          </p:nvPr>
        </p:nvSpPr>
        <p:spPr>
          <a:xfrm>
            <a:off x="8676640" y="6351588"/>
            <a:ext cx="381000" cy="365125"/>
          </a:xfrm>
        </p:spPr>
        <p:txBody>
          <a:bodyPr/>
          <a:lstStyle/>
          <a:p>
            <a:pPr>
              <a:defRPr/>
            </a:pPr>
            <a:fld id="{21722FF3-B2FF-4B9D-A1FC-2641F0BD8CF1}" type="slidenum">
              <a:rPr lang="en-US" smtClean="0"/>
              <a:pPr>
                <a:defRPr/>
              </a:pPr>
              <a:t>8</a:t>
            </a:fld>
            <a:endParaRPr lang="en-US" dirty="0"/>
          </a:p>
        </p:txBody>
      </p:sp>
      <p:sp>
        <p:nvSpPr>
          <p:cNvPr id="7"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285750" y="1119807"/>
            <a:ext cx="8572500" cy="1215469"/>
          </a:xfrm>
          <a:prstGeom prst="rect">
            <a:avLst/>
          </a:prstGeom>
          <a:noFill/>
          <a:ln w="31750" cmpd="dbl">
            <a:noFill/>
            <a:miter lim="800000"/>
            <a:headEnd/>
            <a:tailEnd/>
          </a:ln>
        </p:spPr>
        <p:txBody>
          <a:bodyPr lIns="82048" tIns="41025" rIns="82048" bIns="41025">
            <a:spAutoFit/>
          </a:bodyPr>
          <a:lstStyle/>
          <a:p>
            <a:pPr defTabSz="1019175" eaLnBrk="0" hangingPunct="0">
              <a:lnSpc>
                <a:spcPct val="85000"/>
              </a:lnSpc>
              <a:spcBef>
                <a:spcPct val="15000"/>
              </a:spcBef>
              <a:buFont typeface="Wingdings" pitchFamily="2" charset="2"/>
              <a:buNone/>
              <a:tabLst>
                <a:tab pos="225425" algn="l"/>
              </a:tabLst>
              <a:defRPr/>
            </a:pPr>
            <a:r>
              <a:rPr lang="en-US" sz="2000" b="1" dirty="0" smtClean="0">
                <a:latin typeface="Arial Narrow" pitchFamily="34" charset="0"/>
              </a:rPr>
              <a:t>The Administration’s Energy Plan has two goals that require improvements in the science and technology of energy storage:</a:t>
            </a:r>
          </a:p>
          <a:p>
            <a:pPr defTabSz="1019175" eaLnBrk="0" hangingPunct="0">
              <a:lnSpc>
                <a:spcPct val="85000"/>
              </a:lnSpc>
              <a:spcBef>
                <a:spcPct val="15000"/>
              </a:spcBef>
              <a:buFont typeface="Wingdings" pitchFamily="2" charset="2"/>
              <a:buNone/>
              <a:tabLst>
                <a:tab pos="225425" algn="l"/>
              </a:tabLst>
              <a:defRPr/>
            </a:pPr>
            <a:endParaRPr lang="en-US" sz="400" b="1" dirty="0" smtClean="0">
              <a:latin typeface="Arial Narrow" pitchFamily="34" charset="0"/>
            </a:endParaRPr>
          </a:p>
          <a:p>
            <a:pPr marL="463550" indent="-238125" defTabSz="1019175" eaLnBrk="0" hangingPunct="0">
              <a:lnSpc>
                <a:spcPct val="85000"/>
              </a:lnSpc>
              <a:spcBef>
                <a:spcPct val="15000"/>
              </a:spcBef>
              <a:buFont typeface="Wingdings" pitchFamily="2" charset="2"/>
              <a:buChar char="Ø"/>
              <a:tabLst>
                <a:tab pos="225425" algn="l"/>
              </a:tabLst>
              <a:defRPr/>
            </a:pPr>
            <a:r>
              <a:rPr lang="en-US" dirty="0" smtClean="0">
                <a:latin typeface="Arial Narrow" pitchFamily="34" charset="0"/>
              </a:rPr>
              <a:t>Solar </a:t>
            </a:r>
            <a:r>
              <a:rPr lang="en-US" dirty="0">
                <a:latin typeface="Arial Narrow" pitchFamily="34" charset="0"/>
              </a:rPr>
              <a:t>and wind providing over 25% of electricity consumed in the U.S. by 2025</a:t>
            </a:r>
          </a:p>
          <a:p>
            <a:pPr marL="463550" indent="-238125" defTabSz="1019175" eaLnBrk="0" hangingPunct="0">
              <a:lnSpc>
                <a:spcPct val="85000"/>
              </a:lnSpc>
              <a:spcBef>
                <a:spcPct val="15000"/>
              </a:spcBef>
              <a:buFont typeface="Wingdings" pitchFamily="2" charset="2"/>
              <a:buChar char="Ø"/>
              <a:defRPr/>
            </a:pPr>
            <a:r>
              <a:rPr lang="en-US" dirty="0" smtClean="0">
                <a:latin typeface="Arial Narrow" pitchFamily="34" charset="0"/>
              </a:rPr>
              <a:t>1 </a:t>
            </a:r>
            <a:r>
              <a:rPr lang="en-US" dirty="0">
                <a:latin typeface="Arial Narrow" pitchFamily="34" charset="0"/>
              </a:rPr>
              <a:t>million all-electric/plug-in hybrid vehicles on the road by 2015</a:t>
            </a:r>
          </a:p>
        </p:txBody>
      </p:sp>
      <p:sp>
        <p:nvSpPr>
          <p:cNvPr id="10244" name="Rectangle 6"/>
          <p:cNvSpPr>
            <a:spLocks noGrp="1" noChangeArrowheads="1"/>
          </p:cNvSpPr>
          <p:nvPr>
            <p:ph type="body" idx="1"/>
          </p:nvPr>
        </p:nvSpPr>
        <p:spPr>
          <a:xfrm>
            <a:off x="407894" y="2483224"/>
            <a:ext cx="4402138" cy="3539430"/>
          </a:xfrm>
        </p:spPr>
        <p:txBody>
          <a:bodyPr>
            <a:spAutoFit/>
          </a:bodyPr>
          <a:lstStyle/>
          <a:p>
            <a:pPr marL="166688" indent="-166688" defTabSz="1019175">
              <a:spcBef>
                <a:spcPct val="0"/>
              </a:spcBef>
              <a:spcAft>
                <a:spcPts val="0"/>
              </a:spcAft>
              <a:buFont typeface="Wingdings" pitchFamily="2" charset="2"/>
              <a:buChar char="§"/>
            </a:pPr>
            <a:r>
              <a:rPr lang="en-US" sz="1800" dirty="0" smtClean="0">
                <a:solidFill>
                  <a:schemeClr val="tx1"/>
                </a:solidFill>
                <a:latin typeface="Arial Narrow" pitchFamily="34" charset="0"/>
              </a:rPr>
              <a:t>Grid stability and distributed power require innovative energy storage devices</a:t>
            </a:r>
          </a:p>
          <a:p>
            <a:pPr marL="469900" lvl="1" indent="-228600" defTabSz="1019175">
              <a:spcBef>
                <a:spcPct val="0"/>
              </a:spcBef>
              <a:spcAft>
                <a:spcPts val="0"/>
              </a:spcAft>
            </a:pPr>
            <a:r>
              <a:rPr lang="en-US" sz="1800" dirty="0" smtClean="0">
                <a:solidFill>
                  <a:schemeClr val="tx1"/>
                </a:solidFill>
                <a:latin typeface="Arial Narrow" pitchFamily="34" charset="0"/>
              </a:rPr>
              <a:t>Grid integration of intermittent energy sources such as wind and solar</a:t>
            </a:r>
          </a:p>
          <a:p>
            <a:pPr marL="469900" lvl="1" indent="-244475" defTabSz="1019175">
              <a:spcBef>
                <a:spcPct val="0"/>
              </a:spcBef>
              <a:spcAft>
                <a:spcPts val="0"/>
              </a:spcAft>
            </a:pPr>
            <a:r>
              <a:rPr lang="en-US" sz="1800" dirty="0" smtClean="0">
                <a:solidFill>
                  <a:schemeClr val="tx1"/>
                </a:solidFill>
                <a:latin typeface="Arial Narrow" pitchFamily="34" charset="0"/>
              </a:rPr>
              <a:t>Storage of large amounts of power</a:t>
            </a:r>
          </a:p>
          <a:p>
            <a:pPr marL="469900" lvl="1" indent="-228600" defTabSz="1019175">
              <a:spcBef>
                <a:spcPct val="0"/>
              </a:spcBef>
              <a:spcAft>
                <a:spcPts val="0"/>
              </a:spcAft>
            </a:pPr>
            <a:r>
              <a:rPr lang="en-US" sz="1800" dirty="0" smtClean="0">
                <a:solidFill>
                  <a:schemeClr val="tx1"/>
                </a:solidFill>
                <a:latin typeface="Arial Narrow" pitchFamily="34" charset="0"/>
              </a:rPr>
              <a:t>D</a:t>
            </a:r>
            <a:r>
              <a:rPr lang="en-US" sz="1800" b="0" dirty="0" smtClean="0">
                <a:solidFill>
                  <a:schemeClr val="tx1"/>
                </a:solidFill>
                <a:latin typeface="Arial Narrow" pitchFamily="34" charset="0"/>
              </a:rPr>
              <a:t>elivery of significant power rapidly</a:t>
            </a:r>
          </a:p>
          <a:p>
            <a:pPr marL="403225" lvl="1" indent="-228600" defTabSz="1019175">
              <a:spcBef>
                <a:spcPct val="0"/>
              </a:spcBef>
              <a:spcAft>
                <a:spcPts val="0"/>
              </a:spcAft>
            </a:pPr>
            <a:endParaRPr lang="en-US" sz="1000" b="0" dirty="0" smtClean="0">
              <a:solidFill>
                <a:schemeClr val="tx1"/>
              </a:solidFill>
              <a:latin typeface="Arial Narrow" pitchFamily="34" charset="0"/>
            </a:endParaRPr>
          </a:p>
          <a:p>
            <a:pPr marL="166688" indent="-166688" defTabSz="1019175">
              <a:spcBef>
                <a:spcPct val="0"/>
              </a:spcBef>
              <a:spcAft>
                <a:spcPts val="0"/>
              </a:spcAft>
              <a:buFont typeface="Wingdings" pitchFamily="2" charset="2"/>
              <a:buChar char="§"/>
            </a:pPr>
            <a:r>
              <a:rPr lang="en-US" sz="1800" dirty="0" smtClean="0">
                <a:solidFill>
                  <a:schemeClr val="tx1"/>
                </a:solidFill>
                <a:latin typeface="Arial Narrow" pitchFamily="34" charset="0"/>
              </a:rPr>
              <a:t>Enabling widespread utilization of hybrid vehicles requires:</a:t>
            </a:r>
          </a:p>
          <a:p>
            <a:pPr marL="457200" lvl="1" indent="-231775" defTabSz="1019175">
              <a:spcBef>
                <a:spcPct val="0"/>
              </a:spcBef>
              <a:spcAft>
                <a:spcPts val="0"/>
              </a:spcAft>
            </a:pPr>
            <a:r>
              <a:rPr lang="en-US" sz="1800" dirty="0" smtClean="0">
                <a:solidFill>
                  <a:schemeClr val="tx1"/>
                </a:solidFill>
                <a:latin typeface="Arial Narrow" pitchFamily="34" charset="0"/>
              </a:rPr>
              <a:t>S</a:t>
            </a:r>
            <a:r>
              <a:rPr lang="en-US" sz="1800" b="0" dirty="0" smtClean="0">
                <a:solidFill>
                  <a:schemeClr val="tx1"/>
                </a:solidFill>
                <a:latin typeface="Arial Narrow" pitchFamily="34" charset="0"/>
              </a:rPr>
              <a:t>ubstantially higher energy and power densities </a:t>
            </a:r>
          </a:p>
          <a:p>
            <a:pPr marL="457200" lvl="1" indent="-254000" defTabSz="1019175">
              <a:spcBef>
                <a:spcPct val="0"/>
              </a:spcBef>
              <a:spcAft>
                <a:spcPts val="0"/>
              </a:spcAft>
            </a:pPr>
            <a:r>
              <a:rPr lang="en-US" sz="1800" dirty="0" smtClean="0">
                <a:solidFill>
                  <a:schemeClr val="tx1"/>
                </a:solidFill>
                <a:latin typeface="Arial Narrow" pitchFamily="34" charset="0"/>
              </a:rPr>
              <a:t>L</a:t>
            </a:r>
            <a:r>
              <a:rPr lang="en-US" sz="1800" b="0" dirty="0" smtClean="0">
                <a:solidFill>
                  <a:schemeClr val="tx1"/>
                </a:solidFill>
                <a:latin typeface="Arial Narrow" pitchFamily="34" charset="0"/>
              </a:rPr>
              <a:t>ower costs </a:t>
            </a:r>
          </a:p>
          <a:p>
            <a:pPr marL="457200" lvl="1" indent="-254000" defTabSz="1019175">
              <a:spcBef>
                <a:spcPct val="0"/>
              </a:spcBef>
              <a:spcAft>
                <a:spcPts val="0"/>
              </a:spcAft>
            </a:pPr>
            <a:r>
              <a:rPr lang="en-US" sz="1800" dirty="0" smtClean="0">
                <a:solidFill>
                  <a:schemeClr val="tx1"/>
                </a:solidFill>
                <a:latin typeface="Arial Narrow" pitchFamily="34" charset="0"/>
              </a:rPr>
              <a:t>F</a:t>
            </a:r>
            <a:r>
              <a:rPr lang="en-US" sz="1800" b="0" dirty="0" smtClean="0">
                <a:solidFill>
                  <a:schemeClr val="tx1"/>
                </a:solidFill>
                <a:latin typeface="Arial Narrow" pitchFamily="34" charset="0"/>
              </a:rPr>
              <a:t>aster recharge times</a:t>
            </a:r>
          </a:p>
        </p:txBody>
      </p:sp>
      <p:pic>
        <p:nvPicPr>
          <p:cNvPr id="10246" name="Picture 7" descr="traffic.jpg"/>
          <p:cNvPicPr>
            <a:picLocks noChangeAspect="1"/>
          </p:cNvPicPr>
          <p:nvPr/>
        </p:nvPicPr>
        <p:blipFill>
          <a:blip r:embed="rId3" cstate="print"/>
          <a:srcRect/>
          <a:stretch>
            <a:fillRect/>
          </a:stretch>
        </p:blipFill>
        <p:spPr bwMode="auto">
          <a:xfrm>
            <a:off x="5791200" y="4191000"/>
            <a:ext cx="2953761" cy="1947863"/>
          </a:xfrm>
          <a:prstGeom prst="rect">
            <a:avLst/>
          </a:prstGeom>
          <a:noFill/>
          <a:ln w="9525">
            <a:solidFill>
              <a:schemeClr val="tx1"/>
            </a:solidFill>
            <a:miter lim="800000"/>
            <a:headEnd/>
            <a:tailEnd/>
          </a:ln>
        </p:spPr>
      </p:pic>
      <p:sp>
        <p:nvSpPr>
          <p:cNvPr id="7" name="Title 2"/>
          <p:cNvSpPr>
            <a:spLocks noGrp="1"/>
          </p:cNvSpPr>
          <p:nvPr>
            <p:ph type="title"/>
          </p:nvPr>
        </p:nvSpPr>
        <p:spPr>
          <a:xfrm>
            <a:off x="0" y="-214313"/>
            <a:ext cx="9144000" cy="1143001"/>
          </a:xfrm>
        </p:spPr>
        <p:txBody>
          <a:bodyPr/>
          <a:lstStyle/>
          <a:p>
            <a:pPr eaLnBrk="1" hangingPunct="1"/>
            <a:r>
              <a:rPr lang="en-US" dirty="0" smtClean="0">
                <a:latin typeface="Arial" charset="0"/>
                <a:cs typeface="Arial" charset="0"/>
              </a:rPr>
              <a:t>FY 2011 Energy Innovation Hub for Batteries and Energy Storage</a:t>
            </a:r>
            <a:br>
              <a:rPr lang="en-US" dirty="0" smtClean="0">
                <a:latin typeface="Arial" charset="0"/>
                <a:cs typeface="Arial" charset="0"/>
              </a:rPr>
            </a:br>
            <a:r>
              <a:rPr lang="en-US" sz="1600" i="1" dirty="0" smtClean="0">
                <a:latin typeface="Arial" charset="0"/>
                <a:cs typeface="Arial" charset="0"/>
              </a:rPr>
              <a:t>Addressing science gaps for both grid and mobile energy storage applications</a:t>
            </a:r>
            <a:endParaRPr lang="en-US" i="1" dirty="0" smtClean="0">
              <a:latin typeface="Arial" charset="0"/>
              <a:cs typeface="Arial" charset="0"/>
            </a:endParaRPr>
          </a:p>
        </p:txBody>
      </p:sp>
      <p:pic>
        <p:nvPicPr>
          <p:cNvPr id="10245" name="Picture 6" descr="electric.grid.jpg"/>
          <p:cNvPicPr>
            <a:picLocks noChangeAspect="1"/>
          </p:cNvPicPr>
          <p:nvPr/>
        </p:nvPicPr>
        <p:blipFill>
          <a:blip r:embed="rId4" cstate="print"/>
          <a:srcRect/>
          <a:stretch>
            <a:fillRect/>
          </a:stretch>
        </p:blipFill>
        <p:spPr bwMode="auto">
          <a:xfrm>
            <a:off x="4962937" y="2481264"/>
            <a:ext cx="2816088" cy="1779312"/>
          </a:xfrm>
          <a:prstGeom prst="rect">
            <a:avLst/>
          </a:prstGeom>
          <a:noFill/>
          <a:ln w="9525" cmpd="dbl">
            <a:solidFill>
              <a:schemeClr val="tx1"/>
            </a:solidFill>
            <a:miter lim="800000"/>
            <a:headEnd/>
            <a:tailEnd/>
          </a:ln>
        </p:spPr>
      </p:pic>
      <p:sp>
        <p:nvSpPr>
          <p:cNvPr id="8" name="Slide Number Placeholder 4"/>
          <p:cNvSpPr>
            <a:spLocks noGrp="1"/>
          </p:cNvSpPr>
          <p:nvPr>
            <p:ph type="sldNum" sz="quarter" idx="11"/>
          </p:nvPr>
        </p:nvSpPr>
        <p:spPr bwMode="auto">
          <a:xfrm>
            <a:off x="8676640" y="6351588"/>
            <a:ext cx="381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278EA01-6CFE-4938-B15F-6D43A36A3629}" type="slidenum">
              <a:rPr lang="en-US" smtClean="0">
                <a:latin typeface="Arial" charset="0"/>
                <a:cs typeface="Arial" charset="0"/>
              </a:rPr>
              <a:pPr fontAlgn="base">
                <a:spcBef>
                  <a:spcPct val="0"/>
                </a:spcBef>
                <a:spcAft>
                  <a:spcPct val="0"/>
                </a:spcAft>
              </a:pPr>
              <a:t>9</a:t>
            </a:fld>
            <a:endParaRPr lang="en-US" dirty="0" smtClean="0">
              <a:latin typeface="Arial" charset="0"/>
              <a:cs typeface="Arial" charset="0"/>
            </a:endParaRPr>
          </a:p>
        </p:txBody>
      </p:sp>
      <p:sp>
        <p:nvSpPr>
          <p:cNvPr id="10" name="Footer Placeholder 6"/>
          <p:cNvSpPr>
            <a:spLocks noGrp="1"/>
          </p:cNvSpPr>
          <p:nvPr>
            <p:ph type="ftr" sz="quarter" idx="10"/>
          </p:nvPr>
        </p:nvSpPr>
        <p:spPr>
          <a:xfrm>
            <a:off x="3140463" y="6356350"/>
            <a:ext cx="5334000" cy="365125"/>
          </a:xfrm>
        </p:spPr>
        <p:txBody>
          <a:bodyPr/>
          <a:lstStyle/>
          <a:p>
            <a:pPr>
              <a:defRPr/>
            </a:pPr>
            <a:r>
              <a:rPr lang="en-US" dirty="0" smtClean="0"/>
              <a:t>BERAC September 16, 2010</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4151</TotalTime>
  <Words>3645</Words>
  <Application>Microsoft Office PowerPoint</Application>
  <PresentationFormat>On-screen Show (4:3)</PresentationFormat>
  <Paragraphs>595</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Update from the Office of Science</vt:lpstr>
      <vt:lpstr>The Administration’s S&amp;T Priorities for the FY 2011 Budget</vt:lpstr>
      <vt:lpstr>Slide 3</vt:lpstr>
      <vt:lpstr>Status of FY 2011 Budget Request and Appropriations</vt:lpstr>
      <vt:lpstr>FY 2011 House and Senate Markup Details for BER</vt:lpstr>
      <vt:lpstr>DOE Office of Science Graduate Fellowships The FY 2011 request doubles the number of graduate fellowships in basic science</vt:lpstr>
      <vt:lpstr>Slide 7</vt:lpstr>
      <vt:lpstr>Award of the “Fuel From Sunlight” Hub</vt:lpstr>
      <vt:lpstr>FY 2011 Energy Innovation Hub for Batteries and Energy Storage Addressing science gaps for both grid and mobile energy storage applications</vt:lpstr>
      <vt:lpstr>World’s Most Powerful Computers for Open Science </vt:lpstr>
      <vt:lpstr>Exascale Initiative</vt:lpstr>
      <vt:lpstr>The Future: Exascale Computing and Climate Modeling</vt:lpstr>
      <vt:lpstr>Spatial resolution of climate models is increasing</vt:lpstr>
      <vt:lpstr>Exascale Initiative Major Components</vt:lpstr>
      <vt:lpstr>Transitioning to Exascale Applied Math and Computer Science</vt:lpstr>
      <vt:lpstr>Linac Coherent Light Source or “LCLS” at SLAC The World’s First X-ray Laser</vt:lpstr>
      <vt:lpstr>Early Studies at LCLS: Nanocrystals in Water Microjet</vt:lpstr>
      <vt:lpstr>Slide 18</vt:lpstr>
      <vt:lpstr>Bioenergy Research Centers: Recent Highlights</vt:lpstr>
      <vt:lpstr>ITER</vt:lpstr>
      <vt:lpstr> Inertial Fusion Energy: Nearing Ignition</vt:lpstr>
      <vt:lpstr>The U.S. High Energy Physics Program The U.S. is uniquely positioned for a world-leading program in neutrino physics</vt:lpstr>
      <vt:lpstr>Progress Toward the Higgs Particle*</vt:lpstr>
      <vt:lpstr>Accelerator Technology – Is it good enough?</vt:lpstr>
      <vt:lpstr>SBIR and STTR</vt:lpstr>
      <vt:lpstr>What are the major knowledge gaps  in climate models?</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binklst</cp:lastModifiedBy>
  <cp:revision>613</cp:revision>
  <dcterms:created xsi:type="dcterms:W3CDTF">2009-10-19T15:58:14Z</dcterms:created>
  <dcterms:modified xsi:type="dcterms:W3CDTF">2010-09-16T16:26:07Z</dcterms:modified>
</cp:coreProperties>
</file>