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20"/>
  </p:notesMasterIdLst>
  <p:handoutMasterIdLst>
    <p:handoutMasterId r:id="rId21"/>
  </p:handoutMasterIdLst>
  <p:sldIdLst>
    <p:sldId id="650" r:id="rId2"/>
    <p:sldId id="740" r:id="rId3"/>
    <p:sldId id="769" r:id="rId4"/>
    <p:sldId id="749" r:id="rId5"/>
    <p:sldId id="775" r:id="rId6"/>
    <p:sldId id="774" r:id="rId7"/>
    <p:sldId id="776" r:id="rId8"/>
    <p:sldId id="751" r:id="rId9"/>
    <p:sldId id="777" r:id="rId10"/>
    <p:sldId id="773" r:id="rId11"/>
    <p:sldId id="760" r:id="rId12"/>
    <p:sldId id="738" r:id="rId13"/>
    <p:sldId id="737" r:id="rId14"/>
    <p:sldId id="768" r:id="rId15"/>
    <p:sldId id="739" r:id="rId16"/>
    <p:sldId id="758" r:id="rId17"/>
    <p:sldId id="762" r:id="rId18"/>
    <p:sldId id="759" r:id="rId19"/>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ヒラギノ角ゴ Pro W6"/>
        <a:cs typeface="ヒラギノ角ゴ Pro W6"/>
      </a:defRPr>
    </a:lvl1pPr>
    <a:lvl2pPr marL="457200" algn="l" rtl="0" fontAlgn="base">
      <a:spcBef>
        <a:spcPct val="0"/>
      </a:spcBef>
      <a:spcAft>
        <a:spcPct val="0"/>
      </a:spcAft>
      <a:defRPr kern="1200">
        <a:solidFill>
          <a:schemeClr val="tx1"/>
        </a:solidFill>
        <a:latin typeface="Arial" charset="0"/>
        <a:ea typeface="ヒラギノ角ゴ Pro W6"/>
        <a:cs typeface="ヒラギノ角ゴ Pro W6"/>
      </a:defRPr>
    </a:lvl2pPr>
    <a:lvl3pPr marL="914400" algn="l" rtl="0" fontAlgn="base">
      <a:spcBef>
        <a:spcPct val="0"/>
      </a:spcBef>
      <a:spcAft>
        <a:spcPct val="0"/>
      </a:spcAft>
      <a:defRPr kern="1200">
        <a:solidFill>
          <a:schemeClr val="tx1"/>
        </a:solidFill>
        <a:latin typeface="Arial" charset="0"/>
        <a:ea typeface="ヒラギノ角ゴ Pro W6"/>
        <a:cs typeface="ヒラギノ角ゴ Pro W6"/>
      </a:defRPr>
    </a:lvl3pPr>
    <a:lvl4pPr marL="1371600" algn="l" rtl="0" fontAlgn="base">
      <a:spcBef>
        <a:spcPct val="0"/>
      </a:spcBef>
      <a:spcAft>
        <a:spcPct val="0"/>
      </a:spcAft>
      <a:defRPr kern="1200">
        <a:solidFill>
          <a:schemeClr val="tx1"/>
        </a:solidFill>
        <a:latin typeface="Arial" charset="0"/>
        <a:ea typeface="ヒラギノ角ゴ Pro W6"/>
        <a:cs typeface="ヒラギノ角ゴ Pro W6"/>
      </a:defRPr>
    </a:lvl4pPr>
    <a:lvl5pPr marL="1828800" algn="l" rtl="0" fontAlgn="base">
      <a:spcBef>
        <a:spcPct val="0"/>
      </a:spcBef>
      <a:spcAft>
        <a:spcPct val="0"/>
      </a:spcAft>
      <a:defRPr kern="1200">
        <a:solidFill>
          <a:schemeClr val="tx1"/>
        </a:solidFill>
        <a:latin typeface="Arial" charset="0"/>
        <a:ea typeface="ヒラギノ角ゴ Pro W6"/>
        <a:cs typeface="ヒラギノ角ゴ Pro W6"/>
      </a:defRPr>
    </a:lvl5pPr>
    <a:lvl6pPr marL="2286000" algn="l" defTabSz="914400" rtl="0" eaLnBrk="1" latinLnBrk="0" hangingPunct="1">
      <a:defRPr kern="1200">
        <a:solidFill>
          <a:schemeClr val="tx1"/>
        </a:solidFill>
        <a:latin typeface="Arial" charset="0"/>
        <a:ea typeface="ヒラギノ角ゴ Pro W6"/>
        <a:cs typeface="ヒラギノ角ゴ Pro W6"/>
      </a:defRPr>
    </a:lvl6pPr>
    <a:lvl7pPr marL="2743200" algn="l" defTabSz="914400" rtl="0" eaLnBrk="1" latinLnBrk="0" hangingPunct="1">
      <a:defRPr kern="1200">
        <a:solidFill>
          <a:schemeClr val="tx1"/>
        </a:solidFill>
        <a:latin typeface="Arial" charset="0"/>
        <a:ea typeface="ヒラギノ角ゴ Pro W6"/>
        <a:cs typeface="ヒラギノ角ゴ Pro W6"/>
      </a:defRPr>
    </a:lvl7pPr>
    <a:lvl8pPr marL="3200400" algn="l" defTabSz="914400" rtl="0" eaLnBrk="1" latinLnBrk="0" hangingPunct="1">
      <a:defRPr kern="1200">
        <a:solidFill>
          <a:schemeClr val="tx1"/>
        </a:solidFill>
        <a:latin typeface="Arial" charset="0"/>
        <a:ea typeface="ヒラギノ角ゴ Pro W6"/>
        <a:cs typeface="ヒラギノ角ゴ Pro W6"/>
      </a:defRPr>
    </a:lvl8pPr>
    <a:lvl9pPr marL="3657600" algn="l" defTabSz="914400" rtl="0" eaLnBrk="1" latinLnBrk="0" hangingPunct="1">
      <a:defRPr kern="1200">
        <a:solidFill>
          <a:schemeClr val="tx1"/>
        </a:solidFill>
        <a:latin typeface="Arial" charset="0"/>
        <a:ea typeface="ヒラギノ角ゴ Pro W6"/>
        <a:cs typeface="ヒラギノ角ゴ Pro W6"/>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50565C"/>
    <a:srgbClr val="CC0000"/>
    <a:srgbClr val="CCCCFF"/>
    <a:srgbClr val="FFCCFF"/>
    <a:srgbClr val="C0E3A5"/>
    <a:srgbClr val="D6AD00"/>
    <a:srgbClr val="ABC674"/>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6" autoAdjust="0"/>
    <p:restoredTop sz="94711" autoAdjust="0"/>
  </p:normalViewPr>
  <p:slideViewPr>
    <p:cSldViewPr snapToGrid="0">
      <p:cViewPr>
        <p:scale>
          <a:sx n="70" d="100"/>
          <a:sy n="70" d="100"/>
        </p:scale>
        <p:origin x="-2988" y="-9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84" y="66"/>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oleObject" Target="file:///\\eerefs4.doe.local\Org_Data\EE-2E\Budget%20and%20Strategic%20Planning\Fiscal%20Reporting\Internal%20(within%20DOE)%20Reporting\S-1\Funding%20Type%20Charts%20for%20Biomass%20Briefing_January_2011\FY%2007-12%20RD%20DD%20spli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erefs4.doe.local\Org_Data\EE-2E\Platform%20R&amp;D\Platform%20--%20Integrated%20Biorefineries\IBR%20Projects\classification%20of%20projects%20and%20outputs--8-31-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57354787173693E-2"/>
          <c:y val="3.928082699736244E-2"/>
          <c:w val="0.64380515223157286"/>
          <c:h val="0.83819407094997778"/>
        </c:manualLayout>
      </c:layout>
      <c:barChart>
        <c:barDir val="col"/>
        <c:grouping val="stacked"/>
        <c:ser>
          <c:idx val="0"/>
          <c:order val="0"/>
          <c:tx>
            <c:strRef>
              <c:f>Sheet10!$P$37</c:f>
              <c:strCache>
                <c:ptCount val="1"/>
                <c:pt idx="0">
                  <c:v>R&amp;D</c:v>
                </c:pt>
              </c:strCache>
            </c:strRef>
          </c:tx>
          <c:spPr>
            <a:solidFill>
              <a:srgbClr val="1A7515"/>
            </a:solidFill>
            <a:ln>
              <a:solidFill>
                <a:prstClr val="black"/>
              </a:solidFill>
            </a:ln>
          </c:spPr>
          <c:cat>
            <c:strRef>
              <c:f>Sheet10!$Q$36:$V$36</c:f>
              <c:strCache>
                <c:ptCount val="6"/>
                <c:pt idx="0">
                  <c:v>FY2007</c:v>
                </c:pt>
                <c:pt idx="1">
                  <c:v>FY2008</c:v>
                </c:pt>
                <c:pt idx="2">
                  <c:v>FY2009</c:v>
                </c:pt>
                <c:pt idx="3">
                  <c:v>FY2010</c:v>
                </c:pt>
                <c:pt idx="4">
                  <c:v>FY2011
(As Requested)</c:v>
                </c:pt>
                <c:pt idx="5">
                  <c:v>FY2012
(As Requested)</c:v>
                </c:pt>
              </c:strCache>
            </c:strRef>
          </c:cat>
          <c:val>
            <c:numRef>
              <c:f>Sheet10!$Q$37:$V$37</c:f>
              <c:numCache>
                <c:formatCode>General</c:formatCode>
                <c:ptCount val="6"/>
                <c:pt idx="0">
                  <c:v>99825.226509999979</c:v>
                </c:pt>
                <c:pt idx="1">
                  <c:v>115387.70357999983</c:v>
                </c:pt>
                <c:pt idx="2">
                  <c:v>118707.19731</c:v>
                </c:pt>
                <c:pt idx="3">
                  <c:v>138700.785</c:v>
                </c:pt>
                <c:pt idx="4">
                  <c:v>126429.841</c:v>
                </c:pt>
                <c:pt idx="5">
                  <c:v>154436</c:v>
                </c:pt>
              </c:numCache>
            </c:numRef>
          </c:val>
        </c:ser>
        <c:ser>
          <c:idx val="1"/>
          <c:order val="1"/>
          <c:tx>
            <c:strRef>
              <c:f>Sheet10!$P$38</c:f>
              <c:strCache>
                <c:ptCount val="1"/>
                <c:pt idx="0">
                  <c:v>D&amp;D</c:v>
                </c:pt>
              </c:strCache>
            </c:strRef>
          </c:tx>
          <c:spPr>
            <a:solidFill>
              <a:schemeClr val="accent3">
                <a:lumMod val="60000"/>
                <a:lumOff val="40000"/>
              </a:schemeClr>
            </a:solidFill>
            <a:ln>
              <a:solidFill>
                <a:prstClr val="black"/>
              </a:solidFill>
            </a:ln>
          </c:spPr>
          <c:cat>
            <c:strRef>
              <c:f>Sheet10!$Q$36:$V$36</c:f>
              <c:strCache>
                <c:ptCount val="6"/>
                <c:pt idx="0">
                  <c:v>FY2007</c:v>
                </c:pt>
                <c:pt idx="1">
                  <c:v>FY2008</c:v>
                </c:pt>
                <c:pt idx="2">
                  <c:v>FY2009</c:v>
                </c:pt>
                <c:pt idx="3">
                  <c:v>FY2010</c:v>
                </c:pt>
                <c:pt idx="4">
                  <c:v>FY2011
(As Requested)</c:v>
                </c:pt>
                <c:pt idx="5">
                  <c:v>FY2012
(As Requested)</c:v>
                </c:pt>
              </c:strCache>
            </c:strRef>
          </c:cat>
          <c:val>
            <c:numRef>
              <c:f>Sheet10!$Q$38:$V$38</c:f>
              <c:numCache>
                <c:formatCode>General</c:formatCode>
                <c:ptCount val="6"/>
                <c:pt idx="0">
                  <c:v>90400.580589999998</c:v>
                </c:pt>
                <c:pt idx="1">
                  <c:v>70864.446079999703</c:v>
                </c:pt>
                <c:pt idx="2">
                  <c:v>89068.373920000027</c:v>
                </c:pt>
                <c:pt idx="3">
                  <c:v>71267.538</c:v>
                </c:pt>
                <c:pt idx="4">
                  <c:v>79600</c:v>
                </c:pt>
                <c:pt idx="5" formatCode="&quot;$&quot;#,##0">
                  <c:v>59860</c:v>
                </c:pt>
              </c:numCache>
            </c:numRef>
          </c:val>
        </c:ser>
        <c:ser>
          <c:idx val="2"/>
          <c:order val="2"/>
          <c:tx>
            <c:strRef>
              <c:f>Sheet10!$P$39</c:f>
              <c:strCache>
                <c:ptCount val="1"/>
                <c:pt idx="0">
                  <c:v>Program Mgmt. &amp; Outreach</c:v>
                </c:pt>
              </c:strCache>
            </c:strRef>
          </c:tx>
          <c:spPr>
            <a:ln>
              <a:solidFill>
                <a:prstClr val="black"/>
              </a:solidFill>
            </a:ln>
          </c:spPr>
          <c:cat>
            <c:strRef>
              <c:f>Sheet10!$Q$36:$V$36</c:f>
              <c:strCache>
                <c:ptCount val="6"/>
                <c:pt idx="0">
                  <c:v>FY2007</c:v>
                </c:pt>
                <c:pt idx="1">
                  <c:v>FY2008</c:v>
                </c:pt>
                <c:pt idx="2">
                  <c:v>FY2009</c:v>
                </c:pt>
                <c:pt idx="3">
                  <c:v>FY2010</c:v>
                </c:pt>
                <c:pt idx="4">
                  <c:v>FY2011
(As Requested)</c:v>
                </c:pt>
                <c:pt idx="5">
                  <c:v>FY2012
(As Requested)</c:v>
                </c:pt>
              </c:strCache>
            </c:strRef>
          </c:cat>
          <c:val>
            <c:numRef>
              <c:f>Sheet10!$Q$39:$V$39</c:f>
              <c:numCache>
                <c:formatCode>General</c:formatCode>
                <c:ptCount val="6"/>
                <c:pt idx="0">
                  <c:v>4168.6796200000044</c:v>
                </c:pt>
                <c:pt idx="1">
                  <c:v>9380.6768899999752</c:v>
                </c:pt>
                <c:pt idx="2">
                  <c:v>6470.4887799999997</c:v>
                </c:pt>
                <c:pt idx="3">
                  <c:v>6129.9844399999993</c:v>
                </c:pt>
                <c:pt idx="4">
                  <c:v>7370.1590000000024</c:v>
                </c:pt>
                <c:pt idx="5">
                  <c:v>6765</c:v>
                </c:pt>
              </c:numCache>
            </c:numRef>
          </c:val>
        </c:ser>
        <c:ser>
          <c:idx val="3"/>
          <c:order val="3"/>
          <c:tx>
            <c:strRef>
              <c:f>Sheet10!$P$40</c:f>
              <c:strCache>
                <c:ptCount val="1"/>
                <c:pt idx="0">
                  <c:v>SBIR/STTR</c:v>
                </c:pt>
              </c:strCache>
            </c:strRef>
          </c:tx>
          <c:spPr>
            <a:solidFill>
              <a:srgbClr val="FFFF99"/>
            </a:solidFill>
            <a:ln>
              <a:solidFill>
                <a:sysClr val="windowText" lastClr="000000"/>
              </a:solidFill>
            </a:ln>
          </c:spPr>
          <c:cat>
            <c:strRef>
              <c:f>Sheet10!$Q$36:$V$36</c:f>
              <c:strCache>
                <c:ptCount val="6"/>
                <c:pt idx="0">
                  <c:v>FY2007</c:v>
                </c:pt>
                <c:pt idx="1">
                  <c:v>FY2008</c:v>
                </c:pt>
                <c:pt idx="2">
                  <c:v>FY2009</c:v>
                </c:pt>
                <c:pt idx="3">
                  <c:v>FY2010</c:v>
                </c:pt>
                <c:pt idx="4">
                  <c:v>FY2011
(As Requested)</c:v>
                </c:pt>
                <c:pt idx="5">
                  <c:v>FY2012
(As Requested)</c:v>
                </c:pt>
              </c:strCache>
            </c:strRef>
          </c:cat>
          <c:val>
            <c:numRef>
              <c:f>Sheet10!$Q$40:$V$40</c:f>
              <c:numCache>
                <c:formatCode>General</c:formatCode>
                <c:ptCount val="6"/>
                <c:pt idx="0">
                  <c:v>205</c:v>
                </c:pt>
                <c:pt idx="1">
                  <c:v>2547</c:v>
                </c:pt>
                <c:pt idx="2">
                  <c:v>2754</c:v>
                </c:pt>
                <c:pt idx="3">
                  <c:v>3902</c:v>
                </c:pt>
                <c:pt idx="4">
                  <c:v>6600</c:v>
                </c:pt>
                <c:pt idx="5">
                  <c:v>4834</c:v>
                </c:pt>
              </c:numCache>
            </c:numRef>
          </c:val>
        </c:ser>
        <c:ser>
          <c:idx val="4"/>
          <c:order val="4"/>
          <c:tx>
            <c:strRef>
              <c:f>Sheet10!$P$41</c:f>
              <c:strCache>
                <c:ptCount val="1"/>
                <c:pt idx="0">
                  <c:v>Biofuels Reverse Auction 
SOU2 ($100M)</c:v>
                </c:pt>
              </c:strCache>
            </c:strRef>
          </c:tx>
          <c:spPr>
            <a:solidFill>
              <a:srgbClr val="1F497D">
                <a:lumMod val="20000"/>
                <a:lumOff val="80000"/>
              </a:srgbClr>
            </a:solidFill>
            <a:ln>
              <a:solidFill>
                <a:sysClr val="windowText" lastClr="000000"/>
              </a:solidFill>
            </a:ln>
          </c:spPr>
          <c:val>
            <c:numRef>
              <c:f>Sheet10!$Q$41:$V$41</c:f>
              <c:numCache>
                <c:formatCode>General</c:formatCode>
                <c:ptCount val="6"/>
                <c:pt idx="0">
                  <c:v>0</c:v>
                </c:pt>
                <c:pt idx="1">
                  <c:v>0</c:v>
                </c:pt>
                <c:pt idx="2">
                  <c:v>0</c:v>
                </c:pt>
                <c:pt idx="3">
                  <c:v>0</c:v>
                </c:pt>
                <c:pt idx="4">
                  <c:v>0</c:v>
                </c:pt>
                <c:pt idx="5" formatCode="&quot;$&quot;#,##0">
                  <c:v>100000</c:v>
                </c:pt>
              </c:numCache>
            </c:numRef>
          </c:val>
        </c:ser>
        <c:ser>
          <c:idx val="5"/>
          <c:order val="5"/>
          <c:tx>
            <c:strRef>
              <c:f>Sheet10!$P$42</c:f>
              <c:strCache>
                <c:ptCount val="1"/>
                <c:pt idx="0">
                  <c:v>Biofab Facility
SOU2 ($15M)</c:v>
                </c:pt>
              </c:strCache>
            </c:strRef>
          </c:tx>
          <c:spPr>
            <a:solidFill>
              <a:srgbClr val="F79646">
                <a:lumMod val="20000"/>
                <a:lumOff val="80000"/>
              </a:srgbClr>
            </a:solidFill>
            <a:ln>
              <a:solidFill>
                <a:prstClr val="black"/>
              </a:solidFill>
            </a:ln>
          </c:spPr>
          <c:cat>
            <c:strRef>
              <c:f>Sheet10!$Q$36:$V$36</c:f>
              <c:strCache>
                <c:ptCount val="6"/>
                <c:pt idx="0">
                  <c:v>FY2007</c:v>
                </c:pt>
                <c:pt idx="1">
                  <c:v>FY2008</c:v>
                </c:pt>
                <c:pt idx="2">
                  <c:v>FY2009</c:v>
                </c:pt>
                <c:pt idx="3">
                  <c:v>FY2010</c:v>
                </c:pt>
                <c:pt idx="4">
                  <c:v>FY2011
(As Requested)</c:v>
                </c:pt>
                <c:pt idx="5">
                  <c:v>FY2012
(As Requested)</c:v>
                </c:pt>
              </c:strCache>
            </c:strRef>
          </c:cat>
          <c:val>
            <c:numRef>
              <c:f>Sheet10!$Q$42:$V$42</c:f>
              <c:numCache>
                <c:formatCode>General</c:formatCode>
                <c:ptCount val="6"/>
                <c:pt idx="0">
                  <c:v>0</c:v>
                </c:pt>
                <c:pt idx="1">
                  <c:v>0</c:v>
                </c:pt>
                <c:pt idx="2">
                  <c:v>0</c:v>
                </c:pt>
                <c:pt idx="3">
                  <c:v>0</c:v>
                </c:pt>
                <c:pt idx="4">
                  <c:v>0</c:v>
                </c:pt>
                <c:pt idx="5" formatCode="&quot;$&quot;#,##0">
                  <c:v>14605</c:v>
                </c:pt>
              </c:numCache>
            </c:numRef>
          </c:val>
        </c:ser>
        <c:gapWidth val="55"/>
        <c:overlap val="100"/>
        <c:axId val="114662016"/>
        <c:axId val="114676096"/>
      </c:barChart>
      <c:catAx>
        <c:axId val="114662016"/>
        <c:scaling>
          <c:orientation val="minMax"/>
        </c:scaling>
        <c:axPos val="b"/>
        <c:majorTickMark val="none"/>
        <c:tickLblPos val="nextTo"/>
        <c:txPr>
          <a:bodyPr/>
          <a:lstStyle/>
          <a:p>
            <a:pPr>
              <a:defRPr sz="800" b="1"/>
            </a:pPr>
            <a:endParaRPr lang="en-US"/>
          </a:p>
        </c:txPr>
        <c:crossAx val="114676096"/>
        <c:crosses val="autoZero"/>
        <c:auto val="1"/>
        <c:lblAlgn val="ctr"/>
        <c:lblOffset val="100"/>
      </c:catAx>
      <c:valAx>
        <c:axId val="114676096"/>
        <c:scaling>
          <c:orientation val="minMax"/>
          <c:max val="360000"/>
          <c:min val="0"/>
        </c:scaling>
        <c:axPos val="l"/>
        <c:majorGridlines/>
        <c:title>
          <c:tx>
            <c:rich>
              <a:bodyPr/>
              <a:lstStyle/>
              <a:p>
                <a:pPr>
                  <a:defRPr/>
                </a:pPr>
                <a:r>
                  <a:rPr lang="en-US" dirty="0" smtClean="0"/>
                  <a:t>$ Million</a:t>
                </a:r>
                <a:endParaRPr lang="en-US" dirty="0"/>
              </a:p>
            </c:rich>
          </c:tx>
          <c:layout/>
        </c:title>
        <c:numFmt formatCode="General" sourceLinked="1"/>
        <c:majorTickMark val="none"/>
        <c:tickLblPos val="nextTo"/>
        <c:txPr>
          <a:bodyPr/>
          <a:lstStyle/>
          <a:p>
            <a:pPr>
              <a:defRPr sz="800" b="1"/>
            </a:pPr>
            <a:endParaRPr lang="en-US"/>
          </a:p>
        </c:txPr>
        <c:crossAx val="114662016"/>
        <c:crosses val="autoZero"/>
        <c:crossBetween val="between"/>
        <c:dispUnits>
          <c:builtInUnit val="thousands"/>
        </c:dispUnits>
      </c:valAx>
    </c:plotArea>
    <c:legend>
      <c:legendPos val="r"/>
      <c:layout>
        <c:manualLayout>
          <c:xMode val="edge"/>
          <c:yMode val="edge"/>
          <c:x val="0.75593381262125003"/>
          <c:y val="4.1706617139688179E-2"/>
          <c:w val="0.20204313591235909"/>
          <c:h val="0.38918428808192651"/>
        </c:manualLayout>
      </c:layout>
      <c:txPr>
        <a:bodyPr/>
        <a:lstStyle/>
        <a:p>
          <a:pPr>
            <a:defRPr sz="800" b="1"/>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432195975503071"/>
          <c:y val="2.0341732283464652E-2"/>
          <c:w val="0.66563779527559275"/>
          <c:h val="0.64070524934383444"/>
        </c:manualLayout>
      </c:layout>
      <c:barChart>
        <c:barDir val="col"/>
        <c:grouping val="stacked"/>
        <c:ser>
          <c:idx val="0"/>
          <c:order val="0"/>
          <c:tx>
            <c:strRef>
              <c:f>'Summary Sheet - All projects'!$C$5</c:f>
              <c:strCache>
                <c:ptCount val="1"/>
                <c:pt idx="0">
                  <c:v>Gasoline, Diesel,and Jet Fuels</c:v>
                </c:pt>
              </c:strCache>
            </c:strRef>
          </c:tx>
          <c:cat>
            <c:numRef>
              <c:f>'Summary Sheet - All projects'!$D$4:$H$4</c:f>
              <c:numCache>
                <c:formatCode>General</c:formatCode>
                <c:ptCount val="5"/>
                <c:pt idx="0">
                  <c:v>2010</c:v>
                </c:pt>
                <c:pt idx="1">
                  <c:v>2011</c:v>
                </c:pt>
                <c:pt idx="2">
                  <c:v>2012</c:v>
                </c:pt>
                <c:pt idx="3">
                  <c:v>2013</c:v>
                </c:pt>
                <c:pt idx="4">
                  <c:v>2014</c:v>
                </c:pt>
              </c:numCache>
            </c:numRef>
          </c:cat>
          <c:val>
            <c:numRef>
              <c:f>'Summary Sheet - All projects'!$D$5:$H$5</c:f>
              <c:numCache>
                <c:formatCode>0.00</c:formatCode>
                <c:ptCount val="5"/>
                <c:pt idx="0">
                  <c:v>0</c:v>
                </c:pt>
                <c:pt idx="1">
                  <c:v>0.15237000000000001</c:v>
                </c:pt>
                <c:pt idx="2">
                  <c:v>1.8373700000000002</c:v>
                </c:pt>
                <c:pt idx="3">
                  <c:v>7.0823699999999983</c:v>
                </c:pt>
                <c:pt idx="4">
                  <c:v>14.78237</c:v>
                </c:pt>
              </c:numCache>
            </c:numRef>
          </c:val>
        </c:ser>
        <c:ser>
          <c:idx val="1"/>
          <c:order val="1"/>
          <c:tx>
            <c:strRef>
              <c:f>'Summary Sheet - All projects'!$C$6</c:f>
              <c:strCache>
                <c:ptCount val="1"/>
                <c:pt idx="0">
                  <c:v>EtOH + Mixed Alcohols</c:v>
                </c:pt>
              </c:strCache>
            </c:strRef>
          </c:tx>
          <c:cat>
            <c:numRef>
              <c:f>'Summary Sheet - All projects'!$D$4:$H$4</c:f>
              <c:numCache>
                <c:formatCode>General</c:formatCode>
                <c:ptCount val="5"/>
                <c:pt idx="0">
                  <c:v>2010</c:v>
                </c:pt>
                <c:pt idx="1">
                  <c:v>2011</c:v>
                </c:pt>
                <c:pt idx="2">
                  <c:v>2012</c:v>
                </c:pt>
                <c:pt idx="3">
                  <c:v>2013</c:v>
                </c:pt>
                <c:pt idx="4">
                  <c:v>2014</c:v>
                </c:pt>
              </c:numCache>
            </c:numRef>
          </c:cat>
          <c:val>
            <c:numRef>
              <c:f>'Summary Sheet - All projects'!$D$6:$H$6</c:f>
              <c:numCache>
                <c:formatCode>0.00</c:formatCode>
                <c:ptCount val="5"/>
                <c:pt idx="0">
                  <c:v>1.4</c:v>
                </c:pt>
                <c:pt idx="1">
                  <c:v>4.92</c:v>
                </c:pt>
                <c:pt idx="2">
                  <c:v>13.345800000000002</c:v>
                </c:pt>
                <c:pt idx="3">
                  <c:v>155.54579999999999</c:v>
                </c:pt>
                <c:pt idx="4">
                  <c:v>155.54579999999999</c:v>
                </c:pt>
              </c:numCache>
            </c:numRef>
          </c:val>
        </c:ser>
        <c:gapWidth val="75"/>
        <c:overlap val="100"/>
        <c:axId val="114591616"/>
        <c:axId val="114597888"/>
      </c:barChart>
      <c:catAx>
        <c:axId val="114591616"/>
        <c:scaling>
          <c:orientation val="minMax"/>
        </c:scaling>
        <c:axPos val="b"/>
        <c:title>
          <c:tx>
            <c:rich>
              <a:bodyPr/>
              <a:lstStyle/>
              <a:p>
                <a:pPr>
                  <a:defRPr/>
                </a:pPr>
                <a:r>
                  <a:rPr lang="en-US" baseline="0" dirty="0" smtClean="0"/>
                  <a:t>Cumulative Name Plate Capacity Online by Year</a:t>
                </a:r>
                <a:endParaRPr lang="en-US" dirty="0"/>
              </a:p>
            </c:rich>
          </c:tx>
          <c:layout/>
        </c:title>
        <c:numFmt formatCode="General" sourceLinked="1"/>
        <c:majorTickMark val="none"/>
        <c:tickLblPos val="nextTo"/>
        <c:crossAx val="114597888"/>
        <c:crosses val="autoZero"/>
        <c:auto val="1"/>
        <c:lblAlgn val="ctr"/>
        <c:lblOffset val="100"/>
      </c:catAx>
      <c:valAx>
        <c:axId val="114597888"/>
        <c:scaling>
          <c:orientation val="minMax"/>
        </c:scaling>
        <c:axPos val="l"/>
        <c:majorGridlines/>
        <c:minorGridlines/>
        <c:title>
          <c:tx>
            <c:rich>
              <a:bodyPr/>
              <a:lstStyle/>
              <a:p>
                <a:pPr>
                  <a:defRPr/>
                </a:pPr>
                <a:r>
                  <a:rPr lang="en-US"/>
                  <a:t>Million</a:t>
                </a:r>
                <a:r>
                  <a:rPr lang="en-US" baseline="0"/>
                  <a:t> of gallons</a:t>
                </a:r>
                <a:endParaRPr lang="en-US"/>
              </a:p>
            </c:rich>
          </c:tx>
          <c:layout/>
        </c:title>
        <c:numFmt formatCode="0.00" sourceLinked="1"/>
        <c:tickLblPos val="nextTo"/>
        <c:crossAx val="114591616"/>
        <c:crosses val="autoZero"/>
        <c:crossBetween val="between"/>
      </c:valAx>
    </c:plotArea>
    <c:legend>
      <c:legendPos val="r"/>
      <c:layout>
        <c:manualLayout>
          <c:xMode val="edge"/>
          <c:yMode val="edge"/>
          <c:x val="0.31516296470403987"/>
          <c:y val="0.85298444401766849"/>
          <c:w val="0.33906589101735557"/>
          <c:h val="0.14701555598233193"/>
        </c:manualLayout>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E9573-D3D6-428F-971E-146035B1F6E6}" type="doc">
      <dgm:prSet loTypeId="urn:microsoft.com/office/officeart/2005/8/layout/lProcess2" loCatId="list" qsTypeId="urn:microsoft.com/office/officeart/2005/8/quickstyle/simple1#1" qsCatId="simple" csTypeId="urn:microsoft.com/office/officeart/2005/8/colors/accent1_2#1" csCatId="accent1" phldr="1"/>
      <dgm:spPr/>
      <dgm:t>
        <a:bodyPr/>
        <a:lstStyle/>
        <a:p>
          <a:endParaRPr lang="en-US"/>
        </a:p>
      </dgm:t>
    </dgm:pt>
    <dgm:pt modelId="{74BE8B0B-7604-41CB-822E-C436521A602B}">
      <dgm:prSet phldrT="[Text]" custT="1"/>
      <dgm:spPr/>
      <dgm:t>
        <a:bodyPr tIns="182880" bIns="731520"/>
        <a:lstStyle/>
        <a:p>
          <a:pPr algn="l"/>
          <a:r>
            <a:rPr lang="en-US" sz="2000" b="0" i="1" u="none" dirty="0" smtClean="0"/>
            <a:t>     Discovery </a:t>
          </a:r>
          <a:br>
            <a:rPr lang="en-US" sz="2000" b="0" i="1" u="none" dirty="0" smtClean="0"/>
          </a:br>
          <a:r>
            <a:rPr lang="en-US" sz="2000" b="0" i="1" u="none" dirty="0" smtClean="0"/>
            <a:t>     Research    </a:t>
          </a:r>
          <a:endParaRPr lang="en-US" sz="2000" dirty="0"/>
        </a:p>
      </dgm:t>
    </dgm:pt>
    <dgm:pt modelId="{2C54FF0B-6ACC-4A36-A5B0-70EE01C8B80F}" type="parTrans" cxnId="{A172AF60-7664-4365-86DC-84594C32B59F}">
      <dgm:prSet/>
      <dgm:spPr/>
      <dgm:t>
        <a:bodyPr/>
        <a:lstStyle/>
        <a:p>
          <a:endParaRPr lang="en-US"/>
        </a:p>
      </dgm:t>
    </dgm:pt>
    <dgm:pt modelId="{6196A036-BF4B-42F1-ABB4-9B0A6E028202}" type="sibTrans" cxnId="{A172AF60-7664-4365-86DC-84594C32B59F}">
      <dgm:prSet/>
      <dgm:spPr/>
      <dgm:t>
        <a:bodyPr/>
        <a:lstStyle/>
        <a:p>
          <a:endParaRPr lang="en-US"/>
        </a:p>
      </dgm:t>
    </dgm:pt>
    <dgm:pt modelId="{01D0765B-6AA6-44C9-A9FB-664CB6E2507C}">
      <dgm:prSet phldrT="[Text]" custT="1"/>
      <dgm:spPr/>
      <dgm:t>
        <a:bodyPr tIns="182880" bIns="731520"/>
        <a:lstStyle/>
        <a:p>
          <a:r>
            <a:rPr lang="en-US" sz="2000" b="0" i="1" u="none" dirty="0" smtClean="0"/>
            <a:t>Applied Research</a:t>
          </a:r>
          <a:endParaRPr lang="en-US" sz="2000" dirty="0"/>
        </a:p>
      </dgm:t>
    </dgm:pt>
    <dgm:pt modelId="{66025136-3F52-49F6-8C0E-D669A6B8B36E}" type="parTrans" cxnId="{2B5F533E-5067-4A77-84F3-B0DBDC535BDB}">
      <dgm:prSet/>
      <dgm:spPr/>
      <dgm:t>
        <a:bodyPr/>
        <a:lstStyle/>
        <a:p>
          <a:endParaRPr lang="en-US"/>
        </a:p>
      </dgm:t>
    </dgm:pt>
    <dgm:pt modelId="{97F12139-5CB0-42C5-A1ED-081649E3E750}" type="sibTrans" cxnId="{2B5F533E-5067-4A77-84F3-B0DBDC535BDB}">
      <dgm:prSet/>
      <dgm:spPr/>
      <dgm:t>
        <a:bodyPr/>
        <a:lstStyle/>
        <a:p>
          <a:endParaRPr lang="en-US"/>
        </a:p>
      </dgm:t>
    </dgm:pt>
    <dgm:pt modelId="{44A2977E-2199-4C6A-8419-B02D82FAF39C}">
      <dgm:prSet custT="1"/>
      <dgm:spPr/>
      <dgm:t>
        <a:bodyPr tIns="182880" bIns="731520"/>
        <a:lstStyle/>
        <a:p>
          <a:r>
            <a:rPr lang="en-US" sz="2000" b="0" i="1" u="none" dirty="0" smtClean="0"/>
            <a:t>Technology Maturation &amp; Deployment</a:t>
          </a:r>
          <a:endParaRPr lang="en-US" sz="2000" dirty="0"/>
        </a:p>
      </dgm:t>
    </dgm:pt>
    <dgm:pt modelId="{F1E64948-788F-4366-943B-4ABF12BE0230}" type="parTrans" cxnId="{9A2EE331-95DD-4ADC-98AA-F1F2BBA2F961}">
      <dgm:prSet/>
      <dgm:spPr/>
      <dgm:t>
        <a:bodyPr/>
        <a:lstStyle/>
        <a:p>
          <a:endParaRPr lang="en-US"/>
        </a:p>
      </dgm:t>
    </dgm:pt>
    <dgm:pt modelId="{39D12CBB-2868-4D1A-8AE5-4FC7EFF7FDDD}" type="sibTrans" cxnId="{9A2EE331-95DD-4ADC-98AA-F1F2BBA2F961}">
      <dgm:prSet/>
      <dgm:spPr/>
      <dgm:t>
        <a:bodyPr/>
        <a:lstStyle/>
        <a:p>
          <a:endParaRPr lang="en-US"/>
        </a:p>
      </dgm:t>
    </dgm:pt>
    <dgm:pt modelId="{A2C5CC22-4C5D-4D70-BF92-A4B38D67363A}" type="pres">
      <dgm:prSet presAssocID="{8B3E9573-D3D6-428F-971E-146035B1F6E6}" presName="theList" presStyleCnt="0">
        <dgm:presLayoutVars>
          <dgm:dir/>
          <dgm:animLvl val="lvl"/>
          <dgm:resizeHandles val="exact"/>
        </dgm:presLayoutVars>
      </dgm:prSet>
      <dgm:spPr/>
      <dgm:t>
        <a:bodyPr/>
        <a:lstStyle/>
        <a:p>
          <a:endParaRPr lang="en-US"/>
        </a:p>
      </dgm:t>
    </dgm:pt>
    <dgm:pt modelId="{6F1524A3-6E8F-4EA7-8BFF-87021E08FD12}" type="pres">
      <dgm:prSet presAssocID="{74BE8B0B-7604-41CB-822E-C436521A602B}" presName="compNode" presStyleCnt="0"/>
      <dgm:spPr/>
    </dgm:pt>
    <dgm:pt modelId="{CE8244D6-8775-47BD-9909-861D0B232FA2}" type="pres">
      <dgm:prSet presAssocID="{74BE8B0B-7604-41CB-822E-C436521A602B}" presName="aNode" presStyleLbl="bgShp" presStyleIdx="0" presStyleCnt="3" custScaleX="217906"/>
      <dgm:spPr/>
      <dgm:t>
        <a:bodyPr/>
        <a:lstStyle/>
        <a:p>
          <a:endParaRPr lang="en-US"/>
        </a:p>
      </dgm:t>
    </dgm:pt>
    <dgm:pt modelId="{E9CEDF0C-9F2E-4F1C-8BD9-FF0A39EFE1A1}" type="pres">
      <dgm:prSet presAssocID="{74BE8B0B-7604-41CB-822E-C436521A602B}" presName="textNode" presStyleLbl="bgShp" presStyleIdx="0" presStyleCnt="3"/>
      <dgm:spPr/>
      <dgm:t>
        <a:bodyPr/>
        <a:lstStyle/>
        <a:p>
          <a:endParaRPr lang="en-US"/>
        </a:p>
      </dgm:t>
    </dgm:pt>
    <dgm:pt modelId="{B2951C7B-9015-4AC8-9177-E7C369976588}" type="pres">
      <dgm:prSet presAssocID="{74BE8B0B-7604-41CB-822E-C436521A602B}" presName="compChildNode" presStyleCnt="0"/>
      <dgm:spPr/>
    </dgm:pt>
    <dgm:pt modelId="{64664BC8-BB68-4334-A7AB-D62D1762D161}" type="pres">
      <dgm:prSet presAssocID="{74BE8B0B-7604-41CB-822E-C436521A602B}" presName="theInnerList" presStyleCnt="0"/>
      <dgm:spPr/>
    </dgm:pt>
    <dgm:pt modelId="{1966CD95-2491-4E51-8850-92EBC26BDBF2}" type="pres">
      <dgm:prSet presAssocID="{74BE8B0B-7604-41CB-822E-C436521A602B}" presName="aSpace" presStyleCnt="0"/>
      <dgm:spPr/>
    </dgm:pt>
    <dgm:pt modelId="{DA847AD6-DE18-4B44-B267-FD18F97D13CB}" type="pres">
      <dgm:prSet presAssocID="{01D0765B-6AA6-44C9-A9FB-664CB6E2507C}" presName="compNode" presStyleCnt="0"/>
      <dgm:spPr/>
    </dgm:pt>
    <dgm:pt modelId="{15AC2A41-71F0-42BD-A61F-D6C8D1ADBBAF}" type="pres">
      <dgm:prSet presAssocID="{01D0765B-6AA6-44C9-A9FB-664CB6E2507C}" presName="aNode" presStyleLbl="bgShp" presStyleIdx="1" presStyleCnt="3"/>
      <dgm:spPr/>
      <dgm:t>
        <a:bodyPr/>
        <a:lstStyle/>
        <a:p>
          <a:endParaRPr lang="en-US"/>
        </a:p>
      </dgm:t>
    </dgm:pt>
    <dgm:pt modelId="{B80BDDC4-3FB0-46A9-AA62-BF92FB83D0A7}" type="pres">
      <dgm:prSet presAssocID="{01D0765B-6AA6-44C9-A9FB-664CB6E2507C}" presName="textNode" presStyleLbl="bgShp" presStyleIdx="1" presStyleCnt="3"/>
      <dgm:spPr/>
      <dgm:t>
        <a:bodyPr/>
        <a:lstStyle/>
        <a:p>
          <a:endParaRPr lang="en-US"/>
        </a:p>
      </dgm:t>
    </dgm:pt>
    <dgm:pt modelId="{65216319-B2B8-4BC9-99E7-A0653E91C01B}" type="pres">
      <dgm:prSet presAssocID="{01D0765B-6AA6-44C9-A9FB-664CB6E2507C}" presName="compChildNode" presStyleCnt="0"/>
      <dgm:spPr/>
    </dgm:pt>
    <dgm:pt modelId="{D7298EF5-2D26-471E-A181-0641BC0DE7CC}" type="pres">
      <dgm:prSet presAssocID="{01D0765B-6AA6-44C9-A9FB-664CB6E2507C}" presName="theInnerList" presStyleCnt="0"/>
      <dgm:spPr/>
    </dgm:pt>
    <dgm:pt modelId="{EE688A86-2778-49FB-9C74-72C1781177C9}" type="pres">
      <dgm:prSet presAssocID="{01D0765B-6AA6-44C9-A9FB-664CB6E2507C}" presName="aSpace" presStyleCnt="0"/>
      <dgm:spPr/>
    </dgm:pt>
    <dgm:pt modelId="{6BD866D4-0CBA-487F-BB8E-0A8D885F560B}" type="pres">
      <dgm:prSet presAssocID="{44A2977E-2199-4C6A-8419-B02D82FAF39C}" presName="compNode" presStyleCnt="0"/>
      <dgm:spPr/>
    </dgm:pt>
    <dgm:pt modelId="{F4BB5270-E79F-45FF-84D9-D29B3D273F4F}" type="pres">
      <dgm:prSet presAssocID="{44A2977E-2199-4C6A-8419-B02D82FAF39C}" presName="aNode" presStyleLbl="bgShp" presStyleIdx="2" presStyleCnt="3"/>
      <dgm:spPr/>
      <dgm:t>
        <a:bodyPr/>
        <a:lstStyle/>
        <a:p>
          <a:endParaRPr lang="en-US"/>
        </a:p>
      </dgm:t>
    </dgm:pt>
    <dgm:pt modelId="{4317DD94-C75C-40D3-B685-A50540958C34}" type="pres">
      <dgm:prSet presAssocID="{44A2977E-2199-4C6A-8419-B02D82FAF39C}" presName="textNode" presStyleLbl="bgShp" presStyleIdx="2" presStyleCnt="3"/>
      <dgm:spPr/>
      <dgm:t>
        <a:bodyPr/>
        <a:lstStyle/>
        <a:p>
          <a:endParaRPr lang="en-US"/>
        </a:p>
      </dgm:t>
    </dgm:pt>
    <dgm:pt modelId="{4F214137-338C-43F3-8A99-EFC5F982D99C}" type="pres">
      <dgm:prSet presAssocID="{44A2977E-2199-4C6A-8419-B02D82FAF39C}" presName="compChildNode" presStyleCnt="0"/>
      <dgm:spPr/>
    </dgm:pt>
    <dgm:pt modelId="{960C7B30-5C40-4B7D-B903-F0E8FA1A9656}" type="pres">
      <dgm:prSet presAssocID="{44A2977E-2199-4C6A-8419-B02D82FAF39C}" presName="theInnerList" presStyleCnt="0"/>
      <dgm:spPr/>
    </dgm:pt>
  </dgm:ptLst>
  <dgm:cxnLst>
    <dgm:cxn modelId="{59D32F9D-5097-4914-B766-D18C2993DCA3}" type="presOf" srcId="{44A2977E-2199-4C6A-8419-B02D82FAF39C}" destId="{4317DD94-C75C-40D3-B685-A50540958C34}" srcOrd="1" destOrd="0" presId="urn:microsoft.com/office/officeart/2005/8/layout/lProcess2"/>
    <dgm:cxn modelId="{ADE53D0B-5912-4BD8-9E72-7343D6B840DD}" type="presOf" srcId="{8B3E9573-D3D6-428F-971E-146035B1F6E6}" destId="{A2C5CC22-4C5D-4D70-BF92-A4B38D67363A}" srcOrd="0" destOrd="0" presId="urn:microsoft.com/office/officeart/2005/8/layout/lProcess2"/>
    <dgm:cxn modelId="{2B5F533E-5067-4A77-84F3-B0DBDC535BDB}" srcId="{8B3E9573-D3D6-428F-971E-146035B1F6E6}" destId="{01D0765B-6AA6-44C9-A9FB-664CB6E2507C}" srcOrd="1" destOrd="0" parTransId="{66025136-3F52-49F6-8C0E-D669A6B8B36E}" sibTransId="{97F12139-5CB0-42C5-A1ED-081649E3E750}"/>
    <dgm:cxn modelId="{9A2EE331-95DD-4ADC-98AA-F1F2BBA2F961}" srcId="{8B3E9573-D3D6-428F-971E-146035B1F6E6}" destId="{44A2977E-2199-4C6A-8419-B02D82FAF39C}" srcOrd="2" destOrd="0" parTransId="{F1E64948-788F-4366-943B-4ABF12BE0230}" sibTransId="{39D12CBB-2868-4D1A-8AE5-4FC7EFF7FDDD}"/>
    <dgm:cxn modelId="{1FF07D2D-A8E4-4393-B80B-4E7880C1076A}" type="presOf" srcId="{74BE8B0B-7604-41CB-822E-C436521A602B}" destId="{E9CEDF0C-9F2E-4F1C-8BD9-FF0A39EFE1A1}" srcOrd="1" destOrd="0" presId="urn:microsoft.com/office/officeart/2005/8/layout/lProcess2"/>
    <dgm:cxn modelId="{A172AF60-7664-4365-86DC-84594C32B59F}" srcId="{8B3E9573-D3D6-428F-971E-146035B1F6E6}" destId="{74BE8B0B-7604-41CB-822E-C436521A602B}" srcOrd="0" destOrd="0" parTransId="{2C54FF0B-6ACC-4A36-A5B0-70EE01C8B80F}" sibTransId="{6196A036-BF4B-42F1-ABB4-9B0A6E028202}"/>
    <dgm:cxn modelId="{CF1318D2-9BA2-4F5B-B358-EDFF9D9D4BA0}" type="presOf" srcId="{74BE8B0B-7604-41CB-822E-C436521A602B}" destId="{CE8244D6-8775-47BD-9909-861D0B232FA2}" srcOrd="0" destOrd="0" presId="urn:microsoft.com/office/officeart/2005/8/layout/lProcess2"/>
    <dgm:cxn modelId="{8302F743-FEAA-47DC-87B9-F2ABF95E4E82}" type="presOf" srcId="{44A2977E-2199-4C6A-8419-B02D82FAF39C}" destId="{F4BB5270-E79F-45FF-84D9-D29B3D273F4F}" srcOrd="0" destOrd="0" presId="urn:microsoft.com/office/officeart/2005/8/layout/lProcess2"/>
    <dgm:cxn modelId="{04434613-FF91-4F3B-8E9F-CE919B141DE4}" type="presOf" srcId="{01D0765B-6AA6-44C9-A9FB-664CB6E2507C}" destId="{B80BDDC4-3FB0-46A9-AA62-BF92FB83D0A7}" srcOrd="1" destOrd="0" presId="urn:microsoft.com/office/officeart/2005/8/layout/lProcess2"/>
    <dgm:cxn modelId="{98CBBE4B-F763-4A1D-93B7-F92AB00773BB}" type="presOf" srcId="{01D0765B-6AA6-44C9-A9FB-664CB6E2507C}" destId="{15AC2A41-71F0-42BD-A61F-D6C8D1ADBBAF}" srcOrd="0" destOrd="0" presId="urn:microsoft.com/office/officeart/2005/8/layout/lProcess2"/>
    <dgm:cxn modelId="{5808DF5B-961F-43BD-84C5-7B68B090C931}" type="presParOf" srcId="{A2C5CC22-4C5D-4D70-BF92-A4B38D67363A}" destId="{6F1524A3-6E8F-4EA7-8BFF-87021E08FD12}" srcOrd="0" destOrd="0" presId="urn:microsoft.com/office/officeart/2005/8/layout/lProcess2"/>
    <dgm:cxn modelId="{703D72E1-C4A1-44C1-A65D-DCF1C09FAA9E}" type="presParOf" srcId="{6F1524A3-6E8F-4EA7-8BFF-87021E08FD12}" destId="{CE8244D6-8775-47BD-9909-861D0B232FA2}" srcOrd="0" destOrd="0" presId="urn:microsoft.com/office/officeart/2005/8/layout/lProcess2"/>
    <dgm:cxn modelId="{CEFE7089-C478-4F10-979B-9AAA6B5CDC37}" type="presParOf" srcId="{6F1524A3-6E8F-4EA7-8BFF-87021E08FD12}" destId="{E9CEDF0C-9F2E-4F1C-8BD9-FF0A39EFE1A1}" srcOrd="1" destOrd="0" presId="urn:microsoft.com/office/officeart/2005/8/layout/lProcess2"/>
    <dgm:cxn modelId="{0139BE70-4F6E-46AB-9EDF-5FC1FC9408B3}" type="presParOf" srcId="{6F1524A3-6E8F-4EA7-8BFF-87021E08FD12}" destId="{B2951C7B-9015-4AC8-9177-E7C369976588}" srcOrd="2" destOrd="0" presId="urn:microsoft.com/office/officeart/2005/8/layout/lProcess2"/>
    <dgm:cxn modelId="{26F1E10C-ECE7-4C49-A33E-036608068290}" type="presParOf" srcId="{B2951C7B-9015-4AC8-9177-E7C369976588}" destId="{64664BC8-BB68-4334-A7AB-D62D1762D161}" srcOrd="0" destOrd="0" presId="urn:microsoft.com/office/officeart/2005/8/layout/lProcess2"/>
    <dgm:cxn modelId="{3CE37636-AC82-4567-938E-21338BF75189}" type="presParOf" srcId="{A2C5CC22-4C5D-4D70-BF92-A4B38D67363A}" destId="{1966CD95-2491-4E51-8850-92EBC26BDBF2}" srcOrd="1" destOrd="0" presId="urn:microsoft.com/office/officeart/2005/8/layout/lProcess2"/>
    <dgm:cxn modelId="{7887BCE5-FBE2-44A4-8450-790FE2390DCE}" type="presParOf" srcId="{A2C5CC22-4C5D-4D70-BF92-A4B38D67363A}" destId="{DA847AD6-DE18-4B44-B267-FD18F97D13CB}" srcOrd="2" destOrd="0" presId="urn:microsoft.com/office/officeart/2005/8/layout/lProcess2"/>
    <dgm:cxn modelId="{E954A3E2-F173-4F95-867B-B87269DDA593}" type="presParOf" srcId="{DA847AD6-DE18-4B44-B267-FD18F97D13CB}" destId="{15AC2A41-71F0-42BD-A61F-D6C8D1ADBBAF}" srcOrd="0" destOrd="0" presId="urn:microsoft.com/office/officeart/2005/8/layout/lProcess2"/>
    <dgm:cxn modelId="{F46612EC-AC11-47E0-A4FD-45AC788C01B4}" type="presParOf" srcId="{DA847AD6-DE18-4B44-B267-FD18F97D13CB}" destId="{B80BDDC4-3FB0-46A9-AA62-BF92FB83D0A7}" srcOrd="1" destOrd="0" presId="urn:microsoft.com/office/officeart/2005/8/layout/lProcess2"/>
    <dgm:cxn modelId="{3C5EB0BD-7BD5-4711-979F-CEF49FE7A219}" type="presParOf" srcId="{DA847AD6-DE18-4B44-B267-FD18F97D13CB}" destId="{65216319-B2B8-4BC9-99E7-A0653E91C01B}" srcOrd="2" destOrd="0" presId="urn:microsoft.com/office/officeart/2005/8/layout/lProcess2"/>
    <dgm:cxn modelId="{CB95A1D3-B586-47E7-9D0D-8F8D45992916}" type="presParOf" srcId="{65216319-B2B8-4BC9-99E7-A0653E91C01B}" destId="{D7298EF5-2D26-471E-A181-0641BC0DE7CC}" srcOrd="0" destOrd="0" presId="urn:microsoft.com/office/officeart/2005/8/layout/lProcess2"/>
    <dgm:cxn modelId="{BE1AFC25-167A-40A3-B07A-38BBC0FC6F41}" type="presParOf" srcId="{A2C5CC22-4C5D-4D70-BF92-A4B38D67363A}" destId="{EE688A86-2778-49FB-9C74-72C1781177C9}" srcOrd="3" destOrd="0" presId="urn:microsoft.com/office/officeart/2005/8/layout/lProcess2"/>
    <dgm:cxn modelId="{F3BEE0F2-197A-498C-92E6-9EB2FAE38D78}" type="presParOf" srcId="{A2C5CC22-4C5D-4D70-BF92-A4B38D67363A}" destId="{6BD866D4-0CBA-487F-BB8E-0A8D885F560B}" srcOrd="4" destOrd="0" presId="urn:microsoft.com/office/officeart/2005/8/layout/lProcess2"/>
    <dgm:cxn modelId="{5710B2DE-F687-4ECA-AECA-CE3155A19564}" type="presParOf" srcId="{6BD866D4-0CBA-487F-BB8E-0A8D885F560B}" destId="{F4BB5270-E79F-45FF-84D9-D29B3D273F4F}" srcOrd="0" destOrd="0" presId="urn:microsoft.com/office/officeart/2005/8/layout/lProcess2"/>
    <dgm:cxn modelId="{B5045BA4-E890-4199-BBAC-085342EAA75C}" type="presParOf" srcId="{6BD866D4-0CBA-487F-BB8E-0A8D885F560B}" destId="{4317DD94-C75C-40D3-B685-A50540958C34}" srcOrd="1" destOrd="0" presId="urn:microsoft.com/office/officeart/2005/8/layout/lProcess2"/>
    <dgm:cxn modelId="{263BE9EB-BBBD-47B2-AF75-BC7C53A8ECE7}" type="presParOf" srcId="{6BD866D4-0CBA-487F-BB8E-0A8D885F560B}" destId="{4F214137-338C-43F3-8A99-EFC5F982D99C}" srcOrd="2" destOrd="0" presId="urn:microsoft.com/office/officeart/2005/8/layout/lProcess2"/>
    <dgm:cxn modelId="{1AF27A49-42F9-4937-AAEB-252BFA4349FE}" type="presParOf" srcId="{4F214137-338C-43F3-8A99-EFC5F982D99C}" destId="{960C7B30-5C40-4B7D-B903-F0E8FA1A9656}"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E9573-D3D6-428F-971E-146035B1F6E6}" type="doc">
      <dgm:prSet loTypeId="urn:microsoft.com/office/officeart/2005/8/layout/lProcess2" loCatId="list" qsTypeId="urn:microsoft.com/office/officeart/2005/8/quickstyle/simple1#2" qsCatId="simple" csTypeId="urn:microsoft.com/office/officeart/2005/8/colors/accent1_2#2" csCatId="accent1" phldr="1"/>
      <dgm:spPr/>
      <dgm:t>
        <a:bodyPr/>
        <a:lstStyle/>
        <a:p>
          <a:endParaRPr lang="en-US"/>
        </a:p>
      </dgm:t>
    </dgm:pt>
    <dgm:pt modelId="{74BE8B0B-7604-41CB-822E-C436521A602B}">
      <dgm:prSet phldrT="[Text]" custT="1"/>
      <dgm:spPr/>
      <dgm:t>
        <a:bodyPr tIns="182880" bIns="731520"/>
        <a:lstStyle/>
        <a:p>
          <a:r>
            <a:rPr lang="en-US" sz="2000" b="0" i="1" u="none" dirty="0" smtClean="0"/>
            <a:t>Discovery Research</a:t>
          </a:r>
          <a:endParaRPr lang="en-US" sz="2000" dirty="0"/>
        </a:p>
      </dgm:t>
    </dgm:pt>
    <dgm:pt modelId="{2C54FF0B-6ACC-4A36-A5B0-70EE01C8B80F}" type="parTrans" cxnId="{A172AF60-7664-4365-86DC-84594C32B59F}">
      <dgm:prSet/>
      <dgm:spPr/>
      <dgm:t>
        <a:bodyPr/>
        <a:lstStyle/>
        <a:p>
          <a:endParaRPr lang="en-US"/>
        </a:p>
      </dgm:t>
    </dgm:pt>
    <dgm:pt modelId="{6196A036-BF4B-42F1-ABB4-9B0A6E028202}" type="sibTrans" cxnId="{A172AF60-7664-4365-86DC-84594C32B59F}">
      <dgm:prSet/>
      <dgm:spPr/>
      <dgm:t>
        <a:bodyPr/>
        <a:lstStyle/>
        <a:p>
          <a:endParaRPr lang="en-US"/>
        </a:p>
      </dgm:t>
    </dgm:pt>
    <dgm:pt modelId="{F008339A-3542-4179-BBA3-BA99796C2CED}">
      <dgm:prSet phldrT="[Text]" custT="1"/>
      <dgm:spPr/>
      <dgm:t>
        <a:bodyPr tIns="182880" bIns="731520"/>
        <a:lstStyle/>
        <a:p>
          <a:r>
            <a:rPr lang="en-US" sz="2000" b="0" i="1" u="none" dirty="0" smtClean="0"/>
            <a:t>Basic </a:t>
          </a:r>
          <a:br>
            <a:rPr lang="en-US" sz="2000" b="0" i="1" u="none" dirty="0" smtClean="0"/>
          </a:br>
          <a:r>
            <a:rPr lang="en-US" sz="2000" b="0" i="1" u="none" dirty="0" smtClean="0"/>
            <a:t>Research</a:t>
          </a:r>
          <a:endParaRPr lang="en-US" sz="2000" dirty="0"/>
        </a:p>
      </dgm:t>
    </dgm:pt>
    <dgm:pt modelId="{A8849CF1-BFF6-4793-A9BC-302C85ABD7A5}" type="parTrans" cxnId="{897EB9BE-111B-4192-9846-271E051765C6}">
      <dgm:prSet/>
      <dgm:spPr/>
      <dgm:t>
        <a:bodyPr/>
        <a:lstStyle/>
        <a:p>
          <a:endParaRPr lang="en-US"/>
        </a:p>
      </dgm:t>
    </dgm:pt>
    <dgm:pt modelId="{CBBA72FD-4F7B-42EC-B73D-C9C579A3DFAC}" type="sibTrans" cxnId="{897EB9BE-111B-4192-9846-271E051765C6}">
      <dgm:prSet/>
      <dgm:spPr/>
      <dgm:t>
        <a:bodyPr/>
        <a:lstStyle/>
        <a:p>
          <a:endParaRPr lang="en-US"/>
        </a:p>
      </dgm:t>
    </dgm:pt>
    <dgm:pt modelId="{01D0765B-6AA6-44C9-A9FB-664CB6E2507C}">
      <dgm:prSet phldrT="[Text]" custT="1"/>
      <dgm:spPr/>
      <dgm:t>
        <a:bodyPr tIns="182880" bIns="731520"/>
        <a:lstStyle/>
        <a:p>
          <a:r>
            <a:rPr lang="en-US" sz="2000" b="0" i="1" u="none" dirty="0" smtClean="0"/>
            <a:t>Applied </a:t>
          </a:r>
          <a:br>
            <a:rPr lang="en-US" sz="2000" b="0" i="1" u="none" dirty="0" smtClean="0"/>
          </a:br>
          <a:r>
            <a:rPr lang="en-US" sz="2000" b="0" i="1" u="none" dirty="0" smtClean="0"/>
            <a:t>Research</a:t>
          </a:r>
          <a:endParaRPr lang="en-US" sz="2000" dirty="0"/>
        </a:p>
      </dgm:t>
    </dgm:pt>
    <dgm:pt modelId="{66025136-3F52-49F6-8C0E-D669A6B8B36E}" type="parTrans" cxnId="{2B5F533E-5067-4A77-84F3-B0DBDC535BDB}">
      <dgm:prSet/>
      <dgm:spPr/>
      <dgm:t>
        <a:bodyPr/>
        <a:lstStyle/>
        <a:p>
          <a:endParaRPr lang="en-US"/>
        </a:p>
      </dgm:t>
    </dgm:pt>
    <dgm:pt modelId="{97F12139-5CB0-42C5-A1ED-081649E3E750}" type="sibTrans" cxnId="{2B5F533E-5067-4A77-84F3-B0DBDC535BDB}">
      <dgm:prSet/>
      <dgm:spPr/>
      <dgm:t>
        <a:bodyPr/>
        <a:lstStyle/>
        <a:p>
          <a:endParaRPr lang="en-US"/>
        </a:p>
      </dgm:t>
    </dgm:pt>
    <dgm:pt modelId="{44A2977E-2199-4C6A-8419-B02D82FAF39C}">
      <dgm:prSet custT="1"/>
      <dgm:spPr/>
      <dgm:t>
        <a:bodyPr tIns="182880" bIns="731520"/>
        <a:lstStyle/>
        <a:p>
          <a:r>
            <a:rPr lang="en-US" sz="2000" b="0" i="1" u="none" dirty="0" smtClean="0"/>
            <a:t>Technology Maturation &amp; Deployment</a:t>
          </a:r>
          <a:endParaRPr lang="en-US" sz="2000" dirty="0"/>
        </a:p>
      </dgm:t>
    </dgm:pt>
    <dgm:pt modelId="{F1E64948-788F-4366-943B-4ABF12BE0230}" type="parTrans" cxnId="{9A2EE331-95DD-4ADC-98AA-F1F2BBA2F961}">
      <dgm:prSet/>
      <dgm:spPr/>
      <dgm:t>
        <a:bodyPr/>
        <a:lstStyle/>
        <a:p>
          <a:endParaRPr lang="en-US"/>
        </a:p>
      </dgm:t>
    </dgm:pt>
    <dgm:pt modelId="{39D12CBB-2868-4D1A-8AE5-4FC7EFF7FDDD}" type="sibTrans" cxnId="{9A2EE331-95DD-4ADC-98AA-F1F2BBA2F961}">
      <dgm:prSet/>
      <dgm:spPr/>
      <dgm:t>
        <a:bodyPr/>
        <a:lstStyle/>
        <a:p>
          <a:endParaRPr lang="en-US"/>
        </a:p>
      </dgm:t>
    </dgm:pt>
    <dgm:pt modelId="{A2C5CC22-4C5D-4D70-BF92-A4B38D67363A}" type="pres">
      <dgm:prSet presAssocID="{8B3E9573-D3D6-428F-971E-146035B1F6E6}" presName="theList" presStyleCnt="0">
        <dgm:presLayoutVars>
          <dgm:dir/>
          <dgm:animLvl val="lvl"/>
          <dgm:resizeHandles val="exact"/>
        </dgm:presLayoutVars>
      </dgm:prSet>
      <dgm:spPr/>
      <dgm:t>
        <a:bodyPr/>
        <a:lstStyle/>
        <a:p>
          <a:endParaRPr lang="en-US"/>
        </a:p>
      </dgm:t>
    </dgm:pt>
    <dgm:pt modelId="{6F1524A3-6E8F-4EA7-8BFF-87021E08FD12}" type="pres">
      <dgm:prSet presAssocID="{74BE8B0B-7604-41CB-822E-C436521A602B}" presName="compNode" presStyleCnt="0"/>
      <dgm:spPr/>
    </dgm:pt>
    <dgm:pt modelId="{CE8244D6-8775-47BD-9909-861D0B232FA2}" type="pres">
      <dgm:prSet presAssocID="{74BE8B0B-7604-41CB-822E-C436521A602B}" presName="aNode" presStyleLbl="bgShp" presStyleIdx="0" presStyleCnt="4"/>
      <dgm:spPr/>
      <dgm:t>
        <a:bodyPr/>
        <a:lstStyle/>
        <a:p>
          <a:endParaRPr lang="en-US"/>
        </a:p>
      </dgm:t>
    </dgm:pt>
    <dgm:pt modelId="{E9CEDF0C-9F2E-4F1C-8BD9-FF0A39EFE1A1}" type="pres">
      <dgm:prSet presAssocID="{74BE8B0B-7604-41CB-822E-C436521A602B}" presName="textNode" presStyleLbl="bgShp" presStyleIdx="0" presStyleCnt="4"/>
      <dgm:spPr/>
      <dgm:t>
        <a:bodyPr/>
        <a:lstStyle/>
        <a:p>
          <a:endParaRPr lang="en-US"/>
        </a:p>
      </dgm:t>
    </dgm:pt>
    <dgm:pt modelId="{B2951C7B-9015-4AC8-9177-E7C369976588}" type="pres">
      <dgm:prSet presAssocID="{74BE8B0B-7604-41CB-822E-C436521A602B}" presName="compChildNode" presStyleCnt="0"/>
      <dgm:spPr/>
    </dgm:pt>
    <dgm:pt modelId="{64664BC8-BB68-4334-A7AB-D62D1762D161}" type="pres">
      <dgm:prSet presAssocID="{74BE8B0B-7604-41CB-822E-C436521A602B}" presName="theInnerList" presStyleCnt="0"/>
      <dgm:spPr/>
    </dgm:pt>
    <dgm:pt modelId="{1966CD95-2491-4E51-8850-92EBC26BDBF2}" type="pres">
      <dgm:prSet presAssocID="{74BE8B0B-7604-41CB-822E-C436521A602B}" presName="aSpace" presStyleCnt="0"/>
      <dgm:spPr/>
    </dgm:pt>
    <dgm:pt modelId="{505B0D3B-863A-45A2-A7A0-4EE0B7AD55F8}" type="pres">
      <dgm:prSet presAssocID="{F008339A-3542-4179-BBA3-BA99796C2CED}" presName="compNode" presStyleCnt="0"/>
      <dgm:spPr/>
    </dgm:pt>
    <dgm:pt modelId="{0699CB1B-CF8A-4774-A809-0E38DA71C313}" type="pres">
      <dgm:prSet presAssocID="{F008339A-3542-4179-BBA3-BA99796C2CED}" presName="aNode" presStyleLbl="bgShp" presStyleIdx="1" presStyleCnt="4"/>
      <dgm:spPr/>
      <dgm:t>
        <a:bodyPr/>
        <a:lstStyle/>
        <a:p>
          <a:endParaRPr lang="en-US"/>
        </a:p>
      </dgm:t>
    </dgm:pt>
    <dgm:pt modelId="{FDF528E2-1D52-4EF2-A498-74374465633D}" type="pres">
      <dgm:prSet presAssocID="{F008339A-3542-4179-BBA3-BA99796C2CED}" presName="textNode" presStyleLbl="bgShp" presStyleIdx="1" presStyleCnt="4"/>
      <dgm:spPr/>
      <dgm:t>
        <a:bodyPr/>
        <a:lstStyle/>
        <a:p>
          <a:endParaRPr lang="en-US"/>
        </a:p>
      </dgm:t>
    </dgm:pt>
    <dgm:pt modelId="{2645887E-3B2B-4DAA-814E-4AC33D6763CC}" type="pres">
      <dgm:prSet presAssocID="{F008339A-3542-4179-BBA3-BA99796C2CED}" presName="compChildNode" presStyleCnt="0"/>
      <dgm:spPr/>
    </dgm:pt>
    <dgm:pt modelId="{21B9AE01-E4F8-4C15-9482-0D5FD6D4FE6E}" type="pres">
      <dgm:prSet presAssocID="{F008339A-3542-4179-BBA3-BA99796C2CED}" presName="theInnerList" presStyleCnt="0"/>
      <dgm:spPr/>
    </dgm:pt>
    <dgm:pt modelId="{463D58B6-FC18-437D-829D-1F8ED2D98CF4}" type="pres">
      <dgm:prSet presAssocID="{F008339A-3542-4179-BBA3-BA99796C2CED}" presName="aSpace" presStyleCnt="0"/>
      <dgm:spPr/>
    </dgm:pt>
    <dgm:pt modelId="{DA847AD6-DE18-4B44-B267-FD18F97D13CB}" type="pres">
      <dgm:prSet presAssocID="{01D0765B-6AA6-44C9-A9FB-664CB6E2507C}" presName="compNode" presStyleCnt="0"/>
      <dgm:spPr/>
    </dgm:pt>
    <dgm:pt modelId="{15AC2A41-71F0-42BD-A61F-D6C8D1ADBBAF}" type="pres">
      <dgm:prSet presAssocID="{01D0765B-6AA6-44C9-A9FB-664CB6E2507C}" presName="aNode" presStyleLbl="bgShp" presStyleIdx="2" presStyleCnt="4"/>
      <dgm:spPr/>
      <dgm:t>
        <a:bodyPr/>
        <a:lstStyle/>
        <a:p>
          <a:endParaRPr lang="en-US"/>
        </a:p>
      </dgm:t>
    </dgm:pt>
    <dgm:pt modelId="{B80BDDC4-3FB0-46A9-AA62-BF92FB83D0A7}" type="pres">
      <dgm:prSet presAssocID="{01D0765B-6AA6-44C9-A9FB-664CB6E2507C}" presName="textNode" presStyleLbl="bgShp" presStyleIdx="2" presStyleCnt="4"/>
      <dgm:spPr/>
      <dgm:t>
        <a:bodyPr/>
        <a:lstStyle/>
        <a:p>
          <a:endParaRPr lang="en-US"/>
        </a:p>
      </dgm:t>
    </dgm:pt>
    <dgm:pt modelId="{65216319-B2B8-4BC9-99E7-A0653E91C01B}" type="pres">
      <dgm:prSet presAssocID="{01D0765B-6AA6-44C9-A9FB-664CB6E2507C}" presName="compChildNode" presStyleCnt="0"/>
      <dgm:spPr/>
    </dgm:pt>
    <dgm:pt modelId="{D7298EF5-2D26-471E-A181-0641BC0DE7CC}" type="pres">
      <dgm:prSet presAssocID="{01D0765B-6AA6-44C9-A9FB-664CB6E2507C}" presName="theInnerList" presStyleCnt="0"/>
      <dgm:spPr/>
    </dgm:pt>
    <dgm:pt modelId="{EE688A86-2778-49FB-9C74-72C1781177C9}" type="pres">
      <dgm:prSet presAssocID="{01D0765B-6AA6-44C9-A9FB-664CB6E2507C}" presName="aSpace" presStyleCnt="0"/>
      <dgm:spPr/>
    </dgm:pt>
    <dgm:pt modelId="{6BD866D4-0CBA-487F-BB8E-0A8D885F560B}" type="pres">
      <dgm:prSet presAssocID="{44A2977E-2199-4C6A-8419-B02D82FAF39C}" presName="compNode" presStyleCnt="0"/>
      <dgm:spPr/>
    </dgm:pt>
    <dgm:pt modelId="{F4BB5270-E79F-45FF-84D9-D29B3D273F4F}" type="pres">
      <dgm:prSet presAssocID="{44A2977E-2199-4C6A-8419-B02D82FAF39C}" presName="aNode" presStyleLbl="bgShp" presStyleIdx="3" presStyleCnt="4"/>
      <dgm:spPr/>
      <dgm:t>
        <a:bodyPr/>
        <a:lstStyle/>
        <a:p>
          <a:endParaRPr lang="en-US"/>
        </a:p>
      </dgm:t>
    </dgm:pt>
    <dgm:pt modelId="{4317DD94-C75C-40D3-B685-A50540958C34}" type="pres">
      <dgm:prSet presAssocID="{44A2977E-2199-4C6A-8419-B02D82FAF39C}" presName="textNode" presStyleLbl="bgShp" presStyleIdx="3" presStyleCnt="4"/>
      <dgm:spPr/>
      <dgm:t>
        <a:bodyPr/>
        <a:lstStyle/>
        <a:p>
          <a:endParaRPr lang="en-US"/>
        </a:p>
      </dgm:t>
    </dgm:pt>
    <dgm:pt modelId="{4F214137-338C-43F3-8A99-EFC5F982D99C}" type="pres">
      <dgm:prSet presAssocID="{44A2977E-2199-4C6A-8419-B02D82FAF39C}" presName="compChildNode" presStyleCnt="0"/>
      <dgm:spPr/>
    </dgm:pt>
    <dgm:pt modelId="{960C7B30-5C40-4B7D-B903-F0E8FA1A9656}" type="pres">
      <dgm:prSet presAssocID="{44A2977E-2199-4C6A-8419-B02D82FAF39C}" presName="theInnerList" presStyleCnt="0"/>
      <dgm:spPr/>
    </dgm:pt>
  </dgm:ptLst>
  <dgm:cxnLst>
    <dgm:cxn modelId="{7D249DD6-BD43-41A6-80B6-FDA8DE822731}" type="presOf" srcId="{F008339A-3542-4179-BBA3-BA99796C2CED}" destId="{FDF528E2-1D52-4EF2-A498-74374465633D}" srcOrd="1" destOrd="0" presId="urn:microsoft.com/office/officeart/2005/8/layout/lProcess2"/>
    <dgm:cxn modelId="{9BC4D142-18CA-4EC6-9348-BD07A8186595}" type="presOf" srcId="{74BE8B0B-7604-41CB-822E-C436521A602B}" destId="{E9CEDF0C-9F2E-4F1C-8BD9-FF0A39EFE1A1}" srcOrd="1" destOrd="0" presId="urn:microsoft.com/office/officeart/2005/8/layout/lProcess2"/>
    <dgm:cxn modelId="{0FD0B4FB-D444-4D2F-A3C7-F1B38172030E}" type="presOf" srcId="{01D0765B-6AA6-44C9-A9FB-664CB6E2507C}" destId="{15AC2A41-71F0-42BD-A61F-D6C8D1ADBBAF}" srcOrd="0" destOrd="0" presId="urn:microsoft.com/office/officeart/2005/8/layout/lProcess2"/>
    <dgm:cxn modelId="{969C4895-2CC5-4088-947A-B66CA4B4166B}" type="presOf" srcId="{44A2977E-2199-4C6A-8419-B02D82FAF39C}" destId="{F4BB5270-E79F-45FF-84D9-D29B3D273F4F}" srcOrd="0" destOrd="0" presId="urn:microsoft.com/office/officeart/2005/8/layout/lProcess2"/>
    <dgm:cxn modelId="{2B5F533E-5067-4A77-84F3-B0DBDC535BDB}" srcId="{8B3E9573-D3D6-428F-971E-146035B1F6E6}" destId="{01D0765B-6AA6-44C9-A9FB-664CB6E2507C}" srcOrd="2" destOrd="0" parTransId="{66025136-3F52-49F6-8C0E-D669A6B8B36E}" sibTransId="{97F12139-5CB0-42C5-A1ED-081649E3E750}"/>
    <dgm:cxn modelId="{F0C879D9-061E-4D42-9F03-F0A3C7A6B1FA}" type="presOf" srcId="{01D0765B-6AA6-44C9-A9FB-664CB6E2507C}" destId="{B80BDDC4-3FB0-46A9-AA62-BF92FB83D0A7}" srcOrd="1" destOrd="0" presId="urn:microsoft.com/office/officeart/2005/8/layout/lProcess2"/>
    <dgm:cxn modelId="{D5F382F3-C8AE-4188-8F91-893810C12F61}" type="presOf" srcId="{F008339A-3542-4179-BBA3-BA99796C2CED}" destId="{0699CB1B-CF8A-4774-A809-0E38DA71C313}" srcOrd="0" destOrd="0" presId="urn:microsoft.com/office/officeart/2005/8/layout/lProcess2"/>
    <dgm:cxn modelId="{897EB9BE-111B-4192-9846-271E051765C6}" srcId="{8B3E9573-D3D6-428F-971E-146035B1F6E6}" destId="{F008339A-3542-4179-BBA3-BA99796C2CED}" srcOrd="1" destOrd="0" parTransId="{A8849CF1-BFF6-4793-A9BC-302C85ABD7A5}" sibTransId="{CBBA72FD-4F7B-42EC-B73D-C9C579A3DFAC}"/>
    <dgm:cxn modelId="{46B4D9DC-8423-4132-B80C-A7666B21F390}" type="presOf" srcId="{74BE8B0B-7604-41CB-822E-C436521A602B}" destId="{CE8244D6-8775-47BD-9909-861D0B232FA2}" srcOrd="0" destOrd="0" presId="urn:microsoft.com/office/officeart/2005/8/layout/lProcess2"/>
    <dgm:cxn modelId="{3CE82513-45A9-4E6F-9043-7C7F4A12E216}" type="presOf" srcId="{44A2977E-2199-4C6A-8419-B02D82FAF39C}" destId="{4317DD94-C75C-40D3-B685-A50540958C34}" srcOrd="1" destOrd="0" presId="urn:microsoft.com/office/officeart/2005/8/layout/lProcess2"/>
    <dgm:cxn modelId="{AD40959F-1738-4A6C-8FFF-57399D2C92EF}" type="presOf" srcId="{8B3E9573-D3D6-428F-971E-146035B1F6E6}" destId="{A2C5CC22-4C5D-4D70-BF92-A4B38D67363A}" srcOrd="0" destOrd="0" presId="urn:microsoft.com/office/officeart/2005/8/layout/lProcess2"/>
    <dgm:cxn modelId="{9A2EE331-95DD-4ADC-98AA-F1F2BBA2F961}" srcId="{8B3E9573-D3D6-428F-971E-146035B1F6E6}" destId="{44A2977E-2199-4C6A-8419-B02D82FAF39C}" srcOrd="3" destOrd="0" parTransId="{F1E64948-788F-4366-943B-4ABF12BE0230}" sibTransId="{39D12CBB-2868-4D1A-8AE5-4FC7EFF7FDDD}"/>
    <dgm:cxn modelId="{A172AF60-7664-4365-86DC-84594C32B59F}" srcId="{8B3E9573-D3D6-428F-971E-146035B1F6E6}" destId="{74BE8B0B-7604-41CB-822E-C436521A602B}" srcOrd="0" destOrd="0" parTransId="{2C54FF0B-6ACC-4A36-A5B0-70EE01C8B80F}" sibTransId="{6196A036-BF4B-42F1-ABB4-9B0A6E028202}"/>
    <dgm:cxn modelId="{4EB8A870-FD11-48B8-8BB5-79EAA4798752}" type="presParOf" srcId="{A2C5CC22-4C5D-4D70-BF92-A4B38D67363A}" destId="{6F1524A3-6E8F-4EA7-8BFF-87021E08FD12}" srcOrd="0" destOrd="0" presId="urn:microsoft.com/office/officeart/2005/8/layout/lProcess2"/>
    <dgm:cxn modelId="{B994C386-0432-4A2C-835D-4AF1D8051AE8}" type="presParOf" srcId="{6F1524A3-6E8F-4EA7-8BFF-87021E08FD12}" destId="{CE8244D6-8775-47BD-9909-861D0B232FA2}" srcOrd="0" destOrd="0" presId="urn:microsoft.com/office/officeart/2005/8/layout/lProcess2"/>
    <dgm:cxn modelId="{C3E871F1-7F3B-4E5F-AFC2-F27FDD530F7D}" type="presParOf" srcId="{6F1524A3-6E8F-4EA7-8BFF-87021E08FD12}" destId="{E9CEDF0C-9F2E-4F1C-8BD9-FF0A39EFE1A1}" srcOrd="1" destOrd="0" presId="urn:microsoft.com/office/officeart/2005/8/layout/lProcess2"/>
    <dgm:cxn modelId="{E034346A-E1F0-4D4D-8037-15DD494F3B3A}" type="presParOf" srcId="{6F1524A3-6E8F-4EA7-8BFF-87021E08FD12}" destId="{B2951C7B-9015-4AC8-9177-E7C369976588}" srcOrd="2" destOrd="0" presId="urn:microsoft.com/office/officeart/2005/8/layout/lProcess2"/>
    <dgm:cxn modelId="{CD19A611-C8B3-4F6B-B6C7-4445AF95B348}" type="presParOf" srcId="{B2951C7B-9015-4AC8-9177-E7C369976588}" destId="{64664BC8-BB68-4334-A7AB-D62D1762D161}" srcOrd="0" destOrd="0" presId="urn:microsoft.com/office/officeart/2005/8/layout/lProcess2"/>
    <dgm:cxn modelId="{826EE3DA-2FD4-4E7A-A4A8-F2BA3B035D59}" type="presParOf" srcId="{A2C5CC22-4C5D-4D70-BF92-A4B38D67363A}" destId="{1966CD95-2491-4E51-8850-92EBC26BDBF2}" srcOrd="1" destOrd="0" presId="urn:microsoft.com/office/officeart/2005/8/layout/lProcess2"/>
    <dgm:cxn modelId="{A3CF5FA6-D8E5-48A1-8D77-FF3AB0A66689}" type="presParOf" srcId="{A2C5CC22-4C5D-4D70-BF92-A4B38D67363A}" destId="{505B0D3B-863A-45A2-A7A0-4EE0B7AD55F8}" srcOrd="2" destOrd="0" presId="urn:microsoft.com/office/officeart/2005/8/layout/lProcess2"/>
    <dgm:cxn modelId="{A062EAB7-FA28-44F8-B8B7-DCD9FBFFFDC5}" type="presParOf" srcId="{505B0D3B-863A-45A2-A7A0-4EE0B7AD55F8}" destId="{0699CB1B-CF8A-4774-A809-0E38DA71C313}" srcOrd="0" destOrd="0" presId="urn:microsoft.com/office/officeart/2005/8/layout/lProcess2"/>
    <dgm:cxn modelId="{8766E22D-3644-4B89-AE7E-65C284A8912B}" type="presParOf" srcId="{505B0D3B-863A-45A2-A7A0-4EE0B7AD55F8}" destId="{FDF528E2-1D52-4EF2-A498-74374465633D}" srcOrd="1" destOrd="0" presId="urn:microsoft.com/office/officeart/2005/8/layout/lProcess2"/>
    <dgm:cxn modelId="{D23097E9-D5FB-49DC-92BD-E2E9A79575D3}" type="presParOf" srcId="{505B0D3B-863A-45A2-A7A0-4EE0B7AD55F8}" destId="{2645887E-3B2B-4DAA-814E-4AC33D6763CC}" srcOrd="2" destOrd="0" presId="urn:microsoft.com/office/officeart/2005/8/layout/lProcess2"/>
    <dgm:cxn modelId="{7134D688-61C3-4906-B315-39F6AEF1EAF8}" type="presParOf" srcId="{2645887E-3B2B-4DAA-814E-4AC33D6763CC}" destId="{21B9AE01-E4F8-4C15-9482-0D5FD6D4FE6E}" srcOrd="0" destOrd="0" presId="urn:microsoft.com/office/officeart/2005/8/layout/lProcess2"/>
    <dgm:cxn modelId="{124D974A-EEEA-430A-966B-1F287BBCC9AE}" type="presParOf" srcId="{A2C5CC22-4C5D-4D70-BF92-A4B38D67363A}" destId="{463D58B6-FC18-437D-829D-1F8ED2D98CF4}" srcOrd="3" destOrd="0" presId="urn:microsoft.com/office/officeart/2005/8/layout/lProcess2"/>
    <dgm:cxn modelId="{10341FC5-32B7-4F38-B74E-98F5B22DA3ED}" type="presParOf" srcId="{A2C5CC22-4C5D-4D70-BF92-A4B38D67363A}" destId="{DA847AD6-DE18-4B44-B267-FD18F97D13CB}" srcOrd="4" destOrd="0" presId="urn:microsoft.com/office/officeart/2005/8/layout/lProcess2"/>
    <dgm:cxn modelId="{FE9FB036-DF3B-4156-82A5-B708775608E7}" type="presParOf" srcId="{DA847AD6-DE18-4B44-B267-FD18F97D13CB}" destId="{15AC2A41-71F0-42BD-A61F-D6C8D1ADBBAF}" srcOrd="0" destOrd="0" presId="urn:microsoft.com/office/officeart/2005/8/layout/lProcess2"/>
    <dgm:cxn modelId="{EA726372-93D8-478E-A8B2-84C044075B7E}" type="presParOf" srcId="{DA847AD6-DE18-4B44-B267-FD18F97D13CB}" destId="{B80BDDC4-3FB0-46A9-AA62-BF92FB83D0A7}" srcOrd="1" destOrd="0" presId="urn:microsoft.com/office/officeart/2005/8/layout/lProcess2"/>
    <dgm:cxn modelId="{9B21EAE0-0F08-4A00-AA86-44F66FA59CF4}" type="presParOf" srcId="{DA847AD6-DE18-4B44-B267-FD18F97D13CB}" destId="{65216319-B2B8-4BC9-99E7-A0653E91C01B}" srcOrd="2" destOrd="0" presId="urn:microsoft.com/office/officeart/2005/8/layout/lProcess2"/>
    <dgm:cxn modelId="{63506AE5-4004-41B8-8B6D-E5BD063F6C9E}" type="presParOf" srcId="{65216319-B2B8-4BC9-99E7-A0653E91C01B}" destId="{D7298EF5-2D26-471E-A181-0641BC0DE7CC}" srcOrd="0" destOrd="0" presId="urn:microsoft.com/office/officeart/2005/8/layout/lProcess2"/>
    <dgm:cxn modelId="{EC721921-BEF1-4F82-A3B6-515EF68F24B0}" type="presParOf" srcId="{A2C5CC22-4C5D-4D70-BF92-A4B38D67363A}" destId="{EE688A86-2778-49FB-9C74-72C1781177C9}" srcOrd="5" destOrd="0" presId="urn:microsoft.com/office/officeart/2005/8/layout/lProcess2"/>
    <dgm:cxn modelId="{2A2D6D29-2952-4339-87B5-913904C42421}" type="presParOf" srcId="{A2C5CC22-4C5D-4D70-BF92-A4B38D67363A}" destId="{6BD866D4-0CBA-487F-BB8E-0A8D885F560B}" srcOrd="6" destOrd="0" presId="urn:microsoft.com/office/officeart/2005/8/layout/lProcess2"/>
    <dgm:cxn modelId="{9D6BDE19-904E-4AE6-B84C-B0B337DC1380}" type="presParOf" srcId="{6BD866D4-0CBA-487F-BB8E-0A8D885F560B}" destId="{F4BB5270-E79F-45FF-84D9-D29B3D273F4F}" srcOrd="0" destOrd="0" presId="urn:microsoft.com/office/officeart/2005/8/layout/lProcess2"/>
    <dgm:cxn modelId="{563E7A9A-A6C3-41B9-839A-667F5027C58E}" type="presParOf" srcId="{6BD866D4-0CBA-487F-BB8E-0A8D885F560B}" destId="{4317DD94-C75C-40D3-B685-A50540958C34}" srcOrd="1" destOrd="0" presId="urn:microsoft.com/office/officeart/2005/8/layout/lProcess2"/>
    <dgm:cxn modelId="{B88FDD27-257D-4043-8C37-039192F8EE9C}" type="presParOf" srcId="{6BD866D4-0CBA-487F-BB8E-0A8D885F560B}" destId="{4F214137-338C-43F3-8A99-EFC5F982D99C}" srcOrd="2" destOrd="0" presId="urn:microsoft.com/office/officeart/2005/8/layout/lProcess2"/>
    <dgm:cxn modelId="{867DE857-4183-4762-ADD6-8928BD1FE978}" type="presParOf" srcId="{4F214137-338C-43F3-8A99-EFC5F982D99C}" destId="{960C7B30-5C40-4B7D-B903-F0E8FA1A9656}"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8244D6-8775-47BD-9909-861D0B232FA2}">
      <dsp:nvSpPr>
        <dsp:cNvPr id="0" name=""/>
        <dsp:cNvSpPr/>
      </dsp:nvSpPr>
      <dsp:spPr>
        <a:xfrm>
          <a:off x="791" y="0"/>
          <a:ext cx="4601893" cy="4954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l" defTabSz="889000">
            <a:lnSpc>
              <a:spcPct val="90000"/>
            </a:lnSpc>
            <a:spcBef>
              <a:spcPct val="0"/>
            </a:spcBef>
            <a:spcAft>
              <a:spcPct val="35000"/>
            </a:spcAft>
          </a:pPr>
          <a:r>
            <a:rPr lang="en-US" sz="2000" b="0" i="1" u="none" kern="1200" dirty="0" smtClean="0"/>
            <a:t>     Discovery </a:t>
          </a:r>
          <a:br>
            <a:rPr lang="en-US" sz="2000" b="0" i="1" u="none" kern="1200" dirty="0" smtClean="0"/>
          </a:br>
          <a:r>
            <a:rPr lang="en-US" sz="2000" b="0" i="1" u="none" kern="1200" dirty="0" smtClean="0"/>
            <a:t>     Research    </a:t>
          </a:r>
          <a:endParaRPr lang="en-US" sz="2000" kern="1200" dirty="0"/>
        </a:p>
      </dsp:txBody>
      <dsp:txXfrm>
        <a:off x="791" y="0"/>
        <a:ext cx="4601893" cy="1486241"/>
      </dsp:txXfrm>
    </dsp:sp>
    <dsp:sp modelId="{15AC2A41-71F0-42BD-A61F-D6C8D1ADBBAF}">
      <dsp:nvSpPr>
        <dsp:cNvPr id="0" name=""/>
        <dsp:cNvSpPr/>
      </dsp:nvSpPr>
      <dsp:spPr>
        <a:xfrm>
          <a:off x="4761075" y="0"/>
          <a:ext cx="2111871" cy="4954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Applied Research</a:t>
          </a:r>
          <a:endParaRPr lang="en-US" sz="2000" kern="1200" dirty="0"/>
        </a:p>
      </dsp:txBody>
      <dsp:txXfrm>
        <a:off x="4761075" y="0"/>
        <a:ext cx="2111871" cy="1486241"/>
      </dsp:txXfrm>
    </dsp:sp>
    <dsp:sp modelId="{F4BB5270-E79F-45FF-84D9-D29B3D273F4F}">
      <dsp:nvSpPr>
        <dsp:cNvPr id="0" name=""/>
        <dsp:cNvSpPr/>
      </dsp:nvSpPr>
      <dsp:spPr>
        <a:xfrm>
          <a:off x="7031337" y="0"/>
          <a:ext cx="2111871" cy="4954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Technology Maturation &amp; Deployment</a:t>
          </a:r>
          <a:endParaRPr lang="en-US" sz="2000" kern="1200" dirty="0"/>
        </a:p>
      </dsp:txBody>
      <dsp:txXfrm>
        <a:off x="7031337" y="0"/>
        <a:ext cx="2111871" cy="14862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8244D6-8775-47BD-9909-861D0B232FA2}">
      <dsp:nvSpPr>
        <dsp:cNvPr id="0" name=""/>
        <dsp:cNvSpPr/>
      </dsp:nvSpPr>
      <dsp:spPr>
        <a:xfrm>
          <a:off x="2204" y="0"/>
          <a:ext cx="2163216" cy="494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Discovery Research</a:t>
          </a:r>
          <a:endParaRPr lang="en-US" sz="2000" kern="1200" dirty="0"/>
        </a:p>
      </dsp:txBody>
      <dsp:txXfrm>
        <a:off x="2204" y="0"/>
        <a:ext cx="2163216" cy="1482147"/>
      </dsp:txXfrm>
    </dsp:sp>
    <dsp:sp modelId="{0699CB1B-CF8A-4774-A809-0E38DA71C313}">
      <dsp:nvSpPr>
        <dsp:cNvPr id="0" name=""/>
        <dsp:cNvSpPr/>
      </dsp:nvSpPr>
      <dsp:spPr>
        <a:xfrm>
          <a:off x="2327662" y="0"/>
          <a:ext cx="2163216" cy="494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Basic </a:t>
          </a:r>
          <a:br>
            <a:rPr lang="en-US" sz="2000" b="0" i="1" u="none" kern="1200" dirty="0" smtClean="0"/>
          </a:br>
          <a:r>
            <a:rPr lang="en-US" sz="2000" b="0" i="1" u="none" kern="1200" dirty="0" smtClean="0"/>
            <a:t>Research</a:t>
          </a:r>
          <a:endParaRPr lang="en-US" sz="2000" kern="1200" dirty="0"/>
        </a:p>
      </dsp:txBody>
      <dsp:txXfrm>
        <a:off x="2327662" y="0"/>
        <a:ext cx="2163216" cy="1482147"/>
      </dsp:txXfrm>
    </dsp:sp>
    <dsp:sp modelId="{15AC2A41-71F0-42BD-A61F-D6C8D1ADBBAF}">
      <dsp:nvSpPr>
        <dsp:cNvPr id="0" name=""/>
        <dsp:cNvSpPr/>
      </dsp:nvSpPr>
      <dsp:spPr>
        <a:xfrm>
          <a:off x="4653120" y="0"/>
          <a:ext cx="2163216" cy="494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Applied </a:t>
          </a:r>
          <a:br>
            <a:rPr lang="en-US" sz="2000" b="0" i="1" u="none" kern="1200" dirty="0" smtClean="0"/>
          </a:br>
          <a:r>
            <a:rPr lang="en-US" sz="2000" b="0" i="1" u="none" kern="1200" dirty="0" smtClean="0"/>
            <a:t>Research</a:t>
          </a:r>
          <a:endParaRPr lang="en-US" sz="2000" kern="1200" dirty="0"/>
        </a:p>
      </dsp:txBody>
      <dsp:txXfrm>
        <a:off x="4653120" y="0"/>
        <a:ext cx="2163216" cy="1482147"/>
      </dsp:txXfrm>
    </dsp:sp>
    <dsp:sp modelId="{F4BB5270-E79F-45FF-84D9-D29B3D273F4F}">
      <dsp:nvSpPr>
        <dsp:cNvPr id="0" name=""/>
        <dsp:cNvSpPr/>
      </dsp:nvSpPr>
      <dsp:spPr>
        <a:xfrm>
          <a:off x="6978578" y="0"/>
          <a:ext cx="2163216" cy="49404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182880" rIns="76200" bIns="731520" numCol="1" spcCol="1270" anchor="ctr" anchorCtr="0">
          <a:noAutofit/>
        </a:bodyPr>
        <a:lstStyle/>
        <a:p>
          <a:pPr lvl="0" algn="ctr" defTabSz="889000">
            <a:lnSpc>
              <a:spcPct val="90000"/>
            </a:lnSpc>
            <a:spcBef>
              <a:spcPct val="0"/>
            </a:spcBef>
            <a:spcAft>
              <a:spcPct val="35000"/>
            </a:spcAft>
          </a:pPr>
          <a:r>
            <a:rPr lang="en-US" sz="2000" b="0" i="1" u="none" kern="1200" dirty="0" smtClean="0"/>
            <a:t>Technology Maturation &amp; Deployment</a:t>
          </a:r>
          <a:endParaRPr lang="en-US" sz="2000" kern="1200" dirty="0"/>
        </a:p>
      </dsp:txBody>
      <dsp:txXfrm>
        <a:off x="6978578" y="0"/>
        <a:ext cx="2163216" cy="148214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lgn="l" defTabSz="933356" eaLnBrk="1" hangingPunct="1">
              <a:defRPr sz="1200" b="0">
                <a:latin typeface="Arial" pitchFamily="34" charset="0"/>
                <a:ea typeface="+mn-ea"/>
                <a:cs typeface="+mn-cs"/>
              </a:defRPr>
            </a:lvl1pPr>
          </a:lstStyle>
          <a:p>
            <a:pPr>
              <a:defRPr/>
            </a:pPr>
            <a:endParaRPr lang="en-US"/>
          </a:p>
        </p:txBody>
      </p:sp>
      <p:sp>
        <p:nvSpPr>
          <p:cNvPr id="186371"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lgn="r" defTabSz="933356" eaLnBrk="1" hangingPunct="1">
              <a:defRPr sz="1200" b="0">
                <a:latin typeface="Arial" pitchFamily="34" charset="0"/>
                <a:ea typeface="+mn-ea"/>
                <a:cs typeface="+mn-cs"/>
              </a:defRPr>
            </a:lvl1pPr>
          </a:lstStyle>
          <a:p>
            <a:pPr>
              <a:defRPr/>
            </a:pPr>
            <a:endParaRPr lang="en-US"/>
          </a:p>
        </p:txBody>
      </p:sp>
      <p:sp>
        <p:nvSpPr>
          <p:cNvPr id="186372"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lgn="l" defTabSz="933356" eaLnBrk="1" hangingPunct="1">
              <a:defRPr sz="1200" b="0">
                <a:latin typeface="Arial" pitchFamily="34" charset="0"/>
                <a:ea typeface="+mn-ea"/>
                <a:cs typeface="+mn-cs"/>
              </a:defRPr>
            </a:lvl1pPr>
          </a:lstStyle>
          <a:p>
            <a:pPr>
              <a:defRPr/>
            </a:pPr>
            <a:endParaRPr lang="en-US"/>
          </a:p>
        </p:txBody>
      </p:sp>
      <p:sp>
        <p:nvSpPr>
          <p:cNvPr id="186373"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lgn="r" defTabSz="933356" eaLnBrk="1" hangingPunct="1">
              <a:defRPr sz="1200" b="0">
                <a:latin typeface="Arial" pitchFamily="34" charset="0"/>
                <a:ea typeface="+mn-ea"/>
                <a:cs typeface="+mn-cs"/>
              </a:defRPr>
            </a:lvl1pPr>
          </a:lstStyle>
          <a:p>
            <a:pPr>
              <a:defRPr/>
            </a:pPr>
            <a:fld id="{C43197FC-D3E0-49FF-9008-20EBBB9873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lgn="l" defTabSz="933356" eaLnBrk="1" hangingPunct="1">
              <a:defRPr sz="1200" b="0">
                <a:latin typeface="Arial" pitchFamily="34"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lgn="r" defTabSz="933356" eaLnBrk="1" hangingPunct="1">
              <a:defRPr sz="1200" b="0">
                <a:latin typeface="Arial" pitchFamily="34"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lgn="l" defTabSz="933356" eaLnBrk="1" hangingPunct="1">
              <a:defRPr sz="1200" b="0">
                <a:latin typeface="Arial" pitchFamily="34"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lgn="r" defTabSz="933356" eaLnBrk="1" hangingPunct="1">
              <a:defRPr sz="1200" b="0">
                <a:latin typeface="Arial" pitchFamily="34" charset="0"/>
                <a:ea typeface="+mn-ea"/>
                <a:cs typeface="+mn-cs"/>
              </a:defRPr>
            </a:lvl1pPr>
          </a:lstStyle>
          <a:p>
            <a:pPr>
              <a:defRPr/>
            </a:pPr>
            <a:fld id="{1E2F747C-FDC3-4A3B-8A4F-53FB674343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odieselmagazine.com/plant-list.j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GB" smtClean="0">
              <a:latin typeface="Arial" charset="0"/>
            </a:endParaRPr>
          </a:p>
        </p:txBody>
      </p:sp>
      <p:sp>
        <p:nvSpPr>
          <p:cNvPr id="22531" name="Slide Number Placeholder 3"/>
          <p:cNvSpPr>
            <a:spLocks noGrp="1"/>
          </p:cNvSpPr>
          <p:nvPr>
            <p:ph type="sldNum" sz="quarter" idx="5"/>
          </p:nvPr>
        </p:nvSpPr>
        <p:spPr>
          <a:noFill/>
        </p:spPr>
        <p:txBody>
          <a:bodyPr/>
          <a:lstStyle/>
          <a:p>
            <a:pPr defTabSz="931863"/>
            <a:fld id="{8D00FF34-7BF0-4A25-B5E9-51076A17945E}" type="slidenum">
              <a:rPr lang="en-US" smtClean="0">
                <a:latin typeface="Calibri" pitchFamily="34" charset="0"/>
                <a:ea typeface="ＭＳ Ｐゴシック"/>
                <a:cs typeface="ＭＳ Ｐゴシック"/>
              </a:rPr>
              <a:pPr defTabSz="931863"/>
              <a:t>1</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lIns="93287" tIns="46644" rIns="93287" bIns="46644"/>
          <a:lstStyle/>
          <a:p>
            <a:r>
              <a:rPr lang="en-US" smtClean="0">
                <a:latin typeface="Arial" charset="0"/>
              </a:rPr>
              <a:t>The Biomass Program has initiated a </a:t>
            </a:r>
            <a:r>
              <a:rPr lang="en-US" b="1" smtClean="0">
                <a:latin typeface="Arial" charset="0"/>
              </a:rPr>
              <a:t>comprehensive</a:t>
            </a:r>
            <a:r>
              <a:rPr lang="en-US" smtClean="0">
                <a:latin typeface="Arial" charset="0"/>
              </a:rPr>
              <a:t> (across the supply chain from feedstock development to fuel testing) and </a:t>
            </a:r>
            <a:r>
              <a:rPr lang="en-US" b="1" smtClean="0">
                <a:latin typeface="Arial" charset="0"/>
              </a:rPr>
              <a:t>strategic</a:t>
            </a:r>
            <a:r>
              <a:rPr lang="en-US" smtClean="0">
                <a:latin typeface="Arial" charset="0"/>
              </a:rPr>
              <a:t> (closely integrated with existing activities and proactively addressing sustainability issues) investment in algal biofuels.   </a:t>
            </a:r>
          </a:p>
          <a:p>
            <a:r>
              <a:rPr lang="en-US" smtClean="0">
                <a:latin typeface="Arial" charset="0"/>
              </a:rPr>
              <a:t>The </a:t>
            </a:r>
            <a:r>
              <a:rPr lang="en-US" i="1" smtClean="0">
                <a:latin typeface="Arial" charset="0"/>
              </a:rPr>
              <a:t>National Algal Biofuels Technology Roadmap, </a:t>
            </a:r>
            <a:r>
              <a:rPr lang="en-US" smtClean="0">
                <a:latin typeface="Arial" charset="0"/>
              </a:rPr>
              <a:t>released on June 28, 2010, identifies  many of the key challenges and opportunity areas to commercializing algal biofuel technologies, and serves as a basis for R&amp;D activities being pursued by the Program. These R&amp;D thrust areas include:</a:t>
            </a:r>
          </a:p>
          <a:p>
            <a:r>
              <a:rPr lang="en-US" smtClean="0">
                <a:latin typeface="Arial" charset="0"/>
              </a:rPr>
              <a:t> </a:t>
            </a:r>
          </a:p>
          <a:p>
            <a:r>
              <a:rPr lang="en-US" b="1" smtClean="0">
                <a:latin typeface="Arial" charset="0"/>
              </a:rPr>
              <a:t>1.   Improving Productivity.</a:t>
            </a:r>
            <a:endParaRPr lang="en-US" smtClean="0">
              <a:latin typeface="Arial" charset="0"/>
            </a:endParaRPr>
          </a:p>
          <a:p>
            <a:r>
              <a:rPr lang="en-US" smtClean="0">
                <a:latin typeface="Arial" charset="0"/>
              </a:rPr>
              <a:t>Quickly isolate and identify more productive strains (cell sorters, imaging using live-dyes) </a:t>
            </a:r>
          </a:p>
          <a:p>
            <a:r>
              <a:rPr lang="en-US" smtClean="0">
                <a:latin typeface="Arial" charset="0"/>
              </a:rPr>
              <a:t>Genetic engineering or breeding for beneficial traits (faster growth, more lipids, strain robustness to temperature, pH) </a:t>
            </a:r>
          </a:p>
          <a:p>
            <a:r>
              <a:rPr lang="en-US" smtClean="0">
                <a:latin typeface="Arial" charset="0"/>
              </a:rPr>
              <a:t>Enhanced crop protection (new biocides, pesticides and herbicides, manipulate culture conditions to selectively grow strain of choice, real-time pond monitoring and detection of pests and pathogens)</a:t>
            </a:r>
          </a:p>
          <a:p>
            <a:r>
              <a:rPr lang="en-US" smtClean="0">
                <a:latin typeface="Arial" charset="0"/>
              </a:rPr>
              <a:t> </a:t>
            </a:r>
          </a:p>
          <a:p>
            <a:r>
              <a:rPr lang="en-US" b="1" smtClean="0">
                <a:latin typeface="Arial" charset="0"/>
              </a:rPr>
              <a:t>2.    Decreasing Process Costs.</a:t>
            </a:r>
            <a:endParaRPr lang="en-US" smtClean="0">
              <a:latin typeface="Arial" charset="0"/>
            </a:endParaRPr>
          </a:p>
          <a:p>
            <a:r>
              <a:rPr lang="en-US" smtClean="0">
                <a:latin typeface="Arial" charset="0"/>
              </a:rPr>
              <a:t>New harvesting/dewatering methods (new membrane technology, flocculation technology, acoustic focusing technology, promote high culture densities) </a:t>
            </a:r>
          </a:p>
          <a:p>
            <a:r>
              <a:rPr lang="en-US" smtClean="0">
                <a:latin typeface="Arial" charset="0"/>
              </a:rPr>
              <a:t> Efficient extraction/separation methods (microwaves, ionic liquids, supercritical processing, nanotechnologies) </a:t>
            </a:r>
          </a:p>
          <a:p>
            <a:r>
              <a:rPr lang="en-US" smtClean="0">
                <a:latin typeface="Arial" charset="0"/>
              </a:rPr>
              <a:t>Better conversion methods (hydrothermal liquefaction to deal with wet biomass, continuous production and secretion of oils and hydrocarbons)</a:t>
            </a:r>
          </a:p>
          <a:p>
            <a:pPr>
              <a:spcBef>
                <a:spcPct val="0"/>
              </a:spcBef>
            </a:pPr>
            <a:endParaRPr lang="en-US" smtClean="0">
              <a:solidFill>
                <a:srgbClr val="000000"/>
              </a:solidFill>
              <a:latin typeface="Arial" charset="0"/>
            </a:endParaRPr>
          </a:p>
          <a:p>
            <a:pPr>
              <a:spcBef>
                <a:spcPct val="0"/>
              </a:spcBef>
              <a:buFontTx/>
              <a:buChar char="•"/>
            </a:pPr>
            <a:endParaRPr lang="en-US" smtClean="0">
              <a:solidFill>
                <a:srgbClr val="000000"/>
              </a:solidFill>
              <a:latin typeface="Arial" charset="0"/>
            </a:endParaRPr>
          </a:p>
          <a:p>
            <a:pPr marL="2057400" lvl="4" indent="-228600">
              <a:spcBef>
                <a:spcPct val="0"/>
              </a:spcBef>
            </a:pPr>
            <a:endParaRPr lang="en-US" smtClean="0">
              <a:latin typeface="Arial" charset="0"/>
            </a:endParaRPr>
          </a:p>
          <a:p>
            <a:pPr marL="2057400" lvl="4" indent="-228600">
              <a:spcBef>
                <a:spcPct val="0"/>
              </a:spcBef>
            </a:pPr>
            <a:endParaRPr lang="en-US" smtClean="0">
              <a:latin typeface="Arial" charset="0"/>
            </a:endParaRPr>
          </a:p>
        </p:txBody>
      </p:sp>
      <p:sp>
        <p:nvSpPr>
          <p:cNvPr id="34819" name="Slide Number Placeholder 3"/>
          <p:cNvSpPr txBox="1">
            <a:spLocks noGrp="1"/>
          </p:cNvSpPr>
          <p:nvPr/>
        </p:nvSpPr>
        <p:spPr bwMode="auto">
          <a:xfrm>
            <a:off x="3976688" y="8839200"/>
            <a:ext cx="3041650" cy="465138"/>
          </a:xfrm>
          <a:prstGeom prst="rect">
            <a:avLst/>
          </a:prstGeom>
          <a:noFill/>
          <a:ln w="9525">
            <a:noFill/>
            <a:miter lim="800000"/>
            <a:headEnd/>
            <a:tailEnd/>
          </a:ln>
        </p:spPr>
        <p:txBody>
          <a:bodyPr lIns="93287" tIns="46644" rIns="93287" bIns="46644" anchor="b"/>
          <a:lstStyle/>
          <a:p>
            <a:pPr algn="r" defTabSz="933450"/>
            <a:fld id="{F8A92CF2-7193-4B1B-B6A0-0E35E601AEF1}" type="slidenum">
              <a:rPr lang="en-US" sz="1200">
                <a:solidFill>
                  <a:srgbClr val="000000"/>
                </a:solidFill>
                <a:latin typeface="Calibri" pitchFamily="34" charset="0"/>
              </a:rPr>
              <a:pPr algn="r" defTabSz="933450"/>
              <a:t>11</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smtClean="0">
                <a:latin typeface="Arial" charset="0"/>
              </a:rPr>
              <a:t>Adapted from Mark Downing, ORNL (http://www.wvcommerce.org/app_media/assets/pdf/energy/biofuels/Downing.pdf), which was adapted from an original by Patricia M. Dehmer, DOE Office of Basic Energy Sciences</a:t>
            </a:r>
          </a:p>
        </p:txBody>
      </p:sp>
      <p:sp>
        <p:nvSpPr>
          <p:cNvPr id="4" name="Slide Number Placeholder 3"/>
          <p:cNvSpPr>
            <a:spLocks noGrp="1"/>
          </p:cNvSpPr>
          <p:nvPr>
            <p:ph type="sldNum" sz="quarter" idx="5"/>
          </p:nvPr>
        </p:nvSpPr>
        <p:spPr/>
        <p:txBody>
          <a:bodyPr/>
          <a:lstStyle/>
          <a:p>
            <a:pPr>
              <a:defRPr/>
            </a:pPr>
            <a:fld id="{1AEC592A-CD3E-4E5A-A64E-43C2121D39C9}"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smtClean="0">
                <a:latin typeface="Arial" charset="0"/>
              </a:rPr>
              <a:t>Adapted from Mark Downing, ORNL (http://www.wvcommerce.org/app_media/assets/pdf/energy/biofuels/Downing.pdf), which was adapted from an original by Patricia M. Dehmer, DOE Office of Basic Energy Sciences</a:t>
            </a:r>
          </a:p>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8AE6AB4A-9C09-48C8-BB70-BE174BE32DD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pPr marL="1143000" lvl="2" indent="-228600">
              <a:lnSpc>
                <a:spcPct val="80000"/>
              </a:lnSpc>
            </a:pPr>
            <a:r>
              <a:rPr lang="en-US" sz="800" smtClean="0">
                <a:solidFill>
                  <a:srgbClr val="000000"/>
                </a:solidFill>
                <a:latin typeface="Arial" charset="0"/>
              </a:rPr>
              <a:t>BACK UP FOR COORDINATION/STRATEGIC PLANNING</a:t>
            </a:r>
          </a:p>
          <a:p>
            <a:pPr marL="1143000" lvl="2" indent="-228600">
              <a:lnSpc>
                <a:spcPct val="80000"/>
              </a:lnSpc>
            </a:pPr>
            <a:r>
              <a:rPr lang="en-US" sz="800" smtClean="0">
                <a:solidFill>
                  <a:srgbClr val="000000"/>
                </a:solidFill>
                <a:latin typeface="Arial" charset="0"/>
              </a:rPr>
              <a:t>Both quarterly, Board-related, and ad hoc coordination</a:t>
            </a:r>
          </a:p>
          <a:p>
            <a:pPr marL="1143000" lvl="2" indent="-228600">
              <a:lnSpc>
                <a:spcPct val="80000"/>
              </a:lnSpc>
            </a:pPr>
            <a:r>
              <a:rPr lang="en-US" sz="800" smtClean="0">
                <a:solidFill>
                  <a:srgbClr val="000000"/>
                </a:solidFill>
                <a:latin typeface="Arial" charset="0"/>
              </a:rPr>
              <a:t>Examples:</a:t>
            </a:r>
          </a:p>
          <a:p>
            <a:pPr marL="1143000" lvl="2" indent="-228600">
              <a:lnSpc>
                <a:spcPct val="80000"/>
              </a:lnSpc>
            </a:pPr>
            <a:r>
              <a:rPr lang="en-US" sz="800" smtClean="0">
                <a:solidFill>
                  <a:srgbClr val="000000"/>
                </a:solidFill>
                <a:latin typeface="Arial" charset="0"/>
              </a:rPr>
              <a:t>Interagency Metabolic Engineering Working Group </a:t>
            </a:r>
            <a:br>
              <a:rPr lang="en-US" sz="800" smtClean="0">
                <a:solidFill>
                  <a:srgbClr val="000000"/>
                </a:solidFill>
                <a:latin typeface="Arial" charset="0"/>
              </a:rPr>
            </a:br>
            <a:r>
              <a:rPr lang="en-US" sz="800" smtClean="0">
                <a:solidFill>
                  <a:srgbClr val="000000"/>
                </a:solidFill>
                <a:latin typeface="Arial" charset="0"/>
              </a:rPr>
              <a:t>(5 joint solicitations)</a:t>
            </a:r>
          </a:p>
          <a:p>
            <a:pPr marL="1143000" lvl="2" indent="-228600">
              <a:lnSpc>
                <a:spcPct val="80000"/>
              </a:lnSpc>
            </a:pPr>
            <a:r>
              <a:rPr lang="en-US" sz="800" smtClean="0">
                <a:solidFill>
                  <a:srgbClr val="000000"/>
                </a:solidFill>
                <a:latin typeface="Arial" charset="0"/>
              </a:rPr>
              <a:t>JGI genome target selections </a:t>
            </a:r>
            <a:br>
              <a:rPr lang="en-US" sz="800" smtClean="0">
                <a:solidFill>
                  <a:srgbClr val="000000"/>
                </a:solidFill>
                <a:latin typeface="Arial" charset="0"/>
              </a:rPr>
            </a:br>
            <a:r>
              <a:rPr lang="en-US" sz="800" smtClean="0">
                <a:solidFill>
                  <a:srgbClr val="000000"/>
                </a:solidFill>
                <a:latin typeface="Arial" charset="0"/>
              </a:rPr>
              <a:t>(Which Bugs and Community Sequencing Program)</a:t>
            </a:r>
          </a:p>
          <a:p>
            <a:pPr marL="1143000" lvl="2" indent="-228600">
              <a:lnSpc>
                <a:spcPct val="80000"/>
              </a:lnSpc>
            </a:pPr>
            <a:r>
              <a:rPr lang="en-US" sz="800" smtClean="0">
                <a:solidFill>
                  <a:srgbClr val="000000"/>
                </a:solidFill>
                <a:latin typeface="Arial" charset="0"/>
              </a:rPr>
              <a:t>Board Working Groups</a:t>
            </a:r>
            <a:endParaRPr lang="en-US" sz="900" smtClean="0">
              <a:latin typeface="Arial" charset="0"/>
            </a:endParaRPr>
          </a:p>
          <a:p>
            <a:pPr eaLnBrk="1" hangingPunct="1">
              <a:lnSpc>
                <a:spcPct val="80000"/>
              </a:lnSpc>
            </a:pPr>
            <a:r>
              <a:rPr lang="en-US" sz="900" smtClean="0">
                <a:latin typeface="Arial" charset="0"/>
              </a:rPr>
              <a:t>	</a:t>
            </a:r>
          </a:p>
          <a:p>
            <a:pPr eaLnBrk="1" hangingPunct="1">
              <a:lnSpc>
                <a:spcPct val="80000"/>
              </a:lnSpc>
            </a:pPr>
            <a:r>
              <a:rPr lang="en-US" sz="900" smtClean="0">
                <a:latin typeface="Arial" charset="0"/>
              </a:rPr>
              <a:t>BACK UP FOR BRC reviews</a:t>
            </a:r>
          </a:p>
          <a:p>
            <a:pPr marL="1143000" lvl="2" indent="-228600">
              <a:lnSpc>
                <a:spcPct val="80000"/>
              </a:lnSpc>
            </a:pPr>
            <a:r>
              <a:rPr lang="en-US" sz="800" smtClean="0">
                <a:solidFill>
                  <a:srgbClr val="000000"/>
                </a:solidFill>
                <a:latin typeface="Arial" charset="0"/>
              </a:rPr>
              <a:t>2007 Bioenergy Research Center (BRC) merit review panel</a:t>
            </a:r>
          </a:p>
          <a:p>
            <a:pPr marL="1143000" lvl="2" indent="-228600">
              <a:lnSpc>
                <a:spcPct val="80000"/>
              </a:lnSpc>
            </a:pPr>
            <a:r>
              <a:rPr lang="en-US" sz="800" smtClean="0">
                <a:solidFill>
                  <a:srgbClr val="000000"/>
                </a:solidFill>
                <a:latin typeface="Arial" charset="0"/>
              </a:rPr>
              <a:t>2007 BRC Lehman review</a:t>
            </a:r>
          </a:p>
          <a:p>
            <a:pPr marL="1143000" lvl="2" indent="-228600">
              <a:lnSpc>
                <a:spcPct val="80000"/>
              </a:lnSpc>
            </a:pPr>
            <a:r>
              <a:rPr lang="en-US" sz="800" smtClean="0">
                <a:solidFill>
                  <a:srgbClr val="000000"/>
                </a:solidFill>
                <a:latin typeface="Arial" charset="0"/>
              </a:rPr>
              <a:t>2007 and 2009 Biomass Program Peer Reviews</a:t>
            </a:r>
            <a:endParaRPr lang="en-US" sz="900" smtClean="0">
              <a:latin typeface="Arial" charset="0"/>
            </a:endParaRPr>
          </a:p>
          <a:p>
            <a:pPr>
              <a:lnSpc>
                <a:spcPct val="80000"/>
              </a:lnSpc>
              <a:spcBef>
                <a:spcPct val="50000"/>
              </a:spcBef>
              <a:buFont typeface="Wingdings" pitchFamily="2" charset="2"/>
              <a:buNone/>
            </a:pPr>
            <a:endParaRPr lang="en-US" sz="900" smtClean="0">
              <a:latin typeface="Arial" charset="0"/>
            </a:endParaRPr>
          </a:p>
          <a:p>
            <a:pPr>
              <a:lnSpc>
                <a:spcPct val="80000"/>
              </a:lnSpc>
              <a:spcBef>
                <a:spcPct val="50000"/>
              </a:spcBef>
              <a:buFont typeface="Wingdings" pitchFamily="2" charset="2"/>
              <a:buNone/>
            </a:pPr>
            <a:endParaRPr lang="en-US" sz="900" smtClean="0">
              <a:latin typeface="Arial" charset="0"/>
            </a:endParaRPr>
          </a:p>
          <a:p>
            <a:pPr>
              <a:lnSpc>
                <a:spcPct val="80000"/>
              </a:lnSpc>
              <a:spcBef>
                <a:spcPct val="50000"/>
              </a:spcBef>
              <a:buFont typeface="Wingdings" pitchFamily="2" charset="2"/>
              <a:buNone/>
            </a:pPr>
            <a:r>
              <a:rPr lang="en-US" sz="800" smtClean="0">
                <a:latin typeface="Arial" charset="0"/>
                <a:cs typeface="Arial" charset="0"/>
              </a:rPr>
              <a:t>Initially “which bugs” meetings and now JGI Community Sequencing Program--selects plant and microbial sequencing targets supporting DOE's bioenergy mission</a:t>
            </a:r>
          </a:p>
          <a:p>
            <a:pPr lvl="1">
              <a:lnSpc>
                <a:spcPct val="80000"/>
              </a:lnSpc>
              <a:spcBef>
                <a:spcPct val="50000"/>
              </a:spcBef>
              <a:buFont typeface="Wingdings" pitchFamily="2" charset="2"/>
              <a:buChar char="§"/>
            </a:pPr>
            <a:r>
              <a:rPr lang="en-US" sz="800" smtClean="0">
                <a:latin typeface="Arial" charset="0"/>
                <a:cs typeface="Arial" charset="0"/>
              </a:rPr>
              <a:t>Next-generation biomass feedstocks</a:t>
            </a:r>
          </a:p>
          <a:p>
            <a:pPr lvl="1">
              <a:lnSpc>
                <a:spcPct val="80000"/>
              </a:lnSpc>
              <a:spcBef>
                <a:spcPct val="50000"/>
              </a:spcBef>
              <a:buFont typeface="Wingdings" pitchFamily="2" charset="2"/>
              <a:buChar char="§"/>
            </a:pPr>
            <a:r>
              <a:rPr lang="en-US" sz="800" smtClean="0">
                <a:latin typeface="Arial" charset="0"/>
                <a:cs typeface="Arial" charset="0"/>
              </a:rPr>
              <a:t>Deconstruction of plant biomass</a:t>
            </a:r>
          </a:p>
          <a:p>
            <a:pPr lvl="1">
              <a:lnSpc>
                <a:spcPct val="80000"/>
              </a:lnSpc>
              <a:spcBef>
                <a:spcPct val="50000"/>
              </a:spcBef>
              <a:buFont typeface="Wingdings" pitchFamily="2" charset="2"/>
              <a:buChar char="§"/>
            </a:pPr>
            <a:r>
              <a:rPr lang="en-US" sz="800" smtClean="0">
                <a:latin typeface="Arial" charset="0"/>
                <a:cs typeface="Arial" charset="0"/>
              </a:rPr>
              <a:t>Microbial conversion of lignocellulosic material to ethanol or other biofuels</a:t>
            </a:r>
          </a:p>
          <a:p>
            <a:pPr eaLnBrk="1" hangingPunct="1">
              <a:lnSpc>
                <a:spcPct val="80000"/>
              </a:lnSpc>
            </a:pPr>
            <a:r>
              <a:rPr lang="en-US" sz="800" smtClean="0">
                <a:latin typeface="Arial" charset="0"/>
                <a:cs typeface="Arial" charset="0"/>
              </a:rPr>
              <a:t>Since 1999, OBP program staff have participated as observers or reviewers, ensuring mission coordination </a:t>
            </a:r>
          </a:p>
          <a:p>
            <a:pPr eaLnBrk="1" hangingPunct="1">
              <a:lnSpc>
                <a:spcPct val="80000"/>
              </a:lnSpc>
            </a:pPr>
            <a:endParaRPr lang="en-US" sz="800" smtClean="0">
              <a:latin typeface="Arial" charset="0"/>
              <a:cs typeface="Arial" charset="0"/>
            </a:endParaRPr>
          </a:p>
          <a:p>
            <a:pPr eaLnBrk="1" hangingPunct="1">
              <a:lnSpc>
                <a:spcPct val="80000"/>
              </a:lnSpc>
            </a:pPr>
            <a:r>
              <a:rPr lang="en-US" sz="800" smtClean="0">
                <a:latin typeface="Arial" charset="0"/>
                <a:cs typeface="Arial" charset="0"/>
              </a:rPr>
              <a:t>B2B:  Identify resources in Office of Biological and Environmental Research genomics research program relevant to goals in EERE Office of Biomass Program replacement of petroleum-derived transportation fuels.</a:t>
            </a:r>
            <a:br>
              <a:rPr lang="en-US" sz="800" smtClean="0">
                <a:latin typeface="Arial" charset="0"/>
                <a:cs typeface="Arial" charset="0"/>
              </a:rPr>
            </a:br>
            <a:endParaRPr lang="en-US" sz="800" smtClean="0">
              <a:latin typeface="Arial" charset="0"/>
              <a:cs typeface="Arial" charset="0"/>
            </a:endParaRPr>
          </a:p>
          <a:p>
            <a:pPr eaLnBrk="1" hangingPunct="1">
              <a:lnSpc>
                <a:spcPct val="80000"/>
              </a:lnSpc>
            </a:pPr>
            <a:r>
              <a:rPr lang="en-US" sz="800" smtClean="0">
                <a:latin typeface="Arial" charset="0"/>
                <a:cs typeface="Arial" charset="0"/>
              </a:rPr>
              <a:t>Define common sets of science and technology opportunities and barriers.</a:t>
            </a:r>
          </a:p>
          <a:p>
            <a:pPr eaLnBrk="1" hangingPunct="1">
              <a:lnSpc>
                <a:spcPct val="80000"/>
              </a:lnSpc>
            </a:pPr>
            <a:endParaRPr lang="en-US" sz="800" smtClean="0">
              <a:latin typeface="Arial" charset="0"/>
              <a:cs typeface="Arial" charset="0"/>
            </a:endParaRPr>
          </a:p>
          <a:p>
            <a:pPr eaLnBrk="1" hangingPunct="1">
              <a:lnSpc>
                <a:spcPct val="80000"/>
              </a:lnSpc>
            </a:pPr>
            <a:r>
              <a:rPr lang="en-US" sz="800" smtClean="0">
                <a:latin typeface="Arial" charset="0"/>
                <a:ea typeface="ＭＳ Ｐゴシック"/>
                <a:cs typeface="ＭＳ Ｐゴシック"/>
              </a:rPr>
              <a:t>Program Peer Reviews:  External, independent review of OBP research portfolio and strategic direction, BER participated as observers or speakers</a:t>
            </a:r>
          </a:p>
          <a:p>
            <a:pPr eaLnBrk="1" hangingPunct="1">
              <a:lnSpc>
                <a:spcPct val="80000"/>
              </a:lnSpc>
            </a:pPr>
            <a:endParaRPr lang="en-US" sz="800" smtClean="0">
              <a:latin typeface="Arial" charset="0"/>
              <a:cs typeface="Arial" charset="0"/>
            </a:endParaRPr>
          </a:p>
          <a:p>
            <a:pPr>
              <a:lnSpc>
                <a:spcPct val="80000"/>
              </a:lnSpc>
            </a:pPr>
            <a:r>
              <a:rPr lang="en-US" sz="800" smtClean="0">
                <a:latin typeface="Arial" charset="0"/>
                <a:ea typeface="ＭＳ Ｐゴシック"/>
                <a:cs typeface="ＭＳ Ｐゴシック"/>
              </a:rPr>
              <a:t>The Biomass Program hosted Biomass 2010 on March 30 and 31, 2010, in Arlington, Virginia to provide a high-level forum to better understand the set of challenges along the path to clean, renewable energy from biomass resources.  BER helped organize and co-chair a session</a:t>
            </a:r>
          </a:p>
          <a:p>
            <a:pPr>
              <a:lnSpc>
                <a:spcPct val="80000"/>
              </a:lnSpc>
            </a:pPr>
            <a:endParaRPr lang="en-US" sz="800" smtClean="0">
              <a:latin typeface="Arial" charset="0"/>
              <a:ea typeface="ＭＳ Ｐゴシック"/>
              <a:cs typeface="ＭＳ Ｐゴシック"/>
            </a:endParaRPr>
          </a:p>
          <a:p>
            <a:pPr eaLnBrk="1" hangingPunct="1">
              <a:lnSpc>
                <a:spcPct val="80000"/>
              </a:lnSpc>
            </a:pPr>
            <a:endParaRPr lang="en-US" sz="800" smtClean="0">
              <a:solidFill>
                <a:srgbClr val="0000FF"/>
              </a:solidFill>
              <a:latin typeface="Arial" charset="0"/>
              <a:cs typeface="Arial" charset="0"/>
            </a:endParaRPr>
          </a:p>
          <a:p>
            <a:pPr eaLnBrk="1" hangingPunct="1">
              <a:lnSpc>
                <a:spcPct val="80000"/>
              </a:lnSpc>
            </a:pPr>
            <a:endParaRPr lang="en-US" sz="800" smtClean="0">
              <a:latin typeface="Arial" charset="0"/>
            </a:endParaRPr>
          </a:p>
        </p:txBody>
      </p:sp>
      <p:sp>
        <p:nvSpPr>
          <p:cNvPr id="22531" name="Slide Number Placeholder 3"/>
          <p:cNvSpPr>
            <a:spLocks noGrp="1"/>
          </p:cNvSpPr>
          <p:nvPr>
            <p:ph type="sldNum" sz="quarter" idx="5"/>
          </p:nvPr>
        </p:nvSpPr>
        <p:spPr/>
        <p:txBody>
          <a:bodyPr/>
          <a:lstStyle/>
          <a:p>
            <a:pPr>
              <a:defRPr/>
            </a:pPr>
            <a:fld id="{1281FBEE-0F3A-4AFB-89CA-0B1FAD3D98F1}" type="slidenum">
              <a:rPr lang="en-US"/>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4A026F8A-E3ED-4C22-9A91-89986136C15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489109" lvl="1" defTabSz="978219" eaLnBrk="1" fontAlgn="auto" hangingPunct="1">
              <a:spcBef>
                <a:spcPct val="50000"/>
              </a:spcBef>
              <a:spcAft>
                <a:spcPts val="0"/>
              </a:spcAft>
              <a:defRPr/>
            </a:pPr>
            <a:endParaRPr lang="en-US" sz="1400" dirty="0">
              <a:ea typeface="ＭＳ Ｐゴシック" pitchFamily="34" charset="-128"/>
            </a:endParaRPr>
          </a:p>
          <a:p>
            <a:pPr>
              <a:defRPr/>
            </a:pPr>
            <a:r>
              <a:rPr lang="en-US" sz="1400" b="1" dirty="0">
                <a:solidFill>
                  <a:srgbClr val="FF0000"/>
                </a:solidFill>
              </a:rPr>
              <a:t>Fungal Genomics. </a:t>
            </a:r>
            <a:r>
              <a:rPr lang="en-US" dirty="0">
                <a:latin typeface="+mn-lt"/>
              </a:rPr>
              <a:t>Use genomics information to better understand </a:t>
            </a:r>
            <a:r>
              <a:rPr lang="en-US" dirty="0" err="1">
                <a:latin typeface="+mn-lt"/>
              </a:rPr>
              <a:t>hyperproductivity</a:t>
            </a:r>
            <a:r>
              <a:rPr lang="en-US" dirty="0">
                <a:latin typeface="+mn-lt"/>
              </a:rPr>
              <a:t> in industrial organisms. </a:t>
            </a:r>
          </a:p>
          <a:p>
            <a:pPr marL="489109" lvl="1" defTabSz="978219" eaLnBrk="1" fontAlgn="auto" hangingPunct="1">
              <a:spcBef>
                <a:spcPct val="50000"/>
              </a:spcBef>
              <a:spcAft>
                <a:spcPts val="0"/>
              </a:spcAft>
              <a:defRPr/>
            </a:pPr>
            <a:r>
              <a:rPr lang="en-US" sz="1400" dirty="0">
                <a:solidFill>
                  <a:srgbClr val="0000FF"/>
                </a:solidFill>
                <a:ea typeface="ＭＳ Ｐゴシック" pitchFamily="34" charset="-128"/>
              </a:rPr>
              <a:t>          </a:t>
            </a:r>
            <a:r>
              <a:rPr lang="en-US" sz="1400" u="sng" dirty="0">
                <a:solidFill>
                  <a:srgbClr val="0000FF"/>
                </a:solidFill>
                <a:ea typeface="ＭＳ Ｐゴシック" pitchFamily="34" charset="-128"/>
              </a:rPr>
              <a:t>Rationale</a:t>
            </a:r>
            <a:endParaRPr lang="en-US" sz="1300" u="sng" dirty="0"/>
          </a:p>
          <a:p>
            <a:pPr>
              <a:defRPr/>
            </a:pPr>
            <a:r>
              <a:rPr lang="en-US" sz="1700" dirty="0">
                <a:ea typeface="ＭＳ Ｐゴシック" pitchFamily="34" charset="-128"/>
              </a:rPr>
              <a:t>	*</a:t>
            </a:r>
            <a:r>
              <a:rPr lang="en-US" sz="1800" dirty="0">
                <a:latin typeface="+mn-lt"/>
              </a:rPr>
              <a:t>Fungi are the primary source of most enzymes involved in industrial biomass degradation and they are the cell factories that produce them</a:t>
            </a:r>
          </a:p>
          <a:p>
            <a:pPr eaLnBrk="1" hangingPunct="1">
              <a:defRPr/>
            </a:pPr>
            <a:r>
              <a:rPr lang="en-US" sz="1700" dirty="0">
                <a:ea typeface="ＭＳ Ｐゴシック" pitchFamily="34" charset="-128"/>
              </a:rPr>
              <a:t>	*Increased production host enzyme output leads to decreased cost of enzymes</a:t>
            </a:r>
            <a:endParaRPr lang="en-US" dirty="0">
              <a:latin typeface="+mn-lt"/>
            </a:endParaRPr>
          </a:p>
          <a:p>
            <a:pPr>
              <a:defRPr/>
            </a:pPr>
            <a:r>
              <a:rPr lang="en-US" dirty="0">
                <a:latin typeface="+mn-lt"/>
              </a:rPr>
              <a:t>	*Fungi are the primary source of most enzymes involved in industrial biomass degradation and they are the cell factories that produce them</a:t>
            </a:r>
          </a:p>
          <a:p>
            <a:pPr>
              <a:defRPr/>
            </a:pPr>
            <a:endParaRPr lang="en-US" dirty="0">
              <a:latin typeface="+mn-lt"/>
            </a:endParaRPr>
          </a:p>
          <a:p>
            <a:pPr>
              <a:defRPr/>
            </a:pPr>
            <a:endParaRPr lang="en-US" dirty="0">
              <a:latin typeface="+mn-lt"/>
            </a:endParaRPr>
          </a:p>
          <a:p>
            <a:pPr>
              <a:defRPr/>
            </a:pPr>
            <a:r>
              <a:rPr lang="en-US" dirty="0">
                <a:latin typeface="+mn-lt"/>
              </a:rPr>
              <a:t>	Future Work</a:t>
            </a:r>
          </a:p>
          <a:p>
            <a:pPr>
              <a:defRPr/>
            </a:pPr>
            <a:r>
              <a:rPr lang="en-US" dirty="0">
                <a:latin typeface="+mn-lt"/>
              </a:rPr>
              <a:t>	[1] Identification of individual genes important for improving and lowering cost of enzyme production</a:t>
            </a:r>
          </a:p>
          <a:p>
            <a:pPr>
              <a:defRPr/>
            </a:pPr>
            <a:r>
              <a:rPr lang="en-US" dirty="0">
                <a:latin typeface="+mn-lt"/>
              </a:rPr>
              <a:t>	[2] Express biosynthetic pathways in platform organism (</a:t>
            </a:r>
            <a:r>
              <a:rPr lang="en-US" dirty="0" err="1">
                <a:latin typeface="+mn-lt"/>
              </a:rPr>
              <a:t>Aspergillus</a:t>
            </a:r>
            <a:r>
              <a:rPr lang="en-US" dirty="0">
                <a:latin typeface="+mn-lt"/>
              </a:rPr>
              <a:t> </a:t>
            </a:r>
            <a:r>
              <a:rPr lang="en-US" dirty="0" err="1">
                <a:latin typeface="+mn-lt"/>
              </a:rPr>
              <a:t>niger</a:t>
            </a:r>
            <a:r>
              <a:rPr lang="en-US" dirty="0">
                <a:latin typeface="+mn-lt"/>
              </a:rPr>
              <a:t>) for production of hydrocarbon biofuels</a:t>
            </a:r>
          </a:p>
          <a:p>
            <a:pPr>
              <a:defRPr/>
            </a:pPr>
            <a:r>
              <a:rPr lang="en-US" dirty="0">
                <a:latin typeface="+mn-lt"/>
              </a:rPr>
              <a:t>	[3] Develop foundational understanding of pentose utilization and carbon flow to enable increased carbon efficiency for hydrocarbon biofuel production</a:t>
            </a:r>
          </a:p>
          <a:p>
            <a:pPr>
              <a:defRPr/>
            </a:pPr>
            <a:endParaRPr lang="en-US" dirty="0">
              <a:latin typeface="+mn-lt"/>
            </a:endParaRPr>
          </a:p>
          <a:p>
            <a:pPr marL="489109" lvl="1" defTabSz="978219" eaLnBrk="1" fontAlgn="auto" hangingPunct="1">
              <a:spcBef>
                <a:spcPct val="50000"/>
              </a:spcBef>
              <a:spcAft>
                <a:spcPts val="0"/>
              </a:spcAft>
              <a:defRPr/>
            </a:pPr>
            <a:r>
              <a:rPr lang="en-US" sz="1400" dirty="0" smtClean="0"/>
              <a:t>Image - PNNL: Scott Baker, Ph.D.; 2011 BC Peer Review</a:t>
            </a:r>
          </a:p>
          <a:p>
            <a:pPr marL="489109" lvl="1" defTabSz="978219" eaLnBrk="1" fontAlgn="auto" hangingPunct="1">
              <a:spcBef>
                <a:spcPct val="50000"/>
              </a:spcBef>
              <a:spcAft>
                <a:spcPts val="0"/>
              </a:spcAft>
              <a:defRPr/>
            </a:pPr>
            <a:endParaRPr lang="en-US" sz="1400" dirty="0">
              <a:ea typeface="ＭＳ Ｐゴシック" pitchFamily="34" charset="-128"/>
            </a:endParaRPr>
          </a:p>
          <a:p>
            <a:pPr marL="489109" lvl="1" defTabSz="978219" eaLnBrk="1" fontAlgn="auto" hangingPunct="1">
              <a:spcBef>
                <a:spcPct val="50000"/>
              </a:spcBef>
              <a:spcAft>
                <a:spcPts val="0"/>
              </a:spcAft>
              <a:defRPr/>
            </a:pPr>
            <a:endParaRPr lang="en-US" sz="1400" dirty="0">
              <a:ea typeface="ＭＳ Ｐゴシック" pitchFamily="34" charset="-128"/>
            </a:endParaRPr>
          </a:p>
          <a:p>
            <a:pPr marL="489109" lvl="1" defTabSz="978219">
              <a:spcBef>
                <a:spcPct val="50000"/>
              </a:spcBef>
              <a:defRPr/>
            </a:pPr>
            <a:endParaRPr lang="en-US" sz="1300" dirty="0">
              <a:solidFill>
                <a:srgbClr val="3366FF"/>
              </a:solidFill>
            </a:endParaRPr>
          </a:p>
        </p:txBody>
      </p:sp>
      <p:sp>
        <p:nvSpPr>
          <p:cNvPr id="4" name="Slide Number Placeholder 3"/>
          <p:cNvSpPr>
            <a:spLocks noGrp="1"/>
          </p:cNvSpPr>
          <p:nvPr>
            <p:ph type="sldNum" sz="quarter" idx="5"/>
          </p:nvPr>
        </p:nvSpPr>
        <p:spPr/>
        <p:txBody>
          <a:bodyPr/>
          <a:lstStyle/>
          <a:p>
            <a:pPr>
              <a:defRPr/>
            </a:pPr>
            <a:fld id="{1086AA3D-6C32-4A53-A9DD-888CEF5F1BD5}"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marL="792163" lvl="1" indent="-303213" defTabSz="977900">
              <a:spcBef>
                <a:spcPct val="50000"/>
              </a:spcBef>
              <a:buFontTx/>
              <a:buChar char="–"/>
            </a:pPr>
            <a:r>
              <a:rPr lang="en-US" sz="1700" b="1" smtClean="0">
                <a:solidFill>
                  <a:srgbClr val="FF0000"/>
                </a:solidFill>
                <a:latin typeface="Arial" charset="0"/>
              </a:rPr>
              <a:t>Chemical Process Fundamentals (CPF). </a:t>
            </a:r>
            <a:r>
              <a:rPr lang="en-US" sz="1300" smtClean="0">
                <a:latin typeface="Arial" charset="0"/>
              </a:rPr>
              <a:t>Develop sufficient understanding of key barrier related processing challenges to enable the reduction of pretreatment severity as well as maximization of xylose yields (e.g., &gt; 90%).</a:t>
            </a:r>
            <a:r>
              <a:rPr lang="en-US" sz="1500" smtClean="0">
                <a:latin typeface="Arial" charset="0"/>
              </a:rPr>
              <a:t> </a:t>
            </a:r>
          </a:p>
          <a:p>
            <a:pPr defTabSz="977900">
              <a:lnSpc>
                <a:spcPct val="80000"/>
              </a:lnSpc>
            </a:pPr>
            <a:r>
              <a:rPr lang="en-US" sz="1800" smtClean="0">
                <a:solidFill>
                  <a:srgbClr val="0000FF"/>
                </a:solidFill>
                <a:latin typeface="Arial" charset="0"/>
                <a:ea typeface="ＭＳ Ｐゴシック"/>
                <a:cs typeface="ＭＳ Ｐゴシック"/>
              </a:rPr>
              <a:t>	</a:t>
            </a:r>
            <a:r>
              <a:rPr lang="en-US" sz="1800" u="sng" smtClean="0">
                <a:solidFill>
                  <a:srgbClr val="0000FF"/>
                </a:solidFill>
                <a:latin typeface="Arial" charset="0"/>
                <a:ea typeface="ＭＳ Ｐゴシック"/>
                <a:cs typeface="ＭＳ Ｐゴシック"/>
              </a:rPr>
              <a:t>Rationale</a:t>
            </a:r>
          </a:p>
          <a:p>
            <a:pPr defTabSz="977900">
              <a:lnSpc>
                <a:spcPct val="90000"/>
              </a:lnSpc>
            </a:pPr>
            <a:r>
              <a:rPr lang="en-US" sz="1400" smtClean="0">
                <a:latin typeface="Arial" charset="0"/>
                <a:ea typeface="ＭＳ Ｐゴシック"/>
                <a:cs typeface="ＭＳ Ｐゴシック"/>
              </a:rPr>
              <a:t>	*Determine influence of particle size on the digestibility of dilute acid pretreated corn stover at different xylan removal levels. </a:t>
            </a:r>
          </a:p>
          <a:p>
            <a:pPr defTabSz="977900">
              <a:lnSpc>
                <a:spcPct val="90000"/>
              </a:lnSpc>
            </a:pPr>
            <a:r>
              <a:rPr lang="en-US" sz="1400" smtClean="0">
                <a:latin typeface="Arial" charset="0"/>
              </a:rPr>
              <a:t>	*Determine effect of deacetylation on xylan hydrolysis kinetics.</a:t>
            </a:r>
          </a:p>
          <a:p>
            <a:pPr defTabSz="977900" eaLnBrk="1" hangingPunct="1">
              <a:lnSpc>
                <a:spcPct val="90000"/>
              </a:lnSpc>
              <a:spcBef>
                <a:spcPct val="0"/>
              </a:spcBef>
            </a:pPr>
            <a:r>
              <a:rPr lang="en-US" sz="1400" smtClean="0">
                <a:latin typeface="Arial" charset="0"/>
                <a:ea typeface="ＭＳ Ｐゴシック"/>
                <a:cs typeface="ＭＳ Ｐゴシック"/>
              </a:rPr>
              <a:t>	*Improve understanding of competing of xylose dehydration and reversion pathways </a:t>
            </a:r>
            <a:endParaRPr lang="en-US" sz="1400" smtClean="0">
              <a:solidFill>
                <a:srgbClr val="3366FF"/>
              </a:solidFill>
              <a:latin typeface="Arial" charset="0"/>
              <a:ea typeface="ＭＳ Ｐゴシック"/>
              <a:cs typeface="ＭＳ Ｐゴシック"/>
            </a:endParaRPr>
          </a:p>
          <a:p>
            <a:pPr defTabSz="977900">
              <a:lnSpc>
                <a:spcPct val="90000"/>
              </a:lnSpc>
            </a:pPr>
            <a:endParaRPr lang="en-US" sz="1400" smtClean="0">
              <a:latin typeface="Arial" charset="0"/>
              <a:ea typeface="ＭＳ Ｐゴシック"/>
              <a:cs typeface="ＭＳ Ｐゴシック"/>
            </a:endParaRPr>
          </a:p>
          <a:p>
            <a:pPr defTabSz="977900">
              <a:lnSpc>
                <a:spcPct val="90000"/>
              </a:lnSpc>
            </a:pPr>
            <a:endParaRPr lang="en-US" sz="1500" smtClean="0">
              <a:latin typeface="Arial" charset="0"/>
            </a:endParaRPr>
          </a:p>
          <a:p>
            <a:pPr marL="792163" lvl="1" indent="-303213" defTabSz="977900">
              <a:spcBef>
                <a:spcPct val="50000"/>
              </a:spcBef>
              <a:buFontTx/>
              <a:buChar char="–"/>
            </a:pPr>
            <a:r>
              <a:rPr lang="en-US" sz="1700" b="1" smtClean="0">
                <a:solidFill>
                  <a:srgbClr val="FF0000"/>
                </a:solidFill>
                <a:latin typeface="Arial" charset="0"/>
              </a:rPr>
              <a:t>Biological Process Fundamentals (BPF). </a:t>
            </a:r>
            <a:r>
              <a:rPr lang="en-US" sz="1700" i="1" smtClean="0">
                <a:solidFill>
                  <a:srgbClr val="FF0000"/>
                </a:solidFill>
                <a:latin typeface="Arial" charset="0"/>
              </a:rPr>
              <a:t> </a:t>
            </a:r>
            <a:r>
              <a:rPr lang="en-US" sz="1300" i="1" smtClean="0">
                <a:solidFill>
                  <a:srgbClr val="3366FF"/>
                </a:solidFill>
                <a:latin typeface="Arial" charset="0"/>
              </a:rPr>
              <a:t>A)</a:t>
            </a:r>
            <a:r>
              <a:rPr lang="en-US" sz="1300" smtClean="0">
                <a:solidFill>
                  <a:srgbClr val="3366FF"/>
                </a:solidFill>
                <a:latin typeface="Arial" charset="0"/>
              </a:rPr>
              <a:t> </a:t>
            </a:r>
            <a:r>
              <a:rPr lang="en-US" sz="1300" smtClean="0">
                <a:latin typeface="Arial" charset="0"/>
              </a:rPr>
              <a:t>To enable industry to achieve a 2x reduction (~$0.10/gallon ethanol) in enzyme cost and 90% glucose yield.  </a:t>
            </a:r>
            <a:r>
              <a:rPr lang="en-US" sz="1300" i="1" smtClean="0">
                <a:solidFill>
                  <a:srgbClr val="3366FF"/>
                </a:solidFill>
                <a:latin typeface="Arial" charset="0"/>
              </a:rPr>
              <a:t>B)</a:t>
            </a:r>
            <a:r>
              <a:rPr lang="en-US" sz="1300" smtClean="0">
                <a:latin typeface="Arial" charset="0"/>
              </a:rPr>
              <a:t> To determine if non cellulase enzymes, such as xylanases, can be used to improve xylose yields and reduce costs associated pretreatment.</a:t>
            </a:r>
          </a:p>
          <a:p>
            <a:pPr marL="792163" lvl="1" indent="-303213" defTabSz="977900">
              <a:spcBef>
                <a:spcPct val="50000"/>
              </a:spcBef>
              <a:buFontTx/>
              <a:buChar char="–"/>
            </a:pPr>
            <a:endParaRPr lang="en-US" sz="1300" smtClean="0">
              <a:latin typeface="Arial" charset="0"/>
            </a:endParaRPr>
          </a:p>
          <a:p>
            <a:pPr marL="792163" lvl="1" indent="-303213" defTabSz="977900">
              <a:spcBef>
                <a:spcPct val="50000"/>
              </a:spcBef>
              <a:buFontTx/>
              <a:buChar char="–"/>
            </a:pPr>
            <a:r>
              <a:rPr lang="en-US" sz="1700" b="1" smtClean="0">
                <a:solidFill>
                  <a:srgbClr val="FF0000"/>
                </a:solidFill>
                <a:latin typeface="Arial" charset="0"/>
              </a:rPr>
              <a:t>Advanced Cell Wall Characterization (ACWC).  </a:t>
            </a:r>
            <a:r>
              <a:rPr lang="en-US" sz="1300" smtClean="0">
                <a:latin typeface="Arial" charset="0"/>
              </a:rPr>
              <a:t>To acquire knowledge about the </a:t>
            </a:r>
            <a:r>
              <a:rPr lang="en-US" sz="1300" u="sng" smtClean="0">
                <a:latin typeface="Arial" charset="0"/>
              </a:rPr>
              <a:t>structure</a:t>
            </a:r>
            <a:r>
              <a:rPr lang="en-US" sz="1300" smtClean="0">
                <a:latin typeface="Arial" charset="0"/>
              </a:rPr>
              <a:t> and </a:t>
            </a:r>
            <a:r>
              <a:rPr lang="en-US" sz="1300" u="sng" smtClean="0">
                <a:latin typeface="Arial" charset="0"/>
              </a:rPr>
              <a:t>chemistry</a:t>
            </a:r>
            <a:r>
              <a:rPr lang="en-US" sz="1300" smtClean="0">
                <a:latin typeface="Arial" charset="0"/>
              </a:rPr>
              <a:t> of the energy plant cell wall that helps us overcome biomass recalcitrance. The considerable improvements in optimizing pretreatment conditions and enzyme performance must be achieved in the context of understanding the cell wall.</a:t>
            </a:r>
          </a:p>
          <a:p>
            <a:pPr marL="792163" lvl="1" indent="-303213" defTabSz="977900" eaLnBrk="1" hangingPunct="1">
              <a:spcBef>
                <a:spcPct val="50000"/>
              </a:spcBef>
            </a:pPr>
            <a:r>
              <a:rPr lang="en-US" sz="1400" smtClean="0">
                <a:solidFill>
                  <a:srgbClr val="0000FF"/>
                </a:solidFill>
                <a:latin typeface="Arial" charset="0"/>
                <a:ea typeface="ＭＳ Ｐゴシック"/>
                <a:cs typeface="ＭＳ Ｐゴシック"/>
              </a:rPr>
              <a:t>	</a:t>
            </a:r>
            <a:r>
              <a:rPr lang="en-US" sz="1400" u="sng" smtClean="0">
                <a:solidFill>
                  <a:srgbClr val="0000FF"/>
                </a:solidFill>
                <a:latin typeface="Arial" charset="0"/>
                <a:ea typeface="ＭＳ Ｐゴシック"/>
                <a:cs typeface="ＭＳ Ｐゴシック"/>
              </a:rPr>
              <a:t>Rationale</a:t>
            </a:r>
            <a:endParaRPr lang="en-US" sz="1300" smtClean="0">
              <a:latin typeface="Arial" charset="0"/>
            </a:endParaRPr>
          </a:p>
          <a:p>
            <a:pPr defTabSz="977900" eaLnBrk="1" hangingPunct="1"/>
            <a:r>
              <a:rPr lang="en-US" sz="1700" smtClean="0">
                <a:latin typeface="Arial" charset="0"/>
                <a:ea typeface="ＭＳ Ｐゴシック"/>
                <a:cs typeface="ＭＳ Ｐゴシック"/>
              </a:rPr>
              <a:t>	*Mapping structural changes during pretreatments </a:t>
            </a:r>
          </a:p>
          <a:p>
            <a:pPr defTabSz="977900" eaLnBrk="1" hangingPunct="1"/>
            <a:r>
              <a:rPr lang="en-US" sz="1700" smtClean="0">
                <a:latin typeface="Arial" charset="0"/>
                <a:ea typeface="ＭＳ Ｐゴシック"/>
                <a:cs typeface="ＭＳ Ｐゴシック"/>
              </a:rPr>
              <a:t>	*New labeling techniques for cellulases acting on cell wall</a:t>
            </a:r>
          </a:p>
          <a:p>
            <a:pPr defTabSz="977900" eaLnBrk="1" hangingPunct="1"/>
            <a:r>
              <a:rPr lang="en-US" sz="1700" smtClean="0">
                <a:latin typeface="Arial" charset="0"/>
                <a:ea typeface="ＭＳ Ｐゴシック"/>
                <a:cs typeface="ＭＳ Ｐゴシック"/>
              </a:rPr>
              <a:t>	*Generating hypotheses for testing</a:t>
            </a:r>
          </a:p>
          <a:p>
            <a:pPr marL="792163" lvl="1" indent="-303213" defTabSz="977900" eaLnBrk="1" hangingPunct="1">
              <a:spcBef>
                <a:spcPct val="50000"/>
              </a:spcBef>
            </a:pPr>
            <a:r>
              <a:rPr lang="en-US" sz="1000" smtClean="0">
                <a:latin typeface="Arial" charset="0"/>
              </a:rPr>
              <a:t>         * </a:t>
            </a:r>
            <a:r>
              <a:rPr lang="en-US" sz="1400" smtClean="0">
                <a:latin typeface="Arial" charset="0"/>
                <a:ea typeface="ＭＳ Ｐゴシック"/>
                <a:cs typeface="ＭＳ Ｐゴシック"/>
              </a:rPr>
              <a:t>What do cellulose microfibrils really look like?</a:t>
            </a:r>
          </a:p>
          <a:p>
            <a:pPr marL="792163" lvl="1" indent="-303213" defTabSz="977900" eaLnBrk="1" hangingPunct="1">
              <a:spcBef>
                <a:spcPct val="50000"/>
              </a:spcBef>
            </a:pPr>
            <a:r>
              <a:rPr lang="en-US" sz="1400" smtClean="0">
                <a:latin typeface="Arial" charset="0"/>
                <a:ea typeface="ＭＳ Ｐゴシック"/>
                <a:cs typeface="ＭＳ Ｐゴシック"/>
              </a:rPr>
              <a:t>         *Define the relationships between lignin redistribution and pretreatment</a:t>
            </a:r>
          </a:p>
          <a:p>
            <a:pPr marL="792163" lvl="1" indent="-303213" defTabSz="977900" eaLnBrk="1" hangingPunct="1">
              <a:spcBef>
                <a:spcPct val="50000"/>
              </a:spcBef>
            </a:pPr>
            <a:endParaRPr lang="en-US" sz="1400" smtClean="0">
              <a:latin typeface="Arial" charset="0"/>
              <a:ea typeface="ＭＳ Ｐゴシック"/>
              <a:cs typeface="ＭＳ Ｐゴシック"/>
            </a:endParaRPr>
          </a:p>
          <a:p>
            <a:pPr marL="792163" lvl="1" indent="-303213" defTabSz="977900" eaLnBrk="1" hangingPunct="1">
              <a:spcBef>
                <a:spcPct val="50000"/>
              </a:spcBef>
            </a:pPr>
            <a:r>
              <a:rPr lang="en-US" sz="1400" smtClean="0">
                <a:latin typeface="Arial" charset="0"/>
                <a:ea typeface="ＭＳ Ｐゴシック"/>
                <a:cs typeface="ＭＳ Ｐゴシック"/>
              </a:rPr>
              <a:t>Image - </a:t>
            </a:r>
            <a:r>
              <a:rPr lang="en-US" smtClean="0">
                <a:latin typeface="Arial" charset="0"/>
              </a:rPr>
              <a:t>NREL: Mike Himmel, Ph.D; 2011 BC Peer Review</a:t>
            </a:r>
          </a:p>
          <a:p>
            <a:pPr marL="792163" lvl="1" indent="-303213" defTabSz="977900" eaLnBrk="1" hangingPunct="1">
              <a:spcBef>
                <a:spcPct val="50000"/>
              </a:spcBef>
            </a:pPr>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DAA600D0-01DD-49FD-BF96-51AFAB71060E}"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76688" y="8837613"/>
            <a:ext cx="3041650" cy="466725"/>
          </a:xfrm>
          <a:prstGeom prst="rect">
            <a:avLst/>
          </a:prstGeom>
          <a:noFill/>
          <a:ln w="9525">
            <a:noFill/>
            <a:miter lim="800000"/>
            <a:headEnd/>
            <a:tailEnd/>
          </a:ln>
        </p:spPr>
        <p:txBody>
          <a:bodyPr lIns="93239" tIns="46621" rIns="93239" bIns="46621" anchor="b"/>
          <a:lstStyle/>
          <a:p>
            <a:pPr algn="r" defTabSz="930275"/>
            <a:fld id="{973BFE49-A16D-46B4-88AA-32CEB894DA56}" type="slidenum">
              <a:rPr lang="en-US" sz="1200"/>
              <a:pPr algn="r" defTabSz="930275"/>
              <a:t>2</a:t>
            </a:fld>
            <a:endParaRPr lang="en-US" sz="1200"/>
          </a:p>
        </p:txBody>
      </p:sp>
      <p:sp>
        <p:nvSpPr>
          <p:cNvPr id="24578" name="Rectangle 2"/>
          <p:cNvSpPr>
            <a:spLocks noGrp="1" noRot="1" noChangeAspect="1" noChangeArrowheads="1" noTextEdit="1"/>
          </p:cNvSpPr>
          <p:nvPr>
            <p:ph type="sldImg"/>
          </p:nvPr>
        </p:nvSpPr>
        <p:spPr>
          <a:xfrm>
            <a:off x="1182688" y="696913"/>
            <a:ext cx="4654550" cy="3490912"/>
          </a:xfrm>
          <a:ln/>
        </p:spPr>
      </p:sp>
      <p:sp>
        <p:nvSpPr>
          <p:cNvPr id="24579" name="Rectangle 3"/>
          <p:cNvSpPr>
            <a:spLocks noGrp="1" noChangeArrowheads="1"/>
          </p:cNvSpPr>
          <p:nvPr>
            <p:ph type="body" idx="1"/>
          </p:nvPr>
        </p:nvSpPr>
        <p:spPr>
          <a:xfrm>
            <a:off x="701675" y="4419600"/>
            <a:ext cx="5616575" cy="4189413"/>
          </a:xfrm>
          <a:noFill/>
          <a:ln/>
        </p:spPr>
        <p:txBody>
          <a:bodyPr lIns="93239" tIns="46621" rIns="93239" bIns="46621"/>
          <a:lstStyle/>
          <a:p>
            <a:r>
              <a:rPr lang="en-US" sz="800" i="1" smtClean="0">
                <a:solidFill>
                  <a:srgbClr val="FF0000"/>
                </a:solidFill>
                <a:latin typeface="Arial" charset="0"/>
              </a:rPr>
              <a:t>For the last decade or more, U.S. national bioenergy policy  has focused on the development of transportation fuels, with little  attention  has been given to biomass electric or thermal energy generation.  I am happy to report that the political landscape is changing.</a:t>
            </a:r>
          </a:p>
          <a:p>
            <a:r>
              <a:rPr lang="en-US" sz="800" i="1" smtClean="0">
                <a:solidFill>
                  <a:srgbClr val="FF0000"/>
                </a:solidFill>
                <a:latin typeface="Arial" charset="0"/>
              </a:rPr>
              <a:t>  </a:t>
            </a:r>
          </a:p>
          <a:p>
            <a:pPr>
              <a:lnSpc>
                <a:spcPct val="80000"/>
              </a:lnSpc>
            </a:pPr>
            <a:r>
              <a:rPr lang="en-US" sz="800" b="1" smtClean="0">
                <a:latin typeface="Arial" charset="0"/>
              </a:rPr>
              <a:t>DOE Biomass Program Priorities</a:t>
            </a:r>
            <a:endParaRPr lang="en-US" sz="900" smtClean="0">
              <a:latin typeface="Arial" charset="0"/>
            </a:endParaRPr>
          </a:p>
          <a:p>
            <a:pPr>
              <a:lnSpc>
                <a:spcPct val="80000"/>
              </a:lnSpc>
              <a:buFontTx/>
              <a:buChar char="•"/>
            </a:pPr>
            <a:r>
              <a:rPr lang="en-US" sz="800" smtClean="0">
                <a:latin typeface="Arial" charset="0"/>
              </a:rPr>
              <a:t> Developing cost-competitive, high-performance biofuels, biopower, and bioproducts by supporting research, development, and deployment projects in partnership with other government agencies, national labs, industry, and academia.</a:t>
            </a:r>
            <a:endParaRPr lang="en-US" sz="900" smtClean="0">
              <a:latin typeface="Arial" charset="0"/>
            </a:endParaRPr>
          </a:p>
          <a:p>
            <a:pPr>
              <a:lnSpc>
                <a:spcPct val="80000"/>
              </a:lnSpc>
              <a:buFontTx/>
              <a:buChar char="•"/>
            </a:pPr>
            <a:r>
              <a:rPr lang="en-US" sz="800" smtClean="0">
                <a:latin typeface="Arial" charset="0"/>
              </a:rPr>
              <a:t> Accelerating deployment of advanced biofuels such as cellulosic ethanol and renewable gasoline, diesel, and jet fuel to facilitate meeting the nation’s Renewable Fuel Standard in order to significantly reduce greenhouse gas emissions, lower dependence on foreign oil, and encourage the development of a viable domestic bioindustry. </a:t>
            </a:r>
            <a:endParaRPr lang="en-US" sz="900" smtClean="0">
              <a:latin typeface="Arial" charset="0"/>
            </a:endParaRPr>
          </a:p>
          <a:p>
            <a:pPr>
              <a:lnSpc>
                <a:spcPct val="80000"/>
              </a:lnSpc>
              <a:buFontTx/>
              <a:buChar char="•"/>
            </a:pPr>
            <a:r>
              <a:rPr lang="en-US" sz="800" smtClean="0">
                <a:latin typeface="Arial" charset="0"/>
              </a:rPr>
              <a:t> Promoting positive economic, social, and environmental effects and reducing the potential negative impacts of biofuels production activities.</a:t>
            </a:r>
            <a:endParaRPr lang="en-US" sz="900" smtClean="0">
              <a:latin typeface="Arial" charset="0"/>
            </a:endParaRPr>
          </a:p>
          <a:p>
            <a:pPr>
              <a:lnSpc>
                <a:spcPct val="80000"/>
              </a:lnSpc>
            </a:pPr>
            <a:endParaRPr lang="en-US" sz="800" smtClean="0">
              <a:latin typeface="Arial" charset="0"/>
            </a:endParaRPr>
          </a:p>
          <a:p>
            <a:pPr>
              <a:lnSpc>
                <a:spcPct val="80000"/>
              </a:lnSpc>
            </a:pPr>
            <a:r>
              <a:rPr lang="en-US" sz="800" smtClean="0">
                <a:latin typeface="Arial" charset="0"/>
              </a:rPr>
              <a:t>Biofuels must eventually be affordable and profitable if they are to become truly sustainable for the long term – and thus, a major focus of our efforts has been to bring down the cost of conversion technologies. </a:t>
            </a:r>
          </a:p>
          <a:p>
            <a:pPr>
              <a:lnSpc>
                <a:spcPct val="80000"/>
              </a:lnSpc>
            </a:pPr>
            <a:endParaRPr lang="en-US" sz="800" smtClean="0">
              <a:latin typeface="Arial" charset="0"/>
            </a:endParaRPr>
          </a:p>
          <a:p>
            <a:pPr>
              <a:lnSpc>
                <a:spcPct val="80000"/>
              </a:lnSpc>
            </a:pPr>
            <a:r>
              <a:rPr lang="en-US" sz="1000" b="1" smtClean="0">
                <a:solidFill>
                  <a:srgbClr val="000000"/>
                </a:solidFill>
                <a:latin typeface="Arial" charset="0"/>
                <a:ea typeface="ＭＳ Ｐゴシック"/>
                <a:cs typeface="ＭＳ Ｐゴシック"/>
              </a:rPr>
              <a:t>BIOFUELS TARGETS</a:t>
            </a:r>
          </a:p>
          <a:p>
            <a:pPr eaLnBrk="1" hangingPunct="1">
              <a:lnSpc>
                <a:spcPct val="80000"/>
              </a:lnSpc>
              <a:spcBef>
                <a:spcPct val="0"/>
              </a:spcBef>
            </a:pPr>
            <a:endParaRPr lang="en-US" sz="500" b="1" smtClean="0">
              <a:solidFill>
                <a:srgbClr val="000000"/>
              </a:solidFill>
              <a:latin typeface="Arial" charset="0"/>
              <a:ea typeface="ＭＳ Ｐゴシック"/>
              <a:cs typeface="ＭＳ Ｐゴシック"/>
            </a:endParaRPr>
          </a:p>
          <a:p>
            <a:pPr eaLnBrk="1" hangingPunct="1">
              <a:lnSpc>
                <a:spcPct val="80000"/>
              </a:lnSpc>
              <a:spcBef>
                <a:spcPct val="0"/>
              </a:spcBef>
              <a:buFontTx/>
              <a:buChar char="•"/>
            </a:pPr>
            <a:r>
              <a:rPr lang="en-US" sz="1000" b="1" smtClean="0">
                <a:solidFill>
                  <a:srgbClr val="000000"/>
                </a:solidFill>
                <a:latin typeface="Arial" charset="0"/>
                <a:ea typeface="ＭＳ Ｐゴシック"/>
                <a:cs typeface="ＭＳ Ｐゴシック"/>
              </a:rPr>
              <a:t>At a modeled cost for mature technology:</a:t>
            </a:r>
          </a:p>
          <a:p>
            <a:pPr lvl="1" eaLnBrk="1" hangingPunct="1">
              <a:lnSpc>
                <a:spcPct val="80000"/>
              </a:lnSpc>
              <a:spcBef>
                <a:spcPct val="0"/>
              </a:spcBef>
              <a:buFontTx/>
              <a:buChar char="•"/>
            </a:pPr>
            <a:r>
              <a:rPr lang="en-US" sz="1000" b="1" smtClean="0">
                <a:solidFill>
                  <a:srgbClr val="000000"/>
                </a:solidFill>
                <a:latin typeface="Arial" charset="0"/>
                <a:ea typeface="ＭＳ Ｐゴシック"/>
                <a:cs typeface="ＭＳ Ｐゴシック"/>
              </a:rPr>
              <a:t>$1.76/gallon cellulosic ethanol by 2012</a:t>
            </a:r>
          </a:p>
          <a:p>
            <a:pPr lvl="1" eaLnBrk="1" hangingPunct="1">
              <a:lnSpc>
                <a:spcPct val="80000"/>
              </a:lnSpc>
              <a:spcBef>
                <a:spcPct val="0"/>
              </a:spcBef>
              <a:buFontTx/>
              <a:buChar char="•"/>
            </a:pPr>
            <a:r>
              <a:rPr lang="en-US" sz="1000" b="1" smtClean="0">
                <a:solidFill>
                  <a:srgbClr val="000000"/>
                </a:solidFill>
                <a:latin typeface="Arial" charset="0"/>
                <a:ea typeface="ＭＳ Ｐゴシック"/>
                <a:cs typeface="ＭＳ Ｐゴシック"/>
              </a:rPr>
              <a:t>$2.85/gallon renewable gasoline by 2017 </a:t>
            </a:r>
          </a:p>
          <a:p>
            <a:pPr lvl="1" eaLnBrk="1" hangingPunct="1">
              <a:lnSpc>
                <a:spcPct val="80000"/>
              </a:lnSpc>
              <a:spcBef>
                <a:spcPct val="0"/>
              </a:spcBef>
              <a:buFontTx/>
              <a:buChar char="•"/>
            </a:pPr>
            <a:r>
              <a:rPr lang="en-US" sz="1000" b="1" smtClean="0">
                <a:solidFill>
                  <a:srgbClr val="000000"/>
                </a:solidFill>
                <a:latin typeface="Arial" charset="0"/>
                <a:ea typeface="ＭＳ Ｐゴシック"/>
                <a:cs typeface="ＭＳ Ｐゴシック"/>
              </a:rPr>
              <a:t>$2.84/gallon renewable diesel by 2017</a:t>
            </a:r>
          </a:p>
          <a:p>
            <a:pPr lvl="1" eaLnBrk="1" hangingPunct="1">
              <a:lnSpc>
                <a:spcPct val="80000"/>
              </a:lnSpc>
              <a:spcBef>
                <a:spcPct val="0"/>
              </a:spcBef>
              <a:buFontTx/>
              <a:buChar char="•"/>
            </a:pPr>
            <a:r>
              <a:rPr lang="en-US" sz="1000" b="1" smtClean="0">
                <a:solidFill>
                  <a:srgbClr val="000000"/>
                </a:solidFill>
                <a:latin typeface="Arial" charset="0"/>
                <a:ea typeface="ＭＳ Ｐゴシック"/>
                <a:cs typeface="ＭＳ Ｐゴシック"/>
              </a:rPr>
              <a:t>$2.76/gallon renewable jet by 2017</a:t>
            </a:r>
          </a:p>
          <a:p>
            <a:pPr lvl="1" eaLnBrk="1" hangingPunct="1">
              <a:lnSpc>
                <a:spcPct val="80000"/>
              </a:lnSpc>
              <a:spcBef>
                <a:spcPct val="0"/>
              </a:spcBef>
            </a:pPr>
            <a:endParaRPr lang="en-US" sz="500" b="1" smtClean="0">
              <a:solidFill>
                <a:srgbClr val="000000"/>
              </a:solidFill>
              <a:latin typeface="Arial" charset="0"/>
              <a:ea typeface="ＭＳ Ｐゴシック"/>
              <a:cs typeface="ＭＳ Ｐゴシック"/>
            </a:endParaRPr>
          </a:p>
          <a:p>
            <a:pPr>
              <a:lnSpc>
                <a:spcPct val="80000"/>
              </a:lnSpc>
            </a:pPr>
            <a:r>
              <a:rPr lang="en-US" sz="800" smtClean="0">
                <a:latin typeface="Arial" charset="0"/>
              </a:rPr>
              <a:t> Research and Development (R&amp;D) Projects </a:t>
            </a:r>
            <a:endParaRPr lang="en-US" sz="900" smtClean="0">
              <a:latin typeface="Arial" charset="0"/>
            </a:endParaRPr>
          </a:p>
          <a:p>
            <a:pPr lvl="1">
              <a:lnSpc>
                <a:spcPct val="80000"/>
              </a:lnSpc>
              <a:buFontTx/>
              <a:buChar char="•"/>
            </a:pPr>
            <a:r>
              <a:rPr lang="en-US" sz="800" smtClean="0">
                <a:latin typeface="Arial" charset="0"/>
              </a:rPr>
              <a:t> About 100 R&amp;D projects in feedstocks production and logistics, thermochemical and biochemical conversion technology, analysis, and sustainability. </a:t>
            </a:r>
            <a:r>
              <a:rPr lang="en-US" sz="800" baseline="30000" smtClean="0">
                <a:latin typeface="Arial" charset="0"/>
              </a:rPr>
              <a:t>1</a:t>
            </a:r>
            <a:endParaRPr lang="en-US" sz="900" baseline="30000" smtClean="0">
              <a:latin typeface="Arial" charset="0"/>
            </a:endParaRPr>
          </a:p>
          <a:p>
            <a:pPr lvl="1">
              <a:lnSpc>
                <a:spcPct val="80000"/>
              </a:lnSpc>
              <a:buFontTx/>
              <a:buChar char="•"/>
            </a:pPr>
            <a:r>
              <a:rPr lang="en-US" sz="800" smtClean="0">
                <a:latin typeface="Arial" charset="0"/>
              </a:rPr>
              <a:t> Additional new algal and advanced consortia-based R&amp;D investments focused on renewable hydrocarbons – representing about 75 university, laboratory, and private industry partners.   Hydrocarbon fuels can be transported and sold using existing infrastructure.</a:t>
            </a:r>
          </a:p>
          <a:p>
            <a:pPr lvl="1">
              <a:lnSpc>
                <a:spcPct val="80000"/>
              </a:lnSpc>
              <a:buFontTx/>
              <a:buChar char="•"/>
            </a:pPr>
            <a:endParaRPr lang="en-US" sz="900" smtClean="0">
              <a:latin typeface="Arial" charset="0"/>
            </a:endParaRPr>
          </a:p>
          <a:p>
            <a:pPr>
              <a:lnSpc>
                <a:spcPct val="80000"/>
              </a:lnSpc>
              <a:buFontTx/>
              <a:buChar char="•"/>
            </a:pPr>
            <a:r>
              <a:rPr lang="en-US" sz="800" smtClean="0">
                <a:latin typeface="Arial" charset="0"/>
              </a:rPr>
              <a:t> Integrated Biorefineries (IBR) Projects</a:t>
            </a:r>
            <a:endParaRPr lang="en-US" sz="900" smtClean="0">
              <a:latin typeface="Arial" charset="0"/>
            </a:endParaRPr>
          </a:p>
          <a:p>
            <a:pPr lvl="1">
              <a:lnSpc>
                <a:spcPct val="80000"/>
              </a:lnSpc>
              <a:buFontTx/>
              <a:buChar char="•"/>
            </a:pPr>
            <a:r>
              <a:rPr lang="en-US" sz="800" smtClean="0">
                <a:latin typeface="Arial" charset="0"/>
              </a:rPr>
              <a:t> DOE IBR investments = more than $1 billion for 27 IBRs at the pilot, demonstration, and commercial scale, of which 17 are Recovery Act-funded</a:t>
            </a:r>
            <a:endParaRPr lang="en-US" sz="900" smtClean="0">
              <a:latin typeface="Arial" charset="0"/>
            </a:endParaRPr>
          </a:p>
          <a:p>
            <a:pPr lvl="1">
              <a:lnSpc>
                <a:spcPct val="80000"/>
              </a:lnSpc>
              <a:buFontTx/>
              <a:buChar char="•"/>
            </a:pPr>
            <a:r>
              <a:rPr lang="en-US" sz="800" smtClean="0">
                <a:latin typeface="Arial" charset="0"/>
              </a:rPr>
              <a:t> Private industry cost-share investments = more than $2.5 billion </a:t>
            </a:r>
            <a:endParaRPr lang="en-US" sz="900" smtClean="0">
              <a:latin typeface="Arial" charset="0"/>
            </a:endParaRPr>
          </a:p>
          <a:p>
            <a:pPr>
              <a:lnSpc>
                <a:spcPct val="80000"/>
              </a:lnSpc>
            </a:pPr>
            <a:r>
              <a:rPr lang="en-US" sz="800" smtClean="0">
                <a:latin typeface="Arial" charset="0"/>
              </a:rPr>
              <a:t> </a:t>
            </a:r>
            <a:endParaRPr lang="en-US" sz="900" smtClean="0">
              <a:latin typeface="Arial" charset="0"/>
            </a:endParaRPr>
          </a:p>
          <a:p>
            <a:pPr>
              <a:lnSpc>
                <a:spcPct val="80000"/>
              </a:lnSpc>
              <a:buFontTx/>
              <a:buChar char="•"/>
            </a:pPr>
            <a:r>
              <a:rPr lang="en-US" sz="800" smtClean="0">
                <a:latin typeface="Arial" charset="0"/>
              </a:rPr>
              <a:t> American Recovery and Reinvestment Act (ARRA) Projects </a:t>
            </a:r>
            <a:endParaRPr lang="en-US" sz="900" smtClean="0">
              <a:latin typeface="Arial" charset="0"/>
            </a:endParaRPr>
          </a:p>
          <a:p>
            <a:pPr lvl="1">
              <a:lnSpc>
                <a:spcPct val="80000"/>
              </a:lnSpc>
              <a:buFontTx/>
              <a:buChar char="•"/>
            </a:pPr>
            <a:r>
              <a:rPr lang="en-US" sz="800" smtClean="0">
                <a:latin typeface="Arial" charset="0"/>
              </a:rPr>
              <a:t> Biomass Program: $800 million appropriated</a:t>
            </a:r>
            <a:r>
              <a:rPr lang="en-US" sz="800" baseline="30000" smtClean="0">
                <a:latin typeface="Arial" charset="0"/>
              </a:rPr>
              <a:t>2</a:t>
            </a:r>
          </a:p>
          <a:p>
            <a:pPr lvl="2">
              <a:lnSpc>
                <a:spcPct val="80000"/>
              </a:lnSpc>
              <a:buFontTx/>
              <a:buChar char="•"/>
            </a:pPr>
            <a:r>
              <a:rPr lang="en-US" sz="800" smtClean="0">
                <a:latin typeface="Arial" charset="0"/>
              </a:rPr>
              <a:t> More than 35 unique projects</a:t>
            </a:r>
          </a:p>
          <a:p>
            <a:pPr lvl="2">
              <a:lnSpc>
                <a:spcPct val="80000"/>
              </a:lnSpc>
              <a:buFontTx/>
              <a:buChar char="•"/>
            </a:pPr>
            <a:r>
              <a:rPr lang="en-US" sz="800" smtClean="0">
                <a:latin typeface="Arial" charset="0"/>
              </a:rPr>
              <a:t> At least 2,600 jobs estimated created or saved (2009 – 2014) </a:t>
            </a:r>
          </a:p>
          <a:p>
            <a:pPr lvl="2">
              <a:lnSpc>
                <a:spcPct val="80000"/>
              </a:lnSpc>
              <a:buFontTx/>
              <a:buChar char="•"/>
            </a:pPr>
            <a:r>
              <a:rPr lang="en-US" sz="800" smtClean="0">
                <a:latin typeface="Arial" charset="0"/>
              </a:rPr>
              <a:t> More than 20 recipient states</a:t>
            </a:r>
          </a:p>
          <a:p>
            <a:pPr lvl="1">
              <a:lnSpc>
                <a:spcPct val="80000"/>
              </a:lnSpc>
              <a:buFontTx/>
              <a:buChar char="•"/>
            </a:pPr>
            <a:r>
              <a:rPr lang="en-US" sz="800" smtClean="0">
                <a:latin typeface="Arial" charset="0"/>
              </a:rPr>
              <a:t> Other DOE Programs: about $130 million in 48C tax credits, SBIR/STTR, Energy Frontier Research Centers, ARPA-E, algae-related carbon capture and storage projects, and community renewable energy </a:t>
            </a:r>
          </a:p>
          <a:p>
            <a:pPr lvl="1">
              <a:lnSpc>
                <a:spcPct val="80000"/>
              </a:lnSpc>
              <a:buFontTx/>
              <a:buChar char="•"/>
            </a:pPr>
            <a:endParaRPr lang="en-US" sz="900" smtClean="0">
              <a:latin typeface="Arial" charset="0"/>
            </a:endParaRPr>
          </a:p>
          <a:p>
            <a:pPr lvl="1">
              <a:lnSpc>
                <a:spcPct val="80000"/>
              </a:lnSpc>
              <a:buFontTx/>
              <a:buChar char="•"/>
            </a:pPr>
            <a:r>
              <a:rPr lang="en-US" sz="800" smtClean="0">
                <a:latin typeface="Arial" charset="0"/>
              </a:rPr>
              <a:t>Biopower: New Signature Initiative as of FY11</a:t>
            </a:r>
          </a:p>
          <a:p>
            <a:pPr>
              <a:lnSpc>
                <a:spcPct val="80000"/>
              </a:lnSpc>
            </a:pPr>
            <a:endParaRPr lang="en-US" sz="800" b="1" smtClean="0">
              <a:latin typeface="Arial" charset="0"/>
            </a:endParaRPr>
          </a:p>
          <a:p>
            <a:pPr>
              <a:lnSpc>
                <a:spcPct val="80000"/>
              </a:lnSpc>
            </a:pPr>
            <a:r>
              <a:rPr lang="en-US" sz="800" b="1" smtClean="0">
                <a:latin typeface="Arial" charset="0"/>
              </a:rPr>
              <a:t>Story: </a:t>
            </a:r>
            <a:r>
              <a:rPr lang="en-US" sz="800" smtClean="0">
                <a:latin typeface="Arial" charset="0"/>
              </a:rPr>
              <a:t>Like cellulosic ethanol biorefinery projects, other advanced biofuel refineries can also transform local life and create new jobs, like in the town Park Falls, Wisconsin—a town with a population of less than 3,000 people. One of our partners, Flambeau, plans a biorefinery that aims to produce green diesel fuel and Fischer-Tropsch liquids. This will provide immediate employment for a two-year period, with additional longer term jobs. While still in its planning stages, the Flambeau River Papers mill project is expected to save or create up to 40 permanent new jobs as well as another 125 jobs in the regional logging and forestry industry.  </a:t>
            </a:r>
          </a:p>
          <a:p>
            <a:pPr>
              <a:lnSpc>
                <a:spcPct val="80000"/>
              </a:lnSpc>
            </a:pPr>
            <a:endParaRPr lang="en-US" sz="800" smtClean="0">
              <a:latin typeface="Arial" charset="0"/>
            </a:endParaRPr>
          </a:p>
          <a:p>
            <a:pPr>
              <a:lnSpc>
                <a:spcPct val="80000"/>
              </a:lnSpc>
            </a:pPr>
            <a:r>
              <a:rPr lang="en-US" sz="800" b="1" smtClean="0">
                <a:latin typeface="Arial" charset="0"/>
              </a:rPr>
              <a:t>Story:</a:t>
            </a:r>
            <a:r>
              <a:rPr lang="en-US" sz="800" smtClean="0">
                <a:latin typeface="Arial" charset="0"/>
              </a:rPr>
              <a:t> We’re excited about achievements made this past year in the area of fast pyrolysis.  For example, DOE-funded researchers at Virginia Tech have made advancements in producing stable bio-oils that can be stored for more than six months without significant increases in viscosity—making it more suitable for processing at existing biorefineries.  Steady progress might be more difficult as we near our ambitious cost-reduction targets. That’s why these final hurdles will require innovative approaches and significant investment. This is just one example; our other pyrolysis projects have also made important advancements.	</a:t>
            </a:r>
          </a:p>
          <a:p>
            <a:pPr>
              <a:lnSpc>
                <a:spcPct val="80000"/>
              </a:lnSpc>
            </a:pPr>
            <a:endParaRPr lang="en-US" sz="800" smtClean="0">
              <a:latin typeface="Arial" charset="0"/>
            </a:endParaRPr>
          </a:p>
          <a:p>
            <a:pPr>
              <a:lnSpc>
                <a:spcPct val="80000"/>
              </a:lnSpc>
            </a:pPr>
            <a:r>
              <a:rPr lang="en-US" sz="800" b="1" smtClean="0">
                <a:latin typeface="Arial" charset="0"/>
              </a:rPr>
              <a:t>Story:</a:t>
            </a:r>
            <a:r>
              <a:rPr lang="en-US" sz="800" smtClean="0">
                <a:latin typeface="Arial" charset="0"/>
              </a:rPr>
              <a:t> DOE has partnered with POET on a $200 million cost-shared commercial facility in Iowa to produce clean-burning cellulosic ethanol beginning in 2010.</a:t>
            </a:r>
            <a:r>
              <a:rPr lang="en-US" sz="800" i="1" smtClean="0">
                <a:latin typeface="Arial" charset="0"/>
              </a:rPr>
              <a:t> </a:t>
            </a:r>
            <a:r>
              <a:rPr lang="en-US" sz="800" smtClean="0">
                <a:latin typeface="Arial" charset="0"/>
              </a:rPr>
              <a:t>The company plans to turn a small-scale pilot project that currently produces around 20,000 gallons of ethanol a year into an operation capable of cranking out 25 million gallons annually</a:t>
            </a:r>
            <a:r>
              <a:rPr lang="en-US" sz="800" i="1" smtClean="0">
                <a:latin typeface="Arial" charset="0"/>
              </a:rPr>
              <a:t>.</a:t>
            </a:r>
            <a:r>
              <a:rPr lang="en-US" sz="800" smtClean="0">
                <a:latin typeface="Arial" charset="0"/>
              </a:rPr>
              <a:t> The company has been working with local farmers in Iowa to utilize innovative technology to convert waste products from the corn harvest such as corn cobs into renewable biofuels.  Projects like this could help the U.S. produce billions of gallons of cellulosic biofuels over the coming decade, stimulate local economies, provide additional income for farmers, and reduce U.S. dependence on foreign oil. </a:t>
            </a:r>
          </a:p>
          <a:p>
            <a:pPr>
              <a:lnSpc>
                <a:spcPct val="80000"/>
              </a:lnSpc>
            </a:pPr>
            <a:endParaRPr lang="en-US" sz="900" smtClean="0">
              <a:latin typeface="Arial" charset="0"/>
            </a:endParaRPr>
          </a:p>
          <a:p>
            <a:pPr>
              <a:lnSpc>
                <a:spcPct val="80000"/>
              </a:lnSpc>
            </a:pPr>
            <a:r>
              <a:rPr lang="en-US" sz="800" b="1" smtClean="0">
                <a:latin typeface="Arial" charset="0"/>
              </a:rPr>
              <a:t>U.S. Biofuel Industry Highlights</a:t>
            </a:r>
            <a:endParaRPr lang="en-US" sz="900" smtClean="0">
              <a:latin typeface="Arial" charset="0"/>
            </a:endParaRPr>
          </a:p>
          <a:p>
            <a:pPr>
              <a:lnSpc>
                <a:spcPct val="80000"/>
              </a:lnSpc>
            </a:pPr>
            <a:r>
              <a:rPr lang="en-US" sz="800" smtClean="0">
                <a:latin typeface="Arial" charset="0"/>
              </a:rPr>
              <a:t>Ethanol refineries = 200</a:t>
            </a:r>
            <a:r>
              <a:rPr lang="en-US" sz="800" baseline="30000" smtClean="0">
                <a:latin typeface="Arial" charset="0"/>
              </a:rPr>
              <a:t>3</a:t>
            </a:r>
            <a:endParaRPr lang="en-US" sz="900" baseline="30000" smtClean="0">
              <a:latin typeface="Arial" charset="0"/>
            </a:endParaRPr>
          </a:p>
          <a:p>
            <a:pPr>
              <a:lnSpc>
                <a:spcPct val="80000"/>
              </a:lnSpc>
            </a:pPr>
            <a:r>
              <a:rPr lang="en-US" sz="800" smtClean="0">
                <a:latin typeface="Arial" charset="0"/>
              </a:rPr>
              <a:t>Total U.S. ethanol production capacity = 14.5 bgy</a:t>
            </a:r>
            <a:r>
              <a:rPr lang="en-US" sz="800" baseline="30000" smtClean="0">
                <a:latin typeface="Arial" charset="0"/>
              </a:rPr>
              <a:t>4</a:t>
            </a:r>
            <a:endParaRPr lang="en-US" sz="900" baseline="30000" smtClean="0">
              <a:latin typeface="Arial" charset="0"/>
            </a:endParaRPr>
          </a:p>
          <a:p>
            <a:pPr>
              <a:lnSpc>
                <a:spcPct val="80000"/>
              </a:lnSpc>
            </a:pPr>
            <a:r>
              <a:rPr lang="en-US" sz="800" smtClean="0">
                <a:latin typeface="Arial" charset="0"/>
              </a:rPr>
              <a:t>Estimated U.S. ethanol production in 2009 = 10.6 billion gallons</a:t>
            </a:r>
            <a:r>
              <a:rPr lang="en-US" sz="800" baseline="30000" smtClean="0">
                <a:latin typeface="Arial" charset="0"/>
              </a:rPr>
              <a:t>5</a:t>
            </a:r>
            <a:endParaRPr lang="en-US" sz="900" baseline="30000" smtClean="0">
              <a:latin typeface="Arial" charset="0"/>
            </a:endParaRPr>
          </a:p>
          <a:p>
            <a:pPr>
              <a:lnSpc>
                <a:spcPct val="80000"/>
              </a:lnSpc>
            </a:pPr>
            <a:r>
              <a:rPr lang="en-US" sz="800" smtClean="0">
                <a:latin typeface="Arial" charset="0"/>
              </a:rPr>
              <a:t>Biodiesel refineries = 202</a:t>
            </a:r>
            <a:r>
              <a:rPr lang="en-US" sz="800" baseline="30000" smtClean="0">
                <a:latin typeface="Arial" charset="0"/>
              </a:rPr>
              <a:t>6</a:t>
            </a:r>
          </a:p>
          <a:p>
            <a:pPr>
              <a:lnSpc>
                <a:spcPct val="80000"/>
              </a:lnSpc>
            </a:pPr>
            <a:r>
              <a:rPr lang="en-US" sz="800" smtClean="0">
                <a:latin typeface="Arial" charset="0"/>
              </a:rPr>
              <a:t>Total biodiesel production capacity = around 3.12 billion bgy</a:t>
            </a:r>
            <a:r>
              <a:rPr lang="en-US" sz="800" baseline="30000" smtClean="0">
                <a:latin typeface="Arial" charset="0"/>
              </a:rPr>
              <a:t>7</a:t>
            </a:r>
          </a:p>
          <a:p>
            <a:pPr>
              <a:lnSpc>
                <a:spcPct val="80000"/>
              </a:lnSpc>
            </a:pPr>
            <a:r>
              <a:rPr lang="en-US" sz="800" smtClean="0">
                <a:latin typeface="Arial" charset="0"/>
              </a:rPr>
              <a:t>Estimated U.S. biodiesel production in 2009 = 545 million gallons</a:t>
            </a:r>
            <a:r>
              <a:rPr lang="en-US" sz="800" baseline="30000" smtClean="0">
                <a:latin typeface="Arial" charset="0"/>
              </a:rPr>
              <a:t>8</a:t>
            </a:r>
          </a:p>
          <a:p>
            <a:pPr>
              <a:lnSpc>
                <a:spcPct val="80000"/>
              </a:lnSpc>
            </a:pPr>
            <a:endParaRPr lang="en-US" sz="900" smtClean="0">
              <a:latin typeface="Arial" charset="0"/>
            </a:endParaRPr>
          </a:p>
          <a:p>
            <a:pPr>
              <a:lnSpc>
                <a:spcPct val="80000"/>
              </a:lnSpc>
            </a:pPr>
            <a:r>
              <a:rPr lang="en-US" sz="800" baseline="30000" smtClean="0">
                <a:latin typeface="Arial" charset="0"/>
              </a:rPr>
              <a:t>1</a:t>
            </a:r>
            <a:r>
              <a:rPr lang="en-US" sz="800" smtClean="0">
                <a:latin typeface="Arial" charset="0"/>
              </a:rPr>
              <a:t>This number excludes earmarks and international projects.  </a:t>
            </a:r>
          </a:p>
          <a:p>
            <a:pPr>
              <a:lnSpc>
                <a:spcPct val="80000"/>
              </a:lnSpc>
            </a:pPr>
            <a:r>
              <a:rPr lang="en-US" sz="800" baseline="30000" smtClean="0">
                <a:latin typeface="Arial" charset="0"/>
              </a:rPr>
              <a:t>2</a:t>
            </a:r>
            <a:r>
              <a:rPr lang="en-US" sz="800" smtClean="0">
                <a:latin typeface="Arial" charset="0"/>
              </a:rPr>
              <a:t>Of these funds, $718 million were awarded to Biomass Program projects; $14.3 million to NREL to expand the integrated biorefinery research facility, and the remainder went to EERE-wide SBIR (non-Biomass) funding and departmental staffing, management, and oversight activities.  </a:t>
            </a:r>
          </a:p>
          <a:p>
            <a:pPr>
              <a:lnSpc>
                <a:spcPct val="80000"/>
              </a:lnSpc>
            </a:pPr>
            <a:r>
              <a:rPr lang="en-US" sz="800" baseline="30000" smtClean="0">
                <a:latin typeface="Arial" charset="0"/>
              </a:rPr>
              <a:t>3</a:t>
            </a:r>
            <a:r>
              <a:rPr lang="en-US" sz="800" i="1" smtClean="0">
                <a:latin typeface="Arial" charset="0"/>
              </a:rPr>
              <a:t>Annual Ethanol Industry Outlook</a:t>
            </a:r>
            <a:r>
              <a:rPr lang="en-US" sz="800" smtClean="0">
                <a:latin typeface="Arial" charset="0"/>
              </a:rPr>
              <a:t>. Renewable Fuels Association, January 2010.  </a:t>
            </a:r>
          </a:p>
          <a:p>
            <a:pPr>
              <a:lnSpc>
                <a:spcPct val="80000"/>
              </a:lnSpc>
            </a:pPr>
            <a:r>
              <a:rPr lang="en-US" sz="800" baseline="30000" smtClean="0">
                <a:latin typeface="Arial" charset="0"/>
              </a:rPr>
              <a:t>4</a:t>
            </a:r>
            <a:r>
              <a:rPr lang="en-US" sz="800" smtClean="0">
                <a:latin typeface="Arial" charset="0"/>
              </a:rPr>
              <a:t>This includes nameplate (13.03 bgy) plus planned capacity (1.43 bgy). Operating capacity is 11.88 gby. </a:t>
            </a:r>
            <a:r>
              <a:rPr lang="en-US" sz="800" i="1" smtClean="0">
                <a:latin typeface="Arial" charset="0"/>
              </a:rPr>
              <a:t>Annual Ethanol Industry Outlook</a:t>
            </a:r>
            <a:r>
              <a:rPr lang="en-US" sz="800" smtClean="0">
                <a:latin typeface="Arial" charset="0"/>
              </a:rPr>
              <a:t>. Renewable Fuels Association, January 2010. </a:t>
            </a:r>
          </a:p>
          <a:p>
            <a:pPr>
              <a:lnSpc>
                <a:spcPct val="80000"/>
              </a:lnSpc>
            </a:pPr>
            <a:r>
              <a:rPr lang="en-US" sz="800" baseline="30000" smtClean="0">
                <a:latin typeface="Arial" charset="0"/>
              </a:rPr>
              <a:t>5</a:t>
            </a:r>
            <a:r>
              <a:rPr lang="en-US" sz="800" i="1" smtClean="0">
                <a:latin typeface="Arial" charset="0"/>
              </a:rPr>
              <a:t>Annual Ethanol Industry Outlook</a:t>
            </a:r>
            <a:r>
              <a:rPr lang="en-US" sz="800" smtClean="0">
                <a:latin typeface="Arial" charset="0"/>
              </a:rPr>
              <a:t>. Renewable Fuels Association, January 2010.  </a:t>
            </a:r>
          </a:p>
          <a:p>
            <a:pPr>
              <a:lnSpc>
                <a:spcPct val="80000"/>
              </a:lnSpc>
            </a:pPr>
            <a:r>
              <a:rPr lang="en-US" sz="800" baseline="30000" smtClean="0">
                <a:latin typeface="Arial" charset="0"/>
              </a:rPr>
              <a:t>6</a:t>
            </a:r>
            <a:r>
              <a:rPr lang="en-US" sz="800" smtClean="0">
                <a:latin typeface="Arial" charset="0"/>
              </a:rPr>
              <a:t>Includes producing and not producing plants. </a:t>
            </a:r>
            <a:r>
              <a:rPr lang="en-US" sz="800" u="sng" smtClean="0">
                <a:latin typeface="Arial" charset="0"/>
                <a:hlinkClick r:id="rId3"/>
              </a:rPr>
              <a:t>http://www.biodieselmagazine.com/plant-list.jsp</a:t>
            </a:r>
            <a:r>
              <a:rPr lang="en-US" sz="800" smtClean="0">
                <a:latin typeface="Arial" charset="0"/>
              </a:rPr>
              <a:t>	</a:t>
            </a:r>
          </a:p>
          <a:p>
            <a:pPr>
              <a:lnSpc>
                <a:spcPct val="80000"/>
              </a:lnSpc>
            </a:pPr>
            <a:r>
              <a:rPr lang="en-US" sz="600" baseline="30000" smtClean="0">
                <a:latin typeface="Arial" charset="0"/>
              </a:rPr>
              <a:t>7</a:t>
            </a:r>
            <a:r>
              <a:rPr lang="en-US" sz="600" smtClean="0">
                <a:latin typeface="Arial" charset="0"/>
              </a:rPr>
              <a:t>This includes existing capacity (2.69 bgy) plus planned capacity (427.8 mgy). “Production Capacity.” National Biodiesel Board, June 2009.</a:t>
            </a:r>
          </a:p>
          <a:p>
            <a:pPr>
              <a:lnSpc>
                <a:spcPct val="80000"/>
              </a:lnSpc>
            </a:pPr>
            <a:r>
              <a:rPr lang="en-US" sz="600" baseline="30000" smtClean="0">
                <a:latin typeface="Arial" charset="0"/>
              </a:rPr>
              <a:t>8</a:t>
            </a:r>
            <a:r>
              <a:rPr lang="en-US" sz="800" smtClean="0">
                <a:latin typeface="Arial" charset="0"/>
              </a:rPr>
              <a:t>“Biodiesel Production Estimates CY2005 – current.” National Biodiesel Board. </a:t>
            </a:r>
            <a:endParaRPr lang="en-US" sz="600" smtClean="0">
              <a:latin typeface="Arial" charset="0"/>
            </a:endParaRPr>
          </a:p>
          <a:p>
            <a:pPr>
              <a:lnSpc>
                <a:spcPct val="80000"/>
              </a:lnSpc>
            </a:pPr>
            <a:endParaRPr lang="en-US" sz="6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latin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84275" y="698500"/>
            <a:ext cx="4651375" cy="3489325"/>
          </a:xfrm>
          <a:ln/>
        </p:spPr>
      </p:sp>
      <p:sp>
        <p:nvSpPr>
          <p:cNvPr id="32770" name="Notes Placeholder 2"/>
          <p:cNvSpPr>
            <a:spLocks noGrp="1"/>
          </p:cNvSpPr>
          <p:nvPr>
            <p:ph type="body" idx="1"/>
          </p:nvPr>
        </p:nvSpPr>
        <p:spPr>
          <a:noFill/>
          <a:ln/>
        </p:spPr>
        <p:txBody>
          <a:bodyPr lIns="93287" tIns="46644" rIns="93287" bIns="46644"/>
          <a:lstStyle/>
          <a:p>
            <a:pPr>
              <a:lnSpc>
                <a:spcPct val="80000"/>
              </a:lnSpc>
            </a:pPr>
            <a:endParaRPr lang="en-US" sz="900" smtClean="0">
              <a:latin typeface="Arial" charset="0"/>
            </a:endParaRPr>
          </a:p>
        </p:txBody>
      </p:sp>
      <p:sp>
        <p:nvSpPr>
          <p:cNvPr id="4" name="Slide Number Placeholder 3"/>
          <p:cNvSpPr txBox="1">
            <a:spLocks noGrp="1"/>
          </p:cNvSpPr>
          <p:nvPr/>
        </p:nvSpPr>
        <p:spPr>
          <a:xfrm>
            <a:off x="3976688" y="8839200"/>
            <a:ext cx="3041650" cy="465138"/>
          </a:xfrm>
          <a:prstGeom prst="rect">
            <a:avLst/>
          </a:prstGeom>
          <a:noFill/>
        </p:spPr>
        <p:txBody>
          <a:bodyPr lIns="93287" tIns="46644" rIns="93287" bIns="46644" anchor="b"/>
          <a:lstStyle/>
          <a:p>
            <a:pPr algn="r" fontAlgn="auto">
              <a:spcBef>
                <a:spcPts val="0"/>
              </a:spcBef>
              <a:spcAft>
                <a:spcPts val="0"/>
              </a:spcAft>
              <a:defRPr/>
            </a:pPr>
            <a:fld id="{896B9DA2-F4A7-4250-8C58-7C8AE6B33DE2}" type="slidenum">
              <a:rPr lang="en-US" sz="1200">
                <a:latin typeface="+mn-lt"/>
                <a:ea typeface="+mn-ea"/>
                <a:cs typeface="+mn-cs"/>
              </a:rPr>
              <a:pPr algn="r" fontAlgn="auto">
                <a:spcBef>
                  <a:spcPts val="0"/>
                </a:spcBef>
                <a:spcAft>
                  <a:spcPts val="0"/>
                </a:spcAft>
                <a:defRPr/>
              </a:pPr>
              <a:t>4</a:t>
            </a:fld>
            <a:endParaRPr lang="en-US" sz="1200">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1184275" y="698500"/>
            <a:ext cx="4651375" cy="3489325"/>
          </a:xfrm>
          <a:ln/>
        </p:spPr>
      </p:sp>
      <p:sp>
        <p:nvSpPr>
          <p:cNvPr id="61442" name="Notes Placeholder 2"/>
          <p:cNvSpPr>
            <a:spLocks noGrp="1"/>
          </p:cNvSpPr>
          <p:nvPr>
            <p:ph type="body" idx="1"/>
          </p:nvPr>
        </p:nvSpPr>
        <p:spPr>
          <a:noFill/>
          <a:ln/>
        </p:spPr>
        <p:txBody>
          <a:bodyPr lIns="93287" tIns="46644" rIns="93287" bIns="46644"/>
          <a:lstStyle/>
          <a:p>
            <a:endParaRPr lang="en-US" smtClean="0">
              <a:latin typeface="Arial" charset="0"/>
            </a:endParaRPr>
          </a:p>
        </p:txBody>
      </p:sp>
      <p:sp>
        <p:nvSpPr>
          <p:cNvPr id="4" name="Slide Number Placeholder 3"/>
          <p:cNvSpPr txBox="1">
            <a:spLocks noGrp="1"/>
          </p:cNvSpPr>
          <p:nvPr/>
        </p:nvSpPr>
        <p:spPr>
          <a:xfrm>
            <a:off x="3976688" y="8839200"/>
            <a:ext cx="3041650" cy="465138"/>
          </a:xfrm>
          <a:prstGeom prst="rect">
            <a:avLst/>
          </a:prstGeom>
          <a:noFill/>
        </p:spPr>
        <p:txBody>
          <a:bodyPr lIns="93287" tIns="46644" rIns="93287" bIns="46644" anchor="b"/>
          <a:lstStyle/>
          <a:p>
            <a:pPr algn="r" fontAlgn="auto">
              <a:spcBef>
                <a:spcPts val="0"/>
              </a:spcBef>
              <a:spcAft>
                <a:spcPts val="0"/>
              </a:spcAft>
              <a:defRPr/>
            </a:pPr>
            <a:fld id="{D9C4F7D9-35DC-420E-B884-1CAE331AA630}" type="slidenum">
              <a:rPr lang="en-US" sz="1200">
                <a:solidFill>
                  <a:schemeClr val="tx1"/>
                </a:solidFill>
                <a:latin typeface="+mn-lt"/>
                <a:ea typeface="+mn-ea"/>
                <a:cs typeface="+mn-cs"/>
              </a:rPr>
              <a:pPr algn="r" fontAlgn="auto">
                <a:spcBef>
                  <a:spcPts val="0"/>
                </a:spcBef>
                <a:spcAft>
                  <a:spcPts val="0"/>
                </a:spcAft>
                <a:defRPr/>
              </a:pPr>
              <a:t>5</a:t>
            </a:fld>
            <a:endParaRPr lang="en-US" sz="120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84275" y="698500"/>
            <a:ext cx="4651375" cy="3489325"/>
          </a:xfrm>
          <a:ln/>
        </p:spPr>
      </p:sp>
      <p:sp>
        <p:nvSpPr>
          <p:cNvPr id="153603" name="Notes Placeholder 2"/>
          <p:cNvSpPr>
            <a:spLocks noGrp="1"/>
          </p:cNvSpPr>
          <p:nvPr>
            <p:ph type="body" idx="1"/>
          </p:nvPr>
        </p:nvSpPr>
        <p:spPr>
          <a:noFill/>
          <a:ln/>
        </p:spPr>
        <p:txBody>
          <a:bodyPr lIns="93287" tIns="46644" rIns="93287" bIns="46644"/>
          <a:lstStyle/>
          <a:p>
            <a:r>
              <a:rPr lang="en-US" smtClean="0">
                <a:latin typeface="Arial" charset="0"/>
              </a:rPr>
              <a:t>By reducing the distance feedstock resources must travel (from within a 50 mile radius from farm/forest to biorefinery to within a 5 – 20 mile radius from farm/forest to depot), it becomes more economically viable to move feedstocks produced at a lower density.  Feedstocks can then be combined at a depot site, densified through preprocessing operations, and transported greater distances to a shipping terminal elevator, and ultimately even greater distances to the biorefinery.  </a:t>
            </a:r>
          </a:p>
        </p:txBody>
      </p:sp>
      <p:sp>
        <p:nvSpPr>
          <p:cNvPr id="4" name="Slide Number Placeholder 3"/>
          <p:cNvSpPr txBox="1">
            <a:spLocks noGrp="1"/>
          </p:cNvSpPr>
          <p:nvPr/>
        </p:nvSpPr>
        <p:spPr>
          <a:xfrm>
            <a:off x="3976688" y="8839200"/>
            <a:ext cx="3041650" cy="465138"/>
          </a:xfrm>
          <a:prstGeom prst="rect">
            <a:avLst/>
          </a:prstGeom>
          <a:noFill/>
        </p:spPr>
        <p:txBody>
          <a:bodyPr lIns="93287" tIns="46644" rIns="93287" bIns="46644" anchor="b"/>
          <a:lstStyle/>
          <a:p>
            <a:pPr algn="r" fontAlgn="auto">
              <a:spcBef>
                <a:spcPts val="0"/>
              </a:spcBef>
              <a:spcAft>
                <a:spcPts val="0"/>
              </a:spcAft>
              <a:defRPr/>
            </a:pPr>
            <a:fld id="{D8281472-A549-4FB5-AA5C-FCB9588C09B7}" type="slidenum">
              <a:rPr lang="en-US" sz="1200">
                <a:solidFill>
                  <a:schemeClr val="tx1"/>
                </a:solidFill>
                <a:latin typeface="+mn-lt"/>
                <a:ea typeface="+mn-ea"/>
                <a:cs typeface="+mn-cs"/>
              </a:rPr>
              <a:pPr algn="r" fontAlgn="auto">
                <a:spcBef>
                  <a:spcPts val="0"/>
                </a:spcBef>
                <a:spcAft>
                  <a:spcPts val="0"/>
                </a:spcAft>
                <a:defRPr/>
              </a:pPr>
              <a:t>6</a:t>
            </a:fld>
            <a:endParaRPr lang="en-US" sz="120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1184275" y="698500"/>
            <a:ext cx="4651375" cy="3489325"/>
          </a:xfrm>
          <a:ln/>
        </p:spPr>
      </p:sp>
      <p:sp>
        <p:nvSpPr>
          <p:cNvPr id="61442" name="Notes Placeholder 2"/>
          <p:cNvSpPr>
            <a:spLocks noGrp="1"/>
          </p:cNvSpPr>
          <p:nvPr>
            <p:ph type="body" idx="1"/>
          </p:nvPr>
        </p:nvSpPr>
        <p:spPr>
          <a:noFill/>
          <a:ln/>
        </p:spPr>
        <p:txBody>
          <a:bodyPr lIns="93287" tIns="46644" rIns="93287" bIns="46644"/>
          <a:lstStyle/>
          <a:p>
            <a:endParaRPr lang="en-US" smtClean="0">
              <a:latin typeface="Arial" charset="0"/>
            </a:endParaRPr>
          </a:p>
        </p:txBody>
      </p:sp>
      <p:sp>
        <p:nvSpPr>
          <p:cNvPr id="4" name="Slide Number Placeholder 3"/>
          <p:cNvSpPr txBox="1">
            <a:spLocks noGrp="1"/>
          </p:cNvSpPr>
          <p:nvPr/>
        </p:nvSpPr>
        <p:spPr>
          <a:xfrm>
            <a:off x="3976688" y="8839200"/>
            <a:ext cx="3041650" cy="465138"/>
          </a:xfrm>
          <a:prstGeom prst="rect">
            <a:avLst/>
          </a:prstGeom>
          <a:noFill/>
        </p:spPr>
        <p:txBody>
          <a:bodyPr lIns="93287" tIns="46644" rIns="93287" bIns="46644" anchor="b"/>
          <a:lstStyle/>
          <a:p>
            <a:pPr algn="r" fontAlgn="auto">
              <a:spcBef>
                <a:spcPts val="0"/>
              </a:spcBef>
              <a:spcAft>
                <a:spcPts val="0"/>
              </a:spcAft>
              <a:defRPr/>
            </a:pPr>
            <a:fld id="{D9C4F7D9-35DC-420E-B884-1CAE331AA630}" type="slidenum">
              <a:rPr lang="en-US" sz="1200">
                <a:solidFill>
                  <a:schemeClr val="tx1"/>
                </a:solidFill>
                <a:latin typeface="+mn-lt"/>
                <a:ea typeface="+mn-ea"/>
                <a:cs typeface="+mn-cs"/>
              </a:rPr>
              <a:pPr algn="r" fontAlgn="auto">
                <a:spcBef>
                  <a:spcPts val="0"/>
                </a:spcBef>
                <a:spcAft>
                  <a:spcPts val="0"/>
                </a:spcAft>
                <a:defRPr/>
              </a:pPr>
              <a:t>7</a:t>
            </a:fld>
            <a:endParaRPr lang="en-US" sz="120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49" tIns="46624" rIns="93249" bIns="46624" anchor="b"/>
          <a:lstStyle/>
          <a:p>
            <a:pPr algn="r" defTabSz="930275"/>
            <a:fld id="{5344D748-C1B4-4622-B652-4EC69FEB4C98}" type="slidenum">
              <a:rPr lang="en-US" sz="1200">
                <a:ea typeface="ＭＳ Ｐゴシック"/>
                <a:cs typeface="ＭＳ Ｐゴシック"/>
              </a:rPr>
              <a:pPr algn="r" defTabSz="930275"/>
              <a:t>8</a:t>
            </a:fld>
            <a:endParaRPr lang="en-US" sz="1200">
              <a:ea typeface="ＭＳ Ｐゴシック"/>
              <a:cs typeface="ＭＳ Ｐゴシック"/>
            </a:endParaRPr>
          </a:p>
        </p:txBody>
      </p:sp>
      <p:sp>
        <p:nvSpPr>
          <p:cNvPr id="30722" name="Rectangle 2"/>
          <p:cNvSpPr>
            <a:spLocks noGrp="1" noRot="1" noChangeAspect="1" noChangeArrowheads="1" noTextEdit="1"/>
          </p:cNvSpPr>
          <p:nvPr>
            <p:ph type="sldImg"/>
          </p:nvPr>
        </p:nvSpPr>
        <p:spPr>
          <a:xfrm>
            <a:off x="1187450" y="698500"/>
            <a:ext cx="4651375" cy="3489325"/>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lIns="93200" tIns="46601" rIns="93200" bIns="46601"/>
          <a:lstStyle/>
          <a:p>
            <a:pPr>
              <a:spcBef>
                <a:spcPct val="0"/>
              </a:spcBef>
            </a:pPr>
            <a:r>
              <a:rPr lang="en-US" sz="1300" smtClean="0">
                <a:latin typeface="Arial" charset="0"/>
                <a:sym typeface="Wingdings" pitchFamily="2" charset="2"/>
              </a:rPr>
              <a:t>Biomass Conversion  Intermediate  Intermediate Process/Reaction  Products or Fuel</a:t>
            </a:r>
            <a:endParaRPr lang="en-US" sz="13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184275" y="698500"/>
            <a:ext cx="4651375" cy="3489325"/>
          </a:xfrm>
          <a:ln/>
        </p:spPr>
      </p:sp>
      <p:sp>
        <p:nvSpPr>
          <p:cNvPr id="29698" name="Notes Placeholder 2"/>
          <p:cNvSpPr>
            <a:spLocks noGrp="1"/>
          </p:cNvSpPr>
          <p:nvPr>
            <p:ph type="body" idx="1"/>
          </p:nvPr>
        </p:nvSpPr>
        <p:spPr>
          <a:noFill/>
          <a:ln/>
        </p:spPr>
        <p:txBody>
          <a:bodyPr lIns="93287" tIns="46644" rIns="93287" bIns="46644"/>
          <a:lstStyle/>
          <a:p>
            <a:endParaRPr lang="en-US" dirty="0" smtClean="0">
              <a:latin typeface="Arial" charset="0"/>
            </a:endParaRPr>
          </a:p>
        </p:txBody>
      </p:sp>
      <p:sp>
        <p:nvSpPr>
          <p:cNvPr id="4" name="Slide Number Placeholder 3"/>
          <p:cNvSpPr txBox="1">
            <a:spLocks noGrp="1"/>
          </p:cNvSpPr>
          <p:nvPr/>
        </p:nvSpPr>
        <p:spPr>
          <a:xfrm>
            <a:off x="3976688" y="8839200"/>
            <a:ext cx="3041650" cy="465138"/>
          </a:xfrm>
          <a:prstGeom prst="rect">
            <a:avLst/>
          </a:prstGeom>
          <a:noFill/>
        </p:spPr>
        <p:txBody>
          <a:bodyPr lIns="93287" tIns="46644" rIns="93287" bIns="46644" anchor="b"/>
          <a:lstStyle/>
          <a:p>
            <a:pPr algn="r" fontAlgn="auto">
              <a:spcBef>
                <a:spcPts val="0"/>
              </a:spcBef>
              <a:spcAft>
                <a:spcPts val="0"/>
              </a:spcAft>
              <a:defRPr/>
            </a:pPr>
            <a:fld id="{B4DEDE6E-C9F4-4DEF-A26B-8CE1A1CF98D9}" type="slidenum">
              <a:rPr lang="en-US" sz="1200">
                <a:latin typeface="+mn-lt"/>
                <a:ea typeface="+mn-ea"/>
                <a:cs typeface="+mn-cs"/>
              </a:rPr>
              <a:pPr algn="r" fontAlgn="auto">
                <a:spcBef>
                  <a:spcPts val="0"/>
                </a:spcBef>
                <a:spcAft>
                  <a:spcPts val="0"/>
                </a:spcAft>
                <a:defRPr/>
              </a:pPr>
              <a:t>9</a:t>
            </a:fld>
            <a:endParaRPr lang="en-US" sz="1200">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8"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9" name="Text Placeholder 9"/>
          <p:cNvSpPr txBox="1">
            <a:spLocks/>
          </p:cNvSpPr>
          <p:nvPr/>
        </p:nvSpPr>
        <p:spPr>
          <a:xfrm>
            <a:off x="130175" y="6616700"/>
            <a:ext cx="7286625" cy="241300"/>
          </a:xfrm>
          <a:prstGeom prst="rect">
            <a:avLst/>
          </a:prstGeom>
        </p:spPr>
        <p:txBody>
          <a:bodyPr>
            <a:normAutofit/>
          </a:bodyPr>
          <a:lstStyle/>
          <a:p>
            <a:pPr marL="342900" indent="-342900"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2"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3"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grpSp>
      <p:sp>
        <p:nvSpPr>
          <p:cNvPr id="14" name="Text Placeholder 9"/>
          <p:cNvSpPr txBox="1">
            <a:spLocks/>
          </p:cNvSpPr>
          <p:nvPr/>
        </p:nvSpPr>
        <p:spPr>
          <a:xfrm>
            <a:off x="5476875" y="6616700"/>
            <a:ext cx="3667125" cy="241300"/>
          </a:xfrm>
          <a:prstGeom prst="rect">
            <a:avLst/>
          </a:prstGeom>
        </p:spPr>
        <p:txBody>
          <a:bodyPr>
            <a:normAutofit/>
          </a:bodyPr>
          <a:lstStyle/>
          <a:p>
            <a:pPr marL="342900" indent="-342900" algn="r"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eere.energy.gov</a:t>
            </a:r>
          </a:p>
        </p:txBody>
      </p:sp>
      <p:pic>
        <p:nvPicPr>
          <p:cNvPr id="15"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pic>
        <p:nvPicPr>
          <p:cNvPr id="16" name="Picture 17" descr="13823.jpg"/>
          <p:cNvPicPr>
            <a:picLocks noChangeAspect="1"/>
          </p:cNvPicPr>
          <p:nvPr/>
        </p:nvPicPr>
        <p:blipFill>
          <a:blip r:embed="rId3" cstate="print"/>
          <a:srcRect/>
          <a:stretch>
            <a:fillRect/>
          </a:stretch>
        </p:blipFill>
        <p:spPr bwMode="auto">
          <a:xfrm>
            <a:off x="0" y="854075"/>
            <a:ext cx="9144000" cy="4251325"/>
          </a:xfrm>
          <a:prstGeom prst="rect">
            <a:avLst/>
          </a:prstGeom>
          <a:noFill/>
          <a:ln w="9525">
            <a:noFill/>
            <a:miter lim="800000"/>
            <a:headEnd/>
            <a:tailEnd/>
          </a:ln>
        </p:spPr>
      </p:pic>
      <p:sp>
        <p:nvSpPr>
          <p:cNvPr id="17"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0" name="Rectangle 21"/>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1" name="Rectangle 2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2" name="Rectangle 2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3" name="Rectangle 2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grpSp>
        <p:nvGrpSpPr>
          <p:cNvPr id="25" name="Group 21"/>
          <p:cNvGrpSpPr>
            <a:grpSpLocks/>
          </p:cNvGrpSpPr>
          <p:nvPr/>
        </p:nvGrpSpPr>
        <p:grpSpPr bwMode="auto">
          <a:xfrm flipH="1" flipV="1">
            <a:off x="0" y="920750"/>
            <a:ext cx="9144000" cy="55563"/>
            <a:chOff x="0" y="832104"/>
            <a:chExt cx="9144000" cy="54864"/>
          </a:xfrm>
        </p:grpSpPr>
        <p:sp>
          <p:nvSpPr>
            <p:cNvPr id="26" name="Rectangle 29"/>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7" name="Rectangle 30"/>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8" name="Rectangle 31"/>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grpSp>
      <p:pic>
        <p:nvPicPr>
          <p:cNvPr id="29" name="Picture 32"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7800" y="0"/>
            <a:ext cx="8326438"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8" y="1141413"/>
            <a:ext cx="4038600" cy="511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5638" y="1141413"/>
            <a:ext cx="4038600" cy="511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141413"/>
            <a:ext cx="4038600" cy="511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5638" y="1141413"/>
            <a:ext cx="4038600" cy="511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4638" y="1141413"/>
            <a:ext cx="8229600" cy="5110162"/>
          </a:xfrm>
        </p:spPr>
        <p:txBody>
          <a:bodyPr/>
          <a:lstStyle/>
          <a:p>
            <a:pPr lvl="0"/>
            <a:r>
              <a:rPr lang="en-US" noProof="0" smtClean="0"/>
              <a:t>Click icon to add table</a:t>
            </a:r>
            <a:endParaRPr lang="en-US" noProof="0" dirty="0"/>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107950"/>
            <a:ext cx="5664200" cy="793750"/>
          </a:xfrm>
        </p:spPr>
        <p:txBody>
          <a:bodyPr/>
          <a:lstStyle/>
          <a:p>
            <a:r>
              <a:rPr lang="en-US" smtClean="0"/>
              <a:t>Click to edit Master title style</a:t>
            </a:r>
            <a:endParaRPr lang="en-US"/>
          </a:p>
        </p:txBody>
      </p:sp>
      <p:sp>
        <p:nvSpPr>
          <p:cNvPr id="3" name="Content Placeholder 2"/>
          <p:cNvSpPr>
            <a:spLocks noGrp="1"/>
          </p:cNvSpPr>
          <p:nvPr>
            <p:ph idx="1"/>
          </p:nvPr>
        </p:nvSpPr>
        <p:spPr>
          <a:xfrm>
            <a:off x="274638" y="1141413"/>
            <a:ext cx="8229600" cy="511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C6D8D0-402C-48EA-9359-D611640EF33F}" type="datetimeFigureOut">
              <a:rPr lang="en-US"/>
              <a:pPr>
                <a:defRPr/>
              </a:pPr>
              <a:t>3/9/2011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D65D7D-D7FC-4A63-9047-30719EE54F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5"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6" name="Text Placeholder 9"/>
          <p:cNvSpPr txBox="1">
            <a:spLocks/>
          </p:cNvSpPr>
          <p:nvPr/>
        </p:nvSpPr>
        <p:spPr>
          <a:xfrm>
            <a:off x="130175" y="6616700"/>
            <a:ext cx="7286625" cy="241300"/>
          </a:xfrm>
          <a:prstGeom prst="rect">
            <a:avLst/>
          </a:prstGeom>
        </p:spPr>
        <p:txBody>
          <a:bodyPr>
            <a:normAutofit/>
          </a:bodyPr>
          <a:lstStyle/>
          <a:p>
            <a:pPr marL="342900" indent="-342900"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1"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2"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eere.energy.gov</a:t>
            </a:r>
          </a:p>
        </p:txBody>
      </p:sp>
      <p:pic>
        <p:nvPicPr>
          <p:cNvPr id="14"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7"/>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6" name="Rectangle 20"/>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7" name="Rectangle 21"/>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8" name="Rectangle 25"/>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596" y="1215841"/>
            <a:ext cx="8229600" cy="511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74638" y="1141413"/>
            <a:ext cx="8229600" cy="5110162"/>
          </a:xfrm>
        </p:spPr>
        <p:txBody>
          <a:bodyPr/>
          <a:lstStyle/>
          <a:p>
            <a:pPr lvl="0"/>
            <a:r>
              <a:rPr lang="en-US" noProof="0" smtClean="0"/>
              <a:t>Click icon to add chart</a:t>
            </a:r>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1028" name="Title Placeholder 13"/>
          <p:cNvSpPr>
            <a:spLocks noGrp="1"/>
          </p:cNvSpPr>
          <p:nvPr>
            <p:ph type="title"/>
          </p:nvPr>
        </p:nvSpPr>
        <p:spPr bwMode="auto">
          <a:xfrm>
            <a:off x="177800" y="107950"/>
            <a:ext cx="5664200" cy="793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274638" y="1141413"/>
            <a:ext cx="8229600" cy="511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a:bodyPr>
          <a:lstStyle/>
          <a:p>
            <a:pPr marL="342900" indent="-342900"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Energy Efficiency &amp; Renewable Energy</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ＭＳ Ｐゴシック" pitchFamily="-108" charset="-128"/>
              </a:endParaRPr>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eaLnBrk="0" hangingPunct="0">
              <a:lnSpc>
                <a:spcPct val="90000"/>
              </a:lnSpc>
              <a:spcBef>
                <a:spcPct val="20000"/>
              </a:spcBef>
              <a:buFont typeface="Arial" charset="0"/>
              <a:buNone/>
              <a:defRPr/>
            </a:pPr>
            <a:r>
              <a:rPr lang="en-US" sz="1000" dirty="0">
                <a:solidFill>
                  <a:schemeClr val="bg1"/>
                </a:solidFill>
                <a:ea typeface="ＭＳ Ｐゴシック" pitchFamily="-108" charset="-128"/>
                <a:cs typeface="Arial" charset="0"/>
              </a:rPr>
              <a:t>eere.energy.gov</a:t>
            </a:r>
          </a:p>
        </p:txBody>
      </p:sp>
      <p:pic>
        <p:nvPicPr>
          <p:cNvPr id="1033" name="Picture 18" descr="doe_logo_ppt.png"/>
          <p:cNvPicPr>
            <a:picLocks noChangeAspect="1"/>
          </p:cNvPicPr>
          <p:nvPr/>
        </p:nvPicPr>
        <p:blipFill>
          <a:blip r:embed="rId20" cstate="print"/>
          <a:srcRect/>
          <a:stretch>
            <a:fillRect/>
          </a:stretch>
        </p:blipFill>
        <p:spPr bwMode="auto">
          <a:xfrm>
            <a:off x="6121400" y="276225"/>
            <a:ext cx="2743200" cy="412750"/>
          </a:xfrm>
          <a:prstGeom prst="rect">
            <a:avLst/>
          </a:prstGeom>
          <a:noFill/>
          <a:ln w="9525">
            <a:noFill/>
            <a:miter lim="800000"/>
            <a:headEnd/>
            <a:tailEnd/>
          </a:ln>
        </p:spPr>
      </p:pic>
      <p:sp>
        <p:nvSpPr>
          <p:cNvPr id="1037" name="Text Box 13"/>
          <p:cNvSpPr txBox="1">
            <a:spLocks noChangeArrowheads="1"/>
          </p:cNvSpPr>
          <p:nvPr/>
        </p:nvSpPr>
        <p:spPr bwMode="auto">
          <a:xfrm>
            <a:off x="8740775" y="6299200"/>
            <a:ext cx="395288" cy="274638"/>
          </a:xfrm>
          <a:prstGeom prst="rect">
            <a:avLst/>
          </a:prstGeom>
          <a:noFill/>
          <a:ln w="9525">
            <a:noFill/>
            <a:miter lim="800000"/>
            <a:headEnd/>
            <a:tailEnd/>
          </a:ln>
          <a:effectLst/>
        </p:spPr>
        <p:txBody>
          <a:bodyPr>
            <a:spAutoFit/>
          </a:bodyPr>
          <a:lstStyle/>
          <a:p>
            <a:pPr eaLnBrk="0" hangingPunct="0">
              <a:spcBef>
                <a:spcPct val="50000"/>
              </a:spcBef>
              <a:defRPr/>
            </a:pPr>
            <a:fld id="{E882FD37-C01C-4FE5-9E5A-B5BCEB9C09F3}" type="slidenum">
              <a:rPr lang="en-US" sz="1200">
                <a:ea typeface="ＭＳ Ｐゴシック" pitchFamily="-108" charset="-128"/>
                <a:cs typeface="+mn-cs"/>
              </a:rPr>
              <a:pPr eaLnBrk="0" hangingPunct="0">
                <a:spcBef>
                  <a:spcPct val="50000"/>
                </a:spcBef>
                <a:defRPr/>
              </a:pPr>
              <a:t>‹#›</a:t>
            </a:fld>
            <a:endParaRPr lang="en-US" sz="1200" dirty="0">
              <a:ea typeface="ＭＳ Ｐゴシック" pitchFamily="-108" charset="-128"/>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1" r:id="rId7"/>
    <p:sldLayoutId id="2147483694" r:id="rId8"/>
    <p:sldLayoutId id="2147483693" r:id="rId9"/>
    <p:sldLayoutId id="2147483692" r:id="rId10"/>
    <p:sldLayoutId id="2147483691" r:id="rId11"/>
    <p:sldLayoutId id="2147483690" r:id="rId12"/>
    <p:sldLayoutId id="2147483689" r:id="rId13"/>
    <p:sldLayoutId id="2147483688" r:id="rId14"/>
    <p:sldLayoutId id="2147483687" r:id="rId15"/>
    <p:sldLayoutId id="2147483686" r:id="rId16"/>
    <p:sldLayoutId id="2147483685" r:id="rId17"/>
    <p:sldLayoutId id="2147483702" r:id="rId18"/>
  </p:sldLayoutIdLst>
  <p:transition>
    <p:fade thruBlk="1"/>
  </p:transition>
  <p:timing>
    <p:tnLst>
      <p:par>
        <p:cTn id="1" dur="indefinite" restart="never" nodeType="tmRoot"/>
      </p:par>
    </p:tnLst>
  </p:timing>
  <p:txStyles>
    <p:titleStyle>
      <a:lvl1pPr algn="l" defTabSz="457200" rtl="0" eaLnBrk="0" fontAlgn="base" hangingPunct="0">
        <a:lnSpc>
          <a:spcPts val="2800"/>
        </a:lnSpc>
        <a:spcBef>
          <a:spcPct val="0"/>
        </a:spcBef>
        <a:spcAft>
          <a:spcPct val="0"/>
        </a:spcAft>
        <a:defRPr sz="3000" kern="1200">
          <a:solidFill>
            <a:srgbClr val="FFFFFF"/>
          </a:solidFill>
          <a:latin typeface="+mj-lt"/>
          <a:ea typeface="ＭＳ Ｐゴシック"/>
          <a:cs typeface="ＭＳ Ｐゴシック"/>
        </a:defRPr>
      </a:lvl1pPr>
      <a:lvl2pPr algn="l" defTabSz="457200" rtl="0" eaLnBrk="0" fontAlgn="base" hangingPunct="0">
        <a:lnSpc>
          <a:spcPts val="2800"/>
        </a:lnSpc>
        <a:spcBef>
          <a:spcPct val="0"/>
        </a:spcBef>
        <a:spcAft>
          <a:spcPct val="0"/>
        </a:spcAft>
        <a:defRPr sz="3000">
          <a:solidFill>
            <a:srgbClr val="FFFFFF"/>
          </a:solidFill>
          <a:latin typeface="Arial" charset="0"/>
          <a:ea typeface="ＭＳ Ｐゴシック"/>
          <a:cs typeface="ＭＳ Ｐゴシック"/>
        </a:defRPr>
      </a:lvl2pPr>
      <a:lvl3pPr algn="l" defTabSz="457200" rtl="0" eaLnBrk="0" fontAlgn="base" hangingPunct="0">
        <a:lnSpc>
          <a:spcPts val="2800"/>
        </a:lnSpc>
        <a:spcBef>
          <a:spcPct val="0"/>
        </a:spcBef>
        <a:spcAft>
          <a:spcPct val="0"/>
        </a:spcAft>
        <a:defRPr sz="3000">
          <a:solidFill>
            <a:srgbClr val="FFFFFF"/>
          </a:solidFill>
          <a:latin typeface="Arial" charset="0"/>
          <a:ea typeface="ＭＳ Ｐゴシック"/>
          <a:cs typeface="ＭＳ Ｐゴシック"/>
        </a:defRPr>
      </a:lvl3pPr>
      <a:lvl4pPr algn="l" defTabSz="457200" rtl="0" eaLnBrk="0" fontAlgn="base" hangingPunct="0">
        <a:lnSpc>
          <a:spcPts val="2800"/>
        </a:lnSpc>
        <a:spcBef>
          <a:spcPct val="0"/>
        </a:spcBef>
        <a:spcAft>
          <a:spcPct val="0"/>
        </a:spcAft>
        <a:defRPr sz="3000">
          <a:solidFill>
            <a:srgbClr val="FFFFFF"/>
          </a:solidFill>
          <a:latin typeface="Arial" charset="0"/>
          <a:ea typeface="ＭＳ Ｐゴシック"/>
          <a:cs typeface="ＭＳ Ｐゴシック"/>
        </a:defRPr>
      </a:lvl4pPr>
      <a:lvl5pPr algn="l" defTabSz="457200" rtl="0" eaLnBrk="0" fontAlgn="base" hangingPunct="0">
        <a:lnSpc>
          <a:spcPts val="2800"/>
        </a:lnSpc>
        <a:spcBef>
          <a:spcPct val="0"/>
        </a:spcBef>
        <a:spcAft>
          <a:spcPct val="0"/>
        </a:spcAft>
        <a:defRPr sz="3000">
          <a:solidFill>
            <a:srgbClr val="FFFFFF"/>
          </a:solidFill>
          <a:latin typeface="Arial" charset="0"/>
          <a:ea typeface="ＭＳ Ｐゴシック"/>
          <a:cs typeface="ＭＳ Ｐゴシック"/>
        </a:defRPr>
      </a:lvl5pPr>
      <a:lvl6pPr marL="4572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rgbClr val="292929"/>
          </a:solidFill>
          <a:latin typeface="+mn-lt"/>
          <a:ea typeface="ＭＳ Ｐゴシック"/>
          <a:cs typeface="ＭＳ Ｐゴシック"/>
        </a:defRPr>
      </a:lvl1pPr>
      <a:lvl2pPr marL="742950" indent="-285750" algn="l" defTabSz="457200" rtl="0" eaLnBrk="0" fontAlgn="base" hangingPunct="0">
        <a:spcBef>
          <a:spcPct val="20000"/>
        </a:spcBef>
        <a:spcAft>
          <a:spcPct val="0"/>
        </a:spcAft>
        <a:buFont typeface="Arial" charset="0"/>
        <a:buChar char="–"/>
        <a:defRPr sz="2000" kern="1200">
          <a:solidFill>
            <a:srgbClr val="292929"/>
          </a:solidFill>
          <a:latin typeface="+mn-lt"/>
          <a:ea typeface="ＭＳ Ｐゴシック"/>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981075"/>
            <a:ext cx="9144000" cy="415925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dirty="0"/>
          </a:p>
        </p:txBody>
      </p:sp>
      <p:sp>
        <p:nvSpPr>
          <p:cNvPr id="21506" name="Title 10"/>
          <p:cNvSpPr>
            <a:spLocks noGrp="1"/>
          </p:cNvSpPr>
          <p:nvPr>
            <p:ph type="ctrTitle"/>
          </p:nvPr>
        </p:nvSpPr>
        <p:spPr>
          <a:xfrm>
            <a:off x="74613" y="147638"/>
            <a:ext cx="5626100" cy="603250"/>
          </a:xfrm>
        </p:spPr>
        <p:txBody>
          <a:bodyPr>
            <a:normAutofit fontScale="90000"/>
          </a:bodyPr>
          <a:lstStyle/>
          <a:p>
            <a:pPr>
              <a:defRPr/>
            </a:pPr>
            <a:r>
              <a:rPr lang="en-US" altLang="zh-CN" sz="2600" b="1" dirty="0" smtClean="0">
                <a:solidFill>
                  <a:srgbClr val="FEFFF7"/>
                </a:solidFill>
                <a:latin typeface="Al Bayan"/>
                <a:cs typeface="ＭＳ Ｐゴシック"/>
                <a:sym typeface="Al Bayan"/>
              </a:rPr>
              <a:t>Activities in DOE’s Biomass Program</a:t>
            </a:r>
          </a:p>
        </p:txBody>
      </p:sp>
      <p:sp>
        <p:nvSpPr>
          <p:cNvPr id="21507" name="Subtitle 11"/>
          <p:cNvSpPr>
            <a:spLocks noGrp="1"/>
          </p:cNvSpPr>
          <p:nvPr>
            <p:ph type="subTitle" idx="1"/>
          </p:nvPr>
        </p:nvSpPr>
        <p:spPr>
          <a:xfrm>
            <a:off x="53975" y="5295900"/>
            <a:ext cx="4192588" cy="1023938"/>
          </a:xfrm>
        </p:spPr>
        <p:txBody>
          <a:bodyPr>
            <a:normAutofit fontScale="92500" lnSpcReduction="10000"/>
          </a:bodyPr>
          <a:lstStyle/>
          <a:p>
            <a:pPr>
              <a:defRPr/>
            </a:pPr>
            <a:r>
              <a:rPr lang="en-US" altLang="zh-CN" dirty="0">
                <a:solidFill>
                  <a:srgbClr val="FEFFF7"/>
                </a:solidFill>
                <a:latin typeface="Al Bayan"/>
                <a:cs typeface="ＭＳ Ｐゴシック"/>
                <a:sym typeface="Al Bayan"/>
              </a:rPr>
              <a:t>Biological and Environmental Research Advisory Committee Meeting </a:t>
            </a:r>
            <a:endParaRPr lang="en-US" altLang="zh-CN" dirty="0" smtClean="0">
              <a:solidFill>
                <a:schemeClr val="bg1"/>
              </a:solidFill>
              <a:latin typeface="Arial" charset="0"/>
              <a:cs typeface="ＭＳ Ｐゴシック"/>
              <a:sym typeface="Al Bayan"/>
            </a:endParaRPr>
          </a:p>
        </p:txBody>
      </p:sp>
      <p:sp>
        <p:nvSpPr>
          <p:cNvPr id="21508" name="Text Placeholder 12"/>
          <p:cNvSpPr>
            <a:spLocks noGrp="1"/>
          </p:cNvSpPr>
          <p:nvPr>
            <p:ph type="body" sz="quarter" idx="10"/>
          </p:nvPr>
        </p:nvSpPr>
        <p:spPr>
          <a:xfrm>
            <a:off x="6097588" y="5149850"/>
            <a:ext cx="3298825" cy="896938"/>
          </a:xfrm>
        </p:spPr>
        <p:txBody>
          <a:bodyPr/>
          <a:lstStyle/>
          <a:p>
            <a:pPr fontAlgn="base">
              <a:lnSpc>
                <a:spcPct val="80000"/>
              </a:lnSpc>
              <a:spcAft>
                <a:spcPct val="0"/>
              </a:spcAft>
            </a:pPr>
            <a:r>
              <a:rPr sz="1800" smtClean="0"/>
              <a:t>Paul F. Bryan, </a:t>
            </a:r>
          </a:p>
          <a:p>
            <a:pPr fontAlgn="base">
              <a:lnSpc>
                <a:spcPct val="80000"/>
              </a:lnSpc>
              <a:spcAft>
                <a:spcPct val="0"/>
              </a:spcAft>
            </a:pPr>
            <a:r>
              <a:rPr sz="1800" smtClean="0"/>
              <a:t>Program Manager</a:t>
            </a:r>
          </a:p>
          <a:p>
            <a:pPr fontAlgn="base">
              <a:lnSpc>
                <a:spcPct val="80000"/>
              </a:lnSpc>
              <a:spcAft>
                <a:spcPct val="0"/>
              </a:spcAft>
            </a:pPr>
            <a:r>
              <a:rPr sz="1800" smtClean="0"/>
              <a:t>DOE Biomass Program</a:t>
            </a:r>
          </a:p>
        </p:txBody>
      </p:sp>
      <p:pic>
        <p:nvPicPr>
          <p:cNvPr id="21509" name="Picture 12" descr="C:\Documents and Settings\scoutourier\Local Settings\Temporary Internet Files\Content.IE5\O1O1UVWP\MPj04088490000[1].jpg"/>
          <p:cNvPicPr>
            <a:picLocks noChangeArrowheads="1"/>
          </p:cNvPicPr>
          <p:nvPr/>
        </p:nvPicPr>
        <p:blipFill>
          <a:blip r:embed="rId3" cstate="print"/>
          <a:srcRect/>
          <a:stretch>
            <a:fillRect/>
          </a:stretch>
        </p:blipFill>
        <p:spPr bwMode="auto">
          <a:xfrm>
            <a:off x="3713163" y="3063875"/>
            <a:ext cx="1944687" cy="1943100"/>
          </a:xfrm>
          <a:prstGeom prst="rect">
            <a:avLst/>
          </a:prstGeom>
          <a:noFill/>
          <a:ln w="9525">
            <a:noFill/>
            <a:miter lim="800000"/>
            <a:headEnd/>
            <a:tailEnd/>
          </a:ln>
        </p:spPr>
      </p:pic>
      <p:pic>
        <p:nvPicPr>
          <p:cNvPr id="21510" name="Picture 12" descr="leaf"/>
          <p:cNvPicPr>
            <a:picLocks noChangeArrowheads="1"/>
          </p:cNvPicPr>
          <p:nvPr/>
        </p:nvPicPr>
        <p:blipFill>
          <a:blip r:embed="rId4" cstate="print"/>
          <a:srcRect/>
          <a:stretch>
            <a:fillRect/>
          </a:stretch>
        </p:blipFill>
        <p:spPr bwMode="auto">
          <a:xfrm>
            <a:off x="3702050" y="1057275"/>
            <a:ext cx="1943100" cy="1944688"/>
          </a:xfrm>
          <a:prstGeom prst="rect">
            <a:avLst/>
          </a:prstGeom>
          <a:noFill/>
          <a:ln w="9525">
            <a:noFill/>
            <a:miter lim="800000"/>
            <a:headEnd/>
            <a:tailEnd/>
          </a:ln>
        </p:spPr>
      </p:pic>
      <p:sp>
        <p:nvSpPr>
          <p:cNvPr id="21511" name="Text Placeholder 10"/>
          <p:cNvSpPr>
            <a:spLocks noGrp="1"/>
          </p:cNvSpPr>
          <p:nvPr>
            <p:ph type="body" sz="quarter" idx="13"/>
          </p:nvPr>
        </p:nvSpPr>
        <p:spPr>
          <a:xfrm>
            <a:off x="6115050" y="6053138"/>
            <a:ext cx="3294063" cy="762000"/>
          </a:xfrm>
        </p:spPr>
        <p:txBody>
          <a:bodyPr/>
          <a:lstStyle/>
          <a:p>
            <a:r>
              <a:rPr lang="en-US" sz="1800" smtClean="0">
                <a:latin typeface="Arial" charset="0"/>
              </a:rPr>
              <a:t>March 9, 2011 </a:t>
            </a:r>
          </a:p>
        </p:txBody>
      </p:sp>
      <p:pic>
        <p:nvPicPr>
          <p:cNvPr id="21512" name="Picture 3"/>
          <p:cNvPicPr>
            <a:picLocks noChangeAspect="1" noChangeArrowheads="1"/>
          </p:cNvPicPr>
          <p:nvPr/>
        </p:nvPicPr>
        <p:blipFill>
          <a:blip r:embed="rId5" cstate="print"/>
          <a:srcRect/>
          <a:stretch>
            <a:fillRect/>
          </a:stretch>
        </p:blipFill>
        <p:spPr bwMode="auto">
          <a:xfrm>
            <a:off x="6296025" y="1042988"/>
            <a:ext cx="2720975" cy="4084637"/>
          </a:xfrm>
          <a:prstGeom prst="rect">
            <a:avLst/>
          </a:prstGeom>
          <a:noFill/>
          <a:ln w="9525">
            <a:noFill/>
            <a:miter lim="800000"/>
            <a:headEnd/>
            <a:tailEnd/>
          </a:ln>
        </p:spPr>
      </p:pic>
      <p:pic>
        <p:nvPicPr>
          <p:cNvPr id="21513" name="Picture 4"/>
          <p:cNvPicPr>
            <a:picLocks noChangeAspect="1" noChangeArrowheads="1"/>
          </p:cNvPicPr>
          <p:nvPr/>
        </p:nvPicPr>
        <p:blipFill>
          <a:blip r:embed="rId6" cstate="print"/>
          <a:srcRect/>
          <a:stretch>
            <a:fillRect/>
          </a:stretch>
        </p:blipFill>
        <p:spPr bwMode="auto">
          <a:xfrm>
            <a:off x="147638" y="1042988"/>
            <a:ext cx="2949575" cy="40846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9460" y="293428"/>
            <a:ext cx="5486400" cy="566738"/>
          </a:xfrm>
        </p:spPr>
        <p:txBody>
          <a:bodyPr rtlCol="0">
            <a:normAutofit fontScale="90000"/>
          </a:bodyPr>
          <a:lstStyle/>
          <a:p>
            <a:pPr algn="ctr" fontAlgn="auto">
              <a:spcAft>
                <a:spcPts val="0"/>
              </a:spcAft>
              <a:defRPr/>
            </a:pPr>
            <a:r>
              <a:rPr lang="en-US" dirty="0" smtClean="0"/>
              <a:t>Department of Energy, Biomass Program </a:t>
            </a:r>
            <a:br>
              <a:rPr lang="en-US" dirty="0" smtClean="0"/>
            </a:br>
            <a:r>
              <a:rPr lang="en-US" dirty="0" smtClean="0"/>
              <a:t>Integrated </a:t>
            </a:r>
            <a:r>
              <a:rPr lang="en-US" dirty="0" err="1" smtClean="0"/>
              <a:t>Biorefinery</a:t>
            </a:r>
            <a:r>
              <a:rPr lang="en-US" dirty="0" smtClean="0"/>
              <a:t> Capacity Timeline</a:t>
            </a:r>
            <a:endParaRPr lang="en-US" dirty="0"/>
          </a:p>
        </p:txBody>
      </p:sp>
      <p:sp>
        <p:nvSpPr>
          <p:cNvPr id="13314" name="Text Placeholder 9"/>
          <p:cNvSpPr>
            <a:spLocks noGrp="1"/>
          </p:cNvSpPr>
          <p:nvPr>
            <p:ph type="body" sz="half" idx="2"/>
          </p:nvPr>
        </p:nvSpPr>
        <p:spPr>
          <a:xfrm>
            <a:off x="5410200" y="1740096"/>
            <a:ext cx="3505200" cy="4191000"/>
          </a:xfrm>
        </p:spPr>
        <p:txBody>
          <a:bodyPr/>
          <a:lstStyle/>
          <a:p>
            <a:pPr marL="114300" indent="-114300"/>
            <a:r>
              <a:rPr lang="en-US" sz="1600" smtClean="0"/>
              <a:t>DOE OBP has 26 IBR projects producing biofuels at various scales:</a:t>
            </a:r>
          </a:p>
          <a:p>
            <a:pPr marL="114300" indent="-114300">
              <a:buFont typeface="Arial" charset="0"/>
              <a:buChar char="•"/>
            </a:pPr>
            <a:r>
              <a:rPr lang="en-US" sz="1600" b="1" smtClean="0"/>
              <a:t>12 at pilot scale</a:t>
            </a:r>
            <a:r>
              <a:rPr lang="en-US" sz="1600" smtClean="0"/>
              <a:t> (min 1 dry tonne per day feedstock)*  </a:t>
            </a:r>
          </a:p>
          <a:p>
            <a:pPr marL="114300" indent="-114300">
              <a:buFont typeface="Arial" charset="0"/>
              <a:buChar char="•"/>
            </a:pPr>
            <a:r>
              <a:rPr lang="en-US" sz="1600" b="1" smtClean="0"/>
              <a:t>8 at demonstration scale</a:t>
            </a:r>
            <a:r>
              <a:rPr lang="en-US" sz="1600" smtClean="0"/>
              <a:t> (min 50-70 dry tonnes per day feedstock)</a:t>
            </a:r>
          </a:p>
          <a:p>
            <a:pPr marL="114300" indent="-114300">
              <a:buFont typeface="Arial" charset="0"/>
              <a:buChar char="•"/>
            </a:pPr>
            <a:r>
              <a:rPr lang="en-US" sz="1600" b="1" smtClean="0"/>
              <a:t>6 at commercial scale</a:t>
            </a:r>
            <a:r>
              <a:rPr lang="en-US" sz="1600" smtClean="0"/>
              <a:t> (min 700 dry tonnes per day feedstock)</a:t>
            </a:r>
          </a:p>
          <a:p>
            <a:pPr marL="114300" indent="-114300">
              <a:buFont typeface="Arial" charset="0"/>
              <a:buChar char="•"/>
            </a:pPr>
            <a:endParaRPr lang="en-US" sz="1600" smtClean="0"/>
          </a:p>
          <a:p>
            <a:pPr marL="114300" indent="-114300"/>
            <a:r>
              <a:rPr lang="en-US" sz="1200" smtClean="0"/>
              <a:t>* Note, pilot projects would not sell biofuel in</a:t>
            </a:r>
            <a:br>
              <a:rPr lang="en-US" sz="1200" smtClean="0"/>
            </a:br>
            <a:r>
              <a:rPr lang="en-US" sz="1200" smtClean="0"/>
              <a:t>commercial markets. This scale is for techno-economic validation.</a:t>
            </a:r>
          </a:p>
        </p:txBody>
      </p:sp>
      <p:graphicFrame>
        <p:nvGraphicFramePr>
          <p:cNvPr id="11" name="Chart 10"/>
          <p:cNvGraphicFramePr/>
          <p:nvPr/>
        </p:nvGraphicFramePr>
        <p:xfrm>
          <a:off x="228600" y="1587696"/>
          <a:ext cx="57912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6804025" y="3840163"/>
            <a:ext cx="1908175" cy="2468562"/>
          </a:xfrm>
          <a:prstGeom prst="rect">
            <a:avLst/>
          </a:prstGeom>
          <a:ln>
            <a:noFill/>
          </a:ln>
          <a:effectLst>
            <a:outerShdw blurRad="292100" dist="139700" dir="2700000" algn="tl" rotWithShape="0">
              <a:srgbClr val="333333">
                <a:alpha val="65000"/>
              </a:srgbClr>
            </a:outerShdw>
          </a:effectLst>
        </p:spPr>
      </p:pic>
      <p:sp>
        <p:nvSpPr>
          <p:cNvPr id="33794" name="TextBox 3"/>
          <p:cNvSpPr txBox="1">
            <a:spLocks noChangeArrowheads="1"/>
          </p:cNvSpPr>
          <p:nvPr/>
        </p:nvSpPr>
        <p:spPr bwMode="auto">
          <a:xfrm>
            <a:off x="2366963" y="1090613"/>
            <a:ext cx="6500812" cy="2546350"/>
          </a:xfrm>
          <a:prstGeom prst="rect">
            <a:avLst/>
          </a:prstGeom>
          <a:noFill/>
          <a:ln w="9525">
            <a:noFill/>
            <a:miter lim="800000"/>
            <a:headEnd/>
            <a:tailEnd/>
          </a:ln>
        </p:spPr>
        <p:txBody>
          <a:bodyPr/>
          <a:lstStyle/>
          <a:p>
            <a:pPr defTabSz="457200">
              <a:spcBef>
                <a:spcPct val="20000"/>
              </a:spcBef>
              <a:buFont typeface="Arial" charset="0"/>
              <a:buNone/>
            </a:pPr>
            <a:r>
              <a:rPr lang="en-US" sz="2000" b="1">
                <a:solidFill>
                  <a:srgbClr val="000000"/>
                </a:solidFill>
              </a:rPr>
              <a:t>Benefits of Algal Biofuels</a:t>
            </a:r>
          </a:p>
          <a:p>
            <a:pPr defTabSz="457200">
              <a:spcBef>
                <a:spcPts val="600"/>
              </a:spcBef>
              <a:spcAft>
                <a:spcPts val="600"/>
              </a:spcAft>
            </a:pPr>
            <a:r>
              <a:rPr lang="en-US">
                <a:solidFill>
                  <a:srgbClr val="000000"/>
                </a:solidFill>
              </a:rPr>
              <a:t>• High productivity</a:t>
            </a:r>
          </a:p>
          <a:p>
            <a:pPr defTabSz="457200">
              <a:spcAft>
                <a:spcPts val="600"/>
              </a:spcAft>
            </a:pPr>
            <a:r>
              <a:rPr lang="en-US">
                <a:solidFill>
                  <a:srgbClr val="000000"/>
                </a:solidFill>
              </a:rPr>
              <a:t>• Minimizes competition with agriculture</a:t>
            </a:r>
          </a:p>
          <a:p>
            <a:pPr defTabSz="457200">
              <a:spcAft>
                <a:spcPts val="600"/>
              </a:spcAft>
            </a:pPr>
            <a:r>
              <a:rPr lang="en-US">
                <a:solidFill>
                  <a:srgbClr val="000000"/>
                </a:solidFill>
              </a:rPr>
              <a:t>• Can use waste and salt water</a:t>
            </a:r>
          </a:p>
          <a:p>
            <a:pPr defTabSz="457200">
              <a:spcAft>
                <a:spcPts val="600"/>
              </a:spcAft>
            </a:pPr>
            <a:r>
              <a:rPr lang="en-US">
                <a:solidFill>
                  <a:srgbClr val="000000"/>
                </a:solidFill>
              </a:rPr>
              <a:t>• Recycles carbon dioxide</a:t>
            </a:r>
          </a:p>
          <a:p>
            <a:pPr defTabSz="457200">
              <a:spcAft>
                <a:spcPts val="600"/>
              </a:spcAft>
            </a:pPr>
            <a:r>
              <a:rPr lang="en-US">
                <a:solidFill>
                  <a:srgbClr val="000000"/>
                </a:solidFill>
              </a:rPr>
              <a:t>• Integrated production of fuels and co-products</a:t>
            </a:r>
            <a:endParaRPr lang="en-US">
              <a:solidFill>
                <a:srgbClr val="50565C"/>
              </a:solidFill>
            </a:endParaRPr>
          </a:p>
        </p:txBody>
      </p:sp>
      <p:sp>
        <p:nvSpPr>
          <p:cNvPr id="33795" name="TextBox 4"/>
          <p:cNvSpPr txBox="1">
            <a:spLocks noChangeArrowheads="1"/>
          </p:cNvSpPr>
          <p:nvPr/>
        </p:nvSpPr>
        <p:spPr bwMode="auto">
          <a:xfrm>
            <a:off x="0" y="3865563"/>
            <a:ext cx="6835775" cy="2522537"/>
          </a:xfrm>
          <a:prstGeom prst="rect">
            <a:avLst/>
          </a:prstGeom>
          <a:noFill/>
          <a:ln w="9525">
            <a:noFill/>
            <a:miter lim="800000"/>
            <a:headEnd/>
            <a:tailEnd/>
          </a:ln>
        </p:spPr>
        <p:txBody>
          <a:bodyPr/>
          <a:lstStyle/>
          <a:p>
            <a:pPr defTabSz="457200">
              <a:spcBef>
                <a:spcPct val="20000"/>
              </a:spcBef>
              <a:buFont typeface="Arial" charset="0"/>
              <a:buNone/>
            </a:pPr>
            <a:r>
              <a:rPr lang="en-US" sz="2000" b="1">
                <a:solidFill>
                  <a:srgbClr val="000000"/>
                </a:solidFill>
              </a:rPr>
              <a:t>Challenges to commercializing Algal Biofuels</a:t>
            </a:r>
          </a:p>
          <a:p>
            <a:pPr defTabSz="457200">
              <a:spcBef>
                <a:spcPts val="600"/>
              </a:spcBef>
              <a:spcAft>
                <a:spcPts val="600"/>
              </a:spcAft>
            </a:pPr>
            <a:r>
              <a:rPr lang="en-US">
                <a:solidFill>
                  <a:srgbClr val="000000"/>
                </a:solidFill>
              </a:rPr>
              <a:t>• Affordable and scalable algal biomass production</a:t>
            </a:r>
          </a:p>
          <a:p>
            <a:pPr marL="574675" lvl="1" indent="-117475" defTabSz="457200">
              <a:spcAft>
                <a:spcPts val="600"/>
              </a:spcAft>
            </a:pPr>
            <a:r>
              <a:rPr lang="en-US">
                <a:solidFill>
                  <a:srgbClr val="000000"/>
                </a:solidFill>
              </a:rPr>
              <a:t>• Feedstock production &amp; crop protection</a:t>
            </a:r>
          </a:p>
          <a:p>
            <a:pPr marL="574675" lvl="1" indent="-117475" defTabSz="457200">
              <a:spcAft>
                <a:spcPts val="600"/>
              </a:spcAft>
            </a:pPr>
            <a:r>
              <a:rPr lang="en-US">
                <a:solidFill>
                  <a:srgbClr val="000000"/>
                </a:solidFill>
              </a:rPr>
              <a:t>• Energy efficient harvesting and drying</a:t>
            </a:r>
          </a:p>
          <a:p>
            <a:pPr marL="574675" lvl="1" indent="-117475" defTabSz="457200">
              <a:spcAft>
                <a:spcPts val="600"/>
              </a:spcAft>
            </a:pPr>
            <a:r>
              <a:rPr lang="en-US">
                <a:solidFill>
                  <a:srgbClr val="000000"/>
                </a:solidFill>
              </a:rPr>
              <a:t>• Extraction, conversion, and product purification</a:t>
            </a:r>
          </a:p>
          <a:p>
            <a:pPr marL="574675" lvl="1" indent="-117475" defTabSz="457200">
              <a:spcAft>
                <a:spcPts val="600"/>
              </a:spcAft>
            </a:pPr>
            <a:r>
              <a:rPr lang="en-US">
                <a:solidFill>
                  <a:srgbClr val="000000"/>
                </a:solidFill>
              </a:rPr>
              <a:t>• Siting and sustainability of resources</a:t>
            </a:r>
          </a:p>
          <a:p>
            <a:pPr defTabSz="457200">
              <a:spcBef>
                <a:spcPts val="600"/>
              </a:spcBef>
              <a:spcAft>
                <a:spcPts val="600"/>
              </a:spcAft>
            </a:pPr>
            <a:endParaRPr lang="en-US">
              <a:solidFill>
                <a:srgbClr val="000000"/>
              </a:solidFill>
            </a:endParaRPr>
          </a:p>
          <a:p>
            <a:pPr defTabSz="457200">
              <a:spcBef>
                <a:spcPct val="20000"/>
              </a:spcBef>
              <a:buFont typeface="Arial" charset="0"/>
              <a:buNone/>
            </a:pPr>
            <a:endParaRPr lang="en-US" sz="2300" b="1">
              <a:solidFill>
                <a:srgbClr val="000000"/>
              </a:solidFill>
            </a:endParaRPr>
          </a:p>
        </p:txBody>
      </p:sp>
      <p:sp>
        <p:nvSpPr>
          <p:cNvPr id="10245" name="Rectangle 3"/>
          <p:cNvSpPr>
            <a:spLocks noChangeArrowheads="1"/>
          </p:cNvSpPr>
          <p:nvPr/>
        </p:nvSpPr>
        <p:spPr bwMode="auto">
          <a:xfrm>
            <a:off x="11113" y="244475"/>
            <a:ext cx="5840412" cy="457200"/>
          </a:xfrm>
          <a:prstGeom prst="rect">
            <a:avLst/>
          </a:prstGeom>
          <a:noFill/>
          <a:ln w="9525">
            <a:noFill/>
            <a:miter lim="800000"/>
            <a:headEnd/>
            <a:tailEnd/>
          </a:ln>
        </p:spPr>
        <p:txBody>
          <a:bodyPr>
            <a:spAutoFit/>
          </a:bodyPr>
          <a:lstStyle/>
          <a:p>
            <a:pPr>
              <a:defRPr/>
            </a:pPr>
            <a:r>
              <a:rPr lang="en-US" sz="2400" b="1" dirty="0">
                <a:solidFill>
                  <a:schemeClr val="bg1"/>
                </a:solidFill>
                <a:latin typeface="+mj-lt"/>
                <a:ea typeface="ＭＳ Ｐゴシック"/>
                <a:cs typeface="ＭＳ Ｐゴシック"/>
              </a:rPr>
              <a:t>Algal Biofuels</a:t>
            </a:r>
          </a:p>
        </p:txBody>
      </p:sp>
      <p:grpSp>
        <p:nvGrpSpPr>
          <p:cNvPr id="33797" name="Group 19"/>
          <p:cNvGrpSpPr>
            <a:grpSpLocks noChangeAspect="1"/>
          </p:cNvGrpSpPr>
          <p:nvPr/>
        </p:nvGrpSpPr>
        <p:grpSpPr bwMode="auto">
          <a:xfrm>
            <a:off x="320675" y="1131888"/>
            <a:ext cx="1822450" cy="2614612"/>
            <a:chOff x="4800601" y="1276350"/>
            <a:chExt cx="3751262" cy="5379630"/>
          </a:xfrm>
        </p:grpSpPr>
        <p:pic>
          <p:nvPicPr>
            <p:cNvPr id="33798" name="Picture 8"/>
            <p:cNvPicPr preferRelativeResize="0">
              <a:picLocks noChangeArrowheads="1"/>
            </p:cNvPicPr>
            <p:nvPr/>
          </p:nvPicPr>
          <p:blipFill>
            <a:blip r:embed="rId4" cstate="print"/>
            <a:srcRect/>
            <a:stretch>
              <a:fillRect/>
            </a:stretch>
          </p:blipFill>
          <p:spPr bwMode="auto">
            <a:xfrm>
              <a:off x="4875213" y="3149600"/>
              <a:ext cx="1554162" cy="1554163"/>
            </a:xfrm>
            <a:prstGeom prst="rect">
              <a:avLst/>
            </a:prstGeom>
            <a:noFill/>
            <a:ln w="9525">
              <a:noFill/>
              <a:miter lim="800000"/>
              <a:headEnd/>
              <a:tailEnd/>
            </a:ln>
          </p:spPr>
        </p:pic>
        <p:sp>
          <p:nvSpPr>
            <p:cNvPr id="33799" name="Text Box 10"/>
            <p:cNvSpPr txBox="1">
              <a:spLocks noChangeArrowheads="1"/>
            </p:cNvSpPr>
            <p:nvPr/>
          </p:nvSpPr>
          <p:spPr bwMode="auto">
            <a:xfrm>
              <a:off x="4800601" y="3946151"/>
              <a:ext cx="1704974" cy="760037"/>
            </a:xfrm>
            <a:prstGeom prst="rect">
              <a:avLst/>
            </a:prstGeom>
            <a:noFill/>
            <a:ln w="9525">
              <a:noFill/>
              <a:miter lim="800000"/>
              <a:headEnd/>
              <a:tailEnd/>
            </a:ln>
          </p:spPr>
          <p:txBody>
            <a:bodyPr>
              <a:spAutoFit/>
            </a:bodyPr>
            <a:lstStyle/>
            <a:p>
              <a:pPr algn="ctr"/>
              <a:r>
                <a:rPr lang="en-US" sz="900">
                  <a:solidFill>
                    <a:srgbClr val="FFFFFF"/>
                  </a:solidFill>
                  <a:cs typeface="Arial" charset="0"/>
                </a:rPr>
                <a:t>© NIES Japan</a:t>
              </a:r>
            </a:p>
          </p:txBody>
        </p:sp>
        <p:pic>
          <p:nvPicPr>
            <p:cNvPr id="33800" name="Picture 11"/>
            <p:cNvPicPr>
              <a:picLocks noChangeAspect="1" noChangeArrowheads="1"/>
            </p:cNvPicPr>
            <p:nvPr/>
          </p:nvPicPr>
          <p:blipFill>
            <a:blip r:embed="rId5" cstate="print"/>
            <a:srcRect/>
            <a:stretch>
              <a:fillRect/>
            </a:stretch>
          </p:blipFill>
          <p:spPr bwMode="auto">
            <a:xfrm>
              <a:off x="6548438" y="1289050"/>
              <a:ext cx="2003425" cy="5276850"/>
            </a:xfrm>
            <a:prstGeom prst="rect">
              <a:avLst/>
            </a:prstGeom>
            <a:noFill/>
            <a:ln w="19050">
              <a:solidFill>
                <a:schemeClr val="tx1"/>
              </a:solidFill>
              <a:miter lim="800000"/>
              <a:headEnd/>
              <a:tailEnd/>
            </a:ln>
          </p:spPr>
        </p:pic>
        <p:sp>
          <p:nvSpPr>
            <p:cNvPr id="33801" name="Text Box 13"/>
            <p:cNvSpPr txBox="1">
              <a:spLocks noChangeArrowheads="1"/>
            </p:cNvSpPr>
            <p:nvPr/>
          </p:nvSpPr>
          <p:spPr bwMode="auto">
            <a:xfrm>
              <a:off x="6644458" y="5830854"/>
              <a:ext cx="1706561" cy="760037"/>
            </a:xfrm>
            <a:prstGeom prst="rect">
              <a:avLst/>
            </a:prstGeom>
            <a:noFill/>
            <a:ln w="9525">
              <a:noFill/>
              <a:miter lim="800000"/>
              <a:headEnd/>
              <a:tailEnd/>
            </a:ln>
          </p:spPr>
          <p:txBody>
            <a:bodyPr>
              <a:spAutoFit/>
            </a:bodyPr>
            <a:lstStyle/>
            <a:p>
              <a:pPr algn="ctr"/>
              <a:r>
                <a:rPr lang="en-US" sz="900">
                  <a:solidFill>
                    <a:srgbClr val="50565C"/>
                  </a:solidFill>
                  <a:cs typeface="Arial" charset="0"/>
                </a:rPr>
                <a:t>http://seaweed.ucg.ie</a:t>
              </a:r>
            </a:p>
          </p:txBody>
        </p:sp>
        <p:pic>
          <p:nvPicPr>
            <p:cNvPr id="33802" name="Picture 14" descr="cyclotella_litoralis"/>
            <p:cNvPicPr>
              <a:picLocks noChangeArrowheads="1"/>
            </p:cNvPicPr>
            <p:nvPr/>
          </p:nvPicPr>
          <p:blipFill>
            <a:blip r:embed="rId6" cstate="print"/>
            <a:srcRect/>
            <a:stretch>
              <a:fillRect/>
            </a:stretch>
          </p:blipFill>
          <p:spPr bwMode="auto">
            <a:xfrm>
              <a:off x="4875213" y="1276350"/>
              <a:ext cx="1554162" cy="1554163"/>
            </a:xfrm>
            <a:prstGeom prst="rect">
              <a:avLst/>
            </a:prstGeom>
            <a:noFill/>
            <a:ln w="9525">
              <a:noFill/>
              <a:miter lim="800000"/>
              <a:headEnd/>
              <a:tailEnd/>
            </a:ln>
          </p:spPr>
        </p:pic>
        <p:sp>
          <p:nvSpPr>
            <p:cNvPr id="33803" name="Text Box 6"/>
            <p:cNvSpPr txBox="1">
              <a:spLocks noChangeArrowheads="1"/>
            </p:cNvSpPr>
            <p:nvPr/>
          </p:nvSpPr>
          <p:spPr bwMode="auto">
            <a:xfrm>
              <a:off x="4800601" y="2188444"/>
              <a:ext cx="1704974" cy="760037"/>
            </a:xfrm>
            <a:prstGeom prst="rect">
              <a:avLst/>
            </a:prstGeom>
            <a:noFill/>
            <a:ln w="9525">
              <a:noFill/>
              <a:miter lim="800000"/>
              <a:headEnd/>
              <a:tailEnd/>
            </a:ln>
          </p:spPr>
          <p:txBody>
            <a:bodyPr>
              <a:spAutoFit/>
            </a:bodyPr>
            <a:lstStyle/>
            <a:p>
              <a:pPr algn="ctr"/>
              <a:r>
                <a:rPr lang="en-US" sz="900">
                  <a:solidFill>
                    <a:srgbClr val="FFFFFF"/>
                  </a:solidFill>
                </a:rPr>
                <a:t>©</a:t>
              </a:r>
              <a:r>
                <a:rPr lang="en-US" sz="900">
                  <a:solidFill>
                    <a:srgbClr val="50565C"/>
                  </a:solidFill>
                </a:rPr>
                <a:t> </a:t>
              </a:r>
              <a:r>
                <a:rPr lang="en-US" sz="900">
                  <a:solidFill>
                    <a:srgbClr val="FFFFFF"/>
                  </a:solidFill>
                  <a:cs typeface="Arial" charset="0"/>
                </a:rPr>
                <a:t>MBL, Woods Hole</a:t>
              </a:r>
            </a:p>
          </p:txBody>
        </p:sp>
        <p:pic>
          <p:nvPicPr>
            <p:cNvPr id="33804" name="Picture 15"/>
            <p:cNvPicPr preferRelativeResize="0">
              <a:picLocks noChangeArrowheads="1"/>
            </p:cNvPicPr>
            <p:nvPr/>
          </p:nvPicPr>
          <p:blipFill>
            <a:blip r:embed="rId7" cstate="print"/>
            <a:srcRect/>
            <a:stretch>
              <a:fillRect/>
            </a:stretch>
          </p:blipFill>
          <p:spPr bwMode="auto">
            <a:xfrm>
              <a:off x="4876800" y="5029200"/>
              <a:ext cx="1554163" cy="1554163"/>
            </a:xfrm>
            <a:prstGeom prst="rect">
              <a:avLst/>
            </a:prstGeom>
            <a:noFill/>
            <a:ln w="9525">
              <a:solidFill>
                <a:schemeClr val="tx1"/>
              </a:solidFill>
              <a:miter lim="800000"/>
              <a:headEnd/>
              <a:tailEnd/>
            </a:ln>
          </p:spPr>
        </p:pic>
        <p:sp>
          <p:nvSpPr>
            <p:cNvPr id="33805" name="Text Box 17"/>
            <p:cNvSpPr txBox="1">
              <a:spLocks noChangeArrowheads="1"/>
            </p:cNvSpPr>
            <p:nvPr/>
          </p:nvSpPr>
          <p:spPr bwMode="auto">
            <a:xfrm>
              <a:off x="4800601" y="5895943"/>
              <a:ext cx="1704974" cy="760037"/>
            </a:xfrm>
            <a:prstGeom prst="rect">
              <a:avLst/>
            </a:prstGeom>
            <a:noFill/>
            <a:ln w="9525">
              <a:noFill/>
              <a:miter lim="800000"/>
              <a:headEnd/>
              <a:tailEnd/>
            </a:ln>
          </p:spPr>
          <p:txBody>
            <a:bodyPr>
              <a:spAutoFit/>
            </a:bodyPr>
            <a:lstStyle/>
            <a:p>
              <a:pPr algn="ctr"/>
              <a:r>
                <a:rPr lang="en-US" sz="900">
                  <a:solidFill>
                    <a:srgbClr val="50565C"/>
                  </a:solidFill>
                  <a:cs typeface="Arial" charset="0"/>
                </a:rPr>
                <a:t>© U. Wisconsin</a:t>
              </a: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4288" y="66675"/>
            <a:ext cx="5664200" cy="793750"/>
          </a:xfrm>
        </p:spPr>
        <p:txBody>
          <a:bodyPr/>
          <a:lstStyle/>
          <a:p>
            <a:r>
              <a:rPr lang="en-US" sz="2400" b="1" smtClean="0">
                <a:cs typeface="Arial" charset="0"/>
              </a:rPr>
              <a:t>Relationships Between Science and Technology in DOE</a:t>
            </a:r>
          </a:p>
        </p:txBody>
      </p:sp>
      <p:graphicFrame>
        <p:nvGraphicFramePr>
          <p:cNvPr id="3" name="Diagram 2"/>
          <p:cNvGraphicFramePr/>
          <p:nvPr/>
        </p:nvGraphicFramePr>
        <p:xfrm>
          <a:off x="0" y="1651379"/>
          <a:ext cx="9144000" cy="495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3731" name="Group 7"/>
          <p:cNvGrpSpPr>
            <a:grpSpLocks/>
          </p:cNvGrpSpPr>
          <p:nvPr/>
        </p:nvGrpSpPr>
        <p:grpSpPr bwMode="auto">
          <a:xfrm>
            <a:off x="4381500" y="1644650"/>
            <a:ext cx="2682875" cy="422275"/>
            <a:chOff x="4380931" y="1644553"/>
            <a:chExt cx="2682920" cy="423080"/>
          </a:xfrm>
        </p:grpSpPr>
        <p:sp>
          <p:nvSpPr>
            <p:cNvPr id="6" name="Right Arrow 5"/>
            <p:cNvSpPr/>
            <p:nvPr/>
          </p:nvSpPr>
          <p:spPr>
            <a:xfrm>
              <a:off x="4380931" y="1644553"/>
              <a:ext cx="379419" cy="42308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p:cNvSpPr/>
            <p:nvPr/>
          </p:nvSpPr>
          <p:spPr>
            <a:xfrm>
              <a:off x="6684433" y="1644553"/>
              <a:ext cx="379418" cy="42308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 name="Rounded Rectangle 8"/>
          <p:cNvSpPr/>
          <p:nvPr/>
        </p:nvSpPr>
        <p:spPr>
          <a:xfrm>
            <a:off x="131763" y="1181100"/>
            <a:ext cx="4244975" cy="3413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50565C"/>
                </a:solidFill>
              </a:rPr>
              <a:t>Office of Science </a:t>
            </a:r>
            <a:r>
              <a:rPr lang="en-US" sz="1400" b="1" dirty="0">
                <a:solidFill>
                  <a:srgbClr val="50565C"/>
                </a:solidFill>
              </a:rPr>
              <a:t>(BER, BES)</a:t>
            </a:r>
          </a:p>
        </p:txBody>
      </p:sp>
      <p:sp>
        <p:nvSpPr>
          <p:cNvPr id="10" name="Rounded Rectangle 9"/>
          <p:cNvSpPr/>
          <p:nvPr/>
        </p:nvSpPr>
        <p:spPr>
          <a:xfrm>
            <a:off x="4570413" y="1181100"/>
            <a:ext cx="4573587" cy="34131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50565C"/>
                </a:solidFill>
              </a:rPr>
              <a:t>Technology Offices </a:t>
            </a:r>
            <a:r>
              <a:rPr lang="en-US" sz="1400" b="1" dirty="0">
                <a:solidFill>
                  <a:srgbClr val="50565C"/>
                </a:solidFill>
              </a:rPr>
              <a:t>(EERE, NE, FE, TD, EM, RW)</a:t>
            </a:r>
          </a:p>
        </p:txBody>
      </p:sp>
      <p:grpSp>
        <p:nvGrpSpPr>
          <p:cNvPr id="73734" name="Group 23"/>
          <p:cNvGrpSpPr>
            <a:grpSpLocks/>
          </p:cNvGrpSpPr>
          <p:nvPr/>
        </p:nvGrpSpPr>
        <p:grpSpPr bwMode="auto">
          <a:xfrm>
            <a:off x="115888" y="2532063"/>
            <a:ext cx="8880475" cy="3963987"/>
            <a:chOff x="116145" y="2067633"/>
            <a:chExt cx="8880004" cy="3964688"/>
          </a:xfrm>
        </p:grpSpPr>
        <p:grpSp>
          <p:nvGrpSpPr>
            <p:cNvPr id="73737" name="Group 24"/>
            <p:cNvGrpSpPr>
              <a:grpSpLocks/>
            </p:cNvGrpSpPr>
            <p:nvPr/>
          </p:nvGrpSpPr>
          <p:grpSpPr bwMode="auto">
            <a:xfrm>
              <a:off x="116145" y="2067633"/>
              <a:ext cx="1903630" cy="3964677"/>
              <a:chOff x="131997" y="1135830"/>
              <a:chExt cx="1903630" cy="3209534"/>
            </a:xfrm>
          </p:grpSpPr>
          <p:sp>
            <p:nvSpPr>
              <p:cNvPr id="35" name="Rounded Rectangle 34"/>
              <p:cNvSpPr/>
              <p:nvPr/>
            </p:nvSpPr>
            <p:spPr>
              <a:xfrm>
                <a:off x="131997" y="1135830"/>
                <a:ext cx="1903311"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187556" y="1191100"/>
                <a:ext cx="1792193"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622300">
                  <a:lnSpc>
                    <a:spcPct val="90000"/>
                  </a:lnSpc>
                  <a:spcAft>
                    <a:spcPct val="35000"/>
                  </a:spcAft>
                  <a:defRPr/>
                </a:pPr>
                <a:r>
                  <a:rPr lang="en-US" sz="1600" dirty="0"/>
                  <a:t>Basic research for fundamental new understanding, the grand science challenges</a:t>
                </a:r>
              </a:p>
              <a:p>
                <a:pPr algn="ctr" defTabSz="622300">
                  <a:lnSpc>
                    <a:spcPct val="90000"/>
                  </a:lnSpc>
                  <a:spcAft>
                    <a:spcPct val="35000"/>
                  </a:spcAft>
                  <a:defRPr/>
                </a:pPr>
                <a:endParaRPr lang="en-US" sz="900" dirty="0"/>
              </a:p>
              <a:p>
                <a:pPr algn="ctr" defTabSz="622300">
                  <a:lnSpc>
                    <a:spcPct val="90000"/>
                  </a:lnSpc>
                  <a:spcAft>
                    <a:spcPct val="35000"/>
                  </a:spcAft>
                  <a:defRPr/>
                </a:pPr>
                <a:r>
                  <a:rPr lang="en-US" sz="1600" dirty="0"/>
                  <a:t>Development of new tools, techniques, and facilities, including those for advanced modeling and computation</a:t>
                </a:r>
              </a:p>
            </p:txBody>
          </p:sp>
        </p:grpSp>
        <p:grpSp>
          <p:nvGrpSpPr>
            <p:cNvPr id="73738" name="Group 25"/>
            <p:cNvGrpSpPr>
              <a:grpSpLocks/>
            </p:cNvGrpSpPr>
            <p:nvPr/>
          </p:nvGrpSpPr>
          <p:grpSpPr bwMode="auto">
            <a:xfrm>
              <a:off x="2441603" y="2067644"/>
              <a:ext cx="1903630" cy="3964677"/>
              <a:chOff x="2457455" y="1122193"/>
              <a:chExt cx="1903630" cy="3209534"/>
            </a:xfrm>
          </p:grpSpPr>
          <p:sp>
            <p:nvSpPr>
              <p:cNvPr id="33" name="Rounded Rectangle 32"/>
              <p:cNvSpPr/>
              <p:nvPr/>
            </p:nvSpPr>
            <p:spPr>
              <a:xfrm>
                <a:off x="2457561" y="1122184"/>
                <a:ext cx="1903312"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6"/>
              <p:cNvSpPr/>
              <p:nvPr/>
            </p:nvSpPr>
            <p:spPr>
              <a:xfrm>
                <a:off x="2513121" y="1177454"/>
                <a:ext cx="1792192"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622300">
                  <a:lnSpc>
                    <a:spcPct val="90000"/>
                  </a:lnSpc>
                  <a:spcAft>
                    <a:spcPct val="35000"/>
                  </a:spcAft>
                  <a:defRPr/>
                </a:pPr>
                <a:r>
                  <a:rPr lang="en-US" sz="1600" dirty="0"/>
                  <a:t>Basic research for new understanding specifically to overcome short-term showstoppers on real-world materials in the DOE technology programs</a:t>
                </a:r>
              </a:p>
            </p:txBody>
          </p:sp>
        </p:grpSp>
        <p:grpSp>
          <p:nvGrpSpPr>
            <p:cNvPr id="73739" name="Group 26"/>
            <p:cNvGrpSpPr>
              <a:grpSpLocks/>
            </p:cNvGrpSpPr>
            <p:nvPr/>
          </p:nvGrpSpPr>
          <p:grpSpPr bwMode="auto">
            <a:xfrm>
              <a:off x="4767061" y="2067633"/>
              <a:ext cx="1903630" cy="3964677"/>
              <a:chOff x="4782913" y="1135830"/>
              <a:chExt cx="1903630" cy="3209534"/>
            </a:xfrm>
          </p:grpSpPr>
          <p:sp>
            <p:nvSpPr>
              <p:cNvPr id="31" name="Rounded Rectangle 30"/>
              <p:cNvSpPr/>
              <p:nvPr/>
            </p:nvSpPr>
            <p:spPr>
              <a:xfrm>
                <a:off x="4783125" y="1135830"/>
                <a:ext cx="1903311"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8"/>
              <p:cNvSpPr/>
              <p:nvPr/>
            </p:nvSpPr>
            <p:spPr>
              <a:xfrm>
                <a:off x="4838684" y="1191100"/>
                <a:ext cx="1792193"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622300">
                  <a:lnSpc>
                    <a:spcPct val="90000"/>
                  </a:lnSpc>
                  <a:spcAft>
                    <a:spcPct val="35000"/>
                  </a:spcAft>
                  <a:defRPr/>
                </a:pPr>
                <a:r>
                  <a:rPr lang="en-US" sz="1600" dirty="0"/>
                  <a:t>Research with the goal of meeting technical targets, with emphasis on the development, performance, cost reduction, and durability of materials and components or on efficient processes</a:t>
                </a:r>
              </a:p>
              <a:p>
                <a:pPr algn="ctr" defTabSz="622300">
                  <a:lnSpc>
                    <a:spcPct val="90000"/>
                  </a:lnSpc>
                  <a:spcAft>
                    <a:spcPct val="35000"/>
                  </a:spcAft>
                  <a:defRPr/>
                </a:pPr>
                <a:endParaRPr lang="en-US" sz="900" dirty="0"/>
              </a:p>
              <a:p>
                <a:pPr algn="ctr" defTabSz="622300">
                  <a:lnSpc>
                    <a:spcPct val="90000"/>
                  </a:lnSpc>
                  <a:spcAft>
                    <a:spcPct val="35000"/>
                  </a:spcAft>
                  <a:defRPr/>
                </a:pPr>
                <a:r>
                  <a:rPr lang="en-US" sz="1600" dirty="0"/>
                  <a:t>Proof of technology concept</a:t>
                </a:r>
              </a:p>
            </p:txBody>
          </p:sp>
        </p:grpSp>
        <p:grpSp>
          <p:nvGrpSpPr>
            <p:cNvPr id="73740" name="Group 27"/>
            <p:cNvGrpSpPr>
              <a:grpSpLocks/>
            </p:cNvGrpSpPr>
            <p:nvPr/>
          </p:nvGrpSpPr>
          <p:grpSpPr bwMode="auto">
            <a:xfrm>
              <a:off x="7092519" y="2067633"/>
              <a:ext cx="1903630" cy="3964677"/>
              <a:chOff x="7108371" y="1135830"/>
              <a:chExt cx="1903630" cy="3209534"/>
            </a:xfrm>
          </p:grpSpPr>
          <p:sp>
            <p:nvSpPr>
              <p:cNvPr id="29" name="Rounded Rectangle 28"/>
              <p:cNvSpPr/>
              <p:nvPr/>
            </p:nvSpPr>
            <p:spPr>
              <a:xfrm>
                <a:off x="7108689" y="1135830"/>
                <a:ext cx="1903312"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10"/>
              <p:cNvSpPr/>
              <p:nvPr/>
            </p:nvSpPr>
            <p:spPr>
              <a:xfrm>
                <a:off x="7164249" y="1191100"/>
                <a:ext cx="1792192"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622300">
                  <a:lnSpc>
                    <a:spcPct val="90000"/>
                  </a:lnSpc>
                  <a:spcAft>
                    <a:spcPct val="35000"/>
                  </a:spcAft>
                  <a:defRPr/>
                </a:pPr>
                <a:r>
                  <a:rPr lang="en-US" sz="1600" dirty="0"/>
                  <a:t>Cost reduction</a:t>
                </a:r>
                <a:br>
                  <a:rPr lang="en-US" sz="1600" dirty="0"/>
                </a:br>
                <a:r>
                  <a:rPr lang="en-US" sz="900" dirty="0"/>
                  <a:t/>
                </a:r>
                <a:br>
                  <a:rPr lang="en-US" sz="900" dirty="0"/>
                </a:br>
                <a:r>
                  <a:rPr lang="en-US" sz="1600" dirty="0"/>
                  <a:t>Scale-up research</a:t>
                </a:r>
                <a:br>
                  <a:rPr lang="en-US" sz="1600" dirty="0"/>
                </a:br>
                <a:r>
                  <a:rPr lang="en-US" sz="900" dirty="0"/>
                  <a:t/>
                </a:r>
                <a:br>
                  <a:rPr lang="en-US" sz="900" dirty="0"/>
                </a:br>
                <a:r>
                  <a:rPr lang="en-US" sz="1600" dirty="0"/>
                  <a:t>Prototyping</a:t>
                </a:r>
                <a:br>
                  <a:rPr lang="en-US" sz="1600" dirty="0"/>
                </a:br>
                <a:r>
                  <a:rPr lang="en-US" sz="900" dirty="0"/>
                  <a:t/>
                </a:r>
                <a:br>
                  <a:rPr lang="en-US" sz="900" dirty="0"/>
                </a:br>
                <a:r>
                  <a:rPr lang="en-US" sz="1600" dirty="0"/>
                  <a:t>Manufacturing R&amp;D</a:t>
                </a:r>
                <a:br>
                  <a:rPr lang="en-US" sz="1600" dirty="0"/>
                </a:br>
                <a:r>
                  <a:rPr lang="en-US" sz="900" dirty="0"/>
                  <a:t/>
                </a:r>
                <a:br>
                  <a:rPr lang="en-US" sz="900" dirty="0"/>
                </a:br>
                <a:r>
                  <a:rPr lang="en-US" sz="1600" dirty="0"/>
                  <a:t>Deployment support</a:t>
                </a:r>
              </a:p>
            </p:txBody>
          </p:sp>
        </p:grpSp>
      </p:grpSp>
      <p:sp>
        <p:nvSpPr>
          <p:cNvPr id="4" name="TextBox 3"/>
          <p:cNvSpPr txBox="1"/>
          <p:nvPr/>
        </p:nvSpPr>
        <p:spPr>
          <a:xfrm>
            <a:off x="2701925" y="2066925"/>
            <a:ext cx="1487488" cy="198438"/>
          </a:xfrm>
          <a:prstGeom prst="rect">
            <a:avLst/>
          </a:prstGeom>
        </p:spPr>
        <p:txBody>
          <a:bodyPr>
            <a:normAutofit fontScale="32500" lnSpcReduction="20000"/>
          </a:bodyPr>
          <a:lstStyle/>
          <a:p>
            <a:pPr defTabSz="457200"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73736" name="TextBox 4"/>
          <p:cNvSpPr txBox="1">
            <a:spLocks noChangeArrowheads="1"/>
          </p:cNvSpPr>
          <p:nvPr/>
        </p:nvSpPr>
        <p:spPr bwMode="auto">
          <a:xfrm>
            <a:off x="2374900" y="1801813"/>
            <a:ext cx="2044700" cy="409575"/>
          </a:xfrm>
          <a:prstGeom prst="rect">
            <a:avLst/>
          </a:prstGeom>
          <a:noFill/>
          <a:ln w="9525">
            <a:noFill/>
            <a:miter lim="800000"/>
            <a:headEnd/>
            <a:tailEnd/>
          </a:ln>
        </p:spPr>
        <p:txBody>
          <a:bodyPr/>
          <a:lstStyle/>
          <a:p>
            <a:pPr algn="ctr" defTabSz="457200">
              <a:spcBef>
                <a:spcPct val="20000"/>
              </a:spcBef>
              <a:buFont typeface="Arial" charset="0"/>
              <a:buNone/>
            </a:pPr>
            <a:r>
              <a:rPr lang="en-US" sz="2000" i="1"/>
              <a:t>Basic </a:t>
            </a:r>
            <a:br>
              <a:rPr lang="en-US" sz="2000" i="1"/>
            </a:br>
            <a:r>
              <a:rPr lang="en-US" sz="2000" i="1"/>
              <a:t>Research</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4288" y="66675"/>
            <a:ext cx="5664200" cy="793750"/>
          </a:xfrm>
        </p:spPr>
        <p:txBody>
          <a:bodyPr/>
          <a:lstStyle/>
          <a:p>
            <a:r>
              <a:rPr lang="en-US" sz="2400" b="1" smtClean="0">
                <a:cs typeface="Arial" charset="0"/>
              </a:rPr>
              <a:t>Example: Lignocellulosic Conversion to Ethanol</a:t>
            </a:r>
          </a:p>
        </p:txBody>
      </p:sp>
      <p:graphicFrame>
        <p:nvGraphicFramePr>
          <p:cNvPr id="3" name="Diagram 2"/>
          <p:cNvGraphicFramePr/>
          <p:nvPr/>
        </p:nvGraphicFramePr>
        <p:xfrm>
          <a:off x="0" y="1651379"/>
          <a:ext cx="9144000" cy="494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5779" name="Group 6"/>
          <p:cNvGrpSpPr>
            <a:grpSpLocks/>
          </p:cNvGrpSpPr>
          <p:nvPr/>
        </p:nvGrpSpPr>
        <p:grpSpPr bwMode="auto">
          <a:xfrm>
            <a:off x="4381500" y="1644650"/>
            <a:ext cx="2682875" cy="422275"/>
            <a:chOff x="4380931" y="1644553"/>
            <a:chExt cx="2682920" cy="423080"/>
          </a:xfrm>
        </p:grpSpPr>
        <p:sp>
          <p:nvSpPr>
            <p:cNvPr id="8" name="Right Arrow 7"/>
            <p:cNvSpPr/>
            <p:nvPr/>
          </p:nvSpPr>
          <p:spPr>
            <a:xfrm>
              <a:off x="4380931" y="1644553"/>
              <a:ext cx="379419" cy="42308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ight Arrow 8"/>
            <p:cNvSpPr/>
            <p:nvPr/>
          </p:nvSpPr>
          <p:spPr>
            <a:xfrm>
              <a:off x="6684433" y="1644553"/>
              <a:ext cx="379418" cy="42308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 name="Rounded Rectangle 9"/>
          <p:cNvSpPr/>
          <p:nvPr/>
        </p:nvSpPr>
        <p:spPr>
          <a:xfrm>
            <a:off x="136525" y="1173163"/>
            <a:ext cx="4244975" cy="3413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50565C"/>
                </a:solidFill>
              </a:rPr>
              <a:t>Biological and Environmental Research </a:t>
            </a:r>
          </a:p>
        </p:txBody>
      </p:sp>
      <p:sp>
        <p:nvSpPr>
          <p:cNvPr id="11" name="Rounded Rectangle 10"/>
          <p:cNvSpPr/>
          <p:nvPr/>
        </p:nvSpPr>
        <p:spPr>
          <a:xfrm>
            <a:off x="4751388" y="1173163"/>
            <a:ext cx="4244975" cy="3413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50565C"/>
                </a:solidFill>
              </a:rPr>
              <a:t>Energy Efficiency &amp; Renewable Energy</a:t>
            </a:r>
          </a:p>
        </p:txBody>
      </p:sp>
      <p:grpSp>
        <p:nvGrpSpPr>
          <p:cNvPr id="75782" name="Group 11"/>
          <p:cNvGrpSpPr>
            <a:grpSpLocks/>
          </p:cNvGrpSpPr>
          <p:nvPr/>
        </p:nvGrpSpPr>
        <p:grpSpPr bwMode="auto">
          <a:xfrm>
            <a:off x="115888" y="2532063"/>
            <a:ext cx="8880475" cy="3963987"/>
            <a:chOff x="116145" y="2067633"/>
            <a:chExt cx="8880004" cy="3964688"/>
          </a:xfrm>
        </p:grpSpPr>
        <p:grpSp>
          <p:nvGrpSpPr>
            <p:cNvPr id="75783" name="Group 12"/>
            <p:cNvGrpSpPr>
              <a:grpSpLocks/>
            </p:cNvGrpSpPr>
            <p:nvPr/>
          </p:nvGrpSpPr>
          <p:grpSpPr bwMode="auto">
            <a:xfrm>
              <a:off x="116145" y="2067633"/>
              <a:ext cx="1903630" cy="3964677"/>
              <a:chOff x="131997" y="1135830"/>
              <a:chExt cx="1903630" cy="3209534"/>
            </a:xfrm>
          </p:grpSpPr>
          <p:sp>
            <p:nvSpPr>
              <p:cNvPr id="23" name="Rounded Rectangle 22"/>
              <p:cNvSpPr/>
              <p:nvPr/>
            </p:nvSpPr>
            <p:spPr>
              <a:xfrm>
                <a:off x="131997" y="1135830"/>
                <a:ext cx="1903311"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187556" y="1191100"/>
                <a:ext cx="1792193"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533400">
                  <a:spcAft>
                    <a:spcPts val="1200"/>
                  </a:spcAft>
                  <a:defRPr/>
                </a:pPr>
                <a:r>
                  <a:rPr lang="en-US" sz="1600" dirty="0"/>
                  <a:t>Genomics</a:t>
                </a:r>
                <a:br>
                  <a:rPr lang="en-US" sz="1600" dirty="0"/>
                </a:br>
                <a:r>
                  <a:rPr lang="en-US" sz="900" dirty="0"/>
                  <a:t/>
                </a:r>
                <a:br>
                  <a:rPr lang="en-US" sz="900" dirty="0"/>
                </a:br>
                <a:r>
                  <a:rPr lang="en-US" sz="1600" dirty="0" err="1"/>
                  <a:t>Transcriptomics</a:t>
                </a:r>
                <a:r>
                  <a:rPr lang="en-US" sz="1600" dirty="0"/>
                  <a:t/>
                </a:r>
                <a:br>
                  <a:rPr lang="en-US" sz="1600" dirty="0"/>
                </a:br>
                <a:r>
                  <a:rPr lang="en-US" sz="900" dirty="0"/>
                  <a:t/>
                </a:r>
                <a:br>
                  <a:rPr lang="en-US" sz="900" dirty="0"/>
                </a:br>
                <a:r>
                  <a:rPr lang="en-US" sz="1600" dirty="0"/>
                  <a:t>Proteomics</a:t>
                </a:r>
                <a:br>
                  <a:rPr lang="en-US" sz="1600" dirty="0"/>
                </a:br>
                <a:r>
                  <a:rPr lang="en-US" sz="900" dirty="0"/>
                  <a:t/>
                </a:r>
                <a:br>
                  <a:rPr lang="en-US" sz="900" dirty="0"/>
                </a:br>
                <a:r>
                  <a:rPr lang="en-US" sz="1600" dirty="0" err="1"/>
                  <a:t>Interactomics</a:t>
                </a:r>
                <a:r>
                  <a:rPr lang="en-US" sz="1600" dirty="0"/>
                  <a:t/>
                </a:r>
                <a:br>
                  <a:rPr lang="en-US" sz="1600" dirty="0"/>
                </a:br>
                <a:r>
                  <a:rPr lang="en-US" sz="900" dirty="0"/>
                  <a:t/>
                </a:r>
                <a:br>
                  <a:rPr lang="en-US" sz="900" dirty="0"/>
                </a:br>
                <a:r>
                  <a:rPr lang="en-US" sz="1600" dirty="0"/>
                  <a:t>Metabolomics</a:t>
                </a:r>
                <a:br>
                  <a:rPr lang="en-US" sz="1600" dirty="0"/>
                </a:br>
                <a:r>
                  <a:rPr lang="en-US" sz="900" dirty="0"/>
                  <a:t/>
                </a:r>
                <a:br>
                  <a:rPr lang="en-US" sz="900" dirty="0"/>
                </a:br>
                <a:r>
                  <a:rPr lang="en-US" sz="1600" dirty="0"/>
                  <a:t>Advanced computing</a:t>
                </a:r>
              </a:p>
            </p:txBody>
          </p:sp>
        </p:grpSp>
        <p:grpSp>
          <p:nvGrpSpPr>
            <p:cNvPr id="75784" name="Group 13"/>
            <p:cNvGrpSpPr>
              <a:grpSpLocks/>
            </p:cNvGrpSpPr>
            <p:nvPr/>
          </p:nvGrpSpPr>
          <p:grpSpPr bwMode="auto">
            <a:xfrm>
              <a:off x="2441603" y="2067644"/>
              <a:ext cx="1903630" cy="3964677"/>
              <a:chOff x="2457455" y="1122193"/>
              <a:chExt cx="1903630" cy="3209534"/>
            </a:xfrm>
          </p:grpSpPr>
          <p:sp>
            <p:nvSpPr>
              <p:cNvPr id="21" name="Rounded Rectangle 20"/>
              <p:cNvSpPr/>
              <p:nvPr/>
            </p:nvSpPr>
            <p:spPr>
              <a:xfrm>
                <a:off x="2457561" y="1122184"/>
                <a:ext cx="1903312"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6"/>
              <p:cNvSpPr/>
              <p:nvPr/>
            </p:nvSpPr>
            <p:spPr>
              <a:xfrm>
                <a:off x="2513121" y="1177454"/>
                <a:ext cx="1792192"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533400">
                  <a:spcAft>
                    <a:spcPts val="0"/>
                  </a:spcAft>
                  <a:defRPr/>
                </a:pPr>
                <a:r>
                  <a:rPr lang="en-US" sz="1600" dirty="0"/>
                  <a:t>Broadened planting ranges for energy crops</a:t>
                </a:r>
                <a:br>
                  <a:rPr lang="en-US" sz="1600" dirty="0"/>
                </a:br>
                <a:r>
                  <a:rPr lang="en-US" sz="900" dirty="0"/>
                  <a:t/>
                </a:r>
                <a:br>
                  <a:rPr lang="en-US" sz="900" dirty="0"/>
                </a:br>
                <a:r>
                  <a:rPr lang="en-US" sz="1600" dirty="0"/>
                  <a:t>Increases in yield per unit area</a:t>
                </a:r>
                <a:br>
                  <a:rPr lang="en-US" sz="1600" dirty="0"/>
                </a:br>
                <a:r>
                  <a:rPr lang="en-US" sz="900" dirty="0"/>
                  <a:t/>
                </a:r>
                <a:br>
                  <a:rPr lang="en-US" sz="900" dirty="0"/>
                </a:br>
                <a:r>
                  <a:rPr lang="en-US" sz="1600" dirty="0"/>
                  <a:t>Decreased costs in dollars per unit area</a:t>
                </a:r>
                <a:br>
                  <a:rPr lang="en-US" sz="1600" dirty="0"/>
                </a:br>
                <a:r>
                  <a:rPr lang="en-US" sz="900" dirty="0"/>
                  <a:t/>
                </a:r>
                <a:br>
                  <a:rPr lang="en-US" sz="900" dirty="0"/>
                </a:br>
                <a:r>
                  <a:rPr lang="en-US" sz="1600" dirty="0"/>
                  <a:t>Increased liquid fuels yield per unit of biomass</a:t>
                </a:r>
              </a:p>
            </p:txBody>
          </p:sp>
        </p:grpSp>
        <p:grpSp>
          <p:nvGrpSpPr>
            <p:cNvPr id="75785" name="Group 14"/>
            <p:cNvGrpSpPr>
              <a:grpSpLocks/>
            </p:cNvGrpSpPr>
            <p:nvPr/>
          </p:nvGrpSpPr>
          <p:grpSpPr bwMode="auto">
            <a:xfrm>
              <a:off x="4767061" y="2067633"/>
              <a:ext cx="1903630" cy="3964677"/>
              <a:chOff x="4782913" y="1135830"/>
              <a:chExt cx="1903630" cy="3209534"/>
            </a:xfrm>
          </p:grpSpPr>
          <p:sp>
            <p:nvSpPr>
              <p:cNvPr id="19" name="Rounded Rectangle 18"/>
              <p:cNvSpPr/>
              <p:nvPr/>
            </p:nvSpPr>
            <p:spPr>
              <a:xfrm>
                <a:off x="4783125" y="1135830"/>
                <a:ext cx="1903311"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8"/>
              <p:cNvSpPr/>
              <p:nvPr/>
            </p:nvSpPr>
            <p:spPr>
              <a:xfrm>
                <a:off x="4838684" y="1191100"/>
                <a:ext cx="1792193"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533400">
                  <a:spcAft>
                    <a:spcPts val="0"/>
                  </a:spcAft>
                  <a:defRPr/>
                </a:pPr>
                <a:r>
                  <a:rPr lang="en-US" sz="1600" dirty="0"/>
                  <a:t>Technology Milestones:</a:t>
                </a:r>
                <a:br>
                  <a:rPr lang="en-US" sz="1600" dirty="0"/>
                </a:br>
                <a:r>
                  <a:rPr lang="en-US" sz="900" dirty="0"/>
                  <a:t/>
                </a:r>
                <a:br>
                  <a:rPr lang="en-US" sz="900" dirty="0"/>
                </a:br>
                <a:r>
                  <a:rPr lang="en-US" sz="1600" dirty="0"/>
                  <a:t>Enzymatic fermentation</a:t>
                </a:r>
                <a:br>
                  <a:rPr lang="en-US" sz="1600" dirty="0"/>
                </a:br>
                <a:r>
                  <a:rPr lang="en-US" sz="900" dirty="0"/>
                  <a:t/>
                </a:r>
                <a:br>
                  <a:rPr lang="en-US" sz="900" dirty="0"/>
                </a:br>
                <a:r>
                  <a:rPr lang="en-US" sz="1600" dirty="0"/>
                  <a:t>Gas/liquid fermentation</a:t>
                </a:r>
                <a:br>
                  <a:rPr lang="en-US" sz="1600" dirty="0"/>
                </a:br>
                <a:r>
                  <a:rPr lang="en-US" sz="900" dirty="0"/>
                  <a:t/>
                </a:r>
                <a:br>
                  <a:rPr lang="en-US" sz="900" dirty="0"/>
                </a:br>
                <a:r>
                  <a:rPr lang="en-US" sz="1600" dirty="0"/>
                  <a:t>Acid hydrolysis </a:t>
                </a:r>
                <a:br>
                  <a:rPr lang="en-US" sz="1600" dirty="0"/>
                </a:br>
                <a:r>
                  <a:rPr lang="en-US" sz="1600" dirty="0"/>
                  <a:t>fermentation</a:t>
                </a:r>
                <a:br>
                  <a:rPr lang="en-US" sz="1600" dirty="0"/>
                </a:br>
                <a:r>
                  <a:rPr lang="en-US" sz="900" dirty="0"/>
                  <a:t/>
                </a:r>
                <a:br>
                  <a:rPr lang="en-US" sz="900" dirty="0"/>
                </a:br>
                <a:r>
                  <a:rPr lang="en-US" sz="1600" dirty="0"/>
                  <a:t>Gasification</a:t>
                </a:r>
                <a:br>
                  <a:rPr lang="en-US" sz="1600" dirty="0"/>
                </a:br>
                <a:r>
                  <a:rPr lang="en-US" sz="900" dirty="0"/>
                  <a:t/>
                </a:r>
                <a:br>
                  <a:rPr lang="en-US" sz="900" dirty="0"/>
                </a:br>
                <a:r>
                  <a:rPr lang="en-US" sz="1600" dirty="0"/>
                  <a:t>Pyrolysis</a:t>
                </a:r>
                <a:br>
                  <a:rPr lang="en-US" sz="1600" dirty="0"/>
                </a:br>
                <a:r>
                  <a:rPr lang="en-US" sz="900" dirty="0"/>
                  <a:t/>
                </a:r>
                <a:br>
                  <a:rPr lang="en-US" sz="900" dirty="0"/>
                </a:br>
                <a:r>
                  <a:rPr lang="en-US" sz="1600" dirty="0"/>
                  <a:t>Combustion</a:t>
                </a:r>
                <a:br>
                  <a:rPr lang="en-US" sz="1600" dirty="0"/>
                </a:br>
                <a:r>
                  <a:rPr lang="en-US" sz="900" dirty="0"/>
                  <a:t/>
                </a:r>
                <a:br>
                  <a:rPr lang="en-US" sz="900" dirty="0"/>
                </a:br>
                <a:r>
                  <a:rPr lang="en-US" sz="1600" dirty="0" err="1"/>
                  <a:t>Cofiring</a:t>
                </a:r>
                <a:endParaRPr lang="en-US" sz="1600" dirty="0"/>
              </a:p>
            </p:txBody>
          </p:sp>
        </p:grpSp>
        <p:grpSp>
          <p:nvGrpSpPr>
            <p:cNvPr id="75786" name="Group 15"/>
            <p:cNvGrpSpPr>
              <a:grpSpLocks/>
            </p:cNvGrpSpPr>
            <p:nvPr/>
          </p:nvGrpSpPr>
          <p:grpSpPr bwMode="auto">
            <a:xfrm>
              <a:off x="7092519" y="2067633"/>
              <a:ext cx="1903630" cy="3964677"/>
              <a:chOff x="7108371" y="1135830"/>
              <a:chExt cx="1903630" cy="3209534"/>
            </a:xfrm>
          </p:grpSpPr>
          <p:sp>
            <p:nvSpPr>
              <p:cNvPr id="17" name="Rounded Rectangle 16"/>
              <p:cNvSpPr/>
              <p:nvPr/>
            </p:nvSpPr>
            <p:spPr>
              <a:xfrm>
                <a:off x="7108689" y="1135830"/>
                <a:ext cx="1903312" cy="32095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0"/>
              <p:cNvSpPr/>
              <p:nvPr/>
            </p:nvSpPr>
            <p:spPr>
              <a:xfrm>
                <a:off x="7164249" y="1191100"/>
                <a:ext cx="1792192" cy="3099003"/>
              </a:xfrm>
              <a:prstGeom prst="rect">
                <a:avLst/>
              </a:prstGeom>
            </p:spPr>
            <p:style>
              <a:lnRef idx="0">
                <a:scrgbClr r="0" g="0" b="0"/>
              </a:lnRef>
              <a:fillRef idx="0">
                <a:scrgbClr r="0" g="0" b="0"/>
              </a:fillRef>
              <a:effectRef idx="0">
                <a:scrgbClr r="0" g="0" b="0"/>
              </a:effectRef>
              <a:fontRef idx="minor">
                <a:schemeClr val="lt1"/>
              </a:fontRef>
            </p:style>
            <p:txBody>
              <a:bodyPr lIns="30480" tIns="22860" rIns="30480" bIns="22860" spcCol="1270" anchor="ctr"/>
              <a:lstStyle/>
              <a:p>
                <a:pPr algn="ctr" defTabSz="533400">
                  <a:spcAft>
                    <a:spcPts val="0"/>
                  </a:spcAft>
                  <a:defRPr/>
                </a:pPr>
                <a:r>
                  <a:rPr lang="en-US" sz="1600" dirty="0"/>
                  <a:t>Planning</a:t>
                </a:r>
                <a:br>
                  <a:rPr lang="en-US" sz="1600" dirty="0"/>
                </a:br>
                <a:r>
                  <a:rPr lang="en-US" sz="900" dirty="0"/>
                  <a:t/>
                </a:r>
                <a:br>
                  <a:rPr lang="en-US" sz="900" dirty="0"/>
                </a:br>
                <a:r>
                  <a:rPr lang="en-US" sz="1600" dirty="0"/>
                  <a:t>Execution</a:t>
                </a:r>
                <a:br>
                  <a:rPr lang="en-US" sz="1600" dirty="0"/>
                </a:br>
                <a:r>
                  <a:rPr lang="en-US" sz="900" dirty="0"/>
                  <a:t/>
                </a:r>
                <a:br>
                  <a:rPr lang="en-US" sz="900" dirty="0"/>
                </a:br>
                <a:r>
                  <a:rPr lang="en-US" sz="1600" dirty="0"/>
                  <a:t>Reviews and reporting</a:t>
                </a:r>
                <a:br>
                  <a:rPr lang="en-US" sz="1600" dirty="0"/>
                </a:br>
                <a:r>
                  <a:rPr lang="en-US" sz="900" dirty="0"/>
                  <a:t/>
                </a:r>
                <a:br>
                  <a:rPr lang="en-US" sz="900" dirty="0"/>
                </a:br>
                <a:r>
                  <a:rPr lang="en-US" sz="1600" dirty="0"/>
                  <a:t>Validation</a:t>
                </a:r>
                <a:br>
                  <a:rPr lang="en-US" sz="1600" dirty="0"/>
                </a:br>
                <a:r>
                  <a:rPr lang="en-US" sz="900" dirty="0"/>
                  <a:t/>
                </a:r>
                <a:br>
                  <a:rPr lang="en-US" sz="900" dirty="0"/>
                </a:br>
                <a:r>
                  <a:rPr lang="en-US" sz="1600" dirty="0"/>
                  <a:t>Analysis</a:t>
                </a:r>
                <a:br>
                  <a:rPr lang="en-US" sz="1600" dirty="0"/>
                </a:br>
                <a:r>
                  <a:rPr lang="en-US" sz="900" dirty="0"/>
                  <a:t/>
                </a:r>
                <a:br>
                  <a:rPr lang="en-US" sz="900" dirty="0"/>
                </a:br>
                <a:r>
                  <a:rPr lang="en-US" sz="1600" dirty="0"/>
                  <a:t>Infrastructure</a:t>
                </a:r>
                <a:br>
                  <a:rPr lang="en-US" sz="1600" dirty="0"/>
                </a:br>
                <a:r>
                  <a:rPr lang="en-US" sz="900" dirty="0"/>
                  <a:t/>
                </a:r>
                <a:br>
                  <a:rPr lang="en-US" sz="900" dirty="0"/>
                </a:br>
                <a:r>
                  <a:rPr lang="en-US" sz="1600" dirty="0"/>
                  <a:t>Market Development</a:t>
                </a:r>
                <a:br>
                  <a:rPr lang="en-US" sz="1600" dirty="0"/>
                </a:br>
                <a:r>
                  <a:rPr lang="en-US" sz="900" dirty="0"/>
                  <a:t/>
                </a:r>
                <a:br>
                  <a:rPr lang="en-US" sz="900" dirty="0"/>
                </a:br>
                <a:r>
                  <a:rPr lang="en-US" sz="1600" dirty="0"/>
                  <a:t>Communication, education, and outreach</a:t>
                </a:r>
              </a:p>
            </p:txBody>
          </p:sp>
        </p:grpSp>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ChangeArrowheads="1"/>
          </p:cNvSpPr>
          <p:nvPr/>
        </p:nvSpPr>
        <p:spPr bwMode="auto">
          <a:xfrm>
            <a:off x="249238" y="1328738"/>
            <a:ext cx="8066087" cy="4938712"/>
          </a:xfrm>
          <a:prstGeom prst="rect">
            <a:avLst/>
          </a:prstGeom>
          <a:noFill/>
          <a:ln w="9525">
            <a:noFill/>
            <a:miter lim="800000"/>
            <a:headEnd/>
            <a:tailEnd/>
          </a:ln>
        </p:spPr>
        <p:txBody>
          <a:bodyPr>
            <a:spAutoFit/>
          </a:bodyPr>
          <a:lstStyle/>
          <a:p>
            <a:pPr marL="742950" lvl="1" indent="-285750">
              <a:buFont typeface="Arial" charset="0"/>
              <a:buChar char="•"/>
            </a:pPr>
            <a:r>
              <a:rPr lang="en-US" sz="2000">
                <a:solidFill>
                  <a:srgbClr val="000000"/>
                </a:solidFill>
                <a:cs typeface="Arial" charset="0"/>
              </a:rPr>
              <a:t>Regular coordination and participation in strategic planning </a:t>
            </a:r>
          </a:p>
          <a:p>
            <a:pPr marL="1200150" lvl="2" indent="-285750">
              <a:buFont typeface="Arial" charset="0"/>
              <a:buChar char="•"/>
            </a:pPr>
            <a:r>
              <a:rPr lang="en-US" sz="2000">
                <a:solidFill>
                  <a:srgbClr val="000000"/>
                </a:solidFill>
                <a:cs typeface="Arial" charset="0"/>
              </a:rPr>
              <a:t>Solicitations</a:t>
            </a:r>
          </a:p>
          <a:p>
            <a:pPr marL="1200150" lvl="2" indent="-285750">
              <a:buFont typeface="Arial" charset="0"/>
              <a:buChar char="•"/>
            </a:pPr>
            <a:r>
              <a:rPr lang="en-US" sz="2000">
                <a:solidFill>
                  <a:srgbClr val="000000"/>
                </a:solidFill>
                <a:cs typeface="Arial" charset="0"/>
              </a:rPr>
              <a:t>Joint Road Mapping—2005 DOE Biomass to Biofuels workshop</a:t>
            </a:r>
          </a:p>
          <a:p>
            <a:pPr marL="1200150" lvl="2" indent="-285750">
              <a:buFont typeface="Arial" charset="0"/>
              <a:buChar char="•"/>
            </a:pPr>
            <a:r>
              <a:rPr lang="en-US" sz="2000">
                <a:solidFill>
                  <a:srgbClr val="000000"/>
                </a:solidFill>
                <a:cs typeface="Arial" charset="0"/>
              </a:rPr>
              <a:t>Observers at Bioenergy Research Center annual reviews, biennial Biomass Program Peer Review, other reviews/selections</a:t>
            </a:r>
          </a:p>
          <a:p>
            <a:pPr marL="1200150" lvl="2" indent="-285750">
              <a:buFont typeface="Arial" charset="0"/>
              <a:buChar char="•"/>
            </a:pPr>
            <a:r>
              <a:rPr lang="en-US" sz="2000">
                <a:solidFill>
                  <a:srgbClr val="000000"/>
                </a:solidFill>
                <a:cs typeface="Arial" charset="0"/>
              </a:rPr>
              <a:t>Joint program and investigator meetings</a:t>
            </a:r>
          </a:p>
          <a:p>
            <a:pPr marL="1600200" lvl="3" indent="-228600">
              <a:buFont typeface="Arial" charset="0"/>
              <a:buChar char="•"/>
            </a:pPr>
            <a:r>
              <a:rPr lang="en-US" sz="2000">
                <a:solidFill>
                  <a:srgbClr val="000000"/>
                </a:solidFill>
                <a:cs typeface="Arial" charset="0"/>
              </a:rPr>
              <a:t>Biomass Program annual conferences</a:t>
            </a:r>
          </a:p>
          <a:p>
            <a:pPr marL="1600200" lvl="3" indent="-228600">
              <a:buFont typeface="Arial" charset="0"/>
              <a:buChar char="•"/>
            </a:pPr>
            <a:r>
              <a:rPr lang="en-US" sz="2000">
                <a:solidFill>
                  <a:srgbClr val="000000"/>
                </a:solidFill>
              </a:rPr>
              <a:t>Genomic Science (GTL) PI meetings</a:t>
            </a:r>
            <a:br>
              <a:rPr lang="en-US" sz="2000">
                <a:solidFill>
                  <a:srgbClr val="000000"/>
                </a:solidFill>
              </a:rPr>
            </a:br>
            <a:endParaRPr lang="en-US" sz="2000">
              <a:solidFill>
                <a:srgbClr val="000000"/>
              </a:solidFill>
            </a:endParaRPr>
          </a:p>
          <a:p>
            <a:pPr marL="742950" lvl="1" indent="-285750">
              <a:buFont typeface="Arial" charset="0"/>
              <a:buChar char="•"/>
            </a:pPr>
            <a:r>
              <a:rPr lang="en-US" sz="2000">
                <a:solidFill>
                  <a:srgbClr val="000000"/>
                </a:solidFill>
              </a:rPr>
              <a:t>Coordinate on projects funded through American Recovery and Reinvestment Act</a:t>
            </a:r>
          </a:p>
          <a:p>
            <a:pPr marL="1200150" lvl="2" indent="-285750">
              <a:buFont typeface="Arial" charset="0"/>
              <a:buChar char="•"/>
            </a:pPr>
            <a:r>
              <a:rPr lang="en-US" sz="2000">
                <a:solidFill>
                  <a:srgbClr val="000000"/>
                </a:solidFill>
              </a:rPr>
              <a:t>LBNL Process Demonstration Unit</a:t>
            </a:r>
          </a:p>
          <a:p>
            <a:pPr marL="1200150" lvl="2" indent="-285750">
              <a:buFont typeface="Arial" charset="0"/>
              <a:buChar char="•"/>
            </a:pPr>
            <a:r>
              <a:rPr lang="en-US" sz="2000">
                <a:solidFill>
                  <a:srgbClr val="000000"/>
                </a:solidFill>
              </a:rPr>
              <a:t>Sustainability activities</a:t>
            </a:r>
          </a:p>
          <a:p>
            <a:pPr marL="1200150" lvl="2" indent="-285750">
              <a:buFont typeface="Wingdings" pitchFamily="2" charset="2"/>
              <a:buNone/>
            </a:pPr>
            <a:endParaRPr lang="en-US">
              <a:solidFill>
                <a:srgbClr val="000000"/>
              </a:solidFill>
              <a:cs typeface="Arial" charset="0"/>
            </a:endParaRPr>
          </a:p>
        </p:txBody>
      </p:sp>
      <p:sp>
        <p:nvSpPr>
          <p:cNvPr id="77826" name="Rectangle 6"/>
          <p:cNvSpPr>
            <a:spLocks noChangeArrowheads="1"/>
          </p:cNvSpPr>
          <p:nvPr/>
        </p:nvSpPr>
        <p:spPr bwMode="auto">
          <a:xfrm>
            <a:off x="914400" y="152400"/>
            <a:ext cx="7772400" cy="1143000"/>
          </a:xfrm>
          <a:prstGeom prst="rect">
            <a:avLst/>
          </a:prstGeom>
          <a:noFill/>
          <a:ln w="9525">
            <a:noFill/>
            <a:miter lim="800000"/>
            <a:headEnd/>
            <a:tailEnd/>
          </a:ln>
        </p:spPr>
        <p:txBody>
          <a:bodyPr anchor="b"/>
          <a:lstStyle/>
          <a:p>
            <a:pPr algn="ctr"/>
            <a:endParaRPr lang="en-US" sz="1400">
              <a:latin typeface="Verdana" pitchFamily="34" charset="0"/>
            </a:endParaRPr>
          </a:p>
        </p:txBody>
      </p:sp>
      <p:sp>
        <p:nvSpPr>
          <p:cNvPr id="77827" name="TextBox 4"/>
          <p:cNvSpPr txBox="1">
            <a:spLocks noChangeArrowheads="1"/>
          </p:cNvSpPr>
          <p:nvPr/>
        </p:nvSpPr>
        <p:spPr bwMode="auto">
          <a:xfrm>
            <a:off x="82550" y="76200"/>
            <a:ext cx="5280025" cy="457200"/>
          </a:xfrm>
          <a:prstGeom prst="rect">
            <a:avLst/>
          </a:prstGeom>
          <a:noFill/>
          <a:ln w="9525">
            <a:noFill/>
            <a:miter lim="800000"/>
            <a:headEnd/>
            <a:tailEnd/>
          </a:ln>
        </p:spPr>
        <p:txBody>
          <a:bodyPr>
            <a:spAutoFit/>
          </a:bodyPr>
          <a:lstStyle/>
          <a:p>
            <a:pPr>
              <a:spcBef>
                <a:spcPct val="40000"/>
              </a:spcBef>
              <a:buSzPct val="100000"/>
              <a:buFont typeface="Wingdings" pitchFamily="2" charset="2"/>
              <a:buNone/>
            </a:pPr>
            <a:r>
              <a:rPr lang="en-US" sz="2400" b="1">
                <a:solidFill>
                  <a:srgbClr val="FFFFFF"/>
                </a:solidFill>
                <a:ea typeface="ＭＳ Ｐゴシック"/>
                <a:cs typeface="Arial" charset="0"/>
              </a:rPr>
              <a:t>Cooperation and Joint Planning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5875" y="-53975"/>
            <a:ext cx="7772400" cy="990600"/>
          </a:xfrm>
        </p:spPr>
        <p:txBody>
          <a:bodyPr/>
          <a:lstStyle/>
          <a:p>
            <a:r>
              <a:rPr lang="en-US" sz="2400" b="1" smtClean="0">
                <a:cs typeface="Arial" charset="0"/>
              </a:rPr>
              <a:t>Great Lakes Bioenergy Research Center</a:t>
            </a:r>
          </a:p>
        </p:txBody>
      </p:sp>
      <p:sp>
        <p:nvSpPr>
          <p:cNvPr id="79874" name="Rectangle 6"/>
          <p:cNvSpPr>
            <a:spLocks noGrp="1" noChangeArrowheads="1"/>
          </p:cNvSpPr>
          <p:nvPr/>
        </p:nvSpPr>
        <p:spPr bwMode="auto">
          <a:xfrm>
            <a:off x="141288" y="1235075"/>
            <a:ext cx="4953000" cy="50292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solidFill>
                  <a:srgbClr val="000000"/>
                </a:solidFill>
              </a:rPr>
              <a:t>DOE-OBP is leveraging existing GLBRC sustainability efforts through authorization via ARRA funding</a:t>
            </a:r>
          </a:p>
          <a:p>
            <a:pPr marL="742950" lvl="1" indent="-285750">
              <a:spcBef>
                <a:spcPct val="20000"/>
              </a:spcBef>
              <a:buFont typeface="Arial" charset="0"/>
              <a:buChar char="–"/>
            </a:pPr>
            <a:r>
              <a:rPr lang="en-US">
                <a:solidFill>
                  <a:srgbClr val="000000"/>
                </a:solidFill>
              </a:rPr>
              <a:t>Novel production systems for perennial, native grassland systems, and integrated systems  </a:t>
            </a:r>
          </a:p>
          <a:p>
            <a:pPr marL="742950" lvl="1" indent="-285750">
              <a:spcBef>
                <a:spcPct val="20000"/>
              </a:spcBef>
              <a:buFont typeface="Arial" charset="0"/>
              <a:buChar char="–"/>
            </a:pPr>
            <a:r>
              <a:rPr lang="en-US">
                <a:solidFill>
                  <a:srgbClr val="000000"/>
                </a:solidFill>
              </a:rPr>
              <a:t>Biogeochemical, biodiversity, and socioeconomic responses to expansion and intensification of agriculture and silvicultural practices</a:t>
            </a:r>
          </a:p>
          <a:p>
            <a:pPr marL="742950" lvl="1" indent="-285750">
              <a:spcBef>
                <a:spcPct val="20000"/>
              </a:spcBef>
              <a:buFont typeface="Arial" charset="0"/>
              <a:buChar char="–"/>
            </a:pPr>
            <a:r>
              <a:rPr lang="en-US">
                <a:solidFill>
                  <a:srgbClr val="000000"/>
                </a:solidFill>
              </a:rPr>
              <a:t>Empirical measurements of CO</a:t>
            </a:r>
            <a:r>
              <a:rPr lang="en-US" baseline="-25000">
                <a:solidFill>
                  <a:srgbClr val="000000"/>
                </a:solidFill>
              </a:rPr>
              <a:t>2</a:t>
            </a:r>
            <a:r>
              <a:rPr lang="en-US">
                <a:solidFill>
                  <a:srgbClr val="000000"/>
                </a:solidFill>
              </a:rPr>
              <a:t> release and gain from land use change and bioenergy production</a:t>
            </a:r>
          </a:p>
          <a:p>
            <a:pPr marL="742950" lvl="1" indent="-285750">
              <a:spcBef>
                <a:spcPct val="20000"/>
              </a:spcBef>
              <a:buFont typeface="Arial" charset="0"/>
              <a:buChar char="–"/>
            </a:pPr>
            <a:r>
              <a:rPr lang="en-US">
                <a:solidFill>
                  <a:srgbClr val="000000"/>
                </a:solidFill>
              </a:rPr>
              <a:t>Spatially explicit land-use change forecast on crop area changes</a:t>
            </a:r>
          </a:p>
          <a:p>
            <a:pPr marL="742950" lvl="1" indent="-285750" eaLnBrk="0" hangingPunct="0">
              <a:lnSpc>
                <a:spcPct val="90000"/>
              </a:lnSpc>
              <a:spcBef>
                <a:spcPct val="20000"/>
              </a:spcBef>
              <a:buFont typeface="Arial" charset="0"/>
              <a:buChar char="–"/>
            </a:pPr>
            <a:endParaRPr lang="en-US" sz="2400">
              <a:solidFill>
                <a:srgbClr val="000000"/>
              </a:solidFill>
              <a:ea typeface="ＭＳ Ｐゴシック"/>
              <a:cs typeface="ＭＳ Ｐゴシック"/>
            </a:endParaRPr>
          </a:p>
          <a:p>
            <a:pPr marL="742950" lvl="1" indent="-285750" eaLnBrk="0" hangingPunct="0">
              <a:lnSpc>
                <a:spcPct val="90000"/>
              </a:lnSpc>
              <a:spcBef>
                <a:spcPct val="20000"/>
              </a:spcBef>
              <a:buFont typeface="Arial" charset="0"/>
              <a:buChar char="–"/>
            </a:pPr>
            <a:endParaRPr lang="en-US" sz="2400">
              <a:solidFill>
                <a:srgbClr val="000000"/>
              </a:solidFill>
              <a:ea typeface="ＭＳ Ｐゴシック"/>
              <a:cs typeface="ＭＳ Ｐゴシック"/>
            </a:endParaRPr>
          </a:p>
        </p:txBody>
      </p:sp>
      <p:pic>
        <p:nvPicPr>
          <p:cNvPr id="79875" name="Picture 3" descr="DSCN8115.JPG"/>
          <p:cNvPicPr>
            <a:picLocks noChangeAspect="1"/>
          </p:cNvPicPr>
          <p:nvPr/>
        </p:nvPicPr>
        <p:blipFill>
          <a:blip r:embed="rId3" cstate="print"/>
          <a:srcRect/>
          <a:stretch>
            <a:fillRect/>
          </a:stretch>
        </p:blipFill>
        <p:spPr bwMode="auto">
          <a:xfrm>
            <a:off x="5486400" y="1600200"/>
            <a:ext cx="3048000" cy="2286000"/>
          </a:xfrm>
          <a:prstGeom prst="rect">
            <a:avLst/>
          </a:prstGeom>
          <a:noFill/>
          <a:ln w="9525">
            <a:noFill/>
            <a:miter lim="800000"/>
            <a:headEnd/>
            <a:tailEnd/>
          </a:ln>
        </p:spPr>
      </p:pic>
      <p:pic>
        <p:nvPicPr>
          <p:cNvPr id="79876" name="Picture 1" descr="glbrc logo.png"/>
          <p:cNvPicPr>
            <a:picLocks noChangeAspect="1"/>
          </p:cNvPicPr>
          <p:nvPr/>
        </p:nvPicPr>
        <p:blipFill>
          <a:blip r:embed="rId4" cstate="print"/>
          <a:srcRect/>
          <a:stretch>
            <a:fillRect/>
          </a:stretch>
        </p:blipFill>
        <p:spPr bwMode="auto">
          <a:xfrm>
            <a:off x="5778500" y="4292600"/>
            <a:ext cx="2566988" cy="11477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6988" y="107950"/>
            <a:ext cx="5664200" cy="793750"/>
          </a:xfrm>
        </p:spPr>
        <p:txBody>
          <a:bodyPr/>
          <a:lstStyle/>
          <a:p>
            <a:r>
              <a:rPr lang="en-US" sz="2400" b="1" smtClean="0">
                <a:solidFill>
                  <a:schemeClr val="bg1"/>
                </a:solidFill>
              </a:rPr>
              <a:t>Fungal Genomics</a:t>
            </a:r>
          </a:p>
        </p:txBody>
      </p:sp>
      <p:sp>
        <p:nvSpPr>
          <p:cNvPr id="3" name="Content Placeholder 2"/>
          <p:cNvSpPr>
            <a:spLocks noGrp="1"/>
          </p:cNvSpPr>
          <p:nvPr>
            <p:ph idx="1"/>
          </p:nvPr>
        </p:nvSpPr>
        <p:spPr>
          <a:xfrm>
            <a:off x="-327025" y="1133475"/>
            <a:ext cx="6932613" cy="4994275"/>
          </a:xfrm>
        </p:spPr>
        <p:txBody>
          <a:bodyPr>
            <a:normAutofit fontScale="85000" lnSpcReduction="10000"/>
          </a:bodyPr>
          <a:lstStyle/>
          <a:p>
            <a:pPr marL="457200" lvl="1" indent="0">
              <a:buFont typeface="Arial" charset="0"/>
              <a:buNone/>
              <a:defRPr/>
            </a:pPr>
            <a:r>
              <a:rPr lang="en-US" sz="2400" dirty="0" smtClean="0">
                <a:solidFill>
                  <a:srgbClr val="000000"/>
                </a:solidFill>
                <a:latin typeface="+mj-lt"/>
              </a:rPr>
              <a:t>PNNL is working to better understand </a:t>
            </a:r>
            <a:r>
              <a:rPr lang="en-US" sz="2400" dirty="0">
                <a:solidFill>
                  <a:srgbClr val="000000"/>
                </a:solidFill>
                <a:latin typeface="+mj-lt"/>
              </a:rPr>
              <a:t>bioprocesses involved in biofuel, enzyme and chemical </a:t>
            </a:r>
            <a:r>
              <a:rPr lang="en-US" sz="2400" dirty="0" smtClean="0">
                <a:solidFill>
                  <a:srgbClr val="000000"/>
                </a:solidFill>
                <a:latin typeface="+mj-lt"/>
              </a:rPr>
              <a:t>production</a:t>
            </a:r>
          </a:p>
          <a:p>
            <a:pPr marL="457200" lvl="1" indent="0">
              <a:lnSpc>
                <a:spcPct val="120000"/>
              </a:lnSpc>
              <a:buFont typeface="Arial" charset="0"/>
              <a:buNone/>
              <a:defRPr/>
            </a:pPr>
            <a:endParaRPr lang="en-US" sz="2400" i="1" dirty="0" smtClean="0">
              <a:solidFill>
                <a:srgbClr val="000000"/>
              </a:solidFill>
              <a:latin typeface="+mj-lt"/>
            </a:endParaRPr>
          </a:p>
          <a:p>
            <a:pPr lvl="2">
              <a:lnSpc>
                <a:spcPct val="120000"/>
              </a:lnSpc>
              <a:defRPr/>
            </a:pPr>
            <a:r>
              <a:rPr lang="en-US" sz="2200" dirty="0" smtClean="0">
                <a:solidFill>
                  <a:srgbClr val="000000"/>
                </a:solidFill>
                <a:latin typeface="+mj-lt"/>
              </a:rPr>
              <a:t>Fungal Genomics</a:t>
            </a:r>
          </a:p>
          <a:p>
            <a:pPr lvl="3">
              <a:lnSpc>
                <a:spcPct val="120000"/>
              </a:lnSpc>
              <a:defRPr/>
            </a:pPr>
            <a:r>
              <a:rPr lang="en-US" sz="2100" dirty="0" smtClean="0">
                <a:solidFill>
                  <a:srgbClr val="000000"/>
                </a:solidFill>
                <a:latin typeface="+mj-lt"/>
              </a:rPr>
              <a:t>Translating </a:t>
            </a:r>
            <a:r>
              <a:rPr lang="en-US" sz="2100" dirty="0">
                <a:solidFill>
                  <a:srgbClr val="000000"/>
                </a:solidFill>
                <a:latin typeface="+mj-lt"/>
              </a:rPr>
              <a:t>scientific knowledge into practice to accelerate fungal bioprocess and strain </a:t>
            </a:r>
            <a:r>
              <a:rPr lang="en-US" sz="2100" dirty="0" smtClean="0">
                <a:solidFill>
                  <a:srgbClr val="000000"/>
                </a:solidFill>
                <a:latin typeface="+mj-lt"/>
              </a:rPr>
              <a:t>development</a:t>
            </a:r>
          </a:p>
          <a:p>
            <a:pPr lvl="3">
              <a:lnSpc>
                <a:spcPct val="120000"/>
              </a:lnSpc>
              <a:defRPr/>
            </a:pPr>
            <a:r>
              <a:rPr lang="en-US" sz="2100" dirty="0" smtClean="0">
                <a:solidFill>
                  <a:srgbClr val="000000"/>
                </a:solidFill>
                <a:latin typeface="+mj-lt"/>
              </a:rPr>
              <a:t>Successfully </a:t>
            </a:r>
            <a:r>
              <a:rPr lang="en-US" sz="2100" dirty="0">
                <a:solidFill>
                  <a:srgbClr val="000000"/>
                </a:solidFill>
                <a:latin typeface="+mj-lt"/>
              </a:rPr>
              <a:t>collaborated with JGI and sequenced </a:t>
            </a:r>
            <a:r>
              <a:rPr lang="en-US" sz="2100" dirty="0" smtClean="0">
                <a:solidFill>
                  <a:srgbClr val="000000"/>
                </a:solidFill>
                <a:latin typeface="+mj-lt"/>
              </a:rPr>
              <a:t> </a:t>
            </a:r>
            <a:r>
              <a:rPr lang="en-US" sz="2100" i="1" dirty="0" err="1" smtClean="0">
                <a:solidFill>
                  <a:srgbClr val="000000"/>
                </a:solidFill>
                <a:latin typeface="+mj-lt"/>
              </a:rPr>
              <a:t>Aspergillus</a:t>
            </a:r>
            <a:r>
              <a:rPr lang="en-US" sz="2100" i="1" dirty="0" smtClean="0">
                <a:solidFill>
                  <a:srgbClr val="000000"/>
                </a:solidFill>
                <a:latin typeface="+mj-lt"/>
              </a:rPr>
              <a:t> </a:t>
            </a:r>
            <a:r>
              <a:rPr lang="en-US" sz="2100" i="1" dirty="0" err="1">
                <a:solidFill>
                  <a:srgbClr val="000000"/>
                </a:solidFill>
                <a:latin typeface="+mj-lt"/>
              </a:rPr>
              <a:t>terreus</a:t>
            </a:r>
            <a:r>
              <a:rPr lang="en-US" sz="2100" i="1" dirty="0">
                <a:solidFill>
                  <a:srgbClr val="000000"/>
                </a:solidFill>
                <a:latin typeface="+mj-lt"/>
              </a:rPr>
              <a:t> ESTs from three key </a:t>
            </a:r>
            <a:r>
              <a:rPr lang="en-US" sz="2100" i="1" dirty="0" err="1">
                <a:solidFill>
                  <a:srgbClr val="000000"/>
                </a:solidFill>
                <a:latin typeface="+mj-lt"/>
              </a:rPr>
              <a:t>itaconic</a:t>
            </a:r>
            <a:r>
              <a:rPr lang="en-US" sz="2100" i="1" dirty="0">
                <a:solidFill>
                  <a:srgbClr val="000000"/>
                </a:solidFill>
                <a:latin typeface="+mj-lt"/>
              </a:rPr>
              <a:t> acid bioprocess </a:t>
            </a:r>
            <a:r>
              <a:rPr lang="en-US" sz="2100" i="1" dirty="0" smtClean="0">
                <a:solidFill>
                  <a:srgbClr val="000000"/>
                </a:solidFill>
                <a:latin typeface="+mj-lt"/>
              </a:rPr>
              <a:t>stages </a:t>
            </a:r>
            <a:r>
              <a:rPr lang="en-US" sz="2100" i="1" dirty="0">
                <a:solidFill>
                  <a:srgbClr val="000000"/>
                </a:solidFill>
                <a:latin typeface="+mj-lt"/>
              </a:rPr>
              <a:t>(</a:t>
            </a:r>
            <a:r>
              <a:rPr lang="en-US" sz="2100" i="1" dirty="0" smtClean="0">
                <a:solidFill>
                  <a:srgbClr val="000000"/>
                </a:solidFill>
                <a:latin typeface="+mj-lt"/>
              </a:rPr>
              <a:t>pre-production</a:t>
            </a:r>
            <a:r>
              <a:rPr lang="en-US" sz="2100" i="1" dirty="0">
                <a:solidFill>
                  <a:srgbClr val="000000"/>
                </a:solidFill>
                <a:latin typeface="+mj-lt"/>
              </a:rPr>
              <a:t>, production initiation, post </a:t>
            </a:r>
            <a:r>
              <a:rPr lang="en-US" sz="2100" i="1" dirty="0" smtClean="0">
                <a:solidFill>
                  <a:srgbClr val="000000"/>
                </a:solidFill>
                <a:latin typeface="+mj-lt"/>
              </a:rPr>
              <a:t>initiation)</a:t>
            </a:r>
          </a:p>
          <a:p>
            <a:pPr lvl="3">
              <a:lnSpc>
                <a:spcPct val="120000"/>
              </a:lnSpc>
              <a:defRPr/>
            </a:pPr>
            <a:r>
              <a:rPr lang="en-US" sz="2100" dirty="0" smtClean="0">
                <a:solidFill>
                  <a:srgbClr val="000000"/>
                </a:solidFill>
                <a:latin typeface="+mj-lt"/>
              </a:rPr>
              <a:t>Mapped </a:t>
            </a:r>
            <a:r>
              <a:rPr lang="en-US" sz="2100" dirty="0">
                <a:solidFill>
                  <a:srgbClr val="000000"/>
                </a:solidFill>
                <a:latin typeface="+mj-lt"/>
              </a:rPr>
              <a:t>the </a:t>
            </a:r>
            <a:r>
              <a:rPr lang="en-US" sz="2100" i="1" dirty="0" err="1">
                <a:solidFill>
                  <a:srgbClr val="000000"/>
                </a:solidFill>
                <a:latin typeface="+mj-lt"/>
              </a:rPr>
              <a:t>itaconic</a:t>
            </a:r>
            <a:r>
              <a:rPr lang="en-US" sz="2100" i="1" dirty="0">
                <a:solidFill>
                  <a:srgbClr val="000000"/>
                </a:solidFill>
                <a:latin typeface="+mj-lt"/>
              </a:rPr>
              <a:t> acid </a:t>
            </a:r>
            <a:r>
              <a:rPr lang="en-US" sz="2100" dirty="0" smtClean="0">
                <a:solidFill>
                  <a:srgbClr val="000000"/>
                </a:solidFill>
                <a:latin typeface="+mj-lt"/>
              </a:rPr>
              <a:t>biosynthetic </a:t>
            </a:r>
            <a:r>
              <a:rPr lang="en-US" sz="2100" dirty="0">
                <a:solidFill>
                  <a:srgbClr val="000000"/>
                </a:solidFill>
                <a:latin typeface="+mj-lt"/>
              </a:rPr>
              <a:t>pathway to a gene cluster in the </a:t>
            </a:r>
            <a:r>
              <a:rPr lang="en-US" sz="2100" i="1" dirty="0" err="1" smtClean="0">
                <a:solidFill>
                  <a:srgbClr val="000000"/>
                </a:solidFill>
                <a:latin typeface="+mj-lt"/>
              </a:rPr>
              <a:t>Aspergillus</a:t>
            </a:r>
            <a:r>
              <a:rPr lang="en-US" sz="2100" i="1" dirty="0" smtClean="0">
                <a:solidFill>
                  <a:srgbClr val="000000"/>
                </a:solidFill>
                <a:latin typeface="+mj-lt"/>
              </a:rPr>
              <a:t> </a:t>
            </a:r>
            <a:r>
              <a:rPr lang="en-US" sz="2100" i="1" dirty="0" err="1" smtClean="0">
                <a:solidFill>
                  <a:srgbClr val="000000"/>
                </a:solidFill>
                <a:latin typeface="+mj-lt"/>
              </a:rPr>
              <a:t>terreus</a:t>
            </a:r>
            <a:r>
              <a:rPr lang="en-US" sz="2100" dirty="0" smtClean="0">
                <a:solidFill>
                  <a:srgbClr val="000000"/>
                </a:solidFill>
                <a:latin typeface="+mj-lt"/>
              </a:rPr>
              <a:t> </a:t>
            </a:r>
            <a:r>
              <a:rPr lang="en-US" sz="2100" dirty="0">
                <a:solidFill>
                  <a:srgbClr val="000000"/>
                </a:solidFill>
                <a:latin typeface="+mj-lt"/>
              </a:rPr>
              <a:t>genome</a:t>
            </a:r>
          </a:p>
          <a:p>
            <a:pPr marL="457200" lvl="1" indent="0">
              <a:buFont typeface="Arial" charset="0"/>
              <a:buNone/>
              <a:defRPr/>
            </a:pPr>
            <a:endParaRPr lang="en-US" sz="1600" dirty="0" smtClean="0">
              <a:solidFill>
                <a:srgbClr val="000000"/>
              </a:solidFill>
              <a:latin typeface="+mj-lt"/>
            </a:endParaRPr>
          </a:p>
          <a:p>
            <a:pPr marL="0" indent="0">
              <a:buFont typeface="Arial" charset="0"/>
              <a:buNone/>
              <a:defRPr/>
            </a:pPr>
            <a:r>
              <a:rPr lang="en-US" dirty="0" smtClean="0">
                <a:solidFill>
                  <a:srgbClr val="000000"/>
                </a:solidFill>
                <a:latin typeface="+mj-lt"/>
              </a:rPr>
              <a:t>		</a:t>
            </a:r>
            <a:endParaRPr lang="en-US" sz="1600" i="1" dirty="0" smtClean="0">
              <a:solidFill>
                <a:srgbClr val="000000"/>
              </a:solidFill>
              <a:latin typeface="+mj-lt"/>
            </a:endParaRPr>
          </a:p>
        </p:txBody>
      </p:sp>
      <p:pic>
        <p:nvPicPr>
          <p:cNvPr id="81923" name="Picture 2"/>
          <p:cNvPicPr>
            <a:picLocks noChangeAspect="1" noChangeArrowheads="1"/>
          </p:cNvPicPr>
          <p:nvPr/>
        </p:nvPicPr>
        <p:blipFill>
          <a:blip r:embed="rId3" cstate="print"/>
          <a:srcRect/>
          <a:stretch>
            <a:fillRect/>
          </a:stretch>
        </p:blipFill>
        <p:spPr bwMode="auto">
          <a:xfrm>
            <a:off x="6632575" y="2513013"/>
            <a:ext cx="2265363" cy="22653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Box 3"/>
          <p:cNvSpPr txBox="1">
            <a:spLocks noChangeArrowheads="1"/>
          </p:cNvSpPr>
          <p:nvPr/>
        </p:nvSpPr>
        <p:spPr bwMode="auto">
          <a:xfrm>
            <a:off x="457200" y="1392238"/>
            <a:ext cx="7770813" cy="1944687"/>
          </a:xfrm>
          <a:prstGeom prst="rect">
            <a:avLst/>
          </a:prstGeom>
          <a:noFill/>
          <a:ln w="9525">
            <a:noFill/>
            <a:miter lim="800000"/>
            <a:headEnd/>
            <a:tailEnd/>
          </a:ln>
        </p:spPr>
        <p:txBody>
          <a:bodyPr>
            <a:spAutoFit/>
          </a:bodyPr>
          <a:lstStyle/>
          <a:p>
            <a:pPr marL="228600" indent="-228600">
              <a:spcAft>
                <a:spcPct val="25000"/>
              </a:spcAft>
              <a:buFontTx/>
              <a:buChar char="•"/>
            </a:pPr>
            <a:r>
              <a:rPr lang="en-US" sz="2000">
                <a:solidFill>
                  <a:srgbClr val="000000"/>
                </a:solidFill>
              </a:rPr>
              <a:t>Innovative biofabrication effort to standardize and scale up the fabrication of fundamental biological components</a:t>
            </a:r>
          </a:p>
          <a:p>
            <a:pPr marL="742950" lvl="1" indent="-285750">
              <a:spcAft>
                <a:spcPct val="25000"/>
              </a:spcAft>
              <a:buFontTx/>
              <a:buChar char="•"/>
            </a:pPr>
            <a:r>
              <a:rPr lang="en-US">
                <a:solidFill>
                  <a:srgbClr val="000000"/>
                </a:solidFill>
              </a:rPr>
              <a:t>Allows for rapid prototyping and testing for new approaches to synthesizing biofuels </a:t>
            </a:r>
          </a:p>
          <a:p>
            <a:pPr marL="742950" lvl="1" indent="-285750">
              <a:spcAft>
                <a:spcPct val="25000"/>
              </a:spcAft>
              <a:buFontTx/>
              <a:buChar char="•"/>
            </a:pPr>
            <a:r>
              <a:rPr lang="en-US">
                <a:solidFill>
                  <a:srgbClr val="000000"/>
                </a:solidFill>
              </a:rPr>
              <a:t>Will help America capture world leadership in the emerging field of biomanufacturing – through establishing this capability domestically</a:t>
            </a:r>
            <a:r>
              <a:rPr lang="en-US"/>
              <a:t> </a:t>
            </a:r>
          </a:p>
        </p:txBody>
      </p:sp>
      <p:graphicFrame>
        <p:nvGraphicFramePr>
          <p:cNvPr id="59428" name="Group 36"/>
          <p:cNvGraphicFramePr>
            <a:graphicFrameLocks noGrp="1"/>
          </p:cNvGraphicFramePr>
          <p:nvPr/>
        </p:nvGraphicFramePr>
        <p:xfrm>
          <a:off x="720725" y="3590925"/>
          <a:ext cx="5029200" cy="1010920"/>
        </p:xfrm>
        <a:graphic>
          <a:graphicData uri="http://schemas.openxmlformats.org/drawingml/2006/table">
            <a:tbl>
              <a:tblPr/>
              <a:tblGrid>
                <a:gridCol w="4419600"/>
                <a:gridCol w="609600"/>
              </a:tblGrid>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ea typeface="ＭＳ Ｐゴシック"/>
                          <a:cs typeface="ＭＳ Ｐゴシック"/>
                        </a:rPr>
                        <a:t>Possible Spending 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Ｐゴシック"/>
                          <a:cs typeface="ＭＳ Ｐゴシック"/>
                        </a:rPr>
                        <a:t>FY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Ｐゴシック"/>
                          <a:cs typeface="ＭＳ Ｐゴシック"/>
                        </a:rPr>
                        <a:t>Energy Efficiency and Renewable Energy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Ｐゴシック"/>
                          <a:cs typeface="ＭＳ Ｐゴシック"/>
                        </a:rPr>
                        <a:t>$15M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90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ea typeface="ＭＳ Ｐゴシック"/>
                          <a:cs typeface="ＭＳ Ｐゴシック"/>
                        </a:rPr>
                        <a:t>Office of Science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a:cs typeface="ＭＳ Ｐゴシック"/>
                        </a:rPr>
                        <a:t>$60M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86032" name="TextBox 5"/>
          <p:cNvSpPr txBox="1">
            <a:spLocks noChangeArrowheads="1"/>
          </p:cNvSpPr>
          <p:nvPr/>
        </p:nvSpPr>
        <p:spPr bwMode="auto">
          <a:xfrm>
            <a:off x="0" y="68263"/>
            <a:ext cx="8589963" cy="427037"/>
          </a:xfrm>
          <a:prstGeom prst="rect">
            <a:avLst/>
          </a:prstGeom>
          <a:noFill/>
          <a:ln w="9525">
            <a:noFill/>
            <a:miter lim="800000"/>
            <a:headEnd/>
            <a:tailEnd/>
          </a:ln>
        </p:spPr>
        <p:txBody>
          <a:bodyPr>
            <a:spAutoFit/>
          </a:bodyPr>
          <a:lstStyle/>
          <a:p>
            <a:r>
              <a:rPr lang="en-US" sz="2200" b="1">
                <a:solidFill>
                  <a:schemeClr val="bg1"/>
                </a:solidFill>
                <a:ea typeface="ＭＳ Ｐゴシック"/>
                <a:cs typeface="ＭＳ Ｐゴシック"/>
              </a:rPr>
              <a:t>Clean Energy Initiative</a:t>
            </a:r>
          </a:p>
        </p:txBody>
      </p:sp>
      <p:sp>
        <p:nvSpPr>
          <p:cNvPr id="59429" name="Text Box 37"/>
          <p:cNvSpPr txBox="1">
            <a:spLocks noChangeArrowheads="1"/>
          </p:cNvSpPr>
          <p:nvPr/>
        </p:nvSpPr>
        <p:spPr bwMode="auto">
          <a:xfrm>
            <a:off x="3794125" y="1397000"/>
            <a:ext cx="37877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en-US"/>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1050925"/>
            <a:ext cx="8442326" cy="5608638"/>
          </a:xfrm>
        </p:spPr>
        <p:txBody>
          <a:bodyPr>
            <a:normAutofit fontScale="92500" lnSpcReduction="10000"/>
          </a:bodyPr>
          <a:lstStyle/>
          <a:p>
            <a:pPr marL="457200" lvl="1" indent="0">
              <a:buFont typeface="Arial" charset="0"/>
              <a:buNone/>
              <a:defRPr/>
            </a:pPr>
            <a:r>
              <a:rPr lang="en-US" sz="2200" dirty="0" smtClean="0">
                <a:ea typeface="ＭＳ Ｐゴシック" pitchFamily="34" charset="-128"/>
              </a:rPr>
              <a:t>NREL is providing </a:t>
            </a:r>
            <a:r>
              <a:rPr lang="en-US" sz="2200" dirty="0">
                <a:ea typeface="ＭＳ Ｐゴシック" pitchFamily="34" charset="-128"/>
              </a:rPr>
              <a:t>enzyme </a:t>
            </a:r>
            <a:r>
              <a:rPr lang="en-US" sz="2200" dirty="0" err="1" smtClean="0">
                <a:ea typeface="ＭＳ Ｐゴシック" pitchFamily="34" charset="-128"/>
              </a:rPr>
              <a:t>saccharification</a:t>
            </a:r>
            <a:r>
              <a:rPr lang="en-US" sz="2200" dirty="0" smtClean="0">
                <a:ea typeface="ＭＳ Ｐゴシック" pitchFamily="34" charset="-128"/>
              </a:rPr>
              <a:t> and pretreatment </a:t>
            </a:r>
            <a:r>
              <a:rPr lang="en-US" sz="2200" dirty="0">
                <a:ea typeface="ＭＳ Ｐゴシック" pitchFamily="34" charset="-128"/>
              </a:rPr>
              <a:t>fundamentals required </a:t>
            </a:r>
            <a:r>
              <a:rPr lang="en-US" sz="2200" dirty="0" smtClean="0">
                <a:ea typeface="ＭＳ Ｐゴシック" pitchFamily="34" charset="-128"/>
              </a:rPr>
              <a:t>to increase </a:t>
            </a:r>
            <a:r>
              <a:rPr lang="en-US" sz="2200" dirty="0" err="1" smtClean="0">
                <a:ea typeface="ＭＳ Ｐゴシック" pitchFamily="34" charset="-128"/>
              </a:rPr>
              <a:t>xylan</a:t>
            </a:r>
            <a:r>
              <a:rPr lang="en-US" sz="2200" dirty="0" smtClean="0">
                <a:ea typeface="ＭＳ Ｐゴシック" pitchFamily="34" charset="-128"/>
              </a:rPr>
              <a:t> </a:t>
            </a:r>
            <a:r>
              <a:rPr lang="en-US" sz="2200" dirty="0">
                <a:ea typeface="ＭＳ Ｐゴシック" pitchFamily="34" charset="-128"/>
              </a:rPr>
              <a:t>and </a:t>
            </a:r>
            <a:r>
              <a:rPr lang="en-US" sz="2200" dirty="0" err="1">
                <a:ea typeface="ＭＳ Ｐゴシック" pitchFamily="34" charset="-128"/>
              </a:rPr>
              <a:t>glucan</a:t>
            </a:r>
            <a:r>
              <a:rPr lang="en-US" sz="2200" dirty="0">
                <a:ea typeface="ＭＳ Ｐゴシック" pitchFamily="34" charset="-128"/>
              </a:rPr>
              <a:t> conversion </a:t>
            </a:r>
            <a:r>
              <a:rPr lang="en-US" sz="2200" dirty="0" smtClean="0">
                <a:ea typeface="ＭＳ Ｐゴシック" pitchFamily="34" charset="-128"/>
              </a:rPr>
              <a:t>performance</a:t>
            </a:r>
            <a:endParaRPr lang="en-US" sz="2200" i="1" dirty="0"/>
          </a:p>
          <a:p>
            <a:pPr lvl="2">
              <a:defRPr/>
            </a:pPr>
            <a:r>
              <a:rPr lang="en-US" sz="2200" dirty="0">
                <a:solidFill>
                  <a:srgbClr val="000000"/>
                </a:solidFill>
              </a:rPr>
              <a:t>Chemical Process </a:t>
            </a:r>
            <a:r>
              <a:rPr lang="en-US" sz="2200" dirty="0" smtClean="0">
                <a:solidFill>
                  <a:srgbClr val="000000"/>
                </a:solidFill>
              </a:rPr>
              <a:t>Fundamentals</a:t>
            </a:r>
          </a:p>
          <a:p>
            <a:pPr lvl="3">
              <a:defRPr/>
            </a:pPr>
            <a:r>
              <a:rPr lang="en-US" sz="1700" dirty="0" smtClean="0"/>
              <a:t>Define </a:t>
            </a:r>
            <a:r>
              <a:rPr lang="en-US" sz="1700" dirty="0" err="1"/>
              <a:t>cellulase</a:t>
            </a:r>
            <a:r>
              <a:rPr lang="en-US" sz="1700" dirty="0"/>
              <a:t> interactions at the plant cell wall important for efficient hydrolysis</a:t>
            </a:r>
          </a:p>
          <a:p>
            <a:pPr lvl="3">
              <a:defRPr/>
            </a:pPr>
            <a:r>
              <a:rPr lang="en-US" sz="1700" dirty="0" smtClean="0"/>
              <a:t>Determine </a:t>
            </a:r>
            <a:r>
              <a:rPr lang="en-US" sz="1700" dirty="0"/>
              <a:t>how pretreatment affects major plant cell wall features and their affect on </a:t>
            </a:r>
            <a:r>
              <a:rPr lang="en-US" sz="1700" dirty="0" err="1"/>
              <a:t>cellulase</a:t>
            </a:r>
            <a:r>
              <a:rPr lang="en-US" sz="1700" dirty="0"/>
              <a:t> </a:t>
            </a:r>
            <a:r>
              <a:rPr lang="en-US" sz="1700" dirty="0" smtClean="0"/>
              <a:t>activity</a:t>
            </a:r>
            <a:br>
              <a:rPr lang="en-US" sz="1700" dirty="0" smtClean="0"/>
            </a:br>
            <a:endParaRPr lang="en-US" sz="1700" dirty="0" smtClean="0"/>
          </a:p>
          <a:p>
            <a:pPr lvl="2">
              <a:defRPr/>
            </a:pPr>
            <a:r>
              <a:rPr lang="en-US" sz="2200" dirty="0" smtClean="0">
                <a:solidFill>
                  <a:srgbClr val="000000"/>
                </a:solidFill>
              </a:rPr>
              <a:t>Biological </a:t>
            </a:r>
            <a:r>
              <a:rPr lang="en-US" sz="2200" dirty="0">
                <a:solidFill>
                  <a:srgbClr val="000000"/>
                </a:solidFill>
              </a:rPr>
              <a:t>Process </a:t>
            </a:r>
            <a:r>
              <a:rPr lang="en-US" sz="2200" dirty="0" smtClean="0">
                <a:solidFill>
                  <a:srgbClr val="000000"/>
                </a:solidFill>
              </a:rPr>
              <a:t>Fundamentals</a:t>
            </a:r>
          </a:p>
          <a:p>
            <a:pPr lvl="3">
              <a:defRPr/>
            </a:pPr>
            <a:r>
              <a:rPr lang="en-US" sz="1900" dirty="0" smtClean="0"/>
              <a:t>Determine how enzyme </a:t>
            </a:r>
            <a:r>
              <a:rPr lang="en-US" sz="1900" dirty="0"/>
              <a:t>performance </a:t>
            </a:r>
            <a:r>
              <a:rPr lang="en-US" sz="1900" dirty="0" smtClean="0"/>
              <a:t>can be </a:t>
            </a:r>
            <a:r>
              <a:rPr lang="en-US" sz="1900" dirty="0"/>
              <a:t>improved by modifying linker </a:t>
            </a:r>
            <a:r>
              <a:rPr lang="en-US" sz="1900" dirty="0" smtClean="0"/>
              <a:t>peptides</a:t>
            </a:r>
            <a:br>
              <a:rPr lang="en-US" sz="1900" dirty="0" smtClean="0"/>
            </a:br>
            <a:endParaRPr lang="en-US" sz="1900" dirty="0" smtClean="0"/>
          </a:p>
          <a:p>
            <a:pPr lvl="2">
              <a:defRPr/>
            </a:pPr>
            <a:r>
              <a:rPr lang="en-US" sz="2200" dirty="0" smtClean="0">
                <a:solidFill>
                  <a:srgbClr val="000000"/>
                </a:solidFill>
              </a:rPr>
              <a:t>Advanced </a:t>
            </a:r>
            <a:r>
              <a:rPr lang="en-US" sz="2200" dirty="0">
                <a:solidFill>
                  <a:srgbClr val="000000"/>
                </a:solidFill>
              </a:rPr>
              <a:t>Cell Wall </a:t>
            </a:r>
            <a:r>
              <a:rPr lang="en-US" sz="2200" dirty="0" smtClean="0">
                <a:solidFill>
                  <a:srgbClr val="000000"/>
                </a:solidFill>
              </a:rPr>
              <a:t>Characterization</a:t>
            </a:r>
          </a:p>
          <a:p>
            <a:pPr lvl="3">
              <a:defRPr/>
            </a:pPr>
            <a:r>
              <a:rPr lang="en-US" sz="1900" dirty="0"/>
              <a:t>Developing new methods for biomass characterization</a:t>
            </a:r>
          </a:p>
          <a:p>
            <a:pPr lvl="3">
              <a:defRPr/>
            </a:pPr>
            <a:r>
              <a:rPr lang="en-US" sz="1900" dirty="0" smtClean="0"/>
              <a:t>Imaging </a:t>
            </a:r>
            <a:r>
              <a:rPr lang="en-US" sz="1900" dirty="0"/>
              <a:t>molecular structure of plant cell wall and single molecules (enzymes &amp; domains</a:t>
            </a:r>
            <a:r>
              <a:rPr lang="en-US" sz="1900" dirty="0" smtClean="0"/>
              <a:t>)</a:t>
            </a:r>
            <a:endParaRPr lang="en-US" sz="1900" dirty="0"/>
          </a:p>
          <a:p>
            <a:pPr marL="1371600" lvl="3" indent="0">
              <a:buFont typeface="Arial" charset="0"/>
              <a:buNone/>
              <a:defRPr/>
            </a:pPr>
            <a:endParaRPr lang="en-US" sz="1600" dirty="0" smtClean="0"/>
          </a:p>
          <a:p>
            <a:pPr marL="1371600" lvl="3" indent="0">
              <a:buFont typeface="Arial" charset="0"/>
              <a:buNone/>
              <a:defRPr/>
            </a:pPr>
            <a:r>
              <a:rPr lang="en-US" sz="1600" dirty="0" smtClean="0"/>
              <a:t>	</a:t>
            </a:r>
          </a:p>
          <a:p>
            <a:pPr>
              <a:defRPr/>
            </a:pPr>
            <a:endParaRPr lang="en-US" dirty="0"/>
          </a:p>
        </p:txBody>
      </p:sp>
      <p:pic>
        <p:nvPicPr>
          <p:cNvPr id="83970" name="Picture 312" descr="treesei_and_pfun_side"/>
          <p:cNvPicPr>
            <a:picLocks noChangeAspect="1" noChangeArrowheads="1"/>
          </p:cNvPicPr>
          <p:nvPr/>
        </p:nvPicPr>
        <p:blipFill>
          <a:blip r:embed="rId3" cstate="print"/>
          <a:srcRect/>
          <a:stretch>
            <a:fillRect/>
          </a:stretch>
        </p:blipFill>
        <p:spPr bwMode="auto">
          <a:xfrm>
            <a:off x="7083425" y="4465638"/>
            <a:ext cx="2060575" cy="1651000"/>
          </a:xfrm>
          <a:prstGeom prst="rect">
            <a:avLst/>
          </a:prstGeom>
          <a:noFill/>
          <a:ln w="9525">
            <a:noFill/>
            <a:miter lim="800000"/>
            <a:headEnd/>
            <a:tailEnd/>
          </a:ln>
        </p:spPr>
      </p:pic>
      <p:sp>
        <p:nvSpPr>
          <p:cNvPr id="83971" name="Rectangle 5"/>
          <p:cNvSpPr>
            <a:spLocks noChangeArrowheads="1"/>
          </p:cNvSpPr>
          <p:nvPr/>
        </p:nvSpPr>
        <p:spPr bwMode="auto">
          <a:xfrm>
            <a:off x="7208838" y="5753100"/>
            <a:ext cx="1600200" cy="1066800"/>
          </a:xfrm>
          <a:prstGeom prst="rect">
            <a:avLst/>
          </a:prstGeom>
          <a:noFill/>
          <a:ln w="9525">
            <a:noFill/>
            <a:miter lim="800000"/>
            <a:headEnd/>
            <a:tailEnd/>
          </a:ln>
        </p:spPr>
        <p:txBody>
          <a:bodyPr/>
          <a:lstStyle/>
          <a:p>
            <a:pPr marL="342900" indent="-342900" algn="r">
              <a:lnSpc>
                <a:spcPct val="80000"/>
              </a:lnSpc>
              <a:spcBef>
                <a:spcPct val="20000"/>
              </a:spcBef>
            </a:pPr>
            <a:endParaRPr lang="en-US" sz="1000" i="1"/>
          </a:p>
          <a:p>
            <a:pPr marL="342900" indent="-342900" algn="r">
              <a:lnSpc>
                <a:spcPct val="80000"/>
              </a:lnSpc>
              <a:spcBef>
                <a:spcPct val="20000"/>
              </a:spcBef>
            </a:pPr>
            <a:r>
              <a:rPr lang="en-US" sz="1000" i="1"/>
              <a:t>                                                                        T. reesei</a:t>
            </a:r>
            <a:r>
              <a:rPr lang="en-US" sz="1000"/>
              <a:t> xtal structure</a:t>
            </a:r>
          </a:p>
          <a:p>
            <a:pPr marL="342900" indent="-342900" algn="r">
              <a:lnSpc>
                <a:spcPct val="80000"/>
              </a:lnSpc>
              <a:spcBef>
                <a:spcPct val="20000"/>
              </a:spcBef>
            </a:pPr>
            <a:r>
              <a:rPr lang="en-US" sz="1000" i="1"/>
              <a:t>P. funiculosum </a:t>
            </a:r>
            <a:r>
              <a:rPr lang="en-US" sz="1000"/>
              <a:t>homology model</a:t>
            </a:r>
          </a:p>
        </p:txBody>
      </p:sp>
      <p:sp>
        <p:nvSpPr>
          <p:cNvPr id="83972" name="TextBox 5"/>
          <p:cNvSpPr txBox="1">
            <a:spLocks noChangeArrowheads="1"/>
          </p:cNvSpPr>
          <p:nvPr/>
        </p:nvSpPr>
        <p:spPr bwMode="auto">
          <a:xfrm>
            <a:off x="342900" y="5854700"/>
            <a:ext cx="4891088" cy="646113"/>
          </a:xfrm>
          <a:prstGeom prst="rect">
            <a:avLst/>
          </a:prstGeom>
          <a:noFill/>
          <a:ln w="9525">
            <a:solidFill>
              <a:schemeClr val="tx1"/>
            </a:solidFill>
            <a:miter lim="800000"/>
            <a:headEnd/>
            <a:tailEnd/>
          </a:ln>
        </p:spPr>
        <p:txBody>
          <a:bodyPr>
            <a:spAutoFit/>
          </a:bodyPr>
          <a:lstStyle/>
          <a:p>
            <a:r>
              <a:rPr lang="en-US"/>
              <a:t>Projects interface with EFRC-C3Bio, BRC-BESC, BRC-JBEI, and BRC-GLBRC</a:t>
            </a:r>
          </a:p>
        </p:txBody>
      </p:sp>
      <p:sp>
        <p:nvSpPr>
          <p:cNvPr id="83973" name="Title 1"/>
          <p:cNvSpPr txBox="1">
            <a:spLocks/>
          </p:cNvSpPr>
          <p:nvPr/>
        </p:nvSpPr>
        <p:spPr bwMode="auto">
          <a:xfrm>
            <a:off x="0" y="68263"/>
            <a:ext cx="5664200" cy="793750"/>
          </a:xfrm>
          <a:prstGeom prst="rect">
            <a:avLst/>
          </a:prstGeom>
          <a:noFill/>
          <a:ln w="9525">
            <a:noFill/>
            <a:miter lim="800000"/>
            <a:headEnd/>
            <a:tailEnd/>
          </a:ln>
        </p:spPr>
        <p:txBody>
          <a:bodyPr anchor="ctr"/>
          <a:lstStyle/>
          <a:p>
            <a:pPr defTabSz="457200" eaLnBrk="0" hangingPunct="0">
              <a:lnSpc>
                <a:spcPts val="2800"/>
              </a:lnSpc>
            </a:pPr>
            <a:r>
              <a:rPr lang="en-US" sz="2400" b="1">
                <a:solidFill>
                  <a:schemeClr val="bg1"/>
                </a:solidFill>
                <a:ea typeface="ＭＳ Ｐゴシック"/>
                <a:cs typeface="ＭＳ Ｐゴシック"/>
              </a:rPr>
              <a:t>Protein and Cell Wall Characterization</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4"/>
          <p:cNvSpPr>
            <a:spLocks noChangeArrowheads="1"/>
          </p:cNvSpPr>
          <p:nvPr/>
        </p:nvSpPr>
        <p:spPr bwMode="auto">
          <a:xfrm rot="5400000">
            <a:off x="3221038" y="3454400"/>
            <a:ext cx="1130300" cy="1400175"/>
          </a:xfrm>
          <a:prstGeom prst="homePlate">
            <a:avLst>
              <a:gd name="adj" fmla="val 19903"/>
            </a:avLst>
          </a:prstGeom>
          <a:solidFill>
            <a:schemeClr val="hlink"/>
          </a:solidFill>
          <a:ln w="9525" algn="ctr">
            <a:solidFill>
              <a:schemeClr val="hlink"/>
            </a:solidFill>
            <a:miter lim="800000"/>
            <a:headEnd/>
            <a:tailEnd/>
          </a:ln>
        </p:spPr>
        <p:txBody>
          <a:bodyPr rot="10800000" vert="eaVert" wrap="none" anchor="ctr"/>
          <a:lstStyle/>
          <a:p>
            <a:endParaRPr lang="en-US" b="1">
              <a:ea typeface="ＭＳ Ｐゴシック"/>
              <a:cs typeface="ＭＳ Ｐゴシック"/>
            </a:endParaRPr>
          </a:p>
        </p:txBody>
      </p:sp>
      <p:sp>
        <p:nvSpPr>
          <p:cNvPr id="23554" name="AutoShape 24"/>
          <p:cNvSpPr>
            <a:spLocks noChangeArrowheads="1"/>
          </p:cNvSpPr>
          <p:nvPr/>
        </p:nvSpPr>
        <p:spPr bwMode="auto">
          <a:xfrm rot="5400000">
            <a:off x="233363" y="3475038"/>
            <a:ext cx="1130300" cy="1346200"/>
          </a:xfrm>
          <a:prstGeom prst="homePlate">
            <a:avLst>
              <a:gd name="adj" fmla="val 19903"/>
            </a:avLst>
          </a:prstGeom>
          <a:solidFill>
            <a:schemeClr val="hlink"/>
          </a:solidFill>
          <a:ln w="9525" algn="ctr">
            <a:solidFill>
              <a:schemeClr val="hlink"/>
            </a:solidFill>
            <a:miter lim="800000"/>
            <a:headEnd/>
            <a:tailEnd/>
          </a:ln>
        </p:spPr>
        <p:txBody>
          <a:bodyPr rot="10800000" vert="eaVert" wrap="none" anchor="ctr"/>
          <a:lstStyle/>
          <a:p>
            <a:endParaRPr lang="en-US" b="1">
              <a:ea typeface="ＭＳ Ｐゴシック"/>
              <a:cs typeface="ＭＳ Ｐゴシック"/>
            </a:endParaRPr>
          </a:p>
        </p:txBody>
      </p:sp>
      <p:sp>
        <p:nvSpPr>
          <p:cNvPr id="23555" name="Rectangle 8"/>
          <p:cNvSpPr>
            <a:spLocks noChangeArrowheads="1"/>
          </p:cNvSpPr>
          <p:nvPr/>
        </p:nvSpPr>
        <p:spPr bwMode="auto">
          <a:xfrm>
            <a:off x="0" y="993775"/>
            <a:ext cx="635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Times New Roman" pitchFamily="18" charset="0"/>
              </a:rPr>
              <a:t> </a:t>
            </a:r>
            <a:endParaRPr lang="en-US" b="1"/>
          </a:p>
        </p:txBody>
      </p:sp>
      <p:sp>
        <p:nvSpPr>
          <p:cNvPr id="23556" name="Rectangle 17"/>
          <p:cNvSpPr>
            <a:spLocks noChangeArrowheads="1"/>
          </p:cNvSpPr>
          <p:nvPr/>
        </p:nvSpPr>
        <p:spPr bwMode="auto">
          <a:xfrm>
            <a:off x="1331913" y="1350963"/>
            <a:ext cx="52387" cy="228600"/>
          </a:xfrm>
          <a:prstGeom prst="rect">
            <a:avLst/>
          </a:prstGeom>
          <a:noFill/>
          <a:ln w="9525">
            <a:noFill/>
            <a:miter lim="800000"/>
            <a:headEnd/>
            <a:tailEnd/>
          </a:ln>
        </p:spPr>
        <p:txBody>
          <a:bodyPr wrap="none" lIns="0" tIns="0" rIns="0" bIns="0">
            <a:spAutoFit/>
          </a:bodyPr>
          <a:lstStyle/>
          <a:p>
            <a:r>
              <a:rPr lang="en-US" sz="1500" b="1">
                <a:solidFill>
                  <a:srgbClr val="000000"/>
                </a:solidFill>
              </a:rPr>
              <a:t> </a:t>
            </a:r>
            <a:endParaRPr lang="en-US" b="1"/>
          </a:p>
        </p:txBody>
      </p:sp>
      <p:sp>
        <p:nvSpPr>
          <p:cNvPr id="23557" name="Rectangle 19"/>
          <p:cNvSpPr>
            <a:spLocks noChangeArrowheads="1"/>
          </p:cNvSpPr>
          <p:nvPr/>
        </p:nvSpPr>
        <p:spPr bwMode="auto">
          <a:xfrm>
            <a:off x="1363663" y="1568450"/>
            <a:ext cx="52387" cy="228600"/>
          </a:xfrm>
          <a:prstGeom prst="rect">
            <a:avLst/>
          </a:prstGeom>
          <a:noFill/>
          <a:ln w="9525">
            <a:noFill/>
            <a:miter lim="800000"/>
            <a:headEnd/>
            <a:tailEnd/>
          </a:ln>
        </p:spPr>
        <p:txBody>
          <a:bodyPr wrap="none" lIns="0" tIns="0" rIns="0" bIns="0">
            <a:spAutoFit/>
          </a:bodyPr>
          <a:lstStyle/>
          <a:p>
            <a:r>
              <a:rPr lang="en-US" sz="1500" b="1">
                <a:solidFill>
                  <a:srgbClr val="000000"/>
                </a:solidFill>
              </a:rPr>
              <a:t> </a:t>
            </a:r>
            <a:endParaRPr lang="en-US" b="1"/>
          </a:p>
        </p:txBody>
      </p:sp>
      <p:sp>
        <p:nvSpPr>
          <p:cNvPr id="23558" name="Rectangle 2"/>
          <p:cNvSpPr>
            <a:spLocks/>
          </p:cNvSpPr>
          <p:nvPr/>
        </p:nvSpPr>
        <p:spPr bwMode="auto">
          <a:xfrm>
            <a:off x="0" y="152400"/>
            <a:ext cx="5867400" cy="611188"/>
          </a:xfrm>
          <a:prstGeom prst="rect">
            <a:avLst/>
          </a:prstGeom>
          <a:noFill/>
          <a:ln w="9525">
            <a:noFill/>
            <a:miter lim="800000"/>
            <a:headEnd/>
            <a:tailEnd/>
          </a:ln>
        </p:spPr>
        <p:txBody>
          <a:bodyPr anchor="ctr"/>
          <a:lstStyle/>
          <a:p>
            <a:pPr defTabSz="457200">
              <a:lnSpc>
                <a:spcPts val="2800"/>
              </a:lnSpc>
            </a:pPr>
            <a:r>
              <a:rPr lang="en-US" sz="2400" b="1">
                <a:solidFill>
                  <a:srgbClr val="FFFFFF"/>
                </a:solidFill>
                <a:ea typeface="ＭＳ Ｐゴシック"/>
                <a:cs typeface="Arial" charset="0"/>
              </a:rPr>
              <a:t>Sustainable Biofuels, Biopower, </a:t>
            </a:r>
          </a:p>
          <a:p>
            <a:pPr defTabSz="457200">
              <a:lnSpc>
                <a:spcPts val="2800"/>
              </a:lnSpc>
            </a:pPr>
            <a:r>
              <a:rPr lang="en-US" sz="2400" b="1">
                <a:solidFill>
                  <a:srgbClr val="FFFFFF"/>
                </a:solidFill>
                <a:ea typeface="ＭＳ Ｐゴシック"/>
                <a:cs typeface="Arial" charset="0"/>
              </a:rPr>
              <a:t>and Bioproducts</a:t>
            </a:r>
          </a:p>
        </p:txBody>
      </p:sp>
      <p:sp>
        <p:nvSpPr>
          <p:cNvPr id="35" name="Rectangle 33"/>
          <p:cNvSpPr>
            <a:spLocks noChangeArrowheads="1"/>
          </p:cNvSpPr>
          <p:nvPr/>
        </p:nvSpPr>
        <p:spPr bwMode="auto">
          <a:xfrm>
            <a:off x="0" y="1139825"/>
            <a:ext cx="9144000" cy="9588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buClr>
                <a:schemeClr val="tx1"/>
              </a:buClr>
              <a:tabLst>
                <a:tab pos="228600" algn="l"/>
              </a:tabLst>
              <a:defRPr/>
            </a:pPr>
            <a:r>
              <a:rPr lang="en-US" sz="1900" b="1" dirty="0">
                <a:solidFill>
                  <a:srgbClr val="000000"/>
                </a:solidFill>
                <a:latin typeface="Arial" pitchFamily="34" charset="0"/>
              </a:rPr>
              <a:t>The Biomass Program is working to advance biomass technologies in support of DOE’s mission to strengthen America’s energy security, environmental quality, and economic vitality through:</a:t>
            </a:r>
          </a:p>
        </p:txBody>
      </p:sp>
      <p:sp>
        <p:nvSpPr>
          <p:cNvPr id="23560" name="Text Box 7"/>
          <p:cNvSpPr txBox="1">
            <a:spLocks noChangeArrowheads="1"/>
          </p:cNvSpPr>
          <p:nvPr/>
        </p:nvSpPr>
        <p:spPr bwMode="auto">
          <a:xfrm>
            <a:off x="17463" y="3652838"/>
            <a:ext cx="1473200" cy="323850"/>
          </a:xfrm>
          <a:prstGeom prst="rect">
            <a:avLst/>
          </a:prstGeom>
          <a:noFill/>
          <a:ln w="9525">
            <a:noFill/>
            <a:miter lim="800000"/>
            <a:headEnd/>
            <a:tailEnd/>
          </a:ln>
        </p:spPr>
        <p:txBody>
          <a:bodyPr>
            <a:spAutoFit/>
          </a:bodyPr>
          <a:lstStyle/>
          <a:p>
            <a:pPr marL="174625" indent="-115888" algn="ctr">
              <a:spcBef>
                <a:spcPct val="50000"/>
              </a:spcBef>
            </a:pPr>
            <a:r>
              <a:rPr lang="en-US" sz="1500" b="1">
                <a:solidFill>
                  <a:schemeClr val="bg1"/>
                </a:solidFill>
              </a:rPr>
              <a:t>Feedstocks</a:t>
            </a:r>
          </a:p>
        </p:txBody>
      </p:sp>
      <p:sp>
        <p:nvSpPr>
          <p:cNvPr id="23561" name="Text Box 21"/>
          <p:cNvSpPr txBox="1">
            <a:spLocks noChangeArrowheads="1"/>
          </p:cNvSpPr>
          <p:nvPr/>
        </p:nvSpPr>
        <p:spPr bwMode="auto">
          <a:xfrm>
            <a:off x="1395413" y="4751388"/>
            <a:ext cx="1700212" cy="1069975"/>
          </a:xfrm>
          <a:prstGeom prst="rect">
            <a:avLst/>
          </a:prstGeom>
          <a:noFill/>
          <a:ln w="9525">
            <a:noFill/>
            <a:miter lim="800000"/>
            <a:headEnd/>
            <a:tailEnd/>
          </a:ln>
        </p:spPr>
        <p:txBody>
          <a:bodyPr lIns="0" rIns="0">
            <a:spAutoFit/>
          </a:bodyPr>
          <a:lstStyle/>
          <a:p>
            <a:pPr marL="174625" indent="-115888" algn="ctr">
              <a:spcBef>
                <a:spcPts val="200"/>
              </a:spcBef>
            </a:pPr>
            <a:r>
              <a:rPr lang="en-US" sz="1600">
                <a:solidFill>
                  <a:srgbClr val="000000"/>
                </a:solidFill>
              </a:rPr>
              <a:t>  Improving conversion efficiencies and costs</a:t>
            </a:r>
          </a:p>
        </p:txBody>
      </p:sp>
      <p:sp>
        <p:nvSpPr>
          <p:cNvPr id="23562" name="Text Box 25"/>
          <p:cNvSpPr txBox="1">
            <a:spLocks noChangeArrowheads="1"/>
          </p:cNvSpPr>
          <p:nvPr/>
        </p:nvSpPr>
        <p:spPr bwMode="auto">
          <a:xfrm>
            <a:off x="4357688" y="4737100"/>
            <a:ext cx="1663700" cy="2260600"/>
          </a:xfrm>
          <a:prstGeom prst="rect">
            <a:avLst/>
          </a:prstGeom>
          <a:noFill/>
          <a:ln w="9525">
            <a:noFill/>
            <a:miter lim="800000"/>
            <a:headEnd/>
            <a:tailEnd/>
          </a:ln>
        </p:spPr>
        <p:txBody>
          <a:bodyPr>
            <a:spAutoFit/>
          </a:bodyPr>
          <a:lstStyle/>
          <a:p>
            <a:pPr marL="174625" indent="-115888" algn="ctr">
              <a:spcBef>
                <a:spcPct val="50000"/>
              </a:spcBef>
            </a:pPr>
            <a:r>
              <a:rPr lang="en-US" sz="1600">
                <a:solidFill>
                  <a:srgbClr val="000000"/>
                </a:solidFill>
              </a:rPr>
              <a:t>  Evaluating vehicle emissions, performance, and deployment options</a:t>
            </a:r>
          </a:p>
          <a:p>
            <a:pPr marL="174625" indent="-115888">
              <a:spcBef>
                <a:spcPct val="50000"/>
              </a:spcBef>
            </a:pPr>
            <a:endParaRPr lang="en-US" sz="2000"/>
          </a:p>
        </p:txBody>
      </p:sp>
      <p:sp>
        <p:nvSpPr>
          <p:cNvPr id="23563" name="Text Box 11"/>
          <p:cNvSpPr txBox="1">
            <a:spLocks noChangeArrowheads="1"/>
          </p:cNvSpPr>
          <p:nvPr/>
        </p:nvSpPr>
        <p:spPr bwMode="auto">
          <a:xfrm>
            <a:off x="5848350" y="4745038"/>
            <a:ext cx="1714500" cy="1558925"/>
          </a:xfrm>
          <a:prstGeom prst="rect">
            <a:avLst/>
          </a:prstGeom>
          <a:noFill/>
          <a:ln w="9525">
            <a:noFill/>
            <a:miter lim="800000"/>
            <a:headEnd/>
            <a:tailEnd/>
          </a:ln>
        </p:spPr>
        <p:txBody>
          <a:bodyPr lIns="0" rIns="0">
            <a:spAutoFit/>
          </a:bodyPr>
          <a:lstStyle/>
          <a:p>
            <a:pPr marL="174625" indent="-115888" algn="ctr"/>
            <a:r>
              <a:rPr lang="en-US" sz="1600">
                <a:solidFill>
                  <a:srgbClr val="000000"/>
                </a:solidFill>
              </a:rPr>
              <a:t>  Providing a clean, </a:t>
            </a:r>
          </a:p>
          <a:p>
            <a:pPr marL="174625" indent="-115888" algn="ctr"/>
            <a:r>
              <a:rPr lang="en-US" sz="1600">
                <a:solidFill>
                  <a:srgbClr val="000000"/>
                </a:solidFill>
              </a:rPr>
              <a:t>domestic,  </a:t>
            </a:r>
          </a:p>
          <a:p>
            <a:pPr marL="174625" indent="-115888" algn="ctr"/>
            <a:r>
              <a:rPr lang="en-US" sz="1600">
                <a:solidFill>
                  <a:srgbClr val="000000"/>
                </a:solidFill>
              </a:rPr>
              <a:t>  dispatchable</a:t>
            </a:r>
          </a:p>
          <a:p>
            <a:pPr marL="174625" indent="-115888" algn="ctr"/>
            <a:r>
              <a:rPr lang="en-US" sz="1600">
                <a:solidFill>
                  <a:srgbClr val="000000"/>
                </a:solidFill>
              </a:rPr>
              <a:t>renewable </a:t>
            </a:r>
          </a:p>
          <a:p>
            <a:pPr marL="174625" indent="-115888" algn="ctr"/>
            <a:r>
              <a:rPr lang="en-US" sz="1600">
                <a:solidFill>
                  <a:srgbClr val="000000"/>
                </a:solidFill>
              </a:rPr>
              <a:t>source of power</a:t>
            </a:r>
          </a:p>
        </p:txBody>
      </p:sp>
      <p:sp>
        <p:nvSpPr>
          <p:cNvPr id="23564" name="Text Box 11"/>
          <p:cNvSpPr txBox="1">
            <a:spLocks noChangeArrowheads="1"/>
          </p:cNvSpPr>
          <p:nvPr/>
        </p:nvSpPr>
        <p:spPr bwMode="auto">
          <a:xfrm>
            <a:off x="7416800" y="4737100"/>
            <a:ext cx="1555750" cy="2078038"/>
          </a:xfrm>
          <a:prstGeom prst="rect">
            <a:avLst/>
          </a:prstGeom>
          <a:noFill/>
          <a:ln w="9525">
            <a:noFill/>
            <a:miter lim="800000"/>
            <a:headEnd/>
            <a:tailEnd/>
          </a:ln>
        </p:spPr>
        <p:txBody>
          <a:bodyPr lIns="0" rIns="0">
            <a:spAutoFit/>
          </a:bodyPr>
          <a:lstStyle/>
          <a:p>
            <a:pPr marL="174625" indent="-115888" algn="ctr"/>
            <a:r>
              <a:rPr lang="en-US" sz="1600">
                <a:solidFill>
                  <a:srgbClr val="000000"/>
                </a:solidFill>
              </a:rPr>
              <a:t>  Expanding portfolio beyond cellulosic ethanol to hydrocarbon fuels </a:t>
            </a:r>
          </a:p>
          <a:p>
            <a:pPr marL="174625" indent="-115888">
              <a:spcBef>
                <a:spcPct val="50000"/>
              </a:spcBef>
            </a:pPr>
            <a:endParaRPr lang="en-US" sz="1200"/>
          </a:p>
        </p:txBody>
      </p:sp>
      <p:sp>
        <p:nvSpPr>
          <p:cNvPr id="23565" name="Text Box 7"/>
          <p:cNvSpPr txBox="1">
            <a:spLocks noChangeArrowheads="1"/>
          </p:cNvSpPr>
          <p:nvPr/>
        </p:nvSpPr>
        <p:spPr bwMode="auto">
          <a:xfrm>
            <a:off x="38100" y="4487863"/>
            <a:ext cx="1376363" cy="1833562"/>
          </a:xfrm>
          <a:prstGeom prst="rect">
            <a:avLst/>
          </a:prstGeom>
          <a:noFill/>
          <a:ln w="9525">
            <a:noFill/>
            <a:miter lim="800000"/>
            <a:headEnd/>
            <a:tailEnd/>
          </a:ln>
        </p:spPr>
        <p:txBody>
          <a:bodyPr>
            <a:spAutoFit/>
          </a:bodyPr>
          <a:lstStyle/>
          <a:p>
            <a:pPr marL="174625" indent="-115888" algn="ctr">
              <a:spcBef>
                <a:spcPct val="50000"/>
              </a:spcBef>
            </a:pPr>
            <a:r>
              <a:rPr lang="en-US" sz="1600">
                <a:solidFill>
                  <a:srgbClr val="000000"/>
                </a:solidFill>
              </a:rPr>
              <a:t>   Developing lower cost feedstock logistics systems</a:t>
            </a:r>
          </a:p>
          <a:p>
            <a:pPr marL="174625" indent="-115888">
              <a:spcBef>
                <a:spcPct val="50000"/>
              </a:spcBef>
            </a:pPr>
            <a:endParaRPr lang="en-US" sz="1200"/>
          </a:p>
        </p:txBody>
      </p:sp>
      <p:sp>
        <p:nvSpPr>
          <p:cNvPr id="23566" name="AutoShape 24"/>
          <p:cNvSpPr>
            <a:spLocks noChangeArrowheads="1"/>
          </p:cNvSpPr>
          <p:nvPr/>
        </p:nvSpPr>
        <p:spPr bwMode="auto">
          <a:xfrm rot="5400000">
            <a:off x="1716882" y="3436143"/>
            <a:ext cx="1130300" cy="1420813"/>
          </a:xfrm>
          <a:prstGeom prst="homePlate">
            <a:avLst>
              <a:gd name="adj" fmla="val 19903"/>
            </a:avLst>
          </a:prstGeom>
          <a:solidFill>
            <a:schemeClr val="hlink"/>
          </a:solidFill>
          <a:ln w="9525" algn="ctr">
            <a:solidFill>
              <a:schemeClr val="hlink"/>
            </a:solidFill>
            <a:miter lim="800000"/>
            <a:headEnd/>
            <a:tailEnd/>
          </a:ln>
        </p:spPr>
        <p:txBody>
          <a:bodyPr wrap="none" anchor="ctr"/>
          <a:lstStyle/>
          <a:p>
            <a:endParaRPr lang="en-US" b="1">
              <a:ea typeface="ＭＳ Ｐゴシック"/>
              <a:cs typeface="ＭＳ Ｐゴシック"/>
            </a:endParaRPr>
          </a:p>
        </p:txBody>
      </p:sp>
      <p:sp>
        <p:nvSpPr>
          <p:cNvPr id="23567" name="Text Box 21"/>
          <p:cNvSpPr txBox="1">
            <a:spLocks noChangeArrowheads="1"/>
          </p:cNvSpPr>
          <p:nvPr/>
        </p:nvSpPr>
        <p:spPr bwMode="auto">
          <a:xfrm>
            <a:off x="1455738" y="3636963"/>
            <a:ext cx="1566862" cy="554037"/>
          </a:xfrm>
          <a:prstGeom prst="rect">
            <a:avLst/>
          </a:prstGeom>
          <a:noFill/>
          <a:ln w="9525">
            <a:noFill/>
            <a:miter lim="800000"/>
            <a:headEnd/>
            <a:tailEnd/>
          </a:ln>
        </p:spPr>
        <p:txBody>
          <a:bodyPr lIns="0" rIns="0">
            <a:spAutoFit/>
          </a:bodyPr>
          <a:lstStyle/>
          <a:p>
            <a:pPr marL="174625" indent="-115888" algn="ctr">
              <a:spcBef>
                <a:spcPts val="200"/>
              </a:spcBef>
            </a:pPr>
            <a:r>
              <a:rPr lang="en-US" sz="1500" b="1">
                <a:solidFill>
                  <a:schemeClr val="bg1"/>
                </a:solidFill>
              </a:rPr>
              <a:t>Conversion technologies</a:t>
            </a:r>
          </a:p>
        </p:txBody>
      </p:sp>
      <p:sp>
        <p:nvSpPr>
          <p:cNvPr id="23568" name="Text Box 11"/>
          <p:cNvSpPr txBox="1">
            <a:spLocks noChangeArrowheads="1"/>
          </p:cNvSpPr>
          <p:nvPr/>
        </p:nvSpPr>
        <p:spPr bwMode="auto">
          <a:xfrm>
            <a:off x="2971800" y="4486275"/>
            <a:ext cx="1519238" cy="2108200"/>
          </a:xfrm>
          <a:prstGeom prst="rect">
            <a:avLst/>
          </a:prstGeom>
          <a:noFill/>
          <a:ln w="9525">
            <a:noFill/>
            <a:miter lim="800000"/>
            <a:headEnd/>
            <a:tailEnd/>
          </a:ln>
        </p:spPr>
        <p:txBody>
          <a:bodyPr lIns="0" rIns="0">
            <a:spAutoFit/>
          </a:bodyPr>
          <a:lstStyle/>
          <a:p>
            <a:pPr marL="174625" indent="-115888" algn="ctr"/>
            <a:endParaRPr lang="en-US" sz="1700" b="1">
              <a:solidFill>
                <a:srgbClr val="000000"/>
              </a:solidFill>
            </a:endParaRPr>
          </a:p>
          <a:p>
            <a:pPr marL="174625" indent="-115888" algn="ctr"/>
            <a:r>
              <a:rPr lang="en-US" sz="1600">
                <a:solidFill>
                  <a:srgbClr val="000000"/>
                </a:solidFill>
              </a:rPr>
              <a:t>  Systematically validating and deploying technology at first-of-a-kind facilities</a:t>
            </a:r>
          </a:p>
          <a:p>
            <a:pPr marL="174625" indent="-115888">
              <a:spcBef>
                <a:spcPct val="50000"/>
              </a:spcBef>
            </a:pPr>
            <a:endParaRPr lang="en-US" sz="1200">
              <a:solidFill>
                <a:srgbClr val="000000"/>
              </a:solidFill>
            </a:endParaRPr>
          </a:p>
        </p:txBody>
      </p:sp>
      <p:sp>
        <p:nvSpPr>
          <p:cNvPr id="23569" name="AutoShape 24"/>
          <p:cNvSpPr>
            <a:spLocks noChangeArrowheads="1"/>
          </p:cNvSpPr>
          <p:nvPr/>
        </p:nvSpPr>
        <p:spPr bwMode="auto">
          <a:xfrm rot="5400000">
            <a:off x="4712494" y="3479007"/>
            <a:ext cx="1130300" cy="1357312"/>
          </a:xfrm>
          <a:prstGeom prst="homePlate">
            <a:avLst>
              <a:gd name="adj" fmla="val 19903"/>
            </a:avLst>
          </a:prstGeom>
          <a:solidFill>
            <a:schemeClr val="hlink"/>
          </a:solidFill>
          <a:ln w="9525" algn="ctr">
            <a:solidFill>
              <a:schemeClr val="hlink"/>
            </a:solidFill>
            <a:miter lim="800000"/>
            <a:headEnd/>
            <a:tailEnd/>
          </a:ln>
        </p:spPr>
        <p:txBody>
          <a:bodyPr wrap="none" anchor="ctr"/>
          <a:lstStyle/>
          <a:p>
            <a:endParaRPr lang="en-US" b="1">
              <a:ea typeface="ＭＳ Ｐゴシック"/>
              <a:cs typeface="ＭＳ Ｐゴシック"/>
            </a:endParaRPr>
          </a:p>
        </p:txBody>
      </p:sp>
      <p:sp>
        <p:nvSpPr>
          <p:cNvPr id="23570" name="AutoShape 24"/>
          <p:cNvSpPr>
            <a:spLocks noChangeArrowheads="1"/>
          </p:cNvSpPr>
          <p:nvPr/>
        </p:nvSpPr>
        <p:spPr bwMode="auto">
          <a:xfrm rot="5400000">
            <a:off x="6192838" y="3471863"/>
            <a:ext cx="1130300" cy="1384300"/>
          </a:xfrm>
          <a:prstGeom prst="homePlate">
            <a:avLst>
              <a:gd name="adj" fmla="val 19903"/>
            </a:avLst>
          </a:prstGeom>
          <a:solidFill>
            <a:schemeClr val="hlink"/>
          </a:solidFill>
          <a:ln w="9525" algn="ctr">
            <a:solidFill>
              <a:schemeClr val="hlink"/>
            </a:solidFill>
            <a:miter lim="800000"/>
            <a:headEnd/>
            <a:tailEnd/>
          </a:ln>
        </p:spPr>
        <p:txBody>
          <a:bodyPr rot="10800000" vert="eaVert" wrap="none" anchor="ctr"/>
          <a:lstStyle/>
          <a:p>
            <a:endParaRPr lang="en-US" b="1">
              <a:ea typeface="ＭＳ Ｐゴシック"/>
              <a:cs typeface="ＭＳ Ｐゴシック"/>
            </a:endParaRPr>
          </a:p>
        </p:txBody>
      </p:sp>
      <p:sp>
        <p:nvSpPr>
          <p:cNvPr id="23571" name="AutoShape 24"/>
          <p:cNvSpPr>
            <a:spLocks noChangeArrowheads="1"/>
          </p:cNvSpPr>
          <p:nvPr/>
        </p:nvSpPr>
        <p:spPr bwMode="auto">
          <a:xfrm rot="5400000">
            <a:off x="7714457" y="3448843"/>
            <a:ext cx="1130300" cy="1420813"/>
          </a:xfrm>
          <a:prstGeom prst="homePlate">
            <a:avLst>
              <a:gd name="adj" fmla="val 19903"/>
            </a:avLst>
          </a:prstGeom>
          <a:solidFill>
            <a:schemeClr val="hlink"/>
          </a:solidFill>
          <a:ln w="9525" algn="ctr">
            <a:solidFill>
              <a:schemeClr val="hlink"/>
            </a:solidFill>
            <a:miter lim="800000"/>
            <a:headEnd/>
            <a:tailEnd/>
          </a:ln>
        </p:spPr>
        <p:txBody>
          <a:bodyPr rot="10800000" vert="eaVert" wrap="none" anchor="ctr"/>
          <a:lstStyle/>
          <a:p>
            <a:endParaRPr lang="en-US" b="1">
              <a:ea typeface="ＭＳ Ｐゴシック"/>
              <a:cs typeface="ＭＳ Ｐゴシック"/>
            </a:endParaRPr>
          </a:p>
        </p:txBody>
      </p:sp>
      <p:sp>
        <p:nvSpPr>
          <p:cNvPr id="23572" name="Text Box 11"/>
          <p:cNvSpPr txBox="1">
            <a:spLocks noChangeArrowheads="1"/>
          </p:cNvSpPr>
          <p:nvPr/>
        </p:nvSpPr>
        <p:spPr bwMode="auto">
          <a:xfrm>
            <a:off x="4481513" y="3651250"/>
            <a:ext cx="1519237" cy="839788"/>
          </a:xfrm>
          <a:prstGeom prst="rect">
            <a:avLst/>
          </a:prstGeom>
          <a:noFill/>
          <a:ln w="9525">
            <a:noFill/>
            <a:miter lim="800000"/>
            <a:headEnd/>
            <a:tailEnd/>
          </a:ln>
        </p:spPr>
        <p:txBody>
          <a:bodyPr lIns="0" rIns="0">
            <a:spAutoFit/>
          </a:bodyPr>
          <a:lstStyle/>
          <a:p>
            <a:pPr marL="174625" indent="-115888" algn="ctr"/>
            <a:r>
              <a:rPr lang="en-US" sz="1500" b="1">
                <a:solidFill>
                  <a:schemeClr val="bg1"/>
                </a:solidFill>
              </a:rPr>
              <a:t>Infrastructure</a:t>
            </a:r>
          </a:p>
          <a:p>
            <a:pPr marL="174625" indent="-115888" algn="ctr"/>
            <a:endParaRPr lang="en-US" sz="1600">
              <a:solidFill>
                <a:schemeClr val="bg1"/>
              </a:solidFill>
            </a:endParaRPr>
          </a:p>
          <a:p>
            <a:pPr marL="174625" indent="-115888">
              <a:spcBef>
                <a:spcPct val="50000"/>
              </a:spcBef>
            </a:pPr>
            <a:endParaRPr lang="en-US" sz="1200">
              <a:solidFill>
                <a:srgbClr val="000000"/>
              </a:solidFill>
            </a:endParaRPr>
          </a:p>
        </p:txBody>
      </p:sp>
      <p:sp>
        <p:nvSpPr>
          <p:cNvPr id="23573" name="Text Box 11"/>
          <p:cNvSpPr txBox="1">
            <a:spLocks noChangeArrowheads="1"/>
          </p:cNvSpPr>
          <p:nvPr/>
        </p:nvSpPr>
        <p:spPr bwMode="auto">
          <a:xfrm>
            <a:off x="5962650" y="3660775"/>
            <a:ext cx="1519238" cy="600075"/>
          </a:xfrm>
          <a:prstGeom prst="rect">
            <a:avLst/>
          </a:prstGeom>
          <a:noFill/>
          <a:ln w="9525">
            <a:noFill/>
            <a:miter lim="800000"/>
            <a:headEnd/>
            <a:tailEnd/>
          </a:ln>
        </p:spPr>
        <p:txBody>
          <a:bodyPr lIns="0" rIns="0">
            <a:spAutoFit/>
          </a:bodyPr>
          <a:lstStyle/>
          <a:p>
            <a:pPr marL="174625" indent="-115888" algn="ctr"/>
            <a:r>
              <a:rPr lang="en-US" sz="1500" b="1">
                <a:solidFill>
                  <a:schemeClr val="bg1"/>
                </a:solidFill>
              </a:rPr>
              <a:t>Biopower </a:t>
            </a:r>
          </a:p>
          <a:p>
            <a:pPr marL="174625" indent="-115888">
              <a:spcBef>
                <a:spcPct val="50000"/>
              </a:spcBef>
            </a:pPr>
            <a:endParaRPr lang="en-US" sz="1200">
              <a:solidFill>
                <a:srgbClr val="000000"/>
              </a:solidFill>
            </a:endParaRPr>
          </a:p>
        </p:txBody>
      </p:sp>
      <p:sp>
        <p:nvSpPr>
          <p:cNvPr id="23574" name="Text Box 11"/>
          <p:cNvSpPr txBox="1">
            <a:spLocks noChangeArrowheads="1"/>
          </p:cNvSpPr>
          <p:nvPr/>
        </p:nvSpPr>
        <p:spPr bwMode="auto">
          <a:xfrm>
            <a:off x="7472363" y="3670300"/>
            <a:ext cx="1519237" cy="1077913"/>
          </a:xfrm>
          <a:prstGeom prst="rect">
            <a:avLst/>
          </a:prstGeom>
          <a:noFill/>
          <a:ln w="9525">
            <a:noFill/>
            <a:miter lim="800000"/>
            <a:headEnd/>
            <a:tailEnd/>
          </a:ln>
        </p:spPr>
        <p:txBody>
          <a:bodyPr lIns="0" rIns="0">
            <a:spAutoFit/>
          </a:bodyPr>
          <a:lstStyle/>
          <a:p>
            <a:pPr marL="174625" indent="-115888" algn="ctr"/>
            <a:r>
              <a:rPr lang="en-US" sz="1500" b="1">
                <a:solidFill>
                  <a:schemeClr val="bg1"/>
                </a:solidFill>
              </a:rPr>
              <a:t>Advanced biofuels </a:t>
            </a:r>
          </a:p>
          <a:p>
            <a:pPr marL="174625" indent="-115888" algn="ctr"/>
            <a:endParaRPr lang="en-US" sz="1600">
              <a:solidFill>
                <a:schemeClr val="bg1"/>
              </a:solidFill>
            </a:endParaRPr>
          </a:p>
          <a:p>
            <a:pPr marL="174625" indent="-115888">
              <a:spcBef>
                <a:spcPct val="50000"/>
              </a:spcBef>
            </a:pPr>
            <a:endParaRPr lang="en-US" sz="1200">
              <a:solidFill>
                <a:srgbClr val="000000"/>
              </a:solidFill>
            </a:endParaRPr>
          </a:p>
        </p:txBody>
      </p:sp>
      <p:sp>
        <p:nvSpPr>
          <p:cNvPr id="23575" name="Text Box 11"/>
          <p:cNvSpPr txBox="1">
            <a:spLocks noChangeArrowheads="1"/>
          </p:cNvSpPr>
          <p:nvPr/>
        </p:nvSpPr>
        <p:spPr bwMode="auto">
          <a:xfrm>
            <a:off x="2981325" y="3641725"/>
            <a:ext cx="1519238" cy="1068388"/>
          </a:xfrm>
          <a:prstGeom prst="rect">
            <a:avLst/>
          </a:prstGeom>
          <a:noFill/>
          <a:ln w="9525">
            <a:noFill/>
            <a:miter lim="800000"/>
            <a:headEnd/>
            <a:tailEnd/>
          </a:ln>
        </p:spPr>
        <p:txBody>
          <a:bodyPr lIns="0" rIns="0">
            <a:spAutoFit/>
          </a:bodyPr>
          <a:lstStyle/>
          <a:p>
            <a:pPr marL="174625" indent="-115888" algn="ctr"/>
            <a:r>
              <a:rPr lang="en-US" sz="1500" b="1">
                <a:solidFill>
                  <a:schemeClr val="bg1"/>
                </a:solidFill>
              </a:rPr>
              <a:t>Integrated biorefineries</a:t>
            </a:r>
          </a:p>
          <a:p>
            <a:pPr marL="174625" indent="-115888" algn="ctr"/>
            <a:endParaRPr lang="en-US" sz="1600">
              <a:solidFill>
                <a:schemeClr val="bg1"/>
              </a:solidFill>
            </a:endParaRPr>
          </a:p>
          <a:p>
            <a:pPr marL="174625" indent="-115888">
              <a:spcBef>
                <a:spcPct val="50000"/>
              </a:spcBef>
            </a:pPr>
            <a:endParaRPr lang="en-US" sz="1200">
              <a:solidFill>
                <a:srgbClr val="000000"/>
              </a:solidFill>
            </a:endParaRPr>
          </a:p>
        </p:txBody>
      </p:sp>
      <p:pic>
        <p:nvPicPr>
          <p:cNvPr id="23576" name="Picture 2"/>
          <p:cNvPicPr>
            <a:picLocks noChangeAspect="1" noChangeArrowheads="1"/>
          </p:cNvPicPr>
          <p:nvPr/>
        </p:nvPicPr>
        <p:blipFill>
          <a:blip r:embed="rId3" cstate="print"/>
          <a:srcRect/>
          <a:stretch>
            <a:fillRect/>
          </a:stretch>
        </p:blipFill>
        <p:spPr bwMode="auto">
          <a:xfrm>
            <a:off x="152400" y="2355850"/>
            <a:ext cx="8839200" cy="10969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idx="4294967295"/>
          </p:nvPr>
        </p:nvSpPr>
        <p:spPr>
          <a:xfrm>
            <a:off x="0" y="179388"/>
            <a:ext cx="8229600" cy="639762"/>
          </a:xfrm>
        </p:spPr>
        <p:txBody>
          <a:bodyPr/>
          <a:lstStyle/>
          <a:p>
            <a:r>
              <a:rPr lang="en-US" sz="2200" b="1" smtClean="0">
                <a:solidFill>
                  <a:schemeClr val="bg1"/>
                </a:solidFill>
              </a:rPr>
              <a:t>Biomass Program Appropriations </a:t>
            </a:r>
            <a:br>
              <a:rPr lang="en-US" sz="2200" b="1" smtClean="0">
                <a:solidFill>
                  <a:schemeClr val="bg1"/>
                </a:solidFill>
              </a:rPr>
            </a:br>
            <a:r>
              <a:rPr lang="en-US" sz="2200" b="1" smtClean="0">
                <a:solidFill>
                  <a:schemeClr val="bg1"/>
                </a:solidFill>
              </a:rPr>
              <a:t>and Requests</a:t>
            </a:r>
          </a:p>
        </p:txBody>
      </p:sp>
      <p:grpSp>
        <p:nvGrpSpPr>
          <p:cNvPr id="25602" name="Group 5"/>
          <p:cNvGrpSpPr>
            <a:grpSpLocks/>
          </p:cNvGrpSpPr>
          <p:nvPr/>
        </p:nvGrpSpPr>
        <p:grpSpPr bwMode="auto">
          <a:xfrm>
            <a:off x="0" y="1484313"/>
            <a:ext cx="9144000" cy="4564062"/>
            <a:chOff x="-4" y="1724"/>
            <a:chExt cx="5526" cy="2450"/>
          </a:xfrm>
        </p:grpSpPr>
        <p:graphicFrame>
          <p:nvGraphicFramePr>
            <p:cNvPr id="33" name="Chart 32"/>
            <p:cNvGraphicFramePr/>
            <p:nvPr/>
          </p:nvGraphicFramePr>
          <p:xfrm>
            <a:off x="0" y="1728"/>
            <a:ext cx="5520" cy="2442"/>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TextBox 29"/>
            <p:cNvSpPr txBox="1">
              <a:spLocks noChangeArrowheads="1"/>
            </p:cNvSpPr>
            <p:nvPr/>
          </p:nvSpPr>
          <p:spPr bwMode="auto">
            <a:xfrm>
              <a:off x="4032" y="2976"/>
              <a:ext cx="768" cy="131"/>
            </a:xfrm>
            <a:prstGeom prst="rect">
              <a:avLst/>
            </a:prstGeom>
            <a:noFill/>
            <a:ln w="9525">
              <a:noFill/>
              <a:miter lim="800000"/>
              <a:headEnd/>
              <a:tailEnd/>
            </a:ln>
          </p:spPr>
          <p:txBody>
            <a:bodyPr>
              <a:spAutoFit/>
            </a:bodyPr>
            <a:lstStyle/>
            <a:p>
              <a:r>
                <a:rPr lang="en-US" sz="1000">
                  <a:latin typeface="Calibri" pitchFamily="34" charset="0"/>
                </a:rPr>
                <a:t>Biopower ($21 M)</a:t>
              </a:r>
            </a:p>
          </p:txBody>
        </p:sp>
        <p:sp>
          <p:nvSpPr>
            <p:cNvPr id="25605" name="TextBox 30"/>
            <p:cNvSpPr txBox="1">
              <a:spLocks noChangeArrowheads="1"/>
            </p:cNvSpPr>
            <p:nvPr/>
          </p:nvSpPr>
          <p:spPr bwMode="auto">
            <a:xfrm>
              <a:off x="4032" y="3143"/>
              <a:ext cx="768" cy="131"/>
            </a:xfrm>
            <a:prstGeom prst="rect">
              <a:avLst/>
            </a:prstGeom>
            <a:noFill/>
            <a:ln w="9525">
              <a:noFill/>
              <a:miter lim="800000"/>
              <a:headEnd/>
              <a:tailEnd/>
            </a:ln>
          </p:spPr>
          <p:txBody>
            <a:bodyPr>
              <a:spAutoFit/>
            </a:bodyPr>
            <a:lstStyle/>
            <a:p>
              <a:r>
                <a:rPr lang="en-US" sz="1000">
                  <a:latin typeface="Calibri" pitchFamily="34" charset="0"/>
                </a:rPr>
                <a:t>Feedstocks (6 M)</a:t>
              </a:r>
            </a:p>
          </p:txBody>
        </p:sp>
        <p:sp>
          <p:nvSpPr>
            <p:cNvPr id="25606" name="TextBox 31"/>
            <p:cNvSpPr txBox="1">
              <a:spLocks noChangeArrowheads="1"/>
            </p:cNvSpPr>
            <p:nvPr/>
          </p:nvSpPr>
          <p:spPr bwMode="auto">
            <a:xfrm>
              <a:off x="4032" y="3253"/>
              <a:ext cx="720" cy="131"/>
            </a:xfrm>
            <a:prstGeom prst="rect">
              <a:avLst/>
            </a:prstGeom>
            <a:noFill/>
            <a:ln w="9525">
              <a:noFill/>
              <a:miter lim="800000"/>
              <a:headEnd/>
              <a:tailEnd/>
            </a:ln>
          </p:spPr>
          <p:txBody>
            <a:bodyPr>
              <a:spAutoFit/>
            </a:bodyPr>
            <a:lstStyle/>
            <a:p>
              <a:r>
                <a:rPr lang="en-US" sz="1000">
                  <a:latin typeface="Calibri" pitchFamily="34" charset="0"/>
                </a:rPr>
                <a:t>Algae ($10 M)</a:t>
              </a:r>
            </a:p>
          </p:txBody>
        </p:sp>
        <p:sp>
          <p:nvSpPr>
            <p:cNvPr id="25607" name="TextBox 33"/>
            <p:cNvSpPr txBox="1">
              <a:spLocks noChangeArrowheads="1"/>
            </p:cNvSpPr>
            <p:nvPr/>
          </p:nvSpPr>
          <p:spPr bwMode="auto">
            <a:xfrm>
              <a:off x="4032" y="3396"/>
              <a:ext cx="816" cy="213"/>
            </a:xfrm>
            <a:prstGeom prst="rect">
              <a:avLst/>
            </a:prstGeom>
            <a:noFill/>
            <a:ln w="9525">
              <a:noFill/>
              <a:miter lim="800000"/>
              <a:headEnd/>
              <a:tailEnd/>
            </a:ln>
          </p:spPr>
          <p:txBody>
            <a:bodyPr>
              <a:spAutoFit/>
            </a:bodyPr>
            <a:lstStyle/>
            <a:p>
              <a:r>
                <a:rPr lang="en-US" sz="1000">
                  <a:latin typeface="Calibri" pitchFamily="34" charset="0"/>
                </a:rPr>
                <a:t> Thermochemical Conversion  ($73 M)</a:t>
              </a:r>
            </a:p>
          </p:txBody>
        </p:sp>
        <p:sp>
          <p:nvSpPr>
            <p:cNvPr id="25608" name="TextBox 34"/>
            <p:cNvSpPr txBox="1">
              <a:spLocks noChangeArrowheads="1"/>
            </p:cNvSpPr>
            <p:nvPr/>
          </p:nvSpPr>
          <p:spPr bwMode="auto">
            <a:xfrm>
              <a:off x="4032" y="3648"/>
              <a:ext cx="912" cy="213"/>
            </a:xfrm>
            <a:prstGeom prst="rect">
              <a:avLst/>
            </a:prstGeom>
            <a:noFill/>
            <a:ln w="9525">
              <a:noFill/>
              <a:miter lim="800000"/>
              <a:headEnd/>
              <a:tailEnd/>
            </a:ln>
          </p:spPr>
          <p:txBody>
            <a:bodyPr>
              <a:spAutoFit/>
            </a:bodyPr>
            <a:lstStyle/>
            <a:p>
              <a:r>
                <a:rPr lang="en-US" sz="1000">
                  <a:latin typeface="Calibri" pitchFamily="34" charset="0"/>
                </a:rPr>
                <a:t>Biochemical</a:t>
              </a:r>
            </a:p>
            <a:p>
              <a:r>
                <a:rPr lang="en-US" sz="1000">
                  <a:latin typeface="Calibri" pitchFamily="34" charset="0"/>
                </a:rPr>
                <a:t>Conversion  ($44 M)</a:t>
              </a:r>
            </a:p>
          </p:txBody>
        </p:sp>
        <p:sp>
          <p:nvSpPr>
            <p:cNvPr id="25609" name="TextBox 37"/>
            <p:cNvSpPr txBox="1">
              <a:spLocks noChangeArrowheads="1"/>
            </p:cNvSpPr>
            <p:nvPr/>
          </p:nvSpPr>
          <p:spPr bwMode="auto">
            <a:xfrm>
              <a:off x="3975" y="2970"/>
              <a:ext cx="144" cy="181"/>
            </a:xfrm>
            <a:prstGeom prst="rect">
              <a:avLst/>
            </a:prstGeom>
            <a:noFill/>
            <a:ln w="9525">
              <a:noFill/>
              <a:miter lim="800000"/>
              <a:headEnd/>
              <a:tailEnd/>
            </a:ln>
          </p:spPr>
          <p:txBody>
            <a:bodyPr>
              <a:spAutoFit/>
            </a:bodyPr>
            <a:lstStyle/>
            <a:p>
              <a:pPr algn="ctr"/>
              <a:r>
                <a:rPr lang="en-US" sz="1600">
                  <a:latin typeface="Calibri" pitchFamily="34" charset="0"/>
                </a:rPr>
                <a:t>}</a:t>
              </a:r>
              <a:endParaRPr lang="en-US" sz="1000">
                <a:latin typeface="Calibri" pitchFamily="34" charset="0"/>
              </a:endParaRPr>
            </a:p>
          </p:txBody>
        </p:sp>
        <p:sp>
          <p:nvSpPr>
            <p:cNvPr id="39" name="TextBox 38"/>
            <p:cNvSpPr txBox="1"/>
            <p:nvPr/>
          </p:nvSpPr>
          <p:spPr>
            <a:xfrm>
              <a:off x="3975" y="3152"/>
              <a:ext cx="147" cy="115"/>
            </a:xfrm>
            <a:prstGeom prst="rect">
              <a:avLst/>
            </a:prstGeom>
            <a:noFill/>
          </p:spPr>
          <p:txBody>
            <a:bodyPr>
              <a:spAutoFit/>
            </a:bodyPr>
            <a:lstStyle/>
            <a:p>
              <a:pPr algn="ctr" fontAlgn="auto">
                <a:spcBef>
                  <a:spcPts val="0"/>
                </a:spcBef>
                <a:spcAft>
                  <a:spcPts val="0"/>
                </a:spcAft>
                <a:defRPr/>
              </a:pPr>
              <a:r>
                <a:rPr lang="en-US" sz="800" dirty="0">
                  <a:latin typeface="+mn-lt"/>
                  <a:ea typeface="+mn-ea"/>
                  <a:cs typeface="+mn-cs"/>
                </a:rPr>
                <a:t>}</a:t>
              </a:r>
              <a:endParaRPr lang="en-US" sz="1050" dirty="0">
                <a:latin typeface="+mn-lt"/>
                <a:ea typeface="+mn-ea"/>
                <a:cs typeface="+mn-cs"/>
              </a:endParaRPr>
            </a:p>
          </p:txBody>
        </p:sp>
        <p:sp>
          <p:nvSpPr>
            <p:cNvPr id="40" name="TextBox 39"/>
            <p:cNvSpPr txBox="1"/>
            <p:nvPr/>
          </p:nvSpPr>
          <p:spPr>
            <a:xfrm>
              <a:off x="3975" y="3246"/>
              <a:ext cx="147" cy="140"/>
            </a:xfrm>
            <a:prstGeom prst="rect">
              <a:avLst/>
            </a:prstGeom>
            <a:noFill/>
          </p:spPr>
          <p:txBody>
            <a:bodyPr>
              <a:spAutoFit/>
            </a:bodyPr>
            <a:lstStyle/>
            <a:p>
              <a:pPr algn="ctr" fontAlgn="auto">
                <a:spcBef>
                  <a:spcPts val="0"/>
                </a:spcBef>
                <a:spcAft>
                  <a:spcPts val="0"/>
                </a:spcAft>
                <a:defRPr/>
              </a:pPr>
              <a:r>
                <a:rPr lang="en-US" sz="1100" dirty="0">
                  <a:latin typeface="+mn-lt"/>
                  <a:ea typeface="+mn-ea"/>
                  <a:cs typeface="+mn-cs"/>
                </a:rPr>
                <a:t>}</a:t>
              </a:r>
              <a:endParaRPr lang="en-US" sz="1050" dirty="0">
                <a:latin typeface="+mn-lt"/>
                <a:ea typeface="+mn-ea"/>
                <a:cs typeface="+mn-cs"/>
              </a:endParaRPr>
            </a:p>
          </p:txBody>
        </p:sp>
        <p:sp>
          <p:nvSpPr>
            <p:cNvPr id="25612" name="TextBox 40"/>
            <p:cNvSpPr txBox="1">
              <a:spLocks noChangeArrowheads="1"/>
            </p:cNvSpPr>
            <p:nvPr/>
          </p:nvSpPr>
          <p:spPr bwMode="auto">
            <a:xfrm>
              <a:off x="3975" y="3312"/>
              <a:ext cx="153" cy="311"/>
            </a:xfrm>
            <a:prstGeom prst="rect">
              <a:avLst/>
            </a:prstGeom>
            <a:noFill/>
            <a:ln w="9525">
              <a:noFill/>
              <a:miter lim="800000"/>
              <a:headEnd/>
              <a:tailEnd/>
            </a:ln>
          </p:spPr>
          <p:txBody>
            <a:bodyPr>
              <a:spAutoFit/>
            </a:bodyPr>
            <a:lstStyle/>
            <a:p>
              <a:pPr algn="ctr"/>
              <a:r>
                <a:rPr lang="en-US" sz="3200">
                  <a:latin typeface="Calibri" pitchFamily="34" charset="0"/>
                </a:rPr>
                <a:t>}</a:t>
              </a:r>
            </a:p>
          </p:txBody>
        </p:sp>
        <p:sp>
          <p:nvSpPr>
            <p:cNvPr id="25613" name="TextBox 41"/>
            <p:cNvSpPr txBox="1">
              <a:spLocks noChangeArrowheads="1"/>
            </p:cNvSpPr>
            <p:nvPr/>
          </p:nvSpPr>
          <p:spPr bwMode="auto">
            <a:xfrm>
              <a:off x="3975" y="3642"/>
              <a:ext cx="153" cy="213"/>
            </a:xfrm>
            <a:prstGeom prst="rect">
              <a:avLst/>
            </a:prstGeom>
            <a:noFill/>
            <a:ln w="9525">
              <a:noFill/>
              <a:miter lim="800000"/>
              <a:headEnd/>
              <a:tailEnd/>
            </a:ln>
          </p:spPr>
          <p:txBody>
            <a:bodyPr>
              <a:spAutoFit/>
            </a:bodyPr>
            <a:lstStyle/>
            <a:p>
              <a:pPr algn="ctr"/>
              <a:r>
                <a:rPr lang="en-US" sz="2000">
                  <a:latin typeface="Calibri" pitchFamily="34" charset="0"/>
                </a:rPr>
                <a:t>}</a:t>
              </a:r>
            </a:p>
          </p:txBody>
        </p:sp>
      </p:gr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120835" name="TextBox 4"/>
          <p:cNvSpPr txBox="1">
            <a:spLocks noChangeArrowheads="1"/>
          </p:cNvSpPr>
          <p:nvPr/>
        </p:nvSpPr>
        <p:spPr bwMode="auto">
          <a:xfrm>
            <a:off x="257175" y="1311275"/>
            <a:ext cx="8475663" cy="4760913"/>
          </a:xfrm>
          <a:prstGeom prst="rect">
            <a:avLst/>
          </a:prstGeom>
          <a:noFill/>
          <a:ln w="9525">
            <a:noFill/>
            <a:miter lim="800000"/>
            <a:headEnd/>
            <a:tailEnd/>
          </a:ln>
        </p:spPr>
        <p:txBody>
          <a:bodyPr>
            <a:spAutoFit/>
          </a:bodyPr>
          <a:lstStyle/>
          <a:p>
            <a:pPr algn="ctr">
              <a:defRPr/>
            </a:pPr>
            <a:endParaRPr lang="en-US" dirty="0">
              <a:solidFill>
                <a:srgbClr val="000000"/>
              </a:solidFill>
            </a:endParaRPr>
          </a:p>
          <a:p>
            <a:pPr marL="285750" indent="-285750">
              <a:buFont typeface="Arial" pitchFamily="34" charset="0"/>
              <a:buChar char="•"/>
              <a:defRPr/>
            </a:pPr>
            <a:r>
              <a:rPr lang="en-US" dirty="0">
                <a:solidFill>
                  <a:srgbClr val="000000"/>
                </a:solidFill>
              </a:rPr>
              <a:t> </a:t>
            </a:r>
            <a:r>
              <a:rPr lang="en-US" b="1" dirty="0">
                <a:solidFill>
                  <a:srgbClr val="000000"/>
                </a:solidFill>
              </a:rPr>
              <a:t>Defining the Resource to Reach RFS</a:t>
            </a:r>
          </a:p>
          <a:p>
            <a:pPr marL="742950" lvl="1" indent="-285750">
              <a:buFont typeface="Arial" pitchFamily="34" charset="0"/>
              <a:buChar char="−"/>
              <a:defRPr/>
            </a:pPr>
            <a:r>
              <a:rPr lang="en-US" dirty="0">
                <a:solidFill>
                  <a:srgbClr val="000000"/>
                </a:solidFill>
              </a:rPr>
              <a:t> “Billion Ton” Update</a:t>
            </a:r>
          </a:p>
          <a:p>
            <a:pPr marL="742950" lvl="1" indent="-285750">
              <a:buFont typeface="Arial" pitchFamily="34" charset="0"/>
              <a:buChar char="−"/>
              <a:defRPr/>
            </a:pPr>
            <a:r>
              <a:rPr lang="en-US" dirty="0">
                <a:solidFill>
                  <a:srgbClr val="000000"/>
                </a:solidFill>
              </a:rPr>
              <a:t> Accessible via KDF</a:t>
            </a:r>
          </a:p>
          <a:p>
            <a:pPr>
              <a:defRPr/>
            </a:pPr>
            <a:endParaRPr lang="en-US" dirty="0">
              <a:solidFill>
                <a:srgbClr val="000000"/>
              </a:solidFill>
            </a:endParaRPr>
          </a:p>
          <a:p>
            <a:pPr marL="285750" indent="-285750">
              <a:buFont typeface="Arial" pitchFamily="34" charset="0"/>
              <a:buChar char="•"/>
              <a:defRPr/>
            </a:pPr>
            <a:r>
              <a:rPr lang="en-US" dirty="0">
                <a:solidFill>
                  <a:srgbClr val="000000"/>
                </a:solidFill>
              </a:rPr>
              <a:t> </a:t>
            </a:r>
            <a:r>
              <a:rPr lang="en-US" b="1" dirty="0">
                <a:solidFill>
                  <a:srgbClr val="000000"/>
                </a:solidFill>
              </a:rPr>
              <a:t>Unlocking the Resource</a:t>
            </a:r>
          </a:p>
          <a:p>
            <a:pPr marL="742950" lvl="1" indent="-285750">
              <a:buFont typeface="Arial" pitchFamily="34" charset="0"/>
              <a:buChar char="−"/>
              <a:defRPr/>
            </a:pPr>
            <a:r>
              <a:rPr lang="en-US" dirty="0">
                <a:solidFill>
                  <a:srgbClr val="000000"/>
                </a:solidFill>
              </a:rPr>
              <a:t> Baseline productivity </a:t>
            </a:r>
            <a:r>
              <a:rPr lang="en-US" dirty="0">
                <a:solidFill>
                  <a:srgbClr val="000000"/>
                </a:solidFill>
                <a:sym typeface="Wingdings" pitchFamily="2" charset="2"/>
              </a:rPr>
              <a:t></a:t>
            </a:r>
            <a:r>
              <a:rPr lang="en-US" dirty="0">
                <a:solidFill>
                  <a:srgbClr val="000000"/>
                </a:solidFill>
              </a:rPr>
              <a:t>Regional Feedstock Partnership trials</a:t>
            </a:r>
          </a:p>
          <a:p>
            <a:pPr marL="742950" lvl="1" indent="-285750">
              <a:buFont typeface="Arial" pitchFamily="34" charset="0"/>
              <a:buChar char="−"/>
              <a:defRPr/>
            </a:pPr>
            <a:r>
              <a:rPr lang="en-US" dirty="0">
                <a:solidFill>
                  <a:srgbClr val="000000"/>
                </a:solidFill>
              </a:rPr>
              <a:t> Improve productivity </a:t>
            </a:r>
            <a:r>
              <a:rPr lang="en-US" dirty="0">
                <a:solidFill>
                  <a:srgbClr val="000000"/>
                </a:solidFill>
                <a:sym typeface="Wingdings" pitchFamily="2" charset="2"/>
              </a:rPr>
              <a:t></a:t>
            </a:r>
            <a:r>
              <a:rPr lang="en-US" dirty="0">
                <a:solidFill>
                  <a:srgbClr val="000000"/>
                </a:solidFill>
              </a:rPr>
              <a:t>USDA &amp; SC Collaboration</a:t>
            </a:r>
          </a:p>
          <a:p>
            <a:pPr marL="742950" lvl="1" indent="-285750">
              <a:buFont typeface="Arial" pitchFamily="34" charset="0"/>
              <a:buChar char="−"/>
              <a:defRPr/>
            </a:pPr>
            <a:r>
              <a:rPr lang="en-US" dirty="0">
                <a:solidFill>
                  <a:srgbClr val="000000"/>
                </a:solidFill>
              </a:rPr>
              <a:t> Measure Sustainability </a:t>
            </a:r>
            <a:r>
              <a:rPr lang="en-US" dirty="0">
                <a:solidFill>
                  <a:srgbClr val="000000"/>
                </a:solidFill>
                <a:sym typeface="Wingdings" pitchFamily="2" charset="2"/>
              </a:rPr>
              <a:t></a:t>
            </a:r>
            <a:r>
              <a:rPr lang="en-US" dirty="0">
                <a:solidFill>
                  <a:srgbClr val="000000"/>
                </a:solidFill>
              </a:rPr>
              <a:t>Watershed-scale assessments</a:t>
            </a:r>
          </a:p>
          <a:p>
            <a:pPr marL="742950" lvl="1" indent="-285750">
              <a:buFont typeface="Arial" pitchFamily="34" charset="0"/>
              <a:buChar char="−"/>
              <a:defRPr/>
            </a:pPr>
            <a:r>
              <a:rPr lang="en-US" dirty="0">
                <a:solidFill>
                  <a:srgbClr val="000000"/>
                </a:solidFill>
              </a:rPr>
              <a:t> Supply a uniform, high-density, stable feedstock </a:t>
            </a:r>
            <a:r>
              <a:rPr lang="en-US" dirty="0">
                <a:solidFill>
                  <a:srgbClr val="000000"/>
                </a:solidFill>
                <a:sym typeface="Wingdings" pitchFamily="2" charset="2"/>
              </a:rPr>
              <a:t></a:t>
            </a:r>
            <a:r>
              <a:rPr lang="en-US" dirty="0">
                <a:solidFill>
                  <a:srgbClr val="000000"/>
                </a:solidFill>
              </a:rPr>
              <a:t>INL Deployable </a:t>
            </a:r>
          </a:p>
          <a:p>
            <a:pPr lvl="1">
              <a:defRPr/>
            </a:pPr>
            <a:r>
              <a:rPr lang="en-US" dirty="0">
                <a:solidFill>
                  <a:srgbClr val="000000"/>
                </a:solidFill>
              </a:rPr>
              <a:t>      Process Demonstration Unit</a:t>
            </a:r>
          </a:p>
          <a:p>
            <a:pPr lvl="1">
              <a:defRPr/>
            </a:pPr>
            <a:endParaRPr lang="en-US" dirty="0">
              <a:solidFill>
                <a:srgbClr val="000000"/>
              </a:solidFill>
            </a:endParaRPr>
          </a:p>
          <a:p>
            <a:pPr marL="285750" indent="-285750">
              <a:buFont typeface="Arial" pitchFamily="34" charset="0"/>
              <a:buChar char="•"/>
              <a:defRPr/>
            </a:pPr>
            <a:r>
              <a:rPr lang="en-US" b="1" dirty="0">
                <a:solidFill>
                  <a:srgbClr val="000000"/>
                </a:solidFill>
              </a:rPr>
              <a:t>Future Direction</a:t>
            </a:r>
          </a:p>
          <a:p>
            <a:pPr marL="742950" lvl="1" indent="-285750">
              <a:buFont typeface="Arial" pitchFamily="34" charset="0"/>
              <a:buChar char="−"/>
              <a:defRPr/>
            </a:pPr>
            <a:r>
              <a:rPr lang="en-US" dirty="0">
                <a:solidFill>
                  <a:srgbClr val="000000"/>
                </a:solidFill>
              </a:rPr>
              <a:t> Emphasis on Feedstock Productivity shifted to USDA, others</a:t>
            </a:r>
          </a:p>
          <a:p>
            <a:pPr marL="742950" lvl="1" indent="-285750">
              <a:buFont typeface="Arial" pitchFamily="34" charset="0"/>
              <a:buChar char="−"/>
              <a:defRPr/>
            </a:pPr>
            <a:r>
              <a:rPr lang="en-US" dirty="0">
                <a:solidFill>
                  <a:srgbClr val="000000"/>
                </a:solidFill>
              </a:rPr>
              <a:t> Implementation of the Uniform Format Feedstock Supply Design</a:t>
            </a:r>
          </a:p>
          <a:p>
            <a:pPr marL="742950" lvl="1" indent="-285750">
              <a:buFont typeface="Arial" pitchFamily="34" charset="0"/>
              <a:buChar char="−"/>
              <a:defRPr/>
            </a:pPr>
            <a:r>
              <a:rPr lang="en-US" dirty="0">
                <a:solidFill>
                  <a:srgbClr val="000000"/>
                </a:solidFill>
              </a:rPr>
              <a:t> Need for supportive policy – full implementation of BCAP</a:t>
            </a:r>
          </a:p>
          <a:p>
            <a:pPr lvl="1">
              <a:buFont typeface="Wingdings" pitchFamily="2" charset="2"/>
              <a:buChar char="§"/>
              <a:defRPr/>
            </a:pPr>
            <a:endParaRPr lang="en-US" dirty="0">
              <a:solidFill>
                <a:srgbClr val="000000"/>
              </a:solidFill>
            </a:endParaRPr>
          </a:p>
        </p:txBody>
      </p:sp>
      <p:pic>
        <p:nvPicPr>
          <p:cNvPr id="31747" name="Picture 2" descr="E:\DCIM\100CANON\IMG_7553.JPG"/>
          <p:cNvPicPr>
            <a:picLocks noChangeAspect="1" noChangeArrowheads="1"/>
          </p:cNvPicPr>
          <p:nvPr/>
        </p:nvPicPr>
        <p:blipFill>
          <a:blip r:embed="rId3" cstate="print"/>
          <a:srcRect/>
          <a:stretch>
            <a:fillRect/>
          </a:stretch>
        </p:blipFill>
        <p:spPr bwMode="auto">
          <a:xfrm>
            <a:off x="6103938" y="1042988"/>
            <a:ext cx="2874962" cy="1905000"/>
          </a:xfrm>
          <a:prstGeom prst="rect">
            <a:avLst/>
          </a:prstGeom>
          <a:noFill/>
          <a:ln w="9525">
            <a:noFill/>
            <a:miter lim="800000"/>
            <a:headEnd/>
            <a:tailEnd/>
          </a:ln>
        </p:spPr>
      </p:pic>
      <p:sp>
        <p:nvSpPr>
          <p:cNvPr id="31748" name="Rectangle 1031"/>
          <p:cNvSpPr txBox="1">
            <a:spLocks/>
          </p:cNvSpPr>
          <p:nvPr/>
        </p:nvSpPr>
        <p:spPr bwMode="auto">
          <a:xfrm>
            <a:off x="15875" y="66675"/>
            <a:ext cx="8229600" cy="838200"/>
          </a:xfrm>
          <a:prstGeom prst="rect">
            <a:avLst/>
          </a:prstGeom>
          <a:noFill/>
          <a:ln w="9525">
            <a:noFill/>
            <a:miter lim="800000"/>
            <a:headEnd/>
            <a:tailEnd/>
          </a:ln>
        </p:spPr>
        <p:txBody>
          <a:bodyPr/>
          <a:lstStyle/>
          <a:p>
            <a:pPr eaLnBrk="0" hangingPunct="0"/>
            <a:r>
              <a:rPr lang="en-US" sz="2400" b="1">
                <a:solidFill>
                  <a:schemeClr val="bg1"/>
                </a:solidFill>
              </a:rPr>
              <a:t>Feedstocks</a:t>
            </a:r>
            <a:br>
              <a:rPr lang="en-US" sz="2400" b="1">
                <a:solidFill>
                  <a:schemeClr val="bg1"/>
                </a:solidFill>
              </a:rPr>
            </a:br>
            <a:r>
              <a:rPr lang="en-US" sz="2400" b="1">
                <a:solidFill>
                  <a:schemeClr val="bg1"/>
                </a:solidFill>
              </a:rPr>
              <a:t>(Terrestrial, Non-Algal)</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txBox="1">
            <a:spLocks/>
          </p:cNvSpPr>
          <p:nvPr/>
        </p:nvSpPr>
        <p:spPr bwMode="auto">
          <a:xfrm>
            <a:off x="275232" y="27296"/>
            <a:ext cx="8229600" cy="838200"/>
          </a:xfrm>
          <a:prstGeom prst="rect">
            <a:avLst/>
          </a:prstGeom>
          <a:noFill/>
          <a:ln w="9525">
            <a:noFill/>
            <a:miter lim="800000"/>
            <a:headEnd/>
            <a:tailEnd/>
          </a:ln>
        </p:spPr>
        <p:txBody>
          <a:bodyPr/>
          <a:lstStyle/>
          <a:p>
            <a:pPr eaLnBrk="0" hangingPunct="0"/>
            <a:r>
              <a:rPr lang="en-US" sz="2400" b="1" dirty="0">
                <a:solidFill>
                  <a:schemeClr val="bg1"/>
                </a:solidFill>
                <a:latin typeface="Arial" charset="0"/>
              </a:rPr>
              <a:t>Unlocking the Resource – </a:t>
            </a:r>
            <a:br>
              <a:rPr lang="en-US" sz="2400" b="1" dirty="0">
                <a:solidFill>
                  <a:schemeClr val="bg1"/>
                </a:solidFill>
                <a:latin typeface="Arial" charset="0"/>
              </a:rPr>
            </a:br>
            <a:r>
              <a:rPr lang="en-US" sz="2400" b="1" dirty="0">
                <a:solidFill>
                  <a:schemeClr val="bg1"/>
                </a:solidFill>
                <a:latin typeface="Arial" charset="0"/>
              </a:rPr>
              <a:t>An Illustrative Example</a:t>
            </a:r>
          </a:p>
        </p:txBody>
      </p:sp>
      <p:grpSp>
        <p:nvGrpSpPr>
          <p:cNvPr id="2" name="Group 22"/>
          <p:cNvGrpSpPr>
            <a:grpSpLocks/>
          </p:cNvGrpSpPr>
          <p:nvPr/>
        </p:nvGrpSpPr>
        <p:grpSpPr bwMode="auto">
          <a:xfrm>
            <a:off x="2606768" y="1676400"/>
            <a:ext cx="4267200" cy="3162300"/>
            <a:chOff x="0" y="1066800"/>
            <a:chExt cx="4267200" cy="3162300"/>
          </a:xfrm>
        </p:grpSpPr>
        <p:pic>
          <p:nvPicPr>
            <p:cNvPr id="60428" name="Picture Placeholder 8" descr="2017 current available 1 color.jpg"/>
            <p:cNvPicPr>
              <a:picLocks noChangeAspect="1"/>
            </p:cNvPicPr>
            <p:nvPr/>
          </p:nvPicPr>
          <p:blipFill>
            <a:blip r:embed="rId3" cstate="print"/>
            <a:srcRect t="1471" b="1471"/>
            <a:stretch>
              <a:fillRect/>
            </a:stretch>
          </p:blipFill>
          <p:spPr bwMode="auto">
            <a:xfrm>
              <a:off x="152400" y="1143000"/>
              <a:ext cx="4114800" cy="3086100"/>
            </a:xfrm>
            <a:prstGeom prst="rect">
              <a:avLst/>
            </a:prstGeom>
            <a:noFill/>
            <a:ln w="9525">
              <a:noFill/>
              <a:miter lim="800000"/>
              <a:headEnd/>
              <a:tailEnd/>
            </a:ln>
          </p:spPr>
        </p:pic>
        <p:sp>
          <p:nvSpPr>
            <p:cNvPr id="60429" name="Oval 14"/>
            <p:cNvSpPr>
              <a:spLocks noChangeArrowheads="1"/>
            </p:cNvSpPr>
            <p:nvPr/>
          </p:nvSpPr>
          <p:spPr bwMode="auto">
            <a:xfrm>
              <a:off x="0" y="3352800"/>
              <a:ext cx="1600200" cy="838200"/>
            </a:xfrm>
            <a:prstGeom prst="ellipse">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sp>
          <p:nvSpPr>
            <p:cNvPr id="60430" name="Rectangle 15"/>
            <p:cNvSpPr>
              <a:spLocks noChangeArrowheads="1"/>
            </p:cNvSpPr>
            <p:nvPr/>
          </p:nvSpPr>
          <p:spPr bwMode="auto">
            <a:xfrm>
              <a:off x="914400" y="1066800"/>
              <a:ext cx="2819400" cy="457200"/>
            </a:xfrm>
            <a:prstGeom prst="rect">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grpSp>
      <p:sp>
        <p:nvSpPr>
          <p:cNvPr id="60420" name="TextBox 20"/>
          <p:cNvSpPr txBox="1">
            <a:spLocks noChangeArrowheads="1"/>
          </p:cNvSpPr>
          <p:nvPr/>
        </p:nvSpPr>
        <p:spPr bwMode="auto">
          <a:xfrm>
            <a:off x="2606768" y="996950"/>
            <a:ext cx="3962400" cy="954088"/>
          </a:xfrm>
          <a:prstGeom prst="rect">
            <a:avLst/>
          </a:prstGeom>
          <a:noFill/>
          <a:ln w="9525">
            <a:noFill/>
            <a:miter lim="800000"/>
            <a:headEnd/>
            <a:tailEnd/>
          </a:ln>
        </p:spPr>
        <p:txBody>
          <a:bodyPr>
            <a:spAutoFit/>
          </a:bodyPr>
          <a:lstStyle/>
          <a:p>
            <a:pPr algn="ctr"/>
            <a:r>
              <a:rPr lang="en-US" sz="1400" b="1">
                <a:solidFill>
                  <a:schemeClr val="tx1"/>
                </a:solidFill>
                <a:latin typeface="Arial" charset="0"/>
              </a:rPr>
              <a:t>Number of counties that could potentially produce high-density biomass feedstock resources under existing production and logistics systems</a:t>
            </a:r>
          </a:p>
        </p:txBody>
      </p:sp>
      <p:sp>
        <p:nvSpPr>
          <p:cNvPr id="60423" name="TextBox 13"/>
          <p:cNvSpPr txBox="1">
            <a:spLocks noChangeArrowheads="1"/>
          </p:cNvSpPr>
          <p:nvPr/>
        </p:nvSpPr>
        <p:spPr bwMode="auto">
          <a:xfrm>
            <a:off x="2759168" y="4876800"/>
            <a:ext cx="3810000" cy="1570038"/>
          </a:xfrm>
          <a:prstGeom prst="rect">
            <a:avLst/>
          </a:prstGeom>
          <a:noFill/>
          <a:ln w="9525">
            <a:noFill/>
            <a:miter lim="800000"/>
            <a:headEnd/>
            <a:tailEnd/>
          </a:ln>
        </p:spPr>
        <p:txBody>
          <a:bodyPr>
            <a:spAutoFit/>
          </a:bodyPr>
          <a:lstStyle/>
          <a:p>
            <a:pPr>
              <a:buFont typeface="Wingdings" pitchFamily="2" charset="2"/>
              <a:buChar char="§"/>
            </a:pPr>
            <a:r>
              <a:rPr lang="en-US" sz="1200">
                <a:solidFill>
                  <a:schemeClr val="tx1"/>
                </a:solidFill>
                <a:latin typeface="Arial" charset="0"/>
              </a:rPr>
              <a:t> Little to no improvement in feedstock yield</a:t>
            </a:r>
          </a:p>
          <a:p>
            <a:pPr>
              <a:buFont typeface="Wingdings" pitchFamily="2" charset="2"/>
              <a:buChar char="§"/>
            </a:pPr>
            <a:r>
              <a:rPr lang="en-US" sz="1200">
                <a:solidFill>
                  <a:schemeClr val="tx1"/>
                </a:solidFill>
                <a:latin typeface="Arial" charset="0"/>
              </a:rPr>
              <a:t> Existing harvesting, collection, storage, and transportation techniques</a:t>
            </a:r>
          </a:p>
          <a:p>
            <a:pPr>
              <a:buFont typeface="Wingdings" pitchFamily="2" charset="2"/>
              <a:buChar char="§"/>
            </a:pPr>
            <a:r>
              <a:rPr lang="en-US" sz="1200">
                <a:solidFill>
                  <a:schemeClr val="tx1"/>
                </a:solidFill>
                <a:latin typeface="Arial" charset="0"/>
              </a:rPr>
              <a:t> Sustainability considerations limited</a:t>
            </a:r>
          </a:p>
          <a:p>
            <a:pPr>
              <a:buFont typeface="Wingdings" pitchFamily="2" charset="2"/>
              <a:buChar char="§"/>
            </a:pPr>
            <a:r>
              <a:rPr lang="en-US" sz="1200">
                <a:solidFill>
                  <a:schemeClr val="tx1"/>
                </a:solidFill>
                <a:latin typeface="Arial" charset="0"/>
              </a:rPr>
              <a:t> Conversion specifications for feedstock not addressed</a:t>
            </a:r>
          </a:p>
          <a:p>
            <a:pPr>
              <a:buFont typeface="Wingdings" pitchFamily="2" charset="2"/>
              <a:buChar char="§"/>
            </a:pPr>
            <a:r>
              <a:rPr lang="en-US" sz="1200">
                <a:solidFill>
                  <a:schemeClr val="tx1"/>
                </a:solidFill>
                <a:latin typeface="Arial" charset="0"/>
              </a:rPr>
              <a:t> Supply risk due to price fluctuations, weather events, lack of year-round supply, etc.</a:t>
            </a:r>
          </a:p>
        </p:txBody>
      </p:sp>
    </p:spTree>
    <p:extLst>
      <p:ext uri="{BB962C8B-B14F-4D97-AF65-F5344CB8AC3E}">
        <p14:creationId xmlns="" xmlns:p14="http://schemas.microsoft.com/office/powerpoint/2010/main" val="377537246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300163" y="1066800"/>
            <a:ext cx="6929437" cy="5257800"/>
            <a:chOff x="-304918" y="597530"/>
            <a:chExt cx="4995059" cy="4423883"/>
          </a:xfrm>
        </p:grpSpPr>
        <p:pic>
          <p:nvPicPr>
            <p:cNvPr id="152580" name="Picture 3" descr="08-50444_1-6c"/>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04918" y="597530"/>
              <a:ext cx="4995059" cy="4423883"/>
            </a:xfrm>
            <a:prstGeom prst="rect">
              <a:avLst/>
            </a:prstGeom>
            <a:noFill/>
            <a:ln w="9525">
              <a:noFill/>
              <a:miter lim="800000"/>
              <a:headEnd/>
              <a:tailEnd/>
            </a:ln>
          </p:spPr>
        </p:pic>
        <p:sp>
          <p:nvSpPr>
            <p:cNvPr id="5" name="TextBox 4"/>
            <p:cNvSpPr txBox="1"/>
            <p:nvPr/>
          </p:nvSpPr>
          <p:spPr>
            <a:xfrm>
              <a:off x="1786942" y="1744908"/>
              <a:ext cx="851392" cy="609085"/>
            </a:xfrm>
            <a:prstGeom prst="rect">
              <a:avLst/>
            </a:prstGeom>
            <a:noFill/>
          </p:spPr>
          <p:txBody>
            <a:bodyPr>
              <a:spAutoFit/>
            </a:bodyPr>
            <a:lstStyle/>
            <a:p>
              <a:pPr>
                <a:defRPr/>
              </a:pPr>
              <a:r>
                <a:rPr lang="en-US" sz="1100" dirty="0">
                  <a:solidFill>
                    <a:srgbClr val="FF0000"/>
                  </a:solidFill>
                  <a:effectLst>
                    <a:outerShdw blurRad="38100" dist="38100" dir="2700000" algn="tl">
                      <a:srgbClr val="000000">
                        <a:alpha val="43137"/>
                      </a:srgbClr>
                    </a:outerShdw>
                  </a:effectLst>
                  <a:latin typeface="Arial" pitchFamily="34" charset="0"/>
                  <a:ea typeface="+mn-ea"/>
                  <a:cs typeface="+mn-cs"/>
                </a:rPr>
                <a:t>5-20 miles</a:t>
              </a:r>
            </a:p>
          </p:txBody>
        </p:sp>
        <p:sp>
          <p:nvSpPr>
            <p:cNvPr id="6" name="TextBox 5"/>
            <p:cNvSpPr txBox="1"/>
            <p:nvPr/>
          </p:nvSpPr>
          <p:spPr>
            <a:xfrm>
              <a:off x="1772611" y="2203938"/>
              <a:ext cx="717504" cy="431436"/>
            </a:xfrm>
            <a:prstGeom prst="rect">
              <a:avLst/>
            </a:prstGeom>
            <a:noFill/>
          </p:spPr>
          <p:txBody>
            <a:bodyPr>
              <a:spAutoFit/>
            </a:bodyPr>
            <a:lstStyle/>
            <a:p>
              <a:pPr>
                <a:defRPr/>
              </a:pPr>
              <a:r>
                <a:rPr lang="en-US" sz="1100" dirty="0">
                  <a:solidFill>
                    <a:srgbClr val="FF0000"/>
                  </a:solidFill>
                  <a:effectLst>
                    <a:outerShdw blurRad="38100" dist="38100" dir="2700000" algn="tl">
                      <a:srgbClr val="000000">
                        <a:alpha val="43137"/>
                      </a:srgbClr>
                    </a:outerShdw>
                  </a:effectLst>
                  <a:latin typeface="Arial" pitchFamily="34" charset="0"/>
                  <a:ea typeface="+mn-ea"/>
                  <a:cs typeface="+mn-cs"/>
                </a:rPr>
                <a:t>50-150 miles</a:t>
              </a:r>
            </a:p>
          </p:txBody>
        </p:sp>
        <p:sp>
          <p:nvSpPr>
            <p:cNvPr id="7" name="TextBox 6"/>
            <p:cNvSpPr txBox="1"/>
            <p:nvPr/>
          </p:nvSpPr>
          <p:spPr>
            <a:xfrm>
              <a:off x="2460019" y="2551901"/>
              <a:ext cx="838803" cy="431436"/>
            </a:xfrm>
            <a:prstGeom prst="rect">
              <a:avLst/>
            </a:prstGeom>
            <a:noFill/>
          </p:spPr>
          <p:txBody>
            <a:bodyPr>
              <a:spAutoFit/>
            </a:bodyPr>
            <a:lstStyle/>
            <a:p>
              <a:pPr>
                <a:defRPr/>
              </a:pPr>
              <a:r>
                <a:rPr lang="en-US" sz="1100" dirty="0">
                  <a:solidFill>
                    <a:srgbClr val="FF0000"/>
                  </a:solidFill>
                  <a:effectLst>
                    <a:outerShdw blurRad="38100" dist="38100" dir="2700000" algn="tl">
                      <a:srgbClr val="000000">
                        <a:alpha val="43137"/>
                      </a:srgbClr>
                    </a:outerShdw>
                  </a:effectLst>
                  <a:latin typeface="Arial" pitchFamily="34" charset="0"/>
                  <a:ea typeface="+mn-ea"/>
                  <a:cs typeface="+mn-cs"/>
                </a:rPr>
                <a:t>150-300 miles</a:t>
              </a:r>
            </a:p>
          </p:txBody>
        </p:sp>
      </p:grpSp>
      <p:sp>
        <p:nvSpPr>
          <p:cNvPr id="9" name="Rectangle 1031"/>
          <p:cNvSpPr txBox="1">
            <a:spLocks/>
          </p:cNvSpPr>
          <p:nvPr/>
        </p:nvSpPr>
        <p:spPr>
          <a:xfrm>
            <a:off x="232016" y="76200"/>
            <a:ext cx="8382000" cy="838200"/>
          </a:xfrm>
          <a:prstGeom prst="rect">
            <a:avLst/>
          </a:prstGeom>
        </p:spPr>
        <p:txBody>
          <a:bodyPr anchor="ctr"/>
          <a:lstStyle/>
          <a:p>
            <a:pPr eaLnBrk="0" hangingPunct="0"/>
            <a:r>
              <a:rPr lang="en-US" sz="2400" b="1" dirty="0">
                <a:solidFill>
                  <a:schemeClr val="bg1"/>
                </a:solidFill>
                <a:latin typeface="Arial" charset="0"/>
              </a:rPr>
              <a:t>Unlocking the Resource </a:t>
            </a:r>
            <a:endParaRPr lang="en-US" sz="2400" b="1" dirty="0" smtClean="0">
              <a:solidFill>
                <a:schemeClr val="bg1"/>
              </a:solidFill>
            </a:endParaRPr>
          </a:p>
        </p:txBody>
      </p:sp>
      <p:sp>
        <p:nvSpPr>
          <p:cNvPr id="10" name="TextBox 9"/>
          <p:cNvSpPr txBox="1"/>
          <p:nvPr/>
        </p:nvSpPr>
        <p:spPr>
          <a:xfrm>
            <a:off x="6197601" y="1335314"/>
            <a:ext cx="2554514" cy="1625600"/>
          </a:xfrm>
          <a:prstGeom prst="rect">
            <a:avLst/>
          </a:prstGeom>
        </p:spPr>
        <p:txBody>
          <a:bodyPr vert="horz" wrap="square" lIns="91440" tIns="45720" rIns="91440" bIns="45720" rtlCol="0">
            <a:normAutofit/>
          </a:bodyPr>
          <a:lstStyle/>
          <a:p>
            <a:pPr defTabSz="457200" fontAlgn="auto">
              <a:spcBef>
                <a:spcPct val="20000"/>
              </a:spcBef>
              <a:spcAft>
                <a:spcPts val="0"/>
              </a:spcAft>
            </a:pPr>
            <a:r>
              <a:rPr lang="en-US" sz="2323" dirty="0" smtClean="0">
                <a:solidFill>
                  <a:srgbClr val="000000"/>
                </a:solidFill>
                <a:latin typeface="+mn-lt"/>
                <a:ea typeface="+mn-ea"/>
                <a:cs typeface="Arial Narrow"/>
              </a:rPr>
              <a:t>Feedstock resources with a depot supply system</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txBox="1">
            <a:spLocks/>
          </p:cNvSpPr>
          <p:nvPr/>
        </p:nvSpPr>
        <p:spPr bwMode="auto">
          <a:xfrm>
            <a:off x="275232" y="27296"/>
            <a:ext cx="8229600" cy="838200"/>
          </a:xfrm>
          <a:prstGeom prst="rect">
            <a:avLst/>
          </a:prstGeom>
          <a:noFill/>
          <a:ln w="9525">
            <a:noFill/>
            <a:miter lim="800000"/>
            <a:headEnd/>
            <a:tailEnd/>
          </a:ln>
        </p:spPr>
        <p:txBody>
          <a:bodyPr/>
          <a:lstStyle/>
          <a:p>
            <a:pPr eaLnBrk="0" hangingPunct="0"/>
            <a:r>
              <a:rPr lang="en-US" sz="2400" b="1" dirty="0">
                <a:solidFill>
                  <a:schemeClr val="bg1"/>
                </a:solidFill>
                <a:latin typeface="Arial" charset="0"/>
              </a:rPr>
              <a:t>Unlocking the Resource – </a:t>
            </a:r>
            <a:br>
              <a:rPr lang="en-US" sz="2400" b="1" dirty="0">
                <a:solidFill>
                  <a:schemeClr val="bg1"/>
                </a:solidFill>
                <a:latin typeface="Arial" charset="0"/>
              </a:rPr>
            </a:br>
            <a:r>
              <a:rPr lang="en-US" sz="2400" b="1" dirty="0">
                <a:solidFill>
                  <a:schemeClr val="bg1"/>
                </a:solidFill>
                <a:latin typeface="Arial" charset="0"/>
              </a:rPr>
              <a:t>An Illustrative Example</a:t>
            </a:r>
          </a:p>
        </p:txBody>
      </p:sp>
      <p:grpSp>
        <p:nvGrpSpPr>
          <p:cNvPr id="2" name="Group 22"/>
          <p:cNvGrpSpPr>
            <a:grpSpLocks/>
          </p:cNvGrpSpPr>
          <p:nvPr/>
        </p:nvGrpSpPr>
        <p:grpSpPr bwMode="auto">
          <a:xfrm>
            <a:off x="0" y="1676400"/>
            <a:ext cx="4267200" cy="3162300"/>
            <a:chOff x="0" y="1066800"/>
            <a:chExt cx="4267200" cy="3162300"/>
          </a:xfrm>
        </p:grpSpPr>
        <p:pic>
          <p:nvPicPr>
            <p:cNvPr id="60428" name="Picture Placeholder 8" descr="2017 current available 1 color.jpg"/>
            <p:cNvPicPr>
              <a:picLocks noChangeAspect="1"/>
            </p:cNvPicPr>
            <p:nvPr/>
          </p:nvPicPr>
          <p:blipFill>
            <a:blip r:embed="rId3" cstate="print"/>
            <a:srcRect t="1471" b="1471"/>
            <a:stretch>
              <a:fillRect/>
            </a:stretch>
          </p:blipFill>
          <p:spPr bwMode="auto">
            <a:xfrm>
              <a:off x="152400" y="1143000"/>
              <a:ext cx="4114800" cy="3086100"/>
            </a:xfrm>
            <a:prstGeom prst="rect">
              <a:avLst/>
            </a:prstGeom>
            <a:noFill/>
            <a:ln w="9525">
              <a:noFill/>
              <a:miter lim="800000"/>
              <a:headEnd/>
              <a:tailEnd/>
            </a:ln>
          </p:spPr>
        </p:pic>
        <p:sp>
          <p:nvSpPr>
            <p:cNvPr id="60429" name="Oval 14"/>
            <p:cNvSpPr>
              <a:spLocks noChangeArrowheads="1"/>
            </p:cNvSpPr>
            <p:nvPr/>
          </p:nvSpPr>
          <p:spPr bwMode="auto">
            <a:xfrm>
              <a:off x="0" y="3352800"/>
              <a:ext cx="1600200" cy="838200"/>
            </a:xfrm>
            <a:prstGeom prst="ellipse">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sp>
          <p:nvSpPr>
            <p:cNvPr id="60430" name="Rectangle 15"/>
            <p:cNvSpPr>
              <a:spLocks noChangeArrowheads="1"/>
            </p:cNvSpPr>
            <p:nvPr/>
          </p:nvSpPr>
          <p:spPr bwMode="auto">
            <a:xfrm>
              <a:off x="914400" y="1066800"/>
              <a:ext cx="2819400" cy="457200"/>
            </a:xfrm>
            <a:prstGeom prst="rect">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grpSp>
      <p:sp>
        <p:nvSpPr>
          <p:cNvPr id="60420" name="TextBox 20"/>
          <p:cNvSpPr txBox="1">
            <a:spLocks noChangeArrowheads="1"/>
          </p:cNvSpPr>
          <p:nvPr/>
        </p:nvSpPr>
        <p:spPr bwMode="auto">
          <a:xfrm>
            <a:off x="0" y="996950"/>
            <a:ext cx="3962400" cy="954088"/>
          </a:xfrm>
          <a:prstGeom prst="rect">
            <a:avLst/>
          </a:prstGeom>
          <a:noFill/>
          <a:ln w="9525">
            <a:noFill/>
            <a:miter lim="800000"/>
            <a:headEnd/>
            <a:tailEnd/>
          </a:ln>
        </p:spPr>
        <p:txBody>
          <a:bodyPr>
            <a:spAutoFit/>
          </a:bodyPr>
          <a:lstStyle/>
          <a:p>
            <a:pPr algn="ctr"/>
            <a:r>
              <a:rPr lang="en-US" sz="1400" b="1">
                <a:solidFill>
                  <a:schemeClr val="tx1"/>
                </a:solidFill>
                <a:latin typeface="Arial" charset="0"/>
              </a:rPr>
              <a:t>Number of counties that could potentially produce high-density biomass feedstock resources under existing production and logistics systems</a:t>
            </a:r>
          </a:p>
        </p:txBody>
      </p:sp>
      <p:grpSp>
        <p:nvGrpSpPr>
          <p:cNvPr id="3" name="Group 23"/>
          <p:cNvGrpSpPr>
            <a:grpSpLocks/>
          </p:cNvGrpSpPr>
          <p:nvPr/>
        </p:nvGrpSpPr>
        <p:grpSpPr bwMode="auto">
          <a:xfrm>
            <a:off x="4191000" y="1600200"/>
            <a:ext cx="4611688" cy="3211513"/>
            <a:chOff x="4343400" y="3505200"/>
            <a:chExt cx="4459288" cy="3058716"/>
          </a:xfrm>
        </p:grpSpPr>
        <p:pic>
          <p:nvPicPr>
            <p:cNvPr id="60425" name="Picture Placeholder 4" descr="2017 uniform 1 color.jpg"/>
            <p:cNvPicPr>
              <a:picLocks noChangeAspect="1"/>
            </p:cNvPicPr>
            <p:nvPr/>
          </p:nvPicPr>
          <p:blipFill>
            <a:blip r:embed="rId4" cstate="print"/>
            <a:srcRect t="1471" b="1471"/>
            <a:stretch>
              <a:fillRect/>
            </a:stretch>
          </p:blipFill>
          <p:spPr bwMode="auto">
            <a:xfrm>
              <a:off x="4876800" y="3619500"/>
              <a:ext cx="3925888" cy="2944416"/>
            </a:xfrm>
            <a:prstGeom prst="rect">
              <a:avLst/>
            </a:prstGeom>
            <a:noFill/>
            <a:ln w="9525">
              <a:noFill/>
              <a:miter lim="800000"/>
              <a:headEnd/>
              <a:tailEnd/>
            </a:ln>
          </p:spPr>
        </p:pic>
        <p:sp>
          <p:nvSpPr>
            <p:cNvPr id="60426" name="Rectangle 17"/>
            <p:cNvSpPr>
              <a:spLocks noChangeArrowheads="1"/>
            </p:cNvSpPr>
            <p:nvPr/>
          </p:nvSpPr>
          <p:spPr bwMode="auto">
            <a:xfrm>
              <a:off x="5562600" y="3505200"/>
              <a:ext cx="2590800" cy="457200"/>
            </a:xfrm>
            <a:prstGeom prst="rect">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sp>
          <p:nvSpPr>
            <p:cNvPr id="60427" name="Oval 21"/>
            <p:cNvSpPr>
              <a:spLocks noChangeArrowheads="1"/>
            </p:cNvSpPr>
            <p:nvPr/>
          </p:nvSpPr>
          <p:spPr bwMode="auto">
            <a:xfrm>
              <a:off x="4343400" y="5638800"/>
              <a:ext cx="1600200" cy="838200"/>
            </a:xfrm>
            <a:prstGeom prst="ellipse">
              <a:avLst/>
            </a:prstGeom>
            <a:solidFill>
              <a:schemeClr val="bg1"/>
            </a:solidFill>
            <a:ln w="9525" algn="ctr">
              <a:noFill/>
              <a:round/>
              <a:headEnd/>
              <a:tailEnd/>
            </a:ln>
          </p:spPr>
          <p:txBody>
            <a:bodyPr/>
            <a:lstStyle/>
            <a:p>
              <a:pPr algn="ctr"/>
              <a:endParaRPr lang="en-US" sz="1000" b="1">
                <a:solidFill>
                  <a:schemeClr val="tx1"/>
                </a:solidFill>
                <a:latin typeface="Arial" charset="0"/>
              </a:endParaRPr>
            </a:p>
          </p:txBody>
        </p:sp>
      </p:grpSp>
      <p:sp>
        <p:nvSpPr>
          <p:cNvPr id="60422" name="TextBox 24"/>
          <p:cNvSpPr txBox="1">
            <a:spLocks noChangeArrowheads="1"/>
          </p:cNvSpPr>
          <p:nvPr/>
        </p:nvSpPr>
        <p:spPr bwMode="auto">
          <a:xfrm>
            <a:off x="4953000" y="1003300"/>
            <a:ext cx="3962400" cy="942975"/>
          </a:xfrm>
          <a:prstGeom prst="rect">
            <a:avLst/>
          </a:prstGeom>
          <a:noFill/>
          <a:ln w="9525">
            <a:noFill/>
            <a:miter lim="800000"/>
            <a:headEnd/>
            <a:tailEnd/>
          </a:ln>
        </p:spPr>
        <p:txBody>
          <a:bodyPr>
            <a:spAutoFit/>
          </a:bodyPr>
          <a:lstStyle/>
          <a:p>
            <a:pPr algn="ctr"/>
            <a:r>
              <a:rPr lang="en-US" sz="1400" b="1">
                <a:solidFill>
                  <a:schemeClr val="tx1"/>
                </a:solidFill>
                <a:latin typeface="Arial" charset="0"/>
              </a:rPr>
              <a:t>Number of counties that could potentially produce high-density biomass feedstock resources under advanced production and logistics systems</a:t>
            </a:r>
          </a:p>
        </p:txBody>
      </p:sp>
      <p:sp>
        <p:nvSpPr>
          <p:cNvPr id="60423" name="TextBox 13"/>
          <p:cNvSpPr txBox="1">
            <a:spLocks noChangeArrowheads="1"/>
          </p:cNvSpPr>
          <p:nvPr/>
        </p:nvSpPr>
        <p:spPr bwMode="auto">
          <a:xfrm>
            <a:off x="152400" y="4876800"/>
            <a:ext cx="3810000" cy="1570038"/>
          </a:xfrm>
          <a:prstGeom prst="rect">
            <a:avLst/>
          </a:prstGeom>
          <a:noFill/>
          <a:ln w="9525">
            <a:noFill/>
            <a:miter lim="800000"/>
            <a:headEnd/>
            <a:tailEnd/>
          </a:ln>
        </p:spPr>
        <p:txBody>
          <a:bodyPr>
            <a:spAutoFit/>
          </a:bodyPr>
          <a:lstStyle/>
          <a:p>
            <a:pPr>
              <a:buFont typeface="Wingdings" pitchFamily="2" charset="2"/>
              <a:buChar char="§"/>
            </a:pPr>
            <a:r>
              <a:rPr lang="en-US" sz="1200">
                <a:solidFill>
                  <a:schemeClr val="tx1"/>
                </a:solidFill>
                <a:latin typeface="Arial" charset="0"/>
              </a:rPr>
              <a:t> Little to no improvement in feedstock yield</a:t>
            </a:r>
          </a:p>
          <a:p>
            <a:pPr>
              <a:buFont typeface="Wingdings" pitchFamily="2" charset="2"/>
              <a:buChar char="§"/>
            </a:pPr>
            <a:r>
              <a:rPr lang="en-US" sz="1200">
                <a:solidFill>
                  <a:schemeClr val="tx1"/>
                </a:solidFill>
                <a:latin typeface="Arial" charset="0"/>
              </a:rPr>
              <a:t> Existing harvesting, collection, storage, and transportation techniques</a:t>
            </a:r>
          </a:p>
          <a:p>
            <a:pPr>
              <a:buFont typeface="Wingdings" pitchFamily="2" charset="2"/>
              <a:buChar char="§"/>
            </a:pPr>
            <a:r>
              <a:rPr lang="en-US" sz="1200">
                <a:solidFill>
                  <a:schemeClr val="tx1"/>
                </a:solidFill>
                <a:latin typeface="Arial" charset="0"/>
              </a:rPr>
              <a:t> Sustainability considerations limited</a:t>
            </a:r>
          </a:p>
          <a:p>
            <a:pPr>
              <a:buFont typeface="Wingdings" pitchFamily="2" charset="2"/>
              <a:buChar char="§"/>
            </a:pPr>
            <a:r>
              <a:rPr lang="en-US" sz="1200">
                <a:solidFill>
                  <a:schemeClr val="tx1"/>
                </a:solidFill>
                <a:latin typeface="Arial" charset="0"/>
              </a:rPr>
              <a:t> Conversion specifications for feedstock not addressed</a:t>
            </a:r>
          </a:p>
          <a:p>
            <a:pPr>
              <a:buFont typeface="Wingdings" pitchFamily="2" charset="2"/>
              <a:buChar char="§"/>
            </a:pPr>
            <a:r>
              <a:rPr lang="en-US" sz="1200">
                <a:solidFill>
                  <a:schemeClr val="tx1"/>
                </a:solidFill>
                <a:latin typeface="Arial" charset="0"/>
              </a:rPr>
              <a:t> Supply risk due to price fluctuations, weather events, lack of year-round supply, etc.</a:t>
            </a:r>
          </a:p>
        </p:txBody>
      </p:sp>
      <p:sp>
        <p:nvSpPr>
          <p:cNvPr id="60424" name="TextBox 18"/>
          <p:cNvSpPr txBox="1">
            <a:spLocks noChangeArrowheads="1"/>
          </p:cNvSpPr>
          <p:nvPr/>
        </p:nvSpPr>
        <p:spPr bwMode="auto">
          <a:xfrm>
            <a:off x="5029200" y="4876800"/>
            <a:ext cx="3810000" cy="1570038"/>
          </a:xfrm>
          <a:prstGeom prst="rect">
            <a:avLst/>
          </a:prstGeom>
          <a:noFill/>
          <a:ln w="9525">
            <a:noFill/>
            <a:miter lim="800000"/>
            <a:headEnd/>
            <a:tailEnd/>
          </a:ln>
        </p:spPr>
        <p:txBody>
          <a:bodyPr>
            <a:spAutoFit/>
          </a:bodyPr>
          <a:lstStyle/>
          <a:p>
            <a:pPr>
              <a:buFont typeface="Wingdings" pitchFamily="2" charset="2"/>
              <a:buChar char="§"/>
            </a:pPr>
            <a:r>
              <a:rPr lang="en-US" sz="1200">
                <a:solidFill>
                  <a:schemeClr val="tx1"/>
                </a:solidFill>
                <a:latin typeface="Arial" charset="0"/>
              </a:rPr>
              <a:t> Feedstock yield improved via genetics, genomics, breeding, improved production practices, etc. </a:t>
            </a:r>
          </a:p>
          <a:p>
            <a:pPr>
              <a:buFont typeface="Wingdings" pitchFamily="2" charset="2"/>
              <a:buChar char="§"/>
            </a:pPr>
            <a:r>
              <a:rPr lang="en-US" sz="1200">
                <a:solidFill>
                  <a:schemeClr val="tx1"/>
                </a:solidFill>
                <a:latin typeface="Arial" charset="0"/>
              </a:rPr>
              <a:t> Shift to a uniform-format feedstock preprocessing depot logistics supply system</a:t>
            </a:r>
          </a:p>
          <a:p>
            <a:pPr>
              <a:buFont typeface="Wingdings" pitchFamily="2" charset="2"/>
              <a:buChar char="§"/>
            </a:pPr>
            <a:r>
              <a:rPr lang="en-US" sz="1200">
                <a:solidFill>
                  <a:schemeClr val="tx1"/>
                </a:solidFill>
                <a:latin typeface="Arial" charset="0"/>
              </a:rPr>
              <a:t> Sustainability considerations expanded</a:t>
            </a:r>
          </a:p>
          <a:p>
            <a:pPr>
              <a:buFont typeface="Wingdings" pitchFamily="2" charset="2"/>
              <a:buChar char="§"/>
            </a:pPr>
            <a:r>
              <a:rPr lang="en-US" sz="1200">
                <a:solidFill>
                  <a:schemeClr val="tx1"/>
                </a:solidFill>
                <a:latin typeface="Arial" charset="0"/>
              </a:rPr>
              <a:t> Conversion specifications for feedstock addressed</a:t>
            </a:r>
          </a:p>
          <a:p>
            <a:pPr>
              <a:buFont typeface="Wingdings" pitchFamily="2" charset="2"/>
              <a:buChar char="§"/>
            </a:pPr>
            <a:r>
              <a:rPr lang="en-US" sz="1200">
                <a:solidFill>
                  <a:schemeClr val="tx1"/>
                </a:solidFill>
                <a:latin typeface="Arial" charset="0"/>
              </a:rPr>
              <a:t> Supply risk due to price fluctuations, weather events, lack of year-round supply, etc. decreased</a:t>
            </a:r>
          </a:p>
        </p:txBody>
      </p:sp>
    </p:spTree>
    <p:extLst>
      <p:ext uri="{BB962C8B-B14F-4D97-AF65-F5344CB8AC3E}">
        <p14:creationId xmlns="" xmlns:p14="http://schemas.microsoft.com/office/powerpoint/2010/main" val="377537246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3"/>
          <p:cNvSpPr>
            <a:spLocks noChangeArrowheads="1"/>
          </p:cNvSpPr>
          <p:nvPr/>
        </p:nvSpPr>
        <p:spPr bwMode="auto">
          <a:xfrm>
            <a:off x="8332788" y="2635250"/>
            <a:ext cx="811212" cy="495300"/>
          </a:xfrm>
          <a:prstGeom prst="rightArrow">
            <a:avLst>
              <a:gd name="adj1" fmla="val 50000"/>
              <a:gd name="adj2" fmla="val 40945"/>
            </a:avLst>
          </a:prstGeom>
          <a:gradFill rotWithShape="1">
            <a:gsLst>
              <a:gs pos="0">
                <a:srgbClr val="FFFFFF"/>
              </a:gs>
              <a:gs pos="100000">
                <a:srgbClr val="969696"/>
              </a:gs>
            </a:gsLst>
            <a:lin ang="0" scaled="1"/>
          </a:gradFill>
          <a:ln w="9525">
            <a:noFill/>
            <a:miter lim="800000"/>
            <a:headEnd/>
            <a:tailEnd/>
          </a:ln>
        </p:spPr>
        <p:txBody>
          <a:bodyPr wrap="none" anchor="ctr"/>
          <a:lstStyle/>
          <a:p>
            <a:pPr eaLnBrk="0" hangingPunct="0"/>
            <a:endParaRPr lang="en-US">
              <a:solidFill>
                <a:srgbClr val="50565C"/>
              </a:solidFill>
            </a:endParaRPr>
          </a:p>
        </p:txBody>
      </p:sp>
      <p:sp>
        <p:nvSpPr>
          <p:cNvPr id="29698" name="AutoShape 3"/>
          <p:cNvSpPr>
            <a:spLocks noChangeArrowheads="1"/>
          </p:cNvSpPr>
          <p:nvPr/>
        </p:nvSpPr>
        <p:spPr bwMode="auto">
          <a:xfrm>
            <a:off x="8205788" y="5424488"/>
            <a:ext cx="938212" cy="549275"/>
          </a:xfrm>
          <a:prstGeom prst="rightArrow">
            <a:avLst>
              <a:gd name="adj1" fmla="val 50000"/>
              <a:gd name="adj2" fmla="val 42702"/>
            </a:avLst>
          </a:prstGeom>
          <a:gradFill rotWithShape="1">
            <a:gsLst>
              <a:gs pos="0">
                <a:srgbClr val="FFFFFF"/>
              </a:gs>
              <a:gs pos="100000">
                <a:srgbClr val="969696"/>
              </a:gs>
            </a:gsLst>
            <a:lin ang="0" scaled="1"/>
          </a:gradFill>
          <a:ln w="9525">
            <a:noFill/>
            <a:miter lim="800000"/>
            <a:headEnd/>
            <a:tailEnd/>
          </a:ln>
        </p:spPr>
        <p:txBody>
          <a:bodyPr wrap="none" anchor="ctr"/>
          <a:lstStyle/>
          <a:p>
            <a:pPr eaLnBrk="0" hangingPunct="0"/>
            <a:endParaRPr lang="en-US">
              <a:solidFill>
                <a:srgbClr val="50565C"/>
              </a:solidFill>
            </a:endParaRPr>
          </a:p>
        </p:txBody>
      </p:sp>
      <p:sp>
        <p:nvSpPr>
          <p:cNvPr id="29699" name="AutoShape 6"/>
          <p:cNvSpPr>
            <a:spLocks noChangeArrowheads="1"/>
          </p:cNvSpPr>
          <p:nvPr/>
        </p:nvSpPr>
        <p:spPr bwMode="auto">
          <a:xfrm>
            <a:off x="6084888" y="5056188"/>
            <a:ext cx="1263650" cy="768350"/>
          </a:xfrm>
          <a:prstGeom prst="rightArrow">
            <a:avLst>
              <a:gd name="adj1" fmla="val 50000"/>
              <a:gd name="adj2" fmla="val 41116"/>
            </a:avLst>
          </a:prstGeom>
          <a:gradFill rotWithShape="1">
            <a:gsLst>
              <a:gs pos="0">
                <a:srgbClr val="DCFF79"/>
              </a:gs>
              <a:gs pos="100000">
                <a:schemeClr val="folHlink"/>
              </a:gs>
            </a:gsLst>
            <a:lin ang="0" scaled="1"/>
          </a:gradFill>
          <a:ln w="9525">
            <a:noFill/>
            <a:miter lim="800000"/>
            <a:headEnd/>
            <a:tailEnd/>
          </a:ln>
        </p:spPr>
        <p:txBody>
          <a:bodyPr wrap="none" anchor="ctr"/>
          <a:lstStyle/>
          <a:p>
            <a:endParaRPr lang="en-US" sz="2400" b="1">
              <a:solidFill>
                <a:srgbClr val="50565C"/>
              </a:solidFill>
              <a:latin typeface="Arial Narrow" pitchFamily="34" charset="0"/>
              <a:ea typeface="ＭＳ Ｐゴシック"/>
              <a:cs typeface="ＭＳ Ｐゴシック"/>
            </a:endParaRPr>
          </a:p>
        </p:txBody>
      </p:sp>
      <p:sp>
        <p:nvSpPr>
          <p:cNvPr id="352264" name="AutoShape 8"/>
          <p:cNvSpPr>
            <a:spLocks noChangeArrowheads="1"/>
          </p:cNvSpPr>
          <p:nvPr/>
        </p:nvSpPr>
        <p:spPr bwMode="auto">
          <a:xfrm>
            <a:off x="1841500" y="1011238"/>
            <a:ext cx="5080000" cy="5049837"/>
          </a:xfrm>
          <a:prstGeom prst="can">
            <a:avLst>
              <a:gd name="adj" fmla="val 7125"/>
            </a:avLst>
          </a:prstGeom>
          <a:gradFill rotWithShape="1">
            <a:gsLst>
              <a:gs pos="0">
                <a:srgbClr val="E0E9F4"/>
              </a:gs>
              <a:gs pos="50000">
                <a:srgbClr val="F2F6FA"/>
              </a:gs>
              <a:gs pos="100000">
                <a:srgbClr val="E0E9F4"/>
              </a:gs>
            </a:gsLst>
            <a:lin ang="0" scaled="1"/>
          </a:gradFill>
          <a:ln w="9525">
            <a:solidFill>
              <a:srgbClr val="C4D5EA"/>
            </a:solidFill>
            <a:round/>
            <a:headEnd/>
            <a:tailEnd/>
          </a:ln>
          <a:effectLst>
            <a:outerShdw dist="107763" dir="2700000" algn="ctr" rotWithShape="0">
              <a:schemeClr val="bg2">
                <a:alpha val="50000"/>
              </a:schemeClr>
            </a:outerShdw>
          </a:effectLst>
        </p:spPr>
        <p:txBody>
          <a:bodyPr wrap="none" anchor="ctr"/>
          <a:lstStyle/>
          <a:p>
            <a:pPr>
              <a:defRPr/>
            </a:pPr>
            <a:endParaRPr lang="en-US" sz="2400" b="1">
              <a:solidFill>
                <a:srgbClr val="50565C"/>
              </a:solidFill>
              <a:latin typeface="Arial Narrow" pitchFamily="34" charset="0"/>
              <a:ea typeface="MS PGothic" pitchFamily="34" charset="-128"/>
              <a:cs typeface="+mn-cs"/>
            </a:endParaRPr>
          </a:p>
        </p:txBody>
      </p:sp>
      <p:sp>
        <p:nvSpPr>
          <p:cNvPr id="55" name="AutoShape 10"/>
          <p:cNvSpPr>
            <a:spLocks noChangeArrowheads="1"/>
          </p:cNvSpPr>
          <p:nvPr/>
        </p:nvSpPr>
        <p:spPr bwMode="auto">
          <a:xfrm>
            <a:off x="2044700" y="4649788"/>
            <a:ext cx="4778375" cy="1196975"/>
          </a:xfrm>
          <a:prstGeom prst="roundRect">
            <a:avLst>
              <a:gd name="adj" fmla="val 16667"/>
            </a:avLst>
          </a:prstGeom>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16200000" scaled="1"/>
            <a:tileRect/>
          </a:gradFill>
          <a:ln w="9525">
            <a:solidFill>
              <a:srgbClr val="397620"/>
            </a:solidFill>
            <a:round/>
            <a:headEnd/>
            <a:tailEnd/>
          </a:ln>
          <a:effectLst>
            <a:outerShdw dist="81320" dir="2319588" algn="ctr" rotWithShape="0">
              <a:srgbClr val="ABA269">
                <a:alpha val="50000"/>
              </a:srgbClr>
            </a:outerShdw>
          </a:effectLst>
        </p:spPr>
        <p:txBody>
          <a:bodyPr wrap="none" anchor="ctr"/>
          <a:lstStyle/>
          <a:p>
            <a:pPr>
              <a:defRPr/>
            </a:pPr>
            <a:endParaRPr lang="en-US" sz="2400" b="1">
              <a:solidFill>
                <a:srgbClr val="50565C"/>
              </a:solidFill>
              <a:latin typeface="Arial Narrow" pitchFamily="34" charset="0"/>
              <a:ea typeface="MS PGothic" pitchFamily="34" charset="-128"/>
              <a:cs typeface="+mn-cs"/>
            </a:endParaRPr>
          </a:p>
        </p:txBody>
      </p:sp>
      <p:sp>
        <p:nvSpPr>
          <p:cNvPr id="29702" name="Rectangle 2"/>
          <p:cNvSpPr>
            <a:spLocks noChangeArrowheads="1"/>
          </p:cNvSpPr>
          <p:nvPr/>
        </p:nvSpPr>
        <p:spPr bwMode="auto">
          <a:xfrm>
            <a:off x="7258050" y="2827338"/>
            <a:ext cx="506413" cy="3019425"/>
          </a:xfrm>
          <a:prstGeom prst="rect">
            <a:avLst/>
          </a:prstGeom>
          <a:gradFill rotWithShape="1">
            <a:gsLst>
              <a:gs pos="0">
                <a:srgbClr val="E0E9F4"/>
              </a:gs>
              <a:gs pos="50000">
                <a:srgbClr val="F0F4FA"/>
              </a:gs>
              <a:gs pos="100000">
                <a:srgbClr val="E0E9F4"/>
              </a:gs>
            </a:gsLst>
            <a:lin ang="0" scaled="1"/>
          </a:gradFill>
          <a:ln w="9525">
            <a:solidFill>
              <a:srgbClr val="C4D5EA"/>
            </a:solidFill>
            <a:miter lim="800000"/>
            <a:headEnd/>
            <a:tailEnd/>
          </a:ln>
        </p:spPr>
        <p:txBody>
          <a:bodyPr wrap="none" anchor="ctr"/>
          <a:lstStyle/>
          <a:p>
            <a:endParaRPr lang="en-US" sz="2400" b="1">
              <a:solidFill>
                <a:srgbClr val="50565C"/>
              </a:solidFill>
              <a:latin typeface="Arial Narrow" pitchFamily="34" charset="0"/>
              <a:ea typeface="ＭＳ Ｐゴシック"/>
              <a:cs typeface="ＭＳ Ｐゴシック"/>
            </a:endParaRPr>
          </a:p>
        </p:txBody>
      </p:sp>
      <p:sp>
        <p:nvSpPr>
          <p:cNvPr id="29703" name="AutoShape 3"/>
          <p:cNvSpPr>
            <a:spLocks noChangeArrowheads="1"/>
          </p:cNvSpPr>
          <p:nvPr/>
        </p:nvSpPr>
        <p:spPr bwMode="auto">
          <a:xfrm>
            <a:off x="6157913" y="1762125"/>
            <a:ext cx="1263650" cy="768350"/>
          </a:xfrm>
          <a:prstGeom prst="rightArrow">
            <a:avLst>
              <a:gd name="adj1" fmla="val 50000"/>
              <a:gd name="adj2" fmla="val 41116"/>
            </a:avLst>
          </a:prstGeom>
          <a:gradFill rotWithShape="1">
            <a:gsLst>
              <a:gs pos="0">
                <a:srgbClr val="DCFF79"/>
              </a:gs>
              <a:gs pos="100000">
                <a:schemeClr val="folHlink"/>
              </a:gs>
            </a:gsLst>
            <a:lin ang="0" scaled="1"/>
          </a:gradFill>
          <a:ln w="9525">
            <a:noFill/>
            <a:miter lim="800000"/>
            <a:headEnd/>
            <a:tailEnd/>
          </a:ln>
        </p:spPr>
        <p:txBody>
          <a:bodyPr wrap="none" anchor="ctr"/>
          <a:lstStyle/>
          <a:p>
            <a:endParaRPr lang="en-US" sz="2400" b="1">
              <a:solidFill>
                <a:srgbClr val="50565C"/>
              </a:solidFill>
              <a:latin typeface="Arial Narrow" pitchFamily="34" charset="0"/>
              <a:ea typeface="ＭＳ Ｐゴシック"/>
              <a:cs typeface="ＭＳ Ｐゴシック"/>
            </a:endParaRPr>
          </a:p>
        </p:txBody>
      </p:sp>
      <p:sp>
        <p:nvSpPr>
          <p:cNvPr id="29704" name="AutoShape 4"/>
          <p:cNvSpPr>
            <a:spLocks noChangeArrowheads="1"/>
          </p:cNvSpPr>
          <p:nvPr/>
        </p:nvSpPr>
        <p:spPr bwMode="auto">
          <a:xfrm>
            <a:off x="6145213" y="2644775"/>
            <a:ext cx="1263650" cy="768350"/>
          </a:xfrm>
          <a:prstGeom prst="rightArrow">
            <a:avLst>
              <a:gd name="adj1" fmla="val 50000"/>
              <a:gd name="adj2" fmla="val 41116"/>
            </a:avLst>
          </a:prstGeom>
          <a:gradFill rotWithShape="1">
            <a:gsLst>
              <a:gs pos="0">
                <a:srgbClr val="DCFF79"/>
              </a:gs>
              <a:gs pos="100000">
                <a:schemeClr val="folHlink"/>
              </a:gs>
            </a:gsLst>
            <a:lin ang="0" scaled="1"/>
          </a:gradFill>
          <a:ln w="9525">
            <a:noFill/>
            <a:miter lim="800000"/>
            <a:headEnd/>
            <a:tailEnd/>
          </a:ln>
        </p:spPr>
        <p:txBody>
          <a:bodyPr wrap="none" anchor="ctr"/>
          <a:lstStyle/>
          <a:p>
            <a:endParaRPr lang="en-US" sz="2400" b="1">
              <a:solidFill>
                <a:srgbClr val="50565C"/>
              </a:solidFill>
              <a:latin typeface="Arial Narrow" pitchFamily="34" charset="0"/>
              <a:ea typeface="ＭＳ Ｐゴシック"/>
              <a:cs typeface="ＭＳ Ｐゴシック"/>
            </a:endParaRPr>
          </a:p>
        </p:txBody>
      </p:sp>
      <p:sp>
        <p:nvSpPr>
          <p:cNvPr id="29705" name="Text Box 5"/>
          <p:cNvSpPr txBox="1">
            <a:spLocks noChangeArrowheads="1"/>
          </p:cNvSpPr>
          <p:nvPr/>
        </p:nvSpPr>
        <p:spPr bwMode="auto">
          <a:xfrm rot="-5400000">
            <a:off x="6390481" y="4199732"/>
            <a:ext cx="2259013" cy="457200"/>
          </a:xfrm>
          <a:prstGeom prst="rect">
            <a:avLst/>
          </a:prstGeom>
          <a:noFill/>
          <a:ln w="9525">
            <a:noFill/>
            <a:miter lim="800000"/>
            <a:headEnd/>
            <a:tailEnd/>
          </a:ln>
        </p:spPr>
        <p:txBody>
          <a:bodyPr>
            <a:spAutoFit/>
          </a:bodyPr>
          <a:lstStyle/>
          <a:p>
            <a:pPr algn="ctr">
              <a:spcBef>
                <a:spcPct val="50000"/>
              </a:spcBef>
            </a:pPr>
            <a:r>
              <a:rPr lang="en-US" sz="2400" b="1">
                <a:solidFill>
                  <a:srgbClr val="50565C"/>
                </a:solidFill>
                <a:ea typeface="ＭＳ Ｐゴシック"/>
                <a:cs typeface="ＭＳ Ｐゴシック"/>
              </a:rPr>
              <a:t>R E F I N I N G</a:t>
            </a:r>
          </a:p>
        </p:txBody>
      </p:sp>
      <p:sp>
        <p:nvSpPr>
          <p:cNvPr id="29706" name="AutoShape 6"/>
          <p:cNvSpPr>
            <a:spLocks noChangeArrowheads="1"/>
          </p:cNvSpPr>
          <p:nvPr/>
        </p:nvSpPr>
        <p:spPr bwMode="auto">
          <a:xfrm>
            <a:off x="6107113" y="4062413"/>
            <a:ext cx="1263650" cy="768350"/>
          </a:xfrm>
          <a:prstGeom prst="rightArrow">
            <a:avLst>
              <a:gd name="adj1" fmla="val 50000"/>
              <a:gd name="adj2" fmla="val 41116"/>
            </a:avLst>
          </a:prstGeom>
          <a:gradFill rotWithShape="1">
            <a:gsLst>
              <a:gs pos="0">
                <a:srgbClr val="DCFF79"/>
              </a:gs>
              <a:gs pos="100000">
                <a:schemeClr val="folHlink"/>
              </a:gs>
            </a:gsLst>
            <a:lin ang="0" scaled="1"/>
          </a:gradFill>
          <a:ln w="9525">
            <a:noFill/>
            <a:miter lim="800000"/>
            <a:headEnd/>
            <a:tailEnd/>
          </a:ln>
        </p:spPr>
        <p:txBody>
          <a:bodyPr wrap="none" anchor="ctr"/>
          <a:lstStyle/>
          <a:p>
            <a:endParaRPr lang="en-US" sz="2400" b="1">
              <a:solidFill>
                <a:srgbClr val="50565C"/>
              </a:solidFill>
              <a:latin typeface="Arial Narrow" pitchFamily="34" charset="0"/>
              <a:ea typeface="ＭＳ Ｐゴシック"/>
              <a:cs typeface="ＭＳ Ｐゴシック"/>
            </a:endParaRPr>
          </a:p>
        </p:txBody>
      </p:sp>
      <p:sp>
        <p:nvSpPr>
          <p:cNvPr id="352265" name="AutoShape 9"/>
          <p:cNvSpPr>
            <a:spLocks noChangeArrowheads="1"/>
          </p:cNvSpPr>
          <p:nvPr/>
        </p:nvSpPr>
        <p:spPr bwMode="auto">
          <a:xfrm>
            <a:off x="1981200" y="2667000"/>
            <a:ext cx="4891088" cy="1844675"/>
          </a:xfrm>
          <a:prstGeom prst="roundRect">
            <a:avLst>
              <a:gd name="adj" fmla="val 16667"/>
            </a:avLst>
          </a:prstGeom>
          <a:gradFill rotWithShape="1">
            <a:gsLst>
              <a:gs pos="0">
                <a:srgbClr val="FEE4B1"/>
              </a:gs>
              <a:gs pos="100000">
                <a:srgbClr val="FED37E"/>
              </a:gs>
            </a:gsLst>
            <a:lin ang="5400000" scaled="1"/>
          </a:gradFill>
          <a:ln w="9525">
            <a:solidFill>
              <a:srgbClr val="E89B02"/>
            </a:solidFill>
            <a:round/>
            <a:headEnd/>
            <a:tailEnd/>
          </a:ln>
          <a:effectLst>
            <a:outerShdw dist="81320" dir="2319588" algn="ctr" rotWithShape="0">
              <a:srgbClr val="ABA269">
                <a:alpha val="50000"/>
              </a:srgbClr>
            </a:outerShdw>
          </a:effectLst>
        </p:spPr>
        <p:txBody>
          <a:bodyPr wrap="none" anchor="ctr"/>
          <a:lstStyle/>
          <a:p>
            <a:pPr>
              <a:defRPr/>
            </a:pPr>
            <a:endParaRPr lang="en-US" sz="2400" b="1">
              <a:solidFill>
                <a:srgbClr val="50565C"/>
              </a:solidFill>
              <a:latin typeface="Arial Narrow" pitchFamily="34" charset="0"/>
              <a:ea typeface="MS PGothic" pitchFamily="34" charset="-128"/>
              <a:cs typeface="+mn-cs"/>
            </a:endParaRPr>
          </a:p>
        </p:txBody>
      </p:sp>
      <p:sp>
        <p:nvSpPr>
          <p:cNvPr id="352266" name="AutoShape 10"/>
          <p:cNvSpPr>
            <a:spLocks noChangeArrowheads="1"/>
          </p:cNvSpPr>
          <p:nvPr/>
        </p:nvSpPr>
        <p:spPr bwMode="auto">
          <a:xfrm>
            <a:off x="1925638" y="1406525"/>
            <a:ext cx="4876800" cy="1123950"/>
          </a:xfrm>
          <a:prstGeom prst="roundRect">
            <a:avLst>
              <a:gd name="adj" fmla="val 16667"/>
            </a:avLst>
          </a:prstGeom>
          <a:gradFill rotWithShape="1">
            <a:gsLst>
              <a:gs pos="0">
                <a:srgbClr val="E2F5DB"/>
              </a:gs>
              <a:gs pos="100000">
                <a:srgbClr val="BCE8AA"/>
              </a:gs>
            </a:gsLst>
            <a:lin ang="5400000" scaled="1"/>
          </a:gradFill>
          <a:ln w="9525">
            <a:solidFill>
              <a:srgbClr val="397620"/>
            </a:solidFill>
            <a:round/>
            <a:headEnd/>
            <a:tailEnd/>
          </a:ln>
          <a:effectLst>
            <a:outerShdw dist="81320" dir="2319588" algn="ctr" rotWithShape="0">
              <a:srgbClr val="ABA269">
                <a:alpha val="50000"/>
              </a:srgbClr>
            </a:outerShdw>
          </a:effectLst>
        </p:spPr>
        <p:txBody>
          <a:bodyPr wrap="none" anchor="ctr"/>
          <a:lstStyle/>
          <a:p>
            <a:pPr>
              <a:defRPr/>
            </a:pPr>
            <a:endParaRPr lang="en-US" sz="2400" b="1">
              <a:solidFill>
                <a:srgbClr val="50565C"/>
              </a:solidFill>
              <a:latin typeface="Arial Narrow" pitchFamily="34" charset="0"/>
              <a:ea typeface="MS PGothic" pitchFamily="34" charset="-128"/>
              <a:cs typeface="+mn-cs"/>
            </a:endParaRPr>
          </a:p>
        </p:txBody>
      </p:sp>
      <p:sp>
        <p:nvSpPr>
          <p:cNvPr id="29709" name="AutoShape 11"/>
          <p:cNvSpPr>
            <a:spLocks noChangeArrowheads="1"/>
          </p:cNvSpPr>
          <p:nvPr/>
        </p:nvSpPr>
        <p:spPr bwMode="auto">
          <a:xfrm rot="265894">
            <a:off x="696913" y="1603375"/>
            <a:ext cx="1266825" cy="12207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bg1"/>
              </a:gs>
              <a:gs pos="100000">
                <a:srgbClr val="969696"/>
              </a:gs>
            </a:gsLst>
            <a:lin ang="0" scaled="1"/>
          </a:gradFill>
          <a:ln w="9525">
            <a:noFill/>
            <a:miter lim="800000"/>
            <a:headEnd/>
            <a:tailEnd/>
          </a:ln>
        </p:spPr>
        <p:txBody>
          <a:bodyPr wrap="none" anchor="ctr"/>
          <a:lstStyle/>
          <a:p>
            <a:endParaRPr lang="en-US"/>
          </a:p>
        </p:txBody>
      </p:sp>
      <p:sp>
        <p:nvSpPr>
          <p:cNvPr id="29710" name="Rectangle 2"/>
          <p:cNvSpPr>
            <a:spLocks noGrp="1" noChangeArrowheads="1"/>
          </p:cNvSpPr>
          <p:nvPr>
            <p:ph type="title" idx="4294967295"/>
          </p:nvPr>
        </p:nvSpPr>
        <p:spPr>
          <a:xfrm>
            <a:off x="-109538" y="69850"/>
            <a:ext cx="7651751" cy="711200"/>
          </a:xfrm>
        </p:spPr>
        <p:txBody>
          <a:bodyPr/>
          <a:lstStyle/>
          <a:p>
            <a:pPr marL="165100" defTabSz="914400" eaLnBrk="1" hangingPunct="1"/>
            <a:r>
              <a:rPr lang="en-US" sz="2400" b="1" smtClean="0">
                <a:cs typeface="Arial" charset="0"/>
              </a:rPr>
              <a:t>Exploring Multiple Routes to Biomass</a:t>
            </a:r>
          </a:p>
        </p:txBody>
      </p:sp>
      <p:sp>
        <p:nvSpPr>
          <p:cNvPr id="29711" name="Text Box 13"/>
          <p:cNvSpPr txBox="1">
            <a:spLocks noChangeArrowheads="1"/>
          </p:cNvSpPr>
          <p:nvPr/>
        </p:nvSpPr>
        <p:spPr bwMode="auto">
          <a:xfrm>
            <a:off x="2505075" y="971550"/>
            <a:ext cx="3840163" cy="396875"/>
          </a:xfrm>
          <a:prstGeom prst="rect">
            <a:avLst/>
          </a:prstGeom>
          <a:noFill/>
          <a:ln w="9525">
            <a:noFill/>
            <a:miter lim="800000"/>
            <a:headEnd/>
            <a:tailEnd/>
          </a:ln>
        </p:spPr>
        <p:txBody>
          <a:bodyPr>
            <a:spAutoFit/>
          </a:bodyPr>
          <a:lstStyle/>
          <a:p>
            <a:pPr algn="ctr">
              <a:spcBef>
                <a:spcPct val="50000"/>
              </a:spcBef>
            </a:pPr>
            <a:r>
              <a:rPr lang="en-US" sz="2000" b="1">
                <a:solidFill>
                  <a:srgbClr val="003399"/>
                </a:solidFill>
                <a:ea typeface="ＭＳ Ｐゴシック"/>
                <a:cs typeface="ＭＳ Ｐゴシック"/>
              </a:rPr>
              <a:t>Platforms</a:t>
            </a:r>
          </a:p>
        </p:txBody>
      </p:sp>
      <p:sp>
        <p:nvSpPr>
          <p:cNvPr id="29712" name="AutoShape 15"/>
          <p:cNvSpPr>
            <a:spLocks noChangeArrowheads="1"/>
          </p:cNvSpPr>
          <p:nvPr/>
        </p:nvSpPr>
        <p:spPr bwMode="auto">
          <a:xfrm rot="21334106" flipV="1">
            <a:off x="684213" y="4511675"/>
            <a:ext cx="1266825" cy="12207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bg1"/>
              </a:gs>
              <a:gs pos="100000">
                <a:srgbClr val="969696"/>
              </a:gs>
            </a:gsLst>
            <a:lin ang="0" scaled="1"/>
          </a:gradFill>
          <a:ln w="9525">
            <a:noFill/>
            <a:miter lim="800000"/>
            <a:headEnd/>
            <a:tailEnd/>
          </a:ln>
        </p:spPr>
        <p:txBody>
          <a:bodyPr rot="10800000" wrap="none" anchor="ctr"/>
          <a:lstStyle/>
          <a:p>
            <a:endParaRPr lang="en-US"/>
          </a:p>
        </p:txBody>
      </p:sp>
      <p:sp>
        <p:nvSpPr>
          <p:cNvPr id="352272" name="AutoShape 16"/>
          <p:cNvSpPr>
            <a:spLocks noChangeArrowheads="1"/>
          </p:cNvSpPr>
          <p:nvPr/>
        </p:nvSpPr>
        <p:spPr bwMode="auto">
          <a:xfrm>
            <a:off x="152400" y="2212975"/>
            <a:ext cx="1566863" cy="2870200"/>
          </a:xfrm>
          <a:prstGeom prst="roundRect">
            <a:avLst>
              <a:gd name="adj" fmla="val 16667"/>
            </a:avLst>
          </a:prstGeom>
          <a:gradFill rotWithShape="1">
            <a:gsLst>
              <a:gs pos="0">
                <a:srgbClr val="E4FE62"/>
              </a:gs>
              <a:gs pos="100000">
                <a:srgbClr val="B1D402"/>
              </a:gs>
            </a:gsLst>
            <a:lin ang="2700000" scaled="1"/>
          </a:gradFill>
          <a:ln w="9525">
            <a:solidFill>
              <a:srgbClr val="829C02"/>
            </a:solidFill>
            <a:round/>
            <a:headEnd/>
            <a:tailEnd/>
          </a:ln>
          <a:effectLst>
            <a:outerShdw dist="81320" dir="2319588" algn="ctr" rotWithShape="0">
              <a:srgbClr val="ABA269">
                <a:alpha val="50000"/>
              </a:srgbClr>
            </a:outerShdw>
          </a:effectLst>
        </p:spPr>
        <p:txBody>
          <a:bodyPr wrap="none" anchor="ctr"/>
          <a:lstStyle/>
          <a:p>
            <a:pPr>
              <a:defRPr/>
            </a:pPr>
            <a:endParaRPr lang="en-US" sz="2400" b="1">
              <a:solidFill>
                <a:srgbClr val="50565C"/>
              </a:solidFill>
              <a:latin typeface="Arial Narrow" pitchFamily="34" charset="0"/>
              <a:ea typeface="MS PGothic" pitchFamily="34" charset="-128"/>
              <a:cs typeface="+mn-cs"/>
            </a:endParaRPr>
          </a:p>
        </p:txBody>
      </p:sp>
      <p:sp>
        <p:nvSpPr>
          <p:cNvPr id="29714" name="Text Box 17"/>
          <p:cNvSpPr txBox="1">
            <a:spLocks noChangeArrowheads="1"/>
          </p:cNvSpPr>
          <p:nvPr/>
        </p:nvSpPr>
        <p:spPr bwMode="auto">
          <a:xfrm>
            <a:off x="152400" y="2278063"/>
            <a:ext cx="1566863" cy="749300"/>
          </a:xfrm>
          <a:prstGeom prst="rect">
            <a:avLst/>
          </a:prstGeom>
          <a:noFill/>
          <a:ln w="9525">
            <a:noFill/>
            <a:miter lim="800000"/>
            <a:headEnd/>
            <a:tailEnd/>
          </a:ln>
        </p:spPr>
        <p:txBody>
          <a:bodyPr>
            <a:spAutoFit/>
          </a:bodyPr>
          <a:lstStyle/>
          <a:p>
            <a:pPr algn="ctr">
              <a:lnSpc>
                <a:spcPct val="80000"/>
              </a:lnSpc>
              <a:spcBef>
                <a:spcPct val="50000"/>
              </a:spcBef>
            </a:pPr>
            <a:r>
              <a:rPr lang="en-US" b="1">
                <a:solidFill>
                  <a:srgbClr val="50565C"/>
                </a:solidFill>
                <a:ea typeface="ＭＳ Ｐゴシック"/>
                <a:cs typeface="ＭＳ Ｐゴシック"/>
              </a:rPr>
              <a:t>Feedstock</a:t>
            </a:r>
            <a:br>
              <a:rPr lang="en-US" b="1">
                <a:solidFill>
                  <a:srgbClr val="50565C"/>
                </a:solidFill>
                <a:ea typeface="ＭＳ Ｐゴシック"/>
                <a:cs typeface="ＭＳ Ｐゴシック"/>
              </a:rPr>
            </a:br>
            <a:r>
              <a:rPr lang="en-US" b="1">
                <a:solidFill>
                  <a:srgbClr val="50565C"/>
                </a:solidFill>
                <a:ea typeface="ＭＳ Ｐゴシック"/>
                <a:cs typeface="ＭＳ Ｐゴシック"/>
              </a:rPr>
              <a:t>Production</a:t>
            </a:r>
            <a:br>
              <a:rPr lang="en-US" b="1">
                <a:solidFill>
                  <a:srgbClr val="50565C"/>
                </a:solidFill>
                <a:ea typeface="ＭＳ Ｐゴシック"/>
                <a:cs typeface="ＭＳ Ｐゴシック"/>
              </a:rPr>
            </a:br>
            <a:r>
              <a:rPr lang="en-US" b="1">
                <a:solidFill>
                  <a:srgbClr val="50565C"/>
                </a:solidFill>
                <a:ea typeface="ＭＳ Ｐゴシック"/>
                <a:cs typeface="ＭＳ Ｐゴシック"/>
              </a:rPr>
              <a:t>&amp; Logistics</a:t>
            </a:r>
          </a:p>
        </p:txBody>
      </p:sp>
      <p:sp>
        <p:nvSpPr>
          <p:cNvPr id="29715" name="Text Box 18"/>
          <p:cNvSpPr txBox="1">
            <a:spLocks noChangeArrowheads="1"/>
          </p:cNvSpPr>
          <p:nvPr/>
        </p:nvSpPr>
        <p:spPr bwMode="auto">
          <a:xfrm>
            <a:off x="261938" y="3076575"/>
            <a:ext cx="1435100" cy="1581150"/>
          </a:xfrm>
          <a:prstGeom prst="rect">
            <a:avLst/>
          </a:prstGeom>
          <a:noFill/>
          <a:ln w="9525">
            <a:noFill/>
            <a:miter lim="800000"/>
            <a:headEnd/>
            <a:tailEnd/>
          </a:ln>
        </p:spPr>
        <p:txBody>
          <a:bodyPr>
            <a:spAutoFit/>
          </a:bodyPr>
          <a:lstStyle/>
          <a:p>
            <a:pPr marL="115888" indent="-115888">
              <a:lnSpc>
                <a:spcPct val="95000"/>
              </a:lnSpc>
              <a:spcBef>
                <a:spcPct val="25000"/>
              </a:spcBef>
              <a:buFontTx/>
              <a:buChar char="•"/>
            </a:pPr>
            <a:r>
              <a:rPr lang="en-US" sz="1500" b="1">
                <a:solidFill>
                  <a:srgbClr val="50565C"/>
                </a:solidFill>
                <a:ea typeface="ＭＳ Ｐゴシック"/>
                <a:cs typeface="ＭＳ Ｐゴシック"/>
              </a:rPr>
              <a:t>Energy crops</a:t>
            </a:r>
          </a:p>
          <a:p>
            <a:pPr marL="115888" indent="-115888">
              <a:lnSpc>
                <a:spcPct val="95000"/>
              </a:lnSpc>
              <a:spcBef>
                <a:spcPct val="25000"/>
              </a:spcBef>
              <a:buFontTx/>
              <a:buChar char="•"/>
            </a:pPr>
            <a:r>
              <a:rPr lang="en-US" sz="1500" b="1">
                <a:solidFill>
                  <a:srgbClr val="50565C"/>
                </a:solidFill>
                <a:ea typeface="ＭＳ Ｐゴシック"/>
                <a:cs typeface="ＭＳ Ｐゴシック"/>
              </a:rPr>
              <a:t>Waste Streams</a:t>
            </a:r>
          </a:p>
          <a:p>
            <a:pPr marL="115888" indent="-115888">
              <a:lnSpc>
                <a:spcPct val="95000"/>
              </a:lnSpc>
              <a:spcBef>
                <a:spcPct val="25000"/>
              </a:spcBef>
              <a:buFontTx/>
              <a:buChar char="•"/>
            </a:pPr>
            <a:r>
              <a:rPr lang="en-US" sz="1500" b="1">
                <a:solidFill>
                  <a:srgbClr val="50565C"/>
                </a:solidFill>
                <a:ea typeface="ＭＳ Ｐゴシック"/>
                <a:cs typeface="ＭＳ Ｐゴシック"/>
              </a:rPr>
              <a:t>Algae</a:t>
            </a:r>
          </a:p>
          <a:p>
            <a:pPr marL="115888" indent="-115888">
              <a:lnSpc>
                <a:spcPct val="95000"/>
              </a:lnSpc>
              <a:spcBef>
                <a:spcPct val="25000"/>
              </a:spcBef>
            </a:pPr>
            <a:endParaRPr lang="en-US" sz="1500" b="1">
              <a:solidFill>
                <a:srgbClr val="50565C"/>
              </a:solidFill>
              <a:ea typeface="ＭＳ Ｐゴシック"/>
              <a:cs typeface="ＭＳ Ｐゴシック"/>
            </a:endParaRPr>
          </a:p>
        </p:txBody>
      </p:sp>
      <p:sp>
        <p:nvSpPr>
          <p:cNvPr id="29716" name="Text Box 19"/>
          <p:cNvSpPr txBox="1">
            <a:spLocks noChangeArrowheads="1"/>
          </p:cNvSpPr>
          <p:nvPr/>
        </p:nvSpPr>
        <p:spPr bwMode="auto">
          <a:xfrm>
            <a:off x="7754938" y="2773363"/>
            <a:ext cx="1389062" cy="3187700"/>
          </a:xfrm>
          <a:prstGeom prst="rect">
            <a:avLst/>
          </a:prstGeom>
          <a:noFill/>
          <a:ln w="9525">
            <a:noFill/>
            <a:miter lim="800000"/>
            <a:headEnd/>
            <a:tailEnd/>
          </a:ln>
        </p:spPr>
        <p:txBody>
          <a:bodyPr>
            <a:spAutoFit/>
          </a:bodyPr>
          <a:lstStyle/>
          <a:p>
            <a:pPr>
              <a:lnSpc>
                <a:spcPct val="90000"/>
              </a:lnSpc>
              <a:spcBef>
                <a:spcPct val="45000"/>
              </a:spcBef>
            </a:pPr>
            <a:r>
              <a:rPr lang="en-US" i="1">
                <a:solidFill>
                  <a:srgbClr val="50565C"/>
                </a:solidFill>
                <a:ea typeface="ＭＳ Ｐゴシック"/>
                <a:cs typeface="ＭＳ Ｐゴシック"/>
              </a:rPr>
              <a:t>Ethanol</a:t>
            </a:r>
          </a:p>
          <a:p>
            <a:pPr>
              <a:lnSpc>
                <a:spcPct val="90000"/>
              </a:lnSpc>
              <a:spcBef>
                <a:spcPct val="45000"/>
              </a:spcBef>
            </a:pPr>
            <a:r>
              <a:rPr lang="en-US" i="1">
                <a:solidFill>
                  <a:srgbClr val="50565C"/>
                </a:solidFill>
                <a:ea typeface="ＭＳ Ｐゴシック"/>
                <a:cs typeface="ＭＳ Ｐゴシック"/>
              </a:rPr>
              <a:t>Butanol</a:t>
            </a:r>
          </a:p>
          <a:p>
            <a:pPr>
              <a:lnSpc>
                <a:spcPct val="90000"/>
              </a:lnSpc>
              <a:spcBef>
                <a:spcPct val="45000"/>
              </a:spcBef>
            </a:pPr>
            <a:r>
              <a:rPr lang="en-US" i="1">
                <a:solidFill>
                  <a:srgbClr val="50565C"/>
                </a:solidFill>
                <a:ea typeface="ＭＳ Ｐゴシック"/>
                <a:cs typeface="ＭＳ Ｐゴシック"/>
              </a:rPr>
              <a:t>Olefins</a:t>
            </a:r>
          </a:p>
          <a:p>
            <a:pPr>
              <a:lnSpc>
                <a:spcPct val="90000"/>
              </a:lnSpc>
              <a:spcBef>
                <a:spcPct val="45000"/>
              </a:spcBef>
            </a:pPr>
            <a:r>
              <a:rPr lang="en-US" i="1">
                <a:solidFill>
                  <a:srgbClr val="50565C"/>
                </a:solidFill>
                <a:ea typeface="ＭＳ Ｐゴシック"/>
                <a:cs typeface="ＭＳ Ｐゴシック"/>
              </a:rPr>
              <a:t>Aromatics</a:t>
            </a:r>
          </a:p>
          <a:p>
            <a:pPr>
              <a:lnSpc>
                <a:spcPct val="90000"/>
              </a:lnSpc>
              <a:spcBef>
                <a:spcPct val="45000"/>
              </a:spcBef>
            </a:pPr>
            <a:r>
              <a:rPr lang="en-US" i="1">
                <a:solidFill>
                  <a:srgbClr val="50565C"/>
                </a:solidFill>
                <a:ea typeface="ＭＳ Ｐゴシック"/>
                <a:cs typeface="ＭＳ Ｐゴシック"/>
              </a:rPr>
              <a:t>Gasoline</a:t>
            </a:r>
          </a:p>
          <a:p>
            <a:pPr>
              <a:lnSpc>
                <a:spcPct val="90000"/>
              </a:lnSpc>
              <a:spcBef>
                <a:spcPct val="45000"/>
              </a:spcBef>
            </a:pPr>
            <a:r>
              <a:rPr lang="en-US" i="1">
                <a:solidFill>
                  <a:srgbClr val="50565C"/>
                </a:solidFill>
                <a:ea typeface="ＭＳ Ｐゴシック"/>
                <a:cs typeface="ＭＳ Ｐゴシック"/>
              </a:rPr>
              <a:t>Diesel</a:t>
            </a:r>
          </a:p>
          <a:p>
            <a:pPr>
              <a:lnSpc>
                <a:spcPct val="90000"/>
              </a:lnSpc>
              <a:spcBef>
                <a:spcPct val="45000"/>
              </a:spcBef>
            </a:pPr>
            <a:r>
              <a:rPr lang="en-US" i="1">
                <a:solidFill>
                  <a:srgbClr val="50565C"/>
                </a:solidFill>
                <a:ea typeface="ＭＳ Ｐゴシック"/>
                <a:cs typeface="ＭＳ Ｐゴシック"/>
              </a:rPr>
              <a:t>Jet</a:t>
            </a:r>
          </a:p>
          <a:p>
            <a:pPr>
              <a:lnSpc>
                <a:spcPct val="90000"/>
              </a:lnSpc>
              <a:spcBef>
                <a:spcPct val="45000"/>
              </a:spcBef>
            </a:pPr>
            <a:r>
              <a:rPr lang="en-US" i="1">
                <a:solidFill>
                  <a:srgbClr val="50565C"/>
                </a:solidFill>
                <a:ea typeface="ＭＳ Ｐゴシック"/>
                <a:cs typeface="ＭＳ Ｐゴシック"/>
              </a:rPr>
              <a:t>Heat and Power</a:t>
            </a:r>
          </a:p>
        </p:txBody>
      </p:sp>
      <p:sp>
        <p:nvSpPr>
          <p:cNvPr id="29717" name="Text Box 20"/>
          <p:cNvSpPr txBox="1">
            <a:spLocks noChangeArrowheads="1"/>
          </p:cNvSpPr>
          <p:nvPr/>
        </p:nvSpPr>
        <p:spPr bwMode="auto">
          <a:xfrm>
            <a:off x="7397750" y="1570038"/>
            <a:ext cx="1746250" cy="1054100"/>
          </a:xfrm>
          <a:prstGeom prst="rect">
            <a:avLst/>
          </a:prstGeom>
          <a:noFill/>
          <a:ln w="9525">
            <a:noFill/>
            <a:miter lim="800000"/>
            <a:headEnd/>
            <a:tailEnd/>
          </a:ln>
        </p:spPr>
        <p:txBody>
          <a:bodyPr>
            <a:spAutoFit/>
          </a:bodyPr>
          <a:lstStyle/>
          <a:p>
            <a:pPr>
              <a:spcBef>
                <a:spcPct val="100000"/>
              </a:spcBef>
            </a:pPr>
            <a:r>
              <a:rPr lang="en-US" i="1">
                <a:solidFill>
                  <a:srgbClr val="50565C"/>
                </a:solidFill>
                <a:ea typeface="ＭＳ Ｐゴシック"/>
                <a:cs typeface="ＭＳ Ｐゴシック"/>
              </a:rPr>
              <a:t>Co or By Products</a:t>
            </a:r>
          </a:p>
          <a:p>
            <a:pPr>
              <a:spcBef>
                <a:spcPct val="50000"/>
              </a:spcBef>
            </a:pPr>
            <a:r>
              <a:rPr lang="en-US" i="1">
                <a:solidFill>
                  <a:srgbClr val="50565C"/>
                </a:solidFill>
                <a:ea typeface="ＭＳ Ｐゴシック"/>
                <a:cs typeface="ＭＳ Ｐゴシック"/>
              </a:rPr>
              <a:t>Power</a:t>
            </a:r>
          </a:p>
        </p:txBody>
      </p:sp>
      <p:sp>
        <p:nvSpPr>
          <p:cNvPr id="29718" name="Text Box 22"/>
          <p:cNvSpPr txBox="1">
            <a:spLocks noChangeArrowheads="1"/>
          </p:cNvSpPr>
          <p:nvPr/>
        </p:nvSpPr>
        <p:spPr bwMode="auto">
          <a:xfrm>
            <a:off x="2203450" y="2689225"/>
            <a:ext cx="3606800" cy="341313"/>
          </a:xfrm>
          <a:prstGeom prst="rect">
            <a:avLst/>
          </a:prstGeom>
          <a:noFill/>
          <a:ln w="9525">
            <a:noFill/>
            <a:miter lim="800000"/>
            <a:headEnd/>
            <a:tailEnd/>
          </a:ln>
        </p:spPr>
        <p:txBody>
          <a:bodyPr>
            <a:spAutoFit/>
          </a:bodyPr>
          <a:lstStyle/>
          <a:p>
            <a:pPr>
              <a:lnSpc>
                <a:spcPct val="90000"/>
              </a:lnSpc>
              <a:spcBef>
                <a:spcPct val="30000"/>
              </a:spcBef>
            </a:pPr>
            <a:r>
              <a:rPr lang="en-US" b="1" i="1">
                <a:solidFill>
                  <a:srgbClr val="873E06"/>
                </a:solidFill>
                <a:ea typeface="ＭＳ Ｐゴシック"/>
                <a:cs typeface="ＭＳ Ｐゴシック"/>
              </a:rPr>
              <a:t>Pyrolysis Oil Platform</a:t>
            </a:r>
          </a:p>
        </p:txBody>
      </p:sp>
      <p:sp>
        <p:nvSpPr>
          <p:cNvPr id="29719" name="Line 24"/>
          <p:cNvSpPr>
            <a:spLocks noChangeShapeType="1"/>
          </p:cNvSpPr>
          <p:nvPr/>
        </p:nvSpPr>
        <p:spPr bwMode="auto">
          <a:xfrm>
            <a:off x="3516313" y="4173538"/>
            <a:ext cx="228600" cy="0"/>
          </a:xfrm>
          <a:prstGeom prst="line">
            <a:avLst/>
          </a:prstGeom>
          <a:noFill/>
          <a:ln w="19050">
            <a:solidFill>
              <a:schemeClr val="tx1"/>
            </a:solidFill>
            <a:round/>
            <a:headEnd/>
            <a:tailEnd type="arrow" w="lg" len="med"/>
          </a:ln>
        </p:spPr>
        <p:txBody>
          <a:bodyPr/>
          <a:lstStyle/>
          <a:p>
            <a:endParaRPr lang="en-US"/>
          </a:p>
        </p:txBody>
      </p:sp>
      <p:sp>
        <p:nvSpPr>
          <p:cNvPr id="29720" name="Text Box 25"/>
          <p:cNvSpPr txBox="1">
            <a:spLocks noChangeArrowheads="1"/>
          </p:cNvSpPr>
          <p:nvPr/>
        </p:nvSpPr>
        <p:spPr bwMode="auto">
          <a:xfrm>
            <a:off x="2209800" y="3657600"/>
            <a:ext cx="3024188" cy="366713"/>
          </a:xfrm>
          <a:prstGeom prst="rect">
            <a:avLst/>
          </a:prstGeom>
          <a:noFill/>
          <a:ln w="9525">
            <a:noFill/>
            <a:miter lim="800000"/>
            <a:headEnd/>
            <a:tailEnd/>
          </a:ln>
        </p:spPr>
        <p:txBody>
          <a:bodyPr>
            <a:spAutoFit/>
          </a:bodyPr>
          <a:lstStyle/>
          <a:p>
            <a:pPr>
              <a:spcBef>
                <a:spcPct val="50000"/>
              </a:spcBef>
            </a:pPr>
            <a:r>
              <a:rPr lang="en-US" b="1" i="1">
                <a:solidFill>
                  <a:srgbClr val="873E06"/>
                </a:solidFill>
                <a:ea typeface="ＭＳ Ｐゴシック"/>
                <a:cs typeface="ＭＳ Ｐゴシック"/>
              </a:rPr>
              <a:t>Syngas Platform</a:t>
            </a:r>
          </a:p>
        </p:txBody>
      </p:sp>
      <p:sp>
        <p:nvSpPr>
          <p:cNvPr id="29721" name="Line 33"/>
          <p:cNvSpPr>
            <a:spLocks noChangeShapeType="1"/>
          </p:cNvSpPr>
          <p:nvPr/>
        </p:nvSpPr>
        <p:spPr bwMode="auto">
          <a:xfrm>
            <a:off x="3171825" y="3306763"/>
            <a:ext cx="228600" cy="0"/>
          </a:xfrm>
          <a:prstGeom prst="line">
            <a:avLst/>
          </a:prstGeom>
          <a:noFill/>
          <a:ln w="19050">
            <a:solidFill>
              <a:schemeClr val="tx1"/>
            </a:solidFill>
            <a:round/>
            <a:headEnd/>
            <a:tailEnd type="arrow" w="lg" len="med"/>
          </a:ln>
        </p:spPr>
        <p:txBody>
          <a:bodyPr/>
          <a:lstStyle/>
          <a:p>
            <a:endParaRPr lang="en-US"/>
          </a:p>
        </p:txBody>
      </p:sp>
      <p:sp>
        <p:nvSpPr>
          <p:cNvPr id="29722" name="Text Box 34"/>
          <p:cNvSpPr txBox="1">
            <a:spLocks noChangeArrowheads="1"/>
          </p:cNvSpPr>
          <p:nvPr/>
        </p:nvSpPr>
        <p:spPr bwMode="auto">
          <a:xfrm>
            <a:off x="3470275" y="3001963"/>
            <a:ext cx="911225" cy="646112"/>
          </a:xfrm>
          <a:prstGeom prst="rect">
            <a:avLst/>
          </a:prstGeom>
          <a:noFill/>
          <a:ln w="9525">
            <a:noFill/>
            <a:miter lim="800000"/>
            <a:headEnd/>
            <a:tailEnd/>
          </a:ln>
        </p:spPr>
        <p:txBody>
          <a:bodyPr>
            <a:spAutoFit/>
          </a:bodyPr>
          <a:lstStyle/>
          <a:p>
            <a:pPr>
              <a:spcBef>
                <a:spcPct val="50000"/>
              </a:spcBef>
            </a:pPr>
            <a:r>
              <a:rPr lang="en-US" b="1" i="1">
                <a:solidFill>
                  <a:srgbClr val="50565C"/>
                </a:solidFill>
                <a:ea typeface="ＭＳ Ｐゴシック"/>
                <a:cs typeface="ＭＳ Ｐゴシック"/>
              </a:rPr>
              <a:t>Liquid</a:t>
            </a:r>
            <a:br>
              <a:rPr lang="en-US" b="1" i="1">
                <a:solidFill>
                  <a:srgbClr val="50565C"/>
                </a:solidFill>
                <a:ea typeface="ＭＳ Ｐゴシック"/>
                <a:cs typeface="ＭＳ Ｐゴシック"/>
              </a:rPr>
            </a:br>
            <a:r>
              <a:rPr lang="en-US" b="1" i="1">
                <a:solidFill>
                  <a:srgbClr val="50565C"/>
                </a:solidFill>
                <a:ea typeface="ＭＳ Ｐゴシック"/>
                <a:cs typeface="ＭＳ Ｐゴシック"/>
              </a:rPr>
              <a:t>Bio-oil</a:t>
            </a:r>
          </a:p>
        </p:txBody>
      </p:sp>
      <p:sp>
        <p:nvSpPr>
          <p:cNvPr id="29723" name="Text Box 39"/>
          <p:cNvSpPr txBox="1">
            <a:spLocks noChangeArrowheads="1"/>
          </p:cNvSpPr>
          <p:nvPr/>
        </p:nvSpPr>
        <p:spPr bwMode="auto">
          <a:xfrm>
            <a:off x="2325688" y="1884363"/>
            <a:ext cx="1458912" cy="612775"/>
          </a:xfrm>
          <a:prstGeom prst="rect">
            <a:avLst/>
          </a:prstGeom>
          <a:noFill/>
          <a:ln w="9525">
            <a:noFill/>
            <a:miter lim="800000"/>
            <a:headEnd/>
            <a:tailEnd/>
          </a:ln>
        </p:spPr>
        <p:txBody>
          <a:bodyPr>
            <a:spAutoFit/>
          </a:bodyPr>
          <a:lstStyle/>
          <a:p>
            <a:pPr>
              <a:lnSpc>
                <a:spcPct val="95000"/>
              </a:lnSpc>
              <a:spcBef>
                <a:spcPct val="50000"/>
              </a:spcBef>
            </a:pPr>
            <a:r>
              <a:rPr lang="en-US" b="1" i="1">
                <a:solidFill>
                  <a:srgbClr val="50565C"/>
                </a:solidFill>
                <a:ea typeface="ＭＳ Ｐゴシック"/>
                <a:cs typeface="ＭＳ Ｐゴシック"/>
              </a:rPr>
              <a:t>Enzymatic Hydrolysis</a:t>
            </a:r>
          </a:p>
        </p:txBody>
      </p:sp>
      <p:sp>
        <p:nvSpPr>
          <p:cNvPr id="29724" name="Text Box 44"/>
          <p:cNvSpPr txBox="1">
            <a:spLocks noChangeArrowheads="1"/>
          </p:cNvSpPr>
          <p:nvPr/>
        </p:nvSpPr>
        <p:spPr bwMode="auto">
          <a:xfrm>
            <a:off x="4065588" y="1931988"/>
            <a:ext cx="1011237" cy="336550"/>
          </a:xfrm>
          <a:prstGeom prst="rect">
            <a:avLst/>
          </a:prstGeom>
          <a:noFill/>
          <a:ln w="9525">
            <a:noFill/>
            <a:miter lim="800000"/>
            <a:headEnd/>
            <a:tailEnd/>
          </a:ln>
        </p:spPr>
        <p:txBody>
          <a:bodyPr>
            <a:spAutoFit/>
          </a:bodyPr>
          <a:lstStyle/>
          <a:p>
            <a:pPr>
              <a:spcBef>
                <a:spcPct val="50000"/>
              </a:spcBef>
            </a:pPr>
            <a:r>
              <a:rPr lang="en-US" b="1" i="1">
                <a:solidFill>
                  <a:srgbClr val="50565C"/>
                </a:solidFill>
                <a:ea typeface="ＭＳ Ｐゴシック"/>
                <a:cs typeface="ＭＳ Ｐゴシック"/>
              </a:rPr>
              <a:t>Sugars</a:t>
            </a:r>
          </a:p>
        </p:txBody>
      </p:sp>
      <p:sp>
        <p:nvSpPr>
          <p:cNvPr id="29725" name="Text Box 45"/>
          <p:cNvSpPr txBox="1">
            <a:spLocks noChangeArrowheads="1"/>
          </p:cNvSpPr>
          <p:nvPr/>
        </p:nvSpPr>
        <p:spPr bwMode="auto">
          <a:xfrm>
            <a:off x="5173663" y="1916113"/>
            <a:ext cx="1698625" cy="336550"/>
          </a:xfrm>
          <a:prstGeom prst="rect">
            <a:avLst/>
          </a:prstGeom>
          <a:noFill/>
          <a:ln w="9525">
            <a:noFill/>
            <a:miter lim="800000"/>
            <a:headEnd/>
            <a:tailEnd/>
          </a:ln>
        </p:spPr>
        <p:txBody>
          <a:bodyPr>
            <a:spAutoFit/>
          </a:bodyPr>
          <a:lstStyle/>
          <a:p>
            <a:pPr>
              <a:spcBef>
                <a:spcPct val="50000"/>
              </a:spcBef>
            </a:pPr>
            <a:r>
              <a:rPr lang="en-US" b="1">
                <a:solidFill>
                  <a:srgbClr val="50565C"/>
                </a:solidFill>
                <a:ea typeface="ＭＳ Ｐゴシック"/>
                <a:cs typeface="ＭＳ Ｐゴシック"/>
              </a:rPr>
              <a:t>Fermentation</a:t>
            </a:r>
          </a:p>
        </p:txBody>
      </p:sp>
      <p:sp>
        <p:nvSpPr>
          <p:cNvPr id="29726" name="Text Box 48"/>
          <p:cNvSpPr txBox="1">
            <a:spLocks noChangeArrowheads="1"/>
          </p:cNvSpPr>
          <p:nvPr/>
        </p:nvSpPr>
        <p:spPr bwMode="auto">
          <a:xfrm>
            <a:off x="2178050" y="1412875"/>
            <a:ext cx="3794125" cy="366713"/>
          </a:xfrm>
          <a:prstGeom prst="rect">
            <a:avLst/>
          </a:prstGeom>
          <a:noFill/>
          <a:ln w="9525">
            <a:noFill/>
            <a:miter lim="800000"/>
            <a:headEnd/>
            <a:tailEnd/>
          </a:ln>
        </p:spPr>
        <p:txBody>
          <a:bodyPr>
            <a:spAutoFit/>
          </a:bodyPr>
          <a:lstStyle/>
          <a:p>
            <a:pPr>
              <a:spcBef>
                <a:spcPct val="50000"/>
              </a:spcBef>
            </a:pPr>
            <a:r>
              <a:rPr lang="en-US" b="1">
                <a:solidFill>
                  <a:srgbClr val="006600"/>
                </a:solidFill>
                <a:ea typeface="ＭＳ Ｐゴシック"/>
                <a:cs typeface="ＭＳ Ｐゴシック"/>
              </a:rPr>
              <a:t>Cellulosic Sugar Platform</a:t>
            </a:r>
          </a:p>
        </p:txBody>
      </p:sp>
      <p:sp>
        <p:nvSpPr>
          <p:cNvPr id="29727" name="Line 50"/>
          <p:cNvSpPr>
            <a:spLocks noChangeShapeType="1"/>
          </p:cNvSpPr>
          <p:nvPr/>
        </p:nvSpPr>
        <p:spPr bwMode="auto">
          <a:xfrm>
            <a:off x="4940300" y="2116138"/>
            <a:ext cx="228600" cy="0"/>
          </a:xfrm>
          <a:prstGeom prst="line">
            <a:avLst/>
          </a:prstGeom>
          <a:noFill/>
          <a:ln w="19050">
            <a:solidFill>
              <a:schemeClr val="tx1"/>
            </a:solidFill>
            <a:round/>
            <a:headEnd/>
            <a:tailEnd type="arrow" w="lg" len="med"/>
          </a:ln>
        </p:spPr>
        <p:txBody>
          <a:bodyPr/>
          <a:lstStyle/>
          <a:p>
            <a:endParaRPr lang="en-US"/>
          </a:p>
        </p:txBody>
      </p:sp>
      <p:sp>
        <p:nvSpPr>
          <p:cNvPr id="29728" name="Line 51"/>
          <p:cNvSpPr>
            <a:spLocks noChangeShapeType="1"/>
          </p:cNvSpPr>
          <p:nvPr/>
        </p:nvSpPr>
        <p:spPr bwMode="auto">
          <a:xfrm flipV="1">
            <a:off x="3700463" y="2106613"/>
            <a:ext cx="331787" cy="0"/>
          </a:xfrm>
          <a:prstGeom prst="line">
            <a:avLst/>
          </a:prstGeom>
          <a:noFill/>
          <a:ln w="19050">
            <a:solidFill>
              <a:schemeClr val="tx1"/>
            </a:solidFill>
            <a:round/>
            <a:headEnd/>
            <a:tailEnd type="arrow" w="lg" len="med"/>
          </a:ln>
        </p:spPr>
        <p:txBody>
          <a:bodyPr/>
          <a:lstStyle/>
          <a:p>
            <a:endParaRPr lang="en-US"/>
          </a:p>
        </p:txBody>
      </p:sp>
      <p:sp>
        <p:nvSpPr>
          <p:cNvPr id="29729" name="Text Box 61"/>
          <p:cNvSpPr txBox="1">
            <a:spLocks noChangeArrowheads="1"/>
          </p:cNvSpPr>
          <p:nvPr/>
        </p:nvSpPr>
        <p:spPr bwMode="auto">
          <a:xfrm>
            <a:off x="2070100" y="5029200"/>
            <a:ext cx="1843088" cy="590550"/>
          </a:xfrm>
          <a:prstGeom prst="rect">
            <a:avLst/>
          </a:prstGeom>
          <a:noFill/>
          <a:ln w="19050">
            <a:noFill/>
            <a:miter lim="800000"/>
            <a:headEnd/>
            <a:tailEnd/>
          </a:ln>
        </p:spPr>
        <p:txBody>
          <a:bodyPr>
            <a:spAutoFit/>
          </a:bodyPr>
          <a:lstStyle/>
          <a:p>
            <a:pPr>
              <a:lnSpc>
                <a:spcPct val="90000"/>
              </a:lnSpc>
              <a:spcBef>
                <a:spcPct val="50000"/>
              </a:spcBef>
            </a:pPr>
            <a:r>
              <a:rPr lang="en-US" b="1" i="1">
                <a:solidFill>
                  <a:srgbClr val="50565C"/>
                </a:solidFill>
                <a:ea typeface="ＭＳ Ｐゴシック"/>
                <a:cs typeface="ＭＳ Ｐゴシック"/>
              </a:rPr>
              <a:t>Algal and other Bio-Oils</a:t>
            </a:r>
          </a:p>
        </p:txBody>
      </p:sp>
      <p:grpSp>
        <p:nvGrpSpPr>
          <p:cNvPr id="29730" name="Group 64"/>
          <p:cNvGrpSpPr>
            <a:grpSpLocks/>
          </p:cNvGrpSpPr>
          <p:nvPr/>
        </p:nvGrpSpPr>
        <p:grpSpPr bwMode="auto">
          <a:xfrm>
            <a:off x="3989388" y="5183188"/>
            <a:ext cx="361950" cy="234950"/>
            <a:chOff x="2895" y="3154"/>
            <a:chExt cx="228" cy="212"/>
          </a:xfrm>
        </p:grpSpPr>
        <p:sp>
          <p:nvSpPr>
            <p:cNvPr id="29744" name="Line 65"/>
            <p:cNvSpPr>
              <a:spLocks noChangeShapeType="1"/>
            </p:cNvSpPr>
            <p:nvPr/>
          </p:nvSpPr>
          <p:spPr bwMode="auto">
            <a:xfrm>
              <a:off x="2979" y="3158"/>
              <a:ext cx="144" cy="0"/>
            </a:xfrm>
            <a:prstGeom prst="line">
              <a:avLst/>
            </a:prstGeom>
            <a:noFill/>
            <a:ln w="19050">
              <a:solidFill>
                <a:schemeClr val="tx1"/>
              </a:solidFill>
              <a:round/>
              <a:headEnd/>
              <a:tailEnd type="arrow" w="lg" len="med"/>
            </a:ln>
          </p:spPr>
          <p:txBody>
            <a:bodyPr/>
            <a:lstStyle/>
            <a:p>
              <a:endParaRPr lang="en-US"/>
            </a:p>
          </p:txBody>
        </p:sp>
        <p:sp>
          <p:nvSpPr>
            <p:cNvPr id="29745" name="Line 66"/>
            <p:cNvSpPr>
              <a:spLocks noChangeShapeType="1"/>
            </p:cNvSpPr>
            <p:nvPr/>
          </p:nvSpPr>
          <p:spPr bwMode="auto">
            <a:xfrm>
              <a:off x="2977" y="3366"/>
              <a:ext cx="144" cy="0"/>
            </a:xfrm>
            <a:prstGeom prst="line">
              <a:avLst/>
            </a:prstGeom>
            <a:noFill/>
            <a:ln w="19050">
              <a:solidFill>
                <a:schemeClr val="tx1"/>
              </a:solidFill>
              <a:round/>
              <a:headEnd/>
              <a:tailEnd type="arrow" w="lg" len="med"/>
            </a:ln>
          </p:spPr>
          <p:txBody>
            <a:bodyPr/>
            <a:lstStyle/>
            <a:p>
              <a:endParaRPr lang="en-US"/>
            </a:p>
          </p:txBody>
        </p:sp>
        <p:sp>
          <p:nvSpPr>
            <p:cNvPr id="29746" name="Line 67"/>
            <p:cNvSpPr>
              <a:spLocks noChangeShapeType="1"/>
            </p:cNvSpPr>
            <p:nvPr/>
          </p:nvSpPr>
          <p:spPr bwMode="auto">
            <a:xfrm>
              <a:off x="2981" y="3154"/>
              <a:ext cx="0" cy="212"/>
            </a:xfrm>
            <a:prstGeom prst="line">
              <a:avLst/>
            </a:prstGeom>
            <a:noFill/>
            <a:ln w="19050">
              <a:solidFill>
                <a:schemeClr val="tx1"/>
              </a:solidFill>
              <a:round/>
              <a:headEnd/>
              <a:tailEnd/>
            </a:ln>
          </p:spPr>
          <p:txBody>
            <a:bodyPr/>
            <a:lstStyle/>
            <a:p>
              <a:endParaRPr lang="en-US"/>
            </a:p>
          </p:txBody>
        </p:sp>
        <p:sp>
          <p:nvSpPr>
            <p:cNvPr id="29747" name="Line 68"/>
            <p:cNvSpPr>
              <a:spLocks noChangeShapeType="1"/>
            </p:cNvSpPr>
            <p:nvPr/>
          </p:nvSpPr>
          <p:spPr bwMode="auto">
            <a:xfrm flipH="1">
              <a:off x="2895" y="3258"/>
              <a:ext cx="80" cy="0"/>
            </a:xfrm>
            <a:prstGeom prst="line">
              <a:avLst/>
            </a:prstGeom>
            <a:noFill/>
            <a:ln w="19050">
              <a:solidFill>
                <a:schemeClr val="tx1"/>
              </a:solidFill>
              <a:round/>
              <a:headEnd/>
              <a:tailEnd/>
            </a:ln>
          </p:spPr>
          <p:txBody>
            <a:bodyPr/>
            <a:lstStyle/>
            <a:p>
              <a:endParaRPr lang="en-US"/>
            </a:p>
          </p:txBody>
        </p:sp>
      </p:grpSp>
      <p:sp>
        <p:nvSpPr>
          <p:cNvPr id="29731" name="Text Box 69"/>
          <p:cNvSpPr txBox="1">
            <a:spLocks noChangeArrowheads="1"/>
          </p:cNvSpPr>
          <p:nvPr/>
        </p:nvSpPr>
        <p:spPr bwMode="auto">
          <a:xfrm>
            <a:off x="4186238" y="5003800"/>
            <a:ext cx="2635250" cy="369888"/>
          </a:xfrm>
          <a:prstGeom prst="rect">
            <a:avLst/>
          </a:prstGeom>
          <a:noFill/>
          <a:ln w="19050">
            <a:noFill/>
            <a:miter lim="800000"/>
            <a:headEnd/>
            <a:tailEnd/>
          </a:ln>
        </p:spPr>
        <p:txBody>
          <a:bodyPr>
            <a:spAutoFit/>
          </a:bodyPr>
          <a:lstStyle/>
          <a:p>
            <a:pPr algn="ctr">
              <a:spcBef>
                <a:spcPct val="50000"/>
              </a:spcBef>
            </a:pPr>
            <a:r>
              <a:rPr lang="en-US" b="1">
                <a:solidFill>
                  <a:srgbClr val="50565C"/>
                </a:solidFill>
                <a:ea typeface="ＭＳ Ｐゴシック"/>
                <a:cs typeface="ＭＳ Ｐゴシック"/>
              </a:rPr>
              <a:t>Transesterification </a:t>
            </a:r>
          </a:p>
        </p:txBody>
      </p:sp>
      <p:sp>
        <p:nvSpPr>
          <p:cNvPr id="29732" name="Text Box 70"/>
          <p:cNvSpPr txBox="1">
            <a:spLocks noChangeArrowheads="1"/>
          </p:cNvSpPr>
          <p:nvPr/>
        </p:nvSpPr>
        <p:spPr bwMode="auto">
          <a:xfrm>
            <a:off x="4360863" y="5283200"/>
            <a:ext cx="2711450" cy="369888"/>
          </a:xfrm>
          <a:prstGeom prst="rect">
            <a:avLst/>
          </a:prstGeom>
          <a:noFill/>
          <a:ln w="19050">
            <a:noFill/>
            <a:miter lim="800000"/>
            <a:headEnd/>
            <a:tailEnd/>
          </a:ln>
        </p:spPr>
        <p:txBody>
          <a:bodyPr>
            <a:spAutoFit/>
          </a:bodyPr>
          <a:lstStyle/>
          <a:p>
            <a:pPr>
              <a:spcBef>
                <a:spcPct val="50000"/>
              </a:spcBef>
            </a:pPr>
            <a:r>
              <a:rPr lang="en-US" b="1">
                <a:solidFill>
                  <a:srgbClr val="50565C"/>
                </a:solidFill>
                <a:ea typeface="ＭＳ Ｐゴシック"/>
                <a:cs typeface="ＭＳ Ｐゴシック"/>
              </a:rPr>
              <a:t> Catalytic Upgrading</a:t>
            </a:r>
            <a:endParaRPr lang="en-US">
              <a:solidFill>
                <a:srgbClr val="50565C"/>
              </a:solidFill>
              <a:ea typeface="ＭＳ Ｐゴシック"/>
              <a:cs typeface="ＭＳ Ｐゴシック"/>
            </a:endParaRPr>
          </a:p>
        </p:txBody>
      </p:sp>
      <p:sp>
        <p:nvSpPr>
          <p:cNvPr id="29733" name="Text Box 4"/>
          <p:cNvSpPr txBox="1">
            <a:spLocks noChangeArrowheads="1"/>
          </p:cNvSpPr>
          <p:nvPr/>
        </p:nvSpPr>
        <p:spPr bwMode="auto">
          <a:xfrm>
            <a:off x="682625" y="6022975"/>
            <a:ext cx="7927975" cy="641350"/>
          </a:xfrm>
          <a:prstGeom prst="rect">
            <a:avLst/>
          </a:prstGeom>
          <a:noFill/>
          <a:ln w="9525">
            <a:noFill/>
            <a:miter lim="800000"/>
            <a:headEnd/>
            <a:tailEnd/>
          </a:ln>
        </p:spPr>
        <p:txBody>
          <a:bodyPr>
            <a:spAutoFit/>
          </a:bodyPr>
          <a:lstStyle/>
          <a:p>
            <a:pPr algn="ctr"/>
            <a:r>
              <a:rPr lang="en-US" b="1">
                <a:solidFill>
                  <a:srgbClr val="336699"/>
                </a:solidFill>
                <a:ea typeface="ＭＳ Ｐゴシック"/>
                <a:cs typeface="ＭＳ Ｐゴシック"/>
              </a:rPr>
              <a:t>Research on multiple conversion pathways aims to improve the efficiency and economics of biofuels production. </a:t>
            </a:r>
          </a:p>
        </p:txBody>
      </p:sp>
      <p:sp>
        <p:nvSpPr>
          <p:cNvPr id="29734" name="Text Box 13"/>
          <p:cNvSpPr txBox="1">
            <a:spLocks noChangeArrowheads="1"/>
          </p:cNvSpPr>
          <p:nvPr/>
        </p:nvSpPr>
        <p:spPr bwMode="auto">
          <a:xfrm>
            <a:off x="7050088" y="1143000"/>
            <a:ext cx="1903412" cy="396875"/>
          </a:xfrm>
          <a:prstGeom prst="rect">
            <a:avLst/>
          </a:prstGeom>
          <a:noFill/>
          <a:ln w="9525">
            <a:noFill/>
            <a:miter lim="800000"/>
            <a:headEnd/>
            <a:tailEnd/>
          </a:ln>
        </p:spPr>
        <p:txBody>
          <a:bodyPr>
            <a:spAutoFit/>
          </a:bodyPr>
          <a:lstStyle/>
          <a:p>
            <a:pPr algn="ctr">
              <a:spcBef>
                <a:spcPct val="50000"/>
              </a:spcBef>
            </a:pPr>
            <a:r>
              <a:rPr lang="en-US" sz="2000" b="1">
                <a:solidFill>
                  <a:srgbClr val="003399"/>
                </a:solidFill>
                <a:ea typeface="ＭＳ Ｐゴシック"/>
                <a:cs typeface="ＭＳ Ｐゴシック"/>
              </a:rPr>
              <a:t>Products</a:t>
            </a:r>
          </a:p>
        </p:txBody>
      </p:sp>
      <p:sp>
        <p:nvSpPr>
          <p:cNvPr id="29735" name="Text Box 13"/>
          <p:cNvSpPr txBox="1">
            <a:spLocks noChangeArrowheads="1"/>
          </p:cNvSpPr>
          <p:nvPr/>
        </p:nvSpPr>
        <p:spPr bwMode="auto">
          <a:xfrm>
            <a:off x="-214313" y="1144588"/>
            <a:ext cx="2398713" cy="396875"/>
          </a:xfrm>
          <a:prstGeom prst="rect">
            <a:avLst/>
          </a:prstGeom>
          <a:noFill/>
          <a:ln w="9525">
            <a:noFill/>
            <a:miter lim="800000"/>
            <a:headEnd/>
            <a:tailEnd/>
          </a:ln>
        </p:spPr>
        <p:txBody>
          <a:bodyPr>
            <a:spAutoFit/>
          </a:bodyPr>
          <a:lstStyle/>
          <a:p>
            <a:pPr algn="ctr">
              <a:spcBef>
                <a:spcPct val="50000"/>
              </a:spcBef>
            </a:pPr>
            <a:r>
              <a:rPr lang="en-US" sz="2000" b="1">
                <a:solidFill>
                  <a:srgbClr val="003399"/>
                </a:solidFill>
                <a:ea typeface="ＭＳ Ｐゴシック"/>
                <a:cs typeface="ＭＳ Ｐゴシック"/>
              </a:rPr>
              <a:t>Feedstocks</a:t>
            </a:r>
          </a:p>
        </p:txBody>
      </p:sp>
      <p:sp>
        <p:nvSpPr>
          <p:cNvPr id="29736" name="Text Box 22"/>
          <p:cNvSpPr txBox="1">
            <a:spLocks noChangeArrowheads="1"/>
          </p:cNvSpPr>
          <p:nvPr/>
        </p:nvSpPr>
        <p:spPr bwMode="auto">
          <a:xfrm>
            <a:off x="1981200" y="3040063"/>
            <a:ext cx="1466850" cy="590550"/>
          </a:xfrm>
          <a:prstGeom prst="rect">
            <a:avLst/>
          </a:prstGeom>
          <a:noFill/>
          <a:ln w="9525">
            <a:noFill/>
            <a:miter lim="800000"/>
            <a:headEnd/>
            <a:tailEnd/>
          </a:ln>
        </p:spPr>
        <p:txBody>
          <a:bodyPr>
            <a:spAutoFit/>
          </a:bodyPr>
          <a:lstStyle/>
          <a:p>
            <a:pPr>
              <a:lnSpc>
                <a:spcPct val="90000"/>
              </a:lnSpc>
              <a:spcBef>
                <a:spcPct val="30000"/>
              </a:spcBef>
            </a:pPr>
            <a:r>
              <a:rPr lang="en-US" b="1" i="1">
                <a:solidFill>
                  <a:srgbClr val="50565C"/>
                </a:solidFill>
                <a:ea typeface="ＭＳ Ｐゴシック"/>
                <a:cs typeface="ＭＳ Ｐゴシック"/>
              </a:rPr>
              <a:t>Fast Pyrolysis</a:t>
            </a:r>
          </a:p>
        </p:txBody>
      </p:sp>
      <p:sp>
        <p:nvSpPr>
          <p:cNvPr id="29737" name="Text Box 22"/>
          <p:cNvSpPr txBox="1">
            <a:spLocks noChangeArrowheads="1"/>
          </p:cNvSpPr>
          <p:nvPr/>
        </p:nvSpPr>
        <p:spPr bwMode="auto">
          <a:xfrm>
            <a:off x="1987550" y="3989388"/>
            <a:ext cx="1579563" cy="341312"/>
          </a:xfrm>
          <a:prstGeom prst="rect">
            <a:avLst/>
          </a:prstGeom>
          <a:noFill/>
          <a:ln w="9525">
            <a:noFill/>
            <a:miter lim="800000"/>
            <a:headEnd/>
            <a:tailEnd/>
          </a:ln>
        </p:spPr>
        <p:txBody>
          <a:bodyPr>
            <a:spAutoFit/>
          </a:bodyPr>
          <a:lstStyle/>
          <a:p>
            <a:pPr>
              <a:lnSpc>
                <a:spcPct val="90000"/>
              </a:lnSpc>
              <a:spcBef>
                <a:spcPct val="30000"/>
              </a:spcBef>
            </a:pPr>
            <a:r>
              <a:rPr lang="en-US" b="1" i="1">
                <a:solidFill>
                  <a:srgbClr val="50565C"/>
                </a:solidFill>
                <a:ea typeface="ＭＳ Ｐゴシック"/>
                <a:cs typeface="ＭＳ Ｐゴシック"/>
              </a:rPr>
              <a:t>Gasification</a:t>
            </a:r>
          </a:p>
        </p:txBody>
      </p:sp>
      <p:sp>
        <p:nvSpPr>
          <p:cNvPr id="29738" name="Text Box 22"/>
          <p:cNvSpPr txBox="1">
            <a:spLocks noChangeArrowheads="1"/>
          </p:cNvSpPr>
          <p:nvPr/>
        </p:nvSpPr>
        <p:spPr bwMode="auto">
          <a:xfrm>
            <a:off x="2282825" y="4649788"/>
            <a:ext cx="3606800" cy="341312"/>
          </a:xfrm>
          <a:prstGeom prst="rect">
            <a:avLst/>
          </a:prstGeom>
          <a:noFill/>
          <a:ln w="9525">
            <a:noFill/>
            <a:miter lim="800000"/>
            <a:headEnd/>
            <a:tailEnd/>
          </a:ln>
        </p:spPr>
        <p:txBody>
          <a:bodyPr>
            <a:spAutoFit/>
          </a:bodyPr>
          <a:lstStyle/>
          <a:p>
            <a:pPr>
              <a:lnSpc>
                <a:spcPct val="90000"/>
              </a:lnSpc>
              <a:spcBef>
                <a:spcPct val="30000"/>
              </a:spcBef>
            </a:pPr>
            <a:r>
              <a:rPr lang="en-US" b="1" i="1">
                <a:solidFill>
                  <a:srgbClr val="873E06"/>
                </a:solidFill>
                <a:ea typeface="ＭＳ Ｐゴシック"/>
                <a:cs typeface="ＭＳ Ｐゴシック"/>
              </a:rPr>
              <a:t>Lipid (Oil) Platform</a:t>
            </a:r>
          </a:p>
        </p:txBody>
      </p:sp>
      <p:sp>
        <p:nvSpPr>
          <p:cNvPr id="29739" name="Text Box 34"/>
          <p:cNvSpPr txBox="1">
            <a:spLocks noChangeArrowheads="1"/>
          </p:cNvSpPr>
          <p:nvPr/>
        </p:nvSpPr>
        <p:spPr bwMode="auto">
          <a:xfrm>
            <a:off x="3962400" y="3870325"/>
            <a:ext cx="984250" cy="646113"/>
          </a:xfrm>
          <a:prstGeom prst="rect">
            <a:avLst/>
          </a:prstGeom>
          <a:noFill/>
          <a:ln w="9525">
            <a:noFill/>
            <a:miter lim="800000"/>
            <a:headEnd/>
            <a:tailEnd/>
          </a:ln>
        </p:spPr>
        <p:txBody>
          <a:bodyPr>
            <a:spAutoFit/>
          </a:bodyPr>
          <a:lstStyle/>
          <a:p>
            <a:pPr>
              <a:spcBef>
                <a:spcPct val="50000"/>
              </a:spcBef>
            </a:pPr>
            <a:r>
              <a:rPr lang="en-US" b="1" i="1">
                <a:solidFill>
                  <a:srgbClr val="50565C"/>
                </a:solidFill>
                <a:ea typeface="ＭＳ Ｐゴシック"/>
                <a:cs typeface="ＭＳ Ｐゴシック"/>
              </a:rPr>
              <a:t>Raw syngas</a:t>
            </a:r>
          </a:p>
        </p:txBody>
      </p:sp>
      <p:sp>
        <p:nvSpPr>
          <p:cNvPr id="29740" name="Line 24"/>
          <p:cNvSpPr>
            <a:spLocks noChangeShapeType="1"/>
          </p:cNvSpPr>
          <p:nvPr/>
        </p:nvSpPr>
        <p:spPr bwMode="auto">
          <a:xfrm>
            <a:off x="4867275" y="4216400"/>
            <a:ext cx="228600" cy="0"/>
          </a:xfrm>
          <a:prstGeom prst="line">
            <a:avLst/>
          </a:prstGeom>
          <a:noFill/>
          <a:ln w="19050">
            <a:solidFill>
              <a:schemeClr val="tx1"/>
            </a:solidFill>
            <a:round/>
            <a:headEnd/>
            <a:tailEnd type="arrow" w="lg" len="med"/>
          </a:ln>
        </p:spPr>
        <p:txBody>
          <a:bodyPr/>
          <a:lstStyle/>
          <a:p>
            <a:endParaRPr lang="en-US"/>
          </a:p>
        </p:txBody>
      </p:sp>
      <p:sp>
        <p:nvSpPr>
          <p:cNvPr id="29741" name="Text Box 34"/>
          <p:cNvSpPr txBox="1">
            <a:spLocks noChangeArrowheads="1"/>
          </p:cNvSpPr>
          <p:nvPr/>
        </p:nvSpPr>
        <p:spPr bwMode="auto">
          <a:xfrm>
            <a:off x="5056188" y="3886200"/>
            <a:ext cx="1524000" cy="585788"/>
          </a:xfrm>
          <a:prstGeom prst="rect">
            <a:avLst/>
          </a:prstGeom>
          <a:noFill/>
          <a:ln w="9525">
            <a:noFill/>
            <a:miter lim="800000"/>
            <a:headEnd/>
            <a:tailEnd/>
          </a:ln>
        </p:spPr>
        <p:txBody>
          <a:bodyPr>
            <a:spAutoFit/>
          </a:bodyPr>
          <a:lstStyle/>
          <a:p>
            <a:pPr>
              <a:spcBef>
                <a:spcPct val="50000"/>
              </a:spcBef>
            </a:pPr>
            <a:r>
              <a:rPr lang="en-US" b="1" i="1">
                <a:solidFill>
                  <a:srgbClr val="50565C"/>
                </a:solidFill>
                <a:ea typeface="ＭＳ Ｐゴシック"/>
                <a:cs typeface="ＭＳ Ｐゴシック"/>
              </a:rPr>
              <a:t>Filtration &amp; </a:t>
            </a:r>
            <a:br>
              <a:rPr lang="en-US" b="1" i="1">
                <a:solidFill>
                  <a:srgbClr val="50565C"/>
                </a:solidFill>
                <a:ea typeface="ＭＳ Ｐゴシック"/>
                <a:cs typeface="ＭＳ Ｐゴシック"/>
              </a:rPr>
            </a:br>
            <a:r>
              <a:rPr lang="en-US" b="1" i="1">
                <a:solidFill>
                  <a:srgbClr val="50565C"/>
                </a:solidFill>
                <a:ea typeface="ＭＳ Ｐゴシック"/>
                <a:cs typeface="ＭＳ Ｐゴシック"/>
              </a:rPr>
              <a:t>Clean-up</a:t>
            </a:r>
          </a:p>
        </p:txBody>
      </p:sp>
      <p:sp>
        <p:nvSpPr>
          <p:cNvPr id="29742" name="Text Box 34"/>
          <p:cNvSpPr txBox="1">
            <a:spLocks noChangeArrowheads="1"/>
          </p:cNvSpPr>
          <p:nvPr/>
        </p:nvSpPr>
        <p:spPr bwMode="auto">
          <a:xfrm>
            <a:off x="4713288" y="3106738"/>
            <a:ext cx="2074862" cy="339725"/>
          </a:xfrm>
          <a:prstGeom prst="rect">
            <a:avLst/>
          </a:prstGeom>
          <a:noFill/>
          <a:ln w="9525">
            <a:noFill/>
            <a:miter lim="800000"/>
            <a:headEnd/>
            <a:tailEnd/>
          </a:ln>
        </p:spPr>
        <p:txBody>
          <a:bodyPr>
            <a:spAutoFit/>
          </a:bodyPr>
          <a:lstStyle/>
          <a:p>
            <a:pPr>
              <a:spcBef>
                <a:spcPct val="50000"/>
              </a:spcBef>
            </a:pPr>
            <a:r>
              <a:rPr lang="en-US" b="1" i="1">
                <a:solidFill>
                  <a:srgbClr val="50565C"/>
                </a:solidFill>
                <a:ea typeface="ＭＳ Ｐゴシック"/>
                <a:cs typeface="ＭＳ Ｐゴシック"/>
              </a:rPr>
              <a:t>Upgrading</a:t>
            </a:r>
          </a:p>
        </p:txBody>
      </p:sp>
      <p:sp>
        <p:nvSpPr>
          <p:cNvPr id="29743" name="Line 33"/>
          <p:cNvSpPr>
            <a:spLocks noChangeShapeType="1"/>
          </p:cNvSpPr>
          <p:nvPr/>
        </p:nvSpPr>
        <p:spPr bwMode="auto">
          <a:xfrm>
            <a:off x="4410075" y="3294063"/>
            <a:ext cx="228600" cy="0"/>
          </a:xfrm>
          <a:prstGeom prst="line">
            <a:avLst/>
          </a:prstGeom>
          <a:noFill/>
          <a:ln w="19050">
            <a:solidFill>
              <a:schemeClr val="tx1"/>
            </a:solidFill>
            <a:round/>
            <a:headEnd/>
            <a:tailEnd type="arrow" w="lg" len="me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301388" y="5921991"/>
            <a:ext cx="4114800" cy="646113"/>
          </a:xfrm>
          <a:prstGeom prst="rect">
            <a:avLst/>
          </a:prstGeom>
          <a:noFill/>
          <a:ln w="9525">
            <a:noFill/>
            <a:miter lim="800000"/>
            <a:headEnd/>
            <a:tailEnd/>
          </a:ln>
        </p:spPr>
        <p:txBody>
          <a:bodyPr>
            <a:spAutoFit/>
          </a:bodyPr>
          <a:lstStyle/>
          <a:p>
            <a:pPr defTabSz="457200">
              <a:spcBef>
                <a:spcPct val="50000"/>
              </a:spcBef>
            </a:pPr>
            <a:r>
              <a:rPr lang="en-US" sz="1200" dirty="0">
                <a:solidFill>
                  <a:srgbClr val="000000"/>
                </a:solidFill>
                <a:latin typeface="Calibri" pitchFamily="34" charset="0"/>
                <a:ea typeface="ＭＳ Ｐゴシック"/>
                <a:cs typeface="ＭＳ Ｐゴシック"/>
              </a:rPr>
              <a:t>Source: Energy Information Administration, “Oil: Crude Oil and Petroleum Products Explained” and AEO2009, Updated February 2010, Reference Case.</a:t>
            </a:r>
          </a:p>
        </p:txBody>
      </p:sp>
      <p:pic>
        <p:nvPicPr>
          <p:cNvPr id="28674" name="Picture 1"/>
          <p:cNvPicPr>
            <a:picLocks noChangeAspect="1"/>
          </p:cNvPicPr>
          <p:nvPr/>
        </p:nvPicPr>
        <p:blipFill>
          <a:blip r:embed="rId3" cstate="print"/>
          <a:srcRect/>
          <a:stretch>
            <a:fillRect/>
          </a:stretch>
        </p:blipFill>
        <p:spPr bwMode="auto">
          <a:xfrm>
            <a:off x="246516" y="976313"/>
            <a:ext cx="4256087" cy="4953000"/>
          </a:xfrm>
          <a:prstGeom prst="rect">
            <a:avLst/>
          </a:prstGeom>
          <a:noFill/>
          <a:ln w="9525">
            <a:noFill/>
            <a:miter lim="800000"/>
            <a:headEnd/>
            <a:tailEnd/>
          </a:ln>
        </p:spPr>
      </p:pic>
      <p:sp>
        <p:nvSpPr>
          <p:cNvPr id="9" name="Content Placeholder 4"/>
          <p:cNvSpPr>
            <a:spLocks noGrp="1"/>
          </p:cNvSpPr>
          <p:nvPr>
            <p:ph idx="4294967295"/>
          </p:nvPr>
        </p:nvSpPr>
        <p:spPr>
          <a:xfrm>
            <a:off x="4470400" y="1291771"/>
            <a:ext cx="4425950" cy="5163619"/>
          </a:xfrm>
        </p:spPr>
        <p:txBody>
          <a:bodyPr/>
          <a:lstStyle/>
          <a:p>
            <a:r>
              <a:rPr lang="en-US" sz="1600" b="1" dirty="0" smtClean="0">
                <a:solidFill>
                  <a:srgbClr val="000000"/>
                </a:solidFill>
              </a:rPr>
              <a:t>Below E10, refiners can adapt</a:t>
            </a:r>
          </a:p>
          <a:p>
            <a:endParaRPr lang="en-US" sz="800" b="1" dirty="0" smtClean="0">
              <a:solidFill>
                <a:srgbClr val="000000"/>
              </a:solidFill>
            </a:endParaRPr>
          </a:p>
          <a:p>
            <a:r>
              <a:rPr lang="en-US" sz="1600" b="1" dirty="0" smtClean="0">
                <a:solidFill>
                  <a:srgbClr val="000000"/>
                </a:solidFill>
              </a:rPr>
              <a:t>Somewhere above E10, problems arise:</a:t>
            </a:r>
          </a:p>
          <a:p>
            <a:pPr lvl="1"/>
            <a:r>
              <a:rPr lang="en-US" sz="1200" b="1" dirty="0" smtClean="0">
                <a:solidFill>
                  <a:srgbClr val="000000"/>
                </a:solidFill>
              </a:rPr>
              <a:t>Refiners shift gasoline to lower-value products</a:t>
            </a:r>
          </a:p>
          <a:p>
            <a:pPr lvl="1"/>
            <a:r>
              <a:rPr lang="en-US" sz="1200" b="1" dirty="0" smtClean="0">
                <a:solidFill>
                  <a:srgbClr val="000000"/>
                </a:solidFill>
              </a:rPr>
              <a:t>Reduced crude runs reduce diesel / jet supply</a:t>
            </a:r>
          </a:p>
          <a:p>
            <a:pPr lvl="1"/>
            <a:r>
              <a:rPr lang="en-US" sz="1200" b="1" smtClean="0">
                <a:solidFill>
                  <a:srgbClr val="000000"/>
                </a:solidFill>
              </a:rPr>
              <a:t>Refinery balance </a:t>
            </a:r>
            <a:r>
              <a:rPr lang="en-US" sz="1200" b="1" dirty="0" smtClean="0">
                <a:solidFill>
                  <a:srgbClr val="000000"/>
                </a:solidFill>
              </a:rPr>
              <a:t>can be disrupted (aromatics, H2, light / heavy, heat / process integration, etc.)</a:t>
            </a:r>
          </a:p>
          <a:p>
            <a:pPr lvl="1"/>
            <a:endParaRPr lang="en-US" sz="800" b="1" dirty="0" smtClean="0">
              <a:solidFill>
                <a:srgbClr val="000000"/>
              </a:solidFill>
            </a:endParaRPr>
          </a:p>
          <a:p>
            <a:r>
              <a:rPr lang="en-US" sz="1600" b="1" dirty="0" smtClean="0">
                <a:solidFill>
                  <a:srgbClr val="000000"/>
                </a:solidFill>
              </a:rPr>
              <a:t>Foreseeable capacity ~100% ethanol:</a:t>
            </a:r>
          </a:p>
          <a:p>
            <a:pPr lvl="1"/>
            <a:r>
              <a:rPr lang="en-US" sz="1200" b="1" dirty="0" smtClean="0">
                <a:solidFill>
                  <a:srgbClr val="000000"/>
                </a:solidFill>
              </a:rPr>
              <a:t>Conv. RF will be ethanol (mostly corn)</a:t>
            </a:r>
          </a:p>
          <a:p>
            <a:pPr lvl="1"/>
            <a:r>
              <a:rPr lang="en-US" sz="1200" b="1" dirty="0" smtClean="0">
                <a:solidFill>
                  <a:srgbClr val="000000"/>
                </a:solidFill>
              </a:rPr>
              <a:t>Adv. NCRF will be ethanol (mostly cane)</a:t>
            </a:r>
          </a:p>
          <a:p>
            <a:pPr lvl="1"/>
            <a:r>
              <a:rPr lang="en-US" sz="1200" b="1" dirty="0" smtClean="0">
                <a:solidFill>
                  <a:srgbClr val="000000"/>
                </a:solidFill>
              </a:rPr>
              <a:t>Adv. CRF will initially be ethanol (cellulosic)</a:t>
            </a:r>
          </a:p>
          <a:p>
            <a:pPr lvl="1"/>
            <a:r>
              <a:rPr lang="en-US" sz="1200" b="1" dirty="0" smtClean="0">
                <a:solidFill>
                  <a:srgbClr val="000000"/>
                </a:solidFill>
              </a:rPr>
              <a:t>Limited biodiesel &amp; renewable diesel from </a:t>
            </a:r>
            <a:r>
              <a:rPr lang="en-US" sz="1200" b="1" dirty="0" err="1" smtClean="0">
                <a:solidFill>
                  <a:srgbClr val="000000"/>
                </a:solidFill>
              </a:rPr>
              <a:t>veg</a:t>
            </a:r>
            <a:r>
              <a:rPr lang="en-US" sz="1200" b="1" dirty="0" smtClean="0">
                <a:solidFill>
                  <a:srgbClr val="000000"/>
                </a:solidFill>
              </a:rPr>
              <a:t> oils and waste fats &amp; oil </a:t>
            </a:r>
          </a:p>
          <a:p>
            <a:pPr>
              <a:buNone/>
            </a:pPr>
            <a:endParaRPr lang="en-US" sz="1600" b="1" dirty="0" smtClean="0">
              <a:solidFill>
                <a:srgbClr val="000000"/>
              </a:solidFill>
            </a:endParaRPr>
          </a:p>
          <a:p>
            <a:r>
              <a:rPr lang="en-US" sz="1600" b="1" dirty="0" smtClean="0">
                <a:solidFill>
                  <a:srgbClr val="000000"/>
                </a:solidFill>
              </a:rPr>
              <a:t>No single hydrocarbon is a panacea:</a:t>
            </a:r>
          </a:p>
          <a:p>
            <a:pPr lvl="1"/>
            <a:r>
              <a:rPr lang="en-US" sz="1200" b="1" dirty="0" smtClean="0">
                <a:solidFill>
                  <a:srgbClr val="000000"/>
                </a:solidFill>
              </a:rPr>
              <a:t>Paraffin vs. aromatic</a:t>
            </a:r>
          </a:p>
          <a:p>
            <a:pPr lvl="1"/>
            <a:r>
              <a:rPr lang="en-US" sz="1200" b="1" dirty="0" smtClean="0">
                <a:solidFill>
                  <a:srgbClr val="000000"/>
                </a:solidFill>
              </a:rPr>
              <a:t>Single component (volatility)</a:t>
            </a:r>
          </a:p>
          <a:p>
            <a:pPr lvl="1"/>
            <a:r>
              <a:rPr lang="en-US" sz="1200" b="1" dirty="0" smtClean="0">
                <a:solidFill>
                  <a:srgbClr val="000000"/>
                </a:solidFill>
              </a:rPr>
              <a:t>Acceptability as “contaminant” in other fuels</a:t>
            </a:r>
          </a:p>
          <a:p>
            <a:pPr lvl="1"/>
            <a:r>
              <a:rPr lang="en-US" sz="1200" b="1" dirty="0" smtClean="0">
                <a:solidFill>
                  <a:srgbClr val="000000"/>
                </a:solidFill>
              </a:rPr>
              <a:t>Combustion behavior</a:t>
            </a:r>
          </a:p>
          <a:p>
            <a:pPr lvl="1"/>
            <a:r>
              <a:rPr lang="en-US" sz="1200" b="1" dirty="0" smtClean="0">
                <a:solidFill>
                  <a:srgbClr val="000000"/>
                </a:solidFill>
              </a:rPr>
              <a:t>Refinery adaptability</a:t>
            </a:r>
          </a:p>
        </p:txBody>
      </p:sp>
      <p:sp>
        <p:nvSpPr>
          <p:cNvPr id="28676" name="Text Box 21"/>
          <p:cNvSpPr txBox="1">
            <a:spLocks noChangeArrowheads="1"/>
          </p:cNvSpPr>
          <p:nvPr/>
        </p:nvSpPr>
        <p:spPr bwMode="auto">
          <a:xfrm>
            <a:off x="191072" y="109184"/>
            <a:ext cx="7812088" cy="534988"/>
          </a:xfrm>
          <a:prstGeom prst="rect">
            <a:avLst/>
          </a:prstGeom>
          <a:noFill/>
          <a:ln w="9525">
            <a:noFill/>
            <a:miter lim="800000"/>
            <a:headEnd/>
            <a:tailEnd/>
          </a:ln>
        </p:spPr>
        <p:txBody>
          <a:bodyPr lIns="0" tIns="0" rIns="0" bIns="0"/>
          <a:lstStyle/>
          <a:p>
            <a:pPr eaLnBrk="0" hangingPunct="0">
              <a:lnSpc>
                <a:spcPct val="90000"/>
              </a:lnSpc>
              <a:spcBef>
                <a:spcPts val="600"/>
              </a:spcBef>
            </a:pPr>
            <a:r>
              <a:rPr lang="en-US" sz="2400" b="1" dirty="0" smtClean="0">
                <a:solidFill>
                  <a:schemeClr val="bg1"/>
                </a:solidFill>
                <a:cs typeface="Arial" charset="0"/>
              </a:rPr>
              <a:t>Replacing </a:t>
            </a:r>
            <a:r>
              <a:rPr lang="en-US" sz="2400" b="1" dirty="0">
                <a:solidFill>
                  <a:schemeClr val="bg1"/>
                </a:solidFill>
                <a:cs typeface="Arial" charset="0"/>
              </a:rPr>
              <a:t>the </a:t>
            </a:r>
            <a:r>
              <a:rPr lang="en-US" sz="2400" b="1" dirty="0" smtClean="0">
                <a:solidFill>
                  <a:schemeClr val="bg1"/>
                </a:solidFill>
                <a:cs typeface="Arial" charset="0"/>
              </a:rPr>
              <a:t>Whole Barrel –  </a:t>
            </a:r>
          </a:p>
          <a:p>
            <a:pPr eaLnBrk="0" hangingPunct="0">
              <a:lnSpc>
                <a:spcPct val="90000"/>
              </a:lnSpc>
              <a:spcBef>
                <a:spcPts val="600"/>
              </a:spcBef>
            </a:pPr>
            <a:r>
              <a:rPr lang="en-US" sz="2400" i="1" dirty="0" smtClean="0">
                <a:solidFill>
                  <a:schemeClr val="bg1"/>
                </a:solidFill>
                <a:cs typeface="Arial" charset="0"/>
              </a:rPr>
              <a:t>Ethanol, “Drop-ins,” and Market Balance</a:t>
            </a:r>
            <a:endParaRPr lang="en-US" sz="2400" i="1" dirty="0">
              <a:solidFill>
                <a:schemeClr val="bg1"/>
              </a:solidFill>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dissolv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ssolv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dissolv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dissolv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dissolv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dissolve">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dissolv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xEl>
                                              <p:pRg st="11" end="11"/>
                                            </p:txEl>
                                          </p:spTgt>
                                        </p:tgtEl>
                                        <p:attrNameLst>
                                          <p:attrName>style.visibility</p:attrName>
                                        </p:attrNameLst>
                                      </p:cBhvr>
                                      <p:to>
                                        <p:strVal val="visible"/>
                                      </p:to>
                                    </p:set>
                                    <p:animEffect transition="in" filter="dissolve">
                                      <p:cBhvr>
                                        <p:cTn id="52" dur="500"/>
                                        <p:tgtEl>
                                          <p:spTgt spid="9">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
                                            <p:txEl>
                                              <p:pRg st="13" end="13"/>
                                            </p:txEl>
                                          </p:spTgt>
                                        </p:tgtEl>
                                        <p:attrNameLst>
                                          <p:attrName>style.visibility</p:attrName>
                                        </p:attrNameLst>
                                      </p:cBhvr>
                                      <p:to>
                                        <p:strVal val="visible"/>
                                      </p:to>
                                    </p:set>
                                    <p:animEffect transition="in" filter="dissolve">
                                      <p:cBhvr>
                                        <p:cTn id="57" dur="500"/>
                                        <p:tgtEl>
                                          <p:spTgt spid="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9">
                                            <p:txEl>
                                              <p:pRg st="14" end="14"/>
                                            </p:txEl>
                                          </p:spTgt>
                                        </p:tgtEl>
                                        <p:attrNameLst>
                                          <p:attrName>style.visibility</p:attrName>
                                        </p:attrNameLst>
                                      </p:cBhvr>
                                      <p:to>
                                        <p:strVal val="visible"/>
                                      </p:to>
                                    </p:set>
                                    <p:animEffect transition="in" filter="dissolve">
                                      <p:cBhvr>
                                        <p:cTn id="62" dur="500"/>
                                        <p:tgtEl>
                                          <p:spTgt spid="9">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9">
                                            <p:txEl>
                                              <p:pRg st="15" end="15"/>
                                            </p:txEl>
                                          </p:spTgt>
                                        </p:tgtEl>
                                        <p:attrNameLst>
                                          <p:attrName>style.visibility</p:attrName>
                                        </p:attrNameLst>
                                      </p:cBhvr>
                                      <p:to>
                                        <p:strVal val="visible"/>
                                      </p:to>
                                    </p:set>
                                    <p:animEffect transition="in" filter="dissolve">
                                      <p:cBhvr>
                                        <p:cTn id="67" dur="500"/>
                                        <p:tgtEl>
                                          <p:spTgt spid="9">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
                                            <p:txEl>
                                              <p:pRg st="16" end="16"/>
                                            </p:txEl>
                                          </p:spTgt>
                                        </p:tgtEl>
                                        <p:attrNameLst>
                                          <p:attrName>style.visibility</p:attrName>
                                        </p:attrNameLst>
                                      </p:cBhvr>
                                      <p:to>
                                        <p:strVal val="visible"/>
                                      </p:to>
                                    </p:set>
                                    <p:animEffect transition="in" filter="dissolve">
                                      <p:cBhvr>
                                        <p:cTn id="72" dur="500"/>
                                        <p:tgtEl>
                                          <p:spTgt spid="9">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9">
                                            <p:txEl>
                                              <p:pRg st="17" end="17"/>
                                            </p:txEl>
                                          </p:spTgt>
                                        </p:tgtEl>
                                        <p:attrNameLst>
                                          <p:attrName>style.visibility</p:attrName>
                                        </p:attrNameLst>
                                      </p:cBhvr>
                                      <p:to>
                                        <p:strVal val="visible"/>
                                      </p:to>
                                    </p:set>
                                    <p:animEffect transition="in" filter="dissolve">
                                      <p:cBhvr>
                                        <p:cTn id="77" dur="500"/>
                                        <p:tgtEl>
                                          <p:spTgt spid="9">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9">
                                            <p:txEl>
                                              <p:pRg st="18" end="18"/>
                                            </p:txEl>
                                          </p:spTgt>
                                        </p:tgtEl>
                                        <p:attrNameLst>
                                          <p:attrName>style.visibility</p:attrName>
                                        </p:attrNameLst>
                                      </p:cBhvr>
                                      <p:to>
                                        <p:strVal val="visible"/>
                                      </p:to>
                                    </p:set>
                                    <p:animEffect transition="in" filter="dissolve">
                                      <p:cBhvr>
                                        <p:cTn id="82" dur="500"/>
                                        <p:tgtEl>
                                          <p:spTgt spid="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ERE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20382</TotalTime>
  <Words>1931</Words>
  <Application>Microsoft Office PowerPoint</Application>
  <PresentationFormat>On-screen Show (4:3)</PresentationFormat>
  <Paragraphs>395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EEREBlue</vt:lpstr>
      <vt:lpstr>Activities in DOE’s Biomass Program</vt:lpstr>
      <vt:lpstr>Slide 2</vt:lpstr>
      <vt:lpstr>Biomass Program Appropriations  and Requests</vt:lpstr>
      <vt:lpstr>Slide 4</vt:lpstr>
      <vt:lpstr>Slide 5</vt:lpstr>
      <vt:lpstr>Slide 6</vt:lpstr>
      <vt:lpstr>Slide 7</vt:lpstr>
      <vt:lpstr>Exploring Multiple Routes to Biomass</vt:lpstr>
      <vt:lpstr>Slide 9</vt:lpstr>
      <vt:lpstr>Department of Energy, Biomass Program  Integrated Biorefinery Capacity Timeline</vt:lpstr>
      <vt:lpstr>Slide 11</vt:lpstr>
      <vt:lpstr>Relationships Between Science and Technology in DOE</vt:lpstr>
      <vt:lpstr>Example: Lignocellulosic Conversion to Ethanol</vt:lpstr>
      <vt:lpstr>Slide 14</vt:lpstr>
      <vt:lpstr>Great Lakes Bioenergy Research Center</vt:lpstr>
      <vt:lpstr>Fungal Genomics</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BERAC</dc:title>
  <dc:creator>DOE</dc:creator>
  <cp:lastModifiedBy>EERE</cp:lastModifiedBy>
  <cp:revision>1030</cp:revision>
  <dcterms:created xsi:type="dcterms:W3CDTF">2010-04-12T21:32:45Z</dcterms:created>
  <dcterms:modified xsi:type="dcterms:W3CDTF">2011-03-09T15:45:13Z</dcterms:modified>
</cp:coreProperties>
</file>