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62" r:id="rId2"/>
    <p:sldId id="283" r:id="rId3"/>
    <p:sldId id="317" r:id="rId4"/>
    <p:sldId id="318" r:id="rId5"/>
    <p:sldId id="319" r:id="rId6"/>
    <p:sldId id="282" r:id="rId7"/>
    <p:sldId id="301" r:id="rId8"/>
    <p:sldId id="313" r:id="rId9"/>
    <p:sldId id="314" r:id="rId10"/>
    <p:sldId id="315" r:id="rId11"/>
    <p:sldId id="269" r:id="rId12"/>
    <p:sldId id="281" r:id="rId13"/>
    <p:sldId id="284" r:id="rId14"/>
    <p:sldId id="286" r:id="rId15"/>
    <p:sldId id="316" r:id="rId16"/>
    <p:sldId id="309" r:id="rId17"/>
    <p:sldId id="291" r:id="rId18"/>
    <p:sldId id="296" r:id="rId19"/>
    <p:sldId id="295" r:id="rId20"/>
    <p:sldId id="304" r:id="rId2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7DA7D9"/>
    <a:srgbClr val="003D73"/>
    <a:srgbClr val="92D1B7"/>
    <a:srgbClr val="BFE3D3"/>
    <a:srgbClr val="00B274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25" autoAdjust="0"/>
    <p:restoredTop sz="98854" autoAdjust="0"/>
  </p:normalViewPr>
  <p:slideViewPr>
    <p:cSldViewPr snapToGrid="0">
      <p:cViewPr>
        <p:scale>
          <a:sx n="75" d="100"/>
          <a:sy n="75" d="100"/>
        </p:scale>
        <p:origin x="-234" y="186"/>
      </p:cViewPr>
      <p:guideLst>
        <p:guide orient="horz"/>
        <p:guide pos="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 snapToGrid="0">
      <p:cViewPr>
        <p:scale>
          <a:sx n="100" d="100"/>
          <a:sy n="100" d="100"/>
        </p:scale>
        <p:origin x="-732" y="414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AC4E699D-6CAC-4075-8721-E25A86B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6149" name="Picture 7" descr="ORNL_lea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8743950"/>
            <a:ext cx="919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A637C0F7-23F0-4F5E-AFD0-5FE4F3432E50}" type="slidenum">
              <a:rPr lang="en-US"/>
              <a:pPr defTabSz="912813" eaLnBrk="0" hangingPunct="0"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33E60E72-5703-4B42-9417-D5CBCA7010EA}" type="slidenum">
              <a:rPr lang="en-US"/>
              <a:pPr defTabSz="912813" eaLnBrk="0" hangingPunct="0"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2C889DC2-80E4-4D52-A5CF-1DECEC1A38C0}" type="slidenum">
              <a:rPr lang="en-US"/>
              <a:pPr defTabSz="912813" eaLnBrk="0" hangingPunct="0"/>
              <a:t>17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7857FE59-AAAB-4924-B68E-2C4A345847D5}" type="slidenum">
              <a:rPr lang="en-US"/>
              <a:pPr defTabSz="912813" eaLnBrk="0" hangingPunct="0"/>
              <a:t>19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1E3A6DCC-9AA9-4288-9D4E-2A6368B017AC}" type="slidenum">
              <a:rPr lang="en-US"/>
              <a:pPr defTabSz="912813" eaLnBrk="0" hangingPunct="0"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F4B5041B-4F83-4F76-82AD-F5B4D3E3E5CE}" type="slidenum">
              <a:rPr lang="en-US"/>
              <a:pPr defTabSz="912813" eaLnBrk="0" hangingPunct="0"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27F91FCC-C0F5-452E-BC97-60A9604C6274}" type="slidenum">
              <a:rPr lang="en-US"/>
              <a:pPr defTabSz="912813" eaLnBrk="0" hangingPunct="0"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/>
          <a:lstStyle/>
          <a:p>
            <a:pPr defTabSz="912813" eaLnBrk="0" hangingPunct="0"/>
            <a:fld id="{04A72F2B-06B5-4B4B-B370-2ED3A46607F3}" type="slidenum">
              <a:rPr lang="en-US"/>
              <a:pPr defTabSz="912813" eaLnBrk="0" hangingPunct="0"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/>
          <a:srcRect l="33418" t="12767" r="33000" b="52560"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/>
          <a:srcRect l="19649" t="20390" r="16382" b="14767"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/>
          <a:srcRect l="9306" b="6178"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>
            <a:lum bright="14000" contrast="38000"/>
          </a:blip>
          <a:srcRect l="9306" b="6711"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/>
          <a:srcRect l="40152" t="17851" r="5042" b="1501"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235"/>
          <p:cNvSpPr>
            <a:spLocks noChangeArrowheads="1"/>
          </p:cNvSpPr>
          <p:nvPr userDrawn="1"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4AC49BE0-A8FE-4AC2-BA40-36922B93EB83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7C01DEF-DEBD-4466-B123-81B139923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235"/>
          <p:cNvSpPr>
            <a:spLocks noChangeArrowheads="1"/>
          </p:cNvSpPr>
          <p:nvPr userDrawn="1"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07B71D7E-951A-4AC9-AB7C-3FDBCF9E186C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C2BD3D1-A2DF-42AE-877B-DECEFDA4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6" name="Rectangle 235"/>
          <p:cNvSpPr>
            <a:spLocks noChangeArrowheads="1"/>
          </p:cNvSpPr>
          <p:nvPr userDrawn="1"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C18012C6-774A-41BB-AF86-84C05338120E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4DEB4AB-38F3-4A20-B81D-214854D3F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354138"/>
            <a:ext cx="87868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88913"/>
            <a:ext cx="87757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E23F704-95DC-402A-931F-682B8438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slow"/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rgbClr val="000000"/>
          </a:solidFill>
          <a:latin typeface="Arial" charset="0"/>
          <a:ea typeface="+mn-ea"/>
          <a:cs typeface="+mn-cs"/>
        </a:defRPr>
      </a:lvl1pPr>
      <a:lvl2pPr marL="4572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rgbClr val="000000"/>
          </a:solidFill>
          <a:latin typeface="Arial" charset="0"/>
        </a:defRPr>
      </a:lvl2pPr>
      <a:lvl3pPr marL="685800" indent="-1714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rgbClr val="000000"/>
          </a:solidFill>
          <a:latin typeface="Arial" charset="0"/>
        </a:defRPr>
      </a:lvl3pPr>
      <a:lvl4pPr marL="91440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rgbClr val="000000"/>
          </a:solidFill>
          <a:latin typeface="Arial" charset="0"/>
        </a:defRPr>
      </a:lvl4pPr>
      <a:lvl5pPr marL="114300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00000"/>
          </a:solidFill>
          <a:latin typeface="Arial" charset="0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914400" y="36576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17625" y="3106738"/>
            <a:ext cx="4970463" cy="915987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Anna Palmisano, Ph.D.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Associate Director of Science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Biological and Environmental Research</a:t>
            </a:r>
          </a:p>
        </p:txBody>
      </p:sp>
      <p:sp>
        <p:nvSpPr>
          <p:cNvPr id="8195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70000" y="1093788"/>
            <a:ext cx="5567363" cy="1958975"/>
          </a:xfrm>
        </p:spPr>
        <p:txBody>
          <a:bodyPr/>
          <a:lstStyle/>
          <a:p>
            <a:r>
              <a:rPr lang="en-US" sz="3600" smtClean="0">
                <a:solidFill>
                  <a:srgbClr val="1E1C11"/>
                </a:solidFill>
                <a:latin typeface="Arial" charset="0"/>
              </a:rPr>
              <a:t>The State of BER</a:t>
            </a:r>
            <a:br>
              <a:rPr lang="en-US" sz="3600" smtClean="0">
                <a:solidFill>
                  <a:srgbClr val="1E1C11"/>
                </a:solidFill>
                <a:latin typeface="Arial" charset="0"/>
              </a:rPr>
            </a:br>
            <a:r>
              <a:rPr lang="en-US" sz="3600" smtClean="0">
                <a:solidFill>
                  <a:srgbClr val="1E1C11"/>
                </a:solidFill>
                <a:latin typeface="Arial" charset="0"/>
              </a:rPr>
              <a:t>BERAC Meeting</a:t>
            </a:r>
            <a:br>
              <a:rPr lang="en-US" sz="3600" smtClean="0">
                <a:solidFill>
                  <a:srgbClr val="1E1C11"/>
                </a:solidFill>
                <a:latin typeface="Arial" charset="0"/>
              </a:rPr>
            </a:br>
            <a:r>
              <a:rPr lang="en-US" sz="3600" smtClean="0">
                <a:solidFill>
                  <a:srgbClr val="1E1C11"/>
                </a:solidFill>
                <a:latin typeface="Arial" charset="0"/>
              </a:rPr>
              <a:t>Sept. 1, 2009</a:t>
            </a:r>
            <a:br>
              <a:rPr lang="en-US" sz="3600" smtClean="0">
                <a:solidFill>
                  <a:srgbClr val="1E1C11"/>
                </a:solidFill>
                <a:latin typeface="Arial" charset="0"/>
              </a:rPr>
            </a:br>
            <a:endParaRPr lang="en-US" sz="3600" smtClean="0">
              <a:solidFill>
                <a:srgbClr val="1E1C1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227013"/>
            <a:ext cx="8259763" cy="455612"/>
          </a:xfrm>
        </p:spPr>
        <p:txBody>
          <a:bodyPr/>
          <a:lstStyle/>
          <a:p>
            <a:r>
              <a:rPr lang="en-US" sz="2800" smtClean="0"/>
              <a:t>BER Recovery Act Projects: Other Investments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787400"/>
            <a:ext cx="8661400" cy="57785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n-US" sz="2000" b="1" smtClean="0"/>
              <a:t>Bioenergy Research Centers Capital Equipment</a:t>
            </a:r>
          </a:p>
          <a:p>
            <a:pPr marL="990600" lvl="1" indent="-533400"/>
            <a:r>
              <a:rPr lang="en-US" smtClean="0"/>
              <a:t>Bioenergy Science Center (BESC) at ORNL - $5.4M</a:t>
            </a:r>
          </a:p>
          <a:p>
            <a:pPr marL="990600" lvl="1" indent="-533400"/>
            <a:r>
              <a:rPr lang="en-US" smtClean="0"/>
              <a:t>Great Lakes Bioenergy Research Center (GLBRC) at U. of Wisconsin - $4.1M</a:t>
            </a:r>
          </a:p>
          <a:p>
            <a:pPr marL="990600" lvl="1" indent="-533400"/>
            <a:r>
              <a:rPr lang="en-US" smtClean="0"/>
              <a:t>Joint Bioenergy Institute (JBEI) - $4M</a:t>
            </a:r>
          </a:p>
          <a:p>
            <a:pPr marL="990600" lvl="1" indent="-533400"/>
            <a:r>
              <a:rPr lang="en-US" smtClean="0"/>
              <a:t>Infrastructure for plant feedstock genome analysis and characterization</a:t>
            </a:r>
          </a:p>
          <a:p>
            <a:pPr marL="609600" indent="-609600">
              <a:buFont typeface="Arial" charset="0"/>
              <a:buNone/>
            </a:pPr>
            <a:r>
              <a:rPr lang="en-US" sz="2000" b="1" smtClean="0"/>
              <a:t>Integrated Assessment (IA) Research Program </a:t>
            </a:r>
          </a:p>
          <a:p>
            <a:pPr marL="990600" lvl="1" indent="-533400"/>
            <a:r>
              <a:rPr lang="en-US" smtClean="0"/>
              <a:t>PNNL/Joint Global Change Research Institute - $4.9M for computational and data storage equipment</a:t>
            </a:r>
          </a:p>
          <a:p>
            <a:pPr marL="609600" indent="-609600">
              <a:buFont typeface="Arial" charset="0"/>
              <a:buNone/>
            </a:pPr>
            <a:r>
              <a:rPr lang="en-US" sz="2000" b="1" smtClean="0"/>
              <a:t>Joint Genome Institute (JGI) </a:t>
            </a:r>
          </a:p>
          <a:p>
            <a:pPr marL="990600" lvl="1" indent="-533400"/>
            <a:r>
              <a:rPr lang="en-US" smtClean="0"/>
              <a:t>LBNL - $13.1M for infrastructure for genome sequencing, analysis and characterization for plant feedstocks.</a:t>
            </a:r>
          </a:p>
          <a:p>
            <a:pPr marL="609600" indent="-609600">
              <a:buFont typeface="Arial" charset="0"/>
              <a:buNone/>
            </a:pPr>
            <a:r>
              <a:rPr lang="en-US" sz="2000" b="1" smtClean="0"/>
              <a:t>Knowledgebase (Kbase) R&amp;D</a:t>
            </a:r>
          </a:p>
          <a:p>
            <a:pPr marL="990600" lvl="1" indent="-533400"/>
            <a:r>
              <a:rPr lang="en-US" smtClean="0"/>
              <a:t>ORNL - $3.2M for conceptual design and planning for a Systems Biology Knowledgebase.</a:t>
            </a:r>
            <a:endParaRPr lang="en-US" b="1" smtClean="0"/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5605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5606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8F958EBB-C959-4DFD-ACEA-53AE0626BBB4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10</a:t>
            </a:fld>
            <a:r>
              <a:rPr lang="en-US" sz="100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25607" name="Slide Number Placeholder 4"/>
          <p:cNvSpPr>
            <a:spLocks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914400" y="36576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82788" y="277813"/>
            <a:ext cx="8775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b="1"/>
              <a:t>Early Career Awards: Fast Facts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854200" y="939800"/>
            <a:ext cx="61341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Goal: Train next generation of young scientists at universities and national labs 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Largest effort of its kind in DOE history aimed at next generation of scientists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David Thomassen is overall lead for BER, with Marv Stodolsky for BSSD and Bob Vallario for CESD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Early career is defined as no more than 10 years past Ph.D.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BER will fund 8 awards in FY10 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427 Letters of Intent! 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188913"/>
            <a:ext cx="8775700" cy="403225"/>
          </a:xfrm>
        </p:spPr>
        <p:txBody>
          <a:bodyPr/>
          <a:lstStyle/>
          <a:p>
            <a:r>
              <a:rPr lang="en-US" sz="2400" smtClean="0"/>
              <a:t>Summary of Letters of Intent for BER Early Career Awards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004888"/>
            <a:ext cx="8786813" cy="58531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u="sng" smtClean="0"/>
              <a:t>Climate and Environmental Sciences Division: 183</a:t>
            </a:r>
          </a:p>
          <a:p>
            <a:pPr>
              <a:buFont typeface="Arial" charset="0"/>
              <a:buNone/>
            </a:pPr>
            <a:r>
              <a:rPr lang="en-US" sz="2000" smtClean="0"/>
              <a:t>	Subsurface science				30 	</a:t>
            </a:r>
          </a:p>
          <a:p>
            <a:pPr>
              <a:buFont typeface="Arial" charset="0"/>
              <a:buNone/>
            </a:pPr>
            <a:r>
              <a:rPr lang="en-US" sz="2000" smtClean="0"/>
              <a:t>	Carbon cycle and ecology			63</a:t>
            </a:r>
          </a:p>
          <a:p>
            <a:pPr>
              <a:buFont typeface="Arial" charset="0"/>
              <a:buNone/>
            </a:pPr>
            <a:r>
              <a:rPr lang="en-US" sz="2000" smtClean="0"/>
              <a:t>	Atmospheric sciences				26</a:t>
            </a:r>
          </a:p>
          <a:p>
            <a:pPr>
              <a:buFont typeface="Arial" charset="0"/>
              <a:buNone/>
            </a:pPr>
            <a:r>
              <a:rPr lang="en-US" sz="2000" smtClean="0"/>
              <a:t>	Modeling					40</a:t>
            </a:r>
          </a:p>
          <a:p>
            <a:pPr>
              <a:buFont typeface="Arial" charset="0"/>
              <a:buNone/>
            </a:pPr>
            <a:r>
              <a:rPr lang="en-US" sz="2000" smtClean="0"/>
              <a:t>	Other						24</a:t>
            </a:r>
          </a:p>
          <a:p>
            <a:pPr>
              <a:buFont typeface="Arial" charset="0"/>
              <a:buNone/>
            </a:pPr>
            <a:r>
              <a:rPr lang="en-US" sz="2000" u="sng" smtClean="0"/>
              <a:t>Biological Systems Science Division: 244</a:t>
            </a:r>
          </a:p>
          <a:p>
            <a:pPr>
              <a:buFont typeface="Arial" charset="0"/>
              <a:buNone/>
            </a:pPr>
            <a:r>
              <a:rPr lang="en-US" sz="2000" smtClean="0"/>
              <a:t>	Genomics (microbes, plants, technologies)     120</a:t>
            </a:r>
          </a:p>
          <a:p>
            <a:pPr>
              <a:buFont typeface="Arial" charset="0"/>
              <a:buNone/>
            </a:pPr>
            <a:r>
              <a:rPr lang="en-US" sz="2000" smtClean="0"/>
              <a:t>	Radiological sciences				12</a:t>
            </a:r>
          </a:p>
          <a:p>
            <a:pPr>
              <a:buFont typeface="Arial" charset="0"/>
              <a:buNone/>
            </a:pPr>
            <a:r>
              <a:rPr lang="en-US" sz="2000" smtClean="0"/>
              <a:t>	Computational biosciences			20</a:t>
            </a:r>
          </a:p>
          <a:p>
            <a:pPr>
              <a:buFont typeface="Arial" charset="0"/>
              <a:buNone/>
            </a:pPr>
            <a:r>
              <a:rPr lang="en-US" sz="2000" smtClean="0"/>
              <a:t>	Ethical, legal and societal Issues		25</a:t>
            </a:r>
          </a:p>
          <a:p>
            <a:pPr>
              <a:buFont typeface="Arial" charset="0"/>
              <a:buNone/>
            </a:pPr>
            <a:r>
              <a:rPr lang="en-US" sz="2000" smtClean="0"/>
              <a:t>	Other						67</a:t>
            </a:r>
          </a:p>
          <a:p>
            <a:endParaRPr lang="en-US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651000" y="254000"/>
            <a:ext cx="6438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Interagency Interactions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51000" y="876300"/>
            <a:ext cx="70485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U.S. Global Climate Change Research Program (13 agencies)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Ameriflux network (NSF, NOAA, NASA, and USDA)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Joint program with USDA on plant feedstock genomics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Metabolic Engineering Interagency Program (8 agencies)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Protein Data Bank (NIH, NSF)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Effects of Low Dose Radiation (NASA)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Structural Biology: NIH’s National Center for Research Resources – Dr. Barbara Alving will speak today!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US-European Commission Biotechnology Task Force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188913"/>
            <a:ext cx="8775700" cy="455612"/>
          </a:xfrm>
        </p:spPr>
        <p:txBody>
          <a:bodyPr/>
          <a:lstStyle/>
          <a:p>
            <a:r>
              <a:rPr lang="en-US" sz="2800" smtClean="0"/>
              <a:t>US-EC Biotechnology Task Force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488" y="1100138"/>
            <a:ext cx="8393112" cy="5062537"/>
          </a:xfrm>
        </p:spPr>
        <p:txBody>
          <a:bodyPr/>
          <a:lstStyle/>
          <a:p>
            <a:r>
              <a:rPr lang="en-US" sz="2000" smtClean="0"/>
              <a:t>Mission: “To promote information exchange and coordination between biotechnology research programs funded by the European Commission and the United States government.” </a:t>
            </a:r>
          </a:p>
          <a:p>
            <a:r>
              <a:rPr lang="en-US" sz="2000" smtClean="0"/>
              <a:t>Participants: European Commission Research Directorate and  U.S. agencies: NSF, USDA, DOE, DOD,NIH, EPA, FDA, NIST, OSTP, and others</a:t>
            </a:r>
          </a:p>
          <a:p>
            <a:r>
              <a:rPr lang="en-US" sz="2000" smtClean="0"/>
              <a:t>Task Force will celebrate its 20</a:t>
            </a:r>
            <a:r>
              <a:rPr lang="en-US" sz="2000" baseline="30000" smtClean="0"/>
              <a:t>th</a:t>
            </a:r>
            <a:r>
              <a:rPr lang="en-US" sz="2000" smtClean="0"/>
              <a:t> anniversary in June 2010</a:t>
            </a:r>
          </a:p>
          <a:p>
            <a:r>
              <a:rPr lang="en-US" sz="2000" smtClean="0"/>
              <a:t>BER co-chairs: </a:t>
            </a:r>
          </a:p>
          <a:p>
            <a:pPr marL="742950" lvl="1" indent="-285750"/>
            <a:r>
              <a:rPr lang="en-US" smtClean="0"/>
              <a:t>Working Group on Environmental Biotechnology</a:t>
            </a:r>
          </a:p>
          <a:p>
            <a:pPr marL="742950" lvl="1" indent="-285750"/>
            <a:r>
              <a:rPr lang="en-US" smtClean="0"/>
              <a:t>Working Group on Working Group on Biobased Materials and Bioenergy</a:t>
            </a:r>
          </a:p>
          <a:p>
            <a:r>
              <a:rPr lang="en-US" sz="2000" smtClean="0"/>
              <a:t>Activities include jointly funded workshops, short courses and fellowships.</a:t>
            </a:r>
          </a:p>
          <a:p>
            <a:pPr>
              <a:buFont typeface="Arial" charset="0"/>
              <a:buNone/>
            </a:pPr>
            <a:endParaRPr lang="en-US" sz="2000" smtClean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6311900" y="5499100"/>
          <a:ext cx="1089025" cy="673100"/>
        </p:xfrm>
        <a:graphic>
          <a:graphicData uri="http://schemas.openxmlformats.org/presentationml/2006/ole">
            <p:oleObj spid="_x0000_s23556" name="Clip" r:id="rId4" imgW="2286360" imgH="141480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7213600" y="5651500"/>
          <a:ext cx="1133475" cy="755650"/>
        </p:xfrm>
        <a:graphic>
          <a:graphicData uri="http://schemas.openxmlformats.org/presentationml/2006/ole">
            <p:oleObj spid="_x0000_s23557" name="Clip" r:id="rId5" imgW="2286360" imgH="152460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77813"/>
            <a:ext cx="8775700" cy="869950"/>
          </a:xfrm>
        </p:spPr>
        <p:txBody>
          <a:bodyPr/>
          <a:lstStyle/>
          <a:p>
            <a:r>
              <a:rPr lang="en-US" smtClean="0"/>
              <a:t>BER Mission Priorities: Strategic Planning Update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990600" y="17018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/>
              <a:t>Develop biofuels as a major secure national energy resource </a:t>
            </a:r>
            <a:r>
              <a:rPr lang="en-US" sz="2000" b="1">
                <a:solidFill>
                  <a:srgbClr val="FF0000"/>
                </a:solidFill>
              </a:rPr>
              <a:t>(completed, on web site)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000"/>
              <a:t>Understanding the potential effects of greenhouse gas emissions on Earth’s climate and biosphere, and their implications for our energy future </a:t>
            </a:r>
            <a:r>
              <a:rPr lang="en-US" sz="2000" b="1">
                <a:solidFill>
                  <a:srgbClr val="FF0000"/>
                </a:solidFill>
              </a:rPr>
              <a:t>(completed, on web site)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/>
              <a:t>Predict the fate and transport of DOE-relevant subsurface contaminants </a:t>
            </a:r>
            <a:r>
              <a:rPr lang="en-US" sz="2000" b="1">
                <a:solidFill>
                  <a:srgbClr val="FF0000"/>
                </a:solidFill>
              </a:rPr>
              <a:t>(update in progress – workshop led by David Lesmes)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/>
              <a:t>Develop new tools to explore the interface of biological and physical sciences </a:t>
            </a:r>
            <a:r>
              <a:rPr lang="en-US" sz="2000" b="1">
                <a:solidFill>
                  <a:srgbClr val="FF0000"/>
                </a:solidFill>
              </a:rPr>
              <a:t>(in progress, Dean Cole and Libby White, co-leads)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711200" y="1257300"/>
            <a:ext cx="454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Provide the foundational science to: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Subsurface Complex System Science</a:t>
            </a:r>
          </a:p>
          <a:p>
            <a:r>
              <a:rPr lang="en-US" sz="2800" b="1"/>
              <a:t>Relevant to Contaminant Fate and Transport</a:t>
            </a:r>
          </a:p>
        </p:txBody>
      </p: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5564188" y="1130300"/>
            <a:ext cx="3579812" cy="4953000"/>
            <a:chOff x="3234" y="416"/>
            <a:chExt cx="2447" cy="3264"/>
          </a:xfrm>
        </p:grpSpPr>
        <p:pic>
          <p:nvPicPr>
            <p:cNvPr id="36873" name="Picture 5" descr="im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" y="416"/>
              <a:ext cx="2447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4" name="Text Box 6"/>
            <p:cNvSpPr txBox="1">
              <a:spLocks noChangeArrowheads="1"/>
            </p:cNvSpPr>
            <p:nvPr/>
          </p:nvSpPr>
          <p:spPr bwMode="auto">
            <a:xfrm>
              <a:off x="3593" y="1546"/>
              <a:ext cx="898" cy="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Mesoscale</a:t>
              </a:r>
            </a:p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1.5</a:t>
              </a:r>
              <a:r>
                <a:rPr lang="en-US" sz="1400" b="1">
                  <a:ea typeface="ＭＳ Ｐゴシック"/>
                  <a:cs typeface="ＭＳ Ｐゴシック"/>
                </a:rPr>
                <a:t>-10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3 </a:t>
              </a:r>
              <a:r>
                <a:rPr lang="en-US" sz="1400" b="1">
                  <a:ea typeface="ＭＳ Ｐゴシック"/>
                  <a:cs typeface="ＭＳ Ｐゴシック"/>
                </a:rPr>
                <a:t>m</a:t>
              </a:r>
            </a:p>
          </p:txBody>
        </p:sp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3825" y="2056"/>
              <a:ext cx="935" cy="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Pore scale</a:t>
              </a:r>
            </a:p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-3</a:t>
              </a:r>
              <a:r>
                <a:rPr lang="en-US" sz="1400" b="1">
                  <a:ea typeface="ＭＳ Ｐゴシック"/>
                  <a:cs typeface="ＭＳ Ｐゴシック"/>
                </a:rPr>
                <a:t>-10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1.5</a:t>
              </a:r>
              <a:r>
                <a:rPr lang="en-US" sz="1400" b="1">
                  <a:ea typeface="ＭＳ Ｐゴシック"/>
                  <a:cs typeface="ＭＳ Ｐゴシック"/>
                </a:rPr>
                <a:t> m</a:t>
              </a:r>
            </a:p>
          </p:txBody>
        </p:sp>
        <p:sp>
          <p:nvSpPr>
            <p:cNvPr id="36876" name="Text Box 8"/>
            <p:cNvSpPr txBox="1">
              <a:spLocks noChangeArrowheads="1"/>
            </p:cNvSpPr>
            <p:nvPr/>
          </p:nvSpPr>
          <p:spPr bwMode="auto">
            <a:xfrm>
              <a:off x="3837" y="2523"/>
              <a:ext cx="833" cy="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Microscopic</a:t>
              </a:r>
            </a:p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-7</a:t>
              </a:r>
              <a:r>
                <a:rPr lang="en-US" sz="1400" b="1">
                  <a:ea typeface="ＭＳ Ｐゴシック"/>
                  <a:cs typeface="ＭＳ Ｐゴシック"/>
                </a:rPr>
                <a:t>-10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-3</a:t>
              </a:r>
              <a:r>
                <a:rPr lang="en-US" sz="1400" b="1">
                  <a:ea typeface="ＭＳ Ｐゴシック"/>
                  <a:cs typeface="ＭＳ Ｐゴシック"/>
                </a:rPr>
                <a:t> m</a:t>
              </a:r>
            </a:p>
          </p:txBody>
        </p:sp>
        <p:sp>
          <p:nvSpPr>
            <p:cNvPr id="36877" name="Text Box 9"/>
            <p:cNvSpPr txBox="1">
              <a:spLocks noChangeArrowheads="1"/>
            </p:cNvSpPr>
            <p:nvPr/>
          </p:nvSpPr>
          <p:spPr bwMode="auto">
            <a:xfrm>
              <a:off x="3536" y="3003"/>
              <a:ext cx="1013" cy="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Molecular/nano</a:t>
              </a:r>
            </a:p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-10</a:t>
              </a:r>
              <a:r>
                <a:rPr lang="en-US" sz="1400" b="1">
                  <a:ea typeface="ＭＳ Ｐゴシック"/>
                  <a:cs typeface="ＭＳ Ｐゴシック"/>
                </a:rPr>
                <a:t>-10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-8</a:t>
              </a:r>
              <a:r>
                <a:rPr lang="en-US" sz="1400" b="1">
                  <a:ea typeface="ＭＳ Ｐゴシック"/>
                  <a:cs typeface="ＭＳ Ｐゴシック"/>
                </a:rPr>
                <a:t> m</a:t>
              </a:r>
            </a:p>
          </p:txBody>
        </p:sp>
        <p:sp>
          <p:nvSpPr>
            <p:cNvPr id="36878" name="Rectangle 10"/>
            <p:cNvSpPr>
              <a:spLocks noChangeArrowheads="1"/>
            </p:cNvSpPr>
            <p:nvPr/>
          </p:nvSpPr>
          <p:spPr bwMode="auto">
            <a:xfrm rot="1480125">
              <a:off x="4628" y="843"/>
              <a:ext cx="419" cy="1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Text Box 11"/>
            <p:cNvSpPr txBox="1">
              <a:spLocks noChangeArrowheads="1"/>
            </p:cNvSpPr>
            <p:nvPr/>
          </p:nvSpPr>
          <p:spPr bwMode="auto">
            <a:xfrm>
              <a:off x="4723" y="642"/>
              <a:ext cx="849" cy="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Field Scale</a:t>
              </a:r>
            </a:p>
            <a:p>
              <a:pPr algn="ctr"/>
              <a:r>
                <a:rPr lang="en-US" sz="1400" b="1">
                  <a:ea typeface="ＭＳ Ｐゴシック"/>
                  <a:cs typeface="ＭＳ Ｐゴシック"/>
                </a:rPr>
                <a:t>&gt;10</a:t>
              </a:r>
              <a:r>
                <a:rPr lang="en-US" sz="1400" b="1" baseline="30000">
                  <a:ea typeface="ＭＳ Ｐゴシック"/>
                  <a:cs typeface="ＭＳ Ｐゴシック"/>
                </a:rPr>
                <a:t>3 </a:t>
              </a:r>
              <a:r>
                <a:rPr lang="en-US" sz="1400" b="1">
                  <a:ea typeface="ＭＳ Ｐゴシック"/>
                  <a:cs typeface="ＭＳ Ｐゴシック"/>
                </a:rPr>
                <a:t>m</a:t>
              </a:r>
            </a:p>
          </p:txBody>
        </p:sp>
        <p:pic>
          <p:nvPicPr>
            <p:cNvPr id="36880" name="Picture 12" descr="MCj0297997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7" y="886"/>
              <a:ext cx="3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279400" y="1138238"/>
            <a:ext cx="5010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Workshop held Aug. 3-5, 2009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Goal – Identify knowledge gaps and science challenges that must be met to predict contaminant behavior in complex subsurface systems</a:t>
            </a:r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266700" y="2846388"/>
            <a:ext cx="5121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/>
              <a:t>Participants: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36 scientists with experience in three broad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observational scales of research: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Molecular to pore scale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Intermediate scale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Field scale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….and three broad disciplinary areas: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Microbiology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Geochemistry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Transport/Modeling</a:t>
            </a:r>
          </a:p>
        </p:txBody>
      </p:sp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1127125" y="626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0" name="Text Box 19"/>
          <p:cNvSpPr txBox="1">
            <a:spLocks noChangeArrowheads="1"/>
          </p:cNvSpPr>
          <p:nvPr/>
        </p:nvSpPr>
        <p:spPr bwMode="auto">
          <a:xfrm>
            <a:off x="2127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1" name="Text Box 20"/>
          <p:cNvSpPr txBox="1">
            <a:spLocks noChangeArrowheads="1"/>
          </p:cNvSpPr>
          <p:nvPr/>
        </p:nvSpPr>
        <p:spPr bwMode="auto">
          <a:xfrm>
            <a:off x="514350" y="5969000"/>
            <a:ext cx="794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Charting a path to a predictive understanding of subsurface processes </a:t>
            </a:r>
          </a:p>
          <a:p>
            <a:r>
              <a:rPr lang="en-US" b="1" i="1"/>
              <a:t>influencing contaminant transport across scales in the environment</a:t>
            </a:r>
          </a:p>
        </p:txBody>
      </p:sp>
      <p:sp>
        <p:nvSpPr>
          <p:cNvPr id="36872" name="AutoShape 21"/>
          <p:cNvSpPr>
            <a:spLocks noChangeArrowheads="1"/>
          </p:cNvSpPr>
          <p:nvPr/>
        </p:nvSpPr>
        <p:spPr bwMode="auto">
          <a:xfrm>
            <a:off x="152400" y="617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ChangeArrowheads="1"/>
          </p:cNvSpPr>
          <p:nvPr/>
        </p:nvSpPr>
        <p:spPr bwMode="auto">
          <a:xfrm>
            <a:off x="914400" y="36576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76073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800" b="1"/>
              <a:t>BER Personnel Changes and Recruitments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Dr. Roger Dahlman retired after 32 years at DOE; recruiting an ecologist to backfill for Roger.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Dr. Renu Joseph has joined BER as an IPA in climate modeling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Dr. Cathy Ronning has joined BER as Program Manager in plant biology and genomics.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Dr. Peter Kirchner will complete his BER detail and retire on      Sept. 30.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Leslie Runion was promoted from secretary to administrative specialist; recruiting a CESD secretary to backfill for Leslie.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2000"/>
              <a:t>Recruiting a Science Assistant for BSSD (over 100 applicants!)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u="sng"/>
              <a:t>Request for filling the SES Division Director slot for CESD has been signed by Dr. Brinkman, but needs even higher approval.</a:t>
            </a:r>
          </a:p>
          <a:p>
            <a:pPr marL="114300" indent="-114300">
              <a:spcBef>
                <a:spcPct val="50000"/>
              </a:spcBef>
            </a:pPr>
            <a:endParaRPr lang="en-US" sz="2000" u="sn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5788" y="468313"/>
            <a:ext cx="6934200" cy="455612"/>
          </a:xfrm>
        </p:spPr>
        <p:txBody>
          <a:bodyPr/>
          <a:lstStyle/>
          <a:p>
            <a:r>
              <a:rPr lang="en-US" sz="2800" smtClean="0"/>
              <a:t>BER Science Retreat, June 2009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6888" y="1087438"/>
            <a:ext cx="6602412" cy="2063750"/>
          </a:xfrm>
        </p:spPr>
        <p:txBody>
          <a:bodyPr/>
          <a:lstStyle/>
          <a:p>
            <a:r>
              <a:rPr lang="en-US" smtClean="0"/>
              <a:t>High Risk/High Reward Research</a:t>
            </a:r>
          </a:p>
          <a:p>
            <a:r>
              <a:rPr lang="en-US" smtClean="0"/>
              <a:t>Science Integration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963" name="Picture 4" descr="IMG_3701"/>
          <p:cNvPicPr>
            <a:picLocks noChangeAspect="1" noChangeArrowheads="1"/>
          </p:cNvPicPr>
          <p:nvPr/>
        </p:nvPicPr>
        <p:blipFill>
          <a:blip r:embed="rId3"/>
          <a:srcRect l="1831" t="17155" r="-743" b="5396"/>
          <a:stretch>
            <a:fillRect/>
          </a:stretch>
        </p:blipFill>
        <p:spPr bwMode="auto">
          <a:xfrm>
            <a:off x="1222375" y="2513013"/>
            <a:ext cx="627538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ChangeArrowheads="1"/>
          </p:cNvSpPr>
          <p:nvPr/>
        </p:nvSpPr>
        <p:spPr bwMode="auto">
          <a:xfrm>
            <a:off x="914400" y="36576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044700" y="279400"/>
            <a:ext cx="66421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BERAC Activities: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Looking ahead….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955800" y="1562100"/>
            <a:ext cx="6096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FontTx/>
              <a:buChar char="•"/>
            </a:pPr>
            <a:r>
              <a:rPr lang="en-US" sz="2000"/>
              <a:t>Long Term Vision</a:t>
            </a:r>
          </a:p>
          <a:p>
            <a:pPr marL="119063" indent="-119063">
              <a:spcBef>
                <a:spcPct val="50000"/>
              </a:spcBef>
              <a:buFontTx/>
              <a:buChar char="•"/>
            </a:pPr>
            <a:r>
              <a:rPr lang="en-US" sz="2000"/>
              <a:t>Committee of Visitors for Climate and Environmental Sciences Division</a:t>
            </a:r>
          </a:p>
          <a:p>
            <a:pPr marL="119063" indent="-119063">
              <a:spcBef>
                <a:spcPct val="50000"/>
              </a:spcBef>
              <a:buFontTx/>
              <a:buChar char="•"/>
            </a:pPr>
            <a:r>
              <a:rPr lang="en-US" sz="2000"/>
              <a:t>Joint Genome Institute Strategic Planning</a:t>
            </a:r>
          </a:p>
          <a:p>
            <a:pPr marL="119063" indent="-119063">
              <a:spcBef>
                <a:spcPct val="50000"/>
              </a:spcBef>
              <a:buFontTx/>
              <a:buChar char="•"/>
            </a:pPr>
            <a:r>
              <a:rPr lang="en-US" sz="2000"/>
              <a:t>Engage Key Interagency Partners</a:t>
            </a:r>
          </a:p>
          <a:p>
            <a:pPr marL="749300" lvl="1" indent="-292100">
              <a:spcBef>
                <a:spcPct val="50000"/>
              </a:spcBef>
              <a:buFont typeface="Courier New" pitchFamily="49" charset="0"/>
              <a:buChar char="­"/>
            </a:pPr>
            <a:r>
              <a:rPr lang="en-US" sz="2000"/>
              <a:t>Dr. Tim Killeen – NSF Geosciences (last BERAC)</a:t>
            </a:r>
          </a:p>
          <a:p>
            <a:pPr marL="749300" lvl="1" indent="-292100">
              <a:spcBef>
                <a:spcPct val="50000"/>
              </a:spcBef>
              <a:buFont typeface="Courier New" pitchFamily="49" charset="0"/>
              <a:buChar char="­"/>
            </a:pPr>
            <a:r>
              <a:rPr lang="en-US" sz="2000"/>
              <a:t>Dr. Barbara Alving –  NIH National Center for Research Resources (Today)</a:t>
            </a:r>
          </a:p>
          <a:p>
            <a:pPr marL="749300" lvl="1" indent="-292100">
              <a:spcBef>
                <a:spcPct val="50000"/>
              </a:spcBef>
              <a:buFont typeface="Courier New" pitchFamily="49" charset="0"/>
              <a:buChar char="­"/>
            </a:pPr>
            <a:r>
              <a:rPr lang="en-US" sz="2000"/>
              <a:t>Next meeting?</a:t>
            </a:r>
          </a:p>
          <a:p>
            <a:pPr marL="749300" lvl="1" indent="-292100">
              <a:spcBef>
                <a:spcPct val="50000"/>
              </a:spcBef>
              <a:buFont typeface="Courier New" pitchFamily="49" charset="0"/>
              <a:buChar char="­"/>
            </a:pPr>
            <a:endParaRPr 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2222500" y="482600"/>
            <a:ext cx="5588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/>
              <a:t>	Outline 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Strategic Vision and FY 10 Budget Highlights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ARRA Update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Early Career Awards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Interagency Interactions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Strategic Planning Update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Personnel Changes in BER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BER Retreat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en-US" sz="2000"/>
              <a:t>Looking Ahead…</a:t>
            </a:r>
          </a:p>
          <a:p>
            <a:pPr marL="457200" indent="-457200">
              <a:spcBef>
                <a:spcPct val="50000"/>
              </a:spcBef>
              <a:buFontTx/>
              <a:buAutoNum type="romanUcPeriod"/>
            </a:pPr>
            <a:endParaRPr lang="en-US" sz="2000"/>
          </a:p>
          <a:p>
            <a:pPr marL="457200" indent="-457200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49488" y="1925638"/>
            <a:ext cx="4760912" cy="91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6000" smtClean="0"/>
              <a:t>Thank you!</a:t>
            </a:r>
          </a:p>
        </p:txBody>
      </p:sp>
      <p:grpSp>
        <p:nvGrpSpPr>
          <p:cNvPr id="45058" name="Group 11"/>
          <p:cNvGrpSpPr>
            <a:grpSpLocks/>
          </p:cNvGrpSpPr>
          <p:nvPr/>
        </p:nvGrpSpPr>
        <p:grpSpPr bwMode="auto">
          <a:xfrm>
            <a:off x="401638" y="4421188"/>
            <a:ext cx="8335962" cy="1636712"/>
            <a:chOff x="402030" y="4421303"/>
            <a:chExt cx="8334844" cy="1636597"/>
          </a:xfrm>
        </p:grpSpPr>
        <p:pic>
          <p:nvPicPr>
            <p:cNvPr id="6" name="Picture 5" descr="129762-97_face.png"/>
            <p:cNvPicPr>
              <a:picLocks noChangeAspect="1"/>
            </p:cNvPicPr>
            <p:nvPr/>
          </p:nvPicPr>
          <p:blipFill>
            <a:blip r:embed="rId3" cstate="print"/>
            <a:srcRect l="33419" t="12767" r="33000" b="52561"/>
            <a:stretch>
              <a:fillRect/>
            </a:stretch>
          </p:blipFill>
          <p:spPr>
            <a:xfrm>
              <a:off x="3787981" y="4421303"/>
              <a:ext cx="1597067" cy="163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 descr="clouds.png"/>
            <p:cNvPicPr>
              <a:picLocks noChangeAspect="1"/>
            </p:cNvPicPr>
            <p:nvPr/>
          </p:nvPicPr>
          <p:blipFill>
            <a:blip r:embed="rId4" cstate="print"/>
            <a:srcRect l="19648" t="20391" r="16382" b="14768"/>
            <a:stretch>
              <a:fillRect/>
            </a:stretch>
          </p:blipFill>
          <p:spPr>
            <a:xfrm>
              <a:off x="2096361" y="4421303"/>
              <a:ext cx="1589838" cy="163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 descr="pict1.png"/>
            <p:cNvPicPr>
              <a:picLocks noChangeAspect="1"/>
            </p:cNvPicPr>
            <p:nvPr/>
          </p:nvPicPr>
          <p:blipFill>
            <a:blip r:embed="rId5" cstate="print"/>
            <a:srcRect l="9306" b="6179"/>
            <a:stretch>
              <a:fillRect/>
            </a:stretch>
          </p:blipFill>
          <p:spPr>
            <a:xfrm>
              <a:off x="402030" y="4421303"/>
              <a:ext cx="1592548" cy="163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 descr="pict3.png"/>
            <p:cNvPicPr>
              <a:picLocks noChangeAspect="1"/>
            </p:cNvPicPr>
            <p:nvPr/>
          </p:nvPicPr>
          <p:blipFill>
            <a:blip r:embed="rId6" cstate="print">
              <a:lum bright="19000" contrast="44000"/>
            </a:blip>
            <a:srcRect l="9306" b="6711"/>
            <a:stretch>
              <a:fillRect/>
            </a:stretch>
          </p:blipFill>
          <p:spPr>
            <a:xfrm>
              <a:off x="5486830" y="4421303"/>
              <a:ext cx="1592548" cy="162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 descr="procholorococcus marinus cropped.tif"/>
            <p:cNvPicPr>
              <a:picLocks noChangeAspect="1"/>
            </p:cNvPicPr>
            <p:nvPr/>
          </p:nvPicPr>
          <p:blipFill>
            <a:blip r:embed="rId7"/>
            <a:srcRect l="39141" t="17519" r="6036"/>
            <a:stretch>
              <a:fillRect/>
            </a:stretch>
          </p:blipFill>
          <p:spPr>
            <a:xfrm>
              <a:off x="7191374" y="4423137"/>
              <a:ext cx="1545500" cy="163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ChangeArrowheads="1"/>
          </p:cNvSpPr>
          <p:nvPr/>
        </p:nvSpPr>
        <p:spPr bwMode="auto">
          <a:xfrm>
            <a:off x="1473200" y="4445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752600" y="342900"/>
            <a:ext cx="684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679575" y="228600"/>
            <a:ext cx="72326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hlink"/>
                </a:solidFill>
              </a:rPr>
              <a:t>BER Strategic Directions- 2010 &amp; Beyond</a:t>
            </a:r>
            <a:r>
              <a:rPr lang="en-US" sz="2400" b="1"/>
              <a:t> </a:t>
            </a:r>
            <a:br>
              <a:rPr lang="en-US" sz="2400" b="1"/>
            </a:br>
            <a:r>
              <a:rPr lang="en-US" sz="2800" b="1"/>
              <a:t>Science for Discovery: </a:t>
            </a:r>
          </a:p>
          <a:p>
            <a:r>
              <a:rPr lang="en-US" sz="2800" b="1"/>
              <a:t>Understanding complex biological, climatic, and environmental systems across vast spatial and temporal scales</a:t>
            </a:r>
          </a:p>
        </p:txBody>
      </p:sp>
      <p:sp>
        <p:nvSpPr>
          <p:cNvPr id="12292" name="Content Placeholder 1"/>
          <p:cNvSpPr>
            <a:spLocks/>
          </p:cNvSpPr>
          <p:nvPr/>
        </p:nvSpPr>
        <p:spPr bwMode="auto">
          <a:xfrm>
            <a:off x="1778000" y="2438400"/>
            <a:ext cx="652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Revolutionize bioenergy production through transformational discoveries in biology</a:t>
            </a:r>
          </a:p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Integration of climate theory, observation, experiment &amp; modeling</a:t>
            </a:r>
          </a:p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New capabilities for analyzing / managing data to predict &amp; engineer biological systems</a:t>
            </a:r>
          </a:p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Environmental sustainability &amp; stewardship from predictive understanding across scales</a:t>
            </a:r>
          </a:p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endParaRPr 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1473200" y="4445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52600" y="342900"/>
            <a:ext cx="684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79575" y="228600"/>
            <a:ext cx="72326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hlink"/>
                </a:solidFill>
              </a:rPr>
              <a:t>BER Strategic Directions- 2010 &amp; Beyond</a:t>
            </a:r>
          </a:p>
          <a:p>
            <a:r>
              <a:rPr lang="en-US" sz="2800" b="1">
                <a:solidFill>
                  <a:srgbClr val="000000"/>
                </a:solidFill>
              </a:rPr>
              <a:t>National Scientific User Facilities – the 21st Century Tools of Science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/>
            </a:r>
            <a:br>
              <a:rPr lang="en-US" sz="2400" b="1">
                <a:solidFill>
                  <a:srgbClr val="000000"/>
                </a:solidFill>
              </a:rPr>
            </a:br>
            <a:r>
              <a:rPr lang="en-US" sz="2400" b="1"/>
              <a:t> </a:t>
            </a:r>
            <a:br>
              <a:rPr lang="en-US" sz="2400" b="1"/>
            </a:br>
            <a:endParaRPr lang="en-US" sz="2400" b="1"/>
          </a:p>
        </p:txBody>
      </p:sp>
      <p:sp>
        <p:nvSpPr>
          <p:cNvPr id="14340" name="Content Placeholder 1"/>
          <p:cNvSpPr>
            <a:spLocks/>
          </p:cNvSpPr>
          <p:nvPr/>
        </p:nvSpPr>
        <p:spPr bwMode="auto">
          <a:xfrm>
            <a:off x="1778000" y="2438400"/>
            <a:ext cx="652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752600" y="1866900"/>
            <a:ext cx="65151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New user resources at the Joint Genome Institute for analysis of complex genomic systems including microbial communities, plants, and ecosystems</a:t>
            </a: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Increase the diversity of climate systems represented by Atmospheric Radiation Measurement Climate User Facility fixed and mobile sites</a:t>
            </a: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New capabilities for studying dynamic processes of chemical reactions and in living systems</a:t>
            </a: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endParaRPr lang="en-US" sz="220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1473200" y="4445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52600" y="342900"/>
            <a:ext cx="684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463675" y="0"/>
            <a:ext cx="72326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hlink"/>
                </a:solidFill>
              </a:rPr>
              <a:t>BER Strategic Directions- 2010 &amp; Beyond</a:t>
            </a:r>
          </a:p>
          <a:p>
            <a:r>
              <a:rPr lang="en-US" sz="2800" b="1">
                <a:solidFill>
                  <a:srgbClr val="000000"/>
                </a:solidFill>
              </a:rPr>
              <a:t>Science to Meet the DOE mission and National Needs</a:t>
            </a:r>
            <a:br>
              <a:rPr lang="en-US" sz="2800" b="1">
                <a:solidFill>
                  <a:srgbClr val="000000"/>
                </a:solidFill>
              </a:rPr>
            </a:br>
            <a:endParaRPr lang="en-US" sz="2800" b="1"/>
          </a:p>
        </p:txBody>
      </p:sp>
      <p:sp>
        <p:nvSpPr>
          <p:cNvPr id="16388" name="Content Placeholder 1"/>
          <p:cNvSpPr>
            <a:spLocks/>
          </p:cNvSpPr>
          <p:nvPr/>
        </p:nvSpPr>
        <p:spPr bwMode="auto">
          <a:xfrm>
            <a:off x="1778000" y="2438400"/>
            <a:ext cx="652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279400" defTabSz="2921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6389" name="Content Placeholder 1"/>
          <p:cNvSpPr>
            <a:spLocks/>
          </p:cNvSpPr>
          <p:nvPr/>
        </p:nvSpPr>
        <p:spPr bwMode="auto">
          <a:xfrm>
            <a:off x="1536700" y="1536700"/>
            <a:ext cx="68199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 defTabSz="3429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/>
              <a:t>Develop biofuels as a major secure national energy resource </a:t>
            </a:r>
          </a:p>
          <a:p>
            <a:pPr marL="685800" indent="-342900" defTabSz="3429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/>
              <a:t>Understanding the potential effects of greenhouse gas emissions on Earth’s climate and biosphere, and their implications for our energy future </a:t>
            </a:r>
          </a:p>
          <a:p>
            <a:pPr marL="685800" indent="-342900" defTabSz="3429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/>
              <a:t>Predict the fate and transport of DOE-relevant subsurface contaminants </a:t>
            </a:r>
          </a:p>
          <a:p>
            <a:pPr marL="685800" indent="-342900" defTabSz="342900" eaLnBrk="0" hangingPunct="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/>
              <a:t>Develop new tools to explore the interface of biological and physical sciences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247900" y="190500"/>
            <a:ext cx="558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BER Budget Trends</a:t>
            </a:r>
          </a:p>
        </p:txBody>
      </p:sp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454025"/>
            <a:ext cx="86518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914400" y="3657600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0000BC"/>
              </a:solidFill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790700" y="241300"/>
            <a:ext cx="652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Budget Highlights from FY10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78000" y="850900"/>
            <a:ext cx="6172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President’s Budget Request:  </a:t>
            </a:r>
            <a:r>
              <a:rPr lang="en-US" sz="2000"/>
              <a:t>$604,182,000 </a:t>
            </a:r>
          </a:p>
          <a:p>
            <a:pPr>
              <a:spcBef>
                <a:spcPct val="50000"/>
              </a:spcBef>
            </a:pPr>
            <a:r>
              <a:rPr lang="en-US" sz="2000"/>
              <a:t>Biological Systems Science: $318,476,000</a:t>
            </a:r>
          </a:p>
          <a:p>
            <a:pPr>
              <a:spcBef>
                <a:spcPct val="50000"/>
              </a:spcBef>
            </a:pPr>
            <a:r>
              <a:rPr lang="en-US" sz="2000"/>
              <a:t>Climate and Environmental Sciences: $285,706,000</a:t>
            </a:r>
          </a:p>
          <a:p>
            <a:pPr>
              <a:spcBef>
                <a:spcPct val="50000"/>
              </a:spcBef>
            </a:pPr>
            <a:r>
              <a:rPr lang="en-US" sz="2000" u="sng"/>
              <a:t>House Mark:</a:t>
            </a:r>
          </a:p>
          <a:p>
            <a:pPr>
              <a:spcBef>
                <a:spcPct val="50000"/>
              </a:spcBef>
            </a:pPr>
            <a:r>
              <a:rPr lang="en-US" sz="2000"/>
              <a:t>Decreased Biological System Science by $2M</a:t>
            </a:r>
          </a:p>
          <a:p>
            <a:pPr>
              <a:spcBef>
                <a:spcPct val="50000"/>
              </a:spcBef>
            </a:pPr>
            <a:r>
              <a:rPr lang="en-US" sz="2000"/>
              <a:t>Decreased Climate and Environmental Sciences by $5M</a:t>
            </a:r>
          </a:p>
          <a:p>
            <a:pPr>
              <a:spcBef>
                <a:spcPct val="50000"/>
              </a:spcBef>
            </a:pPr>
            <a:r>
              <a:rPr lang="en-US" sz="2000" u="sng"/>
              <a:t>Senate Mark:</a:t>
            </a:r>
          </a:p>
          <a:p>
            <a:pPr>
              <a:spcBef>
                <a:spcPct val="50000"/>
              </a:spcBef>
            </a:pPr>
            <a:r>
              <a:rPr lang="en-US" sz="2000"/>
              <a:t>Full funding, but moved nuclear medicine to the Office of Nuclear Physics; transfer is being appealed.</a:t>
            </a:r>
          </a:p>
          <a:p>
            <a:pPr>
              <a:spcBef>
                <a:spcPct val="50000"/>
              </a:spcBef>
            </a:pPr>
            <a:r>
              <a:rPr lang="en-US" sz="2000" u="sng"/>
              <a:t>Conference?</a:t>
            </a:r>
          </a:p>
          <a:p>
            <a:pPr>
              <a:spcBef>
                <a:spcPct val="50000"/>
              </a:spcBef>
            </a:pPr>
            <a:r>
              <a:rPr lang="en-US" sz="2000"/>
              <a:t>Stay tuned!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366713"/>
            <a:ext cx="7700963" cy="1182687"/>
          </a:xfrm>
        </p:spPr>
        <p:txBody>
          <a:bodyPr/>
          <a:lstStyle/>
          <a:p>
            <a:r>
              <a:rPr lang="en-US" sz="2800" smtClean="0"/>
              <a:t>BER Recovery Act Projects:</a:t>
            </a:r>
            <a:br>
              <a:rPr lang="en-US" sz="2800" smtClean="0"/>
            </a:br>
            <a:r>
              <a:rPr lang="en-US" sz="2800" smtClean="0"/>
              <a:t>Atmospheric Radiation Measurement (ARM) Climate Research Facility (ACRF)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663700"/>
            <a:ext cx="6954838" cy="43688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endParaRPr lang="en-US" sz="1600" b="1" smtClean="0"/>
          </a:p>
          <a:p>
            <a:pPr marL="609600" indent="-609600"/>
            <a:r>
              <a:rPr lang="en-US" sz="2000" smtClean="0"/>
              <a:t>Goal: To enhance the current ACRF measurement base to provide new knowledge and improve the predictive performance of climate models</a:t>
            </a:r>
          </a:p>
          <a:p>
            <a:pPr marL="609600" indent="-609600"/>
            <a:r>
              <a:rPr lang="en-US" sz="2000" smtClean="0"/>
              <a:t>Needed capabilities identified in climate science workshops </a:t>
            </a:r>
          </a:p>
          <a:p>
            <a:pPr marL="609600" indent="-609600"/>
            <a:r>
              <a:rPr lang="en-US" sz="2000" smtClean="0"/>
              <a:t>$60M for capital investments in instrumentation and research infrastructure for the fixed and mobile ARM facilities.</a:t>
            </a:r>
          </a:p>
          <a:p>
            <a:pPr marL="990600" lvl="1" indent="-533400"/>
            <a:r>
              <a:rPr lang="en-US" smtClean="0"/>
              <a:t>Capabilities to provide 3-D measurements of cloud scale dynamics, microphysics and precipitation.</a:t>
            </a:r>
          </a:p>
          <a:p>
            <a:pPr marL="990600" lvl="1" indent="-533400"/>
            <a:r>
              <a:rPr lang="en-US" smtClean="0"/>
              <a:t>Capabilities to provide enhanced measurements of atmospheric aerosol composition and chemistry.</a:t>
            </a:r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09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1510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AE100886-62B3-43A2-B6A4-13F4C49AD3B2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8</a:t>
            </a:fld>
            <a:r>
              <a:rPr lang="en-US" sz="100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21511" name="Slide Number Placeholder 4"/>
          <p:cNvSpPr>
            <a:spLocks/>
          </p:cNvSpPr>
          <p:nvPr/>
        </p:nvSpPr>
        <p:spPr bwMode="auto">
          <a:xfrm>
            <a:off x="6553200" y="6400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1512" name="Picture 8" descr="WSR88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0800" y="1933575"/>
            <a:ext cx="11445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carl_new_day1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408363"/>
            <a:ext cx="1295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212.tif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2700" y="4826000"/>
            <a:ext cx="12207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214313"/>
            <a:ext cx="7700963" cy="1546225"/>
          </a:xfrm>
        </p:spPr>
        <p:txBody>
          <a:bodyPr/>
          <a:lstStyle/>
          <a:p>
            <a:r>
              <a:rPr lang="en-US" sz="2800" smtClean="0"/>
              <a:t>BER Recovery Act Projects:</a:t>
            </a:r>
            <a:br>
              <a:rPr lang="en-US" sz="2800" smtClean="0"/>
            </a:br>
            <a:r>
              <a:rPr lang="en-US" sz="2800" smtClean="0"/>
              <a:t>Environmental Molecular Sciences Laboratory (EMSL)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1447800"/>
            <a:ext cx="6789738" cy="4370388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endParaRPr lang="en-US" b="1" smtClean="0"/>
          </a:p>
          <a:p>
            <a:pPr marL="609600" indent="-609600"/>
            <a:r>
              <a:rPr lang="en-US" sz="2000" smtClean="0"/>
              <a:t>Goal: To probe fundamental physical, chemical and biology processes underpinning DOE’s energy, science and environmental challenges.</a:t>
            </a:r>
          </a:p>
          <a:p>
            <a:pPr marL="609600" indent="-609600"/>
            <a:r>
              <a:rPr lang="en-US" sz="2000" smtClean="0"/>
              <a:t>Needed capabilities identified by the EMSL Recapitalization Plan, and aligned with EMSL’s three science themes</a:t>
            </a:r>
          </a:p>
          <a:p>
            <a:pPr marL="609600" indent="-609600"/>
            <a:r>
              <a:rPr lang="en-US" sz="2000" smtClean="0"/>
              <a:t>$60M for more than 25 leading-edge experimental capabilities.</a:t>
            </a:r>
          </a:p>
          <a:p>
            <a:pPr marL="990600" lvl="1" indent="-533400"/>
            <a:r>
              <a:rPr lang="en-US" smtClean="0"/>
              <a:t>Nuclear magnetic resonance spectrometers; mass spectrometers; molecular/microscopy imaging capabilities; and nano- and molecular-level characterization instruments.</a:t>
            </a:r>
          </a:p>
        </p:txBody>
      </p:sp>
      <p:sp>
        <p:nvSpPr>
          <p:cNvPr id="5" name="Rectangle 7"/>
          <p:cNvSpPr/>
          <p:nvPr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3797" name="Rectangle 235"/>
          <p:cNvSpPr>
            <a:spLocks noChangeArrowheads="1"/>
          </p:cNvSpPr>
          <p:nvPr/>
        </p:nvSpPr>
        <p:spPr bwMode="auto">
          <a:xfrm>
            <a:off x="2422525" y="6634163"/>
            <a:ext cx="6564313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33798" name="Rectangle 235"/>
          <p:cNvSpPr>
            <a:spLocks noChangeArrowheads="1"/>
          </p:cNvSpPr>
          <p:nvPr/>
        </p:nvSpPr>
        <p:spPr bwMode="auto">
          <a:xfrm>
            <a:off x="-34925" y="6646863"/>
            <a:ext cx="14811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</a:pPr>
            <a:fld id="{0003611A-BF6B-41CC-A9A8-A28F283F7E07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</a:pPr>
              <a:t>9</a:t>
            </a:fld>
            <a:r>
              <a:rPr lang="en-US" sz="100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>
                <a:solidFill>
                  <a:schemeClr val="bg1"/>
                </a:solidFill>
                <a:ea typeface="Rod"/>
                <a:cs typeface="Rod"/>
              </a:rPr>
              <a:t>BER Overview</a:t>
            </a:r>
          </a:p>
        </p:txBody>
      </p:sp>
      <p:sp>
        <p:nvSpPr>
          <p:cNvPr id="33799" name="Slide Number Placeholder 4"/>
          <p:cNvSpPr>
            <a:spLocks/>
          </p:cNvSpPr>
          <p:nvPr/>
        </p:nvSpPr>
        <p:spPr bwMode="auto">
          <a:xfrm>
            <a:off x="6553200" y="6400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3800" name="Picture 10" descr="Zeiss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1104900"/>
            <a:ext cx="10636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2488" y="2690813"/>
            <a:ext cx="16494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3975100"/>
            <a:ext cx="792163" cy="1238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3803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8700" y="5167313"/>
            <a:ext cx="1435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 template_0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NL template_070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template_0704</Template>
  <TotalTime>8256</TotalTime>
  <Words>1178</Words>
  <Application>Microsoft Office PowerPoint</Application>
  <PresentationFormat>On-screen Show (4:3)</PresentationFormat>
  <Paragraphs>169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Rod</vt:lpstr>
      <vt:lpstr>Symbol</vt:lpstr>
      <vt:lpstr>ＭＳ Ｐゴシック</vt:lpstr>
      <vt:lpstr>Wingdings</vt:lpstr>
      <vt:lpstr>Courier New</vt:lpstr>
      <vt:lpstr>ORNL template_0704</vt:lpstr>
      <vt:lpstr>ORNL template_0704</vt:lpstr>
      <vt:lpstr>ORNL template_0704</vt:lpstr>
      <vt:lpstr>ORNL template_0704</vt:lpstr>
      <vt:lpstr>ORNL template_0704</vt:lpstr>
      <vt:lpstr>Clip</vt:lpstr>
      <vt:lpstr>The State of BER BERAC Meeting Sept. 1, 2009 </vt:lpstr>
      <vt:lpstr>Slide 2</vt:lpstr>
      <vt:lpstr>Slide 3</vt:lpstr>
      <vt:lpstr>Slide 4</vt:lpstr>
      <vt:lpstr>Slide 5</vt:lpstr>
      <vt:lpstr>Slide 6</vt:lpstr>
      <vt:lpstr>Slide 7</vt:lpstr>
      <vt:lpstr>BER Recovery Act Projects: Atmospheric Radiation Measurement (ARM) Climate Research Facility (ACRF)</vt:lpstr>
      <vt:lpstr>BER Recovery Act Projects: Environmental Molecular Sciences Laboratory (EMSL) </vt:lpstr>
      <vt:lpstr>BER Recovery Act Projects: Other Investments</vt:lpstr>
      <vt:lpstr>Slide 11</vt:lpstr>
      <vt:lpstr>Summary of Letters of Intent for BER Early Career Awards</vt:lpstr>
      <vt:lpstr>Slide 13</vt:lpstr>
      <vt:lpstr>US-EC Biotechnology Task Force</vt:lpstr>
      <vt:lpstr>BER Mission Priorities: Strategic Planning Update</vt:lpstr>
      <vt:lpstr>Slide 16</vt:lpstr>
      <vt:lpstr>Slide 17</vt:lpstr>
      <vt:lpstr>BER Science Retreat, June 2009</vt:lpstr>
      <vt:lpstr>Slide 19</vt:lpstr>
      <vt:lpstr>Slide 20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xnv</dc:creator>
  <cp:lastModifiedBy>helpdesk</cp:lastModifiedBy>
  <cp:revision>399</cp:revision>
  <cp:lastPrinted>1601-01-01T00:00:00Z</cp:lastPrinted>
  <dcterms:created xsi:type="dcterms:W3CDTF">2007-06-20T17:29:26Z</dcterms:created>
  <dcterms:modified xsi:type="dcterms:W3CDTF">2009-09-04T14:32:36Z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ContentType">
    <vt:lpwstr>Document</vt:lpwstr>
  </property>
</Properties>
</file>