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pdf" ContentType="application/pdf"/>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76" r:id="rId3"/>
    <p:sldId id="277" r:id="rId4"/>
    <p:sldId id="278" r:id="rId5"/>
    <p:sldId id="279" r:id="rId6"/>
    <p:sldId id="280" r:id="rId7"/>
    <p:sldId id="281" r:id="rId8"/>
    <p:sldId id="282" r:id="rId9"/>
    <p:sldId id="283" r:id="rId10"/>
    <p:sldId id="284" r:id="rId11"/>
    <p:sldId id="285" r:id="rId12"/>
    <p:sldId id="258" r:id="rId13"/>
    <p:sldId id="287" r:id="rId14"/>
    <p:sldId id="310" r:id="rId15"/>
    <p:sldId id="288" r:id="rId16"/>
    <p:sldId id="289" r:id="rId17"/>
    <p:sldId id="292" r:id="rId18"/>
    <p:sldId id="298" r:id="rId19"/>
    <p:sldId id="301" r:id="rId20"/>
    <p:sldId id="302" r:id="rId21"/>
    <p:sldId id="303" r:id="rId22"/>
    <p:sldId id="304" r:id="rId23"/>
    <p:sldId id="305" r:id="rId24"/>
    <p:sldId id="307" r:id="rId25"/>
    <p:sldId id="308" r:id="rId26"/>
    <p:sldId id="309" r:id="rId27"/>
    <p:sldId id="312" r:id="rId28"/>
    <p:sldId id="311" r:id="rId29"/>
    <p:sldId id="313" r:id="rId30"/>
    <p:sldId id="314" r:id="rId31"/>
    <p:sldId id="299" r:id="rId32"/>
    <p:sldId id="306" r:id="rId33"/>
    <p:sldId id="295" r:id="rId34"/>
    <p:sldId id="296"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879" autoAdjust="0"/>
  </p:normalViewPr>
  <p:slideViewPr>
    <p:cSldViewPr snapToGrid="0" snapToObjects="1">
      <p:cViewPr>
        <p:scale>
          <a:sx n="100" d="100"/>
          <a:sy n="100" d="100"/>
        </p:scale>
        <p:origin x="-19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7B4EBD-A592-E04C-8C30-B222D72A4C77}" type="datetimeFigureOut">
              <a:rPr lang="en-US" smtClean="0"/>
              <a:pPr/>
              <a:t>2/3/2011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7AD5BF-497B-2141-A69C-3F02AD9700E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the</a:t>
            </a:r>
            <a:r>
              <a:rPr lang="en-US" baseline="0" dirty="0" smtClean="0"/>
              <a:t> advisory board for the invitation to present</a:t>
            </a:r>
            <a:endParaRPr lang="en-US" dirty="0"/>
          </a:p>
        </p:txBody>
      </p:sp>
      <p:sp>
        <p:nvSpPr>
          <p:cNvPr id="4" name="Slide Number Placeholder 3"/>
          <p:cNvSpPr>
            <a:spLocks noGrp="1"/>
          </p:cNvSpPr>
          <p:nvPr>
            <p:ph type="sldNum" sz="quarter" idx="10"/>
          </p:nvPr>
        </p:nvSpPr>
        <p:spPr/>
        <p:txBody>
          <a:bodyPr/>
          <a:lstStyle/>
          <a:p>
            <a:fld id="{2C7AD5BF-497B-2141-A69C-3F02AD9700E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C83CE1-924C-B54C-A31B-3A9271D4ED2A}" type="slidenum">
              <a:rPr lang="en-US"/>
              <a:pPr/>
              <a:t>10</a:t>
            </a:fld>
            <a:endParaRPr lang="en-US"/>
          </a:p>
        </p:txBody>
      </p:sp>
      <p:sp>
        <p:nvSpPr>
          <p:cNvPr id="1853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53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Canadian peat permafrost; Contrasting because of thick organic soil horizon.</a:t>
            </a:r>
          </a:p>
          <a:p>
            <a:r>
              <a:rPr lang="en-AU">
                <a:solidFill>
                  <a:srgbClr val="000000"/>
                </a:solidFill>
                <a:latin typeface="Times New Roman" pitchFamily="26" charset="0"/>
              </a:rPr>
              <a:t>This is a contrasting photo of a permafrost peat soil from Canada.  This has a thick organic layer, which can be anywhere from 30cm to several meters, overlying permafrost.  This accumulation of undecomposed organic material is promoted by cold and waterlogged conditions, and can insulate the permafrost below.</a:t>
            </a:r>
          </a:p>
          <a:p>
            <a:r>
              <a:rPr lang="en-AU">
                <a:solidFill>
                  <a:srgbClr val="000000"/>
                </a:solidFill>
                <a:latin typeface="Times New Roman" pitchFamily="26" charset="0"/>
              </a:rPr>
              <a:t>In the discussion of permafrost carbon, it is important to recognize that this includes a wide range of soil types.</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DA8C57-4BD9-624F-871D-4FAB2465F85E}" type="slidenum">
              <a:rPr lang="en-US"/>
              <a:pPr/>
              <a:t>11</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r>
              <a:rPr lang="en-US"/>
              <a:t>This shows the size of different global C pools, and for comparison the new numbers for permafrost C</a:t>
            </a:r>
          </a:p>
          <a:p>
            <a:r>
              <a:rPr lang="en-US"/>
              <a:t>Units of Pg, billion tons, or gigatons</a:t>
            </a:r>
          </a:p>
          <a:p>
            <a:r>
              <a:rPr lang="en-US"/>
              <a:t>Peatlands -- others outside of permafrost zone</a:t>
            </a:r>
          </a:p>
          <a:p>
            <a:r>
              <a:rPr lang="en-US"/>
              <a:t>Deep C inventories are first order approximation, very rough at this time, but represent a best guess.</a:t>
            </a:r>
          </a:p>
          <a:p>
            <a:r>
              <a:rPr lang="en-US"/>
              <a:t>Bottom line is that permafrost C is a substantial reservior of C, and because of how it has become stored due to cold and waterlogged conditions, is likely to be sensitive to changes in climate.</a:t>
            </a:r>
          </a:p>
          <a:p>
            <a:r>
              <a:rPr lang="en-US"/>
              <a:t>New estimate for high latitude soils is roughly 3-4 larger when deep soils are included (450 Pg previous)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that we’ve covered the permafrost carbon pool size, Id like to turn to the dynamics of permafrost thaw since this will control how fast C can enter the </a:t>
            </a:r>
            <a:r>
              <a:rPr lang="en-US" baseline="0" dirty="0" err="1" smtClean="0"/>
              <a:t>atm</a:t>
            </a:r>
            <a:endParaRPr lang="en-US" baseline="0" dirty="0" smtClean="0"/>
          </a:p>
          <a:p>
            <a:r>
              <a:rPr lang="en-US" baseline="0" dirty="0" smtClean="0"/>
              <a:t>The interesting (and potentially maddening) thing about this problem is that the freezing point is an identifiable threshold point that affects biological and physical processes that ultimately control the release of permafrost C.</a:t>
            </a:r>
          </a:p>
          <a:p>
            <a:r>
              <a:rPr lang="en-US" baseline="0" dirty="0" smtClean="0"/>
              <a:t>Top graph shows exponential relationship with temperature; both above and below zero, but one cannot predict the other.</a:t>
            </a:r>
          </a:p>
          <a:p>
            <a:r>
              <a:rPr lang="en-US" baseline="0" dirty="0" smtClean="0"/>
              <a:t>Bottom figure shows physical threshold when ground ice melts, this can collapse the very structure of the ground leading to rapid thaw rates locally</a:t>
            </a:r>
            <a:endParaRPr lang="en-US" dirty="0"/>
          </a:p>
        </p:txBody>
      </p:sp>
      <p:sp>
        <p:nvSpPr>
          <p:cNvPr id="4" name="Slide Number Placeholder 3"/>
          <p:cNvSpPr>
            <a:spLocks noGrp="1"/>
          </p:cNvSpPr>
          <p:nvPr>
            <p:ph type="sldNum" sz="quarter" idx="10"/>
          </p:nvPr>
        </p:nvSpPr>
        <p:spPr/>
        <p:txBody>
          <a:bodyPr/>
          <a:lstStyle/>
          <a:p>
            <a:fld id="{2C7AD5BF-497B-2141-A69C-3F02AD9700E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4840F-352A-7E49-AAEB-657771BD6DE9}" type="slidenum">
              <a:rPr lang="en-US"/>
              <a:pPr/>
              <a:t>13</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n-US" dirty="0" smtClean="0"/>
              <a:t>For</a:t>
            </a:r>
            <a:r>
              <a:rPr lang="en-US" baseline="0" dirty="0" smtClean="0"/>
              <a:t> regional measurements of permafrost thaw, the simplest mechanism is to consider:</a:t>
            </a:r>
            <a:endParaRPr lang="en-US" dirty="0" smtClean="0"/>
          </a:p>
          <a:p>
            <a:r>
              <a:rPr lang="en-US" dirty="0" smtClean="0"/>
              <a:t>Permafrost </a:t>
            </a:r>
            <a:r>
              <a:rPr lang="en-US" dirty="0"/>
              <a:t>thaw mechanisms: active layer </a:t>
            </a:r>
            <a:r>
              <a:rPr lang="en-US" dirty="0" smtClean="0"/>
              <a:t>thickening and the degradation</a:t>
            </a:r>
            <a:r>
              <a:rPr lang="en-US" baseline="0" dirty="0" smtClean="0"/>
              <a:t> of surface permafrost</a:t>
            </a:r>
            <a:endParaRPr lang="en-US" dirty="0" smtClean="0"/>
          </a:p>
          <a:p>
            <a:r>
              <a:rPr lang="en-US" dirty="0" smtClean="0"/>
              <a:t>Active layer is measured</a:t>
            </a:r>
            <a:r>
              <a:rPr lang="en-US" baseline="0" dirty="0" smtClean="0"/>
              <a:t> across the northern hemisphere with the CALM network. Simple projections using the rate past several decades of permafrost thaw project that permafrost will reach the thaw point sometime this century in the discontinuous zone and next century further north.</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type of surface permafrost degradation has been projected by more sophisticated models that include future climate change. </a:t>
            </a:r>
          </a:p>
          <a:p>
            <a:r>
              <a:rPr lang="en-US" baseline="0" dirty="0" smtClean="0"/>
              <a:t>Here I show a few regional or global scale model results – this is not the full range of warming scenarios, but instead represent a 7-8deg warming at high latitudes, </a:t>
            </a:r>
          </a:p>
          <a:p>
            <a:r>
              <a:rPr lang="en-US" baseline="0" dirty="0" smtClean="0"/>
              <a:t>Which is consistent with a global average warming of 2 deg.</a:t>
            </a:r>
          </a:p>
          <a:p>
            <a:r>
              <a:rPr lang="en-US" baseline="0" dirty="0" smtClean="0"/>
              <a:t>Different model scenarios predict slightly different trajectories of near-surface permafrost degradation, but many do show widespread thaw during this century</a:t>
            </a:r>
          </a:p>
        </p:txBody>
      </p:sp>
      <p:sp>
        <p:nvSpPr>
          <p:cNvPr id="4" name="Slide Number Placeholder 3"/>
          <p:cNvSpPr>
            <a:spLocks noGrp="1"/>
          </p:cNvSpPr>
          <p:nvPr>
            <p:ph type="sldNum" sz="quarter" idx="10"/>
          </p:nvPr>
        </p:nvSpPr>
        <p:spPr/>
        <p:txBody>
          <a:bodyPr/>
          <a:lstStyle/>
          <a:p>
            <a:fld id="{2C7AD5BF-497B-2141-A69C-3F02AD9700E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6F3DEC-7C5E-2F40-9FEB-266871239A59}" type="slidenum">
              <a:rPr lang="en-US"/>
              <a:pPr/>
              <a:t>15</a:t>
            </a:fld>
            <a:endParaRPr lang="en-US"/>
          </a:p>
        </p:txBody>
      </p:sp>
      <p:sp>
        <p:nvSpPr>
          <p:cNvPr id="962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2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The story</a:t>
            </a:r>
            <a:r>
              <a:rPr lang="en-US" baseline="0" dirty="0" smtClean="0"/>
              <a:t> becomes more complicated considering these more abrupt form of permafrost thaw.</a:t>
            </a:r>
          </a:p>
          <a:p>
            <a:r>
              <a:rPr lang="en-US" baseline="0" dirty="0" smtClean="0"/>
              <a:t>This headwall in this picture is ~20m, making this half the size of a football field; a feature like this can start to thaw and degrade in a single or few growing seasons</a:t>
            </a:r>
          </a:p>
          <a:p>
            <a:r>
              <a:rPr lang="en-US" baseline="0" dirty="0" smtClean="0"/>
              <a:t>This is as result of internal thaw mechanisms that operate in a positive feedback to amplify initial permafrost thaw</a:t>
            </a:r>
            <a:endParaRPr lang="en-US" dirty="0" smtClean="0"/>
          </a:p>
          <a:p>
            <a:r>
              <a:rPr lang="en-US" dirty="0" smtClean="0"/>
              <a:t>Permafrost </a:t>
            </a:r>
            <a:r>
              <a:rPr lang="en-US" dirty="0"/>
              <a:t>thaw mechanisms: </a:t>
            </a:r>
            <a:r>
              <a:rPr lang="en-US" dirty="0" err="1"/>
              <a:t>thermokarst</a:t>
            </a:r>
            <a:r>
              <a:rPr lang="en-US" dirty="0"/>
              <a:t> &amp; </a:t>
            </a:r>
            <a:r>
              <a:rPr lang="en-US" dirty="0" smtClean="0"/>
              <a:t>distribution.</a:t>
            </a:r>
          </a:p>
          <a:p>
            <a:r>
              <a:rPr lang="en-US" dirty="0" smtClean="0"/>
              <a:t>There</a:t>
            </a:r>
            <a:r>
              <a:rPr lang="en-US" baseline="0" dirty="0" smtClean="0"/>
              <a:t> is no global scale observation network to monitor these </a:t>
            </a:r>
            <a:r>
              <a:rPr lang="en-US" baseline="0" dirty="0" err="1" smtClean="0"/>
              <a:t>thermokarsts</a:t>
            </a:r>
            <a:r>
              <a:rPr lang="en-US" baseline="0" dirty="0" smtClean="0"/>
              <a:t>.</a:t>
            </a:r>
          </a:p>
          <a:p>
            <a:r>
              <a:rPr lang="en-US" baseline="0" dirty="0" smtClean="0"/>
              <a:t>Here are a few statistics from Alaska, but I note that these rates may only be valid for these specific areas</a:t>
            </a:r>
          </a:p>
          <a:p>
            <a:endParaRPr lang="en-US" dirty="0" smtClean="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4D99D2-3ADD-9B4A-8625-2906737FFEA8}" type="slidenum">
              <a:rPr lang="en-US"/>
              <a:pPr/>
              <a:t>16</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r>
              <a:rPr lang="en-US" dirty="0" smtClean="0"/>
              <a:t>The last picture was upland permafrost undergoing </a:t>
            </a:r>
            <a:r>
              <a:rPr lang="en-US" dirty="0" err="1" smtClean="0"/>
              <a:t>thermokarst</a:t>
            </a:r>
            <a:r>
              <a:rPr lang="en-US" dirty="0" smtClean="0"/>
              <a:t>. In the lowlands or other areas of low relief, </a:t>
            </a:r>
            <a:r>
              <a:rPr lang="en-US" dirty="0" err="1" smtClean="0"/>
              <a:t>thermokarst</a:t>
            </a:r>
            <a:r>
              <a:rPr lang="en-US" dirty="0" smtClean="0"/>
              <a:t> lakes can form as</a:t>
            </a:r>
            <a:r>
              <a:rPr lang="en-US" baseline="0" dirty="0" smtClean="0"/>
              <a:t> permafrost degrades</a:t>
            </a:r>
            <a:endParaRPr lang="en-US" dirty="0" smtClean="0"/>
          </a:p>
          <a:p>
            <a:r>
              <a:rPr lang="en-US" dirty="0" err="1" smtClean="0"/>
              <a:t>Thermokarst</a:t>
            </a:r>
            <a:r>
              <a:rPr lang="en-US" dirty="0" smtClean="0"/>
              <a:t> </a:t>
            </a:r>
            <a:r>
              <a:rPr lang="en-US" dirty="0"/>
              <a:t>Lakes: drying and wetting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9D7CA4-98D2-7243-85D6-3DB88E08251D}" type="slidenum">
              <a:rPr lang="en-US"/>
              <a:pPr/>
              <a:t>17</a:t>
            </a:fld>
            <a:endParaRPr lang="en-US"/>
          </a:p>
        </p:txBody>
      </p:sp>
      <p:sp>
        <p:nvSpPr>
          <p:cNvPr id="942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42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Lastly,</a:t>
            </a:r>
            <a:r>
              <a:rPr lang="en-US" baseline="0" dirty="0" smtClean="0"/>
              <a:t> I have been discussing mainly the release of C from permafrost to the atmosphere. </a:t>
            </a:r>
            <a:endParaRPr lang="en-US" dirty="0" smtClean="0"/>
          </a:p>
          <a:p>
            <a:r>
              <a:rPr lang="en-US" dirty="0" smtClean="0"/>
              <a:t>To </a:t>
            </a:r>
            <a:r>
              <a:rPr lang="en-US" dirty="0"/>
              <a:t>fully evaluate terrestrial feedbacks at high latitude, </a:t>
            </a:r>
            <a:r>
              <a:rPr lang="en-US" dirty="0" smtClean="0"/>
              <a:t>need also </a:t>
            </a:r>
            <a:r>
              <a:rPr lang="en-US" dirty="0"/>
              <a:t>to consider processes that can offset permafrost </a:t>
            </a:r>
            <a:r>
              <a:rPr lang="en-US" dirty="0" smtClean="0"/>
              <a:t>emissions</a:t>
            </a:r>
          </a:p>
          <a:p>
            <a:r>
              <a:rPr lang="en-US" dirty="0"/>
              <a:t>Basically, increasing temperatures stimulate 2 processes; decomposition, which feeds back positively to climate change,</a:t>
            </a:r>
          </a:p>
          <a:p>
            <a:r>
              <a:rPr lang="en-US" dirty="0"/>
              <a:t>and, plant growth, either directly or indirectly through nutrient cycling, which feeds back negatively to climate change.</a:t>
            </a:r>
          </a:p>
          <a:p>
            <a:r>
              <a:rPr lang="en-US" dirty="0"/>
              <a:t>The question in terms of climate change really is which process is</a:t>
            </a:r>
            <a:r>
              <a:rPr lang="en-US" dirty="0" smtClean="0"/>
              <a:t> stronger. </a:t>
            </a:r>
            <a:r>
              <a:rPr lang="en-US" dirty="0"/>
              <a:t>Greening of the Arctic? or Decomposing permafrost 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All of these mechanisms</a:t>
            </a:r>
            <a:r>
              <a:rPr lang="en-US" baseline="0" dirty="0" smtClean="0"/>
              <a:t> are summarized in this conceptual figure, which represents a a landscape perspective of this carbon feedback to climate change.</a:t>
            </a:r>
          </a:p>
          <a:p>
            <a:r>
              <a:rPr lang="en-US" baseline="0" dirty="0" smtClean="0"/>
              <a:t>Permafrost C, when thawed will either decompose in anaerobic or aerobic environment depending on landscape and site attributes. Each side of this graphic represents a rudimentary C cycle for a well drained or poorly drained ecosystem. Plants remove C from the atmosphere, and it is returned either through metabolism or fire. </a:t>
            </a:r>
          </a:p>
          <a:p>
            <a:r>
              <a:rPr lang="en-US" baseline="0" dirty="0" smtClean="0"/>
              <a:t>In well drained landscapes, this is primarily through CO2, but in wetlands, there is CO2 and CH4 emissions.</a:t>
            </a:r>
          </a:p>
          <a:p>
            <a:r>
              <a:rPr lang="en-US" baseline="0" dirty="0" smtClean="0"/>
              <a:t>On the landscape, these ecosystems are distributed across a gradient of drainage, and additionally, permafrost thaw can move systems along this gradient via phenomena such as </a:t>
            </a:r>
            <a:r>
              <a:rPr lang="en-US" baseline="0" dirty="0" err="1" smtClean="0"/>
              <a:t>thermokarst</a:t>
            </a:r>
            <a:r>
              <a:rPr lang="en-US" baseline="0" dirty="0" smtClean="0"/>
              <a:t> (ground subsidence) or drying as can happen when the permafrost surface, which perches water, recedes.</a:t>
            </a:r>
          </a:p>
          <a:p>
            <a:r>
              <a:rPr lang="en-US" baseline="0" dirty="0" smtClean="0"/>
              <a:t>There’s been important work on this topic in both </a:t>
            </a:r>
            <a:r>
              <a:rPr lang="en-US" baseline="0" dirty="0" err="1" smtClean="0"/>
              <a:t>oxic</a:t>
            </a:r>
            <a:r>
              <a:rPr lang="en-US" baseline="0" dirty="0" smtClean="0"/>
              <a:t> and anoxic systems – I’m going to talk about some specific results from my own lab group; we’ve primarily been working in upland systems that are relatively well drained.</a:t>
            </a:r>
            <a:endParaRPr lang="en-US" dirty="0"/>
          </a:p>
        </p:txBody>
      </p:sp>
      <p:sp>
        <p:nvSpPr>
          <p:cNvPr id="4" name="Slide Number Placeholder 3"/>
          <p:cNvSpPr>
            <a:spLocks noGrp="1"/>
          </p:cNvSpPr>
          <p:nvPr>
            <p:ph type="sldNum" sz="quarter" idx="10"/>
          </p:nvPr>
        </p:nvSpPr>
        <p:spPr/>
        <p:txBody>
          <a:bodyPr/>
          <a:lstStyle/>
          <a:p>
            <a:fld id="{90D1BC7F-FDC5-974C-9E59-28D806133673}"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1622B-1D62-F44A-870A-846310C15BB9}" type="slidenum">
              <a:rPr lang="en-US"/>
              <a:pPr/>
              <a:t>19</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a:t>Now I’m going to focus in on work that my research group has been doing located near the town of Healy Alaska, in Interior Alaska just outside of Denali National Park.</a:t>
            </a:r>
          </a:p>
          <a:p>
            <a:r>
              <a:rPr lang="en-US"/>
              <a:t>This is in the latitudinal band known as the zone of discontinuous permafrost, although there is is widespread permafrost in the location of the study site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07438F-1F9F-A945-89B7-94DB3BBEE86F}" type="slidenum">
              <a:rPr lang="en-US"/>
              <a:pPr/>
              <a:t>2</a:t>
            </a:fld>
            <a:endParaRPr lang="en-US"/>
          </a:p>
        </p:txBody>
      </p:sp>
      <p:sp>
        <p:nvSpPr>
          <p:cNvPr id="1372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7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a:t>By now, many of us acknowledge that the Earth’s climate in this century is likely to be substantially different from that of the past 100 years.</a:t>
            </a:r>
            <a:endParaRPr lang="en-US" dirty="0" smtClean="0"/>
          </a:p>
          <a:p>
            <a:r>
              <a:rPr lang="en-US" dirty="0" smtClean="0"/>
              <a:t>These graphs show </a:t>
            </a:r>
            <a:r>
              <a:rPr lang="en-US" dirty="0"/>
              <a:t>IPCC temperature projections for the next couple decades, and the end of the century based on a particular economic development and GHG emission scenarios</a:t>
            </a:r>
          </a:p>
          <a:p>
            <a:r>
              <a:rPr lang="en-US" dirty="0"/>
              <a:t>We can see the familiar pattern of more warming over land than ocean, and most warming at high latitudes, from 2-3 deg C by 2030, to 5-7 deg C by 2100.</a:t>
            </a:r>
            <a:endParaRPr lang="en-US" dirty="0" smtClean="0"/>
          </a:p>
          <a:p>
            <a:r>
              <a:rPr lang="en-US" dirty="0" smtClean="0"/>
              <a:t>This amount of warming is for ‘optimistic’ scenarios of</a:t>
            </a:r>
            <a:r>
              <a:rPr lang="en-US" baseline="0" dirty="0" smtClean="0"/>
              <a:t> ~2deg global warming. Global warming of 4deg corresponds to ~13degC warmer at high latitudes.</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Im</a:t>
            </a:r>
            <a:r>
              <a:rPr lang="en-US" baseline="0" dirty="0" smtClean="0"/>
              <a:t> going to briefly show results from a couple of studies including a naturally occurring permafrost thaw gradient and a new experimental warming in tundra</a:t>
            </a:r>
          </a:p>
          <a:p>
            <a:r>
              <a:rPr lang="en-US" baseline="0" dirty="0" smtClean="0"/>
              <a:t>What you can note in this picture is the tundra in tan/grey is striated with </a:t>
            </a:r>
            <a:r>
              <a:rPr lang="en-US" baseline="0" dirty="0" err="1" smtClean="0"/>
              <a:t>thermokarst</a:t>
            </a:r>
            <a:r>
              <a:rPr lang="en-US" baseline="0" dirty="0" smtClean="0"/>
              <a:t> terrain that has developed over the last few decades. </a:t>
            </a:r>
          </a:p>
          <a:p>
            <a:r>
              <a:rPr lang="en-US" baseline="0" dirty="0" smtClean="0"/>
              <a:t>The first results I’ll show describe a series of sites that differ in the timing and the degree of permafrost thaw.</a:t>
            </a:r>
            <a:endParaRPr lang="en-US" dirty="0"/>
          </a:p>
        </p:txBody>
      </p:sp>
      <p:sp>
        <p:nvSpPr>
          <p:cNvPr id="4" name="Slide Number Placeholder 3"/>
          <p:cNvSpPr>
            <a:spLocks noGrp="1"/>
          </p:cNvSpPr>
          <p:nvPr>
            <p:ph type="sldNum" sz="quarter" idx="10"/>
          </p:nvPr>
        </p:nvSpPr>
        <p:spPr/>
        <p:txBody>
          <a:bodyPr/>
          <a:lstStyle/>
          <a:p>
            <a:fld id="{2C7AD5BF-497B-2141-A69C-3F02AD9700E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B5D50E-2D04-DB4A-B177-495C0635E65D}" type="slidenum">
              <a:rPr lang="en-US"/>
              <a:pPr/>
              <a:t>21</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dirty="0" smtClean="0"/>
              <a:t>Here we show</a:t>
            </a:r>
            <a:r>
              <a:rPr lang="en-US" baseline="0" dirty="0" smtClean="0"/>
              <a:t> that as permafrost thaw increases from areas with little thaw to areas of increasing amounts of thaw, we see an increase in both the total respiration loss (C to the atmosphere), and also the loss of ‘old’ C measured with radiocarbon. This shows that this stored ancient C is now contributing increasing amounts to the modern C cycle.</a:t>
            </a:r>
          </a:p>
          <a:p>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CC56B37-B0B0-2548-A33A-FEC2097C3039}" type="slidenum">
              <a:rPr lang="en-US"/>
              <a:pPr/>
              <a:t>22</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112" charset="0"/>
                <a:ea typeface="ＭＳ Ｐゴシック" pitchFamily="-112" charset="-128"/>
                <a:cs typeface="ＭＳ Ｐゴシック" pitchFamily="-112" charset="-128"/>
              </a:rPr>
              <a:t>This</a:t>
            </a:r>
            <a:r>
              <a:rPr lang="en-US" baseline="0" dirty="0" smtClean="0">
                <a:latin typeface="Arial" pitchFamily="-112" charset="0"/>
                <a:ea typeface="ＭＳ Ｐゴシック" pitchFamily="-112" charset="-128"/>
                <a:cs typeface="ＭＳ Ｐゴシック" pitchFamily="-112" charset="-128"/>
              </a:rPr>
              <a:t> study also showed an interesting dynamic with time. Within the first 15 years of thawing we found that plant growth appeared to be more sensitive to permafrost thaw in that the system took up C from the atmosphere.</a:t>
            </a:r>
            <a:endParaRPr lang="en-US" dirty="0" smtClean="0">
              <a:latin typeface="Arial" pitchFamily="-112" charset="0"/>
              <a:ea typeface="ＭＳ Ｐゴシック" pitchFamily="-112" charset="-128"/>
              <a:cs typeface="ＭＳ Ｐゴシック" pitchFamily="-112" charset="-128"/>
            </a:endParaRPr>
          </a:p>
          <a:p>
            <a:pPr eaLnBrk="1" hangingPunct="1"/>
            <a:r>
              <a:rPr lang="en-US" dirty="0" smtClean="0">
                <a:latin typeface="Arial" pitchFamily="-112" charset="0"/>
                <a:ea typeface="ＭＳ Ｐゴシック" pitchFamily="-112" charset="-128"/>
                <a:cs typeface="ＭＳ Ｐゴシック" pitchFamily="-112" charset="-128"/>
              </a:rPr>
              <a:t>Early </a:t>
            </a:r>
            <a:r>
              <a:rPr lang="en-US" dirty="0">
                <a:latin typeface="Arial" pitchFamily="-112" charset="0"/>
                <a:ea typeface="ＭＳ Ｐゴシック" pitchFamily="-112" charset="-128"/>
                <a:cs typeface="ＭＳ Ｐゴシック" pitchFamily="-112" charset="-128"/>
              </a:rPr>
              <a:t>with thawing, greening (increased plant growth) is the dominant feedback, but at the same time old C is already starting to be destabilized but it is masked by increased plant growth making this site a net sink of C.</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7C806D8-88B2-834A-9DF9-F635BDB3DE3F}" type="slidenum">
              <a:rPr lang="en-US"/>
              <a:pPr/>
              <a:t>23</a:t>
            </a:fld>
            <a:endParaRPr lang="en-US"/>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12" charset="0"/>
                <a:ea typeface="ＭＳ Ｐゴシック" pitchFamily="-112" charset="-128"/>
                <a:cs typeface="ＭＳ Ｐゴシック" pitchFamily="-112" charset="-128"/>
              </a:rPr>
              <a:t>Later in the thaw process (Extensive site), Reco dominates. Here Old C loss continues to increase. Plant productivity is still higher than compared to the Minimal thaw site, but now  the increased respiration makes this site a net source of C</a:t>
            </a:r>
          </a:p>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permafrost thaw gradient was a great way to approach decadal scale response of permafrost thaw, but is also subject to other pre-existing conditions that we cannot control on a natural gradient.</a:t>
            </a:r>
          </a:p>
          <a:p>
            <a:r>
              <a:rPr lang="en-US" baseline="0" dirty="0" smtClean="0"/>
              <a:t>To add to this knowledge, we recently started a warming manipulation that uses passive warming to warm in the summer, in the winter, and combined.</a:t>
            </a:r>
          </a:p>
          <a:p>
            <a:r>
              <a:rPr lang="en-US" baseline="0" dirty="0" smtClean="0"/>
              <a:t>To warm in the winter, we established snow fences that accumulate a snow pack that you can see here in the background of this picture.</a:t>
            </a:r>
          </a:p>
          <a:p>
            <a:r>
              <a:rPr lang="en-US" baseline="0" dirty="0" smtClean="0"/>
              <a:t>Snow fences are a common experiment, but the twist here is that instead of allowing the increased snow to persist in the spring, we remove the snowpack so that the manipulation is only of ground temperature, not of water or season length.</a:t>
            </a:r>
          </a:p>
          <a:p>
            <a:r>
              <a:rPr lang="en-US" baseline="0" dirty="0" smtClean="0"/>
              <a:t>We combine this winter warming with summer open top chambers that increase air and soil surface warming</a:t>
            </a:r>
          </a:p>
          <a:p>
            <a:r>
              <a:rPr lang="en-US" baseline="0" dirty="0" smtClean="0"/>
              <a:t>I will mention that this summer we have added plots in order to manipulate water table starting in 2011.</a:t>
            </a:r>
            <a:endParaRPr lang="en-US" dirty="0"/>
          </a:p>
        </p:txBody>
      </p:sp>
      <p:sp>
        <p:nvSpPr>
          <p:cNvPr id="4" name="Slide Number Placeholder 3"/>
          <p:cNvSpPr>
            <a:spLocks noGrp="1"/>
          </p:cNvSpPr>
          <p:nvPr>
            <p:ph type="sldNum" sz="quarter" idx="10"/>
          </p:nvPr>
        </p:nvSpPr>
        <p:spPr/>
        <p:txBody>
          <a:bodyPr/>
          <a:lstStyle/>
          <a:p>
            <a:fld id="{2C7AD5BF-497B-2141-A69C-3F02AD9700E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We’ve published the first year of these results</a:t>
            </a:r>
            <a:r>
              <a:rPr lang="en-US" baseline="0" dirty="0" smtClean="0"/>
              <a:t> and show that by increasing the snowpack (top), we increase the depth of thaw during the following summer growing season.</a:t>
            </a:r>
          </a:p>
          <a:p>
            <a:r>
              <a:rPr lang="en-US" baseline="0" dirty="0" smtClean="0"/>
              <a:t>The black points show the seasonal depth of thaw with the grey bars representing the difference in thaw depth between the warming and control treatment.</a:t>
            </a:r>
          </a:p>
          <a:p>
            <a:endParaRPr lang="en-US" baseline="0" dirty="0" smtClean="0"/>
          </a:p>
          <a:p>
            <a:r>
              <a:rPr lang="en-US" baseline="0" dirty="0" smtClean="0"/>
              <a:t>In effect, this treatment was able to degrade the surface permafrost, which was a major limitation of past passive warming experiments that typically did not achieve this.</a:t>
            </a:r>
            <a:endParaRPr lang="en-US" dirty="0"/>
          </a:p>
        </p:txBody>
      </p:sp>
      <p:sp>
        <p:nvSpPr>
          <p:cNvPr id="4" name="Slide Number Placeholder 3"/>
          <p:cNvSpPr>
            <a:spLocks noGrp="1"/>
          </p:cNvSpPr>
          <p:nvPr>
            <p:ph type="sldNum" sz="quarter" idx="10"/>
          </p:nvPr>
        </p:nvSpPr>
        <p:spPr/>
        <p:txBody>
          <a:bodyPr/>
          <a:lstStyle/>
          <a:p>
            <a:fld id="{2C7AD5BF-497B-2141-A69C-3F02AD9700E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not going to go in to great detail of this</a:t>
            </a:r>
            <a:r>
              <a:rPr lang="en-US" baseline="0" dirty="0" smtClean="0"/>
              <a:t> slide, but essentially it shows that for the 3 warming </a:t>
            </a:r>
            <a:r>
              <a:rPr lang="en-US" baseline="0" dirty="0" err="1" smtClean="0"/>
              <a:t>treaments</a:t>
            </a:r>
            <a:r>
              <a:rPr lang="en-US" baseline="0" dirty="0" smtClean="0"/>
              <a:t> (summer, winter, annual), </a:t>
            </a:r>
          </a:p>
          <a:p>
            <a:r>
              <a:rPr lang="en-US" baseline="0" dirty="0" smtClean="0"/>
              <a:t>We are able to detect effects on the physical microclimate (black dots), the carbon cycle (grey dots) and various plant and soil metrics (white dots)</a:t>
            </a:r>
          </a:p>
          <a:p>
            <a:r>
              <a:rPr lang="en-US" baseline="0" dirty="0" smtClean="0"/>
              <a:t>Dots above the line are a positive effect of warming, below a negative effect of warming.</a:t>
            </a:r>
          </a:p>
          <a:p>
            <a:endParaRPr lang="en-US" baseline="0" dirty="0" smtClean="0"/>
          </a:p>
          <a:p>
            <a:r>
              <a:rPr lang="en-US" baseline="0" dirty="0" smtClean="0"/>
              <a:t>While this experiment is a great first step for experimentally manipulating the permafrost thaw process, we are still limited by using passive warming – we cannot alter the magnitude of this warming response and must observe the effects of what the experiment gives us.</a:t>
            </a:r>
            <a:endParaRPr lang="en-US" dirty="0"/>
          </a:p>
        </p:txBody>
      </p:sp>
      <p:sp>
        <p:nvSpPr>
          <p:cNvPr id="4" name="Slide Number Placeholder 3"/>
          <p:cNvSpPr>
            <a:spLocks noGrp="1"/>
          </p:cNvSpPr>
          <p:nvPr>
            <p:ph type="sldNum" sz="quarter" idx="10"/>
          </p:nvPr>
        </p:nvSpPr>
        <p:spPr/>
        <p:txBody>
          <a:bodyPr/>
          <a:lstStyle/>
          <a:p>
            <a:fld id="{2C7AD5BF-497B-2141-A69C-3F02AD9700E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282B88-0F20-9C41-B200-976838F49087}" type="slidenum">
              <a:rPr lang="en-US"/>
              <a:pPr/>
              <a:t>27</a:t>
            </a:fld>
            <a:endParaRPr lang="en-US"/>
          </a:p>
        </p:txBody>
      </p:sp>
      <p:sp>
        <p:nvSpPr>
          <p:cNvPr id="194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Finally,</a:t>
            </a:r>
            <a:r>
              <a:rPr lang="en-US" baseline="0" dirty="0" smtClean="0"/>
              <a:t> I want to say a few words addressing the different C greenhouse gases that can be released by microbial activity: carbon dioxide and methane.</a:t>
            </a:r>
          </a:p>
          <a:p>
            <a:r>
              <a:rPr lang="en-US" baseline="0" dirty="0" smtClean="0"/>
              <a:t>I’ve been talking about upland systems, where CO2 dominates as the feedback gas, but</a:t>
            </a:r>
            <a:endParaRPr lang="en-US" dirty="0" smtClean="0"/>
          </a:p>
          <a:p>
            <a:endParaRPr lang="en-US" dirty="0" smtClean="0"/>
          </a:p>
          <a:p>
            <a:endParaRPr lang="en-US" dirty="0" smtClean="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282B88-0F20-9C41-B200-976838F49087}" type="slidenum">
              <a:rPr lang="en-US"/>
              <a:pPr/>
              <a:t>28</a:t>
            </a:fld>
            <a:endParaRPr lang="en-US"/>
          </a:p>
        </p:txBody>
      </p:sp>
      <p:sp>
        <p:nvSpPr>
          <p:cNvPr id="194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What about methane</a:t>
            </a:r>
            <a:r>
              <a:rPr lang="en-US" baseline="0" dirty="0" smtClean="0"/>
              <a:t> with its high greenhouse warming potential?</a:t>
            </a:r>
            <a:endParaRPr lang="en-US" dirty="0" smtClean="0"/>
          </a:p>
          <a:p>
            <a:endParaRPr lang="en-US" dirty="0"/>
          </a:p>
          <a:p>
            <a:endParaRPr lang="en-US" dirty="0"/>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look at this question of:</a:t>
            </a:r>
            <a:endParaRPr lang="en-US" baseline="0" dirty="0" smtClean="0"/>
          </a:p>
          <a:p>
            <a:r>
              <a:rPr lang="en-US" baseline="0" dirty="0" smtClean="0"/>
              <a:t>Here we are looking at the relative climate forcing impact of permafrost carbon decomposing in an (largely) aerobic environment versus decomposing in a (largely) anaerobic environment.</a:t>
            </a:r>
          </a:p>
          <a:p>
            <a:r>
              <a:rPr lang="en-US" baseline="0" dirty="0" smtClean="0"/>
              <a:t>To do this, for any single soil, I take the amount of C released as CO2 from the aerobic and multiply that by GWP. </a:t>
            </a:r>
          </a:p>
          <a:p>
            <a:r>
              <a:rPr lang="en-US" baseline="0" dirty="0" smtClean="0"/>
              <a:t>Then, I divide that by the amount of C released both as CO2 and as CH4 from the anaerobic incubation, also multiplying those values by the respective GWP.</a:t>
            </a:r>
          </a:p>
          <a:p>
            <a:endParaRPr lang="en-US" baseline="0" dirty="0" smtClean="0"/>
          </a:p>
          <a:p>
            <a:endParaRPr lang="en-US" baseline="0" dirty="0" smtClean="0"/>
          </a:p>
          <a:p>
            <a:r>
              <a:rPr lang="en-US" baseline="0" dirty="0" smtClean="0"/>
              <a:t>This compares the effect of a particular soil if it decomposed in an aerobic environment to if it decomposed in an anaerobic environment.</a:t>
            </a:r>
            <a:endParaRPr lang="en-US" dirty="0"/>
          </a:p>
        </p:txBody>
      </p:sp>
      <p:sp>
        <p:nvSpPr>
          <p:cNvPr id="4" name="Slide Number Placeholder 3"/>
          <p:cNvSpPr>
            <a:spLocks noGrp="1"/>
          </p:cNvSpPr>
          <p:nvPr>
            <p:ph type="sldNum" sz="quarter" idx="10"/>
          </p:nvPr>
        </p:nvSpPr>
        <p:spPr/>
        <p:txBody>
          <a:bodyPr/>
          <a:lstStyle/>
          <a:p>
            <a:fld id="{90D1BC7F-FDC5-974C-9E59-28D806133673}"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B46298-E478-4B45-BA3A-F1347FD7CF01}" type="slidenum">
              <a:rPr lang="en-US"/>
              <a:pPr/>
              <a:t>3</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r>
              <a:rPr lang="en-US" dirty="0"/>
              <a:t>Due to the projected changes in climate, there has been a great deal of important research examining the impacts on terrestrial ecosystems</a:t>
            </a:r>
          </a:p>
          <a:p>
            <a:r>
              <a:rPr lang="en-US" dirty="0"/>
              <a:t>Indeed, no ecosystem on Earth is remote enough to escape these </a:t>
            </a:r>
            <a:r>
              <a:rPr lang="en-US" dirty="0" smtClean="0"/>
              <a:t>effects.</a:t>
            </a:r>
          </a:p>
          <a:p>
            <a:r>
              <a:rPr lang="en-US" dirty="0" smtClean="0"/>
              <a:t>Today’s focus</a:t>
            </a:r>
            <a:r>
              <a:rPr lang="en-US" baseline="0" dirty="0" smtClean="0"/>
              <a:t> is going to be on those systems whose response is large enough to influence the future trajectory of climate change.</a:t>
            </a:r>
          </a:p>
          <a:p>
            <a:r>
              <a:rPr lang="en-US" baseline="0" dirty="0" smtClean="0"/>
              <a:t> I’m going to touch about this broadly in the next slide, before thinking more specifically about the feedback from permafrost carbon.</a:t>
            </a:r>
            <a:endParaRPr lang="en-US" dirty="0" smtClean="0"/>
          </a:p>
          <a:p>
            <a:endParaRPr lang="en-US" dirty="0" smtClean="0"/>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Same incubation data shown</a:t>
            </a:r>
            <a:r>
              <a:rPr lang="en-US" baseline="0" dirty="0" smtClean="0"/>
              <a:t> as this ‘Relative Climate Forcing’ index.</a:t>
            </a:r>
          </a:p>
          <a:p>
            <a:r>
              <a:rPr lang="en-US" baseline="0" dirty="0" smtClean="0"/>
              <a:t>The line at 1 is in bold. This is where the effect in aerobic is equal to that in anaerobic. I also put thinner lines to show 2:1 and 4:1 in favor of CO2 and the equivalent matching for methane down below. These lines are just to give you a sense of the possible scale.</a:t>
            </a:r>
          </a:p>
          <a:p>
            <a:r>
              <a:rPr lang="en-US" baseline="0" dirty="0" smtClean="0"/>
              <a:t>Remember, this index takes into account GWP and the difference in C emission rate together. If the climate impact was driven only by GWP, the points would fall along the bottom at a value of 0.04.</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There is variation among the soils in this relative climate forcing index.</a:t>
            </a:r>
          </a:p>
          <a:p>
            <a:r>
              <a:rPr lang="en-US" baseline="0" dirty="0" smtClean="0"/>
              <a:t>From these data, we have a couple of points at the 1:1 line, 1 below, but 9 out of 10 points are above the line, showing that for each of these soils, it would have a greater climate impact were it to decompose in an aerobic environment and release only carbon dioxide.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0D1BC7F-FDC5-974C-9E59-28D806133673}"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25D10-4F9F-4C47-8436-7DFE398B04B7}" type="slidenum">
              <a:rPr lang="en-US"/>
              <a:pPr/>
              <a:t>31</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r>
              <a:rPr lang="en-US" dirty="0" smtClean="0"/>
              <a:t>These results do</a:t>
            </a:r>
            <a:r>
              <a:rPr lang="en-US" baseline="0" dirty="0" smtClean="0"/>
              <a:t> not downplay the importance of methane. Indeed there have been important discoveries about the methane cycle in recent years. I don’t have time to review the details of this work, but I highlight some recent findings here.</a:t>
            </a:r>
          </a:p>
          <a:p>
            <a:endParaRPr lang="en-US" dirty="0" smtClean="0"/>
          </a:p>
          <a:p>
            <a:r>
              <a:rPr lang="en-US" dirty="0" err="1" smtClean="0"/>
              <a:t>Thermokarst</a:t>
            </a:r>
            <a:r>
              <a:rPr lang="en-US" dirty="0" smtClean="0"/>
              <a:t> </a:t>
            </a:r>
            <a:r>
              <a:rPr lang="en-US" dirty="0"/>
              <a:t>Lakes: drying and </a:t>
            </a:r>
            <a:r>
              <a:rPr lang="en-US" dirty="0" err="1" smtClean="0"/>
              <a:t>wettingSiberian</a:t>
            </a:r>
            <a:r>
              <a:rPr lang="en-US" dirty="0" smtClean="0"/>
              <a:t> Thaw Lakes</a:t>
            </a:r>
            <a:r>
              <a:rPr lang="en-US" baseline="0" dirty="0" smtClean="0"/>
              <a:t> developed after the LGM contributed 33-87% of the increase in </a:t>
            </a:r>
            <a:r>
              <a:rPr lang="en-US" baseline="0" dirty="0" err="1" smtClean="0"/>
              <a:t>atm</a:t>
            </a:r>
            <a:r>
              <a:rPr lang="en-US" baseline="0" dirty="0" smtClean="0"/>
              <a:t> methane that occurred at that transition (increase from 400-700ppb) 9-11kya</a:t>
            </a:r>
          </a:p>
          <a:p>
            <a:r>
              <a:rPr lang="en-US" baseline="0" dirty="0" smtClean="0"/>
              <a:t>The take-home message is that in terms of the full climate feedback effect from permafrost thaw, both methane and carbon dioxide emissions are likely to play a significant role, and that we ignore either at our own risk.</a:t>
            </a: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90D8817-CED1-FF4A-9CFA-4DDEC163D1E8}" type="slidenum">
              <a:rPr lang="en-US"/>
              <a:pPr/>
              <a:t>32</a:t>
            </a:fld>
            <a:endParaRPr lang="en-US"/>
          </a:p>
        </p:txBody>
      </p:sp>
      <p:sp>
        <p:nvSpPr>
          <p:cNvPr id="46083" name="Rectangle 2"/>
          <p:cNvSpPr>
            <a:spLocks noGrp="1" noRot="1" noChangeAspect="1" noChangeArrowheads="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112" charset="0"/>
                <a:ea typeface="ＭＳ Ｐゴシック" pitchFamily="-112" charset="-128"/>
                <a:cs typeface="ＭＳ Ｐゴシック" pitchFamily="-112" charset="-128"/>
              </a:rPr>
              <a:t>Finally,</a:t>
            </a:r>
            <a:r>
              <a:rPr lang="en-US" baseline="0" dirty="0" smtClean="0">
                <a:latin typeface="Arial" pitchFamily="-112" charset="0"/>
                <a:ea typeface="ＭＳ Ｐゴシック" pitchFamily="-112" charset="-128"/>
                <a:cs typeface="ＭＳ Ｐゴシック" pitchFamily="-112" charset="-128"/>
              </a:rPr>
              <a:t> I’d like to end with this calculation of permafrost C based on the field measurement from the thaw gradient I showed earlier.</a:t>
            </a:r>
          </a:p>
          <a:p>
            <a:pPr eaLnBrk="1" hangingPunct="1"/>
            <a:r>
              <a:rPr lang="en-US" baseline="0" dirty="0" smtClean="0">
                <a:latin typeface="Arial" pitchFamily="-112" charset="0"/>
                <a:ea typeface="ＭＳ Ｐゴシック" pitchFamily="-112" charset="-128"/>
                <a:cs typeface="ＭＳ Ｐゴシック" pitchFamily="-112" charset="-128"/>
              </a:rPr>
              <a:t>This really is a back of the envelope calculation in CO2 equivalents.</a:t>
            </a:r>
          </a:p>
          <a:p>
            <a:pPr eaLnBrk="1" hangingPunct="1"/>
            <a:r>
              <a:rPr lang="en-US" baseline="0" dirty="0" smtClean="0">
                <a:latin typeface="Arial" pitchFamily="-112" charset="0"/>
                <a:ea typeface="ＭＳ Ｐゴシック" pitchFamily="-112" charset="-128"/>
                <a:cs typeface="ＭＳ Ｐゴシック" pitchFamily="-112" charset="-128"/>
              </a:rPr>
              <a:t>If we take a conservative value for surface permafrost and multiply it by the net loss rate (this includes greater uptake by plants)</a:t>
            </a:r>
            <a:endParaRPr lang="en-US" dirty="0" smtClean="0">
              <a:latin typeface="Arial" pitchFamily="-112" charset="0"/>
              <a:ea typeface="ＭＳ Ｐゴシック" pitchFamily="-112" charset="-128"/>
              <a:cs typeface="ＭＳ Ｐゴシック" pitchFamily="-112" charset="-128"/>
            </a:endParaRPr>
          </a:p>
          <a:p>
            <a:pPr eaLnBrk="1" hangingPunct="1"/>
            <a:r>
              <a:rPr lang="en-US" dirty="0" smtClean="0">
                <a:latin typeface="Arial" pitchFamily="-112" charset="0"/>
                <a:ea typeface="ＭＳ Ｐゴシック" pitchFamily="-112" charset="-128"/>
                <a:cs typeface="ＭＳ Ｐゴシック" pitchFamily="-112" charset="-128"/>
              </a:rPr>
              <a:t>If </a:t>
            </a:r>
            <a:r>
              <a:rPr lang="en-US" dirty="0">
                <a:latin typeface="Arial" pitchFamily="-112" charset="0"/>
                <a:ea typeface="ＭＳ Ｐゴシック" pitchFamily="-112" charset="-128"/>
                <a:cs typeface="ＭＳ Ｐゴシック" pitchFamily="-112" charset="-128"/>
              </a:rPr>
              <a:t>we use the surface 3m permafrost C pool size, and extend this same net C loss assuming surface thawing, as some models have already predicted,, we expect that ~90Pg loss by the end of the next century.</a:t>
            </a:r>
          </a:p>
          <a:p>
            <a:pPr eaLnBrk="1" hangingPunct="1"/>
            <a:r>
              <a:rPr lang="en-US" dirty="0">
                <a:latin typeface="Arial" pitchFamily="-112" charset="0"/>
                <a:ea typeface="ＭＳ Ｐゴシック" pitchFamily="-112" charset="-128"/>
                <a:cs typeface="ＭＳ Ｐゴシック" pitchFamily="-112" charset="-128"/>
              </a:rPr>
              <a:t>To put this in perspective with other </a:t>
            </a:r>
            <a:r>
              <a:rPr lang="en-US" dirty="0" err="1">
                <a:latin typeface="Arial" pitchFamily="-112" charset="0"/>
                <a:ea typeface="ＭＳ Ｐゴシック" pitchFamily="-112" charset="-128"/>
                <a:cs typeface="ＭＳ Ｐゴシック" pitchFamily="-112" charset="-128"/>
              </a:rPr>
              <a:t>biospheric</a:t>
            </a:r>
            <a:r>
              <a:rPr lang="en-US" dirty="0">
                <a:latin typeface="Arial" pitchFamily="-112" charset="0"/>
                <a:ea typeface="ＭＳ Ｐゴシック" pitchFamily="-112" charset="-128"/>
                <a:cs typeface="ＭＳ Ｐゴシック" pitchFamily="-112" charset="-128"/>
              </a:rPr>
              <a:t> terms in the global C cycle</a:t>
            </a:r>
          </a:p>
          <a:p>
            <a:pPr eaLnBrk="1" hangingPunct="1"/>
            <a:r>
              <a:rPr lang="en-US" dirty="0">
                <a:latin typeface="Arial" pitchFamily="-112" charset="0"/>
                <a:ea typeface="ＭＳ Ｐゴシック" pitchFamily="-112" charset="-128"/>
                <a:cs typeface="ＭＳ Ｐゴシック" pitchFamily="-112" charset="-128"/>
              </a:rPr>
              <a:t>This land use term is currently about </a:t>
            </a:r>
            <a:r>
              <a:rPr lang="en-US" dirty="0" smtClean="0">
                <a:latin typeface="Arial" pitchFamily="-112" charset="0"/>
                <a:ea typeface="ＭＳ Ｐゴシック" pitchFamily="-112" charset="-128"/>
                <a:cs typeface="ＭＳ Ｐゴシック" pitchFamily="-112" charset="-128"/>
              </a:rPr>
              <a:t>1.2 </a:t>
            </a:r>
            <a:r>
              <a:rPr lang="en-US" dirty="0">
                <a:latin typeface="Arial" pitchFamily="-112" charset="0"/>
                <a:ea typeface="ＭＳ Ｐゴシック" pitchFamily="-112" charset="-128"/>
                <a:cs typeface="ＭＳ Ｐゴシック" pitchFamily="-112" charset="-128"/>
              </a:rPr>
              <a:t>Pg. </a:t>
            </a:r>
          </a:p>
          <a:p>
            <a:pPr eaLnBrk="1" hangingPunct="1"/>
            <a:r>
              <a:rPr lang="en-US" dirty="0">
                <a:latin typeface="Arial" pitchFamily="-112" charset="0"/>
                <a:ea typeface="ＭＳ Ｐゴシック" pitchFamily="-112" charset="-128"/>
                <a:cs typeface="ＭＳ Ｐゴシック" pitchFamily="-112" charset="-128"/>
              </a:rPr>
              <a:t>This data suggest that the contribution from permafrost thaw could be of similar magnitude with widespread thawing in the future, and important enough to include explicitly in global C balance calculations.</a:t>
            </a:r>
            <a:br>
              <a:rPr lang="en-US" dirty="0">
                <a:latin typeface="Arial" pitchFamily="-112" charset="0"/>
                <a:ea typeface="ＭＳ Ｐゴシック" pitchFamily="-112" charset="-128"/>
                <a:cs typeface="ＭＳ Ｐゴシック" pitchFamily="-112" charset="-128"/>
              </a:rPr>
            </a:br>
            <a:endParaRPr lang="en-US" dirty="0">
              <a:latin typeface="Arial" pitchFamily="-112" charset="0"/>
              <a:ea typeface="ＭＳ Ｐゴシック" pitchFamily="-112" charset="-128"/>
              <a:cs typeface="ＭＳ Ｐゴシック" pitchFamily="-112" charset="-128"/>
            </a:endParaRPr>
          </a:p>
          <a:p>
            <a:pPr eaLnBrk="1" hangingPunct="1"/>
            <a:r>
              <a:rPr lang="en-US" dirty="0">
                <a:latin typeface="Arial" pitchFamily="-112" charset="0"/>
                <a:ea typeface="ＭＳ Ｐゴシック" pitchFamily="-112" charset="-128"/>
                <a:cs typeface="ＭＳ Ｐゴシック" pitchFamily="-112" charset="-128"/>
              </a:rPr>
              <a:t>While I hope that I have convinced you of the</a:t>
            </a:r>
            <a:r>
              <a:rPr lang="en-US" dirty="0" smtClean="0">
                <a:latin typeface="Arial" pitchFamily="-112" charset="0"/>
                <a:ea typeface="ＭＳ Ｐゴシック" pitchFamily="-112" charset="-128"/>
                <a:cs typeface="ＭＳ Ｐゴシック" pitchFamily="-112" charset="-128"/>
              </a:rPr>
              <a:t> potential importance </a:t>
            </a:r>
            <a:r>
              <a:rPr lang="en-US" dirty="0">
                <a:latin typeface="Arial" pitchFamily="-112" charset="0"/>
                <a:ea typeface="ＭＳ Ｐゴシック" pitchFamily="-112" charset="-128"/>
                <a:cs typeface="ＭＳ Ｐゴシック" pitchFamily="-112" charset="-128"/>
              </a:rPr>
              <a:t>of the permafrost C feedback to climate, I want to make the final point that this contribution from Permafrost C would likely continue over centuries time scales, releasing many hundreds of Pg of C.</a:t>
            </a:r>
          </a:p>
          <a:p>
            <a:pPr eaLnBrk="1" hangingPunct="1"/>
            <a:endParaRPr lang="en-US" dirty="0">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691EB8-CE6D-8D4A-84EC-0993AF3C4923}" type="slidenum">
              <a:rPr lang="en-US"/>
              <a:pPr/>
              <a:t>33</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en-US"/>
              <a:t>Summary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good time to look at a broad overview</a:t>
            </a:r>
            <a:r>
              <a:rPr lang="en-US" baseline="0" dirty="0" smtClean="0"/>
              <a:t> of the global C cycle showing the major pools in the terrestrial biosphere, the ocean, as well as fossil C</a:t>
            </a:r>
          </a:p>
          <a:p>
            <a:r>
              <a:rPr lang="en-US" baseline="0" dirty="0" smtClean="0"/>
              <a:t>The current increase in atmospheric C is driven by fossil C (now up around 8.5 </a:t>
            </a:r>
            <a:r>
              <a:rPr lang="en-US" baseline="0" dirty="0" err="1" smtClean="0"/>
              <a:t>Gt</a:t>
            </a:r>
            <a:r>
              <a:rPr lang="en-US" baseline="0" dirty="0" smtClean="0"/>
              <a:t>/year) and also deforestation, now around 1.2 </a:t>
            </a:r>
            <a:r>
              <a:rPr lang="en-US" baseline="0" dirty="0" err="1" smtClean="0"/>
              <a:t>Gt</a:t>
            </a:r>
            <a:r>
              <a:rPr lang="en-US" baseline="0" dirty="0" smtClean="0"/>
              <a:t>/yr</a:t>
            </a:r>
            <a:endParaRPr lang="en-US" dirty="0" smtClean="0"/>
          </a:p>
          <a:p>
            <a:r>
              <a:rPr lang="en-US" dirty="0" smtClean="0"/>
              <a:t>Changes in the Carbon Cycle,</a:t>
            </a:r>
            <a:r>
              <a:rPr lang="en-US" baseline="0" dirty="0" smtClean="0"/>
              <a:t> plus other greenhouse gases, are the main contribution to current climate change.</a:t>
            </a:r>
          </a:p>
          <a:p>
            <a:r>
              <a:rPr lang="en-US" baseline="0" dirty="0" smtClean="0"/>
              <a:t>A major research question involves the natural flows of C. By what magnitude might these change in response to a future climate regime?</a:t>
            </a:r>
            <a:endParaRPr lang="en-US" dirty="0"/>
          </a:p>
        </p:txBody>
      </p:sp>
      <p:sp>
        <p:nvSpPr>
          <p:cNvPr id="4" name="Slide Number Placeholder 3"/>
          <p:cNvSpPr>
            <a:spLocks noGrp="1"/>
          </p:cNvSpPr>
          <p:nvPr>
            <p:ph type="sldNum" sz="quarter" idx="10"/>
          </p:nvPr>
        </p:nvSpPr>
        <p:spPr/>
        <p:txBody>
          <a:bodyPr/>
          <a:lstStyle/>
          <a:p>
            <a:fld id="{7A7C0AA5-5B9A-F442-83A4-C71957AAAEB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E7C60D-6355-4C41-8B8F-E72FA358A2BD}" type="slidenum">
              <a:rPr lang="en-US"/>
              <a:pPr/>
              <a:t>5</a:t>
            </a:fld>
            <a:endParaRPr lang="en-US"/>
          </a:p>
        </p:txBody>
      </p:sp>
      <p:sp>
        <p:nvSpPr>
          <p:cNvPr id="204802" name="Rectangle 2"/>
          <p:cNvSpPr>
            <a:spLocks noGrp="1" noRot="1" noChangeAspect="1" noChangeArrowheads="1" noTextEdit="1"/>
          </p:cNvSpPr>
          <p:nvPr>
            <p:ph type="sldImg"/>
          </p:nvPr>
        </p:nvSpPr>
        <p:spPr bwMode="auto">
          <a:xfrm>
            <a:off x="1139825" y="688975"/>
            <a:ext cx="4572000" cy="3429000"/>
          </a:xfrm>
          <a:prstGeom prst="rect">
            <a:avLst/>
          </a:prstGeom>
          <a:solidFill>
            <a:srgbClr val="FFFFFF"/>
          </a:solidFill>
          <a:ln>
            <a:solidFill>
              <a:srgbClr val="000000"/>
            </a:solidFill>
            <a:miter lim="800000"/>
            <a:headEnd/>
            <a:tailEnd/>
          </a:ln>
        </p:spPr>
      </p:sp>
      <p:sp>
        <p:nvSpPr>
          <p:cNvPr id="204803" name="Rectangle 3"/>
          <p:cNvSpPr>
            <a:spLocks noGrp="1" noChangeArrowheads="1"/>
          </p:cNvSpPr>
          <p:nvPr>
            <p:ph type="body" idx="1"/>
          </p:nvPr>
        </p:nvSpPr>
        <p:spPr bwMode="auto">
          <a:xfrm>
            <a:off x="914400" y="4341813"/>
            <a:ext cx="5029200" cy="4113212"/>
          </a:xfrm>
          <a:prstGeom prst="rect">
            <a:avLst/>
          </a:prstGeom>
          <a:solidFill>
            <a:srgbClr val="FFFFFF"/>
          </a:solidFill>
          <a:ln>
            <a:solidFill>
              <a:srgbClr val="000000"/>
            </a:solidFill>
            <a:miter lim="800000"/>
            <a:headEnd/>
            <a:tailEnd/>
          </a:ln>
        </p:spPr>
        <p:txBody>
          <a:bodyPr>
            <a:prstTxWarp prst="textNoShape">
              <a:avLst/>
            </a:prstTxWarp>
          </a:bodyPr>
          <a:lstStyle/>
          <a:p>
            <a:r>
              <a:rPr lang="en-AU" dirty="0"/>
              <a:t>One of the primary ways that terrestrial ecosystems feedback to climate change is through the carbon cycle.</a:t>
            </a:r>
          </a:p>
          <a:p>
            <a:r>
              <a:rPr lang="en-AU" dirty="0"/>
              <a:t>This is a slide shows most likely terrestrial ecosystems/processes that may have a feedback to climate change</a:t>
            </a:r>
          </a:p>
          <a:p>
            <a:r>
              <a:rPr lang="en-AU" dirty="0"/>
              <a:t>This slide shows Fire in tropical &amp; boreal, </a:t>
            </a:r>
            <a:r>
              <a:rPr lang="en-AU" dirty="0" err="1"/>
              <a:t>peatlands</a:t>
            </a:r>
            <a:r>
              <a:rPr lang="en-AU" dirty="0"/>
              <a:t> in tropics and high latitudes, and permafrost</a:t>
            </a:r>
          </a:p>
          <a:p>
            <a:r>
              <a:rPr lang="en-AU" dirty="0"/>
              <a:t>These are so-called vulnerable terrestrial C pools that have a high </a:t>
            </a:r>
            <a:r>
              <a:rPr lang="en-AU" dirty="0" err="1"/>
              <a:t>likelyhood</a:t>
            </a:r>
            <a:r>
              <a:rPr lang="en-AU" dirty="0"/>
              <a:t> of being transferred to the atmosphere over the next decades to century.</a:t>
            </a:r>
          </a:p>
          <a:p>
            <a:r>
              <a:rPr lang="en-AU" dirty="0"/>
              <a:t>But, they are not included in large scale climate models.</a:t>
            </a:r>
          </a:p>
          <a:p>
            <a:r>
              <a:rPr lang="en-AU" dirty="0"/>
              <a:t>Focus today will be on high latitude systems, and in particular, C in permafrost</a:t>
            </a:r>
          </a:p>
          <a:p>
            <a:endParaRPr lang="en-A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do</a:t>
            </a:r>
            <a:r>
              <a:rPr lang="en-US" baseline="0" dirty="0" smtClean="0"/>
              <a:t> these Vulnerable C pools matter? They can have a large influence on how we expect the terrestrial biosphere will respond in a future climate. </a:t>
            </a:r>
          </a:p>
          <a:p>
            <a:r>
              <a:rPr lang="en-US" baseline="0" dirty="0" smtClean="0"/>
              <a:t>This shows a model </a:t>
            </a:r>
            <a:r>
              <a:rPr lang="en-US" baseline="0" dirty="0" err="1" smtClean="0"/>
              <a:t>intercomparison</a:t>
            </a:r>
            <a:r>
              <a:rPr lang="en-US" baseline="0" dirty="0" smtClean="0"/>
              <a:t> with coupled C-climate models. </a:t>
            </a:r>
          </a:p>
          <a:p>
            <a:r>
              <a:rPr lang="en-US" baseline="0" dirty="0" smtClean="0"/>
              <a:t>You can see that </a:t>
            </a:r>
            <a:r>
              <a:rPr lang="en-US" baseline="0" dirty="0" err="1" smtClean="0"/>
              <a:t>hindcasting</a:t>
            </a:r>
            <a:r>
              <a:rPr lang="en-US" baseline="0" dirty="0" smtClean="0"/>
              <a:t> the models have fairly good agreement with one another, and with current measurement shown with the red dot. </a:t>
            </a:r>
          </a:p>
          <a:p>
            <a:r>
              <a:rPr lang="en-US" baseline="0" dirty="0" smtClean="0"/>
              <a:t>However, future projections vary wildly, due to our fundamental lack of understanding about mechanisms…</a:t>
            </a:r>
          </a:p>
        </p:txBody>
      </p:sp>
      <p:sp>
        <p:nvSpPr>
          <p:cNvPr id="4" name="Slide Number Placeholder 3"/>
          <p:cNvSpPr>
            <a:spLocks noGrp="1"/>
          </p:cNvSpPr>
          <p:nvPr>
            <p:ph type="sldNum" sz="quarter" idx="10"/>
          </p:nvPr>
        </p:nvSpPr>
        <p:spPr/>
        <p:txBody>
          <a:bodyPr/>
          <a:lstStyle/>
          <a:p>
            <a:fld id="{2C7AD5BF-497B-2141-A69C-3F02AD9700E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8E3BD-B28D-2640-B917-B3CEAB15A4EE}" type="slidenum">
              <a:rPr lang="en-US"/>
              <a:pPr/>
              <a:t>7</a:t>
            </a:fld>
            <a:endParaRPr lang="en-US"/>
          </a:p>
        </p:txBody>
      </p:sp>
      <p:sp>
        <p:nvSpPr>
          <p:cNvPr id="194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Okay, focusing</a:t>
            </a:r>
            <a:r>
              <a:rPr lang="en-US" baseline="0" dirty="0" smtClean="0"/>
              <a:t> specifically on the feedback from permafrost carbon to climate…</a:t>
            </a:r>
            <a:endParaRPr lang="en-US" dirty="0" smtClean="0"/>
          </a:p>
          <a:p>
            <a:r>
              <a:rPr lang="en-US" dirty="0" smtClean="0"/>
              <a:t>I’ll </a:t>
            </a:r>
            <a:r>
              <a:rPr lang="en-US" dirty="0"/>
              <a:t>start with this simplified feedback from permafrost thawing to climate that many of us have heard about from the literature or the popular press.</a:t>
            </a:r>
          </a:p>
          <a:p>
            <a:r>
              <a:rPr lang="en-AU" dirty="0">
                <a:solidFill>
                  <a:srgbClr val="000000"/>
                </a:solidFill>
                <a:latin typeface="Times New Roman" pitchFamily="26" charset="0"/>
              </a:rPr>
              <a:t>This positive feedback cycle goes like this. Human induced warming from fossil fuel emissions causes permafrost to thaw.  Organic carbon that is frozen in permafrost soil then can decompose and be respired by soil fungi and bacteria as carbon dioxide and methane.  This contributes to future warming and continues the cycle.</a:t>
            </a:r>
          </a:p>
          <a:p>
            <a:r>
              <a:rPr lang="en-US" dirty="0"/>
              <a:t>There’s been a lot of recent attention on this feedback cycle, and questions about the potential impact on climate.</a:t>
            </a:r>
          </a:p>
          <a:p>
            <a:r>
              <a:rPr lang="en-US" dirty="0"/>
              <a:t>The strength of this feedback depends on 2 things: the size of the permafrost C pool, and the dynamics of this pool when thawed.</a:t>
            </a:r>
          </a:p>
          <a:p>
            <a:r>
              <a:rPr lang="en-US" dirty="0"/>
              <a:t>There have been important findings about both of these recently, and I am going to structure my talk today by first discussing the permafrost C pool, and then the dynamics.</a:t>
            </a:r>
          </a:p>
          <a:p>
            <a:endParaRPr lang="en-US" dirty="0"/>
          </a:p>
          <a:p>
            <a:endParaRPr lang="en-US" dirty="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278481-8D3A-0E44-865E-283213197EAD}" type="slidenum">
              <a:rPr lang="en-US"/>
              <a:pPr/>
              <a:t>8</a:t>
            </a:fld>
            <a:endParaRPr lang="en-US"/>
          </a:p>
        </p:txBody>
      </p:sp>
      <p:sp>
        <p:nvSpPr>
          <p:cNvPr id="1812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12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AU">
                <a:solidFill>
                  <a:srgbClr val="000000"/>
                </a:solidFill>
                <a:latin typeface="Times New Roman" pitchFamily="26" charset="0"/>
              </a:rPr>
              <a:t>Permafrost is defined as earth materials below zero degrees for 2 consecutive years. Permafrost regions occupy 24% of Northern Hemisphere exposed land surface area.  </a:t>
            </a:r>
          </a:p>
          <a:p>
            <a:r>
              <a:rPr lang="en-AU">
                <a:solidFill>
                  <a:srgbClr val="000000"/>
                </a:solidFill>
                <a:latin typeface="Times New Roman" pitchFamily="26" charset="0"/>
              </a:rPr>
              <a:t>This map shows the areal distribution of permafrost divided in the zones of continuous, discontinous, isolated, and sporadic permafrost that vary here on the map in shades of purple, and in the extent of permafrost.</a:t>
            </a:r>
            <a:endParaRPr lang="en-US"/>
          </a:p>
          <a:p>
            <a:r>
              <a:rPr lang="en-US"/>
              <a:t>Zones of continuous, discontinuous, sporadic, isolated -- differ based on spatial extent of frozen ground.</a:t>
            </a:r>
            <a:endParaRPr lang="en-AU">
              <a:solidFill>
                <a:srgbClr val="000000"/>
              </a:solidFill>
              <a:latin typeface="Times New Roman" pitchFamily="26" charset="0"/>
            </a:endParaRPr>
          </a:p>
          <a:p>
            <a:r>
              <a:rPr lang="en-AU">
                <a:solidFill>
                  <a:srgbClr val="000000"/>
                </a:solidFill>
                <a:latin typeface="Times New Roman" pitchFamily="26" charset="0"/>
              </a:rPr>
              <a:t>In the discussion of permafrost carbon, it is important to understand that budgets are presented for permafrost zones, whether or not there is actually permafrost present in any particular location.</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147048-39C7-1C4E-A546-8946BFD0E587}" type="slidenum">
              <a:rPr lang="en-US"/>
              <a:pPr/>
              <a:t>9</a:t>
            </a:fld>
            <a:endParaRPr lang="en-US"/>
          </a:p>
        </p:txBody>
      </p:sp>
      <p:sp>
        <p:nvSpPr>
          <p:cNvPr id="1832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32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Permafrost C spans a wide range of soil types. Here are some examples: Siberian loess permfrost w/ ice wedges</a:t>
            </a:r>
          </a:p>
          <a:p>
            <a:r>
              <a:rPr lang="en-AU">
                <a:solidFill>
                  <a:srgbClr val="000000"/>
                </a:solidFill>
                <a:latin typeface="Times New Roman" pitchFamily="26" charset="0"/>
              </a:rPr>
              <a:t>This is a picture of permafrost soil from the continuous permafrost zone in NorthEast Siberia to give you an idea of what frozen ground can look like.  This face is exposed by permafrost thaw and is about 10-15m in height.  </a:t>
            </a:r>
          </a:p>
          <a:p>
            <a:r>
              <a:rPr lang="en-AU">
                <a:solidFill>
                  <a:srgbClr val="000000"/>
                </a:solidFill>
                <a:latin typeface="Times New Roman" pitchFamily="26" charset="0"/>
              </a:rPr>
              <a:t>Large massive ice wedges appear whitish, are regularly spaced, and are separated by frozen soils.  These ice wedges have been frozen since the Pleistocene, and this is an example of permafrost with high ice content.   </a:t>
            </a:r>
          </a:p>
          <a:p>
            <a:r>
              <a:rPr lang="en-AU">
                <a:solidFill>
                  <a:srgbClr val="000000"/>
                </a:solidFill>
                <a:latin typeface="Times New Roman" pitchFamily="26" charset="0"/>
              </a:rPr>
              <a:t>At this surface I have highlighted what is known as the active layer, which is the surface layer that thaws each summer and refreezes in winter. Here it is about 70 cm, and in general it can range between 30-150cm depending on location.</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F9C1DE-77DE-2648-AB31-18813E4E7D1E}" type="datetimeFigureOut">
              <a:rPr lang="en-US" smtClean="0"/>
              <a:pPr/>
              <a:t>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AF280-CD5D-4242-8845-A5B07A6D82F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F9C1DE-77DE-2648-AB31-18813E4E7D1E}" type="datetimeFigureOut">
              <a:rPr lang="en-US" smtClean="0"/>
              <a:pPr/>
              <a:t>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AF280-CD5D-4242-8845-A5B07A6D82F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F9C1DE-77DE-2648-AB31-18813E4E7D1E}" type="datetimeFigureOut">
              <a:rPr lang="en-US" smtClean="0"/>
              <a:pPr/>
              <a:t>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AF280-CD5D-4242-8845-A5B07A6D82F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F9C1DE-77DE-2648-AB31-18813E4E7D1E}" type="datetimeFigureOut">
              <a:rPr lang="en-US" smtClean="0"/>
              <a:pPr/>
              <a:t>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AF280-CD5D-4242-8845-A5B07A6D82F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9C1DE-77DE-2648-AB31-18813E4E7D1E}" type="datetimeFigureOut">
              <a:rPr lang="en-US" smtClean="0"/>
              <a:pPr/>
              <a:t>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AF280-CD5D-4242-8845-A5B07A6D82F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F9C1DE-77DE-2648-AB31-18813E4E7D1E}" type="datetimeFigureOut">
              <a:rPr lang="en-US" smtClean="0"/>
              <a:pPr/>
              <a:t>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5AF280-CD5D-4242-8845-A5B07A6D82F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F9C1DE-77DE-2648-AB31-18813E4E7D1E}" type="datetimeFigureOut">
              <a:rPr lang="en-US" smtClean="0"/>
              <a:pPr/>
              <a:t>2/3/2011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5AF280-CD5D-4242-8845-A5B07A6D82F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F9C1DE-77DE-2648-AB31-18813E4E7D1E}" type="datetimeFigureOut">
              <a:rPr lang="en-US" smtClean="0"/>
              <a:pPr/>
              <a:t>2/3/2011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5AF280-CD5D-4242-8845-A5B07A6D82F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9C1DE-77DE-2648-AB31-18813E4E7D1E}" type="datetimeFigureOut">
              <a:rPr lang="en-US" smtClean="0"/>
              <a:pPr/>
              <a:t>2/3/2011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5AF280-CD5D-4242-8845-A5B07A6D82F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9C1DE-77DE-2648-AB31-18813E4E7D1E}" type="datetimeFigureOut">
              <a:rPr lang="en-US" smtClean="0"/>
              <a:pPr/>
              <a:t>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5AF280-CD5D-4242-8845-A5B07A6D82F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9C1DE-77DE-2648-AB31-18813E4E7D1E}" type="datetimeFigureOut">
              <a:rPr lang="en-US" smtClean="0"/>
              <a:pPr/>
              <a:t>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5AF280-CD5D-4242-8845-A5B07A6D82F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9C1DE-77DE-2648-AB31-18813E4E7D1E}" type="datetimeFigureOut">
              <a:rPr lang="en-US" smtClean="0"/>
              <a:pPr/>
              <a:t>2/3/2011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5AF280-CD5D-4242-8845-A5B07A6D82F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file:///\\localhost\Users\tschuur\Desktop\MVI_6279.AVI"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d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d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6236.jpg"/>
          <p:cNvPicPr>
            <a:picLocks noChangeAspect="1"/>
          </p:cNvPicPr>
          <p:nvPr/>
        </p:nvPicPr>
        <p:blipFill>
          <a:blip r:embed="rId3"/>
          <a:stretch>
            <a:fillRect/>
          </a:stretch>
        </p:blipFill>
        <p:spPr>
          <a:xfrm>
            <a:off x="0" y="-1431"/>
            <a:ext cx="9158177" cy="6868633"/>
          </a:xfrm>
          <a:prstGeom prst="rect">
            <a:avLst/>
          </a:prstGeom>
        </p:spPr>
      </p:pic>
      <p:sp>
        <p:nvSpPr>
          <p:cNvPr id="11" name="Text Box 3"/>
          <p:cNvSpPr txBox="1">
            <a:spLocks noChangeArrowheads="1"/>
          </p:cNvSpPr>
          <p:nvPr/>
        </p:nvSpPr>
        <p:spPr bwMode="auto">
          <a:xfrm>
            <a:off x="0" y="152400"/>
            <a:ext cx="9144000" cy="6494086"/>
          </a:xfrm>
          <a:prstGeom prst="rect">
            <a:avLst/>
          </a:prstGeom>
          <a:noFill/>
          <a:ln w="9525">
            <a:noFill/>
            <a:miter lim="800000"/>
            <a:headEnd/>
            <a:tailEnd/>
          </a:ln>
          <a:effectLst/>
        </p:spPr>
        <p:txBody>
          <a:bodyPr>
            <a:prstTxWarp prst="textNoShape">
              <a:avLst/>
            </a:prstTxWarp>
            <a:spAutoFit/>
          </a:bodyPr>
          <a:lstStyle/>
          <a:p>
            <a:pPr algn="ctr"/>
            <a:r>
              <a:rPr lang="en-US" sz="3600" dirty="0">
                <a:latin typeface="Comic Sans MS" pitchFamily="-112" charset="0"/>
              </a:rPr>
              <a:t>Permafrost Carbon and Climate Feedbacks in a Warmer World</a:t>
            </a:r>
          </a:p>
          <a:p>
            <a:pPr algn="ctr"/>
            <a:endParaRPr lang="en-US" sz="3600" dirty="0" smtClean="0">
              <a:latin typeface="Comic Sans MS" pitchFamily="-112" charset="0"/>
            </a:endParaRPr>
          </a:p>
          <a:p>
            <a:pPr algn="ctr"/>
            <a:r>
              <a:rPr lang="en-US" sz="2800" dirty="0" err="1" smtClean="0">
                <a:latin typeface="Comic Sans MS" pitchFamily="-112" charset="0"/>
              </a:rPr>
              <a:t>Dr.Ted</a:t>
            </a:r>
            <a:r>
              <a:rPr lang="en-US" sz="2800" dirty="0" smtClean="0">
                <a:latin typeface="Comic Sans MS" pitchFamily="-112" charset="0"/>
              </a:rPr>
              <a:t> </a:t>
            </a:r>
            <a:r>
              <a:rPr lang="en-US" sz="2800" dirty="0" err="1" smtClean="0">
                <a:latin typeface="Comic Sans MS" pitchFamily="-112" charset="0"/>
              </a:rPr>
              <a:t>Schuur</a:t>
            </a:r>
            <a:endParaRPr lang="en-US" sz="2800" dirty="0" smtClean="0">
              <a:latin typeface="Comic Sans MS" pitchFamily="-112" charset="0"/>
            </a:endParaRPr>
          </a:p>
          <a:p>
            <a:pPr algn="ctr"/>
            <a:r>
              <a:rPr lang="en-US" sz="2800" dirty="0">
                <a:latin typeface="Comic Sans MS" pitchFamily="-112" charset="0"/>
              </a:rPr>
              <a:t>Department of</a:t>
            </a:r>
            <a:r>
              <a:rPr lang="en-US" sz="2800" dirty="0" smtClean="0">
                <a:latin typeface="Comic Sans MS" pitchFamily="-112" charset="0"/>
              </a:rPr>
              <a:t> Biology</a:t>
            </a:r>
          </a:p>
          <a:p>
            <a:pPr algn="ctr"/>
            <a:r>
              <a:rPr lang="en-US" sz="2800" dirty="0">
                <a:latin typeface="Comic Sans MS" pitchFamily="-112" charset="0"/>
              </a:rPr>
              <a:t>University of </a:t>
            </a:r>
            <a:r>
              <a:rPr lang="en-US" sz="2800" dirty="0" smtClean="0">
                <a:latin typeface="Comic Sans MS" pitchFamily="-112" charset="0"/>
              </a:rPr>
              <a:t>Florida</a:t>
            </a:r>
          </a:p>
          <a:p>
            <a:pPr algn="ctr"/>
            <a:endParaRPr lang="en-US" sz="2800" dirty="0" smtClean="0">
              <a:latin typeface="Comic Sans MS" pitchFamily="-112" charset="0"/>
            </a:endParaRPr>
          </a:p>
          <a:p>
            <a:pPr algn="ctr"/>
            <a:endParaRPr lang="en-US" sz="2800" dirty="0" smtClean="0">
              <a:solidFill>
                <a:schemeClr val="bg1">
                  <a:lumMod val="75000"/>
                </a:schemeClr>
              </a:solidFill>
              <a:latin typeface="Comic Sans MS" pitchFamily="-112" charset="0"/>
            </a:endParaRPr>
          </a:p>
          <a:p>
            <a:pPr algn="ctr"/>
            <a:endParaRPr lang="en-US" sz="2800" dirty="0" smtClean="0">
              <a:solidFill>
                <a:schemeClr val="bg1">
                  <a:lumMod val="75000"/>
                </a:schemeClr>
              </a:solidFill>
              <a:latin typeface="Comic Sans MS" pitchFamily="-112" charset="0"/>
            </a:endParaRPr>
          </a:p>
          <a:p>
            <a:pPr algn="ctr"/>
            <a:endParaRPr lang="en-US" sz="2800" dirty="0" smtClean="0">
              <a:solidFill>
                <a:schemeClr val="bg1">
                  <a:lumMod val="75000"/>
                </a:schemeClr>
              </a:solidFill>
              <a:latin typeface="Comic Sans MS" pitchFamily="-112" charset="0"/>
            </a:endParaRPr>
          </a:p>
          <a:p>
            <a:pPr algn="ctr"/>
            <a:endParaRPr lang="en-US" sz="2800" dirty="0" smtClean="0">
              <a:solidFill>
                <a:schemeClr val="bg1">
                  <a:lumMod val="75000"/>
                </a:schemeClr>
              </a:solidFill>
              <a:latin typeface="Comic Sans MS" pitchFamily="-112" charset="0"/>
            </a:endParaRPr>
          </a:p>
          <a:p>
            <a:pPr algn="ctr"/>
            <a:r>
              <a:rPr lang="en-US" sz="2800" dirty="0" smtClean="0">
                <a:solidFill>
                  <a:schemeClr val="bg1">
                    <a:lumMod val="75000"/>
                  </a:schemeClr>
                </a:solidFill>
                <a:latin typeface="Comic Sans MS" pitchFamily="-112" charset="0"/>
              </a:rPr>
              <a:t>and</a:t>
            </a:r>
          </a:p>
          <a:p>
            <a:pPr algn="ctr"/>
            <a:r>
              <a:rPr lang="en-US" sz="2800" dirty="0" smtClean="0">
                <a:solidFill>
                  <a:schemeClr val="bg1">
                    <a:lumMod val="75000"/>
                  </a:schemeClr>
                </a:solidFill>
                <a:latin typeface="Comic Sans MS" pitchFamily="-112" charset="0"/>
              </a:rPr>
              <a:t>Institute of Arctic Biology</a:t>
            </a:r>
          </a:p>
          <a:p>
            <a:pPr algn="ctr"/>
            <a:r>
              <a:rPr lang="en-US" sz="2800" dirty="0" smtClean="0">
                <a:solidFill>
                  <a:schemeClr val="bg1">
                    <a:lumMod val="75000"/>
                  </a:schemeClr>
                </a:solidFill>
                <a:latin typeface="Comic Sans MS" pitchFamily="-112" charset="0"/>
              </a:rPr>
              <a:t>University of Alaska</a:t>
            </a:r>
            <a:endParaRPr lang="en-US" sz="2800" dirty="0">
              <a:solidFill>
                <a:schemeClr val="bg1">
                  <a:lumMod val="75000"/>
                </a:schemeClr>
              </a:solidFill>
              <a:latin typeface="Comic Sans MS" pitchFamily="-11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3"/>
          <a:srcRect/>
          <a:stretch>
            <a:fillRect/>
          </a:stretch>
        </p:blipFill>
        <p:spPr bwMode="auto">
          <a:xfrm>
            <a:off x="2667000" y="914400"/>
            <a:ext cx="3978275" cy="5943600"/>
          </a:xfrm>
          <a:prstGeom prst="rect">
            <a:avLst/>
          </a:prstGeom>
          <a:noFill/>
        </p:spPr>
      </p:pic>
      <p:sp>
        <p:nvSpPr>
          <p:cNvPr id="184323" name="Text Box 3"/>
          <p:cNvSpPr txBox="1">
            <a:spLocks noChangeArrowheads="1"/>
          </p:cNvSpPr>
          <p:nvPr/>
        </p:nvSpPr>
        <p:spPr bwMode="auto">
          <a:xfrm>
            <a:off x="-76200" y="0"/>
            <a:ext cx="9601200" cy="641350"/>
          </a:xfrm>
          <a:prstGeom prst="rect">
            <a:avLst/>
          </a:prstGeom>
          <a:noFill/>
          <a:ln w="9525">
            <a:noFill/>
            <a:miter lim="800000"/>
            <a:headEnd/>
            <a:tailEnd/>
          </a:ln>
          <a:effectLst/>
        </p:spPr>
        <p:txBody>
          <a:bodyPr>
            <a:prstTxWarp prst="textNoShape">
              <a:avLst/>
            </a:prstTxWarp>
            <a:spAutoFit/>
          </a:bodyPr>
          <a:lstStyle/>
          <a:p>
            <a:pPr algn="ctr"/>
            <a:r>
              <a:rPr lang="en-US" sz="3600">
                <a:solidFill>
                  <a:srgbClr val="FFFF00"/>
                </a:solidFill>
                <a:latin typeface="Comic Sans MS" pitchFamily="26" charset="0"/>
              </a:rPr>
              <a:t>Permafrost Carbon: Peat Soils</a:t>
            </a:r>
          </a:p>
        </p:txBody>
      </p:sp>
      <p:sp>
        <p:nvSpPr>
          <p:cNvPr id="184324" name="Rectangle 4"/>
          <p:cNvSpPr>
            <a:spLocks noChangeArrowheads="1"/>
          </p:cNvSpPr>
          <p:nvPr/>
        </p:nvSpPr>
        <p:spPr bwMode="auto">
          <a:xfrm>
            <a:off x="6781800" y="2590800"/>
            <a:ext cx="2016125" cy="822325"/>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Comic Sans MS" pitchFamily="26" charset="0"/>
              </a:rPr>
              <a:t>Organic Soil </a:t>
            </a:r>
          </a:p>
          <a:p>
            <a:r>
              <a:rPr lang="en-US">
                <a:solidFill>
                  <a:schemeClr val="bg1"/>
                </a:solidFill>
                <a:latin typeface="Comic Sans MS" pitchFamily="26" charset="0"/>
              </a:rPr>
              <a:t>(&gt;20% C)	</a:t>
            </a:r>
          </a:p>
        </p:txBody>
      </p:sp>
      <p:sp>
        <p:nvSpPr>
          <p:cNvPr id="184325" name="Rectangle 5"/>
          <p:cNvSpPr>
            <a:spLocks noChangeArrowheads="1"/>
          </p:cNvSpPr>
          <p:nvPr/>
        </p:nvSpPr>
        <p:spPr bwMode="auto">
          <a:xfrm>
            <a:off x="6781800" y="5562600"/>
            <a:ext cx="2084388" cy="457200"/>
          </a:xfrm>
          <a:prstGeom prst="rect">
            <a:avLst/>
          </a:prstGeom>
          <a:noFill/>
          <a:ln w="9525">
            <a:noFill/>
            <a:miter lim="800000"/>
            <a:headEnd/>
            <a:tailEnd/>
          </a:ln>
          <a:effectLst/>
        </p:spPr>
        <p:txBody>
          <a:bodyPr>
            <a:prstTxWarp prst="textNoShape">
              <a:avLst/>
            </a:prstTxWarp>
            <a:spAutoFit/>
          </a:bodyPr>
          <a:lstStyle/>
          <a:p>
            <a:r>
              <a:rPr lang="en-US">
                <a:solidFill>
                  <a:schemeClr val="bg1"/>
                </a:solidFill>
                <a:latin typeface="Comic Sans MS" pitchFamily="26" charset="0"/>
              </a:rPr>
              <a:t>Mineral Soil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1026"/>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05827" name="Text Box 1027"/>
          <p:cNvSpPr txBox="1">
            <a:spLocks noChangeArrowheads="1"/>
          </p:cNvSpPr>
          <p:nvPr/>
        </p:nvSpPr>
        <p:spPr bwMode="auto">
          <a:xfrm>
            <a:off x="152400" y="685800"/>
            <a:ext cx="9220200" cy="6093976"/>
          </a:xfrm>
          <a:prstGeom prst="rect">
            <a:avLst/>
          </a:prstGeom>
          <a:noFill/>
          <a:ln w="9525">
            <a:noFill/>
            <a:miter lim="800000"/>
            <a:headEnd/>
            <a:tailEnd/>
          </a:ln>
          <a:effectLst/>
        </p:spPr>
        <p:txBody>
          <a:bodyPr>
            <a:prstTxWarp prst="textNoShape">
              <a:avLst/>
            </a:prstTxWarp>
            <a:spAutoFit/>
          </a:bodyPr>
          <a:lstStyle/>
          <a:p>
            <a:r>
              <a:rPr lang="en-US" sz="3000" dirty="0">
                <a:solidFill>
                  <a:schemeClr val="bg1"/>
                </a:solidFill>
                <a:latin typeface="Comic Sans MS" pitchFamily="-112" charset="0"/>
              </a:rPr>
              <a:t>Global Vegetation C				</a:t>
            </a:r>
            <a:r>
              <a:rPr lang="en-US" sz="3000" dirty="0" smtClean="0">
                <a:solidFill>
                  <a:schemeClr val="bg1"/>
                </a:solidFill>
                <a:latin typeface="Comic Sans MS" pitchFamily="-112" charset="0"/>
              </a:rPr>
              <a:t>					650 </a:t>
            </a:r>
            <a:r>
              <a:rPr lang="en-US" sz="3000" dirty="0">
                <a:solidFill>
                  <a:schemeClr val="bg1"/>
                </a:solidFill>
                <a:latin typeface="Comic Sans MS" pitchFamily="-112" charset="0"/>
              </a:rPr>
              <a:t>Pg</a:t>
            </a:r>
          </a:p>
          <a:p>
            <a:r>
              <a:rPr lang="en-US" sz="3000" dirty="0">
                <a:solidFill>
                  <a:schemeClr val="bg1"/>
                </a:solidFill>
                <a:latin typeface="Comic Sans MS" pitchFamily="-112" charset="0"/>
              </a:rPr>
              <a:t>Global Soil C (1m)				</a:t>
            </a:r>
            <a:r>
              <a:rPr lang="en-US" sz="3000" dirty="0" smtClean="0">
                <a:solidFill>
                  <a:schemeClr val="bg1"/>
                </a:solidFill>
                <a:latin typeface="Comic Sans MS" pitchFamily="-112" charset="0"/>
              </a:rPr>
              <a:t>						1500 </a:t>
            </a:r>
            <a:r>
              <a:rPr lang="en-US" sz="3000" dirty="0">
                <a:solidFill>
                  <a:schemeClr val="bg1"/>
                </a:solidFill>
                <a:latin typeface="Comic Sans MS" pitchFamily="-112" charset="0"/>
              </a:rPr>
              <a:t>Pg</a:t>
            </a:r>
          </a:p>
          <a:p>
            <a:r>
              <a:rPr lang="en-US" sz="3000" dirty="0">
                <a:solidFill>
                  <a:schemeClr val="bg1"/>
                </a:solidFill>
                <a:latin typeface="Comic Sans MS" pitchFamily="-112" charset="0"/>
              </a:rPr>
              <a:t>Atmosphere				</a:t>
            </a:r>
            <a:r>
              <a:rPr lang="en-US" sz="3000" dirty="0" smtClean="0">
                <a:solidFill>
                  <a:schemeClr val="bg1"/>
                </a:solidFill>
                <a:latin typeface="Comic Sans MS" pitchFamily="-112" charset="0"/>
              </a:rPr>
              <a:t>								777+ </a:t>
            </a:r>
            <a:r>
              <a:rPr lang="en-US" sz="3000" dirty="0">
                <a:solidFill>
                  <a:schemeClr val="bg1"/>
                </a:solidFill>
                <a:latin typeface="Comic Sans MS" pitchFamily="-112" charset="0"/>
              </a:rPr>
              <a:t>Pg</a:t>
            </a:r>
            <a:endParaRPr lang="en-US" sz="3000" dirty="0" smtClean="0">
              <a:solidFill>
                <a:schemeClr val="bg1"/>
              </a:solidFill>
              <a:latin typeface="Comic Sans MS" pitchFamily="-112" charset="0"/>
            </a:endParaRPr>
          </a:p>
          <a:p>
            <a:endParaRPr lang="en-US" sz="3000" dirty="0" smtClean="0">
              <a:solidFill>
                <a:srgbClr val="FFFF00"/>
              </a:solidFill>
              <a:latin typeface="Comic Sans MS" pitchFamily="-112" charset="0"/>
            </a:endParaRPr>
          </a:p>
          <a:p>
            <a:endParaRPr lang="en-US" sz="3000" dirty="0" smtClean="0">
              <a:solidFill>
                <a:srgbClr val="FFFF00"/>
              </a:solidFill>
              <a:latin typeface="Comic Sans MS" pitchFamily="-112" charset="0"/>
            </a:endParaRPr>
          </a:p>
          <a:p>
            <a:endParaRPr lang="en-US" sz="3000" dirty="0" smtClean="0">
              <a:solidFill>
                <a:srgbClr val="FFFF00"/>
              </a:solidFill>
              <a:latin typeface="Comic Sans MS" pitchFamily="-112" charset="0"/>
            </a:endParaRPr>
          </a:p>
          <a:p>
            <a:r>
              <a:rPr lang="en-US" sz="3000" dirty="0">
                <a:solidFill>
                  <a:srgbClr val="FFFF00"/>
                </a:solidFill>
                <a:latin typeface="Comic Sans MS" pitchFamily="-112" charset="0"/>
              </a:rPr>
              <a:t>Permafrost Zone Soil C</a:t>
            </a:r>
            <a:endParaRPr lang="en-US" sz="3000" dirty="0">
              <a:solidFill>
                <a:schemeClr val="bg1"/>
              </a:solidFill>
              <a:latin typeface="Comic Sans MS" pitchFamily="-112" charset="0"/>
            </a:endParaRPr>
          </a:p>
          <a:p>
            <a:r>
              <a:rPr lang="en-US" sz="3000" dirty="0">
                <a:solidFill>
                  <a:schemeClr val="bg1"/>
                </a:solidFill>
                <a:latin typeface="Comic Sans MS" pitchFamily="-112" charset="0"/>
              </a:rPr>
              <a:t>	</a:t>
            </a:r>
            <a:r>
              <a:rPr lang="en-US" sz="3000" dirty="0" err="1">
                <a:solidFill>
                  <a:schemeClr val="bg1"/>
                </a:solidFill>
                <a:latin typeface="Comic Sans MS" pitchFamily="-112" charset="0"/>
              </a:rPr>
              <a:t>Peatlands</a:t>
            </a:r>
            <a:r>
              <a:rPr lang="en-US" sz="3000" dirty="0">
                <a:solidFill>
                  <a:schemeClr val="bg1"/>
                </a:solidFill>
                <a:latin typeface="Comic Sans MS" pitchFamily="-112" charset="0"/>
              </a:rPr>
              <a:t> (several </a:t>
            </a:r>
            <a:r>
              <a:rPr lang="en-US" sz="3000" dirty="0" err="1">
                <a:solidFill>
                  <a:schemeClr val="bg1"/>
                </a:solidFill>
                <a:latin typeface="Comic Sans MS" pitchFamily="-112" charset="0"/>
              </a:rPr>
              <a:t>m</a:t>
            </a:r>
            <a:r>
              <a:rPr lang="en-US" sz="3000" dirty="0">
                <a:solidFill>
                  <a:schemeClr val="bg1"/>
                </a:solidFill>
                <a:latin typeface="Comic Sans MS" pitchFamily="-112" charset="0"/>
              </a:rPr>
              <a:t>)		</a:t>
            </a:r>
            <a:r>
              <a:rPr lang="en-US" sz="3000" dirty="0" smtClean="0">
                <a:solidFill>
                  <a:schemeClr val="bg1"/>
                </a:solidFill>
                <a:latin typeface="Comic Sans MS" pitchFamily="-112" charset="0"/>
              </a:rPr>
              <a:t>					277 </a:t>
            </a:r>
            <a:r>
              <a:rPr lang="en-US" sz="3000" dirty="0">
                <a:solidFill>
                  <a:schemeClr val="bg1"/>
                </a:solidFill>
                <a:latin typeface="Comic Sans MS" pitchFamily="-112" charset="0"/>
              </a:rPr>
              <a:t>Pg</a:t>
            </a:r>
          </a:p>
          <a:p>
            <a:r>
              <a:rPr lang="en-US" sz="3000" dirty="0">
                <a:solidFill>
                  <a:schemeClr val="bg1"/>
                </a:solidFill>
                <a:latin typeface="Comic Sans MS" pitchFamily="-112" charset="0"/>
              </a:rPr>
              <a:t>	Mineral Soil (3m)			</a:t>
            </a:r>
            <a:r>
              <a:rPr lang="en-US" sz="3000" dirty="0" smtClean="0">
                <a:solidFill>
                  <a:schemeClr val="bg1"/>
                </a:solidFill>
                <a:latin typeface="Comic Sans MS" pitchFamily="-112" charset="0"/>
              </a:rPr>
              <a:t>						747 </a:t>
            </a:r>
            <a:r>
              <a:rPr lang="en-US" sz="3000" dirty="0">
                <a:solidFill>
                  <a:schemeClr val="bg1"/>
                </a:solidFill>
                <a:latin typeface="Comic Sans MS" pitchFamily="-112" charset="0"/>
              </a:rPr>
              <a:t>Pg</a:t>
            </a:r>
          </a:p>
          <a:p>
            <a:r>
              <a:rPr lang="en-US" sz="3000" dirty="0">
                <a:solidFill>
                  <a:schemeClr val="bg1"/>
                </a:solidFill>
                <a:latin typeface="Comic Sans MS" pitchFamily="-112" charset="0"/>
              </a:rPr>
              <a:t>	Siberian Deep C (~25m) 	</a:t>
            </a:r>
            <a:r>
              <a:rPr lang="en-US" sz="3000" dirty="0" smtClean="0">
                <a:solidFill>
                  <a:schemeClr val="bg1"/>
                </a:solidFill>
                <a:latin typeface="Comic Sans MS" pitchFamily="-112" charset="0"/>
              </a:rPr>
              <a:t>					407 </a:t>
            </a:r>
            <a:r>
              <a:rPr lang="en-US" sz="3000" dirty="0">
                <a:solidFill>
                  <a:schemeClr val="bg1"/>
                </a:solidFill>
                <a:latin typeface="Comic Sans MS" pitchFamily="-112" charset="0"/>
              </a:rPr>
              <a:t>Pg</a:t>
            </a:r>
            <a:endParaRPr lang="en-US" sz="3000" u="sng" dirty="0">
              <a:solidFill>
                <a:schemeClr val="bg1"/>
              </a:solidFill>
              <a:latin typeface="Comic Sans MS" pitchFamily="-112" charset="0"/>
            </a:endParaRPr>
          </a:p>
          <a:p>
            <a:r>
              <a:rPr lang="en-US" sz="3000" dirty="0">
                <a:solidFill>
                  <a:schemeClr val="bg1"/>
                </a:solidFill>
                <a:latin typeface="Comic Sans MS" pitchFamily="-112" charset="0"/>
              </a:rPr>
              <a:t>	Alluvial Deep C (~25m)		</a:t>
            </a:r>
            <a:r>
              <a:rPr lang="en-US" sz="3000" dirty="0" smtClean="0">
                <a:solidFill>
                  <a:schemeClr val="bg1"/>
                </a:solidFill>
                <a:latin typeface="Comic Sans MS" pitchFamily="-112" charset="0"/>
              </a:rPr>
              <a:t>					</a:t>
            </a:r>
            <a:r>
              <a:rPr lang="en-US" sz="3000" u="sng" dirty="0" smtClean="0">
                <a:solidFill>
                  <a:schemeClr val="bg1"/>
                </a:solidFill>
                <a:latin typeface="Comic Sans MS" pitchFamily="-112" charset="0"/>
              </a:rPr>
              <a:t>241 </a:t>
            </a:r>
            <a:r>
              <a:rPr lang="en-US" sz="3000" u="sng" dirty="0">
                <a:solidFill>
                  <a:schemeClr val="bg1"/>
                </a:solidFill>
                <a:latin typeface="Comic Sans MS" pitchFamily="-112" charset="0"/>
              </a:rPr>
              <a:t>Pg</a:t>
            </a:r>
            <a:endParaRPr lang="en-US" sz="3000" dirty="0">
              <a:solidFill>
                <a:schemeClr val="bg1"/>
              </a:solidFill>
              <a:latin typeface="Comic Sans MS" pitchFamily="-112" charset="0"/>
            </a:endParaRPr>
          </a:p>
          <a:p>
            <a:r>
              <a:rPr lang="en-US" sz="3000" dirty="0">
                <a:solidFill>
                  <a:schemeClr val="bg1"/>
                </a:solidFill>
                <a:latin typeface="Comic Sans MS" pitchFamily="-112" charset="0"/>
              </a:rPr>
              <a:t>							</a:t>
            </a:r>
            <a:r>
              <a:rPr lang="en-US" sz="3000" dirty="0" smtClean="0">
                <a:solidFill>
                  <a:schemeClr val="bg1"/>
                </a:solidFill>
                <a:latin typeface="Comic Sans MS" pitchFamily="-112" charset="0"/>
              </a:rPr>
              <a:t>									</a:t>
            </a:r>
            <a:r>
              <a:rPr lang="en-US" sz="3000" dirty="0" smtClean="0">
                <a:solidFill>
                  <a:srgbClr val="FFFF00"/>
                </a:solidFill>
                <a:latin typeface="Comic Sans MS" pitchFamily="-112" charset="0"/>
              </a:rPr>
              <a:t>1672 </a:t>
            </a:r>
            <a:r>
              <a:rPr lang="en-US" sz="3000" dirty="0">
                <a:solidFill>
                  <a:srgbClr val="FFFF00"/>
                </a:solidFill>
                <a:latin typeface="Comic Sans MS" pitchFamily="-112" charset="0"/>
              </a:rPr>
              <a:t>Pg</a:t>
            </a:r>
            <a:endParaRPr lang="en-US" sz="3000" dirty="0">
              <a:solidFill>
                <a:schemeClr val="bg1"/>
              </a:solidFill>
              <a:latin typeface="Comic Sans MS" pitchFamily="-112" charset="0"/>
            </a:endParaRPr>
          </a:p>
          <a:p>
            <a:r>
              <a:rPr lang="en-US" sz="3000" dirty="0">
                <a:solidFill>
                  <a:schemeClr val="bg1"/>
                </a:solidFill>
                <a:latin typeface="Comic Sans MS" pitchFamily="-112" charset="0"/>
              </a:rPr>
              <a:t>				</a:t>
            </a:r>
          </a:p>
        </p:txBody>
      </p:sp>
      <p:sp>
        <p:nvSpPr>
          <p:cNvPr id="205828" name="Text Box 1028"/>
          <p:cNvSpPr txBox="1">
            <a:spLocks noChangeArrowheads="1"/>
          </p:cNvSpPr>
          <p:nvPr/>
        </p:nvSpPr>
        <p:spPr bwMode="auto">
          <a:xfrm>
            <a:off x="0" y="0"/>
            <a:ext cx="9601200" cy="641350"/>
          </a:xfrm>
          <a:prstGeom prst="rect">
            <a:avLst/>
          </a:prstGeom>
          <a:noFill/>
          <a:ln w="9525">
            <a:noFill/>
            <a:miter lim="800000"/>
            <a:headEnd/>
            <a:tailEnd/>
          </a:ln>
          <a:effectLst/>
        </p:spPr>
        <p:txBody>
          <a:bodyPr>
            <a:prstTxWarp prst="textNoShape">
              <a:avLst/>
            </a:prstTxWarp>
            <a:spAutoFit/>
          </a:bodyPr>
          <a:lstStyle/>
          <a:p>
            <a:pPr algn="ctr"/>
            <a:r>
              <a:rPr lang="en-US" sz="3600">
                <a:solidFill>
                  <a:srgbClr val="FFFF00"/>
                </a:solidFill>
                <a:latin typeface="Comic Sans MS" pitchFamily="-112" charset="0"/>
              </a:rPr>
              <a:t>Global Carbon Pools</a:t>
            </a:r>
          </a:p>
        </p:txBody>
      </p:sp>
      <p:sp>
        <p:nvSpPr>
          <p:cNvPr id="205829" name="Rectangle 1029"/>
          <p:cNvSpPr>
            <a:spLocks noChangeArrowheads="1"/>
          </p:cNvSpPr>
          <p:nvPr/>
        </p:nvSpPr>
        <p:spPr bwMode="auto">
          <a:xfrm>
            <a:off x="16185" y="6521450"/>
            <a:ext cx="9198452" cy="338554"/>
          </a:xfrm>
          <a:prstGeom prst="rect">
            <a:avLst/>
          </a:prstGeom>
          <a:noFill/>
          <a:ln w="9525">
            <a:noFill/>
            <a:miter lim="800000"/>
            <a:headEnd/>
            <a:tailEnd/>
          </a:ln>
          <a:effectLst/>
        </p:spPr>
        <p:txBody>
          <a:bodyPr wrap="none">
            <a:prstTxWarp prst="textNoShape">
              <a:avLst/>
            </a:prstTxWarp>
            <a:spAutoFit/>
          </a:bodyPr>
          <a:lstStyle/>
          <a:p>
            <a:r>
              <a:rPr lang="en-US" sz="1600" dirty="0">
                <a:solidFill>
                  <a:schemeClr val="bg1"/>
                </a:solidFill>
                <a:latin typeface="Comic Sans MS" pitchFamily="-112" charset="0"/>
              </a:rPr>
              <a:t>[</a:t>
            </a:r>
            <a:r>
              <a:rPr lang="en-US" sz="1600" dirty="0" err="1" smtClean="0">
                <a:solidFill>
                  <a:schemeClr val="bg1"/>
                </a:solidFill>
                <a:latin typeface="Comic Sans MS" pitchFamily="-112" charset="0"/>
              </a:rPr>
              <a:t>Jobaggy</a:t>
            </a:r>
            <a:r>
              <a:rPr lang="en-US" sz="1600" dirty="0" smtClean="0">
                <a:solidFill>
                  <a:schemeClr val="bg1"/>
                </a:solidFill>
                <a:latin typeface="Comic Sans MS" pitchFamily="-112" charset="0"/>
              </a:rPr>
              <a:t> </a:t>
            </a:r>
            <a:r>
              <a:rPr lang="en-US" sz="1600" dirty="0">
                <a:solidFill>
                  <a:schemeClr val="bg1"/>
                </a:solidFill>
                <a:latin typeface="Comic Sans MS" pitchFamily="-112" charset="0"/>
              </a:rPr>
              <a:t>2000, Field et al. 2007, </a:t>
            </a:r>
            <a:r>
              <a:rPr lang="en-US" sz="1600" dirty="0" err="1">
                <a:solidFill>
                  <a:schemeClr val="bg1"/>
                </a:solidFill>
                <a:latin typeface="Comic Sans MS" pitchFamily="-112" charset="0"/>
              </a:rPr>
              <a:t>Zimov</a:t>
            </a:r>
            <a:r>
              <a:rPr lang="en-US" sz="1600" dirty="0">
                <a:solidFill>
                  <a:schemeClr val="bg1"/>
                </a:solidFill>
                <a:latin typeface="Comic Sans MS" pitchFamily="-112" charset="0"/>
              </a:rPr>
              <a:t> et al. 2006, </a:t>
            </a:r>
            <a:r>
              <a:rPr lang="en-US" sz="1600" dirty="0" err="1" smtClean="0">
                <a:solidFill>
                  <a:schemeClr val="bg1"/>
                </a:solidFill>
                <a:latin typeface="Comic Sans MS" pitchFamily="-112" charset="0"/>
              </a:rPr>
              <a:t>Tarnocai</a:t>
            </a:r>
            <a:r>
              <a:rPr lang="en-US" sz="1600" dirty="0" smtClean="0">
                <a:solidFill>
                  <a:schemeClr val="bg1"/>
                </a:solidFill>
                <a:latin typeface="Comic Sans MS" pitchFamily="-112" charset="0"/>
              </a:rPr>
              <a:t> et al. 2009, </a:t>
            </a:r>
            <a:r>
              <a:rPr lang="en-US" sz="1600" dirty="0" err="1">
                <a:solidFill>
                  <a:schemeClr val="bg1"/>
                </a:solidFill>
                <a:latin typeface="Comic Sans MS" pitchFamily="-112" charset="0"/>
              </a:rPr>
              <a:t>Schuur</a:t>
            </a:r>
            <a:r>
              <a:rPr lang="en-US" sz="1600" dirty="0">
                <a:solidFill>
                  <a:schemeClr val="bg1"/>
                </a:solidFill>
                <a:latin typeface="Comic Sans MS" pitchFamily="-112" charset="0"/>
              </a:rPr>
              <a:t> et al. 2008] </a:t>
            </a:r>
          </a:p>
        </p:txBody>
      </p:sp>
      <p:grpSp>
        <p:nvGrpSpPr>
          <p:cNvPr id="2" name="Group 7"/>
          <p:cNvGrpSpPr/>
          <p:nvPr/>
        </p:nvGrpSpPr>
        <p:grpSpPr>
          <a:xfrm>
            <a:off x="7315200" y="1600200"/>
            <a:ext cx="1828800" cy="4800600"/>
            <a:chOff x="7315200" y="1600200"/>
            <a:chExt cx="1828800" cy="4800600"/>
          </a:xfrm>
        </p:grpSpPr>
        <p:sp>
          <p:nvSpPr>
            <p:cNvPr id="6" name="Oval 5"/>
            <p:cNvSpPr/>
            <p:nvPr/>
          </p:nvSpPr>
          <p:spPr bwMode="auto">
            <a:xfrm>
              <a:off x="7315200" y="1600200"/>
              <a:ext cx="1828800" cy="685800"/>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26" charset="0"/>
              </a:endParaRPr>
            </a:p>
          </p:txBody>
        </p:sp>
        <p:sp>
          <p:nvSpPr>
            <p:cNvPr id="7" name="Oval 6"/>
            <p:cNvSpPr/>
            <p:nvPr/>
          </p:nvSpPr>
          <p:spPr bwMode="auto">
            <a:xfrm>
              <a:off x="7315200" y="5715000"/>
              <a:ext cx="1828800" cy="685800"/>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2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VI_6279.AVI">
            <a:hlinkClick r:id="" action="ppaction://media"/>
          </p:cNvPr>
          <p:cNvPicPr/>
          <p:nvPr>
            <a:videoFile r:link="rId1"/>
          </p:nvPr>
        </p:nvPicPr>
        <p:blipFill>
          <a:blip r:embed="rId4"/>
          <a:stretch>
            <a:fillRect/>
          </a:stretch>
        </p:blipFill>
        <p:spPr>
          <a:xfrm>
            <a:off x="4674355" y="3708963"/>
            <a:ext cx="4198717" cy="3149038"/>
          </a:xfrm>
          <a:prstGeom prst="rect">
            <a:avLst/>
          </a:prstGeom>
        </p:spPr>
      </p:pic>
      <p:pic>
        <p:nvPicPr>
          <p:cNvPr id="7170" name="Picture 2"/>
          <p:cNvPicPr>
            <a:picLocks noChangeAspect="1" noChangeArrowheads="1"/>
          </p:cNvPicPr>
          <p:nvPr/>
        </p:nvPicPr>
        <p:blipFill>
          <a:blip r:embed="rId5"/>
          <a:srcRect/>
          <a:stretch>
            <a:fillRect/>
          </a:stretch>
        </p:blipFill>
        <p:spPr bwMode="auto">
          <a:xfrm>
            <a:off x="329152" y="3722163"/>
            <a:ext cx="4180732" cy="3135837"/>
          </a:xfrm>
          <a:prstGeom prst="rect">
            <a:avLst/>
          </a:prstGeom>
          <a:noFill/>
          <a:ln w="9525">
            <a:noFill/>
            <a:miter lim="800000"/>
            <a:headEnd/>
            <a:tailEnd/>
          </a:ln>
          <a:effectLst/>
        </p:spPr>
      </p:pic>
      <p:grpSp>
        <p:nvGrpSpPr>
          <p:cNvPr id="4" name="Group 650"/>
          <p:cNvGrpSpPr>
            <a:grpSpLocks/>
          </p:cNvGrpSpPr>
          <p:nvPr/>
        </p:nvGrpSpPr>
        <p:grpSpPr bwMode="auto">
          <a:xfrm>
            <a:off x="1581150" y="448738"/>
            <a:ext cx="8020051" cy="3273425"/>
            <a:chOff x="996" y="432"/>
            <a:chExt cx="5052" cy="2062"/>
          </a:xfrm>
        </p:grpSpPr>
        <p:sp>
          <p:nvSpPr>
            <p:cNvPr id="5" name="Rectangle 8"/>
            <p:cNvSpPr>
              <a:spLocks noChangeArrowheads="1"/>
            </p:cNvSpPr>
            <p:nvPr/>
          </p:nvSpPr>
          <p:spPr bwMode="auto">
            <a:xfrm>
              <a:off x="1565" y="530"/>
              <a:ext cx="2740" cy="1613"/>
            </a:xfrm>
            <a:prstGeom prst="rect">
              <a:avLst/>
            </a:prstGeom>
            <a:noFill/>
            <a:ln w="3175">
              <a:solidFill>
                <a:srgbClr val="FFFFFF"/>
              </a:solidFill>
              <a:miter lim="800000"/>
              <a:headEnd/>
              <a:tailEnd/>
            </a:ln>
          </p:spPr>
          <p:txBody>
            <a:bodyPr>
              <a:prstTxWarp prst="textNoShape">
                <a:avLst/>
              </a:prstTxWarp>
            </a:bodyPr>
            <a:lstStyle/>
            <a:p>
              <a:endParaRPr lang="en-US"/>
            </a:p>
          </p:txBody>
        </p:sp>
        <p:sp>
          <p:nvSpPr>
            <p:cNvPr id="6" name="Line 9"/>
            <p:cNvSpPr>
              <a:spLocks noChangeShapeType="1"/>
            </p:cNvSpPr>
            <p:nvPr/>
          </p:nvSpPr>
          <p:spPr bwMode="auto">
            <a:xfrm>
              <a:off x="1563" y="2141"/>
              <a:ext cx="2739" cy="0"/>
            </a:xfrm>
            <a:prstGeom prst="line">
              <a:avLst/>
            </a:prstGeom>
            <a:noFill/>
            <a:ln w="12700">
              <a:solidFill>
                <a:schemeClr val="bg1"/>
              </a:solidFill>
              <a:round/>
              <a:headEnd/>
              <a:tailEnd/>
            </a:ln>
          </p:spPr>
          <p:txBody>
            <a:bodyPr>
              <a:prstTxWarp prst="textNoShape">
                <a:avLst/>
              </a:prstTxWarp>
            </a:bodyPr>
            <a:lstStyle/>
            <a:p>
              <a:endParaRPr lang="en-US"/>
            </a:p>
          </p:txBody>
        </p:sp>
        <p:sp>
          <p:nvSpPr>
            <p:cNvPr id="7" name="Line 10"/>
            <p:cNvSpPr>
              <a:spLocks noChangeShapeType="1"/>
            </p:cNvSpPr>
            <p:nvPr/>
          </p:nvSpPr>
          <p:spPr bwMode="auto">
            <a:xfrm flipV="1">
              <a:off x="2020" y="2141"/>
              <a:ext cx="0" cy="23"/>
            </a:xfrm>
            <a:prstGeom prst="line">
              <a:avLst/>
            </a:prstGeom>
            <a:noFill/>
            <a:ln w="12700">
              <a:solidFill>
                <a:schemeClr val="bg1"/>
              </a:solidFill>
              <a:round/>
              <a:headEnd/>
              <a:tailEnd/>
            </a:ln>
          </p:spPr>
          <p:txBody>
            <a:bodyPr>
              <a:prstTxWarp prst="textNoShape">
                <a:avLst/>
              </a:prstTxWarp>
            </a:bodyPr>
            <a:lstStyle/>
            <a:p>
              <a:endParaRPr lang="en-US"/>
            </a:p>
          </p:txBody>
        </p:sp>
        <p:sp>
          <p:nvSpPr>
            <p:cNvPr id="8" name="Line 11"/>
            <p:cNvSpPr>
              <a:spLocks noChangeShapeType="1"/>
            </p:cNvSpPr>
            <p:nvPr/>
          </p:nvSpPr>
          <p:spPr bwMode="auto">
            <a:xfrm flipV="1">
              <a:off x="2591" y="2141"/>
              <a:ext cx="0" cy="23"/>
            </a:xfrm>
            <a:prstGeom prst="line">
              <a:avLst/>
            </a:prstGeom>
            <a:noFill/>
            <a:ln w="12700">
              <a:solidFill>
                <a:schemeClr val="bg1"/>
              </a:solidFill>
              <a:round/>
              <a:headEnd/>
              <a:tailEnd/>
            </a:ln>
          </p:spPr>
          <p:txBody>
            <a:bodyPr>
              <a:prstTxWarp prst="textNoShape">
                <a:avLst/>
              </a:prstTxWarp>
            </a:bodyPr>
            <a:lstStyle/>
            <a:p>
              <a:endParaRPr lang="en-US"/>
            </a:p>
          </p:txBody>
        </p:sp>
        <p:sp>
          <p:nvSpPr>
            <p:cNvPr id="9" name="Line 12"/>
            <p:cNvSpPr>
              <a:spLocks noChangeShapeType="1"/>
            </p:cNvSpPr>
            <p:nvPr/>
          </p:nvSpPr>
          <p:spPr bwMode="auto">
            <a:xfrm flipV="1">
              <a:off x="3161" y="2141"/>
              <a:ext cx="0" cy="23"/>
            </a:xfrm>
            <a:prstGeom prst="line">
              <a:avLst/>
            </a:prstGeom>
            <a:noFill/>
            <a:ln w="12700">
              <a:solidFill>
                <a:schemeClr val="bg1"/>
              </a:solidFill>
              <a:round/>
              <a:headEnd/>
              <a:tailEnd/>
            </a:ln>
          </p:spPr>
          <p:txBody>
            <a:bodyPr>
              <a:prstTxWarp prst="textNoShape">
                <a:avLst/>
              </a:prstTxWarp>
            </a:bodyPr>
            <a:lstStyle/>
            <a:p>
              <a:endParaRPr lang="en-US"/>
            </a:p>
          </p:txBody>
        </p:sp>
        <p:sp>
          <p:nvSpPr>
            <p:cNvPr id="10" name="Line 13"/>
            <p:cNvSpPr>
              <a:spLocks noChangeShapeType="1"/>
            </p:cNvSpPr>
            <p:nvPr/>
          </p:nvSpPr>
          <p:spPr bwMode="auto">
            <a:xfrm flipV="1">
              <a:off x="3732" y="2141"/>
              <a:ext cx="1" cy="23"/>
            </a:xfrm>
            <a:prstGeom prst="line">
              <a:avLst/>
            </a:prstGeom>
            <a:noFill/>
            <a:ln w="12700">
              <a:solidFill>
                <a:schemeClr val="bg1"/>
              </a:solidFill>
              <a:round/>
              <a:headEnd/>
              <a:tailEnd/>
            </a:ln>
          </p:spPr>
          <p:txBody>
            <a:bodyPr>
              <a:prstTxWarp prst="textNoShape">
                <a:avLst/>
              </a:prstTxWarp>
            </a:bodyPr>
            <a:lstStyle/>
            <a:p>
              <a:endParaRPr lang="en-US"/>
            </a:p>
          </p:txBody>
        </p:sp>
        <p:sp>
          <p:nvSpPr>
            <p:cNvPr id="11" name="Line 14"/>
            <p:cNvSpPr>
              <a:spLocks noChangeShapeType="1"/>
            </p:cNvSpPr>
            <p:nvPr/>
          </p:nvSpPr>
          <p:spPr bwMode="auto">
            <a:xfrm flipV="1">
              <a:off x="4302" y="2141"/>
              <a:ext cx="1" cy="23"/>
            </a:xfrm>
            <a:prstGeom prst="line">
              <a:avLst/>
            </a:prstGeom>
            <a:noFill/>
            <a:ln w="12700">
              <a:solidFill>
                <a:schemeClr val="bg1"/>
              </a:solidFill>
              <a:round/>
              <a:headEnd/>
              <a:tailEnd/>
            </a:ln>
          </p:spPr>
          <p:txBody>
            <a:bodyPr>
              <a:prstTxWarp prst="textNoShape">
                <a:avLst/>
              </a:prstTxWarp>
            </a:bodyPr>
            <a:lstStyle/>
            <a:p>
              <a:endParaRPr lang="en-US"/>
            </a:p>
          </p:txBody>
        </p:sp>
        <p:sp>
          <p:nvSpPr>
            <p:cNvPr id="12" name="Line 15"/>
            <p:cNvSpPr>
              <a:spLocks noChangeShapeType="1"/>
            </p:cNvSpPr>
            <p:nvPr/>
          </p:nvSpPr>
          <p:spPr bwMode="auto">
            <a:xfrm>
              <a:off x="1563" y="528"/>
              <a:ext cx="2739"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13" name="Line 16"/>
            <p:cNvSpPr>
              <a:spLocks noChangeShapeType="1"/>
            </p:cNvSpPr>
            <p:nvPr/>
          </p:nvSpPr>
          <p:spPr bwMode="auto">
            <a:xfrm flipV="1">
              <a:off x="1563" y="528"/>
              <a:ext cx="1" cy="1613"/>
            </a:xfrm>
            <a:prstGeom prst="line">
              <a:avLst/>
            </a:prstGeom>
            <a:noFill/>
            <a:ln w="12700">
              <a:solidFill>
                <a:schemeClr val="bg1"/>
              </a:solidFill>
              <a:round/>
              <a:headEnd/>
              <a:tailEnd/>
            </a:ln>
          </p:spPr>
          <p:txBody>
            <a:bodyPr>
              <a:prstTxWarp prst="textNoShape">
                <a:avLst/>
              </a:prstTxWarp>
            </a:bodyPr>
            <a:lstStyle/>
            <a:p>
              <a:endParaRPr lang="en-US"/>
            </a:p>
          </p:txBody>
        </p:sp>
        <p:sp>
          <p:nvSpPr>
            <p:cNvPr id="14" name="Line 17"/>
            <p:cNvSpPr>
              <a:spLocks noChangeShapeType="1"/>
            </p:cNvSpPr>
            <p:nvPr/>
          </p:nvSpPr>
          <p:spPr bwMode="auto">
            <a:xfrm>
              <a:off x="1536" y="2045"/>
              <a:ext cx="27"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15" name="Line 18"/>
            <p:cNvSpPr>
              <a:spLocks noChangeShapeType="1"/>
            </p:cNvSpPr>
            <p:nvPr/>
          </p:nvSpPr>
          <p:spPr bwMode="auto">
            <a:xfrm>
              <a:off x="1536" y="1666"/>
              <a:ext cx="27"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16" name="Line 19"/>
            <p:cNvSpPr>
              <a:spLocks noChangeShapeType="1"/>
            </p:cNvSpPr>
            <p:nvPr/>
          </p:nvSpPr>
          <p:spPr bwMode="auto">
            <a:xfrm>
              <a:off x="1536" y="1287"/>
              <a:ext cx="27" cy="0"/>
            </a:xfrm>
            <a:prstGeom prst="line">
              <a:avLst/>
            </a:prstGeom>
            <a:noFill/>
            <a:ln w="12700">
              <a:solidFill>
                <a:schemeClr val="bg1"/>
              </a:solidFill>
              <a:round/>
              <a:headEnd/>
              <a:tailEnd/>
            </a:ln>
          </p:spPr>
          <p:txBody>
            <a:bodyPr>
              <a:prstTxWarp prst="textNoShape">
                <a:avLst/>
              </a:prstTxWarp>
            </a:bodyPr>
            <a:lstStyle/>
            <a:p>
              <a:endParaRPr lang="en-US"/>
            </a:p>
          </p:txBody>
        </p:sp>
        <p:sp>
          <p:nvSpPr>
            <p:cNvPr id="17" name="Line 20"/>
            <p:cNvSpPr>
              <a:spLocks noChangeShapeType="1"/>
            </p:cNvSpPr>
            <p:nvPr/>
          </p:nvSpPr>
          <p:spPr bwMode="auto">
            <a:xfrm>
              <a:off x="1536" y="907"/>
              <a:ext cx="27" cy="0"/>
            </a:xfrm>
            <a:prstGeom prst="line">
              <a:avLst/>
            </a:prstGeom>
            <a:noFill/>
            <a:ln w="12700">
              <a:solidFill>
                <a:schemeClr val="bg1"/>
              </a:solidFill>
              <a:round/>
              <a:headEnd/>
              <a:tailEnd/>
            </a:ln>
          </p:spPr>
          <p:txBody>
            <a:bodyPr>
              <a:prstTxWarp prst="textNoShape">
                <a:avLst/>
              </a:prstTxWarp>
            </a:bodyPr>
            <a:lstStyle/>
            <a:p>
              <a:endParaRPr lang="en-US"/>
            </a:p>
          </p:txBody>
        </p:sp>
        <p:sp>
          <p:nvSpPr>
            <p:cNvPr id="18" name="Line 21"/>
            <p:cNvSpPr>
              <a:spLocks noChangeShapeType="1"/>
            </p:cNvSpPr>
            <p:nvPr/>
          </p:nvSpPr>
          <p:spPr bwMode="auto">
            <a:xfrm>
              <a:off x="1536" y="528"/>
              <a:ext cx="27"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19" name="Line 22"/>
            <p:cNvSpPr>
              <a:spLocks noChangeShapeType="1"/>
            </p:cNvSpPr>
            <p:nvPr/>
          </p:nvSpPr>
          <p:spPr bwMode="auto">
            <a:xfrm flipV="1">
              <a:off x="4302" y="528"/>
              <a:ext cx="1" cy="1613"/>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 name="Oval 23"/>
            <p:cNvSpPr>
              <a:spLocks noChangeArrowheads="1"/>
            </p:cNvSpPr>
            <p:nvPr/>
          </p:nvSpPr>
          <p:spPr bwMode="auto">
            <a:xfrm>
              <a:off x="1589" y="1988"/>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21" name="Freeform 24"/>
            <p:cNvSpPr>
              <a:spLocks/>
            </p:cNvSpPr>
            <p:nvPr/>
          </p:nvSpPr>
          <p:spPr bwMode="auto">
            <a:xfrm>
              <a:off x="1586" y="1985"/>
              <a:ext cx="56" cy="47"/>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2" name="Oval 25"/>
            <p:cNvSpPr>
              <a:spLocks noChangeArrowheads="1"/>
            </p:cNvSpPr>
            <p:nvPr/>
          </p:nvSpPr>
          <p:spPr bwMode="auto">
            <a:xfrm>
              <a:off x="1589" y="2000"/>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23" name="Freeform 26"/>
            <p:cNvSpPr>
              <a:spLocks/>
            </p:cNvSpPr>
            <p:nvPr/>
          </p:nvSpPr>
          <p:spPr bwMode="auto">
            <a:xfrm>
              <a:off x="1586" y="1998"/>
              <a:ext cx="56" cy="47"/>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4" name="Oval 27"/>
            <p:cNvSpPr>
              <a:spLocks noChangeArrowheads="1"/>
            </p:cNvSpPr>
            <p:nvPr/>
          </p:nvSpPr>
          <p:spPr bwMode="auto">
            <a:xfrm>
              <a:off x="1589" y="1998"/>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25" name="Freeform 28"/>
            <p:cNvSpPr>
              <a:spLocks/>
            </p:cNvSpPr>
            <p:nvPr/>
          </p:nvSpPr>
          <p:spPr bwMode="auto">
            <a:xfrm>
              <a:off x="1586" y="1997"/>
              <a:ext cx="56" cy="47"/>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6" name="Oval 29"/>
            <p:cNvSpPr>
              <a:spLocks noChangeArrowheads="1"/>
            </p:cNvSpPr>
            <p:nvPr/>
          </p:nvSpPr>
          <p:spPr bwMode="auto">
            <a:xfrm>
              <a:off x="1589" y="2017"/>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27" name="Freeform 30"/>
            <p:cNvSpPr>
              <a:spLocks/>
            </p:cNvSpPr>
            <p:nvPr/>
          </p:nvSpPr>
          <p:spPr bwMode="auto">
            <a:xfrm>
              <a:off x="1586" y="2015"/>
              <a:ext cx="56" cy="47"/>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8" name="Oval 31"/>
            <p:cNvSpPr>
              <a:spLocks noChangeArrowheads="1"/>
            </p:cNvSpPr>
            <p:nvPr/>
          </p:nvSpPr>
          <p:spPr bwMode="auto">
            <a:xfrm>
              <a:off x="1589" y="2010"/>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29" name="Freeform 32"/>
            <p:cNvSpPr>
              <a:spLocks/>
            </p:cNvSpPr>
            <p:nvPr/>
          </p:nvSpPr>
          <p:spPr bwMode="auto">
            <a:xfrm>
              <a:off x="1586" y="2007"/>
              <a:ext cx="56" cy="48"/>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0" name="Oval 33"/>
            <p:cNvSpPr>
              <a:spLocks noChangeArrowheads="1"/>
            </p:cNvSpPr>
            <p:nvPr/>
          </p:nvSpPr>
          <p:spPr bwMode="auto">
            <a:xfrm>
              <a:off x="1589" y="2018"/>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31" name="Freeform 34"/>
            <p:cNvSpPr>
              <a:spLocks/>
            </p:cNvSpPr>
            <p:nvPr/>
          </p:nvSpPr>
          <p:spPr bwMode="auto">
            <a:xfrm>
              <a:off x="1586" y="2015"/>
              <a:ext cx="56" cy="47"/>
            </a:xfrm>
            <a:custGeom>
              <a:avLst/>
              <a:gdLst/>
              <a:ahLst/>
              <a:cxnLst>
                <a:cxn ang="0">
                  <a:pos x="47" y="0"/>
                </a:cxn>
                <a:cxn ang="0">
                  <a:pos x="55" y="1"/>
                </a:cxn>
                <a:cxn ang="0">
                  <a:pos x="62" y="5"/>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3">
                  <a:moveTo>
                    <a:pt x="43" y="0"/>
                  </a:moveTo>
                  <a:lnTo>
                    <a:pt x="47" y="0"/>
                  </a:lnTo>
                  <a:lnTo>
                    <a:pt x="51" y="0"/>
                  </a:lnTo>
                  <a:lnTo>
                    <a:pt x="55" y="1"/>
                  </a:lnTo>
                  <a:lnTo>
                    <a:pt x="58" y="3"/>
                  </a:lnTo>
                  <a:lnTo>
                    <a:pt x="62" y="5"/>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5"/>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2" name="Oval 35"/>
            <p:cNvSpPr>
              <a:spLocks noChangeArrowheads="1"/>
            </p:cNvSpPr>
            <p:nvPr/>
          </p:nvSpPr>
          <p:spPr bwMode="auto">
            <a:xfrm>
              <a:off x="1694" y="2015"/>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33" name="Freeform 36"/>
            <p:cNvSpPr>
              <a:spLocks/>
            </p:cNvSpPr>
            <p:nvPr/>
          </p:nvSpPr>
          <p:spPr bwMode="auto">
            <a:xfrm>
              <a:off x="1692" y="2014"/>
              <a:ext cx="56" cy="46"/>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9" y="68"/>
                </a:cxn>
                <a:cxn ang="0">
                  <a:pos x="5" y="61"/>
                </a:cxn>
                <a:cxn ang="0">
                  <a:pos x="1" y="54"/>
                </a:cxn>
                <a:cxn ang="0">
                  <a:pos x="0" y="46"/>
                </a:cxn>
                <a:cxn ang="0">
                  <a:pos x="0" y="37"/>
                </a:cxn>
                <a:cxn ang="0">
                  <a:pos x="1" y="29"/>
                </a:cxn>
                <a:cxn ang="0">
                  <a:pos x="5" y="22"/>
                </a:cxn>
                <a:cxn ang="0">
                  <a:pos x="9"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7"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4" name="Oval 37"/>
            <p:cNvSpPr>
              <a:spLocks noChangeArrowheads="1"/>
            </p:cNvSpPr>
            <p:nvPr/>
          </p:nvSpPr>
          <p:spPr bwMode="auto">
            <a:xfrm>
              <a:off x="1694" y="2015"/>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35" name="Freeform 38"/>
            <p:cNvSpPr>
              <a:spLocks/>
            </p:cNvSpPr>
            <p:nvPr/>
          </p:nvSpPr>
          <p:spPr bwMode="auto">
            <a:xfrm>
              <a:off x="1692" y="2013"/>
              <a:ext cx="56" cy="47"/>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7" y="3"/>
                  </a:lnTo>
                  <a:lnTo>
                    <a:pt x="62" y="5"/>
                  </a:lnTo>
                  <a:lnTo>
                    <a:pt x="65" y="6"/>
                  </a:lnTo>
                  <a:lnTo>
                    <a:pt x="68" y="10"/>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8"/>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6" name="Oval 39"/>
            <p:cNvSpPr>
              <a:spLocks noChangeArrowheads="1"/>
            </p:cNvSpPr>
            <p:nvPr/>
          </p:nvSpPr>
          <p:spPr bwMode="auto">
            <a:xfrm>
              <a:off x="1694" y="2001"/>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37" name="Freeform 40"/>
            <p:cNvSpPr>
              <a:spLocks/>
            </p:cNvSpPr>
            <p:nvPr/>
          </p:nvSpPr>
          <p:spPr bwMode="auto">
            <a:xfrm>
              <a:off x="1692" y="1998"/>
              <a:ext cx="56" cy="48"/>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8" name="Oval 41"/>
            <p:cNvSpPr>
              <a:spLocks noChangeArrowheads="1"/>
            </p:cNvSpPr>
            <p:nvPr/>
          </p:nvSpPr>
          <p:spPr bwMode="auto">
            <a:xfrm>
              <a:off x="1736" y="2015"/>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39" name="Freeform 42"/>
            <p:cNvSpPr>
              <a:spLocks/>
            </p:cNvSpPr>
            <p:nvPr/>
          </p:nvSpPr>
          <p:spPr bwMode="auto">
            <a:xfrm>
              <a:off x="1733" y="2012"/>
              <a:ext cx="57" cy="48"/>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0" name="Oval 43"/>
            <p:cNvSpPr>
              <a:spLocks noChangeArrowheads="1"/>
            </p:cNvSpPr>
            <p:nvPr/>
          </p:nvSpPr>
          <p:spPr bwMode="auto">
            <a:xfrm>
              <a:off x="1736" y="2001"/>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41" name="Freeform 44"/>
            <p:cNvSpPr>
              <a:spLocks/>
            </p:cNvSpPr>
            <p:nvPr/>
          </p:nvSpPr>
          <p:spPr bwMode="auto">
            <a:xfrm>
              <a:off x="1733" y="1998"/>
              <a:ext cx="57" cy="47"/>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2" name="Oval 45"/>
            <p:cNvSpPr>
              <a:spLocks noChangeArrowheads="1"/>
            </p:cNvSpPr>
            <p:nvPr/>
          </p:nvSpPr>
          <p:spPr bwMode="auto">
            <a:xfrm>
              <a:off x="1736" y="2020"/>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43" name="Freeform 46"/>
            <p:cNvSpPr>
              <a:spLocks/>
            </p:cNvSpPr>
            <p:nvPr/>
          </p:nvSpPr>
          <p:spPr bwMode="auto">
            <a:xfrm>
              <a:off x="1733" y="2018"/>
              <a:ext cx="57" cy="48"/>
            </a:xfrm>
            <a:custGeom>
              <a:avLst/>
              <a:gdLst/>
              <a:ahLst/>
              <a:cxnLst>
                <a:cxn ang="0">
                  <a:pos x="47" y="0"/>
                </a:cxn>
                <a:cxn ang="0">
                  <a:pos x="55" y="1"/>
                </a:cxn>
                <a:cxn ang="0">
                  <a:pos x="62" y="5"/>
                </a:cxn>
                <a:cxn ang="0">
                  <a:pos x="69" y="9"/>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4" name="Oval 47"/>
            <p:cNvSpPr>
              <a:spLocks noChangeArrowheads="1"/>
            </p:cNvSpPr>
            <p:nvPr/>
          </p:nvSpPr>
          <p:spPr bwMode="auto">
            <a:xfrm>
              <a:off x="1833" y="2003"/>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45" name="Freeform 48"/>
            <p:cNvSpPr>
              <a:spLocks/>
            </p:cNvSpPr>
            <p:nvPr/>
          </p:nvSpPr>
          <p:spPr bwMode="auto">
            <a:xfrm>
              <a:off x="1830" y="2001"/>
              <a:ext cx="57" cy="47"/>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1"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1" y="5"/>
                </a:cxn>
                <a:cxn ang="0">
                  <a:pos x="29" y="1"/>
                </a:cxn>
                <a:cxn ang="0">
                  <a:pos x="37" y="0"/>
                </a:cxn>
                <a:cxn ang="0">
                  <a:pos x="42" y="0"/>
                </a:cxn>
              </a:cxnLst>
              <a:rect l="0" t="0" r="r" b="b"/>
              <a:pathLst>
                <a:path w="83" h="83">
                  <a:moveTo>
                    <a:pt x="42" y="0"/>
                  </a:moveTo>
                  <a:lnTo>
                    <a:pt x="46" y="0"/>
                  </a:lnTo>
                  <a:lnTo>
                    <a:pt x="50" y="0"/>
                  </a:lnTo>
                  <a:lnTo>
                    <a:pt x="54" y="1"/>
                  </a:lnTo>
                  <a:lnTo>
                    <a:pt x="57" y="3"/>
                  </a:lnTo>
                  <a:lnTo>
                    <a:pt x="61" y="5"/>
                  </a:lnTo>
                  <a:lnTo>
                    <a:pt x="65" y="6"/>
                  </a:lnTo>
                  <a:lnTo>
                    <a:pt x="68" y="9"/>
                  </a:lnTo>
                  <a:lnTo>
                    <a:pt x="71" y="12"/>
                  </a:lnTo>
                  <a:lnTo>
                    <a:pt x="74" y="15"/>
                  </a:lnTo>
                  <a:lnTo>
                    <a:pt x="77" y="18"/>
                  </a:lnTo>
                  <a:lnTo>
                    <a:pt x="78" y="22"/>
                  </a:lnTo>
                  <a:lnTo>
                    <a:pt x="80" y="26"/>
                  </a:lnTo>
                  <a:lnTo>
                    <a:pt x="82" y="29"/>
                  </a:lnTo>
                  <a:lnTo>
                    <a:pt x="82" y="33"/>
                  </a:lnTo>
                  <a:lnTo>
                    <a:pt x="83" y="37"/>
                  </a:lnTo>
                  <a:lnTo>
                    <a:pt x="83" y="42"/>
                  </a:lnTo>
                  <a:lnTo>
                    <a:pt x="83" y="46"/>
                  </a:lnTo>
                  <a:lnTo>
                    <a:pt x="82"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1"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6" name="Oval 49"/>
            <p:cNvSpPr>
              <a:spLocks noChangeArrowheads="1"/>
            </p:cNvSpPr>
            <p:nvPr/>
          </p:nvSpPr>
          <p:spPr bwMode="auto">
            <a:xfrm>
              <a:off x="1833" y="2007"/>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47" name="Freeform 50"/>
            <p:cNvSpPr>
              <a:spLocks/>
            </p:cNvSpPr>
            <p:nvPr/>
          </p:nvSpPr>
          <p:spPr bwMode="auto">
            <a:xfrm>
              <a:off x="1830" y="2006"/>
              <a:ext cx="57" cy="47"/>
            </a:xfrm>
            <a:custGeom>
              <a:avLst/>
              <a:gdLst/>
              <a:ahLst/>
              <a:cxnLst>
                <a:cxn ang="0">
                  <a:pos x="46" y="0"/>
                </a:cxn>
                <a:cxn ang="0">
                  <a:pos x="54" y="1"/>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8"/>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10"/>
                  </a:lnTo>
                  <a:lnTo>
                    <a:pt x="18" y="6"/>
                  </a:lnTo>
                  <a:lnTo>
                    <a:pt x="21"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8" name="Oval 51"/>
            <p:cNvSpPr>
              <a:spLocks noChangeArrowheads="1"/>
            </p:cNvSpPr>
            <p:nvPr/>
          </p:nvSpPr>
          <p:spPr bwMode="auto">
            <a:xfrm>
              <a:off x="1833" y="2018"/>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49" name="Freeform 52"/>
            <p:cNvSpPr>
              <a:spLocks/>
            </p:cNvSpPr>
            <p:nvPr/>
          </p:nvSpPr>
          <p:spPr bwMode="auto">
            <a:xfrm>
              <a:off x="1830" y="2015"/>
              <a:ext cx="57" cy="47"/>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1"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1" y="5"/>
                </a:cxn>
                <a:cxn ang="0">
                  <a:pos x="29" y="1"/>
                </a:cxn>
                <a:cxn ang="0">
                  <a:pos x="37" y="0"/>
                </a:cxn>
                <a:cxn ang="0">
                  <a:pos x="42" y="0"/>
                </a:cxn>
              </a:cxnLst>
              <a:rect l="0" t="0" r="r" b="b"/>
              <a:pathLst>
                <a:path w="83" h="83">
                  <a:moveTo>
                    <a:pt x="42" y="0"/>
                  </a:moveTo>
                  <a:lnTo>
                    <a:pt x="46" y="0"/>
                  </a:lnTo>
                  <a:lnTo>
                    <a:pt x="50" y="0"/>
                  </a:lnTo>
                  <a:lnTo>
                    <a:pt x="54" y="1"/>
                  </a:lnTo>
                  <a:lnTo>
                    <a:pt x="57" y="3"/>
                  </a:lnTo>
                  <a:lnTo>
                    <a:pt x="61" y="5"/>
                  </a:lnTo>
                  <a:lnTo>
                    <a:pt x="65" y="6"/>
                  </a:lnTo>
                  <a:lnTo>
                    <a:pt x="68" y="9"/>
                  </a:lnTo>
                  <a:lnTo>
                    <a:pt x="71" y="12"/>
                  </a:lnTo>
                  <a:lnTo>
                    <a:pt x="74" y="15"/>
                  </a:lnTo>
                  <a:lnTo>
                    <a:pt x="77" y="18"/>
                  </a:lnTo>
                  <a:lnTo>
                    <a:pt x="78" y="22"/>
                  </a:lnTo>
                  <a:lnTo>
                    <a:pt x="80" y="26"/>
                  </a:lnTo>
                  <a:lnTo>
                    <a:pt x="82" y="29"/>
                  </a:lnTo>
                  <a:lnTo>
                    <a:pt x="82" y="33"/>
                  </a:lnTo>
                  <a:lnTo>
                    <a:pt x="83" y="37"/>
                  </a:lnTo>
                  <a:lnTo>
                    <a:pt x="83" y="42"/>
                  </a:lnTo>
                  <a:lnTo>
                    <a:pt x="83" y="46"/>
                  </a:lnTo>
                  <a:lnTo>
                    <a:pt x="82"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1"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0" name="Oval 53"/>
            <p:cNvSpPr>
              <a:spLocks noChangeArrowheads="1"/>
            </p:cNvSpPr>
            <p:nvPr/>
          </p:nvSpPr>
          <p:spPr bwMode="auto">
            <a:xfrm>
              <a:off x="1833" y="2007"/>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51" name="Freeform 54"/>
            <p:cNvSpPr>
              <a:spLocks/>
            </p:cNvSpPr>
            <p:nvPr/>
          </p:nvSpPr>
          <p:spPr bwMode="auto">
            <a:xfrm>
              <a:off x="1830" y="2006"/>
              <a:ext cx="57" cy="47"/>
            </a:xfrm>
            <a:custGeom>
              <a:avLst/>
              <a:gdLst/>
              <a:ahLst/>
              <a:cxnLst>
                <a:cxn ang="0">
                  <a:pos x="46" y="0"/>
                </a:cxn>
                <a:cxn ang="0">
                  <a:pos x="54" y="1"/>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8"/>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10"/>
                  </a:lnTo>
                  <a:lnTo>
                    <a:pt x="18" y="6"/>
                  </a:lnTo>
                  <a:lnTo>
                    <a:pt x="21"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2" name="Oval 55"/>
            <p:cNvSpPr>
              <a:spLocks noChangeArrowheads="1"/>
            </p:cNvSpPr>
            <p:nvPr/>
          </p:nvSpPr>
          <p:spPr bwMode="auto">
            <a:xfrm>
              <a:off x="1833" y="1971"/>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53" name="Freeform 56"/>
            <p:cNvSpPr>
              <a:spLocks/>
            </p:cNvSpPr>
            <p:nvPr/>
          </p:nvSpPr>
          <p:spPr bwMode="auto">
            <a:xfrm>
              <a:off x="1830" y="1969"/>
              <a:ext cx="57" cy="46"/>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3"/>
                </a:cxn>
                <a:cxn ang="0">
                  <a:pos x="37" y="83"/>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9"/>
                </a:cxn>
                <a:cxn ang="0">
                  <a:pos x="21" y="5"/>
                </a:cxn>
                <a:cxn ang="0">
                  <a:pos x="29" y="1"/>
                </a:cxn>
                <a:cxn ang="0">
                  <a:pos x="37" y="0"/>
                </a:cxn>
                <a:cxn ang="0">
                  <a:pos x="42" y="0"/>
                </a:cxn>
              </a:cxnLst>
              <a:rect l="0" t="0" r="r" b="b"/>
              <a:pathLst>
                <a:path w="83" h="83">
                  <a:moveTo>
                    <a:pt x="42" y="0"/>
                  </a:moveTo>
                  <a:lnTo>
                    <a:pt x="46" y="0"/>
                  </a:lnTo>
                  <a:lnTo>
                    <a:pt x="50" y="0"/>
                  </a:lnTo>
                  <a:lnTo>
                    <a:pt x="54" y="1"/>
                  </a:lnTo>
                  <a:lnTo>
                    <a:pt x="57" y="3"/>
                  </a:lnTo>
                  <a:lnTo>
                    <a:pt x="61" y="5"/>
                  </a:lnTo>
                  <a:lnTo>
                    <a:pt x="65" y="6"/>
                  </a:lnTo>
                  <a:lnTo>
                    <a:pt x="68" y="9"/>
                  </a:lnTo>
                  <a:lnTo>
                    <a:pt x="71" y="12"/>
                  </a:lnTo>
                  <a:lnTo>
                    <a:pt x="74" y="15"/>
                  </a:lnTo>
                  <a:lnTo>
                    <a:pt x="77" y="18"/>
                  </a:lnTo>
                  <a:lnTo>
                    <a:pt x="78" y="22"/>
                  </a:lnTo>
                  <a:lnTo>
                    <a:pt x="80" y="26"/>
                  </a:lnTo>
                  <a:lnTo>
                    <a:pt x="82" y="29"/>
                  </a:lnTo>
                  <a:lnTo>
                    <a:pt x="82" y="33"/>
                  </a:lnTo>
                  <a:lnTo>
                    <a:pt x="83" y="37"/>
                  </a:lnTo>
                  <a:lnTo>
                    <a:pt x="83" y="42"/>
                  </a:lnTo>
                  <a:lnTo>
                    <a:pt x="83" y="46"/>
                  </a:lnTo>
                  <a:lnTo>
                    <a:pt x="82" y="50"/>
                  </a:lnTo>
                  <a:lnTo>
                    <a:pt x="82" y="54"/>
                  </a:lnTo>
                  <a:lnTo>
                    <a:pt x="80" y="57"/>
                  </a:lnTo>
                  <a:lnTo>
                    <a:pt x="78" y="62"/>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1" y="79"/>
                  </a:lnTo>
                  <a:lnTo>
                    <a:pt x="18" y="77"/>
                  </a:lnTo>
                  <a:lnTo>
                    <a:pt x="15" y="74"/>
                  </a:lnTo>
                  <a:lnTo>
                    <a:pt x="12" y="71"/>
                  </a:lnTo>
                  <a:lnTo>
                    <a:pt x="9" y="68"/>
                  </a:lnTo>
                  <a:lnTo>
                    <a:pt x="6" y="65"/>
                  </a:lnTo>
                  <a:lnTo>
                    <a:pt x="4" y="62"/>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4" name="Oval 57"/>
            <p:cNvSpPr>
              <a:spLocks noChangeArrowheads="1"/>
            </p:cNvSpPr>
            <p:nvPr/>
          </p:nvSpPr>
          <p:spPr bwMode="auto">
            <a:xfrm>
              <a:off x="1833" y="2010"/>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55" name="Freeform 58"/>
            <p:cNvSpPr>
              <a:spLocks/>
            </p:cNvSpPr>
            <p:nvPr/>
          </p:nvSpPr>
          <p:spPr bwMode="auto">
            <a:xfrm>
              <a:off x="1830" y="2008"/>
              <a:ext cx="57" cy="47"/>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1"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1" y="5"/>
                </a:cxn>
                <a:cxn ang="0">
                  <a:pos x="29" y="1"/>
                </a:cxn>
                <a:cxn ang="0">
                  <a:pos x="37" y="0"/>
                </a:cxn>
                <a:cxn ang="0">
                  <a:pos x="42" y="0"/>
                </a:cxn>
              </a:cxnLst>
              <a:rect l="0" t="0" r="r" b="b"/>
              <a:pathLst>
                <a:path w="83" h="83">
                  <a:moveTo>
                    <a:pt x="42" y="0"/>
                  </a:moveTo>
                  <a:lnTo>
                    <a:pt x="46" y="0"/>
                  </a:lnTo>
                  <a:lnTo>
                    <a:pt x="50" y="0"/>
                  </a:lnTo>
                  <a:lnTo>
                    <a:pt x="54" y="1"/>
                  </a:lnTo>
                  <a:lnTo>
                    <a:pt x="57" y="3"/>
                  </a:lnTo>
                  <a:lnTo>
                    <a:pt x="61" y="5"/>
                  </a:lnTo>
                  <a:lnTo>
                    <a:pt x="65" y="6"/>
                  </a:lnTo>
                  <a:lnTo>
                    <a:pt x="68" y="9"/>
                  </a:lnTo>
                  <a:lnTo>
                    <a:pt x="71" y="12"/>
                  </a:lnTo>
                  <a:lnTo>
                    <a:pt x="74" y="15"/>
                  </a:lnTo>
                  <a:lnTo>
                    <a:pt x="77" y="18"/>
                  </a:lnTo>
                  <a:lnTo>
                    <a:pt x="78" y="22"/>
                  </a:lnTo>
                  <a:lnTo>
                    <a:pt x="80" y="26"/>
                  </a:lnTo>
                  <a:lnTo>
                    <a:pt x="82" y="29"/>
                  </a:lnTo>
                  <a:lnTo>
                    <a:pt x="82" y="33"/>
                  </a:lnTo>
                  <a:lnTo>
                    <a:pt x="83" y="37"/>
                  </a:lnTo>
                  <a:lnTo>
                    <a:pt x="83" y="42"/>
                  </a:lnTo>
                  <a:lnTo>
                    <a:pt x="83" y="46"/>
                  </a:lnTo>
                  <a:lnTo>
                    <a:pt x="82"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1"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6" name="Oval 59"/>
            <p:cNvSpPr>
              <a:spLocks noChangeArrowheads="1"/>
            </p:cNvSpPr>
            <p:nvPr/>
          </p:nvSpPr>
          <p:spPr bwMode="auto">
            <a:xfrm>
              <a:off x="1897" y="1955"/>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57" name="Freeform 60"/>
            <p:cNvSpPr>
              <a:spLocks/>
            </p:cNvSpPr>
            <p:nvPr/>
          </p:nvSpPr>
          <p:spPr bwMode="auto">
            <a:xfrm>
              <a:off x="1893" y="1953"/>
              <a:ext cx="57" cy="47"/>
            </a:xfrm>
            <a:custGeom>
              <a:avLst/>
              <a:gdLst/>
              <a:ahLst/>
              <a:cxnLst>
                <a:cxn ang="0">
                  <a:pos x="46" y="0"/>
                </a:cxn>
                <a:cxn ang="0">
                  <a:pos x="54" y="2"/>
                </a:cxn>
                <a:cxn ang="0">
                  <a:pos x="62" y="5"/>
                </a:cxn>
                <a:cxn ang="0">
                  <a:pos x="68" y="10"/>
                </a:cxn>
                <a:cxn ang="0">
                  <a:pos x="74" y="15"/>
                </a:cxn>
                <a:cxn ang="0">
                  <a:pos x="79" y="22"/>
                </a:cxn>
                <a:cxn ang="0">
                  <a:pos x="82" y="29"/>
                </a:cxn>
                <a:cxn ang="0">
                  <a:pos x="83" y="37"/>
                </a:cxn>
                <a:cxn ang="0">
                  <a:pos x="83"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5"/>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2" y="5"/>
                  </a:lnTo>
                  <a:lnTo>
                    <a:pt x="65" y="7"/>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5"/>
                  </a:lnTo>
                  <a:lnTo>
                    <a:pt x="80" y="58"/>
                  </a:lnTo>
                  <a:lnTo>
                    <a:pt x="79" y="62"/>
                  </a:lnTo>
                  <a:lnTo>
                    <a:pt x="77" y="65"/>
                  </a:lnTo>
                  <a:lnTo>
                    <a:pt x="74" y="68"/>
                  </a:lnTo>
                  <a:lnTo>
                    <a:pt x="71" y="72"/>
                  </a:lnTo>
                  <a:lnTo>
                    <a:pt x="68" y="74"/>
                  </a:lnTo>
                  <a:lnTo>
                    <a:pt x="65" y="77"/>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5" y="62"/>
                  </a:lnTo>
                  <a:lnTo>
                    <a:pt x="3" y="58"/>
                  </a:lnTo>
                  <a:lnTo>
                    <a:pt x="1" y="55"/>
                  </a:lnTo>
                  <a:lnTo>
                    <a:pt x="1" y="50"/>
                  </a:lnTo>
                  <a:lnTo>
                    <a:pt x="0" y="46"/>
                  </a:lnTo>
                  <a:lnTo>
                    <a:pt x="0" y="42"/>
                  </a:lnTo>
                  <a:lnTo>
                    <a:pt x="0" y="37"/>
                  </a:lnTo>
                  <a:lnTo>
                    <a:pt x="1" y="33"/>
                  </a:lnTo>
                  <a:lnTo>
                    <a:pt x="1" y="29"/>
                  </a:lnTo>
                  <a:lnTo>
                    <a:pt x="3" y="26"/>
                  </a:lnTo>
                  <a:lnTo>
                    <a:pt x="5" y="22"/>
                  </a:lnTo>
                  <a:lnTo>
                    <a:pt x="6" y="19"/>
                  </a:lnTo>
                  <a:lnTo>
                    <a:pt x="9" y="15"/>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8" name="Oval 61"/>
            <p:cNvSpPr>
              <a:spLocks noChangeArrowheads="1"/>
            </p:cNvSpPr>
            <p:nvPr/>
          </p:nvSpPr>
          <p:spPr bwMode="auto">
            <a:xfrm>
              <a:off x="1897" y="2006"/>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59" name="Freeform 62"/>
            <p:cNvSpPr>
              <a:spLocks/>
            </p:cNvSpPr>
            <p:nvPr/>
          </p:nvSpPr>
          <p:spPr bwMode="auto">
            <a:xfrm>
              <a:off x="1893" y="2005"/>
              <a:ext cx="57" cy="47"/>
            </a:xfrm>
            <a:custGeom>
              <a:avLst/>
              <a:gdLst/>
              <a:ahLst/>
              <a:cxnLst>
                <a:cxn ang="0">
                  <a:pos x="46" y="0"/>
                </a:cxn>
                <a:cxn ang="0">
                  <a:pos x="54" y="2"/>
                </a:cxn>
                <a:cxn ang="0">
                  <a:pos x="62" y="5"/>
                </a:cxn>
                <a:cxn ang="0">
                  <a:pos x="68" y="10"/>
                </a:cxn>
                <a:cxn ang="0">
                  <a:pos x="74" y="16"/>
                </a:cxn>
                <a:cxn ang="0">
                  <a:pos x="79" y="22"/>
                </a:cxn>
                <a:cxn ang="0">
                  <a:pos x="82" y="29"/>
                </a:cxn>
                <a:cxn ang="0">
                  <a:pos x="83" y="38"/>
                </a:cxn>
                <a:cxn ang="0">
                  <a:pos x="83" y="47"/>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5"/>
                </a:cxn>
                <a:cxn ang="0">
                  <a:pos x="0" y="47"/>
                </a:cxn>
                <a:cxn ang="0">
                  <a:pos x="0" y="38"/>
                </a:cxn>
                <a:cxn ang="0">
                  <a:pos x="1" y="29"/>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2" y="5"/>
                  </a:lnTo>
                  <a:lnTo>
                    <a:pt x="65" y="7"/>
                  </a:lnTo>
                  <a:lnTo>
                    <a:pt x="68" y="10"/>
                  </a:lnTo>
                  <a:lnTo>
                    <a:pt x="71" y="12"/>
                  </a:lnTo>
                  <a:lnTo>
                    <a:pt x="74" y="16"/>
                  </a:lnTo>
                  <a:lnTo>
                    <a:pt x="77" y="19"/>
                  </a:lnTo>
                  <a:lnTo>
                    <a:pt x="79" y="22"/>
                  </a:lnTo>
                  <a:lnTo>
                    <a:pt x="80" y="26"/>
                  </a:lnTo>
                  <a:lnTo>
                    <a:pt x="82" y="29"/>
                  </a:lnTo>
                  <a:lnTo>
                    <a:pt x="83" y="33"/>
                  </a:lnTo>
                  <a:lnTo>
                    <a:pt x="83" y="38"/>
                  </a:lnTo>
                  <a:lnTo>
                    <a:pt x="83" y="42"/>
                  </a:lnTo>
                  <a:lnTo>
                    <a:pt x="83" y="47"/>
                  </a:lnTo>
                  <a:lnTo>
                    <a:pt x="83" y="51"/>
                  </a:lnTo>
                  <a:lnTo>
                    <a:pt x="82" y="55"/>
                  </a:lnTo>
                  <a:lnTo>
                    <a:pt x="80" y="58"/>
                  </a:lnTo>
                  <a:lnTo>
                    <a:pt x="79" y="62"/>
                  </a:lnTo>
                  <a:lnTo>
                    <a:pt x="77" y="65"/>
                  </a:lnTo>
                  <a:lnTo>
                    <a:pt x="74" y="68"/>
                  </a:lnTo>
                  <a:lnTo>
                    <a:pt x="71" y="72"/>
                  </a:lnTo>
                  <a:lnTo>
                    <a:pt x="68" y="74"/>
                  </a:lnTo>
                  <a:lnTo>
                    <a:pt x="65" y="77"/>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5" y="62"/>
                  </a:lnTo>
                  <a:lnTo>
                    <a:pt x="3" y="58"/>
                  </a:lnTo>
                  <a:lnTo>
                    <a:pt x="1" y="55"/>
                  </a:lnTo>
                  <a:lnTo>
                    <a:pt x="1" y="51"/>
                  </a:lnTo>
                  <a:lnTo>
                    <a:pt x="0" y="47"/>
                  </a:lnTo>
                  <a:lnTo>
                    <a:pt x="0" y="42"/>
                  </a:lnTo>
                  <a:lnTo>
                    <a:pt x="0" y="38"/>
                  </a:lnTo>
                  <a:lnTo>
                    <a:pt x="1" y="33"/>
                  </a:lnTo>
                  <a:lnTo>
                    <a:pt x="1" y="29"/>
                  </a:lnTo>
                  <a:lnTo>
                    <a:pt x="3" y="26"/>
                  </a:lnTo>
                  <a:lnTo>
                    <a:pt x="5"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0" name="Oval 63"/>
            <p:cNvSpPr>
              <a:spLocks noChangeArrowheads="1"/>
            </p:cNvSpPr>
            <p:nvPr/>
          </p:nvSpPr>
          <p:spPr bwMode="auto">
            <a:xfrm>
              <a:off x="1897" y="1981"/>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61" name="Freeform 64"/>
            <p:cNvSpPr>
              <a:spLocks/>
            </p:cNvSpPr>
            <p:nvPr/>
          </p:nvSpPr>
          <p:spPr bwMode="auto">
            <a:xfrm>
              <a:off x="1893" y="1979"/>
              <a:ext cx="57" cy="47"/>
            </a:xfrm>
            <a:custGeom>
              <a:avLst/>
              <a:gdLst/>
              <a:ahLst/>
              <a:cxnLst>
                <a:cxn ang="0">
                  <a:pos x="46" y="0"/>
                </a:cxn>
                <a:cxn ang="0">
                  <a:pos x="54" y="1"/>
                </a:cxn>
                <a:cxn ang="0">
                  <a:pos x="62" y="4"/>
                </a:cxn>
                <a:cxn ang="0">
                  <a:pos x="68" y="9"/>
                </a:cxn>
                <a:cxn ang="0">
                  <a:pos x="74" y="15"/>
                </a:cxn>
                <a:cxn ang="0">
                  <a:pos x="79" y="22"/>
                </a:cxn>
                <a:cxn ang="0">
                  <a:pos x="82" y="29"/>
                </a:cxn>
                <a:cxn ang="0">
                  <a:pos x="83" y="37"/>
                </a:cxn>
                <a:cxn ang="0">
                  <a:pos x="83"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9" y="68"/>
                </a:cxn>
                <a:cxn ang="0">
                  <a:pos x="5" y="61"/>
                </a:cxn>
                <a:cxn ang="0">
                  <a:pos x="1" y="54"/>
                </a:cxn>
                <a:cxn ang="0">
                  <a:pos x="0" y="46"/>
                </a:cxn>
                <a:cxn ang="0">
                  <a:pos x="0" y="37"/>
                </a:cxn>
                <a:cxn ang="0">
                  <a:pos x="1" y="29"/>
                </a:cxn>
                <a:cxn ang="0">
                  <a:pos x="5"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2" y="4"/>
                  </a:lnTo>
                  <a:lnTo>
                    <a:pt x="65" y="6"/>
                  </a:lnTo>
                  <a:lnTo>
                    <a:pt x="68" y="9"/>
                  </a:lnTo>
                  <a:lnTo>
                    <a:pt x="71" y="12"/>
                  </a:lnTo>
                  <a:lnTo>
                    <a:pt x="74" y="15"/>
                  </a:lnTo>
                  <a:lnTo>
                    <a:pt x="77" y="18"/>
                  </a:lnTo>
                  <a:lnTo>
                    <a:pt x="79" y="22"/>
                  </a:lnTo>
                  <a:lnTo>
                    <a:pt x="80" y="26"/>
                  </a:lnTo>
                  <a:lnTo>
                    <a:pt x="82" y="29"/>
                  </a:lnTo>
                  <a:lnTo>
                    <a:pt x="83" y="33"/>
                  </a:lnTo>
                  <a:lnTo>
                    <a:pt x="83" y="37"/>
                  </a:lnTo>
                  <a:lnTo>
                    <a:pt x="83" y="42"/>
                  </a:lnTo>
                  <a:lnTo>
                    <a:pt x="83" y="46"/>
                  </a:lnTo>
                  <a:lnTo>
                    <a:pt x="83" y="50"/>
                  </a:lnTo>
                  <a:lnTo>
                    <a:pt x="82" y="54"/>
                  </a:lnTo>
                  <a:lnTo>
                    <a:pt x="80" y="57"/>
                  </a:lnTo>
                  <a:lnTo>
                    <a:pt x="79" y="61"/>
                  </a:lnTo>
                  <a:lnTo>
                    <a:pt x="77" y="65"/>
                  </a:lnTo>
                  <a:lnTo>
                    <a:pt x="74" y="68"/>
                  </a:lnTo>
                  <a:lnTo>
                    <a:pt x="71" y="71"/>
                  </a:lnTo>
                  <a:lnTo>
                    <a:pt x="68" y="74"/>
                  </a:lnTo>
                  <a:lnTo>
                    <a:pt x="65" y="77"/>
                  </a:lnTo>
                  <a:lnTo>
                    <a:pt x="62" y="78"/>
                  </a:lnTo>
                  <a:lnTo>
                    <a:pt x="57" y="80"/>
                  </a:lnTo>
                  <a:lnTo>
                    <a:pt x="54" y="82"/>
                  </a:lnTo>
                  <a:lnTo>
                    <a:pt x="50" y="83"/>
                  </a:lnTo>
                  <a:lnTo>
                    <a:pt x="46" y="83"/>
                  </a:lnTo>
                  <a:lnTo>
                    <a:pt x="42" y="83"/>
                  </a:lnTo>
                  <a:lnTo>
                    <a:pt x="37" y="83"/>
                  </a:lnTo>
                  <a:lnTo>
                    <a:pt x="33" y="83"/>
                  </a:lnTo>
                  <a:lnTo>
                    <a:pt x="29" y="82"/>
                  </a:lnTo>
                  <a:lnTo>
                    <a:pt x="26" y="80"/>
                  </a:lnTo>
                  <a:lnTo>
                    <a:pt x="22" y="78"/>
                  </a:lnTo>
                  <a:lnTo>
                    <a:pt x="18" y="77"/>
                  </a:lnTo>
                  <a:lnTo>
                    <a:pt x="15" y="74"/>
                  </a:lnTo>
                  <a:lnTo>
                    <a:pt x="12" y="71"/>
                  </a:lnTo>
                  <a:lnTo>
                    <a:pt x="9"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2" name="Oval 65"/>
            <p:cNvSpPr>
              <a:spLocks noChangeArrowheads="1"/>
            </p:cNvSpPr>
            <p:nvPr/>
          </p:nvSpPr>
          <p:spPr bwMode="auto">
            <a:xfrm>
              <a:off x="1897" y="2011"/>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63" name="Freeform 66"/>
            <p:cNvSpPr>
              <a:spLocks/>
            </p:cNvSpPr>
            <p:nvPr/>
          </p:nvSpPr>
          <p:spPr bwMode="auto">
            <a:xfrm>
              <a:off x="1893" y="2009"/>
              <a:ext cx="57" cy="48"/>
            </a:xfrm>
            <a:custGeom>
              <a:avLst/>
              <a:gdLst/>
              <a:ahLst/>
              <a:cxnLst>
                <a:cxn ang="0">
                  <a:pos x="46" y="0"/>
                </a:cxn>
                <a:cxn ang="0">
                  <a:pos x="54" y="2"/>
                </a:cxn>
                <a:cxn ang="0">
                  <a:pos x="62"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2" y="5"/>
                  </a:lnTo>
                  <a:lnTo>
                    <a:pt x="65" y="7"/>
                  </a:lnTo>
                  <a:lnTo>
                    <a:pt x="68" y="10"/>
                  </a:lnTo>
                  <a:lnTo>
                    <a:pt x="71" y="12"/>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4" name="Oval 67"/>
            <p:cNvSpPr>
              <a:spLocks noChangeArrowheads="1"/>
            </p:cNvSpPr>
            <p:nvPr/>
          </p:nvSpPr>
          <p:spPr bwMode="auto">
            <a:xfrm>
              <a:off x="1897" y="2011"/>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65" name="Freeform 68"/>
            <p:cNvSpPr>
              <a:spLocks/>
            </p:cNvSpPr>
            <p:nvPr/>
          </p:nvSpPr>
          <p:spPr bwMode="auto">
            <a:xfrm>
              <a:off x="1893" y="2009"/>
              <a:ext cx="57" cy="48"/>
            </a:xfrm>
            <a:custGeom>
              <a:avLst/>
              <a:gdLst/>
              <a:ahLst/>
              <a:cxnLst>
                <a:cxn ang="0">
                  <a:pos x="46" y="0"/>
                </a:cxn>
                <a:cxn ang="0">
                  <a:pos x="54" y="2"/>
                </a:cxn>
                <a:cxn ang="0">
                  <a:pos x="62"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2" y="5"/>
                  </a:lnTo>
                  <a:lnTo>
                    <a:pt x="65" y="7"/>
                  </a:lnTo>
                  <a:lnTo>
                    <a:pt x="68" y="10"/>
                  </a:lnTo>
                  <a:lnTo>
                    <a:pt x="71" y="12"/>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6" name="Oval 69"/>
            <p:cNvSpPr>
              <a:spLocks noChangeArrowheads="1"/>
            </p:cNvSpPr>
            <p:nvPr/>
          </p:nvSpPr>
          <p:spPr bwMode="auto">
            <a:xfrm>
              <a:off x="1897" y="2018"/>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67" name="Freeform 70"/>
            <p:cNvSpPr>
              <a:spLocks/>
            </p:cNvSpPr>
            <p:nvPr/>
          </p:nvSpPr>
          <p:spPr bwMode="auto">
            <a:xfrm>
              <a:off x="1893" y="2015"/>
              <a:ext cx="57" cy="47"/>
            </a:xfrm>
            <a:custGeom>
              <a:avLst/>
              <a:gdLst/>
              <a:ahLst/>
              <a:cxnLst>
                <a:cxn ang="0">
                  <a:pos x="46" y="0"/>
                </a:cxn>
                <a:cxn ang="0">
                  <a:pos x="54" y="1"/>
                </a:cxn>
                <a:cxn ang="0">
                  <a:pos x="62" y="5"/>
                </a:cxn>
                <a:cxn ang="0">
                  <a:pos x="68" y="9"/>
                </a:cxn>
                <a:cxn ang="0">
                  <a:pos x="74" y="15"/>
                </a:cxn>
                <a:cxn ang="0">
                  <a:pos x="79" y="22"/>
                </a:cxn>
                <a:cxn ang="0">
                  <a:pos x="82" y="29"/>
                </a:cxn>
                <a:cxn ang="0">
                  <a:pos x="83" y="37"/>
                </a:cxn>
                <a:cxn ang="0">
                  <a:pos x="83"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9" y="68"/>
                </a:cxn>
                <a:cxn ang="0">
                  <a:pos x="5" y="61"/>
                </a:cxn>
                <a:cxn ang="0">
                  <a:pos x="1" y="54"/>
                </a:cxn>
                <a:cxn ang="0">
                  <a:pos x="0" y="46"/>
                </a:cxn>
                <a:cxn ang="0">
                  <a:pos x="0" y="37"/>
                </a:cxn>
                <a:cxn ang="0">
                  <a:pos x="1" y="29"/>
                </a:cxn>
                <a:cxn ang="0">
                  <a:pos x="5" y="22"/>
                </a:cxn>
                <a:cxn ang="0">
                  <a:pos x="9" y="15"/>
                </a:cxn>
                <a:cxn ang="0">
                  <a:pos x="15" y="9"/>
                </a:cxn>
                <a:cxn ang="0">
                  <a:pos x="22" y="5"/>
                </a:cxn>
                <a:cxn ang="0">
                  <a:pos x="29" y="1"/>
                </a:cxn>
                <a:cxn ang="0">
                  <a:pos x="37" y="0"/>
                </a:cxn>
                <a:cxn ang="0">
                  <a:pos x="42" y="0"/>
                </a:cxn>
              </a:cxnLst>
              <a:rect l="0" t="0" r="r" b="b"/>
              <a:pathLst>
                <a:path w="83" h="83">
                  <a:moveTo>
                    <a:pt x="42" y="0"/>
                  </a:moveTo>
                  <a:lnTo>
                    <a:pt x="46" y="0"/>
                  </a:lnTo>
                  <a:lnTo>
                    <a:pt x="50" y="0"/>
                  </a:lnTo>
                  <a:lnTo>
                    <a:pt x="54" y="1"/>
                  </a:lnTo>
                  <a:lnTo>
                    <a:pt x="57" y="3"/>
                  </a:lnTo>
                  <a:lnTo>
                    <a:pt x="62" y="5"/>
                  </a:lnTo>
                  <a:lnTo>
                    <a:pt x="65" y="6"/>
                  </a:lnTo>
                  <a:lnTo>
                    <a:pt x="68" y="9"/>
                  </a:lnTo>
                  <a:lnTo>
                    <a:pt x="71" y="12"/>
                  </a:lnTo>
                  <a:lnTo>
                    <a:pt x="74" y="15"/>
                  </a:lnTo>
                  <a:lnTo>
                    <a:pt x="77" y="18"/>
                  </a:lnTo>
                  <a:lnTo>
                    <a:pt x="79" y="22"/>
                  </a:lnTo>
                  <a:lnTo>
                    <a:pt x="80" y="26"/>
                  </a:lnTo>
                  <a:lnTo>
                    <a:pt x="82" y="29"/>
                  </a:lnTo>
                  <a:lnTo>
                    <a:pt x="83" y="33"/>
                  </a:lnTo>
                  <a:lnTo>
                    <a:pt x="83" y="37"/>
                  </a:lnTo>
                  <a:lnTo>
                    <a:pt x="83" y="42"/>
                  </a:lnTo>
                  <a:lnTo>
                    <a:pt x="83" y="46"/>
                  </a:lnTo>
                  <a:lnTo>
                    <a:pt x="83" y="50"/>
                  </a:lnTo>
                  <a:lnTo>
                    <a:pt x="82" y="54"/>
                  </a:lnTo>
                  <a:lnTo>
                    <a:pt x="80" y="57"/>
                  </a:lnTo>
                  <a:lnTo>
                    <a:pt x="79" y="61"/>
                  </a:lnTo>
                  <a:lnTo>
                    <a:pt x="77" y="65"/>
                  </a:lnTo>
                  <a:lnTo>
                    <a:pt x="74" y="68"/>
                  </a:lnTo>
                  <a:lnTo>
                    <a:pt x="71" y="71"/>
                  </a:lnTo>
                  <a:lnTo>
                    <a:pt x="68" y="74"/>
                  </a:lnTo>
                  <a:lnTo>
                    <a:pt x="65" y="77"/>
                  </a:lnTo>
                  <a:lnTo>
                    <a:pt x="62"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9" y="15"/>
                  </a:lnTo>
                  <a:lnTo>
                    <a:pt x="12" y="12"/>
                  </a:lnTo>
                  <a:lnTo>
                    <a:pt x="15" y="9"/>
                  </a:lnTo>
                  <a:lnTo>
                    <a:pt x="18"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8" name="Oval 71"/>
            <p:cNvSpPr>
              <a:spLocks noChangeArrowheads="1"/>
            </p:cNvSpPr>
            <p:nvPr/>
          </p:nvSpPr>
          <p:spPr bwMode="auto">
            <a:xfrm>
              <a:off x="2300" y="2007"/>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69" name="Freeform 72"/>
            <p:cNvSpPr>
              <a:spLocks/>
            </p:cNvSpPr>
            <p:nvPr/>
          </p:nvSpPr>
          <p:spPr bwMode="auto">
            <a:xfrm>
              <a:off x="2297" y="2005"/>
              <a:ext cx="56" cy="48"/>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0" name="Oval 73"/>
            <p:cNvSpPr>
              <a:spLocks noChangeArrowheads="1"/>
            </p:cNvSpPr>
            <p:nvPr/>
          </p:nvSpPr>
          <p:spPr bwMode="auto">
            <a:xfrm>
              <a:off x="2300" y="2003"/>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71" name="Freeform 74"/>
            <p:cNvSpPr>
              <a:spLocks/>
            </p:cNvSpPr>
            <p:nvPr/>
          </p:nvSpPr>
          <p:spPr bwMode="auto">
            <a:xfrm>
              <a:off x="2297" y="2001"/>
              <a:ext cx="56" cy="47"/>
            </a:xfrm>
            <a:custGeom>
              <a:avLst/>
              <a:gdLst/>
              <a:ahLst/>
              <a:cxnLst>
                <a:cxn ang="0">
                  <a:pos x="47" y="0"/>
                </a:cxn>
                <a:cxn ang="0">
                  <a:pos x="55" y="1"/>
                </a:cxn>
                <a:cxn ang="0">
                  <a:pos x="62" y="5"/>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9"/>
                </a:cxn>
                <a:cxn ang="0">
                  <a:pos x="55" y="82"/>
                </a:cxn>
                <a:cxn ang="0">
                  <a:pos x="47" y="83"/>
                </a:cxn>
                <a:cxn ang="0">
                  <a:pos x="38" y="83"/>
                </a:cxn>
                <a:cxn ang="0">
                  <a:pos x="29"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5"/>
                </a:cxn>
                <a:cxn ang="0">
                  <a:pos x="29" y="1"/>
                </a:cxn>
                <a:cxn ang="0">
                  <a:pos x="38" y="0"/>
                </a:cxn>
                <a:cxn ang="0">
                  <a:pos x="42" y="0"/>
                </a:cxn>
              </a:cxnLst>
              <a:rect l="0" t="0" r="r" b="b"/>
              <a:pathLst>
                <a:path w="84" h="83">
                  <a:moveTo>
                    <a:pt x="42" y="0"/>
                  </a:moveTo>
                  <a:lnTo>
                    <a:pt x="47" y="0"/>
                  </a:lnTo>
                  <a:lnTo>
                    <a:pt x="51" y="0"/>
                  </a:lnTo>
                  <a:lnTo>
                    <a:pt x="55" y="1"/>
                  </a:lnTo>
                  <a:lnTo>
                    <a:pt x="58" y="3"/>
                  </a:lnTo>
                  <a:lnTo>
                    <a:pt x="62" y="5"/>
                  </a:lnTo>
                  <a:lnTo>
                    <a:pt x="65" y="6"/>
                  </a:lnTo>
                  <a:lnTo>
                    <a:pt x="69"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9" y="74"/>
                  </a:lnTo>
                  <a:lnTo>
                    <a:pt x="65" y="77"/>
                  </a:lnTo>
                  <a:lnTo>
                    <a:pt x="62" y="79"/>
                  </a:lnTo>
                  <a:lnTo>
                    <a:pt x="58" y="80"/>
                  </a:lnTo>
                  <a:lnTo>
                    <a:pt x="55" y="82"/>
                  </a:lnTo>
                  <a:lnTo>
                    <a:pt x="51" y="83"/>
                  </a:lnTo>
                  <a:lnTo>
                    <a:pt x="47" y="83"/>
                  </a:lnTo>
                  <a:lnTo>
                    <a:pt x="42" y="83"/>
                  </a:lnTo>
                  <a:lnTo>
                    <a:pt x="38" y="83"/>
                  </a:lnTo>
                  <a:lnTo>
                    <a:pt x="34" y="83"/>
                  </a:lnTo>
                  <a:lnTo>
                    <a:pt x="29"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5"/>
                  </a:lnTo>
                  <a:lnTo>
                    <a:pt x="26" y="3"/>
                  </a:lnTo>
                  <a:lnTo>
                    <a:pt x="29" y="1"/>
                  </a:lnTo>
                  <a:lnTo>
                    <a:pt x="34" y="0"/>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2" name="Oval 75"/>
            <p:cNvSpPr>
              <a:spLocks noChangeArrowheads="1"/>
            </p:cNvSpPr>
            <p:nvPr/>
          </p:nvSpPr>
          <p:spPr bwMode="auto">
            <a:xfrm>
              <a:off x="2300" y="1989"/>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73" name="Freeform 76"/>
            <p:cNvSpPr>
              <a:spLocks/>
            </p:cNvSpPr>
            <p:nvPr/>
          </p:nvSpPr>
          <p:spPr bwMode="auto">
            <a:xfrm>
              <a:off x="2297" y="1986"/>
              <a:ext cx="56" cy="47"/>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9" y="10"/>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10"/>
                  </a:lnTo>
                  <a:lnTo>
                    <a:pt x="19" y="6"/>
                  </a:lnTo>
                  <a:lnTo>
                    <a:pt x="22" y="5"/>
                  </a:lnTo>
                  <a:lnTo>
                    <a:pt x="26" y="3"/>
                  </a:lnTo>
                  <a:lnTo>
                    <a:pt x="29" y="1"/>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4" name="Oval 77"/>
            <p:cNvSpPr>
              <a:spLocks noChangeArrowheads="1"/>
            </p:cNvSpPr>
            <p:nvPr/>
          </p:nvSpPr>
          <p:spPr bwMode="auto">
            <a:xfrm>
              <a:off x="2304" y="2015"/>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75" name="Freeform 78"/>
            <p:cNvSpPr>
              <a:spLocks/>
            </p:cNvSpPr>
            <p:nvPr/>
          </p:nvSpPr>
          <p:spPr bwMode="auto">
            <a:xfrm>
              <a:off x="2301" y="2012"/>
              <a:ext cx="57" cy="48"/>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6" name="Oval 79"/>
            <p:cNvSpPr>
              <a:spLocks noChangeArrowheads="1"/>
            </p:cNvSpPr>
            <p:nvPr/>
          </p:nvSpPr>
          <p:spPr bwMode="auto">
            <a:xfrm>
              <a:off x="2304" y="1969"/>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77" name="Freeform 80"/>
            <p:cNvSpPr>
              <a:spLocks/>
            </p:cNvSpPr>
            <p:nvPr/>
          </p:nvSpPr>
          <p:spPr bwMode="auto">
            <a:xfrm>
              <a:off x="2301" y="1966"/>
              <a:ext cx="57" cy="49"/>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8" name="Oval 81"/>
            <p:cNvSpPr>
              <a:spLocks noChangeArrowheads="1"/>
            </p:cNvSpPr>
            <p:nvPr/>
          </p:nvSpPr>
          <p:spPr bwMode="auto">
            <a:xfrm>
              <a:off x="2380" y="2002"/>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79" name="Freeform 82"/>
            <p:cNvSpPr>
              <a:spLocks/>
            </p:cNvSpPr>
            <p:nvPr/>
          </p:nvSpPr>
          <p:spPr bwMode="auto">
            <a:xfrm>
              <a:off x="2378" y="2000"/>
              <a:ext cx="56" cy="48"/>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2"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2"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0" name="Oval 83"/>
            <p:cNvSpPr>
              <a:spLocks noChangeArrowheads="1"/>
            </p:cNvSpPr>
            <p:nvPr/>
          </p:nvSpPr>
          <p:spPr bwMode="auto">
            <a:xfrm>
              <a:off x="2380" y="2010"/>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81" name="Freeform 84"/>
            <p:cNvSpPr>
              <a:spLocks/>
            </p:cNvSpPr>
            <p:nvPr/>
          </p:nvSpPr>
          <p:spPr bwMode="auto">
            <a:xfrm>
              <a:off x="2378" y="2008"/>
              <a:ext cx="56" cy="47"/>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5"/>
                </a:cxn>
                <a:cxn ang="0">
                  <a:pos x="29" y="1"/>
                </a:cxn>
                <a:cxn ang="0">
                  <a:pos x="37" y="0"/>
                </a:cxn>
                <a:cxn ang="0">
                  <a:pos x="42" y="0"/>
                </a:cxn>
              </a:cxnLst>
              <a:rect l="0" t="0" r="r" b="b"/>
              <a:pathLst>
                <a:path w="84" h="83">
                  <a:moveTo>
                    <a:pt x="42" y="0"/>
                  </a:moveTo>
                  <a:lnTo>
                    <a:pt x="46" y="0"/>
                  </a:lnTo>
                  <a:lnTo>
                    <a:pt x="50" y="0"/>
                  </a:lnTo>
                  <a:lnTo>
                    <a:pt x="54" y="1"/>
                  </a:lnTo>
                  <a:lnTo>
                    <a:pt x="58" y="3"/>
                  </a:lnTo>
                  <a:lnTo>
                    <a:pt x="62" y="5"/>
                  </a:lnTo>
                  <a:lnTo>
                    <a:pt x="65" y="6"/>
                  </a:lnTo>
                  <a:lnTo>
                    <a:pt x="68" y="9"/>
                  </a:lnTo>
                  <a:lnTo>
                    <a:pt x="72"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2"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2" name="Oval 85"/>
            <p:cNvSpPr>
              <a:spLocks noChangeArrowheads="1"/>
            </p:cNvSpPr>
            <p:nvPr/>
          </p:nvSpPr>
          <p:spPr bwMode="auto">
            <a:xfrm>
              <a:off x="2380" y="2001"/>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83" name="Freeform 86"/>
            <p:cNvSpPr>
              <a:spLocks/>
            </p:cNvSpPr>
            <p:nvPr/>
          </p:nvSpPr>
          <p:spPr bwMode="auto">
            <a:xfrm>
              <a:off x="2378" y="1998"/>
              <a:ext cx="56" cy="47"/>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2"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2" y="71"/>
                  </a:lnTo>
                  <a:lnTo>
                    <a:pt x="68" y="74"/>
                  </a:lnTo>
                  <a:lnTo>
                    <a:pt x="65" y="77"/>
                  </a:lnTo>
                  <a:lnTo>
                    <a:pt x="62" y="78"/>
                  </a:lnTo>
                  <a:lnTo>
                    <a:pt x="58" y="80"/>
                  </a:lnTo>
                  <a:lnTo>
                    <a:pt x="54" y="82"/>
                  </a:lnTo>
                  <a:lnTo>
                    <a:pt x="50" y="83"/>
                  </a:lnTo>
                  <a:lnTo>
                    <a:pt x="46" y="83"/>
                  </a:lnTo>
                  <a:lnTo>
                    <a:pt x="42" y="83"/>
                  </a:lnTo>
                  <a:lnTo>
                    <a:pt x="37" y="83"/>
                  </a:lnTo>
                  <a:lnTo>
                    <a:pt x="33" y="83"/>
                  </a:lnTo>
                  <a:lnTo>
                    <a:pt x="29" y="82"/>
                  </a:lnTo>
                  <a:lnTo>
                    <a:pt x="26" y="80"/>
                  </a:lnTo>
                  <a:lnTo>
                    <a:pt x="22" y="78"/>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4" name="Oval 87"/>
            <p:cNvSpPr>
              <a:spLocks noChangeArrowheads="1"/>
            </p:cNvSpPr>
            <p:nvPr/>
          </p:nvSpPr>
          <p:spPr bwMode="auto">
            <a:xfrm>
              <a:off x="2380" y="1998"/>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85" name="Freeform 88"/>
            <p:cNvSpPr>
              <a:spLocks/>
            </p:cNvSpPr>
            <p:nvPr/>
          </p:nvSpPr>
          <p:spPr bwMode="auto">
            <a:xfrm>
              <a:off x="2378" y="1996"/>
              <a:ext cx="56" cy="47"/>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2"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2"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6" name="Oval 89"/>
            <p:cNvSpPr>
              <a:spLocks noChangeArrowheads="1"/>
            </p:cNvSpPr>
            <p:nvPr/>
          </p:nvSpPr>
          <p:spPr bwMode="auto">
            <a:xfrm>
              <a:off x="2380" y="1962"/>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87" name="Freeform 90"/>
            <p:cNvSpPr>
              <a:spLocks/>
            </p:cNvSpPr>
            <p:nvPr/>
          </p:nvSpPr>
          <p:spPr bwMode="auto">
            <a:xfrm>
              <a:off x="2378" y="1959"/>
              <a:ext cx="56" cy="48"/>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2" y="12"/>
                  </a:lnTo>
                  <a:lnTo>
                    <a:pt x="74" y="16"/>
                  </a:lnTo>
                  <a:lnTo>
                    <a:pt x="77" y="19"/>
                  </a:lnTo>
                  <a:lnTo>
                    <a:pt x="79" y="22"/>
                  </a:lnTo>
                  <a:lnTo>
                    <a:pt x="80" y="26"/>
                  </a:lnTo>
                  <a:lnTo>
                    <a:pt x="82" y="29"/>
                  </a:lnTo>
                  <a:lnTo>
                    <a:pt x="83" y="34"/>
                  </a:lnTo>
                  <a:lnTo>
                    <a:pt x="84" y="38"/>
                  </a:lnTo>
                  <a:lnTo>
                    <a:pt x="84" y="43"/>
                  </a:lnTo>
                  <a:lnTo>
                    <a:pt x="84" y="47"/>
                  </a:lnTo>
                  <a:lnTo>
                    <a:pt x="83" y="51"/>
                  </a:lnTo>
                  <a:lnTo>
                    <a:pt x="82" y="55"/>
                  </a:lnTo>
                  <a:lnTo>
                    <a:pt x="80" y="58"/>
                  </a:lnTo>
                  <a:lnTo>
                    <a:pt x="79" y="62"/>
                  </a:lnTo>
                  <a:lnTo>
                    <a:pt x="77" y="65"/>
                  </a:lnTo>
                  <a:lnTo>
                    <a:pt x="74" y="69"/>
                  </a:lnTo>
                  <a:lnTo>
                    <a:pt x="72"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8" name="Oval 91"/>
            <p:cNvSpPr>
              <a:spLocks noChangeArrowheads="1"/>
            </p:cNvSpPr>
            <p:nvPr/>
          </p:nvSpPr>
          <p:spPr bwMode="auto">
            <a:xfrm>
              <a:off x="2380" y="2000"/>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89" name="Freeform 92"/>
            <p:cNvSpPr>
              <a:spLocks/>
            </p:cNvSpPr>
            <p:nvPr/>
          </p:nvSpPr>
          <p:spPr bwMode="auto">
            <a:xfrm>
              <a:off x="2378" y="1998"/>
              <a:ext cx="56" cy="47"/>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2"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2"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0" name="Oval 93"/>
            <p:cNvSpPr>
              <a:spLocks noChangeArrowheads="1"/>
            </p:cNvSpPr>
            <p:nvPr/>
          </p:nvSpPr>
          <p:spPr bwMode="auto">
            <a:xfrm>
              <a:off x="2423" y="2006"/>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91" name="Freeform 94"/>
            <p:cNvSpPr>
              <a:spLocks/>
            </p:cNvSpPr>
            <p:nvPr/>
          </p:nvSpPr>
          <p:spPr bwMode="auto">
            <a:xfrm>
              <a:off x="2420" y="2003"/>
              <a:ext cx="57" cy="47"/>
            </a:xfrm>
            <a:custGeom>
              <a:avLst/>
              <a:gdLst/>
              <a:ahLst/>
              <a:cxnLst>
                <a:cxn ang="0">
                  <a:pos x="47" y="0"/>
                </a:cxn>
                <a:cxn ang="0">
                  <a:pos x="55" y="1"/>
                </a:cxn>
                <a:cxn ang="0">
                  <a:pos x="62" y="5"/>
                </a:cxn>
                <a:cxn ang="0">
                  <a:pos x="69" y="9"/>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3">
                  <a:moveTo>
                    <a:pt x="43" y="0"/>
                  </a:moveTo>
                  <a:lnTo>
                    <a:pt x="47" y="0"/>
                  </a:lnTo>
                  <a:lnTo>
                    <a:pt x="51" y="1"/>
                  </a:lnTo>
                  <a:lnTo>
                    <a:pt x="55" y="1"/>
                  </a:lnTo>
                  <a:lnTo>
                    <a:pt x="58" y="3"/>
                  </a:lnTo>
                  <a:lnTo>
                    <a:pt x="62" y="5"/>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2"/>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3" y="71"/>
                  </a:lnTo>
                  <a:lnTo>
                    <a:pt x="10" y="68"/>
                  </a:lnTo>
                  <a:lnTo>
                    <a:pt x="7" y="65"/>
                  </a:lnTo>
                  <a:lnTo>
                    <a:pt x="5" y="62"/>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2" name="Oval 95"/>
            <p:cNvSpPr>
              <a:spLocks noChangeArrowheads="1"/>
            </p:cNvSpPr>
            <p:nvPr/>
          </p:nvSpPr>
          <p:spPr bwMode="auto">
            <a:xfrm>
              <a:off x="2423" y="2017"/>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93" name="Freeform 96"/>
            <p:cNvSpPr>
              <a:spLocks/>
            </p:cNvSpPr>
            <p:nvPr/>
          </p:nvSpPr>
          <p:spPr bwMode="auto">
            <a:xfrm>
              <a:off x="2420" y="2015"/>
              <a:ext cx="57" cy="47"/>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4" name="Oval 97"/>
            <p:cNvSpPr>
              <a:spLocks noChangeArrowheads="1"/>
            </p:cNvSpPr>
            <p:nvPr/>
          </p:nvSpPr>
          <p:spPr bwMode="auto">
            <a:xfrm>
              <a:off x="2423" y="1998"/>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95" name="Freeform 98"/>
            <p:cNvSpPr>
              <a:spLocks/>
            </p:cNvSpPr>
            <p:nvPr/>
          </p:nvSpPr>
          <p:spPr bwMode="auto">
            <a:xfrm>
              <a:off x="2420" y="1996"/>
              <a:ext cx="57" cy="47"/>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6" name="Oval 99"/>
            <p:cNvSpPr>
              <a:spLocks noChangeArrowheads="1"/>
            </p:cNvSpPr>
            <p:nvPr/>
          </p:nvSpPr>
          <p:spPr bwMode="auto">
            <a:xfrm>
              <a:off x="2423" y="2016"/>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97" name="Freeform 100"/>
            <p:cNvSpPr>
              <a:spLocks/>
            </p:cNvSpPr>
            <p:nvPr/>
          </p:nvSpPr>
          <p:spPr bwMode="auto">
            <a:xfrm>
              <a:off x="2420" y="2015"/>
              <a:ext cx="57" cy="47"/>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8" name="Oval 101"/>
            <p:cNvSpPr>
              <a:spLocks noChangeArrowheads="1"/>
            </p:cNvSpPr>
            <p:nvPr/>
          </p:nvSpPr>
          <p:spPr bwMode="auto">
            <a:xfrm>
              <a:off x="2423" y="2005"/>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99" name="Freeform 102"/>
            <p:cNvSpPr>
              <a:spLocks/>
            </p:cNvSpPr>
            <p:nvPr/>
          </p:nvSpPr>
          <p:spPr bwMode="auto">
            <a:xfrm>
              <a:off x="2420" y="2002"/>
              <a:ext cx="57" cy="47"/>
            </a:xfrm>
            <a:custGeom>
              <a:avLst/>
              <a:gdLst/>
              <a:ahLst/>
              <a:cxnLst>
                <a:cxn ang="0">
                  <a:pos x="47" y="0"/>
                </a:cxn>
                <a:cxn ang="0">
                  <a:pos x="55" y="2"/>
                </a:cxn>
                <a:cxn ang="0">
                  <a:pos x="62" y="5"/>
                </a:cxn>
                <a:cxn ang="0">
                  <a:pos x="69" y="10"/>
                </a:cxn>
                <a:cxn ang="0">
                  <a:pos x="74" y="16"/>
                </a:cxn>
                <a:cxn ang="0">
                  <a:pos x="79" y="22"/>
                </a:cxn>
                <a:cxn ang="0">
                  <a:pos x="83" y="29"/>
                </a:cxn>
                <a:cxn ang="0">
                  <a:pos x="84" y="37"/>
                </a:cxn>
                <a:cxn ang="0">
                  <a:pos x="84" y="46"/>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7"/>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29"/>
                  </a:lnTo>
                  <a:lnTo>
                    <a:pt x="83" y="33"/>
                  </a:lnTo>
                  <a:lnTo>
                    <a:pt x="84" y="37"/>
                  </a:lnTo>
                  <a:lnTo>
                    <a:pt x="84" y="42"/>
                  </a:lnTo>
                  <a:lnTo>
                    <a:pt x="84" y="46"/>
                  </a:lnTo>
                  <a:lnTo>
                    <a:pt x="83" y="51"/>
                  </a:lnTo>
                  <a:lnTo>
                    <a:pt x="83"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7"/>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0" name="Oval 103"/>
            <p:cNvSpPr>
              <a:spLocks noChangeArrowheads="1"/>
            </p:cNvSpPr>
            <p:nvPr/>
          </p:nvSpPr>
          <p:spPr bwMode="auto">
            <a:xfrm>
              <a:off x="2423" y="2006"/>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01" name="Freeform 104"/>
            <p:cNvSpPr>
              <a:spLocks/>
            </p:cNvSpPr>
            <p:nvPr/>
          </p:nvSpPr>
          <p:spPr bwMode="auto">
            <a:xfrm>
              <a:off x="2420" y="2004"/>
              <a:ext cx="57" cy="47"/>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2" name="Oval 105"/>
            <p:cNvSpPr>
              <a:spLocks noChangeArrowheads="1"/>
            </p:cNvSpPr>
            <p:nvPr/>
          </p:nvSpPr>
          <p:spPr bwMode="auto">
            <a:xfrm>
              <a:off x="2532" y="1998"/>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03" name="Freeform 106"/>
            <p:cNvSpPr>
              <a:spLocks/>
            </p:cNvSpPr>
            <p:nvPr/>
          </p:nvSpPr>
          <p:spPr bwMode="auto">
            <a:xfrm>
              <a:off x="2529" y="1996"/>
              <a:ext cx="57" cy="47"/>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2"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2"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4" name="Oval 107"/>
            <p:cNvSpPr>
              <a:spLocks noChangeArrowheads="1"/>
            </p:cNvSpPr>
            <p:nvPr/>
          </p:nvSpPr>
          <p:spPr bwMode="auto">
            <a:xfrm>
              <a:off x="2532" y="1969"/>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05" name="Freeform 108"/>
            <p:cNvSpPr>
              <a:spLocks/>
            </p:cNvSpPr>
            <p:nvPr/>
          </p:nvSpPr>
          <p:spPr bwMode="auto">
            <a:xfrm>
              <a:off x="2529" y="1966"/>
              <a:ext cx="57" cy="49"/>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2"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2"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6" name="Oval 109"/>
            <p:cNvSpPr>
              <a:spLocks noChangeArrowheads="1"/>
            </p:cNvSpPr>
            <p:nvPr/>
          </p:nvSpPr>
          <p:spPr bwMode="auto">
            <a:xfrm>
              <a:off x="2532" y="1906"/>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07" name="Freeform 110"/>
            <p:cNvSpPr>
              <a:spLocks/>
            </p:cNvSpPr>
            <p:nvPr/>
          </p:nvSpPr>
          <p:spPr bwMode="auto">
            <a:xfrm>
              <a:off x="2529" y="1904"/>
              <a:ext cx="57" cy="48"/>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2"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2"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8" name="Oval 111"/>
            <p:cNvSpPr>
              <a:spLocks noChangeArrowheads="1"/>
            </p:cNvSpPr>
            <p:nvPr/>
          </p:nvSpPr>
          <p:spPr bwMode="auto">
            <a:xfrm>
              <a:off x="2534" y="1980"/>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09" name="Freeform 112"/>
            <p:cNvSpPr>
              <a:spLocks/>
            </p:cNvSpPr>
            <p:nvPr/>
          </p:nvSpPr>
          <p:spPr bwMode="auto">
            <a:xfrm>
              <a:off x="2532" y="1978"/>
              <a:ext cx="56" cy="47"/>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2"/>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0" name="Oval 113"/>
            <p:cNvSpPr>
              <a:spLocks noChangeArrowheads="1"/>
            </p:cNvSpPr>
            <p:nvPr/>
          </p:nvSpPr>
          <p:spPr bwMode="auto">
            <a:xfrm>
              <a:off x="2534" y="1979"/>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11" name="Freeform 114"/>
            <p:cNvSpPr>
              <a:spLocks/>
            </p:cNvSpPr>
            <p:nvPr/>
          </p:nvSpPr>
          <p:spPr bwMode="auto">
            <a:xfrm>
              <a:off x="2532" y="1976"/>
              <a:ext cx="56" cy="47"/>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2" name="Oval 115"/>
            <p:cNvSpPr>
              <a:spLocks noChangeArrowheads="1"/>
            </p:cNvSpPr>
            <p:nvPr/>
          </p:nvSpPr>
          <p:spPr bwMode="auto">
            <a:xfrm>
              <a:off x="2534" y="2002"/>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13" name="Freeform 116"/>
            <p:cNvSpPr>
              <a:spLocks/>
            </p:cNvSpPr>
            <p:nvPr/>
          </p:nvSpPr>
          <p:spPr bwMode="auto">
            <a:xfrm>
              <a:off x="2532" y="2000"/>
              <a:ext cx="56" cy="48"/>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4" name="Oval 117"/>
            <p:cNvSpPr>
              <a:spLocks noChangeArrowheads="1"/>
            </p:cNvSpPr>
            <p:nvPr/>
          </p:nvSpPr>
          <p:spPr bwMode="auto">
            <a:xfrm>
              <a:off x="2565" y="1990"/>
              <a:ext cx="56" cy="49"/>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15" name="Freeform 118"/>
            <p:cNvSpPr>
              <a:spLocks/>
            </p:cNvSpPr>
            <p:nvPr/>
          </p:nvSpPr>
          <p:spPr bwMode="auto">
            <a:xfrm>
              <a:off x="2561" y="1989"/>
              <a:ext cx="57" cy="47"/>
            </a:xfrm>
            <a:custGeom>
              <a:avLst/>
              <a:gdLst/>
              <a:ahLst/>
              <a:cxnLst>
                <a:cxn ang="0">
                  <a:pos x="47" y="0"/>
                </a:cxn>
                <a:cxn ang="0">
                  <a:pos x="55" y="1"/>
                </a:cxn>
                <a:cxn ang="0">
                  <a:pos x="62" y="5"/>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3">
                  <a:moveTo>
                    <a:pt x="43" y="0"/>
                  </a:moveTo>
                  <a:lnTo>
                    <a:pt x="47" y="0"/>
                  </a:lnTo>
                  <a:lnTo>
                    <a:pt x="51" y="0"/>
                  </a:lnTo>
                  <a:lnTo>
                    <a:pt x="55" y="1"/>
                  </a:lnTo>
                  <a:lnTo>
                    <a:pt x="58" y="3"/>
                  </a:lnTo>
                  <a:lnTo>
                    <a:pt x="62" y="5"/>
                  </a:lnTo>
                  <a:lnTo>
                    <a:pt x="66"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6"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5"/>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6" name="Oval 119"/>
            <p:cNvSpPr>
              <a:spLocks noChangeArrowheads="1"/>
            </p:cNvSpPr>
            <p:nvPr/>
          </p:nvSpPr>
          <p:spPr bwMode="auto">
            <a:xfrm>
              <a:off x="2581" y="2004"/>
              <a:ext cx="56" cy="46"/>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17" name="Freeform 120"/>
            <p:cNvSpPr>
              <a:spLocks/>
            </p:cNvSpPr>
            <p:nvPr/>
          </p:nvSpPr>
          <p:spPr bwMode="auto">
            <a:xfrm>
              <a:off x="2577" y="2001"/>
              <a:ext cx="57" cy="48"/>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3"/>
                </a:cxn>
                <a:cxn ang="0">
                  <a:pos x="46" y="84"/>
                </a:cxn>
                <a:cxn ang="0">
                  <a:pos x="37" y="84"/>
                </a:cxn>
                <a:cxn ang="0">
                  <a:pos x="29" y="83"/>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5" y="2"/>
                  </a:lnTo>
                  <a:lnTo>
                    <a:pt x="58" y="4"/>
                  </a:lnTo>
                  <a:lnTo>
                    <a:pt x="62" y="5"/>
                  </a:lnTo>
                  <a:lnTo>
                    <a:pt x="65" y="7"/>
                  </a:lnTo>
                  <a:lnTo>
                    <a:pt x="68" y="10"/>
                  </a:lnTo>
                  <a:lnTo>
                    <a:pt x="72" y="13"/>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8" y="74"/>
                  </a:lnTo>
                  <a:lnTo>
                    <a:pt x="65" y="78"/>
                  </a:lnTo>
                  <a:lnTo>
                    <a:pt x="62" y="79"/>
                  </a:lnTo>
                  <a:lnTo>
                    <a:pt x="58" y="81"/>
                  </a:lnTo>
                  <a:lnTo>
                    <a:pt x="55"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8" name="Oval 121"/>
            <p:cNvSpPr>
              <a:spLocks noChangeArrowheads="1"/>
            </p:cNvSpPr>
            <p:nvPr/>
          </p:nvSpPr>
          <p:spPr bwMode="auto">
            <a:xfrm>
              <a:off x="2581" y="1996"/>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19" name="Freeform 122"/>
            <p:cNvSpPr>
              <a:spLocks/>
            </p:cNvSpPr>
            <p:nvPr/>
          </p:nvSpPr>
          <p:spPr bwMode="auto">
            <a:xfrm>
              <a:off x="2577" y="1993"/>
              <a:ext cx="57" cy="47"/>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3"/>
                </a:cxn>
                <a:cxn ang="0">
                  <a:pos x="46" y="84"/>
                </a:cxn>
                <a:cxn ang="0">
                  <a:pos x="37" y="84"/>
                </a:cxn>
                <a:cxn ang="0">
                  <a:pos x="29" y="83"/>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5" y="2"/>
                  </a:lnTo>
                  <a:lnTo>
                    <a:pt x="58" y="4"/>
                  </a:lnTo>
                  <a:lnTo>
                    <a:pt x="62" y="5"/>
                  </a:lnTo>
                  <a:lnTo>
                    <a:pt x="65" y="7"/>
                  </a:lnTo>
                  <a:lnTo>
                    <a:pt x="68" y="10"/>
                  </a:lnTo>
                  <a:lnTo>
                    <a:pt x="72" y="13"/>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8" y="74"/>
                  </a:lnTo>
                  <a:lnTo>
                    <a:pt x="65" y="78"/>
                  </a:lnTo>
                  <a:lnTo>
                    <a:pt x="62" y="79"/>
                  </a:lnTo>
                  <a:lnTo>
                    <a:pt x="58" y="81"/>
                  </a:lnTo>
                  <a:lnTo>
                    <a:pt x="55"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0" name="Oval 123"/>
            <p:cNvSpPr>
              <a:spLocks noChangeArrowheads="1"/>
            </p:cNvSpPr>
            <p:nvPr/>
          </p:nvSpPr>
          <p:spPr bwMode="auto">
            <a:xfrm>
              <a:off x="2581" y="2003"/>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1" name="Freeform 124"/>
            <p:cNvSpPr>
              <a:spLocks/>
            </p:cNvSpPr>
            <p:nvPr/>
          </p:nvSpPr>
          <p:spPr bwMode="auto">
            <a:xfrm>
              <a:off x="2577" y="2001"/>
              <a:ext cx="57" cy="47"/>
            </a:xfrm>
            <a:custGeom>
              <a:avLst/>
              <a:gdLst/>
              <a:ahLst/>
              <a:cxnLst>
                <a:cxn ang="0">
                  <a:pos x="46" y="0"/>
                </a:cxn>
                <a:cxn ang="0">
                  <a:pos x="55" y="1"/>
                </a:cxn>
                <a:cxn ang="0">
                  <a:pos x="62" y="5"/>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5" y="82"/>
                </a:cxn>
                <a:cxn ang="0">
                  <a:pos x="46" y="83"/>
                </a:cxn>
                <a:cxn ang="0">
                  <a:pos x="37" y="83"/>
                </a:cxn>
                <a:cxn ang="0">
                  <a:pos x="29" y="82"/>
                </a:cxn>
                <a:cxn ang="0">
                  <a:pos x="22" y="79"/>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5"/>
                </a:cxn>
                <a:cxn ang="0">
                  <a:pos x="29" y="1"/>
                </a:cxn>
                <a:cxn ang="0">
                  <a:pos x="37" y="0"/>
                </a:cxn>
                <a:cxn ang="0">
                  <a:pos x="42" y="0"/>
                </a:cxn>
              </a:cxnLst>
              <a:rect l="0" t="0" r="r" b="b"/>
              <a:pathLst>
                <a:path w="84" h="83">
                  <a:moveTo>
                    <a:pt x="42" y="0"/>
                  </a:moveTo>
                  <a:lnTo>
                    <a:pt x="46" y="0"/>
                  </a:lnTo>
                  <a:lnTo>
                    <a:pt x="50" y="0"/>
                  </a:lnTo>
                  <a:lnTo>
                    <a:pt x="55" y="1"/>
                  </a:lnTo>
                  <a:lnTo>
                    <a:pt x="58" y="3"/>
                  </a:lnTo>
                  <a:lnTo>
                    <a:pt x="62" y="5"/>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9"/>
                  </a:lnTo>
                  <a:lnTo>
                    <a:pt x="58" y="80"/>
                  </a:lnTo>
                  <a:lnTo>
                    <a:pt x="55"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5" y="9"/>
                  </a:lnTo>
                  <a:lnTo>
                    <a:pt x="19"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2" name="Oval 125"/>
            <p:cNvSpPr>
              <a:spLocks noChangeArrowheads="1"/>
            </p:cNvSpPr>
            <p:nvPr/>
          </p:nvSpPr>
          <p:spPr bwMode="auto">
            <a:xfrm>
              <a:off x="2581" y="1977"/>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3" name="Freeform 126"/>
            <p:cNvSpPr>
              <a:spLocks/>
            </p:cNvSpPr>
            <p:nvPr/>
          </p:nvSpPr>
          <p:spPr bwMode="auto">
            <a:xfrm>
              <a:off x="2577" y="1975"/>
              <a:ext cx="57" cy="48"/>
            </a:xfrm>
            <a:custGeom>
              <a:avLst/>
              <a:gdLst/>
              <a:ahLst/>
              <a:cxnLst>
                <a:cxn ang="0">
                  <a:pos x="46" y="0"/>
                </a:cxn>
                <a:cxn ang="0">
                  <a:pos x="55" y="2"/>
                </a:cxn>
                <a:cxn ang="0">
                  <a:pos x="62" y="5"/>
                </a:cxn>
                <a:cxn ang="0">
                  <a:pos x="68" y="10"/>
                </a:cxn>
                <a:cxn ang="0">
                  <a:pos x="74" y="16"/>
                </a:cxn>
                <a:cxn ang="0">
                  <a:pos x="79" y="22"/>
                </a:cxn>
                <a:cxn ang="0">
                  <a:pos x="82" y="29"/>
                </a:cxn>
                <a:cxn ang="0">
                  <a:pos x="84" y="37"/>
                </a:cxn>
                <a:cxn ang="0">
                  <a:pos x="84" y="46"/>
                </a:cxn>
                <a:cxn ang="0">
                  <a:pos x="82" y="55"/>
                </a:cxn>
                <a:cxn ang="0">
                  <a:pos x="79" y="62"/>
                </a:cxn>
                <a:cxn ang="0">
                  <a:pos x="74" y="68"/>
                </a:cxn>
                <a:cxn ang="0">
                  <a:pos x="68" y="74"/>
                </a:cxn>
                <a:cxn ang="0">
                  <a:pos x="62" y="79"/>
                </a:cxn>
                <a:cxn ang="0">
                  <a:pos x="55" y="82"/>
                </a:cxn>
                <a:cxn ang="0">
                  <a:pos x="46" y="84"/>
                </a:cxn>
                <a:cxn ang="0">
                  <a:pos x="37" y="84"/>
                </a:cxn>
                <a:cxn ang="0">
                  <a:pos x="29" y="82"/>
                </a:cxn>
                <a:cxn ang="0">
                  <a:pos x="22" y="79"/>
                </a:cxn>
                <a:cxn ang="0">
                  <a:pos x="15" y="74"/>
                </a:cxn>
                <a:cxn ang="0">
                  <a:pos x="10" y="68"/>
                </a:cxn>
                <a:cxn ang="0">
                  <a:pos x="5" y="62"/>
                </a:cxn>
                <a:cxn ang="0">
                  <a:pos x="2" y="55"/>
                </a:cxn>
                <a:cxn ang="0">
                  <a:pos x="0" y="46"/>
                </a:cxn>
                <a:cxn ang="0">
                  <a:pos x="0" y="37"/>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3"/>
                  </a:lnTo>
                  <a:lnTo>
                    <a:pt x="84" y="37"/>
                  </a:lnTo>
                  <a:lnTo>
                    <a:pt x="84" y="42"/>
                  </a:lnTo>
                  <a:lnTo>
                    <a:pt x="84" y="46"/>
                  </a:lnTo>
                  <a:lnTo>
                    <a:pt x="83" y="51"/>
                  </a:lnTo>
                  <a:lnTo>
                    <a:pt x="82" y="55"/>
                  </a:lnTo>
                  <a:lnTo>
                    <a:pt x="81" y="58"/>
                  </a:lnTo>
                  <a:lnTo>
                    <a:pt x="79" y="62"/>
                  </a:lnTo>
                  <a:lnTo>
                    <a:pt x="77" y="65"/>
                  </a:lnTo>
                  <a:lnTo>
                    <a:pt x="74" y="68"/>
                  </a:lnTo>
                  <a:lnTo>
                    <a:pt x="72" y="72"/>
                  </a:lnTo>
                  <a:lnTo>
                    <a:pt x="68" y="74"/>
                  </a:lnTo>
                  <a:lnTo>
                    <a:pt x="65" y="77"/>
                  </a:lnTo>
                  <a:lnTo>
                    <a:pt x="62" y="79"/>
                  </a:lnTo>
                  <a:lnTo>
                    <a:pt x="58" y="81"/>
                  </a:lnTo>
                  <a:lnTo>
                    <a:pt x="55"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7" y="65"/>
                  </a:lnTo>
                  <a:lnTo>
                    <a:pt x="5" y="62"/>
                  </a:lnTo>
                  <a:lnTo>
                    <a:pt x="3" y="58"/>
                  </a:lnTo>
                  <a:lnTo>
                    <a:pt x="2" y="55"/>
                  </a:lnTo>
                  <a:lnTo>
                    <a:pt x="1" y="51"/>
                  </a:lnTo>
                  <a:lnTo>
                    <a:pt x="0" y="46"/>
                  </a:lnTo>
                  <a:lnTo>
                    <a:pt x="0" y="42"/>
                  </a:lnTo>
                  <a:lnTo>
                    <a:pt x="0" y="37"/>
                  </a:lnTo>
                  <a:lnTo>
                    <a:pt x="1" y="33"/>
                  </a:lnTo>
                  <a:lnTo>
                    <a:pt x="2" y="29"/>
                  </a:lnTo>
                  <a:lnTo>
                    <a:pt x="3" y="26"/>
                  </a:lnTo>
                  <a:lnTo>
                    <a:pt x="5" y="22"/>
                  </a:lnTo>
                  <a:lnTo>
                    <a:pt x="7"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4" name="Oval 127"/>
            <p:cNvSpPr>
              <a:spLocks noChangeArrowheads="1"/>
            </p:cNvSpPr>
            <p:nvPr/>
          </p:nvSpPr>
          <p:spPr bwMode="auto">
            <a:xfrm>
              <a:off x="2581" y="1989"/>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5" name="Freeform 128"/>
            <p:cNvSpPr>
              <a:spLocks/>
            </p:cNvSpPr>
            <p:nvPr/>
          </p:nvSpPr>
          <p:spPr bwMode="auto">
            <a:xfrm>
              <a:off x="2577" y="1987"/>
              <a:ext cx="57" cy="47"/>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5" y="2"/>
                  </a:lnTo>
                  <a:lnTo>
                    <a:pt x="58" y="3"/>
                  </a:lnTo>
                  <a:lnTo>
                    <a:pt x="62" y="5"/>
                  </a:lnTo>
                  <a:lnTo>
                    <a:pt x="65" y="7"/>
                  </a:lnTo>
                  <a:lnTo>
                    <a:pt x="68"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6" name="Oval 129"/>
            <p:cNvSpPr>
              <a:spLocks noChangeArrowheads="1"/>
            </p:cNvSpPr>
            <p:nvPr/>
          </p:nvSpPr>
          <p:spPr bwMode="auto">
            <a:xfrm>
              <a:off x="2627" y="2009"/>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7" name="Freeform 130"/>
            <p:cNvSpPr>
              <a:spLocks/>
            </p:cNvSpPr>
            <p:nvPr/>
          </p:nvSpPr>
          <p:spPr bwMode="auto">
            <a:xfrm>
              <a:off x="2623" y="2006"/>
              <a:ext cx="57" cy="48"/>
            </a:xfrm>
            <a:custGeom>
              <a:avLst/>
              <a:gdLst/>
              <a:ahLst/>
              <a:cxnLst>
                <a:cxn ang="0">
                  <a:pos x="47"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8" name="Oval 131"/>
            <p:cNvSpPr>
              <a:spLocks noChangeArrowheads="1"/>
            </p:cNvSpPr>
            <p:nvPr/>
          </p:nvSpPr>
          <p:spPr bwMode="auto">
            <a:xfrm>
              <a:off x="2627" y="1995"/>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9" name="Freeform 132"/>
            <p:cNvSpPr>
              <a:spLocks/>
            </p:cNvSpPr>
            <p:nvPr/>
          </p:nvSpPr>
          <p:spPr bwMode="auto">
            <a:xfrm>
              <a:off x="2623" y="1992"/>
              <a:ext cx="57" cy="48"/>
            </a:xfrm>
            <a:custGeom>
              <a:avLst/>
              <a:gdLst/>
              <a:ahLst/>
              <a:cxnLst>
                <a:cxn ang="0">
                  <a:pos x="47"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0" name="Oval 133"/>
            <p:cNvSpPr>
              <a:spLocks noChangeArrowheads="1"/>
            </p:cNvSpPr>
            <p:nvPr/>
          </p:nvSpPr>
          <p:spPr bwMode="auto">
            <a:xfrm>
              <a:off x="2627" y="2015"/>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1" name="Freeform 134"/>
            <p:cNvSpPr>
              <a:spLocks/>
            </p:cNvSpPr>
            <p:nvPr/>
          </p:nvSpPr>
          <p:spPr bwMode="auto">
            <a:xfrm>
              <a:off x="2623" y="2014"/>
              <a:ext cx="57" cy="47"/>
            </a:xfrm>
            <a:custGeom>
              <a:avLst/>
              <a:gdLst/>
              <a:ahLst/>
              <a:cxnLst>
                <a:cxn ang="0">
                  <a:pos x="47"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3"/>
                </a:cxn>
                <a:cxn ang="0">
                  <a:pos x="47" y="84"/>
                </a:cxn>
                <a:cxn ang="0">
                  <a:pos x="38" y="84"/>
                </a:cxn>
                <a:cxn ang="0">
                  <a:pos x="29"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4"/>
                  </a:lnTo>
                  <a:lnTo>
                    <a:pt x="62" y="5"/>
                  </a:lnTo>
                  <a:lnTo>
                    <a:pt x="65" y="7"/>
                  </a:lnTo>
                  <a:lnTo>
                    <a:pt x="68" y="10"/>
                  </a:lnTo>
                  <a:lnTo>
                    <a:pt x="72" y="13"/>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3"/>
                  </a:lnTo>
                  <a:lnTo>
                    <a:pt x="51" y="83"/>
                  </a:lnTo>
                  <a:lnTo>
                    <a:pt x="47" y="84"/>
                  </a:lnTo>
                  <a:lnTo>
                    <a:pt x="42" y="84"/>
                  </a:lnTo>
                  <a:lnTo>
                    <a:pt x="38" y="84"/>
                  </a:lnTo>
                  <a:lnTo>
                    <a:pt x="34" y="83"/>
                  </a:lnTo>
                  <a:lnTo>
                    <a:pt x="29" y="83"/>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3"/>
                  </a:lnTo>
                  <a:lnTo>
                    <a:pt x="16" y="10"/>
                  </a:lnTo>
                  <a:lnTo>
                    <a:pt x="19" y="7"/>
                  </a:lnTo>
                  <a:lnTo>
                    <a:pt x="22" y="5"/>
                  </a:lnTo>
                  <a:lnTo>
                    <a:pt x="26" y="4"/>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2" name="Oval 135"/>
            <p:cNvSpPr>
              <a:spLocks noChangeArrowheads="1"/>
            </p:cNvSpPr>
            <p:nvPr/>
          </p:nvSpPr>
          <p:spPr bwMode="auto">
            <a:xfrm>
              <a:off x="2627" y="2005"/>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3" name="Freeform 136"/>
            <p:cNvSpPr>
              <a:spLocks/>
            </p:cNvSpPr>
            <p:nvPr/>
          </p:nvSpPr>
          <p:spPr bwMode="auto">
            <a:xfrm>
              <a:off x="2623" y="2002"/>
              <a:ext cx="57" cy="48"/>
            </a:xfrm>
            <a:custGeom>
              <a:avLst/>
              <a:gdLst/>
              <a:ahLst/>
              <a:cxnLst>
                <a:cxn ang="0">
                  <a:pos x="47"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4" name="Oval 137"/>
            <p:cNvSpPr>
              <a:spLocks noChangeArrowheads="1"/>
            </p:cNvSpPr>
            <p:nvPr/>
          </p:nvSpPr>
          <p:spPr bwMode="auto">
            <a:xfrm>
              <a:off x="2627" y="1972"/>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5" name="Freeform 138"/>
            <p:cNvSpPr>
              <a:spLocks/>
            </p:cNvSpPr>
            <p:nvPr/>
          </p:nvSpPr>
          <p:spPr bwMode="auto">
            <a:xfrm>
              <a:off x="2623" y="1970"/>
              <a:ext cx="57" cy="47"/>
            </a:xfrm>
            <a:custGeom>
              <a:avLst/>
              <a:gdLst/>
              <a:ahLst/>
              <a:cxnLst>
                <a:cxn ang="0">
                  <a:pos x="47" y="0"/>
                </a:cxn>
                <a:cxn ang="0">
                  <a:pos x="55"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3"/>
                  </a:lnTo>
                  <a:lnTo>
                    <a:pt x="84" y="38"/>
                  </a:lnTo>
                  <a:lnTo>
                    <a:pt x="84" y="42"/>
                  </a:lnTo>
                  <a:lnTo>
                    <a:pt x="84" y="46"/>
                  </a:lnTo>
                  <a:lnTo>
                    <a:pt x="83" y="51"/>
                  </a:lnTo>
                  <a:lnTo>
                    <a:pt x="82" y="55"/>
                  </a:lnTo>
                  <a:lnTo>
                    <a:pt x="81" y="58"/>
                  </a:lnTo>
                  <a:lnTo>
                    <a:pt x="79" y="62"/>
                  </a:lnTo>
                  <a:lnTo>
                    <a:pt x="77" y="65"/>
                  </a:lnTo>
                  <a:lnTo>
                    <a:pt x="74" y="68"/>
                  </a:lnTo>
                  <a:lnTo>
                    <a:pt x="72" y="72"/>
                  </a:lnTo>
                  <a:lnTo>
                    <a:pt x="68"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1"/>
                  </a:lnTo>
                  <a:lnTo>
                    <a:pt x="0" y="46"/>
                  </a:lnTo>
                  <a:lnTo>
                    <a:pt x="0" y="42"/>
                  </a:lnTo>
                  <a:lnTo>
                    <a:pt x="0" y="38"/>
                  </a:lnTo>
                  <a:lnTo>
                    <a:pt x="1" y="33"/>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6" name="Oval 139"/>
            <p:cNvSpPr>
              <a:spLocks noChangeArrowheads="1"/>
            </p:cNvSpPr>
            <p:nvPr/>
          </p:nvSpPr>
          <p:spPr bwMode="auto">
            <a:xfrm>
              <a:off x="2627" y="2003"/>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7" name="Freeform 140"/>
            <p:cNvSpPr>
              <a:spLocks/>
            </p:cNvSpPr>
            <p:nvPr/>
          </p:nvSpPr>
          <p:spPr bwMode="auto">
            <a:xfrm>
              <a:off x="2623" y="2001"/>
              <a:ext cx="57" cy="47"/>
            </a:xfrm>
            <a:custGeom>
              <a:avLst/>
              <a:gdLst/>
              <a:ahLst/>
              <a:cxnLst>
                <a:cxn ang="0">
                  <a:pos x="47" y="0"/>
                </a:cxn>
                <a:cxn ang="0">
                  <a:pos x="55" y="1"/>
                </a:cxn>
                <a:cxn ang="0">
                  <a:pos x="62" y="5"/>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5" y="82"/>
                </a:cxn>
                <a:cxn ang="0">
                  <a:pos x="47" y="83"/>
                </a:cxn>
                <a:cxn ang="0">
                  <a:pos x="38" y="83"/>
                </a:cxn>
                <a:cxn ang="0">
                  <a:pos x="29"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5"/>
                </a:cxn>
                <a:cxn ang="0">
                  <a:pos x="29" y="1"/>
                </a:cxn>
                <a:cxn ang="0">
                  <a:pos x="38" y="0"/>
                </a:cxn>
                <a:cxn ang="0">
                  <a:pos x="42" y="0"/>
                </a:cxn>
              </a:cxnLst>
              <a:rect l="0" t="0" r="r" b="b"/>
              <a:pathLst>
                <a:path w="84" h="83">
                  <a:moveTo>
                    <a:pt x="42" y="0"/>
                  </a:moveTo>
                  <a:lnTo>
                    <a:pt x="47" y="0"/>
                  </a:lnTo>
                  <a:lnTo>
                    <a:pt x="51" y="0"/>
                  </a:lnTo>
                  <a:lnTo>
                    <a:pt x="55" y="1"/>
                  </a:lnTo>
                  <a:lnTo>
                    <a:pt x="58" y="3"/>
                  </a:lnTo>
                  <a:lnTo>
                    <a:pt x="62" y="5"/>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9"/>
                  </a:lnTo>
                  <a:lnTo>
                    <a:pt x="58" y="80"/>
                  </a:lnTo>
                  <a:lnTo>
                    <a:pt x="55" y="82"/>
                  </a:lnTo>
                  <a:lnTo>
                    <a:pt x="51" y="83"/>
                  </a:lnTo>
                  <a:lnTo>
                    <a:pt x="47" y="83"/>
                  </a:lnTo>
                  <a:lnTo>
                    <a:pt x="42" y="83"/>
                  </a:lnTo>
                  <a:lnTo>
                    <a:pt x="38" y="83"/>
                  </a:lnTo>
                  <a:lnTo>
                    <a:pt x="34" y="83"/>
                  </a:lnTo>
                  <a:lnTo>
                    <a:pt x="29"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5"/>
                  </a:lnTo>
                  <a:lnTo>
                    <a:pt x="26" y="3"/>
                  </a:lnTo>
                  <a:lnTo>
                    <a:pt x="29" y="1"/>
                  </a:lnTo>
                  <a:lnTo>
                    <a:pt x="34" y="0"/>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8" name="Oval 141"/>
            <p:cNvSpPr>
              <a:spLocks noChangeArrowheads="1"/>
            </p:cNvSpPr>
            <p:nvPr/>
          </p:nvSpPr>
          <p:spPr bwMode="auto">
            <a:xfrm>
              <a:off x="2701" y="1992"/>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9" name="Freeform 142"/>
            <p:cNvSpPr>
              <a:spLocks/>
            </p:cNvSpPr>
            <p:nvPr/>
          </p:nvSpPr>
          <p:spPr bwMode="auto">
            <a:xfrm>
              <a:off x="2699" y="1990"/>
              <a:ext cx="56" cy="48"/>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2"/>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0" name="Oval 143"/>
            <p:cNvSpPr>
              <a:spLocks noChangeArrowheads="1"/>
            </p:cNvSpPr>
            <p:nvPr/>
          </p:nvSpPr>
          <p:spPr bwMode="auto">
            <a:xfrm>
              <a:off x="2701" y="2006"/>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1" name="Freeform 144"/>
            <p:cNvSpPr>
              <a:spLocks/>
            </p:cNvSpPr>
            <p:nvPr/>
          </p:nvSpPr>
          <p:spPr bwMode="auto">
            <a:xfrm>
              <a:off x="2699" y="2004"/>
              <a:ext cx="56" cy="46"/>
            </a:xfrm>
            <a:custGeom>
              <a:avLst/>
              <a:gdLst/>
              <a:ahLst/>
              <a:cxnLst>
                <a:cxn ang="0">
                  <a:pos x="46" y="0"/>
                </a:cxn>
                <a:cxn ang="0">
                  <a:pos x="54" y="1"/>
                </a:cxn>
                <a:cxn ang="0">
                  <a:pos x="61" y="4"/>
                </a:cxn>
                <a:cxn ang="0">
                  <a:pos x="68" y="9"/>
                </a:cxn>
                <a:cxn ang="0">
                  <a:pos x="74" y="15"/>
                </a:cxn>
                <a:cxn ang="0">
                  <a:pos x="79" y="21"/>
                </a:cxn>
                <a:cxn ang="0">
                  <a:pos x="82" y="29"/>
                </a:cxn>
                <a:cxn ang="0">
                  <a:pos x="83" y="37"/>
                </a:cxn>
                <a:cxn ang="0">
                  <a:pos x="83" y="46"/>
                </a:cxn>
                <a:cxn ang="0">
                  <a:pos x="82" y="54"/>
                </a:cxn>
                <a:cxn ang="0">
                  <a:pos x="79" y="61"/>
                </a:cxn>
                <a:cxn ang="0">
                  <a:pos x="74" y="68"/>
                </a:cxn>
                <a:cxn ang="0">
                  <a:pos x="68" y="74"/>
                </a:cxn>
                <a:cxn ang="0">
                  <a:pos x="61" y="78"/>
                </a:cxn>
                <a:cxn ang="0">
                  <a:pos x="54" y="82"/>
                </a:cxn>
                <a:cxn ang="0">
                  <a:pos x="46" y="83"/>
                </a:cxn>
                <a:cxn ang="0">
                  <a:pos x="37" y="83"/>
                </a:cxn>
                <a:cxn ang="0">
                  <a:pos x="29" y="82"/>
                </a:cxn>
                <a:cxn ang="0">
                  <a:pos x="22" y="78"/>
                </a:cxn>
                <a:cxn ang="0">
                  <a:pos x="15" y="74"/>
                </a:cxn>
                <a:cxn ang="0">
                  <a:pos x="9" y="68"/>
                </a:cxn>
                <a:cxn ang="0">
                  <a:pos x="4" y="61"/>
                </a:cxn>
                <a:cxn ang="0">
                  <a:pos x="1" y="54"/>
                </a:cxn>
                <a:cxn ang="0">
                  <a:pos x="0" y="46"/>
                </a:cxn>
                <a:cxn ang="0">
                  <a:pos x="0" y="37"/>
                </a:cxn>
                <a:cxn ang="0">
                  <a:pos x="1" y="29"/>
                </a:cxn>
                <a:cxn ang="0">
                  <a:pos x="4" y="21"/>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9" y="21"/>
                  </a:lnTo>
                  <a:lnTo>
                    <a:pt x="80" y="26"/>
                  </a:lnTo>
                  <a:lnTo>
                    <a:pt x="82" y="29"/>
                  </a:lnTo>
                  <a:lnTo>
                    <a:pt x="83" y="33"/>
                  </a:lnTo>
                  <a:lnTo>
                    <a:pt x="83" y="37"/>
                  </a:lnTo>
                  <a:lnTo>
                    <a:pt x="83" y="42"/>
                  </a:lnTo>
                  <a:lnTo>
                    <a:pt x="83" y="46"/>
                  </a:lnTo>
                  <a:lnTo>
                    <a:pt x="83" y="50"/>
                  </a:lnTo>
                  <a:lnTo>
                    <a:pt x="82" y="54"/>
                  </a:lnTo>
                  <a:lnTo>
                    <a:pt x="80" y="57"/>
                  </a:lnTo>
                  <a:lnTo>
                    <a:pt x="79" y="61"/>
                  </a:lnTo>
                  <a:lnTo>
                    <a:pt x="77" y="65"/>
                  </a:lnTo>
                  <a:lnTo>
                    <a:pt x="74" y="68"/>
                  </a:lnTo>
                  <a:lnTo>
                    <a:pt x="71" y="71"/>
                  </a:lnTo>
                  <a:lnTo>
                    <a:pt x="68" y="74"/>
                  </a:lnTo>
                  <a:lnTo>
                    <a:pt x="65" y="77"/>
                  </a:lnTo>
                  <a:lnTo>
                    <a:pt x="61" y="78"/>
                  </a:lnTo>
                  <a:lnTo>
                    <a:pt x="57" y="80"/>
                  </a:lnTo>
                  <a:lnTo>
                    <a:pt x="54" y="82"/>
                  </a:lnTo>
                  <a:lnTo>
                    <a:pt x="50" y="82"/>
                  </a:lnTo>
                  <a:lnTo>
                    <a:pt x="46" y="83"/>
                  </a:lnTo>
                  <a:lnTo>
                    <a:pt x="42" y="83"/>
                  </a:lnTo>
                  <a:lnTo>
                    <a:pt x="37" y="83"/>
                  </a:lnTo>
                  <a:lnTo>
                    <a:pt x="33" y="82"/>
                  </a:lnTo>
                  <a:lnTo>
                    <a:pt x="29" y="82"/>
                  </a:lnTo>
                  <a:lnTo>
                    <a:pt x="26" y="80"/>
                  </a:lnTo>
                  <a:lnTo>
                    <a:pt x="22" y="78"/>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1"/>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2" name="Oval 145"/>
            <p:cNvSpPr>
              <a:spLocks noChangeArrowheads="1"/>
            </p:cNvSpPr>
            <p:nvPr/>
          </p:nvSpPr>
          <p:spPr bwMode="auto">
            <a:xfrm>
              <a:off x="2701" y="2004"/>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3" name="Freeform 146"/>
            <p:cNvSpPr>
              <a:spLocks/>
            </p:cNvSpPr>
            <p:nvPr/>
          </p:nvSpPr>
          <p:spPr bwMode="auto">
            <a:xfrm>
              <a:off x="2699" y="2001"/>
              <a:ext cx="56" cy="48"/>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2"/>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4" name="Oval 147"/>
            <p:cNvSpPr>
              <a:spLocks noChangeArrowheads="1"/>
            </p:cNvSpPr>
            <p:nvPr/>
          </p:nvSpPr>
          <p:spPr bwMode="auto">
            <a:xfrm>
              <a:off x="2701" y="2005"/>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5" name="Freeform 148"/>
            <p:cNvSpPr>
              <a:spLocks/>
            </p:cNvSpPr>
            <p:nvPr/>
          </p:nvSpPr>
          <p:spPr bwMode="auto">
            <a:xfrm>
              <a:off x="2699" y="2002"/>
              <a:ext cx="56" cy="48"/>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6" name="Oval 149"/>
            <p:cNvSpPr>
              <a:spLocks noChangeArrowheads="1"/>
            </p:cNvSpPr>
            <p:nvPr/>
          </p:nvSpPr>
          <p:spPr bwMode="auto">
            <a:xfrm>
              <a:off x="2701" y="1980"/>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7" name="Freeform 150"/>
            <p:cNvSpPr>
              <a:spLocks/>
            </p:cNvSpPr>
            <p:nvPr/>
          </p:nvSpPr>
          <p:spPr bwMode="auto">
            <a:xfrm>
              <a:off x="2699" y="1977"/>
              <a:ext cx="56" cy="47"/>
            </a:xfrm>
            <a:custGeom>
              <a:avLst/>
              <a:gdLst/>
              <a:ahLst/>
              <a:cxnLst>
                <a:cxn ang="0">
                  <a:pos x="46" y="0"/>
                </a:cxn>
                <a:cxn ang="0">
                  <a:pos x="54" y="2"/>
                </a:cxn>
                <a:cxn ang="0">
                  <a:pos x="61" y="5"/>
                </a:cxn>
                <a:cxn ang="0">
                  <a:pos x="68" y="10"/>
                </a:cxn>
                <a:cxn ang="0">
                  <a:pos x="74" y="16"/>
                </a:cxn>
                <a:cxn ang="0">
                  <a:pos x="79" y="22"/>
                </a:cxn>
                <a:cxn ang="0">
                  <a:pos x="82" y="29"/>
                </a:cxn>
                <a:cxn ang="0">
                  <a:pos x="83" y="38"/>
                </a:cxn>
                <a:cxn ang="0">
                  <a:pos x="83" y="47"/>
                </a:cxn>
                <a:cxn ang="0">
                  <a:pos x="82" y="55"/>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5"/>
                </a:cxn>
                <a:cxn ang="0">
                  <a:pos x="0" y="47"/>
                </a:cxn>
                <a:cxn ang="0">
                  <a:pos x="0" y="38"/>
                </a:cxn>
                <a:cxn ang="0">
                  <a:pos x="1" y="29"/>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9" y="22"/>
                  </a:lnTo>
                  <a:lnTo>
                    <a:pt x="80" y="26"/>
                  </a:lnTo>
                  <a:lnTo>
                    <a:pt x="82" y="29"/>
                  </a:lnTo>
                  <a:lnTo>
                    <a:pt x="83" y="33"/>
                  </a:lnTo>
                  <a:lnTo>
                    <a:pt x="83" y="38"/>
                  </a:lnTo>
                  <a:lnTo>
                    <a:pt x="83" y="42"/>
                  </a:lnTo>
                  <a:lnTo>
                    <a:pt x="83" y="47"/>
                  </a:lnTo>
                  <a:lnTo>
                    <a:pt x="83" y="51"/>
                  </a:lnTo>
                  <a:lnTo>
                    <a:pt x="82" y="55"/>
                  </a:lnTo>
                  <a:lnTo>
                    <a:pt x="80" y="58"/>
                  </a:lnTo>
                  <a:lnTo>
                    <a:pt x="79"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5"/>
                  </a:lnTo>
                  <a:lnTo>
                    <a:pt x="0" y="51"/>
                  </a:lnTo>
                  <a:lnTo>
                    <a:pt x="0" y="47"/>
                  </a:lnTo>
                  <a:lnTo>
                    <a:pt x="0" y="42"/>
                  </a:lnTo>
                  <a:lnTo>
                    <a:pt x="0" y="38"/>
                  </a:lnTo>
                  <a:lnTo>
                    <a:pt x="0" y="33"/>
                  </a:lnTo>
                  <a:lnTo>
                    <a:pt x="1" y="29"/>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8" name="Oval 151"/>
            <p:cNvSpPr>
              <a:spLocks noChangeArrowheads="1"/>
            </p:cNvSpPr>
            <p:nvPr/>
          </p:nvSpPr>
          <p:spPr bwMode="auto">
            <a:xfrm>
              <a:off x="2701" y="2004"/>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9" name="Freeform 152"/>
            <p:cNvSpPr>
              <a:spLocks/>
            </p:cNvSpPr>
            <p:nvPr/>
          </p:nvSpPr>
          <p:spPr bwMode="auto">
            <a:xfrm>
              <a:off x="2699" y="2001"/>
              <a:ext cx="56" cy="48"/>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2"/>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0" name="Oval 153"/>
            <p:cNvSpPr>
              <a:spLocks noChangeArrowheads="1"/>
            </p:cNvSpPr>
            <p:nvPr/>
          </p:nvSpPr>
          <p:spPr bwMode="auto">
            <a:xfrm>
              <a:off x="2794" y="1964"/>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1" name="Freeform 154"/>
            <p:cNvSpPr>
              <a:spLocks/>
            </p:cNvSpPr>
            <p:nvPr/>
          </p:nvSpPr>
          <p:spPr bwMode="auto">
            <a:xfrm>
              <a:off x="2791" y="1962"/>
              <a:ext cx="57" cy="46"/>
            </a:xfrm>
            <a:custGeom>
              <a:avLst/>
              <a:gdLst/>
              <a:ahLst/>
              <a:cxnLst>
                <a:cxn ang="0">
                  <a:pos x="47" y="0"/>
                </a:cxn>
                <a:cxn ang="0">
                  <a:pos x="55" y="1"/>
                </a:cxn>
                <a:cxn ang="0">
                  <a:pos x="62" y="5"/>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3">
                  <a:moveTo>
                    <a:pt x="43" y="0"/>
                  </a:moveTo>
                  <a:lnTo>
                    <a:pt x="47" y="0"/>
                  </a:lnTo>
                  <a:lnTo>
                    <a:pt x="51" y="0"/>
                  </a:lnTo>
                  <a:lnTo>
                    <a:pt x="55" y="1"/>
                  </a:lnTo>
                  <a:lnTo>
                    <a:pt x="58" y="3"/>
                  </a:lnTo>
                  <a:lnTo>
                    <a:pt x="62" y="5"/>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2"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2" y="12"/>
                  </a:lnTo>
                  <a:lnTo>
                    <a:pt x="16" y="9"/>
                  </a:lnTo>
                  <a:lnTo>
                    <a:pt x="19" y="6"/>
                  </a:lnTo>
                  <a:lnTo>
                    <a:pt x="22" y="5"/>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2" name="Oval 155"/>
            <p:cNvSpPr>
              <a:spLocks noChangeArrowheads="1"/>
            </p:cNvSpPr>
            <p:nvPr/>
          </p:nvSpPr>
          <p:spPr bwMode="auto">
            <a:xfrm>
              <a:off x="2794" y="2010"/>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3" name="Freeform 156"/>
            <p:cNvSpPr>
              <a:spLocks/>
            </p:cNvSpPr>
            <p:nvPr/>
          </p:nvSpPr>
          <p:spPr bwMode="auto">
            <a:xfrm>
              <a:off x="2791" y="2007"/>
              <a:ext cx="57" cy="48"/>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8"/>
                  </a:lnTo>
                  <a:lnTo>
                    <a:pt x="7" y="65"/>
                  </a:lnTo>
                  <a:lnTo>
                    <a:pt x="5" y="62"/>
                  </a:lnTo>
                  <a:lnTo>
                    <a:pt x="4" y="58"/>
                  </a:lnTo>
                  <a:lnTo>
                    <a:pt x="2" y="55"/>
                  </a:lnTo>
                  <a:lnTo>
                    <a:pt x="1" y="50"/>
                  </a:lnTo>
                  <a:lnTo>
                    <a:pt x="0" y="46"/>
                  </a:lnTo>
                  <a:lnTo>
                    <a:pt x="0" y="42"/>
                  </a:lnTo>
                  <a:lnTo>
                    <a:pt x="0" y="37"/>
                  </a:lnTo>
                  <a:lnTo>
                    <a:pt x="1" y="33"/>
                  </a:lnTo>
                  <a:lnTo>
                    <a:pt x="2" y="29"/>
                  </a:lnTo>
                  <a:lnTo>
                    <a:pt x="4" y="26"/>
                  </a:lnTo>
                  <a:lnTo>
                    <a:pt x="5" y="22"/>
                  </a:lnTo>
                  <a:lnTo>
                    <a:pt x="7" y="19"/>
                  </a:lnTo>
                  <a:lnTo>
                    <a:pt x="10" y="15"/>
                  </a:lnTo>
                  <a:lnTo>
                    <a:pt x="12"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4" name="Oval 157"/>
            <p:cNvSpPr>
              <a:spLocks noChangeArrowheads="1"/>
            </p:cNvSpPr>
            <p:nvPr/>
          </p:nvSpPr>
          <p:spPr bwMode="auto">
            <a:xfrm>
              <a:off x="2796" y="1958"/>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5" name="Freeform 158"/>
            <p:cNvSpPr>
              <a:spLocks/>
            </p:cNvSpPr>
            <p:nvPr/>
          </p:nvSpPr>
          <p:spPr bwMode="auto">
            <a:xfrm>
              <a:off x="2794" y="1956"/>
              <a:ext cx="55" cy="48"/>
            </a:xfrm>
            <a:custGeom>
              <a:avLst/>
              <a:gdLst/>
              <a:ahLst/>
              <a:cxnLst>
                <a:cxn ang="0">
                  <a:pos x="46" y="0"/>
                </a:cxn>
                <a:cxn ang="0">
                  <a:pos x="54" y="1"/>
                </a:cxn>
                <a:cxn ang="0">
                  <a:pos x="62" y="5"/>
                </a:cxn>
                <a:cxn ang="0">
                  <a:pos x="68" y="9"/>
                </a:cxn>
                <a:cxn ang="0">
                  <a:pos x="74" y="15"/>
                </a:cxn>
                <a:cxn ang="0">
                  <a:pos x="79" y="22"/>
                </a:cxn>
                <a:cxn ang="0">
                  <a:pos x="82" y="29"/>
                </a:cxn>
                <a:cxn ang="0">
                  <a:pos x="83" y="37"/>
                </a:cxn>
                <a:cxn ang="0">
                  <a:pos x="83"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9"/>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2" y="5"/>
                  </a:lnTo>
                  <a:lnTo>
                    <a:pt x="65" y="6"/>
                  </a:lnTo>
                  <a:lnTo>
                    <a:pt x="68" y="9"/>
                  </a:lnTo>
                  <a:lnTo>
                    <a:pt x="71" y="12"/>
                  </a:lnTo>
                  <a:lnTo>
                    <a:pt x="74" y="15"/>
                  </a:lnTo>
                  <a:lnTo>
                    <a:pt x="77" y="18"/>
                  </a:lnTo>
                  <a:lnTo>
                    <a:pt x="79" y="22"/>
                  </a:lnTo>
                  <a:lnTo>
                    <a:pt x="80" y="26"/>
                  </a:lnTo>
                  <a:lnTo>
                    <a:pt x="82" y="29"/>
                  </a:lnTo>
                  <a:lnTo>
                    <a:pt x="83" y="33"/>
                  </a:lnTo>
                  <a:lnTo>
                    <a:pt x="83" y="37"/>
                  </a:lnTo>
                  <a:lnTo>
                    <a:pt x="83" y="42"/>
                  </a:lnTo>
                  <a:lnTo>
                    <a:pt x="83" y="46"/>
                  </a:lnTo>
                  <a:lnTo>
                    <a:pt x="83" y="50"/>
                  </a:lnTo>
                  <a:lnTo>
                    <a:pt x="82" y="54"/>
                  </a:lnTo>
                  <a:lnTo>
                    <a:pt x="80" y="57"/>
                  </a:lnTo>
                  <a:lnTo>
                    <a:pt x="79" y="62"/>
                  </a:lnTo>
                  <a:lnTo>
                    <a:pt x="77" y="65"/>
                  </a:lnTo>
                  <a:lnTo>
                    <a:pt x="74" y="68"/>
                  </a:lnTo>
                  <a:lnTo>
                    <a:pt x="71" y="71"/>
                  </a:lnTo>
                  <a:lnTo>
                    <a:pt x="68" y="74"/>
                  </a:lnTo>
                  <a:lnTo>
                    <a:pt x="65" y="77"/>
                  </a:lnTo>
                  <a:lnTo>
                    <a:pt x="62"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7"/>
                  </a:lnTo>
                  <a:lnTo>
                    <a:pt x="1" y="54"/>
                  </a:lnTo>
                  <a:lnTo>
                    <a:pt x="1" y="50"/>
                  </a:lnTo>
                  <a:lnTo>
                    <a:pt x="0" y="46"/>
                  </a:lnTo>
                  <a:lnTo>
                    <a:pt x="0" y="42"/>
                  </a:lnTo>
                  <a:lnTo>
                    <a:pt x="0" y="37"/>
                  </a:lnTo>
                  <a:lnTo>
                    <a:pt x="1" y="33"/>
                  </a:lnTo>
                  <a:lnTo>
                    <a:pt x="1" y="29"/>
                  </a:lnTo>
                  <a:lnTo>
                    <a:pt x="3" y="26"/>
                  </a:lnTo>
                  <a:lnTo>
                    <a:pt x="5" y="22"/>
                  </a:lnTo>
                  <a:lnTo>
                    <a:pt x="6" y="18"/>
                  </a:lnTo>
                  <a:lnTo>
                    <a:pt x="9" y="15"/>
                  </a:lnTo>
                  <a:lnTo>
                    <a:pt x="12" y="12"/>
                  </a:lnTo>
                  <a:lnTo>
                    <a:pt x="15" y="9"/>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6" name="Oval 159"/>
            <p:cNvSpPr>
              <a:spLocks noChangeArrowheads="1"/>
            </p:cNvSpPr>
            <p:nvPr/>
          </p:nvSpPr>
          <p:spPr bwMode="auto">
            <a:xfrm>
              <a:off x="2796" y="2006"/>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7" name="Freeform 160"/>
            <p:cNvSpPr>
              <a:spLocks/>
            </p:cNvSpPr>
            <p:nvPr/>
          </p:nvSpPr>
          <p:spPr bwMode="auto">
            <a:xfrm>
              <a:off x="2794" y="2003"/>
              <a:ext cx="55" cy="47"/>
            </a:xfrm>
            <a:custGeom>
              <a:avLst/>
              <a:gdLst/>
              <a:ahLst/>
              <a:cxnLst>
                <a:cxn ang="0">
                  <a:pos x="46" y="0"/>
                </a:cxn>
                <a:cxn ang="0">
                  <a:pos x="54" y="1"/>
                </a:cxn>
                <a:cxn ang="0">
                  <a:pos x="62" y="5"/>
                </a:cxn>
                <a:cxn ang="0">
                  <a:pos x="68" y="9"/>
                </a:cxn>
                <a:cxn ang="0">
                  <a:pos x="74" y="15"/>
                </a:cxn>
                <a:cxn ang="0">
                  <a:pos x="79" y="22"/>
                </a:cxn>
                <a:cxn ang="0">
                  <a:pos x="82" y="29"/>
                </a:cxn>
                <a:cxn ang="0">
                  <a:pos x="83" y="37"/>
                </a:cxn>
                <a:cxn ang="0">
                  <a:pos x="83" y="46"/>
                </a:cxn>
                <a:cxn ang="0">
                  <a:pos x="82" y="54"/>
                </a:cxn>
                <a:cxn ang="0">
                  <a:pos x="79" y="62"/>
                </a:cxn>
                <a:cxn ang="0">
                  <a:pos x="74" y="68"/>
                </a:cxn>
                <a:cxn ang="0">
                  <a:pos x="68" y="74"/>
                </a:cxn>
                <a:cxn ang="0">
                  <a:pos x="62" y="79"/>
                </a:cxn>
                <a:cxn ang="0">
                  <a:pos x="54" y="82"/>
                </a:cxn>
                <a:cxn ang="0">
                  <a:pos x="46" y="83"/>
                </a:cxn>
                <a:cxn ang="0">
                  <a:pos x="37" y="83"/>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9"/>
                </a:cxn>
                <a:cxn ang="0">
                  <a:pos x="22" y="5"/>
                </a:cxn>
                <a:cxn ang="0">
                  <a:pos x="29" y="1"/>
                </a:cxn>
                <a:cxn ang="0">
                  <a:pos x="37" y="0"/>
                </a:cxn>
                <a:cxn ang="0">
                  <a:pos x="42" y="0"/>
                </a:cxn>
              </a:cxnLst>
              <a:rect l="0" t="0" r="r" b="b"/>
              <a:pathLst>
                <a:path w="83" h="83">
                  <a:moveTo>
                    <a:pt x="42" y="0"/>
                  </a:moveTo>
                  <a:lnTo>
                    <a:pt x="46" y="0"/>
                  </a:lnTo>
                  <a:lnTo>
                    <a:pt x="50" y="1"/>
                  </a:lnTo>
                  <a:lnTo>
                    <a:pt x="54" y="1"/>
                  </a:lnTo>
                  <a:lnTo>
                    <a:pt x="57" y="3"/>
                  </a:lnTo>
                  <a:lnTo>
                    <a:pt x="62" y="5"/>
                  </a:lnTo>
                  <a:lnTo>
                    <a:pt x="65" y="6"/>
                  </a:lnTo>
                  <a:lnTo>
                    <a:pt x="68" y="9"/>
                  </a:lnTo>
                  <a:lnTo>
                    <a:pt x="71" y="12"/>
                  </a:lnTo>
                  <a:lnTo>
                    <a:pt x="74" y="15"/>
                  </a:lnTo>
                  <a:lnTo>
                    <a:pt x="77" y="18"/>
                  </a:lnTo>
                  <a:lnTo>
                    <a:pt x="79" y="22"/>
                  </a:lnTo>
                  <a:lnTo>
                    <a:pt x="80" y="26"/>
                  </a:lnTo>
                  <a:lnTo>
                    <a:pt x="82" y="29"/>
                  </a:lnTo>
                  <a:lnTo>
                    <a:pt x="83" y="33"/>
                  </a:lnTo>
                  <a:lnTo>
                    <a:pt x="83" y="37"/>
                  </a:lnTo>
                  <a:lnTo>
                    <a:pt x="83" y="42"/>
                  </a:lnTo>
                  <a:lnTo>
                    <a:pt x="83" y="46"/>
                  </a:lnTo>
                  <a:lnTo>
                    <a:pt x="83" y="50"/>
                  </a:lnTo>
                  <a:lnTo>
                    <a:pt x="82" y="54"/>
                  </a:lnTo>
                  <a:lnTo>
                    <a:pt x="80" y="57"/>
                  </a:lnTo>
                  <a:lnTo>
                    <a:pt x="79" y="62"/>
                  </a:lnTo>
                  <a:lnTo>
                    <a:pt x="77" y="65"/>
                  </a:lnTo>
                  <a:lnTo>
                    <a:pt x="74" y="68"/>
                  </a:lnTo>
                  <a:lnTo>
                    <a:pt x="71" y="71"/>
                  </a:lnTo>
                  <a:lnTo>
                    <a:pt x="68" y="74"/>
                  </a:lnTo>
                  <a:lnTo>
                    <a:pt x="65" y="77"/>
                  </a:lnTo>
                  <a:lnTo>
                    <a:pt x="62"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5" y="62"/>
                  </a:lnTo>
                  <a:lnTo>
                    <a:pt x="3" y="57"/>
                  </a:lnTo>
                  <a:lnTo>
                    <a:pt x="1" y="54"/>
                  </a:lnTo>
                  <a:lnTo>
                    <a:pt x="1" y="50"/>
                  </a:lnTo>
                  <a:lnTo>
                    <a:pt x="0" y="46"/>
                  </a:lnTo>
                  <a:lnTo>
                    <a:pt x="0" y="42"/>
                  </a:lnTo>
                  <a:lnTo>
                    <a:pt x="0" y="37"/>
                  </a:lnTo>
                  <a:lnTo>
                    <a:pt x="1" y="33"/>
                  </a:lnTo>
                  <a:lnTo>
                    <a:pt x="1" y="29"/>
                  </a:lnTo>
                  <a:lnTo>
                    <a:pt x="3" y="26"/>
                  </a:lnTo>
                  <a:lnTo>
                    <a:pt x="5" y="22"/>
                  </a:lnTo>
                  <a:lnTo>
                    <a:pt x="6" y="18"/>
                  </a:lnTo>
                  <a:lnTo>
                    <a:pt x="9" y="15"/>
                  </a:lnTo>
                  <a:lnTo>
                    <a:pt x="12" y="12"/>
                  </a:lnTo>
                  <a:lnTo>
                    <a:pt x="15" y="9"/>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8" name="Oval 161"/>
            <p:cNvSpPr>
              <a:spLocks noChangeArrowheads="1"/>
            </p:cNvSpPr>
            <p:nvPr/>
          </p:nvSpPr>
          <p:spPr bwMode="auto">
            <a:xfrm>
              <a:off x="2796" y="1966"/>
              <a:ext cx="57" cy="49"/>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9" name="Freeform 162"/>
            <p:cNvSpPr>
              <a:spLocks/>
            </p:cNvSpPr>
            <p:nvPr/>
          </p:nvSpPr>
          <p:spPr bwMode="auto">
            <a:xfrm>
              <a:off x="2794" y="1964"/>
              <a:ext cx="55" cy="48"/>
            </a:xfrm>
            <a:custGeom>
              <a:avLst/>
              <a:gdLst/>
              <a:ahLst/>
              <a:cxnLst>
                <a:cxn ang="0">
                  <a:pos x="46" y="0"/>
                </a:cxn>
                <a:cxn ang="0">
                  <a:pos x="54" y="2"/>
                </a:cxn>
                <a:cxn ang="0">
                  <a:pos x="62"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0" name="Oval 163"/>
            <p:cNvSpPr>
              <a:spLocks noChangeArrowheads="1"/>
            </p:cNvSpPr>
            <p:nvPr/>
          </p:nvSpPr>
          <p:spPr bwMode="auto">
            <a:xfrm>
              <a:off x="2796" y="2017"/>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1" name="Freeform 164"/>
            <p:cNvSpPr>
              <a:spLocks/>
            </p:cNvSpPr>
            <p:nvPr/>
          </p:nvSpPr>
          <p:spPr bwMode="auto">
            <a:xfrm>
              <a:off x="2794" y="2015"/>
              <a:ext cx="55" cy="47"/>
            </a:xfrm>
            <a:custGeom>
              <a:avLst/>
              <a:gdLst/>
              <a:ahLst/>
              <a:cxnLst>
                <a:cxn ang="0">
                  <a:pos x="46" y="0"/>
                </a:cxn>
                <a:cxn ang="0">
                  <a:pos x="54" y="1"/>
                </a:cxn>
                <a:cxn ang="0">
                  <a:pos x="62"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2"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1"/>
                  </a:lnTo>
                  <a:lnTo>
                    <a:pt x="68" y="74"/>
                  </a:lnTo>
                  <a:lnTo>
                    <a:pt x="65" y="77"/>
                  </a:lnTo>
                  <a:lnTo>
                    <a:pt x="62"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2" name="Oval 165"/>
            <p:cNvSpPr>
              <a:spLocks noChangeArrowheads="1"/>
            </p:cNvSpPr>
            <p:nvPr/>
          </p:nvSpPr>
          <p:spPr bwMode="auto">
            <a:xfrm>
              <a:off x="2993" y="2015"/>
              <a:ext cx="55"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3" name="Freeform 166"/>
            <p:cNvSpPr>
              <a:spLocks/>
            </p:cNvSpPr>
            <p:nvPr/>
          </p:nvSpPr>
          <p:spPr bwMode="auto">
            <a:xfrm>
              <a:off x="2990" y="2014"/>
              <a:ext cx="56" cy="47"/>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1"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1"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4" name="Oval 167"/>
            <p:cNvSpPr>
              <a:spLocks noChangeArrowheads="1"/>
            </p:cNvSpPr>
            <p:nvPr/>
          </p:nvSpPr>
          <p:spPr bwMode="auto">
            <a:xfrm>
              <a:off x="2993" y="1837"/>
              <a:ext cx="55"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5" name="Freeform 168"/>
            <p:cNvSpPr>
              <a:spLocks/>
            </p:cNvSpPr>
            <p:nvPr/>
          </p:nvSpPr>
          <p:spPr bwMode="auto">
            <a:xfrm>
              <a:off x="2990" y="1836"/>
              <a:ext cx="56" cy="47"/>
            </a:xfrm>
            <a:custGeom>
              <a:avLst/>
              <a:gdLst/>
              <a:ahLst/>
              <a:cxnLst>
                <a:cxn ang="0">
                  <a:pos x="46" y="0"/>
                </a:cxn>
                <a:cxn ang="0">
                  <a:pos x="54" y="1"/>
                </a:cxn>
                <a:cxn ang="0">
                  <a:pos x="61" y="4"/>
                </a:cxn>
                <a:cxn ang="0">
                  <a:pos x="68" y="9"/>
                </a:cxn>
                <a:cxn ang="0">
                  <a:pos x="74" y="15"/>
                </a:cxn>
                <a:cxn ang="0">
                  <a:pos x="78" y="21"/>
                </a:cxn>
                <a:cxn ang="0">
                  <a:pos x="82" y="29"/>
                </a:cxn>
                <a:cxn ang="0">
                  <a:pos x="83" y="37"/>
                </a:cxn>
                <a:cxn ang="0">
                  <a:pos x="83" y="46"/>
                </a:cxn>
                <a:cxn ang="0">
                  <a:pos x="82" y="54"/>
                </a:cxn>
                <a:cxn ang="0">
                  <a:pos x="78" y="61"/>
                </a:cxn>
                <a:cxn ang="0">
                  <a:pos x="74" y="68"/>
                </a:cxn>
                <a:cxn ang="0">
                  <a:pos x="68" y="74"/>
                </a:cxn>
                <a:cxn ang="0">
                  <a:pos x="61" y="78"/>
                </a:cxn>
                <a:cxn ang="0">
                  <a:pos x="54" y="82"/>
                </a:cxn>
                <a:cxn ang="0">
                  <a:pos x="46" y="83"/>
                </a:cxn>
                <a:cxn ang="0">
                  <a:pos x="37" y="83"/>
                </a:cxn>
                <a:cxn ang="0">
                  <a:pos x="29" y="82"/>
                </a:cxn>
                <a:cxn ang="0">
                  <a:pos x="21" y="78"/>
                </a:cxn>
                <a:cxn ang="0">
                  <a:pos x="15" y="74"/>
                </a:cxn>
                <a:cxn ang="0">
                  <a:pos x="9" y="68"/>
                </a:cxn>
                <a:cxn ang="0">
                  <a:pos x="4" y="61"/>
                </a:cxn>
                <a:cxn ang="0">
                  <a:pos x="1" y="54"/>
                </a:cxn>
                <a:cxn ang="0">
                  <a:pos x="0" y="46"/>
                </a:cxn>
                <a:cxn ang="0">
                  <a:pos x="0" y="37"/>
                </a:cxn>
                <a:cxn ang="0">
                  <a:pos x="1" y="29"/>
                </a:cxn>
                <a:cxn ang="0">
                  <a:pos x="4" y="21"/>
                </a:cxn>
                <a:cxn ang="0">
                  <a:pos x="9" y="15"/>
                </a:cxn>
                <a:cxn ang="0">
                  <a:pos x="15" y="9"/>
                </a:cxn>
                <a:cxn ang="0">
                  <a:pos x="21"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1"/>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8"/>
                  </a:lnTo>
                  <a:lnTo>
                    <a:pt x="57" y="80"/>
                  </a:lnTo>
                  <a:lnTo>
                    <a:pt x="54" y="82"/>
                  </a:lnTo>
                  <a:lnTo>
                    <a:pt x="50" y="83"/>
                  </a:lnTo>
                  <a:lnTo>
                    <a:pt x="46" y="83"/>
                  </a:lnTo>
                  <a:lnTo>
                    <a:pt x="42" y="83"/>
                  </a:lnTo>
                  <a:lnTo>
                    <a:pt x="37" y="83"/>
                  </a:lnTo>
                  <a:lnTo>
                    <a:pt x="33" y="83"/>
                  </a:lnTo>
                  <a:lnTo>
                    <a:pt x="29" y="82"/>
                  </a:lnTo>
                  <a:lnTo>
                    <a:pt x="26" y="80"/>
                  </a:lnTo>
                  <a:lnTo>
                    <a:pt x="21" y="78"/>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1"/>
                  </a:lnTo>
                  <a:lnTo>
                    <a:pt x="6" y="18"/>
                  </a:lnTo>
                  <a:lnTo>
                    <a:pt x="9" y="15"/>
                  </a:lnTo>
                  <a:lnTo>
                    <a:pt x="12" y="12"/>
                  </a:lnTo>
                  <a:lnTo>
                    <a:pt x="15" y="9"/>
                  </a:lnTo>
                  <a:lnTo>
                    <a:pt x="18" y="6"/>
                  </a:lnTo>
                  <a:lnTo>
                    <a:pt x="21"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6" name="Oval 169"/>
            <p:cNvSpPr>
              <a:spLocks noChangeArrowheads="1"/>
            </p:cNvSpPr>
            <p:nvPr/>
          </p:nvSpPr>
          <p:spPr bwMode="auto">
            <a:xfrm>
              <a:off x="3020" y="1946"/>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7" name="Freeform 170"/>
            <p:cNvSpPr>
              <a:spLocks/>
            </p:cNvSpPr>
            <p:nvPr/>
          </p:nvSpPr>
          <p:spPr bwMode="auto">
            <a:xfrm>
              <a:off x="3017" y="1944"/>
              <a:ext cx="57" cy="47"/>
            </a:xfrm>
            <a:custGeom>
              <a:avLst/>
              <a:gdLst/>
              <a:ahLst/>
              <a:cxnLst>
                <a:cxn ang="0">
                  <a:pos x="47" y="0"/>
                </a:cxn>
                <a:cxn ang="0">
                  <a:pos x="55" y="1"/>
                </a:cxn>
                <a:cxn ang="0">
                  <a:pos x="62" y="5"/>
                </a:cxn>
                <a:cxn ang="0">
                  <a:pos x="69" y="9"/>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29"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5"/>
                  </a:lnTo>
                  <a:lnTo>
                    <a:pt x="26" y="3"/>
                  </a:lnTo>
                  <a:lnTo>
                    <a:pt x="29"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8" name="Oval 171"/>
            <p:cNvSpPr>
              <a:spLocks noChangeArrowheads="1"/>
            </p:cNvSpPr>
            <p:nvPr/>
          </p:nvSpPr>
          <p:spPr bwMode="auto">
            <a:xfrm>
              <a:off x="3020" y="1763"/>
              <a:ext cx="56"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9" name="Freeform 172"/>
            <p:cNvSpPr>
              <a:spLocks/>
            </p:cNvSpPr>
            <p:nvPr/>
          </p:nvSpPr>
          <p:spPr bwMode="auto">
            <a:xfrm>
              <a:off x="3017" y="1761"/>
              <a:ext cx="57" cy="47"/>
            </a:xfrm>
            <a:custGeom>
              <a:avLst/>
              <a:gdLst/>
              <a:ahLst/>
              <a:cxnLst>
                <a:cxn ang="0">
                  <a:pos x="47" y="0"/>
                </a:cxn>
                <a:cxn ang="0">
                  <a:pos x="55" y="1"/>
                </a:cxn>
                <a:cxn ang="0">
                  <a:pos x="62" y="5"/>
                </a:cxn>
                <a:cxn ang="0">
                  <a:pos x="69" y="9"/>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3"/>
                </a:cxn>
                <a:cxn ang="0">
                  <a:pos x="38" y="83"/>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29" y="1"/>
                </a:cxn>
                <a:cxn ang="0">
                  <a:pos x="38" y="0"/>
                </a:cxn>
                <a:cxn ang="0">
                  <a:pos x="43" y="0"/>
                </a:cxn>
              </a:cxnLst>
              <a:rect l="0" t="0" r="r" b="b"/>
              <a:pathLst>
                <a:path w="84" h="83">
                  <a:moveTo>
                    <a:pt x="43" y="0"/>
                  </a:moveTo>
                  <a:lnTo>
                    <a:pt x="47" y="0"/>
                  </a:lnTo>
                  <a:lnTo>
                    <a:pt x="51" y="0"/>
                  </a:lnTo>
                  <a:lnTo>
                    <a:pt x="55" y="1"/>
                  </a:lnTo>
                  <a:lnTo>
                    <a:pt x="58" y="3"/>
                  </a:lnTo>
                  <a:lnTo>
                    <a:pt x="62" y="5"/>
                  </a:lnTo>
                  <a:lnTo>
                    <a:pt x="65" y="6"/>
                  </a:lnTo>
                  <a:lnTo>
                    <a:pt x="69"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2"/>
                  </a:lnTo>
                  <a:lnTo>
                    <a:pt x="77"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29" y="82"/>
                  </a:lnTo>
                  <a:lnTo>
                    <a:pt x="26" y="80"/>
                  </a:lnTo>
                  <a:lnTo>
                    <a:pt x="22" y="79"/>
                  </a:lnTo>
                  <a:lnTo>
                    <a:pt x="19" y="77"/>
                  </a:lnTo>
                  <a:lnTo>
                    <a:pt x="16" y="74"/>
                  </a:lnTo>
                  <a:lnTo>
                    <a:pt x="12" y="71"/>
                  </a:lnTo>
                  <a:lnTo>
                    <a:pt x="10" y="68"/>
                  </a:lnTo>
                  <a:lnTo>
                    <a:pt x="7" y="65"/>
                  </a:lnTo>
                  <a:lnTo>
                    <a:pt x="5" y="62"/>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5"/>
                  </a:lnTo>
                  <a:lnTo>
                    <a:pt x="26" y="3"/>
                  </a:lnTo>
                  <a:lnTo>
                    <a:pt x="29"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70" name="Oval 173"/>
            <p:cNvSpPr>
              <a:spLocks noChangeArrowheads="1"/>
            </p:cNvSpPr>
            <p:nvPr/>
          </p:nvSpPr>
          <p:spPr bwMode="auto">
            <a:xfrm>
              <a:off x="3020" y="1991"/>
              <a:ext cx="56"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71" name="Freeform 174"/>
            <p:cNvSpPr>
              <a:spLocks/>
            </p:cNvSpPr>
            <p:nvPr/>
          </p:nvSpPr>
          <p:spPr bwMode="auto">
            <a:xfrm>
              <a:off x="3017" y="1989"/>
              <a:ext cx="57" cy="47"/>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4"/>
                  </a:lnTo>
                  <a:lnTo>
                    <a:pt x="29"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72" name="Oval 175"/>
            <p:cNvSpPr>
              <a:spLocks noChangeArrowheads="1"/>
            </p:cNvSpPr>
            <p:nvPr/>
          </p:nvSpPr>
          <p:spPr bwMode="auto">
            <a:xfrm>
              <a:off x="3024" y="1894"/>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73" name="Freeform 176"/>
            <p:cNvSpPr>
              <a:spLocks/>
            </p:cNvSpPr>
            <p:nvPr/>
          </p:nvSpPr>
          <p:spPr bwMode="auto">
            <a:xfrm>
              <a:off x="3021" y="1892"/>
              <a:ext cx="57" cy="47"/>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74" name="Oval 177"/>
            <p:cNvSpPr>
              <a:spLocks noChangeArrowheads="1"/>
            </p:cNvSpPr>
            <p:nvPr/>
          </p:nvSpPr>
          <p:spPr bwMode="auto">
            <a:xfrm>
              <a:off x="3024" y="1804"/>
              <a:ext cx="57" cy="48"/>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75" name="Freeform 178"/>
            <p:cNvSpPr>
              <a:spLocks/>
            </p:cNvSpPr>
            <p:nvPr/>
          </p:nvSpPr>
          <p:spPr bwMode="auto">
            <a:xfrm>
              <a:off x="3021" y="1802"/>
              <a:ext cx="57" cy="47"/>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5"/>
                </a:cxn>
                <a:cxn ang="0">
                  <a:pos x="0" y="46"/>
                </a:cxn>
                <a:cxn ang="0">
                  <a:pos x="0" y="38"/>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2" y="55"/>
                  </a:lnTo>
                  <a:lnTo>
                    <a:pt x="1" y="51"/>
                  </a:lnTo>
                  <a:lnTo>
                    <a:pt x="0" y="46"/>
                  </a:lnTo>
                  <a:lnTo>
                    <a:pt x="0" y="42"/>
                  </a:lnTo>
                  <a:lnTo>
                    <a:pt x="0" y="38"/>
                  </a:lnTo>
                  <a:lnTo>
                    <a:pt x="1" y="33"/>
                  </a:lnTo>
                  <a:lnTo>
                    <a:pt x="2"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76" name="Oval 179"/>
            <p:cNvSpPr>
              <a:spLocks noChangeArrowheads="1"/>
            </p:cNvSpPr>
            <p:nvPr/>
          </p:nvSpPr>
          <p:spPr bwMode="auto">
            <a:xfrm>
              <a:off x="3024" y="1902"/>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77" name="Freeform 180"/>
            <p:cNvSpPr>
              <a:spLocks/>
            </p:cNvSpPr>
            <p:nvPr/>
          </p:nvSpPr>
          <p:spPr bwMode="auto">
            <a:xfrm>
              <a:off x="3021" y="1900"/>
              <a:ext cx="57" cy="47"/>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78" name="Oval 181"/>
            <p:cNvSpPr>
              <a:spLocks noChangeArrowheads="1"/>
            </p:cNvSpPr>
            <p:nvPr/>
          </p:nvSpPr>
          <p:spPr bwMode="auto">
            <a:xfrm>
              <a:off x="3027" y="1983"/>
              <a:ext cx="57" cy="49"/>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79" name="Freeform 182"/>
            <p:cNvSpPr>
              <a:spLocks/>
            </p:cNvSpPr>
            <p:nvPr/>
          </p:nvSpPr>
          <p:spPr bwMode="auto">
            <a:xfrm>
              <a:off x="3026" y="1981"/>
              <a:ext cx="56" cy="47"/>
            </a:xfrm>
            <a:custGeom>
              <a:avLst/>
              <a:gdLst/>
              <a:ahLst/>
              <a:cxnLst>
                <a:cxn ang="0">
                  <a:pos x="47" y="0"/>
                </a:cxn>
                <a:cxn ang="0">
                  <a:pos x="55" y="1"/>
                </a:cxn>
                <a:cxn ang="0">
                  <a:pos x="62" y="5"/>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3">
                  <a:moveTo>
                    <a:pt x="43" y="0"/>
                  </a:moveTo>
                  <a:lnTo>
                    <a:pt x="47" y="0"/>
                  </a:lnTo>
                  <a:lnTo>
                    <a:pt x="51" y="0"/>
                  </a:lnTo>
                  <a:lnTo>
                    <a:pt x="55" y="1"/>
                  </a:lnTo>
                  <a:lnTo>
                    <a:pt x="58" y="3"/>
                  </a:lnTo>
                  <a:lnTo>
                    <a:pt x="62" y="5"/>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5"/>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80" name="Oval 183"/>
            <p:cNvSpPr>
              <a:spLocks noChangeArrowheads="1"/>
            </p:cNvSpPr>
            <p:nvPr/>
          </p:nvSpPr>
          <p:spPr bwMode="auto">
            <a:xfrm>
              <a:off x="3027" y="1966"/>
              <a:ext cx="57" cy="49"/>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81" name="Freeform 184"/>
            <p:cNvSpPr>
              <a:spLocks/>
            </p:cNvSpPr>
            <p:nvPr/>
          </p:nvSpPr>
          <p:spPr bwMode="auto">
            <a:xfrm>
              <a:off x="3026" y="1964"/>
              <a:ext cx="56" cy="48"/>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29"/>
                  </a:lnTo>
                  <a:lnTo>
                    <a:pt x="83" y="34"/>
                  </a:lnTo>
                  <a:lnTo>
                    <a:pt x="84" y="38"/>
                  </a:lnTo>
                  <a:lnTo>
                    <a:pt x="84" y="42"/>
                  </a:lnTo>
                  <a:lnTo>
                    <a:pt x="84" y="47"/>
                  </a:lnTo>
                  <a:lnTo>
                    <a:pt x="83" y="51"/>
                  </a:lnTo>
                  <a:lnTo>
                    <a:pt x="83" y="55"/>
                  </a:lnTo>
                  <a:lnTo>
                    <a:pt x="81" y="58"/>
                  </a:lnTo>
                  <a:lnTo>
                    <a:pt x="79" y="62"/>
                  </a:lnTo>
                  <a:lnTo>
                    <a:pt x="78" y="65"/>
                  </a:lnTo>
                  <a:lnTo>
                    <a:pt x="74" y="69"/>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9"/>
                  </a:lnTo>
                  <a:lnTo>
                    <a:pt x="7" y="65"/>
                  </a:lnTo>
                  <a:lnTo>
                    <a:pt x="5" y="62"/>
                  </a:lnTo>
                  <a:lnTo>
                    <a:pt x="4" y="58"/>
                  </a:lnTo>
                  <a:lnTo>
                    <a:pt x="2" y="55"/>
                  </a:lnTo>
                  <a:lnTo>
                    <a:pt x="1" y="51"/>
                  </a:lnTo>
                  <a:lnTo>
                    <a:pt x="0" y="47"/>
                  </a:lnTo>
                  <a:lnTo>
                    <a:pt x="0" y="42"/>
                  </a:lnTo>
                  <a:lnTo>
                    <a:pt x="0" y="38"/>
                  </a:lnTo>
                  <a:lnTo>
                    <a:pt x="1" y="34"/>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82" name="Oval 185"/>
            <p:cNvSpPr>
              <a:spLocks noChangeArrowheads="1"/>
            </p:cNvSpPr>
            <p:nvPr/>
          </p:nvSpPr>
          <p:spPr bwMode="auto">
            <a:xfrm>
              <a:off x="3027" y="1927"/>
              <a:ext cx="57" cy="47"/>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83" name="Freeform 186"/>
            <p:cNvSpPr>
              <a:spLocks/>
            </p:cNvSpPr>
            <p:nvPr/>
          </p:nvSpPr>
          <p:spPr bwMode="auto">
            <a:xfrm>
              <a:off x="3026" y="1924"/>
              <a:ext cx="56" cy="47"/>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84" name="Oval 187"/>
            <p:cNvSpPr>
              <a:spLocks noChangeArrowheads="1"/>
            </p:cNvSpPr>
            <p:nvPr/>
          </p:nvSpPr>
          <p:spPr bwMode="auto">
            <a:xfrm>
              <a:off x="3077" y="1912"/>
              <a:ext cx="57" cy="47"/>
            </a:xfrm>
            <a:prstGeom prst="ellipse">
              <a:avLst/>
            </a:prstGeom>
            <a:solidFill>
              <a:srgbClr val="C0C0C0"/>
            </a:solidFill>
            <a:ln w="9525">
              <a:noFill/>
              <a:round/>
              <a:headEnd/>
              <a:tailEnd/>
            </a:ln>
          </p:spPr>
          <p:txBody>
            <a:bodyPr>
              <a:prstTxWarp prst="textNoShape">
                <a:avLst/>
              </a:prstTxWarp>
            </a:bodyPr>
            <a:lstStyle/>
            <a:p>
              <a:endParaRPr lang="en-US"/>
            </a:p>
          </p:txBody>
        </p:sp>
        <p:grpSp>
          <p:nvGrpSpPr>
            <p:cNvPr id="185" name="Group 188"/>
            <p:cNvGrpSpPr>
              <a:grpSpLocks/>
            </p:cNvGrpSpPr>
            <p:nvPr/>
          </p:nvGrpSpPr>
          <p:grpSpPr bwMode="auto">
            <a:xfrm>
              <a:off x="3057" y="713"/>
              <a:ext cx="589" cy="1347"/>
              <a:chOff x="3259" y="889"/>
              <a:chExt cx="851" cy="2371"/>
            </a:xfrm>
          </p:grpSpPr>
          <p:sp>
            <p:nvSpPr>
              <p:cNvPr id="1466" name="Freeform 189"/>
              <p:cNvSpPr>
                <a:spLocks/>
              </p:cNvSpPr>
              <p:nvPr/>
            </p:nvSpPr>
            <p:spPr bwMode="auto">
              <a:xfrm>
                <a:off x="3376" y="3002"/>
                <a:ext cx="84" cy="84"/>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9"/>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67" name="Oval 190"/>
              <p:cNvSpPr>
                <a:spLocks noChangeArrowheads="1"/>
              </p:cNvSpPr>
              <p:nvPr/>
            </p:nvSpPr>
            <p:spPr bwMode="auto">
              <a:xfrm>
                <a:off x="3380" y="3127"/>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68" name="Freeform 191"/>
              <p:cNvSpPr>
                <a:spLocks/>
              </p:cNvSpPr>
              <p:nvPr/>
            </p:nvSpPr>
            <p:spPr bwMode="auto">
              <a:xfrm>
                <a:off x="3376" y="3123"/>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69" name="Oval 192"/>
              <p:cNvSpPr>
                <a:spLocks noChangeArrowheads="1"/>
              </p:cNvSpPr>
              <p:nvPr/>
            </p:nvSpPr>
            <p:spPr bwMode="auto">
              <a:xfrm>
                <a:off x="3380" y="314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70" name="Freeform 193"/>
              <p:cNvSpPr>
                <a:spLocks/>
              </p:cNvSpPr>
              <p:nvPr/>
            </p:nvSpPr>
            <p:spPr bwMode="auto">
              <a:xfrm>
                <a:off x="3376" y="3137"/>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71" name="Oval 194"/>
              <p:cNvSpPr>
                <a:spLocks noChangeArrowheads="1"/>
              </p:cNvSpPr>
              <p:nvPr/>
            </p:nvSpPr>
            <p:spPr bwMode="auto">
              <a:xfrm>
                <a:off x="3380" y="2992"/>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72" name="Freeform 195"/>
              <p:cNvSpPr>
                <a:spLocks/>
              </p:cNvSpPr>
              <p:nvPr/>
            </p:nvSpPr>
            <p:spPr bwMode="auto">
              <a:xfrm>
                <a:off x="3376" y="2988"/>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73" name="Oval 196"/>
              <p:cNvSpPr>
                <a:spLocks noChangeArrowheads="1"/>
              </p:cNvSpPr>
              <p:nvPr/>
            </p:nvSpPr>
            <p:spPr bwMode="auto">
              <a:xfrm>
                <a:off x="3380" y="3055"/>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74" name="Freeform 197"/>
              <p:cNvSpPr>
                <a:spLocks/>
              </p:cNvSpPr>
              <p:nvPr/>
            </p:nvSpPr>
            <p:spPr bwMode="auto">
              <a:xfrm>
                <a:off x="3376" y="3051"/>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75" name="Oval 198"/>
              <p:cNvSpPr>
                <a:spLocks noChangeArrowheads="1"/>
              </p:cNvSpPr>
              <p:nvPr/>
            </p:nvSpPr>
            <p:spPr bwMode="auto">
              <a:xfrm>
                <a:off x="3380" y="297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76" name="Freeform 199"/>
              <p:cNvSpPr>
                <a:spLocks/>
              </p:cNvSpPr>
              <p:nvPr/>
            </p:nvSpPr>
            <p:spPr bwMode="auto">
              <a:xfrm>
                <a:off x="3376" y="2967"/>
                <a:ext cx="84" cy="84"/>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9"/>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77" name="Oval 200"/>
              <p:cNvSpPr>
                <a:spLocks noChangeArrowheads="1"/>
              </p:cNvSpPr>
              <p:nvPr/>
            </p:nvSpPr>
            <p:spPr bwMode="auto">
              <a:xfrm>
                <a:off x="3380" y="2459"/>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78" name="Freeform 201"/>
              <p:cNvSpPr>
                <a:spLocks/>
              </p:cNvSpPr>
              <p:nvPr/>
            </p:nvSpPr>
            <p:spPr bwMode="auto">
              <a:xfrm>
                <a:off x="3376" y="2455"/>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79" name="Oval 202"/>
              <p:cNvSpPr>
                <a:spLocks noChangeArrowheads="1"/>
              </p:cNvSpPr>
              <p:nvPr/>
            </p:nvSpPr>
            <p:spPr bwMode="auto">
              <a:xfrm>
                <a:off x="3380" y="3119"/>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80" name="Freeform 203"/>
              <p:cNvSpPr>
                <a:spLocks/>
              </p:cNvSpPr>
              <p:nvPr/>
            </p:nvSpPr>
            <p:spPr bwMode="auto">
              <a:xfrm>
                <a:off x="3376" y="3115"/>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81" name="Oval 204"/>
              <p:cNvSpPr>
                <a:spLocks noChangeArrowheads="1"/>
              </p:cNvSpPr>
              <p:nvPr/>
            </p:nvSpPr>
            <p:spPr bwMode="auto">
              <a:xfrm>
                <a:off x="3382" y="286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82" name="Freeform 205"/>
              <p:cNvSpPr>
                <a:spLocks/>
              </p:cNvSpPr>
              <p:nvPr/>
            </p:nvSpPr>
            <p:spPr bwMode="auto">
              <a:xfrm>
                <a:off x="3378" y="2856"/>
                <a:ext cx="84" cy="84"/>
              </a:xfrm>
              <a:custGeom>
                <a:avLst/>
                <a:gdLst/>
                <a:ahLst/>
                <a:cxnLst>
                  <a:cxn ang="0">
                    <a:pos x="47" y="0"/>
                  </a:cxn>
                  <a:cxn ang="0">
                    <a:pos x="55" y="2"/>
                  </a:cxn>
                  <a:cxn ang="0">
                    <a:pos x="62" y="5"/>
                  </a:cxn>
                  <a:cxn ang="0">
                    <a:pos x="69" y="10"/>
                  </a:cxn>
                  <a:cxn ang="0">
                    <a:pos x="74" y="16"/>
                  </a:cxn>
                  <a:cxn ang="0">
                    <a:pos x="79" y="22"/>
                  </a:cxn>
                  <a:cxn ang="0">
                    <a:pos x="82" y="29"/>
                  </a:cxn>
                  <a:cxn ang="0">
                    <a:pos x="84" y="37"/>
                  </a:cxn>
                  <a:cxn ang="0">
                    <a:pos x="84" y="46"/>
                  </a:cxn>
                  <a:cxn ang="0">
                    <a:pos x="82"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7"/>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29"/>
                    </a:lnTo>
                    <a:lnTo>
                      <a:pt x="83" y="33"/>
                    </a:lnTo>
                    <a:lnTo>
                      <a:pt x="84" y="37"/>
                    </a:lnTo>
                    <a:lnTo>
                      <a:pt x="84" y="42"/>
                    </a:lnTo>
                    <a:lnTo>
                      <a:pt x="84" y="46"/>
                    </a:lnTo>
                    <a:lnTo>
                      <a:pt x="83" y="50"/>
                    </a:lnTo>
                    <a:lnTo>
                      <a:pt x="82"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8"/>
                    </a:lnTo>
                    <a:lnTo>
                      <a:pt x="7" y="65"/>
                    </a:lnTo>
                    <a:lnTo>
                      <a:pt x="5" y="62"/>
                    </a:lnTo>
                    <a:lnTo>
                      <a:pt x="3" y="58"/>
                    </a:lnTo>
                    <a:lnTo>
                      <a:pt x="2" y="55"/>
                    </a:lnTo>
                    <a:lnTo>
                      <a:pt x="1" y="50"/>
                    </a:lnTo>
                    <a:lnTo>
                      <a:pt x="0" y="46"/>
                    </a:lnTo>
                    <a:lnTo>
                      <a:pt x="0" y="42"/>
                    </a:lnTo>
                    <a:lnTo>
                      <a:pt x="0" y="37"/>
                    </a:lnTo>
                    <a:lnTo>
                      <a:pt x="1" y="33"/>
                    </a:lnTo>
                    <a:lnTo>
                      <a:pt x="2" y="29"/>
                    </a:lnTo>
                    <a:lnTo>
                      <a:pt x="3" y="26"/>
                    </a:lnTo>
                    <a:lnTo>
                      <a:pt x="5" y="22"/>
                    </a:lnTo>
                    <a:lnTo>
                      <a:pt x="7" y="19"/>
                    </a:lnTo>
                    <a:lnTo>
                      <a:pt x="10" y="16"/>
                    </a:lnTo>
                    <a:lnTo>
                      <a:pt x="12"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83" name="Oval 206"/>
              <p:cNvSpPr>
                <a:spLocks noChangeArrowheads="1"/>
              </p:cNvSpPr>
              <p:nvPr/>
            </p:nvSpPr>
            <p:spPr bwMode="auto">
              <a:xfrm>
                <a:off x="3382" y="3090"/>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84" name="Freeform 207"/>
              <p:cNvSpPr>
                <a:spLocks/>
              </p:cNvSpPr>
              <p:nvPr/>
            </p:nvSpPr>
            <p:spPr bwMode="auto">
              <a:xfrm>
                <a:off x="3378" y="3086"/>
                <a:ext cx="84" cy="83"/>
              </a:xfrm>
              <a:custGeom>
                <a:avLst/>
                <a:gdLst/>
                <a:ahLst/>
                <a:cxnLst>
                  <a:cxn ang="0">
                    <a:pos x="47" y="0"/>
                  </a:cxn>
                  <a:cxn ang="0">
                    <a:pos x="55" y="1"/>
                  </a:cxn>
                  <a:cxn ang="0">
                    <a:pos x="62" y="4"/>
                  </a:cxn>
                  <a:cxn ang="0">
                    <a:pos x="69" y="9"/>
                  </a:cxn>
                  <a:cxn ang="0">
                    <a:pos x="74" y="15"/>
                  </a:cxn>
                  <a:cxn ang="0">
                    <a:pos x="79" y="21"/>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1"/>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1"/>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1"/>
                    </a:lnTo>
                    <a:lnTo>
                      <a:pt x="7" y="18"/>
                    </a:lnTo>
                    <a:lnTo>
                      <a:pt x="10" y="15"/>
                    </a:lnTo>
                    <a:lnTo>
                      <a:pt x="12"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85" name="Oval 208"/>
              <p:cNvSpPr>
                <a:spLocks noChangeArrowheads="1"/>
              </p:cNvSpPr>
              <p:nvPr/>
            </p:nvSpPr>
            <p:spPr bwMode="auto">
              <a:xfrm>
                <a:off x="3382" y="3176"/>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86" name="Freeform 209"/>
              <p:cNvSpPr>
                <a:spLocks/>
              </p:cNvSpPr>
              <p:nvPr/>
            </p:nvSpPr>
            <p:spPr bwMode="auto">
              <a:xfrm>
                <a:off x="3378" y="3172"/>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87" name="Oval 210"/>
              <p:cNvSpPr>
                <a:spLocks noChangeArrowheads="1"/>
              </p:cNvSpPr>
              <p:nvPr/>
            </p:nvSpPr>
            <p:spPr bwMode="auto">
              <a:xfrm>
                <a:off x="3382" y="3033"/>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88" name="Freeform 211"/>
              <p:cNvSpPr>
                <a:spLocks/>
              </p:cNvSpPr>
              <p:nvPr/>
            </p:nvSpPr>
            <p:spPr bwMode="auto">
              <a:xfrm>
                <a:off x="3378" y="3029"/>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89" name="Oval 212"/>
              <p:cNvSpPr>
                <a:spLocks noChangeArrowheads="1"/>
              </p:cNvSpPr>
              <p:nvPr/>
            </p:nvSpPr>
            <p:spPr bwMode="auto">
              <a:xfrm>
                <a:off x="3383" y="2832"/>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90" name="Freeform 213"/>
              <p:cNvSpPr>
                <a:spLocks/>
              </p:cNvSpPr>
              <p:nvPr/>
            </p:nvSpPr>
            <p:spPr bwMode="auto">
              <a:xfrm>
                <a:off x="3379" y="2828"/>
                <a:ext cx="84" cy="84"/>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3"/>
                  </a:cxn>
                  <a:cxn ang="0">
                    <a:pos x="46" y="84"/>
                  </a:cxn>
                  <a:cxn ang="0">
                    <a:pos x="37" y="84"/>
                  </a:cxn>
                  <a:cxn ang="0">
                    <a:pos x="29"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7" y="0"/>
                  </a:cxn>
                  <a:cxn ang="0">
                    <a:pos x="42" y="0"/>
                  </a:cxn>
                </a:cxnLst>
                <a:rect l="0" t="0" r="r" b="b"/>
                <a:pathLst>
                  <a:path w="84" h="84">
                    <a:moveTo>
                      <a:pt x="42" y="0"/>
                    </a:moveTo>
                    <a:lnTo>
                      <a:pt x="46" y="0"/>
                    </a:lnTo>
                    <a:lnTo>
                      <a:pt x="50" y="1"/>
                    </a:lnTo>
                    <a:lnTo>
                      <a:pt x="55" y="2"/>
                    </a:lnTo>
                    <a:lnTo>
                      <a:pt x="58" y="4"/>
                    </a:lnTo>
                    <a:lnTo>
                      <a:pt x="62" y="5"/>
                    </a:lnTo>
                    <a:lnTo>
                      <a:pt x="65" y="7"/>
                    </a:lnTo>
                    <a:lnTo>
                      <a:pt x="68" y="10"/>
                    </a:lnTo>
                    <a:lnTo>
                      <a:pt x="72" y="13"/>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3"/>
                    </a:lnTo>
                    <a:lnTo>
                      <a:pt x="50" y="83"/>
                    </a:lnTo>
                    <a:lnTo>
                      <a:pt x="46" y="84"/>
                    </a:lnTo>
                    <a:lnTo>
                      <a:pt x="42" y="84"/>
                    </a:lnTo>
                    <a:lnTo>
                      <a:pt x="37" y="84"/>
                    </a:lnTo>
                    <a:lnTo>
                      <a:pt x="33" y="83"/>
                    </a:lnTo>
                    <a:lnTo>
                      <a:pt x="29" y="83"/>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3"/>
                    </a:lnTo>
                    <a:lnTo>
                      <a:pt x="16"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91" name="Oval 214"/>
              <p:cNvSpPr>
                <a:spLocks noChangeArrowheads="1"/>
              </p:cNvSpPr>
              <p:nvPr/>
            </p:nvSpPr>
            <p:spPr bwMode="auto">
              <a:xfrm>
                <a:off x="3383" y="258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92" name="Freeform 215"/>
              <p:cNvSpPr>
                <a:spLocks/>
              </p:cNvSpPr>
              <p:nvPr/>
            </p:nvSpPr>
            <p:spPr bwMode="auto">
              <a:xfrm>
                <a:off x="3379" y="2584"/>
                <a:ext cx="84" cy="84"/>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2"/>
                  </a:cxn>
                  <a:cxn ang="0">
                    <a:pos x="46" y="84"/>
                  </a:cxn>
                  <a:cxn ang="0">
                    <a:pos x="37"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7" y="0"/>
                  </a:cxn>
                  <a:cxn ang="0">
                    <a:pos x="42" y="0"/>
                  </a:cxn>
                </a:cxnLst>
                <a:rect l="0" t="0" r="r" b="b"/>
                <a:pathLst>
                  <a:path w="84" h="84">
                    <a:moveTo>
                      <a:pt x="42" y="0"/>
                    </a:moveTo>
                    <a:lnTo>
                      <a:pt x="46" y="0"/>
                    </a:lnTo>
                    <a:lnTo>
                      <a:pt x="50" y="1"/>
                    </a:lnTo>
                    <a:lnTo>
                      <a:pt x="55" y="2"/>
                    </a:lnTo>
                    <a:lnTo>
                      <a:pt x="58" y="4"/>
                    </a:lnTo>
                    <a:lnTo>
                      <a:pt x="62" y="5"/>
                    </a:lnTo>
                    <a:lnTo>
                      <a:pt x="65" y="7"/>
                    </a:lnTo>
                    <a:lnTo>
                      <a:pt x="68"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2"/>
                    </a:lnTo>
                    <a:lnTo>
                      <a:pt x="50" y="83"/>
                    </a:lnTo>
                    <a:lnTo>
                      <a:pt x="46" y="84"/>
                    </a:lnTo>
                    <a:lnTo>
                      <a:pt x="42" y="84"/>
                    </a:lnTo>
                    <a:lnTo>
                      <a:pt x="37" y="84"/>
                    </a:lnTo>
                    <a:lnTo>
                      <a:pt x="33"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93" name="Oval 216"/>
              <p:cNvSpPr>
                <a:spLocks noChangeArrowheads="1"/>
              </p:cNvSpPr>
              <p:nvPr/>
            </p:nvSpPr>
            <p:spPr bwMode="auto">
              <a:xfrm>
                <a:off x="3383" y="286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94" name="Freeform 217"/>
              <p:cNvSpPr>
                <a:spLocks/>
              </p:cNvSpPr>
              <p:nvPr/>
            </p:nvSpPr>
            <p:spPr bwMode="auto">
              <a:xfrm>
                <a:off x="3379" y="2857"/>
                <a:ext cx="84" cy="84"/>
              </a:xfrm>
              <a:custGeom>
                <a:avLst/>
                <a:gdLst/>
                <a:ahLst/>
                <a:cxnLst>
                  <a:cxn ang="0">
                    <a:pos x="46"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7" y="0"/>
                  </a:cxn>
                  <a:cxn ang="0">
                    <a:pos x="42" y="0"/>
                  </a:cxn>
                </a:cxnLst>
                <a:rect l="0" t="0" r="r" b="b"/>
                <a:pathLst>
                  <a:path w="84" h="84">
                    <a:moveTo>
                      <a:pt x="42" y="0"/>
                    </a:moveTo>
                    <a:lnTo>
                      <a:pt x="46" y="0"/>
                    </a:lnTo>
                    <a:lnTo>
                      <a:pt x="50"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0" y="83"/>
                    </a:lnTo>
                    <a:lnTo>
                      <a:pt x="46" y="84"/>
                    </a:lnTo>
                    <a:lnTo>
                      <a:pt x="42" y="84"/>
                    </a:lnTo>
                    <a:lnTo>
                      <a:pt x="37" y="84"/>
                    </a:lnTo>
                    <a:lnTo>
                      <a:pt x="33"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95" name="Oval 218"/>
              <p:cNvSpPr>
                <a:spLocks noChangeArrowheads="1"/>
              </p:cNvSpPr>
              <p:nvPr/>
            </p:nvSpPr>
            <p:spPr bwMode="auto">
              <a:xfrm>
                <a:off x="3383" y="286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96" name="Freeform 219"/>
              <p:cNvSpPr>
                <a:spLocks/>
              </p:cNvSpPr>
              <p:nvPr/>
            </p:nvSpPr>
            <p:spPr bwMode="auto">
              <a:xfrm>
                <a:off x="3379" y="2857"/>
                <a:ext cx="84" cy="84"/>
              </a:xfrm>
              <a:custGeom>
                <a:avLst/>
                <a:gdLst/>
                <a:ahLst/>
                <a:cxnLst>
                  <a:cxn ang="0">
                    <a:pos x="46"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7" y="0"/>
                  </a:cxn>
                  <a:cxn ang="0">
                    <a:pos x="42" y="0"/>
                  </a:cxn>
                </a:cxnLst>
                <a:rect l="0" t="0" r="r" b="b"/>
                <a:pathLst>
                  <a:path w="84" h="84">
                    <a:moveTo>
                      <a:pt x="42" y="0"/>
                    </a:moveTo>
                    <a:lnTo>
                      <a:pt x="46" y="0"/>
                    </a:lnTo>
                    <a:lnTo>
                      <a:pt x="50"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0" y="83"/>
                    </a:lnTo>
                    <a:lnTo>
                      <a:pt x="46" y="84"/>
                    </a:lnTo>
                    <a:lnTo>
                      <a:pt x="42" y="84"/>
                    </a:lnTo>
                    <a:lnTo>
                      <a:pt x="37" y="84"/>
                    </a:lnTo>
                    <a:lnTo>
                      <a:pt x="33"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97" name="Oval 220"/>
              <p:cNvSpPr>
                <a:spLocks noChangeArrowheads="1"/>
              </p:cNvSpPr>
              <p:nvPr/>
            </p:nvSpPr>
            <p:spPr bwMode="auto">
              <a:xfrm>
                <a:off x="3389" y="2903"/>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98" name="Freeform 221"/>
              <p:cNvSpPr>
                <a:spLocks/>
              </p:cNvSpPr>
              <p:nvPr/>
            </p:nvSpPr>
            <p:spPr bwMode="auto">
              <a:xfrm>
                <a:off x="3385" y="2899"/>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2"/>
                    </a:lnTo>
                    <a:lnTo>
                      <a:pt x="84" y="47"/>
                    </a:lnTo>
                    <a:lnTo>
                      <a:pt x="83" y="51"/>
                    </a:lnTo>
                    <a:lnTo>
                      <a:pt x="82" y="55"/>
                    </a:lnTo>
                    <a:lnTo>
                      <a:pt x="80" y="58"/>
                    </a:lnTo>
                    <a:lnTo>
                      <a:pt x="79" y="62"/>
                    </a:lnTo>
                    <a:lnTo>
                      <a:pt x="77" y="65"/>
                    </a:lnTo>
                    <a:lnTo>
                      <a:pt x="74" y="69"/>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10" y="69"/>
                    </a:lnTo>
                    <a:lnTo>
                      <a:pt x="6" y="65"/>
                    </a:lnTo>
                    <a:lnTo>
                      <a:pt x="5" y="62"/>
                    </a:lnTo>
                    <a:lnTo>
                      <a:pt x="3" y="58"/>
                    </a:lnTo>
                    <a:lnTo>
                      <a:pt x="1" y="55"/>
                    </a:lnTo>
                    <a:lnTo>
                      <a:pt x="1" y="51"/>
                    </a:lnTo>
                    <a:lnTo>
                      <a:pt x="0" y="47"/>
                    </a:lnTo>
                    <a:lnTo>
                      <a:pt x="0" y="42"/>
                    </a:lnTo>
                    <a:lnTo>
                      <a:pt x="0" y="38"/>
                    </a:lnTo>
                    <a:lnTo>
                      <a:pt x="1" y="34"/>
                    </a:lnTo>
                    <a:lnTo>
                      <a:pt x="1" y="29"/>
                    </a:lnTo>
                    <a:lnTo>
                      <a:pt x="3" y="26"/>
                    </a:lnTo>
                    <a:lnTo>
                      <a:pt x="5" y="22"/>
                    </a:lnTo>
                    <a:lnTo>
                      <a:pt x="6" y="19"/>
                    </a:lnTo>
                    <a:lnTo>
                      <a:pt x="10"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99" name="Oval 222"/>
              <p:cNvSpPr>
                <a:spLocks noChangeArrowheads="1"/>
              </p:cNvSpPr>
              <p:nvPr/>
            </p:nvSpPr>
            <p:spPr bwMode="auto">
              <a:xfrm>
                <a:off x="3389" y="2946"/>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00" name="Freeform 223"/>
              <p:cNvSpPr>
                <a:spLocks/>
              </p:cNvSpPr>
              <p:nvPr/>
            </p:nvSpPr>
            <p:spPr bwMode="auto">
              <a:xfrm>
                <a:off x="3385" y="2942"/>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01" name="Oval 224"/>
              <p:cNvSpPr>
                <a:spLocks noChangeArrowheads="1"/>
              </p:cNvSpPr>
              <p:nvPr/>
            </p:nvSpPr>
            <p:spPr bwMode="auto">
              <a:xfrm>
                <a:off x="3389" y="2989"/>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02" name="Freeform 225"/>
              <p:cNvSpPr>
                <a:spLocks/>
              </p:cNvSpPr>
              <p:nvPr/>
            </p:nvSpPr>
            <p:spPr bwMode="auto">
              <a:xfrm>
                <a:off x="3385" y="2985"/>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10" y="69"/>
                    </a:lnTo>
                    <a:lnTo>
                      <a:pt x="6" y="66"/>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03" name="Oval 226"/>
              <p:cNvSpPr>
                <a:spLocks noChangeArrowheads="1"/>
              </p:cNvSpPr>
              <p:nvPr/>
            </p:nvSpPr>
            <p:spPr bwMode="auto">
              <a:xfrm>
                <a:off x="3389" y="3097"/>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04" name="Freeform 227"/>
              <p:cNvSpPr>
                <a:spLocks/>
              </p:cNvSpPr>
              <p:nvPr/>
            </p:nvSpPr>
            <p:spPr bwMode="auto">
              <a:xfrm>
                <a:off x="3385" y="3093"/>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05" name="Oval 228"/>
              <p:cNvSpPr>
                <a:spLocks noChangeArrowheads="1"/>
              </p:cNvSpPr>
              <p:nvPr/>
            </p:nvSpPr>
            <p:spPr bwMode="auto">
              <a:xfrm>
                <a:off x="3389" y="3046"/>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06" name="Freeform 229"/>
              <p:cNvSpPr>
                <a:spLocks/>
              </p:cNvSpPr>
              <p:nvPr/>
            </p:nvSpPr>
            <p:spPr bwMode="auto">
              <a:xfrm>
                <a:off x="3385" y="3042"/>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07" name="Oval 230"/>
              <p:cNvSpPr>
                <a:spLocks noChangeArrowheads="1"/>
              </p:cNvSpPr>
              <p:nvPr/>
            </p:nvSpPr>
            <p:spPr bwMode="auto">
              <a:xfrm>
                <a:off x="3389" y="301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08" name="Freeform 231"/>
              <p:cNvSpPr>
                <a:spLocks/>
              </p:cNvSpPr>
              <p:nvPr/>
            </p:nvSpPr>
            <p:spPr bwMode="auto">
              <a:xfrm>
                <a:off x="3385" y="3014"/>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09" name="Oval 232"/>
              <p:cNvSpPr>
                <a:spLocks noChangeArrowheads="1"/>
              </p:cNvSpPr>
              <p:nvPr/>
            </p:nvSpPr>
            <p:spPr bwMode="auto">
              <a:xfrm>
                <a:off x="3497" y="3006"/>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10" name="Freeform 233"/>
              <p:cNvSpPr>
                <a:spLocks/>
              </p:cNvSpPr>
              <p:nvPr/>
            </p:nvSpPr>
            <p:spPr bwMode="auto">
              <a:xfrm>
                <a:off x="3493" y="3002"/>
                <a:ext cx="84" cy="84"/>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9"/>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9"/>
                    </a:lnTo>
                    <a:lnTo>
                      <a:pt x="72"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2"/>
                    </a:lnTo>
                    <a:lnTo>
                      <a:pt x="77" y="65"/>
                    </a:lnTo>
                    <a:lnTo>
                      <a:pt x="74" y="68"/>
                    </a:lnTo>
                    <a:lnTo>
                      <a:pt x="72"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11" name="Oval 234"/>
              <p:cNvSpPr>
                <a:spLocks noChangeArrowheads="1"/>
              </p:cNvSpPr>
              <p:nvPr/>
            </p:nvSpPr>
            <p:spPr bwMode="auto">
              <a:xfrm>
                <a:off x="3497" y="270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12" name="Freeform 235"/>
              <p:cNvSpPr>
                <a:spLocks/>
              </p:cNvSpPr>
              <p:nvPr/>
            </p:nvSpPr>
            <p:spPr bwMode="auto">
              <a:xfrm>
                <a:off x="3493" y="2704"/>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2"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2"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13" name="Oval 236"/>
              <p:cNvSpPr>
                <a:spLocks noChangeArrowheads="1"/>
              </p:cNvSpPr>
              <p:nvPr/>
            </p:nvSpPr>
            <p:spPr bwMode="auto">
              <a:xfrm>
                <a:off x="3497" y="3105"/>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14" name="Freeform 237"/>
              <p:cNvSpPr>
                <a:spLocks/>
              </p:cNvSpPr>
              <p:nvPr/>
            </p:nvSpPr>
            <p:spPr bwMode="auto">
              <a:xfrm>
                <a:off x="3493" y="3101"/>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2"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2"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15" name="Oval 238"/>
              <p:cNvSpPr>
                <a:spLocks noChangeArrowheads="1"/>
              </p:cNvSpPr>
              <p:nvPr/>
            </p:nvSpPr>
            <p:spPr bwMode="auto">
              <a:xfrm>
                <a:off x="3497" y="287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16" name="Freeform 239"/>
              <p:cNvSpPr>
                <a:spLocks/>
              </p:cNvSpPr>
              <p:nvPr/>
            </p:nvSpPr>
            <p:spPr bwMode="auto">
              <a:xfrm>
                <a:off x="3493" y="2874"/>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2"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2"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17" name="Oval 240"/>
              <p:cNvSpPr>
                <a:spLocks noChangeArrowheads="1"/>
              </p:cNvSpPr>
              <p:nvPr/>
            </p:nvSpPr>
            <p:spPr bwMode="auto">
              <a:xfrm>
                <a:off x="3497" y="3120"/>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18" name="Freeform 241"/>
              <p:cNvSpPr>
                <a:spLocks/>
              </p:cNvSpPr>
              <p:nvPr/>
            </p:nvSpPr>
            <p:spPr bwMode="auto">
              <a:xfrm>
                <a:off x="3493" y="3116"/>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2"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2"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19" name="Oval 242"/>
              <p:cNvSpPr>
                <a:spLocks noChangeArrowheads="1"/>
              </p:cNvSpPr>
              <p:nvPr/>
            </p:nvSpPr>
            <p:spPr bwMode="auto">
              <a:xfrm>
                <a:off x="3497" y="3120"/>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20" name="Freeform 243"/>
              <p:cNvSpPr>
                <a:spLocks/>
              </p:cNvSpPr>
              <p:nvPr/>
            </p:nvSpPr>
            <p:spPr bwMode="auto">
              <a:xfrm>
                <a:off x="3493" y="3116"/>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2"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2"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21" name="Oval 244"/>
              <p:cNvSpPr>
                <a:spLocks noChangeArrowheads="1"/>
              </p:cNvSpPr>
              <p:nvPr/>
            </p:nvSpPr>
            <p:spPr bwMode="auto">
              <a:xfrm>
                <a:off x="3517" y="3030"/>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22" name="Freeform 245"/>
              <p:cNvSpPr>
                <a:spLocks/>
              </p:cNvSpPr>
              <p:nvPr/>
            </p:nvSpPr>
            <p:spPr bwMode="auto">
              <a:xfrm>
                <a:off x="3512" y="3026"/>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6"/>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4" y="16"/>
                    </a:lnTo>
                    <a:lnTo>
                      <a:pt x="78" y="19"/>
                    </a:lnTo>
                    <a:lnTo>
                      <a:pt x="79" y="22"/>
                    </a:lnTo>
                    <a:lnTo>
                      <a:pt x="81" y="26"/>
                    </a:lnTo>
                    <a:lnTo>
                      <a:pt x="83" y="29"/>
                    </a:lnTo>
                    <a:lnTo>
                      <a:pt x="83" y="33"/>
                    </a:lnTo>
                    <a:lnTo>
                      <a:pt x="84" y="38"/>
                    </a:lnTo>
                    <a:lnTo>
                      <a:pt x="84" y="42"/>
                    </a:lnTo>
                    <a:lnTo>
                      <a:pt x="84" y="46"/>
                    </a:lnTo>
                    <a:lnTo>
                      <a:pt x="83" y="51"/>
                    </a:lnTo>
                    <a:lnTo>
                      <a:pt x="83" y="55"/>
                    </a:lnTo>
                    <a:lnTo>
                      <a:pt x="81" y="58"/>
                    </a:lnTo>
                    <a:lnTo>
                      <a:pt x="79" y="62"/>
                    </a:lnTo>
                    <a:lnTo>
                      <a:pt x="78" y="65"/>
                    </a:lnTo>
                    <a:lnTo>
                      <a:pt x="74" y="68"/>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23" name="Oval 246"/>
              <p:cNvSpPr>
                <a:spLocks noChangeArrowheads="1"/>
              </p:cNvSpPr>
              <p:nvPr/>
            </p:nvSpPr>
            <p:spPr bwMode="auto">
              <a:xfrm>
                <a:off x="3517" y="3165"/>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24" name="Freeform 247"/>
              <p:cNvSpPr>
                <a:spLocks/>
              </p:cNvSpPr>
              <p:nvPr/>
            </p:nvSpPr>
            <p:spPr bwMode="auto">
              <a:xfrm>
                <a:off x="3512" y="3161"/>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4" y="16"/>
                    </a:lnTo>
                    <a:lnTo>
                      <a:pt x="78" y="19"/>
                    </a:lnTo>
                    <a:lnTo>
                      <a:pt x="79" y="22"/>
                    </a:lnTo>
                    <a:lnTo>
                      <a:pt x="81" y="26"/>
                    </a:lnTo>
                    <a:lnTo>
                      <a:pt x="83" y="29"/>
                    </a:lnTo>
                    <a:lnTo>
                      <a:pt x="83" y="34"/>
                    </a:lnTo>
                    <a:lnTo>
                      <a:pt x="84" y="38"/>
                    </a:lnTo>
                    <a:lnTo>
                      <a:pt x="84" y="42"/>
                    </a:lnTo>
                    <a:lnTo>
                      <a:pt x="84" y="47"/>
                    </a:lnTo>
                    <a:lnTo>
                      <a:pt x="83" y="51"/>
                    </a:lnTo>
                    <a:lnTo>
                      <a:pt x="83" y="55"/>
                    </a:lnTo>
                    <a:lnTo>
                      <a:pt x="81" y="58"/>
                    </a:lnTo>
                    <a:lnTo>
                      <a:pt x="79" y="62"/>
                    </a:lnTo>
                    <a:lnTo>
                      <a:pt x="78" y="65"/>
                    </a:lnTo>
                    <a:lnTo>
                      <a:pt x="74" y="69"/>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9"/>
                    </a:lnTo>
                    <a:lnTo>
                      <a:pt x="7" y="65"/>
                    </a:lnTo>
                    <a:lnTo>
                      <a:pt x="5" y="62"/>
                    </a:lnTo>
                    <a:lnTo>
                      <a:pt x="4" y="58"/>
                    </a:lnTo>
                    <a:lnTo>
                      <a:pt x="2" y="55"/>
                    </a:lnTo>
                    <a:lnTo>
                      <a:pt x="1" y="51"/>
                    </a:lnTo>
                    <a:lnTo>
                      <a:pt x="0" y="47"/>
                    </a:lnTo>
                    <a:lnTo>
                      <a:pt x="0" y="42"/>
                    </a:lnTo>
                    <a:lnTo>
                      <a:pt x="0" y="38"/>
                    </a:lnTo>
                    <a:lnTo>
                      <a:pt x="1" y="34"/>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25" name="Oval 248"/>
              <p:cNvSpPr>
                <a:spLocks noChangeArrowheads="1"/>
              </p:cNvSpPr>
              <p:nvPr/>
            </p:nvSpPr>
            <p:spPr bwMode="auto">
              <a:xfrm>
                <a:off x="3517" y="3122"/>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26" name="Freeform 249"/>
              <p:cNvSpPr>
                <a:spLocks/>
              </p:cNvSpPr>
              <p:nvPr/>
            </p:nvSpPr>
            <p:spPr bwMode="auto">
              <a:xfrm>
                <a:off x="3512" y="3118"/>
                <a:ext cx="84" cy="84"/>
              </a:xfrm>
              <a:custGeom>
                <a:avLst/>
                <a:gdLst/>
                <a:ahLst/>
                <a:cxnLst>
                  <a:cxn ang="0">
                    <a:pos x="47" y="0"/>
                  </a:cxn>
                  <a:cxn ang="0">
                    <a:pos x="55" y="2"/>
                  </a:cxn>
                  <a:cxn ang="0">
                    <a:pos x="62" y="5"/>
                  </a:cxn>
                  <a:cxn ang="0">
                    <a:pos x="69" y="10"/>
                  </a:cxn>
                  <a:cxn ang="0">
                    <a:pos x="74" y="16"/>
                  </a:cxn>
                  <a:cxn ang="0">
                    <a:pos x="79" y="22"/>
                  </a:cxn>
                  <a:cxn ang="0">
                    <a:pos x="83" y="29"/>
                  </a:cxn>
                  <a:cxn ang="0">
                    <a:pos x="84" y="37"/>
                  </a:cxn>
                  <a:cxn ang="0">
                    <a:pos x="84" y="46"/>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7"/>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4" y="16"/>
                    </a:lnTo>
                    <a:lnTo>
                      <a:pt x="78" y="19"/>
                    </a:lnTo>
                    <a:lnTo>
                      <a:pt x="79" y="22"/>
                    </a:lnTo>
                    <a:lnTo>
                      <a:pt x="81" y="26"/>
                    </a:lnTo>
                    <a:lnTo>
                      <a:pt x="83" y="29"/>
                    </a:lnTo>
                    <a:lnTo>
                      <a:pt x="83" y="33"/>
                    </a:lnTo>
                    <a:lnTo>
                      <a:pt x="84" y="37"/>
                    </a:lnTo>
                    <a:lnTo>
                      <a:pt x="84" y="42"/>
                    </a:lnTo>
                    <a:lnTo>
                      <a:pt x="84" y="46"/>
                    </a:lnTo>
                    <a:lnTo>
                      <a:pt x="83" y="51"/>
                    </a:lnTo>
                    <a:lnTo>
                      <a:pt x="83" y="55"/>
                    </a:lnTo>
                    <a:lnTo>
                      <a:pt x="81" y="58"/>
                    </a:lnTo>
                    <a:lnTo>
                      <a:pt x="79" y="62"/>
                    </a:lnTo>
                    <a:lnTo>
                      <a:pt x="78" y="65"/>
                    </a:lnTo>
                    <a:lnTo>
                      <a:pt x="74" y="68"/>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7"/>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27" name="Oval 250"/>
              <p:cNvSpPr>
                <a:spLocks noChangeArrowheads="1"/>
              </p:cNvSpPr>
              <p:nvPr/>
            </p:nvSpPr>
            <p:spPr bwMode="auto">
              <a:xfrm>
                <a:off x="3517" y="3091"/>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28" name="Freeform 251"/>
              <p:cNvSpPr>
                <a:spLocks/>
              </p:cNvSpPr>
              <p:nvPr/>
            </p:nvSpPr>
            <p:spPr bwMode="auto">
              <a:xfrm>
                <a:off x="3512" y="3087"/>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7"/>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4" y="16"/>
                    </a:lnTo>
                    <a:lnTo>
                      <a:pt x="78" y="19"/>
                    </a:lnTo>
                    <a:lnTo>
                      <a:pt x="79" y="22"/>
                    </a:lnTo>
                    <a:lnTo>
                      <a:pt x="81" y="26"/>
                    </a:lnTo>
                    <a:lnTo>
                      <a:pt x="83" y="29"/>
                    </a:lnTo>
                    <a:lnTo>
                      <a:pt x="83" y="33"/>
                    </a:lnTo>
                    <a:lnTo>
                      <a:pt x="84" y="38"/>
                    </a:lnTo>
                    <a:lnTo>
                      <a:pt x="84" y="42"/>
                    </a:lnTo>
                    <a:lnTo>
                      <a:pt x="84" y="47"/>
                    </a:lnTo>
                    <a:lnTo>
                      <a:pt x="83" y="51"/>
                    </a:lnTo>
                    <a:lnTo>
                      <a:pt x="83" y="55"/>
                    </a:lnTo>
                    <a:lnTo>
                      <a:pt x="81" y="58"/>
                    </a:lnTo>
                    <a:lnTo>
                      <a:pt x="79" y="62"/>
                    </a:lnTo>
                    <a:lnTo>
                      <a:pt x="78" y="65"/>
                    </a:lnTo>
                    <a:lnTo>
                      <a:pt x="74" y="68"/>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7"/>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29" name="Oval 252"/>
              <p:cNvSpPr>
                <a:spLocks noChangeArrowheads="1"/>
              </p:cNvSpPr>
              <p:nvPr/>
            </p:nvSpPr>
            <p:spPr bwMode="auto">
              <a:xfrm>
                <a:off x="3517" y="3099"/>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30" name="Freeform 253"/>
              <p:cNvSpPr>
                <a:spLocks/>
              </p:cNvSpPr>
              <p:nvPr/>
            </p:nvSpPr>
            <p:spPr bwMode="auto">
              <a:xfrm>
                <a:off x="3512" y="3095"/>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6" y="7"/>
                    </a:lnTo>
                    <a:lnTo>
                      <a:pt x="69" y="10"/>
                    </a:lnTo>
                    <a:lnTo>
                      <a:pt x="72" y="12"/>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6"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31" name="Oval 254"/>
              <p:cNvSpPr>
                <a:spLocks noChangeArrowheads="1"/>
              </p:cNvSpPr>
              <p:nvPr/>
            </p:nvSpPr>
            <p:spPr bwMode="auto">
              <a:xfrm>
                <a:off x="3517" y="3046"/>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32" name="Freeform 255"/>
              <p:cNvSpPr>
                <a:spLocks/>
              </p:cNvSpPr>
              <p:nvPr/>
            </p:nvSpPr>
            <p:spPr bwMode="auto">
              <a:xfrm>
                <a:off x="3512" y="3042"/>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6"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6"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33" name="Oval 256"/>
              <p:cNvSpPr>
                <a:spLocks noChangeArrowheads="1"/>
              </p:cNvSpPr>
              <p:nvPr/>
            </p:nvSpPr>
            <p:spPr bwMode="auto">
              <a:xfrm>
                <a:off x="3704" y="3135"/>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34" name="Freeform 257"/>
              <p:cNvSpPr>
                <a:spLocks/>
              </p:cNvSpPr>
              <p:nvPr/>
            </p:nvSpPr>
            <p:spPr bwMode="auto">
              <a:xfrm>
                <a:off x="3700" y="3131"/>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6"/>
                  </a:cxn>
                  <a:cxn ang="0">
                    <a:pos x="82" y="55"/>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5"/>
                  </a:cxn>
                  <a:cxn ang="0">
                    <a:pos x="0" y="46"/>
                  </a:cxn>
                  <a:cxn ang="0">
                    <a:pos x="0" y="38"/>
                  </a:cxn>
                  <a:cxn ang="0">
                    <a:pos x="1" y="29"/>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3"/>
                    </a:lnTo>
                    <a:lnTo>
                      <a:pt x="83" y="38"/>
                    </a:lnTo>
                    <a:lnTo>
                      <a:pt x="83" y="42"/>
                    </a:lnTo>
                    <a:lnTo>
                      <a:pt x="83" y="46"/>
                    </a:lnTo>
                    <a:lnTo>
                      <a:pt x="83" y="51"/>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5"/>
                    </a:lnTo>
                    <a:lnTo>
                      <a:pt x="0" y="51"/>
                    </a:lnTo>
                    <a:lnTo>
                      <a:pt x="0" y="46"/>
                    </a:lnTo>
                    <a:lnTo>
                      <a:pt x="0" y="42"/>
                    </a:lnTo>
                    <a:lnTo>
                      <a:pt x="0" y="38"/>
                    </a:lnTo>
                    <a:lnTo>
                      <a:pt x="0" y="33"/>
                    </a:lnTo>
                    <a:lnTo>
                      <a:pt x="1" y="29"/>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35" name="Oval 258"/>
              <p:cNvSpPr>
                <a:spLocks noChangeArrowheads="1"/>
              </p:cNvSpPr>
              <p:nvPr/>
            </p:nvSpPr>
            <p:spPr bwMode="auto">
              <a:xfrm>
                <a:off x="3704" y="3135"/>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36" name="Freeform 259"/>
              <p:cNvSpPr>
                <a:spLocks/>
              </p:cNvSpPr>
              <p:nvPr/>
            </p:nvSpPr>
            <p:spPr bwMode="auto">
              <a:xfrm>
                <a:off x="3700" y="3131"/>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6"/>
                  </a:cxn>
                  <a:cxn ang="0">
                    <a:pos x="82" y="55"/>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5"/>
                  </a:cxn>
                  <a:cxn ang="0">
                    <a:pos x="0" y="46"/>
                  </a:cxn>
                  <a:cxn ang="0">
                    <a:pos x="0" y="38"/>
                  </a:cxn>
                  <a:cxn ang="0">
                    <a:pos x="1" y="29"/>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3"/>
                    </a:lnTo>
                    <a:lnTo>
                      <a:pt x="83" y="38"/>
                    </a:lnTo>
                    <a:lnTo>
                      <a:pt x="83" y="42"/>
                    </a:lnTo>
                    <a:lnTo>
                      <a:pt x="83" y="46"/>
                    </a:lnTo>
                    <a:lnTo>
                      <a:pt x="83" y="51"/>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5"/>
                    </a:lnTo>
                    <a:lnTo>
                      <a:pt x="0" y="51"/>
                    </a:lnTo>
                    <a:lnTo>
                      <a:pt x="0" y="46"/>
                    </a:lnTo>
                    <a:lnTo>
                      <a:pt x="0" y="42"/>
                    </a:lnTo>
                    <a:lnTo>
                      <a:pt x="0" y="38"/>
                    </a:lnTo>
                    <a:lnTo>
                      <a:pt x="0" y="33"/>
                    </a:lnTo>
                    <a:lnTo>
                      <a:pt x="1" y="29"/>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37" name="Oval 260"/>
              <p:cNvSpPr>
                <a:spLocks noChangeArrowheads="1"/>
              </p:cNvSpPr>
              <p:nvPr/>
            </p:nvSpPr>
            <p:spPr bwMode="auto">
              <a:xfrm>
                <a:off x="3704" y="3107"/>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38" name="Freeform 261"/>
              <p:cNvSpPr>
                <a:spLocks/>
              </p:cNvSpPr>
              <p:nvPr/>
            </p:nvSpPr>
            <p:spPr bwMode="auto">
              <a:xfrm>
                <a:off x="3700" y="3103"/>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2"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39" name="Oval 262"/>
              <p:cNvSpPr>
                <a:spLocks noChangeArrowheads="1"/>
              </p:cNvSpPr>
              <p:nvPr/>
            </p:nvSpPr>
            <p:spPr bwMode="auto">
              <a:xfrm>
                <a:off x="3704" y="3093"/>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40" name="Freeform 263"/>
              <p:cNvSpPr>
                <a:spLocks/>
              </p:cNvSpPr>
              <p:nvPr/>
            </p:nvSpPr>
            <p:spPr bwMode="auto">
              <a:xfrm>
                <a:off x="3700" y="3089"/>
                <a:ext cx="83" cy="84"/>
              </a:xfrm>
              <a:custGeom>
                <a:avLst/>
                <a:gdLst/>
                <a:ahLst/>
                <a:cxnLst>
                  <a:cxn ang="0">
                    <a:pos x="46" y="0"/>
                  </a:cxn>
                  <a:cxn ang="0">
                    <a:pos x="54" y="1"/>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41" name="Oval 264"/>
              <p:cNvSpPr>
                <a:spLocks noChangeArrowheads="1"/>
              </p:cNvSpPr>
              <p:nvPr/>
            </p:nvSpPr>
            <p:spPr bwMode="auto">
              <a:xfrm>
                <a:off x="3704" y="3177"/>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42" name="Freeform 265"/>
              <p:cNvSpPr>
                <a:spLocks/>
              </p:cNvSpPr>
              <p:nvPr/>
            </p:nvSpPr>
            <p:spPr bwMode="auto">
              <a:xfrm>
                <a:off x="3700" y="3173"/>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8"/>
                  </a:cxn>
                  <a:cxn ang="0">
                    <a:pos x="54" y="82"/>
                  </a:cxn>
                  <a:cxn ang="0">
                    <a:pos x="46" y="83"/>
                  </a:cxn>
                  <a:cxn ang="0">
                    <a:pos x="37" y="83"/>
                  </a:cxn>
                  <a:cxn ang="0">
                    <a:pos x="29" y="82"/>
                  </a:cxn>
                  <a:cxn ang="0">
                    <a:pos x="22" y="78"/>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8"/>
                    </a:lnTo>
                    <a:lnTo>
                      <a:pt x="57" y="80"/>
                    </a:lnTo>
                    <a:lnTo>
                      <a:pt x="54" y="82"/>
                    </a:lnTo>
                    <a:lnTo>
                      <a:pt x="50" y="83"/>
                    </a:lnTo>
                    <a:lnTo>
                      <a:pt x="46" y="83"/>
                    </a:lnTo>
                    <a:lnTo>
                      <a:pt x="42" y="83"/>
                    </a:lnTo>
                    <a:lnTo>
                      <a:pt x="37" y="83"/>
                    </a:lnTo>
                    <a:lnTo>
                      <a:pt x="33" y="83"/>
                    </a:lnTo>
                    <a:lnTo>
                      <a:pt x="29" y="82"/>
                    </a:lnTo>
                    <a:lnTo>
                      <a:pt x="26" y="80"/>
                    </a:lnTo>
                    <a:lnTo>
                      <a:pt x="22" y="78"/>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43" name="Oval 266"/>
              <p:cNvSpPr>
                <a:spLocks noChangeArrowheads="1"/>
              </p:cNvSpPr>
              <p:nvPr/>
            </p:nvSpPr>
            <p:spPr bwMode="auto">
              <a:xfrm>
                <a:off x="3704" y="2981"/>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44" name="Freeform 267"/>
              <p:cNvSpPr>
                <a:spLocks/>
              </p:cNvSpPr>
              <p:nvPr/>
            </p:nvSpPr>
            <p:spPr bwMode="auto">
              <a:xfrm>
                <a:off x="3700" y="2977"/>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2"/>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45" name="Oval 268"/>
              <p:cNvSpPr>
                <a:spLocks noChangeArrowheads="1"/>
              </p:cNvSpPr>
              <p:nvPr/>
            </p:nvSpPr>
            <p:spPr bwMode="auto">
              <a:xfrm>
                <a:off x="3264" y="2870"/>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46" name="Freeform 269"/>
              <p:cNvSpPr>
                <a:spLocks/>
              </p:cNvSpPr>
              <p:nvPr/>
            </p:nvSpPr>
            <p:spPr bwMode="auto">
              <a:xfrm>
                <a:off x="3259" y="2866"/>
                <a:ext cx="84" cy="84"/>
              </a:xfrm>
              <a:custGeom>
                <a:avLst/>
                <a:gdLst/>
                <a:ahLst/>
                <a:cxnLst>
                  <a:cxn ang="0">
                    <a:pos x="47" y="0"/>
                  </a:cxn>
                  <a:cxn ang="0">
                    <a:pos x="55" y="1"/>
                  </a:cxn>
                  <a:cxn ang="0">
                    <a:pos x="62" y="5"/>
                  </a:cxn>
                  <a:cxn ang="0">
                    <a:pos x="69" y="10"/>
                  </a:cxn>
                  <a:cxn ang="0">
                    <a:pos x="75" y="15"/>
                  </a:cxn>
                  <a:cxn ang="0">
                    <a:pos x="79" y="22"/>
                  </a:cxn>
                  <a:cxn ang="0">
                    <a:pos x="83" y="29"/>
                  </a:cxn>
                  <a:cxn ang="0">
                    <a:pos x="84" y="37"/>
                  </a:cxn>
                  <a:cxn ang="0">
                    <a:pos x="84" y="46"/>
                  </a:cxn>
                  <a:cxn ang="0">
                    <a:pos x="83" y="54"/>
                  </a:cxn>
                  <a:cxn ang="0">
                    <a:pos x="79" y="62"/>
                  </a:cxn>
                  <a:cxn ang="0">
                    <a:pos x="75"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6" y="6"/>
                    </a:lnTo>
                    <a:lnTo>
                      <a:pt x="69" y="10"/>
                    </a:lnTo>
                    <a:lnTo>
                      <a:pt x="72" y="12"/>
                    </a:lnTo>
                    <a:lnTo>
                      <a:pt x="75"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5" y="68"/>
                    </a:lnTo>
                    <a:lnTo>
                      <a:pt x="72" y="71"/>
                    </a:lnTo>
                    <a:lnTo>
                      <a:pt x="69" y="74"/>
                    </a:lnTo>
                    <a:lnTo>
                      <a:pt x="66" y="77"/>
                    </a:lnTo>
                    <a:lnTo>
                      <a:pt x="62" y="79"/>
                    </a:lnTo>
                    <a:lnTo>
                      <a:pt x="58" y="80"/>
                    </a:lnTo>
                    <a:lnTo>
                      <a:pt x="55" y="82"/>
                    </a:lnTo>
                    <a:lnTo>
                      <a:pt x="51" y="83"/>
                    </a:lnTo>
                    <a:lnTo>
                      <a:pt x="47" y="84"/>
                    </a:lnTo>
                    <a:lnTo>
                      <a:pt x="43" y="84"/>
                    </a:lnTo>
                    <a:lnTo>
                      <a:pt x="38" y="84"/>
                    </a:lnTo>
                    <a:lnTo>
                      <a:pt x="34" y="83"/>
                    </a:lnTo>
                    <a:lnTo>
                      <a:pt x="30" y="82"/>
                    </a:lnTo>
                    <a:lnTo>
                      <a:pt x="27"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7"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47" name="Oval 270"/>
              <p:cNvSpPr>
                <a:spLocks noChangeArrowheads="1"/>
              </p:cNvSpPr>
              <p:nvPr/>
            </p:nvSpPr>
            <p:spPr bwMode="auto">
              <a:xfrm>
                <a:off x="3298" y="2837"/>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48" name="Freeform 271"/>
              <p:cNvSpPr>
                <a:spLocks/>
              </p:cNvSpPr>
              <p:nvPr/>
            </p:nvSpPr>
            <p:spPr bwMode="auto">
              <a:xfrm>
                <a:off x="3294" y="2832"/>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6"/>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6"/>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49" name="Oval 272"/>
              <p:cNvSpPr>
                <a:spLocks noChangeArrowheads="1"/>
              </p:cNvSpPr>
              <p:nvPr/>
            </p:nvSpPr>
            <p:spPr bwMode="auto">
              <a:xfrm>
                <a:off x="3399" y="3004"/>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50" name="Freeform 273"/>
              <p:cNvSpPr>
                <a:spLocks/>
              </p:cNvSpPr>
              <p:nvPr/>
            </p:nvSpPr>
            <p:spPr bwMode="auto">
              <a:xfrm>
                <a:off x="3395" y="3000"/>
                <a:ext cx="84" cy="84"/>
              </a:xfrm>
              <a:custGeom>
                <a:avLst/>
                <a:gdLst/>
                <a:ahLst/>
                <a:cxnLst>
                  <a:cxn ang="0">
                    <a:pos x="47" y="0"/>
                  </a:cxn>
                  <a:cxn ang="0">
                    <a:pos x="55" y="2"/>
                  </a:cxn>
                  <a:cxn ang="0">
                    <a:pos x="62" y="5"/>
                  </a:cxn>
                  <a:cxn ang="0">
                    <a:pos x="69" y="10"/>
                  </a:cxn>
                  <a:cxn ang="0">
                    <a:pos x="74" y="16"/>
                  </a:cxn>
                  <a:cxn ang="0">
                    <a:pos x="79" y="22"/>
                  </a:cxn>
                  <a:cxn ang="0">
                    <a:pos x="82" y="29"/>
                  </a:cxn>
                  <a:cxn ang="0">
                    <a:pos x="84" y="37"/>
                  </a:cxn>
                  <a:cxn ang="0">
                    <a:pos x="84" y="46"/>
                  </a:cxn>
                  <a:cxn ang="0">
                    <a:pos x="82"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7"/>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29"/>
                    </a:lnTo>
                    <a:lnTo>
                      <a:pt x="83" y="33"/>
                    </a:lnTo>
                    <a:lnTo>
                      <a:pt x="84" y="37"/>
                    </a:lnTo>
                    <a:lnTo>
                      <a:pt x="84" y="42"/>
                    </a:lnTo>
                    <a:lnTo>
                      <a:pt x="84" y="46"/>
                    </a:lnTo>
                    <a:lnTo>
                      <a:pt x="83" y="51"/>
                    </a:lnTo>
                    <a:lnTo>
                      <a:pt x="82"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7"/>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51" name="Oval 274"/>
              <p:cNvSpPr>
                <a:spLocks noChangeArrowheads="1"/>
              </p:cNvSpPr>
              <p:nvPr/>
            </p:nvSpPr>
            <p:spPr bwMode="auto">
              <a:xfrm>
                <a:off x="3467" y="2803"/>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52" name="Freeform 275"/>
              <p:cNvSpPr>
                <a:spLocks/>
              </p:cNvSpPr>
              <p:nvPr/>
            </p:nvSpPr>
            <p:spPr bwMode="auto">
              <a:xfrm>
                <a:off x="3463" y="2799"/>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5"/>
                  </a:cxn>
                  <a:cxn ang="0">
                    <a:pos x="0" y="46"/>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1" y="55"/>
                    </a:lnTo>
                    <a:lnTo>
                      <a:pt x="1" y="51"/>
                    </a:lnTo>
                    <a:lnTo>
                      <a:pt x="0" y="46"/>
                    </a:lnTo>
                    <a:lnTo>
                      <a:pt x="0" y="42"/>
                    </a:lnTo>
                    <a:lnTo>
                      <a:pt x="0" y="38"/>
                    </a:lnTo>
                    <a:lnTo>
                      <a:pt x="1" y="33"/>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53" name="Oval 276"/>
              <p:cNvSpPr>
                <a:spLocks noChangeArrowheads="1"/>
              </p:cNvSpPr>
              <p:nvPr/>
            </p:nvSpPr>
            <p:spPr bwMode="auto">
              <a:xfrm>
                <a:off x="3501" y="287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54" name="Freeform 277"/>
              <p:cNvSpPr>
                <a:spLocks/>
              </p:cNvSpPr>
              <p:nvPr/>
            </p:nvSpPr>
            <p:spPr bwMode="auto">
              <a:xfrm>
                <a:off x="3497" y="2866"/>
                <a:ext cx="84" cy="84"/>
              </a:xfrm>
              <a:custGeom>
                <a:avLst/>
                <a:gdLst/>
                <a:ahLst/>
                <a:cxnLst>
                  <a:cxn ang="0">
                    <a:pos x="46"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55" name="Oval 278"/>
              <p:cNvSpPr>
                <a:spLocks noChangeArrowheads="1"/>
              </p:cNvSpPr>
              <p:nvPr/>
            </p:nvSpPr>
            <p:spPr bwMode="auto">
              <a:xfrm>
                <a:off x="3518" y="2702"/>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56" name="Freeform 279"/>
              <p:cNvSpPr>
                <a:spLocks/>
              </p:cNvSpPr>
              <p:nvPr/>
            </p:nvSpPr>
            <p:spPr bwMode="auto">
              <a:xfrm>
                <a:off x="3514" y="2698"/>
                <a:ext cx="84" cy="84"/>
              </a:xfrm>
              <a:custGeom>
                <a:avLst/>
                <a:gdLst/>
                <a:ahLst/>
                <a:cxnLst>
                  <a:cxn ang="0">
                    <a:pos x="46"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5" y="82"/>
                  </a:cxn>
                  <a:cxn ang="0">
                    <a:pos x="46"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4"/>
                    </a:lnTo>
                    <a:lnTo>
                      <a:pt x="84" y="38"/>
                    </a:lnTo>
                    <a:lnTo>
                      <a:pt x="84" y="42"/>
                    </a:lnTo>
                    <a:lnTo>
                      <a:pt x="84" y="47"/>
                    </a:lnTo>
                    <a:lnTo>
                      <a:pt x="83" y="51"/>
                    </a:lnTo>
                    <a:lnTo>
                      <a:pt x="82" y="55"/>
                    </a:lnTo>
                    <a:lnTo>
                      <a:pt x="81" y="58"/>
                    </a:lnTo>
                    <a:lnTo>
                      <a:pt x="79" y="62"/>
                    </a:lnTo>
                    <a:lnTo>
                      <a:pt x="77" y="65"/>
                    </a:lnTo>
                    <a:lnTo>
                      <a:pt x="74" y="69"/>
                    </a:lnTo>
                    <a:lnTo>
                      <a:pt x="72" y="72"/>
                    </a:lnTo>
                    <a:lnTo>
                      <a:pt x="68" y="74"/>
                    </a:lnTo>
                    <a:lnTo>
                      <a:pt x="65" y="77"/>
                    </a:lnTo>
                    <a:lnTo>
                      <a:pt x="62" y="79"/>
                    </a:lnTo>
                    <a:lnTo>
                      <a:pt x="58" y="81"/>
                    </a:lnTo>
                    <a:lnTo>
                      <a:pt x="55" y="82"/>
                    </a:lnTo>
                    <a:lnTo>
                      <a:pt x="51" y="83"/>
                    </a:lnTo>
                    <a:lnTo>
                      <a:pt x="46" y="84"/>
                    </a:lnTo>
                    <a:lnTo>
                      <a:pt x="42" y="84"/>
                    </a:lnTo>
                    <a:lnTo>
                      <a:pt x="38" y="84"/>
                    </a:lnTo>
                    <a:lnTo>
                      <a:pt x="33" y="83"/>
                    </a:lnTo>
                    <a:lnTo>
                      <a:pt x="29" y="82"/>
                    </a:lnTo>
                    <a:lnTo>
                      <a:pt x="26" y="81"/>
                    </a:lnTo>
                    <a:lnTo>
                      <a:pt x="22" y="79"/>
                    </a:lnTo>
                    <a:lnTo>
                      <a:pt x="19" y="77"/>
                    </a:lnTo>
                    <a:lnTo>
                      <a:pt x="16" y="74"/>
                    </a:lnTo>
                    <a:lnTo>
                      <a:pt x="12" y="72"/>
                    </a:lnTo>
                    <a:lnTo>
                      <a:pt x="10" y="69"/>
                    </a:lnTo>
                    <a:lnTo>
                      <a:pt x="7" y="65"/>
                    </a:lnTo>
                    <a:lnTo>
                      <a:pt x="5" y="62"/>
                    </a:lnTo>
                    <a:lnTo>
                      <a:pt x="3" y="58"/>
                    </a:lnTo>
                    <a:lnTo>
                      <a:pt x="2" y="55"/>
                    </a:lnTo>
                    <a:lnTo>
                      <a:pt x="1" y="51"/>
                    </a:lnTo>
                    <a:lnTo>
                      <a:pt x="0" y="47"/>
                    </a:lnTo>
                    <a:lnTo>
                      <a:pt x="0" y="42"/>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57" name="Oval 280"/>
              <p:cNvSpPr>
                <a:spLocks noChangeArrowheads="1"/>
              </p:cNvSpPr>
              <p:nvPr/>
            </p:nvSpPr>
            <p:spPr bwMode="auto">
              <a:xfrm>
                <a:off x="3535" y="2803"/>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58" name="Freeform 281"/>
              <p:cNvSpPr>
                <a:spLocks/>
              </p:cNvSpPr>
              <p:nvPr/>
            </p:nvSpPr>
            <p:spPr bwMode="auto">
              <a:xfrm>
                <a:off x="3531" y="2799"/>
                <a:ext cx="84" cy="84"/>
              </a:xfrm>
              <a:custGeom>
                <a:avLst/>
                <a:gdLst/>
                <a:ahLst/>
                <a:cxnLst>
                  <a:cxn ang="0">
                    <a:pos x="47" y="0"/>
                  </a:cxn>
                  <a:cxn ang="0">
                    <a:pos x="55"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3"/>
                    </a:lnTo>
                    <a:lnTo>
                      <a:pt x="84" y="38"/>
                    </a:lnTo>
                    <a:lnTo>
                      <a:pt x="84" y="42"/>
                    </a:lnTo>
                    <a:lnTo>
                      <a:pt x="84" y="46"/>
                    </a:lnTo>
                    <a:lnTo>
                      <a:pt x="83" y="51"/>
                    </a:lnTo>
                    <a:lnTo>
                      <a:pt x="82" y="55"/>
                    </a:lnTo>
                    <a:lnTo>
                      <a:pt x="81" y="58"/>
                    </a:lnTo>
                    <a:lnTo>
                      <a:pt x="79" y="62"/>
                    </a:lnTo>
                    <a:lnTo>
                      <a:pt x="77" y="65"/>
                    </a:lnTo>
                    <a:lnTo>
                      <a:pt x="74" y="68"/>
                    </a:lnTo>
                    <a:lnTo>
                      <a:pt x="72" y="72"/>
                    </a:lnTo>
                    <a:lnTo>
                      <a:pt x="68"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1"/>
                    </a:lnTo>
                    <a:lnTo>
                      <a:pt x="0" y="46"/>
                    </a:lnTo>
                    <a:lnTo>
                      <a:pt x="0" y="42"/>
                    </a:lnTo>
                    <a:lnTo>
                      <a:pt x="0" y="38"/>
                    </a:lnTo>
                    <a:lnTo>
                      <a:pt x="1" y="33"/>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59" name="Oval 282"/>
              <p:cNvSpPr>
                <a:spLocks noChangeArrowheads="1"/>
              </p:cNvSpPr>
              <p:nvPr/>
            </p:nvSpPr>
            <p:spPr bwMode="auto">
              <a:xfrm>
                <a:off x="3535" y="2803"/>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60" name="Freeform 283"/>
              <p:cNvSpPr>
                <a:spLocks/>
              </p:cNvSpPr>
              <p:nvPr/>
            </p:nvSpPr>
            <p:spPr bwMode="auto">
              <a:xfrm>
                <a:off x="3531" y="2799"/>
                <a:ext cx="84" cy="84"/>
              </a:xfrm>
              <a:custGeom>
                <a:avLst/>
                <a:gdLst/>
                <a:ahLst/>
                <a:cxnLst>
                  <a:cxn ang="0">
                    <a:pos x="47" y="0"/>
                  </a:cxn>
                  <a:cxn ang="0">
                    <a:pos x="55"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3"/>
                    </a:lnTo>
                    <a:lnTo>
                      <a:pt x="84" y="38"/>
                    </a:lnTo>
                    <a:lnTo>
                      <a:pt x="84" y="42"/>
                    </a:lnTo>
                    <a:lnTo>
                      <a:pt x="84" y="46"/>
                    </a:lnTo>
                    <a:lnTo>
                      <a:pt x="83" y="51"/>
                    </a:lnTo>
                    <a:lnTo>
                      <a:pt x="82" y="55"/>
                    </a:lnTo>
                    <a:lnTo>
                      <a:pt x="81" y="58"/>
                    </a:lnTo>
                    <a:lnTo>
                      <a:pt x="79" y="62"/>
                    </a:lnTo>
                    <a:lnTo>
                      <a:pt x="77" y="65"/>
                    </a:lnTo>
                    <a:lnTo>
                      <a:pt x="74" y="68"/>
                    </a:lnTo>
                    <a:lnTo>
                      <a:pt x="72" y="72"/>
                    </a:lnTo>
                    <a:lnTo>
                      <a:pt x="68"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1"/>
                    </a:lnTo>
                    <a:lnTo>
                      <a:pt x="0" y="46"/>
                    </a:lnTo>
                    <a:lnTo>
                      <a:pt x="0" y="42"/>
                    </a:lnTo>
                    <a:lnTo>
                      <a:pt x="0" y="38"/>
                    </a:lnTo>
                    <a:lnTo>
                      <a:pt x="1" y="33"/>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61" name="Oval 284"/>
              <p:cNvSpPr>
                <a:spLocks noChangeArrowheads="1"/>
              </p:cNvSpPr>
              <p:nvPr/>
            </p:nvSpPr>
            <p:spPr bwMode="auto">
              <a:xfrm>
                <a:off x="3552" y="2970"/>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62" name="Freeform 285"/>
              <p:cNvSpPr>
                <a:spLocks/>
              </p:cNvSpPr>
              <p:nvPr/>
            </p:nvSpPr>
            <p:spPr bwMode="auto">
              <a:xfrm>
                <a:off x="3547" y="2966"/>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6"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63" name="Oval 286"/>
              <p:cNvSpPr>
                <a:spLocks noChangeArrowheads="1"/>
              </p:cNvSpPr>
              <p:nvPr/>
            </p:nvSpPr>
            <p:spPr bwMode="auto">
              <a:xfrm>
                <a:off x="3569" y="2435"/>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64" name="Freeform 287"/>
              <p:cNvSpPr>
                <a:spLocks/>
              </p:cNvSpPr>
              <p:nvPr/>
            </p:nvSpPr>
            <p:spPr bwMode="auto">
              <a:xfrm>
                <a:off x="3565" y="2430"/>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5"/>
                  </a:cxn>
                  <a:cxn ang="0">
                    <a:pos x="61" y="79"/>
                  </a:cxn>
                  <a:cxn ang="0">
                    <a:pos x="54" y="83"/>
                  </a:cxn>
                  <a:cxn ang="0">
                    <a:pos x="46" y="84"/>
                  </a:cxn>
                  <a:cxn ang="0">
                    <a:pos x="37" y="84"/>
                  </a:cxn>
                  <a:cxn ang="0">
                    <a:pos x="29" y="83"/>
                  </a:cxn>
                  <a:cxn ang="0">
                    <a:pos x="21" y="79"/>
                  </a:cxn>
                  <a:cxn ang="0">
                    <a:pos x="15" y="75"/>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7"/>
                    </a:lnTo>
                    <a:lnTo>
                      <a:pt x="82" y="30"/>
                    </a:lnTo>
                    <a:lnTo>
                      <a:pt x="82" y="34"/>
                    </a:lnTo>
                    <a:lnTo>
                      <a:pt x="83" y="38"/>
                    </a:lnTo>
                    <a:lnTo>
                      <a:pt x="83" y="43"/>
                    </a:lnTo>
                    <a:lnTo>
                      <a:pt x="83" y="47"/>
                    </a:lnTo>
                    <a:lnTo>
                      <a:pt x="82" y="51"/>
                    </a:lnTo>
                    <a:lnTo>
                      <a:pt x="82" y="55"/>
                    </a:lnTo>
                    <a:lnTo>
                      <a:pt x="80" y="58"/>
                    </a:lnTo>
                    <a:lnTo>
                      <a:pt x="78"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1" y="79"/>
                    </a:lnTo>
                    <a:lnTo>
                      <a:pt x="18" y="78"/>
                    </a:lnTo>
                    <a:lnTo>
                      <a:pt x="15" y="75"/>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7"/>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65" name="Oval 288"/>
              <p:cNvSpPr>
                <a:spLocks noChangeArrowheads="1"/>
              </p:cNvSpPr>
              <p:nvPr/>
            </p:nvSpPr>
            <p:spPr bwMode="auto">
              <a:xfrm>
                <a:off x="3586" y="2803"/>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66" name="Freeform 289"/>
              <p:cNvSpPr>
                <a:spLocks/>
              </p:cNvSpPr>
              <p:nvPr/>
            </p:nvSpPr>
            <p:spPr bwMode="auto">
              <a:xfrm>
                <a:off x="3582" y="2799"/>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6"/>
                  </a:cxn>
                  <a:cxn ang="0">
                    <a:pos x="82" y="55"/>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5"/>
                  </a:cxn>
                  <a:cxn ang="0">
                    <a:pos x="0" y="46"/>
                  </a:cxn>
                  <a:cxn ang="0">
                    <a:pos x="0" y="38"/>
                  </a:cxn>
                  <a:cxn ang="0">
                    <a:pos x="1" y="29"/>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3"/>
                    </a:lnTo>
                    <a:lnTo>
                      <a:pt x="83" y="38"/>
                    </a:lnTo>
                    <a:lnTo>
                      <a:pt x="83" y="42"/>
                    </a:lnTo>
                    <a:lnTo>
                      <a:pt x="83" y="46"/>
                    </a:lnTo>
                    <a:lnTo>
                      <a:pt x="83" y="51"/>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5"/>
                    </a:lnTo>
                    <a:lnTo>
                      <a:pt x="0" y="51"/>
                    </a:lnTo>
                    <a:lnTo>
                      <a:pt x="0" y="46"/>
                    </a:lnTo>
                    <a:lnTo>
                      <a:pt x="0" y="42"/>
                    </a:lnTo>
                    <a:lnTo>
                      <a:pt x="0" y="38"/>
                    </a:lnTo>
                    <a:lnTo>
                      <a:pt x="0" y="33"/>
                    </a:lnTo>
                    <a:lnTo>
                      <a:pt x="1" y="29"/>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67" name="Oval 290"/>
              <p:cNvSpPr>
                <a:spLocks noChangeArrowheads="1"/>
              </p:cNvSpPr>
              <p:nvPr/>
            </p:nvSpPr>
            <p:spPr bwMode="auto">
              <a:xfrm>
                <a:off x="3603" y="240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68" name="Freeform 291"/>
              <p:cNvSpPr>
                <a:spLocks/>
              </p:cNvSpPr>
              <p:nvPr/>
            </p:nvSpPr>
            <p:spPr bwMode="auto">
              <a:xfrm>
                <a:off x="3599" y="2396"/>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69" name="Oval 292"/>
              <p:cNvSpPr>
                <a:spLocks noChangeArrowheads="1"/>
              </p:cNvSpPr>
              <p:nvPr/>
            </p:nvSpPr>
            <p:spPr bwMode="auto">
              <a:xfrm>
                <a:off x="3620" y="250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70" name="Freeform 293"/>
              <p:cNvSpPr>
                <a:spLocks/>
              </p:cNvSpPr>
              <p:nvPr/>
            </p:nvSpPr>
            <p:spPr bwMode="auto">
              <a:xfrm>
                <a:off x="3616" y="2497"/>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29"/>
                    </a:lnTo>
                    <a:lnTo>
                      <a:pt x="3" y="26"/>
                    </a:lnTo>
                    <a:lnTo>
                      <a:pt x="5" y="22"/>
                    </a:lnTo>
                    <a:lnTo>
                      <a:pt x="6" y="19"/>
                    </a:lnTo>
                    <a:lnTo>
                      <a:pt x="10"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71" name="Oval 294"/>
              <p:cNvSpPr>
                <a:spLocks noChangeArrowheads="1"/>
              </p:cNvSpPr>
              <p:nvPr/>
            </p:nvSpPr>
            <p:spPr bwMode="auto">
              <a:xfrm>
                <a:off x="3620" y="2535"/>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72" name="Freeform 295"/>
              <p:cNvSpPr>
                <a:spLocks/>
              </p:cNvSpPr>
              <p:nvPr/>
            </p:nvSpPr>
            <p:spPr bwMode="auto">
              <a:xfrm>
                <a:off x="3616" y="2531"/>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8"/>
                    </a:lnTo>
                    <a:lnTo>
                      <a:pt x="58" y="80"/>
                    </a:lnTo>
                    <a:lnTo>
                      <a:pt x="54" y="82"/>
                    </a:lnTo>
                    <a:lnTo>
                      <a:pt x="50" y="83"/>
                    </a:lnTo>
                    <a:lnTo>
                      <a:pt x="46" y="83"/>
                    </a:lnTo>
                    <a:lnTo>
                      <a:pt x="42" y="83"/>
                    </a:lnTo>
                    <a:lnTo>
                      <a:pt x="37" y="83"/>
                    </a:lnTo>
                    <a:lnTo>
                      <a:pt x="33" y="83"/>
                    </a:lnTo>
                    <a:lnTo>
                      <a:pt x="29" y="82"/>
                    </a:lnTo>
                    <a:lnTo>
                      <a:pt x="26" y="80"/>
                    </a:lnTo>
                    <a:lnTo>
                      <a:pt x="22" y="78"/>
                    </a:lnTo>
                    <a:lnTo>
                      <a:pt x="18"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73" name="Oval 296"/>
              <p:cNvSpPr>
                <a:spLocks noChangeArrowheads="1"/>
              </p:cNvSpPr>
              <p:nvPr/>
            </p:nvSpPr>
            <p:spPr bwMode="auto">
              <a:xfrm>
                <a:off x="3653" y="250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74" name="Freeform 297"/>
              <p:cNvSpPr>
                <a:spLocks/>
              </p:cNvSpPr>
              <p:nvPr/>
            </p:nvSpPr>
            <p:spPr bwMode="auto">
              <a:xfrm>
                <a:off x="3649" y="2497"/>
                <a:ext cx="84" cy="84"/>
              </a:xfrm>
              <a:custGeom>
                <a:avLst/>
                <a:gdLst/>
                <a:ahLst/>
                <a:cxnLst>
                  <a:cxn ang="0">
                    <a:pos x="46"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5" y="82"/>
                  </a:cxn>
                  <a:cxn ang="0">
                    <a:pos x="46"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2"/>
                    </a:lnTo>
                    <a:lnTo>
                      <a:pt x="51" y="83"/>
                    </a:lnTo>
                    <a:lnTo>
                      <a:pt x="46" y="84"/>
                    </a:lnTo>
                    <a:lnTo>
                      <a:pt x="42" y="84"/>
                    </a:lnTo>
                    <a:lnTo>
                      <a:pt x="38" y="84"/>
                    </a:lnTo>
                    <a:lnTo>
                      <a:pt x="33"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75" name="Oval 298"/>
              <p:cNvSpPr>
                <a:spLocks noChangeArrowheads="1"/>
              </p:cNvSpPr>
              <p:nvPr/>
            </p:nvSpPr>
            <p:spPr bwMode="auto">
              <a:xfrm>
                <a:off x="3670" y="2903"/>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76" name="Freeform 299"/>
              <p:cNvSpPr>
                <a:spLocks/>
              </p:cNvSpPr>
              <p:nvPr/>
            </p:nvSpPr>
            <p:spPr bwMode="auto">
              <a:xfrm>
                <a:off x="3666" y="2899"/>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9" y="10"/>
                    </a:lnTo>
                    <a:lnTo>
                      <a:pt x="72" y="12"/>
                    </a:lnTo>
                    <a:lnTo>
                      <a:pt x="74" y="16"/>
                    </a:lnTo>
                    <a:lnTo>
                      <a:pt x="77" y="19"/>
                    </a:lnTo>
                    <a:lnTo>
                      <a:pt x="79" y="22"/>
                    </a:lnTo>
                    <a:lnTo>
                      <a:pt x="81" y="26"/>
                    </a:lnTo>
                    <a:lnTo>
                      <a:pt x="82" y="29"/>
                    </a:lnTo>
                    <a:lnTo>
                      <a:pt x="83" y="34"/>
                    </a:lnTo>
                    <a:lnTo>
                      <a:pt x="84" y="38"/>
                    </a:lnTo>
                    <a:lnTo>
                      <a:pt x="84" y="42"/>
                    </a:lnTo>
                    <a:lnTo>
                      <a:pt x="84" y="47"/>
                    </a:lnTo>
                    <a:lnTo>
                      <a:pt x="83" y="51"/>
                    </a:lnTo>
                    <a:lnTo>
                      <a:pt x="82" y="55"/>
                    </a:lnTo>
                    <a:lnTo>
                      <a:pt x="81" y="58"/>
                    </a:lnTo>
                    <a:lnTo>
                      <a:pt x="79" y="62"/>
                    </a:lnTo>
                    <a:lnTo>
                      <a:pt x="77" y="65"/>
                    </a:lnTo>
                    <a:lnTo>
                      <a:pt x="74" y="69"/>
                    </a:lnTo>
                    <a:lnTo>
                      <a:pt x="72" y="72"/>
                    </a:lnTo>
                    <a:lnTo>
                      <a:pt x="69"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9"/>
                    </a:lnTo>
                    <a:lnTo>
                      <a:pt x="7" y="65"/>
                    </a:lnTo>
                    <a:lnTo>
                      <a:pt x="5" y="62"/>
                    </a:lnTo>
                    <a:lnTo>
                      <a:pt x="3" y="58"/>
                    </a:lnTo>
                    <a:lnTo>
                      <a:pt x="2" y="55"/>
                    </a:lnTo>
                    <a:lnTo>
                      <a:pt x="1" y="51"/>
                    </a:lnTo>
                    <a:lnTo>
                      <a:pt x="0" y="47"/>
                    </a:lnTo>
                    <a:lnTo>
                      <a:pt x="0" y="42"/>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77" name="Oval 300"/>
              <p:cNvSpPr>
                <a:spLocks noChangeArrowheads="1"/>
              </p:cNvSpPr>
              <p:nvPr/>
            </p:nvSpPr>
            <p:spPr bwMode="auto">
              <a:xfrm>
                <a:off x="3670" y="2937"/>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78" name="Freeform 301"/>
              <p:cNvSpPr>
                <a:spLocks/>
              </p:cNvSpPr>
              <p:nvPr/>
            </p:nvSpPr>
            <p:spPr bwMode="auto">
              <a:xfrm>
                <a:off x="3666" y="2933"/>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29"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29" y="1"/>
                  </a:cxn>
                  <a:cxn ang="0">
                    <a:pos x="38" y="0"/>
                  </a:cxn>
                  <a:cxn ang="0">
                    <a:pos x="42" y="0"/>
                  </a:cxn>
                </a:cxnLst>
                <a:rect l="0" t="0" r="r" b="b"/>
                <a:pathLst>
                  <a:path w="84" h="83">
                    <a:moveTo>
                      <a:pt x="42" y="0"/>
                    </a:moveTo>
                    <a:lnTo>
                      <a:pt x="47" y="0"/>
                    </a:lnTo>
                    <a:lnTo>
                      <a:pt x="51" y="0"/>
                    </a:lnTo>
                    <a:lnTo>
                      <a:pt x="55" y="1"/>
                    </a:lnTo>
                    <a:lnTo>
                      <a:pt x="58" y="3"/>
                    </a:lnTo>
                    <a:lnTo>
                      <a:pt x="62" y="4"/>
                    </a:lnTo>
                    <a:lnTo>
                      <a:pt x="65" y="6"/>
                    </a:lnTo>
                    <a:lnTo>
                      <a:pt x="69"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9" y="74"/>
                    </a:lnTo>
                    <a:lnTo>
                      <a:pt x="65" y="77"/>
                    </a:lnTo>
                    <a:lnTo>
                      <a:pt x="62" y="78"/>
                    </a:lnTo>
                    <a:lnTo>
                      <a:pt x="58" y="80"/>
                    </a:lnTo>
                    <a:lnTo>
                      <a:pt x="55" y="82"/>
                    </a:lnTo>
                    <a:lnTo>
                      <a:pt x="51" y="83"/>
                    </a:lnTo>
                    <a:lnTo>
                      <a:pt x="47" y="83"/>
                    </a:lnTo>
                    <a:lnTo>
                      <a:pt x="42" y="83"/>
                    </a:lnTo>
                    <a:lnTo>
                      <a:pt x="38" y="83"/>
                    </a:lnTo>
                    <a:lnTo>
                      <a:pt x="34" y="83"/>
                    </a:lnTo>
                    <a:lnTo>
                      <a:pt x="29" y="82"/>
                    </a:lnTo>
                    <a:lnTo>
                      <a:pt x="26" y="80"/>
                    </a:lnTo>
                    <a:lnTo>
                      <a:pt x="22" y="78"/>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29" y="1"/>
                    </a:lnTo>
                    <a:lnTo>
                      <a:pt x="34" y="0"/>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79" name="Oval 302"/>
              <p:cNvSpPr>
                <a:spLocks noChangeArrowheads="1"/>
              </p:cNvSpPr>
              <p:nvPr/>
            </p:nvSpPr>
            <p:spPr bwMode="auto">
              <a:xfrm>
                <a:off x="3670" y="256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80" name="Freeform 303"/>
              <p:cNvSpPr>
                <a:spLocks/>
              </p:cNvSpPr>
              <p:nvPr/>
            </p:nvSpPr>
            <p:spPr bwMode="auto">
              <a:xfrm>
                <a:off x="3666" y="2564"/>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81" name="Oval 304"/>
              <p:cNvSpPr>
                <a:spLocks noChangeArrowheads="1"/>
              </p:cNvSpPr>
              <p:nvPr/>
            </p:nvSpPr>
            <p:spPr bwMode="auto">
              <a:xfrm>
                <a:off x="3687" y="297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82" name="Freeform 305"/>
              <p:cNvSpPr>
                <a:spLocks/>
              </p:cNvSpPr>
              <p:nvPr/>
            </p:nvSpPr>
            <p:spPr bwMode="auto">
              <a:xfrm>
                <a:off x="3683" y="2966"/>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2"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2"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83" name="Oval 306"/>
              <p:cNvSpPr>
                <a:spLocks noChangeArrowheads="1"/>
              </p:cNvSpPr>
              <p:nvPr/>
            </p:nvSpPr>
            <p:spPr bwMode="auto">
              <a:xfrm>
                <a:off x="3687" y="2803"/>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84" name="Freeform 307"/>
              <p:cNvSpPr>
                <a:spLocks/>
              </p:cNvSpPr>
              <p:nvPr/>
            </p:nvSpPr>
            <p:spPr bwMode="auto">
              <a:xfrm>
                <a:off x="3683" y="2799"/>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6"/>
                  </a:cxn>
                  <a:cxn ang="0">
                    <a:pos x="82"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29"/>
                    </a:lnTo>
                    <a:lnTo>
                      <a:pt x="83" y="33"/>
                    </a:lnTo>
                    <a:lnTo>
                      <a:pt x="84" y="38"/>
                    </a:lnTo>
                    <a:lnTo>
                      <a:pt x="84" y="42"/>
                    </a:lnTo>
                    <a:lnTo>
                      <a:pt x="84" y="46"/>
                    </a:lnTo>
                    <a:lnTo>
                      <a:pt x="83" y="51"/>
                    </a:lnTo>
                    <a:lnTo>
                      <a:pt x="82"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8"/>
                    </a:lnTo>
                    <a:lnTo>
                      <a:pt x="7" y="65"/>
                    </a:lnTo>
                    <a:lnTo>
                      <a:pt x="5" y="62"/>
                    </a:lnTo>
                    <a:lnTo>
                      <a:pt x="4" y="58"/>
                    </a:lnTo>
                    <a:lnTo>
                      <a:pt x="2" y="55"/>
                    </a:lnTo>
                    <a:lnTo>
                      <a:pt x="1" y="51"/>
                    </a:lnTo>
                    <a:lnTo>
                      <a:pt x="0" y="46"/>
                    </a:lnTo>
                    <a:lnTo>
                      <a:pt x="0" y="42"/>
                    </a:lnTo>
                    <a:lnTo>
                      <a:pt x="0" y="38"/>
                    </a:lnTo>
                    <a:lnTo>
                      <a:pt x="1" y="33"/>
                    </a:lnTo>
                    <a:lnTo>
                      <a:pt x="2" y="29"/>
                    </a:lnTo>
                    <a:lnTo>
                      <a:pt x="4" y="26"/>
                    </a:lnTo>
                    <a:lnTo>
                      <a:pt x="5" y="22"/>
                    </a:lnTo>
                    <a:lnTo>
                      <a:pt x="7" y="19"/>
                    </a:lnTo>
                    <a:lnTo>
                      <a:pt x="10" y="16"/>
                    </a:lnTo>
                    <a:lnTo>
                      <a:pt x="12"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85" name="Oval 308"/>
              <p:cNvSpPr>
                <a:spLocks noChangeArrowheads="1"/>
              </p:cNvSpPr>
              <p:nvPr/>
            </p:nvSpPr>
            <p:spPr bwMode="auto">
              <a:xfrm>
                <a:off x="3722" y="2400"/>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86" name="Freeform 309"/>
              <p:cNvSpPr>
                <a:spLocks/>
              </p:cNvSpPr>
              <p:nvPr/>
            </p:nvSpPr>
            <p:spPr bwMode="auto">
              <a:xfrm>
                <a:off x="3717" y="2396"/>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6"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6"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87" name="Oval 310"/>
              <p:cNvSpPr>
                <a:spLocks noChangeArrowheads="1"/>
              </p:cNvSpPr>
              <p:nvPr/>
            </p:nvSpPr>
            <p:spPr bwMode="auto">
              <a:xfrm>
                <a:off x="3722" y="2903"/>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88" name="Freeform 311"/>
              <p:cNvSpPr>
                <a:spLocks/>
              </p:cNvSpPr>
              <p:nvPr/>
            </p:nvSpPr>
            <p:spPr bwMode="auto">
              <a:xfrm>
                <a:off x="3717" y="2899"/>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4" y="16"/>
                    </a:lnTo>
                    <a:lnTo>
                      <a:pt x="78" y="19"/>
                    </a:lnTo>
                    <a:lnTo>
                      <a:pt x="79" y="22"/>
                    </a:lnTo>
                    <a:lnTo>
                      <a:pt x="81" y="26"/>
                    </a:lnTo>
                    <a:lnTo>
                      <a:pt x="83" y="29"/>
                    </a:lnTo>
                    <a:lnTo>
                      <a:pt x="83" y="34"/>
                    </a:lnTo>
                    <a:lnTo>
                      <a:pt x="84" y="38"/>
                    </a:lnTo>
                    <a:lnTo>
                      <a:pt x="84" y="42"/>
                    </a:lnTo>
                    <a:lnTo>
                      <a:pt x="84" y="47"/>
                    </a:lnTo>
                    <a:lnTo>
                      <a:pt x="83" y="51"/>
                    </a:lnTo>
                    <a:lnTo>
                      <a:pt x="83" y="55"/>
                    </a:lnTo>
                    <a:lnTo>
                      <a:pt x="81" y="58"/>
                    </a:lnTo>
                    <a:lnTo>
                      <a:pt x="79" y="62"/>
                    </a:lnTo>
                    <a:lnTo>
                      <a:pt x="78" y="65"/>
                    </a:lnTo>
                    <a:lnTo>
                      <a:pt x="74" y="69"/>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9"/>
                    </a:lnTo>
                    <a:lnTo>
                      <a:pt x="7" y="65"/>
                    </a:lnTo>
                    <a:lnTo>
                      <a:pt x="5" y="62"/>
                    </a:lnTo>
                    <a:lnTo>
                      <a:pt x="4" y="58"/>
                    </a:lnTo>
                    <a:lnTo>
                      <a:pt x="2" y="55"/>
                    </a:lnTo>
                    <a:lnTo>
                      <a:pt x="1" y="51"/>
                    </a:lnTo>
                    <a:lnTo>
                      <a:pt x="0" y="47"/>
                    </a:lnTo>
                    <a:lnTo>
                      <a:pt x="0" y="42"/>
                    </a:lnTo>
                    <a:lnTo>
                      <a:pt x="0" y="38"/>
                    </a:lnTo>
                    <a:lnTo>
                      <a:pt x="1" y="34"/>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89" name="Oval 312"/>
              <p:cNvSpPr>
                <a:spLocks noChangeArrowheads="1"/>
              </p:cNvSpPr>
              <p:nvPr/>
            </p:nvSpPr>
            <p:spPr bwMode="auto">
              <a:xfrm>
                <a:off x="3722" y="3071"/>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90" name="Freeform 313"/>
              <p:cNvSpPr>
                <a:spLocks/>
              </p:cNvSpPr>
              <p:nvPr/>
            </p:nvSpPr>
            <p:spPr bwMode="auto">
              <a:xfrm>
                <a:off x="3717" y="3067"/>
                <a:ext cx="84" cy="84"/>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6"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6"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91" name="Oval 314"/>
              <p:cNvSpPr>
                <a:spLocks noChangeArrowheads="1"/>
              </p:cNvSpPr>
              <p:nvPr/>
            </p:nvSpPr>
            <p:spPr bwMode="auto">
              <a:xfrm>
                <a:off x="3739" y="2166"/>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92" name="Freeform 315"/>
              <p:cNvSpPr>
                <a:spLocks/>
              </p:cNvSpPr>
              <p:nvPr/>
            </p:nvSpPr>
            <p:spPr bwMode="auto">
              <a:xfrm>
                <a:off x="3735" y="2162"/>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93" name="Oval 316"/>
              <p:cNvSpPr>
                <a:spLocks noChangeArrowheads="1"/>
              </p:cNvSpPr>
              <p:nvPr/>
            </p:nvSpPr>
            <p:spPr bwMode="auto">
              <a:xfrm>
                <a:off x="3739" y="3004"/>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94" name="Freeform 317"/>
              <p:cNvSpPr>
                <a:spLocks/>
              </p:cNvSpPr>
              <p:nvPr/>
            </p:nvSpPr>
            <p:spPr bwMode="auto">
              <a:xfrm>
                <a:off x="3735" y="3000"/>
                <a:ext cx="83" cy="84"/>
              </a:xfrm>
              <a:custGeom>
                <a:avLst/>
                <a:gdLst/>
                <a:ahLst/>
                <a:cxnLst>
                  <a:cxn ang="0">
                    <a:pos x="46" y="0"/>
                  </a:cxn>
                  <a:cxn ang="0">
                    <a:pos x="54" y="2"/>
                  </a:cxn>
                  <a:cxn ang="0">
                    <a:pos x="61" y="5"/>
                  </a:cxn>
                  <a:cxn ang="0">
                    <a:pos x="68" y="10"/>
                  </a:cxn>
                  <a:cxn ang="0">
                    <a:pos x="74" y="16"/>
                  </a:cxn>
                  <a:cxn ang="0">
                    <a:pos x="78" y="22"/>
                  </a:cxn>
                  <a:cxn ang="0">
                    <a:pos x="82" y="29"/>
                  </a:cxn>
                  <a:cxn ang="0">
                    <a:pos x="83" y="37"/>
                  </a:cxn>
                  <a:cxn ang="0">
                    <a:pos x="83" y="46"/>
                  </a:cxn>
                  <a:cxn ang="0">
                    <a:pos x="82" y="55"/>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5"/>
                  </a:cxn>
                  <a:cxn ang="0">
                    <a:pos x="0" y="46"/>
                  </a:cxn>
                  <a:cxn ang="0">
                    <a:pos x="0" y="37"/>
                  </a:cxn>
                  <a:cxn ang="0">
                    <a:pos x="1" y="29"/>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2" y="33"/>
                    </a:lnTo>
                    <a:lnTo>
                      <a:pt x="83" y="37"/>
                    </a:lnTo>
                    <a:lnTo>
                      <a:pt x="83" y="42"/>
                    </a:lnTo>
                    <a:lnTo>
                      <a:pt x="83" y="46"/>
                    </a:lnTo>
                    <a:lnTo>
                      <a:pt x="82" y="51"/>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5"/>
                    </a:lnTo>
                    <a:lnTo>
                      <a:pt x="0" y="51"/>
                    </a:lnTo>
                    <a:lnTo>
                      <a:pt x="0" y="46"/>
                    </a:lnTo>
                    <a:lnTo>
                      <a:pt x="0" y="42"/>
                    </a:lnTo>
                    <a:lnTo>
                      <a:pt x="0" y="37"/>
                    </a:lnTo>
                    <a:lnTo>
                      <a:pt x="0" y="33"/>
                    </a:lnTo>
                    <a:lnTo>
                      <a:pt x="1" y="29"/>
                    </a:lnTo>
                    <a:lnTo>
                      <a:pt x="3" y="26"/>
                    </a:lnTo>
                    <a:lnTo>
                      <a:pt x="4" y="22"/>
                    </a:lnTo>
                    <a:lnTo>
                      <a:pt x="6" y="19"/>
                    </a:lnTo>
                    <a:lnTo>
                      <a:pt x="9" y="16"/>
                    </a:lnTo>
                    <a:lnTo>
                      <a:pt x="12" y="12"/>
                    </a:lnTo>
                    <a:lnTo>
                      <a:pt x="15" y="10"/>
                    </a:lnTo>
                    <a:lnTo>
                      <a:pt x="18" y="7"/>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95" name="Oval 318"/>
              <p:cNvSpPr>
                <a:spLocks noChangeArrowheads="1"/>
              </p:cNvSpPr>
              <p:nvPr/>
            </p:nvSpPr>
            <p:spPr bwMode="auto">
              <a:xfrm>
                <a:off x="3755" y="230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96" name="Freeform 319"/>
              <p:cNvSpPr>
                <a:spLocks/>
              </p:cNvSpPr>
              <p:nvPr/>
            </p:nvSpPr>
            <p:spPr bwMode="auto">
              <a:xfrm>
                <a:off x="3751" y="2296"/>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97" name="Oval 320"/>
              <p:cNvSpPr>
                <a:spLocks noChangeArrowheads="1"/>
              </p:cNvSpPr>
              <p:nvPr/>
            </p:nvSpPr>
            <p:spPr bwMode="auto">
              <a:xfrm>
                <a:off x="3772" y="260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598" name="Freeform 321"/>
              <p:cNvSpPr>
                <a:spLocks/>
              </p:cNvSpPr>
              <p:nvPr/>
            </p:nvSpPr>
            <p:spPr bwMode="auto">
              <a:xfrm>
                <a:off x="3768" y="2597"/>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2"/>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599" name="Oval 322"/>
              <p:cNvSpPr>
                <a:spLocks noChangeArrowheads="1"/>
              </p:cNvSpPr>
              <p:nvPr/>
            </p:nvSpPr>
            <p:spPr bwMode="auto">
              <a:xfrm>
                <a:off x="3772" y="2769"/>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00" name="Freeform 323"/>
              <p:cNvSpPr>
                <a:spLocks/>
              </p:cNvSpPr>
              <p:nvPr/>
            </p:nvSpPr>
            <p:spPr bwMode="auto">
              <a:xfrm>
                <a:off x="3768" y="2765"/>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01" name="Oval 324"/>
              <p:cNvSpPr>
                <a:spLocks noChangeArrowheads="1"/>
              </p:cNvSpPr>
              <p:nvPr/>
            </p:nvSpPr>
            <p:spPr bwMode="auto">
              <a:xfrm>
                <a:off x="3806" y="1865"/>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02" name="Freeform 325"/>
              <p:cNvSpPr>
                <a:spLocks/>
              </p:cNvSpPr>
              <p:nvPr/>
            </p:nvSpPr>
            <p:spPr bwMode="auto">
              <a:xfrm>
                <a:off x="3802" y="1861"/>
                <a:ext cx="84" cy="84"/>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0"/>
                    </a:lnTo>
                    <a:lnTo>
                      <a:pt x="55"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03" name="Oval 326"/>
              <p:cNvSpPr>
                <a:spLocks noChangeArrowheads="1"/>
              </p:cNvSpPr>
              <p:nvPr/>
            </p:nvSpPr>
            <p:spPr bwMode="auto">
              <a:xfrm>
                <a:off x="3806" y="2133"/>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04" name="Freeform 327"/>
              <p:cNvSpPr>
                <a:spLocks/>
              </p:cNvSpPr>
              <p:nvPr/>
            </p:nvSpPr>
            <p:spPr bwMode="auto">
              <a:xfrm>
                <a:off x="3802" y="2129"/>
                <a:ext cx="84" cy="83"/>
              </a:xfrm>
              <a:custGeom>
                <a:avLst/>
                <a:gdLst/>
                <a:ahLst/>
                <a:cxnLst>
                  <a:cxn ang="0">
                    <a:pos x="46" y="0"/>
                  </a:cxn>
                  <a:cxn ang="0">
                    <a:pos x="55"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5" y="82"/>
                  </a:cxn>
                  <a:cxn ang="0">
                    <a:pos x="46" y="83"/>
                  </a:cxn>
                  <a:cxn ang="0">
                    <a:pos x="37" y="83"/>
                  </a:cxn>
                  <a:cxn ang="0">
                    <a:pos x="29" y="82"/>
                  </a:cxn>
                  <a:cxn ang="0">
                    <a:pos x="22" y="79"/>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5" y="1"/>
                    </a:lnTo>
                    <a:lnTo>
                      <a:pt x="58" y="3"/>
                    </a:lnTo>
                    <a:lnTo>
                      <a:pt x="62" y="4"/>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9"/>
                    </a:lnTo>
                    <a:lnTo>
                      <a:pt x="58" y="80"/>
                    </a:lnTo>
                    <a:lnTo>
                      <a:pt x="55"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05" name="Oval 328"/>
              <p:cNvSpPr>
                <a:spLocks noChangeArrowheads="1"/>
              </p:cNvSpPr>
              <p:nvPr/>
            </p:nvSpPr>
            <p:spPr bwMode="auto">
              <a:xfrm>
                <a:off x="3823" y="250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06" name="Freeform 329"/>
              <p:cNvSpPr>
                <a:spLocks/>
              </p:cNvSpPr>
              <p:nvPr/>
            </p:nvSpPr>
            <p:spPr bwMode="auto">
              <a:xfrm>
                <a:off x="3819" y="2497"/>
                <a:ext cx="84" cy="84"/>
              </a:xfrm>
              <a:custGeom>
                <a:avLst/>
                <a:gdLst/>
                <a:ahLst/>
                <a:cxnLst>
                  <a:cxn ang="0">
                    <a:pos x="46"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5" y="82"/>
                  </a:cxn>
                  <a:cxn ang="0">
                    <a:pos x="46"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2"/>
                    </a:lnTo>
                    <a:lnTo>
                      <a:pt x="51" y="83"/>
                    </a:lnTo>
                    <a:lnTo>
                      <a:pt x="46" y="84"/>
                    </a:lnTo>
                    <a:lnTo>
                      <a:pt x="42" y="84"/>
                    </a:lnTo>
                    <a:lnTo>
                      <a:pt x="38" y="84"/>
                    </a:lnTo>
                    <a:lnTo>
                      <a:pt x="33"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07" name="Oval 330"/>
              <p:cNvSpPr>
                <a:spLocks noChangeArrowheads="1"/>
              </p:cNvSpPr>
              <p:nvPr/>
            </p:nvSpPr>
            <p:spPr bwMode="auto">
              <a:xfrm>
                <a:off x="3823" y="2903"/>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08" name="Freeform 331"/>
              <p:cNvSpPr>
                <a:spLocks/>
              </p:cNvSpPr>
              <p:nvPr/>
            </p:nvSpPr>
            <p:spPr bwMode="auto">
              <a:xfrm>
                <a:off x="3819" y="2899"/>
                <a:ext cx="84" cy="84"/>
              </a:xfrm>
              <a:custGeom>
                <a:avLst/>
                <a:gdLst/>
                <a:ahLst/>
                <a:cxnLst>
                  <a:cxn ang="0">
                    <a:pos x="46"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5" y="82"/>
                  </a:cxn>
                  <a:cxn ang="0">
                    <a:pos x="46"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4"/>
                    </a:lnTo>
                    <a:lnTo>
                      <a:pt x="84" y="38"/>
                    </a:lnTo>
                    <a:lnTo>
                      <a:pt x="84" y="42"/>
                    </a:lnTo>
                    <a:lnTo>
                      <a:pt x="84" y="47"/>
                    </a:lnTo>
                    <a:lnTo>
                      <a:pt x="83" y="51"/>
                    </a:lnTo>
                    <a:lnTo>
                      <a:pt x="82" y="55"/>
                    </a:lnTo>
                    <a:lnTo>
                      <a:pt x="81" y="58"/>
                    </a:lnTo>
                    <a:lnTo>
                      <a:pt x="79" y="62"/>
                    </a:lnTo>
                    <a:lnTo>
                      <a:pt x="77" y="65"/>
                    </a:lnTo>
                    <a:lnTo>
                      <a:pt x="74" y="69"/>
                    </a:lnTo>
                    <a:lnTo>
                      <a:pt x="72" y="72"/>
                    </a:lnTo>
                    <a:lnTo>
                      <a:pt x="68" y="74"/>
                    </a:lnTo>
                    <a:lnTo>
                      <a:pt x="65" y="77"/>
                    </a:lnTo>
                    <a:lnTo>
                      <a:pt x="62" y="79"/>
                    </a:lnTo>
                    <a:lnTo>
                      <a:pt x="58" y="81"/>
                    </a:lnTo>
                    <a:lnTo>
                      <a:pt x="55" y="82"/>
                    </a:lnTo>
                    <a:lnTo>
                      <a:pt x="51" y="83"/>
                    </a:lnTo>
                    <a:lnTo>
                      <a:pt x="46" y="84"/>
                    </a:lnTo>
                    <a:lnTo>
                      <a:pt x="42" y="84"/>
                    </a:lnTo>
                    <a:lnTo>
                      <a:pt x="38" y="84"/>
                    </a:lnTo>
                    <a:lnTo>
                      <a:pt x="33" y="83"/>
                    </a:lnTo>
                    <a:lnTo>
                      <a:pt x="29" y="82"/>
                    </a:lnTo>
                    <a:lnTo>
                      <a:pt x="26" y="81"/>
                    </a:lnTo>
                    <a:lnTo>
                      <a:pt x="22" y="79"/>
                    </a:lnTo>
                    <a:lnTo>
                      <a:pt x="19" y="77"/>
                    </a:lnTo>
                    <a:lnTo>
                      <a:pt x="16" y="74"/>
                    </a:lnTo>
                    <a:lnTo>
                      <a:pt x="12" y="72"/>
                    </a:lnTo>
                    <a:lnTo>
                      <a:pt x="10" y="69"/>
                    </a:lnTo>
                    <a:lnTo>
                      <a:pt x="7" y="65"/>
                    </a:lnTo>
                    <a:lnTo>
                      <a:pt x="5" y="62"/>
                    </a:lnTo>
                    <a:lnTo>
                      <a:pt x="3" y="58"/>
                    </a:lnTo>
                    <a:lnTo>
                      <a:pt x="2" y="55"/>
                    </a:lnTo>
                    <a:lnTo>
                      <a:pt x="1" y="51"/>
                    </a:lnTo>
                    <a:lnTo>
                      <a:pt x="0" y="47"/>
                    </a:lnTo>
                    <a:lnTo>
                      <a:pt x="0" y="42"/>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09" name="Oval 332"/>
              <p:cNvSpPr>
                <a:spLocks noChangeArrowheads="1"/>
              </p:cNvSpPr>
              <p:nvPr/>
            </p:nvSpPr>
            <p:spPr bwMode="auto">
              <a:xfrm>
                <a:off x="3839" y="2937"/>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10" name="Freeform 333"/>
              <p:cNvSpPr>
                <a:spLocks/>
              </p:cNvSpPr>
              <p:nvPr/>
            </p:nvSpPr>
            <p:spPr bwMode="auto">
              <a:xfrm>
                <a:off x="3835" y="2933"/>
                <a:ext cx="84" cy="83"/>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11" name="Oval 334"/>
              <p:cNvSpPr>
                <a:spLocks noChangeArrowheads="1"/>
              </p:cNvSpPr>
              <p:nvPr/>
            </p:nvSpPr>
            <p:spPr bwMode="auto">
              <a:xfrm>
                <a:off x="3839" y="240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12" name="Freeform 335"/>
              <p:cNvSpPr>
                <a:spLocks/>
              </p:cNvSpPr>
              <p:nvPr/>
            </p:nvSpPr>
            <p:spPr bwMode="auto">
              <a:xfrm>
                <a:off x="3835" y="2396"/>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13" name="Oval 336"/>
              <p:cNvSpPr>
                <a:spLocks noChangeArrowheads="1"/>
              </p:cNvSpPr>
              <p:nvPr/>
            </p:nvSpPr>
            <p:spPr bwMode="auto">
              <a:xfrm>
                <a:off x="3839" y="246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14" name="Freeform 337"/>
              <p:cNvSpPr>
                <a:spLocks/>
              </p:cNvSpPr>
              <p:nvPr/>
            </p:nvSpPr>
            <p:spPr bwMode="auto">
              <a:xfrm>
                <a:off x="3835" y="2464"/>
                <a:ext cx="84" cy="84"/>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15" name="Oval 338"/>
              <p:cNvSpPr>
                <a:spLocks noChangeArrowheads="1"/>
              </p:cNvSpPr>
              <p:nvPr/>
            </p:nvSpPr>
            <p:spPr bwMode="auto">
              <a:xfrm>
                <a:off x="3839" y="2636"/>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16" name="Freeform 339"/>
              <p:cNvSpPr>
                <a:spLocks/>
              </p:cNvSpPr>
              <p:nvPr/>
            </p:nvSpPr>
            <p:spPr bwMode="auto">
              <a:xfrm>
                <a:off x="3835" y="2631"/>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17" name="Oval 340"/>
              <p:cNvSpPr>
                <a:spLocks noChangeArrowheads="1"/>
              </p:cNvSpPr>
              <p:nvPr/>
            </p:nvSpPr>
            <p:spPr bwMode="auto">
              <a:xfrm>
                <a:off x="3857" y="2870"/>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18" name="Freeform 341"/>
              <p:cNvSpPr>
                <a:spLocks/>
              </p:cNvSpPr>
              <p:nvPr/>
            </p:nvSpPr>
            <p:spPr bwMode="auto">
              <a:xfrm>
                <a:off x="3852" y="2866"/>
                <a:ext cx="84" cy="84"/>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6"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6"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19" name="Oval 342"/>
              <p:cNvSpPr>
                <a:spLocks noChangeArrowheads="1"/>
              </p:cNvSpPr>
              <p:nvPr/>
            </p:nvSpPr>
            <p:spPr bwMode="auto">
              <a:xfrm>
                <a:off x="3874" y="2636"/>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20" name="Freeform 343"/>
              <p:cNvSpPr>
                <a:spLocks/>
              </p:cNvSpPr>
              <p:nvPr/>
            </p:nvSpPr>
            <p:spPr bwMode="auto">
              <a:xfrm>
                <a:off x="3870" y="2631"/>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5"/>
                  </a:cxn>
                  <a:cxn ang="0">
                    <a:pos x="61" y="79"/>
                  </a:cxn>
                  <a:cxn ang="0">
                    <a:pos x="54" y="83"/>
                  </a:cxn>
                  <a:cxn ang="0">
                    <a:pos x="46" y="84"/>
                  </a:cxn>
                  <a:cxn ang="0">
                    <a:pos x="37" y="84"/>
                  </a:cxn>
                  <a:cxn ang="0">
                    <a:pos x="29" y="83"/>
                  </a:cxn>
                  <a:cxn ang="0">
                    <a:pos x="22" y="79"/>
                  </a:cxn>
                  <a:cxn ang="0">
                    <a:pos x="15" y="75"/>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7"/>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7"/>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21" name="Oval 344"/>
              <p:cNvSpPr>
                <a:spLocks noChangeArrowheads="1"/>
              </p:cNvSpPr>
              <p:nvPr/>
            </p:nvSpPr>
            <p:spPr bwMode="auto">
              <a:xfrm>
                <a:off x="3874" y="2334"/>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22" name="Freeform 345"/>
              <p:cNvSpPr>
                <a:spLocks/>
              </p:cNvSpPr>
              <p:nvPr/>
            </p:nvSpPr>
            <p:spPr bwMode="auto">
              <a:xfrm>
                <a:off x="3870" y="2330"/>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2"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23" name="Oval 346"/>
              <p:cNvSpPr>
                <a:spLocks noChangeArrowheads="1"/>
              </p:cNvSpPr>
              <p:nvPr/>
            </p:nvSpPr>
            <p:spPr bwMode="auto">
              <a:xfrm>
                <a:off x="3908" y="2702"/>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24" name="Freeform 347"/>
              <p:cNvSpPr>
                <a:spLocks/>
              </p:cNvSpPr>
              <p:nvPr/>
            </p:nvSpPr>
            <p:spPr bwMode="auto">
              <a:xfrm>
                <a:off x="3904" y="2698"/>
                <a:ext cx="83" cy="84"/>
              </a:xfrm>
              <a:custGeom>
                <a:avLst/>
                <a:gdLst/>
                <a:ahLst/>
                <a:cxnLst>
                  <a:cxn ang="0">
                    <a:pos x="46" y="0"/>
                  </a:cxn>
                  <a:cxn ang="0">
                    <a:pos x="54" y="2"/>
                  </a:cxn>
                  <a:cxn ang="0">
                    <a:pos x="62" y="5"/>
                  </a:cxn>
                  <a:cxn ang="0">
                    <a:pos x="68" y="10"/>
                  </a:cxn>
                  <a:cxn ang="0">
                    <a:pos x="74" y="16"/>
                  </a:cxn>
                  <a:cxn ang="0">
                    <a:pos x="79" y="22"/>
                  </a:cxn>
                  <a:cxn ang="0">
                    <a:pos x="82" y="29"/>
                  </a:cxn>
                  <a:cxn ang="0">
                    <a:pos x="83" y="38"/>
                  </a:cxn>
                  <a:cxn ang="0">
                    <a:pos x="83"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29"/>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2" y="5"/>
                    </a:lnTo>
                    <a:lnTo>
                      <a:pt x="65" y="7"/>
                    </a:lnTo>
                    <a:lnTo>
                      <a:pt x="68" y="10"/>
                    </a:lnTo>
                    <a:lnTo>
                      <a:pt x="71" y="12"/>
                    </a:lnTo>
                    <a:lnTo>
                      <a:pt x="74" y="16"/>
                    </a:lnTo>
                    <a:lnTo>
                      <a:pt x="77" y="19"/>
                    </a:lnTo>
                    <a:lnTo>
                      <a:pt x="79" y="22"/>
                    </a:lnTo>
                    <a:lnTo>
                      <a:pt x="80" y="26"/>
                    </a:lnTo>
                    <a:lnTo>
                      <a:pt x="82" y="29"/>
                    </a:lnTo>
                    <a:lnTo>
                      <a:pt x="83" y="34"/>
                    </a:lnTo>
                    <a:lnTo>
                      <a:pt x="83" y="38"/>
                    </a:lnTo>
                    <a:lnTo>
                      <a:pt x="83" y="42"/>
                    </a:lnTo>
                    <a:lnTo>
                      <a:pt x="83" y="47"/>
                    </a:lnTo>
                    <a:lnTo>
                      <a:pt x="83" y="51"/>
                    </a:lnTo>
                    <a:lnTo>
                      <a:pt x="82" y="55"/>
                    </a:lnTo>
                    <a:lnTo>
                      <a:pt x="80" y="58"/>
                    </a:lnTo>
                    <a:lnTo>
                      <a:pt x="79" y="62"/>
                    </a:lnTo>
                    <a:lnTo>
                      <a:pt x="77" y="65"/>
                    </a:lnTo>
                    <a:lnTo>
                      <a:pt x="74" y="69"/>
                    </a:lnTo>
                    <a:lnTo>
                      <a:pt x="71" y="72"/>
                    </a:lnTo>
                    <a:lnTo>
                      <a:pt x="68" y="74"/>
                    </a:lnTo>
                    <a:lnTo>
                      <a:pt x="65" y="77"/>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9"/>
                    </a:lnTo>
                    <a:lnTo>
                      <a:pt x="6" y="65"/>
                    </a:lnTo>
                    <a:lnTo>
                      <a:pt x="5" y="62"/>
                    </a:lnTo>
                    <a:lnTo>
                      <a:pt x="3" y="58"/>
                    </a:lnTo>
                    <a:lnTo>
                      <a:pt x="1" y="55"/>
                    </a:lnTo>
                    <a:lnTo>
                      <a:pt x="1" y="51"/>
                    </a:lnTo>
                    <a:lnTo>
                      <a:pt x="0" y="47"/>
                    </a:lnTo>
                    <a:lnTo>
                      <a:pt x="0" y="42"/>
                    </a:lnTo>
                    <a:lnTo>
                      <a:pt x="0" y="38"/>
                    </a:lnTo>
                    <a:lnTo>
                      <a:pt x="1" y="34"/>
                    </a:lnTo>
                    <a:lnTo>
                      <a:pt x="1" y="29"/>
                    </a:lnTo>
                    <a:lnTo>
                      <a:pt x="3" y="26"/>
                    </a:lnTo>
                    <a:lnTo>
                      <a:pt x="5"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25" name="Oval 348"/>
              <p:cNvSpPr>
                <a:spLocks noChangeArrowheads="1"/>
              </p:cNvSpPr>
              <p:nvPr/>
            </p:nvSpPr>
            <p:spPr bwMode="auto">
              <a:xfrm>
                <a:off x="3908" y="2636"/>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26" name="Freeform 349"/>
              <p:cNvSpPr>
                <a:spLocks/>
              </p:cNvSpPr>
              <p:nvPr/>
            </p:nvSpPr>
            <p:spPr bwMode="auto">
              <a:xfrm>
                <a:off x="3904" y="2631"/>
                <a:ext cx="83" cy="84"/>
              </a:xfrm>
              <a:custGeom>
                <a:avLst/>
                <a:gdLst/>
                <a:ahLst/>
                <a:cxnLst>
                  <a:cxn ang="0">
                    <a:pos x="46" y="0"/>
                  </a:cxn>
                  <a:cxn ang="0">
                    <a:pos x="54" y="2"/>
                  </a:cxn>
                  <a:cxn ang="0">
                    <a:pos x="62"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7"/>
                    </a:lnTo>
                    <a:lnTo>
                      <a:pt x="82" y="30"/>
                    </a:lnTo>
                    <a:lnTo>
                      <a:pt x="83" y="34"/>
                    </a:lnTo>
                    <a:lnTo>
                      <a:pt x="83" y="38"/>
                    </a:lnTo>
                    <a:lnTo>
                      <a:pt x="83" y="43"/>
                    </a:lnTo>
                    <a:lnTo>
                      <a:pt x="83" y="47"/>
                    </a:lnTo>
                    <a:lnTo>
                      <a:pt x="83" y="51"/>
                    </a:lnTo>
                    <a:lnTo>
                      <a:pt x="82" y="55"/>
                    </a:lnTo>
                    <a:lnTo>
                      <a:pt x="80" y="58"/>
                    </a:lnTo>
                    <a:lnTo>
                      <a:pt x="79" y="62"/>
                    </a:lnTo>
                    <a:lnTo>
                      <a:pt x="77" y="66"/>
                    </a:lnTo>
                    <a:lnTo>
                      <a:pt x="74" y="69"/>
                    </a:lnTo>
                    <a:lnTo>
                      <a:pt x="71" y="72"/>
                    </a:lnTo>
                    <a:lnTo>
                      <a:pt x="68" y="75"/>
                    </a:lnTo>
                    <a:lnTo>
                      <a:pt x="65" y="78"/>
                    </a:lnTo>
                    <a:lnTo>
                      <a:pt x="62"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5" y="62"/>
                    </a:lnTo>
                    <a:lnTo>
                      <a:pt x="3" y="58"/>
                    </a:lnTo>
                    <a:lnTo>
                      <a:pt x="1" y="55"/>
                    </a:lnTo>
                    <a:lnTo>
                      <a:pt x="1" y="51"/>
                    </a:lnTo>
                    <a:lnTo>
                      <a:pt x="0" y="47"/>
                    </a:lnTo>
                    <a:lnTo>
                      <a:pt x="0" y="43"/>
                    </a:lnTo>
                    <a:lnTo>
                      <a:pt x="0" y="38"/>
                    </a:lnTo>
                    <a:lnTo>
                      <a:pt x="1" y="34"/>
                    </a:lnTo>
                    <a:lnTo>
                      <a:pt x="1" y="30"/>
                    </a:lnTo>
                    <a:lnTo>
                      <a:pt x="3" y="27"/>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27" name="Oval 350"/>
              <p:cNvSpPr>
                <a:spLocks noChangeArrowheads="1"/>
              </p:cNvSpPr>
              <p:nvPr/>
            </p:nvSpPr>
            <p:spPr bwMode="auto">
              <a:xfrm>
                <a:off x="3908" y="1362"/>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28" name="Freeform 351"/>
              <p:cNvSpPr>
                <a:spLocks/>
              </p:cNvSpPr>
              <p:nvPr/>
            </p:nvSpPr>
            <p:spPr bwMode="auto">
              <a:xfrm>
                <a:off x="3904" y="1358"/>
                <a:ext cx="83" cy="84"/>
              </a:xfrm>
              <a:custGeom>
                <a:avLst/>
                <a:gdLst/>
                <a:ahLst/>
                <a:cxnLst>
                  <a:cxn ang="0">
                    <a:pos x="46" y="0"/>
                  </a:cxn>
                  <a:cxn ang="0">
                    <a:pos x="54" y="2"/>
                  </a:cxn>
                  <a:cxn ang="0">
                    <a:pos x="62" y="5"/>
                  </a:cxn>
                  <a:cxn ang="0">
                    <a:pos x="68" y="10"/>
                  </a:cxn>
                  <a:cxn ang="0">
                    <a:pos x="74" y="15"/>
                  </a:cxn>
                  <a:cxn ang="0">
                    <a:pos x="79" y="22"/>
                  </a:cxn>
                  <a:cxn ang="0">
                    <a:pos x="82" y="29"/>
                  </a:cxn>
                  <a:cxn ang="0">
                    <a:pos x="83" y="37"/>
                  </a:cxn>
                  <a:cxn ang="0">
                    <a:pos x="83"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5"/>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2" y="5"/>
                    </a:lnTo>
                    <a:lnTo>
                      <a:pt x="65" y="7"/>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5"/>
                    </a:lnTo>
                    <a:lnTo>
                      <a:pt x="80" y="58"/>
                    </a:lnTo>
                    <a:lnTo>
                      <a:pt x="79" y="62"/>
                    </a:lnTo>
                    <a:lnTo>
                      <a:pt x="77" y="65"/>
                    </a:lnTo>
                    <a:lnTo>
                      <a:pt x="74" y="68"/>
                    </a:lnTo>
                    <a:lnTo>
                      <a:pt x="71" y="72"/>
                    </a:lnTo>
                    <a:lnTo>
                      <a:pt x="68" y="74"/>
                    </a:lnTo>
                    <a:lnTo>
                      <a:pt x="65" y="77"/>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5" y="62"/>
                    </a:lnTo>
                    <a:lnTo>
                      <a:pt x="3" y="58"/>
                    </a:lnTo>
                    <a:lnTo>
                      <a:pt x="1" y="55"/>
                    </a:lnTo>
                    <a:lnTo>
                      <a:pt x="1" y="50"/>
                    </a:lnTo>
                    <a:lnTo>
                      <a:pt x="0" y="46"/>
                    </a:lnTo>
                    <a:lnTo>
                      <a:pt x="0" y="42"/>
                    </a:lnTo>
                    <a:lnTo>
                      <a:pt x="0" y="37"/>
                    </a:lnTo>
                    <a:lnTo>
                      <a:pt x="1" y="33"/>
                    </a:lnTo>
                    <a:lnTo>
                      <a:pt x="1" y="29"/>
                    </a:lnTo>
                    <a:lnTo>
                      <a:pt x="3" y="26"/>
                    </a:lnTo>
                    <a:lnTo>
                      <a:pt x="5" y="22"/>
                    </a:lnTo>
                    <a:lnTo>
                      <a:pt x="6" y="19"/>
                    </a:lnTo>
                    <a:lnTo>
                      <a:pt x="9" y="15"/>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29" name="Oval 352"/>
              <p:cNvSpPr>
                <a:spLocks noChangeArrowheads="1"/>
              </p:cNvSpPr>
              <p:nvPr/>
            </p:nvSpPr>
            <p:spPr bwMode="auto">
              <a:xfrm>
                <a:off x="3908" y="246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30" name="Freeform 353"/>
              <p:cNvSpPr>
                <a:spLocks/>
              </p:cNvSpPr>
              <p:nvPr/>
            </p:nvSpPr>
            <p:spPr bwMode="auto">
              <a:xfrm>
                <a:off x="3904" y="2464"/>
                <a:ext cx="83" cy="84"/>
              </a:xfrm>
              <a:custGeom>
                <a:avLst/>
                <a:gdLst/>
                <a:ahLst/>
                <a:cxnLst>
                  <a:cxn ang="0">
                    <a:pos x="46" y="0"/>
                  </a:cxn>
                  <a:cxn ang="0">
                    <a:pos x="54" y="1"/>
                  </a:cxn>
                  <a:cxn ang="0">
                    <a:pos x="62"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2"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1"/>
                    </a:lnTo>
                    <a:lnTo>
                      <a:pt x="68" y="74"/>
                    </a:lnTo>
                    <a:lnTo>
                      <a:pt x="65" y="77"/>
                    </a:lnTo>
                    <a:lnTo>
                      <a:pt x="62"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31" name="Oval 354"/>
              <p:cNvSpPr>
                <a:spLocks noChangeArrowheads="1"/>
              </p:cNvSpPr>
              <p:nvPr/>
            </p:nvSpPr>
            <p:spPr bwMode="auto">
              <a:xfrm>
                <a:off x="3925" y="250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32" name="Freeform 355"/>
              <p:cNvSpPr>
                <a:spLocks/>
              </p:cNvSpPr>
              <p:nvPr/>
            </p:nvSpPr>
            <p:spPr bwMode="auto">
              <a:xfrm>
                <a:off x="3921" y="2497"/>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33" name="Oval 356"/>
              <p:cNvSpPr>
                <a:spLocks noChangeArrowheads="1"/>
              </p:cNvSpPr>
              <p:nvPr/>
            </p:nvSpPr>
            <p:spPr bwMode="auto">
              <a:xfrm>
                <a:off x="3925" y="3004"/>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34" name="Freeform 357"/>
              <p:cNvSpPr>
                <a:spLocks/>
              </p:cNvSpPr>
              <p:nvPr/>
            </p:nvSpPr>
            <p:spPr bwMode="auto">
              <a:xfrm>
                <a:off x="3921" y="3000"/>
                <a:ext cx="84" cy="84"/>
              </a:xfrm>
              <a:custGeom>
                <a:avLst/>
                <a:gdLst/>
                <a:ahLst/>
                <a:cxnLst>
                  <a:cxn ang="0">
                    <a:pos x="46" y="0"/>
                  </a:cxn>
                  <a:cxn ang="0">
                    <a:pos x="54" y="2"/>
                  </a:cxn>
                  <a:cxn ang="0">
                    <a:pos x="62" y="5"/>
                  </a:cxn>
                  <a:cxn ang="0">
                    <a:pos x="68" y="10"/>
                  </a:cxn>
                  <a:cxn ang="0">
                    <a:pos x="74" y="16"/>
                  </a:cxn>
                  <a:cxn ang="0">
                    <a:pos x="79" y="22"/>
                  </a:cxn>
                  <a:cxn ang="0">
                    <a:pos x="82" y="29"/>
                  </a:cxn>
                  <a:cxn ang="0">
                    <a:pos x="84" y="37"/>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5"/>
                  </a:cxn>
                  <a:cxn ang="0">
                    <a:pos x="0" y="46"/>
                  </a:cxn>
                  <a:cxn ang="0">
                    <a:pos x="0" y="37"/>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7"/>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1" y="55"/>
                    </a:lnTo>
                    <a:lnTo>
                      <a:pt x="1" y="51"/>
                    </a:lnTo>
                    <a:lnTo>
                      <a:pt x="0" y="46"/>
                    </a:lnTo>
                    <a:lnTo>
                      <a:pt x="0" y="42"/>
                    </a:lnTo>
                    <a:lnTo>
                      <a:pt x="0" y="37"/>
                    </a:lnTo>
                    <a:lnTo>
                      <a:pt x="1" y="33"/>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35" name="Oval 358"/>
              <p:cNvSpPr>
                <a:spLocks noChangeArrowheads="1"/>
              </p:cNvSpPr>
              <p:nvPr/>
            </p:nvSpPr>
            <p:spPr bwMode="auto">
              <a:xfrm>
                <a:off x="3925" y="1664"/>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36" name="Freeform 359"/>
              <p:cNvSpPr>
                <a:spLocks/>
              </p:cNvSpPr>
              <p:nvPr/>
            </p:nvSpPr>
            <p:spPr bwMode="auto">
              <a:xfrm>
                <a:off x="3921" y="1660"/>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37" name="Oval 360"/>
              <p:cNvSpPr>
                <a:spLocks noChangeArrowheads="1"/>
              </p:cNvSpPr>
              <p:nvPr/>
            </p:nvSpPr>
            <p:spPr bwMode="auto">
              <a:xfrm>
                <a:off x="3925" y="230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38" name="Freeform 361"/>
              <p:cNvSpPr>
                <a:spLocks/>
              </p:cNvSpPr>
              <p:nvPr/>
            </p:nvSpPr>
            <p:spPr bwMode="auto">
              <a:xfrm>
                <a:off x="3921" y="2296"/>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39" name="Oval 362"/>
              <p:cNvSpPr>
                <a:spLocks noChangeArrowheads="1"/>
              </p:cNvSpPr>
              <p:nvPr/>
            </p:nvSpPr>
            <p:spPr bwMode="auto">
              <a:xfrm>
                <a:off x="3958" y="2636"/>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40" name="Freeform 363"/>
              <p:cNvSpPr>
                <a:spLocks/>
              </p:cNvSpPr>
              <p:nvPr/>
            </p:nvSpPr>
            <p:spPr bwMode="auto">
              <a:xfrm>
                <a:off x="3954" y="2631"/>
                <a:ext cx="84" cy="84"/>
              </a:xfrm>
              <a:custGeom>
                <a:avLst/>
                <a:gdLst/>
                <a:ahLst/>
                <a:cxnLst>
                  <a:cxn ang="0">
                    <a:pos x="47"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5" y="83"/>
                  </a:cxn>
                  <a:cxn ang="0">
                    <a:pos x="47" y="84"/>
                  </a:cxn>
                  <a:cxn ang="0">
                    <a:pos x="38" y="84"/>
                  </a:cxn>
                  <a:cxn ang="0">
                    <a:pos x="29"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4"/>
                    </a:lnTo>
                    <a:lnTo>
                      <a:pt x="62" y="5"/>
                    </a:lnTo>
                    <a:lnTo>
                      <a:pt x="65" y="7"/>
                    </a:lnTo>
                    <a:lnTo>
                      <a:pt x="68" y="10"/>
                    </a:lnTo>
                    <a:lnTo>
                      <a:pt x="72" y="13"/>
                    </a:lnTo>
                    <a:lnTo>
                      <a:pt x="74" y="16"/>
                    </a:lnTo>
                    <a:lnTo>
                      <a:pt x="77"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8" y="75"/>
                    </a:lnTo>
                    <a:lnTo>
                      <a:pt x="65" y="78"/>
                    </a:lnTo>
                    <a:lnTo>
                      <a:pt x="62" y="79"/>
                    </a:lnTo>
                    <a:lnTo>
                      <a:pt x="58" y="81"/>
                    </a:lnTo>
                    <a:lnTo>
                      <a:pt x="55" y="83"/>
                    </a:lnTo>
                    <a:lnTo>
                      <a:pt x="51" y="83"/>
                    </a:lnTo>
                    <a:lnTo>
                      <a:pt x="47" y="84"/>
                    </a:lnTo>
                    <a:lnTo>
                      <a:pt x="42" y="84"/>
                    </a:lnTo>
                    <a:lnTo>
                      <a:pt x="38" y="84"/>
                    </a:lnTo>
                    <a:lnTo>
                      <a:pt x="33" y="83"/>
                    </a:lnTo>
                    <a:lnTo>
                      <a:pt x="29" y="83"/>
                    </a:lnTo>
                    <a:lnTo>
                      <a:pt x="26" y="81"/>
                    </a:lnTo>
                    <a:lnTo>
                      <a:pt x="22" y="79"/>
                    </a:lnTo>
                    <a:lnTo>
                      <a:pt x="19" y="78"/>
                    </a:lnTo>
                    <a:lnTo>
                      <a:pt x="16" y="75"/>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7"/>
                    </a:lnTo>
                    <a:lnTo>
                      <a:pt x="5" y="22"/>
                    </a:lnTo>
                    <a:lnTo>
                      <a:pt x="7" y="19"/>
                    </a:lnTo>
                    <a:lnTo>
                      <a:pt x="10" y="16"/>
                    </a:lnTo>
                    <a:lnTo>
                      <a:pt x="12" y="13"/>
                    </a:lnTo>
                    <a:lnTo>
                      <a:pt x="16" y="10"/>
                    </a:lnTo>
                    <a:lnTo>
                      <a:pt x="19" y="7"/>
                    </a:lnTo>
                    <a:lnTo>
                      <a:pt x="22" y="5"/>
                    </a:lnTo>
                    <a:lnTo>
                      <a:pt x="26" y="4"/>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41" name="Oval 364"/>
              <p:cNvSpPr>
                <a:spLocks noChangeArrowheads="1"/>
              </p:cNvSpPr>
              <p:nvPr/>
            </p:nvSpPr>
            <p:spPr bwMode="auto">
              <a:xfrm>
                <a:off x="3958" y="2066"/>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42" name="Freeform 365"/>
              <p:cNvSpPr>
                <a:spLocks/>
              </p:cNvSpPr>
              <p:nvPr/>
            </p:nvSpPr>
            <p:spPr bwMode="auto">
              <a:xfrm>
                <a:off x="3954" y="2062"/>
                <a:ext cx="84" cy="84"/>
              </a:xfrm>
              <a:custGeom>
                <a:avLst/>
                <a:gdLst/>
                <a:ahLst/>
                <a:cxnLst>
                  <a:cxn ang="0">
                    <a:pos x="47"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1" y="83"/>
                    </a:lnTo>
                    <a:lnTo>
                      <a:pt x="47" y="84"/>
                    </a:lnTo>
                    <a:lnTo>
                      <a:pt x="42" y="84"/>
                    </a:lnTo>
                    <a:lnTo>
                      <a:pt x="38" y="84"/>
                    </a:lnTo>
                    <a:lnTo>
                      <a:pt x="33"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43" name="Oval 366"/>
              <p:cNvSpPr>
                <a:spLocks noChangeArrowheads="1"/>
              </p:cNvSpPr>
              <p:nvPr/>
            </p:nvSpPr>
            <p:spPr bwMode="auto">
              <a:xfrm>
                <a:off x="3975" y="2234"/>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44" name="Freeform 367"/>
              <p:cNvSpPr>
                <a:spLocks/>
              </p:cNvSpPr>
              <p:nvPr/>
            </p:nvSpPr>
            <p:spPr bwMode="auto">
              <a:xfrm>
                <a:off x="3971" y="2229"/>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7"/>
                    </a:lnTo>
                    <a:lnTo>
                      <a:pt x="5" y="22"/>
                    </a:lnTo>
                    <a:lnTo>
                      <a:pt x="7" y="19"/>
                    </a:lnTo>
                    <a:lnTo>
                      <a:pt x="10" y="16"/>
                    </a:lnTo>
                    <a:lnTo>
                      <a:pt x="12"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45" name="Oval 368"/>
              <p:cNvSpPr>
                <a:spLocks noChangeArrowheads="1"/>
              </p:cNvSpPr>
              <p:nvPr/>
            </p:nvSpPr>
            <p:spPr bwMode="auto">
              <a:xfrm>
                <a:off x="3975" y="2267"/>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46" name="Freeform 369"/>
              <p:cNvSpPr>
                <a:spLocks/>
              </p:cNvSpPr>
              <p:nvPr/>
            </p:nvSpPr>
            <p:spPr bwMode="auto">
              <a:xfrm>
                <a:off x="3971" y="2263"/>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47" name="Oval 370"/>
              <p:cNvSpPr>
                <a:spLocks noChangeArrowheads="1"/>
              </p:cNvSpPr>
              <p:nvPr/>
            </p:nvSpPr>
            <p:spPr bwMode="auto">
              <a:xfrm>
                <a:off x="3992" y="2234"/>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48" name="Freeform 371"/>
              <p:cNvSpPr>
                <a:spLocks/>
              </p:cNvSpPr>
              <p:nvPr/>
            </p:nvSpPr>
            <p:spPr bwMode="auto">
              <a:xfrm>
                <a:off x="3988" y="2229"/>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49" name="Oval 372"/>
              <p:cNvSpPr>
                <a:spLocks noChangeArrowheads="1"/>
              </p:cNvSpPr>
              <p:nvPr/>
            </p:nvSpPr>
            <p:spPr bwMode="auto">
              <a:xfrm>
                <a:off x="3992" y="250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50" name="Freeform 373"/>
              <p:cNvSpPr>
                <a:spLocks/>
              </p:cNvSpPr>
              <p:nvPr/>
            </p:nvSpPr>
            <p:spPr bwMode="auto">
              <a:xfrm>
                <a:off x="3988" y="2497"/>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29"/>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51" name="Oval 374"/>
              <p:cNvSpPr>
                <a:spLocks noChangeArrowheads="1"/>
              </p:cNvSpPr>
              <p:nvPr/>
            </p:nvSpPr>
            <p:spPr bwMode="auto">
              <a:xfrm>
                <a:off x="4009" y="2736"/>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52" name="Freeform 375"/>
              <p:cNvSpPr>
                <a:spLocks/>
              </p:cNvSpPr>
              <p:nvPr/>
            </p:nvSpPr>
            <p:spPr bwMode="auto">
              <a:xfrm>
                <a:off x="4005" y="2732"/>
                <a:ext cx="84" cy="83"/>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53" name="Oval 376"/>
              <p:cNvSpPr>
                <a:spLocks noChangeArrowheads="1"/>
              </p:cNvSpPr>
              <p:nvPr/>
            </p:nvSpPr>
            <p:spPr bwMode="auto">
              <a:xfrm>
                <a:off x="4009" y="246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54" name="Freeform 377"/>
              <p:cNvSpPr>
                <a:spLocks/>
              </p:cNvSpPr>
              <p:nvPr/>
            </p:nvSpPr>
            <p:spPr bwMode="auto">
              <a:xfrm>
                <a:off x="4005" y="2464"/>
                <a:ext cx="84" cy="84"/>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55" name="Oval 378"/>
              <p:cNvSpPr>
                <a:spLocks noChangeArrowheads="1"/>
              </p:cNvSpPr>
              <p:nvPr/>
            </p:nvSpPr>
            <p:spPr bwMode="auto">
              <a:xfrm>
                <a:off x="4009" y="2435"/>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56" name="Freeform 379"/>
              <p:cNvSpPr>
                <a:spLocks/>
              </p:cNvSpPr>
              <p:nvPr/>
            </p:nvSpPr>
            <p:spPr bwMode="auto">
              <a:xfrm>
                <a:off x="4005" y="2430"/>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57" name="Oval 380"/>
              <p:cNvSpPr>
                <a:spLocks noChangeArrowheads="1"/>
              </p:cNvSpPr>
              <p:nvPr/>
            </p:nvSpPr>
            <p:spPr bwMode="auto">
              <a:xfrm>
                <a:off x="4009" y="230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58" name="Freeform 381"/>
              <p:cNvSpPr>
                <a:spLocks/>
              </p:cNvSpPr>
              <p:nvPr/>
            </p:nvSpPr>
            <p:spPr bwMode="auto">
              <a:xfrm>
                <a:off x="4005" y="2296"/>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59" name="Oval 382"/>
              <p:cNvSpPr>
                <a:spLocks noChangeArrowheads="1"/>
              </p:cNvSpPr>
              <p:nvPr/>
            </p:nvSpPr>
            <p:spPr bwMode="auto">
              <a:xfrm>
                <a:off x="4009" y="893"/>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60" name="Freeform 383"/>
              <p:cNvSpPr>
                <a:spLocks/>
              </p:cNvSpPr>
              <p:nvPr/>
            </p:nvSpPr>
            <p:spPr bwMode="auto">
              <a:xfrm>
                <a:off x="4005" y="889"/>
                <a:ext cx="84" cy="83"/>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61" name="Oval 384"/>
              <p:cNvSpPr>
                <a:spLocks noChangeArrowheads="1"/>
              </p:cNvSpPr>
              <p:nvPr/>
            </p:nvSpPr>
            <p:spPr bwMode="auto">
              <a:xfrm>
                <a:off x="4027" y="2133"/>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62" name="Freeform 385"/>
              <p:cNvSpPr>
                <a:spLocks/>
              </p:cNvSpPr>
              <p:nvPr/>
            </p:nvSpPr>
            <p:spPr bwMode="auto">
              <a:xfrm>
                <a:off x="4022" y="2129"/>
                <a:ext cx="84" cy="83"/>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6"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6" y="77"/>
                    </a:lnTo>
                    <a:lnTo>
                      <a:pt x="62" y="79"/>
                    </a:lnTo>
                    <a:lnTo>
                      <a:pt x="58" y="80"/>
                    </a:lnTo>
                    <a:lnTo>
                      <a:pt x="55" y="82"/>
                    </a:lnTo>
                    <a:lnTo>
                      <a:pt x="51" y="83"/>
                    </a:lnTo>
                    <a:lnTo>
                      <a:pt x="47" y="83"/>
                    </a:lnTo>
                    <a:lnTo>
                      <a:pt x="43" y="83"/>
                    </a:lnTo>
                    <a:lnTo>
                      <a:pt x="38" y="83"/>
                    </a:lnTo>
                    <a:lnTo>
                      <a:pt x="34" y="83"/>
                    </a:lnTo>
                    <a:lnTo>
                      <a:pt x="30" y="82"/>
                    </a:lnTo>
                    <a:lnTo>
                      <a:pt x="27" y="80"/>
                    </a:lnTo>
                    <a:lnTo>
                      <a:pt x="22" y="79"/>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7"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63" name="Oval 386"/>
              <p:cNvSpPr>
                <a:spLocks noChangeArrowheads="1"/>
              </p:cNvSpPr>
              <p:nvPr/>
            </p:nvSpPr>
            <p:spPr bwMode="auto">
              <a:xfrm>
                <a:off x="4027" y="2937"/>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664" name="Freeform 387"/>
              <p:cNvSpPr>
                <a:spLocks/>
              </p:cNvSpPr>
              <p:nvPr/>
            </p:nvSpPr>
            <p:spPr bwMode="auto">
              <a:xfrm>
                <a:off x="4022" y="2933"/>
                <a:ext cx="84" cy="83"/>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6"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6" y="77"/>
                    </a:lnTo>
                    <a:lnTo>
                      <a:pt x="62" y="78"/>
                    </a:lnTo>
                    <a:lnTo>
                      <a:pt x="58" y="80"/>
                    </a:lnTo>
                    <a:lnTo>
                      <a:pt x="55" y="82"/>
                    </a:lnTo>
                    <a:lnTo>
                      <a:pt x="51" y="83"/>
                    </a:lnTo>
                    <a:lnTo>
                      <a:pt x="47" y="83"/>
                    </a:lnTo>
                    <a:lnTo>
                      <a:pt x="43" y="83"/>
                    </a:lnTo>
                    <a:lnTo>
                      <a:pt x="38" y="83"/>
                    </a:lnTo>
                    <a:lnTo>
                      <a:pt x="34" y="83"/>
                    </a:lnTo>
                    <a:lnTo>
                      <a:pt x="30" y="82"/>
                    </a:lnTo>
                    <a:lnTo>
                      <a:pt x="27" y="80"/>
                    </a:lnTo>
                    <a:lnTo>
                      <a:pt x="22" y="78"/>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7"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665" name="Oval 388"/>
              <p:cNvSpPr>
                <a:spLocks noChangeArrowheads="1"/>
              </p:cNvSpPr>
              <p:nvPr/>
            </p:nvSpPr>
            <p:spPr bwMode="auto">
              <a:xfrm>
                <a:off x="4027" y="2334"/>
                <a:ext cx="83" cy="83"/>
              </a:xfrm>
              <a:prstGeom prst="ellipse">
                <a:avLst/>
              </a:prstGeom>
              <a:solidFill>
                <a:srgbClr val="C0C0C0"/>
              </a:solidFill>
              <a:ln w="9525">
                <a:noFill/>
                <a:round/>
                <a:headEnd/>
                <a:tailEnd/>
              </a:ln>
            </p:spPr>
            <p:txBody>
              <a:bodyPr>
                <a:prstTxWarp prst="textNoShape">
                  <a:avLst/>
                </a:prstTxWarp>
              </a:bodyPr>
              <a:lstStyle/>
              <a:p>
                <a:endParaRPr lang="en-US"/>
              </a:p>
            </p:txBody>
          </p:sp>
        </p:grpSp>
        <p:grpSp>
          <p:nvGrpSpPr>
            <p:cNvPr id="186" name="Group 389"/>
            <p:cNvGrpSpPr>
              <a:grpSpLocks/>
            </p:cNvGrpSpPr>
            <p:nvPr/>
          </p:nvGrpSpPr>
          <p:grpSpPr bwMode="auto">
            <a:xfrm>
              <a:off x="1537" y="940"/>
              <a:ext cx="2420" cy="1122"/>
              <a:chOff x="1132" y="1291"/>
              <a:chExt cx="3740" cy="1985"/>
            </a:xfrm>
          </p:grpSpPr>
          <p:sp>
            <p:nvSpPr>
              <p:cNvPr id="1266" name="Freeform 390"/>
              <p:cNvSpPr>
                <a:spLocks/>
              </p:cNvSpPr>
              <p:nvPr/>
            </p:nvSpPr>
            <p:spPr bwMode="auto">
              <a:xfrm>
                <a:off x="4022" y="2330"/>
                <a:ext cx="84" cy="83"/>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6"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6" y="77"/>
                    </a:lnTo>
                    <a:lnTo>
                      <a:pt x="62" y="79"/>
                    </a:lnTo>
                    <a:lnTo>
                      <a:pt x="58" y="80"/>
                    </a:lnTo>
                    <a:lnTo>
                      <a:pt x="55" y="82"/>
                    </a:lnTo>
                    <a:lnTo>
                      <a:pt x="51" y="83"/>
                    </a:lnTo>
                    <a:lnTo>
                      <a:pt x="47" y="83"/>
                    </a:lnTo>
                    <a:lnTo>
                      <a:pt x="43" y="83"/>
                    </a:lnTo>
                    <a:lnTo>
                      <a:pt x="38" y="83"/>
                    </a:lnTo>
                    <a:lnTo>
                      <a:pt x="34" y="83"/>
                    </a:lnTo>
                    <a:lnTo>
                      <a:pt x="30" y="82"/>
                    </a:lnTo>
                    <a:lnTo>
                      <a:pt x="27" y="80"/>
                    </a:lnTo>
                    <a:lnTo>
                      <a:pt x="22" y="79"/>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7"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67" name="Oval 391"/>
              <p:cNvSpPr>
                <a:spLocks noChangeArrowheads="1"/>
              </p:cNvSpPr>
              <p:nvPr/>
            </p:nvSpPr>
            <p:spPr bwMode="auto">
              <a:xfrm>
                <a:off x="4044" y="1998"/>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68" name="Freeform 392"/>
              <p:cNvSpPr>
                <a:spLocks/>
              </p:cNvSpPr>
              <p:nvPr/>
            </p:nvSpPr>
            <p:spPr bwMode="auto">
              <a:xfrm>
                <a:off x="4040" y="1994"/>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69" name="Oval 393"/>
              <p:cNvSpPr>
                <a:spLocks noChangeArrowheads="1"/>
              </p:cNvSpPr>
              <p:nvPr/>
            </p:nvSpPr>
            <p:spPr bwMode="auto">
              <a:xfrm>
                <a:off x="4044" y="2769"/>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70" name="Freeform 394"/>
              <p:cNvSpPr>
                <a:spLocks/>
              </p:cNvSpPr>
              <p:nvPr/>
            </p:nvSpPr>
            <p:spPr bwMode="auto">
              <a:xfrm>
                <a:off x="4040" y="2765"/>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2"/>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71" name="Oval 395"/>
              <p:cNvSpPr>
                <a:spLocks noChangeArrowheads="1"/>
              </p:cNvSpPr>
              <p:nvPr/>
            </p:nvSpPr>
            <p:spPr bwMode="auto">
              <a:xfrm>
                <a:off x="4044" y="1329"/>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72" name="Freeform 396"/>
              <p:cNvSpPr>
                <a:spLocks/>
              </p:cNvSpPr>
              <p:nvPr/>
            </p:nvSpPr>
            <p:spPr bwMode="auto">
              <a:xfrm>
                <a:off x="4040" y="1325"/>
                <a:ext cx="83" cy="83"/>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3"/>
                  </a:cxn>
                  <a:cxn ang="0">
                    <a:pos x="37" y="83"/>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9"/>
                  </a:cxn>
                  <a:cxn ang="0">
                    <a:pos x="22" y="5"/>
                  </a:cxn>
                  <a:cxn ang="0">
                    <a:pos x="29" y="1"/>
                  </a:cxn>
                  <a:cxn ang="0">
                    <a:pos x="37" y="0"/>
                  </a:cxn>
                  <a:cxn ang="0">
                    <a:pos x="42" y="0"/>
                  </a:cxn>
                </a:cxnLst>
                <a:rect l="0" t="0" r="r" b="b"/>
                <a:pathLst>
                  <a:path w="83" h="83">
                    <a:moveTo>
                      <a:pt x="42" y="0"/>
                    </a:moveTo>
                    <a:lnTo>
                      <a:pt x="46" y="0"/>
                    </a:lnTo>
                    <a:lnTo>
                      <a:pt x="50" y="0"/>
                    </a:lnTo>
                    <a:lnTo>
                      <a:pt x="54" y="1"/>
                    </a:lnTo>
                    <a:lnTo>
                      <a:pt x="57" y="3"/>
                    </a:lnTo>
                    <a:lnTo>
                      <a:pt x="61" y="5"/>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2"/>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4" y="62"/>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73" name="Oval 397"/>
              <p:cNvSpPr>
                <a:spLocks noChangeArrowheads="1"/>
              </p:cNvSpPr>
              <p:nvPr/>
            </p:nvSpPr>
            <p:spPr bwMode="auto">
              <a:xfrm>
                <a:off x="4044" y="2234"/>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74" name="Freeform 398"/>
              <p:cNvSpPr>
                <a:spLocks/>
              </p:cNvSpPr>
              <p:nvPr/>
            </p:nvSpPr>
            <p:spPr bwMode="auto">
              <a:xfrm>
                <a:off x="4040" y="2229"/>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5"/>
                  </a:cxn>
                  <a:cxn ang="0">
                    <a:pos x="61" y="79"/>
                  </a:cxn>
                  <a:cxn ang="0">
                    <a:pos x="54" y="83"/>
                  </a:cxn>
                  <a:cxn ang="0">
                    <a:pos x="46" y="84"/>
                  </a:cxn>
                  <a:cxn ang="0">
                    <a:pos x="37" y="84"/>
                  </a:cxn>
                  <a:cxn ang="0">
                    <a:pos x="29" y="83"/>
                  </a:cxn>
                  <a:cxn ang="0">
                    <a:pos x="22" y="79"/>
                  </a:cxn>
                  <a:cxn ang="0">
                    <a:pos x="15" y="75"/>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7"/>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7"/>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75" name="Oval 399"/>
              <p:cNvSpPr>
                <a:spLocks noChangeArrowheads="1"/>
              </p:cNvSpPr>
              <p:nvPr/>
            </p:nvSpPr>
            <p:spPr bwMode="auto">
              <a:xfrm>
                <a:off x="4044" y="2601"/>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76" name="Freeform 400"/>
              <p:cNvSpPr>
                <a:spLocks/>
              </p:cNvSpPr>
              <p:nvPr/>
            </p:nvSpPr>
            <p:spPr bwMode="auto">
              <a:xfrm>
                <a:off x="4040" y="2597"/>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2"/>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77" name="Oval 401"/>
              <p:cNvSpPr>
                <a:spLocks noChangeArrowheads="1"/>
              </p:cNvSpPr>
              <p:nvPr/>
            </p:nvSpPr>
            <p:spPr bwMode="auto">
              <a:xfrm>
                <a:off x="4044" y="2099"/>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78" name="Freeform 402"/>
              <p:cNvSpPr>
                <a:spLocks/>
              </p:cNvSpPr>
              <p:nvPr/>
            </p:nvSpPr>
            <p:spPr bwMode="auto">
              <a:xfrm>
                <a:off x="4040" y="2095"/>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79" name="Oval 403"/>
              <p:cNvSpPr>
                <a:spLocks noChangeArrowheads="1"/>
              </p:cNvSpPr>
              <p:nvPr/>
            </p:nvSpPr>
            <p:spPr bwMode="auto">
              <a:xfrm>
                <a:off x="4044" y="2535"/>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80" name="Freeform 404"/>
              <p:cNvSpPr>
                <a:spLocks/>
              </p:cNvSpPr>
              <p:nvPr/>
            </p:nvSpPr>
            <p:spPr bwMode="auto">
              <a:xfrm>
                <a:off x="4040" y="2531"/>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8"/>
                  </a:cxn>
                  <a:cxn ang="0">
                    <a:pos x="54" y="82"/>
                  </a:cxn>
                  <a:cxn ang="0">
                    <a:pos x="46" y="83"/>
                  </a:cxn>
                  <a:cxn ang="0">
                    <a:pos x="37" y="83"/>
                  </a:cxn>
                  <a:cxn ang="0">
                    <a:pos x="29" y="82"/>
                  </a:cxn>
                  <a:cxn ang="0">
                    <a:pos x="22" y="78"/>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8"/>
                    </a:lnTo>
                    <a:lnTo>
                      <a:pt x="57" y="80"/>
                    </a:lnTo>
                    <a:lnTo>
                      <a:pt x="54" y="82"/>
                    </a:lnTo>
                    <a:lnTo>
                      <a:pt x="50" y="83"/>
                    </a:lnTo>
                    <a:lnTo>
                      <a:pt x="46" y="83"/>
                    </a:lnTo>
                    <a:lnTo>
                      <a:pt x="42" y="83"/>
                    </a:lnTo>
                    <a:lnTo>
                      <a:pt x="37" y="83"/>
                    </a:lnTo>
                    <a:lnTo>
                      <a:pt x="33" y="83"/>
                    </a:lnTo>
                    <a:lnTo>
                      <a:pt x="29" y="82"/>
                    </a:lnTo>
                    <a:lnTo>
                      <a:pt x="26" y="80"/>
                    </a:lnTo>
                    <a:lnTo>
                      <a:pt x="22" y="78"/>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81" name="Oval 405"/>
              <p:cNvSpPr>
                <a:spLocks noChangeArrowheads="1"/>
              </p:cNvSpPr>
              <p:nvPr/>
            </p:nvSpPr>
            <p:spPr bwMode="auto">
              <a:xfrm>
                <a:off x="4044" y="2066"/>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82" name="Freeform 406"/>
              <p:cNvSpPr>
                <a:spLocks/>
              </p:cNvSpPr>
              <p:nvPr/>
            </p:nvSpPr>
            <p:spPr bwMode="auto">
              <a:xfrm>
                <a:off x="4040" y="2062"/>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83" name="Oval 407"/>
              <p:cNvSpPr>
                <a:spLocks noChangeArrowheads="1"/>
              </p:cNvSpPr>
              <p:nvPr/>
            </p:nvSpPr>
            <p:spPr bwMode="auto">
              <a:xfrm>
                <a:off x="4060" y="2535"/>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84" name="Freeform 408"/>
              <p:cNvSpPr>
                <a:spLocks/>
              </p:cNvSpPr>
              <p:nvPr/>
            </p:nvSpPr>
            <p:spPr bwMode="auto">
              <a:xfrm>
                <a:off x="4056" y="2531"/>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8"/>
                    </a:lnTo>
                    <a:lnTo>
                      <a:pt x="58" y="80"/>
                    </a:lnTo>
                    <a:lnTo>
                      <a:pt x="54" y="82"/>
                    </a:lnTo>
                    <a:lnTo>
                      <a:pt x="50" y="83"/>
                    </a:lnTo>
                    <a:lnTo>
                      <a:pt x="46" y="83"/>
                    </a:lnTo>
                    <a:lnTo>
                      <a:pt x="42" y="83"/>
                    </a:lnTo>
                    <a:lnTo>
                      <a:pt x="37" y="83"/>
                    </a:lnTo>
                    <a:lnTo>
                      <a:pt x="33" y="83"/>
                    </a:lnTo>
                    <a:lnTo>
                      <a:pt x="29" y="82"/>
                    </a:lnTo>
                    <a:lnTo>
                      <a:pt x="26" y="80"/>
                    </a:lnTo>
                    <a:lnTo>
                      <a:pt x="22" y="78"/>
                    </a:lnTo>
                    <a:lnTo>
                      <a:pt x="19"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85" name="Oval 409"/>
              <p:cNvSpPr>
                <a:spLocks noChangeArrowheads="1"/>
              </p:cNvSpPr>
              <p:nvPr/>
            </p:nvSpPr>
            <p:spPr bwMode="auto">
              <a:xfrm>
                <a:off x="4077" y="2199"/>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86" name="Freeform 410"/>
              <p:cNvSpPr>
                <a:spLocks/>
              </p:cNvSpPr>
              <p:nvPr/>
            </p:nvSpPr>
            <p:spPr bwMode="auto">
              <a:xfrm>
                <a:off x="4073" y="2195"/>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87" name="Oval 411"/>
              <p:cNvSpPr>
                <a:spLocks noChangeArrowheads="1"/>
              </p:cNvSpPr>
              <p:nvPr/>
            </p:nvSpPr>
            <p:spPr bwMode="auto">
              <a:xfrm>
                <a:off x="4077" y="2435"/>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88" name="Freeform 412"/>
              <p:cNvSpPr>
                <a:spLocks/>
              </p:cNvSpPr>
              <p:nvPr/>
            </p:nvSpPr>
            <p:spPr bwMode="auto">
              <a:xfrm>
                <a:off x="4073" y="2430"/>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89" name="Oval 413"/>
              <p:cNvSpPr>
                <a:spLocks noChangeArrowheads="1"/>
              </p:cNvSpPr>
              <p:nvPr/>
            </p:nvSpPr>
            <p:spPr bwMode="auto">
              <a:xfrm>
                <a:off x="4077" y="2837"/>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90" name="Freeform 414"/>
              <p:cNvSpPr>
                <a:spLocks/>
              </p:cNvSpPr>
              <p:nvPr/>
            </p:nvSpPr>
            <p:spPr bwMode="auto">
              <a:xfrm>
                <a:off x="4073" y="2832"/>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91" name="Oval 415"/>
              <p:cNvSpPr>
                <a:spLocks noChangeArrowheads="1"/>
              </p:cNvSpPr>
              <p:nvPr/>
            </p:nvSpPr>
            <p:spPr bwMode="auto">
              <a:xfrm>
                <a:off x="4077" y="2099"/>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92" name="Freeform 416"/>
              <p:cNvSpPr>
                <a:spLocks/>
              </p:cNvSpPr>
              <p:nvPr/>
            </p:nvSpPr>
            <p:spPr bwMode="auto">
              <a:xfrm>
                <a:off x="4073" y="2095"/>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93" name="Oval 417"/>
              <p:cNvSpPr>
                <a:spLocks noChangeArrowheads="1"/>
              </p:cNvSpPr>
              <p:nvPr/>
            </p:nvSpPr>
            <p:spPr bwMode="auto">
              <a:xfrm>
                <a:off x="4077" y="3037"/>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94" name="Freeform 418"/>
              <p:cNvSpPr>
                <a:spLocks/>
              </p:cNvSpPr>
              <p:nvPr/>
            </p:nvSpPr>
            <p:spPr bwMode="auto">
              <a:xfrm>
                <a:off x="4073" y="3033"/>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95" name="Oval 419"/>
              <p:cNvSpPr>
                <a:spLocks noChangeArrowheads="1"/>
              </p:cNvSpPr>
              <p:nvPr/>
            </p:nvSpPr>
            <p:spPr bwMode="auto">
              <a:xfrm>
                <a:off x="4077" y="250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96" name="Freeform 420"/>
              <p:cNvSpPr>
                <a:spLocks/>
              </p:cNvSpPr>
              <p:nvPr/>
            </p:nvSpPr>
            <p:spPr bwMode="auto">
              <a:xfrm>
                <a:off x="4073" y="2497"/>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97" name="Oval 421"/>
              <p:cNvSpPr>
                <a:spLocks noChangeArrowheads="1"/>
              </p:cNvSpPr>
              <p:nvPr/>
            </p:nvSpPr>
            <p:spPr bwMode="auto">
              <a:xfrm>
                <a:off x="4077" y="230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298" name="Freeform 422"/>
              <p:cNvSpPr>
                <a:spLocks/>
              </p:cNvSpPr>
              <p:nvPr/>
            </p:nvSpPr>
            <p:spPr bwMode="auto">
              <a:xfrm>
                <a:off x="4073" y="2296"/>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99" name="Oval 423"/>
              <p:cNvSpPr>
                <a:spLocks noChangeArrowheads="1"/>
              </p:cNvSpPr>
              <p:nvPr/>
            </p:nvSpPr>
            <p:spPr bwMode="auto">
              <a:xfrm>
                <a:off x="4094" y="2769"/>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00" name="Freeform 424"/>
              <p:cNvSpPr>
                <a:spLocks/>
              </p:cNvSpPr>
              <p:nvPr/>
            </p:nvSpPr>
            <p:spPr bwMode="auto">
              <a:xfrm>
                <a:off x="4090" y="2765"/>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01" name="Oval 425"/>
              <p:cNvSpPr>
                <a:spLocks noChangeArrowheads="1"/>
              </p:cNvSpPr>
              <p:nvPr/>
            </p:nvSpPr>
            <p:spPr bwMode="auto">
              <a:xfrm>
                <a:off x="4094" y="2736"/>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02" name="Freeform 426"/>
              <p:cNvSpPr>
                <a:spLocks/>
              </p:cNvSpPr>
              <p:nvPr/>
            </p:nvSpPr>
            <p:spPr bwMode="auto">
              <a:xfrm>
                <a:off x="4090" y="2732"/>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8"/>
                    </a:lnTo>
                    <a:lnTo>
                      <a:pt x="58" y="80"/>
                    </a:lnTo>
                    <a:lnTo>
                      <a:pt x="54" y="82"/>
                    </a:lnTo>
                    <a:lnTo>
                      <a:pt x="50" y="83"/>
                    </a:lnTo>
                    <a:lnTo>
                      <a:pt x="46" y="83"/>
                    </a:lnTo>
                    <a:lnTo>
                      <a:pt x="42" y="83"/>
                    </a:lnTo>
                    <a:lnTo>
                      <a:pt x="37" y="83"/>
                    </a:lnTo>
                    <a:lnTo>
                      <a:pt x="33" y="83"/>
                    </a:lnTo>
                    <a:lnTo>
                      <a:pt x="29" y="82"/>
                    </a:lnTo>
                    <a:lnTo>
                      <a:pt x="26" y="80"/>
                    </a:lnTo>
                    <a:lnTo>
                      <a:pt x="22" y="78"/>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03" name="Oval 427"/>
              <p:cNvSpPr>
                <a:spLocks noChangeArrowheads="1"/>
              </p:cNvSpPr>
              <p:nvPr/>
            </p:nvSpPr>
            <p:spPr bwMode="auto">
              <a:xfrm>
                <a:off x="4094" y="260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04" name="Freeform 428"/>
              <p:cNvSpPr>
                <a:spLocks/>
              </p:cNvSpPr>
              <p:nvPr/>
            </p:nvSpPr>
            <p:spPr bwMode="auto">
              <a:xfrm>
                <a:off x="4090" y="2597"/>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2"/>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05" name="Oval 429"/>
              <p:cNvSpPr>
                <a:spLocks noChangeArrowheads="1"/>
              </p:cNvSpPr>
              <p:nvPr/>
            </p:nvSpPr>
            <p:spPr bwMode="auto">
              <a:xfrm>
                <a:off x="4111" y="2903"/>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06" name="Freeform 430"/>
              <p:cNvSpPr>
                <a:spLocks/>
              </p:cNvSpPr>
              <p:nvPr/>
            </p:nvSpPr>
            <p:spPr bwMode="auto">
              <a:xfrm>
                <a:off x="4107" y="2899"/>
                <a:ext cx="84" cy="84"/>
              </a:xfrm>
              <a:custGeom>
                <a:avLst/>
                <a:gdLst/>
                <a:ahLst/>
                <a:cxnLst>
                  <a:cxn ang="0">
                    <a:pos x="46"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5" y="82"/>
                  </a:cxn>
                  <a:cxn ang="0">
                    <a:pos x="46" y="84"/>
                  </a:cxn>
                  <a:cxn ang="0">
                    <a:pos x="37"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7"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4"/>
                    </a:lnTo>
                    <a:lnTo>
                      <a:pt x="84" y="38"/>
                    </a:lnTo>
                    <a:lnTo>
                      <a:pt x="84" y="42"/>
                    </a:lnTo>
                    <a:lnTo>
                      <a:pt x="84" y="47"/>
                    </a:lnTo>
                    <a:lnTo>
                      <a:pt x="83" y="51"/>
                    </a:lnTo>
                    <a:lnTo>
                      <a:pt x="82" y="55"/>
                    </a:lnTo>
                    <a:lnTo>
                      <a:pt x="81" y="58"/>
                    </a:lnTo>
                    <a:lnTo>
                      <a:pt x="79" y="62"/>
                    </a:lnTo>
                    <a:lnTo>
                      <a:pt x="77" y="65"/>
                    </a:lnTo>
                    <a:lnTo>
                      <a:pt x="74" y="69"/>
                    </a:lnTo>
                    <a:lnTo>
                      <a:pt x="72" y="72"/>
                    </a:lnTo>
                    <a:lnTo>
                      <a:pt x="68" y="74"/>
                    </a:lnTo>
                    <a:lnTo>
                      <a:pt x="65" y="77"/>
                    </a:lnTo>
                    <a:lnTo>
                      <a:pt x="62" y="79"/>
                    </a:lnTo>
                    <a:lnTo>
                      <a:pt x="58" y="81"/>
                    </a:lnTo>
                    <a:lnTo>
                      <a:pt x="55" y="82"/>
                    </a:lnTo>
                    <a:lnTo>
                      <a:pt x="51" y="83"/>
                    </a:lnTo>
                    <a:lnTo>
                      <a:pt x="46" y="84"/>
                    </a:lnTo>
                    <a:lnTo>
                      <a:pt x="42" y="84"/>
                    </a:lnTo>
                    <a:lnTo>
                      <a:pt x="37" y="84"/>
                    </a:lnTo>
                    <a:lnTo>
                      <a:pt x="33" y="83"/>
                    </a:lnTo>
                    <a:lnTo>
                      <a:pt x="29" y="82"/>
                    </a:lnTo>
                    <a:lnTo>
                      <a:pt x="26" y="81"/>
                    </a:lnTo>
                    <a:lnTo>
                      <a:pt x="22" y="79"/>
                    </a:lnTo>
                    <a:lnTo>
                      <a:pt x="19" y="77"/>
                    </a:lnTo>
                    <a:lnTo>
                      <a:pt x="16" y="74"/>
                    </a:lnTo>
                    <a:lnTo>
                      <a:pt x="12" y="72"/>
                    </a:lnTo>
                    <a:lnTo>
                      <a:pt x="10" y="69"/>
                    </a:lnTo>
                    <a:lnTo>
                      <a:pt x="7" y="65"/>
                    </a:lnTo>
                    <a:lnTo>
                      <a:pt x="5" y="62"/>
                    </a:lnTo>
                    <a:lnTo>
                      <a:pt x="3" y="58"/>
                    </a:lnTo>
                    <a:lnTo>
                      <a:pt x="2" y="55"/>
                    </a:lnTo>
                    <a:lnTo>
                      <a:pt x="1" y="51"/>
                    </a:lnTo>
                    <a:lnTo>
                      <a:pt x="0" y="47"/>
                    </a:lnTo>
                    <a:lnTo>
                      <a:pt x="0" y="42"/>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07" name="Oval 431"/>
              <p:cNvSpPr>
                <a:spLocks noChangeArrowheads="1"/>
              </p:cNvSpPr>
              <p:nvPr/>
            </p:nvSpPr>
            <p:spPr bwMode="auto">
              <a:xfrm>
                <a:off x="4128" y="2133"/>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08" name="Freeform 432"/>
              <p:cNvSpPr>
                <a:spLocks/>
              </p:cNvSpPr>
              <p:nvPr/>
            </p:nvSpPr>
            <p:spPr bwMode="auto">
              <a:xfrm>
                <a:off x="4124" y="2129"/>
                <a:ext cx="84" cy="83"/>
              </a:xfrm>
              <a:custGeom>
                <a:avLst/>
                <a:gdLst/>
                <a:ahLst/>
                <a:cxnLst>
                  <a:cxn ang="0">
                    <a:pos x="47" y="0"/>
                  </a:cxn>
                  <a:cxn ang="0">
                    <a:pos x="55"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5" y="82"/>
                  </a:cxn>
                  <a:cxn ang="0">
                    <a:pos x="47" y="83"/>
                  </a:cxn>
                  <a:cxn ang="0">
                    <a:pos x="38" y="83"/>
                  </a:cxn>
                  <a:cxn ang="0">
                    <a:pos x="29"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29" y="1"/>
                  </a:cxn>
                  <a:cxn ang="0">
                    <a:pos x="38" y="0"/>
                  </a:cxn>
                  <a:cxn ang="0">
                    <a:pos x="42" y="0"/>
                  </a:cxn>
                </a:cxnLst>
                <a:rect l="0" t="0" r="r" b="b"/>
                <a:pathLst>
                  <a:path w="84" h="83">
                    <a:moveTo>
                      <a:pt x="42" y="0"/>
                    </a:moveTo>
                    <a:lnTo>
                      <a:pt x="47" y="0"/>
                    </a:lnTo>
                    <a:lnTo>
                      <a:pt x="51" y="0"/>
                    </a:lnTo>
                    <a:lnTo>
                      <a:pt x="55" y="1"/>
                    </a:lnTo>
                    <a:lnTo>
                      <a:pt x="58" y="3"/>
                    </a:lnTo>
                    <a:lnTo>
                      <a:pt x="62" y="4"/>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9"/>
                    </a:lnTo>
                    <a:lnTo>
                      <a:pt x="58" y="80"/>
                    </a:lnTo>
                    <a:lnTo>
                      <a:pt x="55" y="82"/>
                    </a:lnTo>
                    <a:lnTo>
                      <a:pt x="51" y="83"/>
                    </a:lnTo>
                    <a:lnTo>
                      <a:pt x="47" y="83"/>
                    </a:lnTo>
                    <a:lnTo>
                      <a:pt x="42" y="83"/>
                    </a:lnTo>
                    <a:lnTo>
                      <a:pt x="38" y="83"/>
                    </a:lnTo>
                    <a:lnTo>
                      <a:pt x="34" y="83"/>
                    </a:lnTo>
                    <a:lnTo>
                      <a:pt x="29"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29" y="1"/>
                    </a:lnTo>
                    <a:lnTo>
                      <a:pt x="34" y="0"/>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09" name="Oval 433"/>
              <p:cNvSpPr>
                <a:spLocks noChangeArrowheads="1"/>
              </p:cNvSpPr>
              <p:nvPr/>
            </p:nvSpPr>
            <p:spPr bwMode="auto">
              <a:xfrm>
                <a:off x="4128" y="2837"/>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10" name="Freeform 434"/>
              <p:cNvSpPr>
                <a:spLocks/>
              </p:cNvSpPr>
              <p:nvPr/>
            </p:nvSpPr>
            <p:spPr bwMode="auto">
              <a:xfrm>
                <a:off x="4124" y="2832"/>
                <a:ext cx="84" cy="84"/>
              </a:xfrm>
              <a:custGeom>
                <a:avLst/>
                <a:gdLst/>
                <a:ahLst/>
                <a:cxnLst>
                  <a:cxn ang="0">
                    <a:pos x="47"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3"/>
                  </a:cxn>
                  <a:cxn ang="0">
                    <a:pos x="47" y="84"/>
                  </a:cxn>
                  <a:cxn ang="0">
                    <a:pos x="38" y="84"/>
                  </a:cxn>
                  <a:cxn ang="0">
                    <a:pos x="29"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4"/>
                    </a:lnTo>
                    <a:lnTo>
                      <a:pt x="62" y="5"/>
                    </a:lnTo>
                    <a:lnTo>
                      <a:pt x="65" y="7"/>
                    </a:lnTo>
                    <a:lnTo>
                      <a:pt x="68" y="10"/>
                    </a:lnTo>
                    <a:lnTo>
                      <a:pt x="72" y="13"/>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8" y="74"/>
                    </a:lnTo>
                    <a:lnTo>
                      <a:pt x="65" y="78"/>
                    </a:lnTo>
                    <a:lnTo>
                      <a:pt x="62" y="79"/>
                    </a:lnTo>
                    <a:lnTo>
                      <a:pt x="58" y="81"/>
                    </a:lnTo>
                    <a:lnTo>
                      <a:pt x="55" y="83"/>
                    </a:lnTo>
                    <a:lnTo>
                      <a:pt x="51" y="83"/>
                    </a:lnTo>
                    <a:lnTo>
                      <a:pt x="47" y="84"/>
                    </a:lnTo>
                    <a:lnTo>
                      <a:pt x="42" y="84"/>
                    </a:lnTo>
                    <a:lnTo>
                      <a:pt x="38" y="84"/>
                    </a:lnTo>
                    <a:lnTo>
                      <a:pt x="34" y="83"/>
                    </a:lnTo>
                    <a:lnTo>
                      <a:pt x="29" y="83"/>
                    </a:lnTo>
                    <a:lnTo>
                      <a:pt x="26" y="81"/>
                    </a:lnTo>
                    <a:lnTo>
                      <a:pt x="22" y="79"/>
                    </a:lnTo>
                    <a:lnTo>
                      <a:pt x="19" y="78"/>
                    </a:lnTo>
                    <a:lnTo>
                      <a:pt x="16" y="74"/>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3"/>
                    </a:lnTo>
                    <a:lnTo>
                      <a:pt x="16" y="10"/>
                    </a:lnTo>
                    <a:lnTo>
                      <a:pt x="19" y="7"/>
                    </a:lnTo>
                    <a:lnTo>
                      <a:pt x="22" y="5"/>
                    </a:lnTo>
                    <a:lnTo>
                      <a:pt x="26" y="4"/>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11" name="Oval 435"/>
              <p:cNvSpPr>
                <a:spLocks noChangeArrowheads="1"/>
              </p:cNvSpPr>
              <p:nvPr/>
            </p:nvSpPr>
            <p:spPr bwMode="auto">
              <a:xfrm>
                <a:off x="4128" y="1865"/>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12" name="Freeform 436"/>
              <p:cNvSpPr>
                <a:spLocks/>
              </p:cNvSpPr>
              <p:nvPr/>
            </p:nvSpPr>
            <p:spPr bwMode="auto">
              <a:xfrm>
                <a:off x="4124" y="1861"/>
                <a:ext cx="84" cy="84"/>
              </a:xfrm>
              <a:custGeom>
                <a:avLst/>
                <a:gdLst/>
                <a:ahLst/>
                <a:cxnLst>
                  <a:cxn ang="0">
                    <a:pos x="47"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13" name="Oval 437"/>
              <p:cNvSpPr>
                <a:spLocks noChangeArrowheads="1"/>
              </p:cNvSpPr>
              <p:nvPr/>
            </p:nvSpPr>
            <p:spPr bwMode="auto">
              <a:xfrm>
                <a:off x="4145" y="2636"/>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14" name="Freeform 438"/>
              <p:cNvSpPr>
                <a:spLocks/>
              </p:cNvSpPr>
              <p:nvPr/>
            </p:nvSpPr>
            <p:spPr bwMode="auto">
              <a:xfrm>
                <a:off x="4141" y="2631"/>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7"/>
                    </a:lnTo>
                    <a:lnTo>
                      <a:pt x="5" y="22"/>
                    </a:lnTo>
                    <a:lnTo>
                      <a:pt x="7" y="19"/>
                    </a:lnTo>
                    <a:lnTo>
                      <a:pt x="10" y="16"/>
                    </a:lnTo>
                    <a:lnTo>
                      <a:pt x="12"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15" name="Oval 439"/>
              <p:cNvSpPr>
                <a:spLocks noChangeArrowheads="1"/>
              </p:cNvSpPr>
              <p:nvPr/>
            </p:nvSpPr>
            <p:spPr bwMode="auto">
              <a:xfrm>
                <a:off x="4145" y="2937"/>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16" name="Freeform 440"/>
              <p:cNvSpPr>
                <a:spLocks/>
              </p:cNvSpPr>
              <p:nvPr/>
            </p:nvSpPr>
            <p:spPr bwMode="auto">
              <a:xfrm>
                <a:off x="4141" y="2933"/>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17" name="Oval 441"/>
              <p:cNvSpPr>
                <a:spLocks noChangeArrowheads="1"/>
              </p:cNvSpPr>
              <p:nvPr/>
            </p:nvSpPr>
            <p:spPr bwMode="auto">
              <a:xfrm>
                <a:off x="4145" y="2166"/>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18" name="Freeform 442"/>
              <p:cNvSpPr>
                <a:spLocks/>
              </p:cNvSpPr>
              <p:nvPr/>
            </p:nvSpPr>
            <p:spPr bwMode="auto">
              <a:xfrm>
                <a:off x="4141" y="2162"/>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19" name="Oval 443"/>
              <p:cNvSpPr>
                <a:spLocks noChangeArrowheads="1"/>
              </p:cNvSpPr>
              <p:nvPr/>
            </p:nvSpPr>
            <p:spPr bwMode="auto">
              <a:xfrm>
                <a:off x="4162" y="2032"/>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20" name="Freeform 444"/>
              <p:cNvSpPr>
                <a:spLocks/>
              </p:cNvSpPr>
              <p:nvPr/>
            </p:nvSpPr>
            <p:spPr bwMode="auto">
              <a:xfrm>
                <a:off x="4158" y="2028"/>
                <a:ext cx="83" cy="84"/>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9"/>
                  </a:cxn>
                  <a:cxn ang="0">
                    <a:pos x="21"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9"/>
                    </a:lnTo>
                    <a:lnTo>
                      <a:pt x="71" y="12"/>
                    </a:lnTo>
                    <a:lnTo>
                      <a:pt x="74" y="15"/>
                    </a:lnTo>
                    <a:lnTo>
                      <a:pt x="77" y="18"/>
                    </a:lnTo>
                    <a:lnTo>
                      <a:pt x="78" y="22"/>
                    </a:lnTo>
                    <a:lnTo>
                      <a:pt x="80" y="26"/>
                    </a:lnTo>
                    <a:lnTo>
                      <a:pt x="82" y="29"/>
                    </a:lnTo>
                    <a:lnTo>
                      <a:pt x="82" y="33"/>
                    </a:lnTo>
                    <a:lnTo>
                      <a:pt x="83" y="37"/>
                    </a:lnTo>
                    <a:lnTo>
                      <a:pt x="83" y="42"/>
                    </a:lnTo>
                    <a:lnTo>
                      <a:pt x="83" y="46"/>
                    </a:lnTo>
                    <a:lnTo>
                      <a:pt x="82" y="50"/>
                    </a:lnTo>
                    <a:lnTo>
                      <a:pt x="82" y="54"/>
                    </a:lnTo>
                    <a:lnTo>
                      <a:pt x="80" y="57"/>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1"/>
                    </a:lnTo>
                    <a:lnTo>
                      <a:pt x="9" y="68"/>
                    </a:lnTo>
                    <a:lnTo>
                      <a:pt x="6" y="65"/>
                    </a:lnTo>
                    <a:lnTo>
                      <a:pt x="4" y="62"/>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21" name="Oval 445"/>
              <p:cNvSpPr>
                <a:spLocks noChangeArrowheads="1"/>
              </p:cNvSpPr>
              <p:nvPr/>
            </p:nvSpPr>
            <p:spPr bwMode="auto">
              <a:xfrm>
                <a:off x="4196" y="2435"/>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22" name="Freeform 446"/>
              <p:cNvSpPr>
                <a:spLocks/>
              </p:cNvSpPr>
              <p:nvPr/>
            </p:nvSpPr>
            <p:spPr bwMode="auto">
              <a:xfrm>
                <a:off x="4192" y="2430"/>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5"/>
                  </a:cxn>
                  <a:cxn ang="0">
                    <a:pos x="61" y="79"/>
                  </a:cxn>
                  <a:cxn ang="0">
                    <a:pos x="54" y="83"/>
                  </a:cxn>
                  <a:cxn ang="0">
                    <a:pos x="46" y="84"/>
                  </a:cxn>
                  <a:cxn ang="0">
                    <a:pos x="37" y="84"/>
                  </a:cxn>
                  <a:cxn ang="0">
                    <a:pos x="29" y="83"/>
                  </a:cxn>
                  <a:cxn ang="0">
                    <a:pos x="22" y="79"/>
                  </a:cxn>
                  <a:cxn ang="0">
                    <a:pos x="15" y="75"/>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9" y="22"/>
                    </a:lnTo>
                    <a:lnTo>
                      <a:pt x="80" y="27"/>
                    </a:lnTo>
                    <a:lnTo>
                      <a:pt x="82" y="30"/>
                    </a:lnTo>
                    <a:lnTo>
                      <a:pt x="83" y="34"/>
                    </a:lnTo>
                    <a:lnTo>
                      <a:pt x="83" y="38"/>
                    </a:lnTo>
                    <a:lnTo>
                      <a:pt x="83" y="43"/>
                    </a:lnTo>
                    <a:lnTo>
                      <a:pt x="83" y="47"/>
                    </a:lnTo>
                    <a:lnTo>
                      <a:pt x="83" y="51"/>
                    </a:lnTo>
                    <a:lnTo>
                      <a:pt x="82" y="55"/>
                    </a:lnTo>
                    <a:lnTo>
                      <a:pt x="80" y="58"/>
                    </a:lnTo>
                    <a:lnTo>
                      <a:pt x="79"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5" y="62"/>
                    </a:lnTo>
                    <a:lnTo>
                      <a:pt x="3" y="58"/>
                    </a:lnTo>
                    <a:lnTo>
                      <a:pt x="1" y="55"/>
                    </a:lnTo>
                    <a:lnTo>
                      <a:pt x="0" y="51"/>
                    </a:lnTo>
                    <a:lnTo>
                      <a:pt x="0" y="47"/>
                    </a:lnTo>
                    <a:lnTo>
                      <a:pt x="0" y="43"/>
                    </a:lnTo>
                    <a:lnTo>
                      <a:pt x="0" y="38"/>
                    </a:lnTo>
                    <a:lnTo>
                      <a:pt x="0" y="34"/>
                    </a:lnTo>
                    <a:lnTo>
                      <a:pt x="1" y="30"/>
                    </a:lnTo>
                    <a:lnTo>
                      <a:pt x="3" y="27"/>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23" name="Oval 447"/>
              <p:cNvSpPr>
                <a:spLocks noChangeArrowheads="1"/>
              </p:cNvSpPr>
              <p:nvPr/>
            </p:nvSpPr>
            <p:spPr bwMode="auto">
              <a:xfrm>
                <a:off x="4196" y="199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24" name="Freeform 448"/>
              <p:cNvSpPr>
                <a:spLocks/>
              </p:cNvSpPr>
              <p:nvPr/>
            </p:nvSpPr>
            <p:spPr bwMode="auto">
              <a:xfrm>
                <a:off x="4192" y="1994"/>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25" name="Oval 449"/>
              <p:cNvSpPr>
                <a:spLocks noChangeArrowheads="1"/>
              </p:cNvSpPr>
              <p:nvPr/>
            </p:nvSpPr>
            <p:spPr bwMode="auto">
              <a:xfrm>
                <a:off x="4196" y="199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26" name="Freeform 450"/>
              <p:cNvSpPr>
                <a:spLocks/>
              </p:cNvSpPr>
              <p:nvPr/>
            </p:nvSpPr>
            <p:spPr bwMode="auto">
              <a:xfrm>
                <a:off x="4192" y="1994"/>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27" name="Oval 451"/>
              <p:cNvSpPr>
                <a:spLocks noChangeArrowheads="1"/>
              </p:cNvSpPr>
              <p:nvPr/>
            </p:nvSpPr>
            <p:spPr bwMode="auto">
              <a:xfrm>
                <a:off x="4196" y="2435"/>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28" name="Freeform 452"/>
              <p:cNvSpPr>
                <a:spLocks/>
              </p:cNvSpPr>
              <p:nvPr/>
            </p:nvSpPr>
            <p:spPr bwMode="auto">
              <a:xfrm>
                <a:off x="4192" y="2430"/>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5"/>
                  </a:cxn>
                  <a:cxn ang="0">
                    <a:pos x="61" y="79"/>
                  </a:cxn>
                  <a:cxn ang="0">
                    <a:pos x="54" y="83"/>
                  </a:cxn>
                  <a:cxn ang="0">
                    <a:pos x="46" y="84"/>
                  </a:cxn>
                  <a:cxn ang="0">
                    <a:pos x="37" y="84"/>
                  </a:cxn>
                  <a:cxn ang="0">
                    <a:pos x="29" y="83"/>
                  </a:cxn>
                  <a:cxn ang="0">
                    <a:pos x="22" y="79"/>
                  </a:cxn>
                  <a:cxn ang="0">
                    <a:pos x="15" y="75"/>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9" y="22"/>
                    </a:lnTo>
                    <a:lnTo>
                      <a:pt x="80" y="27"/>
                    </a:lnTo>
                    <a:lnTo>
                      <a:pt x="82" y="30"/>
                    </a:lnTo>
                    <a:lnTo>
                      <a:pt x="83" y="34"/>
                    </a:lnTo>
                    <a:lnTo>
                      <a:pt x="83" y="38"/>
                    </a:lnTo>
                    <a:lnTo>
                      <a:pt x="83" y="43"/>
                    </a:lnTo>
                    <a:lnTo>
                      <a:pt x="83" y="47"/>
                    </a:lnTo>
                    <a:lnTo>
                      <a:pt x="83" y="51"/>
                    </a:lnTo>
                    <a:lnTo>
                      <a:pt x="82" y="55"/>
                    </a:lnTo>
                    <a:lnTo>
                      <a:pt x="80" y="58"/>
                    </a:lnTo>
                    <a:lnTo>
                      <a:pt x="79"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5" y="62"/>
                    </a:lnTo>
                    <a:lnTo>
                      <a:pt x="3" y="58"/>
                    </a:lnTo>
                    <a:lnTo>
                      <a:pt x="1" y="55"/>
                    </a:lnTo>
                    <a:lnTo>
                      <a:pt x="0" y="51"/>
                    </a:lnTo>
                    <a:lnTo>
                      <a:pt x="0" y="47"/>
                    </a:lnTo>
                    <a:lnTo>
                      <a:pt x="0" y="43"/>
                    </a:lnTo>
                    <a:lnTo>
                      <a:pt x="0" y="38"/>
                    </a:lnTo>
                    <a:lnTo>
                      <a:pt x="0" y="34"/>
                    </a:lnTo>
                    <a:lnTo>
                      <a:pt x="1" y="30"/>
                    </a:lnTo>
                    <a:lnTo>
                      <a:pt x="3" y="27"/>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29" name="Oval 453"/>
              <p:cNvSpPr>
                <a:spLocks noChangeArrowheads="1"/>
              </p:cNvSpPr>
              <p:nvPr/>
            </p:nvSpPr>
            <p:spPr bwMode="auto">
              <a:xfrm>
                <a:off x="4196" y="2669"/>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30" name="Freeform 454"/>
              <p:cNvSpPr>
                <a:spLocks/>
              </p:cNvSpPr>
              <p:nvPr/>
            </p:nvSpPr>
            <p:spPr bwMode="auto">
              <a:xfrm>
                <a:off x="4192" y="2665"/>
                <a:ext cx="83" cy="84"/>
              </a:xfrm>
              <a:custGeom>
                <a:avLst/>
                <a:gdLst/>
                <a:ahLst/>
                <a:cxnLst>
                  <a:cxn ang="0">
                    <a:pos x="46" y="0"/>
                  </a:cxn>
                  <a:cxn ang="0">
                    <a:pos x="54" y="1"/>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31" name="Oval 455"/>
              <p:cNvSpPr>
                <a:spLocks noChangeArrowheads="1"/>
              </p:cNvSpPr>
              <p:nvPr/>
            </p:nvSpPr>
            <p:spPr bwMode="auto">
              <a:xfrm>
                <a:off x="4213" y="230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32" name="Freeform 456"/>
              <p:cNvSpPr>
                <a:spLocks/>
              </p:cNvSpPr>
              <p:nvPr/>
            </p:nvSpPr>
            <p:spPr bwMode="auto">
              <a:xfrm>
                <a:off x="4209" y="2296"/>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3"/>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33" name="Oval 457"/>
              <p:cNvSpPr>
                <a:spLocks noChangeArrowheads="1"/>
              </p:cNvSpPr>
              <p:nvPr/>
            </p:nvSpPr>
            <p:spPr bwMode="auto">
              <a:xfrm>
                <a:off x="4213" y="230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34" name="Freeform 458"/>
              <p:cNvSpPr>
                <a:spLocks/>
              </p:cNvSpPr>
              <p:nvPr/>
            </p:nvSpPr>
            <p:spPr bwMode="auto">
              <a:xfrm>
                <a:off x="4209" y="2296"/>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3"/>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35" name="Oval 459"/>
              <p:cNvSpPr>
                <a:spLocks noChangeArrowheads="1"/>
              </p:cNvSpPr>
              <p:nvPr/>
            </p:nvSpPr>
            <p:spPr bwMode="auto">
              <a:xfrm>
                <a:off x="4213" y="2736"/>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36" name="Freeform 460"/>
              <p:cNvSpPr>
                <a:spLocks/>
              </p:cNvSpPr>
              <p:nvPr/>
            </p:nvSpPr>
            <p:spPr bwMode="auto">
              <a:xfrm>
                <a:off x="4209" y="2732"/>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7"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8"/>
                    </a:lnTo>
                    <a:lnTo>
                      <a:pt x="57" y="80"/>
                    </a:lnTo>
                    <a:lnTo>
                      <a:pt x="54" y="82"/>
                    </a:lnTo>
                    <a:lnTo>
                      <a:pt x="50" y="83"/>
                    </a:lnTo>
                    <a:lnTo>
                      <a:pt x="46" y="83"/>
                    </a:lnTo>
                    <a:lnTo>
                      <a:pt x="42" y="83"/>
                    </a:lnTo>
                    <a:lnTo>
                      <a:pt x="37" y="83"/>
                    </a:lnTo>
                    <a:lnTo>
                      <a:pt x="33" y="83"/>
                    </a:lnTo>
                    <a:lnTo>
                      <a:pt x="29" y="82"/>
                    </a:lnTo>
                    <a:lnTo>
                      <a:pt x="26" y="80"/>
                    </a:lnTo>
                    <a:lnTo>
                      <a:pt x="22" y="78"/>
                    </a:lnTo>
                    <a:lnTo>
                      <a:pt x="18"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37" name="Oval 461"/>
              <p:cNvSpPr>
                <a:spLocks noChangeArrowheads="1"/>
              </p:cNvSpPr>
              <p:nvPr/>
            </p:nvSpPr>
            <p:spPr bwMode="auto">
              <a:xfrm>
                <a:off x="4213" y="1965"/>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38" name="Freeform 462"/>
              <p:cNvSpPr>
                <a:spLocks/>
              </p:cNvSpPr>
              <p:nvPr/>
            </p:nvSpPr>
            <p:spPr bwMode="auto">
              <a:xfrm>
                <a:off x="4209" y="1961"/>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39" name="Oval 463"/>
              <p:cNvSpPr>
                <a:spLocks noChangeArrowheads="1"/>
              </p:cNvSpPr>
              <p:nvPr/>
            </p:nvSpPr>
            <p:spPr bwMode="auto">
              <a:xfrm>
                <a:off x="4213" y="256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40" name="Freeform 464"/>
              <p:cNvSpPr>
                <a:spLocks/>
              </p:cNvSpPr>
              <p:nvPr/>
            </p:nvSpPr>
            <p:spPr bwMode="auto">
              <a:xfrm>
                <a:off x="4209" y="2564"/>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41" name="Oval 465"/>
              <p:cNvSpPr>
                <a:spLocks noChangeArrowheads="1"/>
              </p:cNvSpPr>
              <p:nvPr/>
            </p:nvSpPr>
            <p:spPr bwMode="auto">
              <a:xfrm>
                <a:off x="4230" y="246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42" name="Freeform 466"/>
              <p:cNvSpPr>
                <a:spLocks/>
              </p:cNvSpPr>
              <p:nvPr/>
            </p:nvSpPr>
            <p:spPr bwMode="auto">
              <a:xfrm>
                <a:off x="4226" y="2464"/>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43" name="Oval 467"/>
              <p:cNvSpPr>
                <a:spLocks noChangeArrowheads="1"/>
              </p:cNvSpPr>
              <p:nvPr/>
            </p:nvSpPr>
            <p:spPr bwMode="auto">
              <a:xfrm>
                <a:off x="4230" y="2267"/>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44" name="Freeform 468"/>
              <p:cNvSpPr>
                <a:spLocks/>
              </p:cNvSpPr>
              <p:nvPr/>
            </p:nvSpPr>
            <p:spPr bwMode="auto">
              <a:xfrm>
                <a:off x="4226" y="2263"/>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45" name="Oval 469"/>
              <p:cNvSpPr>
                <a:spLocks noChangeArrowheads="1"/>
              </p:cNvSpPr>
              <p:nvPr/>
            </p:nvSpPr>
            <p:spPr bwMode="auto">
              <a:xfrm>
                <a:off x="4247" y="2234"/>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46" name="Freeform 470"/>
              <p:cNvSpPr>
                <a:spLocks/>
              </p:cNvSpPr>
              <p:nvPr/>
            </p:nvSpPr>
            <p:spPr bwMode="auto">
              <a:xfrm>
                <a:off x="4243" y="2229"/>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47" name="Oval 471"/>
              <p:cNvSpPr>
                <a:spLocks noChangeArrowheads="1"/>
              </p:cNvSpPr>
              <p:nvPr/>
            </p:nvSpPr>
            <p:spPr bwMode="auto">
              <a:xfrm>
                <a:off x="4247" y="250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48" name="Freeform 472"/>
              <p:cNvSpPr>
                <a:spLocks/>
              </p:cNvSpPr>
              <p:nvPr/>
            </p:nvSpPr>
            <p:spPr bwMode="auto">
              <a:xfrm>
                <a:off x="4243" y="2497"/>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49" name="Oval 473"/>
              <p:cNvSpPr>
                <a:spLocks noChangeArrowheads="1"/>
              </p:cNvSpPr>
              <p:nvPr/>
            </p:nvSpPr>
            <p:spPr bwMode="auto">
              <a:xfrm>
                <a:off x="4247" y="2199"/>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50" name="Freeform 474"/>
              <p:cNvSpPr>
                <a:spLocks/>
              </p:cNvSpPr>
              <p:nvPr/>
            </p:nvSpPr>
            <p:spPr bwMode="auto">
              <a:xfrm>
                <a:off x="4243" y="2195"/>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51" name="Oval 475"/>
              <p:cNvSpPr>
                <a:spLocks noChangeArrowheads="1"/>
              </p:cNvSpPr>
              <p:nvPr/>
            </p:nvSpPr>
            <p:spPr bwMode="auto">
              <a:xfrm>
                <a:off x="4247" y="2769"/>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52" name="Freeform 476"/>
              <p:cNvSpPr>
                <a:spLocks/>
              </p:cNvSpPr>
              <p:nvPr/>
            </p:nvSpPr>
            <p:spPr bwMode="auto">
              <a:xfrm>
                <a:off x="4243" y="2765"/>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53" name="Oval 477"/>
              <p:cNvSpPr>
                <a:spLocks noChangeArrowheads="1"/>
              </p:cNvSpPr>
              <p:nvPr/>
            </p:nvSpPr>
            <p:spPr bwMode="auto">
              <a:xfrm>
                <a:off x="4247" y="2234"/>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54" name="Freeform 478"/>
              <p:cNvSpPr>
                <a:spLocks/>
              </p:cNvSpPr>
              <p:nvPr/>
            </p:nvSpPr>
            <p:spPr bwMode="auto">
              <a:xfrm>
                <a:off x="4243" y="2229"/>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55" name="Oval 479"/>
              <p:cNvSpPr>
                <a:spLocks noChangeArrowheads="1"/>
              </p:cNvSpPr>
              <p:nvPr/>
            </p:nvSpPr>
            <p:spPr bwMode="auto">
              <a:xfrm>
                <a:off x="4247" y="2435"/>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56" name="Freeform 480"/>
              <p:cNvSpPr>
                <a:spLocks/>
              </p:cNvSpPr>
              <p:nvPr/>
            </p:nvSpPr>
            <p:spPr bwMode="auto">
              <a:xfrm>
                <a:off x="4243" y="2430"/>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57" name="Oval 481"/>
              <p:cNvSpPr>
                <a:spLocks noChangeArrowheads="1"/>
              </p:cNvSpPr>
              <p:nvPr/>
            </p:nvSpPr>
            <p:spPr bwMode="auto">
              <a:xfrm>
                <a:off x="4263" y="163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58" name="Freeform 482"/>
              <p:cNvSpPr>
                <a:spLocks/>
              </p:cNvSpPr>
              <p:nvPr/>
            </p:nvSpPr>
            <p:spPr bwMode="auto">
              <a:xfrm>
                <a:off x="4259" y="1626"/>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9" y="10"/>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10"/>
                    </a:lnTo>
                    <a:lnTo>
                      <a:pt x="19" y="6"/>
                    </a:lnTo>
                    <a:lnTo>
                      <a:pt x="22" y="5"/>
                    </a:lnTo>
                    <a:lnTo>
                      <a:pt x="26" y="3"/>
                    </a:lnTo>
                    <a:lnTo>
                      <a:pt x="29" y="1"/>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59" name="Oval 483"/>
              <p:cNvSpPr>
                <a:spLocks noChangeArrowheads="1"/>
              </p:cNvSpPr>
              <p:nvPr/>
            </p:nvSpPr>
            <p:spPr bwMode="auto">
              <a:xfrm>
                <a:off x="4280" y="1563"/>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60" name="Freeform 484"/>
              <p:cNvSpPr>
                <a:spLocks/>
              </p:cNvSpPr>
              <p:nvPr/>
            </p:nvSpPr>
            <p:spPr bwMode="auto">
              <a:xfrm>
                <a:off x="4276" y="1559"/>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8"/>
                    </a:lnTo>
                    <a:lnTo>
                      <a:pt x="7" y="65"/>
                    </a:lnTo>
                    <a:lnTo>
                      <a:pt x="5" y="62"/>
                    </a:lnTo>
                    <a:lnTo>
                      <a:pt x="4" y="58"/>
                    </a:lnTo>
                    <a:lnTo>
                      <a:pt x="2" y="55"/>
                    </a:lnTo>
                    <a:lnTo>
                      <a:pt x="1" y="50"/>
                    </a:lnTo>
                    <a:lnTo>
                      <a:pt x="0" y="46"/>
                    </a:lnTo>
                    <a:lnTo>
                      <a:pt x="0" y="42"/>
                    </a:lnTo>
                    <a:lnTo>
                      <a:pt x="0" y="37"/>
                    </a:lnTo>
                    <a:lnTo>
                      <a:pt x="1" y="33"/>
                    </a:lnTo>
                    <a:lnTo>
                      <a:pt x="2" y="29"/>
                    </a:lnTo>
                    <a:lnTo>
                      <a:pt x="4" y="26"/>
                    </a:lnTo>
                    <a:lnTo>
                      <a:pt x="5" y="22"/>
                    </a:lnTo>
                    <a:lnTo>
                      <a:pt x="7" y="19"/>
                    </a:lnTo>
                    <a:lnTo>
                      <a:pt x="10" y="15"/>
                    </a:lnTo>
                    <a:lnTo>
                      <a:pt x="12"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61" name="Oval 485"/>
              <p:cNvSpPr>
                <a:spLocks noChangeArrowheads="1"/>
              </p:cNvSpPr>
              <p:nvPr/>
            </p:nvSpPr>
            <p:spPr bwMode="auto">
              <a:xfrm>
                <a:off x="4280" y="250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62" name="Freeform 486"/>
              <p:cNvSpPr>
                <a:spLocks/>
              </p:cNvSpPr>
              <p:nvPr/>
            </p:nvSpPr>
            <p:spPr bwMode="auto">
              <a:xfrm>
                <a:off x="4276" y="2497"/>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29"/>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2" y="72"/>
                    </a:lnTo>
                    <a:lnTo>
                      <a:pt x="10" y="69"/>
                    </a:lnTo>
                    <a:lnTo>
                      <a:pt x="7" y="65"/>
                    </a:lnTo>
                    <a:lnTo>
                      <a:pt x="5" y="62"/>
                    </a:lnTo>
                    <a:lnTo>
                      <a:pt x="4" y="58"/>
                    </a:lnTo>
                    <a:lnTo>
                      <a:pt x="2" y="55"/>
                    </a:lnTo>
                    <a:lnTo>
                      <a:pt x="1" y="51"/>
                    </a:lnTo>
                    <a:lnTo>
                      <a:pt x="0" y="47"/>
                    </a:lnTo>
                    <a:lnTo>
                      <a:pt x="0" y="43"/>
                    </a:lnTo>
                    <a:lnTo>
                      <a:pt x="0" y="38"/>
                    </a:lnTo>
                    <a:lnTo>
                      <a:pt x="1" y="34"/>
                    </a:lnTo>
                    <a:lnTo>
                      <a:pt x="2" y="29"/>
                    </a:lnTo>
                    <a:lnTo>
                      <a:pt x="4" y="26"/>
                    </a:lnTo>
                    <a:lnTo>
                      <a:pt x="5" y="22"/>
                    </a:lnTo>
                    <a:lnTo>
                      <a:pt x="7" y="19"/>
                    </a:lnTo>
                    <a:lnTo>
                      <a:pt x="10" y="16"/>
                    </a:lnTo>
                    <a:lnTo>
                      <a:pt x="12"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63" name="Oval 487"/>
              <p:cNvSpPr>
                <a:spLocks noChangeArrowheads="1"/>
              </p:cNvSpPr>
              <p:nvPr/>
            </p:nvSpPr>
            <p:spPr bwMode="auto">
              <a:xfrm>
                <a:off x="4280" y="240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64" name="Freeform 488"/>
              <p:cNvSpPr>
                <a:spLocks/>
              </p:cNvSpPr>
              <p:nvPr/>
            </p:nvSpPr>
            <p:spPr bwMode="auto">
              <a:xfrm>
                <a:off x="4276" y="2396"/>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2"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2"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65" name="Oval 489"/>
              <p:cNvSpPr>
                <a:spLocks noChangeArrowheads="1"/>
              </p:cNvSpPr>
              <p:nvPr/>
            </p:nvSpPr>
            <p:spPr bwMode="auto">
              <a:xfrm>
                <a:off x="4280" y="2066"/>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66" name="Freeform 490"/>
              <p:cNvSpPr>
                <a:spLocks/>
              </p:cNvSpPr>
              <p:nvPr/>
            </p:nvSpPr>
            <p:spPr bwMode="auto">
              <a:xfrm>
                <a:off x="4276" y="2062"/>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2"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2"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67" name="Oval 491"/>
              <p:cNvSpPr>
                <a:spLocks noChangeArrowheads="1"/>
              </p:cNvSpPr>
              <p:nvPr/>
            </p:nvSpPr>
            <p:spPr bwMode="auto">
              <a:xfrm>
                <a:off x="4297" y="246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68" name="Freeform 492"/>
              <p:cNvSpPr>
                <a:spLocks/>
              </p:cNvSpPr>
              <p:nvPr/>
            </p:nvSpPr>
            <p:spPr bwMode="auto">
              <a:xfrm>
                <a:off x="4293" y="2464"/>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69" name="Oval 493"/>
              <p:cNvSpPr>
                <a:spLocks noChangeArrowheads="1"/>
              </p:cNvSpPr>
              <p:nvPr/>
            </p:nvSpPr>
            <p:spPr bwMode="auto">
              <a:xfrm>
                <a:off x="4297" y="2736"/>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70" name="Freeform 494"/>
              <p:cNvSpPr>
                <a:spLocks/>
              </p:cNvSpPr>
              <p:nvPr/>
            </p:nvSpPr>
            <p:spPr bwMode="auto">
              <a:xfrm>
                <a:off x="4293" y="2732"/>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71" name="Oval 495"/>
              <p:cNvSpPr>
                <a:spLocks noChangeArrowheads="1"/>
              </p:cNvSpPr>
              <p:nvPr/>
            </p:nvSpPr>
            <p:spPr bwMode="auto">
              <a:xfrm>
                <a:off x="4314" y="2435"/>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72" name="Freeform 496"/>
              <p:cNvSpPr>
                <a:spLocks/>
              </p:cNvSpPr>
              <p:nvPr/>
            </p:nvSpPr>
            <p:spPr bwMode="auto">
              <a:xfrm>
                <a:off x="4310" y="2430"/>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73" name="Oval 497"/>
              <p:cNvSpPr>
                <a:spLocks noChangeArrowheads="1"/>
              </p:cNvSpPr>
              <p:nvPr/>
            </p:nvSpPr>
            <p:spPr bwMode="auto">
              <a:xfrm>
                <a:off x="4314" y="2166"/>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74" name="Freeform 498"/>
              <p:cNvSpPr>
                <a:spLocks/>
              </p:cNvSpPr>
              <p:nvPr/>
            </p:nvSpPr>
            <p:spPr bwMode="auto">
              <a:xfrm>
                <a:off x="4310" y="2162"/>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75" name="Oval 499"/>
              <p:cNvSpPr>
                <a:spLocks noChangeArrowheads="1"/>
              </p:cNvSpPr>
              <p:nvPr/>
            </p:nvSpPr>
            <p:spPr bwMode="auto">
              <a:xfrm>
                <a:off x="4314" y="297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76" name="Freeform 500"/>
              <p:cNvSpPr>
                <a:spLocks/>
              </p:cNvSpPr>
              <p:nvPr/>
            </p:nvSpPr>
            <p:spPr bwMode="auto">
              <a:xfrm>
                <a:off x="4310" y="2966"/>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77" name="Oval 501"/>
              <p:cNvSpPr>
                <a:spLocks noChangeArrowheads="1"/>
              </p:cNvSpPr>
              <p:nvPr/>
            </p:nvSpPr>
            <p:spPr bwMode="auto">
              <a:xfrm>
                <a:off x="4332" y="2300"/>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78" name="Freeform 502"/>
              <p:cNvSpPr>
                <a:spLocks/>
              </p:cNvSpPr>
              <p:nvPr/>
            </p:nvSpPr>
            <p:spPr bwMode="auto">
              <a:xfrm>
                <a:off x="4328" y="2296"/>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1"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30"/>
                    </a:lnTo>
                    <a:lnTo>
                      <a:pt x="82" y="34"/>
                    </a:lnTo>
                    <a:lnTo>
                      <a:pt x="83" y="38"/>
                    </a:lnTo>
                    <a:lnTo>
                      <a:pt x="83" y="43"/>
                    </a:lnTo>
                    <a:lnTo>
                      <a:pt x="83" y="47"/>
                    </a:lnTo>
                    <a:lnTo>
                      <a:pt x="82"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2"/>
                    </a:lnTo>
                    <a:lnTo>
                      <a:pt x="15" y="10"/>
                    </a:lnTo>
                    <a:lnTo>
                      <a:pt x="18" y="7"/>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79" name="Oval 503"/>
              <p:cNvSpPr>
                <a:spLocks noChangeArrowheads="1"/>
              </p:cNvSpPr>
              <p:nvPr/>
            </p:nvSpPr>
            <p:spPr bwMode="auto">
              <a:xfrm>
                <a:off x="4332" y="2367"/>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80" name="Freeform 504"/>
              <p:cNvSpPr>
                <a:spLocks/>
              </p:cNvSpPr>
              <p:nvPr/>
            </p:nvSpPr>
            <p:spPr bwMode="auto">
              <a:xfrm>
                <a:off x="4328" y="2363"/>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81" name="Oval 505"/>
              <p:cNvSpPr>
                <a:spLocks noChangeArrowheads="1"/>
              </p:cNvSpPr>
              <p:nvPr/>
            </p:nvSpPr>
            <p:spPr bwMode="auto">
              <a:xfrm>
                <a:off x="4332" y="2300"/>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82" name="Freeform 506"/>
              <p:cNvSpPr>
                <a:spLocks/>
              </p:cNvSpPr>
              <p:nvPr/>
            </p:nvSpPr>
            <p:spPr bwMode="auto">
              <a:xfrm>
                <a:off x="4328" y="2296"/>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1"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30"/>
                    </a:lnTo>
                    <a:lnTo>
                      <a:pt x="82" y="34"/>
                    </a:lnTo>
                    <a:lnTo>
                      <a:pt x="83" y="38"/>
                    </a:lnTo>
                    <a:lnTo>
                      <a:pt x="83" y="43"/>
                    </a:lnTo>
                    <a:lnTo>
                      <a:pt x="83" y="47"/>
                    </a:lnTo>
                    <a:lnTo>
                      <a:pt x="82"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2"/>
                    </a:lnTo>
                    <a:lnTo>
                      <a:pt x="15" y="10"/>
                    </a:lnTo>
                    <a:lnTo>
                      <a:pt x="18" y="7"/>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83" name="Oval 507"/>
              <p:cNvSpPr>
                <a:spLocks noChangeArrowheads="1"/>
              </p:cNvSpPr>
              <p:nvPr/>
            </p:nvSpPr>
            <p:spPr bwMode="auto">
              <a:xfrm>
                <a:off x="4332" y="2435"/>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84" name="Freeform 508"/>
              <p:cNvSpPr>
                <a:spLocks/>
              </p:cNvSpPr>
              <p:nvPr/>
            </p:nvSpPr>
            <p:spPr bwMode="auto">
              <a:xfrm>
                <a:off x="4328" y="2430"/>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5"/>
                  </a:cxn>
                  <a:cxn ang="0">
                    <a:pos x="61" y="79"/>
                  </a:cxn>
                  <a:cxn ang="0">
                    <a:pos x="54" y="83"/>
                  </a:cxn>
                  <a:cxn ang="0">
                    <a:pos x="46" y="84"/>
                  </a:cxn>
                  <a:cxn ang="0">
                    <a:pos x="37" y="84"/>
                  </a:cxn>
                  <a:cxn ang="0">
                    <a:pos x="29" y="83"/>
                  </a:cxn>
                  <a:cxn ang="0">
                    <a:pos x="21" y="79"/>
                  </a:cxn>
                  <a:cxn ang="0">
                    <a:pos x="15" y="75"/>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7"/>
                    </a:lnTo>
                    <a:lnTo>
                      <a:pt x="82" y="30"/>
                    </a:lnTo>
                    <a:lnTo>
                      <a:pt x="82" y="34"/>
                    </a:lnTo>
                    <a:lnTo>
                      <a:pt x="83" y="38"/>
                    </a:lnTo>
                    <a:lnTo>
                      <a:pt x="83" y="43"/>
                    </a:lnTo>
                    <a:lnTo>
                      <a:pt x="83" y="47"/>
                    </a:lnTo>
                    <a:lnTo>
                      <a:pt x="82" y="51"/>
                    </a:lnTo>
                    <a:lnTo>
                      <a:pt x="82" y="55"/>
                    </a:lnTo>
                    <a:lnTo>
                      <a:pt x="80" y="58"/>
                    </a:lnTo>
                    <a:lnTo>
                      <a:pt x="78"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1" y="79"/>
                    </a:lnTo>
                    <a:lnTo>
                      <a:pt x="18" y="78"/>
                    </a:lnTo>
                    <a:lnTo>
                      <a:pt x="15" y="75"/>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7"/>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85" name="Oval 509"/>
              <p:cNvSpPr>
                <a:spLocks noChangeArrowheads="1"/>
              </p:cNvSpPr>
              <p:nvPr/>
            </p:nvSpPr>
            <p:spPr bwMode="auto">
              <a:xfrm>
                <a:off x="4332" y="1932"/>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86" name="Freeform 510"/>
              <p:cNvSpPr>
                <a:spLocks/>
              </p:cNvSpPr>
              <p:nvPr/>
            </p:nvSpPr>
            <p:spPr bwMode="auto">
              <a:xfrm>
                <a:off x="4328" y="1928"/>
                <a:ext cx="83" cy="83"/>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1"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1" y="5"/>
                  </a:cxn>
                  <a:cxn ang="0">
                    <a:pos x="29" y="1"/>
                  </a:cxn>
                  <a:cxn ang="0">
                    <a:pos x="37" y="0"/>
                  </a:cxn>
                  <a:cxn ang="0">
                    <a:pos x="42" y="0"/>
                  </a:cxn>
                </a:cxnLst>
                <a:rect l="0" t="0" r="r" b="b"/>
                <a:pathLst>
                  <a:path w="83" h="83">
                    <a:moveTo>
                      <a:pt x="42" y="0"/>
                    </a:moveTo>
                    <a:lnTo>
                      <a:pt x="46" y="0"/>
                    </a:lnTo>
                    <a:lnTo>
                      <a:pt x="50" y="0"/>
                    </a:lnTo>
                    <a:lnTo>
                      <a:pt x="54" y="1"/>
                    </a:lnTo>
                    <a:lnTo>
                      <a:pt x="57" y="3"/>
                    </a:lnTo>
                    <a:lnTo>
                      <a:pt x="61" y="5"/>
                    </a:lnTo>
                    <a:lnTo>
                      <a:pt x="65" y="6"/>
                    </a:lnTo>
                    <a:lnTo>
                      <a:pt x="68" y="9"/>
                    </a:lnTo>
                    <a:lnTo>
                      <a:pt x="71" y="12"/>
                    </a:lnTo>
                    <a:lnTo>
                      <a:pt x="74" y="15"/>
                    </a:lnTo>
                    <a:lnTo>
                      <a:pt x="77" y="18"/>
                    </a:lnTo>
                    <a:lnTo>
                      <a:pt x="78" y="22"/>
                    </a:lnTo>
                    <a:lnTo>
                      <a:pt x="80" y="26"/>
                    </a:lnTo>
                    <a:lnTo>
                      <a:pt x="82" y="29"/>
                    </a:lnTo>
                    <a:lnTo>
                      <a:pt x="82" y="33"/>
                    </a:lnTo>
                    <a:lnTo>
                      <a:pt x="83" y="37"/>
                    </a:lnTo>
                    <a:lnTo>
                      <a:pt x="83" y="42"/>
                    </a:lnTo>
                    <a:lnTo>
                      <a:pt x="83" y="46"/>
                    </a:lnTo>
                    <a:lnTo>
                      <a:pt x="82"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1"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87" name="Oval 511"/>
              <p:cNvSpPr>
                <a:spLocks noChangeArrowheads="1"/>
              </p:cNvSpPr>
              <p:nvPr/>
            </p:nvSpPr>
            <p:spPr bwMode="auto">
              <a:xfrm>
                <a:off x="4332" y="2435"/>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88" name="Freeform 512"/>
              <p:cNvSpPr>
                <a:spLocks/>
              </p:cNvSpPr>
              <p:nvPr/>
            </p:nvSpPr>
            <p:spPr bwMode="auto">
              <a:xfrm>
                <a:off x="4328" y="2430"/>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5"/>
                  </a:cxn>
                  <a:cxn ang="0">
                    <a:pos x="61" y="79"/>
                  </a:cxn>
                  <a:cxn ang="0">
                    <a:pos x="54" y="83"/>
                  </a:cxn>
                  <a:cxn ang="0">
                    <a:pos x="46" y="84"/>
                  </a:cxn>
                  <a:cxn ang="0">
                    <a:pos x="37" y="84"/>
                  </a:cxn>
                  <a:cxn ang="0">
                    <a:pos x="29" y="83"/>
                  </a:cxn>
                  <a:cxn ang="0">
                    <a:pos x="21" y="79"/>
                  </a:cxn>
                  <a:cxn ang="0">
                    <a:pos x="15" y="75"/>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7"/>
                    </a:lnTo>
                    <a:lnTo>
                      <a:pt x="82" y="30"/>
                    </a:lnTo>
                    <a:lnTo>
                      <a:pt x="82" y="34"/>
                    </a:lnTo>
                    <a:lnTo>
                      <a:pt x="83" y="38"/>
                    </a:lnTo>
                    <a:lnTo>
                      <a:pt x="83" y="43"/>
                    </a:lnTo>
                    <a:lnTo>
                      <a:pt x="83" y="47"/>
                    </a:lnTo>
                    <a:lnTo>
                      <a:pt x="82" y="51"/>
                    </a:lnTo>
                    <a:lnTo>
                      <a:pt x="82" y="55"/>
                    </a:lnTo>
                    <a:lnTo>
                      <a:pt x="80" y="58"/>
                    </a:lnTo>
                    <a:lnTo>
                      <a:pt x="78"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1" y="79"/>
                    </a:lnTo>
                    <a:lnTo>
                      <a:pt x="18" y="78"/>
                    </a:lnTo>
                    <a:lnTo>
                      <a:pt x="15" y="75"/>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7"/>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89" name="Oval 513"/>
              <p:cNvSpPr>
                <a:spLocks noChangeArrowheads="1"/>
              </p:cNvSpPr>
              <p:nvPr/>
            </p:nvSpPr>
            <p:spPr bwMode="auto">
              <a:xfrm>
                <a:off x="4349" y="1295"/>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90" name="Freeform 514"/>
              <p:cNvSpPr>
                <a:spLocks/>
              </p:cNvSpPr>
              <p:nvPr/>
            </p:nvSpPr>
            <p:spPr bwMode="auto">
              <a:xfrm>
                <a:off x="4345" y="1291"/>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91" name="Oval 515"/>
              <p:cNvSpPr>
                <a:spLocks noChangeArrowheads="1"/>
              </p:cNvSpPr>
              <p:nvPr/>
            </p:nvSpPr>
            <p:spPr bwMode="auto">
              <a:xfrm>
                <a:off x="4349" y="2199"/>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92" name="Freeform 516"/>
              <p:cNvSpPr>
                <a:spLocks/>
              </p:cNvSpPr>
              <p:nvPr/>
            </p:nvSpPr>
            <p:spPr bwMode="auto">
              <a:xfrm>
                <a:off x="4345" y="2195"/>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93" name="Oval 517"/>
              <p:cNvSpPr>
                <a:spLocks noChangeArrowheads="1"/>
              </p:cNvSpPr>
              <p:nvPr/>
            </p:nvSpPr>
            <p:spPr bwMode="auto">
              <a:xfrm>
                <a:off x="4349" y="2601"/>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94" name="Freeform 518"/>
              <p:cNvSpPr>
                <a:spLocks/>
              </p:cNvSpPr>
              <p:nvPr/>
            </p:nvSpPr>
            <p:spPr bwMode="auto">
              <a:xfrm>
                <a:off x="4345" y="2597"/>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2"/>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95" name="Oval 519"/>
              <p:cNvSpPr>
                <a:spLocks noChangeArrowheads="1"/>
              </p:cNvSpPr>
              <p:nvPr/>
            </p:nvSpPr>
            <p:spPr bwMode="auto">
              <a:xfrm>
                <a:off x="4349" y="2435"/>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96" name="Freeform 520"/>
              <p:cNvSpPr>
                <a:spLocks/>
              </p:cNvSpPr>
              <p:nvPr/>
            </p:nvSpPr>
            <p:spPr bwMode="auto">
              <a:xfrm>
                <a:off x="4345" y="2430"/>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5"/>
                  </a:cxn>
                  <a:cxn ang="0">
                    <a:pos x="61" y="79"/>
                  </a:cxn>
                  <a:cxn ang="0">
                    <a:pos x="54" y="83"/>
                  </a:cxn>
                  <a:cxn ang="0">
                    <a:pos x="46" y="84"/>
                  </a:cxn>
                  <a:cxn ang="0">
                    <a:pos x="37" y="84"/>
                  </a:cxn>
                  <a:cxn ang="0">
                    <a:pos x="29" y="83"/>
                  </a:cxn>
                  <a:cxn ang="0">
                    <a:pos x="22" y="79"/>
                  </a:cxn>
                  <a:cxn ang="0">
                    <a:pos x="15" y="75"/>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7"/>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7"/>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97" name="Oval 521"/>
              <p:cNvSpPr>
                <a:spLocks noChangeArrowheads="1"/>
              </p:cNvSpPr>
              <p:nvPr/>
            </p:nvSpPr>
            <p:spPr bwMode="auto">
              <a:xfrm>
                <a:off x="4365" y="250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398" name="Freeform 522"/>
              <p:cNvSpPr>
                <a:spLocks/>
              </p:cNvSpPr>
              <p:nvPr/>
            </p:nvSpPr>
            <p:spPr bwMode="auto">
              <a:xfrm>
                <a:off x="4361" y="2497"/>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399" name="Oval 523"/>
              <p:cNvSpPr>
                <a:spLocks noChangeArrowheads="1"/>
              </p:cNvSpPr>
              <p:nvPr/>
            </p:nvSpPr>
            <p:spPr bwMode="auto">
              <a:xfrm>
                <a:off x="4365" y="2234"/>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00" name="Freeform 524"/>
              <p:cNvSpPr>
                <a:spLocks/>
              </p:cNvSpPr>
              <p:nvPr/>
            </p:nvSpPr>
            <p:spPr bwMode="auto">
              <a:xfrm>
                <a:off x="4361" y="2229"/>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1" y="55"/>
                    </a:lnTo>
                    <a:lnTo>
                      <a:pt x="1" y="51"/>
                    </a:lnTo>
                    <a:lnTo>
                      <a:pt x="0" y="47"/>
                    </a:lnTo>
                    <a:lnTo>
                      <a:pt x="0" y="43"/>
                    </a:lnTo>
                    <a:lnTo>
                      <a:pt x="0" y="38"/>
                    </a:lnTo>
                    <a:lnTo>
                      <a:pt x="1" y="34"/>
                    </a:lnTo>
                    <a:lnTo>
                      <a:pt x="1"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01" name="Oval 525"/>
              <p:cNvSpPr>
                <a:spLocks noChangeArrowheads="1"/>
              </p:cNvSpPr>
              <p:nvPr/>
            </p:nvSpPr>
            <p:spPr bwMode="auto">
              <a:xfrm>
                <a:off x="4382" y="2435"/>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02" name="Freeform 526"/>
              <p:cNvSpPr>
                <a:spLocks/>
              </p:cNvSpPr>
              <p:nvPr/>
            </p:nvSpPr>
            <p:spPr bwMode="auto">
              <a:xfrm>
                <a:off x="4378" y="2430"/>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2"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2"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03" name="Oval 527"/>
              <p:cNvSpPr>
                <a:spLocks noChangeArrowheads="1"/>
              </p:cNvSpPr>
              <p:nvPr/>
            </p:nvSpPr>
            <p:spPr bwMode="auto">
              <a:xfrm>
                <a:off x="4382" y="2803"/>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04" name="Freeform 528"/>
              <p:cNvSpPr>
                <a:spLocks/>
              </p:cNvSpPr>
              <p:nvPr/>
            </p:nvSpPr>
            <p:spPr bwMode="auto">
              <a:xfrm>
                <a:off x="4378" y="2799"/>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5"/>
                  </a:cxn>
                  <a:cxn ang="0">
                    <a:pos x="0" y="46"/>
                  </a:cxn>
                  <a:cxn ang="0">
                    <a:pos x="0" y="38"/>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2"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2"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2" y="55"/>
                    </a:lnTo>
                    <a:lnTo>
                      <a:pt x="1" y="51"/>
                    </a:lnTo>
                    <a:lnTo>
                      <a:pt x="0" y="46"/>
                    </a:lnTo>
                    <a:lnTo>
                      <a:pt x="0" y="42"/>
                    </a:lnTo>
                    <a:lnTo>
                      <a:pt x="0" y="38"/>
                    </a:lnTo>
                    <a:lnTo>
                      <a:pt x="1" y="33"/>
                    </a:lnTo>
                    <a:lnTo>
                      <a:pt x="2"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05" name="Oval 529"/>
              <p:cNvSpPr>
                <a:spLocks noChangeArrowheads="1"/>
              </p:cNvSpPr>
              <p:nvPr/>
            </p:nvSpPr>
            <p:spPr bwMode="auto">
              <a:xfrm>
                <a:off x="4382" y="1697"/>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06" name="Freeform 530"/>
              <p:cNvSpPr>
                <a:spLocks/>
              </p:cNvSpPr>
              <p:nvPr/>
            </p:nvSpPr>
            <p:spPr bwMode="auto">
              <a:xfrm>
                <a:off x="4378" y="1693"/>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2"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2"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2"/>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07" name="Oval 531"/>
              <p:cNvSpPr>
                <a:spLocks noChangeArrowheads="1"/>
              </p:cNvSpPr>
              <p:nvPr/>
            </p:nvSpPr>
            <p:spPr bwMode="auto">
              <a:xfrm>
                <a:off x="4399" y="246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08" name="Freeform 532"/>
              <p:cNvSpPr>
                <a:spLocks/>
              </p:cNvSpPr>
              <p:nvPr/>
            </p:nvSpPr>
            <p:spPr bwMode="auto">
              <a:xfrm>
                <a:off x="4395" y="2464"/>
                <a:ext cx="84" cy="84"/>
              </a:xfrm>
              <a:custGeom>
                <a:avLst/>
                <a:gdLst/>
                <a:ahLst/>
                <a:cxnLst>
                  <a:cxn ang="0">
                    <a:pos x="46"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09" name="Oval 533"/>
              <p:cNvSpPr>
                <a:spLocks noChangeArrowheads="1"/>
              </p:cNvSpPr>
              <p:nvPr/>
            </p:nvSpPr>
            <p:spPr bwMode="auto">
              <a:xfrm>
                <a:off x="4399" y="2636"/>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10" name="Freeform 534"/>
              <p:cNvSpPr>
                <a:spLocks/>
              </p:cNvSpPr>
              <p:nvPr/>
            </p:nvSpPr>
            <p:spPr bwMode="auto">
              <a:xfrm>
                <a:off x="4395" y="2631"/>
                <a:ext cx="84" cy="84"/>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5" y="83"/>
                  </a:cxn>
                  <a:cxn ang="0">
                    <a:pos x="46" y="84"/>
                  </a:cxn>
                  <a:cxn ang="0">
                    <a:pos x="37" y="84"/>
                  </a:cxn>
                  <a:cxn ang="0">
                    <a:pos x="29" y="83"/>
                  </a:cxn>
                  <a:cxn ang="0">
                    <a:pos x="22" y="79"/>
                  </a:cxn>
                  <a:cxn ang="0">
                    <a:pos x="15" y="75"/>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5" y="2"/>
                    </a:lnTo>
                    <a:lnTo>
                      <a:pt x="58" y="4"/>
                    </a:lnTo>
                    <a:lnTo>
                      <a:pt x="62" y="5"/>
                    </a:lnTo>
                    <a:lnTo>
                      <a:pt x="65" y="7"/>
                    </a:lnTo>
                    <a:lnTo>
                      <a:pt x="68" y="10"/>
                    </a:lnTo>
                    <a:lnTo>
                      <a:pt x="72" y="13"/>
                    </a:lnTo>
                    <a:lnTo>
                      <a:pt x="74" y="16"/>
                    </a:lnTo>
                    <a:lnTo>
                      <a:pt x="77"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8" y="75"/>
                    </a:lnTo>
                    <a:lnTo>
                      <a:pt x="65" y="78"/>
                    </a:lnTo>
                    <a:lnTo>
                      <a:pt x="62" y="79"/>
                    </a:lnTo>
                    <a:lnTo>
                      <a:pt x="58" y="81"/>
                    </a:lnTo>
                    <a:lnTo>
                      <a:pt x="55"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7"/>
                    </a:lnTo>
                    <a:lnTo>
                      <a:pt x="5" y="22"/>
                    </a:lnTo>
                    <a:lnTo>
                      <a:pt x="7"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11" name="Oval 535"/>
              <p:cNvSpPr>
                <a:spLocks noChangeArrowheads="1"/>
              </p:cNvSpPr>
              <p:nvPr/>
            </p:nvSpPr>
            <p:spPr bwMode="auto">
              <a:xfrm>
                <a:off x="4416" y="1563"/>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12" name="Freeform 536"/>
              <p:cNvSpPr>
                <a:spLocks/>
              </p:cNvSpPr>
              <p:nvPr/>
            </p:nvSpPr>
            <p:spPr bwMode="auto">
              <a:xfrm>
                <a:off x="4412" y="1559"/>
                <a:ext cx="84" cy="84"/>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5"/>
                  </a:cxn>
                  <a:cxn ang="0">
                    <a:pos x="79" y="62"/>
                  </a:cxn>
                  <a:cxn ang="0">
                    <a:pos x="74" y="68"/>
                  </a:cxn>
                  <a:cxn ang="0">
                    <a:pos x="68" y="74"/>
                  </a:cxn>
                  <a:cxn ang="0">
                    <a:pos x="62" y="79"/>
                  </a:cxn>
                  <a:cxn ang="0">
                    <a:pos x="55" y="82"/>
                  </a:cxn>
                  <a:cxn ang="0">
                    <a:pos x="46" y="84"/>
                  </a:cxn>
                  <a:cxn ang="0">
                    <a:pos x="38" y="84"/>
                  </a:cxn>
                  <a:cxn ang="0">
                    <a:pos x="29" y="82"/>
                  </a:cxn>
                  <a:cxn ang="0">
                    <a:pos x="22" y="79"/>
                  </a:cxn>
                  <a:cxn ang="0">
                    <a:pos x="16" y="74"/>
                  </a:cxn>
                  <a:cxn ang="0">
                    <a:pos x="10" y="68"/>
                  </a:cxn>
                  <a:cxn ang="0">
                    <a:pos x="5" y="62"/>
                  </a:cxn>
                  <a:cxn ang="0">
                    <a:pos x="2" y="55"/>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5"/>
                    </a:lnTo>
                    <a:lnTo>
                      <a:pt x="81" y="58"/>
                    </a:lnTo>
                    <a:lnTo>
                      <a:pt x="79" y="62"/>
                    </a:lnTo>
                    <a:lnTo>
                      <a:pt x="77" y="65"/>
                    </a:lnTo>
                    <a:lnTo>
                      <a:pt x="74" y="68"/>
                    </a:lnTo>
                    <a:lnTo>
                      <a:pt x="72" y="72"/>
                    </a:lnTo>
                    <a:lnTo>
                      <a:pt x="68" y="74"/>
                    </a:lnTo>
                    <a:lnTo>
                      <a:pt x="65" y="77"/>
                    </a:lnTo>
                    <a:lnTo>
                      <a:pt x="62" y="79"/>
                    </a:lnTo>
                    <a:lnTo>
                      <a:pt x="58" y="81"/>
                    </a:lnTo>
                    <a:lnTo>
                      <a:pt x="55" y="82"/>
                    </a:lnTo>
                    <a:lnTo>
                      <a:pt x="51" y="83"/>
                    </a:lnTo>
                    <a:lnTo>
                      <a:pt x="46" y="84"/>
                    </a:lnTo>
                    <a:lnTo>
                      <a:pt x="42" y="84"/>
                    </a:lnTo>
                    <a:lnTo>
                      <a:pt x="38" y="84"/>
                    </a:lnTo>
                    <a:lnTo>
                      <a:pt x="33"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7"/>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13" name="Oval 537"/>
              <p:cNvSpPr>
                <a:spLocks noChangeArrowheads="1"/>
              </p:cNvSpPr>
              <p:nvPr/>
            </p:nvSpPr>
            <p:spPr bwMode="auto">
              <a:xfrm>
                <a:off x="4416" y="1865"/>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14" name="Freeform 538"/>
              <p:cNvSpPr>
                <a:spLocks/>
              </p:cNvSpPr>
              <p:nvPr/>
            </p:nvSpPr>
            <p:spPr bwMode="auto">
              <a:xfrm>
                <a:off x="4412" y="1861"/>
                <a:ext cx="84" cy="84"/>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0"/>
                    </a:lnTo>
                    <a:lnTo>
                      <a:pt x="55" y="82"/>
                    </a:lnTo>
                    <a:lnTo>
                      <a:pt x="51" y="83"/>
                    </a:lnTo>
                    <a:lnTo>
                      <a:pt x="46" y="84"/>
                    </a:lnTo>
                    <a:lnTo>
                      <a:pt x="42" y="84"/>
                    </a:lnTo>
                    <a:lnTo>
                      <a:pt x="38" y="84"/>
                    </a:lnTo>
                    <a:lnTo>
                      <a:pt x="33"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15" name="Oval 539"/>
              <p:cNvSpPr>
                <a:spLocks noChangeArrowheads="1"/>
              </p:cNvSpPr>
              <p:nvPr/>
            </p:nvSpPr>
            <p:spPr bwMode="auto">
              <a:xfrm>
                <a:off x="4433" y="2702"/>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16" name="Freeform 540"/>
              <p:cNvSpPr>
                <a:spLocks/>
              </p:cNvSpPr>
              <p:nvPr/>
            </p:nvSpPr>
            <p:spPr bwMode="auto">
              <a:xfrm>
                <a:off x="4429" y="2698"/>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9" y="10"/>
                    </a:lnTo>
                    <a:lnTo>
                      <a:pt x="72" y="12"/>
                    </a:lnTo>
                    <a:lnTo>
                      <a:pt x="74" y="16"/>
                    </a:lnTo>
                    <a:lnTo>
                      <a:pt x="77" y="19"/>
                    </a:lnTo>
                    <a:lnTo>
                      <a:pt x="79" y="22"/>
                    </a:lnTo>
                    <a:lnTo>
                      <a:pt x="81" y="26"/>
                    </a:lnTo>
                    <a:lnTo>
                      <a:pt x="82" y="29"/>
                    </a:lnTo>
                    <a:lnTo>
                      <a:pt x="83" y="34"/>
                    </a:lnTo>
                    <a:lnTo>
                      <a:pt x="84" y="38"/>
                    </a:lnTo>
                    <a:lnTo>
                      <a:pt x="84" y="42"/>
                    </a:lnTo>
                    <a:lnTo>
                      <a:pt x="84" y="47"/>
                    </a:lnTo>
                    <a:lnTo>
                      <a:pt x="83" y="51"/>
                    </a:lnTo>
                    <a:lnTo>
                      <a:pt x="82" y="55"/>
                    </a:lnTo>
                    <a:lnTo>
                      <a:pt x="81" y="58"/>
                    </a:lnTo>
                    <a:lnTo>
                      <a:pt x="79" y="62"/>
                    </a:lnTo>
                    <a:lnTo>
                      <a:pt x="77" y="65"/>
                    </a:lnTo>
                    <a:lnTo>
                      <a:pt x="74" y="69"/>
                    </a:lnTo>
                    <a:lnTo>
                      <a:pt x="72" y="72"/>
                    </a:lnTo>
                    <a:lnTo>
                      <a:pt x="69"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9"/>
                    </a:lnTo>
                    <a:lnTo>
                      <a:pt x="7" y="65"/>
                    </a:lnTo>
                    <a:lnTo>
                      <a:pt x="5" y="62"/>
                    </a:lnTo>
                    <a:lnTo>
                      <a:pt x="3" y="58"/>
                    </a:lnTo>
                    <a:lnTo>
                      <a:pt x="2" y="55"/>
                    </a:lnTo>
                    <a:lnTo>
                      <a:pt x="1" y="51"/>
                    </a:lnTo>
                    <a:lnTo>
                      <a:pt x="0" y="47"/>
                    </a:lnTo>
                    <a:lnTo>
                      <a:pt x="0" y="42"/>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17" name="Oval 541"/>
              <p:cNvSpPr>
                <a:spLocks noChangeArrowheads="1"/>
              </p:cNvSpPr>
              <p:nvPr/>
            </p:nvSpPr>
            <p:spPr bwMode="auto">
              <a:xfrm>
                <a:off x="4433" y="2702"/>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18" name="Freeform 542"/>
              <p:cNvSpPr>
                <a:spLocks/>
              </p:cNvSpPr>
              <p:nvPr/>
            </p:nvSpPr>
            <p:spPr bwMode="auto">
              <a:xfrm>
                <a:off x="4429" y="2698"/>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9" y="10"/>
                    </a:lnTo>
                    <a:lnTo>
                      <a:pt x="72" y="12"/>
                    </a:lnTo>
                    <a:lnTo>
                      <a:pt x="74" y="16"/>
                    </a:lnTo>
                    <a:lnTo>
                      <a:pt x="77" y="19"/>
                    </a:lnTo>
                    <a:lnTo>
                      <a:pt x="79" y="22"/>
                    </a:lnTo>
                    <a:lnTo>
                      <a:pt x="81" y="26"/>
                    </a:lnTo>
                    <a:lnTo>
                      <a:pt x="82" y="29"/>
                    </a:lnTo>
                    <a:lnTo>
                      <a:pt x="83" y="34"/>
                    </a:lnTo>
                    <a:lnTo>
                      <a:pt x="84" y="38"/>
                    </a:lnTo>
                    <a:lnTo>
                      <a:pt x="84" y="42"/>
                    </a:lnTo>
                    <a:lnTo>
                      <a:pt x="84" y="47"/>
                    </a:lnTo>
                    <a:lnTo>
                      <a:pt x="83" y="51"/>
                    </a:lnTo>
                    <a:lnTo>
                      <a:pt x="82" y="55"/>
                    </a:lnTo>
                    <a:lnTo>
                      <a:pt x="81" y="58"/>
                    </a:lnTo>
                    <a:lnTo>
                      <a:pt x="79" y="62"/>
                    </a:lnTo>
                    <a:lnTo>
                      <a:pt x="77" y="65"/>
                    </a:lnTo>
                    <a:lnTo>
                      <a:pt x="74" y="69"/>
                    </a:lnTo>
                    <a:lnTo>
                      <a:pt x="72" y="72"/>
                    </a:lnTo>
                    <a:lnTo>
                      <a:pt x="69"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9"/>
                    </a:lnTo>
                    <a:lnTo>
                      <a:pt x="7" y="65"/>
                    </a:lnTo>
                    <a:lnTo>
                      <a:pt x="5" y="62"/>
                    </a:lnTo>
                    <a:lnTo>
                      <a:pt x="3" y="58"/>
                    </a:lnTo>
                    <a:lnTo>
                      <a:pt x="2" y="55"/>
                    </a:lnTo>
                    <a:lnTo>
                      <a:pt x="1" y="51"/>
                    </a:lnTo>
                    <a:lnTo>
                      <a:pt x="0" y="47"/>
                    </a:lnTo>
                    <a:lnTo>
                      <a:pt x="0" y="42"/>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19" name="Oval 543"/>
              <p:cNvSpPr>
                <a:spLocks noChangeArrowheads="1"/>
              </p:cNvSpPr>
              <p:nvPr/>
            </p:nvSpPr>
            <p:spPr bwMode="auto">
              <a:xfrm>
                <a:off x="4467" y="2267"/>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20" name="Freeform 544"/>
              <p:cNvSpPr>
                <a:spLocks/>
              </p:cNvSpPr>
              <p:nvPr/>
            </p:nvSpPr>
            <p:spPr bwMode="auto">
              <a:xfrm>
                <a:off x="4463" y="2263"/>
                <a:ext cx="83" cy="84"/>
              </a:xfrm>
              <a:custGeom>
                <a:avLst/>
                <a:gdLst/>
                <a:ahLst/>
                <a:cxnLst>
                  <a:cxn ang="0">
                    <a:pos x="46" y="0"/>
                  </a:cxn>
                  <a:cxn ang="0">
                    <a:pos x="54" y="1"/>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21" name="Oval 545"/>
              <p:cNvSpPr>
                <a:spLocks noChangeArrowheads="1"/>
              </p:cNvSpPr>
              <p:nvPr/>
            </p:nvSpPr>
            <p:spPr bwMode="auto">
              <a:xfrm>
                <a:off x="4467" y="2367"/>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22" name="Freeform 546"/>
              <p:cNvSpPr>
                <a:spLocks/>
              </p:cNvSpPr>
              <p:nvPr/>
            </p:nvSpPr>
            <p:spPr bwMode="auto">
              <a:xfrm>
                <a:off x="4463" y="2363"/>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23" name="Oval 547"/>
              <p:cNvSpPr>
                <a:spLocks noChangeArrowheads="1"/>
              </p:cNvSpPr>
              <p:nvPr/>
            </p:nvSpPr>
            <p:spPr bwMode="auto">
              <a:xfrm>
                <a:off x="4484" y="1865"/>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24" name="Freeform 548"/>
              <p:cNvSpPr>
                <a:spLocks/>
              </p:cNvSpPr>
              <p:nvPr/>
            </p:nvSpPr>
            <p:spPr bwMode="auto">
              <a:xfrm>
                <a:off x="4480" y="1861"/>
                <a:ext cx="83" cy="84"/>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2"/>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25" name="Oval 549"/>
              <p:cNvSpPr>
                <a:spLocks noChangeArrowheads="1"/>
              </p:cNvSpPr>
              <p:nvPr/>
            </p:nvSpPr>
            <p:spPr bwMode="auto">
              <a:xfrm>
                <a:off x="4484" y="2334"/>
                <a:ext cx="83"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26" name="Freeform 550"/>
              <p:cNvSpPr>
                <a:spLocks/>
              </p:cNvSpPr>
              <p:nvPr/>
            </p:nvSpPr>
            <p:spPr bwMode="auto">
              <a:xfrm>
                <a:off x="4480" y="2330"/>
                <a:ext cx="83" cy="83"/>
              </a:xfrm>
              <a:custGeom>
                <a:avLst/>
                <a:gdLst/>
                <a:ahLst/>
                <a:cxnLst>
                  <a:cxn ang="0">
                    <a:pos x="46" y="0"/>
                  </a:cxn>
                  <a:cxn ang="0">
                    <a:pos x="54" y="1"/>
                  </a:cxn>
                  <a:cxn ang="0">
                    <a:pos x="61" y="4"/>
                  </a:cxn>
                  <a:cxn ang="0">
                    <a:pos x="68" y="9"/>
                  </a:cxn>
                  <a:cxn ang="0">
                    <a:pos x="74" y="15"/>
                  </a:cxn>
                  <a:cxn ang="0">
                    <a:pos x="79" y="22"/>
                  </a:cxn>
                  <a:cxn ang="0">
                    <a:pos x="82" y="29"/>
                  </a:cxn>
                  <a:cxn ang="0">
                    <a:pos x="83" y="37"/>
                  </a:cxn>
                  <a:cxn ang="0">
                    <a:pos x="83" y="46"/>
                  </a:cxn>
                  <a:cxn ang="0">
                    <a:pos x="82" y="54"/>
                  </a:cxn>
                  <a:cxn ang="0">
                    <a:pos x="79" y="61"/>
                  </a:cxn>
                  <a:cxn ang="0">
                    <a:pos x="74" y="68"/>
                  </a:cxn>
                  <a:cxn ang="0">
                    <a:pos x="68" y="74"/>
                  </a:cxn>
                  <a:cxn ang="0">
                    <a:pos x="61" y="79"/>
                  </a:cxn>
                  <a:cxn ang="0">
                    <a:pos x="54" y="82"/>
                  </a:cxn>
                  <a:cxn ang="0">
                    <a:pos x="46" y="83"/>
                  </a:cxn>
                  <a:cxn ang="0">
                    <a:pos x="37" y="83"/>
                  </a:cxn>
                  <a:cxn ang="0">
                    <a:pos x="29" y="82"/>
                  </a:cxn>
                  <a:cxn ang="0">
                    <a:pos x="22"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9" y="22"/>
                    </a:lnTo>
                    <a:lnTo>
                      <a:pt x="80" y="26"/>
                    </a:lnTo>
                    <a:lnTo>
                      <a:pt x="82" y="29"/>
                    </a:lnTo>
                    <a:lnTo>
                      <a:pt x="83" y="33"/>
                    </a:lnTo>
                    <a:lnTo>
                      <a:pt x="83" y="37"/>
                    </a:lnTo>
                    <a:lnTo>
                      <a:pt x="83" y="42"/>
                    </a:lnTo>
                    <a:lnTo>
                      <a:pt x="83" y="46"/>
                    </a:lnTo>
                    <a:lnTo>
                      <a:pt x="83" y="50"/>
                    </a:lnTo>
                    <a:lnTo>
                      <a:pt x="82" y="54"/>
                    </a:lnTo>
                    <a:lnTo>
                      <a:pt x="80" y="57"/>
                    </a:lnTo>
                    <a:lnTo>
                      <a:pt x="79"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27" name="Oval 551"/>
              <p:cNvSpPr>
                <a:spLocks noChangeArrowheads="1"/>
              </p:cNvSpPr>
              <p:nvPr/>
            </p:nvSpPr>
            <p:spPr bwMode="auto">
              <a:xfrm>
                <a:off x="4518" y="2199"/>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28" name="Freeform 552"/>
              <p:cNvSpPr>
                <a:spLocks/>
              </p:cNvSpPr>
              <p:nvPr/>
            </p:nvSpPr>
            <p:spPr bwMode="auto">
              <a:xfrm>
                <a:off x="4514" y="2195"/>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29" name="Oval 553"/>
              <p:cNvSpPr>
                <a:spLocks noChangeArrowheads="1"/>
              </p:cNvSpPr>
              <p:nvPr/>
            </p:nvSpPr>
            <p:spPr bwMode="auto">
              <a:xfrm>
                <a:off x="4518" y="2501"/>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30" name="Freeform 554"/>
              <p:cNvSpPr>
                <a:spLocks/>
              </p:cNvSpPr>
              <p:nvPr/>
            </p:nvSpPr>
            <p:spPr bwMode="auto">
              <a:xfrm>
                <a:off x="4514" y="2497"/>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29"/>
                    </a:lnTo>
                    <a:lnTo>
                      <a:pt x="3" y="26"/>
                    </a:lnTo>
                    <a:lnTo>
                      <a:pt x="5" y="22"/>
                    </a:lnTo>
                    <a:lnTo>
                      <a:pt x="6" y="19"/>
                    </a:lnTo>
                    <a:lnTo>
                      <a:pt x="10"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31" name="Oval 555"/>
              <p:cNvSpPr>
                <a:spLocks noChangeArrowheads="1"/>
              </p:cNvSpPr>
              <p:nvPr/>
            </p:nvSpPr>
            <p:spPr bwMode="auto">
              <a:xfrm>
                <a:off x="4535" y="2367"/>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32" name="Freeform 556"/>
              <p:cNvSpPr>
                <a:spLocks/>
              </p:cNvSpPr>
              <p:nvPr/>
            </p:nvSpPr>
            <p:spPr bwMode="auto">
              <a:xfrm>
                <a:off x="4531" y="2363"/>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33" name="Oval 557"/>
              <p:cNvSpPr>
                <a:spLocks noChangeArrowheads="1"/>
              </p:cNvSpPr>
              <p:nvPr/>
            </p:nvSpPr>
            <p:spPr bwMode="auto">
              <a:xfrm>
                <a:off x="4535" y="1932"/>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34" name="Freeform 558"/>
              <p:cNvSpPr>
                <a:spLocks/>
              </p:cNvSpPr>
              <p:nvPr/>
            </p:nvSpPr>
            <p:spPr bwMode="auto">
              <a:xfrm>
                <a:off x="4531" y="1928"/>
                <a:ext cx="84" cy="83"/>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5"/>
                  </a:cxn>
                  <a:cxn ang="0">
                    <a:pos x="29" y="1"/>
                  </a:cxn>
                  <a:cxn ang="0">
                    <a:pos x="37" y="0"/>
                  </a:cxn>
                  <a:cxn ang="0">
                    <a:pos x="42" y="0"/>
                  </a:cxn>
                </a:cxnLst>
                <a:rect l="0" t="0" r="r" b="b"/>
                <a:pathLst>
                  <a:path w="84" h="83">
                    <a:moveTo>
                      <a:pt x="42" y="0"/>
                    </a:moveTo>
                    <a:lnTo>
                      <a:pt x="46" y="0"/>
                    </a:lnTo>
                    <a:lnTo>
                      <a:pt x="50" y="0"/>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35" name="Oval 559"/>
              <p:cNvSpPr>
                <a:spLocks noChangeArrowheads="1"/>
              </p:cNvSpPr>
              <p:nvPr/>
            </p:nvSpPr>
            <p:spPr bwMode="auto">
              <a:xfrm>
                <a:off x="4535" y="2133"/>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36" name="Freeform 560"/>
              <p:cNvSpPr>
                <a:spLocks/>
              </p:cNvSpPr>
              <p:nvPr/>
            </p:nvSpPr>
            <p:spPr bwMode="auto">
              <a:xfrm>
                <a:off x="4531" y="2129"/>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37" name="Oval 561"/>
              <p:cNvSpPr>
                <a:spLocks noChangeArrowheads="1"/>
              </p:cNvSpPr>
              <p:nvPr/>
            </p:nvSpPr>
            <p:spPr bwMode="auto">
              <a:xfrm>
                <a:off x="4552" y="2435"/>
                <a:ext cx="84" cy="83"/>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38" name="Freeform 562"/>
              <p:cNvSpPr>
                <a:spLocks/>
              </p:cNvSpPr>
              <p:nvPr/>
            </p:nvSpPr>
            <p:spPr bwMode="auto">
              <a:xfrm>
                <a:off x="4548" y="2430"/>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2"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2"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39" name="Oval 563"/>
              <p:cNvSpPr>
                <a:spLocks noChangeArrowheads="1"/>
              </p:cNvSpPr>
              <p:nvPr/>
            </p:nvSpPr>
            <p:spPr bwMode="auto">
              <a:xfrm>
                <a:off x="4568" y="230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40" name="Freeform 564"/>
              <p:cNvSpPr>
                <a:spLocks/>
              </p:cNvSpPr>
              <p:nvPr/>
            </p:nvSpPr>
            <p:spPr bwMode="auto">
              <a:xfrm>
                <a:off x="4564" y="2296"/>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41" name="Oval 565"/>
              <p:cNvSpPr>
                <a:spLocks noChangeArrowheads="1"/>
              </p:cNvSpPr>
              <p:nvPr/>
            </p:nvSpPr>
            <p:spPr bwMode="auto">
              <a:xfrm>
                <a:off x="4602" y="1865"/>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42" name="Freeform 566"/>
              <p:cNvSpPr>
                <a:spLocks/>
              </p:cNvSpPr>
              <p:nvPr/>
            </p:nvSpPr>
            <p:spPr bwMode="auto">
              <a:xfrm>
                <a:off x="4598" y="1861"/>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43" name="Oval 567"/>
              <p:cNvSpPr>
                <a:spLocks noChangeArrowheads="1"/>
              </p:cNvSpPr>
              <p:nvPr/>
            </p:nvSpPr>
            <p:spPr bwMode="auto">
              <a:xfrm>
                <a:off x="4620" y="1965"/>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44" name="Freeform 568"/>
              <p:cNvSpPr>
                <a:spLocks/>
              </p:cNvSpPr>
              <p:nvPr/>
            </p:nvSpPr>
            <p:spPr bwMode="auto">
              <a:xfrm>
                <a:off x="4615" y="1961"/>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45" name="Oval 569"/>
              <p:cNvSpPr>
                <a:spLocks noChangeArrowheads="1"/>
              </p:cNvSpPr>
              <p:nvPr/>
            </p:nvSpPr>
            <p:spPr bwMode="auto">
              <a:xfrm>
                <a:off x="4620" y="2066"/>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46" name="Freeform 570"/>
              <p:cNvSpPr>
                <a:spLocks/>
              </p:cNvSpPr>
              <p:nvPr/>
            </p:nvSpPr>
            <p:spPr bwMode="auto">
              <a:xfrm>
                <a:off x="4615" y="2062"/>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6"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47" name="Oval 571"/>
              <p:cNvSpPr>
                <a:spLocks noChangeArrowheads="1"/>
              </p:cNvSpPr>
              <p:nvPr/>
            </p:nvSpPr>
            <p:spPr bwMode="auto">
              <a:xfrm>
                <a:off x="4637" y="2032"/>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48" name="Freeform 572"/>
              <p:cNvSpPr>
                <a:spLocks/>
              </p:cNvSpPr>
              <p:nvPr/>
            </p:nvSpPr>
            <p:spPr bwMode="auto">
              <a:xfrm>
                <a:off x="4633" y="2028"/>
                <a:ext cx="83" cy="84"/>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9"/>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4" y="62"/>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49" name="Oval 573"/>
              <p:cNvSpPr>
                <a:spLocks noChangeArrowheads="1"/>
              </p:cNvSpPr>
              <p:nvPr/>
            </p:nvSpPr>
            <p:spPr bwMode="auto">
              <a:xfrm>
                <a:off x="4687" y="1965"/>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50" name="Freeform 574"/>
              <p:cNvSpPr>
                <a:spLocks/>
              </p:cNvSpPr>
              <p:nvPr/>
            </p:nvSpPr>
            <p:spPr bwMode="auto">
              <a:xfrm>
                <a:off x="4683" y="1961"/>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51" name="Oval 575"/>
              <p:cNvSpPr>
                <a:spLocks noChangeArrowheads="1"/>
              </p:cNvSpPr>
              <p:nvPr/>
            </p:nvSpPr>
            <p:spPr bwMode="auto">
              <a:xfrm>
                <a:off x="4721" y="2870"/>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52" name="Freeform 576"/>
              <p:cNvSpPr>
                <a:spLocks/>
              </p:cNvSpPr>
              <p:nvPr/>
            </p:nvSpPr>
            <p:spPr bwMode="auto">
              <a:xfrm>
                <a:off x="4717" y="2866"/>
                <a:ext cx="84" cy="84"/>
              </a:xfrm>
              <a:custGeom>
                <a:avLst/>
                <a:gdLst/>
                <a:ahLst/>
                <a:cxnLst>
                  <a:cxn ang="0">
                    <a:pos x="47"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1" y="83"/>
                    </a:lnTo>
                    <a:lnTo>
                      <a:pt x="47" y="84"/>
                    </a:lnTo>
                    <a:lnTo>
                      <a:pt x="42" y="84"/>
                    </a:lnTo>
                    <a:lnTo>
                      <a:pt x="38" y="84"/>
                    </a:lnTo>
                    <a:lnTo>
                      <a:pt x="33"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53" name="Oval 577"/>
              <p:cNvSpPr>
                <a:spLocks noChangeArrowheads="1"/>
              </p:cNvSpPr>
              <p:nvPr/>
            </p:nvSpPr>
            <p:spPr bwMode="auto">
              <a:xfrm>
                <a:off x="4721" y="2468"/>
                <a:ext cx="84"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54" name="Freeform 578"/>
              <p:cNvSpPr>
                <a:spLocks/>
              </p:cNvSpPr>
              <p:nvPr/>
            </p:nvSpPr>
            <p:spPr bwMode="auto">
              <a:xfrm>
                <a:off x="4717" y="2464"/>
                <a:ext cx="84" cy="84"/>
              </a:xfrm>
              <a:custGeom>
                <a:avLst/>
                <a:gdLst/>
                <a:ahLst/>
                <a:cxnLst>
                  <a:cxn ang="0">
                    <a:pos x="47"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1" y="83"/>
                    </a:lnTo>
                    <a:lnTo>
                      <a:pt x="47" y="84"/>
                    </a:lnTo>
                    <a:lnTo>
                      <a:pt x="42" y="84"/>
                    </a:lnTo>
                    <a:lnTo>
                      <a:pt x="38" y="84"/>
                    </a:lnTo>
                    <a:lnTo>
                      <a:pt x="33"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55" name="Oval 579"/>
              <p:cNvSpPr>
                <a:spLocks noChangeArrowheads="1"/>
              </p:cNvSpPr>
              <p:nvPr/>
            </p:nvSpPr>
            <p:spPr bwMode="auto">
              <a:xfrm>
                <a:off x="4772" y="2199"/>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56" name="Freeform 580"/>
              <p:cNvSpPr>
                <a:spLocks/>
              </p:cNvSpPr>
              <p:nvPr/>
            </p:nvSpPr>
            <p:spPr bwMode="auto">
              <a:xfrm>
                <a:off x="4768" y="2195"/>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57" name="Oval 581"/>
              <p:cNvSpPr>
                <a:spLocks noChangeArrowheads="1"/>
              </p:cNvSpPr>
              <p:nvPr/>
            </p:nvSpPr>
            <p:spPr bwMode="auto">
              <a:xfrm>
                <a:off x="4789" y="2166"/>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58" name="Freeform 582"/>
              <p:cNvSpPr>
                <a:spLocks/>
              </p:cNvSpPr>
              <p:nvPr/>
            </p:nvSpPr>
            <p:spPr bwMode="auto">
              <a:xfrm>
                <a:off x="4785" y="2162"/>
                <a:ext cx="83" cy="84"/>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59" name="Oval 583"/>
              <p:cNvSpPr>
                <a:spLocks noChangeArrowheads="1"/>
              </p:cNvSpPr>
              <p:nvPr/>
            </p:nvSpPr>
            <p:spPr bwMode="auto">
              <a:xfrm>
                <a:off x="4789" y="2769"/>
                <a:ext cx="83" cy="8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1460" name="Freeform 584"/>
              <p:cNvSpPr>
                <a:spLocks/>
              </p:cNvSpPr>
              <p:nvPr/>
            </p:nvSpPr>
            <p:spPr bwMode="auto">
              <a:xfrm>
                <a:off x="4785" y="2765"/>
                <a:ext cx="83" cy="84"/>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2"/>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61" name="Oval 585"/>
              <p:cNvSpPr>
                <a:spLocks noChangeArrowheads="1"/>
              </p:cNvSpPr>
              <p:nvPr/>
            </p:nvSpPr>
            <p:spPr bwMode="auto">
              <a:xfrm>
                <a:off x="1136" y="3155"/>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462" name="Freeform 586"/>
              <p:cNvSpPr>
                <a:spLocks/>
              </p:cNvSpPr>
              <p:nvPr/>
            </p:nvSpPr>
            <p:spPr bwMode="auto">
              <a:xfrm>
                <a:off x="1132" y="3151"/>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2"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63" name="Oval 587"/>
              <p:cNvSpPr>
                <a:spLocks noChangeArrowheads="1"/>
              </p:cNvSpPr>
              <p:nvPr/>
            </p:nvSpPr>
            <p:spPr bwMode="auto">
              <a:xfrm>
                <a:off x="1136" y="3192"/>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464" name="Freeform 588"/>
              <p:cNvSpPr>
                <a:spLocks/>
              </p:cNvSpPr>
              <p:nvPr/>
            </p:nvSpPr>
            <p:spPr bwMode="auto">
              <a:xfrm>
                <a:off x="1132" y="3188"/>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5"/>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5"/>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5"/>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65" name="Oval 589"/>
              <p:cNvSpPr>
                <a:spLocks noChangeArrowheads="1"/>
              </p:cNvSpPr>
              <p:nvPr/>
            </p:nvSpPr>
            <p:spPr bwMode="auto">
              <a:xfrm>
                <a:off x="1136" y="3107"/>
                <a:ext cx="83" cy="84"/>
              </a:xfrm>
              <a:prstGeom prst="ellipse">
                <a:avLst/>
              </a:prstGeom>
              <a:solidFill>
                <a:srgbClr val="000000"/>
              </a:solidFill>
              <a:ln w="9525">
                <a:noFill/>
                <a:round/>
                <a:headEnd/>
                <a:tailEnd/>
              </a:ln>
            </p:spPr>
            <p:txBody>
              <a:bodyPr>
                <a:prstTxWarp prst="textNoShape">
                  <a:avLst/>
                </a:prstTxWarp>
              </a:bodyPr>
              <a:lstStyle/>
              <a:p>
                <a:endParaRPr lang="en-US"/>
              </a:p>
            </p:txBody>
          </p:sp>
        </p:grpSp>
        <p:grpSp>
          <p:nvGrpSpPr>
            <p:cNvPr id="187" name="Group 590"/>
            <p:cNvGrpSpPr>
              <a:grpSpLocks/>
            </p:cNvGrpSpPr>
            <p:nvPr/>
          </p:nvGrpSpPr>
          <p:grpSpPr bwMode="auto">
            <a:xfrm>
              <a:off x="1566" y="1556"/>
              <a:ext cx="1659" cy="487"/>
              <a:chOff x="1132" y="2413"/>
              <a:chExt cx="2446" cy="874"/>
            </a:xfrm>
          </p:grpSpPr>
          <p:sp>
            <p:nvSpPr>
              <p:cNvPr id="1066" name="Freeform 591"/>
              <p:cNvSpPr>
                <a:spLocks/>
              </p:cNvSpPr>
              <p:nvPr/>
            </p:nvSpPr>
            <p:spPr bwMode="auto">
              <a:xfrm>
                <a:off x="1132" y="3103"/>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67" name="Oval 592"/>
              <p:cNvSpPr>
                <a:spLocks noChangeArrowheads="1"/>
              </p:cNvSpPr>
              <p:nvPr/>
            </p:nvSpPr>
            <p:spPr bwMode="auto">
              <a:xfrm>
                <a:off x="1136" y="3087"/>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68" name="Freeform 593"/>
              <p:cNvSpPr>
                <a:spLocks/>
              </p:cNvSpPr>
              <p:nvPr/>
            </p:nvSpPr>
            <p:spPr bwMode="auto">
              <a:xfrm>
                <a:off x="1132" y="3083"/>
                <a:ext cx="83" cy="84"/>
              </a:xfrm>
              <a:custGeom>
                <a:avLst/>
                <a:gdLst/>
                <a:ahLst/>
                <a:cxnLst>
                  <a:cxn ang="0">
                    <a:pos x="46" y="0"/>
                  </a:cxn>
                  <a:cxn ang="0">
                    <a:pos x="54" y="2"/>
                  </a:cxn>
                  <a:cxn ang="0">
                    <a:pos x="61" y="5"/>
                  </a:cxn>
                  <a:cxn ang="0">
                    <a:pos x="68" y="10"/>
                  </a:cxn>
                  <a:cxn ang="0">
                    <a:pos x="74" y="16"/>
                  </a:cxn>
                  <a:cxn ang="0">
                    <a:pos x="78" y="22"/>
                  </a:cxn>
                  <a:cxn ang="0">
                    <a:pos x="82" y="29"/>
                  </a:cxn>
                  <a:cxn ang="0">
                    <a:pos x="83" y="37"/>
                  </a:cxn>
                  <a:cxn ang="0">
                    <a:pos x="83" y="46"/>
                  </a:cxn>
                  <a:cxn ang="0">
                    <a:pos x="82" y="55"/>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5"/>
                  </a:cxn>
                  <a:cxn ang="0">
                    <a:pos x="0" y="46"/>
                  </a:cxn>
                  <a:cxn ang="0">
                    <a:pos x="0" y="37"/>
                  </a:cxn>
                  <a:cxn ang="0">
                    <a:pos x="1" y="29"/>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3"/>
                    </a:lnTo>
                    <a:lnTo>
                      <a:pt x="83" y="37"/>
                    </a:lnTo>
                    <a:lnTo>
                      <a:pt x="83" y="42"/>
                    </a:lnTo>
                    <a:lnTo>
                      <a:pt x="83" y="46"/>
                    </a:lnTo>
                    <a:lnTo>
                      <a:pt x="83" y="51"/>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5"/>
                    </a:lnTo>
                    <a:lnTo>
                      <a:pt x="0" y="51"/>
                    </a:lnTo>
                    <a:lnTo>
                      <a:pt x="0" y="46"/>
                    </a:lnTo>
                    <a:lnTo>
                      <a:pt x="0" y="42"/>
                    </a:lnTo>
                    <a:lnTo>
                      <a:pt x="0" y="37"/>
                    </a:lnTo>
                    <a:lnTo>
                      <a:pt x="0" y="33"/>
                    </a:lnTo>
                    <a:lnTo>
                      <a:pt x="1" y="29"/>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69" name="Oval 594"/>
              <p:cNvSpPr>
                <a:spLocks noChangeArrowheads="1"/>
              </p:cNvSpPr>
              <p:nvPr/>
            </p:nvSpPr>
            <p:spPr bwMode="auto">
              <a:xfrm>
                <a:off x="1136" y="3200"/>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70" name="Freeform 595"/>
              <p:cNvSpPr>
                <a:spLocks/>
              </p:cNvSpPr>
              <p:nvPr/>
            </p:nvSpPr>
            <p:spPr bwMode="auto">
              <a:xfrm>
                <a:off x="1132" y="3196"/>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29"/>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4"/>
                    </a:lnTo>
                    <a:lnTo>
                      <a:pt x="83" y="38"/>
                    </a:lnTo>
                    <a:lnTo>
                      <a:pt x="83" y="42"/>
                    </a:lnTo>
                    <a:lnTo>
                      <a:pt x="83" y="47"/>
                    </a:lnTo>
                    <a:lnTo>
                      <a:pt x="83" y="51"/>
                    </a:lnTo>
                    <a:lnTo>
                      <a:pt x="82" y="55"/>
                    </a:lnTo>
                    <a:lnTo>
                      <a:pt x="80" y="58"/>
                    </a:lnTo>
                    <a:lnTo>
                      <a:pt x="78" y="62"/>
                    </a:lnTo>
                    <a:lnTo>
                      <a:pt x="77" y="65"/>
                    </a:lnTo>
                    <a:lnTo>
                      <a:pt x="74" y="69"/>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9"/>
                    </a:lnTo>
                    <a:lnTo>
                      <a:pt x="6" y="65"/>
                    </a:lnTo>
                    <a:lnTo>
                      <a:pt x="4" y="62"/>
                    </a:lnTo>
                    <a:lnTo>
                      <a:pt x="3" y="58"/>
                    </a:lnTo>
                    <a:lnTo>
                      <a:pt x="1" y="55"/>
                    </a:lnTo>
                    <a:lnTo>
                      <a:pt x="0" y="51"/>
                    </a:lnTo>
                    <a:lnTo>
                      <a:pt x="0" y="47"/>
                    </a:lnTo>
                    <a:lnTo>
                      <a:pt x="0" y="42"/>
                    </a:lnTo>
                    <a:lnTo>
                      <a:pt x="0" y="38"/>
                    </a:lnTo>
                    <a:lnTo>
                      <a:pt x="0" y="34"/>
                    </a:lnTo>
                    <a:lnTo>
                      <a:pt x="1" y="29"/>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71" name="Oval 596"/>
              <p:cNvSpPr>
                <a:spLocks noChangeArrowheads="1"/>
              </p:cNvSpPr>
              <p:nvPr/>
            </p:nvSpPr>
            <p:spPr bwMode="auto">
              <a:xfrm>
                <a:off x="1136" y="3152"/>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72" name="Freeform 597"/>
              <p:cNvSpPr>
                <a:spLocks/>
              </p:cNvSpPr>
              <p:nvPr/>
            </p:nvSpPr>
            <p:spPr bwMode="auto">
              <a:xfrm>
                <a:off x="1132" y="3148"/>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29"/>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4"/>
                    </a:lnTo>
                    <a:lnTo>
                      <a:pt x="83" y="38"/>
                    </a:lnTo>
                    <a:lnTo>
                      <a:pt x="83" y="42"/>
                    </a:lnTo>
                    <a:lnTo>
                      <a:pt x="83" y="47"/>
                    </a:lnTo>
                    <a:lnTo>
                      <a:pt x="83" y="51"/>
                    </a:lnTo>
                    <a:lnTo>
                      <a:pt x="82" y="55"/>
                    </a:lnTo>
                    <a:lnTo>
                      <a:pt x="80" y="58"/>
                    </a:lnTo>
                    <a:lnTo>
                      <a:pt x="78" y="62"/>
                    </a:lnTo>
                    <a:lnTo>
                      <a:pt x="77" y="65"/>
                    </a:lnTo>
                    <a:lnTo>
                      <a:pt x="74" y="69"/>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9"/>
                    </a:lnTo>
                    <a:lnTo>
                      <a:pt x="6" y="65"/>
                    </a:lnTo>
                    <a:lnTo>
                      <a:pt x="4" y="62"/>
                    </a:lnTo>
                    <a:lnTo>
                      <a:pt x="3" y="58"/>
                    </a:lnTo>
                    <a:lnTo>
                      <a:pt x="1" y="55"/>
                    </a:lnTo>
                    <a:lnTo>
                      <a:pt x="0" y="51"/>
                    </a:lnTo>
                    <a:lnTo>
                      <a:pt x="0" y="47"/>
                    </a:lnTo>
                    <a:lnTo>
                      <a:pt x="0" y="42"/>
                    </a:lnTo>
                    <a:lnTo>
                      <a:pt x="0" y="38"/>
                    </a:lnTo>
                    <a:lnTo>
                      <a:pt x="0" y="34"/>
                    </a:lnTo>
                    <a:lnTo>
                      <a:pt x="1" y="29"/>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73" name="Oval 598"/>
              <p:cNvSpPr>
                <a:spLocks noChangeArrowheads="1"/>
              </p:cNvSpPr>
              <p:nvPr/>
            </p:nvSpPr>
            <p:spPr bwMode="auto">
              <a:xfrm>
                <a:off x="1454" y="312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74" name="Freeform 599"/>
              <p:cNvSpPr>
                <a:spLocks/>
              </p:cNvSpPr>
              <p:nvPr/>
            </p:nvSpPr>
            <p:spPr bwMode="auto">
              <a:xfrm>
                <a:off x="1450" y="3125"/>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6"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6"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75" name="Oval 600"/>
              <p:cNvSpPr>
                <a:spLocks noChangeArrowheads="1"/>
              </p:cNvSpPr>
              <p:nvPr/>
            </p:nvSpPr>
            <p:spPr bwMode="auto">
              <a:xfrm>
                <a:off x="1454" y="314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76" name="Freeform 601"/>
              <p:cNvSpPr>
                <a:spLocks/>
              </p:cNvSpPr>
              <p:nvPr/>
            </p:nvSpPr>
            <p:spPr bwMode="auto">
              <a:xfrm>
                <a:off x="1450" y="3136"/>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77" name="Oval 602"/>
              <p:cNvSpPr>
                <a:spLocks noChangeArrowheads="1"/>
              </p:cNvSpPr>
              <p:nvPr/>
            </p:nvSpPr>
            <p:spPr bwMode="auto">
              <a:xfrm>
                <a:off x="1454" y="3155"/>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78" name="Freeform 603"/>
              <p:cNvSpPr>
                <a:spLocks/>
              </p:cNvSpPr>
              <p:nvPr/>
            </p:nvSpPr>
            <p:spPr bwMode="auto">
              <a:xfrm>
                <a:off x="1450" y="3151"/>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6"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4"/>
                    </a:lnTo>
                    <a:lnTo>
                      <a:pt x="66"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79" name="Oval 604"/>
              <p:cNvSpPr>
                <a:spLocks noChangeArrowheads="1"/>
              </p:cNvSpPr>
              <p:nvPr/>
            </p:nvSpPr>
            <p:spPr bwMode="auto">
              <a:xfrm>
                <a:off x="1454" y="315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80" name="Freeform 605"/>
              <p:cNvSpPr>
                <a:spLocks/>
              </p:cNvSpPr>
              <p:nvPr/>
            </p:nvSpPr>
            <p:spPr bwMode="auto">
              <a:xfrm>
                <a:off x="1450" y="3146"/>
                <a:ext cx="84" cy="84"/>
              </a:xfrm>
              <a:custGeom>
                <a:avLst/>
                <a:gdLst/>
                <a:ahLst/>
                <a:cxnLst>
                  <a:cxn ang="0">
                    <a:pos x="47" y="0"/>
                  </a:cxn>
                  <a:cxn ang="0">
                    <a:pos x="55" y="1"/>
                  </a:cxn>
                  <a:cxn ang="0">
                    <a:pos x="62" y="5"/>
                  </a:cxn>
                  <a:cxn ang="0">
                    <a:pos x="69" y="9"/>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6"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2"/>
                    </a:lnTo>
                    <a:lnTo>
                      <a:pt x="78" y="65"/>
                    </a:lnTo>
                    <a:lnTo>
                      <a:pt x="74" y="68"/>
                    </a:lnTo>
                    <a:lnTo>
                      <a:pt x="72" y="71"/>
                    </a:lnTo>
                    <a:lnTo>
                      <a:pt x="69" y="74"/>
                    </a:lnTo>
                    <a:lnTo>
                      <a:pt x="66"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81" name="Oval 606"/>
              <p:cNvSpPr>
                <a:spLocks noChangeArrowheads="1"/>
              </p:cNvSpPr>
              <p:nvPr/>
            </p:nvSpPr>
            <p:spPr bwMode="auto">
              <a:xfrm>
                <a:off x="1454" y="3174"/>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82" name="Freeform 607"/>
              <p:cNvSpPr>
                <a:spLocks/>
              </p:cNvSpPr>
              <p:nvPr/>
            </p:nvSpPr>
            <p:spPr bwMode="auto">
              <a:xfrm>
                <a:off x="1450" y="3170"/>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7"/>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4" y="16"/>
                    </a:lnTo>
                    <a:lnTo>
                      <a:pt x="78" y="19"/>
                    </a:lnTo>
                    <a:lnTo>
                      <a:pt x="79" y="22"/>
                    </a:lnTo>
                    <a:lnTo>
                      <a:pt x="81" y="26"/>
                    </a:lnTo>
                    <a:lnTo>
                      <a:pt x="83" y="29"/>
                    </a:lnTo>
                    <a:lnTo>
                      <a:pt x="83" y="33"/>
                    </a:lnTo>
                    <a:lnTo>
                      <a:pt x="84" y="38"/>
                    </a:lnTo>
                    <a:lnTo>
                      <a:pt x="84" y="42"/>
                    </a:lnTo>
                    <a:lnTo>
                      <a:pt x="84" y="47"/>
                    </a:lnTo>
                    <a:lnTo>
                      <a:pt x="83" y="51"/>
                    </a:lnTo>
                    <a:lnTo>
                      <a:pt x="83" y="55"/>
                    </a:lnTo>
                    <a:lnTo>
                      <a:pt x="81" y="58"/>
                    </a:lnTo>
                    <a:lnTo>
                      <a:pt x="79" y="62"/>
                    </a:lnTo>
                    <a:lnTo>
                      <a:pt x="78" y="65"/>
                    </a:lnTo>
                    <a:lnTo>
                      <a:pt x="74" y="68"/>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7"/>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83" name="Oval 608"/>
              <p:cNvSpPr>
                <a:spLocks noChangeArrowheads="1"/>
              </p:cNvSpPr>
              <p:nvPr/>
            </p:nvSpPr>
            <p:spPr bwMode="auto">
              <a:xfrm>
                <a:off x="1454" y="316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84" name="Freeform 609"/>
              <p:cNvSpPr>
                <a:spLocks/>
              </p:cNvSpPr>
              <p:nvPr/>
            </p:nvSpPr>
            <p:spPr bwMode="auto">
              <a:xfrm>
                <a:off x="1450" y="3157"/>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6"/>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4" y="16"/>
                    </a:lnTo>
                    <a:lnTo>
                      <a:pt x="78" y="19"/>
                    </a:lnTo>
                    <a:lnTo>
                      <a:pt x="79" y="22"/>
                    </a:lnTo>
                    <a:lnTo>
                      <a:pt x="81" y="26"/>
                    </a:lnTo>
                    <a:lnTo>
                      <a:pt x="83" y="29"/>
                    </a:lnTo>
                    <a:lnTo>
                      <a:pt x="83" y="33"/>
                    </a:lnTo>
                    <a:lnTo>
                      <a:pt x="84" y="38"/>
                    </a:lnTo>
                    <a:lnTo>
                      <a:pt x="84" y="42"/>
                    </a:lnTo>
                    <a:lnTo>
                      <a:pt x="84" y="46"/>
                    </a:lnTo>
                    <a:lnTo>
                      <a:pt x="83" y="51"/>
                    </a:lnTo>
                    <a:lnTo>
                      <a:pt x="83" y="55"/>
                    </a:lnTo>
                    <a:lnTo>
                      <a:pt x="81" y="58"/>
                    </a:lnTo>
                    <a:lnTo>
                      <a:pt x="79" y="62"/>
                    </a:lnTo>
                    <a:lnTo>
                      <a:pt x="78" y="65"/>
                    </a:lnTo>
                    <a:lnTo>
                      <a:pt x="74" y="68"/>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85" name="Oval 610"/>
              <p:cNvSpPr>
                <a:spLocks noChangeArrowheads="1"/>
              </p:cNvSpPr>
              <p:nvPr/>
            </p:nvSpPr>
            <p:spPr bwMode="auto">
              <a:xfrm>
                <a:off x="1533" y="3153"/>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86" name="Freeform 611"/>
              <p:cNvSpPr>
                <a:spLocks/>
              </p:cNvSpPr>
              <p:nvPr/>
            </p:nvSpPr>
            <p:spPr bwMode="auto">
              <a:xfrm>
                <a:off x="1529" y="3149"/>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87" name="Oval 612"/>
              <p:cNvSpPr>
                <a:spLocks noChangeArrowheads="1"/>
              </p:cNvSpPr>
              <p:nvPr/>
            </p:nvSpPr>
            <p:spPr bwMode="auto">
              <a:xfrm>
                <a:off x="1533" y="3173"/>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88" name="Freeform 613"/>
              <p:cNvSpPr>
                <a:spLocks/>
              </p:cNvSpPr>
              <p:nvPr/>
            </p:nvSpPr>
            <p:spPr bwMode="auto">
              <a:xfrm>
                <a:off x="1529" y="3169"/>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1"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2" y="34"/>
                    </a:lnTo>
                    <a:lnTo>
                      <a:pt x="83" y="38"/>
                    </a:lnTo>
                    <a:lnTo>
                      <a:pt x="83" y="43"/>
                    </a:lnTo>
                    <a:lnTo>
                      <a:pt x="83" y="47"/>
                    </a:lnTo>
                    <a:lnTo>
                      <a:pt x="82"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89" name="Oval 614"/>
              <p:cNvSpPr>
                <a:spLocks noChangeArrowheads="1"/>
              </p:cNvSpPr>
              <p:nvPr/>
            </p:nvSpPr>
            <p:spPr bwMode="auto">
              <a:xfrm>
                <a:off x="1533" y="3186"/>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90" name="Freeform 615"/>
              <p:cNvSpPr>
                <a:spLocks/>
              </p:cNvSpPr>
              <p:nvPr/>
            </p:nvSpPr>
            <p:spPr bwMode="auto">
              <a:xfrm>
                <a:off x="1529" y="3182"/>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1"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2" y="34"/>
                    </a:lnTo>
                    <a:lnTo>
                      <a:pt x="83" y="38"/>
                    </a:lnTo>
                    <a:lnTo>
                      <a:pt x="83" y="43"/>
                    </a:lnTo>
                    <a:lnTo>
                      <a:pt x="83" y="47"/>
                    </a:lnTo>
                    <a:lnTo>
                      <a:pt x="82" y="51"/>
                    </a:lnTo>
                    <a:lnTo>
                      <a:pt x="82" y="55"/>
                    </a:lnTo>
                    <a:lnTo>
                      <a:pt x="80" y="58"/>
                    </a:lnTo>
                    <a:lnTo>
                      <a:pt x="78"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1"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91" name="Oval 616"/>
              <p:cNvSpPr>
                <a:spLocks noChangeArrowheads="1"/>
              </p:cNvSpPr>
              <p:nvPr/>
            </p:nvSpPr>
            <p:spPr bwMode="auto">
              <a:xfrm>
                <a:off x="1533" y="3185"/>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92" name="Freeform 617"/>
              <p:cNvSpPr>
                <a:spLocks/>
              </p:cNvSpPr>
              <p:nvPr/>
            </p:nvSpPr>
            <p:spPr bwMode="auto">
              <a:xfrm>
                <a:off x="1529" y="3181"/>
                <a:ext cx="83" cy="84"/>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9"/>
                  </a:cxn>
                  <a:cxn ang="0">
                    <a:pos x="21"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9"/>
                    </a:lnTo>
                    <a:lnTo>
                      <a:pt x="71" y="12"/>
                    </a:lnTo>
                    <a:lnTo>
                      <a:pt x="74" y="15"/>
                    </a:lnTo>
                    <a:lnTo>
                      <a:pt x="77" y="18"/>
                    </a:lnTo>
                    <a:lnTo>
                      <a:pt x="78" y="22"/>
                    </a:lnTo>
                    <a:lnTo>
                      <a:pt x="80" y="26"/>
                    </a:lnTo>
                    <a:lnTo>
                      <a:pt x="82" y="29"/>
                    </a:lnTo>
                    <a:lnTo>
                      <a:pt x="82" y="33"/>
                    </a:lnTo>
                    <a:lnTo>
                      <a:pt x="83" y="37"/>
                    </a:lnTo>
                    <a:lnTo>
                      <a:pt x="83" y="42"/>
                    </a:lnTo>
                    <a:lnTo>
                      <a:pt x="83" y="46"/>
                    </a:lnTo>
                    <a:lnTo>
                      <a:pt x="82" y="50"/>
                    </a:lnTo>
                    <a:lnTo>
                      <a:pt x="82" y="54"/>
                    </a:lnTo>
                    <a:lnTo>
                      <a:pt x="80" y="57"/>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1"/>
                    </a:lnTo>
                    <a:lnTo>
                      <a:pt x="9" y="68"/>
                    </a:lnTo>
                    <a:lnTo>
                      <a:pt x="6" y="65"/>
                    </a:lnTo>
                    <a:lnTo>
                      <a:pt x="4" y="62"/>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93" name="Oval 618"/>
              <p:cNvSpPr>
                <a:spLocks noChangeArrowheads="1"/>
              </p:cNvSpPr>
              <p:nvPr/>
            </p:nvSpPr>
            <p:spPr bwMode="auto">
              <a:xfrm>
                <a:off x="1533" y="3173"/>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94" name="Freeform 619"/>
              <p:cNvSpPr>
                <a:spLocks/>
              </p:cNvSpPr>
              <p:nvPr/>
            </p:nvSpPr>
            <p:spPr bwMode="auto">
              <a:xfrm>
                <a:off x="1529" y="3169"/>
                <a:ext cx="83" cy="83"/>
              </a:xfrm>
              <a:custGeom>
                <a:avLst/>
                <a:gdLst/>
                <a:ahLst/>
                <a:cxnLst>
                  <a:cxn ang="0">
                    <a:pos x="46" y="0"/>
                  </a:cxn>
                  <a:cxn ang="0">
                    <a:pos x="54" y="1"/>
                  </a:cxn>
                  <a:cxn ang="0">
                    <a:pos x="61" y="4"/>
                  </a:cxn>
                  <a:cxn ang="0">
                    <a:pos x="68" y="9"/>
                  </a:cxn>
                  <a:cxn ang="0">
                    <a:pos x="74" y="15"/>
                  </a:cxn>
                  <a:cxn ang="0">
                    <a:pos x="78" y="21"/>
                  </a:cxn>
                  <a:cxn ang="0">
                    <a:pos x="82" y="29"/>
                  </a:cxn>
                  <a:cxn ang="0">
                    <a:pos x="83" y="37"/>
                  </a:cxn>
                  <a:cxn ang="0">
                    <a:pos x="83" y="46"/>
                  </a:cxn>
                  <a:cxn ang="0">
                    <a:pos x="82" y="54"/>
                  </a:cxn>
                  <a:cxn ang="0">
                    <a:pos x="78" y="61"/>
                  </a:cxn>
                  <a:cxn ang="0">
                    <a:pos x="74" y="68"/>
                  </a:cxn>
                  <a:cxn ang="0">
                    <a:pos x="68" y="74"/>
                  </a:cxn>
                  <a:cxn ang="0">
                    <a:pos x="61" y="78"/>
                  </a:cxn>
                  <a:cxn ang="0">
                    <a:pos x="54" y="82"/>
                  </a:cxn>
                  <a:cxn ang="0">
                    <a:pos x="46" y="83"/>
                  </a:cxn>
                  <a:cxn ang="0">
                    <a:pos x="37" y="83"/>
                  </a:cxn>
                  <a:cxn ang="0">
                    <a:pos x="29" y="82"/>
                  </a:cxn>
                  <a:cxn ang="0">
                    <a:pos x="21" y="78"/>
                  </a:cxn>
                  <a:cxn ang="0">
                    <a:pos x="15" y="74"/>
                  </a:cxn>
                  <a:cxn ang="0">
                    <a:pos x="9" y="68"/>
                  </a:cxn>
                  <a:cxn ang="0">
                    <a:pos x="4" y="61"/>
                  </a:cxn>
                  <a:cxn ang="0">
                    <a:pos x="1" y="54"/>
                  </a:cxn>
                  <a:cxn ang="0">
                    <a:pos x="0" y="46"/>
                  </a:cxn>
                  <a:cxn ang="0">
                    <a:pos x="0" y="37"/>
                  </a:cxn>
                  <a:cxn ang="0">
                    <a:pos x="1" y="29"/>
                  </a:cxn>
                  <a:cxn ang="0">
                    <a:pos x="4" y="21"/>
                  </a:cxn>
                  <a:cxn ang="0">
                    <a:pos x="9" y="15"/>
                  </a:cxn>
                  <a:cxn ang="0">
                    <a:pos x="15" y="9"/>
                  </a:cxn>
                  <a:cxn ang="0">
                    <a:pos x="21"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1"/>
                    </a:lnTo>
                    <a:lnTo>
                      <a:pt x="80" y="26"/>
                    </a:lnTo>
                    <a:lnTo>
                      <a:pt x="82" y="29"/>
                    </a:lnTo>
                    <a:lnTo>
                      <a:pt x="82" y="33"/>
                    </a:lnTo>
                    <a:lnTo>
                      <a:pt x="83" y="37"/>
                    </a:lnTo>
                    <a:lnTo>
                      <a:pt x="83" y="42"/>
                    </a:lnTo>
                    <a:lnTo>
                      <a:pt x="83" y="46"/>
                    </a:lnTo>
                    <a:lnTo>
                      <a:pt x="82" y="50"/>
                    </a:lnTo>
                    <a:lnTo>
                      <a:pt x="82" y="54"/>
                    </a:lnTo>
                    <a:lnTo>
                      <a:pt x="80" y="57"/>
                    </a:lnTo>
                    <a:lnTo>
                      <a:pt x="78" y="61"/>
                    </a:lnTo>
                    <a:lnTo>
                      <a:pt x="77" y="65"/>
                    </a:lnTo>
                    <a:lnTo>
                      <a:pt x="74" y="68"/>
                    </a:lnTo>
                    <a:lnTo>
                      <a:pt x="71" y="71"/>
                    </a:lnTo>
                    <a:lnTo>
                      <a:pt x="68" y="74"/>
                    </a:lnTo>
                    <a:lnTo>
                      <a:pt x="65" y="77"/>
                    </a:lnTo>
                    <a:lnTo>
                      <a:pt x="61" y="78"/>
                    </a:lnTo>
                    <a:lnTo>
                      <a:pt x="57" y="80"/>
                    </a:lnTo>
                    <a:lnTo>
                      <a:pt x="54" y="82"/>
                    </a:lnTo>
                    <a:lnTo>
                      <a:pt x="50" y="82"/>
                    </a:lnTo>
                    <a:lnTo>
                      <a:pt x="46" y="83"/>
                    </a:lnTo>
                    <a:lnTo>
                      <a:pt x="42" y="83"/>
                    </a:lnTo>
                    <a:lnTo>
                      <a:pt x="37" y="83"/>
                    </a:lnTo>
                    <a:lnTo>
                      <a:pt x="33" y="82"/>
                    </a:lnTo>
                    <a:lnTo>
                      <a:pt x="29" y="82"/>
                    </a:lnTo>
                    <a:lnTo>
                      <a:pt x="26" y="80"/>
                    </a:lnTo>
                    <a:lnTo>
                      <a:pt x="21" y="78"/>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1"/>
                    </a:lnTo>
                    <a:lnTo>
                      <a:pt x="6" y="18"/>
                    </a:lnTo>
                    <a:lnTo>
                      <a:pt x="9" y="15"/>
                    </a:lnTo>
                    <a:lnTo>
                      <a:pt x="12" y="12"/>
                    </a:lnTo>
                    <a:lnTo>
                      <a:pt x="15" y="9"/>
                    </a:lnTo>
                    <a:lnTo>
                      <a:pt x="18" y="6"/>
                    </a:lnTo>
                    <a:lnTo>
                      <a:pt x="21"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95" name="Oval 620"/>
              <p:cNvSpPr>
                <a:spLocks noChangeArrowheads="1"/>
              </p:cNvSpPr>
              <p:nvPr/>
            </p:nvSpPr>
            <p:spPr bwMode="auto">
              <a:xfrm>
                <a:off x="1533" y="3201"/>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96" name="Freeform 621"/>
              <p:cNvSpPr>
                <a:spLocks/>
              </p:cNvSpPr>
              <p:nvPr/>
            </p:nvSpPr>
            <p:spPr bwMode="auto">
              <a:xfrm>
                <a:off x="1529" y="3197"/>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97" name="Oval 622"/>
              <p:cNvSpPr>
                <a:spLocks noChangeArrowheads="1"/>
              </p:cNvSpPr>
              <p:nvPr/>
            </p:nvSpPr>
            <p:spPr bwMode="auto">
              <a:xfrm>
                <a:off x="1659" y="3000"/>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98" name="Freeform 623"/>
              <p:cNvSpPr>
                <a:spLocks/>
              </p:cNvSpPr>
              <p:nvPr/>
            </p:nvSpPr>
            <p:spPr bwMode="auto">
              <a:xfrm>
                <a:off x="1655" y="2996"/>
                <a:ext cx="83" cy="84"/>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5"/>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5"/>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5"/>
                    </a:lnTo>
                    <a:lnTo>
                      <a:pt x="80" y="58"/>
                    </a:lnTo>
                    <a:lnTo>
                      <a:pt x="79"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5"/>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99" name="Oval 624"/>
              <p:cNvSpPr>
                <a:spLocks noChangeArrowheads="1"/>
              </p:cNvSpPr>
              <p:nvPr/>
            </p:nvSpPr>
            <p:spPr bwMode="auto">
              <a:xfrm>
                <a:off x="1659" y="3152"/>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00" name="Freeform 625"/>
              <p:cNvSpPr>
                <a:spLocks/>
              </p:cNvSpPr>
              <p:nvPr/>
            </p:nvSpPr>
            <p:spPr bwMode="auto">
              <a:xfrm>
                <a:off x="1655" y="3148"/>
                <a:ext cx="83" cy="84"/>
              </a:xfrm>
              <a:custGeom>
                <a:avLst/>
                <a:gdLst/>
                <a:ahLst/>
                <a:cxnLst>
                  <a:cxn ang="0">
                    <a:pos x="46" y="0"/>
                  </a:cxn>
                  <a:cxn ang="0">
                    <a:pos x="54" y="2"/>
                  </a:cxn>
                  <a:cxn ang="0">
                    <a:pos x="61" y="5"/>
                  </a:cxn>
                  <a:cxn ang="0">
                    <a:pos x="68" y="10"/>
                  </a:cxn>
                  <a:cxn ang="0">
                    <a:pos x="74" y="16"/>
                  </a:cxn>
                  <a:cxn ang="0">
                    <a:pos x="79" y="22"/>
                  </a:cxn>
                  <a:cxn ang="0">
                    <a:pos x="82" y="29"/>
                  </a:cxn>
                  <a:cxn ang="0">
                    <a:pos x="83" y="38"/>
                  </a:cxn>
                  <a:cxn ang="0">
                    <a:pos x="83" y="47"/>
                  </a:cxn>
                  <a:cxn ang="0">
                    <a:pos x="82" y="55"/>
                  </a:cxn>
                  <a:cxn ang="0">
                    <a:pos x="79"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29"/>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9" y="22"/>
                    </a:lnTo>
                    <a:lnTo>
                      <a:pt x="80" y="26"/>
                    </a:lnTo>
                    <a:lnTo>
                      <a:pt x="82" y="29"/>
                    </a:lnTo>
                    <a:lnTo>
                      <a:pt x="83" y="34"/>
                    </a:lnTo>
                    <a:lnTo>
                      <a:pt x="83" y="38"/>
                    </a:lnTo>
                    <a:lnTo>
                      <a:pt x="83" y="42"/>
                    </a:lnTo>
                    <a:lnTo>
                      <a:pt x="83" y="47"/>
                    </a:lnTo>
                    <a:lnTo>
                      <a:pt x="83" y="51"/>
                    </a:lnTo>
                    <a:lnTo>
                      <a:pt x="82" y="55"/>
                    </a:lnTo>
                    <a:lnTo>
                      <a:pt x="80" y="58"/>
                    </a:lnTo>
                    <a:lnTo>
                      <a:pt x="79" y="62"/>
                    </a:lnTo>
                    <a:lnTo>
                      <a:pt x="77" y="65"/>
                    </a:lnTo>
                    <a:lnTo>
                      <a:pt x="74" y="69"/>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9"/>
                    </a:lnTo>
                    <a:lnTo>
                      <a:pt x="6" y="65"/>
                    </a:lnTo>
                    <a:lnTo>
                      <a:pt x="4" y="62"/>
                    </a:lnTo>
                    <a:lnTo>
                      <a:pt x="3" y="58"/>
                    </a:lnTo>
                    <a:lnTo>
                      <a:pt x="1" y="55"/>
                    </a:lnTo>
                    <a:lnTo>
                      <a:pt x="0" y="51"/>
                    </a:lnTo>
                    <a:lnTo>
                      <a:pt x="0" y="47"/>
                    </a:lnTo>
                    <a:lnTo>
                      <a:pt x="0" y="42"/>
                    </a:lnTo>
                    <a:lnTo>
                      <a:pt x="0" y="38"/>
                    </a:lnTo>
                    <a:lnTo>
                      <a:pt x="0" y="34"/>
                    </a:lnTo>
                    <a:lnTo>
                      <a:pt x="1" y="29"/>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01" name="Oval 626"/>
              <p:cNvSpPr>
                <a:spLocks noChangeArrowheads="1"/>
              </p:cNvSpPr>
              <p:nvPr/>
            </p:nvSpPr>
            <p:spPr bwMode="auto">
              <a:xfrm>
                <a:off x="1685" y="3068"/>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02" name="Freeform 627"/>
              <p:cNvSpPr>
                <a:spLocks/>
              </p:cNvSpPr>
              <p:nvPr/>
            </p:nvSpPr>
            <p:spPr bwMode="auto">
              <a:xfrm>
                <a:off x="1681" y="3064"/>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03" name="Oval 628"/>
              <p:cNvSpPr>
                <a:spLocks noChangeArrowheads="1"/>
              </p:cNvSpPr>
              <p:nvPr/>
            </p:nvSpPr>
            <p:spPr bwMode="auto">
              <a:xfrm>
                <a:off x="1685" y="3001"/>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04" name="Freeform 629"/>
              <p:cNvSpPr>
                <a:spLocks/>
              </p:cNvSpPr>
              <p:nvPr/>
            </p:nvSpPr>
            <p:spPr bwMode="auto">
              <a:xfrm>
                <a:off x="1681" y="2997"/>
                <a:ext cx="83" cy="84"/>
              </a:xfrm>
              <a:custGeom>
                <a:avLst/>
                <a:gdLst/>
                <a:ahLst/>
                <a:cxnLst>
                  <a:cxn ang="0">
                    <a:pos x="46" y="0"/>
                  </a:cxn>
                  <a:cxn ang="0">
                    <a:pos x="54" y="1"/>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05" name="Oval 630"/>
              <p:cNvSpPr>
                <a:spLocks noChangeArrowheads="1"/>
              </p:cNvSpPr>
              <p:nvPr/>
            </p:nvSpPr>
            <p:spPr bwMode="auto">
              <a:xfrm>
                <a:off x="1685" y="3182"/>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06" name="Freeform 631"/>
              <p:cNvSpPr>
                <a:spLocks/>
              </p:cNvSpPr>
              <p:nvPr/>
            </p:nvSpPr>
            <p:spPr bwMode="auto">
              <a:xfrm>
                <a:off x="1681" y="3178"/>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2"/>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07" name="Oval 632"/>
              <p:cNvSpPr>
                <a:spLocks noChangeArrowheads="1"/>
              </p:cNvSpPr>
              <p:nvPr/>
            </p:nvSpPr>
            <p:spPr bwMode="auto">
              <a:xfrm>
                <a:off x="1685" y="3171"/>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08" name="Freeform 633"/>
              <p:cNvSpPr>
                <a:spLocks/>
              </p:cNvSpPr>
              <p:nvPr/>
            </p:nvSpPr>
            <p:spPr bwMode="auto">
              <a:xfrm>
                <a:off x="1681" y="3167"/>
                <a:ext cx="83" cy="84"/>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09" name="Oval 634"/>
              <p:cNvSpPr>
                <a:spLocks noChangeArrowheads="1"/>
              </p:cNvSpPr>
              <p:nvPr/>
            </p:nvSpPr>
            <p:spPr bwMode="auto">
              <a:xfrm>
                <a:off x="2233" y="3168"/>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10" name="Freeform 635"/>
              <p:cNvSpPr>
                <a:spLocks/>
              </p:cNvSpPr>
              <p:nvPr/>
            </p:nvSpPr>
            <p:spPr bwMode="auto">
              <a:xfrm>
                <a:off x="2229" y="3164"/>
                <a:ext cx="84" cy="83"/>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5"/>
                  </a:cxn>
                  <a:cxn ang="0">
                    <a:pos x="29" y="1"/>
                  </a:cxn>
                  <a:cxn ang="0">
                    <a:pos x="37" y="0"/>
                  </a:cxn>
                  <a:cxn ang="0">
                    <a:pos x="42" y="0"/>
                  </a:cxn>
                </a:cxnLst>
                <a:rect l="0" t="0" r="r" b="b"/>
                <a:pathLst>
                  <a:path w="84" h="83">
                    <a:moveTo>
                      <a:pt x="42" y="0"/>
                    </a:moveTo>
                    <a:lnTo>
                      <a:pt x="46" y="0"/>
                    </a:lnTo>
                    <a:lnTo>
                      <a:pt x="50" y="0"/>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11" name="Oval 636"/>
              <p:cNvSpPr>
                <a:spLocks noChangeArrowheads="1"/>
              </p:cNvSpPr>
              <p:nvPr/>
            </p:nvSpPr>
            <p:spPr bwMode="auto">
              <a:xfrm>
                <a:off x="2233" y="317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12" name="Freeform 637"/>
              <p:cNvSpPr>
                <a:spLocks/>
              </p:cNvSpPr>
              <p:nvPr/>
            </p:nvSpPr>
            <p:spPr bwMode="auto">
              <a:xfrm>
                <a:off x="2229" y="3169"/>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13" name="Oval 638"/>
              <p:cNvSpPr>
                <a:spLocks noChangeArrowheads="1"/>
              </p:cNvSpPr>
              <p:nvPr/>
            </p:nvSpPr>
            <p:spPr bwMode="auto">
              <a:xfrm>
                <a:off x="2233" y="320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14" name="Freeform 639"/>
              <p:cNvSpPr>
                <a:spLocks/>
              </p:cNvSpPr>
              <p:nvPr/>
            </p:nvSpPr>
            <p:spPr bwMode="auto">
              <a:xfrm>
                <a:off x="2229" y="3199"/>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15" name="Oval 640"/>
              <p:cNvSpPr>
                <a:spLocks noChangeArrowheads="1"/>
              </p:cNvSpPr>
              <p:nvPr/>
            </p:nvSpPr>
            <p:spPr bwMode="auto">
              <a:xfrm>
                <a:off x="2233" y="318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16" name="Freeform 641"/>
              <p:cNvSpPr>
                <a:spLocks/>
              </p:cNvSpPr>
              <p:nvPr/>
            </p:nvSpPr>
            <p:spPr bwMode="auto">
              <a:xfrm>
                <a:off x="2229" y="3176"/>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17" name="Oval 642"/>
              <p:cNvSpPr>
                <a:spLocks noChangeArrowheads="1"/>
              </p:cNvSpPr>
              <p:nvPr/>
            </p:nvSpPr>
            <p:spPr bwMode="auto">
              <a:xfrm>
                <a:off x="2233" y="3182"/>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18" name="Freeform 643"/>
              <p:cNvSpPr>
                <a:spLocks/>
              </p:cNvSpPr>
              <p:nvPr/>
            </p:nvSpPr>
            <p:spPr bwMode="auto">
              <a:xfrm>
                <a:off x="2229" y="3178"/>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2"/>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19" name="Oval 644"/>
              <p:cNvSpPr>
                <a:spLocks noChangeArrowheads="1"/>
              </p:cNvSpPr>
              <p:nvPr/>
            </p:nvSpPr>
            <p:spPr bwMode="auto">
              <a:xfrm>
                <a:off x="2233" y="310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20" name="Freeform 645"/>
              <p:cNvSpPr>
                <a:spLocks/>
              </p:cNvSpPr>
              <p:nvPr/>
            </p:nvSpPr>
            <p:spPr bwMode="auto">
              <a:xfrm>
                <a:off x="2229" y="3104"/>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21" name="Oval 646"/>
              <p:cNvSpPr>
                <a:spLocks noChangeArrowheads="1"/>
              </p:cNvSpPr>
              <p:nvPr/>
            </p:nvSpPr>
            <p:spPr bwMode="auto">
              <a:xfrm>
                <a:off x="2349" y="3147"/>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22" name="Freeform 647"/>
              <p:cNvSpPr>
                <a:spLocks/>
              </p:cNvSpPr>
              <p:nvPr/>
            </p:nvSpPr>
            <p:spPr bwMode="auto">
              <a:xfrm>
                <a:off x="2345" y="3142"/>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5"/>
                  </a:cxn>
                  <a:cxn ang="0">
                    <a:pos x="62" y="79"/>
                  </a:cxn>
                  <a:cxn ang="0">
                    <a:pos x="55" y="83"/>
                  </a:cxn>
                  <a:cxn ang="0">
                    <a:pos x="47" y="84"/>
                  </a:cxn>
                  <a:cxn ang="0">
                    <a:pos x="38" y="84"/>
                  </a:cxn>
                  <a:cxn ang="0">
                    <a:pos x="29"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4"/>
                    </a:lnTo>
                    <a:lnTo>
                      <a:pt x="62" y="5"/>
                    </a:lnTo>
                    <a:lnTo>
                      <a:pt x="65" y="7"/>
                    </a:lnTo>
                    <a:lnTo>
                      <a:pt x="69" y="10"/>
                    </a:lnTo>
                    <a:lnTo>
                      <a:pt x="72" y="13"/>
                    </a:lnTo>
                    <a:lnTo>
                      <a:pt x="74" y="16"/>
                    </a:lnTo>
                    <a:lnTo>
                      <a:pt x="77"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9" y="75"/>
                    </a:lnTo>
                    <a:lnTo>
                      <a:pt x="65" y="78"/>
                    </a:lnTo>
                    <a:lnTo>
                      <a:pt x="62" y="79"/>
                    </a:lnTo>
                    <a:lnTo>
                      <a:pt x="58" y="81"/>
                    </a:lnTo>
                    <a:lnTo>
                      <a:pt x="55" y="83"/>
                    </a:lnTo>
                    <a:lnTo>
                      <a:pt x="51" y="83"/>
                    </a:lnTo>
                    <a:lnTo>
                      <a:pt x="47" y="84"/>
                    </a:lnTo>
                    <a:lnTo>
                      <a:pt x="42" y="84"/>
                    </a:lnTo>
                    <a:lnTo>
                      <a:pt x="38" y="84"/>
                    </a:lnTo>
                    <a:lnTo>
                      <a:pt x="34" y="83"/>
                    </a:lnTo>
                    <a:lnTo>
                      <a:pt x="29" y="83"/>
                    </a:lnTo>
                    <a:lnTo>
                      <a:pt x="26" y="81"/>
                    </a:lnTo>
                    <a:lnTo>
                      <a:pt x="22" y="79"/>
                    </a:lnTo>
                    <a:lnTo>
                      <a:pt x="19" y="78"/>
                    </a:lnTo>
                    <a:lnTo>
                      <a:pt x="16" y="75"/>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7"/>
                    </a:lnTo>
                    <a:lnTo>
                      <a:pt x="5" y="22"/>
                    </a:lnTo>
                    <a:lnTo>
                      <a:pt x="7" y="19"/>
                    </a:lnTo>
                    <a:lnTo>
                      <a:pt x="10" y="16"/>
                    </a:lnTo>
                    <a:lnTo>
                      <a:pt x="12" y="13"/>
                    </a:lnTo>
                    <a:lnTo>
                      <a:pt x="16" y="10"/>
                    </a:lnTo>
                    <a:lnTo>
                      <a:pt x="19" y="7"/>
                    </a:lnTo>
                    <a:lnTo>
                      <a:pt x="22" y="5"/>
                    </a:lnTo>
                    <a:lnTo>
                      <a:pt x="26" y="4"/>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23" name="Oval 648"/>
              <p:cNvSpPr>
                <a:spLocks noChangeArrowheads="1"/>
              </p:cNvSpPr>
              <p:nvPr/>
            </p:nvSpPr>
            <p:spPr bwMode="auto">
              <a:xfrm>
                <a:off x="2349" y="316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24" name="Freeform 649"/>
              <p:cNvSpPr>
                <a:spLocks/>
              </p:cNvSpPr>
              <p:nvPr/>
            </p:nvSpPr>
            <p:spPr bwMode="auto">
              <a:xfrm>
                <a:off x="2345" y="3163"/>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25" name="Oval 650"/>
              <p:cNvSpPr>
                <a:spLocks noChangeArrowheads="1"/>
              </p:cNvSpPr>
              <p:nvPr/>
            </p:nvSpPr>
            <p:spPr bwMode="auto">
              <a:xfrm>
                <a:off x="2349" y="3182"/>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26" name="Freeform 651"/>
              <p:cNvSpPr>
                <a:spLocks/>
              </p:cNvSpPr>
              <p:nvPr/>
            </p:nvSpPr>
            <p:spPr bwMode="auto">
              <a:xfrm>
                <a:off x="2345" y="3178"/>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4"/>
                    </a:lnTo>
                    <a:lnTo>
                      <a:pt x="62" y="5"/>
                    </a:lnTo>
                    <a:lnTo>
                      <a:pt x="65" y="7"/>
                    </a:lnTo>
                    <a:lnTo>
                      <a:pt x="69"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9" y="74"/>
                    </a:lnTo>
                    <a:lnTo>
                      <a:pt x="65" y="78"/>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4"/>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27" name="Oval 652"/>
              <p:cNvSpPr>
                <a:spLocks noChangeArrowheads="1"/>
              </p:cNvSpPr>
              <p:nvPr/>
            </p:nvSpPr>
            <p:spPr bwMode="auto">
              <a:xfrm>
                <a:off x="2349" y="317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28" name="Freeform 653"/>
              <p:cNvSpPr>
                <a:spLocks/>
              </p:cNvSpPr>
              <p:nvPr/>
            </p:nvSpPr>
            <p:spPr bwMode="auto">
              <a:xfrm>
                <a:off x="2345" y="3175"/>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5"/>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5"/>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5"/>
                    </a:lnTo>
                    <a:lnTo>
                      <a:pt x="81" y="58"/>
                    </a:lnTo>
                    <a:lnTo>
                      <a:pt x="79" y="62"/>
                    </a:lnTo>
                    <a:lnTo>
                      <a:pt x="77" y="65"/>
                    </a:lnTo>
                    <a:lnTo>
                      <a:pt x="74" y="68"/>
                    </a:lnTo>
                    <a:lnTo>
                      <a:pt x="72" y="72"/>
                    </a:lnTo>
                    <a:lnTo>
                      <a:pt x="69"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7"/>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29" name="Oval 654"/>
              <p:cNvSpPr>
                <a:spLocks noChangeArrowheads="1"/>
              </p:cNvSpPr>
              <p:nvPr/>
            </p:nvSpPr>
            <p:spPr bwMode="auto">
              <a:xfrm>
                <a:off x="2349" y="3147"/>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30" name="Freeform 655"/>
              <p:cNvSpPr>
                <a:spLocks/>
              </p:cNvSpPr>
              <p:nvPr/>
            </p:nvSpPr>
            <p:spPr bwMode="auto">
              <a:xfrm>
                <a:off x="2345" y="3142"/>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5"/>
                  </a:cxn>
                  <a:cxn ang="0">
                    <a:pos x="62" y="79"/>
                  </a:cxn>
                  <a:cxn ang="0">
                    <a:pos x="55" y="83"/>
                  </a:cxn>
                  <a:cxn ang="0">
                    <a:pos x="47" y="84"/>
                  </a:cxn>
                  <a:cxn ang="0">
                    <a:pos x="38" y="84"/>
                  </a:cxn>
                  <a:cxn ang="0">
                    <a:pos x="29"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4"/>
                    </a:lnTo>
                    <a:lnTo>
                      <a:pt x="62" y="5"/>
                    </a:lnTo>
                    <a:lnTo>
                      <a:pt x="65" y="7"/>
                    </a:lnTo>
                    <a:lnTo>
                      <a:pt x="69" y="10"/>
                    </a:lnTo>
                    <a:lnTo>
                      <a:pt x="72" y="13"/>
                    </a:lnTo>
                    <a:lnTo>
                      <a:pt x="74" y="16"/>
                    </a:lnTo>
                    <a:lnTo>
                      <a:pt x="77"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9" y="75"/>
                    </a:lnTo>
                    <a:lnTo>
                      <a:pt x="65" y="78"/>
                    </a:lnTo>
                    <a:lnTo>
                      <a:pt x="62" y="79"/>
                    </a:lnTo>
                    <a:lnTo>
                      <a:pt x="58" y="81"/>
                    </a:lnTo>
                    <a:lnTo>
                      <a:pt x="55" y="83"/>
                    </a:lnTo>
                    <a:lnTo>
                      <a:pt x="51" y="83"/>
                    </a:lnTo>
                    <a:lnTo>
                      <a:pt x="47" y="84"/>
                    </a:lnTo>
                    <a:lnTo>
                      <a:pt x="42" y="84"/>
                    </a:lnTo>
                    <a:lnTo>
                      <a:pt x="38" y="84"/>
                    </a:lnTo>
                    <a:lnTo>
                      <a:pt x="34" y="83"/>
                    </a:lnTo>
                    <a:lnTo>
                      <a:pt x="29" y="83"/>
                    </a:lnTo>
                    <a:lnTo>
                      <a:pt x="26" y="81"/>
                    </a:lnTo>
                    <a:lnTo>
                      <a:pt x="22" y="79"/>
                    </a:lnTo>
                    <a:lnTo>
                      <a:pt x="19" y="78"/>
                    </a:lnTo>
                    <a:lnTo>
                      <a:pt x="16" y="75"/>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7"/>
                    </a:lnTo>
                    <a:lnTo>
                      <a:pt x="5" y="22"/>
                    </a:lnTo>
                    <a:lnTo>
                      <a:pt x="7" y="19"/>
                    </a:lnTo>
                    <a:lnTo>
                      <a:pt x="10" y="16"/>
                    </a:lnTo>
                    <a:lnTo>
                      <a:pt x="12" y="13"/>
                    </a:lnTo>
                    <a:lnTo>
                      <a:pt x="16" y="10"/>
                    </a:lnTo>
                    <a:lnTo>
                      <a:pt x="19" y="7"/>
                    </a:lnTo>
                    <a:lnTo>
                      <a:pt x="22" y="5"/>
                    </a:lnTo>
                    <a:lnTo>
                      <a:pt x="26" y="4"/>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31" name="Oval 656"/>
              <p:cNvSpPr>
                <a:spLocks noChangeArrowheads="1"/>
              </p:cNvSpPr>
              <p:nvPr/>
            </p:nvSpPr>
            <p:spPr bwMode="auto">
              <a:xfrm>
                <a:off x="2349" y="312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32" name="Freeform 657"/>
              <p:cNvSpPr>
                <a:spLocks/>
              </p:cNvSpPr>
              <p:nvPr/>
            </p:nvSpPr>
            <p:spPr bwMode="auto">
              <a:xfrm>
                <a:off x="2345" y="3123"/>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33" name="Oval 658"/>
              <p:cNvSpPr>
                <a:spLocks noChangeArrowheads="1"/>
              </p:cNvSpPr>
              <p:nvPr/>
            </p:nvSpPr>
            <p:spPr bwMode="auto">
              <a:xfrm>
                <a:off x="2421" y="316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34" name="Freeform 659"/>
              <p:cNvSpPr>
                <a:spLocks/>
              </p:cNvSpPr>
              <p:nvPr/>
            </p:nvSpPr>
            <p:spPr bwMode="auto">
              <a:xfrm>
                <a:off x="2417" y="3157"/>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5"/>
                  </a:cxn>
                  <a:cxn ang="0">
                    <a:pos x="0" y="46"/>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10" y="68"/>
                    </a:lnTo>
                    <a:lnTo>
                      <a:pt x="6" y="65"/>
                    </a:lnTo>
                    <a:lnTo>
                      <a:pt x="5" y="62"/>
                    </a:lnTo>
                    <a:lnTo>
                      <a:pt x="3" y="58"/>
                    </a:lnTo>
                    <a:lnTo>
                      <a:pt x="1" y="55"/>
                    </a:lnTo>
                    <a:lnTo>
                      <a:pt x="1" y="51"/>
                    </a:lnTo>
                    <a:lnTo>
                      <a:pt x="0" y="46"/>
                    </a:lnTo>
                    <a:lnTo>
                      <a:pt x="0" y="42"/>
                    </a:lnTo>
                    <a:lnTo>
                      <a:pt x="0" y="38"/>
                    </a:lnTo>
                    <a:lnTo>
                      <a:pt x="1" y="33"/>
                    </a:lnTo>
                    <a:lnTo>
                      <a:pt x="1" y="29"/>
                    </a:lnTo>
                    <a:lnTo>
                      <a:pt x="3" y="26"/>
                    </a:lnTo>
                    <a:lnTo>
                      <a:pt x="5" y="22"/>
                    </a:lnTo>
                    <a:lnTo>
                      <a:pt x="6" y="19"/>
                    </a:lnTo>
                    <a:lnTo>
                      <a:pt x="10"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35" name="Oval 660"/>
              <p:cNvSpPr>
                <a:spLocks noChangeArrowheads="1"/>
              </p:cNvSpPr>
              <p:nvPr/>
            </p:nvSpPr>
            <p:spPr bwMode="auto">
              <a:xfrm>
                <a:off x="2421" y="318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36" name="Freeform 661"/>
              <p:cNvSpPr>
                <a:spLocks/>
              </p:cNvSpPr>
              <p:nvPr/>
            </p:nvSpPr>
            <p:spPr bwMode="auto">
              <a:xfrm>
                <a:off x="2417" y="3182"/>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37" name="Oval 662"/>
              <p:cNvSpPr>
                <a:spLocks noChangeArrowheads="1"/>
              </p:cNvSpPr>
              <p:nvPr/>
            </p:nvSpPr>
            <p:spPr bwMode="auto">
              <a:xfrm>
                <a:off x="2421" y="313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38" name="Freeform 663"/>
              <p:cNvSpPr>
                <a:spLocks/>
              </p:cNvSpPr>
              <p:nvPr/>
            </p:nvSpPr>
            <p:spPr bwMode="auto">
              <a:xfrm>
                <a:off x="2417" y="3129"/>
                <a:ext cx="84" cy="83"/>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5"/>
                  </a:cxn>
                  <a:cxn ang="0">
                    <a:pos x="29" y="1"/>
                  </a:cxn>
                  <a:cxn ang="0">
                    <a:pos x="37" y="0"/>
                  </a:cxn>
                  <a:cxn ang="0">
                    <a:pos x="42" y="0"/>
                  </a:cxn>
                </a:cxnLst>
                <a:rect l="0" t="0" r="r" b="b"/>
                <a:pathLst>
                  <a:path w="84" h="83">
                    <a:moveTo>
                      <a:pt x="42" y="0"/>
                    </a:moveTo>
                    <a:lnTo>
                      <a:pt x="46" y="0"/>
                    </a:lnTo>
                    <a:lnTo>
                      <a:pt x="50" y="0"/>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8"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39" name="Oval 664"/>
              <p:cNvSpPr>
                <a:spLocks noChangeArrowheads="1"/>
              </p:cNvSpPr>
              <p:nvPr/>
            </p:nvSpPr>
            <p:spPr bwMode="auto">
              <a:xfrm>
                <a:off x="2421" y="316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40" name="Freeform 665"/>
              <p:cNvSpPr>
                <a:spLocks/>
              </p:cNvSpPr>
              <p:nvPr/>
            </p:nvSpPr>
            <p:spPr bwMode="auto">
              <a:xfrm>
                <a:off x="2417" y="3159"/>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41" name="Oval 666"/>
              <p:cNvSpPr>
                <a:spLocks noChangeArrowheads="1"/>
              </p:cNvSpPr>
              <p:nvPr/>
            </p:nvSpPr>
            <p:spPr bwMode="auto">
              <a:xfrm>
                <a:off x="2421" y="313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42" name="Freeform 667"/>
              <p:cNvSpPr>
                <a:spLocks/>
              </p:cNvSpPr>
              <p:nvPr/>
            </p:nvSpPr>
            <p:spPr bwMode="auto">
              <a:xfrm>
                <a:off x="2417" y="3134"/>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43" name="Oval 668"/>
              <p:cNvSpPr>
                <a:spLocks noChangeArrowheads="1"/>
              </p:cNvSpPr>
              <p:nvPr/>
            </p:nvSpPr>
            <p:spPr bwMode="auto">
              <a:xfrm>
                <a:off x="2421" y="316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44" name="Freeform 669"/>
              <p:cNvSpPr>
                <a:spLocks/>
              </p:cNvSpPr>
              <p:nvPr/>
            </p:nvSpPr>
            <p:spPr bwMode="auto">
              <a:xfrm>
                <a:off x="2417" y="3163"/>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45" name="Oval 670"/>
              <p:cNvSpPr>
                <a:spLocks noChangeArrowheads="1"/>
              </p:cNvSpPr>
              <p:nvPr/>
            </p:nvSpPr>
            <p:spPr bwMode="auto">
              <a:xfrm>
                <a:off x="2610" y="312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46" name="Freeform 671"/>
              <p:cNvSpPr>
                <a:spLocks/>
              </p:cNvSpPr>
              <p:nvPr/>
            </p:nvSpPr>
            <p:spPr bwMode="auto">
              <a:xfrm>
                <a:off x="2606" y="3125"/>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47" name="Oval 672"/>
              <p:cNvSpPr>
                <a:spLocks noChangeArrowheads="1"/>
              </p:cNvSpPr>
              <p:nvPr/>
            </p:nvSpPr>
            <p:spPr bwMode="auto">
              <a:xfrm>
                <a:off x="2610" y="3186"/>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48" name="Freeform 673"/>
              <p:cNvSpPr>
                <a:spLocks/>
              </p:cNvSpPr>
              <p:nvPr/>
            </p:nvSpPr>
            <p:spPr bwMode="auto">
              <a:xfrm>
                <a:off x="2606" y="3182"/>
                <a:ext cx="84" cy="83"/>
              </a:xfrm>
              <a:custGeom>
                <a:avLst/>
                <a:gdLst/>
                <a:ahLst/>
                <a:cxnLst>
                  <a:cxn ang="0">
                    <a:pos x="47" y="0"/>
                  </a:cxn>
                  <a:cxn ang="0">
                    <a:pos x="55" y="1"/>
                  </a:cxn>
                  <a:cxn ang="0">
                    <a:pos x="62" y="4"/>
                  </a:cxn>
                  <a:cxn ang="0">
                    <a:pos x="69" y="9"/>
                  </a:cxn>
                  <a:cxn ang="0">
                    <a:pos x="74" y="15"/>
                  </a:cxn>
                  <a:cxn ang="0">
                    <a:pos x="79" y="21"/>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1"/>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1"/>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1"/>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49" name="Oval 674"/>
              <p:cNvSpPr>
                <a:spLocks noChangeArrowheads="1"/>
              </p:cNvSpPr>
              <p:nvPr/>
            </p:nvSpPr>
            <p:spPr bwMode="auto">
              <a:xfrm>
                <a:off x="2610" y="3172"/>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50" name="Freeform 675"/>
              <p:cNvSpPr>
                <a:spLocks/>
              </p:cNvSpPr>
              <p:nvPr/>
            </p:nvSpPr>
            <p:spPr bwMode="auto">
              <a:xfrm>
                <a:off x="2606" y="3168"/>
                <a:ext cx="84" cy="83"/>
              </a:xfrm>
              <a:custGeom>
                <a:avLst/>
                <a:gdLst/>
                <a:ahLst/>
                <a:cxnLst>
                  <a:cxn ang="0">
                    <a:pos x="47" y="0"/>
                  </a:cxn>
                  <a:cxn ang="0">
                    <a:pos x="55" y="1"/>
                  </a:cxn>
                  <a:cxn ang="0">
                    <a:pos x="62" y="5"/>
                  </a:cxn>
                  <a:cxn ang="0">
                    <a:pos x="69" y="9"/>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3">
                    <a:moveTo>
                      <a:pt x="43" y="0"/>
                    </a:moveTo>
                    <a:lnTo>
                      <a:pt x="47" y="0"/>
                    </a:lnTo>
                    <a:lnTo>
                      <a:pt x="51" y="1"/>
                    </a:lnTo>
                    <a:lnTo>
                      <a:pt x="55" y="1"/>
                    </a:lnTo>
                    <a:lnTo>
                      <a:pt x="58" y="3"/>
                    </a:lnTo>
                    <a:lnTo>
                      <a:pt x="62" y="5"/>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2"/>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3" y="71"/>
                    </a:lnTo>
                    <a:lnTo>
                      <a:pt x="10" y="68"/>
                    </a:lnTo>
                    <a:lnTo>
                      <a:pt x="7" y="65"/>
                    </a:lnTo>
                    <a:lnTo>
                      <a:pt x="5" y="62"/>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51" name="Oval 676"/>
              <p:cNvSpPr>
                <a:spLocks noChangeArrowheads="1"/>
              </p:cNvSpPr>
              <p:nvPr/>
            </p:nvSpPr>
            <p:spPr bwMode="auto">
              <a:xfrm>
                <a:off x="2610" y="313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52" name="Freeform 677"/>
              <p:cNvSpPr>
                <a:spLocks/>
              </p:cNvSpPr>
              <p:nvPr/>
            </p:nvSpPr>
            <p:spPr bwMode="auto">
              <a:xfrm>
                <a:off x="2606" y="3133"/>
                <a:ext cx="84" cy="84"/>
              </a:xfrm>
              <a:custGeom>
                <a:avLst/>
                <a:gdLst/>
                <a:ahLst/>
                <a:cxnLst>
                  <a:cxn ang="0">
                    <a:pos x="47" y="0"/>
                  </a:cxn>
                  <a:cxn ang="0">
                    <a:pos x="55" y="1"/>
                  </a:cxn>
                  <a:cxn ang="0">
                    <a:pos x="62" y="5"/>
                  </a:cxn>
                  <a:cxn ang="0">
                    <a:pos x="69" y="9"/>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53" name="Oval 678"/>
              <p:cNvSpPr>
                <a:spLocks noChangeArrowheads="1"/>
              </p:cNvSpPr>
              <p:nvPr/>
            </p:nvSpPr>
            <p:spPr bwMode="auto">
              <a:xfrm>
                <a:off x="2610" y="316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54" name="Freeform 679"/>
              <p:cNvSpPr>
                <a:spLocks/>
              </p:cNvSpPr>
              <p:nvPr/>
            </p:nvSpPr>
            <p:spPr bwMode="auto">
              <a:xfrm>
                <a:off x="2606" y="3159"/>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55" name="Oval 680"/>
              <p:cNvSpPr>
                <a:spLocks noChangeArrowheads="1"/>
              </p:cNvSpPr>
              <p:nvPr/>
            </p:nvSpPr>
            <p:spPr bwMode="auto">
              <a:xfrm>
                <a:off x="2610" y="3175"/>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56" name="Freeform 681"/>
              <p:cNvSpPr>
                <a:spLocks/>
              </p:cNvSpPr>
              <p:nvPr/>
            </p:nvSpPr>
            <p:spPr bwMode="auto">
              <a:xfrm>
                <a:off x="2606" y="3171"/>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2"/>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57" name="Oval 682"/>
              <p:cNvSpPr>
                <a:spLocks noChangeArrowheads="1"/>
              </p:cNvSpPr>
              <p:nvPr/>
            </p:nvSpPr>
            <p:spPr bwMode="auto">
              <a:xfrm>
                <a:off x="2723" y="3124"/>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58" name="Freeform 683"/>
              <p:cNvSpPr>
                <a:spLocks/>
              </p:cNvSpPr>
              <p:nvPr/>
            </p:nvSpPr>
            <p:spPr bwMode="auto">
              <a:xfrm>
                <a:off x="2719" y="3120"/>
                <a:ext cx="84" cy="83"/>
              </a:xfrm>
              <a:custGeom>
                <a:avLst/>
                <a:gdLst/>
                <a:ahLst/>
                <a:cxnLst>
                  <a:cxn ang="0">
                    <a:pos x="47" y="0"/>
                  </a:cxn>
                  <a:cxn ang="0">
                    <a:pos x="55" y="1"/>
                  </a:cxn>
                  <a:cxn ang="0">
                    <a:pos x="62" y="5"/>
                  </a:cxn>
                  <a:cxn ang="0">
                    <a:pos x="69" y="9"/>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3">
                    <a:moveTo>
                      <a:pt x="43" y="0"/>
                    </a:moveTo>
                    <a:lnTo>
                      <a:pt x="47" y="0"/>
                    </a:lnTo>
                    <a:lnTo>
                      <a:pt x="51" y="0"/>
                    </a:lnTo>
                    <a:lnTo>
                      <a:pt x="55" y="1"/>
                    </a:lnTo>
                    <a:lnTo>
                      <a:pt x="58" y="3"/>
                    </a:lnTo>
                    <a:lnTo>
                      <a:pt x="62" y="5"/>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2"/>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3" y="71"/>
                    </a:lnTo>
                    <a:lnTo>
                      <a:pt x="10" y="68"/>
                    </a:lnTo>
                    <a:lnTo>
                      <a:pt x="7" y="65"/>
                    </a:lnTo>
                    <a:lnTo>
                      <a:pt x="5" y="62"/>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5"/>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59" name="Oval 684"/>
              <p:cNvSpPr>
                <a:spLocks noChangeArrowheads="1"/>
              </p:cNvSpPr>
              <p:nvPr/>
            </p:nvSpPr>
            <p:spPr bwMode="auto">
              <a:xfrm>
                <a:off x="2723" y="319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60" name="Freeform 685"/>
              <p:cNvSpPr>
                <a:spLocks/>
              </p:cNvSpPr>
              <p:nvPr/>
            </p:nvSpPr>
            <p:spPr bwMode="auto">
              <a:xfrm>
                <a:off x="2719" y="3186"/>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61" name="Oval 686"/>
              <p:cNvSpPr>
                <a:spLocks noChangeArrowheads="1"/>
              </p:cNvSpPr>
              <p:nvPr/>
            </p:nvSpPr>
            <p:spPr bwMode="auto">
              <a:xfrm>
                <a:off x="2723" y="316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62" name="Freeform 687"/>
              <p:cNvSpPr>
                <a:spLocks/>
              </p:cNvSpPr>
              <p:nvPr/>
            </p:nvSpPr>
            <p:spPr bwMode="auto">
              <a:xfrm>
                <a:off x="2719" y="3165"/>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2"/>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63" name="Oval 688"/>
              <p:cNvSpPr>
                <a:spLocks noChangeArrowheads="1"/>
              </p:cNvSpPr>
              <p:nvPr/>
            </p:nvSpPr>
            <p:spPr bwMode="auto">
              <a:xfrm>
                <a:off x="2723" y="3054"/>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64" name="Freeform 689"/>
              <p:cNvSpPr>
                <a:spLocks/>
              </p:cNvSpPr>
              <p:nvPr/>
            </p:nvSpPr>
            <p:spPr bwMode="auto">
              <a:xfrm>
                <a:off x="2719" y="3050"/>
                <a:ext cx="84" cy="84"/>
              </a:xfrm>
              <a:custGeom>
                <a:avLst/>
                <a:gdLst/>
                <a:ahLst/>
                <a:cxnLst>
                  <a:cxn ang="0">
                    <a:pos x="47" y="0"/>
                  </a:cxn>
                  <a:cxn ang="0">
                    <a:pos x="55" y="1"/>
                  </a:cxn>
                  <a:cxn ang="0">
                    <a:pos x="62" y="5"/>
                  </a:cxn>
                  <a:cxn ang="0">
                    <a:pos x="69" y="9"/>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65" name="Oval 690"/>
              <p:cNvSpPr>
                <a:spLocks noChangeArrowheads="1"/>
              </p:cNvSpPr>
              <p:nvPr/>
            </p:nvSpPr>
            <p:spPr bwMode="auto">
              <a:xfrm>
                <a:off x="2723" y="314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66" name="Freeform 691"/>
              <p:cNvSpPr>
                <a:spLocks/>
              </p:cNvSpPr>
              <p:nvPr/>
            </p:nvSpPr>
            <p:spPr bwMode="auto">
              <a:xfrm>
                <a:off x="2719" y="3144"/>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6"/>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29"/>
                    </a:lnTo>
                    <a:lnTo>
                      <a:pt x="83" y="33"/>
                    </a:lnTo>
                    <a:lnTo>
                      <a:pt x="84" y="38"/>
                    </a:lnTo>
                    <a:lnTo>
                      <a:pt x="84" y="42"/>
                    </a:lnTo>
                    <a:lnTo>
                      <a:pt x="84" y="46"/>
                    </a:lnTo>
                    <a:lnTo>
                      <a:pt x="83" y="51"/>
                    </a:lnTo>
                    <a:lnTo>
                      <a:pt x="83"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67" name="Oval 692"/>
              <p:cNvSpPr>
                <a:spLocks noChangeArrowheads="1"/>
              </p:cNvSpPr>
              <p:nvPr/>
            </p:nvSpPr>
            <p:spPr bwMode="auto">
              <a:xfrm>
                <a:off x="2723" y="313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68" name="Freeform 693"/>
              <p:cNvSpPr>
                <a:spLocks/>
              </p:cNvSpPr>
              <p:nvPr/>
            </p:nvSpPr>
            <p:spPr bwMode="auto">
              <a:xfrm>
                <a:off x="2719" y="3133"/>
                <a:ext cx="84" cy="84"/>
              </a:xfrm>
              <a:custGeom>
                <a:avLst/>
                <a:gdLst/>
                <a:ahLst/>
                <a:cxnLst>
                  <a:cxn ang="0">
                    <a:pos x="47" y="0"/>
                  </a:cxn>
                  <a:cxn ang="0">
                    <a:pos x="55" y="1"/>
                  </a:cxn>
                  <a:cxn ang="0">
                    <a:pos x="62" y="5"/>
                  </a:cxn>
                  <a:cxn ang="0">
                    <a:pos x="69" y="9"/>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69" name="Oval 694"/>
              <p:cNvSpPr>
                <a:spLocks noChangeArrowheads="1"/>
              </p:cNvSpPr>
              <p:nvPr/>
            </p:nvSpPr>
            <p:spPr bwMode="auto">
              <a:xfrm>
                <a:off x="2807" y="309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70" name="Freeform 695"/>
              <p:cNvSpPr>
                <a:spLocks/>
              </p:cNvSpPr>
              <p:nvPr/>
            </p:nvSpPr>
            <p:spPr bwMode="auto">
              <a:xfrm>
                <a:off x="2803" y="3093"/>
                <a:ext cx="84" cy="84"/>
              </a:xfrm>
              <a:custGeom>
                <a:avLst/>
                <a:gdLst/>
                <a:ahLst/>
                <a:cxnLst>
                  <a:cxn ang="0">
                    <a:pos x="47"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71" name="Oval 696"/>
              <p:cNvSpPr>
                <a:spLocks noChangeArrowheads="1"/>
              </p:cNvSpPr>
              <p:nvPr/>
            </p:nvSpPr>
            <p:spPr bwMode="auto">
              <a:xfrm>
                <a:off x="2807" y="309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72" name="Freeform 697"/>
              <p:cNvSpPr>
                <a:spLocks/>
              </p:cNvSpPr>
              <p:nvPr/>
            </p:nvSpPr>
            <p:spPr bwMode="auto">
              <a:xfrm>
                <a:off x="2803" y="3093"/>
                <a:ext cx="84" cy="84"/>
              </a:xfrm>
              <a:custGeom>
                <a:avLst/>
                <a:gdLst/>
                <a:ahLst/>
                <a:cxnLst>
                  <a:cxn ang="0">
                    <a:pos x="47"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73" name="Oval 698"/>
              <p:cNvSpPr>
                <a:spLocks noChangeArrowheads="1"/>
              </p:cNvSpPr>
              <p:nvPr/>
            </p:nvSpPr>
            <p:spPr bwMode="auto">
              <a:xfrm>
                <a:off x="2807" y="3174"/>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74" name="Freeform 699"/>
              <p:cNvSpPr>
                <a:spLocks/>
              </p:cNvSpPr>
              <p:nvPr/>
            </p:nvSpPr>
            <p:spPr bwMode="auto">
              <a:xfrm>
                <a:off x="2803" y="3170"/>
                <a:ext cx="84" cy="84"/>
              </a:xfrm>
              <a:custGeom>
                <a:avLst/>
                <a:gdLst/>
                <a:ahLst/>
                <a:cxnLst>
                  <a:cxn ang="0">
                    <a:pos x="47"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3"/>
                    </a:lnTo>
                    <a:lnTo>
                      <a:pt x="84" y="38"/>
                    </a:lnTo>
                    <a:lnTo>
                      <a:pt x="84" y="42"/>
                    </a:lnTo>
                    <a:lnTo>
                      <a:pt x="84" y="47"/>
                    </a:lnTo>
                    <a:lnTo>
                      <a:pt x="83" y="51"/>
                    </a:lnTo>
                    <a:lnTo>
                      <a:pt x="82" y="55"/>
                    </a:lnTo>
                    <a:lnTo>
                      <a:pt x="81" y="58"/>
                    </a:lnTo>
                    <a:lnTo>
                      <a:pt x="79" y="62"/>
                    </a:lnTo>
                    <a:lnTo>
                      <a:pt x="77" y="65"/>
                    </a:lnTo>
                    <a:lnTo>
                      <a:pt x="74" y="68"/>
                    </a:lnTo>
                    <a:lnTo>
                      <a:pt x="72" y="72"/>
                    </a:lnTo>
                    <a:lnTo>
                      <a:pt x="68"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1"/>
                    </a:lnTo>
                    <a:lnTo>
                      <a:pt x="0" y="47"/>
                    </a:lnTo>
                    <a:lnTo>
                      <a:pt x="0" y="42"/>
                    </a:lnTo>
                    <a:lnTo>
                      <a:pt x="0" y="38"/>
                    </a:lnTo>
                    <a:lnTo>
                      <a:pt x="1" y="33"/>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75" name="Oval 700"/>
              <p:cNvSpPr>
                <a:spLocks noChangeArrowheads="1"/>
              </p:cNvSpPr>
              <p:nvPr/>
            </p:nvSpPr>
            <p:spPr bwMode="auto">
              <a:xfrm>
                <a:off x="2807" y="3174"/>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76" name="Freeform 701"/>
              <p:cNvSpPr>
                <a:spLocks/>
              </p:cNvSpPr>
              <p:nvPr/>
            </p:nvSpPr>
            <p:spPr bwMode="auto">
              <a:xfrm>
                <a:off x="2803" y="3170"/>
                <a:ext cx="84" cy="84"/>
              </a:xfrm>
              <a:custGeom>
                <a:avLst/>
                <a:gdLst/>
                <a:ahLst/>
                <a:cxnLst>
                  <a:cxn ang="0">
                    <a:pos x="47"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3"/>
                    </a:lnTo>
                    <a:lnTo>
                      <a:pt x="84" y="38"/>
                    </a:lnTo>
                    <a:lnTo>
                      <a:pt x="84" y="42"/>
                    </a:lnTo>
                    <a:lnTo>
                      <a:pt x="84" y="47"/>
                    </a:lnTo>
                    <a:lnTo>
                      <a:pt x="83" y="51"/>
                    </a:lnTo>
                    <a:lnTo>
                      <a:pt x="82" y="55"/>
                    </a:lnTo>
                    <a:lnTo>
                      <a:pt x="81" y="58"/>
                    </a:lnTo>
                    <a:lnTo>
                      <a:pt x="79" y="62"/>
                    </a:lnTo>
                    <a:lnTo>
                      <a:pt x="77" y="65"/>
                    </a:lnTo>
                    <a:lnTo>
                      <a:pt x="74" y="68"/>
                    </a:lnTo>
                    <a:lnTo>
                      <a:pt x="72" y="72"/>
                    </a:lnTo>
                    <a:lnTo>
                      <a:pt x="68"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1"/>
                    </a:lnTo>
                    <a:lnTo>
                      <a:pt x="0" y="47"/>
                    </a:lnTo>
                    <a:lnTo>
                      <a:pt x="0" y="42"/>
                    </a:lnTo>
                    <a:lnTo>
                      <a:pt x="0" y="38"/>
                    </a:lnTo>
                    <a:lnTo>
                      <a:pt x="1" y="33"/>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77" name="Oval 702"/>
              <p:cNvSpPr>
                <a:spLocks noChangeArrowheads="1"/>
              </p:cNvSpPr>
              <p:nvPr/>
            </p:nvSpPr>
            <p:spPr bwMode="auto">
              <a:xfrm>
                <a:off x="2807" y="300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78" name="Freeform 703"/>
              <p:cNvSpPr>
                <a:spLocks/>
              </p:cNvSpPr>
              <p:nvPr/>
            </p:nvSpPr>
            <p:spPr bwMode="auto">
              <a:xfrm>
                <a:off x="2803" y="2999"/>
                <a:ext cx="84" cy="84"/>
              </a:xfrm>
              <a:custGeom>
                <a:avLst/>
                <a:gdLst/>
                <a:ahLst/>
                <a:cxnLst>
                  <a:cxn ang="0">
                    <a:pos x="47"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4"/>
                    </a:lnTo>
                    <a:lnTo>
                      <a:pt x="62" y="5"/>
                    </a:lnTo>
                    <a:lnTo>
                      <a:pt x="65" y="7"/>
                    </a:lnTo>
                    <a:lnTo>
                      <a:pt x="68"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4"/>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79" name="Oval 704"/>
              <p:cNvSpPr>
                <a:spLocks noChangeArrowheads="1"/>
              </p:cNvSpPr>
              <p:nvPr/>
            </p:nvSpPr>
            <p:spPr bwMode="auto">
              <a:xfrm>
                <a:off x="2807" y="3152"/>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80" name="Freeform 705"/>
              <p:cNvSpPr>
                <a:spLocks/>
              </p:cNvSpPr>
              <p:nvPr/>
            </p:nvSpPr>
            <p:spPr bwMode="auto">
              <a:xfrm>
                <a:off x="2803" y="3148"/>
                <a:ext cx="84" cy="84"/>
              </a:xfrm>
              <a:custGeom>
                <a:avLst/>
                <a:gdLst/>
                <a:ahLst/>
                <a:cxnLst>
                  <a:cxn ang="0">
                    <a:pos x="47"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4"/>
                    </a:lnTo>
                    <a:lnTo>
                      <a:pt x="84" y="38"/>
                    </a:lnTo>
                    <a:lnTo>
                      <a:pt x="84" y="42"/>
                    </a:lnTo>
                    <a:lnTo>
                      <a:pt x="84" y="47"/>
                    </a:lnTo>
                    <a:lnTo>
                      <a:pt x="83" y="51"/>
                    </a:lnTo>
                    <a:lnTo>
                      <a:pt x="82" y="55"/>
                    </a:lnTo>
                    <a:lnTo>
                      <a:pt x="81" y="58"/>
                    </a:lnTo>
                    <a:lnTo>
                      <a:pt x="79" y="62"/>
                    </a:lnTo>
                    <a:lnTo>
                      <a:pt x="77" y="65"/>
                    </a:lnTo>
                    <a:lnTo>
                      <a:pt x="74" y="69"/>
                    </a:lnTo>
                    <a:lnTo>
                      <a:pt x="72" y="72"/>
                    </a:lnTo>
                    <a:lnTo>
                      <a:pt x="68"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9"/>
                    </a:lnTo>
                    <a:lnTo>
                      <a:pt x="7" y="65"/>
                    </a:lnTo>
                    <a:lnTo>
                      <a:pt x="5" y="62"/>
                    </a:lnTo>
                    <a:lnTo>
                      <a:pt x="3" y="58"/>
                    </a:lnTo>
                    <a:lnTo>
                      <a:pt x="2" y="55"/>
                    </a:lnTo>
                    <a:lnTo>
                      <a:pt x="1" y="51"/>
                    </a:lnTo>
                    <a:lnTo>
                      <a:pt x="0" y="47"/>
                    </a:lnTo>
                    <a:lnTo>
                      <a:pt x="0" y="42"/>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81" name="Oval 706"/>
              <p:cNvSpPr>
                <a:spLocks noChangeArrowheads="1"/>
              </p:cNvSpPr>
              <p:nvPr/>
            </p:nvSpPr>
            <p:spPr bwMode="auto">
              <a:xfrm>
                <a:off x="2962" y="317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82" name="Freeform 707"/>
              <p:cNvSpPr>
                <a:spLocks/>
              </p:cNvSpPr>
              <p:nvPr/>
            </p:nvSpPr>
            <p:spPr bwMode="auto">
              <a:xfrm>
                <a:off x="2958" y="3173"/>
                <a:ext cx="83" cy="84"/>
              </a:xfrm>
              <a:custGeom>
                <a:avLst/>
                <a:gdLst/>
                <a:ahLst/>
                <a:cxnLst>
                  <a:cxn ang="0">
                    <a:pos x="46" y="0"/>
                  </a:cxn>
                  <a:cxn ang="0">
                    <a:pos x="54" y="2"/>
                  </a:cxn>
                  <a:cxn ang="0">
                    <a:pos x="62"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83" name="Oval 708"/>
              <p:cNvSpPr>
                <a:spLocks noChangeArrowheads="1"/>
              </p:cNvSpPr>
              <p:nvPr/>
            </p:nvSpPr>
            <p:spPr bwMode="auto">
              <a:xfrm>
                <a:off x="2962" y="3152"/>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84" name="Freeform 709"/>
              <p:cNvSpPr>
                <a:spLocks/>
              </p:cNvSpPr>
              <p:nvPr/>
            </p:nvSpPr>
            <p:spPr bwMode="auto">
              <a:xfrm>
                <a:off x="2958" y="3148"/>
                <a:ext cx="83" cy="84"/>
              </a:xfrm>
              <a:custGeom>
                <a:avLst/>
                <a:gdLst/>
                <a:ahLst/>
                <a:cxnLst>
                  <a:cxn ang="0">
                    <a:pos x="46" y="0"/>
                  </a:cxn>
                  <a:cxn ang="0">
                    <a:pos x="54" y="2"/>
                  </a:cxn>
                  <a:cxn ang="0">
                    <a:pos x="62" y="5"/>
                  </a:cxn>
                  <a:cxn ang="0">
                    <a:pos x="68" y="10"/>
                  </a:cxn>
                  <a:cxn ang="0">
                    <a:pos x="74" y="16"/>
                  </a:cxn>
                  <a:cxn ang="0">
                    <a:pos x="79" y="22"/>
                  </a:cxn>
                  <a:cxn ang="0">
                    <a:pos x="82" y="29"/>
                  </a:cxn>
                  <a:cxn ang="0">
                    <a:pos x="83" y="38"/>
                  </a:cxn>
                  <a:cxn ang="0">
                    <a:pos x="83"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29"/>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2" y="5"/>
                    </a:lnTo>
                    <a:lnTo>
                      <a:pt x="65" y="7"/>
                    </a:lnTo>
                    <a:lnTo>
                      <a:pt x="68" y="10"/>
                    </a:lnTo>
                    <a:lnTo>
                      <a:pt x="71" y="12"/>
                    </a:lnTo>
                    <a:lnTo>
                      <a:pt x="74" y="16"/>
                    </a:lnTo>
                    <a:lnTo>
                      <a:pt x="77" y="19"/>
                    </a:lnTo>
                    <a:lnTo>
                      <a:pt x="79" y="22"/>
                    </a:lnTo>
                    <a:lnTo>
                      <a:pt x="80" y="26"/>
                    </a:lnTo>
                    <a:lnTo>
                      <a:pt x="82" y="29"/>
                    </a:lnTo>
                    <a:lnTo>
                      <a:pt x="83" y="34"/>
                    </a:lnTo>
                    <a:lnTo>
                      <a:pt x="83" y="38"/>
                    </a:lnTo>
                    <a:lnTo>
                      <a:pt x="83" y="42"/>
                    </a:lnTo>
                    <a:lnTo>
                      <a:pt x="83" y="47"/>
                    </a:lnTo>
                    <a:lnTo>
                      <a:pt x="83" y="51"/>
                    </a:lnTo>
                    <a:lnTo>
                      <a:pt x="82" y="55"/>
                    </a:lnTo>
                    <a:lnTo>
                      <a:pt x="80" y="58"/>
                    </a:lnTo>
                    <a:lnTo>
                      <a:pt x="79" y="62"/>
                    </a:lnTo>
                    <a:lnTo>
                      <a:pt x="77" y="65"/>
                    </a:lnTo>
                    <a:lnTo>
                      <a:pt x="74" y="69"/>
                    </a:lnTo>
                    <a:lnTo>
                      <a:pt x="71" y="72"/>
                    </a:lnTo>
                    <a:lnTo>
                      <a:pt x="68" y="74"/>
                    </a:lnTo>
                    <a:lnTo>
                      <a:pt x="65" y="77"/>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9"/>
                    </a:lnTo>
                    <a:lnTo>
                      <a:pt x="6" y="65"/>
                    </a:lnTo>
                    <a:lnTo>
                      <a:pt x="5" y="62"/>
                    </a:lnTo>
                    <a:lnTo>
                      <a:pt x="3" y="58"/>
                    </a:lnTo>
                    <a:lnTo>
                      <a:pt x="1" y="55"/>
                    </a:lnTo>
                    <a:lnTo>
                      <a:pt x="1" y="51"/>
                    </a:lnTo>
                    <a:lnTo>
                      <a:pt x="0" y="47"/>
                    </a:lnTo>
                    <a:lnTo>
                      <a:pt x="0" y="42"/>
                    </a:lnTo>
                    <a:lnTo>
                      <a:pt x="0" y="38"/>
                    </a:lnTo>
                    <a:lnTo>
                      <a:pt x="1" y="34"/>
                    </a:lnTo>
                    <a:lnTo>
                      <a:pt x="1" y="29"/>
                    </a:lnTo>
                    <a:lnTo>
                      <a:pt x="3" y="26"/>
                    </a:lnTo>
                    <a:lnTo>
                      <a:pt x="5"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85" name="Oval 710"/>
              <p:cNvSpPr>
                <a:spLocks noChangeArrowheads="1"/>
              </p:cNvSpPr>
              <p:nvPr/>
            </p:nvSpPr>
            <p:spPr bwMode="auto">
              <a:xfrm>
                <a:off x="2962" y="318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86" name="Freeform 711"/>
              <p:cNvSpPr>
                <a:spLocks/>
              </p:cNvSpPr>
              <p:nvPr/>
            </p:nvSpPr>
            <p:spPr bwMode="auto">
              <a:xfrm>
                <a:off x="2958" y="3177"/>
                <a:ext cx="83" cy="83"/>
              </a:xfrm>
              <a:custGeom>
                <a:avLst/>
                <a:gdLst/>
                <a:ahLst/>
                <a:cxnLst>
                  <a:cxn ang="0">
                    <a:pos x="46" y="0"/>
                  </a:cxn>
                  <a:cxn ang="0">
                    <a:pos x="54" y="1"/>
                  </a:cxn>
                  <a:cxn ang="0">
                    <a:pos x="62" y="5"/>
                  </a:cxn>
                  <a:cxn ang="0">
                    <a:pos x="68" y="9"/>
                  </a:cxn>
                  <a:cxn ang="0">
                    <a:pos x="74" y="15"/>
                  </a:cxn>
                  <a:cxn ang="0">
                    <a:pos x="79" y="22"/>
                  </a:cxn>
                  <a:cxn ang="0">
                    <a:pos x="82" y="29"/>
                  </a:cxn>
                  <a:cxn ang="0">
                    <a:pos x="83" y="37"/>
                  </a:cxn>
                  <a:cxn ang="0">
                    <a:pos x="83"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9" y="68"/>
                  </a:cxn>
                  <a:cxn ang="0">
                    <a:pos x="5" y="61"/>
                  </a:cxn>
                  <a:cxn ang="0">
                    <a:pos x="1" y="54"/>
                  </a:cxn>
                  <a:cxn ang="0">
                    <a:pos x="0" y="46"/>
                  </a:cxn>
                  <a:cxn ang="0">
                    <a:pos x="0" y="37"/>
                  </a:cxn>
                  <a:cxn ang="0">
                    <a:pos x="1" y="29"/>
                  </a:cxn>
                  <a:cxn ang="0">
                    <a:pos x="5" y="22"/>
                  </a:cxn>
                  <a:cxn ang="0">
                    <a:pos x="9" y="15"/>
                  </a:cxn>
                  <a:cxn ang="0">
                    <a:pos x="15" y="9"/>
                  </a:cxn>
                  <a:cxn ang="0">
                    <a:pos x="22" y="5"/>
                  </a:cxn>
                  <a:cxn ang="0">
                    <a:pos x="29" y="1"/>
                  </a:cxn>
                  <a:cxn ang="0">
                    <a:pos x="37" y="0"/>
                  </a:cxn>
                  <a:cxn ang="0">
                    <a:pos x="42" y="0"/>
                  </a:cxn>
                </a:cxnLst>
                <a:rect l="0" t="0" r="r" b="b"/>
                <a:pathLst>
                  <a:path w="83" h="83">
                    <a:moveTo>
                      <a:pt x="42" y="0"/>
                    </a:moveTo>
                    <a:lnTo>
                      <a:pt x="46" y="0"/>
                    </a:lnTo>
                    <a:lnTo>
                      <a:pt x="50" y="0"/>
                    </a:lnTo>
                    <a:lnTo>
                      <a:pt x="54" y="1"/>
                    </a:lnTo>
                    <a:lnTo>
                      <a:pt x="57" y="3"/>
                    </a:lnTo>
                    <a:lnTo>
                      <a:pt x="62" y="5"/>
                    </a:lnTo>
                    <a:lnTo>
                      <a:pt x="65" y="6"/>
                    </a:lnTo>
                    <a:lnTo>
                      <a:pt x="68" y="9"/>
                    </a:lnTo>
                    <a:lnTo>
                      <a:pt x="71" y="12"/>
                    </a:lnTo>
                    <a:lnTo>
                      <a:pt x="74" y="15"/>
                    </a:lnTo>
                    <a:lnTo>
                      <a:pt x="77" y="18"/>
                    </a:lnTo>
                    <a:lnTo>
                      <a:pt x="79" y="22"/>
                    </a:lnTo>
                    <a:lnTo>
                      <a:pt x="80" y="26"/>
                    </a:lnTo>
                    <a:lnTo>
                      <a:pt x="82" y="29"/>
                    </a:lnTo>
                    <a:lnTo>
                      <a:pt x="83" y="33"/>
                    </a:lnTo>
                    <a:lnTo>
                      <a:pt x="83" y="37"/>
                    </a:lnTo>
                    <a:lnTo>
                      <a:pt x="83" y="42"/>
                    </a:lnTo>
                    <a:lnTo>
                      <a:pt x="83" y="46"/>
                    </a:lnTo>
                    <a:lnTo>
                      <a:pt x="83" y="50"/>
                    </a:lnTo>
                    <a:lnTo>
                      <a:pt x="82" y="54"/>
                    </a:lnTo>
                    <a:lnTo>
                      <a:pt x="80" y="57"/>
                    </a:lnTo>
                    <a:lnTo>
                      <a:pt x="79" y="61"/>
                    </a:lnTo>
                    <a:lnTo>
                      <a:pt x="77" y="65"/>
                    </a:lnTo>
                    <a:lnTo>
                      <a:pt x="74" y="68"/>
                    </a:lnTo>
                    <a:lnTo>
                      <a:pt x="71" y="71"/>
                    </a:lnTo>
                    <a:lnTo>
                      <a:pt x="68" y="74"/>
                    </a:lnTo>
                    <a:lnTo>
                      <a:pt x="65" y="77"/>
                    </a:lnTo>
                    <a:lnTo>
                      <a:pt x="62"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9" y="15"/>
                    </a:lnTo>
                    <a:lnTo>
                      <a:pt x="12" y="12"/>
                    </a:lnTo>
                    <a:lnTo>
                      <a:pt x="15" y="9"/>
                    </a:lnTo>
                    <a:lnTo>
                      <a:pt x="18"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87" name="Oval 712"/>
              <p:cNvSpPr>
                <a:spLocks noChangeArrowheads="1"/>
              </p:cNvSpPr>
              <p:nvPr/>
            </p:nvSpPr>
            <p:spPr bwMode="auto">
              <a:xfrm>
                <a:off x="2962" y="319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88" name="Freeform 713"/>
              <p:cNvSpPr>
                <a:spLocks/>
              </p:cNvSpPr>
              <p:nvPr/>
            </p:nvSpPr>
            <p:spPr bwMode="auto">
              <a:xfrm>
                <a:off x="2958" y="3193"/>
                <a:ext cx="83" cy="84"/>
              </a:xfrm>
              <a:custGeom>
                <a:avLst/>
                <a:gdLst/>
                <a:ahLst/>
                <a:cxnLst>
                  <a:cxn ang="0">
                    <a:pos x="46" y="0"/>
                  </a:cxn>
                  <a:cxn ang="0">
                    <a:pos x="54" y="2"/>
                  </a:cxn>
                  <a:cxn ang="0">
                    <a:pos x="62"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2"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2"/>
                    </a:lnTo>
                    <a:lnTo>
                      <a:pt x="68" y="74"/>
                    </a:lnTo>
                    <a:lnTo>
                      <a:pt x="65" y="77"/>
                    </a:lnTo>
                    <a:lnTo>
                      <a:pt x="62"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9"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89" name="Oval 714"/>
              <p:cNvSpPr>
                <a:spLocks noChangeArrowheads="1"/>
              </p:cNvSpPr>
              <p:nvPr/>
            </p:nvSpPr>
            <p:spPr bwMode="auto">
              <a:xfrm>
                <a:off x="2962" y="317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90" name="Freeform 715"/>
              <p:cNvSpPr>
                <a:spLocks/>
              </p:cNvSpPr>
              <p:nvPr/>
            </p:nvSpPr>
            <p:spPr bwMode="auto">
              <a:xfrm>
                <a:off x="2958" y="3166"/>
                <a:ext cx="83" cy="84"/>
              </a:xfrm>
              <a:custGeom>
                <a:avLst/>
                <a:gdLst/>
                <a:ahLst/>
                <a:cxnLst>
                  <a:cxn ang="0">
                    <a:pos x="46" y="0"/>
                  </a:cxn>
                  <a:cxn ang="0">
                    <a:pos x="54" y="2"/>
                  </a:cxn>
                  <a:cxn ang="0">
                    <a:pos x="62" y="5"/>
                  </a:cxn>
                  <a:cxn ang="0">
                    <a:pos x="68" y="10"/>
                  </a:cxn>
                  <a:cxn ang="0">
                    <a:pos x="74" y="16"/>
                  </a:cxn>
                  <a:cxn ang="0">
                    <a:pos x="79" y="22"/>
                  </a:cxn>
                  <a:cxn ang="0">
                    <a:pos x="82" y="29"/>
                  </a:cxn>
                  <a:cxn ang="0">
                    <a:pos x="83" y="37"/>
                  </a:cxn>
                  <a:cxn ang="0">
                    <a:pos x="83"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5"/>
                  </a:cxn>
                  <a:cxn ang="0">
                    <a:pos x="0" y="46"/>
                  </a:cxn>
                  <a:cxn ang="0">
                    <a:pos x="0" y="37"/>
                  </a:cxn>
                  <a:cxn ang="0">
                    <a:pos x="1" y="29"/>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2" y="5"/>
                    </a:lnTo>
                    <a:lnTo>
                      <a:pt x="65" y="7"/>
                    </a:lnTo>
                    <a:lnTo>
                      <a:pt x="68" y="10"/>
                    </a:lnTo>
                    <a:lnTo>
                      <a:pt x="71" y="12"/>
                    </a:lnTo>
                    <a:lnTo>
                      <a:pt x="74" y="16"/>
                    </a:lnTo>
                    <a:lnTo>
                      <a:pt x="77" y="19"/>
                    </a:lnTo>
                    <a:lnTo>
                      <a:pt x="79" y="22"/>
                    </a:lnTo>
                    <a:lnTo>
                      <a:pt x="80" y="26"/>
                    </a:lnTo>
                    <a:lnTo>
                      <a:pt x="82" y="29"/>
                    </a:lnTo>
                    <a:lnTo>
                      <a:pt x="83" y="33"/>
                    </a:lnTo>
                    <a:lnTo>
                      <a:pt x="83" y="37"/>
                    </a:lnTo>
                    <a:lnTo>
                      <a:pt x="83" y="42"/>
                    </a:lnTo>
                    <a:lnTo>
                      <a:pt x="83" y="46"/>
                    </a:lnTo>
                    <a:lnTo>
                      <a:pt x="83" y="51"/>
                    </a:lnTo>
                    <a:lnTo>
                      <a:pt x="82" y="55"/>
                    </a:lnTo>
                    <a:lnTo>
                      <a:pt x="80" y="58"/>
                    </a:lnTo>
                    <a:lnTo>
                      <a:pt x="79" y="62"/>
                    </a:lnTo>
                    <a:lnTo>
                      <a:pt x="77" y="65"/>
                    </a:lnTo>
                    <a:lnTo>
                      <a:pt x="74" y="68"/>
                    </a:lnTo>
                    <a:lnTo>
                      <a:pt x="71" y="72"/>
                    </a:lnTo>
                    <a:lnTo>
                      <a:pt x="68" y="74"/>
                    </a:lnTo>
                    <a:lnTo>
                      <a:pt x="65" y="77"/>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5" y="62"/>
                    </a:lnTo>
                    <a:lnTo>
                      <a:pt x="3" y="58"/>
                    </a:lnTo>
                    <a:lnTo>
                      <a:pt x="1" y="55"/>
                    </a:lnTo>
                    <a:lnTo>
                      <a:pt x="1" y="51"/>
                    </a:lnTo>
                    <a:lnTo>
                      <a:pt x="0" y="46"/>
                    </a:lnTo>
                    <a:lnTo>
                      <a:pt x="0" y="42"/>
                    </a:lnTo>
                    <a:lnTo>
                      <a:pt x="0" y="37"/>
                    </a:lnTo>
                    <a:lnTo>
                      <a:pt x="1" y="33"/>
                    </a:lnTo>
                    <a:lnTo>
                      <a:pt x="1" y="29"/>
                    </a:lnTo>
                    <a:lnTo>
                      <a:pt x="3" y="26"/>
                    </a:lnTo>
                    <a:lnTo>
                      <a:pt x="5"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91" name="Oval 716"/>
              <p:cNvSpPr>
                <a:spLocks noChangeArrowheads="1"/>
              </p:cNvSpPr>
              <p:nvPr/>
            </p:nvSpPr>
            <p:spPr bwMode="auto">
              <a:xfrm>
                <a:off x="2962" y="317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92" name="Freeform 717"/>
              <p:cNvSpPr>
                <a:spLocks/>
              </p:cNvSpPr>
              <p:nvPr/>
            </p:nvSpPr>
            <p:spPr bwMode="auto">
              <a:xfrm>
                <a:off x="2958" y="3169"/>
                <a:ext cx="83" cy="84"/>
              </a:xfrm>
              <a:custGeom>
                <a:avLst/>
                <a:gdLst/>
                <a:ahLst/>
                <a:cxnLst>
                  <a:cxn ang="0">
                    <a:pos x="46" y="0"/>
                  </a:cxn>
                  <a:cxn ang="0">
                    <a:pos x="54" y="2"/>
                  </a:cxn>
                  <a:cxn ang="0">
                    <a:pos x="62"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93" name="Oval 718"/>
              <p:cNvSpPr>
                <a:spLocks noChangeArrowheads="1"/>
              </p:cNvSpPr>
              <p:nvPr/>
            </p:nvSpPr>
            <p:spPr bwMode="auto">
              <a:xfrm>
                <a:off x="3166" y="3112"/>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94" name="Freeform 719"/>
              <p:cNvSpPr>
                <a:spLocks/>
              </p:cNvSpPr>
              <p:nvPr/>
            </p:nvSpPr>
            <p:spPr bwMode="auto">
              <a:xfrm>
                <a:off x="3162" y="3107"/>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1" y="55"/>
                    </a:lnTo>
                    <a:lnTo>
                      <a:pt x="1" y="51"/>
                    </a:lnTo>
                    <a:lnTo>
                      <a:pt x="0" y="47"/>
                    </a:lnTo>
                    <a:lnTo>
                      <a:pt x="0" y="43"/>
                    </a:lnTo>
                    <a:lnTo>
                      <a:pt x="0" y="38"/>
                    </a:lnTo>
                    <a:lnTo>
                      <a:pt x="1" y="34"/>
                    </a:lnTo>
                    <a:lnTo>
                      <a:pt x="1"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95" name="Oval 720"/>
              <p:cNvSpPr>
                <a:spLocks noChangeArrowheads="1"/>
              </p:cNvSpPr>
              <p:nvPr/>
            </p:nvSpPr>
            <p:spPr bwMode="auto">
              <a:xfrm>
                <a:off x="3255" y="2955"/>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96" name="Freeform 721"/>
              <p:cNvSpPr>
                <a:spLocks/>
              </p:cNvSpPr>
              <p:nvPr/>
            </p:nvSpPr>
            <p:spPr bwMode="auto">
              <a:xfrm>
                <a:off x="3251" y="2950"/>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1"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1" y="79"/>
                    </a:lnTo>
                    <a:lnTo>
                      <a:pt x="18" y="78"/>
                    </a:lnTo>
                    <a:lnTo>
                      <a:pt x="15" y="74"/>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97" name="Oval 722"/>
              <p:cNvSpPr>
                <a:spLocks noChangeArrowheads="1"/>
              </p:cNvSpPr>
              <p:nvPr/>
            </p:nvSpPr>
            <p:spPr bwMode="auto">
              <a:xfrm>
                <a:off x="3255" y="2503"/>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198" name="Freeform 723"/>
              <p:cNvSpPr>
                <a:spLocks/>
              </p:cNvSpPr>
              <p:nvPr/>
            </p:nvSpPr>
            <p:spPr bwMode="auto">
              <a:xfrm>
                <a:off x="3251" y="2499"/>
                <a:ext cx="83" cy="84"/>
              </a:xfrm>
              <a:custGeom>
                <a:avLst/>
                <a:gdLst/>
                <a:ahLst/>
                <a:cxnLst>
                  <a:cxn ang="0">
                    <a:pos x="46" y="0"/>
                  </a:cxn>
                  <a:cxn ang="0">
                    <a:pos x="54" y="1"/>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199" name="Oval 724"/>
              <p:cNvSpPr>
                <a:spLocks noChangeArrowheads="1"/>
              </p:cNvSpPr>
              <p:nvPr/>
            </p:nvSpPr>
            <p:spPr bwMode="auto">
              <a:xfrm>
                <a:off x="3255" y="2567"/>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00" name="Freeform 725"/>
              <p:cNvSpPr>
                <a:spLocks/>
              </p:cNvSpPr>
              <p:nvPr/>
            </p:nvSpPr>
            <p:spPr bwMode="auto">
              <a:xfrm>
                <a:off x="3251" y="2563"/>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6"/>
                  </a:cxn>
                  <a:cxn ang="0">
                    <a:pos x="82" y="55"/>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5"/>
                  </a:cxn>
                  <a:cxn ang="0">
                    <a:pos x="0" y="46"/>
                  </a:cxn>
                  <a:cxn ang="0">
                    <a:pos x="0" y="38"/>
                  </a:cxn>
                  <a:cxn ang="0">
                    <a:pos x="1" y="29"/>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3"/>
                    </a:lnTo>
                    <a:lnTo>
                      <a:pt x="83" y="38"/>
                    </a:lnTo>
                    <a:lnTo>
                      <a:pt x="83" y="42"/>
                    </a:lnTo>
                    <a:lnTo>
                      <a:pt x="83" y="46"/>
                    </a:lnTo>
                    <a:lnTo>
                      <a:pt x="83" y="51"/>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5"/>
                    </a:lnTo>
                    <a:lnTo>
                      <a:pt x="0" y="51"/>
                    </a:lnTo>
                    <a:lnTo>
                      <a:pt x="0" y="46"/>
                    </a:lnTo>
                    <a:lnTo>
                      <a:pt x="0" y="42"/>
                    </a:lnTo>
                    <a:lnTo>
                      <a:pt x="0" y="38"/>
                    </a:lnTo>
                    <a:lnTo>
                      <a:pt x="0" y="33"/>
                    </a:lnTo>
                    <a:lnTo>
                      <a:pt x="1" y="29"/>
                    </a:lnTo>
                    <a:lnTo>
                      <a:pt x="3" y="26"/>
                    </a:lnTo>
                    <a:lnTo>
                      <a:pt x="4" y="22"/>
                    </a:lnTo>
                    <a:lnTo>
                      <a:pt x="6" y="19"/>
                    </a:lnTo>
                    <a:lnTo>
                      <a:pt x="9" y="16"/>
                    </a:lnTo>
                    <a:lnTo>
                      <a:pt x="12" y="12"/>
                    </a:lnTo>
                    <a:lnTo>
                      <a:pt x="15" y="10"/>
                    </a:lnTo>
                    <a:lnTo>
                      <a:pt x="18" y="7"/>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01" name="Oval 726"/>
              <p:cNvSpPr>
                <a:spLocks noChangeArrowheads="1"/>
              </p:cNvSpPr>
              <p:nvPr/>
            </p:nvSpPr>
            <p:spPr bwMode="auto">
              <a:xfrm>
                <a:off x="3255" y="3004"/>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02" name="Freeform 727"/>
              <p:cNvSpPr>
                <a:spLocks/>
              </p:cNvSpPr>
              <p:nvPr/>
            </p:nvSpPr>
            <p:spPr bwMode="auto">
              <a:xfrm>
                <a:off x="3251" y="3000"/>
                <a:ext cx="83" cy="84"/>
              </a:xfrm>
              <a:custGeom>
                <a:avLst/>
                <a:gdLst/>
                <a:ahLst/>
                <a:cxnLst>
                  <a:cxn ang="0">
                    <a:pos x="46" y="0"/>
                  </a:cxn>
                  <a:cxn ang="0">
                    <a:pos x="54" y="2"/>
                  </a:cxn>
                  <a:cxn ang="0">
                    <a:pos x="61" y="5"/>
                  </a:cxn>
                  <a:cxn ang="0">
                    <a:pos x="68" y="10"/>
                  </a:cxn>
                  <a:cxn ang="0">
                    <a:pos x="74" y="16"/>
                  </a:cxn>
                  <a:cxn ang="0">
                    <a:pos x="78" y="22"/>
                  </a:cxn>
                  <a:cxn ang="0">
                    <a:pos x="82" y="29"/>
                  </a:cxn>
                  <a:cxn ang="0">
                    <a:pos x="83" y="37"/>
                  </a:cxn>
                  <a:cxn ang="0">
                    <a:pos x="83" y="46"/>
                  </a:cxn>
                  <a:cxn ang="0">
                    <a:pos x="82" y="55"/>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5"/>
                  </a:cxn>
                  <a:cxn ang="0">
                    <a:pos x="0" y="46"/>
                  </a:cxn>
                  <a:cxn ang="0">
                    <a:pos x="0" y="37"/>
                  </a:cxn>
                  <a:cxn ang="0">
                    <a:pos x="1" y="29"/>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3"/>
                    </a:lnTo>
                    <a:lnTo>
                      <a:pt x="83" y="37"/>
                    </a:lnTo>
                    <a:lnTo>
                      <a:pt x="83" y="42"/>
                    </a:lnTo>
                    <a:lnTo>
                      <a:pt x="83" y="46"/>
                    </a:lnTo>
                    <a:lnTo>
                      <a:pt x="83" y="51"/>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5"/>
                    </a:lnTo>
                    <a:lnTo>
                      <a:pt x="0" y="51"/>
                    </a:lnTo>
                    <a:lnTo>
                      <a:pt x="0" y="46"/>
                    </a:lnTo>
                    <a:lnTo>
                      <a:pt x="0" y="42"/>
                    </a:lnTo>
                    <a:lnTo>
                      <a:pt x="0" y="37"/>
                    </a:lnTo>
                    <a:lnTo>
                      <a:pt x="0" y="33"/>
                    </a:lnTo>
                    <a:lnTo>
                      <a:pt x="1" y="29"/>
                    </a:lnTo>
                    <a:lnTo>
                      <a:pt x="3" y="26"/>
                    </a:lnTo>
                    <a:lnTo>
                      <a:pt x="4" y="22"/>
                    </a:lnTo>
                    <a:lnTo>
                      <a:pt x="6" y="19"/>
                    </a:lnTo>
                    <a:lnTo>
                      <a:pt x="9" y="16"/>
                    </a:lnTo>
                    <a:lnTo>
                      <a:pt x="12" y="12"/>
                    </a:lnTo>
                    <a:lnTo>
                      <a:pt x="15" y="10"/>
                    </a:lnTo>
                    <a:lnTo>
                      <a:pt x="18" y="7"/>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03" name="Oval 728"/>
              <p:cNvSpPr>
                <a:spLocks noChangeArrowheads="1"/>
              </p:cNvSpPr>
              <p:nvPr/>
            </p:nvSpPr>
            <p:spPr bwMode="auto">
              <a:xfrm>
                <a:off x="3255" y="3149"/>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04" name="Freeform 729"/>
              <p:cNvSpPr>
                <a:spLocks/>
              </p:cNvSpPr>
              <p:nvPr/>
            </p:nvSpPr>
            <p:spPr bwMode="auto">
              <a:xfrm>
                <a:off x="3251" y="3145"/>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2"/>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05" name="Oval 730"/>
              <p:cNvSpPr>
                <a:spLocks noChangeArrowheads="1"/>
              </p:cNvSpPr>
              <p:nvPr/>
            </p:nvSpPr>
            <p:spPr bwMode="auto">
              <a:xfrm>
                <a:off x="3301" y="2989"/>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06" name="Freeform 731"/>
              <p:cNvSpPr>
                <a:spLocks/>
              </p:cNvSpPr>
              <p:nvPr/>
            </p:nvSpPr>
            <p:spPr bwMode="auto">
              <a:xfrm>
                <a:off x="3297" y="2985"/>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07" name="Oval 732"/>
              <p:cNvSpPr>
                <a:spLocks noChangeArrowheads="1"/>
              </p:cNvSpPr>
              <p:nvPr/>
            </p:nvSpPr>
            <p:spPr bwMode="auto">
              <a:xfrm>
                <a:off x="3301" y="2802"/>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08" name="Freeform 733"/>
              <p:cNvSpPr>
                <a:spLocks/>
              </p:cNvSpPr>
              <p:nvPr/>
            </p:nvSpPr>
            <p:spPr bwMode="auto">
              <a:xfrm>
                <a:off x="3297" y="2797"/>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09" name="Oval 734"/>
              <p:cNvSpPr>
                <a:spLocks noChangeArrowheads="1"/>
              </p:cNvSpPr>
              <p:nvPr/>
            </p:nvSpPr>
            <p:spPr bwMode="auto">
              <a:xfrm>
                <a:off x="3301" y="313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10" name="Freeform 735"/>
              <p:cNvSpPr>
                <a:spLocks/>
              </p:cNvSpPr>
              <p:nvPr/>
            </p:nvSpPr>
            <p:spPr bwMode="auto">
              <a:xfrm>
                <a:off x="3297" y="3129"/>
                <a:ext cx="84" cy="83"/>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5"/>
                  </a:cxn>
                  <a:cxn ang="0">
                    <a:pos x="29" y="1"/>
                  </a:cxn>
                  <a:cxn ang="0">
                    <a:pos x="37" y="0"/>
                  </a:cxn>
                  <a:cxn ang="0">
                    <a:pos x="42" y="0"/>
                  </a:cxn>
                </a:cxnLst>
                <a:rect l="0" t="0" r="r" b="b"/>
                <a:pathLst>
                  <a:path w="84" h="83">
                    <a:moveTo>
                      <a:pt x="42" y="0"/>
                    </a:moveTo>
                    <a:lnTo>
                      <a:pt x="46" y="0"/>
                    </a:lnTo>
                    <a:lnTo>
                      <a:pt x="50" y="0"/>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11" name="Oval 736"/>
              <p:cNvSpPr>
                <a:spLocks noChangeArrowheads="1"/>
              </p:cNvSpPr>
              <p:nvPr/>
            </p:nvSpPr>
            <p:spPr bwMode="auto">
              <a:xfrm>
                <a:off x="3301" y="283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12" name="Freeform 737"/>
              <p:cNvSpPr>
                <a:spLocks/>
              </p:cNvSpPr>
              <p:nvPr/>
            </p:nvSpPr>
            <p:spPr bwMode="auto">
              <a:xfrm>
                <a:off x="3297" y="2827"/>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13" name="Oval 738"/>
              <p:cNvSpPr>
                <a:spLocks noChangeArrowheads="1"/>
              </p:cNvSpPr>
              <p:nvPr/>
            </p:nvSpPr>
            <p:spPr bwMode="auto">
              <a:xfrm>
                <a:off x="3301" y="2874"/>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14" name="Freeform 739"/>
              <p:cNvSpPr>
                <a:spLocks/>
              </p:cNvSpPr>
              <p:nvPr/>
            </p:nvSpPr>
            <p:spPr bwMode="auto">
              <a:xfrm>
                <a:off x="3297" y="2870"/>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15" name="Oval 740"/>
              <p:cNvSpPr>
                <a:spLocks noChangeArrowheads="1"/>
              </p:cNvSpPr>
              <p:nvPr/>
            </p:nvSpPr>
            <p:spPr bwMode="auto">
              <a:xfrm>
                <a:off x="3301" y="3075"/>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16" name="Freeform 741"/>
              <p:cNvSpPr>
                <a:spLocks/>
              </p:cNvSpPr>
              <p:nvPr/>
            </p:nvSpPr>
            <p:spPr bwMode="auto">
              <a:xfrm>
                <a:off x="3297" y="3071"/>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17" name="Oval 742"/>
              <p:cNvSpPr>
                <a:spLocks noChangeArrowheads="1"/>
              </p:cNvSpPr>
              <p:nvPr/>
            </p:nvSpPr>
            <p:spPr bwMode="auto">
              <a:xfrm>
                <a:off x="3307" y="270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18" name="Freeform 743"/>
              <p:cNvSpPr>
                <a:spLocks/>
              </p:cNvSpPr>
              <p:nvPr/>
            </p:nvSpPr>
            <p:spPr bwMode="auto">
              <a:xfrm>
                <a:off x="3303" y="2697"/>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19" name="Oval 744"/>
              <p:cNvSpPr>
                <a:spLocks noChangeArrowheads="1"/>
              </p:cNvSpPr>
              <p:nvPr/>
            </p:nvSpPr>
            <p:spPr bwMode="auto">
              <a:xfrm>
                <a:off x="3307" y="281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20" name="Freeform 745"/>
              <p:cNvSpPr>
                <a:spLocks/>
              </p:cNvSpPr>
              <p:nvPr/>
            </p:nvSpPr>
            <p:spPr bwMode="auto">
              <a:xfrm>
                <a:off x="3303" y="2812"/>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6"/>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29"/>
                    </a:lnTo>
                    <a:lnTo>
                      <a:pt x="83" y="33"/>
                    </a:lnTo>
                    <a:lnTo>
                      <a:pt x="84" y="38"/>
                    </a:lnTo>
                    <a:lnTo>
                      <a:pt x="84" y="42"/>
                    </a:lnTo>
                    <a:lnTo>
                      <a:pt x="84" y="46"/>
                    </a:lnTo>
                    <a:lnTo>
                      <a:pt x="83" y="51"/>
                    </a:lnTo>
                    <a:lnTo>
                      <a:pt x="83"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21" name="Oval 746"/>
              <p:cNvSpPr>
                <a:spLocks noChangeArrowheads="1"/>
              </p:cNvSpPr>
              <p:nvPr/>
            </p:nvSpPr>
            <p:spPr bwMode="auto">
              <a:xfrm>
                <a:off x="3307" y="2845"/>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22" name="Freeform 747"/>
              <p:cNvSpPr>
                <a:spLocks/>
              </p:cNvSpPr>
              <p:nvPr/>
            </p:nvSpPr>
            <p:spPr bwMode="auto">
              <a:xfrm>
                <a:off x="3303" y="2841"/>
                <a:ext cx="84" cy="83"/>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23" name="Oval 748"/>
              <p:cNvSpPr>
                <a:spLocks noChangeArrowheads="1"/>
              </p:cNvSpPr>
              <p:nvPr/>
            </p:nvSpPr>
            <p:spPr bwMode="auto">
              <a:xfrm>
                <a:off x="3376" y="3042"/>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24" name="Freeform 749"/>
              <p:cNvSpPr>
                <a:spLocks/>
              </p:cNvSpPr>
              <p:nvPr/>
            </p:nvSpPr>
            <p:spPr bwMode="auto">
              <a:xfrm>
                <a:off x="3372" y="3037"/>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5" y="62"/>
                    </a:lnTo>
                    <a:lnTo>
                      <a:pt x="3" y="58"/>
                    </a:lnTo>
                    <a:lnTo>
                      <a:pt x="1" y="55"/>
                    </a:lnTo>
                    <a:lnTo>
                      <a:pt x="1" y="51"/>
                    </a:lnTo>
                    <a:lnTo>
                      <a:pt x="0" y="47"/>
                    </a:lnTo>
                    <a:lnTo>
                      <a:pt x="0" y="43"/>
                    </a:lnTo>
                    <a:lnTo>
                      <a:pt x="0" y="38"/>
                    </a:lnTo>
                    <a:lnTo>
                      <a:pt x="1" y="34"/>
                    </a:lnTo>
                    <a:lnTo>
                      <a:pt x="1" y="30"/>
                    </a:lnTo>
                    <a:lnTo>
                      <a:pt x="3" y="27"/>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25" name="Oval 750"/>
              <p:cNvSpPr>
                <a:spLocks noChangeArrowheads="1"/>
              </p:cNvSpPr>
              <p:nvPr/>
            </p:nvSpPr>
            <p:spPr bwMode="auto">
              <a:xfrm>
                <a:off x="3376" y="290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26" name="Freeform 751"/>
              <p:cNvSpPr>
                <a:spLocks/>
              </p:cNvSpPr>
              <p:nvPr/>
            </p:nvSpPr>
            <p:spPr bwMode="auto">
              <a:xfrm>
                <a:off x="3372" y="2902"/>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4"/>
                    </a:lnTo>
                    <a:lnTo>
                      <a:pt x="65" y="78"/>
                    </a:lnTo>
                    <a:lnTo>
                      <a:pt x="62"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6"/>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27" name="Oval 752"/>
              <p:cNvSpPr>
                <a:spLocks noChangeArrowheads="1"/>
              </p:cNvSpPr>
              <p:nvPr/>
            </p:nvSpPr>
            <p:spPr bwMode="auto">
              <a:xfrm>
                <a:off x="3376" y="311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28" name="Freeform 753"/>
              <p:cNvSpPr>
                <a:spLocks/>
              </p:cNvSpPr>
              <p:nvPr/>
            </p:nvSpPr>
            <p:spPr bwMode="auto">
              <a:xfrm>
                <a:off x="3372" y="3107"/>
                <a:ext cx="84" cy="83"/>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3"/>
                  </a:cxn>
                  <a:cxn ang="0">
                    <a:pos x="37" y="83"/>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9"/>
                  </a:cxn>
                  <a:cxn ang="0">
                    <a:pos x="22" y="5"/>
                  </a:cxn>
                  <a:cxn ang="0">
                    <a:pos x="29" y="1"/>
                  </a:cxn>
                  <a:cxn ang="0">
                    <a:pos x="37" y="0"/>
                  </a:cxn>
                  <a:cxn ang="0">
                    <a:pos x="42" y="0"/>
                  </a:cxn>
                </a:cxnLst>
                <a:rect l="0" t="0" r="r" b="b"/>
                <a:pathLst>
                  <a:path w="84" h="83">
                    <a:moveTo>
                      <a:pt x="42" y="0"/>
                    </a:moveTo>
                    <a:lnTo>
                      <a:pt x="46" y="0"/>
                    </a:lnTo>
                    <a:lnTo>
                      <a:pt x="50" y="0"/>
                    </a:lnTo>
                    <a:lnTo>
                      <a:pt x="54" y="1"/>
                    </a:lnTo>
                    <a:lnTo>
                      <a:pt x="57"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2"/>
                    </a:lnTo>
                    <a:lnTo>
                      <a:pt x="77" y="65"/>
                    </a:lnTo>
                    <a:lnTo>
                      <a:pt x="74" y="68"/>
                    </a:lnTo>
                    <a:lnTo>
                      <a:pt x="71" y="71"/>
                    </a:lnTo>
                    <a:lnTo>
                      <a:pt x="68" y="74"/>
                    </a:lnTo>
                    <a:lnTo>
                      <a:pt x="65" y="77"/>
                    </a:lnTo>
                    <a:lnTo>
                      <a:pt x="62"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5" y="62"/>
                    </a:lnTo>
                    <a:lnTo>
                      <a:pt x="3" y="57"/>
                    </a:lnTo>
                    <a:lnTo>
                      <a:pt x="1" y="54"/>
                    </a:lnTo>
                    <a:lnTo>
                      <a:pt x="1" y="50"/>
                    </a:lnTo>
                    <a:lnTo>
                      <a:pt x="0" y="46"/>
                    </a:lnTo>
                    <a:lnTo>
                      <a:pt x="0" y="42"/>
                    </a:lnTo>
                    <a:lnTo>
                      <a:pt x="0" y="37"/>
                    </a:lnTo>
                    <a:lnTo>
                      <a:pt x="1" y="33"/>
                    </a:lnTo>
                    <a:lnTo>
                      <a:pt x="1" y="29"/>
                    </a:lnTo>
                    <a:lnTo>
                      <a:pt x="3" y="26"/>
                    </a:lnTo>
                    <a:lnTo>
                      <a:pt x="5" y="22"/>
                    </a:lnTo>
                    <a:lnTo>
                      <a:pt x="6" y="18"/>
                    </a:lnTo>
                    <a:lnTo>
                      <a:pt x="9" y="15"/>
                    </a:lnTo>
                    <a:lnTo>
                      <a:pt x="12" y="12"/>
                    </a:lnTo>
                    <a:lnTo>
                      <a:pt x="15" y="9"/>
                    </a:lnTo>
                    <a:lnTo>
                      <a:pt x="18"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29" name="Oval 754"/>
              <p:cNvSpPr>
                <a:spLocks noChangeArrowheads="1"/>
              </p:cNvSpPr>
              <p:nvPr/>
            </p:nvSpPr>
            <p:spPr bwMode="auto">
              <a:xfrm>
                <a:off x="3376" y="302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30" name="Freeform 755"/>
              <p:cNvSpPr>
                <a:spLocks/>
              </p:cNvSpPr>
              <p:nvPr/>
            </p:nvSpPr>
            <p:spPr bwMode="auto">
              <a:xfrm>
                <a:off x="3372" y="3023"/>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7"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31" name="Oval 756"/>
              <p:cNvSpPr>
                <a:spLocks noChangeArrowheads="1"/>
              </p:cNvSpPr>
              <p:nvPr/>
            </p:nvSpPr>
            <p:spPr bwMode="auto">
              <a:xfrm>
                <a:off x="3376" y="3042"/>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32" name="Freeform 757"/>
              <p:cNvSpPr>
                <a:spLocks/>
              </p:cNvSpPr>
              <p:nvPr/>
            </p:nvSpPr>
            <p:spPr bwMode="auto">
              <a:xfrm>
                <a:off x="3372" y="3037"/>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5" y="62"/>
                    </a:lnTo>
                    <a:lnTo>
                      <a:pt x="3" y="58"/>
                    </a:lnTo>
                    <a:lnTo>
                      <a:pt x="1" y="55"/>
                    </a:lnTo>
                    <a:lnTo>
                      <a:pt x="1" y="51"/>
                    </a:lnTo>
                    <a:lnTo>
                      <a:pt x="0" y="47"/>
                    </a:lnTo>
                    <a:lnTo>
                      <a:pt x="0" y="43"/>
                    </a:lnTo>
                    <a:lnTo>
                      <a:pt x="0" y="38"/>
                    </a:lnTo>
                    <a:lnTo>
                      <a:pt x="1" y="34"/>
                    </a:lnTo>
                    <a:lnTo>
                      <a:pt x="1" y="30"/>
                    </a:lnTo>
                    <a:lnTo>
                      <a:pt x="3" y="27"/>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33" name="Oval 758"/>
              <p:cNvSpPr>
                <a:spLocks noChangeArrowheads="1"/>
              </p:cNvSpPr>
              <p:nvPr/>
            </p:nvSpPr>
            <p:spPr bwMode="auto">
              <a:xfrm>
                <a:off x="3383" y="256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34" name="Freeform 759"/>
              <p:cNvSpPr>
                <a:spLocks/>
              </p:cNvSpPr>
              <p:nvPr/>
            </p:nvSpPr>
            <p:spPr bwMode="auto">
              <a:xfrm>
                <a:off x="3379" y="2556"/>
                <a:ext cx="84" cy="84"/>
              </a:xfrm>
              <a:custGeom>
                <a:avLst/>
                <a:gdLst/>
                <a:ahLst/>
                <a:cxnLst>
                  <a:cxn ang="0">
                    <a:pos x="46"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7" y="0"/>
                  </a:cxn>
                  <a:cxn ang="0">
                    <a:pos x="42" y="0"/>
                  </a:cxn>
                </a:cxnLst>
                <a:rect l="0" t="0" r="r" b="b"/>
                <a:pathLst>
                  <a:path w="84" h="84">
                    <a:moveTo>
                      <a:pt x="42" y="0"/>
                    </a:moveTo>
                    <a:lnTo>
                      <a:pt x="46" y="0"/>
                    </a:lnTo>
                    <a:lnTo>
                      <a:pt x="50"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0" y="83"/>
                    </a:lnTo>
                    <a:lnTo>
                      <a:pt x="46" y="84"/>
                    </a:lnTo>
                    <a:lnTo>
                      <a:pt x="42" y="84"/>
                    </a:lnTo>
                    <a:lnTo>
                      <a:pt x="37" y="84"/>
                    </a:lnTo>
                    <a:lnTo>
                      <a:pt x="33"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35" name="Oval 760"/>
              <p:cNvSpPr>
                <a:spLocks noChangeArrowheads="1"/>
              </p:cNvSpPr>
              <p:nvPr/>
            </p:nvSpPr>
            <p:spPr bwMode="auto">
              <a:xfrm>
                <a:off x="3383" y="309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36" name="Freeform 761"/>
              <p:cNvSpPr>
                <a:spLocks/>
              </p:cNvSpPr>
              <p:nvPr/>
            </p:nvSpPr>
            <p:spPr bwMode="auto">
              <a:xfrm>
                <a:off x="3379" y="3086"/>
                <a:ext cx="84" cy="84"/>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3"/>
                  </a:cxn>
                  <a:cxn ang="0">
                    <a:pos x="46" y="84"/>
                  </a:cxn>
                  <a:cxn ang="0">
                    <a:pos x="37" y="84"/>
                  </a:cxn>
                  <a:cxn ang="0">
                    <a:pos x="29"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7" y="0"/>
                  </a:cxn>
                  <a:cxn ang="0">
                    <a:pos x="42" y="0"/>
                  </a:cxn>
                </a:cxnLst>
                <a:rect l="0" t="0" r="r" b="b"/>
                <a:pathLst>
                  <a:path w="84" h="84">
                    <a:moveTo>
                      <a:pt x="42" y="0"/>
                    </a:moveTo>
                    <a:lnTo>
                      <a:pt x="46" y="0"/>
                    </a:lnTo>
                    <a:lnTo>
                      <a:pt x="50" y="1"/>
                    </a:lnTo>
                    <a:lnTo>
                      <a:pt x="55" y="2"/>
                    </a:lnTo>
                    <a:lnTo>
                      <a:pt x="58" y="4"/>
                    </a:lnTo>
                    <a:lnTo>
                      <a:pt x="62" y="5"/>
                    </a:lnTo>
                    <a:lnTo>
                      <a:pt x="65" y="7"/>
                    </a:lnTo>
                    <a:lnTo>
                      <a:pt x="68" y="10"/>
                    </a:lnTo>
                    <a:lnTo>
                      <a:pt x="72" y="13"/>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3"/>
                    </a:lnTo>
                    <a:lnTo>
                      <a:pt x="50" y="83"/>
                    </a:lnTo>
                    <a:lnTo>
                      <a:pt x="46" y="84"/>
                    </a:lnTo>
                    <a:lnTo>
                      <a:pt x="42" y="84"/>
                    </a:lnTo>
                    <a:lnTo>
                      <a:pt x="37" y="84"/>
                    </a:lnTo>
                    <a:lnTo>
                      <a:pt x="33" y="83"/>
                    </a:lnTo>
                    <a:lnTo>
                      <a:pt x="29" y="83"/>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3"/>
                    </a:lnTo>
                    <a:lnTo>
                      <a:pt x="16"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37" name="Oval 762"/>
              <p:cNvSpPr>
                <a:spLocks noChangeArrowheads="1"/>
              </p:cNvSpPr>
              <p:nvPr/>
            </p:nvSpPr>
            <p:spPr bwMode="auto">
              <a:xfrm>
                <a:off x="3383" y="260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38" name="Freeform 763"/>
              <p:cNvSpPr>
                <a:spLocks/>
              </p:cNvSpPr>
              <p:nvPr/>
            </p:nvSpPr>
            <p:spPr bwMode="auto">
              <a:xfrm>
                <a:off x="3379" y="2599"/>
                <a:ext cx="84" cy="84"/>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7" y="0"/>
                  </a:cxn>
                  <a:cxn ang="0">
                    <a:pos x="42" y="0"/>
                  </a:cxn>
                </a:cxnLst>
                <a:rect l="0" t="0" r="r" b="b"/>
                <a:pathLst>
                  <a:path w="84" h="84">
                    <a:moveTo>
                      <a:pt x="42" y="0"/>
                    </a:moveTo>
                    <a:lnTo>
                      <a:pt x="46" y="0"/>
                    </a:lnTo>
                    <a:lnTo>
                      <a:pt x="50"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0"/>
                    </a:lnTo>
                    <a:lnTo>
                      <a:pt x="55" y="82"/>
                    </a:lnTo>
                    <a:lnTo>
                      <a:pt x="50" y="83"/>
                    </a:lnTo>
                    <a:lnTo>
                      <a:pt x="46" y="84"/>
                    </a:lnTo>
                    <a:lnTo>
                      <a:pt x="42" y="84"/>
                    </a:lnTo>
                    <a:lnTo>
                      <a:pt x="37" y="84"/>
                    </a:lnTo>
                    <a:lnTo>
                      <a:pt x="33"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39" name="Oval 764"/>
              <p:cNvSpPr>
                <a:spLocks noChangeArrowheads="1"/>
              </p:cNvSpPr>
              <p:nvPr/>
            </p:nvSpPr>
            <p:spPr bwMode="auto">
              <a:xfrm>
                <a:off x="3386" y="2689"/>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40" name="Freeform 765"/>
              <p:cNvSpPr>
                <a:spLocks/>
              </p:cNvSpPr>
              <p:nvPr/>
            </p:nvSpPr>
            <p:spPr bwMode="auto">
              <a:xfrm>
                <a:off x="3381" y="2685"/>
                <a:ext cx="84" cy="84"/>
              </a:xfrm>
              <a:custGeom>
                <a:avLst/>
                <a:gdLst/>
                <a:ahLst/>
                <a:cxnLst>
                  <a:cxn ang="0">
                    <a:pos x="47" y="0"/>
                  </a:cxn>
                  <a:cxn ang="0">
                    <a:pos x="55" y="2"/>
                  </a:cxn>
                  <a:cxn ang="0">
                    <a:pos x="62" y="5"/>
                  </a:cxn>
                  <a:cxn ang="0">
                    <a:pos x="69" y="10"/>
                  </a:cxn>
                  <a:cxn ang="0">
                    <a:pos x="75" y="16"/>
                  </a:cxn>
                  <a:cxn ang="0">
                    <a:pos x="79" y="22"/>
                  </a:cxn>
                  <a:cxn ang="0">
                    <a:pos x="83" y="29"/>
                  </a:cxn>
                  <a:cxn ang="0">
                    <a:pos x="84" y="38"/>
                  </a:cxn>
                  <a:cxn ang="0">
                    <a:pos x="84" y="47"/>
                  </a:cxn>
                  <a:cxn ang="0">
                    <a:pos x="83" y="55"/>
                  </a:cxn>
                  <a:cxn ang="0">
                    <a:pos x="79" y="62"/>
                  </a:cxn>
                  <a:cxn ang="0">
                    <a:pos x="75"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5" y="16"/>
                    </a:lnTo>
                    <a:lnTo>
                      <a:pt x="78" y="19"/>
                    </a:lnTo>
                    <a:lnTo>
                      <a:pt x="79" y="22"/>
                    </a:lnTo>
                    <a:lnTo>
                      <a:pt x="81" y="26"/>
                    </a:lnTo>
                    <a:lnTo>
                      <a:pt x="83" y="29"/>
                    </a:lnTo>
                    <a:lnTo>
                      <a:pt x="83" y="34"/>
                    </a:lnTo>
                    <a:lnTo>
                      <a:pt x="84" y="38"/>
                    </a:lnTo>
                    <a:lnTo>
                      <a:pt x="84" y="42"/>
                    </a:lnTo>
                    <a:lnTo>
                      <a:pt x="84" y="47"/>
                    </a:lnTo>
                    <a:lnTo>
                      <a:pt x="83" y="51"/>
                    </a:lnTo>
                    <a:lnTo>
                      <a:pt x="83" y="55"/>
                    </a:lnTo>
                    <a:lnTo>
                      <a:pt x="81" y="58"/>
                    </a:lnTo>
                    <a:lnTo>
                      <a:pt x="79" y="62"/>
                    </a:lnTo>
                    <a:lnTo>
                      <a:pt x="78" y="65"/>
                    </a:lnTo>
                    <a:lnTo>
                      <a:pt x="75" y="69"/>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7" y="81"/>
                    </a:lnTo>
                    <a:lnTo>
                      <a:pt x="22" y="79"/>
                    </a:lnTo>
                    <a:lnTo>
                      <a:pt x="19" y="77"/>
                    </a:lnTo>
                    <a:lnTo>
                      <a:pt x="16" y="74"/>
                    </a:lnTo>
                    <a:lnTo>
                      <a:pt x="13" y="72"/>
                    </a:lnTo>
                    <a:lnTo>
                      <a:pt x="10" y="69"/>
                    </a:lnTo>
                    <a:lnTo>
                      <a:pt x="7" y="65"/>
                    </a:lnTo>
                    <a:lnTo>
                      <a:pt x="5" y="62"/>
                    </a:lnTo>
                    <a:lnTo>
                      <a:pt x="4" y="58"/>
                    </a:lnTo>
                    <a:lnTo>
                      <a:pt x="2" y="55"/>
                    </a:lnTo>
                    <a:lnTo>
                      <a:pt x="1" y="51"/>
                    </a:lnTo>
                    <a:lnTo>
                      <a:pt x="0" y="47"/>
                    </a:lnTo>
                    <a:lnTo>
                      <a:pt x="0" y="42"/>
                    </a:lnTo>
                    <a:lnTo>
                      <a:pt x="0" y="38"/>
                    </a:lnTo>
                    <a:lnTo>
                      <a:pt x="1" y="34"/>
                    </a:lnTo>
                    <a:lnTo>
                      <a:pt x="2" y="29"/>
                    </a:lnTo>
                    <a:lnTo>
                      <a:pt x="4" y="26"/>
                    </a:lnTo>
                    <a:lnTo>
                      <a:pt x="5" y="22"/>
                    </a:lnTo>
                    <a:lnTo>
                      <a:pt x="7" y="19"/>
                    </a:lnTo>
                    <a:lnTo>
                      <a:pt x="10" y="16"/>
                    </a:lnTo>
                    <a:lnTo>
                      <a:pt x="13" y="12"/>
                    </a:lnTo>
                    <a:lnTo>
                      <a:pt x="16" y="10"/>
                    </a:lnTo>
                    <a:lnTo>
                      <a:pt x="19" y="7"/>
                    </a:lnTo>
                    <a:lnTo>
                      <a:pt x="22" y="5"/>
                    </a:lnTo>
                    <a:lnTo>
                      <a:pt x="27"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41" name="Oval 766"/>
              <p:cNvSpPr>
                <a:spLocks noChangeArrowheads="1"/>
              </p:cNvSpPr>
              <p:nvPr/>
            </p:nvSpPr>
            <p:spPr bwMode="auto">
              <a:xfrm>
                <a:off x="3386" y="2989"/>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42" name="Freeform 767"/>
              <p:cNvSpPr>
                <a:spLocks/>
              </p:cNvSpPr>
              <p:nvPr/>
            </p:nvSpPr>
            <p:spPr bwMode="auto">
              <a:xfrm>
                <a:off x="3381" y="2985"/>
                <a:ext cx="84" cy="84"/>
              </a:xfrm>
              <a:custGeom>
                <a:avLst/>
                <a:gdLst/>
                <a:ahLst/>
                <a:cxnLst>
                  <a:cxn ang="0">
                    <a:pos x="47" y="0"/>
                  </a:cxn>
                  <a:cxn ang="0">
                    <a:pos x="55" y="2"/>
                  </a:cxn>
                  <a:cxn ang="0">
                    <a:pos x="62" y="5"/>
                  </a:cxn>
                  <a:cxn ang="0">
                    <a:pos x="69" y="10"/>
                  </a:cxn>
                  <a:cxn ang="0">
                    <a:pos x="75" y="16"/>
                  </a:cxn>
                  <a:cxn ang="0">
                    <a:pos x="79" y="22"/>
                  </a:cxn>
                  <a:cxn ang="0">
                    <a:pos x="83" y="30"/>
                  </a:cxn>
                  <a:cxn ang="0">
                    <a:pos x="84" y="38"/>
                  </a:cxn>
                  <a:cxn ang="0">
                    <a:pos x="84" y="47"/>
                  </a:cxn>
                  <a:cxn ang="0">
                    <a:pos x="83" y="55"/>
                  </a:cxn>
                  <a:cxn ang="0">
                    <a:pos x="79" y="62"/>
                  </a:cxn>
                  <a:cxn ang="0">
                    <a:pos x="75"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6" y="7"/>
                    </a:lnTo>
                    <a:lnTo>
                      <a:pt x="69" y="10"/>
                    </a:lnTo>
                    <a:lnTo>
                      <a:pt x="72" y="13"/>
                    </a:lnTo>
                    <a:lnTo>
                      <a:pt x="75"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6"/>
                    </a:lnTo>
                    <a:lnTo>
                      <a:pt x="75" y="69"/>
                    </a:lnTo>
                    <a:lnTo>
                      <a:pt x="72" y="72"/>
                    </a:lnTo>
                    <a:lnTo>
                      <a:pt x="69" y="74"/>
                    </a:lnTo>
                    <a:lnTo>
                      <a:pt x="66" y="78"/>
                    </a:lnTo>
                    <a:lnTo>
                      <a:pt x="62" y="79"/>
                    </a:lnTo>
                    <a:lnTo>
                      <a:pt x="58" y="81"/>
                    </a:lnTo>
                    <a:lnTo>
                      <a:pt x="55" y="83"/>
                    </a:lnTo>
                    <a:lnTo>
                      <a:pt x="51" y="83"/>
                    </a:lnTo>
                    <a:lnTo>
                      <a:pt x="47" y="84"/>
                    </a:lnTo>
                    <a:lnTo>
                      <a:pt x="43" y="84"/>
                    </a:lnTo>
                    <a:lnTo>
                      <a:pt x="38" y="84"/>
                    </a:lnTo>
                    <a:lnTo>
                      <a:pt x="34" y="83"/>
                    </a:lnTo>
                    <a:lnTo>
                      <a:pt x="30" y="83"/>
                    </a:lnTo>
                    <a:lnTo>
                      <a:pt x="27" y="81"/>
                    </a:lnTo>
                    <a:lnTo>
                      <a:pt x="22" y="79"/>
                    </a:lnTo>
                    <a:lnTo>
                      <a:pt x="19" y="78"/>
                    </a:lnTo>
                    <a:lnTo>
                      <a:pt x="16" y="74"/>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7"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43" name="Oval 768"/>
              <p:cNvSpPr>
                <a:spLocks noChangeArrowheads="1"/>
              </p:cNvSpPr>
              <p:nvPr/>
            </p:nvSpPr>
            <p:spPr bwMode="auto">
              <a:xfrm>
                <a:off x="3386" y="2417"/>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44" name="Freeform 769"/>
              <p:cNvSpPr>
                <a:spLocks/>
              </p:cNvSpPr>
              <p:nvPr/>
            </p:nvSpPr>
            <p:spPr bwMode="auto">
              <a:xfrm>
                <a:off x="3381" y="2413"/>
                <a:ext cx="84" cy="83"/>
              </a:xfrm>
              <a:custGeom>
                <a:avLst/>
                <a:gdLst/>
                <a:ahLst/>
                <a:cxnLst>
                  <a:cxn ang="0">
                    <a:pos x="47" y="0"/>
                  </a:cxn>
                  <a:cxn ang="0">
                    <a:pos x="55" y="1"/>
                  </a:cxn>
                  <a:cxn ang="0">
                    <a:pos x="62" y="4"/>
                  </a:cxn>
                  <a:cxn ang="0">
                    <a:pos x="69" y="9"/>
                  </a:cxn>
                  <a:cxn ang="0">
                    <a:pos x="75" y="15"/>
                  </a:cxn>
                  <a:cxn ang="0">
                    <a:pos x="79" y="22"/>
                  </a:cxn>
                  <a:cxn ang="0">
                    <a:pos x="83" y="29"/>
                  </a:cxn>
                  <a:cxn ang="0">
                    <a:pos x="84" y="37"/>
                  </a:cxn>
                  <a:cxn ang="0">
                    <a:pos x="84" y="46"/>
                  </a:cxn>
                  <a:cxn ang="0">
                    <a:pos x="83" y="54"/>
                  </a:cxn>
                  <a:cxn ang="0">
                    <a:pos x="79" y="61"/>
                  </a:cxn>
                  <a:cxn ang="0">
                    <a:pos x="75"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6" y="6"/>
                    </a:lnTo>
                    <a:lnTo>
                      <a:pt x="69" y="9"/>
                    </a:lnTo>
                    <a:lnTo>
                      <a:pt x="72" y="12"/>
                    </a:lnTo>
                    <a:lnTo>
                      <a:pt x="75"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5" y="68"/>
                    </a:lnTo>
                    <a:lnTo>
                      <a:pt x="72" y="71"/>
                    </a:lnTo>
                    <a:lnTo>
                      <a:pt x="69" y="74"/>
                    </a:lnTo>
                    <a:lnTo>
                      <a:pt x="66" y="77"/>
                    </a:lnTo>
                    <a:lnTo>
                      <a:pt x="62" y="79"/>
                    </a:lnTo>
                    <a:lnTo>
                      <a:pt x="58" y="80"/>
                    </a:lnTo>
                    <a:lnTo>
                      <a:pt x="55" y="82"/>
                    </a:lnTo>
                    <a:lnTo>
                      <a:pt x="51" y="83"/>
                    </a:lnTo>
                    <a:lnTo>
                      <a:pt x="47" y="83"/>
                    </a:lnTo>
                    <a:lnTo>
                      <a:pt x="43" y="83"/>
                    </a:lnTo>
                    <a:lnTo>
                      <a:pt x="38" y="83"/>
                    </a:lnTo>
                    <a:lnTo>
                      <a:pt x="34" y="83"/>
                    </a:lnTo>
                    <a:lnTo>
                      <a:pt x="30" y="82"/>
                    </a:lnTo>
                    <a:lnTo>
                      <a:pt x="27" y="80"/>
                    </a:lnTo>
                    <a:lnTo>
                      <a:pt x="22" y="79"/>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7"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45" name="Oval 770"/>
              <p:cNvSpPr>
                <a:spLocks noChangeArrowheads="1"/>
              </p:cNvSpPr>
              <p:nvPr/>
            </p:nvSpPr>
            <p:spPr bwMode="auto">
              <a:xfrm>
                <a:off x="3389" y="2975"/>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46" name="Freeform 771"/>
              <p:cNvSpPr>
                <a:spLocks/>
              </p:cNvSpPr>
              <p:nvPr/>
            </p:nvSpPr>
            <p:spPr bwMode="auto">
              <a:xfrm>
                <a:off x="3385" y="2971"/>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47" name="Oval 772"/>
              <p:cNvSpPr>
                <a:spLocks noChangeArrowheads="1"/>
              </p:cNvSpPr>
              <p:nvPr/>
            </p:nvSpPr>
            <p:spPr bwMode="auto">
              <a:xfrm>
                <a:off x="3389" y="291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48" name="Freeform 773"/>
              <p:cNvSpPr>
                <a:spLocks/>
              </p:cNvSpPr>
              <p:nvPr/>
            </p:nvSpPr>
            <p:spPr bwMode="auto">
              <a:xfrm>
                <a:off x="3385" y="2914"/>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49" name="Oval 774"/>
              <p:cNvSpPr>
                <a:spLocks noChangeArrowheads="1"/>
              </p:cNvSpPr>
              <p:nvPr/>
            </p:nvSpPr>
            <p:spPr bwMode="auto">
              <a:xfrm>
                <a:off x="3389" y="2845"/>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50" name="Freeform 775"/>
              <p:cNvSpPr>
                <a:spLocks/>
              </p:cNvSpPr>
              <p:nvPr/>
            </p:nvSpPr>
            <p:spPr bwMode="auto">
              <a:xfrm>
                <a:off x="3385" y="2841"/>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51" name="Oval 776"/>
              <p:cNvSpPr>
                <a:spLocks noChangeArrowheads="1"/>
              </p:cNvSpPr>
              <p:nvPr/>
            </p:nvSpPr>
            <p:spPr bwMode="auto">
              <a:xfrm>
                <a:off x="3389" y="294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52" name="Freeform 777"/>
              <p:cNvSpPr>
                <a:spLocks/>
              </p:cNvSpPr>
              <p:nvPr/>
            </p:nvSpPr>
            <p:spPr bwMode="auto">
              <a:xfrm>
                <a:off x="3385" y="2942"/>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53" name="Oval 778"/>
              <p:cNvSpPr>
                <a:spLocks noChangeArrowheads="1"/>
              </p:cNvSpPr>
              <p:nvPr/>
            </p:nvSpPr>
            <p:spPr bwMode="auto">
              <a:xfrm>
                <a:off x="3389" y="293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54" name="Freeform 779"/>
              <p:cNvSpPr>
                <a:spLocks/>
              </p:cNvSpPr>
              <p:nvPr/>
            </p:nvSpPr>
            <p:spPr bwMode="auto">
              <a:xfrm>
                <a:off x="3385" y="2935"/>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55" name="Oval 780"/>
              <p:cNvSpPr>
                <a:spLocks noChangeArrowheads="1"/>
              </p:cNvSpPr>
              <p:nvPr/>
            </p:nvSpPr>
            <p:spPr bwMode="auto">
              <a:xfrm>
                <a:off x="3389" y="2982"/>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56" name="Freeform 781"/>
              <p:cNvSpPr>
                <a:spLocks/>
              </p:cNvSpPr>
              <p:nvPr/>
            </p:nvSpPr>
            <p:spPr bwMode="auto">
              <a:xfrm>
                <a:off x="3385" y="2978"/>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5"/>
                  </a:cxn>
                  <a:cxn ang="0">
                    <a:pos x="0" y="46"/>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10" y="68"/>
                    </a:lnTo>
                    <a:lnTo>
                      <a:pt x="6" y="65"/>
                    </a:lnTo>
                    <a:lnTo>
                      <a:pt x="5" y="62"/>
                    </a:lnTo>
                    <a:lnTo>
                      <a:pt x="3" y="58"/>
                    </a:lnTo>
                    <a:lnTo>
                      <a:pt x="1" y="55"/>
                    </a:lnTo>
                    <a:lnTo>
                      <a:pt x="1" y="51"/>
                    </a:lnTo>
                    <a:lnTo>
                      <a:pt x="0" y="46"/>
                    </a:lnTo>
                    <a:lnTo>
                      <a:pt x="0" y="42"/>
                    </a:lnTo>
                    <a:lnTo>
                      <a:pt x="0" y="38"/>
                    </a:lnTo>
                    <a:lnTo>
                      <a:pt x="1" y="33"/>
                    </a:lnTo>
                    <a:lnTo>
                      <a:pt x="1" y="29"/>
                    </a:lnTo>
                    <a:lnTo>
                      <a:pt x="3" y="26"/>
                    </a:lnTo>
                    <a:lnTo>
                      <a:pt x="5" y="22"/>
                    </a:lnTo>
                    <a:lnTo>
                      <a:pt x="6" y="19"/>
                    </a:lnTo>
                    <a:lnTo>
                      <a:pt x="10"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57" name="Oval 782"/>
              <p:cNvSpPr>
                <a:spLocks noChangeArrowheads="1"/>
              </p:cNvSpPr>
              <p:nvPr/>
            </p:nvSpPr>
            <p:spPr bwMode="auto">
              <a:xfrm>
                <a:off x="3495" y="3049"/>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58" name="Freeform 783"/>
              <p:cNvSpPr>
                <a:spLocks/>
              </p:cNvSpPr>
              <p:nvPr/>
            </p:nvSpPr>
            <p:spPr bwMode="auto">
              <a:xfrm>
                <a:off x="3490" y="3045"/>
                <a:ext cx="84" cy="84"/>
              </a:xfrm>
              <a:custGeom>
                <a:avLst/>
                <a:gdLst/>
                <a:ahLst/>
                <a:cxnLst>
                  <a:cxn ang="0">
                    <a:pos x="47" y="0"/>
                  </a:cxn>
                  <a:cxn ang="0">
                    <a:pos x="55" y="1"/>
                  </a:cxn>
                  <a:cxn ang="0">
                    <a:pos x="62" y="5"/>
                  </a:cxn>
                  <a:cxn ang="0">
                    <a:pos x="69" y="10"/>
                  </a:cxn>
                  <a:cxn ang="0">
                    <a:pos x="75" y="15"/>
                  </a:cxn>
                  <a:cxn ang="0">
                    <a:pos x="79" y="22"/>
                  </a:cxn>
                  <a:cxn ang="0">
                    <a:pos x="83" y="29"/>
                  </a:cxn>
                  <a:cxn ang="0">
                    <a:pos x="84" y="37"/>
                  </a:cxn>
                  <a:cxn ang="0">
                    <a:pos x="84" y="46"/>
                  </a:cxn>
                  <a:cxn ang="0">
                    <a:pos x="83" y="54"/>
                  </a:cxn>
                  <a:cxn ang="0">
                    <a:pos x="79" y="62"/>
                  </a:cxn>
                  <a:cxn ang="0">
                    <a:pos x="75"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6" y="6"/>
                    </a:lnTo>
                    <a:lnTo>
                      <a:pt x="69" y="10"/>
                    </a:lnTo>
                    <a:lnTo>
                      <a:pt x="72" y="12"/>
                    </a:lnTo>
                    <a:lnTo>
                      <a:pt x="75"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5" y="68"/>
                    </a:lnTo>
                    <a:lnTo>
                      <a:pt x="72" y="71"/>
                    </a:lnTo>
                    <a:lnTo>
                      <a:pt x="69" y="74"/>
                    </a:lnTo>
                    <a:lnTo>
                      <a:pt x="66" y="77"/>
                    </a:lnTo>
                    <a:lnTo>
                      <a:pt x="62" y="79"/>
                    </a:lnTo>
                    <a:lnTo>
                      <a:pt x="58" y="80"/>
                    </a:lnTo>
                    <a:lnTo>
                      <a:pt x="55" y="82"/>
                    </a:lnTo>
                    <a:lnTo>
                      <a:pt x="51" y="83"/>
                    </a:lnTo>
                    <a:lnTo>
                      <a:pt x="47" y="84"/>
                    </a:lnTo>
                    <a:lnTo>
                      <a:pt x="43" y="84"/>
                    </a:lnTo>
                    <a:lnTo>
                      <a:pt x="38" y="84"/>
                    </a:lnTo>
                    <a:lnTo>
                      <a:pt x="34" y="83"/>
                    </a:lnTo>
                    <a:lnTo>
                      <a:pt x="30" y="82"/>
                    </a:lnTo>
                    <a:lnTo>
                      <a:pt x="27"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7"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59" name="Oval 784"/>
              <p:cNvSpPr>
                <a:spLocks noChangeArrowheads="1"/>
              </p:cNvSpPr>
              <p:nvPr/>
            </p:nvSpPr>
            <p:spPr bwMode="auto">
              <a:xfrm>
                <a:off x="3495" y="3148"/>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60" name="Freeform 785"/>
              <p:cNvSpPr>
                <a:spLocks/>
              </p:cNvSpPr>
              <p:nvPr/>
            </p:nvSpPr>
            <p:spPr bwMode="auto">
              <a:xfrm>
                <a:off x="3490" y="3144"/>
                <a:ext cx="84" cy="84"/>
              </a:xfrm>
              <a:custGeom>
                <a:avLst/>
                <a:gdLst/>
                <a:ahLst/>
                <a:cxnLst>
                  <a:cxn ang="0">
                    <a:pos x="47" y="0"/>
                  </a:cxn>
                  <a:cxn ang="0">
                    <a:pos x="55" y="2"/>
                  </a:cxn>
                  <a:cxn ang="0">
                    <a:pos x="62" y="5"/>
                  </a:cxn>
                  <a:cxn ang="0">
                    <a:pos x="69" y="10"/>
                  </a:cxn>
                  <a:cxn ang="0">
                    <a:pos x="75" y="16"/>
                  </a:cxn>
                  <a:cxn ang="0">
                    <a:pos x="79" y="22"/>
                  </a:cxn>
                  <a:cxn ang="0">
                    <a:pos x="83" y="29"/>
                  </a:cxn>
                  <a:cxn ang="0">
                    <a:pos x="84" y="38"/>
                  </a:cxn>
                  <a:cxn ang="0">
                    <a:pos x="84" y="46"/>
                  </a:cxn>
                  <a:cxn ang="0">
                    <a:pos x="83" y="55"/>
                  </a:cxn>
                  <a:cxn ang="0">
                    <a:pos x="79" y="62"/>
                  </a:cxn>
                  <a:cxn ang="0">
                    <a:pos x="75"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5" y="16"/>
                    </a:lnTo>
                    <a:lnTo>
                      <a:pt x="78" y="19"/>
                    </a:lnTo>
                    <a:lnTo>
                      <a:pt x="79" y="22"/>
                    </a:lnTo>
                    <a:lnTo>
                      <a:pt x="81" y="26"/>
                    </a:lnTo>
                    <a:lnTo>
                      <a:pt x="83" y="29"/>
                    </a:lnTo>
                    <a:lnTo>
                      <a:pt x="83" y="33"/>
                    </a:lnTo>
                    <a:lnTo>
                      <a:pt x="84" y="38"/>
                    </a:lnTo>
                    <a:lnTo>
                      <a:pt x="84" y="42"/>
                    </a:lnTo>
                    <a:lnTo>
                      <a:pt x="84" y="46"/>
                    </a:lnTo>
                    <a:lnTo>
                      <a:pt x="83" y="51"/>
                    </a:lnTo>
                    <a:lnTo>
                      <a:pt x="83" y="55"/>
                    </a:lnTo>
                    <a:lnTo>
                      <a:pt x="81" y="58"/>
                    </a:lnTo>
                    <a:lnTo>
                      <a:pt x="79" y="62"/>
                    </a:lnTo>
                    <a:lnTo>
                      <a:pt x="78" y="65"/>
                    </a:lnTo>
                    <a:lnTo>
                      <a:pt x="75" y="68"/>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7"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7"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61" name="Oval 786"/>
              <p:cNvSpPr>
                <a:spLocks noChangeArrowheads="1"/>
              </p:cNvSpPr>
              <p:nvPr/>
            </p:nvSpPr>
            <p:spPr bwMode="auto">
              <a:xfrm>
                <a:off x="3495" y="3148"/>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62" name="Freeform 787"/>
              <p:cNvSpPr>
                <a:spLocks/>
              </p:cNvSpPr>
              <p:nvPr/>
            </p:nvSpPr>
            <p:spPr bwMode="auto">
              <a:xfrm>
                <a:off x="3490" y="3144"/>
                <a:ext cx="84" cy="84"/>
              </a:xfrm>
              <a:custGeom>
                <a:avLst/>
                <a:gdLst/>
                <a:ahLst/>
                <a:cxnLst>
                  <a:cxn ang="0">
                    <a:pos x="47" y="0"/>
                  </a:cxn>
                  <a:cxn ang="0">
                    <a:pos x="55" y="2"/>
                  </a:cxn>
                  <a:cxn ang="0">
                    <a:pos x="62" y="5"/>
                  </a:cxn>
                  <a:cxn ang="0">
                    <a:pos x="69" y="10"/>
                  </a:cxn>
                  <a:cxn ang="0">
                    <a:pos x="75" y="16"/>
                  </a:cxn>
                  <a:cxn ang="0">
                    <a:pos x="79" y="22"/>
                  </a:cxn>
                  <a:cxn ang="0">
                    <a:pos x="83" y="29"/>
                  </a:cxn>
                  <a:cxn ang="0">
                    <a:pos x="84" y="38"/>
                  </a:cxn>
                  <a:cxn ang="0">
                    <a:pos x="84" y="46"/>
                  </a:cxn>
                  <a:cxn ang="0">
                    <a:pos x="83" y="55"/>
                  </a:cxn>
                  <a:cxn ang="0">
                    <a:pos x="79" y="62"/>
                  </a:cxn>
                  <a:cxn ang="0">
                    <a:pos x="75"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5" y="16"/>
                    </a:lnTo>
                    <a:lnTo>
                      <a:pt x="78" y="19"/>
                    </a:lnTo>
                    <a:lnTo>
                      <a:pt x="79" y="22"/>
                    </a:lnTo>
                    <a:lnTo>
                      <a:pt x="81" y="26"/>
                    </a:lnTo>
                    <a:lnTo>
                      <a:pt x="83" y="29"/>
                    </a:lnTo>
                    <a:lnTo>
                      <a:pt x="83" y="33"/>
                    </a:lnTo>
                    <a:lnTo>
                      <a:pt x="84" y="38"/>
                    </a:lnTo>
                    <a:lnTo>
                      <a:pt x="84" y="42"/>
                    </a:lnTo>
                    <a:lnTo>
                      <a:pt x="84" y="46"/>
                    </a:lnTo>
                    <a:lnTo>
                      <a:pt x="83" y="51"/>
                    </a:lnTo>
                    <a:lnTo>
                      <a:pt x="83" y="55"/>
                    </a:lnTo>
                    <a:lnTo>
                      <a:pt x="81" y="58"/>
                    </a:lnTo>
                    <a:lnTo>
                      <a:pt x="79" y="62"/>
                    </a:lnTo>
                    <a:lnTo>
                      <a:pt x="78" y="65"/>
                    </a:lnTo>
                    <a:lnTo>
                      <a:pt x="75" y="68"/>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7"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7"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63" name="Oval 788"/>
              <p:cNvSpPr>
                <a:spLocks noChangeArrowheads="1"/>
              </p:cNvSpPr>
              <p:nvPr/>
            </p:nvSpPr>
            <p:spPr bwMode="auto">
              <a:xfrm>
                <a:off x="3495" y="3034"/>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264" name="Freeform 789"/>
              <p:cNvSpPr>
                <a:spLocks/>
              </p:cNvSpPr>
              <p:nvPr/>
            </p:nvSpPr>
            <p:spPr bwMode="auto">
              <a:xfrm>
                <a:off x="3490" y="3030"/>
                <a:ext cx="84" cy="84"/>
              </a:xfrm>
              <a:custGeom>
                <a:avLst/>
                <a:gdLst/>
                <a:ahLst/>
                <a:cxnLst>
                  <a:cxn ang="0">
                    <a:pos x="47" y="0"/>
                  </a:cxn>
                  <a:cxn ang="0">
                    <a:pos x="55" y="2"/>
                  </a:cxn>
                  <a:cxn ang="0">
                    <a:pos x="62" y="5"/>
                  </a:cxn>
                  <a:cxn ang="0">
                    <a:pos x="69" y="10"/>
                  </a:cxn>
                  <a:cxn ang="0">
                    <a:pos x="75" y="16"/>
                  </a:cxn>
                  <a:cxn ang="0">
                    <a:pos x="79" y="22"/>
                  </a:cxn>
                  <a:cxn ang="0">
                    <a:pos x="83" y="29"/>
                  </a:cxn>
                  <a:cxn ang="0">
                    <a:pos x="84" y="38"/>
                  </a:cxn>
                  <a:cxn ang="0">
                    <a:pos x="84" y="47"/>
                  </a:cxn>
                  <a:cxn ang="0">
                    <a:pos x="83" y="55"/>
                  </a:cxn>
                  <a:cxn ang="0">
                    <a:pos x="79" y="62"/>
                  </a:cxn>
                  <a:cxn ang="0">
                    <a:pos x="75"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5" y="16"/>
                    </a:lnTo>
                    <a:lnTo>
                      <a:pt x="78" y="19"/>
                    </a:lnTo>
                    <a:lnTo>
                      <a:pt x="79" y="22"/>
                    </a:lnTo>
                    <a:lnTo>
                      <a:pt x="81" y="26"/>
                    </a:lnTo>
                    <a:lnTo>
                      <a:pt x="83" y="29"/>
                    </a:lnTo>
                    <a:lnTo>
                      <a:pt x="83" y="34"/>
                    </a:lnTo>
                    <a:lnTo>
                      <a:pt x="84" y="38"/>
                    </a:lnTo>
                    <a:lnTo>
                      <a:pt x="84" y="42"/>
                    </a:lnTo>
                    <a:lnTo>
                      <a:pt x="84" y="47"/>
                    </a:lnTo>
                    <a:lnTo>
                      <a:pt x="83" y="51"/>
                    </a:lnTo>
                    <a:lnTo>
                      <a:pt x="83" y="55"/>
                    </a:lnTo>
                    <a:lnTo>
                      <a:pt x="81" y="58"/>
                    </a:lnTo>
                    <a:lnTo>
                      <a:pt x="79" y="62"/>
                    </a:lnTo>
                    <a:lnTo>
                      <a:pt x="78" y="65"/>
                    </a:lnTo>
                    <a:lnTo>
                      <a:pt x="75" y="69"/>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7" y="81"/>
                    </a:lnTo>
                    <a:lnTo>
                      <a:pt x="22" y="79"/>
                    </a:lnTo>
                    <a:lnTo>
                      <a:pt x="19" y="77"/>
                    </a:lnTo>
                    <a:lnTo>
                      <a:pt x="16" y="74"/>
                    </a:lnTo>
                    <a:lnTo>
                      <a:pt x="13" y="72"/>
                    </a:lnTo>
                    <a:lnTo>
                      <a:pt x="10" y="69"/>
                    </a:lnTo>
                    <a:lnTo>
                      <a:pt x="7" y="65"/>
                    </a:lnTo>
                    <a:lnTo>
                      <a:pt x="5" y="62"/>
                    </a:lnTo>
                    <a:lnTo>
                      <a:pt x="4" y="58"/>
                    </a:lnTo>
                    <a:lnTo>
                      <a:pt x="2" y="55"/>
                    </a:lnTo>
                    <a:lnTo>
                      <a:pt x="1" y="51"/>
                    </a:lnTo>
                    <a:lnTo>
                      <a:pt x="0" y="47"/>
                    </a:lnTo>
                    <a:lnTo>
                      <a:pt x="0" y="42"/>
                    </a:lnTo>
                    <a:lnTo>
                      <a:pt x="0" y="38"/>
                    </a:lnTo>
                    <a:lnTo>
                      <a:pt x="1" y="34"/>
                    </a:lnTo>
                    <a:lnTo>
                      <a:pt x="2" y="29"/>
                    </a:lnTo>
                    <a:lnTo>
                      <a:pt x="4" y="26"/>
                    </a:lnTo>
                    <a:lnTo>
                      <a:pt x="5" y="22"/>
                    </a:lnTo>
                    <a:lnTo>
                      <a:pt x="7" y="19"/>
                    </a:lnTo>
                    <a:lnTo>
                      <a:pt x="10" y="16"/>
                    </a:lnTo>
                    <a:lnTo>
                      <a:pt x="13" y="12"/>
                    </a:lnTo>
                    <a:lnTo>
                      <a:pt x="16" y="10"/>
                    </a:lnTo>
                    <a:lnTo>
                      <a:pt x="19" y="7"/>
                    </a:lnTo>
                    <a:lnTo>
                      <a:pt x="22" y="5"/>
                    </a:lnTo>
                    <a:lnTo>
                      <a:pt x="27"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265" name="Oval 790"/>
              <p:cNvSpPr>
                <a:spLocks noChangeArrowheads="1"/>
              </p:cNvSpPr>
              <p:nvPr/>
            </p:nvSpPr>
            <p:spPr bwMode="auto">
              <a:xfrm>
                <a:off x="3495" y="3148"/>
                <a:ext cx="83" cy="84"/>
              </a:xfrm>
              <a:prstGeom prst="ellipse">
                <a:avLst/>
              </a:prstGeom>
              <a:solidFill>
                <a:srgbClr val="000000"/>
              </a:solidFill>
              <a:ln w="9525">
                <a:noFill/>
                <a:round/>
                <a:headEnd/>
                <a:tailEnd/>
              </a:ln>
            </p:spPr>
            <p:txBody>
              <a:bodyPr>
                <a:prstTxWarp prst="textNoShape">
                  <a:avLst/>
                </a:prstTxWarp>
              </a:bodyPr>
              <a:lstStyle/>
              <a:p>
                <a:endParaRPr lang="en-US"/>
              </a:p>
            </p:txBody>
          </p:sp>
        </p:grpSp>
        <p:grpSp>
          <p:nvGrpSpPr>
            <p:cNvPr id="188" name="Group 791"/>
            <p:cNvGrpSpPr>
              <a:grpSpLocks/>
            </p:cNvGrpSpPr>
            <p:nvPr/>
          </p:nvGrpSpPr>
          <p:grpSpPr bwMode="auto">
            <a:xfrm>
              <a:off x="3060" y="788"/>
              <a:ext cx="814" cy="1253"/>
              <a:chOff x="3259" y="1023"/>
              <a:chExt cx="1173" cy="2212"/>
            </a:xfrm>
          </p:grpSpPr>
          <p:sp>
            <p:nvSpPr>
              <p:cNvPr id="866" name="Freeform 792"/>
              <p:cNvSpPr>
                <a:spLocks/>
              </p:cNvSpPr>
              <p:nvPr/>
            </p:nvSpPr>
            <p:spPr bwMode="auto">
              <a:xfrm>
                <a:off x="3490" y="3144"/>
                <a:ext cx="84" cy="84"/>
              </a:xfrm>
              <a:custGeom>
                <a:avLst/>
                <a:gdLst/>
                <a:ahLst/>
                <a:cxnLst>
                  <a:cxn ang="0">
                    <a:pos x="47" y="0"/>
                  </a:cxn>
                  <a:cxn ang="0">
                    <a:pos x="55" y="2"/>
                  </a:cxn>
                  <a:cxn ang="0">
                    <a:pos x="62" y="5"/>
                  </a:cxn>
                  <a:cxn ang="0">
                    <a:pos x="69" y="10"/>
                  </a:cxn>
                  <a:cxn ang="0">
                    <a:pos x="75" y="16"/>
                  </a:cxn>
                  <a:cxn ang="0">
                    <a:pos x="79" y="22"/>
                  </a:cxn>
                  <a:cxn ang="0">
                    <a:pos x="83" y="29"/>
                  </a:cxn>
                  <a:cxn ang="0">
                    <a:pos x="84" y="38"/>
                  </a:cxn>
                  <a:cxn ang="0">
                    <a:pos x="84" y="46"/>
                  </a:cxn>
                  <a:cxn ang="0">
                    <a:pos x="83" y="55"/>
                  </a:cxn>
                  <a:cxn ang="0">
                    <a:pos x="79" y="62"/>
                  </a:cxn>
                  <a:cxn ang="0">
                    <a:pos x="75"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5" y="16"/>
                    </a:lnTo>
                    <a:lnTo>
                      <a:pt x="78" y="19"/>
                    </a:lnTo>
                    <a:lnTo>
                      <a:pt x="79" y="22"/>
                    </a:lnTo>
                    <a:lnTo>
                      <a:pt x="81" y="26"/>
                    </a:lnTo>
                    <a:lnTo>
                      <a:pt x="83" y="29"/>
                    </a:lnTo>
                    <a:lnTo>
                      <a:pt x="83" y="33"/>
                    </a:lnTo>
                    <a:lnTo>
                      <a:pt x="84" y="38"/>
                    </a:lnTo>
                    <a:lnTo>
                      <a:pt x="84" y="42"/>
                    </a:lnTo>
                    <a:lnTo>
                      <a:pt x="84" y="46"/>
                    </a:lnTo>
                    <a:lnTo>
                      <a:pt x="83" y="51"/>
                    </a:lnTo>
                    <a:lnTo>
                      <a:pt x="83" y="55"/>
                    </a:lnTo>
                    <a:lnTo>
                      <a:pt x="81" y="58"/>
                    </a:lnTo>
                    <a:lnTo>
                      <a:pt x="79" y="62"/>
                    </a:lnTo>
                    <a:lnTo>
                      <a:pt x="78" y="65"/>
                    </a:lnTo>
                    <a:lnTo>
                      <a:pt x="75" y="68"/>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7"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7"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67" name="Oval 793"/>
              <p:cNvSpPr>
                <a:spLocks noChangeArrowheads="1"/>
              </p:cNvSpPr>
              <p:nvPr/>
            </p:nvSpPr>
            <p:spPr bwMode="auto">
              <a:xfrm>
                <a:off x="3495" y="3077"/>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68" name="Freeform 794"/>
              <p:cNvSpPr>
                <a:spLocks/>
              </p:cNvSpPr>
              <p:nvPr/>
            </p:nvSpPr>
            <p:spPr bwMode="auto">
              <a:xfrm>
                <a:off x="3490" y="3073"/>
                <a:ext cx="84" cy="84"/>
              </a:xfrm>
              <a:custGeom>
                <a:avLst/>
                <a:gdLst/>
                <a:ahLst/>
                <a:cxnLst>
                  <a:cxn ang="0">
                    <a:pos x="47" y="0"/>
                  </a:cxn>
                  <a:cxn ang="0">
                    <a:pos x="55" y="2"/>
                  </a:cxn>
                  <a:cxn ang="0">
                    <a:pos x="62" y="5"/>
                  </a:cxn>
                  <a:cxn ang="0">
                    <a:pos x="69" y="10"/>
                  </a:cxn>
                  <a:cxn ang="0">
                    <a:pos x="75" y="16"/>
                  </a:cxn>
                  <a:cxn ang="0">
                    <a:pos x="79" y="22"/>
                  </a:cxn>
                  <a:cxn ang="0">
                    <a:pos x="83" y="30"/>
                  </a:cxn>
                  <a:cxn ang="0">
                    <a:pos x="84" y="38"/>
                  </a:cxn>
                  <a:cxn ang="0">
                    <a:pos x="84" y="47"/>
                  </a:cxn>
                  <a:cxn ang="0">
                    <a:pos x="83" y="55"/>
                  </a:cxn>
                  <a:cxn ang="0">
                    <a:pos x="79" y="62"/>
                  </a:cxn>
                  <a:cxn ang="0">
                    <a:pos x="75"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6" y="7"/>
                    </a:lnTo>
                    <a:lnTo>
                      <a:pt x="69" y="10"/>
                    </a:lnTo>
                    <a:lnTo>
                      <a:pt x="72" y="13"/>
                    </a:lnTo>
                    <a:lnTo>
                      <a:pt x="75"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5" y="69"/>
                    </a:lnTo>
                    <a:lnTo>
                      <a:pt x="72" y="72"/>
                    </a:lnTo>
                    <a:lnTo>
                      <a:pt x="69" y="74"/>
                    </a:lnTo>
                    <a:lnTo>
                      <a:pt x="66" y="78"/>
                    </a:lnTo>
                    <a:lnTo>
                      <a:pt x="62" y="79"/>
                    </a:lnTo>
                    <a:lnTo>
                      <a:pt x="58" y="81"/>
                    </a:lnTo>
                    <a:lnTo>
                      <a:pt x="55" y="82"/>
                    </a:lnTo>
                    <a:lnTo>
                      <a:pt x="51" y="83"/>
                    </a:lnTo>
                    <a:lnTo>
                      <a:pt x="47" y="84"/>
                    </a:lnTo>
                    <a:lnTo>
                      <a:pt x="43" y="84"/>
                    </a:lnTo>
                    <a:lnTo>
                      <a:pt x="38" y="84"/>
                    </a:lnTo>
                    <a:lnTo>
                      <a:pt x="34" y="83"/>
                    </a:lnTo>
                    <a:lnTo>
                      <a:pt x="30" y="82"/>
                    </a:lnTo>
                    <a:lnTo>
                      <a:pt x="27"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7"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69" name="Oval 795"/>
              <p:cNvSpPr>
                <a:spLocks noChangeArrowheads="1"/>
              </p:cNvSpPr>
              <p:nvPr/>
            </p:nvSpPr>
            <p:spPr bwMode="auto">
              <a:xfrm>
                <a:off x="3695" y="305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70" name="Freeform 796"/>
              <p:cNvSpPr>
                <a:spLocks/>
              </p:cNvSpPr>
              <p:nvPr/>
            </p:nvSpPr>
            <p:spPr bwMode="auto">
              <a:xfrm>
                <a:off x="3691" y="3054"/>
                <a:ext cx="84" cy="84"/>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71" name="Oval 797"/>
              <p:cNvSpPr>
                <a:spLocks noChangeArrowheads="1"/>
              </p:cNvSpPr>
              <p:nvPr/>
            </p:nvSpPr>
            <p:spPr bwMode="auto">
              <a:xfrm>
                <a:off x="3695" y="2925"/>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72" name="Freeform 798"/>
              <p:cNvSpPr>
                <a:spLocks/>
              </p:cNvSpPr>
              <p:nvPr/>
            </p:nvSpPr>
            <p:spPr bwMode="auto">
              <a:xfrm>
                <a:off x="3691" y="2921"/>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7"/>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29"/>
                    </a:lnTo>
                    <a:lnTo>
                      <a:pt x="83" y="34"/>
                    </a:lnTo>
                    <a:lnTo>
                      <a:pt x="84" y="38"/>
                    </a:lnTo>
                    <a:lnTo>
                      <a:pt x="84" y="42"/>
                    </a:lnTo>
                    <a:lnTo>
                      <a:pt x="84" y="47"/>
                    </a:lnTo>
                    <a:lnTo>
                      <a:pt x="83" y="51"/>
                    </a:lnTo>
                    <a:lnTo>
                      <a:pt x="83"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7"/>
                    </a:lnTo>
                    <a:lnTo>
                      <a:pt x="0" y="42"/>
                    </a:lnTo>
                    <a:lnTo>
                      <a:pt x="0" y="38"/>
                    </a:lnTo>
                    <a:lnTo>
                      <a:pt x="1" y="34"/>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73" name="Oval 799"/>
              <p:cNvSpPr>
                <a:spLocks noChangeArrowheads="1"/>
              </p:cNvSpPr>
              <p:nvPr/>
            </p:nvSpPr>
            <p:spPr bwMode="auto">
              <a:xfrm>
                <a:off x="3695" y="288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74" name="Freeform 800"/>
              <p:cNvSpPr>
                <a:spLocks/>
              </p:cNvSpPr>
              <p:nvPr/>
            </p:nvSpPr>
            <p:spPr bwMode="auto">
              <a:xfrm>
                <a:off x="3691" y="2879"/>
                <a:ext cx="84" cy="84"/>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75" name="Oval 801"/>
              <p:cNvSpPr>
                <a:spLocks noChangeArrowheads="1"/>
              </p:cNvSpPr>
              <p:nvPr/>
            </p:nvSpPr>
            <p:spPr bwMode="auto">
              <a:xfrm>
                <a:off x="3695" y="252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76" name="Freeform 802"/>
              <p:cNvSpPr>
                <a:spLocks/>
              </p:cNvSpPr>
              <p:nvPr/>
            </p:nvSpPr>
            <p:spPr bwMode="auto">
              <a:xfrm>
                <a:off x="3691" y="2516"/>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77" name="Oval 803"/>
              <p:cNvSpPr>
                <a:spLocks noChangeArrowheads="1"/>
              </p:cNvSpPr>
              <p:nvPr/>
            </p:nvSpPr>
            <p:spPr bwMode="auto">
              <a:xfrm>
                <a:off x="3695" y="315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78" name="Freeform 804"/>
              <p:cNvSpPr>
                <a:spLocks/>
              </p:cNvSpPr>
              <p:nvPr/>
            </p:nvSpPr>
            <p:spPr bwMode="auto">
              <a:xfrm>
                <a:off x="3691" y="3147"/>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79" name="Oval 805"/>
              <p:cNvSpPr>
                <a:spLocks noChangeArrowheads="1"/>
              </p:cNvSpPr>
              <p:nvPr/>
            </p:nvSpPr>
            <p:spPr bwMode="auto">
              <a:xfrm>
                <a:off x="3695" y="310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80" name="Freeform 806"/>
              <p:cNvSpPr>
                <a:spLocks/>
              </p:cNvSpPr>
              <p:nvPr/>
            </p:nvSpPr>
            <p:spPr bwMode="auto">
              <a:xfrm>
                <a:off x="3691" y="3096"/>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6"/>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29"/>
                    </a:lnTo>
                    <a:lnTo>
                      <a:pt x="83" y="33"/>
                    </a:lnTo>
                    <a:lnTo>
                      <a:pt x="84" y="38"/>
                    </a:lnTo>
                    <a:lnTo>
                      <a:pt x="84" y="42"/>
                    </a:lnTo>
                    <a:lnTo>
                      <a:pt x="84" y="46"/>
                    </a:lnTo>
                    <a:lnTo>
                      <a:pt x="83" y="51"/>
                    </a:lnTo>
                    <a:lnTo>
                      <a:pt x="83"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81" name="Oval 807"/>
              <p:cNvSpPr>
                <a:spLocks noChangeArrowheads="1"/>
              </p:cNvSpPr>
              <p:nvPr/>
            </p:nvSpPr>
            <p:spPr bwMode="auto">
              <a:xfrm>
                <a:off x="3264" y="2669"/>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82" name="Freeform 808"/>
              <p:cNvSpPr>
                <a:spLocks/>
              </p:cNvSpPr>
              <p:nvPr/>
            </p:nvSpPr>
            <p:spPr bwMode="auto">
              <a:xfrm>
                <a:off x="3259" y="2665"/>
                <a:ext cx="84" cy="84"/>
              </a:xfrm>
              <a:custGeom>
                <a:avLst/>
                <a:gdLst/>
                <a:ahLst/>
                <a:cxnLst>
                  <a:cxn ang="0">
                    <a:pos x="47" y="0"/>
                  </a:cxn>
                  <a:cxn ang="0">
                    <a:pos x="55" y="1"/>
                  </a:cxn>
                  <a:cxn ang="0">
                    <a:pos x="62" y="5"/>
                  </a:cxn>
                  <a:cxn ang="0">
                    <a:pos x="69" y="10"/>
                  </a:cxn>
                  <a:cxn ang="0">
                    <a:pos x="75" y="15"/>
                  </a:cxn>
                  <a:cxn ang="0">
                    <a:pos x="79" y="22"/>
                  </a:cxn>
                  <a:cxn ang="0">
                    <a:pos x="83" y="29"/>
                  </a:cxn>
                  <a:cxn ang="0">
                    <a:pos x="84" y="37"/>
                  </a:cxn>
                  <a:cxn ang="0">
                    <a:pos x="84" y="46"/>
                  </a:cxn>
                  <a:cxn ang="0">
                    <a:pos x="83" y="54"/>
                  </a:cxn>
                  <a:cxn ang="0">
                    <a:pos x="79" y="62"/>
                  </a:cxn>
                  <a:cxn ang="0">
                    <a:pos x="75"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6" y="6"/>
                    </a:lnTo>
                    <a:lnTo>
                      <a:pt x="69" y="10"/>
                    </a:lnTo>
                    <a:lnTo>
                      <a:pt x="72" y="12"/>
                    </a:lnTo>
                    <a:lnTo>
                      <a:pt x="75"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5" y="68"/>
                    </a:lnTo>
                    <a:lnTo>
                      <a:pt x="72" y="71"/>
                    </a:lnTo>
                    <a:lnTo>
                      <a:pt x="69" y="74"/>
                    </a:lnTo>
                    <a:lnTo>
                      <a:pt x="66" y="77"/>
                    </a:lnTo>
                    <a:lnTo>
                      <a:pt x="62" y="79"/>
                    </a:lnTo>
                    <a:lnTo>
                      <a:pt x="58" y="80"/>
                    </a:lnTo>
                    <a:lnTo>
                      <a:pt x="55" y="82"/>
                    </a:lnTo>
                    <a:lnTo>
                      <a:pt x="51" y="83"/>
                    </a:lnTo>
                    <a:lnTo>
                      <a:pt x="47" y="84"/>
                    </a:lnTo>
                    <a:lnTo>
                      <a:pt x="43" y="84"/>
                    </a:lnTo>
                    <a:lnTo>
                      <a:pt x="38" y="84"/>
                    </a:lnTo>
                    <a:lnTo>
                      <a:pt x="34" y="83"/>
                    </a:lnTo>
                    <a:lnTo>
                      <a:pt x="30" y="82"/>
                    </a:lnTo>
                    <a:lnTo>
                      <a:pt x="27"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7"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83" name="Oval 809"/>
              <p:cNvSpPr>
                <a:spLocks noChangeArrowheads="1"/>
              </p:cNvSpPr>
              <p:nvPr/>
            </p:nvSpPr>
            <p:spPr bwMode="auto">
              <a:xfrm>
                <a:off x="3298" y="2636"/>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84" name="Freeform 810"/>
              <p:cNvSpPr>
                <a:spLocks/>
              </p:cNvSpPr>
              <p:nvPr/>
            </p:nvSpPr>
            <p:spPr bwMode="auto">
              <a:xfrm>
                <a:off x="3294" y="2631"/>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5"/>
                  </a:cxn>
                  <a:cxn ang="0">
                    <a:pos x="61" y="79"/>
                  </a:cxn>
                  <a:cxn ang="0">
                    <a:pos x="54" y="83"/>
                  </a:cxn>
                  <a:cxn ang="0">
                    <a:pos x="46" y="84"/>
                  </a:cxn>
                  <a:cxn ang="0">
                    <a:pos x="37" y="84"/>
                  </a:cxn>
                  <a:cxn ang="0">
                    <a:pos x="29" y="83"/>
                  </a:cxn>
                  <a:cxn ang="0">
                    <a:pos x="22" y="79"/>
                  </a:cxn>
                  <a:cxn ang="0">
                    <a:pos x="15" y="75"/>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9" y="22"/>
                    </a:lnTo>
                    <a:lnTo>
                      <a:pt x="80" y="27"/>
                    </a:lnTo>
                    <a:lnTo>
                      <a:pt x="82" y="30"/>
                    </a:lnTo>
                    <a:lnTo>
                      <a:pt x="83" y="34"/>
                    </a:lnTo>
                    <a:lnTo>
                      <a:pt x="83" y="38"/>
                    </a:lnTo>
                    <a:lnTo>
                      <a:pt x="83" y="43"/>
                    </a:lnTo>
                    <a:lnTo>
                      <a:pt x="83" y="47"/>
                    </a:lnTo>
                    <a:lnTo>
                      <a:pt x="83" y="51"/>
                    </a:lnTo>
                    <a:lnTo>
                      <a:pt x="82" y="55"/>
                    </a:lnTo>
                    <a:lnTo>
                      <a:pt x="80" y="58"/>
                    </a:lnTo>
                    <a:lnTo>
                      <a:pt x="79"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5" y="62"/>
                    </a:lnTo>
                    <a:lnTo>
                      <a:pt x="3" y="58"/>
                    </a:lnTo>
                    <a:lnTo>
                      <a:pt x="1" y="55"/>
                    </a:lnTo>
                    <a:lnTo>
                      <a:pt x="0" y="51"/>
                    </a:lnTo>
                    <a:lnTo>
                      <a:pt x="0" y="47"/>
                    </a:lnTo>
                    <a:lnTo>
                      <a:pt x="0" y="43"/>
                    </a:lnTo>
                    <a:lnTo>
                      <a:pt x="0" y="38"/>
                    </a:lnTo>
                    <a:lnTo>
                      <a:pt x="0" y="34"/>
                    </a:lnTo>
                    <a:lnTo>
                      <a:pt x="1" y="30"/>
                    </a:lnTo>
                    <a:lnTo>
                      <a:pt x="3" y="27"/>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85" name="Oval 811"/>
              <p:cNvSpPr>
                <a:spLocks noChangeArrowheads="1"/>
              </p:cNvSpPr>
              <p:nvPr/>
            </p:nvSpPr>
            <p:spPr bwMode="auto">
              <a:xfrm>
                <a:off x="3348" y="256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86" name="Freeform 812"/>
              <p:cNvSpPr>
                <a:spLocks/>
              </p:cNvSpPr>
              <p:nvPr/>
            </p:nvSpPr>
            <p:spPr bwMode="auto">
              <a:xfrm>
                <a:off x="3344" y="2564"/>
                <a:ext cx="84" cy="84"/>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7" y="0"/>
                  </a:cxn>
                  <a:cxn ang="0">
                    <a:pos x="42" y="0"/>
                  </a:cxn>
                </a:cxnLst>
                <a:rect l="0" t="0" r="r" b="b"/>
                <a:pathLst>
                  <a:path w="84" h="84">
                    <a:moveTo>
                      <a:pt x="42" y="0"/>
                    </a:moveTo>
                    <a:lnTo>
                      <a:pt x="46" y="0"/>
                    </a:lnTo>
                    <a:lnTo>
                      <a:pt x="51"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0"/>
                    </a:lnTo>
                    <a:lnTo>
                      <a:pt x="55" y="82"/>
                    </a:lnTo>
                    <a:lnTo>
                      <a:pt x="51" y="83"/>
                    </a:lnTo>
                    <a:lnTo>
                      <a:pt x="46" y="84"/>
                    </a:lnTo>
                    <a:lnTo>
                      <a:pt x="42" y="84"/>
                    </a:lnTo>
                    <a:lnTo>
                      <a:pt x="37" y="84"/>
                    </a:lnTo>
                    <a:lnTo>
                      <a:pt x="33"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87" name="Oval 813"/>
              <p:cNvSpPr>
                <a:spLocks noChangeArrowheads="1"/>
              </p:cNvSpPr>
              <p:nvPr/>
            </p:nvSpPr>
            <p:spPr bwMode="auto">
              <a:xfrm>
                <a:off x="3399" y="303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88" name="Freeform 814"/>
              <p:cNvSpPr>
                <a:spLocks/>
              </p:cNvSpPr>
              <p:nvPr/>
            </p:nvSpPr>
            <p:spPr bwMode="auto">
              <a:xfrm>
                <a:off x="3395" y="3033"/>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6"/>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89" name="Oval 815"/>
              <p:cNvSpPr>
                <a:spLocks noChangeArrowheads="1"/>
              </p:cNvSpPr>
              <p:nvPr/>
            </p:nvSpPr>
            <p:spPr bwMode="auto">
              <a:xfrm>
                <a:off x="3467" y="276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90" name="Freeform 816"/>
              <p:cNvSpPr>
                <a:spLocks/>
              </p:cNvSpPr>
              <p:nvPr/>
            </p:nvSpPr>
            <p:spPr bwMode="auto">
              <a:xfrm>
                <a:off x="3463" y="2765"/>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91" name="Oval 817"/>
              <p:cNvSpPr>
                <a:spLocks noChangeArrowheads="1"/>
              </p:cNvSpPr>
              <p:nvPr/>
            </p:nvSpPr>
            <p:spPr bwMode="auto">
              <a:xfrm>
                <a:off x="3501" y="260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92" name="Freeform 818"/>
              <p:cNvSpPr>
                <a:spLocks/>
              </p:cNvSpPr>
              <p:nvPr/>
            </p:nvSpPr>
            <p:spPr bwMode="auto">
              <a:xfrm>
                <a:off x="3497" y="2597"/>
                <a:ext cx="84" cy="84"/>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5" y="2"/>
                    </a:lnTo>
                    <a:lnTo>
                      <a:pt x="58" y="4"/>
                    </a:lnTo>
                    <a:lnTo>
                      <a:pt x="62" y="5"/>
                    </a:lnTo>
                    <a:lnTo>
                      <a:pt x="65" y="7"/>
                    </a:lnTo>
                    <a:lnTo>
                      <a:pt x="68"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93" name="Oval 819"/>
              <p:cNvSpPr>
                <a:spLocks noChangeArrowheads="1"/>
              </p:cNvSpPr>
              <p:nvPr/>
            </p:nvSpPr>
            <p:spPr bwMode="auto">
              <a:xfrm>
                <a:off x="3535" y="2535"/>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94" name="Freeform 820"/>
              <p:cNvSpPr>
                <a:spLocks/>
              </p:cNvSpPr>
              <p:nvPr/>
            </p:nvSpPr>
            <p:spPr bwMode="auto">
              <a:xfrm>
                <a:off x="3531" y="2531"/>
                <a:ext cx="84" cy="83"/>
              </a:xfrm>
              <a:custGeom>
                <a:avLst/>
                <a:gdLst/>
                <a:ahLst/>
                <a:cxnLst>
                  <a:cxn ang="0">
                    <a:pos x="47" y="0"/>
                  </a:cxn>
                  <a:cxn ang="0">
                    <a:pos x="55"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5" y="82"/>
                  </a:cxn>
                  <a:cxn ang="0">
                    <a:pos x="47" y="83"/>
                  </a:cxn>
                  <a:cxn ang="0">
                    <a:pos x="38" y="83"/>
                  </a:cxn>
                  <a:cxn ang="0">
                    <a:pos x="29"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29" y="1"/>
                  </a:cxn>
                  <a:cxn ang="0">
                    <a:pos x="38" y="0"/>
                  </a:cxn>
                  <a:cxn ang="0">
                    <a:pos x="42" y="0"/>
                  </a:cxn>
                </a:cxnLst>
                <a:rect l="0" t="0" r="r" b="b"/>
                <a:pathLst>
                  <a:path w="84" h="83">
                    <a:moveTo>
                      <a:pt x="42" y="0"/>
                    </a:moveTo>
                    <a:lnTo>
                      <a:pt x="47" y="0"/>
                    </a:lnTo>
                    <a:lnTo>
                      <a:pt x="51" y="0"/>
                    </a:lnTo>
                    <a:lnTo>
                      <a:pt x="55" y="1"/>
                    </a:lnTo>
                    <a:lnTo>
                      <a:pt x="58" y="3"/>
                    </a:lnTo>
                    <a:lnTo>
                      <a:pt x="62" y="4"/>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8"/>
                    </a:lnTo>
                    <a:lnTo>
                      <a:pt x="58" y="80"/>
                    </a:lnTo>
                    <a:lnTo>
                      <a:pt x="55" y="82"/>
                    </a:lnTo>
                    <a:lnTo>
                      <a:pt x="51" y="83"/>
                    </a:lnTo>
                    <a:lnTo>
                      <a:pt x="47" y="83"/>
                    </a:lnTo>
                    <a:lnTo>
                      <a:pt x="42" y="83"/>
                    </a:lnTo>
                    <a:lnTo>
                      <a:pt x="38" y="83"/>
                    </a:lnTo>
                    <a:lnTo>
                      <a:pt x="34" y="83"/>
                    </a:lnTo>
                    <a:lnTo>
                      <a:pt x="29" y="82"/>
                    </a:lnTo>
                    <a:lnTo>
                      <a:pt x="26" y="80"/>
                    </a:lnTo>
                    <a:lnTo>
                      <a:pt x="22" y="78"/>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29" y="1"/>
                    </a:lnTo>
                    <a:lnTo>
                      <a:pt x="34" y="0"/>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95" name="Oval 821"/>
              <p:cNvSpPr>
                <a:spLocks noChangeArrowheads="1"/>
              </p:cNvSpPr>
              <p:nvPr/>
            </p:nvSpPr>
            <p:spPr bwMode="auto">
              <a:xfrm>
                <a:off x="3552" y="2367"/>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96" name="Freeform 822"/>
              <p:cNvSpPr>
                <a:spLocks/>
              </p:cNvSpPr>
              <p:nvPr/>
            </p:nvSpPr>
            <p:spPr bwMode="auto">
              <a:xfrm>
                <a:off x="3547" y="2363"/>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97" name="Oval 823"/>
              <p:cNvSpPr>
                <a:spLocks noChangeArrowheads="1"/>
              </p:cNvSpPr>
              <p:nvPr/>
            </p:nvSpPr>
            <p:spPr bwMode="auto">
              <a:xfrm>
                <a:off x="3569" y="2803"/>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898" name="Freeform 824"/>
              <p:cNvSpPr>
                <a:spLocks/>
              </p:cNvSpPr>
              <p:nvPr/>
            </p:nvSpPr>
            <p:spPr bwMode="auto">
              <a:xfrm>
                <a:off x="3565" y="2799"/>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6"/>
                  </a:cxn>
                  <a:cxn ang="0">
                    <a:pos x="82" y="55"/>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5"/>
                  </a:cxn>
                  <a:cxn ang="0">
                    <a:pos x="0" y="46"/>
                  </a:cxn>
                  <a:cxn ang="0">
                    <a:pos x="0" y="38"/>
                  </a:cxn>
                  <a:cxn ang="0">
                    <a:pos x="1" y="29"/>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2" y="33"/>
                    </a:lnTo>
                    <a:lnTo>
                      <a:pt x="83" y="38"/>
                    </a:lnTo>
                    <a:lnTo>
                      <a:pt x="83" y="42"/>
                    </a:lnTo>
                    <a:lnTo>
                      <a:pt x="83" y="46"/>
                    </a:lnTo>
                    <a:lnTo>
                      <a:pt x="82" y="51"/>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5"/>
                    </a:lnTo>
                    <a:lnTo>
                      <a:pt x="0" y="51"/>
                    </a:lnTo>
                    <a:lnTo>
                      <a:pt x="0" y="46"/>
                    </a:lnTo>
                    <a:lnTo>
                      <a:pt x="0" y="42"/>
                    </a:lnTo>
                    <a:lnTo>
                      <a:pt x="0" y="38"/>
                    </a:lnTo>
                    <a:lnTo>
                      <a:pt x="0" y="33"/>
                    </a:lnTo>
                    <a:lnTo>
                      <a:pt x="1" y="29"/>
                    </a:lnTo>
                    <a:lnTo>
                      <a:pt x="3" y="26"/>
                    </a:lnTo>
                    <a:lnTo>
                      <a:pt x="4" y="22"/>
                    </a:lnTo>
                    <a:lnTo>
                      <a:pt x="6" y="19"/>
                    </a:lnTo>
                    <a:lnTo>
                      <a:pt x="9" y="16"/>
                    </a:lnTo>
                    <a:lnTo>
                      <a:pt x="12" y="12"/>
                    </a:lnTo>
                    <a:lnTo>
                      <a:pt x="15" y="10"/>
                    </a:lnTo>
                    <a:lnTo>
                      <a:pt x="18" y="7"/>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99" name="Oval 825"/>
              <p:cNvSpPr>
                <a:spLocks noChangeArrowheads="1"/>
              </p:cNvSpPr>
              <p:nvPr/>
            </p:nvSpPr>
            <p:spPr bwMode="auto">
              <a:xfrm>
                <a:off x="3670" y="2334"/>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00" name="Freeform 826"/>
              <p:cNvSpPr>
                <a:spLocks/>
              </p:cNvSpPr>
              <p:nvPr/>
            </p:nvSpPr>
            <p:spPr bwMode="auto">
              <a:xfrm>
                <a:off x="3666" y="2330"/>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9"/>
                  </a:cxn>
                  <a:cxn ang="0">
                    <a:pos x="55" y="82"/>
                  </a:cxn>
                  <a:cxn ang="0">
                    <a:pos x="47" y="83"/>
                  </a:cxn>
                  <a:cxn ang="0">
                    <a:pos x="38" y="83"/>
                  </a:cxn>
                  <a:cxn ang="0">
                    <a:pos x="29"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29" y="1"/>
                  </a:cxn>
                  <a:cxn ang="0">
                    <a:pos x="38" y="0"/>
                  </a:cxn>
                  <a:cxn ang="0">
                    <a:pos x="42" y="0"/>
                  </a:cxn>
                </a:cxnLst>
                <a:rect l="0" t="0" r="r" b="b"/>
                <a:pathLst>
                  <a:path w="84" h="83">
                    <a:moveTo>
                      <a:pt x="42" y="0"/>
                    </a:moveTo>
                    <a:lnTo>
                      <a:pt x="47" y="0"/>
                    </a:lnTo>
                    <a:lnTo>
                      <a:pt x="51" y="0"/>
                    </a:lnTo>
                    <a:lnTo>
                      <a:pt x="55" y="1"/>
                    </a:lnTo>
                    <a:lnTo>
                      <a:pt x="58" y="3"/>
                    </a:lnTo>
                    <a:lnTo>
                      <a:pt x="62" y="4"/>
                    </a:lnTo>
                    <a:lnTo>
                      <a:pt x="65" y="6"/>
                    </a:lnTo>
                    <a:lnTo>
                      <a:pt x="69"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9" y="74"/>
                    </a:lnTo>
                    <a:lnTo>
                      <a:pt x="65" y="77"/>
                    </a:lnTo>
                    <a:lnTo>
                      <a:pt x="62" y="79"/>
                    </a:lnTo>
                    <a:lnTo>
                      <a:pt x="58" y="80"/>
                    </a:lnTo>
                    <a:lnTo>
                      <a:pt x="55" y="82"/>
                    </a:lnTo>
                    <a:lnTo>
                      <a:pt x="51" y="83"/>
                    </a:lnTo>
                    <a:lnTo>
                      <a:pt x="47" y="83"/>
                    </a:lnTo>
                    <a:lnTo>
                      <a:pt x="42" y="83"/>
                    </a:lnTo>
                    <a:lnTo>
                      <a:pt x="38" y="83"/>
                    </a:lnTo>
                    <a:lnTo>
                      <a:pt x="34" y="83"/>
                    </a:lnTo>
                    <a:lnTo>
                      <a:pt x="29"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29" y="1"/>
                    </a:lnTo>
                    <a:lnTo>
                      <a:pt x="34" y="0"/>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01" name="Oval 827"/>
              <p:cNvSpPr>
                <a:spLocks noChangeArrowheads="1"/>
              </p:cNvSpPr>
              <p:nvPr/>
            </p:nvSpPr>
            <p:spPr bwMode="auto">
              <a:xfrm>
                <a:off x="3687" y="2535"/>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02" name="Freeform 828"/>
              <p:cNvSpPr>
                <a:spLocks/>
              </p:cNvSpPr>
              <p:nvPr/>
            </p:nvSpPr>
            <p:spPr bwMode="auto">
              <a:xfrm>
                <a:off x="3683" y="2531"/>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2"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2"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03" name="Oval 829"/>
              <p:cNvSpPr>
                <a:spLocks noChangeArrowheads="1"/>
              </p:cNvSpPr>
              <p:nvPr/>
            </p:nvSpPr>
            <p:spPr bwMode="auto">
              <a:xfrm>
                <a:off x="3687" y="2234"/>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04" name="Freeform 830"/>
              <p:cNvSpPr>
                <a:spLocks/>
              </p:cNvSpPr>
              <p:nvPr/>
            </p:nvSpPr>
            <p:spPr bwMode="auto">
              <a:xfrm>
                <a:off x="3683" y="2229"/>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2"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2"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05" name="Oval 831"/>
              <p:cNvSpPr>
                <a:spLocks noChangeArrowheads="1"/>
              </p:cNvSpPr>
              <p:nvPr/>
            </p:nvSpPr>
            <p:spPr bwMode="auto">
              <a:xfrm>
                <a:off x="3704" y="2636"/>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06" name="Freeform 832"/>
              <p:cNvSpPr>
                <a:spLocks/>
              </p:cNvSpPr>
              <p:nvPr/>
            </p:nvSpPr>
            <p:spPr bwMode="auto">
              <a:xfrm>
                <a:off x="3700" y="2631"/>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07" name="Oval 833"/>
              <p:cNvSpPr>
                <a:spLocks noChangeArrowheads="1"/>
              </p:cNvSpPr>
              <p:nvPr/>
            </p:nvSpPr>
            <p:spPr bwMode="auto">
              <a:xfrm>
                <a:off x="3739" y="2669"/>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08" name="Freeform 834"/>
              <p:cNvSpPr>
                <a:spLocks/>
              </p:cNvSpPr>
              <p:nvPr/>
            </p:nvSpPr>
            <p:spPr bwMode="auto">
              <a:xfrm>
                <a:off x="3735" y="2665"/>
                <a:ext cx="83" cy="84"/>
              </a:xfrm>
              <a:custGeom>
                <a:avLst/>
                <a:gdLst/>
                <a:ahLst/>
                <a:cxnLst>
                  <a:cxn ang="0">
                    <a:pos x="46" y="0"/>
                  </a:cxn>
                  <a:cxn ang="0">
                    <a:pos x="54" y="1"/>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9"/>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09" name="Oval 835"/>
              <p:cNvSpPr>
                <a:spLocks noChangeArrowheads="1"/>
              </p:cNvSpPr>
              <p:nvPr/>
            </p:nvSpPr>
            <p:spPr bwMode="auto">
              <a:xfrm>
                <a:off x="3739" y="2166"/>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10" name="Freeform 836"/>
              <p:cNvSpPr>
                <a:spLocks/>
              </p:cNvSpPr>
              <p:nvPr/>
            </p:nvSpPr>
            <p:spPr bwMode="auto">
              <a:xfrm>
                <a:off x="3735" y="2162"/>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11" name="Oval 837"/>
              <p:cNvSpPr>
                <a:spLocks noChangeArrowheads="1"/>
              </p:cNvSpPr>
              <p:nvPr/>
            </p:nvSpPr>
            <p:spPr bwMode="auto">
              <a:xfrm>
                <a:off x="3789" y="266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12" name="Freeform 838"/>
              <p:cNvSpPr>
                <a:spLocks/>
              </p:cNvSpPr>
              <p:nvPr/>
            </p:nvSpPr>
            <p:spPr bwMode="auto">
              <a:xfrm>
                <a:off x="3785" y="2665"/>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2"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2"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13" name="Oval 839"/>
              <p:cNvSpPr>
                <a:spLocks noChangeArrowheads="1"/>
              </p:cNvSpPr>
              <p:nvPr/>
            </p:nvSpPr>
            <p:spPr bwMode="auto">
              <a:xfrm>
                <a:off x="3789" y="219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14" name="Freeform 840"/>
              <p:cNvSpPr>
                <a:spLocks/>
              </p:cNvSpPr>
              <p:nvPr/>
            </p:nvSpPr>
            <p:spPr bwMode="auto">
              <a:xfrm>
                <a:off x="3785" y="2195"/>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2"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2"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15" name="Oval 841"/>
              <p:cNvSpPr>
                <a:spLocks noChangeArrowheads="1"/>
              </p:cNvSpPr>
              <p:nvPr/>
            </p:nvSpPr>
            <p:spPr bwMode="auto">
              <a:xfrm>
                <a:off x="3789" y="153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16" name="Freeform 842"/>
              <p:cNvSpPr>
                <a:spLocks/>
              </p:cNvSpPr>
              <p:nvPr/>
            </p:nvSpPr>
            <p:spPr bwMode="auto">
              <a:xfrm>
                <a:off x="3785" y="1526"/>
                <a:ext cx="84" cy="83"/>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5"/>
                  </a:cxn>
                  <a:cxn ang="0">
                    <a:pos x="29" y="1"/>
                  </a:cxn>
                  <a:cxn ang="0">
                    <a:pos x="37" y="0"/>
                  </a:cxn>
                  <a:cxn ang="0">
                    <a:pos x="42" y="0"/>
                  </a:cxn>
                </a:cxnLst>
                <a:rect l="0" t="0" r="r" b="b"/>
                <a:pathLst>
                  <a:path w="84" h="83">
                    <a:moveTo>
                      <a:pt x="42" y="0"/>
                    </a:moveTo>
                    <a:lnTo>
                      <a:pt x="46" y="0"/>
                    </a:lnTo>
                    <a:lnTo>
                      <a:pt x="50" y="0"/>
                    </a:lnTo>
                    <a:lnTo>
                      <a:pt x="54" y="1"/>
                    </a:lnTo>
                    <a:lnTo>
                      <a:pt x="58" y="3"/>
                    </a:lnTo>
                    <a:lnTo>
                      <a:pt x="62" y="5"/>
                    </a:lnTo>
                    <a:lnTo>
                      <a:pt x="65" y="6"/>
                    </a:lnTo>
                    <a:lnTo>
                      <a:pt x="68" y="9"/>
                    </a:lnTo>
                    <a:lnTo>
                      <a:pt x="72"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2"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17" name="Oval 843"/>
              <p:cNvSpPr>
                <a:spLocks noChangeArrowheads="1"/>
              </p:cNvSpPr>
              <p:nvPr/>
            </p:nvSpPr>
            <p:spPr bwMode="auto">
              <a:xfrm>
                <a:off x="3806" y="266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18" name="Freeform 844"/>
              <p:cNvSpPr>
                <a:spLocks/>
              </p:cNvSpPr>
              <p:nvPr/>
            </p:nvSpPr>
            <p:spPr bwMode="auto">
              <a:xfrm>
                <a:off x="3802" y="2665"/>
                <a:ext cx="84" cy="84"/>
              </a:xfrm>
              <a:custGeom>
                <a:avLst/>
                <a:gdLst/>
                <a:ahLst/>
                <a:cxnLst>
                  <a:cxn ang="0">
                    <a:pos x="46"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19" name="Oval 845"/>
              <p:cNvSpPr>
                <a:spLocks noChangeArrowheads="1"/>
              </p:cNvSpPr>
              <p:nvPr/>
            </p:nvSpPr>
            <p:spPr bwMode="auto">
              <a:xfrm>
                <a:off x="3823" y="1865"/>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20" name="Freeform 846"/>
              <p:cNvSpPr>
                <a:spLocks/>
              </p:cNvSpPr>
              <p:nvPr/>
            </p:nvSpPr>
            <p:spPr bwMode="auto">
              <a:xfrm>
                <a:off x="3819" y="1861"/>
                <a:ext cx="84" cy="84"/>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0"/>
                    </a:lnTo>
                    <a:lnTo>
                      <a:pt x="55" y="82"/>
                    </a:lnTo>
                    <a:lnTo>
                      <a:pt x="51" y="83"/>
                    </a:lnTo>
                    <a:lnTo>
                      <a:pt x="46" y="84"/>
                    </a:lnTo>
                    <a:lnTo>
                      <a:pt x="42" y="84"/>
                    </a:lnTo>
                    <a:lnTo>
                      <a:pt x="38" y="84"/>
                    </a:lnTo>
                    <a:lnTo>
                      <a:pt x="33"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21" name="Oval 847"/>
              <p:cNvSpPr>
                <a:spLocks noChangeArrowheads="1"/>
              </p:cNvSpPr>
              <p:nvPr/>
            </p:nvSpPr>
            <p:spPr bwMode="auto">
              <a:xfrm>
                <a:off x="3823" y="2702"/>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22" name="Freeform 848"/>
              <p:cNvSpPr>
                <a:spLocks/>
              </p:cNvSpPr>
              <p:nvPr/>
            </p:nvSpPr>
            <p:spPr bwMode="auto">
              <a:xfrm>
                <a:off x="3819" y="2698"/>
                <a:ext cx="84" cy="84"/>
              </a:xfrm>
              <a:custGeom>
                <a:avLst/>
                <a:gdLst/>
                <a:ahLst/>
                <a:cxnLst>
                  <a:cxn ang="0">
                    <a:pos x="46"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5" y="82"/>
                  </a:cxn>
                  <a:cxn ang="0">
                    <a:pos x="46"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4"/>
                    </a:lnTo>
                    <a:lnTo>
                      <a:pt x="84" y="38"/>
                    </a:lnTo>
                    <a:lnTo>
                      <a:pt x="84" y="42"/>
                    </a:lnTo>
                    <a:lnTo>
                      <a:pt x="84" y="47"/>
                    </a:lnTo>
                    <a:lnTo>
                      <a:pt x="83" y="51"/>
                    </a:lnTo>
                    <a:lnTo>
                      <a:pt x="82" y="55"/>
                    </a:lnTo>
                    <a:lnTo>
                      <a:pt x="81" y="58"/>
                    </a:lnTo>
                    <a:lnTo>
                      <a:pt x="79" y="62"/>
                    </a:lnTo>
                    <a:lnTo>
                      <a:pt x="77" y="65"/>
                    </a:lnTo>
                    <a:lnTo>
                      <a:pt x="74" y="69"/>
                    </a:lnTo>
                    <a:lnTo>
                      <a:pt x="72" y="72"/>
                    </a:lnTo>
                    <a:lnTo>
                      <a:pt x="68" y="74"/>
                    </a:lnTo>
                    <a:lnTo>
                      <a:pt x="65" y="77"/>
                    </a:lnTo>
                    <a:lnTo>
                      <a:pt x="62" y="79"/>
                    </a:lnTo>
                    <a:lnTo>
                      <a:pt x="58" y="81"/>
                    </a:lnTo>
                    <a:lnTo>
                      <a:pt x="55" y="82"/>
                    </a:lnTo>
                    <a:lnTo>
                      <a:pt x="51" y="83"/>
                    </a:lnTo>
                    <a:lnTo>
                      <a:pt x="46" y="84"/>
                    </a:lnTo>
                    <a:lnTo>
                      <a:pt x="42" y="84"/>
                    </a:lnTo>
                    <a:lnTo>
                      <a:pt x="38" y="84"/>
                    </a:lnTo>
                    <a:lnTo>
                      <a:pt x="33" y="83"/>
                    </a:lnTo>
                    <a:lnTo>
                      <a:pt x="29" y="82"/>
                    </a:lnTo>
                    <a:lnTo>
                      <a:pt x="26" y="81"/>
                    </a:lnTo>
                    <a:lnTo>
                      <a:pt x="22" y="79"/>
                    </a:lnTo>
                    <a:lnTo>
                      <a:pt x="19" y="77"/>
                    </a:lnTo>
                    <a:lnTo>
                      <a:pt x="16" y="74"/>
                    </a:lnTo>
                    <a:lnTo>
                      <a:pt x="12" y="72"/>
                    </a:lnTo>
                    <a:lnTo>
                      <a:pt x="10" y="69"/>
                    </a:lnTo>
                    <a:lnTo>
                      <a:pt x="7" y="65"/>
                    </a:lnTo>
                    <a:lnTo>
                      <a:pt x="5" y="62"/>
                    </a:lnTo>
                    <a:lnTo>
                      <a:pt x="3" y="58"/>
                    </a:lnTo>
                    <a:lnTo>
                      <a:pt x="2" y="55"/>
                    </a:lnTo>
                    <a:lnTo>
                      <a:pt x="1" y="51"/>
                    </a:lnTo>
                    <a:lnTo>
                      <a:pt x="0" y="47"/>
                    </a:lnTo>
                    <a:lnTo>
                      <a:pt x="0" y="42"/>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23" name="Oval 849"/>
              <p:cNvSpPr>
                <a:spLocks noChangeArrowheads="1"/>
              </p:cNvSpPr>
              <p:nvPr/>
            </p:nvSpPr>
            <p:spPr bwMode="auto">
              <a:xfrm>
                <a:off x="3823" y="2702"/>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24" name="Freeform 850"/>
              <p:cNvSpPr>
                <a:spLocks/>
              </p:cNvSpPr>
              <p:nvPr/>
            </p:nvSpPr>
            <p:spPr bwMode="auto">
              <a:xfrm>
                <a:off x="3819" y="2698"/>
                <a:ext cx="84" cy="84"/>
              </a:xfrm>
              <a:custGeom>
                <a:avLst/>
                <a:gdLst/>
                <a:ahLst/>
                <a:cxnLst>
                  <a:cxn ang="0">
                    <a:pos x="46"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5" y="82"/>
                  </a:cxn>
                  <a:cxn ang="0">
                    <a:pos x="46"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4"/>
                    </a:lnTo>
                    <a:lnTo>
                      <a:pt x="84" y="38"/>
                    </a:lnTo>
                    <a:lnTo>
                      <a:pt x="84" y="42"/>
                    </a:lnTo>
                    <a:lnTo>
                      <a:pt x="84" y="47"/>
                    </a:lnTo>
                    <a:lnTo>
                      <a:pt x="83" y="51"/>
                    </a:lnTo>
                    <a:lnTo>
                      <a:pt x="82" y="55"/>
                    </a:lnTo>
                    <a:lnTo>
                      <a:pt x="81" y="58"/>
                    </a:lnTo>
                    <a:lnTo>
                      <a:pt x="79" y="62"/>
                    </a:lnTo>
                    <a:lnTo>
                      <a:pt x="77" y="65"/>
                    </a:lnTo>
                    <a:lnTo>
                      <a:pt x="74" y="69"/>
                    </a:lnTo>
                    <a:lnTo>
                      <a:pt x="72" y="72"/>
                    </a:lnTo>
                    <a:lnTo>
                      <a:pt x="68" y="74"/>
                    </a:lnTo>
                    <a:lnTo>
                      <a:pt x="65" y="77"/>
                    </a:lnTo>
                    <a:lnTo>
                      <a:pt x="62" y="79"/>
                    </a:lnTo>
                    <a:lnTo>
                      <a:pt x="58" y="81"/>
                    </a:lnTo>
                    <a:lnTo>
                      <a:pt x="55" y="82"/>
                    </a:lnTo>
                    <a:lnTo>
                      <a:pt x="51" y="83"/>
                    </a:lnTo>
                    <a:lnTo>
                      <a:pt x="46" y="84"/>
                    </a:lnTo>
                    <a:lnTo>
                      <a:pt x="42" y="84"/>
                    </a:lnTo>
                    <a:lnTo>
                      <a:pt x="38" y="84"/>
                    </a:lnTo>
                    <a:lnTo>
                      <a:pt x="33" y="83"/>
                    </a:lnTo>
                    <a:lnTo>
                      <a:pt x="29" y="82"/>
                    </a:lnTo>
                    <a:lnTo>
                      <a:pt x="26" y="81"/>
                    </a:lnTo>
                    <a:lnTo>
                      <a:pt x="22" y="79"/>
                    </a:lnTo>
                    <a:lnTo>
                      <a:pt x="19" y="77"/>
                    </a:lnTo>
                    <a:lnTo>
                      <a:pt x="16" y="74"/>
                    </a:lnTo>
                    <a:lnTo>
                      <a:pt x="12" y="72"/>
                    </a:lnTo>
                    <a:lnTo>
                      <a:pt x="10" y="69"/>
                    </a:lnTo>
                    <a:lnTo>
                      <a:pt x="7" y="65"/>
                    </a:lnTo>
                    <a:lnTo>
                      <a:pt x="5" y="62"/>
                    </a:lnTo>
                    <a:lnTo>
                      <a:pt x="3" y="58"/>
                    </a:lnTo>
                    <a:lnTo>
                      <a:pt x="2" y="55"/>
                    </a:lnTo>
                    <a:lnTo>
                      <a:pt x="1" y="51"/>
                    </a:lnTo>
                    <a:lnTo>
                      <a:pt x="0" y="47"/>
                    </a:lnTo>
                    <a:lnTo>
                      <a:pt x="0" y="42"/>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25" name="Oval 851"/>
              <p:cNvSpPr>
                <a:spLocks noChangeArrowheads="1"/>
              </p:cNvSpPr>
              <p:nvPr/>
            </p:nvSpPr>
            <p:spPr bwMode="auto">
              <a:xfrm>
                <a:off x="3839" y="303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26" name="Freeform 852"/>
              <p:cNvSpPr>
                <a:spLocks/>
              </p:cNvSpPr>
              <p:nvPr/>
            </p:nvSpPr>
            <p:spPr bwMode="auto">
              <a:xfrm>
                <a:off x="3835" y="3033"/>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27" name="Oval 853"/>
              <p:cNvSpPr>
                <a:spLocks noChangeArrowheads="1"/>
              </p:cNvSpPr>
              <p:nvPr/>
            </p:nvSpPr>
            <p:spPr bwMode="auto">
              <a:xfrm>
                <a:off x="3839" y="280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28" name="Freeform 854"/>
              <p:cNvSpPr>
                <a:spLocks/>
              </p:cNvSpPr>
              <p:nvPr/>
            </p:nvSpPr>
            <p:spPr bwMode="auto">
              <a:xfrm>
                <a:off x="3835" y="2799"/>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6"/>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29"/>
                    </a:lnTo>
                    <a:lnTo>
                      <a:pt x="83" y="33"/>
                    </a:lnTo>
                    <a:lnTo>
                      <a:pt x="84" y="38"/>
                    </a:lnTo>
                    <a:lnTo>
                      <a:pt x="84" y="42"/>
                    </a:lnTo>
                    <a:lnTo>
                      <a:pt x="84" y="46"/>
                    </a:lnTo>
                    <a:lnTo>
                      <a:pt x="83" y="51"/>
                    </a:lnTo>
                    <a:lnTo>
                      <a:pt x="83"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29" name="Oval 855"/>
              <p:cNvSpPr>
                <a:spLocks noChangeArrowheads="1"/>
              </p:cNvSpPr>
              <p:nvPr/>
            </p:nvSpPr>
            <p:spPr bwMode="auto">
              <a:xfrm>
                <a:off x="3839" y="2435"/>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30" name="Freeform 856"/>
              <p:cNvSpPr>
                <a:spLocks/>
              </p:cNvSpPr>
              <p:nvPr/>
            </p:nvSpPr>
            <p:spPr bwMode="auto">
              <a:xfrm>
                <a:off x="3835" y="2430"/>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31" name="Oval 857"/>
              <p:cNvSpPr>
                <a:spLocks noChangeArrowheads="1"/>
              </p:cNvSpPr>
              <p:nvPr/>
            </p:nvSpPr>
            <p:spPr bwMode="auto">
              <a:xfrm>
                <a:off x="3857" y="2334"/>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32" name="Freeform 858"/>
              <p:cNvSpPr>
                <a:spLocks/>
              </p:cNvSpPr>
              <p:nvPr/>
            </p:nvSpPr>
            <p:spPr bwMode="auto">
              <a:xfrm>
                <a:off x="3852" y="2330"/>
                <a:ext cx="84" cy="83"/>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6"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6"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33" name="Oval 859"/>
              <p:cNvSpPr>
                <a:spLocks noChangeArrowheads="1"/>
              </p:cNvSpPr>
              <p:nvPr/>
            </p:nvSpPr>
            <p:spPr bwMode="auto">
              <a:xfrm>
                <a:off x="3857" y="2769"/>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34" name="Freeform 860"/>
              <p:cNvSpPr>
                <a:spLocks/>
              </p:cNvSpPr>
              <p:nvPr/>
            </p:nvSpPr>
            <p:spPr bwMode="auto">
              <a:xfrm>
                <a:off x="3852" y="2765"/>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6"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35" name="Oval 861"/>
              <p:cNvSpPr>
                <a:spLocks noChangeArrowheads="1"/>
              </p:cNvSpPr>
              <p:nvPr/>
            </p:nvSpPr>
            <p:spPr bwMode="auto">
              <a:xfrm>
                <a:off x="3874" y="2837"/>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36" name="Freeform 862"/>
              <p:cNvSpPr>
                <a:spLocks/>
              </p:cNvSpPr>
              <p:nvPr/>
            </p:nvSpPr>
            <p:spPr bwMode="auto">
              <a:xfrm>
                <a:off x="3870" y="2832"/>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37" name="Oval 863"/>
              <p:cNvSpPr>
                <a:spLocks noChangeArrowheads="1"/>
              </p:cNvSpPr>
              <p:nvPr/>
            </p:nvSpPr>
            <p:spPr bwMode="auto">
              <a:xfrm>
                <a:off x="3874" y="2133"/>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38" name="Freeform 864"/>
              <p:cNvSpPr>
                <a:spLocks/>
              </p:cNvSpPr>
              <p:nvPr/>
            </p:nvSpPr>
            <p:spPr bwMode="auto">
              <a:xfrm>
                <a:off x="3870" y="2129"/>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2"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39" name="Oval 865"/>
              <p:cNvSpPr>
                <a:spLocks noChangeArrowheads="1"/>
              </p:cNvSpPr>
              <p:nvPr/>
            </p:nvSpPr>
            <p:spPr bwMode="auto">
              <a:xfrm>
                <a:off x="3874" y="2837"/>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40" name="Freeform 866"/>
              <p:cNvSpPr>
                <a:spLocks/>
              </p:cNvSpPr>
              <p:nvPr/>
            </p:nvSpPr>
            <p:spPr bwMode="auto">
              <a:xfrm>
                <a:off x="3870" y="2832"/>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41" name="Oval 867"/>
              <p:cNvSpPr>
                <a:spLocks noChangeArrowheads="1"/>
              </p:cNvSpPr>
              <p:nvPr/>
            </p:nvSpPr>
            <p:spPr bwMode="auto">
              <a:xfrm>
                <a:off x="3874" y="2199"/>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42" name="Freeform 868"/>
              <p:cNvSpPr>
                <a:spLocks/>
              </p:cNvSpPr>
              <p:nvPr/>
            </p:nvSpPr>
            <p:spPr bwMode="auto">
              <a:xfrm>
                <a:off x="3870" y="2195"/>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43" name="Oval 869"/>
              <p:cNvSpPr>
                <a:spLocks noChangeArrowheads="1"/>
              </p:cNvSpPr>
              <p:nvPr/>
            </p:nvSpPr>
            <p:spPr bwMode="auto">
              <a:xfrm>
                <a:off x="3891" y="2400"/>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44" name="Freeform 870"/>
              <p:cNvSpPr>
                <a:spLocks/>
              </p:cNvSpPr>
              <p:nvPr/>
            </p:nvSpPr>
            <p:spPr bwMode="auto">
              <a:xfrm>
                <a:off x="3887" y="2396"/>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45" name="Oval 871"/>
              <p:cNvSpPr>
                <a:spLocks noChangeArrowheads="1"/>
              </p:cNvSpPr>
              <p:nvPr/>
            </p:nvSpPr>
            <p:spPr bwMode="auto">
              <a:xfrm>
                <a:off x="3908" y="240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46" name="Freeform 872"/>
              <p:cNvSpPr>
                <a:spLocks/>
              </p:cNvSpPr>
              <p:nvPr/>
            </p:nvSpPr>
            <p:spPr bwMode="auto">
              <a:xfrm>
                <a:off x="3904" y="2396"/>
                <a:ext cx="83" cy="84"/>
              </a:xfrm>
              <a:custGeom>
                <a:avLst/>
                <a:gdLst/>
                <a:ahLst/>
                <a:cxnLst>
                  <a:cxn ang="0">
                    <a:pos x="46" y="0"/>
                  </a:cxn>
                  <a:cxn ang="0">
                    <a:pos x="54" y="2"/>
                  </a:cxn>
                  <a:cxn ang="0">
                    <a:pos x="62"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47" name="Oval 873"/>
              <p:cNvSpPr>
                <a:spLocks noChangeArrowheads="1"/>
              </p:cNvSpPr>
              <p:nvPr/>
            </p:nvSpPr>
            <p:spPr bwMode="auto">
              <a:xfrm>
                <a:off x="3908" y="246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48" name="Freeform 874"/>
              <p:cNvSpPr>
                <a:spLocks/>
              </p:cNvSpPr>
              <p:nvPr/>
            </p:nvSpPr>
            <p:spPr bwMode="auto">
              <a:xfrm>
                <a:off x="3904" y="2464"/>
                <a:ext cx="83" cy="84"/>
              </a:xfrm>
              <a:custGeom>
                <a:avLst/>
                <a:gdLst/>
                <a:ahLst/>
                <a:cxnLst>
                  <a:cxn ang="0">
                    <a:pos x="46" y="0"/>
                  </a:cxn>
                  <a:cxn ang="0">
                    <a:pos x="54" y="1"/>
                  </a:cxn>
                  <a:cxn ang="0">
                    <a:pos x="62"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2"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1"/>
                    </a:lnTo>
                    <a:lnTo>
                      <a:pt x="68" y="74"/>
                    </a:lnTo>
                    <a:lnTo>
                      <a:pt x="65" y="77"/>
                    </a:lnTo>
                    <a:lnTo>
                      <a:pt x="62"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49" name="Oval 875"/>
              <p:cNvSpPr>
                <a:spLocks noChangeArrowheads="1"/>
              </p:cNvSpPr>
              <p:nvPr/>
            </p:nvSpPr>
            <p:spPr bwMode="auto">
              <a:xfrm>
                <a:off x="3925" y="266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50" name="Freeform 876"/>
              <p:cNvSpPr>
                <a:spLocks/>
              </p:cNvSpPr>
              <p:nvPr/>
            </p:nvSpPr>
            <p:spPr bwMode="auto">
              <a:xfrm>
                <a:off x="3921" y="2665"/>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51" name="Oval 877"/>
              <p:cNvSpPr>
                <a:spLocks noChangeArrowheads="1"/>
              </p:cNvSpPr>
              <p:nvPr/>
            </p:nvSpPr>
            <p:spPr bwMode="auto">
              <a:xfrm>
                <a:off x="3925" y="256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52" name="Freeform 878"/>
              <p:cNvSpPr>
                <a:spLocks/>
              </p:cNvSpPr>
              <p:nvPr/>
            </p:nvSpPr>
            <p:spPr bwMode="auto">
              <a:xfrm>
                <a:off x="3921" y="2564"/>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53" name="Oval 879"/>
              <p:cNvSpPr>
                <a:spLocks noChangeArrowheads="1"/>
              </p:cNvSpPr>
              <p:nvPr/>
            </p:nvSpPr>
            <p:spPr bwMode="auto">
              <a:xfrm>
                <a:off x="3942" y="2636"/>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54" name="Freeform 880"/>
              <p:cNvSpPr>
                <a:spLocks/>
              </p:cNvSpPr>
              <p:nvPr/>
            </p:nvSpPr>
            <p:spPr bwMode="auto">
              <a:xfrm>
                <a:off x="3938" y="2631"/>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55" name="Oval 881"/>
              <p:cNvSpPr>
                <a:spLocks noChangeArrowheads="1"/>
              </p:cNvSpPr>
              <p:nvPr/>
            </p:nvSpPr>
            <p:spPr bwMode="auto">
              <a:xfrm>
                <a:off x="3942" y="2736"/>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56" name="Freeform 882"/>
              <p:cNvSpPr>
                <a:spLocks/>
              </p:cNvSpPr>
              <p:nvPr/>
            </p:nvSpPr>
            <p:spPr bwMode="auto">
              <a:xfrm>
                <a:off x="3938" y="2732"/>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8"/>
                    </a:lnTo>
                    <a:lnTo>
                      <a:pt x="58" y="80"/>
                    </a:lnTo>
                    <a:lnTo>
                      <a:pt x="54" y="82"/>
                    </a:lnTo>
                    <a:lnTo>
                      <a:pt x="50" y="83"/>
                    </a:lnTo>
                    <a:lnTo>
                      <a:pt x="46" y="83"/>
                    </a:lnTo>
                    <a:lnTo>
                      <a:pt x="42" y="83"/>
                    </a:lnTo>
                    <a:lnTo>
                      <a:pt x="37" y="83"/>
                    </a:lnTo>
                    <a:lnTo>
                      <a:pt x="33" y="83"/>
                    </a:lnTo>
                    <a:lnTo>
                      <a:pt x="29" y="82"/>
                    </a:lnTo>
                    <a:lnTo>
                      <a:pt x="26" y="80"/>
                    </a:lnTo>
                    <a:lnTo>
                      <a:pt x="22" y="78"/>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57" name="Oval 883"/>
              <p:cNvSpPr>
                <a:spLocks noChangeArrowheads="1"/>
              </p:cNvSpPr>
              <p:nvPr/>
            </p:nvSpPr>
            <p:spPr bwMode="auto">
              <a:xfrm>
                <a:off x="3958" y="246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58" name="Freeform 884"/>
              <p:cNvSpPr>
                <a:spLocks/>
              </p:cNvSpPr>
              <p:nvPr/>
            </p:nvSpPr>
            <p:spPr bwMode="auto">
              <a:xfrm>
                <a:off x="3954" y="2464"/>
                <a:ext cx="84" cy="84"/>
              </a:xfrm>
              <a:custGeom>
                <a:avLst/>
                <a:gdLst/>
                <a:ahLst/>
                <a:cxnLst>
                  <a:cxn ang="0">
                    <a:pos x="47"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1" y="83"/>
                    </a:lnTo>
                    <a:lnTo>
                      <a:pt x="47" y="84"/>
                    </a:lnTo>
                    <a:lnTo>
                      <a:pt x="42" y="84"/>
                    </a:lnTo>
                    <a:lnTo>
                      <a:pt x="38" y="84"/>
                    </a:lnTo>
                    <a:lnTo>
                      <a:pt x="33"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59" name="Oval 885"/>
              <p:cNvSpPr>
                <a:spLocks noChangeArrowheads="1"/>
              </p:cNvSpPr>
              <p:nvPr/>
            </p:nvSpPr>
            <p:spPr bwMode="auto">
              <a:xfrm>
                <a:off x="3992" y="236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60" name="Freeform 886"/>
              <p:cNvSpPr>
                <a:spLocks/>
              </p:cNvSpPr>
              <p:nvPr/>
            </p:nvSpPr>
            <p:spPr bwMode="auto">
              <a:xfrm>
                <a:off x="3988" y="2363"/>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61" name="Oval 887"/>
              <p:cNvSpPr>
                <a:spLocks noChangeArrowheads="1"/>
              </p:cNvSpPr>
              <p:nvPr/>
            </p:nvSpPr>
            <p:spPr bwMode="auto">
              <a:xfrm>
                <a:off x="3992" y="2535"/>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62" name="Freeform 888"/>
              <p:cNvSpPr>
                <a:spLocks/>
              </p:cNvSpPr>
              <p:nvPr/>
            </p:nvSpPr>
            <p:spPr bwMode="auto">
              <a:xfrm>
                <a:off x="3988" y="2531"/>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63" name="Oval 889"/>
              <p:cNvSpPr>
                <a:spLocks noChangeArrowheads="1"/>
              </p:cNvSpPr>
              <p:nvPr/>
            </p:nvSpPr>
            <p:spPr bwMode="auto">
              <a:xfrm>
                <a:off x="4009" y="246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64" name="Freeform 890"/>
              <p:cNvSpPr>
                <a:spLocks/>
              </p:cNvSpPr>
              <p:nvPr/>
            </p:nvSpPr>
            <p:spPr bwMode="auto">
              <a:xfrm>
                <a:off x="4005" y="2464"/>
                <a:ext cx="84" cy="84"/>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65" name="Oval 891"/>
              <p:cNvSpPr>
                <a:spLocks noChangeArrowheads="1"/>
              </p:cNvSpPr>
              <p:nvPr/>
            </p:nvSpPr>
            <p:spPr bwMode="auto">
              <a:xfrm>
                <a:off x="4009" y="2736"/>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66" name="Freeform 892"/>
              <p:cNvSpPr>
                <a:spLocks/>
              </p:cNvSpPr>
              <p:nvPr/>
            </p:nvSpPr>
            <p:spPr bwMode="auto">
              <a:xfrm>
                <a:off x="4005" y="2732"/>
                <a:ext cx="84" cy="83"/>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67" name="Oval 893"/>
              <p:cNvSpPr>
                <a:spLocks noChangeArrowheads="1"/>
              </p:cNvSpPr>
              <p:nvPr/>
            </p:nvSpPr>
            <p:spPr bwMode="auto">
              <a:xfrm>
                <a:off x="4009" y="280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68" name="Freeform 894"/>
              <p:cNvSpPr>
                <a:spLocks/>
              </p:cNvSpPr>
              <p:nvPr/>
            </p:nvSpPr>
            <p:spPr bwMode="auto">
              <a:xfrm>
                <a:off x="4005" y="2799"/>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6"/>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29"/>
                    </a:lnTo>
                    <a:lnTo>
                      <a:pt x="83" y="33"/>
                    </a:lnTo>
                    <a:lnTo>
                      <a:pt x="84" y="38"/>
                    </a:lnTo>
                    <a:lnTo>
                      <a:pt x="84" y="42"/>
                    </a:lnTo>
                    <a:lnTo>
                      <a:pt x="84" y="46"/>
                    </a:lnTo>
                    <a:lnTo>
                      <a:pt x="83" y="51"/>
                    </a:lnTo>
                    <a:lnTo>
                      <a:pt x="83"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69" name="Oval 895"/>
              <p:cNvSpPr>
                <a:spLocks noChangeArrowheads="1"/>
              </p:cNvSpPr>
              <p:nvPr/>
            </p:nvSpPr>
            <p:spPr bwMode="auto">
              <a:xfrm>
                <a:off x="4027" y="2702"/>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70" name="Freeform 896"/>
              <p:cNvSpPr>
                <a:spLocks/>
              </p:cNvSpPr>
              <p:nvPr/>
            </p:nvSpPr>
            <p:spPr bwMode="auto">
              <a:xfrm>
                <a:off x="4022" y="2698"/>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4" y="16"/>
                    </a:lnTo>
                    <a:lnTo>
                      <a:pt x="78" y="19"/>
                    </a:lnTo>
                    <a:lnTo>
                      <a:pt x="79" y="22"/>
                    </a:lnTo>
                    <a:lnTo>
                      <a:pt x="81" y="26"/>
                    </a:lnTo>
                    <a:lnTo>
                      <a:pt x="83" y="29"/>
                    </a:lnTo>
                    <a:lnTo>
                      <a:pt x="83" y="34"/>
                    </a:lnTo>
                    <a:lnTo>
                      <a:pt x="84" y="38"/>
                    </a:lnTo>
                    <a:lnTo>
                      <a:pt x="84" y="42"/>
                    </a:lnTo>
                    <a:lnTo>
                      <a:pt x="84" y="47"/>
                    </a:lnTo>
                    <a:lnTo>
                      <a:pt x="83" y="51"/>
                    </a:lnTo>
                    <a:lnTo>
                      <a:pt x="83" y="55"/>
                    </a:lnTo>
                    <a:lnTo>
                      <a:pt x="81" y="58"/>
                    </a:lnTo>
                    <a:lnTo>
                      <a:pt x="79" y="62"/>
                    </a:lnTo>
                    <a:lnTo>
                      <a:pt x="78" y="65"/>
                    </a:lnTo>
                    <a:lnTo>
                      <a:pt x="74" y="69"/>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7" y="81"/>
                    </a:lnTo>
                    <a:lnTo>
                      <a:pt x="22" y="79"/>
                    </a:lnTo>
                    <a:lnTo>
                      <a:pt x="19" y="77"/>
                    </a:lnTo>
                    <a:lnTo>
                      <a:pt x="16" y="74"/>
                    </a:lnTo>
                    <a:lnTo>
                      <a:pt x="13" y="72"/>
                    </a:lnTo>
                    <a:lnTo>
                      <a:pt x="10" y="69"/>
                    </a:lnTo>
                    <a:lnTo>
                      <a:pt x="7" y="65"/>
                    </a:lnTo>
                    <a:lnTo>
                      <a:pt x="5" y="62"/>
                    </a:lnTo>
                    <a:lnTo>
                      <a:pt x="4" y="58"/>
                    </a:lnTo>
                    <a:lnTo>
                      <a:pt x="2" y="55"/>
                    </a:lnTo>
                    <a:lnTo>
                      <a:pt x="1" y="51"/>
                    </a:lnTo>
                    <a:lnTo>
                      <a:pt x="0" y="47"/>
                    </a:lnTo>
                    <a:lnTo>
                      <a:pt x="0" y="42"/>
                    </a:lnTo>
                    <a:lnTo>
                      <a:pt x="0" y="38"/>
                    </a:lnTo>
                    <a:lnTo>
                      <a:pt x="1" y="34"/>
                    </a:lnTo>
                    <a:lnTo>
                      <a:pt x="2" y="29"/>
                    </a:lnTo>
                    <a:lnTo>
                      <a:pt x="4" y="26"/>
                    </a:lnTo>
                    <a:lnTo>
                      <a:pt x="5" y="22"/>
                    </a:lnTo>
                    <a:lnTo>
                      <a:pt x="7" y="19"/>
                    </a:lnTo>
                    <a:lnTo>
                      <a:pt x="10" y="16"/>
                    </a:lnTo>
                    <a:lnTo>
                      <a:pt x="13" y="12"/>
                    </a:lnTo>
                    <a:lnTo>
                      <a:pt x="16" y="10"/>
                    </a:lnTo>
                    <a:lnTo>
                      <a:pt x="19" y="7"/>
                    </a:lnTo>
                    <a:lnTo>
                      <a:pt x="22" y="5"/>
                    </a:lnTo>
                    <a:lnTo>
                      <a:pt x="27"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71" name="Oval 897"/>
              <p:cNvSpPr>
                <a:spLocks noChangeArrowheads="1"/>
              </p:cNvSpPr>
              <p:nvPr/>
            </p:nvSpPr>
            <p:spPr bwMode="auto">
              <a:xfrm>
                <a:off x="4027" y="2435"/>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72" name="Freeform 898"/>
              <p:cNvSpPr>
                <a:spLocks/>
              </p:cNvSpPr>
              <p:nvPr/>
            </p:nvSpPr>
            <p:spPr bwMode="auto">
              <a:xfrm>
                <a:off x="4022" y="2430"/>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6" y="7"/>
                    </a:lnTo>
                    <a:lnTo>
                      <a:pt x="69" y="10"/>
                    </a:lnTo>
                    <a:lnTo>
                      <a:pt x="72" y="13"/>
                    </a:lnTo>
                    <a:lnTo>
                      <a:pt x="74" y="16"/>
                    </a:lnTo>
                    <a:lnTo>
                      <a:pt x="78" y="19"/>
                    </a:lnTo>
                    <a:lnTo>
                      <a:pt x="79" y="22"/>
                    </a:lnTo>
                    <a:lnTo>
                      <a:pt x="81" y="27"/>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5"/>
                    </a:lnTo>
                    <a:lnTo>
                      <a:pt x="66" y="78"/>
                    </a:lnTo>
                    <a:lnTo>
                      <a:pt x="62" y="79"/>
                    </a:lnTo>
                    <a:lnTo>
                      <a:pt x="58" y="81"/>
                    </a:lnTo>
                    <a:lnTo>
                      <a:pt x="55" y="83"/>
                    </a:lnTo>
                    <a:lnTo>
                      <a:pt x="51" y="83"/>
                    </a:lnTo>
                    <a:lnTo>
                      <a:pt x="47" y="84"/>
                    </a:lnTo>
                    <a:lnTo>
                      <a:pt x="43" y="84"/>
                    </a:lnTo>
                    <a:lnTo>
                      <a:pt x="38" y="84"/>
                    </a:lnTo>
                    <a:lnTo>
                      <a:pt x="34" y="83"/>
                    </a:lnTo>
                    <a:lnTo>
                      <a:pt x="30" y="83"/>
                    </a:lnTo>
                    <a:lnTo>
                      <a:pt x="27" y="81"/>
                    </a:lnTo>
                    <a:lnTo>
                      <a:pt x="22" y="79"/>
                    </a:lnTo>
                    <a:lnTo>
                      <a:pt x="19" y="78"/>
                    </a:lnTo>
                    <a:lnTo>
                      <a:pt x="16" y="75"/>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3" y="13"/>
                    </a:lnTo>
                    <a:lnTo>
                      <a:pt x="16" y="10"/>
                    </a:lnTo>
                    <a:lnTo>
                      <a:pt x="19" y="7"/>
                    </a:lnTo>
                    <a:lnTo>
                      <a:pt x="22" y="5"/>
                    </a:lnTo>
                    <a:lnTo>
                      <a:pt x="27"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73" name="Oval 899"/>
              <p:cNvSpPr>
                <a:spLocks noChangeArrowheads="1"/>
              </p:cNvSpPr>
              <p:nvPr/>
            </p:nvSpPr>
            <p:spPr bwMode="auto">
              <a:xfrm>
                <a:off x="4027" y="2400"/>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74" name="Freeform 900"/>
              <p:cNvSpPr>
                <a:spLocks/>
              </p:cNvSpPr>
              <p:nvPr/>
            </p:nvSpPr>
            <p:spPr bwMode="auto">
              <a:xfrm>
                <a:off x="4022" y="2396"/>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6"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6" y="78"/>
                    </a:lnTo>
                    <a:lnTo>
                      <a:pt x="62" y="79"/>
                    </a:lnTo>
                    <a:lnTo>
                      <a:pt x="58" y="81"/>
                    </a:lnTo>
                    <a:lnTo>
                      <a:pt x="55" y="82"/>
                    </a:lnTo>
                    <a:lnTo>
                      <a:pt x="51" y="83"/>
                    </a:lnTo>
                    <a:lnTo>
                      <a:pt x="47" y="84"/>
                    </a:lnTo>
                    <a:lnTo>
                      <a:pt x="43" y="84"/>
                    </a:lnTo>
                    <a:lnTo>
                      <a:pt x="38" y="84"/>
                    </a:lnTo>
                    <a:lnTo>
                      <a:pt x="34" y="83"/>
                    </a:lnTo>
                    <a:lnTo>
                      <a:pt x="30" y="82"/>
                    </a:lnTo>
                    <a:lnTo>
                      <a:pt x="27"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7"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75" name="Oval 901"/>
              <p:cNvSpPr>
                <a:spLocks noChangeArrowheads="1"/>
              </p:cNvSpPr>
              <p:nvPr/>
            </p:nvSpPr>
            <p:spPr bwMode="auto">
              <a:xfrm>
                <a:off x="4027" y="2468"/>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76" name="Freeform 902"/>
              <p:cNvSpPr>
                <a:spLocks/>
              </p:cNvSpPr>
              <p:nvPr/>
            </p:nvSpPr>
            <p:spPr bwMode="auto">
              <a:xfrm>
                <a:off x="4022" y="2464"/>
                <a:ext cx="84" cy="84"/>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6"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6" y="77"/>
                    </a:lnTo>
                    <a:lnTo>
                      <a:pt x="62" y="79"/>
                    </a:lnTo>
                    <a:lnTo>
                      <a:pt x="58" y="80"/>
                    </a:lnTo>
                    <a:lnTo>
                      <a:pt x="55" y="82"/>
                    </a:lnTo>
                    <a:lnTo>
                      <a:pt x="51" y="83"/>
                    </a:lnTo>
                    <a:lnTo>
                      <a:pt x="47" y="84"/>
                    </a:lnTo>
                    <a:lnTo>
                      <a:pt x="43" y="84"/>
                    </a:lnTo>
                    <a:lnTo>
                      <a:pt x="38" y="84"/>
                    </a:lnTo>
                    <a:lnTo>
                      <a:pt x="34" y="83"/>
                    </a:lnTo>
                    <a:lnTo>
                      <a:pt x="30" y="82"/>
                    </a:lnTo>
                    <a:lnTo>
                      <a:pt x="27"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7"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77" name="Oval 903"/>
              <p:cNvSpPr>
                <a:spLocks noChangeArrowheads="1"/>
              </p:cNvSpPr>
              <p:nvPr/>
            </p:nvSpPr>
            <p:spPr bwMode="auto">
              <a:xfrm>
                <a:off x="4027" y="2066"/>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78" name="Freeform 904"/>
              <p:cNvSpPr>
                <a:spLocks/>
              </p:cNvSpPr>
              <p:nvPr/>
            </p:nvSpPr>
            <p:spPr bwMode="auto">
              <a:xfrm>
                <a:off x="4022" y="2062"/>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6" y="77"/>
                    </a:lnTo>
                    <a:lnTo>
                      <a:pt x="62" y="79"/>
                    </a:lnTo>
                    <a:lnTo>
                      <a:pt x="58" y="80"/>
                    </a:lnTo>
                    <a:lnTo>
                      <a:pt x="55" y="82"/>
                    </a:lnTo>
                    <a:lnTo>
                      <a:pt x="51" y="83"/>
                    </a:lnTo>
                    <a:lnTo>
                      <a:pt x="47" y="84"/>
                    </a:lnTo>
                    <a:lnTo>
                      <a:pt x="43" y="84"/>
                    </a:lnTo>
                    <a:lnTo>
                      <a:pt x="38" y="84"/>
                    </a:lnTo>
                    <a:lnTo>
                      <a:pt x="34" y="83"/>
                    </a:lnTo>
                    <a:lnTo>
                      <a:pt x="30" y="82"/>
                    </a:lnTo>
                    <a:lnTo>
                      <a:pt x="27"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7"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79" name="Oval 905"/>
              <p:cNvSpPr>
                <a:spLocks noChangeArrowheads="1"/>
              </p:cNvSpPr>
              <p:nvPr/>
            </p:nvSpPr>
            <p:spPr bwMode="auto">
              <a:xfrm>
                <a:off x="4044" y="2367"/>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80" name="Freeform 906"/>
              <p:cNvSpPr>
                <a:spLocks/>
              </p:cNvSpPr>
              <p:nvPr/>
            </p:nvSpPr>
            <p:spPr bwMode="auto">
              <a:xfrm>
                <a:off x="4040" y="2363"/>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81" name="Oval 907"/>
              <p:cNvSpPr>
                <a:spLocks noChangeArrowheads="1"/>
              </p:cNvSpPr>
              <p:nvPr/>
            </p:nvSpPr>
            <p:spPr bwMode="auto">
              <a:xfrm>
                <a:off x="4044" y="2300"/>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82" name="Freeform 908"/>
              <p:cNvSpPr>
                <a:spLocks/>
              </p:cNvSpPr>
              <p:nvPr/>
            </p:nvSpPr>
            <p:spPr bwMode="auto">
              <a:xfrm>
                <a:off x="4040" y="2296"/>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83" name="Oval 909"/>
              <p:cNvSpPr>
                <a:spLocks noChangeArrowheads="1"/>
              </p:cNvSpPr>
              <p:nvPr/>
            </p:nvSpPr>
            <p:spPr bwMode="auto">
              <a:xfrm>
                <a:off x="4044" y="2568"/>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84" name="Freeform 910"/>
              <p:cNvSpPr>
                <a:spLocks/>
              </p:cNvSpPr>
              <p:nvPr/>
            </p:nvSpPr>
            <p:spPr bwMode="auto">
              <a:xfrm>
                <a:off x="4040" y="2564"/>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2"/>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85" name="Oval 911"/>
              <p:cNvSpPr>
                <a:spLocks noChangeArrowheads="1"/>
              </p:cNvSpPr>
              <p:nvPr/>
            </p:nvSpPr>
            <p:spPr bwMode="auto">
              <a:xfrm>
                <a:off x="4044" y="2535"/>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86" name="Freeform 912"/>
              <p:cNvSpPr>
                <a:spLocks/>
              </p:cNvSpPr>
              <p:nvPr/>
            </p:nvSpPr>
            <p:spPr bwMode="auto">
              <a:xfrm>
                <a:off x="4040" y="2531"/>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8"/>
                  </a:cxn>
                  <a:cxn ang="0">
                    <a:pos x="54" y="82"/>
                  </a:cxn>
                  <a:cxn ang="0">
                    <a:pos x="46" y="83"/>
                  </a:cxn>
                  <a:cxn ang="0">
                    <a:pos x="37" y="83"/>
                  </a:cxn>
                  <a:cxn ang="0">
                    <a:pos x="29" y="82"/>
                  </a:cxn>
                  <a:cxn ang="0">
                    <a:pos x="22" y="78"/>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8"/>
                    </a:lnTo>
                    <a:lnTo>
                      <a:pt x="57" y="80"/>
                    </a:lnTo>
                    <a:lnTo>
                      <a:pt x="54" y="82"/>
                    </a:lnTo>
                    <a:lnTo>
                      <a:pt x="50" y="83"/>
                    </a:lnTo>
                    <a:lnTo>
                      <a:pt x="46" y="83"/>
                    </a:lnTo>
                    <a:lnTo>
                      <a:pt x="42" y="83"/>
                    </a:lnTo>
                    <a:lnTo>
                      <a:pt x="37" y="83"/>
                    </a:lnTo>
                    <a:lnTo>
                      <a:pt x="33" y="83"/>
                    </a:lnTo>
                    <a:lnTo>
                      <a:pt x="29" y="82"/>
                    </a:lnTo>
                    <a:lnTo>
                      <a:pt x="26" y="80"/>
                    </a:lnTo>
                    <a:lnTo>
                      <a:pt x="22" y="78"/>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87" name="Oval 913"/>
              <p:cNvSpPr>
                <a:spLocks noChangeArrowheads="1"/>
              </p:cNvSpPr>
              <p:nvPr/>
            </p:nvSpPr>
            <p:spPr bwMode="auto">
              <a:xfrm>
                <a:off x="4044" y="2535"/>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88" name="Freeform 914"/>
              <p:cNvSpPr>
                <a:spLocks/>
              </p:cNvSpPr>
              <p:nvPr/>
            </p:nvSpPr>
            <p:spPr bwMode="auto">
              <a:xfrm>
                <a:off x="4040" y="2531"/>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8"/>
                  </a:cxn>
                  <a:cxn ang="0">
                    <a:pos x="54" y="82"/>
                  </a:cxn>
                  <a:cxn ang="0">
                    <a:pos x="46" y="83"/>
                  </a:cxn>
                  <a:cxn ang="0">
                    <a:pos x="37" y="83"/>
                  </a:cxn>
                  <a:cxn ang="0">
                    <a:pos x="29" y="82"/>
                  </a:cxn>
                  <a:cxn ang="0">
                    <a:pos x="22" y="78"/>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8"/>
                    </a:lnTo>
                    <a:lnTo>
                      <a:pt x="57" y="80"/>
                    </a:lnTo>
                    <a:lnTo>
                      <a:pt x="54" y="82"/>
                    </a:lnTo>
                    <a:lnTo>
                      <a:pt x="50" y="83"/>
                    </a:lnTo>
                    <a:lnTo>
                      <a:pt x="46" y="83"/>
                    </a:lnTo>
                    <a:lnTo>
                      <a:pt x="42" y="83"/>
                    </a:lnTo>
                    <a:lnTo>
                      <a:pt x="37" y="83"/>
                    </a:lnTo>
                    <a:lnTo>
                      <a:pt x="33" y="83"/>
                    </a:lnTo>
                    <a:lnTo>
                      <a:pt x="29" y="82"/>
                    </a:lnTo>
                    <a:lnTo>
                      <a:pt x="26" y="80"/>
                    </a:lnTo>
                    <a:lnTo>
                      <a:pt x="22" y="78"/>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89" name="Oval 915"/>
              <p:cNvSpPr>
                <a:spLocks noChangeArrowheads="1"/>
              </p:cNvSpPr>
              <p:nvPr/>
            </p:nvSpPr>
            <p:spPr bwMode="auto">
              <a:xfrm>
                <a:off x="4060" y="2636"/>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90" name="Freeform 916"/>
              <p:cNvSpPr>
                <a:spLocks/>
              </p:cNvSpPr>
              <p:nvPr/>
            </p:nvSpPr>
            <p:spPr bwMode="auto">
              <a:xfrm>
                <a:off x="4056" y="2631"/>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1" y="55"/>
                    </a:lnTo>
                    <a:lnTo>
                      <a:pt x="1" y="51"/>
                    </a:lnTo>
                    <a:lnTo>
                      <a:pt x="0" y="47"/>
                    </a:lnTo>
                    <a:lnTo>
                      <a:pt x="0" y="43"/>
                    </a:lnTo>
                    <a:lnTo>
                      <a:pt x="0" y="38"/>
                    </a:lnTo>
                    <a:lnTo>
                      <a:pt x="1" y="34"/>
                    </a:lnTo>
                    <a:lnTo>
                      <a:pt x="1"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91" name="Oval 917"/>
              <p:cNvSpPr>
                <a:spLocks noChangeArrowheads="1"/>
              </p:cNvSpPr>
              <p:nvPr/>
            </p:nvSpPr>
            <p:spPr bwMode="auto">
              <a:xfrm>
                <a:off x="4060" y="2535"/>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92" name="Freeform 918"/>
              <p:cNvSpPr>
                <a:spLocks/>
              </p:cNvSpPr>
              <p:nvPr/>
            </p:nvSpPr>
            <p:spPr bwMode="auto">
              <a:xfrm>
                <a:off x="4056" y="2531"/>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8"/>
                    </a:lnTo>
                    <a:lnTo>
                      <a:pt x="58" y="80"/>
                    </a:lnTo>
                    <a:lnTo>
                      <a:pt x="54" y="82"/>
                    </a:lnTo>
                    <a:lnTo>
                      <a:pt x="50" y="83"/>
                    </a:lnTo>
                    <a:lnTo>
                      <a:pt x="46" y="83"/>
                    </a:lnTo>
                    <a:lnTo>
                      <a:pt x="42" y="83"/>
                    </a:lnTo>
                    <a:lnTo>
                      <a:pt x="37" y="83"/>
                    </a:lnTo>
                    <a:lnTo>
                      <a:pt x="33" y="83"/>
                    </a:lnTo>
                    <a:lnTo>
                      <a:pt x="29" y="82"/>
                    </a:lnTo>
                    <a:lnTo>
                      <a:pt x="26" y="80"/>
                    </a:lnTo>
                    <a:lnTo>
                      <a:pt x="22" y="78"/>
                    </a:lnTo>
                    <a:lnTo>
                      <a:pt x="19"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93" name="Oval 919"/>
              <p:cNvSpPr>
                <a:spLocks noChangeArrowheads="1"/>
              </p:cNvSpPr>
              <p:nvPr/>
            </p:nvSpPr>
            <p:spPr bwMode="auto">
              <a:xfrm>
                <a:off x="4060" y="280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94" name="Freeform 920"/>
              <p:cNvSpPr>
                <a:spLocks/>
              </p:cNvSpPr>
              <p:nvPr/>
            </p:nvSpPr>
            <p:spPr bwMode="auto">
              <a:xfrm>
                <a:off x="4056" y="2799"/>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5"/>
                  </a:cxn>
                  <a:cxn ang="0">
                    <a:pos x="0" y="46"/>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1" y="55"/>
                    </a:lnTo>
                    <a:lnTo>
                      <a:pt x="1" y="51"/>
                    </a:lnTo>
                    <a:lnTo>
                      <a:pt x="0" y="46"/>
                    </a:lnTo>
                    <a:lnTo>
                      <a:pt x="0" y="42"/>
                    </a:lnTo>
                    <a:lnTo>
                      <a:pt x="0" y="38"/>
                    </a:lnTo>
                    <a:lnTo>
                      <a:pt x="1" y="33"/>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95" name="Oval 921"/>
              <p:cNvSpPr>
                <a:spLocks noChangeArrowheads="1"/>
              </p:cNvSpPr>
              <p:nvPr/>
            </p:nvSpPr>
            <p:spPr bwMode="auto">
              <a:xfrm>
                <a:off x="4077" y="240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96" name="Freeform 922"/>
              <p:cNvSpPr>
                <a:spLocks/>
              </p:cNvSpPr>
              <p:nvPr/>
            </p:nvSpPr>
            <p:spPr bwMode="auto">
              <a:xfrm>
                <a:off x="4073" y="2396"/>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97" name="Oval 923"/>
              <p:cNvSpPr>
                <a:spLocks noChangeArrowheads="1"/>
              </p:cNvSpPr>
              <p:nvPr/>
            </p:nvSpPr>
            <p:spPr bwMode="auto">
              <a:xfrm>
                <a:off x="4094" y="2435"/>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998" name="Freeform 924"/>
              <p:cNvSpPr>
                <a:spLocks/>
              </p:cNvSpPr>
              <p:nvPr/>
            </p:nvSpPr>
            <p:spPr bwMode="auto">
              <a:xfrm>
                <a:off x="4090" y="2430"/>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2" y="13"/>
                    </a:lnTo>
                    <a:lnTo>
                      <a:pt x="74" y="16"/>
                    </a:lnTo>
                    <a:lnTo>
                      <a:pt x="77"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999" name="Oval 925"/>
              <p:cNvSpPr>
                <a:spLocks noChangeArrowheads="1"/>
              </p:cNvSpPr>
              <p:nvPr/>
            </p:nvSpPr>
            <p:spPr bwMode="auto">
              <a:xfrm>
                <a:off x="4094" y="209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00" name="Freeform 926"/>
              <p:cNvSpPr>
                <a:spLocks/>
              </p:cNvSpPr>
              <p:nvPr/>
            </p:nvSpPr>
            <p:spPr bwMode="auto">
              <a:xfrm>
                <a:off x="4090" y="2095"/>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01" name="Oval 927"/>
              <p:cNvSpPr>
                <a:spLocks noChangeArrowheads="1"/>
              </p:cNvSpPr>
              <p:nvPr/>
            </p:nvSpPr>
            <p:spPr bwMode="auto">
              <a:xfrm>
                <a:off x="4094" y="102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02" name="Freeform 928"/>
              <p:cNvSpPr>
                <a:spLocks/>
              </p:cNvSpPr>
              <p:nvPr/>
            </p:nvSpPr>
            <p:spPr bwMode="auto">
              <a:xfrm>
                <a:off x="4090" y="1023"/>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03" name="Oval 929"/>
              <p:cNvSpPr>
                <a:spLocks noChangeArrowheads="1"/>
              </p:cNvSpPr>
              <p:nvPr/>
            </p:nvSpPr>
            <p:spPr bwMode="auto">
              <a:xfrm>
                <a:off x="4111" y="2133"/>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04" name="Freeform 930"/>
              <p:cNvSpPr>
                <a:spLocks/>
              </p:cNvSpPr>
              <p:nvPr/>
            </p:nvSpPr>
            <p:spPr bwMode="auto">
              <a:xfrm>
                <a:off x="4107" y="2129"/>
                <a:ext cx="84" cy="83"/>
              </a:xfrm>
              <a:custGeom>
                <a:avLst/>
                <a:gdLst/>
                <a:ahLst/>
                <a:cxnLst>
                  <a:cxn ang="0">
                    <a:pos x="46" y="0"/>
                  </a:cxn>
                  <a:cxn ang="0">
                    <a:pos x="55"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5" y="82"/>
                  </a:cxn>
                  <a:cxn ang="0">
                    <a:pos x="46" y="83"/>
                  </a:cxn>
                  <a:cxn ang="0">
                    <a:pos x="37" y="83"/>
                  </a:cxn>
                  <a:cxn ang="0">
                    <a:pos x="29"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29" y="1"/>
                  </a:cxn>
                  <a:cxn ang="0">
                    <a:pos x="37" y="0"/>
                  </a:cxn>
                  <a:cxn ang="0">
                    <a:pos x="42" y="0"/>
                  </a:cxn>
                </a:cxnLst>
                <a:rect l="0" t="0" r="r" b="b"/>
                <a:pathLst>
                  <a:path w="84" h="83">
                    <a:moveTo>
                      <a:pt x="42" y="0"/>
                    </a:moveTo>
                    <a:lnTo>
                      <a:pt x="46" y="0"/>
                    </a:lnTo>
                    <a:lnTo>
                      <a:pt x="51" y="0"/>
                    </a:lnTo>
                    <a:lnTo>
                      <a:pt x="55" y="1"/>
                    </a:lnTo>
                    <a:lnTo>
                      <a:pt x="58" y="3"/>
                    </a:lnTo>
                    <a:lnTo>
                      <a:pt x="62" y="4"/>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9"/>
                    </a:lnTo>
                    <a:lnTo>
                      <a:pt x="58" y="80"/>
                    </a:lnTo>
                    <a:lnTo>
                      <a:pt x="55" y="82"/>
                    </a:lnTo>
                    <a:lnTo>
                      <a:pt x="51" y="83"/>
                    </a:lnTo>
                    <a:lnTo>
                      <a:pt x="46" y="83"/>
                    </a:lnTo>
                    <a:lnTo>
                      <a:pt x="42" y="83"/>
                    </a:lnTo>
                    <a:lnTo>
                      <a:pt x="37" y="83"/>
                    </a:lnTo>
                    <a:lnTo>
                      <a:pt x="33" y="83"/>
                    </a:lnTo>
                    <a:lnTo>
                      <a:pt x="29"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05" name="Oval 931"/>
              <p:cNvSpPr>
                <a:spLocks noChangeArrowheads="1"/>
              </p:cNvSpPr>
              <p:nvPr/>
            </p:nvSpPr>
            <p:spPr bwMode="auto">
              <a:xfrm>
                <a:off x="4111" y="250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06" name="Freeform 932"/>
              <p:cNvSpPr>
                <a:spLocks/>
              </p:cNvSpPr>
              <p:nvPr/>
            </p:nvSpPr>
            <p:spPr bwMode="auto">
              <a:xfrm>
                <a:off x="4107" y="2497"/>
                <a:ext cx="84" cy="84"/>
              </a:xfrm>
              <a:custGeom>
                <a:avLst/>
                <a:gdLst/>
                <a:ahLst/>
                <a:cxnLst>
                  <a:cxn ang="0">
                    <a:pos x="46"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5" y="82"/>
                  </a:cxn>
                  <a:cxn ang="0">
                    <a:pos x="46" y="84"/>
                  </a:cxn>
                  <a:cxn ang="0">
                    <a:pos x="37"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7"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2"/>
                    </a:lnTo>
                    <a:lnTo>
                      <a:pt x="51" y="83"/>
                    </a:lnTo>
                    <a:lnTo>
                      <a:pt x="46" y="84"/>
                    </a:lnTo>
                    <a:lnTo>
                      <a:pt x="42" y="84"/>
                    </a:lnTo>
                    <a:lnTo>
                      <a:pt x="37" y="84"/>
                    </a:lnTo>
                    <a:lnTo>
                      <a:pt x="33"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07" name="Oval 933"/>
              <p:cNvSpPr>
                <a:spLocks noChangeArrowheads="1"/>
              </p:cNvSpPr>
              <p:nvPr/>
            </p:nvSpPr>
            <p:spPr bwMode="auto">
              <a:xfrm>
                <a:off x="4145" y="1965"/>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08" name="Freeform 934"/>
              <p:cNvSpPr>
                <a:spLocks/>
              </p:cNvSpPr>
              <p:nvPr/>
            </p:nvSpPr>
            <p:spPr bwMode="auto">
              <a:xfrm>
                <a:off x="4141" y="1961"/>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09" name="Oval 935"/>
              <p:cNvSpPr>
                <a:spLocks noChangeArrowheads="1"/>
              </p:cNvSpPr>
              <p:nvPr/>
            </p:nvSpPr>
            <p:spPr bwMode="auto">
              <a:xfrm>
                <a:off x="4145" y="216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10" name="Freeform 936"/>
              <p:cNvSpPr>
                <a:spLocks/>
              </p:cNvSpPr>
              <p:nvPr/>
            </p:nvSpPr>
            <p:spPr bwMode="auto">
              <a:xfrm>
                <a:off x="4141" y="2162"/>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11" name="Oval 937"/>
              <p:cNvSpPr>
                <a:spLocks noChangeArrowheads="1"/>
              </p:cNvSpPr>
              <p:nvPr/>
            </p:nvSpPr>
            <p:spPr bwMode="auto">
              <a:xfrm>
                <a:off x="4145" y="240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12" name="Freeform 938"/>
              <p:cNvSpPr>
                <a:spLocks/>
              </p:cNvSpPr>
              <p:nvPr/>
            </p:nvSpPr>
            <p:spPr bwMode="auto">
              <a:xfrm>
                <a:off x="4141" y="2396"/>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13" name="Oval 939"/>
              <p:cNvSpPr>
                <a:spLocks noChangeArrowheads="1"/>
              </p:cNvSpPr>
              <p:nvPr/>
            </p:nvSpPr>
            <p:spPr bwMode="auto">
              <a:xfrm>
                <a:off x="4145" y="1965"/>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14" name="Freeform 940"/>
              <p:cNvSpPr>
                <a:spLocks/>
              </p:cNvSpPr>
              <p:nvPr/>
            </p:nvSpPr>
            <p:spPr bwMode="auto">
              <a:xfrm>
                <a:off x="4141" y="1961"/>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15" name="Oval 941"/>
              <p:cNvSpPr>
                <a:spLocks noChangeArrowheads="1"/>
              </p:cNvSpPr>
              <p:nvPr/>
            </p:nvSpPr>
            <p:spPr bwMode="auto">
              <a:xfrm>
                <a:off x="4162" y="2870"/>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16" name="Freeform 942"/>
              <p:cNvSpPr>
                <a:spLocks/>
              </p:cNvSpPr>
              <p:nvPr/>
            </p:nvSpPr>
            <p:spPr bwMode="auto">
              <a:xfrm>
                <a:off x="4158" y="2866"/>
                <a:ext cx="83" cy="84"/>
              </a:xfrm>
              <a:custGeom>
                <a:avLst/>
                <a:gdLst/>
                <a:ahLst/>
                <a:cxnLst>
                  <a:cxn ang="0">
                    <a:pos x="46" y="0"/>
                  </a:cxn>
                  <a:cxn ang="0">
                    <a:pos x="54" y="1"/>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9"/>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17" name="Oval 943"/>
              <p:cNvSpPr>
                <a:spLocks noChangeArrowheads="1"/>
              </p:cNvSpPr>
              <p:nvPr/>
            </p:nvSpPr>
            <p:spPr bwMode="auto">
              <a:xfrm>
                <a:off x="4179" y="1664"/>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18" name="Freeform 944"/>
              <p:cNvSpPr>
                <a:spLocks/>
              </p:cNvSpPr>
              <p:nvPr/>
            </p:nvSpPr>
            <p:spPr bwMode="auto">
              <a:xfrm>
                <a:off x="4175" y="1660"/>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2"/>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19" name="Oval 945"/>
              <p:cNvSpPr>
                <a:spLocks noChangeArrowheads="1"/>
              </p:cNvSpPr>
              <p:nvPr/>
            </p:nvSpPr>
            <p:spPr bwMode="auto">
              <a:xfrm>
                <a:off x="4179" y="2501"/>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20" name="Freeform 946"/>
              <p:cNvSpPr>
                <a:spLocks/>
              </p:cNvSpPr>
              <p:nvPr/>
            </p:nvSpPr>
            <p:spPr bwMode="auto">
              <a:xfrm>
                <a:off x="4175" y="2497"/>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29"/>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29"/>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21" name="Oval 947"/>
              <p:cNvSpPr>
                <a:spLocks noChangeArrowheads="1"/>
              </p:cNvSpPr>
              <p:nvPr/>
            </p:nvSpPr>
            <p:spPr bwMode="auto">
              <a:xfrm>
                <a:off x="4196" y="260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22" name="Freeform 948"/>
              <p:cNvSpPr>
                <a:spLocks/>
              </p:cNvSpPr>
              <p:nvPr/>
            </p:nvSpPr>
            <p:spPr bwMode="auto">
              <a:xfrm>
                <a:off x="4192" y="2597"/>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2"/>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23" name="Oval 949"/>
              <p:cNvSpPr>
                <a:spLocks noChangeArrowheads="1"/>
              </p:cNvSpPr>
              <p:nvPr/>
            </p:nvSpPr>
            <p:spPr bwMode="auto">
              <a:xfrm>
                <a:off x="4196" y="156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24" name="Freeform 950"/>
              <p:cNvSpPr>
                <a:spLocks/>
              </p:cNvSpPr>
              <p:nvPr/>
            </p:nvSpPr>
            <p:spPr bwMode="auto">
              <a:xfrm>
                <a:off x="4192" y="1559"/>
                <a:ext cx="83" cy="84"/>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5"/>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5"/>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5"/>
                    </a:lnTo>
                    <a:lnTo>
                      <a:pt x="80" y="58"/>
                    </a:lnTo>
                    <a:lnTo>
                      <a:pt x="79"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5" y="62"/>
                    </a:lnTo>
                    <a:lnTo>
                      <a:pt x="3" y="58"/>
                    </a:lnTo>
                    <a:lnTo>
                      <a:pt x="1" y="55"/>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25" name="Oval 951"/>
              <p:cNvSpPr>
                <a:spLocks noChangeArrowheads="1"/>
              </p:cNvSpPr>
              <p:nvPr/>
            </p:nvSpPr>
            <p:spPr bwMode="auto">
              <a:xfrm>
                <a:off x="4196" y="216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26" name="Freeform 952"/>
              <p:cNvSpPr>
                <a:spLocks/>
              </p:cNvSpPr>
              <p:nvPr/>
            </p:nvSpPr>
            <p:spPr bwMode="auto">
              <a:xfrm>
                <a:off x="4192" y="2162"/>
                <a:ext cx="83" cy="84"/>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27" name="Oval 953"/>
              <p:cNvSpPr>
                <a:spLocks noChangeArrowheads="1"/>
              </p:cNvSpPr>
              <p:nvPr/>
            </p:nvSpPr>
            <p:spPr bwMode="auto">
              <a:xfrm>
                <a:off x="4230" y="189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28" name="Freeform 954"/>
              <p:cNvSpPr>
                <a:spLocks/>
              </p:cNvSpPr>
              <p:nvPr/>
            </p:nvSpPr>
            <p:spPr bwMode="auto">
              <a:xfrm>
                <a:off x="4226" y="1894"/>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2"/>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29" name="Oval 955"/>
              <p:cNvSpPr>
                <a:spLocks noChangeArrowheads="1"/>
              </p:cNvSpPr>
              <p:nvPr/>
            </p:nvSpPr>
            <p:spPr bwMode="auto">
              <a:xfrm>
                <a:off x="4230" y="1764"/>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30" name="Freeform 956"/>
              <p:cNvSpPr>
                <a:spLocks/>
              </p:cNvSpPr>
              <p:nvPr/>
            </p:nvSpPr>
            <p:spPr bwMode="auto">
              <a:xfrm>
                <a:off x="4226" y="1760"/>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5"/>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1" y="55"/>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31" name="Oval 957"/>
              <p:cNvSpPr>
                <a:spLocks noChangeArrowheads="1"/>
              </p:cNvSpPr>
              <p:nvPr/>
            </p:nvSpPr>
            <p:spPr bwMode="auto">
              <a:xfrm>
                <a:off x="4247" y="183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32" name="Freeform 958"/>
              <p:cNvSpPr>
                <a:spLocks/>
              </p:cNvSpPr>
              <p:nvPr/>
            </p:nvSpPr>
            <p:spPr bwMode="auto">
              <a:xfrm>
                <a:off x="4243" y="1827"/>
                <a:ext cx="84" cy="84"/>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9"/>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33" name="Oval 959"/>
              <p:cNvSpPr>
                <a:spLocks noChangeArrowheads="1"/>
              </p:cNvSpPr>
              <p:nvPr/>
            </p:nvSpPr>
            <p:spPr bwMode="auto">
              <a:xfrm>
                <a:off x="4247" y="209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34" name="Freeform 960"/>
              <p:cNvSpPr>
                <a:spLocks/>
              </p:cNvSpPr>
              <p:nvPr/>
            </p:nvSpPr>
            <p:spPr bwMode="auto">
              <a:xfrm>
                <a:off x="4243" y="2095"/>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35" name="Oval 961"/>
              <p:cNvSpPr>
                <a:spLocks noChangeArrowheads="1"/>
              </p:cNvSpPr>
              <p:nvPr/>
            </p:nvSpPr>
            <p:spPr bwMode="auto">
              <a:xfrm>
                <a:off x="4247" y="219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36" name="Freeform 962"/>
              <p:cNvSpPr>
                <a:spLocks/>
              </p:cNvSpPr>
              <p:nvPr/>
            </p:nvSpPr>
            <p:spPr bwMode="auto">
              <a:xfrm>
                <a:off x="4243" y="2195"/>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37" name="Oval 963"/>
              <p:cNvSpPr>
                <a:spLocks noChangeArrowheads="1"/>
              </p:cNvSpPr>
              <p:nvPr/>
            </p:nvSpPr>
            <p:spPr bwMode="auto">
              <a:xfrm>
                <a:off x="4263" y="1865"/>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38" name="Freeform 964"/>
              <p:cNvSpPr>
                <a:spLocks/>
              </p:cNvSpPr>
              <p:nvPr/>
            </p:nvSpPr>
            <p:spPr bwMode="auto">
              <a:xfrm>
                <a:off x="4259" y="1861"/>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39" name="Oval 965"/>
              <p:cNvSpPr>
                <a:spLocks noChangeArrowheads="1"/>
              </p:cNvSpPr>
              <p:nvPr/>
            </p:nvSpPr>
            <p:spPr bwMode="auto">
              <a:xfrm>
                <a:off x="4263" y="2435"/>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40" name="Freeform 966"/>
              <p:cNvSpPr>
                <a:spLocks/>
              </p:cNvSpPr>
              <p:nvPr/>
            </p:nvSpPr>
            <p:spPr bwMode="auto">
              <a:xfrm>
                <a:off x="4259" y="2430"/>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5"/>
                  </a:cxn>
                  <a:cxn ang="0">
                    <a:pos x="62" y="79"/>
                  </a:cxn>
                  <a:cxn ang="0">
                    <a:pos x="55" y="83"/>
                  </a:cxn>
                  <a:cxn ang="0">
                    <a:pos x="47" y="84"/>
                  </a:cxn>
                  <a:cxn ang="0">
                    <a:pos x="38" y="84"/>
                  </a:cxn>
                  <a:cxn ang="0">
                    <a:pos x="29"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4"/>
                    </a:lnTo>
                    <a:lnTo>
                      <a:pt x="62" y="5"/>
                    </a:lnTo>
                    <a:lnTo>
                      <a:pt x="65" y="7"/>
                    </a:lnTo>
                    <a:lnTo>
                      <a:pt x="69" y="10"/>
                    </a:lnTo>
                    <a:lnTo>
                      <a:pt x="72" y="13"/>
                    </a:lnTo>
                    <a:lnTo>
                      <a:pt x="74" y="16"/>
                    </a:lnTo>
                    <a:lnTo>
                      <a:pt x="77"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9" y="75"/>
                    </a:lnTo>
                    <a:lnTo>
                      <a:pt x="65" y="78"/>
                    </a:lnTo>
                    <a:lnTo>
                      <a:pt x="62" y="79"/>
                    </a:lnTo>
                    <a:lnTo>
                      <a:pt x="58" y="81"/>
                    </a:lnTo>
                    <a:lnTo>
                      <a:pt x="55" y="83"/>
                    </a:lnTo>
                    <a:lnTo>
                      <a:pt x="51" y="83"/>
                    </a:lnTo>
                    <a:lnTo>
                      <a:pt x="47" y="84"/>
                    </a:lnTo>
                    <a:lnTo>
                      <a:pt x="42" y="84"/>
                    </a:lnTo>
                    <a:lnTo>
                      <a:pt x="38" y="84"/>
                    </a:lnTo>
                    <a:lnTo>
                      <a:pt x="34" y="83"/>
                    </a:lnTo>
                    <a:lnTo>
                      <a:pt x="29" y="83"/>
                    </a:lnTo>
                    <a:lnTo>
                      <a:pt x="26" y="81"/>
                    </a:lnTo>
                    <a:lnTo>
                      <a:pt x="22" y="79"/>
                    </a:lnTo>
                    <a:lnTo>
                      <a:pt x="19" y="78"/>
                    </a:lnTo>
                    <a:lnTo>
                      <a:pt x="16" y="75"/>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7"/>
                    </a:lnTo>
                    <a:lnTo>
                      <a:pt x="5" y="22"/>
                    </a:lnTo>
                    <a:lnTo>
                      <a:pt x="7" y="19"/>
                    </a:lnTo>
                    <a:lnTo>
                      <a:pt x="10" y="16"/>
                    </a:lnTo>
                    <a:lnTo>
                      <a:pt x="12" y="13"/>
                    </a:lnTo>
                    <a:lnTo>
                      <a:pt x="16" y="10"/>
                    </a:lnTo>
                    <a:lnTo>
                      <a:pt x="19" y="7"/>
                    </a:lnTo>
                    <a:lnTo>
                      <a:pt x="22" y="5"/>
                    </a:lnTo>
                    <a:lnTo>
                      <a:pt x="26" y="4"/>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41" name="Oval 967"/>
              <p:cNvSpPr>
                <a:spLocks noChangeArrowheads="1"/>
              </p:cNvSpPr>
              <p:nvPr/>
            </p:nvSpPr>
            <p:spPr bwMode="auto">
              <a:xfrm>
                <a:off x="4263" y="2032"/>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42" name="Freeform 968"/>
              <p:cNvSpPr>
                <a:spLocks/>
              </p:cNvSpPr>
              <p:nvPr/>
            </p:nvSpPr>
            <p:spPr bwMode="auto">
              <a:xfrm>
                <a:off x="4259" y="2028"/>
                <a:ext cx="84" cy="84"/>
              </a:xfrm>
              <a:custGeom>
                <a:avLst/>
                <a:gdLst/>
                <a:ahLst/>
                <a:cxnLst>
                  <a:cxn ang="0">
                    <a:pos x="47" y="0"/>
                  </a:cxn>
                  <a:cxn ang="0">
                    <a:pos x="55" y="1"/>
                  </a:cxn>
                  <a:cxn ang="0">
                    <a:pos x="62" y="5"/>
                  </a:cxn>
                  <a:cxn ang="0">
                    <a:pos x="69" y="9"/>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9"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5"/>
                    </a:lnTo>
                    <a:lnTo>
                      <a:pt x="26" y="3"/>
                    </a:lnTo>
                    <a:lnTo>
                      <a:pt x="29" y="1"/>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43" name="Oval 969"/>
              <p:cNvSpPr>
                <a:spLocks noChangeArrowheads="1"/>
              </p:cNvSpPr>
              <p:nvPr/>
            </p:nvSpPr>
            <p:spPr bwMode="auto">
              <a:xfrm>
                <a:off x="4263" y="216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44" name="Freeform 970"/>
              <p:cNvSpPr>
                <a:spLocks/>
              </p:cNvSpPr>
              <p:nvPr/>
            </p:nvSpPr>
            <p:spPr bwMode="auto">
              <a:xfrm>
                <a:off x="4259" y="2162"/>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9"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45" name="Oval 971"/>
              <p:cNvSpPr>
                <a:spLocks noChangeArrowheads="1"/>
              </p:cNvSpPr>
              <p:nvPr/>
            </p:nvSpPr>
            <p:spPr bwMode="auto">
              <a:xfrm>
                <a:off x="4263" y="266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46" name="Freeform 972"/>
              <p:cNvSpPr>
                <a:spLocks/>
              </p:cNvSpPr>
              <p:nvPr/>
            </p:nvSpPr>
            <p:spPr bwMode="auto">
              <a:xfrm>
                <a:off x="4259" y="2665"/>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47" name="Oval 973"/>
              <p:cNvSpPr>
                <a:spLocks noChangeArrowheads="1"/>
              </p:cNvSpPr>
              <p:nvPr/>
            </p:nvSpPr>
            <p:spPr bwMode="auto">
              <a:xfrm>
                <a:off x="4280" y="2535"/>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48" name="Freeform 974"/>
              <p:cNvSpPr>
                <a:spLocks/>
              </p:cNvSpPr>
              <p:nvPr/>
            </p:nvSpPr>
            <p:spPr bwMode="auto">
              <a:xfrm>
                <a:off x="4276" y="2531"/>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2"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2"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49" name="Oval 975"/>
              <p:cNvSpPr>
                <a:spLocks noChangeArrowheads="1"/>
              </p:cNvSpPr>
              <p:nvPr/>
            </p:nvSpPr>
            <p:spPr bwMode="auto">
              <a:xfrm>
                <a:off x="4280" y="2535"/>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50" name="Freeform 976"/>
              <p:cNvSpPr>
                <a:spLocks/>
              </p:cNvSpPr>
              <p:nvPr/>
            </p:nvSpPr>
            <p:spPr bwMode="auto">
              <a:xfrm>
                <a:off x="4276" y="2531"/>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2"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2"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51" name="Oval 977"/>
              <p:cNvSpPr>
                <a:spLocks noChangeArrowheads="1"/>
              </p:cNvSpPr>
              <p:nvPr/>
            </p:nvSpPr>
            <p:spPr bwMode="auto">
              <a:xfrm>
                <a:off x="4280" y="276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52" name="Freeform 978"/>
              <p:cNvSpPr>
                <a:spLocks/>
              </p:cNvSpPr>
              <p:nvPr/>
            </p:nvSpPr>
            <p:spPr bwMode="auto">
              <a:xfrm>
                <a:off x="4276" y="2765"/>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2"/>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2"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2"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53" name="Oval 979"/>
              <p:cNvSpPr>
                <a:spLocks noChangeArrowheads="1"/>
              </p:cNvSpPr>
              <p:nvPr/>
            </p:nvSpPr>
            <p:spPr bwMode="auto">
              <a:xfrm>
                <a:off x="4280" y="179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54" name="Freeform 980"/>
              <p:cNvSpPr>
                <a:spLocks/>
              </p:cNvSpPr>
              <p:nvPr/>
            </p:nvSpPr>
            <p:spPr bwMode="auto">
              <a:xfrm>
                <a:off x="4276" y="1793"/>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2"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2"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55" name="Oval 981"/>
              <p:cNvSpPr>
                <a:spLocks noChangeArrowheads="1"/>
              </p:cNvSpPr>
              <p:nvPr/>
            </p:nvSpPr>
            <p:spPr bwMode="auto">
              <a:xfrm>
                <a:off x="4297" y="2334"/>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56" name="Freeform 982"/>
              <p:cNvSpPr>
                <a:spLocks/>
              </p:cNvSpPr>
              <p:nvPr/>
            </p:nvSpPr>
            <p:spPr bwMode="auto">
              <a:xfrm>
                <a:off x="4293" y="2330"/>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57" name="Oval 983"/>
              <p:cNvSpPr>
                <a:spLocks noChangeArrowheads="1"/>
              </p:cNvSpPr>
              <p:nvPr/>
            </p:nvSpPr>
            <p:spPr bwMode="auto">
              <a:xfrm>
                <a:off x="4297" y="219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58" name="Freeform 984"/>
              <p:cNvSpPr>
                <a:spLocks/>
              </p:cNvSpPr>
              <p:nvPr/>
            </p:nvSpPr>
            <p:spPr bwMode="auto">
              <a:xfrm>
                <a:off x="4293" y="2195"/>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59" name="Oval 985"/>
              <p:cNvSpPr>
                <a:spLocks noChangeArrowheads="1"/>
              </p:cNvSpPr>
              <p:nvPr/>
            </p:nvSpPr>
            <p:spPr bwMode="auto">
              <a:xfrm>
                <a:off x="4314" y="246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60" name="Freeform 986"/>
              <p:cNvSpPr>
                <a:spLocks/>
              </p:cNvSpPr>
              <p:nvPr/>
            </p:nvSpPr>
            <p:spPr bwMode="auto">
              <a:xfrm>
                <a:off x="4310" y="2464"/>
                <a:ext cx="84" cy="84"/>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61" name="Oval 987"/>
              <p:cNvSpPr>
                <a:spLocks noChangeArrowheads="1"/>
              </p:cNvSpPr>
              <p:nvPr/>
            </p:nvSpPr>
            <p:spPr bwMode="auto">
              <a:xfrm>
                <a:off x="4332" y="1530"/>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62" name="Freeform 988"/>
              <p:cNvSpPr>
                <a:spLocks/>
              </p:cNvSpPr>
              <p:nvPr/>
            </p:nvSpPr>
            <p:spPr bwMode="auto">
              <a:xfrm>
                <a:off x="4328" y="1526"/>
                <a:ext cx="83" cy="83"/>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1"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1" y="5"/>
                  </a:cxn>
                  <a:cxn ang="0">
                    <a:pos x="29" y="1"/>
                  </a:cxn>
                  <a:cxn ang="0">
                    <a:pos x="37" y="0"/>
                  </a:cxn>
                  <a:cxn ang="0">
                    <a:pos x="42" y="0"/>
                  </a:cxn>
                </a:cxnLst>
                <a:rect l="0" t="0" r="r" b="b"/>
                <a:pathLst>
                  <a:path w="83" h="83">
                    <a:moveTo>
                      <a:pt x="42" y="0"/>
                    </a:moveTo>
                    <a:lnTo>
                      <a:pt x="46" y="0"/>
                    </a:lnTo>
                    <a:lnTo>
                      <a:pt x="50" y="0"/>
                    </a:lnTo>
                    <a:lnTo>
                      <a:pt x="54" y="1"/>
                    </a:lnTo>
                    <a:lnTo>
                      <a:pt x="57" y="3"/>
                    </a:lnTo>
                    <a:lnTo>
                      <a:pt x="61" y="5"/>
                    </a:lnTo>
                    <a:lnTo>
                      <a:pt x="65" y="6"/>
                    </a:lnTo>
                    <a:lnTo>
                      <a:pt x="68" y="9"/>
                    </a:lnTo>
                    <a:lnTo>
                      <a:pt x="71" y="12"/>
                    </a:lnTo>
                    <a:lnTo>
                      <a:pt x="74" y="15"/>
                    </a:lnTo>
                    <a:lnTo>
                      <a:pt x="77" y="18"/>
                    </a:lnTo>
                    <a:lnTo>
                      <a:pt x="78" y="22"/>
                    </a:lnTo>
                    <a:lnTo>
                      <a:pt x="80" y="26"/>
                    </a:lnTo>
                    <a:lnTo>
                      <a:pt x="82" y="29"/>
                    </a:lnTo>
                    <a:lnTo>
                      <a:pt x="82" y="33"/>
                    </a:lnTo>
                    <a:lnTo>
                      <a:pt x="83" y="37"/>
                    </a:lnTo>
                    <a:lnTo>
                      <a:pt x="83" y="42"/>
                    </a:lnTo>
                    <a:lnTo>
                      <a:pt x="83" y="46"/>
                    </a:lnTo>
                    <a:lnTo>
                      <a:pt x="82"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1"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63" name="Oval 989"/>
              <p:cNvSpPr>
                <a:spLocks noChangeArrowheads="1"/>
              </p:cNvSpPr>
              <p:nvPr/>
            </p:nvSpPr>
            <p:spPr bwMode="auto">
              <a:xfrm>
                <a:off x="4332" y="2199"/>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1064" name="Freeform 990"/>
              <p:cNvSpPr>
                <a:spLocks/>
              </p:cNvSpPr>
              <p:nvPr/>
            </p:nvSpPr>
            <p:spPr bwMode="auto">
              <a:xfrm>
                <a:off x="4328" y="2195"/>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1"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2" y="34"/>
                    </a:lnTo>
                    <a:lnTo>
                      <a:pt x="83" y="38"/>
                    </a:lnTo>
                    <a:lnTo>
                      <a:pt x="83" y="43"/>
                    </a:lnTo>
                    <a:lnTo>
                      <a:pt x="83" y="47"/>
                    </a:lnTo>
                    <a:lnTo>
                      <a:pt x="82" y="51"/>
                    </a:lnTo>
                    <a:lnTo>
                      <a:pt x="82" y="55"/>
                    </a:lnTo>
                    <a:lnTo>
                      <a:pt x="80" y="58"/>
                    </a:lnTo>
                    <a:lnTo>
                      <a:pt x="78"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1"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065" name="Oval 991"/>
              <p:cNvSpPr>
                <a:spLocks noChangeArrowheads="1"/>
              </p:cNvSpPr>
              <p:nvPr/>
            </p:nvSpPr>
            <p:spPr bwMode="auto">
              <a:xfrm>
                <a:off x="4349" y="2300"/>
                <a:ext cx="83" cy="84"/>
              </a:xfrm>
              <a:prstGeom prst="ellipse">
                <a:avLst/>
              </a:prstGeom>
              <a:solidFill>
                <a:srgbClr val="000000"/>
              </a:solidFill>
              <a:ln w="9525">
                <a:noFill/>
                <a:round/>
                <a:headEnd/>
                <a:tailEnd/>
              </a:ln>
            </p:spPr>
            <p:txBody>
              <a:bodyPr>
                <a:prstTxWarp prst="textNoShape">
                  <a:avLst/>
                </a:prstTxWarp>
              </a:bodyPr>
              <a:lstStyle/>
              <a:p>
                <a:endParaRPr lang="en-US"/>
              </a:p>
            </p:txBody>
          </p:sp>
        </p:grpSp>
        <p:grpSp>
          <p:nvGrpSpPr>
            <p:cNvPr id="189" name="Group 992"/>
            <p:cNvGrpSpPr>
              <a:grpSpLocks/>
            </p:cNvGrpSpPr>
            <p:nvPr/>
          </p:nvGrpSpPr>
          <p:grpSpPr bwMode="auto">
            <a:xfrm>
              <a:off x="1733" y="603"/>
              <a:ext cx="2579" cy="1482"/>
              <a:chOff x="1329" y="688"/>
              <a:chExt cx="3662" cy="2599"/>
            </a:xfrm>
          </p:grpSpPr>
          <p:sp>
            <p:nvSpPr>
              <p:cNvPr id="666" name="Freeform 993"/>
              <p:cNvSpPr>
                <a:spLocks/>
              </p:cNvSpPr>
              <p:nvPr/>
            </p:nvSpPr>
            <p:spPr bwMode="auto">
              <a:xfrm>
                <a:off x="4345" y="2296"/>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67" name="Oval 994"/>
              <p:cNvSpPr>
                <a:spLocks noChangeArrowheads="1"/>
              </p:cNvSpPr>
              <p:nvPr/>
            </p:nvSpPr>
            <p:spPr bwMode="auto">
              <a:xfrm>
                <a:off x="4349" y="2636"/>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68" name="Freeform 995"/>
              <p:cNvSpPr>
                <a:spLocks/>
              </p:cNvSpPr>
              <p:nvPr/>
            </p:nvSpPr>
            <p:spPr bwMode="auto">
              <a:xfrm>
                <a:off x="4345" y="2631"/>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5"/>
                  </a:cxn>
                  <a:cxn ang="0">
                    <a:pos x="61" y="79"/>
                  </a:cxn>
                  <a:cxn ang="0">
                    <a:pos x="54" y="83"/>
                  </a:cxn>
                  <a:cxn ang="0">
                    <a:pos x="46" y="84"/>
                  </a:cxn>
                  <a:cxn ang="0">
                    <a:pos x="37" y="84"/>
                  </a:cxn>
                  <a:cxn ang="0">
                    <a:pos x="29" y="83"/>
                  </a:cxn>
                  <a:cxn ang="0">
                    <a:pos x="22" y="79"/>
                  </a:cxn>
                  <a:cxn ang="0">
                    <a:pos x="15" y="75"/>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7"/>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7"/>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69" name="Oval 996"/>
              <p:cNvSpPr>
                <a:spLocks noChangeArrowheads="1"/>
              </p:cNvSpPr>
              <p:nvPr/>
            </p:nvSpPr>
            <p:spPr bwMode="auto">
              <a:xfrm>
                <a:off x="4349" y="2234"/>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70" name="Freeform 997"/>
              <p:cNvSpPr>
                <a:spLocks/>
              </p:cNvSpPr>
              <p:nvPr/>
            </p:nvSpPr>
            <p:spPr bwMode="auto">
              <a:xfrm>
                <a:off x="4345" y="2229"/>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5"/>
                  </a:cxn>
                  <a:cxn ang="0">
                    <a:pos x="61" y="79"/>
                  </a:cxn>
                  <a:cxn ang="0">
                    <a:pos x="54" y="83"/>
                  </a:cxn>
                  <a:cxn ang="0">
                    <a:pos x="46" y="84"/>
                  </a:cxn>
                  <a:cxn ang="0">
                    <a:pos x="37" y="84"/>
                  </a:cxn>
                  <a:cxn ang="0">
                    <a:pos x="29" y="83"/>
                  </a:cxn>
                  <a:cxn ang="0">
                    <a:pos x="22" y="79"/>
                  </a:cxn>
                  <a:cxn ang="0">
                    <a:pos x="15" y="75"/>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7"/>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7"/>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71" name="Oval 998"/>
              <p:cNvSpPr>
                <a:spLocks noChangeArrowheads="1"/>
              </p:cNvSpPr>
              <p:nvPr/>
            </p:nvSpPr>
            <p:spPr bwMode="auto">
              <a:xfrm>
                <a:off x="4349" y="2435"/>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72" name="Freeform 999"/>
              <p:cNvSpPr>
                <a:spLocks/>
              </p:cNvSpPr>
              <p:nvPr/>
            </p:nvSpPr>
            <p:spPr bwMode="auto">
              <a:xfrm>
                <a:off x="4345" y="2430"/>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5"/>
                  </a:cxn>
                  <a:cxn ang="0">
                    <a:pos x="61" y="79"/>
                  </a:cxn>
                  <a:cxn ang="0">
                    <a:pos x="54" y="83"/>
                  </a:cxn>
                  <a:cxn ang="0">
                    <a:pos x="46" y="84"/>
                  </a:cxn>
                  <a:cxn ang="0">
                    <a:pos x="37" y="84"/>
                  </a:cxn>
                  <a:cxn ang="0">
                    <a:pos x="29" y="83"/>
                  </a:cxn>
                  <a:cxn ang="0">
                    <a:pos x="22" y="79"/>
                  </a:cxn>
                  <a:cxn ang="0">
                    <a:pos x="15" y="75"/>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7"/>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7"/>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73" name="Oval 1000"/>
              <p:cNvSpPr>
                <a:spLocks noChangeArrowheads="1"/>
              </p:cNvSpPr>
              <p:nvPr/>
            </p:nvSpPr>
            <p:spPr bwMode="auto">
              <a:xfrm>
                <a:off x="4365" y="2435"/>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74" name="Freeform 1001"/>
              <p:cNvSpPr>
                <a:spLocks/>
              </p:cNvSpPr>
              <p:nvPr/>
            </p:nvSpPr>
            <p:spPr bwMode="auto">
              <a:xfrm>
                <a:off x="4361" y="2430"/>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1" y="55"/>
                    </a:lnTo>
                    <a:lnTo>
                      <a:pt x="1" y="51"/>
                    </a:lnTo>
                    <a:lnTo>
                      <a:pt x="0" y="47"/>
                    </a:lnTo>
                    <a:lnTo>
                      <a:pt x="0" y="43"/>
                    </a:lnTo>
                    <a:lnTo>
                      <a:pt x="0" y="38"/>
                    </a:lnTo>
                    <a:lnTo>
                      <a:pt x="1" y="34"/>
                    </a:lnTo>
                    <a:lnTo>
                      <a:pt x="1"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75" name="Oval 1002"/>
              <p:cNvSpPr>
                <a:spLocks noChangeArrowheads="1"/>
              </p:cNvSpPr>
              <p:nvPr/>
            </p:nvSpPr>
            <p:spPr bwMode="auto">
              <a:xfrm>
                <a:off x="4365" y="2234"/>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76" name="Freeform 1003"/>
              <p:cNvSpPr>
                <a:spLocks/>
              </p:cNvSpPr>
              <p:nvPr/>
            </p:nvSpPr>
            <p:spPr bwMode="auto">
              <a:xfrm>
                <a:off x="4361" y="2229"/>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1" y="55"/>
                    </a:lnTo>
                    <a:lnTo>
                      <a:pt x="1" y="51"/>
                    </a:lnTo>
                    <a:lnTo>
                      <a:pt x="0" y="47"/>
                    </a:lnTo>
                    <a:lnTo>
                      <a:pt x="0" y="43"/>
                    </a:lnTo>
                    <a:lnTo>
                      <a:pt x="0" y="38"/>
                    </a:lnTo>
                    <a:lnTo>
                      <a:pt x="1" y="34"/>
                    </a:lnTo>
                    <a:lnTo>
                      <a:pt x="1"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77" name="Oval 1004"/>
              <p:cNvSpPr>
                <a:spLocks noChangeArrowheads="1"/>
              </p:cNvSpPr>
              <p:nvPr/>
            </p:nvSpPr>
            <p:spPr bwMode="auto">
              <a:xfrm>
                <a:off x="4365" y="183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78" name="Freeform 1005"/>
              <p:cNvSpPr>
                <a:spLocks/>
              </p:cNvSpPr>
              <p:nvPr/>
            </p:nvSpPr>
            <p:spPr bwMode="auto">
              <a:xfrm>
                <a:off x="4361" y="1827"/>
                <a:ext cx="84" cy="84"/>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9"/>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79" name="Oval 1006"/>
              <p:cNvSpPr>
                <a:spLocks noChangeArrowheads="1"/>
              </p:cNvSpPr>
              <p:nvPr/>
            </p:nvSpPr>
            <p:spPr bwMode="auto">
              <a:xfrm>
                <a:off x="4365" y="216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80" name="Freeform 1007"/>
              <p:cNvSpPr>
                <a:spLocks/>
              </p:cNvSpPr>
              <p:nvPr/>
            </p:nvSpPr>
            <p:spPr bwMode="auto">
              <a:xfrm>
                <a:off x="4361" y="2162"/>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81" name="Oval 1008"/>
              <p:cNvSpPr>
                <a:spLocks noChangeArrowheads="1"/>
              </p:cNvSpPr>
              <p:nvPr/>
            </p:nvSpPr>
            <p:spPr bwMode="auto">
              <a:xfrm>
                <a:off x="4365" y="183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82" name="Freeform 1009"/>
              <p:cNvSpPr>
                <a:spLocks/>
              </p:cNvSpPr>
              <p:nvPr/>
            </p:nvSpPr>
            <p:spPr bwMode="auto">
              <a:xfrm>
                <a:off x="4361" y="1827"/>
                <a:ext cx="84" cy="84"/>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9"/>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83" name="Oval 1010"/>
              <p:cNvSpPr>
                <a:spLocks noChangeArrowheads="1"/>
              </p:cNvSpPr>
              <p:nvPr/>
            </p:nvSpPr>
            <p:spPr bwMode="auto">
              <a:xfrm>
                <a:off x="4399" y="2636"/>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84" name="Freeform 1011"/>
              <p:cNvSpPr>
                <a:spLocks/>
              </p:cNvSpPr>
              <p:nvPr/>
            </p:nvSpPr>
            <p:spPr bwMode="auto">
              <a:xfrm>
                <a:off x="4395" y="2631"/>
                <a:ext cx="84" cy="84"/>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5" y="83"/>
                  </a:cxn>
                  <a:cxn ang="0">
                    <a:pos x="46" y="84"/>
                  </a:cxn>
                  <a:cxn ang="0">
                    <a:pos x="37" y="84"/>
                  </a:cxn>
                  <a:cxn ang="0">
                    <a:pos x="29" y="83"/>
                  </a:cxn>
                  <a:cxn ang="0">
                    <a:pos x="22" y="79"/>
                  </a:cxn>
                  <a:cxn ang="0">
                    <a:pos x="15" y="75"/>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5" y="2"/>
                    </a:lnTo>
                    <a:lnTo>
                      <a:pt x="58" y="4"/>
                    </a:lnTo>
                    <a:lnTo>
                      <a:pt x="62" y="5"/>
                    </a:lnTo>
                    <a:lnTo>
                      <a:pt x="65" y="7"/>
                    </a:lnTo>
                    <a:lnTo>
                      <a:pt x="68" y="10"/>
                    </a:lnTo>
                    <a:lnTo>
                      <a:pt x="72" y="13"/>
                    </a:lnTo>
                    <a:lnTo>
                      <a:pt x="74" y="16"/>
                    </a:lnTo>
                    <a:lnTo>
                      <a:pt x="77"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8" y="75"/>
                    </a:lnTo>
                    <a:lnTo>
                      <a:pt x="65" y="78"/>
                    </a:lnTo>
                    <a:lnTo>
                      <a:pt x="62" y="79"/>
                    </a:lnTo>
                    <a:lnTo>
                      <a:pt x="58" y="81"/>
                    </a:lnTo>
                    <a:lnTo>
                      <a:pt x="55"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7"/>
                    </a:lnTo>
                    <a:lnTo>
                      <a:pt x="5" y="22"/>
                    </a:lnTo>
                    <a:lnTo>
                      <a:pt x="7"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85" name="Oval 1012"/>
              <p:cNvSpPr>
                <a:spLocks noChangeArrowheads="1"/>
              </p:cNvSpPr>
              <p:nvPr/>
            </p:nvSpPr>
            <p:spPr bwMode="auto">
              <a:xfrm>
                <a:off x="4399" y="2133"/>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86" name="Freeform 1013"/>
              <p:cNvSpPr>
                <a:spLocks/>
              </p:cNvSpPr>
              <p:nvPr/>
            </p:nvSpPr>
            <p:spPr bwMode="auto">
              <a:xfrm>
                <a:off x="4395" y="2129"/>
                <a:ext cx="84" cy="83"/>
              </a:xfrm>
              <a:custGeom>
                <a:avLst/>
                <a:gdLst/>
                <a:ahLst/>
                <a:cxnLst>
                  <a:cxn ang="0">
                    <a:pos x="46" y="0"/>
                  </a:cxn>
                  <a:cxn ang="0">
                    <a:pos x="55"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5" y="82"/>
                  </a:cxn>
                  <a:cxn ang="0">
                    <a:pos x="46" y="83"/>
                  </a:cxn>
                  <a:cxn ang="0">
                    <a:pos x="37" y="83"/>
                  </a:cxn>
                  <a:cxn ang="0">
                    <a:pos x="29" y="82"/>
                  </a:cxn>
                  <a:cxn ang="0">
                    <a:pos x="22" y="79"/>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5" y="1"/>
                    </a:lnTo>
                    <a:lnTo>
                      <a:pt x="58" y="3"/>
                    </a:lnTo>
                    <a:lnTo>
                      <a:pt x="62" y="4"/>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9"/>
                    </a:lnTo>
                    <a:lnTo>
                      <a:pt x="58" y="80"/>
                    </a:lnTo>
                    <a:lnTo>
                      <a:pt x="55"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87" name="Oval 1014"/>
              <p:cNvSpPr>
                <a:spLocks noChangeArrowheads="1"/>
              </p:cNvSpPr>
              <p:nvPr/>
            </p:nvSpPr>
            <p:spPr bwMode="auto">
              <a:xfrm>
                <a:off x="4399" y="2032"/>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88" name="Freeform 1015"/>
              <p:cNvSpPr>
                <a:spLocks/>
              </p:cNvSpPr>
              <p:nvPr/>
            </p:nvSpPr>
            <p:spPr bwMode="auto">
              <a:xfrm>
                <a:off x="4395" y="2028"/>
                <a:ext cx="84" cy="84"/>
              </a:xfrm>
              <a:custGeom>
                <a:avLst/>
                <a:gdLst/>
                <a:ahLst/>
                <a:cxnLst>
                  <a:cxn ang="0">
                    <a:pos x="46" y="0"/>
                  </a:cxn>
                  <a:cxn ang="0">
                    <a:pos x="55" y="1"/>
                  </a:cxn>
                  <a:cxn ang="0">
                    <a:pos x="62" y="5"/>
                  </a:cxn>
                  <a:cxn ang="0">
                    <a:pos x="68" y="9"/>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9"/>
                  </a:cxn>
                  <a:cxn ang="0">
                    <a:pos x="22" y="5"/>
                  </a:cxn>
                  <a:cxn ang="0">
                    <a:pos x="29" y="1"/>
                  </a:cxn>
                  <a:cxn ang="0">
                    <a:pos x="37" y="0"/>
                  </a:cxn>
                  <a:cxn ang="0">
                    <a:pos x="42" y="0"/>
                  </a:cxn>
                </a:cxnLst>
                <a:rect l="0" t="0" r="r" b="b"/>
                <a:pathLst>
                  <a:path w="84" h="84">
                    <a:moveTo>
                      <a:pt x="42" y="0"/>
                    </a:moveTo>
                    <a:lnTo>
                      <a:pt x="46" y="0"/>
                    </a:lnTo>
                    <a:lnTo>
                      <a:pt x="50" y="1"/>
                    </a:lnTo>
                    <a:lnTo>
                      <a:pt x="55" y="1"/>
                    </a:lnTo>
                    <a:lnTo>
                      <a:pt x="58" y="3"/>
                    </a:lnTo>
                    <a:lnTo>
                      <a:pt x="62" y="5"/>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2"/>
                    </a:lnTo>
                    <a:lnTo>
                      <a:pt x="77" y="65"/>
                    </a:lnTo>
                    <a:lnTo>
                      <a:pt x="74" y="68"/>
                    </a:lnTo>
                    <a:lnTo>
                      <a:pt x="72" y="71"/>
                    </a:lnTo>
                    <a:lnTo>
                      <a:pt x="68" y="74"/>
                    </a:lnTo>
                    <a:lnTo>
                      <a:pt x="65" y="77"/>
                    </a:lnTo>
                    <a:lnTo>
                      <a:pt x="62" y="79"/>
                    </a:lnTo>
                    <a:lnTo>
                      <a:pt x="58" y="80"/>
                    </a:lnTo>
                    <a:lnTo>
                      <a:pt x="55"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7" y="65"/>
                    </a:lnTo>
                    <a:lnTo>
                      <a:pt x="5" y="62"/>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5" y="9"/>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89" name="Oval 1016"/>
              <p:cNvSpPr>
                <a:spLocks noChangeArrowheads="1"/>
              </p:cNvSpPr>
              <p:nvPr/>
            </p:nvSpPr>
            <p:spPr bwMode="auto">
              <a:xfrm>
                <a:off x="4399" y="256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90" name="Freeform 1017"/>
              <p:cNvSpPr>
                <a:spLocks/>
              </p:cNvSpPr>
              <p:nvPr/>
            </p:nvSpPr>
            <p:spPr bwMode="auto">
              <a:xfrm>
                <a:off x="4395" y="2564"/>
                <a:ext cx="84" cy="84"/>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0"/>
                    </a:lnTo>
                    <a:lnTo>
                      <a:pt x="55"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91" name="Oval 1018"/>
              <p:cNvSpPr>
                <a:spLocks noChangeArrowheads="1"/>
              </p:cNvSpPr>
              <p:nvPr/>
            </p:nvSpPr>
            <p:spPr bwMode="auto">
              <a:xfrm>
                <a:off x="4416" y="1965"/>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92" name="Freeform 1019"/>
              <p:cNvSpPr>
                <a:spLocks/>
              </p:cNvSpPr>
              <p:nvPr/>
            </p:nvSpPr>
            <p:spPr bwMode="auto">
              <a:xfrm>
                <a:off x="4412" y="1961"/>
                <a:ext cx="84" cy="84"/>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1"/>
                    </a:lnTo>
                    <a:lnTo>
                      <a:pt x="55" y="82"/>
                    </a:lnTo>
                    <a:lnTo>
                      <a:pt x="51" y="83"/>
                    </a:lnTo>
                    <a:lnTo>
                      <a:pt x="46" y="84"/>
                    </a:lnTo>
                    <a:lnTo>
                      <a:pt x="42" y="84"/>
                    </a:lnTo>
                    <a:lnTo>
                      <a:pt x="38" y="84"/>
                    </a:lnTo>
                    <a:lnTo>
                      <a:pt x="33" y="83"/>
                    </a:lnTo>
                    <a:lnTo>
                      <a:pt x="29" y="82"/>
                    </a:lnTo>
                    <a:lnTo>
                      <a:pt x="26" y="81"/>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93" name="Oval 1020"/>
              <p:cNvSpPr>
                <a:spLocks noChangeArrowheads="1"/>
              </p:cNvSpPr>
              <p:nvPr/>
            </p:nvSpPr>
            <p:spPr bwMode="auto">
              <a:xfrm>
                <a:off x="4416" y="2435"/>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94" name="Freeform 1021"/>
              <p:cNvSpPr>
                <a:spLocks/>
              </p:cNvSpPr>
              <p:nvPr/>
            </p:nvSpPr>
            <p:spPr bwMode="auto">
              <a:xfrm>
                <a:off x="4412" y="2430"/>
                <a:ext cx="84" cy="84"/>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5" y="83"/>
                  </a:cxn>
                  <a:cxn ang="0">
                    <a:pos x="46" y="84"/>
                  </a:cxn>
                  <a:cxn ang="0">
                    <a:pos x="38" y="84"/>
                  </a:cxn>
                  <a:cxn ang="0">
                    <a:pos x="29"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4"/>
                    </a:lnTo>
                    <a:lnTo>
                      <a:pt x="62" y="5"/>
                    </a:lnTo>
                    <a:lnTo>
                      <a:pt x="65" y="7"/>
                    </a:lnTo>
                    <a:lnTo>
                      <a:pt x="68" y="10"/>
                    </a:lnTo>
                    <a:lnTo>
                      <a:pt x="72" y="13"/>
                    </a:lnTo>
                    <a:lnTo>
                      <a:pt x="74" y="16"/>
                    </a:lnTo>
                    <a:lnTo>
                      <a:pt x="77"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8" y="75"/>
                    </a:lnTo>
                    <a:lnTo>
                      <a:pt x="65" y="78"/>
                    </a:lnTo>
                    <a:lnTo>
                      <a:pt x="62" y="79"/>
                    </a:lnTo>
                    <a:lnTo>
                      <a:pt x="58" y="81"/>
                    </a:lnTo>
                    <a:lnTo>
                      <a:pt x="55" y="83"/>
                    </a:lnTo>
                    <a:lnTo>
                      <a:pt x="51" y="83"/>
                    </a:lnTo>
                    <a:lnTo>
                      <a:pt x="46" y="84"/>
                    </a:lnTo>
                    <a:lnTo>
                      <a:pt x="42" y="84"/>
                    </a:lnTo>
                    <a:lnTo>
                      <a:pt x="38" y="84"/>
                    </a:lnTo>
                    <a:lnTo>
                      <a:pt x="33" y="83"/>
                    </a:lnTo>
                    <a:lnTo>
                      <a:pt x="29" y="83"/>
                    </a:lnTo>
                    <a:lnTo>
                      <a:pt x="26" y="81"/>
                    </a:lnTo>
                    <a:lnTo>
                      <a:pt x="22" y="79"/>
                    </a:lnTo>
                    <a:lnTo>
                      <a:pt x="19" y="78"/>
                    </a:lnTo>
                    <a:lnTo>
                      <a:pt x="16" y="75"/>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7"/>
                    </a:lnTo>
                    <a:lnTo>
                      <a:pt x="5" y="22"/>
                    </a:lnTo>
                    <a:lnTo>
                      <a:pt x="7" y="19"/>
                    </a:lnTo>
                    <a:lnTo>
                      <a:pt x="10" y="16"/>
                    </a:lnTo>
                    <a:lnTo>
                      <a:pt x="12" y="13"/>
                    </a:lnTo>
                    <a:lnTo>
                      <a:pt x="16" y="10"/>
                    </a:lnTo>
                    <a:lnTo>
                      <a:pt x="19" y="7"/>
                    </a:lnTo>
                    <a:lnTo>
                      <a:pt x="22" y="5"/>
                    </a:lnTo>
                    <a:lnTo>
                      <a:pt x="26" y="4"/>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95" name="Oval 1022"/>
              <p:cNvSpPr>
                <a:spLocks noChangeArrowheads="1"/>
              </p:cNvSpPr>
              <p:nvPr/>
            </p:nvSpPr>
            <p:spPr bwMode="auto">
              <a:xfrm>
                <a:off x="4416" y="256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96" name="Freeform 1023"/>
              <p:cNvSpPr>
                <a:spLocks/>
              </p:cNvSpPr>
              <p:nvPr/>
            </p:nvSpPr>
            <p:spPr bwMode="auto">
              <a:xfrm>
                <a:off x="4412" y="2564"/>
                <a:ext cx="84" cy="84"/>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0"/>
                    </a:lnTo>
                    <a:lnTo>
                      <a:pt x="55" y="82"/>
                    </a:lnTo>
                    <a:lnTo>
                      <a:pt x="51" y="83"/>
                    </a:lnTo>
                    <a:lnTo>
                      <a:pt x="46" y="84"/>
                    </a:lnTo>
                    <a:lnTo>
                      <a:pt x="42" y="84"/>
                    </a:lnTo>
                    <a:lnTo>
                      <a:pt x="38" y="84"/>
                    </a:lnTo>
                    <a:lnTo>
                      <a:pt x="33"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97" name="Oval 0"/>
              <p:cNvSpPr>
                <a:spLocks noChangeArrowheads="1"/>
              </p:cNvSpPr>
              <p:nvPr/>
            </p:nvSpPr>
            <p:spPr bwMode="auto">
              <a:xfrm>
                <a:off x="4416" y="1563"/>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698" name="Freeform 1"/>
              <p:cNvSpPr>
                <a:spLocks/>
              </p:cNvSpPr>
              <p:nvPr/>
            </p:nvSpPr>
            <p:spPr bwMode="auto">
              <a:xfrm>
                <a:off x="4412" y="1559"/>
                <a:ext cx="84" cy="84"/>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5"/>
                  </a:cxn>
                  <a:cxn ang="0">
                    <a:pos x="79" y="62"/>
                  </a:cxn>
                  <a:cxn ang="0">
                    <a:pos x="74" y="68"/>
                  </a:cxn>
                  <a:cxn ang="0">
                    <a:pos x="68" y="74"/>
                  </a:cxn>
                  <a:cxn ang="0">
                    <a:pos x="62" y="79"/>
                  </a:cxn>
                  <a:cxn ang="0">
                    <a:pos x="55" y="82"/>
                  </a:cxn>
                  <a:cxn ang="0">
                    <a:pos x="46" y="84"/>
                  </a:cxn>
                  <a:cxn ang="0">
                    <a:pos x="38" y="84"/>
                  </a:cxn>
                  <a:cxn ang="0">
                    <a:pos x="29" y="82"/>
                  </a:cxn>
                  <a:cxn ang="0">
                    <a:pos x="22" y="79"/>
                  </a:cxn>
                  <a:cxn ang="0">
                    <a:pos x="16" y="74"/>
                  </a:cxn>
                  <a:cxn ang="0">
                    <a:pos x="10" y="68"/>
                  </a:cxn>
                  <a:cxn ang="0">
                    <a:pos x="5" y="62"/>
                  </a:cxn>
                  <a:cxn ang="0">
                    <a:pos x="2" y="55"/>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5"/>
                    </a:lnTo>
                    <a:lnTo>
                      <a:pt x="81" y="58"/>
                    </a:lnTo>
                    <a:lnTo>
                      <a:pt x="79" y="62"/>
                    </a:lnTo>
                    <a:lnTo>
                      <a:pt x="77" y="65"/>
                    </a:lnTo>
                    <a:lnTo>
                      <a:pt x="74" y="68"/>
                    </a:lnTo>
                    <a:lnTo>
                      <a:pt x="72" y="72"/>
                    </a:lnTo>
                    <a:lnTo>
                      <a:pt x="68" y="74"/>
                    </a:lnTo>
                    <a:lnTo>
                      <a:pt x="65" y="77"/>
                    </a:lnTo>
                    <a:lnTo>
                      <a:pt x="62" y="79"/>
                    </a:lnTo>
                    <a:lnTo>
                      <a:pt x="58" y="81"/>
                    </a:lnTo>
                    <a:lnTo>
                      <a:pt x="55" y="82"/>
                    </a:lnTo>
                    <a:lnTo>
                      <a:pt x="51" y="83"/>
                    </a:lnTo>
                    <a:lnTo>
                      <a:pt x="46" y="84"/>
                    </a:lnTo>
                    <a:lnTo>
                      <a:pt x="42" y="84"/>
                    </a:lnTo>
                    <a:lnTo>
                      <a:pt x="38" y="84"/>
                    </a:lnTo>
                    <a:lnTo>
                      <a:pt x="33"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7"/>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99" name="Oval 2"/>
              <p:cNvSpPr>
                <a:spLocks noChangeArrowheads="1"/>
              </p:cNvSpPr>
              <p:nvPr/>
            </p:nvSpPr>
            <p:spPr bwMode="auto">
              <a:xfrm>
                <a:off x="4433" y="240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00" name="Freeform 3"/>
              <p:cNvSpPr>
                <a:spLocks/>
              </p:cNvSpPr>
              <p:nvPr/>
            </p:nvSpPr>
            <p:spPr bwMode="auto">
              <a:xfrm>
                <a:off x="4429" y="2396"/>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4"/>
                    </a:lnTo>
                    <a:lnTo>
                      <a:pt x="62" y="5"/>
                    </a:lnTo>
                    <a:lnTo>
                      <a:pt x="65" y="7"/>
                    </a:lnTo>
                    <a:lnTo>
                      <a:pt x="69" y="10"/>
                    </a:lnTo>
                    <a:lnTo>
                      <a:pt x="72" y="13"/>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9" y="74"/>
                    </a:lnTo>
                    <a:lnTo>
                      <a:pt x="65" y="78"/>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3"/>
                    </a:lnTo>
                    <a:lnTo>
                      <a:pt x="16" y="10"/>
                    </a:lnTo>
                    <a:lnTo>
                      <a:pt x="19" y="7"/>
                    </a:lnTo>
                    <a:lnTo>
                      <a:pt x="22" y="5"/>
                    </a:lnTo>
                    <a:lnTo>
                      <a:pt x="26" y="4"/>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01" name="Oval 4"/>
              <p:cNvSpPr>
                <a:spLocks noChangeArrowheads="1"/>
              </p:cNvSpPr>
              <p:nvPr/>
            </p:nvSpPr>
            <p:spPr bwMode="auto">
              <a:xfrm>
                <a:off x="4433" y="256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02" name="Freeform 5"/>
              <p:cNvSpPr>
                <a:spLocks/>
              </p:cNvSpPr>
              <p:nvPr/>
            </p:nvSpPr>
            <p:spPr bwMode="auto">
              <a:xfrm>
                <a:off x="4429" y="2564"/>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03" name="Oval 6"/>
              <p:cNvSpPr>
                <a:spLocks noChangeArrowheads="1"/>
              </p:cNvSpPr>
              <p:nvPr/>
            </p:nvSpPr>
            <p:spPr bwMode="auto">
              <a:xfrm>
                <a:off x="4450" y="226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04" name="Freeform 7"/>
              <p:cNvSpPr>
                <a:spLocks/>
              </p:cNvSpPr>
              <p:nvPr/>
            </p:nvSpPr>
            <p:spPr bwMode="auto">
              <a:xfrm>
                <a:off x="4446" y="2263"/>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2"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2"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05" name="Oval 8"/>
              <p:cNvSpPr>
                <a:spLocks noChangeArrowheads="1"/>
              </p:cNvSpPr>
              <p:nvPr/>
            </p:nvSpPr>
            <p:spPr bwMode="auto">
              <a:xfrm>
                <a:off x="4467" y="2133"/>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06" name="Freeform 9"/>
              <p:cNvSpPr>
                <a:spLocks/>
              </p:cNvSpPr>
              <p:nvPr/>
            </p:nvSpPr>
            <p:spPr bwMode="auto">
              <a:xfrm>
                <a:off x="4463" y="2129"/>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1"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1"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1"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07" name="Oval 10"/>
              <p:cNvSpPr>
                <a:spLocks noChangeArrowheads="1"/>
              </p:cNvSpPr>
              <p:nvPr/>
            </p:nvSpPr>
            <p:spPr bwMode="auto">
              <a:xfrm>
                <a:off x="4484" y="2234"/>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08" name="Freeform 11"/>
              <p:cNvSpPr>
                <a:spLocks/>
              </p:cNvSpPr>
              <p:nvPr/>
            </p:nvSpPr>
            <p:spPr bwMode="auto">
              <a:xfrm>
                <a:off x="4480" y="2229"/>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5"/>
                  </a:cxn>
                  <a:cxn ang="0">
                    <a:pos x="61" y="79"/>
                  </a:cxn>
                  <a:cxn ang="0">
                    <a:pos x="54" y="83"/>
                  </a:cxn>
                  <a:cxn ang="0">
                    <a:pos x="46" y="84"/>
                  </a:cxn>
                  <a:cxn ang="0">
                    <a:pos x="37" y="84"/>
                  </a:cxn>
                  <a:cxn ang="0">
                    <a:pos x="29" y="83"/>
                  </a:cxn>
                  <a:cxn ang="0">
                    <a:pos x="22" y="79"/>
                  </a:cxn>
                  <a:cxn ang="0">
                    <a:pos x="15" y="75"/>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9" y="22"/>
                    </a:lnTo>
                    <a:lnTo>
                      <a:pt x="80" y="27"/>
                    </a:lnTo>
                    <a:lnTo>
                      <a:pt x="82" y="30"/>
                    </a:lnTo>
                    <a:lnTo>
                      <a:pt x="83" y="34"/>
                    </a:lnTo>
                    <a:lnTo>
                      <a:pt x="83" y="38"/>
                    </a:lnTo>
                    <a:lnTo>
                      <a:pt x="83" y="43"/>
                    </a:lnTo>
                    <a:lnTo>
                      <a:pt x="83" y="47"/>
                    </a:lnTo>
                    <a:lnTo>
                      <a:pt x="83" y="51"/>
                    </a:lnTo>
                    <a:lnTo>
                      <a:pt x="82" y="55"/>
                    </a:lnTo>
                    <a:lnTo>
                      <a:pt x="80" y="58"/>
                    </a:lnTo>
                    <a:lnTo>
                      <a:pt x="79"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7"/>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09" name="Oval 12"/>
              <p:cNvSpPr>
                <a:spLocks noChangeArrowheads="1"/>
              </p:cNvSpPr>
              <p:nvPr/>
            </p:nvSpPr>
            <p:spPr bwMode="auto">
              <a:xfrm>
                <a:off x="4484" y="2803"/>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10" name="Freeform 13"/>
              <p:cNvSpPr>
                <a:spLocks/>
              </p:cNvSpPr>
              <p:nvPr/>
            </p:nvSpPr>
            <p:spPr bwMode="auto">
              <a:xfrm>
                <a:off x="4480" y="2799"/>
                <a:ext cx="83" cy="84"/>
              </a:xfrm>
              <a:custGeom>
                <a:avLst/>
                <a:gdLst/>
                <a:ahLst/>
                <a:cxnLst>
                  <a:cxn ang="0">
                    <a:pos x="46" y="0"/>
                  </a:cxn>
                  <a:cxn ang="0">
                    <a:pos x="54" y="2"/>
                  </a:cxn>
                  <a:cxn ang="0">
                    <a:pos x="61" y="5"/>
                  </a:cxn>
                  <a:cxn ang="0">
                    <a:pos x="68" y="10"/>
                  </a:cxn>
                  <a:cxn ang="0">
                    <a:pos x="74" y="16"/>
                  </a:cxn>
                  <a:cxn ang="0">
                    <a:pos x="79" y="22"/>
                  </a:cxn>
                  <a:cxn ang="0">
                    <a:pos x="82" y="29"/>
                  </a:cxn>
                  <a:cxn ang="0">
                    <a:pos x="83" y="38"/>
                  </a:cxn>
                  <a:cxn ang="0">
                    <a:pos x="83" y="46"/>
                  </a:cxn>
                  <a:cxn ang="0">
                    <a:pos x="82" y="55"/>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5"/>
                  </a:cxn>
                  <a:cxn ang="0">
                    <a:pos x="0" y="46"/>
                  </a:cxn>
                  <a:cxn ang="0">
                    <a:pos x="0" y="38"/>
                  </a:cxn>
                  <a:cxn ang="0">
                    <a:pos x="1" y="29"/>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9" y="22"/>
                    </a:lnTo>
                    <a:lnTo>
                      <a:pt x="80" y="26"/>
                    </a:lnTo>
                    <a:lnTo>
                      <a:pt x="82" y="29"/>
                    </a:lnTo>
                    <a:lnTo>
                      <a:pt x="83" y="33"/>
                    </a:lnTo>
                    <a:lnTo>
                      <a:pt x="83" y="38"/>
                    </a:lnTo>
                    <a:lnTo>
                      <a:pt x="83" y="42"/>
                    </a:lnTo>
                    <a:lnTo>
                      <a:pt x="83" y="46"/>
                    </a:lnTo>
                    <a:lnTo>
                      <a:pt x="83" y="51"/>
                    </a:lnTo>
                    <a:lnTo>
                      <a:pt x="82" y="55"/>
                    </a:lnTo>
                    <a:lnTo>
                      <a:pt x="80" y="58"/>
                    </a:lnTo>
                    <a:lnTo>
                      <a:pt x="79"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5"/>
                    </a:lnTo>
                    <a:lnTo>
                      <a:pt x="0" y="51"/>
                    </a:lnTo>
                    <a:lnTo>
                      <a:pt x="0" y="46"/>
                    </a:lnTo>
                    <a:lnTo>
                      <a:pt x="0" y="42"/>
                    </a:lnTo>
                    <a:lnTo>
                      <a:pt x="0" y="38"/>
                    </a:lnTo>
                    <a:lnTo>
                      <a:pt x="0" y="33"/>
                    </a:lnTo>
                    <a:lnTo>
                      <a:pt x="1" y="29"/>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11" name="Oval 14"/>
              <p:cNvSpPr>
                <a:spLocks noChangeArrowheads="1"/>
              </p:cNvSpPr>
              <p:nvPr/>
            </p:nvSpPr>
            <p:spPr bwMode="auto">
              <a:xfrm>
                <a:off x="4484" y="2166"/>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12" name="Freeform 15"/>
              <p:cNvSpPr>
                <a:spLocks/>
              </p:cNvSpPr>
              <p:nvPr/>
            </p:nvSpPr>
            <p:spPr bwMode="auto">
              <a:xfrm>
                <a:off x="4480" y="2162"/>
                <a:ext cx="83" cy="84"/>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13" name="Oval 16"/>
              <p:cNvSpPr>
                <a:spLocks noChangeArrowheads="1"/>
              </p:cNvSpPr>
              <p:nvPr/>
            </p:nvSpPr>
            <p:spPr bwMode="auto">
              <a:xfrm>
                <a:off x="4484" y="1998"/>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14" name="Freeform 17"/>
              <p:cNvSpPr>
                <a:spLocks/>
              </p:cNvSpPr>
              <p:nvPr/>
            </p:nvSpPr>
            <p:spPr bwMode="auto">
              <a:xfrm>
                <a:off x="4480" y="1994"/>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15" name="Oval 18"/>
              <p:cNvSpPr>
                <a:spLocks noChangeArrowheads="1"/>
              </p:cNvSpPr>
              <p:nvPr/>
            </p:nvSpPr>
            <p:spPr bwMode="auto">
              <a:xfrm>
                <a:off x="4501" y="2435"/>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16" name="Freeform 19"/>
              <p:cNvSpPr>
                <a:spLocks/>
              </p:cNvSpPr>
              <p:nvPr/>
            </p:nvSpPr>
            <p:spPr bwMode="auto">
              <a:xfrm>
                <a:off x="4497" y="2430"/>
                <a:ext cx="83" cy="84"/>
              </a:xfrm>
              <a:custGeom>
                <a:avLst/>
                <a:gdLst/>
                <a:ahLst/>
                <a:cxnLst>
                  <a:cxn ang="0">
                    <a:pos x="46" y="0"/>
                  </a:cxn>
                  <a:cxn ang="0">
                    <a:pos x="54" y="2"/>
                  </a:cxn>
                  <a:cxn ang="0">
                    <a:pos x="62"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7"/>
                    </a:lnTo>
                    <a:lnTo>
                      <a:pt x="82" y="30"/>
                    </a:lnTo>
                    <a:lnTo>
                      <a:pt x="83" y="34"/>
                    </a:lnTo>
                    <a:lnTo>
                      <a:pt x="83" y="38"/>
                    </a:lnTo>
                    <a:lnTo>
                      <a:pt x="83" y="43"/>
                    </a:lnTo>
                    <a:lnTo>
                      <a:pt x="83" y="47"/>
                    </a:lnTo>
                    <a:lnTo>
                      <a:pt x="83" y="51"/>
                    </a:lnTo>
                    <a:lnTo>
                      <a:pt x="82" y="55"/>
                    </a:lnTo>
                    <a:lnTo>
                      <a:pt x="80" y="58"/>
                    </a:lnTo>
                    <a:lnTo>
                      <a:pt x="79" y="62"/>
                    </a:lnTo>
                    <a:lnTo>
                      <a:pt x="77" y="66"/>
                    </a:lnTo>
                    <a:lnTo>
                      <a:pt x="74" y="69"/>
                    </a:lnTo>
                    <a:lnTo>
                      <a:pt x="71" y="72"/>
                    </a:lnTo>
                    <a:lnTo>
                      <a:pt x="68" y="75"/>
                    </a:lnTo>
                    <a:lnTo>
                      <a:pt x="65" y="78"/>
                    </a:lnTo>
                    <a:lnTo>
                      <a:pt x="62"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5" y="62"/>
                    </a:lnTo>
                    <a:lnTo>
                      <a:pt x="3" y="58"/>
                    </a:lnTo>
                    <a:lnTo>
                      <a:pt x="1" y="55"/>
                    </a:lnTo>
                    <a:lnTo>
                      <a:pt x="1" y="51"/>
                    </a:lnTo>
                    <a:lnTo>
                      <a:pt x="0" y="47"/>
                    </a:lnTo>
                    <a:lnTo>
                      <a:pt x="0" y="43"/>
                    </a:lnTo>
                    <a:lnTo>
                      <a:pt x="0" y="38"/>
                    </a:lnTo>
                    <a:lnTo>
                      <a:pt x="1" y="34"/>
                    </a:lnTo>
                    <a:lnTo>
                      <a:pt x="1" y="30"/>
                    </a:lnTo>
                    <a:lnTo>
                      <a:pt x="3" y="27"/>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17" name="Oval 20"/>
              <p:cNvSpPr>
                <a:spLocks noChangeArrowheads="1"/>
              </p:cNvSpPr>
              <p:nvPr/>
            </p:nvSpPr>
            <p:spPr bwMode="auto">
              <a:xfrm>
                <a:off x="4501" y="206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18" name="Freeform 21"/>
              <p:cNvSpPr>
                <a:spLocks/>
              </p:cNvSpPr>
              <p:nvPr/>
            </p:nvSpPr>
            <p:spPr bwMode="auto">
              <a:xfrm>
                <a:off x="4497" y="2062"/>
                <a:ext cx="83" cy="84"/>
              </a:xfrm>
              <a:custGeom>
                <a:avLst/>
                <a:gdLst/>
                <a:ahLst/>
                <a:cxnLst>
                  <a:cxn ang="0">
                    <a:pos x="46" y="0"/>
                  </a:cxn>
                  <a:cxn ang="0">
                    <a:pos x="54" y="2"/>
                  </a:cxn>
                  <a:cxn ang="0">
                    <a:pos x="62"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2"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1"/>
                    </a:lnTo>
                    <a:lnTo>
                      <a:pt x="68" y="74"/>
                    </a:lnTo>
                    <a:lnTo>
                      <a:pt x="65" y="77"/>
                    </a:lnTo>
                    <a:lnTo>
                      <a:pt x="62"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19" name="Oval 22"/>
              <p:cNvSpPr>
                <a:spLocks noChangeArrowheads="1"/>
              </p:cNvSpPr>
              <p:nvPr/>
            </p:nvSpPr>
            <p:spPr bwMode="auto">
              <a:xfrm>
                <a:off x="4535" y="236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20" name="Freeform 23"/>
              <p:cNvSpPr>
                <a:spLocks/>
              </p:cNvSpPr>
              <p:nvPr/>
            </p:nvSpPr>
            <p:spPr bwMode="auto">
              <a:xfrm>
                <a:off x="4531" y="2363"/>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21" name="Oval 24"/>
              <p:cNvSpPr>
                <a:spLocks noChangeArrowheads="1"/>
              </p:cNvSpPr>
              <p:nvPr/>
            </p:nvSpPr>
            <p:spPr bwMode="auto">
              <a:xfrm>
                <a:off x="4535" y="206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22" name="Freeform 25"/>
              <p:cNvSpPr>
                <a:spLocks/>
              </p:cNvSpPr>
              <p:nvPr/>
            </p:nvSpPr>
            <p:spPr bwMode="auto">
              <a:xfrm>
                <a:off x="4531" y="2062"/>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23" name="Oval 26"/>
              <p:cNvSpPr>
                <a:spLocks noChangeArrowheads="1"/>
              </p:cNvSpPr>
              <p:nvPr/>
            </p:nvSpPr>
            <p:spPr bwMode="auto">
              <a:xfrm>
                <a:off x="4535" y="1965"/>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24" name="Freeform 27"/>
              <p:cNvSpPr>
                <a:spLocks/>
              </p:cNvSpPr>
              <p:nvPr/>
            </p:nvSpPr>
            <p:spPr bwMode="auto">
              <a:xfrm>
                <a:off x="4531" y="1961"/>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25" name="Oval 28"/>
              <p:cNvSpPr>
                <a:spLocks noChangeArrowheads="1"/>
              </p:cNvSpPr>
              <p:nvPr/>
            </p:nvSpPr>
            <p:spPr bwMode="auto">
              <a:xfrm>
                <a:off x="4552" y="199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26" name="Freeform 29"/>
              <p:cNvSpPr>
                <a:spLocks/>
              </p:cNvSpPr>
              <p:nvPr/>
            </p:nvSpPr>
            <p:spPr bwMode="auto">
              <a:xfrm>
                <a:off x="4548" y="1994"/>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2"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2"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27" name="Oval 30"/>
              <p:cNvSpPr>
                <a:spLocks noChangeArrowheads="1"/>
              </p:cNvSpPr>
              <p:nvPr/>
            </p:nvSpPr>
            <p:spPr bwMode="auto">
              <a:xfrm>
                <a:off x="4552" y="2133"/>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28" name="Freeform 31"/>
              <p:cNvSpPr>
                <a:spLocks/>
              </p:cNvSpPr>
              <p:nvPr/>
            </p:nvSpPr>
            <p:spPr bwMode="auto">
              <a:xfrm>
                <a:off x="4548" y="2129"/>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2"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2"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29" name="Oval 32"/>
              <p:cNvSpPr>
                <a:spLocks noChangeArrowheads="1"/>
              </p:cNvSpPr>
              <p:nvPr/>
            </p:nvSpPr>
            <p:spPr bwMode="auto">
              <a:xfrm>
                <a:off x="4552" y="250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30" name="Freeform 33"/>
              <p:cNvSpPr>
                <a:spLocks/>
              </p:cNvSpPr>
              <p:nvPr/>
            </p:nvSpPr>
            <p:spPr bwMode="auto">
              <a:xfrm>
                <a:off x="4548" y="2497"/>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2" y="12"/>
                    </a:lnTo>
                    <a:lnTo>
                      <a:pt x="74" y="16"/>
                    </a:lnTo>
                    <a:lnTo>
                      <a:pt x="77" y="19"/>
                    </a:lnTo>
                    <a:lnTo>
                      <a:pt x="79" y="22"/>
                    </a:lnTo>
                    <a:lnTo>
                      <a:pt x="80" y="26"/>
                    </a:lnTo>
                    <a:lnTo>
                      <a:pt x="82" y="29"/>
                    </a:lnTo>
                    <a:lnTo>
                      <a:pt x="83" y="34"/>
                    </a:lnTo>
                    <a:lnTo>
                      <a:pt x="84" y="38"/>
                    </a:lnTo>
                    <a:lnTo>
                      <a:pt x="84" y="43"/>
                    </a:lnTo>
                    <a:lnTo>
                      <a:pt x="84" y="47"/>
                    </a:lnTo>
                    <a:lnTo>
                      <a:pt x="83" y="51"/>
                    </a:lnTo>
                    <a:lnTo>
                      <a:pt x="82" y="55"/>
                    </a:lnTo>
                    <a:lnTo>
                      <a:pt x="80" y="58"/>
                    </a:lnTo>
                    <a:lnTo>
                      <a:pt x="79" y="62"/>
                    </a:lnTo>
                    <a:lnTo>
                      <a:pt x="77" y="65"/>
                    </a:lnTo>
                    <a:lnTo>
                      <a:pt x="74" y="69"/>
                    </a:lnTo>
                    <a:lnTo>
                      <a:pt x="72"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31" name="Oval 34"/>
              <p:cNvSpPr>
                <a:spLocks noChangeArrowheads="1"/>
              </p:cNvSpPr>
              <p:nvPr/>
            </p:nvSpPr>
            <p:spPr bwMode="auto">
              <a:xfrm>
                <a:off x="4552" y="216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32" name="Freeform 35"/>
              <p:cNvSpPr>
                <a:spLocks/>
              </p:cNvSpPr>
              <p:nvPr/>
            </p:nvSpPr>
            <p:spPr bwMode="auto">
              <a:xfrm>
                <a:off x="4548" y="2162"/>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2"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2"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33" name="Oval 36"/>
              <p:cNvSpPr>
                <a:spLocks noChangeArrowheads="1"/>
              </p:cNvSpPr>
              <p:nvPr/>
            </p:nvSpPr>
            <p:spPr bwMode="auto">
              <a:xfrm>
                <a:off x="4552" y="142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34" name="Freeform 37"/>
              <p:cNvSpPr>
                <a:spLocks/>
              </p:cNvSpPr>
              <p:nvPr/>
            </p:nvSpPr>
            <p:spPr bwMode="auto">
              <a:xfrm>
                <a:off x="4548" y="1425"/>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2"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2"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35" name="Oval 38"/>
              <p:cNvSpPr>
                <a:spLocks noChangeArrowheads="1"/>
              </p:cNvSpPr>
              <p:nvPr/>
            </p:nvSpPr>
            <p:spPr bwMode="auto">
              <a:xfrm>
                <a:off x="4552" y="2234"/>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36" name="Freeform 39"/>
              <p:cNvSpPr>
                <a:spLocks/>
              </p:cNvSpPr>
              <p:nvPr/>
            </p:nvSpPr>
            <p:spPr bwMode="auto">
              <a:xfrm>
                <a:off x="4548" y="2229"/>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2"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2"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37" name="Oval 40"/>
              <p:cNvSpPr>
                <a:spLocks noChangeArrowheads="1"/>
              </p:cNvSpPr>
              <p:nvPr/>
            </p:nvSpPr>
            <p:spPr bwMode="auto">
              <a:xfrm>
                <a:off x="4568" y="206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38" name="Freeform 41"/>
              <p:cNvSpPr>
                <a:spLocks/>
              </p:cNvSpPr>
              <p:nvPr/>
            </p:nvSpPr>
            <p:spPr bwMode="auto">
              <a:xfrm>
                <a:off x="4564" y="2062"/>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39" name="Oval 42"/>
              <p:cNvSpPr>
                <a:spLocks noChangeArrowheads="1"/>
              </p:cNvSpPr>
              <p:nvPr/>
            </p:nvSpPr>
            <p:spPr bwMode="auto">
              <a:xfrm>
                <a:off x="4568" y="230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40" name="Freeform 43"/>
              <p:cNvSpPr>
                <a:spLocks/>
              </p:cNvSpPr>
              <p:nvPr/>
            </p:nvSpPr>
            <p:spPr bwMode="auto">
              <a:xfrm>
                <a:off x="4564" y="2296"/>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41" name="Oval 44"/>
              <p:cNvSpPr>
                <a:spLocks noChangeArrowheads="1"/>
              </p:cNvSpPr>
              <p:nvPr/>
            </p:nvSpPr>
            <p:spPr bwMode="auto">
              <a:xfrm>
                <a:off x="4585" y="206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42" name="Freeform 45"/>
              <p:cNvSpPr>
                <a:spLocks/>
              </p:cNvSpPr>
              <p:nvPr/>
            </p:nvSpPr>
            <p:spPr bwMode="auto">
              <a:xfrm>
                <a:off x="4581" y="2062"/>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2"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2"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43" name="Oval 46"/>
              <p:cNvSpPr>
                <a:spLocks noChangeArrowheads="1"/>
              </p:cNvSpPr>
              <p:nvPr/>
            </p:nvSpPr>
            <p:spPr bwMode="auto">
              <a:xfrm>
                <a:off x="4585" y="246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44" name="Freeform 47"/>
              <p:cNvSpPr>
                <a:spLocks/>
              </p:cNvSpPr>
              <p:nvPr/>
            </p:nvSpPr>
            <p:spPr bwMode="auto">
              <a:xfrm>
                <a:off x="4581" y="2464"/>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2"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2"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45" name="Oval 48"/>
              <p:cNvSpPr>
                <a:spLocks noChangeArrowheads="1"/>
              </p:cNvSpPr>
              <p:nvPr/>
            </p:nvSpPr>
            <p:spPr bwMode="auto">
              <a:xfrm>
                <a:off x="4602" y="2334"/>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46" name="Freeform 49"/>
              <p:cNvSpPr>
                <a:spLocks/>
              </p:cNvSpPr>
              <p:nvPr/>
            </p:nvSpPr>
            <p:spPr bwMode="auto">
              <a:xfrm>
                <a:off x="4598" y="2330"/>
                <a:ext cx="84" cy="83"/>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47" name="Oval 50"/>
              <p:cNvSpPr>
                <a:spLocks noChangeArrowheads="1"/>
              </p:cNvSpPr>
              <p:nvPr/>
            </p:nvSpPr>
            <p:spPr bwMode="auto">
              <a:xfrm>
                <a:off x="4602" y="230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48" name="Freeform 51"/>
              <p:cNvSpPr>
                <a:spLocks/>
              </p:cNvSpPr>
              <p:nvPr/>
            </p:nvSpPr>
            <p:spPr bwMode="auto">
              <a:xfrm>
                <a:off x="4598" y="2296"/>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49" name="Oval 52"/>
              <p:cNvSpPr>
                <a:spLocks noChangeArrowheads="1"/>
              </p:cNvSpPr>
              <p:nvPr/>
            </p:nvSpPr>
            <p:spPr bwMode="auto">
              <a:xfrm>
                <a:off x="4602" y="153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50" name="Freeform 53"/>
              <p:cNvSpPr>
                <a:spLocks/>
              </p:cNvSpPr>
              <p:nvPr/>
            </p:nvSpPr>
            <p:spPr bwMode="auto">
              <a:xfrm>
                <a:off x="4598" y="1526"/>
                <a:ext cx="84" cy="83"/>
              </a:xfrm>
              <a:custGeom>
                <a:avLst/>
                <a:gdLst/>
                <a:ahLst/>
                <a:cxnLst>
                  <a:cxn ang="0">
                    <a:pos x="47" y="0"/>
                  </a:cxn>
                  <a:cxn ang="0">
                    <a:pos x="55" y="1"/>
                  </a:cxn>
                  <a:cxn ang="0">
                    <a:pos x="62" y="5"/>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3">
                    <a:moveTo>
                      <a:pt x="43" y="0"/>
                    </a:moveTo>
                    <a:lnTo>
                      <a:pt x="47" y="0"/>
                    </a:lnTo>
                    <a:lnTo>
                      <a:pt x="51" y="0"/>
                    </a:lnTo>
                    <a:lnTo>
                      <a:pt x="55" y="1"/>
                    </a:lnTo>
                    <a:lnTo>
                      <a:pt x="58" y="3"/>
                    </a:lnTo>
                    <a:lnTo>
                      <a:pt x="62" y="5"/>
                    </a:lnTo>
                    <a:lnTo>
                      <a:pt x="65"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5"/>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51" name="Oval 54"/>
              <p:cNvSpPr>
                <a:spLocks noChangeArrowheads="1"/>
              </p:cNvSpPr>
              <p:nvPr/>
            </p:nvSpPr>
            <p:spPr bwMode="auto">
              <a:xfrm>
                <a:off x="4620" y="2300"/>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52" name="Freeform 55"/>
              <p:cNvSpPr>
                <a:spLocks/>
              </p:cNvSpPr>
              <p:nvPr/>
            </p:nvSpPr>
            <p:spPr bwMode="auto">
              <a:xfrm>
                <a:off x="4615" y="2296"/>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6"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53" name="Oval 56"/>
              <p:cNvSpPr>
                <a:spLocks noChangeArrowheads="1"/>
              </p:cNvSpPr>
              <p:nvPr/>
            </p:nvSpPr>
            <p:spPr bwMode="auto">
              <a:xfrm>
                <a:off x="4620" y="2435"/>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54" name="Freeform 57"/>
              <p:cNvSpPr>
                <a:spLocks/>
              </p:cNvSpPr>
              <p:nvPr/>
            </p:nvSpPr>
            <p:spPr bwMode="auto">
              <a:xfrm>
                <a:off x="4615" y="2430"/>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6" y="7"/>
                    </a:lnTo>
                    <a:lnTo>
                      <a:pt x="69" y="10"/>
                    </a:lnTo>
                    <a:lnTo>
                      <a:pt x="72" y="13"/>
                    </a:lnTo>
                    <a:lnTo>
                      <a:pt x="74" y="16"/>
                    </a:lnTo>
                    <a:lnTo>
                      <a:pt x="78" y="19"/>
                    </a:lnTo>
                    <a:lnTo>
                      <a:pt x="79" y="22"/>
                    </a:lnTo>
                    <a:lnTo>
                      <a:pt x="81" y="27"/>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5"/>
                    </a:lnTo>
                    <a:lnTo>
                      <a:pt x="66"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55" name="Oval 58"/>
              <p:cNvSpPr>
                <a:spLocks noChangeArrowheads="1"/>
              </p:cNvSpPr>
              <p:nvPr/>
            </p:nvSpPr>
            <p:spPr bwMode="auto">
              <a:xfrm>
                <a:off x="4637" y="2133"/>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56" name="Freeform 59"/>
              <p:cNvSpPr>
                <a:spLocks/>
              </p:cNvSpPr>
              <p:nvPr/>
            </p:nvSpPr>
            <p:spPr bwMode="auto">
              <a:xfrm>
                <a:off x="4633" y="2129"/>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2"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57" name="Oval 60"/>
              <p:cNvSpPr>
                <a:spLocks noChangeArrowheads="1"/>
              </p:cNvSpPr>
              <p:nvPr/>
            </p:nvSpPr>
            <p:spPr bwMode="auto">
              <a:xfrm>
                <a:off x="4654" y="2300"/>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58" name="Freeform 61"/>
              <p:cNvSpPr>
                <a:spLocks/>
              </p:cNvSpPr>
              <p:nvPr/>
            </p:nvSpPr>
            <p:spPr bwMode="auto">
              <a:xfrm>
                <a:off x="4650" y="2296"/>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59" name="Oval 62"/>
              <p:cNvSpPr>
                <a:spLocks noChangeArrowheads="1"/>
              </p:cNvSpPr>
              <p:nvPr/>
            </p:nvSpPr>
            <p:spPr bwMode="auto">
              <a:xfrm>
                <a:off x="4654" y="1998"/>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60" name="Freeform 63"/>
              <p:cNvSpPr>
                <a:spLocks/>
              </p:cNvSpPr>
              <p:nvPr/>
            </p:nvSpPr>
            <p:spPr bwMode="auto">
              <a:xfrm>
                <a:off x="4650" y="1994"/>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61" name="Oval 64"/>
              <p:cNvSpPr>
                <a:spLocks noChangeArrowheads="1"/>
              </p:cNvSpPr>
              <p:nvPr/>
            </p:nvSpPr>
            <p:spPr bwMode="auto">
              <a:xfrm>
                <a:off x="4687" y="189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62" name="Freeform 65"/>
              <p:cNvSpPr>
                <a:spLocks/>
              </p:cNvSpPr>
              <p:nvPr/>
            </p:nvSpPr>
            <p:spPr bwMode="auto">
              <a:xfrm>
                <a:off x="4683" y="1894"/>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2"/>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63" name="Oval 66"/>
              <p:cNvSpPr>
                <a:spLocks noChangeArrowheads="1"/>
              </p:cNvSpPr>
              <p:nvPr/>
            </p:nvSpPr>
            <p:spPr bwMode="auto">
              <a:xfrm>
                <a:off x="4687" y="692"/>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64" name="Freeform 67"/>
              <p:cNvSpPr>
                <a:spLocks/>
              </p:cNvSpPr>
              <p:nvPr/>
            </p:nvSpPr>
            <p:spPr bwMode="auto">
              <a:xfrm>
                <a:off x="4683" y="688"/>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8"/>
                    </a:lnTo>
                    <a:lnTo>
                      <a:pt x="58" y="80"/>
                    </a:lnTo>
                    <a:lnTo>
                      <a:pt x="54" y="82"/>
                    </a:lnTo>
                    <a:lnTo>
                      <a:pt x="50" y="83"/>
                    </a:lnTo>
                    <a:lnTo>
                      <a:pt x="46" y="83"/>
                    </a:lnTo>
                    <a:lnTo>
                      <a:pt x="42" y="83"/>
                    </a:lnTo>
                    <a:lnTo>
                      <a:pt x="37" y="83"/>
                    </a:lnTo>
                    <a:lnTo>
                      <a:pt x="33" y="83"/>
                    </a:lnTo>
                    <a:lnTo>
                      <a:pt x="29" y="82"/>
                    </a:lnTo>
                    <a:lnTo>
                      <a:pt x="26" y="80"/>
                    </a:lnTo>
                    <a:lnTo>
                      <a:pt x="22" y="78"/>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65" name="Oval 68"/>
              <p:cNvSpPr>
                <a:spLocks noChangeArrowheads="1"/>
              </p:cNvSpPr>
              <p:nvPr/>
            </p:nvSpPr>
            <p:spPr bwMode="auto">
              <a:xfrm>
                <a:off x="4687" y="260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66" name="Freeform 69"/>
              <p:cNvSpPr>
                <a:spLocks/>
              </p:cNvSpPr>
              <p:nvPr/>
            </p:nvSpPr>
            <p:spPr bwMode="auto">
              <a:xfrm>
                <a:off x="4683" y="2597"/>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2"/>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67" name="Oval 70"/>
              <p:cNvSpPr>
                <a:spLocks noChangeArrowheads="1"/>
              </p:cNvSpPr>
              <p:nvPr/>
            </p:nvSpPr>
            <p:spPr bwMode="auto">
              <a:xfrm>
                <a:off x="4704" y="209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68" name="Freeform 71"/>
              <p:cNvSpPr>
                <a:spLocks/>
              </p:cNvSpPr>
              <p:nvPr/>
            </p:nvSpPr>
            <p:spPr bwMode="auto">
              <a:xfrm>
                <a:off x="4700" y="2095"/>
                <a:ext cx="84" cy="84"/>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2"/>
                  </a:cxn>
                  <a:cxn ang="0">
                    <a:pos x="46" y="84"/>
                  </a:cxn>
                  <a:cxn ang="0">
                    <a:pos x="37"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7" y="0"/>
                  </a:cxn>
                  <a:cxn ang="0">
                    <a:pos x="42" y="0"/>
                  </a:cxn>
                </a:cxnLst>
                <a:rect l="0" t="0" r="r" b="b"/>
                <a:pathLst>
                  <a:path w="84" h="84">
                    <a:moveTo>
                      <a:pt x="42" y="0"/>
                    </a:moveTo>
                    <a:lnTo>
                      <a:pt x="46" y="0"/>
                    </a:lnTo>
                    <a:lnTo>
                      <a:pt x="50" y="1"/>
                    </a:lnTo>
                    <a:lnTo>
                      <a:pt x="55" y="2"/>
                    </a:lnTo>
                    <a:lnTo>
                      <a:pt x="58" y="3"/>
                    </a:lnTo>
                    <a:lnTo>
                      <a:pt x="62" y="5"/>
                    </a:lnTo>
                    <a:lnTo>
                      <a:pt x="65" y="7"/>
                    </a:lnTo>
                    <a:lnTo>
                      <a:pt x="68"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2"/>
                    </a:lnTo>
                    <a:lnTo>
                      <a:pt x="50" y="83"/>
                    </a:lnTo>
                    <a:lnTo>
                      <a:pt x="46" y="84"/>
                    </a:lnTo>
                    <a:lnTo>
                      <a:pt x="42" y="84"/>
                    </a:lnTo>
                    <a:lnTo>
                      <a:pt x="37" y="84"/>
                    </a:lnTo>
                    <a:lnTo>
                      <a:pt x="33"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69" name="Oval 72"/>
              <p:cNvSpPr>
                <a:spLocks noChangeArrowheads="1"/>
              </p:cNvSpPr>
              <p:nvPr/>
            </p:nvSpPr>
            <p:spPr bwMode="auto">
              <a:xfrm>
                <a:off x="4704" y="209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70" name="Freeform 73"/>
              <p:cNvSpPr>
                <a:spLocks/>
              </p:cNvSpPr>
              <p:nvPr/>
            </p:nvSpPr>
            <p:spPr bwMode="auto">
              <a:xfrm>
                <a:off x="4700" y="2095"/>
                <a:ext cx="84" cy="84"/>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2"/>
                  </a:cxn>
                  <a:cxn ang="0">
                    <a:pos x="46" y="84"/>
                  </a:cxn>
                  <a:cxn ang="0">
                    <a:pos x="37"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7" y="0"/>
                  </a:cxn>
                  <a:cxn ang="0">
                    <a:pos x="42" y="0"/>
                  </a:cxn>
                </a:cxnLst>
                <a:rect l="0" t="0" r="r" b="b"/>
                <a:pathLst>
                  <a:path w="84" h="84">
                    <a:moveTo>
                      <a:pt x="42" y="0"/>
                    </a:moveTo>
                    <a:lnTo>
                      <a:pt x="46" y="0"/>
                    </a:lnTo>
                    <a:lnTo>
                      <a:pt x="50" y="1"/>
                    </a:lnTo>
                    <a:lnTo>
                      <a:pt x="55" y="2"/>
                    </a:lnTo>
                    <a:lnTo>
                      <a:pt x="58" y="3"/>
                    </a:lnTo>
                    <a:lnTo>
                      <a:pt x="62" y="5"/>
                    </a:lnTo>
                    <a:lnTo>
                      <a:pt x="65" y="7"/>
                    </a:lnTo>
                    <a:lnTo>
                      <a:pt x="68"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2"/>
                    </a:lnTo>
                    <a:lnTo>
                      <a:pt x="50" y="83"/>
                    </a:lnTo>
                    <a:lnTo>
                      <a:pt x="46" y="84"/>
                    </a:lnTo>
                    <a:lnTo>
                      <a:pt x="42" y="84"/>
                    </a:lnTo>
                    <a:lnTo>
                      <a:pt x="37" y="84"/>
                    </a:lnTo>
                    <a:lnTo>
                      <a:pt x="33"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71" name="Oval 74"/>
              <p:cNvSpPr>
                <a:spLocks noChangeArrowheads="1"/>
              </p:cNvSpPr>
              <p:nvPr/>
            </p:nvSpPr>
            <p:spPr bwMode="auto">
              <a:xfrm>
                <a:off x="4721" y="1898"/>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72" name="Freeform 75"/>
              <p:cNvSpPr>
                <a:spLocks/>
              </p:cNvSpPr>
              <p:nvPr/>
            </p:nvSpPr>
            <p:spPr bwMode="auto">
              <a:xfrm>
                <a:off x="4717" y="1894"/>
                <a:ext cx="84" cy="84"/>
              </a:xfrm>
              <a:custGeom>
                <a:avLst/>
                <a:gdLst/>
                <a:ahLst/>
                <a:cxnLst>
                  <a:cxn ang="0">
                    <a:pos x="47"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4"/>
                    </a:lnTo>
                    <a:lnTo>
                      <a:pt x="62" y="5"/>
                    </a:lnTo>
                    <a:lnTo>
                      <a:pt x="65" y="7"/>
                    </a:lnTo>
                    <a:lnTo>
                      <a:pt x="68"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2"/>
                    </a:lnTo>
                    <a:lnTo>
                      <a:pt x="51" y="83"/>
                    </a:lnTo>
                    <a:lnTo>
                      <a:pt x="47" y="84"/>
                    </a:lnTo>
                    <a:lnTo>
                      <a:pt x="42" y="84"/>
                    </a:lnTo>
                    <a:lnTo>
                      <a:pt x="38" y="84"/>
                    </a:lnTo>
                    <a:lnTo>
                      <a:pt x="33"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4"/>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73" name="Oval 76"/>
              <p:cNvSpPr>
                <a:spLocks noChangeArrowheads="1"/>
              </p:cNvSpPr>
              <p:nvPr/>
            </p:nvSpPr>
            <p:spPr bwMode="auto">
              <a:xfrm>
                <a:off x="4721" y="2234"/>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74" name="Freeform 77"/>
              <p:cNvSpPr>
                <a:spLocks/>
              </p:cNvSpPr>
              <p:nvPr/>
            </p:nvSpPr>
            <p:spPr bwMode="auto">
              <a:xfrm>
                <a:off x="4717" y="2229"/>
                <a:ext cx="84" cy="84"/>
              </a:xfrm>
              <a:custGeom>
                <a:avLst/>
                <a:gdLst/>
                <a:ahLst/>
                <a:cxnLst>
                  <a:cxn ang="0">
                    <a:pos x="47"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5" y="83"/>
                  </a:cxn>
                  <a:cxn ang="0">
                    <a:pos x="47" y="84"/>
                  </a:cxn>
                  <a:cxn ang="0">
                    <a:pos x="38" y="84"/>
                  </a:cxn>
                  <a:cxn ang="0">
                    <a:pos x="29"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4"/>
                    </a:lnTo>
                    <a:lnTo>
                      <a:pt x="62" y="5"/>
                    </a:lnTo>
                    <a:lnTo>
                      <a:pt x="65" y="7"/>
                    </a:lnTo>
                    <a:lnTo>
                      <a:pt x="68" y="10"/>
                    </a:lnTo>
                    <a:lnTo>
                      <a:pt x="72" y="13"/>
                    </a:lnTo>
                    <a:lnTo>
                      <a:pt x="74" y="16"/>
                    </a:lnTo>
                    <a:lnTo>
                      <a:pt x="77"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8" y="75"/>
                    </a:lnTo>
                    <a:lnTo>
                      <a:pt x="65" y="78"/>
                    </a:lnTo>
                    <a:lnTo>
                      <a:pt x="62" y="79"/>
                    </a:lnTo>
                    <a:lnTo>
                      <a:pt x="58" y="81"/>
                    </a:lnTo>
                    <a:lnTo>
                      <a:pt x="55" y="83"/>
                    </a:lnTo>
                    <a:lnTo>
                      <a:pt x="51" y="83"/>
                    </a:lnTo>
                    <a:lnTo>
                      <a:pt x="47" y="84"/>
                    </a:lnTo>
                    <a:lnTo>
                      <a:pt x="42" y="84"/>
                    </a:lnTo>
                    <a:lnTo>
                      <a:pt x="38" y="84"/>
                    </a:lnTo>
                    <a:lnTo>
                      <a:pt x="33" y="83"/>
                    </a:lnTo>
                    <a:lnTo>
                      <a:pt x="29" y="83"/>
                    </a:lnTo>
                    <a:lnTo>
                      <a:pt x="26" y="81"/>
                    </a:lnTo>
                    <a:lnTo>
                      <a:pt x="22" y="79"/>
                    </a:lnTo>
                    <a:lnTo>
                      <a:pt x="19" y="78"/>
                    </a:lnTo>
                    <a:lnTo>
                      <a:pt x="16" y="75"/>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7"/>
                    </a:lnTo>
                    <a:lnTo>
                      <a:pt x="5" y="22"/>
                    </a:lnTo>
                    <a:lnTo>
                      <a:pt x="7" y="19"/>
                    </a:lnTo>
                    <a:lnTo>
                      <a:pt x="10" y="16"/>
                    </a:lnTo>
                    <a:lnTo>
                      <a:pt x="12" y="13"/>
                    </a:lnTo>
                    <a:lnTo>
                      <a:pt x="16" y="10"/>
                    </a:lnTo>
                    <a:lnTo>
                      <a:pt x="19" y="7"/>
                    </a:lnTo>
                    <a:lnTo>
                      <a:pt x="22" y="5"/>
                    </a:lnTo>
                    <a:lnTo>
                      <a:pt x="26" y="4"/>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75" name="Oval 78"/>
              <p:cNvSpPr>
                <a:spLocks noChangeArrowheads="1"/>
              </p:cNvSpPr>
              <p:nvPr/>
            </p:nvSpPr>
            <p:spPr bwMode="auto">
              <a:xfrm>
                <a:off x="4738" y="2334"/>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76" name="Freeform 79"/>
              <p:cNvSpPr>
                <a:spLocks/>
              </p:cNvSpPr>
              <p:nvPr/>
            </p:nvSpPr>
            <p:spPr bwMode="auto">
              <a:xfrm>
                <a:off x="4734" y="2330"/>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77" name="Oval 80"/>
              <p:cNvSpPr>
                <a:spLocks noChangeArrowheads="1"/>
              </p:cNvSpPr>
              <p:nvPr/>
            </p:nvSpPr>
            <p:spPr bwMode="auto">
              <a:xfrm>
                <a:off x="4755" y="209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78" name="Freeform 81"/>
              <p:cNvSpPr>
                <a:spLocks/>
              </p:cNvSpPr>
              <p:nvPr/>
            </p:nvSpPr>
            <p:spPr bwMode="auto">
              <a:xfrm>
                <a:off x="4751" y="2095"/>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79" name="Oval 82"/>
              <p:cNvSpPr>
                <a:spLocks noChangeArrowheads="1"/>
              </p:cNvSpPr>
              <p:nvPr/>
            </p:nvSpPr>
            <p:spPr bwMode="auto">
              <a:xfrm>
                <a:off x="4755" y="2300"/>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80" name="Freeform 83"/>
              <p:cNvSpPr>
                <a:spLocks/>
              </p:cNvSpPr>
              <p:nvPr/>
            </p:nvSpPr>
            <p:spPr bwMode="auto">
              <a:xfrm>
                <a:off x="4751" y="2296"/>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81" name="Oval 84"/>
              <p:cNvSpPr>
                <a:spLocks noChangeArrowheads="1"/>
              </p:cNvSpPr>
              <p:nvPr/>
            </p:nvSpPr>
            <p:spPr bwMode="auto">
              <a:xfrm>
                <a:off x="4755" y="2501"/>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82" name="Freeform 85"/>
              <p:cNvSpPr>
                <a:spLocks/>
              </p:cNvSpPr>
              <p:nvPr/>
            </p:nvSpPr>
            <p:spPr bwMode="auto">
              <a:xfrm>
                <a:off x="4751" y="2497"/>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29"/>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83" name="Oval 86"/>
              <p:cNvSpPr>
                <a:spLocks noChangeArrowheads="1"/>
              </p:cNvSpPr>
              <p:nvPr/>
            </p:nvSpPr>
            <p:spPr bwMode="auto">
              <a:xfrm>
                <a:off x="4755" y="2099"/>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84" name="Freeform 87"/>
              <p:cNvSpPr>
                <a:spLocks/>
              </p:cNvSpPr>
              <p:nvPr/>
            </p:nvSpPr>
            <p:spPr bwMode="auto">
              <a:xfrm>
                <a:off x="4751" y="2095"/>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85" name="Oval 88"/>
              <p:cNvSpPr>
                <a:spLocks noChangeArrowheads="1"/>
              </p:cNvSpPr>
              <p:nvPr/>
            </p:nvSpPr>
            <p:spPr bwMode="auto">
              <a:xfrm>
                <a:off x="4772" y="2334"/>
                <a:ext cx="83"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86" name="Freeform 89"/>
              <p:cNvSpPr>
                <a:spLocks/>
              </p:cNvSpPr>
              <p:nvPr/>
            </p:nvSpPr>
            <p:spPr bwMode="auto">
              <a:xfrm>
                <a:off x="4768" y="2330"/>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2"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87" name="Oval 90"/>
              <p:cNvSpPr>
                <a:spLocks noChangeArrowheads="1"/>
              </p:cNvSpPr>
              <p:nvPr/>
            </p:nvSpPr>
            <p:spPr bwMode="auto">
              <a:xfrm>
                <a:off x="4772" y="2166"/>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88" name="Freeform 91"/>
              <p:cNvSpPr>
                <a:spLocks/>
              </p:cNvSpPr>
              <p:nvPr/>
            </p:nvSpPr>
            <p:spPr bwMode="auto">
              <a:xfrm>
                <a:off x="4768" y="2162"/>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89" name="Oval 92"/>
              <p:cNvSpPr>
                <a:spLocks noChangeArrowheads="1"/>
              </p:cNvSpPr>
              <p:nvPr/>
            </p:nvSpPr>
            <p:spPr bwMode="auto">
              <a:xfrm>
                <a:off x="4772" y="2166"/>
                <a:ext cx="83"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90" name="Freeform 93"/>
              <p:cNvSpPr>
                <a:spLocks/>
              </p:cNvSpPr>
              <p:nvPr/>
            </p:nvSpPr>
            <p:spPr bwMode="auto">
              <a:xfrm>
                <a:off x="4768" y="2162"/>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91" name="Oval 94"/>
              <p:cNvSpPr>
                <a:spLocks noChangeArrowheads="1"/>
              </p:cNvSpPr>
              <p:nvPr/>
            </p:nvSpPr>
            <p:spPr bwMode="auto">
              <a:xfrm>
                <a:off x="4806" y="2234"/>
                <a:ext cx="84" cy="83"/>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92" name="Freeform 95"/>
              <p:cNvSpPr>
                <a:spLocks/>
              </p:cNvSpPr>
              <p:nvPr/>
            </p:nvSpPr>
            <p:spPr bwMode="auto">
              <a:xfrm>
                <a:off x="4802" y="2229"/>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5" y="62"/>
                    </a:lnTo>
                    <a:lnTo>
                      <a:pt x="3" y="58"/>
                    </a:lnTo>
                    <a:lnTo>
                      <a:pt x="1" y="55"/>
                    </a:lnTo>
                    <a:lnTo>
                      <a:pt x="1" y="51"/>
                    </a:lnTo>
                    <a:lnTo>
                      <a:pt x="0" y="47"/>
                    </a:lnTo>
                    <a:lnTo>
                      <a:pt x="0" y="43"/>
                    </a:lnTo>
                    <a:lnTo>
                      <a:pt x="0" y="38"/>
                    </a:lnTo>
                    <a:lnTo>
                      <a:pt x="1" y="34"/>
                    </a:lnTo>
                    <a:lnTo>
                      <a:pt x="1" y="30"/>
                    </a:lnTo>
                    <a:lnTo>
                      <a:pt x="3" y="27"/>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93" name="Oval 96"/>
              <p:cNvSpPr>
                <a:spLocks noChangeArrowheads="1"/>
              </p:cNvSpPr>
              <p:nvPr/>
            </p:nvSpPr>
            <p:spPr bwMode="auto">
              <a:xfrm>
                <a:off x="4806" y="2367"/>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94" name="Freeform 97"/>
              <p:cNvSpPr>
                <a:spLocks/>
              </p:cNvSpPr>
              <p:nvPr/>
            </p:nvSpPr>
            <p:spPr bwMode="auto">
              <a:xfrm>
                <a:off x="4802" y="2363"/>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95" name="Oval 98"/>
              <p:cNvSpPr>
                <a:spLocks noChangeArrowheads="1"/>
              </p:cNvSpPr>
              <p:nvPr/>
            </p:nvSpPr>
            <p:spPr bwMode="auto">
              <a:xfrm>
                <a:off x="4907" y="2166"/>
                <a:ext cx="84" cy="8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796" name="Freeform 99"/>
              <p:cNvSpPr>
                <a:spLocks/>
              </p:cNvSpPr>
              <p:nvPr/>
            </p:nvSpPr>
            <p:spPr bwMode="auto">
              <a:xfrm>
                <a:off x="4903" y="2162"/>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97" name="Oval 100"/>
              <p:cNvSpPr>
                <a:spLocks noChangeArrowheads="1"/>
              </p:cNvSpPr>
              <p:nvPr/>
            </p:nvSpPr>
            <p:spPr bwMode="auto">
              <a:xfrm>
                <a:off x="1333" y="320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798" name="Freeform 101"/>
              <p:cNvSpPr>
                <a:spLocks/>
              </p:cNvSpPr>
              <p:nvPr/>
            </p:nvSpPr>
            <p:spPr bwMode="auto">
              <a:xfrm>
                <a:off x="1329" y="3199"/>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6"/>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799" name="Oval 102"/>
              <p:cNvSpPr>
                <a:spLocks noChangeArrowheads="1"/>
              </p:cNvSpPr>
              <p:nvPr/>
            </p:nvSpPr>
            <p:spPr bwMode="auto">
              <a:xfrm>
                <a:off x="1333" y="3199"/>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00" name="Freeform 103"/>
              <p:cNvSpPr>
                <a:spLocks/>
              </p:cNvSpPr>
              <p:nvPr/>
            </p:nvSpPr>
            <p:spPr bwMode="auto">
              <a:xfrm>
                <a:off x="1329" y="3195"/>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01" name="Oval 104"/>
              <p:cNvSpPr>
                <a:spLocks noChangeArrowheads="1"/>
              </p:cNvSpPr>
              <p:nvPr/>
            </p:nvSpPr>
            <p:spPr bwMode="auto">
              <a:xfrm>
                <a:off x="1333" y="3203"/>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02" name="Freeform 105"/>
              <p:cNvSpPr>
                <a:spLocks/>
              </p:cNvSpPr>
              <p:nvPr/>
            </p:nvSpPr>
            <p:spPr bwMode="auto">
              <a:xfrm>
                <a:off x="1329" y="3199"/>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03" name="Oval 106"/>
              <p:cNvSpPr>
                <a:spLocks noChangeArrowheads="1"/>
              </p:cNvSpPr>
              <p:nvPr/>
            </p:nvSpPr>
            <p:spPr bwMode="auto">
              <a:xfrm>
                <a:off x="1333" y="3194"/>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04" name="Freeform 107"/>
              <p:cNvSpPr>
                <a:spLocks/>
              </p:cNvSpPr>
              <p:nvPr/>
            </p:nvSpPr>
            <p:spPr bwMode="auto">
              <a:xfrm>
                <a:off x="1329" y="3190"/>
                <a:ext cx="84" cy="83"/>
              </a:xfrm>
              <a:custGeom>
                <a:avLst/>
                <a:gdLst/>
                <a:ahLst/>
                <a:cxnLst>
                  <a:cxn ang="0">
                    <a:pos x="47" y="0"/>
                  </a:cxn>
                  <a:cxn ang="0">
                    <a:pos x="55" y="1"/>
                  </a:cxn>
                  <a:cxn ang="0">
                    <a:pos x="62" y="5"/>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3">
                    <a:moveTo>
                      <a:pt x="43" y="0"/>
                    </a:moveTo>
                    <a:lnTo>
                      <a:pt x="47" y="0"/>
                    </a:lnTo>
                    <a:lnTo>
                      <a:pt x="51" y="0"/>
                    </a:lnTo>
                    <a:lnTo>
                      <a:pt x="55" y="1"/>
                    </a:lnTo>
                    <a:lnTo>
                      <a:pt x="58" y="3"/>
                    </a:lnTo>
                    <a:lnTo>
                      <a:pt x="62" y="5"/>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5"/>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05" name="Oval 108"/>
              <p:cNvSpPr>
                <a:spLocks noChangeArrowheads="1"/>
              </p:cNvSpPr>
              <p:nvPr/>
            </p:nvSpPr>
            <p:spPr bwMode="auto">
              <a:xfrm>
                <a:off x="1333" y="3196"/>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06" name="Freeform 109"/>
              <p:cNvSpPr>
                <a:spLocks/>
              </p:cNvSpPr>
              <p:nvPr/>
            </p:nvSpPr>
            <p:spPr bwMode="auto">
              <a:xfrm>
                <a:off x="1329" y="3192"/>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6"/>
                  </a:cxn>
                  <a:cxn ang="0">
                    <a:pos x="82"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29"/>
                    </a:lnTo>
                    <a:lnTo>
                      <a:pt x="83" y="33"/>
                    </a:lnTo>
                    <a:lnTo>
                      <a:pt x="84" y="38"/>
                    </a:lnTo>
                    <a:lnTo>
                      <a:pt x="84" y="42"/>
                    </a:lnTo>
                    <a:lnTo>
                      <a:pt x="84" y="46"/>
                    </a:lnTo>
                    <a:lnTo>
                      <a:pt x="83" y="51"/>
                    </a:lnTo>
                    <a:lnTo>
                      <a:pt x="82"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8"/>
                    </a:lnTo>
                    <a:lnTo>
                      <a:pt x="7" y="65"/>
                    </a:lnTo>
                    <a:lnTo>
                      <a:pt x="5" y="62"/>
                    </a:lnTo>
                    <a:lnTo>
                      <a:pt x="3" y="58"/>
                    </a:lnTo>
                    <a:lnTo>
                      <a:pt x="2" y="55"/>
                    </a:lnTo>
                    <a:lnTo>
                      <a:pt x="1" y="51"/>
                    </a:lnTo>
                    <a:lnTo>
                      <a:pt x="0" y="46"/>
                    </a:lnTo>
                    <a:lnTo>
                      <a:pt x="0" y="42"/>
                    </a:lnTo>
                    <a:lnTo>
                      <a:pt x="0" y="38"/>
                    </a:lnTo>
                    <a:lnTo>
                      <a:pt x="1" y="33"/>
                    </a:lnTo>
                    <a:lnTo>
                      <a:pt x="2" y="29"/>
                    </a:lnTo>
                    <a:lnTo>
                      <a:pt x="3" y="26"/>
                    </a:lnTo>
                    <a:lnTo>
                      <a:pt x="5" y="22"/>
                    </a:lnTo>
                    <a:lnTo>
                      <a:pt x="7" y="19"/>
                    </a:lnTo>
                    <a:lnTo>
                      <a:pt x="10" y="16"/>
                    </a:lnTo>
                    <a:lnTo>
                      <a:pt x="12"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07" name="Oval 110"/>
              <p:cNvSpPr>
                <a:spLocks noChangeArrowheads="1"/>
              </p:cNvSpPr>
              <p:nvPr/>
            </p:nvSpPr>
            <p:spPr bwMode="auto">
              <a:xfrm>
                <a:off x="1333" y="320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08" name="Freeform 111"/>
              <p:cNvSpPr>
                <a:spLocks/>
              </p:cNvSpPr>
              <p:nvPr/>
            </p:nvSpPr>
            <p:spPr bwMode="auto">
              <a:xfrm>
                <a:off x="1329" y="3199"/>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6"/>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09" name="Oval 112"/>
              <p:cNvSpPr>
                <a:spLocks noChangeArrowheads="1"/>
              </p:cNvSpPr>
              <p:nvPr/>
            </p:nvSpPr>
            <p:spPr bwMode="auto">
              <a:xfrm>
                <a:off x="1546" y="3198"/>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10" name="Freeform 113"/>
              <p:cNvSpPr>
                <a:spLocks/>
              </p:cNvSpPr>
              <p:nvPr/>
            </p:nvSpPr>
            <p:spPr bwMode="auto">
              <a:xfrm>
                <a:off x="1542" y="3194"/>
                <a:ext cx="83" cy="84"/>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9"/>
                  </a:cxn>
                  <a:cxn ang="0">
                    <a:pos x="21"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1"/>
                    </a:lnTo>
                    <a:lnTo>
                      <a:pt x="9" y="68"/>
                    </a:lnTo>
                    <a:lnTo>
                      <a:pt x="6" y="65"/>
                    </a:lnTo>
                    <a:lnTo>
                      <a:pt x="4" y="62"/>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11" name="Oval 114"/>
              <p:cNvSpPr>
                <a:spLocks noChangeArrowheads="1"/>
              </p:cNvSpPr>
              <p:nvPr/>
            </p:nvSpPr>
            <p:spPr bwMode="auto">
              <a:xfrm>
                <a:off x="1546" y="3186"/>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12" name="Freeform 115"/>
              <p:cNvSpPr>
                <a:spLocks/>
              </p:cNvSpPr>
              <p:nvPr/>
            </p:nvSpPr>
            <p:spPr bwMode="auto">
              <a:xfrm>
                <a:off x="1542" y="3182"/>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1"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1"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13" name="Oval 116"/>
              <p:cNvSpPr>
                <a:spLocks noChangeArrowheads="1"/>
              </p:cNvSpPr>
              <p:nvPr/>
            </p:nvSpPr>
            <p:spPr bwMode="auto">
              <a:xfrm>
                <a:off x="1546" y="3197"/>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14" name="Freeform 117"/>
              <p:cNvSpPr>
                <a:spLocks/>
              </p:cNvSpPr>
              <p:nvPr/>
            </p:nvSpPr>
            <p:spPr bwMode="auto">
              <a:xfrm>
                <a:off x="1542" y="3193"/>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2"/>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15" name="Oval 118"/>
              <p:cNvSpPr>
                <a:spLocks noChangeArrowheads="1"/>
              </p:cNvSpPr>
              <p:nvPr/>
            </p:nvSpPr>
            <p:spPr bwMode="auto">
              <a:xfrm>
                <a:off x="1546" y="3195"/>
                <a:ext cx="83"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16" name="Freeform 119"/>
              <p:cNvSpPr>
                <a:spLocks/>
              </p:cNvSpPr>
              <p:nvPr/>
            </p:nvSpPr>
            <p:spPr bwMode="auto">
              <a:xfrm>
                <a:off x="1542" y="3190"/>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5"/>
                  </a:cxn>
                  <a:cxn ang="0">
                    <a:pos x="61" y="79"/>
                  </a:cxn>
                  <a:cxn ang="0">
                    <a:pos x="54" y="83"/>
                  </a:cxn>
                  <a:cxn ang="0">
                    <a:pos x="46" y="84"/>
                  </a:cxn>
                  <a:cxn ang="0">
                    <a:pos x="37" y="84"/>
                  </a:cxn>
                  <a:cxn ang="0">
                    <a:pos x="29" y="83"/>
                  </a:cxn>
                  <a:cxn ang="0">
                    <a:pos x="21" y="79"/>
                  </a:cxn>
                  <a:cxn ang="0">
                    <a:pos x="15" y="75"/>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7"/>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1" y="79"/>
                    </a:lnTo>
                    <a:lnTo>
                      <a:pt x="18" y="78"/>
                    </a:lnTo>
                    <a:lnTo>
                      <a:pt x="15" y="75"/>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7"/>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17" name="Oval 120"/>
              <p:cNvSpPr>
                <a:spLocks noChangeArrowheads="1"/>
              </p:cNvSpPr>
              <p:nvPr/>
            </p:nvSpPr>
            <p:spPr bwMode="auto">
              <a:xfrm>
                <a:off x="1546" y="3196"/>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18" name="Freeform 121"/>
              <p:cNvSpPr>
                <a:spLocks/>
              </p:cNvSpPr>
              <p:nvPr/>
            </p:nvSpPr>
            <p:spPr bwMode="auto">
              <a:xfrm>
                <a:off x="1542" y="3192"/>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6"/>
                  </a:cxn>
                  <a:cxn ang="0">
                    <a:pos x="82" y="55"/>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5"/>
                  </a:cxn>
                  <a:cxn ang="0">
                    <a:pos x="0" y="46"/>
                  </a:cxn>
                  <a:cxn ang="0">
                    <a:pos x="0" y="38"/>
                  </a:cxn>
                  <a:cxn ang="0">
                    <a:pos x="1" y="29"/>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3"/>
                    </a:lnTo>
                    <a:lnTo>
                      <a:pt x="83" y="38"/>
                    </a:lnTo>
                    <a:lnTo>
                      <a:pt x="83" y="42"/>
                    </a:lnTo>
                    <a:lnTo>
                      <a:pt x="83" y="46"/>
                    </a:lnTo>
                    <a:lnTo>
                      <a:pt x="83" y="51"/>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5"/>
                    </a:lnTo>
                    <a:lnTo>
                      <a:pt x="0" y="51"/>
                    </a:lnTo>
                    <a:lnTo>
                      <a:pt x="0" y="46"/>
                    </a:lnTo>
                    <a:lnTo>
                      <a:pt x="0" y="42"/>
                    </a:lnTo>
                    <a:lnTo>
                      <a:pt x="0" y="38"/>
                    </a:lnTo>
                    <a:lnTo>
                      <a:pt x="0" y="33"/>
                    </a:lnTo>
                    <a:lnTo>
                      <a:pt x="1" y="29"/>
                    </a:lnTo>
                    <a:lnTo>
                      <a:pt x="3" y="26"/>
                    </a:lnTo>
                    <a:lnTo>
                      <a:pt x="4" y="22"/>
                    </a:lnTo>
                    <a:lnTo>
                      <a:pt x="6" y="19"/>
                    </a:lnTo>
                    <a:lnTo>
                      <a:pt x="9" y="16"/>
                    </a:lnTo>
                    <a:lnTo>
                      <a:pt x="12" y="12"/>
                    </a:lnTo>
                    <a:lnTo>
                      <a:pt x="15" y="10"/>
                    </a:lnTo>
                    <a:lnTo>
                      <a:pt x="18" y="7"/>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19" name="Oval 122"/>
              <p:cNvSpPr>
                <a:spLocks noChangeArrowheads="1"/>
              </p:cNvSpPr>
              <p:nvPr/>
            </p:nvSpPr>
            <p:spPr bwMode="auto">
              <a:xfrm>
                <a:off x="1546" y="3169"/>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20" name="Freeform 123"/>
              <p:cNvSpPr>
                <a:spLocks/>
              </p:cNvSpPr>
              <p:nvPr/>
            </p:nvSpPr>
            <p:spPr bwMode="auto">
              <a:xfrm>
                <a:off x="1542" y="3165"/>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1"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2"/>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2"/>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21" name="Oval 124"/>
              <p:cNvSpPr>
                <a:spLocks noChangeArrowheads="1"/>
              </p:cNvSpPr>
              <p:nvPr/>
            </p:nvSpPr>
            <p:spPr bwMode="auto">
              <a:xfrm>
                <a:off x="1598" y="3173"/>
                <a:ext cx="83"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22" name="Freeform 125"/>
              <p:cNvSpPr>
                <a:spLocks/>
              </p:cNvSpPr>
              <p:nvPr/>
            </p:nvSpPr>
            <p:spPr bwMode="auto">
              <a:xfrm>
                <a:off x="1594" y="3169"/>
                <a:ext cx="83" cy="83"/>
              </a:xfrm>
              <a:custGeom>
                <a:avLst/>
                <a:gdLst/>
                <a:ahLst/>
                <a:cxnLst>
                  <a:cxn ang="0">
                    <a:pos x="46" y="0"/>
                  </a:cxn>
                  <a:cxn ang="0">
                    <a:pos x="54" y="1"/>
                  </a:cxn>
                  <a:cxn ang="0">
                    <a:pos x="61" y="4"/>
                  </a:cxn>
                  <a:cxn ang="0">
                    <a:pos x="68" y="9"/>
                  </a:cxn>
                  <a:cxn ang="0">
                    <a:pos x="74" y="15"/>
                  </a:cxn>
                  <a:cxn ang="0">
                    <a:pos x="78" y="21"/>
                  </a:cxn>
                  <a:cxn ang="0">
                    <a:pos x="82" y="29"/>
                  </a:cxn>
                  <a:cxn ang="0">
                    <a:pos x="83" y="37"/>
                  </a:cxn>
                  <a:cxn ang="0">
                    <a:pos x="83" y="46"/>
                  </a:cxn>
                  <a:cxn ang="0">
                    <a:pos x="82" y="54"/>
                  </a:cxn>
                  <a:cxn ang="0">
                    <a:pos x="78" y="61"/>
                  </a:cxn>
                  <a:cxn ang="0">
                    <a:pos x="74" y="68"/>
                  </a:cxn>
                  <a:cxn ang="0">
                    <a:pos x="68" y="74"/>
                  </a:cxn>
                  <a:cxn ang="0">
                    <a:pos x="61" y="78"/>
                  </a:cxn>
                  <a:cxn ang="0">
                    <a:pos x="54" y="82"/>
                  </a:cxn>
                  <a:cxn ang="0">
                    <a:pos x="46" y="83"/>
                  </a:cxn>
                  <a:cxn ang="0">
                    <a:pos x="37" y="83"/>
                  </a:cxn>
                  <a:cxn ang="0">
                    <a:pos x="29" y="82"/>
                  </a:cxn>
                  <a:cxn ang="0">
                    <a:pos x="22" y="78"/>
                  </a:cxn>
                  <a:cxn ang="0">
                    <a:pos x="15" y="74"/>
                  </a:cxn>
                  <a:cxn ang="0">
                    <a:pos x="9" y="68"/>
                  </a:cxn>
                  <a:cxn ang="0">
                    <a:pos x="4" y="61"/>
                  </a:cxn>
                  <a:cxn ang="0">
                    <a:pos x="1" y="54"/>
                  </a:cxn>
                  <a:cxn ang="0">
                    <a:pos x="0" y="46"/>
                  </a:cxn>
                  <a:cxn ang="0">
                    <a:pos x="0" y="37"/>
                  </a:cxn>
                  <a:cxn ang="0">
                    <a:pos x="1" y="29"/>
                  </a:cxn>
                  <a:cxn ang="0">
                    <a:pos x="4" y="21"/>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1"/>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8"/>
                    </a:lnTo>
                    <a:lnTo>
                      <a:pt x="57" y="80"/>
                    </a:lnTo>
                    <a:lnTo>
                      <a:pt x="54" y="82"/>
                    </a:lnTo>
                    <a:lnTo>
                      <a:pt x="50" y="82"/>
                    </a:lnTo>
                    <a:lnTo>
                      <a:pt x="46" y="83"/>
                    </a:lnTo>
                    <a:lnTo>
                      <a:pt x="42" y="83"/>
                    </a:lnTo>
                    <a:lnTo>
                      <a:pt x="37" y="83"/>
                    </a:lnTo>
                    <a:lnTo>
                      <a:pt x="33" y="82"/>
                    </a:lnTo>
                    <a:lnTo>
                      <a:pt x="29" y="82"/>
                    </a:lnTo>
                    <a:lnTo>
                      <a:pt x="26" y="80"/>
                    </a:lnTo>
                    <a:lnTo>
                      <a:pt x="22" y="78"/>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1"/>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23" name="Oval 126"/>
              <p:cNvSpPr>
                <a:spLocks noChangeArrowheads="1"/>
              </p:cNvSpPr>
              <p:nvPr/>
            </p:nvSpPr>
            <p:spPr bwMode="auto">
              <a:xfrm>
                <a:off x="1598" y="3147"/>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24" name="Freeform 127"/>
              <p:cNvSpPr>
                <a:spLocks/>
              </p:cNvSpPr>
              <p:nvPr/>
            </p:nvSpPr>
            <p:spPr bwMode="auto">
              <a:xfrm>
                <a:off x="1594" y="3143"/>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2"/>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25" name="Oval 128"/>
              <p:cNvSpPr>
                <a:spLocks noChangeArrowheads="1"/>
              </p:cNvSpPr>
              <p:nvPr/>
            </p:nvSpPr>
            <p:spPr bwMode="auto">
              <a:xfrm>
                <a:off x="1598" y="3190"/>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26" name="Freeform 129"/>
              <p:cNvSpPr>
                <a:spLocks/>
              </p:cNvSpPr>
              <p:nvPr/>
            </p:nvSpPr>
            <p:spPr bwMode="auto">
              <a:xfrm>
                <a:off x="1594" y="3186"/>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27" name="Oval 130"/>
              <p:cNvSpPr>
                <a:spLocks noChangeArrowheads="1"/>
              </p:cNvSpPr>
              <p:nvPr/>
            </p:nvSpPr>
            <p:spPr bwMode="auto">
              <a:xfrm>
                <a:off x="1598" y="3203"/>
                <a:ext cx="83"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28" name="Freeform 131"/>
              <p:cNvSpPr>
                <a:spLocks/>
              </p:cNvSpPr>
              <p:nvPr/>
            </p:nvSpPr>
            <p:spPr bwMode="auto">
              <a:xfrm>
                <a:off x="1594" y="3199"/>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2"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29" name="Oval 132"/>
              <p:cNvSpPr>
                <a:spLocks noChangeArrowheads="1"/>
              </p:cNvSpPr>
              <p:nvPr/>
            </p:nvSpPr>
            <p:spPr bwMode="auto">
              <a:xfrm>
                <a:off x="1598" y="3195"/>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30" name="Freeform 133"/>
              <p:cNvSpPr>
                <a:spLocks/>
              </p:cNvSpPr>
              <p:nvPr/>
            </p:nvSpPr>
            <p:spPr bwMode="auto">
              <a:xfrm>
                <a:off x="1594" y="3191"/>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2"/>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31" name="Oval 134"/>
              <p:cNvSpPr>
                <a:spLocks noChangeArrowheads="1"/>
              </p:cNvSpPr>
              <p:nvPr/>
            </p:nvSpPr>
            <p:spPr bwMode="auto">
              <a:xfrm>
                <a:off x="1598" y="3190"/>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32" name="Freeform 135"/>
              <p:cNvSpPr>
                <a:spLocks/>
              </p:cNvSpPr>
              <p:nvPr/>
            </p:nvSpPr>
            <p:spPr bwMode="auto">
              <a:xfrm>
                <a:off x="1594" y="3186"/>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33" name="Oval 136"/>
              <p:cNvSpPr>
                <a:spLocks noChangeArrowheads="1"/>
              </p:cNvSpPr>
              <p:nvPr/>
            </p:nvSpPr>
            <p:spPr bwMode="auto">
              <a:xfrm>
                <a:off x="1606" y="3194"/>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34" name="Freeform 137"/>
              <p:cNvSpPr>
                <a:spLocks/>
              </p:cNvSpPr>
              <p:nvPr/>
            </p:nvSpPr>
            <p:spPr bwMode="auto">
              <a:xfrm>
                <a:off x="1602" y="3190"/>
                <a:ext cx="84" cy="83"/>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9" y="68"/>
                  </a:cxn>
                  <a:cxn ang="0">
                    <a:pos x="5" y="61"/>
                  </a:cxn>
                  <a:cxn ang="0">
                    <a:pos x="1" y="54"/>
                  </a:cxn>
                  <a:cxn ang="0">
                    <a:pos x="0" y="46"/>
                  </a:cxn>
                  <a:cxn ang="0">
                    <a:pos x="0" y="37"/>
                  </a:cxn>
                  <a:cxn ang="0">
                    <a:pos x="1" y="29"/>
                  </a:cxn>
                  <a:cxn ang="0">
                    <a:pos x="5" y="22"/>
                  </a:cxn>
                  <a:cxn ang="0">
                    <a:pos x="9" y="15"/>
                  </a:cxn>
                  <a:cxn ang="0">
                    <a:pos x="15" y="9"/>
                  </a:cxn>
                  <a:cxn ang="0">
                    <a:pos x="22" y="5"/>
                  </a:cxn>
                  <a:cxn ang="0">
                    <a:pos x="29" y="1"/>
                  </a:cxn>
                  <a:cxn ang="0">
                    <a:pos x="37" y="0"/>
                  </a:cxn>
                  <a:cxn ang="0">
                    <a:pos x="42" y="0"/>
                  </a:cxn>
                </a:cxnLst>
                <a:rect l="0" t="0" r="r" b="b"/>
                <a:pathLst>
                  <a:path w="84" h="83">
                    <a:moveTo>
                      <a:pt x="42" y="0"/>
                    </a:moveTo>
                    <a:lnTo>
                      <a:pt x="46" y="0"/>
                    </a:lnTo>
                    <a:lnTo>
                      <a:pt x="50" y="0"/>
                    </a:lnTo>
                    <a:lnTo>
                      <a:pt x="54" y="1"/>
                    </a:lnTo>
                    <a:lnTo>
                      <a:pt x="57"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9" y="15"/>
                    </a:lnTo>
                    <a:lnTo>
                      <a:pt x="12" y="12"/>
                    </a:lnTo>
                    <a:lnTo>
                      <a:pt x="15" y="9"/>
                    </a:lnTo>
                    <a:lnTo>
                      <a:pt x="18"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35" name="Oval 138"/>
              <p:cNvSpPr>
                <a:spLocks noChangeArrowheads="1"/>
              </p:cNvSpPr>
              <p:nvPr/>
            </p:nvSpPr>
            <p:spPr bwMode="auto">
              <a:xfrm>
                <a:off x="1606" y="317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36" name="Freeform 139"/>
              <p:cNvSpPr>
                <a:spLocks/>
              </p:cNvSpPr>
              <p:nvPr/>
            </p:nvSpPr>
            <p:spPr bwMode="auto">
              <a:xfrm>
                <a:off x="1602" y="3173"/>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37" name="Oval 140"/>
              <p:cNvSpPr>
                <a:spLocks noChangeArrowheads="1"/>
              </p:cNvSpPr>
              <p:nvPr/>
            </p:nvSpPr>
            <p:spPr bwMode="auto">
              <a:xfrm>
                <a:off x="1606" y="320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38" name="Freeform 141"/>
              <p:cNvSpPr>
                <a:spLocks/>
              </p:cNvSpPr>
              <p:nvPr/>
            </p:nvSpPr>
            <p:spPr bwMode="auto">
              <a:xfrm>
                <a:off x="1602" y="3196"/>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29"/>
                  </a:cxn>
                  <a:cxn ang="0">
                    <a:pos x="5" y="22"/>
                  </a:cxn>
                  <a:cxn ang="0">
                    <a:pos x="9"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2"/>
                    </a:lnTo>
                    <a:lnTo>
                      <a:pt x="84" y="47"/>
                    </a:lnTo>
                    <a:lnTo>
                      <a:pt x="83" y="51"/>
                    </a:lnTo>
                    <a:lnTo>
                      <a:pt x="82" y="55"/>
                    </a:lnTo>
                    <a:lnTo>
                      <a:pt x="80" y="58"/>
                    </a:lnTo>
                    <a:lnTo>
                      <a:pt x="79" y="62"/>
                    </a:lnTo>
                    <a:lnTo>
                      <a:pt x="77" y="65"/>
                    </a:lnTo>
                    <a:lnTo>
                      <a:pt x="74" y="69"/>
                    </a:lnTo>
                    <a:lnTo>
                      <a:pt x="71" y="72"/>
                    </a:lnTo>
                    <a:lnTo>
                      <a:pt x="68" y="74"/>
                    </a:lnTo>
                    <a:lnTo>
                      <a:pt x="65" y="77"/>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9"/>
                    </a:lnTo>
                    <a:lnTo>
                      <a:pt x="6" y="65"/>
                    </a:lnTo>
                    <a:lnTo>
                      <a:pt x="5" y="62"/>
                    </a:lnTo>
                    <a:lnTo>
                      <a:pt x="3" y="58"/>
                    </a:lnTo>
                    <a:lnTo>
                      <a:pt x="1" y="55"/>
                    </a:lnTo>
                    <a:lnTo>
                      <a:pt x="1" y="51"/>
                    </a:lnTo>
                    <a:lnTo>
                      <a:pt x="0" y="47"/>
                    </a:lnTo>
                    <a:lnTo>
                      <a:pt x="0" y="42"/>
                    </a:lnTo>
                    <a:lnTo>
                      <a:pt x="0" y="38"/>
                    </a:lnTo>
                    <a:lnTo>
                      <a:pt x="1" y="34"/>
                    </a:lnTo>
                    <a:lnTo>
                      <a:pt x="1" y="29"/>
                    </a:lnTo>
                    <a:lnTo>
                      <a:pt x="3" y="26"/>
                    </a:lnTo>
                    <a:lnTo>
                      <a:pt x="5"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39" name="Oval 142"/>
              <p:cNvSpPr>
                <a:spLocks noChangeArrowheads="1"/>
              </p:cNvSpPr>
              <p:nvPr/>
            </p:nvSpPr>
            <p:spPr bwMode="auto">
              <a:xfrm>
                <a:off x="1606" y="319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40" name="Freeform 143"/>
              <p:cNvSpPr>
                <a:spLocks/>
              </p:cNvSpPr>
              <p:nvPr/>
            </p:nvSpPr>
            <p:spPr bwMode="auto">
              <a:xfrm>
                <a:off x="1602" y="3187"/>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3"/>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41" name="Oval 144"/>
              <p:cNvSpPr>
                <a:spLocks noChangeArrowheads="1"/>
              </p:cNvSpPr>
              <p:nvPr/>
            </p:nvSpPr>
            <p:spPr bwMode="auto">
              <a:xfrm>
                <a:off x="1606" y="320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42" name="Freeform 145"/>
              <p:cNvSpPr>
                <a:spLocks/>
              </p:cNvSpPr>
              <p:nvPr/>
            </p:nvSpPr>
            <p:spPr bwMode="auto">
              <a:xfrm>
                <a:off x="1602" y="3196"/>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29"/>
                  </a:cxn>
                  <a:cxn ang="0">
                    <a:pos x="5" y="22"/>
                  </a:cxn>
                  <a:cxn ang="0">
                    <a:pos x="9"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2"/>
                    </a:lnTo>
                    <a:lnTo>
                      <a:pt x="84" y="47"/>
                    </a:lnTo>
                    <a:lnTo>
                      <a:pt x="83" y="51"/>
                    </a:lnTo>
                    <a:lnTo>
                      <a:pt x="82" y="55"/>
                    </a:lnTo>
                    <a:lnTo>
                      <a:pt x="80" y="58"/>
                    </a:lnTo>
                    <a:lnTo>
                      <a:pt x="79" y="62"/>
                    </a:lnTo>
                    <a:lnTo>
                      <a:pt x="77" y="65"/>
                    </a:lnTo>
                    <a:lnTo>
                      <a:pt x="74" y="69"/>
                    </a:lnTo>
                    <a:lnTo>
                      <a:pt x="71" y="72"/>
                    </a:lnTo>
                    <a:lnTo>
                      <a:pt x="68" y="74"/>
                    </a:lnTo>
                    <a:lnTo>
                      <a:pt x="65" y="77"/>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9"/>
                    </a:lnTo>
                    <a:lnTo>
                      <a:pt x="6" y="65"/>
                    </a:lnTo>
                    <a:lnTo>
                      <a:pt x="5" y="62"/>
                    </a:lnTo>
                    <a:lnTo>
                      <a:pt x="3" y="58"/>
                    </a:lnTo>
                    <a:lnTo>
                      <a:pt x="1" y="55"/>
                    </a:lnTo>
                    <a:lnTo>
                      <a:pt x="1" y="51"/>
                    </a:lnTo>
                    <a:lnTo>
                      <a:pt x="0" y="47"/>
                    </a:lnTo>
                    <a:lnTo>
                      <a:pt x="0" y="42"/>
                    </a:lnTo>
                    <a:lnTo>
                      <a:pt x="0" y="38"/>
                    </a:lnTo>
                    <a:lnTo>
                      <a:pt x="1" y="34"/>
                    </a:lnTo>
                    <a:lnTo>
                      <a:pt x="1" y="29"/>
                    </a:lnTo>
                    <a:lnTo>
                      <a:pt x="3" y="26"/>
                    </a:lnTo>
                    <a:lnTo>
                      <a:pt x="5"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43" name="Oval 146"/>
              <p:cNvSpPr>
                <a:spLocks noChangeArrowheads="1"/>
              </p:cNvSpPr>
              <p:nvPr/>
            </p:nvSpPr>
            <p:spPr bwMode="auto">
              <a:xfrm>
                <a:off x="1606" y="319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44" name="Freeform 147"/>
              <p:cNvSpPr>
                <a:spLocks/>
              </p:cNvSpPr>
              <p:nvPr/>
            </p:nvSpPr>
            <p:spPr bwMode="auto">
              <a:xfrm>
                <a:off x="1602" y="3195"/>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45" name="Oval 148"/>
              <p:cNvSpPr>
                <a:spLocks noChangeArrowheads="1"/>
              </p:cNvSpPr>
              <p:nvPr/>
            </p:nvSpPr>
            <p:spPr bwMode="auto">
              <a:xfrm>
                <a:off x="2218" y="318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46" name="Freeform 149"/>
              <p:cNvSpPr>
                <a:spLocks/>
              </p:cNvSpPr>
              <p:nvPr/>
            </p:nvSpPr>
            <p:spPr bwMode="auto">
              <a:xfrm>
                <a:off x="2214" y="3177"/>
                <a:ext cx="84" cy="83"/>
              </a:xfrm>
              <a:custGeom>
                <a:avLst/>
                <a:gdLst/>
                <a:ahLst/>
                <a:cxnLst>
                  <a:cxn ang="0">
                    <a:pos x="47" y="0"/>
                  </a:cxn>
                  <a:cxn ang="0">
                    <a:pos x="55" y="1"/>
                  </a:cxn>
                  <a:cxn ang="0">
                    <a:pos x="62" y="5"/>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3">
                    <a:moveTo>
                      <a:pt x="43" y="0"/>
                    </a:moveTo>
                    <a:lnTo>
                      <a:pt x="47" y="0"/>
                    </a:lnTo>
                    <a:lnTo>
                      <a:pt x="51" y="0"/>
                    </a:lnTo>
                    <a:lnTo>
                      <a:pt x="55" y="1"/>
                    </a:lnTo>
                    <a:lnTo>
                      <a:pt x="58" y="3"/>
                    </a:lnTo>
                    <a:lnTo>
                      <a:pt x="62" y="5"/>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5"/>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47" name="Oval 150"/>
              <p:cNvSpPr>
                <a:spLocks noChangeArrowheads="1"/>
              </p:cNvSpPr>
              <p:nvPr/>
            </p:nvSpPr>
            <p:spPr bwMode="auto">
              <a:xfrm>
                <a:off x="2218" y="314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48" name="Freeform 151"/>
              <p:cNvSpPr>
                <a:spLocks/>
              </p:cNvSpPr>
              <p:nvPr/>
            </p:nvSpPr>
            <p:spPr bwMode="auto">
              <a:xfrm>
                <a:off x="2214" y="3144"/>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6"/>
                  </a:cxn>
                  <a:cxn ang="0">
                    <a:pos x="82"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29"/>
                    </a:lnTo>
                    <a:lnTo>
                      <a:pt x="83" y="33"/>
                    </a:lnTo>
                    <a:lnTo>
                      <a:pt x="84" y="38"/>
                    </a:lnTo>
                    <a:lnTo>
                      <a:pt x="84" y="42"/>
                    </a:lnTo>
                    <a:lnTo>
                      <a:pt x="84" y="46"/>
                    </a:lnTo>
                    <a:lnTo>
                      <a:pt x="83" y="51"/>
                    </a:lnTo>
                    <a:lnTo>
                      <a:pt x="82"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8"/>
                    </a:lnTo>
                    <a:lnTo>
                      <a:pt x="7" y="65"/>
                    </a:lnTo>
                    <a:lnTo>
                      <a:pt x="5" y="62"/>
                    </a:lnTo>
                    <a:lnTo>
                      <a:pt x="3" y="58"/>
                    </a:lnTo>
                    <a:lnTo>
                      <a:pt x="2" y="55"/>
                    </a:lnTo>
                    <a:lnTo>
                      <a:pt x="1" y="51"/>
                    </a:lnTo>
                    <a:lnTo>
                      <a:pt x="0" y="46"/>
                    </a:lnTo>
                    <a:lnTo>
                      <a:pt x="0" y="42"/>
                    </a:lnTo>
                    <a:lnTo>
                      <a:pt x="0" y="38"/>
                    </a:lnTo>
                    <a:lnTo>
                      <a:pt x="1" y="33"/>
                    </a:lnTo>
                    <a:lnTo>
                      <a:pt x="2" y="29"/>
                    </a:lnTo>
                    <a:lnTo>
                      <a:pt x="3" y="26"/>
                    </a:lnTo>
                    <a:lnTo>
                      <a:pt x="5" y="22"/>
                    </a:lnTo>
                    <a:lnTo>
                      <a:pt x="7" y="19"/>
                    </a:lnTo>
                    <a:lnTo>
                      <a:pt x="10" y="16"/>
                    </a:lnTo>
                    <a:lnTo>
                      <a:pt x="12"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49" name="Oval 152"/>
              <p:cNvSpPr>
                <a:spLocks noChangeArrowheads="1"/>
              </p:cNvSpPr>
              <p:nvPr/>
            </p:nvSpPr>
            <p:spPr bwMode="auto">
              <a:xfrm>
                <a:off x="2227" y="3173"/>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50" name="Freeform 153"/>
              <p:cNvSpPr>
                <a:spLocks/>
              </p:cNvSpPr>
              <p:nvPr/>
            </p:nvSpPr>
            <p:spPr bwMode="auto">
              <a:xfrm>
                <a:off x="2223" y="3169"/>
                <a:ext cx="84" cy="83"/>
              </a:xfrm>
              <a:custGeom>
                <a:avLst/>
                <a:gdLst/>
                <a:ahLst/>
                <a:cxnLst>
                  <a:cxn ang="0">
                    <a:pos x="47" y="0"/>
                  </a:cxn>
                  <a:cxn ang="0">
                    <a:pos x="55" y="1"/>
                  </a:cxn>
                  <a:cxn ang="0">
                    <a:pos x="62" y="4"/>
                  </a:cxn>
                  <a:cxn ang="0">
                    <a:pos x="69" y="9"/>
                  </a:cxn>
                  <a:cxn ang="0">
                    <a:pos x="74" y="15"/>
                  </a:cxn>
                  <a:cxn ang="0">
                    <a:pos x="79" y="21"/>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29" y="82"/>
                  </a:cxn>
                  <a:cxn ang="0">
                    <a:pos x="22" y="78"/>
                  </a:cxn>
                  <a:cxn ang="0">
                    <a:pos x="16" y="74"/>
                  </a:cxn>
                  <a:cxn ang="0">
                    <a:pos x="10" y="68"/>
                  </a:cxn>
                  <a:cxn ang="0">
                    <a:pos x="5" y="61"/>
                  </a:cxn>
                  <a:cxn ang="0">
                    <a:pos x="2" y="54"/>
                  </a:cxn>
                  <a:cxn ang="0">
                    <a:pos x="0" y="46"/>
                  </a:cxn>
                  <a:cxn ang="0">
                    <a:pos x="0" y="37"/>
                  </a:cxn>
                  <a:cxn ang="0">
                    <a:pos x="2" y="29"/>
                  </a:cxn>
                  <a:cxn ang="0">
                    <a:pos x="5" y="21"/>
                  </a:cxn>
                  <a:cxn ang="0">
                    <a:pos x="10" y="15"/>
                  </a:cxn>
                  <a:cxn ang="0">
                    <a:pos x="16" y="9"/>
                  </a:cxn>
                  <a:cxn ang="0">
                    <a:pos x="22" y="4"/>
                  </a:cxn>
                  <a:cxn ang="0">
                    <a:pos x="29" y="1"/>
                  </a:cxn>
                  <a:cxn ang="0">
                    <a:pos x="38" y="0"/>
                  </a:cxn>
                  <a:cxn ang="0">
                    <a:pos x="42" y="0"/>
                  </a:cxn>
                </a:cxnLst>
                <a:rect l="0" t="0" r="r" b="b"/>
                <a:pathLst>
                  <a:path w="84" h="83">
                    <a:moveTo>
                      <a:pt x="42" y="0"/>
                    </a:moveTo>
                    <a:lnTo>
                      <a:pt x="47" y="0"/>
                    </a:lnTo>
                    <a:lnTo>
                      <a:pt x="51" y="0"/>
                    </a:lnTo>
                    <a:lnTo>
                      <a:pt x="55" y="1"/>
                    </a:lnTo>
                    <a:lnTo>
                      <a:pt x="58" y="3"/>
                    </a:lnTo>
                    <a:lnTo>
                      <a:pt x="62" y="4"/>
                    </a:lnTo>
                    <a:lnTo>
                      <a:pt x="65" y="6"/>
                    </a:lnTo>
                    <a:lnTo>
                      <a:pt x="69" y="9"/>
                    </a:lnTo>
                    <a:lnTo>
                      <a:pt x="72" y="12"/>
                    </a:lnTo>
                    <a:lnTo>
                      <a:pt x="74" y="15"/>
                    </a:lnTo>
                    <a:lnTo>
                      <a:pt x="77" y="18"/>
                    </a:lnTo>
                    <a:lnTo>
                      <a:pt x="79" y="21"/>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9" y="74"/>
                    </a:lnTo>
                    <a:lnTo>
                      <a:pt x="65" y="77"/>
                    </a:lnTo>
                    <a:lnTo>
                      <a:pt x="62" y="78"/>
                    </a:lnTo>
                    <a:lnTo>
                      <a:pt x="58" y="80"/>
                    </a:lnTo>
                    <a:lnTo>
                      <a:pt x="55" y="82"/>
                    </a:lnTo>
                    <a:lnTo>
                      <a:pt x="51" y="82"/>
                    </a:lnTo>
                    <a:lnTo>
                      <a:pt x="47" y="83"/>
                    </a:lnTo>
                    <a:lnTo>
                      <a:pt x="42" y="83"/>
                    </a:lnTo>
                    <a:lnTo>
                      <a:pt x="38" y="83"/>
                    </a:lnTo>
                    <a:lnTo>
                      <a:pt x="34" y="82"/>
                    </a:lnTo>
                    <a:lnTo>
                      <a:pt x="29" y="82"/>
                    </a:lnTo>
                    <a:lnTo>
                      <a:pt x="26" y="80"/>
                    </a:lnTo>
                    <a:lnTo>
                      <a:pt x="22" y="78"/>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1"/>
                    </a:lnTo>
                    <a:lnTo>
                      <a:pt x="7" y="18"/>
                    </a:lnTo>
                    <a:lnTo>
                      <a:pt x="10" y="15"/>
                    </a:lnTo>
                    <a:lnTo>
                      <a:pt x="12" y="12"/>
                    </a:lnTo>
                    <a:lnTo>
                      <a:pt x="16" y="9"/>
                    </a:lnTo>
                    <a:lnTo>
                      <a:pt x="19" y="6"/>
                    </a:lnTo>
                    <a:lnTo>
                      <a:pt x="22" y="4"/>
                    </a:lnTo>
                    <a:lnTo>
                      <a:pt x="26" y="3"/>
                    </a:lnTo>
                    <a:lnTo>
                      <a:pt x="29" y="1"/>
                    </a:lnTo>
                    <a:lnTo>
                      <a:pt x="34" y="0"/>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51" name="Oval 154"/>
              <p:cNvSpPr>
                <a:spLocks noChangeArrowheads="1"/>
              </p:cNvSpPr>
              <p:nvPr/>
            </p:nvSpPr>
            <p:spPr bwMode="auto">
              <a:xfrm>
                <a:off x="2227" y="319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52" name="Freeform 155"/>
              <p:cNvSpPr>
                <a:spLocks/>
              </p:cNvSpPr>
              <p:nvPr/>
            </p:nvSpPr>
            <p:spPr bwMode="auto">
              <a:xfrm>
                <a:off x="2223" y="3189"/>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53" name="Oval 156"/>
              <p:cNvSpPr>
                <a:spLocks noChangeArrowheads="1"/>
              </p:cNvSpPr>
              <p:nvPr/>
            </p:nvSpPr>
            <p:spPr bwMode="auto">
              <a:xfrm>
                <a:off x="2227" y="313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54" name="Freeform 157"/>
              <p:cNvSpPr>
                <a:spLocks/>
              </p:cNvSpPr>
              <p:nvPr/>
            </p:nvSpPr>
            <p:spPr bwMode="auto">
              <a:xfrm>
                <a:off x="2223" y="3133"/>
                <a:ext cx="84" cy="84"/>
              </a:xfrm>
              <a:custGeom>
                <a:avLst/>
                <a:gdLst/>
                <a:ahLst/>
                <a:cxnLst>
                  <a:cxn ang="0">
                    <a:pos x="47" y="0"/>
                  </a:cxn>
                  <a:cxn ang="0">
                    <a:pos x="55" y="1"/>
                  </a:cxn>
                  <a:cxn ang="0">
                    <a:pos x="62" y="5"/>
                  </a:cxn>
                  <a:cxn ang="0">
                    <a:pos x="69" y="9"/>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9"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5"/>
                    </a:lnTo>
                    <a:lnTo>
                      <a:pt x="26" y="3"/>
                    </a:lnTo>
                    <a:lnTo>
                      <a:pt x="29" y="1"/>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55" name="Oval 158"/>
              <p:cNvSpPr>
                <a:spLocks noChangeArrowheads="1"/>
              </p:cNvSpPr>
              <p:nvPr/>
            </p:nvSpPr>
            <p:spPr bwMode="auto">
              <a:xfrm>
                <a:off x="2227" y="317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56" name="Freeform 159"/>
              <p:cNvSpPr>
                <a:spLocks/>
              </p:cNvSpPr>
              <p:nvPr/>
            </p:nvSpPr>
            <p:spPr bwMode="auto">
              <a:xfrm>
                <a:off x="2223" y="3174"/>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9" y="10"/>
                    </a:lnTo>
                    <a:lnTo>
                      <a:pt x="72" y="12"/>
                    </a:lnTo>
                    <a:lnTo>
                      <a:pt x="74" y="16"/>
                    </a:lnTo>
                    <a:lnTo>
                      <a:pt x="77" y="19"/>
                    </a:lnTo>
                    <a:lnTo>
                      <a:pt x="79" y="22"/>
                    </a:lnTo>
                    <a:lnTo>
                      <a:pt x="81" y="26"/>
                    </a:lnTo>
                    <a:lnTo>
                      <a:pt x="82" y="29"/>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9" y="74"/>
                    </a:lnTo>
                    <a:lnTo>
                      <a:pt x="65" y="77"/>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7"/>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57" name="Oval 160"/>
              <p:cNvSpPr>
                <a:spLocks noChangeArrowheads="1"/>
              </p:cNvSpPr>
              <p:nvPr/>
            </p:nvSpPr>
            <p:spPr bwMode="auto">
              <a:xfrm>
                <a:off x="2369" y="313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58" name="Freeform 161"/>
              <p:cNvSpPr>
                <a:spLocks/>
              </p:cNvSpPr>
              <p:nvPr/>
            </p:nvSpPr>
            <p:spPr bwMode="auto">
              <a:xfrm>
                <a:off x="2365" y="3133"/>
                <a:ext cx="83" cy="84"/>
              </a:xfrm>
              <a:custGeom>
                <a:avLst/>
                <a:gdLst/>
                <a:ahLst/>
                <a:cxnLst>
                  <a:cxn ang="0">
                    <a:pos x="46" y="0"/>
                  </a:cxn>
                  <a:cxn ang="0">
                    <a:pos x="54" y="1"/>
                  </a:cxn>
                  <a:cxn ang="0">
                    <a:pos x="62" y="5"/>
                  </a:cxn>
                  <a:cxn ang="0">
                    <a:pos x="68" y="9"/>
                  </a:cxn>
                  <a:cxn ang="0">
                    <a:pos x="74" y="15"/>
                  </a:cxn>
                  <a:cxn ang="0">
                    <a:pos x="79" y="22"/>
                  </a:cxn>
                  <a:cxn ang="0">
                    <a:pos x="82" y="29"/>
                  </a:cxn>
                  <a:cxn ang="0">
                    <a:pos x="83" y="37"/>
                  </a:cxn>
                  <a:cxn ang="0">
                    <a:pos x="83"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9"/>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2" y="5"/>
                    </a:lnTo>
                    <a:lnTo>
                      <a:pt x="65" y="6"/>
                    </a:lnTo>
                    <a:lnTo>
                      <a:pt x="68" y="9"/>
                    </a:lnTo>
                    <a:lnTo>
                      <a:pt x="71" y="12"/>
                    </a:lnTo>
                    <a:lnTo>
                      <a:pt x="74" y="15"/>
                    </a:lnTo>
                    <a:lnTo>
                      <a:pt x="77" y="18"/>
                    </a:lnTo>
                    <a:lnTo>
                      <a:pt x="79" y="22"/>
                    </a:lnTo>
                    <a:lnTo>
                      <a:pt x="80" y="26"/>
                    </a:lnTo>
                    <a:lnTo>
                      <a:pt x="82" y="29"/>
                    </a:lnTo>
                    <a:lnTo>
                      <a:pt x="83" y="33"/>
                    </a:lnTo>
                    <a:lnTo>
                      <a:pt x="83" y="37"/>
                    </a:lnTo>
                    <a:lnTo>
                      <a:pt x="83" y="42"/>
                    </a:lnTo>
                    <a:lnTo>
                      <a:pt x="83" y="46"/>
                    </a:lnTo>
                    <a:lnTo>
                      <a:pt x="83" y="50"/>
                    </a:lnTo>
                    <a:lnTo>
                      <a:pt x="82" y="54"/>
                    </a:lnTo>
                    <a:lnTo>
                      <a:pt x="80" y="57"/>
                    </a:lnTo>
                    <a:lnTo>
                      <a:pt x="79" y="62"/>
                    </a:lnTo>
                    <a:lnTo>
                      <a:pt x="77" y="65"/>
                    </a:lnTo>
                    <a:lnTo>
                      <a:pt x="74" y="68"/>
                    </a:lnTo>
                    <a:lnTo>
                      <a:pt x="71" y="71"/>
                    </a:lnTo>
                    <a:lnTo>
                      <a:pt x="68" y="74"/>
                    </a:lnTo>
                    <a:lnTo>
                      <a:pt x="65" y="77"/>
                    </a:lnTo>
                    <a:lnTo>
                      <a:pt x="62"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7"/>
                    </a:lnTo>
                    <a:lnTo>
                      <a:pt x="1" y="54"/>
                    </a:lnTo>
                    <a:lnTo>
                      <a:pt x="1" y="50"/>
                    </a:lnTo>
                    <a:lnTo>
                      <a:pt x="0" y="46"/>
                    </a:lnTo>
                    <a:lnTo>
                      <a:pt x="0" y="42"/>
                    </a:lnTo>
                    <a:lnTo>
                      <a:pt x="0" y="37"/>
                    </a:lnTo>
                    <a:lnTo>
                      <a:pt x="1" y="33"/>
                    </a:lnTo>
                    <a:lnTo>
                      <a:pt x="1" y="29"/>
                    </a:lnTo>
                    <a:lnTo>
                      <a:pt x="3" y="26"/>
                    </a:lnTo>
                    <a:lnTo>
                      <a:pt x="5" y="22"/>
                    </a:lnTo>
                    <a:lnTo>
                      <a:pt x="6" y="18"/>
                    </a:lnTo>
                    <a:lnTo>
                      <a:pt x="9" y="15"/>
                    </a:lnTo>
                    <a:lnTo>
                      <a:pt x="12" y="12"/>
                    </a:lnTo>
                    <a:lnTo>
                      <a:pt x="15" y="9"/>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59" name="Oval 162"/>
              <p:cNvSpPr>
                <a:spLocks noChangeArrowheads="1"/>
              </p:cNvSpPr>
              <p:nvPr/>
            </p:nvSpPr>
            <p:spPr bwMode="auto">
              <a:xfrm>
                <a:off x="2369" y="317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60" name="Freeform 163"/>
              <p:cNvSpPr>
                <a:spLocks/>
              </p:cNvSpPr>
              <p:nvPr/>
            </p:nvSpPr>
            <p:spPr bwMode="auto">
              <a:xfrm>
                <a:off x="2365" y="3169"/>
                <a:ext cx="83" cy="84"/>
              </a:xfrm>
              <a:custGeom>
                <a:avLst/>
                <a:gdLst/>
                <a:ahLst/>
                <a:cxnLst>
                  <a:cxn ang="0">
                    <a:pos x="46" y="0"/>
                  </a:cxn>
                  <a:cxn ang="0">
                    <a:pos x="54" y="2"/>
                  </a:cxn>
                  <a:cxn ang="0">
                    <a:pos x="62"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61" name="Oval 164"/>
              <p:cNvSpPr>
                <a:spLocks noChangeArrowheads="1"/>
              </p:cNvSpPr>
              <p:nvPr/>
            </p:nvSpPr>
            <p:spPr bwMode="auto">
              <a:xfrm>
                <a:off x="2369" y="314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62" name="Freeform 165"/>
              <p:cNvSpPr>
                <a:spLocks/>
              </p:cNvSpPr>
              <p:nvPr/>
            </p:nvSpPr>
            <p:spPr bwMode="auto">
              <a:xfrm>
                <a:off x="2365" y="3144"/>
                <a:ext cx="83" cy="84"/>
              </a:xfrm>
              <a:custGeom>
                <a:avLst/>
                <a:gdLst/>
                <a:ahLst/>
                <a:cxnLst>
                  <a:cxn ang="0">
                    <a:pos x="46" y="0"/>
                  </a:cxn>
                  <a:cxn ang="0">
                    <a:pos x="54" y="2"/>
                  </a:cxn>
                  <a:cxn ang="0">
                    <a:pos x="62" y="5"/>
                  </a:cxn>
                  <a:cxn ang="0">
                    <a:pos x="68" y="10"/>
                  </a:cxn>
                  <a:cxn ang="0">
                    <a:pos x="74" y="16"/>
                  </a:cxn>
                  <a:cxn ang="0">
                    <a:pos x="79" y="22"/>
                  </a:cxn>
                  <a:cxn ang="0">
                    <a:pos x="82" y="29"/>
                  </a:cxn>
                  <a:cxn ang="0">
                    <a:pos x="83" y="38"/>
                  </a:cxn>
                  <a:cxn ang="0">
                    <a:pos x="83"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5"/>
                  </a:cxn>
                  <a:cxn ang="0">
                    <a:pos x="0" y="46"/>
                  </a:cxn>
                  <a:cxn ang="0">
                    <a:pos x="0" y="38"/>
                  </a:cxn>
                  <a:cxn ang="0">
                    <a:pos x="1" y="29"/>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2" y="5"/>
                    </a:lnTo>
                    <a:lnTo>
                      <a:pt x="65" y="7"/>
                    </a:lnTo>
                    <a:lnTo>
                      <a:pt x="68" y="10"/>
                    </a:lnTo>
                    <a:lnTo>
                      <a:pt x="71" y="12"/>
                    </a:lnTo>
                    <a:lnTo>
                      <a:pt x="74" y="16"/>
                    </a:lnTo>
                    <a:lnTo>
                      <a:pt x="77" y="19"/>
                    </a:lnTo>
                    <a:lnTo>
                      <a:pt x="79" y="22"/>
                    </a:lnTo>
                    <a:lnTo>
                      <a:pt x="80" y="26"/>
                    </a:lnTo>
                    <a:lnTo>
                      <a:pt x="82" y="29"/>
                    </a:lnTo>
                    <a:lnTo>
                      <a:pt x="83" y="33"/>
                    </a:lnTo>
                    <a:lnTo>
                      <a:pt x="83" y="38"/>
                    </a:lnTo>
                    <a:lnTo>
                      <a:pt x="83" y="42"/>
                    </a:lnTo>
                    <a:lnTo>
                      <a:pt x="83" y="46"/>
                    </a:lnTo>
                    <a:lnTo>
                      <a:pt x="83" y="51"/>
                    </a:lnTo>
                    <a:lnTo>
                      <a:pt x="82" y="55"/>
                    </a:lnTo>
                    <a:lnTo>
                      <a:pt x="80" y="58"/>
                    </a:lnTo>
                    <a:lnTo>
                      <a:pt x="79" y="62"/>
                    </a:lnTo>
                    <a:lnTo>
                      <a:pt x="77" y="65"/>
                    </a:lnTo>
                    <a:lnTo>
                      <a:pt x="74" y="68"/>
                    </a:lnTo>
                    <a:lnTo>
                      <a:pt x="71" y="72"/>
                    </a:lnTo>
                    <a:lnTo>
                      <a:pt x="68" y="74"/>
                    </a:lnTo>
                    <a:lnTo>
                      <a:pt x="65" y="77"/>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5" y="62"/>
                    </a:lnTo>
                    <a:lnTo>
                      <a:pt x="3" y="58"/>
                    </a:lnTo>
                    <a:lnTo>
                      <a:pt x="1" y="55"/>
                    </a:lnTo>
                    <a:lnTo>
                      <a:pt x="1" y="51"/>
                    </a:lnTo>
                    <a:lnTo>
                      <a:pt x="0" y="46"/>
                    </a:lnTo>
                    <a:lnTo>
                      <a:pt x="0" y="42"/>
                    </a:lnTo>
                    <a:lnTo>
                      <a:pt x="0" y="38"/>
                    </a:lnTo>
                    <a:lnTo>
                      <a:pt x="1" y="33"/>
                    </a:lnTo>
                    <a:lnTo>
                      <a:pt x="1" y="29"/>
                    </a:lnTo>
                    <a:lnTo>
                      <a:pt x="3" y="26"/>
                    </a:lnTo>
                    <a:lnTo>
                      <a:pt x="5"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63" name="Oval 166"/>
              <p:cNvSpPr>
                <a:spLocks noChangeArrowheads="1"/>
              </p:cNvSpPr>
              <p:nvPr/>
            </p:nvSpPr>
            <p:spPr bwMode="auto">
              <a:xfrm>
                <a:off x="2369" y="317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864" name="Freeform 167"/>
              <p:cNvSpPr>
                <a:spLocks/>
              </p:cNvSpPr>
              <p:nvPr/>
            </p:nvSpPr>
            <p:spPr bwMode="auto">
              <a:xfrm>
                <a:off x="2365" y="3169"/>
                <a:ext cx="83" cy="84"/>
              </a:xfrm>
              <a:custGeom>
                <a:avLst/>
                <a:gdLst/>
                <a:ahLst/>
                <a:cxnLst>
                  <a:cxn ang="0">
                    <a:pos x="46" y="0"/>
                  </a:cxn>
                  <a:cxn ang="0">
                    <a:pos x="54" y="2"/>
                  </a:cxn>
                  <a:cxn ang="0">
                    <a:pos x="62"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865" name="Oval 168"/>
              <p:cNvSpPr>
                <a:spLocks noChangeArrowheads="1"/>
              </p:cNvSpPr>
              <p:nvPr/>
            </p:nvSpPr>
            <p:spPr bwMode="auto">
              <a:xfrm>
                <a:off x="2369" y="3181"/>
                <a:ext cx="84" cy="84"/>
              </a:xfrm>
              <a:prstGeom prst="ellipse">
                <a:avLst/>
              </a:prstGeom>
              <a:solidFill>
                <a:srgbClr val="FFFFFF"/>
              </a:solidFill>
              <a:ln w="9525">
                <a:noFill/>
                <a:round/>
                <a:headEnd/>
                <a:tailEnd/>
              </a:ln>
            </p:spPr>
            <p:txBody>
              <a:bodyPr>
                <a:prstTxWarp prst="textNoShape">
                  <a:avLst/>
                </a:prstTxWarp>
              </a:bodyPr>
              <a:lstStyle/>
              <a:p>
                <a:endParaRPr lang="en-US"/>
              </a:p>
            </p:txBody>
          </p:sp>
        </p:grpSp>
        <p:grpSp>
          <p:nvGrpSpPr>
            <p:cNvPr id="190" name="Group 169"/>
            <p:cNvGrpSpPr>
              <a:grpSpLocks/>
            </p:cNvGrpSpPr>
            <p:nvPr/>
          </p:nvGrpSpPr>
          <p:grpSpPr bwMode="auto">
            <a:xfrm>
              <a:off x="2382" y="1293"/>
              <a:ext cx="1067" cy="764"/>
              <a:chOff x="2365" y="1928"/>
              <a:chExt cx="1592" cy="1361"/>
            </a:xfrm>
          </p:grpSpPr>
          <p:sp>
            <p:nvSpPr>
              <p:cNvPr id="466" name="Freeform 170"/>
              <p:cNvSpPr>
                <a:spLocks/>
              </p:cNvSpPr>
              <p:nvPr/>
            </p:nvSpPr>
            <p:spPr bwMode="auto">
              <a:xfrm>
                <a:off x="2365" y="3177"/>
                <a:ext cx="83" cy="83"/>
              </a:xfrm>
              <a:custGeom>
                <a:avLst/>
                <a:gdLst/>
                <a:ahLst/>
                <a:cxnLst>
                  <a:cxn ang="0">
                    <a:pos x="46" y="0"/>
                  </a:cxn>
                  <a:cxn ang="0">
                    <a:pos x="54" y="1"/>
                  </a:cxn>
                  <a:cxn ang="0">
                    <a:pos x="62" y="5"/>
                  </a:cxn>
                  <a:cxn ang="0">
                    <a:pos x="68" y="9"/>
                  </a:cxn>
                  <a:cxn ang="0">
                    <a:pos x="74" y="15"/>
                  </a:cxn>
                  <a:cxn ang="0">
                    <a:pos x="79" y="22"/>
                  </a:cxn>
                  <a:cxn ang="0">
                    <a:pos x="82" y="29"/>
                  </a:cxn>
                  <a:cxn ang="0">
                    <a:pos x="83" y="37"/>
                  </a:cxn>
                  <a:cxn ang="0">
                    <a:pos x="83"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9" y="68"/>
                  </a:cxn>
                  <a:cxn ang="0">
                    <a:pos x="5" y="61"/>
                  </a:cxn>
                  <a:cxn ang="0">
                    <a:pos x="1" y="54"/>
                  </a:cxn>
                  <a:cxn ang="0">
                    <a:pos x="0" y="46"/>
                  </a:cxn>
                  <a:cxn ang="0">
                    <a:pos x="0" y="37"/>
                  </a:cxn>
                  <a:cxn ang="0">
                    <a:pos x="1" y="29"/>
                  </a:cxn>
                  <a:cxn ang="0">
                    <a:pos x="5" y="22"/>
                  </a:cxn>
                  <a:cxn ang="0">
                    <a:pos x="9" y="15"/>
                  </a:cxn>
                  <a:cxn ang="0">
                    <a:pos x="15" y="9"/>
                  </a:cxn>
                  <a:cxn ang="0">
                    <a:pos x="22" y="5"/>
                  </a:cxn>
                  <a:cxn ang="0">
                    <a:pos x="29" y="1"/>
                  </a:cxn>
                  <a:cxn ang="0">
                    <a:pos x="37" y="0"/>
                  </a:cxn>
                  <a:cxn ang="0">
                    <a:pos x="42" y="0"/>
                  </a:cxn>
                </a:cxnLst>
                <a:rect l="0" t="0" r="r" b="b"/>
                <a:pathLst>
                  <a:path w="83" h="83">
                    <a:moveTo>
                      <a:pt x="42" y="0"/>
                    </a:moveTo>
                    <a:lnTo>
                      <a:pt x="46" y="0"/>
                    </a:lnTo>
                    <a:lnTo>
                      <a:pt x="50" y="0"/>
                    </a:lnTo>
                    <a:lnTo>
                      <a:pt x="54" y="1"/>
                    </a:lnTo>
                    <a:lnTo>
                      <a:pt x="57" y="3"/>
                    </a:lnTo>
                    <a:lnTo>
                      <a:pt x="62" y="5"/>
                    </a:lnTo>
                    <a:lnTo>
                      <a:pt x="65" y="6"/>
                    </a:lnTo>
                    <a:lnTo>
                      <a:pt x="68" y="9"/>
                    </a:lnTo>
                    <a:lnTo>
                      <a:pt x="71" y="12"/>
                    </a:lnTo>
                    <a:lnTo>
                      <a:pt x="74" y="15"/>
                    </a:lnTo>
                    <a:lnTo>
                      <a:pt x="77" y="18"/>
                    </a:lnTo>
                    <a:lnTo>
                      <a:pt x="79" y="22"/>
                    </a:lnTo>
                    <a:lnTo>
                      <a:pt x="80" y="26"/>
                    </a:lnTo>
                    <a:lnTo>
                      <a:pt x="82" y="29"/>
                    </a:lnTo>
                    <a:lnTo>
                      <a:pt x="83" y="33"/>
                    </a:lnTo>
                    <a:lnTo>
                      <a:pt x="83" y="37"/>
                    </a:lnTo>
                    <a:lnTo>
                      <a:pt x="83" y="42"/>
                    </a:lnTo>
                    <a:lnTo>
                      <a:pt x="83" y="46"/>
                    </a:lnTo>
                    <a:lnTo>
                      <a:pt x="83" y="50"/>
                    </a:lnTo>
                    <a:lnTo>
                      <a:pt x="82" y="54"/>
                    </a:lnTo>
                    <a:lnTo>
                      <a:pt x="80" y="57"/>
                    </a:lnTo>
                    <a:lnTo>
                      <a:pt x="79" y="61"/>
                    </a:lnTo>
                    <a:lnTo>
                      <a:pt x="77" y="65"/>
                    </a:lnTo>
                    <a:lnTo>
                      <a:pt x="74" y="68"/>
                    </a:lnTo>
                    <a:lnTo>
                      <a:pt x="71" y="71"/>
                    </a:lnTo>
                    <a:lnTo>
                      <a:pt x="68" y="74"/>
                    </a:lnTo>
                    <a:lnTo>
                      <a:pt x="65" y="77"/>
                    </a:lnTo>
                    <a:lnTo>
                      <a:pt x="62"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9" y="15"/>
                    </a:lnTo>
                    <a:lnTo>
                      <a:pt x="12" y="12"/>
                    </a:lnTo>
                    <a:lnTo>
                      <a:pt x="15" y="9"/>
                    </a:lnTo>
                    <a:lnTo>
                      <a:pt x="18"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67" name="Oval 171"/>
              <p:cNvSpPr>
                <a:spLocks noChangeArrowheads="1"/>
              </p:cNvSpPr>
              <p:nvPr/>
            </p:nvSpPr>
            <p:spPr bwMode="auto">
              <a:xfrm>
                <a:off x="2369" y="317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68" name="Freeform 172"/>
              <p:cNvSpPr>
                <a:spLocks/>
              </p:cNvSpPr>
              <p:nvPr/>
            </p:nvSpPr>
            <p:spPr bwMode="auto">
              <a:xfrm>
                <a:off x="2365" y="3173"/>
                <a:ext cx="83" cy="84"/>
              </a:xfrm>
              <a:custGeom>
                <a:avLst/>
                <a:gdLst/>
                <a:ahLst/>
                <a:cxnLst>
                  <a:cxn ang="0">
                    <a:pos x="46" y="0"/>
                  </a:cxn>
                  <a:cxn ang="0">
                    <a:pos x="54" y="2"/>
                  </a:cxn>
                  <a:cxn ang="0">
                    <a:pos x="62"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69" name="Oval 173"/>
              <p:cNvSpPr>
                <a:spLocks noChangeArrowheads="1"/>
              </p:cNvSpPr>
              <p:nvPr/>
            </p:nvSpPr>
            <p:spPr bwMode="auto">
              <a:xfrm>
                <a:off x="2435" y="3186"/>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70" name="Freeform 174"/>
              <p:cNvSpPr>
                <a:spLocks/>
              </p:cNvSpPr>
              <p:nvPr/>
            </p:nvSpPr>
            <p:spPr bwMode="auto">
              <a:xfrm>
                <a:off x="2431" y="3182"/>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71" name="Oval 175"/>
              <p:cNvSpPr>
                <a:spLocks noChangeArrowheads="1"/>
              </p:cNvSpPr>
              <p:nvPr/>
            </p:nvSpPr>
            <p:spPr bwMode="auto">
              <a:xfrm>
                <a:off x="2435" y="312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72" name="Freeform 176"/>
              <p:cNvSpPr>
                <a:spLocks/>
              </p:cNvSpPr>
              <p:nvPr/>
            </p:nvSpPr>
            <p:spPr bwMode="auto">
              <a:xfrm>
                <a:off x="2431" y="3116"/>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73" name="Oval 177"/>
              <p:cNvSpPr>
                <a:spLocks noChangeArrowheads="1"/>
              </p:cNvSpPr>
              <p:nvPr/>
            </p:nvSpPr>
            <p:spPr bwMode="auto">
              <a:xfrm>
                <a:off x="2435" y="319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74" name="Freeform 178"/>
              <p:cNvSpPr>
                <a:spLocks/>
              </p:cNvSpPr>
              <p:nvPr/>
            </p:nvSpPr>
            <p:spPr bwMode="auto">
              <a:xfrm>
                <a:off x="2431" y="3187"/>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75" name="Oval 179"/>
              <p:cNvSpPr>
                <a:spLocks noChangeArrowheads="1"/>
              </p:cNvSpPr>
              <p:nvPr/>
            </p:nvSpPr>
            <p:spPr bwMode="auto">
              <a:xfrm>
                <a:off x="2435" y="3195"/>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76" name="Freeform 180"/>
              <p:cNvSpPr>
                <a:spLocks/>
              </p:cNvSpPr>
              <p:nvPr/>
            </p:nvSpPr>
            <p:spPr bwMode="auto">
              <a:xfrm>
                <a:off x="2431" y="3190"/>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77" name="Oval 181"/>
              <p:cNvSpPr>
                <a:spLocks noChangeArrowheads="1"/>
              </p:cNvSpPr>
              <p:nvPr/>
            </p:nvSpPr>
            <p:spPr bwMode="auto">
              <a:xfrm>
                <a:off x="2466" y="3175"/>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78" name="Freeform 182"/>
              <p:cNvSpPr>
                <a:spLocks/>
              </p:cNvSpPr>
              <p:nvPr/>
            </p:nvSpPr>
            <p:spPr bwMode="auto">
              <a:xfrm>
                <a:off x="2462" y="3171"/>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2"/>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79" name="Oval 183"/>
              <p:cNvSpPr>
                <a:spLocks noChangeArrowheads="1"/>
              </p:cNvSpPr>
              <p:nvPr/>
            </p:nvSpPr>
            <p:spPr bwMode="auto">
              <a:xfrm>
                <a:off x="2466" y="3175"/>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80" name="Freeform 184"/>
              <p:cNvSpPr>
                <a:spLocks/>
              </p:cNvSpPr>
              <p:nvPr/>
            </p:nvSpPr>
            <p:spPr bwMode="auto">
              <a:xfrm>
                <a:off x="2462" y="3171"/>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2"/>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81" name="Oval 185"/>
              <p:cNvSpPr>
                <a:spLocks noChangeArrowheads="1"/>
              </p:cNvSpPr>
              <p:nvPr/>
            </p:nvSpPr>
            <p:spPr bwMode="auto">
              <a:xfrm>
                <a:off x="2508" y="313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82" name="Freeform 186"/>
              <p:cNvSpPr>
                <a:spLocks/>
              </p:cNvSpPr>
              <p:nvPr/>
            </p:nvSpPr>
            <p:spPr bwMode="auto">
              <a:xfrm>
                <a:off x="2504" y="3133"/>
                <a:ext cx="84" cy="84"/>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9"/>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83" name="Oval 187"/>
              <p:cNvSpPr>
                <a:spLocks noChangeArrowheads="1"/>
              </p:cNvSpPr>
              <p:nvPr/>
            </p:nvSpPr>
            <p:spPr bwMode="auto">
              <a:xfrm>
                <a:off x="2508" y="318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84" name="Freeform 188"/>
              <p:cNvSpPr>
                <a:spLocks/>
              </p:cNvSpPr>
              <p:nvPr/>
            </p:nvSpPr>
            <p:spPr bwMode="auto">
              <a:xfrm>
                <a:off x="2504" y="3183"/>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2"/>
                    </a:lnTo>
                    <a:lnTo>
                      <a:pt x="84" y="47"/>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1" y="55"/>
                    </a:lnTo>
                    <a:lnTo>
                      <a:pt x="1" y="51"/>
                    </a:lnTo>
                    <a:lnTo>
                      <a:pt x="0" y="47"/>
                    </a:lnTo>
                    <a:lnTo>
                      <a:pt x="0" y="42"/>
                    </a:lnTo>
                    <a:lnTo>
                      <a:pt x="0" y="38"/>
                    </a:lnTo>
                    <a:lnTo>
                      <a:pt x="1" y="34"/>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85" name="Oval 189"/>
              <p:cNvSpPr>
                <a:spLocks noChangeArrowheads="1"/>
              </p:cNvSpPr>
              <p:nvPr/>
            </p:nvSpPr>
            <p:spPr bwMode="auto">
              <a:xfrm>
                <a:off x="2508" y="3182"/>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86" name="Freeform 190"/>
              <p:cNvSpPr>
                <a:spLocks/>
              </p:cNvSpPr>
              <p:nvPr/>
            </p:nvSpPr>
            <p:spPr bwMode="auto">
              <a:xfrm>
                <a:off x="2504" y="3178"/>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2"/>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87" name="Oval 191"/>
              <p:cNvSpPr>
                <a:spLocks noChangeArrowheads="1"/>
              </p:cNvSpPr>
              <p:nvPr/>
            </p:nvSpPr>
            <p:spPr bwMode="auto">
              <a:xfrm>
                <a:off x="2508" y="318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88" name="Freeform 192"/>
              <p:cNvSpPr>
                <a:spLocks/>
              </p:cNvSpPr>
              <p:nvPr/>
            </p:nvSpPr>
            <p:spPr bwMode="auto">
              <a:xfrm>
                <a:off x="2504" y="3185"/>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89" name="Oval 193"/>
              <p:cNvSpPr>
                <a:spLocks noChangeArrowheads="1"/>
              </p:cNvSpPr>
              <p:nvPr/>
            </p:nvSpPr>
            <p:spPr bwMode="auto">
              <a:xfrm>
                <a:off x="2508" y="315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90" name="Freeform 194"/>
              <p:cNvSpPr>
                <a:spLocks/>
              </p:cNvSpPr>
              <p:nvPr/>
            </p:nvSpPr>
            <p:spPr bwMode="auto">
              <a:xfrm>
                <a:off x="2504" y="3154"/>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91" name="Oval 195"/>
              <p:cNvSpPr>
                <a:spLocks noChangeArrowheads="1"/>
              </p:cNvSpPr>
              <p:nvPr/>
            </p:nvSpPr>
            <p:spPr bwMode="auto">
              <a:xfrm>
                <a:off x="2508" y="308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92" name="Freeform 196"/>
              <p:cNvSpPr>
                <a:spLocks/>
              </p:cNvSpPr>
              <p:nvPr/>
            </p:nvSpPr>
            <p:spPr bwMode="auto">
              <a:xfrm>
                <a:off x="2504" y="3083"/>
                <a:ext cx="84" cy="84"/>
              </a:xfrm>
              <a:custGeom>
                <a:avLst/>
                <a:gdLst/>
                <a:ahLst/>
                <a:cxnLst>
                  <a:cxn ang="0">
                    <a:pos x="46" y="0"/>
                  </a:cxn>
                  <a:cxn ang="0">
                    <a:pos x="54" y="2"/>
                  </a:cxn>
                  <a:cxn ang="0">
                    <a:pos x="62" y="5"/>
                  </a:cxn>
                  <a:cxn ang="0">
                    <a:pos x="68" y="10"/>
                  </a:cxn>
                  <a:cxn ang="0">
                    <a:pos x="74" y="16"/>
                  </a:cxn>
                  <a:cxn ang="0">
                    <a:pos x="79" y="22"/>
                  </a:cxn>
                  <a:cxn ang="0">
                    <a:pos x="82" y="29"/>
                  </a:cxn>
                  <a:cxn ang="0">
                    <a:pos x="84" y="37"/>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5"/>
                  </a:cxn>
                  <a:cxn ang="0">
                    <a:pos x="0" y="46"/>
                  </a:cxn>
                  <a:cxn ang="0">
                    <a:pos x="0" y="37"/>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7"/>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1" y="55"/>
                    </a:lnTo>
                    <a:lnTo>
                      <a:pt x="1" y="51"/>
                    </a:lnTo>
                    <a:lnTo>
                      <a:pt x="0" y="46"/>
                    </a:lnTo>
                    <a:lnTo>
                      <a:pt x="0" y="42"/>
                    </a:lnTo>
                    <a:lnTo>
                      <a:pt x="0" y="37"/>
                    </a:lnTo>
                    <a:lnTo>
                      <a:pt x="1" y="33"/>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93" name="Oval 197"/>
              <p:cNvSpPr>
                <a:spLocks noChangeArrowheads="1"/>
              </p:cNvSpPr>
              <p:nvPr/>
            </p:nvSpPr>
            <p:spPr bwMode="auto">
              <a:xfrm>
                <a:off x="2624" y="3169"/>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94" name="Freeform 198"/>
              <p:cNvSpPr>
                <a:spLocks/>
              </p:cNvSpPr>
              <p:nvPr/>
            </p:nvSpPr>
            <p:spPr bwMode="auto">
              <a:xfrm>
                <a:off x="2620" y="3164"/>
                <a:ext cx="84" cy="84"/>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3"/>
                  </a:cxn>
                  <a:cxn ang="0">
                    <a:pos x="46" y="84"/>
                  </a:cxn>
                  <a:cxn ang="0">
                    <a:pos x="38" y="84"/>
                  </a:cxn>
                  <a:cxn ang="0">
                    <a:pos x="29"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4"/>
                    </a:lnTo>
                    <a:lnTo>
                      <a:pt x="62" y="5"/>
                    </a:lnTo>
                    <a:lnTo>
                      <a:pt x="65" y="7"/>
                    </a:lnTo>
                    <a:lnTo>
                      <a:pt x="68" y="10"/>
                    </a:lnTo>
                    <a:lnTo>
                      <a:pt x="72" y="13"/>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8" y="74"/>
                    </a:lnTo>
                    <a:lnTo>
                      <a:pt x="65" y="78"/>
                    </a:lnTo>
                    <a:lnTo>
                      <a:pt x="62" y="79"/>
                    </a:lnTo>
                    <a:lnTo>
                      <a:pt x="58" y="81"/>
                    </a:lnTo>
                    <a:lnTo>
                      <a:pt x="55" y="83"/>
                    </a:lnTo>
                    <a:lnTo>
                      <a:pt x="51" y="83"/>
                    </a:lnTo>
                    <a:lnTo>
                      <a:pt x="46" y="84"/>
                    </a:lnTo>
                    <a:lnTo>
                      <a:pt x="42" y="84"/>
                    </a:lnTo>
                    <a:lnTo>
                      <a:pt x="38" y="84"/>
                    </a:lnTo>
                    <a:lnTo>
                      <a:pt x="33" y="83"/>
                    </a:lnTo>
                    <a:lnTo>
                      <a:pt x="29" y="83"/>
                    </a:lnTo>
                    <a:lnTo>
                      <a:pt x="26" y="81"/>
                    </a:lnTo>
                    <a:lnTo>
                      <a:pt x="22" y="79"/>
                    </a:lnTo>
                    <a:lnTo>
                      <a:pt x="19" y="78"/>
                    </a:lnTo>
                    <a:lnTo>
                      <a:pt x="16" y="74"/>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3"/>
                    </a:lnTo>
                    <a:lnTo>
                      <a:pt x="16" y="10"/>
                    </a:lnTo>
                    <a:lnTo>
                      <a:pt x="19" y="7"/>
                    </a:lnTo>
                    <a:lnTo>
                      <a:pt x="22" y="5"/>
                    </a:lnTo>
                    <a:lnTo>
                      <a:pt x="26" y="4"/>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95" name="Oval 199"/>
              <p:cNvSpPr>
                <a:spLocks noChangeArrowheads="1"/>
              </p:cNvSpPr>
              <p:nvPr/>
            </p:nvSpPr>
            <p:spPr bwMode="auto">
              <a:xfrm>
                <a:off x="2624" y="314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96" name="Freeform 200"/>
              <p:cNvSpPr>
                <a:spLocks/>
              </p:cNvSpPr>
              <p:nvPr/>
            </p:nvSpPr>
            <p:spPr bwMode="auto">
              <a:xfrm>
                <a:off x="2620" y="3144"/>
                <a:ext cx="84" cy="84"/>
              </a:xfrm>
              <a:custGeom>
                <a:avLst/>
                <a:gdLst/>
                <a:ahLst/>
                <a:cxnLst>
                  <a:cxn ang="0">
                    <a:pos x="46" y="0"/>
                  </a:cxn>
                  <a:cxn ang="0">
                    <a:pos x="55"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5" y="82"/>
                  </a:cxn>
                  <a:cxn ang="0">
                    <a:pos x="46" y="84"/>
                  </a:cxn>
                  <a:cxn ang="0">
                    <a:pos x="38" y="84"/>
                  </a:cxn>
                  <a:cxn ang="0">
                    <a:pos x="29"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3"/>
                    </a:lnTo>
                    <a:lnTo>
                      <a:pt x="84" y="38"/>
                    </a:lnTo>
                    <a:lnTo>
                      <a:pt x="84" y="42"/>
                    </a:lnTo>
                    <a:lnTo>
                      <a:pt x="84" y="46"/>
                    </a:lnTo>
                    <a:lnTo>
                      <a:pt x="83" y="51"/>
                    </a:lnTo>
                    <a:lnTo>
                      <a:pt x="82" y="55"/>
                    </a:lnTo>
                    <a:lnTo>
                      <a:pt x="81" y="58"/>
                    </a:lnTo>
                    <a:lnTo>
                      <a:pt x="79" y="62"/>
                    </a:lnTo>
                    <a:lnTo>
                      <a:pt x="77" y="65"/>
                    </a:lnTo>
                    <a:lnTo>
                      <a:pt x="74" y="68"/>
                    </a:lnTo>
                    <a:lnTo>
                      <a:pt x="72" y="72"/>
                    </a:lnTo>
                    <a:lnTo>
                      <a:pt x="68" y="74"/>
                    </a:lnTo>
                    <a:lnTo>
                      <a:pt x="65" y="77"/>
                    </a:lnTo>
                    <a:lnTo>
                      <a:pt x="62" y="79"/>
                    </a:lnTo>
                    <a:lnTo>
                      <a:pt x="58" y="81"/>
                    </a:lnTo>
                    <a:lnTo>
                      <a:pt x="55" y="82"/>
                    </a:lnTo>
                    <a:lnTo>
                      <a:pt x="51" y="83"/>
                    </a:lnTo>
                    <a:lnTo>
                      <a:pt x="46" y="84"/>
                    </a:lnTo>
                    <a:lnTo>
                      <a:pt x="42" y="84"/>
                    </a:lnTo>
                    <a:lnTo>
                      <a:pt x="38" y="84"/>
                    </a:lnTo>
                    <a:lnTo>
                      <a:pt x="33"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1"/>
                    </a:lnTo>
                    <a:lnTo>
                      <a:pt x="0" y="46"/>
                    </a:lnTo>
                    <a:lnTo>
                      <a:pt x="0" y="42"/>
                    </a:lnTo>
                    <a:lnTo>
                      <a:pt x="0" y="38"/>
                    </a:lnTo>
                    <a:lnTo>
                      <a:pt x="1" y="33"/>
                    </a:lnTo>
                    <a:lnTo>
                      <a:pt x="2" y="29"/>
                    </a:lnTo>
                    <a:lnTo>
                      <a:pt x="3" y="26"/>
                    </a:lnTo>
                    <a:lnTo>
                      <a:pt x="5" y="22"/>
                    </a:lnTo>
                    <a:lnTo>
                      <a:pt x="7" y="19"/>
                    </a:lnTo>
                    <a:lnTo>
                      <a:pt x="10" y="16"/>
                    </a:lnTo>
                    <a:lnTo>
                      <a:pt x="12" y="12"/>
                    </a:lnTo>
                    <a:lnTo>
                      <a:pt x="16" y="10"/>
                    </a:lnTo>
                    <a:lnTo>
                      <a:pt x="19" y="7"/>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97" name="Oval 201"/>
              <p:cNvSpPr>
                <a:spLocks noChangeArrowheads="1"/>
              </p:cNvSpPr>
              <p:nvPr/>
            </p:nvSpPr>
            <p:spPr bwMode="auto">
              <a:xfrm>
                <a:off x="2624" y="3177"/>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98" name="Freeform 202"/>
              <p:cNvSpPr>
                <a:spLocks/>
              </p:cNvSpPr>
              <p:nvPr/>
            </p:nvSpPr>
            <p:spPr bwMode="auto">
              <a:xfrm>
                <a:off x="2620" y="3173"/>
                <a:ext cx="84" cy="83"/>
              </a:xfrm>
              <a:custGeom>
                <a:avLst/>
                <a:gdLst/>
                <a:ahLst/>
                <a:cxnLst>
                  <a:cxn ang="0">
                    <a:pos x="46" y="0"/>
                  </a:cxn>
                  <a:cxn ang="0">
                    <a:pos x="55"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5" y="82"/>
                  </a:cxn>
                  <a:cxn ang="0">
                    <a:pos x="46" y="83"/>
                  </a:cxn>
                  <a:cxn ang="0">
                    <a:pos x="38" y="83"/>
                  </a:cxn>
                  <a:cxn ang="0">
                    <a:pos x="29"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29" y="1"/>
                  </a:cxn>
                  <a:cxn ang="0">
                    <a:pos x="38" y="0"/>
                  </a:cxn>
                  <a:cxn ang="0">
                    <a:pos x="42" y="0"/>
                  </a:cxn>
                </a:cxnLst>
                <a:rect l="0" t="0" r="r" b="b"/>
                <a:pathLst>
                  <a:path w="84" h="83">
                    <a:moveTo>
                      <a:pt x="42" y="0"/>
                    </a:moveTo>
                    <a:lnTo>
                      <a:pt x="46" y="0"/>
                    </a:lnTo>
                    <a:lnTo>
                      <a:pt x="51" y="0"/>
                    </a:lnTo>
                    <a:lnTo>
                      <a:pt x="55" y="1"/>
                    </a:lnTo>
                    <a:lnTo>
                      <a:pt x="58" y="3"/>
                    </a:lnTo>
                    <a:lnTo>
                      <a:pt x="62" y="4"/>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8"/>
                    </a:lnTo>
                    <a:lnTo>
                      <a:pt x="58" y="80"/>
                    </a:lnTo>
                    <a:lnTo>
                      <a:pt x="55" y="82"/>
                    </a:lnTo>
                    <a:lnTo>
                      <a:pt x="51" y="83"/>
                    </a:lnTo>
                    <a:lnTo>
                      <a:pt x="46" y="83"/>
                    </a:lnTo>
                    <a:lnTo>
                      <a:pt x="42" y="83"/>
                    </a:lnTo>
                    <a:lnTo>
                      <a:pt x="38" y="83"/>
                    </a:lnTo>
                    <a:lnTo>
                      <a:pt x="33" y="83"/>
                    </a:lnTo>
                    <a:lnTo>
                      <a:pt x="29" y="82"/>
                    </a:lnTo>
                    <a:lnTo>
                      <a:pt x="26" y="80"/>
                    </a:lnTo>
                    <a:lnTo>
                      <a:pt x="22" y="78"/>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29" y="1"/>
                    </a:lnTo>
                    <a:lnTo>
                      <a:pt x="33" y="0"/>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99" name="Oval 203"/>
              <p:cNvSpPr>
                <a:spLocks noChangeArrowheads="1"/>
              </p:cNvSpPr>
              <p:nvPr/>
            </p:nvSpPr>
            <p:spPr bwMode="auto">
              <a:xfrm>
                <a:off x="2624" y="312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00" name="Freeform 204"/>
              <p:cNvSpPr>
                <a:spLocks/>
              </p:cNvSpPr>
              <p:nvPr/>
            </p:nvSpPr>
            <p:spPr bwMode="auto">
              <a:xfrm>
                <a:off x="2620" y="3123"/>
                <a:ext cx="84" cy="84"/>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0"/>
                    </a:lnTo>
                    <a:lnTo>
                      <a:pt x="55" y="82"/>
                    </a:lnTo>
                    <a:lnTo>
                      <a:pt x="51" y="83"/>
                    </a:lnTo>
                    <a:lnTo>
                      <a:pt x="46" y="84"/>
                    </a:lnTo>
                    <a:lnTo>
                      <a:pt x="42" y="84"/>
                    </a:lnTo>
                    <a:lnTo>
                      <a:pt x="38" y="84"/>
                    </a:lnTo>
                    <a:lnTo>
                      <a:pt x="33"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01" name="Oval 205"/>
              <p:cNvSpPr>
                <a:spLocks noChangeArrowheads="1"/>
              </p:cNvSpPr>
              <p:nvPr/>
            </p:nvSpPr>
            <p:spPr bwMode="auto">
              <a:xfrm>
                <a:off x="2646" y="310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02" name="Freeform 206"/>
              <p:cNvSpPr>
                <a:spLocks/>
              </p:cNvSpPr>
              <p:nvPr/>
            </p:nvSpPr>
            <p:spPr bwMode="auto">
              <a:xfrm>
                <a:off x="2642" y="3096"/>
                <a:ext cx="84" cy="84"/>
              </a:xfrm>
              <a:custGeom>
                <a:avLst/>
                <a:gdLst/>
                <a:ahLst/>
                <a:cxnLst>
                  <a:cxn ang="0">
                    <a:pos x="46" y="0"/>
                  </a:cxn>
                  <a:cxn ang="0">
                    <a:pos x="55"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5" y="82"/>
                  </a:cxn>
                  <a:cxn ang="0">
                    <a:pos x="46" y="84"/>
                  </a:cxn>
                  <a:cxn ang="0">
                    <a:pos x="38" y="84"/>
                  </a:cxn>
                  <a:cxn ang="0">
                    <a:pos x="29"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3"/>
                    </a:lnTo>
                    <a:lnTo>
                      <a:pt x="84" y="38"/>
                    </a:lnTo>
                    <a:lnTo>
                      <a:pt x="84" y="42"/>
                    </a:lnTo>
                    <a:lnTo>
                      <a:pt x="84" y="46"/>
                    </a:lnTo>
                    <a:lnTo>
                      <a:pt x="83" y="51"/>
                    </a:lnTo>
                    <a:lnTo>
                      <a:pt x="82" y="55"/>
                    </a:lnTo>
                    <a:lnTo>
                      <a:pt x="81" y="58"/>
                    </a:lnTo>
                    <a:lnTo>
                      <a:pt x="79" y="62"/>
                    </a:lnTo>
                    <a:lnTo>
                      <a:pt x="77" y="65"/>
                    </a:lnTo>
                    <a:lnTo>
                      <a:pt x="74" y="68"/>
                    </a:lnTo>
                    <a:lnTo>
                      <a:pt x="72" y="72"/>
                    </a:lnTo>
                    <a:lnTo>
                      <a:pt x="68" y="74"/>
                    </a:lnTo>
                    <a:lnTo>
                      <a:pt x="65" y="77"/>
                    </a:lnTo>
                    <a:lnTo>
                      <a:pt x="62" y="79"/>
                    </a:lnTo>
                    <a:lnTo>
                      <a:pt x="58" y="81"/>
                    </a:lnTo>
                    <a:lnTo>
                      <a:pt x="55" y="82"/>
                    </a:lnTo>
                    <a:lnTo>
                      <a:pt x="51" y="83"/>
                    </a:lnTo>
                    <a:lnTo>
                      <a:pt x="46" y="84"/>
                    </a:lnTo>
                    <a:lnTo>
                      <a:pt x="42" y="84"/>
                    </a:lnTo>
                    <a:lnTo>
                      <a:pt x="38" y="84"/>
                    </a:lnTo>
                    <a:lnTo>
                      <a:pt x="33"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1"/>
                    </a:lnTo>
                    <a:lnTo>
                      <a:pt x="0" y="46"/>
                    </a:lnTo>
                    <a:lnTo>
                      <a:pt x="0" y="42"/>
                    </a:lnTo>
                    <a:lnTo>
                      <a:pt x="0" y="38"/>
                    </a:lnTo>
                    <a:lnTo>
                      <a:pt x="1" y="33"/>
                    </a:lnTo>
                    <a:lnTo>
                      <a:pt x="2" y="29"/>
                    </a:lnTo>
                    <a:lnTo>
                      <a:pt x="3" y="26"/>
                    </a:lnTo>
                    <a:lnTo>
                      <a:pt x="5" y="22"/>
                    </a:lnTo>
                    <a:lnTo>
                      <a:pt x="7" y="19"/>
                    </a:lnTo>
                    <a:lnTo>
                      <a:pt x="10" y="16"/>
                    </a:lnTo>
                    <a:lnTo>
                      <a:pt x="12" y="12"/>
                    </a:lnTo>
                    <a:lnTo>
                      <a:pt x="16" y="10"/>
                    </a:lnTo>
                    <a:lnTo>
                      <a:pt x="19" y="7"/>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03" name="Oval 207"/>
              <p:cNvSpPr>
                <a:spLocks noChangeArrowheads="1"/>
              </p:cNvSpPr>
              <p:nvPr/>
            </p:nvSpPr>
            <p:spPr bwMode="auto">
              <a:xfrm>
                <a:off x="2646" y="3186"/>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04" name="Freeform 208"/>
              <p:cNvSpPr>
                <a:spLocks/>
              </p:cNvSpPr>
              <p:nvPr/>
            </p:nvSpPr>
            <p:spPr bwMode="auto">
              <a:xfrm>
                <a:off x="2642" y="3182"/>
                <a:ext cx="84" cy="84"/>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3"/>
                  </a:cxn>
                  <a:cxn ang="0">
                    <a:pos x="46" y="84"/>
                  </a:cxn>
                  <a:cxn ang="0">
                    <a:pos x="38" y="84"/>
                  </a:cxn>
                  <a:cxn ang="0">
                    <a:pos x="29"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4"/>
                    </a:lnTo>
                    <a:lnTo>
                      <a:pt x="62" y="5"/>
                    </a:lnTo>
                    <a:lnTo>
                      <a:pt x="65" y="7"/>
                    </a:lnTo>
                    <a:lnTo>
                      <a:pt x="68" y="10"/>
                    </a:lnTo>
                    <a:lnTo>
                      <a:pt x="72" y="13"/>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3"/>
                    </a:lnTo>
                    <a:lnTo>
                      <a:pt x="51" y="83"/>
                    </a:lnTo>
                    <a:lnTo>
                      <a:pt x="46" y="84"/>
                    </a:lnTo>
                    <a:lnTo>
                      <a:pt x="42" y="84"/>
                    </a:lnTo>
                    <a:lnTo>
                      <a:pt x="38" y="84"/>
                    </a:lnTo>
                    <a:lnTo>
                      <a:pt x="33" y="83"/>
                    </a:lnTo>
                    <a:lnTo>
                      <a:pt x="29" y="83"/>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3"/>
                    </a:lnTo>
                    <a:lnTo>
                      <a:pt x="16" y="10"/>
                    </a:lnTo>
                    <a:lnTo>
                      <a:pt x="19" y="7"/>
                    </a:lnTo>
                    <a:lnTo>
                      <a:pt x="22" y="5"/>
                    </a:lnTo>
                    <a:lnTo>
                      <a:pt x="26" y="4"/>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05" name="Oval 209"/>
              <p:cNvSpPr>
                <a:spLocks noChangeArrowheads="1"/>
              </p:cNvSpPr>
              <p:nvPr/>
            </p:nvSpPr>
            <p:spPr bwMode="auto">
              <a:xfrm>
                <a:off x="2740" y="3142"/>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06" name="Freeform 210"/>
              <p:cNvSpPr>
                <a:spLocks/>
              </p:cNvSpPr>
              <p:nvPr/>
            </p:nvSpPr>
            <p:spPr bwMode="auto">
              <a:xfrm>
                <a:off x="2736" y="3138"/>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07" name="Oval 211"/>
              <p:cNvSpPr>
                <a:spLocks noChangeArrowheads="1"/>
              </p:cNvSpPr>
              <p:nvPr/>
            </p:nvSpPr>
            <p:spPr bwMode="auto">
              <a:xfrm>
                <a:off x="2740" y="3169"/>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08" name="Freeform 212"/>
              <p:cNvSpPr>
                <a:spLocks/>
              </p:cNvSpPr>
              <p:nvPr/>
            </p:nvSpPr>
            <p:spPr bwMode="auto">
              <a:xfrm>
                <a:off x="2736" y="3165"/>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2"/>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09" name="Oval 213"/>
              <p:cNvSpPr>
                <a:spLocks noChangeArrowheads="1"/>
              </p:cNvSpPr>
              <p:nvPr/>
            </p:nvSpPr>
            <p:spPr bwMode="auto">
              <a:xfrm>
                <a:off x="2740" y="3097"/>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10" name="Freeform 214"/>
              <p:cNvSpPr>
                <a:spLocks/>
              </p:cNvSpPr>
              <p:nvPr/>
            </p:nvSpPr>
            <p:spPr bwMode="auto">
              <a:xfrm>
                <a:off x="2736" y="3093"/>
                <a:ext cx="83" cy="84"/>
              </a:xfrm>
              <a:custGeom>
                <a:avLst/>
                <a:gdLst/>
                <a:ahLst/>
                <a:cxnLst>
                  <a:cxn ang="0">
                    <a:pos x="46" y="0"/>
                  </a:cxn>
                  <a:cxn ang="0">
                    <a:pos x="54" y="1"/>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11" name="Oval 215"/>
              <p:cNvSpPr>
                <a:spLocks noChangeArrowheads="1"/>
              </p:cNvSpPr>
              <p:nvPr/>
            </p:nvSpPr>
            <p:spPr bwMode="auto">
              <a:xfrm>
                <a:off x="2740" y="3128"/>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12" name="Freeform 216"/>
              <p:cNvSpPr>
                <a:spLocks/>
              </p:cNvSpPr>
              <p:nvPr/>
            </p:nvSpPr>
            <p:spPr bwMode="auto">
              <a:xfrm>
                <a:off x="2736" y="3124"/>
                <a:ext cx="83" cy="84"/>
              </a:xfrm>
              <a:custGeom>
                <a:avLst/>
                <a:gdLst/>
                <a:ahLst/>
                <a:cxnLst>
                  <a:cxn ang="0">
                    <a:pos x="46" y="0"/>
                  </a:cxn>
                  <a:cxn ang="0">
                    <a:pos x="54" y="1"/>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8"/>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8"/>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13" name="Oval 217"/>
              <p:cNvSpPr>
                <a:spLocks noChangeArrowheads="1"/>
              </p:cNvSpPr>
              <p:nvPr/>
            </p:nvSpPr>
            <p:spPr bwMode="auto">
              <a:xfrm>
                <a:off x="2761" y="3168"/>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14" name="Freeform 218"/>
              <p:cNvSpPr>
                <a:spLocks/>
              </p:cNvSpPr>
              <p:nvPr/>
            </p:nvSpPr>
            <p:spPr bwMode="auto">
              <a:xfrm>
                <a:off x="2757" y="3164"/>
                <a:ext cx="84" cy="83"/>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5"/>
                  </a:cxn>
                  <a:cxn ang="0">
                    <a:pos x="29" y="1"/>
                  </a:cxn>
                  <a:cxn ang="0">
                    <a:pos x="37" y="0"/>
                  </a:cxn>
                  <a:cxn ang="0">
                    <a:pos x="42" y="0"/>
                  </a:cxn>
                </a:cxnLst>
                <a:rect l="0" t="0" r="r" b="b"/>
                <a:pathLst>
                  <a:path w="84" h="83">
                    <a:moveTo>
                      <a:pt x="42" y="0"/>
                    </a:moveTo>
                    <a:lnTo>
                      <a:pt x="46" y="0"/>
                    </a:lnTo>
                    <a:lnTo>
                      <a:pt x="50" y="0"/>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8"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15" name="Oval 219"/>
              <p:cNvSpPr>
                <a:spLocks noChangeArrowheads="1"/>
              </p:cNvSpPr>
              <p:nvPr/>
            </p:nvSpPr>
            <p:spPr bwMode="auto">
              <a:xfrm>
                <a:off x="2761" y="3162"/>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16" name="Freeform 220"/>
              <p:cNvSpPr>
                <a:spLocks/>
              </p:cNvSpPr>
              <p:nvPr/>
            </p:nvSpPr>
            <p:spPr bwMode="auto">
              <a:xfrm>
                <a:off x="2757" y="3158"/>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17" name="Oval 221"/>
              <p:cNvSpPr>
                <a:spLocks noChangeArrowheads="1"/>
              </p:cNvSpPr>
              <p:nvPr/>
            </p:nvSpPr>
            <p:spPr bwMode="auto">
              <a:xfrm>
                <a:off x="2844" y="3135"/>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18" name="Freeform 222"/>
              <p:cNvSpPr>
                <a:spLocks/>
              </p:cNvSpPr>
              <p:nvPr/>
            </p:nvSpPr>
            <p:spPr bwMode="auto">
              <a:xfrm>
                <a:off x="2840" y="3131"/>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5"/>
                  </a:cxn>
                  <a:cxn ang="0">
                    <a:pos x="0" y="46"/>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10" y="68"/>
                    </a:lnTo>
                    <a:lnTo>
                      <a:pt x="6" y="65"/>
                    </a:lnTo>
                    <a:lnTo>
                      <a:pt x="5" y="62"/>
                    </a:lnTo>
                    <a:lnTo>
                      <a:pt x="3" y="58"/>
                    </a:lnTo>
                    <a:lnTo>
                      <a:pt x="1" y="55"/>
                    </a:lnTo>
                    <a:lnTo>
                      <a:pt x="1" y="51"/>
                    </a:lnTo>
                    <a:lnTo>
                      <a:pt x="0" y="46"/>
                    </a:lnTo>
                    <a:lnTo>
                      <a:pt x="0" y="42"/>
                    </a:lnTo>
                    <a:lnTo>
                      <a:pt x="0" y="38"/>
                    </a:lnTo>
                    <a:lnTo>
                      <a:pt x="1" y="33"/>
                    </a:lnTo>
                    <a:lnTo>
                      <a:pt x="1" y="29"/>
                    </a:lnTo>
                    <a:lnTo>
                      <a:pt x="3" y="26"/>
                    </a:lnTo>
                    <a:lnTo>
                      <a:pt x="5" y="22"/>
                    </a:lnTo>
                    <a:lnTo>
                      <a:pt x="6" y="19"/>
                    </a:lnTo>
                    <a:lnTo>
                      <a:pt x="10"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19" name="Oval 223"/>
              <p:cNvSpPr>
                <a:spLocks noChangeArrowheads="1"/>
              </p:cNvSpPr>
              <p:nvPr/>
            </p:nvSpPr>
            <p:spPr bwMode="auto">
              <a:xfrm>
                <a:off x="2844" y="3112"/>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20" name="Freeform 224"/>
              <p:cNvSpPr>
                <a:spLocks/>
              </p:cNvSpPr>
              <p:nvPr/>
            </p:nvSpPr>
            <p:spPr bwMode="auto">
              <a:xfrm>
                <a:off x="2840" y="3108"/>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21" name="Oval 225"/>
              <p:cNvSpPr>
                <a:spLocks noChangeArrowheads="1"/>
              </p:cNvSpPr>
              <p:nvPr/>
            </p:nvSpPr>
            <p:spPr bwMode="auto">
              <a:xfrm>
                <a:off x="2844" y="3034"/>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22" name="Freeform 226"/>
              <p:cNvSpPr>
                <a:spLocks/>
              </p:cNvSpPr>
              <p:nvPr/>
            </p:nvSpPr>
            <p:spPr bwMode="auto">
              <a:xfrm>
                <a:off x="2840" y="3030"/>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2"/>
                    </a:lnTo>
                    <a:lnTo>
                      <a:pt x="84" y="47"/>
                    </a:lnTo>
                    <a:lnTo>
                      <a:pt x="83" y="51"/>
                    </a:lnTo>
                    <a:lnTo>
                      <a:pt x="82" y="55"/>
                    </a:lnTo>
                    <a:lnTo>
                      <a:pt x="80" y="58"/>
                    </a:lnTo>
                    <a:lnTo>
                      <a:pt x="79" y="62"/>
                    </a:lnTo>
                    <a:lnTo>
                      <a:pt x="77" y="65"/>
                    </a:lnTo>
                    <a:lnTo>
                      <a:pt x="74" y="69"/>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10" y="69"/>
                    </a:lnTo>
                    <a:lnTo>
                      <a:pt x="6" y="65"/>
                    </a:lnTo>
                    <a:lnTo>
                      <a:pt x="5" y="62"/>
                    </a:lnTo>
                    <a:lnTo>
                      <a:pt x="3" y="58"/>
                    </a:lnTo>
                    <a:lnTo>
                      <a:pt x="1" y="55"/>
                    </a:lnTo>
                    <a:lnTo>
                      <a:pt x="1" y="51"/>
                    </a:lnTo>
                    <a:lnTo>
                      <a:pt x="0" y="47"/>
                    </a:lnTo>
                    <a:lnTo>
                      <a:pt x="0" y="42"/>
                    </a:lnTo>
                    <a:lnTo>
                      <a:pt x="0" y="38"/>
                    </a:lnTo>
                    <a:lnTo>
                      <a:pt x="1" y="34"/>
                    </a:lnTo>
                    <a:lnTo>
                      <a:pt x="1" y="29"/>
                    </a:lnTo>
                    <a:lnTo>
                      <a:pt x="3" y="26"/>
                    </a:lnTo>
                    <a:lnTo>
                      <a:pt x="5" y="22"/>
                    </a:lnTo>
                    <a:lnTo>
                      <a:pt x="6" y="19"/>
                    </a:lnTo>
                    <a:lnTo>
                      <a:pt x="10"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23" name="Oval 227"/>
              <p:cNvSpPr>
                <a:spLocks noChangeArrowheads="1"/>
              </p:cNvSpPr>
              <p:nvPr/>
            </p:nvSpPr>
            <p:spPr bwMode="auto">
              <a:xfrm>
                <a:off x="2844" y="305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24" name="Freeform 228"/>
              <p:cNvSpPr>
                <a:spLocks/>
              </p:cNvSpPr>
              <p:nvPr/>
            </p:nvSpPr>
            <p:spPr bwMode="auto">
              <a:xfrm>
                <a:off x="2840" y="3055"/>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25" name="Oval 229"/>
              <p:cNvSpPr>
                <a:spLocks noChangeArrowheads="1"/>
              </p:cNvSpPr>
              <p:nvPr/>
            </p:nvSpPr>
            <p:spPr bwMode="auto">
              <a:xfrm>
                <a:off x="2844" y="3034"/>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26" name="Freeform 230"/>
              <p:cNvSpPr>
                <a:spLocks/>
              </p:cNvSpPr>
              <p:nvPr/>
            </p:nvSpPr>
            <p:spPr bwMode="auto">
              <a:xfrm>
                <a:off x="2840" y="3030"/>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2"/>
                    </a:lnTo>
                    <a:lnTo>
                      <a:pt x="84" y="47"/>
                    </a:lnTo>
                    <a:lnTo>
                      <a:pt x="83" y="51"/>
                    </a:lnTo>
                    <a:lnTo>
                      <a:pt x="82" y="55"/>
                    </a:lnTo>
                    <a:lnTo>
                      <a:pt x="80" y="58"/>
                    </a:lnTo>
                    <a:lnTo>
                      <a:pt x="79" y="62"/>
                    </a:lnTo>
                    <a:lnTo>
                      <a:pt x="77" y="65"/>
                    </a:lnTo>
                    <a:lnTo>
                      <a:pt x="74" y="69"/>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10" y="69"/>
                    </a:lnTo>
                    <a:lnTo>
                      <a:pt x="6" y="65"/>
                    </a:lnTo>
                    <a:lnTo>
                      <a:pt x="5" y="62"/>
                    </a:lnTo>
                    <a:lnTo>
                      <a:pt x="3" y="58"/>
                    </a:lnTo>
                    <a:lnTo>
                      <a:pt x="1" y="55"/>
                    </a:lnTo>
                    <a:lnTo>
                      <a:pt x="1" y="51"/>
                    </a:lnTo>
                    <a:lnTo>
                      <a:pt x="0" y="47"/>
                    </a:lnTo>
                    <a:lnTo>
                      <a:pt x="0" y="42"/>
                    </a:lnTo>
                    <a:lnTo>
                      <a:pt x="0" y="38"/>
                    </a:lnTo>
                    <a:lnTo>
                      <a:pt x="1" y="34"/>
                    </a:lnTo>
                    <a:lnTo>
                      <a:pt x="1" y="29"/>
                    </a:lnTo>
                    <a:lnTo>
                      <a:pt x="3" y="26"/>
                    </a:lnTo>
                    <a:lnTo>
                      <a:pt x="5" y="22"/>
                    </a:lnTo>
                    <a:lnTo>
                      <a:pt x="6" y="19"/>
                    </a:lnTo>
                    <a:lnTo>
                      <a:pt x="10"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27" name="Oval 231"/>
              <p:cNvSpPr>
                <a:spLocks noChangeArrowheads="1"/>
              </p:cNvSpPr>
              <p:nvPr/>
            </p:nvSpPr>
            <p:spPr bwMode="auto">
              <a:xfrm>
                <a:off x="2844" y="318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28" name="Freeform 232"/>
              <p:cNvSpPr>
                <a:spLocks/>
              </p:cNvSpPr>
              <p:nvPr/>
            </p:nvSpPr>
            <p:spPr bwMode="auto">
              <a:xfrm>
                <a:off x="2840" y="3179"/>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5"/>
                  </a:cxn>
                  <a:cxn ang="0">
                    <a:pos x="0" y="46"/>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10" y="68"/>
                    </a:lnTo>
                    <a:lnTo>
                      <a:pt x="6" y="65"/>
                    </a:lnTo>
                    <a:lnTo>
                      <a:pt x="5" y="62"/>
                    </a:lnTo>
                    <a:lnTo>
                      <a:pt x="3" y="58"/>
                    </a:lnTo>
                    <a:lnTo>
                      <a:pt x="1" y="55"/>
                    </a:lnTo>
                    <a:lnTo>
                      <a:pt x="1" y="51"/>
                    </a:lnTo>
                    <a:lnTo>
                      <a:pt x="0" y="46"/>
                    </a:lnTo>
                    <a:lnTo>
                      <a:pt x="0" y="42"/>
                    </a:lnTo>
                    <a:lnTo>
                      <a:pt x="0" y="38"/>
                    </a:lnTo>
                    <a:lnTo>
                      <a:pt x="1" y="33"/>
                    </a:lnTo>
                    <a:lnTo>
                      <a:pt x="1" y="29"/>
                    </a:lnTo>
                    <a:lnTo>
                      <a:pt x="3" y="26"/>
                    </a:lnTo>
                    <a:lnTo>
                      <a:pt x="5" y="22"/>
                    </a:lnTo>
                    <a:lnTo>
                      <a:pt x="6" y="19"/>
                    </a:lnTo>
                    <a:lnTo>
                      <a:pt x="10"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29" name="Oval 233"/>
              <p:cNvSpPr>
                <a:spLocks noChangeArrowheads="1"/>
              </p:cNvSpPr>
              <p:nvPr/>
            </p:nvSpPr>
            <p:spPr bwMode="auto">
              <a:xfrm>
                <a:off x="2867" y="3147"/>
                <a:ext cx="83"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30" name="Freeform 234"/>
              <p:cNvSpPr>
                <a:spLocks/>
              </p:cNvSpPr>
              <p:nvPr/>
            </p:nvSpPr>
            <p:spPr bwMode="auto">
              <a:xfrm>
                <a:off x="2863" y="3142"/>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5"/>
                  </a:cxn>
                  <a:cxn ang="0">
                    <a:pos x="61" y="79"/>
                  </a:cxn>
                  <a:cxn ang="0">
                    <a:pos x="54" y="83"/>
                  </a:cxn>
                  <a:cxn ang="0">
                    <a:pos x="46" y="84"/>
                  </a:cxn>
                  <a:cxn ang="0">
                    <a:pos x="37" y="84"/>
                  </a:cxn>
                  <a:cxn ang="0">
                    <a:pos x="29" y="83"/>
                  </a:cxn>
                  <a:cxn ang="0">
                    <a:pos x="21" y="79"/>
                  </a:cxn>
                  <a:cxn ang="0">
                    <a:pos x="15" y="75"/>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7"/>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1" y="79"/>
                    </a:lnTo>
                    <a:lnTo>
                      <a:pt x="18" y="78"/>
                    </a:lnTo>
                    <a:lnTo>
                      <a:pt x="15" y="75"/>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7"/>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31" name="Oval 235"/>
              <p:cNvSpPr>
                <a:spLocks noChangeArrowheads="1"/>
              </p:cNvSpPr>
              <p:nvPr/>
            </p:nvSpPr>
            <p:spPr bwMode="auto">
              <a:xfrm>
                <a:off x="2867" y="3125"/>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32" name="Freeform 236"/>
              <p:cNvSpPr>
                <a:spLocks/>
              </p:cNvSpPr>
              <p:nvPr/>
            </p:nvSpPr>
            <p:spPr bwMode="auto">
              <a:xfrm>
                <a:off x="2863" y="3121"/>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1"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33" name="Oval 237"/>
              <p:cNvSpPr>
                <a:spLocks noChangeArrowheads="1"/>
              </p:cNvSpPr>
              <p:nvPr/>
            </p:nvSpPr>
            <p:spPr bwMode="auto">
              <a:xfrm>
                <a:off x="2867" y="3141"/>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34" name="Freeform 238"/>
              <p:cNvSpPr>
                <a:spLocks/>
              </p:cNvSpPr>
              <p:nvPr/>
            </p:nvSpPr>
            <p:spPr bwMode="auto">
              <a:xfrm>
                <a:off x="2863" y="3137"/>
                <a:ext cx="83" cy="84"/>
              </a:xfrm>
              <a:custGeom>
                <a:avLst/>
                <a:gdLst/>
                <a:ahLst/>
                <a:cxnLst>
                  <a:cxn ang="0">
                    <a:pos x="46" y="0"/>
                  </a:cxn>
                  <a:cxn ang="0">
                    <a:pos x="54" y="1"/>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10"/>
                    </a:lnTo>
                    <a:lnTo>
                      <a:pt x="18" y="6"/>
                    </a:lnTo>
                    <a:lnTo>
                      <a:pt x="21"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35" name="Oval 239"/>
              <p:cNvSpPr>
                <a:spLocks noChangeArrowheads="1"/>
              </p:cNvSpPr>
              <p:nvPr/>
            </p:nvSpPr>
            <p:spPr bwMode="auto">
              <a:xfrm>
                <a:off x="2867" y="3205"/>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36" name="Freeform 240"/>
              <p:cNvSpPr>
                <a:spLocks/>
              </p:cNvSpPr>
              <p:nvPr/>
            </p:nvSpPr>
            <p:spPr bwMode="auto">
              <a:xfrm>
                <a:off x="2863" y="3201"/>
                <a:ext cx="83" cy="84"/>
              </a:xfrm>
              <a:custGeom>
                <a:avLst/>
                <a:gdLst/>
                <a:ahLst/>
                <a:cxnLst>
                  <a:cxn ang="0">
                    <a:pos x="46" y="0"/>
                  </a:cxn>
                  <a:cxn ang="0">
                    <a:pos x="54" y="2"/>
                  </a:cxn>
                  <a:cxn ang="0">
                    <a:pos x="61" y="5"/>
                  </a:cxn>
                  <a:cxn ang="0">
                    <a:pos x="68" y="10"/>
                  </a:cxn>
                  <a:cxn ang="0">
                    <a:pos x="74" y="16"/>
                  </a:cxn>
                  <a:cxn ang="0">
                    <a:pos x="78" y="22"/>
                  </a:cxn>
                  <a:cxn ang="0">
                    <a:pos x="82" y="29"/>
                  </a:cxn>
                  <a:cxn ang="0">
                    <a:pos x="83" y="37"/>
                  </a:cxn>
                  <a:cxn ang="0">
                    <a:pos x="83" y="46"/>
                  </a:cxn>
                  <a:cxn ang="0">
                    <a:pos x="82" y="55"/>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5"/>
                  </a:cxn>
                  <a:cxn ang="0">
                    <a:pos x="0" y="46"/>
                  </a:cxn>
                  <a:cxn ang="0">
                    <a:pos x="0" y="37"/>
                  </a:cxn>
                  <a:cxn ang="0">
                    <a:pos x="1" y="29"/>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3"/>
                    </a:lnTo>
                    <a:lnTo>
                      <a:pt x="83" y="37"/>
                    </a:lnTo>
                    <a:lnTo>
                      <a:pt x="83" y="42"/>
                    </a:lnTo>
                    <a:lnTo>
                      <a:pt x="83" y="46"/>
                    </a:lnTo>
                    <a:lnTo>
                      <a:pt x="83" y="50"/>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5"/>
                    </a:lnTo>
                    <a:lnTo>
                      <a:pt x="0" y="50"/>
                    </a:lnTo>
                    <a:lnTo>
                      <a:pt x="0" y="46"/>
                    </a:lnTo>
                    <a:lnTo>
                      <a:pt x="0" y="42"/>
                    </a:lnTo>
                    <a:lnTo>
                      <a:pt x="0" y="37"/>
                    </a:lnTo>
                    <a:lnTo>
                      <a:pt x="0" y="33"/>
                    </a:lnTo>
                    <a:lnTo>
                      <a:pt x="1" y="29"/>
                    </a:lnTo>
                    <a:lnTo>
                      <a:pt x="3" y="26"/>
                    </a:lnTo>
                    <a:lnTo>
                      <a:pt x="4" y="22"/>
                    </a:lnTo>
                    <a:lnTo>
                      <a:pt x="6" y="19"/>
                    </a:lnTo>
                    <a:lnTo>
                      <a:pt x="9" y="16"/>
                    </a:lnTo>
                    <a:lnTo>
                      <a:pt x="12" y="12"/>
                    </a:lnTo>
                    <a:lnTo>
                      <a:pt x="15" y="10"/>
                    </a:lnTo>
                    <a:lnTo>
                      <a:pt x="18" y="7"/>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37" name="Oval 241"/>
              <p:cNvSpPr>
                <a:spLocks noChangeArrowheads="1"/>
              </p:cNvSpPr>
              <p:nvPr/>
            </p:nvSpPr>
            <p:spPr bwMode="auto">
              <a:xfrm>
                <a:off x="2867" y="3151"/>
                <a:ext cx="83"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38" name="Freeform 242"/>
              <p:cNvSpPr>
                <a:spLocks/>
              </p:cNvSpPr>
              <p:nvPr/>
            </p:nvSpPr>
            <p:spPr bwMode="auto">
              <a:xfrm>
                <a:off x="2863" y="3147"/>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8"/>
                  </a:cxn>
                  <a:cxn ang="0">
                    <a:pos x="54" y="82"/>
                  </a:cxn>
                  <a:cxn ang="0">
                    <a:pos x="46" y="83"/>
                  </a:cxn>
                  <a:cxn ang="0">
                    <a:pos x="37" y="83"/>
                  </a:cxn>
                  <a:cxn ang="0">
                    <a:pos x="29" y="82"/>
                  </a:cxn>
                  <a:cxn ang="0">
                    <a:pos x="21" y="78"/>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1"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8"/>
                    </a:lnTo>
                    <a:lnTo>
                      <a:pt x="57" y="80"/>
                    </a:lnTo>
                    <a:lnTo>
                      <a:pt x="54" y="82"/>
                    </a:lnTo>
                    <a:lnTo>
                      <a:pt x="50" y="83"/>
                    </a:lnTo>
                    <a:lnTo>
                      <a:pt x="46" y="83"/>
                    </a:lnTo>
                    <a:lnTo>
                      <a:pt x="42" y="83"/>
                    </a:lnTo>
                    <a:lnTo>
                      <a:pt x="37" y="83"/>
                    </a:lnTo>
                    <a:lnTo>
                      <a:pt x="33" y="83"/>
                    </a:lnTo>
                    <a:lnTo>
                      <a:pt x="29" y="82"/>
                    </a:lnTo>
                    <a:lnTo>
                      <a:pt x="26" y="80"/>
                    </a:lnTo>
                    <a:lnTo>
                      <a:pt x="21" y="78"/>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39" name="Oval 243"/>
              <p:cNvSpPr>
                <a:spLocks noChangeArrowheads="1"/>
              </p:cNvSpPr>
              <p:nvPr/>
            </p:nvSpPr>
            <p:spPr bwMode="auto">
              <a:xfrm>
                <a:off x="2867" y="3183"/>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40" name="Freeform 244"/>
              <p:cNvSpPr>
                <a:spLocks/>
              </p:cNvSpPr>
              <p:nvPr/>
            </p:nvSpPr>
            <p:spPr bwMode="auto">
              <a:xfrm>
                <a:off x="2863" y="3179"/>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6"/>
                  </a:cxn>
                  <a:cxn ang="0">
                    <a:pos x="82" y="55"/>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5"/>
                  </a:cxn>
                  <a:cxn ang="0">
                    <a:pos x="0" y="46"/>
                  </a:cxn>
                  <a:cxn ang="0">
                    <a:pos x="0" y="38"/>
                  </a:cxn>
                  <a:cxn ang="0">
                    <a:pos x="1" y="29"/>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3"/>
                    </a:lnTo>
                    <a:lnTo>
                      <a:pt x="83" y="38"/>
                    </a:lnTo>
                    <a:lnTo>
                      <a:pt x="83" y="42"/>
                    </a:lnTo>
                    <a:lnTo>
                      <a:pt x="83" y="46"/>
                    </a:lnTo>
                    <a:lnTo>
                      <a:pt x="83" y="51"/>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5"/>
                    </a:lnTo>
                    <a:lnTo>
                      <a:pt x="0" y="51"/>
                    </a:lnTo>
                    <a:lnTo>
                      <a:pt x="0" y="46"/>
                    </a:lnTo>
                    <a:lnTo>
                      <a:pt x="0" y="42"/>
                    </a:lnTo>
                    <a:lnTo>
                      <a:pt x="0" y="38"/>
                    </a:lnTo>
                    <a:lnTo>
                      <a:pt x="0" y="33"/>
                    </a:lnTo>
                    <a:lnTo>
                      <a:pt x="1" y="29"/>
                    </a:lnTo>
                    <a:lnTo>
                      <a:pt x="3" y="26"/>
                    </a:lnTo>
                    <a:lnTo>
                      <a:pt x="4" y="22"/>
                    </a:lnTo>
                    <a:lnTo>
                      <a:pt x="6" y="19"/>
                    </a:lnTo>
                    <a:lnTo>
                      <a:pt x="9" y="16"/>
                    </a:lnTo>
                    <a:lnTo>
                      <a:pt x="12" y="12"/>
                    </a:lnTo>
                    <a:lnTo>
                      <a:pt x="15" y="10"/>
                    </a:lnTo>
                    <a:lnTo>
                      <a:pt x="18" y="7"/>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41" name="Oval 245"/>
              <p:cNvSpPr>
                <a:spLocks noChangeArrowheads="1"/>
              </p:cNvSpPr>
              <p:nvPr/>
            </p:nvSpPr>
            <p:spPr bwMode="auto">
              <a:xfrm>
                <a:off x="3295" y="296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42" name="Freeform 246"/>
              <p:cNvSpPr>
                <a:spLocks/>
              </p:cNvSpPr>
              <p:nvPr/>
            </p:nvSpPr>
            <p:spPr bwMode="auto">
              <a:xfrm>
                <a:off x="3291" y="2956"/>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7"/>
                  </a:cxn>
                  <a:cxn ang="0">
                    <a:pos x="82" y="55"/>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7" y="19"/>
                    </a:lnTo>
                    <a:lnTo>
                      <a:pt x="79" y="22"/>
                    </a:lnTo>
                    <a:lnTo>
                      <a:pt x="81" y="26"/>
                    </a:lnTo>
                    <a:lnTo>
                      <a:pt x="82" y="29"/>
                    </a:lnTo>
                    <a:lnTo>
                      <a:pt x="83" y="33"/>
                    </a:lnTo>
                    <a:lnTo>
                      <a:pt x="84" y="38"/>
                    </a:lnTo>
                    <a:lnTo>
                      <a:pt x="84" y="42"/>
                    </a:lnTo>
                    <a:lnTo>
                      <a:pt x="84" y="47"/>
                    </a:lnTo>
                    <a:lnTo>
                      <a:pt x="83" y="51"/>
                    </a:lnTo>
                    <a:lnTo>
                      <a:pt x="82" y="55"/>
                    </a:lnTo>
                    <a:lnTo>
                      <a:pt x="81" y="58"/>
                    </a:lnTo>
                    <a:lnTo>
                      <a:pt x="79" y="62"/>
                    </a:lnTo>
                    <a:lnTo>
                      <a:pt x="77"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1"/>
                    </a:lnTo>
                    <a:lnTo>
                      <a:pt x="0" y="47"/>
                    </a:lnTo>
                    <a:lnTo>
                      <a:pt x="0" y="42"/>
                    </a:lnTo>
                    <a:lnTo>
                      <a:pt x="0" y="38"/>
                    </a:lnTo>
                    <a:lnTo>
                      <a:pt x="1" y="33"/>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43" name="Oval 247"/>
              <p:cNvSpPr>
                <a:spLocks noChangeArrowheads="1"/>
              </p:cNvSpPr>
              <p:nvPr/>
            </p:nvSpPr>
            <p:spPr bwMode="auto">
              <a:xfrm>
                <a:off x="3295" y="2946"/>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44" name="Freeform 248"/>
              <p:cNvSpPr>
                <a:spLocks/>
              </p:cNvSpPr>
              <p:nvPr/>
            </p:nvSpPr>
            <p:spPr bwMode="auto">
              <a:xfrm>
                <a:off x="3291" y="2941"/>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5"/>
                  </a:cxn>
                  <a:cxn ang="0">
                    <a:pos x="62" y="79"/>
                  </a:cxn>
                  <a:cxn ang="0">
                    <a:pos x="55" y="83"/>
                  </a:cxn>
                  <a:cxn ang="0">
                    <a:pos x="47" y="84"/>
                  </a:cxn>
                  <a:cxn ang="0">
                    <a:pos x="38" y="84"/>
                  </a:cxn>
                  <a:cxn ang="0">
                    <a:pos x="29"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7"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29" y="83"/>
                    </a:lnTo>
                    <a:lnTo>
                      <a:pt x="26" y="81"/>
                    </a:lnTo>
                    <a:lnTo>
                      <a:pt x="22" y="79"/>
                    </a:lnTo>
                    <a:lnTo>
                      <a:pt x="19" y="78"/>
                    </a:lnTo>
                    <a:lnTo>
                      <a:pt x="16" y="75"/>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7"/>
                    </a:lnTo>
                    <a:lnTo>
                      <a:pt x="5" y="22"/>
                    </a:lnTo>
                    <a:lnTo>
                      <a:pt x="7" y="19"/>
                    </a:lnTo>
                    <a:lnTo>
                      <a:pt x="10" y="16"/>
                    </a:lnTo>
                    <a:lnTo>
                      <a:pt x="12" y="13"/>
                    </a:lnTo>
                    <a:lnTo>
                      <a:pt x="16" y="10"/>
                    </a:lnTo>
                    <a:lnTo>
                      <a:pt x="19" y="7"/>
                    </a:lnTo>
                    <a:lnTo>
                      <a:pt x="22" y="5"/>
                    </a:lnTo>
                    <a:lnTo>
                      <a:pt x="26" y="4"/>
                    </a:lnTo>
                    <a:lnTo>
                      <a:pt x="29"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45" name="Oval 249"/>
              <p:cNvSpPr>
                <a:spLocks noChangeArrowheads="1"/>
              </p:cNvSpPr>
              <p:nvPr/>
            </p:nvSpPr>
            <p:spPr bwMode="auto">
              <a:xfrm>
                <a:off x="3295" y="285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46" name="Freeform 250"/>
              <p:cNvSpPr>
                <a:spLocks/>
              </p:cNvSpPr>
              <p:nvPr/>
            </p:nvSpPr>
            <p:spPr bwMode="auto">
              <a:xfrm>
                <a:off x="3291" y="2855"/>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47" name="Oval 251"/>
              <p:cNvSpPr>
                <a:spLocks noChangeArrowheads="1"/>
              </p:cNvSpPr>
              <p:nvPr/>
            </p:nvSpPr>
            <p:spPr bwMode="auto">
              <a:xfrm>
                <a:off x="3295" y="2816"/>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48" name="Freeform 252"/>
              <p:cNvSpPr>
                <a:spLocks/>
              </p:cNvSpPr>
              <p:nvPr/>
            </p:nvSpPr>
            <p:spPr bwMode="auto">
              <a:xfrm>
                <a:off x="3291" y="2812"/>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6"/>
                  </a:cxn>
                  <a:cxn ang="0">
                    <a:pos x="82" y="55"/>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29"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7" y="19"/>
                    </a:lnTo>
                    <a:lnTo>
                      <a:pt x="79" y="22"/>
                    </a:lnTo>
                    <a:lnTo>
                      <a:pt x="81" y="26"/>
                    </a:lnTo>
                    <a:lnTo>
                      <a:pt x="82" y="29"/>
                    </a:lnTo>
                    <a:lnTo>
                      <a:pt x="83" y="33"/>
                    </a:lnTo>
                    <a:lnTo>
                      <a:pt x="84" y="38"/>
                    </a:lnTo>
                    <a:lnTo>
                      <a:pt x="84" y="42"/>
                    </a:lnTo>
                    <a:lnTo>
                      <a:pt x="84" y="46"/>
                    </a:lnTo>
                    <a:lnTo>
                      <a:pt x="83" y="51"/>
                    </a:lnTo>
                    <a:lnTo>
                      <a:pt x="82" y="55"/>
                    </a:lnTo>
                    <a:lnTo>
                      <a:pt x="81" y="58"/>
                    </a:lnTo>
                    <a:lnTo>
                      <a:pt x="79" y="62"/>
                    </a:lnTo>
                    <a:lnTo>
                      <a:pt x="77"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1"/>
                    </a:lnTo>
                    <a:lnTo>
                      <a:pt x="0" y="46"/>
                    </a:lnTo>
                    <a:lnTo>
                      <a:pt x="0" y="42"/>
                    </a:lnTo>
                    <a:lnTo>
                      <a:pt x="0" y="38"/>
                    </a:lnTo>
                    <a:lnTo>
                      <a:pt x="1" y="33"/>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49" name="Oval 253"/>
              <p:cNvSpPr>
                <a:spLocks noChangeArrowheads="1"/>
              </p:cNvSpPr>
              <p:nvPr/>
            </p:nvSpPr>
            <p:spPr bwMode="auto">
              <a:xfrm>
                <a:off x="3295" y="291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50" name="Freeform 254"/>
              <p:cNvSpPr>
                <a:spLocks/>
              </p:cNvSpPr>
              <p:nvPr/>
            </p:nvSpPr>
            <p:spPr bwMode="auto">
              <a:xfrm>
                <a:off x="3291" y="2913"/>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5"/>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5"/>
                  </a:cxn>
                  <a:cxn ang="0">
                    <a:pos x="0" y="46"/>
                  </a:cxn>
                  <a:cxn ang="0">
                    <a:pos x="0" y="37"/>
                  </a:cxn>
                  <a:cxn ang="0">
                    <a:pos x="2" y="29"/>
                  </a:cxn>
                  <a:cxn ang="0">
                    <a:pos x="5" y="22"/>
                  </a:cxn>
                  <a:cxn ang="0">
                    <a:pos x="10" y="15"/>
                  </a:cxn>
                  <a:cxn ang="0">
                    <a:pos x="16" y="10"/>
                  </a:cxn>
                  <a:cxn ang="0">
                    <a:pos x="22" y="5"/>
                  </a:cxn>
                  <a:cxn ang="0">
                    <a:pos x="29"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5"/>
                    </a:lnTo>
                    <a:lnTo>
                      <a:pt x="81" y="58"/>
                    </a:lnTo>
                    <a:lnTo>
                      <a:pt x="79" y="62"/>
                    </a:lnTo>
                    <a:lnTo>
                      <a:pt x="77"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7"/>
                    </a:lnTo>
                    <a:lnTo>
                      <a:pt x="22" y="5"/>
                    </a:lnTo>
                    <a:lnTo>
                      <a:pt x="26" y="3"/>
                    </a:lnTo>
                    <a:lnTo>
                      <a:pt x="29"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51" name="Oval 255"/>
              <p:cNvSpPr>
                <a:spLocks noChangeArrowheads="1"/>
              </p:cNvSpPr>
              <p:nvPr/>
            </p:nvSpPr>
            <p:spPr bwMode="auto">
              <a:xfrm>
                <a:off x="3295" y="3046"/>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52" name="Freeform 256"/>
              <p:cNvSpPr>
                <a:spLocks/>
              </p:cNvSpPr>
              <p:nvPr/>
            </p:nvSpPr>
            <p:spPr bwMode="auto">
              <a:xfrm>
                <a:off x="3291" y="3042"/>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3"/>
                  </a:cxn>
                  <a:cxn ang="0">
                    <a:pos x="47" y="84"/>
                  </a:cxn>
                  <a:cxn ang="0">
                    <a:pos x="38" y="84"/>
                  </a:cxn>
                  <a:cxn ang="0">
                    <a:pos x="29"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29" y="83"/>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3"/>
                    </a:lnTo>
                    <a:lnTo>
                      <a:pt x="16" y="10"/>
                    </a:lnTo>
                    <a:lnTo>
                      <a:pt x="19" y="7"/>
                    </a:lnTo>
                    <a:lnTo>
                      <a:pt x="22" y="5"/>
                    </a:lnTo>
                    <a:lnTo>
                      <a:pt x="26" y="4"/>
                    </a:lnTo>
                    <a:lnTo>
                      <a:pt x="29"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53" name="Oval 257"/>
              <p:cNvSpPr>
                <a:spLocks noChangeArrowheads="1"/>
              </p:cNvSpPr>
              <p:nvPr/>
            </p:nvSpPr>
            <p:spPr bwMode="auto">
              <a:xfrm>
                <a:off x="3307" y="301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54" name="Freeform 258"/>
              <p:cNvSpPr>
                <a:spLocks/>
              </p:cNvSpPr>
              <p:nvPr/>
            </p:nvSpPr>
            <p:spPr bwMode="auto">
              <a:xfrm>
                <a:off x="3303" y="3014"/>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55" name="Oval 259"/>
              <p:cNvSpPr>
                <a:spLocks noChangeArrowheads="1"/>
              </p:cNvSpPr>
              <p:nvPr/>
            </p:nvSpPr>
            <p:spPr bwMode="auto">
              <a:xfrm>
                <a:off x="3307" y="300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56" name="Freeform 260"/>
              <p:cNvSpPr>
                <a:spLocks/>
              </p:cNvSpPr>
              <p:nvPr/>
            </p:nvSpPr>
            <p:spPr bwMode="auto">
              <a:xfrm>
                <a:off x="3303" y="2999"/>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2"/>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57" name="Oval 261"/>
              <p:cNvSpPr>
                <a:spLocks noChangeArrowheads="1"/>
              </p:cNvSpPr>
              <p:nvPr/>
            </p:nvSpPr>
            <p:spPr bwMode="auto">
              <a:xfrm>
                <a:off x="3307" y="301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58" name="Freeform 262"/>
              <p:cNvSpPr>
                <a:spLocks/>
              </p:cNvSpPr>
              <p:nvPr/>
            </p:nvSpPr>
            <p:spPr bwMode="auto">
              <a:xfrm>
                <a:off x="3303" y="3014"/>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59" name="Oval 263"/>
              <p:cNvSpPr>
                <a:spLocks noChangeArrowheads="1"/>
              </p:cNvSpPr>
              <p:nvPr/>
            </p:nvSpPr>
            <p:spPr bwMode="auto">
              <a:xfrm>
                <a:off x="3364" y="2998"/>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60" name="Freeform 264"/>
              <p:cNvSpPr>
                <a:spLocks/>
              </p:cNvSpPr>
              <p:nvPr/>
            </p:nvSpPr>
            <p:spPr bwMode="auto">
              <a:xfrm>
                <a:off x="3360" y="2994"/>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1"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1"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61" name="Oval 265"/>
              <p:cNvSpPr>
                <a:spLocks noChangeArrowheads="1"/>
              </p:cNvSpPr>
              <p:nvPr/>
            </p:nvSpPr>
            <p:spPr bwMode="auto">
              <a:xfrm>
                <a:off x="3364" y="3126"/>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62" name="Freeform 266"/>
              <p:cNvSpPr>
                <a:spLocks/>
              </p:cNvSpPr>
              <p:nvPr/>
            </p:nvSpPr>
            <p:spPr bwMode="auto">
              <a:xfrm>
                <a:off x="3360" y="3122"/>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7"/>
                  </a:cxn>
                  <a:cxn ang="0">
                    <a:pos x="82" y="55"/>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5"/>
                  </a:cxn>
                  <a:cxn ang="0">
                    <a:pos x="0" y="47"/>
                  </a:cxn>
                  <a:cxn ang="0">
                    <a:pos x="0" y="38"/>
                  </a:cxn>
                  <a:cxn ang="0">
                    <a:pos x="1" y="29"/>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3"/>
                    </a:lnTo>
                    <a:lnTo>
                      <a:pt x="83" y="38"/>
                    </a:lnTo>
                    <a:lnTo>
                      <a:pt x="83" y="42"/>
                    </a:lnTo>
                    <a:lnTo>
                      <a:pt x="83" y="47"/>
                    </a:lnTo>
                    <a:lnTo>
                      <a:pt x="83" y="51"/>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5"/>
                    </a:lnTo>
                    <a:lnTo>
                      <a:pt x="0" y="51"/>
                    </a:lnTo>
                    <a:lnTo>
                      <a:pt x="0" y="47"/>
                    </a:lnTo>
                    <a:lnTo>
                      <a:pt x="0" y="42"/>
                    </a:lnTo>
                    <a:lnTo>
                      <a:pt x="0" y="38"/>
                    </a:lnTo>
                    <a:lnTo>
                      <a:pt x="0" y="33"/>
                    </a:lnTo>
                    <a:lnTo>
                      <a:pt x="1" y="29"/>
                    </a:lnTo>
                    <a:lnTo>
                      <a:pt x="3" y="26"/>
                    </a:lnTo>
                    <a:lnTo>
                      <a:pt x="4" y="22"/>
                    </a:lnTo>
                    <a:lnTo>
                      <a:pt x="6" y="19"/>
                    </a:lnTo>
                    <a:lnTo>
                      <a:pt x="9" y="16"/>
                    </a:lnTo>
                    <a:lnTo>
                      <a:pt x="12" y="12"/>
                    </a:lnTo>
                    <a:lnTo>
                      <a:pt x="15" y="10"/>
                    </a:lnTo>
                    <a:lnTo>
                      <a:pt x="18" y="7"/>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63" name="Oval 267"/>
              <p:cNvSpPr>
                <a:spLocks noChangeArrowheads="1"/>
              </p:cNvSpPr>
              <p:nvPr/>
            </p:nvSpPr>
            <p:spPr bwMode="auto">
              <a:xfrm>
                <a:off x="3364" y="3142"/>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64" name="Freeform 268"/>
              <p:cNvSpPr>
                <a:spLocks/>
              </p:cNvSpPr>
              <p:nvPr/>
            </p:nvSpPr>
            <p:spPr bwMode="auto">
              <a:xfrm>
                <a:off x="3360" y="3138"/>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1"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1"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1"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65" name="Oval 269"/>
              <p:cNvSpPr>
                <a:spLocks noChangeArrowheads="1"/>
              </p:cNvSpPr>
              <p:nvPr/>
            </p:nvSpPr>
            <p:spPr bwMode="auto">
              <a:xfrm>
                <a:off x="3364" y="3105"/>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66" name="Freeform 270"/>
              <p:cNvSpPr>
                <a:spLocks/>
              </p:cNvSpPr>
              <p:nvPr/>
            </p:nvSpPr>
            <p:spPr bwMode="auto">
              <a:xfrm>
                <a:off x="3360" y="3101"/>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67" name="Oval 271"/>
              <p:cNvSpPr>
                <a:spLocks noChangeArrowheads="1"/>
              </p:cNvSpPr>
              <p:nvPr/>
            </p:nvSpPr>
            <p:spPr bwMode="auto">
              <a:xfrm>
                <a:off x="3364" y="3200"/>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68" name="Freeform 272"/>
              <p:cNvSpPr>
                <a:spLocks/>
              </p:cNvSpPr>
              <p:nvPr/>
            </p:nvSpPr>
            <p:spPr bwMode="auto">
              <a:xfrm>
                <a:off x="3360" y="3196"/>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1" y="79"/>
                  </a:cxn>
                  <a:cxn ang="0">
                    <a:pos x="15" y="74"/>
                  </a:cxn>
                  <a:cxn ang="0">
                    <a:pos x="9" y="69"/>
                  </a:cxn>
                  <a:cxn ang="0">
                    <a:pos x="4" y="62"/>
                  </a:cxn>
                  <a:cxn ang="0">
                    <a:pos x="1" y="55"/>
                  </a:cxn>
                  <a:cxn ang="0">
                    <a:pos x="0" y="47"/>
                  </a:cxn>
                  <a:cxn ang="0">
                    <a:pos x="0" y="38"/>
                  </a:cxn>
                  <a:cxn ang="0">
                    <a:pos x="1" y="29"/>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4"/>
                    </a:lnTo>
                    <a:lnTo>
                      <a:pt x="83" y="38"/>
                    </a:lnTo>
                    <a:lnTo>
                      <a:pt x="83" y="42"/>
                    </a:lnTo>
                    <a:lnTo>
                      <a:pt x="83" y="47"/>
                    </a:lnTo>
                    <a:lnTo>
                      <a:pt x="83" y="51"/>
                    </a:lnTo>
                    <a:lnTo>
                      <a:pt x="82" y="55"/>
                    </a:lnTo>
                    <a:lnTo>
                      <a:pt x="80" y="58"/>
                    </a:lnTo>
                    <a:lnTo>
                      <a:pt x="78" y="62"/>
                    </a:lnTo>
                    <a:lnTo>
                      <a:pt x="77" y="65"/>
                    </a:lnTo>
                    <a:lnTo>
                      <a:pt x="74" y="69"/>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9"/>
                    </a:lnTo>
                    <a:lnTo>
                      <a:pt x="6" y="65"/>
                    </a:lnTo>
                    <a:lnTo>
                      <a:pt x="4" y="62"/>
                    </a:lnTo>
                    <a:lnTo>
                      <a:pt x="3" y="58"/>
                    </a:lnTo>
                    <a:lnTo>
                      <a:pt x="1" y="55"/>
                    </a:lnTo>
                    <a:lnTo>
                      <a:pt x="0" y="51"/>
                    </a:lnTo>
                    <a:lnTo>
                      <a:pt x="0" y="47"/>
                    </a:lnTo>
                    <a:lnTo>
                      <a:pt x="0" y="42"/>
                    </a:lnTo>
                    <a:lnTo>
                      <a:pt x="0" y="38"/>
                    </a:lnTo>
                    <a:lnTo>
                      <a:pt x="0" y="34"/>
                    </a:lnTo>
                    <a:lnTo>
                      <a:pt x="1" y="29"/>
                    </a:lnTo>
                    <a:lnTo>
                      <a:pt x="3" y="26"/>
                    </a:lnTo>
                    <a:lnTo>
                      <a:pt x="4" y="22"/>
                    </a:lnTo>
                    <a:lnTo>
                      <a:pt x="6" y="19"/>
                    </a:lnTo>
                    <a:lnTo>
                      <a:pt x="9" y="16"/>
                    </a:lnTo>
                    <a:lnTo>
                      <a:pt x="12" y="12"/>
                    </a:lnTo>
                    <a:lnTo>
                      <a:pt x="15" y="10"/>
                    </a:lnTo>
                    <a:lnTo>
                      <a:pt x="18" y="7"/>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69" name="Oval 273"/>
              <p:cNvSpPr>
                <a:spLocks noChangeArrowheads="1"/>
              </p:cNvSpPr>
              <p:nvPr/>
            </p:nvSpPr>
            <p:spPr bwMode="auto">
              <a:xfrm>
                <a:off x="3364" y="3194"/>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70" name="Freeform 274"/>
              <p:cNvSpPr>
                <a:spLocks/>
              </p:cNvSpPr>
              <p:nvPr/>
            </p:nvSpPr>
            <p:spPr bwMode="auto">
              <a:xfrm>
                <a:off x="3360" y="3190"/>
                <a:ext cx="83" cy="83"/>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1"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1" y="5"/>
                  </a:cxn>
                  <a:cxn ang="0">
                    <a:pos x="29" y="1"/>
                  </a:cxn>
                  <a:cxn ang="0">
                    <a:pos x="37" y="0"/>
                  </a:cxn>
                  <a:cxn ang="0">
                    <a:pos x="42" y="0"/>
                  </a:cxn>
                </a:cxnLst>
                <a:rect l="0" t="0" r="r" b="b"/>
                <a:pathLst>
                  <a:path w="83" h="83">
                    <a:moveTo>
                      <a:pt x="42" y="0"/>
                    </a:moveTo>
                    <a:lnTo>
                      <a:pt x="46" y="0"/>
                    </a:lnTo>
                    <a:lnTo>
                      <a:pt x="50" y="0"/>
                    </a:lnTo>
                    <a:lnTo>
                      <a:pt x="54" y="1"/>
                    </a:lnTo>
                    <a:lnTo>
                      <a:pt x="57" y="3"/>
                    </a:lnTo>
                    <a:lnTo>
                      <a:pt x="61" y="5"/>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1"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71" name="Oval 275"/>
              <p:cNvSpPr>
                <a:spLocks noChangeArrowheads="1"/>
              </p:cNvSpPr>
              <p:nvPr/>
            </p:nvSpPr>
            <p:spPr bwMode="auto">
              <a:xfrm>
                <a:off x="3380" y="2832"/>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72" name="Freeform 276"/>
              <p:cNvSpPr>
                <a:spLocks/>
              </p:cNvSpPr>
              <p:nvPr/>
            </p:nvSpPr>
            <p:spPr bwMode="auto">
              <a:xfrm>
                <a:off x="3376" y="2828"/>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8"/>
                    </a:lnTo>
                    <a:lnTo>
                      <a:pt x="58" y="80"/>
                    </a:lnTo>
                    <a:lnTo>
                      <a:pt x="54" y="82"/>
                    </a:lnTo>
                    <a:lnTo>
                      <a:pt x="50" y="83"/>
                    </a:lnTo>
                    <a:lnTo>
                      <a:pt x="46" y="83"/>
                    </a:lnTo>
                    <a:lnTo>
                      <a:pt x="42" y="83"/>
                    </a:lnTo>
                    <a:lnTo>
                      <a:pt x="37" y="83"/>
                    </a:lnTo>
                    <a:lnTo>
                      <a:pt x="33" y="83"/>
                    </a:lnTo>
                    <a:lnTo>
                      <a:pt x="29" y="82"/>
                    </a:lnTo>
                    <a:lnTo>
                      <a:pt x="26" y="80"/>
                    </a:lnTo>
                    <a:lnTo>
                      <a:pt x="22" y="78"/>
                    </a:lnTo>
                    <a:lnTo>
                      <a:pt x="19"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73" name="Oval 277"/>
              <p:cNvSpPr>
                <a:spLocks noChangeArrowheads="1"/>
              </p:cNvSpPr>
              <p:nvPr/>
            </p:nvSpPr>
            <p:spPr bwMode="auto">
              <a:xfrm>
                <a:off x="3380" y="263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74" name="Freeform 278"/>
              <p:cNvSpPr>
                <a:spLocks/>
              </p:cNvSpPr>
              <p:nvPr/>
            </p:nvSpPr>
            <p:spPr bwMode="auto">
              <a:xfrm>
                <a:off x="3376" y="2627"/>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75" name="Oval 279"/>
              <p:cNvSpPr>
                <a:spLocks noChangeArrowheads="1"/>
              </p:cNvSpPr>
              <p:nvPr/>
            </p:nvSpPr>
            <p:spPr bwMode="auto">
              <a:xfrm>
                <a:off x="3380" y="2574"/>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76" name="Freeform 280"/>
              <p:cNvSpPr>
                <a:spLocks/>
              </p:cNvSpPr>
              <p:nvPr/>
            </p:nvSpPr>
            <p:spPr bwMode="auto">
              <a:xfrm>
                <a:off x="3376" y="2570"/>
                <a:ext cx="84" cy="83"/>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5"/>
                  </a:cxn>
                  <a:cxn ang="0">
                    <a:pos x="29" y="1"/>
                  </a:cxn>
                  <a:cxn ang="0">
                    <a:pos x="37" y="0"/>
                  </a:cxn>
                  <a:cxn ang="0">
                    <a:pos x="42" y="0"/>
                  </a:cxn>
                </a:cxnLst>
                <a:rect l="0" t="0" r="r" b="b"/>
                <a:pathLst>
                  <a:path w="84" h="83">
                    <a:moveTo>
                      <a:pt x="42" y="0"/>
                    </a:moveTo>
                    <a:lnTo>
                      <a:pt x="46" y="0"/>
                    </a:lnTo>
                    <a:lnTo>
                      <a:pt x="50" y="0"/>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77" name="Oval 281"/>
              <p:cNvSpPr>
                <a:spLocks noChangeArrowheads="1"/>
              </p:cNvSpPr>
              <p:nvPr/>
            </p:nvSpPr>
            <p:spPr bwMode="auto">
              <a:xfrm>
                <a:off x="3380" y="2976"/>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78" name="Freeform 282"/>
              <p:cNvSpPr>
                <a:spLocks/>
              </p:cNvSpPr>
              <p:nvPr/>
            </p:nvSpPr>
            <p:spPr bwMode="auto">
              <a:xfrm>
                <a:off x="3376" y="2972"/>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79" name="Oval 283"/>
              <p:cNvSpPr>
                <a:spLocks noChangeArrowheads="1"/>
              </p:cNvSpPr>
              <p:nvPr/>
            </p:nvSpPr>
            <p:spPr bwMode="auto">
              <a:xfrm>
                <a:off x="3380" y="296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80" name="Freeform 284"/>
              <p:cNvSpPr>
                <a:spLocks/>
              </p:cNvSpPr>
              <p:nvPr/>
            </p:nvSpPr>
            <p:spPr bwMode="auto">
              <a:xfrm>
                <a:off x="3376" y="2957"/>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81" name="Oval 285"/>
              <p:cNvSpPr>
                <a:spLocks noChangeArrowheads="1"/>
              </p:cNvSpPr>
              <p:nvPr/>
            </p:nvSpPr>
            <p:spPr bwMode="auto">
              <a:xfrm>
                <a:off x="3380" y="2976"/>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82" name="Freeform 286"/>
              <p:cNvSpPr>
                <a:spLocks/>
              </p:cNvSpPr>
              <p:nvPr/>
            </p:nvSpPr>
            <p:spPr bwMode="auto">
              <a:xfrm>
                <a:off x="3376" y="2972"/>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83" name="Oval 287"/>
              <p:cNvSpPr>
                <a:spLocks noChangeArrowheads="1"/>
              </p:cNvSpPr>
              <p:nvPr/>
            </p:nvSpPr>
            <p:spPr bwMode="auto">
              <a:xfrm>
                <a:off x="3388" y="3086"/>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84" name="Freeform 288"/>
              <p:cNvSpPr>
                <a:spLocks/>
              </p:cNvSpPr>
              <p:nvPr/>
            </p:nvSpPr>
            <p:spPr bwMode="auto">
              <a:xfrm>
                <a:off x="3384" y="3081"/>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2"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2"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85" name="Oval 289"/>
              <p:cNvSpPr>
                <a:spLocks noChangeArrowheads="1"/>
              </p:cNvSpPr>
              <p:nvPr/>
            </p:nvSpPr>
            <p:spPr bwMode="auto">
              <a:xfrm>
                <a:off x="3388" y="3138"/>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86" name="Freeform 290"/>
              <p:cNvSpPr>
                <a:spLocks/>
              </p:cNvSpPr>
              <p:nvPr/>
            </p:nvSpPr>
            <p:spPr bwMode="auto">
              <a:xfrm>
                <a:off x="3384" y="3134"/>
                <a:ext cx="84" cy="83"/>
              </a:xfrm>
              <a:custGeom>
                <a:avLst/>
                <a:gdLst/>
                <a:ahLst/>
                <a:cxnLst>
                  <a:cxn ang="0">
                    <a:pos x="46" y="0"/>
                  </a:cxn>
                  <a:cxn ang="0">
                    <a:pos x="54" y="1"/>
                  </a:cxn>
                  <a:cxn ang="0">
                    <a:pos x="62" y="4"/>
                  </a:cxn>
                  <a:cxn ang="0">
                    <a:pos x="68" y="9"/>
                  </a:cxn>
                  <a:cxn ang="0">
                    <a:pos x="74" y="15"/>
                  </a:cxn>
                  <a:cxn ang="0">
                    <a:pos x="79" y="21"/>
                  </a:cxn>
                  <a:cxn ang="0">
                    <a:pos x="82" y="29"/>
                  </a:cxn>
                  <a:cxn ang="0">
                    <a:pos x="84" y="37"/>
                  </a:cxn>
                  <a:cxn ang="0">
                    <a:pos x="84"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10" y="68"/>
                  </a:cxn>
                  <a:cxn ang="0">
                    <a:pos x="5" y="61"/>
                  </a:cxn>
                  <a:cxn ang="0">
                    <a:pos x="2" y="54"/>
                  </a:cxn>
                  <a:cxn ang="0">
                    <a:pos x="0" y="46"/>
                  </a:cxn>
                  <a:cxn ang="0">
                    <a:pos x="0" y="37"/>
                  </a:cxn>
                  <a:cxn ang="0">
                    <a:pos x="2" y="29"/>
                  </a:cxn>
                  <a:cxn ang="0">
                    <a:pos x="5" y="21"/>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2" y="12"/>
                    </a:lnTo>
                    <a:lnTo>
                      <a:pt x="74" y="15"/>
                    </a:lnTo>
                    <a:lnTo>
                      <a:pt x="77" y="18"/>
                    </a:lnTo>
                    <a:lnTo>
                      <a:pt x="79" y="21"/>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2" y="71"/>
                    </a:lnTo>
                    <a:lnTo>
                      <a:pt x="68" y="74"/>
                    </a:lnTo>
                    <a:lnTo>
                      <a:pt x="65" y="77"/>
                    </a:lnTo>
                    <a:lnTo>
                      <a:pt x="62" y="78"/>
                    </a:lnTo>
                    <a:lnTo>
                      <a:pt x="58" y="80"/>
                    </a:lnTo>
                    <a:lnTo>
                      <a:pt x="54" y="82"/>
                    </a:lnTo>
                    <a:lnTo>
                      <a:pt x="50" y="83"/>
                    </a:lnTo>
                    <a:lnTo>
                      <a:pt x="46" y="83"/>
                    </a:lnTo>
                    <a:lnTo>
                      <a:pt x="42" y="83"/>
                    </a:lnTo>
                    <a:lnTo>
                      <a:pt x="37" y="83"/>
                    </a:lnTo>
                    <a:lnTo>
                      <a:pt x="33" y="83"/>
                    </a:lnTo>
                    <a:lnTo>
                      <a:pt x="29" y="82"/>
                    </a:lnTo>
                    <a:lnTo>
                      <a:pt x="26" y="80"/>
                    </a:lnTo>
                    <a:lnTo>
                      <a:pt x="22" y="78"/>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1"/>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87" name="Oval 291"/>
              <p:cNvSpPr>
                <a:spLocks noChangeArrowheads="1"/>
              </p:cNvSpPr>
              <p:nvPr/>
            </p:nvSpPr>
            <p:spPr bwMode="auto">
              <a:xfrm>
                <a:off x="3388" y="3125"/>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88" name="Freeform 292"/>
              <p:cNvSpPr>
                <a:spLocks/>
              </p:cNvSpPr>
              <p:nvPr/>
            </p:nvSpPr>
            <p:spPr bwMode="auto">
              <a:xfrm>
                <a:off x="3384" y="3120"/>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2"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2"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2" y="55"/>
                    </a:lnTo>
                    <a:lnTo>
                      <a:pt x="1" y="51"/>
                    </a:lnTo>
                    <a:lnTo>
                      <a:pt x="0" y="47"/>
                    </a:lnTo>
                    <a:lnTo>
                      <a:pt x="0" y="43"/>
                    </a:lnTo>
                    <a:lnTo>
                      <a:pt x="0" y="38"/>
                    </a:lnTo>
                    <a:lnTo>
                      <a:pt x="1" y="34"/>
                    </a:lnTo>
                    <a:lnTo>
                      <a:pt x="2"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89" name="Oval 293"/>
              <p:cNvSpPr>
                <a:spLocks noChangeArrowheads="1"/>
              </p:cNvSpPr>
              <p:nvPr/>
            </p:nvSpPr>
            <p:spPr bwMode="auto">
              <a:xfrm>
                <a:off x="3429" y="312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90" name="Freeform 294"/>
              <p:cNvSpPr>
                <a:spLocks/>
              </p:cNvSpPr>
              <p:nvPr/>
            </p:nvSpPr>
            <p:spPr bwMode="auto">
              <a:xfrm>
                <a:off x="3425" y="3125"/>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91" name="Oval 295"/>
              <p:cNvSpPr>
                <a:spLocks noChangeArrowheads="1"/>
              </p:cNvSpPr>
              <p:nvPr/>
            </p:nvSpPr>
            <p:spPr bwMode="auto">
              <a:xfrm>
                <a:off x="3429" y="3062"/>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92" name="Freeform 296"/>
              <p:cNvSpPr>
                <a:spLocks/>
              </p:cNvSpPr>
              <p:nvPr/>
            </p:nvSpPr>
            <p:spPr bwMode="auto">
              <a:xfrm>
                <a:off x="3425" y="3058"/>
                <a:ext cx="84" cy="84"/>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93" name="Oval 297"/>
              <p:cNvSpPr>
                <a:spLocks noChangeArrowheads="1"/>
              </p:cNvSpPr>
              <p:nvPr/>
            </p:nvSpPr>
            <p:spPr bwMode="auto">
              <a:xfrm>
                <a:off x="3429" y="3160"/>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94" name="Freeform 298"/>
              <p:cNvSpPr>
                <a:spLocks/>
              </p:cNvSpPr>
              <p:nvPr/>
            </p:nvSpPr>
            <p:spPr bwMode="auto">
              <a:xfrm>
                <a:off x="3425" y="3155"/>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95" name="Oval 299"/>
              <p:cNvSpPr>
                <a:spLocks noChangeArrowheads="1"/>
              </p:cNvSpPr>
              <p:nvPr/>
            </p:nvSpPr>
            <p:spPr bwMode="auto">
              <a:xfrm>
                <a:off x="3429" y="315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96" name="Freeform 300"/>
              <p:cNvSpPr>
                <a:spLocks/>
              </p:cNvSpPr>
              <p:nvPr/>
            </p:nvSpPr>
            <p:spPr bwMode="auto">
              <a:xfrm>
                <a:off x="3425" y="3149"/>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97" name="Oval 301"/>
              <p:cNvSpPr>
                <a:spLocks noChangeArrowheads="1"/>
              </p:cNvSpPr>
              <p:nvPr/>
            </p:nvSpPr>
            <p:spPr bwMode="auto">
              <a:xfrm>
                <a:off x="3429" y="3125"/>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598" name="Freeform 302"/>
              <p:cNvSpPr>
                <a:spLocks/>
              </p:cNvSpPr>
              <p:nvPr/>
            </p:nvSpPr>
            <p:spPr bwMode="auto">
              <a:xfrm>
                <a:off x="3425" y="3121"/>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599" name="Oval 303"/>
              <p:cNvSpPr>
                <a:spLocks noChangeArrowheads="1"/>
              </p:cNvSpPr>
              <p:nvPr/>
            </p:nvSpPr>
            <p:spPr bwMode="auto">
              <a:xfrm>
                <a:off x="3429" y="3138"/>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00" name="Freeform 304"/>
              <p:cNvSpPr>
                <a:spLocks/>
              </p:cNvSpPr>
              <p:nvPr/>
            </p:nvSpPr>
            <p:spPr bwMode="auto">
              <a:xfrm>
                <a:off x="3425" y="3134"/>
                <a:ext cx="84" cy="83"/>
              </a:xfrm>
              <a:custGeom>
                <a:avLst/>
                <a:gdLst/>
                <a:ahLst/>
                <a:cxnLst>
                  <a:cxn ang="0">
                    <a:pos x="47" y="0"/>
                  </a:cxn>
                  <a:cxn ang="0">
                    <a:pos x="55" y="1"/>
                  </a:cxn>
                  <a:cxn ang="0">
                    <a:pos x="62" y="4"/>
                  </a:cxn>
                  <a:cxn ang="0">
                    <a:pos x="69" y="9"/>
                  </a:cxn>
                  <a:cxn ang="0">
                    <a:pos x="74" y="15"/>
                  </a:cxn>
                  <a:cxn ang="0">
                    <a:pos x="79" y="21"/>
                  </a:cxn>
                  <a:cxn ang="0">
                    <a:pos x="83" y="29"/>
                  </a:cxn>
                  <a:cxn ang="0">
                    <a:pos x="84" y="37"/>
                  </a:cxn>
                  <a:cxn ang="0">
                    <a:pos x="84" y="46"/>
                  </a:cxn>
                  <a:cxn ang="0">
                    <a:pos x="83"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1"/>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1"/>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1"/>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01" name="Oval 305"/>
              <p:cNvSpPr>
                <a:spLocks noChangeArrowheads="1"/>
              </p:cNvSpPr>
              <p:nvPr/>
            </p:nvSpPr>
            <p:spPr bwMode="auto">
              <a:xfrm>
                <a:off x="3494" y="3162"/>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02" name="Freeform 306"/>
              <p:cNvSpPr>
                <a:spLocks/>
              </p:cNvSpPr>
              <p:nvPr/>
            </p:nvSpPr>
            <p:spPr bwMode="auto">
              <a:xfrm>
                <a:off x="3490" y="3158"/>
                <a:ext cx="83" cy="84"/>
              </a:xfrm>
              <a:custGeom>
                <a:avLst/>
                <a:gdLst/>
                <a:ahLst/>
                <a:cxnLst>
                  <a:cxn ang="0">
                    <a:pos x="46" y="0"/>
                  </a:cxn>
                  <a:cxn ang="0">
                    <a:pos x="54" y="2"/>
                  </a:cxn>
                  <a:cxn ang="0">
                    <a:pos x="62"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2"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2"/>
                    </a:lnTo>
                    <a:lnTo>
                      <a:pt x="68" y="74"/>
                    </a:lnTo>
                    <a:lnTo>
                      <a:pt x="65" y="77"/>
                    </a:lnTo>
                    <a:lnTo>
                      <a:pt x="62"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03" name="Oval 307"/>
              <p:cNvSpPr>
                <a:spLocks noChangeArrowheads="1"/>
              </p:cNvSpPr>
              <p:nvPr/>
            </p:nvSpPr>
            <p:spPr bwMode="auto">
              <a:xfrm>
                <a:off x="3494" y="307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04" name="Freeform 308"/>
              <p:cNvSpPr>
                <a:spLocks/>
              </p:cNvSpPr>
              <p:nvPr/>
            </p:nvSpPr>
            <p:spPr bwMode="auto">
              <a:xfrm>
                <a:off x="3490" y="3073"/>
                <a:ext cx="83" cy="84"/>
              </a:xfrm>
              <a:custGeom>
                <a:avLst/>
                <a:gdLst/>
                <a:ahLst/>
                <a:cxnLst>
                  <a:cxn ang="0">
                    <a:pos x="46" y="0"/>
                  </a:cxn>
                  <a:cxn ang="0">
                    <a:pos x="54" y="2"/>
                  </a:cxn>
                  <a:cxn ang="0">
                    <a:pos x="62"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05" name="Oval 309"/>
              <p:cNvSpPr>
                <a:spLocks noChangeArrowheads="1"/>
              </p:cNvSpPr>
              <p:nvPr/>
            </p:nvSpPr>
            <p:spPr bwMode="auto">
              <a:xfrm>
                <a:off x="3494" y="3177"/>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06" name="Freeform 310"/>
              <p:cNvSpPr>
                <a:spLocks/>
              </p:cNvSpPr>
              <p:nvPr/>
            </p:nvSpPr>
            <p:spPr bwMode="auto">
              <a:xfrm>
                <a:off x="3490" y="3173"/>
                <a:ext cx="83" cy="83"/>
              </a:xfrm>
              <a:custGeom>
                <a:avLst/>
                <a:gdLst/>
                <a:ahLst/>
                <a:cxnLst>
                  <a:cxn ang="0">
                    <a:pos x="46" y="0"/>
                  </a:cxn>
                  <a:cxn ang="0">
                    <a:pos x="54" y="1"/>
                  </a:cxn>
                  <a:cxn ang="0">
                    <a:pos x="62" y="4"/>
                  </a:cxn>
                  <a:cxn ang="0">
                    <a:pos x="68" y="9"/>
                  </a:cxn>
                  <a:cxn ang="0">
                    <a:pos x="74" y="15"/>
                  </a:cxn>
                  <a:cxn ang="0">
                    <a:pos x="79" y="22"/>
                  </a:cxn>
                  <a:cxn ang="0">
                    <a:pos x="82" y="29"/>
                  </a:cxn>
                  <a:cxn ang="0">
                    <a:pos x="83" y="37"/>
                  </a:cxn>
                  <a:cxn ang="0">
                    <a:pos x="83"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9" y="68"/>
                  </a:cxn>
                  <a:cxn ang="0">
                    <a:pos x="5" y="61"/>
                  </a:cxn>
                  <a:cxn ang="0">
                    <a:pos x="1" y="54"/>
                  </a:cxn>
                  <a:cxn ang="0">
                    <a:pos x="0" y="46"/>
                  </a:cxn>
                  <a:cxn ang="0">
                    <a:pos x="0" y="37"/>
                  </a:cxn>
                  <a:cxn ang="0">
                    <a:pos x="1" y="29"/>
                  </a:cxn>
                  <a:cxn ang="0">
                    <a:pos x="5"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2" y="4"/>
                    </a:lnTo>
                    <a:lnTo>
                      <a:pt x="65" y="6"/>
                    </a:lnTo>
                    <a:lnTo>
                      <a:pt x="68" y="9"/>
                    </a:lnTo>
                    <a:lnTo>
                      <a:pt x="71" y="12"/>
                    </a:lnTo>
                    <a:lnTo>
                      <a:pt x="74" y="15"/>
                    </a:lnTo>
                    <a:lnTo>
                      <a:pt x="77" y="18"/>
                    </a:lnTo>
                    <a:lnTo>
                      <a:pt x="79" y="22"/>
                    </a:lnTo>
                    <a:lnTo>
                      <a:pt x="80" y="26"/>
                    </a:lnTo>
                    <a:lnTo>
                      <a:pt x="82" y="29"/>
                    </a:lnTo>
                    <a:lnTo>
                      <a:pt x="83" y="33"/>
                    </a:lnTo>
                    <a:lnTo>
                      <a:pt x="83" y="37"/>
                    </a:lnTo>
                    <a:lnTo>
                      <a:pt x="83" y="42"/>
                    </a:lnTo>
                    <a:lnTo>
                      <a:pt x="83" y="46"/>
                    </a:lnTo>
                    <a:lnTo>
                      <a:pt x="83" y="50"/>
                    </a:lnTo>
                    <a:lnTo>
                      <a:pt x="82" y="54"/>
                    </a:lnTo>
                    <a:lnTo>
                      <a:pt x="80" y="57"/>
                    </a:lnTo>
                    <a:lnTo>
                      <a:pt x="79" y="61"/>
                    </a:lnTo>
                    <a:lnTo>
                      <a:pt x="77" y="65"/>
                    </a:lnTo>
                    <a:lnTo>
                      <a:pt x="74" y="68"/>
                    </a:lnTo>
                    <a:lnTo>
                      <a:pt x="71" y="71"/>
                    </a:lnTo>
                    <a:lnTo>
                      <a:pt x="68" y="74"/>
                    </a:lnTo>
                    <a:lnTo>
                      <a:pt x="65" y="77"/>
                    </a:lnTo>
                    <a:lnTo>
                      <a:pt x="62" y="78"/>
                    </a:lnTo>
                    <a:lnTo>
                      <a:pt x="57" y="80"/>
                    </a:lnTo>
                    <a:lnTo>
                      <a:pt x="54" y="82"/>
                    </a:lnTo>
                    <a:lnTo>
                      <a:pt x="50" y="83"/>
                    </a:lnTo>
                    <a:lnTo>
                      <a:pt x="46" y="83"/>
                    </a:lnTo>
                    <a:lnTo>
                      <a:pt x="42" y="83"/>
                    </a:lnTo>
                    <a:lnTo>
                      <a:pt x="37" y="83"/>
                    </a:lnTo>
                    <a:lnTo>
                      <a:pt x="33" y="83"/>
                    </a:lnTo>
                    <a:lnTo>
                      <a:pt x="29" y="82"/>
                    </a:lnTo>
                    <a:lnTo>
                      <a:pt x="26" y="80"/>
                    </a:lnTo>
                    <a:lnTo>
                      <a:pt x="22" y="78"/>
                    </a:lnTo>
                    <a:lnTo>
                      <a:pt x="18" y="77"/>
                    </a:lnTo>
                    <a:lnTo>
                      <a:pt x="15" y="74"/>
                    </a:lnTo>
                    <a:lnTo>
                      <a:pt x="12" y="71"/>
                    </a:lnTo>
                    <a:lnTo>
                      <a:pt x="9" y="68"/>
                    </a:lnTo>
                    <a:lnTo>
                      <a:pt x="6" y="65"/>
                    </a:lnTo>
                    <a:lnTo>
                      <a:pt x="5" y="61"/>
                    </a:lnTo>
                    <a:lnTo>
                      <a:pt x="3" y="57"/>
                    </a:lnTo>
                    <a:lnTo>
                      <a:pt x="1" y="54"/>
                    </a:lnTo>
                    <a:lnTo>
                      <a:pt x="0" y="50"/>
                    </a:lnTo>
                    <a:lnTo>
                      <a:pt x="0" y="46"/>
                    </a:lnTo>
                    <a:lnTo>
                      <a:pt x="0" y="42"/>
                    </a:lnTo>
                    <a:lnTo>
                      <a:pt x="0" y="37"/>
                    </a:lnTo>
                    <a:lnTo>
                      <a:pt x="0" y="33"/>
                    </a:lnTo>
                    <a:lnTo>
                      <a:pt x="1" y="29"/>
                    </a:lnTo>
                    <a:lnTo>
                      <a:pt x="3" y="26"/>
                    </a:lnTo>
                    <a:lnTo>
                      <a:pt x="5"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07" name="Oval 311"/>
              <p:cNvSpPr>
                <a:spLocks noChangeArrowheads="1"/>
              </p:cNvSpPr>
              <p:nvPr/>
            </p:nvSpPr>
            <p:spPr bwMode="auto">
              <a:xfrm>
                <a:off x="3494" y="309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08" name="Freeform 312"/>
              <p:cNvSpPr>
                <a:spLocks/>
              </p:cNvSpPr>
              <p:nvPr/>
            </p:nvSpPr>
            <p:spPr bwMode="auto">
              <a:xfrm>
                <a:off x="3490" y="3087"/>
                <a:ext cx="83" cy="84"/>
              </a:xfrm>
              <a:custGeom>
                <a:avLst/>
                <a:gdLst/>
                <a:ahLst/>
                <a:cxnLst>
                  <a:cxn ang="0">
                    <a:pos x="46" y="0"/>
                  </a:cxn>
                  <a:cxn ang="0">
                    <a:pos x="54" y="2"/>
                  </a:cxn>
                  <a:cxn ang="0">
                    <a:pos x="62" y="5"/>
                  </a:cxn>
                  <a:cxn ang="0">
                    <a:pos x="68" y="10"/>
                  </a:cxn>
                  <a:cxn ang="0">
                    <a:pos x="74" y="16"/>
                  </a:cxn>
                  <a:cxn ang="0">
                    <a:pos x="79" y="22"/>
                  </a:cxn>
                  <a:cxn ang="0">
                    <a:pos x="82" y="29"/>
                  </a:cxn>
                  <a:cxn ang="0">
                    <a:pos x="83" y="38"/>
                  </a:cxn>
                  <a:cxn ang="0">
                    <a:pos x="83" y="47"/>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9" y="68"/>
                  </a:cxn>
                  <a:cxn ang="0">
                    <a:pos x="5" y="62"/>
                  </a:cxn>
                  <a:cxn ang="0">
                    <a:pos x="1" y="55"/>
                  </a:cxn>
                  <a:cxn ang="0">
                    <a:pos x="0" y="47"/>
                  </a:cxn>
                  <a:cxn ang="0">
                    <a:pos x="0" y="38"/>
                  </a:cxn>
                  <a:cxn ang="0">
                    <a:pos x="1" y="29"/>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2" y="5"/>
                    </a:lnTo>
                    <a:lnTo>
                      <a:pt x="65" y="7"/>
                    </a:lnTo>
                    <a:lnTo>
                      <a:pt x="68" y="10"/>
                    </a:lnTo>
                    <a:lnTo>
                      <a:pt x="71" y="12"/>
                    </a:lnTo>
                    <a:lnTo>
                      <a:pt x="74" y="16"/>
                    </a:lnTo>
                    <a:lnTo>
                      <a:pt x="77" y="19"/>
                    </a:lnTo>
                    <a:lnTo>
                      <a:pt x="79" y="22"/>
                    </a:lnTo>
                    <a:lnTo>
                      <a:pt x="80" y="26"/>
                    </a:lnTo>
                    <a:lnTo>
                      <a:pt x="82" y="29"/>
                    </a:lnTo>
                    <a:lnTo>
                      <a:pt x="83" y="33"/>
                    </a:lnTo>
                    <a:lnTo>
                      <a:pt x="83" y="38"/>
                    </a:lnTo>
                    <a:lnTo>
                      <a:pt x="83" y="42"/>
                    </a:lnTo>
                    <a:lnTo>
                      <a:pt x="83" y="47"/>
                    </a:lnTo>
                    <a:lnTo>
                      <a:pt x="83" y="51"/>
                    </a:lnTo>
                    <a:lnTo>
                      <a:pt x="82" y="55"/>
                    </a:lnTo>
                    <a:lnTo>
                      <a:pt x="80" y="58"/>
                    </a:lnTo>
                    <a:lnTo>
                      <a:pt x="79" y="62"/>
                    </a:lnTo>
                    <a:lnTo>
                      <a:pt x="77" y="65"/>
                    </a:lnTo>
                    <a:lnTo>
                      <a:pt x="74" y="68"/>
                    </a:lnTo>
                    <a:lnTo>
                      <a:pt x="71" y="72"/>
                    </a:lnTo>
                    <a:lnTo>
                      <a:pt x="68" y="74"/>
                    </a:lnTo>
                    <a:lnTo>
                      <a:pt x="65" y="77"/>
                    </a:lnTo>
                    <a:lnTo>
                      <a:pt x="62"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5" y="62"/>
                    </a:lnTo>
                    <a:lnTo>
                      <a:pt x="3" y="58"/>
                    </a:lnTo>
                    <a:lnTo>
                      <a:pt x="1" y="55"/>
                    </a:lnTo>
                    <a:lnTo>
                      <a:pt x="0" y="51"/>
                    </a:lnTo>
                    <a:lnTo>
                      <a:pt x="0" y="47"/>
                    </a:lnTo>
                    <a:lnTo>
                      <a:pt x="0" y="42"/>
                    </a:lnTo>
                    <a:lnTo>
                      <a:pt x="0" y="38"/>
                    </a:lnTo>
                    <a:lnTo>
                      <a:pt x="0" y="33"/>
                    </a:lnTo>
                    <a:lnTo>
                      <a:pt x="1" y="29"/>
                    </a:lnTo>
                    <a:lnTo>
                      <a:pt x="3" y="26"/>
                    </a:lnTo>
                    <a:lnTo>
                      <a:pt x="5"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09" name="Oval 313"/>
              <p:cNvSpPr>
                <a:spLocks noChangeArrowheads="1"/>
              </p:cNvSpPr>
              <p:nvPr/>
            </p:nvSpPr>
            <p:spPr bwMode="auto">
              <a:xfrm>
                <a:off x="3499" y="309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10" name="Freeform 314"/>
              <p:cNvSpPr>
                <a:spLocks/>
              </p:cNvSpPr>
              <p:nvPr/>
            </p:nvSpPr>
            <p:spPr bwMode="auto">
              <a:xfrm>
                <a:off x="3495" y="3087"/>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7"/>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29"/>
                    </a:lnTo>
                    <a:lnTo>
                      <a:pt x="83" y="33"/>
                    </a:lnTo>
                    <a:lnTo>
                      <a:pt x="84" y="38"/>
                    </a:lnTo>
                    <a:lnTo>
                      <a:pt x="84" y="42"/>
                    </a:lnTo>
                    <a:lnTo>
                      <a:pt x="84" y="47"/>
                    </a:lnTo>
                    <a:lnTo>
                      <a:pt x="83" y="51"/>
                    </a:lnTo>
                    <a:lnTo>
                      <a:pt x="83"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7"/>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11" name="Oval 315"/>
              <p:cNvSpPr>
                <a:spLocks noChangeArrowheads="1"/>
              </p:cNvSpPr>
              <p:nvPr/>
            </p:nvSpPr>
            <p:spPr bwMode="auto">
              <a:xfrm>
                <a:off x="3499" y="307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12" name="Freeform 316"/>
              <p:cNvSpPr>
                <a:spLocks/>
              </p:cNvSpPr>
              <p:nvPr/>
            </p:nvSpPr>
            <p:spPr bwMode="auto">
              <a:xfrm>
                <a:off x="3495" y="3073"/>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13" name="Oval 317"/>
              <p:cNvSpPr>
                <a:spLocks noChangeArrowheads="1"/>
              </p:cNvSpPr>
              <p:nvPr/>
            </p:nvSpPr>
            <p:spPr bwMode="auto">
              <a:xfrm>
                <a:off x="3724" y="3135"/>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14" name="Freeform 318"/>
              <p:cNvSpPr>
                <a:spLocks/>
              </p:cNvSpPr>
              <p:nvPr/>
            </p:nvSpPr>
            <p:spPr bwMode="auto">
              <a:xfrm>
                <a:off x="3720" y="3131"/>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5"/>
                  </a:cxn>
                  <a:cxn ang="0">
                    <a:pos x="0" y="46"/>
                  </a:cxn>
                  <a:cxn ang="0">
                    <a:pos x="0" y="38"/>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2" y="55"/>
                    </a:lnTo>
                    <a:lnTo>
                      <a:pt x="1" y="51"/>
                    </a:lnTo>
                    <a:lnTo>
                      <a:pt x="0" y="46"/>
                    </a:lnTo>
                    <a:lnTo>
                      <a:pt x="0" y="42"/>
                    </a:lnTo>
                    <a:lnTo>
                      <a:pt x="0" y="38"/>
                    </a:lnTo>
                    <a:lnTo>
                      <a:pt x="1" y="33"/>
                    </a:lnTo>
                    <a:lnTo>
                      <a:pt x="2"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15" name="Oval 319"/>
              <p:cNvSpPr>
                <a:spLocks noChangeArrowheads="1"/>
              </p:cNvSpPr>
              <p:nvPr/>
            </p:nvSpPr>
            <p:spPr bwMode="auto">
              <a:xfrm>
                <a:off x="3724" y="254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16" name="Freeform 320"/>
              <p:cNvSpPr>
                <a:spLocks/>
              </p:cNvSpPr>
              <p:nvPr/>
            </p:nvSpPr>
            <p:spPr bwMode="auto">
              <a:xfrm>
                <a:off x="3720" y="2543"/>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17" name="Oval 321"/>
              <p:cNvSpPr>
                <a:spLocks noChangeArrowheads="1"/>
              </p:cNvSpPr>
              <p:nvPr/>
            </p:nvSpPr>
            <p:spPr bwMode="auto">
              <a:xfrm>
                <a:off x="3724" y="275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18" name="Freeform 322"/>
              <p:cNvSpPr>
                <a:spLocks/>
              </p:cNvSpPr>
              <p:nvPr/>
            </p:nvSpPr>
            <p:spPr bwMode="auto">
              <a:xfrm>
                <a:off x="3720" y="2753"/>
                <a:ext cx="84" cy="84"/>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9"/>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19" name="Oval 323"/>
              <p:cNvSpPr>
                <a:spLocks noChangeArrowheads="1"/>
              </p:cNvSpPr>
              <p:nvPr/>
            </p:nvSpPr>
            <p:spPr bwMode="auto">
              <a:xfrm>
                <a:off x="3724" y="309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20" name="Freeform 324"/>
              <p:cNvSpPr>
                <a:spLocks/>
              </p:cNvSpPr>
              <p:nvPr/>
            </p:nvSpPr>
            <p:spPr bwMode="auto">
              <a:xfrm>
                <a:off x="3720" y="3089"/>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21" name="Oval 325"/>
              <p:cNvSpPr>
                <a:spLocks noChangeArrowheads="1"/>
              </p:cNvSpPr>
              <p:nvPr/>
            </p:nvSpPr>
            <p:spPr bwMode="auto">
              <a:xfrm>
                <a:off x="3724" y="3135"/>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22" name="Freeform 326"/>
              <p:cNvSpPr>
                <a:spLocks/>
              </p:cNvSpPr>
              <p:nvPr/>
            </p:nvSpPr>
            <p:spPr bwMode="auto">
              <a:xfrm>
                <a:off x="3720" y="3131"/>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5"/>
                  </a:cxn>
                  <a:cxn ang="0">
                    <a:pos x="0" y="46"/>
                  </a:cxn>
                  <a:cxn ang="0">
                    <a:pos x="0" y="38"/>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2" y="55"/>
                    </a:lnTo>
                    <a:lnTo>
                      <a:pt x="1" y="51"/>
                    </a:lnTo>
                    <a:lnTo>
                      <a:pt x="0" y="46"/>
                    </a:lnTo>
                    <a:lnTo>
                      <a:pt x="0" y="42"/>
                    </a:lnTo>
                    <a:lnTo>
                      <a:pt x="0" y="38"/>
                    </a:lnTo>
                    <a:lnTo>
                      <a:pt x="1" y="33"/>
                    </a:lnTo>
                    <a:lnTo>
                      <a:pt x="2"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23" name="Oval 327"/>
              <p:cNvSpPr>
                <a:spLocks noChangeArrowheads="1"/>
              </p:cNvSpPr>
              <p:nvPr/>
            </p:nvSpPr>
            <p:spPr bwMode="auto">
              <a:xfrm>
                <a:off x="3724" y="3107"/>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24" name="Freeform 328"/>
              <p:cNvSpPr>
                <a:spLocks/>
              </p:cNvSpPr>
              <p:nvPr/>
            </p:nvSpPr>
            <p:spPr bwMode="auto">
              <a:xfrm>
                <a:off x="3720" y="3103"/>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25" name="Oval 329"/>
              <p:cNvSpPr>
                <a:spLocks noChangeArrowheads="1"/>
              </p:cNvSpPr>
              <p:nvPr/>
            </p:nvSpPr>
            <p:spPr bwMode="auto">
              <a:xfrm>
                <a:off x="3230" y="3004"/>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26" name="Freeform 330"/>
              <p:cNvSpPr>
                <a:spLocks/>
              </p:cNvSpPr>
              <p:nvPr/>
            </p:nvSpPr>
            <p:spPr bwMode="auto">
              <a:xfrm>
                <a:off x="3226" y="3000"/>
                <a:ext cx="84" cy="84"/>
              </a:xfrm>
              <a:custGeom>
                <a:avLst/>
                <a:gdLst/>
                <a:ahLst/>
                <a:cxnLst>
                  <a:cxn ang="0">
                    <a:pos x="46" y="0"/>
                  </a:cxn>
                  <a:cxn ang="0">
                    <a:pos x="55" y="2"/>
                  </a:cxn>
                  <a:cxn ang="0">
                    <a:pos x="62" y="5"/>
                  </a:cxn>
                  <a:cxn ang="0">
                    <a:pos x="68" y="10"/>
                  </a:cxn>
                  <a:cxn ang="0">
                    <a:pos x="74" y="16"/>
                  </a:cxn>
                  <a:cxn ang="0">
                    <a:pos x="79" y="22"/>
                  </a:cxn>
                  <a:cxn ang="0">
                    <a:pos x="82" y="29"/>
                  </a:cxn>
                  <a:cxn ang="0">
                    <a:pos x="84" y="37"/>
                  </a:cxn>
                  <a:cxn ang="0">
                    <a:pos x="84" y="46"/>
                  </a:cxn>
                  <a:cxn ang="0">
                    <a:pos x="82" y="55"/>
                  </a:cxn>
                  <a:cxn ang="0">
                    <a:pos x="79" y="62"/>
                  </a:cxn>
                  <a:cxn ang="0">
                    <a:pos x="74" y="68"/>
                  </a:cxn>
                  <a:cxn ang="0">
                    <a:pos x="68" y="74"/>
                  </a:cxn>
                  <a:cxn ang="0">
                    <a:pos x="62" y="79"/>
                  </a:cxn>
                  <a:cxn ang="0">
                    <a:pos x="55" y="82"/>
                  </a:cxn>
                  <a:cxn ang="0">
                    <a:pos x="46" y="84"/>
                  </a:cxn>
                  <a:cxn ang="0">
                    <a:pos x="38" y="84"/>
                  </a:cxn>
                  <a:cxn ang="0">
                    <a:pos x="29" y="82"/>
                  </a:cxn>
                  <a:cxn ang="0">
                    <a:pos x="22" y="79"/>
                  </a:cxn>
                  <a:cxn ang="0">
                    <a:pos x="16" y="74"/>
                  </a:cxn>
                  <a:cxn ang="0">
                    <a:pos x="10" y="68"/>
                  </a:cxn>
                  <a:cxn ang="0">
                    <a:pos x="5" y="62"/>
                  </a:cxn>
                  <a:cxn ang="0">
                    <a:pos x="2" y="55"/>
                  </a:cxn>
                  <a:cxn ang="0">
                    <a:pos x="0" y="46"/>
                  </a:cxn>
                  <a:cxn ang="0">
                    <a:pos x="0" y="37"/>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3"/>
                    </a:lnTo>
                    <a:lnTo>
                      <a:pt x="84" y="37"/>
                    </a:lnTo>
                    <a:lnTo>
                      <a:pt x="84" y="42"/>
                    </a:lnTo>
                    <a:lnTo>
                      <a:pt x="84" y="46"/>
                    </a:lnTo>
                    <a:lnTo>
                      <a:pt x="83" y="51"/>
                    </a:lnTo>
                    <a:lnTo>
                      <a:pt x="82" y="55"/>
                    </a:lnTo>
                    <a:lnTo>
                      <a:pt x="81" y="58"/>
                    </a:lnTo>
                    <a:lnTo>
                      <a:pt x="79" y="62"/>
                    </a:lnTo>
                    <a:lnTo>
                      <a:pt x="77" y="65"/>
                    </a:lnTo>
                    <a:lnTo>
                      <a:pt x="74" y="68"/>
                    </a:lnTo>
                    <a:lnTo>
                      <a:pt x="72" y="72"/>
                    </a:lnTo>
                    <a:lnTo>
                      <a:pt x="68" y="74"/>
                    </a:lnTo>
                    <a:lnTo>
                      <a:pt x="65" y="77"/>
                    </a:lnTo>
                    <a:lnTo>
                      <a:pt x="62" y="79"/>
                    </a:lnTo>
                    <a:lnTo>
                      <a:pt x="58" y="81"/>
                    </a:lnTo>
                    <a:lnTo>
                      <a:pt x="55" y="82"/>
                    </a:lnTo>
                    <a:lnTo>
                      <a:pt x="51" y="83"/>
                    </a:lnTo>
                    <a:lnTo>
                      <a:pt x="46" y="84"/>
                    </a:lnTo>
                    <a:lnTo>
                      <a:pt x="42" y="84"/>
                    </a:lnTo>
                    <a:lnTo>
                      <a:pt x="38" y="84"/>
                    </a:lnTo>
                    <a:lnTo>
                      <a:pt x="33"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1"/>
                    </a:lnTo>
                    <a:lnTo>
                      <a:pt x="0" y="46"/>
                    </a:lnTo>
                    <a:lnTo>
                      <a:pt x="0" y="42"/>
                    </a:lnTo>
                    <a:lnTo>
                      <a:pt x="0" y="37"/>
                    </a:lnTo>
                    <a:lnTo>
                      <a:pt x="1" y="33"/>
                    </a:lnTo>
                    <a:lnTo>
                      <a:pt x="2" y="29"/>
                    </a:lnTo>
                    <a:lnTo>
                      <a:pt x="3" y="26"/>
                    </a:lnTo>
                    <a:lnTo>
                      <a:pt x="5" y="22"/>
                    </a:lnTo>
                    <a:lnTo>
                      <a:pt x="7" y="19"/>
                    </a:lnTo>
                    <a:lnTo>
                      <a:pt x="10" y="16"/>
                    </a:lnTo>
                    <a:lnTo>
                      <a:pt x="12" y="12"/>
                    </a:lnTo>
                    <a:lnTo>
                      <a:pt x="16" y="10"/>
                    </a:lnTo>
                    <a:lnTo>
                      <a:pt x="19" y="7"/>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27" name="Oval 331"/>
              <p:cNvSpPr>
                <a:spLocks noChangeArrowheads="1"/>
              </p:cNvSpPr>
              <p:nvPr/>
            </p:nvSpPr>
            <p:spPr bwMode="auto">
              <a:xfrm>
                <a:off x="3348" y="3004"/>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28" name="Freeform 332"/>
              <p:cNvSpPr>
                <a:spLocks/>
              </p:cNvSpPr>
              <p:nvPr/>
            </p:nvSpPr>
            <p:spPr bwMode="auto">
              <a:xfrm>
                <a:off x="3344" y="3000"/>
                <a:ext cx="84" cy="84"/>
              </a:xfrm>
              <a:custGeom>
                <a:avLst/>
                <a:gdLst/>
                <a:ahLst/>
                <a:cxnLst>
                  <a:cxn ang="0">
                    <a:pos x="46" y="0"/>
                  </a:cxn>
                  <a:cxn ang="0">
                    <a:pos x="55" y="2"/>
                  </a:cxn>
                  <a:cxn ang="0">
                    <a:pos x="62" y="5"/>
                  </a:cxn>
                  <a:cxn ang="0">
                    <a:pos x="68" y="10"/>
                  </a:cxn>
                  <a:cxn ang="0">
                    <a:pos x="74" y="16"/>
                  </a:cxn>
                  <a:cxn ang="0">
                    <a:pos x="79" y="22"/>
                  </a:cxn>
                  <a:cxn ang="0">
                    <a:pos x="82" y="29"/>
                  </a:cxn>
                  <a:cxn ang="0">
                    <a:pos x="84" y="37"/>
                  </a:cxn>
                  <a:cxn ang="0">
                    <a:pos x="84" y="46"/>
                  </a:cxn>
                  <a:cxn ang="0">
                    <a:pos x="82" y="55"/>
                  </a:cxn>
                  <a:cxn ang="0">
                    <a:pos x="79" y="62"/>
                  </a:cxn>
                  <a:cxn ang="0">
                    <a:pos x="74" y="68"/>
                  </a:cxn>
                  <a:cxn ang="0">
                    <a:pos x="68" y="74"/>
                  </a:cxn>
                  <a:cxn ang="0">
                    <a:pos x="62" y="79"/>
                  </a:cxn>
                  <a:cxn ang="0">
                    <a:pos x="55" y="82"/>
                  </a:cxn>
                  <a:cxn ang="0">
                    <a:pos x="46" y="84"/>
                  </a:cxn>
                  <a:cxn ang="0">
                    <a:pos x="37" y="84"/>
                  </a:cxn>
                  <a:cxn ang="0">
                    <a:pos x="29" y="82"/>
                  </a:cxn>
                  <a:cxn ang="0">
                    <a:pos x="22" y="79"/>
                  </a:cxn>
                  <a:cxn ang="0">
                    <a:pos x="16" y="74"/>
                  </a:cxn>
                  <a:cxn ang="0">
                    <a:pos x="10" y="68"/>
                  </a:cxn>
                  <a:cxn ang="0">
                    <a:pos x="5" y="62"/>
                  </a:cxn>
                  <a:cxn ang="0">
                    <a:pos x="2" y="55"/>
                  </a:cxn>
                  <a:cxn ang="0">
                    <a:pos x="0" y="46"/>
                  </a:cxn>
                  <a:cxn ang="0">
                    <a:pos x="0" y="37"/>
                  </a:cxn>
                  <a:cxn ang="0">
                    <a:pos x="2" y="29"/>
                  </a:cxn>
                  <a:cxn ang="0">
                    <a:pos x="5" y="22"/>
                  </a:cxn>
                  <a:cxn ang="0">
                    <a:pos x="10" y="16"/>
                  </a:cxn>
                  <a:cxn ang="0">
                    <a:pos x="16" y="10"/>
                  </a:cxn>
                  <a:cxn ang="0">
                    <a:pos x="22" y="5"/>
                  </a:cxn>
                  <a:cxn ang="0">
                    <a:pos x="29" y="2"/>
                  </a:cxn>
                  <a:cxn ang="0">
                    <a:pos x="37"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3"/>
                    </a:lnTo>
                    <a:lnTo>
                      <a:pt x="84" y="37"/>
                    </a:lnTo>
                    <a:lnTo>
                      <a:pt x="84" y="42"/>
                    </a:lnTo>
                    <a:lnTo>
                      <a:pt x="84" y="46"/>
                    </a:lnTo>
                    <a:lnTo>
                      <a:pt x="83" y="51"/>
                    </a:lnTo>
                    <a:lnTo>
                      <a:pt x="82" y="55"/>
                    </a:lnTo>
                    <a:lnTo>
                      <a:pt x="81" y="58"/>
                    </a:lnTo>
                    <a:lnTo>
                      <a:pt x="79" y="62"/>
                    </a:lnTo>
                    <a:lnTo>
                      <a:pt x="77" y="65"/>
                    </a:lnTo>
                    <a:lnTo>
                      <a:pt x="74" y="68"/>
                    </a:lnTo>
                    <a:lnTo>
                      <a:pt x="72" y="72"/>
                    </a:lnTo>
                    <a:lnTo>
                      <a:pt x="68" y="74"/>
                    </a:lnTo>
                    <a:lnTo>
                      <a:pt x="65" y="77"/>
                    </a:lnTo>
                    <a:lnTo>
                      <a:pt x="62" y="79"/>
                    </a:lnTo>
                    <a:lnTo>
                      <a:pt x="58" y="81"/>
                    </a:lnTo>
                    <a:lnTo>
                      <a:pt x="55" y="82"/>
                    </a:lnTo>
                    <a:lnTo>
                      <a:pt x="51" y="83"/>
                    </a:lnTo>
                    <a:lnTo>
                      <a:pt x="46" y="84"/>
                    </a:lnTo>
                    <a:lnTo>
                      <a:pt x="42" y="84"/>
                    </a:lnTo>
                    <a:lnTo>
                      <a:pt x="37" y="84"/>
                    </a:lnTo>
                    <a:lnTo>
                      <a:pt x="33" y="83"/>
                    </a:lnTo>
                    <a:lnTo>
                      <a:pt x="29" y="82"/>
                    </a:lnTo>
                    <a:lnTo>
                      <a:pt x="26" y="81"/>
                    </a:lnTo>
                    <a:lnTo>
                      <a:pt x="22" y="79"/>
                    </a:lnTo>
                    <a:lnTo>
                      <a:pt x="19" y="77"/>
                    </a:lnTo>
                    <a:lnTo>
                      <a:pt x="16" y="74"/>
                    </a:lnTo>
                    <a:lnTo>
                      <a:pt x="12" y="72"/>
                    </a:lnTo>
                    <a:lnTo>
                      <a:pt x="10" y="68"/>
                    </a:lnTo>
                    <a:lnTo>
                      <a:pt x="7" y="65"/>
                    </a:lnTo>
                    <a:lnTo>
                      <a:pt x="5" y="62"/>
                    </a:lnTo>
                    <a:lnTo>
                      <a:pt x="3" y="58"/>
                    </a:lnTo>
                    <a:lnTo>
                      <a:pt x="2" y="55"/>
                    </a:lnTo>
                    <a:lnTo>
                      <a:pt x="1" y="51"/>
                    </a:lnTo>
                    <a:lnTo>
                      <a:pt x="0" y="46"/>
                    </a:lnTo>
                    <a:lnTo>
                      <a:pt x="0" y="42"/>
                    </a:lnTo>
                    <a:lnTo>
                      <a:pt x="0" y="37"/>
                    </a:lnTo>
                    <a:lnTo>
                      <a:pt x="1" y="33"/>
                    </a:lnTo>
                    <a:lnTo>
                      <a:pt x="2" y="29"/>
                    </a:lnTo>
                    <a:lnTo>
                      <a:pt x="3" y="26"/>
                    </a:lnTo>
                    <a:lnTo>
                      <a:pt x="5" y="22"/>
                    </a:lnTo>
                    <a:lnTo>
                      <a:pt x="7" y="19"/>
                    </a:lnTo>
                    <a:lnTo>
                      <a:pt x="10" y="16"/>
                    </a:lnTo>
                    <a:lnTo>
                      <a:pt x="12" y="12"/>
                    </a:lnTo>
                    <a:lnTo>
                      <a:pt x="16"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29" name="Oval 333"/>
              <p:cNvSpPr>
                <a:spLocks noChangeArrowheads="1"/>
              </p:cNvSpPr>
              <p:nvPr/>
            </p:nvSpPr>
            <p:spPr bwMode="auto">
              <a:xfrm>
                <a:off x="3484" y="3004"/>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30" name="Freeform 334"/>
              <p:cNvSpPr>
                <a:spLocks/>
              </p:cNvSpPr>
              <p:nvPr/>
            </p:nvSpPr>
            <p:spPr bwMode="auto">
              <a:xfrm>
                <a:off x="3480" y="3000"/>
                <a:ext cx="84" cy="84"/>
              </a:xfrm>
              <a:custGeom>
                <a:avLst/>
                <a:gdLst/>
                <a:ahLst/>
                <a:cxnLst>
                  <a:cxn ang="0">
                    <a:pos x="46" y="0"/>
                  </a:cxn>
                  <a:cxn ang="0">
                    <a:pos x="54" y="2"/>
                  </a:cxn>
                  <a:cxn ang="0">
                    <a:pos x="62" y="5"/>
                  </a:cxn>
                  <a:cxn ang="0">
                    <a:pos x="68" y="10"/>
                  </a:cxn>
                  <a:cxn ang="0">
                    <a:pos x="74" y="16"/>
                  </a:cxn>
                  <a:cxn ang="0">
                    <a:pos x="79" y="22"/>
                  </a:cxn>
                  <a:cxn ang="0">
                    <a:pos x="82" y="29"/>
                  </a:cxn>
                  <a:cxn ang="0">
                    <a:pos x="84" y="37"/>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5"/>
                  </a:cxn>
                  <a:cxn ang="0">
                    <a:pos x="0" y="46"/>
                  </a:cxn>
                  <a:cxn ang="0">
                    <a:pos x="0" y="37"/>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2" y="12"/>
                    </a:lnTo>
                    <a:lnTo>
                      <a:pt x="74" y="16"/>
                    </a:lnTo>
                    <a:lnTo>
                      <a:pt x="77" y="19"/>
                    </a:lnTo>
                    <a:lnTo>
                      <a:pt x="79" y="22"/>
                    </a:lnTo>
                    <a:lnTo>
                      <a:pt x="80" y="26"/>
                    </a:lnTo>
                    <a:lnTo>
                      <a:pt x="82" y="29"/>
                    </a:lnTo>
                    <a:lnTo>
                      <a:pt x="83" y="33"/>
                    </a:lnTo>
                    <a:lnTo>
                      <a:pt x="84" y="37"/>
                    </a:lnTo>
                    <a:lnTo>
                      <a:pt x="84" y="42"/>
                    </a:lnTo>
                    <a:lnTo>
                      <a:pt x="84" y="46"/>
                    </a:lnTo>
                    <a:lnTo>
                      <a:pt x="83" y="51"/>
                    </a:lnTo>
                    <a:lnTo>
                      <a:pt x="82" y="55"/>
                    </a:lnTo>
                    <a:lnTo>
                      <a:pt x="80" y="58"/>
                    </a:lnTo>
                    <a:lnTo>
                      <a:pt x="79" y="62"/>
                    </a:lnTo>
                    <a:lnTo>
                      <a:pt x="77" y="65"/>
                    </a:lnTo>
                    <a:lnTo>
                      <a:pt x="74" y="68"/>
                    </a:lnTo>
                    <a:lnTo>
                      <a:pt x="72"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2" y="55"/>
                    </a:lnTo>
                    <a:lnTo>
                      <a:pt x="1" y="51"/>
                    </a:lnTo>
                    <a:lnTo>
                      <a:pt x="0" y="46"/>
                    </a:lnTo>
                    <a:lnTo>
                      <a:pt x="0" y="42"/>
                    </a:lnTo>
                    <a:lnTo>
                      <a:pt x="0" y="37"/>
                    </a:lnTo>
                    <a:lnTo>
                      <a:pt x="1" y="33"/>
                    </a:lnTo>
                    <a:lnTo>
                      <a:pt x="2"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31" name="Oval 335"/>
              <p:cNvSpPr>
                <a:spLocks noChangeArrowheads="1"/>
              </p:cNvSpPr>
              <p:nvPr/>
            </p:nvSpPr>
            <p:spPr bwMode="auto">
              <a:xfrm>
                <a:off x="3501" y="287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32" name="Freeform 336"/>
              <p:cNvSpPr>
                <a:spLocks/>
              </p:cNvSpPr>
              <p:nvPr/>
            </p:nvSpPr>
            <p:spPr bwMode="auto">
              <a:xfrm>
                <a:off x="3497" y="2866"/>
                <a:ext cx="84" cy="84"/>
              </a:xfrm>
              <a:custGeom>
                <a:avLst/>
                <a:gdLst/>
                <a:ahLst/>
                <a:cxnLst>
                  <a:cxn ang="0">
                    <a:pos x="46"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33" name="Oval 337"/>
              <p:cNvSpPr>
                <a:spLocks noChangeArrowheads="1"/>
              </p:cNvSpPr>
              <p:nvPr/>
            </p:nvSpPr>
            <p:spPr bwMode="auto">
              <a:xfrm>
                <a:off x="3535" y="297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34" name="Freeform 338"/>
              <p:cNvSpPr>
                <a:spLocks/>
              </p:cNvSpPr>
              <p:nvPr/>
            </p:nvSpPr>
            <p:spPr bwMode="auto">
              <a:xfrm>
                <a:off x="3531" y="2966"/>
                <a:ext cx="84" cy="84"/>
              </a:xfrm>
              <a:custGeom>
                <a:avLst/>
                <a:gdLst/>
                <a:ahLst/>
                <a:cxnLst>
                  <a:cxn ang="0">
                    <a:pos x="47"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35" name="Oval 339"/>
              <p:cNvSpPr>
                <a:spLocks noChangeArrowheads="1"/>
              </p:cNvSpPr>
              <p:nvPr/>
            </p:nvSpPr>
            <p:spPr bwMode="auto">
              <a:xfrm>
                <a:off x="3653" y="256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36" name="Freeform 340"/>
              <p:cNvSpPr>
                <a:spLocks/>
              </p:cNvSpPr>
              <p:nvPr/>
            </p:nvSpPr>
            <p:spPr bwMode="auto">
              <a:xfrm>
                <a:off x="3649" y="2564"/>
                <a:ext cx="84" cy="84"/>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0"/>
                    </a:lnTo>
                    <a:lnTo>
                      <a:pt x="55" y="82"/>
                    </a:lnTo>
                    <a:lnTo>
                      <a:pt x="51" y="83"/>
                    </a:lnTo>
                    <a:lnTo>
                      <a:pt x="46" y="84"/>
                    </a:lnTo>
                    <a:lnTo>
                      <a:pt x="42" y="84"/>
                    </a:lnTo>
                    <a:lnTo>
                      <a:pt x="38" y="84"/>
                    </a:lnTo>
                    <a:lnTo>
                      <a:pt x="33"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37" name="Oval 341"/>
              <p:cNvSpPr>
                <a:spLocks noChangeArrowheads="1"/>
              </p:cNvSpPr>
              <p:nvPr/>
            </p:nvSpPr>
            <p:spPr bwMode="auto">
              <a:xfrm>
                <a:off x="3653" y="287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38" name="Freeform 342"/>
              <p:cNvSpPr>
                <a:spLocks/>
              </p:cNvSpPr>
              <p:nvPr/>
            </p:nvSpPr>
            <p:spPr bwMode="auto">
              <a:xfrm>
                <a:off x="3649" y="2866"/>
                <a:ext cx="84" cy="84"/>
              </a:xfrm>
              <a:custGeom>
                <a:avLst/>
                <a:gdLst/>
                <a:ahLst/>
                <a:cxnLst>
                  <a:cxn ang="0">
                    <a:pos x="46"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2" y="0"/>
                  </a:cxn>
                </a:cxnLst>
                <a:rect l="0" t="0" r="r" b="b"/>
                <a:pathLst>
                  <a:path w="84" h="84">
                    <a:moveTo>
                      <a:pt x="42" y="0"/>
                    </a:moveTo>
                    <a:lnTo>
                      <a:pt x="46" y="0"/>
                    </a:lnTo>
                    <a:lnTo>
                      <a:pt x="51"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1" y="83"/>
                    </a:lnTo>
                    <a:lnTo>
                      <a:pt x="46" y="84"/>
                    </a:lnTo>
                    <a:lnTo>
                      <a:pt x="42" y="84"/>
                    </a:lnTo>
                    <a:lnTo>
                      <a:pt x="38" y="84"/>
                    </a:lnTo>
                    <a:lnTo>
                      <a:pt x="33"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39" name="Oval 343"/>
              <p:cNvSpPr>
                <a:spLocks noChangeArrowheads="1"/>
              </p:cNvSpPr>
              <p:nvPr/>
            </p:nvSpPr>
            <p:spPr bwMode="auto">
              <a:xfrm>
                <a:off x="3687" y="290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40" name="Freeform 344"/>
              <p:cNvSpPr>
                <a:spLocks/>
              </p:cNvSpPr>
              <p:nvPr/>
            </p:nvSpPr>
            <p:spPr bwMode="auto">
              <a:xfrm>
                <a:off x="3683" y="2899"/>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29"/>
                    </a:lnTo>
                    <a:lnTo>
                      <a:pt x="83" y="34"/>
                    </a:lnTo>
                    <a:lnTo>
                      <a:pt x="84" y="38"/>
                    </a:lnTo>
                    <a:lnTo>
                      <a:pt x="84" y="42"/>
                    </a:lnTo>
                    <a:lnTo>
                      <a:pt x="84" y="47"/>
                    </a:lnTo>
                    <a:lnTo>
                      <a:pt x="83" y="51"/>
                    </a:lnTo>
                    <a:lnTo>
                      <a:pt x="82" y="55"/>
                    </a:lnTo>
                    <a:lnTo>
                      <a:pt x="81" y="58"/>
                    </a:lnTo>
                    <a:lnTo>
                      <a:pt x="79" y="62"/>
                    </a:lnTo>
                    <a:lnTo>
                      <a:pt x="78" y="65"/>
                    </a:lnTo>
                    <a:lnTo>
                      <a:pt x="74" y="69"/>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9"/>
                    </a:lnTo>
                    <a:lnTo>
                      <a:pt x="7" y="65"/>
                    </a:lnTo>
                    <a:lnTo>
                      <a:pt x="5" y="62"/>
                    </a:lnTo>
                    <a:lnTo>
                      <a:pt x="4" y="58"/>
                    </a:lnTo>
                    <a:lnTo>
                      <a:pt x="2" y="55"/>
                    </a:lnTo>
                    <a:lnTo>
                      <a:pt x="1" y="51"/>
                    </a:lnTo>
                    <a:lnTo>
                      <a:pt x="0" y="47"/>
                    </a:lnTo>
                    <a:lnTo>
                      <a:pt x="0" y="42"/>
                    </a:lnTo>
                    <a:lnTo>
                      <a:pt x="0" y="38"/>
                    </a:lnTo>
                    <a:lnTo>
                      <a:pt x="1" y="34"/>
                    </a:lnTo>
                    <a:lnTo>
                      <a:pt x="2" y="29"/>
                    </a:lnTo>
                    <a:lnTo>
                      <a:pt x="4" y="26"/>
                    </a:lnTo>
                    <a:lnTo>
                      <a:pt x="5" y="22"/>
                    </a:lnTo>
                    <a:lnTo>
                      <a:pt x="7" y="19"/>
                    </a:lnTo>
                    <a:lnTo>
                      <a:pt x="10" y="16"/>
                    </a:lnTo>
                    <a:lnTo>
                      <a:pt x="12"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41" name="Oval 345"/>
              <p:cNvSpPr>
                <a:spLocks noChangeArrowheads="1"/>
              </p:cNvSpPr>
              <p:nvPr/>
            </p:nvSpPr>
            <p:spPr bwMode="auto">
              <a:xfrm>
                <a:off x="3704" y="2837"/>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42" name="Freeform 346"/>
              <p:cNvSpPr>
                <a:spLocks/>
              </p:cNvSpPr>
              <p:nvPr/>
            </p:nvSpPr>
            <p:spPr bwMode="auto">
              <a:xfrm>
                <a:off x="3700" y="2832"/>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43" name="Oval 347"/>
              <p:cNvSpPr>
                <a:spLocks noChangeArrowheads="1"/>
              </p:cNvSpPr>
              <p:nvPr/>
            </p:nvSpPr>
            <p:spPr bwMode="auto">
              <a:xfrm>
                <a:off x="3704" y="2702"/>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44" name="Freeform 348"/>
              <p:cNvSpPr>
                <a:spLocks/>
              </p:cNvSpPr>
              <p:nvPr/>
            </p:nvSpPr>
            <p:spPr bwMode="auto">
              <a:xfrm>
                <a:off x="3700" y="2698"/>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29"/>
                    </a:lnTo>
                    <a:lnTo>
                      <a:pt x="83" y="34"/>
                    </a:lnTo>
                    <a:lnTo>
                      <a:pt x="84" y="38"/>
                    </a:lnTo>
                    <a:lnTo>
                      <a:pt x="84" y="42"/>
                    </a:lnTo>
                    <a:lnTo>
                      <a:pt x="84" y="47"/>
                    </a:lnTo>
                    <a:lnTo>
                      <a:pt x="83" y="51"/>
                    </a:lnTo>
                    <a:lnTo>
                      <a:pt x="83" y="55"/>
                    </a:lnTo>
                    <a:lnTo>
                      <a:pt x="81" y="58"/>
                    </a:lnTo>
                    <a:lnTo>
                      <a:pt x="79" y="62"/>
                    </a:lnTo>
                    <a:lnTo>
                      <a:pt x="78" y="65"/>
                    </a:lnTo>
                    <a:lnTo>
                      <a:pt x="74" y="69"/>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9"/>
                    </a:lnTo>
                    <a:lnTo>
                      <a:pt x="7" y="65"/>
                    </a:lnTo>
                    <a:lnTo>
                      <a:pt x="5" y="62"/>
                    </a:lnTo>
                    <a:lnTo>
                      <a:pt x="4" y="58"/>
                    </a:lnTo>
                    <a:lnTo>
                      <a:pt x="2" y="55"/>
                    </a:lnTo>
                    <a:lnTo>
                      <a:pt x="1" y="51"/>
                    </a:lnTo>
                    <a:lnTo>
                      <a:pt x="0" y="47"/>
                    </a:lnTo>
                    <a:lnTo>
                      <a:pt x="0" y="42"/>
                    </a:lnTo>
                    <a:lnTo>
                      <a:pt x="0" y="38"/>
                    </a:lnTo>
                    <a:lnTo>
                      <a:pt x="1" y="34"/>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45" name="Oval 349"/>
              <p:cNvSpPr>
                <a:spLocks noChangeArrowheads="1"/>
              </p:cNvSpPr>
              <p:nvPr/>
            </p:nvSpPr>
            <p:spPr bwMode="auto">
              <a:xfrm>
                <a:off x="3722" y="2367"/>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46" name="Freeform 350"/>
              <p:cNvSpPr>
                <a:spLocks/>
              </p:cNvSpPr>
              <p:nvPr/>
            </p:nvSpPr>
            <p:spPr bwMode="auto">
              <a:xfrm>
                <a:off x="3717" y="2363"/>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47" name="Oval 351"/>
              <p:cNvSpPr>
                <a:spLocks noChangeArrowheads="1"/>
              </p:cNvSpPr>
              <p:nvPr/>
            </p:nvSpPr>
            <p:spPr bwMode="auto">
              <a:xfrm>
                <a:off x="3739" y="2267"/>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48" name="Freeform 352"/>
              <p:cNvSpPr>
                <a:spLocks/>
              </p:cNvSpPr>
              <p:nvPr/>
            </p:nvSpPr>
            <p:spPr bwMode="auto">
              <a:xfrm>
                <a:off x="3735" y="2263"/>
                <a:ext cx="83" cy="84"/>
              </a:xfrm>
              <a:custGeom>
                <a:avLst/>
                <a:gdLst/>
                <a:ahLst/>
                <a:cxnLst>
                  <a:cxn ang="0">
                    <a:pos x="46" y="0"/>
                  </a:cxn>
                  <a:cxn ang="0">
                    <a:pos x="54" y="1"/>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9"/>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49" name="Oval 353"/>
              <p:cNvSpPr>
                <a:spLocks noChangeArrowheads="1"/>
              </p:cNvSpPr>
              <p:nvPr/>
            </p:nvSpPr>
            <p:spPr bwMode="auto">
              <a:xfrm>
                <a:off x="3755" y="1932"/>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50" name="Freeform 354"/>
              <p:cNvSpPr>
                <a:spLocks/>
              </p:cNvSpPr>
              <p:nvPr/>
            </p:nvSpPr>
            <p:spPr bwMode="auto">
              <a:xfrm>
                <a:off x="3751" y="1928"/>
                <a:ext cx="84" cy="83"/>
              </a:xfrm>
              <a:custGeom>
                <a:avLst/>
                <a:gdLst/>
                <a:ahLst/>
                <a:cxnLst>
                  <a:cxn ang="0">
                    <a:pos x="46" y="0"/>
                  </a:cxn>
                  <a:cxn ang="0">
                    <a:pos x="54" y="1"/>
                  </a:cxn>
                  <a:cxn ang="0">
                    <a:pos x="62" y="5"/>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5"/>
                  </a:cxn>
                  <a:cxn ang="0">
                    <a:pos x="29" y="1"/>
                  </a:cxn>
                  <a:cxn ang="0">
                    <a:pos x="37" y="0"/>
                  </a:cxn>
                  <a:cxn ang="0">
                    <a:pos x="42" y="0"/>
                  </a:cxn>
                </a:cxnLst>
                <a:rect l="0" t="0" r="r" b="b"/>
                <a:pathLst>
                  <a:path w="84" h="83">
                    <a:moveTo>
                      <a:pt x="42" y="0"/>
                    </a:moveTo>
                    <a:lnTo>
                      <a:pt x="46" y="0"/>
                    </a:lnTo>
                    <a:lnTo>
                      <a:pt x="50" y="0"/>
                    </a:lnTo>
                    <a:lnTo>
                      <a:pt x="54" y="1"/>
                    </a:lnTo>
                    <a:lnTo>
                      <a:pt x="58" y="3"/>
                    </a:lnTo>
                    <a:lnTo>
                      <a:pt x="62" y="5"/>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8"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51" name="Oval 355"/>
              <p:cNvSpPr>
                <a:spLocks noChangeArrowheads="1"/>
              </p:cNvSpPr>
              <p:nvPr/>
            </p:nvSpPr>
            <p:spPr bwMode="auto">
              <a:xfrm>
                <a:off x="3806" y="287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52" name="Freeform 356"/>
              <p:cNvSpPr>
                <a:spLocks/>
              </p:cNvSpPr>
              <p:nvPr/>
            </p:nvSpPr>
            <p:spPr bwMode="auto">
              <a:xfrm>
                <a:off x="3802" y="2866"/>
                <a:ext cx="84" cy="84"/>
              </a:xfrm>
              <a:custGeom>
                <a:avLst/>
                <a:gdLst/>
                <a:ahLst/>
                <a:cxnLst>
                  <a:cxn ang="0">
                    <a:pos x="46"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53" name="Oval 357"/>
              <p:cNvSpPr>
                <a:spLocks noChangeArrowheads="1"/>
              </p:cNvSpPr>
              <p:nvPr/>
            </p:nvSpPr>
            <p:spPr bwMode="auto">
              <a:xfrm>
                <a:off x="3806" y="3004"/>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54" name="Freeform 358"/>
              <p:cNvSpPr>
                <a:spLocks/>
              </p:cNvSpPr>
              <p:nvPr/>
            </p:nvSpPr>
            <p:spPr bwMode="auto">
              <a:xfrm>
                <a:off x="3802" y="3000"/>
                <a:ext cx="84" cy="84"/>
              </a:xfrm>
              <a:custGeom>
                <a:avLst/>
                <a:gdLst/>
                <a:ahLst/>
                <a:cxnLst>
                  <a:cxn ang="0">
                    <a:pos x="46" y="0"/>
                  </a:cxn>
                  <a:cxn ang="0">
                    <a:pos x="55" y="2"/>
                  </a:cxn>
                  <a:cxn ang="0">
                    <a:pos x="62" y="5"/>
                  </a:cxn>
                  <a:cxn ang="0">
                    <a:pos x="68" y="10"/>
                  </a:cxn>
                  <a:cxn ang="0">
                    <a:pos x="74" y="16"/>
                  </a:cxn>
                  <a:cxn ang="0">
                    <a:pos x="79" y="22"/>
                  </a:cxn>
                  <a:cxn ang="0">
                    <a:pos x="82" y="29"/>
                  </a:cxn>
                  <a:cxn ang="0">
                    <a:pos x="84" y="37"/>
                  </a:cxn>
                  <a:cxn ang="0">
                    <a:pos x="84" y="46"/>
                  </a:cxn>
                  <a:cxn ang="0">
                    <a:pos x="82" y="55"/>
                  </a:cxn>
                  <a:cxn ang="0">
                    <a:pos x="79" y="62"/>
                  </a:cxn>
                  <a:cxn ang="0">
                    <a:pos x="74" y="68"/>
                  </a:cxn>
                  <a:cxn ang="0">
                    <a:pos x="68" y="74"/>
                  </a:cxn>
                  <a:cxn ang="0">
                    <a:pos x="62" y="79"/>
                  </a:cxn>
                  <a:cxn ang="0">
                    <a:pos x="55" y="82"/>
                  </a:cxn>
                  <a:cxn ang="0">
                    <a:pos x="46" y="84"/>
                  </a:cxn>
                  <a:cxn ang="0">
                    <a:pos x="37" y="84"/>
                  </a:cxn>
                  <a:cxn ang="0">
                    <a:pos x="29" y="82"/>
                  </a:cxn>
                  <a:cxn ang="0">
                    <a:pos x="22" y="79"/>
                  </a:cxn>
                  <a:cxn ang="0">
                    <a:pos x="15" y="74"/>
                  </a:cxn>
                  <a:cxn ang="0">
                    <a:pos x="10" y="68"/>
                  </a:cxn>
                  <a:cxn ang="0">
                    <a:pos x="5" y="62"/>
                  </a:cxn>
                  <a:cxn ang="0">
                    <a:pos x="2" y="55"/>
                  </a:cxn>
                  <a:cxn ang="0">
                    <a:pos x="0" y="46"/>
                  </a:cxn>
                  <a:cxn ang="0">
                    <a:pos x="0" y="37"/>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3"/>
                    </a:lnTo>
                    <a:lnTo>
                      <a:pt x="84" y="37"/>
                    </a:lnTo>
                    <a:lnTo>
                      <a:pt x="84" y="42"/>
                    </a:lnTo>
                    <a:lnTo>
                      <a:pt x="84" y="46"/>
                    </a:lnTo>
                    <a:lnTo>
                      <a:pt x="83" y="51"/>
                    </a:lnTo>
                    <a:lnTo>
                      <a:pt x="82" y="55"/>
                    </a:lnTo>
                    <a:lnTo>
                      <a:pt x="81" y="58"/>
                    </a:lnTo>
                    <a:lnTo>
                      <a:pt x="79" y="62"/>
                    </a:lnTo>
                    <a:lnTo>
                      <a:pt x="77" y="65"/>
                    </a:lnTo>
                    <a:lnTo>
                      <a:pt x="74" y="68"/>
                    </a:lnTo>
                    <a:lnTo>
                      <a:pt x="72" y="72"/>
                    </a:lnTo>
                    <a:lnTo>
                      <a:pt x="68" y="74"/>
                    </a:lnTo>
                    <a:lnTo>
                      <a:pt x="65" y="77"/>
                    </a:lnTo>
                    <a:lnTo>
                      <a:pt x="62" y="79"/>
                    </a:lnTo>
                    <a:lnTo>
                      <a:pt x="58" y="81"/>
                    </a:lnTo>
                    <a:lnTo>
                      <a:pt x="55"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7" y="65"/>
                    </a:lnTo>
                    <a:lnTo>
                      <a:pt x="5" y="62"/>
                    </a:lnTo>
                    <a:lnTo>
                      <a:pt x="3" y="58"/>
                    </a:lnTo>
                    <a:lnTo>
                      <a:pt x="2" y="55"/>
                    </a:lnTo>
                    <a:lnTo>
                      <a:pt x="1" y="51"/>
                    </a:lnTo>
                    <a:lnTo>
                      <a:pt x="0" y="46"/>
                    </a:lnTo>
                    <a:lnTo>
                      <a:pt x="0" y="42"/>
                    </a:lnTo>
                    <a:lnTo>
                      <a:pt x="0" y="37"/>
                    </a:lnTo>
                    <a:lnTo>
                      <a:pt x="1" y="33"/>
                    </a:lnTo>
                    <a:lnTo>
                      <a:pt x="2" y="29"/>
                    </a:lnTo>
                    <a:lnTo>
                      <a:pt x="3" y="26"/>
                    </a:lnTo>
                    <a:lnTo>
                      <a:pt x="5" y="22"/>
                    </a:lnTo>
                    <a:lnTo>
                      <a:pt x="7"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55" name="Oval 359"/>
              <p:cNvSpPr>
                <a:spLocks noChangeArrowheads="1"/>
              </p:cNvSpPr>
              <p:nvPr/>
            </p:nvSpPr>
            <p:spPr bwMode="auto">
              <a:xfrm>
                <a:off x="3839" y="287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56" name="Freeform 360"/>
              <p:cNvSpPr>
                <a:spLocks/>
              </p:cNvSpPr>
              <p:nvPr/>
            </p:nvSpPr>
            <p:spPr bwMode="auto">
              <a:xfrm>
                <a:off x="3835" y="2866"/>
                <a:ext cx="84" cy="84"/>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57" name="Oval 361"/>
              <p:cNvSpPr>
                <a:spLocks noChangeArrowheads="1"/>
              </p:cNvSpPr>
              <p:nvPr/>
            </p:nvSpPr>
            <p:spPr bwMode="auto">
              <a:xfrm>
                <a:off x="3839" y="209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58" name="Freeform 362"/>
              <p:cNvSpPr>
                <a:spLocks/>
              </p:cNvSpPr>
              <p:nvPr/>
            </p:nvSpPr>
            <p:spPr bwMode="auto">
              <a:xfrm>
                <a:off x="3835" y="2095"/>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59" name="Oval 363"/>
              <p:cNvSpPr>
                <a:spLocks noChangeArrowheads="1"/>
              </p:cNvSpPr>
              <p:nvPr/>
            </p:nvSpPr>
            <p:spPr bwMode="auto">
              <a:xfrm>
                <a:off x="3857" y="2133"/>
                <a:ext cx="83"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60" name="Freeform 364"/>
              <p:cNvSpPr>
                <a:spLocks/>
              </p:cNvSpPr>
              <p:nvPr/>
            </p:nvSpPr>
            <p:spPr bwMode="auto">
              <a:xfrm>
                <a:off x="3852" y="2129"/>
                <a:ext cx="84" cy="83"/>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6"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6"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61" name="Oval 365"/>
              <p:cNvSpPr>
                <a:spLocks noChangeArrowheads="1"/>
              </p:cNvSpPr>
              <p:nvPr/>
            </p:nvSpPr>
            <p:spPr bwMode="auto">
              <a:xfrm>
                <a:off x="3857" y="2300"/>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62" name="Freeform 366"/>
              <p:cNvSpPr>
                <a:spLocks/>
              </p:cNvSpPr>
              <p:nvPr/>
            </p:nvSpPr>
            <p:spPr bwMode="auto">
              <a:xfrm>
                <a:off x="3852" y="2296"/>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6"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63" name="Oval 367"/>
              <p:cNvSpPr>
                <a:spLocks noChangeArrowheads="1"/>
              </p:cNvSpPr>
              <p:nvPr/>
            </p:nvSpPr>
            <p:spPr bwMode="auto">
              <a:xfrm>
                <a:off x="3857" y="2937"/>
                <a:ext cx="83"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664" name="Freeform 368"/>
              <p:cNvSpPr>
                <a:spLocks/>
              </p:cNvSpPr>
              <p:nvPr/>
            </p:nvSpPr>
            <p:spPr bwMode="auto">
              <a:xfrm>
                <a:off x="3852" y="2933"/>
                <a:ext cx="84" cy="83"/>
              </a:xfrm>
              <a:custGeom>
                <a:avLst/>
                <a:gdLst/>
                <a:ahLst/>
                <a:cxnLst>
                  <a:cxn ang="0">
                    <a:pos x="47" y="0"/>
                  </a:cxn>
                  <a:cxn ang="0">
                    <a:pos x="55" y="1"/>
                  </a:cxn>
                  <a:cxn ang="0">
                    <a:pos x="62" y="4"/>
                  </a:cxn>
                  <a:cxn ang="0">
                    <a:pos x="69" y="9"/>
                  </a:cxn>
                  <a:cxn ang="0">
                    <a:pos x="74" y="15"/>
                  </a:cxn>
                  <a:cxn ang="0">
                    <a:pos x="79" y="22"/>
                  </a:cxn>
                  <a:cxn ang="0">
                    <a:pos x="83" y="29"/>
                  </a:cxn>
                  <a:cxn ang="0">
                    <a:pos x="84" y="37"/>
                  </a:cxn>
                  <a:cxn ang="0">
                    <a:pos x="84" y="46"/>
                  </a:cxn>
                  <a:cxn ang="0">
                    <a:pos x="83"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6" y="6"/>
                    </a:lnTo>
                    <a:lnTo>
                      <a:pt x="69" y="9"/>
                    </a:lnTo>
                    <a:lnTo>
                      <a:pt x="72" y="12"/>
                    </a:lnTo>
                    <a:lnTo>
                      <a:pt x="74" y="15"/>
                    </a:lnTo>
                    <a:lnTo>
                      <a:pt x="78" y="18"/>
                    </a:lnTo>
                    <a:lnTo>
                      <a:pt x="79" y="22"/>
                    </a:lnTo>
                    <a:lnTo>
                      <a:pt x="81" y="26"/>
                    </a:lnTo>
                    <a:lnTo>
                      <a:pt x="83" y="29"/>
                    </a:lnTo>
                    <a:lnTo>
                      <a:pt x="83" y="33"/>
                    </a:lnTo>
                    <a:lnTo>
                      <a:pt x="84" y="37"/>
                    </a:lnTo>
                    <a:lnTo>
                      <a:pt x="84" y="42"/>
                    </a:lnTo>
                    <a:lnTo>
                      <a:pt x="84" y="46"/>
                    </a:lnTo>
                    <a:lnTo>
                      <a:pt x="83" y="50"/>
                    </a:lnTo>
                    <a:lnTo>
                      <a:pt x="83" y="54"/>
                    </a:lnTo>
                    <a:lnTo>
                      <a:pt x="81" y="57"/>
                    </a:lnTo>
                    <a:lnTo>
                      <a:pt x="79" y="61"/>
                    </a:lnTo>
                    <a:lnTo>
                      <a:pt x="78" y="65"/>
                    </a:lnTo>
                    <a:lnTo>
                      <a:pt x="74" y="68"/>
                    </a:lnTo>
                    <a:lnTo>
                      <a:pt x="72" y="71"/>
                    </a:lnTo>
                    <a:lnTo>
                      <a:pt x="69" y="74"/>
                    </a:lnTo>
                    <a:lnTo>
                      <a:pt x="66"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665" name="Oval 369"/>
              <p:cNvSpPr>
                <a:spLocks noChangeArrowheads="1"/>
              </p:cNvSpPr>
              <p:nvPr/>
            </p:nvSpPr>
            <p:spPr bwMode="auto">
              <a:xfrm>
                <a:off x="3874" y="2803"/>
                <a:ext cx="83" cy="84"/>
              </a:xfrm>
              <a:prstGeom prst="ellipse">
                <a:avLst/>
              </a:prstGeom>
              <a:solidFill>
                <a:srgbClr val="FFFFFF"/>
              </a:solidFill>
              <a:ln w="9525">
                <a:noFill/>
                <a:round/>
                <a:headEnd/>
                <a:tailEnd/>
              </a:ln>
            </p:spPr>
            <p:txBody>
              <a:bodyPr>
                <a:prstTxWarp prst="textNoShape">
                  <a:avLst/>
                </a:prstTxWarp>
              </a:bodyPr>
              <a:lstStyle/>
              <a:p>
                <a:endParaRPr lang="en-US"/>
              </a:p>
            </p:txBody>
          </p:sp>
        </p:grpSp>
        <p:grpSp>
          <p:nvGrpSpPr>
            <p:cNvPr id="191" name="Group 370"/>
            <p:cNvGrpSpPr>
              <a:grpSpLocks/>
            </p:cNvGrpSpPr>
            <p:nvPr/>
          </p:nvGrpSpPr>
          <p:grpSpPr bwMode="auto">
            <a:xfrm>
              <a:off x="3322" y="1055"/>
              <a:ext cx="487" cy="848"/>
              <a:chOff x="3870" y="1492"/>
              <a:chExt cx="749" cy="1495"/>
            </a:xfrm>
          </p:grpSpPr>
          <p:sp>
            <p:nvSpPr>
              <p:cNvPr id="266" name="Freeform 371"/>
              <p:cNvSpPr>
                <a:spLocks/>
              </p:cNvSpPr>
              <p:nvPr/>
            </p:nvSpPr>
            <p:spPr bwMode="auto">
              <a:xfrm>
                <a:off x="3870" y="2799"/>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6"/>
                  </a:cxn>
                  <a:cxn ang="0">
                    <a:pos x="82" y="55"/>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5"/>
                  </a:cxn>
                  <a:cxn ang="0">
                    <a:pos x="0" y="46"/>
                  </a:cxn>
                  <a:cxn ang="0">
                    <a:pos x="0" y="38"/>
                  </a:cxn>
                  <a:cxn ang="0">
                    <a:pos x="1" y="29"/>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3"/>
                    </a:lnTo>
                    <a:lnTo>
                      <a:pt x="83" y="38"/>
                    </a:lnTo>
                    <a:lnTo>
                      <a:pt x="83" y="42"/>
                    </a:lnTo>
                    <a:lnTo>
                      <a:pt x="83" y="46"/>
                    </a:lnTo>
                    <a:lnTo>
                      <a:pt x="83" y="51"/>
                    </a:lnTo>
                    <a:lnTo>
                      <a:pt x="82" y="55"/>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5"/>
                    </a:lnTo>
                    <a:lnTo>
                      <a:pt x="0" y="51"/>
                    </a:lnTo>
                    <a:lnTo>
                      <a:pt x="0" y="46"/>
                    </a:lnTo>
                    <a:lnTo>
                      <a:pt x="0" y="42"/>
                    </a:lnTo>
                    <a:lnTo>
                      <a:pt x="0" y="38"/>
                    </a:lnTo>
                    <a:lnTo>
                      <a:pt x="0" y="33"/>
                    </a:lnTo>
                    <a:lnTo>
                      <a:pt x="1" y="29"/>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67" name="Oval 372"/>
              <p:cNvSpPr>
                <a:spLocks noChangeArrowheads="1"/>
              </p:cNvSpPr>
              <p:nvPr/>
            </p:nvSpPr>
            <p:spPr bwMode="auto">
              <a:xfrm>
                <a:off x="3891" y="2601"/>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68" name="Freeform 373"/>
              <p:cNvSpPr>
                <a:spLocks/>
              </p:cNvSpPr>
              <p:nvPr/>
            </p:nvSpPr>
            <p:spPr bwMode="auto">
              <a:xfrm>
                <a:off x="3887" y="2597"/>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2"/>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69" name="Oval 374"/>
              <p:cNvSpPr>
                <a:spLocks noChangeArrowheads="1"/>
              </p:cNvSpPr>
              <p:nvPr/>
            </p:nvSpPr>
            <p:spPr bwMode="auto">
              <a:xfrm>
                <a:off x="3891" y="2601"/>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70" name="Freeform 375"/>
              <p:cNvSpPr>
                <a:spLocks/>
              </p:cNvSpPr>
              <p:nvPr/>
            </p:nvSpPr>
            <p:spPr bwMode="auto">
              <a:xfrm>
                <a:off x="3887" y="2597"/>
                <a:ext cx="83" cy="84"/>
              </a:xfrm>
              <a:custGeom>
                <a:avLst/>
                <a:gdLst/>
                <a:ahLst/>
                <a:cxnLst>
                  <a:cxn ang="0">
                    <a:pos x="46" y="0"/>
                  </a:cxn>
                  <a:cxn ang="0">
                    <a:pos x="54" y="2"/>
                  </a:cxn>
                  <a:cxn ang="0">
                    <a:pos x="61"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2"/>
                    </a:lnTo>
                    <a:lnTo>
                      <a:pt x="74" y="16"/>
                    </a:lnTo>
                    <a:lnTo>
                      <a:pt x="77" y="19"/>
                    </a:lnTo>
                    <a:lnTo>
                      <a:pt x="79" y="22"/>
                    </a:lnTo>
                    <a:lnTo>
                      <a:pt x="80" y="26"/>
                    </a:lnTo>
                    <a:lnTo>
                      <a:pt x="82" y="30"/>
                    </a:lnTo>
                    <a:lnTo>
                      <a:pt x="83" y="34"/>
                    </a:lnTo>
                    <a:lnTo>
                      <a:pt x="83" y="38"/>
                    </a:lnTo>
                    <a:lnTo>
                      <a:pt x="83" y="43"/>
                    </a:lnTo>
                    <a:lnTo>
                      <a:pt x="83" y="47"/>
                    </a:lnTo>
                    <a:lnTo>
                      <a:pt x="83" y="51"/>
                    </a:lnTo>
                    <a:lnTo>
                      <a:pt x="82" y="55"/>
                    </a:lnTo>
                    <a:lnTo>
                      <a:pt x="80" y="58"/>
                    </a:lnTo>
                    <a:lnTo>
                      <a:pt x="79"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5" y="62"/>
                    </a:lnTo>
                    <a:lnTo>
                      <a:pt x="3" y="58"/>
                    </a:lnTo>
                    <a:lnTo>
                      <a:pt x="1" y="55"/>
                    </a:lnTo>
                    <a:lnTo>
                      <a:pt x="0" y="51"/>
                    </a:lnTo>
                    <a:lnTo>
                      <a:pt x="0" y="47"/>
                    </a:lnTo>
                    <a:lnTo>
                      <a:pt x="0" y="43"/>
                    </a:lnTo>
                    <a:lnTo>
                      <a:pt x="0" y="38"/>
                    </a:lnTo>
                    <a:lnTo>
                      <a:pt x="0" y="34"/>
                    </a:lnTo>
                    <a:lnTo>
                      <a:pt x="1" y="30"/>
                    </a:lnTo>
                    <a:lnTo>
                      <a:pt x="3" y="26"/>
                    </a:lnTo>
                    <a:lnTo>
                      <a:pt x="5" y="22"/>
                    </a:lnTo>
                    <a:lnTo>
                      <a:pt x="6" y="19"/>
                    </a:lnTo>
                    <a:lnTo>
                      <a:pt x="9" y="16"/>
                    </a:lnTo>
                    <a:lnTo>
                      <a:pt x="12" y="12"/>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71" name="Oval 376"/>
              <p:cNvSpPr>
                <a:spLocks noChangeArrowheads="1"/>
              </p:cNvSpPr>
              <p:nvPr/>
            </p:nvSpPr>
            <p:spPr bwMode="auto">
              <a:xfrm>
                <a:off x="3891" y="2870"/>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72" name="Freeform 377"/>
              <p:cNvSpPr>
                <a:spLocks/>
              </p:cNvSpPr>
              <p:nvPr/>
            </p:nvSpPr>
            <p:spPr bwMode="auto">
              <a:xfrm>
                <a:off x="3887" y="2866"/>
                <a:ext cx="83" cy="84"/>
              </a:xfrm>
              <a:custGeom>
                <a:avLst/>
                <a:gdLst/>
                <a:ahLst/>
                <a:cxnLst>
                  <a:cxn ang="0">
                    <a:pos x="46" y="0"/>
                  </a:cxn>
                  <a:cxn ang="0">
                    <a:pos x="54" y="1"/>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73" name="Oval 378"/>
              <p:cNvSpPr>
                <a:spLocks noChangeArrowheads="1"/>
              </p:cNvSpPr>
              <p:nvPr/>
            </p:nvSpPr>
            <p:spPr bwMode="auto">
              <a:xfrm>
                <a:off x="3908" y="2736"/>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74" name="Freeform 379"/>
              <p:cNvSpPr>
                <a:spLocks/>
              </p:cNvSpPr>
              <p:nvPr/>
            </p:nvSpPr>
            <p:spPr bwMode="auto">
              <a:xfrm>
                <a:off x="3904" y="2732"/>
                <a:ext cx="83" cy="83"/>
              </a:xfrm>
              <a:custGeom>
                <a:avLst/>
                <a:gdLst/>
                <a:ahLst/>
                <a:cxnLst>
                  <a:cxn ang="0">
                    <a:pos x="46" y="0"/>
                  </a:cxn>
                  <a:cxn ang="0">
                    <a:pos x="54" y="1"/>
                  </a:cxn>
                  <a:cxn ang="0">
                    <a:pos x="62" y="4"/>
                  </a:cxn>
                  <a:cxn ang="0">
                    <a:pos x="68" y="9"/>
                  </a:cxn>
                  <a:cxn ang="0">
                    <a:pos x="74" y="15"/>
                  </a:cxn>
                  <a:cxn ang="0">
                    <a:pos x="79" y="22"/>
                  </a:cxn>
                  <a:cxn ang="0">
                    <a:pos x="82" y="29"/>
                  </a:cxn>
                  <a:cxn ang="0">
                    <a:pos x="83" y="37"/>
                  </a:cxn>
                  <a:cxn ang="0">
                    <a:pos x="83"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9" y="68"/>
                  </a:cxn>
                  <a:cxn ang="0">
                    <a:pos x="5" y="61"/>
                  </a:cxn>
                  <a:cxn ang="0">
                    <a:pos x="1" y="54"/>
                  </a:cxn>
                  <a:cxn ang="0">
                    <a:pos x="0" y="46"/>
                  </a:cxn>
                  <a:cxn ang="0">
                    <a:pos x="0" y="37"/>
                  </a:cxn>
                  <a:cxn ang="0">
                    <a:pos x="1" y="29"/>
                  </a:cxn>
                  <a:cxn ang="0">
                    <a:pos x="5"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2" y="4"/>
                    </a:lnTo>
                    <a:lnTo>
                      <a:pt x="65" y="6"/>
                    </a:lnTo>
                    <a:lnTo>
                      <a:pt x="68" y="9"/>
                    </a:lnTo>
                    <a:lnTo>
                      <a:pt x="71" y="12"/>
                    </a:lnTo>
                    <a:lnTo>
                      <a:pt x="74" y="15"/>
                    </a:lnTo>
                    <a:lnTo>
                      <a:pt x="77" y="18"/>
                    </a:lnTo>
                    <a:lnTo>
                      <a:pt x="79" y="22"/>
                    </a:lnTo>
                    <a:lnTo>
                      <a:pt x="80" y="26"/>
                    </a:lnTo>
                    <a:lnTo>
                      <a:pt x="82" y="29"/>
                    </a:lnTo>
                    <a:lnTo>
                      <a:pt x="83" y="33"/>
                    </a:lnTo>
                    <a:lnTo>
                      <a:pt x="83" y="37"/>
                    </a:lnTo>
                    <a:lnTo>
                      <a:pt x="83" y="42"/>
                    </a:lnTo>
                    <a:lnTo>
                      <a:pt x="83" y="46"/>
                    </a:lnTo>
                    <a:lnTo>
                      <a:pt x="83" y="50"/>
                    </a:lnTo>
                    <a:lnTo>
                      <a:pt x="82" y="54"/>
                    </a:lnTo>
                    <a:lnTo>
                      <a:pt x="80" y="57"/>
                    </a:lnTo>
                    <a:lnTo>
                      <a:pt x="79" y="61"/>
                    </a:lnTo>
                    <a:lnTo>
                      <a:pt x="77" y="65"/>
                    </a:lnTo>
                    <a:lnTo>
                      <a:pt x="74" y="68"/>
                    </a:lnTo>
                    <a:lnTo>
                      <a:pt x="71" y="71"/>
                    </a:lnTo>
                    <a:lnTo>
                      <a:pt x="68" y="74"/>
                    </a:lnTo>
                    <a:lnTo>
                      <a:pt x="65" y="77"/>
                    </a:lnTo>
                    <a:lnTo>
                      <a:pt x="62" y="78"/>
                    </a:lnTo>
                    <a:lnTo>
                      <a:pt x="57" y="80"/>
                    </a:lnTo>
                    <a:lnTo>
                      <a:pt x="54" y="82"/>
                    </a:lnTo>
                    <a:lnTo>
                      <a:pt x="50" y="83"/>
                    </a:lnTo>
                    <a:lnTo>
                      <a:pt x="46" y="83"/>
                    </a:lnTo>
                    <a:lnTo>
                      <a:pt x="42" y="83"/>
                    </a:lnTo>
                    <a:lnTo>
                      <a:pt x="37" y="83"/>
                    </a:lnTo>
                    <a:lnTo>
                      <a:pt x="33" y="83"/>
                    </a:lnTo>
                    <a:lnTo>
                      <a:pt x="29" y="82"/>
                    </a:lnTo>
                    <a:lnTo>
                      <a:pt x="26" y="80"/>
                    </a:lnTo>
                    <a:lnTo>
                      <a:pt x="22" y="78"/>
                    </a:lnTo>
                    <a:lnTo>
                      <a:pt x="18" y="77"/>
                    </a:lnTo>
                    <a:lnTo>
                      <a:pt x="15" y="74"/>
                    </a:lnTo>
                    <a:lnTo>
                      <a:pt x="12" y="71"/>
                    </a:lnTo>
                    <a:lnTo>
                      <a:pt x="9"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75" name="Oval 380"/>
              <p:cNvSpPr>
                <a:spLocks noChangeArrowheads="1"/>
              </p:cNvSpPr>
              <p:nvPr/>
            </p:nvSpPr>
            <p:spPr bwMode="auto">
              <a:xfrm>
                <a:off x="3925" y="260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76" name="Freeform 381"/>
              <p:cNvSpPr>
                <a:spLocks/>
              </p:cNvSpPr>
              <p:nvPr/>
            </p:nvSpPr>
            <p:spPr bwMode="auto">
              <a:xfrm>
                <a:off x="3921" y="2597"/>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2"/>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77" name="Oval 382"/>
              <p:cNvSpPr>
                <a:spLocks noChangeArrowheads="1"/>
              </p:cNvSpPr>
              <p:nvPr/>
            </p:nvSpPr>
            <p:spPr bwMode="auto">
              <a:xfrm>
                <a:off x="3925" y="266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78" name="Freeform 383"/>
              <p:cNvSpPr>
                <a:spLocks/>
              </p:cNvSpPr>
              <p:nvPr/>
            </p:nvSpPr>
            <p:spPr bwMode="auto">
              <a:xfrm>
                <a:off x="3921" y="2665"/>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79" name="Oval 384"/>
              <p:cNvSpPr>
                <a:spLocks noChangeArrowheads="1"/>
              </p:cNvSpPr>
              <p:nvPr/>
            </p:nvSpPr>
            <p:spPr bwMode="auto">
              <a:xfrm>
                <a:off x="3925" y="290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80" name="Freeform 385"/>
              <p:cNvSpPr>
                <a:spLocks/>
              </p:cNvSpPr>
              <p:nvPr/>
            </p:nvSpPr>
            <p:spPr bwMode="auto">
              <a:xfrm>
                <a:off x="3921" y="2899"/>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2"/>
                    </a:lnTo>
                    <a:lnTo>
                      <a:pt x="84" y="47"/>
                    </a:lnTo>
                    <a:lnTo>
                      <a:pt x="83" y="51"/>
                    </a:lnTo>
                    <a:lnTo>
                      <a:pt x="82" y="55"/>
                    </a:lnTo>
                    <a:lnTo>
                      <a:pt x="80" y="58"/>
                    </a:lnTo>
                    <a:lnTo>
                      <a:pt x="79" y="62"/>
                    </a:lnTo>
                    <a:lnTo>
                      <a:pt x="77" y="65"/>
                    </a:lnTo>
                    <a:lnTo>
                      <a:pt x="74" y="69"/>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9"/>
                    </a:lnTo>
                    <a:lnTo>
                      <a:pt x="6" y="65"/>
                    </a:lnTo>
                    <a:lnTo>
                      <a:pt x="5" y="62"/>
                    </a:lnTo>
                    <a:lnTo>
                      <a:pt x="3" y="58"/>
                    </a:lnTo>
                    <a:lnTo>
                      <a:pt x="1" y="55"/>
                    </a:lnTo>
                    <a:lnTo>
                      <a:pt x="1" y="51"/>
                    </a:lnTo>
                    <a:lnTo>
                      <a:pt x="0" y="47"/>
                    </a:lnTo>
                    <a:lnTo>
                      <a:pt x="0" y="42"/>
                    </a:lnTo>
                    <a:lnTo>
                      <a:pt x="0" y="38"/>
                    </a:lnTo>
                    <a:lnTo>
                      <a:pt x="1" y="34"/>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81" name="Oval 386"/>
              <p:cNvSpPr>
                <a:spLocks noChangeArrowheads="1"/>
              </p:cNvSpPr>
              <p:nvPr/>
            </p:nvSpPr>
            <p:spPr bwMode="auto">
              <a:xfrm>
                <a:off x="3925" y="290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82" name="Freeform 387"/>
              <p:cNvSpPr>
                <a:spLocks/>
              </p:cNvSpPr>
              <p:nvPr/>
            </p:nvSpPr>
            <p:spPr bwMode="auto">
              <a:xfrm>
                <a:off x="3921" y="2899"/>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2"/>
                    </a:lnTo>
                    <a:lnTo>
                      <a:pt x="84" y="47"/>
                    </a:lnTo>
                    <a:lnTo>
                      <a:pt x="83" y="51"/>
                    </a:lnTo>
                    <a:lnTo>
                      <a:pt x="82" y="55"/>
                    </a:lnTo>
                    <a:lnTo>
                      <a:pt x="80" y="58"/>
                    </a:lnTo>
                    <a:lnTo>
                      <a:pt x="79" y="62"/>
                    </a:lnTo>
                    <a:lnTo>
                      <a:pt x="77" y="65"/>
                    </a:lnTo>
                    <a:lnTo>
                      <a:pt x="74" y="69"/>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9"/>
                    </a:lnTo>
                    <a:lnTo>
                      <a:pt x="6" y="65"/>
                    </a:lnTo>
                    <a:lnTo>
                      <a:pt x="5" y="62"/>
                    </a:lnTo>
                    <a:lnTo>
                      <a:pt x="3" y="58"/>
                    </a:lnTo>
                    <a:lnTo>
                      <a:pt x="1" y="55"/>
                    </a:lnTo>
                    <a:lnTo>
                      <a:pt x="1" y="51"/>
                    </a:lnTo>
                    <a:lnTo>
                      <a:pt x="0" y="47"/>
                    </a:lnTo>
                    <a:lnTo>
                      <a:pt x="0" y="42"/>
                    </a:lnTo>
                    <a:lnTo>
                      <a:pt x="0" y="38"/>
                    </a:lnTo>
                    <a:lnTo>
                      <a:pt x="1" y="34"/>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83" name="Oval 388"/>
              <p:cNvSpPr>
                <a:spLocks noChangeArrowheads="1"/>
              </p:cNvSpPr>
              <p:nvPr/>
            </p:nvSpPr>
            <p:spPr bwMode="auto">
              <a:xfrm>
                <a:off x="3958" y="2702"/>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84" name="Freeform 389"/>
              <p:cNvSpPr>
                <a:spLocks/>
              </p:cNvSpPr>
              <p:nvPr/>
            </p:nvSpPr>
            <p:spPr bwMode="auto">
              <a:xfrm>
                <a:off x="3954" y="2698"/>
                <a:ext cx="84" cy="84"/>
              </a:xfrm>
              <a:custGeom>
                <a:avLst/>
                <a:gdLst/>
                <a:ahLst/>
                <a:cxnLst>
                  <a:cxn ang="0">
                    <a:pos x="47"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4"/>
                    </a:lnTo>
                    <a:lnTo>
                      <a:pt x="84" y="38"/>
                    </a:lnTo>
                    <a:lnTo>
                      <a:pt x="84" y="42"/>
                    </a:lnTo>
                    <a:lnTo>
                      <a:pt x="84" y="47"/>
                    </a:lnTo>
                    <a:lnTo>
                      <a:pt x="83" y="51"/>
                    </a:lnTo>
                    <a:lnTo>
                      <a:pt x="82" y="55"/>
                    </a:lnTo>
                    <a:lnTo>
                      <a:pt x="81" y="58"/>
                    </a:lnTo>
                    <a:lnTo>
                      <a:pt x="79" y="62"/>
                    </a:lnTo>
                    <a:lnTo>
                      <a:pt x="77" y="65"/>
                    </a:lnTo>
                    <a:lnTo>
                      <a:pt x="74" y="69"/>
                    </a:lnTo>
                    <a:lnTo>
                      <a:pt x="72" y="72"/>
                    </a:lnTo>
                    <a:lnTo>
                      <a:pt x="68" y="74"/>
                    </a:lnTo>
                    <a:lnTo>
                      <a:pt x="65" y="77"/>
                    </a:lnTo>
                    <a:lnTo>
                      <a:pt x="62" y="79"/>
                    </a:lnTo>
                    <a:lnTo>
                      <a:pt x="58" y="81"/>
                    </a:lnTo>
                    <a:lnTo>
                      <a:pt x="55" y="82"/>
                    </a:lnTo>
                    <a:lnTo>
                      <a:pt x="51" y="83"/>
                    </a:lnTo>
                    <a:lnTo>
                      <a:pt x="47" y="84"/>
                    </a:lnTo>
                    <a:lnTo>
                      <a:pt x="42" y="84"/>
                    </a:lnTo>
                    <a:lnTo>
                      <a:pt x="38" y="84"/>
                    </a:lnTo>
                    <a:lnTo>
                      <a:pt x="33" y="83"/>
                    </a:lnTo>
                    <a:lnTo>
                      <a:pt x="29" y="82"/>
                    </a:lnTo>
                    <a:lnTo>
                      <a:pt x="26" y="81"/>
                    </a:lnTo>
                    <a:lnTo>
                      <a:pt x="22" y="79"/>
                    </a:lnTo>
                    <a:lnTo>
                      <a:pt x="19" y="77"/>
                    </a:lnTo>
                    <a:lnTo>
                      <a:pt x="16" y="74"/>
                    </a:lnTo>
                    <a:lnTo>
                      <a:pt x="12" y="72"/>
                    </a:lnTo>
                    <a:lnTo>
                      <a:pt x="10" y="69"/>
                    </a:lnTo>
                    <a:lnTo>
                      <a:pt x="7" y="65"/>
                    </a:lnTo>
                    <a:lnTo>
                      <a:pt x="5" y="62"/>
                    </a:lnTo>
                    <a:lnTo>
                      <a:pt x="3" y="58"/>
                    </a:lnTo>
                    <a:lnTo>
                      <a:pt x="2" y="55"/>
                    </a:lnTo>
                    <a:lnTo>
                      <a:pt x="1" y="51"/>
                    </a:lnTo>
                    <a:lnTo>
                      <a:pt x="0" y="47"/>
                    </a:lnTo>
                    <a:lnTo>
                      <a:pt x="0" y="42"/>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85" name="Oval 390"/>
              <p:cNvSpPr>
                <a:spLocks noChangeArrowheads="1"/>
              </p:cNvSpPr>
              <p:nvPr/>
            </p:nvSpPr>
            <p:spPr bwMode="auto">
              <a:xfrm>
                <a:off x="3975" y="209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86" name="Freeform 391"/>
              <p:cNvSpPr>
                <a:spLocks/>
              </p:cNvSpPr>
              <p:nvPr/>
            </p:nvSpPr>
            <p:spPr bwMode="auto">
              <a:xfrm>
                <a:off x="3971" y="2095"/>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87" name="Oval 392"/>
              <p:cNvSpPr>
                <a:spLocks noChangeArrowheads="1"/>
              </p:cNvSpPr>
              <p:nvPr/>
            </p:nvSpPr>
            <p:spPr bwMode="auto">
              <a:xfrm>
                <a:off x="3975" y="290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88" name="Freeform 393"/>
              <p:cNvSpPr>
                <a:spLocks/>
              </p:cNvSpPr>
              <p:nvPr/>
            </p:nvSpPr>
            <p:spPr bwMode="auto">
              <a:xfrm>
                <a:off x="3971" y="2899"/>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29"/>
                    </a:lnTo>
                    <a:lnTo>
                      <a:pt x="83" y="34"/>
                    </a:lnTo>
                    <a:lnTo>
                      <a:pt x="84" y="38"/>
                    </a:lnTo>
                    <a:lnTo>
                      <a:pt x="84" y="42"/>
                    </a:lnTo>
                    <a:lnTo>
                      <a:pt x="84" y="47"/>
                    </a:lnTo>
                    <a:lnTo>
                      <a:pt x="83" y="51"/>
                    </a:lnTo>
                    <a:lnTo>
                      <a:pt x="82" y="55"/>
                    </a:lnTo>
                    <a:lnTo>
                      <a:pt x="81" y="58"/>
                    </a:lnTo>
                    <a:lnTo>
                      <a:pt x="79" y="62"/>
                    </a:lnTo>
                    <a:lnTo>
                      <a:pt x="78" y="65"/>
                    </a:lnTo>
                    <a:lnTo>
                      <a:pt x="74" y="69"/>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9"/>
                    </a:lnTo>
                    <a:lnTo>
                      <a:pt x="7" y="65"/>
                    </a:lnTo>
                    <a:lnTo>
                      <a:pt x="5" y="62"/>
                    </a:lnTo>
                    <a:lnTo>
                      <a:pt x="3" y="58"/>
                    </a:lnTo>
                    <a:lnTo>
                      <a:pt x="2" y="55"/>
                    </a:lnTo>
                    <a:lnTo>
                      <a:pt x="1" y="51"/>
                    </a:lnTo>
                    <a:lnTo>
                      <a:pt x="0" y="47"/>
                    </a:lnTo>
                    <a:lnTo>
                      <a:pt x="0" y="42"/>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89" name="Oval 394"/>
              <p:cNvSpPr>
                <a:spLocks noChangeArrowheads="1"/>
              </p:cNvSpPr>
              <p:nvPr/>
            </p:nvSpPr>
            <p:spPr bwMode="auto">
              <a:xfrm>
                <a:off x="3975" y="266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90" name="Freeform 395"/>
              <p:cNvSpPr>
                <a:spLocks/>
              </p:cNvSpPr>
              <p:nvPr/>
            </p:nvSpPr>
            <p:spPr bwMode="auto">
              <a:xfrm>
                <a:off x="3971" y="2665"/>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91" name="Oval 396"/>
              <p:cNvSpPr>
                <a:spLocks noChangeArrowheads="1"/>
              </p:cNvSpPr>
              <p:nvPr/>
            </p:nvSpPr>
            <p:spPr bwMode="auto">
              <a:xfrm>
                <a:off x="3992" y="199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92" name="Freeform 397"/>
              <p:cNvSpPr>
                <a:spLocks/>
              </p:cNvSpPr>
              <p:nvPr/>
            </p:nvSpPr>
            <p:spPr bwMode="auto">
              <a:xfrm>
                <a:off x="3988" y="1994"/>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3"/>
                  </a:cxn>
                  <a:cxn ang="0">
                    <a:pos x="47" y="84"/>
                  </a:cxn>
                  <a:cxn ang="0">
                    <a:pos x="38" y="84"/>
                  </a:cxn>
                  <a:cxn ang="0">
                    <a:pos x="30" y="83"/>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93" name="Oval 398"/>
              <p:cNvSpPr>
                <a:spLocks noChangeArrowheads="1"/>
              </p:cNvSpPr>
              <p:nvPr/>
            </p:nvSpPr>
            <p:spPr bwMode="auto">
              <a:xfrm>
                <a:off x="3992" y="246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94" name="Freeform 399"/>
              <p:cNvSpPr>
                <a:spLocks/>
              </p:cNvSpPr>
              <p:nvPr/>
            </p:nvSpPr>
            <p:spPr bwMode="auto">
              <a:xfrm>
                <a:off x="3988" y="2464"/>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95" name="Oval 400"/>
              <p:cNvSpPr>
                <a:spLocks noChangeArrowheads="1"/>
              </p:cNvSpPr>
              <p:nvPr/>
            </p:nvSpPr>
            <p:spPr bwMode="auto">
              <a:xfrm>
                <a:off x="3992" y="250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96" name="Freeform 401"/>
              <p:cNvSpPr>
                <a:spLocks/>
              </p:cNvSpPr>
              <p:nvPr/>
            </p:nvSpPr>
            <p:spPr bwMode="auto">
              <a:xfrm>
                <a:off x="3988" y="2497"/>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29"/>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97" name="Oval 402"/>
              <p:cNvSpPr>
                <a:spLocks noChangeArrowheads="1"/>
              </p:cNvSpPr>
              <p:nvPr/>
            </p:nvSpPr>
            <p:spPr bwMode="auto">
              <a:xfrm>
                <a:off x="4009" y="2702"/>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98" name="Freeform 403"/>
              <p:cNvSpPr>
                <a:spLocks/>
              </p:cNvSpPr>
              <p:nvPr/>
            </p:nvSpPr>
            <p:spPr bwMode="auto">
              <a:xfrm>
                <a:off x="4005" y="2698"/>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29"/>
                    </a:lnTo>
                    <a:lnTo>
                      <a:pt x="83" y="34"/>
                    </a:lnTo>
                    <a:lnTo>
                      <a:pt x="84" y="38"/>
                    </a:lnTo>
                    <a:lnTo>
                      <a:pt x="84" y="42"/>
                    </a:lnTo>
                    <a:lnTo>
                      <a:pt x="84" y="47"/>
                    </a:lnTo>
                    <a:lnTo>
                      <a:pt x="83" y="51"/>
                    </a:lnTo>
                    <a:lnTo>
                      <a:pt x="83" y="55"/>
                    </a:lnTo>
                    <a:lnTo>
                      <a:pt x="81" y="58"/>
                    </a:lnTo>
                    <a:lnTo>
                      <a:pt x="79" y="62"/>
                    </a:lnTo>
                    <a:lnTo>
                      <a:pt x="78" y="65"/>
                    </a:lnTo>
                    <a:lnTo>
                      <a:pt x="74" y="69"/>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9"/>
                    </a:lnTo>
                    <a:lnTo>
                      <a:pt x="7" y="65"/>
                    </a:lnTo>
                    <a:lnTo>
                      <a:pt x="5" y="62"/>
                    </a:lnTo>
                    <a:lnTo>
                      <a:pt x="4" y="58"/>
                    </a:lnTo>
                    <a:lnTo>
                      <a:pt x="2" y="55"/>
                    </a:lnTo>
                    <a:lnTo>
                      <a:pt x="1" y="51"/>
                    </a:lnTo>
                    <a:lnTo>
                      <a:pt x="0" y="47"/>
                    </a:lnTo>
                    <a:lnTo>
                      <a:pt x="0" y="42"/>
                    </a:lnTo>
                    <a:lnTo>
                      <a:pt x="0" y="38"/>
                    </a:lnTo>
                    <a:lnTo>
                      <a:pt x="1" y="34"/>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99" name="Oval 404"/>
              <p:cNvSpPr>
                <a:spLocks noChangeArrowheads="1"/>
              </p:cNvSpPr>
              <p:nvPr/>
            </p:nvSpPr>
            <p:spPr bwMode="auto">
              <a:xfrm>
                <a:off x="4009" y="1965"/>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00" name="Freeform 405"/>
              <p:cNvSpPr>
                <a:spLocks/>
              </p:cNvSpPr>
              <p:nvPr/>
            </p:nvSpPr>
            <p:spPr bwMode="auto">
              <a:xfrm>
                <a:off x="4005" y="1961"/>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01" name="Oval 406"/>
              <p:cNvSpPr>
                <a:spLocks noChangeArrowheads="1"/>
              </p:cNvSpPr>
              <p:nvPr/>
            </p:nvSpPr>
            <p:spPr bwMode="auto">
              <a:xfrm>
                <a:off x="4027" y="2636"/>
                <a:ext cx="83"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02" name="Freeform 407"/>
              <p:cNvSpPr>
                <a:spLocks/>
              </p:cNvSpPr>
              <p:nvPr/>
            </p:nvSpPr>
            <p:spPr bwMode="auto">
              <a:xfrm>
                <a:off x="4022" y="2631"/>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6" y="7"/>
                    </a:lnTo>
                    <a:lnTo>
                      <a:pt x="69" y="10"/>
                    </a:lnTo>
                    <a:lnTo>
                      <a:pt x="72" y="13"/>
                    </a:lnTo>
                    <a:lnTo>
                      <a:pt x="74" y="16"/>
                    </a:lnTo>
                    <a:lnTo>
                      <a:pt x="78" y="19"/>
                    </a:lnTo>
                    <a:lnTo>
                      <a:pt x="79" y="22"/>
                    </a:lnTo>
                    <a:lnTo>
                      <a:pt x="81" y="27"/>
                    </a:lnTo>
                    <a:lnTo>
                      <a:pt x="83" y="30"/>
                    </a:lnTo>
                    <a:lnTo>
                      <a:pt x="83" y="34"/>
                    </a:lnTo>
                    <a:lnTo>
                      <a:pt x="84" y="38"/>
                    </a:lnTo>
                    <a:lnTo>
                      <a:pt x="84" y="43"/>
                    </a:lnTo>
                    <a:lnTo>
                      <a:pt x="84" y="47"/>
                    </a:lnTo>
                    <a:lnTo>
                      <a:pt x="83" y="51"/>
                    </a:lnTo>
                    <a:lnTo>
                      <a:pt x="83" y="55"/>
                    </a:lnTo>
                    <a:lnTo>
                      <a:pt x="81" y="58"/>
                    </a:lnTo>
                    <a:lnTo>
                      <a:pt x="79" y="62"/>
                    </a:lnTo>
                    <a:lnTo>
                      <a:pt x="78" y="66"/>
                    </a:lnTo>
                    <a:lnTo>
                      <a:pt x="74" y="69"/>
                    </a:lnTo>
                    <a:lnTo>
                      <a:pt x="72" y="72"/>
                    </a:lnTo>
                    <a:lnTo>
                      <a:pt x="69" y="75"/>
                    </a:lnTo>
                    <a:lnTo>
                      <a:pt x="66" y="78"/>
                    </a:lnTo>
                    <a:lnTo>
                      <a:pt x="62" y="79"/>
                    </a:lnTo>
                    <a:lnTo>
                      <a:pt x="58" y="81"/>
                    </a:lnTo>
                    <a:lnTo>
                      <a:pt x="55" y="83"/>
                    </a:lnTo>
                    <a:lnTo>
                      <a:pt x="51" y="83"/>
                    </a:lnTo>
                    <a:lnTo>
                      <a:pt x="47" y="84"/>
                    </a:lnTo>
                    <a:lnTo>
                      <a:pt x="43" y="84"/>
                    </a:lnTo>
                    <a:lnTo>
                      <a:pt x="38" y="84"/>
                    </a:lnTo>
                    <a:lnTo>
                      <a:pt x="34" y="83"/>
                    </a:lnTo>
                    <a:lnTo>
                      <a:pt x="30" y="83"/>
                    </a:lnTo>
                    <a:lnTo>
                      <a:pt x="27" y="81"/>
                    </a:lnTo>
                    <a:lnTo>
                      <a:pt x="22" y="79"/>
                    </a:lnTo>
                    <a:lnTo>
                      <a:pt x="19" y="78"/>
                    </a:lnTo>
                    <a:lnTo>
                      <a:pt x="16" y="75"/>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3" y="13"/>
                    </a:lnTo>
                    <a:lnTo>
                      <a:pt x="16" y="10"/>
                    </a:lnTo>
                    <a:lnTo>
                      <a:pt x="19" y="7"/>
                    </a:lnTo>
                    <a:lnTo>
                      <a:pt x="22" y="5"/>
                    </a:lnTo>
                    <a:lnTo>
                      <a:pt x="27"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03" name="Oval 408"/>
              <p:cNvSpPr>
                <a:spLocks noChangeArrowheads="1"/>
              </p:cNvSpPr>
              <p:nvPr/>
            </p:nvSpPr>
            <p:spPr bwMode="auto">
              <a:xfrm>
                <a:off x="4027" y="2468"/>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04" name="Freeform 409"/>
              <p:cNvSpPr>
                <a:spLocks/>
              </p:cNvSpPr>
              <p:nvPr/>
            </p:nvSpPr>
            <p:spPr bwMode="auto">
              <a:xfrm>
                <a:off x="4022" y="2464"/>
                <a:ext cx="84" cy="84"/>
              </a:xfrm>
              <a:custGeom>
                <a:avLst/>
                <a:gdLst/>
                <a:ahLst/>
                <a:cxnLst>
                  <a:cxn ang="0">
                    <a:pos x="47" y="0"/>
                  </a:cxn>
                  <a:cxn ang="0">
                    <a:pos x="55" y="1"/>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6"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1"/>
                    </a:lnTo>
                    <a:lnTo>
                      <a:pt x="69" y="74"/>
                    </a:lnTo>
                    <a:lnTo>
                      <a:pt x="66" y="77"/>
                    </a:lnTo>
                    <a:lnTo>
                      <a:pt x="62" y="79"/>
                    </a:lnTo>
                    <a:lnTo>
                      <a:pt x="58" y="80"/>
                    </a:lnTo>
                    <a:lnTo>
                      <a:pt x="55" y="82"/>
                    </a:lnTo>
                    <a:lnTo>
                      <a:pt x="51" y="83"/>
                    </a:lnTo>
                    <a:lnTo>
                      <a:pt x="47" y="84"/>
                    </a:lnTo>
                    <a:lnTo>
                      <a:pt x="43" y="84"/>
                    </a:lnTo>
                    <a:lnTo>
                      <a:pt x="38" y="84"/>
                    </a:lnTo>
                    <a:lnTo>
                      <a:pt x="34" y="83"/>
                    </a:lnTo>
                    <a:lnTo>
                      <a:pt x="30" y="82"/>
                    </a:lnTo>
                    <a:lnTo>
                      <a:pt x="27"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7"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05" name="Oval 410"/>
              <p:cNvSpPr>
                <a:spLocks noChangeArrowheads="1"/>
              </p:cNvSpPr>
              <p:nvPr/>
            </p:nvSpPr>
            <p:spPr bwMode="auto">
              <a:xfrm>
                <a:off x="4027" y="2400"/>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06" name="Freeform 411"/>
              <p:cNvSpPr>
                <a:spLocks/>
              </p:cNvSpPr>
              <p:nvPr/>
            </p:nvSpPr>
            <p:spPr bwMode="auto">
              <a:xfrm>
                <a:off x="4022" y="2396"/>
                <a:ext cx="84" cy="84"/>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6"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6" y="78"/>
                    </a:lnTo>
                    <a:lnTo>
                      <a:pt x="62" y="79"/>
                    </a:lnTo>
                    <a:lnTo>
                      <a:pt x="58" y="81"/>
                    </a:lnTo>
                    <a:lnTo>
                      <a:pt x="55" y="82"/>
                    </a:lnTo>
                    <a:lnTo>
                      <a:pt x="51" y="83"/>
                    </a:lnTo>
                    <a:lnTo>
                      <a:pt x="47" y="84"/>
                    </a:lnTo>
                    <a:lnTo>
                      <a:pt x="43" y="84"/>
                    </a:lnTo>
                    <a:lnTo>
                      <a:pt x="38" y="84"/>
                    </a:lnTo>
                    <a:lnTo>
                      <a:pt x="34" y="83"/>
                    </a:lnTo>
                    <a:lnTo>
                      <a:pt x="30" y="82"/>
                    </a:lnTo>
                    <a:lnTo>
                      <a:pt x="27"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7"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07" name="Oval 412"/>
              <p:cNvSpPr>
                <a:spLocks noChangeArrowheads="1"/>
              </p:cNvSpPr>
              <p:nvPr/>
            </p:nvSpPr>
            <p:spPr bwMode="auto">
              <a:xfrm>
                <a:off x="4027" y="2702"/>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08" name="Freeform 413"/>
              <p:cNvSpPr>
                <a:spLocks/>
              </p:cNvSpPr>
              <p:nvPr/>
            </p:nvSpPr>
            <p:spPr bwMode="auto">
              <a:xfrm>
                <a:off x="4022" y="2698"/>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6" y="7"/>
                    </a:lnTo>
                    <a:lnTo>
                      <a:pt x="69" y="10"/>
                    </a:lnTo>
                    <a:lnTo>
                      <a:pt x="72" y="12"/>
                    </a:lnTo>
                    <a:lnTo>
                      <a:pt x="74" y="16"/>
                    </a:lnTo>
                    <a:lnTo>
                      <a:pt x="78" y="19"/>
                    </a:lnTo>
                    <a:lnTo>
                      <a:pt x="79" y="22"/>
                    </a:lnTo>
                    <a:lnTo>
                      <a:pt x="81" y="26"/>
                    </a:lnTo>
                    <a:lnTo>
                      <a:pt x="83" y="29"/>
                    </a:lnTo>
                    <a:lnTo>
                      <a:pt x="83" y="34"/>
                    </a:lnTo>
                    <a:lnTo>
                      <a:pt x="84" y="38"/>
                    </a:lnTo>
                    <a:lnTo>
                      <a:pt x="84" y="42"/>
                    </a:lnTo>
                    <a:lnTo>
                      <a:pt x="84" y="47"/>
                    </a:lnTo>
                    <a:lnTo>
                      <a:pt x="83" y="51"/>
                    </a:lnTo>
                    <a:lnTo>
                      <a:pt x="83" y="55"/>
                    </a:lnTo>
                    <a:lnTo>
                      <a:pt x="81" y="58"/>
                    </a:lnTo>
                    <a:lnTo>
                      <a:pt x="79" y="62"/>
                    </a:lnTo>
                    <a:lnTo>
                      <a:pt x="78" y="65"/>
                    </a:lnTo>
                    <a:lnTo>
                      <a:pt x="74" y="69"/>
                    </a:lnTo>
                    <a:lnTo>
                      <a:pt x="72" y="72"/>
                    </a:lnTo>
                    <a:lnTo>
                      <a:pt x="69" y="74"/>
                    </a:lnTo>
                    <a:lnTo>
                      <a:pt x="66" y="77"/>
                    </a:lnTo>
                    <a:lnTo>
                      <a:pt x="62" y="79"/>
                    </a:lnTo>
                    <a:lnTo>
                      <a:pt x="58" y="81"/>
                    </a:lnTo>
                    <a:lnTo>
                      <a:pt x="55" y="82"/>
                    </a:lnTo>
                    <a:lnTo>
                      <a:pt x="51" y="83"/>
                    </a:lnTo>
                    <a:lnTo>
                      <a:pt x="47" y="84"/>
                    </a:lnTo>
                    <a:lnTo>
                      <a:pt x="43" y="84"/>
                    </a:lnTo>
                    <a:lnTo>
                      <a:pt x="38" y="84"/>
                    </a:lnTo>
                    <a:lnTo>
                      <a:pt x="34" y="83"/>
                    </a:lnTo>
                    <a:lnTo>
                      <a:pt x="30" y="82"/>
                    </a:lnTo>
                    <a:lnTo>
                      <a:pt x="27" y="81"/>
                    </a:lnTo>
                    <a:lnTo>
                      <a:pt x="22" y="79"/>
                    </a:lnTo>
                    <a:lnTo>
                      <a:pt x="19" y="77"/>
                    </a:lnTo>
                    <a:lnTo>
                      <a:pt x="16" y="74"/>
                    </a:lnTo>
                    <a:lnTo>
                      <a:pt x="13" y="72"/>
                    </a:lnTo>
                    <a:lnTo>
                      <a:pt x="10" y="69"/>
                    </a:lnTo>
                    <a:lnTo>
                      <a:pt x="7" y="65"/>
                    </a:lnTo>
                    <a:lnTo>
                      <a:pt x="5" y="62"/>
                    </a:lnTo>
                    <a:lnTo>
                      <a:pt x="4" y="58"/>
                    </a:lnTo>
                    <a:lnTo>
                      <a:pt x="2" y="55"/>
                    </a:lnTo>
                    <a:lnTo>
                      <a:pt x="1" y="51"/>
                    </a:lnTo>
                    <a:lnTo>
                      <a:pt x="0" y="47"/>
                    </a:lnTo>
                    <a:lnTo>
                      <a:pt x="0" y="42"/>
                    </a:lnTo>
                    <a:lnTo>
                      <a:pt x="0" y="38"/>
                    </a:lnTo>
                    <a:lnTo>
                      <a:pt x="1" y="34"/>
                    </a:lnTo>
                    <a:lnTo>
                      <a:pt x="2" y="29"/>
                    </a:lnTo>
                    <a:lnTo>
                      <a:pt x="4" y="26"/>
                    </a:lnTo>
                    <a:lnTo>
                      <a:pt x="5" y="22"/>
                    </a:lnTo>
                    <a:lnTo>
                      <a:pt x="7" y="19"/>
                    </a:lnTo>
                    <a:lnTo>
                      <a:pt x="10" y="16"/>
                    </a:lnTo>
                    <a:lnTo>
                      <a:pt x="13" y="12"/>
                    </a:lnTo>
                    <a:lnTo>
                      <a:pt x="16" y="10"/>
                    </a:lnTo>
                    <a:lnTo>
                      <a:pt x="19" y="7"/>
                    </a:lnTo>
                    <a:lnTo>
                      <a:pt x="22" y="5"/>
                    </a:lnTo>
                    <a:lnTo>
                      <a:pt x="27"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09" name="Oval 414"/>
              <p:cNvSpPr>
                <a:spLocks noChangeArrowheads="1"/>
              </p:cNvSpPr>
              <p:nvPr/>
            </p:nvSpPr>
            <p:spPr bwMode="auto">
              <a:xfrm>
                <a:off x="4044" y="2769"/>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10" name="Freeform 415"/>
              <p:cNvSpPr>
                <a:spLocks/>
              </p:cNvSpPr>
              <p:nvPr/>
            </p:nvSpPr>
            <p:spPr bwMode="auto">
              <a:xfrm>
                <a:off x="4040" y="2765"/>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2"/>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11" name="Oval 416"/>
              <p:cNvSpPr>
                <a:spLocks noChangeArrowheads="1"/>
              </p:cNvSpPr>
              <p:nvPr/>
            </p:nvSpPr>
            <p:spPr bwMode="auto">
              <a:xfrm>
                <a:off x="4044" y="2636"/>
                <a:ext cx="83"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12" name="Freeform 417"/>
              <p:cNvSpPr>
                <a:spLocks/>
              </p:cNvSpPr>
              <p:nvPr/>
            </p:nvSpPr>
            <p:spPr bwMode="auto">
              <a:xfrm>
                <a:off x="4040" y="2631"/>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5"/>
                  </a:cxn>
                  <a:cxn ang="0">
                    <a:pos x="61" y="79"/>
                  </a:cxn>
                  <a:cxn ang="0">
                    <a:pos x="54" y="83"/>
                  </a:cxn>
                  <a:cxn ang="0">
                    <a:pos x="46" y="84"/>
                  </a:cxn>
                  <a:cxn ang="0">
                    <a:pos x="37" y="84"/>
                  </a:cxn>
                  <a:cxn ang="0">
                    <a:pos x="29" y="83"/>
                  </a:cxn>
                  <a:cxn ang="0">
                    <a:pos x="22" y="79"/>
                  </a:cxn>
                  <a:cxn ang="0">
                    <a:pos x="15" y="75"/>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7"/>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5"/>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7"/>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13" name="Oval 418"/>
              <p:cNvSpPr>
                <a:spLocks noChangeArrowheads="1"/>
              </p:cNvSpPr>
              <p:nvPr/>
            </p:nvSpPr>
            <p:spPr bwMode="auto">
              <a:xfrm>
                <a:off x="4044" y="2535"/>
                <a:ext cx="83"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14" name="Freeform 419"/>
              <p:cNvSpPr>
                <a:spLocks/>
              </p:cNvSpPr>
              <p:nvPr/>
            </p:nvSpPr>
            <p:spPr bwMode="auto">
              <a:xfrm>
                <a:off x="4040" y="2531"/>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8"/>
                  </a:cxn>
                  <a:cxn ang="0">
                    <a:pos x="54" y="82"/>
                  </a:cxn>
                  <a:cxn ang="0">
                    <a:pos x="46" y="83"/>
                  </a:cxn>
                  <a:cxn ang="0">
                    <a:pos x="37" y="83"/>
                  </a:cxn>
                  <a:cxn ang="0">
                    <a:pos x="29" y="82"/>
                  </a:cxn>
                  <a:cxn ang="0">
                    <a:pos x="22" y="78"/>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8"/>
                    </a:lnTo>
                    <a:lnTo>
                      <a:pt x="57" y="80"/>
                    </a:lnTo>
                    <a:lnTo>
                      <a:pt x="54" y="82"/>
                    </a:lnTo>
                    <a:lnTo>
                      <a:pt x="50" y="83"/>
                    </a:lnTo>
                    <a:lnTo>
                      <a:pt x="46" y="83"/>
                    </a:lnTo>
                    <a:lnTo>
                      <a:pt x="42" y="83"/>
                    </a:lnTo>
                    <a:lnTo>
                      <a:pt x="37" y="83"/>
                    </a:lnTo>
                    <a:lnTo>
                      <a:pt x="33" y="83"/>
                    </a:lnTo>
                    <a:lnTo>
                      <a:pt x="29" y="82"/>
                    </a:lnTo>
                    <a:lnTo>
                      <a:pt x="26" y="80"/>
                    </a:lnTo>
                    <a:lnTo>
                      <a:pt x="22" y="78"/>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15" name="Oval 420"/>
              <p:cNvSpPr>
                <a:spLocks noChangeArrowheads="1"/>
              </p:cNvSpPr>
              <p:nvPr/>
            </p:nvSpPr>
            <p:spPr bwMode="auto">
              <a:xfrm>
                <a:off x="4060" y="2066"/>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16" name="Freeform 421"/>
              <p:cNvSpPr>
                <a:spLocks/>
              </p:cNvSpPr>
              <p:nvPr/>
            </p:nvSpPr>
            <p:spPr bwMode="auto">
              <a:xfrm>
                <a:off x="4056" y="2062"/>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17" name="Oval 422"/>
              <p:cNvSpPr>
                <a:spLocks noChangeArrowheads="1"/>
              </p:cNvSpPr>
              <p:nvPr/>
            </p:nvSpPr>
            <p:spPr bwMode="auto">
              <a:xfrm>
                <a:off x="4060" y="2702"/>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18" name="Freeform 423"/>
              <p:cNvSpPr>
                <a:spLocks/>
              </p:cNvSpPr>
              <p:nvPr/>
            </p:nvSpPr>
            <p:spPr bwMode="auto">
              <a:xfrm>
                <a:off x="4056" y="2698"/>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2"/>
                    </a:lnTo>
                    <a:lnTo>
                      <a:pt x="84" y="47"/>
                    </a:lnTo>
                    <a:lnTo>
                      <a:pt x="83" y="51"/>
                    </a:lnTo>
                    <a:lnTo>
                      <a:pt x="82" y="55"/>
                    </a:lnTo>
                    <a:lnTo>
                      <a:pt x="80" y="58"/>
                    </a:lnTo>
                    <a:lnTo>
                      <a:pt x="79" y="62"/>
                    </a:lnTo>
                    <a:lnTo>
                      <a:pt x="77" y="65"/>
                    </a:lnTo>
                    <a:lnTo>
                      <a:pt x="74" y="69"/>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9"/>
                    </a:lnTo>
                    <a:lnTo>
                      <a:pt x="6" y="65"/>
                    </a:lnTo>
                    <a:lnTo>
                      <a:pt x="5" y="62"/>
                    </a:lnTo>
                    <a:lnTo>
                      <a:pt x="3" y="58"/>
                    </a:lnTo>
                    <a:lnTo>
                      <a:pt x="1" y="55"/>
                    </a:lnTo>
                    <a:lnTo>
                      <a:pt x="1" y="51"/>
                    </a:lnTo>
                    <a:lnTo>
                      <a:pt x="0" y="47"/>
                    </a:lnTo>
                    <a:lnTo>
                      <a:pt x="0" y="42"/>
                    </a:lnTo>
                    <a:lnTo>
                      <a:pt x="0" y="38"/>
                    </a:lnTo>
                    <a:lnTo>
                      <a:pt x="1" y="34"/>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19" name="Oval 424"/>
              <p:cNvSpPr>
                <a:spLocks noChangeArrowheads="1"/>
              </p:cNvSpPr>
              <p:nvPr/>
            </p:nvSpPr>
            <p:spPr bwMode="auto">
              <a:xfrm>
                <a:off x="4060" y="2837"/>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20" name="Freeform 425"/>
              <p:cNvSpPr>
                <a:spLocks/>
              </p:cNvSpPr>
              <p:nvPr/>
            </p:nvSpPr>
            <p:spPr bwMode="auto">
              <a:xfrm>
                <a:off x="4056" y="2832"/>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6" y="66"/>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21" name="Oval 426"/>
              <p:cNvSpPr>
                <a:spLocks noChangeArrowheads="1"/>
              </p:cNvSpPr>
              <p:nvPr/>
            </p:nvSpPr>
            <p:spPr bwMode="auto">
              <a:xfrm>
                <a:off x="4060" y="1496"/>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22" name="Freeform 427"/>
              <p:cNvSpPr>
                <a:spLocks/>
              </p:cNvSpPr>
              <p:nvPr/>
            </p:nvSpPr>
            <p:spPr bwMode="auto">
              <a:xfrm>
                <a:off x="4056" y="1492"/>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2"/>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23" name="Oval 428"/>
              <p:cNvSpPr>
                <a:spLocks noChangeArrowheads="1"/>
              </p:cNvSpPr>
              <p:nvPr/>
            </p:nvSpPr>
            <p:spPr bwMode="auto">
              <a:xfrm>
                <a:off x="4060" y="260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24" name="Freeform 429"/>
              <p:cNvSpPr>
                <a:spLocks/>
              </p:cNvSpPr>
              <p:nvPr/>
            </p:nvSpPr>
            <p:spPr bwMode="auto">
              <a:xfrm>
                <a:off x="4056" y="2597"/>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2"/>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25" name="Oval 430"/>
              <p:cNvSpPr>
                <a:spLocks noChangeArrowheads="1"/>
              </p:cNvSpPr>
              <p:nvPr/>
            </p:nvSpPr>
            <p:spPr bwMode="auto">
              <a:xfrm>
                <a:off x="4060" y="280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26" name="Freeform 431"/>
              <p:cNvSpPr>
                <a:spLocks/>
              </p:cNvSpPr>
              <p:nvPr/>
            </p:nvSpPr>
            <p:spPr bwMode="auto">
              <a:xfrm>
                <a:off x="4056" y="2799"/>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5"/>
                  </a:cxn>
                  <a:cxn ang="0">
                    <a:pos x="0" y="46"/>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1" y="55"/>
                    </a:lnTo>
                    <a:lnTo>
                      <a:pt x="1" y="51"/>
                    </a:lnTo>
                    <a:lnTo>
                      <a:pt x="0" y="46"/>
                    </a:lnTo>
                    <a:lnTo>
                      <a:pt x="0" y="42"/>
                    </a:lnTo>
                    <a:lnTo>
                      <a:pt x="0" y="38"/>
                    </a:lnTo>
                    <a:lnTo>
                      <a:pt x="1" y="33"/>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27" name="Oval 432"/>
              <p:cNvSpPr>
                <a:spLocks noChangeArrowheads="1"/>
              </p:cNvSpPr>
              <p:nvPr/>
            </p:nvSpPr>
            <p:spPr bwMode="auto">
              <a:xfrm>
                <a:off x="4060" y="2234"/>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28" name="Freeform 433"/>
              <p:cNvSpPr>
                <a:spLocks/>
              </p:cNvSpPr>
              <p:nvPr/>
            </p:nvSpPr>
            <p:spPr bwMode="auto">
              <a:xfrm>
                <a:off x="4056" y="2229"/>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1" y="55"/>
                    </a:lnTo>
                    <a:lnTo>
                      <a:pt x="1" y="51"/>
                    </a:lnTo>
                    <a:lnTo>
                      <a:pt x="0" y="47"/>
                    </a:lnTo>
                    <a:lnTo>
                      <a:pt x="0" y="43"/>
                    </a:lnTo>
                    <a:lnTo>
                      <a:pt x="0" y="38"/>
                    </a:lnTo>
                    <a:lnTo>
                      <a:pt x="1" y="34"/>
                    </a:lnTo>
                    <a:lnTo>
                      <a:pt x="1"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29" name="Oval 434"/>
              <p:cNvSpPr>
                <a:spLocks noChangeArrowheads="1"/>
              </p:cNvSpPr>
              <p:nvPr/>
            </p:nvSpPr>
            <p:spPr bwMode="auto">
              <a:xfrm>
                <a:off x="4060" y="2334"/>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30" name="Freeform 435"/>
              <p:cNvSpPr>
                <a:spLocks/>
              </p:cNvSpPr>
              <p:nvPr/>
            </p:nvSpPr>
            <p:spPr bwMode="auto">
              <a:xfrm>
                <a:off x="4056" y="2330"/>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31" name="Oval 436"/>
              <p:cNvSpPr>
                <a:spLocks noChangeArrowheads="1"/>
              </p:cNvSpPr>
              <p:nvPr/>
            </p:nvSpPr>
            <p:spPr bwMode="auto">
              <a:xfrm>
                <a:off x="4060" y="280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32" name="Freeform 437"/>
              <p:cNvSpPr>
                <a:spLocks/>
              </p:cNvSpPr>
              <p:nvPr/>
            </p:nvSpPr>
            <p:spPr bwMode="auto">
              <a:xfrm>
                <a:off x="4056" y="2799"/>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5"/>
                  </a:cxn>
                  <a:cxn ang="0">
                    <a:pos x="0" y="46"/>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1" y="55"/>
                    </a:lnTo>
                    <a:lnTo>
                      <a:pt x="1" y="51"/>
                    </a:lnTo>
                    <a:lnTo>
                      <a:pt x="0" y="46"/>
                    </a:lnTo>
                    <a:lnTo>
                      <a:pt x="0" y="42"/>
                    </a:lnTo>
                    <a:lnTo>
                      <a:pt x="0" y="38"/>
                    </a:lnTo>
                    <a:lnTo>
                      <a:pt x="1" y="33"/>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33" name="Oval 438"/>
              <p:cNvSpPr>
                <a:spLocks noChangeArrowheads="1"/>
              </p:cNvSpPr>
              <p:nvPr/>
            </p:nvSpPr>
            <p:spPr bwMode="auto">
              <a:xfrm>
                <a:off x="4060" y="2133"/>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34" name="Freeform 439"/>
              <p:cNvSpPr>
                <a:spLocks/>
              </p:cNvSpPr>
              <p:nvPr/>
            </p:nvSpPr>
            <p:spPr bwMode="auto">
              <a:xfrm>
                <a:off x="4056" y="2129"/>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35" name="Oval 440"/>
              <p:cNvSpPr>
                <a:spLocks noChangeArrowheads="1"/>
              </p:cNvSpPr>
              <p:nvPr/>
            </p:nvSpPr>
            <p:spPr bwMode="auto">
              <a:xfrm>
                <a:off x="4077" y="2535"/>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36" name="Freeform 441"/>
              <p:cNvSpPr>
                <a:spLocks/>
              </p:cNvSpPr>
              <p:nvPr/>
            </p:nvSpPr>
            <p:spPr bwMode="auto">
              <a:xfrm>
                <a:off x="4073" y="2531"/>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8"/>
                    </a:lnTo>
                    <a:lnTo>
                      <a:pt x="58" y="80"/>
                    </a:lnTo>
                    <a:lnTo>
                      <a:pt x="54" y="82"/>
                    </a:lnTo>
                    <a:lnTo>
                      <a:pt x="50" y="83"/>
                    </a:lnTo>
                    <a:lnTo>
                      <a:pt x="46" y="83"/>
                    </a:lnTo>
                    <a:lnTo>
                      <a:pt x="42" y="83"/>
                    </a:lnTo>
                    <a:lnTo>
                      <a:pt x="37" y="83"/>
                    </a:lnTo>
                    <a:lnTo>
                      <a:pt x="33" y="83"/>
                    </a:lnTo>
                    <a:lnTo>
                      <a:pt x="29" y="82"/>
                    </a:lnTo>
                    <a:lnTo>
                      <a:pt x="26" y="80"/>
                    </a:lnTo>
                    <a:lnTo>
                      <a:pt x="22" y="78"/>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37" name="Oval 442"/>
              <p:cNvSpPr>
                <a:spLocks noChangeArrowheads="1"/>
              </p:cNvSpPr>
              <p:nvPr/>
            </p:nvSpPr>
            <p:spPr bwMode="auto">
              <a:xfrm>
                <a:off x="4094" y="266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38" name="Freeform 443"/>
              <p:cNvSpPr>
                <a:spLocks/>
              </p:cNvSpPr>
              <p:nvPr/>
            </p:nvSpPr>
            <p:spPr bwMode="auto">
              <a:xfrm>
                <a:off x="4090" y="2665"/>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39" name="Oval 444"/>
              <p:cNvSpPr>
                <a:spLocks noChangeArrowheads="1"/>
              </p:cNvSpPr>
              <p:nvPr/>
            </p:nvSpPr>
            <p:spPr bwMode="auto">
              <a:xfrm>
                <a:off x="4094" y="1865"/>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40" name="Freeform 445"/>
              <p:cNvSpPr>
                <a:spLocks/>
              </p:cNvSpPr>
              <p:nvPr/>
            </p:nvSpPr>
            <p:spPr bwMode="auto">
              <a:xfrm>
                <a:off x="4090" y="1861"/>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41" name="Oval 446"/>
              <p:cNvSpPr>
                <a:spLocks noChangeArrowheads="1"/>
              </p:cNvSpPr>
              <p:nvPr/>
            </p:nvSpPr>
            <p:spPr bwMode="auto">
              <a:xfrm>
                <a:off x="4111" y="2334"/>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42" name="Freeform 447"/>
              <p:cNvSpPr>
                <a:spLocks/>
              </p:cNvSpPr>
              <p:nvPr/>
            </p:nvSpPr>
            <p:spPr bwMode="auto">
              <a:xfrm>
                <a:off x="4107" y="2330"/>
                <a:ext cx="84" cy="83"/>
              </a:xfrm>
              <a:custGeom>
                <a:avLst/>
                <a:gdLst/>
                <a:ahLst/>
                <a:cxnLst>
                  <a:cxn ang="0">
                    <a:pos x="46" y="0"/>
                  </a:cxn>
                  <a:cxn ang="0">
                    <a:pos x="55"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5" y="82"/>
                  </a:cxn>
                  <a:cxn ang="0">
                    <a:pos x="46" y="83"/>
                  </a:cxn>
                  <a:cxn ang="0">
                    <a:pos x="37" y="83"/>
                  </a:cxn>
                  <a:cxn ang="0">
                    <a:pos x="29"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29" y="1"/>
                  </a:cxn>
                  <a:cxn ang="0">
                    <a:pos x="37" y="0"/>
                  </a:cxn>
                  <a:cxn ang="0">
                    <a:pos x="42" y="0"/>
                  </a:cxn>
                </a:cxnLst>
                <a:rect l="0" t="0" r="r" b="b"/>
                <a:pathLst>
                  <a:path w="84" h="83">
                    <a:moveTo>
                      <a:pt x="42" y="0"/>
                    </a:moveTo>
                    <a:lnTo>
                      <a:pt x="46" y="0"/>
                    </a:lnTo>
                    <a:lnTo>
                      <a:pt x="51" y="0"/>
                    </a:lnTo>
                    <a:lnTo>
                      <a:pt x="55" y="1"/>
                    </a:lnTo>
                    <a:lnTo>
                      <a:pt x="58" y="3"/>
                    </a:lnTo>
                    <a:lnTo>
                      <a:pt x="62" y="4"/>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9"/>
                    </a:lnTo>
                    <a:lnTo>
                      <a:pt x="58" y="80"/>
                    </a:lnTo>
                    <a:lnTo>
                      <a:pt x="55" y="82"/>
                    </a:lnTo>
                    <a:lnTo>
                      <a:pt x="51" y="83"/>
                    </a:lnTo>
                    <a:lnTo>
                      <a:pt x="46" y="83"/>
                    </a:lnTo>
                    <a:lnTo>
                      <a:pt x="42" y="83"/>
                    </a:lnTo>
                    <a:lnTo>
                      <a:pt x="37" y="83"/>
                    </a:lnTo>
                    <a:lnTo>
                      <a:pt x="33" y="83"/>
                    </a:lnTo>
                    <a:lnTo>
                      <a:pt x="29"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43" name="Oval 448"/>
              <p:cNvSpPr>
                <a:spLocks noChangeArrowheads="1"/>
              </p:cNvSpPr>
              <p:nvPr/>
            </p:nvSpPr>
            <p:spPr bwMode="auto">
              <a:xfrm>
                <a:off x="4128" y="260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44" name="Freeform 449"/>
              <p:cNvSpPr>
                <a:spLocks/>
              </p:cNvSpPr>
              <p:nvPr/>
            </p:nvSpPr>
            <p:spPr bwMode="auto">
              <a:xfrm>
                <a:off x="4124" y="2597"/>
                <a:ext cx="84" cy="84"/>
              </a:xfrm>
              <a:custGeom>
                <a:avLst/>
                <a:gdLst/>
                <a:ahLst/>
                <a:cxnLst>
                  <a:cxn ang="0">
                    <a:pos x="47"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4"/>
                    </a:lnTo>
                    <a:lnTo>
                      <a:pt x="62" y="5"/>
                    </a:lnTo>
                    <a:lnTo>
                      <a:pt x="65" y="7"/>
                    </a:lnTo>
                    <a:lnTo>
                      <a:pt x="68"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4"/>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45" name="Oval 450"/>
              <p:cNvSpPr>
                <a:spLocks noChangeArrowheads="1"/>
              </p:cNvSpPr>
              <p:nvPr/>
            </p:nvSpPr>
            <p:spPr bwMode="auto">
              <a:xfrm>
                <a:off x="4128" y="2736"/>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46" name="Freeform 451"/>
              <p:cNvSpPr>
                <a:spLocks/>
              </p:cNvSpPr>
              <p:nvPr/>
            </p:nvSpPr>
            <p:spPr bwMode="auto">
              <a:xfrm>
                <a:off x="4124" y="2732"/>
                <a:ext cx="84" cy="83"/>
              </a:xfrm>
              <a:custGeom>
                <a:avLst/>
                <a:gdLst/>
                <a:ahLst/>
                <a:cxnLst>
                  <a:cxn ang="0">
                    <a:pos x="47" y="0"/>
                  </a:cxn>
                  <a:cxn ang="0">
                    <a:pos x="55"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5" y="82"/>
                  </a:cxn>
                  <a:cxn ang="0">
                    <a:pos x="47" y="83"/>
                  </a:cxn>
                  <a:cxn ang="0">
                    <a:pos x="38" y="83"/>
                  </a:cxn>
                  <a:cxn ang="0">
                    <a:pos x="29"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29" y="1"/>
                  </a:cxn>
                  <a:cxn ang="0">
                    <a:pos x="38" y="0"/>
                  </a:cxn>
                  <a:cxn ang="0">
                    <a:pos x="42" y="0"/>
                  </a:cxn>
                </a:cxnLst>
                <a:rect l="0" t="0" r="r" b="b"/>
                <a:pathLst>
                  <a:path w="84" h="83">
                    <a:moveTo>
                      <a:pt x="42" y="0"/>
                    </a:moveTo>
                    <a:lnTo>
                      <a:pt x="47" y="0"/>
                    </a:lnTo>
                    <a:lnTo>
                      <a:pt x="51" y="0"/>
                    </a:lnTo>
                    <a:lnTo>
                      <a:pt x="55" y="1"/>
                    </a:lnTo>
                    <a:lnTo>
                      <a:pt x="58" y="3"/>
                    </a:lnTo>
                    <a:lnTo>
                      <a:pt x="62" y="4"/>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8"/>
                    </a:lnTo>
                    <a:lnTo>
                      <a:pt x="58" y="80"/>
                    </a:lnTo>
                    <a:lnTo>
                      <a:pt x="55" y="82"/>
                    </a:lnTo>
                    <a:lnTo>
                      <a:pt x="51" y="83"/>
                    </a:lnTo>
                    <a:lnTo>
                      <a:pt x="47" y="83"/>
                    </a:lnTo>
                    <a:lnTo>
                      <a:pt x="42" y="83"/>
                    </a:lnTo>
                    <a:lnTo>
                      <a:pt x="38" y="83"/>
                    </a:lnTo>
                    <a:lnTo>
                      <a:pt x="34" y="83"/>
                    </a:lnTo>
                    <a:lnTo>
                      <a:pt x="29" y="82"/>
                    </a:lnTo>
                    <a:lnTo>
                      <a:pt x="26" y="80"/>
                    </a:lnTo>
                    <a:lnTo>
                      <a:pt x="22" y="78"/>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29" y="1"/>
                    </a:lnTo>
                    <a:lnTo>
                      <a:pt x="34" y="0"/>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47" name="Oval 452"/>
              <p:cNvSpPr>
                <a:spLocks noChangeArrowheads="1"/>
              </p:cNvSpPr>
              <p:nvPr/>
            </p:nvSpPr>
            <p:spPr bwMode="auto">
              <a:xfrm>
                <a:off x="4145" y="2535"/>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48" name="Freeform 453"/>
              <p:cNvSpPr>
                <a:spLocks/>
              </p:cNvSpPr>
              <p:nvPr/>
            </p:nvSpPr>
            <p:spPr bwMode="auto">
              <a:xfrm>
                <a:off x="4141" y="2531"/>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8"/>
                  </a:cxn>
                  <a:cxn ang="0">
                    <a:pos x="55" y="82"/>
                  </a:cxn>
                  <a:cxn ang="0">
                    <a:pos x="47" y="83"/>
                  </a:cxn>
                  <a:cxn ang="0">
                    <a:pos x="38" y="83"/>
                  </a:cxn>
                  <a:cxn ang="0">
                    <a:pos x="30" y="82"/>
                  </a:cxn>
                  <a:cxn ang="0">
                    <a:pos x="22" y="78"/>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8"/>
                    </a:lnTo>
                    <a:lnTo>
                      <a:pt x="58" y="80"/>
                    </a:lnTo>
                    <a:lnTo>
                      <a:pt x="55" y="82"/>
                    </a:lnTo>
                    <a:lnTo>
                      <a:pt x="51" y="83"/>
                    </a:lnTo>
                    <a:lnTo>
                      <a:pt x="47" y="83"/>
                    </a:lnTo>
                    <a:lnTo>
                      <a:pt x="43" y="83"/>
                    </a:lnTo>
                    <a:lnTo>
                      <a:pt x="38" y="83"/>
                    </a:lnTo>
                    <a:lnTo>
                      <a:pt x="34" y="83"/>
                    </a:lnTo>
                    <a:lnTo>
                      <a:pt x="30" y="82"/>
                    </a:lnTo>
                    <a:lnTo>
                      <a:pt x="26" y="80"/>
                    </a:lnTo>
                    <a:lnTo>
                      <a:pt x="22" y="78"/>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49" name="Oval 454"/>
              <p:cNvSpPr>
                <a:spLocks noChangeArrowheads="1"/>
              </p:cNvSpPr>
              <p:nvPr/>
            </p:nvSpPr>
            <p:spPr bwMode="auto">
              <a:xfrm>
                <a:off x="4179" y="2468"/>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50" name="Freeform 455"/>
              <p:cNvSpPr>
                <a:spLocks/>
              </p:cNvSpPr>
              <p:nvPr/>
            </p:nvSpPr>
            <p:spPr bwMode="auto">
              <a:xfrm>
                <a:off x="4175" y="2464"/>
                <a:ext cx="83" cy="84"/>
              </a:xfrm>
              <a:custGeom>
                <a:avLst/>
                <a:gdLst/>
                <a:ahLst/>
                <a:cxnLst>
                  <a:cxn ang="0">
                    <a:pos x="46" y="0"/>
                  </a:cxn>
                  <a:cxn ang="0">
                    <a:pos x="54" y="1"/>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51" name="Oval 456"/>
              <p:cNvSpPr>
                <a:spLocks noChangeArrowheads="1"/>
              </p:cNvSpPr>
              <p:nvPr/>
            </p:nvSpPr>
            <p:spPr bwMode="auto">
              <a:xfrm>
                <a:off x="4179" y="2468"/>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52" name="Freeform 457"/>
              <p:cNvSpPr>
                <a:spLocks/>
              </p:cNvSpPr>
              <p:nvPr/>
            </p:nvSpPr>
            <p:spPr bwMode="auto">
              <a:xfrm>
                <a:off x="4175" y="2464"/>
                <a:ext cx="83" cy="84"/>
              </a:xfrm>
              <a:custGeom>
                <a:avLst/>
                <a:gdLst/>
                <a:ahLst/>
                <a:cxnLst>
                  <a:cxn ang="0">
                    <a:pos x="46" y="0"/>
                  </a:cxn>
                  <a:cxn ang="0">
                    <a:pos x="54" y="1"/>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9"/>
                    </a:lnTo>
                    <a:lnTo>
                      <a:pt x="78" y="22"/>
                    </a:lnTo>
                    <a:lnTo>
                      <a:pt x="80" y="26"/>
                    </a:lnTo>
                    <a:lnTo>
                      <a:pt x="82" y="29"/>
                    </a:lnTo>
                    <a:lnTo>
                      <a:pt x="83" y="33"/>
                    </a:lnTo>
                    <a:lnTo>
                      <a:pt x="83" y="37"/>
                    </a:lnTo>
                    <a:lnTo>
                      <a:pt x="83" y="42"/>
                    </a:lnTo>
                    <a:lnTo>
                      <a:pt x="83" y="46"/>
                    </a:lnTo>
                    <a:lnTo>
                      <a:pt x="83" y="50"/>
                    </a:lnTo>
                    <a:lnTo>
                      <a:pt x="82" y="54"/>
                    </a:lnTo>
                    <a:lnTo>
                      <a:pt x="80" y="58"/>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53" name="Oval 458"/>
              <p:cNvSpPr>
                <a:spLocks noChangeArrowheads="1"/>
              </p:cNvSpPr>
              <p:nvPr/>
            </p:nvSpPr>
            <p:spPr bwMode="auto">
              <a:xfrm>
                <a:off x="4196" y="266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54" name="Freeform 459"/>
              <p:cNvSpPr>
                <a:spLocks/>
              </p:cNvSpPr>
              <p:nvPr/>
            </p:nvSpPr>
            <p:spPr bwMode="auto">
              <a:xfrm>
                <a:off x="4192" y="2665"/>
                <a:ext cx="83" cy="84"/>
              </a:xfrm>
              <a:custGeom>
                <a:avLst/>
                <a:gdLst/>
                <a:ahLst/>
                <a:cxnLst>
                  <a:cxn ang="0">
                    <a:pos x="46" y="0"/>
                  </a:cxn>
                  <a:cxn ang="0">
                    <a:pos x="54" y="1"/>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55" name="Oval 460"/>
              <p:cNvSpPr>
                <a:spLocks noChangeArrowheads="1"/>
              </p:cNvSpPr>
              <p:nvPr/>
            </p:nvSpPr>
            <p:spPr bwMode="auto">
              <a:xfrm>
                <a:off x="4196" y="276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56" name="Freeform 461"/>
              <p:cNvSpPr>
                <a:spLocks/>
              </p:cNvSpPr>
              <p:nvPr/>
            </p:nvSpPr>
            <p:spPr bwMode="auto">
              <a:xfrm>
                <a:off x="4192" y="2765"/>
                <a:ext cx="83" cy="84"/>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2"/>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57" name="Oval 462"/>
              <p:cNvSpPr>
                <a:spLocks noChangeArrowheads="1"/>
              </p:cNvSpPr>
              <p:nvPr/>
            </p:nvSpPr>
            <p:spPr bwMode="auto">
              <a:xfrm>
                <a:off x="4213" y="287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58" name="Freeform 463"/>
              <p:cNvSpPr>
                <a:spLocks/>
              </p:cNvSpPr>
              <p:nvPr/>
            </p:nvSpPr>
            <p:spPr bwMode="auto">
              <a:xfrm>
                <a:off x="4209" y="2866"/>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7"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8"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59" name="Oval 464"/>
              <p:cNvSpPr>
                <a:spLocks noChangeArrowheads="1"/>
              </p:cNvSpPr>
              <p:nvPr/>
            </p:nvSpPr>
            <p:spPr bwMode="auto">
              <a:xfrm>
                <a:off x="4230" y="260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60" name="Freeform 465"/>
              <p:cNvSpPr>
                <a:spLocks/>
              </p:cNvSpPr>
              <p:nvPr/>
            </p:nvSpPr>
            <p:spPr bwMode="auto">
              <a:xfrm>
                <a:off x="4226" y="2597"/>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2"/>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61" name="Oval 466"/>
              <p:cNvSpPr>
                <a:spLocks noChangeArrowheads="1"/>
              </p:cNvSpPr>
              <p:nvPr/>
            </p:nvSpPr>
            <p:spPr bwMode="auto">
              <a:xfrm>
                <a:off x="4230" y="287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62" name="Freeform 467"/>
              <p:cNvSpPr>
                <a:spLocks/>
              </p:cNvSpPr>
              <p:nvPr/>
            </p:nvSpPr>
            <p:spPr bwMode="auto">
              <a:xfrm>
                <a:off x="4226" y="2866"/>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63" name="Oval 468"/>
              <p:cNvSpPr>
                <a:spLocks noChangeArrowheads="1"/>
              </p:cNvSpPr>
              <p:nvPr/>
            </p:nvSpPr>
            <p:spPr bwMode="auto">
              <a:xfrm>
                <a:off x="4247" y="2535"/>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64" name="Freeform 469"/>
              <p:cNvSpPr>
                <a:spLocks/>
              </p:cNvSpPr>
              <p:nvPr/>
            </p:nvSpPr>
            <p:spPr bwMode="auto">
              <a:xfrm>
                <a:off x="4243" y="2531"/>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8"/>
                    </a:lnTo>
                    <a:lnTo>
                      <a:pt x="58" y="80"/>
                    </a:lnTo>
                    <a:lnTo>
                      <a:pt x="54" y="82"/>
                    </a:lnTo>
                    <a:lnTo>
                      <a:pt x="50" y="83"/>
                    </a:lnTo>
                    <a:lnTo>
                      <a:pt x="46" y="83"/>
                    </a:lnTo>
                    <a:lnTo>
                      <a:pt x="42" y="83"/>
                    </a:lnTo>
                    <a:lnTo>
                      <a:pt x="37" y="83"/>
                    </a:lnTo>
                    <a:lnTo>
                      <a:pt x="33" y="83"/>
                    </a:lnTo>
                    <a:lnTo>
                      <a:pt x="29" y="82"/>
                    </a:lnTo>
                    <a:lnTo>
                      <a:pt x="26" y="80"/>
                    </a:lnTo>
                    <a:lnTo>
                      <a:pt x="22" y="78"/>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65" name="Oval 470"/>
              <p:cNvSpPr>
                <a:spLocks noChangeArrowheads="1"/>
              </p:cNvSpPr>
              <p:nvPr/>
            </p:nvSpPr>
            <p:spPr bwMode="auto">
              <a:xfrm>
                <a:off x="4247" y="209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66" name="Freeform 471"/>
              <p:cNvSpPr>
                <a:spLocks/>
              </p:cNvSpPr>
              <p:nvPr/>
            </p:nvSpPr>
            <p:spPr bwMode="auto">
              <a:xfrm>
                <a:off x="4243" y="2095"/>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30"/>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67" name="Oval 472"/>
              <p:cNvSpPr>
                <a:spLocks noChangeArrowheads="1"/>
              </p:cNvSpPr>
              <p:nvPr/>
            </p:nvSpPr>
            <p:spPr bwMode="auto">
              <a:xfrm>
                <a:off x="4263" y="2334"/>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68" name="Freeform 473"/>
              <p:cNvSpPr>
                <a:spLocks/>
              </p:cNvSpPr>
              <p:nvPr/>
            </p:nvSpPr>
            <p:spPr bwMode="auto">
              <a:xfrm>
                <a:off x="4259" y="2330"/>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9"/>
                  </a:cxn>
                  <a:cxn ang="0">
                    <a:pos x="55" y="82"/>
                  </a:cxn>
                  <a:cxn ang="0">
                    <a:pos x="47" y="83"/>
                  </a:cxn>
                  <a:cxn ang="0">
                    <a:pos x="38" y="83"/>
                  </a:cxn>
                  <a:cxn ang="0">
                    <a:pos x="29"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29" y="1"/>
                  </a:cxn>
                  <a:cxn ang="0">
                    <a:pos x="38" y="0"/>
                  </a:cxn>
                  <a:cxn ang="0">
                    <a:pos x="42" y="0"/>
                  </a:cxn>
                </a:cxnLst>
                <a:rect l="0" t="0" r="r" b="b"/>
                <a:pathLst>
                  <a:path w="84" h="83">
                    <a:moveTo>
                      <a:pt x="42" y="0"/>
                    </a:moveTo>
                    <a:lnTo>
                      <a:pt x="47" y="0"/>
                    </a:lnTo>
                    <a:lnTo>
                      <a:pt x="51" y="0"/>
                    </a:lnTo>
                    <a:lnTo>
                      <a:pt x="55" y="1"/>
                    </a:lnTo>
                    <a:lnTo>
                      <a:pt x="58" y="3"/>
                    </a:lnTo>
                    <a:lnTo>
                      <a:pt x="62" y="4"/>
                    </a:lnTo>
                    <a:lnTo>
                      <a:pt x="65" y="6"/>
                    </a:lnTo>
                    <a:lnTo>
                      <a:pt x="69"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9" y="74"/>
                    </a:lnTo>
                    <a:lnTo>
                      <a:pt x="65" y="77"/>
                    </a:lnTo>
                    <a:lnTo>
                      <a:pt x="62" y="79"/>
                    </a:lnTo>
                    <a:lnTo>
                      <a:pt x="58" y="80"/>
                    </a:lnTo>
                    <a:lnTo>
                      <a:pt x="55" y="82"/>
                    </a:lnTo>
                    <a:lnTo>
                      <a:pt x="51" y="83"/>
                    </a:lnTo>
                    <a:lnTo>
                      <a:pt x="47" y="83"/>
                    </a:lnTo>
                    <a:lnTo>
                      <a:pt x="42" y="83"/>
                    </a:lnTo>
                    <a:lnTo>
                      <a:pt x="38" y="83"/>
                    </a:lnTo>
                    <a:lnTo>
                      <a:pt x="34" y="83"/>
                    </a:lnTo>
                    <a:lnTo>
                      <a:pt x="29"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29" y="1"/>
                    </a:lnTo>
                    <a:lnTo>
                      <a:pt x="34" y="0"/>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69" name="Oval 474"/>
              <p:cNvSpPr>
                <a:spLocks noChangeArrowheads="1"/>
              </p:cNvSpPr>
              <p:nvPr/>
            </p:nvSpPr>
            <p:spPr bwMode="auto">
              <a:xfrm>
                <a:off x="4263" y="250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70" name="Freeform 475"/>
              <p:cNvSpPr>
                <a:spLocks/>
              </p:cNvSpPr>
              <p:nvPr/>
            </p:nvSpPr>
            <p:spPr bwMode="auto">
              <a:xfrm>
                <a:off x="4259" y="2497"/>
                <a:ext cx="84" cy="8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7"/>
                    </a:lnTo>
                    <a:lnTo>
                      <a:pt x="69" y="10"/>
                    </a:lnTo>
                    <a:lnTo>
                      <a:pt x="72" y="12"/>
                    </a:lnTo>
                    <a:lnTo>
                      <a:pt x="74" y="16"/>
                    </a:lnTo>
                    <a:lnTo>
                      <a:pt x="77" y="19"/>
                    </a:lnTo>
                    <a:lnTo>
                      <a:pt x="79" y="22"/>
                    </a:lnTo>
                    <a:lnTo>
                      <a:pt x="81" y="26"/>
                    </a:lnTo>
                    <a:lnTo>
                      <a:pt x="82" y="29"/>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9" y="74"/>
                    </a:lnTo>
                    <a:lnTo>
                      <a:pt x="65" y="78"/>
                    </a:lnTo>
                    <a:lnTo>
                      <a:pt x="62" y="79"/>
                    </a:lnTo>
                    <a:lnTo>
                      <a:pt x="58" y="81"/>
                    </a:lnTo>
                    <a:lnTo>
                      <a:pt x="55" y="82"/>
                    </a:lnTo>
                    <a:lnTo>
                      <a:pt x="51" y="83"/>
                    </a:lnTo>
                    <a:lnTo>
                      <a:pt x="47" y="84"/>
                    </a:lnTo>
                    <a:lnTo>
                      <a:pt x="42" y="84"/>
                    </a:lnTo>
                    <a:lnTo>
                      <a:pt x="38" y="84"/>
                    </a:lnTo>
                    <a:lnTo>
                      <a:pt x="34"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29"/>
                    </a:lnTo>
                    <a:lnTo>
                      <a:pt x="3" y="26"/>
                    </a:lnTo>
                    <a:lnTo>
                      <a:pt x="5" y="22"/>
                    </a:lnTo>
                    <a:lnTo>
                      <a:pt x="7" y="19"/>
                    </a:lnTo>
                    <a:lnTo>
                      <a:pt x="10" y="16"/>
                    </a:lnTo>
                    <a:lnTo>
                      <a:pt x="12" y="12"/>
                    </a:lnTo>
                    <a:lnTo>
                      <a:pt x="16" y="10"/>
                    </a:lnTo>
                    <a:lnTo>
                      <a:pt x="19" y="7"/>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71" name="Oval 476"/>
              <p:cNvSpPr>
                <a:spLocks noChangeArrowheads="1"/>
              </p:cNvSpPr>
              <p:nvPr/>
            </p:nvSpPr>
            <p:spPr bwMode="auto">
              <a:xfrm>
                <a:off x="4263" y="266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72" name="Freeform 477"/>
              <p:cNvSpPr>
                <a:spLocks/>
              </p:cNvSpPr>
              <p:nvPr/>
            </p:nvSpPr>
            <p:spPr bwMode="auto">
              <a:xfrm>
                <a:off x="4259" y="2665"/>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73" name="Oval 478"/>
              <p:cNvSpPr>
                <a:spLocks noChangeArrowheads="1"/>
              </p:cNvSpPr>
              <p:nvPr/>
            </p:nvSpPr>
            <p:spPr bwMode="auto">
              <a:xfrm>
                <a:off x="4263" y="276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74" name="Freeform 479"/>
              <p:cNvSpPr>
                <a:spLocks/>
              </p:cNvSpPr>
              <p:nvPr/>
            </p:nvSpPr>
            <p:spPr bwMode="auto">
              <a:xfrm>
                <a:off x="4259" y="2765"/>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8" y="0"/>
                  </a:cxn>
                  <a:cxn ang="0">
                    <a:pos x="42" y="0"/>
                  </a:cxn>
                </a:cxnLst>
                <a:rect l="0" t="0" r="r" b="b"/>
                <a:pathLst>
                  <a:path w="84" h="84">
                    <a:moveTo>
                      <a:pt x="42" y="0"/>
                    </a:moveTo>
                    <a:lnTo>
                      <a:pt x="47" y="0"/>
                    </a:lnTo>
                    <a:lnTo>
                      <a:pt x="51" y="1"/>
                    </a:lnTo>
                    <a:lnTo>
                      <a:pt x="55" y="2"/>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75" name="Oval 480"/>
              <p:cNvSpPr>
                <a:spLocks noChangeArrowheads="1"/>
              </p:cNvSpPr>
              <p:nvPr/>
            </p:nvSpPr>
            <p:spPr bwMode="auto">
              <a:xfrm>
                <a:off x="4280" y="226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76" name="Freeform 481"/>
              <p:cNvSpPr>
                <a:spLocks/>
              </p:cNvSpPr>
              <p:nvPr/>
            </p:nvSpPr>
            <p:spPr bwMode="auto">
              <a:xfrm>
                <a:off x="4276" y="2263"/>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2"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2"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77" name="Oval 482"/>
              <p:cNvSpPr>
                <a:spLocks noChangeArrowheads="1"/>
              </p:cNvSpPr>
              <p:nvPr/>
            </p:nvSpPr>
            <p:spPr bwMode="auto">
              <a:xfrm>
                <a:off x="4280" y="260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78" name="Freeform 483"/>
              <p:cNvSpPr>
                <a:spLocks/>
              </p:cNvSpPr>
              <p:nvPr/>
            </p:nvSpPr>
            <p:spPr bwMode="auto">
              <a:xfrm>
                <a:off x="4276" y="2597"/>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2"/>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2"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2" y="12"/>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79" name="Oval 484"/>
              <p:cNvSpPr>
                <a:spLocks noChangeArrowheads="1"/>
              </p:cNvSpPr>
              <p:nvPr/>
            </p:nvSpPr>
            <p:spPr bwMode="auto">
              <a:xfrm>
                <a:off x="4280" y="1965"/>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80" name="Freeform 485"/>
              <p:cNvSpPr>
                <a:spLocks/>
              </p:cNvSpPr>
              <p:nvPr/>
            </p:nvSpPr>
            <p:spPr bwMode="auto">
              <a:xfrm>
                <a:off x="4276" y="1961"/>
                <a:ext cx="84" cy="84"/>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2"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81" name="Oval 486"/>
              <p:cNvSpPr>
                <a:spLocks noChangeArrowheads="1"/>
              </p:cNvSpPr>
              <p:nvPr/>
            </p:nvSpPr>
            <p:spPr bwMode="auto">
              <a:xfrm>
                <a:off x="4280" y="260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82" name="Freeform 487"/>
              <p:cNvSpPr>
                <a:spLocks/>
              </p:cNvSpPr>
              <p:nvPr/>
            </p:nvSpPr>
            <p:spPr bwMode="auto">
              <a:xfrm>
                <a:off x="4276" y="2597"/>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2"/>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2"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2" y="12"/>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83" name="Oval 488"/>
              <p:cNvSpPr>
                <a:spLocks noChangeArrowheads="1"/>
              </p:cNvSpPr>
              <p:nvPr/>
            </p:nvSpPr>
            <p:spPr bwMode="auto">
              <a:xfrm>
                <a:off x="4297" y="266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84" name="Freeform 489"/>
              <p:cNvSpPr>
                <a:spLocks/>
              </p:cNvSpPr>
              <p:nvPr/>
            </p:nvSpPr>
            <p:spPr bwMode="auto">
              <a:xfrm>
                <a:off x="4293" y="2665"/>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85" name="Oval 490"/>
              <p:cNvSpPr>
                <a:spLocks noChangeArrowheads="1"/>
              </p:cNvSpPr>
              <p:nvPr/>
            </p:nvSpPr>
            <p:spPr bwMode="auto">
              <a:xfrm>
                <a:off x="4297" y="260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86" name="Freeform 491"/>
              <p:cNvSpPr>
                <a:spLocks/>
              </p:cNvSpPr>
              <p:nvPr/>
            </p:nvSpPr>
            <p:spPr bwMode="auto">
              <a:xfrm>
                <a:off x="4293" y="2597"/>
                <a:ext cx="84" cy="84"/>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2"/>
                    </a:lnTo>
                    <a:lnTo>
                      <a:pt x="74" y="16"/>
                    </a:lnTo>
                    <a:lnTo>
                      <a:pt x="78"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87" name="Oval 492"/>
              <p:cNvSpPr>
                <a:spLocks noChangeArrowheads="1"/>
              </p:cNvSpPr>
              <p:nvPr/>
            </p:nvSpPr>
            <p:spPr bwMode="auto">
              <a:xfrm>
                <a:off x="4297" y="266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88" name="Freeform 493"/>
              <p:cNvSpPr>
                <a:spLocks/>
              </p:cNvSpPr>
              <p:nvPr/>
            </p:nvSpPr>
            <p:spPr bwMode="auto">
              <a:xfrm>
                <a:off x="4293" y="2665"/>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89" name="Oval 494"/>
              <p:cNvSpPr>
                <a:spLocks noChangeArrowheads="1"/>
              </p:cNvSpPr>
              <p:nvPr/>
            </p:nvSpPr>
            <p:spPr bwMode="auto">
              <a:xfrm>
                <a:off x="4297" y="2133"/>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90" name="Freeform 495"/>
              <p:cNvSpPr>
                <a:spLocks/>
              </p:cNvSpPr>
              <p:nvPr/>
            </p:nvSpPr>
            <p:spPr bwMode="auto">
              <a:xfrm>
                <a:off x="4293" y="2129"/>
                <a:ext cx="84" cy="83"/>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9"/>
                  </a:cxn>
                  <a:cxn ang="0">
                    <a:pos x="55" y="82"/>
                  </a:cxn>
                  <a:cxn ang="0">
                    <a:pos x="47" y="83"/>
                  </a:cxn>
                  <a:cxn ang="0">
                    <a:pos x="38" y="83"/>
                  </a:cxn>
                  <a:cxn ang="0">
                    <a:pos x="30"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30"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8"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30" y="82"/>
                    </a:lnTo>
                    <a:lnTo>
                      <a:pt x="26" y="80"/>
                    </a:lnTo>
                    <a:lnTo>
                      <a:pt x="22" y="79"/>
                    </a:lnTo>
                    <a:lnTo>
                      <a:pt x="19" y="77"/>
                    </a:lnTo>
                    <a:lnTo>
                      <a:pt x="16" y="74"/>
                    </a:lnTo>
                    <a:lnTo>
                      <a:pt x="13" y="71"/>
                    </a:lnTo>
                    <a:lnTo>
                      <a:pt x="10" y="68"/>
                    </a:lnTo>
                    <a:lnTo>
                      <a:pt x="7" y="65"/>
                    </a:lnTo>
                    <a:lnTo>
                      <a:pt x="5" y="61"/>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3" y="12"/>
                    </a:lnTo>
                    <a:lnTo>
                      <a:pt x="16" y="9"/>
                    </a:lnTo>
                    <a:lnTo>
                      <a:pt x="19" y="6"/>
                    </a:lnTo>
                    <a:lnTo>
                      <a:pt x="22" y="4"/>
                    </a:lnTo>
                    <a:lnTo>
                      <a:pt x="26" y="3"/>
                    </a:lnTo>
                    <a:lnTo>
                      <a:pt x="30"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91" name="Oval 496"/>
              <p:cNvSpPr>
                <a:spLocks noChangeArrowheads="1"/>
              </p:cNvSpPr>
              <p:nvPr/>
            </p:nvSpPr>
            <p:spPr bwMode="auto">
              <a:xfrm>
                <a:off x="4297" y="246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92" name="Freeform 497"/>
              <p:cNvSpPr>
                <a:spLocks/>
              </p:cNvSpPr>
              <p:nvPr/>
            </p:nvSpPr>
            <p:spPr bwMode="auto">
              <a:xfrm>
                <a:off x="4293" y="2464"/>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93" name="Oval 498"/>
              <p:cNvSpPr>
                <a:spLocks noChangeArrowheads="1"/>
              </p:cNvSpPr>
              <p:nvPr/>
            </p:nvSpPr>
            <p:spPr bwMode="auto">
              <a:xfrm>
                <a:off x="4314" y="256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94" name="Freeform 499"/>
              <p:cNvSpPr>
                <a:spLocks/>
              </p:cNvSpPr>
              <p:nvPr/>
            </p:nvSpPr>
            <p:spPr bwMode="auto">
              <a:xfrm>
                <a:off x="4310" y="2564"/>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95" name="Oval 500"/>
              <p:cNvSpPr>
                <a:spLocks noChangeArrowheads="1"/>
              </p:cNvSpPr>
              <p:nvPr/>
            </p:nvSpPr>
            <p:spPr bwMode="auto">
              <a:xfrm>
                <a:off x="4314" y="2803"/>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96" name="Freeform 501"/>
              <p:cNvSpPr>
                <a:spLocks/>
              </p:cNvSpPr>
              <p:nvPr/>
            </p:nvSpPr>
            <p:spPr bwMode="auto">
              <a:xfrm>
                <a:off x="4310" y="2799"/>
                <a:ext cx="84" cy="84"/>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6"/>
                  </a:cxn>
                  <a:cxn ang="0">
                    <a:pos x="83"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29"/>
                    </a:lnTo>
                    <a:lnTo>
                      <a:pt x="83" y="33"/>
                    </a:lnTo>
                    <a:lnTo>
                      <a:pt x="84" y="38"/>
                    </a:lnTo>
                    <a:lnTo>
                      <a:pt x="84" y="42"/>
                    </a:lnTo>
                    <a:lnTo>
                      <a:pt x="84" y="46"/>
                    </a:lnTo>
                    <a:lnTo>
                      <a:pt x="83" y="51"/>
                    </a:lnTo>
                    <a:lnTo>
                      <a:pt x="83"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8"/>
                    </a:lnTo>
                    <a:lnTo>
                      <a:pt x="7" y="65"/>
                    </a:lnTo>
                    <a:lnTo>
                      <a:pt x="5" y="62"/>
                    </a:lnTo>
                    <a:lnTo>
                      <a:pt x="4" y="58"/>
                    </a:lnTo>
                    <a:lnTo>
                      <a:pt x="2" y="55"/>
                    </a:lnTo>
                    <a:lnTo>
                      <a:pt x="1" y="51"/>
                    </a:lnTo>
                    <a:lnTo>
                      <a:pt x="0" y="46"/>
                    </a:lnTo>
                    <a:lnTo>
                      <a:pt x="0" y="42"/>
                    </a:lnTo>
                    <a:lnTo>
                      <a:pt x="0" y="38"/>
                    </a:lnTo>
                    <a:lnTo>
                      <a:pt x="1" y="33"/>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97" name="Oval 502"/>
              <p:cNvSpPr>
                <a:spLocks noChangeArrowheads="1"/>
              </p:cNvSpPr>
              <p:nvPr/>
            </p:nvSpPr>
            <p:spPr bwMode="auto">
              <a:xfrm>
                <a:off x="4314" y="256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398" name="Freeform 503"/>
              <p:cNvSpPr>
                <a:spLocks/>
              </p:cNvSpPr>
              <p:nvPr/>
            </p:nvSpPr>
            <p:spPr bwMode="auto">
              <a:xfrm>
                <a:off x="4310" y="2564"/>
                <a:ext cx="84" cy="84"/>
              </a:xfrm>
              <a:custGeom>
                <a:avLst/>
                <a:gdLst/>
                <a:ahLst/>
                <a:cxnLst>
                  <a:cxn ang="0">
                    <a:pos x="47" y="0"/>
                  </a:cxn>
                  <a:cxn ang="0">
                    <a:pos x="55" y="2"/>
                  </a:cxn>
                  <a:cxn ang="0">
                    <a:pos x="62" y="5"/>
                  </a:cxn>
                  <a:cxn ang="0">
                    <a:pos x="69" y="10"/>
                  </a:cxn>
                  <a:cxn ang="0">
                    <a:pos x="74" y="15"/>
                  </a:cxn>
                  <a:cxn ang="0">
                    <a:pos x="79" y="22"/>
                  </a:cxn>
                  <a:cxn ang="0">
                    <a:pos x="83" y="29"/>
                  </a:cxn>
                  <a:cxn ang="0">
                    <a:pos x="84" y="37"/>
                  </a:cxn>
                  <a:cxn ang="0">
                    <a:pos x="84" y="46"/>
                  </a:cxn>
                  <a:cxn ang="0">
                    <a:pos x="83"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3" y="29"/>
                    </a:lnTo>
                    <a:lnTo>
                      <a:pt x="83" y="33"/>
                    </a:lnTo>
                    <a:lnTo>
                      <a:pt x="84" y="37"/>
                    </a:lnTo>
                    <a:lnTo>
                      <a:pt x="84" y="42"/>
                    </a:lnTo>
                    <a:lnTo>
                      <a:pt x="84" y="46"/>
                    </a:lnTo>
                    <a:lnTo>
                      <a:pt x="83" y="50"/>
                    </a:lnTo>
                    <a:lnTo>
                      <a:pt x="83" y="54"/>
                    </a:lnTo>
                    <a:lnTo>
                      <a:pt x="81" y="58"/>
                    </a:lnTo>
                    <a:lnTo>
                      <a:pt x="79" y="62"/>
                    </a:lnTo>
                    <a:lnTo>
                      <a:pt x="78" y="65"/>
                    </a:lnTo>
                    <a:lnTo>
                      <a:pt x="74" y="68"/>
                    </a:lnTo>
                    <a:lnTo>
                      <a:pt x="72" y="72"/>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2"/>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399" name="Oval 504"/>
              <p:cNvSpPr>
                <a:spLocks noChangeArrowheads="1"/>
              </p:cNvSpPr>
              <p:nvPr/>
            </p:nvSpPr>
            <p:spPr bwMode="auto">
              <a:xfrm>
                <a:off x="4332" y="2032"/>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00" name="Freeform 505"/>
              <p:cNvSpPr>
                <a:spLocks/>
              </p:cNvSpPr>
              <p:nvPr/>
            </p:nvSpPr>
            <p:spPr bwMode="auto">
              <a:xfrm>
                <a:off x="4328" y="2028"/>
                <a:ext cx="83" cy="84"/>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9"/>
                  </a:cxn>
                  <a:cxn ang="0">
                    <a:pos x="21"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9"/>
                    </a:lnTo>
                    <a:lnTo>
                      <a:pt x="71" y="12"/>
                    </a:lnTo>
                    <a:lnTo>
                      <a:pt x="74" y="15"/>
                    </a:lnTo>
                    <a:lnTo>
                      <a:pt x="77" y="18"/>
                    </a:lnTo>
                    <a:lnTo>
                      <a:pt x="78" y="22"/>
                    </a:lnTo>
                    <a:lnTo>
                      <a:pt x="80" y="26"/>
                    </a:lnTo>
                    <a:lnTo>
                      <a:pt x="82" y="29"/>
                    </a:lnTo>
                    <a:lnTo>
                      <a:pt x="82" y="33"/>
                    </a:lnTo>
                    <a:lnTo>
                      <a:pt x="83" y="37"/>
                    </a:lnTo>
                    <a:lnTo>
                      <a:pt x="83" y="42"/>
                    </a:lnTo>
                    <a:lnTo>
                      <a:pt x="83" y="46"/>
                    </a:lnTo>
                    <a:lnTo>
                      <a:pt x="82" y="50"/>
                    </a:lnTo>
                    <a:lnTo>
                      <a:pt x="82" y="54"/>
                    </a:lnTo>
                    <a:lnTo>
                      <a:pt x="80" y="57"/>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1"/>
                    </a:lnTo>
                    <a:lnTo>
                      <a:pt x="9" y="68"/>
                    </a:lnTo>
                    <a:lnTo>
                      <a:pt x="6" y="65"/>
                    </a:lnTo>
                    <a:lnTo>
                      <a:pt x="4" y="62"/>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01" name="Oval 506"/>
              <p:cNvSpPr>
                <a:spLocks noChangeArrowheads="1"/>
              </p:cNvSpPr>
              <p:nvPr/>
            </p:nvSpPr>
            <p:spPr bwMode="auto">
              <a:xfrm>
                <a:off x="4332" y="2501"/>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02" name="Freeform 507"/>
              <p:cNvSpPr>
                <a:spLocks/>
              </p:cNvSpPr>
              <p:nvPr/>
            </p:nvSpPr>
            <p:spPr bwMode="auto">
              <a:xfrm>
                <a:off x="4328" y="2497"/>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1" y="79"/>
                  </a:cxn>
                  <a:cxn ang="0">
                    <a:pos x="15" y="74"/>
                  </a:cxn>
                  <a:cxn ang="0">
                    <a:pos x="9" y="69"/>
                  </a:cxn>
                  <a:cxn ang="0">
                    <a:pos x="4" y="62"/>
                  </a:cxn>
                  <a:cxn ang="0">
                    <a:pos x="1" y="55"/>
                  </a:cxn>
                  <a:cxn ang="0">
                    <a:pos x="0" y="47"/>
                  </a:cxn>
                  <a:cxn ang="0">
                    <a:pos x="0" y="38"/>
                  </a:cxn>
                  <a:cxn ang="0">
                    <a:pos x="1" y="29"/>
                  </a:cxn>
                  <a:cxn ang="0">
                    <a:pos x="4" y="22"/>
                  </a:cxn>
                  <a:cxn ang="0">
                    <a:pos x="9" y="16"/>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2" y="34"/>
                    </a:lnTo>
                    <a:lnTo>
                      <a:pt x="83" y="38"/>
                    </a:lnTo>
                    <a:lnTo>
                      <a:pt x="83" y="43"/>
                    </a:lnTo>
                    <a:lnTo>
                      <a:pt x="83" y="47"/>
                    </a:lnTo>
                    <a:lnTo>
                      <a:pt x="82"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29"/>
                    </a:lnTo>
                    <a:lnTo>
                      <a:pt x="3" y="26"/>
                    </a:lnTo>
                    <a:lnTo>
                      <a:pt x="4" y="22"/>
                    </a:lnTo>
                    <a:lnTo>
                      <a:pt x="6" y="19"/>
                    </a:lnTo>
                    <a:lnTo>
                      <a:pt x="9" y="16"/>
                    </a:lnTo>
                    <a:lnTo>
                      <a:pt x="12" y="12"/>
                    </a:lnTo>
                    <a:lnTo>
                      <a:pt x="15" y="10"/>
                    </a:lnTo>
                    <a:lnTo>
                      <a:pt x="18" y="7"/>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03" name="Oval 508"/>
              <p:cNvSpPr>
                <a:spLocks noChangeArrowheads="1"/>
              </p:cNvSpPr>
              <p:nvPr/>
            </p:nvSpPr>
            <p:spPr bwMode="auto">
              <a:xfrm>
                <a:off x="4332" y="2334"/>
                <a:ext cx="83"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04" name="Freeform 509"/>
              <p:cNvSpPr>
                <a:spLocks/>
              </p:cNvSpPr>
              <p:nvPr/>
            </p:nvSpPr>
            <p:spPr bwMode="auto">
              <a:xfrm>
                <a:off x="4328" y="2330"/>
                <a:ext cx="83" cy="83"/>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1"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1"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2" y="33"/>
                    </a:lnTo>
                    <a:lnTo>
                      <a:pt x="83" y="37"/>
                    </a:lnTo>
                    <a:lnTo>
                      <a:pt x="83" y="42"/>
                    </a:lnTo>
                    <a:lnTo>
                      <a:pt x="83" y="46"/>
                    </a:lnTo>
                    <a:lnTo>
                      <a:pt x="82"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1"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1"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05" name="Oval 510"/>
              <p:cNvSpPr>
                <a:spLocks noChangeArrowheads="1"/>
              </p:cNvSpPr>
              <p:nvPr/>
            </p:nvSpPr>
            <p:spPr bwMode="auto">
              <a:xfrm>
                <a:off x="4332" y="2166"/>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06" name="Freeform 511"/>
              <p:cNvSpPr>
                <a:spLocks/>
              </p:cNvSpPr>
              <p:nvPr/>
            </p:nvSpPr>
            <p:spPr bwMode="auto">
              <a:xfrm>
                <a:off x="4328" y="2162"/>
                <a:ext cx="83" cy="84"/>
              </a:xfrm>
              <a:custGeom>
                <a:avLst/>
                <a:gdLst/>
                <a:ahLst/>
                <a:cxnLst>
                  <a:cxn ang="0">
                    <a:pos x="46" y="0"/>
                  </a:cxn>
                  <a:cxn ang="0">
                    <a:pos x="54" y="2"/>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1"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07" name="Oval 512"/>
              <p:cNvSpPr>
                <a:spLocks noChangeArrowheads="1"/>
              </p:cNvSpPr>
              <p:nvPr/>
            </p:nvSpPr>
            <p:spPr bwMode="auto">
              <a:xfrm>
                <a:off x="4332" y="2669"/>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08" name="Freeform 513"/>
              <p:cNvSpPr>
                <a:spLocks/>
              </p:cNvSpPr>
              <p:nvPr/>
            </p:nvSpPr>
            <p:spPr bwMode="auto">
              <a:xfrm>
                <a:off x="4328" y="2665"/>
                <a:ext cx="83" cy="84"/>
              </a:xfrm>
              <a:custGeom>
                <a:avLst/>
                <a:gdLst/>
                <a:ahLst/>
                <a:cxnLst>
                  <a:cxn ang="0">
                    <a:pos x="46" y="0"/>
                  </a:cxn>
                  <a:cxn ang="0">
                    <a:pos x="54" y="1"/>
                  </a:cxn>
                  <a:cxn ang="0">
                    <a:pos x="61" y="5"/>
                  </a:cxn>
                  <a:cxn ang="0">
                    <a:pos x="68" y="10"/>
                  </a:cxn>
                  <a:cxn ang="0">
                    <a:pos x="74" y="15"/>
                  </a:cxn>
                  <a:cxn ang="0">
                    <a:pos x="78" y="22"/>
                  </a:cxn>
                  <a:cxn ang="0">
                    <a:pos x="82" y="29"/>
                  </a:cxn>
                  <a:cxn ang="0">
                    <a:pos x="83" y="37"/>
                  </a:cxn>
                  <a:cxn ang="0">
                    <a:pos x="83" y="46"/>
                  </a:cxn>
                  <a:cxn ang="0">
                    <a:pos x="82" y="54"/>
                  </a:cxn>
                  <a:cxn ang="0">
                    <a:pos x="78" y="62"/>
                  </a:cxn>
                  <a:cxn ang="0">
                    <a:pos x="74" y="68"/>
                  </a:cxn>
                  <a:cxn ang="0">
                    <a:pos x="68" y="74"/>
                  </a:cxn>
                  <a:cxn ang="0">
                    <a:pos x="61" y="79"/>
                  </a:cxn>
                  <a:cxn ang="0">
                    <a:pos x="54" y="82"/>
                  </a:cxn>
                  <a:cxn ang="0">
                    <a:pos x="46" y="84"/>
                  </a:cxn>
                  <a:cxn ang="0">
                    <a:pos x="37" y="84"/>
                  </a:cxn>
                  <a:cxn ang="0">
                    <a:pos x="29" y="82"/>
                  </a:cxn>
                  <a:cxn ang="0">
                    <a:pos x="21"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1" y="5"/>
                  </a:cxn>
                  <a:cxn ang="0">
                    <a:pos x="29" y="1"/>
                  </a:cxn>
                  <a:cxn ang="0">
                    <a:pos x="37" y="0"/>
                  </a:cxn>
                  <a:cxn ang="0">
                    <a:pos x="42" y="0"/>
                  </a:cxn>
                </a:cxnLst>
                <a:rect l="0" t="0" r="r" b="b"/>
                <a:pathLst>
                  <a:path w="83" h="84">
                    <a:moveTo>
                      <a:pt x="42" y="0"/>
                    </a:moveTo>
                    <a:lnTo>
                      <a:pt x="46" y="0"/>
                    </a:lnTo>
                    <a:lnTo>
                      <a:pt x="50" y="1"/>
                    </a:lnTo>
                    <a:lnTo>
                      <a:pt x="54" y="1"/>
                    </a:lnTo>
                    <a:lnTo>
                      <a:pt x="57" y="3"/>
                    </a:lnTo>
                    <a:lnTo>
                      <a:pt x="61" y="5"/>
                    </a:lnTo>
                    <a:lnTo>
                      <a:pt x="65" y="6"/>
                    </a:lnTo>
                    <a:lnTo>
                      <a:pt x="68" y="10"/>
                    </a:lnTo>
                    <a:lnTo>
                      <a:pt x="71" y="12"/>
                    </a:lnTo>
                    <a:lnTo>
                      <a:pt x="74" y="15"/>
                    </a:lnTo>
                    <a:lnTo>
                      <a:pt x="77" y="19"/>
                    </a:lnTo>
                    <a:lnTo>
                      <a:pt x="78" y="22"/>
                    </a:lnTo>
                    <a:lnTo>
                      <a:pt x="80" y="26"/>
                    </a:lnTo>
                    <a:lnTo>
                      <a:pt x="82" y="29"/>
                    </a:lnTo>
                    <a:lnTo>
                      <a:pt x="82" y="33"/>
                    </a:lnTo>
                    <a:lnTo>
                      <a:pt x="83" y="37"/>
                    </a:lnTo>
                    <a:lnTo>
                      <a:pt x="83" y="42"/>
                    </a:lnTo>
                    <a:lnTo>
                      <a:pt x="83" y="46"/>
                    </a:lnTo>
                    <a:lnTo>
                      <a:pt x="82" y="50"/>
                    </a:lnTo>
                    <a:lnTo>
                      <a:pt x="82" y="54"/>
                    </a:lnTo>
                    <a:lnTo>
                      <a:pt x="80" y="58"/>
                    </a:lnTo>
                    <a:lnTo>
                      <a:pt x="78" y="62"/>
                    </a:lnTo>
                    <a:lnTo>
                      <a:pt x="77" y="65"/>
                    </a:lnTo>
                    <a:lnTo>
                      <a:pt x="74" y="68"/>
                    </a:lnTo>
                    <a:lnTo>
                      <a:pt x="71" y="71"/>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1" y="79"/>
                    </a:lnTo>
                    <a:lnTo>
                      <a:pt x="18" y="77"/>
                    </a:lnTo>
                    <a:lnTo>
                      <a:pt x="15" y="74"/>
                    </a:lnTo>
                    <a:lnTo>
                      <a:pt x="12" y="71"/>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1"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09" name="Oval 514"/>
              <p:cNvSpPr>
                <a:spLocks noChangeArrowheads="1"/>
              </p:cNvSpPr>
              <p:nvPr/>
            </p:nvSpPr>
            <p:spPr bwMode="auto">
              <a:xfrm>
                <a:off x="4349" y="2501"/>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10" name="Freeform 515"/>
              <p:cNvSpPr>
                <a:spLocks/>
              </p:cNvSpPr>
              <p:nvPr/>
            </p:nvSpPr>
            <p:spPr bwMode="auto">
              <a:xfrm>
                <a:off x="4345" y="2497"/>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29"/>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29"/>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11" name="Oval 516"/>
              <p:cNvSpPr>
                <a:spLocks noChangeArrowheads="1"/>
              </p:cNvSpPr>
              <p:nvPr/>
            </p:nvSpPr>
            <p:spPr bwMode="auto">
              <a:xfrm>
                <a:off x="4349" y="2837"/>
                <a:ext cx="83"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12" name="Freeform 517"/>
              <p:cNvSpPr>
                <a:spLocks/>
              </p:cNvSpPr>
              <p:nvPr/>
            </p:nvSpPr>
            <p:spPr bwMode="auto">
              <a:xfrm>
                <a:off x="4345" y="2832"/>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6"/>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6"/>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13" name="Oval 518"/>
              <p:cNvSpPr>
                <a:spLocks noChangeArrowheads="1"/>
              </p:cNvSpPr>
              <p:nvPr/>
            </p:nvSpPr>
            <p:spPr bwMode="auto">
              <a:xfrm>
                <a:off x="4349" y="2199"/>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14" name="Freeform 519"/>
              <p:cNvSpPr>
                <a:spLocks/>
              </p:cNvSpPr>
              <p:nvPr/>
            </p:nvSpPr>
            <p:spPr bwMode="auto">
              <a:xfrm>
                <a:off x="4345" y="2195"/>
                <a:ext cx="83" cy="84"/>
              </a:xfrm>
              <a:custGeom>
                <a:avLst/>
                <a:gdLst/>
                <a:ahLst/>
                <a:cxnLst>
                  <a:cxn ang="0">
                    <a:pos x="46" y="0"/>
                  </a:cxn>
                  <a:cxn ang="0">
                    <a:pos x="54" y="2"/>
                  </a:cxn>
                  <a:cxn ang="0">
                    <a:pos x="61" y="5"/>
                  </a:cxn>
                  <a:cxn ang="0">
                    <a:pos x="68" y="10"/>
                  </a:cxn>
                  <a:cxn ang="0">
                    <a:pos x="74" y="16"/>
                  </a:cxn>
                  <a:cxn ang="0">
                    <a:pos x="78" y="22"/>
                  </a:cxn>
                  <a:cxn ang="0">
                    <a:pos x="82" y="30"/>
                  </a:cxn>
                  <a:cxn ang="0">
                    <a:pos x="83" y="38"/>
                  </a:cxn>
                  <a:cxn ang="0">
                    <a:pos x="83" y="47"/>
                  </a:cxn>
                  <a:cxn ang="0">
                    <a:pos x="82" y="55"/>
                  </a:cxn>
                  <a:cxn ang="0">
                    <a:pos x="78" y="62"/>
                  </a:cxn>
                  <a:cxn ang="0">
                    <a:pos x="74" y="69"/>
                  </a:cxn>
                  <a:cxn ang="0">
                    <a:pos x="68" y="74"/>
                  </a:cxn>
                  <a:cxn ang="0">
                    <a:pos x="61" y="79"/>
                  </a:cxn>
                  <a:cxn ang="0">
                    <a:pos x="54" y="83"/>
                  </a:cxn>
                  <a:cxn ang="0">
                    <a:pos x="46" y="84"/>
                  </a:cxn>
                  <a:cxn ang="0">
                    <a:pos x="37" y="84"/>
                  </a:cxn>
                  <a:cxn ang="0">
                    <a:pos x="29" y="83"/>
                  </a:cxn>
                  <a:cxn ang="0">
                    <a:pos x="22" y="79"/>
                  </a:cxn>
                  <a:cxn ang="0">
                    <a:pos x="15" y="74"/>
                  </a:cxn>
                  <a:cxn ang="0">
                    <a:pos x="9" y="69"/>
                  </a:cxn>
                  <a:cxn ang="0">
                    <a:pos x="4" y="62"/>
                  </a:cxn>
                  <a:cxn ang="0">
                    <a:pos x="1" y="55"/>
                  </a:cxn>
                  <a:cxn ang="0">
                    <a:pos x="0" y="47"/>
                  </a:cxn>
                  <a:cxn ang="0">
                    <a:pos x="0" y="38"/>
                  </a:cxn>
                  <a:cxn ang="0">
                    <a:pos x="1" y="30"/>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1" y="5"/>
                    </a:lnTo>
                    <a:lnTo>
                      <a:pt x="65" y="7"/>
                    </a:lnTo>
                    <a:lnTo>
                      <a:pt x="68" y="10"/>
                    </a:lnTo>
                    <a:lnTo>
                      <a:pt x="71" y="13"/>
                    </a:lnTo>
                    <a:lnTo>
                      <a:pt x="74" y="16"/>
                    </a:lnTo>
                    <a:lnTo>
                      <a:pt x="77" y="19"/>
                    </a:lnTo>
                    <a:lnTo>
                      <a:pt x="78" y="22"/>
                    </a:lnTo>
                    <a:lnTo>
                      <a:pt x="80" y="26"/>
                    </a:lnTo>
                    <a:lnTo>
                      <a:pt x="82" y="30"/>
                    </a:lnTo>
                    <a:lnTo>
                      <a:pt x="83" y="34"/>
                    </a:lnTo>
                    <a:lnTo>
                      <a:pt x="83" y="38"/>
                    </a:lnTo>
                    <a:lnTo>
                      <a:pt x="83" y="43"/>
                    </a:lnTo>
                    <a:lnTo>
                      <a:pt x="83" y="47"/>
                    </a:lnTo>
                    <a:lnTo>
                      <a:pt x="83" y="51"/>
                    </a:lnTo>
                    <a:lnTo>
                      <a:pt x="82" y="55"/>
                    </a:lnTo>
                    <a:lnTo>
                      <a:pt x="80" y="58"/>
                    </a:lnTo>
                    <a:lnTo>
                      <a:pt x="78" y="62"/>
                    </a:lnTo>
                    <a:lnTo>
                      <a:pt x="77" y="65"/>
                    </a:lnTo>
                    <a:lnTo>
                      <a:pt x="74" y="69"/>
                    </a:lnTo>
                    <a:lnTo>
                      <a:pt x="71" y="72"/>
                    </a:lnTo>
                    <a:lnTo>
                      <a:pt x="68" y="74"/>
                    </a:lnTo>
                    <a:lnTo>
                      <a:pt x="65" y="78"/>
                    </a:lnTo>
                    <a:lnTo>
                      <a:pt x="61"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4"/>
                    </a:lnTo>
                    <a:lnTo>
                      <a:pt x="12" y="72"/>
                    </a:lnTo>
                    <a:lnTo>
                      <a:pt x="9" y="69"/>
                    </a:lnTo>
                    <a:lnTo>
                      <a:pt x="6" y="65"/>
                    </a:lnTo>
                    <a:lnTo>
                      <a:pt x="4" y="62"/>
                    </a:lnTo>
                    <a:lnTo>
                      <a:pt x="3" y="58"/>
                    </a:lnTo>
                    <a:lnTo>
                      <a:pt x="1" y="55"/>
                    </a:lnTo>
                    <a:lnTo>
                      <a:pt x="0" y="51"/>
                    </a:lnTo>
                    <a:lnTo>
                      <a:pt x="0" y="47"/>
                    </a:lnTo>
                    <a:lnTo>
                      <a:pt x="0" y="43"/>
                    </a:lnTo>
                    <a:lnTo>
                      <a:pt x="0" y="38"/>
                    </a:lnTo>
                    <a:lnTo>
                      <a:pt x="0" y="34"/>
                    </a:lnTo>
                    <a:lnTo>
                      <a:pt x="1" y="30"/>
                    </a:lnTo>
                    <a:lnTo>
                      <a:pt x="3" y="26"/>
                    </a:lnTo>
                    <a:lnTo>
                      <a:pt x="4"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15" name="Oval 520"/>
              <p:cNvSpPr>
                <a:spLocks noChangeArrowheads="1"/>
              </p:cNvSpPr>
              <p:nvPr/>
            </p:nvSpPr>
            <p:spPr bwMode="auto">
              <a:xfrm>
                <a:off x="4349" y="2702"/>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16" name="Freeform 521"/>
              <p:cNvSpPr>
                <a:spLocks/>
              </p:cNvSpPr>
              <p:nvPr/>
            </p:nvSpPr>
            <p:spPr bwMode="auto">
              <a:xfrm>
                <a:off x="4345" y="2698"/>
                <a:ext cx="83" cy="84"/>
              </a:xfrm>
              <a:custGeom>
                <a:avLst/>
                <a:gdLst/>
                <a:ahLst/>
                <a:cxnLst>
                  <a:cxn ang="0">
                    <a:pos x="46" y="0"/>
                  </a:cxn>
                  <a:cxn ang="0">
                    <a:pos x="54" y="2"/>
                  </a:cxn>
                  <a:cxn ang="0">
                    <a:pos x="61" y="5"/>
                  </a:cxn>
                  <a:cxn ang="0">
                    <a:pos x="68" y="10"/>
                  </a:cxn>
                  <a:cxn ang="0">
                    <a:pos x="74" y="16"/>
                  </a:cxn>
                  <a:cxn ang="0">
                    <a:pos x="78" y="22"/>
                  </a:cxn>
                  <a:cxn ang="0">
                    <a:pos x="82" y="29"/>
                  </a:cxn>
                  <a:cxn ang="0">
                    <a:pos x="83" y="38"/>
                  </a:cxn>
                  <a:cxn ang="0">
                    <a:pos x="83" y="47"/>
                  </a:cxn>
                  <a:cxn ang="0">
                    <a:pos x="82" y="55"/>
                  </a:cxn>
                  <a:cxn ang="0">
                    <a:pos x="78" y="62"/>
                  </a:cxn>
                  <a:cxn ang="0">
                    <a:pos x="74" y="69"/>
                  </a:cxn>
                  <a:cxn ang="0">
                    <a:pos x="68" y="74"/>
                  </a:cxn>
                  <a:cxn ang="0">
                    <a:pos x="61" y="79"/>
                  </a:cxn>
                  <a:cxn ang="0">
                    <a:pos x="54" y="82"/>
                  </a:cxn>
                  <a:cxn ang="0">
                    <a:pos x="46" y="84"/>
                  </a:cxn>
                  <a:cxn ang="0">
                    <a:pos x="37" y="84"/>
                  </a:cxn>
                  <a:cxn ang="0">
                    <a:pos x="29" y="82"/>
                  </a:cxn>
                  <a:cxn ang="0">
                    <a:pos x="22" y="79"/>
                  </a:cxn>
                  <a:cxn ang="0">
                    <a:pos x="15" y="74"/>
                  </a:cxn>
                  <a:cxn ang="0">
                    <a:pos x="9" y="69"/>
                  </a:cxn>
                  <a:cxn ang="0">
                    <a:pos x="4" y="62"/>
                  </a:cxn>
                  <a:cxn ang="0">
                    <a:pos x="1" y="55"/>
                  </a:cxn>
                  <a:cxn ang="0">
                    <a:pos x="0" y="47"/>
                  </a:cxn>
                  <a:cxn ang="0">
                    <a:pos x="0" y="38"/>
                  </a:cxn>
                  <a:cxn ang="0">
                    <a:pos x="1" y="29"/>
                  </a:cxn>
                  <a:cxn ang="0">
                    <a:pos x="4"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7"/>
                    </a:lnTo>
                    <a:lnTo>
                      <a:pt x="68" y="10"/>
                    </a:lnTo>
                    <a:lnTo>
                      <a:pt x="71" y="12"/>
                    </a:lnTo>
                    <a:lnTo>
                      <a:pt x="74" y="16"/>
                    </a:lnTo>
                    <a:lnTo>
                      <a:pt x="77" y="19"/>
                    </a:lnTo>
                    <a:lnTo>
                      <a:pt x="78" y="22"/>
                    </a:lnTo>
                    <a:lnTo>
                      <a:pt x="80" y="26"/>
                    </a:lnTo>
                    <a:lnTo>
                      <a:pt x="82" y="29"/>
                    </a:lnTo>
                    <a:lnTo>
                      <a:pt x="83" y="34"/>
                    </a:lnTo>
                    <a:lnTo>
                      <a:pt x="83" y="38"/>
                    </a:lnTo>
                    <a:lnTo>
                      <a:pt x="83" y="42"/>
                    </a:lnTo>
                    <a:lnTo>
                      <a:pt x="83" y="47"/>
                    </a:lnTo>
                    <a:lnTo>
                      <a:pt x="83" y="51"/>
                    </a:lnTo>
                    <a:lnTo>
                      <a:pt x="82" y="55"/>
                    </a:lnTo>
                    <a:lnTo>
                      <a:pt x="80" y="58"/>
                    </a:lnTo>
                    <a:lnTo>
                      <a:pt x="78" y="62"/>
                    </a:lnTo>
                    <a:lnTo>
                      <a:pt x="77" y="65"/>
                    </a:lnTo>
                    <a:lnTo>
                      <a:pt x="74" y="69"/>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9"/>
                    </a:lnTo>
                    <a:lnTo>
                      <a:pt x="6" y="65"/>
                    </a:lnTo>
                    <a:lnTo>
                      <a:pt x="4" y="62"/>
                    </a:lnTo>
                    <a:lnTo>
                      <a:pt x="3" y="58"/>
                    </a:lnTo>
                    <a:lnTo>
                      <a:pt x="1" y="55"/>
                    </a:lnTo>
                    <a:lnTo>
                      <a:pt x="0" y="51"/>
                    </a:lnTo>
                    <a:lnTo>
                      <a:pt x="0" y="47"/>
                    </a:lnTo>
                    <a:lnTo>
                      <a:pt x="0" y="42"/>
                    </a:lnTo>
                    <a:lnTo>
                      <a:pt x="0" y="38"/>
                    </a:lnTo>
                    <a:lnTo>
                      <a:pt x="0" y="34"/>
                    </a:lnTo>
                    <a:lnTo>
                      <a:pt x="1" y="29"/>
                    </a:lnTo>
                    <a:lnTo>
                      <a:pt x="3" y="26"/>
                    </a:lnTo>
                    <a:lnTo>
                      <a:pt x="4" y="22"/>
                    </a:lnTo>
                    <a:lnTo>
                      <a:pt x="6" y="19"/>
                    </a:lnTo>
                    <a:lnTo>
                      <a:pt x="9" y="16"/>
                    </a:lnTo>
                    <a:lnTo>
                      <a:pt x="12" y="12"/>
                    </a:lnTo>
                    <a:lnTo>
                      <a:pt x="15" y="10"/>
                    </a:lnTo>
                    <a:lnTo>
                      <a:pt x="18"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17" name="Oval 522"/>
              <p:cNvSpPr>
                <a:spLocks noChangeArrowheads="1"/>
              </p:cNvSpPr>
              <p:nvPr/>
            </p:nvSpPr>
            <p:spPr bwMode="auto">
              <a:xfrm>
                <a:off x="4365" y="226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18" name="Freeform 523"/>
              <p:cNvSpPr>
                <a:spLocks/>
              </p:cNvSpPr>
              <p:nvPr/>
            </p:nvSpPr>
            <p:spPr bwMode="auto">
              <a:xfrm>
                <a:off x="4361" y="2263"/>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19" name="Oval 524"/>
              <p:cNvSpPr>
                <a:spLocks noChangeArrowheads="1"/>
              </p:cNvSpPr>
              <p:nvPr/>
            </p:nvSpPr>
            <p:spPr bwMode="auto">
              <a:xfrm>
                <a:off x="4365" y="2837"/>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20" name="Freeform 525"/>
              <p:cNvSpPr>
                <a:spLocks/>
              </p:cNvSpPr>
              <p:nvPr/>
            </p:nvSpPr>
            <p:spPr bwMode="auto">
              <a:xfrm>
                <a:off x="4361" y="2832"/>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3"/>
                  </a:cxn>
                  <a:cxn ang="0">
                    <a:pos x="46" y="84"/>
                  </a:cxn>
                  <a:cxn ang="0">
                    <a:pos x="37" y="84"/>
                  </a:cxn>
                  <a:cxn ang="0">
                    <a:pos x="29" y="83"/>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4"/>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4"/>
                    </a:lnTo>
                    <a:lnTo>
                      <a:pt x="12" y="72"/>
                    </a:lnTo>
                    <a:lnTo>
                      <a:pt x="10" y="69"/>
                    </a:lnTo>
                    <a:lnTo>
                      <a:pt x="6" y="66"/>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21" name="Oval 526"/>
              <p:cNvSpPr>
                <a:spLocks noChangeArrowheads="1"/>
              </p:cNvSpPr>
              <p:nvPr/>
            </p:nvSpPr>
            <p:spPr bwMode="auto">
              <a:xfrm>
                <a:off x="4365" y="256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22" name="Freeform 527"/>
              <p:cNvSpPr>
                <a:spLocks/>
              </p:cNvSpPr>
              <p:nvPr/>
            </p:nvSpPr>
            <p:spPr bwMode="auto">
              <a:xfrm>
                <a:off x="4361" y="2564"/>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23" name="Oval 528"/>
              <p:cNvSpPr>
                <a:spLocks noChangeArrowheads="1"/>
              </p:cNvSpPr>
              <p:nvPr/>
            </p:nvSpPr>
            <p:spPr bwMode="auto">
              <a:xfrm>
                <a:off x="4365" y="250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24" name="Freeform 529"/>
              <p:cNvSpPr>
                <a:spLocks/>
              </p:cNvSpPr>
              <p:nvPr/>
            </p:nvSpPr>
            <p:spPr bwMode="auto">
              <a:xfrm>
                <a:off x="4361" y="2497"/>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25" name="Oval 530"/>
              <p:cNvSpPr>
                <a:spLocks noChangeArrowheads="1"/>
              </p:cNvSpPr>
              <p:nvPr/>
            </p:nvSpPr>
            <p:spPr bwMode="auto">
              <a:xfrm>
                <a:off x="4365" y="250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26" name="Freeform 531"/>
              <p:cNvSpPr>
                <a:spLocks/>
              </p:cNvSpPr>
              <p:nvPr/>
            </p:nvSpPr>
            <p:spPr bwMode="auto">
              <a:xfrm>
                <a:off x="4361" y="2497"/>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27" name="Oval 532"/>
              <p:cNvSpPr>
                <a:spLocks noChangeArrowheads="1"/>
              </p:cNvSpPr>
              <p:nvPr/>
            </p:nvSpPr>
            <p:spPr bwMode="auto">
              <a:xfrm>
                <a:off x="4365" y="2702"/>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28" name="Freeform 533"/>
              <p:cNvSpPr>
                <a:spLocks/>
              </p:cNvSpPr>
              <p:nvPr/>
            </p:nvSpPr>
            <p:spPr bwMode="auto">
              <a:xfrm>
                <a:off x="4361" y="2698"/>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4"/>
                    </a:lnTo>
                    <a:lnTo>
                      <a:pt x="84" y="38"/>
                    </a:lnTo>
                    <a:lnTo>
                      <a:pt x="84" y="42"/>
                    </a:lnTo>
                    <a:lnTo>
                      <a:pt x="84" y="47"/>
                    </a:lnTo>
                    <a:lnTo>
                      <a:pt x="83" y="51"/>
                    </a:lnTo>
                    <a:lnTo>
                      <a:pt x="82" y="55"/>
                    </a:lnTo>
                    <a:lnTo>
                      <a:pt x="80" y="58"/>
                    </a:lnTo>
                    <a:lnTo>
                      <a:pt x="79" y="62"/>
                    </a:lnTo>
                    <a:lnTo>
                      <a:pt x="77" y="65"/>
                    </a:lnTo>
                    <a:lnTo>
                      <a:pt x="74" y="69"/>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9"/>
                    </a:lnTo>
                    <a:lnTo>
                      <a:pt x="6" y="65"/>
                    </a:lnTo>
                    <a:lnTo>
                      <a:pt x="5" y="62"/>
                    </a:lnTo>
                    <a:lnTo>
                      <a:pt x="3" y="58"/>
                    </a:lnTo>
                    <a:lnTo>
                      <a:pt x="1" y="55"/>
                    </a:lnTo>
                    <a:lnTo>
                      <a:pt x="1" y="51"/>
                    </a:lnTo>
                    <a:lnTo>
                      <a:pt x="0" y="47"/>
                    </a:lnTo>
                    <a:lnTo>
                      <a:pt x="0" y="42"/>
                    </a:lnTo>
                    <a:lnTo>
                      <a:pt x="0" y="38"/>
                    </a:lnTo>
                    <a:lnTo>
                      <a:pt x="1" y="34"/>
                    </a:lnTo>
                    <a:lnTo>
                      <a:pt x="1"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29" name="Oval 534"/>
              <p:cNvSpPr>
                <a:spLocks noChangeArrowheads="1"/>
              </p:cNvSpPr>
              <p:nvPr/>
            </p:nvSpPr>
            <p:spPr bwMode="auto">
              <a:xfrm>
                <a:off x="4365" y="2334"/>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30" name="Freeform 535"/>
              <p:cNvSpPr>
                <a:spLocks/>
              </p:cNvSpPr>
              <p:nvPr/>
            </p:nvSpPr>
            <p:spPr bwMode="auto">
              <a:xfrm>
                <a:off x="4361" y="2330"/>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9"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31" name="Oval 536"/>
              <p:cNvSpPr>
                <a:spLocks noChangeArrowheads="1"/>
              </p:cNvSpPr>
              <p:nvPr/>
            </p:nvSpPr>
            <p:spPr bwMode="auto">
              <a:xfrm>
                <a:off x="4382" y="2535"/>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32" name="Freeform 537"/>
              <p:cNvSpPr>
                <a:spLocks/>
              </p:cNvSpPr>
              <p:nvPr/>
            </p:nvSpPr>
            <p:spPr bwMode="auto">
              <a:xfrm>
                <a:off x="4378" y="2531"/>
                <a:ext cx="84" cy="83"/>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4" y="82"/>
                  </a:cxn>
                  <a:cxn ang="0">
                    <a:pos x="46" y="83"/>
                  </a:cxn>
                  <a:cxn ang="0">
                    <a:pos x="37" y="83"/>
                  </a:cxn>
                  <a:cxn ang="0">
                    <a:pos x="29" y="82"/>
                  </a:cxn>
                  <a:cxn ang="0">
                    <a:pos x="22" y="78"/>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2"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2" y="71"/>
                    </a:lnTo>
                    <a:lnTo>
                      <a:pt x="68" y="74"/>
                    </a:lnTo>
                    <a:lnTo>
                      <a:pt x="65" y="77"/>
                    </a:lnTo>
                    <a:lnTo>
                      <a:pt x="62" y="78"/>
                    </a:lnTo>
                    <a:lnTo>
                      <a:pt x="58" y="80"/>
                    </a:lnTo>
                    <a:lnTo>
                      <a:pt x="54" y="82"/>
                    </a:lnTo>
                    <a:lnTo>
                      <a:pt x="50" y="83"/>
                    </a:lnTo>
                    <a:lnTo>
                      <a:pt x="46" y="83"/>
                    </a:lnTo>
                    <a:lnTo>
                      <a:pt x="42" y="83"/>
                    </a:lnTo>
                    <a:lnTo>
                      <a:pt x="37" y="83"/>
                    </a:lnTo>
                    <a:lnTo>
                      <a:pt x="33" y="83"/>
                    </a:lnTo>
                    <a:lnTo>
                      <a:pt x="29" y="82"/>
                    </a:lnTo>
                    <a:lnTo>
                      <a:pt x="26" y="80"/>
                    </a:lnTo>
                    <a:lnTo>
                      <a:pt x="22" y="78"/>
                    </a:lnTo>
                    <a:lnTo>
                      <a:pt x="19" y="77"/>
                    </a:lnTo>
                    <a:lnTo>
                      <a:pt x="15" y="74"/>
                    </a:lnTo>
                    <a:lnTo>
                      <a:pt x="12" y="71"/>
                    </a:lnTo>
                    <a:lnTo>
                      <a:pt x="10" y="68"/>
                    </a:lnTo>
                    <a:lnTo>
                      <a:pt x="6" y="65"/>
                    </a:lnTo>
                    <a:lnTo>
                      <a:pt x="5" y="61"/>
                    </a:lnTo>
                    <a:lnTo>
                      <a:pt x="3" y="57"/>
                    </a:lnTo>
                    <a:lnTo>
                      <a:pt x="2" y="54"/>
                    </a:lnTo>
                    <a:lnTo>
                      <a:pt x="1" y="50"/>
                    </a:lnTo>
                    <a:lnTo>
                      <a:pt x="0" y="46"/>
                    </a:lnTo>
                    <a:lnTo>
                      <a:pt x="0" y="42"/>
                    </a:lnTo>
                    <a:lnTo>
                      <a:pt x="0" y="37"/>
                    </a:lnTo>
                    <a:lnTo>
                      <a:pt x="1" y="33"/>
                    </a:lnTo>
                    <a:lnTo>
                      <a:pt x="2" y="29"/>
                    </a:lnTo>
                    <a:lnTo>
                      <a:pt x="3" y="26"/>
                    </a:lnTo>
                    <a:lnTo>
                      <a:pt x="5" y="22"/>
                    </a:lnTo>
                    <a:lnTo>
                      <a:pt x="6"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33" name="Oval 538"/>
              <p:cNvSpPr>
                <a:spLocks noChangeArrowheads="1"/>
              </p:cNvSpPr>
              <p:nvPr/>
            </p:nvSpPr>
            <p:spPr bwMode="auto">
              <a:xfrm>
                <a:off x="4382" y="2501"/>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34" name="Freeform 539"/>
              <p:cNvSpPr>
                <a:spLocks/>
              </p:cNvSpPr>
              <p:nvPr/>
            </p:nvSpPr>
            <p:spPr bwMode="auto">
              <a:xfrm>
                <a:off x="4378" y="2497"/>
                <a:ext cx="84" cy="84"/>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2" y="12"/>
                    </a:lnTo>
                    <a:lnTo>
                      <a:pt x="74" y="16"/>
                    </a:lnTo>
                    <a:lnTo>
                      <a:pt x="77" y="19"/>
                    </a:lnTo>
                    <a:lnTo>
                      <a:pt x="79" y="22"/>
                    </a:lnTo>
                    <a:lnTo>
                      <a:pt x="80" y="26"/>
                    </a:lnTo>
                    <a:lnTo>
                      <a:pt x="82" y="29"/>
                    </a:lnTo>
                    <a:lnTo>
                      <a:pt x="83" y="34"/>
                    </a:lnTo>
                    <a:lnTo>
                      <a:pt x="84" y="38"/>
                    </a:lnTo>
                    <a:lnTo>
                      <a:pt x="84" y="43"/>
                    </a:lnTo>
                    <a:lnTo>
                      <a:pt x="84" y="47"/>
                    </a:lnTo>
                    <a:lnTo>
                      <a:pt x="83" y="51"/>
                    </a:lnTo>
                    <a:lnTo>
                      <a:pt x="82" y="55"/>
                    </a:lnTo>
                    <a:lnTo>
                      <a:pt x="80" y="58"/>
                    </a:lnTo>
                    <a:lnTo>
                      <a:pt x="79" y="62"/>
                    </a:lnTo>
                    <a:lnTo>
                      <a:pt x="77" y="65"/>
                    </a:lnTo>
                    <a:lnTo>
                      <a:pt x="74" y="69"/>
                    </a:lnTo>
                    <a:lnTo>
                      <a:pt x="72"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8"/>
                    </a:lnTo>
                    <a:lnTo>
                      <a:pt x="15" y="74"/>
                    </a:lnTo>
                    <a:lnTo>
                      <a:pt x="12" y="72"/>
                    </a:lnTo>
                    <a:lnTo>
                      <a:pt x="10" y="69"/>
                    </a:lnTo>
                    <a:lnTo>
                      <a:pt x="6" y="65"/>
                    </a:lnTo>
                    <a:lnTo>
                      <a:pt x="5" y="62"/>
                    </a:lnTo>
                    <a:lnTo>
                      <a:pt x="3" y="58"/>
                    </a:lnTo>
                    <a:lnTo>
                      <a:pt x="2" y="55"/>
                    </a:lnTo>
                    <a:lnTo>
                      <a:pt x="1" y="51"/>
                    </a:lnTo>
                    <a:lnTo>
                      <a:pt x="0" y="47"/>
                    </a:lnTo>
                    <a:lnTo>
                      <a:pt x="0" y="43"/>
                    </a:lnTo>
                    <a:lnTo>
                      <a:pt x="0" y="38"/>
                    </a:lnTo>
                    <a:lnTo>
                      <a:pt x="1" y="34"/>
                    </a:lnTo>
                    <a:lnTo>
                      <a:pt x="2"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35" name="Oval 540"/>
              <p:cNvSpPr>
                <a:spLocks noChangeArrowheads="1"/>
              </p:cNvSpPr>
              <p:nvPr/>
            </p:nvSpPr>
            <p:spPr bwMode="auto">
              <a:xfrm>
                <a:off x="4382" y="246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36" name="Freeform 541"/>
              <p:cNvSpPr>
                <a:spLocks/>
              </p:cNvSpPr>
              <p:nvPr/>
            </p:nvSpPr>
            <p:spPr bwMode="auto">
              <a:xfrm>
                <a:off x="4378" y="2464"/>
                <a:ext cx="84" cy="84"/>
              </a:xfrm>
              <a:custGeom>
                <a:avLst/>
                <a:gdLst/>
                <a:ahLst/>
                <a:cxnLst>
                  <a:cxn ang="0">
                    <a:pos x="46" y="0"/>
                  </a:cxn>
                  <a:cxn ang="0">
                    <a:pos x="54"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4" y="1"/>
                    </a:lnTo>
                    <a:lnTo>
                      <a:pt x="58" y="3"/>
                    </a:lnTo>
                    <a:lnTo>
                      <a:pt x="62" y="5"/>
                    </a:lnTo>
                    <a:lnTo>
                      <a:pt x="65" y="6"/>
                    </a:lnTo>
                    <a:lnTo>
                      <a:pt x="68" y="10"/>
                    </a:lnTo>
                    <a:lnTo>
                      <a:pt x="72"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2"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37" name="Oval 542"/>
              <p:cNvSpPr>
                <a:spLocks noChangeArrowheads="1"/>
              </p:cNvSpPr>
              <p:nvPr/>
            </p:nvSpPr>
            <p:spPr bwMode="auto">
              <a:xfrm>
                <a:off x="4382" y="2769"/>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38" name="Freeform 543"/>
              <p:cNvSpPr>
                <a:spLocks/>
              </p:cNvSpPr>
              <p:nvPr/>
            </p:nvSpPr>
            <p:spPr bwMode="auto">
              <a:xfrm>
                <a:off x="4378" y="2765"/>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2"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2"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39" name="Oval 544"/>
              <p:cNvSpPr>
                <a:spLocks noChangeArrowheads="1"/>
              </p:cNvSpPr>
              <p:nvPr/>
            </p:nvSpPr>
            <p:spPr bwMode="auto">
              <a:xfrm>
                <a:off x="4399" y="236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40" name="Freeform 545"/>
              <p:cNvSpPr>
                <a:spLocks/>
              </p:cNvSpPr>
              <p:nvPr/>
            </p:nvSpPr>
            <p:spPr bwMode="auto">
              <a:xfrm>
                <a:off x="4395" y="2363"/>
                <a:ext cx="84" cy="84"/>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1"/>
                    </a:lnTo>
                    <a:lnTo>
                      <a:pt x="55"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41" name="Oval 546"/>
              <p:cNvSpPr>
                <a:spLocks noChangeArrowheads="1"/>
              </p:cNvSpPr>
              <p:nvPr/>
            </p:nvSpPr>
            <p:spPr bwMode="auto">
              <a:xfrm>
                <a:off x="4399" y="2468"/>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42" name="Freeform 547"/>
              <p:cNvSpPr>
                <a:spLocks/>
              </p:cNvSpPr>
              <p:nvPr/>
            </p:nvSpPr>
            <p:spPr bwMode="auto">
              <a:xfrm>
                <a:off x="4395" y="2464"/>
                <a:ext cx="84" cy="84"/>
              </a:xfrm>
              <a:custGeom>
                <a:avLst/>
                <a:gdLst/>
                <a:ahLst/>
                <a:cxnLst>
                  <a:cxn ang="0">
                    <a:pos x="46" y="0"/>
                  </a:cxn>
                  <a:cxn ang="0">
                    <a:pos x="55" y="1"/>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1"/>
                  </a:cxn>
                  <a:cxn ang="0">
                    <a:pos x="37" y="0"/>
                  </a:cxn>
                  <a:cxn ang="0">
                    <a:pos x="42" y="0"/>
                  </a:cxn>
                </a:cxnLst>
                <a:rect l="0" t="0" r="r" b="b"/>
                <a:pathLst>
                  <a:path w="84" h="84">
                    <a:moveTo>
                      <a:pt x="42" y="0"/>
                    </a:moveTo>
                    <a:lnTo>
                      <a:pt x="46" y="0"/>
                    </a:lnTo>
                    <a:lnTo>
                      <a:pt x="50" y="1"/>
                    </a:lnTo>
                    <a:lnTo>
                      <a:pt x="55" y="1"/>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8" y="74"/>
                    </a:lnTo>
                    <a:lnTo>
                      <a:pt x="65" y="77"/>
                    </a:lnTo>
                    <a:lnTo>
                      <a:pt x="62" y="79"/>
                    </a:lnTo>
                    <a:lnTo>
                      <a:pt x="58" y="80"/>
                    </a:lnTo>
                    <a:lnTo>
                      <a:pt x="55"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5" y="10"/>
                    </a:lnTo>
                    <a:lnTo>
                      <a:pt x="19" y="6"/>
                    </a:lnTo>
                    <a:lnTo>
                      <a:pt x="22" y="5"/>
                    </a:lnTo>
                    <a:lnTo>
                      <a:pt x="26" y="3"/>
                    </a:lnTo>
                    <a:lnTo>
                      <a:pt x="29" y="1"/>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43" name="Oval 548"/>
              <p:cNvSpPr>
                <a:spLocks noChangeArrowheads="1"/>
              </p:cNvSpPr>
              <p:nvPr/>
            </p:nvSpPr>
            <p:spPr bwMode="auto">
              <a:xfrm>
                <a:off x="4399" y="2702"/>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44" name="Freeform 549"/>
              <p:cNvSpPr>
                <a:spLocks/>
              </p:cNvSpPr>
              <p:nvPr/>
            </p:nvSpPr>
            <p:spPr bwMode="auto">
              <a:xfrm>
                <a:off x="4395" y="2698"/>
                <a:ext cx="84" cy="84"/>
              </a:xfrm>
              <a:custGeom>
                <a:avLst/>
                <a:gdLst/>
                <a:ahLst/>
                <a:cxnLst>
                  <a:cxn ang="0">
                    <a:pos x="46" y="0"/>
                  </a:cxn>
                  <a:cxn ang="0">
                    <a:pos x="55" y="2"/>
                  </a:cxn>
                  <a:cxn ang="0">
                    <a:pos x="62" y="5"/>
                  </a:cxn>
                  <a:cxn ang="0">
                    <a:pos x="68" y="10"/>
                  </a:cxn>
                  <a:cxn ang="0">
                    <a:pos x="74" y="16"/>
                  </a:cxn>
                  <a:cxn ang="0">
                    <a:pos x="79" y="22"/>
                  </a:cxn>
                  <a:cxn ang="0">
                    <a:pos x="82" y="29"/>
                  </a:cxn>
                  <a:cxn ang="0">
                    <a:pos x="84" y="38"/>
                  </a:cxn>
                  <a:cxn ang="0">
                    <a:pos x="84" y="47"/>
                  </a:cxn>
                  <a:cxn ang="0">
                    <a:pos x="82" y="55"/>
                  </a:cxn>
                  <a:cxn ang="0">
                    <a:pos x="79" y="62"/>
                  </a:cxn>
                  <a:cxn ang="0">
                    <a:pos x="74" y="69"/>
                  </a:cxn>
                  <a:cxn ang="0">
                    <a:pos x="68" y="74"/>
                  </a:cxn>
                  <a:cxn ang="0">
                    <a:pos x="62" y="79"/>
                  </a:cxn>
                  <a:cxn ang="0">
                    <a:pos x="55" y="82"/>
                  </a:cxn>
                  <a:cxn ang="0">
                    <a:pos x="46" y="84"/>
                  </a:cxn>
                  <a:cxn ang="0">
                    <a:pos x="37" y="84"/>
                  </a:cxn>
                  <a:cxn ang="0">
                    <a:pos x="29" y="82"/>
                  </a:cxn>
                  <a:cxn ang="0">
                    <a:pos x="22" y="79"/>
                  </a:cxn>
                  <a:cxn ang="0">
                    <a:pos x="15" y="74"/>
                  </a:cxn>
                  <a:cxn ang="0">
                    <a:pos x="10" y="69"/>
                  </a:cxn>
                  <a:cxn ang="0">
                    <a:pos x="5" y="62"/>
                  </a:cxn>
                  <a:cxn ang="0">
                    <a:pos x="2" y="55"/>
                  </a:cxn>
                  <a:cxn ang="0">
                    <a:pos x="0" y="47"/>
                  </a:cxn>
                  <a:cxn ang="0">
                    <a:pos x="0" y="38"/>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5" y="2"/>
                    </a:lnTo>
                    <a:lnTo>
                      <a:pt x="58" y="3"/>
                    </a:lnTo>
                    <a:lnTo>
                      <a:pt x="62" y="5"/>
                    </a:lnTo>
                    <a:lnTo>
                      <a:pt x="65" y="7"/>
                    </a:lnTo>
                    <a:lnTo>
                      <a:pt x="68" y="10"/>
                    </a:lnTo>
                    <a:lnTo>
                      <a:pt x="72" y="12"/>
                    </a:lnTo>
                    <a:lnTo>
                      <a:pt x="74" y="16"/>
                    </a:lnTo>
                    <a:lnTo>
                      <a:pt x="77" y="19"/>
                    </a:lnTo>
                    <a:lnTo>
                      <a:pt x="79" y="22"/>
                    </a:lnTo>
                    <a:lnTo>
                      <a:pt x="81" y="26"/>
                    </a:lnTo>
                    <a:lnTo>
                      <a:pt x="82" y="29"/>
                    </a:lnTo>
                    <a:lnTo>
                      <a:pt x="83" y="34"/>
                    </a:lnTo>
                    <a:lnTo>
                      <a:pt x="84" y="38"/>
                    </a:lnTo>
                    <a:lnTo>
                      <a:pt x="84" y="42"/>
                    </a:lnTo>
                    <a:lnTo>
                      <a:pt x="84" y="47"/>
                    </a:lnTo>
                    <a:lnTo>
                      <a:pt x="83" y="51"/>
                    </a:lnTo>
                    <a:lnTo>
                      <a:pt x="82" y="55"/>
                    </a:lnTo>
                    <a:lnTo>
                      <a:pt x="81" y="58"/>
                    </a:lnTo>
                    <a:lnTo>
                      <a:pt x="79" y="62"/>
                    </a:lnTo>
                    <a:lnTo>
                      <a:pt x="77" y="65"/>
                    </a:lnTo>
                    <a:lnTo>
                      <a:pt x="74" y="69"/>
                    </a:lnTo>
                    <a:lnTo>
                      <a:pt x="72" y="72"/>
                    </a:lnTo>
                    <a:lnTo>
                      <a:pt x="68" y="74"/>
                    </a:lnTo>
                    <a:lnTo>
                      <a:pt x="65" y="77"/>
                    </a:lnTo>
                    <a:lnTo>
                      <a:pt x="62" y="79"/>
                    </a:lnTo>
                    <a:lnTo>
                      <a:pt x="58" y="81"/>
                    </a:lnTo>
                    <a:lnTo>
                      <a:pt x="55"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9"/>
                    </a:lnTo>
                    <a:lnTo>
                      <a:pt x="7" y="65"/>
                    </a:lnTo>
                    <a:lnTo>
                      <a:pt x="5" y="62"/>
                    </a:lnTo>
                    <a:lnTo>
                      <a:pt x="3" y="58"/>
                    </a:lnTo>
                    <a:lnTo>
                      <a:pt x="2" y="55"/>
                    </a:lnTo>
                    <a:lnTo>
                      <a:pt x="1" y="51"/>
                    </a:lnTo>
                    <a:lnTo>
                      <a:pt x="0" y="47"/>
                    </a:lnTo>
                    <a:lnTo>
                      <a:pt x="0" y="42"/>
                    </a:lnTo>
                    <a:lnTo>
                      <a:pt x="0" y="38"/>
                    </a:lnTo>
                    <a:lnTo>
                      <a:pt x="1" y="34"/>
                    </a:lnTo>
                    <a:lnTo>
                      <a:pt x="2" y="29"/>
                    </a:lnTo>
                    <a:lnTo>
                      <a:pt x="3" y="26"/>
                    </a:lnTo>
                    <a:lnTo>
                      <a:pt x="5" y="22"/>
                    </a:lnTo>
                    <a:lnTo>
                      <a:pt x="7"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45" name="Oval 550"/>
              <p:cNvSpPr>
                <a:spLocks noChangeArrowheads="1"/>
              </p:cNvSpPr>
              <p:nvPr/>
            </p:nvSpPr>
            <p:spPr bwMode="auto">
              <a:xfrm>
                <a:off x="4399" y="2535"/>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46" name="Freeform 551"/>
              <p:cNvSpPr>
                <a:spLocks/>
              </p:cNvSpPr>
              <p:nvPr/>
            </p:nvSpPr>
            <p:spPr bwMode="auto">
              <a:xfrm>
                <a:off x="4395" y="2531"/>
                <a:ext cx="84" cy="83"/>
              </a:xfrm>
              <a:custGeom>
                <a:avLst/>
                <a:gdLst/>
                <a:ahLst/>
                <a:cxnLst>
                  <a:cxn ang="0">
                    <a:pos x="46" y="0"/>
                  </a:cxn>
                  <a:cxn ang="0">
                    <a:pos x="55"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8"/>
                  </a:cxn>
                  <a:cxn ang="0">
                    <a:pos x="55" y="82"/>
                  </a:cxn>
                  <a:cxn ang="0">
                    <a:pos x="46" y="83"/>
                  </a:cxn>
                  <a:cxn ang="0">
                    <a:pos x="37" y="83"/>
                  </a:cxn>
                  <a:cxn ang="0">
                    <a:pos x="29" y="82"/>
                  </a:cxn>
                  <a:cxn ang="0">
                    <a:pos x="22" y="78"/>
                  </a:cxn>
                  <a:cxn ang="0">
                    <a:pos x="15" y="74"/>
                  </a:cxn>
                  <a:cxn ang="0">
                    <a:pos x="10" y="68"/>
                  </a:cxn>
                  <a:cxn ang="0">
                    <a:pos x="5" y="61"/>
                  </a:cxn>
                  <a:cxn ang="0">
                    <a:pos x="2" y="54"/>
                  </a:cxn>
                  <a:cxn ang="0">
                    <a:pos x="0" y="46"/>
                  </a:cxn>
                  <a:cxn ang="0">
                    <a:pos x="0" y="37"/>
                  </a:cxn>
                  <a:cxn ang="0">
                    <a:pos x="2"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5" y="1"/>
                    </a:lnTo>
                    <a:lnTo>
                      <a:pt x="58" y="3"/>
                    </a:lnTo>
                    <a:lnTo>
                      <a:pt x="62" y="4"/>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8"/>
                    </a:lnTo>
                    <a:lnTo>
                      <a:pt x="58" y="80"/>
                    </a:lnTo>
                    <a:lnTo>
                      <a:pt x="55" y="82"/>
                    </a:lnTo>
                    <a:lnTo>
                      <a:pt x="50" y="83"/>
                    </a:lnTo>
                    <a:lnTo>
                      <a:pt x="46" y="83"/>
                    </a:lnTo>
                    <a:lnTo>
                      <a:pt x="42" y="83"/>
                    </a:lnTo>
                    <a:lnTo>
                      <a:pt x="37" y="83"/>
                    </a:lnTo>
                    <a:lnTo>
                      <a:pt x="33" y="83"/>
                    </a:lnTo>
                    <a:lnTo>
                      <a:pt x="29" y="82"/>
                    </a:lnTo>
                    <a:lnTo>
                      <a:pt x="26" y="80"/>
                    </a:lnTo>
                    <a:lnTo>
                      <a:pt x="22" y="78"/>
                    </a:lnTo>
                    <a:lnTo>
                      <a:pt x="19" y="77"/>
                    </a:lnTo>
                    <a:lnTo>
                      <a:pt x="15"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5" y="9"/>
                    </a:lnTo>
                    <a:lnTo>
                      <a:pt x="19"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47" name="Oval 552"/>
              <p:cNvSpPr>
                <a:spLocks noChangeArrowheads="1"/>
              </p:cNvSpPr>
              <p:nvPr/>
            </p:nvSpPr>
            <p:spPr bwMode="auto">
              <a:xfrm>
                <a:off x="4416" y="2334"/>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48" name="Freeform 553"/>
              <p:cNvSpPr>
                <a:spLocks/>
              </p:cNvSpPr>
              <p:nvPr/>
            </p:nvSpPr>
            <p:spPr bwMode="auto">
              <a:xfrm>
                <a:off x="4412" y="2330"/>
                <a:ext cx="84" cy="83"/>
              </a:xfrm>
              <a:custGeom>
                <a:avLst/>
                <a:gdLst/>
                <a:ahLst/>
                <a:cxnLst>
                  <a:cxn ang="0">
                    <a:pos x="46" y="0"/>
                  </a:cxn>
                  <a:cxn ang="0">
                    <a:pos x="55"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5" y="82"/>
                  </a:cxn>
                  <a:cxn ang="0">
                    <a:pos x="46" y="83"/>
                  </a:cxn>
                  <a:cxn ang="0">
                    <a:pos x="38" y="83"/>
                  </a:cxn>
                  <a:cxn ang="0">
                    <a:pos x="29"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29" y="1"/>
                  </a:cxn>
                  <a:cxn ang="0">
                    <a:pos x="38" y="0"/>
                  </a:cxn>
                  <a:cxn ang="0">
                    <a:pos x="42" y="0"/>
                  </a:cxn>
                </a:cxnLst>
                <a:rect l="0" t="0" r="r" b="b"/>
                <a:pathLst>
                  <a:path w="84" h="83">
                    <a:moveTo>
                      <a:pt x="42" y="0"/>
                    </a:moveTo>
                    <a:lnTo>
                      <a:pt x="46" y="0"/>
                    </a:lnTo>
                    <a:lnTo>
                      <a:pt x="51" y="0"/>
                    </a:lnTo>
                    <a:lnTo>
                      <a:pt x="55" y="1"/>
                    </a:lnTo>
                    <a:lnTo>
                      <a:pt x="58" y="3"/>
                    </a:lnTo>
                    <a:lnTo>
                      <a:pt x="62" y="4"/>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9"/>
                    </a:lnTo>
                    <a:lnTo>
                      <a:pt x="58" y="80"/>
                    </a:lnTo>
                    <a:lnTo>
                      <a:pt x="55" y="82"/>
                    </a:lnTo>
                    <a:lnTo>
                      <a:pt x="51" y="83"/>
                    </a:lnTo>
                    <a:lnTo>
                      <a:pt x="46" y="83"/>
                    </a:lnTo>
                    <a:lnTo>
                      <a:pt x="42" y="83"/>
                    </a:lnTo>
                    <a:lnTo>
                      <a:pt x="38" y="83"/>
                    </a:lnTo>
                    <a:lnTo>
                      <a:pt x="33" y="83"/>
                    </a:lnTo>
                    <a:lnTo>
                      <a:pt x="29"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29" y="1"/>
                    </a:lnTo>
                    <a:lnTo>
                      <a:pt x="33" y="0"/>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49" name="Oval 554"/>
              <p:cNvSpPr>
                <a:spLocks noChangeArrowheads="1"/>
              </p:cNvSpPr>
              <p:nvPr/>
            </p:nvSpPr>
            <p:spPr bwMode="auto">
              <a:xfrm>
                <a:off x="4416" y="230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50" name="Freeform 555"/>
              <p:cNvSpPr>
                <a:spLocks/>
              </p:cNvSpPr>
              <p:nvPr/>
            </p:nvSpPr>
            <p:spPr bwMode="auto">
              <a:xfrm>
                <a:off x="4412" y="2296"/>
                <a:ext cx="84" cy="84"/>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5" y="82"/>
                  </a:cxn>
                  <a:cxn ang="0">
                    <a:pos x="46" y="84"/>
                  </a:cxn>
                  <a:cxn ang="0">
                    <a:pos x="38"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3"/>
                    </a:lnTo>
                    <a:lnTo>
                      <a:pt x="62" y="5"/>
                    </a:lnTo>
                    <a:lnTo>
                      <a:pt x="65" y="7"/>
                    </a:lnTo>
                    <a:lnTo>
                      <a:pt x="68"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8" y="74"/>
                    </a:lnTo>
                    <a:lnTo>
                      <a:pt x="65" y="78"/>
                    </a:lnTo>
                    <a:lnTo>
                      <a:pt x="62" y="79"/>
                    </a:lnTo>
                    <a:lnTo>
                      <a:pt x="58" y="81"/>
                    </a:lnTo>
                    <a:lnTo>
                      <a:pt x="55" y="82"/>
                    </a:lnTo>
                    <a:lnTo>
                      <a:pt x="51" y="83"/>
                    </a:lnTo>
                    <a:lnTo>
                      <a:pt x="46" y="84"/>
                    </a:lnTo>
                    <a:lnTo>
                      <a:pt x="42" y="84"/>
                    </a:lnTo>
                    <a:lnTo>
                      <a:pt x="38" y="84"/>
                    </a:lnTo>
                    <a:lnTo>
                      <a:pt x="33"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3"/>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51" name="Oval 556"/>
              <p:cNvSpPr>
                <a:spLocks noChangeArrowheads="1"/>
              </p:cNvSpPr>
              <p:nvPr/>
            </p:nvSpPr>
            <p:spPr bwMode="auto">
              <a:xfrm>
                <a:off x="4416" y="2435"/>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52" name="Freeform 557"/>
              <p:cNvSpPr>
                <a:spLocks/>
              </p:cNvSpPr>
              <p:nvPr/>
            </p:nvSpPr>
            <p:spPr bwMode="auto">
              <a:xfrm>
                <a:off x="4412" y="2430"/>
                <a:ext cx="84" cy="84"/>
              </a:xfrm>
              <a:custGeom>
                <a:avLst/>
                <a:gdLst/>
                <a:ahLst/>
                <a:cxnLst>
                  <a:cxn ang="0">
                    <a:pos x="46" y="0"/>
                  </a:cxn>
                  <a:cxn ang="0">
                    <a:pos x="55"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5" y="83"/>
                  </a:cxn>
                  <a:cxn ang="0">
                    <a:pos x="46" y="84"/>
                  </a:cxn>
                  <a:cxn ang="0">
                    <a:pos x="38" y="84"/>
                  </a:cxn>
                  <a:cxn ang="0">
                    <a:pos x="29"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2" y="0"/>
                  </a:cxn>
                </a:cxnLst>
                <a:rect l="0" t="0" r="r" b="b"/>
                <a:pathLst>
                  <a:path w="84" h="84">
                    <a:moveTo>
                      <a:pt x="42" y="0"/>
                    </a:moveTo>
                    <a:lnTo>
                      <a:pt x="46" y="0"/>
                    </a:lnTo>
                    <a:lnTo>
                      <a:pt x="51" y="1"/>
                    </a:lnTo>
                    <a:lnTo>
                      <a:pt x="55" y="2"/>
                    </a:lnTo>
                    <a:lnTo>
                      <a:pt x="58" y="4"/>
                    </a:lnTo>
                    <a:lnTo>
                      <a:pt x="62" y="5"/>
                    </a:lnTo>
                    <a:lnTo>
                      <a:pt x="65" y="7"/>
                    </a:lnTo>
                    <a:lnTo>
                      <a:pt x="68" y="10"/>
                    </a:lnTo>
                    <a:lnTo>
                      <a:pt x="72" y="13"/>
                    </a:lnTo>
                    <a:lnTo>
                      <a:pt x="74" y="16"/>
                    </a:lnTo>
                    <a:lnTo>
                      <a:pt x="77"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7" y="66"/>
                    </a:lnTo>
                    <a:lnTo>
                      <a:pt x="74" y="69"/>
                    </a:lnTo>
                    <a:lnTo>
                      <a:pt x="72" y="72"/>
                    </a:lnTo>
                    <a:lnTo>
                      <a:pt x="68" y="75"/>
                    </a:lnTo>
                    <a:lnTo>
                      <a:pt x="65" y="78"/>
                    </a:lnTo>
                    <a:lnTo>
                      <a:pt x="62" y="79"/>
                    </a:lnTo>
                    <a:lnTo>
                      <a:pt x="58" y="81"/>
                    </a:lnTo>
                    <a:lnTo>
                      <a:pt x="55" y="83"/>
                    </a:lnTo>
                    <a:lnTo>
                      <a:pt x="51" y="83"/>
                    </a:lnTo>
                    <a:lnTo>
                      <a:pt x="46" y="84"/>
                    </a:lnTo>
                    <a:lnTo>
                      <a:pt x="42" y="84"/>
                    </a:lnTo>
                    <a:lnTo>
                      <a:pt x="38" y="84"/>
                    </a:lnTo>
                    <a:lnTo>
                      <a:pt x="33" y="83"/>
                    </a:lnTo>
                    <a:lnTo>
                      <a:pt x="29" y="83"/>
                    </a:lnTo>
                    <a:lnTo>
                      <a:pt x="26" y="81"/>
                    </a:lnTo>
                    <a:lnTo>
                      <a:pt x="22" y="79"/>
                    </a:lnTo>
                    <a:lnTo>
                      <a:pt x="19" y="78"/>
                    </a:lnTo>
                    <a:lnTo>
                      <a:pt x="16" y="75"/>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7"/>
                    </a:lnTo>
                    <a:lnTo>
                      <a:pt x="5" y="22"/>
                    </a:lnTo>
                    <a:lnTo>
                      <a:pt x="7" y="19"/>
                    </a:lnTo>
                    <a:lnTo>
                      <a:pt x="10" y="16"/>
                    </a:lnTo>
                    <a:lnTo>
                      <a:pt x="12" y="13"/>
                    </a:lnTo>
                    <a:lnTo>
                      <a:pt x="16" y="10"/>
                    </a:lnTo>
                    <a:lnTo>
                      <a:pt x="19" y="7"/>
                    </a:lnTo>
                    <a:lnTo>
                      <a:pt x="22" y="5"/>
                    </a:lnTo>
                    <a:lnTo>
                      <a:pt x="26" y="4"/>
                    </a:lnTo>
                    <a:lnTo>
                      <a:pt x="29" y="2"/>
                    </a:lnTo>
                    <a:lnTo>
                      <a:pt x="33"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53" name="Oval 558"/>
              <p:cNvSpPr>
                <a:spLocks noChangeArrowheads="1"/>
              </p:cNvSpPr>
              <p:nvPr/>
            </p:nvSpPr>
            <p:spPr bwMode="auto">
              <a:xfrm>
                <a:off x="4433" y="287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54" name="Freeform 559"/>
              <p:cNvSpPr>
                <a:spLocks/>
              </p:cNvSpPr>
              <p:nvPr/>
            </p:nvSpPr>
            <p:spPr bwMode="auto">
              <a:xfrm>
                <a:off x="4429" y="2866"/>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2" y="0"/>
                  </a:cxn>
                </a:cxnLst>
                <a:rect l="0" t="0" r="r" b="b"/>
                <a:pathLst>
                  <a:path w="84" h="84">
                    <a:moveTo>
                      <a:pt x="42" y="0"/>
                    </a:moveTo>
                    <a:lnTo>
                      <a:pt x="47" y="0"/>
                    </a:lnTo>
                    <a:lnTo>
                      <a:pt x="51" y="1"/>
                    </a:lnTo>
                    <a:lnTo>
                      <a:pt x="55" y="1"/>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2"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4" y="1"/>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55" name="Oval 560"/>
              <p:cNvSpPr>
                <a:spLocks noChangeArrowheads="1"/>
              </p:cNvSpPr>
              <p:nvPr/>
            </p:nvSpPr>
            <p:spPr bwMode="auto">
              <a:xfrm>
                <a:off x="4450" y="287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56" name="Freeform 561"/>
              <p:cNvSpPr>
                <a:spLocks/>
              </p:cNvSpPr>
              <p:nvPr/>
            </p:nvSpPr>
            <p:spPr bwMode="auto">
              <a:xfrm>
                <a:off x="4446" y="2866"/>
                <a:ext cx="84" cy="84"/>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2"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2"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57" name="Oval 562"/>
              <p:cNvSpPr>
                <a:spLocks noChangeArrowheads="1"/>
              </p:cNvSpPr>
              <p:nvPr/>
            </p:nvSpPr>
            <p:spPr bwMode="auto">
              <a:xfrm>
                <a:off x="4484" y="2367"/>
                <a:ext cx="83"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58" name="Freeform 563"/>
              <p:cNvSpPr>
                <a:spLocks/>
              </p:cNvSpPr>
              <p:nvPr/>
            </p:nvSpPr>
            <p:spPr bwMode="auto">
              <a:xfrm>
                <a:off x="4480" y="2363"/>
                <a:ext cx="83" cy="84"/>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4" y="62"/>
                  </a:cxn>
                  <a:cxn ang="0">
                    <a:pos x="1" y="54"/>
                  </a:cxn>
                  <a:cxn ang="0">
                    <a:pos x="0" y="46"/>
                  </a:cxn>
                  <a:cxn ang="0">
                    <a:pos x="0" y="37"/>
                  </a:cxn>
                  <a:cxn ang="0">
                    <a:pos x="1" y="29"/>
                  </a:cxn>
                  <a:cxn ang="0">
                    <a:pos x="4"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4" y="62"/>
                    </a:lnTo>
                    <a:lnTo>
                      <a:pt x="3" y="58"/>
                    </a:lnTo>
                    <a:lnTo>
                      <a:pt x="1" y="54"/>
                    </a:lnTo>
                    <a:lnTo>
                      <a:pt x="0" y="50"/>
                    </a:lnTo>
                    <a:lnTo>
                      <a:pt x="0" y="46"/>
                    </a:lnTo>
                    <a:lnTo>
                      <a:pt x="0" y="42"/>
                    </a:lnTo>
                    <a:lnTo>
                      <a:pt x="0" y="37"/>
                    </a:lnTo>
                    <a:lnTo>
                      <a:pt x="0" y="33"/>
                    </a:lnTo>
                    <a:lnTo>
                      <a:pt x="1" y="29"/>
                    </a:lnTo>
                    <a:lnTo>
                      <a:pt x="3" y="26"/>
                    </a:lnTo>
                    <a:lnTo>
                      <a:pt x="4"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59" name="Oval 564"/>
              <p:cNvSpPr>
                <a:spLocks noChangeArrowheads="1"/>
              </p:cNvSpPr>
              <p:nvPr/>
            </p:nvSpPr>
            <p:spPr bwMode="auto">
              <a:xfrm>
                <a:off x="4501" y="2435"/>
                <a:ext cx="84" cy="83"/>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60" name="Freeform 565"/>
              <p:cNvSpPr>
                <a:spLocks/>
              </p:cNvSpPr>
              <p:nvPr/>
            </p:nvSpPr>
            <p:spPr bwMode="auto">
              <a:xfrm>
                <a:off x="4497" y="2430"/>
                <a:ext cx="83" cy="84"/>
              </a:xfrm>
              <a:custGeom>
                <a:avLst/>
                <a:gdLst/>
                <a:ahLst/>
                <a:cxnLst>
                  <a:cxn ang="0">
                    <a:pos x="46" y="0"/>
                  </a:cxn>
                  <a:cxn ang="0">
                    <a:pos x="54" y="2"/>
                  </a:cxn>
                  <a:cxn ang="0">
                    <a:pos x="62" y="5"/>
                  </a:cxn>
                  <a:cxn ang="0">
                    <a:pos x="68" y="10"/>
                  </a:cxn>
                  <a:cxn ang="0">
                    <a:pos x="74" y="16"/>
                  </a:cxn>
                  <a:cxn ang="0">
                    <a:pos x="79" y="22"/>
                  </a:cxn>
                  <a:cxn ang="0">
                    <a:pos x="82" y="30"/>
                  </a:cxn>
                  <a:cxn ang="0">
                    <a:pos x="83" y="38"/>
                  </a:cxn>
                  <a:cxn ang="0">
                    <a:pos x="83"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9" y="69"/>
                  </a:cxn>
                  <a:cxn ang="0">
                    <a:pos x="5" y="62"/>
                  </a:cxn>
                  <a:cxn ang="0">
                    <a:pos x="1" y="55"/>
                  </a:cxn>
                  <a:cxn ang="0">
                    <a:pos x="0" y="47"/>
                  </a:cxn>
                  <a:cxn ang="0">
                    <a:pos x="0" y="38"/>
                  </a:cxn>
                  <a:cxn ang="0">
                    <a:pos x="1" y="30"/>
                  </a:cxn>
                  <a:cxn ang="0">
                    <a:pos x="5" y="22"/>
                  </a:cxn>
                  <a:cxn ang="0">
                    <a:pos x="9" y="16"/>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4"/>
                    </a:lnTo>
                    <a:lnTo>
                      <a:pt x="62" y="5"/>
                    </a:lnTo>
                    <a:lnTo>
                      <a:pt x="65" y="7"/>
                    </a:lnTo>
                    <a:lnTo>
                      <a:pt x="68" y="10"/>
                    </a:lnTo>
                    <a:lnTo>
                      <a:pt x="71" y="13"/>
                    </a:lnTo>
                    <a:lnTo>
                      <a:pt x="74" y="16"/>
                    </a:lnTo>
                    <a:lnTo>
                      <a:pt x="77" y="19"/>
                    </a:lnTo>
                    <a:lnTo>
                      <a:pt x="79" y="22"/>
                    </a:lnTo>
                    <a:lnTo>
                      <a:pt x="80" y="27"/>
                    </a:lnTo>
                    <a:lnTo>
                      <a:pt x="82" y="30"/>
                    </a:lnTo>
                    <a:lnTo>
                      <a:pt x="83" y="34"/>
                    </a:lnTo>
                    <a:lnTo>
                      <a:pt x="83" y="38"/>
                    </a:lnTo>
                    <a:lnTo>
                      <a:pt x="83" y="43"/>
                    </a:lnTo>
                    <a:lnTo>
                      <a:pt x="83" y="47"/>
                    </a:lnTo>
                    <a:lnTo>
                      <a:pt x="83" y="51"/>
                    </a:lnTo>
                    <a:lnTo>
                      <a:pt x="82" y="55"/>
                    </a:lnTo>
                    <a:lnTo>
                      <a:pt x="80" y="58"/>
                    </a:lnTo>
                    <a:lnTo>
                      <a:pt x="79" y="62"/>
                    </a:lnTo>
                    <a:lnTo>
                      <a:pt x="77" y="66"/>
                    </a:lnTo>
                    <a:lnTo>
                      <a:pt x="74" y="69"/>
                    </a:lnTo>
                    <a:lnTo>
                      <a:pt x="71" y="72"/>
                    </a:lnTo>
                    <a:lnTo>
                      <a:pt x="68" y="75"/>
                    </a:lnTo>
                    <a:lnTo>
                      <a:pt x="65" y="78"/>
                    </a:lnTo>
                    <a:lnTo>
                      <a:pt x="62" y="79"/>
                    </a:lnTo>
                    <a:lnTo>
                      <a:pt x="57" y="81"/>
                    </a:lnTo>
                    <a:lnTo>
                      <a:pt x="54" y="83"/>
                    </a:lnTo>
                    <a:lnTo>
                      <a:pt x="50" y="83"/>
                    </a:lnTo>
                    <a:lnTo>
                      <a:pt x="46" y="84"/>
                    </a:lnTo>
                    <a:lnTo>
                      <a:pt x="42" y="84"/>
                    </a:lnTo>
                    <a:lnTo>
                      <a:pt x="37" y="84"/>
                    </a:lnTo>
                    <a:lnTo>
                      <a:pt x="33" y="83"/>
                    </a:lnTo>
                    <a:lnTo>
                      <a:pt x="29" y="83"/>
                    </a:lnTo>
                    <a:lnTo>
                      <a:pt x="26" y="81"/>
                    </a:lnTo>
                    <a:lnTo>
                      <a:pt x="22" y="79"/>
                    </a:lnTo>
                    <a:lnTo>
                      <a:pt x="18" y="78"/>
                    </a:lnTo>
                    <a:lnTo>
                      <a:pt x="15" y="75"/>
                    </a:lnTo>
                    <a:lnTo>
                      <a:pt x="12" y="72"/>
                    </a:lnTo>
                    <a:lnTo>
                      <a:pt x="9" y="69"/>
                    </a:lnTo>
                    <a:lnTo>
                      <a:pt x="6" y="66"/>
                    </a:lnTo>
                    <a:lnTo>
                      <a:pt x="5" y="62"/>
                    </a:lnTo>
                    <a:lnTo>
                      <a:pt x="3" y="58"/>
                    </a:lnTo>
                    <a:lnTo>
                      <a:pt x="1" y="55"/>
                    </a:lnTo>
                    <a:lnTo>
                      <a:pt x="1" y="51"/>
                    </a:lnTo>
                    <a:lnTo>
                      <a:pt x="0" y="47"/>
                    </a:lnTo>
                    <a:lnTo>
                      <a:pt x="0" y="43"/>
                    </a:lnTo>
                    <a:lnTo>
                      <a:pt x="0" y="38"/>
                    </a:lnTo>
                    <a:lnTo>
                      <a:pt x="1" y="34"/>
                    </a:lnTo>
                    <a:lnTo>
                      <a:pt x="1" y="30"/>
                    </a:lnTo>
                    <a:lnTo>
                      <a:pt x="3" y="27"/>
                    </a:lnTo>
                    <a:lnTo>
                      <a:pt x="5" y="22"/>
                    </a:lnTo>
                    <a:lnTo>
                      <a:pt x="6" y="19"/>
                    </a:lnTo>
                    <a:lnTo>
                      <a:pt x="9"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61" name="Oval 566"/>
              <p:cNvSpPr>
                <a:spLocks noChangeArrowheads="1"/>
              </p:cNvSpPr>
              <p:nvPr/>
            </p:nvSpPr>
            <p:spPr bwMode="auto">
              <a:xfrm>
                <a:off x="4518" y="2367"/>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62" name="Freeform 567"/>
              <p:cNvSpPr>
                <a:spLocks/>
              </p:cNvSpPr>
              <p:nvPr/>
            </p:nvSpPr>
            <p:spPr bwMode="auto">
              <a:xfrm>
                <a:off x="4514" y="2363"/>
                <a:ext cx="84" cy="8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1" y="54"/>
                  </a:cxn>
                  <a:cxn ang="0">
                    <a:pos x="0" y="46"/>
                  </a:cxn>
                  <a:cxn ang="0">
                    <a:pos x="0" y="37"/>
                  </a:cxn>
                  <a:cxn ang="0">
                    <a:pos x="1"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10" y="68"/>
                    </a:lnTo>
                    <a:lnTo>
                      <a:pt x="6" y="65"/>
                    </a:lnTo>
                    <a:lnTo>
                      <a:pt x="5" y="62"/>
                    </a:lnTo>
                    <a:lnTo>
                      <a:pt x="3" y="58"/>
                    </a:lnTo>
                    <a:lnTo>
                      <a:pt x="1" y="54"/>
                    </a:lnTo>
                    <a:lnTo>
                      <a:pt x="1" y="50"/>
                    </a:lnTo>
                    <a:lnTo>
                      <a:pt x="0" y="46"/>
                    </a:lnTo>
                    <a:lnTo>
                      <a:pt x="0" y="42"/>
                    </a:lnTo>
                    <a:lnTo>
                      <a:pt x="0" y="37"/>
                    </a:lnTo>
                    <a:lnTo>
                      <a:pt x="1" y="33"/>
                    </a:lnTo>
                    <a:lnTo>
                      <a:pt x="1" y="29"/>
                    </a:lnTo>
                    <a:lnTo>
                      <a:pt x="3" y="26"/>
                    </a:lnTo>
                    <a:lnTo>
                      <a:pt x="5" y="22"/>
                    </a:lnTo>
                    <a:lnTo>
                      <a:pt x="6" y="19"/>
                    </a:lnTo>
                    <a:lnTo>
                      <a:pt x="10"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63" name="Oval 568"/>
              <p:cNvSpPr>
                <a:spLocks noChangeArrowheads="1"/>
              </p:cNvSpPr>
              <p:nvPr/>
            </p:nvSpPr>
            <p:spPr bwMode="auto">
              <a:xfrm>
                <a:off x="4518" y="2400"/>
                <a:ext cx="84" cy="84"/>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464" name="Freeform 569"/>
              <p:cNvSpPr>
                <a:spLocks/>
              </p:cNvSpPr>
              <p:nvPr/>
            </p:nvSpPr>
            <p:spPr bwMode="auto">
              <a:xfrm>
                <a:off x="4514" y="2396"/>
                <a:ext cx="84" cy="84"/>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4"/>
                  </a:cxn>
                  <a:cxn ang="0">
                    <a:pos x="62" y="79"/>
                  </a:cxn>
                  <a:cxn ang="0">
                    <a:pos x="54" y="82"/>
                  </a:cxn>
                  <a:cxn ang="0">
                    <a:pos x="46" y="84"/>
                  </a:cxn>
                  <a:cxn ang="0">
                    <a:pos x="37" y="84"/>
                  </a:cxn>
                  <a:cxn ang="0">
                    <a:pos x="29" y="82"/>
                  </a:cxn>
                  <a:cxn ang="0">
                    <a:pos x="22" y="79"/>
                  </a:cxn>
                  <a:cxn ang="0">
                    <a:pos x="15" y="74"/>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6"/>
                    </a:lnTo>
                    <a:lnTo>
                      <a:pt x="82" y="30"/>
                    </a:lnTo>
                    <a:lnTo>
                      <a:pt x="83" y="34"/>
                    </a:lnTo>
                    <a:lnTo>
                      <a:pt x="84" y="38"/>
                    </a:lnTo>
                    <a:lnTo>
                      <a:pt x="84" y="43"/>
                    </a:lnTo>
                    <a:lnTo>
                      <a:pt x="84" y="47"/>
                    </a:lnTo>
                    <a:lnTo>
                      <a:pt x="83" y="51"/>
                    </a:lnTo>
                    <a:lnTo>
                      <a:pt x="82" y="55"/>
                    </a:lnTo>
                    <a:lnTo>
                      <a:pt x="80" y="58"/>
                    </a:lnTo>
                    <a:lnTo>
                      <a:pt x="79" y="62"/>
                    </a:lnTo>
                    <a:lnTo>
                      <a:pt x="77" y="65"/>
                    </a:lnTo>
                    <a:lnTo>
                      <a:pt x="74" y="69"/>
                    </a:lnTo>
                    <a:lnTo>
                      <a:pt x="71" y="72"/>
                    </a:lnTo>
                    <a:lnTo>
                      <a:pt x="68" y="74"/>
                    </a:lnTo>
                    <a:lnTo>
                      <a:pt x="65" y="78"/>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8" y="78"/>
                    </a:lnTo>
                    <a:lnTo>
                      <a:pt x="15" y="74"/>
                    </a:lnTo>
                    <a:lnTo>
                      <a:pt x="12" y="72"/>
                    </a:lnTo>
                    <a:lnTo>
                      <a:pt x="10" y="69"/>
                    </a:lnTo>
                    <a:lnTo>
                      <a:pt x="6" y="65"/>
                    </a:lnTo>
                    <a:lnTo>
                      <a:pt x="5" y="62"/>
                    </a:lnTo>
                    <a:lnTo>
                      <a:pt x="3" y="58"/>
                    </a:lnTo>
                    <a:lnTo>
                      <a:pt x="1" y="55"/>
                    </a:lnTo>
                    <a:lnTo>
                      <a:pt x="1" y="51"/>
                    </a:lnTo>
                    <a:lnTo>
                      <a:pt x="0" y="47"/>
                    </a:lnTo>
                    <a:lnTo>
                      <a:pt x="0" y="43"/>
                    </a:lnTo>
                    <a:lnTo>
                      <a:pt x="0" y="38"/>
                    </a:lnTo>
                    <a:lnTo>
                      <a:pt x="1" y="34"/>
                    </a:lnTo>
                    <a:lnTo>
                      <a:pt x="1" y="30"/>
                    </a:lnTo>
                    <a:lnTo>
                      <a:pt x="3" y="26"/>
                    </a:lnTo>
                    <a:lnTo>
                      <a:pt x="5" y="22"/>
                    </a:lnTo>
                    <a:lnTo>
                      <a:pt x="6" y="19"/>
                    </a:lnTo>
                    <a:lnTo>
                      <a:pt x="10" y="16"/>
                    </a:lnTo>
                    <a:lnTo>
                      <a:pt x="12" y="13"/>
                    </a:lnTo>
                    <a:lnTo>
                      <a:pt x="15" y="10"/>
                    </a:lnTo>
                    <a:lnTo>
                      <a:pt x="18"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465" name="Oval 570"/>
              <p:cNvSpPr>
                <a:spLocks noChangeArrowheads="1"/>
              </p:cNvSpPr>
              <p:nvPr/>
            </p:nvSpPr>
            <p:spPr bwMode="auto">
              <a:xfrm>
                <a:off x="4535" y="2435"/>
                <a:ext cx="84" cy="83"/>
              </a:xfrm>
              <a:prstGeom prst="ellipse">
                <a:avLst/>
              </a:prstGeom>
              <a:solidFill>
                <a:srgbClr val="FFFFFF"/>
              </a:solidFill>
              <a:ln w="9525">
                <a:noFill/>
                <a:round/>
                <a:headEnd/>
                <a:tailEnd/>
              </a:ln>
            </p:spPr>
            <p:txBody>
              <a:bodyPr>
                <a:prstTxWarp prst="textNoShape">
                  <a:avLst/>
                </a:prstTxWarp>
              </a:bodyPr>
              <a:lstStyle/>
              <a:p>
                <a:endParaRPr lang="en-US"/>
              </a:p>
            </p:txBody>
          </p:sp>
        </p:grpSp>
        <p:sp>
          <p:nvSpPr>
            <p:cNvPr id="192" name="Freeform 571"/>
            <p:cNvSpPr>
              <a:spLocks/>
            </p:cNvSpPr>
            <p:nvPr/>
          </p:nvSpPr>
          <p:spPr bwMode="auto">
            <a:xfrm>
              <a:off x="3853" y="1585"/>
              <a:ext cx="57" cy="47"/>
            </a:xfrm>
            <a:custGeom>
              <a:avLst/>
              <a:gdLst/>
              <a:ahLst/>
              <a:cxnLst>
                <a:cxn ang="0">
                  <a:pos x="46" y="0"/>
                </a:cxn>
                <a:cxn ang="0">
                  <a:pos x="54" y="2"/>
                </a:cxn>
                <a:cxn ang="0">
                  <a:pos x="62" y="5"/>
                </a:cxn>
                <a:cxn ang="0">
                  <a:pos x="68" y="10"/>
                </a:cxn>
                <a:cxn ang="0">
                  <a:pos x="74" y="16"/>
                </a:cxn>
                <a:cxn ang="0">
                  <a:pos x="79" y="22"/>
                </a:cxn>
                <a:cxn ang="0">
                  <a:pos x="82" y="30"/>
                </a:cxn>
                <a:cxn ang="0">
                  <a:pos x="84" y="38"/>
                </a:cxn>
                <a:cxn ang="0">
                  <a:pos x="84" y="47"/>
                </a:cxn>
                <a:cxn ang="0">
                  <a:pos x="82" y="55"/>
                </a:cxn>
                <a:cxn ang="0">
                  <a:pos x="79" y="62"/>
                </a:cxn>
                <a:cxn ang="0">
                  <a:pos x="74" y="69"/>
                </a:cxn>
                <a:cxn ang="0">
                  <a:pos x="68" y="75"/>
                </a:cxn>
                <a:cxn ang="0">
                  <a:pos x="62" y="79"/>
                </a:cxn>
                <a:cxn ang="0">
                  <a:pos x="54" y="83"/>
                </a:cxn>
                <a:cxn ang="0">
                  <a:pos x="46" y="84"/>
                </a:cxn>
                <a:cxn ang="0">
                  <a:pos x="37" y="84"/>
                </a:cxn>
                <a:cxn ang="0">
                  <a:pos x="29" y="83"/>
                </a:cxn>
                <a:cxn ang="0">
                  <a:pos x="22" y="79"/>
                </a:cxn>
                <a:cxn ang="0">
                  <a:pos x="15" y="75"/>
                </a:cxn>
                <a:cxn ang="0">
                  <a:pos x="10" y="69"/>
                </a:cxn>
                <a:cxn ang="0">
                  <a:pos x="5" y="62"/>
                </a:cxn>
                <a:cxn ang="0">
                  <a:pos x="1" y="55"/>
                </a:cxn>
                <a:cxn ang="0">
                  <a:pos x="0" y="47"/>
                </a:cxn>
                <a:cxn ang="0">
                  <a:pos x="0" y="38"/>
                </a:cxn>
                <a:cxn ang="0">
                  <a:pos x="1" y="30"/>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4"/>
                  </a:lnTo>
                  <a:lnTo>
                    <a:pt x="62" y="5"/>
                  </a:lnTo>
                  <a:lnTo>
                    <a:pt x="65" y="7"/>
                  </a:lnTo>
                  <a:lnTo>
                    <a:pt x="68" y="10"/>
                  </a:lnTo>
                  <a:lnTo>
                    <a:pt x="71" y="13"/>
                  </a:lnTo>
                  <a:lnTo>
                    <a:pt x="74" y="16"/>
                  </a:lnTo>
                  <a:lnTo>
                    <a:pt x="77" y="19"/>
                  </a:lnTo>
                  <a:lnTo>
                    <a:pt x="79" y="22"/>
                  </a:lnTo>
                  <a:lnTo>
                    <a:pt x="80" y="27"/>
                  </a:lnTo>
                  <a:lnTo>
                    <a:pt x="82" y="30"/>
                  </a:lnTo>
                  <a:lnTo>
                    <a:pt x="83" y="34"/>
                  </a:lnTo>
                  <a:lnTo>
                    <a:pt x="84" y="38"/>
                  </a:lnTo>
                  <a:lnTo>
                    <a:pt x="84" y="43"/>
                  </a:lnTo>
                  <a:lnTo>
                    <a:pt x="84" y="47"/>
                  </a:lnTo>
                  <a:lnTo>
                    <a:pt x="83" y="51"/>
                  </a:lnTo>
                  <a:lnTo>
                    <a:pt x="82" y="55"/>
                  </a:lnTo>
                  <a:lnTo>
                    <a:pt x="80" y="58"/>
                  </a:lnTo>
                  <a:lnTo>
                    <a:pt x="79" y="62"/>
                  </a:lnTo>
                  <a:lnTo>
                    <a:pt x="77" y="66"/>
                  </a:lnTo>
                  <a:lnTo>
                    <a:pt x="74" y="69"/>
                  </a:lnTo>
                  <a:lnTo>
                    <a:pt x="71" y="72"/>
                  </a:lnTo>
                  <a:lnTo>
                    <a:pt x="68" y="75"/>
                  </a:lnTo>
                  <a:lnTo>
                    <a:pt x="65" y="78"/>
                  </a:lnTo>
                  <a:lnTo>
                    <a:pt x="62" y="79"/>
                  </a:lnTo>
                  <a:lnTo>
                    <a:pt x="58" y="81"/>
                  </a:lnTo>
                  <a:lnTo>
                    <a:pt x="54" y="83"/>
                  </a:lnTo>
                  <a:lnTo>
                    <a:pt x="50" y="83"/>
                  </a:lnTo>
                  <a:lnTo>
                    <a:pt x="46" y="84"/>
                  </a:lnTo>
                  <a:lnTo>
                    <a:pt x="42" y="84"/>
                  </a:lnTo>
                  <a:lnTo>
                    <a:pt x="37" y="84"/>
                  </a:lnTo>
                  <a:lnTo>
                    <a:pt x="33" y="83"/>
                  </a:lnTo>
                  <a:lnTo>
                    <a:pt x="29" y="83"/>
                  </a:lnTo>
                  <a:lnTo>
                    <a:pt x="26" y="81"/>
                  </a:lnTo>
                  <a:lnTo>
                    <a:pt x="22" y="79"/>
                  </a:lnTo>
                  <a:lnTo>
                    <a:pt x="19" y="78"/>
                  </a:lnTo>
                  <a:lnTo>
                    <a:pt x="15" y="75"/>
                  </a:lnTo>
                  <a:lnTo>
                    <a:pt x="12" y="72"/>
                  </a:lnTo>
                  <a:lnTo>
                    <a:pt x="10" y="69"/>
                  </a:lnTo>
                  <a:lnTo>
                    <a:pt x="6" y="66"/>
                  </a:lnTo>
                  <a:lnTo>
                    <a:pt x="5" y="62"/>
                  </a:lnTo>
                  <a:lnTo>
                    <a:pt x="3" y="58"/>
                  </a:lnTo>
                  <a:lnTo>
                    <a:pt x="1" y="55"/>
                  </a:lnTo>
                  <a:lnTo>
                    <a:pt x="1" y="51"/>
                  </a:lnTo>
                  <a:lnTo>
                    <a:pt x="0" y="47"/>
                  </a:lnTo>
                  <a:lnTo>
                    <a:pt x="0" y="43"/>
                  </a:lnTo>
                  <a:lnTo>
                    <a:pt x="0" y="38"/>
                  </a:lnTo>
                  <a:lnTo>
                    <a:pt x="1" y="34"/>
                  </a:lnTo>
                  <a:lnTo>
                    <a:pt x="1" y="30"/>
                  </a:lnTo>
                  <a:lnTo>
                    <a:pt x="3" y="27"/>
                  </a:lnTo>
                  <a:lnTo>
                    <a:pt x="5" y="22"/>
                  </a:lnTo>
                  <a:lnTo>
                    <a:pt x="6" y="19"/>
                  </a:lnTo>
                  <a:lnTo>
                    <a:pt x="10" y="16"/>
                  </a:lnTo>
                  <a:lnTo>
                    <a:pt x="12" y="13"/>
                  </a:lnTo>
                  <a:lnTo>
                    <a:pt x="15" y="10"/>
                  </a:lnTo>
                  <a:lnTo>
                    <a:pt x="19" y="7"/>
                  </a:lnTo>
                  <a:lnTo>
                    <a:pt x="22" y="5"/>
                  </a:lnTo>
                  <a:lnTo>
                    <a:pt x="26" y="4"/>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93" name="Oval 572"/>
            <p:cNvSpPr>
              <a:spLocks noChangeArrowheads="1"/>
            </p:cNvSpPr>
            <p:nvPr/>
          </p:nvSpPr>
          <p:spPr bwMode="auto">
            <a:xfrm>
              <a:off x="3867" y="1797"/>
              <a:ext cx="57" cy="47"/>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194" name="Freeform 573"/>
            <p:cNvSpPr>
              <a:spLocks/>
            </p:cNvSpPr>
            <p:nvPr/>
          </p:nvSpPr>
          <p:spPr bwMode="auto">
            <a:xfrm>
              <a:off x="3864" y="1794"/>
              <a:ext cx="57" cy="48"/>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5"/>
                </a:cxn>
                <a:cxn ang="0">
                  <a:pos x="0" y="46"/>
                </a:cxn>
                <a:cxn ang="0">
                  <a:pos x="0" y="38"/>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2"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2"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2" y="55"/>
                  </a:lnTo>
                  <a:lnTo>
                    <a:pt x="1" y="51"/>
                  </a:lnTo>
                  <a:lnTo>
                    <a:pt x="0" y="46"/>
                  </a:lnTo>
                  <a:lnTo>
                    <a:pt x="0" y="42"/>
                  </a:lnTo>
                  <a:lnTo>
                    <a:pt x="0" y="38"/>
                  </a:lnTo>
                  <a:lnTo>
                    <a:pt x="1" y="33"/>
                  </a:lnTo>
                  <a:lnTo>
                    <a:pt x="2"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95" name="Oval 574"/>
            <p:cNvSpPr>
              <a:spLocks noChangeArrowheads="1"/>
            </p:cNvSpPr>
            <p:nvPr/>
          </p:nvSpPr>
          <p:spPr bwMode="auto">
            <a:xfrm>
              <a:off x="3867" y="1663"/>
              <a:ext cx="57" cy="48"/>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196" name="Freeform 575"/>
            <p:cNvSpPr>
              <a:spLocks/>
            </p:cNvSpPr>
            <p:nvPr/>
          </p:nvSpPr>
          <p:spPr bwMode="auto">
            <a:xfrm>
              <a:off x="3864" y="1661"/>
              <a:ext cx="57" cy="48"/>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2"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2" y="72"/>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2"/>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97" name="Oval 576"/>
            <p:cNvSpPr>
              <a:spLocks noChangeArrowheads="1"/>
            </p:cNvSpPr>
            <p:nvPr/>
          </p:nvSpPr>
          <p:spPr bwMode="auto">
            <a:xfrm>
              <a:off x="3877" y="1246"/>
              <a:ext cx="57" cy="48"/>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198" name="Freeform 577"/>
            <p:cNvSpPr>
              <a:spLocks/>
            </p:cNvSpPr>
            <p:nvPr/>
          </p:nvSpPr>
          <p:spPr bwMode="auto">
            <a:xfrm>
              <a:off x="3875" y="1244"/>
              <a:ext cx="56" cy="47"/>
            </a:xfrm>
            <a:custGeom>
              <a:avLst/>
              <a:gdLst/>
              <a:ahLst/>
              <a:cxnLst>
                <a:cxn ang="0">
                  <a:pos x="47" y="0"/>
                </a:cxn>
                <a:cxn ang="0">
                  <a:pos x="55" y="1"/>
                </a:cxn>
                <a:cxn ang="0">
                  <a:pos x="62" y="5"/>
                </a:cxn>
                <a:cxn ang="0">
                  <a:pos x="69" y="9"/>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29"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5"/>
                  </a:lnTo>
                  <a:lnTo>
                    <a:pt x="26" y="3"/>
                  </a:lnTo>
                  <a:lnTo>
                    <a:pt x="29"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99" name="Oval 578"/>
            <p:cNvSpPr>
              <a:spLocks noChangeArrowheads="1"/>
            </p:cNvSpPr>
            <p:nvPr/>
          </p:nvSpPr>
          <p:spPr bwMode="auto">
            <a:xfrm>
              <a:off x="3877" y="1531"/>
              <a:ext cx="57" cy="47"/>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00" name="Freeform 579"/>
            <p:cNvSpPr>
              <a:spLocks/>
            </p:cNvSpPr>
            <p:nvPr/>
          </p:nvSpPr>
          <p:spPr bwMode="auto">
            <a:xfrm>
              <a:off x="3875" y="1529"/>
              <a:ext cx="56" cy="47"/>
            </a:xfrm>
            <a:custGeom>
              <a:avLst/>
              <a:gdLst/>
              <a:ahLst/>
              <a:cxnLst>
                <a:cxn ang="0">
                  <a:pos x="47" y="0"/>
                </a:cxn>
                <a:cxn ang="0">
                  <a:pos x="55" y="1"/>
                </a:cxn>
                <a:cxn ang="0">
                  <a:pos x="62" y="4"/>
                </a:cxn>
                <a:cxn ang="0">
                  <a:pos x="69" y="9"/>
                </a:cxn>
                <a:cxn ang="0">
                  <a:pos x="74" y="15"/>
                </a:cxn>
                <a:cxn ang="0">
                  <a:pos x="79" y="22"/>
                </a:cxn>
                <a:cxn ang="0">
                  <a:pos x="82" y="29"/>
                </a:cxn>
                <a:cxn ang="0">
                  <a:pos x="84" y="37"/>
                </a:cxn>
                <a:cxn ang="0">
                  <a:pos x="84" y="46"/>
                </a:cxn>
                <a:cxn ang="0">
                  <a:pos x="82" y="54"/>
                </a:cxn>
                <a:cxn ang="0">
                  <a:pos x="79" y="61"/>
                </a:cxn>
                <a:cxn ang="0">
                  <a:pos x="74" y="68"/>
                </a:cxn>
                <a:cxn ang="0">
                  <a:pos x="69" y="74"/>
                </a:cxn>
                <a:cxn ang="0">
                  <a:pos x="62" y="79"/>
                </a:cxn>
                <a:cxn ang="0">
                  <a:pos x="55" y="82"/>
                </a:cxn>
                <a:cxn ang="0">
                  <a:pos x="47" y="83"/>
                </a:cxn>
                <a:cxn ang="0">
                  <a:pos x="38" y="83"/>
                </a:cxn>
                <a:cxn ang="0">
                  <a:pos x="29"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4"/>
                </a:cxn>
                <a:cxn ang="0">
                  <a:pos x="29" y="1"/>
                </a:cxn>
                <a:cxn ang="0">
                  <a:pos x="38" y="0"/>
                </a:cxn>
                <a:cxn ang="0">
                  <a:pos x="43" y="0"/>
                </a:cxn>
              </a:cxnLst>
              <a:rect l="0" t="0" r="r" b="b"/>
              <a:pathLst>
                <a:path w="84" h="83">
                  <a:moveTo>
                    <a:pt x="43" y="0"/>
                  </a:moveTo>
                  <a:lnTo>
                    <a:pt x="47" y="0"/>
                  </a:lnTo>
                  <a:lnTo>
                    <a:pt x="51" y="0"/>
                  </a:lnTo>
                  <a:lnTo>
                    <a:pt x="55" y="1"/>
                  </a:lnTo>
                  <a:lnTo>
                    <a:pt x="58" y="3"/>
                  </a:lnTo>
                  <a:lnTo>
                    <a:pt x="62" y="4"/>
                  </a:lnTo>
                  <a:lnTo>
                    <a:pt x="65" y="6"/>
                  </a:lnTo>
                  <a:lnTo>
                    <a:pt x="69"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9" y="74"/>
                  </a:lnTo>
                  <a:lnTo>
                    <a:pt x="65" y="77"/>
                  </a:lnTo>
                  <a:lnTo>
                    <a:pt x="62" y="79"/>
                  </a:lnTo>
                  <a:lnTo>
                    <a:pt x="58" y="80"/>
                  </a:lnTo>
                  <a:lnTo>
                    <a:pt x="55" y="82"/>
                  </a:lnTo>
                  <a:lnTo>
                    <a:pt x="51" y="83"/>
                  </a:lnTo>
                  <a:lnTo>
                    <a:pt x="47" y="83"/>
                  </a:lnTo>
                  <a:lnTo>
                    <a:pt x="43" y="83"/>
                  </a:lnTo>
                  <a:lnTo>
                    <a:pt x="38" y="83"/>
                  </a:lnTo>
                  <a:lnTo>
                    <a:pt x="34" y="83"/>
                  </a:lnTo>
                  <a:lnTo>
                    <a:pt x="29"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4"/>
                  </a:lnTo>
                  <a:lnTo>
                    <a:pt x="26" y="3"/>
                  </a:lnTo>
                  <a:lnTo>
                    <a:pt x="29" y="1"/>
                  </a:lnTo>
                  <a:lnTo>
                    <a:pt x="34" y="0"/>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01" name="Oval 580"/>
            <p:cNvSpPr>
              <a:spLocks noChangeArrowheads="1"/>
            </p:cNvSpPr>
            <p:nvPr/>
          </p:nvSpPr>
          <p:spPr bwMode="auto">
            <a:xfrm>
              <a:off x="3877" y="1359"/>
              <a:ext cx="57" cy="48"/>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02" name="Freeform 581"/>
            <p:cNvSpPr>
              <a:spLocks/>
            </p:cNvSpPr>
            <p:nvPr/>
          </p:nvSpPr>
          <p:spPr bwMode="auto">
            <a:xfrm>
              <a:off x="3875" y="1358"/>
              <a:ext cx="56" cy="47"/>
            </a:xfrm>
            <a:custGeom>
              <a:avLst/>
              <a:gdLst/>
              <a:ahLst/>
              <a:cxnLst>
                <a:cxn ang="0">
                  <a:pos x="47" y="0"/>
                </a:cxn>
                <a:cxn ang="0">
                  <a:pos x="55" y="1"/>
                </a:cxn>
                <a:cxn ang="0">
                  <a:pos x="62" y="5"/>
                </a:cxn>
                <a:cxn ang="0">
                  <a:pos x="69" y="9"/>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29"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5"/>
                  </a:lnTo>
                  <a:lnTo>
                    <a:pt x="26" y="3"/>
                  </a:lnTo>
                  <a:lnTo>
                    <a:pt x="29"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03" name="Oval 582"/>
            <p:cNvSpPr>
              <a:spLocks noChangeArrowheads="1"/>
            </p:cNvSpPr>
            <p:nvPr/>
          </p:nvSpPr>
          <p:spPr bwMode="auto">
            <a:xfrm>
              <a:off x="3877" y="1683"/>
              <a:ext cx="57" cy="47"/>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04" name="Freeform 583"/>
            <p:cNvSpPr>
              <a:spLocks/>
            </p:cNvSpPr>
            <p:nvPr/>
          </p:nvSpPr>
          <p:spPr bwMode="auto">
            <a:xfrm>
              <a:off x="3875" y="1680"/>
              <a:ext cx="56" cy="48"/>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4"/>
                </a:cxn>
                <a:cxn ang="0">
                  <a:pos x="62" y="79"/>
                </a:cxn>
                <a:cxn ang="0">
                  <a:pos x="55" y="82"/>
                </a:cxn>
                <a:cxn ang="0">
                  <a:pos x="47" y="84"/>
                </a:cxn>
                <a:cxn ang="0">
                  <a:pos x="38" y="84"/>
                </a:cxn>
                <a:cxn ang="0">
                  <a:pos x="29"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29"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2"/>
                  </a:lnTo>
                  <a:lnTo>
                    <a:pt x="74" y="16"/>
                  </a:lnTo>
                  <a:lnTo>
                    <a:pt x="77" y="19"/>
                  </a:lnTo>
                  <a:lnTo>
                    <a:pt x="79" y="22"/>
                  </a:lnTo>
                  <a:lnTo>
                    <a:pt x="81" y="26"/>
                  </a:lnTo>
                  <a:lnTo>
                    <a:pt x="82" y="30"/>
                  </a:lnTo>
                  <a:lnTo>
                    <a:pt x="83" y="34"/>
                  </a:lnTo>
                  <a:lnTo>
                    <a:pt x="84" y="38"/>
                  </a:lnTo>
                  <a:lnTo>
                    <a:pt x="84" y="43"/>
                  </a:lnTo>
                  <a:lnTo>
                    <a:pt x="84" y="47"/>
                  </a:lnTo>
                  <a:lnTo>
                    <a:pt x="83" y="51"/>
                  </a:lnTo>
                  <a:lnTo>
                    <a:pt x="82" y="55"/>
                  </a:lnTo>
                  <a:lnTo>
                    <a:pt x="81" y="58"/>
                  </a:lnTo>
                  <a:lnTo>
                    <a:pt x="79" y="62"/>
                  </a:lnTo>
                  <a:lnTo>
                    <a:pt x="77"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29" y="82"/>
                  </a:lnTo>
                  <a:lnTo>
                    <a:pt x="26" y="81"/>
                  </a:lnTo>
                  <a:lnTo>
                    <a:pt x="22" y="79"/>
                  </a:lnTo>
                  <a:lnTo>
                    <a:pt x="19" y="78"/>
                  </a:lnTo>
                  <a:lnTo>
                    <a:pt x="16" y="74"/>
                  </a:lnTo>
                  <a:lnTo>
                    <a:pt x="12" y="72"/>
                  </a:lnTo>
                  <a:lnTo>
                    <a:pt x="10" y="69"/>
                  </a:lnTo>
                  <a:lnTo>
                    <a:pt x="7" y="65"/>
                  </a:lnTo>
                  <a:lnTo>
                    <a:pt x="5" y="62"/>
                  </a:lnTo>
                  <a:lnTo>
                    <a:pt x="3" y="58"/>
                  </a:lnTo>
                  <a:lnTo>
                    <a:pt x="2" y="55"/>
                  </a:lnTo>
                  <a:lnTo>
                    <a:pt x="1" y="51"/>
                  </a:lnTo>
                  <a:lnTo>
                    <a:pt x="0" y="47"/>
                  </a:lnTo>
                  <a:lnTo>
                    <a:pt x="0" y="43"/>
                  </a:lnTo>
                  <a:lnTo>
                    <a:pt x="0" y="38"/>
                  </a:lnTo>
                  <a:lnTo>
                    <a:pt x="1" y="34"/>
                  </a:lnTo>
                  <a:lnTo>
                    <a:pt x="2" y="30"/>
                  </a:lnTo>
                  <a:lnTo>
                    <a:pt x="3" y="26"/>
                  </a:lnTo>
                  <a:lnTo>
                    <a:pt x="5" y="22"/>
                  </a:lnTo>
                  <a:lnTo>
                    <a:pt x="7" y="19"/>
                  </a:lnTo>
                  <a:lnTo>
                    <a:pt x="10" y="16"/>
                  </a:lnTo>
                  <a:lnTo>
                    <a:pt x="12" y="12"/>
                  </a:lnTo>
                  <a:lnTo>
                    <a:pt x="16" y="10"/>
                  </a:lnTo>
                  <a:lnTo>
                    <a:pt x="19" y="7"/>
                  </a:lnTo>
                  <a:lnTo>
                    <a:pt x="22" y="5"/>
                  </a:lnTo>
                  <a:lnTo>
                    <a:pt x="26" y="4"/>
                  </a:lnTo>
                  <a:lnTo>
                    <a:pt x="29"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05" name="Oval 584"/>
            <p:cNvSpPr>
              <a:spLocks noChangeArrowheads="1"/>
            </p:cNvSpPr>
            <p:nvPr/>
          </p:nvSpPr>
          <p:spPr bwMode="auto">
            <a:xfrm>
              <a:off x="3877" y="1494"/>
              <a:ext cx="57" cy="47"/>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06" name="Freeform 585"/>
            <p:cNvSpPr>
              <a:spLocks/>
            </p:cNvSpPr>
            <p:nvPr/>
          </p:nvSpPr>
          <p:spPr bwMode="auto">
            <a:xfrm>
              <a:off x="3875" y="1491"/>
              <a:ext cx="56" cy="47"/>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07" name="Oval 586"/>
            <p:cNvSpPr>
              <a:spLocks noChangeArrowheads="1"/>
            </p:cNvSpPr>
            <p:nvPr/>
          </p:nvSpPr>
          <p:spPr bwMode="auto">
            <a:xfrm>
              <a:off x="3877" y="1494"/>
              <a:ext cx="57" cy="47"/>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08" name="Freeform 587"/>
            <p:cNvSpPr>
              <a:spLocks/>
            </p:cNvSpPr>
            <p:nvPr/>
          </p:nvSpPr>
          <p:spPr bwMode="auto">
            <a:xfrm>
              <a:off x="3875" y="1491"/>
              <a:ext cx="56" cy="47"/>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29" y="82"/>
                  </a:lnTo>
                  <a:lnTo>
                    <a:pt x="26" y="80"/>
                  </a:lnTo>
                  <a:lnTo>
                    <a:pt x="22" y="79"/>
                  </a:lnTo>
                  <a:lnTo>
                    <a:pt x="19" y="77"/>
                  </a:lnTo>
                  <a:lnTo>
                    <a:pt x="16" y="74"/>
                  </a:lnTo>
                  <a:lnTo>
                    <a:pt x="12" y="71"/>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09" name="Oval 588"/>
            <p:cNvSpPr>
              <a:spLocks noChangeArrowheads="1"/>
            </p:cNvSpPr>
            <p:nvPr/>
          </p:nvSpPr>
          <p:spPr bwMode="auto">
            <a:xfrm>
              <a:off x="3889" y="1379"/>
              <a:ext cx="57" cy="48"/>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10" name="Freeform 589"/>
            <p:cNvSpPr>
              <a:spLocks/>
            </p:cNvSpPr>
            <p:nvPr/>
          </p:nvSpPr>
          <p:spPr bwMode="auto">
            <a:xfrm>
              <a:off x="3887" y="1376"/>
              <a:ext cx="56" cy="48"/>
            </a:xfrm>
            <a:custGeom>
              <a:avLst/>
              <a:gdLst/>
              <a:ahLst/>
              <a:cxnLst>
                <a:cxn ang="0">
                  <a:pos x="47" y="0"/>
                </a:cxn>
                <a:cxn ang="0">
                  <a:pos x="55" y="2"/>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2"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2" y="12"/>
                  </a:lnTo>
                  <a:lnTo>
                    <a:pt x="16" y="10"/>
                  </a:lnTo>
                  <a:lnTo>
                    <a:pt x="19" y="6"/>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11" name="Oval 590"/>
            <p:cNvSpPr>
              <a:spLocks noChangeArrowheads="1"/>
            </p:cNvSpPr>
            <p:nvPr/>
          </p:nvSpPr>
          <p:spPr bwMode="auto">
            <a:xfrm>
              <a:off x="3889" y="1359"/>
              <a:ext cx="57" cy="48"/>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12" name="Freeform 591"/>
            <p:cNvSpPr>
              <a:spLocks/>
            </p:cNvSpPr>
            <p:nvPr/>
          </p:nvSpPr>
          <p:spPr bwMode="auto">
            <a:xfrm>
              <a:off x="3887" y="1358"/>
              <a:ext cx="56" cy="47"/>
            </a:xfrm>
            <a:custGeom>
              <a:avLst/>
              <a:gdLst/>
              <a:ahLst/>
              <a:cxnLst>
                <a:cxn ang="0">
                  <a:pos x="47" y="0"/>
                </a:cxn>
                <a:cxn ang="0">
                  <a:pos x="55" y="1"/>
                </a:cxn>
                <a:cxn ang="0">
                  <a:pos x="62" y="5"/>
                </a:cxn>
                <a:cxn ang="0">
                  <a:pos x="69" y="9"/>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9"/>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9"/>
                  </a:lnTo>
                  <a:lnTo>
                    <a:pt x="72" y="12"/>
                  </a:lnTo>
                  <a:lnTo>
                    <a:pt x="74" y="15"/>
                  </a:lnTo>
                  <a:lnTo>
                    <a:pt x="78" y="18"/>
                  </a:lnTo>
                  <a:lnTo>
                    <a:pt x="79" y="22"/>
                  </a:lnTo>
                  <a:lnTo>
                    <a:pt x="81" y="26"/>
                  </a:lnTo>
                  <a:lnTo>
                    <a:pt x="82" y="29"/>
                  </a:lnTo>
                  <a:lnTo>
                    <a:pt x="83" y="33"/>
                  </a:lnTo>
                  <a:lnTo>
                    <a:pt x="84" y="37"/>
                  </a:lnTo>
                  <a:lnTo>
                    <a:pt x="84" y="42"/>
                  </a:lnTo>
                  <a:lnTo>
                    <a:pt x="84" y="46"/>
                  </a:lnTo>
                  <a:lnTo>
                    <a:pt x="83" y="50"/>
                  </a:lnTo>
                  <a:lnTo>
                    <a:pt x="82" y="54"/>
                  </a:lnTo>
                  <a:lnTo>
                    <a:pt x="81" y="57"/>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2" y="71"/>
                  </a:lnTo>
                  <a:lnTo>
                    <a:pt x="10" y="68"/>
                  </a:lnTo>
                  <a:lnTo>
                    <a:pt x="7" y="65"/>
                  </a:lnTo>
                  <a:lnTo>
                    <a:pt x="5" y="62"/>
                  </a:lnTo>
                  <a:lnTo>
                    <a:pt x="4" y="57"/>
                  </a:lnTo>
                  <a:lnTo>
                    <a:pt x="2" y="54"/>
                  </a:lnTo>
                  <a:lnTo>
                    <a:pt x="1" y="50"/>
                  </a:lnTo>
                  <a:lnTo>
                    <a:pt x="0" y="46"/>
                  </a:lnTo>
                  <a:lnTo>
                    <a:pt x="0" y="42"/>
                  </a:lnTo>
                  <a:lnTo>
                    <a:pt x="0" y="37"/>
                  </a:lnTo>
                  <a:lnTo>
                    <a:pt x="1" y="33"/>
                  </a:lnTo>
                  <a:lnTo>
                    <a:pt x="2" y="29"/>
                  </a:lnTo>
                  <a:lnTo>
                    <a:pt x="4" y="26"/>
                  </a:lnTo>
                  <a:lnTo>
                    <a:pt x="5" y="22"/>
                  </a:lnTo>
                  <a:lnTo>
                    <a:pt x="7" y="18"/>
                  </a:lnTo>
                  <a:lnTo>
                    <a:pt x="10" y="15"/>
                  </a:lnTo>
                  <a:lnTo>
                    <a:pt x="12" y="12"/>
                  </a:lnTo>
                  <a:lnTo>
                    <a:pt x="16" y="9"/>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13" name="Oval 592"/>
            <p:cNvSpPr>
              <a:spLocks noChangeArrowheads="1"/>
            </p:cNvSpPr>
            <p:nvPr/>
          </p:nvSpPr>
          <p:spPr bwMode="auto">
            <a:xfrm>
              <a:off x="3901" y="1853"/>
              <a:ext cx="56" cy="48"/>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14" name="Freeform 593"/>
            <p:cNvSpPr>
              <a:spLocks/>
            </p:cNvSpPr>
            <p:nvPr/>
          </p:nvSpPr>
          <p:spPr bwMode="auto">
            <a:xfrm>
              <a:off x="3898" y="1851"/>
              <a:ext cx="57" cy="47"/>
            </a:xfrm>
            <a:custGeom>
              <a:avLst/>
              <a:gdLst/>
              <a:ahLst/>
              <a:cxnLst>
                <a:cxn ang="0">
                  <a:pos x="47" y="0"/>
                </a:cxn>
                <a:cxn ang="0">
                  <a:pos x="55" y="2"/>
                </a:cxn>
                <a:cxn ang="0">
                  <a:pos x="62" y="5"/>
                </a:cxn>
                <a:cxn ang="0">
                  <a:pos x="69" y="10"/>
                </a:cxn>
                <a:cxn ang="0">
                  <a:pos x="74" y="16"/>
                </a:cxn>
                <a:cxn ang="0">
                  <a:pos x="79" y="22"/>
                </a:cxn>
                <a:cxn ang="0">
                  <a:pos x="83" y="29"/>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29"/>
                  </a:lnTo>
                  <a:lnTo>
                    <a:pt x="83" y="34"/>
                  </a:lnTo>
                  <a:lnTo>
                    <a:pt x="84" y="38"/>
                  </a:lnTo>
                  <a:lnTo>
                    <a:pt x="84" y="42"/>
                  </a:lnTo>
                  <a:lnTo>
                    <a:pt x="84" y="47"/>
                  </a:lnTo>
                  <a:lnTo>
                    <a:pt x="83" y="51"/>
                  </a:lnTo>
                  <a:lnTo>
                    <a:pt x="83" y="55"/>
                  </a:lnTo>
                  <a:lnTo>
                    <a:pt x="81" y="58"/>
                  </a:lnTo>
                  <a:lnTo>
                    <a:pt x="79" y="62"/>
                  </a:lnTo>
                  <a:lnTo>
                    <a:pt x="78" y="65"/>
                  </a:lnTo>
                  <a:lnTo>
                    <a:pt x="74" y="69"/>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3" y="72"/>
                  </a:lnTo>
                  <a:lnTo>
                    <a:pt x="10" y="69"/>
                  </a:lnTo>
                  <a:lnTo>
                    <a:pt x="7" y="65"/>
                  </a:lnTo>
                  <a:lnTo>
                    <a:pt x="5" y="62"/>
                  </a:lnTo>
                  <a:lnTo>
                    <a:pt x="4" y="58"/>
                  </a:lnTo>
                  <a:lnTo>
                    <a:pt x="2" y="55"/>
                  </a:lnTo>
                  <a:lnTo>
                    <a:pt x="1" y="51"/>
                  </a:lnTo>
                  <a:lnTo>
                    <a:pt x="0" y="47"/>
                  </a:lnTo>
                  <a:lnTo>
                    <a:pt x="0" y="42"/>
                  </a:lnTo>
                  <a:lnTo>
                    <a:pt x="0" y="38"/>
                  </a:lnTo>
                  <a:lnTo>
                    <a:pt x="1" y="34"/>
                  </a:lnTo>
                  <a:lnTo>
                    <a:pt x="2" y="29"/>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15" name="Oval 594"/>
            <p:cNvSpPr>
              <a:spLocks noChangeArrowheads="1"/>
            </p:cNvSpPr>
            <p:nvPr/>
          </p:nvSpPr>
          <p:spPr bwMode="auto">
            <a:xfrm>
              <a:off x="3901" y="1398"/>
              <a:ext cx="56" cy="48"/>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16" name="Freeform 595"/>
            <p:cNvSpPr>
              <a:spLocks/>
            </p:cNvSpPr>
            <p:nvPr/>
          </p:nvSpPr>
          <p:spPr bwMode="auto">
            <a:xfrm>
              <a:off x="3898" y="1395"/>
              <a:ext cx="57" cy="48"/>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17" name="Oval 596"/>
            <p:cNvSpPr>
              <a:spLocks noChangeArrowheads="1"/>
            </p:cNvSpPr>
            <p:nvPr/>
          </p:nvSpPr>
          <p:spPr bwMode="auto">
            <a:xfrm>
              <a:off x="3901" y="1568"/>
              <a:ext cx="56" cy="47"/>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18" name="Freeform 597"/>
            <p:cNvSpPr>
              <a:spLocks/>
            </p:cNvSpPr>
            <p:nvPr/>
          </p:nvSpPr>
          <p:spPr bwMode="auto">
            <a:xfrm>
              <a:off x="3898" y="1566"/>
              <a:ext cx="57" cy="48"/>
            </a:xfrm>
            <a:custGeom>
              <a:avLst/>
              <a:gdLst/>
              <a:ahLst/>
              <a:cxnLst>
                <a:cxn ang="0">
                  <a:pos x="47" y="0"/>
                </a:cxn>
                <a:cxn ang="0">
                  <a:pos x="55" y="2"/>
                </a:cxn>
                <a:cxn ang="0">
                  <a:pos x="62" y="5"/>
                </a:cxn>
                <a:cxn ang="0">
                  <a:pos x="69" y="10"/>
                </a:cxn>
                <a:cxn ang="0">
                  <a:pos x="74" y="16"/>
                </a:cxn>
                <a:cxn ang="0">
                  <a:pos x="79" y="22"/>
                </a:cxn>
                <a:cxn ang="0">
                  <a:pos x="83" y="30"/>
                </a:cxn>
                <a:cxn ang="0">
                  <a:pos x="84" y="38"/>
                </a:cxn>
                <a:cxn ang="0">
                  <a:pos x="84" y="47"/>
                </a:cxn>
                <a:cxn ang="0">
                  <a:pos x="83" y="55"/>
                </a:cxn>
                <a:cxn ang="0">
                  <a:pos x="79" y="62"/>
                </a:cxn>
                <a:cxn ang="0">
                  <a:pos x="74" y="69"/>
                </a:cxn>
                <a:cxn ang="0">
                  <a:pos x="69" y="74"/>
                </a:cxn>
                <a:cxn ang="0">
                  <a:pos x="62" y="79"/>
                </a:cxn>
                <a:cxn ang="0">
                  <a:pos x="55" y="82"/>
                </a:cxn>
                <a:cxn ang="0">
                  <a:pos x="47" y="84"/>
                </a:cxn>
                <a:cxn ang="0">
                  <a:pos x="38" y="84"/>
                </a:cxn>
                <a:cxn ang="0">
                  <a:pos x="30" y="82"/>
                </a:cxn>
                <a:cxn ang="0">
                  <a:pos x="22" y="79"/>
                </a:cxn>
                <a:cxn ang="0">
                  <a:pos x="16" y="74"/>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6"/>
                  </a:lnTo>
                  <a:lnTo>
                    <a:pt x="83" y="30"/>
                  </a:lnTo>
                  <a:lnTo>
                    <a:pt x="83" y="34"/>
                  </a:lnTo>
                  <a:lnTo>
                    <a:pt x="84" y="38"/>
                  </a:lnTo>
                  <a:lnTo>
                    <a:pt x="84" y="43"/>
                  </a:lnTo>
                  <a:lnTo>
                    <a:pt x="84" y="47"/>
                  </a:lnTo>
                  <a:lnTo>
                    <a:pt x="83" y="51"/>
                  </a:lnTo>
                  <a:lnTo>
                    <a:pt x="83" y="55"/>
                  </a:lnTo>
                  <a:lnTo>
                    <a:pt x="81" y="58"/>
                  </a:lnTo>
                  <a:lnTo>
                    <a:pt x="79" y="62"/>
                  </a:lnTo>
                  <a:lnTo>
                    <a:pt x="78" y="65"/>
                  </a:lnTo>
                  <a:lnTo>
                    <a:pt x="74" y="69"/>
                  </a:lnTo>
                  <a:lnTo>
                    <a:pt x="72" y="72"/>
                  </a:lnTo>
                  <a:lnTo>
                    <a:pt x="69" y="74"/>
                  </a:lnTo>
                  <a:lnTo>
                    <a:pt x="65" y="78"/>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8"/>
                  </a:lnTo>
                  <a:lnTo>
                    <a:pt x="16" y="74"/>
                  </a:lnTo>
                  <a:lnTo>
                    <a:pt x="13" y="72"/>
                  </a:lnTo>
                  <a:lnTo>
                    <a:pt x="10" y="69"/>
                  </a:lnTo>
                  <a:lnTo>
                    <a:pt x="7" y="65"/>
                  </a:lnTo>
                  <a:lnTo>
                    <a:pt x="5" y="62"/>
                  </a:lnTo>
                  <a:lnTo>
                    <a:pt x="4" y="58"/>
                  </a:lnTo>
                  <a:lnTo>
                    <a:pt x="2" y="55"/>
                  </a:lnTo>
                  <a:lnTo>
                    <a:pt x="1" y="51"/>
                  </a:lnTo>
                  <a:lnTo>
                    <a:pt x="0" y="47"/>
                  </a:lnTo>
                  <a:lnTo>
                    <a:pt x="0" y="43"/>
                  </a:lnTo>
                  <a:lnTo>
                    <a:pt x="0" y="38"/>
                  </a:lnTo>
                  <a:lnTo>
                    <a:pt x="1" y="34"/>
                  </a:lnTo>
                  <a:lnTo>
                    <a:pt x="2" y="30"/>
                  </a:lnTo>
                  <a:lnTo>
                    <a:pt x="4" y="26"/>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19" name="Oval 598"/>
            <p:cNvSpPr>
              <a:spLocks noChangeArrowheads="1"/>
            </p:cNvSpPr>
            <p:nvPr/>
          </p:nvSpPr>
          <p:spPr bwMode="auto">
            <a:xfrm>
              <a:off x="3924" y="1303"/>
              <a:ext cx="57" cy="47"/>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20" name="Freeform 599"/>
            <p:cNvSpPr>
              <a:spLocks/>
            </p:cNvSpPr>
            <p:nvPr/>
          </p:nvSpPr>
          <p:spPr bwMode="auto">
            <a:xfrm>
              <a:off x="3922" y="1301"/>
              <a:ext cx="55" cy="47"/>
            </a:xfrm>
            <a:custGeom>
              <a:avLst/>
              <a:gdLst/>
              <a:ahLst/>
              <a:cxnLst>
                <a:cxn ang="0">
                  <a:pos x="46" y="0"/>
                </a:cxn>
                <a:cxn ang="0">
                  <a:pos x="54" y="1"/>
                </a:cxn>
                <a:cxn ang="0">
                  <a:pos x="61" y="5"/>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2"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5"/>
                </a:cxn>
                <a:cxn ang="0">
                  <a:pos x="29" y="1"/>
                </a:cxn>
                <a:cxn ang="0">
                  <a:pos x="37" y="0"/>
                </a:cxn>
                <a:cxn ang="0">
                  <a:pos x="42" y="0"/>
                </a:cxn>
              </a:cxnLst>
              <a:rect l="0" t="0" r="r" b="b"/>
              <a:pathLst>
                <a:path w="83" h="83">
                  <a:moveTo>
                    <a:pt x="42" y="0"/>
                  </a:moveTo>
                  <a:lnTo>
                    <a:pt x="46" y="0"/>
                  </a:lnTo>
                  <a:lnTo>
                    <a:pt x="50" y="0"/>
                  </a:lnTo>
                  <a:lnTo>
                    <a:pt x="54" y="1"/>
                  </a:lnTo>
                  <a:lnTo>
                    <a:pt x="57" y="3"/>
                  </a:lnTo>
                  <a:lnTo>
                    <a:pt x="61" y="5"/>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5"/>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21" name="Oval 600"/>
            <p:cNvSpPr>
              <a:spLocks noChangeArrowheads="1"/>
            </p:cNvSpPr>
            <p:nvPr/>
          </p:nvSpPr>
          <p:spPr bwMode="auto">
            <a:xfrm>
              <a:off x="3935" y="1436"/>
              <a:ext cx="56" cy="48"/>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22" name="Freeform 601"/>
            <p:cNvSpPr>
              <a:spLocks/>
            </p:cNvSpPr>
            <p:nvPr/>
          </p:nvSpPr>
          <p:spPr bwMode="auto">
            <a:xfrm>
              <a:off x="3933" y="1433"/>
              <a:ext cx="55" cy="48"/>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2"/>
                  </a:lnTo>
                  <a:lnTo>
                    <a:pt x="68" y="74"/>
                  </a:lnTo>
                  <a:lnTo>
                    <a:pt x="65" y="77"/>
                  </a:lnTo>
                  <a:lnTo>
                    <a:pt x="61" y="79"/>
                  </a:lnTo>
                  <a:lnTo>
                    <a:pt x="57" y="81"/>
                  </a:lnTo>
                  <a:lnTo>
                    <a:pt x="54" y="82"/>
                  </a:lnTo>
                  <a:lnTo>
                    <a:pt x="50" y="83"/>
                  </a:lnTo>
                  <a:lnTo>
                    <a:pt x="46" y="84"/>
                  </a:lnTo>
                  <a:lnTo>
                    <a:pt x="42" y="84"/>
                  </a:lnTo>
                  <a:lnTo>
                    <a:pt x="37" y="84"/>
                  </a:lnTo>
                  <a:lnTo>
                    <a:pt x="33" y="83"/>
                  </a:lnTo>
                  <a:lnTo>
                    <a:pt x="29" y="82"/>
                  </a:lnTo>
                  <a:lnTo>
                    <a:pt x="26" y="81"/>
                  </a:lnTo>
                  <a:lnTo>
                    <a:pt x="22" y="79"/>
                  </a:lnTo>
                  <a:lnTo>
                    <a:pt x="18" y="77"/>
                  </a:lnTo>
                  <a:lnTo>
                    <a:pt x="15" y="74"/>
                  </a:lnTo>
                  <a:lnTo>
                    <a:pt x="12" y="72"/>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23" name="Oval 602"/>
            <p:cNvSpPr>
              <a:spLocks noChangeArrowheads="1"/>
            </p:cNvSpPr>
            <p:nvPr/>
          </p:nvSpPr>
          <p:spPr bwMode="auto">
            <a:xfrm>
              <a:off x="3969" y="1436"/>
              <a:ext cx="57" cy="48"/>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24" name="Freeform 603"/>
            <p:cNvSpPr>
              <a:spLocks/>
            </p:cNvSpPr>
            <p:nvPr/>
          </p:nvSpPr>
          <p:spPr bwMode="auto">
            <a:xfrm>
              <a:off x="3967" y="1433"/>
              <a:ext cx="56" cy="48"/>
            </a:xfrm>
            <a:custGeom>
              <a:avLst/>
              <a:gdLst/>
              <a:ahLst/>
              <a:cxnLst>
                <a:cxn ang="0">
                  <a:pos x="46" y="0"/>
                </a:cxn>
                <a:cxn ang="0">
                  <a:pos x="55"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5" y="82"/>
                </a:cxn>
                <a:cxn ang="0">
                  <a:pos x="46" y="84"/>
                </a:cxn>
                <a:cxn ang="0">
                  <a:pos x="37" y="84"/>
                </a:cxn>
                <a:cxn ang="0">
                  <a:pos x="29"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29" y="2"/>
                </a:cxn>
                <a:cxn ang="0">
                  <a:pos x="37" y="0"/>
                </a:cxn>
                <a:cxn ang="0">
                  <a:pos x="42" y="0"/>
                </a:cxn>
              </a:cxnLst>
              <a:rect l="0" t="0" r="r" b="b"/>
              <a:pathLst>
                <a:path w="84" h="84">
                  <a:moveTo>
                    <a:pt x="42" y="0"/>
                  </a:moveTo>
                  <a:lnTo>
                    <a:pt x="46" y="0"/>
                  </a:lnTo>
                  <a:lnTo>
                    <a:pt x="50" y="1"/>
                  </a:lnTo>
                  <a:lnTo>
                    <a:pt x="55" y="2"/>
                  </a:lnTo>
                  <a:lnTo>
                    <a:pt x="58" y="3"/>
                  </a:lnTo>
                  <a:lnTo>
                    <a:pt x="62" y="5"/>
                  </a:lnTo>
                  <a:lnTo>
                    <a:pt x="65" y="6"/>
                  </a:lnTo>
                  <a:lnTo>
                    <a:pt x="68" y="10"/>
                  </a:lnTo>
                  <a:lnTo>
                    <a:pt x="72" y="12"/>
                  </a:lnTo>
                  <a:lnTo>
                    <a:pt x="74" y="15"/>
                  </a:lnTo>
                  <a:lnTo>
                    <a:pt x="77"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7" y="65"/>
                  </a:lnTo>
                  <a:lnTo>
                    <a:pt x="74" y="68"/>
                  </a:lnTo>
                  <a:lnTo>
                    <a:pt x="72" y="72"/>
                  </a:lnTo>
                  <a:lnTo>
                    <a:pt x="68" y="74"/>
                  </a:lnTo>
                  <a:lnTo>
                    <a:pt x="65" y="77"/>
                  </a:lnTo>
                  <a:lnTo>
                    <a:pt x="62" y="79"/>
                  </a:lnTo>
                  <a:lnTo>
                    <a:pt x="58" y="81"/>
                  </a:lnTo>
                  <a:lnTo>
                    <a:pt x="55" y="82"/>
                  </a:lnTo>
                  <a:lnTo>
                    <a:pt x="50" y="83"/>
                  </a:lnTo>
                  <a:lnTo>
                    <a:pt x="46" y="84"/>
                  </a:lnTo>
                  <a:lnTo>
                    <a:pt x="42" y="84"/>
                  </a:lnTo>
                  <a:lnTo>
                    <a:pt x="37" y="84"/>
                  </a:lnTo>
                  <a:lnTo>
                    <a:pt x="33" y="83"/>
                  </a:lnTo>
                  <a:lnTo>
                    <a:pt x="29" y="82"/>
                  </a:lnTo>
                  <a:lnTo>
                    <a:pt x="26" y="81"/>
                  </a:lnTo>
                  <a:lnTo>
                    <a:pt x="22" y="79"/>
                  </a:lnTo>
                  <a:lnTo>
                    <a:pt x="19" y="77"/>
                  </a:lnTo>
                  <a:lnTo>
                    <a:pt x="16" y="74"/>
                  </a:lnTo>
                  <a:lnTo>
                    <a:pt x="12" y="72"/>
                  </a:lnTo>
                  <a:lnTo>
                    <a:pt x="10" y="68"/>
                  </a:lnTo>
                  <a:lnTo>
                    <a:pt x="7" y="65"/>
                  </a:lnTo>
                  <a:lnTo>
                    <a:pt x="5" y="62"/>
                  </a:lnTo>
                  <a:lnTo>
                    <a:pt x="3" y="58"/>
                  </a:lnTo>
                  <a:lnTo>
                    <a:pt x="2" y="54"/>
                  </a:lnTo>
                  <a:lnTo>
                    <a:pt x="1" y="50"/>
                  </a:lnTo>
                  <a:lnTo>
                    <a:pt x="0" y="46"/>
                  </a:lnTo>
                  <a:lnTo>
                    <a:pt x="0" y="42"/>
                  </a:lnTo>
                  <a:lnTo>
                    <a:pt x="0" y="37"/>
                  </a:lnTo>
                  <a:lnTo>
                    <a:pt x="1" y="33"/>
                  </a:lnTo>
                  <a:lnTo>
                    <a:pt x="2" y="29"/>
                  </a:lnTo>
                  <a:lnTo>
                    <a:pt x="3" y="26"/>
                  </a:lnTo>
                  <a:lnTo>
                    <a:pt x="5" y="22"/>
                  </a:lnTo>
                  <a:lnTo>
                    <a:pt x="7" y="19"/>
                  </a:lnTo>
                  <a:lnTo>
                    <a:pt x="10" y="15"/>
                  </a:lnTo>
                  <a:lnTo>
                    <a:pt x="12" y="12"/>
                  </a:lnTo>
                  <a:lnTo>
                    <a:pt x="16"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25" name="Oval 604"/>
            <p:cNvSpPr>
              <a:spLocks noChangeArrowheads="1"/>
            </p:cNvSpPr>
            <p:nvPr/>
          </p:nvSpPr>
          <p:spPr bwMode="auto">
            <a:xfrm>
              <a:off x="4004" y="1721"/>
              <a:ext cx="57" cy="47"/>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26" name="Freeform 605"/>
            <p:cNvSpPr>
              <a:spLocks/>
            </p:cNvSpPr>
            <p:nvPr/>
          </p:nvSpPr>
          <p:spPr bwMode="auto">
            <a:xfrm>
              <a:off x="4002" y="1719"/>
              <a:ext cx="56" cy="48"/>
            </a:xfrm>
            <a:custGeom>
              <a:avLst/>
              <a:gdLst/>
              <a:ahLst/>
              <a:cxnLst>
                <a:cxn ang="0">
                  <a:pos x="47" y="0"/>
                </a:cxn>
                <a:cxn ang="0">
                  <a:pos x="55" y="1"/>
                </a:cxn>
                <a:cxn ang="0">
                  <a:pos x="62" y="5"/>
                </a:cxn>
                <a:cxn ang="0">
                  <a:pos x="69" y="10"/>
                </a:cxn>
                <a:cxn ang="0">
                  <a:pos x="74" y="15"/>
                </a:cxn>
                <a:cxn ang="0">
                  <a:pos x="79" y="22"/>
                </a:cxn>
                <a:cxn ang="0">
                  <a:pos x="82" y="29"/>
                </a:cxn>
                <a:cxn ang="0">
                  <a:pos x="84" y="37"/>
                </a:cxn>
                <a:cxn ang="0">
                  <a:pos x="84" y="46"/>
                </a:cxn>
                <a:cxn ang="0">
                  <a:pos x="82" y="54"/>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4"/>
                </a:cxn>
                <a:cxn ang="0">
                  <a:pos x="0" y="46"/>
                </a:cxn>
                <a:cxn ang="0">
                  <a:pos x="0" y="37"/>
                </a:cxn>
                <a:cxn ang="0">
                  <a:pos x="2" y="29"/>
                </a:cxn>
                <a:cxn ang="0">
                  <a:pos x="5" y="22"/>
                </a:cxn>
                <a:cxn ang="0">
                  <a:pos x="10" y="15"/>
                </a:cxn>
                <a:cxn ang="0">
                  <a:pos x="16" y="10"/>
                </a:cxn>
                <a:cxn ang="0">
                  <a:pos x="22" y="5"/>
                </a:cxn>
                <a:cxn ang="0">
                  <a:pos x="30" y="1"/>
                </a:cxn>
                <a:cxn ang="0">
                  <a:pos x="38" y="0"/>
                </a:cxn>
                <a:cxn ang="0">
                  <a:pos x="43" y="0"/>
                </a:cxn>
              </a:cxnLst>
              <a:rect l="0" t="0" r="r" b="b"/>
              <a:pathLst>
                <a:path w="84" h="84">
                  <a:moveTo>
                    <a:pt x="43" y="0"/>
                  </a:moveTo>
                  <a:lnTo>
                    <a:pt x="47" y="0"/>
                  </a:lnTo>
                  <a:lnTo>
                    <a:pt x="51" y="1"/>
                  </a:lnTo>
                  <a:lnTo>
                    <a:pt x="55" y="1"/>
                  </a:lnTo>
                  <a:lnTo>
                    <a:pt x="58" y="3"/>
                  </a:lnTo>
                  <a:lnTo>
                    <a:pt x="62" y="5"/>
                  </a:lnTo>
                  <a:lnTo>
                    <a:pt x="65" y="6"/>
                  </a:lnTo>
                  <a:lnTo>
                    <a:pt x="69" y="10"/>
                  </a:lnTo>
                  <a:lnTo>
                    <a:pt x="72" y="12"/>
                  </a:lnTo>
                  <a:lnTo>
                    <a:pt x="74" y="15"/>
                  </a:lnTo>
                  <a:lnTo>
                    <a:pt x="78" y="19"/>
                  </a:lnTo>
                  <a:lnTo>
                    <a:pt x="79" y="22"/>
                  </a:lnTo>
                  <a:lnTo>
                    <a:pt x="81" y="26"/>
                  </a:lnTo>
                  <a:lnTo>
                    <a:pt x="82" y="29"/>
                  </a:lnTo>
                  <a:lnTo>
                    <a:pt x="83" y="33"/>
                  </a:lnTo>
                  <a:lnTo>
                    <a:pt x="84" y="37"/>
                  </a:lnTo>
                  <a:lnTo>
                    <a:pt x="84" y="42"/>
                  </a:lnTo>
                  <a:lnTo>
                    <a:pt x="84" y="46"/>
                  </a:lnTo>
                  <a:lnTo>
                    <a:pt x="83" y="50"/>
                  </a:lnTo>
                  <a:lnTo>
                    <a:pt x="82" y="54"/>
                  </a:lnTo>
                  <a:lnTo>
                    <a:pt x="81" y="58"/>
                  </a:lnTo>
                  <a:lnTo>
                    <a:pt x="79" y="62"/>
                  </a:lnTo>
                  <a:lnTo>
                    <a:pt x="78" y="65"/>
                  </a:lnTo>
                  <a:lnTo>
                    <a:pt x="74" y="68"/>
                  </a:lnTo>
                  <a:lnTo>
                    <a:pt x="72" y="71"/>
                  </a:lnTo>
                  <a:lnTo>
                    <a:pt x="69" y="74"/>
                  </a:lnTo>
                  <a:lnTo>
                    <a:pt x="65" y="77"/>
                  </a:lnTo>
                  <a:lnTo>
                    <a:pt x="62" y="79"/>
                  </a:lnTo>
                  <a:lnTo>
                    <a:pt x="58" y="80"/>
                  </a:lnTo>
                  <a:lnTo>
                    <a:pt x="55" y="82"/>
                  </a:lnTo>
                  <a:lnTo>
                    <a:pt x="51" y="83"/>
                  </a:lnTo>
                  <a:lnTo>
                    <a:pt x="47" y="84"/>
                  </a:lnTo>
                  <a:lnTo>
                    <a:pt x="43" y="84"/>
                  </a:lnTo>
                  <a:lnTo>
                    <a:pt x="38" y="84"/>
                  </a:lnTo>
                  <a:lnTo>
                    <a:pt x="34" y="83"/>
                  </a:lnTo>
                  <a:lnTo>
                    <a:pt x="30" y="82"/>
                  </a:lnTo>
                  <a:lnTo>
                    <a:pt x="26" y="80"/>
                  </a:lnTo>
                  <a:lnTo>
                    <a:pt x="22" y="79"/>
                  </a:lnTo>
                  <a:lnTo>
                    <a:pt x="19" y="77"/>
                  </a:lnTo>
                  <a:lnTo>
                    <a:pt x="16" y="74"/>
                  </a:lnTo>
                  <a:lnTo>
                    <a:pt x="13" y="71"/>
                  </a:lnTo>
                  <a:lnTo>
                    <a:pt x="10" y="68"/>
                  </a:lnTo>
                  <a:lnTo>
                    <a:pt x="7" y="65"/>
                  </a:lnTo>
                  <a:lnTo>
                    <a:pt x="5" y="62"/>
                  </a:lnTo>
                  <a:lnTo>
                    <a:pt x="4" y="58"/>
                  </a:lnTo>
                  <a:lnTo>
                    <a:pt x="2" y="54"/>
                  </a:lnTo>
                  <a:lnTo>
                    <a:pt x="1" y="50"/>
                  </a:lnTo>
                  <a:lnTo>
                    <a:pt x="0" y="46"/>
                  </a:lnTo>
                  <a:lnTo>
                    <a:pt x="0" y="42"/>
                  </a:lnTo>
                  <a:lnTo>
                    <a:pt x="0" y="37"/>
                  </a:lnTo>
                  <a:lnTo>
                    <a:pt x="1" y="33"/>
                  </a:lnTo>
                  <a:lnTo>
                    <a:pt x="2" y="29"/>
                  </a:lnTo>
                  <a:lnTo>
                    <a:pt x="4" y="26"/>
                  </a:lnTo>
                  <a:lnTo>
                    <a:pt x="5" y="22"/>
                  </a:lnTo>
                  <a:lnTo>
                    <a:pt x="7" y="19"/>
                  </a:lnTo>
                  <a:lnTo>
                    <a:pt x="10" y="15"/>
                  </a:lnTo>
                  <a:lnTo>
                    <a:pt x="13" y="12"/>
                  </a:lnTo>
                  <a:lnTo>
                    <a:pt x="16" y="10"/>
                  </a:lnTo>
                  <a:lnTo>
                    <a:pt x="19" y="6"/>
                  </a:lnTo>
                  <a:lnTo>
                    <a:pt x="22" y="5"/>
                  </a:lnTo>
                  <a:lnTo>
                    <a:pt x="26" y="3"/>
                  </a:lnTo>
                  <a:lnTo>
                    <a:pt x="30" y="1"/>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27" name="Oval 606"/>
            <p:cNvSpPr>
              <a:spLocks noChangeArrowheads="1"/>
            </p:cNvSpPr>
            <p:nvPr/>
          </p:nvSpPr>
          <p:spPr bwMode="auto">
            <a:xfrm>
              <a:off x="4004" y="1702"/>
              <a:ext cx="57" cy="48"/>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28" name="Freeform 607"/>
            <p:cNvSpPr>
              <a:spLocks/>
            </p:cNvSpPr>
            <p:nvPr/>
          </p:nvSpPr>
          <p:spPr bwMode="auto">
            <a:xfrm>
              <a:off x="4002" y="1700"/>
              <a:ext cx="56" cy="47"/>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3" y="72"/>
                  </a:lnTo>
                  <a:lnTo>
                    <a:pt x="10" y="69"/>
                  </a:lnTo>
                  <a:lnTo>
                    <a:pt x="7" y="66"/>
                  </a:lnTo>
                  <a:lnTo>
                    <a:pt x="5" y="62"/>
                  </a:lnTo>
                  <a:lnTo>
                    <a:pt x="4" y="58"/>
                  </a:lnTo>
                  <a:lnTo>
                    <a:pt x="2" y="55"/>
                  </a:lnTo>
                  <a:lnTo>
                    <a:pt x="1" y="51"/>
                  </a:lnTo>
                  <a:lnTo>
                    <a:pt x="0" y="47"/>
                  </a:lnTo>
                  <a:lnTo>
                    <a:pt x="0" y="43"/>
                  </a:lnTo>
                  <a:lnTo>
                    <a:pt x="0" y="38"/>
                  </a:lnTo>
                  <a:lnTo>
                    <a:pt x="1" y="34"/>
                  </a:lnTo>
                  <a:lnTo>
                    <a:pt x="2" y="30"/>
                  </a:lnTo>
                  <a:lnTo>
                    <a:pt x="4" y="27"/>
                  </a:lnTo>
                  <a:lnTo>
                    <a:pt x="5" y="22"/>
                  </a:lnTo>
                  <a:lnTo>
                    <a:pt x="7" y="19"/>
                  </a:lnTo>
                  <a:lnTo>
                    <a:pt x="10" y="16"/>
                  </a:lnTo>
                  <a:lnTo>
                    <a:pt x="13"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29" name="Oval 608"/>
            <p:cNvSpPr>
              <a:spLocks noChangeArrowheads="1"/>
            </p:cNvSpPr>
            <p:nvPr/>
          </p:nvSpPr>
          <p:spPr bwMode="auto">
            <a:xfrm>
              <a:off x="4016" y="1417"/>
              <a:ext cx="55" cy="47"/>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30" name="Freeform 609"/>
            <p:cNvSpPr>
              <a:spLocks/>
            </p:cNvSpPr>
            <p:nvPr/>
          </p:nvSpPr>
          <p:spPr bwMode="auto">
            <a:xfrm>
              <a:off x="4012" y="1415"/>
              <a:ext cx="57" cy="47"/>
            </a:xfrm>
            <a:custGeom>
              <a:avLst/>
              <a:gdLst/>
              <a:ahLst/>
              <a:cxnLst>
                <a:cxn ang="0">
                  <a:pos x="46" y="0"/>
                </a:cxn>
                <a:cxn ang="0">
                  <a:pos x="54" y="1"/>
                </a:cxn>
                <a:cxn ang="0">
                  <a:pos x="61" y="4"/>
                </a:cxn>
                <a:cxn ang="0">
                  <a:pos x="68" y="9"/>
                </a:cxn>
                <a:cxn ang="0">
                  <a:pos x="74" y="15"/>
                </a:cxn>
                <a:cxn ang="0">
                  <a:pos x="78" y="22"/>
                </a:cxn>
                <a:cxn ang="0">
                  <a:pos x="82" y="29"/>
                </a:cxn>
                <a:cxn ang="0">
                  <a:pos x="83" y="37"/>
                </a:cxn>
                <a:cxn ang="0">
                  <a:pos x="83" y="46"/>
                </a:cxn>
                <a:cxn ang="0">
                  <a:pos x="82" y="54"/>
                </a:cxn>
                <a:cxn ang="0">
                  <a:pos x="78" y="61"/>
                </a:cxn>
                <a:cxn ang="0">
                  <a:pos x="74" y="68"/>
                </a:cxn>
                <a:cxn ang="0">
                  <a:pos x="68" y="74"/>
                </a:cxn>
                <a:cxn ang="0">
                  <a:pos x="61" y="79"/>
                </a:cxn>
                <a:cxn ang="0">
                  <a:pos x="54" y="82"/>
                </a:cxn>
                <a:cxn ang="0">
                  <a:pos x="46" y="83"/>
                </a:cxn>
                <a:cxn ang="0">
                  <a:pos x="37" y="83"/>
                </a:cxn>
                <a:cxn ang="0">
                  <a:pos x="29" y="82"/>
                </a:cxn>
                <a:cxn ang="0">
                  <a:pos x="22" y="79"/>
                </a:cxn>
                <a:cxn ang="0">
                  <a:pos x="15" y="74"/>
                </a:cxn>
                <a:cxn ang="0">
                  <a:pos x="9" y="68"/>
                </a:cxn>
                <a:cxn ang="0">
                  <a:pos x="4" y="61"/>
                </a:cxn>
                <a:cxn ang="0">
                  <a:pos x="1" y="54"/>
                </a:cxn>
                <a:cxn ang="0">
                  <a:pos x="0" y="46"/>
                </a:cxn>
                <a:cxn ang="0">
                  <a:pos x="0" y="37"/>
                </a:cxn>
                <a:cxn ang="0">
                  <a:pos x="1" y="29"/>
                </a:cxn>
                <a:cxn ang="0">
                  <a:pos x="4" y="22"/>
                </a:cxn>
                <a:cxn ang="0">
                  <a:pos x="9" y="15"/>
                </a:cxn>
                <a:cxn ang="0">
                  <a:pos x="15" y="9"/>
                </a:cxn>
                <a:cxn ang="0">
                  <a:pos x="22" y="4"/>
                </a:cxn>
                <a:cxn ang="0">
                  <a:pos x="29" y="1"/>
                </a:cxn>
                <a:cxn ang="0">
                  <a:pos x="37" y="0"/>
                </a:cxn>
                <a:cxn ang="0">
                  <a:pos x="42" y="0"/>
                </a:cxn>
              </a:cxnLst>
              <a:rect l="0" t="0" r="r" b="b"/>
              <a:pathLst>
                <a:path w="83" h="83">
                  <a:moveTo>
                    <a:pt x="42" y="0"/>
                  </a:moveTo>
                  <a:lnTo>
                    <a:pt x="46" y="0"/>
                  </a:lnTo>
                  <a:lnTo>
                    <a:pt x="50" y="0"/>
                  </a:lnTo>
                  <a:lnTo>
                    <a:pt x="54" y="1"/>
                  </a:lnTo>
                  <a:lnTo>
                    <a:pt x="57" y="3"/>
                  </a:lnTo>
                  <a:lnTo>
                    <a:pt x="61" y="4"/>
                  </a:lnTo>
                  <a:lnTo>
                    <a:pt x="65" y="6"/>
                  </a:lnTo>
                  <a:lnTo>
                    <a:pt x="68" y="9"/>
                  </a:lnTo>
                  <a:lnTo>
                    <a:pt x="71" y="12"/>
                  </a:lnTo>
                  <a:lnTo>
                    <a:pt x="74" y="15"/>
                  </a:lnTo>
                  <a:lnTo>
                    <a:pt x="77" y="18"/>
                  </a:lnTo>
                  <a:lnTo>
                    <a:pt x="78" y="22"/>
                  </a:lnTo>
                  <a:lnTo>
                    <a:pt x="80" y="26"/>
                  </a:lnTo>
                  <a:lnTo>
                    <a:pt x="82" y="29"/>
                  </a:lnTo>
                  <a:lnTo>
                    <a:pt x="83" y="33"/>
                  </a:lnTo>
                  <a:lnTo>
                    <a:pt x="83" y="37"/>
                  </a:lnTo>
                  <a:lnTo>
                    <a:pt x="83" y="42"/>
                  </a:lnTo>
                  <a:lnTo>
                    <a:pt x="83" y="46"/>
                  </a:lnTo>
                  <a:lnTo>
                    <a:pt x="83" y="50"/>
                  </a:lnTo>
                  <a:lnTo>
                    <a:pt x="82" y="54"/>
                  </a:lnTo>
                  <a:lnTo>
                    <a:pt x="80" y="57"/>
                  </a:lnTo>
                  <a:lnTo>
                    <a:pt x="78" y="61"/>
                  </a:lnTo>
                  <a:lnTo>
                    <a:pt x="77" y="65"/>
                  </a:lnTo>
                  <a:lnTo>
                    <a:pt x="74" y="68"/>
                  </a:lnTo>
                  <a:lnTo>
                    <a:pt x="71" y="71"/>
                  </a:lnTo>
                  <a:lnTo>
                    <a:pt x="68" y="74"/>
                  </a:lnTo>
                  <a:lnTo>
                    <a:pt x="65" y="77"/>
                  </a:lnTo>
                  <a:lnTo>
                    <a:pt x="61" y="79"/>
                  </a:lnTo>
                  <a:lnTo>
                    <a:pt x="57"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9" y="68"/>
                  </a:lnTo>
                  <a:lnTo>
                    <a:pt x="6" y="65"/>
                  </a:lnTo>
                  <a:lnTo>
                    <a:pt x="4" y="61"/>
                  </a:lnTo>
                  <a:lnTo>
                    <a:pt x="3" y="57"/>
                  </a:lnTo>
                  <a:lnTo>
                    <a:pt x="1" y="54"/>
                  </a:lnTo>
                  <a:lnTo>
                    <a:pt x="0" y="50"/>
                  </a:lnTo>
                  <a:lnTo>
                    <a:pt x="0" y="46"/>
                  </a:lnTo>
                  <a:lnTo>
                    <a:pt x="0" y="42"/>
                  </a:lnTo>
                  <a:lnTo>
                    <a:pt x="0" y="37"/>
                  </a:lnTo>
                  <a:lnTo>
                    <a:pt x="0" y="33"/>
                  </a:lnTo>
                  <a:lnTo>
                    <a:pt x="1" y="29"/>
                  </a:lnTo>
                  <a:lnTo>
                    <a:pt x="3" y="26"/>
                  </a:lnTo>
                  <a:lnTo>
                    <a:pt x="4" y="22"/>
                  </a:lnTo>
                  <a:lnTo>
                    <a:pt x="6" y="18"/>
                  </a:lnTo>
                  <a:lnTo>
                    <a:pt x="9"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31" name="Oval 610"/>
            <p:cNvSpPr>
              <a:spLocks noChangeArrowheads="1"/>
            </p:cNvSpPr>
            <p:nvPr/>
          </p:nvSpPr>
          <p:spPr bwMode="auto">
            <a:xfrm>
              <a:off x="4026" y="1151"/>
              <a:ext cx="57" cy="47"/>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32" name="Freeform 611"/>
            <p:cNvSpPr>
              <a:spLocks/>
            </p:cNvSpPr>
            <p:nvPr/>
          </p:nvSpPr>
          <p:spPr bwMode="auto">
            <a:xfrm>
              <a:off x="4024" y="1149"/>
              <a:ext cx="56" cy="48"/>
            </a:xfrm>
            <a:custGeom>
              <a:avLst/>
              <a:gdLst/>
              <a:ahLst/>
              <a:cxnLst>
                <a:cxn ang="0">
                  <a:pos x="46" y="0"/>
                </a:cxn>
                <a:cxn ang="0">
                  <a:pos x="54" y="2"/>
                </a:cxn>
                <a:cxn ang="0">
                  <a:pos x="61" y="5"/>
                </a:cxn>
                <a:cxn ang="0">
                  <a:pos x="68" y="10"/>
                </a:cxn>
                <a:cxn ang="0">
                  <a:pos x="74" y="15"/>
                </a:cxn>
                <a:cxn ang="0">
                  <a:pos x="79" y="22"/>
                </a:cxn>
                <a:cxn ang="0">
                  <a:pos x="82" y="29"/>
                </a:cxn>
                <a:cxn ang="0">
                  <a:pos x="83" y="37"/>
                </a:cxn>
                <a:cxn ang="0">
                  <a:pos x="83" y="46"/>
                </a:cxn>
                <a:cxn ang="0">
                  <a:pos x="82" y="54"/>
                </a:cxn>
                <a:cxn ang="0">
                  <a:pos x="79" y="62"/>
                </a:cxn>
                <a:cxn ang="0">
                  <a:pos x="74" y="68"/>
                </a:cxn>
                <a:cxn ang="0">
                  <a:pos x="68" y="74"/>
                </a:cxn>
                <a:cxn ang="0">
                  <a:pos x="61" y="79"/>
                </a:cxn>
                <a:cxn ang="0">
                  <a:pos x="54" y="82"/>
                </a:cxn>
                <a:cxn ang="0">
                  <a:pos x="46" y="84"/>
                </a:cxn>
                <a:cxn ang="0">
                  <a:pos x="37" y="84"/>
                </a:cxn>
                <a:cxn ang="0">
                  <a:pos x="29" y="82"/>
                </a:cxn>
                <a:cxn ang="0">
                  <a:pos x="22" y="79"/>
                </a:cxn>
                <a:cxn ang="0">
                  <a:pos x="15" y="74"/>
                </a:cxn>
                <a:cxn ang="0">
                  <a:pos x="9" y="68"/>
                </a:cxn>
                <a:cxn ang="0">
                  <a:pos x="5" y="62"/>
                </a:cxn>
                <a:cxn ang="0">
                  <a:pos x="1" y="54"/>
                </a:cxn>
                <a:cxn ang="0">
                  <a:pos x="0" y="46"/>
                </a:cxn>
                <a:cxn ang="0">
                  <a:pos x="0" y="37"/>
                </a:cxn>
                <a:cxn ang="0">
                  <a:pos x="1" y="29"/>
                </a:cxn>
                <a:cxn ang="0">
                  <a:pos x="5" y="22"/>
                </a:cxn>
                <a:cxn ang="0">
                  <a:pos x="9" y="15"/>
                </a:cxn>
                <a:cxn ang="0">
                  <a:pos x="15" y="10"/>
                </a:cxn>
                <a:cxn ang="0">
                  <a:pos x="22" y="5"/>
                </a:cxn>
                <a:cxn ang="0">
                  <a:pos x="29" y="2"/>
                </a:cxn>
                <a:cxn ang="0">
                  <a:pos x="37" y="0"/>
                </a:cxn>
                <a:cxn ang="0">
                  <a:pos x="42" y="0"/>
                </a:cxn>
              </a:cxnLst>
              <a:rect l="0" t="0" r="r" b="b"/>
              <a:pathLst>
                <a:path w="83" h="84">
                  <a:moveTo>
                    <a:pt x="42" y="0"/>
                  </a:moveTo>
                  <a:lnTo>
                    <a:pt x="46" y="0"/>
                  </a:lnTo>
                  <a:lnTo>
                    <a:pt x="50" y="1"/>
                  </a:lnTo>
                  <a:lnTo>
                    <a:pt x="54" y="2"/>
                  </a:lnTo>
                  <a:lnTo>
                    <a:pt x="57" y="3"/>
                  </a:lnTo>
                  <a:lnTo>
                    <a:pt x="61" y="5"/>
                  </a:lnTo>
                  <a:lnTo>
                    <a:pt x="65" y="6"/>
                  </a:lnTo>
                  <a:lnTo>
                    <a:pt x="68" y="10"/>
                  </a:lnTo>
                  <a:lnTo>
                    <a:pt x="71" y="12"/>
                  </a:lnTo>
                  <a:lnTo>
                    <a:pt x="74" y="15"/>
                  </a:lnTo>
                  <a:lnTo>
                    <a:pt x="77" y="19"/>
                  </a:lnTo>
                  <a:lnTo>
                    <a:pt x="79" y="22"/>
                  </a:lnTo>
                  <a:lnTo>
                    <a:pt x="80" y="26"/>
                  </a:lnTo>
                  <a:lnTo>
                    <a:pt x="82" y="29"/>
                  </a:lnTo>
                  <a:lnTo>
                    <a:pt x="83" y="33"/>
                  </a:lnTo>
                  <a:lnTo>
                    <a:pt x="83" y="37"/>
                  </a:lnTo>
                  <a:lnTo>
                    <a:pt x="83" y="42"/>
                  </a:lnTo>
                  <a:lnTo>
                    <a:pt x="83" y="46"/>
                  </a:lnTo>
                  <a:lnTo>
                    <a:pt x="83" y="50"/>
                  </a:lnTo>
                  <a:lnTo>
                    <a:pt x="82" y="54"/>
                  </a:lnTo>
                  <a:lnTo>
                    <a:pt x="80" y="58"/>
                  </a:lnTo>
                  <a:lnTo>
                    <a:pt x="79" y="62"/>
                  </a:lnTo>
                  <a:lnTo>
                    <a:pt x="77" y="65"/>
                  </a:lnTo>
                  <a:lnTo>
                    <a:pt x="74" y="68"/>
                  </a:lnTo>
                  <a:lnTo>
                    <a:pt x="71" y="72"/>
                  </a:lnTo>
                  <a:lnTo>
                    <a:pt x="68" y="74"/>
                  </a:lnTo>
                  <a:lnTo>
                    <a:pt x="65" y="77"/>
                  </a:lnTo>
                  <a:lnTo>
                    <a:pt x="61" y="79"/>
                  </a:lnTo>
                  <a:lnTo>
                    <a:pt x="57" y="80"/>
                  </a:lnTo>
                  <a:lnTo>
                    <a:pt x="54" y="82"/>
                  </a:lnTo>
                  <a:lnTo>
                    <a:pt x="50" y="83"/>
                  </a:lnTo>
                  <a:lnTo>
                    <a:pt x="46" y="84"/>
                  </a:lnTo>
                  <a:lnTo>
                    <a:pt x="42" y="84"/>
                  </a:lnTo>
                  <a:lnTo>
                    <a:pt x="37" y="84"/>
                  </a:lnTo>
                  <a:lnTo>
                    <a:pt x="33" y="83"/>
                  </a:lnTo>
                  <a:lnTo>
                    <a:pt x="29" y="82"/>
                  </a:lnTo>
                  <a:lnTo>
                    <a:pt x="26" y="80"/>
                  </a:lnTo>
                  <a:lnTo>
                    <a:pt x="22" y="79"/>
                  </a:lnTo>
                  <a:lnTo>
                    <a:pt x="18" y="77"/>
                  </a:lnTo>
                  <a:lnTo>
                    <a:pt x="15" y="74"/>
                  </a:lnTo>
                  <a:lnTo>
                    <a:pt x="12" y="72"/>
                  </a:lnTo>
                  <a:lnTo>
                    <a:pt x="9" y="68"/>
                  </a:lnTo>
                  <a:lnTo>
                    <a:pt x="6" y="65"/>
                  </a:lnTo>
                  <a:lnTo>
                    <a:pt x="5" y="62"/>
                  </a:lnTo>
                  <a:lnTo>
                    <a:pt x="3" y="58"/>
                  </a:lnTo>
                  <a:lnTo>
                    <a:pt x="1" y="54"/>
                  </a:lnTo>
                  <a:lnTo>
                    <a:pt x="0" y="50"/>
                  </a:lnTo>
                  <a:lnTo>
                    <a:pt x="0" y="46"/>
                  </a:lnTo>
                  <a:lnTo>
                    <a:pt x="0" y="42"/>
                  </a:lnTo>
                  <a:lnTo>
                    <a:pt x="0" y="37"/>
                  </a:lnTo>
                  <a:lnTo>
                    <a:pt x="0" y="33"/>
                  </a:lnTo>
                  <a:lnTo>
                    <a:pt x="1" y="29"/>
                  </a:lnTo>
                  <a:lnTo>
                    <a:pt x="3" y="26"/>
                  </a:lnTo>
                  <a:lnTo>
                    <a:pt x="5" y="22"/>
                  </a:lnTo>
                  <a:lnTo>
                    <a:pt x="6" y="19"/>
                  </a:lnTo>
                  <a:lnTo>
                    <a:pt x="9" y="15"/>
                  </a:lnTo>
                  <a:lnTo>
                    <a:pt x="12" y="12"/>
                  </a:lnTo>
                  <a:lnTo>
                    <a:pt x="15" y="10"/>
                  </a:lnTo>
                  <a:lnTo>
                    <a:pt x="18"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33" name="Oval 612"/>
            <p:cNvSpPr>
              <a:spLocks noChangeArrowheads="1"/>
            </p:cNvSpPr>
            <p:nvPr/>
          </p:nvSpPr>
          <p:spPr bwMode="auto">
            <a:xfrm>
              <a:off x="4083" y="1589"/>
              <a:ext cx="57" cy="46"/>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34" name="Freeform 613"/>
            <p:cNvSpPr>
              <a:spLocks/>
            </p:cNvSpPr>
            <p:nvPr/>
          </p:nvSpPr>
          <p:spPr bwMode="auto">
            <a:xfrm>
              <a:off x="4081" y="1585"/>
              <a:ext cx="56" cy="47"/>
            </a:xfrm>
            <a:custGeom>
              <a:avLst/>
              <a:gdLst/>
              <a:ahLst/>
              <a:cxnLst>
                <a:cxn ang="0">
                  <a:pos x="47" y="0"/>
                </a:cxn>
                <a:cxn ang="0">
                  <a:pos x="55" y="2"/>
                </a:cxn>
                <a:cxn ang="0">
                  <a:pos x="62" y="5"/>
                </a:cxn>
                <a:cxn ang="0">
                  <a:pos x="69" y="10"/>
                </a:cxn>
                <a:cxn ang="0">
                  <a:pos x="74" y="16"/>
                </a:cxn>
                <a:cxn ang="0">
                  <a:pos x="79" y="22"/>
                </a:cxn>
                <a:cxn ang="0">
                  <a:pos x="82" y="30"/>
                </a:cxn>
                <a:cxn ang="0">
                  <a:pos x="84" y="38"/>
                </a:cxn>
                <a:cxn ang="0">
                  <a:pos x="84" y="47"/>
                </a:cxn>
                <a:cxn ang="0">
                  <a:pos x="82" y="55"/>
                </a:cxn>
                <a:cxn ang="0">
                  <a:pos x="79" y="62"/>
                </a:cxn>
                <a:cxn ang="0">
                  <a:pos x="74" y="69"/>
                </a:cxn>
                <a:cxn ang="0">
                  <a:pos x="69" y="75"/>
                </a:cxn>
                <a:cxn ang="0">
                  <a:pos x="62" y="79"/>
                </a:cxn>
                <a:cxn ang="0">
                  <a:pos x="55" y="83"/>
                </a:cxn>
                <a:cxn ang="0">
                  <a:pos x="47" y="84"/>
                </a:cxn>
                <a:cxn ang="0">
                  <a:pos x="38" y="84"/>
                </a:cxn>
                <a:cxn ang="0">
                  <a:pos x="30" y="83"/>
                </a:cxn>
                <a:cxn ang="0">
                  <a:pos x="22" y="79"/>
                </a:cxn>
                <a:cxn ang="0">
                  <a:pos x="16" y="75"/>
                </a:cxn>
                <a:cxn ang="0">
                  <a:pos x="10" y="69"/>
                </a:cxn>
                <a:cxn ang="0">
                  <a:pos x="5" y="62"/>
                </a:cxn>
                <a:cxn ang="0">
                  <a:pos x="2" y="55"/>
                </a:cxn>
                <a:cxn ang="0">
                  <a:pos x="0" y="47"/>
                </a:cxn>
                <a:cxn ang="0">
                  <a:pos x="0" y="38"/>
                </a:cxn>
                <a:cxn ang="0">
                  <a:pos x="2" y="30"/>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4"/>
                  </a:lnTo>
                  <a:lnTo>
                    <a:pt x="62" y="5"/>
                  </a:lnTo>
                  <a:lnTo>
                    <a:pt x="65" y="7"/>
                  </a:lnTo>
                  <a:lnTo>
                    <a:pt x="69" y="10"/>
                  </a:lnTo>
                  <a:lnTo>
                    <a:pt x="72" y="13"/>
                  </a:lnTo>
                  <a:lnTo>
                    <a:pt x="74" y="16"/>
                  </a:lnTo>
                  <a:lnTo>
                    <a:pt x="78" y="19"/>
                  </a:lnTo>
                  <a:lnTo>
                    <a:pt x="79" y="22"/>
                  </a:lnTo>
                  <a:lnTo>
                    <a:pt x="81" y="27"/>
                  </a:lnTo>
                  <a:lnTo>
                    <a:pt x="82" y="30"/>
                  </a:lnTo>
                  <a:lnTo>
                    <a:pt x="83" y="34"/>
                  </a:lnTo>
                  <a:lnTo>
                    <a:pt x="84" y="38"/>
                  </a:lnTo>
                  <a:lnTo>
                    <a:pt x="84" y="43"/>
                  </a:lnTo>
                  <a:lnTo>
                    <a:pt x="84" y="47"/>
                  </a:lnTo>
                  <a:lnTo>
                    <a:pt x="83" y="51"/>
                  </a:lnTo>
                  <a:lnTo>
                    <a:pt x="82" y="55"/>
                  </a:lnTo>
                  <a:lnTo>
                    <a:pt x="81" y="58"/>
                  </a:lnTo>
                  <a:lnTo>
                    <a:pt x="79" y="62"/>
                  </a:lnTo>
                  <a:lnTo>
                    <a:pt x="78" y="66"/>
                  </a:lnTo>
                  <a:lnTo>
                    <a:pt x="74" y="69"/>
                  </a:lnTo>
                  <a:lnTo>
                    <a:pt x="72" y="72"/>
                  </a:lnTo>
                  <a:lnTo>
                    <a:pt x="69" y="75"/>
                  </a:lnTo>
                  <a:lnTo>
                    <a:pt x="65" y="78"/>
                  </a:lnTo>
                  <a:lnTo>
                    <a:pt x="62" y="79"/>
                  </a:lnTo>
                  <a:lnTo>
                    <a:pt x="58" y="81"/>
                  </a:lnTo>
                  <a:lnTo>
                    <a:pt x="55" y="83"/>
                  </a:lnTo>
                  <a:lnTo>
                    <a:pt x="51" y="83"/>
                  </a:lnTo>
                  <a:lnTo>
                    <a:pt x="47" y="84"/>
                  </a:lnTo>
                  <a:lnTo>
                    <a:pt x="43" y="84"/>
                  </a:lnTo>
                  <a:lnTo>
                    <a:pt x="38" y="84"/>
                  </a:lnTo>
                  <a:lnTo>
                    <a:pt x="34" y="83"/>
                  </a:lnTo>
                  <a:lnTo>
                    <a:pt x="30" y="83"/>
                  </a:lnTo>
                  <a:lnTo>
                    <a:pt x="26" y="81"/>
                  </a:lnTo>
                  <a:lnTo>
                    <a:pt x="22" y="79"/>
                  </a:lnTo>
                  <a:lnTo>
                    <a:pt x="19" y="78"/>
                  </a:lnTo>
                  <a:lnTo>
                    <a:pt x="16" y="75"/>
                  </a:lnTo>
                  <a:lnTo>
                    <a:pt x="12" y="72"/>
                  </a:lnTo>
                  <a:lnTo>
                    <a:pt x="10" y="69"/>
                  </a:lnTo>
                  <a:lnTo>
                    <a:pt x="7" y="66"/>
                  </a:lnTo>
                  <a:lnTo>
                    <a:pt x="5" y="62"/>
                  </a:lnTo>
                  <a:lnTo>
                    <a:pt x="3" y="58"/>
                  </a:lnTo>
                  <a:lnTo>
                    <a:pt x="2" y="55"/>
                  </a:lnTo>
                  <a:lnTo>
                    <a:pt x="1" y="51"/>
                  </a:lnTo>
                  <a:lnTo>
                    <a:pt x="0" y="47"/>
                  </a:lnTo>
                  <a:lnTo>
                    <a:pt x="0" y="43"/>
                  </a:lnTo>
                  <a:lnTo>
                    <a:pt x="0" y="38"/>
                  </a:lnTo>
                  <a:lnTo>
                    <a:pt x="1" y="34"/>
                  </a:lnTo>
                  <a:lnTo>
                    <a:pt x="2" y="30"/>
                  </a:lnTo>
                  <a:lnTo>
                    <a:pt x="3" y="27"/>
                  </a:lnTo>
                  <a:lnTo>
                    <a:pt x="5" y="22"/>
                  </a:lnTo>
                  <a:lnTo>
                    <a:pt x="7" y="19"/>
                  </a:lnTo>
                  <a:lnTo>
                    <a:pt x="10" y="16"/>
                  </a:lnTo>
                  <a:lnTo>
                    <a:pt x="12" y="13"/>
                  </a:lnTo>
                  <a:lnTo>
                    <a:pt x="16" y="10"/>
                  </a:lnTo>
                  <a:lnTo>
                    <a:pt x="19" y="7"/>
                  </a:lnTo>
                  <a:lnTo>
                    <a:pt x="22" y="5"/>
                  </a:lnTo>
                  <a:lnTo>
                    <a:pt x="26" y="4"/>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35" name="Oval 614"/>
            <p:cNvSpPr>
              <a:spLocks noChangeArrowheads="1"/>
            </p:cNvSpPr>
            <p:nvPr/>
          </p:nvSpPr>
          <p:spPr bwMode="auto">
            <a:xfrm>
              <a:off x="3155" y="1910"/>
              <a:ext cx="57" cy="47"/>
            </a:xfrm>
            <a:prstGeom prst="ellipse">
              <a:avLst/>
            </a:prstGeom>
            <a:solidFill>
              <a:srgbClr val="E0E0E0"/>
            </a:solidFill>
            <a:ln w="9525">
              <a:noFill/>
              <a:round/>
              <a:headEnd/>
              <a:tailEnd/>
            </a:ln>
          </p:spPr>
          <p:txBody>
            <a:bodyPr>
              <a:prstTxWarp prst="textNoShape">
                <a:avLst/>
              </a:prstTxWarp>
            </a:bodyPr>
            <a:lstStyle/>
            <a:p>
              <a:endParaRPr lang="en-US"/>
            </a:p>
          </p:txBody>
        </p:sp>
        <p:sp>
          <p:nvSpPr>
            <p:cNvPr id="236" name="Freeform 615"/>
            <p:cNvSpPr>
              <a:spLocks/>
            </p:cNvSpPr>
            <p:nvPr/>
          </p:nvSpPr>
          <p:spPr bwMode="auto">
            <a:xfrm>
              <a:off x="3153" y="1907"/>
              <a:ext cx="56" cy="47"/>
            </a:xfrm>
            <a:custGeom>
              <a:avLst/>
              <a:gdLst/>
              <a:ahLst/>
              <a:cxnLst>
                <a:cxn ang="0">
                  <a:pos x="46" y="0"/>
                </a:cxn>
                <a:cxn ang="0">
                  <a:pos x="55" y="1"/>
                </a:cxn>
                <a:cxn ang="0">
                  <a:pos x="62" y="5"/>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5" y="82"/>
                </a:cxn>
                <a:cxn ang="0">
                  <a:pos x="46" y="83"/>
                </a:cxn>
                <a:cxn ang="0">
                  <a:pos x="38" y="83"/>
                </a:cxn>
                <a:cxn ang="0">
                  <a:pos x="29" y="82"/>
                </a:cxn>
                <a:cxn ang="0">
                  <a:pos x="22" y="79"/>
                </a:cxn>
                <a:cxn ang="0">
                  <a:pos x="16" y="74"/>
                </a:cxn>
                <a:cxn ang="0">
                  <a:pos x="10" y="68"/>
                </a:cxn>
                <a:cxn ang="0">
                  <a:pos x="5" y="61"/>
                </a:cxn>
                <a:cxn ang="0">
                  <a:pos x="2" y="54"/>
                </a:cxn>
                <a:cxn ang="0">
                  <a:pos x="0" y="46"/>
                </a:cxn>
                <a:cxn ang="0">
                  <a:pos x="0" y="37"/>
                </a:cxn>
                <a:cxn ang="0">
                  <a:pos x="2" y="29"/>
                </a:cxn>
                <a:cxn ang="0">
                  <a:pos x="5" y="22"/>
                </a:cxn>
                <a:cxn ang="0">
                  <a:pos x="10" y="15"/>
                </a:cxn>
                <a:cxn ang="0">
                  <a:pos x="16" y="9"/>
                </a:cxn>
                <a:cxn ang="0">
                  <a:pos x="22" y="5"/>
                </a:cxn>
                <a:cxn ang="0">
                  <a:pos x="29" y="1"/>
                </a:cxn>
                <a:cxn ang="0">
                  <a:pos x="38" y="0"/>
                </a:cxn>
                <a:cxn ang="0">
                  <a:pos x="42" y="0"/>
                </a:cxn>
              </a:cxnLst>
              <a:rect l="0" t="0" r="r" b="b"/>
              <a:pathLst>
                <a:path w="84" h="83">
                  <a:moveTo>
                    <a:pt x="42" y="0"/>
                  </a:moveTo>
                  <a:lnTo>
                    <a:pt x="46" y="0"/>
                  </a:lnTo>
                  <a:lnTo>
                    <a:pt x="51" y="0"/>
                  </a:lnTo>
                  <a:lnTo>
                    <a:pt x="55" y="1"/>
                  </a:lnTo>
                  <a:lnTo>
                    <a:pt x="58" y="3"/>
                  </a:lnTo>
                  <a:lnTo>
                    <a:pt x="62" y="5"/>
                  </a:lnTo>
                  <a:lnTo>
                    <a:pt x="65" y="6"/>
                  </a:lnTo>
                  <a:lnTo>
                    <a:pt x="68" y="9"/>
                  </a:lnTo>
                  <a:lnTo>
                    <a:pt x="72" y="12"/>
                  </a:lnTo>
                  <a:lnTo>
                    <a:pt x="74" y="15"/>
                  </a:lnTo>
                  <a:lnTo>
                    <a:pt x="77" y="18"/>
                  </a:lnTo>
                  <a:lnTo>
                    <a:pt x="79" y="22"/>
                  </a:lnTo>
                  <a:lnTo>
                    <a:pt x="81" y="26"/>
                  </a:lnTo>
                  <a:lnTo>
                    <a:pt x="82" y="29"/>
                  </a:lnTo>
                  <a:lnTo>
                    <a:pt x="83" y="33"/>
                  </a:lnTo>
                  <a:lnTo>
                    <a:pt x="84" y="37"/>
                  </a:lnTo>
                  <a:lnTo>
                    <a:pt x="84" y="42"/>
                  </a:lnTo>
                  <a:lnTo>
                    <a:pt x="84" y="46"/>
                  </a:lnTo>
                  <a:lnTo>
                    <a:pt x="83" y="50"/>
                  </a:lnTo>
                  <a:lnTo>
                    <a:pt x="82" y="54"/>
                  </a:lnTo>
                  <a:lnTo>
                    <a:pt x="81" y="57"/>
                  </a:lnTo>
                  <a:lnTo>
                    <a:pt x="79" y="61"/>
                  </a:lnTo>
                  <a:lnTo>
                    <a:pt x="77" y="65"/>
                  </a:lnTo>
                  <a:lnTo>
                    <a:pt x="74" y="68"/>
                  </a:lnTo>
                  <a:lnTo>
                    <a:pt x="72" y="71"/>
                  </a:lnTo>
                  <a:lnTo>
                    <a:pt x="68" y="74"/>
                  </a:lnTo>
                  <a:lnTo>
                    <a:pt x="65" y="77"/>
                  </a:lnTo>
                  <a:lnTo>
                    <a:pt x="62" y="79"/>
                  </a:lnTo>
                  <a:lnTo>
                    <a:pt x="58" y="80"/>
                  </a:lnTo>
                  <a:lnTo>
                    <a:pt x="55" y="82"/>
                  </a:lnTo>
                  <a:lnTo>
                    <a:pt x="51" y="83"/>
                  </a:lnTo>
                  <a:lnTo>
                    <a:pt x="46" y="83"/>
                  </a:lnTo>
                  <a:lnTo>
                    <a:pt x="42" y="83"/>
                  </a:lnTo>
                  <a:lnTo>
                    <a:pt x="38" y="83"/>
                  </a:lnTo>
                  <a:lnTo>
                    <a:pt x="33" y="83"/>
                  </a:lnTo>
                  <a:lnTo>
                    <a:pt x="29" y="82"/>
                  </a:lnTo>
                  <a:lnTo>
                    <a:pt x="26" y="80"/>
                  </a:lnTo>
                  <a:lnTo>
                    <a:pt x="22" y="79"/>
                  </a:lnTo>
                  <a:lnTo>
                    <a:pt x="19" y="77"/>
                  </a:lnTo>
                  <a:lnTo>
                    <a:pt x="16" y="74"/>
                  </a:lnTo>
                  <a:lnTo>
                    <a:pt x="12" y="71"/>
                  </a:lnTo>
                  <a:lnTo>
                    <a:pt x="10" y="68"/>
                  </a:lnTo>
                  <a:lnTo>
                    <a:pt x="7" y="65"/>
                  </a:lnTo>
                  <a:lnTo>
                    <a:pt x="5" y="61"/>
                  </a:lnTo>
                  <a:lnTo>
                    <a:pt x="3" y="57"/>
                  </a:lnTo>
                  <a:lnTo>
                    <a:pt x="2" y="54"/>
                  </a:lnTo>
                  <a:lnTo>
                    <a:pt x="1" y="50"/>
                  </a:lnTo>
                  <a:lnTo>
                    <a:pt x="0" y="46"/>
                  </a:lnTo>
                  <a:lnTo>
                    <a:pt x="0" y="42"/>
                  </a:lnTo>
                  <a:lnTo>
                    <a:pt x="0" y="37"/>
                  </a:lnTo>
                  <a:lnTo>
                    <a:pt x="1" y="33"/>
                  </a:lnTo>
                  <a:lnTo>
                    <a:pt x="2" y="29"/>
                  </a:lnTo>
                  <a:lnTo>
                    <a:pt x="3" y="26"/>
                  </a:lnTo>
                  <a:lnTo>
                    <a:pt x="5" y="22"/>
                  </a:lnTo>
                  <a:lnTo>
                    <a:pt x="7" y="18"/>
                  </a:lnTo>
                  <a:lnTo>
                    <a:pt x="10" y="15"/>
                  </a:lnTo>
                  <a:lnTo>
                    <a:pt x="12" y="12"/>
                  </a:lnTo>
                  <a:lnTo>
                    <a:pt x="16" y="9"/>
                  </a:lnTo>
                  <a:lnTo>
                    <a:pt x="19" y="6"/>
                  </a:lnTo>
                  <a:lnTo>
                    <a:pt x="22" y="5"/>
                  </a:lnTo>
                  <a:lnTo>
                    <a:pt x="26" y="3"/>
                  </a:lnTo>
                  <a:lnTo>
                    <a:pt x="29" y="1"/>
                  </a:lnTo>
                  <a:lnTo>
                    <a:pt x="33" y="0"/>
                  </a:lnTo>
                  <a:lnTo>
                    <a:pt x="38"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37" name="Oval 616"/>
            <p:cNvSpPr>
              <a:spLocks noChangeArrowheads="1"/>
            </p:cNvSpPr>
            <p:nvPr/>
          </p:nvSpPr>
          <p:spPr bwMode="auto">
            <a:xfrm>
              <a:off x="3236" y="1918"/>
              <a:ext cx="57" cy="47"/>
            </a:xfrm>
            <a:prstGeom prst="ellipse">
              <a:avLst/>
            </a:prstGeom>
            <a:solidFill>
              <a:srgbClr val="404040"/>
            </a:solidFill>
            <a:ln w="9525">
              <a:noFill/>
              <a:round/>
              <a:headEnd/>
              <a:tailEnd/>
            </a:ln>
          </p:spPr>
          <p:txBody>
            <a:bodyPr>
              <a:prstTxWarp prst="textNoShape">
                <a:avLst/>
              </a:prstTxWarp>
            </a:bodyPr>
            <a:lstStyle/>
            <a:p>
              <a:endParaRPr lang="en-US"/>
            </a:p>
          </p:txBody>
        </p:sp>
        <p:sp>
          <p:nvSpPr>
            <p:cNvPr id="238" name="Freeform 617"/>
            <p:cNvSpPr>
              <a:spLocks/>
            </p:cNvSpPr>
            <p:nvPr/>
          </p:nvSpPr>
          <p:spPr bwMode="auto">
            <a:xfrm>
              <a:off x="3233" y="1915"/>
              <a:ext cx="57" cy="48"/>
            </a:xfrm>
            <a:custGeom>
              <a:avLst/>
              <a:gdLst/>
              <a:ahLst/>
              <a:cxnLst>
                <a:cxn ang="0">
                  <a:pos x="46" y="0"/>
                </a:cxn>
                <a:cxn ang="0">
                  <a:pos x="54" y="2"/>
                </a:cxn>
                <a:cxn ang="0">
                  <a:pos x="62" y="5"/>
                </a:cxn>
                <a:cxn ang="0">
                  <a:pos x="68" y="10"/>
                </a:cxn>
                <a:cxn ang="0">
                  <a:pos x="74" y="16"/>
                </a:cxn>
                <a:cxn ang="0">
                  <a:pos x="79" y="22"/>
                </a:cxn>
                <a:cxn ang="0">
                  <a:pos x="82" y="29"/>
                </a:cxn>
                <a:cxn ang="0">
                  <a:pos x="84" y="38"/>
                </a:cxn>
                <a:cxn ang="0">
                  <a:pos x="84" y="46"/>
                </a:cxn>
                <a:cxn ang="0">
                  <a:pos x="82" y="55"/>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5"/>
                </a:cxn>
                <a:cxn ang="0">
                  <a:pos x="0" y="46"/>
                </a:cxn>
                <a:cxn ang="0">
                  <a:pos x="0" y="38"/>
                </a:cxn>
                <a:cxn ang="0">
                  <a:pos x="2" y="29"/>
                </a:cxn>
                <a:cxn ang="0">
                  <a:pos x="5" y="22"/>
                </a:cxn>
                <a:cxn ang="0">
                  <a:pos x="10" y="16"/>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7"/>
                  </a:lnTo>
                  <a:lnTo>
                    <a:pt x="68" y="10"/>
                  </a:lnTo>
                  <a:lnTo>
                    <a:pt x="71" y="12"/>
                  </a:lnTo>
                  <a:lnTo>
                    <a:pt x="74" y="16"/>
                  </a:lnTo>
                  <a:lnTo>
                    <a:pt x="77" y="19"/>
                  </a:lnTo>
                  <a:lnTo>
                    <a:pt x="79" y="22"/>
                  </a:lnTo>
                  <a:lnTo>
                    <a:pt x="80" y="26"/>
                  </a:lnTo>
                  <a:lnTo>
                    <a:pt x="82" y="29"/>
                  </a:lnTo>
                  <a:lnTo>
                    <a:pt x="83" y="33"/>
                  </a:lnTo>
                  <a:lnTo>
                    <a:pt x="84" y="38"/>
                  </a:lnTo>
                  <a:lnTo>
                    <a:pt x="84" y="42"/>
                  </a:lnTo>
                  <a:lnTo>
                    <a:pt x="84" y="46"/>
                  </a:lnTo>
                  <a:lnTo>
                    <a:pt x="83" y="51"/>
                  </a:lnTo>
                  <a:lnTo>
                    <a:pt x="82" y="55"/>
                  </a:lnTo>
                  <a:lnTo>
                    <a:pt x="80" y="58"/>
                  </a:lnTo>
                  <a:lnTo>
                    <a:pt x="79" y="62"/>
                  </a:lnTo>
                  <a:lnTo>
                    <a:pt x="77" y="65"/>
                  </a:lnTo>
                  <a:lnTo>
                    <a:pt x="74" y="68"/>
                  </a:lnTo>
                  <a:lnTo>
                    <a:pt x="71" y="72"/>
                  </a:lnTo>
                  <a:lnTo>
                    <a:pt x="68" y="74"/>
                  </a:lnTo>
                  <a:lnTo>
                    <a:pt x="65" y="77"/>
                  </a:lnTo>
                  <a:lnTo>
                    <a:pt x="62" y="79"/>
                  </a:lnTo>
                  <a:lnTo>
                    <a:pt x="58" y="81"/>
                  </a:lnTo>
                  <a:lnTo>
                    <a:pt x="54" y="82"/>
                  </a:lnTo>
                  <a:lnTo>
                    <a:pt x="50" y="83"/>
                  </a:lnTo>
                  <a:lnTo>
                    <a:pt x="46" y="84"/>
                  </a:lnTo>
                  <a:lnTo>
                    <a:pt x="42" y="84"/>
                  </a:lnTo>
                  <a:lnTo>
                    <a:pt x="37" y="84"/>
                  </a:lnTo>
                  <a:lnTo>
                    <a:pt x="33" y="83"/>
                  </a:lnTo>
                  <a:lnTo>
                    <a:pt x="29" y="82"/>
                  </a:lnTo>
                  <a:lnTo>
                    <a:pt x="26" y="81"/>
                  </a:lnTo>
                  <a:lnTo>
                    <a:pt x="22" y="79"/>
                  </a:lnTo>
                  <a:lnTo>
                    <a:pt x="19" y="77"/>
                  </a:lnTo>
                  <a:lnTo>
                    <a:pt x="15" y="74"/>
                  </a:lnTo>
                  <a:lnTo>
                    <a:pt x="12" y="72"/>
                  </a:lnTo>
                  <a:lnTo>
                    <a:pt x="10" y="68"/>
                  </a:lnTo>
                  <a:lnTo>
                    <a:pt x="6" y="65"/>
                  </a:lnTo>
                  <a:lnTo>
                    <a:pt x="5" y="62"/>
                  </a:lnTo>
                  <a:lnTo>
                    <a:pt x="3" y="58"/>
                  </a:lnTo>
                  <a:lnTo>
                    <a:pt x="2" y="55"/>
                  </a:lnTo>
                  <a:lnTo>
                    <a:pt x="1" y="51"/>
                  </a:lnTo>
                  <a:lnTo>
                    <a:pt x="0" y="46"/>
                  </a:lnTo>
                  <a:lnTo>
                    <a:pt x="0" y="42"/>
                  </a:lnTo>
                  <a:lnTo>
                    <a:pt x="0" y="38"/>
                  </a:lnTo>
                  <a:lnTo>
                    <a:pt x="1" y="33"/>
                  </a:lnTo>
                  <a:lnTo>
                    <a:pt x="2" y="29"/>
                  </a:lnTo>
                  <a:lnTo>
                    <a:pt x="3" y="26"/>
                  </a:lnTo>
                  <a:lnTo>
                    <a:pt x="5" y="22"/>
                  </a:lnTo>
                  <a:lnTo>
                    <a:pt x="6" y="19"/>
                  </a:lnTo>
                  <a:lnTo>
                    <a:pt x="10" y="16"/>
                  </a:lnTo>
                  <a:lnTo>
                    <a:pt x="12" y="12"/>
                  </a:lnTo>
                  <a:lnTo>
                    <a:pt x="15" y="10"/>
                  </a:lnTo>
                  <a:lnTo>
                    <a:pt x="19" y="7"/>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39" name="Freeform 620"/>
            <p:cNvSpPr>
              <a:spLocks/>
            </p:cNvSpPr>
            <p:nvPr/>
          </p:nvSpPr>
          <p:spPr bwMode="auto">
            <a:xfrm>
              <a:off x="3169" y="1464"/>
              <a:ext cx="948" cy="339"/>
            </a:xfrm>
            <a:custGeom>
              <a:avLst/>
              <a:gdLst/>
              <a:ahLst/>
              <a:cxnLst>
                <a:cxn ang="0">
                  <a:pos x="0" y="599"/>
                </a:cxn>
                <a:cxn ang="0">
                  <a:pos x="104" y="567"/>
                </a:cxn>
                <a:cxn ang="0">
                  <a:pos x="211" y="535"/>
                </a:cxn>
                <a:cxn ang="0">
                  <a:pos x="315" y="503"/>
                </a:cxn>
                <a:cxn ang="0">
                  <a:pos x="420" y="472"/>
                </a:cxn>
                <a:cxn ang="0">
                  <a:pos x="468" y="455"/>
                </a:cxn>
                <a:cxn ang="0">
                  <a:pos x="519" y="437"/>
                </a:cxn>
                <a:cxn ang="0">
                  <a:pos x="570" y="420"/>
                </a:cxn>
                <a:cxn ang="0">
                  <a:pos x="619" y="405"/>
                </a:cxn>
                <a:cxn ang="0">
                  <a:pos x="664" y="386"/>
                </a:cxn>
                <a:cxn ang="0">
                  <a:pos x="712" y="367"/>
                </a:cxn>
                <a:cxn ang="0">
                  <a:pos x="758" y="349"/>
                </a:cxn>
                <a:cxn ang="0">
                  <a:pos x="803" y="332"/>
                </a:cxn>
                <a:cxn ang="0">
                  <a:pos x="845" y="311"/>
                </a:cxn>
                <a:cxn ang="0">
                  <a:pos x="886" y="293"/>
                </a:cxn>
                <a:cxn ang="0">
                  <a:pos x="928" y="274"/>
                </a:cxn>
                <a:cxn ang="0">
                  <a:pos x="969" y="253"/>
                </a:cxn>
                <a:cxn ang="0">
                  <a:pos x="1009" y="234"/>
                </a:cxn>
                <a:cxn ang="0">
                  <a:pos x="1046" y="213"/>
                </a:cxn>
                <a:cxn ang="0">
                  <a:pos x="1084" y="192"/>
                </a:cxn>
                <a:cxn ang="0">
                  <a:pos x="1122" y="170"/>
                </a:cxn>
                <a:cxn ang="0">
                  <a:pos x="1194" y="127"/>
                </a:cxn>
                <a:cxn ang="0">
                  <a:pos x="1266" y="85"/>
                </a:cxn>
                <a:cxn ang="0">
                  <a:pos x="1336" y="42"/>
                </a:cxn>
                <a:cxn ang="0">
                  <a:pos x="1406" y="0"/>
                </a:cxn>
              </a:cxnLst>
              <a:rect l="0" t="0" r="r" b="b"/>
              <a:pathLst>
                <a:path w="1406" h="599">
                  <a:moveTo>
                    <a:pt x="0" y="599"/>
                  </a:moveTo>
                  <a:lnTo>
                    <a:pt x="104" y="567"/>
                  </a:lnTo>
                  <a:lnTo>
                    <a:pt x="211" y="535"/>
                  </a:lnTo>
                  <a:lnTo>
                    <a:pt x="315" y="503"/>
                  </a:lnTo>
                  <a:lnTo>
                    <a:pt x="420" y="472"/>
                  </a:lnTo>
                  <a:lnTo>
                    <a:pt x="468" y="455"/>
                  </a:lnTo>
                  <a:lnTo>
                    <a:pt x="519" y="437"/>
                  </a:lnTo>
                  <a:lnTo>
                    <a:pt x="570" y="420"/>
                  </a:lnTo>
                  <a:lnTo>
                    <a:pt x="619" y="405"/>
                  </a:lnTo>
                  <a:lnTo>
                    <a:pt x="664" y="386"/>
                  </a:lnTo>
                  <a:lnTo>
                    <a:pt x="712" y="367"/>
                  </a:lnTo>
                  <a:lnTo>
                    <a:pt x="758" y="349"/>
                  </a:lnTo>
                  <a:lnTo>
                    <a:pt x="803" y="332"/>
                  </a:lnTo>
                  <a:lnTo>
                    <a:pt x="845" y="311"/>
                  </a:lnTo>
                  <a:lnTo>
                    <a:pt x="886" y="293"/>
                  </a:lnTo>
                  <a:lnTo>
                    <a:pt x="928" y="274"/>
                  </a:lnTo>
                  <a:lnTo>
                    <a:pt x="969" y="253"/>
                  </a:lnTo>
                  <a:lnTo>
                    <a:pt x="1009" y="234"/>
                  </a:lnTo>
                  <a:lnTo>
                    <a:pt x="1046" y="213"/>
                  </a:lnTo>
                  <a:lnTo>
                    <a:pt x="1084" y="192"/>
                  </a:lnTo>
                  <a:lnTo>
                    <a:pt x="1122" y="170"/>
                  </a:lnTo>
                  <a:lnTo>
                    <a:pt x="1194" y="127"/>
                  </a:lnTo>
                  <a:lnTo>
                    <a:pt x="1266" y="85"/>
                  </a:lnTo>
                  <a:lnTo>
                    <a:pt x="1336" y="42"/>
                  </a:lnTo>
                  <a:lnTo>
                    <a:pt x="1406" y="0"/>
                  </a:lnTo>
                </a:path>
              </a:pathLst>
            </a:custGeom>
            <a:noFill/>
            <a:ln w="63500">
              <a:solidFill>
                <a:srgbClr val="FF0000"/>
              </a:solidFill>
              <a:prstDash val="solid"/>
              <a:round/>
              <a:headEnd/>
              <a:tailEnd/>
            </a:ln>
          </p:spPr>
          <p:txBody>
            <a:bodyPr>
              <a:prstTxWarp prst="textNoShape">
                <a:avLst/>
              </a:prstTxWarp>
            </a:bodyPr>
            <a:lstStyle/>
            <a:p>
              <a:endParaRPr lang="en-US"/>
            </a:p>
          </p:txBody>
        </p:sp>
        <p:sp>
          <p:nvSpPr>
            <p:cNvPr id="240" name="Freeform 621"/>
            <p:cNvSpPr>
              <a:spLocks/>
            </p:cNvSpPr>
            <p:nvPr/>
          </p:nvSpPr>
          <p:spPr bwMode="auto">
            <a:xfrm>
              <a:off x="3158" y="1389"/>
              <a:ext cx="845" cy="365"/>
            </a:xfrm>
            <a:custGeom>
              <a:avLst/>
              <a:gdLst/>
              <a:ahLst/>
              <a:cxnLst>
                <a:cxn ang="0">
                  <a:pos x="18" y="639"/>
                </a:cxn>
                <a:cxn ang="0">
                  <a:pos x="42" y="631"/>
                </a:cxn>
                <a:cxn ang="0">
                  <a:pos x="66" y="621"/>
                </a:cxn>
                <a:cxn ang="0">
                  <a:pos x="91" y="613"/>
                </a:cxn>
                <a:cxn ang="0">
                  <a:pos x="118" y="605"/>
                </a:cxn>
                <a:cxn ang="0">
                  <a:pos x="141" y="597"/>
                </a:cxn>
                <a:cxn ang="0">
                  <a:pos x="166" y="589"/>
                </a:cxn>
                <a:cxn ang="0">
                  <a:pos x="190" y="578"/>
                </a:cxn>
                <a:cxn ang="0">
                  <a:pos x="214" y="570"/>
                </a:cxn>
                <a:cxn ang="0">
                  <a:pos x="238" y="562"/>
                </a:cxn>
                <a:cxn ang="0">
                  <a:pos x="265" y="552"/>
                </a:cxn>
                <a:cxn ang="0">
                  <a:pos x="288" y="541"/>
                </a:cxn>
                <a:cxn ang="0">
                  <a:pos x="313" y="533"/>
                </a:cxn>
                <a:cxn ang="0">
                  <a:pos x="337" y="521"/>
                </a:cxn>
                <a:cxn ang="0">
                  <a:pos x="361" y="511"/>
                </a:cxn>
                <a:cxn ang="0">
                  <a:pos x="385" y="503"/>
                </a:cxn>
                <a:cxn ang="0">
                  <a:pos x="410" y="492"/>
                </a:cxn>
                <a:cxn ang="0">
                  <a:pos x="433" y="482"/>
                </a:cxn>
                <a:cxn ang="0">
                  <a:pos x="460" y="471"/>
                </a:cxn>
                <a:cxn ang="0">
                  <a:pos x="484" y="457"/>
                </a:cxn>
                <a:cxn ang="0">
                  <a:pos x="509" y="447"/>
                </a:cxn>
                <a:cxn ang="0">
                  <a:pos x="532" y="436"/>
                </a:cxn>
                <a:cxn ang="0">
                  <a:pos x="557" y="425"/>
                </a:cxn>
                <a:cxn ang="0">
                  <a:pos x="581" y="412"/>
                </a:cxn>
                <a:cxn ang="0">
                  <a:pos x="608" y="401"/>
                </a:cxn>
                <a:cxn ang="0">
                  <a:pos x="632" y="388"/>
                </a:cxn>
                <a:cxn ang="0">
                  <a:pos x="656" y="377"/>
                </a:cxn>
                <a:cxn ang="0">
                  <a:pos x="680" y="364"/>
                </a:cxn>
                <a:cxn ang="0">
                  <a:pos x="704" y="351"/>
                </a:cxn>
                <a:cxn ang="0">
                  <a:pos x="731" y="337"/>
                </a:cxn>
                <a:cxn ang="0">
                  <a:pos x="755" y="326"/>
                </a:cxn>
                <a:cxn ang="0">
                  <a:pos x="779" y="313"/>
                </a:cxn>
                <a:cxn ang="0">
                  <a:pos x="803" y="297"/>
                </a:cxn>
                <a:cxn ang="0">
                  <a:pos x="828" y="284"/>
                </a:cxn>
                <a:cxn ang="0">
                  <a:pos x="851" y="270"/>
                </a:cxn>
                <a:cxn ang="0">
                  <a:pos x="876" y="257"/>
                </a:cxn>
                <a:cxn ang="0">
                  <a:pos x="900" y="241"/>
                </a:cxn>
                <a:cxn ang="0">
                  <a:pos x="927" y="227"/>
                </a:cxn>
                <a:cxn ang="0">
                  <a:pos x="951" y="211"/>
                </a:cxn>
                <a:cxn ang="0">
                  <a:pos x="975" y="195"/>
                </a:cxn>
                <a:cxn ang="0">
                  <a:pos x="999" y="179"/>
                </a:cxn>
                <a:cxn ang="0">
                  <a:pos x="1023" y="163"/>
                </a:cxn>
                <a:cxn ang="0">
                  <a:pos x="1047" y="147"/>
                </a:cxn>
                <a:cxn ang="0">
                  <a:pos x="1074" y="131"/>
                </a:cxn>
                <a:cxn ang="0">
                  <a:pos x="1098" y="115"/>
                </a:cxn>
                <a:cxn ang="0">
                  <a:pos x="1122" y="96"/>
                </a:cxn>
                <a:cxn ang="0">
                  <a:pos x="1147" y="80"/>
                </a:cxn>
                <a:cxn ang="0">
                  <a:pos x="1170" y="61"/>
                </a:cxn>
                <a:cxn ang="0">
                  <a:pos x="1195" y="42"/>
                </a:cxn>
                <a:cxn ang="0">
                  <a:pos x="1219" y="27"/>
                </a:cxn>
                <a:cxn ang="0">
                  <a:pos x="1243" y="8"/>
                </a:cxn>
              </a:cxnLst>
              <a:rect l="0" t="0" r="r" b="b"/>
              <a:pathLst>
                <a:path w="1254" h="645">
                  <a:moveTo>
                    <a:pt x="0" y="645"/>
                  </a:moveTo>
                  <a:lnTo>
                    <a:pt x="2" y="643"/>
                  </a:lnTo>
                  <a:lnTo>
                    <a:pt x="8" y="643"/>
                  </a:lnTo>
                  <a:lnTo>
                    <a:pt x="13" y="639"/>
                  </a:lnTo>
                  <a:lnTo>
                    <a:pt x="18" y="639"/>
                  </a:lnTo>
                  <a:lnTo>
                    <a:pt x="23" y="637"/>
                  </a:lnTo>
                  <a:lnTo>
                    <a:pt x="29" y="635"/>
                  </a:lnTo>
                  <a:lnTo>
                    <a:pt x="35" y="635"/>
                  </a:lnTo>
                  <a:lnTo>
                    <a:pt x="37" y="631"/>
                  </a:lnTo>
                  <a:lnTo>
                    <a:pt x="42" y="631"/>
                  </a:lnTo>
                  <a:lnTo>
                    <a:pt x="48" y="629"/>
                  </a:lnTo>
                  <a:lnTo>
                    <a:pt x="53" y="626"/>
                  </a:lnTo>
                  <a:lnTo>
                    <a:pt x="58" y="626"/>
                  </a:lnTo>
                  <a:lnTo>
                    <a:pt x="64" y="624"/>
                  </a:lnTo>
                  <a:lnTo>
                    <a:pt x="66" y="621"/>
                  </a:lnTo>
                  <a:lnTo>
                    <a:pt x="72" y="621"/>
                  </a:lnTo>
                  <a:lnTo>
                    <a:pt x="77" y="618"/>
                  </a:lnTo>
                  <a:lnTo>
                    <a:pt x="83" y="618"/>
                  </a:lnTo>
                  <a:lnTo>
                    <a:pt x="87" y="616"/>
                  </a:lnTo>
                  <a:lnTo>
                    <a:pt x="91" y="613"/>
                  </a:lnTo>
                  <a:lnTo>
                    <a:pt x="96" y="613"/>
                  </a:lnTo>
                  <a:lnTo>
                    <a:pt x="101" y="610"/>
                  </a:lnTo>
                  <a:lnTo>
                    <a:pt x="106" y="610"/>
                  </a:lnTo>
                  <a:lnTo>
                    <a:pt x="112" y="608"/>
                  </a:lnTo>
                  <a:lnTo>
                    <a:pt x="118" y="605"/>
                  </a:lnTo>
                  <a:lnTo>
                    <a:pt x="122" y="602"/>
                  </a:lnTo>
                  <a:lnTo>
                    <a:pt x="126" y="602"/>
                  </a:lnTo>
                  <a:lnTo>
                    <a:pt x="131" y="600"/>
                  </a:lnTo>
                  <a:lnTo>
                    <a:pt x="136" y="600"/>
                  </a:lnTo>
                  <a:lnTo>
                    <a:pt x="141" y="597"/>
                  </a:lnTo>
                  <a:lnTo>
                    <a:pt x="147" y="594"/>
                  </a:lnTo>
                  <a:lnTo>
                    <a:pt x="149" y="594"/>
                  </a:lnTo>
                  <a:lnTo>
                    <a:pt x="155" y="591"/>
                  </a:lnTo>
                  <a:lnTo>
                    <a:pt x="160" y="589"/>
                  </a:lnTo>
                  <a:lnTo>
                    <a:pt x="166" y="589"/>
                  </a:lnTo>
                  <a:lnTo>
                    <a:pt x="171" y="586"/>
                  </a:lnTo>
                  <a:lnTo>
                    <a:pt x="176" y="583"/>
                  </a:lnTo>
                  <a:lnTo>
                    <a:pt x="179" y="583"/>
                  </a:lnTo>
                  <a:lnTo>
                    <a:pt x="184" y="581"/>
                  </a:lnTo>
                  <a:lnTo>
                    <a:pt x="190" y="578"/>
                  </a:lnTo>
                  <a:lnTo>
                    <a:pt x="195" y="578"/>
                  </a:lnTo>
                  <a:lnTo>
                    <a:pt x="201" y="575"/>
                  </a:lnTo>
                  <a:lnTo>
                    <a:pt x="205" y="573"/>
                  </a:lnTo>
                  <a:lnTo>
                    <a:pt x="209" y="573"/>
                  </a:lnTo>
                  <a:lnTo>
                    <a:pt x="214" y="570"/>
                  </a:lnTo>
                  <a:lnTo>
                    <a:pt x="219" y="567"/>
                  </a:lnTo>
                  <a:lnTo>
                    <a:pt x="224" y="567"/>
                  </a:lnTo>
                  <a:lnTo>
                    <a:pt x="230" y="565"/>
                  </a:lnTo>
                  <a:lnTo>
                    <a:pt x="232" y="562"/>
                  </a:lnTo>
                  <a:lnTo>
                    <a:pt x="238" y="562"/>
                  </a:lnTo>
                  <a:lnTo>
                    <a:pt x="243" y="560"/>
                  </a:lnTo>
                  <a:lnTo>
                    <a:pt x="249" y="556"/>
                  </a:lnTo>
                  <a:lnTo>
                    <a:pt x="254" y="554"/>
                  </a:lnTo>
                  <a:lnTo>
                    <a:pt x="259" y="554"/>
                  </a:lnTo>
                  <a:lnTo>
                    <a:pt x="265" y="552"/>
                  </a:lnTo>
                  <a:lnTo>
                    <a:pt x="267" y="548"/>
                  </a:lnTo>
                  <a:lnTo>
                    <a:pt x="273" y="546"/>
                  </a:lnTo>
                  <a:lnTo>
                    <a:pt x="278" y="546"/>
                  </a:lnTo>
                  <a:lnTo>
                    <a:pt x="284" y="543"/>
                  </a:lnTo>
                  <a:lnTo>
                    <a:pt x="288" y="541"/>
                  </a:lnTo>
                  <a:lnTo>
                    <a:pt x="292" y="541"/>
                  </a:lnTo>
                  <a:lnTo>
                    <a:pt x="297" y="538"/>
                  </a:lnTo>
                  <a:lnTo>
                    <a:pt x="302" y="535"/>
                  </a:lnTo>
                  <a:lnTo>
                    <a:pt x="308" y="535"/>
                  </a:lnTo>
                  <a:lnTo>
                    <a:pt x="313" y="533"/>
                  </a:lnTo>
                  <a:lnTo>
                    <a:pt x="318" y="530"/>
                  </a:lnTo>
                  <a:lnTo>
                    <a:pt x="321" y="527"/>
                  </a:lnTo>
                  <a:lnTo>
                    <a:pt x="327" y="527"/>
                  </a:lnTo>
                  <a:lnTo>
                    <a:pt x="332" y="525"/>
                  </a:lnTo>
                  <a:lnTo>
                    <a:pt x="337" y="521"/>
                  </a:lnTo>
                  <a:lnTo>
                    <a:pt x="342" y="519"/>
                  </a:lnTo>
                  <a:lnTo>
                    <a:pt x="348" y="519"/>
                  </a:lnTo>
                  <a:lnTo>
                    <a:pt x="353" y="517"/>
                  </a:lnTo>
                  <a:lnTo>
                    <a:pt x="356" y="514"/>
                  </a:lnTo>
                  <a:lnTo>
                    <a:pt x="361" y="511"/>
                  </a:lnTo>
                  <a:lnTo>
                    <a:pt x="366" y="511"/>
                  </a:lnTo>
                  <a:lnTo>
                    <a:pt x="372" y="508"/>
                  </a:lnTo>
                  <a:lnTo>
                    <a:pt x="377" y="506"/>
                  </a:lnTo>
                  <a:lnTo>
                    <a:pt x="380" y="503"/>
                  </a:lnTo>
                  <a:lnTo>
                    <a:pt x="385" y="503"/>
                  </a:lnTo>
                  <a:lnTo>
                    <a:pt x="391" y="500"/>
                  </a:lnTo>
                  <a:lnTo>
                    <a:pt x="396" y="498"/>
                  </a:lnTo>
                  <a:lnTo>
                    <a:pt x="401" y="495"/>
                  </a:lnTo>
                  <a:lnTo>
                    <a:pt x="406" y="492"/>
                  </a:lnTo>
                  <a:lnTo>
                    <a:pt x="410" y="492"/>
                  </a:lnTo>
                  <a:lnTo>
                    <a:pt x="414" y="490"/>
                  </a:lnTo>
                  <a:lnTo>
                    <a:pt x="420" y="487"/>
                  </a:lnTo>
                  <a:lnTo>
                    <a:pt x="426" y="484"/>
                  </a:lnTo>
                  <a:lnTo>
                    <a:pt x="431" y="482"/>
                  </a:lnTo>
                  <a:lnTo>
                    <a:pt x="433" y="482"/>
                  </a:lnTo>
                  <a:lnTo>
                    <a:pt x="439" y="479"/>
                  </a:lnTo>
                  <a:lnTo>
                    <a:pt x="445" y="477"/>
                  </a:lnTo>
                  <a:lnTo>
                    <a:pt x="449" y="473"/>
                  </a:lnTo>
                  <a:lnTo>
                    <a:pt x="455" y="473"/>
                  </a:lnTo>
                  <a:lnTo>
                    <a:pt x="460" y="471"/>
                  </a:lnTo>
                  <a:lnTo>
                    <a:pt x="466" y="469"/>
                  </a:lnTo>
                  <a:lnTo>
                    <a:pt x="468" y="465"/>
                  </a:lnTo>
                  <a:lnTo>
                    <a:pt x="474" y="463"/>
                  </a:lnTo>
                  <a:lnTo>
                    <a:pt x="479" y="460"/>
                  </a:lnTo>
                  <a:lnTo>
                    <a:pt x="484" y="457"/>
                  </a:lnTo>
                  <a:lnTo>
                    <a:pt x="490" y="457"/>
                  </a:lnTo>
                  <a:lnTo>
                    <a:pt x="495" y="455"/>
                  </a:lnTo>
                  <a:lnTo>
                    <a:pt x="497" y="452"/>
                  </a:lnTo>
                  <a:lnTo>
                    <a:pt x="503" y="450"/>
                  </a:lnTo>
                  <a:lnTo>
                    <a:pt x="509" y="447"/>
                  </a:lnTo>
                  <a:lnTo>
                    <a:pt x="514" y="447"/>
                  </a:lnTo>
                  <a:lnTo>
                    <a:pt x="519" y="444"/>
                  </a:lnTo>
                  <a:lnTo>
                    <a:pt x="522" y="442"/>
                  </a:lnTo>
                  <a:lnTo>
                    <a:pt x="528" y="438"/>
                  </a:lnTo>
                  <a:lnTo>
                    <a:pt x="532" y="436"/>
                  </a:lnTo>
                  <a:lnTo>
                    <a:pt x="538" y="434"/>
                  </a:lnTo>
                  <a:lnTo>
                    <a:pt x="543" y="434"/>
                  </a:lnTo>
                  <a:lnTo>
                    <a:pt x="549" y="431"/>
                  </a:lnTo>
                  <a:lnTo>
                    <a:pt x="554" y="428"/>
                  </a:lnTo>
                  <a:lnTo>
                    <a:pt x="557" y="425"/>
                  </a:lnTo>
                  <a:lnTo>
                    <a:pt x="563" y="423"/>
                  </a:lnTo>
                  <a:lnTo>
                    <a:pt x="567" y="420"/>
                  </a:lnTo>
                  <a:lnTo>
                    <a:pt x="573" y="417"/>
                  </a:lnTo>
                  <a:lnTo>
                    <a:pt x="578" y="415"/>
                  </a:lnTo>
                  <a:lnTo>
                    <a:pt x="581" y="412"/>
                  </a:lnTo>
                  <a:lnTo>
                    <a:pt x="586" y="409"/>
                  </a:lnTo>
                  <a:lnTo>
                    <a:pt x="592" y="409"/>
                  </a:lnTo>
                  <a:lnTo>
                    <a:pt x="597" y="407"/>
                  </a:lnTo>
                  <a:lnTo>
                    <a:pt x="602" y="404"/>
                  </a:lnTo>
                  <a:lnTo>
                    <a:pt x="608" y="401"/>
                  </a:lnTo>
                  <a:lnTo>
                    <a:pt x="611" y="399"/>
                  </a:lnTo>
                  <a:lnTo>
                    <a:pt x="615" y="396"/>
                  </a:lnTo>
                  <a:lnTo>
                    <a:pt x="621" y="393"/>
                  </a:lnTo>
                  <a:lnTo>
                    <a:pt x="627" y="390"/>
                  </a:lnTo>
                  <a:lnTo>
                    <a:pt x="632" y="388"/>
                  </a:lnTo>
                  <a:lnTo>
                    <a:pt x="637" y="386"/>
                  </a:lnTo>
                  <a:lnTo>
                    <a:pt x="642" y="386"/>
                  </a:lnTo>
                  <a:lnTo>
                    <a:pt x="645" y="382"/>
                  </a:lnTo>
                  <a:lnTo>
                    <a:pt x="650" y="380"/>
                  </a:lnTo>
                  <a:lnTo>
                    <a:pt x="656" y="377"/>
                  </a:lnTo>
                  <a:lnTo>
                    <a:pt x="661" y="374"/>
                  </a:lnTo>
                  <a:lnTo>
                    <a:pt x="667" y="372"/>
                  </a:lnTo>
                  <a:lnTo>
                    <a:pt x="669" y="369"/>
                  </a:lnTo>
                  <a:lnTo>
                    <a:pt x="675" y="367"/>
                  </a:lnTo>
                  <a:lnTo>
                    <a:pt x="680" y="364"/>
                  </a:lnTo>
                  <a:lnTo>
                    <a:pt x="685" y="361"/>
                  </a:lnTo>
                  <a:lnTo>
                    <a:pt x="691" y="359"/>
                  </a:lnTo>
                  <a:lnTo>
                    <a:pt x="696" y="355"/>
                  </a:lnTo>
                  <a:lnTo>
                    <a:pt x="699" y="353"/>
                  </a:lnTo>
                  <a:lnTo>
                    <a:pt x="704" y="351"/>
                  </a:lnTo>
                  <a:lnTo>
                    <a:pt x="710" y="348"/>
                  </a:lnTo>
                  <a:lnTo>
                    <a:pt x="715" y="345"/>
                  </a:lnTo>
                  <a:lnTo>
                    <a:pt x="720" y="345"/>
                  </a:lnTo>
                  <a:lnTo>
                    <a:pt x="723" y="340"/>
                  </a:lnTo>
                  <a:lnTo>
                    <a:pt x="731" y="337"/>
                  </a:lnTo>
                  <a:lnTo>
                    <a:pt x="733" y="337"/>
                  </a:lnTo>
                  <a:lnTo>
                    <a:pt x="739" y="334"/>
                  </a:lnTo>
                  <a:lnTo>
                    <a:pt x="745" y="329"/>
                  </a:lnTo>
                  <a:lnTo>
                    <a:pt x="750" y="329"/>
                  </a:lnTo>
                  <a:lnTo>
                    <a:pt x="755" y="326"/>
                  </a:lnTo>
                  <a:lnTo>
                    <a:pt x="758" y="321"/>
                  </a:lnTo>
                  <a:lnTo>
                    <a:pt x="763" y="321"/>
                  </a:lnTo>
                  <a:lnTo>
                    <a:pt x="768" y="318"/>
                  </a:lnTo>
                  <a:lnTo>
                    <a:pt x="774" y="313"/>
                  </a:lnTo>
                  <a:lnTo>
                    <a:pt x="779" y="313"/>
                  </a:lnTo>
                  <a:lnTo>
                    <a:pt x="785" y="307"/>
                  </a:lnTo>
                  <a:lnTo>
                    <a:pt x="787" y="305"/>
                  </a:lnTo>
                  <a:lnTo>
                    <a:pt x="793" y="305"/>
                  </a:lnTo>
                  <a:lnTo>
                    <a:pt x="798" y="299"/>
                  </a:lnTo>
                  <a:lnTo>
                    <a:pt x="803" y="297"/>
                  </a:lnTo>
                  <a:lnTo>
                    <a:pt x="809" y="294"/>
                  </a:lnTo>
                  <a:lnTo>
                    <a:pt x="811" y="291"/>
                  </a:lnTo>
                  <a:lnTo>
                    <a:pt x="817" y="289"/>
                  </a:lnTo>
                  <a:lnTo>
                    <a:pt x="822" y="286"/>
                  </a:lnTo>
                  <a:lnTo>
                    <a:pt x="828" y="284"/>
                  </a:lnTo>
                  <a:lnTo>
                    <a:pt x="833" y="281"/>
                  </a:lnTo>
                  <a:lnTo>
                    <a:pt x="838" y="278"/>
                  </a:lnTo>
                  <a:lnTo>
                    <a:pt x="843" y="276"/>
                  </a:lnTo>
                  <a:lnTo>
                    <a:pt x="846" y="272"/>
                  </a:lnTo>
                  <a:lnTo>
                    <a:pt x="851" y="270"/>
                  </a:lnTo>
                  <a:lnTo>
                    <a:pt x="857" y="268"/>
                  </a:lnTo>
                  <a:lnTo>
                    <a:pt x="863" y="265"/>
                  </a:lnTo>
                  <a:lnTo>
                    <a:pt x="868" y="262"/>
                  </a:lnTo>
                  <a:lnTo>
                    <a:pt x="873" y="257"/>
                  </a:lnTo>
                  <a:lnTo>
                    <a:pt x="876" y="257"/>
                  </a:lnTo>
                  <a:lnTo>
                    <a:pt x="881" y="251"/>
                  </a:lnTo>
                  <a:lnTo>
                    <a:pt x="886" y="249"/>
                  </a:lnTo>
                  <a:lnTo>
                    <a:pt x="892" y="246"/>
                  </a:lnTo>
                  <a:lnTo>
                    <a:pt x="897" y="243"/>
                  </a:lnTo>
                  <a:lnTo>
                    <a:pt x="900" y="241"/>
                  </a:lnTo>
                  <a:lnTo>
                    <a:pt x="905" y="238"/>
                  </a:lnTo>
                  <a:lnTo>
                    <a:pt x="911" y="235"/>
                  </a:lnTo>
                  <a:lnTo>
                    <a:pt x="916" y="233"/>
                  </a:lnTo>
                  <a:lnTo>
                    <a:pt x="921" y="230"/>
                  </a:lnTo>
                  <a:lnTo>
                    <a:pt x="927" y="227"/>
                  </a:lnTo>
                  <a:lnTo>
                    <a:pt x="932" y="222"/>
                  </a:lnTo>
                  <a:lnTo>
                    <a:pt x="934" y="220"/>
                  </a:lnTo>
                  <a:lnTo>
                    <a:pt x="940" y="216"/>
                  </a:lnTo>
                  <a:lnTo>
                    <a:pt x="946" y="214"/>
                  </a:lnTo>
                  <a:lnTo>
                    <a:pt x="951" y="211"/>
                  </a:lnTo>
                  <a:lnTo>
                    <a:pt x="956" y="208"/>
                  </a:lnTo>
                  <a:lnTo>
                    <a:pt x="959" y="203"/>
                  </a:lnTo>
                  <a:lnTo>
                    <a:pt x="964" y="201"/>
                  </a:lnTo>
                  <a:lnTo>
                    <a:pt x="969" y="198"/>
                  </a:lnTo>
                  <a:lnTo>
                    <a:pt x="975" y="195"/>
                  </a:lnTo>
                  <a:lnTo>
                    <a:pt x="981" y="193"/>
                  </a:lnTo>
                  <a:lnTo>
                    <a:pt x="985" y="189"/>
                  </a:lnTo>
                  <a:lnTo>
                    <a:pt x="988" y="187"/>
                  </a:lnTo>
                  <a:lnTo>
                    <a:pt x="994" y="181"/>
                  </a:lnTo>
                  <a:lnTo>
                    <a:pt x="999" y="179"/>
                  </a:lnTo>
                  <a:lnTo>
                    <a:pt x="1004" y="176"/>
                  </a:lnTo>
                  <a:lnTo>
                    <a:pt x="1010" y="174"/>
                  </a:lnTo>
                  <a:lnTo>
                    <a:pt x="1015" y="171"/>
                  </a:lnTo>
                  <a:lnTo>
                    <a:pt x="1018" y="166"/>
                  </a:lnTo>
                  <a:lnTo>
                    <a:pt x="1023" y="163"/>
                  </a:lnTo>
                  <a:lnTo>
                    <a:pt x="1029" y="160"/>
                  </a:lnTo>
                  <a:lnTo>
                    <a:pt x="1033" y="158"/>
                  </a:lnTo>
                  <a:lnTo>
                    <a:pt x="1039" y="155"/>
                  </a:lnTo>
                  <a:lnTo>
                    <a:pt x="1042" y="150"/>
                  </a:lnTo>
                  <a:lnTo>
                    <a:pt x="1047" y="147"/>
                  </a:lnTo>
                  <a:lnTo>
                    <a:pt x="1052" y="144"/>
                  </a:lnTo>
                  <a:lnTo>
                    <a:pt x="1058" y="141"/>
                  </a:lnTo>
                  <a:lnTo>
                    <a:pt x="1064" y="139"/>
                  </a:lnTo>
                  <a:lnTo>
                    <a:pt x="1068" y="133"/>
                  </a:lnTo>
                  <a:lnTo>
                    <a:pt x="1074" y="131"/>
                  </a:lnTo>
                  <a:lnTo>
                    <a:pt x="1077" y="128"/>
                  </a:lnTo>
                  <a:lnTo>
                    <a:pt x="1082" y="123"/>
                  </a:lnTo>
                  <a:lnTo>
                    <a:pt x="1087" y="120"/>
                  </a:lnTo>
                  <a:lnTo>
                    <a:pt x="1093" y="117"/>
                  </a:lnTo>
                  <a:lnTo>
                    <a:pt x="1098" y="115"/>
                  </a:lnTo>
                  <a:lnTo>
                    <a:pt x="1101" y="110"/>
                  </a:lnTo>
                  <a:lnTo>
                    <a:pt x="1106" y="106"/>
                  </a:lnTo>
                  <a:lnTo>
                    <a:pt x="1112" y="104"/>
                  </a:lnTo>
                  <a:lnTo>
                    <a:pt x="1117" y="98"/>
                  </a:lnTo>
                  <a:lnTo>
                    <a:pt x="1122" y="96"/>
                  </a:lnTo>
                  <a:lnTo>
                    <a:pt x="1128" y="93"/>
                  </a:lnTo>
                  <a:lnTo>
                    <a:pt x="1130" y="91"/>
                  </a:lnTo>
                  <a:lnTo>
                    <a:pt x="1136" y="85"/>
                  </a:lnTo>
                  <a:lnTo>
                    <a:pt x="1141" y="83"/>
                  </a:lnTo>
                  <a:lnTo>
                    <a:pt x="1147" y="80"/>
                  </a:lnTo>
                  <a:lnTo>
                    <a:pt x="1151" y="75"/>
                  </a:lnTo>
                  <a:lnTo>
                    <a:pt x="1157" y="72"/>
                  </a:lnTo>
                  <a:lnTo>
                    <a:pt x="1163" y="69"/>
                  </a:lnTo>
                  <a:lnTo>
                    <a:pt x="1165" y="67"/>
                  </a:lnTo>
                  <a:lnTo>
                    <a:pt x="1170" y="61"/>
                  </a:lnTo>
                  <a:lnTo>
                    <a:pt x="1176" y="58"/>
                  </a:lnTo>
                  <a:lnTo>
                    <a:pt x="1182" y="53"/>
                  </a:lnTo>
                  <a:lnTo>
                    <a:pt x="1186" y="50"/>
                  </a:lnTo>
                  <a:lnTo>
                    <a:pt x="1189" y="48"/>
                  </a:lnTo>
                  <a:lnTo>
                    <a:pt x="1195" y="42"/>
                  </a:lnTo>
                  <a:lnTo>
                    <a:pt x="1200" y="40"/>
                  </a:lnTo>
                  <a:lnTo>
                    <a:pt x="1205" y="37"/>
                  </a:lnTo>
                  <a:lnTo>
                    <a:pt x="1211" y="32"/>
                  </a:lnTo>
                  <a:lnTo>
                    <a:pt x="1216" y="29"/>
                  </a:lnTo>
                  <a:lnTo>
                    <a:pt x="1219" y="27"/>
                  </a:lnTo>
                  <a:lnTo>
                    <a:pt x="1224" y="21"/>
                  </a:lnTo>
                  <a:lnTo>
                    <a:pt x="1230" y="19"/>
                  </a:lnTo>
                  <a:lnTo>
                    <a:pt x="1234" y="13"/>
                  </a:lnTo>
                  <a:lnTo>
                    <a:pt x="1240" y="10"/>
                  </a:lnTo>
                  <a:lnTo>
                    <a:pt x="1243" y="8"/>
                  </a:lnTo>
                  <a:lnTo>
                    <a:pt x="1251" y="2"/>
                  </a:lnTo>
                  <a:lnTo>
                    <a:pt x="1254" y="0"/>
                  </a:lnTo>
                </a:path>
              </a:pathLst>
            </a:custGeom>
            <a:noFill/>
            <a:ln w="63500">
              <a:solidFill>
                <a:srgbClr val="FF0000"/>
              </a:solidFill>
              <a:prstDash val="solid"/>
              <a:round/>
              <a:headEnd/>
              <a:tailEnd/>
            </a:ln>
          </p:spPr>
          <p:txBody>
            <a:bodyPr>
              <a:prstTxWarp prst="textNoShape">
                <a:avLst/>
              </a:prstTxWarp>
            </a:bodyPr>
            <a:lstStyle/>
            <a:p>
              <a:endParaRPr lang="en-US"/>
            </a:p>
          </p:txBody>
        </p:sp>
        <p:sp>
          <p:nvSpPr>
            <p:cNvPr id="241" name="Freeform 622"/>
            <p:cNvSpPr>
              <a:spLocks/>
            </p:cNvSpPr>
            <p:nvPr/>
          </p:nvSpPr>
          <p:spPr bwMode="auto">
            <a:xfrm>
              <a:off x="3163" y="1338"/>
              <a:ext cx="959" cy="342"/>
            </a:xfrm>
            <a:custGeom>
              <a:avLst/>
              <a:gdLst/>
              <a:ahLst/>
              <a:cxnLst>
                <a:cxn ang="0">
                  <a:pos x="22" y="594"/>
                </a:cxn>
                <a:cxn ang="0">
                  <a:pos x="48" y="586"/>
                </a:cxn>
                <a:cxn ang="0">
                  <a:pos x="78" y="578"/>
                </a:cxn>
                <a:cxn ang="0">
                  <a:pos x="105" y="570"/>
                </a:cxn>
                <a:cxn ang="0">
                  <a:pos x="131" y="563"/>
                </a:cxn>
                <a:cxn ang="0">
                  <a:pos x="161" y="554"/>
                </a:cxn>
                <a:cxn ang="0">
                  <a:pos x="187" y="544"/>
                </a:cxn>
                <a:cxn ang="0">
                  <a:pos x="218" y="536"/>
                </a:cxn>
                <a:cxn ang="0">
                  <a:pos x="244" y="528"/>
                </a:cxn>
                <a:cxn ang="0">
                  <a:pos x="271" y="517"/>
                </a:cxn>
                <a:cxn ang="0">
                  <a:pos x="301" y="509"/>
                </a:cxn>
                <a:cxn ang="0">
                  <a:pos x="327" y="498"/>
                </a:cxn>
                <a:cxn ang="0">
                  <a:pos x="357" y="490"/>
                </a:cxn>
                <a:cxn ang="0">
                  <a:pos x="384" y="480"/>
                </a:cxn>
                <a:cxn ang="0">
                  <a:pos x="410" y="469"/>
                </a:cxn>
                <a:cxn ang="0">
                  <a:pos x="440" y="461"/>
                </a:cxn>
                <a:cxn ang="0">
                  <a:pos x="466" y="450"/>
                </a:cxn>
                <a:cxn ang="0">
                  <a:pos x="493" y="440"/>
                </a:cxn>
                <a:cxn ang="0">
                  <a:pos x="523" y="429"/>
                </a:cxn>
                <a:cxn ang="0">
                  <a:pos x="549" y="419"/>
                </a:cxn>
                <a:cxn ang="0">
                  <a:pos x="579" y="407"/>
                </a:cxn>
                <a:cxn ang="0">
                  <a:pos x="606" y="397"/>
                </a:cxn>
                <a:cxn ang="0">
                  <a:pos x="632" y="386"/>
                </a:cxn>
                <a:cxn ang="0">
                  <a:pos x="659" y="375"/>
                </a:cxn>
                <a:cxn ang="0">
                  <a:pos x="689" y="365"/>
                </a:cxn>
                <a:cxn ang="0">
                  <a:pos x="715" y="352"/>
                </a:cxn>
                <a:cxn ang="0">
                  <a:pos x="745" y="340"/>
                </a:cxn>
                <a:cxn ang="0">
                  <a:pos x="772" y="327"/>
                </a:cxn>
                <a:cxn ang="0">
                  <a:pos x="798" y="317"/>
                </a:cxn>
                <a:cxn ang="0">
                  <a:pos x="828" y="304"/>
                </a:cxn>
                <a:cxn ang="0">
                  <a:pos x="854" y="292"/>
                </a:cxn>
                <a:cxn ang="0">
                  <a:pos x="885" y="279"/>
                </a:cxn>
                <a:cxn ang="0">
                  <a:pos x="911" y="266"/>
                </a:cxn>
                <a:cxn ang="0">
                  <a:pos x="938" y="253"/>
                </a:cxn>
                <a:cxn ang="0">
                  <a:pos x="968" y="242"/>
                </a:cxn>
                <a:cxn ang="0">
                  <a:pos x="994" y="229"/>
                </a:cxn>
                <a:cxn ang="0">
                  <a:pos x="1021" y="215"/>
                </a:cxn>
                <a:cxn ang="0">
                  <a:pos x="1051" y="202"/>
                </a:cxn>
                <a:cxn ang="0">
                  <a:pos x="1077" y="186"/>
                </a:cxn>
                <a:cxn ang="0">
                  <a:pos x="1107" y="173"/>
                </a:cxn>
                <a:cxn ang="0">
                  <a:pos x="1133" y="160"/>
                </a:cxn>
                <a:cxn ang="0">
                  <a:pos x="1160" y="144"/>
                </a:cxn>
                <a:cxn ang="0">
                  <a:pos x="1190" y="131"/>
                </a:cxn>
                <a:cxn ang="0">
                  <a:pos x="1216" y="114"/>
                </a:cxn>
                <a:cxn ang="0">
                  <a:pos x="1246" y="100"/>
                </a:cxn>
                <a:cxn ang="0">
                  <a:pos x="1273" y="85"/>
                </a:cxn>
                <a:cxn ang="0">
                  <a:pos x="1299" y="69"/>
                </a:cxn>
                <a:cxn ang="0">
                  <a:pos x="1326" y="52"/>
                </a:cxn>
                <a:cxn ang="0">
                  <a:pos x="1356" y="37"/>
                </a:cxn>
                <a:cxn ang="0">
                  <a:pos x="1382" y="21"/>
                </a:cxn>
                <a:cxn ang="0">
                  <a:pos x="1412" y="4"/>
                </a:cxn>
              </a:cxnLst>
              <a:rect l="0" t="0" r="r" b="b"/>
              <a:pathLst>
                <a:path w="1423" h="602">
                  <a:moveTo>
                    <a:pt x="0" y="602"/>
                  </a:moveTo>
                  <a:lnTo>
                    <a:pt x="6" y="599"/>
                  </a:lnTo>
                  <a:lnTo>
                    <a:pt x="11" y="597"/>
                  </a:lnTo>
                  <a:lnTo>
                    <a:pt x="17" y="597"/>
                  </a:lnTo>
                  <a:lnTo>
                    <a:pt x="22" y="594"/>
                  </a:lnTo>
                  <a:lnTo>
                    <a:pt x="27" y="594"/>
                  </a:lnTo>
                  <a:lnTo>
                    <a:pt x="32" y="592"/>
                  </a:lnTo>
                  <a:lnTo>
                    <a:pt x="38" y="589"/>
                  </a:lnTo>
                  <a:lnTo>
                    <a:pt x="44" y="589"/>
                  </a:lnTo>
                  <a:lnTo>
                    <a:pt x="48" y="586"/>
                  </a:lnTo>
                  <a:lnTo>
                    <a:pt x="54" y="586"/>
                  </a:lnTo>
                  <a:lnTo>
                    <a:pt x="59" y="584"/>
                  </a:lnTo>
                  <a:lnTo>
                    <a:pt x="67" y="581"/>
                  </a:lnTo>
                  <a:lnTo>
                    <a:pt x="73" y="581"/>
                  </a:lnTo>
                  <a:lnTo>
                    <a:pt x="78" y="578"/>
                  </a:lnTo>
                  <a:lnTo>
                    <a:pt x="83" y="578"/>
                  </a:lnTo>
                  <a:lnTo>
                    <a:pt x="89" y="576"/>
                  </a:lnTo>
                  <a:lnTo>
                    <a:pt x="94" y="573"/>
                  </a:lnTo>
                  <a:lnTo>
                    <a:pt x="100" y="573"/>
                  </a:lnTo>
                  <a:lnTo>
                    <a:pt x="105" y="570"/>
                  </a:lnTo>
                  <a:lnTo>
                    <a:pt x="110" y="567"/>
                  </a:lnTo>
                  <a:lnTo>
                    <a:pt x="116" y="567"/>
                  </a:lnTo>
                  <a:lnTo>
                    <a:pt x="121" y="565"/>
                  </a:lnTo>
                  <a:lnTo>
                    <a:pt x="126" y="565"/>
                  </a:lnTo>
                  <a:lnTo>
                    <a:pt x="131" y="563"/>
                  </a:lnTo>
                  <a:lnTo>
                    <a:pt x="139" y="559"/>
                  </a:lnTo>
                  <a:lnTo>
                    <a:pt x="145" y="557"/>
                  </a:lnTo>
                  <a:lnTo>
                    <a:pt x="150" y="557"/>
                  </a:lnTo>
                  <a:lnTo>
                    <a:pt x="156" y="554"/>
                  </a:lnTo>
                  <a:lnTo>
                    <a:pt x="161" y="554"/>
                  </a:lnTo>
                  <a:lnTo>
                    <a:pt x="166" y="551"/>
                  </a:lnTo>
                  <a:lnTo>
                    <a:pt x="172" y="549"/>
                  </a:lnTo>
                  <a:lnTo>
                    <a:pt x="177" y="549"/>
                  </a:lnTo>
                  <a:lnTo>
                    <a:pt x="183" y="546"/>
                  </a:lnTo>
                  <a:lnTo>
                    <a:pt x="187" y="544"/>
                  </a:lnTo>
                  <a:lnTo>
                    <a:pt x="193" y="544"/>
                  </a:lnTo>
                  <a:lnTo>
                    <a:pt x="199" y="541"/>
                  </a:lnTo>
                  <a:lnTo>
                    <a:pt x="204" y="538"/>
                  </a:lnTo>
                  <a:lnTo>
                    <a:pt x="212" y="538"/>
                  </a:lnTo>
                  <a:lnTo>
                    <a:pt x="218" y="536"/>
                  </a:lnTo>
                  <a:lnTo>
                    <a:pt x="222" y="532"/>
                  </a:lnTo>
                  <a:lnTo>
                    <a:pt x="228" y="532"/>
                  </a:lnTo>
                  <a:lnTo>
                    <a:pt x="233" y="530"/>
                  </a:lnTo>
                  <a:lnTo>
                    <a:pt x="239" y="528"/>
                  </a:lnTo>
                  <a:lnTo>
                    <a:pt x="244" y="528"/>
                  </a:lnTo>
                  <a:lnTo>
                    <a:pt x="249" y="525"/>
                  </a:lnTo>
                  <a:lnTo>
                    <a:pt x="255" y="522"/>
                  </a:lnTo>
                  <a:lnTo>
                    <a:pt x="260" y="522"/>
                  </a:lnTo>
                  <a:lnTo>
                    <a:pt x="266" y="519"/>
                  </a:lnTo>
                  <a:lnTo>
                    <a:pt x="271" y="517"/>
                  </a:lnTo>
                  <a:lnTo>
                    <a:pt x="276" y="517"/>
                  </a:lnTo>
                  <a:lnTo>
                    <a:pt x="284" y="515"/>
                  </a:lnTo>
                  <a:lnTo>
                    <a:pt x="290" y="511"/>
                  </a:lnTo>
                  <a:lnTo>
                    <a:pt x="295" y="509"/>
                  </a:lnTo>
                  <a:lnTo>
                    <a:pt x="301" y="509"/>
                  </a:lnTo>
                  <a:lnTo>
                    <a:pt x="305" y="506"/>
                  </a:lnTo>
                  <a:lnTo>
                    <a:pt x="311" y="503"/>
                  </a:lnTo>
                  <a:lnTo>
                    <a:pt x="317" y="503"/>
                  </a:lnTo>
                  <a:lnTo>
                    <a:pt x="322" y="501"/>
                  </a:lnTo>
                  <a:lnTo>
                    <a:pt x="327" y="498"/>
                  </a:lnTo>
                  <a:lnTo>
                    <a:pt x="332" y="496"/>
                  </a:lnTo>
                  <a:lnTo>
                    <a:pt x="338" y="496"/>
                  </a:lnTo>
                  <a:lnTo>
                    <a:pt x="343" y="493"/>
                  </a:lnTo>
                  <a:lnTo>
                    <a:pt x="349" y="490"/>
                  </a:lnTo>
                  <a:lnTo>
                    <a:pt x="357" y="490"/>
                  </a:lnTo>
                  <a:lnTo>
                    <a:pt x="362" y="488"/>
                  </a:lnTo>
                  <a:lnTo>
                    <a:pt x="367" y="484"/>
                  </a:lnTo>
                  <a:lnTo>
                    <a:pt x="373" y="484"/>
                  </a:lnTo>
                  <a:lnTo>
                    <a:pt x="378" y="482"/>
                  </a:lnTo>
                  <a:lnTo>
                    <a:pt x="384" y="480"/>
                  </a:lnTo>
                  <a:lnTo>
                    <a:pt x="388" y="477"/>
                  </a:lnTo>
                  <a:lnTo>
                    <a:pt x="394" y="477"/>
                  </a:lnTo>
                  <a:lnTo>
                    <a:pt x="400" y="474"/>
                  </a:lnTo>
                  <a:lnTo>
                    <a:pt x="405" y="471"/>
                  </a:lnTo>
                  <a:lnTo>
                    <a:pt x="410" y="469"/>
                  </a:lnTo>
                  <a:lnTo>
                    <a:pt x="415" y="469"/>
                  </a:lnTo>
                  <a:lnTo>
                    <a:pt x="421" y="467"/>
                  </a:lnTo>
                  <a:lnTo>
                    <a:pt x="429" y="463"/>
                  </a:lnTo>
                  <a:lnTo>
                    <a:pt x="434" y="461"/>
                  </a:lnTo>
                  <a:lnTo>
                    <a:pt x="440" y="461"/>
                  </a:lnTo>
                  <a:lnTo>
                    <a:pt x="445" y="458"/>
                  </a:lnTo>
                  <a:lnTo>
                    <a:pt x="450" y="455"/>
                  </a:lnTo>
                  <a:lnTo>
                    <a:pt x="456" y="453"/>
                  </a:lnTo>
                  <a:lnTo>
                    <a:pt x="461" y="453"/>
                  </a:lnTo>
                  <a:lnTo>
                    <a:pt x="466" y="450"/>
                  </a:lnTo>
                  <a:lnTo>
                    <a:pt x="472" y="448"/>
                  </a:lnTo>
                  <a:lnTo>
                    <a:pt x="477" y="445"/>
                  </a:lnTo>
                  <a:lnTo>
                    <a:pt x="483" y="445"/>
                  </a:lnTo>
                  <a:lnTo>
                    <a:pt x="488" y="442"/>
                  </a:lnTo>
                  <a:lnTo>
                    <a:pt x="493" y="440"/>
                  </a:lnTo>
                  <a:lnTo>
                    <a:pt x="501" y="436"/>
                  </a:lnTo>
                  <a:lnTo>
                    <a:pt x="506" y="436"/>
                  </a:lnTo>
                  <a:lnTo>
                    <a:pt x="512" y="434"/>
                  </a:lnTo>
                  <a:lnTo>
                    <a:pt x="518" y="432"/>
                  </a:lnTo>
                  <a:lnTo>
                    <a:pt x="523" y="429"/>
                  </a:lnTo>
                  <a:lnTo>
                    <a:pt x="528" y="426"/>
                  </a:lnTo>
                  <a:lnTo>
                    <a:pt x="533" y="426"/>
                  </a:lnTo>
                  <a:lnTo>
                    <a:pt x="539" y="423"/>
                  </a:lnTo>
                  <a:lnTo>
                    <a:pt x="544" y="421"/>
                  </a:lnTo>
                  <a:lnTo>
                    <a:pt x="549" y="419"/>
                  </a:lnTo>
                  <a:lnTo>
                    <a:pt x="555" y="415"/>
                  </a:lnTo>
                  <a:lnTo>
                    <a:pt x="560" y="413"/>
                  </a:lnTo>
                  <a:lnTo>
                    <a:pt x="566" y="413"/>
                  </a:lnTo>
                  <a:lnTo>
                    <a:pt x="574" y="410"/>
                  </a:lnTo>
                  <a:lnTo>
                    <a:pt x="579" y="407"/>
                  </a:lnTo>
                  <a:lnTo>
                    <a:pt x="582" y="405"/>
                  </a:lnTo>
                  <a:lnTo>
                    <a:pt x="589" y="405"/>
                  </a:lnTo>
                  <a:lnTo>
                    <a:pt x="595" y="402"/>
                  </a:lnTo>
                  <a:lnTo>
                    <a:pt x="601" y="400"/>
                  </a:lnTo>
                  <a:lnTo>
                    <a:pt x="606" y="397"/>
                  </a:lnTo>
                  <a:lnTo>
                    <a:pt x="611" y="394"/>
                  </a:lnTo>
                  <a:lnTo>
                    <a:pt x="616" y="392"/>
                  </a:lnTo>
                  <a:lnTo>
                    <a:pt x="622" y="392"/>
                  </a:lnTo>
                  <a:lnTo>
                    <a:pt x="628" y="388"/>
                  </a:lnTo>
                  <a:lnTo>
                    <a:pt x="632" y="386"/>
                  </a:lnTo>
                  <a:lnTo>
                    <a:pt x="638" y="384"/>
                  </a:lnTo>
                  <a:lnTo>
                    <a:pt x="643" y="381"/>
                  </a:lnTo>
                  <a:lnTo>
                    <a:pt x="649" y="381"/>
                  </a:lnTo>
                  <a:lnTo>
                    <a:pt x="654" y="378"/>
                  </a:lnTo>
                  <a:lnTo>
                    <a:pt x="659" y="375"/>
                  </a:lnTo>
                  <a:lnTo>
                    <a:pt x="667" y="373"/>
                  </a:lnTo>
                  <a:lnTo>
                    <a:pt x="673" y="371"/>
                  </a:lnTo>
                  <a:lnTo>
                    <a:pt x="678" y="367"/>
                  </a:lnTo>
                  <a:lnTo>
                    <a:pt x="684" y="365"/>
                  </a:lnTo>
                  <a:lnTo>
                    <a:pt x="689" y="365"/>
                  </a:lnTo>
                  <a:lnTo>
                    <a:pt x="694" y="362"/>
                  </a:lnTo>
                  <a:lnTo>
                    <a:pt x="699" y="359"/>
                  </a:lnTo>
                  <a:lnTo>
                    <a:pt x="705" y="357"/>
                  </a:lnTo>
                  <a:lnTo>
                    <a:pt x="711" y="354"/>
                  </a:lnTo>
                  <a:lnTo>
                    <a:pt x="715" y="352"/>
                  </a:lnTo>
                  <a:lnTo>
                    <a:pt x="721" y="349"/>
                  </a:lnTo>
                  <a:lnTo>
                    <a:pt x="726" y="349"/>
                  </a:lnTo>
                  <a:lnTo>
                    <a:pt x="732" y="346"/>
                  </a:lnTo>
                  <a:lnTo>
                    <a:pt x="740" y="344"/>
                  </a:lnTo>
                  <a:lnTo>
                    <a:pt x="745" y="340"/>
                  </a:lnTo>
                  <a:lnTo>
                    <a:pt x="750" y="338"/>
                  </a:lnTo>
                  <a:lnTo>
                    <a:pt x="756" y="336"/>
                  </a:lnTo>
                  <a:lnTo>
                    <a:pt x="761" y="333"/>
                  </a:lnTo>
                  <a:lnTo>
                    <a:pt x="767" y="330"/>
                  </a:lnTo>
                  <a:lnTo>
                    <a:pt x="772" y="327"/>
                  </a:lnTo>
                  <a:lnTo>
                    <a:pt x="777" y="325"/>
                  </a:lnTo>
                  <a:lnTo>
                    <a:pt x="783" y="323"/>
                  </a:lnTo>
                  <a:lnTo>
                    <a:pt x="788" y="323"/>
                  </a:lnTo>
                  <a:lnTo>
                    <a:pt x="793" y="319"/>
                  </a:lnTo>
                  <a:lnTo>
                    <a:pt x="798" y="317"/>
                  </a:lnTo>
                  <a:lnTo>
                    <a:pt x="804" y="314"/>
                  </a:lnTo>
                  <a:lnTo>
                    <a:pt x="812" y="311"/>
                  </a:lnTo>
                  <a:lnTo>
                    <a:pt x="817" y="309"/>
                  </a:lnTo>
                  <a:lnTo>
                    <a:pt x="823" y="306"/>
                  </a:lnTo>
                  <a:lnTo>
                    <a:pt x="828" y="304"/>
                  </a:lnTo>
                  <a:lnTo>
                    <a:pt x="833" y="301"/>
                  </a:lnTo>
                  <a:lnTo>
                    <a:pt x="839" y="298"/>
                  </a:lnTo>
                  <a:lnTo>
                    <a:pt x="844" y="298"/>
                  </a:lnTo>
                  <a:lnTo>
                    <a:pt x="850" y="296"/>
                  </a:lnTo>
                  <a:lnTo>
                    <a:pt x="854" y="292"/>
                  </a:lnTo>
                  <a:lnTo>
                    <a:pt x="860" y="290"/>
                  </a:lnTo>
                  <a:lnTo>
                    <a:pt x="866" y="288"/>
                  </a:lnTo>
                  <a:lnTo>
                    <a:pt x="871" y="285"/>
                  </a:lnTo>
                  <a:lnTo>
                    <a:pt x="876" y="282"/>
                  </a:lnTo>
                  <a:lnTo>
                    <a:pt x="885" y="279"/>
                  </a:lnTo>
                  <a:lnTo>
                    <a:pt x="889" y="277"/>
                  </a:lnTo>
                  <a:lnTo>
                    <a:pt x="895" y="275"/>
                  </a:lnTo>
                  <a:lnTo>
                    <a:pt x="900" y="271"/>
                  </a:lnTo>
                  <a:lnTo>
                    <a:pt x="906" y="269"/>
                  </a:lnTo>
                  <a:lnTo>
                    <a:pt x="911" y="266"/>
                  </a:lnTo>
                  <a:lnTo>
                    <a:pt x="916" y="263"/>
                  </a:lnTo>
                  <a:lnTo>
                    <a:pt x="922" y="261"/>
                  </a:lnTo>
                  <a:lnTo>
                    <a:pt x="927" y="258"/>
                  </a:lnTo>
                  <a:lnTo>
                    <a:pt x="933" y="258"/>
                  </a:lnTo>
                  <a:lnTo>
                    <a:pt x="938" y="253"/>
                  </a:lnTo>
                  <a:lnTo>
                    <a:pt x="943" y="250"/>
                  </a:lnTo>
                  <a:lnTo>
                    <a:pt x="949" y="250"/>
                  </a:lnTo>
                  <a:lnTo>
                    <a:pt x="957" y="248"/>
                  </a:lnTo>
                  <a:lnTo>
                    <a:pt x="962" y="242"/>
                  </a:lnTo>
                  <a:lnTo>
                    <a:pt x="968" y="242"/>
                  </a:lnTo>
                  <a:lnTo>
                    <a:pt x="972" y="240"/>
                  </a:lnTo>
                  <a:lnTo>
                    <a:pt x="978" y="234"/>
                  </a:lnTo>
                  <a:lnTo>
                    <a:pt x="984" y="234"/>
                  </a:lnTo>
                  <a:lnTo>
                    <a:pt x="989" y="231"/>
                  </a:lnTo>
                  <a:lnTo>
                    <a:pt x="994" y="229"/>
                  </a:lnTo>
                  <a:lnTo>
                    <a:pt x="999" y="227"/>
                  </a:lnTo>
                  <a:lnTo>
                    <a:pt x="1005" y="223"/>
                  </a:lnTo>
                  <a:lnTo>
                    <a:pt x="1010" y="221"/>
                  </a:lnTo>
                  <a:lnTo>
                    <a:pt x="1016" y="218"/>
                  </a:lnTo>
                  <a:lnTo>
                    <a:pt x="1021" y="215"/>
                  </a:lnTo>
                  <a:lnTo>
                    <a:pt x="1029" y="210"/>
                  </a:lnTo>
                  <a:lnTo>
                    <a:pt x="1034" y="210"/>
                  </a:lnTo>
                  <a:lnTo>
                    <a:pt x="1040" y="208"/>
                  </a:lnTo>
                  <a:lnTo>
                    <a:pt x="1045" y="202"/>
                  </a:lnTo>
                  <a:lnTo>
                    <a:pt x="1051" y="202"/>
                  </a:lnTo>
                  <a:lnTo>
                    <a:pt x="1055" y="196"/>
                  </a:lnTo>
                  <a:lnTo>
                    <a:pt x="1061" y="194"/>
                  </a:lnTo>
                  <a:lnTo>
                    <a:pt x="1067" y="192"/>
                  </a:lnTo>
                  <a:lnTo>
                    <a:pt x="1072" y="189"/>
                  </a:lnTo>
                  <a:lnTo>
                    <a:pt x="1077" y="186"/>
                  </a:lnTo>
                  <a:lnTo>
                    <a:pt x="1082" y="183"/>
                  </a:lnTo>
                  <a:lnTo>
                    <a:pt x="1088" y="181"/>
                  </a:lnTo>
                  <a:lnTo>
                    <a:pt x="1094" y="179"/>
                  </a:lnTo>
                  <a:lnTo>
                    <a:pt x="1101" y="175"/>
                  </a:lnTo>
                  <a:lnTo>
                    <a:pt x="1107" y="173"/>
                  </a:lnTo>
                  <a:lnTo>
                    <a:pt x="1112" y="170"/>
                  </a:lnTo>
                  <a:lnTo>
                    <a:pt x="1117" y="167"/>
                  </a:lnTo>
                  <a:lnTo>
                    <a:pt x="1123" y="165"/>
                  </a:lnTo>
                  <a:lnTo>
                    <a:pt x="1128" y="162"/>
                  </a:lnTo>
                  <a:lnTo>
                    <a:pt x="1133" y="160"/>
                  </a:lnTo>
                  <a:lnTo>
                    <a:pt x="1139" y="157"/>
                  </a:lnTo>
                  <a:lnTo>
                    <a:pt x="1144" y="154"/>
                  </a:lnTo>
                  <a:lnTo>
                    <a:pt x="1150" y="152"/>
                  </a:lnTo>
                  <a:lnTo>
                    <a:pt x="1155" y="146"/>
                  </a:lnTo>
                  <a:lnTo>
                    <a:pt x="1160" y="144"/>
                  </a:lnTo>
                  <a:lnTo>
                    <a:pt x="1165" y="141"/>
                  </a:lnTo>
                  <a:lnTo>
                    <a:pt x="1173" y="138"/>
                  </a:lnTo>
                  <a:lnTo>
                    <a:pt x="1179" y="135"/>
                  </a:lnTo>
                  <a:lnTo>
                    <a:pt x="1184" y="133"/>
                  </a:lnTo>
                  <a:lnTo>
                    <a:pt x="1190" y="131"/>
                  </a:lnTo>
                  <a:lnTo>
                    <a:pt x="1195" y="127"/>
                  </a:lnTo>
                  <a:lnTo>
                    <a:pt x="1200" y="125"/>
                  </a:lnTo>
                  <a:lnTo>
                    <a:pt x="1206" y="122"/>
                  </a:lnTo>
                  <a:lnTo>
                    <a:pt x="1211" y="117"/>
                  </a:lnTo>
                  <a:lnTo>
                    <a:pt x="1216" y="114"/>
                  </a:lnTo>
                  <a:lnTo>
                    <a:pt x="1222" y="112"/>
                  </a:lnTo>
                  <a:lnTo>
                    <a:pt x="1227" y="109"/>
                  </a:lnTo>
                  <a:lnTo>
                    <a:pt x="1233" y="106"/>
                  </a:lnTo>
                  <a:lnTo>
                    <a:pt x="1238" y="104"/>
                  </a:lnTo>
                  <a:lnTo>
                    <a:pt x="1246" y="100"/>
                  </a:lnTo>
                  <a:lnTo>
                    <a:pt x="1251" y="98"/>
                  </a:lnTo>
                  <a:lnTo>
                    <a:pt x="1254" y="93"/>
                  </a:lnTo>
                  <a:lnTo>
                    <a:pt x="1262" y="90"/>
                  </a:lnTo>
                  <a:lnTo>
                    <a:pt x="1268" y="87"/>
                  </a:lnTo>
                  <a:lnTo>
                    <a:pt x="1273" y="85"/>
                  </a:lnTo>
                  <a:lnTo>
                    <a:pt x="1278" y="83"/>
                  </a:lnTo>
                  <a:lnTo>
                    <a:pt x="1283" y="79"/>
                  </a:lnTo>
                  <a:lnTo>
                    <a:pt x="1289" y="74"/>
                  </a:lnTo>
                  <a:lnTo>
                    <a:pt x="1295" y="71"/>
                  </a:lnTo>
                  <a:lnTo>
                    <a:pt x="1299" y="69"/>
                  </a:lnTo>
                  <a:lnTo>
                    <a:pt x="1305" y="66"/>
                  </a:lnTo>
                  <a:lnTo>
                    <a:pt x="1310" y="64"/>
                  </a:lnTo>
                  <a:lnTo>
                    <a:pt x="1318" y="61"/>
                  </a:lnTo>
                  <a:lnTo>
                    <a:pt x="1321" y="58"/>
                  </a:lnTo>
                  <a:lnTo>
                    <a:pt x="1326" y="52"/>
                  </a:lnTo>
                  <a:lnTo>
                    <a:pt x="1334" y="50"/>
                  </a:lnTo>
                  <a:lnTo>
                    <a:pt x="1339" y="48"/>
                  </a:lnTo>
                  <a:lnTo>
                    <a:pt x="1345" y="45"/>
                  </a:lnTo>
                  <a:lnTo>
                    <a:pt x="1351" y="42"/>
                  </a:lnTo>
                  <a:lnTo>
                    <a:pt x="1356" y="37"/>
                  </a:lnTo>
                  <a:lnTo>
                    <a:pt x="1361" y="35"/>
                  </a:lnTo>
                  <a:lnTo>
                    <a:pt x="1366" y="31"/>
                  </a:lnTo>
                  <a:lnTo>
                    <a:pt x="1372" y="29"/>
                  </a:lnTo>
                  <a:lnTo>
                    <a:pt x="1378" y="26"/>
                  </a:lnTo>
                  <a:lnTo>
                    <a:pt x="1382" y="21"/>
                  </a:lnTo>
                  <a:lnTo>
                    <a:pt x="1388" y="18"/>
                  </a:lnTo>
                  <a:lnTo>
                    <a:pt x="1393" y="16"/>
                  </a:lnTo>
                  <a:lnTo>
                    <a:pt x="1399" y="10"/>
                  </a:lnTo>
                  <a:lnTo>
                    <a:pt x="1407" y="8"/>
                  </a:lnTo>
                  <a:lnTo>
                    <a:pt x="1412" y="4"/>
                  </a:lnTo>
                  <a:lnTo>
                    <a:pt x="1417" y="2"/>
                  </a:lnTo>
                  <a:lnTo>
                    <a:pt x="1423" y="0"/>
                  </a:lnTo>
                </a:path>
              </a:pathLst>
            </a:custGeom>
            <a:noFill/>
            <a:ln w="63500">
              <a:solidFill>
                <a:srgbClr val="FF0000"/>
              </a:solidFill>
              <a:prstDash val="solid"/>
              <a:round/>
              <a:headEnd/>
              <a:tailEnd/>
            </a:ln>
          </p:spPr>
          <p:txBody>
            <a:bodyPr>
              <a:prstTxWarp prst="textNoShape">
                <a:avLst/>
              </a:prstTxWarp>
            </a:bodyPr>
            <a:lstStyle/>
            <a:p>
              <a:endParaRPr lang="en-US"/>
            </a:p>
          </p:txBody>
        </p:sp>
        <p:sp>
          <p:nvSpPr>
            <p:cNvPr id="242" name="Freeform 623"/>
            <p:cNvSpPr>
              <a:spLocks/>
            </p:cNvSpPr>
            <p:nvPr/>
          </p:nvSpPr>
          <p:spPr bwMode="auto">
            <a:xfrm>
              <a:off x="1563" y="1985"/>
              <a:ext cx="1331" cy="34"/>
            </a:xfrm>
            <a:custGeom>
              <a:avLst/>
              <a:gdLst/>
              <a:ahLst/>
              <a:cxnLst>
                <a:cxn ang="0">
                  <a:pos x="12" y="59"/>
                </a:cxn>
                <a:cxn ang="0">
                  <a:pos x="41" y="59"/>
                </a:cxn>
                <a:cxn ang="0">
                  <a:pos x="81" y="59"/>
                </a:cxn>
                <a:cxn ang="0">
                  <a:pos x="123" y="59"/>
                </a:cxn>
                <a:cxn ang="0">
                  <a:pos x="170" y="59"/>
                </a:cxn>
                <a:cxn ang="0">
                  <a:pos x="219" y="59"/>
                </a:cxn>
                <a:cxn ang="0">
                  <a:pos x="301" y="59"/>
                </a:cxn>
                <a:cxn ang="0">
                  <a:pos x="414" y="59"/>
                </a:cxn>
                <a:cxn ang="0">
                  <a:pos x="528" y="59"/>
                </a:cxn>
                <a:cxn ang="0">
                  <a:pos x="580" y="59"/>
                </a:cxn>
                <a:cxn ang="0">
                  <a:pos x="632" y="59"/>
                </a:cxn>
                <a:cxn ang="0">
                  <a:pos x="679" y="59"/>
                </a:cxn>
                <a:cxn ang="0">
                  <a:pos x="724" y="59"/>
                </a:cxn>
                <a:cxn ang="0">
                  <a:pos x="760" y="59"/>
                </a:cxn>
                <a:cxn ang="0">
                  <a:pos x="793" y="59"/>
                </a:cxn>
                <a:cxn ang="0">
                  <a:pos x="819" y="59"/>
                </a:cxn>
                <a:cxn ang="0">
                  <a:pos x="845" y="59"/>
                </a:cxn>
                <a:cxn ang="0">
                  <a:pos x="864" y="59"/>
                </a:cxn>
                <a:cxn ang="0">
                  <a:pos x="884" y="59"/>
                </a:cxn>
                <a:cxn ang="0">
                  <a:pos x="914" y="57"/>
                </a:cxn>
                <a:cxn ang="0">
                  <a:pos x="943" y="57"/>
                </a:cxn>
                <a:cxn ang="0">
                  <a:pos x="978" y="57"/>
                </a:cxn>
                <a:cxn ang="0">
                  <a:pos x="998" y="54"/>
                </a:cxn>
                <a:cxn ang="0">
                  <a:pos x="1020" y="54"/>
                </a:cxn>
                <a:cxn ang="0">
                  <a:pos x="1045" y="53"/>
                </a:cxn>
                <a:cxn ang="0">
                  <a:pos x="1074" y="53"/>
                </a:cxn>
                <a:cxn ang="0">
                  <a:pos x="1112" y="50"/>
                </a:cxn>
                <a:cxn ang="0">
                  <a:pos x="1151" y="48"/>
                </a:cxn>
                <a:cxn ang="0">
                  <a:pos x="1198" y="46"/>
                </a:cxn>
                <a:cxn ang="0">
                  <a:pos x="1250" y="43"/>
                </a:cxn>
                <a:cxn ang="0">
                  <a:pos x="1307" y="38"/>
                </a:cxn>
                <a:cxn ang="0">
                  <a:pos x="1364" y="36"/>
                </a:cxn>
                <a:cxn ang="0">
                  <a:pos x="1487" y="28"/>
                </a:cxn>
                <a:cxn ang="0">
                  <a:pos x="1613" y="22"/>
                </a:cxn>
                <a:cxn ang="0">
                  <a:pos x="1707" y="17"/>
                </a:cxn>
                <a:cxn ang="0">
                  <a:pos x="1764" y="12"/>
                </a:cxn>
                <a:cxn ang="0">
                  <a:pos x="1821" y="10"/>
                </a:cxn>
                <a:cxn ang="0">
                  <a:pos x="1870" y="7"/>
                </a:cxn>
                <a:cxn ang="0">
                  <a:pos x="1917" y="2"/>
                </a:cxn>
                <a:cxn ang="0">
                  <a:pos x="1959" y="0"/>
                </a:cxn>
              </a:cxnLst>
              <a:rect l="0" t="0" r="r" b="b"/>
              <a:pathLst>
                <a:path w="1976" h="59">
                  <a:moveTo>
                    <a:pt x="0" y="59"/>
                  </a:moveTo>
                  <a:lnTo>
                    <a:pt x="12" y="59"/>
                  </a:lnTo>
                  <a:lnTo>
                    <a:pt x="26" y="59"/>
                  </a:lnTo>
                  <a:lnTo>
                    <a:pt x="41" y="59"/>
                  </a:lnTo>
                  <a:lnTo>
                    <a:pt x="61" y="59"/>
                  </a:lnTo>
                  <a:lnTo>
                    <a:pt x="81" y="59"/>
                  </a:lnTo>
                  <a:lnTo>
                    <a:pt x="100" y="59"/>
                  </a:lnTo>
                  <a:lnTo>
                    <a:pt x="123" y="59"/>
                  </a:lnTo>
                  <a:lnTo>
                    <a:pt x="145" y="59"/>
                  </a:lnTo>
                  <a:lnTo>
                    <a:pt x="170" y="59"/>
                  </a:lnTo>
                  <a:lnTo>
                    <a:pt x="195" y="59"/>
                  </a:lnTo>
                  <a:lnTo>
                    <a:pt x="219" y="59"/>
                  </a:lnTo>
                  <a:lnTo>
                    <a:pt x="246" y="59"/>
                  </a:lnTo>
                  <a:lnTo>
                    <a:pt x="301" y="59"/>
                  </a:lnTo>
                  <a:lnTo>
                    <a:pt x="357" y="59"/>
                  </a:lnTo>
                  <a:lnTo>
                    <a:pt x="414" y="59"/>
                  </a:lnTo>
                  <a:lnTo>
                    <a:pt x="471" y="59"/>
                  </a:lnTo>
                  <a:lnTo>
                    <a:pt x="528" y="59"/>
                  </a:lnTo>
                  <a:lnTo>
                    <a:pt x="555" y="59"/>
                  </a:lnTo>
                  <a:lnTo>
                    <a:pt x="580" y="59"/>
                  </a:lnTo>
                  <a:lnTo>
                    <a:pt x="607" y="59"/>
                  </a:lnTo>
                  <a:lnTo>
                    <a:pt x="632" y="59"/>
                  </a:lnTo>
                  <a:lnTo>
                    <a:pt x="657" y="59"/>
                  </a:lnTo>
                  <a:lnTo>
                    <a:pt x="679" y="59"/>
                  </a:lnTo>
                  <a:lnTo>
                    <a:pt x="701" y="59"/>
                  </a:lnTo>
                  <a:lnTo>
                    <a:pt x="724" y="59"/>
                  </a:lnTo>
                  <a:lnTo>
                    <a:pt x="743" y="59"/>
                  </a:lnTo>
                  <a:lnTo>
                    <a:pt x="760" y="59"/>
                  </a:lnTo>
                  <a:lnTo>
                    <a:pt x="778" y="59"/>
                  </a:lnTo>
                  <a:lnTo>
                    <a:pt x="793" y="59"/>
                  </a:lnTo>
                  <a:lnTo>
                    <a:pt x="807" y="59"/>
                  </a:lnTo>
                  <a:lnTo>
                    <a:pt x="819" y="59"/>
                  </a:lnTo>
                  <a:lnTo>
                    <a:pt x="832" y="59"/>
                  </a:lnTo>
                  <a:lnTo>
                    <a:pt x="845" y="59"/>
                  </a:lnTo>
                  <a:lnTo>
                    <a:pt x="854" y="59"/>
                  </a:lnTo>
                  <a:lnTo>
                    <a:pt x="864" y="59"/>
                  </a:lnTo>
                  <a:lnTo>
                    <a:pt x="874" y="59"/>
                  </a:lnTo>
                  <a:lnTo>
                    <a:pt x="884" y="59"/>
                  </a:lnTo>
                  <a:lnTo>
                    <a:pt x="899" y="59"/>
                  </a:lnTo>
                  <a:lnTo>
                    <a:pt x="914" y="57"/>
                  </a:lnTo>
                  <a:lnTo>
                    <a:pt x="928" y="57"/>
                  </a:lnTo>
                  <a:lnTo>
                    <a:pt x="943" y="57"/>
                  </a:lnTo>
                  <a:lnTo>
                    <a:pt x="960" y="57"/>
                  </a:lnTo>
                  <a:lnTo>
                    <a:pt x="978" y="57"/>
                  </a:lnTo>
                  <a:lnTo>
                    <a:pt x="988" y="54"/>
                  </a:lnTo>
                  <a:lnTo>
                    <a:pt x="998" y="54"/>
                  </a:lnTo>
                  <a:lnTo>
                    <a:pt x="1007" y="54"/>
                  </a:lnTo>
                  <a:lnTo>
                    <a:pt x="1020" y="54"/>
                  </a:lnTo>
                  <a:lnTo>
                    <a:pt x="1033" y="54"/>
                  </a:lnTo>
                  <a:lnTo>
                    <a:pt x="1045" y="53"/>
                  </a:lnTo>
                  <a:lnTo>
                    <a:pt x="1059" y="53"/>
                  </a:lnTo>
                  <a:lnTo>
                    <a:pt x="1074" y="53"/>
                  </a:lnTo>
                  <a:lnTo>
                    <a:pt x="1091" y="50"/>
                  </a:lnTo>
                  <a:lnTo>
                    <a:pt x="1112" y="50"/>
                  </a:lnTo>
                  <a:lnTo>
                    <a:pt x="1131" y="48"/>
                  </a:lnTo>
                  <a:lnTo>
                    <a:pt x="1151" y="48"/>
                  </a:lnTo>
                  <a:lnTo>
                    <a:pt x="1176" y="48"/>
                  </a:lnTo>
                  <a:lnTo>
                    <a:pt x="1198" y="46"/>
                  </a:lnTo>
                  <a:lnTo>
                    <a:pt x="1223" y="43"/>
                  </a:lnTo>
                  <a:lnTo>
                    <a:pt x="1250" y="43"/>
                  </a:lnTo>
                  <a:lnTo>
                    <a:pt x="1277" y="41"/>
                  </a:lnTo>
                  <a:lnTo>
                    <a:pt x="1307" y="38"/>
                  </a:lnTo>
                  <a:lnTo>
                    <a:pt x="1334" y="38"/>
                  </a:lnTo>
                  <a:lnTo>
                    <a:pt x="1364" y="36"/>
                  </a:lnTo>
                  <a:lnTo>
                    <a:pt x="1425" y="33"/>
                  </a:lnTo>
                  <a:lnTo>
                    <a:pt x="1487" y="28"/>
                  </a:lnTo>
                  <a:lnTo>
                    <a:pt x="1552" y="24"/>
                  </a:lnTo>
                  <a:lnTo>
                    <a:pt x="1613" y="22"/>
                  </a:lnTo>
                  <a:lnTo>
                    <a:pt x="1674" y="17"/>
                  </a:lnTo>
                  <a:lnTo>
                    <a:pt x="1707" y="17"/>
                  </a:lnTo>
                  <a:lnTo>
                    <a:pt x="1736" y="15"/>
                  </a:lnTo>
                  <a:lnTo>
                    <a:pt x="1764" y="12"/>
                  </a:lnTo>
                  <a:lnTo>
                    <a:pt x="1793" y="10"/>
                  </a:lnTo>
                  <a:lnTo>
                    <a:pt x="1821" y="10"/>
                  </a:lnTo>
                  <a:lnTo>
                    <a:pt x="1845" y="7"/>
                  </a:lnTo>
                  <a:lnTo>
                    <a:pt x="1870" y="7"/>
                  </a:lnTo>
                  <a:lnTo>
                    <a:pt x="1895" y="5"/>
                  </a:lnTo>
                  <a:lnTo>
                    <a:pt x="1917" y="2"/>
                  </a:lnTo>
                  <a:lnTo>
                    <a:pt x="1940" y="2"/>
                  </a:lnTo>
                  <a:lnTo>
                    <a:pt x="1959" y="0"/>
                  </a:lnTo>
                  <a:lnTo>
                    <a:pt x="1976" y="0"/>
                  </a:lnTo>
                </a:path>
              </a:pathLst>
            </a:custGeom>
            <a:noFill/>
            <a:ln w="63500">
              <a:solidFill>
                <a:srgbClr val="FF0000"/>
              </a:solidFill>
              <a:prstDash val="solid"/>
              <a:round/>
              <a:headEnd/>
              <a:tailEnd/>
            </a:ln>
          </p:spPr>
          <p:txBody>
            <a:bodyPr>
              <a:prstTxWarp prst="textNoShape">
                <a:avLst/>
              </a:prstTxWarp>
            </a:bodyPr>
            <a:lstStyle/>
            <a:p>
              <a:endParaRPr lang="en-US"/>
            </a:p>
          </p:txBody>
        </p:sp>
        <p:sp>
          <p:nvSpPr>
            <p:cNvPr id="243" name="Rectangle 625"/>
            <p:cNvSpPr>
              <a:spLocks noChangeArrowheads="1"/>
            </p:cNvSpPr>
            <p:nvPr/>
          </p:nvSpPr>
          <p:spPr bwMode="auto">
            <a:xfrm>
              <a:off x="2208" y="2304"/>
              <a:ext cx="1397" cy="19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a:solidFill>
                    <a:schemeClr val="bg1"/>
                  </a:solidFill>
                  <a:latin typeface="Comic Sans MS" pitchFamily="-108" charset="0"/>
                </a:rPr>
                <a:t>Soil Temperature (ºC)</a:t>
              </a:r>
              <a:endParaRPr lang="en-US" sz="1800">
                <a:solidFill>
                  <a:schemeClr val="bg1"/>
                </a:solidFill>
                <a:latin typeface="Comic Sans MS" pitchFamily="-108" charset="0"/>
              </a:endParaRPr>
            </a:p>
          </p:txBody>
        </p:sp>
        <p:sp>
          <p:nvSpPr>
            <p:cNvPr id="244" name="Rectangle 626"/>
            <p:cNvSpPr>
              <a:spLocks noChangeArrowheads="1"/>
            </p:cNvSpPr>
            <p:nvPr/>
          </p:nvSpPr>
          <p:spPr bwMode="auto">
            <a:xfrm>
              <a:off x="1890" y="2160"/>
              <a:ext cx="185" cy="154"/>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600">
                  <a:solidFill>
                    <a:schemeClr val="bg1"/>
                  </a:solidFill>
                  <a:latin typeface="Arial" pitchFamily="-108" charset="0"/>
                </a:rPr>
                <a:t>-10</a:t>
              </a:r>
            </a:p>
          </p:txBody>
        </p:sp>
        <p:sp>
          <p:nvSpPr>
            <p:cNvPr id="245" name="Rectangle 627"/>
            <p:cNvSpPr>
              <a:spLocks noChangeArrowheads="1"/>
            </p:cNvSpPr>
            <p:nvPr/>
          </p:nvSpPr>
          <p:spPr bwMode="auto">
            <a:xfrm>
              <a:off x="2496" y="2160"/>
              <a:ext cx="114" cy="154"/>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600">
                  <a:solidFill>
                    <a:schemeClr val="bg1"/>
                  </a:solidFill>
                  <a:latin typeface="Arial" pitchFamily="-108" charset="0"/>
                </a:rPr>
                <a:t>-5</a:t>
              </a:r>
            </a:p>
          </p:txBody>
        </p:sp>
        <p:sp>
          <p:nvSpPr>
            <p:cNvPr id="246" name="Rectangle 628"/>
            <p:cNvSpPr>
              <a:spLocks noChangeArrowheads="1"/>
            </p:cNvSpPr>
            <p:nvPr/>
          </p:nvSpPr>
          <p:spPr bwMode="auto">
            <a:xfrm>
              <a:off x="3130" y="2160"/>
              <a:ext cx="71" cy="154"/>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600">
                  <a:solidFill>
                    <a:schemeClr val="bg1"/>
                  </a:solidFill>
                  <a:latin typeface="Arial" pitchFamily="-108" charset="0"/>
                </a:rPr>
                <a:t>0</a:t>
              </a:r>
            </a:p>
          </p:txBody>
        </p:sp>
        <p:sp>
          <p:nvSpPr>
            <p:cNvPr id="247" name="Rectangle 629"/>
            <p:cNvSpPr>
              <a:spLocks noChangeArrowheads="1"/>
            </p:cNvSpPr>
            <p:nvPr/>
          </p:nvSpPr>
          <p:spPr bwMode="auto">
            <a:xfrm>
              <a:off x="3696" y="2158"/>
              <a:ext cx="71" cy="154"/>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600">
                  <a:solidFill>
                    <a:schemeClr val="bg1"/>
                  </a:solidFill>
                  <a:latin typeface="Arial" pitchFamily="-108" charset="0"/>
                </a:rPr>
                <a:t>5</a:t>
              </a:r>
            </a:p>
          </p:txBody>
        </p:sp>
        <p:sp>
          <p:nvSpPr>
            <p:cNvPr id="248" name="Rectangle 630"/>
            <p:cNvSpPr>
              <a:spLocks noChangeArrowheads="1"/>
            </p:cNvSpPr>
            <p:nvPr/>
          </p:nvSpPr>
          <p:spPr bwMode="auto">
            <a:xfrm>
              <a:off x="4219" y="2150"/>
              <a:ext cx="142" cy="154"/>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600">
                  <a:solidFill>
                    <a:schemeClr val="bg1"/>
                  </a:solidFill>
                  <a:latin typeface="Arial" pitchFamily="-108" charset="0"/>
                </a:rPr>
                <a:t>10</a:t>
              </a:r>
            </a:p>
          </p:txBody>
        </p:sp>
        <p:sp>
          <p:nvSpPr>
            <p:cNvPr id="249" name="Rectangle 631"/>
            <p:cNvSpPr>
              <a:spLocks noChangeArrowheads="1"/>
            </p:cNvSpPr>
            <p:nvPr/>
          </p:nvSpPr>
          <p:spPr bwMode="auto">
            <a:xfrm>
              <a:off x="1437" y="1965"/>
              <a:ext cx="71" cy="154"/>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600">
                  <a:solidFill>
                    <a:schemeClr val="bg1"/>
                  </a:solidFill>
                  <a:latin typeface="Arial" pitchFamily="-108" charset="0"/>
                </a:rPr>
                <a:t>0</a:t>
              </a:r>
            </a:p>
          </p:txBody>
        </p:sp>
        <p:sp>
          <p:nvSpPr>
            <p:cNvPr id="250" name="Rectangle 632"/>
            <p:cNvSpPr>
              <a:spLocks noChangeArrowheads="1"/>
            </p:cNvSpPr>
            <p:nvPr/>
          </p:nvSpPr>
          <p:spPr bwMode="auto">
            <a:xfrm>
              <a:off x="1437" y="1574"/>
              <a:ext cx="71" cy="154"/>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600">
                  <a:solidFill>
                    <a:schemeClr val="bg1"/>
                  </a:solidFill>
                  <a:latin typeface="Arial" pitchFamily="-108" charset="0"/>
                </a:rPr>
                <a:t>2</a:t>
              </a:r>
            </a:p>
          </p:txBody>
        </p:sp>
        <p:sp>
          <p:nvSpPr>
            <p:cNvPr id="251" name="Rectangle 633"/>
            <p:cNvSpPr>
              <a:spLocks noChangeArrowheads="1"/>
            </p:cNvSpPr>
            <p:nvPr/>
          </p:nvSpPr>
          <p:spPr bwMode="auto">
            <a:xfrm>
              <a:off x="1437" y="1190"/>
              <a:ext cx="71" cy="154"/>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600">
                  <a:solidFill>
                    <a:schemeClr val="bg1"/>
                  </a:solidFill>
                  <a:latin typeface="Arial" pitchFamily="-108" charset="0"/>
                </a:rPr>
                <a:t>4</a:t>
              </a:r>
            </a:p>
          </p:txBody>
        </p:sp>
        <p:sp>
          <p:nvSpPr>
            <p:cNvPr id="252" name="Rectangle 634"/>
            <p:cNvSpPr>
              <a:spLocks noChangeArrowheads="1"/>
            </p:cNvSpPr>
            <p:nvPr/>
          </p:nvSpPr>
          <p:spPr bwMode="auto">
            <a:xfrm>
              <a:off x="1437" y="806"/>
              <a:ext cx="71" cy="154"/>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600">
                  <a:solidFill>
                    <a:schemeClr val="bg1"/>
                  </a:solidFill>
                  <a:latin typeface="Arial" pitchFamily="-108" charset="0"/>
                </a:rPr>
                <a:t>6</a:t>
              </a:r>
            </a:p>
          </p:txBody>
        </p:sp>
        <p:sp>
          <p:nvSpPr>
            <p:cNvPr id="253" name="Rectangle 635"/>
            <p:cNvSpPr>
              <a:spLocks noChangeArrowheads="1"/>
            </p:cNvSpPr>
            <p:nvPr/>
          </p:nvSpPr>
          <p:spPr bwMode="auto">
            <a:xfrm>
              <a:off x="1437" y="432"/>
              <a:ext cx="71" cy="154"/>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600">
                  <a:solidFill>
                    <a:schemeClr val="bg1"/>
                  </a:solidFill>
                  <a:latin typeface="Arial" pitchFamily="-108" charset="0"/>
                </a:rPr>
                <a:t>8</a:t>
              </a:r>
            </a:p>
          </p:txBody>
        </p:sp>
        <p:sp>
          <p:nvSpPr>
            <p:cNvPr id="254" name="Rectangle 636"/>
            <p:cNvSpPr>
              <a:spLocks noChangeArrowheads="1"/>
            </p:cNvSpPr>
            <p:nvPr/>
          </p:nvSpPr>
          <p:spPr bwMode="auto">
            <a:xfrm>
              <a:off x="1828" y="716"/>
              <a:ext cx="996" cy="19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a:solidFill>
                    <a:schemeClr val="bg1"/>
                  </a:solidFill>
                  <a:latin typeface="Comic Sans MS" pitchFamily="-108" charset="0"/>
                </a:rPr>
                <a:t>Moderate Thaw</a:t>
              </a:r>
              <a:endParaRPr lang="en-US" sz="1800">
                <a:solidFill>
                  <a:schemeClr val="bg1"/>
                </a:solidFill>
                <a:latin typeface="Comic Sans MS" pitchFamily="-108" charset="0"/>
              </a:endParaRPr>
            </a:p>
          </p:txBody>
        </p:sp>
        <p:sp>
          <p:nvSpPr>
            <p:cNvPr id="255" name="Oval 637"/>
            <p:cNvSpPr>
              <a:spLocks noChangeArrowheads="1"/>
            </p:cNvSpPr>
            <p:nvPr/>
          </p:nvSpPr>
          <p:spPr bwMode="auto">
            <a:xfrm>
              <a:off x="1707" y="767"/>
              <a:ext cx="69" cy="64"/>
            </a:xfrm>
            <a:prstGeom prst="ellipse">
              <a:avLst/>
            </a:prstGeom>
            <a:solidFill>
              <a:srgbClr val="C0C0C0"/>
            </a:solidFill>
            <a:ln w="9525">
              <a:noFill/>
              <a:round/>
              <a:headEnd/>
              <a:tailEnd/>
            </a:ln>
          </p:spPr>
          <p:txBody>
            <a:bodyPr>
              <a:prstTxWarp prst="textNoShape">
                <a:avLst/>
              </a:prstTxWarp>
            </a:bodyPr>
            <a:lstStyle/>
            <a:p>
              <a:endParaRPr lang="en-US"/>
            </a:p>
          </p:txBody>
        </p:sp>
        <p:sp>
          <p:nvSpPr>
            <p:cNvPr id="256" name="Freeform 638"/>
            <p:cNvSpPr>
              <a:spLocks/>
            </p:cNvSpPr>
            <p:nvPr/>
          </p:nvSpPr>
          <p:spPr bwMode="auto">
            <a:xfrm>
              <a:off x="1704" y="764"/>
              <a:ext cx="68" cy="64"/>
            </a:xfrm>
            <a:custGeom>
              <a:avLst/>
              <a:gdLst/>
              <a:ahLst/>
              <a:cxnLst>
                <a:cxn ang="0">
                  <a:pos x="46" y="0"/>
                </a:cxn>
                <a:cxn ang="0">
                  <a:pos x="54" y="1"/>
                </a:cxn>
                <a:cxn ang="0">
                  <a:pos x="62" y="4"/>
                </a:cxn>
                <a:cxn ang="0">
                  <a:pos x="68" y="9"/>
                </a:cxn>
                <a:cxn ang="0">
                  <a:pos x="74" y="15"/>
                </a:cxn>
                <a:cxn ang="0">
                  <a:pos x="79" y="22"/>
                </a:cxn>
                <a:cxn ang="0">
                  <a:pos x="82" y="29"/>
                </a:cxn>
                <a:cxn ang="0">
                  <a:pos x="84" y="37"/>
                </a:cxn>
                <a:cxn ang="0">
                  <a:pos x="84" y="46"/>
                </a:cxn>
                <a:cxn ang="0">
                  <a:pos x="82" y="54"/>
                </a:cxn>
                <a:cxn ang="0">
                  <a:pos x="79" y="61"/>
                </a:cxn>
                <a:cxn ang="0">
                  <a:pos x="74" y="68"/>
                </a:cxn>
                <a:cxn ang="0">
                  <a:pos x="68" y="74"/>
                </a:cxn>
                <a:cxn ang="0">
                  <a:pos x="62" y="79"/>
                </a:cxn>
                <a:cxn ang="0">
                  <a:pos x="54" y="82"/>
                </a:cxn>
                <a:cxn ang="0">
                  <a:pos x="46" y="83"/>
                </a:cxn>
                <a:cxn ang="0">
                  <a:pos x="37" y="83"/>
                </a:cxn>
                <a:cxn ang="0">
                  <a:pos x="29" y="82"/>
                </a:cxn>
                <a:cxn ang="0">
                  <a:pos x="22" y="79"/>
                </a:cxn>
                <a:cxn ang="0">
                  <a:pos x="15" y="74"/>
                </a:cxn>
                <a:cxn ang="0">
                  <a:pos x="10" y="68"/>
                </a:cxn>
                <a:cxn ang="0">
                  <a:pos x="5" y="61"/>
                </a:cxn>
                <a:cxn ang="0">
                  <a:pos x="1" y="54"/>
                </a:cxn>
                <a:cxn ang="0">
                  <a:pos x="0" y="46"/>
                </a:cxn>
                <a:cxn ang="0">
                  <a:pos x="0" y="37"/>
                </a:cxn>
                <a:cxn ang="0">
                  <a:pos x="1" y="29"/>
                </a:cxn>
                <a:cxn ang="0">
                  <a:pos x="5" y="22"/>
                </a:cxn>
                <a:cxn ang="0">
                  <a:pos x="10" y="15"/>
                </a:cxn>
                <a:cxn ang="0">
                  <a:pos x="15" y="9"/>
                </a:cxn>
                <a:cxn ang="0">
                  <a:pos x="22" y="4"/>
                </a:cxn>
                <a:cxn ang="0">
                  <a:pos x="29" y="1"/>
                </a:cxn>
                <a:cxn ang="0">
                  <a:pos x="37" y="0"/>
                </a:cxn>
                <a:cxn ang="0">
                  <a:pos x="42" y="0"/>
                </a:cxn>
              </a:cxnLst>
              <a:rect l="0" t="0" r="r" b="b"/>
              <a:pathLst>
                <a:path w="84" h="83">
                  <a:moveTo>
                    <a:pt x="42" y="0"/>
                  </a:moveTo>
                  <a:lnTo>
                    <a:pt x="46" y="0"/>
                  </a:lnTo>
                  <a:lnTo>
                    <a:pt x="50" y="0"/>
                  </a:lnTo>
                  <a:lnTo>
                    <a:pt x="54" y="1"/>
                  </a:lnTo>
                  <a:lnTo>
                    <a:pt x="58" y="3"/>
                  </a:lnTo>
                  <a:lnTo>
                    <a:pt x="62" y="4"/>
                  </a:lnTo>
                  <a:lnTo>
                    <a:pt x="65" y="6"/>
                  </a:lnTo>
                  <a:lnTo>
                    <a:pt x="68" y="9"/>
                  </a:lnTo>
                  <a:lnTo>
                    <a:pt x="71" y="12"/>
                  </a:lnTo>
                  <a:lnTo>
                    <a:pt x="74" y="15"/>
                  </a:lnTo>
                  <a:lnTo>
                    <a:pt x="77" y="18"/>
                  </a:lnTo>
                  <a:lnTo>
                    <a:pt x="79" y="22"/>
                  </a:lnTo>
                  <a:lnTo>
                    <a:pt x="80" y="26"/>
                  </a:lnTo>
                  <a:lnTo>
                    <a:pt x="82" y="29"/>
                  </a:lnTo>
                  <a:lnTo>
                    <a:pt x="83" y="33"/>
                  </a:lnTo>
                  <a:lnTo>
                    <a:pt x="84" y="37"/>
                  </a:lnTo>
                  <a:lnTo>
                    <a:pt x="84" y="42"/>
                  </a:lnTo>
                  <a:lnTo>
                    <a:pt x="84" y="46"/>
                  </a:lnTo>
                  <a:lnTo>
                    <a:pt x="83" y="50"/>
                  </a:lnTo>
                  <a:lnTo>
                    <a:pt x="82" y="54"/>
                  </a:lnTo>
                  <a:lnTo>
                    <a:pt x="80" y="57"/>
                  </a:lnTo>
                  <a:lnTo>
                    <a:pt x="79" y="61"/>
                  </a:lnTo>
                  <a:lnTo>
                    <a:pt x="77" y="65"/>
                  </a:lnTo>
                  <a:lnTo>
                    <a:pt x="74" y="68"/>
                  </a:lnTo>
                  <a:lnTo>
                    <a:pt x="71" y="71"/>
                  </a:lnTo>
                  <a:lnTo>
                    <a:pt x="68" y="74"/>
                  </a:lnTo>
                  <a:lnTo>
                    <a:pt x="65" y="77"/>
                  </a:lnTo>
                  <a:lnTo>
                    <a:pt x="62" y="79"/>
                  </a:lnTo>
                  <a:lnTo>
                    <a:pt x="58" y="80"/>
                  </a:lnTo>
                  <a:lnTo>
                    <a:pt x="54" y="82"/>
                  </a:lnTo>
                  <a:lnTo>
                    <a:pt x="50" y="83"/>
                  </a:lnTo>
                  <a:lnTo>
                    <a:pt x="46" y="83"/>
                  </a:lnTo>
                  <a:lnTo>
                    <a:pt x="42" y="83"/>
                  </a:lnTo>
                  <a:lnTo>
                    <a:pt x="37" y="83"/>
                  </a:lnTo>
                  <a:lnTo>
                    <a:pt x="33" y="83"/>
                  </a:lnTo>
                  <a:lnTo>
                    <a:pt x="29" y="82"/>
                  </a:lnTo>
                  <a:lnTo>
                    <a:pt x="26" y="80"/>
                  </a:lnTo>
                  <a:lnTo>
                    <a:pt x="22" y="79"/>
                  </a:lnTo>
                  <a:lnTo>
                    <a:pt x="18" y="77"/>
                  </a:lnTo>
                  <a:lnTo>
                    <a:pt x="15" y="74"/>
                  </a:lnTo>
                  <a:lnTo>
                    <a:pt x="12" y="71"/>
                  </a:lnTo>
                  <a:lnTo>
                    <a:pt x="10" y="68"/>
                  </a:lnTo>
                  <a:lnTo>
                    <a:pt x="6" y="65"/>
                  </a:lnTo>
                  <a:lnTo>
                    <a:pt x="5" y="61"/>
                  </a:lnTo>
                  <a:lnTo>
                    <a:pt x="3" y="57"/>
                  </a:lnTo>
                  <a:lnTo>
                    <a:pt x="1" y="54"/>
                  </a:lnTo>
                  <a:lnTo>
                    <a:pt x="1" y="50"/>
                  </a:lnTo>
                  <a:lnTo>
                    <a:pt x="0" y="46"/>
                  </a:lnTo>
                  <a:lnTo>
                    <a:pt x="0" y="42"/>
                  </a:lnTo>
                  <a:lnTo>
                    <a:pt x="0" y="37"/>
                  </a:lnTo>
                  <a:lnTo>
                    <a:pt x="1" y="33"/>
                  </a:lnTo>
                  <a:lnTo>
                    <a:pt x="1" y="29"/>
                  </a:lnTo>
                  <a:lnTo>
                    <a:pt x="3" y="26"/>
                  </a:lnTo>
                  <a:lnTo>
                    <a:pt x="5" y="22"/>
                  </a:lnTo>
                  <a:lnTo>
                    <a:pt x="6" y="18"/>
                  </a:lnTo>
                  <a:lnTo>
                    <a:pt x="10" y="15"/>
                  </a:lnTo>
                  <a:lnTo>
                    <a:pt x="12" y="12"/>
                  </a:lnTo>
                  <a:lnTo>
                    <a:pt x="15" y="9"/>
                  </a:lnTo>
                  <a:lnTo>
                    <a:pt x="18" y="6"/>
                  </a:lnTo>
                  <a:lnTo>
                    <a:pt x="22" y="4"/>
                  </a:lnTo>
                  <a:lnTo>
                    <a:pt x="26" y="3"/>
                  </a:lnTo>
                  <a:lnTo>
                    <a:pt x="29" y="1"/>
                  </a:lnTo>
                  <a:lnTo>
                    <a:pt x="33" y="0"/>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57" name="Rectangle 639"/>
            <p:cNvSpPr>
              <a:spLocks noChangeArrowheads="1"/>
            </p:cNvSpPr>
            <p:nvPr/>
          </p:nvSpPr>
          <p:spPr bwMode="auto">
            <a:xfrm>
              <a:off x="1824" y="864"/>
              <a:ext cx="825" cy="19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a:solidFill>
                    <a:schemeClr val="bg1"/>
                  </a:solidFill>
                  <a:latin typeface="Comic Sans MS" pitchFamily="-108" charset="0"/>
                </a:rPr>
                <a:t>Severe Thaw</a:t>
              </a:r>
              <a:endParaRPr lang="en-US" sz="1800">
                <a:solidFill>
                  <a:schemeClr val="bg1"/>
                </a:solidFill>
                <a:latin typeface="Comic Sans MS" pitchFamily="-108" charset="0"/>
              </a:endParaRPr>
            </a:p>
          </p:txBody>
        </p:sp>
        <p:sp>
          <p:nvSpPr>
            <p:cNvPr id="258" name="Oval 640"/>
            <p:cNvSpPr>
              <a:spLocks noChangeArrowheads="1"/>
            </p:cNvSpPr>
            <p:nvPr/>
          </p:nvSpPr>
          <p:spPr bwMode="auto">
            <a:xfrm>
              <a:off x="1703" y="916"/>
              <a:ext cx="68" cy="64"/>
            </a:xfrm>
            <a:prstGeom prst="ellipse">
              <a:avLst/>
            </a:prstGeom>
            <a:solidFill>
              <a:srgbClr val="000000"/>
            </a:solidFill>
            <a:ln w="9525">
              <a:noFill/>
              <a:round/>
              <a:headEnd/>
              <a:tailEnd/>
            </a:ln>
          </p:spPr>
          <p:txBody>
            <a:bodyPr>
              <a:prstTxWarp prst="textNoShape">
                <a:avLst/>
              </a:prstTxWarp>
            </a:bodyPr>
            <a:lstStyle/>
            <a:p>
              <a:endParaRPr lang="en-US"/>
            </a:p>
          </p:txBody>
        </p:sp>
        <p:sp>
          <p:nvSpPr>
            <p:cNvPr id="259" name="Freeform 641"/>
            <p:cNvSpPr>
              <a:spLocks/>
            </p:cNvSpPr>
            <p:nvPr/>
          </p:nvSpPr>
          <p:spPr bwMode="auto">
            <a:xfrm>
              <a:off x="1700" y="913"/>
              <a:ext cx="68" cy="64"/>
            </a:xfrm>
            <a:custGeom>
              <a:avLst/>
              <a:gdLst/>
              <a:ahLst/>
              <a:cxnLst>
                <a:cxn ang="0">
                  <a:pos x="46" y="0"/>
                </a:cxn>
                <a:cxn ang="0">
                  <a:pos x="54" y="2"/>
                </a:cxn>
                <a:cxn ang="0">
                  <a:pos x="62" y="5"/>
                </a:cxn>
                <a:cxn ang="0">
                  <a:pos x="68" y="10"/>
                </a:cxn>
                <a:cxn ang="0">
                  <a:pos x="74" y="15"/>
                </a:cxn>
                <a:cxn ang="0">
                  <a:pos x="79" y="22"/>
                </a:cxn>
                <a:cxn ang="0">
                  <a:pos x="82" y="29"/>
                </a:cxn>
                <a:cxn ang="0">
                  <a:pos x="84" y="37"/>
                </a:cxn>
                <a:cxn ang="0">
                  <a:pos x="84" y="46"/>
                </a:cxn>
                <a:cxn ang="0">
                  <a:pos x="82" y="54"/>
                </a:cxn>
                <a:cxn ang="0">
                  <a:pos x="79" y="62"/>
                </a:cxn>
                <a:cxn ang="0">
                  <a:pos x="74" y="68"/>
                </a:cxn>
                <a:cxn ang="0">
                  <a:pos x="68" y="74"/>
                </a:cxn>
                <a:cxn ang="0">
                  <a:pos x="62" y="79"/>
                </a:cxn>
                <a:cxn ang="0">
                  <a:pos x="54" y="82"/>
                </a:cxn>
                <a:cxn ang="0">
                  <a:pos x="46" y="84"/>
                </a:cxn>
                <a:cxn ang="0">
                  <a:pos x="37" y="84"/>
                </a:cxn>
                <a:cxn ang="0">
                  <a:pos x="29" y="82"/>
                </a:cxn>
                <a:cxn ang="0">
                  <a:pos x="22" y="79"/>
                </a:cxn>
                <a:cxn ang="0">
                  <a:pos x="15" y="74"/>
                </a:cxn>
                <a:cxn ang="0">
                  <a:pos x="10" y="68"/>
                </a:cxn>
                <a:cxn ang="0">
                  <a:pos x="5" y="62"/>
                </a:cxn>
                <a:cxn ang="0">
                  <a:pos x="2" y="54"/>
                </a:cxn>
                <a:cxn ang="0">
                  <a:pos x="0" y="46"/>
                </a:cxn>
                <a:cxn ang="0">
                  <a:pos x="0" y="37"/>
                </a:cxn>
                <a:cxn ang="0">
                  <a:pos x="2" y="29"/>
                </a:cxn>
                <a:cxn ang="0">
                  <a:pos x="5" y="22"/>
                </a:cxn>
                <a:cxn ang="0">
                  <a:pos x="10" y="15"/>
                </a:cxn>
                <a:cxn ang="0">
                  <a:pos x="15" y="10"/>
                </a:cxn>
                <a:cxn ang="0">
                  <a:pos x="22" y="5"/>
                </a:cxn>
                <a:cxn ang="0">
                  <a:pos x="29" y="2"/>
                </a:cxn>
                <a:cxn ang="0">
                  <a:pos x="37" y="0"/>
                </a:cxn>
                <a:cxn ang="0">
                  <a:pos x="42" y="0"/>
                </a:cxn>
              </a:cxnLst>
              <a:rect l="0" t="0" r="r" b="b"/>
              <a:pathLst>
                <a:path w="84" h="84">
                  <a:moveTo>
                    <a:pt x="42" y="0"/>
                  </a:moveTo>
                  <a:lnTo>
                    <a:pt x="46" y="0"/>
                  </a:lnTo>
                  <a:lnTo>
                    <a:pt x="50" y="1"/>
                  </a:lnTo>
                  <a:lnTo>
                    <a:pt x="54" y="2"/>
                  </a:lnTo>
                  <a:lnTo>
                    <a:pt x="58" y="3"/>
                  </a:lnTo>
                  <a:lnTo>
                    <a:pt x="62" y="5"/>
                  </a:lnTo>
                  <a:lnTo>
                    <a:pt x="65" y="6"/>
                  </a:lnTo>
                  <a:lnTo>
                    <a:pt x="68" y="10"/>
                  </a:lnTo>
                  <a:lnTo>
                    <a:pt x="71" y="12"/>
                  </a:lnTo>
                  <a:lnTo>
                    <a:pt x="74" y="15"/>
                  </a:lnTo>
                  <a:lnTo>
                    <a:pt x="77" y="19"/>
                  </a:lnTo>
                  <a:lnTo>
                    <a:pt x="79" y="22"/>
                  </a:lnTo>
                  <a:lnTo>
                    <a:pt x="80" y="26"/>
                  </a:lnTo>
                  <a:lnTo>
                    <a:pt x="82" y="29"/>
                  </a:lnTo>
                  <a:lnTo>
                    <a:pt x="83" y="33"/>
                  </a:lnTo>
                  <a:lnTo>
                    <a:pt x="84" y="37"/>
                  </a:lnTo>
                  <a:lnTo>
                    <a:pt x="84" y="42"/>
                  </a:lnTo>
                  <a:lnTo>
                    <a:pt x="84" y="46"/>
                  </a:lnTo>
                  <a:lnTo>
                    <a:pt x="83" y="50"/>
                  </a:lnTo>
                  <a:lnTo>
                    <a:pt x="82" y="54"/>
                  </a:lnTo>
                  <a:lnTo>
                    <a:pt x="80" y="58"/>
                  </a:lnTo>
                  <a:lnTo>
                    <a:pt x="79" y="62"/>
                  </a:lnTo>
                  <a:lnTo>
                    <a:pt x="77" y="65"/>
                  </a:lnTo>
                  <a:lnTo>
                    <a:pt x="74" y="68"/>
                  </a:lnTo>
                  <a:lnTo>
                    <a:pt x="71" y="71"/>
                  </a:lnTo>
                  <a:lnTo>
                    <a:pt x="68" y="74"/>
                  </a:lnTo>
                  <a:lnTo>
                    <a:pt x="65" y="77"/>
                  </a:lnTo>
                  <a:lnTo>
                    <a:pt x="62" y="79"/>
                  </a:lnTo>
                  <a:lnTo>
                    <a:pt x="58" y="80"/>
                  </a:lnTo>
                  <a:lnTo>
                    <a:pt x="54" y="82"/>
                  </a:lnTo>
                  <a:lnTo>
                    <a:pt x="50" y="83"/>
                  </a:lnTo>
                  <a:lnTo>
                    <a:pt x="46" y="84"/>
                  </a:lnTo>
                  <a:lnTo>
                    <a:pt x="42" y="84"/>
                  </a:lnTo>
                  <a:lnTo>
                    <a:pt x="37" y="84"/>
                  </a:lnTo>
                  <a:lnTo>
                    <a:pt x="33" y="83"/>
                  </a:lnTo>
                  <a:lnTo>
                    <a:pt x="29" y="82"/>
                  </a:lnTo>
                  <a:lnTo>
                    <a:pt x="26" y="80"/>
                  </a:lnTo>
                  <a:lnTo>
                    <a:pt x="22" y="79"/>
                  </a:lnTo>
                  <a:lnTo>
                    <a:pt x="19" y="77"/>
                  </a:lnTo>
                  <a:lnTo>
                    <a:pt x="15" y="74"/>
                  </a:lnTo>
                  <a:lnTo>
                    <a:pt x="12" y="71"/>
                  </a:lnTo>
                  <a:lnTo>
                    <a:pt x="10" y="68"/>
                  </a:lnTo>
                  <a:lnTo>
                    <a:pt x="6" y="65"/>
                  </a:lnTo>
                  <a:lnTo>
                    <a:pt x="5" y="62"/>
                  </a:lnTo>
                  <a:lnTo>
                    <a:pt x="3" y="58"/>
                  </a:lnTo>
                  <a:lnTo>
                    <a:pt x="2" y="54"/>
                  </a:lnTo>
                  <a:lnTo>
                    <a:pt x="1" y="50"/>
                  </a:lnTo>
                  <a:lnTo>
                    <a:pt x="0" y="46"/>
                  </a:lnTo>
                  <a:lnTo>
                    <a:pt x="0" y="42"/>
                  </a:lnTo>
                  <a:lnTo>
                    <a:pt x="0" y="37"/>
                  </a:lnTo>
                  <a:lnTo>
                    <a:pt x="1" y="33"/>
                  </a:lnTo>
                  <a:lnTo>
                    <a:pt x="2" y="29"/>
                  </a:lnTo>
                  <a:lnTo>
                    <a:pt x="3" y="26"/>
                  </a:lnTo>
                  <a:lnTo>
                    <a:pt x="5" y="22"/>
                  </a:lnTo>
                  <a:lnTo>
                    <a:pt x="6" y="19"/>
                  </a:lnTo>
                  <a:lnTo>
                    <a:pt x="10" y="15"/>
                  </a:lnTo>
                  <a:lnTo>
                    <a:pt x="12" y="12"/>
                  </a:lnTo>
                  <a:lnTo>
                    <a:pt x="15" y="10"/>
                  </a:lnTo>
                  <a:lnTo>
                    <a:pt x="19" y="6"/>
                  </a:lnTo>
                  <a:lnTo>
                    <a:pt x="22" y="5"/>
                  </a:lnTo>
                  <a:lnTo>
                    <a:pt x="26" y="3"/>
                  </a:lnTo>
                  <a:lnTo>
                    <a:pt x="29" y="2"/>
                  </a:lnTo>
                  <a:lnTo>
                    <a:pt x="33" y="1"/>
                  </a:lnTo>
                  <a:lnTo>
                    <a:pt x="37" y="0"/>
                  </a:lnTo>
                  <a:lnTo>
                    <a:pt x="42" y="0"/>
                  </a:lnTo>
                  <a:lnTo>
                    <a:pt x="42"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60" name="Rectangle 642"/>
            <p:cNvSpPr>
              <a:spLocks noChangeArrowheads="1"/>
            </p:cNvSpPr>
            <p:nvPr/>
          </p:nvSpPr>
          <p:spPr bwMode="auto">
            <a:xfrm>
              <a:off x="1822" y="567"/>
              <a:ext cx="855" cy="19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a:solidFill>
                    <a:schemeClr val="bg1"/>
                  </a:solidFill>
                  <a:latin typeface="Comic Sans MS" pitchFamily="-108" charset="0"/>
                </a:rPr>
                <a:t>Minimal Thaw</a:t>
              </a:r>
              <a:endParaRPr lang="en-US" sz="1800">
                <a:solidFill>
                  <a:schemeClr val="bg1"/>
                </a:solidFill>
                <a:latin typeface="Comic Sans MS" pitchFamily="-108" charset="0"/>
              </a:endParaRPr>
            </a:p>
          </p:txBody>
        </p:sp>
        <p:sp>
          <p:nvSpPr>
            <p:cNvPr id="261" name="Oval 643"/>
            <p:cNvSpPr>
              <a:spLocks noChangeArrowheads="1"/>
            </p:cNvSpPr>
            <p:nvPr/>
          </p:nvSpPr>
          <p:spPr bwMode="auto">
            <a:xfrm>
              <a:off x="1702" y="618"/>
              <a:ext cx="68" cy="65"/>
            </a:xfrm>
            <a:prstGeom prst="ellipse">
              <a:avLst/>
            </a:prstGeom>
            <a:solidFill>
              <a:srgbClr val="FFFFFF"/>
            </a:solidFill>
            <a:ln w="9525">
              <a:noFill/>
              <a:round/>
              <a:headEnd/>
              <a:tailEnd/>
            </a:ln>
          </p:spPr>
          <p:txBody>
            <a:bodyPr>
              <a:prstTxWarp prst="textNoShape">
                <a:avLst/>
              </a:prstTxWarp>
            </a:bodyPr>
            <a:lstStyle/>
            <a:p>
              <a:endParaRPr lang="en-US"/>
            </a:p>
          </p:txBody>
        </p:sp>
        <p:sp>
          <p:nvSpPr>
            <p:cNvPr id="262" name="Freeform 644"/>
            <p:cNvSpPr>
              <a:spLocks/>
            </p:cNvSpPr>
            <p:nvPr/>
          </p:nvSpPr>
          <p:spPr bwMode="auto">
            <a:xfrm>
              <a:off x="1699" y="615"/>
              <a:ext cx="68" cy="64"/>
            </a:xfrm>
            <a:custGeom>
              <a:avLst/>
              <a:gdLst/>
              <a:ahLst/>
              <a:cxnLst>
                <a:cxn ang="0">
                  <a:pos x="47" y="0"/>
                </a:cxn>
                <a:cxn ang="0">
                  <a:pos x="55" y="2"/>
                </a:cxn>
                <a:cxn ang="0">
                  <a:pos x="62" y="5"/>
                </a:cxn>
                <a:cxn ang="0">
                  <a:pos x="69" y="10"/>
                </a:cxn>
                <a:cxn ang="0">
                  <a:pos x="74" y="16"/>
                </a:cxn>
                <a:cxn ang="0">
                  <a:pos x="79" y="22"/>
                </a:cxn>
                <a:cxn ang="0">
                  <a:pos x="82" y="29"/>
                </a:cxn>
                <a:cxn ang="0">
                  <a:pos x="84" y="38"/>
                </a:cxn>
                <a:cxn ang="0">
                  <a:pos x="84" y="46"/>
                </a:cxn>
                <a:cxn ang="0">
                  <a:pos x="82" y="55"/>
                </a:cxn>
                <a:cxn ang="0">
                  <a:pos x="79" y="62"/>
                </a:cxn>
                <a:cxn ang="0">
                  <a:pos x="74" y="68"/>
                </a:cxn>
                <a:cxn ang="0">
                  <a:pos x="69" y="74"/>
                </a:cxn>
                <a:cxn ang="0">
                  <a:pos x="62" y="79"/>
                </a:cxn>
                <a:cxn ang="0">
                  <a:pos x="55" y="82"/>
                </a:cxn>
                <a:cxn ang="0">
                  <a:pos x="47" y="84"/>
                </a:cxn>
                <a:cxn ang="0">
                  <a:pos x="38" y="84"/>
                </a:cxn>
                <a:cxn ang="0">
                  <a:pos x="30" y="82"/>
                </a:cxn>
                <a:cxn ang="0">
                  <a:pos x="22" y="79"/>
                </a:cxn>
                <a:cxn ang="0">
                  <a:pos x="16" y="74"/>
                </a:cxn>
                <a:cxn ang="0">
                  <a:pos x="10" y="68"/>
                </a:cxn>
                <a:cxn ang="0">
                  <a:pos x="5" y="62"/>
                </a:cxn>
                <a:cxn ang="0">
                  <a:pos x="2" y="55"/>
                </a:cxn>
                <a:cxn ang="0">
                  <a:pos x="0" y="46"/>
                </a:cxn>
                <a:cxn ang="0">
                  <a:pos x="0" y="38"/>
                </a:cxn>
                <a:cxn ang="0">
                  <a:pos x="2" y="29"/>
                </a:cxn>
                <a:cxn ang="0">
                  <a:pos x="5" y="22"/>
                </a:cxn>
                <a:cxn ang="0">
                  <a:pos x="10" y="16"/>
                </a:cxn>
                <a:cxn ang="0">
                  <a:pos x="16" y="10"/>
                </a:cxn>
                <a:cxn ang="0">
                  <a:pos x="22" y="5"/>
                </a:cxn>
                <a:cxn ang="0">
                  <a:pos x="30" y="2"/>
                </a:cxn>
                <a:cxn ang="0">
                  <a:pos x="38" y="0"/>
                </a:cxn>
                <a:cxn ang="0">
                  <a:pos x="43" y="0"/>
                </a:cxn>
              </a:cxnLst>
              <a:rect l="0" t="0" r="r" b="b"/>
              <a:pathLst>
                <a:path w="84" h="84">
                  <a:moveTo>
                    <a:pt x="43" y="0"/>
                  </a:moveTo>
                  <a:lnTo>
                    <a:pt x="47" y="0"/>
                  </a:lnTo>
                  <a:lnTo>
                    <a:pt x="51" y="1"/>
                  </a:lnTo>
                  <a:lnTo>
                    <a:pt x="55" y="2"/>
                  </a:lnTo>
                  <a:lnTo>
                    <a:pt x="58" y="3"/>
                  </a:lnTo>
                  <a:lnTo>
                    <a:pt x="62" y="5"/>
                  </a:lnTo>
                  <a:lnTo>
                    <a:pt x="65" y="7"/>
                  </a:lnTo>
                  <a:lnTo>
                    <a:pt x="69" y="10"/>
                  </a:lnTo>
                  <a:lnTo>
                    <a:pt x="72" y="12"/>
                  </a:lnTo>
                  <a:lnTo>
                    <a:pt x="74" y="16"/>
                  </a:lnTo>
                  <a:lnTo>
                    <a:pt x="78" y="19"/>
                  </a:lnTo>
                  <a:lnTo>
                    <a:pt x="79" y="22"/>
                  </a:lnTo>
                  <a:lnTo>
                    <a:pt x="81" y="26"/>
                  </a:lnTo>
                  <a:lnTo>
                    <a:pt x="82" y="29"/>
                  </a:lnTo>
                  <a:lnTo>
                    <a:pt x="83" y="33"/>
                  </a:lnTo>
                  <a:lnTo>
                    <a:pt x="84" y="38"/>
                  </a:lnTo>
                  <a:lnTo>
                    <a:pt x="84" y="42"/>
                  </a:lnTo>
                  <a:lnTo>
                    <a:pt x="84" y="46"/>
                  </a:lnTo>
                  <a:lnTo>
                    <a:pt x="83" y="51"/>
                  </a:lnTo>
                  <a:lnTo>
                    <a:pt x="82" y="55"/>
                  </a:lnTo>
                  <a:lnTo>
                    <a:pt x="81" y="58"/>
                  </a:lnTo>
                  <a:lnTo>
                    <a:pt x="79" y="62"/>
                  </a:lnTo>
                  <a:lnTo>
                    <a:pt x="78" y="65"/>
                  </a:lnTo>
                  <a:lnTo>
                    <a:pt x="74" y="68"/>
                  </a:lnTo>
                  <a:lnTo>
                    <a:pt x="72" y="72"/>
                  </a:lnTo>
                  <a:lnTo>
                    <a:pt x="69" y="74"/>
                  </a:lnTo>
                  <a:lnTo>
                    <a:pt x="65" y="77"/>
                  </a:lnTo>
                  <a:lnTo>
                    <a:pt x="62" y="79"/>
                  </a:lnTo>
                  <a:lnTo>
                    <a:pt x="58" y="81"/>
                  </a:lnTo>
                  <a:lnTo>
                    <a:pt x="55" y="82"/>
                  </a:lnTo>
                  <a:lnTo>
                    <a:pt x="51" y="83"/>
                  </a:lnTo>
                  <a:lnTo>
                    <a:pt x="47" y="84"/>
                  </a:lnTo>
                  <a:lnTo>
                    <a:pt x="43" y="84"/>
                  </a:lnTo>
                  <a:lnTo>
                    <a:pt x="38" y="84"/>
                  </a:lnTo>
                  <a:lnTo>
                    <a:pt x="34" y="83"/>
                  </a:lnTo>
                  <a:lnTo>
                    <a:pt x="30" y="82"/>
                  </a:lnTo>
                  <a:lnTo>
                    <a:pt x="26" y="81"/>
                  </a:lnTo>
                  <a:lnTo>
                    <a:pt x="22" y="79"/>
                  </a:lnTo>
                  <a:lnTo>
                    <a:pt x="19" y="77"/>
                  </a:lnTo>
                  <a:lnTo>
                    <a:pt x="16" y="74"/>
                  </a:lnTo>
                  <a:lnTo>
                    <a:pt x="12" y="72"/>
                  </a:lnTo>
                  <a:lnTo>
                    <a:pt x="10" y="68"/>
                  </a:lnTo>
                  <a:lnTo>
                    <a:pt x="7" y="65"/>
                  </a:lnTo>
                  <a:lnTo>
                    <a:pt x="5" y="62"/>
                  </a:lnTo>
                  <a:lnTo>
                    <a:pt x="4" y="58"/>
                  </a:lnTo>
                  <a:lnTo>
                    <a:pt x="2" y="55"/>
                  </a:lnTo>
                  <a:lnTo>
                    <a:pt x="1" y="51"/>
                  </a:lnTo>
                  <a:lnTo>
                    <a:pt x="0" y="46"/>
                  </a:lnTo>
                  <a:lnTo>
                    <a:pt x="0" y="42"/>
                  </a:lnTo>
                  <a:lnTo>
                    <a:pt x="0" y="38"/>
                  </a:lnTo>
                  <a:lnTo>
                    <a:pt x="1" y="33"/>
                  </a:lnTo>
                  <a:lnTo>
                    <a:pt x="2" y="29"/>
                  </a:lnTo>
                  <a:lnTo>
                    <a:pt x="4" y="26"/>
                  </a:lnTo>
                  <a:lnTo>
                    <a:pt x="5" y="22"/>
                  </a:lnTo>
                  <a:lnTo>
                    <a:pt x="7" y="19"/>
                  </a:lnTo>
                  <a:lnTo>
                    <a:pt x="10" y="16"/>
                  </a:lnTo>
                  <a:lnTo>
                    <a:pt x="12" y="12"/>
                  </a:lnTo>
                  <a:lnTo>
                    <a:pt x="16" y="10"/>
                  </a:lnTo>
                  <a:lnTo>
                    <a:pt x="19" y="7"/>
                  </a:lnTo>
                  <a:lnTo>
                    <a:pt x="22" y="5"/>
                  </a:lnTo>
                  <a:lnTo>
                    <a:pt x="26" y="3"/>
                  </a:lnTo>
                  <a:lnTo>
                    <a:pt x="30" y="2"/>
                  </a:lnTo>
                  <a:lnTo>
                    <a:pt x="34" y="1"/>
                  </a:lnTo>
                  <a:lnTo>
                    <a:pt x="38" y="0"/>
                  </a:lnTo>
                  <a:lnTo>
                    <a:pt x="43" y="0"/>
                  </a:lnTo>
                  <a:lnTo>
                    <a:pt x="43"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263" name="Rectangle 645"/>
            <p:cNvSpPr>
              <a:spLocks noChangeArrowheads="1"/>
            </p:cNvSpPr>
            <p:nvPr/>
          </p:nvSpPr>
          <p:spPr bwMode="auto">
            <a:xfrm rot="16200000">
              <a:off x="469" y="1095"/>
              <a:ext cx="1433" cy="380"/>
            </a:xfrm>
            <a:prstGeom prst="rect">
              <a:avLst/>
            </a:prstGeom>
            <a:noFill/>
            <a:ln w="9525">
              <a:noFill/>
              <a:miter lim="800000"/>
              <a:headEnd/>
              <a:tailEnd/>
            </a:ln>
          </p:spPr>
          <p:txBody>
            <a:bodyPr wrap="none" lIns="0" tIns="0" rIns="0" bIns="0">
              <a:prstTxWarp prst="textNoShape">
                <a:avLst/>
              </a:prstTxWarp>
              <a:spAutoFit/>
            </a:bodyPr>
            <a:lstStyle/>
            <a:p>
              <a:pPr algn="ctr" eaLnBrk="1" hangingPunct="1"/>
              <a:r>
                <a:rPr lang="en-US" sz="1700">
                  <a:solidFill>
                    <a:schemeClr val="bg1"/>
                  </a:solidFill>
                  <a:latin typeface="Comic Sans MS" pitchFamily="-108" charset="0"/>
                </a:rPr>
                <a:t>Ecosystem Respiration</a:t>
              </a:r>
            </a:p>
            <a:p>
              <a:pPr algn="ctr" eaLnBrk="1" hangingPunct="1"/>
              <a:r>
                <a:rPr lang="en-US" sz="1700">
                  <a:solidFill>
                    <a:schemeClr val="bg1"/>
                  </a:solidFill>
                  <a:latin typeface="Comic Sans MS" pitchFamily="-108" charset="0"/>
                </a:rPr>
                <a:t> (umol CO</a:t>
              </a:r>
              <a:r>
                <a:rPr lang="en-US" sz="1700" baseline="-25000">
                  <a:solidFill>
                    <a:schemeClr val="bg1"/>
                  </a:solidFill>
                  <a:latin typeface="Comic Sans MS" pitchFamily="-108" charset="0"/>
                </a:rPr>
                <a:t>2</a:t>
              </a:r>
              <a:r>
                <a:rPr lang="en-US" sz="1700">
                  <a:solidFill>
                    <a:schemeClr val="bg1"/>
                  </a:solidFill>
                  <a:latin typeface="Comic Sans MS" pitchFamily="-108" charset="0"/>
                </a:rPr>
                <a:t> m</a:t>
              </a:r>
              <a:r>
                <a:rPr lang="en-US" sz="1700" baseline="30000">
                  <a:solidFill>
                    <a:schemeClr val="bg1"/>
                  </a:solidFill>
                  <a:latin typeface="Comic Sans MS" pitchFamily="-108" charset="0"/>
                </a:rPr>
                <a:t>-2</a:t>
              </a:r>
              <a:r>
                <a:rPr lang="en-US" sz="1700">
                  <a:solidFill>
                    <a:schemeClr val="bg1"/>
                  </a:solidFill>
                  <a:latin typeface="Comic Sans MS" pitchFamily="-108" charset="0"/>
                </a:rPr>
                <a:t> sec</a:t>
              </a:r>
              <a:r>
                <a:rPr lang="en-US" sz="1700" baseline="30000">
                  <a:solidFill>
                    <a:schemeClr val="bg1"/>
                  </a:solidFill>
                  <a:latin typeface="Comic Sans MS" pitchFamily="-108" charset="0"/>
                </a:rPr>
                <a:t>-1</a:t>
              </a:r>
              <a:r>
                <a:rPr lang="en-US" sz="1700">
                  <a:solidFill>
                    <a:schemeClr val="bg1"/>
                  </a:solidFill>
                  <a:latin typeface="Comic Sans MS" pitchFamily="-108" charset="0"/>
                </a:rPr>
                <a:t>)</a:t>
              </a:r>
              <a:endParaRPr lang="en-US" sz="1800">
                <a:solidFill>
                  <a:schemeClr val="bg1"/>
                </a:solidFill>
                <a:latin typeface="Comic Sans MS" pitchFamily="-108" charset="0"/>
              </a:endParaRPr>
            </a:p>
          </p:txBody>
        </p:sp>
        <p:sp>
          <p:nvSpPr>
            <p:cNvPr id="264" name="Rectangle 646"/>
            <p:cNvSpPr>
              <a:spLocks noChangeArrowheads="1"/>
            </p:cNvSpPr>
            <p:nvPr/>
          </p:nvSpPr>
          <p:spPr bwMode="auto">
            <a:xfrm>
              <a:off x="4361" y="1815"/>
              <a:ext cx="1687" cy="213"/>
            </a:xfrm>
            <a:prstGeom prst="rect">
              <a:avLst/>
            </a:prstGeom>
            <a:noFill/>
            <a:ln w="9525">
              <a:noFill/>
              <a:miter lim="800000"/>
              <a:headEnd/>
              <a:tailEnd/>
            </a:ln>
            <a:effectLst/>
          </p:spPr>
          <p:txBody>
            <a:bodyPr wrap="square">
              <a:prstTxWarp prst="textNoShape">
                <a:avLst/>
              </a:prstTxWarp>
              <a:spAutoFit/>
            </a:bodyPr>
            <a:lstStyle/>
            <a:p>
              <a:r>
                <a:rPr lang="en-US" sz="1600" dirty="0" smtClean="0">
                  <a:solidFill>
                    <a:schemeClr val="bg1"/>
                  </a:solidFill>
                  <a:latin typeface="Comic Sans MS" pitchFamily="-108" charset="0"/>
                </a:rPr>
                <a:t>[</a:t>
              </a:r>
              <a:r>
                <a:rPr lang="en-US" sz="1600" dirty="0" err="1" smtClean="0">
                  <a:solidFill>
                    <a:schemeClr val="bg1"/>
                  </a:solidFill>
                  <a:latin typeface="Comic Sans MS" pitchFamily="-108" charset="0"/>
                </a:rPr>
                <a:t>Schuur</a:t>
              </a:r>
              <a:r>
                <a:rPr lang="en-US" sz="1600" dirty="0" smtClean="0">
                  <a:solidFill>
                    <a:schemeClr val="bg1"/>
                  </a:solidFill>
                  <a:latin typeface="Comic Sans MS" pitchFamily="-108" charset="0"/>
                </a:rPr>
                <a:t> et al. 2009] </a:t>
              </a:r>
              <a:endParaRPr lang="en-US" sz="1600" dirty="0">
                <a:solidFill>
                  <a:schemeClr val="bg1"/>
                </a:solidFill>
                <a:latin typeface="Comic Sans MS" pitchFamily="-108" charset="0"/>
              </a:endParaRPr>
            </a:p>
          </p:txBody>
        </p:sp>
        <p:sp>
          <p:nvSpPr>
            <p:cNvPr id="265" name="Rectangle 648"/>
            <p:cNvSpPr>
              <a:spLocks noChangeArrowheads="1"/>
            </p:cNvSpPr>
            <p:nvPr/>
          </p:nvSpPr>
          <p:spPr bwMode="auto">
            <a:xfrm>
              <a:off x="4443" y="496"/>
              <a:ext cx="1177" cy="682"/>
            </a:xfrm>
            <a:prstGeom prst="rect">
              <a:avLst/>
            </a:prstGeom>
            <a:noFill/>
            <a:ln w="9525">
              <a:noFill/>
              <a:miter lim="800000"/>
              <a:headEnd/>
              <a:tailEnd/>
            </a:ln>
            <a:effectLst/>
          </p:spPr>
          <p:txBody>
            <a:bodyPr wrap="none">
              <a:prstTxWarp prst="textNoShape">
                <a:avLst/>
              </a:prstTxWarp>
              <a:spAutoFit/>
            </a:bodyPr>
            <a:lstStyle/>
            <a:p>
              <a:r>
                <a:rPr lang="en-US" sz="2800" dirty="0">
                  <a:solidFill>
                    <a:schemeClr val="bg1"/>
                  </a:solidFill>
                  <a:latin typeface="Comic Sans MS" pitchFamily="-108" charset="0"/>
                </a:rPr>
                <a:t>Biological </a:t>
              </a:r>
            </a:p>
            <a:p>
              <a:r>
                <a:rPr lang="en-US" sz="2800" dirty="0">
                  <a:solidFill>
                    <a:schemeClr val="bg1"/>
                  </a:solidFill>
                  <a:latin typeface="Comic Sans MS" pitchFamily="-108" charset="0"/>
                </a:rPr>
                <a:t>Threshold</a:t>
              </a:r>
            </a:p>
          </p:txBody>
        </p:sp>
      </p:grpSp>
      <p:sp>
        <p:nvSpPr>
          <p:cNvPr id="1666" name="Text Box 2"/>
          <p:cNvSpPr txBox="1">
            <a:spLocks noChangeArrowheads="1"/>
          </p:cNvSpPr>
          <p:nvPr/>
        </p:nvSpPr>
        <p:spPr bwMode="auto">
          <a:xfrm>
            <a:off x="0" y="-76200"/>
            <a:ext cx="9601200" cy="728663"/>
          </a:xfrm>
          <a:prstGeom prst="rect">
            <a:avLst/>
          </a:prstGeom>
          <a:noFill/>
          <a:ln w="9525">
            <a:noFill/>
            <a:miter lim="800000"/>
            <a:headEnd/>
            <a:tailEnd/>
          </a:ln>
          <a:effectLst/>
        </p:spPr>
        <p:txBody>
          <a:bodyPr>
            <a:prstTxWarp prst="textNoShape">
              <a:avLst/>
            </a:prstTxWarp>
            <a:spAutoFit/>
          </a:bodyPr>
          <a:lstStyle/>
          <a:p>
            <a:pPr algn="ctr"/>
            <a:r>
              <a:rPr lang="en-US" sz="3600" dirty="0">
                <a:solidFill>
                  <a:srgbClr val="FFFF00"/>
                </a:solidFill>
                <a:latin typeface="Comic Sans MS" pitchFamily="-108" charset="0"/>
              </a:rPr>
              <a:t>Permafrost Thaw: Threshold Dynamics</a:t>
            </a:r>
          </a:p>
        </p:txBody>
      </p:sp>
      <p:sp>
        <p:nvSpPr>
          <p:cNvPr id="1667" name="Rectangle 648"/>
          <p:cNvSpPr>
            <a:spLocks noChangeArrowheads="1"/>
          </p:cNvSpPr>
          <p:nvPr/>
        </p:nvSpPr>
        <p:spPr bwMode="auto">
          <a:xfrm>
            <a:off x="297905" y="3722163"/>
            <a:ext cx="1885702" cy="954107"/>
          </a:xfrm>
          <a:prstGeom prst="rect">
            <a:avLst/>
          </a:prstGeom>
          <a:noFill/>
          <a:ln w="9525">
            <a:noFill/>
            <a:miter lim="800000"/>
            <a:headEnd/>
            <a:tailEnd/>
          </a:ln>
          <a:effectLst/>
        </p:spPr>
        <p:txBody>
          <a:bodyPr wrap="none">
            <a:prstTxWarp prst="textNoShape">
              <a:avLst/>
            </a:prstTxWarp>
            <a:spAutoFit/>
          </a:bodyPr>
          <a:lstStyle/>
          <a:p>
            <a:r>
              <a:rPr lang="en-US" sz="2800" dirty="0" smtClean="0">
                <a:latin typeface="Comic Sans MS" pitchFamily="-108" charset="0"/>
              </a:rPr>
              <a:t>Physical </a:t>
            </a:r>
            <a:endParaRPr lang="en-US" sz="2800" dirty="0">
              <a:latin typeface="Comic Sans MS" pitchFamily="-108" charset="0"/>
            </a:endParaRPr>
          </a:p>
          <a:p>
            <a:r>
              <a:rPr lang="en-US" sz="2800" dirty="0">
                <a:latin typeface="Comic Sans MS" pitchFamily="-108" charset="0"/>
              </a:rPr>
              <a:t>Threshold</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3"/>
          <p:cNvSpPr txBox="1">
            <a:spLocks noChangeArrowheads="1"/>
          </p:cNvSpPr>
          <p:nvPr/>
        </p:nvSpPr>
        <p:spPr bwMode="auto">
          <a:xfrm>
            <a:off x="-228600" y="-76200"/>
            <a:ext cx="9601200" cy="728663"/>
          </a:xfrm>
          <a:prstGeom prst="rect">
            <a:avLst/>
          </a:prstGeom>
          <a:noFill/>
          <a:ln w="9525">
            <a:noFill/>
            <a:miter lim="800000"/>
            <a:headEnd/>
            <a:tailEnd/>
          </a:ln>
          <a:effectLst/>
        </p:spPr>
        <p:txBody>
          <a:bodyPr>
            <a:prstTxWarp prst="textNoShape">
              <a:avLst/>
            </a:prstTxWarp>
            <a:spAutoFit/>
          </a:bodyPr>
          <a:lstStyle/>
          <a:p>
            <a:pPr algn="ctr"/>
            <a:r>
              <a:rPr lang="en-US" sz="3600" dirty="0">
                <a:solidFill>
                  <a:srgbClr val="FFFF00"/>
                </a:solidFill>
                <a:latin typeface="Comic Sans MS" pitchFamily="-108" charset="0"/>
              </a:rPr>
              <a:t>Permafrost Thaw: Active Layer Thickening</a:t>
            </a:r>
          </a:p>
        </p:txBody>
      </p:sp>
      <p:sp>
        <p:nvSpPr>
          <p:cNvPr id="89102" name="Rectangle 14"/>
          <p:cNvSpPr>
            <a:spLocks noChangeArrowheads="1"/>
          </p:cNvSpPr>
          <p:nvPr/>
        </p:nvSpPr>
        <p:spPr bwMode="auto">
          <a:xfrm>
            <a:off x="0" y="6423025"/>
            <a:ext cx="4183063" cy="374650"/>
          </a:xfrm>
          <a:prstGeom prst="rect">
            <a:avLst/>
          </a:prstGeom>
          <a:noFill/>
          <a:ln w="9525">
            <a:noFill/>
            <a:miter lim="800000"/>
            <a:headEnd/>
            <a:tailEnd/>
          </a:ln>
          <a:effectLst/>
        </p:spPr>
        <p:txBody>
          <a:bodyPr wrap="none">
            <a:prstTxWarp prst="textNoShape">
              <a:avLst/>
            </a:prstTxWarp>
            <a:spAutoFit/>
          </a:bodyPr>
          <a:lstStyle/>
          <a:p>
            <a:r>
              <a:rPr lang="en-US" sz="1600">
                <a:solidFill>
                  <a:schemeClr val="bg1"/>
                </a:solidFill>
                <a:latin typeface="Comic Sans MS" pitchFamily="-108" charset="0"/>
              </a:rPr>
              <a:t>[Nelson et al. 2004, Oelke &amp; Zhang 2004 ]</a:t>
            </a:r>
          </a:p>
        </p:txBody>
      </p:sp>
      <p:grpSp>
        <p:nvGrpSpPr>
          <p:cNvPr id="2" name="Group 20"/>
          <p:cNvGrpSpPr>
            <a:grpSpLocks/>
          </p:cNvGrpSpPr>
          <p:nvPr/>
        </p:nvGrpSpPr>
        <p:grpSpPr bwMode="auto">
          <a:xfrm>
            <a:off x="4191000" y="2417763"/>
            <a:ext cx="4953000" cy="4440237"/>
            <a:chOff x="2640" y="1523"/>
            <a:chExt cx="3120" cy="2797"/>
          </a:xfrm>
        </p:grpSpPr>
        <p:pic>
          <p:nvPicPr>
            <p:cNvPr id="89090" name="Picture 2" descr="calm-map-permafrost-#315667.gif                                0005CE87Macintosh HD                   BE95F007:"/>
            <p:cNvPicPr>
              <a:picLocks noChangeAspect="1" noChangeArrowheads="1"/>
            </p:cNvPicPr>
            <p:nvPr/>
          </p:nvPicPr>
          <p:blipFill>
            <a:blip r:embed="rId3"/>
            <a:srcRect/>
            <a:stretch>
              <a:fillRect/>
            </a:stretch>
          </p:blipFill>
          <p:spPr bwMode="auto">
            <a:xfrm>
              <a:off x="2688" y="1523"/>
              <a:ext cx="3072" cy="2239"/>
            </a:xfrm>
            <a:prstGeom prst="rect">
              <a:avLst/>
            </a:prstGeom>
            <a:noFill/>
          </p:spPr>
        </p:pic>
        <p:sp>
          <p:nvSpPr>
            <p:cNvPr id="89097" name="Text Box 9"/>
            <p:cNvSpPr txBox="1">
              <a:spLocks noChangeArrowheads="1"/>
            </p:cNvSpPr>
            <p:nvPr/>
          </p:nvSpPr>
          <p:spPr bwMode="auto">
            <a:xfrm>
              <a:off x="2640" y="3726"/>
              <a:ext cx="3120" cy="594"/>
            </a:xfrm>
            <a:prstGeom prst="rect">
              <a:avLst/>
            </a:prstGeom>
            <a:noFill/>
            <a:ln w="9525">
              <a:noFill/>
              <a:miter lim="800000"/>
              <a:headEnd/>
              <a:tailEnd/>
            </a:ln>
            <a:effectLst/>
          </p:spPr>
          <p:txBody>
            <a:bodyPr>
              <a:prstTxWarp prst="textNoShape">
                <a:avLst/>
              </a:prstTxWarp>
              <a:spAutoFit/>
            </a:bodyPr>
            <a:lstStyle/>
            <a:p>
              <a:pPr marL="457200" indent="-457200" algn="r">
                <a:buFont typeface="Times" pitchFamily="-108" charset="0"/>
                <a:buNone/>
              </a:pPr>
              <a:r>
                <a:rPr lang="en-US">
                  <a:solidFill>
                    <a:schemeClr val="bg1"/>
                  </a:solidFill>
                  <a:latin typeface="Comic Sans MS" pitchFamily="-108" charset="0"/>
                </a:rPr>
                <a:t>Circumpolar Active Layer </a:t>
              </a:r>
            </a:p>
            <a:p>
              <a:pPr marL="457200" indent="-457200" algn="r">
                <a:buFont typeface="Times" pitchFamily="-108" charset="0"/>
                <a:buNone/>
              </a:pPr>
              <a:r>
                <a:rPr lang="en-US">
                  <a:solidFill>
                    <a:schemeClr val="bg1"/>
                  </a:solidFill>
                  <a:latin typeface="Comic Sans MS" pitchFamily="-108" charset="0"/>
                </a:rPr>
                <a:t>Network (CALM)</a:t>
              </a:r>
            </a:p>
          </p:txBody>
        </p:sp>
      </p:grpSp>
      <p:sp>
        <p:nvSpPr>
          <p:cNvPr id="89104" name="Text Box 16"/>
          <p:cNvSpPr txBox="1">
            <a:spLocks noChangeArrowheads="1"/>
          </p:cNvSpPr>
          <p:nvPr/>
        </p:nvSpPr>
        <p:spPr bwMode="auto">
          <a:xfrm>
            <a:off x="4191000" y="838200"/>
            <a:ext cx="4495800" cy="1403350"/>
          </a:xfrm>
          <a:prstGeom prst="rect">
            <a:avLst/>
          </a:prstGeom>
          <a:noFill/>
          <a:ln w="9525">
            <a:noFill/>
            <a:miter lim="800000"/>
            <a:headEnd/>
            <a:tailEnd/>
          </a:ln>
          <a:effectLst/>
        </p:spPr>
        <p:txBody>
          <a:bodyPr>
            <a:prstTxWarp prst="textNoShape">
              <a:avLst/>
            </a:prstTxWarp>
            <a:spAutoFit/>
          </a:bodyPr>
          <a:lstStyle/>
          <a:p>
            <a:r>
              <a:rPr lang="en-US" dirty="0">
                <a:solidFill>
                  <a:srgbClr val="FFFF00"/>
                </a:solidFill>
                <a:latin typeface="Comic Sans MS" pitchFamily="-108" charset="0"/>
              </a:rPr>
              <a:t>Projected Thaw (to 0</a:t>
            </a:r>
            <a:r>
              <a:rPr lang="en-US" dirty="0">
                <a:solidFill>
                  <a:srgbClr val="FFFF00"/>
                </a:solidFill>
                <a:latin typeface="Comic Sans MS" pitchFamily="-108" charset="0"/>
                <a:sym typeface="Symbol" pitchFamily="-108" charset="2"/>
              </a:rPr>
              <a:t></a:t>
            </a:r>
            <a:r>
              <a:rPr lang="en-US" dirty="0">
                <a:solidFill>
                  <a:srgbClr val="FFFF00"/>
                </a:solidFill>
                <a:latin typeface="Comic Sans MS" pitchFamily="-108" charset="0"/>
              </a:rPr>
              <a:t>C): </a:t>
            </a:r>
            <a:endParaRPr lang="en-US" dirty="0">
              <a:solidFill>
                <a:schemeClr val="bg1"/>
              </a:solidFill>
              <a:latin typeface="Comic Sans MS" pitchFamily="-108" charset="0"/>
            </a:endParaRPr>
          </a:p>
          <a:p>
            <a:r>
              <a:rPr lang="en-US" dirty="0">
                <a:solidFill>
                  <a:schemeClr val="bg1"/>
                </a:solidFill>
                <a:latin typeface="Comic Sans MS" pitchFamily="-108" charset="0"/>
              </a:rPr>
              <a:t>Continuous Zone: 150 years</a:t>
            </a:r>
          </a:p>
          <a:p>
            <a:r>
              <a:rPr lang="en-US" dirty="0">
                <a:solidFill>
                  <a:schemeClr val="bg1"/>
                </a:solidFill>
                <a:latin typeface="Comic Sans MS" pitchFamily="-108" charset="0"/>
              </a:rPr>
              <a:t>Discontinuous Zone: 60 years</a:t>
            </a:r>
          </a:p>
        </p:txBody>
      </p:sp>
      <p:grpSp>
        <p:nvGrpSpPr>
          <p:cNvPr id="3" name="Group 22"/>
          <p:cNvGrpSpPr>
            <a:grpSpLocks/>
          </p:cNvGrpSpPr>
          <p:nvPr/>
        </p:nvGrpSpPr>
        <p:grpSpPr bwMode="auto">
          <a:xfrm>
            <a:off x="0" y="990600"/>
            <a:ext cx="4114800" cy="3810000"/>
            <a:chOff x="0" y="624"/>
            <a:chExt cx="2592" cy="2400"/>
          </a:xfrm>
        </p:grpSpPr>
        <p:sp>
          <p:nvSpPr>
            <p:cNvPr id="89094" name="Text Box 6"/>
            <p:cNvSpPr txBox="1">
              <a:spLocks noChangeArrowheads="1"/>
            </p:cNvSpPr>
            <p:nvPr/>
          </p:nvSpPr>
          <p:spPr bwMode="auto">
            <a:xfrm>
              <a:off x="1536" y="672"/>
              <a:ext cx="816" cy="504"/>
            </a:xfrm>
            <a:prstGeom prst="rect">
              <a:avLst/>
            </a:prstGeom>
            <a:noFill/>
            <a:ln w="9525">
              <a:noFill/>
              <a:miter lim="800000"/>
              <a:headEnd/>
              <a:tailEnd/>
            </a:ln>
            <a:effectLst/>
          </p:spPr>
          <p:txBody>
            <a:bodyPr>
              <a:prstTxWarp prst="textNoShape">
                <a:avLst/>
              </a:prstTxWarp>
              <a:spAutoFit/>
            </a:bodyPr>
            <a:lstStyle/>
            <a:p>
              <a:pPr marL="457200" indent="-457200">
                <a:buFont typeface="Times" pitchFamily="-108" charset="0"/>
                <a:buNone/>
              </a:pPr>
              <a:r>
                <a:rPr lang="en-US" sz="2000">
                  <a:solidFill>
                    <a:schemeClr val="bg1"/>
                  </a:solidFill>
                  <a:latin typeface="Comic Sans MS" pitchFamily="-108" charset="0"/>
                </a:rPr>
                <a:t>Active </a:t>
              </a:r>
            </a:p>
            <a:p>
              <a:pPr marL="457200" indent="-457200">
                <a:buFont typeface="Times" pitchFamily="-108" charset="0"/>
                <a:buNone/>
              </a:pPr>
              <a:r>
                <a:rPr lang="en-US" sz="2000">
                  <a:solidFill>
                    <a:schemeClr val="bg1"/>
                  </a:solidFill>
                  <a:latin typeface="Comic Sans MS" pitchFamily="-108" charset="0"/>
                </a:rPr>
                <a:t>Layer</a:t>
              </a:r>
            </a:p>
          </p:txBody>
        </p:sp>
        <p:sp>
          <p:nvSpPr>
            <p:cNvPr id="89095" name="Text Box 7"/>
            <p:cNvSpPr txBox="1">
              <a:spLocks noChangeArrowheads="1"/>
            </p:cNvSpPr>
            <p:nvPr/>
          </p:nvSpPr>
          <p:spPr bwMode="auto">
            <a:xfrm>
              <a:off x="1536" y="1248"/>
              <a:ext cx="1056" cy="504"/>
            </a:xfrm>
            <a:prstGeom prst="rect">
              <a:avLst/>
            </a:prstGeom>
            <a:noFill/>
            <a:ln w="9525">
              <a:noFill/>
              <a:miter lim="800000"/>
              <a:headEnd/>
              <a:tailEnd/>
            </a:ln>
            <a:effectLst/>
          </p:spPr>
          <p:txBody>
            <a:bodyPr>
              <a:prstTxWarp prst="textNoShape">
                <a:avLst/>
              </a:prstTxWarp>
              <a:spAutoFit/>
            </a:bodyPr>
            <a:lstStyle/>
            <a:p>
              <a:pPr marL="457200" indent="-457200">
                <a:buFont typeface="Times" pitchFamily="-108" charset="0"/>
                <a:buNone/>
              </a:pPr>
              <a:r>
                <a:rPr lang="en-US" sz="2000">
                  <a:solidFill>
                    <a:schemeClr val="bg1"/>
                  </a:solidFill>
                  <a:latin typeface="Comic Sans MS" pitchFamily="-108" charset="0"/>
                </a:rPr>
                <a:t>Transient </a:t>
              </a:r>
            </a:p>
            <a:p>
              <a:pPr marL="457200" indent="-457200">
                <a:buFont typeface="Times" pitchFamily="-108" charset="0"/>
                <a:buNone/>
              </a:pPr>
              <a:r>
                <a:rPr lang="en-US" sz="2000">
                  <a:solidFill>
                    <a:schemeClr val="bg1"/>
                  </a:solidFill>
                  <a:latin typeface="Comic Sans MS" pitchFamily="-108" charset="0"/>
                </a:rPr>
                <a:t>Layer</a:t>
              </a:r>
            </a:p>
          </p:txBody>
        </p:sp>
        <p:sp>
          <p:nvSpPr>
            <p:cNvPr id="89096" name="Text Box 8"/>
            <p:cNvSpPr txBox="1">
              <a:spLocks noChangeArrowheads="1"/>
            </p:cNvSpPr>
            <p:nvPr/>
          </p:nvSpPr>
          <p:spPr bwMode="auto">
            <a:xfrm>
              <a:off x="1536" y="1944"/>
              <a:ext cx="1008" cy="504"/>
            </a:xfrm>
            <a:prstGeom prst="rect">
              <a:avLst/>
            </a:prstGeom>
            <a:noFill/>
            <a:ln w="9525">
              <a:noFill/>
              <a:miter lim="800000"/>
              <a:headEnd/>
              <a:tailEnd/>
            </a:ln>
            <a:effectLst/>
          </p:spPr>
          <p:txBody>
            <a:bodyPr>
              <a:prstTxWarp prst="textNoShape">
                <a:avLst/>
              </a:prstTxWarp>
              <a:spAutoFit/>
            </a:bodyPr>
            <a:lstStyle/>
            <a:p>
              <a:pPr marL="457200" indent="-457200">
                <a:buFont typeface="Times" pitchFamily="-108" charset="0"/>
                <a:buNone/>
              </a:pPr>
              <a:r>
                <a:rPr lang="en-US" sz="2000">
                  <a:solidFill>
                    <a:schemeClr val="bg1"/>
                  </a:solidFill>
                  <a:latin typeface="Comic Sans MS" pitchFamily="-108" charset="0"/>
                </a:rPr>
                <a:t>Permafrost</a:t>
              </a:r>
            </a:p>
            <a:p>
              <a:pPr marL="457200" indent="-457200">
                <a:buFont typeface="Times" pitchFamily="-108" charset="0"/>
                <a:buNone/>
              </a:pPr>
              <a:r>
                <a:rPr lang="en-US" sz="2000">
                  <a:solidFill>
                    <a:schemeClr val="bg1"/>
                  </a:solidFill>
                  <a:latin typeface="Comic Sans MS" pitchFamily="-108" charset="0"/>
                </a:rPr>
                <a:t>Soil</a:t>
              </a:r>
            </a:p>
          </p:txBody>
        </p:sp>
        <p:sp>
          <p:nvSpPr>
            <p:cNvPr id="89098" name="Line 10"/>
            <p:cNvSpPr>
              <a:spLocks noChangeShapeType="1"/>
            </p:cNvSpPr>
            <p:nvPr/>
          </p:nvSpPr>
          <p:spPr bwMode="auto">
            <a:xfrm>
              <a:off x="2208" y="768"/>
              <a:ext cx="0" cy="336"/>
            </a:xfrm>
            <a:prstGeom prst="line">
              <a:avLst/>
            </a:prstGeom>
            <a:noFill/>
            <a:ln w="38100">
              <a:solidFill>
                <a:schemeClr val="bg1"/>
              </a:solidFill>
              <a:round/>
              <a:headEnd type="triangle" w="sm" len="lg"/>
              <a:tailEnd/>
            </a:ln>
            <a:effectLst/>
          </p:spPr>
          <p:txBody>
            <a:bodyPr wrap="none" anchor="ctr">
              <a:prstTxWarp prst="textNoShape">
                <a:avLst/>
              </a:prstTxWarp>
            </a:bodyPr>
            <a:lstStyle/>
            <a:p>
              <a:endParaRPr lang="en-US"/>
            </a:p>
          </p:txBody>
        </p:sp>
        <p:pic>
          <p:nvPicPr>
            <p:cNvPr id="89109" name="Picture 21" descr="Active Layer.jpg                                               00225AEBMacintosh HD                   BE95F007:"/>
            <p:cNvPicPr>
              <a:picLocks noChangeAspect="1" noChangeArrowheads="1"/>
            </p:cNvPicPr>
            <p:nvPr/>
          </p:nvPicPr>
          <p:blipFill>
            <a:blip r:embed="rId4"/>
            <a:srcRect/>
            <a:stretch>
              <a:fillRect/>
            </a:stretch>
          </p:blipFill>
          <p:spPr bwMode="auto">
            <a:xfrm>
              <a:off x="0" y="624"/>
              <a:ext cx="1514" cy="240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28600" y="-76200"/>
            <a:ext cx="9601200" cy="646331"/>
          </a:xfrm>
          <a:prstGeom prst="rect">
            <a:avLst/>
          </a:prstGeom>
          <a:noFill/>
          <a:ln w="9525">
            <a:noFill/>
            <a:miter lim="800000"/>
            <a:headEnd/>
            <a:tailEnd/>
          </a:ln>
          <a:effectLst/>
        </p:spPr>
        <p:txBody>
          <a:bodyPr>
            <a:prstTxWarp prst="textNoShape">
              <a:avLst/>
            </a:prstTxWarp>
            <a:spAutoFit/>
          </a:bodyPr>
          <a:lstStyle/>
          <a:p>
            <a:pPr algn="ctr"/>
            <a:r>
              <a:rPr lang="en-US" sz="3600" dirty="0">
                <a:solidFill>
                  <a:srgbClr val="FFFF00"/>
                </a:solidFill>
                <a:latin typeface="Comic Sans MS" pitchFamily="-108" charset="0"/>
              </a:rPr>
              <a:t>Permafrost Thaw:</a:t>
            </a:r>
            <a:r>
              <a:rPr lang="en-US" sz="3600" dirty="0" smtClean="0">
                <a:solidFill>
                  <a:srgbClr val="FFFF00"/>
                </a:solidFill>
                <a:latin typeface="Comic Sans MS" pitchFamily="-108" charset="0"/>
              </a:rPr>
              <a:t> Model Projections</a:t>
            </a:r>
            <a:endParaRPr lang="en-US" sz="3600" dirty="0">
              <a:solidFill>
                <a:srgbClr val="FFFF00"/>
              </a:solidFill>
              <a:latin typeface="Comic Sans MS" pitchFamily="-108" charset="0"/>
            </a:endParaRPr>
          </a:p>
        </p:txBody>
      </p:sp>
      <p:grpSp>
        <p:nvGrpSpPr>
          <p:cNvPr id="13" name="Group 12"/>
          <p:cNvGrpSpPr/>
          <p:nvPr/>
        </p:nvGrpSpPr>
        <p:grpSpPr>
          <a:xfrm>
            <a:off x="0" y="619110"/>
            <a:ext cx="9537700" cy="2651447"/>
            <a:chOff x="0" y="619110"/>
            <a:chExt cx="9537700" cy="2651447"/>
          </a:xfrm>
        </p:grpSpPr>
        <p:pic>
          <p:nvPicPr>
            <p:cNvPr id="2" name="Picture 1"/>
            <p:cNvPicPr>
              <a:picLocks noChangeAspect="1"/>
            </p:cNvPicPr>
            <p:nvPr/>
          </p:nvPicPr>
          <p:blipFill>
            <a:blip r:embed="rId3"/>
            <a:stretch>
              <a:fillRect/>
            </a:stretch>
          </p:blipFill>
          <p:spPr>
            <a:xfrm>
              <a:off x="0" y="708010"/>
              <a:ext cx="3568700" cy="2562547"/>
            </a:xfrm>
            <a:prstGeom prst="rect">
              <a:avLst/>
            </a:prstGeom>
          </p:spPr>
        </p:pic>
        <p:sp>
          <p:nvSpPr>
            <p:cNvPr id="5" name="Text Box 3"/>
            <p:cNvSpPr txBox="1">
              <a:spLocks noChangeArrowheads="1"/>
            </p:cNvSpPr>
            <p:nvPr/>
          </p:nvSpPr>
          <p:spPr bwMode="auto">
            <a:xfrm>
              <a:off x="3618873" y="619110"/>
              <a:ext cx="5918827" cy="1415772"/>
            </a:xfrm>
            <a:prstGeom prst="rect">
              <a:avLst/>
            </a:prstGeom>
            <a:noFill/>
            <a:ln w="9525">
              <a:noFill/>
              <a:miter lim="800000"/>
              <a:headEnd/>
              <a:tailEnd/>
            </a:ln>
            <a:effectLst/>
          </p:spPr>
          <p:txBody>
            <a:bodyPr wrap="square">
              <a:prstTxWarp prst="textNoShape">
                <a:avLst/>
              </a:prstTxWarp>
              <a:spAutoFit/>
            </a:bodyPr>
            <a:lstStyle/>
            <a:p>
              <a:r>
                <a:rPr lang="en-US" sz="2000" dirty="0" smtClean="0">
                  <a:solidFill>
                    <a:srgbClr val="FFFF00"/>
                  </a:solidFill>
                  <a:latin typeface="Comic Sans MS" pitchFamily="-108" charset="0"/>
                </a:rPr>
                <a:t>Degradation of Near Surface Permafrost:</a:t>
              </a:r>
              <a:endParaRPr lang="en-US" sz="2000" dirty="0" smtClean="0">
                <a:solidFill>
                  <a:schemeClr val="bg1"/>
                </a:solidFill>
                <a:latin typeface="Comic Sans MS" pitchFamily="-108" charset="0"/>
              </a:endParaRPr>
            </a:p>
            <a:p>
              <a:r>
                <a:rPr lang="en-US" dirty="0" smtClean="0">
                  <a:solidFill>
                    <a:schemeClr val="bg1"/>
                  </a:solidFill>
                  <a:latin typeface="Comic Sans MS" pitchFamily="-108" charset="0"/>
                </a:rPr>
                <a:t>85-90% reduction by 2100</a:t>
              </a:r>
            </a:p>
            <a:p>
              <a:r>
                <a:rPr lang="en-US" dirty="0" smtClean="0">
                  <a:solidFill>
                    <a:schemeClr val="bg1"/>
                  </a:solidFill>
                  <a:latin typeface="Comic Sans MS" pitchFamily="-108" charset="0"/>
                </a:rPr>
                <a:t>[Lawrence et al. 2008, Lawrence et al. 2005]</a:t>
              </a:r>
              <a:r>
                <a:rPr lang="en-US" sz="2400" dirty="0" smtClean="0">
                  <a:solidFill>
                    <a:schemeClr val="bg1"/>
                  </a:solidFill>
                  <a:latin typeface="Comic Sans MS" pitchFamily="-108" charset="0"/>
                </a:rPr>
                <a:t>	</a:t>
              </a:r>
              <a:r>
                <a:rPr lang="en-US" sz="2400" dirty="0">
                  <a:solidFill>
                    <a:schemeClr val="bg1"/>
                  </a:solidFill>
                  <a:latin typeface="Comic Sans MS" pitchFamily="-108" charset="0"/>
                </a:rPr>
                <a:t>	</a:t>
              </a:r>
              <a:r>
                <a:rPr lang="en-US" sz="2400" dirty="0" smtClean="0">
                  <a:solidFill>
                    <a:schemeClr val="bg1"/>
                  </a:solidFill>
                  <a:latin typeface="Comic Sans MS" pitchFamily="-108" charset="0"/>
                </a:rPr>
                <a:t>	</a:t>
              </a:r>
            </a:p>
          </p:txBody>
        </p:sp>
      </p:grpSp>
      <p:grpSp>
        <p:nvGrpSpPr>
          <p:cNvPr id="11" name="Group 10"/>
          <p:cNvGrpSpPr/>
          <p:nvPr/>
        </p:nvGrpSpPr>
        <p:grpSpPr>
          <a:xfrm>
            <a:off x="0" y="3365187"/>
            <a:ext cx="6292166" cy="3492813"/>
            <a:chOff x="0" y="3365187"/>
            <a:chExt cx="6292166" cy="3492813"/>
          </a:xfrm>
        </p:grpSpPr>
        <p:pic>
          <p:nvPicPr>
            <p:cNvPr id="3" name="Picture 2" descr="Figure6-McGuire-MS08_2025R1_Accepted3.tif"/>
            <p:cNvPicPr/>
            <p:nvPr/>
          </p:nvPicPr>
          <p:blipFill>
            <a:blip r:embed="rId4"/>
            <a:stretch>
              <a:fillRect/>
            </a:stretch>
          </p:blipFill>
          <p:spPr>
            <a:xfrm>
              <a:off x="0" y="3466787"/>
              <a:ext cx="3568700" cy="3391213"/>
            </a:xfrm>
            <a:prstGeom prst="rect">
              <a:avLst/>
            </a:prstGeom>
          </p:spPr>
        </p:pic>
        <p:sp>
          <p:nvSpPr>
            <p:cNvPr id="9" name="TextBox 8"/>
            <p:cNvSpPr txBox="1"/>
            <p:nvPr/>
          </p:nvSpPr>
          <p:spPr>
            <a:xfrm>
              <a:off x="3513115" y="3365187"/>
              <a:ext cx="2779051" cy="923330"/>
            </a:xfrm>
            <a:prstGeom prst="rect">
              <a:avLst/>
            </a:prstGeom>
            <a:noFill/>
          </p:spPr>
          <p:txBody>
            <a:bodyPr wrap="none" rtlCol="0">
              <a:spAutoFit/>
            </a:bodyPr>
            <a:lstStyle/>
            <a:p>
              <a:r>
                <a:rPr lang="en-US" dirty="0" smtClean="0">
                  <a:solidFill>
                    <a:schemeClr val="bg1"/>
                  </a:solidFill>
                  <a:latin typeface="Comic Sans MS" pitchFamily="-108" charset="0"/>
                </a:rPr>
                <a:t>66% reduction by 2100</a:t>
              </a:r>
            </a:p>
            <a:p>
              <a:r>
                <a:rPr lang="en-US" dirty="0" smtClean="0">
                  <a:solidFill>
                    <a:schemeClr val="bg1"/>
                  </a:solidFill>
                  <a:latin typeface="Comic Sans MS" pitchFamily="-108" charset="0"/>
                </a:rPr>
                <a:t>[</a:t>
              </a:r>
              <a:r>
                <a:rPr lang="en-US" dirty="0" err="1" smtClean="0">
                  <a:solidFill>
                    <a:schemeClr val="bg1"/>
                  </a:solidFill>
                  <a:latin typeface="Comic Sans MS" pitchFamily="-108" charset="0"/>
                </a:rPr>
                <a:t>Euskirchen</a:t>
              </a:r>
              <a:r>
                <a:rPr lang="en-US" dirty="0" smtClean="0">
                  <a:solidFill>
                    <a:schemeClr val="bg1"/>
                  </a:solidFill>
                  <a:latin typeface="Comic Sans MS" pitchFamily="-108" charset="0"/>
                </a:rPr>
                <a:t> et al. 2006]</a:t>
              </a:r>
            </a:p>
            <a:p>
              <a:endParaRPr lang="en-US" dirty="0"/>
            </a:p>
          </p:txBody>
        </p:sp>
      </p:grpSp>
      <p:grpSp>
        <p:nvGrpSpPr>
          <p:cNvPr id="12" name="Group 11"/>
          <p:cNvGrpSpPr/>
          <p:nvPr/>
        </p:nvGrpSpPr>
        <p:grpSpPr>
          <a:xfrm>
            <a:off x="6127065" y="2656949"/>
            <a:ext cx="3016934" cy="4201051"/>
            <a:chOff x="6127065" y="2656949"/>
            <a:chExt cx="3016934" cy="4201051"/>
          </a:xfrm>
        </p:grpSpPr>
        <p:pic>
          <p:nvPicPr>
            <p:cNvPr id="8" name="Picture 7"/>
            <p:cNvPicPr>
              <a:picLocks noChangeAspect="1"/>
            </p:cNvPicPr>
            <p:nvPr/>
          </p:nvPicPr>
          <p:blipFill>
            <a:blip r:embed="rId5"/>
            <a:stretch>
              <a:fillRect/>
            </a:stretch>
          </p:blipFill>
          <p:spPr>
            <a:xfrm>
              <a:off x="6177866" y="3334057"/>
              <a:ext cx="2966133" cy="3523943"/>
            </a:xfrm>
            <a:prstGeom prst="rect">
              <a:avLst/>
            </a:prstGeom>
          </p:spPr>
        </p:pic>
        <p:sp>
          <p:nvSpPr>
            <p:cNvPr id="10" name="TextBox 9"/>
            <p:cNvSpPr txBox="1"/>
            <p:nvPr/>
          </p:nvSpPr>
          <p:spPr>
            <a:xfrm>
              <a:off x="6127065" y="2656949"/>
              <a:ext cx="3016933" cy="677108"/>
            </a:xfrm>
            <a:prstGeom prst="rect">
              <a:avLst/>
            </a:prstGeom>
            <a:noFill/>
          </p:spPr>
          <p:txBody>
            <a:bodyPr wrap="square" rtlCol="0">
              <a:spAutoFit/>
            </a:bodyPr>
            <a:lstStyle/>
            <a:p>
              <a:pPr algn="r"/>
              <a:r>
                <a:rPr lang="en-US" dirty="0" smtClean="0">
                  <a:solidFill>
                    <a:schemeClr val="bg1"/>
                  </a:solidFill>
                  <a:latin typeface="Comic Sans MS" pitchFamily="-108" charset="0"/>
                </a:rPr>
                <a:t>60% reduction by 2100</a:t>
              </a:r>
            </a:p>
            <a:p>
              <a:pPr algn="r"/>
              <a:r>
                <a:rPr lang="en-US" dirty="0" smtClean="0">
                  <a:solidFill>
                    <a:schemeClr val="bg1"/>
                  </a:solidFill>
                  <a:latin typeface="Comic Sans MS" pitchFamily="-108" charset="0"/>
                </a:rPr>
                <a:t>[Saito et al. 2007]</a:t>
              </a:r>
              <a:r>
                <a:rPr lang="en-US" sz="2000" dirty="0" smtClean="0">
                  <a:solidFill>
                    <a:schemeClr val="bg1"/>
                  </a:solidFill>
                  <a:latin typeface="Comic Sans MS" pitchFamily="-108" charset="0"/>
                </a:rPr>
                <a:t>	</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40" name="Picture 8" descr="Thermokarst5.jpg                                               00225AEBMacintosh HD                   BE95F007:"/>
          <p:cNvPicPr>
            <a:picLocks noChangeAspect="1" noChangeArrowheads="1"/>
          </p:cNvPicPr>
          <p:nvPr/>
        </p:nvPicPr>
        <p:blipFill>
          <a:blip r:embed="rId3"/>
          <a:srcRect/>
          <a:stretch>
            <a:fillRect/>
          </a:stretch>
        </p:blipFill>
        <p:spPr bwMode="auto">
          <a:xfrm>
            <a:off x="0" y="0"/>
            <a:ext cx="9144000" cy="6861175"/>
          </a:xfrm>
          <a:prstGeom prst="rect">
            <a:avLst/>
          </a:prstGeom>
          <a:noFill/>
        </p:spPr>
      </p:pic>
      <p:sp>
        <p:nvSpPr>
          <p:cNvPr id="95238" name="Text Box 6"/>
          <p:cNvSpPr txBox="1">
            <a:spLocks noChangeArrowheads="1"/>
          </p:cNvSpPr>
          <p:nvPr/>
        </p:nvSpPr>
        <p:spPr bwMode="auto">
          <a:xfrm>
            <a:off x="-76200" y="0"/>
            <a:ext cx="9372600" cy="728663"/>
          </a:xfrm>
          <a:prstGeom prst="rect">
            <a:avLst/>
          </a:prstGeom>
          <a:noFill/>
          <a:ln w="9525">
            <a:noFill/>
            <a:miter lim="800000"/>
            <a:headEnd/>
            <a:tailEnd/>
          </a:ln>
          <a:effectLst/>
        </p:spPr>
        <p:txBody>
          <a:bodyPr>
            <a:prstTxWarp prst="textNoShape">
              <a:avLst/>
            </a:prstTxWarp>
            <a:spAutoFit/>
          </a:bodyPr>
          <a:lstStyle/>
          <a:p>
            <a:pPr algn="ctr"/>
            <a:r>
              <a:rPr lang="en-US" sz="3600">
                <a:latin typeface="Comic Sans MS" pitchFamily="-108" charset="0"/>
              </a:rPr>
              <a:t>Permafrost Thaw: Thermokarst</a:t>
            </a:r>
          </a:p>
        </p:txBody>
      </p:sp>
      <p:grpSp>
        <p:nvGrpSpPr>
          <p:cNvPr id="2" name="Group 16"/>
          <p:cNvGrpSpPr>
            <a:grpSpLocks/>
          </p:cNvGrpSpPr>
          <p:nvPr/>
        </p:nvGrpSpPr>
        <p:grpSpPr bwMode="auto">
          <a:xfrm>
            <a:off x="0" y="4117975"/>
            <a:ext cx="8999538" cy="1200150"/>
            <a:chOff x="0" y="2594"/>
            <a:chExt cx="5669" cy="756"/>
          </a:xfrm>
        </p:grpSpPr>
        <p:sp>
          <p:nvSpPr>
            <p:cNvPr id="95239" name="Text Box 7"/>
            <p:cNvSpPr txBox="1">
              <a:spLocks noChangeArrowheads="1"/>
            </p:cNvSpPr>
            <p:nvPr/>
          </p:nvSpPr>
          <p:spPr bwMode="auto">
            <a:xfrm>
              <a:off x="0" y="2594"/>
              <a:ext cx="3552" cy="756"/>
            </a:xfrm>
            <a:prstGeom prst="rect">
              <a:avLst/>
            </a:prstGeom>
            <a:noFill/>
            <a:ln w="9525">
              <a:noFill/>
              <a:miter lim="800000"/>
              <a:headEnd/>
              <a:tailEnd/>
            </a:ln>
            <a:effectLst/>
          </p:spPr>
          <p:txBody>
            <a:bodyPr>
              <a:prstTxWarp prst="textNoShape">
                <a:avLst/>
              </a:prstTxWarp>
              <a:spAutoFit/>
            </a:bodyPr>
            <a:lstStyle/>
            <a:p>
              <a:r>
                <a:rPr lang="en-US" sz="2400" dirty="0" err="1">
                  <a:solidFill>
                    <a:srgbClr val="FFFF00"/>
                  </a:solidFill>
                  <a:latin typeface="Comic Sans MS" pitchFamily="-108" charset="0"/>
                </a:rPr>
                <a:t>Thermokarst</a:t>
              </a:r>
              <a:r>
                <a:rPr lang="en-US" sz="2400" dirty="0">
                  <a:solidFill>
                    <a:srgbClr val="FFFF00"/>
                  </a:solidFill>
                  <a:latin typeface="Comic Sans MS" pitchFamily="-108" charset="0"/>
                </a:rPr>
                <a:t> Distribution (Alaska):</a:t>
              </a:r>
              <a:endParaRPr lang="en-US" sz="2400" dirty="0">
                <a:solidFill>
                  <a:schemeClr val="bg1"/>
                </a:solidFill>
                <a:latin typeface="Comic Sans MS" pitchFamily="-108" charset="0"/>
              </a:endParaRPr>
            </a:p>
            <a:p>
              <a:r>
                <a:rPr lang="en-US" sz="2400" dirty="0">
                  <a:latin typeface="Comic Sans MS" pitchFamily="-108" charset="0"/>
                </a:rPr>
                <a:t>54% Continuous Zone</a:t>
              </a:r>
            </a:p>
            <a:p>
              <a:r>
                <a:rPr lang="en-US" sz="2400" dirty="0">
                  <a:latin typeface="Comic Sans MS" pitchFamily="-108" charset="0"/>
                </a:rPr>
                <a:t>5% Discontinuous Zone	</a:t>
              </a:r>
              <a:endParaRPr lang="en-US" sz="2400" dirty="0">
                <a:solidFill>
                  <a:schemeClr val="bg1"/>
                </a:solidFill>
                <a:latin typeface="Comic Sans MS" pitchFamily="-108" charset="0"/>
              </a:endParaRPr>
            </a:p>
          </p:txBody>
        </p:sp>
        <p:sp>
          <p:nvSpPr>
            <p:cNvPr id="95241" name="Rectangle 9"/>
            <p:cNvSpPr>
              <a:spLocks noChangeArrowheads="1"/>
            </p:cNvSpPr>
            <p:nvPr/>
          </p:nvSpPr>
          <p:spPr bwMode="auto">
            <a:xfrm>
              <a:off x="4492" y="2688"/>
              <a:ext cx="1177" cy="523"/>
            </a:xfrm>
            <a:prstGeom prst="rect">
              <a:avLst/>
            </a:prstGeom>
            <a:noFill/>
            <a:ln w="9525">
              <a:noFill/>
              <a:miter lim="800000"/>
              <a:headEnd/>
              <a:tailEnd/>
            </a:ln>
            <a:effectLst/>
          </p:spPr>
          <p:txBody>
            <a:bodyPr wrap="none">
              <a:prstTxWarp prst="textNoShape">
                <a:avLst/>
              </a:prstTxWarp>
              <a:spAutoFit/>
            </a:bodyPr>
            <a:lstStyle/>
            <a:p>
              <a:r>
                <a:rPr lang="en-US" sz="2400" dirty="0">
                  <a:latin typeface="Comic Sans MS" pitchFamily="-108" charset="0"/>
                </a:rPr>
                <a:t>[Jorgenson</a:t>
              </a:r>
              <a:r>
                <a:rPr lang="en-US" sz="2400" dirty="0" smtClean="0">
                  <a:latin typeface="Comic Sans MS" pitchFamily="-108" charset="0"/>
                </a:rPr>
                <a:t> </a:t>
              </a:r>
            </a:p>
            <a:p>
              <a:r>
                <a:rPr lang="en-US" sz="2400" dirty="0" smtClean="0">
                  <a:latin typeface="Comic Sans MS" pitchFamily="-108" charset="0"/>
                </a:rPr>
                <a:t>et </a:t>
              </a:r>
              <a:r>
                <a:rPr lang="en-US" sz="2400" dirty="0">
                  <a:latin typeface="Comic Sans MS" pitchFamily="-108" charset="0"/>
                </a:rPr>
                <a:t>al. 2006]</a:t>
              </a:r>
            </a:p>
          </p:txBody>
        </p:sp>
      </p:grpSp>
      <p:grpSp>
        <p:nvGrpSpPr>
          <p:cNvPr id="3" name="Group 15"/>
          <p:cNvGrpSpPr>
            <a:grpSpLocks/>
          </p:cNvGrpSpPr>
          <p:nvPr/>
        </p:nvGrpSpPr>
        <p:grpSpPr bwMode="auto">
          <a:xfrm>
            <a:off x="0" y="5419725"/>
            <a:ext cx="9067800" cy="1200150"/>
            <a:chOff x="0" y="3414"/>
            <a:chExt cx="5712" cy="756"/>
          </a:xfrm>
        </p:grpSpPr>
        <p:sp>
          <p:nvSpPr>
            <p:cNvPr id="95245" name="Text Box 13"/>
            <p:cNvSpPr txBox="1">
              <a:spLocks noChangeArrowheads="1"/>
            </p:cNvSpPr>
            <p:nvPr/>
          </p:nvSpPr>
          <p:spPr bwMode="auto">
            <a:xfrm>
              <a:off x="0" y="3414"/>
              <a:ext cx="5712" cy="756"/>
            </a:xfrm>
            <a:prstGeom prst="rect">
              <a:avLst/>
            </a:prstGeom>
            <a:noFill/>
            <a:ln w="9525">
              <a:noFill/>
              <a:miter lim="800000"/>
              <a:headEnd/>
              <a:tailEnd/>
            </a:ln>
            <a:effectLst/>
          </p:spPr>
          <p:txBody>
            <a:bodyPr>
              <a:prstTxWarp prst="textNoShape">
                <a:avLst/>
              </a:prstTxWarp>
              <a:spAutoFit/>
            </a:bodyPr>
            <a:lstStyle/>
            <a:p>
              <a:r>
                <a:rPr lang="en-US" sz="2400" dirty="0" err="1">
                  <a:solidFill>
                    <a:srgbClr val="FFFF00"/>
                  </a:solidFill>
                  <a:latin typeface="Comic Sans MS" pitchFamily="-108" charset="0"/>
                </a:rPr>
                <a:t>Thermokarst</a:t>
              </a:r>
              <a:r>
                <a:rPr lang="en-US" sz="2400" dirty="0">
                  <a:solidFill>
                    <a:srgbClr val="FFFF00"/>
                  </a:solidFill>
                  <a:latin typeface="Comic Sans MS" pitchFamily="-108" charset="0"/>
                </a:rPr>
                <a:t> Change Over 5 Decades (Alaska):</a:t>
              </a:r>
              <a:endParaRPr lang="en-US" sz="2400" dirty="0">
                <a:solidFill>
                  <a:schemeClr val="bg1"/>
                </a:solidFill>
                <a:latin typeface="Comic Sans MS" pitchFamily="-108" charset="0"/>
              </a:endParaRPr>
            </a:p>
            <a:p>
              <a:r>
                <a:rPr lang="en-US" sz="2400" dirty="0">
                  <a:latin typeface="Comic Sans MS" pitchFamily="-108" charset="0"/>
                </a:rPr>
                <a:t>0.6% </a:t>
              </a:r>
              <a:r>
                <a:rPr lang="en-US" sz="2400" dirty="0" err="1">
                  <a:latin typeface="Comic Sans MS" pitchFamily="-108" charset="0"/>
                  <a:sym typeface="Symbol" pitchFamily="-108" charset="2"/>
                </a:rPr>
                <a:t></a:t>
              </a:r>
              <a:r>
                <a:rPr lang="en-US" sz="2400" dirty="0">
                  <a:latin typeface="Comic Sans MS" pitchFamily="-108" charset="0"/>
                  <a:sym typeface="Symbol" pitchFamily="-108" charset="2"/>
                </a:rPr>
                <a:t> </a:t>
              </a:r>
              <a:r>
                <a:rPr lang="en-US" sz="2400" dirty="0">
                  <a:latin typeface="Comic Sans MS" pitchFamily="-108" charset="0"/>
                </a:rPr>
                <a:t>4.4%; Continuous Zone </a:t>
              </a:r>
            </a:p>
            <a:p>
              <a:r>
                <a:rPr lang="en-US" sz="2400" dirty="0">
                  <a:latin typeface="Comic Sans MS" pitchFamily="-108" charset="0"/>
                </a:rPr>
                <a:t>26% </a:t>
              </a:r>
              <a:r>
                <a:rPr lang="en-US" sz="2400" dirty="0" err="1">
                  <a:latin typeface="Comic Sans MS" pitchFamily="-108" charset="0"/>
                  <a:sym typeface="Symbol" pitchFamily="-108" charset="2"/>
                </a:rPr>
                <a:t></a:t>
              </a:r>
              <a:r>
                <a:rPr lang="en-US" sz="2400" dirty="0">
                  <a:latin typeface="Comic Sans MS" pitchFamily="-108" charset="0"/>
                  <a:sym typeface="Symbol" pitchFamily="-108" charset="2"/>
                </a:rPr>
                <a:t> </a:t>
              </a:r>
              <a:r>
                <a:rPr lang="en-US" sz="2400" dirty="0">
                  <a:latin typeface="Comic Sans MS" pitchFamily="-108" charset="0"/>
                </a:rPr>
                <a:t>33%; Discontinuous Zone</a:t>
              </a:r>
            </a:p>
          </p:txBody>
        </p:sp>
        <p:sp>
          <p:nvSpPr>
            <p:cNvPr id="95246" name="Rectangle 14"/>
            <p:cNvSpPr>
              <a:spLocks noChangeArrowheads="1"/>
            </p:cNvSpPr>
            <p:nvPr/>
          </p:nvSpPr>
          <p:spPr bwMode="auto">
            <a:xfrm>
              <a:off x="4583" y="3504"/>
              <a:ext cx="1122" cy="523"/>
            </a:xfrm>
            <a:prstGeom prst="rect">
              <a:avLst/>
            </a:prstGeom>
            <a:noFill/>
            <a:ln w="9525">
              <a:noFill/>
              <a:miter lim="800000"/>
              <a:headEnd/>
              <a:tailEnd/>
            </a:ln>
            <a:effectLst/>
          </p:spPr>
          <p:txBody>
            <a:bodyPr wrap="none">
              <a:prstTxWarp prst="textNoShape">
                <a:avLst/>
              </a:prstTxWarp>
              <a:spAutoFit/>
            </a:bodyPr>
            <a:lstStyle/>
            <a:p>
              <a:r>
                <a:rPr lang="en-US" sz="2400" dirty="0">
                  <a:latin typeface="Comic Sans MS" pitchFamily="-108" charset="0"/>
                </a:rPr>
                <a:t>[</a:t>
              </a:r>
              <a:r>
                <a:rPr lang="en-US" sz="2400" dirty="0" smtClean="0">
                  <a:latin typeface="Comic Sans MS" pitchFamily="-108" charset="0"/>
                </a:rPr>
                <a:t>Jorgenson</a:t>
              </a:r>
            </a:p>
            <a:p>
              <a:r>
                <a:rPr lang="en-US" sz="2400" dirty="0" smtClean="0">
                  <a:latin typeface="Comic Sans MS" pitchFamily="-108" charset="0"/>
                </a:rPr>
                <a:t> </a:t>
              </a:r>
              <a:r>
                <a:rPr lang="en-US" sz="2400" dirty="0">
                  <a:latin typeface="Comic Sans MS" pitchFamily="-108" charset="0"/>
                </a:rPr>
                <a:t>2008]</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tundra_lakes_1_med.jpg                                         0001B82FYedoma                         B8AA18DE:"/>
          <p:cNvPicPr>
            <a:picLocks noChangeAspect="1" noChangeArrowheads="1"/>
          </p:cNvPicPr>
          <p:nvPr/>
        </p:nvPicPr>
        <p:blipFill>
          <a:blip r:embed="rId3"/>
          <a:srcRect/>
          <a:stretch>
            <a:fillRect/>
          </a:stretch>
        </p:blipFill>
        <p:spPr bwMode="auto">
          <a:xfrm>
            <a:off x="228600" y="0"/>
            <a:ext cx="8610600" cy="6886575"/>
          </a:xfrm>
          <a:prstGeom prst="rect">
            <a:avLst/>
          </a:prstGeom>
          <a:noFill/>
        </p:spPr>
      </p:pic>
      <p:sp>
        <p:nvSpPr>
          <p:cNvPr id="99333" name="Text Box 5"/>
          <p:cNvSpPr txBox="1">
            <a:spLocks noChangeArrowheads="1"/>
          </p:cNvSpPr>
          <p:nvPr/>
        </p:nvSpPr>
        <p:spPr bwMode="auto">
          <a:xfrm>
            <a:off x="0" y="0"/>
            <a:ext cx="9372600" cy="728663"/>
          </a:xfrm>
          <a:prstGeom prst="rect">
            <a:avLst/>
          </a:prstGeom>
          <a:noFill/>
          <a:ln w="9525">
            <a:noFill/>
            <a:miter lim="800000"/>
            <a:headEnd/>
            <a:tailEnd/>
          </a:ln>
          <a:effectLst/>
        </p:spPr>
        <p:txBody>
          <a:bodyPr>
            <a:prstTxWarp prst="textNoShape">
              <a:avLst/>
            </a:prstTxWarp>
            <a:spAutoFit/>
          </a:bodyPr>
          <a:lstStyle/>
          <a:p>
            <a:pPr algn="ctr"/>
            <a:r>
              <a:rPr lang="en-US" sz="3600">
                <a:latin typeface="Comic Sans MS" pitchFamily="-108" charset="0"/>
              </a:rPr>
              <a:t>Thermokarst: Lowlands</a:t>
            </a:r>
          </a:p>
        </p:txBody>
      </p:sp>
      <p:grpSp>
        <p:nvGrpSpPr>
          <p:cNvPr id="2" name="Group 9"/>
          <p:cNvGrpSpPr>
            <a:grpSpLocks/>
          </p:cNvGrpSpPr>
          <p:nvPr/>
        </p:nvGrpSpPr>
        <p:grpSpPr bwMode="auto">
          <a:xfrm>
            <a:off x="304800" y="4048125"/>
            <a:ext cx="4114800" cy="2809875"/>
            <a:chOff x="192" y="2550"/>
            <a:chExt cx="2592" cy="1770"/>
          </a:xfrm>
        </p:grpSpPr>
        <p:sp>
          <p:nvSpPr>
            <p:cNvPr id="99334" name="Text Box 6"/>
            <p:cNvSpPr txBox="1">
              <a:spLocks noChangeArrowheads="1"/>
            </p:cNvSpPr>
            <p:nvPr/>
          </p:nvSpPr>
          <p:spPr bwMode="auto">
            <a:xfrm>
              <a:off x="192" y="2550"/>
              <a:ext cx="2592" cy="989"/>
            </a:xfrm>
            <a:prstGeom prst="rect">
              <a:avLst/>
            </a:prstGeom>
            <a:noFill/>
            <a:ln w="9525">
              <a:noFill/>
              <a:miter lim="800000"/>
              <a:headEnd/>
              <a:tailEnd/>
            </a:ln>
            <a:effectLst/>
          </p:spPr>
          <p:txBody>
            <a:bodyPr>
              <a:prstTxWarp prst="textNoShape">
                <a:avLst/>
              </a:prstTxWarp>
              <a:spAutoFit/>
            </a:bodyPr>
            <a:lstStyle/>
            <a:p>
              <a:r>
                <a:rPr lang="en-US" sz="2400" dirty="0">
                  <a:solidFill>
                    <a:srgbClr val="FFFF00"/>
                  </a:solidFill>
                  <a:latin typeface="Comic Sans MS" pitchFamily="-108" charset="0"/>
                </a:rPr>
                <a:t>Lake Area Changes</a:t>
              </a:r>
            </a:p>
            <a:p>
              <a:r>
                <a:rPr lang="en-US" sz="2400" dirty="0">
                  <a:solidFill>
                    <a:srgbClr val="FFFF00"/>
                  </a:solidFill>
                  <a:latin typeface="Comic Sans MS" pitchFamily="-108" charset="0"/>
                </a:rPr>
                <a:t>(Siberia; 1973-1998):</a:t>
              </a:r>
              <a:endParaRPr lang="en-US" sz="2400" dirty="0">
                <a:solidFill>
                  <a:schemeClr val="bg1"/>
                </a:solidFill>
                <a:latin typeface="Comic Sans MS" pitchFamily="-108" charset="0"/>
              </a:endParaRPr>
            </a:p>
            <a:p>
              <a:r>
                <a:rPr lang="en-US" sz="2400" dirty="0">
                  <a:solidFill>
                    <a:schemeClr val="bg1"/>
                  </a:solidFill>
                  <a:latin typeface="Comic Sans MS" pitchFamily="-108" charset="0"/>
                </a:rPr>
                <a:t>+12% Continuous Zone</a:t>
              </a:r>
            </a:p>
            <a:p>
              <a:r>
                <a:rPr lang="en-US" sz="2400" dirty="0">
                  <a:solidFill>
                    <a:schemeClr val="bg1"/>
                  </a:solidFill>
                  <a:latin typeface="Comic Sans MS" pitchFamily="-108" charset="0"/>
                </a:rPr>
                <a:t>-13% Discontinuous Zone	</a:t>
              </a:r>
            </a:p>
          </p:txBody>
        </p:sp>
        <p:sp>
          <p:nvSpPr>
            <p:cNvPr id="99335" name="Rectangle 7"/>
            <p:cNvSpPr>
              <a:spLocks noChangeArrowheads="1"/>
            </p:cNvSpPr>
            <p:nvPr/>
          </p:nvSpPr>
          <p:spPr bwMode="auto">
            <a:xfrm>
              <a:off x="192" y="4084"/>
              <a:ext cx="1259" cy="236"/>
            </a:xfrm>
            <a:prstGeom prst="rect">
              <a:avLst/>
            </a:prstGeom>
            <a:noFill/>
            <a:ln w="9525">
              <a:noFill/>
              <a:miter lim="800000"/>
              <a:headEnd/>
              <a:tailEnd/>
            </a:ln>
            <a:effectLst/>
          </p:spPr>
          <p:txBody>
            <a:bodyPr wrap="none">
              <a:prstTxWarp prst="textNoShape">
                <a:avLst/>
              </a:prstTxWarp>
              <a:spAutoFit/>
            </a:bodyPr>
            <a:lstStyle/>
            <a:p>
              <a:r>
                <a:rPr lang="en-US" sz="1600">
                  <a:solidFill>
                    <a:schemeClr val="bg1"/>
                  </a:solidFill>
                  <a:latin typeface="Comic Sans MS" pitchFamily="-108" charset="0"/>
                </a:rPr>
                <a:t>[Smith et al. 2005]</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52400" y="3175"/>
            <a:ext cx="9601200" cy="871538"/>
          </a:xfrm>
          <a:prstGeom prst="rect">
            <a:avLst/>
          </a:prstGeom>
          <a:noFill/>
          <a:ln w="9525">
            <a:noFill/>
            <a:miter lim="800000"/>
            <a:headEnd/>
            <a:tailEnd/>
          </a:ln>
          <a:effectLst/>
        </p:spPr>
        <p:txBody>
          <a:bodyPr>
            <a:prstTxWarp prst="textNoShape">
              <a:avLst/>
            </a:prstTxWarp>
            <a:spAutoFit/>
          </a:bodyPr>
          <a:lstStyle/>
          <a:p>
            <a:pPr algn="ctr"/>
            <a:r>
              <a:rPr lang="en-US" sz="4400">
                <a:solidFill>
                  <a:srgbClr val="FFFF00"/>
                </a:solidFill>
                <a:latin typeface="Comic Sans MS" pitchFamily="-108" charset="0"/>
              </a:rPr>
              <a:t>Feedbacks to the Carbon Cycle</a:t>
            </a:r>
          </a:p>
        </p:txBody>
      </p:sp>
      <p:grpSp>
        <p:nvGrpSpPr>
          <p:cNvPr id="26" name="Group 25"/>
          <p:cNvGrpSpPr/>
          <p:nvPr/>
        </p:nvGrpSpPr>
        <p:grpSpPr>
          <a:xfrm>
            <a:off x="2567781" y="1524000"/>
            <a:ext cx="6411119" cy="4953000"/>
            <a:chOff x="2567781" y="1524000"/>
            <a:chExt cx="6411119" cy="4953000"/>
          </a:xfrm>
        </p:grpSpPr>
        <p:sp>
          <p:nvSpPr>
            <p:cNvPr id="93205" name="AutoShape 21"/>
            <p:cNvSpPr>
              <a:spLocks noChangeArrowheads="1"/>
            </p:cNvSpPr>
            <p:nvPr/>
          </p:nvSpPr>
          <p:spPr bwMode="auto">
            <a:xfrm rot="2386677" flipV="1">
              <a:off x="4511675" y="3886200"/>
              <a:ext cx="1316038" cy="1546225"/>
            </a:xfrm>
            <a:custGeom>
              <a:avLst/>
              <a:gdLst>
                <a:gd name="G0" fmla="+- -881771 0 0"/>
                <a:gd name="G1" fmla="+- -3327836 0 0"/>
                <a:gd name="G2" fmla="+- -881771 0 -3327836"/>
                <a:gd name="G3" fmla="+- 10800 0 0"/>
                <a:gd name="G4" fmla="+- 0 0 -881771"/>
                <a:gd name="T0" fmla="*/ 360 256 1"/>
                <a:gd name="T1" fmla="*/ 0 256 1"/>
                <a:gd name="G5" fmla="+- G2 T0 T1"/>
                <a:gd name="G6" fmla="?: G2 G2 G5"/>
                <a:gd name="G7" fmla="+- 0 0 G6"/>
                <a:gd name="G8" fmla="+- 4349 0 0"/>
                <a:gd name="G9" fmla="+- 0 0 -3327836"/>
                <a:gd name="G10" fmla="+- 4349 0 2700"/>
                <a:gd name="G11" fmla="cos G10 -881771"/>
                <a:gd name="G12" fmla="sin G10 -881771"/>
                <a:gd name="G13" fmla="cos 13500 -881771"/>
                <a:gd name="G14" fmla="sin 13500 -881771"/>
                <a:gd name="G15" fmla="+- G11 10800 0"/>
                <a:gd name="G16" fmla="+- G12 10800 0"/>
                <a:gd name="G17" fmla="+- G13 10800 0"/>
                <a:gd name="G18" fmla="+- G14 10800 0"/>
                <a:gd name="G19" fmla="*/ 4349 1 2"/>
                <a:gd name="G20" fmla="+- G19 5400 0"/>
                <a:gd name="G21" fmla="cos G20 -881771"/>
                <a:gd name="G22" fmla="sin G20 -881771"/>
                <a:gd name="G23" fmla="+- G21 10800 0"/>
                <a:gd name="G24" fmla="+- G12 G23 G22"/>
                <a:gd name="G25" fmla="+- G22 G23 G11"/>
                <a:gd name="G26" fmla="cos 10800 -881771"/>
                <a:gd name="G27" fmla="sin 10800 -881771"/>
                <a:gd name="G28" fmla="cos 4349 -881771"/>
                <a:gd name="G29" fmla="sin 4349 -881771"/>
                <a:gd name="G30" fmla="+- G26 10800 0"/>
                <a:gd name="G31" fmla="+- G27 10800 0"/>
                <a:gd name="G32" fmla="+- G28 10800 0"/>
                <a:gd name="G33" fmla="+- G29 10800 0"/>
                <a:gd name="G34" fmla="+- G19 5400 0"/>
                <a:gd name="G35" fmla="cos G34 -3327836"/>
                <a:gd name="G36" fmla="sin G34 -3327836"/>
                <a:gd name="G37" fmla="+/ -3327836 -881771 2"/>
                <a:gd name="T2" fmla="*/ 180 256 1"/>
                <a:gd name="T3" fmla="*/ 0 256 1"/>
                <a:gd name="G38" fmla="+- G37 T2 T3"/>
                <a:gd name="G39" fmla="?: G2 G37 G38"/>
                <a:gd name="G40" fmla="cos 10800 G39"/>
                <a:gd name="G41" fmla="sin 10800 G39"/>
                <a:gd name="G42" fmla="cos 4349 G39"/>
                <a:gd name="G43" fmla="sin 4349 G39"/>
                <a:gd name="G44" fmla="+- G40 10800 0"/>
                <a:gd name="G45" fmla="+- G41 10800 0"/>
                <a:gd name="G46" fmla="+- G42 10800 0"/>
                <a:gd name="G47" fmla="+- G43 10800 0"/>
                <a:gd name="G48" fmla="+- G35 10800 0"/>
                <a:gd name="G49" fmla="+- G36 10800 0"/>
                <a:gd name="T4" fmla="*/ 19947 w 21600"/>
                <a:gd name="T5" fmla="*/ 5058 h 21600"/>
                <a:gd name="T6" fmla="*/ 15589 w 21600"/>
                <a:gd name="T7" fmla="*/ 4931 h 21600"/>
                <a:gd name="T8" fmla="*/ 14483 w 21600"/>
                <a:gd name="T9" fmla="*/ 8487 h 21600"/>
                <a:gd name="T10" fmla="*/ 23929 w 21600"/>
                <a:gd name="T11" fmla="*/ 7658 h 21600"/>
                <a:gd name="T12" fmla="*/ 19546 w 21600"/>
                <a:gd name="T13" fmla="*/ 14801 h 21600"/>
                <a:gd name="T14" fmla="*/ 12403 w 21600"/>
                <a:gd name="T15" fmla="*/ 1041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029" y="9788"/>
                  </a:moveTo>
                  <a:cubicBezTo>
                    <a:pt x="14807" y="8861"/>
                    <a:pt x="14288" y="8033"/>
                    <a:pt x="13549" y="7430"/>
                  </a:cubicBezTo>
                  <a:lnTo>
                    <a:pt x="17629" y="2433"/>
                  </a:lnTo>
                  <a:cubicBezTo>
                    <a:pt x="19462" y="3929"/>
                    <a:pt x="20753" y="5985"/>
                    <a:pt x="21303" y="8287"/>
                  </a:cubicBezTo>
                  <a:lnTo>
                    <a:pt x="23929" y="7658"/>
                  </a:lnTo>
                  <a:lnTo>
                    <a:pt x="19546" y="14801"/>
                  </a:lnTo>
                  <a:lnTo>
                    <a:pt x="12403" y="10416"/>
                  </a:lnTo>
                  <a:lnTo>
                    <a:pt x="15029" y="9788"/>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93187" name="Line 3"/>
            <p:cNvSpPr>
              <a:spLocks noChangeShapeType="1"/>
            </p:cNvSpPr>
            <p:nvPr/>
          </p:nvSpPr>
          <p:spPr bwMode="auto">
            <a:xfrm flipV="1">
              <a:off x="3276600" y="5608638"/>
              <a:ext cx="0" cy="457200"/>
            </a:xfrm>
            <a:prstGeom prst="line">
              <a:avLst/>
            </a:prstGeom>
            <a:noFill/>
            <a:ln w="25400">
              <a:solidFill>
                <a:srgbClr val="FFFFFF"/>
              </a:solidFill>
              <a:round/>
              <a:headEnd/>
              <a:tailEnd type="triangle" w="sm" len="lg"/>
            </a:ln>
            <a:effectLst/>
          </p:spPr>
          <p:txBody>
            <a:bodyPr wrap="none" anchor="ctr">
              <a:prstTxWarp prst="textNoShape">
                <a:avLst/>
              </a:prstTxWarp>
            </a:bodyPr>
            <a:lstStyle/>
            <a:p>
              <a:endParaRPr lang="en-US"/>
            </a:p>
          </p:txBody>
        </p:sp>
        <p:sp>
          <p:nvSpPr>
            <p:cNvPr id="93188" name="Text Box 4"/>
            <p:cNvSpPr txBox="1">
              <a:spLocks noChangeArrowheads="1"/>
            </p:cNvSpPr>
            <p:nvPr/>
          </p:nvSpPr>
          <p:spPr bwMode="auto">
            <a:xfrm>
              <a:off x="3413125" y="5251450"/>
              <a:ext cx="2216150" cy="1225550"/>
            </a:xfrm>
            <a:prstGeom prst="rect">
              <a:avLst/>
            </a:prstGeom>
            <a:noFill/>
            <a:ln w="12700">
              <a:noFill/>
              <a:miter lim="800000"/>
              <a:headEnd/>
              <a:tailEnd/>
            </a:ln>
            <a:effectLst/>
          </p:spPr>
          <p:txBody>
            <a:bodyPr wrap="none">
              <a:prstTxWarp prst="textNoShape">
                <a:avLst/>
              </a:prstTxWarp>
              <a:spAutoFit/>
            </a:bodyPr>
            <a:lstStyle/>
            <a:p>
              <a:r>
                <a:rPr lang="en-US" sz="3200">
                  <a:solidFill>
                    <a:srgbClr val="FFFFFF"/>
                  </a:solidFill>
                  <a:latin typeface="Comic Sans MS" pitchFamily="-108" charset="0"/>
                </a:rPr>
                <a:t>nutrient</a:t>
              </a:r>
            </a:p>
            <a:p>
              <a:r>
                <a:rPr lang="en-US" sz="3200">
                  <a:solidFill>
                    <a:srgbClr val="FFFFFF"/>
                  </a:solidFill>
                  <a:latin typeface="Comic Sans MS" pitchFamily="-108" charset="0"/>
                </a:rPr>
                <a:t>availability</a:t>
              </a:r>
            </a:p>
          </p:txBody>
        </p:sp>
        <p:sp>
          <p:nvSpPr>
            <p:cNvPr id="93189" name="Text Box 5"/>
            <p:cNvSpPr txBox="1">
              <a:spLocks noChangeArrowheads="1"/>
            </p:cNvSpPr>
            <p:nvPr/>
          </p:nvSpPr>
          <p:spPr bwMode="auto">
            <a:xfrm>
              <a:off x="5697538" y="3989388"/>
              <a:ext cx="2203450" cy="658813"/>
            </a:xfrm>
            <a:prstGeom prst="rect">
              <a:avLst/>
            </a:prstGeom>
            <a:noFill/>
            <a:ln w="12700">
              <a:noFill/>
              <a:miter lim="800000"/>
              <a:headEnd/>
              <a:tailEnd/>
            </a:ln>
            <a:effectLst/>
          </p:spPr>
          <p:txBody>
            <a:bodyPr wrap="none">
              <a:prstTxWarp prst="textNoShape">
                <a:avLst/>
              </a:prstTxWarp>
              <a:spAutoFit/>
            </a:bodyPr>
            <a:lstStyle/>
            <a:p>
              <a:r>
                <a:rPr lang="en-US" sz="3200">
                  <a:solidFill>
                    <a:schemeClr val="bg1"/>
                  </a:solidFill>
                  <a:latin typeface="Comic Sans MS" pitchFamily="-108" charset="0"/>
                </a:rPr>
                <a:t>production</a:t>
              </a:r>
            </a:p>
          </p:txBody>
        </p:sp>
        <p:sp>
          <p:nvSpPr>
            <p:cNvPr id="93190" name="Line 6"/>
            <p:cNvSpPr>
              <a:spLocks noChangeShapeType="1"/>
            </p:cNvSpPr>
            <p:nvPr/>
          </p:nvSpPr>
          <p:spPr bwMode="auto">
            <a:xfrm flipV="1">
              <a:off x="5638800" y="4071938"/>
              <a:ext cx="0" cy="457200"/>
            </a:xfrm>
            <a:prstGeom prst="line">
              <a:avLst/>
            </a:prstGeom>
            <a:noFill/>
            <a:ln w="25400">
              <a:solidFill>
                <a:schemeClr val="bg1"/>
              </a:solidFill>
              <a:round/>
              <a:headEnd/>
              <a:tailEnd type="triangle" w="sm" len="lg"/>
            </a:ln>
            <a:effectLst/>
          </p:spPr>
          <p:txBody>
            <a:bodyPr wrap="none" anchor="ctr">
              <a:prstTxWarp prst="textNoShape">
                <a:avLst/>
              </a:prstTxWarp>
            </a:bodyPr>
            <a:lstStyle/>
            <a:p>
              <a:endParaRPr lang="en-US"/>
            </a:p>
          </p:txBody>
        </p:sp>
        <p:sp>
          <p:nvSpPr>
            <p:cNvPr id="93201" name="Rectangle 17"/>
            <p:cNvSpPr>
              <a:spLocks noChangeArrowheads="1"/>
            </p:cNvSpPr>
            <p:nvPr/>
          </p:nvSpPr>
          <p:spPr bwMode="auto">
            <a:xfrm>
              <a:off x="7467600" y="1524000"/>
              <a:ext cx="1511300" cy="942975"/>
            </a:xfrm>
            <a:prstGeom prst="rect">
              <a:avLst/>
            </a:prstGeom>
            <a:noFill/>
            <a:ln w="9525">
              <a:noFill/>
              <a:miter lim="800000"/>
              <a:headEnd/>
              <a:tailEnd/>
            </a:ln>
            <a:effectLst/>
          </p:spPr>
          <p:txBody>
            <a:bodyPr wrap="none">
              <a:prstTxWarp prst="textNoShape">
                <a:avLst/>
              </a:prstTxWarp>
              <a:spAutoFit/>
            </a:bodyPr>
            <a:lstStyle/>
            <a:p>
              <a:pPr algn="ctr"/>
              <a:r>
                <a:rPr lang="en-US">
                  <a:solidFill>
                    <a:srgbClr val="FFFF00"/>
                  </a:solidFill>
                  <a:latin typeface="Comic Sans MS" pitchFamily="-108" charset="0"/>
                </a:rPr>
                <a:t>negative </a:t>
              </a:r>
            </a:p>
            <a:p>
              <a:pPr algn="ctr"/>
              <a:r>
                <a:rPr lang="en-US">
                  <a:solidFill>
                    <a:srgbClr val="FFFF00"/>
                  </a:solidFill>
                  <a:latin typeface="Comic Sans MS" pitchFamily="-108" charset="0"/>
                </a:rPr>
                <a:t>feedback</a:t>
              </a:r>
            </a:p>
          </p:txBody>
        </p:sp>
        <p:sp>
          <p:nvSpPr>
            <p:cNvPr id="93203" name="AutoShape 19"/>
            <p:cNvSpPr>
              <a:spLocks noChangeArrowheads="1"/>
            </p:cNvSpPr>
            <p:nvPr/>
          </p:nvSpPr>
          <p:spPr bwMode="auto">
            <a:xfrm rot="11551879" flipH="1" flipV="1">
              <a:off x="4322763" y="3048000"/>
              <a:ext cx="1316038" cy="1089025"/>
            </a:xfrm>
            <a:custGeom>
              <a:avLst/>
              <a:gdLst>
                <a:gd name="G0" fmla="+- -1033399 0 0"/>
                <a:gd name="G1" fmla="+- -6459636 0 0"/>
                <a:gd name="G2" fmla="+- -1033399 0 -6459636"/>
                <a:gd name="G3" fmla="+- 10800 0 0"/>
                <a:gd name="G4" fmla="+- 0 0 -1033399"/>
                <a:gd name="T0" fmla="*/ 360 256 1"/>
                <a:gd name="T1" fmla="*/ 0 256 1"/>
                <a:gd name="G5" fmla="+- G2 T0 T1"/>
                <a:gd name="G6" fmla="?: G2 G2 G5"/>
                <a:gd name="G7" fmla="+- 0 0 G6"/>
                <a:gd name="G8" fmla="+- 8938 0 0"/>
                <a:gd name="G9" fmla="+- 0 0 -6459636"/>
                <a:gd name="G10" fmla="+- 8938 0 2700"/>
                <a:gd name="G11" fmla="cos G10 -1033399"/>
                <a:gd name="G12" fmla="sin G10 -1033399"/>
                <a:gd name="G13" fmla="cos 13500 -1033399"/>
                <a:gd name="G14" fmla="sin 13500 -1033399"/>
                <a:gd name="G15" fmla="+- G11 10800 0"/>
                <a:gd name="G16" fmla="+- G12 10800 0"/>
                <a:gd name="G17" fmla="+- G13 10800 0"/>
                <a:gd name="G18" fmla="+- G14 10800 0"/>
                <a:gd name="G19" fmla="*/ 8938 1 2"/>
                <a:gd name="G20" fmla="+- G19 5400 0"/>
                <a:gd name="G21" fmla="cos G20 -1033399"/>
                <a:gd name="G22" fmla="sin G20 -1033399"/>
                <a:gd name="G23" fmla="+- G21 10800 0"/>
                <a:gd name="G24" fmla="+- G12 G23 G22"/>
                <a:gd name="G25" fmla="+- G22 G23 G11"/>
                <a:gd name="G26" fmla="cos 10800 -1033399"/>
                <a:gd name="G27" fmla="sin 10800 -1033399"/>
                <a:gd name="G28" fmla="cos 8938 -1033399"/>
                <a:gd name="G29" fmla="sin 8938 -1033399"/>
                <a:gd name="G30" fmla="+- G26 10800 0"/>
                <a:gd name="G31" fmla="+- G27 10800 0"/>
                <a:gd name="G32" fmla="+- G28 10800 0"/>
                <a:gd name="G33" fmla="+- G29 10800 0"/>
                <a:gd name="G34" fmla="+- G19 5400 0"/>
                <a:gd name="G35" fmla="cos G34 -6459636"/>
                <a:gd name="G36" fmla="sin G34 -6459636"/>
                <a:gd name="G37" fmla="+/ -6459636 -1033399 2"/>
                <a:gd name="T2" fmla="*/ 180 256 1"/>
                <a:gd name="T3" fmla="*/ 0 256 1"/>
                <a:gd name="G38" fmla="+- G37 T2 T3"/>
                <a:gd name="G39" fmla="?: G2 G37 G38"/>
                <a:gd name="G40" fmla="cos 10800 G39"/>
                <a:gd name="G41" fmla="sin 10800 G39"/>
                <a:gd name="G42" fmla="cos 8938 G39"/>
                <a:gd name="G43" fmla="sin 8938 G39"/>
                <a:gd name="G44" fmla="+- G40 10800 0"/>
                <a:gd name="G45" fmla="+- G41 10800 0"/>
                <a:gd name="G46" fmla="+- G42 10800 0"/>
                <a:gd name="G47" fmla="+- G43 10800 0"/>
                <a:gd name="G48" fmla="+- G35 10800 0"/>
                <a:gd name="G49" fmla="+- G36 10800 0"/>
                <a:gd name="T4" fmla="*/ 16655 w 21600"/>
                <a:gd name="T5" fmla="*/ 1725 h 21600"/>
                <a:gd name="T6" fmla="*/ 9329 w 21600"/>
                <a:gd name="T7" fmla="*/ 1041 h 21600"/>
                <a:gd name="T8" fmla="*/ 15646 w 21600"/>
                <a:gd name="T9" fmla="*/ 3289 h 21600"/>
                <a:gd name="T10" fmla="*/ 23791 w 21600"/>
                <a:gd name="T11" fmla="*/ 7131 h 21600"/>
                <a:gd name="T12" fmla="*/ 21283 w 21600"/>
                <a:gd name="T13" fmla="*/ 11612 h 21600"/>
                <a:gd name="T14" fmla="*/ 16803 w 21600"/>
                <a:gd name="T15" fmla="*/ 910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401" y="8371"/>
                  </a:moveTo>
                  <a:cubicBezTo>
                    <a:pt x="18314" y="4520"/>
                    <a:pt x="14800" y="1861"/>
                    <a:pt x="10800" y="1861"/>
                  </a:cubicBezTo>
                  <a:cubicBezTo>
                    <a:pt x="10354" y="1861"/>
                    <a:pt x="9909" y="1895"/>
                    <a:pt x="9468" y="1961"/>
                  </a:cubicBezTo>
                  <a:lnTo>
                    <a:pt x="9191" y="120"/>
                  </a:lnTo>
                  <a:cubicBezTo>
                    <a:pt x="9723" y="40"/>
                    <a:pt x="10261" y="-1"/>
                    <a:pt x="10800" y="-1"/>
                  </a:cubicBezTo>
                  <a:cubicBezTo>
                    <a:pt x="15634" y="-1"/>
                    <a:pt x="19879" y="3212"/>
                    <a:pt x="21193" y="7865"/>
                  </a:cubicBezTo>
                  <a:lnTo>
                    <a:pt x="23791" y="7131"/>
                  </a:lnTo>
                  <a:lnTo>
                    <a:pt x="21283" y="11612"/>
                  </a:lnTo>
                  <a:lnTo>
                    <a:pt x="16803" y="9104"/>
                  </a:lnTo>
                  <a:lnTo>
                    <a:pt x="19401" y="8371"/>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93204" name="AutoShape 20"/>
            <p:cNvSpPr>
              <a:spLocks noChangeArrowheads="1"/>
            </p:cNvSpPr>
            <p:nvPr/>
          </p:nvSpPr>
          <p:spPr bwMode="auto">
            <a:xfrm rot="6269971" flipV="1">
              <a:off x="2682875" y="3848100"/>
              <a:ext cx="1316038" cy="1546225"/>
            </a:xfrm>
            <a:custGeom>
              <a:avLst/>
              <a:gdLst>
                <a:gd name="G0" fmla="+- -881771 0 0"/>
                <a:gd name="G1" fmla="+- -3327836 0 0"/>
                <a:gd name="G2" fmla="+- -881771 0 -3327836"/>
                <a:gd name="G3" fmla="+- 10800 0 0"/>
                <a:gd name="G4" fmla="+- 0 0 -881771"/>
                <a:gd name="T0" fmla="*/ 360 256 1"/>
                <a:gd name="T1" fmla="*/ 0 256 1"/>
                <a:gd name="G5" fmla="+- G2 T0 T1"/>
                <a:gd name="G6" fmla="?: G2 G2 G5"/>
                <a:gd name="G7" fmla="+- 0 0 G6"/>
                <a:gd name="G8" fmla="+- 4349 0 0"/>
                <a:gd name="G9" fmla="+- 0 0 -3327836"/>
                <a:gd name="G10" fmla="+- 4349 0 2700"/>
                <a:gd name="G11" fmla="cos G10 -881771"/>
                <a:gd name="G12" fmla="sin G10 -881771"/>
                <a:gd name="G13" fmla="cos 13500 -881771"/>
                <a:gd name="G14" fmla="sin 13500 -881771"/>
                <a:gd name="G15" fmla="+- G11 10800 0"/>
                <a:gd name="G16" fmla="+- G12 10800 0"/>
                <a:gd name="G17" fmla="+- G13 10800 0"/>
                <a:gd name="G18" fmla="+- G14 10800 0"/>
                <a:gd name="G19" fmla="*/ 4349 1 2"/>
                <a:gd name="G20" fmla="+- G19 5400 0"/>
                <a:gd name="G21" fmla="cos G20 -881771"/>
                <a:gd name="G22" fmla="sin G20 -881771"/>
                <a:gd name="G23" fmla="+- G21 10800 0"/>
                <a:gd name="G24" fmla="+- G12 G23 G22"/>
                <a:gd name="G25" fmla="+- G22 G23 G11"/>
                <a:gd name="G26" fmla="cos 10800 -881771"/>
                <a:gd name="G27" fmla="sin 10800 -881771"/>
                <a:gd name="G28" fmla="cos 4349 -881771"/>
                <a:gd name="G29" fmla="sin 4349 -881771"/>
                <a:gd name="G30" fmla="+- G26 10800 0"/>
                <a:gd name="G31" fmla="+- G27 10800 0"/>
                <a:gd name="G32" fmla="+- G28 10800 0"/>
                <a:gd name="G33" fmla="+- G29 10800 0"/>
                <a:gd name="G34" fmla="+- G19 5400 0"/>
                <a:gd name="G35" fmla="cos G34 -3327836"/>
                <a:gd name="G36" fmla="sin G34 -3327836"/>
                <a:gd name="G37" fmla="+/ -3327836 -881771 2"/>
                <a:gd name="T2" fmla="*/ 180 256 1"/>
                <a:gd name="T3" fmla="*/ 0 256 1"/>
                <a:gd name="G38" fmla="+- G37 T2 T3"/>
                <a:gd name="G39" fmla="?: G2 G37 G38"/>
                <a:gd name="G40" fmla="cos 10800 G39"/>
                <a:gd name="G41" fmla="sin 10800 G39"/>
                <a:gd name="G42" fmla="cos 4349 G39"/>
                <a:gd name="G43" fmla="sin 4349 G39"/>
                <a:gd name="G44" fmla="+- G40 10800 0"/>
                <a:gd name="G45" fmla="+- G41 10800 0"/>
                <a:gd name="G46" fmla="+- G42 10800 0"/>
                <a:gd name="G47" fmla="+- G43 10800 0"/>
                <a:gd name="G48" fmla="+- G35 10800 0"/>
                <a:gd name="G49" fmla="+- G36 10800 0"/>
                <a:gd name="T4" fmla="*/ 19947 w 21600"/>
                <a:gd name="T5" fmla="*/ 5058 h 21600"/>
                <a:gd name="T6" fmla="*/ 15589 w 21600"/>
                <a:gd name="T7" fmla="*/ 4931 h 21600"/>
                <a:gd name="T8" fmla="*/ 14483 w 21600"/>
                <a:gd name="T9" fmla="*/ 8487 h 21600"/>
                <a:gd name="T10" fmla="*/ 23929 w 21600"/>
                <a:gd name="T11" fmla="*/ 7658 h 21600"/>
                <a:gd name="T12" fmla="*/ 19546 w 21600"/>
                <a:gd name="T13" fmla="*/ 14801 h 21600"/>
                <a:gd name="T14" fmla="*/ 12403 w 21600"/>
                <a:gd name="T15" fmla="*/ 1041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029" y="9788"/>
                  </a:moveTo>
                  <a:cubicBezTo>
                    <a:pt x="14807" y="8861"/>
                    <a:pt x="14288" y="8033"/>
                    <a:pt x="13549" y="7430"/>
                  </a:cubicBezTo>
                  <a:lnTo>
                    <a:pt x="17629" y="2433"/>
                  </a:lnTo>
                  <a:cubicBezTo>
                    <a:pt x="19462" y="3929"/>
                    <a:pt x="20753" y="5985"/>
                    <a:pt x="21303" y="8287"/>
                  </a:cubicBezTo>
                  <a:lnTo>
                    <a:pt x="23929" y="7658"/>
                  </a:lnTo>
                  <a:lnTo>
                    <a:pt x="19546" y="14801"/>
                  </a:lnTo>
                  <a:lnTo>
                    <a:pt x="12403" y="10416"/>
                  </a:lnTo>
                  <a:lnTo>
                    <a:pt x="15029" y="9788"/>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93206" name="AutoShape 22"/>
            <p:cNvSpPr>
              <a:spLocks noChangeArrowheads="1"/>
            </p:cNvSpPr>
            <p:nvPr/>
          </p:nvSpPr>
          <p:spPr bwMode="auto">
            <a:xfrm rot="6709983" flipH="1">
              <a:off x="5356225" y="1520825"/>
              <a:ext cx="1803400" cy="2114550"/>
            </a:xfrm>
            <a:custGeom>
              <a:avLst/>
              <a:gdLst>
                <a:gd name="G0" fmla="+- 771416 0 0"/>
                <a:gd name="G1" fmla="+- -6764874 0 0"/>
                <a:gd name="G2" fmla="+- 771416 0 -6764874"/>
                <a:gd name="G3" fmla="+- 10800 0 0"/>
                <a:gd name="G4" fmla="+- 0 0 771416"/>
                <a:gd name="T0" fmla="*/ 360 256 1"/>
                <a:gd name="T1" fmla="*/ 0 256 1"/>
                <a:gd name="G5" fmla="+- G2 T0 T1"/>
                <a:gd name="G6" fmla="?: G2 G2 G5"/>
                <a:gd name="G7" fmla="+- 0 0 G6"/>
                <a:gd name="G8" fmla="+- 6313 0 0"/>
                <a:gd name="G9" fmla="+- 0 0 -6764874"/>
                <a:gd name="G10" fmla="+- 6313 0 2700"/>
                <a:gd name="G11" fmla="cos G10 771416"/>
                <a:gd name="G12" fmla="sin G10 771416"/>
                <a:gd name="G13" fmla="cos 13500 771416"/>
                <a:gd name="G14" fmla="sin 13500 771416"/>
                <a:gd name="G15" fmla="+- G11 10800 0"/>
                <a:gd name="G16" fmla="+- G12 10800 0"/>
                <a:gd name="G17" fmla="+- G13 10800 0"/>
                <a:gd name="G18" fmla="+- G14 10800 0"/>
                <a:gd name="G19" fmla="*/ 6313 1 2"/>
                <a:gd name="G20" fmla="+- G19 5400 0"/>
                <a:gd name="G21" fmla="cos G20 771416"/>
                <a:gd name="G22" fmla="sin G20 771416"/>
                <a:gd name="G23" fmla="+- G21 10800 0"/>
                <a:gd name="G24" fmla="+- G12 G23 G22"/>
                <a:gd name="G25" fmla="+- G22 G23 G11"/>
                <a:gd name="G26" fmla="cos 10800 771416"/>
                <a:gd name="G27" fmla="sin 10800 771416"/>
                <a:gd name="G28" fmla="cos 6313 771416"/>
                <a:gd name="G29" fmla="sin 6313 771416"/>
                <a:gd name="G30" fmla="+- G26 10800 0"/>
                <a:gd name="G31" fmla="+- G27 10800 0"/>
                <a:gd name="G32" fmla="+- G28 10800 0"/>
                <a:gd name="G33" fmla="+- G29 10800 0"/>
                <a:gd name="G34" fmla="+- G19 5400 0"/>
                <a:gd name="G35" fmla="cos G34 -6764874"/>
                <a:gd name="G36" fmla="sin G34 -6764874"/>
                <a:gd name="G37" fmla="+/ -6764874 771416 2"/>
                <a:gd name="T2" fmla="*/ 180 256 1"/>
                <a:gd name="T3" fmla="*/ 0 256 1"/>
                <a:gd name="G38" fmla="+- G37 T2 T3"/>
                <a:gd name="G39" fmla="?: G2 G37 G38"/>
                <a:gd name="G40" fmla="cos 10800 G39"/>
                <a:gd name="G41" fmla="sin 10800 G39"/>
                <a:gd name="G42" fmla="cos 6313 G39"/>
                <a:gd name="G43" fmla="sin 6313 G39"/>
                <a:gd name="G44" fmla="+- G40 10800 0"/>
                <a:gd name="G45" fmla="+- G41 10800 0"/>
                <a:gd name="G46" fmla="+- G42 10800 0"/>
                <a:gd name="G47" fmla="+- G43 10800 0"/>
                <a:gd name="G48" fmla="+- G35 10800 0"/>
                <a:gd name="G49" fmla="+- G36 10800 0"/>
                <a:gd name="T4" fmla="*/ 18339 w 21600"/>
                <a:gd name="T5" fmla="*/ 3067 h 21600"/>
                <a:gd name="T6" fmla="*/ 8842 w 21600"/>
                <a:gd name="T7" fmla="*/ 2469 h 21600"/>
                <a:gd name="T8" fmla="*/ 15207 w 21600"/>
                <a:gd name="T9" fmla="*/ 6279 h 21600"/>
                <a:gd name="T10" fmla="*/ 24016 w 21600"/>
                <a:gd name="T11" fmla="*/ 13553 h 21600"/>
                <a:gd name="T12" fmla="*/ 18169 w 21600"/>
                <a:gd name="T13" fmla="*/ 17385 h 21600"/>
                <a:gd name="T14" fmla="*/ 14337 w 21600"/>
                <a:gd name="T15" fmla="*/ 1153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980" y="12087"/>
                  </a:moveTo>
                  <a:cubicBezTo>
                    <a:pt x="17068" y="11664"/>
                    <a:pt x="17113" y="11232"/>
                    <a:pt x="17113" y="10800"/>
                  </a:cubicBezTo>
                  <a:cubicBezTo>
                    <a:pt x="17113" y="7313"/>
                    <a:pt x="14286" y="4487"/>
                    <a:pt x="10800" y="4487"/>
                  </a:cubicBezTo>
                  <a:cubicBezTo>
                    <a:pt x="10313" y="4486"/>
                    <a:pt x="9829" y="4543"/>
                    <a:pt x="9355" y="4654"/>
                  </a:cubicBezTo>
                  <a:lnTo>
                    <a:pt x="8329" y="286"/>
                  </a:lnTo>
                  <a:cubicBezTo>
                    <a:pt x="9139" y="96"/>
                    <a:pt x="9968" y="-1"/>
                    <a:pt x="10800" y="-1"/>
                  </a:cubicBezTo>
                  <a:cubicBezTo>
                    <a:pt x="16764" y="0"/>
                    <a:pt x="21600" y="4835"/>
                    <a:pt x="21600" y="10800"/>
                  </a:cubicBezTo>
                  <a:cubicBezTo>
                    <a:pt x="21600" y="11540"/>
                    <a:pt x="21523" y="12278"/>
                    <a:pt x="21372" y="13003"/>
                  </a:cubicBezTo>
                  <a:lnTo>
                    <a:pt x="24016" y="13553"/>
                  </a:lnTo>
                  <a:lnTo>
                    <a:pt x="18169" y="17385"/>
                  </a:lnTo>
                  <a:lnTo>
                    <a:pt x="14337" y="11537"/>
                  </a:lnTo>
                  <a:lnTo>
                    <a:pt x="16980" y="12087"/>
                  </a:lnTo>
                  <a:close/>
                </a:path>
              </a:pathLst>
            </a:custGeom>
            <a:gradFill rotWithShape="0">
              <a:gsLst>
                <a:gs pos="0">
                  <a:srgbClr val="008000">
                    <a:gamma/>
                    <a:shade val="0"/>
                    <a:invGamma/>
                  </a:srgbClr>
                </a:gs>
                <a:gs pos="100000">
                  <a:srgbClr val="0080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grpSp>
      <p:grpSp>
        <p:nvGrpSpPr>
          <p:cNvPr id="4" name="Group 30"/>
          <p:cNvGrpSpPr>
            <a:grpSpLocks/>
          </p:cNvGrpSpPr>
          <p:nvPr/>
        </p:nvGrpSpPr>
        <p:grpSpPr bwMode="auto">
          <a:xfrm>
            <a:off x="152400" y="1023938"/>
            <a:ext cx="5351463" cy="3562350"/>
            <a:chOff x="96" y="645"/>
            <a:chExt cx="3371" cy="2244"/>
          </a:xfrm>
        </p:grpSpPr>
        <p:grpSp>
          <p:nvGrpSpPr>
            <p:cNvPr id="5" name="Group 7"/>
            <p:cNvGrpSpPr>
              <a:grpSpLocks/>
            </p:cNvGrpSpPr>
            <p:nvPr/>
          </p:nvGrpSpPr>
          <p:grpSpPr bwMode="auto">
            <a:xfrm>
              <a:off x="864" y="2474"/>
              <a:ext cx="1841" cy="415"/>
              <a:chOff x="1630" y="2655"/>
              <a:chExt cx="1841" cy="415"/>
            </a:xfrm>
          </p:grpSpPr>
          <p:sp>
            <p:nvSpPr>
              <p:cNvPr id="93192" name="Line 8"/>
              <p:cNvSpPr>
                <a:spLocks noChangeShapeType="1"/>
              </p:cNvSpPr>
              <p:nvPr/>
            </p:nvSpPr>
            <p:spPr bwMode="auto">
              <a:xfrm flipV="1">
                <a:off x="1630" y="2727"/>
                <a:ext cx="0" cy="288"/>
              </a:xfrm>
              <a:prstGeom prst="line">
                <a:avLst/>
              </a:prstGeom>
              <a:noFill/>
              <a:ln w="25400">
                <a:solidFill>
                  <a:srgbClr val="FFFFFF"/>
                </a:solidFill>
                <a:round/>
                <a:headEnd/>
                <a:tailEnd type="triangle" w="sm" len="lg"/>
              </a:ln>
              <a:effectLst/>
            </p:spPr>
            <p:txBody>
              <a:bodyPr wrap="none" anchor="ctr">
                <a:prstTxWarp prst="textNoShape">
                  <a:avLst/>
                </a:prstTxWarp>
              </a:bodyPr>
              <a:lstStyle/>
              <a:p>
                <a:endParaRPr lang="en-US"/>
              </a:p>
            </p:txBody>
          </p:sp>
          <p:sp>
            <p:nvSpPr>
              <p:cNvPr id="93193" name="Text Box 9"/>
              <p:cNvSpPr txBox="1">
                <a:spLocks noChangeArrowheads="1"/>
              </p:cNvSpPr>
              <p:nvPr/>
            </p:nvSpPr>
            <p:spPr bwMode="auto">
              <a:xfrm>
                <a:off x="1668" y="2655"/>
                <a:ext cx="1803" cy="415"/>
              </a:xfrm>
              <a:prstGeom prst="rect">
                <a:avLst/>
              </a:prstGeom>
              <a:noFill/>
              <a:ln w="12700">
                <a:noFill/>
                <a:miter lim="800000"/>
                <a:headEnd/>
                <a:tailEnd/>
              </a:ln>
              <a:effectLst/>
            </p:spPr>
            <p:txBody>
              <a:bodyPr wrap="none">
                <a:prstTxWarp prst="textNoShape">
                  <a:avLst/>
                </a:prstTxWarp>
                <a:spAutoFit/>
              </a:bodyPr>
              <a:lstStyle/>
              <a:p>
                <a:r>
                  <a:rPr lang="en-US" sz="3200">
                    <a:solidFill>
                      <a:srgbClr val="FFFFFF"/>
                    </a:solidFill>
                    <a:latin typeface="Comic Sans MS" pitchFamily="-108" charset="0"/>
                  </a:rPr>
                  <a:t>decomposition</a:t>
                </a:r>
              </a:p>
            </p:txBody>
          </p:sp>
        </p:grpSp>
        <p:grpSp>
          <p:nvGrpSpPr>
            <p:cNvPr id="6" name="Group 10"/>
            <p:cNvGrpSpPr>
              <a:grpSpLocks/>
            </p:cNvGrpSpPr>
            <p:nvPr/>
          </p:nvGrpSpPr>
          <p:grpSpPr bwMode="auto">
            <a:xfrm>
              <a:off x="2554" y="1689"/>
              <a:ext cx="478" cy="459"/>
              <a:chOff x="2511" y="3023"/>
              <a:chExt cx="478" cy="459"/>
            </a:xfrm>
          </p:grpSpPr>
          <p:sp>
            <p:nvSpPr>
              <p:cNvPr id="93195" name="Text Box 11"/>
              <p:cNvSpPr txBox="1">
                <a:spLocks noChangeArrowheads="1"/>
              </p:cNvSpPr>
              <p:nvPr/>
            </p:nvSpPr>
            <p:spPr bwMode="auto">
              <a:xfrm>
                <a:off x="2559" y="3023"/>
                <a:ext cx="430" cy="459"/>
              </a:xfrm>
              <a:prstGeom prst="rect">
                <a:avLst/>
              </a:prstGeom>
              <a:noFill/>
              <a:ln w="12700">
                <a:noFill/>
                <a:miter lim="800000"/>
                <a:headEnd/>
                <a:tailEnd/>
              </a:ln>
              <a:effectLst/>
            </p:spPr>
            <p:txBody>
              <a:bodyPr wrap="none">
                <a:prstTxWarp prst="textNoShape">
                  <a:avLst/>
                </a:prstTxWarp>
                <a:spAutoFit/>
              </a:bodyPr>
              <a:lstStyle/>
              <a:p>
                <a:r>
                  <a:rPr lang="en-US" sz="3600">
                    <a:solidFill>
                      <a:schemeClr val="bg1"/>
                    </a:solidFill>
                    <a:latin typeface="Comic Sans MS" pitchFamily="-108" charset="0"/>
                  </a:rPr>
                  <a:t>°T</a:t>
                </a:r>
              </a:p>
            </p:txBody>
          </p:sp>
          <p:sp>
            <p:nvSpPr>
              <p:cNvPr id="93196" name="Line 12"/>
              <p:cNvSpPr>
                <a:spLocks noChangeShapeType="1"/>
              </p:cNvSpPr>
              <p:nvPr/>
            </p:nvSpPr>
            <p:spPr bwMode="auto">
              <a:xfrm flipV="1">
                <a:off x="2511" y="3110"/>
                <a:ext cx="0" cy="288"/>
              </a:xfrm>
              <a:prstGeom prst="line">
                <a:avLst/>
              </a:prstGeom>
              <a:noFill/>
              <a:ln w="25400">
                <a:solidFill>
                  <a:schemeClr val="bg1"/>
                </a:solidFill>
                <a:round/>
                <a:headEnd/>
                <a:tailEnd type="triangle" w="sm" len="lg"/>
              </a:ln>
              <a:effectLst/>
            </p:spPr>
            <p:txBody>
              <a:bodyPr wrap="none" anchor="ctr">
                <a:prstTxWarp prst="textNoShape">
                  <a:avLst/>
                </a:prstTxWarp>
              </a:bodyPr>
              <a:lstStyle/>
              <a:p>
                <a:endParaRPr lang="en-US"/>
              </a:p>
            </p:txBody>
          </p:sp>
        </p:grpSp>
        <p:sp>
          <p:nvSpPr>
            <p:cNvPr id="93200" name="AutoShape 16"/>
            <p:cNvSpPr>
              <a:spLocks noChangeArrowheads="1"/>
            </p:cNvSpPr>
            <p:nvPr/>
          </p:nvSpPr>
          <p:spPr bwMode="auto">
            <a:xfrm rot="10048121" flipV="1">
              <a:off x="1955" y="1920"/>
              <a:ext cx="829" cy="686"/>
            </a:xfrm>
            <a:custGeom>
              <a:avLst/>
              <a:gdLst>
                <a:gd name="G0" fmla="+- -1070220 0 0"/>
                <a:gd name="G1" fmla="+- -6559726 0 0"/>
                <a:gd name="G2" fmla="+- -1070220 0 -6559726"/>
                <a:gd name="G3" fmla="+- 10800 0 0"/>
                <a:gd name="G4" fmla="+- 0 0 -1070220"/>
                <a:gd name="T0" fmla="*/ 360 256 1"/>
                <a:gd name="T1" fmla="*/ 0 256 1"/>
                <a:gd name="G5" fmla="+- G2 T0 T1"/>
                <a:gd name="G6" fmla="?: G2 G2 G5"/>
                <a:gd name="G7" fmla="+- 0 0 G6"/>
                <a:gd name="G8" fmla="+- 5235 0 0"/>
                <a:gd name="G9" fmla="+- 0 0 -6559726"/>
                <a:gd name="G10" fmla="+- 5235 0 2700"/>
                <a:gd name="G11" fmla="cos G10 -1070220"/>
                <a:gd name="G12" fmla="sin G10 -1070220"/>
                <a:gd name="G13" fmla="cos 13500 -1070220"/>
                <a:gd name="G14" fmla="sin 13500 -1070220"/>
                <a:gd name="G15" fmla="+- G11 10800 0"/>
                <a:gd name="G16" fmla="+- G12 10800 0"/>
                <a:gd name="G17" fmla="+- G13 10800 0"/>
                <a:gd name="G18" fmla="+- G14 10800 0"/>
                <a:gd name="G19" fmla="*/ 5235 1 2"/>
                <a:gd name="G20" fmla="+- G19 5400 0"/>
                <a:gd name="G21" fmla="cos G20 -1070220"/>
                <a:gd name="G22" fmla="sin G20 -1070220"/>
                <a:gd name="G23" fmla="+- G21 10800 0"/>
                <a:gd name="G24" fmla="+- G12 G23 G22"/>
                <a:gd name="G25" fmla="+- G22 G23 G11"/>
                <a:gd name="G26" fmla="cos 10800 -1070220"/>
                <a:gd name="G27" fmla="sin 10800 -1070220"/>
                <a:gd name="G28" fmla="cos 5235 -1070220"/>
                <a:gd name="G29" fmla="sin 5235 -1070220"/>
                <a:gd name="G30" fmla="+- G26 10800 0"/>
                <a:gd name="G31" fmla="+- G27 10800 0"/>
                <a:gd name="G32" fmla="+- G28 10800 0"/>
                <a:gd name="G33" fmla="+- G29 10800 0"/>
                <a:gd name="G34" fmla="+- G19 5400 0"/>
                <a:gd name="G35" fmla="cos G34 -6559726"/>
                <a:gd name="G36" fmla="sin G34 -6559726"/>
                <a:gd name="G37" fmla="+/ -6559726 -1070220 2"/>
                <a:gd name="T2" fmla="*/ 180 256 1"/>
                <a:gd name="T3" fmla="*/ 0 256 1"/>
                <a:gd name="G38" fmla="+- G37 T2 T3"/>
                <a:gd name="G39" fmla="?: G2 G37 G38"/>
                <a:gd name="G40" fmla="cos 10800 G39"/>
                <a:gd name="G41" fmla="sin 10800 G39"/>
                <a:gd name="G42" fmla="cos 5235 G39"/>
                <a:gd name="G43" fmla="sin 5235 G39"/>
                <a:gd name="G44" fmla="+- G40 10800 0"/>
                <a:gd name="G45" fmla="+- G41 10800 0"/>
                <a:gd name="G46" fmla="+- G42 10800 0"/>
                <a:gd name="G47" fmla="+- G43 10800 0"/>
                <a:gd name="G48" fmla="+- G35 10800 0"/>
                <a:gd name="G49" fmla="+- G36 10800 0"/>
                <a:gd name="T4" fmla="*/ 16489 w 21600"/>
                <a:gd name="T5" fmla="*/ 1619 h 21600"/>
                <a:gd name="T6" fmla="*/ 9394 w 21600"/>
                <a:gd name="T7" fmla="*/ 2906 h 21600"/>
                <a:gd name="T8" fmla="*/ 13557 w 21600"/>
                <a:gd name="T9" fmla="*/ 6350 h 21600"/>
                <a:gd name="T10" fmla="*/ 23755 w 21600"/>
                <a:gd name="T11" fmla="*/ 7004 h 21600"/>
                <a:gd name="T12" fmla="*/ 20036 w 21600"/>
                <a:gd name="T13" fmla="*/ 13807 h 21600"/>
                <a:gd name="T14" fmla="*/ 13232 w 21600"/>
                <a:gd name="T15" fmla="*/ 1008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823" y="9328"/>
                  </a:moveTo>
                  <a:cubicBezTo>
                    <a:pt x="15170" y="7097"/>
                    <a:pt x="13124" y="5564"/>
                    <a:pt x="10800" y="5564"/>
                  </a:cubicBezTo>
                  <a:cubicBezTo>
                    <a:pt x="10492" y="5564"/>
                    <a:pt x="10185" y="5592"/>
                    <a:pt x="9882" y="5646"/>
                  </a:cubicBezTo>
                  <a:lnTo>
                    <a:pt x="8907" y="167"/>
                  </a:lnTo>
                  <a:cubicBezTo>
                    <a:pt x="9532" y="55"/>
                    <a:pt x="10165" y="-1"/>
                    <a:pt x="10800" y="-1"/>
                  </a:cubicBezTo>
                  <a:cubicBezTo>
                    <a:pt x="15595" y="-1"/>
                    <a:pt x="19816" y="3161"/>
                    <a:pt x="21164" y="7763"/>
                  </a:cubicBezTo>
                  <a:lnTo>
                    <a:pt x="23755" y="7004"/>
                  </a:lnTo>
                  <a:lnTo>
                    <a:pt x="20036" y="13807"/>
                  </a:lnTo>
                  <a:lnTo>
                    <a:pt x="13232" y="10087"/>
                  </a:lnTo>
                  <a:lnTo>
                    <a:pt x="15823" y="9328"/>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93202" name="AutoShape 18"/>
            <p:cNvSpPr>
              <a:spLocks noChangeArrowheads="1"/>
            </p:cNvSpPr>
            <p:nvPr/>
          </p:nvSpPr>
          <p:spPr bwMode="auto">
            <a:xfrm flipV="1">
              <a:off x="2640" y="1200"/>
              <a:ext cx="384" cy="528"/>
            </a:xfrm>
            <a:prstGeom prst="upArrow">
              <a:avLst>
                <a:gd name="adj1" fmla="val 56778"/>
                <a:gd name="adj2" fmla="val 52899"/>
              </a:avLst>
            </a:prstGeom>
            <a:gradFill rotWithShape="0">
              <a:gsLst>
                <a:gs pos="0">
                  <a:srgbClr val="FFFF00">
                    <a:gamma/>
                    <a:shade val="0"/>
                    <a:invGamma/>
                  </a:srgbClr>
                </a:gs>
                <a:gs pos="100000">
                  <a:srgbClr val="FFFF00"/>
                </a:gs>
              </a:gsLst>
              <a:lin ang="5400000" scaled="1"/>
            </a:gradFill>
            <a:ln w="9525">
              <a:solidFill>
                <a:schemeClr val="bg1"/>
              </a:solidFill>
              <a:miter lim="800000"/>
              <a:headEnd/>
              <a:tailEnd/>
            </a:ln>
            <a:effectLst/>
          </p:spPr>
          <p:txBody>
            <a:bodyPr wrap="none" anchor="ctr">
              <a:prstTxWarp prst="textNoShape">
                <a:avLst/>
              </a:prstTxWarp>
            </a:bodyPr>
            <a:lstStyle/>
            <a:p>
              <a:endParaRPr lang="en-US"/>
            </a:p>
          </p:txBody>
        </p:sp>
        <p:sp>
          <p:nvSpPr>
            <p:cNvPr id="93207" name="Rectangle 23"/>
            <p:cNvSpPr>
              <a:spLocks noChangeArrowheads="1"/>
            </p:cNvSpPr>
            <p:nvPr/>
          </p:nvSpPr>
          <p:spPr bwMode="auto">
            <a:xfrm>
              <a:off x="96" y="960"/>
              <a:ext cx="952" cy="594"/>
            </a:xfrm>
            <a:prstGeom prst="rect">
              <a:avLst/>
            </a:prstGeom>
            <a:noFill/>
            <a:ln w="9525">
              <a:noFill/>
              <a:miter lim="800000"/>
              <a:headEnd/>
              <a:tailEnd/>
            </a:ln>
            <a:effectLst/>
          </p:spPr>
          <p:txBody>
            <a:bodyPr wrap="none">
              <a:prstTxWarp prst="textNoShape">
                <a:avLst/>
              </a:prstTxWarp>
              <a:spAutoFit/>
            </a:bodyPr>
            <a:lstStyle/>
            <a:p>
              <a:pPr algn="ctr"/>
              <a:r>
                <a:rPr lang="en-US">
                  <a:solidFill>
                    <a:srgbClr val="FFFF00"/>
                  </a:solidFill>
                  <a:latin typeface="Comic Sans MS" pitchFamily="-108" charset="0"/>
                </a:rPr>
                <a:t>positive</a:t>
              </a:r>
            </a:p>
            <a:p>
              <a:pPr algn="ctr"/>
              <a:r>
                <a:rPr lang="en-US">
                  <a:solidFill>
                    <a:srgbClr val="FFFF00"/>
                  </a:solidFill>
                  <a:latin typeface="Comic Sans MS" pitchFamily="-108" charset="0"/>
                </a:rPr>
                <a:t>feedback</a:t>
              </a:r>
            </a:p>
          </p:txBody>
        </p:sp>
        <p:sp>
          <p:nvSpPr>
            <p:cNvPr id="93208" name="AutoShape 24"/>
            <p:cNvSpPr>
              <a:spLocks noChangeArrowheads="1"/>
            </p:cNvSpPr>
            <p:nvPr/>
          </p:nvSpPr>
          <p:spPr bwMode="auto">
            <a:xfrm rot="-6709983">
              <a:off x="1214" y="958"/>
              <a:ext cx="1136" cy="1332"/>
            </a:xfrm>
            <a:custGeom>
              <a:avLst/>
              <a:gdLst>
                <a:gd name="G0" fmla="+- 771416 0 0"/>
                <a:gd name="G1" fmla="+- -6764874 0 0"/>
                <a:gd name="G2" fmla="+- 771416 0 -6764874"/>
                <a:gd name="G3" fmla="+- 10800 0 0"/>
                <a:gd name="G4" fmla="+- 0 0 771416"/>
                <a:gd name="T0" fmla="*/ 360 256 1"/>
                <a:gd name="T1" fmla="*/ 0 256 1"/>
                <a:gd name="G5" fmla="+- G2 T0 T1"/>
                <a:gd name="G6" fmla="?: G2 G2 G5"/>
                <a:gd name="G7" fmla="+- 0 0 G6"/>
                <a:gd name="G8" fmla="+- 6313 0 0"/>
                <a:gd name="G9" fmla="+- 0 0 -6764874"/>
                <a:gd name="G10" fmla="+- 6313 0 2700"/>
                <a:gd name="G11" fmla="cos G10 771416"/>
                <a:gd name="G12" fmla="sin G10 771416"/>
                <a:gd name="G13" fmla="cos 13500 771416"/>
                <a:gd name="G14" fmla="sin 13500 771416"/>
                <a:gd name="G15" fmla="+- G11 10800 0"/>
                <a:gd name="G16" fmla="+- G12 10800 0"/>
                <a:gd name="G17" fmla="+- G13 10800 0"/>
                <a:gd name="G18" fmla="+- G14 10800 0"/>
                <a:gd name="G19" fmla="*/ 6313 1 2"/>
                <a:gd name="G20" fmla="+- G19 5400 0"/>
                <a:gd name="G21" fmla="cos G20 771416"/>
                <a:gd name="G22" fmla="sin G20 771416"/>
                <a:gd name="G23" fmla="+- G21 10800 0"/>
                <a:gd name="G24" fmla="+- G12 G23 G22"/>
                <a:gd name="G25" fmla="+- G22 G23 G11"/>
                <a:gd name="G26" fmla="cos 10800 771416"/>
                <a:gd name="G27" fmla="sin 10800 771416"/>
                <a:gd name="G28" fmla="cos 6313 771416"/>
                <a:gd name="G29" fmla="sin 6313 771416"/>
                <a:gd name="G30" fmla="+- G26 10800 0"/>
                <a:gd name="G31" fmla="+- G27 10800 0"/>
                <a:gd name="G32" fmla="+- G28 10800 0"/>
                <a:gd name="G33" fmla="+- G29 10800 0"/>
                <a:gd name="G34" fmla="+- G19 5400 0"/>
                <a:gd name="G35" fmla="cos G34 -6764874"/>
                <a:gd name="G36" fmla="sin G34 -6764874"/>
                <a:gd name="G37" fmla="+/ -6764874 771416 2"/>
                <a:gd name="T2" fmla="*/ 180 256 1"/>
                <a:gd name="T3" fmla="*/ 0 256 1"/>
                <a:gd name="G38" fmla="+- G37 T2 T3"/>
                <a:gd name="G39" fmla="?: G2 G37 G38"/>
                <a:gd name="G40" fmla="cos 10800 G39"/>
                <a:gd name="G41" fmla="sin 10800 G39"/>
                <a:gd name="G42" fmla="cos 6313 G39"/>
                <a:gd name="G43" fmla="sin 6313 G39"/>
                <a:gd name="G44" fmla="+- G40 10800 0"/>
                <a:gd name="G45" fmla="+- G41 10800 0"/>
                <a:gd name="G46" fmla="+- G42 10800 0"/>
                <a:gd name="G47" fmla="+- G43 10800 0"/>
                <a:gd name="G48" fmla="+- G35 10800 0"/>
                <a:gd name="G49" fmla="+- G36 10800 0"/>
                <a:gd name="T4" fmla="*/ 18339 w 21600"/>
                <a:gd name="T5" fmla="*/ 3067 h 21600"/>
                <a:gd name="T6" fmla="*/ 8842 w 21600"/>
                <a:gd name="T7" fmla="*/ 2469 h 21600"/>
                <a:gd name="T8" fmla="*/ 15207 w 21600"/>
                <a:gd name="T9" fmla="*/ 6279 h 21600"/>
                <a:gd name="T10" fmla="*/ 24016 w 21600"/>
                <a:gd name="T11" fmla="*/ 13553 h 21600"/>
                <a:gd name="T12" fmla="*/ 18169 w 21600"/>
                <a:gd name="T13" fmla="*/ 17385 h 21600"/>
                <a:gd name="T14" fmla="*/ 14337 w 21600"/>
                <a:gd name="T15" fmla="*/ 1153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980" y="12087"/>
                  </a:moveTo>
                  <a:cubicBezTo>
                    <a:pt x="17068" y="11664"/>
                    <a:pt x="17113" y="11232"/>
                    <a:pt x="17113" y="10800"/>
                  </a:cubicBezTo>
                  <a:cubicBezTo>
                    <a:pt x="17113" y="7313"/>
                    <a:pt x="14286" y="4487"/>
                    <a:pt x="10800" y="4487"/>
                  </a:cubicBezTo>
                  <a:cubicBezTo>
                    <a:pt x="10313" y="4486"/>
                    <a:pt x="9829" y="4543"/>
                    <a:pt x="9355" y="4654"/>
                  </a:cubicBezTo>
                  <a:lnTo>
                    <a:pt x="8329" y="286"/>
                  </a:lnTo>
                  <a:cubicBezTo>
                    <a:pt x="9139" y="96"/>
                    <a:pt x="9968" y="-1"/>
                    <a:pt x="10800" y="-1"/>
                  </a:cubicBezTo>
                  <a:cubicBezTo>
                    <a:pt x="16764" y="0"/>
                    <a:pt x="21600" y="4835"/>
                    <a:pt x="21600" y="10800"/>
                  </a:cubicBezTo>
                  <a:cubicBezTo>
                    <a:pt x="21600" y="11540"/>
                    <a:pt x="21523" y="12278"/>
                    <a:pt x="21372" y="13003"/>
                  </a:cubicBezTo>
                  <a:lnTo>
                    <a:pt x="24016" y="13553"/>
                  </a:lnTo>
                  <a:lnTo>
                    <a:pt x="18169" y="17385"/>
                  </a:lnTo>
                  <a:lnTo>
                    <a:pt x="14337" y="11537"/>
                  </a:lnTo>
                  <a:lnTo>
                    <a:pt x="16980" y="12087"/>
                  </a:lnTo>
                  <a:close/>
                </a:path>
              </a:pathLst>
            </a:custGeom>
            <a:gradFill rotWithShape="0">
              <a:gsLst>
                <a:gs pos="0">
                  <a:srgbClr val="FF0000">
                    <a:gamma/>
                    <a:shade val="0"/>
                    <a:invGamma/>
                  </a:srgbClr>
                </a:gs>
                <a:gs pos="100000">
                  <a:srgbClr val="FF00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grpSp>
          <p:nvGrpSpPr>
            <p:cNvPr id="7" name="Group 25"/>
            <p:cNvGrpSpPr>
              <a:grpSpLocks/>
            </p:cNvGrpSpPr>
            <p:nvPr/>
          </p:nvGrpSpPr>
          <p:grpSpPr bwMode="auto">
            <a:xfrm>
              <a:off x="2160" y="645"/>
              <a:ext cx="1307" cy="459"/>
              <a:chOff x="2511" y="3023"/>
              <a:chExt cx="1307" cy="459"/>
            </a:xfrm>
          </p:grpSpPr>
          <p:sp>
            <p:nvSpPr>
              <p:cNvPr id="93210" name="Text Box 26"/>
              <p:cNvSpPr txBox="1">
                <a:spLocks noChangeArrowheads="1"/>
              </p:cNvSpPr>
              <p:nvPr/>
            </p:nvSpPr>
            <p:spPr bwMode="auto">
              <a:xfrm>
                <a:off x="2559" y="3023"/>
                <a:ext cx="1259" cy="459"/>
              </a:xfrm>
              <a:prstGeom prst="rect">
                <a:avLst/>
              </a:prstGeom>
              <a:noFill/>
              <a:ln w="12700">
                <a:noFill/>
                <a:miter lim="800000"/>
                <a:headEnd/>
                <a:tailEnd/>
              </a:ln>
              <a:effectLst/>
            </p:spPr>
            <p:txBody>
              <a:bodyPr wrap="none">
                <a:prstTxWarp prst="textNoShape">
                  <a:avLst/>
                </a:prstTxWarp>
                <a:spAutoFit/>
              </a:bodyPr>
              <a:lstStyle/>
              <a:p>
                <a:r>
                  <a:rPr lang="en-US" sz="3600">
                    <a:solidFill>
                      <a:schemeClr val="bg1"/>
                    </a:solidFill>
                    <a:latin typeface="Comic Sans MS" pitchFamily="-108" charset="0"/>
                  </a:rPr>
                  <a:t>CO</a:t>
                </a:r>
                <a:r>
                  <a:rPr lang="en-US" sz="3600" baseline="-25000">
                    <a:solidFill>
                      <a:schemeClr val="bg1"/>
                    </a:solidFill>
                    <a:latin typeface="Comic Sans MS" pitchFamily="-108" charset="0"/>
                  </a:rPr>
                  <a:t>2, </a:t>
                </a:r>
                <a:r>
                  <a:rPr lang="en-US" sz="3600">
                    <a:solidFill>
                      <a:schemeClr val="bg1"/>
                    </a:solidFill>
                    <a:latin typeface="Comic Sans MS" pitchFamily="-108" charset="0"/>
                  </a:rPr>
                  <a:t>CH</a:t>
                </a:r>
                <a:r>
                  <a:rPr lang="en-US" sz="3600" baseline="-25000">
                    <a:solidFill>
                      <a:schemeClr val="bg1"/>
                    </a:solidFill>
                    <a:latin typeface="Comic Sans MS" pitchFamily="-108" charset="0"/>
                  </a:rPr>
                  <a:t>4</a:t>
                </a:r>
                <a:endParaRPr lang="en-US" sz="3600">
                  <a:solidFill>
                    <a:schemeClr val="bg1"/>
                  </a:solidFill>
                  <a:latin typeface="Comic Sans MS" pitchFamily="-108" charset="0"/>
                </a:endParaRPr>
              </a:p>
            </p:txBody>
          </p:sp>
          <p:sp>
            <p:nvSpPr>
              <p:cNvPr id="93211" name="Line 27"/>
              <p:cNvSpPr>
                <a:spLocks noChangeShapeType="1"/>
              </p:cNvSpPr>
              <p:nvPr/>
            </p:nvSpPr>
            <p:spPr bwMode="auto">
              <a:xfrm flipV="1">
                <a:off x="2511" y="3110"/>
                <a:ext cx="0" cy="288"/>
              </a:xfrm>
              <a:prstGeom prst="line">
                <a:avLst/>
              </a:prstGeom>
              <a:noFill/>
              <a:ln w="25400">
                <a:solidFill>
                  <a:schemeClr val="bg1"/>
                </a:solidFill>
                <a:round/>
                <a:headEnd/>
                <a:tailEnd type="triangle" w="sm" len="lg"/>
              </a:ln>
              <a:effectLst/>
            </p:spPr>
            <p:txBody>
              <a:bodyPr wrap="none" anchor="ctr">
                <a:prstTxWarp prst="textNoShape">
                  <a:avLst/>
                </a:prstTxWarp>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ure6 rev.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62000" y="381000"/>
            <a:ext cx="8229600" cy="6359236"/>
          </a:xfrm>
          <a:prstGeom prst="rect">
            <a:avLst/>
          </a:prstGeom>
        </p:spPr>
      </p:pic>
      <p:sp>
        <p:nvSpPr>
          <p:cNvPr id="3" name="Text Box 4"/>
          <p:cNvSpPr txBox="1">
            <a:spLocks noChangeArrowheads="1"/>
          </p:cNvSpPr>
          <p:nvPr/>
        </p:nvSpPr>
        <p:spPr bwMode="auto">
          <a:xfrm>
            <a:off x="-76200" y="0"/>
            <a:ext cx="9601200" cy="641350"/>
          </a:xfrm>
          <a:prstGeom prst="rect">
            <a:avLst/>
          </a:prstGeom>
          <a:noFill/>
          <a:ln w="9525">
            <a:noFill/>
            <a:miter lim="800000"/>
            <a:headEnd/>
            <a:tailEnd/>
          </a:ln>
        </p:spPr>
        <p:txBody>
          <a:bodyPr>
            <a:prstTxWarp prst="textNoShape">
              <a:avLst/>
            </a:prstTxWarp>
            <a:spAutoFit/>
          </a:bodyPr>
          <a:lstStyle/>
          <a:p>
            <a:pPr algn="ctr"/>
            <a:r>
              <a:rPr lang="en-US" sz="3600" dirty="0" smtClean="0">
                <a:latin typeface="Comic Sans MS" pitchFamily="-112" charset="0"/>
              </a:rPr>
              <a:t>Permafrost Carbon Feedback to Climate</a:t>
            </a:r>
            <a:endParaRPr lang="en-US" sz="3600" dirty="0">
              <a:latin typeface="Comic Sans MS" pitchFamily="-112" charset="0"/>
            </a:endParaRPr>
          </a:p>
        </p:txBody>
      </p:sp>
      <p:sp>
        <p:nvSpPr>
          <p:cNvPr id="4" name="Rectangle 3"/>
          <p:cNvSpPr/>
          <p:nvPr/>
        </p:nvSpPr>
        <p:spPr bwMode="auto">
          <a:xfrm>
            <a:off x="914400" y="5791200"/>
            <a:ext cx="1295400" cy="4572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Arial" pitchFamily="-108" charset="0"/>
              <a:ea typeface="ＭＳ Ｐゴシック" pitchFamily="-108" charset="-128"/>
              <a:cs typeface="ＭＳ Ｐゴシック" pitchFamily="-108" charset="-128"/>
            </a:endParaRPr>
          </a:p>
        </p:txBody>
      </p:sp>
      <p:sp>
        <p:nvSpPr>
          <p:cNvPr id="5" name="Rectangle 4"/>
          <p:cNvSpPr/>
          <p:nvPr/>
        </p:nvSpPr>
        <p:spPr>
          <a:xfrm>
            <a:off x="0" y="5181600"/>
            <a:ext cx="3067967" cy="338554"/>
          </a:xfrm>
          <a:prstGeom prst="rect">
            <a:avLst/>
          </a:prstGeom>
        </p:spPr>
        <p:txBody>
          <a:bodyPr wrap="none">
            <a:spAutoFit/>
          </a:bodyPr>
          <a:lstStyle/>
          <a:p>
            <a:r>
              <a:rPr lang="en-US" sz="1600" dirty="0" err="1" smtClean="0">
                <a:latin typeface="Comic Sans MS" pitchFamily="-112" charset="0"/>
              </a:rPr>
              <a:t>Schuur</a:t>
            </a:r>
            <a:r>
              <a:rPr lang="en-US" sz="1600" dirty="0" smtClean="0">
                <a:latin typeface="Comic Sans MS" pitchFamily="-112" charset="0"/>
              </a:rPr>
              <a:t> et al. 2008 </a:t>
            </a:r>
            <a:r>
              <a:rPr lang="en-US" sz="1600" dirty="0" err="1" smtClean="0">
                <a:latin typeface="Comic Sans MS" pitchFamily="-112" charset="0"/>
              </a:rPr>
              <a:t>BioScience</a:t>
            </a:r>
            <a:endParaRPr lang="en-US" sz="1600" dirty="0"/>
          </a:p>
        </p:txBody>
      </p:sp>
      <p:grpSp>
        <p:nvGrpSpPr>
          <p:cNvPr id="8" name="Group 7"/>
          <p:cNvGrpSpPr/>
          <p:nvPr/>
        </p:nvGrpSpPr>
        <p:grpSpPr>
          <a:xfrm>
            <a:off x="0" y="6172200"/>
            <a:ext cx="9184999" cy="685800"/>
            <a:chOff x="0" y="6172200"/>
            <a:chExt cx="9184999" cy="685800"/>
          </a:xfrm>
        </p:grpSpPr>
        <p:sp>
          <p:nvSpPr>
            <p:cNvPr id="6" name="Rectangle 5"/>
            <p:cNvSpPr/>
            <p:nvPr/>
          </p:nvSpPr>
          <p:spPr>
            <a:xfrm>
              <a:off x="6019800" y="6211669"/>
              <a:ext cx="3165199" cy="646331"/>
            </a:xfrm>
            <a:prstGeom prst="rect">
              <a:avLst/>
            </a:prstGeom>
          </p:spPr>
          <p:txBody>
            <a:bodyPr wrap="none">
              <a:spAutoFit/>
            </a:bodyPr>
            <a:lstStyle/>
            <a:p>
              <a:pPr>
                <a:buFont typeface="Symbol" pitchFamily="-112" charset="2"/>
                <a:buNone/>
              </a:pPr>
              <a:r>
                <a:rPr lang="en-US" sz="1800" dirty="0" smtClean="0">
                  <a:latin typeface="Comic Sans MS" pitchFamily="-112" charset="0"/>
                </a:rPr>
                <a:t>Walter et al. 2006, Nature</a:t>
              </a:r>
            </a:p>
            <a:p>
              <a:pPr>
                <a:buFont typeface="Symbol" pitchFamily="-112" charset="2"/>
                <a:buNone/>
              </a:pPr>
              <a:r>
                <a:rPr lang="en-US" sz="1800" dirty="0" smtClean="0">
                  <a:latin typeface="Comic Sans MS" pitchFamily="-112" charset="0"/>
                </a:rPr>
                <a:t>Walter et al. 2007, Science</a:t>
              </a:r>
            </a:p>
          </p:txBody>
        </p:sp>
        <p:sp>
          <p:nvSpPr>
            <p:cNvPr id="7" name="Rectangle 6"/>
            <p:cNvSpPr/>
            <p:nvPr/>
          </p:nvSpPr>
          <p:spPr>
            <a:xfrm>
              <a:off x="0" y="6172200"/>
              <a:ext cx="3389495" cy="646331"/>
            </a:xfrm>
            <a:prstGeom prst="rect">
              <a:avLst/>
            </a:prstGeom>
          </p:spPr>
          <p:txBody>
            <a:bodyPr wrap="none">
              <a:spAutoFit/>
            </a:bodyPr>
            <a:lstStyle/>
            <a:p>
              <a:pPr>
                <a:buFont typeface="Symbol" pitchFamily="-112" charset="2"/>
                <a:buNone/>
              </a:pPr>
              <a:r>
                <a:rPr lang="en-US" sz="1800" dirty="0" err="1" smtClean="0">
                  <a:solidFill>
                    <a:srgbClr val="000000"/>
                  </a:solidFill>
                  <a:latin typeface="Comic Sans MS" pitchFamily="-112" charset="0"/>
                </a:rPr>
                <a:t>Schuur</a:t>
              </a:r>
              <a:r>
                <a:rPr lang="en-US" sz="1800" dirty="0" smtClean="0">
                  <a:solidFill>
                    <a:srgbClr val="000000"/>
                  </a:solidFill>
                  <a:latin typeface="Comic Sans MS" pitchFamily="-112" charset="0"/>
                </a:rPr>
                <a:t> et al. 2009, Nature</a:t>
              </a:r>
            </a:p>
            <a:p>
              <a:pPr>
                <a:buFont typeface="Symbol" pitchFamily="-112" charset="2"/>
                <a:buNone/>
              </a:pPr>
              <a:r>
                <a:rPr lang="en-US" sz="1800" dirty="0" err="1" smtClean="0">
                  <a:solidFill>
                    <a:srgbClr val="000000"/>
                  </a:solidFill>
                  <a:latin typeface="Comic Sans MS" pitchFamily="-112" charset="0"/>
                </a:rPr>
                <a:t>Dorrepaal</a:t>
              </a:r>
              <a:r>
                <a:rPr lang="en-US" sz="1800" dirty="0" smtClean="0">
                  <a:solidFill>
                    <a:srgbClr val="000000"/>
                  </a:solidFill>
                  <a:latin typeface="Comic Sans MS" pitchFamily="-112" charset="0"/>
                </a:rPr>
                <a:t> et al. 2009, Nature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Map"/>
          <p:cNvPicPr>
            <a:picLocks noGrp="1" noChangeAspect="1" noChangeArrowheads="1"/>
          </p:cNvPicPr>
          <p:nvPr>
            <p:ph sz="half" idx="2"/>
          </p:nvPr>
        </p:nvPicPr>
        <p:blipFill>
          <a:blip r:embed="rId3"/>
          <a:srcRect/>
          <a:stretch>
            <a:fillRect/>
          </a:stretch>
        </p:blipFill>
        <p:spPr>
          <a:xfrm>
            <a:off x="304800" y="966788"/>
            <a:ext cx="8610600" cy="5891212"/>
          </a:xfrm>
          <a:ln/>
        </p:spPr>
      </p:pic>
      <p:sp>
        <p:nvSpPr>
          <p:cNvPr id="13315" name="Text Box 3"/>
          <p:cNvSpPr txBox="1">
            <a:spLocks noChangeArrowheads="1"/>
          </p:cNvSpPr>
          <p:nvPr/>
        </p:nvSpPr>
        <p:spPr bwMode="auto">
          <a:xfrm>
            <a:off x="0" y="84668"/>
            <a:ext cx="9144000" cy="769441"/>
          </a:xfrm>
          <a:prstGeom prst="rect">
            <a:avLst/>
          </a:prstGeom>
          <a:noFill/>
          <a:ln w="9525">
            <a:noFill/>
            <a:miter lim="800000"/>
            <a:headEnd/>
            <a:tailEnd/>
          </a:ln>
          <a:effectLst/>
        </p:spPr>
        <p:txBody>
          <a:bodyPr>
            <a:prstTxWarp prst="textNoShape">
              <a:avLst/>
            </a:prstTxWarp>
            <a:spAutoFit/>
          </a:bodyPr>
          <a:lstStyle/>
          <a:p>
            <a:pPr algn="ctr"/>
            <a:r>
              <a:rPr lang="en-US" sz="4400" dirty="0" smtClean="0">
                <a:solidFill>
                  <a:srgbClr val="FFFF00"/>
                </a:solidFill>
                <a:latin typeface="Comic Sans MS" pitchFamily="26" charset="0"/>
              </a:rPr>
              <a:t>Eight Mile Lake Study Area</a:t>
            </a:r>
            <a:endParaRPr lang="en-US" sz="4400" dirty="0">
              <a:solidFill>
                <a:srgbClr val="FFFF00"/>
              </a:solidFill>
              <a:latin typeface="Comic Sans MS" pitchFamily="26" charset="0"/>
            </a:endParaRPr>
          </a:p>
        </p:txBody>
      </p:sp>
      <p:sp>
        <p:nvSpPr>
          <p:cNvPr id="13317" name="Oval 5"/>
          <p:cNvSpPr>
            <a:spLocks noChangeArrowheads="1"/>
          </p:cNvSpPr>
          <p:nvPr/>
        </p:nvSpPr>
        <p:spPr bwMode="auto">
          <a:xfrm>
            <a:off x="6019800" y="4343400"/>
            <a:ext cx="152400" cy="152400"/>
          </a:xfrm>
          <a:prstGeom prst="ellipse">
            <a:avLst/>
          </a:prstGeom>
          <a:solidFill>
            <a:srgbClr val="FFFF00"/>
          </a:solidFill>
          <a:ln w="9525">
            <a:solidFill>
              <a:schemeClr val="tx1"/>
            </a:solidFill>
            <a:round/>
            <a:headEnd/>
            <a:tailEnd/>
          </a:ln>
          <a:effectLst/>
        </p:spPr>
        <p:txBody>
          <a:bodyPr wrap="none" anchor="ctr">
            <a:prstTxWarp prst="textNoShape">
              <a:avLst/>
            </a:prstTxWarp>
          </a:bodyPr>
          <a:lstStyle/>
          <a:p>
            <a:endParaRPr lang="en-US"/>
          </a:p>
        </p:txBody>
      </p:sp>
      <p:sp>
        <p:nvSpPr>
          <p:cNvPr id="13321" name="Rectangle 9"/>
          <p:cNvSpPr>
            <a:spLocks noChangeArrowheads="1"/>
          </p:cNvSpPr>
          <p:nvPr/>
        </p:nvSpPr>
        <p:spPr bwMode="auto">
          <a:xfrm>
            <a:off x="6157913" y="4160838"/>
            <a:ext cx="784225" cy="366712"/>
          </a:xfrm>
          <a:prstGeom prst="rect">
            <a:avLst/>
          </a:prstGeom>
          <a:noFill/>
          <a:ln w="9525">
            <a:noFill/>
            <a:miter lim="800000"/>
            <a:headEnd/>
            <a:tailEnd/>
          </a:ln>
          <a:effectLst/>
        </p:spPr>
        <p:txBody>
          <a:bodyPr wrap="none">
            <a:prstTxWarp prst="textNoShape">
              <a:avLst/>
            </a:prstTxWarp>
            <a:spAutoFit/>
          </a:bodyPr>
          <a:lstStyle/>
          <a:p>
            <a:r>
              <a:rPr lang="en-US" sz="1800">
                <a:solidFill>
                  <a:srgbClr val="FFFF00"/>
                </a:solidFill>
                <a:latin typeface="Comic Sans MS" pitchFamily="26" charset="0"/>
              </a:rPr>
              <a:t>Healy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ChangeArrowheads="1"/>
          </p:cNvSpPr>
          <p:nvPr/>
        </p:nvSpPr>
        <p:spPr bwMode="auto">
          <a:xfrm>
            <a:off x="-457200" y="-76200"/>
            <a:ext cx="10058400" cy="762000"/>
          </a:xfrm>
          <a:prstGeom prst="rect">
            <a:avLst/>
          </a:prstGeom>
          <a:noFill/>
          <a:ln w="9525">
            <a:noFill/>
            <a:miter lim="800000"/>
            <a:headEnd/>
            <a:tailEnd/>
          </a:ln>
          <a:effectLst/>
        </p:spPr>
        <p:txBody>
          <a:bodyPr>
            <a:prstTxWarp prst="textNoShape">
              <a:avLst/>
            </a:prstTxWarp>
          </a:bodyPr>
          <a:lstStyle/>
          <a:p>
            <a:pPr algn="ctr" eaLnBrk="1" hangingPunct="1"/>
            <a:r>
              <a:rPr lang="en-US" sz="3600" dirty="0">
                <a:solidFill>
                  <a:srgbClr val="FFFF00"/>
                </a:solidFill>
                <a:latin typeface="Comic Sans MS" pitchFamily="26" charset="0"/>
              </a:rPr>
              <a:t>Future Climate Projections </a:t>
            </a:r>
          </a:p>
        </p:txBody>
      </p:sp>
      <p:sp>
        <p:nvSpPr>
          <p:cNvPr id="136196" name="Rectangle 4"/>
          <p:cNvSpPr>
            <a:spLocks noChangeArrowheads="1"/>
          </p:cNvSpPr>
          <p:nvPr/>
        </p:nvSpPr>
        <p:spPr bwMode="auto">
          <a:xfrm>
            <a:off x="1816100" y="1409700"/>
            <a:ext cx="928688" cy="457200"/>
          </a:xfrm>
          <a:prstGeom prst="rect">
            <a:avLst/>
          </a:prstGeom>
          <a:noFill/>
          <a:ln w="9525">
            <a:noFill/>
            <a:miter lim="800000"/>
            <a:headEnd/>
            <a:tailEnd/>
          </a:ln>
          <a:effectLst/>
        </p:spPr>
        <p:txBody>
          <a:bodyPr wrap="none">
            <a:prstTxWarp prst="textNoShape">
              <a:avLst/>
            </a:prstTxWarp>
            <a:spAutoFit/>
          </a:bodyPr>
          <a:lstStyle/>
          <a:p>
            <a:r>
              <a:rPr lang="en-US" sz="2400" dirty="0">
                <a:solidFill>
                  <a:schemeClr val="bg1"/>
                </a:solidFill>
                <a:latin typeface="Comic Sans MS" pitchFamily="26" charset="0"/>
              </a:rPr>
              <a:t>2030</a:t>
            </a:r>
          </a:p>
        </p:txBody>
      </p:sp>
      <p:sp>
        <p:nvSpPr>
          <p:cNvPr id="136197" name="Rectangle 5"/>
          <p:cNvSpPr>
            <a:spLocks noChangeArrowheads="1"/>
          </p:cNvSpPr>
          <p:nvPr/>
        </p:nvSpPr>
        <p:spPr bwMode="auto">
          <a:xfrm>
            <a:off x="6397625" y="1409700"/>
            <a:ext cx="879475" cy="457200"/>
          </a:xfrm>
          <a:prstGeom prst="rect">
            <a:avLst/>
          </a:prstGeom>
          <a:noFill/>
          <a:ln w="9525">
            <a:noFill/>
            <a:miter lim="800000"/>
            <a:headEnd/>
            <a:tailEnd/>
          </a:ln>
          <a:effectLst/>
        </p:spPr>
        <p:txBody>
          <a:bodyPr wrap="none">
            <a:prstTxWarp prst="textNoShape">
              <a:avLst/>
            </a:prstTxWarp>
            <a:spAutoFit/>
          </a:bodyPr>
          <a:lstStyle/>
          <a:p>
            <a:r>
              <a:rPr lang="en-US" sz="2400" dirty="0">
                <a:solidFill>
                  <a:schemeClr val="bg1"/>
                </a:solidFill>
                <a:latin typeface="Comic Sans MS" pitchFamily="26" charset="0"/>
              </a:rPr>
              <a:t>2100</a:t>
            </a:r>
          </a:p>
        </p:txBody>
      </p:sp>
      <p:sp>
        <p:nvSpPr>
          <p:cNvPr id="136198" name="Rectangle 6"/>
          <p:cNvSpPr>
            <a:spLocks noChangeArrowheads="1"/>
          </p:cNvSpPr>
          <p:nvPr/>
        </p:nvSpPr>
        <p:spPr bwMode="auto">
          <a:xfrm>
            <a:off x="0" y="6491288"/>
            <a:ext cx="1565275" cy="366712"/>
          </a:xfrm>
          <a:prstGeom prst="rect">
            <a:avLst/>
          </a:prstGeom>
          <a:noFill/>
          <a:ln w="9525">
            <a:noFill/>
            <a:miter lim="800000"/>
            <a:headEnd/>
            <a:tailEnd/>
          </a:ln>
          <a:effectLst/>
        </p:spPr>
        <p:txBody>
          <a:bodyPr wrap="none">
            <a:prstTxWarp prst="textNoShape">
              <a:avLst/>
            </a:prstTxWarp>
            <a:spAutoFit/>
          </a:bodyPr>
          <a:lstStyle/>
          <a:p>
            <a:r>
              <a:rPr lang="en-US" sz="1800" dirty="0">
                <a:solidFill>
                  <a:schemeClr val="bg1"/>
                </a:solidFill>
                <a:latin typeface="Comic Sans MS" pitchFamily="26" charset="0"/>
              </a:rPr>
              <a:t>[IPCC, 2007]</a:t>
            </a:r>
          </a:p>
        </p:txBody>
      </p:sp>
      <p:sp>
        <p:nvSpPr>
          <p:cNvPr id="136199" name="Rectangle 7"/>
          <p:cNvSpPr>
            <a:spLocks noChangeArrowheads="1"/>
          </p:cNvSpPr>
          <p:nvPr/>
        </p:nvSpPr>
        <p:spPr bwMode="auto">
          <a:xfrm>
            <a:off x="6272213" y="4292600"/>
            <a:ext cx="966787" cy="457200"/>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Comic Sans MS" pitchFamily="26" charset="0"/>
              </a:rPr>
              <a:t>deg C</a:t>
            </a:r>
          </a:p>
        </p:txBody>
      </p:sp>
      <p:pic>
        <p:nvPicPr>
          <p:cNvPr id="136204" name="Picture 12"/>
          <p:cNvPicPr>
            <a:picLocks noChangeAspect="1" noChangeArrowheads="1"/>
          </p:cNvPicPr>
          <p:nvPr/>
        </p:nvPicPr>
        <p:blipFill>
          <a:blip r:embed="rId3"/>
          <a:srcRect/>
          <a:stretch>
            <a:fillRect/>
          </a:stretch>
        </p:blipFill>
        <p:spPr bwMode="auto">
          <a:xfrm>
            <a:off x="-3252" y="1812925"/>
            <a:ext cx="9147252" cy="2546054"/>
          </a:xfrm>
          <a:prstGeom prst="rect">
            <a:avLst/>
          </a:prstGeom>
          <a:noFill/>
          <a:ln w="9525">
            <a:noFill/>
            <a:miter lim="800000"/>
            <a:headEnd/>
            <a:tailEnd/>
          </a:ln>
          <a:effectLst/>
        </p:spPr>
      </p:pic>
      <p:pic>
        <p:nvPicPr>
          <p:cNvPr id="136219" name="Picture 27"/>
          <p:cNvPicPr>
            <a:picLocks noChangeAspect="1" noChangeArrowheads="1"/>
          </p:cNvPicPr>
          <p:nvPr/>
        </p:nvPicPr>
        <p:blipFill>
          <a:blip r:embed="rId4"/>
          <a:srcRect/>
          <a:stretch>
            <a:fillRect/>
          </a:stretch>
        </p:blipFill>
        <p:spPr bwMode="auto">
          <a:xfrm>
            <a:off x="2730500" y="4279900"/>
            <a:ext cx="3632200" cy="387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81F3730a.jpg"/>
          <p:cNvPicPr>
            <a:picLocks noChangeAspect="1"/>
          </p:cNvPicPr>
          <p:nvPr/>
        </p:nvPicPr>
        <p:blipFill>
          <a:blip r:embed="rId3"/>
          <a:stretch>
            <a:fillRect/>
          </a:stretch>
        </p:blipFill>
        <p:spPr>
          <a:xfrm>
            <a:off x="0" y="757371"/>
            <a:ext cx="9144000" cy="5648051"/>
          </a:xfrm>
          <a:prstGeom prst="rect">
            <a:avLst/>
          </a:prstGeom>
        </p:spPr>
      </p:pic>
      <p:sp>
        <p:nvSpPr>
          <p:cNvPr id="3" name="Title 1"/>
          <p:cNvSpPr>
            <a:spLocks noGrp="1"/>
          </p:cNvSpPr>
          <p:nvPr>
            <p:ph type="title"/>
          </p:nvPr>
        </p:nvSpPr>
        <p:spPr>
          <a:xfrm>
            <a:off x="457200" y="-216419"/>
            <a:ext cx="8229600" cy="1143000"/>
          </a:xfrm>
        </p:spPr>
        <p:txBody>
          <a:bodyPr>
            <a:normAutofit/>
          </a:bodyPr>
          <a:lstStyle/>
          <a:p>
            <a:r>
              <a:rPr lang="en-US" dirty="0" smtClean="0">
                <a:solidFill>
                  <a:srgbClr val="FFFF00"/>
                </a:solidFill>
                <a:latin typeface="Comic Sans MS"/>
                <a:cs typeface="Comic Sans MS"/>
              </a:rPr>
              <a:t>Eight Mile Lake Study Area</a:t>
            </a:r>
            <a:endParaRPr lang="en-US" sz="3111" dirty="0">
              <a:solidFill>
                <a:srgbClr val="FFFF00"/>
              </a:solidFill>
              <a:latin typeface="Comic Sans MS"/>
              <a:cs typeface="Comic Sans MS"/>
            </a:endParaRPr>
          </a:p>
        </p:txBody>
      </p:sp>
      <p:sp>
        <p:nvSpPr>
          <p:cNvPr id="4" name="Oval 3"/>
          <p:cNvSpPr/>
          <p:nvPr/>
        </p:nvSpPr>
        <p:spPr>
          <a:xfrm>
            <a:off x="457200" y="2963333"/>
            <a:ext cx="338667" cy="28786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 name="Oval 4"/>
          <p:cNvSpPr/>
          <p:nvPr/>
        </p:nvSpPr>
        <p:spPr>
          <a:xfrm>
            <a:off x="863602" y="3318932"/>
            <a:ext cx="338667" cy="287867"/>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Oval 5"/>
          <p:cNvSpPr/>
          <p:nvPr/>
        </p:nvSpPr>
        <p:spPr>
          <a:xfrm>
            <a:off x="1286934" y="3539067"/>
            <a:ext cx="338667" cy="28786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 name="5-Point Star 9"/>
          <p:cNvSpPr/>
          <p:nvPr/>
        </p:nvSpPr>
        <p:spPr>
          <a:xfrm>
            <a:off x="2455335" y="2472276"/>
            <a:ext cx="474134" cy="440258"/>
          </a:xfrm>
          <a:prstGeom prst="star5">
            <a:avLst/>
          </a:prstGeom>
          <a:solidFill>
            <a:srgbClr val="CC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4301068"/>
            <a:ext cx="2455335" cy="830997"/>
          </a:xfrm>
          <a:prstGeom prst="rect">
            <a:avLst/>
          </a:prstGeom>
          <a:noFill/>
        </p:spPr>
        <p:txBody>
          <a:bodyPr wrap="square" rtlCol="0">
            <a:spAutoFit/>
          </a:bodyPr>
          <a:lstStyle/>
          <a:p>
            <a:pPr algn="ctr"/>
            <a:r>
              <a:rPr lang="en-US" sz="2400" b="1" dirty="0" smtClean="0"/>
              <a:t>Permafrost Thaw Gradient</a:t>
            </a:r>
            <a:endParaRPr lang="en-US" sz="2400" b="1" dirty="0"/>
          </a:p>
        </p:txBody>
      </p:sp>
      <p:sp>
        <p:nvSpPr>
          <p:cNvPr id="12" name="TextBox 11"/>
          <p:cNvSpPr txBox="1"/>
          <p:nvPr/>
        </p:nvSpPr>
        <p:spPr>
          <a:xfrm>
            <a:off x="2455335" y="2069078"/>
            <a:ext cx="2455335" cy="461665"/>
          </a:xfrm>
          <a:prstGeom prst="rect">
            <a:avLst/>
          </a:prstGeom>
          <a:noFill/>
        </p:spPr>
        <p:txBody>
          <a:bodyPr wrap="square" rtlCol="0">
            <a:spAutoFit/>
          </a:bodyPr>
          <a:lstStyle/>
          <a:p>
            <a:pPr algn="ctr"/>
            <a:r>
              <a:rPr lang="en-US" sz="2400" b="1" dirty="0" err="1" smtClean="0"/>
              <a:t>CiPEHR</a:t>
            </a:r>
            <a:r>
              <a:rPr lang="en-US" sz="2400" b="1" dirty="0" smtClean="0"/>
              <a:t> Project</a:t>
            </a:r>
            <a:endParaRPr lang="en-US" sz="24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4" name="Text Box 6"/>
          <p:cNvSpPr txBox="1">
            <a:spLocks noChangeArrowheads="1"/>
          </p:cNvSpPr>
          <p:nvPr/>
        </p:nvSpPr>
        <p:spPr bwMode="auto">
          <a:xfrm rot="-5400000">
            <a:off x="598488" y="2432050"/>
            <a:ext cx="2857500" cy="701675"/>
          </a:xfrm>
          <a:prstGeom prst="rect">
            <a:avLst/>
          </a:prstGeom>
          <a:noFill/>
          <a:ln w="9525">
            <a:noFill/>
            <a:miter lim="800000"/>
            <a:headEnd/>
            <a:tailEnd/>
          </a:ln>
          <a:effectLst/>
        </p:spPr>
        <p:txBody>
          <a:bodyPr wrap="none">
            <a:prstTxWarp prst="textNoShape">
              <a:avLst/>
            </a:prstTxWarp>
            <a:spAutoFit/>
          </a:bodyPr>
          <a:lstStyle/>
          <a:p>
            <a:pPr algn="ctr"/>
            <a:r>
              <a:rPr lang="en-US" sz="2000">
                <a:solidFill>
                  <a:schemeClr val="bg1"/>
                </a:solidFill>
                <a:latin typeface="Comic Sans MS" pitchFamily="26" charset="0"/>
                <a:sym typeface="Symbol" pitchFamily="26" charset="2"/>
              </a:rPr>
              <a:t>Ecosystem Respiration</a:t>
            </a:r>
          </a:p>
          <a:p>
            <a:pPr algn="ctr"/>
            <a:r>
              <a:rPr lang="en-US" sz="2000">
                <a:solidFill>
                  <a:schemeClr val="bg1"/>
                </a:solidFill>
                <a:latin typeface="Comic Sans MS" pitchFamily="26" charset="0"/>
                <a:sym typeface="Symbol" pitchFamily="26" charset="2"/>
              </a:rPr>
              <a:t>  (g C m</a:t>
            </a:r>
            <a:r>
              <a:rPr lang="en-US" sz="2000" baseline="30000">
                <a:solidFill>
                  <a:schemeClr val="bg1"/>
                </a:solidFill>
                <a:latin typeface="Comic Sans MS" pitchFamily="26" charset="0"/>
                <a:sym typeface="Symbol" pitchFamily="26" charset="2"/>
              </a:rPr>
              <a:t>-2 </a:t>
            </a:r>
            <a:r>
              <a:rPr lang="en-US" sz="2000">
                <a:solidFill>
                  <a:schemeClr val="bg1"/>
                </a:solidFill>
                <a:latin typeface="Comic Sans MS" pitchFamily="26" charset="0"/>
                <a:sym typeface="Symbol" pitchFamily="26" charset="2"/>
              </a:rPr>
              <a:t>yr</a:t>
            </a:r>
            <a:r>
              <a:rPr lang="en-US" sz="2000" baseline="30000">
                <a:solidFill>
                  <a:schemeClr val="bg1"/>
                </a:solidFill>
                <a:latin typeface="Comic Sans MS" pitchFamily="26" charset="0"/>
                <a:sym typeface="Symbol" pitchFamily="26" charset="2"/>
              </a:rPr>
              <a:t>-1</a:t>
            </a:r>
            <a:r>
              <a:rPr lang="en-US" sz="2000">
                <a:solidFill>
                  <a:schemeClr val="bg1"/>
                </a:solidFill>
                <a:latin typeface="Comic Sans MS" pitchFamily="26" charset="0"/>
                <a:sym typeface="Symbol" pitchFamily="26" charset="2"/>
              </a:rPr>
              <a:t>)</a:t>
            </a:r>
            <a:endParaRPr lang="en-US" sz="2000">
              <a:solidFill>
                <a:schemeClr val="bg1"/>
              </a:solidFill>
              <a:latin typeface="Comic Sans MS" pitchFamily="26" charset="0"/>
            </a:endParaRPr>
          </a:p>
        </p:txBody>
      </p:sp>
      <p:sp>
        <p:nvSpPr>
          <p:cNvPr id="201735" name="Text Box 7"/>
          <p:cNvSpPr txBox="1">
            <a:spLocks noChangeArrowheads="1"/>
          </p:cNvSpPr>
          <p:nvPr/>
        </p:nvSpPr>
        <p:spPr bwMode="auto">
          <a:xfrm>
            <a:off x="228600" y="0"/>
            <a:ext cx="8610600" cy="762000"/>
          </a:xfrm>
          <a:prstGeom prst="rect">
            <a:avLst/>
          </a:prstGeom>
          <a:noFill/>
          <a:ln w="9525">
            <a:noFill/>
            <a:miter lim="800000"/>
            <a:headEnd/>
            <a:tailEnd/>
          </a:ln>
          <a:effectLst/>
        </p:spPr>
        <p:txBody>
          <a:bodyPr>
            <a:prstTxWarp prst="textNoShape">
              <a:avLst/>
            </a:prstTxWarp>
            <a:spAutoFit/>
          </a:bodyPr>
          <a:lstStyle/>
          <a:p>
            <a:pPr algn="ctr"/>
            <a:r>
              <a:rPr lang="en-US" sz="4400">
                <a:solidFill>
                  <a:srgbClr val="FFFF00"/>
                </a:solidFill>
                <a:latin typeface="Comic Sans MS" pitchFamily="26" charset="0"/>
              </a:rPr>
              <a:t>Old Carbon Loss</a:t>
            </a:r>
            <a:endParaRPr lang="en-US" sz="4400">
              <a:solidFill>
                <a:srgbClr val="FFFF00"/>
              </a:solidFill>
            </a:endParaRPr>
          </a:p>
        </p:txBody>
      </p:sp>
      <p:sp>
        <p:nvSpPr>
          <p:cNvPr id="201736" name="Text Box 8"/>
          <p:cNvSpPr txBox="1">
            <a:spLocks noChangeArrowheads="1"/>
          </p:cNvSpPr>
          <p:nvPr/>
        </p:nvSpPr>
        <p:spPr bwMode="auto">
          <a:xfrm>
            <a:off x="3462338" y="5089525"/>
            <a:ext cx="2176462" cy="701675"/>
          </a:xfrm>
          <a:prstGeom prst="rect">
            <a:avLst/>
          </a:prstGeom>
          <a:noFill/>
          <a:ln w="9525">
            <a:noFill/>
            <a:miter lim="800000"/>
            <a:headEnd/>
            <a:tailEnd/>
          </a:ln>
          <a:effectLst/>
        </p:spPr>
        <p:txBody>
          <a:bodyPr wrap="none">
            <a:prstTxWarp prst="textNoShape">
              <a:avLst/>
            </a:prstTxWarp>
            <a:spAutoFit/>
          </a:bodyPr>
          <a:lstStyle/>
          <a:p>
            <a:pPr algn="ctr"/>
            <a:r>
              <a:rPr lang="en-US" sz="2000">
                <a:solidFill>
                  <a:schemeClr val="bg1"/>
                </a:solidFill>
                <a:latin typeface="Comic Sans MS" pitchFamily="26" charset="0"/>
                <a:sym typeface="Symbol" pitchFamily="26" charset="2"/>
              </a:rPr>
              <a:t> Old Carbon Loss</a:t>
            </a:r>
          </a:p>
          <a:p>
            <a:pPr algn="ctr"/>
            <a:r>
              <a:rPr lang="en-US" sz="2000">
                <a:solidFill>
                  <a:schemeClr val="bg1"/>
                </a:solidFill>
                <a:latin typeface="Comic Sans MS" pitchFamily="26" charset="0"/>
                <a:sym typeface="Symbol" pitchFamily="26" charset="2"/>
              </a:rPr>
              <a:t>  (%)</a:t>
            </a:r>
            <a:endParaRPr lang="en-US" sz="2000">
              <a:solidFill>
                <a:schemeClr val="bg1"/>
              </a:solidFill>
              <a:latin typeface="Comic Sans MS" pitchFamily="26" charset="0"/>
            </a:endParaRPr>
          </a:p>
        </p:txBody>
      </p:sp>
      <p:sp>
        <p:nvSpPr>
          <p:cNvPr id="201737" name="Oval 9"/>
          <p:cNvSpPr>
            <a:spLocks noChangeArrowheads="1"/>
          </p:cNvSpPr>
          <p:nvPr/>
        </p:nvSpPr>
        <p:spPr bwMode="auto">
          <a:xfrm>
            <a:off x="6553200" y="1860550"/>
            <a:ext cx="101600" cy="101600"/>
          </a:xfrm>
          <a:prstGeom prst="ellipse">
            <a:avLst/>
          </a:prstGeom>
          <a:solidFill>
            <a:srgbClr val="FF0000"/>
          </a:solidFill>
          <a:ln w="12700">
            <a:solidFill>
              <a:schemeClr val="bg1"/>
            </a:solidFill>
            <a:round/>
            <a:headEnd/>
            <a:tailEnd/>
          </a:ln>
        </p:spPr>
        <p:txBody>
          <a:bodyPr>
            <a:prstTxWarp prst="textNoShape">
              <a:avLst/>
            </a:prstTxWarp>
          </a:bodyPr>
          <a:lstStyle/>
          <a:p>
            <a:endParaRPr lang="en-US"/>
          </a:p>
        </p:txBody>
      </p:sp>
      <p:sp>
        <p:nvSpPr>
          <p:cNvPr id="201738" name="Oval 10"/>
          <p:cNvSpPr>
            <a:spLocks noChangeArrowheads="1"/>
          </p:cNvSpPr>
          <p:nvPr/>
        </p:nvSpPr>
        <p:spPr bwMode="auto">
          <a:xfrm>
            <a:off x="6553200" y="1581150"/>
            <a:ext cx="101600" cy="101600"/>
          </a:xfrm>
          <a:prstGeom prst="ellipse">
            <a:avLst/>
          </a:prstGeom>
          <a:solidFill>
            <a:srgbClr val="FF8000"/>
          </a:solidFill>
          <a:ln w="12700">
            <a:solidFill>
              <a:schemeClr val="bg1"/>
            </a:solidFill>
            <a:round/>
            <a:headEnd/>
            <a:tailEnd/>
          </a:ln>
        </p:spPr>
        <p:txBody>
          <a:bodyPr>
            <a:prstTxWarp prst="textNoShape">
              <a:avLst/>
            </a:prstTxWarp>
          </a:bodyPr>
          <a:lstStyle/>
          <a:p>
            <a:r>
              <a:rPr lang="en-US">
                <a:solidFill>
                  <a:schemeClr val="bg1"/>
                </a:solidFill>
              </a:rPr>
              <a:t> </a:t>
            </a:r>
          </a:p>
        </p:txBody>
      </p:sp>
      <p:sp>
        <p:nvSpPr>
          <p:cNvPr id="201739" name="Oval 11"/>
          <p:cNvSpPr>
            <a:spLocks noChangeArrowheads="1"/>
          </p:cNvSpPr>
          <p:nvPr/>
        </p:nvSpPr>
        <p:spPr bwMode="auto">
          <a:xfrm>
            <a:off x="6553200" y="1333500"/>
            <a:ext cx="101600" cy="101600"/>
          </a:xfrm>
          <a:prstGeom prst="ellipse">
            <a:avLst/>
          </a:prstGeom>
          <a:solidFill>
            <a:srgbClr val="FFFF00"/>
          </a:solidFill>
          <a:ln w="12700">
            <a:solidFill>
              <a:schemeClr val="bg1"/>
            </a:solidFill>
            <a:round/>
            <a:headEnd/>
            <a:tailEnd/>
          </a:ln>
        </p:spPr>
        <p:txBody>
          <a:bodyPr>
            <a:prstTxWarp prst="textNoShape">
              <a:avLst/>
            </a:prstTxWarp>
          </a:bodyPr>
          <a:lstStyle/>
          <a:p>
            <a:endParaRPr lang="en-US"/>
          </a:p>
        </p:txBody>
      </p:sp>
      <p:grpSp>
        <p:nvGrpSpPr>
          <p:cNvPr id="2" name="Group 12"/>
          <p:cNvGrpSpPr>
            <a:grpSpLocks/>
          </p:cNvGrpSpPr>
          <p:nvPr/>
        </p:nvGrpSpPr>
        <p:grpSpPr bwMode="auto">
          <a:xfrm>
            <a:off x="6635750" y="1219200"/>
            <a:ext cx="1670050" cy="857250"/>
            <a:chOff x="2640" y="1424"/>
            <a:chExt cx="1052" cy="540"/>
          </a:xfrm>
        </p:grpSpPr>
        <p:sp>
          <p:nvSpPr>
            <p:cNvPr id="201741" name="Rectangle 13"/>
            <p:cNvSpPr>
              <a:spLocks noChangeArrowheads="1"/>
            </p:cNvSpPr>
            <p:nvPr/>
          </p:nvSpPr>
          <p:spPr bwMode="auto">
            <a:xfrm>
              <a:off x="2648" y="1424"/>
              <a:ext cx="920" cy="212"/>
            </a:xfrm>
            <a:prstGeom prst="rect">
              <a:avLst/>
            </a:prstGeom>
            <a:noFill/>
            <a:ln w="9525">
              <a:noFill/>
              <a:miter lim="800000"/>
              <a:headEnd/>
              <a:tailEnd/>
            </a:ln>
            <a:effectLst/>
          </p:spPr>
          <p:txBody>
            <a:bodyPr wrap="none">
              <a:prstTxWarp prst="textNoShape">
                <a:avLst/>
              </a:prstTxWarp>
              <a:spAutoFit/>
            </a:bodyPr>
            <a:lstStyle/>
            <a:p>
              <a:r>
                <a:rPr lang="en-US" sz="1600">
                  <a:solidFill>
                    <a:schemeClr val="bg1"/>
                  </a:solidFill>
                  <a:latin typeface="Comic Sans MS" pitchFamily="26" charset="0"/>
                </a:rPr>
                <a:t>Minimal Thaw</a:t>
              </a:r>
            </a:p>
          </p:txBody>
        </p:sp>
        <p:sp>
          <p:nvSpPr>
            <p:cNvPr id="201742" name="Rectangle 14"/>
            <p:cNvSpPr>
              <a:spLocks noChangeArrowheads="1"/>
            </p:cNvSpPr>
            <p:nvPr/>
          </p:nvSpPr>
          <p:spPr bwMode="auto">
            <a:xfrm>
              <a:off x="2640" y="1583"/>
              <a:ext cx="1051" cy="212"/>
            </a:xfrm>
            <a:prstGeom prst="rect">
              <a:avLst/>
            </a:prstGeom>
            <a:noFill/>
            <a:ln w="9525">
              <a:noFill/>
              <a:miter lim="800000"/>
              <a:headEnd/>
              <a:tailEnd/>
            </a:ln>
            <a:effectLst/>
          </p:spPr>
          <p:txBody>
            <a:bodyPr wrap="none">
              <a:prstTxWarp prst="textNoShape">
                <a:avLst/>
              </a:prstTxWarp>
              <a:spAutoFit/>
            </a:bodyPr>
            <a:lstStyle/>
            <a:p>
              <a:r>
                <a:rPr lang="en-US" sz="1600">
                  <a:solidFill>
                    <a:schemeClr val="bg1"/>
                  </a:solidFill>
                  <a:latin typeface="Comic Sans MS" pitchFamily="26" charset="0"/>
                </a:rPr>
                <a:t>Moderate Thaw</a:t>
              </a:r>
            </a:p>
          </p:txBody>
        </p:sp>
        <p:sp>
          <p:nvSpPr>
            <p:cNvPr id="201743" name="Rectangle 15"/>
            <p:cNvSpPr>
              <a:spLocks noChangeArrowheads="1"/>
            </p:cNvSpPr>
            <p:nvPr/>
          </p:nvSpPr>
          <p:spPr bwMode="auto">
            <a:xfrm>
              <a:off x="2640" y="1752"/>
              <a:ext cx="1052" cy="212"/>
            </a:xfrm>
            <a:prstGeom prst="rect">
              <a:avLst/>
            </a:prstGeom>
            <a:noFill/>
            <a:ln w="9525">
              <a:noFill/>
              <a:miter lim="800000"/>
              <a:headEnd/>
              <a:tailEnd/>
            </a:ln>
            <a:effectLst/>
          </p:spPr>
          <p:txBody>
            <a:bodyPr wrap="none">
              <a:prstTxWarp prst="textNoShape">
                <a:avLst/>
              </a:prstTxWarp>
              <a:spAutoFit/>
            </a:bodyPr>
            <a:lstStyle/>
            <a:p>
              <a:r>
                <a:rPr lang="en-US" sz="1600">
                  <a:solidFill>
                    <a:schemeClr val="bg1"/>
                  </a:solidFill>
                  <a:latin typeface="Comic Sans MS" pitchFamily="26" charset="0"/>
                </a:rPr>
                <a:t>Extensive Thaw</a:t>
              </a:r>
            </a:p>
          </p:txBody>
        </p:sp>
      </p:grpSp>
      <p:sp>
        <p:nvSpPr>
          <p:cNvPr id="201745" name="Rectangle 17"/>
          <p:cNvSpPr>
            <a:spLocks noChangeArrowheads="1"/>
          </p:cNvSpPr>
          <p:nvPr/>
        </p:nvSpPr>
        <p:spPr bwMode="auto">
          <a:xfrm>
            <a:off x="5334000" y="4235450"/>
            <a:ext cx="923925" cy="336550"/>
          </a:xfrm>
          <a:prstGeom prst="rect">
            <a:avLst/>
          </a:prstGeom>
          <a:noFill/>
          <a:ln w="9525">
            <a:noFill/>
            <a:miter lim="800000"/>
            <a:headEnd/>
            <a:tailEnd/>
          </a:ln>
          <a:effectLst/>
        </p:spPr>
        <p:txBody>
          <a:bodyPr wrap="none">
            <a:prstTxWarp prst="textNoShape">
              <a:avLst/>
            </a:prstTxWarp>
            <a:spAutoFit/>
          </a:bodyPr>
          <a:lstStyle/>
          <a:p>
            <a:r>
              <a:rPr lang="en-US" sz="1600">
                <a:solidFill>
                  <a:schemeClr val="bg1"/>
                </a:solidFill>
                <a:latin typeface="Comic Sans MS" pitchFamily="26" charset="0"/>
              </a:rPr>
              <a:t>R</a:t>
            </a:r>
            <a:r>
              <a:rPr lang="en-US" sz="1600" baseline="30000">
                <a:solidFill>
                  <a:schemeClr val="bg1"/>
                </a:solidFill>
                <a:latin typeface="Comic Sans MS" pitchFamily="26" charset="0"/>
              </a:rPr>
              <a:t>2</a:t>
            </a:r>
            <a:r>
              <a:rPr lang="en-US" sz="1600">
                <a:solidFill>
                  <a:schemeClr val="bg1"/>
                </a:solidFill>
                <a:latin typeface="Comic Sans MS" pitchFamily="26" charset="0"/>
              </a:rPr>
              <a:t>=0.93</a:t>
            </a:r>
          </a:p>
        </p:txBody>
      </p:sp>
      <p:grpSp>
        <p:nvGrpSpPr>
          <p:cNvPr id="3" name="Group 116"/>
          <p:cNvGrpSpPr>
            <a:grpSpLocks/>
          </p:cNvGrpSpPr>
          <p:nvPr/>
        </p:nvGrpSpPr>
        <p:grpSpPr bwMode="auto">
          <a:xfrm>
            <a:off x="2667000" y="1295400"/>
            <a:ext cx="3654425" cy="3578225"/>
            <a:chOff x="1739" y="1052"/>
            <a:chExt cx="2302" cy="2254"/>
          </a:xfrm>
        </p:grpSpPr>
        <p:sp>
          <p:nvSpPr>
            <p:cNvPr id="201746" name="Line 18"/>
            <p:cNvSpPr>
              <a:spLocks noChangeShapeType="1"/>
            </p:cNvSpPr>
            <p:nvPr/>
          </p:nvSpPr>
          <p:spPr bwMode="auto">
            <a:xfrm>
              <a:off x="1960" y="3104"/>
              <a:ext cx="2008"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47" name="Line 19"/>
            <p:cNvSpPr>
              <a:spLocks noChangeShapeType="1"/>
            </p:cNvSpPr>
            <p:nvPr/>
          </p:nvSpPr>
          <p:spPr bwMode="auto">
            <a:xfrm>
              <a:off x="1960" y="1096"/>
              <a:ext cx="2008"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48" name="Line 20"/>
            <p:cNvSpPr>
              <a:spLocks noChangeShapeType="1"/>
            </p:cNvSpPr>
            <p:nvPr/>
          </p:nvSpPr>
          <p:spPr bwMode="auto">
            <a:xfrm flipV="1">
              <a:off x="1960" y="1096"/>
              <a:ext cx="1" cy="2008"/>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49" name="Line 21"/>
            <p:cNvSpPr>
              <a:spLocks noChangeShapeType="1"/>
            </p:cNvSpPr>
            <p:nvPr/>
          </p:nvSpPr>
          <p:spPr bwMode="auto">
            <a:xfrm flipV="1">
              <a:off x="3968" y="1096"/>
              <a:ext cx="1" cy="2008"/>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50" name="Line 22"/>
            <p:cNvSpPr>
              <a:spLocks noChangeShapeType="1"/>
            </p:cNvSpPr>
            <p:nvPr/>
          </p:nvSpPr>
          <p:spPr bwMode="auto">
            <a:xfrm>
              <a:off x="1936" y="3104"/>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51" name="Line 23"/>
            <p:cNvSpPr>
              <a:spLocks noChangeShapeType="1"/>
            </p:cNvSpPr>
            <p:nvPr/>
          </p:nvSpPr>
          <p:spPr bwMode="auto">
            <a:xfrm>
              <a:off x="1936" y="3032"/>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52" name="Line 24"/>
            <p:cNvSpPr>
              <a:spLocks noChangeShapeType="1"/>
            </p:cNvSpPr>
            <p:nvPr/>
          </p:nvSpPr>
          <p:spPr bwMode="auto">
            <a:xfrm>
              <a:off x="1936" y="2968"/>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53" name="Line 25"/>
            <p:cNvSpPr>
              <a:spLocks noChangeShapeType="1"/>
            </p:cNvSpPr>
            <p:nvPr/>
          </p:nvSpPr>
          <p:spPr bwMode="auto">
            <a:xfrm>
              <a:off x="1936" y="2896"/>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54" name="Line 26"/>
            <p:cNvSpPr>
              <a:spLocks noChangeShapeType="1"/>
            </p:cNvSpPr>
            <p:nvPr/>
          </p:nvSpPr>
          <p:spPr bwMode="auto">
            <a:xfrm>
              <a:off x="1936" y="2832"/>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55" name="Line 27"/>
            <p:cNvSpPr>
              <a:spLocks noChangeShapeType="1"/>
            </p:cNvSpPr>
            <p:nvPr/>
          </p:nvSpPr>
          <p:spPr bwMode="auto">
            <a:xfrm>
              <a:off x="1936" y="2768"/>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56" name="Line 28"/>
            <p:cNvSpPr>
              <a:spLocks noChangeShapeType="1"/>
            </p:cNvSpPr>
            <p:nvPr/>
          </p:nvSpPr>
          <p:spPr bwMode="auto">
            <a:xfrm>
              <a:off x="1936" y="2696"/>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57" name="Line 29"/>
            <p:cNvSpPr>
              <a:spLocks noChangeShapeType="1"/>
            </p:cNvSpPr>
            <p:nvPr/>
          </p:nvSpPr>
          <p:spPr bwMode="auto">
            <a:xfrm>
              <a:off x="1936" y="2632"/>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58" name="Line 30"/>
            <p:cNvSpPr>
              <a:spLocks noChangeShapeType="1"/>
            </p:cNvSpPr>
            <p:nvPr/>
          </p:nvSpPr>
          <p:spPr bwMode="auto">
            <a:xfrm>
              <a:off x="1936" y="2560"/>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59" name="Line 31"/>
            <p:cNvSpPr>
              <a:spLocks noChangeShapeType="1"/>
            </p:cNvSpPr>
            <p:nvPr/>
          </p:nvSpPr>
          <p:spPr bwMode="auto">
            <a:xfrm>
              <a:off x="1936" y="2496"/>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60" name="Line 32"/>
            <p:cNvSpPr>
              <a:spLocks noChangeShapeType="1"/>
            </p:cNvSpPr>
            <p:nvPr/>
          </p:nvSpPr>
          <p:spPr bwMode="auto">
            <a:xfrm>
              <a:off x="1936" y="2432"/>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61" name="Line 33"/>
            <p:cNvSpPr>
              <a:spLocks noChangeShapeType="1"/>
            </p:cNvSpPr>
            <p:nvPr/>
          </p:nvSpPr>
          <p:spPr bwMode="auto">
            <a:xfrm>
              <a:off x="1936" y="2360"/>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62" name="Line 34"/>
            <p:cNvSpPr>
              <a:spLocks noChangeShapeType="1"/>
            </p:cNvSpPr>
            <p:nvPr/>
          </p:nvSpPr>
          <p:spPr bwMode="auto">
            <a:xfrm>
              <a:off x="1936" y="2296"/>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63" name="Line 35"/>
            <p:cNvSpPr>
              <a:spLocks noChangeShapeType="1"/>
            </p:cNvSpPr>
            <p:nvPr/>
          </p:nvSpPr>
          <p:spPr bwMode="auto">
            <a:xfrm>
              <a:off x="1936" y="2224"/>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64" name="Line 36"/>
            <p:cNvSpPr>
              <a:spLocks noChangeShapeType="1"/>
            </p:cNvSpPr>
            <p:nvPr/>
          </p:nvSpPr>
          <p:spPr bwMode="auto">
            <a:xfrm>
              <a:off x="1936" y="2160"/>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65" name="Line 37"/>
            <p:cNvSpPr>
              <a:spLocks noChangeShapeType="1"/>
            </p:cNvSpPr>
            <p:nvPr/>
          </p:nvSpPr>
          <p:spPr bwMode="auto">
            <a:xfrm>
              <a:off x="1936" y="2104"/>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66" name="Line 38"/>
            <p:cNvSpPr>
              <a:spLocks noChangeShapeType="1"/>
            </p:cNvSpPr>
            <p:nvPr/>
          </p:nvSpPr>
          <p:spPr bwMode="auto">
            <a:xfrm>
              <a:off x="1936" y="2032"/>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67" name="Line 39"/>
            <p:cNvSpPr>
              <a:spLocks noChangeShapeType="1"/>
            </p:cNvSpPr>
            <p:nvPr/>
          </p:nvSpPr>
          <p:spPr bwMode="auto">
            <a:xfrm>
              <a:off x="1936" y="1968"/>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68" name="Line 40"/>
            <p:cNvSpPr>
              <a:spLocks noChangeShapeType="1"/>
            </p:cNvSpPr>
            <p:nvPr/>
          </p:nvSpPr>
          <p:spPr bwMode="auto">
            <a:xfrm>
              <a:off x="1936" y="1896"/>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69" name="Line 41"/>
            <p:cNvSpPr>
              <a:spLocks noChangeShapeType="1"/>
            </p:cNvSpPr>
            <p:nvPr/>
          </p:nvSpPr>
          <p:spPr bwMode="auto">
            <a:xfrm>
              <a:off x="1936" y="1832"/>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70" name="Line 42"/>
            <p:cNvSpPr>
              <a:spLocks noChangeShapeType="1"/>
            </p:cNvSpPr>
            <p:nvPr/>
          </p:nvSpPr>
          <p:spPr bwMode="auto">
            <a:xfrm>
              <a:off x="1936" y="1768"/>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71" name="Line 43"/>
            <p:cNvSpPr>
              <a:spLocks noChangeShapeType="1"/>
            </p:cNvSpPr>
            <p:nvPr/>
          </p:nvSpPr>
          <p:spPr bwMode="auto">
            <a:xfrm>
              <a:off x="1936" y="1696"/>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72" name="Line 44"/>
            <p:cNvSpPr>
              <a:spLocks noChangeShapeType="1"/>
            </p:cNvSpPr>
            <p:nvPr/>
          </p:nvSpPr>
          <p:spPr bwMode="auto">
            <a:xfrm>
              <a:off x="1936" y="1632"/>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73" name="Line 45"/>
            <p:cNvSpPr>
              <a:spLocks noChangeShapeType="1"/>
            </p:cNvSpPr>
            <p:nvPr/>
          </p:nvSpPr>
          <p:spPr bwMode="auto">
            <a:xfrm>
              <a:off x="1936" y="1560"/>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74" name="Line 46"/>
            <p:cNvSpPr>
              <a:spLocks noChangeShapeType="1"/>
            </p:cNvSpPr>
            <p:nvPr/>
          </p:nvSpPr>
          <p:spPr bwMode="auto">
            <a:xfrm>
              <a:off x="1936" y="1496"/>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75" name="Line 47"/>
            <p:cNvSpPr>
              <a:spLocks noChangeShapeType="1"/>
            </p:cNvSpPr>
            <p:nvPr/>
          </p:nvSpPr>
          <p:spPr bwMode="auto">
            <a:xfrm>
              <a:off x="1936" y="1432"/>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76" name="Line 48"/>
            <p:cNvSpPr>
              <a:spLocks noChangeShapeType="1"/>
            </p:cNvSpPr>
            <p:nvPr/>
          </p:nvSpPr>
          <p:spPr bwMode="auto">
            <a:xfrm>
              <a:off x="1936" y="1360"/>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77" name="Line 49"/>
            <p:cNvSpPr>
              <a:spLocks noChangeShapeType="1"/>
            </p:cNvSpPr>
            <p:nvPr/>
          </p:nvSpPr>
          <p:spPr bwMode="auto">
            <a:xfrm>
              <a:off x="1936" y="1296"/>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78" name="Line 50"/>
            <p:cNvSpPr>
              <a:spLocks noChangeShapeType="1"/>
            </p:cNvSpPr>
            <p:nvPr/>
          </p:nvSpPr>
          <p:spPr bwMode="auto">
            <a:xfrm>
              <a:off x="1936" y="1224"/>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79" name="Line 51"/>
            <p:cNvSpPr>
              <a:spLocks noChangeShapeType="1"/>
            </p:cNvSpPr>
            <p:nvPr/>
          </p:nvSpPr>
          <p:spPr bwMode="auto">
            <a:xfrm>
              <a:off x="1936" y="1160"/>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80" name="Line 52"/>
            <p:cNvSpPr>
              <a:spLocks noChangeShapeType="1"/>
            </p:cNvSpPr>
            <p:nvPr/>
          </p:nvSpPr>
          <p:spPr bwMode="auto">
            <a:xfrm>
              <a:off x="1936" y="1096"/>
              <a:ext cx="2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81" name="Line 53"/>
            <p:cNvSpPr>
              <a:spLocks noChangeShapeType="1"/>
            </p:cNvSpPr>
            <p:nvPr/>
          </p:nvSpPr>
          <p:spPr bwMode="auto">
            <a:xfrm>
              <a:off x="1912" y="3104"/>
              <a:ext cx="48"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82" name="Line 54"/>
            <p:cNvSpPr>
              <a:spLocks noChangeShapeType="1"/>
            </p:cNvSpPr>
            <p:nvPr/>
          </p:nvSpPr>
          <p:spPr bwMode="auto">
            <a:xfrm>
              <a:off x="1912" y="2768"/>
              <a:ext cx="48"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83" name="Line 55"/>
            <p:cNvSpPr>
              <a:spLocks noChangeShapeType="1"/>
            </p:cNvSpPr>
            <p:nvPr/>
          </p:nvSpPr>
          <p:spPr bwMode="auto">
            <a:xfrm>
              <a:off x="1912" y="2432"/>
              <a:ext cx="48"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84" name="Line 56"/>
            <p:cNvSpPr>
              <a:spLocks noChangeShapeType="1"/>
            </p:cNvSpPr>
            <p:nvPr/>
          </p:nvSpPr>
          <p:spPr bwMode="auto">
            <a:xfrm>
              <a:off x="1912" y="2104"/>
              <a:ext cx="48"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85" name="Line 57"/>
            <p:cNvSpPr>
              <a:spLocks noChangeShapeType="1"/>
            </p:cNvSpPr>
            <p:nvPr/>
          </p:nvSpPr>
          <p:spPr bwMode="auto">
            <a:xfrm>
              <a:off x="1912" y="1768"/>
              <a:ext cx="48"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86" name="Line 58"/>
            <p:cNvSpPr>
              <a:spLocks noChangeShapeType="1"/>
            </p:cNvSpPr>
            <p:nvPr/>
          </p:nvSpPr>
          <p:spPr bwMode="auto">
            <a:xfrm>
              <a:off x="1912" y="1432"/>
              <a:ext cx="48"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87" name="Line 59"/>
            <p:cNvSpPr>
              <a:spLocks noChangeShapeType="1"/>
            </p:cNvSpPr>
            <p:nvPr/>
          </p:nvSpPr>
          <p:spPr bwMode="auto">
            <a:xfrm>
              <a:off x="1912" y="1096"/>
              <a:ext cx="48"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88" name="Line 60"/>
            <p:cNvSpPr>
              <a:spLocks noChangeShapeType="1"/>
            </p:cNvSpPr>
            <p:nvPr/>
          </p:nvSpPr>
          <p:spPr bwMode="auto">
            <a:xfrm flipV="1">
              <a:off x="1960"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89" name="Line 61"/>
            <p:cNvSpPr>
              <a:spLocks noChangeShapeType="1"/>
            </p:cNvSpPr>
            <p:nvPr/>
          </p:nvSpPr>
          <p:spPr bwMode="auto">
            <a:xfrm flipV="1">
              <a:off x="2088"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90" name="Line 62"/>
            <p:cNvSpPr>
              <a:spLocks noChangeShapeType="1"/>
            </p:cNvSpPr>
            <p:nvPr/>
          </p:nvSpPr>
          <p:spPr bwMode="auto">
            <a:xfrm flipV="1">
              <a:off x="2224"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91" name="Line 63"/>
            <p:cNvSpPr>
              <a:spLocks noChangeShapeType="1"/>
            </p:cNvSpPr>
            <p:nvPr/>
          </p:nvSpPr>
          <p:spPr bwMode="auto">
            <a:xfrm flipV="1">
              <a:off x="2360"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92" name="Line 64"/>
            <p:cNvSpPr>
              <a:spLocks noChangeShapeType="1"/>
            </p:cNvSpPr>
            <p:nvPr/>
          </p:nvSpPr>
          <p:spPr bwMode="auto">
            <a:xfrm flipV="1">
              <a:off x="2496"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93" name="Line 65"/>
            <p:cNvSpPr>
              <a:spLocks noChangeShapeType="1"/>
            </p:cNvSpPr>
            <p:nvPr/>
          </p:nvSpPr>
          <p:spPr bwMode="auto">
            <a:xfrm flipV="1">
              <a:off x="2632"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94" name="Line 66"/>
            <p:cNvSpPr>
              <a:spLocks noChangeShapeType="1"/>
            </p:cNvSpPr>
            <p:nvPr/>
          </p:nvSpPr>
          <p:spPr bwMode="auto">
            <a:xfrm flipV="1">
              <a:off x="2760"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95" name="Line 67"/>
            <p:cNvSpPr>
              <a:spLocks noChangeShapeType="1"/>
            </p:cNvSpPr>
            <p:nvPr/>
          </p:nvSpPr>
          <p:spPr bwMode="auto">
            <a:xfrm flipV="1">
              <a:off x="2888"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96" name="Line 68"/>
            <p:cNvSpPr>
              <a:spLocks noChangeShapeType="1"/>
            </p:cNvSpPr>
            <p:nvPr/>
          </p:nvSpPr>
          <p:spPr bwMode="auto">
            <a:xfrm flipV="1">
              <a:off x="3024"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97" name="Line 69"/>
            <p:cNvSpPr>
              <a:spLocks noChangeShapeType="1"/>
            </p:cNvSpPr>
            <p:nvPr/>
          </p:nvSpPr>
          <p:spPr bwMode="auto">
            <a:xfrm flipV="1">
              <a:off x="3160"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98" name="Line 70"/>
            <p:cNvSpPr>
              <a:spLocks noChangeShapeType="1"/>
            </p:cNvSpPr>
            <p:nvPr/>
          </p:nvSpPr>
          <p:spPr bwMode="auto">
            <a:xfrm flipV="1">
              <a:off x="3296"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799" name="Line 71"/>
            <p:cNvSpPr>
              <a:spLocks noChangeShapeType="1"/>
            </p:cNvSpPr>
            <p:nvPr/>
          </p:nvSpPr>
          <p:spPr bwMode="auto">
            <a:xfrm flipV="1">
              <a:off x="3424"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00" name="Line 72"/>
            <p:cNvSpPr>
              <a:spLocks noChangeShapeType="1"/>
            </p:cNvSpPr>
            <p:nvPr/>
          </p:nvSpPr>
          <p:spPr bwMode="auto">
            <a:xfrm flipV="1">
              <a:off x="3560"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01" name="Line 73"/>
            <p:cNvSpPr>
              <a:spLocks noChangeShapeType="1"/>
            </p:cNvSpPr>
            <p:nvPr/>
          </p:nvSpPr>
          <p:spPr bwMode="auto">
            <a:xfrm flipV="1">
              <a:off x="3696"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02" name="Line 74"/>
            <p:cNvSpPr>
              <a:spLocks noChangeShapeType="1"/>
            </p:cNvSpPr>
            <p:nvPr/>
          </p:nvSpPr>
          <p:spPr bwMode="auto">
            <a:xfrm flipV="1">
              <a:off x="3832"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03" name="Line 75"/>
            <p:cNvSpPr>
              <a:spLocks noChangeShapeType="1"/>
            </p:cNvSpPr>
            <p:nvPr/>
          </p:nvSpPr>
          <p:spPr bwMode="auto">
            <a:xfrm flipV="1">
              <a:off x="3968" y="3104"/>
              <a:ext cx="1" cy="24"/>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04" name="Line 76"/>
            <p:cNvSpPr>
              <a:spLocks noChangeShapeType="1"/>
            </p:cNvSpPr>
            <p:nvPr/>
          </p:nvSpPr>
          <p:spPr bwMode="auto">
            <a:xfrm flipV="1">
              <a:off x="1960" y="3104"/>
              <a:ext cx="1" cy="48"/>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05" name="Line 77"/>
            <p:cNvSpPr>
              <a:spLocks noChangeShapeType="1"/>
            </p:cNvSpPr>
            <p:nvPr/>
          </p:nvSpPr>
          <p:spPr bwMode="auto">
            <a:xfrm flipV="1">
              <a:off x="2632" y="3104"/>
              <a:ext cx="1" cy="48"/>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06" name="Line 78"/>
            <p:cNvSpPr>
              <a:spLocks noChangeShapeType="1"/>
            </p:cNvSpPr>
            <p:nvPr/>
          </p:nvSpPr>
          <p:spPr bwMode="auto">
            <a:xfrm flipV="1">
              <a:off x="3296" y="3104"/>
              <a:ext cx="1" cy="48"/>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07" name="Line 79"/>
            <p:cNvSpPr>
              <a:spLocks noChangeShapeType="1"/>
            </p:cNvSpPr>
            <p:nvPr/>
          </p:nvSpPr>
          <p:spPr bwMode="auto">
            <a:xfrm flipV="1">
              <a:off x="3968" y="3104"/>
              <a:ext cx="1" cy="48"/>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08" name="Line 80"/>
            <p:cNvSpPr>
              <a:spLocks noChangeShapeType="1"/>
            </p:cNvSpPr>
            <p:nvPr/>
          </p:nvSpPr>
          <p:spPr bwMode="auto">
            <a:xfrm flipV="1">
              <a:off x="1960" y="1096"/>
              <a:ext cx="1" cy="2008"/>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09" name="Line 81"/>
            <p:cNvSpPr>
              <a:spLocks noChangeShapeType="1"/>
            </p:cNvSpPr>
            <p:nvPr/>
          </p:nvSpPr>
          <p:spPr bwMode="auto">
            <a:xfrm>
              <a:off x="1960" y="3104"/>
              <a:ext cx="2008"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10" name="Line 82"/>
            <p:cNvSpPr>
              <a:spLocks noChangeShapeType="1"/>
            </p:cNvSpPr>
            <p:nvPr/>
          </p:nvSpPr>
          <p:spPr bwMode="auto">
            <a:xfrm flipH="1">
              <a:off x="2264" y="2592"/>
              <a:ext cx="192"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11" name="Line 83"/>
            <p:cNvSpPr>
              <a:spLocks noChangeShapeType="1"/>
            </p:cNvSpPr>
            <p:nvPr/>
          </p:nvSpPr>
          <p:spPr bwMode="auto">
            <a:xfrm>
              <a:off x="2456" y="2560"/>
              <a:ext cx="1" cy="56"/>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12" name="Line 84"/>
            <p:cNvSpPr>
              <a:spLocks noChangeShapeType="1"/>
            </p:cNvSpPr>
            <p:nvPr/>
          </p:nvSpPr>
          <p:spPr bwMode="auto">
            <a:xfrm>
              <a:off x="2264" y="2560"/>
              <a:ext cx="1" cy="56"/>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13" name="Line 85"/>
            <p:cNvSpPr>
              <a:spLocks noChangeShapeType="1"/>
            </p:cNvSpPr>
            <p:nvPr/>
          </p:nvSpPr>
          <p:spPr bwMode="auto">
            <a:xfrm flipH="1">
              <a:off x="2944" y="2224"/>
              <a:ext cx="432"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14" name="Line 86"/>
            <p:cNvSpPr>
              <a:spLocks noChangeShapeType="1"/>
            </p:cNvSpPr>
            <p:nvPr/>
          </p:nvSpPr>
          <p:spPr bwMode="auto">
            <a:xfrm>
              <a:off x="3376" y="2192"/>
              <a:ext cx="1" cy="56"/>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15" name="Line 87"/>
            <p:cNvSpPr>
              <a:spLocks noChangeShapeType="1"/>
            </p:cNvSpPr>
            <p:nvPr/>
          </p:nvSpPr>
          <p:spPr bwMode="auto">
            <a:xfrm>
              <a:off x="2944" y="2192"/>
              <a:ext cx="1" cy="56"/>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16" name="Line 88"/>
            <p:cNvSpPr>
              <a:spLocks noChangeShapeType="1"/>
            </p:cNvSpPr>
            <p:nvPr/>
          </p:nvSpPr>
          <p:spPr bwMode="auto">
            <a:xfrm flipH="1">
              <a:off x="3040" y="1864"/>
              <a:ext cx="776"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17" name="Line 89"/>
            <p:cNvSpPr>
              <a:spLocks noChangeShapeType="1"/>
            </p:cNvSpPr>
            <p:nvPr/>
          </p:nvSpPr>
          <p:spPr bwMode="auto">
            <a:xfrm>
              <a:off x="3816" y="1840"/>
              <a:ext cx="1" cy="56"/>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18" name="Line 90"/>
            <p:cNvSpPr>
              <a:spLocks noChangeShapeType="1"/>
            </p:cNvSpPr>
            <p:nvPr/>
          </p:nvSpPr>
          <p:spPr bwMode="auto">
            <a:xfrm>
              <a:off x="3040" y="1840"/>
              <a:ext cx="1" cy="56"/>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19" name="Line 91"/>
            <p:cNvSpPr>
              <a:spLocks noChangeShapeType="1"/>
            </p:cNvSpPr>
            <p:nvPr/>
          </p:nvSpPr>
          <p:spPr bwMode="auto">
            <a:xfrm>
              <a:off x="2360" y="2488"/>
              <a:ext cx="1" cy="200"/>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20" name="Line 92"/>
            <p:cNvSpPr>
              <a:spLocks noChangeShapeType="1"/>
            </p:cNvSpPr>
            <p:nvPr/>
          </p:nvSpPr>
          <p:spPr bwMode="auto">
            <a:xfrm>
              <a:off x="2328" y="2488"/>
              <a:ext cx="6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21" name="Line 93"/>
            <p:cNvSpPr>
              <a:spLocks noChangeShapeType="1"/>
            </p:cNvSpPr>
            <p:nvPr/>
          </p:nvSpPr>
          <p:spPr bwMode="auto">
            <a:xfrm>
              <a:off x="2328" y="2688"/>
              <a:ext cx="64"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22" name="Line 94"/>
            <p:cNvSpPr>
              <a:spLocks noChangeShapeType="1"/>
            </p:cNvSpPr>
            <p:nvPr/>
          </p:nvSpPr>
          <p:spPr bwMode="auto">
            <a:xfrm>
              <a:off x="3160" y="2024"/>
              <a:ext cx="1" cy="400"/>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23" name="Line 95"/>
            <p:cNvSpPr>
              <a:spLocks noChangeShapeType="1"/>
            </p:cNvSpPr>
            <p:nvPr/>
          </p:nvSpPr>
          <p:spPr bwMode="auto">
            <a:xfrm>
              <a:off x="3128" y="2024"/>
              <a:ext cx="56"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24" name="Line 96"/>
            <p:cNvSpPr>
              <a:spLocks noChangeShapeType="1"/>
            </p:cNvSpPr>
            <p:nvPr/>
          </p:nvSpPr>
          <p:spPr bwMode="auto">
            <a:xfrm>
              <a:off x="3128" y="2424"/>
              <a:ext cx="56"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25" name="Line 97"/>
            <p:cNvSpPr>
              <a:spLocks noChangeShapeType="1"/>
            </p:cNvSpPr>
            <p:nvPr/>
          </p:nvSpPr>
          <p:spPr bwMode="auto">
            <a:xfrm>
              <a:off x="3424" y="1568"/>
              <a:ext cx="1" cy="592"/>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26" name="Line 98"/>
            <p:cNvSpPr>
              <a:spLocks noChangeShapeType="1"/>
            </p:cNvSpPr>
            <p:nvPr/>
          </p:nvSpPr>
          <p:spPr bwMode="auto">
            <a:xfrm>
              <a:off x="3400" y="1568"/>
              <a:ext cx="56"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27" name="Line 99"/>
            <p:cNvSpPr>
              <a:spLocks noChangeShapeType="1"/>
            </p:cNvSpPr>
            <p:nvPr/>
          </p:nvSpPr>
          <p:spPr bwMode="auto">
            <a:xfrm>
              <a:off x="3400" y="2160"/>
              <a:ext cx="56" cy="1"/>
            </a:xfrm>
            <a:prstGeom prst="line">
              <a:avLst/>
            </a:prstGeom>
            <a:noFill/>
            <a:ln w="12700">
              <a:solidFill>
                <a:schemeClr val="bg1"/>
              </a:solidFill>
              <a:round/>
              <a:headEnd/>
              <a:tailEnd/>
            </a:ln>
          </p:spPr>
          <p:txBody>
            <a:bodyPr>
              <a:prstTxWarp prst="textNoShape">
                <a:avLst/>
              </a:prstTxWarp>
            </a:bodyPr>
            <a:lstStyle/>
            <a:p>
              <a:endParaRPr lang="en-US"/>
            </a:p>
          </p:txBody>
        </p:sp>
        <p:sp>
          <p:nvSpPr>
            <p:cNvPr id="201828" name="Oval 100"/>
            <p:cNvSpPr>
              <a:spLocks noChangeArrowheads="1"/>
            </p:cNvSpPr>
            <p:nvPr/>
          </p:nvSpPr>
          <p:spPr bwMode="auto">
            <a:xfrm>
              <a:off x="2328" y="2560"/>
              <a:ext cx="72" cy="72"/>
            </a:xfrm>
            <a:prstGeom prst="ellipse">
              <a:avLst/>
            </a:prstGeom>
            <a:solidFill>
              <a:srgbClr val="FFFFFF"/>
            </a:solidFill>
            <a:ln w="12700">
              <a:solidFill>
                <a:schemeClr val="bg1"/>
              </a:solidFill>
              <a:round/>
              <a:headEnd/>
              <a:tailEnd/>
            </a:ln>
          </p:spPr>
          <p:txBody>
            <a:bodyPr>
              <a:prstTxWarp prst="textNoShape">
                <a:avLst/>
              </a:prstTxWarp>
            </a:bodyPr>
            <a:lstStyle/>
            <a:p>
              <a:endParaRPr lang="en-US"/>
            </a:p>
          </p:txBody>
        </p:sp>
        <p:sp>
          <p:nvSpPr>
            <p:cNvPr id="201829" name="Oval 101"/>
            <p:cNvSpPr>
              <a:spLocks noChangeArrowheads="1"/>
            </p:cNvSpPr>
            <p:nvPr/>
          </p:nvSpPr>
          <p:spPr bwMode="auto">
            <a:xfrm>
              <a:off x="3128" y="2192"/>
              <a:ext cx="64" cy="64"/>
            </a:xfrm>
            <a:prstGeom prst="ellipse">
              <a:avLst/>
            </a:prstGeom>
            <a:solidFill>
              <a:srgbClr val="FF8000"/>
            </a:solidFill>
            <a:ln w="12700">
              <a:solidFill>
                <a:schemeClr val="bg1"/>
              </a:solidFill>
              <a:round/>
              <a:headEnd/>
              <a:tailEnd/>
            </a:ln>
          </p:spPr>
          <p:txBody>
            <a:bodyPr>
              <a:prstTxWarp prst="textNoShape">
                <a:avLst/>
              </a:prstTxWarp>
            </a:bodyPr>
            <a:lstStyle/>
            <a:p>
              <a:endParaRPr lang="en-US"/>
            </a:p>
          </p:txBody>
        </p:sp>
        <p:sp>
          <p:nvSpPr>
            <p:cNvPr id="201830" name="Oval 102"/>
            <p:cNvSpPr>
              <a:spLocks noChangeArrowheads="1"/>
            </p:cNvSpPr>
            <p:nvPr/>
          </p:nvSpPr>
          <p:spPr bwMode="auto">
            <a:xfrm>
              <a:off x="3390" y="1835"/>
              <a:ext cx="64" cy="64"/>
            </a:xfrm>
            <a:prstGeom prst="ellipse">
              <a:avLst/>
            </a:prstGeom>
            <a:solidFill>
              <a:srgbClr val="FF0000"/>
            </a:solidFill>
            <a:ln w="12700">
              <a:solidFill>
                <a:schemeClr val="bg1"/>
              </a:solidFill>
              <a:round/>
              <a:headEnd/>
              <a:tailEnd/>
            </a:ln>
          </p:spPr>
          <p:txBody>
            <a:bodyPr>
              <a:prstTxWarp prst="textNoShape">
                <a:avLst/>
              </a:prstTxWarp>
            </a:bodyPr>
            <a:lstStyle/>
            <a:p>
              <a:endParaRPr lang="en-US"/>
            </a:p>
          </p:txBody>
        </p:sp>
        <p:sp>
          <p:nvSpPr>
            <p:cNvPr id="201831" name="Rectangle 103"/>
            <p:cNvSpPr>
              <a:spLocks noChangeArrowheads="1"/>
            </p:cNvSpPr>
            <p:nvPr/>
          </p:nvSpPr>
          <p:spPr bwMode="auto">
            <a:xfrm>
              <a:off x="1739" y="3060"/>
              <a:ext cx="187" cy="134"/>
            </a:xfrm>
            <a:prstGeom prst="rect">
              <a:avLst/>
            </a:prstGeom>
            <a:noFill/>
            <a:ln w="9525">
              <a:noFill/>
              <a:miter lim="800000"/>
              <a:headEnd/>
              <a:tailEnd/>
            </a:ln>
          </p:spPr>
          <p:txBody>
            <a:bodyPr wrap="none" lIns="0" tIns="0" rIns="0" bIns="0">
              <a:prstTxWarp prst="textNoShape">
                <a:avLst/>
              </a:prstTxWarp>
              <a:spAutoFit/>
            </a:bodyPr>
            <a:lstStyle/>
            <a:p>
              <a:r>
                <a:rPr lang="en-US" sz="1400">
                  <a:solidFill>
                    <a:schemeClr val="bg1"/>
                  </a:solidFill>
                  <a:latin typeface="Helvetica" pitchFamily="26" charset="0"/>
                </a:rPr>
                <a:t>200</a:t>
              </a:r>
              <a:endParaRPr lang="en-US" sz="1400">
                <a:solidFill>
                  <a:schemeClr val="bg1"/>
                </a:solidFill>
              </a:endParaRPr>
            </a:p>
          </p:txBody>
        </p:sp>
        <p:sp>
          <p:nvSpPr>
            <p:cNvPr id="201832" name="Rectangle 104"/>
            <p:cNvSpPr>
              <a:spLocks noChangeArrowheads="1"/>
            </p:cNvSpPr>
            <p:nvPr/>
          </p:nvSpPr>
          <p:spPr bwMode="auto">
            <a:xfrm>
              <a:off x="1739" y="2724"/>
              <a:ext cx="187" cy="134"/>
            </a:xfrm>
            <a:prstGeom prst="rect">
              <a:avLst/>
            </a:prstGeom>
            <a:noFill/>
            <a:ln w="9525">
              <a:noFill/>
              <a:miter lim="800000"/>
              <a:headEnd/>
              <a:tailEnd/>
            </a:ln>
          </p:spPr>
          <p:txBody>
            <a:bodyPr wrap="none" lIns="0" tIns="0" rIns="0" bIns="0">
              <a:prstTxWarp prst="textNoShape">
                <a:avLst/>
              </a:prstTxWarp>
              <a:spAutoFit/>
            </a:bodyPr>
            <a:lstStyle/>
            <a:p>
              <a:r>
                <a:rPr lang="en-US" sz="1400">
                  <a:solidFill>
                    <a:schemeClr val="bg1"/>
                  </a:solidFill>
                  <a:latin typeface="Helvetica" pitchFamily="26" charset="0"/>
                </a:rPr>
                <a:t>250</a:t>
              </a:r>
              <a:endParaRPr lang="en-US" sz="1400">
                <a:solidFill>
                  <a:schemeClr val="bg1"/>
                </a:solidFill>
              </a:endParaRPr>
            </a:p>
          </p:txBody>
        </p:sp>
        <p:sp>
          <p:nvSpPr>
            <p:cNvPr id="201833" name="Rectangle 105"/>
            <p:cNvSpPr>
              <a:spLocks noChangeArrowheads="1"/>
            </p:cNvSpPr>
            <p:nvPr/>
          </p:nvSpPr>
          <p:spPr bwMode="auto">
            <a:xfrm>
              <a:off x="1739" y="2388"/>
              <a:ext cx="187" cy="134"/>
            </a:xfrm>
            <a:prstGeom prst="rect">
              <a:avLst/>
            </a:prstGeom>
            <a:noFill/>
            <a:ln w="9525">
              <a:noFill/>
              <a:miter lim="800000"/>
              <a:headEnd/>
              <a:tailEnd/>
            </a:ln>
          </p:spPr>
          <p:txBody>
            <a:bodyPr wrap="none" lIns="0" tIns="0" rIns="0" bIns="0">
              <a:prstTxWarp prst="textNoShape">
                <a:avLst/>
              </a:prstTxWarp>
              <a:spAutoFit/>
            </a:bodyPr>
            <a:lstStyle/>
            <a:p>
              <a:r>
                <a:rPr lang="en-US" sz="1400">
                  <a:solidFill>
                    <a:schemeClr val="bg1"/>
                  </a:solidFill>
                  <a:latin typeface="Helvetica" pitchFamily="26" charset="0"/>
                </a:rPr>
                <a:t>300</a:t>
              </a:r>
              <a:endParaRPr lang="en-US" sz="1400">
                <a:solidFill>
                  <a:schemeClr val="bg1"/>
                </a:solidFill>
              </a:endParaRPr>
            </a:p>
          </p:txBody>
        </p:sp>
        <p:sp>
          <p:nvSpPr>
            <p:cNvPr id="201834" name="Rectangle 106"/>
            <p:cNvSpPr>
              <a:spLocks noChangeArrowheads="1"/>
            </p:cNvSpPr>
            <p:nvPr/>
          </p:nvSpPr>
          <p:spPr bwMode="auto">
            <a:xfrm>
              <a:off x="1739" y="2060"/>
              <a:ext cx="187" cy="134"/>
            </a:xfrm>
            <a:prstGeom prst="rect">
              <a:avLst/>
            </a:prstGeom>
            <a:noFill/>
            <a:ln w="9525">
              <a:noFill/>
              <a:miter lim="800000"/>
              <a:headEnd/>
              <a:tailEnd/>
            </a:ln>
          </p:spPr>
          <p:txBody>
            <a:bodyPr wrap="none" lIns="0" tIns="0" rIns="0" bIns="0">
              <a:prstTxWarp prst="textNoShape">
                <a:avLst/>
              </a:prstTxWarp>
              <a:spAutoFit/>
            </a:bodyPr>
            <a:lstStyle/>
            <a:p>
              <a:r>
                <a:rPr lang="en-US" sz="1400">
                  <a:solidFill>
                    <a:schemeClr val="bg1"/>
                  </a:solidFill>
                  <a:latin typeface="Helvetica" pitchFamily="26" charset="0"/>
                </a:rPr>
                <a:t>350</a:t>
              </a:r>
              <a:endParaRPr lang="en-US" sz="1400">
                <a:solidFill>
                  <a:schemeClr val="bg1"/>
                </a:solidFill>
              </a:endParaRPr>
            </a:p>
          </p:txBody>
        </p:sp>
        <p:sp>
          <p:nvSpPr>
            <p:cNvPr id="201835" name="Rectangle 107"/>
            <p:cNvSpPr>
              <a:spLocks noChangeArrowheads="1"/>
            </p:cNvSpPr>
            <p:nvPr/>
          </p:nvSpPr>
          <p:spPr bwMode="auto">
            <a:xfrm>
              <a:off x="1739" y="1724"/>
              <a:ext cx="187" cy="134"/>
            </a:xfrm>
            <a:prstGeom prst="rect">
              <a:avLst/>
            </a:prstGeom>
            <a:noFill/>
            <a:ln w="9525">
              <a:noFill/>
              <a:miter lim="800000"/>
              <a:headEnd/>
              <a:tailEnd/>
            </a:ln>
          </p:spPr>
          <p:txBody>
            <a:bodyPr wrap="none" lIns="0" tIns="0" rIns="0" bIns="0">
              <a:prstTxWarp prst="textNoShape">
                <a:avLst/>
              </a:prstTxWarp>
              <a:spAutoFit/>
            </a:bodyPr>
            <a:lstStyle/>
            <a:p>
              <a:r>
                <a:rPr lang="en-US" sz="1400">
                  <a:solidFill>
                    <a:schemeClr val="bg1"/>
                  </a:solidFill>
                  <a:latin typeface="Helvetica" pitchFamily="26" charset="0"/>
                </a:rPr>
                <a:t>400</a:t>
              </a:r>
              <a:endParaRPr lang="en-US" sz="1400">
                <a:solidFill>
                  <a:schemeClr val="bg1"/>
                </a:solidFill>
              </a:endParaRPr>
            </a:p>
          </p:txBody>
        </p:sp>
        <p:sp>
          <p:nvSpPr>
            <p:cNvPr id="201836" name="Rectangle 108"/>
            <p:cNvSpPr>
              <a:spLocks noChangeArrowheads="1"/>
            </p:cNvSpPr>
            <p:nvPr/>
          </p:nvSpPr>
          <p:spPr bwMode="auto">
            <a:xfrm>
              <a:off x="1739" y="1388"/>
              <a:ext cx="187" cy="134"/>
            </a:xfrm>
            <a:prstGeom prst="rect">
              <a:avLst/>
            </a:prstGeom>
            <a:noFill/>
            <a:ln w="9525">
              <a:noFill/>
              <a:miter lim="800000"/>
              <a:headEnd/>
              <a:tailEnd/>
            </a:ln>
          </p:spPr>
          <p:txBody>
            <a:bodyPr wrap="none" lIns="0" tIns="0" rIns="0" bIns="0">
              <a:prstTxWarp prst="textNoShape">
                <a:avLst/>
              </a:prstTxWarp>
              <a:spAutoFit/>
            </a:bodyPr>
            <a:lstStyle/>
            <a:p>
              <a:r>
                <a:rPr lang="en-US" sz="1400">
                  <a:solidFill>
                    <a:schemeClr val="bg1"/>
                  </a:solidFill>
                  <a:latin typeface="Helvetica" pitchFamily="26" charset="0"/>
                </a:rPr>
                <a:t>450</a:t>
              </a:r>
              <a:endParaRPr lang="en-US" sz="1400">
                <a:solidFill>
                  <a:schemeClr val="bg1"/>
                </a:solidFill>
              </a:endParaRPr>
            </a:p>
          </p:txBody>
        </p:sp>
        <p:sp>
          <p:nvSpPr>
            <p:cNvPr id="201837" name="Rectangle 109"/>
            <p:cNvSpPr>
              <a:spLocks noChangeArrowheads="1"/>
            </p:cNvSpPr>
            <p:nvPr/>
          </p:nvSpPr>
          <p:spPr bwMode="auto">
            <a:xfrm>
              <a:off x="1739" y="1052"/>
              <a:ext cx="187" cy="134"/>
            </a:xfrm>
            <a:prstGeom prst="rect">
              <a:avLst/>
            </a:prstGeom>
            <a:noFill/>
            <a:ln w="9525">
              <a:noFill/>
              <a:miter lim="800000"/>
              <a:headEnd/>
              <a:tailEnd/>
            </a:ln>
          </p:spPr>
          <p:txBody>
            <a:bodyPr wrap="none" lIns="0" tIns="0" rIns="0" bIns="0">
              <a:prstTxWarp prst="textNoShape">
                <a:avLst/>
              </a:prstTxWarp>
              <a:spAutoFit/>
            </a:bodyPr>
            <a:lstStyle/>
            <a:p>
              <a:r>
                <a:rPr lang="en-US" sz="1400">
                  <a:solidFill>
                    <a:schemeClr val="bg1"/>
                  </a:solidFill>
                  <a:latin typeface="Helvetica" pitchFamily="26" charset="0"/>
                </a:rPr>
                <a:t>500</a:t>
              </a:r>
              <a:endParaRPr lang="en-US" sz="1400">
                <a:solidFill>
                  <a:schemeClr val="bg1"/>
                </a:solidFill>
              </a:endParaRPr>
            </a:p>
          </p:txBody>
        </p:sp>
        <p:sp>
          <p:nvSpPr>
            <p:cNvPr id="201838" name="Rectangle 110"/>
            <p:cNvSpPr>
              <a:spLocks noChangeArrowheads="1"/>
            </p:cNvSpPr>
            <p:nvPr/>
          </p:nvSpPr>
          <p:spPr bwMode="auto">
            <a:xfrm>
              <a:off x="1939" y="3172"/>
              <a:ext cx="62" cy="134"/>
            </a:xfrm>
            <a:prstGeom prst="rect">
              <a:avLst/>
            </a:prstGeom>
            <a:noFill/>
            <a:ln w="9525">
              <a:noFill/>
              <a:miter lim="800000"/>
              <a:headEnd/>
              <a:tailEnd/>
            </a:ln>
          </p:spPr>
          <p:txBody>
            <a:bodyPr wrap="none" lIns="0" tIns="0" rIns="0" bIns="0">
              <a:prstTxWarp prst="textNoShape">
                <a:avLst/>
              </a:prstTxWarp>
              <a:spAutoFit/>
            </a:bodyPr>
            <a:lstStyle/>
            <a:p>
              <a:r>
                <a:rPr lang="en-US" sz="1400">
                  <a:solidFill>
                    <a:schemeClr val="bg1"/>
                  </a:solidFill>
                  <a:latin typeface="Helvetica" pitchFamily="26" charset="0"/>
                </a:rPr>
                <a:t>5</a:t>
              </a:r>
              <a:endParaRPr lang="en-US" sz="1400">
                <a:solidFill>
                  <a:schemeClr val="bg1"/>
                </a:solidFill>
              </a:endParaRPr>
            </a:p>
          </p:txBody>
        </p:sp>
        <p:sp>
          <p:nvSpPr>
            <p:cNvPr id="201839" name="Rectangle 111"/>
            <p:cNvSpPr>
              <a:spLocks noChangeArrowheads="1"/>
            </p:cNvSpPr>
            <p:nvPr/>
          </p:nvSpPr>
          <p:spPr bwMode="auto">
            <a:xfrm>
              <a:off x="2577" y="3172"/>
              <a:ext cx="125" cy="134"/>
            </a:xfrm>
            <a:prstGeom prst="rect">
              <a:avLst/>
            </a:prstGeom>
            <a:noFill/>
            <a:ln w="9525">
              <a:noFill/>
              <a:miter lim="800000"/>
              <a:headEnd/>
              <a:tailEnd/>
            </a:ln>
          </p:spPr>
          <p:txBody>
            <a:bodyPr wrap="none" lIns="0" tIns="0" rIns="0" bIns="0">
              <a:prstTxWarp prst="textNoShape">
                <a:avLst/>
              </a:prstTxWarp>
              <a:spAutoFit/>
            </a:bodyPr>
            <a:lstStyle/>
            <a:p>
              <a:r>
                <a:rPr lang="en-US" sz="1400">
                  <a:solidFill>
                    <a:schemeClr val="bg1"/>
                  </a:solidFill>
                  <a:latin typeface="Helvetica" pitchFamily="26" charset="0"/>
                </a:rPr>
                <a:t>10</a:t>
              </a:r>
              <a:endParaRPr lang="en-US" sz="1400">
                <a:solidFill>
                  <a:schemeClr val="bg1"/>
                </a:solidFill>
              </a:endParaRPr>
            </a:p>
          </p:txBody>
        </p:sp>
        <p:sp>
          <p:nvSpPr>
            <p:cNvPr id="201840" name="Rectangle 112"/>
            <p:cNvSpPr>
              <a:spLocks noChangeArrowheads="1"/>
            </p:cNvSpPr>
            <p:nvPr/>
          </p:nvSpPr>
          <p:spPr bwMode="auto">
            <a:xfrm>
              <a:off x="3246" y="3172"/>
              <a:ext cx="125" cy="134"/>
            </a:xfrm>
            <a:prstGeom prst="rect">
              <a:avLst/>
            </a:prstGeom>
            <a:noFill/>
            <a:ln w="9525">
              <a:noFill/>
              <a:miter lim="800000"/>
              <a:headEnd/>
              <a:tailEnd/>
            </a:ln>
          </p:spPr>
          <p:txBody>
            <a:bodyPr wrap="none" lIns="0" tIns="0" rIns="0" bIns="0">
              <a:prstTxWarp prst="textNoShape">
                <a:avLst/>
              </a:prstTxWarp>
              <a:spAutoFit/>
            </a:bodyPr>
            <a:lstStyle/>
            <a:p>
              <a:r>
                <a:rPr lang="en-US" sz="1400">
                  <a:solidFill>
                    <a:schemeClr val="bg1"/>
                  </a:solidFill>
                  <a:latin typeface="Helvetica" pitchFamily="26" charset="0"/>
                </a:rPr>
                <a:t>15</a:t>
              </a:r>
              <a:endParaRPr lang="en-US" sz="1400">
                <a:solidFill>
                  <a:schemeClr val="bg1"/>
                </a:solidFill>
              </a:endParaRPr>
            </a:p>
          </p:txBody>
        </p:sp>
        <p:sp>
          <p:nvSpPr>
            <p:cNvPr id="201841" name="Rectangle 113"/>
            <p:cNvSpPr>
              <a:spLocks noChangeArrowheads="1"/>
            </p:cNvSpPr>
            <p:nvPr/>
          </p:nvSpPr>
          <p:spPr bwMode="auto">
            <a:xfrm>
              <a:off x="3916" y="3172"/>
              <a:ext cx="125" cy="134"/>
            </a:xfrm>
            <a:prstGeom prst="rect">
              <a:avLst/>
            </a:prstGeom>
            <a:noFill/>
            <a:ln w="9525">
              <a:noFill/>
              <a:miter lim="800000"/>
              <a:headEnd/>
              <a:tailEnd/>
            </a:ln>
          </p:spPr>
          <p:txBody>
            <a:bodyPr wrap="none" lIns="0" tIns="0" rIns="0" bIns="0">
              <a:prstTxWarp prst="textNoShape">
                <a:avLst/>
              </a:prstTxWarp>
              <a:spAutoFit/>
            </a:bodyPr>
            <a:lstStyle/>
            <a:p>
              <a:r>
                <a:rPr lang="en-US" sz="1400">
                  <a:solidFill>
                    <a:schemeClr val="bg1"/>
                  </a:solidFill>
                  <a:latin typeface="Helvetica" pitchFamily="26" charset="0"/>
                </a:rPr>
                <a:t>20</a:t>
              </a:r>
              <a:endParaRPr lang="en-US" sz="1400">
                <a:solidFill>
                  <a:schemeClr val="bg1"/>
                </a:solidFill>
              </a:endParaRPr>
            </a:p>
          </p:txBody>
        </p:sp>
        <p:sp>
          <p:nvSpPr>
            <p:cNvPr id="201842" name="Line 114"/>
            <p:cNvSpPr>
              <a:spLocks noChangeShapeType="1"/>
            </p:cNvSpPr>
            <p:nvPr/>
          </p:nvSpPr>
          <p:spPr bwMode="auto">
            <a:xfrm flipV="1">
              <a:off x="1968" y="1584"/>
              <a:ext cx="2006" cy="1269"/>
            </a:xfrm>
            <a:prstGeom prst="line">
              <a:avLst/>
            </a:prstGeom>
            <a:noFill/>
            <a:ln w="19050">
              <a:solidFill>
                <a:schemeClr val="bg1"/>
              </a:solidFill>
              <a:round/>
              <a:headEnd/>
              <a:tailEnd/>
            </a:ln>
            <a:effectLst/>
          </p:spPr>
          <p:txBody>
            <a:bodyPr wrap="none" anchor="ctr">
              <a:prstTxWarp prst="textNoShape">
                <a:avLst/>
              </a:prstTxWarp>
            </a:bodyPr>
            <a:lstStyle/>
            <a:p>
              <a:endParaRPr lang="en-US"/>
            </a:p>
          </p:txBody>
        </p:sp>
        <p:sp>
          <p:nvSpPr>
            <p:cNvPr id="201843" name="Oval 115"/>
            <p:cNvSpPr>
              <a:spLocks noChangeArrowheads="1"/>
            </p:cNvSpPr>
            <p:nvPr/>
          </p:nvSpPr>
          <p:spPr bwMode="auto">
            <a:xfrm>
              <a:off x="2332" y="2564"/>
              <a:ext cx="64" cy="64"/>
            </a:xfrm>
            <a:prstGeom prst="ellipse">
              <a:avLst/>
            </a:prstGeom>
            <a:solidFill>
              <a:srgbClr val="FFFF00"/>
            </a:solidFill>
            <a:ln w="12700">
              <a:solidFill>
                <a:schemeClr val="bg1"/>
              </a:solidFill>
              <a:round/>
              <a:headEnd/>
              <a:tailEnd/>
            </a:ln>
          </p:spPr>
          <p:txBody>
            <a:bodyPr>
              <a:prstTxWarp prst="textNoShape">
                <a:avLst/>
              </a:prstTxWarp>
            </a:bodyPr>
            <a:lstStyle/>
            <a:p>
              <a:endParaRPr lang="en-US"/>
            </a:p>
          </p:txBody>
        </p:sp>
      </p:grpSp>
      <p:sp>
        <p:nvSpPr>
          <p:cNvPr id="114" name="Rectangle 788"/>
          <p:cNvSpPr>
            <a:spLocks noChangeArrowheads="1"/>
          </p:cNvSpPr>
          <p:nvPr/>
        </p:nvSpPr>
        <p:spPr bwMode="auto">
          <a:xfrm>
            <a:off x="5943599" y="6488668"/>
            <a:ext cx="3200401" cy="369332"/>
          </a:xfrm>
          <a:prstGeom prst="rect">
            <a:avLst/>
          </a:prstGeom>
          <a:noFill/>
          <a:ln w="9525">
            <a:noFill/>
            <a:miter lim="800000"/>
            <a:headEnd/>
            <a:tailEnd/>
          </a:ln>
          <a:effectLst/>
        </p:spPr>
        <p:txBody>
          <a:bodyPr wrap="square">
            <a:prstTxWarp prst="textNoShape">
              <a:avLst/>
            </a:prstTxWarp>
            <a:spAutoFit/>
          </a:bodyPr>
          <a:lstStyle/>
          <a:p>
            <a:r>
              <a:rPr lang="en-US" sz="1800" dirty="0" smtClean="0">
                <a:solidFill>
                  <a:schemeClr val="bg1"/>
                </a:solidFill>
                <a:latin typeface="Comic Sans MS" pitchFamily="26" charset="0"/>
              </a:rPr>
              <a:t>[</a:t>
            </a:r>
            <a:r>
              <a:rPr lang="en-US" sz="1800" dirty="0" err="1" smtClean="0">
                <a:solidFill>
                  <a:schemeClr val="bg1"/>
                </a:solidFill>
                <a:latin typeface="Comic Sans MS" pitchFamily="26" charset="0"/>
              </a:rPr>
              <a:t>Schuur</a:t>
            </a:r>
            <a:r>
              <a:rPr lang="en-US" sz="1800" dirty="0" smtClean="0">
                <a:solidFill>
                  <a:schemeClr val="bg1"/>
                </a:solidFill>
                <a:latin typeface="Comic Sans MS" pitchFamily="26" charset="0"/>
              </a:rPr>
              <a:t> et al. 2009 Nature] </a:t>
            </a:r>
            <a:endParaRPr lang="en-US" sz="1800" dirty="0">
              <a:solidFill>
                <a:schemeClr val="bg1"/>
              </a:solidFill>
              <a:latin typeface="Comic Sans MS" pitchFamily="2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52400" y="3175"/>
            <a:ext cx="9601200" cy="762000"/>
          </a:xfrm>
          <a:prstGeom prst="rect">
            <a:avLst/>
          </a:prstGeom>
          <a:noFill/>
          <a:ln w="9525">
            <a:noFill/>
            <a:miter lim="800000"/>
            <a:headEnd/>
            <a:tailEnd/>
          </a:ln>
        </p:spPr>
        <p:txBody>
          <a:bodyPr>
            <a:prstTxWarp prst="textNoShape">
              <a:avLst/>
            </a:prstTxWarp>
            <a:spAutoFit/>
          </a:bodyPr>
          <a:lstStyle/>
          <a:p>
            <a:pPr algn="ctr"/>
            <a:r>
              <a:rPr lang="en-US" sz="4400">
                <a:solidFill>
                  <a:srgbClr val="FFFF00"/>
                </a:solidFill>
                <a:latin typeface="Comic Sans MS" pitchFamily="-112" charset="0"/>
              </a:rPr>
              <a:t>Feedbacks to the Carbon Cycle</a:t>
            </a:r>
          </a:p>
        </p:txBody>
      </p:sp>
      <p:sp>
        <p:nvSpPr>
          <p:cNvPr id="38915" name="AutoShape 4"/>
          <p:cNvSpPr>
            <a:spLocks noChangeArrowheads="1"/>
          </p:cNvSpPr>
          <p:nvPr/>
        </p:nvSpPr>
        <p:spPr bwMode="auto">
          <a:xfrm rot="2386677" flipV="1">
            <a:off x="4511675" y="3886200"/>
            <a:ext cx="1316038" cy="1546225"/>
          </a:xfrm>
          <a:custGeom>
            <a:avLst/>
            <a:gdLst>
              <a:gd name="T0" fmla="*/ 1215325 w 21600"/>
              <a:gd name="T1" fmla="*/ 362074 h 21600"/>
              <a:gd name="T2" fmla="*/ 949802 w 21600"/>
              <a:gd name="T3" fmla="*/ 352983 h 21600"/>
              <a:gd name="T4" fmla="*/ 882416 w 21600"/>
              <a:gd name="T5" fmla="*/ 607538 h 21600"/>
              <a:gd name="T6" fmla="*/ 1457939 w 21600"/>
              <a:gd name="T7" fmla="*/ 548194 h 21600"/>
              <a:gd name="T8" fmla="*/ 1190893 w 21600"/>
              <a:gd name="T9" fmla="*/ 1059522 h 21600"/>
              <a:gd name="T10" fmla="*/ 755686 w 21600"/>
              <a:gd name="T11" fmla="*/ 74562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029" y="9788"/>
                </a:moveTo>
                <a:cubicBezTo>
                  <a:pt x="14807" y="8861"/>
                  <a:pt x="14288" y="8033"/>
                  <a:pt x="13549" y="7430"/>
                </a:cubicBezTo>
                <a:lnTo>
                  <a:pt x="17629" y="2433"/>
                </a:lnTo>
                <a:cubicBezTo>
                  <a:pt x="19462" y="3929"/>
                  <a:pt x="20753" y="5985"/>
                  <a:pt x="21303" y="8287"/>
                </a:cubicBezTo>
                <a:lnTo>
                  <a:pt x="23929" y="7658"/>
                </a:lnTo>
                <a:lnTo>
                  <a:pt x="19546" y="14801"/>
                </a:lnTo>
                <a:lnTo>
                  <a:pt x="12403" y="10416"/>
                </a:lnTo>
                <a:lnTo>
                  <a:pt x="15029" y="9788"/>
                </a:lnTo>
                <a:close/>
              </a:path>
            </a:pathLst>
          </a:custGeom>
          <a:gradFill rotWithShape="0">
            <a:gsLst>
              <a:gs pos="0">
                <a:srgbClr val="000000"/>
              </a:gs>
              <a:gs pos="100000">
                <a:srgbClr val="FFFF00"/>
              </a:gs>
            </a:gsLst>
            <a:lin ang="5400000" scaled="1"/>
          </a:gradFill>
          <a:ln w="9525">
            <a:solidFill>
              <a:srgbClr val="FFFFFF"/>
            </a:solidFill>
            <a:miter lim="800000"/>
            <a:headEnd/>
            <a:tailEnd/>
          </a:ln>
        </p:spPr>
        <p:txBody>
          <a:bodyPr anchor="ctr">
            <a:prstTxWarp prst="textNoShape">
              <a:avLst/>
            </a:prstTxWarp>
            <a:spAutoFit/>
          </a:bodyPr>
          <a:lstStyle/>
          <a:p>
            <a:endParaRPr lang="en-US"/>
          </a:p>
        </p:txBody>
      </p:sp>
      <p:sp>
        <p:nvSpPr>
          <p:cNvPr id="38916" name="Line 6"/>
          <p:cNvSpPr>
            <a:spLocks noChangeShapeType="1"/>
          </p:cNvSpPr>
          <p:nvPr/>
        </p:nvSpPr>
        <p:spPr bwMode="auto">
          <a:xfrm flipV="1">
            <a:off x="3276600" y="5608638"/>
            <a:ext cx="0" cy="457200"/>
          </a:xfrm>
          <a:prstGeom prst="line">
            <a:avLst/>
          </a:prstGeom>
          <a:noFill/>
          <a:ln w="25400">
            <a:solidFill>
              <a:srgbClr val="FFFFFF"/>
            </a:solidFill>
            <a:round/>
            <a:headEnd/>
            <a:tailEnd type="triangle" w="sm" len="lg"/>
          </a:ln>
        </p:spPr>
        <p:txBody>
          <a:bodyPr wrap="none" anchor="ctr">
            <a:prstTxWarp prst="textNoShape">
              <a:avLst/>
            </a:prstTxWarp>
          </a:bodyPr>
          <a:lstStyle/>
          <a:p>
            <a:endParaRPr lang="en-US"/>
          </a:p>
        </p:txBody>
      </p:sp>
      <p:sp>
        <p:nvSpPr>
          <p:cNvPr id="38917" name="Text Box 7"/>
          <p:cNvSpPr txBox="1">
            <a:spLocks noChangeArrowheads="1"/>
          </p:cNvSpPr>
          <p:nvPr/>
        </p:nvSpPr>
        <p:spPr bwMode="auto">
          <a:xfrm>
            <a:off x="3413125" y="5251450"/>
            <a:ext cx="2214563" cy="1066800"/>
          </a:xfrm>
          <a:prstGeom prst="rect">
            <a:avLst/>
          </a:prstGeom>
          <a:noFill/>
          <a:ln w="12700">
            <a:noFill/>
            <a:miter lim="800000"/>
            <a:headEnd/>
            <a:tailEnd/>
          </a:ln>
        </p:spPr>
        <p:txBody>
          <a:bodyPr wrap="none">
            <a:prstTxWarp prst="textNoShape">
              <a:avLst/>
            </a:prstTxWarp>
            <a:spAutoFit/>
          </a:bodyPr>
          <a:lstStyle/>
          <a:p>
            <a:r>
              <a:rPr lang="en-US" sz="3200">
                <a:solidFill>
                  <a:srgbClr val="FFFFFF"/>
                </a:solidFill>
                <a:latin typeface="Comic Sans MS" pitchFamily="-112" charset="0"/>
              </a:rPr>
              <a:t>nutrient</a:t>
            </a:r>
          </a:p>
          <a:p>
            <a:r>
              <a:rPr lang="en-US" sz="3200">
                <a:solidFill>
                  <a:srgbClr val="FFFFFF"/>
                </a:solidFill>
                <a:latin typeface="Comic Sans MS" pitchFamily="-112" charset="0"/>
              </a:rPr>
              <a:t>availability</a:t>
            </a:r>
          </a:p>
        </p:txBody>
      </p:sp>
      <p:sp>
        <p:nvSpPr>
          <p:cNvPr id="38918" name="Text Box 8"/>
          <p:cNvSpPr txBox="1">
            <a:spLocks noChangeArrowheads="1"/>
          </p:cNvSpPr>
          <p:nvPr/>
        </p:nvSpPr>
        <p:spPr bwMode="auto">
          <a:xfrm>
            <a:off x="5697538" y="3989388"/>
            <a:ext cx="2201862" cy="579437"/>
          </a:xfrm>
          <a:prstGeom prst="rect">
            <a:avLst/>
          </a:prstGeom>
          <a:noFill/>
          <a:ln w="12700">
            <a:noFill/>
            <a:miter lim="800000"/>
            <a:headEnd/>
            <a:tailEnd/>
          </a:ln>
        </p:spPr>
        <p:txBody>
          <a:bodyPr wrap="none">
            <a:prstTxWarp prst="textNoShape">
              <a:avLst/>
            </a:prstTxWarp>
            <a:spAutoFit/>
          </a:bodyPr>
          <a:lstStyle/>
          <a:p>
            <a:r>
              <a:rPr lang="en-US" sz="3200">
                <a:solidFill>
                  <a:schemeClr val="bg1"/>
                </a:solidFill>
                <a:latin typeface="Comic Sans MS" pitchFamily="-112" charset="0"/>
              </a:rPr>
              <a:t>production</a:t>
            </a:r>
          </a:p>
        </p:txBody>
      </p:sp>
      <p:sp>
        <p:nvSpPr>
          <p:cNvPr id="38919" name="Line 9"/>
          <p:cNvSpPr>
            <a:spLocks noChangeShapeType="1"/>
          </p:cNvSpPr>
          <p:nvPr/>
        </p:nvSpPr>
        <p:spPr bwMode="auto">
          <a:xfrm flipV="1">
            <a:off x="5638800" y="4071938"/>
            <a:ext cx="0" cy="457200"/>
          </a:xfrm>
          <a:prstGeom prst="line">
            <a:avLst/>
          </a:prstGeom>
          <a:noFill/>
          <a:ln w="25400">
            <a:solidFill>
              <a:schemeClr val="bg1"/>
            </a:solidFill>
            <a:round/>
            <a:headEnd/>
            <a:tailEnd type="triangle" w="sm" len="lg"/>
          </a:ln>
        </p:spPr>
        <p:txBody>
          <a:bodyPr wrap="none" anchor="ctr">
            <a:prstTxWarp prst="textNoShape">
              <a:avLst/>
            </a:prstTxWarp>
          </a:bodyPr>
          <a:lstStyle/>
          <a:p>
            <a:endParaRPr lang="en-US"/>
          </a:p>
        </p:txBody>
      </p:sp>
      <p:sp>
        <p:nvSpPr>
          <p:cNvPr id="38920" name="Rectangle 10"/>
          <p:cNvSpPr>
            <a:spLocks noChangeArrowheads="1"/>
          </p:cNvSpPr>
          <p:nvPr/>
        </p:nvSpPr>
        <p:spPr bwMode="auto">
          <a:xfrm>
            <a:off x="7469188" y="1524000"/>
            <a:ext cx="1509712" cy="822325"/>
          </a:xfrm>
          <a:prstGeom prst="rect">
            <a:avLst/>
          </a:prstGeom>
          <a:noFill/>
          <a:ln w="9525">
            <a:noFill/>
            <a:miter lim="800000"/>
            <a:headEnd/>
            <a:tailEnd/>
          </a:ln>
        </p:spPr>
        <p:txBody>
          <a:bodyPr wrap="none">
            <a:prstTxWarp prst="textNoShape">
              <a:avLst/>
            </a:prstTxWarp>
            <a:spAutoFit/>
          </a:bodyPr>
          <a:lstStyle/>
          <a:p>
            <a:pPr algn="ctr"/>
            <a:r>
              <a:rPr lang="en-US">
                <a:solidFill>
                  <a:srgbClr val="FFFF00"/>
                </a:solidFill>
                <a:latin typeface="Comic Sans MS" pitchFamily="-112" charset="0"/>
              </a:rPr>
              <a:t>negative </a:t>
            </a:r>
          </a:p>
          <a:p>
            <a:pPr algn="ctr"/>
            <a:r>
              <a:rPr lang="en-US">
                <a:solidFill>
                  <a:srgbClr val="FFFF00"/>
                </a:solidFill>
                <a:latin typeface="Comic Sans MS" pitchFamily="-112" charset="0"/>
              </a:rPr>
              <a:t>feedback</a:t>
            </a:r>
          </a:p>
        </p:txBody>
      </p:sp>
      <p:sp>
        <p:nvSpPr>
          <p:cNvPr id="38921" name="AutoShape 11"/>
          <p:cNvSpPr>
            <a:spLocks noChangeArrowheads="1"/>
          </p:cNvSpPr>
          <p:nvPr/>
        </p:nvSpPr>
        <p:spPr bwMode="auto">
          <a:xfrm rot="-10048121" flipH="1" flipV="1">
            <a:off x="4322763" y="3048000"/>
            <a:ext cx="1316037" cy="1089025"/>
          </a:xfrm>
          <a:custGeom>
            <a:avLst/>
            <a:gdLst>
              <a:gd name="T0" fmla="*/ 1014750 w 21600"/>
              <a:gd name="T1" fmla="*/ 86971 h 21600"/>
              <a:gd name="T2" fmla="*/ 568394 w 21600"/>
              <a:gd name="T3" fmla="*/ 52485 h 21600"/>
              <a:gd name="T4" fmla="*/ 953274 w 21600"/>
              <a:gd name="T5" fmla="*/ 165824 h 21600"/>
              <a:gd name="T6" fmla="*/ 1449529 w 21600"/>
              <a:gd name="T7" fmla="*/ 359530 h 21600"/>
              <a:gd name="T8" fmla="*/ 1296723 w 21600"/>
              <a:gd name="T9" fmla="*/ 585452 h 21600"/>
              <a:gd name="T10" fmla="*/ 1023767 w 21600"/>
              <a:gd name="T11" fmla="*/ 4590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401" y="8371"/>
                </a:moveTo>
                <a:cubicBezTo>
                  <a:pt x="18314" y="4520"/>
                  <a:pt x="14800" y="1861"/>
                  <a:pt x="10800" y="1861"/>
                </a:cubicBezTo>
                <a:cubicBezTo>
                  <a:pt x="10354" y="1861"/>
                  <a:pt x="9909" y="1895"/>
                  <a:pt x="9468" y="1961"/>
                </a:cubicBezTo>
                <a:lnTo>
                  <a:pt x="9191" y="120"/>
                </a:lnTo>
                <a:cubicBezTo>
                  <a:pt x="9723" y="40"/>
                  <a:pt x="10261" y="-1"/>
                  <a:pt x="10800" y="-1"/>
                </a:cubicBezTo>
                <a:cubicBezTo>
                  <a:pt x="15634" y="-1"/>
                  <a:pt x="19879" y="3212"/>
                  <a:pt x="21193" y="7865"/>
                </a:cubicBezTo>
                <a:lnTo>
                  <a:pt x="23791" y="7131"/>
                </a:lnTo>
                <a:lnTo>
                  <a:pt x="21283" y="11612"/>
                </a:lnTo>
                <a:lnTo>
                  <a:pt x="16803" y="9104"/>
                </a:lnTo>
                <a:lnTo>
                  <a:pt x="19401" y="8371"/>
                </a:lnTo>
                <a:close/>
              </a:path>
            </a:pathLst>
          </a:custGeom>
          <a:gradFill rotWithShape="0">
            <a:gsLst>
              <a:gs pos="0">
                <a:srgbClr val="000000"/>
              </a:gs>
              <a:gs pos="100000">
                <a:srgbClr val="FFFF00"/>
              </a:gs>
            </a:gsLst>
            <a:lin ang="5400000" scaled="1"/>
          </a:gradFill>
          <a:ln w="9525">
            <a:solidFill>
              <a:srgbClr val="FFFFFF"/>
            </a:solidFill>
            <a:miter lim="800000"/>
            <a:headEnd/>
            <a:tailEnd/>
          </a:ln>
        </p:spPr>
        <p:txBody>
          <a:bodyPr anchor="ctr">
            <a:prstTxWarp prst="textNoShape">
              <a:avLst/>
            </a:prstTxWarp>
            <a:spAutoFit/>
          </a:bodyPr>
          <a:lstStyle/>
          <a:p>
            <a:endParaRPr lang="en-US"/>
          </a:p>
        </p:txBody>
      </p:sp>
      <p:sp>
        <p:nvSpPr>
          <p:cNvPr id="38922" name="AutoShape 12"/>
          <p:cNvSpPr>
            <a:spLocks noChangeArrowheads="1"/>
          </p:cNvSpPr>
          <p:nvPr/>
        </p:nvSpPr>
        <p:spPr bwMode="auto">
          <a:xfrm rot="6269971" flipV="1">
            <a:off x="2683669" y="3847306"/>
            <a:ext cx="1316038" cy="1546225"/>
          </a:xfrm>
          <a:custGeom>
            <a:avLst/>
            <a:gdLst>
              <a:gd name="T0" fmla="*/ 1215325 w 21600"/>
              <a:gd name="T1" fmla="*/ 362074 h 21600"/>
              <a:gd name="T2" fmla="*/ 949802 w 21600"/>
              <a:gd name="T3" fmla="*/ 352983 h 21600"/>
              <a:gd name="T4" fmla="*/ 882416 w 21600"/>
              <a:gd name="T5" fmla="*/ 607538 h 21600"/>
              <a:gd name="T6" fmla="*/ 1457939 w 21600"/>
              <a:gd name="T7" fmla="*/ 548194 h 21600"/>
              <a:gd name="T8" fmla="*/ 1190893 w 21600"/>
              <a:gd name="T9" fmla="*/ 1059522 h 21600"/>
              <a:gd name="T10" fmla="*/ 755686 w 21600"/>
              <a:gd name="T11" fmla="*/ 74562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029" y="9788"/>
                </a:moveTo>
                <a:cubicBezTo>
                  <a:pt x="14807" y="8861"/>
                  <a:pt x="14288" y="8033"/>
                  <a:pt x="13549" y="7430"/>
                </a:cubicBezTo>
                <a:lnTo>
                  <a:pt x="17629" y="2433"/>
                </a:lnTo>
                <a:cubicBezTo>
                  <a:pt x="19462" y="3929"/>
                  <a:pt x="20753" y="5985"/>
                  <a:pt x="21303" y="8287"/>
                </a:cubicBezTo>
                <a:lnTo>
                  <a:pt x="23929" y="7658"/>
                </a:lnTo>
                <a:lnTo>
                  <a:pt x="19546" y="14801"/>
                </a:lnTo>
                <a:lnTo>
                  <a:pt x="12403" y="10416"/>
                </a:lnTo>
                <a:lnTo>
                  <a:pt x="15029" y="9788"/>
                </a:lnTo>
                <a:close/>
              </a:path>
            </a:pathLst>
          </a:custGeom>
          <a:gradFill rotWithShape="0">
            <a:gsLst>
              <a:gs pos="0">
                <a:srgbClr val="000000"/>
              </a:gs>
              <a:gs pos="100000">
                <a:srgbClr val="FFFF00"/>
              </a:gs>
            </a:gsLst>
            <a:lin ang="5400000" scaled="1"/>
          </a:gradFill>
          <a:ln w="9525">
            <a:solidFill>
              <a:srgbClr val="FFFFFF"/>
            </a:solidFill>
            <a:miter lim="800000"/>
            <a:headEnd/>
            <a:tailEnd/>
          </a:ln>
        </p:spPr>
        <p:txBody>
          <a:bodyPr anchor="ctr">
            <a:prstTxWarp prst="textNoShape">
              <a:avLst/>
            </a:prstTxWarp>
            <a:spAutoFit/>
          </a:bodyPr>
          <a:lstStyle/>
          <a:p>
            <a:endParaRPr lang="en-US"/>
          </a:p>
        </p:txBody>
      </p:sp>
      <p:sp>
        <p:nvSpPr>
          <p:cNvPr id="38923" name="AutoShape 13"/>
          <p:cNvSpPr>
            <a:spLocks noChangeArrowheads="1"/>
          </p:cNvSpPr>
          <p:nvPr/>
        </p:nvSpPr>
        <p:spPr bwMode="auto">
          <a:xfrm rot="6709983" flipH="1">
            <a:off x="5260975" y="1520825"/>
            <a:ext cx="1803400" cy="2114550"/>
          </a:xfrm>
          <a:custGeom>
            <a:avLst/>
            <a:gdLst>
              <a:gd name="T0" fmla="*/ 1531137 w 21600"/>
              <a:gd name="T1" fmla="*/ 300247 h 21600"/>
              <a:gd name="T2" fmla="*/ 738225 w 21600"/>
              <a:gd name="T3" fmla="*/ 241705 h 21600"/>
              <a:gd name="T4" fmla="*/ 1269644 w 21600"/>
              <a:gd name="T5" fmla="*/ 614688 h 21600"/>
              <a:gd name="T6" fmla="*/ 2005114 w 21600"/>
              <a:gd name="T7" fmla="*/ 1326782 h 21600"/>
              <a:gd name="T8" fmla="*/ 1516943 w 21600"/>
              <a:gd name="T9" fmla="*/ 1701919 h 21600"/>
              <a:gd name="T10" fmla="*/ 1197007 w 21600"/>
              <a:gd name="T11" fmla="*/ 112942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980" y="12087"/>
                </a:moveTo>
                <a:cubicBezTo>
                  <a:pt x="17068" y="11664"/>
                  <a:pt x="17113" y="11232"/>
                  <a:pt x="17113" y="10800"/>
                </a:cubicBezTo>
                <a:cubicBezTo>
                  <a:pt x="17113" y="7313"/>
                  <a:pt x="14286" y="4487"/>
                  <a:pt x="10800" y="4487"/>
                </a:cubicBezTo>
                <a:cubicBezTo>
                  <a:pt x="10313" y="4486"/>
                  <a:pt x="9829" y="4543"/>
                  <a:pt x="9355" y="4654"/>
                </a:cubicBezTo>
                <a:lnTo>
                  <a:pt x="8329" y="286"/>
                </a:lnTo>
                <a:cubicBezTo>
                  <a:pt x="9139" y="96"/>
                  <a:pt x="9968" y="-1"/>
                  <a:pt x="10800" y="-1"/>
                </a:cubicBezTo>
                <a:cubicBezTo>
                  <a:pt x="16764" y="0"/>
                  <a:pt x="21600" y="4835"/>
                  <a:pt x="21600" y="10800"/>
                </a:cubicBezTo>
                <a:cubicBezTo>
                  <a:pt x="21600" y="11540"/>
                  <a:pt x="21523" y="12278"/>
                  <a:pt x="21372" y="13003"/>
                </a:cubicBezTo>
                <a:lnTo>
                  <a:pt x="24016" y="13553"/>
                </a:lnTo>
                <a:lnTo>
                  <a:pt x="18169" y="17385"/>
                </a:lnTo>
                <a:lnTo>
                  <a:pt x="14337" y="11537"/>
                </a:lnTo>
                <a:lnTo>
                  <a:pt x="16980" y="12087"/>
                </a:lnTo>
                <a:close/>
              </a:path>
            </a:pathLst>
          </a:custGeom>
          <a:gradFill rotWithShape="0">
            <a:gsLst>
              <a:gs pos="0">
                <a:srgbClr val="000000"/>
              </a:gs>
              <a:gs pos="100000">
                <a:srgbClr val="008000"/>
              </a:gs>
            </a:gsLst>
            <a:lin ang="5400000" scaled="1"/>
          </a:gradFill>
          <a:ln w="9525">
            <a:solidFill>
              <a:srgbClr val="FFFFFF"/>
            </a:solidFill>
            <a:miter lim="800000"/>
            <a:headEnd/>
            <a:tailEnd/>
          </a:ln>
        </p:spPr>
        <p:txBody>
          <a:bodyPr anchor="ctr">
            <a:prstTxWarp prst="textNoShape">
              <a:avLst/>
            </a:prstTxWarp>
            <a:spAutoFit/>
          </a:bodyPr>
          <a:lstStyle/>
          <a:p>
            <a:endParaRPr lang="en-US"/>
          </a:p>
        </p:txBody>
      </p:sp>
      <p:grpSp>
        <p:nvGrpSpPr>
          <p:cNvPr id="2" name="Group 14"/>
          <p:cNvGrpSpPr>
            <a:grpSpLocks/>
          </p:cNvGrpSpPr>
          <p:nvPr/>
        </p:nvGrpSpPr>
        <p:grpSpPr bwMode="auto">
          <a:xfrm>
            <a:off x="1371600" y="3927475"/>
            <a:ext cx="2919413" cy="579438"/>
            <a:chOff x="1630" y="2655"/>
            <a:chExt cx="1839" cy="365"/>
          </a:xfrm>
        </p:grpSpPr>
        <p:sp>
          <p:nvSpPr>
            <p:cNvPr id="38935" name="Line 15"/>
            <p:cNvSpPr>
              <a:spLocks noChangeShapeType="1"/>
            </p:cNvSpPr>
            <p:nvPr/>
          </p:nvSpPr>
          <p:spPr bwMode="auto">
            <a:xfrm flipV="1">
              <a:off x="1630" y="2727"/>
              <a:ext cx="0" cy="288"/>
            </a:xfrm>
            <a:prstGeom prst="line">
              <a:avLst/>
            </a:prstGeom>
            <a:noFill/>
            <a:ln w="25400">
              <a:solidFill>
                <a:srgbClr val="FFFFFF"/>
              </a:solidFill>
              <a:round/>
              <a:headEnd/>
              <a:tailEnd type="triangle" w="sm" len="lg"/>
            </a:ln>
          </p:spPr>
          <p:txBody>
            <a:bodyPr wrap="none" anchor="ctr">
              <a:prstTxWarp prst="textNoShape">
                <a:avLst/>
              </a:prstTxWarp>
            </a:bodyPr>
            <a:lstStyle/>
            <a:p>
              <a:endParaRPr lang="en-US"/>
            </a:p>
          </p:txBody>
        </p:sp>
        <p:sp>
          <p:nvSpPr>
            <p:cNvPr id="38936" name="Text Box 16"/>
            <p:cNvSpPr txBox="1">
              <a:spLocks noChangeArrowheads="1"/>
            </p:cNvSpPr>
            <p:nvPr/>
          </p:nvSpPr>
          <p:spPr bwMode="auto">
            <a:xfrm>
              <a:off x="1668" y="2655"/>
              <a:ext cx="1801" cy="365"/>
            </a:xfrm>
            <a:prstGeom prst="rect">
              <a:avLst/>
            </a:prstGeom>
            <a:noFill/>
            <a:ln w="12700">
              <a:noFill/>
              <a:miter lim="800000"/>
              <a:headEnd/>
              <a:tailEnd/>
            </a:ln>
          </p:spPr>
          <p:txBody>
            <a:bodyPr wrap="none">
              <a:prstTxWarp prst="textNoShape">
                <a:avLst/>
              </a:prstTxWarp>
              <a:spAutoFit/>
            </a:bodyPr>
            <a:lstStyle/>
            <a:p>
              <a:r>
                <a:rPr lang="en-US" sz="3200">
                  <a:solidFill>
                    <a:srgbClr val="FFFFFF"/>
                  </a:solidFill>
                  <a:latin typeface="Comic Sans MS" pitchFamily="-112" charset="0"/>
                </a:rPr>
                <a:t>decomposition</a:t>
              </a:r>
            </a:p>
          </p:txBody>
        </p:sp>
      </p:grpSp>
      <p:grpSp>
        <p:nvGrpSpPr>
          <p:cNvPr id="3" name="Group 17"/>
          <p:cNvGrpSpPr>
            <a:grpSpLocks/>
          </p:cNvGrpSpPr>
          <p:nvPr/>
        </p:nvGrpSpPr>
        <p:grpSpPr bwMode="auto">
          <a:xfrm>
            <a:off x="4054475" y="2681288"/>
            <a:ext cx="758825" cy="641350"/>
            <a:chOff x="2511" y="3023"/>
            <a:chExt cx="478" cy="404"/>
          </a:xfrm>
        </p:grpSpPr>
        <p:sp>
          <p:nvSpPr>
            <p:cNvPr id="38933" name="Text Box 18"/>
            <p:cNvSpPr txBox="1">
              <a:spLocks noChangeArrowheads="1"/>
            </p:cNvSpPr>
            <p:nvPr/>
          </p:nvSpPr>
          <p:spPr bwMode="auto">
            <a:xfrm>
              <a:off x="2559" y="3023"/>
              <a:ext cx="430" cy="404"/>
            </a:xfrm>
            <a:prstGeom prst="rect">
              <a:avLst/>
            </a:prstGeom>
            <a:noFill/>
            <a:ln w="12700">
              <a:noFill/>
              <a:miter lim="800000"/>
              <a:headEnd/>
              <a:tailEnd/>
            </a:ln>
          </p:spPr>
          <p:txBody>
            <a:bodyPr wrap="none">
              <a:prstTxWarp prst="textNoShape">
                <a:avLst/>
              </a:prstTxWarp>
              <a:spAutoFit/>
            </a:bodyPr>
            <a:lstStyle/>
            <a:p>
              <a:r>
                <a:rPr lang="en-US" sz="3600">
                  <a:solidFill>
                    <a:schemeClr val="bg1"/>
                  </a:solidFill>
                  <a:latin typeface="Comic Sans MS" pitchFamily="-112" charset="0"/>
                </a:rPr>
                <a:t>°T</a:t>
              </a:r>
            </a:p>
          </p:txBody>
        </p:sp>
        <p:sp>
          <p:nvSpPr>
            <p:cNvPr id="38934" name="Line 19"/>
            <p:cNvSpPr>
              <a:spLocks noChangeShapeType="1"/>
            </p:cNvSpPr>
            <p:nvPr/>
          </p:nvSpPr>
          <p:spPr bwMode="auto">
            <a:xfrm flipV="1">
              <a:off x="2511" y="3110"/>
              <a:ext cx="0" cy="288"/>
            </a:xfrm>
            <a:prstGeom prst="line">
              <a:avLst/>
            </a:prstGeom>
            <a:noFill/>
            <a:ln w="25400">
              <a:solidFill>
                <a:schemeClr val="bg1"/>
              </a:solidFill>
              <a:round/>
              <a:headEnd/>
              <a:tailEnd type="triangle" w="sm" len="lg"/>
            </a:ln>
          </p:spPr>
          <p:txBody>
            <a:bodyPr wrap="none" anchor="ctr">
              <a:prstTxWarp prst="textNoShape">
                <a:avLst/>
              </a:prstTxWarp>
            </a:bodyPr>
            <a:lstStyle/>
            <a:p>
              <a:endParaRPr lang="en-US"/>
            </a:p>
          </p:txBody>
        </p:sp>
      </p:grpSp>
      <p:sp>
        <p:nvSpPr>
          <p:cNvPr id="38926" name="AutoShape 20"/>
          <p:cNvSpPr>
            <a:spLocks noChangeArrowheads="1"/>
          </p:cNvSpPr>
          <p:nvPr/>
        </p:nvSpPr>
        <p:spPr bwMode="auto">
          <a:xfrm rot="10048121" flipV="1">
            <a:off x="3103563" y="3048000"/>
            <a:ext cx="1316037" cy="1089025"/>
          </a:xfrm>
          <a:custGeom>
            <a:avLst/>
            <a:gdLst>
              <a:gd name="T0" fmla="*/ 1004636 w 21600"/>
              <a:gd name="T1" fmla="*/ 81626 h 21600"/>
              <a:gd name="T2" fmla="*/ 572354 w 21600"/>
              <a:gd name="T3" fmla="*/ 146514 h 21600"/>
              <a:gd name="T4" fmla="*/ 825996 w 21600"/>
              <a:gd name="T5" fmla="*/ 320153 h 21600"/>
              <a:gd name="T6" fmla="*/ 1447336 w 21600"/>
              <a:gd name="T7" fmla="*/ 353126 h 21600"/>
              <a:gd name="T8" fmla="*/ 1220746 w 21600"/>
              <a:gd name="T9" fmla="*/ 696119 h 21600"/>
              <a:gd name="T10" fmla="*/ 806195 w 21600"/>
              <a:gd name="T11" fmla="*/ 50856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823" y="9328"/>
                </a:moveTo>
                <a:cubicBezTo>
                  <a:pt x="15170" y="7097"/>
                  <a:pt x="13124" y="5564"/>
                  <a:pt x="10800" y="5564"/>
                </a:cubicBezTo>
                <a:cubicBezTo>
                  <a:pt x="10492" y="5564"/>
                  <a:pt x="10185" y="5592"/>
                  <a:pt x="9882" y="5646"/>
                </a:cubicBezTo>
                <a:lnTo>
                  <a:pt x="8907" y="167"/>
                </a:lnTo>
                <a:cubicBezTo>
                  <a:pt x="9532" y="55"/>
                  <a:pt x="10165" y="-1"/>
                  <a:pt x="10800" y="-1"/>
                </a:cubicBezTo>
                <a:cubicBezTo>
                  <a:pt x="15595" y="-1"/>
                  <a:pt x="19816" y="3161"/>
                  <a:pt x="21164" y="7763"/>
                </a:cubicBezTo>
                <a:lnTo>
                  <a:pt x="23755" y="7004"/>
                </a:lnTo>
                <a:lnTo>
                  <a:pt x="20036" y="13807"/>
                </a:lnTo>
                <a:lnTo>
                  <a:pt x="13232" y="10087"/>
                </a:lnTo>
                <a:lnTo>
                  <a:pt x="15823" y="9328"/>
                </a:lnTo>
                <a:close/>
              </a:path>
            </a:pathLst>
          </a:custGeom>
          <a:gradFill rotWithShape="0">
            <a:gsLst>
              <a:gs pos="0">
                <a:srgbClr val="000000"/>
              </a:gs>
              <a:gs pos="100000">
                <a:srgbClr val="FFFF00"/>
              </a:gs>
            </a:gsLst>
            <a:lin ang="5400000" scaled="1"/>
          </a:gradFill>
          <a:ln w="9525">
            <a:solidFill>
              <a:srgbClr val="FFFFFF"/>
            </a:solidFill>
            <a:miter lim="800000"/>
            <a:headEnd/>
            <a:tailEnd/>
          </a:ln>
        </p:spPr>
        <p:txBody>
          <a:bodyPr anchor="ctr">
            <a:prstTxWarp prst="textNoShape">
              <a:avLst/>
            </a:prstTxWarp>
            <a:spAutoFit/>
          </a:bodyPr>
          <a:lstStyle/>
          <a:p>
            <a:endParaRPr lang="en-US"/>
          </a:p>
        </p:txBody>
      </p:sp>
      <p:sp>
        <p:nvSpPr>
          <p:cNvPr id="38927" name="AutoShape 21"/>
          <p:cNvSpPr>
            <a:spLocks noChangeArrowheads="1"/>
          </p:cNvSpPr>
          <p:nvPr/>
        </p:nvSpPr>
        <p:spPr bwMode="auto">
          <a:xfrm flipV="1">
            <a:off x="4191000" y="1905000"/>
            <a:ext cx="609600" cy="838200"/>
          </a:xfrm>
          <a:prstGeom prst="upArrow">
            <a:avLst>
              <a:gd name="adj1" fmla="val 56778"/>
              <a:gd name="adj2" fmla="val 52899"/>
            </a:avLst>
          </a:prstGeom>
          <a:gradFill rotWithShape="0">
            <a:gsLst>
              <a:gs pos="0">
                <a:srgbClr val="000000"/>
              </a:gs>
              <a:gs pos="100000">
                <a:srgbClr val="FFFF00"/>
              </a:gs>
            </a:gsLst>
            <a:lin ang="5400000" scaled="1"/>
          </a:gradFill>
          <a:ln w="9525">
            <a:solidFill>
              <a:schemeClr val="bg1"/>
            </a:solidFill>
            <a:miter lim="800000"/>
            <a:headEnd/>
            <a:tailEnd/>
          </a:ln>
        </p:spPr>
        <p:txBody>
          <a:bodyPr wrap="none" anchor="ctr">
            <a:prstTxWarp prst="textNoShape">
              <a:avLst/>
            </a:prstTxWarp>
          </a:bodyPr>
          <a:lstStyle/>
          <a:p>
            <a:endParaRPr lang="en-US"/>
          </a:p>
        </p:txBody>
      </p:sp>
      <p:sp>
        <p:nvSpPr>
          <p:cNvPr id="38928" name="Rectangle 22"/>
          <p:cNvSpPr>
            <a:spLocks noChangeArrowheads="1"/>
          </p:cNvSpPr>
          <p:nvPr/>
        </p:nvSpPr>
        <p:spPr bwMode="auto">
          <a:xfrm>
            <a:off x="153988" y="1524000"/>
            <a:ext cx="1509712" cy="822325"/>
          </a:xfrm>
          <a:prstGeom prst="rect">
            <a:avLst/>
          </a:prstGeom>
          <a:noFill/>
          <a:ln w="9525">
            <a:noFill/>
            <a:miter lim="800000"/>
            <a:headEnd/>
            <a:tailEnd/>
          </a:ln>
        </p:spPr>
        <p:txBody>
          <a:bodyPr wrap="none">
            <a:prstTxWarp prst="textNoShape">
              <a:avLst/>
            </a:prstTxWarp>
            <a:spAutoFit/>
          </a:bodyPr>
          <a:lstStyle/>
          <a:p>
            <a:pPr algn="ctr"/>
            <a:r>
              <a:rPr lang="en-US">
                <a:solidFill>
                  <a:srgbClr val="FFFF00"/>
                </a:solidFill>
                <a:latin typeface="Comic Sans MS" pitchFamily="-112" charset="0"/>
              </a:rPr>
              <a:t>positive</a:t>
            </a:r>
          </a:p>
          <a:p>
            <a:pPr algn="ctr"/>
            <a:r>
              <a:rPr lang="en-US">
                <a:solidFill>
                  <a:srgbClr val="FFFF00"/>
                </a:solidFill>
                <a:latin typeface="Comic Sans MS" pitchFamily="-112" charset="0"/>
              </a:rPr>
              <a:t>feedback</a:t>
            </a:r>
          </a:p>
        </p:txBody>
      </p:sp>
      <p:sp>
        <p:nvSpPr>
          <p:cNvPr id="38929" name="AutoShape 23"/>
          <p:cNvSpPr>
            <a:spLocks noChangeArrowheads="1"/>
          </p:cNvSpPr>
          <p:nvPr/>
        </p:nvSpPr>
        <p:spPr bwMode="auto">
          <a:xfrm rot="-6709983">
            <a:off x="1927225" y="1520825"/>
            <a:ext cx="1803400" cy="2114550"/>
          </a:xfrm>
          <a:custGeom>
            <a:avLst/>
            <a:gdLst>
              <a:gd name="T0" fmla="*/ 1518446 w 21600"/>
              <a:gd name="T1" fmla="*/ 286052 h 21600"/>
              <a:gd name="T2" fmla="*/ 711174 w 21600"/>
              <a:gd name="T3" fmla="*/ 106804 h 21600"/>
              <a:gd name="T4" fmla="*/ 1423935 w 21600"/>
              <a:gd name="T5" fmla="*/ 404212 h 21600"/>
              <a:gd name="T6" fmla="*/ 2013129 w 21600"/>
              <a:gd name="T7" fmla="*/ 1276464 h 21600"/>
              <a:gd name="T8" fmla="*/ 1673906 w 21600"/>
              <a:gd name="T9" fmla="*/ 1559774 h 21600"/>
              <a:gd name="T10" fmla="*/ 1432284 w 21600"/>
              <a:gd name="T11" fmla="*/ 116192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818" y="12316"/>
                </a:moveTo>
                <a:cubicBezTo>
                  <a:pt x="19902" y="11815"/>
                  <a:pt x="19945" y="11308"/>
                  <a:pt x="19945" y="10800"/>
                </a:cubicBezTo>
                <a:cubicBezTo>
                  <a:pt x="19945" y="5749"/>
                  <a:pt x="15850" y="1655"/>
                  <a:pt x="10800" y="1655"/>
                </a:cubicBezTo>
                <a:cubicBezTo>
                  <a:pt x="10095" y="1654"/>
                  <a:pt x="9393" y="1736"/>
                  <a:pt x="8708" y="1897"/>
                </a:cubicBezTo>
                <a:lnTo>
                  <a:pt x="8329" y="286"/>
                </a:lnTo>
                <a:cubicBezTo>
                  <a:pt x="9139" y="96"/>
                  <a:pt x="9968" y="-1"/>
                  <a:pt x="10800" y="-1"/>
                </a:cubicBezTo>
                <a:cubicBezTo>
                  <a:pt x="16764" y="0"/>
                  <a:pt x="21600" y="4835"/>
                  <a:pt x="21600" y="10800"/>
                </a:cubicBezTo>
                <a:cubicBezTo>
                  <a:pt x="21600" y="11400"/>
                  <a:pt x="21549" y="11999"/>
                  <a:pt x="21450" y="12591"/>
                </a:cubicBezTo>
                <a:lnTo>
                  <a:pt x="24112" y="13039"/>
                </a:lnTo>
                <a:lnTo>
                  <a:pt x="20049" y="15933"/>
                </a:lnTo>
                <a:lnTo>
                  <a:pt x="17155" y="11869"/>
                </a:lnTo>
                <a:lnTo>
                  <a:pt x="19818" y="12316"/>
                </a:lnTo>
                <a:close/>
              </a:path>
            </a:pathLst>
          </a:custGeom>
          <a:gradFill rotWithShape="0">
            <a:gsLst>
              <a:gs pos="0">
                <a:srgbClr val="000000"/>
              </a:gs>
              <a:gs pos="100000">
                <a:srgbClr val="FF0000"/>
              </a:gs>
            </a:gsLst>
            <a:lin ang="5400000" scaled="1"/>
          </a:gradFill>
          <a:ln w="9525">
            <a:solidFill>
              <a:srgbClr val="FFFFFF"/>
            </a:solidFill>
            <a:miter lim="800000"/>
            <a:headEnd/>
            <a:tailEnd/>
          </a:ln>
        </p:spPr>
        <p:txBody>
          <a:bodyPr anchor="ctr">
            <a:prstTxWarp prst="textNoShape">
              <a:avLst/>
            </a:prstTxWarp>
            <a:spAutoFit/>
          </a:bodyPr>
          <a:lstStyle/>
          <a:p>
            <a:endParaRPr lang="en-US"/>
          </a:p>
        </p:txBody>
      </p:sp>
      <p:grpSp>
        <p:nvGrpSpPr>
          <p:cNvPr id="4" name="Group 24"/>
          <p:cNvGrpSpPr>
            <a:grpSpLocks/>
          </p:cNvGrpSpPr>
          <p:nvPr/>
        </p:nvGrpSpPr>
        <p:grpSpPr bwMode="auto">
          <a:xfrm>
            <a:off x="3429000" y="1111250"/>
            <a:ext cx="2074863" cy="641350"/>
            <a:chOff x="2511" y="3023"/>
            <a:chExt cx="1307" cy="404"/>
          </a:xfrm>
        </p:grpSpPr>
        <p:sp>
          <p:nvSpPr>
            <p:cNvPr id="38931" name="Text Box 25"/>
            <p:cNvSpPr txBox="1">
              <a:spLocks noChangeArrowheads="1"/>
            </p:cNvSpPr>
            <p:nvPr/>
          </p:nvSpPr>
          <p:spPr bwMode="auto">
            <a:xfrm>
              <a:off x="2559" y="3023"/>
              <a:ext cx="1259" cy="404"/>
            </a:xfrm>
            <a:prstGeom prst="rect">
              <a:avLst/>
            </a:prstGeom>
            <a:noFill/>
            <a:ln w="12700">
              <a:noFill/>
              <a:miter lim="800000"/>
              <a:headEnd/>
              <a:tailEnd/>
            </a:ln>
          </p:spPr>
          <p:txBody>
            <a:bodyPr wrap="none">
              <a:prstTxWarp prst="textNoShape">
                <a:avLst/>
              </a:prstTxWarp>
              <a:spAutoFit/>
            </a:bodyPr>
            <a:lstStyle/>
            <a:p>
              <a:r>
                <a:rPr lang="en-US" sz="3600">
                  <a:solidFill>
                    <a:schemeClr val="bg1"/>
                  </a:solidFill>
                  <a:latin typeface="Comic Sans MS" pitchFamily="-112" charset="0"/>
                </a:rPr>
                <a:t>CO</a:t>
              </a:r>
              <a:r>
                <a:rPr lang="en-US" sz="3600" baseline="-25000">
                  <a:solidFill>
                    <a:schemeClr val="bg1"/>
                  </a:solidFill>
                  <a:latin typeface="Comic Sans MS" pitchFamily="-112" charset="0"/>
                </a:rPr>
                <a:t>2, </a:t>
              </a:r>
              <a:r>
                <a:rPr lang="en-US" sz="3600">
                  <a:solidFill>
                    <a:schemeClr val="bg1"/>
                  </a:solidFill>
                  <a:latin typeface="Comic Sans MS" pitchFamily="-112" charset="0"/>
                </a:rPr>
                <a:t>CH</a:t>
              </a:r>
              <a:r>
                <a:rPr lang="en-US" sz="3600" baseline="-25000">
                  <a:solidFill>
                    <a:schemeClr val="bg1"/>
                  </a:solidFill>
                  <a:latin typeface="Comic Sans MS" pitchFamily="-112" charset="0"/>
                </a:rPr>
                <a:t>4</a:t>
              </a:r>
              <a:endParaRPr lang="en-US" sz="3600">
                <a:solidFill>
                  <a:schemeClr val="bg1"/>
                </a:solidFill>
                <a:latin typeface="Comic Sans MS" pitchFamily="-112" charset="0"/>
              </a:endParaRPr>
            </a:p>
          </p:txBody>
        </p:sp>
        <p:sp>
          <p:nvSpPr>
            <p:cNvPr id="38932" name="Line 26"/>
            <p:cNvSpPr>
              <a:spLocks noChangeShapeType="1"/>
            </p:cNvSpPr>
            <p:nvPr/>
          </p:nvSpPr>
          <p:spPr bwMode="auto">
            <a:xfrm flipV="1">
              <a:off x="2511" y="3110"/>
              <a:ext cx="0" cy="288"/>
            </a:xfrm>
            <a:prstGeom prst="line">
              <a:avLst/>
            </a:prstGeom>
            <a:noFill/>
            <a:ln w="25400">
              <a:solidFill>
                <a:schemeClr val="bg1"/>
              </a:solidFill>
              <a:round/>
              <a:headEnd/>
              <a:tailEnd type="triangle" w="sm" len="lg"/>
            </a:ln>
          </p:spPr>
          <p:txBody>
            <a:bodyPr wrap="none" anchor="ctr">
              <a:prstTxWarp prst="textNoShape">
                <a:avLst/>
              </a:prstTxWarp>
            </a:bodyPr>
            <a:lstStyle/>
            <a:p>
              <a:endParaRPr lang="en-US"/>
            </a:p>
          </p:txBody>
        </p:sp>
      </p:grpSp>
      <p:sp>
        <p:nvSpPr>
          <p:cNvPr id="25" name="Rectangle 788"/>
          <p:cNvSpPr>
            <a:spLocks noChangeArrowheads="1"/>
          </p:cNvSpPr>
          <p:nvPr/>
        </p:nvSpPr>
        <p:spPr bwMode="auto">
          <a:xfrm>
            <a:off x="5943599" y="6488668"/>
            <a:ext cx="3200401" cy="369332"/>
          </a:xfrm>
          <a:prstGeom prst="rect">
            <a:avLst/>
          </a:prstGeom>
          <a:noFill/>
          <a:ln w="9525">
            <a:noFill/>
            <a:miter lim="800000"/>
            <a:headEnd/>
            <a:tailEnd/>
          </a:ln>
          <a:effectLst/>
        </p:spPr>
        <p:txBody>
          <a:bodyPr wrap="square">
            <a:prstTxWarp prst="textNoShape">
              <a:avLst/>
            </a:prstTxWarp>
            <a:spAutoFit/>
          </a:bodyPr>
          <a:lstStyle/>
          <a:p>
            <a:r>
              <a:rPr lang="en-US" sz="1800" dirty="0" smtClean="0">
                <a:solidFill>
                  <a:schemeClr val="bg1"/>
                </a:solidFill>
                <a:latin typeface="Comic Sans MS" pitchFamily="26" charset="0"/>
              </a:rPr>
              <a:t>[</a:t>
            </a:r>
            <a:r>
              <a:rPr lang="en-US" sz="1800" dirty="0" err="1" smtClean="0">
                <a:solidFill>
                  <a:schemeClr val="bg1"/>
                </a:solidFill>
                <a:latin typeface="Comic Sans MS" pitchFamily="26" charset="0"/>
              </a:rPr>
              <a:t>Schuur</a:t>
            </a:r>
            <a:r>
              <a:rPr lang="en-US" sz="1800" dirty="0" smtClean="0">
                <a:solidFill>
                  <a:schemeClr val="bg1"/>
                </a:solidFill>
                <a:latin typeface="Comic Sans MS" pitchFamily="26" charset="0"/>
              </a:rPr>
              <a:t> et al. 2009 Nature] </a:t>
            </a:r>
            <a:endParaRPr lang="en-US" sz="1800" dirty="0">
              <a:solidFill>
                <a:schemeClr val="bg1"/>
              </a:solidFill>
              <a:latin typeface="Comic Sans MS" pitchFamily="2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52400" y="3175"/>
            <a:ext cx="9601200" cy="762000"/>
          </a:xfrm>
          <a:prstGeom prst="rect">
            <a:avLst/>
          </a:prstGeom>
          <a:noFill/>
          <a:ln w="9525">
            <a:noFill/>
            <a:miter lim="800000"/>
            <a:headEnd/>
            <a:tailEnd/>
          </a:ln>
        </p:spPr>
        <p:txBody>
          <a:bodyPr>
            <a:prstTxWarp prst="textNoShape">
              <a:avLst/>
            </a:prstTxWarp>
            <a:spAutoFit/>
          </a:bodyPr>
          <a:lstStyle/>
          <a:p>
            <a:pPr algn="ctr"/>
            <a:r>
              <a:rPr lang="en-US" sz="4400">
                <a:solidFill>
                  <a:srgbClr val="FFFF00"/>
                </a:solidFill>
                <a:latin typeface="Comic Sans MS" pitchFamily="-112" charset="0"/>
              </a:rPr>
              <a:t>Feedbacks to the Carbon Cycle</a:t>
            </a:r>
          </a:p>
        </p:txBody>
      </p:sp>
      <p:sp>
        <p:nvSpPr>
          <p:cNvPr id="40963" name="Line 3"/>
          <p:cNvSpPr>
            <a:spLocks noChangeShapeType="1"/>
          </p:cNvSpPr>
          <p:nvPr/>
        </p:nvSpPr>
        <p:spPr bwMode="auto">
          <a:xfrm flipV="1">
            <a:off x="3276600" y="5608638"/>
            <a:ext cx="0" cy="457200"/>
          </a:xfrm>
          <a:prstGeom prst="line">
            <a:avLst/>
          </a:prstGeom>
          <a:noFill/>
          <a:ln w="25400">
            <a:solidFill>
              <a:srgbClr val="FFFFFF"/>
            </a:solidFill>
            <a:round/>
            <a:headEnd/>
            <a:tailEnd type="triangle" w="sm" len="lg"/>
          </a:ln>
        </p:spPr>
        <p:txBody>
          <a:bodyPr wrap="none" anchor="ctr">
            <a:prstTxWarp prst="textNoShape">
              <a:avLst/>
            </a:prstTxWarp>
          </a:bodyPr>
          <a:lstStyle/>
          <a:p>
            <a:endParaRPr lang="en-US"/>
          </a:p>
        </p:txBody>
      </p:sp>
      <p:sp>
        <p:nvSpPr>
          <p:cNvPr id="40964" name="Text Box 4"/>
          <p:cNvSpPr txBox="1">
            <a:spLocks noChangeArrowheads="1"/>
          </p:cNvSpPr>
          <p:nvPr/>
        </p:nvSpPr>
        <p:spPr bwMode="auto">
          <a:xfrm>
            <a:off x="3413125" y="5251450"/>
            <a:ext cx="2214563" cy="1066800"/>
          </a:xfrm>
          <a:prstGeom prst="rect">
            <a:avLst/>
          </a:prstGeom>
          <a:noFill/>
          <a:ln w="12700">
            <a:noFill/>
            <a:miter lim="800000"/>
            <a:headEnd/>
            <a:tailEnd/>
          </a:ln>
        </p:spPr>
        <p:txBody>
          <a:bodyPr wrap="none">
            <a:prstTxWarp prst="textNoShape">
              <a:avLst/>
            </a:prstTxWarp>
            <a:spAutoFit/>
          </a:bodyPr>
          <a:lstStyle/>
          <a:p>
            <a:r>
              <a:rPr lang="en-US" sz="3200">
                <a:solidFill>
                  <a:srgbClr val="FFFFFF"/>
                </a:solidFill>
                <a:latin typeface="Comic Sans MS" pitchFamily="-112" charset="0"/>
              </a:rPr>
              <a:t>nutrient </a:t>
            </a:r>
          </a:p>
          <a:p>
            <a:r>
              <a:rPr lang="en-US" sz="3200">
                <a:solidFill>
                  <a:srgbClr val="FFFFFF"/>
                </a:solidFill>
                <a:latin typeface="Comic Sans MS" pitchFamily="-112" charset="0"/>
              </a:rPr>
              <a:t>availability</a:t>
            </a:r>
          </a:p>
        </p:txBody>
      </p:sp>
      <p:sp>
        <p:nvSpPr>
          <p:cNvPr id="40965" name="Text Box 5"/>
          <p:cNvSpPr txBox="1">
            <a:spLocks noChangeArrowheads="1"/>
          </p:cNvSpPr>
          <p:nvPr/>
        </p:nvSpPr>
        <p:spPr bwMode="auto">
          <a:xfrm>
            <a:off x="5697538" y="3989388"/>
            <a:ext cx="2201862" cy="579437"/>
          </a:xfrm>
          <a:prstGeom prst="rect">
            <a:avLst/>
          </a:prstGeom>
          <a:noFill/>
          <a:ln w="12700">
            <a:noFill/>
            <a:miter lim="800000"/>
            <a:headEnd/>
            <a:tailEnd/>
          </a:ln>
        </p:spPr>
        <p:txBody>
          <a:bodyPr wrap="none">
            <a:prstTxWarp prst="textNoShape">
              <a:avLst/>
            </a:prstTxWarp>
            <a:spAutoFit/>
          </a:bodyPr>
          <a:lstStyle/>
          <a:p>
            <a:r>
              <a:rPr lang="en-US" sz="3200">
                <a:solidFill>
                  <a:schemeClr val="bg1"/>
                </a:solidFill>
                <a:latin typeface="Comic Sans MS" pitchFamily="-112" charset="0"/>
              </a:rPr>
              <a:t>production</a:t>
            </a:r>
          </a:p>
        </p:txBody>
      </p:sp>
      <p:sp>
        <p:nvSpPr>
          <p:cNvPr id="40966" name="Line 6"/>
          <p:cNvSpPr>
            <a:spLocks noChangeShapeType="1"/>
          </p:cNvSpPr>
          <p:nvPr/>
        </p:nvSpPr>
        <p:spPr bwMode="auto">
          <a:xfrm flipV="1">
            <a:off x="5638800" y="4071938"/>
            <a:ext cx="0" cy="457200"/>
          </a:xfrm>
          <a:prstGeom prst="line">
            <a:avLst/>
          </a:prstGeom>
          <a:noFill/>
          <a:ln w="25400">
            <a:solidFill>
              <a:schemeClr val="bg1"/>
            </a:solidFill>
            <a:round/>
            <a:headEnd/>
            <a:tailEnd type="triangle" w="sm" len="lg"/>
          </a:ln>
        </p:spPr>
        <p:txBody>
          <a:bodyPr wrap="none" anchor="ctr">
            <a:prstTxWarp prst="textNoShape">
              <a:avLst/>
            </a:prstTxWarp>
          </a:bodyPr>
          <a:lstStyle/>
          <a:p>
            <a:endParaRPr lang="en-US"/>
          </a:p>
        </p:txBody>
      </p:sp>
      <p:grpSp>
        <p:nvGrpSpPr>
          <p:cNvPr id="2" name="Group 7"/>
          <p:cNvGrpSpPr>
            <a:grpSpLocks/>
          </p:cNvGrpSpPr>
          <p:nvPr/>
        </p:nvGrpSpPr>
        <p:grpSpPr bwMode="auto">
          <a:xfrm>
            <a:off x="1371600" y="3927475"/>
            <a:ext cx="2919413" cy="579438"/>
            <a:chOff x="1630" y="2655"/>
            <a:chExt cx="1839" cy="365"/>
          </a:xfrm>
        </p:grpSpPr>
        <p:sp>
          <p:nvSpPr>
            <p:cNvPr id="40983" name="Line 8"/>
            <p:cNvSpPr>
              <a:spLocks noChangeShapeType="1"/>
            </p:cNvSpPr>
            <p:nvPr/>
          </p:nvSpPr>
          <p:spPr bwMode="auto">
            <a:xfrm flipV="1">
              <a:off x="1630" y="2727"/>
              <a:ext cx="0" cy="288"/>
            </a:xfrm>
            <a:prstGeom prst="line">
              <a:avLst/>
            </a:prstGeom>
            <a:noFill/>
            <a:ln w="25400">
              <a:solidFill>
                <a:srgbClr val="FFFFFF"/>
              </a:solidFill>
              <a:round/>
              <a:headEnd/>
              <a:tailEnd type="triangle" w="sm" len="lg"/>
            </a:ln>
          </p:spPr>
          <p:txBody>
            <a:bodyPr wrap="none" anchor="ctr">
              <a:prstTxWarp prst="textNoShape">
                <a:avLst/>
              </a:prstTxWarp>
            </a:bodyPr>
            <a:lstStyle/>
            <a:p>
              <a:endParaRPr lang="en-US"/>
            </a:p>
          </p:txBody>
        </p:sp>
        <p:sp>
          <p:nvSpPr>
            <p:cNvPr id="40984" name="Text Box 9"/>
            <p:cNvSpPr txBox="1">
              <a:spLocks noChangeArrowheads="1"/>
            </p:cNvSpPr>
            <p:nvPr/>
          </p:nvSpPr>
          <p:spPr bwMode="auto">
            <a:xfrm>
              <a:off x="1668" y="2655"/>
              <a:ext cx="1801" cy="365"/>
            </a:xfrm>
            <a:prstGeom prst="rect">
              <a:avLst/>
            </a:prstGeom>
            <a:noFill/>
            <a:ln w="12700">
              <a:noFill/>
              <a:miter lim="800000"/>
              <a:headEnd/>
              <a:tailEnd/>
            </a:ln>
          </p:spPr>
          <p:txBody>
            <a:bodyPr wrap="none">
              <a:prstTxWarp prst="textNoShape">
                <a:avLst/>
              </a:prstTxWarp>
              <a:spAutoFit/>
            </a:bodyPr>
            <a:lstStyle/>
            <a:p>
              <a:r>
                <a:rPr lang="en-US" sz="3200">
                  <a:solidFill>
                    <a:srgbClr val="FFFFFF"/>
                  </a:solidFill>
                  <a:latin typeface="Comic Sans MS" pitchFamily="-112" charset="0"/>
                </a:rPr>
                <a:t>decomposition</a:t>
              </a:r>
            </a:p>
          </p:txBody>
        </p:sp>
      </p:grpSp>
      <p:grpSp>
        <p:nvGrpSpPr>
          <p:cNvPr id="3" name="Group 10"/>
          <p:cNvGrpSpPr>
            <a:grpSpLocks/>
          </p:cNvGrpSpPr>
          <p:nvPr/>
        </p:nvGrpSpPr>
        <p:grpSpPr bwMode="auto">
          <a:xfrm>
            <a:off x="4054475" y="2681288"/>
            <a:ext cx="758825" cy="641350"/>
            <a:chOff x="2511" y="3023"/>
            <a:chExt cx="478" cy="404"/>
          </a:xfrm>
        </p:grpSpPr>
        <p:sp>
          <p:nvSpPr>
            <p:cNvPr id="40981" name="Text Box 11"/>
            <p:cNvSpPr txBox="1">
              <a:spLocks noChangeArrowheads="1"/>
            </p:cNvSpPr>
            <p:nvPr/>
          </p:nvSpPr>
          <p:spPr bwMode="auto">
            <a:xfrm>
              <a:off x="2559" y="3023"/>
              <a:ext cx="430" cy="404"/>
            </a:xfrm>
            <a:prstGeom prst="rect">
              <a:avLst/>
            </a:prstGeom>
            <a:noFill/>
            <a:ln w="12700">
              <a:noFill/>
              <a:miter lim="800000"/>
              <a:headEnd/>
              <a:tailEnd/>
            </a:ln>
          </p:spPr>
          <p:txBody>
            <a:bodyPr wrap="none">
              <a:prstTxWarp prst="textNoShape">
                <a:avLst/>
              </a:prstTxWarp>
              <a:spAutoFit/>
            </a:bodyPr>
            <a:lstStyle/>
            <a:p>
              <a:r>
                <a:rPr lang="en-US" sz="3600">
                  <a:solidFill>
                    <a:schemeClr val="bg1"/>
                  </a:solidFill>
                  <a:latin typeface="Comic Sans MS" pitchFamily="-112" charset="0"/>
                </a:rPr>
                <a:t>°T</a:t>
              </a:r>
            </a:p>
          </p:txBody>
        </p:sp>
        <p:sp>
          <p:nvSpPr>
            <p:cNvPr id="40982" name="Line 12"/>
            <p:cNvSpPr>
              <a:spLocks noChangeShapeType="1"/>
            </p:cNvSpPr>
            <p:nvPr/>
          </p:nvSpPr>
          <p:spPr bwMode="auto">
            <a:xfrm flipV="1">
              <a:off x="2511" y="3110"/>
              <a:ext cx="0" cy="288"/>
            </a:xfrm>
            <a:prstGeom prst="line">
              <a:avLst/>
            </a:prstGeom>
            <a:noFill/>
            <a:ln w="25400">
              <a:solidFill>
                <a:schemeClr val="bg1"/>
              </a:solidFill>
              <a:round/>
              <a:headEnd/>
              <a:tailEnd type="triangle" w="sm" len="lg"/>
            </a:ln>
          </p:spPr>
          <p:txBody>
            <a:bodyPr wrap="none" anchor="ctr">
              <a:prstTxWarp prst="textNoShape">
                <a:avLst/>
              </a:prstTxWarp>
            </a:bodyPr>
            <a:lstStyle/>
            <a:p>
              <a:endParaRPr lang="en-US"/>
            </a:p>
          </p:txBody>
        </p:sp>
      </p:grpSp>
      <p:grpSp>
        <p:nvGrpSpPr>
          <p:cNvPr id="4" name="Group 13"/>
          <p:cNvGrpSpPr>
            <a:grpSpLocks/>
          </p:cNvGrpSpPr>
          <p:nvPr/>
        </p:nvGrpSpPr>
        <p:grpSpPr bwMode="auto">
          <a:xfrm>
            <a:off x="3429000" y="1081088"/>
            <a:ext cx="2074863" cy="641350"/>
            <a:chOff x="2511" y="3023"/>
            <a:chExt cx="1307" cy="404"/>
          </a:xfrm>
        </p:grpSpPr>
        <p:sp>
          <p:nvSpPr>
            <p:cNvPr id="40979" name="Text Box 14"/>
            <p:cNvSpPr txBox="1">
              <a:spLocks noChangeArrowheads="1"/>
            </p:cNvSpPr>
            <p:nvPr/>
          </p:nvSpPr>
          <p:spPr bwMode="auto">
            <a:xfrm>
              <a:off x="2559" y="3023"/>
              <a:ext cx="1259" cy="404"/>
            </a:xfrm>
            <a:prstGeom prst="rect">
              <a:avLst/>
            </a:prstGeom>
            <a:noFill/>
            <a:ln w="12700">
              <a:noFill/>
              <a:miter lim="800000"/>
              <a:headEnd/>
              <a:tailEnd/>
            </a:ln>
          </p:spPr>
          <p:txBody>
            <a:bodyPr wrap="none">
              <a:prstTxWarp prst="textNoShape">
                <a:avLst/>
              </a:prstTxWarp>
              <a:spAutoFit/>
            </a:bodyPr>
            <a:lstStyle/>
            <a:p>
              <a:r>
                <a:rPr lang="en-US" sz="3600">
                  <a:solidFill>
                    <a:schemeClr val="bg1"/>
                  </a:solidFill>
                  <a:latin typeface="Comic Sans MS" pitchFamily="-112" charset="0"/>
                </a:rPr>
                <a:t>CO</a:t>
              </a:r>
              <a:r>
                <a:rPr lang="en-US" sz="3600" baseline="-25000">
                  <a:solidFill>
                    <a:schemeClr val="bg1"/>
                  </a:solidFill>
                  <a:latin typeface="Comic Sans MS" pitchFamily="-112" charset="0"/>
                </a:rPr>
                <a:t>2, </a:t>
              </a:r>
              <a:r>
                <a:rPr lang="en-US" sz="3600">
                  <a:solidFill>
                    <a:schemeClr val="bg1"/>
                  </a:solidFill>
                  <a:latin typeface="Comic Sans MS" pitchFamily="-112" charset="0"/>
                </a:rPr>
                <a:t>CH</a:t>
              </a:r>
              <a:r>
                <a:rPr lang="en-US" sz="3600" baseline="-25000">
                  <a:solidFill>
                    <a:schemeClr val="bg1"/>
                  </a:solidFill>
                  <a:latin typeface="Comic Sans MS" pitchFamily="-112" charset="0"/>
                </a:rPr>
                <a:t>4</a:t>
              </a:r>
              <a:endParaRPr lang="en-US" sz="3600">
                <a:solidFill>
                  <a:schemeClr val="bg1"/>
                </a:solidFill>
                <a:latin typeface="Comic Sans MS" pitchFamily="-112" charset="0"/>
              </a:endParaRPr>
            </a:p>
          </p:txBody>
        </p:sp>
        <p:sp>
          <p:nvSpPr>
            <p:cNvPr id="40980" name="Line 15"/>
            <p:cNvSpPr>
              <a:spLocks noChangeShapeType="1"/>
            </p:cNvSpPr>
            <p:nvPr/>
          </p:nvSpPr>
          <p:spPr bwMode="auto">
            <a:xfrm flipV="1">
              <a:off x="2511" y="3110"/>
              <a:ext cx="0" cy="288"/>
            </a:xfrm>
            <a:prstGeom prst="line">
              <a:avLst/>
            </a:prstGeom>
            <a:noFill/>
            <a:ln w="25400">
              <a:solidFill>
                <a:schemeClr val="bg1"/>
              </a:solidFill>
              <a:round/>
              <a:headEnd/>
              <a:tailEnd type="triangle" w="sm" len="lg"/>
            </a:ln>
          </p:spPr>
          <p:txBody>
            <a:bodyPr wrap="none" anchor="ctr">
              <a:prstTxWarp prst="textNoShape">
                <a:avLst/>
              </a:prstTxWarp>
            </a:bodyPr>
            <a:lstStyle/>
            <a:p>
              <a:endParaRPr lang="en-US"/>
            </a:p>
          </p:txBody>
        </p:sp>
      </p:grpSp>
      <p:sp>
        <p:nvSpPr>
          <p:cNvPr id="40970" name="AutoShape 16"/>
          <p:cNvSpPr>
            <a:spLocks noChangeArrowheads="1"/>
          </p:cNvSpPr>
          <p:nvPr/>
        </p:nvSpPr>
        <p:spPr bwMode="auto">
          <a:xfrm rot="10048121" flipV="1">
            <a:off x="3103563" y="3048000"/>
            <a:ext cx="1316037" cy="1089025"/>
          </a:xfrm>
          <a:custGeom>
            <a:avLst/>
            <a:gdLst>
              <a:gd name="T0" fmla="*/ 1004636 w 21600"/>
              <a:gd name="T1" fmla="*/ 81626 h 21600"/>
              <a:gd name="T2" fmla="*/ 572354 w 21600"/>
              <a:gd name="T3" fmla="*/ 146514 h 21600"/>
              <a:gd name="T4" fmla="*/ 825996 w 21600"/>
              <a:gd name="T5" fmla="*/ 320153 h 21600"/>
              <a:gd name="T6" fmla="*/ 1447336 w 21600"/>
              <a:gd name="T7" fmla="*/ 353126 h 21600"/>
              <a:gd name="T8" fmla="*/ 1220746 w 21600"/>
              <a:gd name="T9" fmla="*/ 696119 h 21600"/>
              <a:gd name="T10" fmla="*/ 806195 w 21600"/>
              <a:gd name="T11" fmla="*/ 50856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823" y="9328"/>
                </a:moveTo>
                <a:cubicBezTo>
                  <a:pt x="15170" y="7097"/>
                  <a:pt x="13124" y="5564"/>
                  <a:pt x="10800" y="5564"/>
                </a:cubicBezTo>
                <a:cubicBezTo>
                  <a:pt x="10492" y="5564"/>
                  <a:pt x="10185" y="5592"/>
                  <a:pt x="9882" y="5646"/>
                </a:cubicBezTo>
                <a:lnTo>
                  <a:pt x="8907" y="167"/>
                </a:lnTo>
                <a:cubicBezTo>
                  <a:pt x="9532" y="55"/>
                  <a:pt x="10165" y="-1"/>
                  <a:pt x="10800" y="-1"/>
                </a:cubicBezTo>
                <a:cubicBezTo>
                  <a:pt x="15595" y="-1"/>
                  <a:pt x="19816" y="3161"/>
                  <a:pt x="21164" y="7763"/>
                </a:cubicBezTo>
                <a:lnTo>
                  <a:pt x="23755" y="7004"/>
                </a:lnTo>
                <a:lnTo>
                  <a:pt x="20036" y="13807"/>
                </a:lnTo>
                <a:lnTo>
                  <a:pt x="13232" y="10087"/>
                </a:lnTo>
                <a:lnTo>
                  <a:pt x="15823" y="9328"/>
                </a:lnTo>
                <a:close/>
              </a:path>
            </a:pathLst>
          </a:custGeom>
          <a:gradFill rotWithShape="0">
            <a:gsLst>
              <a:gs pos="0">
                <a:srgbClr val="000000"/>
              </a:gs>
              <a:gs pos="100000">
                <a:srgbClr val="FFFF00"/>
              </a:gs>
            </a:gsLst>
            <a:lin ang="5400000" scaled="1"/>
          </a:gradFill>
          <a:ln w="9525">
            <a:solidFill>
              <a:srgbClr val="FFFFFF"/>
            </a:solidFill>
            <a:miter lim="800000"/>
            <a:headEnd/>
            <a:tailEnd/>
          </a:ln>
        </p:spPr>
        <p:txBody>
          <a:bodyPr anchor="ctr">
            <a:prstTxWarp prst="textNoShape">
              <a:avLst/>
            </a:prstTxWarp>
            <a:spAutoFit/>
          </a:bodyPr>
          <a:lstStyle/>
          <a:p>
            <a:endParaRPr lang="en-US"/>
          </a:p>
        </p:txBody>
      </p:sp>
      <p:sp>
        <p:nvSpPr>
          <p:cNvPr id="40971" name="Rectangle 17"/>
          <p:cNvSpPr>
            <a:spLocks noChangeArrowheads="1"/>
          </p:cNvSpPr>
          <p:nvPr/>
        </p:nvSpPr>
        <p:spPr bwMode="auto">
          <a:xfrm>
            <a:off x="7469188" y="1524000"/>
            <a:ext cx="1509712" cy="822325"/>
          </a:xfrm>
          <a:prstGeom prst="rect">
            <a:avLst/>
          </a:prstGeom>
          <a:noFill/>
          <a:ln w="9525">
            <a:noFill/>
            <a:miter lim="800000"/>
            <a:headEnd/>
            <a:tailEnd/>
          </a:ln>
        </p:spPr>
        <p:txBody>
          <a:bodyPr wrap="none">
            <a:prstTxWarp prst="textNoShape">
              <a:avLst/>
            </a:prstTxWarp>
            <a:spAutoFit/>
          </a:bodyPr>
          <a:lstStyle/>
          <a:p>
            <a:pPr algn="ctr"/>
            <a:r>
              <a:rPr lang="en-US">
                <a:solidFill>
                  <a:srgbClr val="FFFF00"/>
                </a:solidFill>
                <a:latin typeface="Comic Sans MS" pitchFamily="-112" charset="0"/>
              </a:rPr>
              <a:t>negative </a:t>
            </a:r>
          </a:p>
          <a:p>
            <a:pPr algn="ctr"/>
            <a:r>
              <a:rPr lang="en-US">
                <a:solidFill>
                  <a:srgbClr val="FFFF00"/>
                </a:solidFill>
                <a:latin typeface="Comic Sans MS" pitchFamily="-112" charset="0"/>
              </a:rPr>
              <a:t>feedback</a:t>
            </a:r>
          </a:p>
        </p:txBody>
      </p:sp>
      <p:sp>
        <p:nvSpPr>
          <p:cNvPr id="40972" name="AutoShape 18"/>
          <p:cNvSpPr>
            <a:spLocks noChangeArrowheads="1"/>
          </p:cNvSpPr>
          <p:nvPr/>
        </p:nvSpPr>
        <p:spPr bwMode="auto">
          <a:xfrm flipV="1">
            <a:off x="4191000" y="1905000"/>
            <a:ext cx="609600" cy="838200"/>
          </a:xfrm>
          <a:prstGeom prst="upArrow">
            <a:avLst>
              <a:gd name="adj1" fmla="val 56778"/>
              <a:gd name="adj2" fmla="val 52899"/>
            </a:avLst>
          </a:prstGeom>
          <a:gradFill rotWithShape="0">
            <a:gsLst>
              <a:gs pos="0">
                <a:srgbClr val="000000"/>
              </a:gs>
              <a:gs pos="100000">
                <a:srgbClr val="FFFF00"/>
              </a:gs>
            </a:gsLst>
            <a:lin ang="5400000" scaled="1"/>
          </a:gradFill>
          <a:ln w="9525">
            <a:solidFill>
              <a:schemeClr val="bg1"/>
            </a:solidFill>
            <a:miter lim="800000"/>
            <a:headEnd/>
            <a:tailEnd/>
          </a:ln>
        </p:spPr>
        <p:txBody>
          <a:bodyPr wrap="none" anchor="ctr">
            <a:prstTxWarp prst="textNoShape">
              <a:avLst/>
            </a:prstTxWarp>
          </a:bodyPr>
          <a:lstStyle/>
          <a:p>
            <a:endParaRPr lang="en-US"/>
          </a:p>
        </p:txBody>
      </p:sp>
      <p:sp>
        <p:nvSpPr>
          <p:cNvPr id="40973" name="AutoShape 19"/>
          <p:cNvSpPr>
            <a:spLocks noChangeArrowheads="1"/>
          </p:cNvSpPr>
          <p:nvPr/>
        </p:nvSpPr>
        <p:spPr bwMode="auto">
          <a:xfrm rot="-10048121" flipH="1" flipV="1">
            <a:off x="4322763" y="3048000"/>
            <a:ext cx="1316037" cy="1089025"/>
          </a:xfrm>
          <a:custGeom>
            <a:avLst/>
            <a:gdLst>
              <a:gd name="T0" fmla="*/ 1014750 w 21600"/>
              <a:gd name="T1" fmla="*/ 86971 h 21600"/>
              <a:gd name="T2" fmla="*/ 568394 w 21600"/>
              <a:gd name="T3" fmla="*/ 52485 h 21600"/>
              <a:gd name="T4" fmla="*/ 953274 w 21600"/>
              <a:gd name="T5" fmla="*/ 165824 h 21600"/>
              <a:gd name="T6" fmla="*/ 1449529 w 21600"/>
              <a:gd name="T7" fmla="*/ 359530 h 21600"/>
              <a:gd name="T8" fmla="*/ 1296723 w 21600"/>
              <a:gd name="T9" fmla="*/ 585452 h 21600"/>
              <a:gd name="T10" fmla="*/ 1023767 w 21600"/>
              <a:gd name="T11" fmla="*/ 4590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401" y="8371"/>
                </a:moveTo>
                <a:cubicBezTo>
                  <a:pt x="18314" y="4520"/>
                  <a:pt x="14800" y="1861"/>
                  <a:pt x="10800" y="1861"/>
                </a:cubicBezTo>
                <a:cubicBezTo>
                  <a:pt x="10354" y="1861"/>
                  <a:pt x="9909" y="1895"/>
                  <a:pt x="9468" y="1961"/>
                </a:cubicBezTo>
                <a:lnTo>
                  <a:pt x="9191" y="120"/>
                </a:lnTo>
                <a:cubicBezTo>
                  <a:pt x="9723" y="40"/>
                  <a:pt x="10261" y="-1"/>
                  <a:pt x="10800" y="-1"/>
                </a:cubicBezTo>
                <a:cubicBezTo>
                  <a:pt x="15634" y="-1"/>
                  <a:pt x="19879" y="3212"/>
                  <a:pt x="21193" y="7865"/>
                </a:cubicBezTo>
                <a:lnTo>
                  <a:pt x="23791" y="7131"/>
                </a:lnTo>
                <a:lnTo>
                  <a:pt x="21283" y="11612"/>
                </a:lnTo>
                <a:lnTo>
                  <a:pt x="16803" y="9104"/>
                </a:lnTo>
                <a:lnTo>
                  <a:pt x="19401" y="8371"/>
                </a:lnTo>
                <a:close/>
              </a:path>
            </a:pathLst>
          </a:custGeom>
          <a:gradFill rotWithShape="0">
            <a:gsLst>
              <a:gs pos="0">
                <a:srgbClr val="000000"/>
              </a:gs>
              <a:gs pos="100000">
                <a:srgbClr val="FFFF00"/>
              </a:gs>
            </a:gsLst>
            <a:lin ang="5400000" scaled="1"/>
          </a:gradFill>
          <a:ln w="9525">
            <a:solidFill>
              <a:srgbClr val="FFFFFF"/>
            </a:solidFill>
            <a:miter lim="800000"/>
            <a:headEnd/>
            <a:tailEnd/>
          </a:ln>
        </p:spPr>
        <p:txBody>
          <a:bodyPr anchor="ctr">
            <a:prstTxWarp prst="textNoShape">
              <a:avLst/>
            </a:prstTxWarp>
            <a:spAutoFit/>
          </a:bodyPr>
          <a:lstStyle/>
          <a:p>
            <a:endParaRPr lang="en-US"/>
          </a:p>
        </p:txBody>
      </p:sp>
      <p:sp>
        <p:nvSpPr>
          <p:cNvPr id="40974" name="AutoShape 20"/>
          <p:cNvSpPr>
            <a:spLocks noChangeArrowheads="1"/>
          </p:cNvSpPr>
          <p:nvPr/>
        </p:nvSpPr>
        <p:spPr bwMode="auto">
          <a:xfrm rot="6269971" flipV="1">
            <a:off x="2683669" y="3847306"/>
            <a:ext cx="1316038" cy="1546225"/>
          </a:xfrm>
          <a:custGeom>
            <a:avLst/>
            <a:gdLst>
              <a:gd name="T0" fmla="*/ 1215325 w 21600"/>
              <a:gd name="T1" fmla="*/ 362074 h 21600"/>
              <a:gd name="T2" fmla="*/ 949802 w 21600"/>
              <a:gd name="T3" fmla="*/ 352983 h 21600"/>
              <a:gd name="T4" fmla="*/ 882416 w 21600"/>
              <a:gd name="T5" fmla="*/ 607538 h 21600"/>
              <a:gd name="T6" fmla="*/ 1457939 w 21600"/>
              <a:gd name="T7" fmla="*/ 548194 h 21600"/>
              <a:gd name="T8" fmla="*/ 1190893 w 21600"/>
              <a:gd name="T9" fmla="*/ 1059522 h 21600"/>
              <a:gd name="T10" fmla="*/ 755686 w 21600"/>
              <a:gd name="T11" fmla="*/ 74562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029" y="9788"/>
                </a:moveTo>
                <a:cubicBezTo>
                  <a:pt x="14807" y="8861"/>
                  <a:pt x="14288" y="8033"/>
                  <a:pt x="13549" y="7430"/>
                </a:cubicBezTo>
                <a:lnTo>
                  <a:pt x="17629" y="2433"/>
                </a:lnTo>
                <a:cubicBezTo>
                  <a:pt x="19462" y="3929"/>
                  <a:pt x="20753" y="5985"/>
                  <a:pt x="21303" y="8287"/>
                </a:cubicBezTo>
                <a:lnTo>
                  <a:pt x="23929" y="7658"/>
                </a:lnTo>
                <a:lnTo>
                  <a:pt x="19546" y="14801"/>
                </a:lnTo>
                <a:lnTo>
                  <a:pt x="12403" y="10416"/>
                </a:lnTo>
                <a:lnTo>
                  <a:pt x="15029" y="9788"/>
                </a:lnTo>
                <a:close/>
              </a:path>
            </a:pathLst>
          </a:custGeom>
          <a:gradFill rotWithShape="0">
            <a:gsLst>
              <a:gs pos="0">
                <a:srgbClr val="000000"/>
              </a:gs>
              <a:gs pos="100000">
                <a:srgbClr val="FFFF00"/>
              </a:gs>
            </a:gsLst>
            <a:lin ang="5400000" scaled="1"/>
          </a:gradFill>
          <a:ln w="9525">
            <a:solidFill>
              <a:srgbClr val="FFFFFF"/>
            </a:solidFill>
            <a:miter lim="800000"/>
            <a:headEnd/>
            <a:tailEnd/>
          </a:ln>
        </p:spPr>
        <p:txBody>
          <a:bodyPr anchor="ctr">
            <a:prstTxWarp prst="textNoShape">
              <a:avLst/>
            </a:prstTxWarp>
            <a:spAutoFit/>
          </a:bodyPr>
          <a:lstStyle/>
          <a:p>
            <a:endParaRPr lang="en-US"/>
          </a:p>
        </p:txBody>
      </p:sp>
      <p:sp>
        <p:nvSpPr>
          <p:cNvPr id="40975" name="AutoShape 21"/>
          <p:cNvSpPr>
            <a:spLocks noChangeArrowheads="1"/>
          </p:cNvSpPr>
          <p:nvPr/>
        </p:nvSpPr>
        <p:spPr bwMode="auto">
          <a:xfrm rot="2386677" flipV="1">
            <a:off x="4511675" y="3886200"/>
            <a:ext cx="1316038" cy="1546225"/>
          </a:xfrm>
          <a:custGeom>
            <a:avLst/>
            <a:gdLst>
              <a:gd name="T0" fmla="*/ 1215325 w 21600"/>
              <a:gd name="T1" fmla="*/ 362074 h 21600"/>
              <a:gd name="T2" fmla="*/ 949802 w 21600"/>
              <a:gd name="T3" fmla="*/ 352983 h 21600"/>
              <a:gd name="T4" fmla="*/ 882416 w 21600"/>
              <a:gd name="T5" fmla="*/ 607538 h 21600"/>
              <a:gd name="T6" fmla="*/ 1457939 w 21600"/>
              <a:gd name="T7" fmla="*/ 548194 h 21600"/>
              <a:gd name="T8" fmla="*/ 1190893 w 21600"/>
              <a:gd name="T9" fmla="*/ 1059522 h 21600"/>
              <a:gd name="T10" fmla="*/ 755686 w 21600"/>
              <a:gd name="T11" fmla="*/ 74562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029" y="9788"/>
                </a:moveTo>
                <a:cubicBezTo>
                  <a:pt x="14807" y="8861"/>
                  <a:pt x="14288" y="8033"/>
                  <a:pt x="13549" y="7430"/>
                </a:cubicBezTo>
                <a:lnTo>
                  <a:pt x="17629" y="2433"/>
                </a:lnTo>
                <a:cubicBezTo>
                  <a:pt x="19462" y="3929"/>
                  <a:pt x="20753" y="5985"/>
                  <a:pt x="21303" y="8287"/>
                </a:cubicBezTo>
                <a:lnTo>
                  <a:pt x="23929" y="7658"/>
                </a:lnTo>
                <a:lnTo>
                  <a:pt x="19546" y="14801"/>
                </a:lnTo>
                <a:lnTo>
                  <a:pt x="12403" y="10416"/>
                </a:lnTo>
                <a:lnTo>
                  <a:pt x="15029" y="9788"/>
                </a:lnTo>
                <a:close/>
              </a:path>
            </a:pathLst>
          </a:custGeom>
          <a:gradFill rotWithShape="0">
            <a:gsLst>
              <a:gs pos="0">
                <a:srgbClr val="000000"/>
              </a:gs>
              <a:gs pos="100000">
                <a:srgbClr val="FFFF00"/>
              </a:gs>
            </a:gsLst>
            <a:lin ang="5400000" scaled="1"/>
          </a:gradFill>
          <a:ln w="9525">
            <a:solidFill>
              <a:srgbClr val="FFFFFF"/>
            </a:solidFill>
            <a:miter lim="800000"/>
            <a:headEnd/>
            <a:tailEnd/>
          </a:ln>
        </p:spPr>
        <p:txBody>
          <a:bodyPr anchor="ctr">
            <a:prstTxWarp prst="textNoShape">
              <a:avLst/>
            </a:prstTxWarp>
            <a:spAutoFit/>
          </a:bodyPr>
          <a:lstStyle/>
          <a:p>
            <a:endParaRPr lang="en-US"/>
          </a:p>
        </p:txBody>
      </p:sp>
      <p:sp>
        <p:nvSpPr>
          <p:cNvPr id="40976" name="Rectangle 22"/>
          <p:cNvSpPr>
            <a:spLocks noChangeArrowheads="1"/>
          </p:cNvSpPr>
          <p:nvPr/>
        </p:nvSpPr>
        <p:spPr bwMode="auto">
          <a:xfrm>
            <a:off x="153988" y="1524000"/>
            <a:ext cx="1509712" cy="822325"/>
          </a:xfrm>
          <a:prstGeom prst="rect">
            <a:avLst/>
          </a:prstGeom>
          <a:noFill/>
          <a:ln w="9525">
            <a:noFill/>
            <a:miter lim="800000"/>
            <a:headEnd/>
            <a:tailEnd/>
          </a:ln>
        </p:spPr>
        <p:txBody>
          <a:bodyPr wrap="none">
            <a:prstTxWarp prst="textNoShape">
              <a:avLst/>
            </a:prstTxWarp>
            <a:spAutoFit/>
          </a:bodyPr>
          <a:lstStyle/>
          <a:p>
            <a:pPr algn="ctr"/>
            <a:r>
              <a:rPr lang="en-US">
                <a:solidFill>
                  <a:srgbClr val="FFFF00"/>
                </a:solidFill>
                <a:latin typeface="Comic Sans MS" pitchFamily="-112" charset="0"/>
              </a:rPr>
              <a:t>positive</a:t>
            </a:r>
          </a:p>
          <a:p>
            <a:pPr algn="ctr"/>
            <a:r>
              <a:rPr lang="en-US">
                <a:solidFill>
                  <a:srgbClr val="FFFF00"/>
                </a:solidFill>
                <a:latin typeface="Comic Sans MS" pitchFamily="-112" charset="0"/>
              </a:rPr>
              <a:t>feedback</a:t>
            </a:r>
          </a:p>
        </p:txBody>
      </p:sp>
      <p:sp>
        <p:nvSpPr>
          <p:cNvPr id="40977" name="AutoShape 23"/>
          <p:cNvSpPr>
            <a:spLocks noChangeArrowheads="1"/>
          </p:cNvSpPr>
          <p:nvPr/>
        </p:nvSpPr>
        <p:spPr bwMode="auto">
          <a:xfrm rot="-6709983">
            <a:off x="1509713" y="1538287"/>
            <a:ext cx="2590800" cy="2562225"/>
          </a:xfrm>
          <a:custGeom>
            <a:avLst/>
            <a:gdLst>
              <a:gd name="T0" fmla="*/ 2106584 w 21600"/>
              <a:gd name="T1" fmla="*/ 282201 h 21600"/>
              <a:gd name="T2" fmla="*/ 1085857 w 21600"/>
              <a:gd name="T3" fmla="*/ 399517 h 21600"/>
              <a:gd name="T4" fmla="*/ 1631005 w 21600"/>
              <a:gd name="T5" fmla="*/ 867835 h 21600"/>
              <a:gd name="T6" fmla="*/ 2914410 w 21600"/>
              <a:gd name="T7" fmla="*/ 1302583 h 21600"/>
              <a:gd name="T8" fmla="*/ 2201460 w 21600"/>
              <a:gd name="T9" fmla="*/ 1989046 h 21600"/>
              <a:gd name="T10" fmla="*/ 1507342 w 21600"/>
              <a:gd name="T11" fmla="*/ 128384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267" y="10859"/>
                </a:moveTo>
                <a:cubicBezTo>
                  <a:pt x="15267" y="10839"/>
                  <a:pt x="15268" y="10819"/>
                  <a:pt x="15268" y="10800"/>
                </a:cubicBezTo>
                <a:cubicBezTo>
                  <a:pt x="15268" y="8332"/>
                  <a:pt x="13267" y="6332"/>
                  <a:pt x="10800" y="6332"/>
                </a:cubicBezTo>
                <a:cubicBezTo>
                  <a:pt x="10455" y="6331"/>
                  <a:pt x="10112" y="6371"/>
                  <a:pt x="9777" y="6450"/>
                </a:cubicBezTo>
                <a:lnTo>
                  <a:pt x="8329" y="286"/>
                </a:lnTo>
                <a:cubicBezTo>
                  <a:pt x="9139" y="96"/>
                  <a:pt x="9968" y="-1"/>
                  <a:pt x="10800" y="-1"/>
                </a:cubicBezTo>
                <a:cubicBezTo>
                  <a:pt x="16764" y="0"/>
                  <a:pt x="21600" y="4835"/>
                  <a:pt x="21600" y="10800"/>
                </a:cubicBezTo>
                <a:cubicBezTo>
                  <a:pt x="21600" y="10848"/>
                  <a:pt x="21599" y="10896"/>
                  <a:pt x="21599" y="10945"/>
                </a:cubicBezTo>
                <a:lnTo>
                  <a:pt x="24298" y="10981"/>
                </a:lnTo>
                <a:lnTo>
                  <a:pt x="18354" y="16768"/>
                </a:lnTo>
                <a:lnTo>
                  <a:pt x="12567" y="10823"/>
                </a:lnTo>
                <a:lnTo>
                  <a:pt x="15267" y="10859"/>
                </a:lnTo>
                <a:close/>
              </a:path>
            </a:pathLst>
          </a:custGeom>
          <a:gradFill rotWithShape="0">
            <a:gsLst>
              <a:gs pos="0">
                <a:srgbClr val="000000"/>
              </a:gs>
              <a:gs pos="100000">
                <a:srgbClr val="FF0000"/>
              </a:gs>
            </a:gsLst>
            <a:lin ang="5400000" scaled="1"/>
          </a:gradFill>
          <a:ln w="9525">
            <a:solidFill>
              <a:srgbClr val="FFFFFF"/>
            </a:solidFill>
            <a:miter lim="800000"/>
            <a:headEnd/>
            <a:tailEnd/>
          </a:ln>
        </p:spPr>
        <p:txBody>
          <a:bodyPr anchor="ctr">
            <a:prstTxWarp prst="textNoShape">
              <a:avLst/>
            </a:prstTxWarp>
            <a:spAutoFit/>
          </a:bodyPr>
          <a:lstStyle/>
          <a:p>
            <a:endParaRPr lang="en-US"/>
          </a:p>
        </p:txBody>
      </p:sp>
      <p:sp>
        <p:nvSpPr>
          <p:cNvPr id="40978" name="AutoShape 25"/>
          <p:cNvSpPr>
            <a:spLocks noChangeArrowheads="1"/>
          </p:cNvSpPr>
          <p:nvPr/>
        </p:nvSpPr>
        <p:spPr bwMode="auto">
          <a:xfrm rot="6709983" flipH="1">
            <a:off x="5280025" y="1520825"/>
            <a:ext cx="1803400" cy="2114550"/>
          </a:xfrm>
          <a:custGeom>
            <a:avLst/>
            <a:gdLst>
              <a:gd name="T0" fmla="*/ 1531137 w 21600"/>
              <a:gd name="T1" fmla="*/ 300247 h 21600"/>
              <a:gd name="T2" fmla="*/ 738225 w 21600"/>
              <a:gd name="T3" fmla="*/ 241705 h 21600"/>
              <a:gd name="T4" fmla="*/ 1269644 w 21600"/>
              <a:gd name="T5" fmla="*/ 614688 h 21600"/>
              <a:gd name="T6" fmla="*/ 2005114 w 21600"/>
              <a:gd name="T7" fmla="*/ 1326782 h 21600"/>
              <a:gd name="T8" fmla="*/ 1516943 w 21600"/>
              <a:gd name="T9" fmla="*/ 1701919 h 21600"/>
              <a:gd name="T10" fmla="*/ 1197007 w 21600"/>
              <a:gd name="T11" fmla="*/ 112942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980" y="12087"/>
                </a:moveTo>
                <a:cubicBezTo>
                  <a:pt x="17068" y="11664"/>
                  <a:pt x="17113" y="11232"/>
                  <a:pt x="17113" y="10800"/>
                </a:cubicBezTo>
                <a:cubicBezTo>
                  <a:pt x="17113" y="7313"/>
                  <a:pt x="14286" y="4487"/>
                  <a:pt x="10800" y="4487"/>
                </a:cubicBezTo>
                <a:cubicBezTo>
                  <a:pt x="10313" y="4486"/>
                  <a:pt x="9829" y="4543"/>
                  <a:pt x="9355" y="4654"/>
                </a:cubicBezTo>
                <a:lnTo>
                  <a:pt x="8329" y="286"/>
                </a:lnTo>
                <a:cubicBezTo>
                  <a:pt x="9139" y="96"/>
                  <a:pt x="9968" y="-1"/>
                  <a:pt x="10800" y="-1"/>
                </a:cubicBezTo>
                <a:cubicBezTo>
                  <a:pt x="16764" y="0"/>
                  <a:pt x="21600" y="4835"/>
                  <a:pt x="21600" y="10800"/>
                </a:cubicBezTo>
                <a:cubicBezTo>
                  <a:pt x="21600" y="11540"/>
                  <a:pt x="21523" y="12278"/>
                  <a:pt x="21372" y="13003"/>
                </a:cubicBezTo>
                <a:lnTo>
                  <a:pt x="24016" y="13553"/>
                </a:lnTo>
                <a:lnTo>
                  <a:pt x="18169" y="17385"/>
                </a:lnTo>
                <a:lnTo>
                  <a:pt x="14337" y="11537"/>
                </a:lnTo>
                <a:lnTo>
                  <a:pt x="16980" y="12087"/>
                </a:lnTo>
                <a:close/>
              </a:path>
            </a:pathLst>
          </a:custGeom>
          <a:gradFill rotWithShape="0">
            <a:gsLst>
              <a:gs pos="0">
                <a:srgbClr val="000000"/>
              </a:gs>
              <a:gs pos="100000">
                <a:srgbClr val="008000"/>
              </a:gs>
            </a:gsLst>
            <a:lin ang="5400000" scaled="1"/>
          </a:gradFill>
          <a:ln w="9525">
            <a:solidFill>
              <a:srgbClr val="FFFFFF"/>
            </a:solidFill>
            <a:miter lim="800000"/>
            <a:headEnd/>
            <a:tailEnd/>
          </a:ln>
        </p:spPr>
        <p:txBody>
          <a:bodyPr anchor="ctr">
            <a:prstTxWarp prst="textNoShape">
              <a:avLst/>
            </a:prstTxWarp>
            <a:spAutoFit/>
          </a:bodyPr>
          <a:lstStyle/>
          <a:p>
            <a:endParaRPr lang="en-US"/>
          </a:p>
        </p:txBody>
      </p:sp>
      <p:sp>
        <p:nvSpPr>
          <p:cNvPr id="25" name="Rectangle 788"/>
          <p:cNvSpPr>
            <a:spLocks noChangeArrowheads="1"/>
          </p:cNvSpPr>
          <p:nvPr/>
        </p:nvSpPr>
        <p:spPr bwMode="auto">
          <a:xfrm>
            <a:off x="5943599" y="6488668"/>
            <a:ext cx="3200401" cy="369332"/>
          </a:xfrm>
          <a:prstGeom prst="rect">
            <a:avLst/>
          </a:prstGeom>
          <a:noFill/>
          <a:ln w="9525">
            <a:noFill/>
            <a:miter lim="800000"/>
            <a:headEnd/>
            <a:tailEnd/>
          </a:ln>
          <a:effectLst/>
        </p:spPr>
        <p:txBody>
          <a:bodyPr wrap="square">
            <a:prstTxWarp prst="textNoShape">
              <a:avLst/>
            </a:prstTxWarp>
            <a:spAutoFit/>
          </a:bodyPr>
          <a:lstStyle/>
          <a:p>
            <a:r>
              <a:rPr lang="en-US" sz="1800" dirty="0" smtClean="0">
                <a:solidFill>
                  <a:schemeClr val="bg1"/>
                </a:solidFill>
                <a:latin typeface="Comic Sans MS" pitchFamily="26" charset="0"/>
              </a:rPr>
              <a:t>[</a:t>
            </a:r>
            <a:r>
              <a:rPr lang="en-US" sz="1800" dirty="0" err="1" smtClean="0">
                <a:solidFill>
                  <a:schemeClr val="bg1"/>
                </a:solidFill>
                <a:latin typeface="Comic Sans MS" pitchFamily="26" charset="0"/>
              </a:rPr>
              <a:t>Schuur</a:t>
            </a:r>
            <a:r>
              <a:rPr lang="en-US" sz="1800" dirty="0" smtClean="0">
                <a:solidFill>
                  <a:schemeClr val="bg1"/>
                </a:solidFill>
                <a:latin typeface="Comic Sans MS" pitchFamily="26" charset="0"/>
              </a:rPr>
              <a:t> et al. 2009 Nature] </a:t>
            </a:r>
            <a:endParaRPr lang="en-US" sz="1800" dirty="0">
              <a:solidFill>
                <a:schemeClr val="bg1"/>
              </a:solidFill>
              <a:latin typeface="Comic Sans MS" pitchFamily="2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bright="17000" contrast="35000"/>
          </a:blip>
          <a:stretch>
            <a:fillRect/>
          </a:stretch>
        </p:blipFill>
        <p:spPr>
          <a:xfrm>
            <a:off x="0" y="0"/>
            <a:ext cx="9143999" cy="6858000"/>
          </a:xfrm>
          <a:prstGeom prst="rect">
            <a:avLst/>
          </a:prstGeom>
        </p:spPr>
      </p:pic>
      <p:sp>
        <p:nvSpPr>
          <p:cNvPr id="2" name="Title 1"/>
          <p:cNvSpPr>
            <a:spLocks noGrp="1"/>
          </p:cNvSpPr>
          <p:nvPr>
            <p:ph type="title"/>
          </p:nvPr>
        </p:nvSpPr>
        <p:spPr>
          <a:xfrm>
            <a:off x="1" y="3710"/>
            <a:ext cx="9143998" cy="1143000"/>
          </a:xfrm>
        </p:spPr>
        <p:txBody>
          <a:bodyPr>
            <a:normAutofit fontScale="90000"/>
          </a:bodyPr>
          <a:lstStyle/>
          <a:p>
            <a:r>
              <a:rPr lang="en-US" dirty="0" err="1" smtClean="0">
                <a:solidFill>
                  <a:srgbClr val="FFFF00"/>
                </a:solidFill>
                <a:latin typeface="Comic Sans MS"/>
                <a:cs typeface="Comic Sans MS"/>
              </a:rPr>
              <a:t>CiPEHR</a:t>
            </a:r>
            <a:r>
              <a:rPr lang="en-US" dirty="0" smtClean="0">
                <a:solidFill>
                  <a:srgbClr val="FFFF00"/>
                </a:solidFill>
                <a:latin typeface="Comic Sans MS"/>
                <a:cs typeface="Comic Sans MS"/>
              </a:rPr>
              <a:t> Project</a:t>
            </a:r>
            <a:br>
              <a:rPr lang="en-US" dirty="0" smtClean="0">
                <a:solidFill>
                  <a:srgbClr val="FFFF00"/>
                </a:solidFill>
                <a:latin typeface="Comic Sans MS"/>
                <a:cs typeface="Comic Sans MS"/>
              </a:rPr>
            </a:br>
            <a:r>
              <a:rPr lang="en-US" sz="2889" dirty="0" smtClean="0">
                <a:solidFill>
                  <a:srgbClr val="FFFF00"/>
                </a:solidFill>
                <a:latin typeface="Comic Sans MS"/>
                <a:cs typeface="Comic Sans MS"/>
              </a:rPr>
              <a:t>(Carbon in Permafrost, Experimental Heating Research)</a:t>
            </a:r>
            <a:endParaRPr lang="en-US" sz="2889" dirty="0">
              <a:solidFill>
                <a:srgbClr val="FFFF00"/>
              </a:solidFill>
              <a:latin typeface="Comic Sans MS"/>
              <a:cs typeface="Comic Sans MS"/>
            </a:endParaRPr>
          </a:p>
        </p:txBody>
      </p:sp>
      <p:sp>
        <p:nvSpPr>
          <p:cNvPr id="7" name="TextBox 6"/>
          <p:cNvSpPr txBox="1"/>
          <p:nvPr/>
        </p:nvSpPr>
        <p:spPr>
          <a:xfrm>
            <a:off x="0" y="1231620"/>
            <a:ext cx="9194799" cy="5632310"/>
          </a:xfrm>
          <a:prstGeom prst="rect">
            <a:avLst/>
          </a:prstGeom>
          <a:noFill/>
        </p:spPr>
        <p:txBody>
          <a:bodyPr wrap="square" rtlCol="0">
            <a:spAutoFit/>
          </a:bodyPr>
          <a:lstStyle/>
          <a:p>
            <a:pPr algn="r"/>
            <a:r>
              <a:rPr lang="en-US" sz="2400" b="1" dirty="0" smtClean="0">
                <a:solidFill>
                  <a:schemeClr val="bg1"/>
                </a:solidFill>
                <a:latin typeface="Comic Sans MS"/>
                <a:cs typeface="Comic Sans MS"/>
              </a:rPr>
              <a:t>Two Treatments, Factorial</a:t>
            </a:r>
          </a:p>
          <a:p>
            <a:pPr algn="r"/>
            <a:r>
              <a:rPr lang="en-US" sz="2400" dirty="0" smtClean="0">
                <a:solidFill>
                  <a:schemeClr val="bg1"/>
                </a:solidFill>
                <a:latin typeface="Comic Sans MS"/>
                <a:cs typeface="Comic Sans MS"/>
              </a:rPr>
              <a:t>Winter Warming (Snow Fence + Snow Removal)</a:t>
            </a:r>
          </a:p>
          <a:p>
            <a:pPr algn="r"/>
            <a:r>
              <a:rPr lang="en-US" sz="2400" dirty="0" smtClean="0">
                <a:solidFill>
                  <a:schemeClr val="bg1"/>
                </a:solidFill>
                <a:latin typeface="Comic Sans MS"/>
                <a:cs typeface="Comic Sans MS"/>
              </a:rPr>
              <a:t>Summer Warming (Open Top Chamber)</a:t>
            </a:r>
          </a:p>
          <a:p>
            <a:pPr algn="r"/>
            <a:r>
              <a:rPr lang="en-US" sz="2400" dirty="0" smtClean="0">
                <a:solidFill>
                  <a:schemeClr val="bg1"/>
                </a:solidFill>
                <a:latin typeface="Comic Sans MS"/>
                <a:cs typeface="Comic Sans MS"/>
              </a:rPr>
              <a:t>Annual Warming (Combination)</a:t>
            </a:r>
          </a:p>
          <a:p>
            <a:pPr algn="r"/>
            <a:r>
              <a:rPr lang="en-US" sz="2400" dirty="0" smtClean="0">
                <a:solidFill>
                  <a:schemeClr val="bg1"/>
                </a:solidFill>
                <a:latin typeface="Comic Sans MS"/>
                <a:cs typeface="Comic Sans MS"/>
              </a:rPr>
              <a:t>Control (Ambient)</a:t>
            </a:r>
          </a:p>
          <a:p>
            <a:pPr algn="r"/>
            <a:endParaRPr lang="en-US" sz="2400" dirty="0" smtClean="0">
              <a:solidFill>
                <a:schemeClr val="bg1"/>
              </a:solidFill>
              <a:latin typeface="Comic Sans MS"/>
              <a:cs typeface="Comic Sans MS"/>
            </a:endParaRPr>
          </a:p>
          <a:p>
            <a:pPr algn="r"/>
            <a:endParaRPr lang="en-US" sz="2400" dirty="0" smtClean="0">
              <a:solidFill>
                <a:schemeClr val="bg1"/>
              </a:solidFill>
              <a:latin typeface="Comic Sans MS"/>
              <a:cs typeface="Comic Sans MS"/>
            </a:endParaRPr>
          </a:p>
          <a:p>
            <a:pPr algn="r"/>
            <a:endParaRPr lang="en-US" sz="2400" dirty="0" smtClean="0">
              <a:solidFill>
                <a:schemeClr val="bg1"/>
              </a:solidFill>
              <a:latin typeface="Comic Sans MS"/>
              <a:cs typeface="Comic Sans MS"/>
            </a:endParaRPr>
          </a:p>
          <a:p>
            <a:pPr algn="r"/>
            <a:endParaRPr lang="en-US" sz="2400" dirty="0" smtClean="0">
              <a:solidFill>
                <a:schemeClr val="bg1"/>
              </a:solidFill>
              <a:latin typeface="Comic Sans MS"/>
              <a:cs typeface="Comic Sans MS"/>
            </a:endParaRPr>
          </a:p>
          <a:p>
            <a:pPr algn="r"/>
            <a:endParaRPr lang="en-US" sz="2400" dirty="0" smtClean="0">
              <a:solidFill>
                <a:schemeClr val="bg1"/>
              </a:solidFill>
              <a:latin typeface="Comic Sans MS"/>
              <a:cs typeface="Comic Sans MS"/>
            </a:endParaRPr>
          </a:p>
          <a:p>
            <a:pPr algn="r"/>
            <a:endParaRPr lang="en-US" sz="2400" b="1" dirty="0" smtClean="0">
              <a:solidFill>
                <a:srgbClr val="FFFF00"/>
              </a:solidFill>
              <a:latin typeface="Comic Sans MS"/>
              <a:cs typeface="Comic Sans MS"/>
            </a:endParaRPr>
          </a:p>
          <a:p>
            <a:r>
              <a:rPr lang="en-US" sz="2400" b="1" dirty="0" smtClean="0">
                <a:solidFill>
                  <a:srgbClr val="FFFF00"/>
                </a:solidFill>
                <a:latin typeface="Comic Sans MS"/>
                <a:cs typeface="Comic Sans MS"/>
              </a:rPr>
              <a:t>Replicated:</a:t>
            </a:r>
            <a:r>
              <a:rPr lang="en-US" sz="2400" dirty="0" smtClean="0">
                <a:solidFill>
                  <a:srgbClr val="FFFF00"/>
                </a:solidFill>
                <a:latin typeface="Comic Sans MS"/>
                <a:cs typeface="Comic Sans MS"/>
              </a:rPr>
              <a:t> 6 times </a:t>
            </a:r>
            <a:r>
              <a:rPr lang="en-US" sz="2400" dirty="0" err="1" smtClean="0">
                <a:solidFill>
                  <a:srgbClr val="FFFF00"/>
                </a:solidFill>
                <a:latin typeface="Comic Sans MS"/>
                <a:cs typeface="Comic Sans MS"/>
              </a:rPr>
              <a:t>w</a:t>
            </a:r>
            <a:r>
              <a:rPr lang="en-US" sz="2400" dirty="0" smtClean="0">
                <a:solidFill>
                  <a:srgbClr val="FFFF00"/>
                </a:solidFill>
                <a:latin typeface="Comic Sans MS"/>
                <a:cs typeface="Comic Sans MS"/>
              </a:rPr>
              <a:t>/ </a:t>
            </a:r>
            <a:r>
              <a:rPr lang="en-US" sz="2400" dirty="0" err="1" smtClean="0">
                <a:solidFill>
                  <a:srgbClr val="FFFF00"/>
                </a:solidFill>
                <a:latin typeface="Comic Sans MS"/>
                <a:cs typeface="Comic Sans MS"/>
              </a:rPr>
              <a:t>subreplicate</a:t>
            </a:r>
            <a:r>
              <a:rPr lang="en-US" sz="2400" dirty="0" smtClean="0">
                <a:solidFill>
                  <a:srgbClr val="FFFF00"/>
                </a:solidFill>
                <a:latin typeface="Comic Sans MS"/>
                <a:cs typeface="Comic Sans MS"/>
              </a:rPr>
              <a:t> plots</a:t>
            </a:r>
          </a:p>
          <a:p>
            <a:r>
              <a:rPr lang="en-US" sz="2400" b="1" dirty="0" smtClean="0">
                <a:solidFill>
                  <a:srgbClr val="FFFF00"/>
                </a:solidFill>
                <a:latin typeface="Comic Sans MS"/>
                <a:cs typeface="Comic Sans MS"/>
              </a:rPr>
              <a:t>Established:</a:t>
            </a:r>
            <a:r>
              <a:rPr lang="en-US" sz="2400" dirty="0" smtClean="0">
                <a:solidFill>
                  <a:srgbClr val="FFFF00"/>
                </a:solidFill>
                <a:latin typeface="Comic Sans MS"/>
                <a:cs typeface="Comic Sans MS"/>
              </a:rPr>
              <a:t> Summer 2008 </a:t>
            </a:r>
          </a:p>
          <a:p>
            <a:endParaRPr lang="en-US" sz="2400" b="1" dirty="0" smtClean="0">
              <a:solidFill>
                <a:srgbClr val="FFFF00"/>
              </a:solidFill>
              <a:latin typeface="Comic Sans MS"/>
              <a:cs typeface="Comic Sans MS"/>
            </a:endParaRPr>
          </a:p>
          <a:p>
            <a:r>
              <a:rPr lang="en-US" sz="2400" b="1" dirty="0" smtClean="0">
                <a:solidFill>
                  <a:srgbClr val="FFFF00"/>
                </a:solidFill>
                <a:latin typeface="Comic Sans MS"/>
                <a:cs typeface="Comic Sans MS"/>
              </a:rPr>
              <a:t>Next Step:</a:t>
            </a:r>
            <a:r>
              <a:rPr lang="en-US" sz="2400" dirty="0" smtClean="0">
                <a:solidFill>
                  <a:srgbClr val="FFFF00"/>
                </a:solidFill>
                <a:latin typeface="Comic Sans MS"/>
                <a:cs typeface="Comic Sans MS"/>
              </a:rPr>
              <a:t> Water Table Manipulation (2011)</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CiPEHR v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884216" y="520705"/>
            <a:ext cx="5532583" cy="7159813"/>
          </a:xfrm>
          <a:prstGeom prst="rect">
            <a:avLst/>
          </a:prstGeom>
        </p:spPr>
      </p:pic>
      <p:sp>
        <p:nvSpPr>
          <p:cNvPr id="3" name="Title 1"/>
          <p:cNvSpPr txBox="1">
            <a:spLocks/>
          </p:cNvSpPr>
          <p:nvPr/>
        </p:nvSpPr>
        <p:spPr>
          <a:xfrm>
            <a:off x="0" y="3710"/>
            <a:ext cx="9474199" cy="1143000"/>
          </a:xfrm>
          <a:prstGeom prst="rect">
            <a:avLst/>
          </a:prstGeom>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Comic Sans MS"/>
                <a:ea typeface="+mj-ea"/>
                <a:cs typeface="Comic Sans MS"/>
              </a:rPr>
              <a:t>Winter Warming Causes Surface Permafrost Degradation</a:t>
            </a:r>
            <a:endParaRPr kumimoji="0" lang="en-US" sz="3600" b="0" i="0" u="none" strike="noStrike" kern="1200" cap="none" spc="0" normalizeH="0" baseline="0" noProof="0" dirty="0">
              <a:ln>
                <a:noFill/>
              </a:ln>
              <a:effectLst/>
              <a:uLnTx/>
              <a:uFillTx/>
              <a:latin typeface="Comic Sans MS"/>
              <a:ea typeface="+mj-ea"/>
              <a:cs typeface="Comic Sans MS"/>
            </a:endParaRPr>
          </a:p>
        </p:txBody>
      </p:sp>
      <p:sp>
        <p:nvSpPr>
          <p:cNvPr id="4" name="Rectangle 3"/>
          <p:cNvSpPr/>
          <p:nvPr/>
        </p:nvSpPr>
        <p:spPr>
          <a:xfrm>
            <a:off x="0" y="6234668"/>
            <a:ext cx="2501669" cy="646331"/>
          </a:xfrm>
          <a:prstGeom prst="rect">
            <a:avLst/>
          </a:prstGeom>
        </p:spPr>
        <p:txBody>
          <a:bodyPr wrap="none">
            <a:spAutoFit/>
          </a:bodyPr>
          <a:lstStyle/>
          <a:p>
            <a:pPr>
              <a:buFont typeface="Symbol" pitchFamily="-112" charset="2"/>
              <a:buNone/>
            </a:pPr>
            <a:r>
              <a:rPr lang="en-US" sz="1800" dirty="0" err="1" smtClean="0">
                <a:solidFill>
                  <a:srgbClr val="000000"/>
                </a:solidFill>
                <a:latin typeface="Comic Sans MS" pitchFamily="-112" charset="0"/>
              </a:rPr>
              <a:t>Natali</a:t>
            </a:r>
            <a:r>
              <a:rPr lang="en-US" sz="1800" dirty="0" smtClean="0">
                <a:solidFill>
                  <a:srgbClr val="000000"/>
                </a:solidFill>
                <a:latin typeface="Comic Sans MS" pitchFamily="-112" charset="0"/>
              </a:rPr>
              <a:t> et al. 2010, </a:t>
            </a:r>
          </a:p>
          <a:p>
            <a:pPr>
              <a:buFont typeface="Symbol" pitchFamily="-112" charset="2"/>
              <a:buNone/>
            </a:pPr>
            <a:r>
              <a:rPr lang="en-US" sz="1800" dirty="0" smtClean="0">
                <a:solidFill>
                  <a:srgbClr val="000000"/>
                </a:solidFill>
                <a:latin typeface="Comic Sans MS" pitchFamily="-112" charset="0"/>
              </a:rPr>
              <a:t>Global Change Biology</a:t>
            </a:r>
            <a:endParaRPr lang="en-US" sz="1800" dirty="0">
              <a:solidFill>
                <a:srgbClr val="000000"/>
              </a:solidFill>
              <a:latin typeface="Comic Sans MS" pitchFamily="-112"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igure7.JPG"/>
          <p:cNvPicPr/>
          <p:nvPr/>
        </p:nvPicPr>
        <p:blipFill>
          <a:blip r:embed="rId3" cstate="print"/>
          <a:srcRect t="10047" b="29673"/>
          <a:stretch>
            <a:fillRect/>
          </a:stretch>
        </p:blipFill>
        <p:spPr>
          <a:xfrm>
            <a:off x="84665" y="1270000"/>
            <a:ext cx="8940799" cy="4673600"/>
          </a:xfrm>
          <a:prstGeom prst="rect">
            <a:avLst/>
          </a:prstGeom>
        </p:spPr>
      </p:pic>
      <p:sp>
        <p:nvSpPr>
          <p:cNvPr id="5" name="Title 1"/>
          <p:cNvSpPr>
            <a:spLocks noGrp="1"/>
          </p:cNvSpPr>
          <p:nvPr>
            <p:ph type="title"/>
          </p:nvPr>
        </p:nvSpPr>
        <p:spPr>
          <a:xfrm>
            <a:off x="-685800" y="-157155"/>
            <a:ext cx="10617200" cy="1143000"/>
          </a:xfrm>
        </p:spPr>
        <p:txBody>
          <a:bodyPr>
            <a:normAutofit/>
          </a:bodyPr>
          <a:lstStyle/>
          <a:p>
            <a:r>
              <a:rPr lang="en-US" sz="3600" dirty="0" smtClean="0">
                <a:latin typeface="Comic Sans MS"/>
                <a:cs typeface="Comic Sans MS"/>
              </a:rPr>
              <a:t>Ecosystem Response to Permafrost Thaw</a:t>
            </a:r>
            <a:endParaRPr lang="en-US" sz="3600" dirty="0">
              <a:latin typeface="Comic Sans MS"/>
              <a:cs typeface="Comic Sans MS"/>
            </a:endParaRPr>
          </a:p>
        </p:txBody>
      </p:sp>
      <p:sp>
        <p:nvSpPr>
          <p:cNvPr id="7" name="Rectangle 6"/>
          <p:cNvSpPr/>
          <p:nvPr/>
        </p:nvSpPr>
        <p:spPr>
          <a:xfrm>
            <a:off x="0" y="6450568"/>
            <a:ext cx="5029200" cy="369332"/>
          </a:xfrm>
          <a:prstGeom prst="rect">
            <a:avLst/>
          </a:prstGeom>
        </p:spPr>
        <p:txBody>
          <a:bodyPr wrap="square">
            <a:spAutoFit/>
          </a:bodyPr>
          <a:lstStyle/>
          <a:p>
            <a:pPr>
              <a:buFont typeface="Symbol" pitchFamily="-112" charset="2"/>
              <a:buNone/>
            </a:pPr>
            <a:r>
              <a:rPr lang="en-US" sz="1800" dirty="0" err="1" smtClean="0">
                <a:solidFill>
                  <a:srgbClr val="000000"/>
                </a:solidFill>
                <a:latin typeface="Comic Sans MS" pitchFamily="-112" charset="0"/>
              </a:rPr>
              <a:t>Natali</a:t>
            </a:r>
            <a:r>
              <a:rPr lang="en-US" sz="1800" dirty="0" smtClean="0">
                <a:solidFill>
                  <a:srgbClr val="000000"/>
                </a:solidFill>
                <a:latin typeface="Comic Sans MS" pitchFamily="-112" charset="0"/>
              </a:rPr>
              <a:t> et al. 2010, Global Change Biology</a:t>
            </a:r>
            <a:endParaRPr lang="en-US" sz="1800" dirty="0">
              <a:solidFill>
                <a:srgbClr val="000000"/>
              </a:solidFill>
              <a:latin typeface="Comic Sans MS" pitchFamily="-112"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026"/>
          <p:cNvSpPr>
            <a:spLocks noChangeArrowheads="1"/>
          </p:cNvSpPr>
          <p:nvPr/>
        </p:nvSpPr>
        <p:spPr bwMode="auto">
          <a:xfrm>
            <a:off x="214313" y="0"/>
            <a:ext cx="8737600" cy="641350"/>
          </a:xfrm>
          <a:prstGeom prst="rect">
            <a:avLst/>
          </a:prstGeom>
          <a:noFill/>
          <a:ln w="9525">
            <a:noFill/>
            <a:miter lim="800000"/>
            <a:headEnd/>
            <a:tailEnd/>
          </a:ln>
          <a:effectLst/>
        </p:spPr>
        <p:txBody>
          <a:bodyPr wrap="none">
            <a:prstTxWarp prst="textNoShape">
              <a:avLst/>
            </a:prstTxWarp>
            <a:spAutoFit/>
          </a:bodyPr>
          <a:lstStyle/>
          <a:p>
            <a:pPr algn="ctr"/>
            <a:r>
              <a:rPr lang="en-US" sz="3600">
                <a:solidFill>
                  <a:srgbClr val="FFFF00"/>
                </a:solidFill>
                <a:latin typeface="Comic Sans MS" pitchFamily="-112" charset="0"/>
              </a:rPr>
              <a:t>Permafrost Feedback to Climate Change</a:t>
            </a:r>
          </a:p>
        </p:txBody>
      </p:sp>
      <p:grpSp>
        <p:nvGrpSpPr>
          <p:cNvPr id="2" name="Group 1027"/>
          <p:cNvGrpSpPr>
            <a:grpSpLocks/>
          </p:cNvGrpSpPr>
          <p:nvPr/>
        </p:nvGrpSpPr>
        <p:grpSpPr bwMode="auto">
          <a:xfrm>
            <a:off x="7523163" y="3119438"/>
            <a:ext cx="858837" cy="919162"/>
            <a:chOff x="1920" y="1104"/>
            <a:chExt cx="541" cy="579"/>
          </a:xfrm>
        </p:grpSpPr>
        <p:sp>
          <p:nvSpPr>
            <p:cNvPr id="193540" name="Text Box 1028"/>
            <p:cNvSpPr txBox="1">
              <a:spLocks noChangeArrowheads="1"/>
            </p:cNvSpPr>
            <p:nvPr/>
          </p:nvSpPr>
          <p:spPr bwMode="auto">
            <a:xfrm>
              <a:off x="2031" y="1156"/>
              <a:ext cx="430" cy="404"/>
            </a:xfrm>
            <a:prstGeom prst="rect">
              <a:avLst/>
            </a:prstGeom>
            <a:noFill/>
            <a:ln w="12700">
              <a:noFill/>
              <a:miter lim="800000"/>
              <a:headEnd/>
              <a:tailEnd/>
            </a:ln>
            <a:effectLst/>
          </p:spPr>
          <p:txBody>
            <a:bodyPr wrap="none">
              <a:prstTxWarp prst="textNoShape">
                <a:avLst/>
              </a:prstTxWarp>
              <a:spAutoFit/>
            </a:bodyPr>
            <a:lstStyle/>
            <a:p>
              <a:r>
                <a:rPr lang="en-US" sz="3600">
                  <a:solidFill>
                    <a:schemeClr val="bg1"/>
                  </a:solidFill>
                  <a:latin typeface="Comic Sans MS" pitchFamily="-112" charset="0"/>
                </a:rPr>
                <a:t>°T</a:t>
              </a:r>
            </a:p>
          </p:txBody>
        </p:sp>
        <p:sp>
          <p:nvSpPr>
            <p:cNvPr id="193541" name="Line 1029"/>
            <p:cNvSpPr>
              <a:spLocks noChangeShapeType="1"/>
            </p:cNvSpPr>
            <p:nvPr/>
          </p:nvSpPr>
          <p:spPr bwMode="auto">
            <a:xfrm flipV="1">
              <a:off x="1920" y="1104"/>
              <a:ext cx="0" cy="579"/>
            </a:xfrm>
            <a:prstGeom prst="line">
              <a:avLst/>
            </a:prstGeom>
            <a:noFill/>
            <a:ln w="50800">
              <a:solidFill>
                <a:schemeClr val="bg1"/>
              </a:solidFill>
              <a:round/>
              <a:headEnd/>
              <a:tailEnd type="triangle" w="sm" len="lg"/>
            </a:ln>
            <a:effectLst/>
          </p:spPr>
          <p:txBody>
            <a:bodyPr wrap="none" anchor="ctr">
              <a:prstTxWarp prst="textNoShape">
                <a:avLst/>
              </a:prstTxWarp>
            </a:bodyPr>
            <a:lstStyle/>
            <a:p>
              <a:endParaRPr lang="en-US"/>
            </a:p>
          </p:txBody>
        </p:sp>
      </p:grpSp>
      <p:sp>
        <p:nvSpPr>
          <p:cNvPr id="193542" name="AutoShape 1030"/>
          <p:cNvSpPr>
            <a:spLocks noChangeArrowheads="1"/>
          </p:cNvSpPr>
          <p:nvPr/>
        </p:nvSpPr>
        <p:spPr bwMode="auto">
          <a:xfrm rot="-16458267">
            <a:off x="6210300" y="3619500"/>
            <a:ext cx="1905000" cy="1676400"/>
          </a:xfrm>
          <a:custGeom>
            <a:avLst/>
            <a:gdLst>
              <a:gd name="G0" fmla="+- -835261 0 0"/>
              <a:gd name="G1" fmla="+- -6161172 0 0"/>
              <a:gd name="G2" fmla="+- -835261 0 -6161172"/>
              <a:gd name="G3" fmla="+- 10800 0 0"/>
              <a:gd name="G4" fmla="+- 0 0 -835261"/>
              <a:gd name="T0" fmla="*/ 360 256 1"/>
              <a:gd name="T1" fmla="*/ 0 256 1"/>
              <a:gd name="G5" fmla="+- G2 T0 T1"/>
              <a:gd name="G6" fmla="?: G2 G2 G5"/>
              <a:gd name="G7" fmla="+- 0 0 G6"/>
              <a:gd name="G8" fmla="+- 6092 0 0"/>
              <a:gd name="G9" fmla="+- 0 0 -6161172"/>
              <a:gd name="G10" fmla="+- 6092 0 2700"/>
              <a:gd name="G11" fmla="cos G10 -835261"/>
              <a:gd name="G12" fmla="sin G10 -835261"/>
              <a:gd name="G13" fmla="cos 13500 -835261"/>
              <a:gd name="G14" fmla="sin 13500 -835261"/>
              <a:gd name="G15" fmla="+- G11 10800 0"/>
              <a:gd name="G16" fmla="+- G12 10800 0"/>
              <a:gd name="G17" fmla="+- G13 10800 0"/>
              <a:gd name="G18" fmla="+- G14 10800 0"/>
              <a:gd name="G19" fmla="*/ 6092 1 2"/>
              <a:gd name="G20" fmla="+- G19 5400 0"/>
              <a:gd name="G21" fmla="cos G20 -835261"/>
              <a:gd name="G22" fmla="sin G20 -835261"/>
              <a:gd name="G23" fmla="+- G21 10800 0"/>
              <a:gd name="G24" fmla="+- G12 G23 G22"/>
              <a:gd name="G25" fmla="+- G22 G23 G11"/>
              <a:gd name="G26" fmla="cos 10800 -835261"/>
              <a:gd name="G27" fmla="sin 10800 -835261"/>
              <a:gd name="G28" fmla="cos 6092 -835261"/>
              <a:gd name="G29" fmla="sin 6092 -835261"/>
              <a:gd name="G30" fmla="+- G26 10800 0"/>
              <a:gd name="G31" fmla="+- G27 10800 0"/>
              <a:gd name="G32" fmla="+- G28 10800 0"/>
              <a:gd name="G33" fmla="+- G29 10800 0"/>
              <a:gd name="G34" fmla="+- G19 5400 0"/>
              <a:gd name="G35" fmla="cos G34 -6161172"/>
              <a:gd name="G36" fmla="sin G34 -6161172"/>
              <a:gd name="G37" fmla="+/ -6161172 -835261 2"/>
              <a:gd name="T2" fmla="*/ 180 256 1"/>
              <a:gd name="T3" fmla="*/ 0 256 1"/>
              <a:gd name="G38" fmla="+- G37 T2 T3"/>
              <a:gd name="G39" fmla="?: G2 G37 G38"/>
              <a:gd name="G40" fmla="cos 10800 G39"/>
              <a:gd name="G41" fmla="sin 10800 G39"/>
              <a:gd name="G42" fmla="cos 6092 G39"/>
              <a:gd name="G43" fmla="sin 6092 G39"/>
              <a:gd name="G44" fmla="+- G40 10800 0"/>
              <a:gd name="G45" fmla="+- G41 10800 0"/>
              <a:gd name="G46" fmla="+- G42 10800 0"/>
              <a:gd name="G47" fmla="+- G43 10800 0"/>
              <a:gd name="G48" fmla="+- G35 10800 0"/>
              <a:gd name="G49" fmla="+- G36 10800 0"/>
              <a:gd name="T4" fmla="*/ 17242 w 21600"/>
              <a:gd name="T5" fmla="*/ 2131 h 21600"/>
              <a:gd name="T6" fmla="*/ 10209 w 21600"/>
              <a:gd name="T7" fmla="*/ 2374 h 21600"/>
              <a:gd name="T8" fmla="*/ 14434 w 21600"/>
              <a:gd name="T9" fmla="*/ 5910 h 21600"/>
              <a:gd name="T10" fmla="*/ 23967 w 21600"/>
              <a:gd name="T11" fmla="*/ 7821 h 21600"/>
              <a:gd name="T12" fmla="*/ 20152 w 21600"/>
              <a:gd name="T13" fmla="*/ 13865 h 21600"/>
              <a:gd name="T14" fmla="*/ 14108 w 21600"/>
              <a:gd name="T15" fmla="*/ 1005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41" y="9456"/>
                </a:moveTo>
                <a:cubicBezTo>
                  <a:pt x="16113" y="6679"/>
                  <a:pt x="13646" y="4707"/>
                  <a:pt x="10800" y="4707"/>
                </a:cubicBezTo>
                <a:cubicBezTo>
                  <a:pt x="10657" y="4707"/>
                  <a:pt x="10515" y="4712"/>
                  <a:pt x="10373" y="4722"/>
                </a:cubicBezTo>
                <a:lnTo>
                  <a:pt x="10044" y="26"/>
                </a:lnTo>
                <a:cubicBezTo>
                  <a:pt x="10295" y="8"/>
                  <a:pt x="10547" y="-1"/>
                  <a:pt x="10800" y="-1"/>
                </a:cubicBezTo>
                <a:cubicBezTo>
                  <a:pt x="15846" y="-1"/>
                  <a:pt x="20220" y="3495"/>
                  <a:pt x="21333" y="8417"/>
                </a:cubicBezTo>
                <a:lnTo>
                  <a:pt x="23967" y="7821"/>
                </a:lnTo>
                <a:lnTo>
                  <a:pt x="20152" y="13865"/>
                </a:lnTo>
                <a:lnTo>
                  <a:pt x="14108" y="10051"/>
                </a:lnTo>
                <a:lnTo>
                  <a:pt x="16741" y="9456"/>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grpSp>
        <p:nvGrpSpPr>
          <p:cNvPr id="3" name="Group 1031"/>
          <p:cNvGrpSpPr>
            <a:grpSpLocks/>
          </p:cNvGrpSpPr>
          <p:nvPr/>
        </p:nvGrpSpPr>
        <p:grpSpPr bwMode="auto">
          <a:xfrm>
            <a:off x="457200" y="2971800"/>
            <a:ext cx="3962400" cy="1190625"/>
            <a:chOff x="1200" y="3124"/>
            <a:chExt cx="2496" cy="750"/>
          </a:xfrm>
        </p:grpSpPr>
        <p:sp>
          <p:nvSpPr>
            <p:cNvPr id="193544" name="Text Box 1032"/>
            <p:cNvSpPr txBox="1">
              <a:spLocks noChangeArrowheads="1"/>
            </p:cNvSpPr>
            <p:nvPr/>
          </p:nvSpPr>
          <p:spPr bwMode="auto">
            <a:xfrm>
              <a:off x="1421" y="3124"/>
              <a:ext cx="2275" cy="750"/>
            </a:xfrm>
            <a:prstGeom prst="rect">
              <a:avLst/>
            </a:prstGeom>
            <a:noFill/>
            <a:ln w="12700">
              <a:noFill/>
              <a:miter lim="800000"/>
              <a:headEnd/>
              <a:tailEnd/>
            </a:ln>
            <a:effectLst/>
          </p:spPr>
          <p:txBody>
            <a:bodyPr wrap="none">
              <a:prstTxWarp prst="textNoShape">
                <a:avLst/>
              </a:prstTxWarp>
              <a:spAutoFit/>
            </a:bodyPr>
            <a:lstStyle/>
            <a:p>
              <a:r>
                <a:rPr lang="en-US" sz="3600">
                  <a:solidFill>
                    <a:srgbClr val="FFFFFF"/>
                  </a:solidFill>
                  <a:latin typeface="Comic Sans MS" pitchFamily="-112" charset="0"/>
                </a:rPr>
                <a:t>Organic matter </a:t>
              </a:r>
            </a:p>
            <a:p>
              <a:r>
                <a:rPr lang="en-US" sz="3600">
                  <a:solidFill>
                    <a:srgbClr val="FFFFFF"/>
                  </a:solidFill>
                  <a:latin typeface="Comic Sans MS" pitchFamily="-112" charset="0"/>
                </a:rPr>
                <a:t>decomposition</a:t>
              </a:r>
            </a:p>
          </p:txBody>
        </p:sp>
        <p:sp>
          <p:nvSpPr>
            <p:cNvPr id="193545" name="Line 1033"/>
            <p:cNvSpPr>
              <a:spLocks noChangeShapeType="1"/>
            </p:cNvSpPr>
            <p:nvPr/>
          </p:nvSpPr>
          <p:spPr bwMode="auto">
            <a:xfrm flipV="1">
              <a:off x="1200" y="3216"/>
              <a:ext cx="0" cy="579"/>
            </a:xfrm>
            <a:prstGeom prst="line">
              <a:avLst/>
            </a:prstGeom>
            <a:noFill/>
            <a:ln w="50800">
              <a:solidFill>
                <a:schemeClr val="bg1"/>
              </a:solidFill>
              <a:round/>
              <a:headEnd/>
              <a:tailEnd type="triangle" w="sm" len="lg"/>
            </a:ln>
            <a:effectLst/>
          </p:spPr>
          <p:txBody>
            <a:bodyPr wrap="none" anchor="ctr">
              <a:prstTxWarp prst="textNoShape">
                <a:avLst/>
              </a:prstTxWarp>
            </a:bodyPr>
            <a:lstStyle/>
            <a:p>
              <a:endParaRPr lang="en-US"/>
            </a:p>
          </p:txBody>
        </p:sp>
      </p:grpSp>
      <p:sp>
        <p:nvSpPr>
          <p:cNvPr id="193546" name="Text Box 1034"/>
          <p:cNvSpPr txBox="1">
            <a:spLocks noChangeArrowheads="1"/>
          </p:cNvSpPr>
          <p:nvPr/>
        </p:nvSpPr>
        <p:spPr bwMode="auto">
          <a:xfrm>
            <a:off x="4094163" y="1176338"/>
            <a:ext cx="2081536" cy="923330"/>
          </a:xfrm>
          <a:prstGeom prst="rect">
            <a:avLst/>
          </a:prstGeom>
          <a:noFill/>
          <a:ln w="12700">
            <a:noFill/>
            <a:miter lim="800000"/>
            <a:headEnd/>
            <a:tailEnd/>
          </a:ln>
          <a:effectLst/>
        </p:spPr>
        <p:txBody>
          <a:bodyPr wrap="none">
            <a:prstTxWarp prst="textNoShape">
              <a:avLst/>
            </a:prstTxWarp>
            <a:spAutoFit/>
          </a:bodyPr>
          <a:lstStyle/>
          <a:p>
            <a:r>
              <a:rPr lang="en-US" sz="5400" b="1" dirty="0">
                <a:solidFill>
                  <a:schemeClr val="bg1"/>
                </a:solidFill>
                <a:latin typeface="Comic Sans MS" pitchFamily="-112" charset="0"/>
              </a:rPr>
              <a:t>CO</a:t>
            </a:r>
            <a:r>
              <a:rPr lang="en-US" sz="5400" b="1" baseline="-25000" dirty="0">
                <a:solidFill>
                  <a:schemeClr val="bg1"/>
                </a:solidFill>
                <a:latin typeface="Comic Sans MS" pitchFamily="-112" charset="0"/>
              </a:rPr>
              <a:t>2</a:t>
            </a:r>
            <a:r>
              <a:rPr lang="en-US" sz="4800" b="1" baseline="-25000" dirty="0" smtClean="0">
                <a:solidFill>
                  <a:schemeClr val="bg1"/>
                </a:solidFill>
                <a:latin typeface="Comic Sans MS" pitchFamily="-112" charset="0"/>
              </a:rPr>
              <a:t>,</a:t>
            </a:r>
            <a:r>
              <a:rPr lang="en-US" sz="2000" dirty="0" smtClean="0">
                <a:solidFill>
                  <a:schemeClr val="bg1"/>
                </a:solidFill>
                <a:latin typeface="Comic Sans MS" pitchFamily="-112" charset="0"/>
              </a:rPr>
              <a:t>CH</a:t>
            </a:r>
            <a:r>
              <a:rPr lang="en-US" sz="2000" baseline="-25000" dirty="0" smtClean="0">
                <a:solidFill>
                  <a:schemeClr val="bg1"/>
                </a:solidFill>
                <a:latin typeface="Comic Sans MS" pitchFamily="-112" charset="0"/>
              </a:rPr>
              <a:t>4</a:t>
            </a:r>
            <a:endParaRPr lang="en-US" sz="2000" dirty="0">
              <a:solidFill>
                <a:schemeClr val="bg1"/>
              </a:solidFill>
              <a:latin typeface="Comic Sans MS" pitchFamily="-112" charset="0"/>
            </a:endParaRPr>
          </a:p>
        </p:txBody>
      </p:sp>
      <p:grpSp>
        <p:nvGrpSpPr>
          <p:cNvPr id="4" name="Group 1035"/>
          <p:cNvGrpSpPr>
            <a:grpSpLocks/>
          </p:cNvGrpSpPr>
          <p:nvPr/>
        </p:nvGrpSpPr>
        <p:grpSpPr bwMode="auto">
          <a:xfrm>
            <a:off x="3592513" y="5105400"/>
            <a:ext cx="2962275" cy="1190625"/>
            <a:chOff x="1200" y="3124"/>
            <a:chExt cx="1866" cy="750"/>
          </a:xfrm>
        </p:grpSpPr>
        <p:sp>
          <p:nvSpPr>
            <p:cNvPr id="193548" name="Text Box 1036"/>
            <p:cNvSpPr txBox="1">
              <a:spLocks noChangeArrowheads="1"/>
            </p:cNvSpPr>
            <p:nvPr/>
          </p:nvSpPr>
          <p:spPr bwMode="auto">
            <a:xfrm>
              <a:off x="1421" y="3124"/>
              <a:ext cx="1645" cy="750"/>
            </a:xfrm>
            <a:prstGeom prst="rect">
              <a:avLst/>
            </a:prstGeom>
            <a:noFill/>
            <a:ln w="12700">
              <a:noFill/>
              <a:miter lim="800000"/>
              <a:headEnd/>
              <a:tailEnd/>
            </a:ln>
            <a:effectLst/>
          </p:spPr>
          <p:txBody>
            <a:bodyPr wrap="none">
              <a:prstTxWarp prst="textNoShape">
                <a:avLst/>
              </a:prstTxWarp>
              <a:spAutoFit/>
            </a:bodyPr>
            <a:lstStyle/>
            <a:p>
              <a:r>
                <a:rPr lang="en-US" sz="3600">
                  <a:solidFill>
                    <a:srgbClr val="FFFFFF"/>
                  </a:solidFill>
                  <a:latin typeface="Comic Sans MS" pitchFamily="-112" charset="0"/>
                </a:rPr>
                <a:t>Permafrost</a:t>
              </a:r>
            </a:p>
            <a:p>
              <a:r>
                <a:rPr lang="en-US" sz="3600">
                  <a:solidFill>
                    <a:srgbClr val="FFFFFF"/>
                  </a:solidFill>
                  <a:latin typeface="Comic Sans MS" pitchFamily="-112" charset="0"/>
                </a:rPr>
                <a:t>thaw</a:t>
              </a:r>
            </a:p>
          </p:txBody>
        </p:sp>
        <p:sp>
          <p:nvSpPr>
            <p:cNvPr id="193549" name="Line 1037"/>
            <p:cNvSpPr>
              <a:spLocks noChangeShapeType="1"/>
            </p:cNvSpPr>
            <p:nvPr/>
          </p:nvSpPr>
          <p:spPr bwMode="auto">
            <a:xfrm flipV="1">
              <a:off x="1200" y="3216"/>
              <a:ext cx="0" cy="579"/>
            </a:xfrm>
            <a:prstGeom prst="line">
              <a:avLst/>
            </a:prstGeom>
            <a:noFill/>
            <a:ln w="50800">
              <a:solidFill>
                <a:schemeClr val="bg1"/>
              </a:solidFill>
              <a:round/>
              <a:headEnd/>
              <a:tailEnd type="triangle" w="sm" len="lg"/>
            </a:ln>
            <a:effectLst/>
          </p:spPr>
          <p:txBody>
            <a:bodyPr wrap="none" anchor="ctr">
              <a:prstTxWarp prst="textNoShape">
                <a:avLst/>
              </a:prstTxWarp>
            </a:bodyPr>
            <a:lstStyle/>
            <a:p>
              <a:endParaRPr lang="en-US"/>
            </a:p>
          </p:txBody>
        </p:sp>
      </p:grpSp>
      <p:sp>
        <p:nvSpPr>
          <p:cNvPr id="193550" name="AutoShape 1038"/>
          <p:cNvSpPr>
            <a:spLocks noChangeArrowheads="1"/>
          </p:cNvSpPr>
          <p:nvPr/>
        </p:nvSpPr>
        <p:spPr bwMode="auto">
          <a:xfrm rot="-10798227">
            <a:off x="1981200" y="3810000"/>
            <a:ext cx="1905000" cy="1676400"/>
          </a:xfrm>
          <a:custGeom>
            <a:avLst/>
            <a:gdLst>
              <a:gd name="G0" fmla="+- -835261 0 0"/>
              <a:gd name="G1" fmla="+- -6161172 0 0"/>
              <a:gd name="G2" fmla="+- -835261 0 -6161172"/>
              <a:gd name="G3" fmla="+- 10800 0 0"/>
              <a:gd name="G4" fmla="+- 0 0 -835261"/>
              <a:gd name="T0" fmla="*/ 360 256 1"/>
              <a:gd name="T1" fmla="*/ 0 256 1"/>
              <a:gd name="G5" fmla="+- G2 T0 T1"/>
              <a:gd name="G6" fmla="?: G2 G2 G5"/>
              <a:gd name="G7" fmla="+- 0 0 G6"/>
              <a:gd name="G8" fmla="+- 6092 0 0"/>
              <a:gd name="G9" fmla="+- 0 0 -6161172"/>
              <a:gd name="G10" fmla="+- 6092 0 2700"/>
              <a:gd name="G11" fmla="cos G10 -835261"/>
              <a:gd name="G12" fmla="sin G10 -835261"/>
              <a:gd name="G13" fmla="cos 13500 -835261"/>
              <a:gd name="G14" fmla="sin 13500 -835261"/>
              <a:gd name="G15" fmla="+- G11 10800 0"/>
              <a:gd name="G16" fmla="+- G12 10800 0"/>
              <a:gd name="G17" fmla="+- G13 10800 0"/>
              <a:gd name="G18" fmla="+- G14 10800 0"/>
              <a:gd name="G19" fmla="*/ 6092 1 2"/>
              <a:gd name="G20" fmla="+- G19 5400 0"/>
              <a:gd name="G21" fmla="cos G20 -835261"/>
              <a:gd name="G22" fmla="sin G20 -835261"/>
              <a:gd name="G23" fmla="+- G21 10800 0"/>
              <a:gd name="G24" fmla="+- G12 G23 G22"/>
              <a:gd name="G25" fmla="+- G22 G23 G11"/>
              <a:gd name="G26" fmla="cos 10800 -835261"/>
              <a:gd name="G27" fmla="sin 10800 -835261"/>
              <a:gd name="G28" fmla="cos 6092 -835261"/>
              <a:gd name="G29" fmla="sin 6092 -835261"/>
              <a:gd name="G30" fmla="+- G26 10800 0"/>
              <a:gd name="G31" fmla="+- G27 10800 0"/>
              <a:gd name="G32" fmla="+- G28 10800 0"/>
              <a:gd name="G33" fmla="+- G29 10800 0"/>
              <a:gd name="G34" fmla="+- G19 5400 0"/>
              <a:gd name="G35" fmla="cos G34 -6161172"/>
              <a:gd name="G36" fmla="sin G34 -6161172"/>
              <a:gd name="G37" fmla="+/ -6161172 -835261 2"/>
              <a:gd name="T2" fmla="*/ 180 256 1"/>
              <a:gd name="T3" fmla="*/ 0 256 1"/>
              <a:gd name="G38" fmla="+- G37 T2 T3"/>
              <a:gd name="G39" fmla="?: G2 G37 G38"/>
              <a:gd name="G40" fmla="cos 10800 G39"/>
              <a:gd name="G41" fmla="sin 10800 G39"/>
              <a:gd name="G42" fmla="cos 6092 G39"/>
              <a:gd name="G43" fmla="sin 6092 G39"/>
              <a:gd name="G44" fmla="+- G40 10800 0"/>
              <a:gd name="G45" fmla="+- G41 10800 0"/>
              <a:gd name="G46" fmla="+- G42 10800 0"/>
              <a:gd name="G47" fmla="+- G43 10800 0"/>
              <a:gd name="G48" fmla="+- G35 10800 0"/>
              <a:gd name="G49" fmla="+- G36 10800 0"/>
              <a:gd name="T4" fmla="*/ 17242 w 21600"/>
              <a:gd name="T5" fmla="*/ 2131 h 21600"/>
              <a:gd name="T6" fmla="*/ 10209 w 21600"/>
              <a:gd name="T7" fmla="*/ 2374 h 21600"/>
              <a:gd name="T8" fmla="*/ 14434 w 21600"/>
              <a:gd name="T9" fmla="*/ 5910 h 21600"/>
              <a:gd name="T10" fmla="*/ 23967 w 21600"/>
              <a:gd name="T11" fmla="*/ 7821 h 21600"/>
              <a:gd name="T12" fmla="*/ 20152 w 21600"/>
              <a:gd name="T13" fmla="*/ 13865 h 21600"/>
              <a:gd name="T14" fmla="*/ 14108 w 21600"/>
              <a:gd name="T15" fmla="*/ 1005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41" y="9456"/>
                </a:moveTo>
                <a:cubicBezTo>
                  <a:pt x="16113" y="6679"/>
                  <a:pt x="13646" y="4707"/>
                  <a:pt x="10800" y="4707"/>
                </a:cubicBezTo>
                <a:cubicBezTo>
                  <a:pt x="10657" y="4707"/>
                  <a:pt x="10515" y="4712"/>
                  <a:pt x="10373" y="4722"/>
                </a:cubicBezTo>
                <a:lnTo>
                  <a:pt x="10044" y="26"/>
                </a:lnTo>
                <a:cubicBezTo>
                  <a:pt x="10295" y="8"/>
                  <a:pt x="10547" y="-1"/>
                  <a:pt x="10800" y="-1"/>
                </a:cubicBezTo>
                <a:cubicBezTo>
                  <a:pt x="15846" y="-1"/>
                  <a:pt x="20220" y="3495"/>
                  <a:pt x="21333" y="8417"/>
                </a:cubicBezTo>
                <a:lnTo>
                  <a:pt x="23967" y="7821"/>
                </a:lnTo>
                <a:lnTo>
                  <a:pt x="20152" y="13865"/>
                </a:lnTo>
                <a:lnTo>
                  <a:pt x="14108" y="10051"/>
                </a:lnTo>
                <a:lnTo>
                  <a:pt x="16741" y="9456"/>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193551" name="AutoShape 1039"/>
          <p:cNvSpPr>
            <a:spLocks noChangeArrowheads="1"/>
          </p:cNvSpPr>
          <p:nvPr/>
        </p:nvSpPr>
        <p:spPr bwMode="auto">
          <a:xfrm rot="-16571140" flipH="1" flipV="1">
            <a:off x="1714500" y="1790700"/>
            <a:ext cx="1905000" cy="1676400"/>
          </a:xfrm>
          <a:custGeom>
            <a:avLst/>
            <a:gdLst>
              <a:gd name="G0" fmla="+- -835261 0 0"/>
              <a:gd name="G1" fmla="+- -6161172 0 0"/>
              <a:gd name="G2" fmla="+- -835261 0 -6161172"/>
              <a:gd name="G3" fmla="+- 10800 0 0"/>
              <a:gd name="G4" fmla="+- 0 0 -835261"/>
              <a:gd name="T0" fmla="*/ 360 256 1"/>
              <a:gd name="T1" fmla="*/ 0 256 1"/>
              <a:gd name="G5" fmla="+- G2 T0 T1"/>
              <a:gd name="G6" fmla="?: G2 G2 G5"/>
              <a:gd name="G7" fmla="+- 0 0 G6"/>
              <a:gd name="G8" fmla="+- 6092 0 0"/>
              <a:gd name="G9" fmla="+- 0 0 -6161172"/>
              <a:gd name="G10" fmla="+- 6092 0 2700"/>
              <a:gd name="G11" fmla="cos G10 -835261"/>
              <a:gd name="G12" fmla="sin G10 -835261"/>
              <a:gd name="G13" fmla="cos 13500 -835261"/>
              <a:gd name="G14" fmla="sin 13500 -835261"/>
              <a:gd name="G15" fmla="+- G11 10800 0"/>
              <a:gd name="G16" fmla="+- G12 10800 0"/>
              <a:gd name="G17" fmla="+- G13 10800 0"/>
              <a:gd name="G18" fmla="+- G14 10800 0"/>
              <a:gd name="G19" fmla="*/ 6092 1 2"/>
              <a:gd name="G20" fmla="+- G19 5400 0"/>
              <a:gd name="G21" fmla="cos G20 -835261"/>
              <a:gd name="G22" fmla="sin G20 -835261"/>
              <a:gd name="G23" fmla="+- G21 10800 0"/>
              <a:gd name="G24" fmla="+- G12 G23 G22"/>
              <a:gd name="G25" fmla="+- G22 G23 G11"/>
              <a:gd name="G26" fmla="cos 10800 -835261"/>
              <a:gd name="G27" fmla="sin 10800 -835261"/>
              <a:gd name="G28" fmla="cos 6092 -835261"/>
              <a:gd name="G29" fmla="sin 6092 -835261"/>
              <a:gd name="G30" fmla="+- G26 10800 0"/>
              <a:gd name="G31" fmla="+- G27 10800 0"/>
              <a:gd name="G32" fmla="+- G28 10800 0"/>
              <a:gd name="G33" fmla="+- G29 10800 0"/>
              <a:gd name="G34" fmla="+- G19 5400 0"/>
              <a:gd name="G35" fmla="cos G34 -6161172"/>
              <a:gd name="G36" fmla="sin G34 -6161172"/>
              <a:gd name="G37" fmla="+/ -6161172 -835261 2"/>
              <a:gd name="T2" fmla="*/ 180 256 1"/>
              <a:gd name="T3" fmla="*/ 0 256 1"/>
              <a:gd name="G38" fmla="+- G37 T2 T3"/>
              <a:gd name="G39" fmla="?: G2 G37 G38"/>
              <a:gd name="G40" fmla="cos 10800 G39"/>
              <a:gd name="G41" fmla="sin 10800 G39"/>
              <a:gd name="G42" fmla="cos 6092 G39"/>
              <a:gd name="G43" fmla="sin 6092 G39"/>
              <a:gd name="G44" fmla="+- G40 10800 0"/>
              <a:gd name="G45" fmla="+- G41 10800 0"/>
              <a:gd name="G46" fmla="+- G42 10800 0"/>
              <a:gd name="G47" fmla="+- G43 10800 0"/>
              <a:gd name="G48" fmla="+- G35 10800 0"/>
              <a:gd name="G49" fmla="+- G36 10800 0"/>
              <a:gd name="T4" fmla="*/ 17242 w 21600"/>
              <a:gd name="T5" fmla="*/ 2131 h 21600"/>
              <a:gd name="T6" fmla="*/ 10209 w 21600"/>
              <a:gd name="T7" fmla="*/ 2374 h 21600"/>
              <a:gd name="T8" fmla="*/ 14434 w 21600"/>
              <a:gd name="T9" fmla="*/ 5910 h 21600"/>
              <a:gd name="T10" fmla="*/ 23967 w 21600"/>
              <a:gd name="T11" fmla="*/ 7821 h 21600"/>
              <a:gd name="T12" fmla="*/ 20152 w 21600"/>
              <a:gd name="T13" fmla="*/ 13865 h 21600"/>
              <a:gd name="T14" fmla="*/ 14108 w 21600"/>
              <a:gd name="T15" fmla="*/ 1005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41" y="9456"/>
                </a:moveTo>
                <a:cubicBezTo>
                  <a:pt x="16113" y="6679"/>
                  <a:pt x="13646" y="4707"/>
                  <a:pt x="10800" y="4707"/>
                </a:cubicBezTo>
                <a:cubicBezTo>
                  <a:pt x="10657" y="4707"/>
                  <a:pt x="10515" y="4712"/>
                  <a:pt x="10373" y="4722"/>
                </a:cubicBezTo>
                <a:lnTo>
                  <a:pt x="10044" y="26"/>
                </a:lnTo>
                <a:cubicBezTo>
                  <a:pt x="10295" y="8"/>
                  <a:pt x="10547" y="-1"/>
                  <a:pt x="10800" y="-1"/>
                </a:cubicBezTo>
                <a:cubicBezTo>
                  <a:pt x="15846" y="-1"/>
                  <a:pt x="20220" y="3495"/>
                  <a:pt x="21333" y="8417"/>
                </a:cubicBezTo>
                <a:lnTo>
                  <a:pt x="23967" y="7821"/>
                </a:lnTo>
                <a:lnTo>
                  <a:pt x="20152" y="13865"/>
                </a:lnTo>
                <a:lnTo>
                  <a:pt x="14108" y="10051"/>
                </a:lnTo>
                <a:lnTo>
                  <a:pt x="16741" y="9456"/>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193552" name="AutoShape 1040"/>
          <p:cNvSpPr>
            <a:spLocks noChangeArrowheads="1"/>
          </p:cNvSpPr>
          <p:nvPr/>
        </p:nvSpPr>
        <p:spPr bwMode="auto">
          <a:xfrm rot="-32258005" flipH="1" flipV="1">
            <a:off x="5867400" y="1600200"/>
            <a:ext cx="1905000" cy="1676400"/>
          </a:xfrm>
          <a:custGeom>
            <a:avLst/>
            <a:gdLst>
              <a:gd name="G0" fmla="+- -835261 0 0"/>
              <a:gd name="G1" fmla="+- -6161172 0 0"/>
              <a:gd name="G2" fmla="+- -835261 0 -6161172"/>
              <a:gd name="G3" fmla="+- 10800 0 0"/>
              <a:gd name="G4" fmla="+- 0 0 -835261"/>
              <a:gd name="T0" fmla="*/ 360 256 1"/>
              <a:gd name="T1" fmla="*/ 0 256 1"/>
              <a:gd name="G5" fmla="+- G2 T0 T1"/>
              <a:gd name="G6" fmla="?: G2 G2 G5"/>
              <a:gd name="G7" fmla="+- 0 0 G6"/>
              <a:gd name="G8" fmla="+- 6092 0 0"/>
              <a:gd name="G9" fmla="+- 0 0 -6161172"/>
              <a:gd name="G10" fmla="+- 6092 0 2700"/>
              <a:gd name="G11" fmla="cos G10 -835261"/>
              <a:gd name="G12" fmla="sin G10 -835261"/>
              <a:gd name="G13" fmla="cos 13500 -835261"/>
              <a:gd name="G14" fmla="sin 13500 -835261"/>
              <a:gd name="G15" fmla="+- G11 10800 0"/>
              <a:gd name="G16" fmla="+- G12 10800 0"/>
              <a:gd name="G17" fmla="+- G13 10800 0"/>
              <a:gd name="G18" fmla="+- G14 10800 0"/>
              <a:gd name="G19" fmla="*/ 6092 1 2"/>
              <a:gd name="G20" fmla="+- G19 5400 0"/>
              <a:gd name="G21" fmla="cos G20 -835261"/>
              <a:gd name="G22" fmla="sin G20 -835261"/>
              <a:gd name="G23" fmla="+- G21 10800 0"/>
              <a:gd name="G24" fmla="+- G12 G23 G22"/>
              <a:gd name="G25" fmla="+- G22 G23 G11"/>
              <a:gd name="G26" fmla="cos 10800 -835261"/>
              <a:gd name="G27" fmla="sin 10800 -835261"/>
              <a:gd name="G28" fmla="cos 6092 -835261"/>
              <a:gd name="G29" fmla="sin 6092 -835261"/>
              <a:gd name="G30" fmla="+- G26 10800 0"/>
              <a:gd name="G31" fmla="+- G27 10800 0"/>
              <a:gd name="G32" fmla="+- G28 10800 0"/>
              <a:gd name="G33" fmla="+- G29 10800 0"/>
              <a:gd name="G34" fmla="+- G19 5400 0"/>
              <a:gd name="G35" fmla="cos G34 -6161172"/>
              <a:gd name="G36" fmla="sin G34 -6161172"/>
              <a:gd name="G37" fmla="+/ -6161172 -835261 2"/>
              <a:gd name="T2" fmla="*/ 180 256 1"/>
              <a:gd name="T3" fmla="*/ 0 256 1"/>
              <a:gd name="G38" fmla="+- G37 T2 T3"/>
              <a:gd name="G39" fmla="?: G2 G37 G38"/>
              <a:gd name="G40" fmla="cos 10800 G39"/>
              <a:gd name="G41" fmla="sin 10800 G39"/>
              <a:gd name="G42" fmla="cos 6092 G39"/>
              <a:gd name="G43" fmla="sin 6092 G39"/>
              <a:gd name="G44" fmla="+- G40 10800 0"/>
              <a:gd name="G45" fmla="+- G41 10800 0"/>
              <a:gd name="G46" fmla="+- G42 10800 0"/>
              <a:gd name="G47" fmla="+- G43 10800 0"/>
              <a:gd name="G48" fmla="+- G35 10800 0"/>
              <a:gd name="G49" fmla="+- G36 10800 0"/>
              <a:gd name="T4" fmla="*/ 17242 w 21600"/>
              <a:gd name="T5" fmla="*/ 2131 h 21600"/>
              <a:gd name="T6" fmla="*/ 10209 w 21600"/>
              <a:gd name="T7" fmla="*/ 2374 h 21600"/>
              <a:gd name="T8" fmla="*/ 14434 w 21600"/>
              <a:gd name="T9" fmla="*/ 5910 h 21600"/>
              <a:gd name="T10" fmla="*/ 23967 w 21600"/>
              <a:gd name="T11" fmla="*/ 7821 h 21600"/>
              <a:gd name="T12" fmla="*/ 20152 w 21600"/>
              <a:gd name="T13" fmla="*/ 13865 h 21600"/>
              <a:gd name="T14" fmla="*/ 14108 w 21600"/>
              <a:gd name="T15" fmla="*/ 1005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41" y="9456"/>
                </a:moveTo>
                <a:cubicBezTo>
                  <a:pt x="16113" y="6679"/>
                  <a:pt x="13646" y="4707"/>
                  <a:pt x="10800" y="4707"/>
                </a:cubicBezTo>
                <a:cubicBezTo>
                  <a:pt x="10657" y="4707"/>
                  <a:pt x="10515" y="4712"/>
                  <a:pt x="10373" y="4722"/>
                </a:cubicBezTo>
                <a:lnTo>
                  <a:pt x="10044" y="26"/>
                </a:lnTo>
                <a:cubicBezTo>
                  <a:pt x="10295" y="8"/>
                  <a:pt x="10547" y="-1"/>
                  <a:pt x="10800" y="-1"/>
                </a:cubicBezTo>
                <a:cubicBezTo>
                  <a:pt x="15846" y="-1"/>
                  <a:pt x="20220" y="3495"/>
                  <a:pt x="21333" y="8417"/>
                </a:cubicBezTo>
                <a:lnTo>
                  <a:pt x="23967" y="7821"/>
                </a:lnTo>
                <a:lnTo>
                  <a:pt x="20152" y="13865"/>
                </a:lnTo>
                <a:lnTo>
                  <a:pt x="14108" y="10051"/>
                </a:lnTo>
                <a:lnTo>
                  <a:pt x="16741" y="9456"/>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193553" name="AutoShape 1041"/>
          <p:cNvSpPr>
            <a:spLocks noChangeArrowheads="1"/>
          </p:cNvSpPr>
          <p:nvPr/>
        </p:nvSpPr>
        <p:spPr bwMode="auto">
          <a:xfrm>
            <a:off x="3429000" y="1066800"/>
            <a:ext cx="609600" cy="1066800"/>
          </a:xfrm>
          <a:prstGeom prst="upArrow">
            <a:avLst>
              <a:gd name="adj1" fmla="val 50000"/>
              <a:gd name="adj2" fmla="val 88278"/>
            </a:avLst>
          </a:prstGeom>
          <a:solidFill>
            <a:srgbClr val="FF0000"/>
          </a:solidFill>
          <a:ln w="9525">
            <a:solidFill>
              <a:schemeClr val="bg1"/>
            </a:solidFill>
            <a:miter lim="800000"/>
            <a:headEnd/>
            <a:tailEnd/>
          </a:ln>
          <a:effectLst/>
        </p:spPr>
        <p:txBody>
          <a:bodyPr wrap="none" anchor="ctr">
            <a:prstTxWarp prst="textNoShape">
              <a:avLst/>
            </a:prstTxWarp>
          </a:bodyPr>
          <a:lstStyle/>
          <a:p>
            <a:pPr algn="ctr"/>
            <a:endParaRPr lang="en-US"/>
          </a:p>
        </p:txBody>
      </p:sp>
      <p:sp>
        <p:nvSpPr>
          <p:cNvPr id="193554" name="Rectangle 1042"/>
          <p:cNvSpPr>
            <a:spLocks noChangeArrowheads="1"/>
          </p:cNvSpPr>
          <p:nvPr/>
        </p:nvSpPr>
        <p:spPr bwMode="auto">
          <a:xfrm>
            <a:off x="1216025" y="2854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026"/>
          <p:cNvSpPr>
            <a:spLocks noChangeArrowheads="1"/>
          </p:cNvSpPr>
          <p:nvPr/>
        </p:nvSpPr>
        <p:spPr bwMode="auto">
          <a:xfrm>
            <a:off x="214313" y="0"/>
            <a:ext cx="8737600" cy="641350"/>
          </a:xfrm>
          <a:prstGeom prst="rect">
            <a:avLst/>
          </a:prstGeom>
          <a:noFill/>
          <a:ln w="9525">
            <a:noFill/>
            <a:miter lim="800000"/>
            <a:headEnd/>
            <a:tailEnd/>
          </a:ln>
          <a:effectLst/>
        </p:spPr>
        <p:txBody>
          <a:bodyPr wrap="none">
            <a:prstTxWarp prst="textNoShape">
              <a:avLst/>
            </a:prstTxWarp>
            <a:spAutoFit/>
          </a:bodyPr>
          <a:lstStyle/>
          <a:p>
            <a:pPr algn="ctr"/>
            <a:r>
              <a:rPr lang="en-US" sz="3600">
                <a:solidFill>
                  <a:srgbClr val="FFFF00"/>
                </a:solidFill>
                <a:latin typeface="Comic Sans MS" pitchFamily="-112" charset="0"/>
              </a:rPr>
              <a:t>Permafrost Feedback to Climate Change</a:t>
            </a:r>
          </a:p>
        </p:txBody>
      </p:sp>
      <p:grpSp>
        <p:nvGrpSpPr>
          <p:cNvPr id="2" name="Group 1027"/>
          <p:cNvGrpSpPr>
            <a:grpSpLocks/>
          </p:cNvGrpSpPr>
          <p:nvPr/>
        </p:nvGrpSpPr>
        <p:grpSpPr bwMode="auto">
          <a:xfrm>
            <a:off x="7523163" y="3119438"/>
            <a:ext cx="858837" cy="919162"/>
            <a:chOff x="1920" y="1104"/>
            <a:chExt cx="541" cy="579"/>
          </a:xfrm>
        </p:grpSpPr>
        <p:sp>
          <p:nvSpPr>
            <p:cNvPr id="193540" name="Text Box 1028"/>
            <p:cNvSpPr txBox="1">
              <a:spLocks noChangeArrowheads="1"/>
            </p:cNvSpPr>
            <p:nvPr/>
          </p:nvSpPr>
          <p:spPr bwMode="auto">
            <a:xfrm>
              <a:off x="2031" y="1156"/>
              <a:ext cx="430" cy="404"/>
            </a:xfrm>
            <a:prstGeom prst="rect">
              <a:avLst/>
            </a:prstGeom>
            <a:noFill/>
            <a:ln w="12700">
              <a:noFill/>
              <a:miter lim="800000"/>
              <a:headEnd/>
              <a:tailEnd/>
            </a:ln>
            <a:effectLst/>
          </p:spPr>
          <p:txBody>
            <a:bodyPr wrap="none">
              <a:prstTxWarp prst="textNoShape">
                <a:avLst/>
              </a:prstTxWarp>
              <a:spAutoFit/>
            </a:bodyPr>
            <a:lstStyle/>
            <a:p>
              <a:r>
                <a:rPr lang="en-US" sz="3600">
                  <a:solidFill>
                    <a:schemeClr val="bg1"/>
                  </a:solidFill>
                  <a:latin typeface="Comic Sans MS" pitchFamily="-112" charset="0"/>
                </a:rPr>
                <a:t>°T</a:t>
              </a:r>
            </a:p>
          </p:txBody>
        </p:sp>
        <p:sp>
          <p:nvSpPr>
            <p:cNvPr id="193541" name="Line 1029"/>
            <p:cNvSpPr>
              <a:spLocks noChangeShapeType="1"/>
            </p:cNvSpPr>
            <p:nvPr/>
          </p:nvSpPr>
          <p:spPr bwMode="auto">
            <a:xfrm flipV="1">
              <a:off x="1920" y="1104"/>
              <a:ext cx="0" cy="579"/>
            </a:xfrm>
            <a:prstGeom prst="line">
              <a:avLst/>
            </a:prstGeom>
            <a:noFill/>
            <a:ln w="50800">
              <a:solidFill>
                <a:schemeClr val="bg1"/>
              </a:solidFill>
              <a:round/>
              <a:headEnd/>
              <a:tailEnd type="triangle" w="sm" len="lg"/>
            </a:ln>
            <a:effectLst/>
          </p:spPr>
          <p:txBody>
            <a:bodyPr wrap="none" anchor="ctr">
              <a:prstTxWarp prst="textNoShape">
                <a:avLst/>
              </a:prstTxWarp>
            </a:bodyPr>
            <a:lstStyle/>
            <a:p>
              <a:endParaRPr lang="en-US"/>
            </a:p>
          </p:txBody>
        </p:sp>
      </p:grpSp>
      <p:sp>
        <p:nvSpPr>
          <p:cNvPr id="193542" name="AutoShape 1030"/>
          <p:cNvSpPr>
            <a:spLocks noChangeArrowheads="1"/>
          </p:cNvSpPr>
          <p:nvPr/>
        </p:nvSpPr>
        <p:spPr bwMode="auto">
          <a:xfrm rot="-16458267">
            <a:off x="6210300" y="3619500"/>
            <a:ext cx="1905000" cy="1676400"/>
          </a:xfrm>
          <a:custGeom>
            <a:avLst/>
            <a:gdLst>
              <a:gd name="G0" fmla="+- -835261 0 0"/>
              <a:gd name="G1" fmla="+- -6161172 0 0"/>
              <a:gd name="G2" fmla="+- -835261 0 -6161172"/>
              <a:gd name="G3" fmla="+- 10800 0 0"/>
              <a:gd name="G4" fmla="+- 0 0 -835261"/>
              <a:gd name="T0" fmla="*/ 360 256 1"/>
              <a:gd name="T1" fmla="*/ 0 256 1"/>
              <a:gd name="G5" fmla="+- G2 T0 T1"/>
              <a:gd name="G6" fmla="?: G2 G2 G5"/>
              <a:gd name="G7" fmla="+- 0 0 G6"/>
              <a:gd name="G8" fmla="+- 6092 0 0"/>
              <a:gd name="G9" fmla="+- 0 0 -6161172"/>
              <a:gd name="G10" fmla="+- 6092 0 2700"/>
              <a:gd name="G11" fmla="cos G10 -835261"/>
              <a:gd name="G12" fmla="sin G10 -835261"/>
              <a:gd name="G13" fmla="cos 13500 -835261"/>
              <a:gd name="G14" fmla="sin 13500 -835261"/>
              <a:gd name="G15" fmla="+- G11 10800 0"/>
              <a:gd name="G16" fmla="+- G12 10800 0"/>
              <a:gd name="G17" fmla="+- G13 10800 0"/>
              <a:gd name="G18" fmla="+- G14 10800 0"/>
              <a:gd name="G19" fmla="*/ 6092 1 2"/>
              <a:gd name="G20" fmla="+- G19 5400 0"/>
              <a:gd name="G21" fmla="cos G20 -835261"/>
              <a:gd name="G22" fmla="sin G20 -835261"/>
              <a:gd name="G23" fmla="+- G21 10800 0"/>
              <a:gd name="G24" fmla="+- G12 G23 G22"/>
              <a:gd name="G25" fmla="+- G22 G23 G11"/>
              <a:gd name="G26" fmla="cos 10800 -835261"/>
              <a:gd name="G27" fmla="sin 10800 -835261"/>
              <a:gd name="G28" fmla="cos 6092 -835261"/>
              <a:gd name="G29" fmla="sin 6092 -835261"/>
              <a:gd name="G30" fmla="+- G26 10800 0"/>
              <a:gd name="G31" fmla="+- G27 10800 0"/>
              <a:gd name="G32" fmla="+- G28 10800 0"/>
              <a:gd name="G33" fmla="+- G29 10800 0"/>
              <a:gd name="G34" fmla="+- G19 5400 0"/>
              <a:gd name="G35" fmla="cos G34 -6161172"/>
              <a:gd name="G36" fmla="sin G34 -6161172"/>
              <a:gd name="G37" fmla="+/ -6161172 -835261 2"/>
              <a:gd name="T2" fmla="*/ 180 256 1"/>
              <a:gd name="T3" fmla="*/ 0 256 1"/>
              <a:gd name="G38" fmla="+- G37 T2 T3"/>
              <a:gd name="G39" fmla="?: G2 G37 G38"/>
              <a:gd name="G40" fmla="cos 10800 G39"/>
              <a:gd name="G41" fmla="sin 10800 G39"/>
              <a:gd name="G42" fmla="cos 6092 G39"/>
              <a:gd name="G43" fmla="sin 6092 G39"/>
              <a:gd name="G44" fmla="+- G40 10800 0"/>
              <a:gd name="G45" fmla="+- G41 10800 0"/>
              <a:gd name="G46" fmla="+- G42 10800 0"/>
              <a:gd name="G47" fmla="+- G43 10800 0"/>
              <a:gd name="G48" fmla="+- G35 10800 0"/>
              <a:gd name="G49" fmla="+- G36 10800 0"/>
              <a:gd name="T4" fmla="*/ 17242 w 21600"/>
              <a:gd name="T5" fmla="*/ 2131 h 21600"/>
              <a:gd name="T6" fmla="*/ 10209 w 21600"/>
              <a:gd name="T7" fmla="*/ 2374 h 21600"/>
              <a:gd name="T8" fmla="*/ 14434 w 21600"/>
              <a:gd name="T9" fmla="*/ 5910 h 21600"/>
              <a:gd name="T10" fmla="*/ 23967 w 21600"/>
              <a:gd name="T11" fmla="*/ 7821 h 21600"/>
              <a:gd name="T12" fmla="*/ 20152 w 21600"/>
              <a:gd name="T13" fmla="*/ 13865 h 21600"/>
              <a:gd name="T14" fmla="*/ 14108 w 21600"/>
              <a:gd name="T15" fmla="*/ 1005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41" y="9456"/>
                </a:moveTo>
                <a:cubicBezTo>
                  <a:pt x="16113" y="6679"/>
                  <a:pt x="13646" y="4707"/>
                  <a:pt x="10800" y="4707"/>
                </a:cubicBezTo>
                <a:cubicBezTo>
                  <a:pt x="10657" y="4707"/>
                  <a:pt x="10515" y="4712"/>
                  <a:pt x="10373" y="4722"/>
                </a:cubicBezTo>
                <a:lnTo>
                  <a:pt x="10044" y="26"/>
                </a:lnTo>
                <a:cubicBezTo>
                  <a:pt x="10295" y="8"/>
                  <a:pt x="10547" y="-1"/>
                  <a:pt x="10800" y="-1"/>
                </a:cubicBezTo>
                <a:cubicBezTo>
                  <a:pt x="15846" y="-1"/>
                  <a:pt x="20220" y="3495"/>
                  <a:pt x="21333" y="8417"/>
                </a:cubicBezTo>
                <a:lnTo>
                  <a:pt x="23967" y="7821"/>
                </a:lnTo>
                <a:lnTo>
                  <a:pt x="20152" y="13865"/>
                </a:lnTo>
                <a:lnTo>
                  <a:pt x="14108" y="10051"/>
                </a:lnTo>
                <a:lnTo>
                  <a:pt x="16741" y="9456"/>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grpSp>
        <p:nvGrpSpPr>
          <p:cNvPr id="3" name="Group 1031"/>
          <p:cNvGrpSpPr>
            <a:grpSpLocks/>
          </p:cNvGrpSpPr>
          <p:nvPr/>
        </p:nvGrpSpPr>
        <p:grpSpPr bwMode="auto">
          <a:xfrm>
            <a:off x="457200" y="2971800"/>
            <a:ext cx="3962400" cy="1190625"/>
            <a:chOff x="1200" y="3124"/>
            <a:chExt cx="2496" cy="750"/>
          </a:xfrm>
        </p:grpSpPr>
        <p:sp>
          <p:nvSpPr>
            <p:cNvPr id="193544" name="Text Box 1032"/>
            <p:cNvSpPr txBox="1">
              <a:spLocks noChangeArrowheads="1"/>
            </p:cNvSpPr>
            <p:nvPr/>
          </p:nvSpPr>
          <p:spPr bwMode="auto">
            <a:xfrm>
              <a:off x="1421" y="3124"/>
              <a:ext cx="2275" cy="750"/>
            </a:xfrm>
            <a:prstGeom prst="rect">
              <a:avLst/>
            </a:prstGeom>
            <a:noFill/>
            <a:ln w="12700">
              <a:noFill/>
              <a:miter lim="800000"/>
              <a:headEnd/>
              <a:tailEnd/>
            </a:ln>
            <a:effectLst/>
          </p:spPr>
          <p:txBody>
            <a:bodyPr wrap="none">
              <a:prstTxWarp prst="textNoShape">
                <a:avLst/>
              </a:prstTxWarp>
              <a:spAutoFit/>
            </a:bodyPr>
            <a:lstStyle/>
            <a:p>
              <a:r>
                <a:rPr lang="en-US" sz="3600">
                  <a:solidFill>
                    <a:srgbClr val="FFFFFF"/>
                  </a:solidFill>
                  <a:latin typeface="Comic Sans MS" pitchFamily="-112" charset="0"/>
                </a:rPr>
                <a:t>Organic matter </a:t>
              </a:r>
            </a:p>
            <a:p>
              <a:r>
                <a:rPr lang="en-US" sz="3600">
                  <a:solidFill>
                    <a:srgbClr val="FFFFFF"/>
                  </a:solidFill>
                  <a:latin typeface="Comic Sans MS" pitchFamily="-112" charset="0"/>
                </a:rPr>
                <a:t>decomposition</a:t>
              </a:r>
            </a:p>
          </p:txBody>
        </p:sp>
        <p:sp>
          <p:nvSpPr>
            <p:cNvPr id="193545" name="Line 1033"/>
            <p:cNvSpPr>
              <a:spLocks noChangeShapeType="1"/>
            </p:cNvSpPr>
            <p:nvPr/>
          </p:nvSpPr>
          <p:spPr bwMode="auto">
            <a:xfrm flipV="1">
              <a:off x="1200" y="3216"/>
              <a:ext cx="0" cy="579"/>
            </a:xfrm>
            <a:prstGeom prst="line">
              <a:avLst/>
            </a:prstGeom>
            <a:noFill/>
            <a:ln w="50800">
              <a:solidFill>
                <a:schemeClr val="bg1"/>
              </a:solidFill>
              <a:round/>
              <a:headEnd/>
              <a:tailEnd type="triangle" w="sm" len="lg"/>
            </a:ln>
            <a:effectLst/>
          </p:spPr>
          <p:txBody>
            <a:bodyPr wrap="none" anchor="ctr">
              <a:prstTxWarp prst="textNoShape">
                <a:avLst/>
              </a:prstTxWarp>
            </a:bodyPr>
            <a:lstStyle/>
            <a:p>
              <a:endParaRPr lang="en-US"/>
            </a:p>
          </p:txBody>
        </p:sp>
      </p:grpSp>
      <p:sp>
        <p:nvSpPr>
          <p:cNvPr id="193546" name="Text Box 1034"/>
          <p:cNvSpPr txBox="1">
            <a:spLocks noChangeArrowheads="1"/>
          </p:cNvSpPr>
          <p:nvPr/>
        </p:nvSpPr>
        <p:spPr bwMode="auto">
          <a:xfrm>
            <a:off x="4094163" y="1176338"/>
            <a:ext cx="2057186" cy="923330"/>
          </a:xfrm>
          <a:prstGeom prst="rect">
            <a:avLst/>
          </a:prstGeom>
          <a:noFill/>
          <a:ln w="12700">
            <a:noFill/>
            <a:miter lim="800000"/>
            <a:headEnd/>
            <a:tailEnd/>
          </a:ln>
          <a:effectLst/>
        </p:spPr>
        <p:txBody>
          <a:bodyPr wrap="none">
            <a:prstTxWarp prst="textNoShape">
              <a:avLst/>
            </a:prstTxWarp>
            <a:spAutoFit/>
          </a:bodyPr>
          <a:lstStyle/>
          <a:p>
            <a:r>
              <a:rPr lang="en-US" sz="2000" dirty="0">
                <a:solidFill>
                  <a:schemeClr val="bg1"/>
                </a:solidFill>
                <a:latin typeface="Comic Sans MS" pitchFamily="-112" charset="0"/>
              </a:rPr>
              <a:t>CO</a:t>
            </a:r>
            <a:r>
              <a:rPr lang="en-US" sz="2000" baseline="-25000" dirty="0">
                <a:solidFill>
                  <a:schemeClr val="bg1"/>
                </a:solidFill>
                <a:latin typeface="Comic Sans MS" pitchFamily="-112" charset="0"/>
              </a:rPr>
              <a:t>2</a:t>
            </a:r>
            <a:r>
              <a:rPr lang="en-US" sz="3600" baseline="-25000" dirty="0" smtClean="0">
                <a:solidFill>
                  <a:schemeClr val="bg1"/>
                </a:solidFill>
                <a:latin typeface="Comic Sans MS" pitchFamily="-112" charset="0"/>
              </a:rPr>
              <a:t>,</a:t>
            </a:r>
            <a:r>
              <a:rPr lang="en-US" sz="5400" b="1" dirty="0" smtClean="0">
                <a:solidFill>
                  <a:schemeClr val="bg1"/>
                </a:solidFill>
                <a:latin typeface="Comic Sans MS" pitchFamily="-112" charset="0"/>
              </a:rPr>
              <a:t>CH</a:t>
            </a:r>
            <a:r>
              <a:rPr lang="en-US" sz="5400" b="1" baseline="-25000" dirty="0" smtClean="0">
                <a:solidFill>
                  <a:schemeClr val="bg1"/>
                </a:solidFill>
                <a:latin typeface="Comic Sans MS" pitchFamily="-112" charset="0"/>
              </a:rPr>
              <a:t>4</a:t>
            </a:r>
            <a:endParaRPr lang="en-US" sz="5400" b="1" dirty="0">
              <a:solidFill>
                <a:schemeClr val="bg1"/>
              </a:solidFill>
              <a:latin typeface="Comic Sans MS" pitchFamily="-112" charset="0"/>
            </a:endParaRPr>
          </a:p>
        </p:txBody>
      </p:sp>
      <p:grpSp>
        <p:nvGrpSpPr>
          <p:cNvPr id="4" name="Group 1035"/>
          <p:cNvGrpSpPr>
            <a:grpSpLocks/>
          </p:cNvGrpSpPr>
          <p:nvPr/>
        </p:nvGrpSpPr>
        <p:grpSpPr bwMode="auto">
          <a:xfrm>
            <a:off x="3592513" y="5105400"/>
            <a:ext cx="2962275" cy="1190625"/>
            <a:chOff x="1200" y="3124"/>
            <a:chExt cx="1866" cy="750"/>
          </a:xfrm>
        </p:grpSpPr>
        <p:sp>
          <p:nvSpPr>
            <p:cNvPr id="193548" name="Text Box 1036"/>
            <p:cNvSpPr txBox="1">
              <a:spLocks noChangeArrowheads="1"/>
            </p:cNvSpPr>
            <p:nvPr/>
          </p:nvSpPr>
          <p:spPr bwMode="auto">
            <a:xfrm>
              <a:off x="1421" y="3124"/>
              <a:ext cx="1645" cy="750"/>
            </a:xfrm>
            <a:prstGeom prst="rect">
              <a:avLst/>
            </a:prstGeom>
            <a:noFill/>
            <a:ln w="12700">
              <a:noFill/>
              <a:miter lim="800000"/>
              <a:headEnd/>
              <a:tailEnd/>
            </a:ln>
            <a:effectLst/>
          </p:spPr>
          <p:txBody>
            <a:bodyPr wrap="none">
              <a:prstTxWarp prst="textNoShape">
                <a:avLst/>
              </a:prstTxWarp>
              <a:spAutoFit/>
            </a:bodyPr>
            <a:lstStyle/>
            <a:p>
              <a:r>
                <a:rPr lang="en-US" sz="3600">
                  <a:solidFill>
                    <a:srgbClr val="FFFFFF"/>
                  </a:solidFill>
                  <a:latin typeface="Comic Sans MS" pitchFamily="-112" charset="0"/>
                </a:rPr>
                <a:t>Permafrost</a:t>
              </a:r>
            </a:p>
            <a:p>
              <a:r>
                <a:rPr lang="en-US" sz="3600">
                  <a:solidFill>
                    <a:srgbClr val="FFFFFF"/>
                  </a:solidFill>
                  <a:latin typeface="Comic Sans MS" pitchFamily="-112" charset="0"/>
                </a:rPr>
                <a:t>thaw</a:t>
              </a:r>
            </a:p>
          </p:txBody>
        </p:sp>
        <p:sp>
          <p:nvSpPr>
            <p:cNvPr id="193549" name="Line 1037"/>
            <p:cNvSpPr>
              <a:spLocks noChangeShapeType="1"/>
            </p:cNvSpPr>
            <p:nvPr/>
          </p:nvSpPr>
          <p:spPr bwMode="auto">
            <a:xfrm flipV="1">
              <a:off x="1200" y="3216"/>
              <a:ext cx="0" cy="579"/>
            </a:xfrm>
            <a:prstGeom prst="line">
              <a:avLst/>
            </a:prstGeom>
            <a:noFill/>
            <a:ln w="50800">
              <a:solidFill>
                <a:schemeClr val="bg1"/>
              </a:solidFill>
              <a:round/>
              <a:headEnd/>
              <a:tailEnd type="triangle" w="sm" len="lg"/>
            </a:ln>
            <a:effectLst/>
          </p:spPr>
          <p:txBody>
            <a:bodyPr wrap="none" anchor="ctr">
              <a:prstTxWarp prst="textNoShape">
                <a:avLst/>
              </a:prstTxWarp>
            </a:bodyPr>
            <a:lstStyle/>
            <a:p>
              <a:endParaRPr lang="en-US"/>
            </a:p>
          </p:txBody>
        </p:sp>
      </p:grpSp>
      <p:sp>
        <p:nvSpPr>
          <p:cNvPr id="193550" name="AutoShape 1038"/>
          <p:cNvSpPr>
            <a:spLocks noChangeArrowheads="1"/>
          </p:cNvSpPr>
          <p:nvPr/>
        </p:nvSpPr>
        <p:spPr bwMode="auto">
          <a:xfrm rot="-10798227">
            <a:off x="1981200" y="3810000"/>
            <a:ext cx="1905000" cy="1676400"/>
          </a:xfrm>
          <a:custGeom>
            <a:avLst/>
            <a:gdLst>
              <a:gd name="G0" fmla="+- -835261 0 0"/>
              <a:gd name="G1" fmla="+- -6161172 0 0"/>
              <a:gd name="G2" fmla="+- -835261 0 -6161172"/>
              <a:gd name="G3" fmla="+- 10800 0 0"/>
              <a:gd name="G4" fmla="+- 0 0 -835261"/>
              <a:gd name="T0" fmla="*/ 360 256 1"/>
              <a:gd name="T1" fmla="*/ 0 256 1"/>
              <a:gd name="G5" fmla="+- G2 T0 T1"/>
              <a:gd name="G6" fmla="?: G2 G2 G5"/>
              <a:gd name="G7" fmla="+- 0 0 G6"/>
              <a:gd name="G8" fmla="+- 6092 0 0"/>
              <a:gd name="G9" fmla="+- 0 0 -6161172"/>
              <a:gd name="G10" fmla="+- 6092 0 2700"/>
              <a:gd name="G11" fmla="cos G10 -835261"/>
              <a:gd name="G12" fmla="sin G10 -835261"/>
              <a:gd name="G13" fmla="cos 13500 -835261"/>
              <a:gd name="G14" fmla="sin 13500 -835261"/>
              <a:gd name="G15" fmla="+- G11 10800 0"/>
              <a:gd name="G16" fmla="+- G12 10800 0"/>
              <a:gd name="G17" fmla="+- G13 10800 0"/>
              <a:gd name="G18" fmla="+- G14 10800 0"/>
              <a:gd name="G19" fmla="*/ 6092 1 2"/>
              <a:gd name="G20" fmla="+- G19 5400 0"/>
              <a:gd name="G21" fmla="cos G20 -835261"/>
              <a:gd name="G22" fmla="sin G20 -835261"/>
              <a:gd name="G23" fmla="+- G21 10800 0"/>
              <a:gd name="G24" fmla="+- G12 G23 G22"/>
              <a:gd name="G25" fmla="+- G22 G23 G11"/>
              <a:gd name="G26" fmla="cos 10800 -835261"/>
              <a:gd name="G27" fmla="sin 10800 -835261"/>
              <a:gd name="G28" fmla="cos 6092 -835261"/>
              <a:gd name="G29" fmla="sin 6092 -835261"/>
              <a:gd name="G30" fmla="+- G26 10800 0"/>
              <a:gd name="G31" fmla="+- G27 10800 0"/>
              <a:gd name="G32" fmla="+- G28 10800 0"/>
              <a:gd name="G33" fmla="+- G29 10800 0"/>
              <a:gd name="G34" fmla="+- G19 5400 0"/>
              <a:gd name="G35" fmla="cos G34 -6161172"/>
              <a:gd name="G36" fmla="sin G34 -6161172"/>
              <a:gd name="G37" fmla="+/ -6161172 -835261 2"/>
              <a:gd name="T2" fmla="*/ 180 256 1"/>
              <a:gd name="T3" fmla="*/ 0 256 1"/>
              <a:gd name="G38" fmla="+- G37 T2 T3"/>
              <a:gd name="G39" fmla="?: G2 G37 G38"/>
              <a:gd name="G40" fmla="cos 10800 G39"/>
              <a:gd name="G41" fmla="sin 10800 G39"/>
              <a:gd name="G42" fmla="cos 6092 G39"/>
              <a:gd name="G43" fmla="sin 6092 G39"/>
              <a:gd name="G44" fmla="+- G40 10800 0"/>
              <a:gd name="G45" fmla="+- G41 10800 0"/>
              <a:gd name="G46" fmla="+- G42 10800 0"/>
              <a:gd name="G47" fmla="+- G43 10800 0"/>
              <a:gd name="G48" fmla="+- G35 10800 0"/>
              <a:gd name="G49" fmla="+- G36 10800 0"/>
              <a:gd name="T4" fmla="*/ 17242 w 21600"/>
              <a:gd name="T5" fmla="*/ 2131 h 21600"/>
              <a:gd name="T6" fmla="*/ 10209 w 21600"/>
              <a:gd name="T7" fmla="*/ 2374 h 21600"/>
              <a:gd name="T8" fmla="*/ 14434 w 21600"/>
              <a:gd name="T9" fmla="*/ 5910 h 21600"/>
              <a:gd name="T10" fmla="*/ 23967 w 21600"/>
              <a:gd name="T11" fmla="*/ 7821 h 21600"/>
              <a:gd name="T12" fmla="*/ 20152 w 21600"/>
              <a:gd name="T13" fmla="*/ 13865 h 21600"/>
              <a:gd name="T14" fmla="*/ 14108 w 21600"/>
              <a:gd name="T15" fmla="*/ 1005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41" y="9456"/>
                </a:moveTo>
                <a:cubicBezTo>
                  <a:pt x="16113" y="6679"/>
                  <a:pt x="13646" y="4707"/>
                  <a:pt x="10800" y="4707"/>
                </a:cubicBezTo>
                <a:cubicBezTo>
                  <a:pt x="10657" y="4707"/>
                  <a:pt x="10515" y="4712"/>
                  <a:pt x="10373" y="4722"/>
                </a:cubicBezTo>
                <a:lnTo>
                  <a:pt x="10044" y="26"/>
                </a:lnTo>
                <a:cubicBezTo>
                  <a:pt x="10295" y="8"/>
                  <a:pt x="10547" y="-1"/>
                  <a:pt x="10800" y="-1"/>
                </a:cubicBezTo>
                <a:cubicBezTo>
                  <a:pt x="15846" y="-1"/>
                  <a:pt x="20220" y="3495"/>
                  <a:pt x="21333" y="8417"/>
                </a:cubicBezTo>
                <a:lnTo>
                  <a:pt x="23967" y="7821"/>
                </a:lnTo>
                <a:lnTo>
                  <a:pt x="20152" y="13865"/>
                </a:lnTo>
                <a:lnTo>
                  <a:pt x="14108" y="10051"/>
                </a:lnTo>
                <a:lnTo>
                  <a:pt x="16741" y="9456"/>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193551" name="AutoShape 1039"/>
          <p:cNvSpPr>
            <a:spLocks noChangeArrowheads="1"/>
          </p:cNvSpPr>
          <p:nvPr/>
        </p:nvSpPr>
        <p:spPr bwMode="auto">
          <a:xfrm rot="-16571140" flipH="1" flipV="1">
            <a:off x="1714500" y="1790700"/>
            <a:ext cx="1905000" cy="1676400"/>
          </a:xfrm>
          <a:custGeom>
            <a:avLst/>
            <a:gdLst>
              <a:gd name="G0" fmla="+- -835261 0 0"/>
              <a:gd name="G1" fmla="+- -6161172 0 0"/>
              <a:gd name="G2" fmla="+- -835261 0 -6161172"/>
              <a:gd name="G3" fmla="+- 10800 0 0"/>
              <a:gd name="G4" fmla="+- 0 0 -835261"/>
              <a:gd name="T0" fmla="*/ 360 256 1"/>
              <a:gd name="T1" fmla="*/ 0 256 1"/>
              <a:gd name="G5" fmla="+- G2 T0 T1"/>
              <a:gd name="G6" fmla="?: G2 G2 G5"/>
              <a:gd name="G7" fmla="+- 0 0 G6"/>
              <a:gd name="G8" fmla="+- 6092 0 0"/>
              <a:gd name="G9" fmla="+- 0 0 -6161172"/>
              <a:gd name="G10" fmla="+- 6092 0 2700"/>
              <a:gd name="G11" fmla="cos G10 -835261"/>
              <a:gd name="G12" fmla="sin G10 -835261"/>
              <a:gd name="G13" fmla="cos 13500 -835261"/>
              <a:gd name="G14" fmla="sin 13500 -835261"/>
              <a:gd name="G15" fmla="+- G11 10800 0"/>
              <a:gd name="G16" fmla="+- G12 10800 0"/>
              <a:gd name="G17" fmla="+- G13 10800 0"/>
              <a:gd name="G18" fmla="+- G14 10800 0"/>
              <a:gd name="G19" fmla="*/ 6092 1 2"/>
              <a:gd name="G20" fmla="+- G19 5400 0"/>
              <a:gd name="G21" fmla="cos G20 -835261"/>
              <a:gd name="G22" fmla="sin G20 -835261"/>
              <a:gd name="G23" fmla="+- G21 10800 0"/>
              <a:gd name="G24" fmla="+- G12 G23 G22"/>
              <a:gd name="G25" fmla="+- G22 G23 G11"/>
              <a:gd name="G26" fmla="cos 10800 -835261"/>
              <a:gd name="G27" fmla="sin 10800 -835261"/>
              <a:gd name="G28" fmla="cos 6092 -835261"/>
              <a:gd name="G29" fmla="sin 6092 -835261"/>
              <a:gd name="G30" fmla="+- G26 10800 0"/>
              <a:gd name="G31" fmla="+- G27 10800 0"/>
              <a:gd name="G32" fmla="+- G28 10800 0"/>
              <a:gd name="G33" fmla="+- G29 10800 0"/>
              <a:gd name="G34" fmla="+- G19 5400 0"/>
              <a:gd name="G35" fmla="cos G34 -6161172"/>
              <a:gd name="G36" fmla="sin G34 -6161172"/>
              <a:gd name="G37" fmla="+/ -6161172 -835261 2"/>
              <a:gd name="T2" fmla="*/ 180 256 1"/>
              <a:gd name="T3" fmla="*/ 0 256 1"/>
              <a:gd name="G38" fmla="+- G37 T2 T3"/>
              <a:gd name="G39" fmla="?: G2 G37 G38"/>
              <a:gd name="G40" fmla="cos 10800 G39"/>
              <a:gd name="G41" fmla="sin 10800 G39"/>
              <a:gd name="G42" fmla="cos 6092 G39"/>
              <a:gd name="G43" fmla="sin 6092 G39"/>
              <a:gd name="G44" fmla="+- G40 10800 0"/>
              <a:gd name="G45" fmla="+- G41 10800 0"/>
              <a:gd name="G46" fmla="+- G42 10800 0"/>
              <a:gd name="G47" fmla="+- G43 10800 0"/>
              <a:gd name="G48" fmla="+- G35 10800 0"/>
              <a:gd name="G49" fmla="+- G36 10800 0"/>
              <a:gd name="T4" fmla="*/ 17242 w 21600"/>
              <a:gd name="T5" fmla="*/ 2131 h 21600"/>
              <a:gd name="T6" fmla="*/ 10209 w 21600"/>
              <a:gd name="T7" fmla="*/ 2374 h 21600"/>
              <a:gd name="T8" fmla="*/ 14434 w 21600"/>
              <a:gd name="T9" fmla="*/ 5910 h 21600"/>
              <a:gd name="T10" fmla="*/ 23967 w 21600"/>
              <a:gd name="T11" fmla="*/ 7821 h 21600"/>
              <a:gd name="T12" fmla="*/ 20152 w 21600"/>
              <a:gd name="T13" fmla="*/ 13865 h 21600"/>
              <a:gd name="T14" fmla="*/ 14108 w 21600"/>
              <a:gd name="T15" fmla="*/ 1005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41" y="9456"/>
                </a:moveTo>
                <a:cubicBezTo>
                  <a:pt x="16113" y="6679"/>
                  <a:pt x="13646" y="4707"/>
                  <a:pt x="10800" y="4707"/>
                </a:cubicBezTo>
                <a:cubicBezTo>
                  <a:pt x="10657" y="4707"/>
                  <a:pt x="10515" y="4712"/>
                  <a:pt x="10373" y="4722"/>
                </a:cubicBezTo>
                <a:lnTo>
                  <a:pt x="10044" y="26"/>
                </a:lnTo>
                <a:cubicBezTo>
                  <a:pt x="10295" y="8"/>
                  <a:pt x="10547" y="-1"/>
                  <a:pt x="10800" y="-1"/>
                </a:cubicBezTo>
                <a:cubicBezTo>
                  <a:pt x="15846" y="-1"/>
                  <a:pt x="20220" y="3495"/>
                  <a:pt x="21333" y="8417"/>
                </a:cubicBezTo>
                <a:lnTo>
                  <a:pt x="23967" y="7821"/>
                </a:lnTo>
                <a:lnTo>
                  <a:pt x="20152" y="13865"/>
                </a:lnTo>
                <a:lnTo>
                  <a:pt x="14108" y="10051"/>
                </a:lnTo>
                <a:lnTo>
                  <a:pt x="16741" y="9456"/>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193552" name="AutoShape 1040"/>
          <p:cNvSpPr>
            <a:spLocks noChangeArrowheads="1"/>
          </p:cNvSpPr>
          <p:nvPr/>
        </p:nvSpPr>
        <p:spPr bwMode="auto">
          <a:xfrm rot="-32258005" flipH="1" flipV="1">
            <a:off x="5867400" y="1600200"/>
            <a:ext cx="1905000" cy="1676400"/>
          </a:xfrm>
          <a:custGeom>
            <a:avLst/>
            <a:gdLst>
              <a:gd name="G0" fmla="+- -835261 0 0"/>
              <a:gd name="G1" fmla="+- -6161172 0 0"/>
              <a:gd name="G2" fmla="+- -835261 0 -6161172"/>
              <a:gd name="G3" fmla="+- 10800 0 0"/>
              <a:gd name="G4" fmla="+- 0 0 -835261"/>
              <a:gd name="T0" fmla="*/ 360 256 1"/>
              <a:gd name="T1" fmla="*/ 0 256 1"/>
              <a:gd name="G5" fmla="+- G2 T0 T1"/>
              <a:gd name="G6" fmla="?: G2 G2 G5"/>
              <a:gd name="G7" fmla="+- 0 0 G6"/>
              <a:gd name="G8" fmla="+- 6092 0 0"/>
              <a:gd name="G9" fmla="+- 0 0 -6161172"/>
              <a:gd name="G10" fmla="+- 6092 0 2700"/>
              <a:gd name="G11" fmla="cos G10 -835261"/>
              <a:gd name="G12" fmla="sin G10 -835261"/>
              <a:gd name="G13" fmla="cos 13500 -835261"/>
              <a:gd name="G14" fmla="sin 13500 -835261"/>
              <a:gd name="G15" fmla="+- G11 10800 0"/>
              <a:gd name="G16" fmla="+- G12 10800 0"/>
              <a:gd name="G17" fmla="+- G13 10800 0"/>
              <a:gd name="G18" fmla="+- G14 10800 0"/>
              <a:gd name="G19" fmla="*/ 6092 1 2"/>
              <a:gd name="G20" fmla="+- G19 5400 0"/>
              <a:gd name="G21" fmla="cos G20 -835261"/>
              <a:gd name="G22" fmla="sin G20 -835261"/>
              <a:gd name="G23" fmla="+- G21 10800 0"/>
              <a:gd name="G24" fmla="+- G12 G23 G22"/>
              <a:gd name="G25" fmla="+- G22 G23 G11"/>
              <a:gd name="G26" fmla="cos 10800 -835261"/>
              <a:gd name="G27" fmla="sin 10800 -835261"/>
              <a:gd name="G28" fmla="cos 6092 -835261"/>
              <a:gd name="G29" fmla="sin 6092 -835261"/>
              <a:gd name="G30" fmla="+- G26 10800 0"/>
              <a:gd name="G31" fmla="+- G27 10800 0"/>
              <a:gd name="G32" fmla="+- G28 10800 0"/>
              <a:gd name="G33" fmla="+- G29 10800 0"/>
              <a:gd name="G34" fmla="+- G19 5400 0"/>
              <a:gd name="G35" fmla="cos G34 -6161172"/>
              <a:gd name="G36" fmla="sin G34 -6161172"/>
              <a:gd name="G37" fmla="+/ -6161172 -835261 2"/>
              <a:gd name="T2" fmla="*/ 180 256 1"/>
              <a:gd name="T3" fmla="*/ 0 256 1"/>
              <a:gd name="G38" fmla="+- G37 T2 T3"/>
              <a:gd name="G39" fmla="?: G2 G37 G38"/>
              <a:gd name="G40" fmla="cos 10800 G39"/>
              <a:gd name="G41" fmla="sin 10800 G39"/>
              <a:gd name="G42" fmla="cos 6092 G39"/>
              <a:gd name="G43" fmla="sin 6092 G39"/>
              <a:gd name="G44" fmla="+- G40 10800 0"/>
              <a:gd name="G45" fmla="+- G41 10800 0"/>
              <a:gd name="G46" fmla="+- G42 10800 0"/>
              <a:gd name="G47" fmla="+- G43 10800 0"/>
              <a:gd name="G48" fmla="+- G35 10800 0"/>
              <a:gd name="G49" fmla="+- G36 10800 0"/>
              <a:gd name="T4" fmla="*/ 17242 w 21600"/>
              <a:gd name="T5" fmla="*/ 2131 h 21600"/>
              <a:gd name="T6" fmla="*/ 10209 w 21600"/>
              <a:gd name="T7" fmla="*/ 2374 h 21600"/>
              <a:gd name="T8" fmla="*/ 14434 w 21600"/>
              <a:gd name="T9" fmla="*/ 5910 h 21600"/>
              <a:gd name="T10" fmla="*/ 23967 w 21600"/>
              <a:gd name="T11" fmla="*/ 7821 h 21600"/>
              <a:gd name="T12" fmla="*/ 20152 w 21600"/>
              <a:gd name="T13" fmla="*/ 13865 h 21600"/>
              <a:gd name="T14" fmla="*/ 14108 w 21600"/>
              <a:gd name="T15" fmla="*/ 1005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41" y="9456"/>
                </a:moveTo>
                <a:cubicBezTo>
                  <a:pt x="16113" y="6679"/>
                  <a:pt x="13646" y="4707"/>
                  <a:pt x="10800" y="4707"/>
                </a:cubicBezTo>
                <a:cubicBezTo>
                  <a:pt x="10657" y="4707"/>
                  <a:pt x="10515" y="4712"/>
                  <a:pt x="10373" y="4722"/>
                </a:cubicBezTo>
                <a:lnTo>
                  <a:pt x="10044" y="26"/>
                </a:lnTo>
                <a:cubicBezTo>
                  <a:pt x="10295" y="8"/>
                  <a:pt x="10547" y="-1"/>
                  <a:pt x="10800" y="-1"/>
                </a:cubicBezTo>
                <a:cubicBezTo>
                  <a:pt x="15846" y="-1"/>
                  <a:pt x="20220" y="3495"/>
                  <a:pt x="21333" y="8417"/>
                </a:cubicBezTo>
                <a:lnTo>
                  <a:pt x="23967" y="7821"/>
                </a:lnTo>
                <a:lnTo>
                  <a:pt x="20152" y="13865"/>
                </a:lnTo>
                <a:lnTo>
                  <a:pt x="14108" y="10051"/>
                </a:lnTo>
                <a:lnTo>
                  <a:pt x="16741" y="9456"/>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193553" name="AutoShape 1041"/>
          <p:cNvSpPr>
            <a:spLocks noChangeArrowheads="1"/>
          </p:cNvSpPr>
          <p:nvPr/>
        </p:nvSpPr>
        <p:spPr bwMode="auto">
          <a:xfrm>
            <a:off x="3429000" y="1066800"/>
            <a:ext cx="609600" cy="1066800"/>
          </a:xfrm>
          <a:prstGeom prst="upArrow">
            <a:avLst>
              <a:gd name="adj1" fmla="val 50000"/>
              <a:gd name="adj2" fmla="val 88278"/>
            </a:avLst>
          </a:prstGeom>
          <a:solidFill>
            <a:srgbClr val="FF0000"/>
          </a:solidFill>
          <a:ln w="9525">
            <a:solidFill>
              <a:schemeClr val="bg1"/>
            </a:solidFill>
            <a:miter lim="800000"/>
            <a:headEnd/>
            <a:tailEnd/>
          </a:ln>
          <a:effectLst/>
        </p:spPr>
        <p:txBody>
          <a:bodyPr wrap="none" anchor="ctr">
            <a:prstTxWarp prst="textNoShape">
              <a:avLst/>
            </a:prstTxWarp>
          </a:bodyPr>
          <a:lstStyle/>
          <a:p>
            <a:pPr algn="ctr"/>
            <a:endParaRPr lang="en-US"/>
          </a:p>
        </p:txBody>
      </p:sp>
      <p:sp>
        <p:nvSpPr>
          <p:cNvPr id="193554" name="Rectangle 1042"/>
          <p:cNvSpPr>
            <a:spLocks noChangeArrowheads="1"/>
          </p:cNvSpPr>
          <p:nvPr/>
        </p:nvSpPr>
        <p:spPr bwMode="auto">
          <a:xfrm>
            <a:off x="1216025" y="2854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0" y="825500"/>
            <a:ext cx="9220200" cy="2216328"/>
            <a:chOff x="76200" y="825500"/>
            <a:chExt cx="9220200" cy="2216328"/>
          </a:xfrm>
        </p:grpSpPr>
        <p:sp>
          <p:nvSpPr>
            <p:cNvPr id="7" name="Text Box 3"/>
            <p:cNvSpPr txBox="1">
              <a:spLocks noChangeArrowheads="1"/>
            </p:cNvSpPr>
            <p:nvPr/>
          </p:nvSpPr>
          <p:spPr bwMode="auto">
            <a:xfrm>
              <a:off x="76200" y="825500"/>
              <a:ext cx="9220200" cy="830997"/>
            </a:xfrm>
            <a:prstGeom prst="rect">
              <a:avLst/>
            </a:prstGeom>
            <a:noFill/>
            <a:ln w="9525">
              <a:noFill/>
              <a:miter lim="800000"/>
              <a:headEnd/>
              <a:tailEnd/>
            </a:ln>
          </p:spPr>
          <p:txBody>
            <a:bodyPr>
              <a:prstTxWarp prst="textNoShape">
                <a:avLst/>
              </a:prstTxWarp>
              <a:spAutoFit/>
            </a:bodyPr>
            <a:lstStyle/>
            <a:p>
              <a:r>
                <a:rPr lang="en-US" sz="2400" dirty="0" smtClean="0">
                  <a:solidFill>
                    <a:schemeClr val="bg1"/>
                  </a:solidFill>
                  <a:latin typeface="Comic Sans MS" pitchFamily="-112" charset="0"/>
                </a:rPr>
                <a:t>What is likely to be the relative importance of methane versus carbon dioxide release for future climate forcing?</a:t>
              </a:r>
            </a:p>
          </p:txBody>
        </p:sp>
        <p:sp>
          <p:nvSpPr>
            <p:cNvPr id="8" name="Text Box 3"/>
            <p:cNvSpPr txBox="1">
              <a:spLocks noChangeArrowheads="1"/>
            </p:cNvSpPr>
            <p:nvPr/>
          </p:nvSpPr>
          <p:spPr bwMode="auto">
            <a:xfrm>
              <a:off x="76200" y="1841500"/>
              <a:ext cx="9220200" cy="1200328"/>
            </a:xfrm>
            <a:prstGeom prst="rect">
              <a:avLst/>
            </a:prstGeom>
            <a:noFill/>
            <a:ln w="9525">
              <a:noFill/>
              <a:miter lim="800000"/>
              <a:headEnd/>
              <a:tailEnd/>
            </a:ln>
          </p:spPr>
          <p:txBody>
            <a:bodyPr>
              <a:prstTxWarp prst="textNoShape">
                <a:avLst/>
              </a:prstTxWarp>
              <a:spAutoFit/>
            </a:bodyPr>
            <a:lstStyle/>
            <a:p>
              <a:r>
                <a:rPr lang="en-US" sz="2400" dirty="0" smtClean="0">
                  <a:solidFill>
                    <a:srgbClr val="FFFF00"/>
                  </a:solidFill>
                  <a:latin typeface="Comic Sans MS" pitchFamily="-112" charset="0"/>
                </a:rPr>
                <a:t>Offsetting factors:</a:t>
              </a:r>
            </a:p>
            <a:p>
              <a:r>
                <a:rPr lang="en-US" sz="2400" dirty="0" smtClean="0">
                  <a:solidFill>
                    <a:schemeClr val="bg1"/>
                  </a:solidFill>
                  <a:latin typeface="Comic Sans MS" pitchFamily="-112" charset="0"/>
                </a:rPr>
                <a:t>Global Warming Potential: </a:t>
              </a:r>
              <a:r>
                <a:rPr lang="en-US" sz="2400" dirty="0" smtClean="0">
                  <a:solidFill>
                    <a:srgbClr val="FFFFFF"/>
                  </a:solidFill>
                  <a:latin typeface="Comic Sans MS" pitchFamily="-112" charset="0"/>
                  <a:sym typeface="Symbol" pitchFamily="-112" charset="2"/>
                </a:rPr>
                <a:t>CH</a:t>
              </a:r>
              <a:r>
                <a:rPr lang="en-US" sz="2400" baseline="-25000" dirty="0" smtClean="0">
                  <a:solidFill>
                    <a:srgbClr val="FFFFFF"/>
                  </a:solidFill>
                  <a:latin typeface="Comic Sans MS" pitchFamily="-112" charset="0"/>
                  <a:sym typeface="Symbol" pitchFamily="-112" charset="2"/>
                </a:rPr>
                <a:t>4</a:t>
              </a:r>
              <a:endParaRPr lang="en-US" sz="2400" baseline="-25000" dirty="0" smtClean="0">
                <a:solidFill>
                  <a:schemeClr val="bg1"/>
                </a:solidFill>
                <a:latin typeface="Comic Sans MS" pitchFamily="-112" charset="0"/>
              </a:endParaRPr>
            </a:p>
            <a:p>
              <a:r>
                <a:rPr lang="en-US" sz="2400" dirty="0" smtClean="0">
                  <a:solidFill>
                    <a:schemeClr val="bg1"/>
                  </a:solidFill>
                  <a:latin typeface="Comic Sans MS" pitchFamily="-112" charset="0"/>
                </a:rPr>
                <a:t>C mineralization rate: </a:t>
              </a:r>
              <a:r>
                <a:rPr lang="en-US" sz="2400" dirty="0" err="1" smtClean="0">
                  <a:solidFill>
                    <a:srgbClr val="FFFFFF"/>
                  </a:solidFill>
                  <a:latin typeface="Comic Sans MS" pitchFamily="-112" charset="0"/>
                  <a:sym typeface="Symbol" pitchFamily="-112" charset="2"/>
                </a:rPr>
                <a:t>aerobic</a:t>
              </a:r>
              <a:endParaRPr lang="en-US" sz="2400" dirty="0" smtClean="0">
                <a:solidFill>
                  <a:schemeClr val="bg1"/>
                </a:solidFill>
                <a:latin typeface="Comic Sans MS" pitchFamily="-112" charset="0"/>
              </a:endParaRPr>
            </a:p>
          </p:txBody>
        </p:sp>
      </p:grpSp>
      <p:sp>
        <p:nvSpPr>
          <p:cNvPr id="12" name="Text Box 4"/>
          <p:cNvSpPr txBox="1">
            <a:spLocks noChangeArrowheads="1"/>
          </p:cNvSpPr>
          <p:nvPr/>
        </p:nvSpPr>
        <p:spPr bwMode="auto">
          <a:xfrm>
            <a:off x="-76200" y="25400"/>
            <a:ext cx="9601200" cy="641350"/>
          </a:xfrm>
          <a:prstGeom prst="rect">
            <a:avLst/>
          </a:prstGeom>
          <a:noFill/>
          <a:ln w="9525">
            <a:noFill/>
            <a:miter lim="800000"/>
            <a:headEnd/>
            <a:tailEnd/>
          </a:ln>
        </p:spPr>
        <p:txBody>
          <a:bodyPr>
            <a:prstTxWarp prst="textNoShape">
              <a:avLst/>
            </a:prstTxWarp>
            <a:spAutoFit/>
          </a:bodyPr>
          <a:lstStyle/>
          <a:p>
            <a:pPr algn="ctr"/>
            <a:r>
              <a:rPr lang="en-US" sz="3600" dirty="0" smtClean="0">
                <a:solidFill>
                  <a:srgbClr val="FFFF00"/>
                </a:solidFill>
                <a:latin typeface="Comic Sans MS" pitchFamily="-112" charset="0"/>
              </a:rPr>
              <a:t>Permafrost Carbon Feedback to Climate</a:t>
            </a:r>
            <a:endParaRPr lang="en-US" sz="3600" dirty="0">
              <a:solidFill>
                <a:srgbClr val="FFFF00"/>
              </a:solidFill>
              <a:latin typeface="Comic Sans MS" pitchFamily="-112" charset="0"/>
            </a:endParaRPr>
          </a:p>
        </p:txBody>
      </p:sp>
      <p:grpSp>
        <p:nvGrpSpPr>
          <p:cNvPr id="18" name="Group 17"/>
          <p:cNvGrpSpPr/>
          <p:nvPr/>
        </p:nvGrpSpPr>
        <p:grpSpPr>
          <a:xfrm>
            <a:off x="0" y="3378200"/>
            <a:ext cx="7277160" cy="3547190"/>
            <a:chOff x="0" y="3378200"/>
            <a:chExt cx="7277160" cy="3547190"/>
          </a:xfrm>
        </p:grpSpPr>
        <p:grpSp>
          <p:nvGrpSpPr>
            <p:cNvPr id="15" name="Group 14"/>
            <p:cNvGrpSpPr/>
            <p:nvPr/>
          </p:nvGrpSpPr>
          <p:grpSpPr>
            <a:xfrm>
              <a:off x="1889071" y="3378200"/>
              <a:ext cx="5388089" cy="3547190"/>
              <a:chOff x="1889071" y="3594100"/>
              <a:chExt cx="5388089" cy="3547190"/>
            </a:xfrm>
          </p:grpSpPr>
          <p:sp>
            <p:nvSpPr>
              <p:cNvPr id="4" name="Rectangle 1026"/>
              <p:cNvSpPr>
                <a:spLocks noChangeArrowheads="1"/>
              </p:cNvSpPr>
              <p:nvPr/>
            </p:nvSpPr>
            <p:spPr bwMode="auto">
              <a:xfrm>
                <a:off x="1889071" y="3594100"/>
                <a:ext cx="5388089" cy="646331"/>
              </a:xfrm>
              <a:prstGeom prst="rect">
                <a:avLst/>
              </a:prstGeom>
              <a:noFill/>
              <a:ln w="9525">
                <a:noFill/>
                <a:miter lim="800000"/>
                <a:headEnd/>
                <a:tailEnd/>
              </a:ln>
              <a:effectLst/>
            </p:spPr>
            <p:txBody>
              <a:bodyPr wrap="none">
                <a:prstTxWarp prst="textNoShape">
                  <a:avLst/>
                </a:prstTxWarp>
                <a:spAutoFit/>
              </a:bodyPr>
              <a:lstStyle/>
              <a:p>
                <a:pPr algn="ctr"/>
                <a:r>
                  <a:rPr lang="en-US" sz="3600" dirty="0" smtClean="0">
                    <a:solidFill>
                      <a:srgbClr val="FFFF00"/>
                    </a:solidFill>
                    <a:latin typeface="Comic Sans MS" pitchFamily="-112" charset="0"/>
                  </a:rPr>
                  <a:t>Relative </a:t>
                </a:r>
                <a:r>
                  <a:rPr lang="en-US" sz="3600" dirty="0">
                    <a:solidFill>
                      <a:srgbClr val="FFFF00"/>
                    </a:solidFill>
                    <a:latin typeface="Comic Sans MS" pitchFamily="-112" charset="0"/>
                  </a:rPr>
                  <a:t>Climate</a:t>
                </a:r>
                <a:r>
                  <a:rPr lang="en-US" sz="3600" dirty="0" smtClean="0">
                    <a:solidFill>
                      <a:srgbClr val="FFFF00"/>
                    </a:solidFill>
                    <a:latin typeface="Comic Sans MS" pitchFamily="-112" charset="0"/>
                  </a:rPr>
                  <a:t> Forcing</a:t>
                </a:r>
                <a:endParaRPr lang="en-US" sz="3600" dirty="0">
                  <a:solidFill>
                    <a:srgbClr val="FFFF00"/>
                  </a:solidFill>
                  <a:latin typeface="Comic Sans MS" pitchFamily="-112" charset="0"/>
                </a:endParaRPr>
              </a:p>
            </p:txBody>
          </p:sp>
          <p:sp>
            <p:nvSpPr>
              <p:cNvPr id="9" name="Rectangle 1026"/>
              <p:cNvSpPr>
                <a:spLocks noChangeArrowheads="1"/>
              </p:cNvSpPr>
              <p:nvPr/>
            </p:nvSpPr>
            <p:spPr bwMode="auto">
              <a:xfrm>
                <a:off x="2477436" y="5092700"/>
                <a:ext cx="4211359" cy="1077218"/>
              </a:xfrm>
              <a:prstGeom prst="rect">
                <a:avLst/>
              </a:prstGeom>
              <a:noFill/>
              <a:ln w="9525">
                <a:noFill/>
                <a:miter lim="800000"/>
                <a:headEnd/>
                <a:tailEnd/>
              </a:ln>
              <a:effectLst/>
            </p:spPr>
            <p:txBody>
              <a:bodyPr wrap="none">
                <a:prstTxWarp prst="textNoShape">
                  <a:avLst/>
                </a:prstTxWarp>
                <a:spAutoFit/>
              </a:bodyPr>
              <a:lstStyle/>
              <a:p>
                <a:pPr algn="ctr"/>
                <a:r>
                  <a:rPr lang="en-US" sz="2400" dirty="0" smtClean="0">
                    <a:solidFill>
                      <a:srgbClr val="FFFFFF"/>
                    </a:solidFill>
                    <a:latin typeface="Comic Sans MS" pitchFamily="-112" charset="0"/>
                  </a:rPr>
                  <a:t>Anaerobic CO</a:t>
                </a:r>
                <a:r>
                  <a:rPr lang="en-US" sz="2400" baseline="-25000" dirty="0" smtClean="0">
                    <a:solidFill>
                      <a:srgbClr val="FFFFFF"/>
                    </a:solidFill>
                    <a:latin typeface="Comic Sans MS" pitchFamily="-112" charset="0"/>
                  </a:rPr>
                  <a:t>2 </a:t>
                </a:r>
                <a:r>
                  <a:rPr lang="en-US" sz="2400" dirty="0" smtClean="0">
                    <a:solidFill>
                      <a:srgbClr val="FFFFFF"/>
                    </a:solidFill>
                    <a:latin typeface="Comic Sans MS" pitchFamily="-112" charset="0"/>
                  </a:rPr>
                  <a:t>* GWP (1) </a:t>
                </a:r>
              </a:p>
              <a:p>
                <a:pPr algn="ctr"/>
                <a:r>
                  <a:rPr lang="en-US" sz="2400" dirty="0" smtClean="0">
                    <a:solidFill>
                      <a:srgbClr val="FFFFFF"/>
                    </a:solidFill>
                    <a:latin typeface="Comic Sans MS" pitchFamily="-112" charset="0"/>
                  </a:rPr>
                  <a:t>+ Anaerobic CH</a:t>
                </a:r>
                <a:r>
                  <a:rPr lang="en-US" sz="2400" baseline="-25000" dirty="0" smtClean="0">
                    <a:solidFill>
                      <a:srgbClr val="FFFFFF"/>
                    </a:solidFill>
                    <a:latin typeface="Comic Sans MS" pitchFamily="-112" charset="0"/>
                  </a:rPr>
                  <a:t>4 </a:t>
                </a:r>
                <a:r>
                  <a:rPr lang="en-US" sz="2400" dirty="0" smtClean="0">
                    <a:solidFill>
                      <a:srgbClr val="FFFFFF"/>
                    </a:solidFill>
                    <a:latin typeface="Comic Sans MS" pitchFamily="-112" charset="0"/>
                  </a:rPr>
                  <a:t>* GWP (25) </a:t>
                </a:r>
                <a:endParaRPr lang="en-US" sz="2400" baseline="-25000" dirty="0" smtClean="0">
                  <a:solidFill>
                    <a:srgbClr val="FFFFFF"/>
                  </a:solidFill>
                  <a:latin typeface="Comic Sans MS" pitchFamily="-112" charset="0"/>
                </a:endParaRPr>
              </a:p>
              <a:p>
                <a:pPr algn="ctr"/>
                <a:endParaRPr lang="en-US" sz="2400" baseline="-25000" dirty="0">
                  <a:solidFill>
                    <a:srgbClr val="FFFFFF"/>
                  </a:solidFill>
                  <a:latin typeface="Comic Sans MS" pitchFamily="-112" charset="0"/>
                </a:endParaRPr>
              </a:p>
            </p:txBody>
          </p:sp>
          <p:sp>
            <p:nvSpPr>
              <p:cNvPr id="10" name="Rectangle 1026"/>
              <p:cNvSpPr>
                <a:spLocks noChangeArrowheads="1"/>
              </p:cNvSpPr>
              <p:nvPr/>
            </p:nvSpPr>
            <p:spPr bwMode="auto">
              <a:xfrm>
                <a:off x="2870572" y="4343400"/>
                <a:ext cx="3425087" cy="461665"/>
              </a:xfrm>
              <a:prstGeom prst="rect">
                <a:avLst/>
              </a:prstGeom>
              <a:noFill/>
              <a:ln w="9525">
                <a:noFill/>
                <a:miter lim="800000"/>
                <a:headEnd/>
                <a:tailEnd/>
              </a:ln>
              <a:effectLst/>
            </p:spPr>
            <p:txBody>
              <a:bodyPr wrap="none">
                <a:prstTxWarp prst="textNoShape">
                  <a:avLst/>
                </a:prstTxWarp>
                <a:spAutoFit/>
              </a:bodyPr>
              <a:lstStyle/>
              <a:p>
                <a:pPr algn="ctr"/>
                <a:r>
                  <a:rPr lang="en-US" sz="2400" dirty="0" smtClean="0">
                    <a:solidFill>
                      <a:srgbClr val="FFFFFF"/>
                    </a:solidFill>
                    <a:latin typeface="Comic Sans MS" pitchFamily="-112" charset="0"/>
                  </a:rPr>
                  <a:t>Aerobic CO</a:t>
                </a:r>
                <a:r>
                  <a:rPr lang="en-US" sz="2400" baseline="-25000" dirty="0" smtClean="0">
                    <a:solidFill>
                      <a:srgbClr val="FFFFFF"/>
                    </a:solidFill>
                    <a:latin typeface="Comic Sans MS" pitchFamily="-112" charset="0"/>
                  </a:rPr>
                  <a:t>2 </a:t>
                </a:r>
                <a:r>
                  <a:rPr lang="en-US" sz="2400" dirty="0" smtClean="0">
                    <a:solidFill>
                      <a:srgbClr val="FFFFFF"/>
                    </a:solidFill>
                    <a:latin typeface="Comic Sans MS" pitchFamily="-112" charset="0"/>
                  </a:rPr>
                  <a:t>* GWP (1)</a:t>
                </a:r>
                <a:endParaRPr lang="en-US" sz="2400" baseline="-25000" dirty="0">
                  <a:solidFill>
                    <a:srgbClr val="FFFFFF"/>
                  </a:solidFill>
                  <a:latin typeface="Comic Sans MS" pitchFamily="-112" charset="0"/>
                </a:endParaRPr>
              </a:p>
            </p:txBody>
          </p:sp>
          <p:sp>
            <p:nvSpPr>
              <p:cNvPr id="11" name="TextBox 10"/>
              <p:cNvSpPr txBox="1"/>
              <p:nvPr/>
            </p:nvSpPr>
            <p:spPr>
              <a:xfrm>
                <a:off x="2171262" y="6310293"/>
                <a:ext cx="4823706" cy="830997"/>
              </a:xfrm>
              <a:prstGeom prst="rect">
                <a:avLst/>
              </a:prstGeom>
              <a:noFill/>
            </p:spPr>
            <p:txBody>
              <a:bodyPr wrap="none" rtlCol="0">
                <a:spAutoFit/>
              </a:bodyPr>
              <a:lstStyle/>
              <a:p>
                <a:r>
                  <a:rPr lang="en-US" sz="2400" dirty="0" smtClean="0">
                    <a:solidFill>
                      <a:srgbClr val="FFFFFF"/>
                    </a:solidFill>
                    <a:latin typeface="Comic Sans MS" pitchFamily="-112" charset="0"/>
                  </a:rPr>
                  <a:t>GWP = Global Warming Potential</a:t>
                </a:r>
                <a:endParaRPr lang="en-US" sz="2400" baseline="-25000" dirty="0" smtClean="0">
                  <a:solidFill>
                    <a:srgbClr val="FFFFFF"/>
                  </a:solidFill>
                  <a:latin typeface="Comic Sans MS" pitchFamily="-112" charset="0"/>
                </a:endParaRPr>
              </a:p>
              <a:p>
                <a:endParaRPr lang="en-US" sz="2400" dirty="0">
                  <a:solidFill>
                    <a:srgbClr val="FFFFFF"/>
                  </a:solidFill>
                </a:endParaRPr>
              </a:p>
            </p:txBody>
          </p:sp>
          <p:cxnSp>
            <p:nvCxnSpPr>
              <p:cNvPr id="14" name="Straight Connector 13"/>
              <p:cNvCxnSpPr/>
              <p:nvPr/>
            </p:nvCxnSpPr>
            <p:spPr bwMode="auto">
              <a:xfrm>
                <a:off x="2678115" y="4978400"/>
                <a:ext cx="3810000" cy="1588"/>
              </a:xfrm>
              <a:prstGeom prst="line">
                <a:avLst/>
              </a:prstGeom>
              <a:solidFill>
                <a:schemeClr val="accent1"/>
              </a:solidFill>
              <a:ln w="38100" cap="flat" cmpd="sng" algn="ctr">
                <a:solidFill>
                  <a:schemeClr val="bg1"/>
                </a:solidFill>
                <a:prstDash val="solid"/>
                <a:round/>
                <a:headEnd type="none" w="med" len="med"/>
                <a:tailEnd type="none" w="med" len="med"/>
              </a:ln>
              <a:effectLst/>
            </p:spPr>
          </p:cxnSp>
        </p:grpSp>
        <p:sp>
          <p:nvSpPr>
            <p:cNvPr id="16" name="Rectangle 15"/>
            <p:cNvSpPr/>
            <p:nvPr/>
          </p:nvSpPr>
          <p:spPr>
            <a:xfrm>
              <a:off x="0" y="6211669"/>
              <a:ext cx="2171262" cy="646331"/>
            </a:xfrm>
            <a:prstGeom prst="rect">
              <a:avLst/>
            </a:prstGeom>
          </p:spPr>
          <p:txBody>
            <a:bodyPr wrap="square">
              <a:spAutoFit/>
            </a:bodyPr>
            <a:lstStyle/>
            <a:p>
              <a:pPr>
                <a:buFont typeface="Symbol" pitchFamily="-112" charset="2"/>
                <a:buNone/>
              </a:pPr>
              <a:r>
                <a:rPr lang="en-US" dirty="0" err="1" smtClean="0">
                  <a:solidFill>
                    <a:schemeClr val="bg1"/>
                  </a:solidFill>
                  <a:latin typeface="Comic Sans MS" pitchFamily="-112" charset="0"/>
                </a:rPr>
                <a:t>Schuur</a:t>
              </a:r>
              <a:r>
                <a:rPr lang="en-US" dirty="0" smtClean="0">
                  <a:solidFill>
                    <a:schemeClr val="bg1"/>
                  </a:solidFill>
                  <a:latin typeface="Comic Sans MS" pitchFamily="-112" charset="0"/>
                </a:rPr>
                <a:t> </a:t>
              </a:r>
              <a:r>
                <a:rPr lang="en-US" sz="1800" dirty="0" smtClean="0">
                  <a:solidFill>
                    <a:schemeClr val="bg1"/>
                  </a:solidFill>
                  <a:latin typeface="Comic Sans MS" pitchFamily="-112" charset="0"/>
                </a:rPr>
                <a:t>et al. 2008, </a:t>
              </a:r>
              <a:r>
                <a:rPr lang="en-US" sz="1800" dirty="0" err="1" smtClean="0">
                  <a:solidFill>
                    <a:schemeClr val="bg1"/>
                  </a:solidFill>
                  <a:latin typeface="Comic Sans MS" pitchFamily="-112" charset="0"/>
                </a:rPr>
                <a:t>BioScience</a:t>
              </a:r>
              <a:endParaRPr lang="en-US" sz="1800" dirty="0">
                <a:solidFill>
                  <a:schemeClr val="bg1"/>
                </a:solidFill>
                <a:latin typeface="Comic Sans MS" pitchFamily="-112" charset="0"/>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08899" name="AutoShape 3"/>
          <p:cNvSpPr>
            <a:spLocks noChangeArrowheads="1"/>
          </p:cNvSpPr>
          <p:nvPr/>
        </p:nvSpPr>
        <p:spPr bwMode="auto">
          <a:xfrm rot="-6709983" flipH="1" flipV="1">
            <a:off x="4849019" y="865981"/>
            <a:ext cx="2184400" cy="2281238"/>
          </a:xfrm>
          <a:custGeom>
            <a:avLst/>
            <a:gdLst>
              <a:gd name="G0" fmla="+- -1363418 0 0"/>
              <a:gd name="G1" fmla="+- -9204850 0 0"/>
              <a:gd name="G2" fmla="+- -1363418 0 -9204850"/>
              <a:gd name="G3" fmla="+- 10800 0 0"/>
              <a:gd name="G4" fmla="+- 0 0 -1363418"/>
              <a:gd name="T0" fmla="*/ 360 256 1"/>
              <a:gd name="T1" fmla="*/ 0 256 1"/>
              <a:gd name="G5" fmla="+- G2 T0 T1"/>
              <a:gd name="G6" fmla="?: G2 G2 G5"/>
              <a:gd name="G7" fmla="+- 0 0 G6"/>
              <a:gd name="G8" fmla="+- 6379 0 0"/>
              <a:gd name="G9" fmla="+- 0 0 -9204850"/>
              <a:gd name="G10" fmla="+- 6379 0 2700"/>
              <a:gd name="G11" fmla="cos G10 -1363418"/>
              <a:gd name="G12" fmla="sin G10 -1363418"/>
              <a:gd name="G13" fmla="cos 13500 -1363418"/>
              <a:gd name="G14" fmla="sin 13500 -1363418"/>
              <a:gd name="G15" fmla="+- G11 10800 0"/>
              <a:gd name="G16" fmla="+- G12 10800 0"/>
              <a:gd name="G17" fmla="+- G13 10800 0"/>
              <a:gd name="G18" fmla="+- G14 10800 0"/>
              <a:gd name="G19" fmla="*/ 6379 1 2"/>
              <a:gd name="G20" fmla="+- G19 5400 0"/>
              <a:gd name="G21" fmla="cos G20 -1363418"/>
              <a:gd name="G22" fmla="sin G20 -1363418"/>
              <a:gd name="G23" fmla="+- G21 10800 0"/>
              <a:gd name="G24" fmla="+- G12 G23 G22"/>
              <a:gd name="G25" fmla="+- G22 G23 G11"/>
              <a:gd name="G26" fmla="cos 10800 -1363418"/>
              <a:gd name="G27" fmla="sin 10800 -1363418"/>
              <a:gd name="G28" fmla="cos 6379 -1363418"/>
              <a:gd name="G29" fmla="sin 6379 -1363418"/>
              <a:gd name="G30" fmla="+- G26 10800 0"/>
              <a:gd name="G31" fmla="+- G27 10800 0"/>
              <a:gd name="G32" fmla="+- G28 10800 0"/>
              <a:gd name="G33" fmla="+- G29 10800 0"/>
              <a:gd name="G34" fmla="+- G19 5400 0"/>
              <a:gd name="G35" fmla="cos G34 -9204850"/>
              <a:gd name="G36" fmla="sin G34 -9204850"/>
              <a:gd name="G37" fmla="+/ -9204850 -1363418 2"/>
              <a:gd name="T2" fmla="*/ 180 256 1"/>
              <a:gd name="T3" fmla="*/ 0 256 1"/>
              <a:gd name="G38" fmla="+- G37 T2 T3"/>
              <a:gd name="G39" fmla="?: G2 G37 G38"/>
              <a:gd name="G40" fmla="cos 10800 G39"/>
              <a:gd name="G41" fmla="sin 10800 G39"/>
              <a:gd name="G42" fmla="cos 6379 G39"/>
              <a:gd name="G43" fmla="sin 6379 G39"/>
              <a:gd name="G44" fmla="+- G40 10800 0"/>
              <a:gd name="G45" fmla="+- G41 10800 0"/>
              <a:gd name="G46" fmla="+- G42 10800 0"/>
              <a:gd name="G47" fmla="+- G43 10800 0"/>
              <a:gd name="G48" fmla="+- G35 10800 0"/>
              <a:gd name="G49" fmla="+- G36 10800 0"/>
              <a:gd name="T4" fmla="*/ 12558 w 21600"/>
              <a:gd name="T5" fmla="*/ 144 h 21600"/>
              <a:gd name="T6" fmla="*/ 4176 w 21600"/>
              <a:gd name="T7" fmla="*/ 5330 h 21600"/>
              <a:gd name="T8" fmla="*/ 11838 w 21600"/>
              <a:gd name="T9" fmla="*/ 4506 h 21600"/>
              <a:gd name="T10" fmla="*/ 23419 w 21600"/>
              <a:gd name="T11" fmla="*/ 6005 h 21600"/>
              <a:gd name="T12" fmla="*/ 20573 w 21600"/>
              <a:gd name="T13" fmla="*/ 12339 h 21600"/>
              <a:gd name="T14" fmla="*/ 14239 w 21600"/>
              <a:gd name="T15" fmla="*/ 949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63" y="8534"/>
                </a:moveTo>
                <a:cubicBezTo>
                  <a:pt x="15822" y="6058"/>
                  <a:pt x="13448" y="4420"/>
                  <a:pt x="10800" y="4420"/>
                </a:cubicBezTo>
                <a:cubicBezTo>
                  <a:pt x="8896" y="4420"/>
                  <a:pt x="7092" y="5270"/>
                  <a:pt x="5881" y="6738"/>
                </a:cubicBezTo>
                <a:lnTo>
                  <a:pt x="2471" y="3923"/>
                </a:lnTo>
                <a:cubicBezTo>
                  <a:pt x="4523" y="1438"/>
                  <a:pt x="7577" y="-1"/>
                  <a:pt x="10800" y="-1"/>
                </a:cubicBezTo>
                <a:cubicBezTo>
                  <a:pt x="15284" y="-1"/>
                  <a:pt x="19302" y="2771"/>
                  <a:pt x="20895" y="6964"/>
                </a:cubicBezTo>
                <a:lnTo>
                  <a:pt x="23419" y="6005"/>
                </a:lnTo>
                <a:lnTo>
                  <a:pt x="20573" y="12339"/>
                </a:lnTo>
                <a:lnTo>
                  <a:pt x="14239" y="9493"/>
                </a:lnTo>
                <a:lnTo>
                  <a:pt x="16763" y="8534"/>
                </a:lnTo>
                <a:close/>
              </a:path>
            </a:pathLst>
          </a:custGeom>
          <a:gradFill rotWithShape="0">
            <a:gsLst>
              <a:gs pos="0">
                <a:srgbClr val="0080FF">
                  <a:gamma/>
                  <a:shade val="0"/>
                  <a:invGamma/>
                </a:srgbClr>
              </a:gs>
              <a:gs pos="100000">
                <a:srgbClr val="0080FF"/>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208900" name="Rectangle 4"/>
          <p:cNvSpPr>
            <a:spLocks noChangeArrowheads="1"/>
          </p:cNvSpPr>
          <p:nvPr/>
        </p:nvSpPr>
        <p:spPr bwMode="auto">
          <a:xfrm>
            <a:off x="1446213" y="3581400"/>
            <a:ext cx="6248400" cy="762000"/>
          </a:xfrm>
          <a:prstGeom prst="rect">
            <a:avLst/>
          </a:prstGeom>
          <a:noFill/>
          <a:ln w="9525">
            <a:noFill/>
            <a:miter lim="800000"/>
            <a:headEnd/>
            <a:tailEnd/>
          </a:ln>
          <a:effectLst/>
        </p:spPr>
        <p:txBody>
          <a:bodyPr>
            <a:prstTxWarp prst="textNoShape">
              <a:avLst/>
            </a:prstTxWarp>
          </a:bodyPr>
          <a:lstStyle/>
          <a:p>
            <a:pPr algn="ctr" eaLnBrk="1" hangingPunct="1"/>
            <a:r>
              <a:rPr lang="en-US" sz="4400">
                <a:solidFill>
                  <a:srgbClr val="FFFF00"/>
                </a:solidFill>
                <a:latin typeface="Comic Sans MS" pitchFamily="26" charset="0"/>
              </a:rPr>
              <a:t>Terrestrial </a:t>
            </a:r>
            <a:br>
              <a:rPr lang="en-US" sz="4400">
                <a:solidFill>
                  <a:srgbClr val="FFFF00"/>
                </a:solidFill>
                <a:latin typeface="Comic Sans MS" pitchFamily="26" charset="0"/>
              </a:rPr>
            </a:br>
            <a:r>
              <a:rPr lang="en-US" sz="4400">
                <a:solidFill>
                  <a:srgbClr val="FFFF00"/>
                </a:solidFill>
                <a:latin typeface="Comic Sans MS" pitchFamily="26" charset="0"/>
              </a:rPr>
              <a:t>Ecosystems </a:t>
            </a:r>
          </a:p>
        </p:txBody>
      </p:sp>
      <p:sp>
        <p:nvSpPr>
          <p:cNvPr id="208901" name="Rectangle 5"/>
          <p:cNvSpPr>
            <a:spLocks noChangeArrowheads="1"/>
          </p:cNvSpPr>
          <p:nvPr/>
        </p:nvSpPr>
        <p:spPr bwMode="auto">
          <a:xfrm>
            <a:off x="1446213" y="228600"/>
            <a:ext cx="6248400" cy="762000"/>
          </a:xfrm>
          <a:prstGeom prst="rect">
            <a:avLst/>
          </a:prstGeom>
          <a:noFill/>
          <a:ln w="9525">
            <a:noFill/>
            <a:miter lim="800000"/>
            <a:headEnd/>
            <a:tailEnd/>
          </a:ln>
          <a:effectLst/>
        </p:spPr>
        <p:txBody>
          <a:bodyPr>
            <a:prstTxWarp prst="textNoShape">
              <a:avLst/>
            </a:prstTxWarp>
          </a:bodyPr>
          <a:lstStyle/>
          <a:p>
            <a:pPr algn="ctr" eaLnBrk="1" hangingPunct="1"/>
            <a:r>
              <a:rPr lang="en-US" sz="4400">
                <a:solidFill>
                  <a:srgbClr val="FFFF00"/>
                </a:solidFill>
                <a:latin typeface="Comic Sans MS" pitchFamily="26" charset="0"/>
              </a:rPr>
              <a:t>Climate </a:t>
            </a:r>
          </a:p>
        </p:txBody>
      </p:sp>
      <p:sp>
        <p:nvSpPr>
          <p:cNvPr id="208902" name="AutoShape 6"/>
          <p:cNvSpPr>
            <a:spLocks noChangeArrowheads="1"/>
          </p:cNvSpPr>
          <p:nvPr/>
        </p:nvSpPr>
        <p:spPr bwMode="auto">
          <a:xfrm rot="-6709983">
            <a:off x="2110582" y="865981"/>
            <a:ext cx="2184400" cy="2281237"/>
          </a:xfrm>
          <a:custGeom>
            <a:avLst/>
            <a:gdLst>
              <a:gd name="G0" fmla="+- -1363418 0 0"/>
              <a:gd name="G1" fmla="+- -9204850 0 0"/>
              <a:gd name="G2" fmla="+- -1363418 0 -9204850"/>
              <a:gd name="G3" fmla="+- 10800 0 0"/>
              <a:gd name="G4" fmla="+- 0 0 -1363418"/>
              <a:gd name="T0" fmla="*/ 360 256 1"/>
              <a:gd name="T1" fmla="*/ 0 256 1"/>
              <a:gd name="G5" fmla="+- G2 T0 T1"/>
              <a:gd name="G6" fmla="?: G2 G2 G5"/>
              <a:gd name="G7" fmla="+- 0 0 G6"/>
              <a:gd name="G8" fmla="+- 6379 0 0"/>
              <a:gd name="G9" fmla="+- 0 0 -9204850"/>
              <a:gd name="G10" fmla="+- 6379 0 2700"/>
              <a:gd name="G11" fmla="cos G10 -1363418"/>
              <a:gd name="G12" fmla="sin G10 -1363418"/>
              <a:gd name="G13" fmla="cos 13500 -1363418"/>
              <a:gd name="G14" fmla="sin 13500 -1363418"/>
              <a:gd name="G15" fmla="+- G11 10800 0"/>
              <a:gd name="G16" fmla="+- G12 10800 0"/>
              <a:gd name="G17" fmla="+- G13 10800 0"/>
              <a:gd name="G18" fmla="+- G14 10800 0"/>
              <a:gd name="G19" fmla="*/ 6379 1 2"/>
              <a:gd name="G20" fmla="+- G19 5400 0"/>
              <a:gd name="G21" fmla="cos G20 -1363418"/>
              <a:gd name="G22" fmla="sin G20 -1363418"/>
              <a:gd name="G23" fmla="+- G21 10800 0"/>
              <a:gd name="G24" fmla="+- G12 G23 G22"/>
              <a:gd name="G25" fmla="+- G22 G23 G11"/>
              <a:gd name="G26" fmla="cos 10800 -1363418"/>
              <a:gd name="G27" fmla="sin 10800 -1363418"/>
              <a:gd name="G28" fmla="cos 6379 -1363418"/>
              <a:gd name="G29" fmla="sin 6379 -1363418"/>
              <a:gd name="G30" fmla="+- G26 10800 0"/>
              <a:gd name="G31" fmla="+- G27 10800 0"/>
              <a:gd name="G32" fmla="+- G28 10800 0"/>
              <a:gd name="G33" fmla="+- G29 10800 0"/>
              <a:gd name="G34" fmla="+- G19 5400 0"/>
              <a:gd name="G35" fmla="cos G34 -9204850"/>
              <a:gd name="G36" fmla="sin G34 -9204850"/>
              <a:gd name="G37" fmla="+/ -9204850 -1363418 2"/>
              <a:gd name="T2" fmla="*/ 180 256 1"/>
              <a:gd name="T3" fmla="*/ 0 256 1"/>
              <a:gd name="G38" fmla="+- G37 T2 T3"/>
              <a:gd name="G39" fmla="?: G2 G37 G38"/>
              <a:gd name="G40" fmla="cos 10800 G39"/>
              <a:gd name="G41" fmla="sin 10800 G39"/>
              <a:gd name="G42" fmla="cos 6379 G39"/>
              <a:gd name="G43" fmla="sin 6379 G39"/>
              <a:gd name="G44" fmla="+- G40 10800 0"/>
              <a:gd name="G45" fmla="+- G41 10800 0"/>
              <a:gd name="G46" fmla="+- G42 10800 0"/>
              <a:gd name="G47" fmla="+- G43 10800 0"/>
              <a:gd name="G48" fmla="+- G35 10800 0"/>
              <a:gd name="G49" fmla="+- G36 10800 0"/>
              <a:gd name="T4" fmla="*/ 12558 w 21600"/>
              <a:gd name="T5" fmla="*/ 144 h 21600"/>
              <a:gd name="T6" fmla="*/ 4176 w 21600"/>
              <a:gd name="T7" fmla="*/ 5330 h 21600"/>
              <a:gd name="T8" fmla="*/ 11838 w 21600"/>
              <a:gd name="T9" fmla="*/ 4506 h 21600"/>
              <a:gd name="T10" fmla="*/ 23419 w 21600"/>
              <a:gd name="T11" fmla="*/ 6005 h 21600"/>
              <a:gd name="T12" fmla="*/ 20573 w 21600"/>
              <a:gd name="T13" fmla="*/ 12339 h 21600"/>
              <a:gd name="T14" fmla="*/ 14239 w 21600"/>
              <a:gd name="T15" fmla="*/ 949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63" y="8534"/>
                </a:moveTo>
                <a:cubicBezTo>
                  <a:pt x="15822" y="6058"/>
                  <a:pt x="13448" y="4420"/>
                  <a:pt x="10800" y="4420"/>
                </a:cubicBezTo>
                <a:cubicBezTo>
                  <a:pt x="8896" y="4420"/>
                  <a:pt x="7092" y="5270"/>
                  <a:pt x="5881" y="6738"/>
                </a:cubicBezTo>
                <a:lnTo>
                  <a:pt x="2471" y="3923"/>
                </a:lnTo>
                <a:cubicBezTo>
                  <a:pt x="4523" y="1438"/>
                  <a:pt x="7577" y="-1"/>
                  <a:pt x="10800" y="-1"/>
                </a:cubicBezTo>
                <a:cubicBezTo>
                  <a:pt x="15284" y="-1"/>
                  <a:pt x="19302" y="2771"/>
                  <a:pt x="20895" y="6964"/>
                </a:cubicBezTo>
                <a:lnTo>
                  <a:pt x="23419" y="6005"/>
                </a:lnTo>
                <a:lnTo>
                  <a:pt x="20573" y="12339"/>
                </a:lnTo>
                <a:lnTo>
                  <a:pt x="14239" y="9493"/>
                </a:lnTo>
                <a:lnTo>
                  <a:pt x="16763" y="8534"/>
                </a:lnTo>
                <a:close/>
              </a:path>
            </a:pathLst>
          </a:custGeom>
          <a:gradFill rotWithShape="0">
            <a:gsLst>
              <a:gs pos="0">
                <a:srgbClr val="0080FF">
                  <a:gamma/>
                  <a:shade val="0"/>
                  <a:invGamma/>
                </a:srgbClr>
              </a:gs>
              <a:gs pos="100000">
                <a:srgbClr val="0080FF"/>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8902"/>
                                        </p:tgtEl>
                                        <p:attrNameLst>
                                          <p:attrName>style.visibility</p:attrName>
                                        </p:attrNameLst>
                                      </p:cBhvr>
                                      <p:to>
                                        <p:strVal val="visible"/>
                                      </p:to>
                                    </p:set>
                                    <p:animEffect transition="in" filter="dissolve">
                                      <p:cBhvr>
                                        <p:cTn id="7" dur="500"/>
                                        <p:tgtEl>
                                          <p:spTgt spid="208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p:cNvSpPr>
            <a:spLocks noChangeArrowheads="1"/>
          </p:cNvSpPr>
          <p:nvPr/>
        </p:nvSpPr>
        <p:spPr bwMode="auto">
          <a:xfrm>
            <a:off x="1889071" y="0"/>
            <a:ext cx="5388089" cy="646331"/>
          </a:xfrm>
          <a:prstGeom prst="rect">
            <a:avLst/>
          </a:prstGeom>
          <a:noFill/>
          <a:ln w="9525">
            <a:noFill/>
            <a:miter lim="800000"/>
            <a:headEnd/>
            <a:tailEnd/>
          </a:ln>
          <a:effectLst/>
        </p:spPr>
        <p:txBody>
          <a:bodyPr wrap="none">
            <a:prstTxWarp prst="textNoShape">
              <a:avLst/>
            </a:prstTxWarp>
            <a:spAutoFit/>
          </a:bodyPr>
          <a:lstStyle/>
          <a:p>
            <a:pPr algn="ctr"/>
            <a:r>
              <a:rPr lang="en-US" sz="3600" dirty="0" smtClean="0">
                <a:solidFill>
                  <a:srgbClr val="FFFF00"/>
                </a:solidFill>
                <a:latin typeface="Comic Sans MS" pitchFamily="-112" charset="0"/>
              </a:rPr>
              <a:t>Relative </a:t>
            </a:r>
            <a:r>
              <a:rPr lang="en-US" sz="3600" dirty="0">
                <a:solidFill>
                  <a:srgbClr val="FFFF00"/>
                </a:solidFill>
                <a:latin typeface="Comic Sans MS" pitchFamily="-112" charset="0"/>
              </a:rPr>
              <a:t>Climate</a:t>
            </a:r>
            <a:r>
              <a:rPr lang="en-US" sz="3600" dirty="0" smtClean="0">
                <a:solidFill>
                  <a:srgbClr val="FFFF00"/>
                </a:solidFill>
                <a:latin typeface="Comic Sans MS" pitchFamily="-112" charset="0"/>
              </a:rPr>
              <a:t> Forcing</a:t>
            </a:r>
            <a:endParaRPr lang="en-US" sz="3600" dirty="0">
              <a:solidFill>
                <a:srgbClr val="FFFF00"/>
              </a:solidFill>
              <a:latin typeface="Comic Sans MS" pitchFamily="-112" charset="0"/>
            </a:endParaRPr>
          </a:p>
        </p:txBody>
      </p:sp>
      <p:pic>
        <p:nvPicPr>
          <p:cNvPr id="4" name="Picture 3" descr="Hanna's Data.jpg"/>
          <p:cNvPicPr>
            <a:picLocks noChangeAspect="1"/>
          </p:cNvPicPr>
          <p:nvPr/>
        </p:nvPicPr>
        <p:blipFill>
          <a:blip r:embed="rId3"/>
          <a:stretch>
            <a:fillRect/>
          </a:stretch>
        </p:blipFill>
        <p:spPr>
          <a:xfrm>
            <a:off x="1113470" y="685800"/>
            <a:ext cx="6887530" cy="5791200"/>
          </a:xfrm>
          <a:prstGeom prst="rect">
            <a:avLst/>
          </a:prstGeom>
        </p:spPr>
      </p:pic>
      <p:sp>
        <p:nvSpPr>
          <p:cNvPr id="5" name="Rectangle 4"/>
          <p:cNvSpPr/>
          <p:nvPr/>
        </p:nvSpPr>
        <p:spPr>
          <a:xfrm>
            <a:off x="0" y="6503769"/>
            <a:ext cx="3987800" cy="369332"/>
          </a:xfrm>
          <a:prstGeom prst="rect">
            <a:avLst/>
          </a:prstGeom>
        </p:spPr>
        <p:txBody>
          <a:bodyPr wrap="square">
            <a:spAutoFit/>
          </a:bodyPr>
          <a:lstStyle/>
          <a:p>
            <a:pPr>
              <a:buFont typeface="Symbol" pitchFamily="-112" charset="2"/>
              <a:buNone/>
            </a:pPr>
            <a:r>
              <a:rPr lang="en-US" dirty="0" smtClean="0">
                <a:solidFill>
                  <a:schemeClr val="bg1"/>
                </a:solidFill>
                <a:latin typeface="Comic Sans MS" pitchFamily="-112" charset="0"/>
              </a:rPr>
              <a:t>Lee, </a:t>
            </a:r>
            <a:r>
              <a:rPr lang="en-US" dirty="0" err="1" smtClean="0">
                <a:solidFill>
                  <a:schemeClr val="bg1"/>
                </a:solidFill>
                <a:latin typeface="Comic Sans MS" pitchFamily="-112" charset="0"/>
              </a:rPr>
              <a:t>Schuur</a:t>
            </a:r>
            <a:r>
              <a:rPr lang="en-US" sz="1800" dirty="0" smtClean="0">
                <a:solidFill>
                  <a:schemeClr val="bg1"/>
                </a:solidFill>
                <a:latin typeface="Comic Sans MS" pitchFamily="-112" charset="0"/>
              </a:rPr>
              <a:t>, in prep</a:t>
            </a:r>
            <a:endParaRPr lang="en-US" sz="1800" dirty="0">
              <a:solidFill>
                <a:schemeClr val="bg1"/>
              </a:solidFill>
              <a:latin typeface="Comic Sans MS" pitchFamily="-112"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tundra_lakes_1_med.jpg                                         0001B82FYedoma                         B8AA18DE:"/>
          <p:cNvPicPr>
            <a:picLocks noChangeAspect="1" noChangeArrowheads="1"/>
          </p:cNvPicPr>
          <p:nvPr/>
        </p:nvPicPr>
        <p:blipFill>
          <a:blip r:embed="rId3"/>
          <a:srcRect/>
          <a:stretch>
            <a:fillRect/>
          </a:stretch>
        </p:blipFill>
        <p:spPr bwMode="auto">
          <a:xfrm>
            <a:off x="254000" y="0"/>
            <a:ext cx="8610600" cy="6886575"/>
          </a:xfrm>
          <a:prstGeom prst="rect">
            <a:avLst/>
          </a:prstGeom>
          <a:noFill/>
        </p:spPr>
      </p:pic>
      <p:sp>
        <p:nvSpPr>
          <p:cNvPr id="99333" name="Text Box 5"/>
          <p:cNvSpPr txBox="1">
            <a:spLocks noChangeArrowheads="1"/>
          </p:cNvSpPr>
          <p:nvPr/>
        </p:nvSpPr>
        <p:spPr bwMode="auto">
          <a:xfrm>
            <a:off x="0" y="0"/>
            <a:ext cx="9372600" cy="584776"/>
          </a:xfrm>
          <a:prstGeom prst="rect">
            <a:avLst/>
          </a:prstGeom>
          <a:noFill/>
          <a:ln w="9525">
            <a:noFill/>
            <a:miter lim="800000"/>
            <a:headEnd/>
            <a:tailEnd/>
          </a:ln>
          <a:effectLst/>
        </p:spPr>
        <p:txBody>
          <a:bodyPr>
            <a:prstTxWarp prst="textNoShape">
              <a:avLst/>
            </a:prstTxWarp>
            <a:spAutoFit/>
          </a:bodyPr>
          <a:lstStyle/>
          <a:p>
            <a:pPr algn="ctr"/>
            <a:r>
              <a:rPr lang="en-US" sz="3200" dirty="0" smtClean="0">
                <a:latin typeface="Comic Sans MS" pitchFamily="29" charset="0"/>
              </a:rPr>
              <a:t>Permafrost Thaw: Methane</a:t>
            </a:r>
            <a:endParaRPr lang="en-US" sz="3200" dirty="0">
              <a:latin typeface="Comic Sans MS" pitchFamily="29" charset="0"/>
            </a:endParaRPr>
          </a:p>
        </p:txBody>
      </p:sp>
      <p:sp>
        <p:nvSpPr>
          <p:cNvPr id="7" name="Rectangle 6"/>
          <p:cNvSpPr/>
          <p:nvPr/>
        </p:nvSpPr>
        <p:spPr>
          <a:xfrm>
            <a:off x="165100" y="1015742"/>
            <a:ext cx="9144000" cy="5324534"/>
          </a:xfrm>
          <a:prstGeom prst="rect">
            <a:avLst/>
          </a:prstGeom>
        </p:spPr>
        <p:txBody>
          <a:bodyPr wrap="square">
            <a:spAutoFit/>
          </a:bodyPr>
          <a:lstStyle/>
          <a:p>
            <a:r>
              <a:rPr lang="en-US" sz="3400" dirty="0" err="1" smtClean="0">
                <a:solidFill>
                  <a:schemeClr val="bg1"/>
                </a:solidFill>
                <a:latin typeface="Comic Sans MS" pitchFamily="-112" charset="0"/>
              </a:rPr>
              <a:t>Ebullution</a:t>
            </a:r>
            <a:r>
              <a:rPr lang="en-US" sz="3400" dirty="0" smtClean="0">
                <a:solidFill>
                  <a:schemeClr val="bg1"/>
                </a:solidFill>
                <a:latin typeface="Comic Sans MS" pitchFamily="-112" charset="0"/>
              </a:rPr>
              <a:t> loss (CH</a:t>
            </a:r>
            <a:r>
              <a:rPr lang="en-US" sz="3400" baseline="-25000" dirty="0" smtClean="0">
                <a:solidFill>
                  <a:schemeClr val="bg1"/>
                </a:solidFill>
                <a:latin typeface="Comic Sans MS" pitchFamily="-112" charset="0"/>
              </a:rPr>
              <a:t>4</a:t>
            </a:r>
            <a:r>
              <a:rPr lang="en-US" sz="3400" dirty="0" smtClean="0">
                <a:solidFill>
                  <a:schemeClr val="bg1"/>
                </a:solidFill>
                <a:latin typeface="Comic Sans MS" pitchFamily="-112" charset="0"/>
              </a:rPr>
              <a:t>)					</a:t>
            </a:r>
            <a:r>
              <a:rPr lang="en-US" sz="3400" dirty="0" smtClean="0">
                <a:solidFill>
                  <a:schemeClr val="bg1"/>
                </a:solidFill>
                <a:latin typeface="Comic Sans MS" pitchFamily="-112" charset="0"/>
                <a:sym typeface="Symbol" pitchFamily="-112" charset="2"/>
              </a:rPr>
              <a:t>95%</a:t>
            </a:r>
            <a:r>
              <a:rPr lang="en-US" sz="3400" dirty="0" smtClean="0">
                <a:solidFill>
                  <a:schemeClr val="bg1"/>
                </a:solidFill>
                <a:latin typeface="Comic Sans MS" pitchFamily="-112" charset="0"/>
              </a:rPr>
              <a:t> of total	</a:t>
            </a:r>
          </a:p>
          <a:p>
            <a:endParaRPr lang="en-US" sz="3400" dirty="0" smtClean="0">
              <a:solidFill>
                <a:schemeClr val="bg1"/>
              </a:solidFill>
              <a:latin typeface="Comic Sans MS" pitchFamily="-112" charset="0"/>
            </a:endParaRPr>
          </a:p>
          <a:p>
            <a:r>
              <a:rPr lang="en-US" sz="3400" dirty="0" smtClean="0">
                <a:solidFill>
                  <a:schemeClr val="bg1"/>
                </a:solidFill>
                <a:latin typeface="Comic Sans MS" pitchFamily="-112" charset="0"/>
              </a:rPr>
              <a:t>Siberian thaw lakes</a:t>
            </a:r>
            <a:endParaRPr lang="en-US" sz="3400" baseline="-25000" dirty="0" smtClean="0">
              <a:solidFill>
                <a:schemeClr val="bg1"/>
              </a:solidFill>
              <a:latin typeface="Comic Sans MS" pitchFamily="-112" charset="0"/>
            </a:endParaRPr>
          </a:p>
          <a:p>
            <a:r>
              <a:rPr lang="en-US" sz="3400" dirty="0" smtClean="0">
                <a:solidFill>
                  <a:schemeClr val="bg1"/>
                </a:solidFill>
                <a:latin typeface="Comic Sans MS" pitchFamily="-112" charset="0"/>
              </a:rPr>
              <a:t>1974-2000									</a:t>
            </a:r>
            <a:r>
              <a:rPr lang="en-US" sz="3400" dirty="0" smtClean="0">
                <a:solidFill>
                  <a:schemeClr val="bg1"/>
                </a:solidFill>
                <a:latin typeface="Comic Sans MS" pitchFamily="-112" charset="0"/>
                <a:sym typeface="Symbol" pitchFamily="-112" charset="2"/>
              </a:rPr>
              <a:t>58%</a:t>
            </a:r>
          </a:p>
          <a:p>
            <a:endParaRPr lang="en-US" sz="3400" dirty="0" smtClean="0">
              <a:solidFill>
                <a:schemeClr val="bg1"/>
              </a:solidFill>
              <a:latin typeface="Comic Sans MS" pitchFamily="-112" charset="0"/>
              <a:sym typeface="Symbol" pitchFamily="-112" charset="2"/>
            </a:endParaRPr>
          </a:p>
          <a:p>
            <a:r>
              <a:rPr lang="en-US" sz="3400" dirty="0" smtClean="0">
                <a:solidFill>
                  <a:schemeClr val="bg1"/>
                </a:solidFill>
                <a:latin typeface="Comic Sans MS" pitchFamily="-112" charset="0"/>
              </a:rPr>
              <a:t>Siberian thaw lakes</a:t>
            </a:r>
          </a:p>
          <a:p>
            <a:r>
              <a:rPr lang="en-US" sz="3400" dirty="0" smtClean="0">
                <a:solidFill>
                  <a:schemeClr val="bg1"/>
                </a:solidFill>
                <a:latin typeface="Comic Sans MS" pitchFamily="-112" charset="0"/>
              </a:rPr>
              <a:t>&gt;Last Glacial Max.						33-87%</a:t>
            </a:r>
          </a:p>
          <a:p>
            <a:endParaRPr lang="en-US" sz="3400" dirty="0" smtClean="0">
              <a:solidFill>
                <a:schemeClr val="bg1"/>
              </a:solidFill>
              <a:latin typeface="Comic Sans MS" pitchFamily="-112" charset="0"/>
            </a:endParaRPr>
          </a:p>
          <a:p>
            <a:r>
              <a:rPr lang="en-US" sz="3400" dirty="0" smtClean="0">
                <a:solidFill>
                  <a:schemeClr val="bg1"/>
                </a:solidFill>
                <a:latin typeface="Comic Sans MS" pitchFamily="-112" charset="0"/>
              </a:rPr>
              <a:t>East Siberian Arctic Shelf 	Equal to global </a:t>
            </a:r>
            <a:endParaRPr lang="en-US" sz="3400" baseline="-25000" dirty="0" smtClean="0">
              <a:solidFill>
                <a:schemeClr val="bg1"/>
              </a:solidFill>
              <a:latin typeface="Comic Sans MS" pitchFamily="-112" charset="0"/>
            </a:endParaRPr>
          </a:p>
          <a:p>
            <a:r>
              <a:rPr lang="en-US" sz="3400" dirty="0" smtClean="0">
                <a:solidFill>
                  <a:schemeClr val="bg1"/>
                </a:solidFill>
                <a:latin typeface="Comic Sans MS" pitchFamily="-112" charset="0"/>
              </a:rPr>
              <a:t>Ocean CH</a:t>
            </a:r>
            <a:r>
              <a:rPr lang="en-US" sz="3400" baseline="-25000" dirty="0" smtClean="0">
                <a:solidFill>
                  <a:schemeClr val="bg1"/>
                </a:solidFill>
                <a:latin typeface="Comic Sans MS" pitchFamily="-112" charset="0"/>
              </a:rPr>
              <a:t>4</a:t>
            </a:r>
            <a:r>
              <a:rPr lang="en-US" sz="3400" dirty="0" smtClean="0">
                <a:solidFill>
                  <a:schemeClr val="bg1"/>
                </a:solidFill>
                <a:latin typeface="Comic Sans MS" pitchFamily="-112" charset="0"/>
              </a:rPr>
              <a:t> Venting						total</a:t>
            </a:r>
          </a:p>
        </p:txBody>
      </p:sp>
      <p:sp>
        <p:nvSpPr>
          <p:cNvPr id="8" name="Rectangle 7"/>
          <p:cNvSpPr/>
          <p:nvPr/>
        </p:nvSpPr>
        <p:spPr>
          <a:xfrm>
            <a:off x="-40999" y="6438900"/>
            <a:ext cx="9354394" cy="369332"/>
          </a:xfrm>
          <a:prstGeom prst="rect">
            <a:avLst/>
          </a:prstGeom>
        </p:spPr>
        <p:txBody>
          <a:bodyPr wrap="none">
            <a:spAutoFit/>
          </a:bodyPr>
          <a:lstStyle/>
          <a:p>
            <a:pPr>
              <a:buFont typeface="Symbol" pitchFamily="-112" charset="2"/>
              <a:buNone/>
            </a:pPr>
            <a:r>
              <a:rPr lang="en-US" sz="1800" dirty="0" smtClean="0">
                <a:solidFill>
                  <a:schemeClr val="bg1"/>
                </a:solidFill>
                <a:latin typeface="Comic Sans MS" pitchFamily="-112" charset="0"/>
              </a:rPr>
              <a:t>Walter et al. 2006, Nature; Walter et al. 2007, Science; </a:t>
            </a:r>
            <a:r>
              <a:rPr lang="en-US" sz="1800" dirty="0" err="1" smtClean="0">
                <a:solidFill>
                  <a:schemeClr val="bg1"/>
                </a:solidFill>
                <a:latin typeface="Comic Sans MS" pitchFamily="-112" charset="0"/>
              </a:rPr>
              <a:t>Shakova</a:t>
            </a:r>
            <a:r>
              <a:rPr lang="en-US" sz="1800" dirty="0" smtClean="0">
                <a:solidFill>
                  <a:schemeClr val="bg1"/>
                </a:solidFill>
                <a:latin typeface="Comic Sans MS" pitchFamily="-112" charset="0"/>
              </a:rPr>
              <a:t> et al. 2010 Science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MGP1087"/>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5059" name="Text Box 3"/>
          <p:cNvSpPr txBox="1">
            <a:spLocks noChangeArrowheads="1"/>
          </p:cNvSpPr>
          <p:nvPr/>
        </p:nvSpPr>
        <p:spPr bwMode="auto">
          <a:xfrm>
            <a:off x="0" y="1127125"/>
            <a:ext cx="9220200" cy="4247317"/>
          </a:xfrm>
          <a:prstGeom prst="rect">
            <a:avLst/>
          </a:prstGeom>
          <a:noFill/>
          <a:ln w="9525">
            <a:noFill/>
            <a:miter lim="800000"/>
            <a:headEnd/>
            <a:tailEnd/>
          </a:ln>
        </p:spPr>
        <p:txBody>
          <a:bodyPr>
            <a:prstTxWarp prst="textNoShape">
              <a:avLst/>
            </a:prstTxWarp>
            <a:spAutoFit/>
          </a:bodyPr>
          <a:lstStyle/>
          <a:p>
            <a:r>
              <a:rPr lang="en-US" sz="3000" dirty="0">
                <a:solidFill>
                  <a:srgbClr val="FFFF00"/>
                </a:solidFill>
                <a:latin typeface="Comic Sans MS" pitchFamily="-112" charset="0"/>
              </a:rPr>
              <a:t>Permafrost Zone Soil C</a:t>
            </a:r>
            <a:endParaRPr lang="en-US" sz="3000" dirty="0">
              <a:solidFill>
                <a:schemeClr val="bg1"/>
              </a:solidFill>
              <a:latin typeface="Comic Sans MS" pitchFamily="-112" charset="0"/>
            </a:endParaRPr>
          </a:p>
          <a:p>
            <a:r>
              <a:rPr lang="en-US" sz="3000" dirty="0">
                <a:solidFill>
                  <a:schemeClr val="bg1"/>
                </a:solidFill>
                <a:latin typeface="Comic Sans MS" pitchFamily="-112" charset="0"/>
              </a:rPr>
              <a:t>	</a:t>
            </a:r>
            <a:r>
              <a:rPr lang="en-US" sz="3000" dirty="0" err="1">
                <a:latin typeface="Comic Sans MS" pitchFamily="-112" charset="0"/>
              </a:rPr>
              <a:t>Gelisol</a:t>
            </a:r>
            <a:r>
              <a:rPr lang="en-US" sz="3000" dirty="0">
                <a:latin typeface="Comic Sans MS" pitchFamily="-112" charset="0"/>
              </a:rPr>
              <a:t> Soil Order (3m</a:t>
            </a:r>
            <a:r>
              <a:rPr lang="en-US" sz="3000" dirty="0" smtClean="0">
                <a:latin typeface="Comic Sans MS" pitchFamily="-112" charset="0"/>
              </a:rPr>
              <a:t>)*						818 </a:t>
            </a:r>
            <a:r>
              <a:rPr lang="en-US" sz="3000" dirty="0">
                <a:latin typeface="Comic Sans MS" pitchFamily="-112" charset="0"/>
              </a:rPr>
              <a:t>Pg</a:t>
            </a:r>
          </a:p>
          <a:p>
            <a:r>
              <a:rPr lang="en-US" sz="3000" dirty="0">
                <a:latin typeface="Comic Sans MS" pitchFamily="-112" charset="0"/>
              </a:rPr>
              <a:t>						</a:t>
            </a:r>
            <a:r>
              <a:rPr lang="en-US" sz="3000" dirty="0" smtClean="0">
                <a:latin typeface="Comic Sans MS" pitchFamily="-112" charset="0"/>
              </a:rPr>
              <a:t>									</a:t>
            </a:r>
            <a:r>
              <a:rPr lang="en-US" sz="3000" u="sng" dirty="0" err="1" smtClean="0">
                <a:latin typeface="Comic Sans MS" pitchFamily="-112" charset="0"/>
              </a:rPr>
              <a:t>x</a:t>
            </a:r>
            <a:r>
              <a:rPr lang="en-US" sz="3000" u="sng" dirty="0" smtClean="0">
                <a:latin typeface="Comic Sans MS" pitchFamily="-112" charset="0"/>
              </a:rPr>
              <a:t> </a:t>
            </a:r>
            <a:r>
              <a:rPr lang="en-US" sz="3000" u="sng" dirty="0">
                <a:latin typeface="Comic Sans MS" pitchFamily="-112" charset="0"/>
              </a:rPr>
              <a:t>9.4-12.9%</a:t>
            </a:r>
            <a:endParaRPr lang="en-US" sz="3000" dirty="0">
              <a:latin typeface="Comic Sans MS" pitchFamily="-112" charset="0"/>
            </a:endParaRPr>
          </a:p>
          <a:p>
            <a:r>
              <a:rPr lang="en-US" sz="3000" dirty="0">
                <a:latin typeface="Comic Sans MS" pitchFamily="-112" charset="0"/>
              </a:rPr>
              <a:t>						</a:t>
            </a:r>
            <a:r>
              <a:rPr lang="en-US" sz="3000" dirty="0" smtClean="0">
                <a:latin typeface="Comic Sans MS" pitchFamily="-112" charset="0"/>
              </a:rPr>
              <a:t>									77</a:t>
            </a:r>
            <a:r>
              <a:rPr lang="en-US" sz="3000" dirty="0">
                <a:latin typeface="Comic Sans MS" pitchFamily="-112" charset="0"/>
              </a:rPr>
              <a:t>-106 </a:t>
            </a:r>
            <a:r>
              <a:rPr lang="en-US" sz="3000" dirty="0" smtClean="0">
                <a:latin typeface="Comic Sans MS" pitchFamily="-112" charset="0"/>
              </a:rPr>
              <a:t>Pg**</a:t>
            </a:r>
          </a:p>
          <a:p>
            <a:r>
              <a:rPr lang="en-US" sz="3000" dirty="0">
                <a:solidFill>
                  <a:schemeClr val="bg1"/>
                </a:solidFill>
                <a:latin typeface="Comic Sans MS" pitchFamily="-112" charset="0"/>
              </a:rPr>
              <a:t>							</a:t>
            </a:r>
          </a:p>
          <a:p>
            <a:r>
              <a:rPr lang="en-US" sz="3000" dirty="0" smtClean="0">
                <a:solidFill>
                  <a:schemeClr val="bg1"/>
                </a:solidFill>
                <a:latin typeface="Comic Sans MS" pitchFamily="-112" charset="0"/>
              </a:rPr>
              <a:t>	</a:t>
            </a:r>
          </a:p>
          <a:p>
            <a:r>
              <a:rPr lang="en-US" sz="3000" dirty="0" smtClean="0">
                <a:solidFill>
                  <a:schemeClr val="bg1"/>
                </a:solidFill>
                <a:latin typeface="Comic Sans MS" pitchFamily="-112" charset="0"/>
              </a:rPr>
              <a:t>	</a:t>
            </a:r>
          </a:p>
          <a:p>
            <a:r>
              <a:rPr lang="en-US" sz="3000" dirty="0" smtClean="0">
                <a:solidFill>
                  <a:schemeClr val="bg1"/>
                </a:solidFill>
                <a:latin typeface="Comic Sans MS" pitchFamily="-112" charset="0"/>
              </a:rPr>
              <a:t>	Permafrost </a:t>
            </a:r>
            <a:r>
              <a:rPr lang="en-US" sz="3000" dirty="0">
                <a:solidFill>
                  <a:schemeClr val="bg1"/>
                </a:solidFill>
                <a:latin typeface="Comic Sans MS" pitchFamily="-112" charset="0"/>
              </a:rPr>
              <a:t>C Loss		</a:t>
            </a:r>
            <a:r>
              <a:rPr lang="en-US" sz="3000" dirty="0" smtClean="0">
                <a:solidFill>
                  <a:schemeClr val="bg1"/>
                </a:solidFill>
                <a:latin typeface="Comic Sans MS" pitchFamily="-112" charset="0"/>
              </a:rPr>
              <a:t>				(</a:t>
            </a:r>
            <a:r>
              <a:rPr lang="en-US" sz="3000" dirty="0">
                <a:solidFill>
                  <a:schemeClr val="bg1"/>
                </a:solidFill>
                <a:latin typeface="Comic Sans MS" pitchFamily="-112" charset="0"/>
              </a:rPr>
              <a:t>0.8-1.1 Pg/yr)</a:t>
            </a:r>
          </a:p>
          <a:p>
            <a:r>
              <a:rPr lang="en-US" sz="3000" dirty="0">
                <a:solidFill>
                  <a:schemeClr val="bg1"/>
                </a:solidFill>
                <a:latin typeface="Comic Sans MS" pitchFamily="-112" charset="0"/>
              </a:rPr>
              <a:t>	Current Land Use </a:t>
            </a:r>
            <a:r>
              <a:rPr lang="en-US" sz="3000" dirty="0" smtClean="0">
                <a:solidFill>
                  <a:schemeClr val="bg1"/>
                </a:solidFill>
                <a:latin typeface="Comic Sans MS" pitchFamily="-112" charset="0"/>
              </a:rPr>
              <a:t>Change***		(1.2±0.6 </a:t>
            </a:r>
            <a:r>
              <a:rPr lang="en-US" sz="3000" dirty="0">
                <a:solidFill>
                  <a:schemeClr val="bg1"/>
                </a:solidFill>
                <a:latin typeface="Comic Sans MS" pitchFamily="-112" charset="0"/>
              </a:rPr>
              <a:t>Pg/yr)</a:t>
            </a:r>
            <a:endParaRPr lang="en-US" sz="2800" dirty="0">
              <a:solidFill>
                <a:schemeClr val="bg1"/>
              </a:solidFill>
              <a:latin typeface="Comic Sans MS" pitchFamily="-112" charset="0"/>
            </a:endParaRPr>
          </a:p>
        </p:txBody>
      </p:sp>
      <p:sp>
        <p:nvSpPr>
          <p:cNvPr id="45060" name="Text Box 4"/>
          <p:cNvSpPr txBox="1">
            <a:spLocks noChangeArrowheads="1"/>
          </p:cNvSpPr>
          <p:nvPr/>
        </p:nvSpPr>
        <p:spPr bwMode="auto">
          <a:xfrm>
            <a:off x="76200" y="0"/>
            <a:ext cx="9601200" cy="769441"/>
          </a:xfrm>
          <a:prstGeom prst="rect">
            <a:avLst/>
          </a:prstGeom>
          <a:noFill/>
          <a:ln w="9525">
            <a:noFill/>
            <a:miter lim="800000"/>
            <a:headEnd/>
            <a:tailEnd/>
          </a:ln>
        </p:spPr>
        <p:txBody>
          <a:bodyPr>
            <a:prstTxWarp prst="textNoShape">
              <a:avLst/>
            </a:prstTxWarp>
            <a:spAutoFit/>
          </a:bodyPr>
          <a:lstStyle/>
          <a:p>
            <a:pPr algn="ctr"/>
            <a:r>
              <a:rPr lang="en-US" sz="4400" dirty="0">
                <a:solidFill>
                  <a:srgbClr val="FFFF00"/>
                </a:solidFill>
                <a:latin typeface="Comic Sans MS" pitchFamily="-112" charset="0"/>
              </a:rPr>
              <a:t>Permafrost Carbon</a:t>
            </a:r>
            <a:r>
              <a:rPr lang="en-US" sz="4400" dirty="0" smtClean="0">
                <a:solidFill>
                  <a:srgbClr val="FFFF00"/>
                </a:solidFill>
                <a:latin typeface="Comic Sans MS" pitchFamily="-112" charset="0"/>
              </a:rPr>
              <a:t> Emissions</a:t>
            </a:r>
            <a:endParaRPr lang="en-US" sz="4400" dirty="0">
              <a:solidFill>
                <a:srgbClr val="FFFF00"/>
              </a:solidFill>
              <a:latin typeface="Comic Sans MS" pitchFamily="-112" charset="0"/>
            </a:endParaRPr>
          </a:p>
        </p:txBody>
      </p:sp>
      <p:sp>
        <p:nvSpPr>
          <p:cNvPr id="5" name="Rectangle 4"/>
          <p:cNvSpPr/>
          <p:nvPr/>
        </p:nvSpPr>
        <p:spPr>
          <a:xfrm>
            <a:off x="0" y="6488668"/>
            <a:ext cx="8071440" cy="369332"/>
          </a:xfrm>
          <a:prstGeom prst="rect">
            <a:avLst/>
          </a:prstGeom>
        </p:spPr>
        <p:txBody>
          <a:bodyPr wrap="none">
            <a:spAutoFit/>
          </a:bodyPr>
          <a:lstStyle/>
          <a:p>
            <a:pPr>
              <a:buFont typeface="Symbol" pitchFamily="-112" charset="2"/>
              <a:buNone/>
            </a:pPr>
            <a:r>
              <a:rPr lang="en-US" sz="1800" dirty="0" smtClean="0">
                <a:solidFill>
                  <a:schemeClr val="bg1"/>
                </a:solidFill>
                <a:latin typeface="Comic Sans MS" pitchFamily="-112" charset="0"/>
              </a:rPr>
              <a:t>*</a:t>
            </a:r>
            <a:r>
              <a:rPr lang="en-US" sz="1800" dirty="0" err="1" smtClean="0">
                <a:solidFill>
                  <a:schemeClr val="bg1"/>
                </a:solidFill>
                <a:latin typeface="Comic Sans MS" pitchFamily="-112" charset="0"/>
              </a:rPr>
              <a:t>Tarnocai</a:t>
            </a:r>
            <a:r>
              <a:rPr lang="en-US" sz="1800" dirty="0" smtClean="0">
                <a:solidFill>
                  <a:schemeClr val="bg1"/>
                </a:solidFill>
                <a:latin typeface="Comic Sans MS" pitchFamily="-112" charset="0"/>
              </a:rPr>
              <a:t> et al. 2009, **</a:t>
            </a:r>
            <a:r>
              <a:rPr lang="en-US" sz="1800" dirty="0" err="1" smtClean="0">
                <a:solidFill>
                  <a:schemeClr val="bg1"/>
                </a:solidFill>
                <a:latin typeface="Comic Sans MS" pitchFamily="-112" charset="0"/>
              </a:rPr>
              <a:t>Schuur</a:t>
            </a:r>
            <a:r>
              <a:rPr lang="en-US" sz="1800" dirty="0" smtClean="0">
                <a:solidFill>
                  <a:schemeClr val="bg1"/>
                </a:solidFill>
                <a:latin typeface="Comic Sans MS" pitchFamily="-112" charset="0"/>
              </a:rPr>
              <a:t> et al. 2009, ***van </a:t>
            </a:r>
            <a:r>
              <a:rPr lang="en-US" sz="1800" dirty="0" err="1" smtClean="0">
                <a:solidFill>
                  <a:schemeClr val="bg1"/>
                </a:solidFill>
                <a:latin typeface="Comic Sans MS" pitchFamily="-112" charset="0"/>
              </a:rPr>
              <a:t>der</a:t>
            </a:r>
            <a:r>
              <a:rPr lang="en-US" sz="1800" dirty="0" smtClean="0">
                <a:solidFill>
                  <a:schemeClr val="bg1"/>
                </a:solidFill>
                <a:latin typeface="Comic Sans MS" pitchFamily="-112" charset="0"/>
              </a:rPr>
              <a:t> </a:t>
            </a:r>
            <a:r>
              <a:rPr lang="en-US" sz="1800" dirty="0" err="1" smtClean="0">
                <a:solidFill>
                  <a:schemeClr val="bg1"/>
                </a:solidFill>
                <a:latin typeface="Comic Sans MS" pitchFamily="-112" charset="0"/>
              </a:rPr>
              <a:t>Werf</a:t>
            </a:r>
            <a:r>
              <a:rPr lang="en-US" sz="1800" dirty="0" smtClean="0">
                <a:solidFill>
                  <a:schemeClr val="bg1"/>
                </a:solidFill>
                <a:latin typeface="Comic Sans MS" pitchFamily="-112" charset="0"/>
              </a:rPr>
              <a:t> et al. 2009</a:t>
            </a:r>
            <a:endParaRPr lang="en-US" sz="1800" dirty="0">
              <a:solidFill>
                <a:schemeClr val="bg1"/>
              </a:solidFill>
              <a:latin typeface="Comic Sans MS" pitchFamily="-112"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28600" y="1066800"/>
            <a:ext cx="8915400" cy="5192713"/>
          </a:xfrm>
          <a:prstGeom prst="rect">
            <a:avLst/>
          </a:prstGeom>
          <a:noFill/>
          <a:ln w="9525">
            <a:noFill/>
            <a:miter lim="800000"/>
            <a:headEnd/>
            <a:tailEnd/>
          </a:ln>
          <a:effectLst/>
        </p:spPr>
        <p:txBody>
          <a:bodyPr>
            <a:prstTxWarp prst="textNoShape">
              <a:avLst/>
            </a:prstTxWarp>
            <a:spAutoFit/>
          </a:bodyPr>
          <a:lstStyle/>
          <a:p>
            <a:r>
              <a:rPr lang="en-US" sz="3200">
                <a:solidFill>
                  <a:schemeClr val="bg1"/>
                </a:solidFill>
                <a:latin typeface="Comic Sans MS" pitchFamily="-108" charset="0"/>
              </a:rPr>
              <a:t>Permafrost C pools are large and quite sensitive to changes in temperature</a:t>
            </a:r>
          </a:p>
          <a:p>
            <a:endParaRPr lang="en-US" sz="3200">
              <a:solidFill>
                <a:schemeClr val="bg1"/>
              </a:solidFill>
              <a:latin typeface="Comic Sans MS" pitchFamily="-108" charset="0"/>
            </a:endParaRPr>
          </a:p>
          <a:p>
            <a:r>
              <a:rPr lang="en-US" sz="3200">
                <a:solidFill>
                  <a:schemeClr val="bg1"/>
                </a:solidFill>
                <a:latin typeface="Comic Sans MS" pitchFamily="-108" charset="0"/>
              </a:rPr>
              <a:t>Rapid (decadal scale) destabilization of these pools is possible given threshold dynamics</a:t>
            </a:r>
          </a:p>
          <a:p>
            <a:endParaRPr lang="en-US" sz="3200">
              <a:solidFill>
                <a:schemeClr val="bg1"/>
              </a:solidFill>
              <a:latin typeface="Comic Sans MS" pitchFamily="-108" charset="0"/>
            </a:endParaRPr>
          </a:p>
          <a:p>
            <a:r>
              <a:rPr lang="en-US" sz="3200">
                <a:solidFill>
                  <a:schemeClr val="bg1"/>
                </a:solidFill>
                <a:latin typeface="Comic Sans MS" pitchFamily="-108" charset="0"/>
              </a:rPr>
              <a:t>Future annual contribution to the atmosphere could be similar in size to land use change, but is currently poorly constrained</a:t>
            </a:r>
          </a:p>
        </p:txBody>
      </p:sp>
      <p:sp>
        <p:nvSpPr>
          <p:cNvPr id="111619" name="Text Box 3"/>
          <p:cNvSpPr txBox="1">
            <a:spLocks noChangeArrowheads="1"/>
          </p:cNvSpPr>
          <p:nvPr/>
        </p:nvSpPr>
        <p:spPr bwMode="auto">
          <a:xfrm>
            <a:off x="990600" y="76200"/>
            <a:ext cx="7162800" cy="871538"/>
          </a:xfrm>
          <a:prstGeom prst="rect">
            <a:avLst/>
          </a:prstGeom>
          <a:noFill/>
          <a:ln w="9525">
            <a:noFill/>
            <a:miter lim="800000"/>
            <a:headEnd/>
            <a:tailEnd/>
          </a:ln>
          <a:effectLst/>
        </p:spPr>
        <p:txBody>
          <a:bodyPr>
            <a:prstTxWarp prst="textNoShape">
              <a:avLst/>
            </a:prstTxWarp>
            <a:spAutoFit/>
          </a:bodyPr>
          <a:lstStyle/>
          <a:p>
            <a:pPr algn="ctr"/>
            <a:r>
              <a:rPr lang="en-US" sz="4400">
                <a:solidFill>
                  <a:srgbClr val="FFFF00"/>
                </a:solidFill>
                <a:latin typeface="Comic Sans MS" pitchFamily="-108" charset="0"/>
              </a:rPr>
              <a:t> Conclusions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descr="Sunset2.jpg                                                    00225AEBMacintosh HD                   BE95F007:"/>
          <p:cNvPicPr>
            <a:picLocks noChangeAspect="1" noChangeArrowheads="1"/>
          </p:cNvPicPr>
          <p:nvPr/>
        </p:nvPicPr>
        <p:blipFill>
          <a:blip r:embed="rId2"/>
          <a:srcRect/>
          <a:stretch>
            <a:fillRect/>
          </a:stretch>
        </p:blipFill>
        <p:spPr bwMode="auto">
          <a:xfrm>
            <a:off x="0" y="-3175"/>
            <a:ext cx="9144000" cy="6864350"/>
          </a:xfrm>
          <a:prstGeom prst="rect">
            <a:avLst/>
          </a:prstGeom>
          <a:noFill/>
        </p:spPr>
      </p:pic>
      <p:sp>
        <p:nvSpPr>
          <p:cNvPr id="110596" name="Rectangle 4"/>
          <p:cNvSpPr>
            <a:spLocks noChangeArrowheads="1"/>
          </p:cNvSpPr>
          <p:nvPr/>
        </p:nvSpPr>
        <p:spPr bwMode="auto">
          <a:xfrm>
            <a:off x="685800" y="0"/>
            <a:ext cx="7772400" cy="1143000"/>
          </a:xfrm>
          <a:prstGeom prst="rect">
            <a:avLst/>
          </a:prstGeom>
          <a:noFill/>
          <a:ln w="9525">
            <a:noFill/>
            <a:miter lim="800000"/>
            <a:headEnd/>
            <a:tailEnd/>
          </a:ln>
          <a:effectLst/>
        </p:spPr>
        <p:txBody>
          <a:bodyPr anchor="ctr">
            <a:prstTxWarp prst="textNoShape">
              <a:avLst/>
            </a:prstTxWarp>
          </a:bodyPr>
          <a:lstStyle/>
          <a:p>
            <a:pPr algn="ctr" eaLnBrk="1" hangingPunct="1"/>
            <a:r>
              <a:rPr lang="en-US" sz="3600">
                <a:solidFill>
                  <a:schemeClr val="bg1"/>
                </a:solidFill>
                <a:latin typeface="Comic Sans MS" pitchFamily="-108" charset="0"/>
              </a:rPr>
              <a:t>Acknowledgements</a:t>
            </a:r>
          </a:p>
        </p:txBody>
      </p:sp>
      <p:sp>
        <p:nvSpPr>
          <p:cNvPr id="110597" name="Rectangle 5"/>
          <p:cNvSpPr>
            <a:spLocks noChangeArrowheads="1"/>
          </p:cNvSpPr>
          <p:nvPr/>
        </p:nvSpPr>
        <p:spPr bwMode="auto">
          <a:xfrm>
            <a:off x="152400" y="1143000"/>
            <a:ext cx="8763000" cy="4114800"/>
          </a:xfrm>
          <a:prstGeom prst="rect">
            <a:avLst/>
          </a:prstGeom>
          <a:noFill/>
          <a:ln w="9525">
            <a:noFill/>
            <a:miter lim="800000"/>
            <a:headEnd/>
            <a:tailEnd/>
          </a:ln>
          <a:effectLst/>
        </p:spPr>
        <p:txBody>
          <a:bodyPr>
            <a:prstTxWarp prst="textNoShape">
              <a:avLst/>
            </a:prstTxWarp>
          </a:bodyPr>
          <a:lstStyle/>
          <a:p>
            <a:pPr marL="342900" indent="-342900" eaLnBrk="1" hangingPunct="1">
              <a:lnSpc>
                <a:spcPct val="90000"/>
              </a:lnSpc>
              <a:spcBef>
                <a:spcPct val="20000"/>
              </a:spcBef>
              <a:buFontTx/>
              <a:buChar char="•"/>
            </a:pPr>
            <a:r>
              <a:rPr lang="en-US" sz="2400" dirty="0">
                <a:solidFill>
                  <a:schemeClr val="bg1"/>
                </a:solidFill>
                <a:latin typeface="Comic Sans MS" pitchFamily="-108" charset="0"/>
              </a:rPr>
              <a:t>People:  Florida Ecosystem Ecology Research Laboratory, NCEAS Vulnerability of Permafrost Thaw Working Group, Bonanza Creek LTER</a:t>
            </a:r>
          </a:p>
          <a:p>
            <a:pPr marL="342900" indent="-342900" eaLnBrk="1" hangingPunct="1">
              <a:lnSpc>
                <a:spcPct val="90000"/>
              </a:lnSpc>
              <a:spcBef>
                <a:spcPct val="20000"/>
              </a:spcBef>
              <a:buFontTx/>
              <a:buChar char="•"/>
            </a:pPr>
            <a:endParaRPr lang="en-US" sz="2400" dirty="0">
              <a:solidFill>
                <a:schemeClr val="bg1"/>
              </a:solidFill>
              <a:latin typeface="Comic Sans MS" pitchFamily="-108" charset="0"/>
            </a:endParaRPr>
          </a:p>
          <a:p>
            <a:pPr marL="342900" indent="-342900" eaLnBrk="1" hangingPunct="1">
              <a:lnSpc>
                <a:spcPct val="90000"/>
              </a:lnSpc>
              <a:spcBef>
                <a:spcPct val="20000"/>
              </a:spcBef>
              <a:buFontTx/>
              <a:buChar char="•"/>
            </a:pPr>
            <a:r>
              <a:rPr lang="en-US" sz="2400" dirty="0">
                <a:solidFill>
                  <a:schemeClr val="bg1"/>
                </a:solidFill>
                <a:latin typeface="Comic Sans MS" pitchFamily="-108" charset="0"/>
              </a:rPr>
              <a:t>Funding: NASA New Investigator Program, NSF Ecosystems, DOE NICCR, Andrew W. Mellon Foundation, Bonanza Creek LTER, Denali National Park and </a:t>
            </a:r>
            <a:r>
              <a:rPr lang="en-US" sz="2400" dirty="0" smtClean="0">
                <a:solidFill>
                  <a:schemeClr val="bg1"/>
                </a:solidFill>
                <a:latin typeface="Comic Sans MS" pitchFamily="-108" charset="0"/>
              </a:rPr>
              <a:t>Preserve, NSF CAREER Program, NSF OPP</a:t>
            </a:r>
          </a:p>
          <a:p>
            <a:pPr marL="342900" indent="-342900" eaLnBrk="1" hangingPunct="1">
              <a:lnSpc>
                <a:spcPct val="90000"/>
              </a:lnSpc>
              <a:spcBef>
                <a:spcPct val="20000"/>
              </a:spcBef>
              <a:buFontTx/>
              <a:buChar char="•"/>
            </a:pPr>
            <a:endParaRPr lang="en-US" sz="2400" dirty="0">
              <a:solidFill>
                <a:schemeClr val="bg1"/>
              </a:solidFill>
              <a:latin typeface="Comic Sans MS" pitchFamily="-10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2" descr="GlobalCarbonCycle.gif                                          00014C4BWaikamoi                       B75E31B5:"/>
          <p:cNvPicPr>
            <a:picLocks noChangeAspect="1" noChangeArrowheads="1"/>
          </p:cNvPicPr>
          <p:nvPr/>
        </p:nvPicPr>
        <p:blipFill>
          <a:blip r:embed="rId3"/>
          <a:srcRect/>
          <a:stretch>
            <a:fillRect/>
          </a:stretch>
        </p:blipFill>
        <p:spPr bwMode="auto">
          <a:xfrm>
            <a:off x="457200" y="-25400"/>
            <a:ext cx="8382000" cy="6907213"/>
          </a:xfrm>
          <a:prstGeom prst="rect">
            <a:avLst/>
          </a:prstGeom>
          <a:noFill/>
        </p:spPr>
      </p:pic>
      <p:sp>
        <p:nvSpPr>
          <p:cNvPr id="44035" name="Text Box 3"/>
          <p:cNvSpPr txBox="1">
            <a:spLocks noChangeArrowheads="1"/>
          </p:cNvSpPr>
          <p:nvPr/>
        </p:nvSpPr>
        <p:spPr bwMode="auto">
          <a:xfrm>
            <a:off x="6400800" y="6302375"/>
            <a:ext cx="2062163" cy="411163"/>
          </a:xfrm>
          <a:prstGeom prst="rect">
            <a:avLst/>
          </a:prstGeom>
          <a:noFill/>
          <a:ln w="9525">
            <a:noFill/>
            <a:miter lim="800000"/>
            <a:headEnd/>
            <a:tailEnd/>
          </a:ln>
          <a:effectLst/>
        </p:spPr>
        <p:txBody>
          <a:bodyPr wrap="none">
            <a:prstTxWarp prst="textNoShape">
              <a:avLst/>
            </a:prstTxWarp>
            <a:spAutoFit/>
          </a:bodyPr>
          <a:lstStyle/>
          <a:p>
            <a:r>
              <a:rPr lang="en-US" sz="1800">
                <a:latin typeface="Comic Sans MS" pitchFamily="-110" charset="0"/>
              </a:rPr>
              <a:t>whrc.org/carbon/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80" name="Picture 1028" descr="worldmap"/>
          <p:cNvPicPr>
            <a:picLocks noChangeAspect="1" noChangeArrowheads="1"/>
          </p:cNvPicPr>
          <p:nvPr/>
        </p:nvPicPr>
        <p:blipFill>
          <a:blip r:embed="rId3"/>
          <a:srcRect b="14555"/>
          <a:stretch>
            <a:fillRect/>
          </a:stretch>
        </p:blipFill>
        <p:spPr bwMode="auto">
          <a:xfrm>
            <a:off x="0" y="1219200"/>
            <a:ext cx="8856663" cy="4967288"/>
          </a:xfrm>
          <a:prstGeom prst="rect">
            <a:avLst/>
          </a:prstGeom>
          <a:noFill/>
        </p:spPr>
      </p:pic>
      <p:sp>
        <p:nvSpPr>
          <p:cNvPr id="203781" name="Rectangle 1029"/>
          <p:cNvSpPr>
            <a:spLocks noChangeArrowheads="1"/>
          </p:cNvSpPr>
          <p:nvPr/>
        </p:nvSpPr>
        <p:spPr bwMode="auto">
          <a:xfrm>
            <a:off x="468313" y="4579938"/>
            <a:ext cx="1943100" cy="1871662"/>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203782" name="Oval 1030"/>
          <p:cNvSpPr>
            <a:spLocks noChangeArrowheads="1"/>
          </p:cNvSpPr>
          <p:nvPr/>
        </p:nvSpPr>
        <p:spPr bwMode="auto">
          <a:xfrm rot="301200">
            <a:off x="5357813" y="1698625"/>
            <a:ext cx="3671887" cy="863600"/>
          </a:xfrm>
          <a:prstGeom prst="ellipse">
            <a:avLst/>
          </a:prstGeom>
          <a:gradFill rotWithShape="1">
            <a:gsLst>
              <a:gs pos="0">
                <a:srgbClr val="0066FF">
                  <a:gamma/>
                  <a:shade val="46275"/>
                  <a:invGamma/>
                  <a:alpha val="17000"/>
                </a:srgbClr>
              </a:gs>
              <a:gs pos="100000">
                <a:srgbClr val="0066FF">
                  <a:alpha val="80000"/>
                </a:srgbClr>
              </a:gs>
            </a:gsLst>
            <a:path path="shape">
              <a:fillToRect l="50000" t="50000" r="50000" b="50000"/>
            </a:path>
          </a:gradFill>
          <a:ln w="12700" cap="sq">
            <a:noFill/>
            <a:round/>
            <a:headEnd type="none" w="sm" len="sm"/>
            <a:tailEnd type="none" w="sm" len="sm"/>
          </a:ln>
          <a:effectLst/>
        </p:spPr>
        <p:txBody>
          <a:bodyPr wrap="none" anchor="ctr">
            <a:prstTxWarp prst="textNoShape">
              <a:avLst/>
            </a:prstTxWarp>
          </a:bodyPr>
          <a:lstStyle/>
          <a:p>
            <a:pPr algn="ctr" eaLnBrk="1" hangingPunct="1"/>
            <a:endParaRPr lang="en-AU" sz="1800">
              <a:latin typeface="Arial Narrow" pitchFamily="26" charset="0"/>
            </a:endParaRPr>
          </a:p>
        </p:txBody>
      </p:sp>
      <p:sp>
        <p:nvSpPr>
          <p:cNvPr id="203783" name="Oval 1031"/>
          <p:cNvSpPr>
            <a:spLocks noChangeArrowheads="1"/>
          </p:cNvSpPr>
          <p:nvPr/>
        </p:nvSpPr>
        <p:spPr bwMode="auto">
          <a:xfrm>
            <a:off x="539750" y="1771650"/>
            <a:ext cx="2663825" cy="431800"/>
          </a:xfrm>
          <a:prstGeom prst="ellipse">
            <a:avLst/>
          </a:prstGeom>
          <a:gradFill rotWithShape="1">
            <a:gsLst>
              <a:gs pos="0">
                <a:srgbClr val="0066FF">
                  <a:gamma/>
                  <a:shade val="46275"/>
                  <a:invGamma/>
                  <a:alpha val="17000"/>
                </a:srgbClr>
              </a:gs>
              <a:gs pos="100000">
                <a:srgbClr val="0066FF">
                  <a:alpha val="80000"/>
                </a:srgbClr>
              </a:gs>
            </a:gsLst>
            <a:path path="shape">
              <a:fillToRect l="50000" t="50000" r="50000" b="50000"/>
            </a:path>
          </a:gradFill>
          <a:ln w="12700" cap="sq">
            <a:noFill/>
            <a:round/>
            <a:headEnd type="none" w="sm" len="sm"/>
            <a:tailEnd type="none" w="sm" len="sm"/>
          </a:ln>
          <a:effectLst/>
        </p:spPr>
        <p:txBody>
          <a:bodyPr wrap="none" anchor="ctr">
            <a:prstTxWarp prst="textNoShape">
              <a:avLst/>
            </a:prstTxWarp>
          </a:bodyPr>
          <a:lstStyle/>
          <a:p>
            <a:pPr algn="ctr" eaLnBrk="1" hangingPunct="1"/>
            <a:endParaRPr lang="en-AU" sz="1800">
              <a:latin typeface="Arial Narrow" pitchFamily="26" charset="0"/>
            </a:endParaRPr>
          </a:p>
        </p:txBody>
      </p:sp>
      <p:sp>
        <p:nvSpPr>
          <p:cNvPr id="203784" name="Text Box 1032"/>
          <p:cNvSpPr txBox="1">
            <a:spLocks noChangeArrowheads="1"/>
          </p:cNvSpPr>
          <p:nvPr/>
        </p:nvSpPr>
        <p:spPr bwMode="auto">
          <a:xfrm>
            <a:off x="488950" y="4651375"/>
            <a:ext cx="1406525" cy="457200"/>
          </a:xfrm>
          <a:prstGeom prst="rect">
            <a:avLst/>
          </a:prstGeom>
          <a:noFill/>
          <a:ln w="9525">
            <a:noFill/>
            <a:miter lim="800000"/>
            <a:headEnd/>
            <a:tailEnd/>
          </a:ln>
          <a:effectLst/>
        </p:spPr>
        <p:txBody>
          <a:bodyPr wrap="none">
            <a:prstTxWarp prst="textNoShape">
              <a:avLst/>
            </a:prstTxWarp>
            <a:spAutoFit/>
          </a:bodyPr>
          <a:lstStyle/>
          <a:p>
            <a:pPr eaLnBrk="1" hangingPunct="1"/>
            <a:r>
              <a:rPr lang="en-AU">
                <a:solidFill>
                  <a:schemeClr val="bg1"/>
                </a:solidFill>
                <a:latin typeface="Arial Narrow" pitchFamily="26" charset="0"/>
              </a:rPr>
              <a:t>Permafrost</a:t>
            </a:r>
            <a:endParaRPr lang="en-US">
              <a:solidFill>
                <a:schemeClr val="bg1"/>
              </a:solidFill>
              <a:latin typeface="Arial Narrow" pitchFamily="26" charset="0"/>
            </a:endParaRPr>
          </a:p>
        </p:txBody>
      </p:sp>
      <p:sp>
        <p:nvSpPr>
          <p:cNvPr id="203785" name="Text Box 1033"/>
          <p:cNvSpPr txBox="1">
            <a:spLocks noChangeArrowheads="1"/>
          </p:cNvSpPr>
          <p:nvPr/>
        </p:nvSpPr>
        <p:spPr bwMode="auto">
          <a:xfrm>
            <a:off x="468313" y="5114925"/>
            <a:ext cx="1684337" cy="457200"/>
          </a:xfrm>
          <a:prstGeom prst="rect">
            <a:avLst/>
          </a:prstGeom>
          <a:noFill/>
          <a:ln w="9525">
            <a:noFill/>
            <a:miter lim="800000"/>
            <a:headEnd/>
            <a:tailEnd/>
          </a:ln>
          <a:effectLst/>
        </p:spPr>
        <p:txBody>
          <a:bodyPr wrap="none">
            <a:prstTxWarp prst="textNoShape">
              <a:avLst/>
            </a:prstTxWarp>
            <a:spAutoFit/>
          </a:bodyPr>
          <a:lstStyle/>
          <a:p>
            <a:pPr eaLnBrk="1" hangingPunct="1"/>
            <a:r>
              <a:rPr lang="en-AU" dirty="0">
                <a:solidFill>
                  <a:schemeClr val="bg1"/>
                </a:solidFill>
                <a:latin typeface="Arial Narrow" pitchFamily="26" charset="0"/>
              </a:rPr>
              <a:t>HL </a:t>
            </a:r>
            <a:r>
              <a:rPr lang="en-AU" dirty="0" err="1">
                <a:solidFill>
                  <a:schemeClr val="bg1"/>
                </a:solidFill>
                <a:latin typeface="Arial Narrow" pitchFamily="26" charset="0"/>
              </a:rPr>
              <a:t>Peatlands</a:t>
            </a:r>
            <a:endParaRPr lang="en-US" dirty="0">
              <a:solidFill>
                <a:schemeClr val="bg1"/>
              </a:solidFill>
              <a:latin typeface="Arial Narrow" pitchFamily="26" charset="0"/>
            </a:endParaRPr>
          </a:p>
        </p:txBody>
      </p:sp>
      <p:sp>
        <p:nvSpPr>
          <p:cNvPr id="203786" name="Text Box 1034"/>
          <p:cNvSpPr txBox="1">
            <a:spLocks noChangeArrowheads="1"/>
          </p:cNvSpPr>
          <p:nvPr/>
        </p:nvSpPr>
        <p:spPr bwMode="auto">
          <a:xfrm>
            <a:off x="488950" y="5546725"/>
            <a:ext cx="1517650" cy="457200"/>
          </a:xfrm>
          <a:prstGeom prst="rect">
            <a:avLst/>
          </a:prstGeom>
          <a:noFill/>
          <a:ln w="9525">
            <a:noFill/>
            <a:miter lim="800000"/>
            <a:headEnd/>
            <a:tailEnd/>
          </a:ln>
          <a:effectLst/>
        </p:spPr>
        <p:txBody>
          <a:bodyPr wrap="none">
            <a:prstTxWarp prst="textNoShape">
              <a:avLst/>
            </a:prstTxWarp>
            <a:spAutoFit/>
          </a:bodyPr>
          <a:lstStyle/>
          <a:p>
            <a:pPr eaLnBrk="1" hangingPunct="1"/>
            <a:r>
              <a:rPr lang="en-AU">
                <a:solidFill>
                  <a:schemeClr val="bg1"/>
                </a:solidFill>
                <a:latin typeface="Arial Narrow" pitchFamily="26" charset="0"/>
              </a:rPr>
              <a:t>T Peatlands</a:t>
            </a:r>
            <a:endParaRPr lang="en-US">
              <a:solidFill>
                <a:schemeClr val="bg1"/>
              </a:solidFill>
              <a:latin typeface="Arial Narrow" pitchFamily="26" charset="0"/>
            </a:endParaRPr>
          </a:p>
        </p:txBody>
      </p:sp>
      <p:sp>
        <p:nvSpPr>
          <p:cNvPr id="203787" name="Text Box 1035"/>
          <p:cNvSpPr txBox="1">
            <a:spLocks noChangeArrowheads="1"/>
          </p:cNvSpPr>
          <p:nvPr/>
        </p:nvSpPr>
        <p:spPr bwMode="auto">
          <a:xfrm>
            <a:off x="488950" y="5978525"/>
            <a:ext cx="1614488" cy="457200"/>
          </a:xfrm>
          <a:prstGeom prst="rect">
            <a:avLst/>
          </a:prstGeom>
          <a:noFill/>
          <a:ln w="9525">
            <a:noFill/>
            <a:miter lim="800000"/>
            <a:headEnd/>
            <a:tailEnd/>
          </a:ln>
          <a:effectLst/>
        </p:spPr>
        <p:txBody>
          <a:bodyPr wrap="none">
            <a:prstTxWarp prst="textNoShape">
              <a:avLst/>
            </a:prstTxWarp>
            <a:spAutoFit/>
          </a:bodyPr>
          <a:lstStyle/>
          <a:p>
            <a:pPr eaLnBrk="1" hangingPunct="1"/>
            <a:r>
              <a:rPr lang="en-AU" dirty="0">
                <a:solidFill>
                  <a:schemeClr val="bg1"/>
                </a:solidFill>
                <a:latin typeface="Arial Narrow" pitchFamily="26" charset="0"/>
              </a:rPr>
              <a:t>Veg.-</a:t>
            </a:r>
            <a:r>
              <a:rPr lang="en-AU" sz="2000" dirty="0">
                <a:solidFill>
                  <a:schemeClr val="bg1"/>
                </a:solidFill>
                <a:latin typeface="Arial Narrow" pitchFamily="26" charset="0"/>
              </a:rPr>
              <a:t>Fire/LUC</a:t>
            </a:r>
            <a:endParaRPr lang="en-US" sz="2000" dirty="0">
              <a:solidFill>
                <a:schemeClr val="bg1"/>
              </a:solidFill>
              <a:latin typeface="Arial Narrow" pitchFamily="26" charset="0"/>
            </a:endParaRPr>
          </a:p>
        </p:txBody>
      </p:sp>
      <p:sp>
        <p:nvSpPr>
          <p:cNvPr id="203788" name="Rectangle 1036"/>
          <p:cNvSpPr>
            <a:spLocks noChangeArrowheads="1"/>
          </p:cNvSpPr>
          <p:nvPr/>
        </p:nvSpPr>
        <p:spPr bwMode="auto">
          <a:xfrm>
            <a:off x="5497513" y="5372100"/>
            <a:ext cx="1798637" cy="1079500"/>
          </a:xfrm>
          <a:prstGeom prst="rect">
            <a:avLst/>
          </a:prstGeom>
          <a:solidFill>
            <a:schemeClr val="bg2"/>
          </a:solidFill>
          <a:ln w="9525">
            <a:solidFill>
              <a:schemeClr val="tx1"/>
            </a:solidFill>
            <a:miter lim="800000"/>
            <a:headEnd/>
            <a:tailEnd/>
          </a:ln>
          <a:effectLst/>
        </p:spPr>
        <p:txBody>
          <a:bodyPr wrap="none" anchor="ctr">
            <a:prstTxWarp prst="textNoShape">
              <a:avLst/>
            </a:prstTxWarp>
          </a:bodyPr>
          <a:lstStyle/>
          <a:p>
            <a:pPr algn="ctr" eaLnBrk="1" hangingPunct="1"/>
            <a:endParaRPr lang="en-US" sz="1800">
              <a:latin typeface="Arial" pitchFamily="26" charset="0"/>
            </a:endParaRPr>
          </a:p>
        </p:txBody>
      </p:sp>
      <p:sp>
        <p:nvSpPr>
          <p:cNvPr id="203789" name="Text Box 1037"/>
          <p:cNvSpPr txBox="1">
            <a:spLocks noChangeArrowheads="1"/>
          </p:cNvSpPr>
          <p:nvPr/>
        </p:nvSpPr>
        <p:spPr bwMode="auto">
          <a:xfrm>
            <a:off x="5495925" y="5372100"/>
            <a:ext cx="1812925" cy="1006475"/>
          </a:xfrm>
          <a:prstGeom prst="rect">
            <a:avLst/>
          </a:prstGeom>
          <a:noFill/>
          <a:ln w="9525">
            <a:noFill/>
            <a:miter lim="800000"/>
            <a:headEnd/>
            <a:tailEnd/>
          </a:ln>
          <a:effectLst/>
        </p:spPr>
        <p:txBody>
          <a:bodyPr>
            <a:prstTxWarp prst="textNoShape">
              <a:avLst/>
            </a:prstTxWarp>
            <a:spAutoFit/>
          </a:bodyPr>
          <a:lstStyle/>
          <a:p>
            <a:pPr eaLnBrk="1" hangingPunct="1"/>
            <a:r>
              <a:rPr lang="en-AU" sz="2000">
                <a:solidFill>
                  <a:schemeClr val="bg1"/>
                </a:solidFill>
                <a:latin typeface="Arial Narrow" pitchFamily="26" charset="0"/>
              </a:rPr>
              <a:t>CH</a:t>
            </a:r>
            <a:r>
              <a:rPr lang="en-AU" sz="2000" baseline="-25000">
                <a:solidFill>
                  <a:schemeClr val="bg1"/>
                </a:solidFill>
                <a:latin typeface="Arial Narrow" pitchFamily="26" charset="0"/>
              </a:rPr>
              <a:t>4</a:t>
            </a:r>
            <a:r>
              <a:rPr lang="en-AU" sz="2000">
                <a:solidFill>
                  <a:schemeClr val="bg1"/>
                </a:solidFill>
                <a:latin typeface="Arial Narrow" pitchFamily="26" charset="0"/>
              </a:rPr>
              <a:t> Hydrates</a:t>
            </a:r>
            <a:br>
              <a:rPr lang="en-AU" sz="2000">
                <a:solidFill>
                  <a:schemeClr val="bg1"/>
                </a:solidFill>
                <a:latin typeface="Arial Narrow" pitchFamily="26" charset="0"/>
              </a:rPr>
            </a:br>
            <a:r>
              <a:rPr lang="en-AU" sz="2000">
                <a:solidFill>
                  <a:schemeClr val="bg1"/>
                </a:solidFill>
                <a:latin typeface="Arial Narrow" pitchFamily="26" charset="0"/>
              </a:rPr>
              <a:t>Biological Pump</a:t>
            </a:r>
          </a:p>
          <a:p>
            <a:pPr eaLnBrk="1" hangingPunct="1"/>
            <a:r>
              <a:rPr lang="en-AU" sz="2000">
                <a:solidFill>
                  <a:schemeClr val="bg1"/>
                </a:solidFill>
                <a:latin typeface="Arial Narrow" pitchFamily="26" charset="0"/>
              </a:rPr>
              <a:t>Solubility Pump</a:t>
            </a:r>
            <a:endParaRPr lang="en-US" sz="2000">
              <a:solidFill>
                <a:schemeClr val="bg1"/>
              </a:solidFill>
              <a:latin typeface="Arial Narrow" pitchFamily="26" charset="0"/>
            </a:endParaRPr>
          </a:p>
        </p:txBody>
      </p:sp>
      <p:sp>
        <p:nvSpPr>
          <p:cNvPr id="203791" name="Rectangle 1039"/>
          <p:cNvSpPr>
            <a:spLocks noChangeArrowheads="1"/>
          </p:cNvSpPr>
          <p:nvPr/>
        </p:nvSpPr>
        <p:spPr bwMode="auto">
          <a:xfrm>
            <a:off x="2124075" y="4795838"/>
            <a:ext cx="215900" cy="215900"/>
          </a:xfrm>
          <a:prstGeom prst="rect">
            <a:avLst/>
          </a:prstGeom>
          <a:solidFill>
            <a:srgbClr val="0000FF">
              <a:alpha val="55000"/>
            </a:srgbClr>
          </a:solidFill>
          <a:ln w="9525">
            <a:noFill/>
            <a:miter lim="800000"/>
            <a:headEnd/>
            <a:tailEnd/>
          </a:ln>
          <a:effectLst/>
        </p:spPr>
        <p:txBody>
          <a:bodyPr wrap="none" anchor="ctr">
            <a:prstTxWarp prst="textNoShape">
              <a:avLst/>
            </a:prstTxWarp>
          </a:bodyPr>
          <a:lstStyle/>
          <a:p>
            <a:endParaRPr lang="en-US"/>
          </a:p>
        </p:txBody>
      </p:sp>
      <p:sp>
        <p:nvSpPr>
          <p:cNvPr id="203792" name="Rectangle 1040"/>
          <p:cNvSpPr>
            <a:spLocks noChangeArrowheads="1"/>
          </p:cNvSpPr>
          <p:nvPr/>
        </p:nvSpPr>
        <p:spPr bwMode="auto">
          <a:xfrm>
            <a:off x="2124075" y="5227638"/>
            <a:ext cx="215900" cy="215900"/>
          </a:xfrm>
          <a:prstGeom prst="rect">
            <a:avLst/>
          </a:prstGeom>
          <a:solidFill>
            <a:srgbClr val="008000">
              <a:alpha val="64999"/>
            </a:srgbClr>
          </a:solidFill>
          <a:ln w="9525">
            <a:noFill/>
            <a:miter lim="800000"/>
            <a:headEnd/>
            <a:tailEnd/>
          </a:ln>
          <a:effectLst/>
        </p:spPr>
        <p:txBody>
          <a:bodyPr wrap="none" anchor="ctr">
            <a:prstTxWarp prst="textNoShape">
              <a:avLst/>
            </a:prstTxWarp>
          </a:bodyPr>
          <a:lstStyle/>
          <a:p>
            <a:endParaRPr lang="en-US"/>
          </a:p>
        </p:txBody>
      </p:sp>
      <p:sp>
        <p:nvSpPr>
          <p:cNvPr id="203793" name="Rectangle 1041"/>
          <p:cNvSpPr>
            <a:spLocks noChangeArrowheads="1"/>
          </p:cNvSpPr>
          <p:nvPr/>
        </p:nvSpPr>
        <p:spPr bwMode="auto">
          <a:xfrm>
            <a:off x="2124075" y="5659438"/>
            <a:ext cx="215900" cy="215900"/>
          </a:xfrm>
          <a:prstGeom prst="rect">
            <a:avLst/>
          </a:prstGeom>
          <a:solidFill>
            <a:srgbClr val="FF6600">
              <a:alpha val="55000"/>
            </a:srgbClr>
          </a:solidFill>
          <a:ln w="9525">
            <a:noFill/>
            <a:miter lim="800000"/>
            <a:headEnd/>
            <a:tailEnd/>
          </a:ln>
          <a:effectLst/>
        </p:spPr>
        <p:txBody>
          <a:bodyPr wrap="none" anchor="ctr">
            <a:prstTxWarp prst="textNoShape">
              <a:avLst/>
            </a:prstTxWarp>
          </a:bodyPr>
          <a:lstStyle/>
          <a:p>
            <a:endParaRPr lang="en-US"/>
          </a:p>
        </p:txBody>
      </p:sp>
      <p:sp>
        <p:nvSpPr>
          <p:cNvPr id="203794" name="Rectangle 1042"/>
          <p:cNvSpPr>
            <a:spLocks noChangeArrowheads="1"/>
          </p:cNvSpPr>
          <p:nvPr/>
        </p:nvSpPr>
        <p:spPr bwMode="auto">
          <a:xfrm>
            <a:off x="2124075" y="6091238"/>
            <a:ext cx="215900" cy="215900"/>
          </a:xfrm>
          <a:prstGeom prst="rect">
            <a:avLst/>
          </a:prstGeom>
          <a:solidFill>
            <a:srgbClr val="FF0000">
              <a:alpha val="75000"/>
            </a:srgbClr>
          </a:solidFill>
          <a:ln w="9525">
            <a:noFill/>
            <a:miter lim="800000"/>
            <a:headEnd/>
            <a:tailEnd/>
          </a:ln>
          <a:effectLst/>
        </p:spPr>
        <p:txBody>
          <a:bodyPr wrap="none" anchor="ctr">
            <a:prstTxWarp prst="textNoShape">
              <a:avLst/>
            </a:prstTxWarp>
          </a:bodyPr>
          <a:lstStyle/>
          <a:p>
            <a:endParaRPr lang="en-US"/>
          </a:p>
        </p:txBody>
      </p:sp>
      <p:sp>
        <p:nvSpPr>
          <p:cNvPr id="203795" name="Text Box 1043"/>
          <p:cNvSpPr txBox="1">
            <a:spLocks noChangeArrowheads="1"/>
          </p:cNvSpPr>
          <p:nvPr/>
        </p:nvSpPr>
        <p:spPr bwMode="auto">
          <a:xfrm>
            <a:off x="5867400" y="4938713"/>
            <a:ext cx="1046163" cy="457200"/>
          </a:xfrm>
          <a:prstGeom prst="rect">
            <a:avLst/>
          </a:prstGeom>
          <a:noFill/>
          <a:ln w="9525">
            <a:noFill/>
            <a:miter lim="800000"/>
            <a:headEnd/>
            <a:tailEnd/>
          </a:ln>
          <a:effectLst/>
        </p:spPr>
        <p:txBody>
          <a:bodyPr wrap="none">
            <a:prstTxWarp prst="textNoShape">
              <a:avLst/>
            </a:prstTxWarp>
            <a:spAutoFit/>
          </a:bodyPr>
          <a:lstStyle/>
          <a:p>
            <a:pPr eaLnBrk="1" hangingPunct="1"/>
            <a:r>
              <a:rPr lang="en-AU">
                <a:solidFill>
                  <a:schemeClr val="bg1"/>
                </a:solidFill>
                <a:latin typeface="Arial Narrow" pitchFamily="26" charset="0"/>
              </a:rPr>
              <a:t>Oceans</a:t>
            </a:r>
            <a:endParaRPr lang="en-US">
              <a:solidFill>
                <a:schemeClr val="bg1"/>
              </a:solidFill>
              <a:latin typeface="Arial Narrow" pitchFamily="26" charset="0"/>
            </a:endParaRPr>
          </a:p>
        </p:txBody>
      </p:sp>
      <p:sp>
        <p:nvSpPr>
          <p:cNvPr id="203796" name="Text Box 1044"/>
          <p:cNvSpPr txBox="1">
            <a:spLocks noChangeArrowheads="1"/>
          </p:cNvSpPr>
          <p:nvPr/>
        </p:nvSpPr>
        <p:spPr bwMode="auto">
          <a:xfrm>
            <a:off x="858838" y="4146550"/>
            <a:ext cx="739775" cy="457200"/>
          </a:xfrm>
          <a:prstGeom prst="rect">
            <a:avLst/>
          </a:prstGeom>
          <a:noFill/>
          <a:ln w="9525">
            <a:noFill/>
            <a:miter lim="800000"/>
            <a:headEnd/>
            <a:tailEnd/>
          </a:ln>
          <a:effectLst/>
        </p:spPr>
        <p:txBody>
          <a:bodyPr wrap="none">
            <a:prstTxWarp prst="textNoShape">
              <a:avLst/>
            </a:prstTxWarp>
            <a:spAutoFit/>
          </a:bodyPr>
          <a:lstStyle/>
          <a:p>
            <a:pPr eaLnBrk="1" hangingPunct="1"/>
            <a:r>
              <a:rPr lang="en-AU">
                <a:solidFill>
                  <a:schemeClr val="bg1"/>
                </a:solidFill>
                <a:latin typeface="Arial Narrow" pitchFamily="26" charset="0"/>
              </a:rPr>
              <a:t>Land</a:t>
            </a:r>
            <a:endParaRPr lang="en-US">
              <a:solidFill>
                <a:schemeClr val="bg1"/>
              </a:solidFill>
              <a:latin typeface="Arial Narrow" pitchFamily="26" charset="0"/>
            </a:endParaRPr>
          </a:p>
        </p:txBody>
      </p:sp>
      <p:sp>
        <p:nvSpPr>
          <p:cNvPr id="203797" name="Text Box 1045"/>
          <p:cNvSpPr txBox="1">
            <a:spLocks noChangeArrowheads="1"/>
          </p:cNvSpPr>
          <p:nvPr/>
        </p:nvSpPr>
        <p:spPr bwMode="auto">
          <a:xfrm>
            <a:off x="7237413" y="6403975"/>
            <a:ext cx="1982787" cy="517525"/>
          </a:xfrm>
          <a:prstGeom prst="rect">
            <a:avLst/>
          </a:prstGeom>
          <a:noFill/>
          <a:ln w="9525">
            <a:noFill/>
            <a:miter lim="800000"/>
            <a:headEnd/>
            <a:tailEnd/>
          </a:ln>
          <a:effectLst/>
        </p:spPr>
        <p:txBody>
          <a:bodyPr wrap="none">
            <a:prstTxWarp prst="textNoShape">
              <a:avLst/>
            </a:prstTxWarp>
            <a:spAutoFit/>
          </a:bodyPr>
          <a:lstStyle/>
          <a:p>
            <a:pPr eaLnBrk="1" hangingPunct="1"/>
            <a:r>
              <a:rPr lang="en-AU" sz="1400" dirty="0">
                <a:solidFill>
                  <a:schemeClr val="bg1"/>
                </a:solidFill>
                <a:latin typeface="Arial Narrow" pitchFamily="26" charset="0"/>
              </a:rPr>
              <a:t>Field and </a:t>
            </a:r>
            <a:r>
              <a:rPr lang="en-AU" sz="1400" dirty="0" err="1">
                <a:solidFill>
                  <a:schemeClr val="bg1"/>
                </a:solidFill>
                <a:latin typeface="Arial Narrow" pitchFamily="26" charset="0"/>
              </a:rPr>
              <a:t>Raupach</a:t>
            </a:r>
            <a:r>
              <a:rPr lang="en-AU" sz="1400" dirty="0">
                <a:solidFill>
                  <a:schemeClr val="bg1"/>
                </a:solidFill>
                <a:latin typeface="Arial Narrow" pitchFamily="26" charset="0"/>
              </a:rPr>
              <a:t> 2004</a:t>
            </a:r>
          </a:p>
          <a:p>
            <a:pPr eaLnBrk="1" hangingPunct="1"/>
            <a:r>
              <a:rPr lang="en-AU" sz="1400" dirty="0">
                <a:solidFill>
                  <a:schemeClr val="bg1"/>
                </a:solidFill>
                <a:latin typeface="Arial Narrow" pitchFamily="26" charset="0"/>
              </a:rPr>
              <a:t>Global Carbon Project 2005</a:t>
            </a:r>
            <a:endParaRPr lang="en-US" sz="1400" dirty="0">
              <a:solidFill>
                <a:schemeClr val="bg1"/>
              </a:solidFill>
              <a:latin typeface="Arial Narrow" pitchFamily="26" charset="0"/>
            </a:endParaRPr>
          </a:p>
        </p:txBody>
      </p:sp>
      <p:grpSp>
        <p:nvGrpSpPr>
          <p:cNvPr id="2" name="Group 1046"/>
          <p:cNvGrpSpPr>
            <a:grpSpLocks/>
          </p:cNvGrpSpPr>
          <p:nvPr/>
        </p:nvGrpSpPr>
        <p:grpSpPr bwMode="auto">
          <a:xfrm>
            <a:off x="471488" y="1700213"/>
            <a:ext cx="7988300" cy="3313112"/>
            <a:chOff x="297" y="1071"/>
            <a:chExt cx="5032" cy="2087"/>
          </a:xfrm>
        </p:grpSpPr>
        <p:grpSp>
          <p:nvGrpSpPr>
            <p:cNvPr id="3" name="Group 1047"/>
            <p:cNvGrpSpPr>
              <a:grpSpLocks/>
            </p:cNvGrpSpPr>
            <p:nvPr/>
          </p:nvGrpSpPr>
          <p:grpSpPr bwMode="auto">
            <a:xfrm>
              <a:off x="297" y="1071"/>
              <a:ext cx="3853" cy="680"/>
              <a:chOff x="297" y="981"/>
              <a:chExt cx="3853" cy="680"/>
            </a:xfrm>
          </p:grpSpPr>
          <p:sp>
            <p:nvSpPr>
              <p:cNvPr id="203800" name="Oval 1048"/>
              <p:cNvSpPr>
                <a:spLocks noChangeArrowheads="1"/>
              </p:cNvSpPr>
              <p:nvPr/>
            </p:nvSpPr>
            <p:spPr bwMode="auto">
              <a:xfrm rot="1030930">
                <a:off x="297" y="1057"/>
                <a:ext cx="1042" cy="318"/>
              </a:xfrm>
              <a:prstGeom prst="ellipse">
                <a:avLst/>
              </a:prstGeom>
              <a:gradFill rotWithShape="1">
                <a:gsLst>
                  <a:gs pos="0">
                    <a:srgbClr val="008000">
                      <a:gamma/>
                      <a:shade val="46275"/>
                      <a:invGamma/>
                      <a:alpha val="17000"/>
                    </a:srgbClr>
                  </a:gs>
                  <a:gs pos="100000">
                    <a:srgbClr val="008000">
                      <a:alpha val="80000"/>
                    </a:srgbClr>
                  </a:gs>
                </a:gsLst>
                <a:path path="shape">
                  <a:fillToRect l="50000" t="50000" r="50000" b="50000"/>
                </a:path>
              </a:gradFill>
              <a:ln w="12700" cap="sq">
                <a:noFill/>
                <a:round/>
                <a:headEnd type="none" w="sm" len="sm"/>
                <a:tailEnd type="none" w="sm" len="sm"/>
              </a:ln>
              <a:effectLst/>
            </p:spPr>
            <p:txBody>
              <a:bodyPr wrap="none" anchor="ctr">
                <a:prstTxWarp prst="textNoShape">
                  <a:avLst/>
                </a:prstTxWarp>
              </a:bodyPr>
              <a:lstStyle/>
              <a:p>
                <a:pPr algn="ctr" eaLnBrk="1" hangingPunct="1"/>
                <a:endParaRPr lang="en-AU" sz="1800">
                  <a:latin typeface="Arial Narrow" pitchFamily="26" charset="0"/>
                </a:endParaRPr>
              </a:p>
            </p:txBody>
          </p:sp>
          <p:sp>
            <p:nvSpPr>
              <p:cNvPr id="203801" name="Oval 1049"/>
              <p:cNvSpPr>
                <a:spLocks noChangeArrowheads="1"/>
              </p:cNvSpPr>
              <p:nvPr/>
            </p:nvSpPr>
            <p:spPr bwMode="auto">
              <a:xfrm rot="1030930">
                <a:off x="1387" y="1179"/>
                <a:ext cx="769" cy="318"/>
              </a:xfrm>
              <a:prstGeom prst="ellipse">
                <a:avLst/>
              </a:prstGeom>
              <a:gradFill rotWithShape="1">
                <a:gsLst>
                  <a:gs pos="0">
                    <a:srgbClr val="008000">
                      <a:gamma/>
                      <a:shade val="46275"/>
                      <a:invGamma/>
                      <a:alpha val="17000"/>
                    </a:srgbClr>
                  </a:gs>
                  <a:gs pos="100000">
                    <a:srgbClr val="008000"/>
                  </a:gs>
                </a:gsLst>
                <a:path path="shape">
                  <a:fillToRect l="50000" t="50000" r="50000" b="50000"/>
                </a:path>
              </a:gradFill>
              <a:ln w="12700" cap="sq">
                <a:noFill/>
                <a:round/>
                <a:headEnd type="none" w="sm" len="sm"/>
                <a:tailEnd type="none" w="sm" len="sm"/>
              </a:ln>
              <a:effectLst/>
            </p:spPr>
            <p:txBody>
              <a:bodyPr wrap="none" anchor="ctr">
                <a:prstTxWarp prst="textNoShape">
                  <a:avLst/>
                </a:prstTxWarp>
              </a:bodyPr>
              <a:lstStyle/>
              <a:p>
                <a:pPr algn="ctr" eaLnBrk="1" hangingPunct="1"/>
                <a:endParaRPr lang="en-AU" sz="1800">
                  <a:latin typeface="Arial Narrow" pitchFamily="26" charset="0"/>
                </a:endParaRPr>
              </a:p>
            </p:txBody>
          </p:sp>
          <p:sp>
            <p:nvSpPr>
              <p:cNvPr id="203802" name="Oval 1050"/>
              <p:cNvSpPr>
                <a:spLocks noChangeArrowheads="1"/>
              </p:cNvSpPr>
              <p:nvPr/>
            </p:nvSpPr>
            <p:spPr bwMode="auto">
              <a:xfrm>
                <a:off x="3470" y="1207"/>
                <a:ext cx="680" cy="454"/>
              </a:xfrm>
              <a:prstGeom prst="ellipse">
                <a:avLst/>
              </a:prstGeom>
              <a:gradFill rotWithShape="1">
                <a:gsLst>
                  <a:gs pos="0">
                    <a:srgbClr val="008000">
                      <a:gamma/>
                      <a:shade val="0"/>
                      <a:invGamma/>
                      <a:alpha val="17000"/>
                    </a:srgbClr>
                  </a:gs>
                  <a:gs pos="100000">
                    <a:srgbClr val="008000"/>
                  </a:gs>
                </a:gsLst>
                <a:path path="shape">
                  <a:fillToRect l="50000" t="50000" r="50000" b="50000"/>
                </a:path>
              </a:gradFill>
              <a:ln w="12700" cap="sq">
                <a:noFill/>
                <a:round/>
                <a:headEnd type="none" w="sm" len="sm"/>
                <a:tailEnd type="none" w="sm" len="sm"/>
              </a:ln>
              <a:effectLst/>
            </p:spPr>
            <p:txBody>
              <a:bodyPr wrap="none" anchor="ctr">
                <a:prstTxWarp prst="textNoShape">
                  <a:avLst/>
                </a:prstTxWarp>
              </a:bodyPr>
              <a:lstStyle/>
              <a:p>
                <a:pPr algn="ctr" eaLnBrk="1" hangingPunct="1"/>
                <a:endParaRPr lang="en-AU" sz="1800">
                  <a:latin typeface="Arial Narrow" pitchFamily="26" charset="0"/>
                </a:endParaRPr>
              </a:p>
            </p:txBody>
          </p:sp>
          <p:sp>
            <p:nvSpPr>
              <p:cNvPr id="203803" name="Oval 1051"/>
              <p:cNvSpPr>
                <a:spLocks noChangeArrowheads="1"/>
              </p:cNvSpPr>
              <p:nvPr/>
            </p:nvSpPr>
            <p:spPr bwMode="auto">
              <a:xfrm rot="1030930">
                <a:off x="3061" y="981"/>
                <a:ext cx="634" cy="318"/>
              </a:xfrm>
              <a:prstGeom prst="ellipse">
                <a:avLst/>
              </a:prstGeom>
              <a:gradFill rotWithShape="1">
                <a:gsLst>
                  <a:gs pos="0">
                    <a:srgbClr val="008000">
                      <a:gamma/>
                      <a:shade val="46275"/>
                      <a:invGamma/>
                      <a:alpha val="17000"/>
                    </a:srgbClr>
                  </a:gs>
                  <a:gs pos="100000">
                    <a:srgbClr val="008000">
                      <a:alpha val="80000"/>
                    </a:srgbClr>
                  </a:gs>
                </a:gsLst>
                <a:path path="shape">
                  <a:fillToRect l="50000" t="50000" r="50000" b="50000"/>
                </a:path>
              </a:gradFill>
              <a:ln w="12700" cap="sq">
                <a:noFill/>
                <a:round/>
                <a:headEnd type="none" w="sm" len="sm"/>
                <a:tailEnd type="none" w="sm" len="sm"/>
              </a:ln>
              <a:effectLst/>
            </p:spPr>
            <p:txBody>
              <a:bodyPr wrap="none" anchor="ctr">
                <a:prstTxWarp prst="textNoShape">
                  <a:avLst/>
                </a:prstTxWarp>
              </a:bodyPr>
              <a:lstStyle/>
              <a:p>
                <a:pPr algn="ctr" eaLnBrk="1" hangingPunct="1"/>
                <a:endParaRPr lang="en-AU" sz="1800">
                  <a:latin typeface="Arial Narrow" pitchFamily="26" charset="0"/>
                </a:endParaRPr>
              </a:p>
            </p:txBody>
          </p:sp>
        </p:grpSp>
        <p:grpSp>
          <p:nvGrpSpPr>
            <p:cNvPr id="4" name="Group 1052"/>
            <p:cNvGrpSpPr>
              <a:grpSpLocks/>
            </p:cNvGrpSpPr>
            <p:nvPr/>
          </p:nvGrpSpPr>
          <p:grpSpPr bwMode="auto">
            <a:xfrm>
              <a:off x="748" y="1161"/>
              <a:ext cx="4581" cy="1997"/>
              <a:chOff x="748" y="1161"/>
              <a:chExt cx="4581" cy="1997"/>
            </a:xfrm>
          </p:grpSpPr>
          <p:sp>
            <p:nvSpPr>
              <p:cNvPr id="203805" name="Oval 1053"/>
              <p:cNvSpPr>
                <a:spLocks noChangeArrowheads="1"/>
              </p:cNvSpPr>
              <p:nvPr/>
            </p:nvSpPr>
            <p:spPr bwMode="auto">
              <a:xfrm>
                <a:off x="1610" y="2568"/>
                <a:ext cx="725" cy="500"/>
              </a:xfrm>
              <a:prstGeom prst="ellipse">
                <a:avLst/>
              </a:prstGeom>
              <a:gradFill rotWithShape="1">
                <a:gsLst>
                  <a:gs pos="0">
                    <a:srgbClr val="FF0000">
                      <a:gamma/>
                      <a:shade val="46275"/>
                      <a:invGamma/>
                      <a:alpha val="17000"/>
                    </a:srgbClr>
                  </a:gs>
                  <a:gs pos="100000">
                    <a:srgbClr val="FF0000">
                      <a:alpha val="80000"/>
                    </a:srgbClr>
                  </a:gs>
                </a:gsLst>
                <a:path path="shape">
                  <a:fillToRect l="50000" t="50000" r="50000" b="50000"/>
                </a:path>
              </a:gradFill>
              <a:ln w="12700" cap="sq">
                <a:noFill/>
                <a:round/>
                <a:headEnd type="none" w="sm" len="sm"/>
                <a:tailEnd type="none" w="sm" len="sm"/>
              </a:ln>
              <a:effectLst/>
            </p:spPr>
            <p:txBody>
              <a:bodyPr wrap="none" anchor="ctr">
                <a:prstTxWarp prst="textNoShape">
                  <a:avLst/>
                </a:prstTxWarp>
              </a:bodyPr>
              <a:lstStyle/>
              <a:p>
                <a:pPr algn="ctr" eaLnBrk="1" hangingPunct="1"/>
                <a:endParaRPr lang="en-AU" sz="1800" b="1">
                  <a:latin typeface="Arial Narrow" pitchFamily="26" charset="0"/>
                </a:endParaRPr>
              </a:p>
            </p:txBody>
          </p:sp>
          <p:sp>
            <p:nvSpPr>
              <p:cNvPr id="203806" name="Oval 1054"/>
              <p:cNvSpPr>
                <a:spLocks noChangeArrowheads="1"/>
              </p:cNvSpPr>
              <p:nvPr/>
            </p:nvSpPr>
            <p:spPr bwMode="auto">
              <a:xfrm>
                <a:off x="4285" y="2433"/>
                <a:ext cx="1044" cy="725"/>
              </a:xfrm>
              <a:prstGeom prst="ellipse">
                <a:avLst/>
              </a:prstGeom>
              <a:gradFill rotWithShape="1">
                <a:gsLst>
                  <a:gs pos="0">
                    <a:srgbClr val="FF0000">
                      <a:gamma/>
                      <a:shade val="46275"/>
                      <a:invGamma/>
                      <a:alpha val="17000"/>
                    </a:srgbClr>
                  </a:gs>
                  <a:gs pos="100000">
                    <a:srgbClr val="FF0000">
                      <a:alpha val="80000"/>
                    </a:srgbClr>
                  </a:gs>
                </a:gsLst>
                <a:path path="shape">
                  <a:fillToRect l="50000" t="50000" r="50000" b="50000"/>
                </a:path>
              </a:gradFill>
              <a:ln w="12700" cap="sq">
                <a:noFill/>
                <a:round/>
                <a:headEnd type="none" w="sm" len="sm"/>
                <a:tailEnd type="none" w="sm" len="sm"/>
              </a:ln>
              <a:effectLst/>
            </p:spPr>
            <p:txBody>
              <a:bodyPr wrap="none" anchor="ctr">
                <a:prstTxWarp prst="textNoShape">
                  <a:avLst/>
                </a:prstTxWarp>
              </a:bodyPr>
              <a:lstStyle/>
              <a:p>
                <a:pPr algn="ctr" eaLnBrk="1" hangingPunct="1"/>
                <a:endParaRPr lang="en-AU" sz="1800" b="1">
                  <a:latin typeface="Arial Narrow" pitchFamily="26" charset="0"/>
                </a:endParaRPr>
              </a:p>
            </p:txBody>
          </p:sp>
          <p:sp>
            <p:nvSpPr>
              <p:cNvPr id="203807" name="Oval 1055"/>
              <p:cNvSpPr>
                <a:spLocks noChangeArrowheads="1"/>
              </p:cNvSpPr>
              <p:nvPr/>
            </p:nvSpPr>
            <p:spPr bwMode="auto">
              <a:xfrm>
                <a:off x="2880" y="2340"/>
                <a:ext cx="680" cy="409"/>
              </a:xfrm>
              <a:prstGeom prst="ellipse">
                <a:avLst/>
              </a:prstGeom>
              <a:gradFill rotWithShape="1">
                <a:gsLst>
                  <a:gs pos="0">
                    <a:srgbClr val="FF0000">
                      <a:gamma/>
                      <a:shade val="46275"/>
                      <a:invGamma/>
                      <a:alpha val="17000"/>
                    </a:srgbClr>
                  </a:gs>
                  <a:gs pos="100000">
                    <a:srgbClr val="FF0000">
                      <a:alpha val="80000"/>
                    </a:srgbClr>
                  </a:gs>
                </a:gsLst>
                <a:path path="shape">
                  <a:fillToRect l="50000" t="50000" r="50000" b="50000"/>
                </a:path>
              </a:gradFill>
              <a:ln w="12700" cap="sq">
                <a:noFill/>
                <a:round/>
                <a:headEnd type="none" w="sm" len="sm"/>
                <a:tailEnd type="none" w="sm" len="sm"/>
              </a:ln>
              <a:effectLst/>
            </p:spPr>
            <p:txBody>
              <a:bodyPr wrap="none" anchor="ctr">
                <a:prstTxWarp prst="textNoShape">
                  <a:avLst/>
                </a:prstTxWarp>
              </a:bodyPr>
              <a:lstStyle/>
              <a:p>
                <a:pPr algn="ctr" eaLnBrk="1" hangingPunct="1"/>
                <a:endParaRPr lang="en-AU" sz="1800" b="1">
                  <a:latin typeface="Arial Narrow" pitchFamily="26" charset="0"/>
                </a:endParaRPr>
              </a:p>
            </p:txBody>
          </p:sp>
          <p:sp>
            <p:nvSpPr>
              <p:cNvPr id="203808" name="Oval 1056"/>
              <p:cNvSpPr>
                <a:spLocks noChangeArrowheads="1"/>
              </p:cNvSpPr>
              <p:nvPr/>
            </p:nvSpPr>
            <p:spPr bwMode="auto">
              <a:xfrm rot="337604">
                <a:off x="748" y="1342"/>
                <a:ext cx="1134" cy="408"/>
              </a:xfrm>
              <a:prstGeom prst="ellipse">
                <a:avLst/>
              </a:prstGeom>
              <a:gradFill rotWithShape="1">
                <a:gsLst>
                  <a:gs pos="0">
                    <a:srgbClr val="FF0000">
                      <a:gamma/>
                      <a:shade val="46275"/>
                      <a:invGamma/>
                      <a:alpha val="17000"/>
                    </a:srgbClr>
                  </a:gs>
                  <a:gs pos="100000">
                    <a:srgbClr val="FF0000">
                      <a:alpha val="80000"/>
                    </a:srgbClr>
                  </a:gs>
                </a:gsLst>
                <a:path path="shape">
                  <a:fillToRect l="50000" t="50000" r="50000" b="50000"/>
                </a:path>
              </a:gradFill>
              <a:ln w="12700" cap="sq">
                <a:noFill/>
                <a:round/>
                <a:headEnd type="none" w="sm" len="sm"/>
                <a:tailEnd type="none" w="sm" len="sm"/>
              </a:ln>
              <a:effectLst/>
            </p:spPr>
            <p:txBody>
              <a:bodyPr wrap="none" anchor="ctr">
                <a:prstTxWarp prst="textNoShape">
                  <a:avLst/>
                </a:prstTxWarp>
              </a:bodyPr>
              <a:lstStyle/>
              <a:p>
                <a:pPr algn="ctr" eaLnBrk="1" hangingPunct="1"/>
                <a:endParaRPr lang="en-AU" sz="1800" b="1">
                  <a:latin typeface="Arial Narrow" pitchFamily="26" charset="0"/>
                </a:endParaRPr>
              </a:p>
            </p:txBody>
          </p:sp>
          <p:sp>
            <p:nvSpPr>
              <p:cNvPr id="203809" name="Oval 1057"/>
              <p:cNvSpPr>
                <a:spLocks noChangeArrowheads="1"/>
              </p:cNvSpPr>
              <p:nvPr/>
            </p:nvSpPr>
            <p:spPr bwMode="auto">
              <a:xfrm>
                <a:off x="3470" y="1161"/>
                <a:ext cx="1633" cy="454"/>
              </a:xfrm>
              <a:prstGeom prst="ellipse">
                <a:avLst/>
              </a:prstGeom>
              <a:gradFill rotWithShape="1">
                <a:gsLst>
                  <a:gs pos="0">
                    <a:srgbClr val="FF0000">
                      <a:gamma/>
                      <a:shade val="46275"/>
                      <a:invGamma/>
                      <a:alpha val="17000"/>
                    </a:srgbClr>
                  </a:gs>
                  <a:gs pos="100000">
                    <a:srgbClr val="FF0000">
                      <a:alpha val="80000"/>
                    </a:srgbClr>
                  </a:gs>
                </a:gsLst>
                <a:path path="shape">
                  <a:fillToRect l="50000" t="50000" r="50000" b="50000"/>
                </a:path>
              </a:gradFill>
              <a:ln w="12700" cap="sq">
                <a:noFill/>
                <a:round/>
                <a:headEnd type="none" w="sm" len="sm"/>
                <a:tailEnd type="none" w="sm" len="sm"/>
              </a:ln>
              <a:effectLst/>
            </p:spPr>
            <p:txBody>
              <a:bodyPr wrap="none" anchor="ctr">
                <a:prstTxWarp prst="textNoShape">
                  <a:avLst/>
                </a:prstTxWarp>
              </a:bodyPr>
              <a:lstStyle/>
              <a:p>
                <a:pPr algn="ctr" eaLnBrk="1" hangingPunct="1"/>
                <a:endParaRPr lang="en-AU" sz="1800" b="1">
                  <a:latin typeface="Arial Narrow" pitchFamily="26" charset="0"/>
                </a:endParaRPr>
              </a:p>
            </p:txBody>
          </p:sp>
          <p:sp>
            <p:nvSpPr>
              <p:cNvPr id="203810" name="Oval 1058"/>
              <p:cNvSpPr>
                <a:spLocks noChangeArrowheads="1"/>
              </p:cNvSpPr>
              <p:nvPr/>
            </p:nvSpPr>
            <p:spPr bwMode="auto">
              <a:xfrm>
                <a:off x="4332" y="2477"/>
                <a:ext cx="816" cy="318"/>
              </a:xfrm>
              <a:prstGeom prst="ellipse">
                <a:avLst/>
              </a:prstGeom>
              <a:gradFill rotWithShape="1">
                <a:gsLst>
                  <a:gs pos="0">
                    <a:srgbClr val="996600">
                      <a:gamma/>
                      <a:shade val="46275"/>
                      <a:invGamma/>
                      <a:alpha val="17000"/>
                    </a:srgbClr>
                  </a:gs>
                  <a:gs pos="100000">
                    <a:srgbClr val="996600">
                      <a:alpha val="80000"/>
                    </a:srgbClr>
                  </a:gs>
                </a:gsLst>
                <a:path path="shape">
                  <a:fillToRect l="50000" t="50000" r="50000" b="50000"/>
                </a:path>
              </a:gradFill>
              <a:ln w="12700" cap="sq">
                <a:noFill/>
                <a:round/>
                <a:headEnd type="none" w="sm" len="sm"/>
                <a:tailEnd type="none" w="sm" len="sm"/>
              </a:ln>
              <a:effectLst/>
            </p:spPr>
            <p:txBody>
              <a:bodyPr wrap="none" anchor="ctr">
                <a:prstTxWarp prst="textNoShape">
                  <a:avLst/>
                </a:prstTxWarp>
              </a:bodyPr>
              <a:lstStyle/>
              <a:p>
                <a:pPr algn="ctr" eaLnBrk="1" hangingPunct="1"/>
                <a:endParaRPr lang="en-AU" sz="1800" b="1">
                  <a:latin typeface="Arial Narrow" pitchFamily="26" charset="0"/>
                </a:endParaRPr>
              </a:p>
            </p:txBody>
          </p:sp>
          <p:sp>
            <p:nvSpPr>
              <p:cNvPr id="203811" name="Oval 1059"/>
              <p:cNvSpPr>
                <a:spLocks noChangeArrowheads="1"/>
              </p:cNvSpPr>
              <p:nvPr/>
            </p:nvSpPr>
            <p:spPr bwMode="auto">
              <a:xfrm rot="1458273">
                <a:off x="1338" y="2387"/>
                <a:ext cx="408" cy="136"/>
              </a:xfrm>
              <a:prstGeom prst="ellipse">
                <a:avLst/>
              </a:prstGeom>
              <a:gradFill rotWithShape="1">
                <a:gsLst>
                  <a:gs pos="0">
                    <a:srgbClr val="996600">
                      <a:gamma/>
                      <a:shade val="46275"/>
                      <a:invGamma/>
                      <a:alpha val="17000"/>
                    </a:srgbClr>
                  </a:gs>
                  <a:gs pos="100000">
                    <a:srgbClr val="996600">
                      <a:alpha val="80000"/>
                    </a:srgbClr>
                  </a:gs>
                </a:gsLst>
                <a:path path="shape">
                  <a:fillToRect l="50000" t="50000" r="50000" b="50000"/>
                </a:path>
              </a:gradFill>
              <a:ln w="12700" cap="sq">
                <a:noFill/>
                <a:round/>
                <a:headEnd type="none" w="sm" len="sm"/>
                <a:tailEnd type="none" w="sm" len="sm"/>
              </a:ln>
              <a:effectLst/>
            </p:spPr>
            <p:txBody>
              <a:bodyPr wrap="none" anchor="ctr">
                <a:prstTxWarp prst="textNoShape">
                  <a:avLst/>
                </a:prstTxWarp>
              </a:bodyPr>
              <a:lstStyle/>
              <a:p>
                <a:pPr algn="ctr" eaLnBrk="1" hangingPunct="1"/>
                <a:endParaRPr lang="en-AU" sz="1800" b="1">
                  <a:latin typeface="Arial Narrow" pitchFamily="26" charset="0"/>
                </a:endParaRPr>
              </a:p>
            </p:txBody>
          </p:sp>
        </p:grpSp>
      </p:grpSp>
      <p:sp>
        <p:nvSpPr>
          <p:cNvPr id="203812" name="Rectangle 1060"/>
          <p:cNvSpPr>
            <a:spLocks noChangeArrowheads="1"/>
          </p:cNvSpPr>
          <p:nvPr/>
        </p:nvSpPr>
        <p:spPr bwMode="auto">
          <a:xfrm>
            <a:off x="5486400" y="5334000"/>
            <a:ext cx="1828800" cy="137160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3813" name="Rectangle 1061"/>
          <p:cNvSpPr>
            <a:spLocks noChangeArrowheads="1"/>
          </p:cNvSpPr>
          <p:nvPr/>
        </p:nvSpPr>
        <p:spPr bwMode="auto">
          <a:xfrm>
            <a:off x="5791200" y="5029200"/>
            <a:ext cx="1066800" cy="30480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3814" name="Text Box 1062"/>
          <p:cNvSpPr txBox="1">
            <a:spLocks noChangeArrowheads="1"/>
          </p:cNvSpPr>
          <p:nvPr/>
        </p:nvSpPr>
        <p:spPr bwMode="auto">
          <a:xfrm>
            <a:off x="2559050" y="6457950"/>
            <a:ext cx="3549650"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AU" sz="1800">
                <a:solidFill>
                  <a:schemeClr val="bg1"/>
                </a:solidFill>
                <a:latin typeface="Arial Narrow" pitchFamily="26" charset="0"/>
              </a:rPr>
              <a:t>Many Pools and Processes not in GCMs</a:t>
            </a:r>
            <a:endParaRPr lang="en-US" sz="1800">
              <a:solidFill>
                <a:schemeClr val="bg1"/>
              </a:solidFill>
              <a:latin typeface="Arial Narrow" pitchFamily="26" charset="0"/>
            </a:endParaRPr>
          </a:p>
        </p:txBody>
      </p:sp>
      <p:sp>
        <p:nvSpPr>
          <p:cNvPr id="203815" name="Text Box 1063"/>
          <p:cNvSpPr txBox="1">
            <a:spLocks noChangeArrowheads="1"/>
          </p:cNvSpPr>
          <p:nvPr/>
        </p:nvSpPr>
        <p:spPr bwMode="auto">
          <a:xfrm>
            <a:off x="184150" y="319088"/>
            <a:ext cx="9645650" cy="519112"/>
          </a:xfrm>
          <a:prstGeom prst="rect">
            <a:avLst/>
          </a:prstGeom>
          <a:noFill/>
          <a:ln w="9525">
            <a:noFill/>
            <a:miter lim="800000"/>
            <a:headEnd/>
            <a:tailEnd/>
          </a:ln>
          <a:effectLst/>
        </p:spPr>
        <p:txBody>
          <a:bodyPr>
            <a:prstTxWarp prst="textNoShape">
              <a:avLst/>
            </a:prstTxWarp>
            <a:spAutoFit/>
          </a:bodyPr>
          <a:lstStyle/>
          <a:p>
            <a:pPr eaLnBrk="1" hangingPunct="1"/>
            <a:r>
              <a:rPr lang="en-AU" sz="2800">
                <a:solidFill>
                  <a:schemeClr val="bg1"/>
                </a:solidFill>
                <a:latin typeface="Comic Sans MS" pitchFamily="26" charset="0"/>
              </a:rPr>
              <a:t>Vulnerability of the Carbon Cycle in the 21</a:t>
            </a:r>
            <a:r>
              <a:rPr lang="en-AU" sz="2800" baseline="30000">
                <a:solidFill>
                  <a:schemeClr val="bg1"/>
                </a:solidFill>
                <a:latin typeface="Comic Sans MS" pitchFamily="26" charset="0"/>
              </a:rPr>
              <a:t>st</a:t>
            </a:r>
            <a:r>
              <a:rPr lang="en-AU" sz="2800">
                <a:solidFill>
                  <a:schemeClr val="bg1"/>
                </a:solidFill>
                <a:latin typeface="Comic Sans MS" pitchFamily="26" charset="0"/>
              </a:rPr>
              <a:t> Century</a:t>
            </a:r>
            <a:endParaRPr lang="en-US" sz="2800">
              <a:solidFill>
                <a:schemeClr val="bg1"/>
              </a:solidFill>
              <a:latin typeface="Comic Sans MS" pitchFamily="2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665018"/>
            <a:ext cx="7645400" cy="5659582"/>
          </a:xfrm>
          <a:prstGeom prst="rect">
            <a:avLst/>
          </a:prstGeom>
        </p:spPr>
      </p:pic>
      <p:sp>
        <p:nvSpPr>
          <p:cNvPr id="3" name="Rectangle 6"/>
          <p:cNvSpPr>
            <a:spLocks noChangeArrowheads="1"/>
          </p:cNvSpPr>
          <p:nvPr/>
        </p:nvSpPr>
        <p:spPr bwMode="auto">
          <a:xfrm>
            <a:off x="0" y="6491288"/>
            <a:ext cx="2537060" cy="369332"/>
          </a:xfrm>
          <a:prstGeom prst="rect">
            <a:avLst/>
          </a:prstGeom>
          <a:noFill/>
          <a:ln w="9525">
            <a:noFill/>
            <a:miter lim="800000"/>
            <a:headEnd/>
            <a:tailEnd/>
          </a:ln>
          <a:effectLst/>
        </p:spPr>
        <p:txBody>
          <a:bodyPr wrap="none">
            <a:prstTxWarp prst="textNoShape">
              <a:avLst/>
            </a:prstTxWarp>
            <a:spAutoFit/>
          </a:bodyPr>
          <a:lstStyle/>
          <a:p>
            <a:r>
              <a:rPr lang="en-US" sz="1800" dirty="0" smtClean="0">
                <a:solidFill>
                  <a:schemeClr val="bg1"/>
                </a:solidFill>
                <a:latin typeface="Comic Sans MS" pitchFamily="26" charset="0"/>
              </a:rPr>
              <a:t>[</a:t>
            </a:r>
            <a:r>
              <a:rPr lang="en-US" sz="1800" dirty="0" err="1" smtClean="0">
                <a:solidFill>
                  <a:schemeClr val="bg1"/>
                </a:solidFill>
                <a:latin typeface="Comic Sans MS" pitchFamily="26" charset="0"/>
              </a:rPr>
              <a:t>Friedlingstein</a:t>
            </a:r>
            <a:r>
              <a:rPr lang="en-US" sz="1800" dirty="0" smtClean="0">
                <a:solidFill>
                  <a:schemeClr val="bg1"/>
                </a:solidFill>
                <a:latin typeface="Comic Sans MS" pitchFamily="26" charset="0"/>
              </a:rPr>
              <a:t>, 2006]</a:t>
            </a:r>
            <a:endParaRPr lang="en-US" sz="1800" dirty="0">
              <a:solidFill>
                <a:schemeClr val="bg1"/>
              </a:solidFill>
              <a:latin typeface="Comic Sans MS" pitchFamily="26" charset="0"/>
            </a:endParaRPr>
          </a:p>
        </p:txBody>
      </p:sp>
      <p:sp>
        <p:nvSpPr>
          <p:cNvPr id="4" name="Oval 3"/>
          <p:cNvSpPr/>
          <p:nvPr/>
        </p:nvSpPr>
        <p:spPr bwMode="auto">
          <a:xfrm>
            <a:off x="5791200" y="30480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26" charset="0"/>
            </a:endParaRPr>
          </a:p>
        </p:txBody>
      </p:sp>
      <p:cxnSp>
        <p:nvCxnSpPr>
          <p:cNvPr id="6" name="Straight Connector 5"/>
          <p:cNvCxnSpPr/>
          <p:nvPr/>
        </p:nvCxnSpPr>
        <p:spPr bwMode="auto">
          <a:xfrm>
            <a:off x="2514600" y="3910012"/>
            <a:ext cx="5486400" cy="1588"/>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7" name="Rectangle 3"/>
          <p:cNvSpPr>
            <a:spLocks noChangeArrowheads="1"/>
          </p:cNvSpPr>
          <p:nvPr/>
        </p:nvSpPr>
        <p:spPr bwMode="auto">
          <a:xfrm>
            <a:off x="-228600" y="-76200"/>
            <a:ext cx="10058400" cy="762000"/>
          </a:xfrm>
          <a:prstGeom prst="rect">
            <a:avLst/>
          </a:prstGeom>
          <a:noFill/>
          <a:ln w="9525">
            <a:noFill/>
            <a:miter lim="800000"/>
            <a:headEnd/>
            <a:tailEnd/>
          </a:ln>
          <a:effectLst/>
        </p:spPr>
        <p:txBody>
          <a:bodyPr>
            <a:prstTxWarp prst="textNoShape">
              <a:avLst/>
            </a:prstTxWarp>
          </a:bodyPr>
          <a:lstStyle/>
          <a:p>
            <a:pPr algn="ctr" eaLnBrk="1" hangingPunct="1"/>
            <a:r>
              <a:rPr lang="en-US" sz="3600" dirty="0" smtClean="0">
                <a:solidFill>
                  <a:srgbClr val="FFFF00"/>
                </a:solidFill>
                <a:latin typeface="Comic Sans MS" pitchFamily="26" charset="0"/>
              </a:rPr>
              <a:t>Net Terrestrial Carbon Uptake</a:t>
            </a:r>
            <a:endParaRPr lang="en-US" sz="3600" dirty="0">
              <a:solidFill>
                <a:srgbClr val="FFFF00"/>
              </a:solidFill>
              <a:latin typeface="Comic Sans MS" pitchFamily="26" charset="0"/>
            </a:endParaRPr>
          </a:p>
        </p:txBody>
      </p:sp>
      <p:cxnSp>
        <p:nvCxnSpPr>
          <p:cNvPr id="9" name="Straight Arrow Connector 8"/>
          <p:cNvCxnSpPr/>
          <p:nvPr/>
        </p:nvCxnSpPr>
        <p:spPr bwMode="auto">
          <a:xfrm rot="10800000">
            <a:off x="8001000" y="1219200"/>
            <a:ext cx="838200" cy="1588"/>
          </a:xfrm>
          <a:prstGeom prst="straightConnector1">
            <a:avLst/>
          </a:prstGeom>
          <a:solidFill>
            <a:schemeClr val="accent1"/>
          </a:solidFill>
          <a:ln w="82550" cap="flat" cmpd="sng" algn="ctr">
            <a:solidFill>
              <a:srgbClr val="FF0000"/>
            </a:solidFill>
            <a:prstDash val="solid"/>
            <a:round/>
            <a:headEnd type="none" w="med" len="med"/>
            <a:tailEnd type="triangle" w="med" len="med"/>
          </a:ln>
          <a:effectLst/>
        </p:spPr>
      </p:cxnSp>
      <p:cxnSp>
        <p:nvCxnSpPr>
          <p:cNvPr id="10" name="Straight Arrow Connector 9"/>
          <p:cNvCxnSpPr/>
          <p:nvPr/>
        </p:nvCxnSpPr>
        <p:spPr bwMode="auto">
          <a:xfrm rot="10800000">
            <a:off x="8001000" y="5334000"/>
            <a:ext cx="838200" cy="1588"/>
          </a:xfrm>
          <a:prstGeom prst="straightConnector1">
            <a:avLst/>
          </a:prstGeom>
          <a:solidFill>
            <a:schemeClr val="accent1"/>
          </a:solidFill>
          <a:ln w="82550" cap="flat" cmpd="sng" algn="ctr">
            <a:solidFill>
              <a:srgbClr val="FF0000"/>
            </a:solidFill>
            <a:prstDash val="solid"/>
            <a:round/>
            <a:headEnd type="none" w="med" len="med"/>
            <a:tailEnd type="triangle" w="med" len="med"/>
          </a:ln>
          <a:effectLst/>
        </p:spPr>
      </p:cxnSp>
      <p:sp>
        <p:nvSpPr>
          <p:cNvPr id="11" name="Rectangle 6"/>
          <p:cNvSpPr>
            <a:spLocks noChangeArrowheads="1"/>
          </p:cNvSpPr>
          <p:nvPr/>
        </p:nvSpPr>
        <p:spPr bwMode="auto">
          <a:xfrm>
            <a:off x="4114800" y="2057400"/>
            <a:ext cx="2014982" cy="923330"/>
          </a:xfrm>
          <a:prstGeom prst="rect">
            <a:avLst/>
          </a:prstGeom>
          <a:noFill/>
          <a:ln w="9525">
            <a:noFill/>
            <a:miter lim="800000"/>
            <a:headEnd/>
            <a:tailEnd/>
          </a:ln>
          <a:effectLst/>
        </p:spPr>
        <p:txBody>
          <a:bodyPr wrap="none">
            <a:prstTxWarp prst="textNoShape">
              <a:avLst/>
            </a:prstTxWarp>
            <a:spAutoFit/>
          </a:bodyPr>
          <a:lstStyle/>
          <a:p>
            <a:r>
              <a:rPr lang="en-US" sz="1800" dirty="0" smtClean="0">
                <a:latin typeface="Comic Sans MS" pitchFamily="26" charset="0"/>
              </a:rPr>
              <a:t>2000-2008</a:t>
            </a:r>
          </a:p>
          <a:p>
            <a:r>
              <a:rPr lang="en-US" sz="1800" dirty="0" smtClean="0">
                <a:latin typeface="Comic Sans MS" pitchFamily="26" charset="0"/>
              </a:rPr>
              <a:t>Net Land Uptake</a:t>
            </a:r>
          </a:p>
          <a:p>
            <a:r>
              <a:rPr lang="en-US" sz="1800" dirty="0" smtClean="0">
                <a:latin typeface="Comic Sans MS" pitchFamily="26" charset="0"/>
              </a:rPr>
              <a:t>3.0 </a:t>
            </a:r>
            <a:r>
              <a:rPr lang="en-US" sz="1800" dirty="0" err="1" smtClean="0">
                <a:latin typeface="Comic Sans MS" pitchFamily="26" charset="0"/>
              </a:rPr>
              <a:t>Gt</a:t>
            </a:r>
            <a:r>
              <a:rPr lang="en-US" sz="1800" dirty="0" smtClean="0">
                <a:latin typeface="Comic Sans MS" pitchFamily="26" charset="0"/>
              </a:rPr>
              <a:t> C/yr</a:t>
            </a:r>
            <a:endParaRPr lang="en-US" sz="1800" dirty="0">
              <a:latin typeface="Comic Sans MS" pitchFamily="2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026"/>
          <p:cNvSpPr>
            <a:spLocks noChangeArrowheads="1"/>
          </p:cNvSpPr>
          <p:nvPr/>
        </p:nvSpPr>
        <p:spPr bwMode="auto">
          <a:xfrm>
            <a:off x="214313" y="0"/>
            <a:ext cx="8737600" cy="641350"/>
          </a:xfrm>
          <a:prstGeom prst="rect">
            <a:avLst/>
          </a:prstGeom>
          <a:noFill/>
          <a:ln w="9525">
            <a:noFill/>
            <a:miter lim="800000"/>
            <a:headEnd/>
            <a:tailEnd/>
          </a:ln>
          <a:effectLst/>
        </p:spPr>
        <p:txBody>
          <a:bodyPr wrap="none">
            <a:prstTxWarp prst="textNoShape">
              <a:avLst/>
            </a:prstTxWarp>
            <a:spAutoFit/>
          </a:bodyPr>
          <a:lstStyle/>
          <a:p>
            <a:pPr algn="ctr"/>
            <a:r>
              <a:rPr lang="en-US" sz="3600">
                <a:solidFill>
                  <a:srgbClr val="FFFF00"/>
                </a:solidFill>
                <a:latin typeface="Comic Sans MS" pitchFamily="26" charset="0"/>
              </a:rPr>
              <a:t>Permafrost Feedback to Climate Change</a:t>
            </a:r>
          </a:p>
        </p:txBody>
      </p:sp>
      <p:grpSp>
        <p:nvGrpSpPr>
          <p:cNvPr id="2" name="Group 1027"/>
          <p:cNvGrpSpPr>
            <a:grpSpLocks/>
          </p:cNvGrpSpPr>
          <p:nvPr/>
        </p:nvGrpSpPr>
        <p:grpSpPr bwMode="auto">
          <a:xfrm>
            <a:off x="7523163" y="3119438"/>
            <a:ext cx="858837" cy="919162"/>
            <a:chOff x="1920" y="1104"/>
            <a:chExt cx="541" cy="579"/>
          </a:xfrm>
        </p:grpSpPr>
        <p:sp>
          <p:nvSpPr>
            <p:cNvPr id="193540" name="Text Box 1028"/>
            <p:cNvSpPr txBox="1">
              <a:spLocks noChangeArrowheads="1"/>
            </p:cNvSpPr>
            <p:nvPr/>
          </p:nvSpPr>
          <p:spPr bwMode="auto">
            <a:xfrm>
              <a:off x="2031" y="1156"/>
              <a:ext cx="430" cy="404"/>
            </a:xfrm>
            <a:prstGeom prst="rect">
              <a:avLst/>
            </a:prstGeom>
            <a:noFill/>
            <a:ln w="12700">
              <a:noFill/>
              <a:miter lim="800000"/>
              <a:headEnd/>
              <a:tailEnd/>
            </a:ln>
            <a:effectLst/>
          </p:spPr>
          <p:txBody>
            <a:bodyPr wrap="none">
              <a:prstTxWarp prst="textNoShape">
                <a:avLst/>
              </a:prstTxWarp>
              <a:spAutoFit/>
            </a:bodyPr>
            <a:lstStyle/>
            <a:p>
              <a:r>
                <a:rPr lang="en-US" sz="3600">
                  <a:solidFill>
                    <a:schemeClr val="bg1"/>
                  </a:solidFill>
                  <a:latin typeface="Comic Sans MS" pitchFamily="26" charset="0"/>
                </a:rPr>
                <a:t>°T</a:t>
              </a:r>
            </a:p>
          </p:txBody>
        </p:sp>
        <p:sp>
          <p:nvSpPr>
            <p:cNvPr id="193541" name="Line 1029"/>
            <p:cNvSpPr>
              <a:spLocks noChangeShapeType="1"/>
            </p:cNvSpPr>
            <p:nvPr/>
          </p:nvSpPr>
          <p:spPr bwMode="auto">
            <a:xfrm flipV="1">
              <a:off x="1920" y="1104"/>
              <a:ext cx="0" cy="579"/>
            </a:xfrm>
            <a:prstGeom prst="line">
              <a:avLst/>
            </a:prstGeom>
            <a:noFill/>
            <a:ln w="50800">
              <a:solidFill>
                <a:schemeClr val="bg1"/>
              </a:solidFill>
              <a:round/>
              <a:headEnd/>
              <a:tailEnd type="triangle" w="sm" len="lg"/>
            </a:ln>
            <a:effectLst/>
          </p:spPr>
          <p:txBody>
            <a:bodyPr wrap="none" anchor="ctr">
              <a:prstTxWarp prst="textNoShape">
                <a:avLst/>
              </a:prstTxWarp>
            </a:bodyPr>
            <a:lstStyle/>
            <a:p>
              <a:endParaRPr lang="en-US"/>
            </a:p>
          </p:txBody>
        </p:sp>
      </p:grpSp>
      <p:sp>
        <p:nvSpPr>
          <p:cNvPr id="193542" name="AutoShape 1030"/>
          <p:cNvSpPr>
            <a:spLocks noChangeArrowheads="1"/>
          </p:cNvSpPr>
          <p:nvPr/>
        </p:nvSpPr>
        <p:spPr bwMode="auto">
          <a:xfrm rot="-16458267">
            <a:off x="6210300" y="3619500"/>
            <a:ext cx="1905000" cy="1676400"/>
          </a:xfrm>
          <a:custGeom>
            <a:avLst/>
            <a:gdLst>
              <a:gd name="G0" fmla="+- -835261 0 0"/>
              <a:gd name="G1" fmla="+- -6161172 0 0"/>
              <a:gd name="G2" fmla="+- -835261 0 -6161172"/>
              <a:gd name="G3" fmla="+- 10800 0 0"/>
              <a:gd name="G4" fmla="+- 0 0 -835261"/>
              <a:gd name="T0" fmla="*/ 360 256 1"/>
              <a:gd name="T1" fmla="*/ 0 256 1"/>
              <a:gd name="G5" fmla="+- G2 T0 T1"/>
              <a:gd name="G6" fmla="?: G2 G2 G5"/>
              <a:gd name="G7" fmla="+- 0 0 G6"/>
              <a:gd name="G8" fmla="+- 6092 0 0"/>
              <a:gd name="G9" fmla="+- 0 0 -6161172"/>
              <a:gd name="G10" fmla="+- 6092 0 2700"/>
              <a:gd name="G11" fmla="cos G10 -835261"/>
              <a:gd name="G12" fmla="sin G10 -835261"/>
              <a:gd name="G13" fmla="cos 13500 -835261"/>
              <a:gd name="G14" fmla="sin 13500 -835261"/>
              <a:gd name="G15" fmla="+- G11 10800 0"/>
              <a:gd name="G16" fmla="+- G12 10800 0"/>
              <a:gd name="G17" fmla="+- G13 10800 0"/>
              <a:gd name="G18" fmla="+- G14 10800 0"/>
              <a:gd name="G19" fmla="*/ 6092 1 2"/>
              <a:gd name="G20" fmla="+- G19 5400 0"/>
              <a:gd name="G21" fmla="cos G20 -835261"/>
              <a:gd name="G22" fmla="sin G20 -835261"/>
              <a:gd name="G23" fmla="+- G21 10800 0"/>
              <a:gd name="G24" fmla="+- G12 G23 G22"/>
              <a:gd name="G25" fmla="+- G22 G23 G11"/>
              <a:gd name="G26" fmla="cos 10800 -835261"/>
              <a:gd name="G27" fmla="sin 10800 -835261"/>
              <a:gd name="G28" fmla="cos 6092 -835261"/>
              <a:gd name="G29" fmla="sin 6092 -835261"/>
              <a:gd name="G30" fmla="+- G26 10800 0"/>
              <a:gd name="G31" fmla="+- G27 10800 0"/>
              <a:gd name="G32" fmla="+- G28 10800 0"/>
              <a:gd name="G33" fmla="+- G29 10800 0"/>
              <a:gd name="G34" fmla="+- G19 5400 0"/>
              <a:gd name="G35" fmla="cos G34 -6161172"/>
              <a:gd name="G36" fmla="sin G34 -6161172"/>
              <a:gd name="G37" fmla="+/ -6161172 -835261 2"/>
              <a:gd name="T2" fmla="*/ 180 256 1"/>
              <a:gd name="T3" fmla="*/ 0 256 1"/>
              <a:gd name="G38" fmla="+- G37 T2 T3"/>
              <a:gd name="G39" fmla="?: G2 G37 G38"/>
              <a:gd name="G40" fmla="cos 10800 G39"/>
              <a:gd name="G41" fmla="sin 10800 G39"/>
              <a:gd name="G42" fmla="cos 6092 G39"/>
              <a:gd name="G43" fmla="sin 6092 G39"/>
              <a:gd name="G44" fmla="+- G40 10800 0"/>
              <a:gd name="G45" fmla="+- G41 10800 0"/>
              <a:gd name="G46" fmla="+- G42 10800 0"/>
              <a:gd name="G47" fmla="+- G43 10800 0"/>
              <a:gd name="G48" fmla="+- G35 10800 0"/>
              <a:gd name="G49" fmla="+- G36 10800 0"/>
              <a:gd name="T4" fmla="*/ 17242 w 21600"/>
              <a:gd name="T5" fmla="*/ 2131 h 21600"/>
              <a:gd name="T6" fmla="*/ 10209 w 21600"/>
              <a:gd name="T7" fmla="*/ 2374 h 21600"/>
              <a:gd name="T8" fmla="*/ 14434 w 21600"/>
              <a:gd name="T9" fmla="*/ 5910 h 21600"/>
              <a:gd name="T10" fmla="*/ 23967 w 21600"/>
              <a:gd name="T11" fmla="*/ 7821 h 21600"/>
              <a:gd name="T12" fmla="*/ 20152 w 21600"/>
              <a:gd name="T13" fmla="*/ 13865 h 21600"/>
              <a:gd name="T14" fmla="*/ 14108 w 21600"/>
              <a:gd name="T15" fmla="*/ 1005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41" y="9456"/>
                </a:moveTo>
                <a:cubicBezTo>
                  <a:pt x="16113" y="6679"/>
                  <a:pt x="13646" y="4707"/>
                  <a:pt x="10800" y="4707"/>
                </a:cubicBezTo>
                <a:cubicBezTo>
                  <a:pt x="10657" y="4707"/>
                  <a:pt x="10515" y="4712"/>
                  <a:pt x="10373" y="4722"/>
                </a:cubicBezTo>
                <a:lnTo>
                  <a:pt x="10044" y="26"/>
                </a:lnTo>
                <a:cubicBezTo>
                  <a:pt x="10295" y="8"/>
                  <a:pt x="10547" y="-1"/>
                  <a:pt x="10800" y="-1"/>
                </a:cubicBezTo>
                <a:cubicBezTo>
                  <a:pt x="15846" y="-1"/>
                  <a:pt x="20220" y="3495"/>
                  <a:pt x="21333" y="8417"/>
                </a:cubicBezTo>
                <a:lnTo>
                  <a:pt x="23967" y="7821"/>
                </a:lnTo>
                <a:lnTo>
                  <a:pt x="20152" y="13865"/>
                </a:lnTo>
                <a:lnTo>
                  <a:pt x="14108" y="10051"/>
                </a:lnTo>
                <a:lnTo>
                  <a:pt x="16741" y="9456"/>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grpSp>
        <p:nvGrpSpPr>
          <p:cNvPr id="3" name="Group 1031"/>
          <p:cNvGrpSpPr>
            <a:grpSpLocks/>
          </p:cNvGrpSpPr>
          <p:nvPr/>
        </p:nvGrpSpPr>
        <p:grpSpPr bwMode="auto">
          <a:xfrm>
            <a:off x="457200" y="2971800"/>
            <a:ext cx="3962400" cy="1190625"/>
            <a:chOff x="1200" y="3124"/>
            <a:chExt cx="2496" cy="750"/>
          </a:xfrm>
        </p:grpSpPr>
        <p:sp>
          <p:nvSpPr>
            <p:cNvPr id="193544" name="Text Box 1032"/>
            <p:cNvSpPr txBox="1">
              <a:spLocks noChangeArrowheads="1"/>
            </p:cNvSpPr>
            <p:nvPr/>
          </p:nvSpPr>
          <p:spPr bwMode="auto">
            <a:xfrm>
              <a:off x="1421" y="3124"/>
              <a:ext cx="2275" cy="750"/>
            </a:xfrm>
            <a:prstGeom prst="rect">
              <a:avLst/>
            </a:prstGeom>
            <a:noFill/>
            <a:ln w="12700">
              <a:noFill/>
              <a:miter lim="800000"/>
              <a:headEnd/>
              <a:tailEnd/>
            </a:ln>
            <a:effectLst/>
          </p:spPr>
          <p:txBody>
            <a:bodyPr wrap="none">
              <a:prstTxWarp prst="textNoShape">
                <a:avLst/>
              </a:prstTxWarp>
              <a:spAutoFit/>
            </a:bodyPr>
            <a:lstStyle/>
            <a:p>
              <a:r>
                <a:rPr lang="en-US" sz="3600">
                  <a:solidFill>
                    <a:srgbClr val="FFFFFF"/>
                  </a:solidFill>
                  <a:latin typeface="Comic Sans MS" pitchFamily="26" charset="0"/>
                </a:rPr>
                <a:t>Organic matter </a:t>
              </a:r>
            </a:p>
            <a:p>
              <a:r>
                <a:rPr lang="en-US" sz="3600">
                  <a:solidFill>
                    <a:srgbClr val="FFFFFF"/>
                  </a:solidFill>
                  <a:latin typeface="Comic Sans MS" pitchFamily="26" charset="0"/>
                </a:rPr>
                <a:t>decomposition</a:t>
              </a:r>
            </a:p>
          </p:txBody>
        </p:sp>
        <p:sp>
          <p:nvSpPr>
            <p:cNvPr id="193545" name="Line 1033"/>
            <p:cNvSpPr>
              <a:spLocks noChangeShapeType="1"/>
            </p:cNvSpPr>
            <p:nvPr/>
          </p:nvSpPr>
          <p:spPr bwMode="auto">
            <a:xfrm flipV="1">
              <a:off x="1200" y="3216"/>
              <a:ext cx="0" cy="579"/>
            </a:xfrm>
            <a:prstGeom prst="line">
              <a:avLst/>
            </a:prstGeom>
            <a:noFill/>
            <a:ln w="50800">
              <a:solidFill>
                <a:schemeClr val="bg1"/>
              </a:solidFill>
              <a:round/>
              <a:headEnd/>
              <a:tailEnd type="triangle" w="sm" len="lg"/>
            </a:ln>
            <a:effectLst/>
          </p:spPr>
          <p:txBody>
            <a:bodyPr wrap="none" anchor="ctr">
              <a:prstTxWarp prst="textNoShape">
                <a:avLst/>
              </a:prstTxWarp>
            </a:bodyPr>
            <a:lstStyle/>
            <a:p>
              <a:endParaRPr lang="en-US"/>
            </a:p>
          </p:txBody>
        </p:sp>
      </p:grpSp>
      <p:sp>
        <p:nvSpPr>
          <p:cNvPr id="193546" name="Text Box 1034"/>
          <p:cNvSpPr txBox="1">
            <a:spLocks noChangeArrowheads="1"/>
          </p:cNvSpPr>
          <p:nvPr/>
        </p:nvSpPr>
        <p:spPr bwMode="auto">
          <a:xfrm>
            <a:off x="4094163" y="1176338"/>
            <a:ext cx="2044700" cy="641350"/>
          </a:xfrm>
          <a:prstGeom prst="rect">
            <a:avLst/>
          </a:prstGeom>
          <a:noFill/>
          <a:ln w="12700">
            <a:noFill/>
            <a:miter lim="800000"/>
            <a:headEnd/>
            <a:tailEnd/>
          </a:ln>
          <a:effectLst/>
        </p:spPr>
        <p:txBody>
          <a:bodyPr wrap="none">
            <a:prstTxWarp prst="textNoShape">
              <a:avLst/>
            </a:prstTxWarp>
            <a:spAutoFit/>
          </a:bodyPr>
          <a:lstStyle/>
          <a:p>
            <a:r>
              <a:rPr lang="en-US" sz="3600">
                <a:solidFill>
                  <a:schemeClr val="bg1"/>
                </a:solidFill>
                <a:latin typeface="Comic Sans MS" pitchFamily="26" charset="0"/>
              </a:rPr>
              <a:t>CO</a:t>
            </a:r>
            <a:r>
              <a:rPr lang="en-US" sz="3600" baseline="-25000">
                <a:solidFill>
                  <a:schemeClr val="bg1"/>
                </a:solidFill>
                <a:latin typeface="Comic Sans MS" pitchFamily="26" charset="0"/>
              </a:rPr>
              <a:t>2,</a:t>
            </a:r>
            <a:r>
              <a:rPr lang="en-US" sz="3600">
                <a:solidFill>
                  <a:schemeClr val="bg1"/>
                </a:solidFill>
                <a:latin typeface="Comic Sans MS" pitchFamily="26" charset="0"/>
              </a:rPr>
              <a:t> CH</a:t>
            </a:r>
            <a:r>
              <a:rPr lang="en-US" sz="3600" baseline="-25000">
                <a:solidFill>
                  <a:schemeClr val="bg1"/>
                </a:solidFill>
                <a:latin typeface="Comic Sans MS" pitchFamily="26" charset="0"/>
              </a:rPr>
              <a:t>4</a:t>
            </a:r>
            <a:endParaRPr lang="en-US" sz="3600">
              <a:solidFill>
                <a:schemeClr val="bg1"/>
              </a:solidFill>
              <a:latin typeface="Comic Sans MS" pitchFamily="26" charset="0"/>
            </a:endParaRPr>
          </a:p>
        </p:txBody>
      </p:sp>
      <p:grpSp>
        <p:nvGrpSpPr>
          <p:cNvPr id="4" name="Group 1035"/>
          <p:cNvGrpSpPr>
            <a:grpSpLocks/>
          </p:cNvGrpSpPr>
          <p:nvPr/>
        </p:nvGrpSpPr>
        <p:grpSpPr bwMode="auto">
          <a:xfrm>
            <a:off x="3592513" y="5105400"/>
            <a:ext cx="2962275" cy="1190625"/>
            <a:chOff x="1200" y="3124"/>
            <a:chExt cx="1866" cy="750"/>
          </a:xfrm>
        </p:grpSpPr>
        <p:sp>
          <p:nvSpPr>
            <p:cNvPr id="193548" name="Text Box 1036"/>
            <p:cNvSpPr txBox="1">
              <a:spLocks noChangeArrowheads="1"/>
            </p:cNvSpPr>
            <p:nvPr/>
          </p:nvSpPr>
          <p:spPr bwMode="auto">
            <a:xfrm>
              <a:off x="1421" y="3124"/>
              <a:ext cx="1645" cy="750"/>
            </a:xfrm>
            <a:prstGeom prst="rect">
              <a:avLst/>
            </a:prstGeom>
            <a:noFill/>
            <a:ln w="12700">
              <a:noFill/>
              <a:miter lim="800000"/>
              <a:headEnd/>
              <a:tailEnd/>
            </a:ln>
            <a:effectLst/>
          </p:spPr>
          <p:txBody>
            <a:bodyPr wrap="none">
              <a:prstTxWarp prst="textNoShape">
                <a:avLst/>
              </a:prstTxWarp>
              <a:spAutoFit/>
            </a:bodyPr>
            <a:lstStyle/>
            <a:p>
              <a:r>
                <a:rPr lang="en-US" sz="3600">
                  <a:solidFill>
                    <a:srgbClr val="FFFFFF"/>
                  </a:solidFill>
                  <a:latin typeface="Comic Sans MS" pitchFamily="26" charset="0"/>
                </a:rPr>
                <a:t>Permafrost</a:t>
              </a:r>
            </a:p>
            <a:p>
              <a:r>
                <a:rPr lang="en-US" sz="3600">
                  <a:solidFill>
                    <a:srgbClr val="FFFFFF"/>
                  </a:solidFill>
                  <a:latin typeface="Comic Sans MS" pitchFamily="26" charset="0"/>
                </a:rPr>
                <a:t>thaw</a:t>
              </a:r>
            </a:p>
          </p:txBody>
        </p:sp>
        <p:sp>
          <p:nvSpPr>
            <p:cNvPr id="193549" name="Line 1037"/>
            <p:cNvSpPr>
              <a:spLocks noChangeShapeType="1"/>
            </p:cNvSpPr>
            <p:nvPr/>
          </p:nvSpPr>
          <p:spPr bwMode="auto">
            <a:xfrm flipV="1">
              <a:off x="1200" y="3216"/>
              <a:ext cx="0" cy="579"/>
            </a:xfrm>
            <a:prstGeom prst="line">
              <a:avLst/>
            </a:prstGeom>
            <a:noFill/>
            <a:ln w="50800">
              <a:solidFill>
                <a:schemeClr val="bg1"/>
              </a:solidFill>
              <a:round/>
              <a:headEnd/>
              <a:tailEnd type="triangle" w="sm" len="lg"/>
            </a:ln>
            <a:effectLst/>
          </p:spPr>
          <p:txBody>
            <a:bodyPr wrap="none" anchor="ctr">
              <a:prstTxWarp prst="textNoShape">
                <a:avLst/>
              </a:prstTxWarp>
            </a:bodyPr>
            <a:lstStyle/>
            <a:p>
              <a:endParaRPr lang="en-US"/>
            </a:p>
          </p:txBody>
        </p:sp>
      </p:grpSp>
      <p:sp>
        <p:nvSpPr>
          <p:cNvPr id="193550" name="AutoShape 1038"/>
          <p:cNvSpPr>
            <a:spLocks noChangeArrowheads="1"/>
          </p:cNvSpPr>
          <p:nvPr/>
        </p:nvSpPr>
        <p:spPr bwMode="auto">
          <a:xfrm rot="-10798227">
            <a:off x="1981200" y="3810000"/>
            <a:ext cx="1905000" cy="1676400"/>
          </a:xfrm>
          <a:custGeom>
            <a:avLst/>
            <a:gdLst>
              <a:gd name="G0" fmla="+- -835261 0 0"/>
              <a:gd name="G1" fmla="+- -6161172 0 0"/>
              <a:gd name="G2" fmla="+- -835261 0 -6161172"/>
              <a:gd name="G3" fmla="+- 10800 0 0"/>
              <a:gd name="G4" fmla="+- 0 0 -835261"/>
              <a:gd name="T0" fmla="*/ 360 256 1"/>
              <a:gd name="T1" fmla="*/ 0 256 1"/>
              <a:gd name="G5" fmla="+- G2 T0 T1"/>
              <a:gd name="G6" fmla="?: G2 G2 G5"/>
              <a:gd name="G7" fmla="+- 0 0 G6"/>
              <a:gd name="G8" fmla="+- 6092 0 0"/>
              <a:gd name="G9" fmla="+- 0 0 -6161172"/>
              <a:gd name="G10" fmla="+- 6092 0 2700"/>
              <a:gd name="G11" fmla="cos G10 -835261"/>
              <a:gd name="G12" fmla="sin G10 -835261"/>
              <a:gd name="G13" fmla="cos 13500 -835261"/>
              <a:gd name="G14" fmla="sin 13500 -835261"/>
              <a:gd name="G15" fmla="+- G11 10800 0"/>
              <a:gd name="G16" fmla="+- G12 10800 0"/>
              <a:gd name="G17" fmla="+- G13 10800 0"/>
              <a:gd name="G18" fmla="+- G14 10800 0"/>
              <a:gd name="G19" fmla="*/ 6092 1 2"/>
              <a:gd name="G20" fmla="+- G19 5400 0"/>
              <a:gd name="G21" fmla="cos G20 -835261"/>
              <a:gd name="G22" fmla="sin G20 -835261"/>
              <a:gd name="G23" fmla="+- G21 10800 0"/>
              <a:gd name="G24" fmla="+- G12 G23 G22"/>
              <a:gd name="G25" fmla="+- G22 G23 G11"/>
              <a:gd name="G26" fmla="cos 10800 -835261"/>
              <a:gd name="G27" fmla="sin 10800 -835261"/>
              <a:gd name="G28" fmla="cos 6092 -835261"/>
              <a:gd name="G29" fmla="sin 6092 -835261"/>
              <a:gd name="G30" fmla="+- G26 10800 0"/>
              <a:gd name="G31" fmla="+- G27 10800 0"/>
              <a:gd name="G32" fmla="+- G28 10800 0"/>
              <a:gd name="G33" fmla="+- G29 10800 0"/>
              <a:gd name="G34" fmla="+- G19 5400 0"/>
              <a:gd name="G35" fmla="cos G34 -6161172"/>
              <a:gd name="G36" fmla="sin G34 -6161172"/>
              <a:gd name="G37" fmla="+/ -6161172 -835261 2"/>
              <a:gd name="T2" fmla="*/ 180 256 1"/>
              <a:gd name="T3" fmla="*/ 0 256 1"/>
              <a:gd name="G38" fmla="+- G37 T2 T3"/>
              <a:gd name="G39" fmla="?: G2 G37 G38"/>
              <a:gd name="G40" fmla="cos 10800 G39"/>
              <a:gd name="G41" fmla="sin 10800 G39"/>
              <a:gd name="G42" fmla="cos 6092 G39"/>
              <a:gd name="G43" fmla="sin 6092 G39"/>
              <a:gd name="G44" fmla="+- G40 10800 0"/>
              <a:gd name="G45" fmla="+- G41 10800 0"/>
              <a:gd name="G46" fmla="+- G42 10800 0"/>
              <a:gd name="G47" fmla="+- G43 10800 0"/>
              <a:gd name="G48" fmla="+- G35 10800 0"/>
              <a:gd name="G49" fmla="+- G36 10800 0"/>
              <a:gd name="T4" fmla="*/ 17242 w 21600"/>
              <a:gd name="T5" fmla="*/ 2131 h 21600"/>
              <a:gd name="T6" fmla="*/ 10209 w 21600"/>
              <a:gd name="T7" fmla="*/ 2374 h 21600"/>
              <a:gd name="T8" fmla="*/ 14434 w 21600"/>
              <a:gd name="T9" fmla="*/ 5910 h 21600"/>
              <a:gd name="T10" fmla="*/ 23967 w 21600"/>
              <a:gd name="T11" fmla="*/ 7821 h 21600"/>
              <a:gd name="T12" fmla="*/ 20152 w 21600"/>
              <a:gd name="T13" fmla="*/ 13865 h 21600"/>
              <a:gd name="T14" fmla="*/ 14108 w 21600"/>
              <a:gd name="T15" fmla="*/ 1005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41" y="9456"/>
                </a:moveTo>
                <a:cubicBezTo>
                  <a:pt x="16113" y="6679"/>
                  <a:pt x="13646" y="4707"/>
                  <a:pt x="10800" y="4707"/>
                </a:cubicBezTo>
                <a:cubicBezTo>
                  <a:pt x="10657" y="4707"/>
                  <a:pt x="10515" y="4712"/>
                  <a:pt x="10373" y="4722"/>
                </a:cubicBezTo>
                <a:lnTo>
                  <a:pt x="10044" y="26"/>
                </a:lnTo>
                <a:cubicBezTo>
                  <a:pt x="10295" y="8"/>
                  <a:pt x="10547" y="-1"/>
                  <a:pt x="10800" y="-1"/>
                </a:cubicBezTo>
                <a:cubicBezTo>
                  <a:pt x="15846" y="-1"/>
                  <a:pt x="20220" y="3495"/>
                  <a:pt x="21333" y="8417"/>
                </a:cubicBezTo>
                <a:lnTo>
                  <a:pt x="23967" y="7821"/>
                </a:lnTo>
                <a:lnTo>
                  <a:pt x="20152" y="13865"/>
                </a:lnTo>
                <a:lnTo>
                  <a:pt x="14108" y="10051"/>
                </a:lnTo>
                <a:lnTo>
                  <a:pt x="16741" y="9456"/>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193551" name="AutoShape 1039"/>
          <p:cNvSpPr>
            <a:spLocks noChangeArrowheads="1"/>
          </p:cNvSpPr>
          <p:nvPr/>
        </p:nvSpPr>
        <p:spPr bwMode="auto">
          <a:xfrm rot="-16571140" flipH="1" flipV="1">
            <a:off x="1714500" y="1790700"/>
            <a:ext cx="1905000" cy="1676400"/>
          </a:xfrm>
          <a:custGeom>
            <a:avLst/>
            <a:gdLst>
              <a:gd name="G0" fmla="+- -835261 0 0"/>
              <a:gd name="G1" fmla="+- -6161172 0 0"/>
              <a:gd name="G2" fmla="+- -835261 0 -6161172"/>
              <a:gd name="G3" fmla="+- 10800 0 0"/>
              <a:gd name="G4" fmla="+- 0 0 -835261"/>
              <a:gd name="T0" fmla="*/ 360 256 1"/>
              <a:gd name="T1" fmla="*/ 0 256 1"/>
              <a:gd name="G5" fmla="+- G2 T0 T1"/>
              <a:gd name="G6" fmla="?: G2 G2 G5"/>
              <a:gd name="G7" fmla="+- 0 0 G6"/>
              <a:gd name="G8" fmla="+- 6092 0 0"/>
              <a:gd name="G9" fmla="+- 0 0 -6161172"/>
              <a:gd name="G10" fmla="+- 6092 0 2700"/>
              <a:gd name="G11" fmla="cos G10 -835261"/>
              <a:gd name="G12" fmla="sin G10 -835261"/>
              <a:gd name="G13" fmla="cos 13500 -835261"/>
              <a:gd name="G14" fmla="sin 13500 -835261"/>
              <a:gd name="G15" fmla="+- G11 10800 0"/>
              <a:gd name="G16" fmla="+- G12 10800 0"/>
              <a:gd name="G17" fmla="+- G13 10800 0"/>
              <a:gd name="G18" fmla="+- G14 10800 0"/>
              <a:gd name="G19" fmla="*/ 6092 1 2"/>
              <a:gd name="G20" fmla="+- G19 5400 0"/>
              <a:gd name="G21" fmla="cos G20 -835261"/>
              <a:gd name="G22" fmla="sin G20 -835261"/>
              <a:gd name="G23" fmla="+- G21 10800 0"/>
              <a:gd name="G24" fmla="+- G12 G23 G22"/>
              <a:gd name="G25" fmla="+- G22 G23 G11"/>
              <a:gd name="G26" fmla="cos 10800 -835261"/>
              <a:gd name="G27" fmla="sin 10800 -835261"/>
              <a:gd name="G28" fmla="cos 6092 -835261"/>
              <a:gd name="G29" fmla="sin 6092 -835261"/>
              <a:gd name="G30" fmla="+- G26 10800 0"/>
              <a:gd name="G31" fmla="+- G27 10800 0"/>
              <a:gd name="G32" fmla="+- G28 10800 0"/>
              <a:gd name="G33" fmla="+- G29 10800 0"/>
              <a:gd name="G34" fmla="+- G19 5400 0"/>
              <a:gd name="G35" fmla="cos G34 -6161172"/>
              <a:gd name="G36" fmla="sin G34 -6161172"/>
              <a:gd name="G37" fmla="+/ -6161172 -835261 2"/>
              <a:gd name="T2" fmla="*/ 180 256 1"/>
              <a:gd name="T3" fmla="*/ 0 256 1"/>
              <a:gd name="G38" fmla="+- G37 T2 T3"/>
              <a:gd name="G39" fmla="?: G2 G37 G38"/>
              <a:gd name="G40" fmla="cos 10800 G39"/>
              <a:gd name="G41" fmla="sin 10800 G39"/>
              <a:gd name="G42" fmla="cos 6092 G39"/>
              <a:gd name="G43" fmla="sin 6092 G39"/>
              <a:gd name="G44" fmla="+- G40 10800 0"/>
              <a:gd name="G45" fmla="+- G41 10800 0"/>
              <a:gd name="G46" fmla="+- G42 10800 0"/>
              <a:gd name="G47" fmla="+- G43 10800 0"/>
              <a:gd name="G48" fmla="+- G35 10800 0"/>
              <a:gd name="G49" fmla="+- G36 10800 0"/>
              <a:gd name="T4" fmla="*/ 17242 w 21600"/>
              <a:gd name="T5" fmla="*/ 2131 h 21600"/>
              <a:gd name="T6" fmla="*/ 10209 w 21600"/>
              <a:gd name="T7" fmla="*/ 2374 h 21600"/>
              <a:gd name="T8" fmla="*/ 14434 w 21600"/>
              <a:gd name="T9" fmla="*/ 5910 h 21600"/>
              <a:gd name="T10" fmla="*/ 23967 w 21600"/>
              <a:gd name="T11" fmla="*/ 7821 h 21600"/>
              <a:gd name="T12" fmla="*/ 20152 w 21600"/>
              <a:gd name="T13" fmla="*/ 13865 h 21600"/>
              <a:gd name="T14" fmla="*/ 14108 w 21600"/>
              <a:gd name="T15" fmla="*/ 1005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41" y="9456"/>
                </a:moveTo>
                <a:cubicBezTo>
                  <a:pt x="16113" y="6679"/>
                  <a:pt x="13646" y="4707"/>
                  <a:pt x="10800" y="4707"/>
                </a:cubicBezTo>
                <a:cubicBezTo>
                  <a:pt x="10657" y="4707"/>
                  <a:pt x="10515" y="4712"/>
                  <a:pt x="10373" y="4722"/>
                </a:cubicBezTo>
                <a:lnTo>
                  <a:pt x="10044" y="26"/>
                </a:lnTo>
                <a:cubicBezTo>
                  <a:pt x="10295" y="8"/>
                  <a:pt x="10547" y="-1"/>
                  <a:pt x="10800" y="-1"/>
                </a:cubicBezTo>
                <a:cubicBezTo>
                  <a:pt x="15846" y="-1"/>
                  <a:pt x="20220" y="3495"/>
                  <a:pt x="21333" y="8417"/>
                </a:cubicBezTo>
                <a:lnTo>
                  <a:pt x="23967" y="7821"/>
                </a:lnTo>
                <a:lnTo>
                  <a:pt x="20152" y="13865"/>
                </a:lnTo>
                <a:lnTo>
                  <a:pt x="14108" y="10051"/>
                </a:lnTo>
                <a:lnTo>
                  <a:pt x="16741" y="9456"/>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193552" name="AutoShape 1040"/>
          <p:cNvSpPr>
            <a:spLocks noChangeArrowheads="1"/>
          </p:cNvSpPr>
          <p:nvPr/>
        </p:nvSpPr>
        <p:spPr bwMode="auto">
          <a:xfrm rot="-32258005" flipH="1" flipV="1">
            <a:off x="5867400" y="1600200"/>
            <a:ext cx="1905000" cy="1676400"/>
          </a:xfrm>
          <a:custGeom>
            <a:avLst/>
            <a:gdLst>
              <a:gd name="G0" fmla="+- -835261 0 0"/>
              <a:gd name="G1" fmla="+- -6161172 0 0"/>
              <a:gd name="G2" fmla="+- -835261 0 -6161172"/>
              <a:gd name="G3" fmla="+- 10800 0 0"/>
              <a:gd name="G4" fmla="+- 0 0 -835261"/>
              <a:gd name="T0" fmla="*/ 360 256 1"/>
              <a:gd name="T1" fmla="*/ 0 256 1"/>
              <a:gd name="G5" fmla="+- G2 T0 T1"/>
              <a:gd name="G6" fmla="?: G2 G2 G5"/>
              <a:gd name="G7" fmla="+- 0 0 G6"/>
              <a:gd name="G8" fmla="+- 6092 0 0"/>
              <a:gd name="G9" fmla="+- 0 0 -6161172"/>
              <a:gd name="G10" fmla="+- 6092 0 2700"/>
              <a:gd name="G11" fmla="cos G10 -835261"/>
              <a:gd name="G12" fmla="sin G10 -835261"/>
              <a:gd name="G13" fmla="cos 13500 -835261"/>
              <a:gd name="G14" fmla="sin 13500 -835261"/>
              <a:gd name="G15" fmla="+- G11 10800 0"/>
              <a:gd name="G16" fmla="+- G12 10800 0"/>
              <a:gd name="G17" fmla="+- G13 10800 0"/>
              <a:gd name="G18" fmla="+- G14 10800 0"/>
              <a:gd name="G19" fmla="*/ 6092 1 2"/>
              <a:gd name="G20" fmla="+- G19 5400 0"/>
              <a:gd name="G21" fmla="cos G20 -835261"/>
              <a:gd name="G22" fmla="sin G20 -835261"/>
              <a:gd name="G23" fmla="+- G21 10800 0"/>
              <a:gd name="G24" fmla="+- G12 G23 G22"/>
              <a:gd name="G25" fmla="+- G22 G23 G11"/>
              <a:gd name="G26" fmla="cos 10800 -835261"/>
              <a:gd name="G27" fmla="sin 10800 -835261"/>
              <a:gd name="G28" fmla="cos 6092 -835261"/>
              <a:gd name="G29" fmla="sin 6092 -835261"/>
              <a:gd name="G30" fmla="+- G26 10800 0"/>
              <a:gd name="G31" fmla="+- G27 10800 0"/>
              <a:gd name="G32" fmla="+- G28 10800 0"/>
              <a:gd name="G33" fmla="+- G29 10800 0"/>
              <a:gd name="G34" fmla="+- G19 5400 0"/>
              <a:gd name="G35" fmla="cos G34 -6161172"/>
              <a:gd name="G36" fmla="sin G34 -6161172"/>
              <a:gd name="G37" fmla="+/ -6161172 -835261 2"/>
              <a:gd name="T2" fmla="*/ 180 256 1"/>
              <a:gd name="T3" fmla="*/ 0 256 1"/>
              <a:gd name="G38" fmla="+- G37 T2 T3"/>
              <a:gd name="G39" fmla="?: G2 G37 G38"/>
              <a:gd name="G40" fmla="cos 10800 G39"/>
              <a:gd name="G41" fmla="sin 10800 G39"/>
              <a:gd name="G42" fmla="cos 6092 G39"/>
              <a:gd name="G43" fmla="sin 6092 G39"/>
              <a:gd name="G44" fmla="+- G40 10800 0"/>
              <a:gd name="G45" fmla="+- G41 10800 0"/>
              <a:gd name="G46" fmla="+- G42 10800 0"/>
              <a:gd name="G47" fmla="+- G43 10800 0"/>
              <a:gd name="G48" fmla="+- G35 10800 0"/>
              <a:gd name="G49" fmla="+- G36 10800 0"/>
              <a:gd name="T4" fmla="*/ 17242 w 21600"/>
              <a:gd name="T5" fmla="*/ 2131 h 21600"/>
              <a:gd name="T6" fmla="*/ 10209 w 21600"/>
              <a:gd name="T7" fmla="*/ 2374 h 21600"/>
              <a:gd name="T8" fmla="*/ 14434 w 21600"/>
              <a:gd name="T9" fmla="*/ 5910 h 21600"/>
              <a:gd name="T10" fmla="*/ 23967 w 21600"/>
              <a:gd name="T11" fmla="*/ 7821 h 21600"/>
              <a:gd name="T12" fmla="*/ 20152 w 21600"/>
              <a:gd name="T13" fmla="*/ 13865 h 21600"/>
              <a:gd name="T14" fmla="*/ 14108 w 21600"/>
              <a:gd name="T15" fmla="*/ 1005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741" y="9456"/>
                </a:moveTo>
                <a:cubicBezTo>
                  <a:pt x="16113" y="6679"/>
                  <a:pt x="13646" y="4707"/>
                  <a:pt x="10800" y="4707"/>
                </a:cubicBezTo>
                <a:cubicBezTo>
                  <a:pt x="10657" y="4707"/>
                  <a:pt x="10515" y="4712"/>
                  <a:pt x="10373" y="4722"/>
                </a:cubicBezTo>
                <a:lnTo>
                  <a:pt x="10044" y="26"/>
                </a:lnTo>
                <a:cubicBezTo>
                  <a:pt x="10295" y="8"/>
                  <a:pt x="10547" y="-1"/>
                  <a:pt x="10800" y="-1"/>
                </a:cubicBezTo>
                <a:cubicBezTo>
                  <a:pt x="15846" y="-1"/>
                  <a:pt x="20220" y="3495"/>
                  <a:pt x="21333" y="8417"/>
                </a:cubicBezTo>
                <a:lnTo>
                  <a:pt x="23967" y="7821"/>
                </a:lnTo>
                <a:lnTo>
                  <a:pt x="20152" y="13865"/>
                </a:lnTo>
                <a:lnTo>
                  <a:pt x="14108" y="10051"/>
                </a:lnTo>
                <a:lnTo>
                  <a:pt x="16741" y="9456"/>
                </a:lnTo>
                <a:close/>
              </a:path>
            </a:pathLst>
          </a:custGeom>
          <a:gradFill rotWithShape="0">
            <a:gsLst>
              <a:gs pos="0">
                <a:srgbClr val="FFFF00">
                  <a:gamma/>
                  <a:shade val="0"/>
                  <a:invGamma/>
                </a:srgbClr>
              </a:gs>
              <a:gs pos="100000">
                <a:srgbClr val="FFFF00"/>
              </a:gs>
            </a:gsLst>
            <a:lin ang="5400000" scaled="1"/>
          </a:gradFill>
          <a:ln w="9525">
            <a:solidFill>
              <a:srgbClr val="FFFFFF"/>
            </a:solidFill>
            <a:miter lim="800000"/>
            <a:headEnd/>
            <a:tailEnd/>
          </a:ln>
          <a:effectLst/>
        </p:spPr>
        <p:txBody>
          <a:bodyPr anchor="ctr">
            <a:prstTxWarp prst="textNoShape">
              <a:avLst/>
            </a:prstTxWarp>
            <a:spAutoFit/>
          </a:bodyPr>
          <a:lstStyle/>
          <a:p>
            <a:endParaRPr lang="en-US"/>
          </a:p>
        </p:txBody>
      </p:sp>
      <p:sp>
        <p:nvSpPr>
          <p:cNvPr id="193553" name="AutoShape 1041"/>
          <p:cNvSpPr>
            <a:spLocks noChangeArrowheads="1"/>
          </p:cNvSpPr>
          <p:nvPr/>
        </p:nvSpPr>
        <p:spPr bwMode="auto">
          <a:xfrm>
            <a:off x="3429000" y="1066800"/>
            <a:ext cx="609600" cy="1066800"/>
          </a:xfrm>
          <a:prstGeom prst="upArrow">
            <a:avLst>
              <a:gd name="adj1" fmla="val 50000"/>
              <a:gd name="adj2" fmla="val 88278"/>
            </a:avLst>
          </a:prstGeom>
          <a:solidFill>
            <a:srgbClr val="FF0000"/>
          </a:solidFill>
          <a:ln w="9525">
            <a:solidFill>
              <a:schemeClr val="bg1"/>
            </a:solidFill>
            <a:miter lim="800000"/>
            <a:headEnd/>
            <a:tailEnd/>
          </a:ln>
          <a:effectLst/>
        </p:spPr>
        <p:txBody>
          <a:bodyPr wrap="none" anchor="ctr">
            <a:prstTxWarp prst="textNoShape">
              <a:avLst/>
            </a:prstTxWarp>
          </a:bodyPr>
          <a:lstStyle/>
          <a:p>
            <a:pPr algn="ctr"/>
            <a:endParaRPr lang="en-US"/>
          </a:p>
        </p:txBody>
      </p:sp>
      <p:sp>
        <p:nvSpPr>
          <p:cNvPr id="193554" name="Rectangle 1042"/>
          <p:cNvSpPr>
            <a:spLocks noChangeArrowheads="1"/>
          </p:cNvSpPr>
          <p:nvPr/>
        </p:nvSpPr>
        <p:spPr bwMode="auto">
          <a:xfrm>
            <a:off x="1216025" y="2854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permafrost_map"/>
          <p:cNvPicPr>
            <a:picLocks noChangeAspect="1" noChangeArrowheads="1"/>
          </p:cNvPicPr>
          <p:nvPr/>
        </p:nvPicPr>
        <p:blipFill>
          <a:blip r:embed="rId3"/>
          <a:srcRect/>
          <a:stretch>
            <a:fillRect/>
          </a:stretch>
        </p:blipFill>
        <p:spPr bwMode="auto">
          <a:xfrm>
            <a:off x="1219200" y="0"/>
            <a:ext cx="6858000" cy="6858000"/>
          </a:xfrm>
          <a:prstGeom prst="rect">
            <a:avLst/>
          </a:prstGeom>
          <a:noFill/>
          <a:ln w="12700">
            <a:solidFill>
              <a:srgbClr val="000000"/>
            </a:solidFill>
            <a:miter lim="800000"/>
            <a:headEnd/>
            <a:tailEnd/>
          </a:ln>
        </p:spPr>
      </p:pic>
      <p:sp>
        <p:nvSpPr>
          <p:cNvPr id="180227" name="Text Box 3"/>
          <p:cNvSpPr txBox="1">
            <a:spLocks noChangeArrowheads="1"/>
          </p:cNvSpPr>
          <p:nvPr/>
        </p:nvSpPr>
        <p:spPr bwMode="auto">
          <a:xfrm>
            <a:off x="0" y="0"/>
            <a:ext cx="9601200" cy="641350"/>
          </a:xfrm>
          <a:prstGeom prst="rect">
            <a:avLst/>
          </a:prstGeom>
          <a:noFill/>
          <a:ln w="9525">
            <a:noFill/>
            <a:miter lim="800000"/>
            <a:headEnd/>
            <a:tailEnd/>
          </a:ln>
          <a:effectLst/>
        </p:spPr>
        <p:txBody>
          <a:bodyPr>
            <a:prstTxWarp prst="textNoShape">
              <a:avLst/>
            </a:prstTxWarp>
            <a:spAutoFit/>
          </a:bodyPr>
          <a:lstStyle/>
          <a:p>
            <a:pPr algn="ctr"/>
            <a:r>
              <a:rPr lang="en-US" sz="3600">
                <a:latin typeface="Comic Sans MS" pitchFamily="26" charset="0"/>
              </a:rPr>
              <a:t>Permafrost Distribution</a:t>
            </a:r>
          </a:p>
        </p:txBody>
      </p:sp>
      <p:sp>
        <p:nvSpPr>
          <p:cNvPr id="180228" name="Rectangle 4"/>
          <p:cNvSpPr>
            <a:spLocks noChangeArrowheads="1"/>
          </p:cNvSpPr>
          <p:nvPr/>
        </p:nvSpPr>
        <p:spPr bwMode="auto">
          <a:xfrm>
            <a:off x="8086725" y="58007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80229" name="Rectangle 5"/>
          <p:cNvSpPr>
            <a:spLocks noChangeArrowheads="1"/>
          </p:cNvSpPr>
          <p:nvPr/>
        </p:nvSpPr>
        <p:spPr bwMode="auto">
          <a:xfrm>
            <a:off x="6781800" y="5715000"/>
            <a:ext cx="1425575" cy="581025"/>
          </a:xfrm>
          <a:prstGeom prst="rect">
            <a:avLst/>
          </a:prstGeom>
          <a:noFill/>
          <a:ln w="9525">
            <a:noFill/>
            <a:miter lim="800000"/>
            <a:headEnd/>
            <a:tailEnd/>
          </a:ln>
          <a:effectLst/>
        </p:spPr>
        <p:txBody>
          <a:bodyPr wrap="none">
            <a:prstTxWarp prst="textNoShape">
              <a:avLst/>
            </a:prstTxWarp>
            <a:spAutoFit/>
          </a:bodyPr>
          <a:lstStyle/>
          <a:p>
            <a:r>
              <a:rPr lang="en-US" sz="1600">
                <a:latin typeface="Comic Sans MS" pitchFamily="26" charset="0"/>
              </a:rPr>
              <a:t>[from Brown </a:t>
            </a:r>
          </a:p>
          <a:p>
            <a:r>
              <a:rPr lang="en-US" sz="1600">
                <a:latin typeface="Comic Sans MS" pitchFamily="26" charset="0"/>
              </a:rPr>
              <a:t>et al. 1998] </a:t>
            </a:r>
          </a:p>
        </p:txBody>
      </p:sp>
      <p:sp>
        <p:nvSpPr>
          <p:cNvPr id="180230" name="Text Box 6"/>
          <p:cNvSpPr txBox="1">
            <a:spLocks noChangeArrowheads="1"/>
          </p:cNvSpPr>
          <p:nvPr/>
        </p:nvSpPr>
        <p:spPr bwMode="auto">
          <a:xfrm>
            <a:off x="-304800" y="6264275"/>
            <a:ext cx="9601200" cy="457200"/>
          </a:xfrm>
          <a:prstGeom prst="rect">
            <a:avLst/>
          </a:prstGeom>
          <a:noFill/>
          <a:ln w="9525">
            <a:noFill/>
            <a:miter lim="800000"/>
            <a:headEnd/>
            <a:tailEnd/>
          </a:ln>
          <a:effectLst/>
        </p:spPr>
        <p:txBody>
          <a:bodyPr>
            <a:prstTxWarp prst="textNoShape">
              <a:avLst/>
            </a:prstTxWarp>
            <a:spAutoFit/>
          </a:bodyPr>
          <a:lstStyle/>
          <a:p>
            <a:pPr algn="ctr"/>
            <a:r>
              <a:rPr lang="en-US">
                <a:latin typeface="Comic Sans MS" pitchFamily="26" charset="0"/>
              </a:rPr>
              <a:t>24% of NH Exposed Land Surface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3"/>
          <a:srcRect/>
          <a:stretch>
            <a:fillRect/>
          </a:stretch>
        </p:blipFill>
        <p:spPr bwMode="auto">
          <a:xfrm>
            <a:off x="0" y="-1588"/>
            <a:ext cx="9144000" cy="6861176"/>
          </a:xfrm>
          <a:prstGeom prst="rect">
            <a:avLst/>
          </a:prstGeom>
          <a:noFill/>
        </p:spPr>
      </p:pic>
      <p:sp>
        <p:nvSpPr>
          <p:cNvPr id="182275" name="Text Box 3"/>
          <p:cNvSpPr txBox="1">
            <a:spLocks noChangeArrowheads="1"/>
          </p:cNvSpPr>
          <p:nvPr/>
        </p:nvSpPr>
        <p:spPr bwMode="auto">
          <a:xfrm>
            <a:off x="0" y="0"/>
            <a:ext cx="9601200" cy="641350"/>
          </a:xfrm>
          <a:prstGeom prst="rect">
            <a:avLst/>
          </a:prstGeom>
          <a:noFill/>
          <a:ln w="9525">
            <a:noFill/>
            <a:miter lim="800000"/>
            <a:headEnd/>
            <a:tailEnd/>
          </a:ln>
          <a:effectLst/>
        </p:spPr>
        <p:txBody>
          <a:bodyPr>
            <a:prstTxWarp prst="textNoShape">
              <a:avLst/>
            </a:prstTxWarp>
            <a:spAutoFit/>
          </a:bodyPr>
          <a:lstStyle/>
          <a:p>
            <a:pPr algn="ctr"/>
            <a:r>
              <a:rPr lang="en-US" sz="3600">
                <a:latin typeface="Comic Sans MS" pitchFamily="26" charset="0"/>
              </a:rPr>
              <a:t>Permafrost Carbon: Mineral Soils</a:t>
            </a:r>
          </a:p>
        </p:txBody>
      </p:sp>
      <p:sp>
        <p:nvSpPr>
          <p:cNvPr id="182276" name="Rectangle 4"/>
          <p:cNvSpPr>
            <a:spLocks noChangeArrowheads="1"/>
          </p:cNvSpPr>
          <p:nvPr/>
        </p:nvSpPr>
        <p:spPr bwMode="auto">
          <a:xfrm>
            <a:off x="7010400" y="4876800"/>
            <a:ext cx="2012950" cy="457200"/>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Comic Sans MS" pitchFamily="26" charset="0"/>
              </a:rPr>
              <a:t>Ice Wedge	</a:t>
            </a:r>
          </a:p>
        </p:txBody>
      </p:sp>
      <p:sp>
        <p:nvSpPr>
          <p:cNvPr id="182277" name="Rectangle 5"/>
          <p:cNvSpPr>
            <a:spLocks noChangeArrowheads="1"/>
          </p:cNvSpPr>
          <p:nvPr/>
        </p:nvSpPr>
        <p:spPr bwMode="auto">
          <a:xfrm>
            <a:off x="2362200" y="5334000"/>
            <a:ext cx="2927350" cy="457200"/>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Comic Sans MS" pitchFamily="26" charset="0"/>
              </a:rPr>
              <a:t>Permafrost Soil	</a:t>
            </a:r>
          </a:p>
        </p:txBody>
      </p:sp>
      <p:sp>
        <p:nvSpPr>
          <p:cNvPr id="182278" name="Rectangle 6"/>
          <p:cNvSpPr>
            <a:spLocks noChangeArrowheads="1"/>
          </p:cNvSpPr>
          <p:nvPr/>
        </p:nvSpPr>
        <p:spPr bwMode="auto">
          <a:xfrm>
            <a:off x="6096000" y="914400"/>
            <a:ext cx="2133600" cy="457200"/>
          </a:xfrm>
          <a:prstGeom prst="rect">
            <a:avLst/>
          </a:prstGeom>
          <a:noFill/>
          <a:ln w="9525">
            <a:noFill/>
            <a:miter lim="800000"/>
            <a:headEnd/>
            <a:tailEnd/>
          </a:ln>
          <a:effectLst/>
        </p:spPr>
        <p:txBody>
          <a:bodyPr>
            <a:prstTxWarp prst="textNoShape">
              <a:avLst/>
            </a:prstTxWarp>
            <a:spAutoFit/>
          </a:bodyPr>
          <a:lstStyle/>
          <a:p>
            <a:r>
              <a:rPr lang="en-US">
                <a:latin typeface="Comic Sans MS" pitchFamily="26" charset="0"/>
              </a:rPr>
              <a:t>Active Layer</a:t>
            </a:r>
          </a:p>
        </p:txBody>
      </p:sp>
      <p:sp>
        <p:nvSpPr>
          <p:cNvPr id="182279" name="Line 7"/>
          <p:cNvSpPr>
            <a:spLocks noChangeShapeType="1"/>
          </p:cNvSpPr>
          <p:nvPr/>
        </p:nvSpPr>
        <p:spPr bwMode="auto">
          <a:xfrm>
            <a:off x="6019800" y="1752600"/>
            <a:ext cx="0" cy="533400"/>
          </a:xfrm>
          <a:prstGeom prst="line">
            <a:avLst/>
          </a:prstGeom>
          <a:noFill/>
          <a:ln w="38100">
            <a:solidFill>
              <a:srgbClr val="FF0000"/>
            </a:solidFill>
            <a:round/>
            <a:headEnd/>
            <a:tailEnd/>
          </a:ln>
          <a:effectLst/>
        </p:spPr>
        <p:txBody>
          <a:bodyPr wrap="none" anchor="ctr">
            <a:prstTxWarp prst="textNoShape">
              <a:avLst/>
            </a:prstTxWarp>
          </a:bodyPr>
          <a:lstStyle/>
          <a:p>
            <a:endParaRPr lang="en-US"/>
          </a:p>
        </p:txBody>
      </p:sp>
      <p:sp>
        <p:nvSpPr>
          <p:cNvPr id="182280" name="Line 8"/>
          <p:cNvSpPr>
            <a:spLocks noChangeShapeType="1"/>
          </p:cNvSpPr>
          <p:nvPr/>
        </p:nvSpPr>
        <p:spPr bwMode="auto">
          <a:xfrm>
            <a:off x="2590800" y="4038600"/>
            <a:ext cx="914400" cy="1295400"/>
          </a:xfrm>
          <a:prstGeom prst="line">
            <a:avLst/>
          </a:prstGeom>
          <a:noFill/>
          <a:ln w="38100">
            <a:solidFill>
              <a:schemeClr val="bg1"/>
            </a:solidFill>
            <a:round/>
            <a:headEnd type="triangle" w="sm" len="lg"/>
            <a:tailEnd/>
          </a:ln>
          <a:effectLst/>
        </p:spPr>
        <p:txBody>
          <a:bodyPr wrap="none" anchor="ctr">
            <a:prstTxWarp prst="textNoShape">
              <a:avLst/>
            </a:prstTxWarp>
          </a:bodyPr>
          <a:lstStyle/>
          <a:p>
            <a:endParaRPr lang="en-US"/>
          </a:p>
        </p:txBody>
      </p:sp>
      <p:sp>
        <p:nvSpPr>
          <p:cNvPr id="182281" name="Line 9"/>
          <p:cNvSpPr>
            <a:spLocks noChangeShapeType="1"/>
          </p:cNvSpPr>
          <p:nvPr/>
        </p:nvSpPr>
        <p:spPr bwMode="auto">
          <a:xfrm>
            <a:off x="6553200" y="3505200"/>
            <a:ext cx="914400" cy="1295400"/>
          </a:xfrm>
          <a:prstGeom prst="line">
            <a:avLst/>
          </a:prstGeom>
          <a:noFill/>
          <a:ln w="38100">
            <a:solidFill>
              <a:schemeClr val="bg1"/>
            </a:solidFill>
            <a:round/>
            <a:headEnd type="triangle" w="sm" len="lg"/>
            <a:tailEnd/>
          </a:ln>
          <a:effectLst/>
        </p:spPr>
        <p:txBody>
          <a:bodyPr wrap="none" anchor="ctr">
            <a:prstTxWarp prst="textNoShape">
              <a:avLst/>
            </a:prstTxWarp>
          </a:bodyPr>
          <a:lstStyle/>
          <a:p>
            <a:endParaRPr lang="en-US"/>
          </a:p>
        </p:txBody>
      </p:sp>
      <p:sp>
        <p:nvSpPr>
          <p:cNvPr id="182282" name="Line 10"/>
          <p:cNvSpPr>
            <a:spLocks noChangeShapeType="1"/>
          </p:cNvSpPr>
          <p:nvPr/>
        </p:nvSpPr>
        <p:spPr bwMode="auto">
          <a:xfrm flipV="1">
            <a:off x="6172200" y="1371600"/>
            <a:ext cx="838200" cy="685800"/>
          </a:xfrm>
          <a:prstGeom prst="line">
            <a:avLst/>
          </a:prstGeom>
          <a:noFill/>
          <a:ln w="38100">
            <a:solidFill>
              <a:schemeClr val="tx1"/>
            </a:solidFill>
            <a:round/>
            <a:headEnd type="triangle" w="sm" len="lg"/>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632</TotalTime>
  <Words>4183</Words>
  <Application>Microsoft Office PowerPoint</Application>
  <PresentationFormat>On-screen Show (4:3)</PresentationFormat>
  <Paragraphs>445</Paragraphs>
  <Slides>34</Slides>
  <Notes>33</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Eight Mile Lake Study Area</vt:lpstr>
      <vt:lpstr>Slide 21</vt:lpstr>
      <vt:lpstr>Slide 22</vt:lpstr>
      <vt:lpstr>Slide 23</vt:lpstr>
      <vt:lpstr>CiPEHR Project (Carbon in Permafrost, Experimental Heating Research)</vt:lpstr>
      <vt:lpstr>Slide 25</vt:lpstr>
      <vt:lpstr>Ecosystem Response to Permafrost Thaw</vt:lpstr>
      <vt:lpstr>Slide 27</vt:lpstr>
      <vt:lpstr>Slide 28</vt:lpstr>
      <vt:lpstr>Slide 29</vt:lpstr>
      <vt:lpstr>Slide 30</vt:lpstr>
      <vt:lpstr>Slide 31</vt:lpstr>
      <vt:lpstr>Slide 32</vt:lpstr>
      <vt:lpstr>Slide 33</vt:lpstr>
      <vt:lpstr>Slide 34</vt:lpstr>
    </vt:vector>
  </TitlesOfParts>
  <Company>University of Florida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stroud</cp:lastModifiedBy>
  <cp:revision>74</cp:revision>
  <dcterms:created xsi:type="dcterms:W3CDTF">2010-09-15T19:55:56Z</dcterms:created>
  <dcterms:modified xsi:type="dcterms:W3CDTF">2011-02-03T16:11:02Z</dcterms:modified>
</cp:coreProperties>
</file>