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Override3.xml" ContentType="application/vnd.openxmlformats-officedocument.themeOverride+xml"/>
  <Override PartName="/ppt/theme/themeOverride4.xml" ContentType="application/vnd.openxmlformats-officedocument.themeOverride+xml"/>
  <Default Extension="wmf" ContentType="image/x-wmf"/>
  <Default Extension="rels" ContentType="application/vnd.openxmlformats-package.relationships+xml"/>
  <Default Extension="xml" ContentType="application/xml"/>
  <Override PartName="/ppt/presentation.xml" ContentType="application/vnd.ms-powerpoint.presentation.macroEnabled.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11"/>
  </p:notesMasterIdLst>
  <p:sldIdLst>
    <p:sldId id="256" r:id="rId2"/>
    <p:sldId id="257" r:id="rId3"/>
    <p:sldId id="258" r:id="rId4"/>
    <p:sldId id="262" r:id="rId5"/>
    <p:sldId id="259" r:id="rId6"/>
    <p:sldId id="260" r:id="rId7"/>
    <p:sldId id="261" r:id="rId8"/>
    <p:sldId id="263" r:id="rId9"/>
    <p:sldId id="264" r:id="rId10"/>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4" d="100"/>
          <a:sy n="74" d="100"/>
        </p:scale>
        <p:origin x="-1044" y="-9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18DC2C7B-BEA8-45DF-9107-7AAC87956E20}" type="datetimeFigureOut">
              <a:rPr lang="en-US"/>
              <a:pPr>
                <a:defRPr/>
              </a:pPr>
              <a:t>9/4/2009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60756B4F-93FE-462F-9E25-6D8385EFC567}"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bwMode="auto">
          <a:noFill/>
          <a:ln>
            <a:solidFill>
              <a:srgbClr val="000000"/>
            </a:solidFill>
            <a:miter lim="800000"/>
            <a:headEnd/>
            <a:tailEnd/>
          </a:ln>
        </p:spPr>
      </p:sp>
      <p:sp>
        <p:nvSpPr>
          <p:cNvPr id="1945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19460"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BAE46157-959B-440D-9BE9-4D9DC95780BB}" type="slidenum">
              <a:rPr lang="en-US" smtClean="0"/>
              <a:pPr fontAlgn="base">
                <a:spcBef>
                  <a:spcPct val="0"/>
                </a:spcBef>
                <a:spcAft>
                  <a:spcPct val="0"/>
                </a:spcAft>
                <a:defRPr/>
              </a:pPr>
              <a:t>1</a:t>
            </a:fld>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bwMode="auto">
          <a:noFill/>
          <a:ln>
            <a:solidFill>
              <a:srgbClr val="000000"/>
            </a:solidFill>
            <a:miter lim="800000"/>
            <a:headEnd/>
            <a:tailEnd/>
          </a:ln>
        </p:spPr>
      </p:sp>
      <p:sp>
        <p:nvSpPr>
          <p:cNvPr id="2048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20484"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F37349C2-E13C-4D88-8B01-896CF0801F32}" type="slidenum">
              <a:rPr lang="en-US" smtClean="0"/>
              <a:pPr fontAlgn="base">
                <a:spcBef>
                  <a:spcPct val="0"/>
                </a:spcBef>
                <a:spcAft>
                  <a:spcPct val="0"/>
                </a:spcAft>
                <a:defRPr/>
              </a:pPr>
              <a:t>2</a:t>
            </a:fld>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bwMode="auto">
          <a:noFill/>
          <a:ln>
            <a:solidFill>
              <a:srgbClr val="000000"/>
            </a:solidFill>
            <a:miter lim="800000"/>
            <a:headEnd/>
            <a:tailEnd/>
          </a:ln>
        </p:spPr>
      </p:sp>
      <p:sp>
        <p:nvSpPr>
          <p:cNvPr id="2150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2150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7914CA6-F0D3-4102-B080-142A6491AE46}" type="slidenum">
              <a:rPr lang="en-US" smtClean="0"/>
              <a:pPr fontAlgn="base">
                <a:spcBef>
                  <a:spcPct val="0"/>
                </a:spcBef>
                <a:spcAft>
                  <a:spcPct val="0"/>
                </a:spcAft>
                <a:defRPr/>
              </a:pPr>
              <a:t>3</a:t>
            </a:fld>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bwMode="auto">
          <a:noFill/>
          <a:ln>
            <a:solidFill>
              <a:srgbClr val="000000"/>
            </a:solidFill>
            <a:miter lim="800000"/>
            <a:headEnd/>
            <a:tailEnd/>
          </a:ln>
        </p:spPr>
      </p:sp>
      <p:sp>
        <p:nvSpPr>
          <p:cNvPr id="2253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2253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D11DBD9-E3C4-4DA2-AE57-AF5AE20330AF}" type="slidenum">
              <a:rPr lang="en-US" smtClean="0"/>
              <a:pPr fontAlgn="base">
                <a:spcBef>
                  <a:spcPct val="0"/>
                </a:spcBef>
                <a:spcAft>
                  <a:spcPct val="0"/>
                </a:spcAft>
                <a:defRPr/>
              </a:pPr>
              <a:t>4</a:t>
            </a:fld>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p:spPr>
      </p:sp>
      <p:sp>
        <p:nvSpPr>
          <p:cNvPr id="2355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2355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E518BD1-23B2-4362-B3BD-6555BAB99EB1}" type="slidenum">
              <a:rPr lang="en-US" smtClean="0"/>
              <a:pPr fontAlgn="base">
                <a:spcBef>
                  <a:spcPct val="0"/>
                </a:spcBef>
                <a:spcAft>
                  <a:spcPct val="0"/>
                </a:spcAft>
                <a:defRPr/>
              </a:pPr>
              <a:t>5</a:t>
            </a:fld>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bwMode="auto">
          <a:noFill/>
          <a:ln>
            <a:solidFill>
              <a:srgbClr val="000000"/>
            </a:solidFill>
            <a:miter lim="800000"/>
            <a:headEnd/>
            <a:tailEnd/>
          </a:ln>
        </p:spPr>
      </p:sp>
      <p:sp>
        <p:nvSpPr>
          <p:cNvPr id="2457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24580"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6EC05DD9-155E-4CA5-B056-D32BBB49BD36}" type="slidenum">
              <a:rPr lang="en-US" smtClean="0"/>
              <a:pPr fontAlgn="base">
                <a:spcBef>
                  <a:spcPct val="0"/>
                </a:spcBef>
                <a:spcAft>
                  <a:spcPct val="0"/>
                </a:spcAft>
                <a:defRPr/>
              </a:pPr>
              <a:t>6</a:t>
            </a:fld>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p:spPr>
      </p:sp>
      <p:sp>
        <p:nvSpPr>
          <p:cNvPr id="2560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25604"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267CF20-0C95-443D-880E-8CEFCF4B4C00}" type="slidenum">
              <a:rPr lang="en-US" smtClean="0"/>
              <a:pPr fontAlgn="base">
                <a:spcBef>
                  <a:spcPct val="0"/>
                </a:spcBef>
                <a:spcAft>
                  <a:spcPct val="0"/>
                </a:spcAft>
                <a:defRPr/>
              </a:pPr>
              <a:t>7</a:t>
            </a:fld>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bwMode="auto">
          <a:noFill/>
          <a:ln>
            <a:solidFill>
              <a:srgbClr val="000000"/>
            </a:solidFill>
            <a:miter lim="800000"/>
            <a:headEnd/>
            <a:tailEnd/>
          </a:ln>
        </p:spPr>
      </p:sp>
      <p:sp>
        <p:nvSpPr>
          <p:cNvPr id="2662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2662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DD947B6-E8C9-495C-B660-083404BECDCB}" type="slidenum">
              <a:rPr lang="en-US" smtClean="0"/>
              <a:pPr fontAlgn="base">
                <a:spcBef>
                  <a:spcPct val="0"/>
                </a:spcBef>
                <a:spcAft>
                  <a:spcPct val="0"/>
                </a:spcAft>
                <a:defRPr/>
              </a:pPr>
              <a:t>8</a:t>
            </a:fld>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noFill/>
          <a:ln>
            <a:solidFill>
              <a:srgbClr val="000000"/>
            </a:solidFill>
            <a:miter lim="800000"/>
            <a:headEnd/>
            <a:tailEnd/>
          </a:ln>
        </p:spPr>
      </p:sp>
      <p:sp>
        <p:nvSpPr>
          <p:cNvPr id="2765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2765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E0A795CD-C738-4EC7-A79E-5E88BD3CE4EC}" type="slidenum">
              <a:rPr lang="en-US" smtClean="0"/>
              <a:pPr fontAlgn="base">
                <a:spcBef>
                  <a:spcPct val="0"/>
                </a:spcBef>
                <a:spcAft>
                  <a:spcPct val="0"/>
                </a:spcAft>
                <a:defRPr/>
              </a:pPr>
              <a:t>9</a:t>
            </a:fld>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Master" Target="../slideMasters/slideMaster1.xml"/><Relationship Id="rId1" Type="http://schemas.openxmlformats.org/officeDocument/2006/relationships/themeOverride" Target="../theme/themeOverride4.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ight Triangle 10"/>
          <p:cNvSpPr/>
          <p:nvPr/>
        </p:nvSpPr>
        <p:spPr>
          <a:xfrm>
            <a:off x="0" y="4664075"/>
            <a:ext cx="9150350"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grpSp>
        <p:nvGrpSpPr>
          <p:cNvPr id="5" name="Group 15"/>
          <p:cNvGrpSpPr>
            <a:grpSpLocks/>
          </p:cNvGrpSpPr>
          <p:nvPr/>
        </p:nvGrpSpPr>
        <p:grpSpPr bwMode="auto">
          <a:xfrm>
            <a:off x="-3175" y="4953000"/>
            <a:ext cx="9147175" cy="1911350"/>
            <a:chOff x="-3765" y="4832896"/>
            <a:chExt cx="9147765" cy="2032192"/>
          </a:xfrm>
        </p:grpSpPr>
        <p:sp>
          <p:nvSpPr>
            <p:cNvPr id="6" name="Freeform 16"/>
            <p:cNvSpPr>
              <a:spLocks/>
            </p:cNvSpPr>
            <p:nvPr/>
          </p:nvSpPr>
          <p:spPr bwMode="auto">
            <a:xfrm>
              <a:off x="1687032" y="4832896"/>
              <a:ext cx="7456968" cy="51817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7" name="Freeform 18"/>
            <p:cNvSpPr>
              <a:spLocks/>
            </p:cNvSpPr>
            <p:nvPr/>
          </p:nvSpPr>
          <p:spPr bwMode="auto">
            <a:xfrm>
              <a:off x="35926" y="5135025"/>
              <a:ext cx="9108074" cy="838869"/>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8" name="Freeform 19"/>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cxnSp>
          <p:nvCxnSpPr>
            <p:cNvPr id="10" name="Straight Connector 20"/>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9" name="Title 8"/>
          <p:cNvSpPr>
            <a:spLocks noGrp="1"/>
          </p:cNvSpPr>
          <p:nvPr>
            <p:ph type="ctrTitle"/>
          </p:nvPr>
        </p:nvSpPr>
        <p:spPr>
          <a:xfrm>
            <a:off x="685800" y="1752601"/>
            <a:ext cx="7772400" cy="1829761"/>
          </a:xfrm>
        </p:spPr>
        <p:txBody>
          <a:bodyPr anchor="b"/>
          <a:lstStyle>
            <a:lvl1pPr algn="r">
              <a:defRPr sz="4800" b="1">
                <a:solidFill>
                  <a:schemeClr val="tx2"/>
                </a:solidFill>
                <a:effectLst>
                  <a:outerShdw blurRad="31750" dist="25400" dir="5400000" algn="tl" rotWithShape="0">
                    <a:srgbClr val="000000">
                      <a:alpha val="25000"/>
                    </a:srgbClr>
                  </a:outerShdw>
                </a:effectLst>
              </a:defRPr>
            </a:lvl1pPr>
            <a:extLst/>
          </a:lstStyle>
          <a:p>
            <a:r>
              <a:rPr lang="en-US" smtClean="0"/>
              <a:t>Click to edit Master title style</a:t>
            </a:r>
            <a:endParaRPr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smtClean="0"/>
              <a:t>Click to edit Master subtitle style</a:t>
            </a:r>
            <a:endParaRPr lang="en-US"/>
          </a:p>
        </p:txBody>
      </p:sp>
      <p:sp>
        <p:nvSpPr>
          <p:cNvPr id="11" name="Date Placeholder 29"/>
          <p:cNvSpPr>
            <a:spLocks noGrp="1"/>
          </p:cNvSpPr>
          <p:nvPr>
            <p:ph type="dt" sz="half" idx="10"/>
          </p:nvPr>
        </p:nvSpPr>
        <p:spPr/>
        <p:txBody>
          <a:bodyPr/>
          <a:lstStyle>
            <a:lvl1pPr>
              <a:defRPr>
                <a:solidFill>
                  <a:srgbClr val="FFFFFF"/>
                </a:solidFill>
              </a:defRPr>
            </a:lvl1pPr>
            <a:extLst/>
          </a:lstStyle>
          <a:p>
            <a:pPr>
              <a:defRPr/>
            </a:pPr>
            <a:fld id="{EC7C82C4-700E-49F5-A38E-F66D740F1997}" type="datetimeFigureOut">
              <a:rPr lang="en-US"/>
              <a:pPr>
                <a:defRPr/>
              </a:pPr>
              <a:t>9/4/2009</a:t>
            </a:fld>
            <a:endParaRPr lang="en-US"/>
          </a:p>
        </p:txBody>
      </p:sp>
      <p:sp>
        <p:nvSpPr>
          <p:cNvPr id="12" name="Footer Placeholder 18"/>
          <p:cNvSpPr>
            <a:spLocks noGrp="1"/>
          </p:cNvSpPr>
          <p:nvPr>
            <p:ph type="ftr" sz="quarter" idx="11"/>
          </p:nvPr>
        </p:nvSpPr>
        <p:spPr/>
        <p:txBody>
          <a:bodyPr/>
          <a:lstStyle>
            <a:lvl1pPr>
              <a:defRPr>
                <a:solidFill>
                  <a:schemeClr val="accent1">
                    <a:tint val="20000"/>
                  </a:schemeClr>
                </a:solidFill>
              </a:defRPr>
            </a:lvl1pPr>
            <a:extLst/>
          </a:lstStyle>
          <a:p>
            <a:pPr>
              <a:defRPr/>
            </a:pPr>
            <a:endParaRPr lang="en-US"/>
          </a:p>
        </p:txBody>
      </p:sp>
      <p:sp>
        <p:nvSpPr>
          <p:cNvPr id="13" name="Slide Number Placeholder 26"/>
          <p:cNvSpPr>
            <a:spLocks noGrp="1"/>
          </p:cNvSpPr>
          <p:nvPr>
            <p:ph type="sldNum" sz="quarter" idx="12"/>
          </p:nvPr>
        </p:nvSpPr>
        <p:spPr/>
        <p:txBody>
          <a:bodyPr/>
          <a:lstStyle>
            <a:lvl1pPr>
              <a:defRPr>
                <a:solidFill>
                  <a:srgbClr val="FFFFFF"/>
                </a:solidFill>
              </a:defRPr>
            </a:lvl1pPr>
            <a:extLst/>
          </a:lstStyle>
          <a:p>
            <a:pPr>
              <a:defRPr/>
            </a:pPr>
            <a:fld id="{FBE4D232-42FA-4D5C-A9E2-E8CE6D573519}"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Title 6"/>
          <p:cNvSpPr>
            <a:spLocks noGrp="1"/>
          </p:cNvSpPr>
          <p:nvPr>
            <p:ph type="title"/>
          </p:nvPr>
        </p:nvSpPr>
        <p:spPr/>
        <p:txBody>
          <a:bodyPr rtlCol="0"/>
          <a:lstStyle>
            <a:extLst/>
          </a:lstStyle>
          <a:p>
            <a:r>
              <a:rPr lang="en-US" smtClean="0"/>
              <a:t>Click to edit Master title style</a:t>
            </a:r>
            <a:endParaRPr lang="en-US"/>
          </a:p>
        </p:txBody>
      </p:sp>
      <p:sp>
        <p:nvSpPr>
          <p:cNvPr id="4" name="Date Placeholder 9"/>
          <p:cNvSpPr>
            <a:spLocks noGrp="1"/>
          </p:cNvSpPr>
          <p:nvPr>
            <p:ph type="dt" sz="half" idx="10"/>
          </p:nvPr>
        </p:nvSpPr>
        <p:spPr/>
        <p:txBody>
          <a:bodyPr/>
          <a:lstStyle>
            <a:lvl1pPr>
              <a:defRPr/>
            </a:lvl1pPr>
          </a:lstStyle>
          <a:p>
            <a:pPr>
              <a:defRPr/>
            </a:pPr>
            <a:fld id="{794B42E2-A40E-47AA-B3A2-3A88D699A41E}" type="datetimeFigureOut">
              <a:rPr lang="en-US"/>
              <a:pPr>
                <a:defRPr/>
              </a:pPr>
              <a:t>9/4/2009</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AA8F8B20-2E91-42C3-BBCA-0E49931964B6}"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4" name="Chevron 10"/>
          <p:cNvSpPr/>
          <p:nvPr/>
        </p:nvSpPr>
        <p:spPr>
          <a:xfrm>
            <a:off x="3636963" y="3005138"/>
            <a:ext cx="182562"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fontAlgn="auto">
              <a:spcBef>
                <a:spcPts val="0"/>
              </a:spcBef>
              <a:spcAft>
                <a:spcPts val="0"/>
              </a:spcAft>
              <a:defRPr/>
            </a:pPr>
            <a:endParaRPr lang="en-US"/>
          </a:p>
        </p:txBody>
      </p:sp>
      <p:sp>
        <p:nvSpPr>
          <p:cNvPr id="5" name="Chevron 15"/>
          <p:cNvSpPr/>
          <p:nvPr/>
        </p:nvSpPr>
        <p:spPr>
          <a:xfrm>
            <a:off x="3449638" y="3005138"/>
            <a:ext cx="18415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fontAlgn="auto">
              <a:spcBef>
                <a:spcPts val="0"/>
              </a:spcBef>
              <a:spcAft>
                <a:spcPts val="0"/>
              </a:spcAft>
              <a:defRPr/>
            </a:pPr>
            <a:endParaRPr lang="en-US"/>
          </a:p>
        </p:txBody>
      </p:sp>
      <p:sp>
        <p:nvSpPr>
          <p:cNvPr id="2" name="Title 1"/>
          <p:cNvSpPr>
            <a:spLocks noGrp="1"/>
          </p:cNvSpPr>
          <p:nvPr>
            <p:ph type="title"/>
          </p:nvPr>
        </p:nvSpPr>
        <p:spPr>
          <a:xfrm>
            <a:off x="722376" y="1059712"/>
            <a:ext cx="7772400" cy="1828800"/>
          </a:xfrm>
        </p:spPr>
        <p:txBody>
          <a:bodyPr anchor="b"/>
          <a:lstStyle>
            <a:lvl1pPr algn="r">
              <a:buNone/>
              <a:defRPr sz="4800" b="1" cap="none" baseline="0">
                <a:effectLst>
                  <a:outerShdw blurRad="31750" dist="25400" dir="5400000" algn="tl" rotWithShape="0">
                    <a:srgbClr val="000000">
                      <a:alpha val="25000"/>
                    </a:srgbClr>
                  </a:outerShdw>
                </a:effectLst>
              </a:defRPr>
            </a:lvl1pPr>
            <a:extLst/>
          </a:lstStyle>
          <a:p>
            <a:r>
              <a:rPr lang="en-US" smtClean="0"/>
              <a:t>Click to edit Master title style</a:t>
            </a:r>
            <a:endParaRPr lang="en-US"/>
          </a:p>
        </p:txBody>
      </p:sp>
      <p:sp>
        <p:nvSpPr>
          <p:cNvPr id="3" name="Text Placeholder 2"/>
          <p:cNvSpPr>
            <a:spLocks noGrp="1"/>
          </p:cNvSpPr>
          <p:nvPr>
            <p:ph type="body" idx="1"/>
          </p:nvPr>
        </p:nvSpPr>
        <p:spPr>
          <a:xfrm>
            <a:off x="3922713" y="2931712"/>
            <a:ext cx="4572000" cy="1454888"/>
          </a:xfrm>
        </p:spPr>
        <p:txBody>
          <a:bodyPr/>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smtClean="0"/>
              <a:t>Click to edit Master text styles</a:t>
            </a:r>
          </a:p>
        </p:txBody>
      </p:sp>
      <p:sp>
        <p:nvSpPr>
          <p:cNvPr id="6" name="Date Placeholder 3"/>
          <p:cNvSpPr>
            <a:spLocks noGrp="1"/>
          </p:cNvSpPr>
          <p:nvPr>
            <p:ph type="dt" sz="half" idx="10"/>
          </p:nvPr>
        </p:nvSpPr>
        <p:spPr/>
        <p:txBody>
          <a:bodyPr/>
          <a:lstStyle>
            <a:lvl1pPr>
              <a:defRPr/>
            </a:lvl1pPr>
            <a:extLst/>
          </a:lstStyle>
          <a:p>
            <a:pPr>
              <a:defRPr/>
            </a:pPr>
            <a:fld id="{E13CC073-A30F-41C3-AF0D-C780748986F4}" type="datetimeFigureOut">
              <a:rPr lang="en-US"/>
              <a:pPr>
                <a:defRPr/>
              </a:pPr>
              <a:t>9/4/2009</a:t>
            </a:fld>
            <a:endParaRPr lang="en-US"/>
          </a:p>
        </p:txBody>
      </p:sp>
      <p:sp>
        <p:nvSpPr>
          <p:cNvPr id="7" name="Footer Placeholder 4"/>
          <p:cNvSpPr>
            <a:spLocks noGrp="1"/>
          </p:cNvSpPr>
          <p:nvPr>
            <p:ph type="ftr" sz="quarter" idx="11"/>
          </p:nvPr>
        </p:nvSpPr>
        <p:spPr/>
        <p:txBody>
          <a:bodyPr/>
          <a:lstStyle>
            <a:lvl1pPr>
              <a:defRPr/>
            </a:lvl1pPr>
            <a:extLst/>
          </a:lstStyle>
          <a:p>
            <a:pPr>
              <a:defRPr/>
            </a:pPr>
            <a:endParaRPr lang="en-US"/>
          </a:p>
        </p:txBody>
      </p:sp>
      <p:sp>
        <p:nvSpPr>
          <p:cNvPr id="8" name="Slide Number Placeholder 5"/>
          <p:cNvSpPr>
            <a:spLocks noGrp="1"/>
          </p:cNvSpPr>
          <p:nvPr>
            <p:ph type="sldNum" sz="quarter" idx="12"/>
          </p:nvPr>
        </p:nvSpPr>
        <p:spPr/>
        <p:txBody>
          <a:bodyPr/>
          <a:lstStyle>
            <a:lvl1pPr>
              <a:defRPr/>
            </a:lvl1pPr>
            <a:extLst/>
          </a:lstStyle>
          <a:p>
            <a:pPr>
              <a:defRPr/>
            </a:pPr>
            <a:fld id="{4A0CD802-2574-45FD-9367-66D3B8C8BAA1}" type="slidenum">
              <a:rPr lang="en-US"/>
              <a:pPr>
                <a:defRPr/>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Title 7"/>
          <p:cNvSpPr>
            <a:spLocks noGrp="1"/>
          </p:cNvSpPr>
          <p:nvPr>
            <p:ph type="title"/>
          </p:nvPr>
        </p:nvSpPr>
        <p:spPr/>
        <p:txBody>
          <a:bodyPr rtlCol="0"/>
          <a:lstStyle>
            <a:extLst/>
          </a:lstStyle>
          <a:p>
            <a:r>
              <a:rPr lang="en-US" smtClean="0"/>
              <a:t>Click to edit Master title style</a:t>
            </a:r>
            <a:endParaRPr lang="en-US"/>
          </a:p>
        </p:txBody>
      </p:sp>
      <p:sp>
        <p:nvSpPr>
          <p:cNvPr id="5" name="Date Placeholder 4"/>
          <p:cNvSpPr>
            <a:spLocks noGrp="1"/>
          </p:cNvSpPr>
          <p:nvPr>
            <p:ph type="dt" sz="half" idx="10"/>
          </p:nvPr>
        </p:nvSpPr>
        <p:spPr/>
        <p:txBody>
          <a:bodyPr/>
          <a:lstStyle>
            <a:lvl1pPr>
              <a:defRPr/>
            </a:lvl1pPr>
            <a:extLst/>
          </a:lstStyle>
          <a:p>
            <a:pPr>
              <a:defRPr/>
            </a:pPr>
            <a:fld id="{E23AB65B-9465-47E5-9EE8-8F19711666D7}" type="datetimeFigureOut">
              <a:rPr lang="en-US"/>
              <a:pPr>
                <a:defRPr/>
              </a:pPr>
              <a:t>9/4/2009</a:t>
            </a:fld>
            <a:endParaRPr lang="en-US"/>
          </a:p>
        </p:txBody>
      </p:sp>
      <p:sp>
        <p:nvSpPr>
          <p:cNvPr id="6" name="Footer Placeholder 5"/>
          <p:cNvSpPr>
            <a:spLocks noGrp="1"/>
          </p:cNvSpPr>
          <p:nvPr>
            <p:ph type="ftr" sz="quarter" idx="11"/>
          </p:nvPr>
        </p:nvSpPr>
        <p:spPr/>
        <p:txBody>
          <a:bodyPr/>
          <a:lstStyle>
            <a:lvl1pPr>
              <a:defRPr/>
            </a:lvl1pPr>
            <a:extLst/>
          </a:lstStyle>
          <a:p>
            <a:pPr>
              <a:defRPr/>
            </a:pPr>
            <a:endParaRPr lang="en-US"/>
          </a:p>
        </p:txBody>
      </p:sp>
      <p:sp>
        <p:nvSpPr>
          <p:cNvPr id="7" name="Slide Number Placeholder 6"/>
          <p:cNvSpPr>
            <a:spLocks noGrp="1"/>
          </p:cNvSpPr>
          <p:nvPr>
            <p:ph type="sldNum" sz="quarter" idx="12"/>
          </p:nvPr>
        </p:nvSpPr>
        <p:spPr/>
        <p:txBody>
          <a:bodyPr/>
          <a:lstStyle>
            <a:lvl1pPr>
              <a:defRPr/>
            </a:lvl1pPr>
            <a:extLst/>
          </a:lstStyle>
          <a:p>
            <a:pPr>
              <a:defRPr/>
            </a:pPr>
            <a:fld id="{64F41FF0-BE7F-45DB-A258-4540887EB082}" type="slidenum">
              <a:rPr lang="en-US"/>
              <a:pPr>
                <a:defRPr/>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lstStyle>
            <a:lvl1pPr>
              <a:defRPr/>
            </a:lvl1pPr>
            <a:extLst/>
          </a:lstStyle>
          <a:p>
            <a:r>
              <a:rPr lang="en-US" smtClean="0"/>
              <a:t>Click to edit Master title style</a:t>
            </a:r>
            <a:endParaRPr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extLst/>
          </a:lstStyle>
          <a:p>
            <a:pPr>
              <a:defRPr/>
            </a:pPr>
            <a:fld id="{F0433122-B749-4FFA-A7E9-E81CA303EE41}" type="datetimeFigureOut">
              <a:rPr lang="en-US"/>
              <a:pPr>
                <a:defRPr/>
              </a:pPr>
              <a:t>9/4/2009</a:t>
            </a:fld>
            <a:endParaRPr lang="en-US"/>
          </a:p>
        </p:txBody>
      </p:sp>
      <p:sp>
        <p:nvSpPr>
          <p:cNvPr id="8" name="Footer Placeholder 7"/>
          <p:cNvSpPr>
            <a:spLocks noGrp="1"/>
          </p:cNvSpPr>
          <p:nvPr>
            <p:ph type="ftr" sz="quarter" idx="11"/>
          </p:nvPr>
        </p:nvSpPr>
        <p:spPr/>
        <p:txBody>
          <a:bodyPr/>
          <a:lstStyle>
            <a:lvl1pPr>
              <a:defRPr/>
            </a:lvl1pPr>
            <a:extLst/>
          </a:lstStyle>
          <a:p>
            <a:pPr>
              <a:defRPr/>
            </a:pPr>
            <a:endParaRPr lang="en-US"/>
          </a:p>
        </p:txBody>
      </p:sp>
      <p:sp>
        <p:nvSpPr>
          <p:cNvPr id="9" name="Slide Number Placeholder 8"/>
          <p:cNvSpPr>
            <a:spLocks noGrp="1"/>
          </p:cNvSpPr>
          <p:nvPr>
            <p:ph type="sldNum" sz="quarter" idx="12"/>
          </p:nvPr>
        </p:nvSpPr>
        <p:spPr/>
        <p:txBody>
          <a:bodyPr/>
          <a:lstStyle>
            <a:lvl1pPr>
              <a:defRPr/>
            </a:lvl1pPr>
            <a:extLst/>
          </a:lstStyle>
          <a:p>
            <a:pPr>
              <a:defRPr/>
            </a:pPr>
            <a:fld id="{8DFCCFBE-7CA5-4281-A880-3802882264DB}" type="slidenum">
              <a:rPr lang="en-US"/>
              <a:pPr>
                <a:defRPr/>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6" name="Title 5"/>
          <p:cNvSpPr>
            <a:spLocks noGrp="1"/>
          </p:cNvSpPr>
          <p:nvPr>
            <p:ph type="title"/>
          </p:nvPr>
        </p:nvSpPr>
        <p:spPr/>
        <p:txBody>
          <a:bodyPr rtlCol="0"/>
          <a:lstStyle>
            <a:extLst/>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extLst/>
          </a:lstStyle>
          <a:p>
            <a:pPr>
              <a:defRPr/>
            </a:pPr>
            <a:fld id="{D3ADB743-E644-4346-A8A9-D5256AB4CAF6}" type="datetimeFigureOut">
              <a:rPr lang="en-US"/>
              <a:pPr>
                <a:defRPr/>
              </a:pPr>
              <a:t>9/4/2009</a:t>
            </a:fld>
            <a:endParaRPr lang="en-US"/>
          </a:p>
        </p:txBody>
      </p:sp>
      <p:sp>
        <p:nvSpPr>
          <p:cNvPr id="4" name="Footer Placeholder 3"/>
          <p:cNvSpPr>
            <a:spLocks noGrp="1"/>
          </p:cNvSpPr>
          <p:nvPr>
            <p:ph type="ftr" sz="quarter" idx="11"/>
          </p:nvPr>
        </p:nvSpPr>
        <p:spPr/>
        <p:txBody>
          <a:bodyPr/>
          <a:lstStyle>
            <a:lvl1pPr>
              <a:defRPr/>
            </a:lvl1pPr>
            <a:extLst/>
          </a:lstStyle>
          <a:p>
            <a:pPr>
              <a:defRPr/>
            </a:pPr>
            <a:endParaRPr lang="en-US"/>
          </a:p>
        </p:txBody>
      </p:sp>
      <p:sp>
        <p:nvSpPr>
          <p:cNvPr id="5" name="Slide Number Placeholder 4"/>
          <p:cNvSpPr>
            <a:spLocks noGrp="1"/>
          </p:cNvSpPr>
          <p:nvPr>
            <p:ph type="sldNum" sz="quarter" idx="12"/>
          </p:nvPr>
        </p:nvSpPr>
        <p:spPr/>
        <p:txBody>
          <a:bodyPr/>
          <a:lstStyle>
            <a:lvl1pPr>
              <a:defRPr/>
            </a:lvl1pPr>
            <a:extLst/>
          </a:lstStyle>
          <a:p>
            <a:pPr>
              <a:defRPr/>
            </a:pPr>
            <a:fld id="{0A92789E-4E0F-4C50-B5BD-A2425139A390}" type="slidenum">
              <a:rPr lang="en-US"/>
              <a:pPr>
                <a:defRPr/>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a:defRPr/>
            </a:pPr>
            <a:fld id="{5E4A6682-DFDE-49FA-A322-387D39A43AE9}" type="datetimeFigureOut">
              <a:rPr lang="en-US"/>
              <a:pPr>
                <a:defRPr/>
              </a:pPr>
              <a:t>9/4/2009</a:t>
            </a:fld>
            <a:endParaRPr lang="en-US"/>
          </a:p>
        </p:txBody>
      </p:sp>
      <p:sp>
        <p:nvSpPr>
          <p:cNvPr id="3" name="Footer Placeholder 21"/>
          <p:cNvSpPr>
            <a:spLocks noGrp="1"/>
          </p:cNvSpPr>
          <p:nvPr>
            <p:ph type="ftr" sz="quarter" idx="11"/>
          </p:nvPr>
        </p:nvSpPr>
        <p:spPr/>
        <p:txBody>
          <a:bodyPr/>
          <a:lstStyle>
            <a:lvl1pPr>
              <a:defRPr/>
            </a:lvl1pPr>
          </a:lstStyle>
          <a:p>
            <a:pPr>
              <a:defRPr/>
            </a:pPr>
            <a:endParaRPr lang="en-US"/>
          </a:p>
        </p:txBody>
      </p:sp>
      <p:sp>
        <p:nvSpPr>
          <p:cNvPr id="4" name="Slide Number Placeholder 17"/>
          <p:cNvSpPr>
            <a:spLocks noGrp="1"/>
          </p:cNvSpPr>
          <p:nvPr>
            <p:ph type="sldNum" sz="quarter" idx="12"/>
          </p:nvPr>
        </p:nvSpPr>
        <p:spPr/>
        <p:txBody>
          <a:bodyPr/>
          <a:lstStyle>
            <a:lvl1pPr>
              <a:defRPr/>
            </a:lvl1pPr>
          </a:lstStyle>
          <a:p>
            <a:pPr>
              <a:defRPr/>
            </a:pPr>
            <a:fld id="{578744B8-095A-4ED5-AB0B-3EC76D6E2325}"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anchor="t">
            <a:noAutofit/>
            <a:sp3d prstMaterial="softEdge">
              <a:bevelT w="0" h="0"/>
            </a:sp3d>
          </a:bodyPr>
          <a:lstStyle>
            <a:lvl1pPr algn="r">
              <a:buNone/>
              <a:defRPr sz="2500" b="0">
                <a:solidFill>
                  <a:schemeClr val="accent1"/>
                </a:solidFill>
                <a:effectLst/>
              </a:defRPr>
            </a:lvl1pPr>
            <a:extLst/>
          </a:lstStyle>
          <a:p>
            <a:r>
              <a:rPr lang="en-US" smtClean="0"/>
              <a:t>Click to edit Master title style</a:t>
            </a:r>
            <a:endParaRPr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a:r>
              <a:rPr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extLst/>
          </a:lstStyle>
          <a:p>
            <a:pPr>
              <a:defRPr/>
            </a:pPr>
            <a:fld id="{5DDA6C4D-B424-4045-8603-2B480816C849}" type="datetimeFigureOut">
              <a:rPr lang="en-US"/>
              <a:pPr>
                <a:defRPr/>
              </a:pPr>
              <a:t>9/4/2009</a:t>
            </a:fld>
            <a:endParaRPr lang="en-US"/>
          </a:p>
        </p:txBody>
      </p:sp>
      <p:sp>
        <p:nvSpPr>
          <p:cNvPr id="6" name="Footer Placeholder 5"/>
          <p:cNvSpPr>
            <a:spLocks noGrp="1"/>
          </p:cNvSpPr>
          <p:nvPr>
            <p:ph type="ftr" sz="quarter" idx="11"/>
          </p:nvPr>
        </p:nvSpPr>
        <p:spPr/>
        <p:txBody>
          <a:bodyPr/>
          <a:lstStyle>
            <a:lvl1pPr>
              <a:defRPr/>
            </a:lvl1pPr>
            <a:extLst/>
          </a:lstStyle>
          <a:p>
            <a:pPr>
              <a:defRPr/>
            </a:pPr>
            <a:endParaRPr lang="en-US"/>
          </a:p>
        </p:txBody>
      </p:sp>
      <p:sp>
        <p:nvSpPr>
          <p:cNvPr id="7" name="Slide Number Placeholder 6"/>
          <p:cNvSpPr>
            <a:spLocks noGrp="1"/>
          </p:cNvSpPr>
          <p:nvPr>
            <p:ph type="sldNum" sz="quarter" idx="12"/>
          </p:nvPr>
        </p:nvSpPr>
        <p:spPr/>
        <p:txBody>
          <a:bodyPr/>
          <a:lstStyle>
            <a:lvl1pPr>
              <a:defRPr/>
            </a:lvl1pPr>
            <a:extLst/>
          </a:lstStyle>
          <a:p>
            <a:pPr>
              <a:defRPr/>
            </a:pPr>
            <a:fld id="{05873C6B-DCF4-491C-9CA4-1C6F47F3A42F}" type="slidenum">
              <a:rPr lang="en-US"/>
              <a:pPr>
                <a:defRPr/>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5" name="Freeform 10"/>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6" name="Freeform 15"/>
          <p:cNvSpPr>
            <a:spLocks/>
          </p:cNvSpPr>
          <p:nvPr/>
        </p:nvSpPr>
        <p:spPr bwMode="auto">
          <a:xfrm>
            <a:off x="485775" y="5938838"/>
            <a:ext cx="3690938"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7" name="Right Triangle 16"/>
          <p:cNvSpPr>
            <a:spLocks/>
          </p:cNvSpPr>
          <p:nvPr/>
        </p:nvSpPr>
        <p:spPr bwMode="auto">
          <a:xfrm>
            <a:off x="-6042" y="5791253"/>
            <a:ext cx="3402314" cy="1080868"/>
          </a:xfrm>
          <a:prstGeom prst="rtTriangle">
            <a:avLst/>
          </a:prstGeom>
          <a:blipFill>
            <a:blip r:embed="rId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cxnSp>
        <p:nvCxnSpPr>
          <p:cNvPr id="8" name="Straight Connector 18"/>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Chevron 19"/>
          <p:cNvSpPr/>
          <p:nvPr/>
        </p:nvSpPr>
        <p:spPr>
          <a:xfrm>
            <a:off x="8664575"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fontAlgn="auto">
              <a:spcBef>
                <a:spcPts val="0"/>
              </a:spcBef>
              <a:spcAft>
                <a:spcPts val="0"/>
              </a:spcAft>
              <a:defRPr/>
            </a:pPr>
            <a:endParaRPr lang="en-US"/>
          </a:p>
        </p:txBody>
      </p:sp>
      <p:sp>
        <p:nvSpPr>
          <p:cNvPr id="10" name="Chevron 20"/>
          <p:cNvSpPr/>
          <p:nvPr/>
        </p:nvSpPr>
        <p:spPr>
          <a:xfrm>
            <a:off x="8477250"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fontAlgn="auto">
              <a:spcBef>
                <a:spcPts val="0"/>
              </a:spcBef>
              <a:spcAft>
                <a:spcPts val="0"/>
              </a:spcAft>
              <a:defRPr/>
            </a:pPr>
            <a:endParaRPr lang="en-US"/>
          </a:p>
        </p:txBody>
      </p:sp>
      <p:sp>
        <p:nvSpPr>
          <p:cNvPr id="4" name="Text Placeholder 3"/>
          <p:cNvSpPr>
            <a:spLocks noGrp="1"/>
          </p:cNvSpPr>
          <p:nvPr>
            <p:ph type="body" sz="half" idx="2"/>
          </p:nvPr>
        </p:nvSpPr>
        <p:spPr>
          <a:xfrm>
            <a:off x="1141232" y="5443402"/>
            <a:ext cx="7162800" cy="648232"/>
          </a:xfrm>
          <a:noFill/>
        </p:spPr>
        <p:txBody>
          <a:bodyPr tIns="0"/>
          <a:lstStyle>
            <a:lvl1pPr marL="0" marR="18288" indent="0" algn="r">
              <a:buNone/>
              <a:defRPr sz="1400"/>
            </a:lvl1pPr>
            <a:lvl2pPr>
              <a:defRPr sz="1200"/>
            </a:lvl2pPr>
            <a:lvl3pPr>
              <a:defRPr sz="1000"/>
            </a:lvl3pPr>
            <a:lvl4pPr>
              <a:defRPr sz="900"/>
            </a:lvl4pPr>
            <a:lvl5pPr>
              <a:defRPr sz="900"/>
            </a:lvl5pPr>
            <a:extLst/>
          </a:lstStyle>
          <a:p>
            <a:pPr lvl="0"/>
            <a:r>
              <a:rPr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normAutofit/>
          </a:bodyPr>
          <a:lstStyle>
            <a:lvl1pPr marL="0" indent="0">
              <a:buNone/>
              <a:defRPr sz="3200"/>
            </a:lvl1pPr>
            <a:extLst/>
          </a:lstStyle>
          <a:p>
            <a:pPr lvl="0"/>
            <a:r>
              <a:rPr lang="en-US" noProof="0" smtClean="0"/>
              <a:t>Click icon to add picture</a:t>
            </a:r>
            <a:endParaRPr lang="en-US" noProof="0" dirty="0"/>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lang="en-US" smtClean="0"/>
              <a:t>Click to edit Master title style</a:t>
            </a:r>
            <a:endParaRPr lang="en-US"/>
          </a:p>
        </p:txBody>
      </p:sp>
      <p:sp>
        <p:nvSpPr>
          <p:cNvPr id="11" name="Date Placeholder 4"/>
          <p:cNvSpPr>
            <a:spLocks noGrp="1"/>
          </p:cNvSpPr>
          <p:nvPr>
            <p:ph type="dt" sz="half" idx="10"/>
          </p:nvPr>
        </p:nvSpPr>
        <p:spPr/>
        <p:txBody>
          <a:bodyPr/>
          <a:lstStyle>
            <a:lvl1pPr>
              <a:defRPr>
                <a:solidFill>
                  <a:schemeClr val="tx1"/>
                </a:solidFill>
              </a:defRPr>
            </a:lvl1pPr>
            <a:extLst/>
          </a:lstStyle>
          <a:p>
            <a:pPr>
              <a:defRPr/>
            </a:pPr>
            <a:fld id="{4BCA533D-6C48-4DFC-AAF3-5CEF39805287}" type="datetimeFigureOut">
              <a:rPr lang="en-US"/>
              <a:pPr>
                <a:defRPr/>
              </a:pPr>
              <a:t>9/4/2009</a:t>
            </a:fld>
            <a:endParaRPr lang="en-US"/>
          </a:p>
        </p:txBody>
      </p:sp>
      <p:sp>
        <p:nvSpPr>
          <p:cNvPr id="12" name="Footer Placeholder 5"/>
          <p:cNvSpPr>
            <a:spLocks noGrp="1"/>
          </p:cNvSpPr>
          <p:nvPr>
            <p:ph type="ftr" sz="quarter" idx="11"/>
          </p:nvPr>
        </p:nvSpPr>
        <p:spPr/>
        <p:txBody>
          <a:bodyPr/>
          <a:lstStyle>
            <a:lvl1pPr>
              <a:defRPr>
                <a:solidFill>
                  <a:schemeClr val="tx1"/>
                </a:solidFill>
              </a:defRPr>
            </a:lvl1pPr>
            <a:extLst/>
          </a:lstStyle>
          <a:p>
            <a:pPr>
              <a:defRPr/>
            </a:pPr>
            <a:endParaRPr lang="en-US"/>
          </a:p>
        </p:txBody>
      </p:sp>
      <p:sp>
        <p:nvSpPr>
          <p:cNvPr id="13" name="Slide Number Placeholder 6"/>
          <p:cNvSpPr>
            <a:spLocks noGrp="1"/>
          </p:cNvSpPr>
          <p:nvPr>
            <p:ph type="sldNum" sz="quarter" idx="12"/>
          </p:nvPr>
        </p:nvSpPr>
        <p:spPr/>
        <p:txBody>
          <a:bodyPr/>
          <a:lstStyle>
            <a:lvl1pPr>
              <a:defRPr>
                <a:solidFill>
                  <a:schemeClr val="tx1"/>
                </a:solidFill>
              </a:defRPr>
            </a:lvl1pPr>
            <a:extLst/>
          </a:lstStyle>
          <a:p>
            <a:pPr>
              <a:defRPr/>
            </a:pPr>
            <a:fld id="{FE261334-AE97-441C-86A7-5CCBC459ECFE}" type="slidenum">
              <a:rPr lang="en-US"/>
              <a:pPr>
                <a:defRPr/>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fld id="{FBF50206-1FA3-4ED2-B493-5F9866D72D58}" type="datetimeFigureOut">
              <a:rPr lang="en-US"/>
              <a:pPr>
                <a:defRPr/>
              </a:pPr>
              <a:t>9/4/2009</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3B258B8D-CF91-4F0A-AF10-365943F70EF5}"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fld id="{205E79E4-CF03-4C8F-A3AA-BF96424DF74F}" type="datetimeFigureOut">
              <a:rPr lang="en-US"/>
              <a:pPr>
                <a:defRPr/>
              </a:pPr>
              <a:t>9/4/2009</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52243CBD-6E68-49BF-B14A-BA40FEE286F8}"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12" name="Freeform 11"/>
          <p:cNvSpPr>
            <a:spLocks/>
          </p:cNvSpPr>
          <p:nvPr/>
        </p:nvSpPr>
        <p:spPr bwMode="auto">
          <a:xfrm>
            <a:off x="485775" y="5938838"/>
            <a:ext cx="3690938"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lang="en-US" smtClean="0"/>
              <a:t>Click to edit Master title style</a:t>
            </a:r>
            <a:endParaRPr lang="en-US"/>
          </a:p>
        </p:txBody>
      </p:sp>
      <p:sp>
        <p:nvSpPr>
          <p:cNvPr id="1033" name="Text Placeholder 29"/>
          <p:cNvSpPr>
            <a:spLocks noGrp="1"/>
          </p:cNvSpPr>
          <p:nvPr>
            <p:ph type="body" idx="1"/>
          </p:nvPr>
        </p:nvSpPr>
        <p:spPr bwMode="auto">
          <a:xfrm>
            <a:off x="457200" y="1481138"/>
            <a:ext cx="82296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 name="Date Placeholder 9"/>
          <p:cNvSpPr>
            <a:spLocks noGrp="1"/>
          </p:cNvSpPr>
          <p:nvPr>
            <p:ph type="dt" sz="half" idx="2"/>
          </p:nvPr>
        </p:nvSpPr>
        <p:spPr>
          <a:xfrm>
            <a:off x="6727825" y="6408738"/>
            <a:ext cx="1919288" cy="365125"/>
          </a:xfrm>
          <a:prstGeom prst="rect">
            <a:avLst/>
          </a:prstGeom>
        </p:spPr>
        <p:txBody>
          <a:bodyPr vert="horz" anchor="b"/>
          <a:lstStyle>
            <a:lvl1pPr algn="l" eaLnBrk="1" fontAlgn="auto" latinLnBrk="0" hangingPunct="1">
              <a:spcBef>
                <a:spcPts val="0"/>
              </a:spcBef>
              <a:spcAft>
                <a:spcPts val="0"/>
              </a:spcAft>
              <a:defRPr kumimoji="0" sz="1000">
                <a:solidFill>
                  <a:schemeClr val="tx1"/>
                </a:solidFill>
                <a:latin typeface="+mn-lt"/>
              </a:defRPr>
            </a:lvl1pPr>
            <a:extLst/>
          </a:lstStyle>
          <a:p>
            <a:pPr>
              <a:defRPr/>
            </a:pPr>
            <a:fld id="{576B67C6-D357-49EE-8498-DCF9B0CEFD0D}" type="datetimeFigureOut">
              <a:rPr lang="en-US"/>
              <a:pPr>
                <a:defRPr/>
              </a:pPr>
              <a:t>9/4/2009</a:t>
            </a:fld>
            <a:endParaRPr lang="en-US"/>
          </a:p>
        </p:txBody>
      </p:sp>
      <p:sp>
        <p:nvSpPr>
          <p:cNvPr id="22" name="Footer Placeholder 21"/>
          <p:cNvSpPr>
            <a:spLocks noGrp="1"/>
          </p:cNvSpPr>
          <p:nvPr>
            <p:ph type="ftr" sz="quarter" idx="3"/>
          </p:nvPr>
        </p:nvSpPr>
        <p:spPr>
          <a:xfrm>
            <a:off x="4379913" y="6408738"/>
            <a:ext cx="2351087" cy="365125"/>
          </a:xfrm>
          <a:prstGeom prst="rect">
            <a:avLst/>
          </a:prstGeom>
        </p:spPr>
        <p:txBody>
          <a:bodyPr vert="horz" anchor="b"/>
          <a:lstStyle>
            <a:lvl1pPr algn="r" eaLnBrk="1" fontAlgn="auto" latinLnBrk="0" hangingPunct="1">
              <a:spcBef>
                <a:spcPts val="0"/>
              </a:spcBef>
              <a:spcAft>
                <a:spcPts val="0"/>
              </a:spcAft>
              <a:defRPr kumimoji="0" sz="1000">
                <a:solidFill>
                  <a:schemeClr val="tx1"/>
                </a:solidFill>
                <a:latin typeface="+mn-lt"/>
              </a:defRPr>
            </a:lvl1pPr>
            <a:extLst/>
          </a:lstStyle>
          <a:p>
            <a:pPr>
              <a:defRPr/>
            </a:pPr>
            <a:endParaRPr lang="en-US"/>
          </a:p>
        </p:txBody>
      </p:sp>
      <p:sp>
        <p:nvSpPr>
          <p:cNvPr id="18" name="Slide Number Placeholder 17"/>
          <p:cNvSpPr>
            <a:spLocks noGrp="1"/>
          </p:cNvSpPr>
          <p:nvPr>
            <p:ph type="sldNum" sz="quarter" idx="4"/>
          </p:nvPr>
        </p:nvSpPr>
        <p:spPr>
          <a:xfrm>
            <a:off x="8647113" y="6408738"/>
            <a:ext cx="366712" cy="365125"/>
          </a:xfrm>
          <a:prstGeom prst="rect">
            <a:avLst/>
          </a:prstGeom>
        </p:spPr>
        <p:txBody>
          <a:bodyPr vert="horz" anchor="b"/>
          <a:lstStyle>
            <a:lvl1pPr algn="r" eaLnBrk="1" fontAlgn="auto" latinLnBrk="0" hangingPunct="1">
              <a:spcBef>
                <a:spcPts val="0"/>
              </a:spcBef>
              <a:spcAft>
                <a:spcPts val="0"/>
              </a:spcAft>
              <a:defRPr kumimoji="0" sz="1000" b="0">
                <a:solidFill>
                  <a:schemeClr val="tx1"/>
                </a:solidFill>
                <a:latin typeface="+mn-lt"/>
              </a:defRPr>
            </a:lvl1pPr>
            <a:extLst/>
          </a:lstStyle>
          <a:p>
            <a:pPr>
              <a:defRPr/>
            </a:pPr>
            <a:fld id="{DBB96C4E-6579-4BCF-8BF3-3AA8050ECB0D}"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779" r:id="rId1"/>
    <p:sldLayoutId id="2147483775" r:id="rId2"/>
    <p:sldLayoutId id="2147483780" r:id="rId3"/>
    <p:sldLayoutId id="2147483781" r:id="rId4"/>
    <p:sldLayoutId id="2147483782" r:id="rId5"/>
    <p:sldLayoutId id="2147483783" r:id="rId6"/>
    <p:sldLayoutId id="2147483776" r:id="rId7"/>
    <p:sldLayoutId id="2147483784" r:id="rId8"/>
    <p:sldLayoutId id="2147483785" r:id="rId9"/>
    <p:sldLayoutId id="2147483777" r:id="rId10"/>
    <p:sldLayoutId id="2147483778" r:id="rId11"/>
  </p:sldLayoutIdLst>
  <p:txStyles>
    <p:titleStyle>
      <a:lvl1pPr algn="l" rtl="0" eaLnBrk="0" fontAlgn="base" hangingPunct="0">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eaLnBrk="0" fontAlgn="base" hangingPunct="0">
        <a:spcBef>
          <a:spcPct val="0"/>
        </a:spcBef>
        <a:spcAft>
          <a:spcPct val="0"/>
        </a:spcAft>
        <a:defRPr sz="4100" b="1">
          <a:solidFill>
            <a:schemeClr val="tx2"/>
          </a:solidFill>
          <a:latin typeface="Lucida Sans Unicode" pitchFamily="34" charset="0"/>
        </a:defRPr>
      </a:lvl2pPr>
      <a:lvl3pPr algn="l" rtl="0" eaLnBrk="0" fontAlgn="base" hangingPunct="0">
        <a:spcBef>
          <a:spcPct val="0"/>
        </a:spcBef>
        <a:spcAft>
          <a:spcPct val="0"/>
        </a:spcAft>
        <a:defRPr sz="4100" b="1">
          <a:solidFill>
            <a:schemeClr val="tx2"/>
          </a:solidFill>
          <a:latin typeface="Lucida Sans Unicode" pitchFamily="34" charset="0"/>
        </a:defRPr>
      </a:lvl3pPr>
      <a:lvl4pPr algn="l" rtl="0" eaLnBrk="0" fontAlgn="base" hangingPunct="0">
        <a:spcBef>
          <a:spcPct val="0"/>
        </a:spcBef>
        <a:spcAft>
          <a:spcPct val="0"/>
        </a:spcAft>
        <a:defRPr sz="4100" b="1">
          <a:solidFill>
            <a:schemeClr val="tx2"/>
          </a:solidFill>
          <a:latin typeface="Lucida Sans Unicode" pitchFamily="34" charset="0"/>
        </a:defRPr>
      </a:lvl4pPr>
      <a:lvl5pPr algn="l" rtl="0" eaLnBrk="0" fontAlgn="base" hangingPunct="0">
        <a:spcBef>
          <a:spcPct val="0"/>
        </a:spcBef>
        <a:spcAft>
          <a:spcPct val="0"/>
        </a:spcAft>
        <a:defRPr sz="4100" b="1">
          <a:solidFill>
            <a:schemeClr val="tx2"/>
          </a:solidFill>
          <a:latin typeface="Lucida Sans Unicode" pitchFamily="34" charset="0"/>
        </a:defRPr>
      </a:lvl5pPr>
      <a:lvl6pPr marL="457200" algn="l" rtl="0" fontAlgn="base">
        <a:spcBef>
          <a:spcPct val="0"/>
        </a:spcBef>
        <a:spcAft>
          <a:spcPct val="0"/>
        </a:spcAft>
        <a:defRPr sz="4100" b="1">
          <a:solidFill>
            <a:schemeClr val="tx2"/>
          </a:solidFill>
          <a:latin typeface="Lucida Sans Unicode" pitchFamily="34" charset="0"/>
        </a:defRPr>
      </a:lvl6pPr>
      <a:lvl7pPr marL="914400" algn="l" rtl="0" fontAlgn="base">
        <a:spcBef>
          <a:spcPct val="0"/>
        </a:spcBef>
        <a:spcAft>
          <a:spcPct val="0"/>
        </a:spcAft>
        <a:defRPr sz="4100" b="1">
          <a:solidFill>
            <a:schemeClr val="tx2"/>
          </a:solidFill>
          <a:latin typeface="Lucida Sans Unicode" pitchFamily="34" charset="0"/>
        </a:defRPr>
      </a:lvl7pPr>
      <a:lvl8pPr marL="1371600" algn="l" rtl="0" fontAlgn="base">
        <a:spcBef>
          <a:spcPct val="0"/>
        </a:spcBef>
        <a:spcAft>
          <a:spcPct val="0"/>
        </a:spcAft>
        <a:defRPr sz="4100" b="1">
          <a:solidFill>
            <a:schemeClr val="tx2"/>
          </a:solidFill>
          <a:latin typeface="Lucida Sans Unicode" pitchFamily="34" charset="0"/>
        </a:defRPr>
      </a:lvl8pPr>
      <a:lvl9pPr marL="1828800" algn="l" rtl="0" fontAlgn="base">
        <a:spcBef>
          <a:spcPct val="0"/>
        </a:spcBef>
        <a:spcAft>
          <a:spcPct val="0"/>
        </a:spcAft>
        <a:defRPr sz="4100" b="1">
          <a:solidFill>
            <a:schemeClr val="tx2"/>
          </a:solidFill>
          <a:latin typeface="Lucida Sans Unicode" pitchFamily="34" charset="0"/>
        </a:defRPr>
      </a:lvl9pPr>
      <a:extLst/>
    </p:titleStyle>
    <p:bodyStyle>
      <a:lvl1pPr marL="365125" indent="-255588" algn="l" rtl="0" eaLnBrk="0" fontAlgn="base" hangingPunct="0">
        <a:spcBef>
          <a:spcPts val="400"/>
        </a:spcBef>
        <a:spcAft>
          <a:spcPct val="0"/>
        </a:spcAft>
        <a:buClr>
          <a:schemeClr val="accent1"/>
        </a:buClr>
        <a:buSzPct val="68000"/>
        <a:buFont typeface="Wingdings 3" pitchFamily="18" charset="2"/>
        <a:buChar char=""/>
        <a:defRPr sz="2700" kern="1200">
          <a:solidFill>
            <a:schemeClr val="tx1"/>
          </a:solidFill>
          <a:latin typeface="+mn-lt"/>
          <a:ea typeface="+mn-ea"/>
          <a:cs typeface="+mn-cs"/>
        </a:defRPr>
      </a:lvl1pPr>
      <a:lvl2pPr marL="620713" indent="-228600" algn="l" rtl="0" eaLnBrk="0" fontAlgn="base" hangingPunct="0">
        <a:spcBef>
          <a:spcPts val="325"/>
        </a:spcBef>
        <a:spcAft>
          <a:spcPct val="0"/>
        </a:spcAft>
        <a:buClr>
          <a:schemeClr val="accent1"/>
        </a:buClr>
        <a:buFont typeface="Verdana" pitchFamily="34" charset="0"/>
        <a:buChar char="◦"/>
        <a:defRPr sz="2300" kern="1200">
          <a:solidFill>
            <a:schemeClr val="tx1"/>
          </a:solidFill>
          <a:latin typeface="+mn-lt"/>
          <a:ea typeface="+mn-ea"/>
          <a:cs typeface="+mn-cs"/>
        </a:defRPr>
      </a:lvl2pPr>
      <a:lvl3pPr marL="858838" indent="-228600" algn="l" rtl="0" eaLnBrk="0" fontAlgn="base" hangingPunct="0">
        <a:spcBef>
          <a:spcPts val="350"/>
        </a:spcBef>
        <a:spcAft>
          <a:spcPct val="0"/>
        </a:spcAft>
        <a:buClr>
          <a:schemeClr val="accent2"/>
        </a:buClr>
        <a:buSzPct val="100000"/>
        <a:buFont typeface="Wingdings 2" pitchFamily="18" charset="2"/>
        <a:buChar char=""/>
        <a:defRPr sz="2100" kern="1200">
          <a:solidFill>
            <a:schemeClr val="tx1"/>
          </a:solidFill>
          <a:latin typeface="+mn-lt"/>
          <a:ea typeface="+mn-ea"/>
          <a:cs typeface="+mn-cs"/>
        </a:defRPr>
      </a:lvl3pPr>
      <a:lvl4pPr marL="1143000" indent="-228600" algn="l" rtl="0" eaLnBrk="0" fontAlgn="base" hangingPunct="0">
        <a:spcBef>
          <a:spcPts val="350"/>
        </a:spcBef>
        <a:spcAft>
          <a:spcPct val="0"/>
        </a:spcAft>
        <a:buClr>
          <a:schemeClr val="accent2"/>
        </a:buClr>
        <a:buFont typeface="Wingdings 2" pitchFamily="18" charset="2"/>
        <a:buChar char=""/>
        <a:defRPr sz="1900" kern="1200">
          <a:solidFill>
            <a:schemeClr val="tx1"/>
          </a:solidFill>
          <a:latin typeface="+mn-lt"/>
          <a:ea typeface="+mn-ea"/>
          <a:cs typeface="+mn-cs"/>
        </a:defRPr>
      </a:lvl4pPr>
      <a:lvl5pPr marL="1371600" indent="-228600" algn="l" rtl="0" eaLnBrk="0" fontAlgn="base" hangingPunct="0">
        <a:spcBef>
          <a:spcPts val="350"/>
        </a:spcBef>
        <a:spcAft>
          <a:spcPct val="0"/>
        </a:spcAft>
        <a:buClr>
          <a:schemeClr val="accent2"/>
        </a:buClr>
        <a:buFont typeface="Wingdings 2" pitchFamily="18" charset="2"/>
        <a:buChar char=""/>
        <a:defRPr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yntheticbiology.org/" TargetMode="External"/><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hyperlink" Target="http://www.jstor.org/stable/2389687"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Box 3"/>
          <p:cNvSpPr txBox="1">
            <a:spLocks noChangeArrowheads="1"/>
          </p:cNvSpPr>
          <p:nvPr/>
        </p:nvSpPr>
        <p:spPr bwMode="auto">
          <a:xfrm>
            <a:off x="6172200" y="6400800"/>
            <a:ext cx="2819400" cy="307975"/>
          </a:xfrm>
          <a:prstGeom prst="rect">
            <a:avLst/>
          </a:prstGeom>
          <a:noFill/>
          <a:ln w="9525">
            <a:noFill/>
            <a:miter lim="800000"/>
            <a:headEnd/>
            <a:tailEnd/>
          </a:ln>
        </p:spPr>
        <p:txBody>
          <a:bodyPr>
            <a:spAutoFit/>
          </a:bodyPr>
          <a:lstStyle/>
          <a:p>
            <a:r>
              <a:rPr lang="en-US" sz="1400" b="1">
                <a:cs typeface="Arial" charset="0"/>
              </a:rPr>
              <a:t>BERAC, Sept. 1-2, 2009</a:t>
            </a:r>
          </a:p>
        </p:txBody>
      </p:sp>
      <p:sp>
        <p:nvSpPr>
          <p:cNvPr id="9219" name="TextBox 4"/>
          <p:cNvSpPr txBox="1">
            <a:spLocks noChangeArrowheads="1"/>
          </p:cNvSpPr>
          <p:nvPr/>
        </p:nvSpPr>
        <p:spPr bwMode="auto">
          <a:xfrm>
            <a:off x="228600" y="228600"/>
            <a:ext cx="7848600" cy="461963"/>
          </a:xfrm>
          <a:prstGeom prst="rect">
            <a:avLst/>
          </a:prstGeom>
          <a:noFill/>
          <a:ln w="9525">
            <a:noFill/>
            <a:miter lim="800000"/>
            <a:headEnd/>
            <a:tailEnd/>
          </a:ln>
        </p:spPr>
        <p:txBody>
          <a:bodyPr>
            <a:spAutoFit/>
          </a:bodyPr>
          <a:lstStyle/>
          <a:p>
            <a:r>
              <a:rPr lang="en-US" sz="2400" b="1">
                <a:cs typeface="Arial" charset="0"/>
              </a:rPr>
              <a:t>BERAC Strategic Planning Initiative …</a:t>
            </a:r>
          </a:p>
        </p:txBody>
      </p:sp>
      <p:sp>
        <p:nvSpPr>
          <p:cNvPr id="9220" name="Rectangle 1"/>
          <p:cNvSpPr>
            <a:spLocks noChangeArrowheads="1"/>
          </p:cNvSpPr>
          <p:nvPr/>
        </p:nvSpPr>
        <p:spPr bwMode="auto">
          <a:xfrm>
            <a:off x="304800" y="803275"/>
            <a:ext cx="8610600" cy="4032250"/>
          </a:xfrm>
          <a:prstGeom prst="rect">
            <a:avLst/>
          </a:prstGeom>
          <a:noFill/>
          <a:ln w="9525">
            <a:noFill/>
            <a:miter lim="800000"/>
            <a:headEnd/>
            <a:tailEnd/>
          </a:ln>
        </p:spPr>
        <p:txBody>
          <a:bodyPr anchor="ctr">
            <a:spAutoFit/>
          </a:bodyPr>
          <a:lstStyle/>
          <a:p>
            <a:r>
              <a:rPr lang="en-US" sz="1600">
                <a:cs typeface="Times New Roman" pitchFamily="18" charset="0"/>
              </a:rPr>
              <a:t>“{BER science programs continue to be driven by DOE’s basic science, energy and environmental mission needs. BER increasingly uses a complex systems science Approach to advance these science missions. This involves studying complex biological and environmental systems and processes that range from molecular to global scales over time horizons of nanoseconds to centuries and beyond. Our goal is to obtain a holistic and predictive understanding of key biological and environmental systems to provide energy options with minimal impacts on health and the environment.</a:t>
            </a:r>
          </a:p>
          <a:p>
            <a:endParaRPr lang="en-US" sz="1600"/>
          </a:p>
          <a:p>
            <a:pPr eaLnBrk="0" hangingPunct="0"/>
            <a:r>
              <a:rPr lang="en-US" sz="1600">
                <a:cs typeface="Times New Roman" pitchFamily="18" charset="0"/>
              </a:rPr>
              <a:t>Charge to BERAC:</a:t>
            </a:r>
            <a:endParaRPr lang="en-US" sz="1600"/>
          </a:p>
          <a:p>
            <a:pPr eaLnBrk="0" hangingPunct="0">
              <a:buFontTx/>
              <a:buChar char="•"/>
            </a:pPr>
            <a:r>
              <a:rPr lang="en-US" sz="1600">
                <a:cs typeface="Times New Roman" pitchFamily="18" charset="0"/>
              </a:rPr>
              <a:t>What are the greatest scientific challenges in systems science that BER should address in the long term (</a:t>
            </a:r>
            <a:r>
              <a:rPr lang="en-US" sz="1600" u="sng">
                <a:cs typeface="Times New Roman" pitchFamily="18" charset="0"/>
              </a:rPr>
              <a:t>20 year horizon</a:t>
            </a:r>
            <a:r>
              <a:rPr lang="en-US" sz="1600">
                <a:cs typeface="Times New Roman" pitchFamily="18" charset="0"/>
              </a:rPr>
              <a:t>)?</a:t>
            </a:r>
          </a:p>
          <a:p>
            <a:pPr eaLnBrk="0" hangingPunct="0">
              <a:buFontTx/>
              <a:buChar char="•"/>
            </a:pPr>
            <a:endParaRPr lang="en-US" sz="1600"/>
          </a:p>
          <a:p>
            <a:pPr eaLnBrk="0" hangingPunct="0">
              <a:buFontTx/>
              <a:buChar char="•"/>
            </a:pPr>
            <a:r>
              <a:rPr lang="en-US" sz="1600">
                <a:cs typeface="Times New Roman" pitchFamily="18" charset="0"/>
              </a:rPr>
              <a:t>How should we position BER to address those challenges? For example, what continued or new fields of BER-relevant science will the Department need to achieve its future mission challenges? What future scientific and technical advances and workforce developments are needed to underpin BER’s complex systems science? “</a:t>
            </a:r>
            <a:endParaRPr lang="en-US" sz="160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Box 3"/>
          <p:cNvSpPr txBox="1">
            <a:spLocks noChangeArrowheads="1"/>
          </p:cNvSpPr>
          <p:nvPr/>
        </p:nvSpPr>
        <p:spPr bwMode="auto">
          <a:xfrm>
            <a:off x="457200" y="228600"/>
            <a:ext cx="8001000" cy="461963"/>
          </a:xfrm>
          <a:prstGeom prst="rect">
            <a:avLst/>
          </a:prstGeom>
          <a:noFill/>
          <a:ln w="9525">
            <a:noFill/>
            <a:miter lim="800000"/>
            <a:headEnd/>
            <a:tailEnd/>
          </a:ln>
        </p:spPr>
        <p:txBody>
          <a:bodyPr>
            <a:spAutoFit/>
          </a:bodyPr>
          <a:lstStyle/>
          <a:p>
            <a:r>
              <a:rPr lang="en-US" sz="2400" b="1">
                <a:cs typeface="Arial" charset="0"/>
              </a:rPr>
              <a:t>Initial subcommittee for planning …</a:t>
            </a:r>
          </a:p>
        </p:txBody>
      </p:sp>
      <p:sp>
        <p:nvSpPr>
          <p:cNvPr id="10243" name="Rectangle 4"/>
          <p:cNvSpPr>
            <a:spLocks noChangeArrowheads="1"/>
          </p:cNvSpPr>
          <p:nvPr/>
        </p:nvSpPr>
        <p:spPr bwMode="auto">
          <a:xfrm>
            <a:off x="1981200" y="838200"/>
            <a:ext cx="4572000" cy="7724775"/>
          </a:xfrm>
          <a:prstGeom prst="rect">
            <a:avLst/>
          </a:prstGeom>
          <a:noFill/>
          <a:ln w="9525">
            <a:noFill/>
            <a:miter lim="800000"/>
            <a:headEnd/>
            <a:tailEnd/>
          </a:ln>
        </p:spPr>
        <p:txBody>
          <a:bodyPr>
            <a:spAutoFit/>
          </a:bodyPr>
          <a:lstStyle/>
          <a:p>
            <a:r>
              <a:rPr lang="en-US" sz="2000">
                <a:latin typeface="Lucida Sans Unicode" pitchFamily="34" charset="0"/>
              </a:rPr>
              <a:t>Jim Ehleringer</a:t>
            </a:r>
          </a:p>
          <a:p>
            <a:r>
              <a:rPr lang="en-US" sz="2000">
                <a:latin typeface="Lucida Sans Unicode" pitchFamily="34" charset="0"/>
              </a:rPr>
              <a:t>Joyce Penner</a:t>
            </a:r>
          </a:p>
          <a:p>
            <a:r>
              <a:rPr lang="en-US" sz="2000">
                <a:latin typeface="Lucida Sans Unicode" pitchFamily="34" charset="0"/>
              </a:rPr>
              <a:t>Greg Petsko</a:t>
            </a:r>
          </a:p>
          <a:p>
            <a:r>
              <a:rPr lang="en-US" sz="2000">
                <a:latin typeface="Lucida Sans Unicode" pitchFamily="34" charset="0"/>
              </a:rPr>
              <a:t>Dave Randall</a:t>
            </a:r>
          </a:p>
          <a:p>
            <a:r>
              <a:rPr lang="en-US" sz="2000">
                <a:latin typeface="Lucida Sans Unicode" pitchFamily="34" charset="0"/>
              </a:rPr>
              <a:t>Margaret Riley</a:t>
            </a:r>
          </a:p>
          <a:p>
            <a:r>
              <a:rPr lang="en-US" sz="2000">
                <a:latin typeface="Lucida Sans Unicode" pitchFamily="34" charset="0"/>
              </a:rPr>
              <a:t>Gary Sayler</a:t>
            </a:r>
          </a:p>
          <a:p>
            <a:r>
              <a:rPr lang="en-US" sz="2000">
                <a:latin typeface="Lucida Sans Unicode" pitchFamily="34" charset="0"/>
              </a:rPr>
              <a:t>Gary Stacey</a:t>
            </a:r>
          </a:p>
          <a:p>
            <a:r>
              <a:rPr lang="en-US" sz="2000">
                <a:latin typeface="Lucida Sans Unicode" pitchFamily="34" charset="0"/>
              </a:rPr>
              <a:t>Mavrik Zavarin</a:t>
            </a:r>
          </a:p>
          <a:p>
            <a:endParaRPr lang="en-US" sz="2000">
              <a:latin typeface="Lucida Sans Unicode" pitchFamily="34" charset="0"/>
            </a:endParaRPr>
          </a:p>
          <a:p>
            <a:r>
              <a:rPr lang="en-US" sz="2000">
                <a:latin typeface="Lucida Sans Unicode" pitchFamily="34" charset="0"/>
              </a:rPr>
              <a:t>(Michelle Broido)</a:t>
            </a:r>
          </a:p>
          <a:p>
            <a:endParaRPr lang="en-US" sz="2000">
              <a:latin typeface="Lucida Sans Unicode" pitchFamily="34" charset="0"/>
            </a:endParaRPr>
          </a:p>
          <a:p>
            <a:r>
              <a:rPr lang="en-US" sz="2000">
                <a:latin typeface="Lucida Sans Unicode" pitchFamily="34" charset="0"/>
              </a:rPr>
              <a:t>Anna Palmisano </a:t>
            </a:r>
          </a:p>
          <a:p>
            <a:r>
              <a:rPr lang="en-US" sz="2000">
                <a:latin typeface="Lucida Sans Unicode" pitchFamily="34" charset="0"/>
              </a:rPr>
              <a:t>David Thomassen</a:t>
            </a:r>
          </a:p>
          <a:p>
            <a:r>
              <a:rPr lang="en-US" sz="2000">
                <a:latin typeface="Lucida Sans Unicode" pitchFamily="34" charset="0"/>
              </a:rPr>
              <a:t>Sharlene Weatherwax</a:t>
            </a:r>
          </a:p>
          <a:p>
            <a:endParaRPr lang="en-US">
              <a:latin typeface="Lucida Sans Unicode" pitchFamily="34" charset="0"/>
            </a:endParaRPr>
          </a:p>
          <a:p>
            <a:endParaRPr lang="en-US">
              <a:latin typeface="Lucida Sans Unicode" pitchFamily="34" charset="0"/>
            </a:endParaRPr>
          </a:p>
          <a:p>
            <a:endParaRPr lang="en-US">
              <a:latin typeface="Lucida Sans Unicode" pitchFamily="34" charset="0"/>
            </a:endParaRPr>
          </a:p>
          <a:p>
            <a:endParaRPr lang="en-US">
              <a:latin typeface="Lucida Sans Unicode" pitchFamily="34" charset="0"/>
            </a:endParaRPr>
          </a:p>
          <a:p>
            <a:endParaRPr lang="en-US">
              <a:latin typeface="Lucida Sans Unicode" pitchFamily="34" charset="0"/>
            </a:endParaRPr>
          </a:p>
          <a:p>
            <a:endParaRPr lang="en-US">
              <a:latin typeface="Lucida Sans Unicode" pitchFamily="34" charset="0"/>
            </a:endParaRPr>
          </a:p>
          <a:p>
            <a:endParaRPr lang="en-US">
              <a:latin typeface="Lucida Sans Unicode" pitchFamily="34" charset="0"/>
            </a:endParaRPr>
          </a:p>
          <a:p>
            <a:endParaRPr lang="en-US">
              <a:latin typeface="Lucida Sans Unicode" pitchFamily="34" charset="0"/>
            </a:endParaRPr>
          </a:p>
          <a:p>
            <a:endParaRPr lang="en-US">
              <a:latin typeface="Lucida Sans Unicode" pitchFamily="34" charset="0"/>
            </a:endParaRPr>
          </a:p>
          <a:p>
            <a:endParaRPr lang="en-US">
              <a:latin typeface="Lucida Sans Unicode" pitchFamily="34" charset="0"/>
            </a:endParaRPr>
          </a:p>
          <a:p>
            <a:r>
              <a:rPr lang="en-US">
                <a:latin typeface="Lucida Sans Unicode" pitchFamily="34" charset="0"/>
              </a:rPr>
              <a:t>  </a:t>
            </a:r>
          </a:p>
          <a:p>
            <a:endParaRPr lang="en-US">
              <a:latin typeface="Lucida Sans Unicode" pitchFamily="34" charset="0"/>
            </a:endParaRPr>
          </a:p>
        </p:txBody>
      </p:sp>
      <p:sp>
        <p:nvSpPr>
          <p:cNvPr id="10244" name="TextBox 8"/>
          <p:cNvSpPr txBox="1">
            <a:spLocks noChangeArrowheads="1"/>
          </p:cNvSpPr>
          <p:nvPr/>
        </p:nvSpPr>
        <p:spPr bwMode="auto">
          <a:xfrm>
            <a:off x="6172200" y="6400800"/>
            <a:ext cx="2819400" cy="307975"/>
          </a:xfrm>
          <a:prstGeom prst="rect">
            <a:avLst/>
          </a:prstGeom>
          <a:noFill/>
          <a:ln w="9525">
            <a:noFill/>
            <a:miter lim="800000"/>
            <a:headEnd/>
            <a:tailEnd/>
          </a:ln>
        </p:spPr>
        <p:txBody>
          <a:bodyPr>
            <a:spAutoFit/>
          </a:bodyPr>
          <a:lstStyle/>
          <a:p>
            <a:r>
              <a:rPr lang="en-US" sz="1400" b="1">
                <a:cs typeface="Arial" charset="0"/>
              </a:rPr>
              <a:t>BERAC, Sept. 1-2, 2009</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838200"/>
            <a:ext cx="8229600" cy="4864100"/>
          </a:xfrm>
        </p:spPr>
        <p:txBody>
          <a:bodyPr>
            <a:normAutofit fontScale="92500" lnSpcReduction="10000"/>
          </a:bodyPr>
          <a:lstStyle/>
          <a:p>
            <a:pPr marL="365760" indent="-256032" eaLnBrk="1" fontAlgn="auto" hangingPunct="1">
              <a:spcAft>
                <a:spcPts val="0"/>
              </a:spcAft>
              <a:buFont typeface="Wingdings 3"/>
              <a:buChar char=""/>
              <a:defRPr/>
            </a:pPr>
            <a:r>
              <a:rPr lang="en-US" sz="2400" dirty="0" smtClean="0">
                <a:latin typeface="Arial" pitchFamily="34" charset="0"/>
                <a:cs typeface="Arial" pitchFamily="34" charset="0"/>
              </a:rPr>
              <a:t>Focus initially on the planning and hosting of an overview, strategic planning workshop, to be held in early March, 2010 that will set the stage for subsequent workshops to focus on specific topics.</a:t>
            </a:r>
          </a:p>
          <a:p>
            <a:pPr marL="365760" indent="-256032" eaLnBrk="1" fontAlgn="auto" hangingPunct="1">
              <a:spcAft>
                <a:spcPts val="0"/>
              </a:spcAft>
              <a:buFont typeface="Wingdings 3"/>
              <a:buChar char=""/>
              <a:defRPr/>
            </a:pPr>
            <a:r>
              <a:rPr lang="en-US" sz="2400" dirty="0" smtClean="0">
                <a:latin typeface="Arial" pitchFamily="34" charset="0"/>
                <a:cs typeface="Arial" pitchFamily="34" charset="0"/>
              </a:rPr>
              <a:t>With this goal in mind, identify specific topical areas based on relevance to the BER mission and future promise. These topics will serve to direct and focus the discussion at the initial workshop. </a:t>
            </a:r>
          </a:p>
          <a:p>
            <a:pPr marL="365760" indent="-256032" eaLnBrk="1" fontAlgn="auto" hangingPunct="1">
              <a:spcAft>
                <a:spcPts val="0"/>
              </a:spcAft>
              <a:buFont typeface="Wingdings 3"/>
              <a:buChar char=""/>
              <a:defRPr/>
            </a:pPr>
            <a:r>
              <a:rPr lang="en-US" sz="2400" dirty="0" smtClean="0">
                <a:latin typeface="Arial" pitchFamily="34" charset="0"/>
                <a:cs typeface="Arial" pitchFamily="34" charset="0"/>
              </a:rPr>
              <a:t>Develop subcommittees around each of these topic areas to write initial, short white papers (as topic introductions), to identify speakers for the initial workshop, and to participate in the workshop.</a:t>
            </a:r>
          </a:p>
          <a:p>
            <a:pPr marL="365760" indent="-256032" eaLnBrk="1" fontAlgn="auto" hangingPunct="1">
              <a:spcAft>
                <a:spcPts val="0"/>
              </a:spcAft>
              <a:buFont typeface="Wingdings 3"/>
              <a:buChar char=""/>
              <a:defRPr/>
            </a:pPr>
            <a:r>
              <a:rPr lang="en-US" sz="2400" dirty="0" smtClean="0">
                <a:latin typeface="Arial" pitchFamily="34" charset="0"/>
                <a:cs typeface="Arial" pitchFamily="34" charset="0"/>
              </a:rPr>
              <a:t>Host the workshop in March, 2010 from which a planning document will be written to guide the future BER strategic planning efforts. </a:t>
            </a:r>
            <a:endParaRPr lang="en-US" sz="2400" dirty="0">
              <a:latin typeface="Arial" pitchFamily="34" charset="0"/>
              <a:cs typeface="Arial" pitchFamily="34" charset="0"/>
            </a:endParaRPr>
          </a:p>
        </p:txBody>
      </p:sp>
      <p:sp>
        <p:nvSpPr>
          <p:cNvPr id="3" name="Title 2"/>
          <p:cNvSpPr>
            <a:spLocks noGrp="1"/>
          </p:cNvSpPr>
          <p:nvPr>
            <p:ph type="title"/>
          </p:nvPr>
        </p:nvSpPr>
        <p:spPr>
          <a:xfrm>
            <a:off x="381000" y="0"/>
            <a:ext cx="8229600" cy="1143000"/>
          </a:xfrm>
        </p:spPr>
        <p:txBody>
          <a:bodyPr/>
          <a:lstStyle/>
          <a:p>
            <a:pPr eaLnBrk="1" fontAlgn="auto" hangingPunct="1">
              <a:spcAft>
                <a:spcPts val="0"/>
              </a:spcAft>
              <a:defRPr/>
            </a:pPr>
            <a:r>
              <a:rPr lang="en-US" sz="2400" dirty="0" smtClean="0">
                <a:latin typeface="Arial" pitchFamily="34" charset="0"/>
                <a:cs typeface="Arial" pitchFamily="34" charset="0"/>
              </a:rPr>
              <a:t>Tentative Plan and Schedule ...</a:t>
            </a:r>
            <a:endParaRPr lang="en-US" sz="2400" dirty="0">
              <a:latin typeface="Arial" pitchFamily="34" charset="0"/>
              <a:cs typeface="Arial" pitchFamily="34" charset="0"/>
            </a:endParaRPr>
          </a:p>
        </p:txBody>
      </p:sp>
      <p:sp>
        <p:nvSpPr>
          <p:cNvPr id="11268" name="TextBox 3"/>
          <p:cNvSpPr txBox="1">
            <a:spLocks noChangeArrowheads="1"/>
          </p:cNvSpPr>
          <p:nvPr/>
        </p:nvSpPr>
        <p:spPr bwMode="auto">
          <a:xfrm>
            <a:off x="6172200" y="6400800"/>
            <a:ext cx="2819400" cy="307975"/>
          </a:xfrm>
          <a:prstGeom prst="rect">
            <a:avLst/>
          </a:prstGeom>
          <a:noFill/>
          <a:ln w="9525">
            <a:noFill/>
            <a:miter lim="800000"/>
            <a:headEnd/>
            <a:tailEnd/>
          </a:ln>
        </p:spPr>
        <p:txBody>
          <a:bodyPr>
            <a:spAutoFit/>
          </a:bodyPr>
          <a:lstStyle/>
          <a:p>
            <a:r>
              <a:rPr lang="en-US" sz="1400" b="1">
                <a:cs typeface="Arial" charset="0"/>
              </a:rPr>
              <a:t>BERAC, Sept. 1-2, 2009</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Box 1"/>
          <p:cNvSpPr txBox="1">
            <a:spLocks noChangeArrowheads="1"/>
          </p:cNvSpPr>
          <p:nvPr/>
        </p:nvSpPr>
        <p:spPr bwMode="auto">
          <a:xfrm>
            <a:off x="304800" y="228600"/>
            <a:ext cx="7924800" cy="830263"/>
          </a:xfrm>
          <a:prstGeom prst="rect">
            <a:avLst/>
          </a:prstGeom>
          <a:noFill/>
          <a:ln w="9525">
            <a:noFill/>
            <a:miter lim="800000"/>
            <a:headEnd/>
            <a:tailEnd/>
          </a:ln>
        </p:spPr>
        <p:txBody>
          <a:bodyPr>
            <a:spAutoFit/>
          </a:bodyPr>
          <a:lstStyle/>
          <a:p>
            <a:r>
              <a:rPr lang="en-US" sz="2400" b="1">
                <a:cs typeface="Arial" charset="0"/>
              </a:rPr>
              <a:t>Four, tentative topical areas identified by the initial planning committee …</a:t>
            </a:r>
          </a:p>
        </p:txBody>
      </p:sp>
      <p:sp>
        <p:nvSpPr>
          <p:cNvPr id="19457" name="Rectangle 1"/>
          <p:cNvSpPr>
            <a:spLocks noChangeArrowheads="1"/>
          </p:cNvSpPr>
          <p:nvPr/>
        </p:nvSpPr>
        <p:spPr bwMode="auto">
          <a:xfrm>
            <a:off x="228600" y="1355725"/>
            <a:ext cx="8686800" cy="4402138"/>
          </a:xfrm>
          <a:prstGeom prst="rect">
            <a:avLst/>
          </a:prstGeom>
          <a:noFill/>
          <a:ln w="9525">
            <a:noFill/>
            <a:miter lim="800000"/>
            <a:headEnd/>
            <a:tailEnd/>
          </a:ln>
          <a:effectLst/>
        </p:spPr>
        <p:txBody>
          <a:bodyPr anchor="ctr">
            <a:spAutoFit/>
          </a:bodyPr>
          <a:lstStyle/>
          <a:p>
            <a:pPr>
              <a:buFontTx/>
              <a:buChar char="•"/>
              <a:defRPr/>
            </a:pPr>
            <a:r>
              <a:rPr lang="en-US" sz="1600" b="1" dirty="0">
                <a:latin typeface="Arial" pitchFamily="34" charset="0"/>
                <a:ea typeface="Calibri" pitchFamily="34" charset="0"/>
                <a:cs typeface="Arial" pitchFamily="34" charset="0"/>
              </a:rPr>
              <a:t>Climate Change</a:t>
            </a:r>
            <a:r>
              <a:rPr lang="en-US" sz="1600" dirty="0">
                <a:latin typeface="Arial" pitchFamily="34" charset="0"/>
                <a:ea typeface="Calibri" pitchFamily="34" charset="0"/>
                <a:cs typeface="Arial" pitchFamily="34" charset="0"/>
              </a:rPr>
              <a:t> </a:t>
            </a:r>
            <a:r>
              <a:rPr lang="en-US" sz="1400" dirty="0">
                <a:latin typeface="Arial" pitchFamily="34" charset="0"/>
                <a:ea typeface="Calibri" pitchFamily="34" charset="0"/>
                <a:cs typeface="Arial" pitchFamily="34" charset="0"/>
              </a:rPr>
              <a:t>–</a:t>
            </a:r>
            <a:r>
              <a:rPr lang="en-US" sz="1400" b="1" i="1" dirty="0">
                <a:latin typeface="Arial" pitchFamily="34" charset="0"/>
                <a:ea typeface="Calibri" pitchFamily="34" charset="0"/>
                <a:cs typeface="Arial" pitchFamily="34" charset="0"/>
              </a:rPr>
              <a:t>Subcommittee chaired by David Randall</a:t>
            </a:r>
          </a:p>
          <a:p>
            <a:pPr>
              <a:buFontTx/>
              <a:buChar char="•"/>
              <a:defRPr/>
            </a:pPr>
            <a:endParaRPr lang="en-US" sz="1400" dirty="0">
              <a:latin typeface="Arial" pitchFamily="34" charset="0"/>
            </a:endParaRPr>
          </a:p>
          <a:p>
            <a:pPr eaLnBrk="0" hangingPunct="0">
              <a:defRPr/>
            </a:pPr>
            <a:r>
              <a:rPr lang="en-US" sz="1400" dirty="0">
                <a:solidFill>
                  <a:srgbClr val="000000"/>
                </a:solidFill>
                <a:latin typeface="Arial" pitchFamily="34" charset="0"/>
                <a:ea typeface="Calibri" pitchFamily="34" charset="0"/>
                <a:cs typeface="Arial" pitchFamily="34" charset="0"/>
              </a:rPr>
              <a:t>Within the cross-cutting theme of climate change, </a:t>
            </a:r>
            <a:r>
              <a:rPr lang="en-US" sz="1400" b="1" dirty="0">
                <a:solidFill>
                  <a:schemeClr val="accent5"/>
                </a:solidFill>
                <a:latin typeface="Arial" pitchFamily="34" charset="0"/>
                <a:ea typeface="Calibri" pitchFamily="34" charset="0"/>
                <a:cs typeface="Arial" pitchFamily="34" charset="0"/>
              </a:rPr>
              <a:t>a 20 year vision for climate change science within BER should include new scales of data collection driven by technological breakthroughs, harnessing computational breakthroughs for regional, global, and extreme event modeling, identifying and predicting climate change impacts on resources, and evaluating and optimizing implemented and planned remediation strategies (carbon sequestration, fuel choices, etc.).  Climate change predictions will be broadly integrated into all long-term decision making, including energy, agriculture, economics, environmental stewardship, etc., both regionally and globally.</a:t>
            </a:r>
          </a:p>
          <a:p>
            <a:pPr eaLnBrk="0" hangingPunct="0">
              <a:defRPr/>
            </a:pPr>
            <a:endParaRPr lang="en-US" sz="1400" dirty="0">
              <a:latin typeface="Arial" pitchFamily="34" charset="0"/>
            </a:endParaRPr>
          </a:p>
          <a:p>
            <a:pPr eaLnBrk="0" hangingPunct="0">
              <a:defRPr/>
            </a:pPr>
            <a:r>
              <a:rPr lang="en-US" sz="1400" dirty="0">
                <a:latin typeface="Arial" pitchFamily="34" charset="0"/>
                <a:ea typeface="Calibri" pitchFamily="34" charset="0"/>
              </a:rPr>
              <a:t>These models already provide improved simulation and prediction of changes in temperature and precipitation, and extreme weather events. In addition, Earth system models will have become more effective at finer scales and for shorter periods. Regional-scale projections of climatic change will also require an increase in the spatial resolution of climate models and Earth system models and an acceleration of computational throughout with a combination of software and hardware advances. The next generation of Earth system models will challenge current frameworks for computation, communication, the free exchange of observations and simulations, and analysis. For policymaker decisions at the regional level, high resolution in space and time will be required for assessment of changes to regional climate variability. An increase in spatial and temporal resolution and the need for accelerated throughput will require expanded high-end computing resources at the extreme scale.</a:t>
            </a:r>
            <a:r>
              <a:rPr lang="en-US" sz="1400" dirty="0">
                <a:latin typeface="Arial" pitchFamily="34" charset="0"/>
              </a:rPr>
              <a:t> </a:t>
            </a:r>
          </a:p>
        </p:txBody>
      </p:sp>
      <p:sp>
        <p:nvSpPr>
          <p:cNvPr id="12292" name="TextBox 3"/>
          <p:cNvSpPr txBox="1">
            <a:spLocks noChangeArrowheads="1"/>
          </p:cNvSpPr>
          <p:nvPr/>
        </p:nvSpPr>
        <p:spPr bwMode="auto">
          <a:xfrm>
            <a:off x="6172200" y="6400800"/>
            <a:ext cx="2819400" cy="307975"/>
          </a:xfrm>
          <a:prstGeom prst="rect">
            <a:avLst/>
          </a:prstGeom>
          <a:noFill/>
          <a:ln w="9525">
            <a:noFill/>
            <a:miter lim="800000"/>
            <a:headEnd/>
            <a:tailEnd/>
          </a:ln>
        </p:spPr>
        <p:txBody>
          <a:bodyPr>
            <a:spAutoFit/>
          </a:bodyPr>
          <a:lstStyle/>
          <a:p>
            <a:r>
              <a:rPr lang="en-US" sz="1400" b="1">
                <a:cs typeface="Arial" charset="0"/>
              </a:rPr>
              <a:t>BERAC, Sept. 1-2, 2009</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Box 3"/>
          <p:cNvSpPr txBox="1">
            <a:spLocks noChangeArrowheads="1"/>
          </p:cNvSpPr>
          <p:nvPr/>
        </p:nvSpPr>
        <p:spPr bwMode="auto">
          <a:xfrm>
            <a:off x="304800" y="152400"/>
            <a:ext cx="7924800" cy="830263"/>
          </a:xfrm>
          <a:prstGeom prst="rect">
            <a:avLst/>
          </a:prstGeom>
          <a:noFill/>
          <a:ln w="9525">
            <a:noFill/>
            <a:miter lim="800000"/>
            <a:headEnd/>
            <a:tailEnd/>
          </a:ln>
        </p:spPr>
        <p:txBody>
          <a:bodyPr>
            <a:spAutoFit/>
          </a:bodyPr>
          <a:lstStyle/>
          <a:p>
            <a:r>
              <a:rPr lang="en-US" sz="2400" b="1">
                <a:cs typeface="Arial" charset="0"/>
              </a:rPr>
              <a:t>Four, tentative topical areas identified by the initial planning committee …</a:t>
            </a:r>
          </a:p>
        </p:txBody>
      </p:sp>
      <p:sp>
        <p:nvSpPr>
          <p:cNvPr id="25601" name="Rectangle 1"/>
          <p:cNvSpPr>
            <a:spLocks noChangeArrowheads="1"/>
          </p:cNvSpPr>
          <p:nvPr/>
        </p:nvSpPr>
        <p:spPr bwMode="auto">
          <a:xfrm>
            <a:off x="0" y="1066800"/>
            <a:ext cx="9144000" cy="5108575"/>
          </a:xfrm>
          <a:prstGeom prst="rect">
            <a:avLst/>
          </a:prstGeom>
          <a:noFill/>
          <a:ln w="9525">
            <a:noFill/>
            <a:miter lim="800000"/>
            <a:headEnd/>
            <a:tailEnd/>
          </a:ln>
          <a:effectLst/>
        </p:spPr>
        <p:txBody>
          <a:bodyPr anchor="ctr">
            <a:spAutoFit/>
          </a:bodyPr>
          <a:lstStyle/>
          <a:p>
            <a:pPr>
              <a:buFontTx/>
              <a:buChar char="•"/>
              <a:defRPr/>
            </a:pPr>
            <a:r>
              <a:rPr lang="en-US" sz="1600" b="1" dirty="0">
                <a:latin typeface="Arial" pitchFamily="34" charset="0"/>
                <a:ea typeface="Calibri" pitchFamily="34" charset="0"/>
                <a:cs typeface="Arial" pitchFamily="34" charset="0"/>
              </a:rPr>
              <a:t>Systems Biology</a:t>
            </a:r>
            <a:r>
              <a:rPr lang="en-US" sz="1400" dirty="0">
                <a:latin typeface="Arial" pitchFamily="34" charset="0"/>
                <a:ea typeface="Calibri" pitchFamily="34" charset="0"/>
                <a:cs typeface="Arial" pitchFamily="34" charset="0"/>
              </a:rPr>
              <a:t>. –</a:t>
            </a:r>
            <a:r>
              <a:rPr lang="en-US" sz="1400" b="1" i="1" dirty="0">
                <a:latin typeface="Arial" pitchFamily="34" charset="0"/>
                <a:ea typeface="Calibri" pitchFamily="34" charset="0"/>
                <a:cs typeface="Arial" pitchFamily="34" charset="0"/>
              </a:rPr>
              <a:t>Subcommittee chaired by Gary Stacey</a:t>
            </a:r>
          </a:p>
          <a:p>
            <a:pPr>
              <a:buFontTx/>
              <a:buChar char="•"/>
              <a:defRPr/>
            </a:pPr>
            <a:endParaRPr lang="en-US" sz="1400" dirty="0">
              <a:latin typeface="Arial" pitchFamily="34" charset="0"/>
            </a:endParaRPr>
          </a:p>
          <a:p>
            <a:pPr eaLnBrk="0" hangingPunct="0">
              <a:defRPr/>
            </a:pPr>
            <a:r>
              <a:rPr lang="en-US" sz="1400" dirty="0">
                <a:latin typeface="Arial" pitchFamily="34" charset="0"/>
                <a:ea typeface="Calibri" pitchFamily="34" charset="0"/>
                <a:cs typeface="Arial" pitchFamily="34" charset="0"/>
              </a:rPr>
              <a:t>Systems biology is difficult to define, largely because different practitioners tend to focus on different aspects and their definitions reflect these different perspectives. However, in recent times, systems biology has come to mean the use of modern, molecular methods to explore complex biological systems with the goal of developing holistic, predictive models. However, this view of systems biology is very focused on the molecular scale. The basic concepts do scale and can be applied to look at molecular, cellular, </a:t>
            </a:r>
            <a:r>
              <a:rPr lang="en-US" sz="1400" dirty="0" err="1">
                <a:latin typeface="Arial" pitchFamily="34" charset="0"/>
                <a:ea typeface="Calibri" pitchFamily="34" charset="0"/>
                <a:cs typeface="Arial" pitchFamily="34" charset="0"/>
              </a:rPr>
              <a:t>organismal</a:t>
            </a:r>
            <a:r>
              <a:rPr lang="en-US" sz="1400" dirty="0">
                <a:latin typeface="Arial" pitchFamily="34" charset="0"/>
                <a:ea typeface="Calibri" pitchFamily="34" charset="0"/>
                <a:cs typeface="Arial" pitchFamily="34" charset="0"/>
              </a:rPr>
              <a:t> and ecosystem processes.  </a:t>
            </a:r>
            <a:r>
              <a:rPr lang="en-US" sz="1400" b="1" dirty="0">
                <a:solidFill>
                  <a:schemeClr val="accent5"/>
                </a:solidFill>
                <a:latin typeface="Arial" pitchFamily="34" charset="0"/>
                <a:ea typeface="Calibri" pitchFamily="34" charset="0"/>
                <a:cs typeface="Arial" pitchFamily="34" charset="0"/>
              </a:rPr>
              <a:t>Although many of these underlying ideas are not new, the new view of systems biology strives to move beyond the traditional use of the scientific method to conduct ‘reductionist’ science toward the goal of using modern tools to discover new emergent properties that can only be seen by a systemic view of the entirety of the biological process. </a:t>
            </a:r>
            <a:r>
              <a:rPr lang="en-US" sz="1400" dirty="0">
                <a:latin typeface="Arial" pitchFamily="34" charset="0"/>
                <a:ea typeface="Calibri" pitchFamily="34" charset="0"/>
                <a:cs typeface="Arial" pitchFamily="34" charset="0"/>
              </a:rPr>
              <a:t>Modern systems biology is made possible through the development of a variety of high throughput technologies that allow for the gathering of datasets previously unheard of in biology. Hence, inherent in modern systems biology is the application of computational methods to integrate and mine these large datasets. The ultimate goal is to move beyond a descriptive understanding of biological systems to models that accurately predict biological outcomes. This result is presumed to provide a level of understanding that will allow engineering of biological systems for increased utility. </a:t>
            </a:r>
          </a:p>
          <a:p>
            <a:pPr eaLnBrk="0" hangingPunct="0">
              <a:defRPr/>
            </a:pPr>
            <a:endParaRPr lang="en-US" sz="1400" dirty="0">
              <a:latin typeface="Arial" pitchFamily="34" charset="0"/>
            </a:endParaRPr>
          </a:p>
          <a:p>
            <a:pPr eaLnBrk="0" hangingPunct="0">
              <a:defRPr/>
            </a:pPr>
            <a:r>
              <a:rPr lang="en-US" sz="1400" dirty="0">
                <a:latin typeface="Arial" pitchFamily="34" charset="0"/>
                <a:ea typeface="Calibri" pitchFamily="34" charset="0"/>
                <a:cs typeface="Arial" pitchFamily="34" charset="0"/>
              </a:rPr>
              <a:t>BER is currently viewed as the natural US governmental home for systems biology for energy and environment. This focus provides a natural umbrella for a variety of BER functions (e.g., computational, high throughput sequencing, proteomics, </a:t>
            </a:r>
            <a:r>
              <a:rPr lang="en-US" sz="1400" dirty="0" err="1">
                <a:latin typeface="Arial" pitchFamily="34" charset="0"/>
                <a:ea typeface="Calibri" pitchFamily="34" charset="0"/>
                <a:cs typeface="Arial" pitchFamily="34" charset="0"/>
              </a:rPr>
              <a:t>metabolomics</a:t>
            </a:r>
            <a:r>
              <a:rPr lang="en-US" sz="1400" dirty="0">
                <a:latin typeface="Arial" pitchFamily="34" charset="0"/>
                <a:ea typeface="Calibri" pitchFamily="34" charset="0"/>
                <a:cs typeface="Arial" pitchFamily="34" charset="0"/>
              </a:rPr>
              <a:t>, environmental science, </a:t>
            </a:r>
            <a:r>
              <a:rPr lang="en-US" sz="1400" dirty="0" err="1">
                <a:latin typeface="Arial" pitchFamily="34" charset="0"/>
                <a:ea typeface="Calibri" pitchFamily="34" charset="0"/>
                <a:cs typeface="Arial" pitchFamily="34" charset="0"/>
              </a:rPr>
              <a:t>radionuclides</a:t>
            </a:r>
            <a:r>
              <a:rPr lang="en-US" sz="1400" dirty="0">
                <a:latin typeface="Arial" pitchFamily="34" charset="0"/>
                <a:ea typeface="Calibri" pitchFamily="34" charset="0"/>
                <a:cs typeface="Arial" pitchFamily="34" charset="0"/>
              </a:rPr>
              <a:t>, etc.) and, perhaps more importantly, provides an avenue to integrate all of these disparate functions into a coherent system for new scientific discoveries. </a:t>
            </a:r>
            <a:endParaRPr lang="en-US" sz="1400" dirty="0">
              <a:latin typeface="Arial" pitchFamily="34" charset="0"/>
            </a:endParaRPr>
          </a:p>
          <a:p>
            <a:pPr eaLnBrk="0" hangingPunct="0">
              <a:defRPr/>
            </a:pPr>
            <a:endParaRPr lang="en-US" dirty="0">
              <a:latin typeface="Arial" pitchFamily="34" charset="0"/>
            </a:endParaRPr>
          </a:p>
        </p:txBody>
      </p:sp>
      <p:sp>
        <p:nvSpPr>
          <p:cNvPr id="13316" name="TextBox 5"/>
          <p:cNvSpPr txBox="1">
            <a:spLocks noChangeArrowheads="1"/>
          </p:cNvSpPr>
          <p:nvPr/>
        </p:nvSpPr>
        <p:spPr bwMode="auto">
          <a:xfrm>
            <a:off x="6172200" y="6400800"/>
            <a:ext cx="2819400" cy="307975"/>
          </a:xfrm>
          <a:prstGeom prst="rect">
            <a:avLst/>
          </a:prstGeom>
          <a:noFill/>
          <a:ln w="9525">
            <a:noFill/>
            <a:miter lim="800000"/>
            <a:headEnd/>
            <a:tailEnd/>
          </a:ln>
        </p:spPr>
        <p:txBody>
          <a:bodyPr>
            <a:spAutoFit/>
          </a:bodyPr>
          <a:lstStyle/>
          <a:p>
            <a:r>
              <a:rPr lang="en-US" sz="1400" b="1">
                <a:cs typeface="Arial" charset="0"/>
              </a:rPr>
              <a:t>BERAC, Sept. 1-2, 2009</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Box 3"/>
          <p:cNvSpPr txBox="1">
            <a:spLocks noChangeArrowheads="1"/>
          </p:cNvSpPr>
          <p:nvPr/>
        </p:nvSpPr>
        <p:spPr bwMode="auto">
          <a:xfrm>
            <a:off x="304800" y="152400"/>
            <a:ext cx="7924800" cy="830263"/>
          </a:xfrm>
          <a:prstGeom prst="rect">
            <a:avLst/>
          </a:prstGeom>
          <a:noFill/>
          <a:ln w="9525">
            <a:noFill/>
            <a:miter lim="800000"/>
            <a:headEnd/>
            <a:tailEnd/>
          </a:ln>
        </p:spPr>
        <p:txBody>
          <a:bodyPr>
            <a:spAutoFit/>
          </a:bodyPr>
          <a:lstStyle/>
          <a:p>
            <a:r>
              <a:rPr lang="en-US" sz="2400" b="1">
                <a:cs typeface="Arial" charset="0"/>
              </a:rPr>
              <a:t>Four, tentative topical areas identified by the initial planning committee …</a:t>
            </a:r>
          </a:p>
        </p:txBody>
      </p:sp>
      <p:sp>
        <p:nvSpPr>
          <p:cNvPr id="23553" name="Rectangle 1"/>
          <p:cNvSpPr>
            <a:spLocks noChangeArrowheads="1"/>
          </p:cNvSpPr>
          <p:nvPr/>
        </p:nvSpPr>
        <p:spPr bwMode="auto">
          <a:xfrm>
            <a:off x="228600" y="742950"/>
            <a:ext cx="8763000" cy="5510213"/>
          </a:xfrm>
          <a:prstGeom prst="rect">
            <a:avLst/>
          </a:prstGeom>
          <a:noFill/>
          <a:ln w="9525">
            <a:noFill/>
            <a:miter lim="800000"/>
            <a:headEnd/>
            <a:tailEnd/>
          </a:ln>
          <a:effectLst/>
        </p:spPr>
        <p:txBody>
          <a:bodyPr tIns="0" bIns="0" anchor="ctr">
            <a:spAutoFit/>
          </a:bodyPr>
          <a:lstStyle/>
          <a:p>
            <a:pPr>
              <a:defRPr/>
            </a:pPr>
            <a:endParaRPr lang="en-US" dirty="0">
              <a:latin typeface="Arial" pitchFamily="34" charset="0"/>
            </a:endParaRPr>
          </a:p>
          <a:p>
            <a:pPr eaLnBrk="0" hangingPunct="0">
              <a:defRPr/>
            </a:pPr>
            <a:r>
              <a:rPr lang="en-US" sz="1600" b="1" dirty="0">
                <a:latin typeface="Arial" pitchFamily="34" charset="0"/>
                <a:ea typeface="Calibri" pitchFamily="34" charset="0"/>
                <a:cs typeface="Arial" pitchFamily="34" charset="0"/>
              </a:rPr>
              <a:t>Information and Synthetic Biology Systems Integration Framewor</a:t>
            </a:r>
            <a:r>
              <a:rPr lang="en-US" sz="1600" dirty="0">
                <a:latin typeface="Arial" pitchFamily="34" charset="0"/>
                <a:ea typeface="Calibri" pitchFamily="34" charset="0"/>
                <a:cs typeface="Arial" pitchFamily="34" charset="0"/>
              </a:rPr>
              <a:t>k </a:t>
            </a:r>
            <a:r>
              <a:rPr lang="en-US" sz="1400" dirty="0">
                <a:latin typeface="Arial" pitchFamily="34" charset="0"/>
                <a:ea typeface="Calibri" pitchFamily="34" charset="0"/>
                <a:cs typeface="Arial" pitchFamily="34" charset="0"/>
              </a:rPr>
              <a:t>–</a:t>
            </a:r>
            <a:r>
              <a:rPr lang="en-US" sz="1400" b="1" i="1" dirty="0">
                <a:latin typeface="Arial" pitchFamily="34" charset="0"/>
                <a:ea typeface="Calibri" pitchFamily="34" charset="0"/>
                <a:cs typeface="Arial" pitchFamily="34" charset="0"/>
              </a:rPr>
              <a:t>Subcommittee chaired by Gary Sayler</a:t>
            </a:r>
          </a:p>
          <a:p>
            <a:pPr eaLnBrk="0" hangingPunct="0">
              <a:defRPr/>
            </a:pPr>
            <a:r>
              <a:rPr lang="en-US" sz="1400" dirty="0">
                <a:latin typeface="Arial" pitchFamily="34" charset="0"/>
                <a:ea typeface="Calibri" pitchFamily="34" charset="0"/>
                <a:cs typeface="Arial" pitchFamily="34" charset="0"/>
              </a:rPr>
              <a:t>  </a:t>
            </a:r>
            <a:endParaRPr lang="en-US" sz="1400" dirty="0">
              <a:latin typeface="Arial" pitchFamily="34" charset="0"/>
            </a:endParaRPr>
          </a:p>
          <a:p>
            <a:pPr eaLnBrk="0" hangingPunct="0">
              <a:defRPr/>
            </a:pPr>
            <a:r>
              <a:rPr lang="en-US" sz="1400" dirty="0">
                <a:solidFill>
                  <a:srgbClr val="000000"/>
                </a:solidFill>
                <a:latin typeface="Arial" pitchFamily="34" charset="0"/>
                <a:ea typeface="Calibri" pitchFamily="34" charset="0"/>
                <a:cs typeface="Arial" pitchFamily="34" charset="0"/>
              </a:rPr>
              <a:t>Synthetic Biology is defined as “1) the design and construction of new biological parts, devices and systems and 2) the redesign of existing, natural biological systems for useful purposes” (</a:t>
            </a:r>
            <a:r>
              <a:rPr lang="en-US" sz="1400" dirty="0">
                <a:solidFill>
                  <a:srgbClr val="000000"/>
                </a:solidFill>
                <a:latin typeface="Arial" pitchFamily="34" charset="0"/>
                <a:ea typeface="Calibri" pitchFamily="34" charset="0"/>
                <a:cs typeface="Arial" pitchFamily="34" charset="0"/>
                <a:hlinkClick r:id="rId3"/>
              </a:rPr>
              <a:t>http://syntheticbiology.org</a:t>
            </a:r>
            <a:r>
              <a:rPr lang="en-US" sz="1400" dirty="0">
                <a:solidFill>
                  <a:srgbClr val="000000"/>
                </a:solidFill>
                <a:latin typeface="Arial" pitchFamily="34" charset="0"/>
                <a:ea typeface="Calibri" pitchFamily="34" charset="0"/>
                <a:cs typeface="Arial" pitchFamily="34" charset="0"/>
              </a:rPr>
              <a:t>). Often considered a component of systems biology it can more expansively represent a tool chest of methods and approaches for understanding natural systems using simplified or controllable analogs such as “minimal cell architectures”, genetic circuits, and constructed metabolic pathways or by integrating with computational science to design and construct essentially new novel organisms, pathways, or information processing systems. In a broad systems context, there is the grand challenge to use this tool chest to investigate interspecies (e.g. plant-microbe) molecular, even quantum, interactions and effects within natural ecosystems. </a:t>
            </a:r>
            <a:r>
              <a:rPr lang="en-US" sz="1400" b="1" dirty="0">
                <a:solidFill>
                  <a:schemeClr val="accent5"/>
                </a:solidFill>
                <a:latin typeface="Arial" pitchFamily="34" charset="0"/>
                <a:ea typeface="Calibri" pitchFamily="34" charset="0"/>
                <a:cs typeface="Arial" pitchFamily="34" charset="0"/>
              </a:rPr>
              <a:t>It will be possible to eavesdrop on the flow of genetic and chemical information and communication across significant spatial and temporal scales of ecological processes such as plant carbon allocation and sequestration pathways and to alter those pathways to meet sustainability challenges. Some of this potential derives from chemical biology and understanding of cell-cell signaling, quorum sensing, </a:t>
            </a:r>
            <a:r>
              <a:rPr lang="en-US" sz="1400" b="1" dirty="0" err="1">
                <a:solidFill>
                  <a:schemeClr val="accent5"/>
                </a:solidFill>
                <a:latin typeface="Arial" pitchFamily="34" charset="0"/>
                <a:ea typeface="Calibri" pitchFamily="34" charset="0"/>
                <a:cs typeface="Arial" pitchFamily="34" charset="0"/>
              </a:rPr>
              <a:t>allelopathy</a:t>
            </a:r>
            <a:r>
              <a:rPr lang="en-US" sz="1400" b="1" dirty="0">
                <a:solidFill>
                  <a:schemeClr val="accent5"/>
                </a:solidFill>
                <a:latin typeface="Arial" pitchFamily="34" charset="0"/>
                <a:ea typeface="Calibri" pitchFamily="34" charset="0"/>
                <a:cs typeface="Arial" pitchFamily="34" charset="0"/>
              </a:rPr>
              <a:t>, symbioses, and host pathogen interactions achieved in the past decades. Significant advances in analytical methodology, particularly mass spectrometry, now provide the capacity for near high- throughput environmental analysis of small information molecules giving rise to rapid expansion of the field of </a:t>
            </a:r>
            <a:r>
              <a:rPr lang="en-US" sz="1400" b="1" dirty="0" err="1">
                <a:solidFill>
                  <a:schemeClr val="accent5"/>
                </a:solidFill>
                <a:latin typeface="Arial" pitchFamily="34" charset="0"/>
                <a:ea typeface="Calibri" pitchFamily="34" charset="0"/>
                <a:cs typeface="Arial" pitchFamily="34" charset="0"/>
              </a:rPr>
              <a:t>infochemicals</a:t>
            </a:r>
            <a:r>
              <a:rPr lang="en-US" sz="1400" b="1" dirty="0">
                <a:solidFill>
                  <a:schemeClr val="accent5"/>
                </a:solidFill>
                <a:latin typeface="Arial" pitchFamily="34" charset="0"/>
                <a:ea typeface="Calibri" pitchFamily="34" charset="0"/>
                <a:cs typeface="Arial" pitchFamily="34" charset="0"/>
              </a:rPr>
              <a:t> </a:t>
            </a:r>
            <a:r>
              <a:rPr lang="en-US" sz="1400" dirty="0">
                <a:solidFill>
                  <a:srgbClr val="000000"/>
                </a:solidFill>
                <a:latin typeface="Arial" pitchFamily="34" charset="0"/>
                <a:ea typeface="Calibri" pitchFamily="34" charset="0"/>
                <a:cs typeface="Arial" pitchFamily="34" charset="0"/>
              </a:rPr>
              <a:t>( </a:t>
            </a:r>
            <a:r>
              <a:rPr lang="en-US" sz="1400" dirty="0">
                <a:solidFill>
                  <a:srgbClr val="000000"/>
                </a:solidFill>
                <a:latin typeface="Arial" pitchFamily="34" charset="0"/>
                <a:ea typeface="Calibri" pitchFamily="34" charset="0"/>
                <a:cs typeface="Arial" pitchFamily="34" charset="0"/>
                <a:hlinkClick r:id="rId4"/>
              </a:rPr>
              <a:t>http://www.jstor.org/stable/2389687</a:t>
            </a:r>
            <a:r>
              <a:rPr lang="en-US" sz="1400" dirty="0">
                <a:solidFill>
                  <a:srgbClr val="000000"/>
                </a:solidFill>
                <a:latin typeface="Arial" pitchFamily="34" charset="0"/>
                <a:ea typeface="Calibri" pitchFamily="34" charset="0"/>
                <a:cs typeface="Arial" pitchFamily="34" charset="0"/>
              </a:rPr>
              <a:t>). New biologically inspired research in this area can take advantage of tremendous DOE computational and complex protein characterization capabilities. Ultimate progress in this area would also advance research in </a:t>
            </a:r>
            <a:r>
              <a:rPr lang="en-US" sz="1400" dirty="0" err="1">
                <a:solidFill>
                  <a:srgbClr val="000000"/>
                </a:solidFill>
                <a:latin typeface="Arial" pitchFamily="34" charset="0"/>
                <a:ea typeface="Calibri" pitchFamily="34" charset="0"/>
                <a:cs typeface="Arial" pitchFamily="34" charset="0"/>
              </a:rPr>
              <a:t>bioprocessing</a:t>
            </a:r>
            <a:r>
              <a:rPr lang="en-US" sz="1400" dirty="0">
                <a:solidFill>
                  <a:srgbClr val="000000"/>
                </a:solidFill>
                <a:latin typeface="Arial" pitchFamily="34" charset="0"/>
                <a:ea typeface="Calibri" pitchFamily="34" charset="0"/>
                <a:cs typeface="Arial" pitchFamily="34" charset="0"/>
              </a:rPr>
              <a:t> with complex proteins like </a:t>
            </a:r>
            <a:r>
              <a:rPr lang="en-US" sz="1400" dirty="0" err="1">
                <a:solidFill>
                  <a:srgbClr val="000000"/>
                </a:solidFill>
                <a:latin typeface="Arial" pitchFamily="34" charset="0"/>
                <a:ea typeface="Calibri" pitchFamily="34" charset="0"/>
                <a:cs typeface="Arial" pitchFamily="34" charset="0"/>
              </a:rPr>
              <a:t>cellulosomes</a:t>
            </a:r>
            <a:r>
              <a:rPr lang="en-US" sz="1400" dirty="0">
                <a:solidFill>
                  <a:srgbClr val="000000"/>
                </a:solidFill>
                <a:latin typeface="Arial" pitchFamily="34" charset="0"/>
                <a:ea typeface="Calibri" pitchFamily="34" charset="0"/>
                <a:cs typeface="Arial" pitchFamily="34" charset="0"/>
              </a:rPr>
              <a:t>, or synthetic conversion processes for coal or oil or hydrogen production, and contaminant bioremediation.</a:t>
            </a:r>
            <a:endParaRPr lang="en-US" sz="1400" dirty="0">
              <a:latin typeface="Arial" pitchFamily="34" charset="0"/>
            </a:endParaRPr>
          </a:p>
          <a:p>
            <a:pPr eaLnBrk="0" hangingPunct="0">
              <a:defRPr/>
            </a:pPr>
            <a:endParaRPr lang="en-US" dirty="0">
              <a:latin typeface="Arial" pitchFamily="34" charset="0"/>
            </a:endParaRPr>
          </a:p>
        </p:txBody>
      </p:sp>
      <p:sp>
        <p:nvSpPr>
          <p:cNvPr id="14340" name="TextBox 5"/>
          <p:cNvSpPr txBox="1">
            <a:spLocks noChangeArrowheads="1"/>
          </p:cNvSpPr>
          <p:nvPr/>
        </p:nvSpPr>
        <p:spPr bwMode="auto">
          <a:xfrm>
            <a:off x="6172200" y="6400800"/>
            <a:ext cx="2819400" cy="307975"/>
          </a:xfrm>
          <a:prstGeom prst="rect">
            <a:avLst/>
          </a:prstGeom>
          <a:noFill/>
          <a:ln w="9525">
            <a:noFill/>
            <a:miter lim="800000"/>
            <a:headEnd/>
            <a:tailEnd/>
          </a:ln>
        </p:spPr>
        <p:txBody>
          <a:bodyPr>
            <a:spAutoFit/>
          </a:bodyPr>
          <a:lstStyle/>
          <a:p>
            <a:r>
              <a:rPr lang="en-US" sz="1400" b="1">
                <a:cs typeface="Arial" charset="0"/>
              </a:rPr>
              <a:t>BERAC, Sept. 1-2, 2009</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Box 1"/>
          <p:cNvSpPr txBox="1">
            <a:spLocks noChangeArrowheads="1"/>
          </p:cNvSpPr>
          <p:nvPr/>
        </p:nvSpPr>
        <p:spPr bwMode="auto">
          <a:xfrm>
            <a:off x="6172200" y="6400800"/>
            <a:ext cx="2819400" cy="307975"/>
          </a:xfrm>
          <a:prstGeom prst="rect">
            <a:avLst/>
          </a:prstGeom>
          <a:noFill/>
          <a:ln w="9525">
            <a:noFill/>
            <a:miter lim="800000"/>
            <a:headEnd/>
            <a:tailEnd/>
          </a:ln>
        </p:spPr>
        <p:txBody>
          <a:bodyPr>
            <a:spAutoFit/>
          </a:bodyPr>
          <a:lstStyle/>
          <a:p>
            <a:r>
              <a:rPr lang="en-US" sz="1400" b="1">
                <a:cs typeface="Arial" charset="0"/>
              </a:rPr>
              <a:t>BERAC, Sept. 1-2, 2009</a:t>
            </a:r>
          </a:p>
        </p:txBody>
      </p:sp>
      <p:sp>
        <p:nvSpPr>
          <p:cNvPr id="15363" name="TextBox 2"/>
          <p:cNvSpPr txBox="1">
            <a:spLocks noChangeArrowheads="1"/>
          </p:cNvSpPr>
          <p:nvPr/>
        </p:nvSpPr>
        <p:spPr bwMode="auto">
          <a:xfrm>
            <a:off x="457200" y="152400"/>
            <a:ext cx="7924800" cy="830263"/>
          </a:xfrm>
          <a:prstGeom prst="rect">
            <a:avLst/>
          </a:prstGeom>
          <a:noFill/>
          <a:ln w="9525">
            <a:noFill/>
            <a:miter lim="800000"/>
            <a:headEnd/>
            <a:tailEnd/>
          </a:ln>
        </p:spPr>
        <p:txBody>
          <a:bodyPr>
            <a:spAutoFit/>
          </a:bodyPr>
          <a:lstStyle/>
          <a:p>
            <a:r>
              <a:rPr lang="en-US" sz="2400" b="1">
                <a:cs typeface="Arial" charset="0"/>
              </a:rPr>
              <a:t>Four, tentative topical areas identified by the initial planning committee …</a:t>
            </a:r>
          </a:p>
        </p:txBody>
      </p:sp>
      <p:sp>
        <p:nvSpPr>
          <p:cNvPr id="21505" name="Rectangle 1"/>
          <p:cNvSpPr>
            <a:spLocks noChangeArrowheads="1"/>
          </p:cNvSpPr>
          <p:nvPr/>
        </p:nvSpPr>
        <p:spPr bwMode="auto">
          <a:xfrm>
            <a:off x="381000" y="1022350"/>
            <a:ext cx="8763000" cy="5046663"/>
          </a:xfrm>
          <a:prstGeom prst="rect">
            <a:avLst/>
          </a:prstGeom>
          <a:noFill/>
          <a:ln w="9525">
            <a:noFill/>
            <a:miter lim="800000"/>
            <a:headEnd/>
            <a:tailEnd/>
          </a:ln>
          <a:effectLst/>
        </p:spPr>
        <p:txBody>
          <a:bodyPr anchor="ctr">
            <a:spAutoFit/>
          </a:bodyPr>
          <a:lstStyle/>
          <a:p>
            <a:pPr>
              <a:defRPr/>
            </a:pPr>
            <a:r>
              <a:rPr lang="en-US" sz="1600" b="1" dirty="0">
                <a:latin typeface="Arial" pitchFamily="34" charset="0"/>
                <a:cs typeface="Arial" pitchFamily="34" charset="0"/>
              </a:rPr>
              <a:t>Research Framework for Energy Sustainability</a:t>
            </a:r>
            <a:r>
              <a:rPr lang="en-US" sz="1400" b="1" dirty="0">
                <a:latin typeface="Arial" pitchFamily="34" charset="0"/>
                <a:cs typeface="Arial" pitchFamily="34" charset="0"/>
              </a:rPr>
              <a:t>.</a:t>
            </a:r>
            <a:r>
              <a:rPr lang="en-US" sz="1400" dirty="0">
                <a:latin typeface="Arial" pitchFamily="34" charset="0"/>
                <a:cs typeface="Arial" pitchFamily="34" charset="0"/>
              </a:rPr>
              <a:t> – </a:t>
            </a:r>
            <a:r>
              <a:rPr lang="en-US" sz="1400" b="1" i="1" dirty="0">
                <a:latin typeface="Arial" pitchFamily="34" charset="0"/>
                <a:cs typeface="Arial" pitchFamily="34" charset="0"/>
              </a:rPr>
              <a:t>Subcommittee chaired by Margaret Riley.</a:t>
            </a:r>
          </a:p>
          <a:p>
            <a:pPr>
              <a:defRPr/>
            </a:pPr>
            <a:endParaRPr lang="en-US" sz="1400" dirty="0">
              <a:latin typeface="Arial" pitchFamily="34" charset="0"/>
              <a:cs typeface="Arial" pitchFamily="34" charset="0"/>
            </a:endParaRPr>
          </a:p>
          <a:p>
            <a:pPr>
              <a:defRPr/>
            </a:pPr>
            <a:r>
              <a:rPr lang="en-US" sz="1400" dirty="0">
                <a:latin typeface="Arial" pitchFamily="34" charset="0"/>
                <a:ea typeface="Calibri" pitchFamily="34" charset="0"/>
                <a:cs typeface="Arial" pitchFamily="34" charset="0"/>
              </a:rPr>
              <a:t>Sustainability and its sibling, resilience, have emerged in the 21</a:t>
            </a:r>
            <a:r>
              <a:rPr lang="en-US" sz="1400" baseline="30000" dirty="0">
                <a:latin typeface="Arial" pitchFamily="34" charset="0"/>
                <a:ea typeface="Calibri" pitchFamily="34" charset="0"/>
                <a:cs typeface="Arial" pitchFamily="34" charset="0"/>
              </a:rPr>
              <a:t>st</a:t>
            </a:r>
            <a:r>
              <a:rPr lang="en-US" sz="1400" dirty="0">
                <a:latin typeface="Arial" pitchFamily="34" charset="0"/>
                <a:ea typeface="Calibri" pitchFamily="34" charset="0"/>
                <a:cs typeface="Arial" pitchFamily="34" charset="0"/>
              </a:rPr>
              <a:t> Century as a new discipline of Sustainability Science and Technology.  Embraced globally, Wikipedia describes the discipline as an effort to provide analytic and scientific underpinnings to Sustainability as it “</a:t>
            </a:r>
            <a:r>
              <a:rPr lang="en-US" sz="1400" i="1" dirty="0">
                <a:latin typeface="Arial" pitchFamily="34" charset="0"/>
                <a:ea typeface="Calibri" pitchFamily="34" charset="0"/>
                <a:cs typeface="Arial" pitchFamily="34" charset="0"/>
              </a:rPr>
              <a:t> brings together scholarship and practice, global and local perspectives from north and south, and disciplines across the natural and social sciences, engineering, and medicine</a:t>
            </a:r>
            <a:r>
              <a:rPr lang="en-US" sz="1400" dirty="0">
                <a:latin typeface="Arial" pitchFamily="34" charset="0"/>
                <a:ea typeface="Calibri" pitchFamily="34" charset="0"/>
                <a:cs typeface="Arial" pitchFamily="34" charset="0"/>
              </a:rPr>
              <a:t> — it can be usefully thought of as </a:t>
            </a:r>
            <a:r>
              <a:rPr lang="en-US" sz="1400" i="1" dirty="0">
                <a:latin typeface="Arial" pitchFamily="34" charset="0"/>
                <a:ea typeface="Calibri" pitchFamily="34" charset="0"/>
                <a:cs typeface="Arial" pitchFamily="34" charset="0"/>
              </a:rPr>
              <a:t>"neither ‘‘basic’’ nor ‘‘applied’’ research but as a field defined by the problems it addresses rather than by the disciplines it employs; it serves the need for advancing both knowledge and action by creating a dynamic bridge between the two." </a:t>
            </a:r>
            <a:r>
              <a:rPr lang="en-US" sz="1400" dirty="0">
                <a:latin typeface="Arial" pitchFamily="34" charset="0"/>
                <a:ea typeface="Calibri" pitchFamily="34" charset="0"/>
                <a:cs typeface="Arial" pitchFamily="34" charset="0"/>
              </a:rPr>
              <a:t>Recognizing the critical implication for international policy, industry and economic security and social well being, the National Academies established a Science and Technology for sustainability Program and the National Research Council has recently released a multi agency report “Transitioning to Sustainability Through Research and Development on Ecosystem Services and </a:t>
            </a:r>
            <a:r>
              <a:rPr lang="en-US" sz="1400" dirty="0" err="1">
                <a:latin typeface="Arial" pitchFamily="34" charset="0"/>
                <a:ea typeface="Calibri" pitchFamily="34" charset="0"/>
                <a:cs typeface="Arial" pitchFamily="34" charset="0"/>
              </a:rPr>
              <a:t>Biofuels</a:t>
            </a:r>
            <a:r>
              <a:rPr lang="en-US" sz="1400" dirty="0">
                <a:latin typeface="Arial" pitchFamily="34" charset="0"/>
                <a:ea typeface="Calibri" pitchFamily="34" charset="0"/>
                <a:cs typeface="Arial" pitchFamily="34" charset="0"/>
              </a:rPr>
              <a:t>” to identify research gaps and hurdles in this one area of energy sustainability. It is noteworthy that the Proceedings of the National Academy of Sciences (USA)  launched in 2008 a new journal section dedicated to Sustainability Science dealing with the broad challenges and interactions between natural and social science in this emerging research field seeking to insure that natural resources, ecosystem services and economical opportunities are globally available to future generations.  </a:t>
            </a:r>
            <a:r>
              <a:rPr lang="en-US" sz="1400" b="1" dirty="0">
                <a:solidFill>
                  <a:schemeClr val="accent5"/>
                </a:solidFill>
                <a:latin typeface="Arial" pitchFamily="34" charset="0"/>
                <a:ea typeface="Calibri" pitchFamily="34" charset="0"/>
                <a:cs typeface="Arial" pitchFamily="34" charset="0"/>
              </a:rPr>
              <a:t>Over the coming decades drivers such as climate and land use change; food, water and energy security; and life cycle assessment in industrial production and agriculture will intersect internationally with a dynamic influence on Sustainability Science and Technology.  There is an overwhelming need for a research agenda that is responsive to these interconnections in order to define, quantify and ameliorate (where possible) changes or loss of reliance in the underlying fabric supporting sustainability.</a:t>
            </a:r>
            <a:endParaRPr lang="en-US" sz="1400" b="1" dirty="0">
              <a:solidFill>
                <a:schemeClr val="accent5"/>
              </a:solidFill>
              <a:latin typeface="Arial" pitchFamily="34" charset="0"/>
              <a:cs typeface="Arial"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Box 1"/>
          <p:cNvSpPr txBox="1">
            <a:spLocks noChangeArrowheads="1"/>
          </p:cNvSpPr>
          <p:nvPr/>
        </p:nvSpPr>
        <p:spPr bwMode="auto">
          <a:xfrm>
            <a:off x="228600" y="76200"/>
            <a:ext cx="8458200" cy="1077913"/>
          </a:xfrm>
          <a:prstGeom prst="rect">
            <a:avLst/>
          </a:prstGeom>
          <a:noFill/>
          <a:ln w="9525">
            <a:noFill/>
            <a:miter lim="800000"/>
            <a:headEnd/>
            <a:tailEnd/>
          </a:ln>
        </p:spPr>
        <p:txBody>
          <a:bodyPr>
            <a:spAutoFit/>
          </a:bodyPr>
          <a:lstStyle/>
          <a:p>
            <a:r>
              <a:rPr lang="en-US" sz="1600" b="1">
                <a:cs typeface="Arial" charset="0"/>
              </a:rPr>
              <a:t>The subcommittees are still being formulated. Below are those individuals who have agreed to participate at this point. We welcome your input to identify other possible members of these subcommittees, as well as others we would want to invite to the March initial workshop…</a:t>
            </a:r>
          </a:p>
        </p:txBody>
      </p:sp>
      <p:grpSp>
        <p:nvGrpSpPr>
          <p:cNvPr id="16387" name="Group 4"/>
          <p:cNvGrpSpPr>
            <a:grpSpLocks/>
          </p:cNvGrpSpPr>
          <p:nvPr/>
        </p:nvGrpSpPr>
        <p:grpSpPr bwMode="auto">
          <a:xfrm>
            <a:off x="304800" y="1295400"/>
            <a:ext cx="3886200" cy="2514600"/>
            <a:chOff x="304800" y="1371600"/>
            <a:chExt cx="3352800" cy="2438400"/>
          </a:xfrm>
        </p:grpSpPr>
        <p:sp>
          <p:nvSpPr>
            <p:cNvPr id="3" name="Rectangle 2"/>
            <p:cNvSpPr/>
            <p:nvPr/>
          </p:nvSpPr>
          <p:spPr>
            <a:xfrm>
              <a:off x="304800" y="1371600"/>
              <a:ext cx="2666627" cy="24384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6399" name="Rectangle 1"/>
            <p:cNvSpPr>
              <a:spLocks noChangeArrowheads="1"/>
            </p:cNvSpPr>
            <p:nvPr/>
          </p:nvSpPr>
          <p:spPr bwMode="auto">
            <a:xfrm>
              <a:off x="304800" y="1377108"/>
              <a:ext cx="3352800" cy="2417445"/>
            </a:xfrm>
            <a:prstGeom prst="rect">
              <a:avLst/>
            </a:prstGeom>
            <a:noFill/>
            <a:ln w="9525">
              <a:noFill/>
              <a:miter lim="800000"/>
              <a:headEnd/>
              <a:tailEnd/>
            </a:ln>
          </p:spPr>
          <p:txBody>
            <a:bodyPr anchor="ctr">
              <a:spAutoFit/>
            </a:bodyPr>
            <a:lstStyle/>
            <a:p>
              <a:r>
                <a:rPr lang="en-US" sz="1200" b="1">
                  <a:ea typeface="Calibri" pitchFamily="34" charset="0"/>
                  <a:cs typeface="Times New Roman" pitchFamily="18" charset="0"/>
                </a:rPr>
                <a:t>Climate Change (Dave Randall, chair)</a:t>
              </a:r>
              <a:endParaRPr lang="en-US" sz="1200">
                <a:ea typeface="Calibri" pitchFamily="34" charset="0"/>
                <a:cs typeface="Times New Roman" pitchFamily="18" charset="0"/>
              </a:endParaRPr>
            </a:p>
            <a:p>
              <a:pPr eaLnBrk="0" hangingPunct="0"/>
              <a:endParaRPr lang="en-US" sz="1200">
                <a:ea typeface="Calibri" pitchFamily="34" charset="0"/>
                <a:cs typeface="Times New Roman" pitchFamily="18" charset="0"/>
              </a:endParaRPr>
            </a:p>
            <a:p>
              <a:pPr eaLnBrk="0" hangingPunct="0"/>
              <a:r>
                <a:rPr lang="en-US" sz="1200">
                  <a:ea typeface="Calibri" pitchFamily="34" charset="0"/>
                  <a:cs typeface="Times New Roman" pitchFamily="18" charset="0"/>
                </a:rPr>
                <a:t>Scott Denning</a:t>
              </a:r>
            </a:p>
            <a:p>
              <a:pPr eaLnBrk="0" hangingPunct="0"/>
              <a:r>
                <a:rPr lang="en-US" sz="1200">
                  <a:ea typeface="Calibri" pitchFamily="34" charset="0"/>
                  <a:cs typeface="Times New Roman" pitchFamily="18" charset="0"/>
                </a:rPr>
                <a:t>Don Ort</a:t>
              </a:r>
            </a:p>
            <a:p>
              <a:pPr eaLnBrk="0" hangingPunct="0"/>
              <a:r>
                <a:rPr lang="en-US" sz="1200">
                  <a:ea typeface="Calibri" pitchFamily="34" charset="0"/>
                  <a:cs typeface="Times New Roman" pitchFamily="18" charset="0"/>
                </a:rPr>
                <a:t>Inez Fung</a:t>
              </a:r>
            </a:p>
            <a:p>
              <a:pPr eaLnBrk="0" hangingPunct="0"/>
              <a:r>
                <a:rPr lang="en-US" sz="1200">
                  <a:ea typeface="Calibri" pitchFamily="34" charset="0"/>
                  <a:cs typeface="Times New Roman" pitchFamily="18" charset="0"/>
                </a:rPr>
                <a:t>Bob Dickinson</a:t>
              </a:r>
            </a:p>
            <a:p>
              <a:pPr eaLnBrk="0" hangingPunct="0"/>
              <a:r>
                <a:rPr lang="en-US" sz="1200">
                  <a:ea typeface="Calibri" pitchFamily="34" charset="0"/>
                  <a:cs typeface="Times New Roman" pitchFamily="18" charset="0"/>
                </a:rPr>
                <a:t>Peter  Thornton</a:t>
              </a:r>
            </a:p>
            <a:p>
              <a:pPr eaLnBrk="0" hangingPunct="0"/>
              <a:r>
                <a:rPr lang="en-US" sz="1200">
                  <a:ea typeface="Calibri" pitchFamily="34" charset="0"/>
                  <a:cs typeface="Times New Roman" pitchFamily="18" charset="0"/>
                </a:rPr>
                <a:t>Warren Washington</a:t>
              </a:r>
            </a:p>
            <a:p>
              <a:pPr eaLnBrk="0" hangingPunct="0"/>
              <a:r>
                <a:rPr lang="en-US" sz="1200">
                  <a:ea typeface="Calibri" pitchFamily="34" charset="0"/>
                  <a:cs typeface="Times New Roman" pitchFamily="18" charset="0"/>
                </a:rPr>
                <a:t>Jerry Meehl</a:t>
              </a:r>
            </a:p>
            <a:p>
              <a:pPr eaLnBrk="0" hangingPunct="0"/>
              <a:r>
                <a:rPr lang="en-US" sz="1200">
                  <a:ea typeface="Calibri" pitchFamily="34" charset="0"/>
                  <a:cs typeface="Times New Roman" pitchFamily="18" charset="0"/>
                </a:rPr>
                <a:t>Phil Robertson</a:t>
              </a:r>
            </a:p>
            <a:p>
              <a:pPr eaLnBrk="0" hangingPunct="0"/>
              <a:r>
                <a:rPr lang="en-US" sz="1200">
                  <a:ea typeface="Calibri" pitchFamily="34" charset="0"/>
                  <a:cs typeface="Times New Roman" pitchFamily="18" charset="0"/>
                </a:rPr>
                <a:t>Kirk Bryan</a:t>
              </a:r>
            </a:p>
            <a:p>
              <a:pPr eaLnBrk="0" hangingPunct="0"/>
              <a:r>
                <a:rPr lang="en-US" sz="1200">
                  <a:ea typeface="Calibri" pitchFamily="34" charset="0"/>
                  <a:cs typeface="Times New Roman" pitchFamily="18" charset="0"/>
                </a:rPr>
                <a:t>Peter Gent</a:t>
              </a:r>
            </a:p>
            <a:p>
              <a:pPr eaLnBrk="0" hangingPunct="0"/>
              <a:r>
                <a:rPr lang="en-US" sz="1200">
                  <a:ea typeface="Calibri" pitchFamily="34" charset="0"/>
                  <a:cs typeface="Times New Roman" pitchFamily="18" charset="0"/>
                </a:rPr>
                <a:t>Don Zack</a:t>
              </a:r>
            </a:p>
          </p:txBody>
        </p:sp>
      </p:grpSp>
      <p:grpSp>
        <p:nvGrpSpPr>
          <p:cNvPr id="16388" name="Group 8"/>
          <p:cNvGrpSpPr>
            <a:grpSpLocks/>
          </p:cNvGrpSpPr>
          <p:nvPr/>
        </p:nvGrpSpPr>
        <p:grpSpPr bwMode="auto">
          <a:xfrm>
            <a:off x="4724400" y="1295400"/>
            <a:ext cx="2667000" cy="2438400"/>
            <a:chOff x="4724400" y="1295400"/>
            <a:chExt cx="2667000" cy="2438400"/>
          </a:xfrm>
        </p:grpSpPr>
        <p:sp>
          <p:nvSpPr>
            <p:cNvPr id="7" name="Rectangle 6"/>
            <p:cNvSpPr/>
            <p:nvPr/>
          </p:nvSpPr>
          <p:spPr>
            <a:xfrm>
              <a:off x="4724400" y="1295400"/>
              <a:ext cx="2667000" cy="24384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6397" name="Rectangle 1"/>
            <p:cNvSpPr>
              <a:spLocks noChangeArrowheads="1"/>
            </p:cNvSpPr>
            <p:nvPr/>
          </p:nvSpPr>
          <p:spPr bwMode="auto">
            <a:xfrm>
              <a:off x="4724400" y="1447800"/>
              <a:ext cx="2667000" cy="2123658"/>
            </a:xfrm>
            <a:prstGeom prst="rect">
              <a:avLst/>
            </a:prstGeom>
            <a:noFill/>
            <a:ln w="9525">
              <a:noFill/>
              <a:miter lim="800000"/>
              <a:headEnd/>
              <a:tailEnd/>
            </a:ln>
          </p:spPr>
          <p:txBody>
            <a:bodyPr anchor="ctr">
              <a:spAutoFit/>
            </a:bodyPr>
            <a:lstStyle/>
            <a:p>
              <a:r>
                <a:rPr lang="en-US" sz="1200" b="1">
                  <a:cs typeface="Arial" charset="0"/>
                </a:rPr>
                <a:t>Systems Biology (G. Stacey, chair)</a:t>
              </a:r>
              <a:endParaRPr lang="en-US" sz="1200">
                <a:cs typeface="Arial" charset="0"/>
              </a:endParaRPr>
            </a:p>
            <a:p>
              <a:r>
                <a:rPr lang="en-US" sz="1200">
                  <a:cs typeface="Arial" charset="0"/>
                </a:rPr>
                <a:t> </a:t>
              </a:r>
            </a:p>
            <a:p>
              <a:r>
                <a:rPr lang="en-US" sz="1200">
                  <a:cs typeface="Arial" charset="0"/>
                </a:rPr>
                <a:t>Eric Mjolness	</a:t>
              </a:r>
            </a:p>
            <a:p>
              <a:r>
                <a:rPr lang="en-US" sz="1200">
                  <a:cs typeface="Arial" charset="0"/>
                </a:rPr>
                <a:t>Nitin Baliga</a:t>
              </a:r>
            </a:p>
            <a:p>
              <a:r>
                <a:rPr lang="en-US" sz="1200">
                  <a:cs typeface="Arial" charset="0"/>
                </a:rPr>
                <a:t>Elliot Meyerowitz</a:t>
              </a:r>
            </a:p>
            <a:p>
              <a:r>
                <a:rPr lang="en-US" sz="1200">
                  <a:cs typeface="Arial" charset="0"/>
                </a:rPr>
                <a:t>Mark Gerstein</a:t>
              </a:r>
            </a:p>
            <a:p>
              <a:r>
                <a:rPr lang="en-US" sz="1200">
                  <a:cs typeface="Arial" charset="0"/>
                </a:rPr>
                <a:t>Roberto Kolter</a:t>
              </a:r>
            </a:p>
            <a:p>
              <a:r>
                <a:rPr lang="en-US" sz="1200">
                  <a:cs typeface="Arial" charset="0"/>
                </a:rPr>
                <a:t>Jim Tiedje</a:t>
              </a:r>
            </a:p>
            <a:p>
              <a:r>
                <a:rPr lang="en-US" sz="1200">
                  <a:cs typeface="Arial" charset="0"/>
                </a:rPr>
                <a:t>Janet Westpheling</a:t>
              </a:r>
            </a:p>
            <a:p>
              <a:r>
                <a:rPr lang="en-US" sz="1200">
                  <a:cs typeface="Arial" charset="0"/>
                </a:rPr>
                <a:t>Greg Pestko</a:t>
              </a:r>
            </a:p>
          </p:txBody>
        </p:sp>
      </p:grpSp>
      <p:grpSp>
        <p:nvGrpSpPr>
          <p:cNvPr id="16389" name="Group 14"/>
          <p:cNvGrpSpPr>
            <a:grpSpLocks/>
          </p:cNvGrpSpPr>
          <p:nvPr/>
        </p:nvGrpSpPr>
        <p:grpSpPr bwMode="auto">
          <a:xfrm>
            <a:off x="2286000" y="4038600"/>
            <a:ext cx="2667000" cy="2438400"/>
            <a:chOff x="1828800" y="4038600"/>
            <a:chExt cx="2667000" cy="2438400"/>
          </a:xfrm>
        </p:grpSpPr>
        <p:sp>
          <p:nvSpPr>
            <p:cNvPr id="11" name="Rectangle 10"/>
            <p:cNvSpPr/>
            <p:nvPr/>
          </p:nvSpPr>
          <p:spPr>
            <a:xfrm>
              <a:off x="1828800" y="4038600"/>
              <a:ext cx="2667000" cy="24384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6395" name="Rectangle 12"/>
            <p:cNvSpPr>
              <a:spLocks noChangeArrowheads="1"/>
            </p:cNvSpPr>
            <p:nvPr/>
          </p:nvSpPr>
          <p:spPr bwMode="auto">
            <a:xfrm>
              <a:off x="1905000" y="4114800"/>
              <a:ext cx="2514600" cy="2123658"/>
            </a:xfrm>
            <a:prstGeom prst="rect">
              <a:avLst/>
            </a:prstGeom>
            <a:noFill/>
            <a:ln w="9525">
              <a:noFill/>
              <a:miter lim="800000"/>
              <a:headEnd/>
              <a:tailEnd/>
            </a:ln>
          </p:spPr>
          <p:txBody>
            <a:bodyPr>
              <a:spAutoFit/>
            </a:bodyPr>
            <a:lstStyle/>
            <a:p>
              <a:pPr eaLnBrk="0" hangingPunct="0"/>
              <a:r>
                <a:rPr lang="en-US" sz="1200" b="1">
                  <a:ea typeface="Calibri" pitchFamily="34" charset="0"/>
                  <a:cs typeface="Arial" charset="0"/>
                </a:rPr>
                <a:t>Information and Synthetic Biology Systems Integration Framewor</a:t>
              </a:r>
              <a:r>
                <a:rPr lang="en-US" sz="1200">
                  <a:ea typeface="Calibri" pitchFamily="34" charset="0"/>
                  <a:cs typeface="Arial" charset="0"/>
                </a:rPr>
                <a:t>k –</a:t>
              </a:r>
              <a:r>
                <a:rPr lang="en-US" sz="1200" b="1">
                  <a:ea typeface="Calibri" pitchFamily="34" charset="0"/>
                  <a:cs typeface="Arial" charset="0"/>
                </a:rPr>
                <a:t> (Gary Sayler, Chair)</a:t>
              </a:r>
              <a:r>
                <a:rPr lang="en-US" sz="1200">
                  <a:ea typeface="Calibri" pitchFamily="34" charset="0"/>
                  <a:cs typeface="Arial" charset="0"/>
                </a:rPr>
                <a:t> </a:t>
              </a:r>
            </a:p>
            <a:p>
              <a:pPr eaLnBrk="0" hangingPunct="0"/>
              <a:endParaRPr lang="en-US" sz="1200">
                <a:ea typeface="Calibri" pitchFamily="34" charset="0"/>
                <a:cs typeface="Arial" charset="0"/>
              </a:endParaRPr>
            </a:p>
            <a:p>
              <a:pPr eaLnBrk="0" hangingPunct="0"/>
              <a:r>
                <a:rPr lang="en-US" sz="1200">
                  <a:ea typeface="Calibri" pitchFamily="34" charset="0"/>
                  <a:cs typeface="Arial" charset="0"/>
                </a:rPr>
                <a:t>George Church</a:t>
              </a:r>
            </a:p>
            <a:p>
              <a:pPr eaLnBrk="0" hangingPunct="0"/>
              <a:r>
                <a:rPr lang="en-US" sz="1200">
                  <a:ea typeface="Calibri" pitchFamily="34" charset="0"/>
                  <a:cs typeface="Arial" charset="0"/>
                </a:rPr>
                <a:t>Mike Simpson</a:t>
              </a:r>
            </a:p>
            <a:p>
              <a:pPr eaLnBrk="0" hangingPunct="0"/>
              <a:r>
                <a:rPr lang="en-US" sz="1200">
                  <a:ea typeface="Calibri" pitchFamily="34" charset="0"/>
                  <a:cs typeface="Arial" charset="0"/>
                </a:rPr>
                <a:t>Jim Collins </a:t>
              </a:r>
            </a:p>
            <a:p>
              <a:pPr eaLnBrk="0" hangingPunct="0"/>
              <a:endParaRPr lang="en-US" sz="1200">
                <a:ea typeface="Calibri" pitchFamily="34" charset="0"/>
                <a:cs typeface="Arial" charset="0"/>
              </a:endParaRPr>
            </a:p>
            <a:p>
              <a:pPr eaLnBrk="0" hangingPunct="0"/>
              <a:endParaRPr lang="en-US" sz="1200">
                <a:ea typeface="Calibri" pitchFamily="34" charset="0"/>
                <a:cs typeface="Arial" charset="0"/>
              </a:endParaRPr>
            </a:p>
            <a:p>
              <a:pPr eaLnBrk="0" hangingPunct="0"/>
              <a:endParaRPr lang="en-US" sz="1200">
                <a:ea typeface="Calibri" pitchFamily="34" charset="0"/>
                <a:cs typeface="Arial" charset="0"/>
              </a:endParaRPr>
            </a:p>
          </p:txBody>
        </p:sp>
      </p:grpSp>
      <p:grpSp>
        <p:nvGrpSpPr>
          <p:cNvPr id="16390" name="Group 16"/>
          <p:cNvGrpSpPr>
            <a:grpSpLocks/>
          </p:cNvGrpSpPr>
          <p:nvPr/>
        </p:nvGrpSpPr>
        <p:grpSpPr bwMode="auto">
          <a:xfrm>
            <a:off x="6019800" y="3962400"/>
            <a:ext cx="2667000" cy="2438400"/>
            <a:chOff x="6019800" y="3962400"/>
            <a:chExt cx="2667000" cy="2438400"/>
          </a:xfrm>
        </p:grpSpPr>
        <p:sp>
          <p:nvSpPr>
            <p:cNvPr id="14" name="Rectangle 13"/>
            <p:cNvSpPr/>
            <p:nvPr/>
          </p:nvSpPr>
          <p:spPr>
            <a:xfrm>
              <a:off x="6019800" y="3962400"/>
              <a:ext cx="2667000" cy="24384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6393" name="Rectangle 15"/>
            <p:cNvSpPr>
              <a:spLocks noChangeArrowheads="1"/>
            </p:cNvSpPr>
            <p:nvPr/>
          </p:nvSpPr>
          <p:spPr bwMode="auto">
            <a:xfrm>
              <a:off x="6096000" y="4038600"/>
              <a:ext cx="2514600" cy="1569660"/>
            </a:xfrm>
            <a:prstGeom prst="rect">
              <a:avLst/>
            </a:prstGeom>
            <a:noFill/>
            <a:ln w="9525">
              <a:noFill/>
              <a:miter lim="800000"/>
              <a:headEnd/>
              <a:tailEnd/>
            </a:ln>
          </p:spPr>
          <p:txBody>
            <a:bodyPr>
              <a:spAutoFit/>
            </a:bodyPr>
            <a:lstStyle/>
            <a:p>
              <a:pPr eaLnBrk="0" hangingPunct="0"/>
              <a:r>
                <a:rPr lang="en-US" sz="1200" b="1">
                  <a:cs typeface="Arial" charset="0"/>
                </a:rPr>
                <a:t>Research Framework for Energy Sustainability.</a:t>
              </a:r>
              <a:r>
                <a:rPr lang="en-US" sz="1200">
                  <a:cs typeface="Arial" charset="0"/>
                </a:rPr>
                <a:t> – (</a:t>
              </a:r>
              <a:r>
                <a:rPr lang="en-US" sz="1200" b="1">
                  <a:cs typeface="Arial" charset="0"/>
                </a:rPr>
                <a:t>Margaret Riley, Chair)</a:t>
              </a:r>
              <a:r>
                <a:rPr lang="en-US" sz="1200"/>
                <a:t> </a:t>
              </a:r>
            </a:p>
            <a:p>
              <a:pPr eaLnBrk="0" hangingPunct="0"/>
              <a:endParaRPr lang="en-US" sz="1200"/>
            </a:p>
            <a:p>
              <a:pPr eaLnBrk="0" hangingPunct="0"/>
              <a:r>
                <a:rPr lang="en-US" sz="1200"/>
                <a:t>Virginia Dale</a:t>
              </a:r>
            </a:p>
            <a:p>
              <a:pPr eaLnBrk="0" hangingPunct="0"/>
              <a:r>
                <a:rPr lang="en-US" sz="1200"/>
                <a:t>Daniel Kammen</a:t>
              </a:r>
            </a:p>
            <a:p>
              <a:pPr eaLnBrk="0" hangingPunct="0"/>
              <a:r>
                <a:rPr lang="en-US" sz="1200"/>
                <a:t>Alan Hecht </a:t>
              </a:r>
              <a:endParaRPr lang="en-US" sz="1200" b="1">
                <a:ea typeface="Calibri" pitchFamily="34" charset="0"/>
                <a:cs typeface="Arial" charset="0"/>
              </a:endParaRPr>
            </a:p>
            <a:p>
              <a:endParaRPr lang="en-US" sz="1200" b="1">
                <a:cs typeface="Arial" charset="0"/>
              </a:endParaRPr>
            </a:p>
          </p:txBody>
        </p:sp>
      </p:grpSp>
      <p:sp>
        <p:nvSpPr>
          <p:cNvPr id="16391" name="TextBox 17"/>
          <p:cNvSpPr txBox="1">
            <a:spLocks noChangeArrowheads="1"/>
          </p:cNvSpPr>
          <p:nvPr/>
        </p:nvSpPr>
        <p:spPr bwMode="auto">
          <a:xfrm>
            <a:off x="6172200" y="6550025"/>
            <a:ext cx="2819400" cy="307975"/>
          </a:xfrm>
          <a:prstGeom prst="rect">
            <a:avLst/>
          </a:prstGeom>
          <a:noFill/>
          <a:ln w="9525">
            <a:noFill/>
            <a:miter lim="800000"/>
            <a:headEnd/>
            <a:tailEnd/>
          </a:ln>
        </p:spPr>
        <p:txBody>
          <a:bodyPr>
            <a:spAutoFit/>
          </a:bodyPr>
          <a:lstStyle/>
          <a:p>
            <a:r>
              <a:rPr lang="en-US" sz="1400" b="1">
                <a:cs typeface="Arial" charset="0"/>
              </a:rPr>
              <a:t>BERAC, Sept. 1-2, 2009</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Box 1"/>
          <p:cNvSpPr txBox="1">
            <a:spLocks noChangeArrowheads="1"/>
          </p:cNvSpPr>
          <p:nvPr/>
        </p:nvSpPr>
        <p:spPr bwMode="auto">
          <a:xfrm>
            <a:off x="228600" y="152400"/>
            <a:ext cx="8686800" cy="1200150"/>
          </a:xfrm>
          <a:prstGeom prst="rect">
            <a:avLst/>
          </a:prstGeom>
          <a:noFill/>
          <a:ln w="9525">
            <a:noFill/>
            <a:miter lim="800000"/>
            <a:headEnd/>
            <a:tailEnd/>
          </a:ln>
        </p:spPr>
        <p:txBody>
          <a:bodyPr>
            <a:spAutoFit/>
          </a:bodyPr>
          <a:lstStyle/>
          <a:p>
            <a:r>
              <a:rPr lang="en-US" sz="2400" b="1">
                <a:cs typeface="Arial" charset="0"/>
              </a:rPr>
              <a:t>We need your help to make this strategic planning initiative valuable, relevant, comprehensive, rigorous, and impactful…</a:t>
            </a:r>
          </a:p>
        </p:txBody>
      </p:sp>
      <p:sp>
        <p:nvSpPr>
          <p:cNvPr id="3" name="TextBox 2"/>
          <p:cNvSpPr txBox="1"/>
          <p:nvPr/>
        </p:nvSpPr>
        <p:spPr>
          <a:xfrm>
            <a:off x="381000" y="1524000"/>
            <a:ext cx="8610600" cy="4524375"/>
          </a:xfrm>
          <a:prstGeom prst="rect">
            <a:avLst/>
          </a:prstGeom>
          <a:noFill/>
        </p:spPr>
        <p:txBody>
          <a:bodyPr>
            <a:spAutoFit/>
          </a:bodyPr>
          <a:lstStyle/>
          <a:p>
            <a:pPr fontAlgn="auto">
              <a:spcBef>
                <a:spcPts val="0"/>
              </a:spcBef>
              <a:spcAft>
                <a:spcPts val="0"/>
              </a:spcAft>
              <a:buFont typeface="Wingdings" pitchFamily="2" charset="2"/>
              <a:buChar char="ü"/>
              <a:defRPr/>
            </a:pPr>
            <a:r>
              <a:rPr lang="en-US" sz="2000" dirty="0">
                <a:solidFill>
                  <a:schemeClr val="accent5"/>
                </a:solidFill>
                <a:latin typeface="+mn-lt"/>
              </a:rPr>
              <a:t> </a:t>
            </a:r>
            <a:r>
              <a:rPr lang="en-US" sz="2400" b="1" dirty="0">
                <a:solidFill>
                  <a:schemeClr val="accent5"/>
                </a:solidFill>
                <a:latin typeface="Arial" pitchFamily="34" charset="0"/>
                <a:cs typeface="Arial" pitchFamily="34" charset="0"/>
              </a:rPr>
              <a:t>Are the four topic areas identified by the current planning committee the most appropriate?</a:t>
            </a:r>
          </a:p>
          <a:p>
            <a:pPr fontAlgn="auto">
              <a:spcBef>
                <a:spcPts val="0"/>
              </a:spcBef>
              <a:spcAft>
                <a:spcPts val="0"/>
              </a:spcAft>
              <a:defRPr/>
            </a:pPr>
            <a:endParaRPr lang="en-US" sz="2400" b="1" dirty="0">
              <a:solidFill>
                <a:schemeClr val="accent5"/>
              </a:solidFill>
              <a:latin typeface="Arial" pitchFamily="34" charset="0"/>
              <a:cs typeface="Arial" pitchFamily="34" charset="0"/>
            </a:endParaRPr>
          </a:p>
          <a:p>
            <a:pPr fontAlgn="auto">
              <a:spcBef>
                <a:spcPts val="0"/>
              </a:spcBef>
              <a:spcAft>
                <a:spcPts val="0"/>
              </a:spcAft>
              <a:buFont typeface="Wingdings" pitchFamily="2" charset="2"/>
              <a:buChar char="ü"/>
              <a:defRPr/>
            </a:pPr>
            <a:r>
              <a:rPr lang="en-US" sz="2400" b="1" dirty="0">
                <a:solidFill>
                  <a:schemeClr val="accent5"/>
                </a:solidFill>
                <a:latin typeface="Arial" pitchFamily="34" charset="0"/>
                <a:cs typeface="Arial" pitchFamily="34" charset="0"/>
              </a:rPr>
              <a:t> Is the plan for the strategic planning process and the initial workshop appropriate and effective?</a:t>
            </a:r>
          </a:p>
          <a:p>
            <a:pPr fontAlgn="auto">
              <a:spcBef>
                <a:spcPts val="0"/>
              </a:spcBef>
              <a:spcAft>
                <a:spcPts val="0"/>
              </a:spcAft>
              <a:defRPr/>
            </a:pPr>
            <a:endParaRPr lang="en-US" sz="2400" b="1" dirty="0">
              <a:solidFill>
                <a:schemeClr val="accent5"/>
              </a:solidFill>
              <a:latin typeface="Arial" pitchFamily="34" charset="0"/>
              <a:cs typeface="Arial" pitchFamily="34" charset="0"/>
            </a:endParaRPr>
          </a:p>
          <a:p>
            <a:pPr fontAlgn="auto">
              <a:spcBef>
                <a:spcPts val="0"/>
              </a:spcBef>
              <a:spcAft>
                <a:spcPts val="0"/>
              </a:spcAft>
              <a:buFont typeface="Wingdings" pitchFamily="2" charset="2"/>
              <a:buChar char="ü"/>
              <a:defRPr/>
            </a:pPr>
            <a:r>
              <a:rPr lang="en-US" sz="2400" b="1" dirty="0">
                <a:solidFill>
                  <a:schemeClr val="accent5"/>
                </a:solidFill>
                <a:latin typeface="Arial" pitchFamily="34" charset="0"/>
                <a:cs typeface="Arial" pitchFamily="34" charset="0"/>
              </a:rPr>
              <a:t> How do we look 20 years into the future?</a:t>
            </a:r>
          </a:p>
          <a:p>
            <a:pPr fontAlgn="auto">
              <a:spcBef>
                <a:spcPts val="0"/>
              </a:spcBef>
              <a:spcAft>
                <a:spcPts val="0"/>
              </a:spcAft>
              <a:defRPr/>
            </a:pPr>
            <a:endParaRPr lang="en-US" sz="2400" b="1" dirty="0">
              <a:solidFill>
                <a:schemeClr val="accent5"/>
              </a:solidFill>
              <a:latin typeface="Arial" pitchFamily="34" charset="0"/>
              <a:cs typeface="Arial" pitchFamily="34" charset="0"/>
            </a:endParaRPr>
          </a:p>
          <a:p>
            <a:pPr fontAlgn="auto">
              <a:spcBef>
                <a:spcPts val="0"/>
              </a:spcBef>
              <a:spcAft>
                <a:spcPts val="0"/>
              </a:spcAft>
              <a:buFont typeface="Wingdings" pitchFamily="2" charset="2"/>
              <a:buChar char="ü"/>
              <a:defRPr/>
            </a:pPr>
            <a:r>
              <a:rPr lang="en-US" sz="2400" b="1" dirty="0">
                <a:solidFill>
                  <a:schemeClr val="accent5"/>
                </a:solidFill>
                <a:latin typeface="Arial" pitchFamily="34" charset="0"/>
                <a:cs typeface="Arial" pitchFamily="34" charset="0"/>
              </a:rPr>
              <a:t> Who are the other people that we need to enlist in this strategic planning process?</a:t>
            </a:r>
          </a:p>
          <a:p>
            <a:pPr fontAlgn="auto">
              <a:spcBef>
                <a:spcPts val="0"/>
              </a:spcBef>
              <a:spcAft>
                <a:spcPts val="0"/>
              </a:spcAft>
              <a:defRPr/>
            </a:pPr>
            <a:endParaRPr lang="en-US" sz="2400" b="1" dirty="0">
              <a:solidFill>
                <a:schemeClr val="accent5"/>
              </a:solidFill>
              <a:latin typeface="Arial" pitchFamily="34" charset="0"/>
              <a:cs typeface="Arial" pitchFamily="34" charset="0"/>
            </a:endParaRPr>
          </a:p>
          <a:p>
            <a:pPr fontAlgn="auto">
              <a:spcBef>
                <a:spcPts val="0"/>
              </a:spcBef>
              <a:spcAft>
                <a:spcPts val="0"/>
              </a:spcAft>
              <a:buFont typeface="Wingdings" pitchFamily="2" charset="2"/>
              <a:buChar char="ü"/>
              <a:defRPr/>
            </a:pPr>
            <a:r>
              <a:rPr lang="en-US" sz="2400" b="1" dirty="0">
                <a:solidFill>
                  <a:schemeClr val="accent5"/>
                </a:solidFill>
                <a:latin typeface="Arial" pitchFamily="34" charset="0"/>
                <a:cs typeface="Arial" pitchFamily="34" charset="0"/>
              </a:rPr>
              <a:t> What other questions should be address?</a:t>
            </a:r>
          </a:p>
        </p:txBody>
      </p:sp>
      <p:sp>
        <p:nvSpPr>
          <p:cNvPr id="17412" name="TextBox 3"/>
          <p:cNvSpPr txBox="1">
            <a:spLocks noChangeArrowheads="1"/>
          </p:cNvSpPr>
          <p:nvPr/>
        </p:nvSpPr>
        <p:spPr bwMode="auto">
          <a:xfrm>
            <a:off x="6172200" y="6550025"/>
            <a:ext cx="2819400" cy="307975"/>
          </a:xfrm>
          <a:prstGeom prst="rect">
            <a:avLst/>
          </a:prstGeom>
          <a:noFill/>
          <a:ln w="9525">
            <a:noFill/>
            <a:miter lim="800000"/>
            <a:headEnd/>
            <a:tailEnd/>
          </a:ln>
        </p:spPr>
        <p:txBody>
          <a:bodyPr>
            <a:spAutoFit/>
          </a:bodyPr>
          <a:lstStyle/>
          <a:p>
            <a:r>
              <a:rPr lang="en-US" sz="1400" b="1">
                <a:cs typeface="Arial" charset="0"/>
              </a:rPr>
              <a:t>BERAC, Sept. 1-2, 2009</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2.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3.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4.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docProps/app.xml><?xml version="1.0" encoding="utf-8"?>
<Properties xmlns="http://schemas.openxmlformats.org/officeDocument/2006/extended-properties" xmlns:vt="http://schemas.openxmlformats.org/officeDocument/2006/docPropsVTypes">
  <Template>Concourse</Template>
  <TotalTime>70</TotalTime>
  <Words>1940</Words>
  <Application>Microsoft Office PowerPoint</Application>
  <PresentationFormat>On-screen Show (4:3)</PresentationFormat>
  <Paragraphs>122</Paragraphs>
  <Slides>9</Slides>
  <Notes>9</Notes>
  <HiddenSlides>0</HiddenSlides>
  <MMClips>0</MMClips>
  <ScaleCrop>false</ScaleCrop>
  <HeadingPairs>
    <vt:vector size="6" baseType="variant">
      <vt:variant>
        <vt:lpstr>Fonts Used</vt:lpstr>
      </vt:variant>
      <vt:variant>
        <vt:i4>8</vt:i4>
      </vt:variant>
      <vt:variant>
        <vt:lpstr>Theme</vt:lpstr>
      </vt:variant>
      <vt:variant>
        <vt:i4>8</vt:i4>
      </vt:variant>
      <vt:variant>
        <vt:lpstr>Slide Titles</vt:lpstr>
      </vt:variant>
      <vt:variant>
        <vt:i4>9</vt:i4>
      </vt:variant>
    </vt:vector>
  </HeadingPairs>
  <TitlesOfParts>
    <vt:vector size="25" baseType="lpstr">
      <vt:lpstr>Arial</vt:lpstr>
      <vt:lpstr>Lucida Sans Unicode</vt:lpstr>
      <vt:lpstr>Wingdings 3</vt:lpstr>
      <vt:lpstr>Verdana</vt:lpstr>
      <vt:lpstr>Wingdings 2</vt:lpstr>
      <vt:lpstr>Calibri</vt:lpstr>
      <vt:lpstr>Times New Roman</vt:lpstr>
      <vt:lpstr>Wingdings</vt:lpstr>
      <vt:lpstr>Concourse</vt:lpstr>
      <vt:lpstr>1_Concourse</vt:lpstr>
      <vt:lpstr>2_Concourse</vt:lpstr>
      <vt:lpstr>3_Concourse</vt:lpstr>
      <vt:lpstr>4_Concourse</vt:lpstr>
      <vt:lpstr>5_Concourse</vt:lpstr>
      <vt:lpstr>6_Concourse</vt:lpstr>
      <vt:lpstr>7_Concourse</vt:lpstr>
      <vt:lpstr>Slide 1</vt:lpstr>
      <vt:lpstr>Slide 2</vt:lpstr>
      <vt:lpstr>Tentative Plan and Schedule ...</vt:lpstr>
      <vt:lpstr>Slide 4</vt:lpstr>
      <vt:lpstr>Slide 5</vt:lpstr>
      <vt:lpstr>Slide 6</vt:lpstr>
      <vt:lpstr>Slide 7</vt:lpstr>
      <vt:lpstr>Slide 8</vt:lpstr>
      <vt:lpstr>Slide 9</vt:lpstr>
    </vt:vector>
  </TitlesOfParts>
  <Company>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staceyg</dc:creator>
  <cp:lastModifiedBy>staceyg</cp:lastModifiedBy>
  <cp:revision>28</cp:revision>
  <dcterms:created xsi:type="dcterms:W3CDTF">2009-08-30T18:19:27Z</dcterms:created>
  <dcterms:modified xsi:type="dcterms:W3CDTF">2009-09-02T02:32:09Z</dcterms:modified>
</cp:coreProperties>
</file>