
<file path=[Content_Types].xml><?xml version="1.0" encoding="utf-8"?>
<Types xmlns="http://schemas.openxmlformats.org/package/2006/content-types">
  <Override PartName="/customXml/itemProps2.xml" ContentType="application/vnd.openxmlformats-officedocument.customXmlProperties+xml"/>
  <Override PartName="/customXml/itemProps3.xml" ContentType="application/vnd.openxmlformats-officedocument.customXmlProperties+xml"/>
  <Override PartName="/ppt/slides/slide5.xml" ContentType="application/vnd.openxmlformats-officedocument.presentationml.slide+xml"/>
  <Override PartName="/ppt/slides/slide6.xml" ContentType="application/vnd.openxmlformats-officedocument.presentationml.slide+xml"/>
  <Default Extension="png" ContentType="image/png"/>
  <Default Extension="bin" ContentType="application/vnd.openxmlformats-officedocument.oleObject"/>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5" r:id="rId4"/>
  </p:sldMasterIdLst>
  <p:handoutMasterIdLst>
    <p:handoutMasterId r:id="rId23"/>
  </p:handoutMasterIdLst>
  <p:sldIdLst>
    <p:sldId id="258" r:id="rId5"/>
    <p:sldId id="277" r:id="rId6"/>
    <p:sldId id="260" r:id="rId7"/>
    <p:sldId id="262" r:id="rId8"/>
    <p:sldId id="278" r:id="rId9"/>
    <p:sldId id="264" r:id="rId10"/>
    <p:sldId id="265" r:id="rId11"/>
    <p:sldId id="266" r:id="rId12"/>
    <p:sldId id="267" r:id="rId13"/>
    <p:sldId id="268" r:id="rId14"/>
    <p:sldId id="269" r:id="rId15"/>
    <p:sldId id="279" r:id="rId16"/>
    <p:sldId id="270" r:id="rId17"/>
    <p:sldId id="271" r:id="rId18"/>
    <p:sldId id="272" r:id="rId19"/>
    <p:sldId id="273" r:id="rId20"/>
    <p:sldId id="274" r:id="rId21"/>
    <p:sldId id="275" r:id="rId22"/>
  </p:sldIdLst>
  <p:sldSz cx="9144000" cy="6858000" type="screen4x3"/>
  <p:notesSz cx="7023100" cy="93091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65" d="100"/>
          <a:sy n="65" d="100"/>
        </p:scale>
        <p:origin x="-582" y="-114"/>
      </p:cViewPr>
      <p:guideLst>
        <p:guide orient="horz" pos="144"/>
        <p:guide orient="horz" pos="4176"/>
        <p:guide pos="3120"/>
        <p:guide pos="5657"/>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5138"/>
          </a:xfrm>
          <a:prstGeom prst="rect">
            <a:avLst/>
          </a:prstGeom>
        </p:spPr>
        <p:txBody>
          <a:bodyPr vert="horz" lIns="91440" tIns="45720" rIns="91440" bIns="45720" rtlCol="0"/>
          <a:lstStyle>
            <a:lvl1pPr algn="r">
              <a:defRPr sz="1200"/>
            </a:lvl1pPr>
          </a:lstStyle>
          <a:p>
            <a:fld id="{DAC5FE21-2535-4378-BD26-F0759E4C00AA}" type="datetimeFigureOut">
              <a:rPr lang="en-US" smtClean="0"/>
              <a:t>9/15/2010</a:t>
            </a:fld>
            <a:endParaRPr lang="en-US"/>
          </a:p>
        </p:txBody>
      </p:sp>
      <p:sp>
        <p:nvSpPr>
          <p:cNvPr id="4" name="Footer Placeholder 3"/>
          <p:cNvSpPr>
            <a:spLocks noGrp="1"/>
          </p:cNvSpPr>
          <p:nvPr>
            <p:ph type="ftr" sz="quarter" idx="2"/>
          </p:nvPr>
        </p:nvSpPr>
        <p:spPr>
          <a:xfrm>
            <a:off x="0" y="8842375"/>
            <a:ext cx="3043238"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5138"/>
          </a:xfrm>
          <a:prstGeom prst="rect">
            <a:avLst/>
          </a:prstGeom>
        </p:spPr>
        <p:txBody>
          <a:bodyPr vert="horz" lIns="91440" tIns="45720" rIns="91440" bIns="45720" rtlCol="0" anchor="b"/>
          <a:lstStyle>
            <a:lvl1pPr algn="r">
              <a:defRPr sz="1200"/>
            </a:lvl1pPr>
          </a:lstStyle>
          <a:p>
            <a:fld id="{094E02EA-D28E-453D-9DCA-9721FFBCF05D}"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userDrawn="1"/>
        </p:nvSpPr>
        <p:spPr bwMode="auto">
          <a:xfrm>
            <a:off x="5610225" y="0"/>
            <a:ext cx="26988" cy="6858000"/>
          </a:xfrm>
          <a:prstGeom prst="rect">
            <a:avLst/>
          </a:prstGeom>
          <a:solidFill>
            <a:schemeClr val="accent1"/>
          </a:solidFill>
          <a:ln w="9525" cap="flat" cmpd="sng" algn="ctr">
            <a:noFill/>
            <a:prstDash val="solid"/>
            <a:round/>
            <a:headEnd type="none" w="med" len="med"/>
            <a:tailEnd type="none" w="med" len="med"/>
          </a:ln>
          <a:effectLst/>
        </p:spPr>
        <p:txBody>
          <a:bodyPr/>
          <a:lstStyle/>
          <a:p>
            <a:pPr eaLnBrk="0" hangingPunct="0">
              <a:defRPr/>
            </a:pPr>
            <a:endParaRPr lang="en-US">
              <a:latin typeface="Arial" pitchFamily="34" charset="0"/>
              <a:cs typeface="Arial" pitchFamily="34" charset="0"/>
            </a:endParaRPr>
          </a:p>
        </p:txBody>
      </p:sp>
      <p:sp>
        <p:nvSpPr>
          <p:cNvPr id="2" name="Title 1"/>
          <p:cNvSpPr>
            <a:spLocks noGrp="1"/>
          </p:cNvSpPr>
          <p:nvPr>
            <p:ph type="ctrTitle"/>
          </p:nvPr>
        </p:nvSpPr>
        <p:spPr>
          <a:xfrm>
            <a:off x="117378" y="1085334"/>
            <a:ext cx="4454622" cy="877163"/>
          </a:xfrm>
        </p:spPr>
        <p:txBody>
          <a:bodyPr wrap="square">
            <a:spAutoFit/>
          </a:bodyPr>
          <a:lstStyle>
            <a:lvl1pPr algn="l">
              <a:defRPr>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17378" y="2667000"/>
            <a:ext cx="4170536" cy="424732"/>
          </a:xfrm>
        </p:spPr>
        <p:txBody>
          <a:bodyPr wrap="square">
            <a:spAutoFit/>
          </a:bodyPr>
          <a:lstStyle>
            <a:lvl1pPr marL="0" indent="0" algn="l">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buClr>
                <a:schemeClr val="accent1"/>
              </a:buClr>
              <a:buFont typeface="Arial" pitchFamily="34" charset="0"/>
              <a:buChar cha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8_Blank">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1204" y="177114"/>
            <a:ext cx="6746796" cy="496290"/>
          </a:xfrm>
          <a:prstGeom prst="rect">
            <a:avLst/>
          </a:prstGeom>
        </p:spPr>
        <p:txBody>
          <a:bodyPr vert="horz" wrap="square" lIns="91440" tIns="45720" rIns="91440" bIns="45720" rtlCol="0" anchor="t" anchorCtr="0">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11204" y="1344823"/>
            <a:ext cx="6746796" cy="2024144"/>
          </a:xfrm>
          <a:prstGeom prst="rect">
            <a:avLst/>
          </a:prstGeom>
        </p:spPr>
        <p:txBody>
          <a:bodyPr vert="horz" wrap="square" lIns="91440" tIns="45720" rIns="91440" bIns="4572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916" r:id="rId1"/>
    <p:sldLayoutId id="2147483917" r:id="rId2"/>
    <p:sldLayoutId id="2147483919" r:id="rId3"/>
    <p:sldLayoutId id="2147483920" r:id="rId4"/>
    <p:sldLayoutId id="2147483921" r:id="rId5"/>
    <p:sldLayoutId id="2147483853" r:id="rId6"/>
  </p:sldLayoutIdLst>
  <p:hf hdr="0" ftr="0" dt="0"/>
  <p:txStyles>
    <p:titleStyle>
      <a:lvl1pPr algn="l" defTabSz="914400" rtl="0" eaLnBrk="1" latinLnBrk="0" hangingPunct="1">
        <a:lnSpc>
          <a:spcPct val="85000"/>
        </a:lnSpc>
        <a:spcBef>
          <a:spcPct val="0"/>
        </a:spcBef>
        <a:buNone/>
        <a:defRPr sz="3000" kern="1200">
          <a:solidFill>
            <a:schemeClr val="bg1"/>
          </a:solidFill>
          <a:latin typeface="Arial Black" pitchFamily="34" charset="0"/>
          <a:ea typeface="+mj-ea"/>
          <a:cs typeface="+mj-cs"/>
        </a:defRPr>
      </a:lvl1pPr>
    </p:titleStyle>
    <p:bodyStyle>
      <a:lvl1pPr marL="230188" indent="-230188" algn="l" defTabSz="914400" rtl="0" eaLnBrk="1" latinLnBrk="0" hangingPunct="1">
        <a:lnSpc>
          <a:spcPct val="90000"/>
        </a:lnSpc>
        <a:spcBef>
          <a:spcPts val="1400"/>
        </a:spcBef>
        <a:buClr>
          <a:srgbClr val="006C3A"/>
        </a:buClr>
        <a:buFont typeface="Arial" pitchFamily="34" charset="0"/>
        <a:buChar char="•"/>
        <a:defRPr sz="2800" b="0" kern="1200">
          <a:solidFill>
            <a:schemeClr val="bg1"/>
          </a:solidFill>
          <a:latin typeface="Arial Narrow" pitchFamily="34" charset="0"/>
          <a:ea typeface="+mn-ea"/>
          <a:cs typeface="+mn-cs"/>
        </a:defRPr>
      </a:lvl1pPr>
      <a:lvl2pPr marL="625475" indent="-279400" algn="l" defTabSz="914400" rtl="0" eaLnBrk="1" latinLnBrk="0" hangingPunct="1">
        <a:lnSpc>
          <a:spcPct val="90000"/>
        </a:lnSpc>
        <a:spcBef>
          <a:spcPts val="800"/>
        </a:spcBef>
        <a:buClr>
          <a:srgbClr val="006C3A"/>
        </a:buClr>
        <a:buFont typeface="Arial" pitchFamily="34" charset="0"/>
        <a:buChar char="–"/>
        <a:defRPr sz="2400" b="0" kern="1200">
          <a:solidFill>
            <a:srgbClr val="FFFFFF"/>
          </a:solidFill>
          <a:latin typeface="Arial Narrow" pitchFamily="34" charset="0"/>
          <a:ea typeface="+mn-ea"/>
          <a:cs typeface="+mn-cs"/>
        </a:defRPr>
      </a:lvl2pPr>
      <a:lvl3pPr marL="914400" indent="-230188" algn="l" defTabSz="914400" rtl="0" eaLnBrk="1" latinLnBrk="0" hangingPunct="1">
        <a:lnSpc>
          <a:spcPct val="90000"/>
        </a:lnSpc>
        <a:spcBef>
          <a:spcPts val="800"/>
        </a:spcBef>
        <a:buClr>
          <a:srgbClr val="006C3A"/>
        </a:buClr>
        <a:buFont typeface="Arial" pitchFamily="34" charset="0"/>
        <a:buChar char="•"/>
        <a:defRPr sz="2000" b="0" kern="1200">
          <a:solidFill>
            <a:srgbClr val="FFFFFF"/>
          </a:solidFill>
          <a:latin typeface="Arial Narrow" pitchFamily="34" charset="0"/>
          <a:ea typeface="+mn-ea"/>
          <a:cs typeface="+mn-cs"/>
        </a:defRPr>
      </a:lvl3pPr>
      <a:lvl4pPr marL="1144588" indent="-173038" algn="l" defTabSz="914400" rtl="0" eaLnBrk="1" latinLnBrk="0" hangingPunct="1">
        <a:lnSpc>
          <a:spcPct val="90000"/>
        </a:lnSpc>
        <a:spcBef>
          <a:spcPts val="800"/>
        </a:spcBef>
        <a:buClr>
          <a:srgbClr val="006C3A"/>
        </a:buClr>
        <a:buFont typeface="Arial" pitchFamily="34" charset="0"/>
        <a:buChar char="–"/>
        <a:defRPr sz="1800" b="0" kern="1200">
          <a:solidFill>
            <a:srgbClr val="FFFFFF"/>
          </a:solidFill>
          <a:latin typeface="Arial Narrow" pitchFamily="34" charset="0"/>
          <a:ea typeface="+mn-ea"/>
          <a:cs typeface="+mn-cs"/>
        </a:defRPr>
      </a:lvl4pPr>
      <a:lvl5pPr marL="1482725" indent="-222250" algn="l" defTabSz="914400" rtl="0" eaLnBrk="1" latinLnBrk="0" hangingPunct="1">
        <a:lnSpc>
          <a:spcPct val="90000"/>
        </a:lnSpc>
        <a:spcBef>
          <a:spcPts val="600"/>
        </a:spcBef>
        <a:buClr>
          <a:srgbClr val="006C3A"/>
        </a:buClr>
        <a:buFont typeface="Arial" pitchFamily="34" charset="0"/>
        <a:buChar char="»"/>
        <a:defRPr sz="1800" b="0" kern="1200">
          <a:solidFill>
            <a:srgbClr val="FFFFFF"/>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oleObject" Target="../embeddings/oleObject1.bin"/><Relationship Id="rId7"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3.bin"/><Relationship Id="rId5" Type="http://schemas.openxmlformats.org/officeDocument/2006/relationships/image" Target="../media/image6.png"/><Relationship Id="rId4" Type="http://schemas.openxmlformats.org/officeDocument/2006/relationships/oleObject" Target="../embeddings/oleObject2.bin"/></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a:t>Grand Challenges for Biological and Environmental Research: A Long-Term Vision</a:t>
            </a:r>
            <a:endParaRPr lang="en-US" dirty="0"/>
          </a:p>
        </p:txBody>
      </p:sp>
      <p:sp>
        <p:nvSpPr>
          <p:cNvPr id="3" name="Subtitle 2"/>
          <p:cNvSpPr>
            <a:spLocks noGrp="1"/>
          </p:cNvSpPr>
          <p:nvPr>
            <p:ph type="subTitle" idx="1"/>
          </p:nvPr>
        </p:nvSpPr>
        <p:spPr>
          <a:xfrm>
            <a:off x="117378" y="2895600"/>
            <a:ext cx="6512022" cy="762000"/>
          </a:xfrm>
        </p:spPr>
        <p:txBody>
          <a:bodyPr>
            <a:normAutofit/>
          </a:bodyPr>
          <a:lstStyle/>
          <a:p>
            <a:r>
              <a:rPr lang="en-US" b="1" dirty="0" smtClean="0"/>
              <a:t>Overview of the Report from the</a:t>
            </a:r>
            <a:br>
              <a:rPr lang="en-US" b="1" dirty="0" smtClean="0"/>
            </a:br>
            <a:r>
              <a:rPr lang="en-US" b="1" dirty="0" smtClean="0"/>
              <a:t>March 2010 Workshop </a:t>
            </a:r>
          </a:p>
          <a:p>
            <a:endParaRPr lang="en-US" dirty="0"/>
          </a:p>
          <a:p>
            <a:endParaRPr lang="en-US" dirty="0"/>
          </a:p>
        </p:txBody>
      </p:sp>
      <p:sp>
        <p:nvSpPr>
          <p:cNvPr id="4" name="Subtitle 2"/>
          <p:cNvSpPr txBox="1">
            <a:spLocks/>
          </p:cNvSpPr>
          <p:nvPr/>
        </p:nvSpPr>
        <p:spPr>
          <a:xfrm>
            <a:off x="117378" y="4147268"/>
            <a:ext cx="6512022" cy="2482132"/>
          </a:xfrm>
          <a:prstGeom prst="rect">
            <a:avLst/>
          </a:prstGeom>
        </p:spPr>
        <p:txBody>
          <a:bodyPr vert="horz" wrap="square" lIns="91440" tIns="45720" rIns="91440" bIns="45720" rtlCol="0">
            <a:normAutofit/>
          </a:bodyPr>
          <a:lstStyle/>
          <a:p>
            <a:pPr marL="0" marR="0" lvl="0" indent="0" algn="l" defTabSz="914400" rtl="0" eaLnBrk="1" fontAlgn="auto" latinLnBrk="0" hangingPunct="1">
              <a:lnSpc>
                <a:spcPct val="90000"/>
              </a:lnSpc>
              <a:spcBef>
                <a:spcPts val="1400"/>
              </a:spcBef>
              <a:spcAft>
                <a:spcPts val="0"/>
              </a:spcAft>
              <a:buClr>
                <a:srgbClr val="006C3A"/>
              </a:buClr>
              <a:buSzTx/>
              <a:buFont typeface="Arial" pitchFamily="34" charset="0"/>
              <a:buNone/>
              <a:tabLst/>
              <a:defRPr/>
            </a:pPr>
            <a:r>
              <a:rPr kumimoji="0" lang="en-US" sz="2400" b="1" i="0" u="none" strike="noStrike" kern="1200" cap="none" spc="0" normalizeH="0" baseline="0" noProof="0" dirty="0" smtClean="0">
                <a:ln>
                  <a:noFill/>
                </a:ln>
                <a:solidFill>
                  <a:schemeClr val="bg1"/>
                </a:solidFill>
                <a:effectLst/>
                <a:uLnTx/>
                <a:uFillTx/>
                <a:latin typeface="Arial Narrow" pitchFamily="34" charset="0"/>
                <a:ea typeface="+mn-ea"/>
                <a:cs typeface="+mn-cs"/>
              </a:rPr>
              <a:t>Gary Stacey</a:t>
            </a:r>
            <a:br>
              <a:rPr kumimoji="0" lang="en-US" sz="2400" b="1" i="0" u="none" strike="noStrike" kern="1200" cap="none" spc="0" normalizeH="0" baseline="0" noProof="0" dirty="0" smtClean="0">
                <a:ln>
                  <a:noFill/>
                </a:ln>
                <a:solidFill>
                  <a:schemeClr val="bg1"/>
                </a:solidFill>
                <a:effectLst/>
                <a:uLnTx/>
                <a:uFillTx/>
                <a:latin typeface="Arial Narrow" pitchFamily="34" charset="0"/>
                <a:ea typeface="+mn-ea"/>
                <a:cs typeface="+mn-cs"/>
              </a:rPr>
            </a:br>
            <a:r>
              <a:rPr lang="en-US" sz="2400" b="1" dirty="0" smtClean="0">
                <a:solidFill>
                  <a:schemeClr val="bg1"/>
                </a:solidFill>
                <a:latin typeface="Arial Narrow" pitchFamily="34" charset="0"/>
                <a:cs typeface="+mn-cs"/>
              </a:rPr>
              <a:t>BERAC Chair</a:t>
            </a:r>
            <a:br>
              <a:rPr lang="en-US" sz="2400" b="1" dirty="0" smtClean="0">
                <a:solidFill>
                  <a:schemeClr val="bg1"/>
                </a:solidFill>
                <a:latin typeface="Arial Narrow" pitchFamily="34" charset="0"/>
                <a:cs typeface="+mn-cs"/>
              </a:rPr>
            </a:br>
            <a:r>
              <a:rPr lang="en-US" sz="2400" b="1" dirty="0" smtClean="0">
                <a:solidFill>
                  <a:schemeClr val="bg1"/>
                </a:solidFill>
                <a:latin typeface="Arial Narrow" pitchFamily="34" charset="0"/>
                <a:cs typeface="+mn-cs"/>
              </a:rPr>
              <a:t>University of Missouri</a:t>
            </a:r>
          </a:p>
          <a:p>
            <a:pPr marL="0" marR="0" lvl="0" indent="0" algn="l" defTabSz="914400" rtl="0" eaLnBrk="1" fontAlgn="auto" latinLnBrk="0" hangingPunct="1">
              <a:lnSpc>
                <a:spcPct val="90000"/>
              </a:lnSpc>
              <a:spcBef>
                <a:spcPts val="1400"/>
              </a:spcBef>
              <a:spcAft>
                <a:spcPts val="0"/>
              </a:spcAft>
              <a:buClr>
                <a:srgbClr val="006C3A"/>
              </a:buClr>
              <a:buSzTx/>
              <a:buFont typeface="Arial" pitchFamily="34" charset="0"/>
              <a:buNone/>
              <a:tabLst/>
              <a:defRPr/>
            </a:pPr>
            <a:r>
              <a:rPr lang="en-US" sz="2400" b="1" dirty="0" smtClean="0">
                <a:solidFill>
                  <a:schemeClr val="bg1"/>
                </a:solidFill>
                <a:latin typeface="Arial Narrow" pitchFamily="34" charset="0"/>
                <a:cs typeface="+mn-cs"/>
              </a:rPr>
              <a:t/>
            </a:r>
            <a:br>
              <a:rPr lang="en-US" sz="2400" b="1" dirty="0" smtClean="0">
                <a:solidFill>
                  <a:schemeClr val="bg1"/>
                </a:solidFill>
                <a:latin typeface="Arial Narrow" pitchFamily="34" charset="0"/>
                <a:cs typeface="+mn-cs"/>
              </a:rPr>
            </a:br>
            <a:r>
              <a:rPr kumimoji="0" lang="en-US" sz="2400" b="1" i="0" u="none" strike="noStrike" kern="1200" cap="none" spc="0" normalizeH="0" baseline="0" noProof="0" dirty="0" smtClean="0">
                <a:ln>
                  <a:noFill/>
                </a:ln>
                <a:solidFill>
                  <a:schemeClr val="bg1"/>
                </a:solidFill>
                <a:effectLst/>
                <a:uLnTx/>
                <a:uFillTx/>
                <a:latin typeface="Arial Narrow" pitchFamily="34" charset="0"/>
                <a:ea typeface="+mn-ea"/>
                <a:cs typeface="+mn-cs"/>
              </a:rPr>
              <a:t>BERAC Meeting</a:t>
            </a:r>
            <a:br>
              <a:rPr kumimoji="0" lang="en-US" sz="2400" b="1" i="0" u="none" strike="noStrike" kern="1200" cap="none" spc="0" normalizeH="0" baseline="0" noProof="0" dirty="0" smtClean="0">
                <a:ln>
                  <a:noFill/>
                </a:ln>
                <a:solidFill>
                  <a:schemeClr val="bg1"/>
                </a:solidFill>
                <a:effectLst/>
                <a:uLnTx/>
                <a:uFillTx/>
                <a:latin typeface="Arial Narrow" pitchFamily="34" charset="0"/>
                <a:ea typeface="+mn-ea"/>
                <a:cs typeface="+mn-cs"/>
              </a:rPr>
            </a:br>
            <a:r>
              <a:rPr kumimoji="0" lang="en-US" sz="2400" b="1" i="0" u="none" strike="noStrike" kern="1200" cap="none" spc="0" normalizeH="0" baseline="0" noProof="0" dirty="0" smtClean="0">
                <a:ln>
                  <a:noFill/>
                </a:ln>
                <a:solidFill>
                  <a:schemeClr val="bg1"/>
                </a:solidFill>
                <a:effectLst/>
                <a:uLnTx/>
                <a:uFillTx/>
                <a:latin typeface="Arial Narrow" pitchFamily="34" charset="0"/>
                <a:ea typeface="+mn-ea"/>
                <a:cs typeface="+mn-cs"/>
              </a:rPr>
              <a:t>September 16, 2010</a:t>
            </a:r>
          </a:p>
          <a:p>
            <a:pPr marL="0" marR="0" lvl="0" indent="0" algn="l" defTabSz="914400" rtl="0" eaLnBrk="1" fontAlgn="auto" latinLnBrk="0" hangingPunct="1">
              <a:lnSpc>
                <a:spcPct val="90000"/>
              </a:lnSpc>
              <a:spcBef>
                <a:spcPts val="1400"/>
              </a:spcBef>
              <a:spcAft>
                <a:spcPts val="0"/>
              </a:spcAft>
              <a:buClr>
                <a:srgbClr val="006C3A"/>
              </a:buClr>
              <a:buSzTx/>
              <a:buFont typeface="Arial" pitchFamily="34" charset="0"/>
              <a:buNone/>
              <a:tabLst/>
              <a:defRPr/>
            </a:pPr>
            <a:endParaRPr kumimoji="0" lang="en-US" sz="2400" b="1" i="0" u="none" strike="noStrike" kern="1200" cap="none" spc="0" normalizeH="0" baseline="0" noProof="0" dirty="0" smtClean="0">
              <a:ln>
                <a:noFill/>
              </a:ln>
              <a:solidFill>
                <a:schemeClr val="bg1"/>
              </a:solidFill>
              <a:effectLst/>
              <a:uLnTx/>
              <a:uFillTx/>
              <a:latin typeface="Arial Narrow" pitchFamily="34" charset="0"/>
              <a:ea typeface="+mn-ea"/>
              <a:cs typeface="+mn-cs"/>
            </a:endParaRPr>
          </a:p>
          <a:p>
            <a:pPr marL="0" marR="0" lvl="0" indent="0" algn="l" defTabSz="914400" rtl="0" eaLnBrk="1" fontAlgn="auto" latinLnBrk="0" hangingPunct="1">
              <a:lnSpc>
                <a:spcPct val="90000"/>
              </a:lnSpc>
              <a:spcBef>
                <a:spcPts val="1400"/>
              </a:spcBef>
              <a:spcAft>
                <a:spcPts val="0"/>
              </a:spcAft>
              <a:buClr>
                <a:srgbClr val="006C3A"/>
              </a:buClr>
              <a:buSzTx/>
              <a:buFont typeface="Arial" pitchFamily="34" charset="0"/>
              <a:buNone/>
              <a:tabLst/>
              <a:defRPr/>
            </a:pPr>
            <a:endParaRPr kumimoji="0" lang="en-US" sz="2400" b="0" i="0" u="none" strike="noStrike" kern="1200" cap="none" spc="0" normalizeH="0" baseline="0" noProof="0" dirty="0" smtClean="0">
              <a:ln>
                <a:noFill/>
              </a:ln>
              <a:solidFill>
                <a:schemeClr val="bg1"/>
              </a:solidFill>
              <a:effectLst/>
              <a:uLnTx/>
              <a:uFillTx/>
              <a:latin typeface="Arial Narrow" pitchFamily="34" charset="0"/>
              <a:ea typeface="+mn-ea"/>
              <a:cs typeface="+mn-cs"/>
            </a:endParaRPr>
          </a:p>
          <a:p>
            <a:pPr marL="0" marR="0" lvl="0" indent="0" algn="l" defTabSz="914400" rtl="0" eaLnBrk="1" fontAlgn="auto" latinLnBrk="0" hangingPunct="1">
              <a:lnSpc>
                <a:spcPct val="90000"/>
              </a:lnSpc>
              <a:spcBef>
                <a:spcPts val="1400"/>
              </a:spcBef>
              <a:spcAft>
                <a:spcPts val="0"/>
              </a:spcAft>
              <a:buClr>
                <a:srgbClr val="006C3A"/>
              </a:buClr>
              <a:buSzTx/>
              <a:buFont typeface="Arial" pitchFamily="34" charset="0"/>
              <a:buNone/>
              <a:tabLst/>
              <a:defRPr/>
            </a:pPr>
            <a:endParaRPr kumimoji="0" lang="en-US" sz="2400" b="0" i="0" u="none" strike="noStrike" kern="1200" cap="none" spc="0" normalizeH="0" baseline="0" noProof="0" dirty="0">
              <a:ln>
                <a:noFill/>
              </a:ln>
              <a:solidFill>
                <a:schemeClr val="bg1"/>
              </a:solidFill>
              <a:effectLst/>
              <a:uLnTx/>
              <a:uFillTx/>
              <a:latin typeface="Arial Narrow" pitchFamily="34" charset="0"/>
              <a:ea typeface="+mn-ea"/>
              <a:cs typeface="+mn-cs"/>
            </a:endParaRPr>
          </a:p>
        </p:txBody>
      </p:sp>
      <p:grpSp>
        <p:nvGrpSpPr>
          <p:cNvPr id="8" name="Group 7"/>
          <p:cNvGrpSpPr/>
          <p:nvPr/>
        </p:nvGrpSpPr>
        <p:grpSpPr>
          <a:xfrm>
            <a:off x="5029200" y="1066800"/>
            <a:ext cx="3807619" cy="4953000"/>
            <a:chOff x="5029200" y="1066800"/>
            <a:chExt cx="3807619" cy="4953000"/>
          </a:xfrm>
        </p:grpSpPr>
        <p:pic>
          <p:nvPicPr>
            <p:cNvPr id="1026" name="Picture 2"/>
            <p:cNvPicPr>
              <a:picLocks noChangeAspect="1" noChangeArrowheads="1"/>
            </p:cNvPicPr>
            <p:nvPr/>
          </p:nvPicPr>
          <p:blipFill>
            <a:blip r:embed="rId2" cstate="print"/>
            <a:srcRect/>
            <a:stretch>
              <a:fillRect/>
            </a:stretch>
          </p:blipFill>
          <p:spPr bwMode="auto">
            <a:xfrm>
              <a:off x="5029200" y="1066800"/>
              <a:ext cx="3807619" cy="4953000"/>
            </a:xfrm>
            <a:prstGeom prst="rect">
              <a:avLst/>
            </a:prstGeom>
            <a:noFill/>
            <a:ln w="9525">
              <a:solidFill>
                <a:schemeClr val="accent1"/>
              </a:solidFill>
              <a:miter lim="800000"/>
              <a:headEnd/>
              <a:tailEnd/>
            </a:ln>
          </p:spPr>
        </p:pic>
        <p:sp>
          <p:nvSpPr>
            <p:cNvPr id="7" name="TextBox 6"/>
            <p:cNvSpPr txBox="1"/>
            <p:nvPr/>
          </p:nvSpPr>
          <p:spPr>
            <a:xfrm>
              <a:off x="7391400" y="1371600"/>
              <a:ext cx="954107" cy="369332"/>
            </a:xfrm>
            <a:prstGeom prst="rect">
              <a:avLst/>
            </a:prstGeom>
            <a:noFill/>
          </p:spPr>
          <p:txBody>
            <a:bodyPr wrap="none" rtlCol="0">
              <a:spAutoFit/>
            </a:bodyPr>
            <a:lstStyle/>
            <a:p>
              <a:r>
                <a:rPr lang="en-US" dirty="0" smtClean="0">
                  <a:solidFill>
                    <a:schemeClr val="bg1"/>
                  </a:solidFill>
                </a:rPr>
                <a:t>DRAFT</a:t>
              </a:r>
              <a:endParaRPr lang="en-US" dirty="0">
                <a:solidFill>
                  <a:schemeClr val="bg1"/>
                </a:solidFill>
              </a:endParaRPr>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7010400" y="293184"/>
            <a:ext cx="1905000" cy="1916616"/>
          </a:xfrm>
          <a:prstGeom prst="rect">
            <a:avLst/>
          </a:prstGeom>
          <a:noFill/>
          <a:ln w="9525">
            <a:noFill/>
            <a:miter lim="800000"/>
            <a:headEnd/>
            <a:tailEnd/>
          </a:ln>
        </p:spPr>
      </p:pic>
      <p:sp>
        <p:nvSpPr>
          <p:cNvPr id="3" name="Content Placeholder 2"/>
          <p:cNvSpPr>
            <a:spLocks noGrp="1"/>
          </p:cNvSpPr>
          <p:nvPr>
            <p:ph idx="1"/>
          </p:nvPr>
        </p:nvSpPr>
        <p:spPr>
          <a:xfrm>
            <a:off x="111204" y="1344822"/>
            <a:ext cx="8804196" cy="5360777"/>
          </a:xfrm>
        </p:spPr>
        <p:txBody>
          <a:bodyPr>
            <a:normAutofit fontScale="92500" lnSpcReduction="20000"/>
          </a:bodyPr>
          <a:lstStyle/>
          <a:p>
            <a:pPr>
              <a:buNone/>
            </a:pPr>
            <a:r>
              <a:rPr lang="en-US" b="1" dirty="0"/>
              <a:t>Measuring and Analyzing Biological Systems:</a:t>
            </a:r>
            <a:endParaRPr lang="en-US" dirty="0"/>
          </a:p>
          <a:p>
            <a:pPr>
              <a:buNone/>
            </a:pPr>
            <a:r>
              <a:rPr lang="en-US" b="1" dirty="0"/>
              <a:t> </a:t>
            </a:r>
            <a:endParaRPr lang="en-US" dirty="0"/>
          </a:p>
          <a:p>
            <a:pPr lvl="0"/>
            <a:r>
              <a:rPr lang="en-US" dirty="0"/>
              <a:t>Apply advanced computational and analytical capabilities to characterize the information molecules and network interactions used by biological systems</a:t>
            </a:r>
          </a:p>
          <a:p>
            <a:pPr lvl="0"/>
            <a:r>
              <a:rPr lang="en-US" dirty="0"/>
              <a:t>Measure microbial processes and interactions in the real world and in experimental simulations</a:t>
            </a:r>
          </a:p>
          <a:p>
            <a:pPr lvl="0"/>
            <a:r>
              <a:rPr lang="en-US" dirty="0"/>
              <a:t>Provide </a:t>
            </a:r>
            <a:r>
              <a:rPr lang="en-US" dirty="0" err="1"/>
              <a:t>standardizable</a:t>
            </a:r>
            <a:r>
              <a:rPr lang="en-US" dirty="0"/>
              <a:t>, reproducible sampling protocols and observations enabling functional characterizations of systems and synthetic design </a:t>
            </a:r>
          </a:p>
          <a:p>
            <a:pPr lvl="0"/>
            <a:r>
              <a:rPr lang="en-US" dirty="0"/>
              <a:t>Define the range of </a:t>
            </a:r>
            <a:r>
              <a:rPr lang="en-US" dirty="0" err="1"/>
              <a:t>analytes</a:t>
            </a:r>
            <a:r>
              <a:rPr lang="en-US" dirty="0"/>
              <a:t>, </a:t>
            </a:r>
            <a:r>
              <a:rPr lang="en-US" dirty="0" err="1"/>
              <a:t>ligands</a:t>
            </a:r>
            <a:r>
              <a:rPr lang="en-US" dirty="0"/>
              <a:t>, and fluxes of materials to be measured</a:t>
            </a:r>
          </a:p>
          <a:p>
            <a:r>
              <a:rPr lang="en-US" dirty="0"/>
              <a:t>Define scalability requirements for measurement technologies and develop capabilities for </a:t>
            </a:r>
            <a:r>
              <a:rPr lang="en-US" i="1" dirty="0"/>
              <a:t>in situ </a:t>
            </a:r>
            <a:r>
              <a:rPr lang="en-US" dirty="0"/>
              <a:t>and </a:t>
            </a:r>
            <a:r>
              <a:rPr lang="en-US" i="1" dirty="0"/>
              <a:t>in vitro </a:t>
            </a:r>
            <a:r>
              <a:rPr lang="en-US" dirty="0"/>
              <a:t>sensors</a:t>
            </a:r>
          </a:p>
          <a:p>
            <a:pPr lvl="0">
              <a:buNone/>
            </a:pPr>
            <a:endParaRPr lang="en-US" dirty="0"/>
          </a:p>
        </p:txBody>
      </p:sp>
      <p:sp>
        <p:nvSpPr>
          <p:cNvPr id="5" name="Title 1"/>
          <p:cNvSpPr>
            <a:spLocks noGrp="1"/>
          </p:cNvSpPr>
          <p:nvPr>
            <p:ph type="title"/>
          </p:nvPr>
        </p:nvSpPr>
        <p:spPr>
          <a:xfrm>
            <a:off x="111204" y="418110"/>
            <a:ext cx="8880396" cy="496290"/>
          </a:xfrm>
        </p:spPr>
        <p:txBody>
          <a:bodyPr>
            <a:normAutofit/>
          </a:bodyPr>
          <a:lstStyle/>
          <a:p>
            <a:r>
              <a:rPr lang="en-US" sz="2700" b="1" dirty="0" smtClean="0"/>
              <a:t>Grand Challenges in Biological Sciences</a:t>
            </a:r>
            <a:endParaRPr lang="en-US" sz="2700" dirty="0"/>
          </a:p>
        </p:txBody>
      </p:sp>
      <p:sp>
        <p:nvSpPr>
          <p:cNvPr id="6" name="Title 1"/>
          <p:cNvSpPr txBox="1">
            <a:spLocks/>
          </p:cNvSpPr>
          <p:nvPr/>
        </p:nvSpPr>
        <p:spPr>
          <a:xfrm>
            <a:off x="111204" y="177114"/>
            <a:ext cx="8804196" cy="508686"/>
          </a:xfrm>
          <a:prstGeom prst="rect">
            <a:avLst/>
          </a:prstGeom>
        </p:spPr>
        <p:txBody>
          <a:bodyPr vert="horz" wrap="square" lIns="91440" tIns="45720" rIns="91440" bIns="45720" rtlCol="0" anchor="t" anchorCtr="0">
            <a:normAutofit fontScale="67500" lnSpcReduction="20000"/>
          </a:bodyPr>
          <a:lstStyle/>
          <a:p>
            <a:pPr lvl="0" fontAlgn="auto">
              <a:lnSpc>
                <a:spcPct val="85000"/>
              </a:lnSpc>
              <a:spcAft>
                <a:spcPts val="0"/>
              </a:spcAft>
            </a:pPr>
            <a:r>
              <a:rPr lang="en-US" sz="3200" b="1" dirty="0" smtClean="0">
                <a:solidFill>
                  <a:schemeClr val="accent1">
                    <a:lumMod val="40000"/>
                    <a:lumOff val="60000"/>
                  </a:schemeClr>
                </a:solidFill>
                <a:latin typeface="Arial Narrow" pitchFamily="34" charset="0"/>
              </a:rPr>
              <a:t>Workshop Results </a:t>
            </a:r>
            <a:r>
              <a:rPr kumimoji="0" lang="en-US" sz="3000" b="0" i="0" u="none" strike="noStrike" kern="1200" cap="none" spc="0" normalizeH="0" baseline="0" noProof="0" dirty="0" smtClean="0">
                <a:ln>
                  <a:noFill/>
                </a:ln>
                <a:solidFill>
                  <a:schemeClr val="bg1"/>
                </a:solidFill>
                <a:effectLst/>
                <a:uLnTx/>
                <a:uFillTx/>
                <a:latin typeface="Arial Black" pitchFamily="34" charset="0"/>
                <a:ea typeface="+mj-ea"/>
                <a:cs typeface="+mj-cs"/>
              </a:rPr>
              <a:t/>
            </a:r>
            <a:br>
              <a:rPr kumimoji="0" lang="en-US" sz="3000" b="0" i="0" u="none" strike="noStrike" kern="1200" cap="none" spc="0" normalizeH="0" baseline="0" noProof="0" dirty="0" smtClean="0">
                <a:ln>
                  <a:noFill/>
                </a:ln>
                <a:solidFill>
                  <a:schemeClr val="bg1"/>
                </a:solidFill>
                <a:effectLst/>
                <a:uLnTx/>
                <a:uFillTx/>
                <a:latin typeface="Arial Black" pitchFamily="34" charset="0"/>
                <a:ea typeface="+mj-ea"/>
                <a:cs typeface="+mj-cs"/>
              </a:rPr>
            </a:br>
            <a:endParaRPr kumimoji="0" lang="en-US" sz="3000" b="0" i="0" u="none" strike="noStrike" kern="1200" cap="none" spc="0" normalizeH="0" baseline="0" noProof="0" dirty="0">
              <a:ln>
                <a:noFill/>
              </a:ln>
              <a:solidFill>
                <a:schemeClr val="bg1"/>
              </a:solidFill>
              <a:effectLst/>
              <a:uLnTx/>
              <a:uFillTx/>
              <a:latin typeface="Arial Black" pitchFamily="34" charset="0"/>
              <a:ea typeface="+mj-ea"/>
              <a:cs typeface="+mj-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204" y="1143000"/>
            <a:ext cx="8880396" cy="5562599"/>
          </a:xfrm>
        </p:spPr>
        <p:txBody>
          <a:bodyPr>
            <a:normAutofit fontScale="62500" lnSpcReduction="20000"/>
          </a:bodyPr>
          <a:lstStyle/>
          <a:p>
            <a:pPr>
              <a:buNone/>
            </a:pPr>
            <a:r>
              <a:rPr lang="en-US" sz="4200" b="1" dirty="0"/>
              <a:t>Exploring Ecosystem Biogeochemistry and Carbon </a:t>
            </a:r>
            <a:r>
              <a:rPr lang="en-US" sz="4200" b="1" dirty="0" smtClean="0"/>
              <a:t>Cycling:</a:t>
            </a:r>
            <a:endParaRPr lang="en-US" sz="4200" dirty="0"/>
          </a:p>
          <a:p>
            <a:pPr>
              <a:buNone/>
            </a:pPr>
            <a:r>
              <a:rPr lang="en-US" sz="4200" b="1" dirty="0"/>
              <a:t> </a:t>
            </a:r>
            <a:endParaRPr lang="en-US" sz="4200" dirty="0"/>
          </a:p>
          <a:p>
            <a:pPr lvl="0"/>
            <a:r>
              <a:rPr lang="en-US" sz="4200" dirty="0"/>
              <a:t>Understand, predict, and manipulate the types and rates of ecosystem responses and feedbacks that result from and influence climate change</a:t>
            </a:r>
          </a:p>
          <a:p>
            <a:pPr lvl="0"/>
            <a:r>
              <a:rPr lang="en-US" sz="4200" dirty="0"/>
              <a:t>Deploy synthetic (or </a:t>
            </a:r>
            <a:r>
              <a:rPr lang="en-US" sz="4200" dirty="0" err="1"/>
              <a:t>nonsynthetic</a:t>
            </a:r>
            <a:r>
              <a:rPr lang="en-US" sz="4200" dirty="0"/>
              <a:t>) biology to understand and manipulate ecosystem function</a:t>
            </a:r>
          </a:p>
          <a:p>
            <a:pPr lvl="0"/>
            <a:r>
              <a:rPr lang="en-US" sz="4200" dirty="0"/>
              <a:t>Determine the molecular basis of robustness, fitness, and selection </a:t>
            </a:r>
          </a:p>
          <a:p>
            <a:pPr lvl="0"/>
            <a:r>
              <a:rPr lang="en-US" sz="4200" dirty="0"/>
              <a:t>Develop a complete understanding of the </a:t>
            </a:r>
            <a:r>
              <a:rPr lang="en-US" sz="4200" dirty="0" smtClean="0"/>
              <a:t/>
            </a:r>
            <a:br>
              <a:rPr lang="en-US" sz="4200" dirty="0" smtClean="0"/>
            </a:br>
            <a:r>
              <a:rPr lang="en-US" sz="4200" dirty="0" smtClean="0"/>
              <a:t>biogeochemical </a:t>
            </a:r>
            <a:r>
              <a:rPr lang="en-US" sz="4200" dirty="0"/>
              <a:t>cycles important to regulating </a:t>
            </a:r>
            <a:r>
              <a:rPr lang="en-US" sz="4200" dirty="0" smtClean="0"/>
              <a:t/>
            </a:r>
            <a:br>
              <a:rPr lang="en-US" sz="4200" dirty="0" smtClean="0"/>
            </a:br>
            <a:r>
              <a:rPr lang="en-US" sz="4200" dirty="0" smtClean="0"/>
              <a:t>carbon </a:t>
            </a:r>
            <a:r>
              <a:rPr lang="en-US" sz="4200" dirty="0"/>
              <a:t>flux through biological systems</a:t>
            </a:r>
          </a:p>
          <a:p>
            <a:pPr lvl="0"/>
            <a:r>
              <a:rPr lang="en-US" sz="4200" dirty="0"/>
              <a:t>Apply functional </a:t>
            </a:r>
            <a:r>
              <a:rPr lang="en-US" sz="4200" dirty="0" err="1"/>
              <a:t>metagenomics</a:t>
            </a:r>
            <a:r>
              <a:rPr lang="en-US" sz="4200" dirty="0"/>
              <a:t> to enable mass </a:t>
            </a:r>
            <a:r>
              <a:rPr lang="en-US" sz="4200" dirty="0" smtClean="0"/>
              <a:t/>
            </a:r>
            <a:br>
              <a:rPr lang="en-US" sz="4200" dirty="0" smtClean="0"/>
            </a:br>
            <a:r>
              <a:rPr lang="en-US" sz="4200" dirty="0" smtClean="0"/>
              <a:t>balance </a:t>
            </a:r>
            <a:r>
              <a:rPr lang="en-US" sz="4200" dirty="0"/>
              <a:t>closure for biogeochemical cycles and </a:t>
            </a:r>
            <a:r>
              <a:rPr lang="en-US" sz="4200" dirty="0" smtClean="0"/>
              <a:t/>
            </a:r>
            <a:br>
              <a:rPr lang="en-US" sz="4200" dirty="0" smtClean="0"/>
            </a:br>
            <a:r>
              <a:rPr lang="en-US" sz="4200" dirty="0" smtClean="0"/>
              <a:t>transfer </a:t>
            </a:r>
            <a:r>
              <a:rPr lang="en-US" sz="4200" dirty="0"/>
              <a:t>this information to </a:t>
            </a:r>
            <a:r>
              <a:rPr lang="en-US" sz="4200" dirty="0" err="1"/>
              <a:t>biosystem</a:t>
            </a:r>
            <a:r>
              <a:rPr lang="en-US" sz="4200" dirty="0"/>
              <a:t> design</a:t>
            </a:r>
          </a:p>
          <a:p>
            <a:pPr lvl="0">
              <a:buNone/>
            </a:pPr>
            <a:endParaRPr lang="en-US" dirty="0"/>
          </a:p>
        </p:txBody>
      </p:sp>
      <p:sp>
        <p:nvSpPr>
          <p:cNvPr id="5" name="Title 1"/>
          <p:cNvSpPr>
            <a:spLocks noGrp="1"/>
          </p:cNvSpPr>
          <p:nvPr>
            <p:ph type="title"/>
          </p:nvPr>
        </p:nvSpPr>
        <p:spPr>
          <a:xfrm>
            <a:off x="111204" y="418110"/>
            <a:ext cx="8804196" cy="496290"/>
          </a:xfrm>
        </p:spPr>
        <p:txBody>
          <a:bodyPr>
            <a:normAutofit/>
          </a:bodyPr>
          <a:lstStyle/>
          <a:p>
            <a:r>
              <a:rPr lang="en-US" sz="2700" b="1" dirty="0" smtClean="0"/>
              <a:t>Grand Challenges in Biological Sciences</a:t>
            </a:r>
            <a:endParaRPr lang="en-US" sz="2700" dirty="0"/>
          </a:p>
        </p:txBody>
      </p:sp>
      <p:sp>
        <p:nvSpPr>
          <p:cNvPr id="6" name="Title 1"/>
          <p:cNvSpPr txBox="1">
            <a:spLocks/>
          </p:cNvSpPr>
          <p:nvPr/>
        </p:nvSpPr>
        <p:spPr>
          <a:xfrm>
            <a:off x="111204" y="177114"/>
            <a:ext cx="8804196" cy="508686"/>
          </a:xfrm>
          <a:prstGeom prst="rect">
            <a:avLst/>
          </a:prstGeom>
        </p:spPr>
        <p:txBody>
          <a:bodyPr vert="horz" wrap="square" lIns="91440" tIns="45720" rIns="91440" bIns="45720" rtlCol="0" anchor="t" anchorCtr="0">
            <a:normAutofit fontScale="67500" lnSpcReduction="20000"/>
          </a:bodyPr>
          <a:lstStyle/>
          <a:p>
            <a:pPr lvl="0" fontAlgn="auto">
              <a:lnSpc>
                <a:spcPct val="85000"/>
              </a:lnSpc>
              <a:spcAft>
                <a:spcPts val="0"/>
              </a:spcAft>
            </a:pPr>
            <a:r>
              <a:rPr lang="en-US" sz="3200" b="1" dirty="0" smtClean="0">
                <a:solidFill>
                  <a:schemeClr val="accent1">
                    <a:lumMod val="40000"/>
                    <a:lumOff val="60000"/>
                  </a:schemeClr>
                </a:solidFill>
                <a:latin typeface="Arial Narrow" pitchFamily="34" charset="0"/>
              </a:rPr>
              <a:t>Workshop Results </a:t>
            </a:r>
            <a:r>
              <a:rPr kumimoji="0" lang="en-US" sz="3000" b="0" i="0" u="none" strike="noStrike" kern="1200" cap="none" spc="0" normalizeH="0" baseline="0" noProof="0" dirty="0" smtClean="0">
                <a:ln>
                  <a:noFill/>
                </a:ln>
                <a:solidFill>
                  <a:schemeClr val="bg1"/>
                </a:solidFill>
                <a:effectLst/>
                <a:uLnTx/>
                <a:uFillTx/>
                <a:latin typeface="Arial Black" pitchFamily="34" charset="0"/>
                <a:ea typeface="+mj-ea"/>
                <a:cs typeface="+mj-cs"/>
              </a:rPr>
              <a:t/>
            </a:r>
            <a:br>
              <a:rPr kumimoji="0" lang="en-US" sz="3000" b="0" i="0" u="none" strike="noStrike" kern="1200" cap="none" spc="0" normalizeH="0" baseline="0" noProof="0" dirty="0" smtClean="0">
                <a:ln>
                  <a:noFill/>
                </a:ln>
                <a:solidFill>
                  <a:schemeClr val="bg1"/>
                </a:solidFill>
                <a:effectLst/>
                <a:uLnTx/>
                <a:uFillTx/>
                <a:latin typeface="Arial Black" pitchFamily="34" charset="0"/>
                <a:ea typeface="+mj-ea"/>
                <a:cs typeface="+mj-cs"/>
              </a:rPr>
            </a:br>
            <a:endParaRPr kumimoji="0" lang="en-US" sz="3000" b="0" i="0" u="none" strike="noStrike" kern="1200" cap="none" spc="0" normalizeH="0" baseline="0" noProof="0" dirty="0">
              <a:ln>
                <a:noFill/>
              </a:ln>
              <a:solidFill>
                <a:schemeClr val="bg1"/>
              </a:solidFill>
              <a:effectLst/>
              <a:uLnTx/>
              <a:uFillTx/>
              <a:latin typeface="Arial Black" pitchFamily="34" charset="0"/>
              <a:ea typeface="+mj-ea"/>
              <a:cs typeface="+mj-cs"/>
            </a:endParaRPr>
          </a:p>
        </p:txBody>
      </p:sp>
      <p:pic>
        <p:nvPicPr>
          <p:cNvPr id="6146" name="Picture 2"/>
          <p:cNvPicPr>
            <a:picLocks noChangeAspect="1" noChangeArrowheads="1"/>
          </p:cNvPicPr>
          <p:nvPr/>
        </p:nvPicPr>
        <p:blipFill>
          <a:blip r:embed="rId2" cstate="print"/>
          <a:srcRect/>
          <a:stretch>
            <a:fillRect/>
          </a:stretch>
        </p:blipFill>
        <p:spPr bwMode="auto">
          <a:xfrm>
            <a:off x="6705600" y="4267200"/>
            <a:ext cx="2181225" cy="2200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204" y="1143000"/>
            <a:ext cx="8880396" cy="5562599"/>
          </a:xfrm>
        </p:spPr>
        <p:txBody>
          <a:bodyPr>
            <a:noAutofit/>
          </a:bodyPr>
          <a:lstStyle/>
          <a:p>
            <a:pPr>
              <a:buNone/>
            </a:pPr>
            <a:r>
              <a:rPr lang="en-US" sz="2600" b="1" dirty="0"/>
              <a:t>Exploring Ecosystem Biogeochemistry and Carbon </a:t>
            </a:r>
            <a:r>
              <a:rPr lang="en-US" sz="2600" b="1" dirty="0" smtClean="0"/>
              <a:t>Cycling:</a:t>
            </a:r>
            <a:br>
              <a:rPr lang="en-US" sz="2600" b="1" dirty="0" smtClean="0"/>
            </a:br>
            <a:r>
              <a:rPr lang="en-US" sz="2600" b="1" dirty="0" smtClean="0"/>
              <a:t>-continued</a:t>
            </a:r>
            <a:r>
              <a:rPr lang="en-US" sz="2600" b="1" dirty="0"/>
              <a:t> </a:t>
            </a:r>
            <a:endParaRPr lang="en-US" sz="2600" dirty="0" smtClean="0"/>
          </a:p>
          <a:p>
            <a:pPr lvl="0"/>
            <a:r>
              <a:rPr lang="en-US" sz="2600" dirty="0" smtClean="0"/>
              <a:t>Manage plant and microbe stress response to control carbon </a:t>
            </a:r>
            <a:br>
              <a:rPr lang="en-US" sz="2600" dirty="0" smtClean="0"/>
            </a:br>
            <a:r>
              <a:rPr lang="en-US" sz="2600" dirty="0" err="1" smtClean="0"/>
              <a:t>biosequestration</a:t>
            </a:r>
            <a:r>
              <a:rPr lang="en-US" sz="2600" dirty="0" smtClean="0"/>
              <a:t> and remediation of metals and </a:t>
            </a:r>
            <a:r>
              <a:rPr lang="en-US" sz="2600" dirty="0" err="1" smtClean="0"/>
              <a:t>radionuclides</a:t>
            </a:r>
            <a:endParaRPr lang="en-US" sz="2600" dirty="0" smtClean="0"/>
          </a:p>
          <a:p>
            <a:pPr lvl="0"/>
            <a:r>
              <a:rPr lang="en-US" sz="2600" dirty="0" smtClean="0"/>
              <a:t>Define the fundamental microbial basis for permafrost carbon-methane transformations</a:t>
            </a:r>
          </a:p>
          <a:p>
            <a:pPr lvl="0"/>
            <a:r>
              <a:rPr lang="en-US" sz="2600" dirty="0" smtClean="0"/>
              <a:t>Develop designs for optimizing carbon flow for </a:t>
            </a:r>
            <a:br>
              <a:rPr lang="en-US" sz="2600" dirty="0" smtClean="0"/>
            </a:br>
            <a:r>
              <a:rPr lang="en-US" sz="2600" dirty="0" smtClean="0"/>
              <a:t>biomass production, carbon allocation, and </a:t>
            </a:r>
            <a:br>
              <a:rPr lang="en-US" sz="2600" dirty="0" smtClean="0"/>
            </a:br>
            <a:r>
              <a:rPr lang="en-US" sz="2600" dirty="0" err="1" smtClean="0"/>
              <a:t>biosequestration</a:t>
            </a:r>
            <a:r>
              <a:rPr lang="en-US" sz="2600" dirty="0" smtClean="0"/>
              <a:t> to reduce rates of atmospheric </a:t>
            </a:r>
            <a:br>
              <a:rPr lang="en-US" sz="2600" dirty="0" smtClean="0"/>
            </a:br>
            <a:r>
              <a:rPr lang="en-US" sz="2600" dirty="0" smtClean="0"/>
              <a:t>CO₂ accumulation and to increase  terrestrial </a:t>
            </a:r>
            <a:br>
              <a:rPr lang="en-US" sz="2600" dirty="0" smtClean="0"/>
            </a:br>
            <a:r>
              <a:rPr lang="en-US" sz="2600" dirty="0" smtClean="0"/>
              <a:t>carbon storage by 50% in 20 years</a:t>
            </a:r>
          </a:p>
          <a:p>
            <a:pPr lvl="0"/>
            <a:r>
              <a:rPr lang="en-US" sz="2600" dirty="0" smtClean="0"/>
              <a:t>Determine carbon and nutrient dynamics in </a:t>
            </a:r>
            <a:br>
              <a:rPr lang="en-US" sz="2600" dirty="0" smtClean="0"/>
            </a:br>
            <a:r>
              <a:rPr lang="en-US" sz="2600" dirty="0" smtClean="0"/>
              <a:t>natural systems</a:t>
            </a:r>
          </a:p>
          <a:p>
            <a:pPr lvl="0">
              <a:buNone/>
            </a:pPr>
            <a:endParaRPr lang="en-US" sz="2600" dirty="0"/>
          </a:p>
        </p:txBody>
      </p:sp>
      <p:sp>
        <p:nvSpPr>
          <p:cNvPr id="5" name="Title 1"/>
          <p:cNvSpPr>
            <a:spLocks noGrp="1"/>
          </p:cNvSpPr>
          <p:nvPr>
            <p:ph type="title"/>
          </p:nvPr>
        </p:nvSpPr>
        <p:spPr>
          <a:xfrm>
            <a:off x="111204" y="418110"/>
            <a:ext cx="8804196" cy="496290"/>
          </a:xfrm>
        </p:spPr>
        <p:txBody>
          <a:bodyPr>
            <a:normAutofit/>
          </a:bodyPr>
          <a:lstStyle/>
          <a:p>
            <a:r>
              <a:rPr lang="en-US" sz="2700" b="1" dirty="0" smtClean="0"/>
              <a:t>Grand Challenges in Biological Sciences</a:t>
            </a:r>
            <a:endParaRPr lang="en-US" sz="2700" dirty="0"/>
          </a:p>
        </p:txBody>
      </p:sp>
      <p:sp>
        <p:nvSpPr>
          <p:cNvPr id="6" name="Title 1"/>
          <p:cNvSpPr txBox="1">
            <a:spLocks/>
          </p:cNvSpPr>
          <p:nvPr/>
        </p:nvSpPr>
        <p:spPr>
          <a:xfrm>
            <a:off x="111204" y="177114"/>
            <a:ext cx="8804196" cy="508686"/>
          </a:xfrm>
          <a:prstGeom prst="rect">
            <a:avLst/>
          </a:prstGeom>
        </p:spPr>
        <p:txBody>
          <a:bodyPr vert="horz" wrap="square" lIns="91440" tIns="45720" rIns="91440" bIns="45720" rtlCol="0" anchor="t" anchorCtr="0">
            <a:normAutofit fontScale="67500" lnSpcReduction="20000"/>
          </a:bodyPr>
          <a:lstStyle/>
          <a:p>
            <a:pPr lvl="0" fontAlgn="auto">
              <a:lnSpc>
                <a:spcPct val="85000"/>
              </a:lnSpc>
              <a:spcAft>
                <a:spcPts val="0"/>
              </a:spcAft>
            </a:pPr>
            <a:r>
              <a:rPr lang="en-US" sz="3200" b="1" dirty="0" smtClean="0">
                <a:solidFill>
                  <a:schemeClr val="accent1">
                    <a:lumMod val="40000"/>
                    <a:lumOff val="60000"/>
                  </a:schemeClr>
                </a:solidFill>
                <a:latin typeface="Arial Narrow" pitchFamily="34" charset="0"/>
              </a:rPr>
              <a:t>Workshop Results </a:t>
            </a:r>
            <a:r>
              <a:rPr kumimoji="0" lang="en-US" sz="3000" b="0" i="0" u="none" strike="noStrike" kern="1200" cap="none" spc="0" normalizeH="0" baseline="0" noProof="0" dirty="0" smtClean="0">
                <a:ln>
                  <a:noFill/>
                </a:ln>
                <a:solidFill>
                  <a:schemeClr val="bg1"/>
                </a:solidFill>
                <a:effectLst/>
                <a:uLnTx/>
                <a:uFillTx/>
                <a:latin typeface="Arial Black" pitchFamily="34" charset="0"/>
                <a:ea typeface="+mj-ea"/>
                <a:cs typeface="+mj-cs"/>
              </a:rPr>
              <a:t/>
            </a:r>
            <a:br>
              <a:rPr kumimoji="0" lang="en-US" sz="3000" b="0" i="0" u="none" strike="noStrike" kern="1200" cap="none" spc="0" normalizeH="0" baseline="0" noProof="0" dirty="0" smtClean="0">
                <a:ln>
                  <a:noFill/>
                </a:ln>
                <a:solidFill>
                  <a:schemeClr val="bg1"/>
                </a:solidFill>
                <a:effectLst/>
                <a:uLnTx/>
                <a:uFillTx/>
                <a:latin typeface="Arial Black" pitchFamily="34" charset="0"/>
                <a:ea typeface="+mj-ea"/>
                <a:cs typeface="+mj-cs"/>
              </a:rPr>
            </a:br>
            <a:endParaRPr kumimoji="0" lang="en-US" sz="3000" b="0" i="0" u="none" strike="noStrike" kern="1200" cap="none" spc="0" normalizeH="0" baseline="0" noProof="0" dirty="0">
              <a:ln>
                <a:noFill/>
              </a:ln>
              <a:solidFill>
                <a:schemeClr val="bg1"/>
              </a:solidFill>
              <a:effectLst/>
              <a:uLnTx/>
              <a:uFillTx/>
              <a:latin typeface="Arial Black" pitchFamily="34" charset="0"/>
              <a:ea typeface="+mj-ea"/>
              <a:cs typeface="+mj-cs"/>
            </a:endParaRPr>
          </a:p>
        </p:txBody>
      </p:sp>
      <p:pic>
        <p:nvPicPr>
          <p:cNvPr id="6146" name="Picture 2"/>
          <p:cNvPicPr>
            <a:picLocks noChangeAspect="1" noChangeArrowheads="1"/>
          </p:cNvPicPr>
          <p:nvPr/>
        </p:nvPicPr>
        <p:blipFill>
          <a:blip r:embed="rId2" cstate="print"/>
          <a:srcRect/>
          <a:stretch>
            <a:fillRect/>
          </a:stretch>
        </p:blipFill>
        <p:spPr bwMode="auto">
          <a:xfrm>
            <a:off x="6705600" y="4267200"/>
            <a:ext cx="2181225" cy="2200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204" y="1344822"/>
            <a:ext cx="8804196" cy="5360777"/>
          </a:xfrm>
        </p:spPr>
        <p:txBody>
          <a:bodyPr>
            <a:normAutofit/>
          </a:bodyPr>
          <a:lstStyle/>
          <a:p>
            <a:pPr lvl="0"/>
            <a:r>
              <a:rPr lang="en-US" dirty="0"/>
              <a:t>Establish a new data management paradigm</a:t>
            </a:r>
          </a:p>
          <a:p>
            <a:pPr lvl="0"/>
            <a:r>
              <a:rPr lang="en-US" dirty="0"/>
              <a:t>Create a new publishing paradigm</a:t>
            </a:r>
          </a:p>
          <a:p>
            <a:pPr lvl="0"/>
            <a:r>
              <a:rPr lang="en-US" dirty="0"/>
              <a:t>Develop a new computing paradigm</a:t>
            </a:r>
          </a:p>
          <a:p>
            <a:pPr lvl="0"/>
            <a:r>
              <a:rPr lang="en-US" dirty="0"/>
              <a:t>Standardize experimental protocols and methods to increase interoperability</a:t>
            </a:r>
          </a:p>
          <a:p>
            <a:pPr lvl="0"/>
            <a:r>
              <a:rPr lang="en-US" dirty="0"/>
              <a:t>Improve data quality</a:t>
            </a:r>
          </a:p>
          <a:p>
            <a:pPr lvl="0"/>
            <a:r>
              <a:rPr lang="en-US" dirty="0"/>
              <a:t>Ensure scientific </a:t>
            </a:r>
            <a:r>
              <a:rPr lang="en-US" dirty="0" smtClean="0"/>
              <a:t/>
            </a:r>
            <a:br>
              <a:rPr lang="en-US" dirty="0" smtClean="0"/>
            </a:br>
            <a:r>
              <a:rPr lang="en-US" dirty="0" smtClean="0"/>
              <a:t>productivity</a:t>
            </a:r>
            <a:endParaRPr lang="en-US" dirty="0"/>
          </a:p>
          <a:p>
            <a:r>
              <a:rPr lang="en-US" dirty="0"/>
              <a:t>Develop virtual </a:t>
            </a:r>
            <a:r>
              <a:rPr lang="en-US" dirty="0" smtClean="0"/>
              <a:t/>
            </a:r>
            <a:br>
              <a:rPr lang="en-US" dirty="0" smtClean="0"/>
            </a:br>
            <a:r>
              <a:rPr lang="en-US" dirty="0" smtClean="0"/>
              <a:t>laboratories</a:t>
            </a:r>
            <a:endParaRPr lang="en-US" dirty="0"/>
          </a:p>
          <a:p>
            <a:pPr lvl="0">
              <a:buNone/>
            </a:pPr>
            <a:endParaRPr lang="en-US" dirty="0"/>
          </a:p>
        </p:txBody>
      </p:sp>
      <p:sp>
        <p:nvSpPr>
          <p:cNvPr id="5" name="Title 1"/>
          <p:cNvSpPr>
            <a:spLocks noGrp="1"/>
          </p:cNvSpPr>
          <p:nvPr>
            <p:ph type="title"/>
          </p:nvPr>
        </p:nvSpPr>
        <p:spPr>
          <a:xfrm>
            <a:off x="111204" y="418110"/>
            <a:ext cx="9032796" cy="496290"/>
          </a:xfrm>
        </p:spPr>
        <p:txBody>
          <a:bodyPr>
            <a:normAutofit fontScale="90000"/>
          </a:bodyPr>
          <a:lstStyle/>
          <a:p>
            <a:r>
              <a:rPr lang="en-US" b="1" dirty="0" smtClean="0"/>
              <a:t>Grand Challenges in Computational Bioscience</a:t>
            </a:r>
            <a:endParaRPr lang="en-US" dirty="0"/>
          </a:p>
        </p:txBody>
      </p:sp>
      <p:sp>
        <p:nvSpPr>
          <p:cNvPr id="6" name="Title 1"/>
          <p:cNvSpPr txBox="1">
            <a:spLocks/>
          </p:cNvSpPr>
          <p:nvPr/>
        </p:nvSpPr>
        <p:spPr>
          <a:xfrm>
            <a:off x="111204" y="177114"/>
            <a:ext cx="8804196" cy="508686"/>
          </a:xfrm>
          <a:prstGeom prst="rect">
            <a:avLst/>
          </a:prstGeom>
        </p:spPr>
        <p:txBody>
          <a:bodyPr vert="horz" wrap="square" lIns="91440" tIns="45720" rIns="91440" bIns="45720" rtlCol="0" anchor="t" anchorCtr="0">
            <a:normAutofit fontScale="67500" lnSpcReduction="20000"/>
          </a:bodyPr>
          <a:lstStyle/>
          <a:p>
            <a:pPr lvl="0" fontAlgn="auto">
              <a:lnSpc>
                <a:spcPct val="85000"/>
              </a:lnSpc>
              <a:spcAft>
                <a:spcPts val="0"/>
              </a:spcAft>
            </a:pPr>
            <a:r>
              <a:rPr lang="en-US" sz="3200" b="1" dirty="0" smtClean="0">
                <a:solidFill>
                  <a:schemeClr val="accent1">
                    <a:lumMod val="40000"/>
                    <a:lumOff val="60000"/>
                  </a:schemeClr>
                </a:solidFill>
                <a:latin typeface="Arial Narrow" pitchFamily="34" charset="0"/>
              </a:rPr>
              <a:t>Workshop Results </a:t>
            </a:r>
            <a:r>
              <a:rPr kumimoji="0" lang="en-US" sz="3000" b="0" i="0" u="none" strike="noStrike" kern="1200" cap="none" spc="0" normalizeH="0" baseline="0" noProof="0" dirty="0" smtClean="0">
                <a:ln>
                  <a:noFill/>
                </a:ln>
                <a:solidFill>
                  <a:schemeClr val="bg1"/>
                </a:solidFill>
                <a:effectLst/>
                <a:uLnTx/>
                <a:uFillTx/>
                <a:latin typeface="Arial Black" pitchFamily="34" charset="0"/>
                <a:ea typeface="+mj-ea"/>
                <a:cs typeface="+mj-cs"/>
              </a:rPr>
              <a:t/>
            </a:r>
            <a:br>
              <a:rPr kumimoji="0" lang="en-US" sz="3000" b="0" i="0" u="none" strike="noStrike" kern="1200" cap="none" spc="0" normalizeH="0" baseline="0" noProof="0" dirty="0" smtClean="0">
                <a:ln>
                  <a:noFill/>
                </a:ln>
                <a:solidFill>
                  <a:schemeClr val="bg1"/>
                </a:solidFill>
                <a:effectLst/>
                <a:uLnTx/>
                <a:uFillTx/>
                <a:latin typeface="Arial Black" pitchFamily="34" charset="0"/>
                <a:ea typeface="+mj-ea"/>
                <a:cs typeface="+mj-cs"/>
              </a:rPr>
            </a:br>
            <a:endParaRPr kumimoji="0" lang="en-US" sz="3000" b="0" i="0" u="none" strike="noStrike" kern="1200" cap="none" spc="0" normalizeH="0" baseline="0" noProof="0" dirty="0">
              <a:ln>
                <a:noFill/>
              </a:ln>
              <a:solidFill>
                <a:schemeClr val="bg1"/>
              </a:solidFill>
              <a:effectLst/>
              <a:uLnTx/>
              <a:uFillTx/>
              <a:latin typeface="Arial Black" pitchFamily="34" charset="0"/>
              <a:ea typeface="+mj-ea"/>
              <a:cs typeface="+mj-cs"/>
            </a:endParaRPr>
          </a:p>
        </p:txBody>
      </p:sp>
      <p:pic>
        <p:nvPicPr>
          <p:cNvPr id="7170" name="Picture 2"/>
          <p:cNvPicPr>
            <a:picLocks noChangeAspect="1" noChangeArrowheads="1"/>
          </p:cNvPicPr>
          <p:nvPr/>
        </p:nvPicPr>
        <p:blipFill>
          <a:blip r:embed="rId2" cstate="print"/>
          <a:srcRect/>
          <a:stretch>
            <a:fillRect/>
          </a:stretch>
        </p:blipFill>
        <p:spPr bwMode="auto">
          <a:xfrm>
            <a:off x="3657600" y="3581400"/>
            <a:ext cx="5191125" cy="3038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climate change.png"/>
          <p:cNvPicPr>
            <a:picLocks noChangeAspect="1"/>
          </p:cNvPicPr>
          <p:nvPr/>
        </p:nvPicPr>
        <p:blipFill>
          <a:blip r:embed="rId2" cstate="print"/>
          <a:srcRect t="54028"/>
          <a:stretch>
            <a:fillRect/>
          </a:stretch>
        </p:blipFill>
        <p:spPr>
          <a:xfrm>
            <a:off x="-381000" y="4572000"/>
            <a:ext cx="9143245" cy="2619092"/>
          </a:xfrm>
          <a:prstGeom prst="rect">
            <a:avLst/>
          </a:prstGeom>
          <a:scene3d>
            <a:camera prst="isometricOffAxis1Right"/>
            <a:lightRig rig="threePt" dir="t"/>
          </a:scene3d>
        </p:spPr>
      </p:pic>
      <p:sp>
        <p:nvSpPr>
          <p:cNvPr id="3" name="Content Placeholder 2"/>
          <p:cNvSpPr>
            <a:spLocks noGrp="1"/>
          </p:cNvSpPr>
          <p:nvPr>
            <p:ph idx="1"/>
          </p:nvPr>
        </p:nvSpPr>
        <p:spPr>
          <a:xfrm>
            <a:off x="0" y="914400"/>
            <a:ext cx="8804196" cy="5284578"/>
          </a:xfrm>
        </p:spPr>
        <p:txBody>
          <a:bodyPr>
            <a:normAutofit/>
          </a:bodyPr>
          <a:lstStyle/>
          <a:p>
            <a:pPr lvl="0"/>
            <a:r>
              <a:rPr lang="en-US" b="1" dirty="0"/>
              <a:t>Earth System Models</a:t>
            </a:r>
            <a:endParaRPr lang="en-US" dirty="0"/>
          </a:p>
          <a:p>
            <a:pPr lvl="1"/>
            <a:r>
              <a:rPr lang="en-US" dirty="0"/>
              <a:t>Develop higher-resolution models to integrate many more relevant processes than current models and to describe climate change over much longer time </a:t>
            </a:r>
            <a:r>
              <a:rPr lang="en-US" dirty="0" smtClean="0"/>
              <a:t>scales</a:t>
            </a:r>
            <a:r>
              <a:rPr lang="en-US" dirty="0"/>
              <a:t> </a:t>
            </a:r>
          </a:p>
          <a:p>
            <a:pPr lvl="0"/>
            <a:r>
              <a:rPr lang="en-US" b="1" dirty="0"/>
              <a:t>Cloud and Aerosol Processes</a:t>
            </a:r>
            <a:endParaRPr lang="en-US" dirty="0"/>
          </a:p>
          <a:p>
            <a:pPr lvl="1"/>
            <a:r>
              <a:rPr lang="en-US" dirty="0"/>
              <a:t>Improve parameterizations for microphysics, </a:t>
            </a:r>
            <a:r>
              <a:rPr lang="en-US" dirty="0" err="1"/>
              <a:t>radiative</a:t>
            </a:r>
            <a:r>
              <a:rPr lang="en-US" dirty="0"/>
              <a:t> transfer, and turbulence processes to quantify indirect aerosol forcing and resulting precipitation </a:t>
            </a:r>
            <a:r>
              <a:rPr lang="en-US" dirty="0" smtClean="0"/>
              <a:t>changes</a:t>
            </a:r>
            <a:r>
              <a:rPr lang="en-US" dirty="0"/>
              <a:t> </a:t>
            </a:r>
          </a:p>
          <a:p>
            <a:pPr lvl="0"/>
            <a:r>
              <a:rPr lang="en-US" b="1" dirty="0"/>
              <a:t>Ocean and Terrestrial Processes</a:t>
            </a:r>
            <a:endParaRPr lang="en-US" dirty="0"/>
          </a:p>
          <a:p>
            <a:pPr lvl="1"/>
            <a:r>
              <a:rPr lang="en-US" dirty="0"/>
              <a:t>Develop ecosystem-observing systems to monitor biogeochemical </a:t>
            </a:r>
            <a:r>
              <a:rPr lang="en-US" dirty="0" smtClean="0"/>
              <a:t/>
            </a:r>
            <a:br>
              <a:rPr lang="en-US" dirty="0" smtClean="0"/>
            </a:br>
            <a:r>
              <a:rPr lang="en-US" dirty="0" smtClean="0"/>
              <a:t>cycles </a:t>
            </a:r>
            <a:r>
              <a:rPr lang="en-US" dirty="0"/>
              <a:t>in ocean and terrestrial biospheres, including subsurface soils</a:t>
            </a:r>
          </a:p>
          <a:p>
            <a:pPr>
              <a:buNone/>
            </a:pPr>
            <a:r>
              <a:rPr lang="en-US" dirty="0"/>
              <a:t> </a:t>
            </a:r>
          </a:p>
        </p:txBody>
      </p:sp>
      <p:sp>
        <p:nvSpPr>
          <p:cNvPr id="5" name="Title 1"/>
          <p:cNvSpPr>
            <a:spLocks noGrp="1"/>
          </p:cNvSpPr>
          <p:nvPr>
            <p:ph type="title"/>
          </p:nvPr>
        </p:nvSpPr>
        <p:spPr>
          <a:xfrm>
            <a:off x="111204" y="418110"/>
            <a:ext cx="8270796" cy="496290"/>
          </a:xfrm>
        </p:spPr>
        <p:txBody>
          <a:bodyPr>
            <a:normAutofit/>
          </a:bodyPr>
          <a:lstStyle/>
          <a:p>
            <a:r>
              <a:rPr lang="en-US" sz="2700" b="1" dirty="0" smtClean="0"/>
              <a:t>Grand Challenges in Climate Research</a:t>
            </a:r>
            <a:endParaRPr lang="en-US" sz="2700" dirty="0"/>
          </a:p>
        </p:txBody>
      </p:sp>
      <p:sp>
        <p:nvSpPr>
          <p:cNvPr id="6" name="Title 1"/>
          <p:cNvSpPr txBox="1">
            <a:spLocks/>
          </p:cNvSpPr>
          <p:nvPr/>
        </p:nvSpPr>
        <p:spPr>
          <a:xfrm>
            <a:off x="111204" y="177114"/>
            <a:ext cx="8804196" cy="508686"/>
          </a:xfrm>
          <a:prstGeom prst="rect">
            <a:avLst/>
          </a:prstGeom>
        </p:spPr>
        <p:txBody>
          <a:bodyPr vert="horz" wrap="square" lIns="91440" tIns="45720" rIns="91440" bIns="45720" rtlCol="0" anchor="t" anchorCtr="0">
            <a:normAutofit fontScale="67500" lnSpcReduction="20000"/>
          </a:bodyPr>
          <a:lstStyle/>
          <a:p>
            <a:pPr lvl="0" fontAlgn="auto">
              <a:lnSpc>
                <a:spcPct val="85000"/>
              </a:lnSpc>
              <a:spcAft>
                <a:spcPts val="0"/>
              </a:spcAft>
            </a:pPr>
            <a:r>
              <a:rPr lang="en-US" sz="3200" b="1" dirty="0" smtClean="0">
                <a:solidFill>
                  <a:schemeClr val="accent1">
                    <a:lumMod val="40000"/>
                    <a:lumOff val="60000"/>
                  </a:schemeClr>
                </a:solidFill>
                <a:latin typeface="Arial Narrow" pitchFamily="34" charset="0"/>
              </a:rPr>
              <a:t>Workshop Results </a:t>
            </a:r>
            <a:r>
              <a:rPr kumimoji="0" lang="en-US" sz="3000" b="0" i="0" u="none" strike="noStrike" kern="1200" cap="none" spc="0" normalizeH="0" baseline="0" noProof="0" dirty="0" smtClean="0">
                <a:ln>
                  <a:noFill/>
                </a:ln>
                <a:solidFill>
                  <a:schemeClr val="bg1"/>
                </a:solidFill>
                <a:effectLst/>
                <a:uLnTx/>
                <a:uFillTx/>
                <a:latin typeface="Arial Black" pitchFamily="34" charset="0"/>
                <a:ea typeface="+mj-ea"/>
                <a:cs typeface="+mj-cs"/>
              </a:rPr>
              <a:t/>
            </a:r>
            <a:br>
              <a:rPr kumimoji="0" lang="en-US" sz="3000" b="0" i="0" u="none" strike="noStrike" kern="1200" cap="none" spc="0" normalizeH="0" baseline="0" noProof="0" dirty="0" smtClean="0">
                <a:ln>
                  <a:noFill/>
                </a:ln>
                <a:solidFill>
                  <a:schemeClr val="bg1"/>
                </a:solidFill>
                <a:effectLst/>
                <a:uLnTx/>
                <a:uFillTx/>
                <a:latin typeface="Arial Black" pitchFamily="34" charset="0"/>
                <a:ea typeface="+mj-ea"/>
                <a:cs typeface="+mj-cs"/>
              </a:rPr>
            </a:br>
            <a:endParaRPr kumimoji="0" lang="en-US" sz="3000" b="0" i="0" u="none" strike="noStrike" kern="1200" cap="none" spc="0" normalizeH="0" baseline="0" noProof="0" dirty="0">
              <a:ln>
                <a:noFill/>
              </a:ln>
              <a:solidFill>
                <a:schemeClr val="bg1"/>
              </a:solidFill>
              <a:effectLst/>
              <a:uLnTx/>
              <a:uFillTx/>
              <a:latin typeface="Arial Black" pitchFamily="34" charset="0"/>
              <a:ea typeface="+mj-ea"/>
              <a:cs typeface="+mj-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9804" y="762000"/>
            <a:ext cx="8804196" cy="4876800"/>
          </a:xfrm>
        </p:spPr>
        <p:txBody>
          <a:bodyPr>
            <a:normAutofit fontScale="92500" lnSpcReduction="10000"/>
          </a:bodyPr>
          <a:lstStyle/>
          <a:p>
            <a:pPr>
              <a:buNone/>
            </a:pPr>
            <a:r>
              <a:rPr lang="en-US" dirty="0"/>
              <a:t> </a:t>
            </a:r>
          </a:p>
          <a:p>
            <a:pPr lvl="0"/>
            <a:r>
              <a:rPr lang="en-US" b="1" dirty="0"/>
              <a:t>Biological Processes</a:t>
            </a:r>
            <a:endParaRPr lang="en-US" dirty="0"/>
          </a:p>
          <a:p>
            <a:pPr lvl="1"/>
            <a:r>
              <a:rPr lang="en-US" dirty="0"/>
              <a:t>Advance understanding of important biological interactions and feedbacks to identify potential tipping points and possible mitigation strategies such as carbon </a:t>
            </a:r>
            <a:r>
              <a:rPr lang="en-US" dirty="0" err="1" smtClean="0"/>
              <a:t>biosequestration</a:t>
            </a:r>
            <a:r>
              <a:rPr lang="en-US" dirty="0"/>
              <a:t> </a:t>
            </a:r>
          </a:p>
          <a:p>
            <a:pPr lvl="0"/>
            <a:r>
              <a:rPr lang="en-US" b="1" dirty="0"/>
              <a:t>Human Interactions</a:t>
            </a:r>
            <a:endParaRPr lang="en-US" dirty="0"/>
          </a:p>
          <a:p>
            <a:pPr lvl="1"/>
            <a:r>
              <a:rPr lang="en-US" dirty="0"/>
              <a:t>Improve integration of anthropogenic climate </a:t>
            </a:r>
            <a:r>
              <a:rPr lang="en-US" dirty="0" err="1"/>
              <a:t>forcings</a:t>
            </a:r>
            <a:r>
              <a:rPr lang="en-US" dirty="0"/>
              <a:t> into ESMs and develop new techniques to evaluate these coupled models at both global and regional </a:t>
            </a:r>
            <a:r>
              <a:rPr lang="en-US" dirty="0" smtClean="0"/>
              <a:t>scales</a:t>
            </a:r>
            <a:r>
              <a:rPr lang="en-US" dirty="0"/>
              <a:t> </a:t>
            </a:r>
          </a:p>
          <a:p>
            <a:pPr lvl="0"/>
            <a:r>
              <a:rPr lang="en-US" b="1" dirty="0"/>
              <a:t>Observing Systems</a:t>
            </a:r>
            <a:endParaRPr lang="en-US" dirty="0"/>
          </a:p>
          <a:p>
            <a:pPr lvl="1"/>
            <a:r>
              <a:rPr lang="en-US" dirty="0"/>
              <a:t>Establish new observational technologies to comprehensively </a:t>
            </a:r>
            <a:r>
              <a:rPr lang="en-US" dirty="0" smtClean="0"/>
              <a:t/>
            </a:r>
            <a:br>
              <a:rPr lang="en-US" dirty="0" smtClean="0"/>
            </a:br>
            <a:r>
              <a:rPr lang="en-US" dirty="0" smtClean="0"/>
              <a:t>compare </a:t>
            </a:r>
            <a:r>
              <a:rPr lang="en-US" dirty="0"/>
              <a:t>ESM predictions with observations and to quantify </a:t>
            </a:r>
            <a:r>
              <a:rPr lang="en-US" dirty="0" smtClean="0"/>
              <a:t/>
            </a:r>
            <a:br>
              <a:rPr lang="en-US" dirty="0" smtClean="0"/>
            </a:br>
            <a:r>
              <a:rPr lang="en-US" dirty="0" smtClean="0"/>
              <a:t>model errors</a:t>
            </a:r>
            <a:endParaRPr lang="en-US" dirty="0"/>
          </a:p>
        </p:txBody>
      </p:sp>
      <p:sp>
        <p:nvSpPr>
          <p:cNvPr id="5" name="Title 1"/>
          <p:cNvSpPr>
            <a:spLocks noGrp="1"/>
          </p:cNvSpPr>
          <p:nvPr>
            <p:ph type="title"/>
          </p:nvPr>
        </p:nvSpPr>
        <p:spPr>
          <a:xfrm>
            <a:off x="111204" y="418110"/>
            <a:ext cx="8727996" cy="496290"/>
          </a:xfrm>
        </p:spPr>
        <p:txBody>
          <a:bodyPr>
            <a:normAutofit fontScale="90000"/>
          </a:bodyPr>
          <a:lstStyle/>
          <a:p>
            <a:r>
              <a:rPr lang="en-US" b="1" dirty="0" smtClean="0"/>
              <a:t>Grand Challenges in Climate Research</a:t>
            </a:r>
            <a:br>
              <a:rPr lang="en-US" b="1" dirty="0" smtClean="0"/>
            </a:br>
            <a:r>
              <a:rPr lang="en-US" b="1" dirty="0" smtClean="0"/>
              <a:t>-continued</a:t>
            </a:r>
            <a:endParaRPr lang="en-US" dirty="0"/>
          </a:p>
        </p:txBody>
      </p:sp>
      <p:sp>
        <p:nvSpPr>
          <p:cNvPr id="6" name="Title 1"/>
          <p:cNvSpPr txBox="1">
            <a:spLocks/>
          </p:cNvSpPr>
          <p:nvPr/>
        </p:nvSpPr>
        <p:spPr>
          <a:xfrm>
            <a:off x="111204" y="177114"/>
            <a:ext cx="8804196" cy="508686"/>
          </a:xfrm>
          <a:prstGeom prst="rect">
            <a:avLst/>
          </a:prstGeom>
        </p:spPr>
        <p:txBody>
          <a:bodyPr vert="horz" wrap="square" lIns="91440" tIns="45720" rIns="91440" bIns="45720" rtlCol="0" anchor="t" anchorCtr="0">
            <a:normAutofit fontScale="67500" lnSpcReduction="20000"/>
          </a:bodyPr>
          <a:lstStyle/>
          <a:p>
            <a:pPr lvl="0" fontAlgn="auto">
              <a:lnSpc>
                <a:spcPct val="85000"/>
              </a:lnSpc>
              <a:spcAft>
                <a:spcPts val="0"/>
              </a:spcAft>
            </a:pPr>
            <a:r>
              <a:rPr lang="en-US" sz="3200" b="1" dirty="0" smtClean="0">
                <a:solidFill>
                  <a:schemeClr val="accent1">
                    <a:lumMod val="40000"/>
                    <a:lumOff val="60000"/>
                  </a:schemeClr>
                </a:solidFill>
                <a:latin typeface="Arial Narrow" pitchFamily="34" charset="0"/>
              </a:rPr>
              <a:t>Workshop Results </a:t>
            </a:r>
            <a:r>
              <a:rPr kumimoji="0" lang="en-US" sz="3000" b="0" i="0" u="none" strike="noStrike" kern="1200" cap="none" spc="0" normalizeH="0" baseline="0" noProof="0" dirty="0" smtClean="0">
                <a:ln>
                  <a:noFill/>
                </a:ln>
                <a:solidFill>
                  <a:schemeClr val="bg1"/>
                </a:solidFill>
                <a:effectLst/>
                <a:uLnTx/>
                <a:uFillTx/>
                <a:latin typeface="Arial Black" pitchFamily="34" charset="0"/>
                <a:ea typeface="+mj-ea"/>
                <a:cs typeface="+mj-cs"/>
              </a:rPr>
              <a:t/>
            </a:r>
            <a:br>
              <a:rPr kumimoji="0" lang="en-US" sz="3000" b="0" i="0" u="none" strike="noStrike" kern="1200" cap="none" spc="0" normalizeH="0" baseline="0" noProof="0" dirty="0" smtClean="0">
                <a:ln>
                  <a:noFill/>
                </a:ln>
                <a:solidFill>
                  <a:schemeClr val="bg1"/>
                </a:solidFill>
                <a:effectLst/>
                <a:uLnTx/>
                <a:uFillTx/>
                <a:latin typeface="Arial Black" pitchFamily="34" charset="0"/>
                <a:ea typeface="+mj-ea"/>
                <a:cs typeface="+mj-cs"/>
              </a:rPr>
            </a:br>
            <a:endParaRPr kumimoji="0" lang="en-US" sz="3000" b="0" i="0" u="none" strike="noStrike" kern="1200" cap="none" spc="0" normalizeH="0" baseline="0" noProof="0" dirty="0">
              <a:ln>
                <a:noFill/>
              </a:ln>
              <a:solidFill>
                <a:schemeClr val="bg1"/>
              </a:solidFill>
              <a:effectLst/>
              <a:uLnTx/>
              <a:uFillTx/>
              <a:latin typeface="Arial Black" pitchFamily="34" charset="0"/>
              <a:ea typeface="+mj-ea"/>
              <a:cs typeface="+mj-cs"/>
            </a:endParaRPr>
          </a:p>
        </p:txBody>
      </p:sp>
      <p:pic>
        <p:nvPicPr>
          <p:cNvPr id="8" name="Picture 7" descr="climate change.png"/>
          <p:cNvPicPr>
            <a:picLocks noChangeAspect="1"/>
          </p:cNvPicPr>
          <p:nvPr/>
        </p:nvPicPr>
        <p:blipFill>
          <a:blip r:embed="rId2" cstate="print"/>
          <a:srcRect t="54028"/>
          <a:stretch>
            <a:fillRect/>
          </a:stretch>
        </p:blipFill>
        <p:spPr>
          <a:xfrm>
            <a:off x="-381000" y="4648200"/>
            <a:ext cx="9143245" cy="2619092"/>
          </a:xfrm>
          <a:prstGeom prst="rect">
            <a:avLst/>
          </a:prstGeom>
          <a:scene3d>
            <a:camera prst="isometricOffAxis1Right"/>
            <a:lightRig rig="threePt" dir="t"/>
          </a:scene3d>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6096000" y="-76200"/>
            <a:ext cx="2959100" cy="1905000"/>
          </a:xfrm>
          <a:prstGeom prst="ellipse">
            <a:avLst/>
          </a:prstGeom>
          <a:ln>
            <a:noFill/>
          </a:ln>
          <a:effectLst>
            <a:softEdge rad="112500"/>
          </a:effectLst>
        </p:spPr>
      </p:pic>
      <p:sp>
        <p:nvSpPr>
          <p:cNvPr id="3" name="Content Placeholder 2"/>
          <p:cNvSpPr>
            <a:spLocks noGrp="1"/>
          </p:cNvSpPr>
          <p:nvPr>
            <p:ph idx="1"/>
          </p:nvPr>
        </p:nvSpPr>
        <p:spPr>
          <a:xfrm>
            <a:off x="111204" y="1725823"/>
            <a:ext cx="8880396" cy="5284577"/>
          </a:xfrm>
        </p:spPr>
        <p:txBody>
          <a:bodyPr>
            <a:normAutofit/>
          </a:bodyPr>
          <a:lstStyle/>
          <a:p>
            <a:pPr lvl="0"/>
            <a:r>
              <a:rPr lang="en-US" dirty="0"/>
              <a:t>Analyze and compare potential approaches to organize land use, water use, and energy systems in ways that achieve sustainable energy, food, biodiversity, and ecosystem functioning</a:t>
            </a:r>
          </a:p>
          <a:p>
            <a:pPr lvl="0"/>
            <a:r>
              <a:rPr lang="en-US" dirty="0"/>
              <a:t>Identify and characterize potential Earth system drivers, feedbacks, and vulnerabilities to state changes so that their consequences and triggers might be avoided</a:t>
            </a:r>
          </a:p>
          <a:p>
            <a:pPr lvl="0"/>
            <a:r>
              <a:rPr lang="en-US" dirty="0"/>
              <a:t>Develop unifying models and frameworks capable of testing and evaluating the significance of potential global change issues, including energy, land use, and water. The impacts these issues have on both society and the environment also must be tested and assessed.</a:t>
            </a:r>
          </a:p>
        </p:txBody>
      </p:sp>
      <p:sp>
        <p:nvSpPr>
          <p:cNvPr id="5" name="Title 1"/>
          <p:cNvSpPr>
            <a:spLocks noGrp="1"/>
          </p:cNvSpPr>
          <p:nvPr>
            <p:ph type="title"/>
          </p:nvPr>
        </p:nvSpPr>
        <p:spPr>
          <a:xfrm>
            <a:off x="111204" y="418110"/>
            <a:ext cx="8880396" cy="496290"/>
          </a:xfrm>
        </p:spPr>
        <p:txBody>
          <a:bodyPr>
            <a:normAutofit fontScale="90000"/>
          </a:bodyPr>
          <a:lstStyle/>
          <a:p>
            <a:r>
              <a:rPr lang="en-US" b="1" dirty="0" smtClean="0"/>
              <a:t>Grand Challenges in </a:t>
            </a:r>
            <a:br>
              <a:rPr lang="en-US" b="1" dirty="0" smtClean="0"/>
            </a:br>
            <a:r>
              <a:rPr lang="en-US" b="1" dirty="0" smtClean="0"/>
              <a:t>Energy Sustainability</a:t>
            </a:r>
            <a:endParaRPr lang="en-US" dirty="0"/>
          </a:p>
        </p:txBody>
      </p:sp>
      <p:sp>
        <p:nvSpPr>
          <p:cNvPr id="6" name="Title 1"/>
          <p:cNvSpPr txBox="1">
            <a:spLocks/>
          </p:cNvSpPr>
          <p:nvPr/>
        </p:nvSpPr>
        <p:spPr>
          <a:xfrm>
            <a:off x="111204" y="177114"/>
            <a:ext cx="8804196" cy="508686"/>
          </a:xfrm>
          <a:prstGeom prst="rect">
            <a:avLst/>
          </a:prstGeom>
        </p:spPr>
        <p:txBody>
          <a:bodyPr vert="horz" wrap="square" lIns="91440" tIns="45720" rIns="91440" bIns="45720" rtlCol="0" anchor="t" anchorCtr="0">
            <a:normAutofit fontScale="67500" lnSpcReduction="20000"/>
          </a:bodyPr>
          <a:lstStyle/>
          <a:p>
            <a:pPr lvl="0" fontAlgn="auto">
              <a:lnSpc>
                <a:spcPct val="85000"/>
              </a:lnSpc>
              <a:spcAft>
                <a:spcPts val="0"/>
              </a:spcAft>
            </a:pPr>
            <a:r>
              <a:rPr lang="en-US" sz="3200" b="1" dirty="0" smtClean="0">
                <a:solidFill>
                  <a:schemeClr val="accent1">
                    <a:lumMod val="40000"/>
                    <a:lumOff val="60000"/>
                  </a:schemeClr>
                </a:solidFill>
                <a:latin typeface="Arial Narrow" pitchFamily="34" charset="0"/>
              </a:rPr>
              <a:t>Workshop Results </a:t>
            </a:r>
            <a:r>
              <a:rPr kumimoji="0" lang="en-US" sz="3000" b="0" i="0" u="none" strike="noStrike" kern="1200" cap="none" spc="0" normalizeH="0" baseline="0" noProof="0" dirty="0" smtClean="0">
                <a:ln>
                  <a:noFill/>
                </a:ln>
                <a:solidFill>
                  <a:schemeClr val="bg1"/>
                </a:solidFill>
                <a:effectLst/>
                <a:uLnTx/>
                <a:uFillTx/>
                <a:latin typeface="Arial Black" pitchFamily="34" charset="0"/>
                <a:ea typeface="+mj-ea"/>
                <a:cs typeface="+mj-cs"/>
              </a:rPr>
              <a:t/>
            </a:r>
            <a:br>
              <a:rPr kumimoji="0" lang="en-US" sz="3000" b="0" i="0" u="none" strike="noStrike" kern="1200" cap="none" spc="0" normalizeH="0" baseline="0" noProof="0" dirty="0" smtClean="0">
                <a:ln>
                  <a:noFill/>
                </a:ln>
                <a:solidFill>
                  <a:schemeClr val="bg1"/>
                </a:solidFill>
                <a:effectLst/>
                <a:uLnTx/>
                <a:uFillTx/>
                <a:latin typeface="Arial Black" pitchFamily="34" charset="0"/>
                <a:ea typeface="+mj-ea"/>
                <a:cs typeface="+mj-cs"/>
              </a:rPr>
            </a:br>
            <a:endParaRPr kumimoji="0" lang="en-US" sz="3000" b="0" i="0" u="none" strike="noStrike" kern="1200" cap="none" spc="0" normalizeH="0" baseline="0" noProof="0" dirty="0">
              <a:ln>
                <a:noFill/>
              </a:ln>
              <a:solidFill>
                <a:schemeClr val="bg1"/>
              </a:solidFill>
              <a:effectLst/>
              <a:uLnTx/>
              <a:uFillTx/>
              <a:latin typeface="Arial Black" pitchFamily="34" charset="0"/>
              <a:ea typeface="+mj-ea"/>
              <a:cs typeface="+mj-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11204" y="418110"/>
            <a:ext cx="8880396" cy="496290"/>
          </a:xfrm>
        </p:spPr>
        <p:txBody>
          <a:bodyPr>
            <a:normAutofit fontScale="90000"/>
          </a:bodyPr>
          <a:lstStyle/>
          <a:p>
            <a:r>
              <a:rPr lang="en-US" b="1" dirty="0" smtClean="0"/>
              <a:t>Grand Challenges in Education and </a:t>
            </a:r>
            <a:br>
              <a:rPr lang="en-US" b="1" dirty="0" smtClean="0"/>
            </a:br>
            <a:r>
              <a:rPr lang="en-US" b="1" dirty="0" smtClean="0"/>
              <a:t>Workforce Training</a:t>
            </a:r>
            <a:endParaRPr lang="en-US" dirty="0"/>
          </a:p>
        </p:txBody>
      </p:sp>
      <p:sp>
        <p:nvSpPr>
          <p:cNvPr id="6" name="Title 1"/>
          <p:cNvSpPr txBox="1">
            <a:spLocks/>
          </p:cNvSpPr>
          <p:nvPr/>
        </p:nvSpPr>
        <p:spPr>
          <a:xfrm>
            <a:off x="111204" y="177114"/>
            <a:ext cx="8804196" cy="508686"/>
          </a:xfrm>
          <a:prstGeom prst="rect">
            <a:avLst/>
          </a:prstGeom>
        </p:spPr>
        <p:txBody>
          <a:bodyPr vert="horz" wrap="square" lIns="91440" tIns="45720" rIns="91440" bIns="45720" rtlCol="0" anchor="t" anchorCtr="0">
            <a:normAutofit fontScale="67500" lnSpcReduction="20000"/>
          </a:bodyPr>
          <a:lstStyle/>
          <a:p>
            <a:pPr lvl="0" fontAlgn="auto">
              <a:lnSpc>
                <a:spcPct val="85000"/>
              </a:lnSpc>
              <a:spcAft>
                <a:spcPts val="0"/>
              </a:spcAft>
            </a:pPr>
            <a:r>
              <a:rPr lang="en-US" sz="3200" b="1" dirty="0" smtClean="0">
                <a:solidFill>
                  <a:schemeClr val="accent1">
                    <a:lumMod val="40000"/>
                    <a:lumOff val="60000"/>
                  </a:schemeClr>
                </a:solidFill>
                <a:latin typeface="Arial Narrow" pitchFamily="34" charset="0"/>
              </a:rPr>
              <a:t>Workshop Results </a:t>
            </a:r>
            <a:r>
              <a:rPr kumimoji="0" lang="en-US" sz="3000" b="0" i="0" u="none" strike="noStrike" kern="1200" cap="none" spc="0" normalizeH="0" baseline="0" noProof="0" dirty="0" smtClean="0">
                <a:ln>
                  <a:noFill/>
                </a:ln>
                <a:solidFill>
                  <a:schemeClr val="bg1"/>
                </a:solidFill>
                <a:effectLst/>
                <a:uLnTx/>
                <a:uFillTx/>
                <a:latin typeface="Arial Black" pitchFamily="34" charset="0"/>
                <a:ea typeface="+mj-ea"/>
                <a:cs typeface="+mj-cs"/>
              </a:rPr>
              <a:t/>
            </a:r>
            <a:br>
              <a:rPr kumimoji="0" lang="en-US" sz="3000" b="0" i="0" u="none" strike="noStrike" kern="1200" cap="none" spc="0" normalizeH="0" baseline="0" noProof="0" dirty="0" smtClean="0">
                <a:ln>
                  <a:noFill/>
                </a:ln>
                <a:solidFill>
                  <a:schemeClr val="bg1"/>
                </a:solidFill>
                <a:effectLst/>
                <a:uLnTx/>
                <a:uFillTx/>
                <a:latin typeface="Arial Black" pitchFamily="34" charset="0"/>
                <a:ea typeface="+mj-ea"/>
                <a:cs typeface="+mj-cs"/>
              </a:rPr>
            </a:br>
            <a:endParaRPr kumimoji="0" lang="en-US" sz="3000" b="0" i="0" u="none" strike="noStrike" kern="1200" cap="none" spc="0" normalizeH="0" baseline="0" noProof="0" dirty="0">
              <a:ln>
                <a:noFill/>
              </a:ln>
              <a:solidFill>
                <a:schemeClr val="bg1"/>
              </a:solidFill>
              <a:effectLst/>
              <a:uLnTx/>
              <a:uFillTx/>
              <a:latin typeface="Arial Black" pitchFamily="34" charset="0"/>
              <a:ea typeface="+mj-ea"/>
              <a:cs typeface="+mj-cs"/>
            </a:endParaRPr>
          </a:p>
        </p:txBody>
      </p:sp>
      <p:pic>
        <p:nvPicPr>
          <p:cNvPr id="9" name="Picture 8" descr="GLBRC_Rhondastudentsstreakingontocmcplates.jpg"/>
          <p:cNvPicPr>
            <a:picLocks noChangeAspect="1"/>
          </p:cNvPicPr>
          <p:nvPr/>
        </p:nvPicPr>
        <p:blipFill>
          <a:blip r:embed="rId2" cstate="print"/>
          <a:stretch>
            <a:fillRect/>
          </a:stretch>
        </p:blipFill>
        <p:spPr>
          <a:xfrm>
            <a:off x="5753100" y="2895600"/>
            <a:ext cx="3543300" cy="2362200"/>
          </a:xfrm>
          <a:prstGeom prst="ellipse">
            <a:avLst/>
          </a:prstGeom>
          <a:ln>
            <a:noFill/>
          </a:ln>
          <a:effectLst>
            <a:softEdge rad="112500"/>
          </a:effectLst>
        </p:spPr>
      </p:pic>
      <p:pic>
        <p:nvPicPr>
          <p:cNvPr id="8" name="Picture 7" descr="besc_lindenschool3.jpg"/>
          <p:cNvPicPr>
            <a:picLocks noChangeAspect="1"/>
          </p:cNvPicPr>
          <p:nvPr/>
        </p:nvPicPr>
        <p:blipFill>
          <a:blip r:embed="rId3" cstate="print"/>
          <a:stretch>
            <a:fillRect/>
          </a:stretch>
        </p:blipFill>
        <p:spPr>
          <a:xfrm>
            <a:off x="4495800" y="4648200"/>
            <a:ext cx="3306345" cy="2362200"/>
          </a:xfrm>
          <a:prstGeom prst="ellipse">
            <a:avLst/>
          </a:prstGeom>
          <a:ln>
            <a:noFill/>
          </a:ln>
          <a:effectLst>
            <a:softEdge rad="112500"/>
          </a:effectLst>
        </p:spPr>
      </p:pic>
      <p:sp>
        <p:nvSpPr>
          <p:cNvPr id="3" name="Content Placeholder 2"/>
          <p:cNvSpPr>
            <a:spLocks noGrp="1"/>
          </p:cNvSpPr>
          <p:nvPr>
            <p:ph idx="1"/>
          </p:nvPr>
        </p:nvSpPr>
        <p:spPr>
          <a:xfrm>
            <a:off x="111204" y="1600200"/>
            <a:ext cx="8804196" cy="5029199"/>
          </a:xfrm>
        </p:spPr>
        <p:txBody>
          <a:bodyPr>
            <a:normAutofit/>
          </a:bodyPr>
          <a:lstStyle/>
          <a:p>
            <a:pPr lvl="0"/>
            <a:r>
              <a:rPr lang="en-US" dirty="0"/>
              <a:t>Engage science educators</a:t>
            </a:r>
          </a:p>
          <a:p>
            <a:pPr lvl="0"/>
            <a:r>
              <a:rPr lang="en-US" dirty="0"/>
              <a:t>Develop a centralized education mission</a:t>
            </a:r>
          </a:p>
          <a:p>
            <a:pPr lvl="0"/>
            <a:r>
              <a:rPr lang="en-US" dirty="0"/>
              <a:t>Initiate interdisciplinary fellowships</a:t>
            </a:r>
          </a:p>
          <a:p>
            <a:pPr lvl="0"/>
            <a:r>
              <a:rPr lang="en-US" dirty="0"/>
              <a:t>Enhance career development programs</a:t>
            </a:r>
          </a:p>
          <a:p>
            <a:pPr lvl="0"/>
            <a:r>
              <a:rPr lang="en-US" dirty="0"/>
              <a:t>Support engineering education</a:t>
            </a:r>
          </a:p>
          <a:p>
            <a:pPr lvl="0"/>
            <a:r>
              <a:rPr lang="en-US" dirty="0"/>
              <a:t>Install education experts at the </a:t>
            </a:r>
            <a:r>
              <a:rPr lang="en-US" dirty="0" smtClean="0"/>
              <a:t/>
            </a:r>
            <a:br>
              <a:rPr lang="en-US" dirty="0" smtClean="0"/>
            </a:br>
            <a:r>
              <a:rPr lang="en-US" dirty="0" smtClean="0"/>
              <a:t>national </a:t>
            </a:r>
            <a:r>
              <a:rPr lang="en-US" dirty="0"/>
              <a:t>laboratories</a:t>
            </a:r>
          </a:p>
          <a:p>
            <a:pPr lvl="0"/>
            <a:r>
              <a:rPr lang="en-US" dirty="0"/>
              <a:t>Develop collaborative teaching </a:t>
            </a:r>
            <a:r>
              <a:rPr lang="en-US" dirty="0" smtClean="0"/>
              <a:t/>
            </a:r>
            <a:br>
              <a:rPr lang="en-US" dirty="0" smtClean="0"/>
            </a:br>
            <a:r>
              <a:rPr lang="en-US" dirty="0" smtClean="0"/>
              <a:t>programs</a:t>
            </a:r>
            <a:endParaRPr lang="en-US" dirty="0"/>
          </a:p>
        </p:txBody>
      </p:sp>
      <p:pic>
        <p:nvPicPr>
          <p:cNvPr id="9218" name="Picture 2" descr="C:\Users\2mi\Desktop\JBEI1.jpg"/>
          <p:cNvPicPr>
            <a:picLocks noChangeAspect="1" noChangeArrowheads="1"/>
          </p:cNvPicPr>
          <p:nvPr/>
        </p:nvPicPr>
        <p:blipFill>
          <a:blip r:embed="rId4" cstate="print"/>
          <a:srcRect/>
          <a:stretch>
            <a:fillRect/>
          </a:stretch>
        </p:blipFill>
        <p:spPr bwMode="auto">
          <a:xfrm>
            <a:off x="6929041" y="152400"/>
            <a:ext cx="1986359" cy="2971800"/>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1204" y="177114"/>
            <a:ext cx="6746796" cy="1272784"/>
          </a:xfrm>
        </p:spPr>
        <p:txBody>
          <a:bodyPr/>
          <a:lstStyle/>
          <a:p>
            <a:r>
              <a:rPr lang="en-US" b="1" dirty="0" smtClean="0"/>
              <a:t>Grand Challenges for Biological and Environmental Research: A Long-Term Vision</a:t>
            </a:r>
            <a:endParaRPr lang="en-US" dirty="0"/>
          </a:p>
        </p:txBody>
      </p:sp>
      <p:sp>
        <p:nvSpPr>
          <p:cNvPr id="5" name="TextBox 4"/>
          <p:cNvSpPr txBox="1"/>
          <p:nvPr/>
        </p:nvSpPr>
        <p:spPr>
          <a:xfrm>
            <a:off x="304800" y="1600200"/>
            <a:ext cx="8610600" cy="5078313"/>
          </a:xfrm>
          <a:prstGeom prst="rect">
            <a:avLst/>
          </a:prstGeom>
          <a:noFill/>
        </p:spPr>
        <p:txBody>
          <a:bodyPr wrap="square" rtlCol="0">
            <a:spAutoFit/>
          </a:bodyPr>
          <a:lstStyle/>
          <a:p>
            <a:r>
              <a:rPr lang="en-US" dirty="0" smtClean="0">
                <a:solidFill>
                  <a:schemeClr val="bg1"/>
                </a:solidFill>
                <a:latin typeface="Arial Black" pitchFamily="34" charset="0"/>
              </a:rPr>
              <a:t>Thanks are due to many people…including</a:t>
            </a:r>
          </a:p>
          <a:p>
            <a:endParaRPr lang="en-US" dirty="0" smtClean="0">
              <a:solidFill>
                <a:schemeClr val="bg1"/>
              </a:solidFill>
              <a:latin typeface="Arial Black" pitchFamily="34" charset="0"/>
            </a:endParaRPr>
          </a:p>
          <a:p>
            <a:r>
              <a:rPr lang="en-US" dirty="0" smtClean="0">
                <a:solidFill>
                  <a:schemeClr val="bg1"/>
                </a:solidFill>
                <a:latin typeface="Arial Black" pitchFamily="34" charset="0"/>
              </a:rPr>
              <a:t>Workshop steering committee: James </a:t>
            </a:r>
            <a:r>
              <a:rPr lang="en-US" dirty="0" err="1" smtClean="0">
                <a:solidFill>
                  <a:schemeClr val="bg1"/>
                </a:solidFill>
                <a:latin typeface="Arial Black" pitchFamily="34" charset="0"/>
              </a:rPr>
              <a:t>Ehleringer</a:t>
            </a:r>
            <a:r>
              <a:rPr lang="en-US" dirty="0" smtClean="0">
                <a:solidFill>
                  <a:schemeClr val="bg1"/>
                </a:solidFill>
                <a:latin typeface="Arial Black" pitchFamily="34" charset="0"/>
              </a:rPr>
              <a:t>, Joyce </a:t>
            </a:r>
            <a:r>
              <a:rPr lang="en-US" dirty="0" err="1" smtClean="0">
                <a:solidFill>
                  <a:schemeClr val="bg1"/>
                </a:solidFill>
                <a:latin typeface="Arial Black" pitchFamily="34" charset="0"/>
              </a:rPr>
              <a:t>Penner</a:t>
            </a:r>
            <a:r>
              <a:rPr lang="en-US" dirty="0" smtClean="0">
                <a:solidFill>
                  <a:schemeClr val="bg1"/>
                </a:solidFill>
                <a:latin typeface="Arial Black" pitchFamily="34" charset="0"/>
              </a:rPr>
              <a:t>, Greg </a:t>
            </a:r>
            <a:r>
              <a:rPr lang="en-US" dirty="0" err="1" smtClean="0">
                <a:solidFill>
                  <a:schemeClr val="bg1"/>
                </a:solidFill>
                <a:latin typeface="Arial Black" pitchFamily="34" charset="0"/>
              </a:rPr>
              <a:t>Pestko</a:t>
            </a:r>
            <a:r>
              <a:rPr lang="en-US" dirty="0" smtClean="0">
                <a:solidFill>
                  <a:schemeClr val="bg1"/>
                </a:solidFill>
                <a:latin typeface="Arial Black" pitchFamily="34" charset="0"/>
              </a:rPr>
              <a:t>, David Randall, Peg Riley, Gary </a:t>
            </a:r>
            <a:r>
              <a:rPr lang="en-US" dirty="0" err="1" smtClean="0">
                <a:solidFill>
                  <a:schemeClr val="bg1"/>
                </a:solidFill>
                <a:latin typeface="Arial Black" pitchFamily="34" charset="0"/>
              </a:rPr>
              <a:t>Sayler</a:t>
            </a:r>
            <a:r>
              <a:rPr lang="en-US" dirty="0" smtClean="0">
                <a:solidFill>
                  <a:schemeClr val="bg1"/>
                </a:solidFill>
                <a:latin typeface="Arial Black" pitchFamily="34" charset="0"/>
              </a:rPr>
              <a:t>, and </a:t>
            </a:r>
            <a:r>
              <a:rPr lang="en-US" dirty="0" err="1" smtClean="0">
                <a:solidFill>
                  <a:schemeClr val="bg1"/>
                </a:solidFill>
                <a:latin typeface="Arial Black" pitchFamily="34" charset="0"/>
              </a:rPr>
              <a:t>Mavrik</a:t>
            </a:r>
            <a:r>
              <a:rPr lang="en-US" dirty="0" smtClean="0">
                <a:solidFill>
                  <a:schemeClr val="bg1"/>
                </a:solidFill>
                <a:latin typeface="Arial Black" pitchFamily="34" charset="0"/>
              </a:rPr>
              <a:t> </a:t>
            </a:r>
            <a:r>
              <a:rPr lang="en-US" dirty="0" err="1" smtClean="0">
                <a:solidFill>
                  <a:schemeClr val="bg1"/>
                </a:solidFill>
                <a:latin typeface="Arial Black" pitchFamily="34" charset="0"/>
              </a:rPr>
              <a:t>Zavarin</a:t>
            </a:r>
            <a:endParaRPr lang="en-US" dirty="0" smtClean="0">
              <a:solidFill>
                <a:schemeClr val="bg1"/>
              </a:solidFill>
              <a:latin typeface="Arial Black" pitchFamily="34" charset="0"/>
            </a:endParaRPr>
          </a:p>
          <a:p>
            <a:endParaRPr lang="en-US" dirty="0" smtClean="0">
              <a:solidFill>
                <a:schemeClr val="bg1"/>
              </a:solidFill>
              <a:latin typeface="Arial Black" pitchFamily="34" charset="0"/>
            </a:endParaRPr>
          </a:p>
          <a:p>
            <a:r>
              <a:rPr lang="en-US" dirty="0" smtClean="0">
                <a:solidFill>
                  <a:schemeClr val="bg1"/>
                </a:solidFill>
                <a:latin typeface="Arial Black" pitchFamily="34" charset="0"/>
              </a:rPr>
              <a:t>All of the workshop attendees.</a:t>
            </a:r>
          </a:p>
          <a:p>
            <a:endParaRPr lang="en-US" dirty="0" smtClean="0">
              <a:solidFill>
                <a:schemeClr val="bg1"/>
              </a:solidFill>
              <a:latin typeface="Arial Black" pitchFamily="34" charset="0"/>
            </a:endParaRPr>
          </a:p>
          <a:p>
            <a:r>
              <a:rPr lang="en-US" dirty="0" smtClean="0">
                <a:solidFill>
                  <a:schemeClr val="bg1"/>
                </a:solidFill>
                <a:latin typeface="Arial Black" pitchFamily="34" charset="0"/>
              </a:rPr>
              <a:t>Workshop contributing authors…(listed p. v in the report)</a:t>
            </a:r>
          </a:p>
          <a:p>
            <a:endParaRPr lang="en-US" dirty="0" smtClean="0">
              <a:solidFill>
                <a:schemeClr val="bg1"/>
              </a:solidFill>
              <a:latin typeface="Arial Black" pitchFamily="34" charset="0"/>
            </a:endParaRPr>
          </a:p>
          <a:p>
            <a:r>
              <a:rPr lang="en-US" dirty="0" smtClean="0">
                <a:solidFill>
                  <a:schemeClr val="bg1"/>
                </a:solidFill>
                <a:latin typeface="Arial Black" pitchFamily="34" charset="0"/>
              </a:rPr>
              <a:t>DOE BER staff who ably assisted in the meeting planning</a:t>
            </a:r>
          </a:p>
          <a:p>
            <a:endParaRPr lang="en-US" dirty="0" smtClean="0">
              <a:solidFill>
                <a:schemeClr val="bg1"/>
              </a:solidFill>
              <a:latin typeface="Arial Black" pitchFamily="34" charset="0"/>
            </a:endParaRPr>
          </a:p>
          <a:p>
            <a:r>
              <a:rPr lang="en-US" dirty="0" smtClean="0">
                <a:solidFill>
                  <a:schemeClr val="bg1"/>
                </a:solidFill>
                <a:latin typeface="Arial Black" pitchFamily="34" charset="0"/>
              </a:rPr>
              <a:t>Betty Mansfield and her staff who put together such an attractive report</a:t>
            </a:r>
          </a:p>
          <a:p>
            <a:endParaRPr lang="en-US" dirty="0" smtClean="0">
              <a:solidFill>
                <a:schemeClr val="bg1"/>
              </a:solidFill>
              <a:latin typeface="Arial Black" pitchFamily="34" charset="0"/>
            </a:endParaRPr>
          </a:p>
          <a:p>
            <a:r>
              <a:rPr lang="en-US" dirty="0" smtClean="0">
                <a:solidFill>
                  <a:schemeClr val="bg1"/>
                </a:solidFill>
                <a:latin typeface="Arial Black" pitchFamily="34" charset="0"/>
              </a:rPr>
              <a:t>DOE BER for funding the effort</a:t>
            </a:r>
          </a:p>
          <a:p>
            <a:endParaRPr lang="en-US" dirty="0" smtClean="0">
              <a:solidFill>
                <a:schemeClr val="bg1"/>
              </a:solidFill>
              <a:latin typeface="Arial Black" pitchFamily="34" charset="0"/>
            </a:endParaRPr>
          </a:p>
          <a:p>
            <a:r>
              <a:rPr lang="en-US" dirty="0" smtClean="0">
                <a:solidFill>
                  <a:schemeClr val="bg1"/>
                </a:solidFill>
                <a:latin typeface="Arial Black" pitchFamily="34" charset="0"/>
              </a:rPr>
              <a:t>Dr. Brinkman and the Office of Science for initiating the process</a:t>
            </a:r>
            <a:endParaRPr lang="en-US" dirty="0">
              <a:solidFill>
                <a:schemeClr val="bg1"/>
              </a:solidFill>
              <a:latin typeface="Arial Black"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a:stretch>
            <a:fillRect/>
          </a:stretch>
        </p:blipFill>
        <p:spPr bwMode="auto">
          <a:xfrm>
            <a:off x="4724400" y="838200"/>
            <a:ext cx="4064893" cy="4038600"/>
          </a:xfrm>
          <a:prstGeom prst="rect">
            <a:avLst/>
          </a:prstGeom>
          <a:noFill/>
          <a:ln w="9525">
            <a:noFill/>
            <a:miter lim="800000"/>
            <a:headEnd/>
            <a:tailEnd/>
          </a:ln>
          <a:effectLst/>
        </p:spPr>
      </p:pic>
      <p:sp>
        <p:nvSpPr>
          <p:cNvPr id="4" name="Title 3"/>
          <p:cNvSpPr>
            <a:spLocks noGrp="1"/>
          </p:cNvSpPr>
          <p:nvPr>
            <p:ph type="title"/>
          </p:nvPr>
        </p:nvSpPr>
        <p:spPr>
          <a:xfrm>
            <a:off x="339804" y="2472431"/>
            <a:ext cx="5451396" cy="1269578"/>
          </a:xfrm>
        </p:spPr>
        <p:txBody>
          <a:bodyPr/>
          <a:lstStyle/>
          <a:p>
            <a:r>
              <a:rPr lang="en-US" b="1" dirty="0" smtClean="0"/>
              <a:t>Workshop </a:t>
            </a:r>
            <a:br>
              <a:rPr lang="en-US" b="1" dirty="0" smtClean="0"/>
            </a:br>
            <a:r>
              <a:rPr lang="en-US" b="1" dirty="0" smtClean="0"/>
              <a:t>Development </a:t>
            </a:r>
            <a:br>
              <a:rPr lang="en-US" b="1" dirty="0" smtClean="0"/>
            </a:br>
            <a:r>
              <a:rPr lang="en-US" b="1" dirty="0" smtClean="0"/>
              <a:t>and Planning</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204" y="177114"/>
            <a:ext cx="8804196" cy="496290"/>
          </a:xfrm>
        </p:spPr>
        <p:txBody>
          <a:bodyPr>
            <a:normAutofit/>
          </a:bodyPr>
          <a:lstStyle/>
          <a:p>
            <a:r>
              <a:rPr lang="en-US" b="1" dirty="0"/>
              <a:t>Workshop Development and Planning</a:t>
            </a:r>
            <a:endParaRPr lang="en-US" dirty="0"/>
          </a:p>
        </p:txBody>
      </p:sp>
      <p:sp>
        <p:nvSpPr>
          <p:cNvPr id="3" name="Content Placeholder 2"/>
          <p:cNvSpPr>
            <a:spLocks noGrp="1"/>
          </p:cNvSpPr>
          <p:nvPr>
            <p:ph idx="1"/>
          </p:nvPr>
        </p:nvSpPr>
        <p:spPr>
          <a:xfrm>
            <a:off x="111204" y="1219200"/>
            <a:ext cx="8727996" cy="5410199"/>
          </a:xfrm>
        </p:spPr>
        <p:txBody>
          <a:bodyPr>
            <a:normAutofit fontScale="85000" lnSpcReduction="20000"/>
          </a:bodyPr>
          <a:lstStyle/>
          <a:p>
            <a:pPr lvl="0">
              <a:buNone/>
            </a:pPr>
            <a:r>
              <a:rPr lang="en-US" dirty="0"/>
              <a:t>Charge letter from William Brinkman, DOE Office of Science </a:t>
            </a:r>
            <a:r>
              <a:rPr lang="en-US" dirty="0" smtClean="0"/>
              <a:t>Director</a:t>
            </a:r>
            <a:endParaRPr lang="en-US" dirty="0"/>
          </a:p>
          <a:p>
            <a:pPr lvl="1"/>
            <a:r>
              <a:rPr lang="en-US" dirty="0"/>
              <a:t>Look beyond near- to mid-term time horizons to coming decades</a:t>
            </a:r>
          </a:p>
          <a:p>
            <a:pPr lvl="1"/>
            <a:r>
              <a:rPr lang="en-US" dirty="0"/>
              <a:t>Key workshop goals:</a:t>
            </a:r>
          </a:p>
          <a:p>
            <a:pPr lvl="2"/>
            <a:r>
              <a:rPr lang="en-US" dirty="0"/>
              <a:t>Identify greatest scientific challenges in biology, climate, and environment that DOE will be facing</a:t>
            </a:r>
          </a:p>
          <a:p>
            <a:pPr lvl="2"/>
            <a:r>
              <a:rPr lang="en-US" dirty="0"/>
              <a:t>Describe how BER should be positioned to address these challenges</a:t>
            </a:r>
          </a:p>
          <a:p>
            <a:pPr lvl="2"/>
            <a:r>
              <a:rPr lang="en-US" dirty="0"/>
              <a:t>Determine new and innovative tools needed to advance BER science</a:t>
            </a:r>
          </a:p>
          <a:p>
            <a:pPr lvl="2"/>
            <a:r>
              <a:rPr lang="en-US" dirty="0"/>
              <a:t>Suggest how to train the future workforce in integrative system </a:t>
            </a:r>
            <a:r>
              <a:rPr lang="en-US" dirty="0" smtClean="0"/>
              <a:t>science</a:t>
            </a:r>
            <a:br>
              <a:rPr lang="en-US" dirty="0" smtClean="0"/>
            </a:br>
            <a:endParaRPr lang="en-US" dirty="0" smtClean="0"/>
          </a:p>
          <a:p>
            <a:pPr lvl="0"/>
            <a:r>
              <a:rPr lang="en-US" dirty="0" smtClean="0"/>
              <a:t>Series of conference calls</a:t>
            </a:r>
            <a:br>
              <a:rPr lang="en-US" dirty="0" smtClean="0"/>
            </a:br>
            <a:endParaRPr lang="en-US" dirty="0" smtClean="0"/>
          </a:p>
          <a:p>
            <a:r>
              <a:rPr lang="en-US" dirty="0" smtClean="0"/>
              <a:t> 4 white papers:</a:t>
            </a:r>
          </a:p>
          <a:p>
            <a:pPr lvl="1"/>
            <a:r>
              <a:rPr lang="en-US" dirty="0" smtClean="0"/>
              <a:t>Grand Challenges for Systems Biology</a:t>
            </a:r>
          </a:p>
          <a:p>
            <a:pPr lvl="1"/>
            <a:r>
              <a:rPr lang="en-US" dirty="0" smtClean="0"/>
              <a:t>Systems Integration Framework of Informational and Synthetic Biology </a:t>
            </a:r>
          </a:p>
          <a:p>
            <a:pPr lvl="1"/>
            <a:r>
              <a:rPr lang="en-US" dirty="0" smtClean="0"/>
              <a:t>Twenty Year Vision for Climate Change</a:t>
            </a:r>
          </a:p>
          <a:p>
            <a:pPr lvl="1"/>
            <a:r>
              <a:rPr lang="en-US" dirty="0" smtClean="0"/>
              <a:t>Systems Sustainability for Energy Options</a:t>
            </a:r>
          </a:p>
          <a:p>
            <a:pPr lvl="2"/>
            <a:endParaRPr lang="en-US" dirty="0"/>
          </a:p>
          <a:p>
            <a:pPr>
              <a:buNone/>
            </a:pPr>
            <a:r>
              <a:rPr lang="en-US" dirty="0"/>
              <a:t> </a:t>
            </a:r>
          </a:p>
        </p:txBody>
      </p:sp>
      <p:pic>
        <p:nvPicPr>
          <p:cNvPr id="4" name="Picture 2"/>
          <p:cNvPicPr>
            <a:picLocks noChangeAspect="1" noChangeArrowheads="1"/>
          </p:cNvPicPr>
          <p:nvPr/>
        </p:nvPicPr>
        <p:blipFill>
          <a:blip r:embed="rId2" cstate="print"/>
          <a:srcRect/>
          <a:stretch>
            <a:fillRect/>
          </a:stretch>
        </p:blipFill>
        <p:spPr bwMode="auto">
          <a:xfrm>
            <a:off x="7239000" y="5192443"/>
            <a:ext cx="1676400" cy="166555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204" y="177114"/>
            <a:ext cx="8804196" cy="496290"/>
          </a:xfrm>
        </p:spPr>
        <p:txBody>
          <a:bodyPr>
            <a:normAutofit/>
          </a:bodyPr>
          <a:lstStyle/>
          <a:p>
            <a:r>
              <a:rPr lang="en-US" b="1" dirty="0"/>
              <a:t>Workshop Development and Planning</a:t>
            </a:r>
            <a:endParaRPr lang="en-US" dirty="0"/>
          </a:p>
        </p:txBody>
      </p:sp>
      <p:sp>
        <p:nvSpPr>
          <p:cNvPr id="3" name="Content Placeholder 2"/>
          <p:cNvSpPr>
            <a:spLocks noGrp="1"/>
          </p:cNvSpPr>
          <p:nvPr>
            <p:ph idx="1"/>
          </p:nvPr>
        </p:nvSpPr>
        <p:spPr>
          <a:xfrm>
            <a:off x="111204" y="1344822"/>
            <a:ext cx="8880396" cy="5360777"/>
          </a:xfrm>
        </p:spPr>
        <p:txBody>
          <a:bodyPr>
            <a:normAutofit/>
          </a:bodyPr>
          <a:lstStyle/>
          <a:p>
            <a:pPr>
              <a:buNone/>
            </a:pPr>
            <a:r>
              <a:rPr lang="en-US" dirty="0"/>
              <a:t> </a:t>
            </a:r>
            <a:r>
              <a:rPr lang="en-US" dirty="0" smtClean="0"/>
              <a:t>Workshop </a:t>
            </a:r>
            <a:r>
              <a:rPr lang="en-US" dirty="0"/>
              <a:t>held March 3-4, 2010</a:t>
            </a:r>
          </a:p>
          <a:p>
            <a:pPr lvl="1"/>
            <a:r>
              <a:rPr lang="en-US" dirty="0" smtClean="0"/>
              <a:t>Four </a:t>
            </a:r>
            <a:r>
              <a:rPr lang="en-US" dirty="0"/>
              <a:t>disciplinary breakout discussion groups</a:t>
            </a:r>
          </a:p>
          <a:p>
            <a:pPr lvl="2"/>
            <a:r>
              <a:rPr lang="en-US" dirty="0"/>
              <a:t>Systems </a:t>
            </a:r>
            <a:r>
              <a:rPr lang="en-US" dirty="0" smtClean="0"/>
              <a:t>Biology</a:t>
            </a:r>
          </a:p>
          <a:p>
            <a:pPr lvl="2"/>
            <a:r>
              <a:rPr lang="en-US" dirty="0"/>
              <a:t>Information and Synthetic Biology Systems Integration Framework</a:t>
            </a:r>
          </a:p>
          <a:p>
            <a:pPr lvl="2"/>
            <a:r>
              <a:rPr lang="en-US" dirty="0"/>
              <a:t>Climate Change</a:t>
            </a:r>
          </a:p>
          <a:p>
            <a:pPr lvl="2"/>
            <a:r>
              <a:rPr lang="en-US" dirty="0"/>
              <a:t>Research Framework for Energy </a:t>
            </a:r>
            <a:r>
              <a:rPr lang="en-US" dirty="0" smtClean="0"/>
              <a:t>Sustainability</a:t>
            </a:r>
            <a:br>
              <a:rPr lang="en-US" dirty="0" smtClean="0"/>
            </a:br>
            <a:endParaRPr lang="en-US" dirty="0"/>
          </a:p>
          <a:p>
            <a:pPr lvl="1"/>
            <a:r>
              <a:rPr lang="en-US" dirty="0" smtClean="0"/>
              <a:t>Four </a:t>
            </a:r>
            <a:r>
              <a:rPr lang="en-US" dirty="0"/>
              <a:t>interdisciplinary breakout discussion groups</a:t>
            </a:r>
          </a:p>
          <a:p>
            <a:pPr lvl="2"/>
            <a:r>
              <a:rPr lang="en-US" dirty="0"/>
              <a:t>Understanding Systems Across Temporal and Spatial Scales</a:t>
            </a:r>
          </a:p>
          <a:p>
            <a:pPr lvl="2"/>
            <a:r>
              <a:rPr lang="en-US" dirty="0"/>
              <a:t>Meeting Workforce and Education Needs</a:t>
            </a:r>
          </a:p>
          <a:p>
            <a:pPr lvl="2"/>
            <a:r>
              <a:rPr lang="en-US" dirty="0"/>
              <a:t>Data Integration and Knowledgebase Development</a:t>
            </a:r>
          </a:p>
          <a:p>
            <a:pPr lvl="2"/>
            <a:r>
              <a:rPr lang="en-US" dirty="0"/>
              <a:t>Novel Tools, Techniques, and Probes</a:t>
            </a:r>
          </a:p>
          <a:p>
            <a:pPr lvl="2"/>
            <a:endParaRPr lang="en-US" dirty="0"/>
          </a:p>
        </p:txBody>
      </p:sp>
      <p:pic>
        <p:nvPicPr>
          <p:cNvPr id="4" name="Picture 2"/>
          <p:cNvPicPr>
            <a:picLocks noChangeAspect="1" noChangeArrowheads="1"/>
          </p:cNvPicPr>
          <p:nvPr/>
        </p:nvPicPr>
        <p:blipFill>
          <a:blip r:embed="rId2" cstate="print"/>
          <a:srcRect/>
          <a:stretch>
            <a:fillRect/>
          </a:stretch>
        </p:blipFill>
        <p:spPr bwMode="auto">
          <a:xfrm>
            <a:off x="7239000" y="5192443"/>
            <a:ext cx="1676400" cy="166555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a:stretch>
            <a:fillRect/>
          </a:stretch>
        </p:blipFill>
        <p:spPr bwMode="auto">
          <a:xfrm>
            <a:off x="4724400" y="838200"/>
            <a:ext cx="4064893" cy="4038600"/>
          </a:xfrm>
          <a:prstGeom prst="rect">
            <a:avLst/>
          </a:prstGeom>
          <a:noFill/>
          <a:ln w="9525">
            <a:noFill/>
            <a:miter lim="800000"/>
            <a:headEnd/>
            <a:tailEnd/>
          </a:ln>
          <a:effectLst/>
        </p:spPr>
      </p:pic>
      <p:sp>
        <p:nvSpPr>
          <p:cNvPr id="4" name="Title 3"/>
          <p:cNvSpPr>
            <a:spLocks noGrp="1"/>
          </p:cNvSpPr>
          <p:nvPr>
            <p:ph type="title"/>
          </p:nvPr>
        </p:nvSpPr>
        <p:spPr>
          <a:xfrm>
            <a:off x="339804" y="2472431"/>
            <a:ext cx="5451396" cy="877163"/>
          </a:xfrm>
        </p:spPr>
        <p:txBody>
          <a:bodyPr/>
          <a:lstStyle/>
          <a:p>
            <a:r>
              <a:rPr lang="en-US" b="1" dirty="0" smtClean="0"/>
              <a:t>Workshop </a:t>
            </a:r>
            <a:br>
              <a:rPr lang="en-US" b="1" dirty="0" smtClean="0"/>
            </a:br>
            <a:r>
              <a:rPr lang="en-US" b="1" dirty="0" smtClean="0"/>
              <a:t>Results</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7" name="Object 3"/>
          <p:cNvGraphicFramePr>
            <a:graphicFrameLocks noChangeAspect="1"/>
          </p:cNvGraphicFramePr>
          <p:nvPr/>
        </p:nvGraphicFramePr>
        <p:xfrm>
          <a:off x="6705600" y="1752600"/>
          <a:ext cx="2057400" cy="2057400"/>
        </p:xfrm>
        <a:graphic>
          <a:graphicData uri="http://schemas.openxmlformats.org/presentationml/2006/ole">
            <p:oleObj spid="_x0000_s1027" name="Acrobat Document" r:id="rId3" imgW="2741040" imgH="2743560" progId="AcroExch.Document.7">
              <p:embed/>
            </p:oleObj>
          </a:graphicData>
        </a:graphic>
      </p:graphicFrame>
      <p:graphicFrame>
        <p:nvGraphicFramePr>
          <p:cNvPr id="1028" name="Object 4"/>
          <p:cNvGraphicFramePr>
            <a:graphicFrameLocks noChangeAspect="1"/>
          </p:cNvGraphicFramePr>
          <p:nvPr/>
        </p:nvGraphicFramePr>
        <p:xfrm>
          <a:off x="7162800" y="381000"/>
          <a:ext cx="1543050" cy="1562100"/>
        </p:xfrm>
        <a:graphic>
          <a:graphicData uri="http://schemas.openxmlformats.org/presentationml/2006/ole">
            <p:oleObj spid="_x0000_s1028" name="Acrobat Document" r:id="rId4" imgW="2055960" imgH="2082960" progId="AcroExch.Document.7">
              <p:embed/>
            </p:oleObj>
          </a:graphicData>
        </a:graphic>
      </p:graphicFrame>
      <p:sp>
        <p:nvSpPr>
          <p:cNvPr id="2" name="Title 1"/>
          <p:cNvSpPr>
            <a:spLocks noGrp="1"/>
          </p:cNvSpPr>
          <p:nvPr>
            <p:ph type="title"/>
          </p:nvPr>
        </p:nvSpPr>
        <p:spPr>
          <a:xfrm>
            <a:off x="111204" y="177114"/>
            <a:ext cx="8804196" cy="508686"/>
          </a:xfrm>
        </p:spPr>
        <p:txBody>
          <a:bodyPr>
            <a:normAutofit fontScale="90000"/>
          </a:bodyPr>
          <a:lstStyle/>
          <a:p>
            <a:r>
              <a:rPr lang="en-US" sz="2200" b="1" dirty="0" smtClean="0">
                <a:solidFill>
                  <a:schemeClr val="accent1">
                    <a:lumMod val="40000"/>
                    <a:lumOff val="60000"/>
                  </a:schemeClr>
                </a:solidFill>
                <a:latin typeface="Arial Narrow" pitchFamily="34" charset="0"/>
              </a:rPr>
              <a:t>Workshop Results</a:t>
            </a:r>
            <a:r>
              <a:rPr lang="en-US" dirty="0" smtClean="0"/>
              <a:t/>
            </a:r>
            <a:br>
              <a:rPr lang="en-US" dirty="0" smtClean="0"/>
            </a:br>
            <a:endParaRPr lang="en-US" dirty="0"/>
          </a:p>
        </p:txBody>
      </p:sp>
      <p:sp>
        <p:nvSpPr>
          <p:cNvPr id="3" name="Content Placeholder 2"/>
          <p:cNvSpPr>
            <a:spLocks noGrp="1"/>
          </p:cNvSpPr>
          <p:nvPr>
            <p:ph idx="1"/>
          </p:nvPr>
        </p:nvSpPr>
        <p:spPr>
          <a:xfrm>
            <a:off x="111204" y="1344822"/>
            <a:ext cx="8804196" cy="5284577"/>
          </a:xfrm>
        </p:spPr>
        <p:txBody>
          <a:bodyPr/>
          <a:lstStyle/>
          <a:p>
            <a:pPr lvl="0"/>
            <a:r>
              <a:rPr lang="en-US" dirty="0"/>
              <a:t>Complexity</a:t>
            </a:r>
          </a:p>
          <a:p>
            <a:pPr lvl="0"/>
            <a:r>
              <a:rPr lang="en-US" dirty="0"/>
              <a:t>Scales</a:t>
            </a:r>
          </a:p>
          <a:p>
            <a:pPr lvl="0"/>
            <a:r>
              <a:rPr lang="en-US" dirty="0"/>
              <a:t>Multidisciplinary research</a:t>
            </a:r>
          </a:p>
          <a:p>
            <a:pPr lvl="0"/>
            <a:r>
              <a:rPr lang="en-US" dirty="0"/>
              <a:t>Computing and </a:t>
            </a:r>
            <a:r>
              <a:rPr lang="en-US" dirty="0" smtClean="0"/>
              <a:t>mathematics</a:t>
            </a:r>
            <a:endParaRPr lang="en-US" dirty="0"/>
          </a:p>
          <a:p>
            <a:pPr lvl="0"/>
            <a:r>
              <a:rPr lang="en-US" dirty="0"/>
              <a:t>Education</a:t>
            </a:r>
          </a:p>
          <a:p>
            <a:pPr lvl="0"/>
            <a:r>
              <a:rPr lang="en-US" dirty="0"/>
              <a:t>Human </a:t>
            </a:r>
            <a:r>
              <a:rPr lang="en-US" dirty="0" smtClean="0"/>
              <a:t>impacts</a:t>
            </a:r>
            <a:endParaRPr lang="en-US" dirty="0"/>
          </a:p>
        </p:txBody>
      </p:sp>
      <p:sp>
        <p:nvSpPr>
          <p:cNvPr id="4" name="Title 1"/>
          <p:cNvSpPr txBox="1">
            <a:spLocks/>
          </p:cNvSpPr>
          <p:nvPr/>
        </p:nvSpPr>
        <p:spPr>
          <a:xfrm>
            <a:off x="0" y="533400"/>
            <a:ext cx="8804196" cy="609600"/>
          </a:xfrm>
          <a:prstGeom prst="rect">
            <a:avLst/>
          </a:prstGeom>
        </p:spPr>
        <p:txBody>
          <a:bodyPr vert="horz" wrap="square" lIns="91440" tIns="45720" rIns="91440" bIns="45720" rtlCol="0" anchor="t" anchorCtr="0">
            <a:normAutofit fontScale="97500"/>
          </a:bodyPr>
          <a:lstStyle/>
          <a:p>
            <a:pPr marL="0" marR="0" lvl="0" indent="0" algn="l" defTabSz="914400" rtl="0" eaLnBrk="1" fontAlgn="auto" latinLnBrk="0" hangingPunct="1">
              <a:lnSpc>
                <a:spcPct val="85000"/>
              </a:lnSpc>
              <a:spcBef>
                <a:spcPct val="0"/>
              </a:spcBef>
              <a:spcAft>
                <a:spcPts val="0"/>
              </a:spcAft>
              <a:buClrTx/>
              <a:buSzTx/>
              <a:buFontTx/>
              <a:buNone/>
              <a:tabLst/>
              <a:defRPr/>
            </a:pPr>
            <a:r>
              <a:rPr kumimoji="0" lang="en-US" sz="3000" b="1" i="0" u="none" strike="noStrike" kern="1200" cap="none" spc="0" normalizeH="0" baseline="0" noProof="0" dirty="0" smtClean="0">
                <a:ln>
                  <a:noFill/>
                </a:ln>
                <a:solidFill>
                  <a:schemeClr val="bg1"/>
                </a:solidFill>
                <a:effectLst/>
                <a:uLnTx/>
                <a:uFillTx/>
                <a:latin typeface="Arial Black" pitchFamily="34" charset="0"/>
                <a:ea typeface="+mj-ea"/>
                <a:cs typeface="+mj-cs"/>
              </a:rPr>
              <a:t> </a:t>
            </a:r>
            <a:r>
              <a:rPr kumimoji="0" lang="en-US" sz="2800" b="1" i="0" u="none" strike="noStrike" kern="1200" cap="none" spc="0" normalizeH="0" baseline="0" noProof="0" dirty="0" smtClean="0">
                <a:ln>
                  <a:noFill/>
                </a:ln>
                <a:solidFill>
                  <a:schemeClr val="bg1"/>
                </a:solidFill>
                <a:effectLst/>
                <a:uLnTx/>
                <a:uFillTx/>
                <a:latin typeface="Arial Black" pitchFamily="34" charset="0"/>
                <a:ea typeface="+mj-ea"/>
                <a:cs typeface="+mj-cs"/>
              </a:rPr>
              <a:t>Cross-Cutting Themes</a:t>
            </a:r>
            <a:endParaRPr kumimoji="0" lang="en-US" sz="2800" b="0" i="0" u="none" strike="noStrike" kern="1200" cap="none" spc="0" normalizeH="0" baseline="0" noProof="0" dirty="0">
              <a:ln>
                <a:noFill/>
              </a:ln>
              <a:solidFill>
                <a:schemeClr val="bg1"/>
              </a:solidFill>
              <a:effectLst/>
              <a:uLnTx/>
              <a:uFillTx/>
              <a:latin typeface="Arial Black" pitchFamily="34" charset="0"/>
              <a:ea typeface="+mj-ea"/>
              <a:cs typeface="+mj-cs"/>
            </a:endParaRPr>
          </a:p>
        </p:txBody>
      </p:sp>
      <p:pic>
        <p:nvPicPr>
          <p:cNvPr id="5" name="Picture 2"/>
          <p:cNvPicPr>
            <a:picLocks noChangeAspect="1" noChangeArrowheads="1"/>
          </p:cNvPicPr>
          <p:nvPr/>
        </p:nvPicPr>
        <p:blipFill>
          <a:blip r:embed="rId5" cstate="print"/>
          <a:srcRect/>
          <a:stretch>
            <a:fillRect/>
          </a:stretch>
        </p:blipFill>
        <p:spPr bwMode="auto">
          <a:xfrm>
            <a:off x="3657600" y="3657600"/>
            <a:ext cx="5191125" cy="3038475"/>
          </a:xfrm>
          <a:prstGeom prst="rect">
            <a:avLst/>
          </a:prstGeom>
          <a:noFill/>
          <a:ln w="9525">
            <a:noFill/>
            <a:miter lim="800000"/>
            <a:headEnd/>
            <a:tailEnd/>
          </a:ln>
        </p:spPr>
      </p:pic>
      <p:graphicFrame>
        <p:nvGraphicFramePr>
          <p:cNvPr id="1026" name="Object 2"/>
          <p:cNvGraphicFramePr>
            <a:graphicFrameLocks noChangeAspect="1"/>
          </p:cNvGraphicFramePr>
          <p:nvPr/>
        </p:nvGraphicFramePr>
        <p:xfrm>
          <a:off x="5410200" y="533400"/>
          <a:ext cx="1885950" cy="1495425"/>
        </p:xfrm>
        <a:graphic>
          <a:graphicData uri="http://schemas.openxmlformats.org/presentationml/2006/ole">
            <p:oleObj spid="_x0000_s1026" name="Acrobat Document" r:id="rId6" imgW="2512800" imgH="1994040" progId="AcroExch.Document.7">
              <p:embed/>
            </p:oleObj>
          </a:graphicData>
        </a:graphic>
      </p:graphicFrame>
      <p:pic>
        <p:nvPicPr>
          <p:cNvPr id="1029" name="Picture 5" descr="I:\Judy\BERACLongTermChallenges_March 2010\4_Biology\Sidebars\RubiscoPg066.jpg"/>
          <p:cNvPicPr>
            <a:picLocks noChangeAspect="1" noChangeArrowheads="1"/>
          </p:cNvPicPr>
          <p:nvPr/>
        </p:nvPicPr>
        <p:blipFill>
          <a:blip r:embed="rId7" cstate="print"/>
          <a:srcRect/>
          <a:stretch>
            <a:fillRect/>
          </a:stretch>
        </p:blipFill>
        <p:spPr bwMode="auto">
          <a:xfrm>
            <a:off x="4343400" y="1828800"/>
            <a:ext cx="2362200" cy="2016072"/>
          </a:xfrm>
          <a:prstGeom prst="rect">
            <a:avLst/>
          </a:prstGeom>
          <a:noFill/>
        </p:spPr>
      </p:pic>
      <p:pic>
        <p:nvPicPr>
          <p:cNvPr id="11" name="Picture 2" descr="C:\Users\2mi\Desktop\JBEI1.jpg"/>
          <p:cNvPicPr>
            <a:picLocks noChangeAspect="1" noChangeArrowheads="1"/>
          </p:cNvPicPr>
          <p:nvPr/>
        </p:nvPicPr>
        <p:blipFill>
          <a:blip r:embed="rId8" cstate="print"/>
          <a:stretch>
            <a:fillRect/>
          </a:stretch>
        </p:blipFill>
        <p:spPr bwMode="auto">
          <a:xfrm>
            <a:off x="1676400" y="4800600"/>
            <a:ext cx="1908810" cy="2854295"/>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204" y="418110"/>
            <a:ext cx="6746796" cy="496290"/>
          </a:xfrm>
        </p:spPr>
        <p:txBody>
          <a:bodyPr>
            <a:normAutofit/>
          </a:bodyPr>
          <a:lstStyle/>
          <a:p>
            <a:r>
              <a:rPr lang="en-US" sz="2400" b="1" dirty="0" smtClean="0"/>
              <a:t>Grand Challenges</a:t>
            </a:r>
            <a:endParaRPr lang="en-US" sz="2400" dirty="0"/>
          </a:p>
        </p:txBody>
      </p:sp>
      <p:sp>
        <p:nvSpPr>
          <p:cNvPr id="3" name="Content Placeholder 2"/>
          <p:cNvSpPr>
            <a:spLocks noGrp="1"/>
          </p:cNvSpPr>
          <p:nvPr>
            <p:ph idx="1"/>
          </p:nvPr>
        </p:nvSpPr>
        <p:spPr>
          <a:xfrm>
            <a:off x="0" y="838200"/>
            <a:ext cx="8915400" cy="5867399"/>
          </a:xfrm>
        </p:spPr>
        <p:txBody>
          <a:bodyPr>
            <a:normAutofit fontScale="85000" lnSpcReduction="20000"/>
          </a:bodyPr>
          <a:lstStyle/>
          <a:p>
            <a:pPr lvl="0"/>
            <a:r>
              <a:rPr lang="en-US" sz="3400" dirty="0"/>
              <a:t>Biological Systems</a:t>
            </a:r>
          </a:p>
          <a:p>
            <a:pPr lvl="1"/>
            <a:r>
              <a:rPr lang="en-US" dirty="0" smtClean="0"/>
              <a:t>Systems biology provides the approaches needed to address biological complexity, while synthetic biology tests this understanding through application.</a:t>
            </a:r>
            <a:endParaRPr lang="en-US" dirty="0"/>
          </a:p>
          <a:p>
            <a:pPr lvl="0"/>
            <a:r>
              <a:rPr lang="en-US" sz="3400" dirty="0"/>
              <a:t>Computational Bioscience</a:t>
            </a:r>
          </a:p>
          <a:p>
            <a:pPr lvl="1"/>
            <a:r>
              <a:rPr lang="en-US" dirty="0" smtClean="0"/>
              <a:t>Biology is becoming a data-intensive, informational science that requires new paradigms to deal with data management and complexity.</a:t>
            </a:r>
            <a:br>
              <a:rPr lang="en-US" dirty="0" smtClean="0"/>
            </a:br>
            <a:endParaRPr lang="en-US" dirty="0"/>
          </a:p>
          <a:p>
            <a:pPr lvl="0"/>
            <a:r>
              <a:rPr lang="en-US" sz="3400" dirty="0"/>
              <a:t>Climate Research</a:t>
            </a:r>
          </a:p>
          <a:p>
            <a:pPr lvl="1"/>
            <a:r>
              <a:rPr lang="en-US" dirty="0" smtClean="0"/>
              <a:t>Issues of climate change and sustainability require that we develop a better understanding of earth system processes. </a:t>
            </a:r>
            <a:br>
              <a:rPr lang="en-US" dirty="0" smtClean="0"/>
            </a:br>
            <a:endParaRPr lang="en-US" dirty="0"/>
          </a:p>
          <a:p>
            <a:pPr lvl="0"/>
            <a:r>
              <a:rPr lang="en-US" sz="3400" dirty="0"/>
              <a:t>Energy Sustainability</a:t>
            </a:r>
          </a:p>
          <a:p>
            <a:pPr lvl="1"/>
            <a:r>
              <a:rPr lang="en-US" dirty="0" smtClean="0"/>
              <a:t>An essential component of energy sustainability is fundamental knowledge of relevant natural and physical processes, their interactions and human influences. </a:t>
            </a:r>
            <a:br>
              <a:rPr lang="en-US" dirty="0" smtClean="0"/>
            </a:br>
            <a:endParaRPr lang="en-US" dirty="0"/>
          </a:p>
          <a:p>
            <a:pPr lvl="0"/>
            <a:r>
              <a:rPr lang="en-US" sz="3400" dirty="0"/>
              <a:t>Education and Workforce Training</a:t>
            </a:r>
          </a:p>
          <a:p>
            <a:pPr lvl="1"/>
            <a:r>
              <a:rPr lang="en-US" dirty="0" smtClean="0"/>
              <a:t>The imperative need is to educate our future workforce to think about properties  </a:t>
            </a:r>
          </a:p>
          <a:p>
            <a:pPr lvl="1">
              <a:buNone/>
            </a:pPr>
            <a:r>
              <a:rPr lang="en-US" dirty="0" smtClean="0"/>
              <a:t>	of whole systems, which rarely can be explained as an  accumulation of parts. </a:t>
            </a:r>
            <a:endParaRPr lang="en-US" dirty="0"/>
          </a:p>
          <a:p>
            <a:pPr lvl="0"/>
            <a:endParaRPr lang="en-US" dirty="0"/>
          </a:p>
        </p:txBody>
      </p:sp>
      <p:sp>
        <p:nvSpPr>
          <p:cNvPr id="4" name="Title 1"/>
          <p:cNvSpPr txBox="1">
            <a:spLocks/>
          </p:cNvSpPr>
          <p:nvPr/>
        </p:nvSpPr>
        <p:spPr>
          <a:xfrm>
            <a:off x="111204" y="177114"/>
            <a:ext cx="8804196" cy="508686"/>
          </a:xfrm>
          <a:prstGeom prst="rect">
            <a:avLst/>
          </a:prstGeom>
        </p:spPr>
        <p:txBody>
          <a:bodyPr vert="horz" wrap="square" lIns="91440" tIns="45720" rIns="91440" bIns="45720" rtlCol="0" anchor="t" anchorCtr="0">
            <a:noAutofit/>
          </a:bodyPr>
          <a:lstStyle/>
          <a:p>
            <a:pPr lvl="0" fontAlgn="auto">
              <a:lnSpc>
                <a:spcPct val="85000"/>
              </a:lnSpc>
              <a:spcAft>
                <a:spcPts val="0"/>
              </a:spcAft>
            </a:pPr>
            <a:r>
              <a:rPr lang="en-US" sz="2000" b="1" smtClean="0">
                <a:solidFill>
                  <a:schemeClr val="accent1">
                    <a:lumMod val="40000"/>
                    <a:lumOff val="60000"/>
                  </a:schemeClr>
                </a:solidFill>
                <a:latin typeface="Arial Narrow" pitchFamily="34" charset="0"/>
              </a:rPr>
              <a:t>Workshop Results </a:t>
            </a:r>
            <a:r>
              <a:rPr kumimoji="0" lang="en-US" sz="2000" b="0" i="0" u="none" strike="noStrike" kern="1200" cap="none" spc="0" normalizeH="0" baseline="0" noProof="0" smtClean="0">
                <a:ln>
                  <a:noFill/>
                </a:ln>
                <a:solidFill>
                  <a:schemeClr val="bg1"/>
                </a:solidFill>
                <a:effectLst/>
                <a:uLnTx/>
                <a:uFillTx/>
                <a:latin typeface="Arial Black" pitchFamily="34" charset="0"/>
                <a:ea typeface="+mj-ea"/>
                <a:cs typeface="+mj-cs"/>
              </a:rPr>
              <a:t/>
            </a:r>
            <a:br>
              <a:rPr kumimoji="0" lang="en-US" sz="2000" b="0" i="0" u="none" strike="noStrike" kern="1200" cap="none" spc="0" normalizeH="0" baseline="0" noProof="0" smtClean="0">
                <a:ln>
                  <a:noFill/>
                </a:ln>
                <a:solidFill>
                  <a:schemeClr val="bg1"/>
                </a:solidFill>
                <a:effectLst/>
                <a:uLnTx/>
                <a:uFillTx/>
                <a:latin typeface="Arial Black" pitchFamily="34" charset="0"/>
                <a:ea typeface="+mj-ea"/>
                <a:cs typeface="+mj-cs"/>
              </a:rPr>
            </a:br>
            <a:endParaRPr kumimoji="0" lang="en-US" sz="2000" b="0" i="0" u="none" strike="noStrike" kern="1200" cap="none" spc="0" normalizeH="0" baseline="0" noProof="0" dirty="0">
              <a:ln>
                <a:noFill/>
              </a:ln>
              <a:solidFill>
                <a:schemeClr val="bg1"/>
              </a:solidFill>
              <a:effectLst/>
              <a:uLnTx/>
              <a:uFillTx/>
              <a:latin typeface="Arial Black" pitchFamily="34" charset="0"/>
              <a:ea typeface="+mj-ea"/>
              <a:cs typeface="+mj-cs"/>
            </a:endParaRPr>
          </a:p>
        </p:txBody>
      </p:sp>
      <p:pic>
        <p:nvPicPr>
          <p:cNvPr id="5" name="Picture 2"/>
          <p:cNvPicPr>
            <a:picLocks noChangeAspect="1" noChangeArrowheads="1"/>
          </p:cNvPicPr>
          <p:nvPr/>
        </p:nvPicPr>
        <p:blipFill>
          <a:blip r:embed="rId2" cstate="print"/>
          <a:srcRect/>
          <a:stretch>
            <a:fillRect/>
          </a:stretch>
        </p:blipFill>
        <p:spPr bwMode="auto">
          <a:xfrm>
            <a:off x="7848601" y="-1"/>
            <a:ext cx="1295400" cy="128702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204" y="1344822"/>
            <a:ext cx="7127796" cy="5360777"/>
          </a:xfrm>
        </p:spPr>
        <p:txBody>
          <a:bodyPr>
            <a:normAutofit/>
          </a:bodyPr>
          <a:lstStyle/>
          <a:p>
            <a:pPr>
              <a:buNone/>
            </a:pPr>
            <a:r>
              <a:rPr lang="en-US" dirty="0"/>
              <a:t>Systems and synthetic biology </a:t>
            </a:r>
            <a:r>
              <a:rPr lang="en-US" dirty="0" smtClean="0"/>
              <a:t>for</a:t>
            </a:r>
            <a:endParaRPr lang="en-US" dirty="0"/>
          </a:p>
          <a:p>
            <a:pPr lvl="1"/>
            <a:r>
              <a:rPr lang="en-US" dirty="0"/>
              <a:t>Enabling predictive biology</a:t>
            </a:r>
          </a:p>
          <a:p>
            <a:pPr lvl="1"/>
            <a:r>
              <a:rPr lang="en-US" dirty="0"/>
              <a:t>Measuring and analyzing biological systems</a:t>
            </a:r>
          </a:p>
          <a:p>
            <a:pPr lvl="1"/>
            <a:r>
              <a:rPr lang="en-US" dirty="0"/>
              <a:t>Exploring ecosystem biogeochemistry and carbon cycling</a:t>
            </a:r>
          </a:p>
          <a:p>
            <a:pPr>
              <a:buNone/>
            </a:pPr>
            <a:r>
              <a:rPr lang="en-US" dirty="0"/>
              <a:t> </a:t>
            </a:r>
            <a:r>
              <a:rPr lang="en-US" dirty="0" smtClean="0"/>
              <a:t>to </a:t>
            </a:r>
            <a:r>
              <a:rPr lang="en-US" dirty="0"/>
              <a:t>achieve DOE missions in energy production, carbon </a:t>
            </a:r>
            <a:r>
              <a:rPr lang="en-US" dirty="0" err="1"/>
              <a:t>biosequestration</a:t>
            </a:r>
            <a:r>
              <a:rPr lang="en-US" dirty="0"/>
              <a:t>, and environmental </a:t>
            </a:r>
            <a:r>
              <a:rPr lang="en-US" dirty="0" smtClean="0"/>
              <a:t>remediation</a:t>
            </a:r>
            <a:r>
              <a:rPr lang="en-US" dirty="0"/>
              <a:t> </a:t>
            </a:r>
          </a:p>
          <a:p>
            <a:pPr lvl="1"/>
            <a:endParaRPr lang="en-US" dirty="0"/>
          </a:p>
          <a:p>
            <a:pPr lvl="0">
              <a:buNone/>
            </a:pPr>
            <a:endParaRPr lang="en-US" dirty="0"/>
          </a:p>
        </p:txBody>
      </p:sp>
      <p:sp>
        <p:nvSpPr>
          <p:cNvPr id="5" name="Title 1"/>
          <p:cNvSpPr>
            <a:spLocks noGrp="1"/>
          </p:cNvSpPr>
          <p:nvPr>
            <p:ph type="title"/>
          </p:nvPr>
        </p:nvSpPr>
        <p:spPr>
          <a:xfrm>
            <a:off x="111204" y="418110"/>
            <a:ext cx="8880396" cy="496290"/>
          </a:xfrm>
        </p:spPr>
        <p:txBody>
          <a:bodyPr>
            <a:normAutofit/>
          </a:bodyPr>
          <a:lstStyle/>
          <a:p>
            <a:r>
              <a:rPr lang="en-US" sz="2700" b="1" dirty="0" smtClean="0"/>
              <a:t>Grand Challenges in Biological Sciences</a:t>
            </a:r>
            <a:endParaRPr lang="en-US" sz="2700" dirty="0"/>
          </a:p>
        </p:txBody>
      </p:sp>
      <p:sp>
        <p:nvSpPr>
          <p:cNvPr id="6" name="Title 1"/>
          <p:cNvSpPr txBox="1">
            <a:spLocks/>
          </p:cNvSpPr>
          <p:nvPr/>
        </p:nvSpPr>
        <p:spPr>
          <a:xfrm>
            <a:off x="111204" y="177114"/>
            <a:ext cx="8804196" cy="508686"/>
          </a:xfrm>
          <a:prstGeom prst="rect">
            <a:avLst/>
          </a:prstGeom>
        </p:spPr>
        <p:txBody>
          <a:bodyPr vert="horz" wrap="square" lIns="91440" tIns="45720" rIns="91440" bIns="45720" rtlCol="0" anchor="t" anchorCtr="0">
            <a:normAutofit fontScale="67500" lnSpcReduction="20000"/>
          </a:bodyPr>
          <a:lstStyle/>
          <a:p>
            <a:pPr lvl="0" fontAlgn="auto">
              <a:lnSpc>
                <a:spcPct val="85000"/>
              </a:lnSpc>
              <a:spcAft>
                <a:spcPts val="0"/>
              </a:spcAft>
            </a:pPr>
            <a:r>
              <a:rPr lang="en-US" sz="3200" b="1" dirty="0" smtClean="0">
                <a:solidFill>
                  <a:schemeClr val="accent1">
                    <a:lumMod val="40000"/>
                    <a:lumOff val="60000"/>
                  </a:schemeClr>
                </a:solidFill>
                <a:latin typeface="Arial Narrow" pitchFamily="34" charset="0"/>
              </a:rPr>
              <a:t>Workshop Results </a:t>
            </a:r>
            <a:r>
              <a:rPr kumimoji="0" lang="en-US" sz="3000" b="0" i="0" u="none" strike="noStrike" kern="1200" cap="none" spc="0" normalizeH="0" baseline="0" noProof="0" dirty="0" smtClean="0">
                <a:ln>
                  <a:noFill/>
                </a:ln>
                <a:solidFill>
                  <a:schemeClr val="bg1"/>
                </a:solidFill>
                <a:effectLst/>
                <a:uLnTx/>
                <a:uFillTx/>
                <a:latin typeface="Arial Black" pitchFamily="34" charset="0"/>
                <a:ea typeface="+mj-ea"/>
                <a:cs typeface="+mj-cs"/>
              </a:rPr>
              <a:t/>
            </a:r>
            <a:br>
              <a:rPr kumimoji="0" lang="en-US" sz="3000" b="0" i="0" u="none" strike="noStrike" kern="1200" cap="none" spc="0" normalizeH="0" baseline="0" noProof="0" dirty="0" smtClean="0">
                <a:ln>
                  <a:noFill/>
                </a:ln>
                <a:solidFill>
                  <a:schemeClr val="bg1"/>
                </a:solidFill>
                <a:effectLst/>
                <a:uLnTx/>
                <a:uFillTx/>
                <a:latin typeface="Arial Black" pitchFamily="34" charset="0"/>
                <a:ea typeface="+mj-ea"/>
                <a:cs typeface="+mj-cs"/>
              </a:rPr>
            </a:br>
            <a:endParaRPr kumimoji="0" lang="en-US" sz="3000" b="0" i="0" u="none" strike="noStrike" kern="1200" cap="none" spc="0" normalizeH="0" baseline="0" noProof="0" dirty="0">
              <a:ln>
                <a:noFill/>
              </a:ln>
              <a:solidFill>
                <a:schemeClr val="bg1"/>
              </a:solidFill>
              <a:effectLst/>
              <a:uLnTx/>
              <a:uFillTx/>
              <a:latin typeface="Arial Black" pitchFamily="34" charset="0"/>
              <a:ea typeface="+mj-ea"/>
              <a:cs typeface="+mj-cs"/>
            </a:endParaRPr>
          </a:p>
        </p:txBody>
      </p:sp>
      <p:pic>
        <p:nvPicPr>
          <p:cNvPr id="3074" name="Picture 2"/>
          <p:cNvPicPr>
            <a:picLocks noChangeAspect="1" noChangeArrowheads="1"/>
          </p:cNvPicPr>
          <p:nvPr/>
        </p:nvPicPr>
        <p:blipFill>
          <a:blip r:embed="rId2" cstate="print"/>
          <a:srcRect/>
          <a:stretch>
            <a:fillRect/>
          </a:stretch>
        </p:blipFill>
        <p:spPr bwMode="auto">
          <a:xfrm>
            <a:off x="7315200" y="1409700"/>
            <a:ext cx="1390650" cy="952500"/>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7315200" y="2514600"/>
            <a:ext cx="1371600" cy="923925"/>
          </a:xfrm>
          <a:prstGeom prst="rect">
            <a:avLst/>
          </a:prstGeom>
          <a:noFill/>
          <a:ln w="9525">
            <a:noFill/>
            <a:miter lim="800000"/>
            <a:headEnd/>
            <a:tailEnd/>
          </a:ln>
        </p:spPr>
      </p:pic>
      <p:pic>
        <p:nvPicPr>
          <p:cNvPr id="3076" name="Picture 4"/>
          <p:cNvPicPr>
            <a:picLocks noChangeAspect="1" noChangeArrowheads="1"/>
          </p:cNvPicPr>
          <p:nvPr/>
        </p:nvPicPr>
        <p:blipFill>
          <a:blip r:embed="rId4" cstate="print"/>
          <a:srcRect/>
          <a:stretch>
            <a:fillRect/>
          </a:stretch>
        </p:blipFill>
        <p:spPr bwMode="auto">
          <a:xfrm>
            <a:off x="7315200" y="3581400"/>
            <a:ext cx="1371600" cy="914400"/>
          </a:xfrm>
          <a:prstGeom prst="rect">
            <a:avLst/>
          </a:prstGeom>
          <a:noFill/>
          <a:ln w="9525">
            <a:noFill/>
            <a:miter lim="800000"/>
            <a:headEnd/>
            <a:tailEnd/>
          </a:ln>
        </p:spPr>
      </p:pic>
      <p:pic>
        <p:nvPicPr>
          <p:cNvPr id="3078" name="Picture 6"/>
          <p:cNvPicPr>
            <a:picLocks noChangeAspect="1" noChangeArrowheads="1"/>
          </p:cNvPicPr>
          <p:nvPr/>
        </p:nvPicPr>
        <p:blipFill>
          <a:blip r:embed="rId5" cstate="print"/>
          <a:srcRect/>
          <a:stretch>
            <a:fillRect/>
          </a:stretch>
        </p:blipFill>
        <p:spPr bwMode="auto">
          <a:xfrm>
            <a:off x="7315200" y="4648200"/>
            <a:ext cx="1371600" cy="1019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11204" y="177114"/>
            <a:ext cx="8804196" cy="508686"/>
          </a:xfrm>
          <a:prstGeom prst="rect">
            <a:avLst/>
          </a:prstGeom>
        </p:spPr>
        <p:txBody>
          <a:bodyPr vert="horz" wrap="square" lIns="91440" tIns="45720" rIns="91440" bIns="45720" rtlCol="0" anchor="t" anchorCtr="0">
            <a:normAutofit fontScale="67500" lnSpcReduction="20000"/>
          </a:bodyPr>
          <a:lstStyle/>
          <a:p>
            <a:pPr lvl="0" fontAlgn="auto">
              <a:lnSpc>
                <a:spcPct val="85000"/>
              </a:lnSpc>
              <a:spcAft>
                <a:spcPts val="0"/>
              </a:spcAft>
            </a:pPr>
            <a:r>
              <a:rPr lang="en-US" sz="3200" b="1" dirty="0" smtClean="0">
                <a:solidFill>
                  <a:schemeClr val="accent1">
                    <a:lumMod val="40000"/>
                    <a:lumOff val="60000"/>
                  </a:schemeClr>
                </a:solidFill>
                <a:latin typeface="Arial Narrow" pitchFamily="34" charset="0"/>
              </a:rPr>
              <a:t>Workshop Results </a:t>
            </a:r>
            <a:r>
              <a:rPr kumimoji="0" lang="en-US" sz="3000" b="0" i="0" u="none" strike="noStrike" kern="1200" cap="none" spc="0" normalizeH="0" baseline="0" noProof="0" dirty="0" smtClean="0">
                <a:ln>
                  <a:noFill/>
                </a:ln>
                <a:solidFill>
                  <a:schemeClr val="bg1"/>
                </a:solidFill>
                <a:effectLst/>
                <a:uLnTx/>
                <a:uFillTx/>
                <a:latin typeface="Arial Black" pitchFamily="34" charset="0"/>
                <a:ea typeface="+mj-ea"/>
                <a:cs typeface="+mj-cs"/>
              </a:rPr>
              <a:t/>
            </a:r>
            <a:br>
              <a:rPr kumimoji="0" lang="en-US" sz="3000" b="0" i="0" u="none" strike="noStrike" kern="1200" cap="none" spc="0" normalizeH="0" baseline="0" noProof="0" dirty="0" smtClean="0">
                <a:ln>
                  <a:noFill/>
                </a:ln>
                <a:solidFill>
                  <a:schemeClr val="bg1"/>
                </a:solidFill>
                <a:effectLst/>
                <a:uLnTx/>
                <a:uFillTx/>
                <a:latin typeface="Arial Black" pitchFamily="34" charset="0"/>
                <a:ea typeface="+mj-ea"/>
                <a:cs typeface="+mj-cs"/>
              </a:rPr>
            </a:br>
            <a:endParaRPr kumimoji="0" lang="en-US" sz="3000" b="0" i="0" u="none" strike="noStrike" kern="1200" cap="none" spc="0" normalizeH="0" baseline="0" noProof="0" dirty="0">
              <a:ln>
                <a:noFill/>
              </a:ln>
              <a:solidFill>
                <a:schemeClr val="bg1"/>
              </a:solidFill>
              <a:effectLst/>
              <a:uLnTx/>
              <a:uFillTx/>
              <a:latin typeface="Arial Black" pitchFamily="34" charset="0"/>
              <a:ea typeface="+mj-ea"/>
              <a:cs typeface="+mj-cs"/>
            </a:endParaRPr>
          </a:p>
        </p:txBody>
      </p:sp>
      <p:pic>
        <p:nvPicPr>
          <p:cNvPr id="4098" name="Picture 2"/>
          <p:cNvPicPr>
            <a:picLocks noChangeAspect="1" noChangeArrowheads="1"/>
          </p:cNvPicPr>
          <p:nvPr/>
        </p:nvPicPr>
        <p:blipFill>
          <a:blip r:embed="rId2" cstate="print"/>
          <a:srcRect/>
          <a:stretch>
            <a:fillRect/>
          </a:stretch>
        </p:blipFill>
        <p:spPr bwMode="auto">
          <a:xfrm>
            <a:off x="6934200" y="152400"/>
            <a:ext cx="2209800" cy="2228215"/>
          </a:xfrm>
          <a:prstGeom prst="rect">
            <a:avLst/>
          </a:prstGeom>
          <a:noFill/>
          <a:ln w="9525">
            <a:noFill/>
            <a:miter lim="800000"/>
            <a:headEnd/>
            <a:tailEnd/>
          </a:ln>
        </p:spPr>
      </p:pic>
      <p:sp>
        <p:nvSpPr>
          <p:cNvPr id="3" name="Content Placeholder 2"/>
          <p:cNvSpPr>
            <a:spLocks noGrp="1"/>
          </p:cNvSpPr>
          <p:nvPr>
            <p:ph idx="1"/>
          </p:nvPr>
        </p:nvSpPr>
        <p:spPr>
          <a:xfrm>
            <a:off x="111204" y="1344822"/>
            <a:ext cx="8804196" cy="5360777"/>
          </a:xfrm>
        </p:spPr>
        <p:txBody>
          <a:bodyPr>
            <a:normAutofit fontScale="85000" lnSpcReduction="20000"/>
          </a:bodyPr>
          <a:lstStyle/>
          <a:p>
            <a:pPr>
              <a:buNone/>
            </a:pPr>
            <a:r>
              <a:rPr lang="en-US" sz="3100" b="1" dirty="0"/>
              <a:t>Enabling Predictive Biology: </a:t>
            </a:r>
            <a:endParaRPr lang="en-US" sz="3100" dirty="0"/>
          </a:p>
          <a:p>
            <a:pPr>
              <a:buNone/>
            </a:pPr>
            <a:r>
              <a:rPr lang="en-US" b="1" dirty="0"/>
              <a:t> </a:t>
            </a:r>
            <a:endParaRPr lang="en-US" dirty="0"/>
          </a:p>
          <a:p>
            <a:pPr lvl="0"/>
            <a:r>
              <a:rPr lang="en-US" dirty="0"/>
              <a:t>Develop a functionalized simulation model of a single cell for accurately predicting phenotype from genotype-environment interactions</a:t>
            </a:r>
          </a:p>
          <a:p>
            <a:pPr lvl="0"/>
            <a:r>
              <a:rPr lang="en-US" dirty="0"/>
              <a:t>Establish new model organisms for relevant ecological process understanding</a:t>
            </a:r>
          </a:p>
          <a:p>
            <a:pPr lvl="0"/>
            <a:r>
              <a:rPr lang="en-US" dirty="0"/>
              <a:t>Improve capabilities for imaging a single cell at a resolution of one molecule per cell</a:t>
            </a:r>
          </a:p>
          <a:p>
            <a:pPr lvl="0"/>
            <a:r>
              <a:rPr lang="en-US" dirty="0"/>
              <a:t>Use robust biochemical, functional, and experimental evidence to enhance genome and </a:t>
            </a:r>
            <a:r>
              <a:rPr lang="en-US" dirty="0" err="1"/>
              <a:t>metagenome</a:t>
            </a:r>
            <a:r>
              <a:rPr lang="en-US" dirty="0"/>
              <a:t> annotation</a:t>
            </a:r>
          </a:p>
          <a:p>
            <a:pPr lvl="0"/>
            <a:r>
              <a:rPr lang="en-US" dirty="0"/>
              <a:t>Develop the biological understanding for generalizing and applying models from simple systems to more complex systems</a:t>
            </a:r>
          </a:p>
          <a:p>
            <a:pPr lvl="0"/>
            <a:r>
              <a:rPr lang="en-US" dirty="0"/>
              <a:t>Identify and articulate general design principles that distill our understanding of </a:t>
            </a:r>
            <a:r>
              <a:rPr lang="en-US" dirty="0" smtClean="0"/>
              <a:t>biology</a:t>
            </a:r>
            <a:r>
              <a:rPr lang="en-US" dirty="0"/>
              <a:t> </a:t>
            </a:r>
          </a:p>
          <a:p>
            <a:pPr lvl="1"/>
            <a:endParaRPr lang="en-US" dirty="0"/>
          </a:p>
          <a:p>
            <a:pPr lvl="0">
              <a:buNone/>
            </a:pPr>
            <a:endParaRPr lang="en-US" dirty="0"/>
          </a:p>
        </p:txBody>
      </p:sp>
      <p:sp>
        <p:nvSpPr>
          <p:cNvPr id="5" name="Title 1"/>
          <p:cNvSpPr>
            <a:spLocks noGrp="1"/>
          </p:cNvSpPr>
          <p:nvPr>
            <p:ph type="title"/>
          </p:nvPr>
        </p:nvSpPr>
        <p:spPr>
          <a:xfrm>
            <a:off x="111204" y="418110"/>
            <a:ext cx="8575596" cy="496290"/>
          </a:xfrm>
        </p:spPr>
        <p:txBody>
          <a:bodyPr>
            <a:normAutofit fontScale="90000"/>
          </a:bodyPr>
          <a:lstStyle/>
          <a:p>
            <a:r>
              <a:rPr lang="en-US" b="1" dirty="0" smtClean="0"/>
              <a:t>Grand Challenges in Biological Sciences</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Theme">
  <a:themeElements>
    <a:clrScheme name="ORNL 0812 new">
      <a:dk1>
        <a:sysClr val="windowText" lastClr="000000"/>
      </a:dk1>
      <a:lt1>
        <a:sysClr val="window" lastClr="FFFFFF"/>
      </a:lt1>
      <a:dk2>
        <a:srgbClr val="006C3A"/>
      </a:dk2>
      <a:lt2>
        <a:srgbClr val="FFFFFF"/>
      </a:lt2>
      <a:accent1>
        <a:srgbClr val="4F81BD"/>
      </a:accent1>
      <a:accent2>
        <a:srgbClr val="C0504D"/>
      </a:accent2>
      <a:accent3>
        <a:srgbClr val="00B274"/>
      </a:accent3>
      <a:accent4>
        <a:srgbClr val="F79646"/>
      </a:accent4>
      <a:accent5>
        <a:srgbClr val="4BACC6"/>
      </a:accent5>
      <a:accent6>
        <a:srgbClr val="8064A2"/>
      </a:accent6>
      <a:hlink>
        <a:srgbClr val="1F497D"/>
      </a:hlink>
      <a:folHlink>
        <a:srgbClr val="006C3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7AF66F0BBC41B4FA16034DE579662C1" ma:contentTypeVersion="0" ma:contentTypeDescription="Create a new document." ma:contentTypeScope="" ma:versionID="7edc96c80a20dbf6733ae014c1e78edb">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25ACB192-C0D1-432C-8AA6-4249EB48F793}">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http://schemas.openxmlformats.org/package/2006/metadata/core-properties"/>
  </ds:schemaRefs>
</ds:datastoreItem>
</file>

<file path=customXml/itemProps2.xml><?xml version="1.0" encoding="utf-8"?>
<ds:datastoreItem xmlns:ds="http://schemas.openxmlformats.org/officeDocument/2006/customXml" ds:itemID="{1A6618DA-75FB-43C3-8596-AE041716C808}">
  <ds:schemaRefs>
    <ds:schemaRef ds:uri="http://schemas.microsoft.com/sharepoint/v3/contenttype/forms"/>
  </ds:schemaRefs>
</ds:datastoreItem>
</file>

<file path=customXml/itemProps3.xml><?xml version="1.0" encoding="utf-8"?>
<ds:datastoreItem xmlns:ds="http://schemas.openxmlformats.org/officeDocument/2006/customXml" ds:itemID="{AE8500D6-A21F-425E-AB5F-4A3D6C9D86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Default Theme</Template>
  <TotalTime>585</TotalTime>
  <Words>549</Words>
  <Application>Microsoft Office PowerPoint</Application>
  <PresentationFormat>On-screen Show (4:3)</PresentationFormat>
  <Paragraphs>156</Paragraphs>
  <Slides>18</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0" baseType="lpstr">
      <vt:lpstr>Default Theme</vt:lpstr>
      <vt:lpstr>Acrobat Document</vt:lpstr>
      <vt:lpstr>Grand Challenges for Biological and Environmental Research: A Long-Term Vision</vt:lpstr>
      <vt:lpstr>Workshop  Development  and Planning</vt:lpstr>
      <vt:lpstr>Workshop Development and Planning</vt:lpstr>
      <vt:lpstr>Workshop Development and Planning</vt:lpstr>
      <vt:lpstr>Workshop  Results</vt:lpstr>
      <vt:lpstr>Workshop Results </vt:lpstr>
      <vt:lpstr>Grand Challenges</vt:lpstr>
      <vt:lpstr>Grand Challenges in Biological Sciences</vt:lpstr>
      <vt:lpstr>Grand Challenges in Biological Sciences</vt:lpstr>
      <vt:lpstr>Grand Challenges in Biological Sciences</vt:lpstr>
      <vt:lpstr>Grand Challenges in Biological Sciences</vt:lpstr>
      <vt:lpstr>Grand Challenges in Biological Sciences</vt:lpstr>
      <vt:lpstr>Grand Challenges in Computational Bioscience</vt:lpstr>
      <vt:lpstr>Grand Challenges in Climate Research</vt:lpstr>
      <vt:lpstr>Grand Challenges in Climate Research -continued</vt:lpstr>
      <vt:lpstr>Grand Challenges in  Energy Sustainability</vt:lpstr>
      <vt:lpstr>Grand Challenges in Education and  Workforce Training</vt:lpstr>
      <vt:lpstr>Grand Challenges for Biological and Environmental Research: A Long-Term Vision</vt:lpstr>
    </vt:vector>
  </TitlesOfParts>
  <Company>ORNL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Donna Jo Roy</dc:creator>
  <cp:lastModifiedBy>corcoran</cp:lastModifiedBy>
  <cp:revision>120</cp:revision>
  <dcterms:created xsi:type="dcterms:W3CDTF">2010-09-08T18:24:04Z</dcterms:created>
  <dcterms:modified xsi:type="dcterms:W3CDTF">2010-09-15T17:43:34Z</dcterms:modified>
</cp:coreProperties>
</file>