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270" r:id="rId3"/>
    <p:sldId id="272" r:id="rId4"/>
    <p:sldId id="295" r:id="rId5"/>
    <p:sldId id="296" r:id="rId6"/>
    <p:sldId id="311" r:id="rId7"/>
    <p:sldId id="309" r:id="rId8"/>
    <p:sldId id="283" r:id="rId9"/>
    <p:sldId id="305" r:id="rId10"/>
    <p:sldId id="312" r:id="rId11"/>
    <p:sldId id="310" r:id="rId12"/>
    <p:sldId id="308" r:id="rId13"/>
    <p:sldId id="273" r:id="rId14"/>
    <p:sldId id="314" r:id="rId15"/>
    <p:sldId id="313" r:id="rId16"/>
    <p:sldId id="302" r:id="rId17"/>
    <p:sldId id="315" r:id="rId18"/>
    <p:sldId id="304" r:id="rId19"/>
    <p:sldId id="282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FFEA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0961" autoAdjust="0"/>
  </p:normalViewPr>
  <p:slideViewPr>
    <p:cSldViewPr snapToGrid="0">
      <p:cViewPr varScale="1">
        <p:scale>
          <a:sx n="55" d="100"/>
          <a:sy n="55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16" y="2346"/>
      </p:cViewPr>
      <p:guideLst>
        <p:guide orient="horz" pos="2932"/>
        <p:guide pos="2212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C60343DA-A8B1-45F3-9B7E-6E278F03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88A9AA77-94C1-4E7D-949D-F9817D72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6A938-3365-4127-BDC3-E7CD8F0C34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2459"/>
            <a:ext cx="5618799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DDE6-B662-4A02-9D2C-6EEC158A2546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0BC1E-4395-4FA7-BF5E-D67772E023CA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DDE6-B662-4A02-9D2C-6EEC158A2546}" type="slidenum">
              <a:rPr lang="en-US"/>
              <a:pPr/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A35A-ECB7-432C-8F16-F5D10EFA3F5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4B4F0-569B-4A0A-9070-2D5177EC4D12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dirty="0" smtClean="0"/>
          </a:p>
          <a:p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dirty="0" smtClean="0"/>
          </a:p>
          <a:p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dirty="0" smtClean="0"/>
          </a:p>
          <a:p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5D37-9145-46CD-AAFF-C3B85CDD6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48E8-9969-4BA2-8DEC-A195C6CE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1654-EB7A-4FA6-9E69-F48ACAFB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6BFB-5FEE-4632-84E4-A1DF3221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8BAC-5193-4B4E-99F5-D74BD9F2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E48B-C8AC-4ED5-8082-4943C538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6BFB-5FEE-4632-84E4-A1DF3221EF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559B-5F75-4AA6-B2E6-9B92C0FB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4AAA9-54BC-4B1E-BA95-823A662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65B0-58D6-450B-96D9-2CB5B97E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3230-34D5-4231-A7F0-5675742BF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629C-FBB2-4D4C-8ABC-2D6010056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FE81-436C-433B-8E6C-FB8094A8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B94D-E2E5-4ADF-8796-884E39CF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8D21-96BC-47E3-B80D-C29AC886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CC657A13-1E55-4200-97E1-751E0B36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D06BDA-463F-47D3-ADFD-ED35C0305E0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9761BA-4718-4BAB-A00B-B1635AF754B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5181600" cy="1631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Sharlene C. Weatherwax, Ph.D.</a:t>
            </a:r>
          </a:p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Director</a:t>
            </a:r>
          </a:p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Biological Systems Science Division</a:t>
            </a:r>
          </a:p>
          <a:p>
            <a:pPr eaLnBrk="0" hangingPunct="0"/>
            <a:endParaRPr lang="en-US" sz="2000" dirty="0">
              <a:solidFill>
                <a:schemeClr val="bg2"/>
              </a:solidFill>
              <a:latin typeface="Myriad Web Pro Condensed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Myriad Web Pro Condensed" pitchFamily="34" charset="0"/>
              </a:rPr>
              <a:t>September 16, 2010</a:t>
            </a:r>
            <a:endParaRPr lang="en-US" sz="2000" dirty="0">
              <a:solidFill>
                <a:schemeClr val="bg2"/>
              </a:solidFill>
              <a:latin typeface="Myriad Web Pro Condense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33400"/>
            <a:ext cx="8229600" cy="1676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BERAC Meeting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Systems Science Division Update</a:t>
            </a:r>
            <a:b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5588" cy="6862763"/>
            <a:chOff x="0" y="0"/>
            <a:chExt cx="5761" cy="4323"/>
          </a:xfrm>
        </p:grpSpPr>
        <p:grpSp>
          <p:nvGrpSpPr>
            <p:cNvPr id="2053" name="Group 17"/>
            <p:cNvGrpSpPr>
              <a:grpSpLocks/>
            </p:cNvGrpSpPr>
            <p:nvPr/>
          </p:nvGrpSpPr>
          <p:grpSpPr bwMode="auto">
            <a:xfrm>
              <a:off x="0" y="3815"/>
              <a:ext cx="5761" cy="508"/>
              <a:chOff x="0" y="6634186"/>
              <a:chExt cx="9145770" cy="228600"/>
            </a:xfrm>
          </p:grpSpPr>
          <p:sp>
            <p:nvSpPr>
              <p:cNvPr id="2" name="Rectangle 15"/>
              <p:cNvSpPr/>
              <p:nvPr/>
            </p:nvSpPr>
            <p:spPr bwMode="auto">
              <a:xfrm>
                <a:off x="2360660" y="6634186"/>
                <a:ext cx="6785110" cy="2286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0" dirty="0"/>
              </a:p>
            </p:txBody>
          </p:sp>
          <p:sp>
            <p:nvSpPr>
              <p:cNvPr id="3" name="Rectangle 16"/>
              <p:cNvSpPr/>
              <p:nvPr/>
            </p:nvSpPr>
            <p:spPr bwMode="auto">
              <a:xfrm>
                <a:off x="0" y="6634186"/>
                <a:ext cx="2333671" cy="2286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0" dirty="0"/>
              </a:p>
            </p:txBody>
          </p:sp>
        </p:grpSp>
        <p:sp>
          <p:nvSpPr>
            <p:cNvPr id="2054" name="TextBox 44"/>
            <p:cNvSpPr txBox="1">
              <a:spLocks noChangeArrowheads="1"/>
            </p:cNvSpPr>
            <p:nvPr/>
          </p:nvSpPr>
          <p:spPr bwMode="auto">
            <a:xfrm>
              <a:off x="1488" y="3888"/>
              <a:ext cx="9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Office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of Science</a:t>
              </a:r>
            </a:p>
          </p:txBody>
        </p:sp>
        <p:sp>
          <p:nvSpPr>
            <p:cNvPr id="2055" name="TextBox 46"/>
            <p:cNvSpPr txBox="1">
              <a:spLocks noChangeArrowheads="1"/>
            </p:cNvSpPr>
            <p:nvPr/>
          </p:nvSpPr>
          <p:spPr bwMode="auto">
            <a:xfrm>
              <a:off x="3378" y="3972"/>
              <a:ext cx="228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Office of Biological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and Environmental Research</a:t>
              </a:r>
            </a:p>
          </p:txBody>
        </p:sp>
        <p:pic>
          <p:nvPicPr>
            <p:cNvPr id="2056" name="Picture 18" descr="New_DOE_Logo_BLACK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" y="3924"/>
              <a:ext cx="130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0" y="0"/>
              <a:ext cx="732" cy="3792"/>
              <a:chOff x="0" y="0"/>
              <a:chExt cx="732" cy="3792"/>
            </a:xfrm>
          </p:grpSpPr>
          <p:pic>
            <p:nvPicPr>
              <p:cNvPr id="2058" name="Picture 23" descr="129762-97_face.png"/>
              <p:cNvPicPr>
                <a:picLocks noChangeAspect="1"/>
              </p:cNvPicPr>
              <p:nvPr/>
            </p:nvPicPr>
            <p:blipFill>
              <a:blip r:embed="rId4" cstate="print"/>
              <a:srcRect l="33418" t="12767" r="33000" b="52560"/>
              <a:stretch>
                <a:fillRect/>
              </a:stretch>
            </p:blipFill>
            <p:spPr bwMode="auto">
              <a:xfrm>
                <a:off x="0" y="1527"/>
                <a:ext cx="729" cy="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21" descr="clouds.png"/>
              <p:cNvPicPr>
                <a:picLocks noChangeAspect="1"/>
              </p:cNvPicPr>
              <p:nvPr/>
            </p:nvPicPr>
            <p:blipFill>
              <a:blip r:embed="rId5" cstate="print"/>
              <a:srcRect l="19649" t="20390" r="16382" b="14767"/>
              <a:stretch>
                <a:fillRect/>
              </a:stretch>
            </p:blipFill>
            <p:spPr bwMode="auto">
              <a:xfrm>
                <a:off x="0" y="763"/>
                <a:ext cx="725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38" descr="pict1.png"/>
              <p:cNvPicPr>
                <a:picLocks noChangeAspect="1"/>
              </p:cNvPicPr>
              <p:nvPr/>
            </p:nvPicPr>
            <p:blipFill>
              <a:blip r:embed="rId6" cstate="print"/>
              <a:srcRect l="9306" b="6178"/>
              <a:stretch>
                <a:fillRect/>
              </a:stretch>
            </p:blipFill>
            <p:spPr bwMode="auto">
              <a:xfrm>
                <a:off x="0" y="0"/>
                <a:ext cx="727" cy="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40" descr="pict3.png"/>
              <p:cNvPicPr>
                <a:picLocks noChangeAspect="1"/>
              </p:cNvPicPr>
              <p:nvPr/>
            </p:nvPicPr>
            <p:blipFill>
              <a:blip r:embed="rId7" cstate="print">
                <a:lum bright="14000" contrast="38000"/>
              </a:blip>
              <a:srcRect l="9306" b="6711"/>
              <a:stretch>
                <a:fillRect/>
              </a:stretch>
            </p:blipFill>
            <p:spPr bwMode="auto">
              <a:xfrm>
                <a:off x="0" y="2289"/>
                <a:ext cx="732" cy="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4" descr="procholorococcus marinus cropped.tif"/>
              <p:cNvPicPr>
                <a:picLocks noChangeAspect="1"/>
              </p:cNvPicPr>
              <p:nvPr/>
            </p:nvPicPr>
            <p:blipFill>
              <a:blip r:embed="rId8" cstate="print"/>
              <a:srcRect l="40152" t="17851" r="5042" b="1501"/>
              <a:stretch>
                <a:fillRect/>
              </a:stretch>
            </p:blipFill>
            <p:spPr bwMode="auto">
              <a:xfrm>
                <a:off x="0" y="3051"/>
                <a:ext cx="731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66" name="Group 17"/>
          <p:cNvGrpSpPr>
            <a:grpSpLocks/>
          </p:cNvGrpSpPr>
          <p:nvPr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8" name="Rectangle 15"/>
            <p:cNvSpPr/>
            <p:nvPr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9" name="Rectangle 16"/>
            <p:cNvSpPr/>
            <p:nvPr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</p:grpSp>
      <p:sp>
        <p:nvSpPr>
          <p:cNvPr id="10" name="TextBox 44"/>
          <p:cNvSpPr txBox="1"/>
          <p:nvPr/>
        </p:nvSpPr>
        <p:spPr>
          <a:xfrm>
            <a:off x="2362200" y="6172200"/>
            <a:ext cx="1504950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Office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of Science</a:t>
            </a:r>
          </a:p>
        </p:txBody>
      </p:sp>
      <p:pic>
        <p:nvPicPr>
          <p:cNvPr id="2073" name="Picture 18" descr="New_DOE_Logo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6"/>
          <p:cNvSpPr txBox="1"/>
          <p:nvPr/>
        </p:nvSpPr>
        <p:spPr>
          <a:xfrm>
            <a:off x="5438775" y="6248400"/>
            <a:ext cx="3629025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Office of Biological </a:t>
            </a:r>
            <a:br>
              <a:rPr lang="en-US" sz="1200" dirty="0">
                <a:solidFill>
                  <a:schemeClr val="bg1"/>
                </a:solidFill>
                <a:latin typeface="Arial" charset="0"/>
              </a:rPr>
            </a:br>
            <a:r>
              <a:rPr lang="en-US" sz="1200" dirty="0">
                <a:solidFill>
                  <a:schemeClr val="bg1"/>
                </a:solidFill>
                <a:latin typeface="Arial" charset="0"/>
              </a:rPr>
              <a:t>and Environmental Research</a:t>
            </a: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0" y="6051550"/>
            <a:ext cx="9145588" cy="806450"/>
            <a:chOff x="0" y="6634186"/>
            <a:chExt cx="9145770" cy="228600"/>
          </a:xfrm>
          <a:solidFill>
            <a:srgbClr val="92D050"/>
          </a:solidFill>
        </p:grpSpPr>
        <p:sp>
          <p:nvSpPr>
            <p:cNvPr id="24" name="Rectangle 15"/>
            <p:cNvSpPr/>
            <p:nvPr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16"/>
            <p:cNvSpPr/>
            <p:nvPr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6" name="TextBox 44"/>
          <p:cNvSpPr txBox="1"/>
          <p:nvPr/>
        </p:nvSpPr>
        <p:spPr>
          <a:xfrm>
            <a:off x="25146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5514975" y="632460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28" name="Picture 18" descr="New_DOE_Logo_BLACK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624840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2" name="Rectangle 8"/>
          <p:cNvSpPr/>
          <p:nvPr/>
        </p:nvSpPr>
        <p:spPr bwMode="auto">
          <a:xfrm>
            <a:off x="0" y="66595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5" name="Rectangle 235"/>
          <p:cNvSpPr>
            <a:spLocks noChangeArrowheads="1"/>
          </p:cNvSpPr>
          <p:nvPr/>
        </p:nvSpPr>
        <p:spPr bwMode="auto">
          <a:xfrm>
            <a:off x="119063" y="66595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CDF28102-5AF6-4BCA-ACFE-7F32FC450B2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3" name="Rectangle 7"/>
          <p:cNvSpPr/>
          <p:nvPr/>
        </p:nvSpPr>
        <p:spPr bwMode="auto">
          <a:xfrm>
            <a:off x="2359025" y="66595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514600" y="6664325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6" name="Rectangle 235"/>
          <p:cNvSpPr>
            <a:spLocks noChangeArrowheads="1"/>
          </p:cNvSpPr>
          <p:nvPr/>
        </p:nvSpPr>
        <p:spPr bwMode="auto">
          <a:xfrm>
            <a:off x="2433638" y="6635750"/>
            <a:ext cx="6553200" cy="222250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7" name="Rectangle 235"/>
          <p:cNvSpPr>
            <a:spLocks noChangeArrowheads="1"/>
          </p:cNvSpPr>
          <p:nvPr/>
        </p:nvSpPr>
        <p:spPr bwMode="auto">
          <a:xfrm>
            <a:off x="117474" y="6629401"/>
            <a:ext cx="20161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797398DD-3765-4CAF-A947-70115095717E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10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BERAC </a:t>
            </a:r>
            <a:r>
              <a:rPr lang="en-US" sz="1200" dirty="0" smtClean="0">
                <a:solidFill>
                  <a:schemeClr val="bg1"/>
                </a:solidFill>
                <a:ea typeface="Rod"/>
                <a:cs typeface="Rod"/>
              </a:rPr>
              <a:t>Sept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2010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6200" y="83403"/>
            <a:ext cx="8458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Optimizing genetic manipulations in microbes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92112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Results/Impact: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>
                <a:latin typeface="Calibri" pitchFamily="34" charset="0"/>
              </a:rPr>
              <a:t>T</a:t>
            </a:r>
            <a:r>
              <a:rPr lang="en-US" sz="2200" b="0" dirty="0" smtClean="0">
                <a:latin typeface="Calibri" pitchFamily="34" charset="0"/>
              </a:rPr>
              <a:t>ranslate </a:t>
            </a:r>
            <a:r>
              <a:rPr lang="en-US" sz="2200" b="0" dirty="0">
                <a:latin typeface="Calibri" pitchFamily="34" charset="0"/>
              </a:rPr>
              <a:t>predictive metabolic pathways into quantifiable levels of </a:t>
            </a:r>
            <a:r>
              <a:rPr lang="en-US" sz="2200" b="0" dirty="0" smtClean="0">
                <a:latin typeface="Calibri" pitchFamily="34" charset="0"/>
              </a:rPr>
              <a:t>products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Quickly identify novel pathways </a:t>
            </a:r>
            <a:r>
              <a:rPr lang="en-US" sz="2200" b="0" dirty="0">
                <a:latin typeface="Calibri" pitchFamily="34" charset="0"/>
              </a:rPr>
              <a:t>and intermediates that can be explored using experimental metabolic </a:t>
            </a:r>
            <a:r>
              <a:rPr lang="en-US" sz="2200" b="0" dirty="0" smtClean="0">
                <a:latin typeface="Calibri" pitchFamily="34" charset="0"/>
              </a:rPr>
              <a:t>bioengineering techniques</a:t>
            </a:r>
          </a:p>
        </p:txBody>
      </p:sp>
      <p:pic>
        <p:nvPicPr>
          <p:cNvPr id="34" name="Picture 33" descr="Maranas-PLOS-2010-p2.JPG"/>
          <p:cNvPicPr>
            <a:picLocks noChangeAspect="1"/>
          </p:cNvPicPr>
          <p:nvPr/>
        </p:nvPicPr>
        <p:blipFill>
          <a:blip r:embed="rId3" cstate="print"/>
          <a:srcRect t="44587"/>
          <a:stretch>
            <a:fillRect/>
          </a:stretch>
        </p:blipFill>
        <p:spPr>
          <a:xfrm>
            <a:off x="3995543" y="1845427"/>
            <a:ext cx="5148458" cy="339159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638475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S. </a:t>
            </a:r>
            <a:r>
              <a:rPr lang="en-US" sz="1000" dirty="0" err="1" smtClean="0"/>
              <a:t>Ranganathan</a:t>
            </a:r>
            <a:r>
              <a:rPr lang="en-US" sz="1000" dirty="0" smtClean="0"/>
              <a:t> et al, </a:t>
            </a:r>
            <a:r>
              <a:rPr lang="en-US" sz="1000" i="1" dirty="0" err="1" smtClean="0"/>
              <a:t>PLoS</a:t>
            </a:r>
            <a:r>
              <a:rPr lang="en-US" sz="1000" i="1" dirty="0"/>
              <a:t>, Computational </a:t>
            </a:r>
            <a:r>
              <a:rPr lang="en-US" sz="1000" i="1" dirty="0" smtClean="0"/>
              <a:t>Biology </a:t>
            </a:r>
            <a:r>
              <a:rPr lang="en-US" sz="1000" dirty="0" smtClean="0"/>
              <a:t>6: </a:t>
            </a:r>
            <a:r>
              <a:rPr lang="en-US" sz="1000" dirty="0"/>
              <a:t>1-11 (2010</a:t>
            </a:r>
            <a:r>
              <a:rPr lang="en-US" sz="1000" dirty="0" smtClean="0"/>
              <a:t>); S</a:t>
            </a:r>
            <a:r>
              <a:rPr lang="en-US" sz="1000" dirty="0"/>
              <a:t>. </a:t>
            </a:r>
            <a:r>
              <a:rPr lang="en-US" sz="1000" dirty="0" err="1"/>
              <a:t>Ranganathan</a:t>
            </a:r>
            <a:r>
              <a:rPr lang="en-US" sz="1000" dirty="0"/>
              <a:t> and C. Maranas, </a:t>
            </a:r>
            <a:r>
              <a:rPr lang="en-US" sz="1000" i="1" dirty="0" smtClean="0"/>
              <a:t>Biotechnology Journal</a:t>
            </a:r>
            <a:r>
              <a:rPr lang="en-US" sz="1000" dirty="0" smtClean="0"/>
              <a:t> 5: </a:t>
            </a:r>
            <a:r>
              <a:rPr lang="en-US" sz="1000" dirty="0"/>
              <a:t>716-725 (2010)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218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Objective:</a:t>
            </a:r>
          </a:p>
          <a:p>
            <a:pPr marL="182880" indent="-182880"/>
            <a:r>
              <a:rPr lang="en-US" sz="2200" b="0" dirty="0" smtClean="0">
                <a:latin typeface="Calibri" pitchFamily="34" charset="0"/>
              </a:rPr>
              <a:t> Identify all possible metabolic pathways, supported by existing experimental data, and optimize these pathways to achieve a target level of product</a:t>
            </a:r>
          </a:p>
          <a:p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" y="1756468"/>
            <a:ext cx="4139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Approach: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Identify and Integrate data from existing databases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Use constraint optimization to identify necessary reactions in a network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Identify minimum set of engineering changes for overproduction of a product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11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11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11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11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11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" y="80210"/>
            <a:ext cx="8783053" cy="6410037"/>
            <a:chOff x="152400" y="80210"/>
            <a:chExt cx="8991600" cy="6410037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65125" y="8747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 dirty="0"/>
            </a:p>
          </p:txBody>
        </p:sp>
        <p:sp>
          <p:nvSpPr>
            <p:cNvPr id="37" name="Text Box 50"/>
            <p:cNvSpPr txBox="1">
              <a:spLocks noChangeArrowheads="1"/>
            </p:cNvSpPr>
            <p:nvPr/>
          </p:nvSpPr>
          <p:spPr bwMode="auto">
            <a:xfrm>
              <a:off x="365125" y="8747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 dirty="0"/>
            </a:p>
          </p:txBody>
        </p:sp>
        <p:sp>
          <p:nvSpPr>
            <p:cNvPr id="38" name="Rectangle 2"/>
            <p:cNvSpPr txBox="1">
              <a:spLocks noChangeArrowheads="1"/>
            </p:cNvSpPr>
            <p:nvPr/>
          </p:nvSpPr>
          <p:spPr>
            <a:xfrm>
              <a:off x="762000" y="80210"/>
              <a:ext cx="7543800" cy="6858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kern="0" dirty="0" smtClean="0">
                  <a:latin typeface="+mn-lt"/>
                </a:rPr>
                <a:t>Switchgrass Genome Structure Revealed</a:t>
              </a:r>
              <a:endPara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2400" y="763250"/>
              <a:ext cx="45720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Objective: </a:t>
              </a:r>
            </a:p>
            <a:p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Elucidate the genome structure and inheritance of switchgrass to enable genetic improvement of the crop.</a:t>
              </a:r>
            </a:p>
            <a:p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8600" y="2209800"/>
              <a:ext cx="38140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Approach:  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Construct complete male and female parental linkage maps of two tetraploid switchgrass genotypes. 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Compare to sorghum, foxtail millet.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600" y="4969040"/>
              <a:ext cx="89154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Results/Impact: </a:t>
              </a:r>
            </a:p>
            <a:p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Will enable the development of marker assisted selection (MAS) strategies to improve switchgrass and other potential bioenergy grass species.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1358" y="6213248"/>
              <a:ext cx="3068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latin typeface="Calibri" pitchFamily="34" charset="0"/>
                </a:rPr>
                <a:t>Okada et al. (2010) </a:t>
              </a:r>
              <a:r>
                <a:rPr lang="en-US" sz="1200" b="0" i="1" dirty="0" smtClean="0">
                  <a:latin typeface="Calibri" pitchFamily="34" charset="0"/>
                </a:rPr>
                <a:t>Genetics</a:t>
              </a:r>
              <a:r>
                <a:rPr lang="en-US" sz="1200" b="0" dirty="0" smtClean="0">
                  <a:latin typeface="Calibri" pitchFamily="34" charset="0"/>
                </a:rPr>
                <a:t> 185(3):745-760. </a:t>
              </a:r>
              <a:endParaRPr lang="en-US" sz="1200" b="0" dirty="0">
                <a:latin typeface="Calibri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12833" y="4339389"/>
            <a:ext cx="2522620" cy="66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Homology group VII linkage map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t="64151" r="66122"/>
          <a:stretch>
            <a:fillRect/>
          </a:stretch>
        </p:blipFill>
        <p:spPr bwMode="auto">
          <a:xfrm>
            <a:off x="5816343" y="1294936"/>
            <a:ext cx="3327657" cy="30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050"/>
          <p:cNvSpPr>
            <a:spLocks noChangeArrowheads="1"/>
          </p:cNvSpPr>
          <p:nvPr/>
        </p:nvSpPr>
        <p:spPr bwMode="auto">
          <a:xfrm>
            <a:off x="6092298" y="1267325"/>
            <a:ext cx="456737" cy="417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8" name="Picture 2" descr="http://www.jgi.doe.gov/sequencing/why/switchgrass.jpg"/>
          <p:cNvPicPr>
            <a:picLocks noChangeAspect="1" noChangeArrowheads="1"/>
          </p:cNvPicPr>
          <p:nvPr/>
        </p:nvPicPr>
        <p:blipFill>
          <a:blip r:embed="rId4" cstate="print"/>
          <a:srcRect r="31754"/>
          <a:stretch>
            <a:fillRect/>
          </a:stretch>
        </p:blipFill>
        <p:spPr bwMode="auto">
          <a:xfrm>
            <a:off x="4330700" y="1892884"/>
            <a:ext cx="1300078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6553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DOE Bioenergy Research Centers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958" y="1524000"/>
            <a:ext cx="8522368" cy="31282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 smtClean="0"/>
              <a:t>Third year reverse site progress reviews</a:t>
            </a:r>
            <a:endParaRPr lang="en-US" sz="2200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US" sz="2200" dirty="0" smtClean="0"/>
              <a:t>BESC—September 27, 2010</a:t>
            </a:r>
          </a:p>
          <a:p>
            <a:pPr lvl="1" eaLnBrk="1" hangingPunct="1"/>
            <a:r>
              <a:rPr lang="en-US" sz="2200" dirty="0" smtClean="0"/>
              <a:t>GLBRC—September 28, 2010</a:t>
            </a:r>
          </a:p>
          <a:p>
            <a:pPr lvl="1" eaLnBrk="1" hangingPunct="1"/>
            <a:r>
              <a:rPr lang="en-US" sz="2200" dirty="0" smtClean="0"/>
              <a:t>JBEI—September 29, 2010</a:t>
            </a:r>
          </a:p>
          <a:p>
            <a:pPr eaLnBrk="1" hangingPunct="1"/>
            <a:r>
              <a:rPr lang="en-US" sz="2200" dirty="0" smtClean="0"/>
              <a:t>External review team to evaluate:</a:t>
            </a: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science and management</a:t>
            </a: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progress against stated milestones</a:t>
            </a:r>
          </a:p>
        </p:txBody>
      </p:sp>
      <p:pic>
        <p:nvPicPr>
          <p:cNvPr id="15364" name="Picture 5" descr="lea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063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12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12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12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13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13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13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/>
          <p:nvPr/>
        </p:nvGrpSpPr>
        <p:grpSpPr>
          <a:xfrm>
            <a:off x="0" y="152400"/>
            <a:ext cx="9144000" cy="6440905"/>
            <a:chOff x="0" y="152400"/>
            <a:chExt cx="9144000" cy="6440905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365125" y="8747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 dirty="0"/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365125" y="8747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 dirty="0"/>
            </a:p>
          </p:txBody>
        </p:sp>
        <p:sp>
          <p:nvSpPr>
            <p:cNvPr id="25" name="Rectangle 2"/>
            <p:cNvSpPr txBox="1">
              <a:spLocks noChangeArrowheads="1"/>
            </p:cNvSpPr>
            <p:nvPr/>
          </p:nvSpPr>
          <p:spPr>
            <a:xfrm>
              <a:off x="1752600" y="152400"/>
              <a:ext cx="6019800" cy="7620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kern="0" noProof="0" dirty="0" smtClean="0"/>
                <a:t>Gene Responsible for Synthesis</a:t>
              </a:r>
              <a:r>
                <a:rPr lang="en-US" sz="2400" kern="0" dirty="0" smtClean="0"/>
                <a:t> of </a:t>
              </a:r>
              <a:r>
                <a:rPr lang="en-US" sz="2400" kern="0" noProof="0" dirty="0" smtClean="0"/>
                <a:t>Low Viscosity Seed Oil Identified</a:t>
              </a:r>
              <a:endParaRPr kumimoji="0" lang="en-US" sz="24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878303"/>
              <a:ext cx="439553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Objective: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Enable discovery and engineering of novel oils in plants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981121"/>
              <a:ext cx="5562600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Approach: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Target </a:t>
              </a:r>
              <a:r>
                <a:rPr lang="en-US" sz="2200" b="0" i="1" dirty="0" smtClean="0">
                  <a:latin typeface="Calibri" pitchFamily="34" charset="0"/>
                  <a:cs typeface="Arial" pitchFamily="34" charset="0"/>
                </a:rPr>
                <a:t>Euonymus </a:t>
              </a:r>
              <a:r>
                <a:rPr lang="en-US" sz="2200" b="0" i="1" dirty="0" err="1" smtClean="0">
                  <a:latin typeface="Calibri" pitchFamily="34" charset="0"/>
                  <a:cs typeface="Arial" pitchFamily="34" charset="0"/>
                </a:rPr>
                <a:t>alatus</a:t>
              </a:r>
              <a:r>
                <a:rPr lang="en-US" sz="2200" b="0" i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(Burning Bush) seed oil which is 30% less viscous than conventional vegetable oils, due to unusual </a:t>
              </a:r>
              <a:r>
                <a:rPr lang="en-US" sz="2200" b="0" dirty="0" err="1" smtClean="0">
                  <a:latin typeface="Calibri" pitchFamily="34" charset="0"/>
                  <a:cs typeface="Arial" pitchFamily="34" charset="0"/>
                </a:rPr>
                <a:t>triacylglycerol</a:t>
              </a: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 (TAG) content.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Isolate rare gene encoding the enzyme required for </a:t>
              </a:r>
              <a:r>
                <a:rPr lang="en-US" sz="2200" b="0" dirty="0" err="1" smtClean="0">
                  <a:latin typeface="Calibri" pitchFamily="34" charset="0"/>
                  <a:cs typeface="Arial" pitchFamily="34" charset="0"/>
                </a:rPr>
                <a:t>acTAG</a:t>
              </a: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 using JGI sequencing.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4844715"/>
              <a:ext cx="91440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Arial" pitchFamily="34" charset="0"/>
                </a:rPr>
                <a:t>Results/Impact: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b="0" i="1" dirty="0" smtClean="0">
                  <a:latin typeface="Calibri" pitchFamily="34" charset="0"/>
                  <a:cs typeface="Arial" pitchFamily="34" charset="0"/>
                </a:rPr>
                <a:t>Arabidopsis</a:t>
              </a: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 transformed with this gene produced </a:t>
              </a:r>
              <a:r>
                <a:rPr lang="en-US" sz="2200" b="0" dirty="0" err="1" smtClean="0">
                  <a:latin typeface="Calibri" pitchFamily="34" charset="0"/>
                  <a:cs typeface="Arial" pitchFamily="34" charset="0"/>
                </a:rPr>
                <a:t>acTAGs</a:t>
              </a:r>
              <a:endParaRPr lang="en-US" sz="2200" b="0" dirty="0" smtClean="0">
                <a:latin typeface="Calibri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200" b="0" dirty="0" smtClean="0">
                  <a:latin typeface="Calibri" pitchFamily="34" charset="0"/>
                </a:rPr>
                <a:t>Identification of this gene suggests potential of engineering plant oils with specific desired properties for biofuels</a:t>
              </a:r>
              <a:r>
                <a:rPr lang="en-US" sz="2200" b="0" dirty="0" smtClean="0">
                  <a:latin typeface="Calibri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46558" y="6288504"/>
              <a:ext cx="3597442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</a:rPr>
                <a:t>Durrett</a:t>
              </a:r>
              <a:r>
                <a:rPr lang="en-US" sz="1400" dirty="0" smtClean="0">
                  <a:latin typeface="Calibri" pitchFamily="34" charset="0"/>
                </a:rPr>
                <a:t> et al (2010) PNAS 107(20):9464-9469.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1936" y="1347537"/>
              <a:ext cx="2838451" cy="33640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1" name="Rectangle 30"/>
            <p:cNvSpPr/>
            <p:nvPr/>
          </p:nvSpPr>
          <p:spPr>
            <a:xfrm>
              <a:off x="6108031" y="4808621"/>
              <a:ext cx="2667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 smtClean="0">
                  <a:latin typeface="Calibri" pitchFamily="34" charset="0"/>
                </a:rPr>
                <a:t>acTAGs</a:t>
              </a:r>
              <a:r>
                <a:rPr lang="en-US" sz="1600" dirty="0" smtClean="0">
                  <a:latin typeface="Calibri" pitchFamily="34" charset="0"/>
                </a:rPr>
                <a:t>	          </a:t>
              </a:r>
              <a:r>
                <a:rPr lang="en-US" sz="1600" dirty="0" err="1" smtClean="0">
                  <a:latin typeface="Calibri" pitchFamily="34" charset="0"/>
                </a:rPr>
                <a:t>lcTAGs</a:t>
              </a:r>
              <a:endParaRPr lang="en-US" sz="16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99D05096-5584-42D5-9407-5DB2BFD5BFE9}" type="slidenum">
              <a:rPr lang="en-US" sz="1000" b="0">
                <a:solidFill>
                  <a:prstClr val="white"/>
                </a:solidFill>
                <a:latin typeface="Calibri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14</a:t>
            </a:fld>
            <a:r>
              <a:rPr lang="en-US" sz="10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	 </a:t>
            </a:r>
            <a:r>
              <a:rPr lang="en-US" sz="12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3222C44A-F02E-4605-B356-87966C42D8CC}" type="slidenum">
              <a:rPr lang="en-US" sz="1000" b="0">
                <a:solidFill>
                  <a:prstClr val="white"/>
                </a:solidFill>
                <a:latin typeface="Calibri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14</a:t>
            </a:fld>
            <a:r>
              <a:rPr lang="en-US" sz="10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	 </a:t>
            </a:r>
            <a:r>
              <a:rPr lang="en-US" sz="12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435CA0FB-8A55-43AB-9BFA-A05EA2DE7132}" type="slidenum">
              <a:rPr lang="en-US" sz="1000" b="0">
                <a:solidFill>
                  <a:prstClr val="white"/>
                </a:solidFill>
                <a:latin typeface="Calibri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14</a:t>
            </a:fld>
            <a:r>
              <a:rPr lang="en-US" sz="10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	 </a:t>
            </a:r>
            <a:r>
              <a:rPr lang="en-US" sz="1200" b="0" dirty="0">
                <a:solidFill>
                  <a:prstClr val="white"/>
                </a:solidFill>
                <a:latin typeface="Calibri"/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fld id="{CDF28102-5AF6-4BCA-ACFE-7F32FC450B22}" type="slidenum">
                <a:rPr lang="en-US" sz="1000" b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pPr marL="171450" indent="-171450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t>14</a:t>
              </a:fld>
              <a:r>
                <a:rPr lang="en-US" sz="1000" b="0" dirty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	 </a:t>
              </a:r>
              <a:r>
                <a:rPr lang="en-US" sz="1200" b="0" dirty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prstClr val="white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fld id="{797398DD-3765-4CAF-A947-70115095717E}" type="slidenum">
                <a:rPr lang="en-US" sz="1000" b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pPr marL="171450" indent="-171450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t>14</a:t>
              </a:fld>
              <a:r>
                <a:rPr lang="en-US" sz="1000" b="0" dirty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	 </a:t>
              </a:r>
              <a:r>
                <a:rPr lang="en-US" sz="1200" dirty="0" smtClean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BERAC </a:t>
              </a:r>
              <a:r>
                <a:rPr lang="en-US" sz="1200" b="0" dirty="0" smtClean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Sept</a:t>
              </a:r>
              <a:r>
                <a:rPr lang="en-US" sz="1200" dirty="0" smtClean="0">
                  <a:solidFill>
                    <a:prstClr val="white"/>
                  </a:solidFill>
                  <a:latin typeface="Calibri"/>
                  <a:ea typeface="Rod"/>
                  <a:cs typeface="Rod"/>
                </a:rPr>
                <a:t>2010</a:t>
              </a:r>
              <a:endParaRPr lang="en-US" sz="1200" dirty="0">
                <a:solidFill>
                  <a:prstClr val="white"/>
                </a:solidFill>
                <a:latin typeface="Calibri"/>
                <a:ea typeface="Rod"/>
                <a:cs typeface="Rod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52401" y="873203"/>
            <a:ext cx="5590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Objective: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What genes are responsible for synthesis of long chain alkenes in </a:t>
            </a:r>
            <a:r>
              <a:rPr lang="en-US" sz="2200" b="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Micrococcus </a:t>
            </a:r>
            <a:r>
              <a:rPr lang="en-US" sz="2200" b="0" i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luteus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2024896"/>
            <a:ext cx="6019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Approach: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Identify genes associated with </a:t>
            </a:r>
            <a:r>
              <a:rPr lang="en-US" sz="2200" b="0" dirty="0" err="1">
                <a:solidFill>
                  <a:prstClr val="black"/>
                </a:solidFill>
                <a:latin typeface="Calibri"/>
              </a:rPr>
              <a:t>decarboxylation</a:t>
            </a:r>
            <a:r>
              <a:rPr lang="en-US" sz="2200" b="0" dirty="0">
                <a:solidFill>
                  <a:prstClr val="black"/>
                </a:solidFill>
                <a:latin typeface="Calibri"/>
              </a:rPr>
              <a:t> and condensation of fatty 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</a:rPr>
              <a:t>acids in </a:t>
            </a:r>
            <a:r>
              <a:rPr lang="en-US" sz="2200" b="0" i="1" dirty="0" smtClean="0">
                <a:solidFill>
                  <a:prstClr val="black"/>
                </a:solidFill>
                <a:latin typeface="Calibri"/>
              </a:rPr>
              <a:t>M. </a:t>
            </a:r>
            <a:r>
              <a:rPr lang="en-US" sz="2200" b="0" i="1" dirty="0" err="1" smtClean="0">
                <a:solidFill>
                  <a:prstClr val="black"/>
                </a:solidFill>
                <a:latin typeface="Calibri"/>
              </a:rPr>
              <a:t>luteus</a:t>
            </a:r>
            <a:r>
              <a:rPr lang="en-US" sz="2200" b="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</a:rPr>
              <a:t>genome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introduce and express in </a:t>
            </a:r>
            <a:r>
              <a:rPr lang="en-US" sz="2200" b="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E. coli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and examine synthesized alkenes and </a:t>
            </a:r>
            <a:r>
              <a:rPr lang="en-US" sz="2200" b="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monoketones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2400" y="3860899"/>
            <a:ext cx="6248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Results/Impact:</a:t>
            </a:r>
          </a:p>
          <a:p>
            <a:pPr marL="182880" indent="-18288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Three genes were identified that resulted in synthesis of long chain alkenes when introduced into a fatty acid overproducing strain of </a:t>
            </a:r>
            <a:r>
              <a:rPr lang="en-US" sz="2200" b="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E. coli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  <a:p>
            <a:pPr marL="182880" indent="-18288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F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urther engineering of the resulting strain is underway to produce alkenes tailored for optimal biofuel properties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267200" y="6400800"/>
            <a:ext cx="487680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Beller</a:t>
            </a:r>
            <a:r>
              <a:rPr lang="en-GB" sz="1200" dirty="0">
                <a:solidFill>
                  <a:srgbClr val="000000"/>
                </a:solidFill>
              </a:rPr>
              <a:t>, H. R. et al. 2010. Appl. Environ. </a:t>
            </a:r>
            <a:r>
              <a:rPr lang="en-GB" sz="1200" dirty="0" err="1">
                <a:solidFill>
                  <a:srgbClr val="000000"/>
                </a:solidFill>
              </a:rPr>
              <a:t>Microbiol</a:t>
            </a:r>
            <a:r>
              <a:rPr lang="en-GB" sz="1200" dirty="0">
                <a:solidFill>
                  <a:srgbClr val="000000"/>
                </a:solidFill>
              </a:rPr>
              <a:t>. 76(4):1212-1223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0"/>
            <a:ext cx="9144000" cy="67376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prstClr val="black"/>
                </a:solidFill>
                <a:cs typeface="Arial" pitchFamily="34" charset="0"/>
              </a:rPr>
              <a:t>Identifying New Biofuel Synthesis Pathways in Microbes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667" y="593557"/>
            <a:ext cx="1414438" cy="77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943725" y="4038600"/>
            <a:ext cx="95250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19925" y="4248150"/>
            <a:ext cx="752475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096000" y="1925053"/>
            <a:ext cx="2839453" cy="4219072"/>
            <a:chOff x="4713788" y="48126"/>
            <a:chExt cx="4313248" cy="458804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4129" b="48166"/>
            <a:stretch>
              <a:fillRect/>
            </a:stretch>
          </p:blipFill>
          <p:spPr bwMode="auto">
            <a:xfrm>
              <a:off x="4713788" y="48126"/>
              <a:ext cx="4313248" cy="35132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 l="47291" t="89825" r="20080" b="2690"/>
            <a:stretch>
              <a:fillRect/>
            </a:stretch>
          </p:blipFill>
          <p:spPr bwMode="auto">
            <a:xfrm>
              <a:off x="6096000" y="4122821"/>
              <a:ext cx="1876926" cy="5133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" name="Rectangle 40"/>
            <p:cNvSpPr/>
            <p:nvPr/>
          </p:nvSpPr>
          <p:spPr>
            <a:xfrm>
              <a:off x="4780547" y="3240505"/>
              <a:ext cx="1267327" cy="368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 flipH="1">
              <a:off x="6299325" y="3700503"/>
              <a:ext cx="656935" cy="2727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micrococcus lut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5316" y="653716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15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15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15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0625" cy="72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212835" y="0"/>
            <a:ext cx="8931165" cy="6779170"/>
            <a:chOff x="212835" y="0"/>
            <a:chExt cx="8931165" cy="677917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610100" y="990600"/>
              <a:ext cx="4229100" cy="210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1600" b="0"/>
            </a:p>
          </p:txBody>
        </p:sp>
        <p:sp>
          <p:nvSpPr>
            <p:cNvPr id="25" name="Text Box 66"/>
            <p:cNvSpPr txBox="1">
              <a:spLocks noChangeArrowheads="1"/>
            </p:cNvSpPr>
            <p:nvPr/>
          </p:nvSpPr>
          <p:spPr bwMode="auto">
            <a:xfrm>
              <a:off x="365125" y="8747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8358" y="0"/>
              <a:ext cx="8245642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ts val="2800"/>
                </a:lnSpc>
              </a:pPr>
              <a:r>
                <a:rPr lang="en-US" sz="2400" dirty="0" smtClean="0">
                  <a:latin typeface="Calibri" pitchFamily="34" charset="0"/>
                </a:rPr>
                <a:t>High spatial-resolution, chemical imaging of lignin supplies potential explanations for improvements in saccharification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835" y="795994"/>
              <a:ext cx="3886200" cy="598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200" dirty="0" smtClean="0">
                  <a:latin typeface="Calibri" pitchFamily="34" charset="0"/>
                  <a:ea typeface="ＭＳ Ｐゴシック" pitchFamily="-65" charset="-128"/>
                  <a:cs typeface="Arial" charset="0"/>
                </a:rPr>
                <a:t>Objective: </a:t>
              </a:r>
              <a:r>
                <a:rPr lang="en-US" sz="2200" b="0" dirty="0" smtClean="0">
                  <a:latin typeface="Calibri" pitchFamily="34" charset="0"/>
                </a:rPr>
                <a:t>Improve pretreatment processes by understanding the role of lignin in saccharification.</a:t>
              </a:r>
            </a:p>
            <a:p>
              <a:pPr>
                <a:spcBef>
                  <a:spcPct val="20000"/>
                </a:spcBef>
              </a:pPr>
              <a:r>
                <a:rPr lang="en-US" sz="2200" dirty="0" smtClean="0">
                  <a:latin typeface="Calibri" pitchFamily="34" charset="0"/>
                  <a:ea typeface="ＭＳ Ｐゴシック" pitchFamily="-65" charset="-128"/>
                  <a:cs typeface="Arial" charset="0"/>
                </a:rPr>
                <a:t>Approach: </a:t>
              </a:r>
              <a:r>
                <a:rPr lang="en-US" sz="2200" b="0" dirty="0" smtClean="0">
                  <a:latin typeface="Calibri" pitchFamily="34" charset="0"/>
                </a:rPr>
                <a:t>Image wild type and reduced-lignin alfalfa using coherent anti-Stokes Raman scattering (CARS) microscopy. CARS microscopy offers much greater sensitivity and faster acquisition time than many other </a:t>
              </a:r>
              <a:r>
                <a:rPr lang="en-US" sz="2200" b="0" dirty="0" err="1" smtClean="0">
                  <a:latin typeface="Calibri" pitchFamily="34" charset="0"/>
                </a:rPr>
                <a:t>microscopies</a:t>
              </a:r>
              <a:r>
                <a:rPr lang="en-US" sz="2200" b="0" dirty="0" smtClean="0">
                  <a:latin typeface="Calibri" pitchFamily="34" charset="0"/>
                </a:rPr>
                <a:t>.</a:t>
              </a:r>
            </a:p>
            <a:p>
              <a:pPr>
                <a:spcBef>
                  <a:spcPct val="20000"/>
                </a:spcBef>
              </a:pPr>
              <a:r>
                <a:rPr lang="en-US" sz="2200" dirty="0" smtClean="0">
                  <a:latin typeface="Calibri" pitchFamily="34" charset="0"/>
                  <a:ea typeface="ＭＳ Ｐゴシック" pitchFamily="-65" charset="-128"/>
                  <a:cs typeface="Arial" charset="0"/>
                </a:rPr>
                <a:t>Results: </a:t>
              </a:r>
              <a:r>
                <a:rPr lang="en-US" sz="2200" b="0" dirty="0" smtClean="0">
                  <a:latin typeface="Calibri" pitchFamily="34" charset="0"/>
                </a:rPr>
                <a:t>Lignin modification occurs preferentially in cell corners, perhaps providing larger pathways for the movement of enzymes. </a:t>
              </a:r>
              <a:endParaRPr lang="en-US" sz="2200" dirty="0" smtClean="0">
                <a:latin typeface="Calibri" pitchFamily="34" charset="0"/>
                <a:ea typeface="ＭＳ Ｐゴシック" pitchFamily="-65" charset="-128"/>
                <a:cs typeface="Arial" charset="0"/>
              </a:endParaRPr>
            </a:p>
          </p:txBody>
        </p:sp>
        <p:pic>
          <p:nvPicPr>
            <p:cNvPr id="29" name="Picture 2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371600"/>
              <a:ext cx="3595688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N:\Current\powerpt\CARS Xie Ding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4038600"/>
              <a:ext cx="49720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3124200" y="6180638"/>
              <a:ext cx="6019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Zeng et al., (2010)</a:t>
              </a:r>
              <a:r>
                <a:rPr kumimoji="0" 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Bioenerg</a:t>
              </a:r>
              <a:r>
                <a:rPr lang="en-US" sz="1100" b="0" i="1" dirty="0" err="1" smtClean="0">
                  <a:ea typeface="Calibri" pitchFamily="34" charset="0"/>
                  <a:cs typeface="Arial" pitchFamily="34" charset="0"/>
                </a:rPr>
                <a:t>y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Res.,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DOI 10.1007/s12155-010-9079-1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86600" y="3136232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Lignin concentration</a:t>
              </a:r>
              <a:endParaRPr lang="en-US" sz="1600" dirty="0"/>
            </a:p>
          </p:txBody>
        </p:sp>
        <p:grpSp>
          <p:nvGrpSpPr>
            <p:cNvPr id="33" name="Group 38"/>
            <p:cNvGrpSpPr/>
            <p:nvPr/>
          </p:nvGrpSpPr>
          <p:grpSpPr>
            <a:xfrm>
              <a:off x="4114800" y="4191000"/>
              <a:ext cx="3581400" cy="2045732"/>
              <a:chOff x="4114800" y="4191000"/>
              <a:chExt cx="3581400" cy="20457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114800" y="4191000"/>
                <a:ext cx="685800" cy="609600"/>
              </a:xfrm>
              <a:prstGeom prst="ellipse">
                <a:avLst/>
              </a:prstGeom>
              <a:noFill/>
              <a:ln>
                <a:solidFill>
                  <a:srgbClr val="66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010400" y="4648200"/>
                <a:ext cx="685800" cy="609600"/>
              </a:xfrm>
              <a:prstGeom prst="ellipse">
                <a:avLst/>
              </a:prstGeom>
              <a:noFill/>
              <a:ln>
                <a:solidFill>
                  <a:srgbClr val="66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38800" y="58674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8000"/>
                    </a:solidFill>
                  </a:rPr>
                  <a:t>Cell corners</a:t>
                </a:r>
                <a:endParaRPr lang="en-US" b="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37" name="Straight Arrow Connector 36"/>
              <p:cNvCxnSpPr>
                <a:endCxn id="35" idx="3"/>
              </p:cNvCxnSpPr>
              <p:nvPr/>
            </p:nvCxnSpPr>
            <p:spPr>
              <a:xfrm rot="5400000" flipH="1" flipV="1">
                <a:off x="6596880" y="5353448"/>
                <a:ext cx="698874" cy="329031"/>
              </a:xfrm>
              <a:prstGeom prst="straightConnector1">
                <a:avLst/>
              </a:prstGeom>
              <a:ln w="38100">
                <a:solidFill>
                  <a:srgbClr val="66FF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V="1">
                <a:off x="4724403" y="4724403"/>
                <a:ext cx="1142998" cy="1142996"/>
              </a:xfrm>
              <a:prstGeom prst="straightConnector1">
                <a:avLst/>
              </a:prstGeom>
              <a:ln w="38100">
                <a:solidFill>
                  <a:srgbClr val="66FF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41514"/>
            <a:ext cx="5867400" cy="5442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Joint Genome Institute Updates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3788229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946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946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E7A7DBF1-84DC-491F-A948-BD010ACA59C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16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9468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9870034E-65BC-4950-BA58-25E3E473C085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16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16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599288"/>
            <a:ext cx="576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Community Sequencing Program:</a:t>
            </a:r>
          </a:p>
          <a:p>
            <a:r>
              <a:rPr lang="en-US" sz="2200" b="0" dirty="0" smtClean="0">
                <a:latin typeface="Calibri" pitchFamily="34" charset="0"/>
              </a:rPr>
              <a:t> August review; decisions announced in October</a:t>
            </a:r>
            <a:endParaRPr lang="en-US" sz="2200" b="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348682"/>
            <a:ext cx="8373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User Community Activities: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</a:rPr>
              <a:t>5</a:t>
            </a:r>
            <a:r>
              <a:rPr lang="en-US" sz="2200" b="0" baseline="30000" dirty="0" smtClean="0">
                <a:latin typeface="Calibri" pitchFamily="34" charset="0"/>
              </a:rPr>
              <a:t>th</a:t>
            </a:r>
            <a:r>
              <a:rPr lang="en-US" sz="2200" b="0" dirty="0" smtClean="0">
                <a:latin typeface="Calibri" pitchFamily="34" charset="0"/>
              </a:rPr>
              <a:t> annual User Meeting (March)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 Finishing in the Future (June)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 10</a:t>
            </a:r>
            <a:r>
              <a:rPr lang="en-US" sz="2200" b="0" baseline="30000" dirty="0" smtClean="0">
                <a:latin typeface="Calibri" pitchFamily="34" charset="0"/>
              </a:rPr>
              <a:t>th</a:t>
            </a:r>
            <a:r>
              <a:rPr lang="en-US" sz="2200" b="0" dirty="0" smtClean="0">
                <a:latin typeface="Calibri" pitchFamily="34" charset="0"/>
              </a:rPr>
              <a:t> </a:t>
            </a:r>
            <a:r>
              <a:rPr lang="en-US" sz="2200" b="0" dirty="0" err="1" smtClean="0">
                <a:latin typeface="Calibri" pitchFamily="34" charset="0"/>
              </a:rPr>
              <a:t>Cyanobacterial</a:t>
            </a:r>
            <a:r>
              <a:rPr lang="en-US" sz="2200" b="0" dirty="0" smtClean="0">
                <a:latin typeface="Calibri" pitchFamily="34" charset="0"/>
              </a:rPr>
              <a:t> Workshop (June)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64" y="2823411"/>
            <a:ext cx="9092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JGI Operations:</a:t>
            </a:r>
          </a:p>
          <a:p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</a:rPr>
              <a:t>Outcome of the March 2010 Review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</a:rPr>
              <a:t> JGI is highly committed to improve operations and efficiency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</a:rPr>
              <a:t> JGI n</a:t>
            </a:r>
            <a:r>
              <a:rPr lang="en-US" sz="2200" b="0" dirty="0" smtClean="0">
                <a:latin typeface="Calibri" pitchFamily="34" charset="0"/>
              </a:rPr>
              <a:t>eeds to identify critical workflow bottlenecks, establish key performance indicators, and implement workflow and tracking processes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</a:rPr>
              <a:t>JGI needs to augment senior IT operations management expertise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86" y="1256479"/>
            <a:ext cx="2555277" cy="19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0" y="497015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latin typeface="Calibri" pitchFamily="34" charset="0"/>
              </a:rPr>
              <a:t>JGI Response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Victor Markowitz hired as CIO and Associate Director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Acquired LIMS  designed for sequencers; currently adapting to improve project tracking and workflow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Initiated development of improved standard operating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1268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1269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B8D2743E-E5F9-472A-B35F-32324AB5BC10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17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1290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63AE750-7479-452B-9876-791A6A64E85F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17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1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17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52400" y="949404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Objective:</a:t>
            </a:r>
          </a:p>
          <a:p>
            <a:r>
              <a:rPr lang="en-US" sz="2200" b="0" dirty="0" smtClean="0">
                <a:latin typeface="Calibri" pitchFamily="34" charset="0"/>
              </a:rPr>
              <a:t>Understand the genetic basis for </a:t>
            </a:r>
            <a:r>
              <a:rPr lang="en-US" sz="2200" b="0" dirty="0" err="1" smtClean="0">
                <a:latin typeface="Calibri" pitchFamily="34" charset="0"/>
              </a:rPr>
              <a:t>multicellularity</a:t>
            </a:r>
            <a:r>
              <a:rPr lang="en-US" sz="2200" b="0" dirty="0" smtClean="0">
                <a:latin typeface="Calibri" pitchFamily="34" charset="0"/>
              </a:rPr>
              <a:t>	</a:t>
            </a:r>
            <a:endParaRPr lang="en-US" sz="2200" b="0" i="1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" y="1909007"/>
            <a:ext cx="55626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Approach: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Sequence the genome of  the </a:t>
            </a:r>
            <a:r>
              <a:rPr lang="en-US" sz="2200" b="0" dirty="0" err="1" smtClean="0">
                <a:latin typeface="Calibri" pitchFamily="34" charset="0"/>
              </a:rPr>
              <a:t>multicellular</a:t>
            </a:r>
            <a:r>
              <a:rPr lang="en-US" sz="2200" b="0" dirty="0" smtClean="0">
                <a:latin typeface="Calibri" pitchFamily="34" charset="0"/>
              </a:rPr>
              <a:t> alga </a:t>
            </a:r>
            <a:r>
              <a:rPr lang="en-US" sz="2200" b="0" i="1" dirty="0" err="1" smtClean="0">
                <a:latin typeface="Calibri" pitchFamily="34" charset="0"/>
              </a:rPr>
              <a:t>Volvox</a:t>
            </a:r>
            <a:r>
              <a:rPr lang="en-US" sz="2200" b="0" i="1" dirty="0" smtClean="0">
                <a:latin typeface="Calibri" pitchFamily="34" charset="0"/>
              </a:rPr>
              <a:t> </a:t>
            </a:r>
            <a:r>
              <a:rPr lang="en-US" sz="2200" b="0" i="1" dirty="0" err="1" smtClean="0">
                <a:latin typeface="Calibri" pitchFamily="34" charset="0"/>
              </a:rPr>
              <a:t>carteri</a:t>
            </a:r>
            <a:r>
              <a:rPr lang="en-US" sz="2200" b="0" dirty="0" smtClean="0">
                <a:latin typeface="Calibri" pitchFamily="34" charset="0"/>
              </a:rPr>
              <a:t>, compare it to the sequence of the single-celled alga </a:t>
            </a:r>
            <a:r>
              <a:rPr lang="en-US" sz="2200" b="0" dirty="0" err="1" smtClean="0">
                <a:latin typeface="Calibri" pitchFamily="34" charset="0"/>
              </a:rPr>
              <a:t>Chlamydomonas</a:t>
            </a:r>
            <a:endParaRPr lang="en-US" sz="2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Compare </a:t>
            </a:r>
            <a:r>
              <a:rPr lang="en-US" sz="2200" b="0" i="1" dirty="0" err="1" smtClean="0">
                <a:latin typeface="Calibri" pitchFamily="34" charset="0"/>
              </a:rPr>
              <a:t>Volvox</a:t>
            </a:r>
            <a:r>
              <a:rPr lang="en-US" sz="2200" b="0" dirty="0" smtClean="0">
                <a:latin typeface="Calibri" pitchFamily="34" charset="0"/>
              </a:rPr>
              <a:t> sequences with </a:t>
            </a:r>
            <a:r>
              <a:rPr lang="en-US" sz="2200" b="0" i="1" dirty="0" smtClean="0">
                <a:latin typeface="Calibri" pitchFamily="34" charset="0"/>
              </a:rPr>
              <a:t>C. </a:t>
            </a:r>
            <a:r>
              <a:rPr lang="en-US" sz="2200" b="0" i="1" dirty="0" err="1" smtClean="0">
                <a:latin typeface="Calibri" pitchFamily="34" charset="0"/>
              </a:rPr>
              <a:t>reinhardtii</a:t>
            </a:r>
            <a:endParaRPr lang="en-US" sz="2200" b="0" i="1" dirty="0"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3838073"/>
            <a:ext cx="8991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Results/Impact: 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</a:rPr>
              <a:t>138 Mb genome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14,500 </a:t>
            </a:r>
            <a:r>
              <a:rPr lang="en-US" sz="2200" b="0" dirty="0">
                <a:latin typeface="Calibri" pitchFamily="34" charset="0"/>
              </a:rPr>
              <a:t>predicted </a:t>
            </a:r>
            <a:r>
              <a:rPr lang="en-US" sz="2200" b="0" dirty="0" smtClean="0">
                <a:latin typeface="Calibri" pitchFamily="34" charset="0"/>
              </a:rPr>
              <a:t>genes 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 Despite </a:t>
            </a:r>
            <a:r>
              <a:rPr lang="en-US" sz="2200" b="0" dirty="0">
                <a:latin typeface="Calibri" pitchFamily="34" charset="0"/>
              </a:rPr>
              <a:t>fundamental differences in </a:t>
            </a:r>
            <a:r>
              <a:rPr lang="en-US" sz="2200" b="0" dirty="0" err="1">
                <a:latin typeface="Calibri" pitchFamily="34" charset="0"/>
              </a:rPr>
              <a:t>organismal</a:t>
            </a:r>
            <a:r>
              <a:rPr lang="en-US" sz="2200" b="0" dirty="0">
                <a:latin typeface="Calibri" pitchFamily="34" charset="0"/>
              </a:rPr>
              <a:t> complexity and</a:t>
            </a:r>
            <a:r>
              <a:rPr lang="en-US" sz="2200" b="0" baseline="30000" dirty="0">
                <a:latin typeface="Calibri" pitchFamily="34" charset="0"/>
              </a:rPr>
              <a:t> </a:t>
            </a:r>
            <a:r>
              <a:rPr lang="en-US" sz="2200" b="0" dirty="0">
                <a:latin typeface="Calibri" pitchFamily="34" charset="0"/>
              </a:rPr>
              <a:t>life history, the two species have </a:t>
            </a:r>
            <a:r>
              <a:rPr lang="en-US" sz="2200" b="0" dirty="0" smtClean="0">
                <a:latin typeface="Calibri" pitchFamily="34" charset="0"/>
              </a:rPr>
              <a:t>very similar predicted protein families.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Preferential expansion of lineage-specific proteins in </a:t>
            </a:r>
            <a:r>
              <a:rPr lang="en-US" sz="2200" b="0" i="1" dirty="0" err="1" smtClean="0">
                <a:latin typeface="Calibri" pitchFamily="34" charset="0"/>
              </a:rPr>
              <a:t>Volvox</a:t>
            </a:r>
            <a:r>
              <a:rPr lang="en-US" sz="2200" b="0" dirty="0" smtClean="0">
                <a:latin typeface="Calibri" pitchFamily="34" charset="0"/>
              </a:rPr>
              <a:t> provided a key source of developmental innovation and adaptation.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0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Genomic Clues into </a:t>
            </a:r>
            <a:r>
              <a:rPr lang="en-US" sz="2400" dirty="0" err="1" smtClean="0"/>
              <a:t>Multicellularity</a:t>
            </a:r>
            <a:endParaRPr lang="en-US" sz="2400" dirty="0" smtClean="0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105400" y="6293168"/>
            <a:ext cx="403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Prochnik, et..al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..Science, 329:223, 9 July, 2010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020" y="721894"/>
            <a:ext cx="1829728" cy="18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3" y="1359568"/>
            <a:ext cx="1192630" cy="11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341" y="2618372"/>
            <a:ext cx="2441659" cy="23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867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A look ahead for BSSD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latin typeface="Calibri" pitchFamily="34" charset="0"/>
              </a:rPr>
              <a:t>Principal investigator meetings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Inter Agency Modeling and Analysis Group (IMAG): MSM2010 Meeting, October 27-28</a:t>
            </a:r>
            <a:br>
              <a:rPr lang="en-US" sz="2200" dirty="0" smtClean="0">
                <a:latin typeface="Calibri" pitchFamily="34" charset="0"/>
              </a:rPr>
            </a:br>
            <a:endParaRPr lang="en-US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Radiochemistry and Instrumentation Research</a:t>
            </a:r>
            <a:br>
              <a:rPr lang="en-US" sz="2200" dirty="0" smtClean="0">
                <a:latin typeface="Calibri" pitchFamily="34" charset="0"/>
              </a:rPr>
            </a:br>
            <a:endParaRPr lang="en-US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Genomic Sciences—moved!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latin typeface="Calibri" pitchFamily="34" charset="0"/>
              </a:rPr>
              <a:t>Future workshops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>
                <a:latin typeface="Calibri" pitchFamily="34" charset="0"/>
              </a:rPr>
              <a:t>Switchgrass</a:t>
            </a:r>
            <a:endParaRPr lang="en-US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Low Dose strategic planning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946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946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E7A7DBF1-84DC-491F-A948-BD010ACA59C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18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9468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9870034E-65BC-4950-BA58-25E3E473C085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18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18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2484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Updates on Division Solicitations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CURRENT SOLICITATIONS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400" dirty="0" smtClean="0"/>
              <a:t>FOA-0000368 Genomic Science and Technology for Energy and Environment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PLANS FOR FUTURE SOLICITATIONS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Joint USDA-DOE Plant Feedstock Genomics for </a:t>
            </a:r>
            <a:r>
              <a:rPr lang="en-US" sz="2400" dirty="0" err="1" smtClean="0"/>
              <a:t>Bioenergy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Systems Biology Knowledgebase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200" dirty="0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512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512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6436121-933B-45DA-9367-F081FAC0772F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2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5131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5A80D1C5-307A-4167-87DC-523468F7F24F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2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9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2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3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3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3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00963" cy="98180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DOE BER Workshop: CAFAE—Critical Assessment of Functional Annotation Experiment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0" y="914400"/>
            <a:ext cx="91440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Held May 18-19, 2010, Crystal City, VA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200" b="0" kern="0" noProof="0" dirty="0" smtClean="0">
                <a:latin typeface="Calibri" pitchFamily="34" charset="0"/>
              </a:rPr>
              <a:t>Broad participation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from </a:t>
            </a:r>
            <a:r>
              <a:rPr lang="en-US" sz="2200" b="0" kern="0" dirty="0" smtClean="0">
                <a:latin typeface="Calibri" pitchFamily="34" charset="0"/>
              </a:rPr>
              <a:t>universities, DOE  national labs, nonprofit institutions. Observers from other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Federal agencies and OSTP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Co-Chairs: Owen White, U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; Nikos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Kyrpides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JGI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Goal: Explore the feasibility of emulating a CASP (Critical Assessment of computational Structural Prediction) competition to improve annotation of genes and genomes.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Outcomes:</a:t>
            </a:r>
          </a:p>
          <a:p>
            <a:pPr marL="914400" lvl="1" indent="-4572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Recommend further discussion for organizing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competition to stimulate improved annotations </a:t>
            </a:r>
          </a:p>
          <a:p>
            <a:pPr marL="914400" lvl="1" indent="-4572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Requirements include clear goals and metrics for accomplishment, and a governance committee and mechanism that have the respect and confidence of the participating research communities.</a:t>
            </a:r>
          </a:p>
          <a:p>
            <a:pPr marL="914400" lvl="1" indent="-4572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Consider awarding a prize for defined specific goals.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4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4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4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6200" y="83403"/>
            <a:ext cx="8458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Central DOE Institutional Review Board (CDOEIRB)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685800"/>
            <a:ext cx="86868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In 2001, DOE established its </a:t>
            </a:r>
            <a:r>
              <a:rPr lang="en-US" sz="2200" b="0" u="sng" dirty="0" smtClean="0">
                <a:latin typeface="Calibri" pitchFamily="34" charset="0"/>
              </a:rPr>
              <a:t>Central Beryllium IRB</a:t>
            </a:r>
            <a:r>
              <a:rPr lang="en-US" sz="2200" b="0" dirty="0" smtClean="0">
                <a:latin typeface="Calibri" pitchFamily="34" charset="0"/>
              </a:rPr>
              <a:t> to review all DOE-funded and conducted human subjects research related to the diagnosis, treatment and prognosis of chronic beryllium disease (CBD) in beryllium-exposed workers.</a:t>
            </a:r>
            <a:br>
              <a:rPr lang="en-US" sz="2200" b="0" dirty="0" smtClean="0">
                <a:latin typeface="Calibri" pitchFamily="34" charset="0"/>
              </a:rPr>
            </a:br>
            <a:endParaRPr lang="en-US" sz="2200" b="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In 2010, the scope of the Central Beryllium IRB was expanded to include non-beryllium-related multi-site health studies of the DOE workforce. </a:t>
            </a:r>
            <a:br>
              <a:rPr lang="en-US" sz="2200" b="0" dirty="0" smtClean="0">
                <a:latin typeface="Calibri" pitchFamily="34" charset="0"/>
              </a:rPr>
            </a:br>
            <a:r>
              <a:rPr lang="en-US" sz="2200" b="0" dirty="0" smtClean="0">
                <a:latin typeface="Calibri" pitchFamily="34" charset="0"/>
              </a:rPr>
              <a:t>The </a:t>
            </a:r>
            <a:r>
              <a:rPr lang="en-US" sz="2200" b="0" u="sng" dirty="0" smtClean="0">
                <a:latin typeface="Calibri" pitchFamily="34" charset="0"/>
              </a:rPr>
              <a:t>Central DOE IRB</a:t>
            </a:r>
            <a:r>
              <a:rPr lang="en-US" sz="2200" b="0" dirty="0" smtClean="0">
                <a:latin typeface="Calibri" pitchFamily="34" charset="0"/>
              </a:rPr>
              <a:t>  (CDOEIRB) held its first meeting in spring 2010.</a:t>
            </a:r>
            <a:br>
              <a:rPr lang="en-US" sz="2200" b="0" dirty="0" smtClean="0">
                <a:latin typeface="Calibri" pitchFamily="34" charset="0"/>
              </a:rPr>
            </a:br>
            <a:r>
              <a:rPr lang="en-US" sz="2200" b="0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The expansion has been well received by the DOE site IRBs, who also have a large representation on the CDOEIRB, and by PIs </a:t>
            </a:r>
            <a:br>
              <a:rPr lang="en-US" sz="2200" b="0" dirty="0" smtClean="0">
                <a:latin typeface="Calibri" pitchFamily="34" charset="0"/>
              </a:rPr>
            </a:br>
            <a:endParaRPr lang="en-US" sz="2200" b="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The expansion resulted in streamlined approval process for PIs, who now do not have to submit protocols for multi-site studies to multiple DOE site IRBs for review.</a:t>
            </a:r>
            <a:br>
              <a:rPr lang="en-US" sz="2200" b="0" dirty="0" smtClean="0">
                <a:latin typeface="Calibri" pitchFamily="34" charset="0"/>
              </a:rPr>
            </a:br>
            <a:endParaRPr lang="en-US" sz="2200" b="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</a:rPr>
              <a:t>The Institutional Official is Anna Palmisano, and the Chair is Jim Morris.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  <a:p>
            <a:pPr marL="182880" indent="-182880">
              <a:buFont typeface="Arial" pitchFamily="34" charset="0"/>
              <a:buChar char="•"/>
            </a:pPr>
            <a:endParaRPr lang="en-US" sz="2200" b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610100" y="990600"/>
            <a:ext cx="42291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 b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9221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9222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6C1EE462-22C3-41C8-BE85-5E201FA4EF0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5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9225" name="Text Box 66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9234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571E953-F891-41C6-9935-D22E178BED04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5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3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5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4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800"/>
              </a:lnSpc>
            </a:pPr>
            <a:r>
              <a:rPr lang="en-US" sz="2200" dirty="0" smtClean="0"/>
              <a:t>New Approaches for Visualization of </a:t>
            </a:r>
            <a:r>
              <a:rPr lang="en-US" sz="2200" dirty="0" err="1" smtClean="0"/>
              <a:t>Biofuel</a:t>
            </a:r>
            <a:r>
              <a:rPr lang="en-US" sz="2200" dirty="0" smtClean="0"/>
              <a:t> Catalytic Reactions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0" y="609600"/>
            <a:ext cx="5334000" cy="19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Objective:</a:t>
            </a:r>
          </a:p>
          <a:p>
            <a:pPr lvl="0">
              <a:spcBef>
                <a:spcPct val="20000"/>
              </a:spcBef>
            </a:pP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Use neutron crystallography to understand the movement of hydrogen atoms as the enzyme D-</a:t>
            </a:r>
            <a:r>
              <a:rPr lang="en-US" sz="2200" b="0" dirty="0" err="1" smtClean="0">
                <a:latin typeface="Calibri" pitchFamily="34" charset="0"/>
                <a:ea typeface="ＭＳ Ｐゴシック" pitchFamily="-65" charset="-128"/>
                <a:cs typeface="Arial" charset="0"/>
              </a:rPr>
              <a:t>xylose</a:t>
            </a: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 </a:t>
            </a:r>
            <a:r>
              <a:rPr lang="en-US" sz="2200" b="0" dirty="0" err="1" smtClean="0">
                <a:latin typeface="Calibri" pitchFamily="34" charset="0"/>
                <a:ea typeface="ＭＳ Ｐゴシック" pitchFamily="-65" charset="-128"/>
                <a:cs typeface="Arial" charset="0"/>
              </a:rPr>
              <a:t>isomerase</a:t>
            </a: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 (XI) converts glucose to fructose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438400"/>
            <a:ext cx="5943600" cy="220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Approach:</a:t>
            </a:r>
          </a:p>
          <a:p>
            <a:pPr lvl="0">
              <a:spcBef>
                <a:spcPct val="20000"/>
              </a:spcBef>
            </a:pP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Combine information from existing x-ray crystallography models of the enzyme with neutron crystallography studies to define the positions of hydrogen atoms at the active site as the catalytic reaction takes place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4556474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Results/Impact: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Experiments show how hydrogen atoms are moved in the </a:t>
            </a:r>
            <a:r>
              <a:rPr lang="en-US" sz="2200" b="0" dirty="0" err="1" smtClean="0">
                <a:latin typeface="Calibri" pitchFamily="34" charset="0"/>
                <a:ea typeface="ＭＳ Ｐゴシック" pitchFamily="-65" charset="-128"/>
                <a:cs typeface="Arial" charset="0"/>
              </a:rPr>
              <a:t>isomerization</a:t>
            </a: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 process, including which amino acid residues are </a:t>
            </a:r>
            <a:r>
              <a:rPr lang="en-US" sz="2200" b="0" dirty="0" err="1" smtClean="0">
                <a:latin typeface="Calibri" pitchFamily="34" charset="0"/>
                <a:ea typeface="ＭＳ Ｐゴシック" pitchFamily="-65" charset="-128"/>
                <a:cs typeface="Arial" charset="0"/>
              </a:rPr>
              <a:t>protonated</a:t>
            </a: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 in each step 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  <a:ea typeface="ＭＳ Ｐゴシック" pitchFamily="-65" charset="-128"/>
                <a:cs typeface="Arial" charset="0"/>
              </a:rPr>
              <a:t>Results provide a foundation for engineering improvements in the performance of the enzyme, with potential applications to biomass processing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63323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A.Y. Kovalevsky, et al., </a:t>
            </a:r>
            <a:r>
              <a:rPr lang="en-US" sz="1200" i="1" dirty="0" smtClean="0">
                <a:latin typeface="Calibri" pitchFamily="34" charset="0"/>
                <a:cs typeface="Times New Roman" pitchFamily="18" charset="0"/>
              </a:rPr>
              <a:t>Structure</a:t>
            </a: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 (2010) 18, 688-699. 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762001"/>
            <a:ext cx="3152775" cy="41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6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6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6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6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6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62000" y="0"/>
            <a:ext cx="7543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Flux Analysis Reveals New Metabolic Role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for CO</a:t>
            </a:r>
            <a:r>
              <a:rPr lang="en-US" sz="2400" kern="0" baseline="-25000" dirty="0" smtClean="0">
                <a:latin typeface="+mn-lt"/>
              </a:rPr>
              <a:t>2</a:t>
            </a:r>
            <a:r>
              <a:rPr lang="en-US" sz="2400" kern="0" dirty="0" smtClean="0">
                <a:latin typeface="+mn-lt"/>
              </a:rPr>
              <a:t> and N</a:t>
            </a:r>
            <a:r>
              <a:rPr lang="en-US" sz="2400" kern="0" baseline="-25000" dirty="0" smtClean="0">
                <a:latin typeface="+mn-lt"/>
              </a:rPr>
              <a:t>2</a:t>
            </a:r>
            <a:r>
              <a:rPr lang="en-US" sz="2400" kern="0" dirty="0" smtClean="0">
                <a:latin typeface="+mn-lt"/>
              </a:rPr>
              <a:t> Fixation 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272" y="949404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Arial" pitchFamily="34" charset="0"/>
              </a:rPr>
              <a:t>Objective:</a:t>
            </a:r>
          </a:p>
          <a:p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Why do </a:t>
            </a:r>
            <a:r>
              <a:rPr lang="en-US" sz="2200" b="0" dirty="0" err="1" smtClean="0">
                <a:latin typeface="Calibri" pitchFamily="34" charset="0"/>
                <a:cs typeface="Arial" pitchFamily="34" charset="0"/>
              </a:rPr>
              <a:t>photoheterotrophic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 bacteria need to fix CO</a:t>
            </a:r>
            <a:r>
              <a:rPr lang="en-US" sz="2200" b="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 while consuming organic acids as a carbon source?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272" y="2133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Arial" pitchFamily="34" charset="0"/>
              </a:rPr>
              <a:t>Approach:</a:t>
            </a:r>
          </a:p>
          <a:p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Use metabolic flux analysis and transcriptomics to examine flow of carbon and electrons during growth of </a:t>
            </a:r>
            <a:r>
              <a:rPr lang="en-US" sz="2200" b="0" i="1" dirty="0" smtClean="0">
                <a:latin typeface="Calibri" pitchFamily="34" charset="0"/>
                <a:cs typeface="Arial" pitchFamily="34" charset="0"/>
              </a:rPr>
              <a:t>R. </a:t>
            </a:r>
            <a:r>
              <a:rPr lang="en-US" sz="2200" b="0" i="1" dirty="0" err="1" smtClean="0">
                <a:latin typeface="Calibri" pitchFamily="34" charset="0"/>
                <a:cs typeface="Arial" pitchFamily="34" charset="0"/>
              </a:rPr>
              <a:t>palustris</a:t>
            </a:r>
            <a:r>
              <a:rPr lang="en-US" sz="2200" b="0" i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on acetate.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506" y="3657601"/>
            <a:ext cx="6781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Arial" pitchFamily="34" charset="0"/>
              </a:rPr>
              <a:t>Results/Impact:</a:t>
            </a:r>
          </a:p>
          <a:p>
            <a:pPr marL="18288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Biosynthesis only consumes 50% of reduced cofactor; extra electrons directed to fix CO</a:t>
            </a:r>
            <a:r>
              <a:rPr lang="en-US" sz="2200" b="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, recharge cofactors, balance redox potential</a:t>
            </a:r>
          </a:p>
          <a:p>
            <a:pPr marL="18288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During N</a:t>
            </a:r>
            <a:r>
              <a:rPr lang="en-US" sz="2200" b="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 fixation, electron flow is partially re-directed towards H</a:t>
            </a:r>
            <a:r>
              <a:rPr lang="en-US" sz="2200" b="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 production</a:t>
            </a:r>
          </a:p>
          <a:p>
            <a:pPr marL="18288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Illustrates how cells can use core metabolic processes to perform multiple functions</a:t>
            </a:r>
            <a:endParaRPr lang="en-US" sz="2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6400" y="6352401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0" dirty="0" err="1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McKinlay</a:t>
            </a:r>
            <a:r>
              <a:rPr lang="en-GB" sz="1200" b="0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 &amp; Harwood, (2010) </a:t>
            </a:r>
            <a:r>
              <a:rPr lang="en-GB" sz="1200" b="0" i="1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PNAS</a:t>
            </a:r>
            <a:r>
              <a:rPr lang="en-GB" sz="1200" b="0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 107:11669-11675</a:t>
            </a:r>
            <a:endParaRPr lang="en-GB" sz="1200" b="0" dirty="0">
              <a:solidFill>
                <a:srgbClr val="00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grpSp>
        <p:nvGrpSpPr>
          <p:cNvPr id="9" name="Group 36"/>
          <p:cNvGrpSpPr>
            <a:grpSpLocks noChangeAspect="1"/>
          </p:cNvGrpSpPr>
          <p:nvPr/>
        </p:nvGrpSpPr>
        <p:grpSpPr>
          <a:xfrm>
            <a:off x="7086600" y="762000"/>
            <a:ext cx="1826730" cy="1828800"/>
            <a:chOff x="4145341" y="457200"/>
            <a:chExt cx="4091842" cy="4096476"/>
          </a:xfrm>
        </p:grpSpPr>
        <p:pic>
          <p:nvPicPr>
            <p:cNvPr id="33" name="Picture 32" descr="Untitled-1 copy 2.jpg"/>
            <p:cNvPicPr>
              <a:picLocks noChangeAspect="1"/>
            </p:cNvPicPr>
            <p:nvPr/>
          </p:nvPicPr>
          <p:blipFill>
            <a:blip r:embed="rId3" cstate="print"/>
            <a:srcRect l="7583" t="3521" r="7583" b="17606"/>
            <a:stretch>
              <a:fillRect/>
            </a:stretch>
          </p:blipFill>
          <p:spPr>
            <a:xfrm>
              <a:off x="4145341" y="457200"/>
              <a:ext cx="4091842" cy="4096476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4495800" y="4267200"/>
              <a:ext cx="8382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316028" y="3700244"/>
              <a:ext cx="1070747" cy="551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 </a:t>
              </a:r>
              <a:r>
                <a:rPr lang="en-US" sz="1000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000" dirty="0" smtClean="0">
                  <a:solidFill>
                    <a:schemeClr val="bg1"/>
                  </a:solidFill>
                </a:rPr>
                <a:t>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02751" y="2954179"/>
            <a:ext cx="2641249" cy="2837021"/>
            <a:chOff x="6502751" y="2954179"/>
            <a:chExt cx="2641249" cy="283702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911" t="6934" r="33321"/>
            <a:stretch>
              <a:fillRect/>
            </a:stretch>
          </p:blipFill>
          <p:spPr bwMode="auto">
            <a:xfrm>
              <a:off x="6502751" y="3048000"/>
              <a:ext cx="2641249" cy="2743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6781800" y="2954179"/>
              <a:ext cx="6447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0" dirty="0" smtClean="0"/>
                <a:t> </a:t>
              </a:r>
              <a:r>
                <a:rPr lang="en-US" sz="1000" b="0" dirty="0" smtClean="0"/>
                <a:t>Acetate</a:t>
              </a:r>
              <a:endParaRPr lang="en-US" sz="1000" b="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7967663" y="3019426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7896226" y="3024189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7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7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8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31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3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3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35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36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7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7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40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41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45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7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 Sept2010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124682" y="76200"/>
            <a:ext cx="7040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Broader Role of Metals in Microbial Processes 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33400"/>
            <a:ext cx="6019800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Objective:</a:t>
            </a:r>
          </a:p>
          <a:p>
            <a:pPr marL="182880" lvl="0" indent="-182880"/>
            <a:r>
              <a:rPr lang="en-US" sz="2200" b="0" dirty="0" smtClean="0">
                <a:latin typeface="Calibri" pitchFamily="34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 understand the true extent of metal- containing microbial  proteins on a genome-wide scale using a new combination of techniques </a:t>
            </a:r>
          </a:p>
          <a:p>
            <a:r>
              <a:rPr lang="en-US" sz="2200" b="1" dirty="0" smtClean="0">
                <a:latin typeface="Calibri" pitchFamily="34" charset="0"/>
              </a:rPr>
              <a:t>Approach:</a:t>
            </a:r>
          </a:p>
          <a:p>
            <a:pPr marL="231775" lvl="0" indent="-231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Chromatographic separation of 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cytoplasmic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proteins and metal content analysis </a:t>
            </a:r>
            <a:r>
              <a:rPr kumimoji="0" lang="en-US" sz="2200" b="0" u="none" strike="noStrike" cap="none" normalizeH="0" dirty="0" smtClean="0">
                <a:ln>
                  <a:noFill/>
                </a:ln>
                <a:effectLst/>
                <a:latin typeface="Calibri" pitchFamily="34" charset="0"/>
              </a:rPr>
              <a:t>by </a:t>
            </a:r>
            <a:r>
              <a:rPr kumimoji="0" lang="en-GB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Inductively Coupled Plasma Mass Spectrometry</a:t>
            </a:r>
          </a:p>
          <a:p>
            <a:pPr marL="231775" lvl="0" indent="-231775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en-GB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Techniques tested on 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Pyrococcus furiosus</a:t>
            </a:r>
            <a:r>
              <a:rPr kumimoji="0" lang="en-GB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, 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E.coli</a:t>
            </a:r>
            <a:r>
              <a:rPr kumimoji="0" lang="en-GB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. and </a:t>
            </a:r>
            <a:r>
              <a:rPr kumimoji="0" lang="en-GB" sz="2200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Sulfolobus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</a:t>
            </a:r>
          </a:p>
          <a:p>
            <a:r>
              <a:rPr lang="en-US" sz="2200" b="1" dirty="0" smtClean="0">
                <a:latin typeface="Calibri" pitchFamily="34" charset="0"/>
              </a:rPr>
              <a:t>Results/Impact:</a:t>
            </a:r>
          </a:p>
          <a:p>
            <a:pPr marL="228600" lvl="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38138" algn="l"/>
              </a:tabLst>
            </a:pPr>
            <a:r>
              <a: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An unexpectedly high number of metal-containing proteins were identified , with broad diversity of metals </a:t>
            </a:r>
          </a:p>
          <a:p>
            <a:pPr marL="228600" lvl="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38138" algn="l"/>
              </a:tabLst>
            </a:pPr>
            <a:r>
              <a: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Points to a revised and broader role for metals in microbial processes and validation of a new discovery tool for biology</a:t>
            </a:r>
          </a:p>
          <a:p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86400" y="6336268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Calibri" pitchFamily="34" charset="0"/>
              </a:rPr>
              <a:t>Cvetkovic et al., (2010 ) </a:t>
            </a:r>
            <a:r>
              <a:rPr lang="en-US" sz="1100" b="0" i="1" dirty="0" smtClean="0">
                <a:latin typeface="Calibri" pitchFamily="34" charset="0"/>
              </a:rPr>
              <a:t>Nature</a:t>
            </a:r>
            <a:r>
              <a:rPr lang="en-US" sz="1100" b="0" dirty="0" smtClean="0">
                <a:latin typeface="Calibri" pitchFamily="34" charset="0"/>
              </a:rPr>
              <a:t> doi:10.1038/nature09265. </a:t>
            </a:r>
            <a:endParaRPr lang="en-US" sz="1100" b="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182" y="3352800"/>
            <a:ext cx="328881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87357"/>
            <a:ext cx="1828800" cy="23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8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8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8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8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8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57200" y="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Inter-individual variation in human cells before and after exposure to low doses of ionizing radiation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967474" y="946485"/>
            <a:ext cx="3807558" cy="2085473"/>
            <a:chOff x="4572000" y="990599"/>
            <a:chExt cx="4459388" cy="283997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990601"/>
              <a:ext cx="1274003" cy="283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5943600" y="1981200"/>
              <a:ext cx="387664" cy="5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943600" y="2743200"/>
              <a:ext cx="387664" cy="5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43600" y="2107524"/>
              <a:ext cx="15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grpSp>
          <p:nvGrpSpPr>
            <p:cNvPr id="40" name="Group 20"/>
            <p:cNvGrpSpPr/>
            <p:nvPr/>
          </p:nvGrpSpPr>
          <p:grpSpPr>
            <a:xfrm>
              <a:off x="6400800" y="990599"/>
              <a:ext cx="2630588" cy="2837122"/>
              <a:chOff x="6400800" y="990599"/>
              <a:chExt cx="2630588" cy="2837122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990599"/>
                <a:ext cx="2630588" cy="283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7848600" y="3352800"/>
                <a:ext cx="106680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(Merged)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   </a:t>
                </a:r>
              </a:p>
              <a:p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0" y="1203785"/>
            <a:ext cx="4812633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>
                <a:latin typeface="Calibri" pitchFamily="34" charset="0"/>
              </a:rPr>
              <a:t>Objective:</a:t>
            </a:r>
            <a:endParaRPr lang="en-US" sz="2200" b="1" dirty="0" smtClean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Study cellular inter-individual variation in DNA damage repair after exposure to low dose radiation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2762641"/>
            <a:ext cx="9144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Approach: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Primary cells from </a:t>
            </a:r>
            <a:r>
              <a:rPr lang="en-US" sz="2200" b="0" u="sng" dirty="0" smtClean="0">
                <a:latin typeface="Calibri" pitchFamily="34" charset="0"/>
                <a:cs typeface="Arial" pitchFamily="34" charset="0"/>
              </a:rPr>
              <a:t>25 apparently normal </a:t>
            </a: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and 10 DNA repair-deficient individuals were exposed to low doses of gamma-rays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0" dirty="0" smtClean="0">
                <a:latin typeface="Calibri" pitchFamily="34" charset="0"/>
                <a:cs typeface="Arial" pitchFamily="34" charset="0"/>
              </a:rPr>
              <a:t>Radiation-induced DNA damage and subsequent repair was quantified by measuring the kinetics of DNA repair protein complexes</a:t>
            </a:r>
            <a:endParaRPr lang="en-US" b="0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4536532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Results/Impact: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  <a:cs typeface="Times New Roman" pitchFamily="18" charset="0"/>
              </a:rPr>
              <a:t>Significantly slower focus formation was observed in seven normal strains, similar to most of the mutant strains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Calibri" pitchFamily="34" charset="0"/>
                <a:cs typeface="Times New Roman" pitchFamily="18" charset="0"/>
              </a:rPr>
              <a:t>Genetic variants in DNA damage signaling and repair genes in apparently normal individuals may contribute to differential susceptibility to cancer induced by radiation exposures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         	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Wilson, </a:t>
            </a:r>
            <a:r>
              <a:rPr lang="en-US" sz="1400" b="0" i="1" dirty="0" smtClean="0">
                <a:latin typeface="Calibri" pitchFamily="34" charset="0"/>
                <a:cs typeface="Arial" pitchFamily="34" charset="0"/>
              </a:rPr>
              <a:t>et al., 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(2010) </a:t>
            </a:r>
            <a:r>
              <a:rPr lang="en-US" sz="1400" b="0" i="1" dirty="0" smtClean="0">
                <a:latin typeface="Calibri" pitchFamily="34" charset="0"/>
                <a:cs typeface="Arial" pitchFamily="34" charset="0"/>
              </a:rPr>
              <a:t>Mutation Research 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683: 91-97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9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9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9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9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9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</a:t>
              </a:r>
              <a:r>
                <a:rPr lang="en-US" sz="1200" dirty="0" smtClean="0">
                  <a:solidFill>
                    <a:schemeClr val="bg1"/>
                  </a:solidFill>
                  <a:ea typeface="Rod"/>
                  <a:cs typeface="Rod"/>
                </a:rPr>
                <a:t>Sept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1473200" y="0"/>
            <a:ext cx="6330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800" dirty="0"/>
              <a:t>Flexible, High-Performance Electronics</a:t>
            </a:r>
            <a:br>
              <a:rPr lang="en-US" sz="2800" dirty="0"/>
            </a:br>
            <a:r>
              <a:rPr lang="en-US" sz="2800" dirty="0"/>
              <a:t>for Radiotracer Imaging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066801"/>
            <a:ext cx="41148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Objective: </a:t>
            </a:r>
          </a:p>
          <a:p>
            <a:pPr marL="114300">
              <a:spcBef>
                <a:spcPct val="20000"/>
              </a:spcBef>
            </a:pPr>
            <a:r>
              <a:rPr lang="en-US" sz="2200" b="0" dirty="0" smtClean="0">
                <a:latin typeface="Calibri" pitchFamily="34" charset="0"/>
                <a:ea typeface="ＭＳ Ｐゴシック" charset="-128"/>
              </a:rPr>
              <a:t>Design flexible, high-performance electronics that can be used for a wide variety of radiotracer imaging cameras.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895600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ea typeface="ＭＳ Ｐゴシック" charset="-128"/>
              </a:rPr>
              <a:t>Approach: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</a:rPr>
              <a:t>Develop </a:t>
            </a:r>
            <a:r>
              <a:rPr lang="en-US" sz="2200" b="0" dirty="0" err="1" smtClean="0">
                <a:latin typeface="Calibri" pitchFamily="34" charset="0"/>
              </a:rPr>
              <a:t>OpenPET</a:t>
            </a:r>
            <a:r>
              <a:rPr lang="en-US" sz="2200" b="0" dirty="0" smtClean="0">
                <a:latin typeface="Calibri" pitchFamily="34" charset="0"/>
              </a:rPr>
              <a:t>, a powerful yet </a:t>
            </a:r>
            <a:br>
              <a:rPr lang="en-US" sz="2200" b="0" dirty="0" smtClean="0">
                <a:latin typeface="Calibri" pitchFamily="34" charset="0"/>
              </a:rPr>
            </a:br>
            <a:r>
              <a:rPr lang="en-US" sz="2200" b="0" dirty="0" smtClean="0">
                <a:latin typeface="Calibri" pitchFamily="34" charset="0"/>
              </a:rPr>
              <a:t>flexible electronics system, with software allowing customization</a:t>
            </a:r>
            <a:r>
              <a:rPr lang="en-US" sz="2200" b="0" dirty="0" smtClean="0">
                <a:latin typeface="Calibri" pitchFamily="34" charset="0"/>
                <a:ea typeface="ＭＳ Ｐゴシック" charset="-128"/>
              </a:rPr>
              <a:t>.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</a:rPr>
              <a:t>Make the information needed to construct these electronics (schematics, circuit board layout, etc.)  publicly available</a:t>
            </a:r>
            <a:endParaRPr lang="en-US" sz="2200" b="0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724400"/>
            <a:ext cx="89154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  <a:ea typeface="ＭＳ Ｐゴシック" charset="-128"/>
              </a:rPr>
              <a:t>Impact: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  <a:ea typeface="ＭＳ Ｐゴシック" charset="-128"/>
              </a:rPr>
              <a:t>Open-source software and firmware allows multiple research groups to pool resources and speed development.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Calibri" pitchFamily="34" charset="0"/>
                <a:ea typeface="ＭＳ Ｐゴシック" charset="-128"/>
              </a:rPr>
              <a:t>Useful for DOE mission needs and the radiation imaging instrumentation community.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66737" y="6280029"/>
            <a:ext cx="65772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WW Moses et al, </a:t>
            </a:r>
            <a:r>
              <a:rPr lang="en-US" sz="1200" b="0" i="1" dirty="0" smtClean="0">
                <a:latin typeface="Calibri" pitchFamily="34" charset="0"/>
              </a:rPr>
              <a:t>IEEE Trans. </a:t>
            </a:r>
            <a:r>
              <a:rPr lang="en-US" sz="1200" b="0" i="1" dirty="0" err="1" smtClean="0">
                <a:latin typeface="Calibri" pitchFamily="34" charset="0"/>
              </a:rPr>
              <a:t>Nucl</a:t>
            </a:r>
            <a:r>
              <a:rPr lang="en-US" sz="1200" b="0" i="1" dirty="0" smtClean="0">
                <a:latin typeface="Calibri" pitchFamily="34" charset="0"/>
              </a:rPr>
              <a:t>. Sci.</a:t>
            </a:r>
            <a:r>
              <a:rPr lang="en-US" sz="1200" b="0" dirty="0" smtClean="0">
                <a:latin typeface="Calibri" pitchFamily="34" charset="0"/>
              </a:rPr>
              <a:t> NS-57, (accepted for publication in the September issue), 2010.</a:t>
            </a:r>
            <a:endParaRPr lang="en-US" sz="1200" b="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265" t="20619" r="7600" b="22353"/>
          <a:stretch>
            <a:fillRect/>
          </a:stretch>
        </p:blipFill>
        <p:spPr bwMode="auto">
          <a:xfrm>
            <a:off x="4114800" y="12954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2319</Words>
  <Application>Microsoft Office PowerPoint</Application>
  <PresentationFormat>On-screen Show (4:3)</PresentationFormat>
  <Paragraphs>345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Office Theme</vt:lpstr>
      <vt:lpstr>Slide 1</vt:lpstr>
      <vt:lpstr>Updates on Division Solicitations</vt:lpstr>
      <vt:lpstr>DOE BER Workshop: CAFAE—Critical Assessment of Functional Annotation Experiment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DOE Bioenergy Research Centers</vt:lpstr>
      <vt:lpstr>Slide 13</vt:lpstr>
      <vt:lpstr>Slide 14</vt:lpstr>
      <vt:lpstr>Slide 15</vt:lpstr>
      <vt:lpstr>Joint Genome Institute Updates</vt:lpstr>
      <vt:lpstr>Slide 17</vt:lpstr>
      <vt:lpstr>A look ahead for BSSD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 Jones</dc:creator>
  <cp:lastModifiedBy>corcoran</cp:lastModifiedBy>
  <cp:revision>481</cp:revision>
  <dcterms:created xsi:type="dcterms:W3CDTF">2009-01-29T14:42:46Z</dcterms:created>
  <dcterms:modified xsi:type="dcterms:W3CDTF">2010-09-15T12:19:14Z</dcterms:modified>
</cp:coreProperties>
</file>