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39"/>
  </p:notesMasterIdLst>
  <p:handoutMasterIdLst>
    <p:handoutMasterId r:id="rId40"/>
  </p:handoutMasterIdLst>
  <p:sldIdLst>
    <p:sldId id="256" r:id="rId5"/>
    <p:sldId id="290" r:id="rId6"/>
    <p:sldId id="337" r:id="rId7"/>
    <p:sldId id="280" r:id="rId8"/>
    <p:sldId id="294" r:id="rId9"/>
    <p:sldId id="298" r:id="rId10"/>
    <p:sldId id="311" r:id="rId11"/>
    <p:sldId id="299" r:id="rId12"/>
    <p:sldId id="300" r:id="rId13"/>
    <p:sldId id="338" r:id="rId14"/>
    <p:sldId id="314" r:id="rId15"/>
    <p:sldId id="315" r:id="rId16"/>
    <p:sldId id="316" r:id="rId17"/>
    <p:sldId id="301" r:id="rId18"/>
    <p:sldId id="329" r:id="rId19"/>
    <p:sldId id="325" r:id="rId20"/>
    <p:sldId id="327" r:id="rId21"/>
    <p:sldId id="339" r:id="rId22"/>
    <p:sldId id="326" r:id="rId23"/>
    <p:sldId id="328" r:id="rId24"/>
    <p:sldId id="330" r:id="rId25"/>
    <p:sldId id="341" r:id="rId26"/>
    <p:sldId id="331" r:id="rId27"/>
    <p:sldId id="332" r:id="rId28"/>
    <p:sldId id="334" r:id="rId29"/>
    <p:sldId id="342" r:id="rId30"/>
    <p:sldId id="336" r:id="rId31"/>
    <p:sldId id="343" r:id="rId32"/>
    <p:sldId id="344" r:id="rId33"/>
    <p:sldId id="346" r:id="rId34"/>
    <p:sldId id="347" r:id="rId35"/>
    <p:sldId id="348" r:id="rId36"/>
    <p:sldId id="349" r:id="rId37"/>
    <p:sldId id="302" r:id="rId38"/>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6" charset="-52"/>
        <a:ea typeface="+mn-ea"/>
        <a:cs typeface="+mn-cs"/>
      </a:defRPr>
    </a:lvl1pPr>
    <a:lvl2pPr marL="457200" algn="ctr" rtl="0" fontAlgn="base">
      <a:spcBef>
        <a:spcPct val="0"/>
      </a:spcBef>
      <a:spcAft>
        <a:spcPct val="0"/>
      </a:spcAft>
      <a:defRPr sz="2400" kern="1200">
        <a:solidFill>
          <a:schemeClr val="tx2"/>
        </a:solidFill>
        <a:latin typeface="Times New Roman" pitchFamily="-106" charset="-52"/>
        <a:ea typeface="+mn-ea"/>
        <a:cs typeface="+mn-cs"/>
      </a:defRPr>
    </a:lvl2pPr>
    <a:lvl3pPr marL="914400" algn="ctr" rtl="0" fontAlgn="base">
      <a:spcBef>
        <a:spcPct val="0"/>
      </a:spcBef>
      <a:spcAft>
        <a:spcPct val="0"/>
      </a:spcAft>
      <a:defRPr sz="2400" kern="1200">
        <a:solidFill>
          <a:schemeClr val="tx2"/>
        </a:solidFill>
        <a:latin typeface="Times New Roman" pitchFamily="-106" charset="-52"/>
        <a:ea typeface="+mn-ea"/>
        <a:cs typeface="+mn-cs"/>
      </a:defRPr>
    </a:lvl3pPr>
    <a:lvl4pPr marL="1371600" algn="ctr" rtl="0" fontAlgn="base">
      <a:spcBef>
        <a:spcPct val="0"/>
      </a:spcBef>
      <a:spcAft>
        <a:spcPct val="0"/>
      </a:spcAft>
      <a:defRPr sz="2400" kern="1200">
        <a:solidFill>
          <a:schemeClr val="tx2"/>
        </a:solidFill>
        <a:latin typeface="Times New Roman" pitchFamily="-106" charset="-52"/>
        <a:ea typeface="+mn-ea"/>
        <a:cs typeface="+mn-cs"/>
      </a:defRPr>
    </a:lvl4pPr>
    <a:lvl5pPr marL="1828800" algn="ctr" rtl="0" fontAlgn="base">
      <a:spcBef>
        <a:spcPct val="0"/>
      </a:spcBef>
      <a:spcAft>
        <a:spcPct val="0"/>
      </a:spcAft>
      <a:defRPr sz="2400" kern="1200">
        <a:solidFill>
          <a:schemeClr val="tx2"/>
        </a:solidFill>
        <a:latin typeface="Times New Roman" pitchFamily="-106" charset="-52"/>
        <a:ea typeface="+mn-ea"/>
        <a:cs typeface="+mn-cs"/>
      </a:defRPr>
    </a:lvl5pPr>
    <a:lvl6pPr marL="2286000" algn="l" defTabSz="457200" rtl="0" eaLnBrk="1" latinLnBrk="0" hangingPunct="1">
      <a:defRPr sz="2400" kern="1200">
        <a:solidFill>
          <a:schemeClr val="tx2"/>
        </a:solidFill>
        <a:latin typeface="Times New Roman" pitchFamily="-106" charset="-52"/>
        <a:ea typeface="+mn-ea"/>
        <a:cs typeface="+mn-cs"/>
      </a:defRPr>
    </a:lvl6pPr>
    <a:lvl7pPr marL="2743200" algn="l" defTabSz="457200" rtl="0" eaLnBrk="1" latinLnBrk="0" hangingPunct="1">
      <a:defRPr sz="2400" kern="1200">
        <a:solidFill>
          <a:schemeClr val="tx2"/>
        </a:solidFill>
        <a:latin typeface="Times New Roman" pitchFamily="-106" charset="-52"/>
        <a:ea typeface="+mn-ea"/>
        <a:cs typeface="+mn-cs"/>
      </a:defRPr>
    </a:lvl7pPr>
    <a:lvl8pPr marL="3200400" algn="l" defTabSz="457200" rtl="0" eaLnBrk="1" latinLnBrk="0" hangingPunct="1">
      <a:defRPr sz="2400" kern="1200">
        <a:solidFill>
          <a:schemeClr val="tx2"/>
        </a:solidFill>
        <a:latin typeface="Times New Roman" pitchFamily="-106" charset="-52"/>
        <a:ea typeface="+mn-ea"/>
        <a:cs typeface="+mn-cs"/>
      </a:defRPr>
    </a:lvl8pPr>
    <a:lvl9pPr marL="3657600" algn="l" defTabSz="457200" rtl="0" eaLnBrk="1" latinLnBrk="0" hangingPunct="1">
      <a:defRPr sz="2400" kern="1200">
        <a:solidFill>
          <a:schemeClr val="tx2"/>
        </a:solidFill>
        <a:latin typeface="Times New Roman" pitchFamily="-106" charset="-5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16305F"/>
    <a:srgbClr val="336699"/>
    <a:srgbClr val="3366CC"/>
    <a:srgbClr val="78B5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675" autoAdjust="0"/>
    <p:restoredTop sz="94660"/>
  </p:normalViewPr>
  <p:slideViewPr>
    <p:cSldViewPr>
      <p:cViewPr varScale="1">
        <p:scale>
          <a:sx n="85" d="100"/>
          <a:sy n="85" d="100"/>
        </p:scale>
        <p:origin x="-5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6" charset="0"/>
              </a:defRPr>
            </a:lvl1pPr>
          </a:lstStyle>
          <a:p>
            <a:r>
              <a:rPr lang="en-US" smtClean="0"/>
              <a:t>1. Introduction </a:t>
            </a:r>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6" charset="0"/>
              </a:defRPr>
            </a:lvl1pPr>
          </a:lstStyle>
          <a:p>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6" charset="0"/>
              </a:defRPr>
            </a:lvl1pPr>
          </a:lstStyle>
          <a:p>
            <a:r>
              <a:rPr lang="en-US" smtClean="0"/>
              <a:t>BERAC 2011</a:t>
            </a:r>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6" charset="0"/>
              </a:defRPr>
            </a:lvl1pPr>
          </a:lstStyle>
          <a:p>
            <a:fld id="{C2A5C45C-F078-1F4B-B590-A2FC84317788}" type="slidenum">
              <a:rPr lang="en-US"/>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6" charset="0"/>
              </a:defRPr>
            </a:lvl1pPr>
          </a:lstStyle>
          <a:p>
            <a:r>
              <a:rPr lang="en-US" smtClean="0"/>
              <a:t>1. Introduction </a:t>
            </a: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6" charset="0"/>
              </a:defRPr>
            </a:lvl1pPr>
          </a:lstStyle>
          <a:p>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6" charset="0"/>
              </a:defRPr>
            </a:lvl1pPr>
          </a:lstStyle>
          <a:p>
            <a:r>
              <a:rPr lang="en-US" smtClean="0"/>
              <a:t>BERAC 2011</a:t>
            </a: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6" charset="0"/>
              </a:defRPr>
            </a:lvl1pPr>
          </a:lstStyle>
          <a:p>
            <a:fld id="{AFC93456-C566-C14E-AAB4-33AD750ED7FD}" type="slidenum">
              <a:rPr lang="en-US"/>
              <a:pPr/>
              <a:t>‹#›</a:t>
            </a:fld>
            <a:endParaRPr lang="en-US"/>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pitchFamily="-106" charset="0"/>
        <a:ea typeface="+mn-ea"/>
        <a:cs typeface="+mn-cs"/>
      </a:defRPr>
    </a:lvl1pPr>
    <a:lvl2pPr marL="4572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C93456-C566-C14E-AAB4-33AD750ED7FD}"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1. Introduction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 Introduction </a:t>
            </a:r>
            <a:endParaRPr lang="en-US"/>
          </a:p>
        </p:txBody>
      </p:sp>
      <p:sp>
        <p:nvSpPr>
          <p:cNvPr id="6" name="Slide Number Placeholder 5"/>
          <p:cNvSpPr>
            <a:spLocks noGrp="1"/>
          </p:cNvSpPr>
          <p:nvPr>
            <p:ph type="sldNum" sz="quarter" idx="12"/>
          </p:nvPr>
        </p:nvSpPr>
        <p:spPr/>
        <p:txBody>
          <a:bodyPr/>
          <a:lstStyle/>
          <a:p>
            <a:fld id="{AFC93456-C566-C14E-AAB4-33AD750ED7F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intro-slide-09.jpg"/>
          <p:cNvPicPr>
            <a:picLocks noChangeAspect="1"/>
          </p:cNvPicPr>
          <p:nvPr userDrawn="1"/>
        </p:nvPicPr>
        <p:blipFill>
          <a:blip r:embed="rId2"/>
          <a:stretch>
            <a:fillRect/>
          </a:stretch>
        </p:blipFill>
        <p:spPr>
          <a:xfrm>
            <a:off x="0" y="0"/>
            <a:ext cx="9144000" cy="6858000"/>
          </a:xfrm>
          <a:prstGeom prst="rect">
            <a:avLst/>
          </a:prstGeom>
        </p:spPr>
      </p:pic>
      <p:sp>
        <p:nvSpPr>
          <p:cNvPr id="39953" name="Rectangle 17"/>
          <p:cNvSpPr>
            <a:spLocks noGrp="1" noChangeArrowheads="1"/>
          </p:cNvSpPr>
          <p:nvPr>
            <p:ph type="ctrTitle"/>
          </p:nvPr>
        </p:nvSpPr>
        <p:spPr>
          <a:xfrm>
            <a:off x="685800" y="1828800"/>
            <a:ext cx="7772400" cy="2209800"/>
          </a:xfrm>
        </p:spPr>
        <p:txBody>
          <a:bodyPr/>
          <a:lstStyle>
            <a:lvl1pPr>
              <a:defRPr>
                <a:solidFill>
                  <a:srgbClr val="16305F"/>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1524000" cy="457200"/>
          </a:xfrm>
          <a:prstGeom prst="rect">
            <a:avLst/>
          </a:prstGeom>
        </p:spPr>
        <p:txBody>
          <a:bodyPr/>
          <a:lstStyle>
            <a:lvl1pPr>
              <a:defRPr smtClean="0"/>
            </a:lvl1pPr>
          </a:lstStyle>
          <a:p>
            <a:fld id="{3ABA7BAB-D2CA-D34F-8B58-D1ABAD4EAD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1524000" cy="457200"/>
          </a:xfrm>
          <a:prstGeom prst="rect">
            <a:avLst/>
          </a:prstGeom>
        </p:spPr>
        <p:txBody>
          <a:bodyPr/>
          <a:lstStyle>
            <a:lvl1pPr>
              <a:defRPr smtClean="0"/>
            </a:lvl1pPr>
          </a:lstStyle>
          <a:p>
            <a:fld id="{915B2659-AA67-0240-8FF1-BF64D868B93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lvl1pPr>
              <a:defRPr sz="2800">
                <a:solidFill>
                  <a:srgbClr val="000000"/>
                </a:solidFill>
              </a:defRPr>
            </a:lvl1pPr>
            <a:lvl2pPr>
              <a:defRPr sz="2800">
                <a:solidFill>
                  <a:srgbClr val="000000"/>
                </a:solidFill>
              </a:defRPr>
            </a:lvl2pPr>
            <a:lvl3pPr>
              <a:defRPr sz="2800">
                <a:solidFill>
                  <a:srgbClr val="000000"/>
                </a:solidFill>
              </a:defRPr>
            </a:lvl3pPr>
            <a:lvl4pPr>
              <a:defRPr sz="2800">
                <a:solidFill>
                  <a:srgbClr val="000000"/>
                </a:solidFill>
              </a:defRPr>
            </a:lvl4pPr>
            <a:lvl5pPr>
              <a:defRPr sz="2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48200" y="1981200"/>
            <a:ext cx="4038600" cy="3886200"/>
          </a:xfrm>
        </p:spPr>
        <p:txBody>
          <a:bodyPr/>
          <a:lstStyle/>
          <a:p>
            <a:endParaRPr lang="en-US" dirty="0"/>
          </a:p>
        </p:txBody>
      </p:sp>
      <p:sp>
        <p:nvSpPr>
          <p:cNvPr id="5" name="Slide Number Placeholder 4"/>
          <p:cNvSpPr>
            <a:spLocks noGrp="1"/>
          </p:cNvSpPr>
          <p:nvPr>
            <p:ph type="sldNum" sz="quarter" idx="10"/>
          </p:nvPr>
        </p:nvSpPr>
        <p:spPr>
          <a:xfrm>
            <a:off x="4114800" y="6096000"/>
            <a:ext cx="1066800" cy="457200"/>
          </a:xfrm>
          <a:prstGeom prst="rect">
            <a:avLst/>
          </a:prstGeom>
        </p:spPr>
        <p:txBody>
          <a:bodyPr/>
          <a:lstStyle>
            <a:lvl1pPr algn="ctr">
              <a:defRPr smtClean="0"/>
            </a:lvl1pPr>
          </a:lstStyle>
          <a:p>
            <a:endParaRPr lang="en-US" dirty="0"/>
          </a:p>
        </p:txBody>
      </p:sp>
      <p:pic>
        <p:nvPicPr>
          <p:cNvPr id="6" name="Picture 5" descr="logo.png"/>
          <p:cNvPicPr>
            <a:picLocks noChangeAspect="1"/>
          </p:cNvPicPr>
          <p:nvPr userDrawn="1"/>
        </p:nvPicPr>
        <p:blipFill>
          <a:blip r:embed="rId2"/>
          <a:stretch>
            <a:fillRect/>
          </a:stretch>
        </p:blipFill>
        <p:spPr>
          <a:xfrm>
            <a:off x="7010400" y="6096000"/>
            <a:ext cx="1805940" cy="571500"/>
          </a:xfrm>
          <a:prstGeom prst="rect">
            <a:avLst/>
          </a:prstGeom>
        </p:spPr>
      </p:pic>
      <p:sp>
        <p:nvSpPr>
          <p:cNvPr id="7" name="Rectangle 6"/>
          <p:cNvSpPr/>
          <p:nvPr userDrawn="1"/>
        </p:nvSpPr>
        <p:spPr bwMode="auto">
          <a:xfrm>
            <a:off x="381000" y="0"/>
            <a:ext cx="8305800" cy="1143000"/>
          </a:xfrm>
          <a:prstGeom prst="rect">
            <a:avLst/>
          </a:prstGeom>
          <a:solidFill>
            <a:schemeClr val="accent1">
              <a:lumMod val="20000"/>
              <a:lumOff val="80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106" charset="-52"/>
            </a:endParaRPr>
          </a:p>
        </p:txBody>
      </p:sp>
      <p:sp>
        <p:nvSpPr>
          <p:cNvPr id="8" name="TextBox 7"/>
          <p:cNvSpPr txBox="1"/>
          <p:nvPr userDrawn="1"/>
        </p:nvSpPr>
        <p:spPr>
          <a:xfrm>
            <a:off x="457200" y="6096000"/>
            <a:ext cx="2417265" cy="461665"/>
          </a:xfrm>
          <a:prstGeom prst="rect">
            <a:avLst/>
          </a:prstGeom>
          <a:noFill/>
        </p:spPr>
        <p:txBody>
          <a:bodyPr wrap="none" rtlCol="0">
            <a:spAutoFit/>
          </a:bodyPr>
          <a:lstStyle/>
          <a:p>
            <a:r>
              <a:rPr lang="en-US" b="1" dirty="0" smtClean="0">
                <a:solidFill>
                  <a:srgbClr val="336699"/>
                </a:solidFill>
                <a:latin typeface="+mj-lt"/>
              </a:rPr>
              <a:t>ACRF Review</a:t>
            </a:r>
            <a:endParaRPr lang="en-US" b="1" dirty="0">
              <a:solidFill>
                <a:srgbClr val="336699"/>
              </a:solidFill>
              <a:latin typeface="+mj-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endParaRPr lang="en-US"/>
          </a:p>
        </p:txBody>
      </p:sp>
      <p:sp>
        <p:nvSpPr>
          <p:cNvPr id="4" name="Slide Number Placeholder 3"/>
          <p:cNvSpPr>
            <a:spLocks noGrp="1"/>
          </p:cNvSpPr>
          <p:nvPr>
            <p:ph type="sldNum" sz="quarter" idx="10"/>
          </p:nvPr>
        </p:nvSpPr>
        <p:spPr>
          <a:xfrm>
            <a:off x="6553200" y="6248400"/>
            <a:ext cx="1524000" cy="457200"/>
          </a:xfrm>
          <a:prstGeom prst="rect">
            <a:avLst/>
          </a:prstGeom>
        </p:spPr>
        <p:txBody>
          <a:bodyPr/>
          <a:lstStyle>
            <a:lvl1pPr>
              <a:defRPr smtClean="0"/>
            </a:lvl1pPr>
          </a:lstStyle>
          <a:p>
            <a:fld id="{8D01344B-35E4-1244-BB51-9B17332FD4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1524000" cy="457200"/>
          </a:xfrm>
          <a:prstGeom prst="rect">
            <a:avLst/>
          </a:prstGeom>
        </p:spPr>
        <p:txBody>
          <a:bodyPr/>
          <a:lstStyle>
            <a:lvl1pPr>
              <a:defRPr smtClean="0"/>
            </a:lvl1pPr>
          </a:lstStyle>
          <a:p>
            <a:fld id="{B750E512-DE30-0C4D-ACC8-E1BB61E9E1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6553200" y="6248400"/>
            <a:ext cx="1524000" cy="457200"/>
          </a:xfrm>
          <a:prstGeom prst="rect">
            <a:avLst/>
          </a:prstGeom>
        </p:spPr>
        <p:txBody>
          <a:bodyPr/>
          <a:lstStyle>
            <a:lvl1pPr>
              <a:defRPr smtClean="0"/>
            </a:lvl1pPr>
          </a:lstStyle>
          <a:p>
            <a:fld id="{BBCE30FA-12A0-444C-BA65-737C40E79A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524000" cy="457200"/>
          </a:xfrm>
          <a:prstGeom prst="rect">
            <a:avLst/>
          </a:prstGeom>
        </p:spPr>
        <p:txBody>
          <a:bodyPr/>
          <a:lstStyle>
            <a:lvl1pPr>
              <a:defRPr smtClean="0"/>
            </a:lvl1pPr>
          </a:lstStyle>
          <a:p>
            <a:fld id="{6D4ECA69-E7DC-BA48-8564-0C0C1E93727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8400"/>
            <a:ext cx="1524000" cy="457200"/>
          </a:xfrm>
          <a:prstGeom prst="rect">
            <a:avLst/>
          </a:prstGeom>
        </p:spPr>
        <p:txBody>
          <a:bodyPr/>
          <a:lstStyle>
            <a:lvl1pPr>
              <a:defRPr smtClean="0"/>
            </a:lvl1pPr>
          </a:lstStyle>
          <a:p>
            <a:fld id="{6263E56B-B437-C940-A67E-99A4503CE55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248400"/>
            <a:ext cx="1524000" cy="457200"/>
          </a:xfrm>
          <a:prstGeom prst="rect">
            <a:avLst/>
          </a:prstGeom>
        </p:spPr>
        <p:txBody>
          <a:bodyPr/>
          <a:lstStyle>
            <a:lvl1pPr>
              <a:defRPr smtClean="0"/>
            </a:lvl1pPr>
          </a:lstStyle>
          <a:p>
            <a:fld id="{645A5E5E-FB9B-9441-A10D-F0A55137C5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248400"/>
            <a:ext cx="1524000" cy="457200"/>
          </a:xfrm>
          <a:prstGeom prst="rect">
            <a:avLst/>
          </a:prstGeom>
        </p:spPr>
        <p:txBody>
          <a:bodyPr/>
          <a:lstStyle>
            <a:lvl1pPr>
              <a:defRPr smtClean="0"/>
            </a:lvl1pPr>
          </a:lstStyle>
          <a:p>
            <a:fld id="{30A02A04-A5DD-1D48-A35E-977CA7634A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8400"/>
            <a:ext cx="1524000" cy="457200"/>
          </a:xfrm>
          <a:prstGeom prst="rect">
            <a:avLst/>
          </a:prstGeom>
        </p:spPr>
        <p:txBody>
          <a:bodyPr/>
          <a:lstStyle>
            <a:lvl1pPr>
              <a:defRPr smtClean="0"/>
            </a:lvl1pPr>
          </a:lstStyle>
          <a:p>
            <a:fld id="{BA3CD590-BE1E-F145-B658-EF0AB078FB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8400"/>
            <a:ext cx="1524000" cy="457200"/>
          </a:xfrm>
          <a:prstGeom prst="rect">
            <a:avLst/>
          </a:prstGeom>
        </p:spPr>
        <p:txBody>
          <a:bodyPr/>
          <a:lstStyle>
            <a:lvl1pPr>
              <a:defRPr smtClean="0"/>
            </a:lvl1pPr>
          </a:lstStyle>
          <a:p>
            <a:fld id="{7ABA6149-E004-4242-83B1-19E11DB688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Picture 5" descr="text-slide-09.jpg"/>
          <p:cNvPicPr>
            <a:picLocks noChangeAspect="1"/>
          </p:cNvPicPr>
          <p:nvPr userDrawn="1"/>
        </p:nvPicPr>
        <p:blipFill>
          <a:blip r:embed="rId15"/>
          <a:stretch>
            <a:fillRect/>
          </a:stretch>
        </p:blipFill>
        <p:spPr>
          <a:xfrm>
            <a:off x="0" y="0"/>
            <a:ext cx="9144000" cy="6858000"/>
          </a:xfrm>
          <a:prstGeom prst="rect">
            <a:avLst/>
          </a:prstGeom>
        </p:spPr>
      </p:pic>
      <p:sp>
        <p:nvSpPr>
          <p:cNvPr id="38926" name="Rectangle 14"/>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5867400" y="6324600"/>
            <a:ext cx="1676400" cy="365125"/>
          </a:xfrm>
          <a:prstGeom prst="rect">
            <a:avLst/>
          </a:prstGeom>
        </p:spPr>
        <p:txBody>
          <a:bodyPr vert="horz" lIns="91440" tIns="45720" rIns="91440" bIns="45720" rtlCol="0" anchor="ctr"/>
          <a:lstStyle>
            <a:lvl1pPr algn="l">
              <a:defRPr sz="2000">
                <a:solidFill>
                  <a:schemeClr val="tx1"/>
                </a:solidFill>
                <a:latin typeface="Arial" pitchFamily="34" charset="0"/>
                <a:cs typeface="Arial" pitchFamily="34" charset="0"/>
              </a:defRPr>
            </a:lvl1pPr>
          </a:lstStyle>
          <a:p>
            <a:fld id="{128AAA56-06B8-4DDC-8852-030D975C82D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fontAlgn="base">
        <a:spcBef>
          <a:spcPct val="0"/>
        </a:spcBef>
        <a:spcAft>
          <a:spcPct val="0"/>
        </a:spcAft>
        <a:defRPr sz="3600">
          <a:solidFill>
            <a:srgbClr val="16305F"/>
          </a:solidFill>
          <a:latin typeface="+mj-lt"/>
          <a:ea typeface="+mj-ea"/>
          <a:cs typeface="+mj-cs"/>
        </a:defRPr>
      </a:lvl1pPr>
      <a:lvl2pPr algn="ctr" rtl="0" fontAlgn="base">
        <a:spcBef>
          <a:spcPct val="0"/>
        </a:spcBef>
        <a:spcAft>
          <a:spcPct val="0"/>
        </a:spcAft>
        <a:defRPr sz="3600">
          <a:solidFill>
            <a:schemeClr val="bg1"/>
          </a:solidFill>
          <a:latin typeface="Arial Black" pitchFamily="-106" charset="0"/>
        </a:defRPr>
      </a:lvl2pPr>
      <a:lvl3pPr algn="ctr" rtl="0" fontAlgn="base">
        <a:spcBef>
          <a:spcPct val="0"/>
        </a:spcBef>
        <a:spcAft>
          <a:spcPct val="0"/>
        </a:spcAft>
        <a:defRPr sz="3600">
          <a:solidFill>
            <a:schemeClr val="bg1"/>
          </a:solidFill>
          <a:latin typeface="Arial Black" pitchFamily="-106" charset="0"/>
        </a:defRPr>
      </a:lvl3pPr>
      <a:lvl4pPr algn="ctr" rtl="0" fontAlgn="base">
        <a:spcBef>
          <a:spcPct val="0"/>
        </a:spcBef>
        <a:spcAft>
          <a:spcPct val="0"/>
        </a:spcAft>
        <a:defRPr sz="3600">
          <a:solidFill>
            <a:schemeClr val="bg1"/>
          </a:solidFill>
          <a:latin typeface="Arial Black" pitchFamily="-106" charset="0"/>
        </a:defRPr>
      </a:lvl4pPr>
      <a:lvl5pPr algn="ctr" rtl="0" fontAlgn="base">
        <a:spcBef>
          <a:spcPct val="0"/>
        </a:spcBef>
        <a:spcAft>
          <a:spcPct val="0"/>
        </a:spcAft>
        <a:defRPr sz="3600">
          <a:solidFill>
            <a:schemeClr val="bg1"/>
          </a:solidFill>
          <a:latin typeface="Arial Black" pitchFamily="-106" charset="0"/>
        </a:defRPr>
      </a:lvl5pPr>
      <a:lvl6pPr marL="457200" algn="ctr" rtl="0" fontAlgn="base">
        <a:spcBef>
          <a:spcPct val="0"/>
        </a:spcBef>
        <a:spcAft>
          <a:spcPct val="0"/>
        </a:spcAft>
        <a:defRPr sz="3600">
          <a:solidFill>
            <a:schemeClr val="bg1"/>
          </a:solidFill>
          <a:latin typeface="Arial Black" pitchFamily="-106" charset="0"/>
        </a:defRPr>
      </a:lvl6pPr>
      <a:lvl7pPr marL="914400" algn="ctr" rtl="0" fontAlgn="base">
        <a:spcBef>
          <a:spcPct val="0"/>
        </a:spcBef>
        <a:spcAft>
          <a:spcPct val="0"/>
        </a:spcAft>
        <a:defRPr sz="3600">
          <a:solidFill>
            <a:schemeClr val="bg1"/>
          </a:solidFill>
          <a:latin typeface="Arial Black" pitchFamily="-106" charset="0"/>
        </a:defRPr>
      </a:lvl7pPr>
      <a:lvl8pPr marL="1371600" algn="ctr" rtl="0" fontAlgn="base">
        <a:spcBef>
          <a:spcPct val="0"/>
        </a:spcBef>
        <a:spcAft>
          <a:spcPct val="0"/>
        </a:spcAft>
        <a:defRPr sz="3600">
          <a:solidFill>
            <a:schemeClr val="bg1"/>
          </a:solidFill>
          <a:latin typeface="Arial Black" pitchFamily="-106" charset="0"/>
        </a:defRPr>
      </a:lvl8pPr>
      <a:lvl9pPr marL="1828800" algn="ctr" rtl="0" fontAlgn="base">
        <a:spcBef>
          <a:spcPct val="0"/>
        </a:spcBef>
        <a:spcAft>
          <a:spcPct val="0"/>
        </a:spcAft>
        <a:defRPr sz="3600">
          <a:solidFill>
            <a:schemeClr val="bg1"/>
          </a:solidFill>
          <a:latin typeface="Arial Black" pitchFamily="-106" charset="0"/>
        </a:defRPr>
      </a:lvl9pPr>
    </p:titleStyle>
    <p:bodyStyle>
      <a:lvl1pPr marL="342900" indent="-342900" algn="l" rtl="0" fontAlgn="base">
        <a:spcBef>
          <a:spcPct val="20000"/>
        </a:spcBef>
        <a:spcAft>
          <a:spcPct val="0"/>
        </a:spcAft>
        <a:buClr>
          <a:schemeClr val="accent1"/>
        </a:buClr>
        <a:buSzPct val="75000"/>
        <a:buFont typeface="Wingdings" pitchFamily="-106" charset="2"/>
        <a:buChar char="n"/>
        <a:defRPr sz="3000">
          <a:solidFill>
            <a:schemeClr val="tx1"/>
          </a:solidFill>
          <a:latin typeface="+mn-lt"/>
          <a:ea typeface="+mn-ea"/>
          <a:cs typeface="+mn-cs"/>
        </a:defRPr>
      </a:lvl1pPr>
      <a:lvl2pPr marL="742950" indent="-285750" algn="l" rtl="0" fontAlgn="base">
        <a:lnSpc>
          <a:spcPct val="120000"/>
        </a:lnSpc>
        <a:spcBef>
          <a:spcPct val="20000"/>
        </a:spcBef>
        <a:spcAft>
          <a:spcPct val="0"/>
        </a:spcAft>
        <a:buClr>
          <a:schemeClr val="bg2"/>
        </a:buClr>
        <a:buSzPct val="80000"/>
        <a:buFont typeface="Wingdings" pitchFamily="-106" charset="2"/>
        <a:buChar char="n"/>
        <a:defRPr sz="2400">
          <a:solidFill>
            <a:schemeClr val="tx1"/>
          </a:solidFill>
          <a:latin typeface="+mn-lt"/>
          <a:ea typeface="ＭＳ Ｐゴシック" pitchFamily="-106" charset="-128"/>
        </a:defRPr>
      </a:lvl2pPr>
      <a:lvl3pPr marL="1143000" indent="-228600" algn="l" rtl="0" fontAlgn="base">
        <a:lnSpc>
          <a:spcPct val="130000"/>
        </a:lnSpc>
        <a:spcBef>
          <a:spcPct val="20000"/>
        </a:spcBef>
        <a:spcAft>
          <a:spcPct val="0"/>
        </a:spcAft>
        <a:buClr>
          <a:schemeClr val="accent1"/>
        </a:buClr>
        <a:buSzPct val="65000"/>
        <a:buFont typeface="Wingdings" pitchFamily="-106" charset="2"/>
        <a:buChar char="n"/>
        <a:defRPr sz="2000">
          <a:solidFill>
            <a:schemeClr val="tx1"/>
          </a:solidFill>
          <a:latin typeface="+mn-lt"/>
          <a:ea typeface="ＭＳ Ｐゴシック" pitchFamily="-106" charset="-128"/>
        </a:defRPr>
      </a:lvl3pPr>
      <a:lvl4pPr marL="1600200" indent="-228600" algn="l" rtl="0" fontAlgn="base">
        <a:lnSpc>
          <a:spcPct val="140000"/>
        </a:lnSpc>
        <a:spcBef>
          <a:spcPct val="20000"/>
        </a:spcBef>
        <a:spcAft>
          <a:spcPct val="0"/>
        </a:spcAft>
        <a:buClr>
          <a:schemeClr val="bg2"/>
        </a:buClr>
        <a:buSzPct val="70000"/>
        <a:buFont typeface="Wingdings" pitchFamily="-106" charset="2"/>
        <a:buChar char="n"/>
        <a:defRPr>
          <a:solidFill>
            <a:schemeClr val="tx1"/>
          </a:solidFill>
          <a:latin typeface="+mn-lt"/>
          <a:ea typeface="ＭＳ Ｐゴシック" pitchFamily="-106" charset="-128"/>
        </a:defRPr>
      </a:lvl4pPr>
      <a:lvl5pPr marL="2057400" indent="-228600" algn="l" rtl="0" fontAlgn="base">
        <a:lnSpc>
          <a:spcPct val="140000"/>
        </a:lnSpc>
        <a:spcBef>
          <a:spcPct val="20000"/>
        </a:spcBef>
        <a:spcAft>
          <a:spcPct val="0"/>
        </a:spcAft>
        <a:buClr>
          <a:schemeClr val="accent1"/>
        </a:buClr>
        <a:buFont typeface="Wingdings" pitchFamily="-106" charset="2"/>
        <a:buChar char="§"/>
        <a:defRPr sz="1600">
          <a:solidFill>
            <a:schemeClr val="tx1"/>
          </a:solidFill>
          <a:latin typeface="+mn-lt"/>
          <a:ea typeface="ＭＳ Ｐゴシック" pitchFamily="-106" charset="-128"/>
        </a:defRPr>
      </a:lvl5pPr>
      <a:lvl6pPr marL="2514600" indent="-228600" algn="l" rtl="0" fontAlgn="base">
        <a:lnSpc>
          <a:spcPct val="140000"/>
        </a:lnSpc>
        <a:spcBef>
          <a:spcPct val="20000"/>
        </a:spcBef>
        <a:spcAft>
          <a:spcPct val="0"/>
        </a:spcAft>
        <a:buClr>
          <a:schemeClr val="accent1"/>
        </a:buClr>
        <a:buFont typeface="Wingdings" pitchFamily="-106" charset="2"/>
        <a:buChar char="§"/>
        <a:defRPr sz="1600">
          <a:solidFill>
            <a:schemeClr val="tx1"/>
          </a:solidFill>
          <a:latin typeface="+mn-lt"/>
          <a:ea typeface="ＭＳ Ｐゴシック" pitchFamily="-106" charset="-128"/>
        </a:defRPr>
      </a:lvl6pPr>
      <a:lvl7pPr marL="2971800" indent="-228600" algn="l" rtl="0" fontAlgn="base">
        <a:lnSpc>
          <a:spcPct val="140000"/>
        </a:lnSpc>
        <a:spcBef>
          <a:spcPct val="20000"/>
        </a:spcBef>
        <a:spcAft>
          <a:spcPct val="0"/>
        </a:spcAft>
        <a:buClr>
          <a:schemeClr val="accent1"/>
        </a:buClr>
        <a:buFont typeface="Wingdings" pitchFamily="-106" charset="2"/>
        <a:buChar char="§"/>
        <a:defRPr sz="1600">
          <a:solidFill>
            <a:schemeClr val="tx1"/>
          </a:solidFill>
          <a:latin typeface="+mn-lt"/>
          <a:ea typeface="ＭＳ Ｐゴシック" pitchFamily="-106" charset="-128"/>
        </a:defRPr>
      </a:lvl7pPr>
      <a:lvl8pPr marL="3429000" indent="-228600" algn="l" rtl="0" fontAlgn="base">
        <a:lnSpc>
          <a:spcPct val="140000"/>
        </a:lnSpc>
        <a:spcBef>
          <a:spcPct val="20000"/>
        </a:spcBef>
        <a:spcAft>
          <a:spcPct val="0"/>
        </a:spcAft>
        <a:buClr>
          <a:schemeClr val="accent1"/>
        </a:buClr>
        <a:buFont typeface="Wingdings" pitchFamily="-106" charset="2"/>
        <a:buChar char="§"/>
        <a:defRPr sz="1600">
          <a:solidFill>
            <a:schemeClr val="tx1"/>
          </a:solidFill>
          <a:latin typeface="+mn-lt"/>
          <a:ea typeface="ＭＳ Ｐゴシック" pitchFamily="-106" charset="-128"/>
        </a:defRPr>
      </a:lvl8pPr>
      <a:lvl9pPr marL="3886200" indent="-228600" algn="l" rtl="0" fontAlgn="base">
        <a:lnSpc>
          <a:spcPct val="140000"/>
        </a:lnSpc>
        <a:spcBef>
          <a:spcPct val="20000"/>
        </a:spcBef>
        <a:spcAft>
          <a:spcPct val="0"/>
        </a:spcAft>
        <a:buClr>
          <a:schemeClr val="accent1"/>
        </a:buClr>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1066800"/>
            <a:ext cx="7543800" cy="2209800"/>
          </a:xfrm>
        </p:spPr>
        <p:txBody>
          <a:bodyPr/>
          <a:lstStyle/>
          <a:p>
            <a:r>
              <a:rPr lang="en-US" sz="2400" dirty="0" smtClean="0"/>
              <a:t>Report of the BERAC Panel on the Atmospheric Radiation Measurement (ARM) Climate Research Facility (ACRF)</a:t>
            </a:r>
            <a:endParaRPr lang="en-US" dirty="0"/>
          </a:p>
        </p:txBody>
      </p:sp>
      <p:sp>
        <p:nvSpPr>
          <p:cNvPr id="4" name="Rectangle 3"/>
          <p:cNvSpPr/>
          <p:nvPr/>
        </p:nvSpPr>
        <p:spPr>
          <a:xfrm>
            <a:off x="609600" y="3733800"/>
            <a:ext cx="8001000" cy="1200329"/>
          </a:xfrm>
          <a:prstGeom prst="rect">
            <a:avLst/>
          </a:prstGeom>
        </p:spPr>
        <p:txBody>
          <a:bodyPr wrap="square">
            <a:spAutoFit/>
          </a:bodyPr>
          <a:lstStyle/>
          <a:p>
            <a:r>
              <a:rPr lang="en-US" b="1" dirty="0" err="1" smtClean="0">
                <a:solidFill>
                  <a:srgbClr val="002060"/>
                </a:solidFill>
                <a:latin typeface="Arial" pitchFamily="-106" charset="0"/>
              </a:rPr>
              <a:t>Minghua</a:t>
            </a:r>
            <a:r>
              <a:rPr lang="en-US" b="1" dirty="0" smtClean="0">
                <a:solidFill>
                  <a:srgbClr val="002060"/>
                </a:solidFill>
                <a:latin typeface="Arial" pitchFamily="-106" charset="0"/>
              </a:rPr>
              <a:t> Zhang</a:t>
            </a:r>
            <a:br>
              <a:rPr lang="en-US" b="1" dirty="0" smtClean="0">
                <a:solidFill>
                  <a:srgbClr val="002060"/>
                </a:solidFill>
                <a:latin typeface="Arial" pitchFamily="-106" charset="0"/>
              </a:rPr>
            </a:br>
            <a:r>
              <a:rPr lang="en-US" b="1" dirty="0" smtClean="0">
                <a:solidFill>
                  <a:srgbClr val="002060"/>
                </a:solidFill>
                <a:latin typeface="Arial" pitchFamily="-106" charset="0"/>
              </a:rPr>
              <a:t/>
            </a:r>
            <a:br>
              <a:rPr lang="en-US" b="1" dirty="0" smtClean="0">
                <a:solidFill>
                  <a:srgbClr val="002060"/>
                </a:solidFill>
                <a:latin typeface="Arial" pitchFamily="-106" charset="0"/>
              </a:rPr>
            </a:br>
            <a:r>
              <a:rPr lang="en-US" b="1" dirty="0" smtClean="0">
                <a:solidFill>
                  <a:srgbClr val="002060"/>
                </a:solidFill>
                <a:latin typeface="Arial" pitchFamily="-106" charset="0"/>
              </a:rPr>
              <a:t>Stony Brook University, SUNY</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Science Impact by Providing Data and Measurements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10</a:t>
            </a:fld>
            <a:endParaRPr lang="en-US"/>
          </a:p>
        </p:txBody>
      </p:sp>
      <p:sp>
        <p:nvSpPr>
          <p:cNvPr id="73729" name="Rectangle 1"/>
          <p:cNvSpPr>
            <a:spLocks noChangeArrowheads="1"/>
          </p:cNvSpPr>
          <p:nvPr/>
        </p:nvSpPr>
        <p:spPr bwMode="auto">
          <a:xfrm>
            <a:off x="152400" y="1768734"/>
            <a:ext cx="8153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4863" marR="0" lvl="1" indent="-347663"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n-US" sz="600" b="0" i="0" u="none" strike="noStrike" cap="none" normalizeH="0" baseline="0" dirty="0" smtClean="0">
              <a:ln>
                <a:noFill/>
              </a:ln>
              <a:solidFill>
                <a:schemeClr val="tx1"/>
              </a:solidFill>
              <a:effectLst/>
              <a:latin typeface="Arial" pitchFamily="34" charset="0"/>
            </a:endParaRPr>
          </a:p>
          <a:p>
            <a:pPr marL="804863" marR="0" lvl="1" indent="-347663"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Improvement in the ability to measure atmospheric water vapor, reducing the uncertainty in column </a:t>
            </a:r>
            <a:r>
              <a:rPr kumimoji="0" lang="en-US" sz="2400" b="1" i="0" u="none" strike="noStrike" cap="none" normalizeH="0" baseline="0" dirty="0" err="1" smtClean="0">
                <a:ln>
                  <a:noFill/>
                </a:ln>
                <a:solidFill>
                  <a:srgbClr val="0033CC"/>
                </a:solidFill>
                <a:effectLst/>
                <a:latin typeface="Arial" pitchFamily="34" charset="0"/>
                <a:ea typeface="SimSun" pitchFamily="2" charset="-122"/>
                <a:cs typeface="Arial" pitchFamily="34" charset="0"/>
              </a:rPr>
              <a:t>precipitable</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water vapor from 10-15% to 3-4%.</a:t>
            </a:r>
            <a:r>
              <a:rPr kumimoji="0" lang="en-US" sz="600" b="0" i="0" u="none" strike="noStrike" cap="none" normalizeH="0" baseline="0" dirty="0" smtClean="0">
                <a:ln>
                  <a:noFill/>
                </a:ln>
                <a:solidFill>
                  <a:srgbClr val="0033CC"/>
                </a:solidFill>
                <a:effectLst/>
                <a:latin typeface="Arial" pitchFamily="34" charset="0"/>
              </a:rPr>
              <a:t> </a:t>
            </a:r>
          </a:p>
          <a:p>
            <a:pPr marL="804863" marR="0" lvl="1" indent="-347663"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US" sz="600" b="0" i="0" u="none" strike="noStrike" cap="none" normalizeH="0" baseline="0" dirty="0" smtClean="0">
              <a:ln>
                <a:noFill/>
              </a:ln>
              <a:solidFill>
                <a:srgbClr val="0033CC"/>
              </a:solidFill>
              <a:effectLst/>
              <a:latin typeface="Arial" pitchFamily="34" charset="0"/>
            </a:endParaRPr>
          </a:p>
          <a:p>
            <a:pPr marL="804863" marR="0" lvl="1" indent="-347663"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US" sz="600" b="0" i="0" u="none" strike="noStrike" cap="none" normalizeH="0" baseline="0" dirty="0" smtClean="0">
              <a:ln>
                <a:noFill/>
              </a:ln>
              <a:solidFill>
                <a:srgbClr val="0033CC"/>
              </a:solidFill>
              <a:effectLst/>
              <a:latin typeface="Arial" pitchFamily="34" charset="0"/>
            </a:endParaRPr>
          </a:p>
          <a:p>
            <a:pPr marL="804863" marR="0" lvl="1" indent="-347663" algn="l" defTabSz="914400" rtl="0" eaLnBrk="0" fontAlgn="base" latinLnBrk="0" hangingPunct="0">
              <a:lnSpc>
                <a:spcPct val="100000"/>
              </a:lnSpc>
              <a:spcBef>
                <a:spcPct val="0"/>
              </a:spcBef>
              <a:spcAft>
                <a:spcPct val="0"/>
              </a:spcAft>
              <a:buClrTx/>
              <a:buSzTx/>
              <a:buFont typeface="Symbol" pitchFamily="18" charset="2"/>
              <a:buChar char=""/>
              <a:tabLst/>
            </a:pPr>
            <a:r>
              <a:rPr lang="en-US" b="1" dirty="0" smtClean="0">
                <a:solidFill>
                  <a:srgbClr val="0033CC"/>
                </a:solidFill>
                <a:latin typeface="Arial" pitchFamily="34" charset="0"/>
                <a:ea typeface="SimSun" pitchFamily="2" charset="-122"/>
                <a:cs typeface="Arial" pitchFamily="34" charset="0"/>
              </a:rPr>
              <a:t>S</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tatistically relevant, airborne observations of liquid, ice, and mixed-phase cloud properties, aerosol properties, and trace gases, to allow detailed process-level understanding of cloud-radiation-aerosol-precipitation interactions.</a:t>
            </a:r>
            <a:endParaRPr kumimoji="0" lang="en-US" sz="1800" b="0" i="0" u="none" strike="noStrike" cap="none" normalizeH="0" baseline="0" dirty="0" smtClean="0">
              <a:ln>
                <a:noFill/>
              </a:ln>
              <a:solidFill>
                <a:srgbClr val="0033CC"/>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Impact on Science</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11</a:t>
            </a:fld>
            <a:endParaRPr lang="en-US"/>
          </a:p>
        </p:txBody>
      </p:sp>
      <p:sp>
        <p:nvSpPr>
          <p:cNvPr id="73729" name="Rectangle 1"/>
          <p:cNvSpPr>
            <a:spLocks noChangeArrowheads="1"/>
          </p:cNvSpPr>
          <p:nvPr/>
        </p:nvSpPr>
        <p:spPr bwMode="auto">
          <a:xfrm>
            <a:off x="228600" y="1371600"/>
            <a:ext cx="86868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58838" lvl="1" indent="-401638" algn="l">
              <a:spcAft>
                <a:spcPts val="1800"/>
              </a:spcAft>
              <a:buFont typeface="Symbol" pitchFamily="18" charset="2"/>
              <a:buChar char=""/>
            </a:pPr>
            <a:r>
              <a:rPr lang="en-US" b="1" dirty="0" smtClean="0">
                <a:solidFill>
                  <a:srgbClr val="0033CC"/>
                </a:solidFill>
                <a:latin typeface="Arial" pitchFamily="34" charset="0"/>
                <a:ea typeface="SimSun" pitchFamily="2" charset="-122"/>
                <a:cs typeface="Arial" pitchFamily="34" charset="0"/>
              </a:rPr>
              <a:t>Improved radiative transfer codes in GCMs, including the Community Atmospheric Model (CAM)  </a:t>
            </a:r>
          </a:p>
          <a:p>
            <a:pPr marL="858838" lvl="1" indent="-401638" algn="l">
              <a:spcAft>
                <a:spcPts val="1800"/>
              </a:spcAft>
              <a:buFont typeface="Symbol" pitchFamily="18" charset="2"/>
              <a:buChar char=""/>
            </a:pPr>
            <a:r>
              <a:rPr lang="en-US" b="1" dirty="0" smtClean="0">
                <a:solidFill>
                  <a:srgbClr val="0033CC"/>
                </a:solidFill>
                <a:latin typeface="Arial" pitchFamily="34" charset="0"/>
                <a:ea typeface="SimSun" pitchFamily="2" charset="-122"/>
                <a:cs typeface="Arial" pitchFamily="34" charset="0"/>
              </a:rPr>
              <a:t>Improved parameterizations of clouds and convection in GCMs.</a:t>
            </a:r>
          </a:p>
          <a:p>
            <a:pPr marL="858838" lvl="1" indent="-401638" algn="l">
              <a:spcAft>
                <a:spcPts val="1800"/>
              </a:spcAft>
              <a:buFont typeface="Symbol" pitchFamily="18" charset="2"/>
              <a:buChar char=""/>
            </a:pPr>
            <a:r>
              <a:rPr lang="en-US" b="1" dirty="0" smtClean="0">
                <a:solidFill>
                  <a:srgbClr val="0033CC"/>
                </a:solidFill>
                <a:latin typeface="Arial" pitchFamily="34" charset="0"/>
                <a:ea typeface="SimSun" pitchFamily="2" charset="-122"/>
                <a:cs typeface="Arial" pitchFamily="34" charset="0"/>
              </a:rPr>
              <a:t>Incorporation of the improved aerosol indirect effects on climate in GCMs.</a:t>
            </a:r>
          </a:p>
          <a:p>
            <a:pPr marL="858838" lvl="1" indent="-401638" algn="l">
              <a:spcAft>
                <a:spcPts val="1800"/>
              </a:spcAft>
              <a:buFont typeface="Symbol" pitchFamily="18" charset="2"/>
              <a:buChar char=""/>
            </a:pPr>
            <a:r>
              <a:rPr lang="en-US" b="1" dirty="0" smtClean="0">
                <a:solidFill>
                  <a:srgbClr val="0033CC"/>
                </a:solidFill>
                <a:latin typeface="Arial" pitchFamily="34" charset="0"/>
                <a:ea typeface="SimSun" pitchFamily="2" charset="-122"/>
                <a:cs typeface="Arial" pitchFamily="34" charset="0"/>
              </a:rPr>
              <a:t>The development of a multi-scale modeling framework MMF, leading to an NSF STC</a:t>
            </a:r>
          </a:p>
          <a:p>
            <a:pPr marL="858838" lvl="1" indent="-401638" algn="l">
              <a:spcAft>
                <a:spcPts val="1800"/>
              </a:spcAft>
              <a:buFont typeface="Symbol" pitchFamily="18" charset="2"/>
              <a:buChar char=""/>
            </a:pPr>
            <a:r>
              <a:rPr lang="en-US" b="1" dirty="0" smtClean="0">
                <a:solidFill>
                  <a:srgbClr val="0033CC"/>
                </a:solidFill>
                <a:latin typeface="Arial" pitchFamily="34" charset="0"/>
                <a:ea typeface="SimSun" pitchFamily="2" charset="-122"/>
                <a:cs typeface="Arial" pitchFamily="34" charset="0"/>
              </a:rPr>
              <a:t>Improved weather prediction models (ECMWF).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Science Impact from User Statistics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12</a:t>
            </a:fld>
            <a:endParaRPr lang="en-US"/>
          </a:p>
        </p:txBody>
      </p:sp>
      <p:sp>
        <p:nvSpPr>
          <p:cNvPr id="921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61" name="Picture 2" descr="berac1.jpg"/>
          <p:cNvPicPr>
            <a:picLocks noChangeAspect="1" noChangeArrowheads="1"/>
          </p:cNvPicPr>
          <p:nvPr/>
        </p:nvPicPr>
        <p:blipFill>
          <a:blip r:embed="rId3"/>
          <a:srcRect/>
          <a:stretch>
            <a:fillRect/>
          </a:stretch>
        </p:blipFill>
        <p:spPr bwMode="auto">
          <a:xfrm>
            <a:off x="1524000" y="1752600"/>
            <a:ext cx="5638800" cy="4403003"/>
          </a:xfrm>
          <a:prstGeom prst="rect">
            <a:avLst/>
          </a:prstGeom>
          <a:noFill/>
        </p:spPr>
      </p:pic>
      <p:sp>
        <p:nvSpPr>
          <p:cNvPr id="8" name="Rectangle 7"/>
          <p:cNvSpPr/>
          <p:nvPr/>
        </p:nvSpPr>
        <p:spPr>
          <a:xfrm>
            <a:off x="533400" y="1219200"/>
            <a:ext cx="7467600" cy="461665"/>
          </a:xfrm>
          <a:prstGeom prst="rect">
            <a:avLst/>
          </a:prstGeom>
        </p:spPr>
        <p:txBody>
          <a:bodyPr wrap="square">
            <a:spAutoFit/>
          </a:bodyPr>
          <a:lstStyle/>
          <a:p>
            <a:pPr marL="858838" lvl="1" indent="-401638" algn="l">
              <a:spcAft>
                <a:spcPts val="1800"/>
              </a:spcAft>
            </a:pPr>
            <a:r>
              <a:rPr lang="en-US" b="1" dirty="0" smtClean="0">
                <a:solidFill>
                  <a:schemeClr val="tx1"/>
                </a:solidFill>
                <a:latin typeface="Arial" pitchFamily="34" charset="0"/>
                <a:ea typeface="SimSun" pitchFamily="2" charset="-122"/>
                <a:cs typeface="Arial" pitchFamily="34" charset="0"/>
              </a:rPr>
              <a:t>&gt; 1000 peer-reviewed publications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Science Impact on ASR</a:t>
            </a:r>
            <a:br>
              <a:rPr lang="en-US" sz="3200" dirty="0" smtClean="0"/>
            </a:br>
            <a:r>
              <a:rPr lang="en-US" sz="3200" dirty="0" smtClean="0"/>
              <a:t>and Community</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13</a:t>
            </a:fld>
            <a:endParaRPr lang="en-US"/>
          </a:p>
        </p:txBody>
      </p:sp>
      <p:sp>
        <p:nvSpPr>
          <p:cNvPr id="921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57" name="Rectangle 1"/>
          <p:cNvSpPr>
            <a:spLocks noChangeArrowheads="1"/>
          </p:cNvSpPr>
          <p:nvPr/>
        </p:nvSpPr>
        <p:spPr bwMode="auto">
          <a:xfrm>
            <a:off x="304800" y="1566526"/>
            <a:ext cx="8610600" cy="42267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400"/>
              </a:spcAft>
              <a:buClrTx/>
              <a:buSzTx/>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ACRF has provided the ASR science team and the larger science community with: </a:t>
            </a:r>
            <a:endParaRPr lang="en-US" b="1" dirty="0" smtClean="0">
              <a:solidFill>
                <a:srgbClr val="0033CC"/>
              </a:solidFill>
              <a:latin typeface="Arial" pitchFamily="34" charset="0"/>
              <a:ea typeface="SimSun" pitchFamily="2" charset="-122"/>
              <a:cs typeface="Arial" pitchFamily="34" charset="0"/>
            </a:endParaRPr>
          </a:p>
          <a:p>
            <a:pPr marL="457200" marR="0" lvl="0" indent="-457200" algn="l" defTabSz="914400" rtl="0" eaLnBrk="1" fontAlgn="base" latinLnBrk="0" hangingPunct="1">
              <a:lnSpc>
                <a:spcPct val="100000"/>
              </a:lnSpc>
              <a:spcBef>
                <a:spcPct val="0"/>
              </a:spcBef>
              <a:spcAft>
                <a:spcPts val="1400"/>
              </a:spcAft>
              <a:buClrTx/>
              <a:buSzTx/>
              <a:buAutoNum type="arabicPeriod"/>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a suite of observations that allow for study of radiation, cloud, aerosol, precipitation and their interactions. </a:t>
            </a:r>
          </a:p>
          <a:p>
            <a:pPr marL="457200" marR="0" lvl="0" indent="-457200" algn="l" defTabSz="914400" rtl="0" eaLnBrk="1" fontAlgn="base" latinLnBrk="0" hangingPunct="1">
              <a:lnSpc>
                <a:spcPct val="100000"/>
              </a:lnSpc>
              <a:spcBef>
                <a:spcPct val="0"/>
              </a:spcBef>
              <a:spcAft>
                <a:spcPts val="1400"/>
              </a:spcAft>
              <a:buClrTx/>
              <a:buSzTx/>
              <a:buAutoNum type="arabicPeriod"/>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capability to propose new instruments, new measurements, and field campaigns.  </a:t>
            </a:r>
            <a:endParaRPr lang="en-US" b="1" dirty="0" smtClean="0">
              <a:solidFill>
                <a:srgbClr val="0033CC"/>
              </a:solidFill>
              <a:latin typeface="Arial" pitchFamily="34" charset="0"/>
              <a:ea typeface="SimSun" pitchFamily="2" charset="-122"/>
              <a:cs typeface="Arial" pitchFamily="34" charset="0"/>
            </a:endParaRPr>
          </a:p>
          <a:p>
            <a:pPr marL="457200" marR="0" lvl="0" indent="-457200" algn="l" defTabSz="914400" rtl="0" eaLnBrk="1" fontAlgn="base" latinLnBrk="0" hangingPunct="1">
              <a:lnSpc>
                <a:spcPct val="100000"/>
              </a:lnSpc>
              <a:spcBef>
                <a:spcPct val="0"/>
              </a:spcBef>
              <a:spcAft>
                <a:spcPts val="1400"/>
              </a:spcAft>
              <a:buClrTx/>
              <a:buSzTx/>
              <a:buAutoNum type="arabicPeriod"/>
              <a:tabLst/>
            </a:pPr>
            <a:endParaRPr lang="en-US" sz="600" dirty="0" smtClean="0">
              <a:solidFill>
                <a:srgbClr val="0033CC"/>
              </a:solidFill>
              <a:latin typeface="Arial" pitchFamily="34" charset="0"/>
            </a:endParaRPr>
          </a:p>
          <a:p>
            <a:pPr marL="457200" marR="0" lvl="0" indent="-457200" algn="l" defTabSz="914400" rtl="0" eaLnBrk="1" fontAlgn="base" latinLnBrk="0" hangingPunct="1">
              <a:lnSpc>
                <a:spcPct val="100000"/>
              </a:lnSpc>
              <a:spcBef>
                <a:spcPct val="0"/>
              </a:spcBef>
              <a:spcAft>
                <a:spcPts val="1400"/>
              </a:spcAft>
              <a:buClrTx/>
              <a:buSzTx/>
              <a:buAutoNum type="arabicPeriod"/>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high-level processed products, from raw measurements to integrated geophysical variables. </a:t>
            </a:r>
            <a:endParaRPr kumimoji="0" lang="en-US" sz="1800" b="0" i="0" u="none" strike="noStrike" cap="none" normalizeH="0" baseline="0" dirty="0" smtClean="0">
              <a:ln>
                <a:noFill/>
              </a:ln>
              <a:solidFill>
                <a:srgbClr val="0033CC"/>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 1: Science Impact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14</a:t>
            </a:fld>
            <a:endParaRPr lang="en-US"/>
          </a:p>
        </p:txBody>
      </p:sp>
      <p:sp>
        <p:nvSpPr>
          <p:cNvPr id="10" name="Rectangle 9"/>
          <p:cNvSpPr/>
          <p:nvPr/>
        </p:nvSpPr>
        <p:spPr>
          <a:xfrm>
            <a:off x="609600" y="1371600"/>
            <a:ext cx="8153400" cy="4524315"/>
          </a:xfrm>
          <a:prstGeom prst="rect">
            <a:avLst/>
          </a:prstGeom>
        </p:spPr>
        <p:txBody>
          <a:bodyPr wrap="square">
            <a:spAutoFit/>
          </a:bodyPr>
          <a:lstStyle/>
          <a:p>
            <a:pPr lvl="0" algn="l"/>
            <a:r>
              <a:rPr lang="en-US" b="1" dirty="0" smtClean="0">
                <a:solidFill>
                  <a:srgbClr val="7030A0"/>
                </a:solidFill>
                <a:latin typeface="Arial" pitchFamily="34" charset="0"/>
                <a:ea typeface="SimSun" pitchFamily="2" charset="-122"/>
                <a:cs typeface="Arial" pitchFamily="34" charset="0"/>
              </a:rPr>
              <a:t>ACRF dataset collected has significantly impacted the climate science.  </a:t>
            </a:r>
            <a:endParaRPr lang="en-US" sz="1800" dirty="0" smtClean="0">
              <a:solidFill>
                <a:srgbClr val="7030A0"/>
              </a:solidFill>
              <a:latin typeface="Arial" pitchFamily="34" charset="0"/>
            </a:endParaRPr>
          </a:p>
          <a:p>
            <a:pPr algn="l"/>
            <a:endParaRPr lang="en-US" b="1" dirty="0" smtClean="0">
              <a:solidFill>
                <a:srgbClr val="7030A0"/>
              </a:solidFill>
              <a:latin typeface="Arial" pitchFamily="34" charset="0"/>
              <a:cs typeface="Arial" pitchFamily="34" charset="0"/>
            </a:endParaRPr>
          </a:p>
          <a:p>
            <a:pPr algn="l"/>
            <a:r>
              <a:rPr lang="en-US" b="1" dirty="0" smtClean="0">
                <a:solidFill>
                  <a:srgbClr val="7030A0"/>
                </a:solidFill>
                <a:latin typeface="Arial" pitchFamily="34" charset="0"/>
                <a:cs typeface="Arial" pitchFamily="34" charset="0"/>
              </a:rPr>
              <a:t>ACRF has supported the science objectives of the DOE ASR program and the general science user community. </a:t>
            </a:r>
          </a:p>
          <a:p>
            <a:pPr algn="l"/>
            <a:endParaRPr lang="en-US" b="1" dirty="0" smtClean="0">
              <a:solidFill>
                <a:srgbClr val="7030A0"/>
              </a:solidFill>
              <a:latin typeface="Arial" pitchFamily="34" charset="0"/>
              <a:cs typeface="Arial" pitchFamily="34" charset="0"/>
            </a:endParaRPr>
          </a:p>
          <a:p>
            <a:pPr algn="l"/>
            <a:r>
              <a:rPr lang="en-US" b="1" dirty="0" smtClean="0">
                <a:solidFill>
                  <a:srgbClr val="7030A0"/>
                </a:solidFill>
                <a:latin typeface="Arial" pitchFamily="34" charset="0"/>
                <a:cs typeface="Arial" pitchFamily="34" charset="0"/>
              </a:rPr>
              <a:t>It is appropriate and important for DOE BER to operate ACRF because of the critical needs of ACRF data in climate research, the complexities of the facilities, the scale of measurement operations, and the technical and science expertise required. </a:t>
            </a:r>
            <a:endParaRPr lang="en-US"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sz="3200" dirty="0" smtClean="0"/>
              <a:t>Review Questions: 2. Management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15</a:t>
            </a:fld>
            <a:endParaRPr lang="en-US"/>
          </a:p>
        </p:txBody>
      </p:sp>
      <p:sp>
        <p:nvSpPr>
          <p:cNvPr id="75777" name="Rectangle 1"/>
          <p:cNvSpPr>
            <a:spLocks noChangeArrowheads="1"/>
          </p:cNvSpPr>
          <p:nvPr/>
        </p:nvSpPr>
        <p:spPr bwMode="auto">
          <a:xfrm>
            <a:off x="457200" y="1371600"/>
            <a:ext cx="7924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indent="-347663" algn="l">
              <a:buFont typeface="Arial" pitchFamily="34" charset="0"/>
              <a:buChar char="•"/>
            </a:pPr>
            <a:r>
              <a:rPr lang="en-US" b="1" dirty="0" smtClean="0">
                <a:solidFill>
                  <a:srgbClr val="FF0000"/>
                </a:solidFill>
                <a:latin typeface="Arial" pitchFamily="34" charset="0"/>
                <a:cs typeface="Arial" pitchFamily="34" charset="0"/>
              </a:rPr>
              <a:t>Is ACRF management effectively setting priorities, tracking progress, and resolving problems that impact facility operations?</a:t>
            </a:r>
          </a:p>
          <a:p>
            <a:pPr marL="347663" indent="-347663" algn="l">
              <a:buFont typeface="Arial" pitchFamily="34" charset="0"/>
              <a:buChar char="•"/>
            </a:pPr>
            <a:endParaRPr lang="en-US" b="1" dirty="0" smtClean="0">
              <a:solidFill>
                <a:srgbClr val="FF0000"/>
              </a:solidFill>
              <a:latin typeface="Arial" pitchFamily="34" charset="0"/>
              <a:cs typeface="Arial" pitchFamily="34" charset="0"/>
            </a:endParaRPr>
          </a:p>
          <a:p>
            <a:pPr marL="347663" indent="-347663" algn="l">
              <a:buFont typeface="Arial" pitchFamily="34" charset="0"/>
              <a:buChar char="•"/>
            </a:pPr>
            <a:r>
              <a:rPr lang="en-US" b="1" dirty="0" smtClean="0">
                <a:solidFill>
                  <a:srgbClr val="FF0000"/>
                </a:solidFill>
                <a:latin typeface="Arial" pitchFamily="34" charset="0"/>
                <a:cs typeface="Arial" pitchFamily="34" charset="0"/>
              </a:rPr>
              <a:t>Are the ACRF and participating laboratory management roles and responsibilities effectively carried out and coordinated?</a:t>
            </a:r>
          </a:p>
          <a:p>
            <a:pPr marL="347663" indent="-347663" algn="l">
              <a:buFont typeface="Arial" pitchFamily="34" charset="0"/>
              <a:buChar char="•"/>
            </a:pPr>
            <a:endParaRPr lang="en-US" b="1" dirty="0" smtClean="0">
              <a:solidFill>
                <a:srgbClr val="FF0000"/>
              </a:solidFill>
              <a:latin typeface="Arial" pitchFamily="34" charset="0"/>
              <a:cs typeface="Arial" pitchFamily="34" charset="0"/>
            </a:endParaRPr>
          </a:p>
          <a:p>
            <a:pPr marL="347663" indent="-347663" algn="l">
              <a:buFont typeface="Arial" pitchFamily="34" charset="0"/>
              <a:buChar char="•"/>
            </a:pPr>
            <a:r>
              <a:rPr lang="en-US" b="1" dirty="0" smtClean="0">
                <a:solidFill>
                  <a:srgbClr val="FF0000"/>
                </a:solidFill>
                <a:latin typeface="Arial" pitchFamily="34" charset="0"/>
                <a:cs typeface="Arial" pitchFamily="34" charset="0"/>
              </a:rPr>
              <a:t>Is there an ongoing program of self-assessment or external benchmarking aimed to continuously improving ACRF management and operations?</a:t>
            </a:r>
            <a:endParaRPr lang="en-US" dirty="0" smtClean="0">
              <a:solidFill>
                <a:srgbClr val="FF0000"/>
              </a:solidFill>
              <a:latin typeface="Arial" pitchFamily="34" charset="0"/>
              <a:cs typeface="Arial" pitchFamily="34" charset="0"/>
            </a:endParaRPr>
          </a:p>
          <a:p>
            <a:pPr algn="l"/>
            <a:endParaRPr lang="en-US" dirty="0" smtClean="0"/>
          </a:p>
          <a:p>
            <a:pPr algn="l"/>
            <a:endParaRPr lang="en-US" b="1" dirty="0" smtClean="0">
              <a:solidFill>
                <a:srgbClr val="002060"/>
              </a:solidFill>
            </a:endParaRPr>
          </a:p>
          <a:p>
            <a:pPr algn="l"/>
            <a:endParaRPr lang="en-US" b="1" dirty="0" smtClean="0">
              <a:solidFill>
                <a:srgbClr val="002060"/>
              </a:solidFill>
            </a:endParaRPr>
          </a:p>
          <a:p>
            <a:pPr algn="l"/>
            <a:endParaRPr lang="en-US" b="1" dirty="0" smtClean="0">
              <a:solidFill>
                <a:srgbClr val="002060"/>
              </a:solidFill>
            </a:endParaRPr>
          </a:p>
          <a:p>
            <a:pPr algn="l"/>
            <a:endParaRPr lang="en-US"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Setting Priorities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16</a:t>
            </a:fld>
            <a:endParaRPr lang="en-US"/>
          </a:p>
        </p:txBody>
      </p:sp>
      <p:sp>
        <p:nvSpPr>
          <p:cNvPr id="4" name="Rectangle 3"/>
          <p:cNvSpPr/>
          <p:nvPr/>
        </p:nvSpPr>
        <p:spPr>
          <a:xfrm>
            <a:off x="685800" y="1219200"/>
            <a:ext cx="7696200" cy="5262979"/>
          </a:xfrm>
          <a:prstGeom prst="rect">
            <a:avLst/>
          </a:prstGeom>
        </p:spPr>
        <p:txBody>
          <a:bodyPr wrap="square">
            <a:spAutoFit/>
          </a:bodyPr>
          <a:lstStyle/>
          <a:p>
            <a:pPr algn="l"/>
            <a:r>
              <a:rPr lang="en-US" b="1" dirty="0" smtClean="0">
                <a:solidFill>
                  <a:srgbClr val="002060"/>
                </a:solidFill>
                <a:latin typeface="Arial" pitchFamily="34" charset="0"/>
                <a:cs typeface="Arial" pitchFamily="34" charset="0"/>
              </a:rPr>
              <a:t>ACRF Sets Priorities based on input from: </a:t>
            </a:r>
          </a:p>
          <a:p>
            <a:pPr marL="457200" indent="-228600" algn="l">
              <a:buFont typeface="Arial" pitchFamily="34" charset="0"/>
              <a:buChar char="•"/>
            </a:pPr>
            <a:r>
              <a:rPr lang="en-US" b="1" dirty="0" smtClean="0">
                <a:solidFill>
                  <a:srgbClr val="0033CC"/>
                </a:solidFill>
                <a:latin typeface="Arial" pitchFamily="34" charset="0"/>
                <a:cs typeface="Arial" pitchFamily="34" charset="0"/>
              </a:rPr>
              <a:t>ASR Science Team </a:t>
            </a:r>
          </a:p>
          <a:p>
            <a:pPr marL="457200" indent="-228600" algn="l">
              <a:buFont typeface="Arial" pitchFamily="34" charset="0"/>
              <a:buChar char="•"/>
            </a:pPr>
            <a:r>
              <a:rPr lang="en-US" b="1" dirty="0" smtClean="0">
                <a:solidFill>
                  <a:srgbClr val="0033CC"/>
                </a:solidFill>
                <a:latin typeface="Arial" pitchFamily="34" charset="0"/>
                <a:cs typeface="Arial" pitchFamily="34" charset="0"/>
              </a:rPr>
              <a:t>ACRF Science and Infrastructure Steering Committee (SISC) </a:t>
            </a:r>
          </a:p>
          <a:p>
            <a:pPr marL="457200" indent="-228600" algn="l">
              <a:buFont typeface="Arial" pitchFamily="34" charset="0"/>
              <a:buChar char="•"/>
            </a:pPr>
            <a:r>
              <a:rPr lang="en-US" b="1" dirty="0" smtClean="0">
                <a:solidFill>
                  <a:srgbClr val="0033CC"/>
                </a:solidFill>
                <a:latin typeface="Arial" pitchFamily="34" charset="0"/>
                <a:cs typeface="Arial" pitchFamily="34" charset="0"/>
              </a:rPr>
              <a:t>ACRF-initiated workshops </a:t>
            </a:r>
          </a:p>
          <a:p>
            <a:pPr marL="457200" indent="-228600" algn="l">
              <a:buFont typeface="Arial" pitchFamily="34" charset="0"/>
              <a:buChar char="•"/>
            </a:pPr>
            <a:r>
              <a:rPr lang="en-US" b="1" dirty="0" smtClean="0">
                <a:solidFill>
                  <a:srgbClr val="0033CC"/>
                </a:solidFill>
                <a:latin typeface="Arial" pitchFamily="34" charset="0"/>
                <a:cs typeface="Arial" pitchFamily="34" charset="0"/>
              </a:rPr>
              <a:t>Community Input</a:t>
            </a:r>
          </a:p>
          <a:p>
            <a:pPr algn="l"/>
            <a:endParaRPr lang="en-US" b="1" dirty="0" smtClean="0">
              <a:solidFill>
                <a:srgbClr val="002060"/>
              </a:solidFill>
              <a:latin typeface="Arial" pitchFamily="34" charset="0"/>
              <a:cs typeface="Arial" pitchFamily="34" charset="0"/>
            </a:endParaRPr>
          </a:p>
          <a:p>
            <a:pPr algn="l"/>
            <a:r>
              <a:rPr lang="en-US" b="1" dirty="0" smtClean="0">
                <a:solidFill>
                  <a:srgbClr val="0033CC"/>
                </a:solidFill>
                <a:latin typeface="Arial" pitchFamily="34" charset="0"/>
                <a:cs typeface="Arial" pitchFamily="34" charset="0"/>
              </a:rPr>
              <a:t>Workshop in 2008 </a:t>
            </a:r>
            <a:r>
              <a:rPr lang="en-US" b="1" dirty="0" smtClean="0">
                <a:solidFill>
                  <a:srgbClr val="002060"/>
                </a:solidFill>
                <a:latin typeface="Arial" pitchFamily="34" charset="0"/>
                <a:cs typeface="Arial" pitchFamily="34" charset="0"/>
              </a:rPr>
              <a:t>asked these questions:</a:t>
            </a:r>
          </a:p>
          <a:p>
            <a:pPr marL="457200" indent="-228600" algn="l">
              <a:buFont typeface="Arial" pitchFamily="34" charset="0"/>
              <a:buChar char="•"/>
            </a:pPr>
            <a:r>
              <a:rPr lang="en-US" b="1" dirty="0" smtClean="0">
                <a:solidFill>
                  <a:srgbClr val="002060"/>
                </a:solidFill>
                <a:latin typeface="Arial" pitchFamily="34" charset="0"/>
                <a:cs typeface="Arial" pitchFamily="34" charset="0"/>
              </a:rPr>
              <a:t>What are the outstanding science questions for the next ten years?</a:t>
            </a:r>
          </a:p>
          <a:p>
            <a:pPr marL="457200" indent="-228600" algn="l">
              <a:buFont typeface="Arial" pitchFamily="34" charset="0"/>
              <a:buChar char="•"/>
            </a:pPr>
            <a:r>
              <a:rPr lang="en-US" b="1" dirty="0" smtClean="0">
                <a:solidFill>
                  <a:srgbClr val="002060"/>
                </a:solidFill>
                <a:latin typeface="Arial" pitchFamily="34" charset="0"/>
                <a:cs typeface="Arial" pitchFamily="34" charset="0"/>
              </a:rPr>
              <a:t>What measurements, instruments, and data products are needed to address the science questions? </a:t>
            </a:r>
            <a:endParaRPr lang="en-US" dirty="0" smtClean="0">
              <a:solidFill>
                <a:srgbClr val="002060"/>
              </a:solidFill>
              <a:latin typeface="Arial" pitchFamily="34" charset="0"/>
              <a:cs typeface="Arial" pitchFamily="34" charset="0"/>
            </a:endParaRPr>
          </a:p>
          <a:p>
            <a:pPr marL="457200" indent="-228600" algn="l"/>
            <a:r>
              <a:rPr lang="en-US" b="1" dirty="0" smtClean="0">
                <a:solidFill>
                  <a:srgbClr val="002060"/>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Tracking Progresses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17</a:t>
            </a:fld>
            <a:endParaRPr lang="en-US"/>
          </a:p>
        </p:txBody>
      </p:sp>
      <p:pic>
        <p:nvPicPr>
          <p:cNvPr id="4" name="Picture 3" descr="arm_org_chart_20110120.png"/>
          <p:cNvPicPr>
            <a:picLocks noChangeAspect="1"/>
          </p:cNvPicPr>
          <p:nvPr/>
        </p:nvPicPr>
        <p:blipFill>
          <a:blip r:embed="rId3"/>
          <a:srcRect l="8322" t="16669" r="1667" b="22213"/>
          <a:stretch>
            <a:fillRect/>
          </a:stretch>
        </p:blipFill>
        <p:spPr>
          <a:xfrm>
            <a:off x="381000" y="1371600"/>
            <a:ext cx="8229600" cy="4191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Tracking Progresses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18</a:t>
            </a:fld>
            <a:endParaRPr lang="en-US"/>
          </a:p>
        </p:txBody>
      </p:sp>
      <p:sp>
        <p:nvSpPr>
          <p:cNvPr id="139265" name="Rectangle 1"/>
          <p:cNvSpPr>
            <a:spLocks noChangeArrowheads="1"/>
          </p:cNvSpPr>
          <p:nvPr/>
        </p:nvSpPr>
        <p:spPr bwMode="auto">
          <a:xfrm>
            <a:off x="381000" y="1295400"/>
            <a:ext cx="86106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marR="0" lvl="0" indent="-347663"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33CC"/>
                </a:solidFill>
                <a:effectLst/>
                <a:latin typeface="+mn-lt"/>
                <a:ea typeface="SimSun" pitchFamily="2" charset="-122"/>
                <a:cs typeface="Arial" pitchFamily="34" charset="0"/>
              </a:rPr>
              <a:t>Monitoring of operational status of all ACRF instruments at all sites at PNNL</a:t>
            </a:r>
          </a:p>
          <a:p>
            <a:pPr marL="347663" marR="0" lvl="0" indent="-347663" algn="l" defTabSz="914400" rtl="0" eaLnBrk="1" fontAlgn="base" latinLnBrk="0" hangingPunct="1">
              <a:lnSpc>
                <a:spcPct val="100000"/>
              </a:lnSpc>
              <a:spcBef>
                <a:spcPct val="0"/>
              </a:spcBef>
              <a:spcAft>
                <a:spcPct val="0"/>
              </a:spcAft>
              <a:buClrTx/>
              <a:buSzTx/>
              <a:buFontTx/>
              <a:buChar char="•"/>
              <a:tabLst/>
            </a:pPr>
            <a:endParaRPr kumimoji="0" lang="en-US" b="0" i="0" u="none" strike="noStrike" cap="none" normalizeH="0" baseline="0" dirty="0" smtClean="0">
              <a:ln>
                <a:noFill/>
              </a:ln>
              <a:solidFill>
                <a:srgbClr val="0033CC"/>
              </a:solidFill>
              <a:effectLst/>
              <a:latin typeface="+mn-lt"/>
            </a:endParaRPr>
          </a:p>
          <a:p>
            <a:pPr marL="347663" marR="0" lvl="0" indent="-347663"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33CC"/>
                </a:solidFill>
                <a:effectLst/>
                <a:latin typeface="+mn-lt"/>
                <a:ea typeface="SimSun" pitchFamily="2" charset="-122"/>
                <a:cs typeface="Arial" pitchFamily="34" charset="0"/>
              </a:rPr>
              <a:t>Usage of its datasets, segregated into various forms such as different instrument and data types and demographics of the users</a:t>
            </a:r>
          </a:p>
          <a:p>
            <a:pPr marL="347663" marR="0" lvl="0" indent="-347663"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rgbClr val="0033CC"/>
              </a:solidFill>
              <a:effectLst/>
              <a:latin typeface="+mn-lt"/>
            </a:endParaRPr>
          </a:p>
          <a:p>
            <a:pPr marL="347663" marR="0" lvl="0" indent="-347663"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33CC"/>
                </a:solidFill>
                <a:effectLst/>
                <a:latin typeface="+mn-lt"/>
                <a:ea typeface="SimSun" pitchFamily="2" charset="-122"/>
                <a:cs typeface="Arial" pitchFamily="34" charset="0"/>
              </a:rPr>
              <a:t>Peer reviewed publications that use ACRF datasets</a:t>
            </a:r>
          </a:p>
          <a:p>
            <a:pPr marL="347663" marR="0" lvl="0" indent="-347663"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rgbClr val="0033CC"/>
              </a:solidFill>
              <a:effectLst/>
              <a:latin typeface="+mn-lt"/>
            </a:endParaRPr>
          </a:p>
          <a:p>
            <a:pPr marL="347663" marR="0" lvl="0" indent="-347663"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33CC"/>
                </a:solidFill>
                <a:effectLst/>
                <a:latin typeface="+mn-lt"/>
                <a:ea typeface="SimSun" pitchFamily="2" charset="-122"/>
                <a:cs typeface="Arial" pitchFamily="34" charset="0"/>
              </a:rPr>
              <a:t>Research highlights that use ACRF datasets</a:t>
            </a:r>
          </a:p>
          <a:p>
            <a:pPr marL="347663" marR="0" lvl="0" indent="-347663" algn="l" defTabSz="914400" rtl="0" eaLnBrk="0" fontAlgn="base" latinLnBrk="0" hangingPunct="0">
              <a:lnSpc>
                <a:spcPct val="100000"/>
              </a:lnSpc>
              <a:spcBef>
                <a:spcPct val="0"/>
              </a:spcBef>
              <a:spcAft>
                <a:spcPct val="0"/>
              </a:spcAft>
              <a:buClrTx/>
              <a:buSzTx/>
              <a:buFontTx/>
              <a:buChar char="•"/>
              <a:tabLst/>
            </a:pPr>
            <a:endParaRPr lang="en-US" b="1" dirty="0" smtClean="0">
              <a:solidFill>
                <a:srgbClr val="0033CC"/>
              </a:solidFill>
              <a:latin typeface="+mn-lt"/>
              <a:ea typeface="SimSun" pitchFamily="2" charset="-122"/>
              <a:cs typeface="Arial" pitchFamily="34" charset="0"/>
            </a:endParaRPr>
          </a:p>
          <a:p>
            <a:pPr marL="347663" lvl="0" indent="-347663" algn="l">
              <a:buFont typeface="Arial" pitchFamily="34" charset="0"/>
              <a:buChar char="•"/>
            </a:pPr>
            <a:r>
              <a:rPr lang="en-US" b="1" dirty="0" smtClean="0">
                <a:solidFill>
                  <a:srgbClr val="0033CC"/>
                </a:solidFill>
                <a:latin typeface="+mn-lt"/>
              </a:rPr>
              <a:t>Status report at regular meetings (ASR, SISC)</a:t>
            </a:r>
            <a:endParaRPr lang="en-US" dirty="0" smtClean="0">
              <a:solidFill>
                <a:srgbClr val="0033CC"/>
              </a:solidFill>
              <a:latin typeface="+mn-lt"/>
            </a:endParaRPr>
          </a:p>
          <a:p>
            <a:pPr lvl="0" algn="l"/>
            <a:r>
              <a:rPr lang="en-US" b="1" dirty="0" smtClean="0">
                <a:solidFill>
                  <a:srgbClr val="002060"/>
                </a:solidFill>
                <a:latin typeface="+mn-lt"/>
              </a:rPr>
              <a:t> </a:t>
            </a:r>
            <a:endParaRPr lang="en-US" dirty="0" smtClean="0">
              <a:solidFill>
                <a:srgbClr val="002060"/>
              </a:solidFill>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Resolving Problems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19</a:t>
            </a:fld>
            <a:endParaRPr lang="en-US"/>
          </a:p>
        </p:txBody>
      </p:sp>
      <p:sp>
        <p:nvSpPr>
          <p:cNvPr id="108545" name="Rectangle 1"/>
          <p:cNvSpPr>
            <a:spLocks noChangeArrowheads="1"/>
          </p:cNvSpPr>
          <p:nvPr/>
        </p:nvSpPr>
        <p:spPr bwMode="auto">
          <a:xfrm>
            <a:off x="533400" y="1480066"/>
            <a:ext cx="8305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Weekly teleconferences of ACRF Problem Review Board and Engineering Review Board</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Weekly teleconferences of the IMB (technical director, managers of operations, instruments, engineering, data archive, and aerial facility) </a:t>
            </a:r>
            <a:r>
              <a:rPr kumimoji="0" lang="en-US" b="0" i="0" u="none" strike="noStrike" cap="none" normalizeH="0" baseline="0" dirty="0" smtClean="0">
                <a:ln>
                  <a:noFill/>
                </a:ln>
                <a:solidFill>
                  <a:srgbClr val="0033CC"/>
                </a:solidFill>
                <a:effectLst/>
                <a:latin typeface="Arial" pitchFamily="34" charset="0"/>
              </a:rPr>
              <a:t> </a:t>
            </a: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Bi-weekly teleconference of the data systems and data quality control personnel </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Monthly reports</a:t>
            </a:r>
            <a:r>
              <a:rPr lang="en-US" dirty="0" smtClean="0">
                <a:solidFill>
                  <a:srgbClr val="0033CC"/>
                </a:solidFill>
                <a:latin typeface="Arial" pitchFamily="34" charset="0"/>
              </a:rPr>
              <a:t>, </a:t>
            </a:r>
            <a:r>
              <a:rPr lang="en-US" b="1" dirty="0" smtClean="0">
                <a:solidFill>
                  <a:srgbClr val="0033CC"/>
                </a:solidFill>
                <a:latin typeface="Arial" pitchFamily="34" charset="0"/>
                <a:ea typeface="SimSun" pitchFamily="2" charset="-122"/>
                <a:cs typeface="Arial" pitchFamily="34" charset="0"/>
              </a:rPr>
              <a:t>a</a:t>
            </a: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nnual ASR meetings</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Open mindedness of ACRF program managers to encourage and act on feedback at all levels. </a:t>
            </a:r>
            <a:endParaRPr kumimoji="0" lang="en-US" b="0" i="0" u="none" strike="noStrike" cap="none" normalizeH="0" baseline="0" dirty="0" smtClean="0">
              <a:ln>
                <a:noFill/>
              </a:ln>
              <a:solidFill>
                <a:srgbClr val="0033CC"/>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ACRF User Facility</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a:t>
            </a:fld>
            <a:endParaRPr lang="en-US"/>
          </a:p>
        </p:txBody>
      </p:sp>
      <p:sp>
        <p:nvSpPr>
          <p:cNvPr id="6" name="Content Placeholder 2"/>
          <p:cNvSpPr txBox="1">
            <a:spLocks/>
          </p:cNvSpPr>
          <p:nvPr/>
        </p:nvSpPr>
        <p:spPr bwMode="auto">
          <a:xfrm>
            <a:off x="457200" y="15240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dirty="0" smtClean="0"/>
              <a:t> </a:t>
            </a:r>
          </a:p>
          <a:p>
            <a:pPr marL="457200" lvl="0" indent="-457200" algn="l">
              <a:lnSpc>
                <a:spcPct val="150000"/>
              </a:lnSpc>
              <a:spcAft>
                <a:spcPts val="800"/>
              </a:spcAft>
              <a:buFont typeface="Arial" pitchFamily="34" charset="0"/>
              <a:buChar char="•"/>
            </a:pPr>
            <a:r>
              <a:rPr lang="en-US" b="1" dirty="0" smtClean="0">
                <a:solidFill>
                  <a:srgbClr val="000000"/>
                </a:solidFill>
                <a:latin typeface="+mn-lt"/>
              </a:rPr>
              <a:t>Three fixed sites</a:t>
            </a:r>
          </a:p>
          <a:p>
            <a:pPr marL="457200" lvl="0" indent="-457200" algn="l">
              <a:lnSpc>
                <a:spcPct val="150000"/>
              </a:lnSpc>
              <a:spcAft>
                <a:spcPts val="800"/>
              </a:spcAft>
              <a:buFont typeface="Arial" pitchFamily="34" charset="0"/>
              <a:buChar char="•"/>
            </a:pPr>
            <a:r>
              <a:rPr lang="en-US" b="1" dirty="0" smtClean="0">
                <a:solidFill>
                  <a:srgbClr val="000000"/>
                </a:solidFill>
                <a:latin typeface="+mn-lt"/>
              </a:rPr>
              <a:t>Two mobile facilities (AMF)</a:t>
            </a:r>
          </a:p>
          <a:p>
            <a:pPr marL="457200" lvl="0" indent="-457200" algn="l">
              <a:lnSpc>
                <a:spcPct val="150000"/>
              </a:lnSpc>
              <a:spcAft>
                <a:spcPts val="800"/>
              </a:spcAft>
              <a:buFont typeface="Arial" pitchFamily="34" charset="0"/>
              <a:buChar char="•"/>
            </a:pPr>
            <a:r>
              <a:rPr lang="en-US" b="1" dirty="0" smtClean="0">
                <a:solidFill>
                  <a:srgbClr val="000000"/>
                </a:solidFill>
                <a:latin typeface="+mn-lt"/>
              </a:rPr>
              <a:t>An aerial facility</a:t>
            </a:r>
          </a:p>
          <a:p>
            <a:pPr marL="457200" lvl="0" indent="-457200" algn="l">
              <a:lnSpc>
                <a:spcPct val="150000"/>
              </a:lnSpc>
              <a:spcAft>
                <a:spcPts val="800"/>
              </a:spcAft>
              <a:buFont typeface="Arial" pitchFamily="34" charset="0"/>
              <a:buChar char="•"/>
            </a:pPr>
            <a:r>
              <a:rPr lang="en-US" b="1" dirty="0" smtClean="0">
                <a:solidFill>
                  <a:srgbClr val="000000"/>
                </a:solidFill>
                <a:latin typeface="+mn-lt"/>
              </a:rPr>
              <a:t>Data processing and data archive facilities</a:t>
            </a:r>
          </a:p>
          <a:p>
            <a:pPr marL="457200" lvl="0" indent="-457200" algn="l">
              <a:lnSpc>
                <a:spcPct val="150000"/>
              </a:lnSpc>
              <a:spcAft>
                <a:spcPts val="800"/>
              </a:spcAft>
              <a:buFont typeface="Arial" pitchFamily="34" charset="0"/>
              <a:buChar char="•"/>
            </a:pPr>
            <a:r>
              <a:rPr lang="en-US" b="1" dirty="0" smtClean="0">
                <a:solidFill>
                  <a:srgbClr val="000000"/>
                </a:solidFill>
                <a:latin typeface="+mn-lt"/>
              </a:rPr>
              <a:t>Engineering and operational infrastructure  </a:t>
            </a:r>
          </a:p>
          <a:p>
            <a:pPr marL="342900" marR="0" lvl="0" indent="-342900" algn="l" defTabSz="914400" rtl="0" eaLnBrk="1" fontAlgn="base" latinLnBrk="0" hangingPunct="1">
              <a:lnSpc>
                <a:spcPct val="100000"/>
              </a:lnSpc>
              <a:spcBef>
                <a:spcPct val="20000"/>
              </a:spcBef>
              <a:spcAft>
                <a:spcPct val="0"/>
              </a:spcAft>
              <a:buClr>
                <a:schemeClr val="accent1"/>
              </a:buClr>
              <a:buSzPct val="75000"/>
              <a:buFont typeface="Wingdings" pitchFamily="-106" charset="2"/>
              <a:buChar char="n"/>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sz="3200" dirty="0" smtClean="0"/>
              <a:t>Findings: Lab and Management Roles </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20</a:t>
            </a:fld>
            <a:endParaRPr lang="en-US"/>
          </a:p>
        </p:txBody>
      </p:sp>
      <p:sp>
        <p:nvSpPr>
          <p:cNvPr id="104449" name="Rectangle 1"/>
          <p:cNvSpPr>
            <a:spLocks noChangeArrowheads="1"/>
          </p:cNvSpPr>
          <p:nvPr/>
        </p:nvSpPr>
        <p:spPr bwMode="auto">
          <a:xfrm>
            <a:off x="304800" y="1219200"/>
            <a:ext cx="84582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tab pos="1033463" algn="l"/>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PNNL:</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ACRF Technical Director, Engineering</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Manager, Instrument Coordinator, and Aerial Facility</a:t>
            </a:r>
          </a:p>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tab pos="1033463" algn="l"/>
              </a:tabLst>
            </a:pPr>
            <a:r>
              <a:rPr lang="en-US" b="1" dirty="0" smtClean="0">
                <a:solidFill>
                  <a:srgbClr val="0033CC"/>
                </a:solidFill>
                <a:latin typeface="Arial" pitchFamily="34" charset="0"/>
                <a:ea typeface="SimSun" pitchFamily="2" charset="-122"/>
                <a:cs typeface="Arial" pitchFamily="34" charset="0"/>
              </a:rPr>
              <a:t>ANL: O</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perations manager, SGP site manager, 2</a:t>
            </a:r>
            <a:r>
              <a:rPr kumimoji="0" lang="en-US" sz="2400" b="1" i="0" u="none" strike="noStrike" cap="none" normalizeH="0" baseline="30000" dirty="0" smtClean="0">
                <a:ln>
                  <a:noFill/>
                </a:ln>
                <a:solidFill>
                  <a:srgbClr val="0033CC"/>
                </a:solidFill>
                <a:effectLst/>
                <a:latin typeface="Arial" pitchFamily="34" charset="0"/>
                <a:ea typeface="SimSun" pitchFamily="2" charset="-122"/>
                <a:cs typeface="Arial" pitchFamily="34" charset="0"/>
              </a:rPr>
              <a:t>nd</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AMF site manager</a:t>
            </a:r>
          </a:p>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ORNL</a:t>
            </a:r>
            <a:r>
              <a:rPr lang="en-US" b="1" dirty="0" smtClean="0">
                <a:solidFill>
                  <a:srgbClr val="0033CC"/>
                </a:solidFill>
                <a:latin typeface="Arial" pitchFamily="34" charset="0"/>
                <a:ea typeface="SimSun" pitchFamily="2" charset="-122"/>
                <a:cs typeface="Arial" pitchFamily="34" charset="0"/>
              </a:rPr>
              <a:t>:</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ACRF data archive</a:t>
            </a:r>
          </a:p>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tab pos="1033463" algn="l"/>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SNL</a:t>
            </a:r>
            <a:r>
              <a:rPr lang="en-US" b="1" dirty="0" smtClean="0">
                <a:solidFill>
                  <a:srgbClr val="0033CC"/>
                </a:solidFill>
                <a:latin typeface="Arial" pitchFamily="34" charset="0"/>
                <a:ea typeface="SimSun" pitchFamily="2" charset="-122"/>
                <a:cs typeface="Arial" pitchFamily="34" charset="0"/>
              </a:rPr>
              <a:t>:</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NSA</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site manager </a:t>
            </a:r>
          </a:p>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LANL</a:t>
            </a:r>
            <a:r>
              <a:rPr lang="en-US" b="1" dirty="0" smtClean="0">
                <a:solidFill>
                  <a:srgbClr val="0033CC"/>
                </a:solidFill>
                <a:latin typeface="Arial" pitchFamily="34" charset="0"/>
                <a:ea typeface="SimSun" pitchFamily="2" charset="-122"/>
                <a:cs typeface="Arial" pitchFamily="34" charset="0"/>
              </a:rPr>
              <a:t>:</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TWP</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site manager, 1</a:t>
            </a:r>
            <a:r>
              <a:rPr kumimoji="0" lang="en-US" sz="2400" b="1" i="0" u="none" strike="noStrike" cap="none" normalizeH="0" baseline="30000" dirty="0" smtClean="0">
                <a:ln>
                  <a:noFill/>
                </a:ln>
                <a:solidFill>
                  <a:srgbClr val="0033CC"/>
                </a:solidFill>
                <a:effectLst/>
                <a:latin typeface="Arial" pitchFamily="34" charset="0"/>
                <a:ea typeface="SimSun" pitchFamily="2" charset="-122"/>
                <a:cs typeface="Arial" pitchFamily="34" charset="0"/>
              </a:rPr>
              <a:t>st</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AMF</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a:t>
            </a:r>
          </a:p>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tab pos="1033463" algn="l"/>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BNL: high-level</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cloud data products</a:t>
            </a:r>
          </a:p>
          <a:p>
            <a:pPr marL="347663" marR="0" lvl="0" indent="-347663" algn="l" defTabSz="914400" rtl="0" eaLnBrk="1" fontAlgn="base" latinLnBrk="0" hangingPunct="1">
              <a:lnSpc>
                <a:spcPct val="100000"/>
              </a:lnSpc>
              <a:spcBef>
                <a:spcPct val="0"/>
              </a:spcBef>
              <a:spcAft>
                <a:spcPts val="1200"/>
              </a:spcAft>
              <a:buClrTx/>
              <a:buSzTx/>
              <a:buFont typeface="Arial" pitchFamily="34" charset="0"/>
              <a:buChar char="•"/>
              <a:tabLst>
                <a:tab pos="1033463" algn="l"/>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LLNL: high-level model data products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Responsibilities</a:t>
            </a:r>
            <a:r>
              <a:rPr kumimoji="0" lang="en-US" sz="2400" b="1" i="0" u="none" strike="noStrike" cap="none" normalizeH="0" dirty="0" smtClean="0">
                <a:ln>
                  <a:noFill/>
                </a:ln>
                <a:solidFill>
                  <a:schemeClr val="tx1"/>
                </a:solidFill>
                <a:effectLst/>
                <a:latin typeface="Arial" pitchFamily="34" charset="0"/>
                <a:ea typeface="SimSun" pitchFamily="2" charset="-122"/>
                <a:cs typeface="Arial" pitchFamily="34" charset="0"/>
              </a:rPr>
              <a:t> are clear; interactions seamless.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Self Assessment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21</a:t>
            </a:fld>
            <a:endParaRPr lang="en-US"/>
          </a:p>
        </p:txBody>
      </p:sp>
      <p:sp>
        <p:nvSpPr>
          <p:cNvPr id="100353" name="Rectangle 1"/>
          <p:cNvSpPr>
            <a:spLocks noChangeArrowheads="1"/>
          </p:cNvSpPr>
          <p:nvPr/>
        </p:nvSpPr>
        <p:spPr bwMode="auto">
          <a:xfrm>
            <a:off x="381000" y="1548572"/>
            <a:ext cx="8763000"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marR="0" lvl="0" indent="-347663" algn="l" defTabSz="914400" rtl="0" eaLnBrk="1" fontAlgn="base" latinLnBrk="0" hangingPunct="1">
              <a:lnSpc>
                <a:spcPct val="100000"/>
              </a:lnSpc>
              <a:spcBef>
                <a:spcPct val="0"/>
              </a:spcBef>
              <a:spcAft>
                <a:spcPts val="18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IMB teleconference to conduct weekly review of status</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8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Data coordination call for bi-weekly assessment of data issues</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8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Monthly Science and IMB call.</a:t>
            </a:r>
          </a:p>
          <a:p>
            <a:pPr marL="347663" marR="0" lvl="0" indent="-347663" algn="l" defTabSz="914400" rtl="0" eaLnBrk="0" fontAlgn="base" latinLnBrk="0" hangingPunct="0">
              <a:lnSpc>
                <a:spcPct val="100000"/>
              </a:lnSpc>
              <a:spcBef>
                <a:spcPct val="0"/>
              </a:spcBef>
              <a:spcAft>
                <a:spcPts val="18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User satisfaction survey after each aerial facility campaign</a:t>
            </a:r>
            <a:r>
              <a:rPr kumimoji="0" lang="en-US" b="0" i="0" u="none" strike="noStrike" cap="none" normalizeH="0" baseline="0" dirty="0" smtClean="0">
                <a:ln>
                  <a:noFill/>
                </a:ln>
                <a:solidFill>
                  <a:srgbClr val="0033CC"/>
                </a:solidFill>
                <a:effectLst/>
                <a:latin typeface="Arial" pitchFamily="34" charset="0"/>
              </a:rPr>
              <a:t>, </a:t>
            </a:r>
            <a:r>
              <a:rPr lang="en-US" b="1" dirty="0" smtClean="0">
                <a:solidFill>
                  <a:srgbClr val="0033CC"/>
                </a:solidFill>
                <a:latin typeface="Arial" pitchFamily="34" charset="0"/>
                <a:ea typeface="SimSun" pitchFamily="2" charset="-122"/>
                <a:cs typeface="Arial" pitchFamily="34" charset="0"/>
              </a:rPr>
              <a:t>lessons</a:t>
            </a: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 learned for each AMF deployment</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8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2007 Archive user workshop  </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8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2009 Facility User Survey</a:t>
            </a:r>
            <a:r>
              <a:rPr kumimoji="0" lang="en-US" b="0" i="0" u="none" strike="noStrike" cap="none" normalizeH="0" baseline="0" dirty="0" smtClean="0">
                <a:ln>
                  <a:noFill/>
                </a:ln>
                <a:solidFill>
                  <a:srgbClr val="0033CC"/>
                </a:solidFill>
                <a:effectLst/>
                <a:latin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Self Assessment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22</a:t>
            </a:fld>
            <a:endParaRPr lang="en-US"/>
          </a:p>
        </p:txBody>
      </p:sp>
      <p:sp>
        <p:nvSpPr>
          <p:cNvPr id="100353" name="Rectangle 1"/>
          <p:cNvSpPr>
            <a:spLocks noChangeArrowheads="1"/>
          </p:cNvSpPr>
          <p:nvPr/>
        </p:nvSpPr>
        <p:spPr bwMode="auto">
          <a:xfrm>
            <a:off x="533400" y="1447800"/>
            <a:ext cx="81534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indent="-347663" algn="l" eaLnBrk="0" hangingPunct="0">
              <a:spcAft>
                <a:spcPts val="1200"/>
              </a:spcAft>
              <a:buFont typeface="Arial" pitchFamily="34" charset="0"/>
              <a:buChar char="•"/>
            </a:pPr>
            <a:r>
              <a:rPr lang="en-US" b="1" dirty="0" smtClean="0">
                <a:solidFill>
                  <a:srgbClr val="0033CC"/>
                </a:solidFill>
                <a:latin typeface="Arial" pitchFamily="34" charset="0"/>
                <a:ea typeface="SimSun" pitchFamily="2" charset="-122"/>
                <a:cs typeface="Arial" pitchFamily="34" charset="0"/>
              </a:rPr>
              <a:t>Tracking progress of data and facility usage, and  science impact </a:t>
            </a:r>
            <a:endParaRPr lang="en-US" dirty="0" smtClean="0">
              <a:solidFill>
                <a:srgbClr val="0033CC"/>
              </a:solidFill>
              <a:latin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Annual Accomplishments Reports</a:t>
            </a:r>
            <a:endParaRPr kumimoji="0" lang="en-US" b="0" i="0" u="none" strike="noStrike" cap="none" normalizeH="0" baseline="0" dirty="0" smtClean="0">
              <a:ln>
                <a:noFill/>
              </a:ln>
              <a:solidFill>
                <a:srgbClr val="0033CC"/>
              </a:solidFill>
              <a:effectLst/>
              <a:latin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r>
              <a:rPr kumimoji="0" lang="en-US" b="1" i="0" u="none" strike="noStrike" cap="none" normalizeH="0" baseline="0" dirty="0" smtClean="0">
                <a:ln>
                  <a:noFill/>
                </a:ln>
                <a:solidFill>
                  <a:srgbClr val="0033CC"/>
                </a:solidFill>
                <a:effectLst/>
                <a:latin typeface="Arial" pitchFamily="34" charset="0"/>
                <a:ea typeface="SimSun" pitchFamily="2" charset="-122"/>
                <a:cs typeface="Arial" pitchFamily="34" charset="0"/>
              </a:rPr>
              <a:t>Seeking comments through the web </a:t>
            </a:r>
            <a:endParaRPr lang="en-US" b="1" dirty="0" smtClean="0">
              <a:solidFill>
                <a:srgbClr val="0033CC"/>
              </a:solidFill>
              <a:latin typeface="Arial" pitchFamily="34" charset="0"/>
              <a:ea typeface="SimSun" pitchFamily="2" charset="-122"/>
              <a:cs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buFont typeface="Arial" pitchFamily="34" charset="0"/>
              <a:buChar char="•"/>
              <a:tabLst/>
            </a:pPr>
            <a:endParaRPr kumimoji="0" lang="en-US"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R="0" lvl="0" algn="l" defTabSz="914400" rtl="0" eaLnBrk="0" fontAlgn="base" latinLnBrk="0" hangingPunct="0">
              <a:lnSpc>
                <a:spcPct val="100000"/>
              </a:lnSpc>
              <a:spcBef>
                <a:spcPct val="0"/>
              </a:spcBef>
              <a:spcAft>
                <a:spcPts val="1200"/>
              </a:spcAft>
              <a:buClrTx/>
              <a:buSzTx/>
              <a:tabLst/>
            </a:pPr>
            <a:r>
              <a:rPr lang="en-US" b="1" dirty="0" smtClean="0">
                <a:solidFill>
                  <a:srgbClr val="000000"/>
                </a:solidFill>
                <a:latin typeface="Arial" pitchFamily="34" charset="0"/>
                <a:ea typeface="SimSun" pitchFamily="2" charset="-122"/>
                <a:cs typeface="Arial" pitchFamily="34" charset="0"/>
              </a:rPr>
              <a:t>ACRF carries self assessment at various levels regularly.  ACRF Management reacts to assessment results quickly.</a:t>
            </a:r>
          </a:p>
          <a:p>
            <a:pPr marR="0" lvl="0" algn="l" defTabSz="914400" rtl="0" eaLnBrk="0" fontAlgn="base" latinLnBrk="0" hangingPunct="0">
              <a:lnSpc>
                <a:spcPct val="100000"/>
              </a:lnSpc>
              <a:spcBef>
                <a:spcPct val="0"/>
              </a:spcBef>
              <a:spcAft>
                <a:spcPts val="1200"/>
              </a:spcAft>
              <a:buClrTx/>
              <a:buSzTx/>
              <a:tabLst/>
            </a:pPr>
            <a:r>
              <a:rPr lang="en-US" b="1" dirty="0" smtClean="0">
                <a:solidFill>
                  <a:srgbClr val="000000"/>
                </a:solidFill>
                <a:latin typeface="Arial" pitchFamily="34" charset="0"/>
                <a:ea typeface="SimSun" pitchFamily="2" charset="-122"/>
                <a:cs typeface="Arial" pitchFamily="34" charset="0"/>
              </a:rPr>
              <a:t>No formal protocol of self assessment is documented.</a:t>
            </a:r>
            <a:endParaRPr kumimoji="0" lang="en-US"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347663" marR="0" lvl="0" indent="-347663" algn="l" defTabSz="914400" rtl="0" eaLnBrk="0" fontAlgn="base" latinLnBrk="0" hangingPunct="0">
              <a:lnSpc>
                <a:spcPct val="100000"/>
              </a:lnSpc>
              <a:spcBef>
                <a:spcPct val="0"/>
              </a:spcBef>
              <a:spcAft>
                <a:spcPts val="1200"/>
              </a:spcAft>
              <a:buClrTx/>
              <a:buSzTx/>
              <a:tabLst/>
            </a:pPr>
            <a:r>
              <a:rPr kumimoji="0" lang="en-US" b="1" i="0" u="none" strike="noStrike" cap="none" normalizeH="0" baseline="0" dirty="0" smtClean="0">
                <a:ln>
                  <a:noFill/>
                </a:ln>
                <a:solidFill>
                  <a:srgbClr val="000000"/>
                </a:solidFill>
                <a:effectLst/>
                <a:latin typeface="Arial" pitchFamily="34" charset="0"/>
                <a:ea typeface="SimSun" pitchFamily="2" charset="-122"/>
                <a:cs typeface="Arial" pitchFamily="34" charset="0"/>
              </a:rPr>
              <a:t> </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 2: Management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23</a:t>
            </a:fld>
            <a:endParaRPr lang="en-US"/>
          </a:p>
        </p:txBody>
      </p:sp>
      <p:sp>
        <p:nvSpPr>
          <p:cNvPr id="98305" name="Rectangle 1"/>
          <p:cNvSpPr>
            <a:spLocks noChangeArrowheads="1"/>
          </p:cNvSpPr>
          <p:nvPr/>
        </p:nvSpPr>
        <p:spPr bwMode="auto">
          <a:xfrm>
            <a:off x="381000" y="1447800"/>
            <a:ext cx="8458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1313" indent="-341313" algn="l">
              <a:spcAft>
                <a:spcPts val="1800"/>
              </a:spcAft>
              <a:buFontTx/>
              <a:buChar char="•"/>
            </a:pPr>
            <a:r>
              <a:rPr lang="en-US" b="1" dirty="0" smtClean="0">
                <a:solidFill>
                  <a:srgbClr val="7030A0"/>
                </a:solidFill>
                <a:latin typeface="Arial" pitchFamily="34" charset="0"/>
                <a:ea typeface="SimSun" pitchFamily="2" charset="-122"/>
                <a:cs typeface="Arial" pitchFamily="34" charset="0"/>
              </a:rPr>
              <a:t>ACRF actively solicits, and decisively acts upon, inputs from the science community in setting its priorities. Effective mechanisms are in place to track progress and resolve problems at all levels.</a:t>
            </a:r>
            <a:endParaRPr lang="en-US" sz="600" dirty="0" smtClean="0">
              <a:solidFill>
                <a:srgbClr val="7030A0"/>
              </a:solidFill>
              <a:latin typeface="Arial" pitchFamily="34" charset="0"/>
            </a:endParaRPr>
          </a:p>
          <a:p>
            <a:pPr marL="341313" marR="0" lvl="0" indent="-341313" algn="l" defTabSz="914400" rtl="0" eaLnBrk="1" fontAlgn="base" latinLnBrk="0" hangingPunct="1">
              <a:lnSpc>
                <a:spcPct val="100000"/>
              </a:lnSpc>
              <a:spcBef>
                <a:spcPct val="0"/>
              </a:spcBef>
              <a:spcAft>
                <a:spcPts val="1800"/>
              </a:spcAft>
              <a:buClrTx/>
              <a:buSzTx/>
              <a:buFontTx/>
              <a:buChar char="•"/>
              <a:tabLst/>
            </a:pPr>
            <a:r>
              <a:rPr lang="en-US" b="1" dirty="0" smtClean="0">
                <a:solidFill>
                  <a:srgbClr val="7030A0"/>
                </a:solidFill>
                <a:latin typeface="Arial" pitchFamily="34" charset="0"/>
                <a:ea typeface="SimSun" pitchFamily="2" charset="-122"/>
                <a:cs typeface="Arial" pitchFamily="34" charset="0"/>
              </a:rPr>
              <a:t>C</a:t>
            </a:r>
            <a:r>
              <a:rPr kumimoji="0" lang="en-US" sz="24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oordination among the national laboratories is  seamless;</a:t>
            </a:r>
            <a:r>
              <a:rPr kumimoji="0" lang="en-US" sz="2400" b="1" i="0" u="none" strike="noStrike" cap="none" normalizeH="0" dirty="0" smtClean="0">
                <a:ln>
                  <a:noFill/>
                </a:ln>
                <a:solidFill>
                  <a:srgbClr val="7030A0"/>
                </a:solidFill>
                <a:effectLst/>
                <a:latin typeface="Arial" pitchFamily="34" charset="0"/>
                <a:ea typeface="SimSun" pitchFamily="2" charset="-122"/>
                <a:cs typeface="Arial" pitchFamily="34" charset="0"/>
              </a:rPr>
              <a:t> </a:t>
            </a:r>
            <a:r>
              <a:rPr kumimoji="0" lang="en-US" sz="24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management carries out its responsibilities effectively.</a:t>
            </a:r>
            <a:endParaRPr kumimoji="0" lang="en-US" sz="600" b="0" i="0" u="none" strike="noStrike" cap="none" normalizeH="0" baseline="0" dirty="0" smtClean="0">
              <a:ln>
                <a:noFill/>
              </a:ln>
              <a:solidFill>
                <a:srgbClr val="7030A0"/>
              </a:solidFill>
              <a:effectLst/>
              <a:latin typeface="Arial" pitchFamily="34" charset="0"/>
            </a:endParaRPr>
          </a:p>
          <a:p>
            <a:pPr marL="341313" marR="0" lvl="0" indent="-341313" algn="l" defTabSz="914400" rtl="0" eaLnBrk="0" fontAlgn="base" latinLnBrk="0" hangingPunct="0">
              <a:lnSpc>
                <a:spcPct val="100000"/>
              </a:lnSpc>
              <a:spcBef>
                <a:spcPct val="0"/>
              </a:spcBef>
              <a:spcAft>
                <a:spcPts val="1800"/>
              </a:spcAft>
              <a:buClrTx/>
              <a:buSzTx/>
              <a:buFontTx/>
              <a:buChar char="•"/>
              <a:tabLst/>
            </a:pPr>
            <a:r>
              <a:rPr kumimoji="0" lang="en-US" sz="24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ACRF assesses its operation and progress continuously for improvements,</a:t>
            </a:r>
            <a:r>
              <a:rPr kumimoji="0" lang="en-US" sz="2400" b="1" i="0" u="none" strike="noStrike" cap="none" normalizeH="0" dirty="0" smtClean="0">
                <a:ln>
                  <a:noFill/>
                </a:ln>
                <a:solidFill>
                  <a:srgbClr val="7030A0"/>
                </a:solidFill>
                <a:effectLst/>
                <a:latin typeface="Arial" pitchFamily="34" charset="0"/>
                <a:ea typeface="SimSun" pitchFamily="2" charset="-122"/>
                <a:cs typeface="Arial" pitchFamily="34" charset="0"/>
              </a:rPr>
              <a:t> but n</a:t>
            </a:r>
            <a:r>
              <a:rPr kumimoji="0" lang="en-US" sz="24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o self-assessment </a:t>
            </a:r>
            <a:r>
              <a:rPr kumimoji="0" lang="en-US" sz="2400" b="1" i="0" u="none" strike="noStrike" cap="none" normalizeH="0" dirty="0" smtClean="0">
                <a:ln>
                  <a:noFill/>
                </a:ln>
                <a:solidFill>
                  <a:srgbClr val="7030A0"/>
                </a:solidFill>
                <a:effectLst/>
                <a:latin typeface="Arial" pitchFamily="34" charset="0"/>
                <a:ea typeface="SimSun" pitchFamily="2" charset="-122"/>
                <a:cs typeface="Arial" pitchFamily="34" charset="0"/>
              </a:rPr>
              <a:t> protocol </a:t>
            </a:r>
            <a:r>
              <a:rPr kumimoji="0" lang="en-US" sz="2400" b="1" i="0" u="none" strike="noStrike" cap="none" normalizeH="0" baseline="0" dirty="0" smtClean="0">
                <a:ln>
                  <a:noFill/>
                </a:ln>
                <a:solidFill>
                  <a:srgbClr val="7030A0"/>
                </a:solidFill>
                <a:effectLst/>
                <a:latin typeface="Arial" pitchFamily="34" charset="0"/>
                <a:ea typeface="SimSun" pitchFamily="2" charset="-122"/>
                <a:cs typeface="Arial" pitchFamily="34" charset="0"/>
              </a:rPr>
              <a:t>is formally documented.</a:t>
            </a:r>
            <a:endParaRPr kumimoji="0" lang="en-US" sz="1800" b="0" i="0" u="none" strike="noStrike" cap="none" normalizeH="0" baseline="0" dirty="0" smtClean="0">
              <a:ln>
                <a:noFill/>
              </a:ln>
              <a:solidFill>
                <a:srgbClr val="7030A0"/>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sz="3200" dirty="0" smtClean="0"/>
              <a:t>Review Questions: 3. Resource</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24</a:t>
            </a:fld>
            <a:endParaRPr lang="en-US"/>
          </a:p>
        </p:txBody>
      </p:sp>
      <p:sp>
        <p:nvSpPr>
          <p:cNvPr id="75777" name="Rectangle 1"/>
          <p:cNvSpPr>
            <a:spLocks noChangeArrowheads="1"/>
          </p:cNvSpPr>
          <p:nvPr/>
        </p:nvSpPr>
        <p:spPr bwMode="auto">
          <a:xfrm>
            <a:off x="762000" y="1600200"/>
            <a:ext cx="792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1313" indent="-341313" algn="l">
              <a:buFont typeface="Arial" pitchFamily="34" charset="0"/>
              <a:buChar char="•"/>
            </a:pPr>
            <a:r>
              <a:rPr lang="en-US" b="1" dirty="0" smtClean="0">
                <a:solidFill>
                  <a:srgbClr val="FF0000"/>
                </a:solidFill>
                <a:latin typeface="+mn-lt"/>
              </a:rPr>
              <a:t>Is the user model for allocating resources for all ACRF capabilities appropriate? Does ACRF attract the best mix of users?</a:t>
            </a:r>
          </a:p>
          <a:p>
            <a:pPr marL="341313" indent="-341313" algn="l">
              <a:buFont typeface="Arial" pitchFamily="34" charset="0"/>
              <a:buChar char="•"/>
            </a:pPr>
            <a:endParaRPr lang="en-US" b="1" dirty="0" smtClean="0">
              <a:solidFill>
                <a:srgbClr val="FF0000"/>
              </a:solidFill>
              <a:latin typeface="+mn-lt"/>
            </a:endParaRPr>
          </a:p>
          <a:p>
            <a:pPr marL="341313" indent="-341313" algn="l">
              <a:buFont typeface="Arial" pitchFamily="34" charset="0"/>
              <a:buChar char="•"/>
            </a:pPr>
            <a:r>
              <a:rPr lang="en-US" b="1" dirty="0" smtClean="0">
                <a:solidFill>
                  <a:srgbClr val="FF0000"/>
                </a:solidFill>
                <a:latin typeface="+mn-lt"/>
              </a:rPr>
              <a:t>Are there adequate resources to accomplish the BER mission at ACRF in the current budget scenario? Are ACRF processes for allocating and managing BER resources (personnel and funds) appropriate?</a:t>
            </a:r>
            <a:endParaRPr lang="en-US" dirty="0" smtClean="0">
              <a:solidFill>
                <a:srgbClr val="FF0000"/>
              </a:solidFill>
              <a:latin typeface="+mn-lt"/>
            </a:endParaRPr>
          </a:p>
          <a:p>
            <a:pPr marL="341313" indent="-341313">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User Model</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25</a:t>
            </a:fld>
            <a:endParaRPr lang="en-US" dirty="0"/>
          </a:p>
        </p:txBody>
      </p:sp>
      <p:sp>
        <p:nvSpPr>
          <p:cNvPr id="58369" name="Rectangle 1"/>
          <p:cNvSpPr>
            <a:spLocks noChangeArrowheads="1"/>
          </p:cNvSpPr>
          <p:nvPr/>
        </p:nvSpPr>
        <p:spPr bwMode="auto">
          <a:xfrm>
            <a:off x="685800" y="1600200"/>
            <a:ext cx="82296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spcBef>
                <a:spcPct val="0"/>
              </a:spcBef>
              <a:spcAft>
                <a:spcPts val="1200"/>
              </a:spcAft>
              <a:buClrTx/>
              <a:buSzTx/>
              <a:buFont typeface="+mj-lt"/>
              <a:buAutoNum type="arabicPeriod"/>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Access ACRF data archive to download data directly </a:t>
            </a:r>
          </a:p>
          <a:p>
            <a:pPr marL="457200" marR="0" lvl="0" indent="-457200" algn="l" defTabSz="914400" rtl="0" eaLnBrk="1" fontAlgn="base" latinLnBrk="0" hangingPunct="1">
              <a:spcBef>
                <a:spcPct val="0"/>
              </a:spcBef>
              <a:spcAft>
                <a:spcPts val="1200"/>
              </a:spcAft>
              <a:buClrTx/>
              <a:buSzTx/>
              <a:buFont typeface="+mj-lt"/>
              <a:buAutoNum type="arabicPeriod"/>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propose field campaigns through a peer-review process of proposals</a:t>
            </a:r>
          </a:p>
          <a:p>
            <a:pPr marL="457200" marR="0" lvl="0" indent="-457200" algn="l" defTabSz="914400" rtl="0" eaLnBrk="1" fontAlgn="base" latinLnBrk="0" hangingPunct="1">
              <a:spcBef>
                <a:spcPct val="0"/>
              </a:spcBef>
              <a:spcAft>
                <a:spcPts val="1200"/>
              </a:spcAft>
              <a:buClrTx/>
              <a:buSzTx/>
              <a:buFont typeface="+mj-lt"/>
              <a:buAutoNum type="arabicPeriod"/>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Propose to add instruments or measurements to ACRF field campaigns </a:t>
            </a:r>
            <a:endParaRPr kumimoji="0" lang="en-US" sz="1800" b="0" i="0" u="none" strike="noStrike" cap="none" normalizeH="0" baseline="0" dirty="0" smtClean="0">
              <a:ln>
                <a:noFill/>
              </a:ln>
              <a:solidFill>
                <a:srgbClr val="0033CC"/>
              </a:solidFill>
              <a:effectLst/>
              <a:latin typeface="Arial" pitchFamily="34" charset="0"/>
            </a:endParaRPr>
          </a:p>
        </p:txBody>
      </p:sp>
      <p:sp>
        <p:nvSpPr>
          <p:cNvPr id="5" name="Rectangle 4"/>
          <p:cNvSpPr/>
          <p:nvPr/>
        </p:nvSpPr>
        <p:spPr>
          <a:xfrm>
            <a:off x="838200" y="4800600"/>
            <a:ext cx="7086600" cy="830997"/>
          </a:xfrm>
          <a:prstGeom prst="rect">
            <a:avLst/>
          </a:prstGeom>
        </p:spPr>
        <p:txBody>
          <a:bodyPr wrap="square">
            <a:spAutoFit/>
          </a:bodyPr>
          <a:lstStyle/>
          <a:p>
            <a:pPr algn="l"/>
            <a:r>
              <a:rPr lang="en-US" b="1" dirty="0" smtClean="0">
                <a:solidFill>
                  <a:srgbClr val="000000"/>
                </a:solidFill>
                <a:latin typeface="Arial" pitchFamily="34" charset="0"/>
                <a:ea typeface="SimSun" pitchFamily="2" charset="-122"/>
                <a:cs typeface="Arial" pitchFamily="34" charset="0"/>
              </a:rPr>
              <a:t>All data from the field campaign are available timely to the general user community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Resource Allocations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26</a:t>
            </a:fld>
            <a:endParaRPr lang="en-US" dirty="0"/>
          </a:p>
        </p:txBody>
      </p:sp>
      <p:pic>
        <p:nvPicPr>
          <p:cNvPr id="120834" name="Picture 2"/>
          <p:cNvPicPr>
            <a:picLocks noChangeAspect="1" noChangeArrowheads="1"/>
          </p:cNvPicPr>
          <p:nvPr/>
        </p:nvPicPr>
        <p:blipFill>
          <a:blip r:embed="rId3"/>
          <a:srcRect/>
          <a:stretch>
            <a:fillRect/>
          </a:stretch>
        </p:blipFill>
        <p:spPr bwMode="auto">
          <a:xfrm>
            <a:off x="685800" y="1219200"/>
            <a:ext cx="744855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Appropriateness of resources and their management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27</a:t>
            </a:fld>
            <a:endParaRPr lang="en-US"/>
          </a:p>
        </p:txBody>
      </p:sp>
      <p:sp>
        <p:nvSpPr>
          <p:cNvPr id="54273" name="Rectangle 1"/>
          <p:cNvSpPr>
            <a:spLocks noChangeArrowheads="1"/>
          </p:cNvSpPr>
          <p:nvPr/>
        </p:nvSpPr>
        <p:spPr bwMode="auto">
          <a:xfrm>
            <a:off x="533400" y="1371600"/>
            <a:ext cx="8305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1313" lvl="0" indent="-341313" algn="l">
              <a:buFont typeface="Arial" pitchFamily="34" charset="0"/>
              <a:buChar char="•"/>
            </a:pPr>
            <a:r>
              <a:rPr lang="en-US" b="1" dirty="0" smtClean="0">
                <a:solidFill>
                  <a:srgbClr val="0033CC"/>
                </a:solidFill>
                <a:latin typeface="Arial" pitchFamily="34" charset="0"/>
                <a:ea typeface="SimSun" pitchFamily="2" charset="-122"/>
                <a:cs typeface="Arial" pitchFamily="34" charset="0"/>
              </a:rPr>
              <a:t>ACRF is achieving end-to-end deployment and processing of its assets and data with current resources.</a:t>
            </a:r>
          </a:p>
          <a:p>
            <a:pPr marL="341313" lvl="0" indent="-341313" algn="l">
              <a:buFont typeface="Arial" pitchFamily="34" charset="0"/>
              <a:buChar char="•"/>
            </a:pPr>
            <a:endParaRPr lang="en-US" b="1" dirty="0" smtClean="0">
              <a:solidFill>
                <a:srgbClr val="0033CC"/>
              </a:solidFill>
              <a:latin typeface="+mn-lt"/>
              <a:ea typeface="SimSun" pitchFamily="2" charset="-122"/>
              <a:cs typeface="Arial" pitchFamily="34" charset="0"/>
            </a:endParaRPr>
          </a:p>
          <a:p>
            <a:pPr marL="341313" indent="-341313" algn="l">
              <a:buFont typeface="Arial" pitchFamily="34" charset="0"/>
              <a:buChar char="•"/>
            </a:pPr>
            <a:r>
              <a:rPr lang="en-US" b="1" dirty="0" smtClean="0">
                <a:solidFill>
                  <a:srgbClr val="0033CC"/>
                </a:solidFill>
                <a:latin typeface="+mn-lt"/>
              </a:rPr>
              <a:t>Allocations resources are balanced; their management well carried out.</a:t>
            </a:r>
          </a:p>
          <a:p>
            <a:pPr marL="341313" lvl="0" indent="-341313" algn="l">
              <a:buFont typeface="Arial" pitchFamily="34" charset="0"/>
              <a:buChar char="•"/>
            </a:pPr>
            <a:endPar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endParaRPr>
          </a:p>
          <a:p>
            <a:pPr marL="341313" marR="0" lvl="0" indent="-341313"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ACRF made good use of the ARRA funds, acquiring and deploying new instrumentation, particularly the suite of new radars. The current level of resources</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must be maintained to fulfill the goals of the facilities</a:t>
            </a:r>
            <a:r>
              <a:rPr kumimoji="0" lang="en-US" sz="2400" b="1" i="0" u="none" strike="noStrike" cap="none" normalizeH="0" dirty="0" smtClean="0">
                <a:ln>
                  <a:noFill/>
                </a:ln>
                <a:solidFill>
                  <a:schemeClr val="tx1"/>
                </a:solidFill>
                <a:effectLst/>
                <a:latin typeface="Arial" pitchFamily="34" charset="0"/>
                <a:ea typeface="SimSun" pitchFamily="2" charset="-122"/>
                <a:cs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 3: Resources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28</a:t>
            </a:fld>
            <a:endParaRPr lang="en-US"/>
          </a:p>
        </p:txBody>
      </p:sp>
      <p:sp>
        <p:nvSpPr>
          <p:cNvPr id="123905" name="Rectangle 1"/>
          <p:cNvSpPr>
            <a:spLocks noChangeArrowheads="1"/>
          </p:cNvSpPr>
          <p:nvPr/>
        </p:nvSpPr>
        <p:spPr bwMode="auto">
          <a:xfrm>
            <a:off x="609600" y="1512332"/>
            <a:ext cx="8153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kumimoji="0" lang="en-US" sz="2400" b="1" u="none" strike="noStrike" cap="none" normalizeH="0" baseline="0" dirty="0" smtClean="0">
                <a:ln>
                  <a:noFill/>
                </a:ln>
                <a:solidFill>
                  <a:srgbClr val="7030A0"/>
                </a:solidFill>
                <a:effectLst/>
                <a:latin typeface="+mn-lt"/>
                <a:ea typeface="SimSun" pitchFamily="2" charset="-122"/>
                <a:cs typeface="Arial" pitchFamily="34" charset="0"/>
              </a:rPr>
              <a:t>The</a:t>
            </a:r>
            <a:r>
              <a:rPr kumimoji="0" lang="en-US" sz="2400" b="1" u="none" strike="noStrike" cap="none" normalizeH="0" dirty="0" smtClean="0">
                <a:ln>
                  <a:noFill/>
                </a:ln>
                <a:solidFill>
                  <a:srgbClr val="7030A0"/>
                </a:solidFill>
                <a:effectLst/>
                <a:latin typeface="+mn-lt"/>
                <a:ea typeface="SimSun" pitchFamily="2" charset="-122"/>
                <a:cs typeface="Arial" pitchFamily="34" charset="0"/>
              </a:rPr>
              <a:t> </a:t>
            </a:r>
            <a:r>
              <a:rPr kumimoji="0" lang="en-US" sz="2400" b="1" u="none" strike="noStrike" cap="none" normalizeH="0" baseline="0" dirty="0" smtClean="0">
                <a:ln>
                  <a:noFill/>
                </a:ln>
                <a:solidFill>
                  <a:srgbClr val="7030A0"/>
                </a:solidFill>
                <a:effectLst/>
                <a:latin typeface="+mn-lt"/>
                <a:ea typeface="SimSun" pitchFamily="2" charset="-122"/>
                <a:cs typeface="Arial" pitchFamily="34" charset="0"/>
              </a:rPr>
              <a:t>ACRF user model suits its missions, is compatible with resource allocations, which </a:t>
            </a:r>
            <a:r>
              <a:rPr lang="en-US" b="1" dirty="0" smtClean="0">
                <a:solidFill>
                  <a:srgbClr val="7030A0"/>
                </a:solidFill>
                <a:latin typeface="+mn-lt"/>
              </a:rPr>
              <a:t>are appropriate. </a:t>
            </a:r>
            <a:endParaRPr kumimoji="0" lang="en-US" sz="2400" b="1" u="none" strike="noStrike" cap="none" normalizeH="0" baseline="0" dirty="0" smtClean="0">
              <a:ln>
                <a:noFill/>
              </a:ln>
              <a:solidFill>
                <a:srgbClr val="7030A0"/>
              </a:solidFill>
              <a:effectLst/>
              <a:latin typeface="+mn-lt"/>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smtClean="0">
              <a:solidFill>
                <a:srgbClr val="7030A0"/>
              </a:solidFill>
              <a:latin typeface="+mn-lt"/>
              <a:ea typeface="SimSun" pitchFamily="2" charset="-122"/>
              <a:cs typeface="Arial" pitchFamily="34" charset="0"/>
            </a:endParaRPr>
          </a:p>
          <a:p>
            <a:pPr algn="l"/>
            <a:r>
              <a:rPr lang="en-US" b="1" dirty="0" smtClean="0">
                <a:solidFill>
                  <a:srgbClr val="7030A0"/>
                </a:solidFill>
                <a:latin typeface="+mn-lt"/>
              </a:rPr>
              <a:t>ACRF has been functioning well under the present budget challenges with the newly acquired instruments.  </a:t>
            </a:r>
          </a:p>
          <a:p>
            <a:pPr algn="l"/>
            <a:endParaRPr lang="en-US" b="1" dirty="0" smtClean="0">
              <a:solidFill>
                <a:srgbClr val="7030A0"/>
              </a:solidFill>
              <a:latin typeface="+mn-lt"/>
            </a:endParaRPr>
          </a:p>
          <a:p>
            <a:pPr algn="l"/>
            <a:r>
              <a:rPr lang="en-US" b="1" dirty="0" smtClean="0">
                <a:solidFill>
                  <a:srgbClr val="7030A0"/>
                </a:solidFill>
                <a:latin typeface="+mn-lt"/>
              </a:rPr>
              <a:t>Current level of funding must be maintained, needs to be implemented in future years to include operation, maintenance and production of data products from the full ACRF instrument suite. </a:t>
            </a:r>
            <a:endParaRPr lang="en-US" dirty="0" smtClean="0">
              <a:solidFill>
                <a:srgbClr val="7030A0"/>
              </a:solidFill>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7030A0"/>
                </a:solidFill>
                <a:effectLst/>
                <a:latin typeface="+mn-lt"/>
                <a:ea typeface="SimSun" pitchFamily="2" charset="-122"/>
                <a:cs typeface="Arial" pitchFamily="34" charset="0"/>
              </a:rPr>
              <a:t> </a:t>
            </a:r>
            <a:endParaRPr kumimoji="0" lang="en-US" sz="1800" b="0" i="0" u="none" strike="noStrike" cap="none" normalizeH="0" baseline="0" dirty="0" smtClean="0">
              <a:ln>
                <a:noFill/>
              </a:ln>
              <a:solidFill>
                <a:srgbClr val="7030A0"/>
              </a:solidFill>
              <a:effectLst/>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sz="3200" dirty="0" smtClean="0"/>
              <a:t>Review Question: </a:t>
            </a:r>
            <a:br>
              <a:rPr lang="en-US" sz="3200" dirty="0" smtClean="0"/>
            </a:br>
            <a:r>
              <a:rPr lang="en-US" sz="3200" dirty="0" smtClean="0"/>
              <a:t>4. Recommendations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29</a:t>
            </a:fld>
            <a:endParaRPr lang="en-US"/>
          </a:p>
        </p:txBody>
      </p:sp>
      <p:sp>
        <p:nvSpPr>
          <p:cNvPr id="125953" name="Rectangle 1"/>
          <p:cNvSpPr>
            <a:spLocks noChangeArrowheads="1"/>
          </p:cNvSpPr>
          <p:nvPr/>
        </p:nvSpPr>
        <p:spPr bwMode="auto">
          <a:xfrm>
            <a:off x="685800" y="2133600"/>
            <a:ext cx="792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Could changes be made to increase the impact of ACRF on DOE Science Goals?</a:t>
            </a:r>
            <a:endParaRPr kumimoji="0" lang="en-US" sz="1800"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Campaign Capabilities</a:t>
            </a:r>
            <a:br>
              <a:rPr lang="en-US" dirty="0" smtClean="0"/>
            </a:br>
            <a:r>
              <a:rPr lang="en-US" dirty="0" smtClean="0"/>
              <a:t>Fixed Sites</a:t>
            </a:r>
            <a:endParaRPr lang="en-US" dirty="0"/>
          </a:p>
        </p:txBody>
      </p:sp>
      <p:pic>
        <p:nvPicPr>
          <p:cNvPr id="5" name="Picture 4" descr="DSCN0946"/>
          <p:cNvPicPr>
            <a:picLocks noChangeAspect="1" noChangeArrowheads="1"/>
          </p:cNvPicPr>
          <p:nvPr/>
        </p:nvPicPr>
        <p:blipFill>
          <a:blip r:embed="rId2"/>
          <a:srcRect/>
          <a:stretch>
            <a:fillRect/>
          </a:stretch>
        </p:blipFill>
        <p:spPr bwMode="auto">
          <a:xfrm>
            <a:off x="457200" y="1447800"/>
            <a:ext cx="2539547" cy="1684175"/>
          </a:xfrm>
          <a:prstGeom prst="rect">
            <a:avLst/>
          </a:prstGeom>
          <a:ln>
            <a:noFill/>
          </a:ln>
          <a:effectLst>
            <a:outerShdw blurRad="292100" dist="139700" dir="2700000" algn="tl" rotWithShape="0">
              <a:srgbClr val="333333">
                <a:alpha val="65000"/>
              </a:srgbClr>
            </a:outerShdw>
          </a:effectLst>
        </p:spPr>
      </p:pic>
      <p:pic>
        <p:nvPicPr>
          <p:cNvPr id="6" name="Picture 5" descr="PtBarrow200507070022"/>
          <p:cNvPicPr>
            <a:picLocks noChangeAspect="1" noChangeArrowheads="1"/>
          </p:cNvPicPr>
          <p:nvPr/>
        </p:nvPicPr>
        <p:blipFill>
          <a:blip r:embed="rId3"/>
          <a:srcRect/>
          <a:stretch>
            <a:fillRect/>
          </a:stretch>
        </p:blipFill>
        <p:spPr bwMode="auto">
          <a:xfrm>
            <a:off x="6118273" y="1447800"/>
            <a:ext cx="2539547" cy="1684175"/>
          </a:xfrm>
          <a:prstGeom prst="rect">
            <a:avLst/>
          </a:prstGeom>
          <a:ln>
            <a:noFill/>
          </a:ln>
          <a:effectLst>
            <a:outerShdw blurRad="292100" dist="139700" dir="2700000" algn="tl" rotWithShape="0">
              <a:srgbClr val="333333">
                <a:alpha val="65000"/>
              </a:srgbClr>
            </a:outerShdw>
          </a:effectLst>
        </p:spPr>
      </p:pic>
      <p:pic>
        <p:nvPicPr>
          <p:cNvPr id="7" name="Picture 6" descr="SANY0555"/>
          <p:cNvPicPr>
            <a:picLocks noChangeAspect="1" noChangeArrowheads="1"/>
          </p:cNvPicPr>
          <p:nvPr/>
        </p:nvPicPr>
        <p:blipFill>
          <a:blip r:embed="rId4"/>
          <a:srcRect/>
          <a:stretch>
            <a:fillRect/>
          </a:stretch>
        </p:blipFill>
        <p:spPr bwMode="auto">
          <a:xfrm>
            <a:off x="3276600" y="1447800"/>
            <a:ext cx="2539547" cy="1684174"/>
          </a:xfrm>
          <a:prstGeom prst="rect">
            <a:avLst/>
          </a:prstGeom>
          <a:ln>
            <a:noFill/>
          </a:ln>
          <a:effectLst>
            <a:outerShdw blurRad="292100" dist="139700" dir="2700000" algn="tl" rotWithShape="0">
              <a:srgbClr val="333333">
                <a:alpha val="65000"/>
              </a:srgbClr>
            </a:outerShdw>
          </a:effectLst>
        </p:spPr>
      </p:pic>
      <p:sp>
        <p:nvSpPr>
          <p:cNvPr id="8" name="TextBox 5"/>
          <p:cNvSpPr txBox="1">
            <a:spLocks noChangeArrowheads="1"/>
          </p:cNvSpPr>
          <p:nvPr/>
        </p:nvSpPr>
        <p:spPr bwMode="auto">
          <a:xfrm>
            <a:off x="457200" y="3162267"/>
            <a:ext cx="2539547" cy="419133"/>
          </a:xfrm>
          <a:prstGeom prst="rect">
            <a:avLst/>
          </a:prstGeom>
          <a:noFill/>
          <a:ln w="9525">
            <a:noFill/>
            <a:miter lim="800000"/>
            <a:headEnd/>
            <a:tailEnd/>
          </a:ln>
        </p:spPr>
        <p:txBody>
          <a:bodyPr wrap="square">
            <a:spAutoFit/>
          </a:bodyPr>
          <a:lstStyle/>
          <a:p>
            <a:pPr algn="ctr">
              <a:buFont typeface="Wingdings" charset="2"/>
              <a:buNone/>
            </a:pPr>
            <a:r>
              <a:rPr lang="en-US" sz="1800" dirty="0">
                <a:solidFill>
                  <a:schemeClr val="tx1"/>
                </a:solidFill>
              </a:rPr>
              <a:t>Southern Great Plains</a:t>
            </a:r>
          </a:p>
        </p:txBody>
      </p:sp>
      <p:sp>
        <p:nvSpPr>
          <p:cNvPr id="9" name="TextBox 6"/>
          <p:cNvSpPr txBox="1">
            <a:spLocks noChangeArrowheads="1"/>
          </p:cNvSpPr>
          <p:nvPr/>
        </p:nvSpPr>
        <p:spPr bwMode="auto">
          <a:xfrm>
            <a:off x="6313818" y="3162267"/>
            <a:ext cx="2242986" cy="419133"/>
          </a:xfrm>
          <a:prstGeom prst="rect">
            <a:avLst/>
          </a:prstGeom>
          <a:noFill/>
          <a:ln w="9525">
            <a:noFill/>
            <a:miter lim="800000"/>
            <a:headEnd/>
            <a:tailEnd/>
          </a:ln>
        </p:spPr>
        <p:txBody>
          <a:bodyPr wrap="none">
            <a:spAutoFit/>
          </a:bodyPr>
          <a:lstStyle/>
          <a:p>
            <a:pPr algn="ctr">
              <a:buFont typeface="Wingdings" charset="2"/>
              <a:buNone/>
            </a:pPr>
            <a:r>
              <a:rPr lang="en-US" sz="1800" dirty="0">
                <a:solidFill>
                  <a:schemeClr val="tx1"/>
                </a:solidFill>
              </a:rPr>
              <a:t>North Slope of Alaska</a:t>
            </a:r>
          </a:p>
        </p:txBody>
      </p:sp>
      <p:sp>
        <p:nvSpPr>
          <p:cNvPr id="10" name="TextBox 7"/>
          <p:cNvSpPr txBox="1">
            <a:spLocks noChangeArrowheads="1"/>
          </p:cNvSpPr>
          <p:nvPr/>
        </p:nvSpPr>
        <p:spPr bwMode="auto">
          <a:xfrm>
            <a:off x="3307535" y="3162267"/>
            <a:ext cx="2462213" cy="419133"/>
          </a:xfrm>
          <a:prstGeom prst="rect">
            <a:avLst/>
          </a:prstGeom>
          <a:noFill/>
          <a:ln w="9525">
            <a:noFill/>
            <a:miter lim="800000"/>
            <a:headEnd/>
            <a:tailEnd/>
          </a:ln>
        </p:spPr>
        <p:txBody>
          <a:bodyPr wrap="none">
            <a:spAutoFit/>
          </a:bodyPr>
          <a:lstStyle/>
          <a:p>
            <a:pPr algn="ctr">
              <a:buFont typeface="Wingdings" charset="2"/>
              <a:buNone/>
            </a:pPr>
            <a:r>
              <a:rPr lang="en-US" sz="1800" dirty="0">
                <a:solidFill>
                  <a:schemeClr val="tx1"/>
                </a:solidFill>
              </a:rPr>
              <a:t>Tropical Western Pacific</a:t>
            </a:r>
          </a:p>
        </p:txBody>
      </p:sp>
      <p:pic>
        <p:nvPicPr>
          <p:cNvPr id="11" name="Picture 5" descr="AMFIMG_6502"/>
          <p:cNvPicPr>
            <a:picLocks noChangeAspect="1" noChangeArrowheads="1"/>
          </p:cNvPicPr>
          <p:nvPr/>
        </p:nvPicPr>
        <p:blipFill>
          <a:blip r:embed="rId5"/>
          <a:srcRect r="9353"/>
          <a:stretch>
            <a:fillRect/>
          </a:stretch>
        </p:blipFill>
        <p:spPr bwMode="auto">
          <a:xfrm>
            <a:off x="594718" y="3763541"/>
            <a:ext cx="2377082" cy="1543827"/>
          </a:xfrm>
          <a:prstGeom prst="rect">
            <a:avLst/>
          </a:prstGeom>
          <a:ln>
            <a:noFill/>
          </a:ln>
          <a:effectLst>
            <a:outerShdw blurRad="292100" dist="139700" dir="2700000" algn="tl" rotWithShape="0">
              <a:srgbClr val="333333">
                <a:alpha val="65000"/>
              </a:srgbClr>
            </a:outerShdw>
          </a:effectLst>
        </p:spPr>
      </p:pic>
      <p:pic>
        <p:nvPicPr>
          <p:cNvPr id="13" name="Picture 2" descr="C:\Users\D3C346\Desktop\5039547170_f48e6b3811_b.jpg"/>
          <p:cNvPicPr>
            <a:picLocks noChangeAspect="1" noChangeArrowheads="1"/>
          </p:cNvPicPr>
          <p:nvPr/>
        </p:nvPicPr>
        <p:blipFill>
          <a:blip r:embed="rId6"/>
          <a:srcRect/>
          <a:stretch>
            <a:fillRect/>
          </a:stretch>
        </p:blipFill>
        <p:spPr bwMode="auto">
          <a:xfrm>
            <a:off x="3429000" y="3763540"/>
            <a:ext cx="2327918" cy="1543827"/>
          </a:xfrm>
          <a:prstGeom prst="rect">
            <a:avLst/>
          </a:prstGeom>
          <a:ln>
            <a:noFill/>
          </a:ln>
          <a:effectLst>
            <a:outerShdw blurRad="292100" dist="139700" dir="2700000" algn="tl" rotWithShape="0">
              <a:srgbClr val="333333">
                <a:alpha val="65000"/>
              </a:srgbClr>
            </a:outerShdw>
          </a:effectLst>
        </p:spPr>
      </p:pic>
      <p:sp>
        <p:nvSpPr>
          <p:cNvPr id="14" name="TextBox 5"/>
          <p:cNvSpPr txBox="1">
            <a:spLocks noChangeArrowheads="1"/>
          </p:cNvSpPr>
          <p:nvPr/>
        </p:nvSpPr>
        <p:spPr bwMode="auto">
          <a:xfrm>
            <a:off x="533400" y="5372067"/>
            <a:ext cx="2539547" cy="419133"/>
          </a:xfrm>
          <a:prstGeom prst="rect">
            <a:avLst/>
          </a:prstGeom>
          <a:noFill/>
          <a:ln w="9525">
            <a:noFill/>
            <a:miter lim="800000"/>
            <a:headEnd/>
            <a:tailEnd/>
          </a:ln>
        </p:spPr>
        <p:txBody>
          <a:bodyPr wrap="square">
            <a:spAutoFit/>
          </a:bodyPr>
          <a:lstStyle/>
          <a:p>
            <a:pPr algn="ctr">
              <a:buFont typeface="Wingdings" charset="2"/>
              <a:buNone/>
            </a:pPr>
            <a:r>
              <a:rPr lang="en-US" sz="1800" dirty="0" smtClean="0">
                <a:solidFill>
                  <a:schemeClr val="tx1"/>
                </a:solidFill>
              </a:rPr>
              <a:t>Mobile Facility 1</a:t>
            </a:r>
            <a:endParaRPr lang="en-US" sz="1800" dirty="0">
              <a:solidFill>
                <a:schemeClr val="tx1"/>
              </a:solidFill>
            </a:endParaRPr>
          </a:p>
        </p:txBody>
      </p:sp>
      <p:sp>
        <p:nvSpPr>
          <p:cNvPr id="15" name="TextBox 5"/>
          <p:cNvSpPr txBox="1">
            <a:spLocks noChangeArrowheads="1"/>
          </p:cNvSpPr>
          <p:nvPr/>
        </p:nvSpPr>
        <p:spPr bwMode="auto">
          <a:xfrm>
            <a:off x="3352800" y="5372067"/>
            <a:ext cx="2539547" cy="419133"/>
          </a:xfrm>
          <a:prstGeom prst="rect">
            <a:avLst/>
          </a:prstGeom>
          <a:noFill/>
          <a:ln w="9525">
            <a:noFill/>
            <a:miter lim="800000"/>
            <a:headEnd/>
            <a:tailEnd/>
          </a:ln>
        </p:spPr>
        <p:txBody>
          <a:bodyPr wrap="square">
            <a:spAutoFit/>
          </a:bodyPr>
          <a:lstStyle/>
          <a:p>
            <a:pPr algn="ctr">
              <a:buFont typeface="Wingdings" charset="2"/>
              <a:buNone/>
            </a:pPr>
            <a:r>
              <a:rPr lang="en-US" sz="1800" dirty="0" smtClean="0">
                <a:solidFill>
                  <a:schemeClr val="tx1"/>
                </a:solidFill>
              </a:rPr>
              <a:t>Mobile Facility 2</a:t>
            </a:r>
            <a:endParaRPr lang="en-US" sz="1800" dirty="0">
              <a:solidFill>
                <a:schemeClr val="tx1"/>
              </a:solidFill>
            </a:endParaRPr>
          </a:p>
        </p:txBody>
      </p:sp>
      <p:sp>
        <p:nvSpPr>
          <p:cNvPr id="16" name="TextBox 5"/>
          <p:cNvSpPr txBox="1">
            <a:spLocks noChangeArrowheads="1"/>
          </p:cNvSpPr>
          <p:nvPr/>
        </p:nvSpPr>
        <p:spPr bwMode="auto">
          <a:xfrm>
            <a:off x="6477000" y="5372067"/>
            <a:ext cx="1904660" cy="419133"/>
          </a:xfrm>
          <a:prstGeom prst="rect">
            <a:avLst/>
          </a:prstGeom>
          <a:noFill/>
          <a:ln w="9525">
            <a:noFill/>
            <a:miter lim="800000"/>
            <a:headEnd/>
            <a:tailEnd/>
          </a:ln>
        </p:spPr>
        <p:txBody>
          <a:bodyPr wrap="square">
            <a:spAutoFit/>
          </a:bodyPr>
          <a:lstStyle/>
          <a:p>
            <a:pPr algn="ctr">
              <a:buFont typeface="Wingdings" charset="2"/>
              <a:buNone/>
            </a:pPr>
            <a:r>
              <a:rPr lang="en-US" sz="1800" dirty="0" smtClean="0">
                <a:solidFill>
                  <a:schemeClr val="tx1"/>
                </a:solidFill>
              </a:rPr>
              <a:t>Aerial Facility </a:t>
            </a:r>
            <a:endParaRPr lang="en-US" sz="1800" dirty="0">
              <a:solidFill>
                <a:schemeClr val="tx1"/>
              </a:solidFill>
            </a:endParaRPr>
          </a:p>
        </p:txBody>
      </p:sp>
      <p:sp>
        <p:nvSpPr>
          <p:cNvPr id="17" name="Slide Number Placeholder 16"/>
          <p:cNvSpPr>
            <a:spLocks noGrp="1"/>
          </p:cNvSpPr>
          <p:nvPr>
            <p:ph type="sldNum" sz="quarter" idx="10"/>
          </p:nvPr>
        </p:nvSpPr>
        <p:spPr/>
        <p:txBody>
          <a:bodyPr/>
          <a:lstStyle/>
          <a:p>
            <a:fld id="{B750E512-DE30-0C4D-ACC8-E1BB61E9E1F7}" type="slidenum">
              <a:rPr lang="en-US" smtClean="0"/>
              <a:pPr/>
              <a:t>3</a:t>
            </a:fld>
            <a:endParaRPr lang="en-US"/>
          </a:p>
        </p:txBody>
      </p:sp>
      <p:pic>
        <p:nvPicPr>
          <p:cNvPr id="18" name="Picture 17"/>
          <p:cNvPicPr>
            <a:picLocks noChangeAspect="1"/>
          </p:cNvPicPr>
          <p:nvPr/>
        </p:nvPicPr>
        <p:blipFill>
          <a:blip r:embed="rId7" cstate="print"/>
          <a:stretch>
            <a:fillRect/>
          </a:stretch>
        </p:blipFill>
        <p:spPr>
          <a:xfrm>
            <a:off x="6096000" y="3657600"/>
            <a:ext cx="2730487" cy="1614089"/>
          </a:xfrm>
          <a:prstGeom prst="roundRect">
            <a:avLst>
              <a:gd name="adj" fmla="val 8594"/>
            </a:avLst>
          </a:prstGeom>
          <a:solidFill>
            <a:srgbClr val="FFFFFF">
              <a:shade val="85000"/>
            </a:srgbClr>
          </a:solidFill>
          <a:ln w="3175" cmpd="sng">
            <a:solidFill>
              <a:schemeClr val="tx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Recommendation: 1. Data quality</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30</a:t>
            </a:fld>
            <a:endParaRPr lang="en-US" dirty="0"/>
          </a:p>
        </p:txBody>
      </p:sp>
      <p:sp>
        <p:nvSpPr>
          <p:cNvPr id="128001" name="Rectangle 1"/>
          <p:cNvSpPr>
            <a:spLocks noChangeArrowheads="1"/>
          </p:cNvSpPr>
          <p:nvPr/>
        </p:nvSpPr>
        <p:spPr bwMode="auto">
          <a:xfrm>
            <a:off x="685800" y="1371600"/>
            <a:ext cx="80010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ACRF carries data QC through: </a:t>
            </a:r>
          </a:p>
          <a:p>
            <a:pPr marL="457200" marR="0" lvl="0" indent="-457200" algn="l" defTabSz="914400" rtl="0" eaLnBrk="1" fontAlgn="base" latinLnBrk="0" hangingPunct="1">
              <a:lnSpc>
                <a:spcPct val="100000"/>
              </a:lnSpc>
              <a:spcBef>
                <a:spcPct val="0"/>
              </a:spcBef>
              <a:spcAft>
                <a:spcPts val="1200"/>
              </a:spcAft>
              <a:buClrTx/>
              <a:buSzTx/>
              <a:buFontTx/>
              <a:buAutoNum type="arabicParenBoth"/>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the Data Quality Office (DQO) in which all data streams are visually inspected </a:t>
            </a:r>
          </a:p>
          <a:p>
            <a:pPr marL="457200" marR="0" lvl="0" indent="-457200" algn="l" defTabSz="914400" rtl="0" eaLnBrk="1" fontAlgn="base" latinLnBrk="0" hangingPunct="1">
              <a:lnSpc>
                <a:spcPct val="100000"/>
              </a:lnSpc>
              <a:spcBef>
                <a:spcPct val="0"/>
              </a:spcBef>
              <a:spcAft>
                <a:spcPts val="1200"/>
              </a:spcAft>
              <a:buClrTx/>
              <a:buSzTx/>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(2) instrument mentors that provide additional expertise for each instrument data stream</a:t>
            </a:r>
          </a:p>
          <a:p>
            <a:pPr marL="457200" marR="0" lvl="0" indent="-457200" algn="l" defTabSz="914400" rtl="0" eaLnBrk="1" fontAlgn="base" latinLnBrk="0" hangingPunct="1">
              <a:lnSpc>
                <a:spcPct val="100000"/>
              </a:lnSpc>
              <a:spcBef>
                <a:spcPct val="0"/>
              </a:spcBef>
              <a:spcAft>
                <a:spcPts val="1200"/>
              </a:spcAft>
              <a:buClrTx/>
              <a:buSzTx/>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(3) individual ASR PI investigations.  </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762000" y="4419600"/>
            <a:ext cx="7848600" cy="1569660"/>
          </a:xfrm>
          <a:prstGeom prst="rect">
            <a:avLst/>
          </a:prstGeom>
        </p:spPr>
        <p:txBody>
          <a:bodyPr wrap="square">
            <a:spAutoFit/>
          </a:bodyPr>
          <a:lstStyle/>
          <a:p>
            <a:pPr algn="l"/>
            <a:r>
              <a:rPr lang="en-US" b="1" dirty="0" smtClean="0">
                <a:solidFill>
                  <a:schemeClr val="tx1"/>
                </a:solidFill>
                <a:latin typeface="+mn-lt"/>
              </a:rPr>
              <a:t>Recommendation: </a:t>
            </a:r>
            <a:r>
              <a:rPr lang="en-US" b="1" dirty="0" smtClean="0">
                <a:solidFill>
                  <a:srgbClr val="7030A0"/>
                </a:solidFill>
                <a:latin typeface="+mn-lt"/>
              </a:rPr>
              <a:t>Establish QC protocol for the data QC office, instrument mentors, and the ASR site scientists to interact and operate in a well-defined process</a:t>
            </a:r>
            <a:endParaRPr lang="en-US" dirty="0">
              <a:solidFill>
                <a:srgbClr val="7030A0"/>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Recommendation: 2. User base</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31</a:t>
            </a:fld>
            <a:endParaRPr lang="en-US" dirty="0"/>
          </a:p>
        </p:txBody>
      </p:sp>
      <p:sp>
        <p:nvSpPr>
          <p:cNvPr id="128001" name="Rectangle 1"/>
          <p:cNvSpPr>
            <a:spLocks noChangeArrowheads="1"/>
          </p:cNvSpPr>
          <p:nvPr/>
        </p:nvSpPr>
        <p:spPr bwMode="auto">
          <a:xfrm>
            <a:off x="685800" y="1479322"/>
            <a:ext cx="8001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ACRF currently</a:t>
            </a:r>
            <a:r>
              <a:rPr kumimoji="0" lang="en-US" sz="2400" b="1" i="0" u="none" strike="noStrike" cap="none" normalizeH="0" dirty="0" smtClean="0">
                <a:ln>
                  <a:noFill/>
                </a:ln>
                <a:solidFill>
                  <a:schemeClr val="tx1"/>
                </a:solidFill>
                <a:effectLst/>
                <a:latin typeface="Arial" pitchFamily="34" charset="0"/>
                <a:ea typeface="SimSun" pitchFamily="2" charset="-122"/>
                <a:cs typeface="Arial" pitchFamily="34" charset="0"/>
              </a:rPr>
              <a:t> reaches out to users through</a:t>
            </a:r>
            <a:endPar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457200" marR="0" lvl="0" indent="-457200" algn="l" defTabSz="914400" rtl="0" eaLnBrk="1" fontAlgn="base" latinLnBrk="0" hangingPunct="1">
              <a:lnSpc>
                <a:spcPct val="100000"/>
              </a:lnSpc>
              <a:spcBef>
                <a:spcPct val="0"/>
              </a:spcBef>
              <a:spcAft>
                <a:spcPts val="1200"/>
              </a:spcAft>
              <a:buClrTx/>
              <a:buSzTx/>
              <a:buFontTx/>
              <a:buAutoNum type="arabicParenBoth"/>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Professional conferences</a:t>
            </a:r>
          </a:p>
          <a:p>
            <a:pPr marL="457200" marR="0" lvl="0" indent="-457200" algn="l" defTabSz="914400" rtl="0" eaLnBrk="1" fontAlgn="base" latinLnBrk="0" hangingPunct="1">
              <a:lnSpc>
                <a:spcPct val="100000"/>
              </a:lnSpc>
              <a:spcBef>
                <a:spcPct val="0"/>
              </a:spcBef>
              <a:spcAft>
                <a:spcPts val="1200"/>
              </a:spcAft>
              <a:buClrTx/>
              <a:buSzTx/>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(2) Exhibits</a:t>
            </a:r>
          </a:p>
          <a:p>
            <a:pPr marL="457200" marR="0" lvl="0" indent="-457200" algn="l" defTabSz="914400" rtl="0" eaLnBrk="1" fontAlgn="base" latinLnBrk="0" hangingPunct="1">
              <a:lnSpc>
                <a:spcPct val="100000"/>
              </a:lnSpc>
              <a:spcBef>
                <a:spcPct val="0"/>
              </a:spcBef>
              <a:spcAft>
                <a:spcPts val="1200"/>
              </a:spcAft>
              <a:buClrTx/>
              <a:buSzTx/>
              <a:tabLst/>
            </a:pPr>
            <a:r>
              <a:rPr kumimoji="0" lang="en-US"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(3) K-12 Education</a:t>
            </a:r>
          </a:p>
          <a:p>
            <a:pPr marL="457200" marR="0" lvl="0" indent="-457200" algn="l" defTabSz="914400" rtl="0" eaLnBrk="1" fontAlgn="base" latinLnBrk="0" hangingPunct="1">
              <a:lnSpc>
                <a:spcPct val="100000"/>
              </a:lnSpc>
              <a:spcBef>
                <a:spcPct val="0"/>
              </a:spcBef>
              <a:spcAft>
                <a:spcPts val="1200"/>
              </a:spcAft>
              <a:buClrTx/>
              <a:buSzTx/>
              <a:tabLst/>
            </a:pPr>
            <a:r>
              <a:rPr lang="en-US" b="1" dirty="0" smtClean="0">
                <a:solidFill>
                  <a:schemeClr val="tx1"/>
                </a:solidFill>
                <a:latin typeface="Arial" pitchFamily="34" charset="0"/>
                <a:ea typeface="SimSun" pitchFamily="2" charset="-122"/>
                <a:cs typeface="Arial" pitchFamily="34" charset="0"/>
              </a:rPr>
              <a:t>(4) Web and publication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609600" y="4343400"/>
            <a:ext cx="8001000" cy="1200329"/>
          </a:xfrm>
          <a:prstGeom prst="rect">
            <a:avLst/>
          </a:prstGeom>
        </p:spPr>
        <p:txBody>
          <a:bodyPr wrap="square">
            <a:spAutoFit/>
          </a:bodyPr>
          <a:lstStyle/>
          <a:p>
            <a:pPr algn="l"/>
            <a:r>
              <a:rPr lang="en-US" b="1" dirty="0" smtClean="0">
                <a:solidFill>
                  <a:schemeClr val="tx1"/>
                </a:solidFill>
                <a:latin typeface="+mn-lt"/>
              </a:rPr>
              <a:t>Recommendation: </a:t>
            </a:r>
            <a:r>
              <a:rPr lang="en-US" b="1" dirty="0" smtClean="0">
                <a:solidFill>
                  <a:srgbClr val="7030A0"/>
                </a:solidFill>
                <a:latin typeface="+mn-lt"/>
              </a:rPr>
              <a:t>Conduct user tutorial workshops regularly to target undergraduate and graduate students as well as young scientists.</a:t>
            </a:r>
            <a:endParaRPr lang="en-US" dirty="0">
              <a:solidFill>
                <a:srgbClr val="7030A0"/>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Recommendation: 3. High-level product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32</a:t>
            </a:fld>
            <a:endParaRPr lang="en-US" dirty="0"/>
          </a:p>
        </p:txBody>
      </p:sp>
      <p:sp>
        <p:nvSpPr>
          <p:cNvPr id="128001" name="Rectangle 1"/>
          <p:cNvSpPr>
            <a:spLocks noChangeArrowheads="1"/>
          </p:cNvSpPr>
          <p:nvPr/>
        </p:nvSpPr>
        <p:spPr bwMode="auto">
          <a:xfrm>
            <a:off x="685800" y="2057400"/>
            <a:ext cx="7924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spcAft>
                <a:spcPts val="1200"/>
              </a:spcAft>
            </a:pPr>
            <a:r>
              <a:rPr lang="en-US" b="1" dirty="0" smtClean="0">
                <a:solidFill>
                  <a:schemeClr val="tx1"/>
                </a:solidFill>
                <a:latin typeface="+mn-lt"/>
              </a:rPr>
              <a:t>ACRF currently processes raw measurements to some high-level geophysical fields (VAP product), but many high-level fields remain undeveloped. </a:t>
            </a:r>
            <a:endParaRPr kumimoji="0" lang="en-US" sz="1800" b="0" i="0" u="none" strike="noStrike" cap="none" normalizeH="0" baseline="0" dirty="0" smtClean="0">
              <a:ln>
                <a:noFill/>
              </a:ln>
              <a:solidFill>
                <a:schemeClr val="tx1"/>
              </a:solidFill>
              <a:effectLst/>
              <a:latin typeface="+mn-lt"/>
            </a:endParaRPr>
          </a:p>
        </p:txBody>
      </p:sp>
      <p:sp>
        <p:nvSpPr>
          <p:cNvPr id="5" name="Rectangle 4"/>
          <p:cNvSpPr/>
          <p:nvPr/>
        </p:nvSpPr>
        <p:spPr>
          <a:xfrm>
            <a:off x="685800" y="4191000"/>
            <a:ext cx="7924800" cy="830997"/>
          </a:xfrm>
          <a:prstGeom prst="rect">
            <a:avLst/>
          </a:prstGeom>
        </p:spPr>
        <p:txBody>
          <a:bodyPr wrap="square">
            <a:spAutoFit/>
          </a:bodyPr>
          <a:lstStyle/>
          <a:p>
            <a:pPr algn="l"/>
            <a:r>
              <a:rPr lang="en-US" b="1" dirty="0" smtClean="0">
                <a:solidFill>
                  <a:schemeClr val="tx1"/>
                </a:solidFill>
                <a:latin typeface="+mn-lt"/>
              </a:rPr>
              <a:t>Recommendation: </a:t>
            </a:r>
            <a:r>
              <a:rPr lang="en-US" b="1" dirty="0" smtClean="0">
                <a:solidFill>
                  <a:srgbClr val="7030A0"/>
                </a:solidFill>
                <a:latin typeface="+mn-lt"/>
              </a:rPr>
              <a:t>Establish VAP mentor program for critical high-level data products </a:t>
            </a:r>
            <a:endParaRPr lang="en-US" dirty="0">
              <a:solidFill>
                <a:srgbClr val="7030A0"/>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Recommendation: 4. ACRF Showcase Datasets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33</a:t>
            </a:fld>
            <a:endParaRPr lang="en-US" dirty="0"/>
          </a:p>
        </p:txBody>
      </p:sp>
      <p:sp>
        <p:nvSpPr>
          <p:cNvPr id="128001" name="Rectangle 1"/>
          <p:cNvSpPr>
            <a:spLocks noChangeArrowheads="1"/>
          </p:cNvSpPr>
          <p:nvPr/>
        </p:nvSpPr>
        <p:spPr bwMode="auto">
          <a:xfrm>
            <a:off x="685800" y="1981200"/>
            <a:ext cx="7924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spcAft>
                <a:spcPts val="1200"/>
              </a:spcAft>
            </a:pPr>
            <a:r>
              <a:rPr lang="en-US" b="1" dirty="0" smtClean="0">
                <a:solidFill>
                  <a:schemeClr val="tx1"/>
                </a:solidFill>
                <a:latin typeface="+mn-lt"/>
              </a:rPr>
              <a:t>ACRF currently produces a Climate Modeling Best Estimate (CMBE) product, which packages high-level integrated datasets.</a:t>
            </a:r>
            <a:endParaRPr kumimoji="0" lang="en-US" sz="1800" b="0" i="0" u="none" strike="noStrike" cap="none" normalizeH="0" baseline="0" dirty="0" smtClean="0">
              <a:ln>
                <a:noFill/>
              </a:ln>
              <a:solidFill>
                <a:schemeClr val="tx1"/>
              </a:solidFill>
              <a:effectLst/>
              <a:latin typeface="+mn-lt"/>
            </a:endParaRPr>
          </a:p>
        </p:txBody>
      </p:sp>
      <p:sp>
        <p:nvSpPr>
          <p:cNvPr id="5" name="Rectangle 4"/>
          <p:cNvSpPr/>
          <p:nvPr/>
        </p:nvSpPr>
        <p:spPr>
          <a:xfrm>
            <a:off x="685800" y="4191000"/>
            <a:ext cx="8153400" cy="1200329"/>
          </a:xfrm>
          <a:prstGeom prst="rect">
            <a:avLst/>
          </a:prstGeom>
        </p:spPr>
        <p:txBody>
          <a:bodyPr wrap="square">
            <a:spAutoFit/>
          </a:bodyPr>
          <a:lstStyle/>
          <a:p>
            <a:pPr algn="l"/>
            <a:r>
              <a:rPr lang="en-US" b="1" dirty="0" smtClean="0">
                <a:solidFill>
                  <a:schemeClr val="tx1"/>
                </a:solidFill>
                <a:latin typeface="+mn-lt"/>
              </a:rPr>
              <a:t>Recommendation: </a:t>
            </a:r>
            <a:r>
              <a:rPr lang="en-US" b="1" dirty="0" smtClean="0">
                <a:solidFill>
                  <a:srgbClr val="7030A0"/>
                </a:solidFill>
                <a:latin typeface="+mn-lt"/>
              </a:rPr>
              <a:t>Expand the ACRF showcase product, with an oversight board to define and implement the critically needed data and processing.</a:t>
            </a:r>
            <a:endParaRPr lang="en-US" dirty="0">
              <a:solidFill>
                <a:srgbClr val="7030A0"/>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Final Words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34</a:t>
            </a:fld>
            <a:endParaRPr lang="en-US"/>
          </a:p>
        </p:txBody>
      </p:sp>
      <p:sp>
        <p:nvSpPr>
          <p:cNvPr id="4" name="Rectangle 1"/>
          <p:cNvSpPr>
            <a:spLocks noChangeArrowheads="1"/>
          </p:cNvSpPr>
          <p:nvPr/>
        </p:nvSpPr>
        <p:spPr bwMode="auto">
          <a:xfrm>
            <a:off x="685800" y="1295400"/>
            <a:ext cx="800100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l">
              <a:spcAft>
                <a:spcPts val="1200"/>
              </a:spcAft>
              <a:buFont typeface="+mj-lt"/>
              <a:buAutoNum type="arabicPeriod"/>
            </a:pPr>
            <a:r>
              <a:rPr lang="en-US" b="1" dirty="0" smtClean="0">
                <a:solidFill>
                  <a:srgbClr val="0033CC"/>
                </a:solidFill>
                <a:latin typeface="+mn-lt"/>
              </a:rPr>
              <a:t>ACRF has enabled research on critical questions in climate science.</a:t>
            </a:r>
          </a:p>
          <a:p>
            <a:pPr marL="457200" lvl="0" indent="-457200" algn="l">
              <a:spcAft>
                <a:spcPts val="1200"/>
              </a:spcAft>
              <a:buFont typeface="+mj-lt"/>
              <a:buAutoNum type="arabicPeriod"/>
            </a:pPr>
            <a:r>
              <a:rPr lang="en-US" b="1" dirty="0" smtClean="0">
                <a:solidFill>
                  <a:srgbClr val="0033CC"/>
                </a:solidFill>
                <a:latin typeface="+mn-lt"/>
              </a:rPr>
              <a:t>ACRF management is effective and rigorous.</a:t>
            </a:r>
          </a:p>
          <a:p>
            <a:pPr marL="457200" lvl="0" indent="-457200" algn="l">
              <a:spcAft>
                <a:spcPts val="1200"/>
              </a:spcAft>
              <a:buFont typeface="+mj-lt"/>
              <a:buAutoNum type="arabicPeriod"/>
            </a:pPr>
            <a:r>
              <a:rPr lang="en-US" b="1" dirty="0" smtClean="0">
                <a:solidFill>
                  <a:srgbClr val="0033CC"/>
                </a:solidFill>
                <a:latin typeface="+mn-lt"/>
              </a:rPr>
              <a:t>Current resources are adequate, but need to be maintained.</a:t>
            </a:r>
          </a:p>
          <a:p>
            <a:pPr marL="457200" lvl="0" indent="-457200" algn="l">
              <a:spcAft>
                <a:spcPts val="1200"/>
              </a:spcAft>
              <a:buFont typeface="+mj-lt"/>
              <a:buAutoNum type="arabicPeriod"/>
            </a:pPr>
            <a:r>
              <a:rPr lang="en-US" b="1" dirty="0" smtClean="0">
                <a:solidFill>
                  <a:srgbClr val="0033CC"/>
                </a:solidFill>
                <a:latin typeface="+mn-lt"/>
              </a:rPr>
              <a:t>ACRF will benefit from more emphasis on data quality, user workshop, and high-level products.</a:t>
            </a:r>
          </a:p>
          <a:p>
            <a:pPr marL="457200" lvl="0" indent="-457200" algn="l">
              <a:spcAft>
                <a:spcPts val="1200"/>
              </a:spcAft>
              <a:buFont typeface="+mj-lt"/>
              <a:buAutoNum type="arabicPeriod"/>
            </a:pPr>
            <a:endParaRPr lang="en-US" b="1" dirty="0" smtClean="0">
              <a:solidFill>
                <a:srgbClr val="0033CC"/>
              </a:solidFill>
              <a:latin typeface="+mn-lt"/>
            </a:endParaRPr>
          </a:p>
          <a:p>
            <a:pPr lvl="0" algn="l">
              <a:spcAft>
                <a:spcPts val="1200"/>
              </a:spcAft>
            </a:pPr>
            <a:r>
              <a:rPr lang="en-US" b="1" dirty="0" smtClean="0">
                <a:solidFill>
                  <a:srgbClr val="7030A0"/>
                </a:solidFill>
                <a:latin typeface="+mn-lt"/>
              </a:rPr>
              <a:t>We can be proud of how ACRF is being operated and its outcome.  </a:t>
            </a:r>
          </a:p>
          <a:p>
            <a:pPr lvl="0" algn="l">
              <a:spcAft>
                <a:spcPts val="1200"/>
              </a:spcAft>
            </a:pPr>
            <a:endParaRPr kumimoji="0" lang="en-US" sz="1800" b="1" i="0" u="none" strike="noStrike" cap="none" normalizeH="0" baseline="0" dirty="0" smtClean="0">
              <a:ln>
                <a:noFill/>
              </a:ln>
              <a:solidFill>
                <a:schemeClr val="tx1"/>
              </a:solidFill>
              <a:effectLst/>
              <a:latin typeface="+mn-lt"/>
            </a:endParaRPr>
          </a:p>
          <a:p>
            <a:pPr lvl="0" algn="l">
              <a:spcAft>
                <a:spcPts val="1200"/>
              </a:spcAft>
            </a:pPr>
            <a:endParaRPr kumimoji="0" lang="en-US" sz="18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ACRF User Facility</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4</a:t>
            </a:fld>
            <a:endParaRPr lang="en-US"/>
          </a:p>
        </p:txBody>
      </p:sp>
      <p:pic>
        <p:nvPicPr>
          <p:cNvPr id="5" name="Picture 9"/>
          <p:cNvPicPr>
            <a:picLocks noChangeAspect="1" noChangeArrowheads="1"/>
          </p:cNvPicPr>
          <p:nvPr/>
        </p:nvPicPr>
        <p:blipFill>
          <a:blip r:embed="rId3" cstate="print"/>
          <a:srcRect l="4396" t="3793" r="4762" b="5182"/>
          <a:stretch>
            <a:fillRect/>
          </a:stretch>
        </p:blipFill>
        <p:spPr bwMode="auto">
          <a:xfrm>
            <a:off x="1295400" y="1143000"/>
            <a:ext cx="6172200" cy="477847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rPr>
              <a:t>ACRF Missions as a User Facility</a:t>
            </a:r>
            <a:endParaRPr lang="en-US" sz="3200" dirty="0">
              <a:solidFill>
                <a:srgbClr val="002060"/>
              </a:solidFill>
            </a:endParaRPr>
          </a:p>
        </p:txBody>
      </p:sp>
      <p:sp>
        <p:nvSpPr>
          <p:cNvPr id="3" name="Slide Number Placeholder 2"/>
          <p:cNvSpPr>
            <a:spLocks noGrp="1"/>
          </p:cNvSpPr>
          <p:nvPr>
            <p:ph type="sldNum" sz="quarter" idx="10"/>
          </p:nvPr>
        </p:nvSpPr>
        <p:spPr/>
        <p:txBody>
          <a:bodyPr/>
          <a:lstStyle/>
          <a:p>
            <a:fld id="{C8738F29-5E07-5D41-9745-26F7F66BC350}" type="slidenum">
              <a:rPr lang="en-US" smtClean="0">
                <a:solidFill>
                  <a:srgbClr val="002060"/>
                </a:solidFill>
              </a:rPr>
              <a:pPr/>
              <a:t>5</a:t>
            </a:fld>
            <a:endParaRPr lang="en-US">
              <a:solidFill>
                <a:srgbClr val="002060"/>
              </a:solidFill>
            </a:endParaRPr>
          </a:p>
        </p:txBody>
      </p:sp>
      <p:sp>
        <p:nvSpPr>
          <p:cNvPr id="2049" name="Rectangle 1"/>
          <p:cNvSpPr>
            <a:spLocks noChangeArrowheads="1"/>
          </p:cNvSpPr>
          <p:nvPr/>
        </p:nvSpPr>
        <p:spPr bwMode="auto">
          <a:xfrm>
            <a:off x="685800" y="1371600"/>
            <a:ext cx="8001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lvl="0" indent="-347663" algn="l">
              <a:spcAft>
                <a:spcPts val="1800"/>
              </a:spcAft>
              <a:buFont typeface="Arial" pitchFamily="34" charset="0"/>
              <a:buChar char="•"/>
            </a:pPr>
            <a:r>
              <a:rPr lang="en-US" b="1" dirty="0" smtClean="0">
                <a:solidFill>
                  <a:schemeClr val="tx1"/>
                </a:solidFill>
                <a:latin typeface="Arial" pitchFamily="34" charset="0"/>
              </a:rPr>
              <a:t>Collect and develop datasets of radiation, aerosols, clouds with dynamics and thermodynamics at locations of various climate regimes. </a:t>
            </a:r>
          </a:p>
          <a:p>
            <a:pPr marL="457200" lvl="0" indent="-457200" algn="l">
              <a:spcAft>
                <a:spcPts val="1800"/>
              </a:spcAft>
              <a:buFont typeface="Arial" pitchFamily="34" charset="0"/>
              <a:buChar char="•"/>
            </a:pPr>
            <a:r>
              <a:rPr lang="en-US" b="1" dirty="0" smtClean="0">
                <a:solidFill>
                  <a:schemeClr val="tx1"/>
                </a:solidFill>
                <a:latin typeface="Arial" pitchFamily="34" charset="0"/>
              </a:rPr>
              <a:t>Supplement the continuous data sets with laboratory studies and shorter-duration field campaigns </a:t>
            </a:r>
          </a:p>
          <a:p>
            <a:pPr marL="457200" lvl="0" indent="-457200" algn="l">
              <a:spcAft>
                <a:spcPts val="1800"/>
              </a:spcAft>
              <a:buFont typeface="Arial" pitchFamily="34" charset="0"/>
              <a:buChar char="•"/>
            </a:pPr>
            <a:r>
              <a:rPr lang="en-US" b="1" dirty="0" smtClean="0">
                <a:solidFill>
                  <a:schemeClr val="tx1"/>
                </a:solidFill>
                <a:latin typeface="Arial" pitchFamily="34" charset="0"/>
              </a:rPr>
              <a:t>Enable research to understand and parameterize cloud and radiation processes.</a:t>
            </a:r>
          </a:p>
          <a:p>
            <a:pPr marL="457200" lvl="0" indent="-457200" algn="l">
              <a:spcAft>
                <a:spcPts val="1800"/>
              </a:spcAft>
              <a:buFont typeface="Arial" pitchFamily="34" charset="0"/>
              <a:buChar char="•"/>
            </a:pPr>
            <a:r>
              <a:rPr lang="en-US" b="1" dirty="0" smtClean="0">
                <a:solidFill>
                  <a:schemeClr val="tx1"/>
                </a:solidFill>
                <a:latin typeface="Arial" pitchFamily="34" charset="0"/>
              </a:rPr>
              <a:t>Enable research to improve climate models.</a:t>
            </a:r>
          </a:p>
          <a:p>
            <a:pPr marL="342900" lvl="0" indent="-342900" algn="l">
              <a:buFont typeface="+mj-lt"/>
              <a:buAutoNum type="arabicPeriod"/>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Charge Letter Questions </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6</a:t>
            </a:fld>
            <a:endParaRPr lang="en-US"/>
          </a:p>
        </p:txBody>
      </p:sp>
      <p:sp>
        <p:nvSpPr>
          <p:cNvPr id="77825" name="Rectangle 1"/>
          <p:cNvSpPr>
            <a:spLocks noChangeArrowheads="1"/>
          </p:cNvSpPr>
          <p:nvPr/>
        </p:nvSpPr>
        <p:spPr bwMode="auto">
          <a:xfrm>
            <a:off x="685800" y="1336591"/>
            <a:ext cx="9144000" cy="35599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7663" marR="0" lvl="0" indent="-347663" algn="l" defTabSz="914400" rtl="0" eaLnBrk="1" fontAlgn="base" latinLnBrk="0" hangingPunct="1">
              <a:lnSpc>
                <a:spcPct val="100000"/>
              </a:lnSpc>
              <a:spcBef>
                <a:spcPts val="0"/>
              </a:spcBef>
              <a:spcAft>
                <a:spcPts val="800"/>
              </a:spcAft>
              <a:buClrTx/>
              <a:buSzTx/>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Eight Questions, Four Groups:</a:t>
            </a:r>
          </a:p>
          <a:p>
            <a:pPr marL="347663" marR="0" lvl="0" indent="-347663" algn="l" defTabSz="914400" rtl="0" eaLnBrk="1" fontAlgn="base" latinLnBrk="0" hangingPunct="1">
              <a:lnSpc>
                <a:spcPct val="100000"/>
              </a:lnSpc>
              <a:spcBef>
                <a:spcPts val="0"/>
              </a:spcBef>
              <a:spcAft>
                <a:spcPts val="800"/>
              </a:spcAft>
              <a:buClrTx/>
              <a:buSzTx/>
              <a:buFont typeface="Arial" pitchFamily="34" charset="0"/>
              <a:buChar char="•"/>
              <a:tabLst/>
            </a:pPr>
            <a:endParaRPr lang="en-US" b="1" dirty="0" smtClean="0">
              <a:solidFill>
                <a:srgbClr val="FF0000"/>
              </a:solidFill>
              <a:latin typeface="Arial" pitchFamily="34" charset="0"/>
              <a:ea typeface="SimSun" pitchFamily="2" charset="-122"/>
              <a:cs typeface="Arial" pitchFamily="34" charset="0"/>
            </a:endParaRPr>
          </a:p>
          <a:p>
            <a:pPr marL="457200" marR="0" lvl="0" indent="-457200" algn="l" defTabSz="914400" rtl="0" eaLnBrk="1" fontAlgn="base" latinLnBrk="0" hangingPunct="1">
              <a:lnSpc>
                <a:spcPct val="150000"/>
              </a:lnSpc>
              <a:spcBef>
                <a:spcPts val="0"/>
              </a:spcBef>
              <a:spcAft>
                <a:spcPts val="800"/>
              </a:spcAft>
              <a:buClrTx/>
              <a:buSzTx/>
              <a:buFont typeface="+mj-lt"/>
              <a:buAutoNum type="arabicPeriod"/>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Science impact and support</a:t>
            </a:r>
            <a:endParaRPr kumimoji="0" lang="en-US" sz="600" b="0" i="0" u="none" strike="noStrike" cap="none" normalizeH="0" baseline="0" dirty="0" smtClean="0">
              <a:ln>
                <a:noFill/>
              </a:ln>
              <a:solidFill>
                <a:srgbClr val="FF0000"/>
              </a:solidFill>
              <a:effectLst/>
              <a:latin typeface="Arial" pitchFamily="34" charset="0"/>
            </a:endParaRPr>
          </a:p>
          <a:p>
            <a:pPr marL="457200" marR="0" lvl="0" indent="-457200" algn="l" defTabSz="914400" rtl="0" eaLnBrk="0" fontAlgn="base" latinLnBrk="0" hangingPunct="0">
              <a:lnSpc>
                <a:spcPct val="150000"/>
              </a:lnSpc>
              <a:spcBef>
                <a:spcPts val="0"/>
              </a:spcBef>
              <a:spcAft>
                <a:spcPts val="800"/>
              </a:spcAft>
              <a:buClrTx/>
              <a:buSzTx/>
              <a:buFont typeface="+mj-lt"/>
              <a:buAutoNum type="arabicPeriod"/>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Management  </a:t>
            </a:r>
            <a:endParaRPr kumimoji="0" lang="en-US" sz="600" b="0" i="0" u="none" strike="noStrike" cap="none" normalizeH="0" baseline="0" dirty="0" smtClean="0">
              <a:ln>
                <a:noFill/>
              </a:ln>
              <a:solidFill>
                <a:srgbClr val="FF0000"/>
              </a:solidFill>
              <a:effectLst/>
              <a:latin typeface="Arial" pitchFamily="34" charset="0"/>
            </a:endParaRPr>
          </a:p>
          <a:p>
            <a:pPr marL="457200" marR="0" lvl="0" indent="-457200" algn="l" defTabSz="914400" rtl="0" eaLnBrk="0" fontAlgn="base" latinLnBrk="0" hangingPunct="0">
              <a:lnSpc>
                <a:spcPct val="150000"/>
              </a:lnSpc>
              <a:spcBef>
                <a:spcPts val="0"/>
              </a:spcBef>
              <a:spcAft>
                <a:spcPts val="800"/>
              </a:spcAft>
              <a:buClrTx/>
              <a:buSzTx/>
              <a:buFont typeface="+mj-lt"/>
              <a:buAutoNum type="arabicPeriod"/>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Resources</a:t>
            </a:r>
            <a:endParaRPr kumimoji="0" lang="en-US" sz="600" b="0" i="0" u="none" strike="noStrike" cap="none" normalizeH="0" baseline="0" dirty="0" smtClean="0">
              <a:ln>
                <a:noFill/>
              </a:ln>
              <a:solidFill>
                <a:srgbClr val="FF0000"/>
              </a:solidFill>
              <a:effectLst/>
              <a:latin typeface="Arial" pitchFamily="34" charset="0"/>
            </a:endParaRPr>
          </a:p>
          <a:p>
            <a:pPr marL="457200" marR="0" lvl="0" indent="-457200" algn="l" defTabSz="914400" rtl="0" eaLnBrk="0" fontAlgn="base" latinLnBrk="0" hangingPunct="0">
              <a:lnSpc>
                <a:spcPct val="150000"/>
              </a:lnSpc>
              <a:spcBef>
                <a:spcPts val="0"/>
              </a:spcBef>
              <a:spcAft>
                <a:spcPts val="800"/>
              </a:spcAft>
              <a:buClrTx/>
              <a:buSzTx/>
              <a:buFont typeface="+mj-lt"/>
              <a:buAutoNum type="arabicPeriod"/>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Recommendations</a:t>
            </a:r>
            <a:endParaRPr kumimoji="0" lang="en-US" sz="1800"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Review Panel</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7</a:t>
            </a:fld>
            <a:endParaRPr lang="en-US"/>
          </a:p>
        </p:txBody>
      </p:sp>
      <p:sp>
        <p:nvSpPr>
          <p:cNvPr id="6" name="Content Placeholder 2"/>
          <p:cNvSpPr txBox="1">
            <a:spLocks/>
          </p:cNvSpPr>
          <p:nvPr/>
        </p:nvSpPr>
        <p:spPr bwMode="auto">
          <a:xfrm>
            <a:off x="762000" y="12192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spcAft>
                <a:spcPts val="1200"/>
              </a:spcAft>
            </a:pPr>
            <a:r>
              <a:rPr lang="en-US" b="1" dirty="0" err="1" smtClean="0">
                <a:solidFill>
                  <a:srgbClr val="000000"/>
                </a:solidFill>
                <a:latin typeface="+mn-lt"/>
              </a:rPr>
              <a:t>Minghua</a:t>
            </a:r>
            <a:r>
              <a:rPr lang="en-US" b="1" dirty="0" smtClean="0">
                <a:solidFill>
                  <a:srgbClr val="000000"/>
                </a:solidFill>
                <a:latin typeface="+mn-lt"/>
              </a:rPr>
              <a:t> Zhang (Chair), Stony Brook Univ.</a:t>
            </a:r>
          </a:p>
          <a:p>
            <a:pPr lvl="0" algn="l">
              <a:spcAft>
                <a:spcPts val="1200"/>
              </a:spcAft>
            </a:pPr>
            <a:r>
              <a:rPr lang="en-US" b="1" dirty="0" smtClean="0">
                <a:solidFill>
                  <a:srgbClr val="000000"/>
                </a:solidFill>
                <a:latin typeface="+mn-lt"/>
              </a:rPr>
              <a:t>Gerald Mace, Univ. of Utah</a:t>
            </a:r>
          </a:p>
          <a:p>
            <a:pPr marL="457200" lvl="0" indent="-457200" algn="l">
              <a:spcAft>
                <a:spcPts val="1200"/>
              </a:spcAft>
            </a:pPr>
            <a:r>
              <a:rPr lang="en-US" b="1" dirty="0" smtClean="0">
                <a:solidFill>
                  <a:srgbClr val="000000"/>
                </a:solidFill>
                <a:latin typeface="+mn-lt"/>
              </a:rPr>
              <a:t>Robert </a:t>
            </a:r>
            <a:r>
              <a:rPr lang="en-US" b="1" dirty="0" err="1" smtClean="0">
                <a:solidFill>
                  <a:srgbClr val="000000"/>
                </a:solidFill>
                <a:latin typeface="+mn-lt"/>
              </a:rPr>
              <a:t>Rauber</a:t>
            </a:r>
            <a:r>
              <a:rPr lang="en-US" b="1" dirty="0" smtClean="0">
                <a:solidFill>
                  <a:srgbClr val="000000"/>
                </a:solidFill>
                <a:latin typeface="+mn-lt"/>
              </a:rPr>
              <a:t>, Univ. of Illinois at Urbana-Champaign</a:t>
            </a:r>
          </a:p>
          <a:p>
            <a:pPr marL="457200" lvl="0" indent="-457200" algn="l">
              <a:spcAft>
                <a:spcPts val="1200"/>
              </a:spcAft>
            </a:pPr>
            <a:r>
              <a:rPr lang="en-US" b="1" dirty="0" smtClean="0">
                <a:solidFill>
                  <a:srgbClr val="000000"/>
                </a:solidFill>
                <a:latin typeface="+mn-lt"/>
              </a:rPr>
              <a:t>Qin-Hon </a:t>
            </a:r>
            <a:r>
              <a:rPr lang="en-US" b="1" dirty="0" err="1" smtClean="0">
                <a:solidFill>
                  <a:srgbClr val="000000"/>
                </a:solidFill>
                <a:latin typeface="+mn-lt"/>
              </a:rPr>
              <a:t>Moeng</a:t>
            </a:r>
            <a:r>
              <a:rPr lang="en-US" b="1" dirty="0" smtClean="0">
                <a:solidFill>
                  <a:srgbClr val="000000"/>
                </a:solidFill>
                <a:latin typeface="+mn-lt"/>
              </a:rPr>
              <a:t>, NCAR</a:t>
            </a:r>
          </a:p>
          <a:p>
            <a:pPr marL="457200" lvl="0" indent="-457200" algn="l">
              <a:spcAft>
                <a:spcPts val="1200"/>
              </a:spcAft>
            </a:pPr>
            <a:r>
              <a:rPr lang="en-US" b="1" dirty="0" smtClean="0">
                <a:solidFill>
                  <a:srgbClr val="000000"/>
                </a:solidFill>
                <a:latin typeface="+mn-lt"/>
              </a:rPr>
              <a:t>Max Suarez, NASA GSFC</a:t>
            </a:r>
          </a:p>
          <a:p>
            <a:pPr marL="457200" lvl="0" indent="-457200" algn="l">
              <a:spcAft>
                <a:spcPts val="1200"/>
              </a:spcAft>
            </a:pPr>
            <a:r>
              <a:rPr lang="en-US" b="1" dirty="0" smtClean="0">
                <a:solidFill>
                  <a:srgbClr val="000000"/>
                </a:solidFill>
                <a:latin typeface="+mn-lt"/>
              </a:rPr>
              <a:t>David Turner, Severe Storm Lab., NOAA</a:t>
            </a:r>
          </a:p>
          <a:p>
            <a:pPr marL="457200" lvl="0" indent="-457200" algn="l">
              <a:spcAft>
                <a:spcPts val="1200"/>
              </a:spcAft>
            </a:pPr>
            <a:endParaRPr lang="en-US" b="1" dirty="0" smtClean="0">
              <a:solidFill>
                <a:srgbClr val="000000"/>
              </a:solidFill>
              <a:latin typeface="+mn-lt"/>
            </a:endParaRPr>
          </a:p>
          <a:p>
            <a:pPr marL="457200" lvl="0" indent="-457200" algn="l">
              <a:spcAft>
                <a:spcPts val="1200"/>
              </a:spcAft>
            </a:pPr>
            <a:r>
              <a:rPr lang="en-US" b="1" dirty="0" smtClean="0">
                <a:solidFill>
                  <a:srgbClr val="0033CC"/>
                </a:solidFill>
                <a:latin typeface="+mn-lt"/>
              </a:rPr>
              <a:t>Site Visit and Review Meeting at Ponca City</a:t>
            </a:r>
          </a:p>
          <a:p>
            <a:pPr marL="457200" lvl="0" indent="-457200" algn="l">
              <a:spcAft>
                <a:spcPts val="1200"/>
              </a:spcAft>
            </a:pPr>
            <a:r>
              <a:rPr lang="en-US" b="1" dirty="0" smtClean="0">
                <a:solidFill>
                  <a:srgbClr val="0033CC"/>
                </a:solidFill>
                <a:latin typeface="+mn-lt"/>
              </a:rPr>
              <a:t>Feb. 16-18, 2011 </a:t>
            </a:r>
          </a:p>
          <a:p>
            <a:pPr marL="457200" lvl="0" indent="-457200" algn="l">
              <a:lnSpc>
                <a:spcPct val="150000"/>
              </a:lnSpc>
              <a:spcAft>
                <a:spcPts val="800"/>
              </a:spcAft>
            </a:pPr>
            <a:r>
              <a:rPr lang="en-US" b="1" dirty="0" smtClean="0">
                <a:solidFill>
                  <a:srgbClr val="000000"/>
                </a:solidFill>
                <a:latin typeface="+mn-lt"/>
              </a:rPr>
              <a:t> </a:t>
            </a:r>
          </a:p>
          <a:p>
            <a:pPr marL="457200" lvl="0" indent="-457200" algn="l">
              <a:lnSpc>
                <a:spcPct val="150000"/>
              </a:lnSpc>
              <a:spcAft>
                <a:spcPts val="800"/>
              </a:spcAft>
            </a:pPr>
            <a:r>
              <a:rPr lang="en-US" b="1" dirty="0" smtClean="0">
                <a:solidFill>
                  <a:srgbClr val="000000"/>
                </a:solidFill>
                <a:latin typeface="+mn-lt"/>
              </a:rPr>
              <a:t> </a:t>
            </a:r>
          </a:p>
          <a:p>
            <a:pPr marL="342900" marR="0" lvl="0" indent="-342900" algn="l" defTabSz="914400" rtl="0" eaLnBrk="1" fontAlgn="base" latinLnBrk="0" hangingPunct="1">
              <a:lnSpc>
                <a:spcPct val="150000"/>
              </a:lnSpc>
              <a:spcBef>
                <a:spcPct val="20000"/>
              </a:spcBef>
              <a:spcAft>
                <a:spcPct val="0"/>
              </a:spcAft>
              <a:buClr>
                <a:schemeClr val="accent1"/>
              </a:buClr>
              <a:buSzPct val="75000"/>
              <a:buFont typeface="Wingdings" pitchFamily="-106" charset="2"/>
              <a:buChar char="n"/>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sz="3200" dirty="0" smtClean="0"/>
              <a:t>Review Questions: 1. Science Impact and Support</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8</a:t>
            </a:fld>
            <a:endParaRPr lang="en-US"/>
          </a:p>
        </p:txBody>
      </p:sp>
      <p:sp>
        <p:nvSpPr>
          <p:cNvPr id="75777" name="Rectangle 1"/>
          <p:cNvSpPr>
            <a:spLocks noChangeArrowheads="1"/>
          </p:cNvSpPr>
          <p:nvPr/>
        </p:nvSpPr>
        <p:spPr bwMode="auto">
          <a:xfrm>
            <a:off x="685800" y="1676400"/>
            <a:ext cx="7924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Is the use of ARM Climate Research Facility resources making a significant impact in climate change science?</a:t>
            </a:r>
            <a:endParaRPr kumimoji="0" lang="en-US" sz="1800" b="0" i="0" u="none" strike="noStrike" cap="none" normalizeH="0" baseline="0" dirty="0" smtClean="0">
              <a:ln>
                <a:noFill/>
              </a:ln>
              <a:solidFill>
                <a:srgbClr val="FF0000"/>
              </a:solidFill>
              <a:effectLst/>
              <a:latin typeface="Arial" pitchFamily="34" charset="0"/>
            </a:endParaRPr>
          </a:p>
        </p:txBody>
      </p:sp>
      <p:sp>
        <p:nvSpPr>
          <p:cNvPr id="75778" name="Rectangle 2"/>
          <p:cNvSpPr>
            <a:spLocks noChangeArrowheads="1"/>
          </p:cNvSpPr>
          <p:nvPr/>
        </p:nvSpPr>
        <p:spPr bwMode="auto">
          <a:xfrm>
            <a:off x="685800" y="3429000"/>
            <a:ext cx="784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SimSun" pitchFamily="2" charset="-122"/>
                <a:cs typeface="Arial" pitchFamily="34" charset="0"/>
              </a:rPr>
              <a:t>Does ACRF adequately support the science objectives of DOE Atmospheric System Research program and the general scientific user community? If so, is it appropriate for a BER-supported user facility?</a:t>
            </a:r>
            <a:endParaRPr kumimoji="0" lang="en-US" sz="1800"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Findings: Science Impact by Providing Data and Measurements</a:t>
            </a:r>
            <a:endParaRPr lang="en-US" sz="3200" dirty="0"/>
          </a:p>
        </p:txBody>
      </p:sp>
      <p:sp>
        <p:nvSpPr>
          <p:cNvPr id="3" name="Slide Number Placeholder 2"/>
          <p:cNvSpPr>
            <a:spLocks noGrp="1"/>
          </p:cNvSpPr>
          <p:nvPr>
            <p:ph type="sldNum" sz="quarter" idx="10"/>
          </p:nvPr>
        </p:nvSpPr>
        <p:spPr/>
        <p:txBody>
          <a:bodyPr/>
          <a:lstStyle/>
          <a:p>
            <a:fld id="{C8738F29-5E07-5D41-9745-26F7F66BC350}" type="slidenum">
              <a:rPr lang="en-US" smtClean="0"/>
              <a:pPr/>
              <a:t>9</a:t>
            </a:fld>
            <a:endParaRPr lang="en-US"/>
          </a:p>
        </p:txBody>
      </p:sp>
      <p:sp>
        <p:nvSpPr>
          <p:cNvPr id="73729" name="Rectangle 1"/>
          <p:cNvSpPr>
            <a:spLocks noChangeArrowheads="1"/>
          </p:cNvSpPr>
          <p:nvPr/>
        </p:nvSpPr>
        <p:spPr bwMode="auto">
          <a:xfrm>
            <a:off x="152400" y="1556265"/>
            <a:ext cx="71628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4863" marR="0" lvl="1" indent="-3476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Vertical profiling datasets of macro- and microphysical properties of clouds and radiation, at high temporal resolutions, along with atmospheric</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thermodynamics and dynamics, to enab</a:t>
            </a:r>
            <a:r>
              <a:rPr lang="en-US" b="1" dirty="0" smtClean="0">
                <a:solidFill>
                  <a:srgbClr val="0033CC"/>
                </a:solidFill>
                <a:latin typeface="Arial" pitchFamily="34" charset="0"/>
                <a:ea typeface="SimSun" pitchFamily="2" charset="-122"/>
                <a:cs typeface="Arial" pitchFamily="34" charset="0"/>
              </a:rPr>
              <a:t>le evaluation of model parameterizations</a:t>
            </a:r>
          </a:p>
          <a:p>
            <a:pPr marL="804863" marR="0" lvl="1" indent="-347663" algn="l" defTabSz="914400" rtl="0" eaLnBrk="1" fontAlgn="base" latinLnBrk="0" hangingPunct="1">
              <a:lnSpc>
                <a:spcPct val="100000"/>
              </a:lnSpc>
              <a:spcBef>
                <a:spcPct val="0"/>
              </a:spcBef>
              <a:spcAft>
                <a:spcPct val="0"/>
              </a:spcAft>
              <a:buClrTx/>
              <a:buSzTx/>
              <a:buFont typeface="Symbol" pitchFamily="18" charset="2"/>
              <a:buChar char=""/>
              <a:tabLst/>
            </a:pPr>
            <a:endParaRPr lang="en-US" b="1" dirty="0" smtClean="0">
              <a:solidFill>
                <a:srgbClr val="0033CC"/>
              </a:solidFill>
              <a:latin typeface="Arial" pitchFamily="34" charset="0"/>
              <a:ea typeface="SimSun" pitchFamily="2" charset="-122"/>
              <a:cs typeface="Arial" pitchFamily="34" charset="0"/>
            </a:endParaRPr>
          </a:p>
          <a:p>
            <a:pPr marL="804863" marR="0" lvl="1" indent="-347663"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n-US" sz="600" b="0" i="0" u="none" strike="noStrike" cap="none" normalizeH="0" baseline="0" dirty="0" smtClean="0">
              <a:ln>
                <a:noFill/>
              </a:ln>
              <a:solidFill>
                <a:srgbClr val="0033CC"/>
              </a:solidFill>
              <a:effectLst/>
              <a:latin typeface="Arial" pitchFamily="34" charset="0"/>
            </a:endParaRPr>
          </a:p>
          <a:p>
            <a:pPr marL="804863" marR="0" lvl="1" indent="-347663" algn="l" defTabSz="914400" rtl="0" eaLnBrk="0" fontAlgn="base" latinLnBrk="0" hangingPunct="0">
              <a:lnSpc>
                <a:spcPct val="100000"/>
              </a:lnSpc>
              <a:spcBef>
                <a:spcPct val="0"/>
              </a:spcBef>
              <a:spcAft>
                <a:spcPct val="0"/>
              </a:spcAft>
              <a:buClrTx/>
              <a:buSzTx/>
              <a:buFont typeface="Symbol" pitchFamily="18" charset="2"/>
              <a:buChar char=""/>
              <a:tabLst/>
            </a:pPr>
            <a:r>
              <a:rPr lang="en-US" b="1" dirty="0" smtClean="0">
                <a:solidFill>
                  <a:srgbClr val="0033CC"/>
                </a:solidFill>
                <a:latin typeface="Arial" pitchFamily="34" charset="0"/>
                <a:ea typeface="SimSun" pitchFamily="2" charset="-122"/>
                <a:cs typeface="Arial" pitchFamily="34" charset="0"/>
              </a:rPr>
              <a:t>S</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pectrally-resolved infrared radiance dataset, to reduce</a:t>
            </a:r>
            <a:r>
              <a:rPr kumimoji="0" lang="en-US" sz="2400" b="1" i="0" u="none" strike="noStrike" cap="none" normalizeH="0" dirty="0" smtClean="0">
                <a:ln>
                  <a:noFill/>
                </a:ln>
                <a:solidFill>
                  <a:srgbClr val="0033CC"/>
                </a:solidFill>
                <a:effectLst/>
                <a:latin typeface="Arial" pitchFamily="34" charset="0"/>
                <a:ea typeface="SimSun" pitchFamily="2" charset="-122"/>
                <a:cs typeface="Arial" pitchFamily="34" charset="0"/>
              </a:rPr>
              <a:t> uncertainty </a:t>
            </a:r>
            <a:r>
              <a:rPr lang="en-US" b="1" dirty="0" smtClean="0">
                <a:solidFill>
                  <a:srgbClr val="0033CC"/>
                </a:solidFill>
                <a:latin typeface="Arial" pitchFamily="34" charset="0"/>
                <a:ea typeface="SimSun" pitchFamily="2" charset="-122"/>
                <a:cs typeface="Arial" pitchFamily="34" charset="0"/>
              </a:rPr>
              <a:t>of </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infrared radiative transfer models from about 10 W/m</a:t>
            </a:r>
            <a:r>
              <a:rPr kumimoji="0" lang="en-US" sz="2400" b="1" i="0" u="none" strike="noStrike" cap="none" normalizeH="0" baseline="30000" dirty="0" smtClean="0">
                <a:ln>
                  <a:noFill/>
                </a:ln>
                <a:solidFill>
                  <a:srgbClr val="0033CC"/>
                </a:solidFill>
                <a:effectLst/>
                <a:latin typeface="Arial" pitchFamily="34" charset="0"/>
                <a:ea typeface="SimSun" pitchFamily="2" charset="-122"/>
                <a:cs typeface="Arial" pitchFamily="34" charset="0"/>
              </a:rPr>
              <a:t>2</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 before ACRF to 1-2 W/m</a:t>
            </a:r>
            <a:r>
              <a:rPr kumimoji="0" lang="en-US" sz="2400" b="1" i="0" u="none" strike="noStrike" cap="none" normalizeH="0" baseline="30000" dirty="0" smtClean="0">
                <a:ln>
                  <a:noFill/>
                </a:ln>
                <a:solidFill>
                  <a:srgbClr val="0033CC"/>
                </a:solidFill>
                <a:effectLst/>
                <a:latin typeface="Arial" pitchFamily="34" charset="0"/>
                <a:ea typeface="SimSun" pitchFamily="2" charset="-122"/>
                <a:cs typeface="Arial" pitchFamily="34" charset="0"/>
              </a:rPr>
              <a:t>2</a:t>
            </a:r>
            <a:r>
              <a:rPr kumimoji="0" lang="en-US" sz="2400" b="1" i="0" u="none" strike="noStrike" cap="none" normalizeH="0" baseline="0" dirty="0" smtClean="0">
                <a:ln>
                  <a:noFill/>
                </a:ln>
                <a:solidFill>
                  <a:srgbClr val="0033CC"/>
                </a:solidFill>
                <a:effectLst/>
                <a:latin typeface="Arial" pitchFamily="34" charset="0"/>
                <a:ea typeface="SimSun" pitchFamily="2" charset="-122"/>
                <a:cs typeface="Arial" pitchFamily="34" charset="0"/>
              </a:rPr>
              <a:t>.</a:t>
            </a:r>
            <a:r>
              <a:rPr kumimoji="0" lang="en-US" sz="600" b="0" i="0" u="none" strike="noStrike" cap="none" normalizeH="0" baseline="0" dirty="0" smtClean="0">
                <a:ln>
                  <a:noFill/>
                </a:ln>
                <a:solidFill>
                  <a:srgbClr val="0033CC"/>
                </a:solidFill>
                <a:effectLst/>
                <a:latin typeface="Arial" pitchFamily="34" charset="0"/>
              </a:rPr>
              <a:t> </a:t>
            </a:r>
            <a:endParaRPr kumimoji="0" lang="en-US" sz="1800" b="0" i="0" u="none" strike="noStrike" cap="none" normalizeH="0" baseline="0" dirty="0" smtClean="0">
              <a:ln>
                <a:noFill/>
              </a:ln>
              <a:solidFill>
                <a:srgbClr val="0033CC"/>
              </a:solidFill>
              <a:effectLst/>
              <a:latin typeface="Arial" pitchFamily="34" charset="0"/>
            </a:endParaRPr>
          </a:p>
        </p:txBody>
      </p:sp>
      <p:pic>
        <p:nvPicPr>
          <p:cNvPr id="5" name="Picture 11" descr="ACRF_Mission.gif"/>
          <p:cNvPicPr>
            <a:picLocks noChangeAspect="1"/>
          </p:cNvPicPr>
          <p:nvPr/>
        </p:nvPicPr>
        <p:blipFill>
          <a:blip r:embed="rId3"/>
          <a:srcRect/>
          <a:stretch>
            <a:fillRect/>
          </a:stretch>
        </p:blipFill>
        <p:spPr bwMode="auto">
          <a:xfrm>
            <a:off x="6553200" y="1295400"/>
            <a:ext cx="308028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RMpresentation">
  <a:themeElements>
    <a:clrScheme name="Custom 1">
      <a:dk1>
        <a:srgbClr val="000000"/>
      </a:dk1>
      <a:lt1>
        <a:srgbClr val="000000"/>
      </a:lt1>
      <a:dk2>
        <a:srgbClr val="FFFFFF"/>
      </a:dk2>
      <a:lt2>
        <a:srgbClr val="808080"/>
      </a:lt2>
      <a:accent1>
        <a:srgbClr val="234972"/>
      </a:accent1>
      <a:accent2>
        <a:srgbClr val="FAC219"/>
      </a:accent2>
      <a:accent3>
        <a:srgbClr val="FFFFFF"/>
      </a:accent3>
      <a:accent4>
        <a:srgbClr val="000000"/>
      </a:accent4>
      <a:accent5>
        <a:srgbClr val="ACB1BC"/>
      </a:accent5>
      <a:accent6>
        <a:srgbClr val="E3B016"/>
      </a:accent6>
      <a:hlink>
        <a:srgbClr val="FAC219"/>
      </a:hlink>
      <a:folHlink>
        <a:srgbClr val="B2B2B2"/>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106"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106" charset="-52"/>
          </a:defRPr>
        </a:defPPr>
      </a:lstStyle>
    </a:lnDef>
  </a:objectDefaults>
  <a:extraClrSchemeLst>
    <a:extraClrScheme>
      <a:clrScheme name="Office Theme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Office Theme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Office Theme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Office Theme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B27930E2C6D848B3E0A8477546B48F" ma:contentTypeVersion="0" ma:contentTypeDescription="Create a new document." ma:contentTypeScope="" ma:versionID="c3aec7217fc711332e7de8e74bd0197a">
  <xsd:schema xmlns:xsd="http://www.w3.org/2001/XMLSchema" xmlns:p="http://schemas.microsoft.com/office/2006/metadata/properties" targetNamespace="http://schemas.microsoft.com/office/2006/metadata/properties" ma:root="true" ma:fieldsID="798677ef9a9e498f074dd1fb301398f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6E955-ABC9-4DB9-9CE5-E873F1299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14AC887-546A-43D7-ADD5-89684011475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4654A05-BEEC-4FDA-B9EF-68F68B23C2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787</TotalTime>
  <Words>1794</Words>
  <Application>Microsoft Office PowerPoint</Application>
  <PresentationFormat>On-screen Show (4:3)</PresentationFormat>
  <Paragraphs>291</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ARMpresentation</vt:lpstr>
      <vt:lpstr>Report of the BERAC Panel on the Atmospheric Radiation Measurement (ARM) Climate Research Facility (ACRF)</vt:lpstr>
      <vt:lpstr>ACRF User Facility</vt:lpstr>
      <vt:lpstr>Field Campaign Capabilities Fixed Sites</vt:lpstr>
      <vt:lpstr>ACRF User Facility</vt:lpstr>
      <vt:lpstr>ACRF Missions as a User Facility</vt:lpstr>
      <vt:lpstr>Charge Letter Questions </vt:lpstr>
      <vt:lpstr>Review Panel</vt:lpstr>
      <vt:lpstr>Review Questions: 1. Science Impact and Support</vt:lpstr>
      <vt:lpstr>Findings: Science Impact by Providing Data and Measurements</vt:lpstr>
      <vt:lpstr>Findings: Science Impact by Providing Data and Measurements</vt:lpstr>
      <vt:lpstr>Findings: Impact on Science</vt:lpstr>
      <vt:lpstr>Findings: Science Impact from User Statistics</vt:lpstr>
      <vt:lpstr>Findings: Science Impact on ASR and Community</vt:lpstr>
      <vt:lpstr>Conclusion 1: Science Impact</vt:lpstr>
      <vt:lpstr>Review Questions: 2. Management</vt:lpstr>
      <vt:lpstr>Findings: Setting Priorities</vt:lpstr>
      <vt:lpstr>Findings: Tracking Progresses</vt:lpstr>
      <vt:lpstr>Findings: Tracking Progresses</vt:lpstr>
      <vt:lpstr>Findings: Resolving Problems</vt:lpstr>
      <vt:lpstr>Findings: Lab and Management Roles </vt:lpstr>
      <vt:lpstr>Findings: Self Assessment</vt:lpstr>
      <vt:lpstr>Findings: Self Assessment</vt:lpstr>
      <vt:lpstr>Conclusion 2: Management</vt:lpstr>
      <vt:lpstr>Review Questions: 3. Resource</vt:lpstr>
      <vt:lpstr>Findings: User Model</vt:lpstr>
      <vt:lpstr>Findings: Resource Allocations</vt:lpstr>
      <vt:lpstr>Findings: Appropriateness of resources and their management</vt:lpstr>
      <vt:lpstr>Conclusion 3: Resources</vt:lpstr>
      <vt:lpstr>Review Question:  4. Recommendations</vt:lpstr>
      <vt:lpstr>Recommendation: 1. Data quality</vt:lpstr>
      <vt:lpstr>Recommendation: 2. User base</vt:lpstr>
      <vt:lpstr>Recommendation: 3. High-level product</vt:lpstr>
      <vt:lpstr>Recommendation: 4. ACRF Showcase Datasets</vt:lpstr>
      <vt:lpstr>Final Words</vt:lpstr>
    </vt:vector>
  </TitlesOfParts>
  <Company>Pacific Northwest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Infrastructure Jimmy Voyles</dc:title>
  <dc:creator>Shannon Colson</dc:creator>
  <cp:lastModifiedBy>holmes</cp:lastModifiedBy>
  <cp:revision>105</cp:revision>
  <cp:lastPrinted>1904-01-01T00:00:00Z</cp:lastPrinted>
  <dcterms:created xsi:type="dcterms:W3CDTF">2009-11-09T14:47:58Z</dcterms:created>
  <dcterms:modified xsi:type="dcterms:W3CDTF">2011-03-07T14:56:09Z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ContentTypeId">
    <vt:lpwstr>0x010100B0B27930E2C6D848B3E0A8477546B48F</vt:lpwstr>
  </property>
</Properties>
</file>