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8" r:id="rId3"/>
    <p:sldId id="259" r:id="rId4"/>
    <p:sldId id="260" r:id="rId5"/>
    <p:sldId id="288" r:id="rId6"/>
    <p:sldId id="274" r:id="rId7"/>
    <p:sldId id="287" r:id="rId8"/>
    <p:sldId id="265" r:id="rId9"/>
    <p:sldId id="292" r:id="rId10"/>
    <p:sldId id="289" r:id="rId11"/>
    <p:sldId id="290" r:id="rId12"/>
    <p:sldId id="269" r:id="rId13"/>
    <p:sldId id="291" r:id="rId14"/>
    <p:sldId id="267" r:id="rId15"/>
    <p:sldId id="271" r:id="rId16"/>
  </p:sldIdLst>
  <p:sldSz cx="9144000" cy="6858000" type="screen4x3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000000"/>
    <a:srgbClr val="000080"/>
    <a:srgbClr val="FFFCD9"/>
    <a:srgbClr val="106636"/>
    <a:srgbClr val="FF5051"/>
    <a:srgbClr val="CAF1F5"/>
    <a:srgbClr val="BBE0E3"/>
    <a:srgbClr val="00FFFF"/>
    <a:srgbClr val="3F8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68" autoAdjust="0"/>
    <p:restoredTop sz="99851" autoAdjust="0"/>
  </p:normalViewPr>
  <p:slideViewPr>
    <p:cSldViewPr snapToGrid="0" snapToObjects="1">
      <p:cViewPr>
        <p:scale>
          <a:sx n="100" d="100"/>
          <a:sy n="100" d="100"/>
        </p:scale>
        <p:origin x="-72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408176989904707"/>
          <c:y val="0.0262840779339551"/>
          <c:w val="0.911308824576602"/>
          <c:h val="0.962064063441631"/>
        </c:manualLayout>
      </c:layout>
      <c:doughnutChart>
        <c:varyColors val="1"/>
        <c:ser>
          <c:idx val="0"/>
          <c:order val="0"/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rgbClr val="FF5051"/>
              </a:solidFill>
            </c:spPr>
          </c:dPt>
          <c:dPt>
            <c:idx val="1"/>
            <c:bubble3D val="0"/>
            <c:spPr>
              <a:solidFill>
                <a:srgbClr val="AAAAAA"/>
              </a:solidFill>
            </c:spPr>
          </c:dPt>
          <c:dPt>
            <c:idx val="2"/>
            <c:bubble3D val="0"/>
            <c:spPr>
              <a:solidFill>
                <a:srgbClr val="FFFF66"/>
              </a:solidFill>
            </c:spPr>
          </c:dPt>
          <c:dPt>
            <c:idx val="3"/>
            <c:bubble3D val="0"/>
            <c:spPr>
              <a:solidFill>
                <a:srgbClr val="D3D3D3"/>
              </a:solidFill>
            </c:spPr>
          </c:dPt>
          <c:cat>
            <c:strRef>
              <c:f>'[Chart in Microsoft Office PowerPoint]Sheet1'!$A$2:$A$5</c:f>
              <c:strCache>
                <c:ptCount val="4"/>
                <c:pt idx="0">
                  <c:v>Transportation</c:v>
                </c:pt>
                <c:pt idx="1">
                  <c:v>Non-Electric Industrial</c:v>
                </c:pt>
                <c:pt idx="2">
                  <c:v>Electricity</c:v>
                </c:pt>
                <c:pt idx="3">
                  <c:v>Non-Electric Residential and Commercial</c:v>
                </c:pt>
              </c:strCache>
            </c:strRef>
          </c:cat>
          <c:val>
            <c:numRef>
              <c:f>'[Chart in Microsoft Office PowerPoint]Sheet1'!$B$2:$B$5</c:f>
              <c:numCache>
                <c:formatCode>0%</c:formatCode>
                <c:ptCount val="4"/>
                <c:pt idx="0">
                  <c:v>0.28</c:v>
                </c:pt>
                <c:pt idx="1">
                  <c:v>0.22</c:v>
                </c:pt>
                <c:pt idx="2">
                  <c:v>0.39</c:v>
                </c:pt>
                <c:pt idx="3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02741-9EE5-8A4F-88DE-602C62CAED31}" type="datetimeFigureOut">
              <a:rPr lang="en-US" smtClean="0"/>
              <a:t>7/28/14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AF48B-08C4-3C41-B0E7-FAB700208E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064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0F17E-DC39-B047-89AE-BEAAC7E040E8}" type="datetimeFigureOut">
              <a:rPr lang="en-US" smtClean="0"/>
              <a:t>7/28/14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6EC45-ED0C-9640-A6EF-774B0FB23B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091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290" y="249251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1090" y="4637392"/>
            <a:ext cx="6400800" cy="4209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7246B-43A5-C746-A5D1-95A69D7D69DB}" type="datetime1">
              <a:rPr lang="en-US" smtClean="0"/>
              <a:t>7/28/14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May contain trade secrets or commercial or financial information that is privileged or confidential and exempt from public disclosure.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JCESR_logo_taglin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9"/>
          <a:stretch/>
        </p:blipFill>
        <p:spPr>
          <a:xfrm>
            <a:off x="367489" y="372533"/>
            <a:ext cx="2844062" cy="1839674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flipH="1">
            <a:off x="457200" y="6393234"/>
            <a:ext cx="8340172" cy="50034"/>
          </a:xfrm>
          <a:prstGeom prst="line">
            <a:avLst/>
          </a:prstGeom>
          <a:ln w="6350" cmpd="sng">
            <a:solidFill>
              <a:srgbClr val="1D3C8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457200" y="0"/>
            <a:ext cx="8340172" cy="160867"/>
          </a:xfrm>
          <a:prstGeom prst="rect">
            <a:avLst/>
          </a:prstGeom>
          <a:solidFill>
            <a:srgbClr val="1D3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148581" y="864455"/>
            <a:ext cx="5794419" cy="934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140"/>
              </a:lnSpc>
            </a:pPr>
            <a:r>
              <a:rPr lang="en-US" sz="3200" b="1" cap="small" spc="180" dirty="0" smtClean="0">
                <a:solidFill>
                  <a:srgbClr val="000080"/>
                </a:solidFill>
                <a:latin typeface="Avenir Black"/>
                <a:cs typeface="Avenir Black"/>
              </a:rPr>
              <a:t>Joint Center for </a:t>
            </a:r>
          </a:p>
          <a:p>
            <a:pPr>
              <a:lnSpc>
                <a:spcPts val="3340"/>
              </a:lnSpc>
            </a:pPr>
            <a:r>
              <a:rPr lang="en-US" sz="500" b="1" cap="small" spc="180" dirty="0" smtClean="0">
                <a:solidFill>
                  <a:srgbClr val="000080"/>
                </a:solidFill>
                <a:latin typeface="Avenir Black"/>
                <a:cs typeface="Avenir Black"/>
              </a:rPr>
              <a:t> </a:t>
            </a:r>
            <a:r>
              <a:rPr lang="en-US" sz="3200" b="1" cap="small" spc="180" dirty="0" smtClean="0">
                <a:solidFill>
                  <a:srgbClr val="000080"/>
                </a:solidFill>
                <a:latin typeface="Avenir Black"/>
                <a:cs typeface="Avenir Black"/>
              </a:rPr>
              <a:t>Energy Storage Research</a:t>
            </a:r>
            <a:endParaRPr lang="en-US" sz="3200" b="1" cap="small" spc="180" dirty="0">
              <a:solidFill>
                <a:srgbClr val="000080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32257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4AC39-D1EE-6F45-9B36-1A3648D0BC8F}" type="datetime1">
              <a:rPr lang="en-US" smtClean="0"/>
              <a:t>7/28/14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May contain trade secrets or commercial or financial information that is privileged or confidential and exempt from public disclosure.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08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A598-8E4A-1E49-8697-92455B3CCE74}" type="datetime1">
              <a:rPr lang="en-US" smtClean="0"/>
              <a:t>7/28/14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May contain trade secrets or commercial or financial information that is privileged or confidential and exempt from public disclosure.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27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6081-7192-0340-B3CE-2E996B4ECF40}" type="datetime1">
              <a:rPr lang="en-US" smtClean="0"/>
              <a:t>7/28/14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May contain trade secrets or commercial or financial information that is privileged or confidential and exempt from public disclosure.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98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1825-7AF8-5740-AFE8-E81A3AFDA647}" type="datetime1">
              <a:rPr lang="en-US" smtClean="0"/>
              <a:t>7/28/14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May contain trade secrets or commercial or financial information that is privileged or confidential and exempt from public disclosure.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2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9643-4376-2445-9AEC-C6D3C18AC52D}" type="datetime1">
              <a:rPr lang="en-US" smtClean="0"/>
              <a:t>7/28/14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May contain trade secrets or commercial or financial information that is privileged or confidential and exempt from public disclosure.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04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AAC7-39F1-8541-ADFE-E26518C5776E}" type="datetime1">
              <a:rPr lang="en-US" smtClean="0"/>
              <a:t>7/28/14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May contain trade secrets or commercial or financial information that is privileged or confidential and exempt from public disclosure.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91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FF1B9-D8EE-1C4B-A90A-91796852FD24}" type="datetime1">
              <a:rPr lang="en-US" smtClean="0"/>
              <a:t>7/28/14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May contain trade secrets or commercial or financial information that is privileged or confidential and exempt from public disclosure.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4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8113-89B5-6A48-AD83-325812F49BC4}" type="datetime1">
              <a:rPr lang="en-US" smtClean="0"/>
              <a:t>7/28/14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May contain trade secrets or commercial or financial information that is privileged or confidential and exempt from public disclosure.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472D-0F45-2E4F-B099-9875E96F4096}" type="datetime1">
              <a:rPr lang="en-US" smtClean="0"/>
              <a:t>7/28/14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May contain trade secrets or commercial or financial information that is privileged or confidential and exempt from public disclosure.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34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142C-BF69-7A49-BCCD-E968B3877150}" type="datetime1">
              <a:rPr lang="en-US" smtClean="0"/>
              <a:t>7/28/14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May contain trade secrets or commercial or financial information that is privileged or confidential and exempt from public disclosure.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801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75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7009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2192" y="6495115"/>
            <a:ext cx="2133600" cy="27116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0000"/>
                </a:solidFill>
              </a:defRPr>
            </a:lvl1pPr>
          </a:lstStyle>
          <a:p>
            <a:fld id="{0FDB5A40-63DD-9E40-A5FA-497D6B4BD41D}" type="datetime1">
              <a:rPr lang="en-US" smtClean="0"/>
              <a:t>7/28/14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2191" y="6089897"/>
            <a:ext cx="6497765" cy="365125"/>
          </a:xfrm>
          <a:prstGeom prst="rect">
            <a:avLst/>
          </a:prstGeom>
        </p:spPr>
        <p:txBody>
          <a:bodyPr vert="horz" lIns="0" tIns="0" rIns="0" bIns="45720" rtlCol="0" anchor="b" anchorCtr="0"/>
          <a:lstStyle>
            <a:lvl1pPr algn="l"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May contain trade secrets or commercial or financial information that is privileged or confidential and exempt from public disclosure.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6374" y="6260705"/>
            <a:ext cx="342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1D3C81"/>
                </a:solidFill>
              </a:defRPr>
            </a:lvl1pPr>
          </a:lstStyle>
          <a:p>
            <a:fld id="{F17F76E7-C628-B140-8644-8813A1FF0F2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322192" y="6443268"/>
            <a:ext cx="7094182" cy="23623"/>
          </a:xfrm>
          <a:prstGeom prst="line">
            <a:avLst/>
          </a:prstGeom>
          <a:ln w="6350" cmpd="sng">
            <a:solidFill>
              <a:srgbClr val="1D3C8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57200" y="0"/>
            <a:ext cx="8340172" cy="160867"/>
          </a:xfrm>
          <a:prstGeom prst="rect">
            <a:avLst/>
          </a:prstGeom>
          <a:solidFill>
            <a:srgbClr val="1D3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JCESR_logo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4" y="6089897"/>
            <a:ext cx="1029971" cy="7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3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1D3C81"/>
          </a:solidFill>
          <a:latin typeface="+mj-lt"/>
          <a:ea typeface="+mj-ea"/>
          <a:cs typeface="+mj-cs"/>
        </a:defRPr>
      </a:lvl1pPr>
    </p:titleStyle>
    <p:bodyStyle>
      <a:lvl1pPr marL="227013" indent="-227013" algn="l" defTabSz="457200" rtl="0" eaLnBrk="1" latinLnBrk="0" hangingPunct="1">
        <a:spcBef>
          <a:spcPct val="20000"/>
        </a:spcBef>
        <a:buClr>
          <a:srgbClr val="1D3C81"/>
        </a:buClr>
        <a:buSzPct val="100000"/>
        <a:buFont typeface="Wingdings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87338" algn="l" defTabSz="457200" rtl="0" eaLnBrk="1" latinLnBrk="0" hangingPunct="1">
        <a:spcBef>
          <a:spcPct val="20000"/>
        </a:spcBef>
        <a:buClr>
          <a:srgbClr val="1D3C81"/>
        </a:buClr>
        <a:buSzPct val="80000"/>
        <a:buFont typeface="Wingdings" charset="2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0100" indent="-227013" algn="l" defTabSz="457200" rtl="0" eaLnBrk="1" latinLnBrk="0" hangingPunct="1">
        <a:spcBef>
          <a:spcPct val="20000"/>
        </a:spcBef>
        <a:buClr>
          <a:srgbClr val="1D3C81"/>
        </a:buClr>
        <a:buFont typeface="Lucida Grande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3138" indent="-173038" algn="l" defTabSz="457200" rtl="0" eaLnBrk="1" latinLnBrk="0" hangingPunct="1">
        <a:spcBef>
          <a:spcPct val="20000"/>
        </a:spcBef>
        <a:buClr>
          <a:srgbClr val="1D3C81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6175" indent="-173038" algn="l" defTabSz="457200" rtl="0" eaLnBrk="1" latinLnBrk="0" hangingPunct="1">
        <a:spcBef>
          <a:spcPct val="20000"/>
        </a:spcBef>
        <a:buClr>
          <a:srgbClr val="1D3C8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microsoft.com/office/2007/relationships/hdphoto" Target="../media/hdphoto2.wdp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34.tiff"/><Relationship Id="rId5" Type="http://schemas.openxmlformats.org/officeDocument/2006/relationships/image" Target="../media/image35.tiff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1" Type="http://schemas.microsoft.com/office/2007/relationships/hdphoto" Target="../media/hdphoto6.wdp"/><Relationship Id="rId12" Type="http://schemas.openxmlformats.org/officeDocument/2006/relationships/image" Target="../media/image46.png"/><Relationship Id="rId13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emf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microsoft.com/office/2007/relationships/hdphoto" Target="../media/hdphoto4.wdp"/><Relationship Id="rId8" Type="http://schemas.openxmlformats.org/officeDocument/2006/relationships/image" Target="../media/image44.png"/><Relationship Id="rId9" Type="http://schemas.microsoft.com/office/2007/relationships/hdphoto" Target="../media/hdphoto5.wdp"/><Relationship Id="rId10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image" Target="../media/image51.tif"/><Relationship Id="rId7" Type="http://schemas.openxmlformats.org/officeDocument/2006/relationships/image" Target="../media/image3.jp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5" Type="http://schemas.openxmlformats.org/officeDocument/2006/relationships/image" Target="../media/image3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3.jp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3649" y="2328324"/>
            <a:ext cx="7138886" cy="374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80"/>
                </a:solidFill>
              </a:rPr>
              <a:t>JCESR: One Year Later</a:t>
            </a:r>
          </a:p>
          <a:p>
            <a:pPr algn="ctr"/>
            <a:endParaRPr lang="en-US" dirty="0">
              <a:solidFill>
                <a:srgbClr val="00008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000" dirty="0" smtClean="0">
                <a:solidFill>
                  <a:srgbClr val="000080"/>
                </a:solidFill>
              </a:rPr>
              <a:t>George Crabtree</a:t>
            </a:r>
          </a:p>
          <a:p>
            <a:pPr algn="ctr"/>
            <a:r>
              <a:rPr lang="en-US" sz="1400" dirty="0" smtClean="0">
                <a:solidFill>
                  <a:srgbClr val="000080"/>
                </a:solidFill>
              </a:rPr>
              <a:t>Director, JCESR</a:t>
            </a:r>
          </a:p>
          <a:p>
            <a:pPr algn="ctr"/>
            <a:r>
              <a:rPr lang="en-US" sz="1200" dirty="0" smtClean="0">
                <a:solidFill>
                  <a:srgbClr val="000080"/>
                </a:solidFill>
              </a:rPr>
              <a:t>Argonne National Laboratory</a:t>
            </a:r>
          </a:p>
          <a:p>
            <a:pPr algn="ctr"/>
            <a:r>
              <a:rPr lang="en-US" sz="1200" dirty="0" smtClean="0">
                <a:solidFill>
                  <a:srgbClr val="000080"/>
                </a:solidFill>
              </a:rPr>
              <a:t>University of Illinois at Chicago</a:t>
            </a:r>
          </a:p>
          <a:p>
            <a:pPr algn="ctr"/>
            <a:endParaRPr lang="en-US" dirty="0">
              <a:solidFill>
                <a:srgbClr val="000080"/>
              </a:solidFill>
            </a:endParaRPr>
          </a:p>
          <a:p>
            <a:pPr algn="ctr">
              <a:lnSpc>
                <a:spcPts val="2220"/>
              </a:lnSpc>
            </a:pPr>
            <a:r>
              <a:rPr lang="en-US" sz="1600" i="1" dirty="0" smtClean="0">
                <a:solidFill>
                  <a:srgbClr val="000080"/>
                </a:solidFill>
              </a:rPr>
              <a:t>Outline</a:t>
            </a:r>
          </a:p>
          <a:p>
            <a:pPr algn="ctr">
              <a:lnSpc>
                <a:spcPts val="2220"/>
              </a:lnSpc>
            </a:pPr>
            <a:r>
              <a:rPr lang="en-US" sz="1600" dirty="0" smtClean="0">
                <a:solidFill>
                  <a:srgbClr val="000080"/>
                </a:solidFill>
              </a:rPr>
              <a:t>Challenges: Transportation and Electricity Grid</a:t>
            </a:r>
          </a:p>
          <a:p>
            <a:pPr algn="ctr">
              <a:lnSpc>
                <a:spcPts val="2220"/>
              </a:lnSpc>
            </a:pPr>
            <a:r>
              <a:rPr lang="en-US" sz="1600" dirty="0" smtClean="0">
                <a:solidFill>
                  <a:srgbClr val="000080"/>
                </a:solidFill>
              </a:rPr>
              <a:t>Vision, Mission, Legacies</a:t>
            </a:r>
          </a:p>
          <a:p>
            <a:pPr algn="ctr">
              <a:lnSpc>
                <a:spcPts val="2220"/>
              </a:lnSpc>
            </a:pPr>
            <a:r>
              <a:rPr lang="en-US" sz="1600" dirty="0" smtClean="0">
                <a:solidFill>
                  <a:srgbClr val="000080"/>
                </a:solidFill>
              </a:rPr>
              <a:t>A New Paradigm</a:t>
            </a:r>
          </a:p>
          <a:p>
            <a:pPr algn="ctr">
              <a:lnSpc>
                <a:spcPts val="2220"/>
              </a:lnSpc>
            </a:pPr>
            <a:r>
              <a:rPr lang="en-US" sz="1600" dirty="0" smtClean="0">
                <a:solidFill>
                  <a:srgbClr val="000080"/>
                </a:solidFill>
              </a:rPr>
              <a:t>Highlights:  trace water, solvation, Mg-ion battery</a:t>
            </a:r>
          </a:p>
          <a:p>
            <a:pPr algn="ctr">
              <a:lnSpc>
                <a:spcPts val="2220"/>
              </a:lnSpc>
            </a:pPr>
            <a:r>
              <a:rPr lang="en-US" sz="1600" dirty="0" smtClean="0">
                <a:solidFill>
                  <a:srgbClr val="000080"/>
                </a:solidFill>
              </a:rPr>
              <a:t>Directions: solvation, metal anodes, novel prototypes, reaction pathways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5050" y="6122042"/>
            <a:ext cx="28194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rgbClr val="000080"/>
                </a:solidFill>
              </a:rPr>
              <a:t>Basic Energy Sciences Advisory Committee (BESAC)</a:t>
            </a:r>
          </a:p>
          <a:p>
            <a:pPr algn="r"/>
            <a:r>
              <a:rPr lang="en-US" sz="1000" i="1" dirty="0" smtClean="0">
                <a:solidFill>
                  <a:srgbClr val="000080"/>
                </a:solidFill>
              </a:rPr>
              <a:t>July 29, 2014</a:t>
            </a:r>
          </a:p>
          <a:p>
            <a:pPr algn="r"/>
            <a:r>
              <a:rPr lang="en-US" sz="1000" i="1" dirty="0" smtClean="0">
                <a:solidFill>
                  <a:srgbClr val="000080"/>
                </a:solidFill>
              </a:rPr>
              <a:t>Bethesda, MD</a:t>
            </a:r>
            <a:endParaRPr lang="en-US" sz="1000" i="1" dirty="0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7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cesr_TeamGraphic_v1r2web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32" y="2084641"/>
            <a:ext cx="6132853" cy="342928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22192" y="6496143"/>
            <a:ext cx="2133600" cy="271165"/>
          </a:xfrm>
        </p:spPr>
        <p:txBody>
          <a:bodyPr/>
          <a:lstStyle/>
          <a:p>
            <a:fld id="{B9218113-89B5-6A48-AD83-325812F49BC4}" type="datetime1">
              <a:rPr lang="en-US" smtClean="0"/>
              <a:t>7/28/14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322191" y="6090925"/>
            <a:ext cx="6497765" cy="365125"/>
          </a:xfrm>
        </p:spPr>
        <p:txBody>
          <a:bodyPr/>
          <a:lstStyle/>
          <a:p>
            <a:r>
              <a:rPr lang="en-US" smtClean="0"/>
              <a:t>May contain trade secrets or commercial or financial information that is privileged or confidential and exempt from public disclosure.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6374" y="6261733"/>
            <a:ext cx="342630" cy="365125"/>
          </a:xfrm>
        </p:spPr>
        <p:txBody>
          <a:bodyPr/>
          <a:lstStyle/>
          <a:p>
            <a:fld id="{F17F76E7-C628-B140-8644-8813A1FF0F21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7" descr="affiliates_ovalBKGforPPT_rc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4" y="1133713"/>
            <a:ext cx="7177128" cy="5034769"/>
          </a:xfrm>
          <a:prstGeom prst="rect">
            <a:avLst/>
          </a:prstGeom>
        </p:spPr>
      </p:pic>
      <p:pic>
        <p:nvPicPr>
          <p:cNvPr id="9" name="Picture 8" descr="jcesr_blue_oval.png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68" y="2014791"/>
            <a:ext cx="5874687" cy="3361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900" y="355600"/>
            <a:ext cx="269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JCESR Team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046092" y="347365"/>
            <a:ext cx="269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  <a:r>
              <a:rPr lang="en-US" sz="2400" dirty="0" smtClean="0"/>
              <a:t>nd Affiliates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413500" y="487065"/>
            <a:ext cx="27051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/>
                <a:cs typeface="Century Gothic"/>
              </a:rPr>
              <a:t>45 Affiliates </a:t>
            </a:r>
            <a:r>
              <a:rPr lang="en-US" sz="1400" i="1" dirty="0" smtClean="0">
                <a:latin typeface="Century Gothic"/>
                <a:cs typeface="Century Gothic"/>
              </a:rPr>
              <a:t>at launch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Century Gothic"/>
                <a:cs typeface="Century Gothic"/>
              </a:rPr>
              <a:t>65 Affiliates </a:t>
            </a:r>
            <a:r>
              <a:rPr lang="en-US" sz="1400" i="1" dirty="0" smtClean="0">
                <a:latin typeface="Century Gothic"/>
                <a:cs typeface="Century Gothic"/>
              </a:rPr>
              <a:t>July 2014</a:t>
            </a:r>
          </a:p>
          <a:p>
            <a:pPr algn="ctr"/>
            <a:r>
              <a:rPr lang="en-US" sz="1400" dirty="0" smtClean="0">
                <a:latin typeface="Century Gothic"/>
                <a:cs typeface="Century Gothic"/>
              </a:rPr>
              <a:t>Affiliates Day </a:t>
            </a:r>
          </a:p>
          <a:p>
            <a:pPr algn="ctr">
              <a:spcAft>
                <a:spcPts val="600"/>
              </a:spcAft>
            </a:pPr>
            <a:r>
              <a:rPr lang="en-US" sz="1200" i="1" dirty="0" smtClean="0">
                <a:latin typeface="Century Gothic"/>
                <a:cs typeface="Century Gothic"/>
              </a:rPr>
              <a:t>March 19, 2014</a:t>
            </a:r>
          </a:p>
          <a:p>
            <a:pPr algn="ctr"/>
            <a:r>
              <a:rPr lang="en-US" sz="1400" dirty="0" smtClean="0">
                <a:latin typeface="Century Gothic"/>
                <a:cs typeface="Century Gothic"/>
              </a:rPr>
              <a:t>Affiliates Newsletter</a:t>
            </a:r>
          </a:p>
          <a:p>
            <a:pPr algn="ctr"/>
            <a:r>
              <a:rPr lang="en-US" sz="1200" i="1" dirty="0" smtClean="0">
                <a:latin typeface="Century Gothic"/>
                <a:cs typeface="Century Gothic"/>
              </a:rPr>
              <a:t>July 2014</a:t>
            </a:r>
            <a:endParaRPr lang="en-US" sz="1200" i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8659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1282700" y="6324600"/>
            <a:ext cx="7300109" cy="27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374" y="5447905"/>
            <a:ext cx="342630" cy="365125"/>
          </a:xfrm>
        </p:spPr>
        <p:txBody>
          <a:bodyPr/>
          <a:lstStyle/>
          <a:p>
            <a:fld id="{F17F76E7-C628-B140-8644-8813A1FF0F21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 descr="Back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42" y="254000"/>
            <a:ext cx="8774358" cy="5632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3700" y="254000"/>
            <a:ext cx="8420100" cy="645291"/>
          </a:xfrm>
          <a:prstGeom prst="rect">
            <a:avLst/>
          </a:prstGeom>
          <a:solidFill>
            <a:srgbClr val="1D3C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7242" y="5321301"/>
            <a:ext cx="8774358" cy="76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26958" y="1317228"/>
            <a:ext cx="1267609" cy="160205"/>
          </a:xfrm>
          <a:prstGeom prst="rect">
            <a:avLst/>
          </a:prstGeom>
          <a:solidFill>
            <a:srgbClr val="E736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826958" y="1317228"/>
            <a:ext cx="0" cy="451207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46300" y="1266426"/>
            <a:ext cx="948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</a:rPr>
              <a:t>1</a:t>
            </a:r>
            <a:r>
              <a:rPr lang="en-US" sz="1000" b="1" dirty="0" smtClean="0">
                <a:solidFill>
                  <a:schemeClr val="bg1"/>
                </a:solidFill>
              </a:rPr>
              <a:t>-</a:t>
            </a:r>
            <a:r>
              <a:rPr lang="en-US" sz="1000" b="1" dirty="0">
                <a:solidFill>
                  <a:schemeClr val="bg1"/>
                </a:solidFill>
              </a:rPr>
              <a:t>2</a:t>
            </a:r>
            <a:r>
              <a:rPr lang="en-US" sz="1000" b="1" dirty="0" smtClean="0">
                <a:solidFill>
                  <a:schemeClr val="bg1"/>
                </a:solidFill>
              </a:rPr>
              <a:t> YEARS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1436" y="936228"/>
            <a:ext cx="1126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kern="900" cap="all" dirty="0" smtClean="0"/>
              <a:t>BTRL - 1</a:t>
            </a:r>
            <a:endParaRPr lang="en-US" sz="1600" b="1" kern="900" cap="all" dirty="0"/>
          </a:p>
        </p:txBody>
      </p:sp>
      <p:sp>
        <p:nvSpPr>
          <p:cNvPr id="15" name="Rectangle 14"/>
          <p:cNvSpPr/>
          <p:nvPr/>
        </p:nvSpPr>
        <p:spPr>
          <a:xfrm>
            <a:off x="3695700" y="1317228"/>
            <a:ext cx="1267609" cy="160205"/>
          </a:xfrm>
          <a:prstGeom prst="rect">
            <a:avLst/>
          </a:prstGeom>
          <a:solidFill>
            <a:srgbClr val="E736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695700" y="1317228"/>
            <a:ext cx="0" cy="451207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15042" y="1266426"/>
            <a:ext cx="948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 smtClean="0">
                <a:solidFill>
                  <a:schemeClr val="bg1"/>
                </a:solidFill>
              </a:rPr>
              <a:t>2-5 YEARS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88878" y="961628"/>
            <a:ext cx="1126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kern="900" cap="all" dirty="0" smtClean="0"/>
              <a:t>BTRL - 2</a:t>
            </a:r>
            <a:endParaRPr lang="en-US" sz="1600" b="1" kern="900" cap="all" dirty="0"/>
          </a:p>
        </p:txBody>
      </p:sp>
      <p:sp>
        <p:nvSpPr>
          <p:cNvPr id="20" name="Rectangle 19"/>
          <p:cNvSpPr/>
          <p:nvPr/>
        </p:nvSpPr>
        <p:spPr>
          <a:xfrm>
            <a:off x="5486400" y="1317228"/>
            <a:ext cx="1267609" cy="160205"/>
          </a:xfrm>
          <a:prstGeom prst="rect">
            <a:avLst/>
          </a:prstGeom>
          <a:solidFill>
            <a:srgbClr val="E736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5486400" y="1317228"/>
            <a:ext cx="0" cy="451207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05742" y="1266426"/>
            <a:ext cx="948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 smtClean="0">
                <a:solidFill>
                  <a:schemeClr val="bg1"/>
                </a:solidFill>
              </a:rPr>
              <a:t>2-5 YEARS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79578" y="961628"/>
            <a:ext cx="1126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kern="900" cap="all" dirty="0" smtClean="0"/>
              <a:t>BTRL - 3</a:t>
            </a:r>
            <a:endParaRPr lang="en-US" sz="1600" b="1" kern="900" cap="all" dirty="0"/>
          </a:p>
        </p:txBody>
      </p:sp>
      <p:sp>
        <p:nvSpPr>
          <p:cNvPr id="25" name="Rectangle 24"/>
          <p:cNvSpPr/>
          <p:nvPr/>
        </p:nvSpPr>
        <p:spPr>
          <a:xfrm>
            <a:off x="7315200" y="1317228"/>
            <a:ext cx="1267609" cy="160205"/>
          </a:xfrm>
          <a:prstGeom prst="rect">
            <a:avLst/>
          </a:prstGeom>
          <a:solidFill>
            <a:srgbClr val="E736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7315200" y="1317228"/>
            <a:ext cx="0" cy="451207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34542" y="1266426"/>
            <a:ext cx="948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 smtClean="0">
                <a:solidFill>
                  <a:schemeClr val="bg1"/>
                </a:solidFill>
              </a:rPr>
              <a:t>5-10 YEARS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37400" y="961628"/>
            <a:ext cx="1449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kern="900" cap="all" dirty="0" smtClean="0"/>
              <a:t>BTRL – 5 - 6</a:t>
            </a:r>
            <a:endParaRPr lang="en-US" sz="1600" b="1" kern="900" cap="all" dirty="0"/>
          </a:p>
        </p:txBody>
      </p:sp>
      <p:sp>
        <p:nvSpPr>
          <p:cNvPr id="29" name="TextBox 28"/>
          <p:cNvSpPr txBox="1"/>
          <p:nvPr/>
        </p:nvSpPr>
        <p:spPr>
          <a:xfrm>
            <a:off x="393700" y="254000"/>
            <a:ext cx="8420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bg1"/>
                </a:solidFill>
              </a:rPr>
              <a:t>Battery Technology Readiness Level (BTRL)</a:t>
            </a:r>
            <a:endParaRPr lang="en-US" sz="3400" b="1" dirty="0">
              <a:solidFill>
                <a:schemeClr val="bg1"/>
              </a:solidFill>
            </a:endParaRPr>
          </a:p>
        </p:txBody>
      </p:sp>
      <p:pic>
        <p:nvPicPr>
          <p:cNvPr id="30" name="Picture 29" descr="BTRL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42" y="3428493"/>
            <a:ext cx="1571615" cy="1555496"/>
          </a:xfrm>
          <a:prstGeom prst="rect">
            <a:avLst/>
          </a:prstGeom>
        </p:spPr>
      </p:pic>
      <p:pic>
        <p:nvPicPr>
          <p:cNvPr id="31" name="Picture 30" descr="BTRL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6" y="2730500"/>
            <a:ext cx="1441704" cy="12573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Picture 31" descr="BTRL-3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12" y="1727200"/>
            <a:ext cx="1694688" cy="1709928"/>
          </a:xfrm>
          <a:prstGeom prst="rect">
            <a:avLst/>
          </a:prstGeom>
        </p:spPr>
      </p:pic>
      <p:pic>
        <p:nvPicPr>
          <p:cNvPr id="33" name="Picture 32" descr="BTRL-3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973" y="3600704"/>
            <a:ext cx="1440159" cy="14653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4" name="Picture 33" descr="BTRL-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644" y="1651000"/>
            <a:ext cx="1250148" cy="1549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5" name="Picture 34" descr="BTRL-4b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2091" y1="27848" x2="72091" y2="27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64" y="3780028"/>
            <a:ext cx="1439059" cy="1121160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V="1">
            <a:off x="1439336" y="3289300"/>
            <a:ext cx="311422" cy="222504"/>
          </a:xfrm>
          <a:prstGeom prst="straightConnector1">
            <a:avLst/>
          </a:prstGeom>
          <a:ln w="38100" cmpd="sng">
            <a:solidFill>
              <a:srgbClr val="E73616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536700" y="4089400"/>
            <a:ext cx="520700" cy="329692"/>
          </a:xfrm>
          <a:prstGeom prst="straightConnector1">
            <a:avLst/>
          </a:prstGeom>
          <a:ln w="38100" cmpd="sng">
            <a:solidFill>
              <a:srgbClr val="E73616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2745045" y="2019300"/>
            <a:ext cx="1269997" cy="520700"/>
            <a:chOff x="2745045" y="2286000"/>
            <a:chExt cx="1121833" cy="609600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2745045" y="2286000"/>
              <a:ext cx="10855" cy="609600"/>
            </a:xfrm>
            <a:prstGeom prst="line">
              <a:avLst/>
            </a:prstGeom>
            <a:ln w="38100" cmpd="sng">
              <a:solidFill>
                <a:srgbClr val="E7361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2745045" y="2286000"/>
              <a:ext cx="1121833" cy="0"/>
            </a:xfrm>
            <a:prstGeom prst="straightConnector1">
              <a:avLst/>
            </a:prstGeom>
            <a:ln w="38100" cmpd="sng">
              <a:solidFill>
                <a:srgbClr val="E73616"/>
              </a:solidFill>
              <a:tailEnd type="arrow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5524500" y="1519451"/>
            <a:ext cx="1816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Proof-of-concept prototype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24500" y="3289300"/>
            <a:ext cx="1816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Research prototype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352800" y="3538728"/>
            <a:ext cx="998707" cy="673100"/>
            <a:chOff x="3882326" y="4038600"/>
            <a:chExt cx="617707" cy="673100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4500033" y="4038600"/>
              <a:ext cx="0" cy="673100"/>
            </a:xfrm>
            <a:prstGeom prst="line">
              <a:avLst/>
            </a:prstGeom>
            <a:ln w="38100" cmpd="sng">
              <a:solidFill>
                <a:srgbClr val="E7361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3882326" y="4699000"/>
              <a:ext cx="606852" cy="0"/>
            </a:xfrm>
            <a:prstGeom prst="straightConnector1">
              <a:avLst/>
            </a:prstGeom>
            <a:ln w="38100" cmpd="sng">
              <a:solidFill>
                <a:srgbClr val="E73616"/>
              </a:solidFill>
              <a:tailEnd type="arrow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 flipH="1">
            <a:off x="4857721" y="3526028"/>
            <a:ext cx="867252" cy="779272"/>
            <a:chOff x="3596341" y="4038600"/>
            <a:chExt cx="903692" cy="1244600"/>
          </a:xfrm>
        </p:grpSpPr>
        <p:cxnSp>
          <p:nvCxnSpPr>
            <p:cNvPr id="46" name="Straight Connector 45"/>
            <p:cNvCxnSpPr/>
            <p:nvPr/>
          </p:nvCxnSpPr>
          <p:spPr>
            <a:xfrm flipH="1" flipV="1">
              <a:off x="4500033" y="4038600"/>
              <a:ext cx="0" cy="1244600"/>
            </a:xfrm>
            <a:prstGeom prst="line">
              <a:avLst/>
            </a:prstGeom>
            <a:ln w="38100" cmpd="sng">
              <a:solidFill>
                <a:srgbClr val="E7361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3596341" y="5270500"/>
              <a:ext cx="892838" cy="0"/>
            </a:xfrm>
            <a:prstGeom prst="straightConnector1">
              <a:avLst/>
            </a:prstGeom>
            <a:ln w="38100" cmpd="sng">
              <a:solidFill>
                <a:srgbClr val="E73616"/>
              </a:solidFill>
              <a:tailEnd type="arrow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4597400" y="3530600"/>
            <a:ext cx="1000552" cy="1123188"/>
            <a:chOff x="4597400" y="3797300"/>
            <a:chExt cx="1000552" cy="1206500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600808" y="5003800"/>
              <a:ext cx="997144" cy="0"/>
            </a:xfrm>
            <a:prstGeom prst="line">
              <a:avLst/>
            </a:prstGeom>
            <a:ln w="38100" cmpd="sng">
              <a:solidFill>
                <a:srgbClr val="E7361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4597400" y="3797300"/>
              <a:ext cx="0" cy="1206500"/>
            </a:xfrm>
            <a:prstGeom prst="straightConnector1">
              <a:avLst/>
            </a:prstGeom>
            <a:ln w="38100" cmpd="sng">
              <a:solidFill>
                <a:srgbClr val="E73616"/>
              </a:solidFill>
              <a:tailEnd type="arrow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0" name="Picture 49" descr="BTRL-4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52" y="1882140"/>
            <a:ext cx="1554480" cy="822960"/>
          </a:xfrm>
          <a:prstGeom prst="rect">
            <a:avLst/>
          </a:prstGeom>
        </p:spPr>
      </p:pic>
      <p:cxnSp>
        <p:nvCxnSpPr>
          <p:cNvPr id="51" name="Straight Arrow Connector 50"/>
          <p:cNvCxnSpPr/>
          <p:nvPr/>
        </p:nvCxnSpPr>
        <p:spPr>
          <a:xfrm flipV="1">
            <a:off x="6426200" y="2628900"/>
            <a:ext cx="0" cy="660400"/>
          </a:xfrm>
          <a:prstGeom prst="straightConnector1">
            <a:avLst/>
          </a:prstGeom>
          <a:ln w="38100" cmpd="sng">
            <a:solidFill>
              <a:srgbClr val="E73616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 rot="16200000" flipH="1">
            <a:off x="3820471" y="3123707"/>
            <a:ext cx="702059" cy="2852905"/>
            <a:chOff x="3882327" y="3114361"/>
            <a:chExt cx="617708" cy="2852905"/>
          </a:xfrm>
        </p:grpSpPr>
        <p:cxnSp>
          <p:nvCxnSpPr>
            <p:cNvPr id="53" name="Straight Connector 52"/>
            <p:cNvCxnSpPr/>
            <p:nvPr/>
          </p:nvCxnSpPr>
          <p:spPr>
            <a:xfrm rot="16200000">
              <a:off x="3073582" y="4540814"/>
              <a:ext cx="2852905" cy="0"/>
            </a:xfrm>
            <a:prstGeom prst="line">
              <a:avLst/>
            </a:prstGeom>
            <a:ln w="38100" cmpd="sng">
              <a:solidFill>
                <a:srgbClr val="E73616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>
              <a:off x="3882327" y="3136900"/>
              <a:ext cx="606853" cy="0"/>
            </a:xfrm>
            <a:prstGeom prst="straightConnector1">
              <a:avLst/>
            </a:prstGeom>
            <a:ln w="38100" cmpd="sng">
              <a:solidFill>
                <a:srgbClr val="E73616"/>
              </a:solidFill>
              <a:prstDash val="sysDash"/>
              <a:tailEnd type="arrow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5" name="TextBox 27"/>
          <p:cNvSpPr txBox="1">
            <a:spLocks noChangeArrowheads="1"/>
          </p:cNvSpPr>
          <p:nvPr/>
        </p:nvSpPr>
        <p:spPr bwMode="auto">
          <a:xfrm>
            <a:off x="134938" y="5378450"/>
            <a:ext cx="15160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1300" b="1" dirty="0">
                <a:solidFill>
                  <a:schemeClr val="bg1"/>
                </a:solidFill>
              </a:rPr>
              <a:t>Scientific Breakthrough</a:t>
            </a:r>
          </a:p>
        </p:txBody>
      </p:sp>
      <p:sp>
        <p:nvSpPr>
          <p:cNvPr id="56" name="TextBox 29"/>
          <p:cNvSpPr txBox="1">
            <a:spLocks noChangeArrowheads="1"/>
          </p:cNvSpPr>
          <p:nvPr/>
        </p:nvSpPr>
        <p:spPr bwMode="auto">
          <a:xfrm>
            <a:off x="1789113" y="5289550"/>
            <a:ext cx="18684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1300" b="1" dirty="0">
                <a:solidFill>
                  <a:schemeClr val="bg1"/>
                </a:solidFill>
              </a:rPr>
              <a:t>New class </a:t>
            </a:r>
            <a:br>
              <a:rPr lang="en-US" sz="1300" b="1" dirty="0">
                <a:solidFill>
                  <a:schemeClr val="bg1"/>
                </a:solidFill>
              </a:rPr>
            </a:br>
            <a:r>
              <a:rPr lang="en-US" sz="1300" b="1" dirty="0">
                <a:solidFill>
                  <a:schemeClr val="bg1"/>
                </a:solidFill>
              </a:rPr>
              <a:t>of materials </a:t>
            </a:r>
            <a:br>
              <a:rPr lang="en-US" sz="1300" b="1" dirty="0">
                <a:solidFill>
                  <a:schemeClr val="bg1"/>
                </a:solidFill>
              </a:rPr>
            </a:br>
            <a:r>
              <a:rPr lang="en-US" sz="1300" b="1" dirty="0">
                <a:solidFill>
                  <a:schemeClr val="bg1"/>
                </a:solidFill>
              </a:rPr>
              <a:t>synthesized</a:t>
            </a:r>
          </a:p>
        </p:txBody>
      </p:sp>
      <p:sp>
        <p:nvSpPr>
          <p:cNvPr id="57" name="TextBox 30"/>
          <p:cNvSpPr txBox="1">
            <a:spLocks noChangeArrowheads="1"/>
          </p:cNvSpPr>
          <p:nvPr/>
        </p:nvSpPr>
        <p:spPr bwMode="auto">
          <a:xfrm>
            <a:off x="3657600" y="5289550"/>
            <a:ext cx="1828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1300" b="1" dirty="0">
                <a:solidFill>
                  <a:schemeClr val="bg1"/>
                </a:solidFill>
              </a:rPr>
              <a:t>Proven </a:t>
            </a:r>
            <a:br>
              <a:rPr lang="en-US" sz="1300" b="1" dirty="0">
                <a:solidFill>
                  <a:schemeClr val="bg1"/>
                </a:solidFill>
              </a:rPr>
            </a:br>
            <a:r>
              <a:rPr lang="en-US" sz="1300" b="1" dirty="0" smtClean="0">
                <a:solidFill>
                  <a:schemeClr val="bg1"/>
                </a:solidFill>
              </a:rPr>
              <a:t>performance </a:t>
            </a:r>
          </a:p>
          <a:p>
            <a:pPr algn="ctr" eaLnBrk="1" hangingPunct="1"/>
            <a:r>
              <a:rPr lang="en-US" sz="1300" b="1" dirty="0" smtClean="0">
                <a:solidFill>
                  <a:schemeClr val="bg1"/>
                </a:solidFill>
              </a:rPr>
              <a:t>in </a:t>
            </a:r>
            <a:r>
              <a:rPr lang="en-US" sz="1300" b="1" dirty="0">
                <a:solidFill>
                  <a:schemeClr val="bg1"/>
                </a:solidFill>
              </a:rPr>
              <a:t>half cells</a:t>
            </a:r>
          </a:p>
        </p:txBody>
      </p:sp>
      <p:sp>
        <p:nvSpPr>
          <p:cNvPr id="58" name="TextBox 31"/>
          <p:cNvSpPr txBox="1">
            <a:spLocks noChangeArrowheads="1"/>
          </p:cNvSpPr>
          <p:nvPr/>
        </p:nvSpPr>
        <p:spPr bwMode="auto">
          <a:xfrm>
            <a:off x="5486400" y="5289550"/>
            <a:ext cx="19431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1300" b="1" dirty="0">
                <a:solidFill>
                  <a:schemeClr val="bg1"/>
                </a:solidFill>
              </a:rPr>
              <a:t>Proven </a:t>
            </a:r>
            <a:br>
              <a:rPr lang="en-US" sz="1300" b="1" dirty="0">
                <a:solidFill>
                  <a:schemeClr val="bg1"/>
                </a:solidFill>
              </a:rPr>
            </a:br>
            <a:r>
              <a:rPr lang="en-US" sz="1300" b="1" dirty="0" smtClean="0">
                <a:solidFill>
                  <a:schemeClr val="bg1"/>
                </a:solidFill>
              </a:rPr>
              <a:t>performance in</a:t>
            </a:r>
          </a:p>
          <a:p>
            <a:pPr algn="ctr" eaLnBrk="1" hangingPunct="1"/>
            <a:r>
              <a:rPr lang="en-US" sz="1300" b="1" dirty="0" smtClean="0">
                <a:solidFill>
                  <a:schemeClr val="bg1"/>
                </a:solidFill>
              </a:rPr>
              <a:t> </a:t>
            </a:r>
            <a:r>
              <a:rPr lang="en-US" sz="1300" b="1" dirty="0">
                <a:solidFill>
                  <a:schemeClr val="bg1"/>
                </a:solidFill>
              </a:rPr>
              <a:t>lab-scale full cells</a:t>
            </a:r>
          </a:p>
        </p:txBody>
      </p:sp>
      <p:sp>
        <p:nvSpPr>
          <p:cNvPr id="59" name="TextBox 32"/>
          <p:cNvSpPr txBox="1">
            <a:spLocks noChangeArrowheads="1"/>
          </p:cNvSpPr>
          <p:nvPr/>
        </p:nvSpPr>
        <p:spPr bwMode="auto">
          <a:xfrm>
            <a:off x="7353300" y="5289550"/>
            <a:ext cx="17970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1300" b="1" dirty="0">
                <a:solidFill>
                  <a:schemeClr val="bg1"/>
                </a:solidFill>
              </a:rPr>
              <a:t>Material scale-up, </a:t>
            </a:r>
            <a:br>
              <a:rPr lang="en-US" sz="1300" b="1" dirty="0">
                <a:solidFill>
                  <a:schemeClr val="bg1"/>
                </a:solidFill>
              </a:rPr>
            </a:br>
            <a:r>
              <a:rPr lang="en-US" sz="1300" b="1" dirty="0">
                <a:solidFill>
                  <a:schemeClr val="bg1"/>
                </a:solidFill>
              </a:rPr>
              <a:t>cell testing and </a:t>
            </a:r>
            <a:br>
              <a:rPr lang="en-US" sz="1300" b="1" dirty="0">
                <a:solidFill>
                  <a:schemeClr val="bg1"/>
                </a:solidFill>
              </a:rPr>
            </a:br>
            <a:r>
              <a:rPr lang="en-US" sz="1300" b="1" dirty="0">
                <a:solidFill>
                  <a:schemeClr val="bg1"/>
                </a:solidFill>
              </a:rPr>
              <a:t>scale-up to pack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910645" y="1854200"/>
            <a:ext cx="645855" cy="419608"/>
            <a:chOff x="6885245" y="2133600"/>
            <a:chExt cx="645855" cy="419608"/>
          </a:xfrm>
        </p:grpSpPr>
        <p:cxnSp>
          <p:nvCxnSpPr>
            <p:cNvPr id="61" name="Straight Arrow Connector 60"/>
            <p:cNvCxnSpPr/>
            <p:nvPr/>
          </p:nvCxnSpPr>
          <p:spPr>
            <a:xfrm flipH="1">
              <a:off x="6885245" y="2273300"/>
              <a:ext cx="419100" cy="279908"/>
            </a:xfrm>
            <a:prstGeom prst="straightConnector1">
              <a:avLst/>
            </a:prstGeom>
            <a:ln w="38100" cmpd="sng">
              <a:solidFill>
                <a:srgbClr val="E73616"/>
              </a:solidFill>
              <a:tailEnd type="arrow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7010400" y="2133600"/>
              <a:ext cx="520700" cy="329692"/>
            </a:xfrm>
            <a:prstGeom prst="straightConnector1">
              <a:avLst/>
            </a:prstGeom>
            <a:ln w="38100" cmpd="sng">
              <a:solidFill>
                <a:srgbClr val="E73616"/>
              </a:solidFill>
              <a:tailEnd type="arrow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5283200" y="6134100"/>
            <a:ext cx="23459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80"/>
                </a:solidFill>
                <a:latin typeface="Century Gothic"/>
                <a:cs typeface="Century Gothic"/>
              </a:rPr>
              <a:t>JCESR </a:t>
            </a:r>
          </a:p>
          <a:p>
            <a:pPr algn="ctr"/>
            <a:r>
              <a:rPr lang="en-US" sz="1600" dirty="0" smtClean="0">
                <a:solidFill>
                  <a:srgbClr val="000080"/>
                </a:solidFill>
                <a:latin typeface="Century Gothic"/>
                <a:cs typeface="Century Gothic"/>
              </a:rPr>
              <a:t>“sweet spot”</a:t>
            </a:r>
            <a:endParaRPr lang="en-US" sz="1600" dirty="0">
              <a:solidFill>
                <a:srgbClr val="000080"/>
              </a:solidFill>
              <a:latin typeface="Century Gothic"/>
              <a:cs typeface="Century Gothic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623354" y="6144640"/>
            <a:ext cx="1602946" cy="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11260" y="6195060"/>
            <a:ext cx="2681542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200" dirty="0" smtClean="0">
                <a:solidFill>
                  <a:srgbClr val="000080"/>
                </a:solidFill>
                <a:latin typeface="Century Gothic"/>
                <a:cs typeface="Century Gothic"/>
              </a:rPr>
              <a:t>Developed collaboratively with </a:t>
            </a:r>
          </a:p>
          <a:p>
            <a:pPr algn="ctr">
              <a:spcAft>
                <a:spcPts val="900"/>
              </a:spcAft>
            </a:pPr>
            <a:r>
              <a:rPr lang="en-US" sz="1200" dirty="0" smtClean="0">
                <a:solidFill>
                  <a:srgbClr val="000080"/>
                </a:solidFill>
                <a:latin typeface="Century Gothic"/>
                <a:cs typeface="Century Gothic"/>
              </a:rPr>
              <a:t>JCI, NASA-Glenn, TARDEC</a:t>
            </a:r>
            <a:endParaRPr lang="en-US" sz="1200" dirty="0">
              <a:solidFill>
                <a:srgbClr val="000080"/>
              </a:solidFill>
              <a:latin typeface="Century Gothic"/>
              <a:cs typeface="Century Gothic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595561" y="970151"/>
            <a:ext cx="1126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kern="900" cap="all" dirty="0" smtClean="0"/>
              <a:t>BTRL - 3</a:t>
            </a:r>
            <a:endParaRPr lang="en-US" sz="1600" b="1" kern="900" cap="all" dirty="0"/>
          </a:p>
        </p:txBody>
      </p:sp>
      <p:sp>
        <p:nvSpPr>
          <p:cNvPr id="64" name="TextBox 63"/>
          <p:cNvSpPr txBox="1"/>
          <p:nvPr/>
        </p:nvSpPr>
        <p:spPr>
          <a:xfrm>
            <a:off x="1018730" y="6073520"/>
            <a:ext cx="2155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80"/>
                </a:solidFill>
                <a:latin typeface="Century Gothic"/>
                <a:cs typeface="Century Gothic"/>
              </a:rPr>
              <a:t>Response to advice from </a:t>
            </a:r>
          </a:p>
          <a:p>
            <a:pPr algn="ctr">
              <a:spcAft>
                <a:spcPts val="900"/>
              </a:spcAft>
            </a:pPr>
            <a:r>
              <a:rPr lang="en-US" sz="1100" dirty="0" smtClean="0">
                <a:solidFill>
                  <a:srgbClr val="000080"/>
                </a:solidFill>
                <a:latin typeface="Century Gothic"/>
                <a:cs typeface="Century Gothic"/>
              </a:rPr>
              <a:t>Governance Committee, ESAC and action item from Oct 1 Management Review </a:t>
            </a:r>
            <a:endParaRPr lang="en-US" sz="1100" dirty="0">
              <a:solidFill>
                <a:srgbClr val="00008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794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2898" y="777881"/>
            <a:ext cx="6673931" cy="1810085"/>
            <a:chOff x="114083" y="781025"/>
            <a:chExt cx="6673931" cy="1810085"/>
          </a:xfrm>
        </p:grpSpPr>
        <p:pic>
          <p:nvPicPr>
            <p:cNvPr id="6" name="Picture 5" descr="glow-deployment.png"/>
            <p:cNvPicPr>
              <a:picLocks noChangeAspect="1"/>
            </p:cNvPicPr>
            <p:nvPr/>
          </p:nvPicPr>
          <p:blipFill>
            <a:blip r:embed="rId2" cstate="email">
              <a:duotone>
                <a:prstClr val="black"/>
                <a:srgbClr val="FFFF6C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9765" y="1150184"/>
              <a:ext cx="1488249" cy="1097827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7" name="Pentagon 6"/>
            <p:cNvSpPr/>
            <p:nvPr/>
          </p:nvSpPr>
          <p:spPr>
            <a:xfrm>
              <a:off x="4056537" y="1162025"/>
              <a:ext cx="1573972" cy="1030110"/>
            </a:xfrm>
            <a:prstGeom prst="homePlate">
              <a:avLst>
                <a:gd name="adj" fmla="val 24657"/>
              </a:avLst>
            </a:prstGeom>
            <a:solidFill>
              <a:srgbClr val="5E3E7B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47762" y="1162025"/>
              <a:ext cx="2949221" cy="317501"/>
            </a:xfrm>
            <a:prstGeom prst="rect">
              <a:avLst/>
            </a:prstGeom>
            <a:solidFill>
              <a:srgbClr val="FF49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26317" y="1211413"/>
              <a:ext cx="2180165" cy="215444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Multivalent Intercalation </a:t>
              </a:r>
              <a:endParaRPr lang="en-GB" sz="14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7762" y="1514802"/>
              <a:ext cx="2949221" cy="317501"/>
            </a:xfrm>
            <a:prstGeom prst="rect">
              <a:avLst/>
            </a:prstGeom>
            <a:solidFill>
              <a:srgbClr val="FF49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26317" y="1564190"/>
              <a:ext cx="2370666" cy="215444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Chemical Transformation</a:t>
              </a:r>
              <a:endParaRPr lang="en-GB" sz="14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7762" y="1874635"/>
              <a:ext cx="2949221" cy="317501"/>
            </a:xfrm>
            <a:prstGeom prst="rect">
              <a:avLst/>
            </a:prstGeom>
            <a:solidFill>
              <a:srgbClr val="FF49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26317" y="1924022"/>
              <a:ext cx="2180165" cy="215444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Non-Aqueous </a:t>
              </a:r>
              <a:r>
                <a:rPr lang="en-US" sz="1400" dirty="0" err="1" smtClean="0">
                  <a:solidFill>
                    <a:prstClr val="white"/>
                  </a:solidFill>
                  <a:latin typeface="Arial"/>
                  <a:cs typeface="Arial"/>
                </a:rPr>
                <a:t>Redox</a:t>
              </a:r>
              <a:r>
                <a:rPr lang="en-US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 Flow </a:t>
              </a:r>
              <a:endParaRPr lang="en-GB" sz="14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47762" y="781025"/>
              <a:ext cx="481399" cy="1810085"/>
            </a:xfrm>
            <a:prstGeom prst="rect">
              <a:avLst/>
            </a:prstGeom>
            <a:solidFill>
              <a:srgbClr val="FF494E"/>
            </a:solidFill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457829" y="1432464"/>
              <a:ext cx="1667044" cy="523220"/>
            </a:xfrm>
            <a:prstGeom prst="rect">
              <a:avLst/>
            </a:prstGeom>
            <a:noFill/>
            <a:effectLst>
              <a:outerShdw blurRad="63500" dist="25400" dir="2700000">
                <a:srgbClr val="000000">
                  <a:alpha val="7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CROSSCUTTING SCIENCE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2744205" y="985635"/>
              <a:ext cx="1665110" cy="1390861"/>
            </a:xfrm>
            <a:prstGeom prst="ellipse">
              <a:avLst/>
            </a:prstGeom>
            <a:solidFill>
              <a:srgbClr val="008080"/>
            </a:solidFill>
            <a:ln w="444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endParaRPr lang="en-GB" dirty="0" smtClean="0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44205" y="1347732"/>
              <a:ext cx="1665110" cy="646331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Systems</a:t>
              </a:r>
              <a:br>
                <a:rPr lang="en-US" sz="1400" dirty="0" smtClean="0">
                  <a:solidFill>
                    <a:prstClr val="white"/>
                  </a:solidFill>
                  <a:latin typeface="Arial"/>
                  <a:cs typeface="Arial"/>
                </a:rPr>
              </a:br>
              <a:r>
                <a:rPr lang="en-US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Analysis and Translation</a:t>
              </a:r>
              <a:endParaRPr lang="en-GB" sz="14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422971" y="1334146"/>
              <a:ext cx="1016134" cy="646331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Cell Design</a:t>
              </a:r>
              <a:br>
                <a:rPr lang="en-US" sz="1400" dirty="0" smtClean="0">
                  <a:solidFill>
                    <a:prstClr val="white"/>
                  </a:solidFill>
                  <a:latin typeface="Arial"/>
                  <a:cs typeface="Arial"/>
                </a:rPr>
              </a:br>
              <a:r>
                <a:rPr lang="en-US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and Prototyping</a:t>
              </a:r>
              <a:endParaRPr lang="en-GB" sz="14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grpSp>
          <p:nvGrpSpPr>
            <p:cNvPr id="19" name="Group 46"/>
            <p:cNvGrpSpPr/>
            <p:nvPr/>
          </p:nvGrpSpPr>
          <p:grpSpPr>
            <a:xfrm>
              <a:off x="2561265" y="860552"/>
              <a:ext cx="2038159" cy="1667043"/>
              <a:chOff x="-36387" y="2969492"/>
              <a:chExt cx="1682063" cy="1332698"/>
            </a:xfrm>
          </p:grpSpPr>
          <p:sp>
            <p:nvSpPr>
              <p:cNvPr id="21" name="Circular Arrow 20"/>
              <p:cNvSpPr/>
              <p:nvPr/>
            </p:nvSpPr>
            <p:spPr>
              <a:xfrm rot="5400000">
                <a:off x="388725" y="3045239"/>
                <a:ext cx="1332697" cy="1181204"/>
              </a:xfrm>
              <a:prstGeom prst="circularArrow">
                <a:avLst>
                  <a:gd name="adj1" fmla="val 3265"/>
                  <a:gd name="adj2" fmla="val 595296"/>
                  <a:gd name="adj3" fmla="val 20395706"/>
                  <a:gd name="adj4" fmla="val 11283006"/>
                  <a:gd name="adj5" fmla="val 7332"/>
                </a:avLst>
              </a:prstGeom>
              <a:solidFill>
                <a:srgbClr val="062858">
                  <a:alpha val="25000"/>
                </a:srgbClr>
              </a:solidFill>
              <a:effectLst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endParaRPr lang="en-GB" dirty="0" smtClean="0">
                  <a:solidFill>
                    <a:prstClr val="white"/>
                  </a:solidFill>
                  <a:latin typeface="Lucida Sans Unicode"/>
                </a:endParaRPr>
              </a:p>
            </p:txBody>
          </p:sp>
          <p:sp>
            <p:nvSpPr>
              <p:cNvPr id="22" name="Circular Arrow 21"/>
              <p:cNvSpPr/>
              <p:nvPr/>
            </p:nvSpPr>
            <p:spPr>
              <a:xfrm rot="16200000">
                <a:off x="-112133" y="3045239"/>
                <a:ext cx="1332697" cy="1181205"/>
              </a:xfrm>
              <a:prstGeom prst="circularArrow">
                <a:avLst>
                  <a:gd name="adj1" fmla="val 3265"/>
                  <a:gd name="adj2" fmla="val 595296"/>
                  <a:gd name="adj3" fmla="val 20395706"/>
                  <a:gd name="adj4" fmla="val 11283006"/>
                  <a:gd name="adj5" fmla="val 7332"/>
                </a:avLst>
              </a:prstGeom>
              <a:solidFill>
                <a:srgbClr val="062858">
                  <a:alpha val="25000"/>
                </a:srgbClr>
              </a:solidFill>
              <a:effectLst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endParaRPr lang="en-GB" dirty="0" smtClean="0">
                  <a:solidFill>
                    <a:prstClr val="white"/>
                  </a:solidFill>
                  <a:latin typeface="Lucida Sans Unicode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5650355" y="1461098"/>
              <a:ext cx="1137659" cy="430887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89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Commercial Deployment</a:t>
              </a:r>
              <a:endParaRPr lang="en-GB" sz="14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2" name="TextBox 31"/>
          <p:cNvSpPr txBox="1">
            <a:spLocks noChangeAspect="1"/>
          </p:cNvSpPr>
          <p:nvPr/>
        </p:nvSpPr>
        <p:spPr>
          <a:xfrm>
            <a:off x="2885440" y="5829792"/>
            <a:ext cx="3764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  <a:cs typeface="Century Gothic"/>
              </a:rPr>
              <a:t>Quantifying the promise of Li-air batteries </a:t>
            </a:r>
            <a:r>
              <a:rPr lang="en-US" sz="1200" dirty="0" smtClean="0">
                <a:latin typeface="+mj-lt"/>
                <a:cs typeface="Century Gothic"/>
              </a:rPr>
              <a:t>(with GM) </a:t>
            </a:r>
          </a:p>
          <a:p>
            <a:pPr algn="ctr"/>
            <a:r>
              <a:rPr lang="en-US" sz="1200" i="1" dirty="0" smtClean="0">
                <a:solidFill>
                  <a:srgbClr val="000000"/>
                </a:solidFill>
                <a:latin typeface="+mj-lt"/>
                <a:cs typeface="Century Gothic"/>
              </a:rPr>
              <a:t>Gallagher et al, Energy and Environmental Science (2014) </a:t>
            </a:r>
            <a:r>
              <a:rPr lang="en-US" sz="1200" dirty="0"/>
              <a:t> </a:t>
            </a:r>
            <a:r>
              <a:rPr lang="en-US" sz="1200" dirty="0" smtClean="0"/>
              <a:t>  DOI</a:t>
            </a:r>
            <a:r>
              <a:rPr lang="en-US" sz="1200" dirty="0"/>
              <a:t>:10.1039/C3EE43870H </a:t>
            </a:r>
            <a:endParaRPr lang="en-US" sz="1200" i="1" dirty="0">
              <a:solidFill>
                <a:srgbClr val="000000"/>
              </a:solidFill>
              <a:latin typeface="+mj-lt"/>
              <a:cs typeface="Century Gothic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10400" y="838157"/>
            <a:ext cx="1866900" cy="1493243"/>
          </a:xfrm>
          <a:prstGeom prst="roundRect">
            <a:avLst/>
          </a:prstGeom>
          <a:solidFill>
            <a:srgbClr val="FDFFA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>
            <a:spLocks noChangeAspect="1"/>
          </p:cNvSpPr>
          <p:nvPr/>
        </p:nvSpPr>
        <p:spPr>
          <a:xfrm>
            <a:off x="6887632" y="872025"/>
            <a:ext cx="2095502" cy="13619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200" dirty="0" smtClean="0">
                <a:latin typeface="+mj-lt"/>
                <a:cs typeface="Century Gothic"/>
              </a:rPr>
              <a:t>Link to Community</a:t>
            </a:r>
          </a:p>
          <a:p>
            <a:pPr algn="ctr"/>
            <a:r>
              <a:rPr lang="en-US" sz="1100" i="1" dirty="0" smtClean="0">
                <a:latin typeface="+mj-lt"/>
                <a:cs typeface="Century Gothic"/>
              </a:rPr>
              <a:t>New IP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latin typeface="+mj-lt"/>
                <a:cs typeface="Century Gothic"/>
              </a:rPr>
              <a:t>I</a:t>
            </a:r>
            <a:r>
              <a:rPr lang="en-US" sz="1200" dirty="0" smtClean="0">
                <a:latin typeface="+mj-lt"/>
                <a:cs typeface="Century Gothic"/>
              </a:rPr>
              <a:t>nfinite current collector</a:t>
            </a:r>
            <a:endParaRPr lang="en-US" sz="1200" dirty="0">
              <a:latin typeface="+mj-lt"/>
              <a:cs typeface="Century Gothic"/>
            </a:endParaRPr>
          </a:p>
          <a:p>
            <a:pPr algn="ctr"/>
            <a:r>
              <a:rPr lang="en-US" sz="1100" i="1" dirty="0" smtClean="0">
                <a:latin typeface="+mj-lt"/>
                <a:cs typeface="Century Gothic"/>
              </a:rPr>
              <a:t>Industry-</a:t>
            </a:r>
            <a:r>
              <a:rPr lang="en-US" sz="1100" i="1" dirty="0">
                <a:latin typeface="+mj-lt"/>
                <a:cs typeface="Century Gothic"/>
              </a:rPr>
              <a:t>s</a:t>
            </a:r>
            <a:r>
              <a:rPr lang="en-US" sz="1100" i="1" dirty="0" smtClean="0">
                <a:latin typeface="+mj-lt"/>
                <a:cs typeface="Century Gothic"/>
              </a:rPr>
              <a:t>cience collaboration </a:t>
            </a:r>
          </a:p>
          <a:p>
            <a:pPr algn="ctr">
              <a:spcAft>
                <a:spcPts val="600"/>
              </a:spcAft>
            </a:pPr>
            <a:r>
              <a:rPr lang="en-US" sz="1200" dirty="0" smtClean="0">
                <a:latin typeface="+mj-lt"/>
                <a:cs typeface="Century Gothic"/>
              </a:rPr>
              <a:t> </a:t>
            </a:r>
            <a:r>
              <a:rPr lang="en-US" sz="1200" dirty="0">
                <a:latin typeface="+mj-lt"/>
                <a:cs typeface="Century Gothic"/>
              </a:rPr>
              <a:t>S</a:t>
            </a:r>
            <a:r>
              <a:rPr lang="en-US" sz="1200" dirty="0" smtClean="0">
                <a:latin typeface="+mj-lt"/>
                <a:cs typeface="Century Gothic"/>
              </a:rPr>
              <a:t>ix projects of interest to JCI</a:t>
            </a:r>
          </a:p>
          <a:p>
            <a:pPr algn="ctr">
              <a:spcAft>
                <a:spcPts val="600"/>
              </a:spcAft>
            </a:pPr>
            <a:r>
              <a:rPr lang="en-US" sz="1200" dirty="0" smtClean="0">
                <a:latin typeface="+mj-lt"/>
                <a:cs typeface="Century Gothic"/>
              </a:rPr>
              <a:t>MOU with NASA-Glenn </a:t>
            </a:r>
            <a:endParaRPr lang="en-US" sz="1200" dirty="0">
              <a:latin typeface="+mj-lt"/>
              <a:cs typeface="Century Gothic"/>
            </a:endParaRPr>
          </a:p>
        </p:txBody>
      </p:sp>
      <p:sp>
        <p:nvSpPr>
          <p:cNvPr id="43" name="Down Arrow 42"/>
          <p:cNvSpPr/>
          <p:nvPr/>
        </p:nvSpPr>
        <p:spPr>
          <a:xfrm rot="17940012">
            <a:off x="5783128" y="2399196"/>
            <a:ext cx="318772" cy="1069101"/>
          </a:xfrm>
          <a:prstGeom prst="downArrow">
            <a:avLst/>
          </a:prstGeom>
          <a:solidFill>
            <a:srgbClr val="00808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wn Arrow 44"/>
          <p:cNvSpPr/>
          <p:nvPr/>
        </p:nvSpPr>
        <p:spPr>
          <a:xfrm rot="16200000">
            <a:off x="6703866" y="1604509"/>
            <a:ext cx="318772" cy="218097"/>
          </a:xfrm>
          <a:prstGeom prst="downArrow">
            <a:avLst/>
          </a:prstGeom>
          <a:solidFill>
            <a:srgbClr val="00808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2967079" y="2351283"/>
            <a:ext cx="1323800" cy="638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Century Gothic"/>
                <a:cs typeface="Century Gothic"/>
              </a:rPr>
              <a:t>Battery Design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50960" y="2266117"/>
            <a:ext cx="1478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Century Gothic"/>
                <a:cs typeface="Century Gothic"/>
              </a:rPr>
              <a:t>Research Prototyping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98589" y="2256646"/>
            <a:ext cx="145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Century Gothic"/>
                <a:cs typeface="Century Gothic"/>
              </a:rPr>
              <a:t>Discovery Science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39073" y="2331400"/>
            <a:ext cx="1478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Century Gothic"/>
                <a:cs typeface="Century Gothic"/>
              </a:rPr>
              <a:t>Manufacturing</a:t>
            </a:r>
          </a:p>
          <a:p>
            <a:pPr algn="ctr"/>
            <a:r>
              <a:rPr lang="en-US" sz="1400" i="1" dirty="0" smtClean="0">
                <a:latin typeface="Century Gothic"/>
                <a:cs typeface="Century Gothic"/>
              </a:rPr>
              <a:t>Collaboration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85132" y="304800"/>
            <a:ext cx="8043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80"/>
                </a:solidFill>
                <a:latin typeface="Arial"/>
                <a:cs typeface="Arial"/>
              </a:rPr>
              <a:t>JCESR Achieves Across the Science-Manufacturing Spectrum</a:t>
            </a:r>
            <a:endParaRPr lang="en-US" sz="2000" dirty="0">
              <a:solidFill>
                <a:srgbClr val="000080"/>
              </a:solidFill>
              <a:latin typeface="Arial"/>
              <a:cs typeface="Arial"/>
            </a:endParaRPr>
          </a:p>
        </p:txBody>
      </p:sp>
      <p:sp>
        <p:nvSpPr>
          <p:cNvPr id="50" name="Down Arrow 49"/>
          <p:cNvSpPr/>
          <p:nvPr/>
        </p:nvSpPr>
        <p:spPr>
          <a:xfrm rot="20958104">
            <a:off x="3879520" y="2570421"/>
            <a:ext cx="318772" cy="364894"/>
          </a:xfrm>
          <a:prstGeom prst="downArrow">
            <a:avLst/>
          </a:prstGeom>
          <a:solidFill>
            <a:srgbClr val="00808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3234656" y="2850523"/>
            <a:ext cx="2832163" cy="3020559"/>
            <a:chOff x="2993352" y="2816655"/>
            <a:chExt cx="2832163" cy="3020559"/>
          </a:xfrm>
        </p:grpSpPr>
        <p:grpSp>
          <p:nvGrpSpPr>
            <p:cNvPr id="25" name="Group 24"/>
            <p:cNvGrpSpPr/>
            <p:nvPr/>
          </p:nvGrpSpPr>
          <p:grpSpPr>
            <a:xfrm>
              <a:off x="2993352" y="2816655"/>
              <a:ext cx="2832163" cy="3020559"/>
              <a:chOff x="2993352" y="2816655"/>
              <a:chExt cx="2832163" cy="3020559"/>
            </a:xfrm>
          </p:grpSpPr>
          <p:pic>
            <p:nvPicPr>
              <p:cNvPr id="126" name="Picture 125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9471" y="3001999"/>
                <a:ext cx="2481419" cy="2688194"/>
              </a:xfrm>
              <a:prstGeom prst="rect">
                <a:avLst/>
              </a:prstGeom>
            </p:spPr>
          </p:pic>
          <p:sp>
            <p:nvSpPr>
              <p:cNvPr id="127" name="TextBox 126"/>
              <p:cNvSpPr txBox="1"/>
              <p:nvPr/>
            </p:nvSpPr>
            <p:spPr>
              <a:xfrm>
                <a:off x="3556275" y="2816655"/>
                <a:ext cx="1672129" cy="215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System Mass for 100 </a:t>
                </a:r>
                <a:r>
                  <a:rPr lang="en-US" sz="1050" dirty="0" err="1" smtClean="0"/>
                  <a:t>kWh</a:t>
                </a:r>
                <a:r>
                  <a:rPr lang="en-US" sz="1050" baseline="-25000" dirty="0" err="1" smtClean="0"/>
                  <a:t>use</a:t>
                </a:r>
                <a:r>
                  <a:rPr lang="en-US" sz="1050" dirty="0" smtClean="0"/>
                  <a:t> (kg)</a:t>
                </a:r>
                <a:endParaRPr lang="en-US" sz="1050" baseline="-25000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 rot="16200000">
                <a:off x="4852141" y="4169261"/>
                <a:ext cx="1730919" cy="215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smtClean="0"/>
                  <a:t>System Volume for 100 </a:t>
                </a:r>
                <a:r>
                  <a:rPr lang="en-US" sz="1050" dirty="0" err="1" smtClean="0"/>
                  <a:t>kWh</a:t>
                </a:r>
                <a:r>
                  <a:rPr lang="en-US" sz="1050" baseline="-25000" dirty="0" err="1" smtClean="0"/>
                  <a:t>use</a:t>
                </a:r>
                <a:r>
                  <a:rPr lang="en-US" sz="1050" dirty="0" smtClean="0"/>
                  <a:t> (L)</a:t>
                </a:r>
                <a:endParaRPr lang="en-US" sz="1050" baseline="-25000" dirty="0"/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3345773" y="5601765"/>
                <a:ext cx="2042745" cy="2354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Useable Specific Energy (</a:t>
                </a:r>
                <a:r>
                  <a:rPr lang="en-US" sz="1200" b="1" dirty="0" err="1" smtClean="0"/>
                  <a:t>Wh</a:t>
                </a:r>
                <a:r>
                  <a:rPr lang="en-US" sz="1200" b="1" baseline="-25000" dirty="0" err="1" smtClean="0"/>
                  <a:t>use</a:t>
                </a:r>
                <a:r>
                  <a:rPr lang="en-US" sz="1200" b="1" dirty="0" smtClean="0"/>
                  <a:t>/kg)</a:t>
                </a:r>
                <a:endParaRPr lang="en-US" sz="1200" b="1" baseline="-25000" dirty="0"/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 rot="16200000">
                <a:off x="2122409" y="4160406"/>
                <a:ext cx="1977336" cy="235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Useable Energy Density (</a:t>
                </a:r>
                <a:r>
                  <a:rPr lang="en-US" sz="1200" b="1" dirty="0" err="1" smtClean="0"/>
                  <a:t>Wh</a:t>
                </a:r>
                <a:r>
                  <a:rPr lang="en-US" sz="1200" b="1" baseline="-25000" dirty="0" err="1" smtClean="0"/>
                  <a:t>use</a:t>
                </a:r>
                <a:r>
                  <a:rPr lang="en-US" sz="1200" b="1" dirty="0" smtClean="0"/>
                  <a:t>/L)</a:t>
                </a:r>
                <a:endParaRPr lang="en-US" sz="1200" b="1" baseline="-25000" dirty="0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3439887" y="4593410"/>
                <a:ext cx="7754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Tesla Model S</a:t>
                </a:r>
              </a:p>
              <a:p>
                <a:r>
                  <a:rPr lang="en-US" sz="800" b="1" dirty="0" smtClean="0"/>
                  <a:t>85 </a:t>
                </a:r>
                <a:r>
                  <a:rPr lang="en-US" sz="800" b="1" dirty="0" err="1" smtClean="0"/>
                  <a:t>kWh</a:t>
                </a:r>
                <a:r>
                  <a:rPr lang="en-US" sz="800" b="1" baseline="-25000" dirty="0" err="1" smtClean="0"/>
                  <a:t>use</a:t>
                </a:r>
                <a:endParaRPr lang="en-US" sz="800" b="1" baseline="-25000" dirty="0"/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3742152" y="5083605"/>
                <a:ext cx="6719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Nissan Leaf</a:t>
                </a:r>
              </a:p>
              <a:p>
                <a:r>
                  <a:rPr lang="en-US" sz="800" b="1" dirty="0" smtClean="0"/>
                  <a:t>22 </a:t>
                </a:r>
                <a:r>
                  <a:rPr lang="en-US" sz="800" b="1" dirty="0" err="1" smtClean="0"/>
                  <a:t>kWh</a:t>
                </a:r>
                <a:r>
                  <a:rPr lang="en-US" sz="800" b="1" baseline="-25000" dirty="0" err="1" smtClean="0"/>
                  <a:t>use</a:t>
                </a:r>
                <a:endParaRPr lang="en-US" sz="800" b="1" baseline="-25000" dirty="0"/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>
                <a:off x="3674461" y="5203110"/>
                <a:ext cx="160289" cy="370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3859350" y="4749474"/>
                <a:ext cx="129540" cy="6477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Oval 134"/>
              <p:cNvSpPr/>
              <p:nvPr/>
            </p:nvSpPr>
            <p:spPr>
              <a:xfrm rot="2161262">
                <a:off x="4355204" y="3325904"/>
                <a:ext cx="164482" cy="66950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 rot="1789672">
                <a:off x="4157108" y="3814145"/>
                <a:ext cx="148052" cy="571761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/>
              </a:p>
            </p:txBody>
          </p:sp>
          <p:sp>
            <p:nvSpPr>
              <p:cNvPr id="137" name="Oval 136"/>
              <p:cNvSpPr/>
              <p:nvPr/>
            </p:nvSpPr>
            <p:spPr>
              <a:xfrm rot="1789672">
                <a:off x="3982572" y="4175245"/>
                <a:ext cx="149194" cy="300132"/>
              </a:xfrm>
              <a:prstGeom prst="ellips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/>
              </a:p>
            </p:txBody>
          </p:sp>
          <p:sp>
            <p:nvSpPr>
              <p:cNvPr id="138" name="Oval 137"/>
              <p:cNvSpPr/>
              <p:nvPr/>
            </p:nvSpPr>
            <p:spPr>
              <a:xfrm rot="1391821">
                <a:off x="3885066" y="4255381"/>
                <a:ext cx="159878" cy="271119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/>
              </a:p>
            </p:txBody>
          </p:sp>
          <p:sp>
            <p:nvSpPr>
              <p:cNvPr id="139" name="Oval 138"/>
              <p:cNvSpPr/>
              <p:nvPr/>
            </p:nvSpPr>
            <p:spPr>
              <a:xfrm rot="20080458">
                <a:off x="4254551" y="4136550"/>
                <a:ext cx="1013553" cy="157964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 rot="19906703">
                <a:off x="4170036" y="4136550"/>
                <a:ext cx="877497" cy="157964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 rot="19592992">
                <a:off x="4096131" y="4198195"/>
                <a:ext cx="677793" cy="157964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3850102" y="3348927"/>
                <a:ext cx="69968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Li/LMRNMC</a:t>
                </a:r>
                <a:endParaRPr lang="en-US" sz="800" b="1" baseline="-25000" dirty="0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3582127" y="3833968"/>
                <a:ext cx="70479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Si/LMRNMC</a:t>
                </a:r>
                <a:endParaRPr lang="en-US" sz="800" b="1" baseline="-25000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3405958" y="3988468"/>
                <a:ext cx="73609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Gr/LMRNMC</a:t>
                </a:r>
                <a:endParaRPr lang="en-US" sz="800" b="1" baseline="-25000" dirty="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3374852" y="4134971"/>
                <a:ext cx="69812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Gr/NMC333</a:t>
                </a:r>
                <a:endParaRPr lang="en-US" sz="800" b="1" baseline="-25000" dirty="0"/>
              </a:p>
            </p:txBody>
          </p:sp>
          <p:cxnSp>
            <p:nvCxnSpPr>
              <p:cNvPr id="146" name="Straight Connector 145"/>
              <p:cNvCxnSpPr>
                <a:endCxn id="138" idx="5"/>
              </p:cNvCxnSpPr>
              <p:nvPr/>
            </p:nvCxnSpPr>
            <p:spPr>
              <a:xfrm>
                <a:off x="3815269" y="4320759"/>
                <a:ext cx="163934" cy="18055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3958047" y="4155379"/>
                <a:ext cx="138981" cy="7179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TextBox 147"/>
              <p:cNvSpPr txBox="1"/>
              <p:nvPr/>
            </p:nvSpPr>
            <p:spPr>
              <a:xfrm>
                <a:off x="4335078" y="3714968"/>
                <a:ext cx="5428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 smtClean="0"/>
                  <a:t>Li/O</a:t>
                </a:r>
                <a:r>
                  <a:rPr lang="en-US" sz="900" b="1" baseline="-25000" dirty="0" smtClean="0"/>
                  <a:t>2</a:t>
                </a:r>
                <a:r>
                  <a:rPr lang="en-US" sz="900" b="1" dirty="0" smtClean="0"/>
                  <a:t> closed</a:t>
                </a:r>
                <a:endParaRPr lang="en-US" sz="900" b="1" baseline="-25000" dirty="0"/>
              </a:p>
            </p:txBody>
          </p:sp>
          <p:cxnSp>
            <p:nvCxnSpPr>
              <p:cNvPr id="149" name="Straight Connector 148"/>
              <p:cNvCxnSpPr/>
              <p:nvPr/>
            </p:nvCxnSpPr>
            <p:spPr>
              <a:xfrm flipH="1">
                <a:off x="4535704" y="4026028"/>
                <a:ext cx="30979" cy="12935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TextBox 149"/>
              <p:cNvSpPr txBox="1"/>
              <p:nvPr/>
            </p:nvSpPr>
            <p:spPr>
              <a:xfrm>
                <a:off x="4819294" y="3576961"/>
                <a:ext cx="4612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 smtClean="0"/>
                  <a:t>Li/O</a:t>
                </a:r>
                <a:r>
                  <a:rPr lang="en-US" sz="900" b="1" baseline="-25000" dirty="0" smtClean="0"/>
                  <a:t>2</a:t>
                </a:r>
                <a:r>
                  <a:rPr lang="en-US" sz="900" b="1" dirty="0" smtClean="0"/>
                  <a:t> open</a:t>
                </a:r>
                <a:endParaRPr lang="en-US" sz="900" b="1" baseline="-25000" dirty="0"/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 rot="19629134">
                <a:off x="4416467" y="4043344"/>
                <a:ext cx="64633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discharged</a:t>
                </a:r>
                <a:endParaRPr lang="en-US" sz="1050" b="1" baseline="-25000" dirty="0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 rot="19646283">
                <a:off x="4725342" y="3995792"/>
                <a:ext cx="5251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charged</a:t>
                </a:r>
                <a:endParaRPr lang="en-US" sz="1050" b="1" baseline="-25000" dirty="0"/>
              </a:p>
            </p:txBody>
          </p:sp>
          <p:cxnSp>
            <p:nvCxnSpPr>
              <p:cNvPr id="153" name="Straight Connector 152"/>
              <p:cNvCxnSpPr/>
              <p:nvPr/>
            </p:nvCxnSpPr>
            <p:spPr>
              <a:xfrm flipH="1">
                <a:off x="5002165" y="3886110"/>
                <a:ext cx="30979" cy="12935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/>
            <p:cNvGrpSpPr>
              <a:grpSpLocks noChangeAspect="1"/>
            </p:cNvGrpSpPr>
            <p:nvPr/>
          </p:nvGrpSpPr>
          <p:grpSpPr>
            <a:xfrm>
              <a:off x="4269437" y="4325224"/>
              <a:ext cx="1214624" cy="1168567"/>
              <a:chOff x="4039413" y="3857388"/>
              <a:chExt cx="2312849" cy="2225153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4039413" y="3857388"/>
                <a:ext cx="2312849" cy="2225153"/>
                <a:chOff x="7004863" y="3910303"/>
                <a:chExt cx="2312849" cy="2225153"/>
              </a:xfrm>
            </p:grpSpPr>
            <p:grpSp>
              <p:nvGrpSpPr>
                <p:cNvPr id="95" name="Group 94"/>
                <p:cNvGrpSpPr/>
                <p:nvPr/>
              </p:nvGrpSpPr>
              <p:grpSpPr>
                <a:xfrm>
                  <a:off x="7004863" y="3910303"/>
                  <a:ext cx="2312849" cy="2225153"/>
                  <a:chOff x="4039413" y="3910303"/>
                  <a:chExt cx="2312849" cy="2225153"/>
                </a:xfrm>
              </p:grpSpPr>
              <p:sp>
                <p:nvSpPr>
                  <p:cNvPr id="97" name="TextBox 96"/>
                  <p:cNvSpPr txBox="1"/>
                  <p:nvPr/>
                </p:nvSpPr>
                <p:spPr>
                  <a:xfrm>
                    <a:off x="4841834" y="4535794"/>
                    <a:ext cx="1332310" cy="410243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 smtClean="0"/>
                      <a:t>Li/LMRNMC</a:t>
                    </a:r>
                    <a:endParaRPr lang="en-US" sz="800" b="1" dirty="0"/>
                  </a:p>
                </p:txBody>
              </p:sp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4605144" y="5027299"/>
                    <a:ext cx="1329353" cy="410243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 smtClean="0"/>
                      <a:t>Gr/NMC333</a:t>
                    </a:r>
                    <a:endParaRPr lang="en-US" sz="800" b="1" dirty="0"/>
                  </a:p>
                </p:txBody>
              </p:sp>
              <p:grpSp>
                <p:nvGrpSpPr>
                  <p:cNvPr id="99" name="Group 98"/>
                  <p:cNvGrpSpPr/>
                  <p:nvPr/>
                </p:nvGrpSpPr>
                <p:grpSpPr>
                  <a:xfrm>
                    <a:off x="4039413" y="3910303"/>
                    <a:ext cx="2312849" cy="2225153"/>
                    <a:chOff x="4039413" y="3910303"/>
                    <a:chExt cx="2312849" cy="2225153"/>
                  </a:xfrm>
                </p:grpSpPr>
                <p:grpSp>
                  <p:nvGrpSpPr>
                    <p:cNvPr id="101" name="Group 100"/>
                    <p:cNvGrpSpPr/>
                    <p:nvPr/>
                  </p:nvGrpSpPr>
                  <p:grpSpPr>
                    <a:xfrm>
                      <a:off x="4039413" y="3910303"/>
                      <a:ext cx="2312849" cy="2225153"/>
                      <a:chOff x="4039413" y="3906472"/>
                      <a:chExt cx="2312849" cy="2225153"/>
                    </a:xfrm>
                  </p:grpSpPr>
                  <p:sp>
                    <p:nvSpPr>
                      <p:cNvPr id="105" name="TextBox 104"/>
                      <p:cNvSpPr txBox="1"/>
                      <p:nvPr/>
                    </p:nvSpPr>
                    <p:spPr>
                      <a:xfrm>
                        <a:off x="4597685" y="5750686"/>
                        <a:ext cx="1754577" cy="3809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700" b="1" dirty="0" smtClean="0"/>
                          <a:t>Theoretical kWh/kg</a:t>
                        </a:r>
                        <a:endParaRPr lang="en-US" sz="700" b="1" baseline="-25000" dirty="0"/>
                      </a:p>
                    </p:txBody>
                  </p:sp>
                  <p:sp>
                    <p:nvSpPr>
                      <p:cNvPr id="106" name="TextBox 105"/>
                      <p:cNvSpPr txBox="1"/>
                      <p:nvPr/>
                    </p:nvSpPr>
                    <p:spPr>
                      <a:xfrm rot="16200000">
                        <a:off x="3397996" y="4547889"/>
                        <a:ext cx="1663772" cy="38093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700" b="1" dirty="0" smtClean="0"/>
                          <a:t>Theoretical kWh/L</a:t>
                        </a:r>
                        <a:endParaRPr lang="en-US" sz="700" b="1" baseline="-25000" dirty="0"/>
                      </a:p>
                    </p:txBody>
                  </p:sp>
                  <p:grpSp>
                    <p:nvGrpSpPr>
                      <p:cNvPr id="107" name="Group 106"/>
                      <p:cNvGrpSpPr/>
                      <p:nvPr/>
                    </p:nvGrpSpPr>
                    <p:grpSpPr>
                      <a:xfrm>
                        <a:off x="4210370" y="4046572"/>
                        <a:ext cx="1968180" cy="1823986"/>
                        <a:chOff x="4210370" y="4016538"/>
                        <a:chExt cx="1968180" cy="1823986"/>
                      </a:xfrm>
                    </p:grpSpPr>
                    <p:cxnSp>
                      <p:nvCxnSpPr>
                        <p:cNvPr id="108" name="Straight Connector 107"/>
                        <p:cNvCxnSpPr/>
                        <p:nvPr/>
                      </p:nvCxnSpPr>
                      <p:spPr>
                        <a:xfrm>
                          <a:off x="4521200" y="4194830"/>
                          <a:ext cx="76200" cy="0"/>
                        </a:xfrm>
                        <a:prstGeom prst="line">
                          <a:avLst/>
                        </a:prstGeom>
                        <a:ln w="12700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9" name="Straight Connector 108"/>
                        <p:cNvCxnSpPr/>
                        <p:nvPr/>
                      </p:nvCxnSpPr>
                      <p:spPr>
                        <a:xfrm>
                          <a:off x="4521200" y="4550430"/>
                          <a:ext cx="76200" cy="0"/>
                        </a:xfrm>
                        <a:prstGeom prst="line">
                          <a:avLst/>
                        </a:prstGeom>
                        <a:ln w="12700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0" name="Straight Connector 109"/>
                        <p:cNvCxnSpPr/>
                        <p:nvPr/>
                      </p:nvCxnSpPr>
                      <p:spPr>
                        <a:xfrm>
                          <a:off x="4521200" y="4912380"/>
                          <a:ext cx="76200" cy="0"/>
                        </a:xfrm>
                        <a:prstGeom prst="line">
                          <a:avLst/>
                        </a:prstGeom>
                        <a:ln w="12700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1" name="Straight Connector 110"/>
                        <p:cNvCxnSpPr/>
                        <p:nvPr/>
                      </p:nvCxnSpPr>
                      <p:spPr>
                        <a:xfrm>
                          <a:off x="4521200" y="5267980"/>
                          <a:ext cx="76200" cy="0"/>
                        </a:xfrm>
                        <a:prstGeom prst="line">
                          <a:avLst/>
                        </a:prstGeom>
                        <a:ln w="12700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2" name="Straight Connector 111"/>
                        <p:cNvCxnSpPr/>
                        <p:nvPr/>
                      </p:nvCxnSpPr>
                      <p:spPr>
                        <a:xfrm rot="5400000">
                          <a:off x="4908550" y="5585480"/>
                          <a:ext cx="76200" cy="0"/>
                        </a:xfrm>
                        <a:prstGeom prst="line">
                          <a:avLst/>
                        </a:prstGeom>
                        <a:ln w="12700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3" name="Straight Connector 112"/>
                        <p:cNvCxnSpPr/>
                        <p:nvPr/>
                      </p:nvCxnSpPr>
                      <p:spPr>
                        <a:xfrm rot="5400000">
                          <a:off x="5321300" y="5585480"/>
                          <a:ext cx="76200" cy="0"/>
                        </a:xfrm>
                        <a:prstGeom prst="line">
                          <a:avLst/>
                        </a:prstGeom>
                        <a:ln w="12700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4" name="Straight Connector 113"/>
                        <p:cNvCxnSpPr/>
                        <p:nvPr/>
                      </p:nvCxnSpPr>
                      <p:spPr>
                        <a:xfrm rot="5400000">
                          <a:off x="5734050" y="5585480"/>
                          <a:ext cx="76200" cy="0"/>
                        </a:xfrm>
                        <a:prstGeom prst="line">
                          <a:avLst/>
                        </a:prstGeom>
                        <a:ln w="12700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15" name="TextBox 114"/>
                        <p:cNvSpPr txBox="1"/>
                        <p:nvPr/>
                      </p:nvSpPr>
                      <p:spPr>
                        <a:xfrm>
                          <a:off x="4216721" y="5092259"/>
                          <a:ext cx="303414" cy="2762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800" dirty="0" smtClean="0"/>
                            <a:t>1</a:t>
                          </a:r>
                          <a:endParaRPr lang="en-US" sz="800" dirty="0"/>
                        </a:p>
                      </p:txBody>
                    </p:sp>
                    <p:sp>
                      <p:nvSpPr>
                        <p:cNvPr id="116" name="TextBox 115"/>
                        <p:cNvSpPr txBox="1"/>
                        <p:nvPr/>
                      </p:nvSpPr>
                      <p:spPr>
                        <a:xfrm>
                          <a:off x="4210370" y="4737917"/>
                          <a:ext cx="303414" cy="2762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800" dirty="0" smtClean="0"/>
                            <a:t>2</a:t>
                          </a:r>
                          <a:endParaRPr lang="en-US" sz="800" dirty="0"/>
                        </a:p>
                      </p:txBody>
                    </p:sp>
                    <p:sp>
                      <p:nvSpPr>
                        <p:cNvPr id="117" name="TextBox 116"/>
                        <p:cNvSpPr txBox="1"/>
                        <p:nvPr/>
                      </p:nvSpPr>
                      <p:spPr>
                        <a:xfrm>
                          <a:off x="4216720" y="4377228"/>
                          <a:ext cx="303414" cy="2762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800" dirty="0" smtClean="0"/>
                            <a:t>3</a:t>
                          </a:r>
                          <a:endParaRPr lang="en-US" sz="800" dirty="0"/>
                        </a:p>
                      </p:txBody>
                    </p:sp>
                    <p:sp>
                      <p:nvSpPr>
                        <p:cNvPr id="118" name="TextBox 117"/>
                        <p:cNvSpPr txBox="1"/>
                        <p:nvPr/>
                      </p:nvSpPr>
                      <p:spPr>
                        <a:xfrm>
                          <a:off x="4216720" y="4016538"/>
                          <a:ext cx="303414" cy="2762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800" dirty="0" smtClean="0"/>
                            <a:t>4</a:t>
                          </a:r>
                          <a:endParaRPr lang="en-US" sz="800" dirty="0"/>
                        </a:p>
                      </p:txBody>
                    </p:sp>
                    <p:cxnSp>
                      <p:nvCxnSpPr>
                        <p:cNvPr id="119" name="Straight Connector 118"/>
                        <p:cNvCxnSpPr/>
                        <p:nvPr/>
                      </p:nvCxnSpPr>
                      <p:spPr>
                        <a:xfrm>
                          <a:off x="4521200" y="5623580"/>
                          <a:ext cx="1657350" cy="0"/>
                        </a:xfrm>
                        <a:prstGeom prst="line">
                          <a:avLst/>
                        </a:prstGeom>
                        <a:ln w="19050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20" name="TextBox 119"/>
                        <p:cNvSpPr txBox="1"/>
                        <p:nvPr/>
                      </p:nvSpPr>
                      <p:spPr>
                        <a:xfrm>
                          <a:off x="4823839" y="5564313"/>
                          <a:ext cx="303414" cy="27621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800" dirty="0" smtClean="0"/>
                            <a:t>1</a:t>
                          </a:r>
                          <a:endParaRPr lang="en-US" sz="800" dirty="0"/>
                        </a:p>
                      </p:txBody>
                    </p:sp>
                    <p:sp>
                      <p:nvSpPr>
                        <p:cNvPr id="121" name="TextBox 120"/>
                        <p:cNvSpPr txBox="1"/>
                        <p:nvPr/>
                      </p:nvSpPr>
                      <p:spPr>
                        <a:xfrm>
                          <a:off x="5232396" y="5560081"/>
                          <a:ext cx="303414" cy="27621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800" dirty="0" smtClean="0"/>
                            <a:t>2</a:t>
                          </a:r>
                          <a:endParaRPr lang="en-US" sz="800" dirty="0"/>
                        </a:p>
                      </p:txBody>
                    </p:sp>
                    <p:sp>
                      <p:nvSpPr>
                        <p:cNvPr id="122" name="TextBox 121"/>
                        <p:cNvSpPr txBox="1"/>
                        <p:nvPr/>
                      </p:nvSpPr>
                      <p:spPr>
                        <a:xfrm>
                          <a:off x="5645185" y="5555847"/>
                          <a:ext cx="303414" cy="27621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800" dirty="0" smtClean="0"/>
                            <a:t>3</a:t>
                          </a:r>
                          <a:endParaRPr lang="en-US" sz="800" dirty="0"/>
                        </a:p>
                      </p:txBody>
                    </p:sp>
                    <p:cxnSp>
                      <p:nvCxnSpPr>
                        <p:cNvPr id="123" name="Straight Connector 122"/>
                        <p:cNvCxnSpPr/>
                        <p:nvPr/>
                      </p:nvCxnSpPr>
                      <p:spPr>
                        <a:xfrm rot="16200000">
                          <a:off x="3776853" y="4890005"/>
                          <a:ext cx="1472183" cy="0"/>
                        </a:xfrm>
                        <a:prstGeom prst="line">
                          <a:avLst/>
                        </a:prstGeom>
                        <a:ln w="19050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sp>
                  <p:nvSpPr>
                    <p:cNvPr id="102" name="Isosceles Triangle 101"/>
                    <p:cNvSpPr>
                      <a:spLocks noChangeAspect="1"/>
                    </p:cNvSpPr>
                    <p:nvPr/>
                  </p:nvSpPr>
                  <p:spPr>
                    <a:xfrm flipV="1">
                      <a:off x="4715930" y="5029200"/>
                      <a:ext cx="81534" cy="81534"/>
                    </a:xfrm>
                    <a:prstGeom prst="triangle">
                      <a:avLst/>
                    </a:prstGeom>
                    <a:solidFill>
                      <a:srgbClr val="FF3399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" name="Isosceles Triangle 102"/>
                    <p:cNvSpPr>
                      <a:spLocks noChangeAspect="1"/>
                    </p:cNvSpPr>
                    <p:nvPr/>
                  </p:nvSpPr>
                  <p:spPr>
                    <a:xfrm>
                      <a:off x="4783660" y="4854529"/>
                      <a:ext cx="81534" cy="81534"/>
                    </a:xfrm>
                    <a:prstGeom prst="triangle">
                      <a:avLst/>
                    </a:prstGeom>
                    <a:solidFill>
                      <a:srgbClr val="FF99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" name="Oval 103"/>
                    <p:cNvSpPr>
                      <a:spLocks noChangeAspect="1"/>
                    </p:cNvSpPr>
                    <p:nvPr/>
                  </p:nvSpPr>
                  <p:spPr>
                    <a:xfrm>
                      <a:off x="4842929" y="4695274"/>
                      <a:ext cx="88392" cy="8839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5289221" y="4215537"/>
                    <a:ext cx="766759" cy="410243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 smtClean="0"/>
                      <a:t>Li/O</a:t>
                    </a:r>
                    <a:r>
                      <a:rPr lang="en-US" sz="800" b="1" baseline="-25000" dirty="0" smtClean="0"/>
                      <a:t>2</a:t>
                    </a:r>
                    <a:endParaRPr lang="en-US" sz="800" b="1" baseline="-25000" dirty="0"/>
                  </a:p>
                </p:txBody>
              </p:sp>
            </p:grpSp>
            <p:sp>
              <p:nvSpPr>
                <p:cNvPr id="96" name="Rectangle 95"/>
                <p:cNvSpPr/>
                <p:nvPr/>
              </p:nvSpPr>
              <p:spPr>
                <a:xfrm rot="18900000">
                  <a:off x="7604608" y="5133916"/>
                  <a:ext cx="76200" cy="83820"/>
                </a:xfrm>
                <a:prstGeom prst="rect">
                  <a:avLst/>
                </a:prstGeom>
                <a:solidFill>
                  <a:srgbClr val="000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4" name="Rectangle 93"/>
              <p:cNvSpPr/>
              <p:nvPr/>
            </p:nvSpPr>
            <p:spPr>
              <a:xfrm>
                <a:off x="5918199" y="4351873"/>
                <a:ext cx="76200" cy="76200"/>
              </a:xfrm>
              <a:prstGeom prst="rect">
                <a:avLst/>
              </a:prstGeom>
              <a:solidFill>
                <a:srgbClr val="804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4" y="3258930"/>
            <a:ext cx="2741298" cy="2245120"/>
          </a:xfrm>
          <a:prstGeom prst="rect">
            <a:avLst/>
          </a:prstGeom>
        </p:spPr>
      </p:pic>
      <p:sp>
        <p:nvSpPr>
          <p:cNvPr id="154" name="TextBox 153"/>
          <p:cNvSpPr txBox="1"/>
          <p:nvPr/>
        </p:nvSpPr>
        <p:spPr>
          <a:xfrm>
            <a:off x="321633" y="5491312"/>
            <a:ext cx="2841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  <a:cs typeface="Arial"/>
              </a:rPr>
              <a:t>Trace water catalyzes lithium peroxide electrochemistry</a:t>
            </a:r>
          </a:p>
          <a:p>
            <a:pPr algn="ctr"/>
            <a:r>
              <a:rPr lang="en-US" sz="1200" dirty="0" err="1" smtClean="0">
                <a:latin typeface="+mj-lt"/>
                <a:cs typeface="Arial"/>
              </a:rPr>
              <a:t>EDL+Electrolyte</a:t>
            </a:r>
            <a:r>
              <a:rPr lang="en-US" sz="1200" dirty="0" smtClean="0">
                <a:latin typeface="+mj-lt"/>
                <a:cs typeface="Arial"/>
              </a:rPr>
              <a:t> Genome</a:t>
            </a:r>
          </a:p>
          <a:p>
            <a:pPr algn="ctr"/>
            <a:r>
              <a:rPr lang="en-US" sz="1200" i="1" dirty="0" err="1" smtClean="0">
                <a:latin typeface="+mj-lt"/>
              </a:rPr>
              <a:t>Jirkovský</a:t>
            </a:r>
            <a:r>
              <a:rPr lang="en-US" sz="1200" i="1" dirty="0" smtClean="0">
                <a:latin typeface="+mj-lt"/>
              </a:rPr>
              <a:t>  et al</a:t>
            </a:r>
            <a:r>
              <a:rPr lang="en-US" sz="1200" i="1" dirty="0" smtClean="0">
                <a:latin typeface="+mj-lt"/>
                <a:cs typeface="Arial"/>
              </a:rPr>
              <a:t>, Science (submitted)</a:t>
            </a:r>
            <a:endParaRPr lang="en-US" sz="1200" i="1" dirty="0" smtClean="0">
              <a:latin typeface="+mj-lt"/>
            </a:endParaRPr>
          </a:p>
        </p:txBody>
      </p:sp>
      <p:sp>
        <p:nvSpPr>
          <p:cNvPr id="44" name="Down Arrow 43"/>
          <p:cNvSpPr/>
          <p:nvPr/>
        </p:nvSpPr>
        <p:spPr>
          <a:xfrm rot="1534070" flipH="1">
            <a:off x="1312485" y="2791909"/>
            <a:ext cx="318772" cy="649398"/>
          </a:xfrm>
          <a:prstGeom prst="downArrow">
            <a:avLst/>
          </a:prstGeom>
          <a:solidFill>
            <a:srgbClr val="00808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/>
          <p:cNvGrpSpPr>
            <a:grpSpLocks noChangeAspect="1"/>
          </p:cNvGrpSpPr>
          <p:nvPr/>
        </p:nvGrpSpPr>
        <p:grpSpPr>
          <a:xfrm>
            <a:off x="6473254" y="2784786"/>
            <a:ext cx="2509880" cy="1445705"/>
            <a:chOff x="2448375" y="1789632"/>
            <a:chExt cx="3137353" cy="1807128"/>
          </a:xfrm>
        </p:grpSpPr>
        <p:grpSp>
          <p:nvGrpSpPr>
            <p:cNvPr id="155" name="Group 154"/>
            <p:cNvGrpSpPr>
              <a:grpSpLocks/>
            </p:cNvGrpSpPr>
            <p:nvPr/>
          </p:nvGrpSpPr>
          <p:grpSpPr bwMode="auto">
            <a:xfrm rot="16200000">
              <a:off x="2964970" y="2448032"/>
              <a:ext cx="1807128" cy="490327"/>
              <a:chOff x="4152902" y="4615506"/>
              <a:chExt cx="4517823" cy="1037594"/>
            </a:xfrm>
          </p:grpSpPr>
          <p:grpSp>
            <p:nvGrpSpPr>
              <p:cNvPr id="170" name="Group 169"/>
              <p:cNvGrpSpPr>
                <a:grpSpLocks/>
              </p:cNvGrpSpPr>
              <p:nvPr/>
            </p:nvGrpSpPr>
            <p:grpSpPr bwMode="auto">
              <a:xfrm rot="-5400000">
                <a:off x="5442267" y="3326141"/>
                <a:ext cx="1037594" cy="3616323"/>
                <a:chOff x="4616533" y="4475955"/>
                <a:chExt cx="525704" cy="1496217"/>
              </a:xfrm>
            </p:grpSpPr>
            <p:sp>
              <p:nvSpPr>
                <p:cNvPr id="175" name="Rectangle 174"/>
                <p:cNvSpPr/>
                <p:nvPr/>
              </p:nvSpPr>
              <p:spPr>
                <a:xfrm rot="5400000">
                  <a:off x="4411116" y="5111659"/>
                  <a:ext cx="1276842" cy="185401"/>
                </a:xfrm>
                <a:prstGeom prst="rect">
                  <a:avLst/>
                </a:prstGeom>
                <a:pattFill prst="openDmnd">
                  <a:fgClr>
                    <a:srgbClr val="000000"/>
                  </a:fgClr>
                  <a:bgClr>
                    <a:schemeClr val="bg1"/>
                  </a:bgClr>
                </a:patt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00"/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 rot="5400000">
                  <a:off x="4070813" y="5111659"/>
                  <a:ext cx="1276842" cy="185401"/>
                </a:xfrm>
                <a:prstGeom prst="rect">
                  <a:avLst/>
                </a:prstGeom>
                <a:pattFill prst="openDmnd">
                  <a:fgClr>
                    <a:srgbClr val="000000"/>
                  </a:fgClr>
                  <a:bgClr>
                    <a:schemeClr val="bg1"/>
                  </a:bgClr>
                </a:patt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00"/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 rot="5400000">
                  <a:off x="4120442" y="5138185"/>
                  <a:ext cx="1496217" cy="171757"/>
                </a:xfrm>
                <a:prstGeom prst="rect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00"/>
                </a:p>
              </p:txBody>
            </p:sp>
          </p:grpSp>
          <p:cxnSp>
            <p:nvCxnSpPr>
              <p:cNvPr id="171" name="Straight Connector 170"/>
              <p:cNvCxnSpPr/>
              <p:nvPr/>
            </p:nvCxnSpPr>
            <p:spPr>
              <a:xfrm rot="5400000" flipV="1">
                <a:off x="7869736" y="4368426"/>
                <a:ext cx="0" cy="826494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29722"/>
              <p:cNvCxnSpPr/>
              <p:nvPr/>
            </p:nvCxnSpPr>
            <p:spPr>
              <a:xfrm rot="5400000" flipV="1">
                <a:off x="7869735" y="5130792"/>
                <a:ext cx="0" cy="826497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rot="5400000">
                <a:off x="7885282" y="5162577"/>
                <a:ext cx="795403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TextBox 32"/>
              <p:cNvSpPr txBox="1">
                <a:spLocks noChangeArrowheads="1"/>
              </p:cNvSpPr>
              <p:nvPr/>
            </p:nvSpPr>
            <p:spPr bwMode="auto">
              <a:xfrm rot="5400000">
                <a:off x="8031174" y="4769565"/>
                <a:ext cx="509662" cy="76944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 lIns="45720" rIns="4572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 sz="1000" b="1" dirty="0" smtClean="0">
                    <a:solidFill>
                      <a:srgbClr val="000000"/>
                    </a:solidFill>
                    <a:latin typeface="+mn-lt"/>
                  </a:rPr>
                  <a:t>V </a:t>
                </a:r>
                <a:endParaRPr lang="en-US" altLang="en-US" sz="1000" b="1" dirty="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156" name="TextBox 22"/>
            <p:cNvSpPr txBox="1">
              <a:spLocks noChangeArrowheads="1"/>
            </p:cNvSpPr>
            <p:nvPr/>
          </p:nvSpPr>
          <p:spPr bwMode="auto">
            <a:xfrm>
              <a:off x="2669714" y="2277973"/>
              <a:ext cx="820545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en-US" sz="1000" b="1" dirty="0" smtClean="0">
                  <a:solidFill>
                    <a:srgbClr val="000000"/>
                  </a:solidFill>
                  <a:latin typeface="+mn-lt"/>
                </a:rPr>
                <a:t>2 DBBB </a:t>
              </a:r>
              <a:endParaRPr lang="en-US" altLang="en-US" sz="1000" b="1" baseline="-25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57" name="TextBox 58"/>
            <p:cNvSpPr txBox="1">
              <a:spLocks noChangeArrowheads="1"/>
            </p:cNvSpPr>
            <p:nvPr/>
          </p:nvSpPr>
          <p:spPr bwMode="auto">
            <a:xfrm>
              <a:off x="2448375" y="3237013"/>
              <a:ext cx="1129603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en-US" sz="1000" b="1" dirty="0" smtClean="0">
                  <a:solidFill>
                    <a:srgbClr val="000000"/>
                  </a:solidFill>
                  <a:latin typeface="+mn-lt"/>
                </a:rPr>
                <a:t>2 [DBBB</a:t>
              </a:r>
              <a:r>
                <a:rPr lang="en-US" altLang="en-US" sz="1000" b="1" baseline="30000" dirty="0" smtClean="0">
                  <a:solidFill>
                    <a:srgbClr val="000000"/>
                  </a:solidFill>
                  <a:latin typeface="+mn-lt"/>
                </a:rPr>
                <a:t>+</a:t>
              </a:r>
              <a:r>
                <a:rPr lang="en-US" altLang="en-US" sz="1000" b="1" dirty="0" smtClean="0">
                  <a:solidFill>
                    <a:srgbClr val="000000"/>
                  </a:solidFill>
                  <a:latin typeface="+mn-lt"/>
                </a:rPr>
                <a:t>A</a:t>
              </a:r>
              <a:r>
                <a:rPr lang="en-US" altLang="en-US" sz="1000" b="1" baseline="30000" dirty="0" smtClean="0">
                  <a:solidFill>
                    <a:srgbClr val="000000"/>
                  </a:solidFill>
                  <a:latin typeface="+mn-lt"/>
                </a:rPr>
                <a:t>-</a:t>
              </a:r>
              <a:r>
                <a:rPr lang="en-US" altLang="en-US" sz="1000" b="1" dirty="0" smtClean="0">
                  <a:solidFill>
                    <a:srgbClr val="000000"/>
                  </a:solidFill>
                  <a:latin typeface="+mn-lt"/>
                </a:rPr>
                <a:t>]</a:t>
              </a:r>
              <a:endParaRPr lang="en-US" altLang="en-US" sz="1000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58" name="TextBox 22"/>
            <p:cNvSpPr txBox="1">
              <a:spLocks noChangeArrowheads="1"/>
            </p:cNvSpPr>
            <p:nvPr/>
          </p:nvSpPr>
          <p:spPr bwMode="auto">
            <a:xfrm>
              <a:off x="4044363" y="2315682"/>
              <a:ext cx="1541365" cy="480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000" b="1" dirty="0" smtClean="0">
                  <a:solidFill>
                    <a:srgbClr val="000000"/>
                  </a:solidFill>
                  <a:latin typeface="+mn-lt"/>
                </a:rPr>
                <a:t>      TMQ</a:t>
              </a:r>
            </a:p>
            <a:p>
              <a:pPr eaLnBrk="1" hangingPunct="1"/>
              <a:r>
                <a:rPr lang="en-US" altLang="en-US" sz="900" dirty="0" err="1" smtClean="0">
                  <a:solidFill>
                    <a:srgbClr val="000000"/>
                  </a:solidFill>
                  <a:latin typeface="+mn-lt"/>
                </a:rPr>
                <a:t>Trimethylquinoxaline</a:t>
              </a:r>
              <a:endParaRPr lang="en-US" altLang="en-US" sz="9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59" name="TextBox 29706"/>
            <p:cNvSpPr txBox="1">
              <a:spLocks noChangeArrowheads="1"/>
            </p:cNvSpPr>
            <p:nvPr/>
          </p:nvSpPr>
          <p:spPr bwMode="auto">
            <a:xfrm>
              <a:off x="4302876" y="3237013"/>
              <a:ext cx="1190224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000" b="1" dirty="0" smtClean="0">
                  <a:solidFill>
                    <a:srgbClr val="000000"/>
                  </a:solidFill>
                  <a:latin typeface="+mn-lt"/>
                </a:rPr>
                <a:t>TMQ</a:t>
              </a:r>
              <a:r>
                <a:rPr lang="en-US" altLang="en-US" sz="1000" b="1" baseline="30000" dirty="0" smtClean="0">
                  <a:solidFill>
                    <a:srgbClr val="000000"/>
                  </a:solidFill>
                  <a:latin typeface="+mn-lt"/>
                </a:rPr>
                <a:t>2-</a:t>
              </a:r>
              <a:r>
                <a:rPr lang="en-US" altLang="en-US" sz="1000" b="1" dirty="0" smtClean="0">
                  <a:solidFill>
                    <a:srgbClr val="000000"/>
                  </a:solidFill>
                  <a:latin typeface="+mn-lt"/>
                </a:rPr>
                <a:t> [C</a:t>
              </a:r>
              <a:r>
                <a:rPr lang="en-US" altLang="en-US" sz="1000" b="1" baseline="30000" dirty="0" smtClean="0">
                  <a:solidFill>
                    <a:srgbClr val="000000"/>
                  </a:solidFill>
                  <a:latin typeface="+mn-lt"/>
                </a:rPr>
                <a:t>+</a:t>
              </a:r>
              <a:r>
                <a:rPr lang="en-US" altLang="en-US" sz="1000" b="1" dirty="0" smtClean="0">
                  <a:solidFill>
                    <a:srgbClr val="000000"/>
                  </a:solidFill>
                  <a:latin typeface="+mn-lt"/>
                </a:rPr>
                <a:t>]</a:t>
              </a:r>
              <a:r>
                <a:rPr lang="en-US" altLang="en-US" sz="1000" b="1" baseline="-25000" dirty="0" smtClean="0">
                  <a:solidFill>
                    <a:srgbClr val="000000"/>
                  </a:solidFill>
                  <a:latin typeface="+mn-lt"/>
                </a:rPr>
                <a:t>2</a:t>
              </a:r>
              <a:endParaRPr lang="en-US" altLang="en-US" sz="1000" b="1" baseline="-25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60" name="Curved Left Arrow 159"/>
            <p:cNvSpPr/>
            <p:nvPr/>
          </p:nvSpPr>
          <p:spPr>
            <a:xfrm>
              <a:off x="3450747" y="2426267"/>
              <a:ext cx="272595" cy="944880"/>
            </a:xfrm>
            <a:prstGeom prst="curved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tx1"/>
                </a:solidFill>
              </a:endParaRPr>
            </a:p>
          </p:txBody>
        </p:sp>
        <p:sp>
          <p:nvSpPr>
            <p:cNvPr id="161" name="Curved Right Arrow 160"/>
            <p:cNvSpPr/>
            <p:nvPr/>
          </p:nvSpPr>
          <p:spPr>
            <a:xfrm>
              <a:off x="4027224" y="2426267"/>
              <a:ext cx="262206" cy="944880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tx1"/>
                </a:solidFill>
              </a:endParaRPr>
            </a:p>
          </p:txBody>
        </p:sp>
        <p:cxnSp>
          <p:nvCxnSpPr>
            <p:cNvPr id="162" name="Straight Arrow Connector 161"/>
            <p:cNvCxnSpPr/>
            <p:nvPr/>
          </p:nvCxnSpPr>
          <p:spPr>
            <a:xfrm flipV="1">
              <a:off x="4160970" y="1951398"/>
              <a:ext cx="0" cy="28811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>
              <a:off x="3619539" y="1963375"/>
              <a:ext cx="0" cy="2641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3221419" y="1925686"/>
              <a:ext cx="50607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2e</a:t>
              </a:r>
              <a:r>
                <a:rPr lang="en-US" sz="1000" baseline="30000" dirty="0" smtClean="0"/>
                <a:t>-</a:t>
              </a:r>
              <a:endParaRPr lang="en-US" sz="1000" baseline="30000" dirty="0"/>
            </a:p>
          </p:txBody>
        </p:sp>
        <p:cxnSp>
          <p:nvCxnSpPr>
            <p:cNvPr id="165" name="Straight Arrow Connector 164"/>
            <p:cNvCxnSpPr/>
            <p:nvPr/>
          </p:nvCxnSpPr>
          <p:spPr>
            <a:xfrm>
              <a:off x="3750612" y="2799946"/>
              <a:ext cx="256031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/>
            <p:cNvSpPr txBox="1"/>
            <p:nvPr/>
          </p:nvSpPr>
          <p:spPr>
            <a:xfrm flipH="1">
              <a:off x="3758085" y="2482007"/>
              <a:ext cx="329944" cy="1923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/>
                <a:t>2C</a:t>
              </a:r>
              <a:r>
                <a:rPr lang="en-US" sz="1050" baseline="30000" dirty="0" smtClean="0"/>
                <a:t>+</a:t>
              </a:r>
              <a:endParaRPr lang="en-US" sz="1050" baseline="30000" dirty="0"/>
            </a:p>
          </p:txBody>
        </p:sp>
        <p:pic>
          <p:nvPicPr>
            <p:cNvPr id="167" name="Picture 2" descr="C:\Users\User1\Desktop\JCESR Science Review\Presentation\Images\TMQ.png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448" y="2880242"/>
              <a:ext cx="607556" cy="290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" name="Picture 7" descr="C:\Users\User1\Desktop\JCESR Science Review\Presentation\Images\DBBB.png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835" y="2549495"/>
              <a:ext cx="477490" cy="762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9" name="TextBox 168"/>
            <p:cNvSpPr txBox="1"/>
            <p:nvPr/>
          </p:nvSpPr>
          <p:spPr>
            <a:xfrm>
              <a:off x="4139852" y="1912986"/>
              <a:ext cx="50885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2e</a:t>
              </a:r>
              <a:r>
                <a:rPr lang="en-US" sz="1000" baseline="30000" dirty="0" smtClean="0"/>
                <a:t>-</a:t>
              </a:r>
              <a:endParaRPr lang="en-US" sz="1000" baseline="30000" dirty="0"/>
            </a:p>
          </p:txBody>
        </p:sp>
      </p:grpSp>
      <p:sp>
        <p:nvSpPr>
          <p:cNvPr id="178" name="TextBox 177"/>
          <p:cNvSpPr txBox="1"/>
          <p:nvPr/>
        </p:nvSpPr>
        <p:spPr>
          <a:xfrm>
            <a:off x="6400800" y="4269995"/>
            <a:ext cx="243775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Century Gothic"/>
                <a:cs typeface="Century Gothic"/>
              </a:rPr>
              <a:t>All Organic Redox Flow</a:t>
            </a:r>
          </a:p>
          <a:p>
            <a:pPr algn="ctr"/>
            <a:r>
              <a:rPr lang="en-US" sz="900" dirty="0">
                <a:latin typeface="Century Gothic"/>
                <a:cs typeface="Century Gothic"/>
              </a:rPr>
              <a:t>Non-aqueous Redox Flow + Electrolyte Genome</a:t>
            </a:r>
          </a:p>
          <a:p>
            <a:pPr algn="ctr"/>
            <a:r>
              <a:rPr lang="en-US" sz="900" i="1" dirty="0" err="1" smtClean="0">
                <a:latin typeface="Century Gothic"/>
                <a:cs typeface="Century Gothic"/>
              </a:rPr>
              <a:t>Brushett</a:t>
            </a:r>
            <a:r>
              <a:rPr lang="en-US" sz="900" i="1" dirty="0" smtClean="0">
                <a:latin typeface="Century Gothic"/>
                <a:cs typeface="Century Gothic"/>
              </a:rPr>
              <a:t>, Zhang  et al (MIT, ANL)</a:t>
            </a:r>
          </a:p>
        </p:txBody>
      </p:sp>
      <p:pic>
        <p:nvPicPr>
          <p:cNvPr id="179" name="Picture 3" descr="C:\Users\User1\Desktop\JCESR Science Review\Presentation\Images\conversion of QNL2BF3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1"/>
          <a:stretch/>
        </p:blipFill>
        <p:spPr bwMode="auto">
          <a:xfrm>
            <a:off x="8096416" y="4855435"/>
            <a:ext cx="962918" cy="116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52205" y="5506476"/>
            <a:ext cx="593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BF</a:t>
            </a:r>
            <a:r>
              <a:rPr lang="en-US" sz="1400" baseline="-25000" dirty="0" smtClean="0"/>
              <a:t>4</a:t>
            </a:r>
            <a:r>
              <a:rPr lang="en-US" sz="2000" baseline="30000" dirty="0" smtClean="0"/>
              <a:t>-</a:t>
            </a:r>
            <a:endParaRPr lang="en-US" sz="2000" baseline="30000" dirty="0"/>
          </a:p>
        </p:txBody>
      </p:sp>
      <p:pic>
        <p:nvPicPr>
          <p:cNvPr id="180" name="Picture 2" descr="C:\Users\User1\Desktop\JCESR Science Review\Presentation\Images\TMQ.png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244" y="5302725"/>
            <a:ext cx="707117" cy="33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8826" y="5286386"/>
            <a:ext cx="245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736332" y="5462913"/>
            <a:ext cx="35356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607090" y="5584062"/>
            <a:ext cx="494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TMQ</a:t>
            </a:r>
            <a:endParaRPr lang="en-US" sz="1200" dirty="0"/>
          </a:p>
        </p:txBody>
      </p:sp>
      <p:sp>
        <p:nvSpPr>
          <p:cNvPr id="183" name="TextBox 182"/>
          <p:cNvSpPr txBox="1"/>
          <p:nvPr/>
        </p:nvSpPr>
        <p:spPr>
          <a:xfrm>
            <a:off x="7352205" y="5088358"/>
            <a:ext cx="593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BF</a:t>
            </a:r>
            <a:r>
              <a:rPr lang="en-US" sz="1400" baseline="-25000" dirty="0" smtClean="0"/>
              <a:t>4</a:t>
            </a:r>
            <a:r>
              <a:rPr lang="en-US" sz="2000" baseline="30000" dirty="0" smtClean="0"/>
              <a:t>-</a:t>
            </a:r>
            <a:endParaRPr lang="en-US" sz="2000" baseline="30000" dirty="0"/>
          </a:p>
        </p:txBody>
      </p:sp>
      <p:sp>
        <p:nvSpPr>
          <p:cNvPr id="28" name="TextBox 27"/>
          <p:cNvSpPr txBox="1"/>
          <p:nvPr/>
        </p:nvSpPr>
        <p:spPr>
          <a:xfrm>
            <a:off x="6714555" y="5994850"/>
            <a:ext cx="220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10x electrochemical activity </a:t>
            </a:r>
            <a:endParaRPr lang="en-US" sz="1200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7630987" y="4908098"/>
            <a:ext cx="0" cy="2327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4" name="Group 183"/>
          <p:cNvGrpSpPr/>
          <p:nvPr/>
        </p:nvGrpSpPr>
        <p:grpSpPr>
          <a:xfrm>
            <a:off x="6482080" y="6331327"/>
            <a:ext cx="2532381" cy="406037"/>
            <a:chOff x="7388564" y="5701407"/>
            <a:chExt cx="1641137" cy="406037"/>
          </a:xfrm>
        </p:grpSpPr>
        <p:sp>
          <p:nvSpPr>
            <p:cNvPr id="185" name="Rounded Rectangle 184"/>
            <p:cNvSpPr/>
            <p:nvPr/>
          </p:nvSpPr>
          <p:spPr>
            <a:xfrm>
              <a:off x="7388564" y="5701407"/>
              <a:ext cx="1641137" cy="406037"/>
            </a:xfrm>
            <a:prstGeom prst="roundRect">
              <a:avLst/>
            </a:prstGeom>
            <a:solidFill>
              <a:srgbClr val="66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7441238" y="5701407"/>
              <a:ext cx="15823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First year summary + more highlights </a:t>
              </a:r>
            </a:p>
            <a:p>
              <a:pPr algn="ctr"/>
              <a:r>
                <a:rPr lang="en-US" sz="1000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www.jcesr.org</a:t>
              </a:r>
              <a:endParaRPr lang="en-US" sz="1000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9023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6" grpId="0" animBg="1"/>
      <p:bldP spid="41" grpId="0"/>
      <p:bldP spid="43" grpId="0" animBg="1"/>
      <p:bldP spid="45" grpId="0" animBg="1"/>
      <p:bldP spid="50" grpId="0" animBg="1"/>
      <p:bldP spid="154" grpId="0"/>
      <p:bldP spid="44" grpId="0" animBg="1"/>
      <p:bldP spid="178" grpId="0"/>
      <p:bldP spid="3" grpId="0"/>
      <p:bldP spid="4" grpId="0"/>
      <p:bldP spid="27" grpId="0"/>
      <p:bldP spid="183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8113-89B5-6A48-AD83-325812F49BC4}" type="datetime1">
              <a:rPr lang="en-US" smtClean="0"/>
              <a:t>7/28/14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May contain trade secrets or commercial or financial information that is privileged or confidential and exempt from public disclosure.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13</a:t>
            </a:fld>
            <a:endParaRPr lang="en-US" dirty="0"/>
          </a:p>
        </p:txBody>
      </p:sp>
      <p:sp>
        <p:nvSpPr>
          <p:cNvPr id="50" name="Block Arc 49"/>
          <p:cNvSpPr/>
          <p:nvPr/>
        </p:nvSpPr>
        <p:spPr>
          <a:xfrm>
            <a:off x="482143" y="755736"/>
            <a:ext cx="8204657" cy="1638300"/>
          </a:xfrm>
          <a:prstGeom prst="blockArc">
            <a:avLst>
              <a:gd name="adj1" fmla="val 11256883"/>
              <a:gd name="adj2" fmla="val 21160905"/>
              <a:gd name="adj3" fmla="val 10917"/>
            </a:avLst>
          </a:prstGeom>
          <a:solidFill>
            <a:srgbClr val="66CC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1279" y="329168"/>
            <a:ext cx="5359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80"/>
                </a:solidFill>
                <a:latin typeface="Century Gothic"/>
                <a:cs typeface="Century Gothic"/>
              </a:rPr>
              <a:t>Toward a Multivalent Intercalation Battery</a:t>
            </a:r>
            <a:endParaRPr lang="en-US" sz="2000" dirty="0">
              <a:solidFill>
                <a:srgbClr val="000080"/>
              </a:solidFill>
              <a:latin typeface="Century Gothic"/>
              <a:cs typeface="Century Gothic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881" y="1393156"/>
            <a:ext cx="2413834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>
                <a:latin typeface="Century Gothic"/>
                <a:cs typeface="Century Gothic"/>
              </a:rPr>
              <a:t>Challenges</a:t>
            </a:r>
          </a:p>
          <a:p>
            <a:pPr algn="ctr">
              <a:spcAft>
                <a:spcPts val="600"/>
              </a:spcAft>
            </a:pPr>
            <a:r>
              <a:rPr lang="en-US" sz="1100" i="1" dirty="0">
                <a:latin typeface="Century Gothic"/>
                <a:cs typeface="Century Gothic"/>
              </a:rPr>
              <a:t>Mobility </a:t>
            </a:r>
            <a:r>
              <a:rPr lang="en-US" sz="1100" i="1" dirty="0" smtClean="0">
                <a:latin typeface="Century Gothic"/>
                <a:cs typeface="Century Gothic"/>
              </a:rPr>
              <a:t>of ++ ions in cathode</a:t>
            </a:r>
            <a:endParaRPr lang="en-US" sz="1100" i="1" dirty="0">
              <a:latin typeface="Century Gothic"/>
              <a:cs typeface="Century Gothic"/>
            </a:endParaRPr>
          </a:p>
          <a:p>
            <a:pPr algn="ctr">
              <a:spcAft>
                <a:spcPts val="600"/>
              </a:spcAft>
            </a:pPr>
            <a:r>
              <a:rPr lang="en-US" sz="1100" i="1" dirty="0" smtClean="0">
                <a:latin typeface="Century Gothic"/>
                <a:cs typeface="Century Gothic"/>
              </a:rPr>
              <a:t>Solvation – </a:t>
            </a:r>
            <a:r>
              <a:rPr lang="en-US" sz="1100" i="1" dirty="0" err="1" smtClean="0">
                <a:latin typeface="Century Gothic"/>
                <a:cs typeface="Century Gothic"/>
              </a:rPr>
              <a:t>desolvation</a:t>
            </a:r>
            <a:endParaRPr lang="en-US" sz="1100" i="1" dirty="0" smtClean="0">
              <a:latin typeface="Century Gothic"/>
              <a:cs typeface="Century Gothic"/>
            </a:endParaRPr>
          </a:p>
          <a:p>
            <a:pPr algn="ctr">
              <a:spcAft>
                <a:spcPts val="600"/>
              </a:spcAft>
            </a:pPr>
            <a:r>
              <a:rPr lang="en-US" sz="1100" i="1" dirty="0" smtClean="0">
                <a:latin typeface="Century Gothic"/>
                <a:cs typeface="Century Gothic"/>
              </a:rPr>
              <a:t>Stable electrolyte</a:t>
            </a:r>
          </a:p>
          <a:p>
            <a:pPr algn="ctr">
              <a:spcAft>
                <a:spcPts val="600"/>
              </a:spcAft>
            </a:pPr>
            <a:r>
              <a:rPr lang="en-US" sz="1100" i="1" dirty="0" smtClean="0">
                <a:latin typeface="Century Gothic"/>
                <a:cs typeface="Century Gothic"/>
              </a:rPr>
              <a:t>Compatible anode, electrolyte, cathode </a:t>
            </a:r>
            <a:endParaRPr lang="en-US" sz="1100" i="1" dirty="0">
              <a:latin typeface="Century Gothic"/>
              <a:cs typeface="Century Gothic"/>
            </a:endParaRPr>
          </a:p>
          <a:p>
            <a:pPr algn="ctr"/>
            <a:r>
              <a:rPr lang="en-US" sz="1100" i="1" dirty="0" smtClean="0">
                <a:latin typeface="Century Gothic"/>
                <a:cs typeface="Century Gothic"/>
              </a:rPr>
              <a:t>Only one demonstrated system</a:t>
            </a:r>
          </a:p>
          <a:p>
            <a:pPr algn="ctr"/>
            <a:r>
              <a:rPr lang="en-US" sz="1100" i="1" dirty="0" smtClean="0">
                <a:latin typeface="Century Gothic"/>
                <a:cs typeface="Century Gothic"/>
              </a:rPr>
              <a:t>Mg-chloroaluminate-Mo</a:t>
            </a:r>
            <a:r>
              <a:rPr lang="en-US" sz="1100" i="1" baseline="-25000" dirty="0" smtClean="0">
                <a:latin typeface="Century Gothic"/>
                <a:cs typeface="Century Gothic"/>
              </a:rPr>
              <a:t>6</a:t>
            </a:r>
            <a:r>
              <a:rPr lang="en-US" sz="1100" i="1" dirty="0" smtClean="0">
                <a:latin typeface="Century Gothic"/>
                <a:cs typeface="Century Gothic"/>
              </a:rPr>
              <a:t>S</a:t>
            </a:r>
            <a:r>
              <a:rPr lang="en-US" sz="1100" i="1" baseline="-25000" dirty="0" smtClean="0">
                <a:latin typeface="Century Gothic"/>
                <a:cs typeface="Century Gothic"/>
              </a:rPr>
              <a:t>8 </a:t>
            </a:r>
          </a:p>
          <a:p>
            <a:pPr algn="ctr"/>
            <a:r>
              <a:rPr lang="en-US" sz="1100" i="1" dirty="0" smtClean="0">
                <a:latin typeface="Century Gothic"/>
                <a:cs typeface="Century Gothic"/>
              </a:rPr>
              <a:t>(</a:t>
            </a:r>
            <a:r>
              <a:rPr lang="en-US" sz="1100" i="1" dirty="0" err="1" smtClean="0">
                <a:latin typeface="Century Gothic"/>
                <a:cs typeface="Century Gothic"/>
              </a:rPr>
              <a:t>Aurbach</a:t>
            </a:r>
            <a:r>
              <a:rPr lang="en-US" sz="1100" i="1" dirty="0" smtClean="0">
                <a:latin typeface="Century Gothic"/>
                <a:cs typeface="Century Gothic"/>
              </a:rPr>
              <a:t> 2000)</a:t>
            </a:r>
            <a:endParaRPr lang="en-US" sz="1100" i="1" baseline="-25000" dirty="0" smtClean="0">
              <a:latin typeface="Century Gothic"/>
              <a:cs typeface="Century Gothic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197285" y="3443990"/>
            <a:ext cx="2160669" cy="1895303"/>
            <a:chOff x="4832349" y="1749425"/>
            <a:chExt cx="3895358" cy="3439405"/>
          </a:xfrm>
        </p:grpSpPr>
        <p:sp>
          <p:nvSpPr>
            <p:cNvPr id="35" name="Rectangle 34"/>
            <p:cNvSpPr/>
            <p:nvPr/>
          </p:nvSpPr>
          <p:spPr>
            <a:xfrm>
              <a:off x="5137150" y="2286000"/>
              <a:ext cx="115569" cy="21209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296275" y="2286000"/>
              <a:ext cx="98425" cy="21209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252720" y="2286000"/>
              <a:ext cx="424180" cy="2120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369175" y="2286000"/>
              <a:ext cx="930276" cy="76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369175" y="2584450"/>
              <a:ext cx="930276" cy="76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369174" y="2863850"/>
              <a:ext cx="930276" cy="76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366000" y="3155950"/>
              <a:ext cx="930276" cy="76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366000" y="3454400"/>
              <a:ext cx="930276" cy="76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365999" y="3733800"/>
              <a:ext cx="930276" cy="76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365999" y="4032250"/>
              <a:ext cx="930276" cy="76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365999" y="4330700"/>
              <a:ext cx="930276" cy="76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72" name="Straight Connector 71"/>
            <p:cNvCxnSpPr>
              <a:stCxn id="35" idx="0"/>
            </p:cNvCxnSpPr>
            <p:nvPr/>
          </p:nvCxnSpPr>
          <p:spPr>
            <a:xfrm flipV="1">
              <a:off x="5194935" y="2006600"/>
              <a:ext cx="0" cy="279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endCxn id="108" idx="2"/>
            </p:cNvCxnSpPr>
            <p:nvPr/>
          </p:nvCxnSpPr>
          <p:spPr>
            <a:xfrm>
              <a:off x="5194935" y="2006600"/>
              <a:ext cx="127603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endCxn id="62" idx="0"/>
            </p:cNvCxnSpPr>
            <p:nvPr/>
          </p:nvCxnSpPr>
          <p:spPr>
            <a:xfrm flipH="1">
              <a:off x="8345488" y="2006600"/>
              <a:ext cx="1588" cy="279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/>
            <p:nvPr/>
          </p:nvSpPr>
          <p:spPr>
            <a:xfrm>
              <a:off x="7396479" y="2369870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6" name="Oval 75"/>
            <p:cNvSpPr/>
            <p:nvPr/>
          </p:nvSpPr>
          <p:spPr>
            <a:xfrm>
              <a:off x="7713661" y="2376220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7" name="Oval 76"/>
            <p:cNvSpPr/>
            <p:nvPr/>
          </p:nvSpPr>
          <p:spPr>
            <a:xfrm>
              <a:off x="8026399" y="2376220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8" name="Oval 77"/>
            <p:cNvSpPr/>
            <p:nvPr/>
          </p:nvSpPr>
          <p:spPr>
            <a:xfrm>
              <a:off x="7396479" y="2654300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9" name="Oval 78"/>
            <p:cNvSpPr/>
            <p:nvPr/>
          </p:nvSpPr>
          <p:spPr>
            <a:xfrm>
              <a:off x="7713661" y="2660650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0" name="Oval 79"/>
            <p:cNvSpPr/>
            <p:nvPr/>
          </p:nvSpPr>
          <p:spPr>
            <a:xfrm>
              <a:off x="8026399" y="2660650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1" name="Oval 80"/>
            <p:cNvSpPr/>
            <p:nvPr/>
          </p:nvSpPr>
          <p:spPr>
            <a:xfrm>
              <a:off x="7396479" y="2948231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2" name="Oval 81"/>
            <p:cNvSpPr/>
            <p:nvPr/>
          </p:nvSpPr>
          <p:spPr>
            <a:xfrm>
              <a:off x="7713661" y="2954581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3" name="Oval 82"/>
            <p:cNvSpPr/>
            <p:nvPr/>
          </p:nvSpPr>
          <p:spPr>
            <a:xfrm>
              <a:off x="8026399" y="2954581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5" name="Oval 84"/>
            <p:cNvSpPr/>
            <p:nvPr/>
          </p:nvSpPr>
          <p:spPr>
            <a:xfrm>
              <a:off x="7396479" y="3242335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6" name="Oval 85"/>
            <p:cNvSpPr/>
            <p:nvPr/>
          </p:nvSpPr>
          <p:spPr>
            <a:xfrm>
              <a:off x="7713661" y="3248685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8" name="Oval 87"/>
            <p:cNvSpPr/>
            <p:nvPr/>
          </p:nvSpPr>
          <p:spPr>
            <a:xfrm>
              <a:off x="8026399" y="3248685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9" name="Oval 88"/>
            <p:cNvSpPr/>
            <p:nvPr/>
          </p:nvSpPr>
          <p:spPr>
            <a:xfrm>
              <a:off x="7396479" y="3525570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0" name="Oval 89"/>
            <p:cNvSpPr/>
            <p:nvPr/>
          </p:nvSpPr>
          <p:spPr>
            <a:xfrm>
              <a:off x="7713661" y="3531920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1" name="Oval 90"/>
            <p:cNvSpPr/>
            <p:nvPr/>
          </p:nvSpPr>
          <p:spPr>
            <a:xfrm>
              <a:off x="8026399" y="3531920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2" name="Oval 91"/>
            <p:cNvSpPr/>
            <p:nvPr/>
          </p:nvSpPr>
          <p:spPr>
            <a:xfrm>
              <a:off x="7396479" y="3817670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3" name="Oval 92"/>
            <p:cNvSpPr/>
            <p:nvPr/>
          </p:nvSpPr>
          <p:spPr>
            <a:xfrm>
              <a:off x="7713661" y="3824020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4" name="Oval 93"/>
            <p:cNvSpPr/>
            <p:nvPr/>
          </p:nvSpPr>
          <p:spPr>
            <a:xfrm>
              <a:off x="8026399" y="3824020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5" name="Oval 94"/>
            <p:cNvSpPr/>
            <p:nvPr/>
          </p:nvSpPr>
          <p:spPr>
            <a:xfrm>
              <a:off x="7396479" y="4116120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6" name="Oval 95"/>
            <p:cNvSpPr/>
            <p:nvPr/>
          </p:nvSpPr>
          <p:spPr>
            <a:xfrm>
              <a:off x="7713661" y="4122470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7" name="Oval 96"/>
            <p:cNvSpPr/>
            <p:nvPr/>
          </p:nvSpPr>
          <p:spPr>
            <a:xfrm>
              <a:off x="8026399" y="4122470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832349" y="4406900"/>
              <a:ext cx="1174752" cy="781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/>
                <a:t>Metal </a:t>
              </a:r>
            </a:p>
            <a:p>
              <a:pPr algn="ctr"/>
              <a:r>
                <a:rPr lang="en-US" sz="1100" b="1" dirty="0" smtClean="0"/>
                <a:t>Anode</a:t>
              </a:r>
              <a:endParaRPr lang="en-US" sz="1100" b="1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054361" y="4425950"/>
              <a:ext cx="1673346" cy="726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Intercalation Cathode</a:t>
              </a:r>
              <a:endParaRPr lang="en-US" sz="1000" b="1" dirty="0"/>
            </a:p>
          </p:txBody>
        </p:sp>
        <p:sp>
          <p:nvSpPr>
            <p:cNvPr id="100" name="Oval 99"/>
            <p:cNvSpPr/>
            <p:nvPr/>
          </p:nvSpPr>
          <p:spPr>
            <a:xfrm>
              <a:off x="6532245" y="2518435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1" name="Oval 100"/>
            <p:cNvSpPr/>
            <p:nvPr/>
          </p:nvSpPr>
          <p:spPr>
            <a:xfrm>
              <a:off x="6405202" y="3587204"/>
              <a:ext cx="209550" cy="2082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2" name="Oval 101"/>
            <p:cNvSpPr/>
            <p:nvPr/>
          </p:nvSpPr>
          <p:spPr>
            <a:xfrm>
              <a:off x="5956300" y="3216935"/>
              <a:ext cx="209550" cy="20823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3" name="Oval 102"/>
            <p:cNvSpPr/>
            <p:nvPr/>
          </p:nvSpPr>
          <p:spPr>
            <a:xfrm>
              <a:off x="6872605" y="3374784"/>
              <a:ext cx="209550" cy="20822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843976" y="4009562"/>
              <a:ext cx="1522022" cy="460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/>
                <a:t>Electrolyte</a:t>
              </a:r>
              <a:endParaRPr lang="en-US" sz="1050" b="1" dirty="0"/>
            </a:p>
          </p:txBody>
        </p:sp>
        <p:cxnSp>
          <p:nvCxnSpPr>
            <p:cNvPr id="107" name="Straight Connector 106"/>
            <p:cNvCxnSpPr>
              <a:stCxn id="108" idx="6"/>
            </p:cNvCxnSpPr>
            <p:nvPr/>
          </p:nvCxnSpPr>
          <p:spPr>
            <a:xfrm>
              <a:off x="7001191" y="2006600"/>
              <a:ext cx="13639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/>
            <p:cNvSpPr/>
            <p:nvPr/>
          </p:nvSpPr>
          <p:spPr>
            <a:xfrm>
              <a:off x="6470966" y="1749425"/>
              <a:ext cx="530225" cy="51435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084888" y="2709207"/>
              <a:ext cx="2281109" cy="460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/>
                <a:t>Mg</a:t>
              </a:r>
              <a:r>
                <a:rPr lang="en-US" sz="1050" b="1" baseline="30000" dirty="0" smtClean="0"/>
                <a:t>0</a:t>
              </a:r>
              <a:r>
                <a:rPr lang="en-US" sz="1050" b="1" dirty="0" smtClean="0"/>
                <a:t> </a:t>
              </a:r>
              <a:r>
                <a:rPr lang="en-US" sz="1050" b="1" dirty="0" smtClean="0">
                  <a:sym typeface="Wingdings"/>
                </a:rPr>
                <a:t></a:t>
              </a:r>
              <a:r>
                <a:rPr lang="en-US" sz="1050" b="1" dirty="0" smtClean="0"/>
                <a:t> Mg</a:t>
              </a:r>
              <a:r>
                <a:rPr lang="en-US" sz="1050" b="1" baseline="30000" dirty="0" smtClean="0"/>
                <a:t>2+</a:t>
              </a:r>
              <a:r>
                <a:rPr lang="en-US" sz="1050" b="1" dirty="0" smtClean="0"/>
                <a:t> + 2e-</a:t>
              </a:r>
              <a:endParaRPr lang="en-US" sz="1050" b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601795" y="3908332"/>
            <a:ext cx="19918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Century Gothic"/>
                <a:cs typeface="Century Gothic"/>
              </a:rPr>
              <a:t>High Li</a:t>
            </a:r>
            <a:r>
              <a:rPr lang="en-US" sz="1100" baseline="30000" dirty="0" smtClean="0">
                <a:latin typeface="Century Gothic"/>
                <a:cs typeface="Century Gothic"/>
              </a:rPr>
              <a:t>+</a:t>
            </a:r>
            <a:r>
              <a:rPr lang="en-US" sz="1100" dirty="0" smtClean="0">
                <a:latin typeface="Century Gothic"/>
                <a:cs typeface="Century Gothic"/>
              </a:rPr>
              <a:t> diffusion ≠ </a:t>
            </a:r>
          </a:p>
          <a:p>
            <a:pPr algn="ctr">
              <a:spcAft>
                <a:spcPts val="600"/>
              </a:spcAft>
            </a:pPr>
            <a:r>
              <a:rPr lang="en-US" sz="1100" dirty="0" smtClean="0">
                <a:latin typeface="Century Gothic"/>
                <a:cs typeface="Century Gothic"/>
              </a:rPr>
              <a:t>high MV diffusion</a:t>
            </a:r>
          </a:p>
          <a:p>
            <a:pPr algn="ctr">
              <a:spcAft>
                <a:spcPts val="600"/>
              </a:spcAft>
            </a:pPr>
            <a:r>
              <a:rPr lang="en-US" sz="1100" dirty="0" smtClean="0">
                <a:latin typeface="Century Gothic"/>
                <a:cs typeface="Century Gothic"/>
              </a:rPr>
              <a:t>Coordination environment controls diffusion barrier</a:t>
            </a:r>
          </a:p>
          <a:p>
            <a:pPr algn="ctr">
              <a:spcAft>
                <a:spcPts val="1200"/>
              </a:spcAft>
            </a:pPr>
            <a:r>
              <a:rPr lang="en-US" sz="1100" dirty="0" smtClean="0">
                <a:latin typeface="Century Gothic"/>
                <a:cs typeface="Century Gothic"/>
              </a:rPr>
              <a:t>Tetrahedral</a:t>
            </a:r>
            <a:r>
              <a:rPr lang="en-US" sz="1100" dirty="0" smtClean="0">
                <a:latin typeface="Century Gothic"/>
                <a:cs typeface="Century Gothic"/>
                <a:sym typeface="Wingdings"/>
              </a:rPr>
              <a:t> octahedral  tetrahedral</a:t>
            </a:r>
          </a:p>
          <a:p>
            <a:pPr algn="ctr">
              <a:spcAft>
                <a:spcPts val="1200"/>
              </a:spcAft>
            </a:pPr>
            <a:r>
              <a:rPr lang="en-US" sz="1100" dirty="0" err="1" smtClean="0">
                <a:latin typeface="Century Gothic"/>
                <a:cs typeface="Century Gothic"/>
                <a:sym typeface="Wingdings"/>
              </a:rPr>
              <a:t>Ca</a:t>
            </a:r>
            <a:r>
              <a:rPr lang="en-US" sz="1100" baseline="30000" dirty="0" smtClean="0">
                <a:latin typeface="Century Gothic"/>
                <a:cs typeface="Century Gothic"/>
                <a:sym typeface="Wingdings"/>
              </a:rPr>
              <a:t>++ </a:t>
            </a:r>
            <a:r>
              <a:rPr lang="en-US" sz="1100" dirty="0" smtClean="0">
                <a:latin typeface="Century Gothic"/>
                <a:cs typeface="Century Gothic"/>
                <a:sym typeface="Wingdings"/>
              </a:rPr>
              <a:t>has surprisingly low mobility barrier</a:t>
            </a:r>
            <a:endParaRPr lang="en-US" sz="1100" dirty="0" smtClean="0">
              <a:latin typeface="Century Gothic"/>
              <a:cs typeface="Century Gothic"/>
            </a:endParaRPr>
          </a:p>
        </p:txBody>
      </p:sp>
      <p:pic>
        <p:nvPicPr>
          <p:cNvPr id="112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090" y="2116255"/>
            <a:ext cx="1956204" cy="153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" name="TextBox 112"/>
          <p:cNvSpPr txBox="1"/>
          <p:nvPr/>
        </p:nvSpPr>
        <p:spPr>
          <a:xfrm>
            <a:off x="7268780" y="3759639"/>
            <a:ext cx="178347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smtClean="0">
                <a:latin typeface="Century Gothic"/>
                <a:cs typeface="Century Gothic"/>
              </a:rPr>
              <a:t>Early stage prototype</a:t>
            </a:r>
          </a:p>
          <a:p>
            <a:pPr algn="ctr"/>
            <a:r>
              <a:rPr lang="en-US" sz="1200" dirty="0" smtClean="0">
                <a:latin typeface="Century Gothic"/>
                <a:cs typeface="Century Gothic"/>
              </a:rPr>
              <a:t>Compatible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latin typeface="Century Gothic"/>
                <a:cs typeface="Century Gothic"/>
              </a:rPr>
              <a:t>a</a:t>
            </a:r>
            <a:r>
              <a:rPr lang="en-US" sz="1200" dirty="0" smtClean="0">
                <a:latin typeface="Century Gothic"/>
                <a:cs typeface="Century Gothic"/>
              </a:rPr>
              <a:t>node-electrolyte-cathode</a:t>
            </a:r>
          </a:p>
          <a:p>
            <a:pPr algn="ctr">
              <a:spcAft>
                <a:spcPts val="600"/>
              </a:spcAft>
            </a:pPr>
            <a:r>
              <a:rPr lang="en-US" sz="1200" dirty="0" smtClean="0">
                <a:latin typeface="Century Gothic"/>
                <a:cs typeface="Century Gothic"/>
              </a:rPr>
              <a:t>Mg metal anode</a:t>
            </a:r>
          </a:p>
          <a:p>
            <a:pPr algn="ctr">
              <a:spcAft>
                <a:spcPts val="600"/>
              </a:spcAft>
            </a:pPr>
            <a:r>
              <a:rPr lang="en-US" sz="1200" dirty="0" err="1">
                <a:latin typeface="Century Gothic"/>
                <a:cs typeface="Century Gothic"/>
              </a:rPr>
              <a:t>D</a:t>
            </a:r>
            <a:r>
              <a:rPr lang="en-US" sz="1200" dirty="0" err="1" smtClean="0">
                <a:latin typeface="Century Gothic"/>
                <a:cs typeface="Century Gothic"/>
              </a:rPr>
              <a:t>iglyme</a:t>
            </a:r>
            <a:r>
              <a:rPr lang="en-US" sz="1200" dirty="0" smtClean="0">
                <a:latin typeface="Century Gothic"/>
                <a:cs typeface="Century Gothic"/>
              </a:rPr>
              <a:t> electrolyte</a:t>
            </a:r>
          </a:p>
          <a:p>
            <a:pPr algn="ctr">
              <a:spcAft>
                <a:spcPts val="600"/>
              </a:spcAft>
            </a:pPr>
            <a:r>
              <a:rPr lang="en-US" sz="1200" dirty="0" smtClean="0">
                <a:latin typeface="Century Gothic"/>
                <a:cs typeface="Century Gothic"/>
              </a:rPr>
              <a:t>V</a:t>
            </a:r>
            <a:r>
              <a:rPr lang="en-US" sz="1200" baseline="-25000" dirty="0" smtClean="0">
                <a:latin typeface="Century Gothic"/>
                <a:cs typeface="Century Gothic"/>
              </a:rPr>
              <a:t>2</a:t>
            </a:r>
            <a:r>
              <a:rPr lang="en-US" sz="1200" dirty="0" smtClean="0">
                <a:latin typeface="Century Gothic"/>
                <a:cs typeface="Century Gothic"/>
              </a:rPr>
              <a:t>O</a:t>
            </a:r>
            <a:r>
              <a:rPr lang="en-US" sz="1200" baseline="-25000" dirty="0" smtClean="0">
                <a:latin typeface="Century Gothic"/>
                <a:cs typeface="Century Gothic"/>
              </a:rPr>
              <a:t>5</a:t>
            </a:r>
            <a:r>
              <a:rPr lang="en-US" sz="1200" dirty="0" smtClean="0">
                <a:latin typeface="Century Gothic"/>
                <a:cs typeface="Century Gothic"/>
              </a:rPr>
              <a:t> cathode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8610" y="1299576"/>
            <a:ext cx="1783474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entury Gothic"/>
                <a:cs typeface="Century Gothic"/>
              </a:rPr>
              <a:t>Mobility in Mn</a:t>
            </a:r>
            <a:r>
              <a:rPr lang="en-US" sz="1400" baseline="-25000" dirty="0" smtClean="0">
                <a:latin typeface="Century Gothic"/>
                <a:cs typeface="Century Gothic"/>
              </a:rPr>
              <a:t>2</a:t>
            </a:r>
            <a:r>
              <a:rPr lang="en-US" sz="1400" dirty="0" smtClean="0">
                <a:latin typeface="Century Gothic"/>
                <a:cs typeface="Century Gothic"/>
              </a:rPr>
              <a:t>O</a:t>
            </a:r>
            <a:r>
              <a:rPr lang="en-US" sz="1400" baseline="-25000" dirty="0" smtClean="0">
                <a:latin typeface="Century Gothic"/>
                <a:cs typeface="Century Gothic"/>
              </a:rPr>
              <a:t>4 </a:t>
            </a:r>
            <a:r>
              <a:rPr lang="en-US" sz="1400" dirty="0" smtClean="0">
                <a:latin typeface="Century Gothic"/>
                <a:cs typeface="Century Gothic"/>
              </a:rPr>
              <a:t>Cathode</a:t>
            </a:r>
            <a:endParaRPr lang="en-US" sz="1400" dirty="0">
              <a:latin typeface="Century Gothic"/>
              <a:cs typeface="Century Gothic"/>
            </a:endParaRPr>
          </a:p>
          <a:p>
            <a:pPr algn="ctr"/>
            <a:endParaRPr lang="en-US" sz="1400" baseline="-25000" dirty="0">
              <a:latin typeface="Century Gothic"/>
              <a:cs typeface="Century Gothic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932881" y="1310921"/>
            <a:ext cx="1783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entury Gothic"/>
                <a:cs typeface="Century Gothic"/>
              </a:rPr>
              <a:t>Mg++  Solvation Shell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207820" y="1299576"/>
            <a:ext cx="1783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entury Gothic"/>
                <a:cs typeface="Century Gothic"/>
              </a:rPr>
              <a:t>First Fully Functional Mg</a:t>
            </a:r>
            <a:r>
              <a:rPr lang="en-US" sz="1400" baseline="30000" dirty="0" smtClean="0">
                <a:latin typeface="Century Gothic"/>
                <a:cs typeface="Century Gothic"/>
              </a:rPr>
              <a:t>++ </a:t>
            </a:r>
            <a:r>
              <a:rPr lang="en-US" sz="1400" dirty="0" smtClean="0">
                <a:latin typeface="Century Gothic"/>
                <a:cs typeface="Century Gothic"/>
              </a:rPr>
              <a:t>Battery since 2000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19370" y="3218089"/>
            <a:ext cx="17422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Century Gothic"/>
                <a:cs typeface="Century Gothic"/>
              </a:rPr>
              <a:t>Energy barriers for MV ion diffusion in Mn</a:t>
            </a:r>
            <a:r>
              <a:rPr lang="en-US" sz="1000" baseline="-25000" dirty="0" smtClean="0">
                <a:latin typeface="Century Gothic"/>
                <a:cs typeface="Century Gothic"/>
              </a:rPr>
              <a:t>2</a:t>
            </a:r>
            <a:r>
              <a:rPr lang="en-US" sz="1000" dirty="0" smtClean="0">
                <a:latin typeface="Century Gothic"/>
                <a:cs typeface="Century Gothic"/>
              </a:rPr>
              <a:t>O</a:t>
            </a:r>
            <a:r>
              <a:rPr lang="en-US" sz="1000" baseline="-25000" dirty="0" smtClean="0">
                <a:latin typeface="Century Gothic"/>
                <a:cs typeface="Century Gothic"/>
              </a:rPr>
              <a:t>4 </a:t>
            </a:r>
            <a:r>
              <a:rPr lang="en-US" sz="1000" dirty="0" smtClean="0">
                <a:latin typeface="Century Gothic"/>
                <a:cs typeface="Century Gothic"/>
              </a:rPr>
              <a:t>spinel</a:t>
            </a:r>
          </a:p>
          <a:p>
            <a:pPr algn="ctr"/>
            <a:r>
              <a:rPr lang="en-US" sz="900" i="1" dirty="0" smtClean="0">
                <a:latin typeface="Century Gothic"/>
                <a:cs typeface="Century Gothic"/>
              </a:rPr>
              <a:t>Materials Project</a:t>
            </a:r>
            <a:endParaRPr lang="en-US" sz="900" i="1" dirty="0">
              <a:latin typeface="Century Gothic"/>
              <a:cs typeface="Century Gothic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439234" y="1727200"/>
            <a:ext cx="1945200" cy="1506068"/>
            <a:chOff x="2490034" y="1838960"/>
            <a:chExt cx="1945200" cy="1506068"/>
          </a:xfrm>
        </p:grpSpPr>
        <p:pic>
          <p:nvPicPr>
            <p:cNvPr id="111" name="Picture 110" descr="Figure_1.pdf"/>
            <p:cNvPicPr preferRelativeResize="0"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654"/>
            <a:stretch/>
          </p:blipFill>
          <p:spPr>
            <a:xfrm>
              <a:off x="2490360" y="1880785"/>
              <a:ext cx="1944874" cy="146424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725274" y="2765507"/>
              <a:ext cx="5804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Ca</a:t>
              </a:r>
              <a:r>
                <a:rPr lang="en-US" sz="1200" baseline="30000" dirty="0" smtClean="0"/>
                <a:t>++</a:t>
              </a:r>
              <a:endParaRPr lang="en-US" sz="1200" baseline="300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302952" y="2420621"/>
              <a:ext cx="5804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Mg</a:t>
              </a:r>
              <a:r>
                <a:rPr lang="en-US" sz="1200" baseline="30000" dirty="0" smtClean="0"/>
                <a:t>++</a:t>
              </a:r>
              <a:endParaRPr lang="en-US" sz="1200" baseline="300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951508" y="2814094"/>
              <a:ext cx="5804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Li</a:t>
              </a:r>
              <a:r>
                <a:rPr lang="en-US" sz="1200" baseline="30000" dirty="0" smtClean="0"/>
                <a:t>+</a:t>
              </a:r>
              <a:endParaRPr lang="en-US" sz="1200" baseline="300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90034" y="1838960"/>
              <a:ext cx="132081" cy="143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78678" y="3778320"/>
            <a:ext cx="2365986" cy="2124328"/>
            <a:chOff x="4628730" y="2629477"/>
            <a:chExt cx="2365986" cy="2124328"/>
          </a:xfrm>
        </p:grpSpPr>
        <p:pic>
          <p:nvPicPr>
            <p:cNvPr id="171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13"/>
            <a:stretch/>
          </p:blipFill>
          <p:spPr bwMode="auto">
            <a:xfrm>
              <a:off x="4687238" y="2737955"/>
              <a:ext cx="1188723" cy="969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2" name="Rectangle 171"/>
            <p:cNvSpPr/>
            <p:nvPr/>
          </p:nvSpPr>
          <p:spPr>
            <a:xfrm>
              <a:off x="5367452" y="3385724"/>
              <a:ext cx="495301" cy="198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3" name="TextBox 172"/>
            <p:cNvSpPr txBox="1"/>
            <p:nvPr/>
          </p:nvSpPr>
          <p:spPr>
            <a:xfrm rot="16200000">
              <a:off x="4299256" y="2999969"/>
              <a:ext cx="841068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Experiment</a:t>
              </a:r>
              <a:endParaRPr lang="en-US" sz="105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4" name="Picture 9"/>
            <p:cNvPicPr>
              <a:picLocks noChangeAspect="1" noChangeArrowheads="1"/>
            </p:cNvPicPr>
            <p:nvPr/>
          </p:nvPicPr>
          <p:blipFill rotWithShape="1"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56"/>
            <a:stretch/>
          </p:blipFill>
          <p:spPr bwMode="auto">
            <a:xfrm>
              <a:off x="4674030" y="3705982"/>
              <a:ext cx="1136835" cy="786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5" name="TextBox 174"/>
            <p:cNvSpPr txBox="1"/>
            <p:nvPr/>
          </p:nvSpPr>
          <p:spPr>
            <a:xfrm rot="16200000">
              <a:off x="4261643" y="3888293"/>
              <a:ext cx="895757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5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Computation</a:t>
              </a:r>
              <a:endParaRPr lang="en-US" sz="105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5023006" y="4084349"/>
              <a:ext cx="8581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/>
                <a:t>·····</a:t>
              </a:r>
              <a:r>
                <a:rPr lang="en-US" sz="800" i="1" dirty="0"/>
                <a:t>·</a:t>
              </a:r>
              <a:r>
                <a:rPr lang="en-US" sz="800" i="1" dirty="0" smtClean="0"/>
                <a:t> Mg-solvent </a:t>
              </a:r>
            </a:p>
            <a:p>
              <a:r>
                <a:rPr lang="en-US" sz="800" i="1" dirty="0" smtClean="0"/>
                <a:t>- - -  Mg-anion</a:t>
              </a:r>
              <a:endParaRPr lang="en-US" sz="800" i="1" dirty="0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5253363" y="3211555"/>
              <a:ext cx="103188" cy="464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5005712" y="3281723"/>
              <a:ext cx="99060" cy="396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857121" y="3172344"/>
              <a:ext cx="53658" cy="495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80" name="Straight Arrow Connector 179"/>
            <p:cNvCxnSpPr/>
            <p:nvPr/>
          </p:nvCxnSpPr>
          <p:spPr>
            <a:xfrm flipV="1">
              <a:off x="4884843" y="3237134"/>
              <a:ext cx="0" cy="445770"/>
            </a:xfrm>
            <a:prstGeom prst="straightConnector1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rot="5400000" flipH="1" flipV="1">
              <a:off x="4749668" y="3707153"/>
              <a:ext cx="643890" cy="1032"/>
            </a:xfrm>
            <a:prstGeom prst="straightConnector1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rot="5400000" flipH="1" flipV="1">
              <a:off x="4979776" y="3707153"/>
              <a:ext cx="643890" cy="1032"/>
            </a:xfrm>
            <a:prstGeom prst="straightConnector1">
              <a:avLst/>
            </a:prstGeom>
            <a:ln w="19050" cap="flat" cmpd="sng" algn="ctr">
              <a:solidFill>
                <a:srgbClr val="32C626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3" name="Group 182"/>
            <p:cNvGrpSpPr/>
            <p:nvPr/>
          </p:nvGrpSpPr>
          <p:grpSpPr>
            <a:xfrm>
              <a:off x="5313719" y="3112822"/>
              <a:ext cx="1680997" cy="1230826"/>
              <a:chOff x="1355365" y="1508481"/>
              <a:chExt cx="2586142" cy="1893580"/>
            </a:xfrm>
          </p:grpSpPr>
          <p:sp>
            <p:nvSpPr>
              <p:cNvPr id="202" name="Oval 201"/>
              <p:cNvSpPr/>
              <p:nvPr/>
            </p:nvSpPr>
            <p:spPr>
              <a:xfrm rot="6315445" flipV="1">
                <a:off x="2796020" y="2582344"/>
                <a:ext cx="132185" cy="1286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2476500" y="2162175"/>
                <a:ext cx="428625" cy="428625"/>
              </a:xfrm>
              <a:prstGeom prst="ellipse">
                <a:avLst/>
              </a:prstGeom>
              <a:solidFill>
                <a:srgbClr val="7F7F7F">
                  <a:alpha val="6196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204" name="Picture 203" descr="Screen Shot 2014-03-18 at 1.07.33 PM.png"/>
              <p:cNvPicPr>
                <a:picLocks noChangeAspect="1"/>
              </p:cNvPicPr>
              <p:nvPr/>
            </p:nvPicPr>
            <p:blipFill rotWithShape="1">
              <a:blip r:embed="rId6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88000" l="2488" r="89055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74" r="16295" b="10426"/>
              <a:stretch/>
            </p:blipFill>
            <p:spPr>
              <a:xfrm rot="6631101" flipV="1">
                <a:off x="2680457" y="2558293"/>
                <a:ext cx="1103289" cy="487168"/>
              </a:xfrm>
              <a:prstGeom prst="rect">
                <a:avLst/>
              </a:prstGeom>
            </p:spPr>
          </p:pic>
          <p:pic>
            <p:nvPicPr>
              <p:cNvPr id="205" name="Picture 204" descr="Screen Shot 2014-03-18 at 1.07.33 PM.png"/>
              <p:cNvPicPr>
                <a:picLocks noChangeAspect="1"/>
              </p:cNvPicPr>
              <p:nvPr/>
            </p:nvPicPr>
            <p:blipFill rotWithShape="1">
              <a:blip r:embed="rId8">
                <a:grayscl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88000" l="2985" r="8905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46" r="16399" b="11575"/>
              <a:stretch/>
            </p:blipFill>
            <p:spPr>
              <a:xfrm rot="15151101" flipH="1" flipV="1">
                <a:off x="1606930" y="2537567"/>
                <a:ext cx="1189922" cy="539065"/>
              </a:xfrm>
              <a:prstGeom prst="rect">
                <a:avLst/>
              </a:prstGeom>
            </p:spPr>
          </p:pic>
          <p:pic>
            <p:nvPicPr>
              <p:cNvPr id="206" name="Picture 205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724" b="3716"/>
              <a:stretch>
                <a:fillRect/>
              </a:stretch>
            </p:blipFill>
            <p:spPr bwMode="auto">
              <a:xfrm rot="541679" flipV="1">
                <a:off x="2578942" y="1508481"/>
                <a:ext cx="733899" cy="469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7" name="Oval 206"/>
              <p:cNvSpPr/>
              <p:nvPr/>
            </p:nvSpPr>
            <p:spPr>
              <a:xfrm rot="21451101" flipV="1">
                <a:off x="2669277" y="2326949"/>
                <a:ext cx="150805" cy="14653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08" name="Oval 207"/>
              <p:cNvSpPr/>
              <p:nvPr/>
            </p:nvSpPr>
            <p:spPr>
              <a:xfrm rot="21451101" flipV="1">
                <a:off x="2187887" y="1851236"/>
                <a:ext cx="1042880" cy="983645"/>
              </a:xfrm>
              <a:prstGeom prst="ellipse">
                <a:avLst/>
              </a:prstGeom>
              <a:noFill/>
              <a:ln w="15875">
                <a:solidFill>
                  <a:srgbClr val="FF0000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09" name="Oval 208"/>
              <p:cNvSpPr/>
              <p:nvPr/>
            </p:nvSpPr>
            <p:spPr>
              <a:xfrm rot="21451101" flipV="1">
                <a:off x="2059183" y="1729842"/>
                <a:ext cx="1300289" cy="1226433"/>
              </a:xfrm>
              <a:prstGeom prst="ellipse">
                <a:avLst/>
              </a:prstGeom>
              <a:noFill/>
              <a:ln w="15875">
                <a:solidFill>
                  <a:srgbClr val="0000FF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10" name="Oval 209"/>
              <p:cNvSpPr/>
              <p:nvPr/>
            </p:nvSpPr>
            <p:spPr>
              <a:xfrm rot="21451101" flipV="1">
                <a:off x="1905504" y="1584892"/>
                <a:ext cx="1607645" cy="1516334"/>
              </a:xfrm>
              <a:prstGeom prst="ellipse">
                <a:avLst/>
              </a:prstGeom>
              <a:noFill/>
              <a:ln w="15875">
                <a:solidFill>
                  <a:srgbClr val="00FF00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pic>
            <p:nvPicPr>
              <p:cNvPr id="211" name="Picture 210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451101" flipV="1">
                <a:off x="2437700" y="2116484"/>
                <a:ext cx="518876" cy="54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2" name="Oval 211"/>
              <p:cNvSpPr/>
              <p:nvPr/>
            </p:nvSpPr>
            <p:spPr>
              <a:xfrm>
                <a:off x="2486025" y="2162175"/>
                <a:ext cx="419100" cy="419100"/>
              </a:xfrm>
              <a:prstGeom prst="ellipse">
                <a:avLst/>
              </a:prstGeom>
              <a:solidFill>
                <a:srgbClr val="7F7F7F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13" name="TextBox 34"/>
              <p:cNvSpPr txBox="1">
                <a:spLocks noChangeArrowheads="1"/>
              </p:cNvSpPr>
              <p:nvPr/>
            </p:nvSpPr>
            <p:spPr bwMode="auto">
              <a:xfrm>
                <a:off x="2474476" y="2250657"/>
                <a:ext cx="450324" cy="263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no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200" b="1" dirty="0" smtClean="0"/>
                  <a:t>Mg</a:t>
                </a:r>
                <a:r>
                  <a:rPr lang="en-US" altLang="en-US" sz="1200" b="1" baseline="30000" dirty="0" smtClean="0"/>
                  <a:t>++</a:t>
                </a:r>
                <a:endParaRPr lang="en-US" altLang="en-US" sz="1200" b="1" baseline="30000" dirty="0"/>
              </a:p>
            </p:txBody>
          </p:sp>
          <p:grpSp>
            <p:nvGrpSpPr>
              <p:cNvPr id="214" name="Group 37"/>
              <p:cNvGrpSpPr/>
              <p:nvPr/>
            </p:nvGrpSpPr>
            <p:grpSpPr>
              <a:xfrm rot="21451101" flipV="1">
                <a:off x="2855338" y="2354307"/>
                <a:ext cx="666350" cy="351112"/>
                <a:chOff x="2254102" y="2275367"/>
                <a:chExt cx="1010093" cy="547761"/>
              </a:xfrm>
            </p:grpSpPr>
            <p:cxnSp>
              <p:nvCxnSpPr>
                <p:cNvPr id="219" name="Straight Arrow Connector 218"/>
                <p:cNvCxnSpPr/>
                <p:nvPr/>
              </p:nvCxnSpPr>
              <p:spPr>
                <a:xfrm flipV="1">
                  <a:off x="2328530" y="2445488"/>
                  <a:ext cx="567782" cy="258084"/>
                </a:xfrm>
                <a:prstGeom prst="straightConnector1">
                  <a:avLst/>
                </a:prstGeom>
                <a:ln w="19050">
                  <a:solidFill>
                    <a:srgbClr val="0000FF"/>
                  </a:solidFill>
                  <a:prstDash val="solid"/>
                  <a:headEnd type="arrow" w="sm" len="sm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Arrow Connector 219"/>
                <p:cNvCxnSpPr/>
                <p:nvPr/>
              </p:nvCxnSpPr>
              <p:spPr>
                <a:xfrm flipV="1">
                  <a:off x="2339163" y="2775827"/>
                  <a:ext cx="925032" cy="47301"/>
                </a:xfrm>
                <a:prstGeom prst="straightConnector1">
                  <a:avLst/>
                </a:prstGeom>
                <a:ln w="19050">
                  <a:solidFill>
                    <a:srgbClr val="00CC00"/>
                  </a:solidFill>
                  <a:prstDash val="solid"/>
                  <a:headEnd type="arrow" w="sm" len="sm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Arrow Connector 220"/>
                <p:cNvCxnSpPr/>
                <p:nvPr/>
              </p:nvCxnSpPr>
              <p:spPr>
                <a:xfrm flipV="1">
                  <a:off x="2254102" y="2275367"/>
                  <a:ext cx="276447" cy="31174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prstDash val="solid"/>
                  <a:headEnd type="arrow" w="sm" len="sm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6"/>
              <p:cNvGrpSpPr/>
              <p:nvPr/>
            </p:nvGrpSpPr>
            <p:grpSpPr>
              <a:xfrm rot="15135656">
                <a:off x="1782499" y="1147829"/>
                <a:ext cx="1731874" cy="2586142"/>
                <a:chOff x="1550465" y="506220"/>
                <a:chExt cx="1810336" cy="2626704"/>
              </a:xfrm>
            </p:grpSpPr>
            <p:sp>
              <p:nvSpPr>
                <p:cNvPr id="216" name="TextBox 215"/>
                <p:cNvSpPr txBox="1"/>
                <p:nvPr/>
              </p:nvSpPr>
              <p:spPr>
                <a:xfrm rot="6464344">
                  <a:off x="1553978" y="956078"/>
                  <a:ext cx="1295680" cy="3959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err="1" smtClean="0"/>
                    <a:t>Diglyme</a:t>
                  </a:r>
                  <a:endParaRPr lang="en-US" sz="1000" dirty="0"/>
                </a:p>
              </p:txBody>
            </p:sp>
            <p:sp>
              <p:nvSpPr>
                <p:cNvPr id="217" name="TextBox 216"/>
                <p:cNvSpPr txBox="1"/>
                <p:nvPr/>
              </p:nvSpPr>
              <p:spPr>
                <a:xfrm rot="6464344">
                  <a:off x="1222875" y="2334088"/>
                  <a:ext cx="1051142" cy="3959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err="1" smtClean="0"/>
                    <a:t>Diglyme</a:t>
                  </a:r>
                  <a:endParaRPr lang="en-US" sz="1000" dirty="0"/>
                </a:p>
              </p:txBody>
            </p:sp>
            <p:sp>
              <p:nvSpPr>
                <p:cNvPr id="218" name="TextBox 217"/>
                <p:cNvSpPr txBox="1"/>
                <p:nvPr/>
              </p:nvSpPr>
              <p:spPr>
                <a:xfrm rot="6464344">
                  <a:off x="2684539" y="2456662"/>
                  <a:ext cx="956561" cy="3959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TFSI</a:t>
                  </a:r>
                  <a:r>
                    <a:rPr lang="en-US" sz="1000" baseline="30000" dirty="0">
                      <a:latin typeface="Times New Roman"/>
                      <a:cs typeface="Times New Roman"/>
                    </a:rPr>
                    <a:t>−</a:t>
                  </a:r>
                  <a:endParaRPr lang="en-US" sz="1000" dirty="0"/>
                </a:p>
              </p:txBody>
            </p:sp>
          </p:grpSp>
        </p:grpSp>
        <p:grpSp>
          <p:nvGrpSpPr>
            <p:cNvPr id="184" name="Group 183"/>
            <p:cNvGrpSpPr/>
            <p:nvPr/>
          </p:nvGrpSpPr>
          <p:grpSpPr>
            <a:xfrm>
              <a:off x="4649265" y="4486892"/>
              <a:ext cx="1609136" cy="266913"/>
              <a:chOff x="127000" y="3632200"/>
              <a:chExt cx="2475586" cy="410635"/>
            </a:xfrm>
          </p:grpSpPr>
          <p:sp>
            <p:nvSpPr>
              <p:cNvPr id="186" name="TextBox 185"/>
              <p:cNvSpPr txBox="1"/>
              <p:nvPr/>
            </p:nvSpPr>
            <p:spPr>
              <a:xfrm>
                <a:off x="2174535" y="3698875"/>
                <a:ext cx="428051" cy="2130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900" i="1" dirty="0" smtClean="0"/>
                  <a:t>(r </a:t>
                </a:r>
                <a:r>
                  <a:rPr lang="en-US" sz="900" dirty="0" smtClean="0"/>
                  <a:t>/ </a:t>
                </a:r>
                <a:r>
                  <a:rPr lang="en-US" sz="900" dirty="0" err="1" smtClean="0"/>
                  <a:t>Å</a:t>
                </a:r>
                <a:r>
                  <a:rPr lang="en-US" sz="900" dirty="0"/>
                  <a:t>)</a:t>
                </a: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127000" y="3657685"/>
                <a:ext cx="228600" cy="378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1</a:t>
                </a:r>
                <a:endParaRPr lang="en-US" sz="1000" dirty="0"/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412751" y="3657685"/>
                <a:ext cx="228600" cy="378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2</a:t>
                </a:r>
                <a:endParaRPr lang="en-US" sz="1000" dirty="0"/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685800" y="3656425"/>
                <a:ext cx="228600" cy="378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3</a:t>
                </a:r>
                <a:endParaRPr lang="en-US" sz="1000" dirty="0"/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958850" y="3661514"/>
                <a:ext cx="228600" cy="378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4</a:t>
                </a:r>
                <a:endParaRPr lang="en-US" sz="1000" dirty="0"/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1270000" y="3664034"/>
                <a:ext cx="228600" cy="378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5</a:t>
                </a:r>
                <a:endParaRPr lang="en-US" sz="1000" dirty="0"/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1555750" y="3660205"/>
                <a:ext cx="228600" cy="378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6</a:t>
                </a:r>
                <a:endParaRPr lang="en-US" sz="1000" dirty="0"/>
              </a:p>
            </p:txBody>
          </p:sp>
          <p:cxnSp>
            <p:nvCxnSpPr>
              <p:cNvPr id="193" name="Straight Connector 192"/>
              <p:cNvCxnSpPr/>
              <p:nvPr/>
            </p:nvCxnSpPr>
            <p:spPr>
              <a:xfrm>
                <a:off x="228600" y="3632200"/>
                <a:ext cx="1905000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TextBox 193"/>
              <p:cNvSpPr txBox="1"/>
              <p:nvPr/>
            </p:nvSpPr>
            <p:spPr>
              <a:xfrm>
                <a:off x="1841499" y="3663951"/>
                <a:ext cx="228600" cy="378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7</a:t>
                </a:r>
                <a:endParaRPr lang="en-US" sz="1000" dirty="0"/>
              </a:p>
            </p:txBody>
          </p:sp>
          <p:cxnSp>
            <p:nvCxnSpPr>
              <p:cNvPr id="195" name="Straight Connector 194"/>
              <p:cNvCxnSpPr/>
              <p:nvPr/>
            </p:nvCxnSpPr>
            <p:spPr>
              <a:xfrm>
                <a:off x="254000" y="3632200"/>
                <a:ext cx="0" cy="7620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539750" y="3638550"/>
                <a:ext cx="0" cy="7620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806450" y="3638550"/>
                <a:ext cx="0" cy="7620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1085850" y="3638550"/>
                <a:ext cx="0" cy="7620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1397000" y="3638550"/>
                <a:ext cx="0" cy="7620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1682750" y="3638550"/>
                <a:ext cx="0" cy="7620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1968500" y="3638550"/>
                <a:ext cx="0" cy="7620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5" name="TextBox 184"/>
            <p:cNvSpPr txBox="1"/>
            <p:nvPr/>
          </p:nvSpPr>
          <p:spPr>
            <a:xfrm>
              <a:off x="4842734" y="2629477"/>
              <a:ext cx="1134176" cy="40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50" i="1" dirty="0" smtClean="0"/>
                <a:t>Distribution of </a:t>
              </a:r>
              <a:br>
                <a:rPr lang="en-US" sz="1050" i="1" dirty="0" smtClean="0"/>
              </a:br>
              <a:r>
                <a:rPr lang="en-US" sz="1050" i="1" dirty="0" smtClean="0"/>
                <a:t>atomic distances</a:t>
              </a:r>
              <a:endParaRPr lang="en-US" sz="1050" i="1" dirty="0"/>
            </a:p>
          </p:txBody>
        </p:sp>
      </p:grpSp>
      <p:sp>
        <p:nvSpPr>
          <p:cNvPr id="222" name="TextBox 221"/>
          <p:cNvSpPr txBox="1"/>
          <p:nvPr/>
        </p:nvSpPr>
        <p:spPr>
          <a:xfrm>
            <a:off x="4715302" y="1838037"/>
            <a:ext cx="225445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0" spc="-60" dirty="0" smtClean="0">
                <a:latin typeface="Century Gothic"/>
                <a:cs typeface="Century Gothic"/>
              </a:rPr>
              <a:t>Controls </a:t>
            </a:r>
          </a:p>
          <a:p>
            <a:pPr>
              <a:spcAft>
                <a:spcPts val="300"/>
              </a:spcAft>
            </a:pPr>
            <a:r>
              <a:rPr lang="en-US" sz="1100" kern="0" spc="-90" dirty="0" smtClean="0">
                <a:latin typeface="Century Gothic"/>
                <a:cs typeface="Century Gothic"/>
              </a:rPr>
              <a:t>•  </a:t>
            </a:r>
            <a:r>
              <a:rPr lang="en-US" sz="1100" kern="0" spc="-80" dirty="0" smtClean="0">
                <a:latin typeface="Century Gothic"/>
                <a:cs typeface="Century Gothic"/>
              </a:rPr>
              <a:t>Chemical reactions in electrolyte</a:t>
            </a:r>
          </a:p>
          <a:p>
            <a:pPr>
              <a:spcAft>
                <a:spcPts val="300"/>
              </a:spcAft>
            </a:pPr>
            <a:r>
              <a:rPr lang="en-US" sz="1100" kern="0" spc="-60" dirty="0" smtClean="0">
                <a:latin typeface="Century Gothic"/>
                <a:cs typeface="Century Gothic"/>
              </a:rPr>
              <a:t>•  Interfacial ion exchange</a:t>
            </a:r>
          </a:p>
          <a:p>
            <a:pPr>
              <a:spcAft>
                <a:spcPts val="300"/>
              </a:spcAft>
            </a:pPr>
            <a:r>
              <a:rPr lang="en-US" sz="1100" kern="0" spc="-60" dirty="0" smtClean="0">
                <a:latin typeface="Century Gothic"/>
                <a:cs typeface="Century Gothic"/>
              </a:rPr>
              <a:t>•  Mobility in electrolyte</a:t>
            </a:r>
          </a:p>
          <a:p>
            <a:pPr algn="ctr"/>
            <a:r>
              <a:rPr lang="en-US" sz="1100" kern="0" spc="-60" dirty="0" smtClean="0">
                <a:latin typeface="Century Gothic"/>
                <a:cs typeface="Century Gothic"/>
              </a:rPr>
              <a:t>Experiment: APS x-ray diffraction</a:t>
            </a:r>
          </a:p>
          <a:p>
            <a:pPr algn="ctr">
              <a:spcAft>
                <a:spcPts val="300"/>
              </a:spcAft>
            </a:pPr>
            <a:r>
              <a:rPr lang="en-US" sz="1100" kern="0" spc="-60" dirty="0" smtClean="0">
                <a:latin typeface="Century Gothic"/>
                <a:cs typeface="Century Gothic"/>
              </a:rPr>
              <a:t>Simulation: Electrolyte Genome</a:t>
            </a:r>
          </a:p>
          <a:p>
            <a:pPr algn="ctr">
              <a:spcAft>
                <a:spcPts val="300"/>
              </a:spcAft>
            </a:pPr>
            <a:r>
              <a:rPr lang="en-US" sz="1100" dirty="0" smtClean="0">
                <a:latin typeface="Century Gothic"/>
                <a:cs typeface="Century Gothic"/>
              </a:rPr>
              <a:t>Pair Distribution Function</a:t>
            </a:r>
          </a:p>
          <a:p>
            <a:pPr algn="ctr">
              <a:spcAft>
                <a:spcPts val="300"/>
              </a:spcAft>
            </a:pPr>
            <a:r>
              <a:rPr lang="en-US" sz="1100" dirty="0" smtClean="0">
                <a:latin typeface="Century Gothic"/>
                <a:cs typeface="Century Gothic"/>
              </a:rPr>
              <a:t>Quantifies anion presence in solvation shell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98181" y="5866377"/>
            <a:ext cx="19301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/>
              <a:t>Lapidus</a:t>
            </a:r>
            <a:r>
              <a:rPr lang="en-US" sz="1050" dirty="0" smtClean="0"/>
              <a:t> et al, submitted </a:t>
            </a:r>
            <a:r>
              <a:rPr lang="en-US" sz="1050" dirty="0"/>
              <a:t>(</a:t>
            </a:r>
            <a:r>
              <a:rPr lang="en-US" sz="1050" dirty="0" smtClean="0"/>
              <a:t>PCCP)</a:t>
            </a:r>
            <a:endParaRPr lang="en-US" sz="1050" dirty="0"/>
          </a:p>
        </p:txBody>
      </p:sp>
      <p:grpSp>
        <p:nvGrpSpPr>
          <p:cNvPr id="223" name="Group 222"/>
          <p:cNvGrpSpPr/>
          <p:nvPr/>
        </p:nvGrpSpPr>
        <p:grpSpPr>
          <a:xfrm>
            <a:off x="6583680" y="6420227"/>
            <a:ext cx="2532381" cy="406037"/>
            <a:chOff x="7388564" y="5701407"/>
            <a:chExt cx="1641137" cy="406037"/>
          </a:xfrm>
        </p:grpSpPr>
        <p:sp>
          <p:nvSpPr>
            <p:cNvPr id="224" name="Rounded Rectangle 223"/>
            <p:cNvSpPr/>
            <p:nvPr/>
          </p:nvSpPr>
          <p:spPr>
            <a:xfrm>
              <a:off x="7388564" y="5701407"/>
              <a:ext cx="1641137" cy="406037"/>
            </a:xfrm>
            <a:prstGeom prst="roundRect">
              <a:avLst/>
            </a:prstGeom>
            <a:solidFill>
              <a:srgbClr val="66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7441238" y="5701407"/>
              <a:ext cx="15823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First year summary + more highlights </a:t>
              </a:r>
            </a:p>
            <a:p>
              <a:pPr algn="ctr"/>
              <a:r>
                <a:rPr lang="en-US" sz="1000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www.jcesr.org</a:t>
              </a:r>
              <a:endParaRPr lang="en-US" sz="1000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659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5499" y="6443267"/>
            <a:ext cx="342630" cy="365125"/>
          </a:xfrm>
        </p:spPr>
        <p:txBody>
          <a:bodyPr/>
          <a:lstStyle/>
          <a:p>
            <a:fld id="{F17F76E7-C628-B140-8644-8813A1FF0F21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6100" y="165100"/>
            <a:ext cx="3147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80"/>
                </a:solidFill>
              </a:rPr>
              <a:t>Priority Research Areas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2830" y="760179"/>
            <a:ext cx="29586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/>
                <a:cs typeface="Century Gothic"/>
              </a:rPr>
              <a:t>Solvation/de-solvation </a:t>
            </a:r>
            <a:r>
              <a:rPr lang="en-US" sz="1400" i="1" dirty="0" smtClean="0">
                <a:latin typeface="Century Gothic"/>
                <a:cs typeface="Century Gothic"/>
              </a:rPr>
              <a:t>structure and transfer dynamics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329" name="TextBox 328"/>
          <p:cNvSpPr txBox="1"/>
          <p:nvPr/>
        </p:nvSpPr>
        <p:spPr>
          <a:xfrm>
            <a:off x="215899" y="627110"/>
            <a:ext cx="1877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/>
                <a:cs typeface="Century Gothic"/>
              </a:rPr>
              <a:t>Metal Anodes</a:t>
            </a:r>
          </a:p>
          <a:p>
            <a:pPr algn="ctr"/>
            <a:r>
              <a:rPr lang="en-US" sz="1200" i="1" dirty="0" smtClean="0">
                <a:latin typeface="Century Gothic"/>
                <a:cs typeface="Century Gothic"/>
              </a:rPr>
              <a:t>Robust surfaces over </a:t>
            </a:r>
          </a:p>
          <a:p>
            <a:pPr algn="ctr"/>
            <a:r>
              <a:rPr lang="en-US" sz="1200" i="1" dirty="0" smtClean="0">
                <a:latin typeface="Century Gothic"/>
                <a:cs typeface="Century Gothic"/>
              </a:rPr>
              <a:t>multiple solution/deposition cycles</a:t>
            </a:r>
            <a:endParaRPr lang="en-US" sz="1200" i="1" dirty="0">
              <a:latin typeface="Century Gothic"/>
              <a:cs typeface="Century Gothic"/>
            </a:endParaRPr>
          </a:p>
        </p:txBody>
      </p:sp>
      <p:pic>
        <p:nvPicPr>
          <p:cNvPr id="330" name="Picture 329" descr="DendritesNature1-27-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2" t="16714" r="32507"/>
          <a:stretch/>
        </p:blipFill>
        <p:spPr>
          <a:xfrm>
            <a:off x="558799" y="1550440"/>
            <a:ext cx="1308100" cy="1572717"/>
          </a:xfrm>
          <a:prstGeom prst="rect">
            <a:avLst/>
          </a:prstGeom>
        </p:spPr>
      </p:pic>
      <p:sp>
        <p:nvSpPr>
          <p:cNvPr id="334" name="TextBox 333"/>
          <p:cNvSpPr txBox="1"/>
          <p:nvPr/>
        </p:nvSpPr>
        <p:spPr>
          <a:xfrm>
            <a:off x="492380" y="3017653"/>
            <a:ext cx="147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Park et al, Nature Scientific </a:t>
            </a:r>
            <a:r>
              <a:rPr lang="en-US" sz="600" dirty="0"/>
              <a:t>Reports </a:t>
            </a:r>
            <a:r>
              <a:rPr lang="en-US" sz="600" dirty="0" smtClean="0"/>
              <a:t>doi</a:t>
            </a:r>
            <a:r>
              <a:rPr lang="en-US" sz="600" dirty="0"/>
              <a:t>:10.1038/srep03815</a:t>
            </a:r>
          </a:p>
        </p:txBody>
      </p:sp>
      <p:sp>
        <p:nvSpPr>
          <p:cNvPr id="336" name="TextBox 335"/>
          <p:cNvSpPr txBox="1"/>
          <p:nvPr/>
        </p:nvSpPr>
        <p:spPr>
          <a:xfrm>
            <a:off x="-101845" y="3169720"/>
            <a:ext cx="2602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entury Gothic"/>
                <a:cs typeface="Century Gothic"/>
              </a:rPr>
              <a:t>Solution/deposition dynamics, surface degradation,</a:t>
            </a:r>
          </a:p>
          <a:p>
            <a:pPr algn="ctr"/>
            <a:r>
              <a:rPr lang="en-US" sz="1200" dirty="0">
                <a:latin typeface="Century Gothic"/>
                <a:cs typeface="Century Gothic"/>
              </a:rPr>
              <a:t>d</a:t>
            </a:r>
            <a:r>
              <a:rPr lang="en-US" sz="1200" dirty="0" smtClean="0">
                <a:latin typeface="Century Gothic"/>
                <a:cs typeface="Century Gothic"/>
              </a:rPr>
              <a:t>endrite growth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71579" y="5880100"/>
            <a:ext cx="6870722" cy="844185"/>
          </a:xfrm>
          <a:prstGeom prst="roundRect">
            <a:avLst/>
          </a:prstGeom>
          <a:solidFill>
            <a:srgbClr val="F8FF9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6404" y="5877899"/>
            <a:ext cx="71109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i="1" dirty="0" smtClean="0">
                <a:latin typeface="Century Gothic"/>
                <a:cs typeface="Century Gothic"/>
              </a:rPr>
              <a:t>Critical to battery science and technology strategies</a:t>
            </a:r>
          </a:p>
          <a:p>
            <a:pPr algn="ctr"/>
            <a:r>
              <a:rPr lang="en-US" sz="1400" i="1" dirty="0" smtClean="0">
                <a:latin typeface="Century Gothic"/>
                <a:cs typeface="Century Gothic"/>
              </a:rPr>
              <a:t>Rich opportunities for in situ, time-resolved, multi-modal characterization, predictive theory and </a:t>
            </a:r>
            <a:r>
              <a:rPr lang="en-US" sz="1400" i="1" dirty="0" err="1" smtClean="0">
                <a:latin typeface="Century Gothic"/>
                <a:cs typeface="Century Gothic"/>
              </a:rPr>
              <a:t>multiscale</a:t>
            </a:r>
            <a:r>
              <a:rPr lang="en-US" sz="1400" i="1" dirty="0" smtClean="0">
                <a:latin typeface="Century Gothic"/>
                <a:cs typeface="Century Gothic"/>
              </a:rPr>
              <a:t> modeling </a:t>
            </a:r>
            <a:r>
              <a:rPr lang="en-US" sz="1600" dirty="0" smtClean="0">
                <a:latin typeface="Century Gothic"/>
                <a:cs typeface="Century Gothic"/>
              </a:rPr>
              <a:t>  </a:t>
            </a:r>
            <a:endParaRPr lang="en-US" sz="1600" dirty="0">
              <a:latin typeface="Century Gothic"/>
              <a:cs typeface="Century Gothic"/>
            </a:endParaRPr>
          </a:p>
        </p:txBody>
      </p:sp>
      <p:grpSp>
        <p:nvGrpSpPr>
          <p:cNvPr id="275" name="Group 274"/>
          <p:cNvGrpSpPr>
            <a:grpSpLocks noChangeAspect="1"/>
          </p:cNvGrpSpPr>
          <p:nvPr/>
        </p:nvGrpSpPr>
        <p:grpSpPr>
          <a:xfrm>
            <a:off x="2501339" y="1173395"/>
            <a:ext cx="3226922" cy="2524874"/>
            <a:chOff x="243440" y="782918"/>
            <a:chExt cx="4033653" cy="3156093"/>
          </a:xfrm>
        </p:grpSpPr>
        <p:sp>
          <p:nvSpPr>
            <p:cNvPr id="321" name="TextBox 320"/>
            <p:cNvSpPr txBox="1"/>
            <p:nvPr/>
          </p:nvSpPr>
          <p:spPr>
            <a:xfrm>
              <a:off x="2479853" y="3304658"/>
              <a:ext cx="179724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Century Gothic"/>
                  <a:cs typeface="Century Gothic"/>
                </a:rPr>
                <a:t>f</a:t>
              </a:r>
              <a:r>
                <a:rPr lang="en-US" sz="1100" dirty="0" smtClean="0">
                  <a:latin typeface="Century Gothic"/>
                  <a:cs typeface="Century Gothic"/>
                </a:rPr>
                <a:t>ully solvated ion</a:t>
              </a:r>
            </a:p>
            <a:p>
              <a:pPr algn="r"/>
              <a:r>
                <a:rPr lang="en-US" sz="1100" dirty="0" smtClean="0">
                  <a:latin typeface="Century Gothic"/>
                  <a:cs typeface="Century Gothic"/>
                </a:rPr>
                <a:t>In bulk electrolyte</a:t>
              </a:r>
              <a:endParaRPr lang="en-US" sz="1100" dirty="0">
                <a:latin typeface="Century Gothic"/>
                <a:cs typeface="Century Gothic"/>
              </a:endParaRP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1406536" y="3188806"/>
              <a:ext cx="1467010" cy="750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Century Gothic"/>
                  <a:cs typeface="Century Gothic"/>
                </a:rPr>
                <a:t>partially solvated ion at interface</a:t>
              </a:r>
            </a:p>
          </p:txBody>
        </p:sp>
        <p:grpSp>
          <p:nvGrpSpPr>
            <p:cNvPr id="376" name="Group 375"/>
            <p:cNvGrpSpPr/>
            <p:nvPr/>
          </p:nvGrpSpPr>
          <p:grpSpPr>
            <a:xfrm>
              <a:off x="248623" y="782918"/>
              <a:ext cx="342900" cy="369332"/>
              <a:chOff x="257089" y="986102"/>
              <a:chExt cx="342900" cy="369332"/>
            </a:xfrm>
          </p:grpSpPr>
          <p:sp>
            <p:nvSpPr>
              <p:cNvPr id="374" name="Oval 131"/>
              <p:cNvSpPr>
                <a:spLocks noChangeArrowheads="1"/>
              </p:cNvSpPr>
              <p:nvPr/>
            </p:nvSpPr>
            <p:spPr bwMode="auto">
              <a:xfrm>
                <a:off x="337756" y="1171823"/>
                <a:ext cx="148167" cy="150733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75" name="TextBox 374"/>
              <p:cNvSpPr txBox="1"/>
              <p:nvPr/>
            </p:nvSpPr>
            <p:spPr>
              <a:xfrm>
                <a:off x="257089" y="986102"/>
                <a:ext cx="342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</a:t>
                </a:r>
              </a:p>
            </p:txBody>
          </p:sp>
        </p:grpSp>
        <p:sp>
          <p:nvSpPr>
            <p:cNvPr id="138" name="TextBox 137"/>
            <p:cNvSpPr txBox="1"/>
            <p:nvPr/>
          </p:nvSpPr>
          <p:spPr>
            <a:xfrm>
              <a:off x="3356131" y="1419502"/>
              <a:ext cx="712725" cy="18365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 smtClean="0">
                  <a:latin typeface="Calibri" pitchFamily="34" charset="0"/>
                </a:rPr>
                <a:t>Electrolyte</a:t>
              </a:r>
              <a:endParaRPr lang="en-US" b="1" dirty="0" smtClean="0">
                <a:latin typeface="Calibri" pitchFamily="34" charset="0"/>
              </a:endParaRPr>
            </a:p>
          </p:txBody>
        </p:sp>
        <p:grpSp>
          <p:nvGrpSpPr>
            <p:cNvPr id="139" name="Group 138"/>
            <p:cNvGrpSpPr/>
            <p:nvPr/>
          </p:nvGrpSpPr>
          <p:grpSpPr>
            <a:xfrm>
              <a:off x="507462" y="1312733"/>
              <a:ext cx="1100505" cy="92402"/>
              <a:chOff x="1852032" y="4302217"/>
              <a:chExt cx="803602" cy="76089"/>
            </a:xfrm>
          </p:grpSpPr>
          <p:cxnSp>
            <p:nvCxnSpPr>
              <p:cNvPr id="140" name="Straight Arrow Connector 139"/>
              <p:cNvCxnSpPr/>
              <p:nvPr/>
            </p:nvCxnSpPr>
            <p:spPr>
              <a:xfrm>
                <a:off x="1852032" y="4327834"/>
                <a:ext cx="803602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headEnd type="arrow" w="sm" len="sm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TextBox 140"/>
              <p:cNvSpPr txBox="1"/>
              <p:nvPr/>
            </p:nvSpPr>
            <p:spPr>
              <a:xfrm>
                <a:off x="2055502" y="4302217"/>
                <a:ext cx="418993" cy="760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520"/>
                  </a:lnSpc>
                </a:pPr>
                <a:r>
                  <a:rPr lang="en-US" sz="800" dirty="0" smtClean="0"/>
                  <a:t>30-50 nm</a:t>
                </a:r>
                <a:endParaRPr lang="en-US" sz="800" dirty="0"/>
              </a:p>
            </p:txBody>
          </p:sp>
        </p:grpSp>
        <p:sp>
          <p:nvSpPr>
            <p:cNvPr id="142" name="TextBox 141"/>
            <p:cNvSpPr txBox="1"/>
            <p:nvPr/>
          </p:nvSpPr>
          <p:spPr>
            <a:xfrm>
              <a:off x="436383" y="3022646"/>
              <a:ext cx="156627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Solid-Electrolyte Interphase</a:t>
              </a:r>
              <a:endParaRPr lang="en-US" sz="1050" dirty="0"/>
            </a:p>
          </p:txBody>
        </p:sp>
        <p:sp>
          <p:nvSpPr>
            <p:cNvPr id="143" name="Text Box 225"/>
            <p:cNvSpPr txBox="1">
              <a:spLocks noChangeArrowheads="1"/>
            </p:cNvSpPr>
            <p:nvPr/>
          </p:nvSpPr>
          <p:spPr bwMode="auto">
            <a:xfrm>
              <a:off x="3426075" y="2834254"/>
              <a:ext cx="80021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sz="700" dirty="0" smtClean="0">
                  <a:latin typeface="Arial"/>
                  <a:cs typeface="Arial"/>
                </a:rPr>
                <a:t>Kang </a:t>
              </a:r>
              <a:r>
                <a:rPr lang="en-US" sz="700" dirty="0" err="1">
                  <a:latin typeface="Arial"/>
                  <a:cs typeface="Arial"/>
                </a:rPr>
                <a:t>Xu</a:t>
              </a:r>
              <a:r>
                <a:rPr lang="en-US" sz="700" dirty="0">
                  <a:latin typeface="Arial"/>
                  <a:cs typeface="Arial"/>
                </a:rPr>
                <a:t> </a:t>
              </a:r>
              <a:r>
                <a:rPr lang="en-US" sz="700" dirty="0" smtClean="0">
                  <a:latin typeface="Arial"/>
                  <a:cs typeface="Arial"/>
                </a:rPr>
                <a:t>ARL</a:t>
              </a:r>
            </a:p>
            <a:p>
              <a:pPr algn="r"/>
              <a:r>
                <a:rPr lang="en-US" sz="700" dirty="0" err="1" smtClean="0">
                  <a:latin typeface="Arial"/>
                  <a:cs typeface="Arial"/>
                </a:rPr>
                <a:t>Thackeray,ANL</a:t>
              </a:r>
              <a:endParaRPr lang="en-US" sz="700" dirty="0">
                <a:latin typeface="Arial"/>
                <a:cs typeface="Arial"/>
              </a:endParaRPr>
            </a:p>
          </p:txBody>
        </p:sp>
        <p:sp>
          <p:nvSpPr>
            <p:cNvPr id="320" name="Oval 66"/>
            <p:cNvSpPr>
              <a:spLocks noChangeArrowheads="1"/>
            </p:cNvSpPr>
            <p:nvPr/>
          </p:nvSpPr>
          <p:spPr bwMode="auto">
            <a:xfrm>
              <a:off x="321651" y="1770815"/>
              <a:ext cx="104775" cy="10604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23" name="Straight Arrow Connector 322"/>
            <p:cNvCxnSpPr/>
            <p:nvPr/>
          </p:nvCxnSpPr>
          <p:spPr>
            <a:xfrm flipH="1" flipV="1">
              <a:off x="2951769" y="2392265"/>
              <a:ext cx="435623" cy="7441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8" name="Oval 67"/>
            <p:cNvSpPr>
              <a:spLocks noChangeArrowheads="1"/>
            </p:cNvSpPr>
            <p:nvPr/>
          </p:nvSpPr>
          <p:spPr bwMode="auto">
            <a:xfrm>
              <a:off x="628627" y="2186763"/>
              <a:ext cx="105410" cy="10541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146" name="Group 30"/>
            <p:cNvGrpSpPr>
              <a:grpSpLocks/>
            </p:cNvGrpSpPr>
            <p:nvPr/>
          </p:nvGrpSpPr>
          <p:grpSpPr bwMode="auto">
            <a:xfrm rot="15918845">
              <a:off x="3001465" y="1657161"/>
              <a:ext cx="349250" cy="225425"/>
              <a:chOff x="1028" y="744"/>
              <a:chExt cx="364" cy="244"/>
            </a:xfrm>
          </p:grpSpPr>
          <p:grpSp>
            <p:nvGrpSpPr>
              <p:cNvPr id="257" name="Group 31"/>
              <p:cNvGrpSpPr>
                <a:grpSpLocks/>
              </p:cNvGrpSpPr>
              <p:nvPr/>
            </p:nvGrpSpPr>
            <p:grpSpPr bwMode="auto">
              <a:xfrm rot="3674308">
                <a:off x="1128" y="672"/>
                <a:ext cx="192" cy="336"/>
                <a:chOff x="3360" y="2640"/>
                <a:chExt cx="192" cy="336"/>
              </a:xfrm>
            </p:grpSpPr>
            <p:sp>
              <p:nvSpPr>
                <p:cNvPr id="264" name="AutoShape 32"/>
                <p:cNvSpPr>
                  <a:spLocks noChangeArrowheads="1"/>
                </p:cNvSpPr>
                <p:nvPr/>
              </p:nvSpPr>
              <p:spPr bwMode="auto">
                <a:xfrm>
                  <a:off x="3360" y="2784"/>
                  <a:ext cx="192" cy="192"/>
                </a:xfrm>
                <a:prstGeom prst="pentagon">
                  <a:avLst/>
                </a:prstGeom>
                <a:solidFill>
                  <a:srgbClr val="0000FF">
                    <a:alpha val="0"/>
                  </a:srgbClr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65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3456" y="264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8" name="Oval 34"/>
              <p:cNvSpPr>
                <a:spLocks noChangeArrowheads="1"/>
              </p:cNvSpPr>
              <p:nvPr/>
            </p:nvSpPr>
            <p:spPr bwMode="auto">
              <a:xfrm>
                <a:off x="1220" y="802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59" name="Oval 35"/>
              <p:cNvSpPr>
                <a:spLocks noChangeArrowheads="1"/>
              </p:cNvSpPr>
              <p:nvPr/>
            </p:nvSpPr>
            <p:spPr bwMode="auto">
              <a:xfrm>
                <a:off x="1200" y="9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60" name="Oval 36"/>
              <p:cNvSpPr>
                <a:spLocks noChangeArrowheads="1"/>
              </p:cNvSpPr>
              <p:nvPr/>
            </p:nvSpPr>
            <p:spPr bwMode="auto">
              <a:xfrm>
                <a:off x="1111" y="761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61" name="Oval 37"/>
              <p:cNvSpPr>
                <a:spLocks noChangeArrowheads="1"/>
              </p:cNvSpPr>
              <p:nvPr/>
            </p:nvSpPr>
            <p:spPr bwMode="auto">
              <a:xfrm>
                <a:off x="1338" y="747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62" name="Oval 38"/>
              <p:cNvSpPr>
                <a:spLocks noChangeArrowheads="1"/>
              </p:cNvSpPr>
              <p:nvPr/>
            </p:nvSpPr>
            <p:spPr bwMode="auto">
              <a:xfrm>
                <a:off x="1083" y="94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63" name="Oval 39"/>
              <p:cNvSpPr>
                <a:spLocks noChangeArrowheads="1"/>
              </p:cNvSpPr>
              <p:nvPr/>
            </p:nvSpPr>
            <p:spPr bwMode="auto">
              <a:xfrm>
                <a:off x="1028" y="85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148" name="Group 52"/>
            <p:cNvGrpSpPr>
              <a:grpSpLocks/>
            </p:cNvGrpSpPr>
            <p:nvPr/>
          </p:nvGrpSpPr>
          <p:grpSpPr bwMode="auto">
            <a:xfrm rot="8947321">
              <a:off x="2933520" y="2818576"/>
              <a:ext cx="306070" cy="276860"/>
              <a:chOff x="1872" y="1584"/>
              <a:chExt cx="332" cy="288"/>
            </a:xfrm>
          </p:grpSpPr>
          <p:sp>
            <p:nvSpPr>
              <p:cNvPr id="235" name="Line 53"/>
              <p:cNvSpPr>
                <a:spLocks noChangeShapeType="1"/>
              </p:cNvSpPr>
              <p:nvPr/>
            </p:nvSpPr>
            <p:spPr bwMode="auto">
              <a:xfrm rot="2429744">
                <a:off x="2000" y="1722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Line 54"/>
              <p:cNvSpPr>
                <a:spLocks noChangeShapeType="1"/>
              </p:cNvSpPr>
              <p:nvPr/>
            </p:nvSpPr>
            <p:spPr bwMode="auto">
              <a:xfrm rot="2429744" flipV="1">
                <a:off x="2035" y="1722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Line 55"/>
              <p:cNvSpPr>
                <a:spLocks noChangeShapeType="1"/>
              </p:cNvSpPr>
              <p:nvPr/>
            </p:nvSpPr>
            <p:spPr bwMode="auto">
              <a:xfrm rot="2429744">
                <a:off x="2108" y="1785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Line 56"/>
              <p:cNvSpPr>
                <a:spLocks noChangeShapeType="1"/>
              </p:cNvSpPr>
              <p:nvPr/>
            </p:nvSpPr>
            <p:spPr bwMode="auto">
              <a:xfrm rot="2429744" flipH="1" flipV="1">
                <a:off x="1962" y="166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Line 57"/>
              <p:cNvSpPr>
                <a:spLocks noChangeShapeType="1"/>
              </p:cNvSpPr>
              <p:nvPr/>
            </p:nvSpPr>
            <p:spPr bwMode="auto">
              <a:xfrm rot="2429744" flipH="1">
                <a:off x="1889" y="1597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Oval 58"/>
              <p:cNvSpPr>
                <a:spLocks noChangeArrowheads="1"/>
              </p:cNvSpPr>
              <p:nvPr/>
            </p:nvSpPr>
            <p:spPr bwMode="auto">
              <a:xfrm rot="10465467">
                <a:off x="2009" y="1701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41" name="Oval 59"/>
              <p:cNvSpPr>
                <a:spLocks noChangeArrowheads="1"/>
              </p:cNvSpPr>
              <p:nvPr/>
            </p:nvSpPr>
            <p:spPr bwMode="auto">
              <a:xfrm rot="10465467">
                <a:off x="1872" y="1584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42" name="Oval 60"/>
              <p:cNvSpPr>
                <a:spLocks noChangeArrowheads="1"/>
              </p:cNvSpPr>
              <p:nvPr/>
            </p:nvSpPr>
            <p:spPr bwMode="auto">
              <a:xfrm rot="10465467">
                <a:off x="2153" y="1824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43" name="Oval 61"/>
              <p:cNvSpPr>
                <a:spLocks noChangeArrowheads="1"/>
              </p:cNvSpPr>
              <p:nvPr/>
            </p:nvSpPr>
            <p:spPr bwMode="auto">
              <a:xfrm rot="10465467">
                <a:off x="1934" y="1797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44" name="Oval 62"/>
              <p:cNvSpPr>
                <a:spLocks noChangeArrowheads="1"/>
              </p:cNvSpPr>
              <p:nvPr/>
            </p:nvSpPr>
            <p:spPr bwMode="auto">
              <a:xfrm rot="10465467">
                <a:off x="1968" y="161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45" name="Oval 63"/>
              <p:cNvSpPr>
                <a:spLocks noChangeArrowheads="1"/>
              </p:cNvSpPr>
              <p:nvPr/>
            </p:nvSpPr>
            <p:spPr bwMode="auto">
              <a:xfrm rot="10465467">
                <a:off x="2105" y="172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150" name="Oval 132"/>
            <p:cNvSpPr>
              <a:spLocks noChangeArrowheads="1"/>
            </p:cNvSpPr>
            <p:nvPr/>
          </p:nvSpPr>
          <p:spPr bwMode="auto">
            <a:xfrm>
              <a:off x="2439619" y="1879116"/>
              <a:ext cx="949325" cy="895350"/>
            </a:xfrm>
            <a:prstGeom prst="ellipse">
              <a:avLst/>
            </a:prstGeom>
            <a:solidFill>
              <a:srgbClr val="BBE0E3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8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151" name="Group 133"/>
            <p:cNvGrpSpPr>
              <a:grpSpLocks/>
            </p:cNvGrpSpPr>
            <p:nvPr/>
          </p:nvGrpSpPr>
          <p:grpSpPr bwMode="auto">
            <a:xfrm rot="15918845">
              <a:off x="3403578" y="2591723"/>
              <a:ext cx="373063" cy="222250"/>
              <a:chOff x="1028" y="744"/>
              <a:chExt cx="364" cy="244"/>
            </a:xfrm>
          </p:grpSpPr>
          <p:grpSp>
            <p:nvGrpSpPr>
              <p:cNvPr id="226" name="Group 134"/>
              <p:cNvGrpSpPr>
                <a:grpSpLocks/>
              </p:cNvGrpSpPr>
              <p:nvPr/>
            </p:nvGrpSpPr>
            <p:grpSpPr bwMode="auto">
              <a:xfrm rot="3674308">
                <a:off x="1128" y="672"/>
                <a:ext cx="192" cy="336"/>
                <a:chOff x="3360" y="2640"/>
                <a:chExt cx="192" cy="336"/>
              </a:xfrm>
            </p:grpSpPr>
            <p:sp>
              <p:nvSpPr>
                <p:cNvPr id="233" name="AutoShape 135"/>
                <p:cNvSpPr>
                  <a:spLocks noChangeArrowheads="1"/>
                </p:cNvSpPr>
                <p:nvPr/>
              </p:nvSpPr>
              <p:spPr bwMode="auto">
                <a:xfrm>
                  <a:off x="3360" y="2784"/>
                  <a:ext cx="192" cy="192"/>
                </a:xfrm>
                <a:prstGeom prst="pentagon">
                  <a:avLst/>
                </a:prstGeom>
                <a:solidFill>
                  <a:srgbClr val="0000FF">
                    <a:alpha val="0"/>
                  </a:srgbClr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34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3456" y="264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7" name="Oval 137"/>
              <p:cNvSpPr>
                <a:spLocks noChangeArrowheads="1"/>
              </p:cNvSpPr>
              <p:nvPr/>
            </p:nvSpPr>
            <p:spPr bwMode="auto">
              <a:xfrm>
                <a:off x="1220" y="802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28" name="Oval 138"/>
              <p:cNvSpPr>
                <a:spLocks noChangeArrowheads="1"/>
              </p:cNvSpPr>
              <p:nvPr/>
            </p:nvSpPr>
            <p:spPr bwMode="auto">
              <a:xfrm>
                <a:off x="1200" y="9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29" name="Oval 139"/>
              <p:cNvSpPr>
                <a:spLocks noChangeArrowheads="1"/>
              </p:cNvSpPr>
              <p:nvPr/>
            </p:nvSpPr>
            <p:spPr bwMode="auto">
              <a:xfrm>
                <a:off x="1111" y="761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30" name="Oval 140"/>
              <p:cNvSpPr>
                <a:spLocks noChangeArrowheads="1"/>
              </p:cNvSpPr>
              <p:nvPr/>
            </p:nvSpPr>
            <p:spPr bwMode="auto">
              <a:xfrm>
                <a:off x="1338" y="747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31" name="Oval 141"/>
              <p:cNvSpPr>
                <a:spLocks noChangeArrowheads="1"/>
              </p:cNvSpPr>
              <p:nvPr/>
            </p:nvSpPr>
            <p:spPr bwMode="auto">
              <a:xfrm>
                <a:off x="1083" y="94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32" name="Oval 142"/>
              <p:cNvSpPr>
                <a:spLocks noChangeArrowheads="1"/>
              </p:cNvSpPr>
              <p:nvPr/>
            </p:nvSpPr>
            <p:spPr bwMode="auto">
              <a:xfrm>
                <a:off x="1028" y="85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153" name="Group 153"/>
            <p:cNvGrpSpPr>
              <a:grpSpLocks/>
            </p:cNvGrpSpPr>
            <p:nvPr/>
          </p:nvGrpSpPr>
          <p:grpSpPr bwMode="auto">
            <a:xfrm rot="8947321">
              <a:off x="2564585" y="2059116"/>
              <a:ext cx="230188" cy="277813"/>
              <a:chOff x="1872" y="1584"/>
              <a:chExt cx="332" cy="288"/>
            </a:xfrm>
          </p:grpSpPr>
          <p:sp>
            <p:nvSpPr>
              <p:cNvPr id="206" name="Line 154"/>
              <p:cNvSpPr>
                <a:spLocks noChangeShapeType="1"/>
              </p:cNvSpPr>
              <p:nvPr/>
            </p:nvSpPr>
            <p:spPr bwMode="auto">
              <a:xfrm rot="2429744">
                <a:off x="2000" y="1722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Line 155"/>
              <p:cNvSpPr>
                <a:spLocks noChangeShapeType="1"/>
              </p:cNvSpPr>
              <p:nvPr/>
            </p:nvSpPr>
            <p:spPr bwMode="auto">
              <a:xfrm rot="2429744" flipV="1">
                <a:off x="2035" y="1722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Line 156"/>
              <p:cNvSpPr>
                <a:spLocks noChangeShapeType="1"/>
              </p:cNvSpPr>
              <p:nvPr/>
            </p:nvSpPr>
            <p:spPr bwMode="auto">
              <a:xfrm rot="2429744">
                <a:off x="2108" y="1785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Line 157"/>
              <p:cNvSpPr>
                <a:spLocks noChangeShapeType="1"/>
              </p:cNvSpPr>
              <p:nvPr/>
            </p:nvSpPr>
            <p:spPr bwMode="auto">
              <a:xfrm rot="2429744" flipH="1" flipV="1">
                <a:off x="1962" y="166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Line 158"/>
              <p:cNvSpPr>
                <a:spLocks noChangeShapeType="1"/>
              </p:cNvSpPr>
              <p:nvPr/>
            </p:nvSpPr>
            <p:spPr bwMode="auto">
              <a:xfrm rot="2429744" flipH="1">
                <a:off x="1889" y="1597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Oval 159"/>
              <p:cNvSpPr>
                <a:spLocks noChangeArrowheads="1"/>
              </p:cNvSpPr>
              <p:nvPr/>
            </p:nvSpPr>
            <p:spPr bwMode="auto">
              <a:xfrm rot="10465467">
                <a:off x="2009" y="1701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12" name="Oval 160"/>
              <p:cNvSpPr>
                <a:spLocks noChangeArrowheads="1"/>
              </p:cNvSpPr>
              <p:nvPr/>
            </p:nvSpPr>
            <p:spPr bwMode="auto">
              <a:xfrm rot="10465467">
                <a:off x="1872" y="1584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13" name="Oval 161"/>
              <p:cNvSpPr>
                <a:spLocks noChangeArrowheads="1"/>
              </p:cNvSpPr>
              <p:nvPr/>
            </p:nvSpPr>
            <p:spPr bwMode="auto">
              <a:xfrm rot="10465467">
                <a:off x="2153" y="1824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14" name="Oval 162"/>
              <p:cNvSpPr>
                <a:spLocks noChangeArrowheads="1"/>
              </p:cNvSpPr>
              <p:nvPr/>
            </p:nvSpPr>
            <p:spPr bwMode="auto">
              <a:xfrm rot="10465467">
                <a:off x="1934" y="1797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15" name="Oval 163"/>
              <p:cNvSpPr>
                <a:spLocks noChangeArrowheads="1"/>
              </p:cNvSpPr>
              <p:nvPr/>
            </p:nvSpPr>
            <p:spPr bwMode="auto">
              <a:xfrm rot="10465467">
                <a:off x="1968" y="161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16" name="Oval 164"/>
              <p:cNvSpPr>
                <a:spLocks noChangeArrowheads="1"/>
              </p:cNvSpPr>
              <p:nvPr/>
            </p:nvSpPr>
            <p:spPr bwMode="auto">
              <a:xfrm rot="10465467">
                <a:off x="2105" y="172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154" name="Group 165"/>
            <p:cNvGrpSpPr>
              <a:grpSpLocks/>
            </p:cNvGrpSpPr>
            <p:nvPr/>
          </p:nvGrpSpPr>
          <p:grpSpPr bwMode="auto">
            <a:xfrm rot="8947321">
              <a:off x="2869385" y="1982916"/>
              <a:ext cx="306388" cy="277813"/>
              <a:chOff x="1872" y="1584"/>
              <a:chExt cx="332" cy="288"/>
            </a:xfrm>
          </p:grpSpPr>
          <p:sp>
            <p:nvSpPr>
              <p:cNvPr id="195" name="Line 166"/>
              <p:cNvSpPr>
                <a:spLocks noChangeShapeType="1"/>
              </p:cNvSpPr>
              <p:nvPr/>
            </p:nvSpPr>
            <p:spPr bwMode="auto">
              <a:xfrm rot="2429744">
                <a:off x="2000" y="1722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Line 167"/>
              <p:cNvSpPr>
                <a:spLocks noChangeShapeType="1"/>
              </p:cNvSpPr>
              <p:nvPr/>
            </p:nvSpPr>
            <p:spPr bwMode="auto">
              <a:xfrm rot="2429744" flipV="1">
                <a:off x="2035" y="1722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Line 168"/>
              <p:cNvSpPr>
                <a:spLocks noChangeShapeType="1"/>
              </p:cNvSpPr>
              <p:nvPr/>
            </p:nvSpPr>
            <p:spPr bwMode="auto">
              <a:xfrm rot="2429744">
                <a:off x="2108" y="1785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Line 169"/>
              <p:cNvSpPr>
                <a:spLocks noChangeShapeType="1"/>
              </p:cNvSpPr>
              <p:nvPr/>
            </p:nvSpPr>
            <p:spPr bwMode="auto">
              <a:xfrm rot="2429744" flipH="1" flipV="1">
                <a:off x="1962" y="1660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Line 170"/>
              <p:cNvSpPr>
                <a:spLocks noChangeShapeType="1"/>
              </p:cNvSpPr>
              <p:nvPr/>
            </p:nvSpPr>
            <p:spPr bwMode="auto">
              <a:xfrm rot="2429744" flipH="1">
                <a:off x="1889" y="1597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Oval 171"/>
              <p:cNvSpPr>
                <a:spLocks noChangeArrowheads="1"/>
              </p:cNvSpPr>
              <p:nvPr/>
            </p:nvSpPr>
            <p:spPr bwMode="auto">
              <a:xfrm rot="10465467">
                <a:off x="2009" y="1701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01" name="Oval 172"/>
              <p:cNvSpPr>
                <a:spLocks noChangeArrowheads="1"/>
              </p:cNvSpPr>
              <p:nvPr/>
            </p:nvSpPr>
            <p:spPr bwMode="auto">
              <a:xfrm rot="10465467">
                <a:off x="1872" y="1584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02" name="Oval 173"/>
              <p:cNvSpPr>
                <a:spLocks noChangeArrowheads="1"/>
              </p:cNvSpPr>
              <p:nvPr/>
            </p:nvSpPr>
            <p:spPr bwMode="auto">
              <a:xfrm rot="10465467">
                <a:off x="2153" y="1824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03" name="Oval 174"/>
              <p:cNvSpPr>
                <a:spLocks noChangeArrowheads="1"/>
              </p:cNvSpPr>
              <p:nvPr/>
            </p:nvSpPr>
            <p:spPr bwMode="auto">
              <a:xfrm rot="10465467">
                <a:off x="1934" y="1797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04" name="Oval 175"/>
              <p:cNvSpPr>
                <a:spLocks noChangeArrowheads="1"/>
              </p:cNvSpPr>
              <p:nvPr/>
            </p:nvSpPr>
            <p:spPr bwMode="auto">
              <a:xfrm rot="10465467">
                <a:off x="1968" y="161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05" name="Oval 176"/>
              <p:cNvSpPr>
                <a:spLocks noChangeArrowheads="1"/>
              </p:cNvSpPr>
              <p:nvPr/>
            </p:nvSpPr>
            <p:spPr bwMode="auto">
              <a:xfrm rot="10465467">
                <a:off x="2105" y="172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155" name="Group 177"/>
            <p:cNvGrpSpPr>
              <a:grpSpLocks/>
            </p:cNvGrpSpPr>
            <p:nvPr/>
          </p:nvGrpSpPr>
          <p:grpSpPr bwMode="auto">
            <a:xfrm rot="15918845">
              <a:off x="2946378" y="2286923"/>
              <a:ext cx="373063" cy="222250"/>
              <a:chOff x="1028" y="744"/>
              <a:chExt cx="364" cy="244"/>
            </a:xfrm>
          </p:grpSpPr>
          <p:grpSp>
            <p:nvGrpSpPr>
              <p:cNvPr id="186" name="Group 178"/>
              <p:cNvGrpSpPr>
                <a:grpSpLocks/>
              </p:cNvGrpSpPr>
              <p:nvPr/>
            </p:nvGrpSpPr>
            <p:grpSpPr bwMode="auto">
              <a:xfrm rot="3674308">
                <a:off x="1128" y="672"/>
                <a:ext cx="192" cy="336"/>
                <a:chOff x="3360" y="2640"/>
                <a:chExt cx="192" cy="336"/>
              </a:xfrm>
            </p:grpSpPr>
            <p:sp>
              <p:nvSpPr>
                <p:cNvPr id="193" name="AutoShape 179"/>
                <p:cNvSpPr>
                  <a:spLocks noChangeArrowheads="1"/>
                </p:cNvSpPr>
                <p:nvPr/>
              </p:nvSpPr>
              <p:spPr bwMode="auto">
                <a:xfrm>
                  <a:off x="3360" y="2784"/>
                  <a:ext cx="192" cy="192"/>
                </a:xfrm>
                <a:prstGeom prst="pentagon">
                  <a:avLst/>
                </a:prstGeom>
                <a:solidFill>
                  <a:srgbClr val="0000FF">
                    <a:alpha val="0"/>
                  </a:srgbClr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94" name="Line 180"/>
                <p:cNvSpPr>
                  <a:spLocks noChangeShapeType="1"/>
                </p:cNvSpPr>
                <p:nvPr/>
              </p:nvSpPr>
              <p:spPr bwMode="auto">
                <a:xfrm flipV="1">
                  <a:off x="3456" y="264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7" name="Oval 181"/>
              <p:cNvSpPr>
                <a:spLocks noChangeArrowheads="1"/>
              </p:cNvSpPr>
              <p:nvPr/>
            </p:nvSpPr>
            <p:spPr bwMode="auto">
              <a:xfrm>
                <a:off x="1220" y="802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88" name="Oval 182"/>
              <p:cNvSpPr>
                <a:spLocks noChangeArrowheads="1"/>
              </p:cNvSpPr>
              <p:nvPr/>
            </p:nvSpPr>
            <p:spPr bwMode="auto">
              <a:xfrm>
                <a:off x="1200" y="9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89" name="Oval 183"/>
              <p:cNvSpPr>
                <a:spLocks noChangeArrowheads="1"/>
              </p:cNvSpPr>
              <p:nvPr/>
            </p:nvSpPr>
            <p:spPr bwMode="auto">
              <a:xfrm>
                <a:off x="1111" y="761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90" name="Oval 184"/>
              <p:cNvSpPr>
                <a:spLocks noChangeArrowheads="1"/>
              </p:cNvSpPr>
              <p:nvPr/>
            </p:nvSpPr>
            <p:spPr bwMode="auto">
              <a:xfrm>
                <a:off x="1338" y="747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91" name="Oval 185"/>
              <p:cNvSpPr>
                <a:spLocks noChangeArrowheads="1"/>
              </p:cNvSpPr>
              <p:nvPr/>
            </p:nvSpPr>
            <p:spPr bwMode="auto">
              <a:xfrm>
                <a:off x="1083" y="94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92" name="Oval 186"/>
              <p:cNvSpPr>
                <a:spLocks noChangeArrowheads="1"/>
              </p:cNvSpPr>
              <p:nvPr/>
            </p:nvSpPr>
            <p:spPr bwMode="auto">
              <a:xfrm>
                <a:off x="1028" y="85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156" name="Group 187"/>
            <p:cNvGrpSpPr>
              <a:grpSpLocks/>
            </p:cNvGrpSpPr>
            <p:nvPr/>
          </p:nvGrpSpPr>
          <p:grpSpPr bwMode="auto">
            <a:xfrm rot="15918845">
              <a:off x="2641578" y="2439323"/>
              <a:ext cx="373063" cy="222250"/>
              <a:chOff x="1028" y="744"/>
              <a:chExt cx="364" cy="244"/>
            </a:xfrm>
          </p:grpSpPr>
          <p:grpSp>
            <p:nvGrpSpPr>
              <p:cNvPr id="177" name="Group 188"/>
              <p:cNvGrpSpPr>
                <a:grpSpLocks/>
              </p:cNvGrpSpPr>
              <p:nvPr/>
            </p:nvGrpSpPr>
            <p:grpSpPr bwMode="auto">
              <a:xfrm rot="3674308">
                <a:off x="1128" y="672"/>
                <a:ext cx="192" cy="336"/>
                <a:chOff x="3360" y="2640"/>
                <a:chExt cx="192" cy="336"/>
              </a:xfrm>
            </p:grpSpPr>
            <p:sp>
              <p:nvSpPr>
                <p:cNvPr id="184" name="AutoShape 189"/>
                <p:cNvSpPr>
                  <a:spLocks noChangeArrowheads="1"/>
                </p:cNvSpPr>
                <p:nvPr/>
              </p:nvSpPr>
              <p:spPr bwMode="auto">
                <a:xfrm>
                  <a:off x="3360" y="2784"/>
                  <a:ext cx="192" cy="192"/>
                </a:xfrm>
                <a:prstGeom prst="pentagon">
                  <a:avLst/>
                </a:prstGeom>
                <a:solidFill>
                  <a:srgbClr val="0000FF">
                    <a:alpha val="0"/>
                  </a:srgbClr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85" name="Line 190"/>
                <p:cNvSpPr>
                  <a:spLocks noChangeShapeType="1"/>
                </p:cNvSpPr>
                <p:nvPr/>
              </p:nvSpPr>
              <p:spPr bwMode="auto">
                <a:xfrm flipV="1">
                  <a:off x="3456" y="264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8" name="Oval 191"/>
              <p:cNvSpPr>
                <a:spLocks noChangeArrowheads="1"/>
              </p:cNvSpPr>
              <p:nvPr/>
            </p:nvSpPr>
            <p:spPr bwMode="auto">
              <a:xfrm>
                <a:off x="1220" y="802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79" name="Oval 192"/>
              <p:cNvSpPr>
                <a:spLocks noChangeArrowheads="1"/>
              </p:cNvSpPr>
              <p:nvPr/>
            </p:nvSpPr>
            <p:spPr bwMode="auto">
              <a:xfrm>
                <a:off x="1200" y="9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80" name="Oval 193"/>
              <p:cNvSpPr>
                <a:spLocks noChangeArrowheads="1"/>
              </p:cNvSpPr>
              <p:nvPr/>
            </p:nvSpPr>
            <p:spPr bwMode="auto">
              <a:xfrm>
                <a:off x="1111" y="761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81" name="Oval 194"/>
              <p:cNvSpPr>
                <a:spLocks noChangeArrowheads="1"/>
              </p:cNvSpPr>
              <p:nvPr/>
            </p:nvSpPr>
            <p:spPr bwMode="auto">
              <a:xfrm>
                <a:off x="1338" y="747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82" name="Oval 195"/>
              <p:cNvSpPr>
                <a:spLocks noChangeArrowheads="1"/>
              </p:cNvSpPr>
              <p:nvPr/>
            </p:nvSpPr>
            <p:spPr bwMode="auto">
              <a:xfrm>
                <a:off x="1083" y="94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83" name="Oval 196"/>
              <p:cNvSpPr>
                <a:spLocks noChangeArrowheads="1"/>
              </p:cNvSpPr>
              <p:nvPr/>
            </p:nvSpPr>
            <p:spPr bwMode="auto">
              <a:xfrm>
                <a:off x="1028" y="85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157" name="Group 197"/>
            <p:cNvGrpSpPr>
              <a:grpSpLocks/>
            </p:cNvGrpSpPr>
            <p:nvPr/>
          </p:nvGrpSpPr>
          <p:grpSpPr bwMode="auto">
            <a:xfrm rot="15918845">
              <a:off x="3403578" y="1982123"/>
              <a:ext cx="373063" cy="222250"/>
              <a:chOff x="1028" y="744"/>
              <a:chExt cx="364" cy="244"/>
            </a:xfrm>
          </p:grpSpPr>
          <p:grpSp>
            <p:nvGrpSpPr>
              <p:cNvPr id="168" name="Group 198"/>
              <p:cNvGrpSpPr>
                <a:grpSpLocks/>
              </p:cNvGrpSpPr>
              <p:nvPr/>
            </p:nvGrpSpPr>
            <p:grpSpPr bwMode="auto">
              <a:xfrm rot="3674308">
                <a:off x="1128" y="672"/>
                <a:ext cx="192" cy="336"/>
                <a:chOff x="3360" y="2640"/>
                <a:chExt cx="192" cy="336"/>
              </a:xfrm>
            </p:grpSpPr>
            <p:sp>
              <p:nvSpPr>
                <p:cNvPr id="175" name="AutoShape 199"/>
                <p:cNvSpPr>
                  <a:spLocks noChangeArrowheads="1"/>
                </p:cNvSpPr>
                <p:nvPr/>
              </p:nvSpPr>
              <p:spPr bwMode="auto">
                <a:xfrm>
                  <a:off x="3360" y="2784"/>
                  <a:ext cx="192" cy="192"/>
                </a:xfrm>
                <a:prstGeom prst="pentagon">
                  <a:avLst/>
                </a:prstGeom>
                <a:solidFill>
                  <a:srgbClr val="0000FF">
                    <a:alpha val="0"/>
                  </a:srgbClr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76" name="Line 200"/>
                <p:cNvSpPr>
                  <a:spLocks noChangeShapeType="1"/>
                </p:cNvSpPr>
                <p:nvPr/>
              </p:nvSpPr>
              <p:spPr bwMode="auto">
                <a:xfrm flipV="1">
                  <a:off x="3456" y="264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9" name="Oval 201"/>
              <p:cNvSpPr>
                <a:spLocks noChangeArrowheads="1"/>
              </p:cNvSpPr>
              <p:nvPr/>
            </p:nvSpPr>
            <p:spPr bwMode="auto">
              <a:xfrm>
                <a:off x="1220" y="802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70" name="Oval 202"/>
              <p:cNvSpPr>
                <a:spLocks noChangeArrowheads="1"/>
              </p:cNvSpPr>
              <p:nvPr/>
            </p:nvSpPr>
            <p:spPr bwMode="auto">
              <a:xfrm>
                <a:off x="1200" y="9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71" name="Oval 203"/>
              <p:cNvSpPr>
                <a:spLocks noChangeArrowheads="1"/>
              </p:cNvSpPr>
              <p:nvPr/>
            </p:nvSpPr>
            <p:spPr bwMode="auto">
              <a:xfrm>
                <a:off x="1111" y="761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72" name="Oval 204"/>
              <p:cNvSpPr>
                <a:spLocks noChangeArrowheads="1"/>
              </p:cNvSpPr>
              <p:nvPr/>
            </p:nvSpPr>
            <p:spPr bwMode="auto">
              <a:xfrm>
                <a:off x="1338" y="747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73" name="Oval 205"/>
              <p:cNvSpPr>
                <a:spLocks noChangeArrowheads="1"/>
              </p:cNvSpPr>
              <p:nvPr/>
            </p:nvSpPr>
            <p:spPr bwMode="auto">
              <a:xfrm>
                <a:off x="1083" y="94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74" name="Oval 206"/>
              <p:cNvSpPr>
                <a:spLocks noChangeArrowheads="1"/>
              </p:cNvSpPr>
              <p:nvPr/>
            </p:nvSpPr>
            <p:spPr bwMode="auto">
              <a:xfrm>
                <a:off x="1028" y="85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379" name="Group 378"/>
            <p:cNvGrpSpPr/>
            <p:nvPr/>
          </p:nvGrpSpPr>
          <p:grpSpPr>
            <a:xfrm>
              <a:off x="2791290" y="2175936"/>
              <a:ext cx="342900" cy="276999"/>
              <a:chOff x="2791290" y="2175936"/>
              <a:chExt cx="342900" cy="276999"/>
            </a:xfrm>
          </p:grpSpPr>
          <p:sp>
            <p:nvSpPr>
              <p:cNvPr id="149" name="Oval 131"/>
              <p:cNvSpPr>
                <a:spLocks noChangeArrowheads="1"/>
              </p:cNvSpPr>
              <p:nvPr/>
            </p:nvSpPr>
            <p:spPr bwMode="auto">
              <a:xfrm>
                <a:off x="2863035" y="2281366"/>
                <a:ext cx="106363" cy="1047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43" name="TextBox 342"/>
              <p:cNvSpPr txBox="1"/>
              <p:nvPr/>
            </p:nvSpPr>
            <p:spPr>
              <a:xfrm>
                <a:off x="2791290" y="2175936"/>
                <a:ext cx="3429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+</a:t>
                </a:r>
                <a:endParaRPr lang="en-US" sz="1200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43440" y="1332142"/>
              <a:ext cx="284866" cy="1758904"/>
              <a:chOff x="4242130" y="4335802"/>
              <a:chExt cx="208013" cy="1448375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304828" y="433653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350168" y="433653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395508" y="433653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304828" y="438187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350168" y="438187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395508" y="438187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304828" y="442721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350168" y="442721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395508" y="442721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304828" y="447255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4350168" y="447255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395508" y="447255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307661" y="451789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353002" y="451789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398342" y="451789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307661" y="456323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353002" y="456323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398342" y="456323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307661" y="460857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353002" y="460857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398342" y="460857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307661" y="465391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353002" y="465391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398342" y="465391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306337" y="469617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351677" y="469617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4397017" y="469617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306337" y="474151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351677" y="474151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397017" y="474151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306337" y="478685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4351677" y="478685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4397017" y="478685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4306337" y="483219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4351677" y="483219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397017" y="483219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309171" y="487753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4354511" y="487753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399851" y="487753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309171" y="492287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354511" y="492287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399851" y="492287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309171" y="496821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4354511" y="496821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4399851" y="496821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4309171" y="501355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354511" y="501355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399851" y="501355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309355" y="506108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4354696" y="506108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400036" y="506108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309355" y="510642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354696" y="510642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400036" y="510642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4309355" y="515176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354696" y="515176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4400036" y="515176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4309355" y="519710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354696" y="519710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400036" y="519710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312189" y="524244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357529" y="524244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402870" y="524244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312189" y="528778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4357529" y="528778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402870" y="528778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4312189" y="533312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4357529" y="533312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402870" y="533312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312189" y="5378467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4357529" y="5378467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4402870" y="5378467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310865" y="542072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4356205" y="542072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4401545" y="542072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4310865" y="546606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4356205" y="546606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4401545" y="546606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4310865" y="551140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4356205" y="551140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4401545" y="551140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4310865" y="555674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4356205" y="555674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4401545" y="555674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313699" y="560208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359039" y="560208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4404379" y="560208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4313699" y="564742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4359039" y="564742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404379" y="564742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4313699" y="569276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4359039" y="569276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4404379" y="569276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313699" y="573810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359039" y="573810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404379" y="573810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262146" y="4335802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4262146" y="438114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4262146" y="442648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262146" y="447182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264980" y="451716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4264980" y="456250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4264980" y="460784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4264980" y="465318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4263655" y="4695442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4263655" y="4740782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4263655" y="4786122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263655" y="4831462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4266489" y="487680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4266489" y="492214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4266489" y="496748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4266489" y="5012823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4266674" y="506035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4266674" y="510569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4266674" y="515103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4266674" y="519637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269507" y="524171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269507" y="528705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4269507" y="533239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4269507" y="5377736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4268183" y="541999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4268183" y="546533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4268183" y="551067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4268183" y="5556014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4271017" y="560135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4271017" y="564669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4271017" y="569203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4271017" y="5737375"/>
                <a:ext cx="45764" cy="46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 rot="16200000">
                <a:off x="4068215" y="4997189"/>
                <a:ext cx="500440" cy="152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b="1" dirty="0" smtClean="0">
                    <a:latin typeface="Calibri" pitchFamily="34" charset="0"/>
                  </a:rPr>
                  <a:t>Electrode</a:t>
                </a:r>
                <a:endParaRPr lang="en-US" b="1" dirty="0" smtClean="0">
                  <a:latin typeface="Calibri" pitchFamily="34" charset="0"/>
                </a:endParaRPr>
              </a:p>
            </p:txBody>
          </p:sp>
        </p:grpSp>
        <p:grpSp>
          <p:nvGrpSpPr>
            <p:cNvPr id="360" name="Group 359"/>
            <p:cNvGrpSpPr/>
            <p:nvPr/>
          </p:nvGrpSpPr>
          <p:grpSpPr>
            <a:xfrm>
              <a:off x="259208" y="1608748"/>
              <a:ext cx="342900" cy="276999"/>
              <a:chOff x="259208" y="1608748"/>
              <a:chExt cx="342900" cy="276999"/>
            </a:xfrm>
          </p:grpSpPr>
          <p:sp>
            <p:nvSpPr>
              <p:cNvPr id="359" name="Oval 131"/>
              <p:cNvSpPr>
                <a:spLocks noChangeArrowheads="1"/>
              </p:cNvSpPr>
              <p:nvPr/>
            </p:nvSpPr>
            <p:spPr bwMode="auto">
              <a:xfrm>
                <a:off x="333523" y="1712375"/>
                <a:ext cx="106363" cy="1047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51" name="TextBox 350"/>
              <p:cNvSpPr txBox="1"/>
              <p:nvPr/>
            </p:nvSpPr>
            <p:spPr>
              <a:xfrm>
                <a:off x="259208" y="1608748"/>
                <a:ext cx="3429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+</a:t>
                </a:r>
                <a:endParaRPr lang="en-US" sz="1200" dirty="0"/>
              </a:p>
            </p:txBody>
          </p:sp>
        </p:grpSp>
        <p:sp>
          <p:nvSpPr>
            <p:cNvPr id="377" name="Chevron 376"/>
            <p:cNvSpPr/>
            <p:nvPr/>
          </p:nvSpPr>
          <p:spPr>
            <a:xfrm rot="5400000">
              <a:off x="324538" y="1194506"/>
              <a:ext cx="160255" cy="76200"/>
            </a:xfrm>
            <a:prstGeom prst="chevron">
              <a:avLst/>
            </a:prstGeom>
            <a:solidFill>
              <a:srgbClr val="00FF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2" name="Arc 381"/>
            <p:cNvSpPr/>
            <p:nvPr/>
          </p:nvSpPr>
          <p:spPr>
            <a:xfrm>
              <a:off x="1205734" y="1541038"/>
              <a:ext cx="978086" cy="1308896"/>
            </a:xfrm>
            <a:prstGeom prst="arc">
              <a:avLst>
                <a:gd name="adj1" fmla="val 15698348"/>
                <a:gd name="adj2" fmla="val 5970929"/>
              </a:avLst>
            </a:prstGeom>
            <a:solidFill>
              <a:srgbClr val="CAF1F5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85" name="Group 384"/>
            <p:cNvGrpSpPr/>
            <p:nvPr/>
          </p:nvGrpSpPr>
          <p:grpSpPr>
            <a:xfrm>
              <a:off x="1594940" y="1713978"/>
              <a:ext cx="548640" cy="1091565"/>
              <a:chOff x="1594940" y="1713978"/>
              <a:chExt cx="548640" cy="1091565"/>
            </a:xfrm>
          </p:grpSpPr>
          <p:grpSp>
            <p:nvGrpSpPr>
              <p:cNvPr id="278" name="Group 88"/>
              <p:cNvGrpSpPr>
                <a:grpSpLocks/>
              </p:cNvGrpSpPr>
              <p:nvPr/>
            </p:nvGrpSpPr>
            <p:grpSpPr bwMode="auto">
              <a:xfrm flipH="1">
                <a:off x="1812110" y="2039098"/>
                <a:ext cx="331470" cy="249555"/>
                <a:chOff x="1028" y="744"/>
                <a:chExt cx="364" cy="244"/>
              </a:xfrm>
            </p:grpSpPr>
            <p:grpSp>
              <p:nvGrpSpPr>
                <p:cNvPr id="311" name="Group 89"/>
                <p:cNvGrpSpPr>
                  <a:grpSpLocks/>
                </p:cNvGrpSpPr>
                <p:nvPr/>
              </p:nvGrpSpPr>
              <p:grpSpPr bwMode="auto">
                <a:xfrm rot="3674308">
                  <a:off x="1128" y="672"/>
                  <a:ext cx="192" cy="336"/>
                  <a:chOff x="3360" y="2640"/>
                  <a:chExt cx="192" cy="336"/>
                </a:xfrm>
              </p:grpSpPr>
              <p:sp>
                <p:nvSpPr>
                  <p:cNvPr id="318" name="AutoShape 90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2784"/>
                    <a:ext cx="192" cy="192"/>
                  </a:xfrm>
                  <a:prstGeom prst="pentagon">
                    <a:avLst/>
                  </a:prstGeom>
                  <a:solidFill>
                    <a:srgbClr val="0000FF">
                      <a:alpha val="0"/>
                    </a:srgbClr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319" name="Line 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264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2" name="Oval 92"/>
                <p:cNvSpPr>
                  <a:spLocks noChangeArrowheads="1"/>
                </p:cNvSpPr>
                <p:nvPr/>
              </p:nvSpPr>
              <p:spPr bwMode="auto">
                <a:xfrm>
                  <a:off x="1220" y="80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13" name="Oval 93"/>
                <p:cNvSpPr>
                  <a:spLocks noChangeArrowheads="1"/>
                </p:cNvSpPr>
                <p:nvPr/>
              </p:nvSpPr>
              <p:spPr bwMode="auto">
                <a:xfrm>
                  <a:off x="1200" y="91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14" name="Oval 94"/>
                <p:cNvSpPr>
                  <a:spLocks noChangeArrowheads="1"/>
                </p:cNvSpPr>
                <p:nvPr/>
              </p:nvSpPr>
              <p:spPr bwMode="auto">
                <a:xfrm>
                  <a:off x="1111" y="761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15" name="Oval 95"/>
                <p:cNvSpPr>
                  <a:spLocks noChangeArrowheads="1"/>
                </p:cNvSpPr>
                <p:nvPr/>
              </p:nvSpPr>
              <p:spPr bwMode="auto">
                <a:xfrm>
                  <a:off x="1338" y="747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16" name="Oval 96"/>
                <p:cNvSpPr>
                  <a:spLocks noChangeArrowheads="1"/>
                </p:cNvSpPr>
                <p:nvPr/>
              </p:nvSpPr>
              <p:spPr bwMode="auto">
                <a:xfrm>
                  <a:off x="1083" y="94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17" name="Oval 97"/>
                <p:cNvSpPr>
                  <a:spLocks noChangeArrowheads="1"/>
                </p:cNvSpPr>
                <p:nvPr/>
              </p:nvSpPr>
              <p:spPr bwMode="auto">
                <a:xfrm>
                  <a:off x="1028" y="85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" name="Group 98"/>
              <p:cNvGrpSpPr>
                <a:grpSpLocks/>
              </p:cNvGrpSpPr>
              <p:nvPr/>
            </p:nvGrpSpPr>
            <p:grpSpPr bwMode="auto">
              <a:xfrm rot="21338290" flipH="1">
                <a:off x="1594940" y="2583293"/>
                <a:ext cx="372110" cy="222250"/>
                <a:chOff x="1028" y="744"/>
                <a:chExt cx="364" cy="244"/>
              </a:xfrm>
            </p:grpSpPr>
            <p:grpSp>
              <p:nvGrpSpPr>
                <p:cNvPr id="302" name="Group 99"/>
                <p:cNvGrpSpPr>
                  <a:grpSpLocks/>
                </p:cNvGrpSpPr>
                <p:nvPr/>
              </p:nvGrpSpPr>
              <p:grpSpPr bwMode="auto">
                <a:xfrm rot="3674308">
                  <a:off x="1128" y="672"/>
                  <a:ext cx="192" cy="336"/>
                  <a:chOff x="3360" y="2640"/>
                  <a:chExt cx="192" cy="336"/>
                </a:xfrm>
              </p:grpSpPr>
              <p:sp>
                <p:nvSpPr>
                  <p:cNvPr id="309" name="AutoShape 100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2784"/>
                    <a:ext cx="192" cy="192"/>
                  </a:xfrm>
                  <a:prstGeom prst="pentagon">
                    <a:avLst/>
                  </a:prstGeom>
                  <a:solidFill>
                    <a:srgbClr val="0000FF">
                      <a:alpha val="0"/>
                    </a:srgbClr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310" name="Line 1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264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03" name="Oval 102"/>
                <p:cNvSpPr>
                  <a:spLocks noChangeArrowheads="1"/>
                </p:cNvSpPr>
                <p:nvPr/>
              </p:nvSpPr>
              <p:spPr bwMode="auto">
                <a:xfrm>
                  <a:off x="1220" y="80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04" name="Oval 103"/>
                <p:cNvSpPr>
                  <a:spLocks noChangeArrowheads="1"/>
                </p:cNvSpPr>
                <p:nvPr/>
              </p:nvSpPr>
              <p:spPr bwMode="auto">
                <a:xfrm>
                  <a:off x="1200" y="91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05" name="Oval 104"/>
                <p:cNvSpPr>
                  <a:spLocks noChangeArrowheads="1"/>
                </p:cNvSpPr>
                <p:nvPr/>
              </p:nvSpPr>
              <p:spPr bwMode="auto">
                <a:xfrm>
                  <a:off x="1111" y="761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06" name="Oval 105"/>
                <p:cNvSpPr>
                  <a:spLocks noChangeArrowheads="1"/>
                </p:cNvSpPr>
                <p:nvPr/>
              </p:nvSpPr>
              <p:spPr bwMode="auto">
                <a:xfrm>
                  <a:off x="1338" y="747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07" name="Oval 106"/>
                <p:cNvSpPr>
                  <a:spLocks noChangeArrowheads="1"/>
                </p:cNvSpPr>
                <p:nvPr/>
              </p:nvSpPr>
              <p:spPr bwMode="auto">
                <a:xfrm>
                  <a:off x="1083" y="94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08" name="Oval 107"/>
                <p:cNvSpPr>
                  <a:spLocks noChangeArrowheads="1"/>
                </p:cNvSpPr>
                <p:nvPr/>
              </p:nvSpPr>
              <p:spPr bwMode="auto">
                <a:xfrm>
                  <a:off x="1028" y="85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" name="Group 108"/>
              <p:cNvGrpSpPr>
                <a:grpSpLocks/>
              </p:cNvGrpSpPr>
              <p:nvPr/>
            </p:nvGrpSpPr>
            <p:grpSpPr bwMode="auto">
              <a:xfrm rot="10566793" flipH="1">
                <a:off x="1759405" y="2301988"/>
                <a:ext cx="331470" cy="250190"/>
                <a:chOff x="1028" y="744"/>
                <a:chExt cx="364" cy="244"/>
              </a:xfrm>
            </p:grpSpPr>
            <p:grpSp>
              <p:nvGrpSpPr>
                <p:cNvPr id="293" name="Group 109"/>
                <p:cNvGrpSpPr>
                  <a:grpSpLocks/>
                </p:cNvGrpSpPr>
                <p:nvPr/>
              </p:nvGrpSpPr>
              <p:grpSpPr bwMode="auto">
                <a:xfrm rot="3674308">
                  <a:off x="1128" y="672"/>
                  <a:ext cx="192" cy="336"/>
                  <a:chOff x="3360" y="2640"/>
                  <a:chExt cx="192" cy="336"/>
                </a:xfrm>
              </p:grpSpPr>
              <p:sp>
                <p:nvSpPr>
                  <p:cNvPr id="300" name="AutoShape 110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2784"/>
                    <a:ext cx="192" cy="192"/>
                  </a:xfrm>
                  <a:prstGeom prst="pentagon">
                    <a:avLst/>
                  </a:prstGeom>
                  <a:solidFill>
                    <a:srgbClr val="0000FF">
                      <a:alpha val="0"/>
                    </a:srgbClr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301" name="Line 1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264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94" name="Oval 112"/>
                <p:cNvSpPr>
                  <a:spLocks noChangeArrowheads="1"/>
                </p:cNvSpPr>
                <p:nvPr/>
              </p:nvSpPr>
              <p:spPr bwMode="auto">
                <a:xfrm>
                  <a:off x="1220" y="80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95" name="Oval 113"/>
                <p:cNvSpPr>
                  <a:spLocks noChangeArrowheads="1"/>
                </p:cNvSpPr>
                <p:nvPr/>
              </p:nvSpPr>
              <p:spPr bwMode="auto">
                <a:xfrm>
                  <a:off x="1200" y="91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96" name="Oval 114"/>
                <p:cNvSpPr>
                  <a:spLocks noChangeArrowheads="1"/>
                </p:cNvSpPr>
                <p:nvPr/>
              </p:nvSpPr>
              <p:spPr bwMode="auto">
                <a:xfrm>
                  <a:off x="1111" y="761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97" name="Oval 115"/>
                <p:cNvSpPr>
                  <a:spLocks noChangeArrowheads="1"/>
                </p:cNvSpPr>
                <p:nvPr/>
              </p:nvSpPr>
              <p:spPr bwMode="auto">
                <a:xfrm>
                  <a:off x="1338" y="747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98" name="Oval 116"/>
                <p:cNvSpPr>
                  <a:spLocks noChangeArrowheads="1"/>
                </p:cNvSpPr>
                <p:nvPr/>
              </p:nvSpPr>
              <p:spPr bwMode="auto">
                <a:xfrm>
                  <a:off x="1083" y="94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99" name="Oval 117"/>
                <p:cNvSpPr>
                  <a:spLocks noChangeArrowheads="1"/>
                </p:cNvSpPr>
                <p:nvPr/>
              </p:nvSpPr>
              <p:spPr bwMode="auto">
                <a:xfrm>
                  <a:off x="1028" y="85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1" name="Group 118"/>
              <p:cNvGrpSpPr>
                <a:grpSpLocks/>
              </p:cNvGrpSpPr>
              <p:nvPr/>
            </p:nvGrpSpPr>
            <p:grpSpPr bwMode="auto">
              <a:xfrm rot="20607194" flipH="1">
                <a:off x="1711145" y="1713978"/>
                <a:ext cx="305435" cy="276860"/>
                <a:chOff x="1872" y="1584"/>
                <a:chExt cx="332" cy="288"/>
              </a:xfrm>
            </p:grpSpPr>
            <p:sp>
              <p:nvSpPr>
                <p:cNvPr id="282" name="Line 119"/>
                <p:cNvSpPr>
                  <a:spLocks noChangeShapeType="1"/>
                </p:cNvSpPr>
                <p:nvPr/>
              </p:nvSpPr>
              <p:spPr bwMode="auto">
                <a:xfrm rot="2429744">
                  <a:off x="2000" y="1722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3" name="Line 120"/>
                <p:cNvSpPr>
                  <a:spLocks noChangeShapeType="1"/>
                </p:cNvSpPr>
                <p:nvPr/>
              </p:nvSpPr>
              <p:spPr bwMode="auto">
                <a:xfrm rot="2429744" flipV="1">
                  <a:off x="2035" y="1722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4" name="Line 121"/>
                <p:cNvSpPr>
                  <a:spLocks noChangeShapeType="1"/>
                </p:cNvSpPr>
                <p:nvPr/>
              </p:nvSpPr>
              <p:spPr bwMode="auto">
                <a:xfrm rot="2429744">
                  <a:off x="2108" y="1785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5" name="Line 122"/>
                <p:cNvSpPr>
                  <a:spLocks noChangeShapeType="1"/>
                </p:cNvSpPr>
                <p:nvPr/>
              </p:nvSpPr>
              <p:spPr bwMode="auto">
                <a:xfrm rot="2429744" flipH="1" flipV="1">
                  <a:off x="1962" y="166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" name="Line 123"/>
                <p:cNvSpPr>
                  <a:spLocks noChangeShapeType="1"/>
                </p:cNvSpPr>
                <p:nvPr/>
              </p:nvSpPr>
              <p:spPr bwMode="auto">
                <a:xfrm rot="2429744" flipH="1">
                  <a:off x="1889" y="1597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" name="Oval 124"/>
                <p:cNvSpPr>
                  <a:spLocks noChangeArrowheads="1"/>
                </p:cNvSpPr>
                <p:nvPr/>
              </p:nvSpPr>
              <p:spPr bwMode="auto">
                <a:xfrm rot="10465467">
                  <a:off x="2009" y="1701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88" name="Oval 125"/>
                <p:cNvSpPr>
                  <a:spLocks noChangeArrowheads="1"/>
                </p:cNvSpPr>
                <p:nvPr/>
              </p:nvSpPr>
              <p:spPr bwMode="auto">
                <a:xfrm rot="10465467">
                  <a:off x="1872" y="158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89" name="Oval 126"/>
                <p:cNvSpPr>
                  <a:spLocks noChangeArrowheads="1"/>
                </p:cNvSpPr>
                <p:nvPr/>
              </p:nvSpPr>
              <p:spPr bwMode="auto">
                <a:xfrm rot="10465467">
                  <a:off x="2153" y="182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90" name="Oval 127"/>
                <p:cNvSpPr>
                  <a:spLocks noChangeArrowheads="1"/>
                </p:cNvSpPr>
                <p:nvPr/>
              </p:nvSpPr>
              <p:spPr bwMode="auto">
                <a:xfrm rot="10465467">
                  <a:off x="1934" y="1797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91" name="Oval 128"/>
                <p:cNvSpPr>
                  <a:spLocks noChangeArrowheads="1"/>
                </p:cNvSpPr>
                <p:nvPr/>
              </p:nvSpPr>
              <p:spPr bwMode="auto">
                <a:xfrm rot="10465467">
                  <a:off x="1968" y="161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92" name="Oval 129"/>
                <p:cNvSpPr>
                  <a:spLocks noChangeArrowheads="1"/>
                </p:cNvSpPr>
                <p:nvPr/>
              </p:nvSpPr>
              <p:spPr bwMode="auto">
                <a:xfrm rot="10465467">
                  <a:off x="2105" y="172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84" name="Group 383"/>
            <p:cNvGrpSpPr/>
            <p:nvPr/>
          </p:nvGrpSpPr>
          <p:grpSpPr>
            <a:xfrm>
              <a:off x="1571178" y="2082197"/>
              <a:ext cx="342900" cy="276999"/>
              <a:chOff x="1571178" y="2082197"/>
              <a:chExt cx="342900" cy="276999"/>
            </a:xfrm>
          </p:grpSpPr>
          <p:sp>
            <p:nvSpPr>
              <p:cNvPr id="277" name="Oval 87"/>
              <p:cNvSpPr>
                <a:spLocks noChangeArrowheads="1"/>
              </p:cNvSpPr>
              <p:nvPr/>
            </p:nvSpPr>
            <p:spPr bwMode="auto">
              <a:xfrm flipH="1">
                <a:off x="1647010" y="2182608"/>
                <a:ext cx="105410" cy="1047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44" name="TextBox 343"/>
              <p:cNvSpPr txBox="1"/>
              <p:nvPr/>
            </p:nvSpPr>
            <p:spPr>
              <a:xfrm>
                <a:off x="1571178" y="2082197"/>
                <a:ext cx="3429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+</a:t>
                </a:r>
                <a:endParaRPr lang="en-US" sz="1200" dirty="0"/>
              </a:p>
            </p:txBody>
          </p:sp>
        </p:grpSp>
        <p:pic>
          <p:nvPicPr>
            <p:cNvPr id="325" name="Picture 324" descr="SEI_cees_300.jpg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92" b="14294"/>
            <a:stretch/>
          </p:blipFill>
          <p:spPr>
            <a:xfrm>
              <a:off x="486355" y="1376267"/>
              <a:ext cx="1252239" cy="1702954"/>
            </a:xfrm>
            <a:prstGeom prst="rect">
              <a:avLst/>
            </a:prstGeom>
          </p:spPr>
        </p:pic>
        <p:cxnSp>
          <p:nvCxnSpPr>
            <p:cNvPr id="324" name="Straight Arrow Connector 323"/>
            <p:cNvCxnSpPr/>
            <p:nvPr/>
          </p:nvCxnSpPr>
          <p:spPr>
            <a:xfrm flipH="1" flipV="1">
              <a:off x="1704704" y="2316215"/>
              <a:ext cx="248012" cy="8408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5" name="Group 14"/>
            <p:cNvGrpSpPr>
              <a:grpSpLocks/>
            </p:cNvGrpSpPr>
            <p:nvPr/>
          </p:nvGrpSpPr>
          <p:grpSpPr bwMode="auto">
            <a:xfrm rot="16905315">
              <a:off x="2232480" y="1743521"/>
              <a:ext cx="332105" cy="278130"/>
              <a:chOff x="1028" y="744"/>
              <a:chExt cx="364" cy="244"/>
            </a:xfrm>
          </p:grpSpPr>
          <p:grpSp>
            <p:nvGrpSpPr>
              <p:cNvPr id="266" name="Group 15"/>
              <p:cNvGrpSpPr>
                <a:grpSpLocks/>
              </p:cNvGrpSpPr>
              <p:nvPr/>
            </p:nvGrpSpPr>
            <p:grpSpPr bwMode="auto">
              <a:xfrm rot="3674308">
                <a:off x="1128" y="672"/>
                <a:ext cx="192" cy="336"/>
                <a:chOff x="3360" y="2640"/>
                <a:chExt cx="192" cy="336"/>
              </a:xfrm>
            </p:grpSpPr>
            <p:sp>
              <p:nvSpPr>
                <p:cNvPr id="273" name="AutoShape 16"/>
                <p:cNvSpPr>
                  <a:spLocks noChangeArrowheads="1"/>
                </p:cNvSpPr>
                <p:nvPr/>
              </p:nvSpPr>
              <p:spPr bwMode="auto">
                <a:xfrm>
                  <a:off x="3360" y="2784"/>
                  <a:ext cx="192" cy="192"/>
                </a:xfrm>
                <a:prstGeom prst="pentagon">
                  <a:avLst/>
                </a:prstGeom>
                <a:solidFill>
                  <a:srgbClr val="0000FF">
                    <a:alpha val="0"/>
                  </a:srgbClr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74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3456" y="264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7" name="Oval 18"/>
              <p:cNvSpPr>
                <a:spLocks noChangeArrowheads="1"/>
              </p:cNvSpPr>
              <p:nvPr/>
            </p:nvSpPr>
            <p:spPr bwMode="auto">
              <a:xfrm>
                <a:off x="1220" y="802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68" name="Oval 19"/>
              <p:cNvSpPr>
                <a:spLocks noChangeArrowheads="1"/>
              </p:cNvSpPr>
              <p:nvPr/>
            </p:nvSpPr>
            <p:spPr bwMode="auto">
              <a:xfrm>
                <a:off x="1200" y="9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69" name="Oval 20"/>
              <p:cNvSpPr>
                <a:spLocks noChangeArrowheads="1"/>
              </p:cNvSpPr>
              <p:nvPr/>
            </p:nvSpPr>
            <p:spPr bwMode="auto">
              <a:xfrm>
                <a:off x="1111" y="761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70" name="Oval 21"/>
              <p:cNvSpPr>
                <a:spLocks noChangeArrowheads="1"/>
              </p:cNvSpPr>
              <p:nvPr/>
            </p:nvSpPr>
            <p:spPr bwMode="auto">
              <a:xfrm>
                <a:off x="1338" y="747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71" name="Oval 22"/>
              <p:cNvSpPr>
                <a:spLocks noChangeArrowheads="1"/>
              </p:cNvSpPr>
              <p:nvPr/>
            </p:nvSpPr>
            <p:spPr bwMode="auto">
              <a:xfrm>
                <a:off x="1083" y="94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72" name="Oval 23"/>
              <p:cNvSpPr>
                <a:spLocks noChangeArrowheads="1"/>
              </p:cNvSpPr>
              <p:nvPr/>
            </p:nvSpPr>
            <p:spPr bwMode="auto">
              <a:xfrm>
                <a:off x="1028" y="85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147" name="Group 40"/>
            <p:cNvGrpSpPr>
              <a:grpSpLocks/>
            </p:cNvGrpSpPr>
            <p:nvPr/>
          </p:nvGrpSpPr>
          <p:grpSpPr bwMode="auto">
            <a:xfrm>
              <a:off x="2135960" y="2130236"/>
              <a:ext cx="229235" cy="352425"/>
              <a:chOff x="1122" y="2928"/>
              <a:chExt cx="209" cy="321"/>
            </a:xfrm>
          </p:grpSpPr>
          <p:sp>
            <p:nvSpPr>
              <p:cNvPr id="246" name="Line 41"/>
              <p:cNvSpPr>
                <a:spLocks noChangeShapeType="1"/>
              </p:cNvSpPr>
              <p:nvPr/>
            </p:nvSpPr>
            <p:spPr bwMode="auto">
              <a:xfrm rot="3422550">
                <a:off x="1188" y="3079"/>
                <a:ext cx="0" cy="84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Line 42"/>
              <p:cNvSpPr>
                <a:spLocks noChangeShapeType="1"/>
              </p:cNvSpPr>
              <p:nvPr/>
            </p:nvSpPr>
            <p:spPr bwMode="auto">
              <a:xfrm rot="3422550" flipV="1">
                <a:off x="1220" y="3100"/>
                <a:ext cx="81" cy="4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Line 43"/>
              <p:cNvSpPr>
                <a:spLocks noChangeShapeType="1"/>
              </p:cNvSpPr>
              <p:nvPr/>
            </p:nvSpPr>
            <p:spPr bwMode="auto">
              <a:xfrm rot="3422550">
                <a:off x="1264" y="3170"/>
                <a:ext cx="80" cy="4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Line 44"/>
              <p:cNvSpPr>
                <a:spLocks noChangeShapeType="1"/>
              </p:cNvSpPr>
              <p:nvPr/>
            </p:nvSpPr>
            <p:spPr bwMode="auto">
              <a:xfrm rot="3422550" flipH="1" flipV="1">
                <a:off x="1177" y="3031"/>
                <a:ext cx="81" cy="4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Line 45"/>
              <p:cNvSpPr>
                <a:spLocks noChangeShapeType="1"/>
              </p:cNvSpPr>
              <p:nvPr/>
            </p:nvSpPr>
            <p:spPr bwMode="auto">
              <a:xfrm rot="3422550">
                <a:off x="1245" y="2940"/>
                <a:ext cx="2" cy="77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Oval 46"/>
              <p:cNvSpPr>
                <a:spLocks noChangeArrowheads="1"/>
              </p:cNvSpPr>
              <p:nvPr/>
            </p:nvSpPr>
            <p:spPr bwMode="auto">
              <a:xfrm rot="11458273">
                <a:off x="1207" y="3069"/>
                <a:ext cx="40" cy="4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52" name="Oval 47"/>
              <p:cNvSpPr>
                <a:spLocks noChangeArrowheads="1"/>
              </p:cNvSpPr>
              <p:nvPr/>
            </p:nvSpPr>
            <p:spPr bwMode="auto">
              <a:xfrm rot="11458273">
                <a:off x="1276" y="2928"/>
                <a:ext cx="40" cy="4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53" name="Oval 48"/>
              <p:cNvSpPr>
                <a:spLocks noChangeArrowheads="1"/>
              </p:cNvSpPr>
              <p:nvPr/>
            </p:nvSpPr>
            <p:spPr bwMode="auto">
              <a:xfrm rot="11458273">
                <a:off x="1291" y="3207"/>
                <a:ext cx="40" cy="4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54" name="Oval 49"/>
              <p:cNvSpPr>
                <a:spLocks noChangeArrowheads="1"/>
              </p:cNvSpPr>
              <p:nvPr/>
            </p:nvSpPr>
            <p:spPr bwMode="auto">
              <a:xfrm rot="11458273">
                <a:off x="1122" y="3132"/>
                <a:ext cx="40" cy="4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55" name="Oval 50"/>
              <p:cNvSpPr>
                <a:spLocks noChangeArrowheads="1"/>
              </p:cNvSpPr>
              <p:nvPr/>
            </p:nvSpPr>
            <p:spPr bwMode="auto">
              <a:xfrm rot="11458273">
                <a:off x="1193" y="2991"/>
                <a:ext cx="41" cy="4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56" name="Oval 51"/>
              <p:cNvSpPr>
                <a:spLocks noChangeArrowheads="1"/>
              </p:cNvSpPr>
              <p:nvPr/>
            </p:nvSpPr>
            <p:spPr bwMode="auto">
              <a:xfrm rot="11458273">
                <a:off x="1276" y="3115"/>
                <a:ext cx="40" cy="4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152" name="Group 143"/>
            <p:cNvGrpSpPr>
              <a:grpSpLocks/>
            </p:cNvGrpSpPr>
            <p:nvPr/>
          </p:nvGrpSpPr>
          <p:grpSpPr bwMode="auto">
            <a:xfrm rot="15918845">
              <a:off x="2336778" y="2744123"/>
              <a:ext cx="373063" cy="222250"/>
              <a:chOff x="1028" y="744"/>
              <a:chExt cx="364" cy="244"/>
            </a:xfrm>
          </p:grpSpPr>
          <p:grpSp>
            <p:nvGrpSpPr>
              <p:cNvPr id="217" name="Group 144"/>
              <p:cNvGrpSpPr>
                <a:grpSpLocks/>
              </p:cNvGrpSpPr>
              <p:nvPr/>
            </p:nvGrpSpPr>
            <p:grpSpPr bwMode="auto">
              <a:xfrm rot="3674308">
                <a:off x="1128" y="672"/>
                <a:ext cx="192" cy="336"/>
                <a:chOff x="3360" y="2640"/>
                <a:chExt cx="192" cy="336"/>
              </a:xfrm>
            </p:grpSpPr>
            <p:sp>
              <p:nvSpPr>
                <p:cNvPr id="224" name="AutoShape 145"/>
                <p:cNvSpPr>
                  <a:spLocks noChangeArrowheads="1"/>
                </p:cNvSpPr>
                <p:nvPr/>
              </p:nvSpPr>
              <p:spPr bwMode="auto">
                <a:xfrm>
                  <a:off x="3360" y="2784"/>
                  <a:ext cx="192" cy="192"/>
                </a:xfrm>
                <a:prstGeom prst="pentagon">
                  <a:avLst/>
                </a:prstGeom>
                <a:solidFill>
                  <a:srgbClr val="0000FF">
                    <a:alpha val="0"/>
                  </a:srgbClr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25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3456" y="264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8" name="Oval 147"/>
              <p:cNvSpPr>
                <a:spLocks noChangeArrowheads="1"/>
              </p:cNvSpPr>
              <p:nvPr/>
            </p:nvSpPr>
            <p:spPr bwMode="auto">
              <a:xfrm>
                <a:off x="1220" y="802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19" name="Oval 148"/>
              <p:cNvSpPr>
                <a:spLocks noChangeArrowheads="1"/>
              </p:cNvSpPr>
              <p:nvPr/>
            </p:nvSpPr>
            <p:spPr bwMode="auto">
              <a:xfrm>
                <a:off x="1200" y="9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20" name="Oval 149"/>
              <p:cNvSpPr>
                <a:spLocks noChangeArrowheads="1"/>
              </p:cNvSpPr>
              <p:nvPr/>
            </p:nvSpPr>
            <p:spPr bwMode="auto">
              <a:xfrm>
                <a:off x="1111" y="761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21" name="Oval 150"/>
              <p:cNvSpPr>
                <a:spLocks noChangeArrowheads="1"/>
              </p:cNvSpPr>
              <p:nvPr/>
            </p:nvSpPr>
            <p:spPr bwMode="auto">
              <a:xfrm>
                <a:off x="1338" y="747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22" name="Oval 151"/>
              <p:cNvSpPr>
                <a:spLocks noChangeArrowheads="1"/>
              </p:cNvSpPr>
              <p:nvPr/>
            </p:nvSpPr>
            <p:spPr bwMode="auto">
              <a:xfrm>
                <a:off x="1083" y="94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23" name="Oval 152"/>
              <p:cNvSpPr>
                <a:spLocks noChangeArrowheads="1"/>
              </p:cNvSpPr>
              <p:nvPr/>
            </p:nvSpPr>
            <p:spPr bwMode="auto">
              <a:xfrm>
                <a:off x="1028" y="85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158" name="Group 207"/>
            <p:cNvGrpSpPr>
              <a:grpSpLocks/>
            </p:cNvGrpSpPr>
            <p:nvPr/>
          </p:nvGrpSpPr>
          <p:grpSpPr bwMode="auto">
            <a:xfrm rot="15918845">
              <a:off x="2565378" y="1524923"/>
              <a:ext cx="373063" cy="222250"/>
              <a:chOff x="1028" y="744"/>
              <a:chExt cx="364" cy="244"/>
            </a:xfrm>
          </p:grpSpPr>
          <p:grpSp>
            <p:nvGrpSpPr>
              <p:cNvPr id="159" name="Group 208"/>
              <p:cNvGrpSpPr>
                <a:grpSpLocks/>
              </p:cNvGrpSpPr>
              <p:nvPr/>
            </p:nvGrpSpPr>
            <p:grpSpPr bwMode="auto">
              <a:xfrm rot="3674308">
                <a:off x="1128" y="672"/>
                <a:ext cx="192" cy="336"/>
                <a:chOff x="3360" y="2640"/>
                <a:chExt cx="192" cy="336"/>
              </a:xfrm>
            </p:grpSpPr>
            <p:sp>
              <p:nvSpPr>
                <p:cNvPr id="166" name="AutoShape 209"/>
                <p:cNvSpPr>
                  <a:spLocks noChangeArrowheads="1"/>
                </p:cNvSpPr>
                <p:nvPr/>
              </p:nvSpPr>
              <p:spPr bwMode="auto">
                <a:xfrm>
                  <a:off x="3360" y="2784"/>
                  <a:ext cx="192" cy="192"/>
                </a:xfrm>
                <a:prstGeom prst="pentagon">
                  <a:avLst/>
                </a:prstGeom>
                <a:solidFill>
                  <a:srgbClr val="0000FF">
                    <a:alpha val="0"/>
                  </a:srgbClr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67" name="Line 210"/>
                <p:cNvSpPr>
                  <a:spLocks noChangeShapeType="1"/>
                </p:cNvSpPr>
                <p:nvPr/>
              </p:nvSpPr>
              <p:spPr bwMode="auto">
                <a:xfrm flipV="1">
                  <a:off x="3456" y="264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0" name="Oval 211"/>
              <p:cNvSpPr>
                <a:spLocks noChangeArrowheads="1"/>
              </p:cNvSpPr>
              <p:nvPr/>
            </p:nvSpPr>
            <p:spPr bwMode="auto">
              <a:xfrm>
                <a:off x="1220" y="802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1" name="Oval 212"/>
              <p:cNvSpPr>
                <a:spLocks noChangeArrowheads="1"/>
              </p:cNvSpPr>
              <p:nvPr/>
            </p:nvSpPr>
            <p:spPr bwMode="auto">
              <a:xfrm>
                <a:off x="1200" y="9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2" name="Oval 213"/>
              <p:cNvSpPr>
                <a:spLocks noChangeArrowheads="1"/>
              </p:cNvSpPr>
              <p:nvPr/>
            </p:nvSpPr>
            <p:spPr bwMode="auto">
              <a:xfrm>
                <a:off x="1111" y="761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3" name="Oval 214"/>
              <p:cNvSpPr>
                <a:spLocks noChangeArrowheads="1"/>
              </p:cNvSpPr>
              <p:nvPr/>
            </p:nvSpPr>
            <p:spPr bwMode="auto">
              <a:xfrm>
                <a:off x="1338" y="747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" name="Oval 215"/>
              <p:cNvSpPr>
                <a:spLocks noChangeArrowheads="1"/>
              </p:cNvSpPr>
              <p:nvPr/>
            </p:nvSpPr>
            <p:spPr bwMode="auto">
              <a:xfrm>
                <a:off x="1083" y="94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5" name="Oval 216"/>
              <p:cNvSpPr>
                <a:spLocks noChangeArrowheads="1"/>
              </p:cNvSpPr>
              <p:nvPr/>
            </p:nvSpPr>
            <p:spPr bwMode="auto">
              <a:xfrm>
                <a:off x="1028" y="85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350" name="TextBox 349"/>
            <p:cNvSpPr txBox="1"/>
            <p:nvPr/>
          </p:nvSpPr>
          <p:spPr>
            <a:xfrm>
              <a:off x="550815" y="2076919"/>
              <a:ext cx="3429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+</a:t>
              </a:r>
              <a:endParaRPr lang="en-US" sz="1200" dirty="0"/>
            </a:p>
          </p:txBody>
        </p:sp>
        <p:grpSp>
          <p:nvGrpSpPr>
            <p:cNvPr id="361" name="Group 360"/>
            <p:cNvGrpSpPr/>
            <p:nvPr/>
          </p:nvGrpSpPr>
          <p:grpSpPr>
            <a:xfrm>
              <a:off x="538608" y="1761148"/>
              <a:ext cx="342900" cy="276999"/>
              <a:chOff x="259208" y="1608748"/>
              <a:chExt cx="342900" cy="276999"/>
            </a:xfrm>
          </p:grpSpPr>
          <p:sp>
            <p:nvSpPr>
              <p:cNvPr id="362" name="Oval 131"/>
              <p:cNvSpPr>
                <a:spLocks noChangeArrowheads="1"/>
              </p:cNvSpPr>
              <p:nvPr/>
            </p:nvSpPr>
            <p:spPr bwMode="auto">
              <a:xfrm>
                <a:off x="333523" y="1712375"/>
                <a:ext cx="106363" cy="1047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63" name="TextBox 362"/>
              <p:cNvSpPr txBox="1"/>
              <p:nvPr/>
            </p:nvSpPr>
            <p:spPr>
              <a:xfrm>
                <a:off x="259208" y="1608748"/>
                <a:ext cx="3429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+</a:t>
                </a:r>
                <a:endParaRPr lang="en-US" sz="1200" dirty="0"/>
              </a:p>
            </p:txBody>
          </p:sp>
        </p:grpSp>
        <p:grpSp>
          <p:nvGrpSpPr>
            <p:cNvPr id="367" name="Group 366"/>
            <p:cNvGrpSpPr/>
            <p:nvPr/>
          </p:nvGrpSpPr>
          <p:grpSpPr>
            <a:xfrm>
              <a:off x="1098527" y="2293865"/>
              <a:ext cx="342900" cy="276999"/>
              <a:chOff x="259208" y="1608748"/>
              <a:chExt cx="342900" cy="276999"/>
            </a:xfrm>
          </p:grpSpPr>
          <p:sp>
            <p:nvSpPr>
              <p:cNvPr id="368" name="Oval 131"/>
              <p:cNvSpPr>
                <a:spLocks noChangeArrowheads="1"/>
              </p:cNvSpPr>
              <p:nvPr/>
            </p:nvSpPr>
            <p:spPr bwMode="auto">
              <a:xfrm>
                <a:off x="333523" y="1712375"/>
                <a:ext cx="106363" cy="1047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69" name="TextBox 368"/>
              <p:cNvSpPr txBox="1"/>
              <p:nvPr/>
            </p:nvSpPr>
            <p:spPr>
              <a:xfrm>
                <a:off x="259208" y="1608748"/>
                <a:ext cx="3429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+</a:t>
                </a:r>
                <a:endParaRPr lang="en-US" sz="1200" dirty="0"/>
              </a:p>
            </p:txBody>
          </p:sp>
        </p:grpSp>
        <p:grpSp>
          <p:nvGrpSpPr>
            <p:cNvPr id="370" name="Group 369"/>
            <p:cNvGrpSpPr/>
            <p:nvPr/>
          </p:nvGrpSpPr>
          <p:grpSpPr>
            <a:xfrm>
              <a:off x="702140" y="2226801"/>
              <a:ext cx="342900" cy="276999"/>
              <a:chOff x="259208" y="1608748"/>
              <a:chExt cx="342900" cy="276999"/>
            </a:xfrm>
          </p:grpSpPr>
          <p:sp>
            <p:nvSpPr>
              <p:cNvPr id="371" name="Oval 131"/>
              <p:cNvSpPr>
                <a:spLocks noChangeArrowheads="1"/>
              </p:cNvSpPr>
              <p:nvPr/>
            </p:nvSpPr>
            <p:spPr bwMode="auto">
              <a:xfrm>
                <a:off x="333523" y="1712375"/>
                <a:ext cx="106363" cy="1047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72" name="TextBox 371"/>
              <p:cNvSpPr txBox="1"/>
              <p:nvPr/>
            </p:nvSpPr>
            <p:spPr>
              <a:xfrm>
                <a:off x="259208" y="1608748"/>
                <a:ext cx="3429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+</a:t>
                </a:r>
                <a:endParaRPr lang="en-US" sz="1200" dirty="0"/>
              </a:p>
            </p:txBody>
          </p:sp>
        </p:grpSp>
      </p:grpSp>
      <p:grpSp>
        <p:nvGrpSpPr>
          <p:cNvPr id="364" name="Group 363"/>
          <p:cNvGrpSpPr/>
          <p:nvPr/>
        </p:nvGrpSpPr>
        <p:grpSpPr>
          <a:xfrm>
            <a:off x="215899" y="3886200"/>
            <a:ext cx="3771901" cy="2061368"/>
            <a:chOff x="2819399" y="4229100"/>
            <a:chExt cx="3771901" cy="2061368"/>
          </a:xfrm>
        </p:grpSpPr>
        <p:pic>
          <p:nvPicPr>
            <p:cNvPr id="365" name="Picture 2" descr="GIFCell_Power_Schematic_condensed_04-24-12.tiff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000" y="4743704"/>
              <a:ext cx="2318112" cy="1546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6" name="Picture 365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399" y="4871311"/>
              <a:ext cx="1273140" cy="1419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3" name="TextBox 372"/>
            <p:cNvSpPr txBox="1"/>
            <p:nvPr/>
          </p:nvSpPr>
          <p:spPr>
            <a:xfrm>
              <a:off x="2984500" y="4229100"/>
              <a:ext cx="3606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entury Gothic"/>
                  <a:cs typeface="Century Gothic"/>
                </a:rPr>
                <a:t>Novel Prototyping Concepts</a:t>
              </a:r>
            </a:p>
            <a:p>
              <a:pPr algn="ctr"/>
              <a:r>
                <a:rPr lang="en-US" sz="1600" i="1" dirty="0" smtClean="0">
                  <a:latin typeface="Century Gothic"/>
                  <a:cs typeface="Century Gothic"/>
                </a:rPr>
                <a:t>Gravity Induced Flow Cell</a:t>
              </a:r>
              <a:endParaRPr lang="en-US" sz="1600" i="1" dirty="0">
                <a:latin typeface="Century Gothic"/>
                <a:cs typeface="Century Gothic"/>
              </a:endParaRPr>
            </a:p>
          </p:txBody>
        </p:sp>
      </p:grpSp>
      <p:pic>
        <p:nvPicPr>
          <p:cNvPr id="378" name="Picture 37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33" y="3673166"/>
            <a:ext cx="1964868" cy="2058502"/>
          </a:xfrm>
          <a:prstGeom prst="rect">
            <a:avLst/>
          </a:prstGeom>
        </p:spPr>
      </p:pic>
      <p:sp>
        <p:nvSpPr>
          <p:cNvPr id="380" name="TextBox 379"/>
          <p:cNvSpPr txBox="1"/>
          <p:nvPr/>
        </p:nvSpPr>
        <p:spPr>
          <a:xfrm>
            <a:off x="4403886" y="3850341"/>
            <a:ext cx="2517614" cy="178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60"/>
              </a:lnSpc>
            </a:pPr>
            <a:r>
              <a:rPr lang="en-US" dirty="0">
                <a:latin typeface="Century Gothic"/>
                <a:cs typeface="Century Gothic"/>
              </a:rPr>
              <a:t>Molecular Understanding </a:t>
            </a:r>
          </a:p>
          <a:p>
            <a:pPr algn="ctr">
              <a:lnSpc>
                <a:spcPts val="2060"/>
              </a:lnSpc>
            </a:pPr>
            <a:r>
              <a:rPr lang="en-US" sz="1600" i="1" dirty="0">
                <a:latin typeface="Century Gothic"/>
                <a:cs typeface="Century Gothic"/>
              </a:rPr>
              <a:t>o</a:t>
            </a:r>
            <a:r>
              <a:rPr lang="en-US" sz="1600" i="1" dirty="0" smtClean="0">
                <a:latin typeface="Century Gothic"/>
                <a:cs typeface="Century Gothic"/>
              </a:rPr>
              <a:t>f Reaction Pathways and Energetics </a:t>
            </a:r>
          </a:p>
          <a:p>
            <a:pPr algn="ctr">
              <a:lnSpc>
                <a:spcPts val="2060"/>
              </a:lnSpc>
            </a:pPr>
            <a:r>
              <a:rPr lang="en-US" sz="1400" i="1" dirty="0" smtClean="0">
                <a:latin typeface="Century Gothic"/>
                <a:cs typeface="Century Gothic"/>
              </a:rPr>
              <a:t>Lithium-Sulfur Batteries</a:t>
            </a:r>
          </a:p>
          <a:p>
            <a:pPr algn="ctr">
              <a:lnSpc>
                <a:spcPts val="2560"/>
              </a:lnSpc>
            </a:pPr>
            <a:r>
              <a:rPr lang="en-US" sz="1200" i="1" dirty="0" smtClean="0">
                <a:latin typeface="Century Gothic"/>
                <a:cs typeface="Century Gothic"/>
              </a:rPr>
              <a:t>Electrolyte Genome / EDL</a:t>
            </a:r>
            <a:endParaRPr lang="en-US" sz="1200" i="1" dirty="0">
              <a:latin typeface="Century Gothic"/>
              <a:cs typeface="Century Gothic"/>
            </a:endParaRPr>
          </a:p>
        </p:txBody>
      </p:sp>
      <p:pic>
        <p:nvPicPr>
          <p:cNvPr id="381" name="Picture 380" descr="ANL_V_White8-1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55" y="6055084"/>
            <a:ext cx="830639" cy="762656"/>
          </a:xfrm>
          <a:prstGeom prst="rect">
            <a:avLst/>
          </a:prstGeom>
        </p:spPr>
      </p:pic>
      <p:pic>
        <p:nvPicPr>
          <p:cNvPr id="383" name="Picture 6" descr="Dischar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59" y="1118224"/>
            <a:ext cx="2422440" cy="207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" name="TextBox 385"/>
          <p:cNvSpPr txBox="1"/>
          <p:nvPr/>
        </p:nvSpPr>
        <p:spPr>
          <a:xfrm>
            <a:off x="5933219" y="628430"/>
            <a:ext cx="29586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/>
                <a:cs typeface="Century Gothic"/>
              </a:rPr>
              <a:t>Li-polysulfide Semi-Flow</a:t>
            </a:r>
          </a:p>
          <a:p>
            <a:pPr algn="ctr"/>
            <a:r>
              <a:rPr lang="en-US" sz="1400" i="1" dirty="0" smtClean="0">
                <a:latin typeface="Century Gothic"/>
                <a:cs typeface="Century Gothic"/>
              </a:rPr>
              <a:t>Concept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387" name="Rectangle 16"/>
          <p:cNvSpPr>
            <a:spLocks noChangeArrowheads="1"/>
          </p:cNvSpPr>
          <p:nvPr/>
        </p:nvSpPr>
        <p:spPr bwMode="auto">
          <a:xfrm>
            <a:off x="6830054" y="3173668"/>
            <a:ext cx="2248075" cy="40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866" tIns="48935" rIns="97866" bIns="48935">
            <a:spAutoFit/>
          </a:bodyPr>
          <a:lstStyle/>
          <a:p>
            <a:pPr defTabSz="491999"/>
            <a:r>
              <a:rPr lang="en-US" sz="1000" dirty="0">
                <a:solidFill>
                  <a:srgbClr val="FF0000"/>
                </a:solidFill>
                <a:latin typeface="Calibri" charset="0"/>
              </a:rPr>
              <a:t>Y. Yang, G. </a:t>
            </a:r>
            <a:r>
              <a:rPr lang="en-US" sz="1000" dirty="0" err="1">
                <a:solidFill>
                  <a:srgbClr val="FF0000"/>
                </a:solidFill>
                <a:latin typeface="Calibri" charset="0"/>
              </a:rPr>
              <a:t>Zheng</a:t>
            </a:r>
            <a:r>
              <a:rPr lang="en-US" sz="1000" dirty="0">
                <a:solidFill>
                  <a:srgbClr val="FF0000"/>
                </a:solidFill>
                <a:latin typeface="Calibri" charset="0"/>
              </a:rPr>
              <a:t>, and Y. Cui, </a:t>
            </a:r>
            <a:r>
              <a:rPr lang="en-US" sz="1000" i="1" dirty="0">
                <a:solidFill>
                  <a:srgbClr val="FF0000"/>
                </a:solidFill>
                <a:latin typeface="Calibri" charset="0"/>
              </a:rPr>
              <a:t>Energy &amp; Environmental Science</a:t>
            </a:r>
            <a:r>
              <a:rPr lang="en-US" sz="1000" dirty="0">
                <a:solidFill>
                  <a:srgbClr val="FF0000"/>
                </a:solidFill>
                <a:latin typeface="Calibri" charset="0"/>
              </a:rPr>
              <a:t>, 6, 1552 (2013)</a:t>
            </a:r>
          </a:p>
        </p:txBody>
      </p:sp>
    </p:spTree>
    <p:extLst>
      <p:ext uri="{BB962C8B-B14F-4D97-AF65-F5344CB8AC3E}">
        <p14:creationId xmlns:p14="http://schemas.microsoft.com/office/powerpoint/2010/main" val="386323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" y="241300"/>
            <a:ext cx="344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80"/>
                </a:solidFill>
              </a:rPr>
              <a:t>Perspective</a:t>
            </a:r>
            <a:endParaRPr lang="en-US" sz="2400" i="1" dirty="0">
              <a:solidFill>
                <a:srgbClr val="00008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400" y="749300"/>
            <a:ext cx="8687430" cy="470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rgbClr val="000080"/>
                </a:solidFill>
                <a:latin typeface="Century Gothic"/>
                <a:cs typeface="Century Gothic"/>
              </a:rPr>
              <a:t>Vision:     </a:t>
            </a:r>
            <a:r>
              <a:rPr lang="en-US" dirty="0" smtClean="0">
                <a:solidFill>
                  <a:srgbClr val="000080"/>
                </a:solidFill>
                <a:latin typeface="Century Gothic"/>
                <a:cs typeface="Century Gothic"/>
              </a:rPr>
              <a:t>	Transform transportation and electricity grid with high 						performance, low cost energy storage</a:t>
            </a:r>
            <a:endParaRPr lang="en-US" dirty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0080"/>
                </a:solidFill>
                <a:latin typeface="Century Gothic"/>
                <a:cs typeface="Century Gothic"/>
              </a:rPr>
              <a:t>Mission:	    </a:t>
            </a:r>
            <a:r>
              <a:rPr lang="en-US" dirty="0" smtClean="0">
                <a:solidFill>
                  <a:srgbClr val="000080"/>
                </a:solidFill>
                <a:latin typeface="Century Gothic"/>
                <a:cs typeface="Century Gothic"/>
              </a:rPr>
              <a:t>	</a:t>
            </a:r>
            <a:r>
              <a:rPr lang="en-US" dirty="0">
                <a:solidFill>
                  <a:srgbClr val="1F497D"/>
                </a:solidFill>
                <a:latin typeface="Century Gothic"/>
                <a:cs typeface="Century Gothic"/>
              </a:rPr>
              <a:t>Deliver electrical energy storage with five times the energy </a:t>
            </a:r>
            <a:r>
              <a:rPr lang="en-US" dirty="0" smtClean="0">
                <a:solidFill>
                  <a:srgbClr val="1F497D"/>
                </a:solidFill>
                <a:latin typeface="Century Gothic"/>
                <a:cs typeface="Century Gothic"/>
              </a:rPr>
              <a:t>				density </a:t>
            </a:r>
            <a:r>
              <a:rPr lang="en-US" dirty="0">
                <a:solidFill>
                  <a:srgbClr val="1F497D"/>
                </a:solidFill>
                <a:latin typeface="Century Gothic"/>
                <a:cs typeface="Century Gothic"/>
              </a:rPr>
              <a:t>and one-fifth the cost </a:t>
            </a:r>
            <a:r>
              <a:rPr lang="en-US" i="1" dirty="0" smtClean="0">
                <a:solidFill>
                  <a:srgbClr val="000080"/>
                </a:solidFill>
                <a:latin typeface="Century Gothic"/>
                <a:cs typeface="Century Gothic"/>
              </a:rPr>
              <a:t>				</a:t>
            </a:r>
          </a:p>
          <a:p>
            <a:pPr algn="ctr"/>
            <a:r>
              <a:rPr lang="en-US" b="1" dirty="0" smtClean="0">
                <a:solidFill>
                  <a:srgbClr val="000080"/>
                </a:solidFill>
                <a:latin typeface="Century Gothic"/>
                <a:cs typeface="Century Gothic"/>
                <a:sym typeface="Wingdings"/>
              </a:rPr>
              <a:t> Beyond lithium ion</a:t>
            </a:r>
            <a:endParaRPr lang="en-US" b="1" dirty="0" smtClean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pPr>
              <a:lnSpc>
                <a:spcPts val="2300"/>
              </a:lnSpc>
              <a:spcAft>
                <a:spcPts val="600"/>
              </a:spcAft>
            </a:pPr>
            <a:r>
              <a:rPr lang="en-US" b="1" i="1" dirty="0" smtClean="0">
                <a:solidFill>
                  <a:srgbClr val="000080"/>
                </a:solidFill>
                <a:latin typeface="Century Gothic"/>
                <a:cs typeface="Century Gothic"/>
              </a:rPr>
              <a:t>Legacies:  </a:t>
            </a:r>
          </a:p>
          <a:p>
            <a:pPr>
              <a:lnSpc>
                <a:spcPts val="2300"/>
              </a:lnSpc>
              <a:spcAft>
                <a:spcPts val="600"/>
              </a:spcAft>
            </a:pPr>
            <a:r>
              <a:rPr lang="en-US" b="1" dirty="0" smtClean="0">
                <a:solidFill>
                  <a:srgbClr val="000080"/>
                </a:solidFill>
                <a:latin typeface="Century Gothic"/>
                <a:cs typeface="Century Gothic"/>
              </a:rPr>
              <a:t>A </a:t>
            </a:r>
            <a:r>
              <a:rPr lang="en-US" b="1" dirty="0">
                <a:solidFill>
                  <a:srgbClr val="000080"/>
                </a:solidFill>
                <a:latin typeface="Century Gothic"/>
                <a:cs typeface="Century Gothic"/>
              </a:rPr>
              <a:t>library of the fundamental science </a:t>
            </a:r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</a:rPr>
              <a:t>of the materials and phenomena of energy storage at atomic and molecular levels</a:t>
            </a:r>
          </a:p>
          <a:p>
            <a:pPr>
              <a:lnSpc>
                <a:spcPts val="2300"/>
              </a:lnSpc>
              <a:spcAft>
                <a:spcPts val="600"/>
              </a:spcAft>
            </a:pPr>
            <a:r>
              <a:rPr lang="en-US" b="1" dirty="0">
                <a:solidFill>
                  <a:srgbClr val="000080"/>
                </a:solidFill>
                <a:latin typeface="Century Gothic"/>
                <a:cs typeface="Century Gothic"/>
              </a:rPr>
              <a:t>Two prototypes, one for transportation and one for the electricity grid</a:t>
            </a:r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</a:rPr>
              <a:t>, that, when scaled up to manufacturing, have the potential to meet JCESR’s </a:t>
            </a:r>
            <a:r>
              <a:rPr lang="en-US" dirty="0" smtClean="0">
                <a:solidFill>
                  <a:srgbClr val="000080"/>
                </a:solidFill>
                <a:latin typeface="Century Gothic"/>
                <a:cs typeface="Century Gothic"/>
              </a:rPr>
              <a:t>performance and cost </a:t>
            </a:r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</a:rPr>
              <a:t>goals</a:t>
            </a:r>
          </a:p>
          <a:p>
            <a:pPr>
              <a:lnSpc>
                <a:spcPts val="2300"/>
              </a:lnSpc>
            </a:pPr>
            <a:r>
              <a:rPr lang="en-US" b="1" dirty="0">
                <a:solidFill>
                  <a:srgbClr val="000080"/>
                </a:solidFill>
                <a:latin typeface="Century Gothic"/>
                <a:cs typeface="Century Gothic"/>
              </a:rPr>
              <a:t>A new paradigm for battery R&amp;D </a:t>
            </a:r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</a:rPr>
              <a:t>that integrates discovery science, battery design, research prototyping and manufacturing collaboration in a single highly interactive </a:t>
            </a:r>
            <a:r>
              <a:rPr lang="en-US" dirty="0" smtClean="0">
                <a:solidFill>
                  <a:srgbClr val="000080"/>
                </a:solidFill>
                <a:latin typeface="Century Gothic"/>
                <a:cs typeface="Century Gothic"/>
              </a:rPr>
              <a:t>organization</a:t>
            </a:r>
            <a:endParaRPr lang="en-US" dirty="0">
              <a:solidFill>
                <a:srgbClr val="000080"/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 descr="ANL_V_White8-13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255" y="6093184"/>
            <a:ext cx="830639" cy="76265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" name="Group 9"/>
          <p:cNvGrpSpPr/>
          <p:nvPr/>
        </p:nvGrpSpPr>
        <p:grpSpPr>
          <a:xfrm>
            <a:off x="1177855" y="5379720"/>
            <a:ext cx="7048500" cy="1105004"/>
            <a:chOff x="1028700" y="5017287"/>
            <a:chExt cx="7048500" cy="1105004"/>
          </a:xfrm>
        </p:grpSpPr>
        <p:sp>
          <p:nvSpPr>
            <p:cNvPr id="9" name="Rounded Rectangle 8"/>
            <p:cNvSpPr/>
            <p:nvPr/>
          </p:nvSpPr>
          <p:spPr>
            <a:xfrm>
              <a:off x="1028700" y="5017287"/>
              <a:ext cx="7048500" cy="1105003"/>
            </a:xfrm>
            <a:prstGeom prst="roundRect">
              <a:avLst/>
            </a:prstGeom>
            <a:solidFill>
              <a:srgbClr val="FFF9B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79500" y="5017288"/>
              <a:ext cx="6959600" cy="110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ts val="2660"/>
                </a:lnSpc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A </a:t>
              </a:r>
              <a:r>
                <a:rPr lang="en-US" dirty="0">
                  <a:solidFill>
                    <a:srgbClr val="000000"/>
                  </a:solidFill>
                  <a:latin typeface="Century Gothic"/>
                  <a:cs typeface="Century Gothic"/>
                </a:rPr>
                <a:t>b</a:t>
              </a:r>
              <a:r>
                <a:rPr lang="en-US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old </a:t>
              </a:r>
              <a:r>
                <a:rPr lang="en-US" dirty="0">
                  <a:solidFill>
                    <a:srgbClr val="000000"/>
                  </a:solidFill>
                  <a:latin typeface="Century Gothic"/>
                  <a:cs typeface="Century Gothic"/>
                </a:rPr>
                <a:t>n</a:t>
              </a:r>
              <a:r>
                <a:rPr lang="en-US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ew approach to battery R&amp;D </a:t>
              </a:r>
              <a:endParaRPr lang="en-US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  <a:p>
              <a:pPr marL="285750" indent="-285750">
                <a:lnSpc>
                  <a:spcPts val="2660"/>
                </a:lnSpc>
                <a:buFont typeface="Arial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Century Gothic"/>
                  <a:cs typeface="Century Gothic"/>
                </a:rPr>
                <a:t>A</a:t>
              </a:r>
              <a:r>
                <a:rPr lang="en-US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ccelerate the pace of discovery and innovation </a:t>
              </a:r>
              <a:endParaRPr lang="en-US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  <a:p>
              <a:pPr marL="285750" indent="-285750">
                <a:lnSpc>
                  <a:spcPts val="2660"/>
                </a:lnSpc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Bring the community to the beyond lithium-ion opportunity</a:t>
              </a:r>
              <a:endParaRPr lang="en-US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54533" y="241300"/>
            <a:ext cx="1864361" cy="406037"/>
            <a:chOff x="7388564" y="5701407"/>
            <a:chExt cx="1641137" cy="406037"/>
          </a:xfrm>
        </p:grpSpPr>
        <p:sp>
          <p:nvSpPr>
            <p:cNvPr id="12" name="Rounded Rectangle 11"/>
            <p:cNvSpPr/>
            <p:nvPr/>
          </p:nvSpPr>
          <p:spPr>
            <a:xfrm>
              <a:off x="7388564" y="5701407"/>
              <a:ext cx="1641137" cy="406037"/>
            </a:xfrm>
            <a:prstGeom prst="roundRect">
              <a:avLst/>
            </a:prstGeom>
            <a:solidFill>
              <a:srgbClr val="66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41238" y="5701407"/>
              <a:ext cx="15823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More on JCESR website</a:t>
              </a:r>
            </a:p>
            <a:p>
              <a:pPr algn="ctr"/>
              <a:r>
                <a:rPr lang="en-US" sz="1000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www.jcesr.org</a:t>
              </a:r>
              <a:endParaRPr lang="en-US" sz="1000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59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54700" y="990600"/>
            <a:ext cx="22733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/>
                </a:solidFill>
                <a:latin typeface="Calibri"/>
                <a:cs typeface="Calibri"/>
              </a:rPr>
              <a:t>Energy Demand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70000" y="5511800"/>
            <a:ext cx="60706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1F497D"/>
                </a:solidFill>
                <a:latin typeface="Calibri"/>
                <a:cs typeface="Calibri"/>
              </a:rPr>
              <a:t>The bottleneck for both transitions is</a:t>
            </a:r>
          </a:p>
          <a:p>
            <a:pPr algn="ctr"/>
            <a:r>
              <a:rPr lang="en-US" i="1" dirty="0" smtClean="0">
                <a:solidFill>
                  <a:srgbClr val="1F497D"/>
                </a:solidFill>
                <a:latin typeface="Calibri"/>
                <a:cs typeface="Calibri"/>
              </a:rPr>
              <a:t>inexpensive, high performance electrical energy storage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600" y="284955"/>
            <a:ext cx="604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1F497D"/>
                </a:solidFill>
                <a:latin typeface="Calibri"/>
                <a:cs typeface="Calibri"/>
              </a:rPr>
              <a:t>Energy Storage Challenges</a:t>
            </a:r>
            <a:endParaRPr lang="en-US" sz="2800" b="1" i="1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pic>
        <p:nvPicPr>
          <p:cNvPr id="16" name="Picture 15" descr="ANL_V_White8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685" y="6055084"/>
            <a:ext cx="830639" cy="7626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092699" y="1267599"/>
            <a:ext cx="3839633" cy="3769285"/>
            <a:chOff x="1790699" y="1742515"/>
            <a:chExt cx="3839633" cy="3769285"/>
          </a:xfrm>
        </p:grpSpPr>
        <p:graphicFrame>
          <p:nvGraphicFramePr>
            <p:cNvPr id="21" name="Chart 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19874301"/>
                </p:ext>
              </p:extLst>
            </p:nvPr>
          </p:nvGraphicFramePr>
          <p:xfrm>
            <a:off x="1790699" y="1742515"/>
            <a:ext cx="3839633" cy="37692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 rot="2933402">
              <a:off x="3956331" y="2562162"/>
              <a:ext cx="143994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80"/>
                  </a:solidFill>
                  <a:latin typeface="Calibri"/>
                  <a:cs typeface="Calibri"/>
                </a:rPr>
                <a:t>Transportation 28%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20400111">
              <a:off x="2700695" y="2048215"/>
              <a:ext cx="1115549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Residential &amp; Commercial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Non-electric</a:t>
              </a:r>
              <a:endParaRPr lang="en-US" sz="1400" dirty="0" smtClean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 algn="ctr"/>
              <a:r>
                <a:rPr lang="en-US" sz="1400" dirty="0" smtClean="0">
                  <a:solidFill>
                    <a:srgbClr val="000000"/>
                  </a:solidFill>
                  <a:latin typeface="Calibri"/>
                  <a:cs typeface="Calibri"/>
                </a:rPr>
                <a:t>11%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4161253">
              <a:off x="1860828" y="3780971"/>
              <a:ext cx="143994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80"/>
                  </a:solidFill>
                  <a:latin typeface="Calibri"/>
                  <a:cs typeface="Calibri"/>
                </a:rPr>
                <a:t>Electricity Grid</a:t>
              </a:r>
            </a:p>
            <a:p>
              <a:pPr algn="ctr"/>
              <a:r>
                <a:rPr lang="en-US" dirty="0" smtClean="0">
                  <a:solidFill>
                    <a:srgbClr val="000080"/>
                  </a:solidFill>
                  <a:latin typeface="Calibri"/>
                  <a:cs typeface="Calibri"/>
                </a:rPr>
                <a:t> 39%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9550729">
              <a:off x="3860800" y="4355442"/>
              <a:ext cx="1270000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I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  <a:cs typeface="Calibri"/>
                </a:rPr>
                <a:t>ndustrial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Calibri"/>
                  <a:cs typeface="Calibri"/>
                </a:rPr>
                <a:t>Non-electric</a:t>
              </a:r>
            </a:p>
            <a:p>
              <a:pPr algn="ctr"/>
              <a:r>
                <a:rPr lang="en-US" sz="1400" dirty="0" smtClean="0">
                  <a:solidFill>
                    <a:srgbClr val="000000"/>
                  </a:solidFill>
                  <a:latin typeface="Calibri"/>
                  <a:cs typeface="Calibri"/>
                </a:rPr>
                <a:t>22%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7904" y="990600"/>
            <a:ext cx="4851400" cy="38472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1F497D"/>
                </a:solidFill>
                <a:latin typeface="Century Gothic"/>
                <a:cs typeface="Century Gothic"/>
              </a:rPr>
              <a:t>Two biggest energy uses poised </a:t>
            </a:r>
          </a:p>
          <a:p>
            <a:pPr algn="ctr"/>
            <a:r>
              <a:rPr lang="en-US" sz="2400" i="1" dirty="0" smtClean="0">
                <a:solidFill>
                  <a:srgbClr val="1F497D"/>
                </a:solidFill>
                <a:latin typeface="Century Gothic"/>
                <a:cs typeface="Century Gothic"/>
              </a:rPr>
              <a:t>for transformational change</a:t>
            </a:r>
          </a:p>
          <a:p>
            <a:endParaRPr lang="en-US" dirty="0">
              <a:solidFill>
                <a:srgbClr val="1F497D"/>
              </a:solidFill>
              <a:latin typeface="Century Gothic"/>
              <a:cs typeface="Century Gothic"/>
            </a:endParaRPr>
          </a:p>
          <a:p>
            <a:r>
              <a:rPr lang="en-US" sz="2000" dirty="0" smtClean="0">
                <a:solidFill>
                  <a:srgbClr val="1F497D"/>
                </a:solidFill>
                <a:latin typeface="Century Gothic"/>
                <a:cs typeface="Century Gothic"/>
              </a:rPr>
              <a:t>Transportation  28%</a:t>
            </a:r>
          </a:p>
          <a:p>
            <a:pPr lvl="1"/>
            <a:r>
              <a:rPr lang="en-US" i="1" dirty="0" smtClean="0">
                <a:solidFill>
                  <a:srgbClr val="1F497D"/>
                </a:solidFill>
                <a:latin typeface="Century Gothic"/>
                <a:cs typeface="Century Gothic"/>
              </a:rPr>
              <a:t>Foreign oil </a:t>
            </a:r>
            <a:r>
              <a:rPr lang="en-US" i="1" dirty="0" smtClean="0">
                <a:solidFill>
                  <a:srgbClr val="1F497D"/>
                </a:solidFill>
                <a:latin typeface="Century Gothic"/>
                <a:cs typeface="Century Gothic"/>
                <a:sym typeface="Wingdings"/>
              </a:rPr>
              <a:t> </a:t>
            </a:r>
            <a:r>
              <a:rPr lang="en-US" i="1" dirty="0">
                <a:solidFill>
                  <a:srgbClr val="1F497D"/>
                </a:solidFill>
                <a:latin typeface="Century Gothic"/>
                <a:cs typeface="Century Gothic"/>
                <a:sym typeface="Wingdings"/>
              </a:rPr>
              <a:t>d</a:t>
            </a:r>
            <a:r>
              <a:rPr lang="en-US" i="1" dirty="0" smtClean="0">
                <a:solidFill>
                  <a:srgbClr val="1F497D"/>
                </a:solidFill>
                <a:latin typeface="Century Gothic"/>
                <a:cs typeface="Century Gothic"/>
                <a:sym typeface="Wingdings"/>
              </a:rPr>
              <a:t>omestic electricity</a:t>
            </a:r>
          </a:p>
          <a:p>
            <a:pPr lvl="1"/>
            <a:r>
              <a:rPr lang="en-US" i="1" dirty="0" smtClean="0">
                <a:solidFill>
                  <a:srgbClr val="1F497D"/>
                </a:solidFill>
                <a:latin typeface="Century Gothic"/>
                <a:cs typeface="Century Gothic"/>
                <a:sym typeface="Wingdings"/>
              </a:rPr>
              <a:t>Reduce energy use</a:t>
            </a:r>
          </a:p>
          <a:p>
            <a:pPr lvl="1"/>
            <a:r>
              <a:rPr lang="en-US" i="1" dirty="0" smtClean="0">
                <a:solidFill>
                  <a:srgbClr val="1F497D"/>
                </a:solidFill>
                <a:latin typeface="Century Gothic"/>
                <a:cs typeface="Century Gothic"/>
                <a:sym typeface="Wingdings"/>
              </a:rPr>
              <a:t>Reduce carbon emissions</a:t>
            </a:r>
          </a:p>
          <a:p>
            <a:endParaRPr lang="en-US" dirty="0">
              <a:solidFill>
                <a:srgbClr val="1F497D"/>
              </a:solidFill>
              <a:latin typeface="Century Gothic"/>
              <a:cs typeface="Century Gothic"/>
              <a:sym typeface="Wingdings"/>
            </a:endParaRPr>
          </a:p>
          <a:p>
            <a:r>
              <a:rPr lang="en-US" sz="2000" dirty="0" smtClean="0">
                <a:solidFill>
                  <a:srgbClr val="1F497D"/>
                </a:solidFill>
                <a:latin typeface="Century Gothic"/>
                <a:cs typeface="Century Gothic"/>
                <a:sym typeface="Wingdings"/>
              </a:rPr>
              <a:t>Electricity  39%</a:t>
            </a:r>
          </a:p>
          <a:p>
            <a:pPr lvl="1"/>
            <a:r>
              <a:rPr lang="en-US" i="1" dirty="0" smtClean="0">
                <a:solidFill>
                  <a:srgbClr val="1F497D"/>
                </a:solidFill>
                <a:latin typeface="Century Gothic"/>
                <a:cs typeface="Century Gothic"/>
                <a:sym typeface="Wingdings"/>
              </a:rPr>
              <a:t>Coal  Gas  Wind and Solar</a:t>
            </a:r>
          </a:p>
          <a:p>
            <a:pPr lvl="1"/>
            <a:r>
              <a:rPr lang="en-US" i="1" dirty="0" smtClean="0">
                <a:solidFill>
                  <a:srgbClr val="1F497D"/>
                </a:solidFill>
                <a:latin typeface="Century Gothic"/>
                <a:cs typeface="Century Gothic"/>
                <a:sym typeface="Wingdings"/>
              </a:rPr>
              <a:t>Greater reliability, resiliency, flexibility</a:t>
            </a:r>
          </a:p>
          <a:p>
            <a:pPr lvl="1"/>
            <a:r>
              <a:rPr lang="en-US" i="1" smtClean="0">
                <a:solidFill>
                  <a:srgbClr val="1F497D"/>
                </a:solidFill>
                <a:latin typeface="Century Gothic"/>
                <a:cs typeface="Century Gothic"/>
                <a:sym typeface="Wingdings"/>
              </a:rPr>
              <a:t>Replace </a:t>
            </a:r>
            <a:r>
              <a:rPr lang="en-US" i="1" dirty="0" smtClean="0">
                <a:solidFill>
                  <a:srgbClr val="1F497D"/>
                </a:solidFill>
                <a:latin typeface="Century Gothic"/>
                <a:cs typeface="Century Gothic"/>
                <a:sym typeface="Wingdings"/>
              </a:rPr>
              <a:t>“just in time” with inventory</a:t>
            </a:r>
          </a:p>
          <a:p>
            <a:pPr lvl="1"/>
            <a:r>
              <a:rPr lang="en-US" i="1" dirty="0" smtClean="0">
                <a:solidFill>
                  <a:srgbClr val="1F497D"/>
                </a:solidFill>
                <a:latin typeface="Century Gothic"/>
                <a:cs typeface="Century Gothic"/>
                <a:sym typeface="Wingdings"/>
              </a:rPr>
              <a:t>	</a:t>
            </a:r>
            <a:endParaRPr lang="en-US" i="1" dirty="0" smtClean="0">
              <a:solidFill>
                <a:srgbClr val="1F497D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87649" y="5036884"/>
            <a:ext cx="24419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2013 </a:t>
            </a:r>
          </a:p>
          <a:p>
            <a:pPr algn="ctr"/>
            <a:r>
              <a:rPr lang="en-US" sz="1050" dirty="0" smtClean="0"/>
              <a:t>EIA Monthly Energy Review Table 2.1  (May  2014)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5774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544168"/>
            <a:ext cx="2346084" cy="4368158"/>
            <a:chOff x="0" y="1544168"/>
            <a:chExt cx="2346084" cy="4368158"/>
          </a:xfrm>
        </p:grpSpPr>
        <p:sp>
          <p:nvSpPr>
            <p:cNvPr id="8" name="Rectangle 7"/>
            <p:cNvSpPr/>
            <p:nvPr/>
          </p:nvSpPr>
          <p:spPr>
            <a:xfrm>
              <a:off x="0" y="4791411"/>
              <a:ext cx="2169688" cy="2769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lang="en-GB" dirty="0" smtClean="0">
                <a:solidFill>
                  <a:srgbClr val="1F497D"/>
                </a:solidFill>
                <a:latin typeface="Arial"/>
                <a:cs typeface="Aria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2463152"/>
              <a:ext cx="2169688" cy="2769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lang="en-GB" dirty="0" smtClean="0">
                <a:solidFill>
                  <a:srgbClr val="1F497D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 flipH="1">
              <a:off x="-1002849" y="2641166"/>
              <a:ext cx="247099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cap="all" dirty="0" smtClean="0">
                  <a:solidFill>
                    <a:srgbClr val="1F497D"/>
                  </a:solidFill>
                  <a:latin typeface="Arial"/>
                  <a:cs typeface="Arial"/>
                </a:rPr>
                <a:t>Transportation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 flipH="1">
              <a:off x="-312812" y="4409402"/>
              <a:ext cx="109092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cap="all" dirty="0" smtClean="0">
                  <a:solidFill>
                    <a:srgbClr val="1F497D"/>
                  </a:solidFill>
                  <a:latin typeface="Arial"/>
                  <a:cs typeface="Arial"/>
                </a:rPr>
                <a:t>GRID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1143" y="1544168"/>
              <a:ext cx="1864941" cy="21236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2400" dirty="0" smtClean="0">
                  <a:solidFill>
                    <a:srgbClr val="1F497D"/>
                  </a:solidFill>
                  <a:latin typeface="Arial"/>
                  <a:cs typeface="Arial"/>
                </a:rPr>
                <a:t>$100/</a:t>
              </a:r>
              <a:r>
                <a:rPr lang="en-GB" sz="1200" dirty="0" smtClean="0">
                  <a:solidFill>
                    <a:srgbClr val="1F497D"/>
                  </a:solidFill>
                  <a:latin typeface="Arial"/>
                  <a:cs typeface="Arial"/>
                </a:rPr>
                <a:t>kWh</a:t>
              </a:r>
            </a:p>
            <a:p>
              <a:pPr>
                <a:spcAft>
                  <a:spcPts val="600"/>
                </a:spcAft>
              </a:pPr>
              <a:r>
                <a:rPr lang="en-GB" sz="1200" dirty="0" smtClean="0">
                  <a:solidFill>
                    <a:srgbClr val="1F497D"/>
                  </a:solidFill>
                  <a:latin typeface="Arial"/>
                  <a:cs typeface="Arial"/>
                </a:rPr>
                <a:t>400 </a:t>
              </a:r>
              <a:r>
                <a:rPr lang="en-GB" sz="1200" dirty="0" err="1" smtClean="0">
                  <a:solidFill>
                    <a:srgbClr val="1F497D"/>
                  </a:solidFill>
                  <a:latin typeface="Arial"/>
                  <a:cs typeface="Arial"/>
                </a:rPr>
                <a:t>Wh</a:t>
              </a:r>
              <a:r>
                <a:rPr lang="en-GB" sz="1200" dirty="0" smtClean="0">
                  <a:solidFill>
                    <a:srgbClr val="1F497D"/>
                  </a:solidFill>
                  <a:latin typeface="Arial"/>
                  <a:cs typeface="Arial"/>
                </a:rPr>
                <a:t>/kg 400 </a:t>
              </a:r>
              <a:r>
                <a:rPr lang="en-GB" sz="1200" dirty="0" err="1" smtClean="0">
                  <a:solidFill>
                    <a:srgbClr val="1F497D"/>
                  </a:solidFill>
                  <a:latin typeface="Arial"/>
                  <a:cs typeface="Arial"/>
                </a:rPr>
                <a:t>Wh</a:t>
              </a:r>
              <a:r>
                <a:rPr lang="en-GB" sz="1200" dirty="0" smtClean="0">
                  <a:solidFill>
                    <a:srgbClr val="1F497D"/>
                  </a:solidFill>
                  <a:latin typeface="Arial"/>
                  <a:cs typeface="Arial"/>
                </a:rPr>
                <a:t>/L</a:t>
              </a:r>
            </a:p>
            <a:p>
              <a:pPr>
                <a:spcAft>
                  <a:spcPts val="600"/>
                </a:spcAft>
              </a:pPr>
              <a:r>
                <a:rPr lang="en-GB" sz="1200" dirty="0" smtClean="0">
                  <a:solidFill>
                    <a:srgbClr val="1F497D"/>
                  </a:solidFill>
                  <a:latin typeface="Arial"/>
                  <a:cs typeface="Arial"/>
                </a:rPr>
                <a:t>800 W/kg  800 W/L</a:t>
              </a:r>
            </a:p>
            <a:p>
              <a:pPr>
                <a:spcAft>
                  <a:spcPts val="600"/>
                </a:spcAft>
              </a:pPr>
              <a:r>
                <a:rPr lang="en-GB" sz="1200" dirty="0" smtClean="0">
                  <a:solidFill>
                    <a:srgbClr val="1F497D"/>
                  </a:solidFill>
                  <a:latin typeface="Arial"/>
                  <a:cs typeface="Arial"/>
                </a:rPr>
                <a:t>1000 cycles</a:t>
              </a:r>
            </a:p>
            <a:p>
              <a:pPr>
                <a:spcAft>
                  <a:spcPts val="600"/>
                </a:spcAft>
              </a:pPr>
              <a:r>
                <a:rPr lang="en-GB" sz="1200" dirty="0" smtClean="0">
                  <a:solidFill>
                    <a:srgbClr val="1F497D"/>
                  </a:solidFill>
                  <a:latin typeface="Arial"/>
                  <a:cs typeface="Arial"/>
                </a:rPr>
                <a:t>80% </a:t>
              </a:r>
              <a:r>
                <a:rPr lang="en-GB" sz="1200" dirty="0" err="1" smtClean="0">
                  <a:solidFill>
                    <a:srgbClr val="1F497D"/>
                  </a:solidFill>
                  <a:latin typeface="Arial"/>
                  <a:cs typeface="Arial"/>
                </a:rPr>
                <a:t>DoD</a:t>
              </a:r>
              <a:r>
                <a:rPr lang="en-GB" sz="1200" dirty="0" smtClean="0">
                  <a:solidFill>
                    <a:srgbClr val="1F497D"/>
                  </a:solidFill>
                  <a:latin typeface="Arial"/>
                  <a:cs typeface="Arial"/>
                </a:rPr>
                <a:t> C/5</a:t>
              </a:r>
            </a:p>
            <a:p>
              <a:pPr>
                <a:spcAft>
                  <a:spcPts val="600"/>
                </a:spcAft>
              </a:pPr>
              <a:r>
                <a:rPr lang="en-GB" sz="2400" dirty="0" smtClean="0">
                  <a:solidFill>
                    <a:srgbClr val="1F497D"/>
                  </a:solidFill>
                  <a:latin typeface="Arial"/>
                  <a:cs typeface="Arial"/>
                </a:rPr>
                <a:t>15 </a:t>
              </a:r>
              <a:r>
                <a:rPr lang="en-GB" sz="2400" dirty="0" err="1" smtClean="0">
                  <a:solidFill>
                    <a:srgbClr val="1F497D"/>
                  </a:solidFill>
                  <a:latin typeface="Arial"/>
                  <a:cs typeface="Arial"/>
                </a:rPr>
                <a:t>yr</a:t>
              </a:r>
              <a:r>
                <a:rPr lang="en-GB" sz="2400" dirty="0" smtClean="0">
                  <a:solidFill>
                    <a:srgbClr val="1F497D"/>
                  </a:solidFill>
                  <a:latin typeface="Arial"/>
                  <a:cs typeface="Arial"/>
                </a:rPr>
                <a:t> </a:t>
              </a:r>
              <a:r>
                <a:rPr lang="en-GB" sz="1200" dirty="0" smtClean="0">
                  <a:solidFill>
                    <a:srgbClr val="1F497D"/>
                  </a:solidFill>
                  <a:latin typeface="Arial"/>
                  <a:cs typeface="Arial"/>
                </a:rPr>
                <a:t>calendar life</a:t>
              </a:r>
            </a:p>
            <a:p>
              <a:pPr>
                <a:spcAft>
                  <a:spcPts val="600"/>
                </a:spcAft>
              </a:pPr>
              <a:r>
                <a:rPr lang="en-GB" sz="1200" dirty="0" smtClean="0">
                  <a:solidFill>
                    <a:srgbClr val="1F497D"/>
                  </a:solidFill>
                  <a:latin typeface="Arial"/>
                  <a:cs typeface="Arial"/>
                </a:rPr>
                <a:t>EUCAR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1144" y="3942556"/>
              <a:ext cx="1662084" cy="19697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2400" dirty="0" smtClean="0">
                  <a:solidFill>
                    <a:srgbClr val="1F497D"/>
                  </a:solidFill>
                  <a:latin typeface="Arial"/>
                  <a:cs typeface="Arial"/>
                </a:rPr>
                <a:t>$100/</a:t>
              </a:r>
              <a:r>
                <a:rPr lang="en-GB" sz="1200" dirty="0" smtClean="0">
                  <a:solidFill>
                    <a:srgbClr val="1F497D"/>
                  </a:solidFill>
                  <a:latin typeface="Arial"/>
                  <a:cs typeface="Arial"/>
                </a:rPr>
                <a:t>kWh</a:t>
              </a:r>
            </a:p>
            <a:p>
              <a:pPr>
                <a:spcAft>
                  <a:spcPts val="600"/>
                </a:spcAft>
              </a:pPr>
              <a:r>
                <a:rPr lang="en-GB" sz="1200" dirty="0" smtClean="0">
                  <a:solidFill>
                    <a:srgbClr val="1F497D"/>
                  </a:solidFill>
                  <a:latin typeface="Arial"/>
                  <a:cs typeface="Arial"/>
                </a:rPr>
                <a:t>95% round-trip efficiency at C/5 rate</a:t>
              </a:r>
            </a:p>
            <a:p>
              <a:pPr>
                <a:spcAft>
                  <a:spcPts val="600"/>
                </a:spcAft>
              </a:pPr>
              <a:r>
                <a:rPr lang="en-GB" sz="1200" dirty="0" smtClean="0">
                  <a:solidFill>
                    <a:srgbClr val="1F497D"/>
                  </a:solidFill>
                  <a:latin typeface="Arial"/>
                  <a:cs typeface="Arial"/>
                </a:rPr>
                <a:t>7000 cycles C/5</a:t>
              </a:r>
            </a:p>
            <a:p>
              <a:pPr>
                <a:spcAft>
                  <a:spcPts val="600"/>
                </a:spcAft>
              </a:pPr>
              <a:r>
                <a:rPr lang="en-GB" sz="2400" dirty="0" smtClean="0">
                  <a:solidFill>
                    <a:srgbClr val="1F497D"/>
                  </a:solidFill>
                  <a:latin typeface="Arial"/>
                  <a:cs typeface="Arial"/>
                </a:rPr>
                <a:t>20 </a:t>
              </a:r>
              <a:r>
                <a:rPr lang="en-GB" sz="2400" dirty="0" err="1" smtClean="0">
                  <a:solidFill>
                    <a:srgbClr val="1F497D"/>
                  </a:solidFill>
                  <a:latin typeface="Arial"/>
                  <a:cs typeface="Arial"/>
                </a:rPr>
                <a:t>yr</a:t>
              </a:r>
              <a:r>
                <a:rPr lang="en-GB" sz="2400" dirty="0" smtClean="0">
                  <a:solidFill>
                    <a:srgbClr val="1F497D"/>
                  </a:solidFill>
                  <a:latin typeface="Arial"/>
                  <a:cs typeface="Arial"/>
                </a:rPr>
                <a:t> </a:t>
              </a:r>
              <a:r>
                <a:rPr lang="en-GB" sz="1200" dirty="0" smtClean="0">
                  <a:solidFill>
                    <a:srgbClr val="1F497D"/>
                  </a:solidFill>
                  <a:latin typeface="Arial"/>
                  <a:cs typeface="Arial"/>
                </a:rPr>
                <a:t>calendar life</a:t>
              </a:r>
            </a:p>
            <a:p>
              <a:pPr>
                <a:spcAft>
                  <a:spcPts val="600"/>
                </a:spcAft>
              </a:pPr>
              <a:r>
                <a:rPr lang="en-GB" sz="1200" dirty="0" smtClean="0">
                  <a:solidFill>
                    <a:srgbClr val="1F497D"/>
                  </a:solidFill>
                  <a:latin typeface="Arial"/>
                  <a:cs typeface="Arial"/>
                </a:rPr>
                <a:t>Safety equivalent to a natural gas turbine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81143" y="327718"/>
            <a:ext cx="615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</a:rPr>
              <a:t>JCESR </a:t>
            </a:r>
            <a:r>
              <a:rPr lang="en-US" sz="2400" dirty="0" smtClean="0">
                <a:solidFill>
                  <a:srgbClr val="1F497D"/>
                </a:solidFill>
              </a:rPr>
              <a:t>Has Transformative Goals</a:t>
            </a:r>
            <a:endParaRPr lang="en-US" sz="3200" cap="all" dirty="0">
              <a:solidFill>
                <a:srgbClr val="1F497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3600" y="761751"/>
            <a:ext cx="6790504" cy="548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b="1" i="1" dirty="0" smtClean="0">
                <a:solidFill>
                  <a:srgbClr val="1F497D"/>
                </a:solidFill>
                <a:latin typeface="Century Gothic"/>
                <a:cs typeface="Century Gothic"/>
              </a:rPr>
              <a:t>Vision</a:t>
            </a:r>
          </a:p>
          <a:p>
            <a:pPr algn="ctr">
              <a:lnSpc>
                <a:spcPts val="2300"/>
              </a:lnSpc>
            </a:pPr>
            <a:r>
              <a:rPr lang="en-US" sz="1600" dirty="0">
                <a:solidFill>
                  <a:srgbClr val="1F497D"/>
                </a:solidFill>
                <a:latin typeface="Century Gothic"/>
                <a:cs typeface="Century Gothic"/>
              </a:rPr>
              <a:t>T</a:t>
            </a:r>
            <a:r>
              <a:rPr lang="en-US" sz="1600" dirty="0" smtClean="0">
                <a:solidFill>
                  <a:srgbClr val="1F497D"/>
                </a:solidFill>
                <a:latin typeface="Century Gothic"/>
                <a:cs typeface="Century Gothic"/>
              </a:rPr>
              <a:t>ransform transportation and the electricity grid </a:t>
            </a:r>
          </a:p>
          <a:p>
            <a:pPr algn="ctr">
              <a:lnSpc>
                <a:spcPts val="2300"/>
              </a:lnSpc>
              <a:spcAft>
                <a:spcPts val="1200"/>
              </a:spcAft>
            </a:pPr>
            <a:r>
              <a:rPr lang="en-US" sz="1600" dirty="0" smtClean="0">
                <a:solidFill>
                  <a:srgbClr val="1F497D"/>
                </a:solidFill>
                <a:latin typeface="Century Gothic"/>
                <a:cs typeface="Century Gothic"/>
              </a:rPr>
              <a:t>with high performance, low cost energy storage</a:t>
            </a:r>
            <a:endParaRPr lang="en-US" sz="1600" dirty="0">
              <a:solidFill>
                <a:srgbClr val="1F497D"/>
              </a:solidFill>
              <a:latin typeface="Century Gothic"/>
              <a:cs typeface="Century Gothic"/>
            </a:endParaRPr>
          </a:p>
          <a:p>
            <a:pPr algn="ctr">
              <a:lnSpc>
                <a:spcPts val="2300"/>
              </a:lnSpc>
            </a:pPr>
            <a:r>
              <a:rPr lang="en-US" b="1" i="1" dirty="0" smtClean="0">
                <a:solidFill>
                  <a:srgbClr val="1F497D"/>
                </a:solidFill>
                <a:latin typeface="Century Gothic"/>
                <a:cs typeface="Century Gothic"/>
              </a:rPr>
              <a:t> Mission</a:t>
            </a:r>
          </a:p>
          <a:p>
            <a:pPr algn="ctr">
              <a:lnSpc>
                <a:spcPts val="2300"/>
              </a:lnSpc>
              <a:spcAft>
                <a:spcPts val="600"/>
              </a:spcAft>
            </a:pPr>
            <a:r>
              <a:rPr lang="en-US" sz="1600" dirty="0" smtClean="0">
                <a:solidFill>
                  <a:srgbClr val="1F497D"/>
                </a:solidFill>
                <a:latin typeface="Century Gothic"/>
                <a:cs typeface="Century Gothic"/>
              </a:rPr>
              <a:t>  Deliver electrical energy storage with five times the energy density and one-fifth the cost of today’s commercial batteries within five years</a:t>
            </a:r>
          </a:p>
          <a:p>
            <a:pPr algn="ctr">
              <a:lnSpc>
                <a:spcPts val="2300"/>
              </a:lnSpc>
            </a:pPr>
            <a:r>
              <a:rPr lang="en-US" b="1" i="1" dirty="0" smtClean="0">
                <a:solidFill>
                  <a:srgbClr val="1F497D"/>
                </a:solidFill>
                <a:latin typeface="Century Gothic"/>
                <a:cs typeface="Century Gothic"/>
              </a:rPr>
              <a:t>Legacies</a:t>
            </a:r>
          </a:p>
          <a:p>
            <a:pPr marL="285750" indent="-285750">
              <a:lnSpc>
                <a:spcPts val="23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A library of the fundamental science </a:t>
            </a:r>
            <a:r>
              <a:rPr lang="en-US" sz="1600" dirty="0" smtClean="0">
                <a:solidFill>
                  <a:srgbClr val="1F497D"/>
                </a:solidFill>
                <a:latin typeface="Century Gothic"/>
                <a:cs typeface="Century Gothic"/>
              </a:rPr>
              <a:t>of the materials and phenomena of energy storage at atomic and molecular levels</a:t>
            </a:r>
          </a:p>
          <a:p>
            <a:pPr marL="285750" indent="-285750">
              <a:lnSpc>
                <a:spcPts val="23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Two prototypes, one for transportation and one for the electricity grid</a:t>
            </a:r>
            <a:r>
              <a:rPr lang="en-US" sz="1600" dirty="0" smtClean="0">
                <a:solidFill>
                  <a:srgbClr val="1F497D"/>
                </a:solidFill>
                <a:latin typeface="Century Gothic"/>
                <a:cs typeface="Century Gothic"/>
              </a:rPr>
              <a:t>, that, when scaled up to manufacturing, have the potential to meet JCESR’s transformative goals</a:t>
            </a:r>
          </a:p>
          <a:p>
            <a:pPr marL="285750" indent="-285750">
              <a:lnSpc>
                <a:spcPts val="2300"/>
              </a:lnSpc>
              <a:buFont typeface="Arial"/>
              <a:buChar char="•"/>
            </a:pPr>
            <a:r>
              <a:rPr lang="en-US" sz="16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A new paradigm for battery R&amp;D </a:t>
            </a:r>
            <a:r>
              <a:rPr lang="en-US" sz="1600" dirty="0" smtClean="0">
                <a:solidFill>
                  <a:srgbClr val="1F497D"/>
                </a:solidFill>
                <a:latin typeface="Century Gothic"/>
                <a:cs typeface="Century Gothic"/>
              </a:rPr>
              <a:t>that integrates discovery science, battery design, research prototyping and manufacturing collaboration in a single highly interactive organization</a:t>
            </a:r>
          </a:p>
        </p:txBody>
      </p:sp>
      <p:pic>
        <p:nvPicPr>
          <p:cNvPr id="15" name="Picture 14" descr="ANL_V_White8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755" y="6055084"/>
            <a:ext cx="830639" cy="7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7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5803" y="345212"/>
            <a:ext cx="8478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80"/>
                </a:solidFill>
              </a:rPr>
              <a:t>Why </a:t>
            </a:r>
            <a:r>
              <a:rPr lang="en-US" sz="2800" dirty="0">
                <a:solidFill>
                  <a:srgbClr val="000080"/>
                </a:solidFill>
              </a:rPr>
              <a:t>S</a:t>
            </a:r>
            <a:r>
              <a:rPr lang="en-US" sz="2800" dirty="0" smtClean="0">
                <a:solidFill>
                  <a:srgbClr val="000080"/>
                </a:solidFill>
              </a:rPr>
              <a:t>o </a:t>
            </a:r>
            <a:r>
              <a:rPr lang="en-US" sz="2800" dirty="0">
                <a:solidFill>
                  <a:srgbClr val="000080"/>
                </a:solidFill>
              </a:rPr>
              <a:t>A</a:t>
            </a:r>
            <a:r>
              <a:rPr lang="en-US" sz="2800" dirty="0" smtClean="0">
                <a:solidFill>
                  <a:srgbClr val="000080"/>
                </a:solidFill>
              </a:rPr>
              <a:t>ggressive?</a:t>
            </a:r>
            <a:endParaRPr lang="en-US" sz="2800" dirty="0">
              <a:solidFill>
                <a:srgbClr val="00008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000" y="1089404"/>
            <a:ext cx="899160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i="1" dirty="0" smtClean="0">
                <a:solidFill>
                  <a:srgbClr val="000080"/>
                </a:solidFill>
                <a:latin typeface="Century Gothic"/>
                <a:cs typeface="Century Gothic"/>
              </a:rPr>
              <a:t>Seek transformative outcome</a:t>
            </a:r>
          </a:p>
          <a:p>
            <a:pPr marL="285750" indent="-285750">
              <a:buFont typeface="Arial"/>
              <a:buChar char="•"/>
            </a:pPr>
            <a:endParaRPr lang="en-US" sz="2000" i="1" dirty="0" smtClean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 sz="2000" i="1" dirty="0" smtClean="0">
                <a:solidFill>
                  <a:srgbClr val="000080"/>
                </a:solidFill>
                <a:latin typeface="Century Gothic"/>
                <a:cs typeface="Century Gothic"/>
              </a:rPr>
              <a:t>Next generation energy technology demands next generation electricity storage</a:t>
            </a:r>
          </a:p>
          <a:p>
            <a:pPr marL="285750" indent="-285750">
              <a:buFont typeface="Arial"/>
              <a:buChar char="•"/>
            </a:pPr>
            <a:endParaRPr lang="en-US" sz="2000" i="1" dirty="0" smtClean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 sz="2000" i="1" dirty="0" smtClean="0">
                <a:solidFill>
                  <a:srgbClr val="000080"/>
                </a:solidFill>
                <a:latin typeface="Century Gothic"/>
                <a:cs typeface="Century Gothic"/>
              </a:rPr>
              <a:t>Bring the community to the rich potential of beyond lithium-ion</a:t>
            </a:r>
          </a:p>
          <a:p>
            <a:endParaRPr lang="en-US" dirty="0" smtClean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endParaRPr lang="en-US" dirty="0" smtClean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endParaRPr lang="en-US" dirty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000" i="1" dirty="0" smtClean="0">
                <a:solidFill>
                  <a:srgbClr val="000080"/>
                </a:solidFill>
                <a:latin typeface="Century Gothic"/>
                <a:cs typeface="Century Gothic"/>
              </a:rPr>
              <a:t>Lithium-ion – the best battery technology we have ever seen</a:t>
            </a:r>
            <a:endParaRPr lang="en-US" dirty="0" smtClean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pPr marL="742950" lvl="1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80"/>
                </a:solidFill>
                <a:latin typeface="Century Gothic"/>
                <a:cs typeface="Century Gothic"/>
              </a:rPr>
              <a:t>Increases energy density at 5%/</a:t>
            </a:r>
            <a:r>
              <a:rPr lang="en-US" sz="2000" dirty="0" err="1" smtClean="0">
                <a:solidFill>
                  <a:srgbClr val="000080"/>
                </a:solidFill>
                <a:latin typeface="Century Gothic"/>
                <a:cs typeface="Century Gothic"/>
              </a:rPr>
              <a:t>yr</a:t>
            </a:r>
            <a:endParaRPr lang="en-US" sz="2000" dirty="0" smtClean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000080"/>
                </a:solidFill>
                <a:latin typeface="Century Gothic"/>
                <a:cs typeface="Century Gothic"/>
              </a:rPr>
              <a:t>Decreases cost at 8%/</a:t>
            </a:r>
            <a:r>
              <a:rPr lang="en-US" sz="2000" dirty="0" err="1" smtClean="0">
                <a:solidFill>
                  <a:srgbClr val="000080"/>
                </a:solidFill>
                <a:latin typeface="Century Gothic"/>
                <a:cs typeface="Century Gothic"/>
              </a:rPr>
              <a:t>yr</a:t>
            </a:r>
            <a:endParaRPr lang="en-US" sz="2000" dirty="0" smtClean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pPr marL="742950" lvl="1" indent="-285750">
              <a:buFont typeface="Arial"/>
              <a:buChar char="•"/>
            </a:pPr>
            <a:endParaRPr lang="en-US" dirty="0" smtClean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pPr>
              <a:spcAft>
                <a:spcPts val="600"/>
              </a:spcAft>
            </a:pPr>
            <a:r>
              <a:rPr lang="en-US" sz="1900" spc="-40" dirty="0" smtClean="0">
                <a:solidFill>
                  <a:srgbClr val="000080"/>
                </a:solidFill>
                <a:latin typeface="Century Gothic"/>
                <a:cs typeface="Century Gothic"/>
              </a:rPr>
              <a:t>. . . but cannot achieve transformative factors of five in cost and performance </a:t>
            </a:r>
          </a:p>
        </p:txBody>
      </p:sp>
      <p:pic>
        <p:nvPicPr>
          <p:cNvPr id="7" name="Picture 6" descr="ANL_V_White8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655" y="6055084"/>
            <a:ext cx="830639" cy="76265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06700" y="5845205"/>
            <a:ext cx="3810000" cy="400110"/>
          </a:xfrm>
          <a:prstGeom prst="roundRect">
            <a:avLst/>
          </a:prstGeom>
          <a:solidFill>
            <a:srgbClr val="F9FFC7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06700" y="5832505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00"/>
                </a:solidFill>
                <a:latin typeface="Century Gothic"/>
                <a:cs typeface="Century Gothic"/>
                <a:sym typeface="Wingdings"/>
              </a:rPr>
              <a:t>JCESR   beyond Lithium-ion</a:t>
            </a:r>
            <a:endParaRPr lang="en-US" sz="2000" i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0619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78762" y="2029740"/>
            <a:ext cx="8115418" cy="2208304"/>
            <a:chOff x="136030" y="781025"/>
            <a:chExt cx="6651984" cy="1810085"/>
          </a:xfrm>
        </p:grpSpPr>
        <p:pic>
          <p:nvPicPr>
            <p:cNvPr id="6" name="Picture 5" descr="glow-deployment.png"/>
            <p:cNvPicPr>
              <a:picLocks noChangeAspect="1"/>
            </p:cNvPicPr>
            <p:nvPr/>
          </p:nvPicPr>
          <p:blipFill>
            <a:blip r:embed="rId2" cstate="email">
              <a:duotone>
                <a:prstClr val="black"/>
                <a:srgbClr val="FFFF6C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9765" y="1150184"/>
              <a:ext cx="1488249" cy="1097827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7" name="Pentagon 6"/>
            <p:cNvSpPr/>
            <p:nvPr/>
          </p:nvSpPr>
          <p:spPr>
            <a:xfrm>
              <a:off x="4056537" y="1162025"/>
              <a:ext cx="1573972" cy="1030110"/>
            </a:xfrm>
            <a:prstGeom prst="homePlate">
              <a:avLst>
                <a:gd name="adj" fmla="val 24657"/>
              </a:avLst>
            </a:prstGeom>
            <a:solidFill>
              <a:srgbClr val="5E3E7B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47762" y="1162025"/>
              <a:ext cx="2949221" cy="317501"/>
            </a:xfrm>
            <a:prstGeom prst="rect">
              <a:avLst/>
            </a:prstGeom>
            <a:solidFill>
              <a:srgbClr val="FF49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26317" y="1211413"/>
              <a:ext cx="2180165" cy="201820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r>
                <a:rPr lang="en-US" sz="1600" dirty="0" smtClean="0">
                  <a:solidFill>
                    <a:prstClr val="white"/>
                  </a:solidFill>
                  <a:latin typeface="Arial"/>
                  <a:cs typeface="Arial"/>
                </a:rPr>
                <a:t>Multivalent Intercalation </a:t>
              </a:r>
              <a:endParaRPr lang="en-GB" sz="16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7762" y="1514802"/>
              <a:ext cx="2949221" cy="317501"/>
            </a:xfrm>
            <a:prstGeom prst="rect">
              <a:avLst/>
            </a:prstGeom>
            <a:solidFill>
              <a:srgbClr val="FF49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26317" y="1564190"/>
              <a:ext cx="2370666" cy="201820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r>
                <a:rPr lang="en-US" sz="1600" dirty="0" smtClean="0">
                  <a:solidFill>
                    <a:prstClr val="white"/>
                  </a:solidFill>
                  <a:latin typeface="Arial"/>
                  <a:cs typeface="Arial"/>
                </a:rPr>
                <a:t>Chemical Transformation</a:t>
              </a:r>
              <a:endParaRPr lang="en-GB" sz="16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7762" y="1874635"/>
              <a:ext cx="2949221" cy="317501"/>
            </a:xfrm>
            <a:prstGeom prst="rect">
              <a:avLst/>
            </a:prstGeom>
            <a:solidFill>
              <a:srgbClr val="FF49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26317" y="1924022"/>
              <a:ext cx="2180165" cy="201820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r>
                <a:rPr lang="en-US" sz="1600" dirty="0" smtClean="0">
                  <a:solidFill>
                    <a:prstClr val="white"/>
                  </a:solidFill>
                  <a:latin typeface="Arial"/>
                  <a:cs typeface="Arial"/>
                </a:rPr>
                <a:t>Non-Aqueous </a:t>
              </a:r>
              <a:r>
                <a:rPr lang="en-US" sz="1600" dirty="0" err="1" smtClean="0">
                  <a:solidFill>
                    <a:prstClr val="white"/>
                  </a:solidFill>
                  <a:latin typeface="Arial"/>
                  <a:cs typeface="Arial"/>
                </a:rPr>
                <a:t>Redox</a:t>
              </a:r>
              <a:r>
                <a:rPr lang="en-US" sz="1600" dirty="0" smtClean="0">
                  <a:solidFill>
                    <a:prstClr val="white"/>
                  </a:solidFill>
                  <a:latin typeface="Arial"/>
                  <a:cs typeface="Arial"/>
                </a:rPr>
                <a:t> Flow </a:t>
              </a:r>
              <a:endParaRPr lang="en-GB" sz="16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47762" y="781025"/>
              <a:ext cx="481399" cy="1810085"/>
            </a:xfrm>
            <a:prstGeom prst="rect">
              <a:avLst/>
            </a:prstGeom>
            <a:solidFill>
              <a:srgbClr val="FF494E"/>
            </a:solidFill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403616" y="1400199"/>
              <a:ext cx="1558617" cy="479325"/>
            </a:xfrm>
            <a:prstGeom prst="rect">
              <a:avLst/>
            </a:prstGeom>
            <a:noFill/>
            <a:effectLst>
              <a:outerShdw blurRad="63500" dist="25400" dir="2700000">
                <a:srgbClr val="000000">
                  <a:alpha val="7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prstClr val="white"/>
                  </a:solidFill>
                  <a:latin typeface="Arial"/>
                  <a:cs typeface="Arial"/>
                </a:rPr>
                <a:t>CROSSCUTTING SCIENCE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2744205" y="985635"/>
              <a:ext cx="1665110" cy="1390861"/>
            </a:xfrm>
            <a:prstGeom prst="ellipse">
              <a:avLst/>
            </a:prstGeom>
            <a:solidFill>
              <a:srgbClr val="008080"/>
            </a:solidFill>
            <a:ln w="444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endParaRPr lang="en-GB" dirty="0" smtClean="0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44205" y="1347732"/>
              <a:ext cx="1665110" cy="681145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  <a:t>Systems</a:t>
              </a:r>
              <a:b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</a:br>
              <a: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  <a:t>Analysis and Translation</a:t>
              </a:r>
              <a:endParaRPr lang="en-GB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422971" y="1334146"/>
              <a:ext cx="1016134" cy="681145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  <a:t>Cell Design</a:t>
              </a:r>
              <a:b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</a:br>
              <a: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  <a:t>and Prototyping</a:t>
              </a:r>
              <a:endParaRPr lang="en-GB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grpSp>
          <p:nvGrpSpPr>
            <p:cNvPr id="19" name="Group 46"/>
            <p:cNvGrpSpPr/>
            <p:nvPr/>
          </p:nvGrpSpPr>
          <p:grpSpPr>
            <a:xfrm>
              <a:off x="2561267" y="860552"/>
              <a:ext cx="2038158" cy="1667043"/>
              <a:chOff x="-36386" y="2969492"/>
              <a:chExt cx="1682062" cy="1332698"/>
            </a:xfrm>
          </p:grpSpPr>
          <p:sp>
            <p:nvSpPr>
              <p:cNvPr id="21" name="Circular Arrow 20"/>
              <p:cNvSpPr/>
              <p:nvPr/>
            </p:nvSpPr>
            <p:spPr>
              <a:xfrm rot="5400000">
                <a:off x="388725" y="3045239"/>
                <a:ext cx="1332697" cy="1181204"/>
              </a:xfrm>
              <a:prstGeom prst="circularArrow">
                <a:avLst>
                  <a:gd name="adj1" fmla="val 3265"/>
                  <a:gd name="adj2" fmla="val 595296"/>
                  <a:gd name="adj3" fmla="val 20395706"/>
                  <a:gd name="adj4" fmla="val 11283006"/>
                  <a:gd name="adj5" fmla="val 7332"/>
                </a:avLst>
              </a:prstGeom>
              <a:solidFill>
                <a:srgbClr val="062858">
                  <a:alpha val="25000"/>
                </a:srgbClr>
              </a:solidFill>
              <a:effectLst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endParaRPr lang="en-GB" dirty="0" smtClean="0">
                  <a:solidFill>
                    <a:prstClr val="white"/>
                  </a:solidFill>
                  <a:latin typeface="Lucida Sans Unicode"/>
                </a:endParaRPr>
              </a:p>
            </p:txBody>
          </p:sp>
          <p:sp>
            <p:nvSpPr>
              <p:cNvPr id="22" name="Circular Arrow 21"/>
              <p:cNvSpPr/>
              <p:nvPr/>
            </p:nvSpPr>
            <p:spPr>
              <a:xfrm rot="16200000">
                <a:off x="-112133" y="3045240"/>
                <a:ext cx="1332697" cy="1181204"/>
              </a:xfrm>
              <a:prstGeom prst="circularArrow">
                <a:avLst>
                  <a:gd name="adj1" fmla="val 3265"/>
                  <a:gd name="adj2" fmla="val 595296"/>
                  <a:gd name="adj3" fmla="val 20395706"/>
                  <a:gd name="adj4" fmla="val 11283006"/>
                  <a:gd name="adj5" fmla="val 7332"/>
                </a:avLst>
              </a:prstGeom>
              <a:solidFill>
                <a:srgbClr val="062858">
                  <a:alpha val="25000"/>
                </a:srgbClr>
              </a:solidFill>
              <a:effectLst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endParaRPr lang="en-GB" dirty="0" smtClean="0">
                  <a:solidFill>
                    <a:prstClr val="white"/>
                  </a:solidFill>
                  <a:latin typeface="Lucida Sans Unicode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5650355" y="1433705"/>
              <a:ext cx="1137659" cy="454097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89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  <a:t>Commercial Deployment</a:t>
              </a:r>
              <a:endParaRPr lang="en-GB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932279" y="3951483"/>
            <a:ext cx="1323800" cy="638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Century Gothic"/>
                <a:cs typeface="Century Gothic"/>
              </a:rPr>
              <a:t>Battery Design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73360" y="3929817"/>
            <a:ext cx="1478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Century Gothic"/>
                <a:cs typeface="Century Gothic"/>
              </a:rPr>
              <a:t>Research Prototyping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48511" y="3897589"/>
            <a:ext cx="1710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Century Gothic"/>
                <a:cs typeface="Century Gothic"/>
              </a:rPr>
              <a:t>Manufacturing Collaboration</a:t>
            </a:r>
            <a:endParaRPr lang="en-US" sz="1400" i="1" dirty="0">
              <a:latin typeface="Century Gothic"/>
              <a:cs typeface="Century Gothic"/>
            </a:endParaRPr>
          </a:p>
        </p:txBody>
      </p: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1108244" y="1327463"/>
            <a:ext cx="2267024" cy="1274019"/>
            <a:chOff x="1554651" y="636224"/>
            <a:chExt cx="1858217" cy="1044275"/>
          </a:xfrm>
        </p:grpSpPr>
        <p:grpSp>
          <p:nvGrpSpPr>
            <p:cNvPr id="38" name="Group 37"/>
            <p:cNvGrpSpPr>
              <a:grpSpLocks noChangeAspect="1"/>
            </p:cNvGrpSpPr>
            <p:nvPr/>
          </p:nvGrpSpPr>
          <p:grpSpPr>
            <a:xfrm>
              <a:off x="1554651" y="636224"/>
              <a:ext cx="1115172" cy="938211"/>
              <a:chOff x="358557" y="1657855"/>
              <a:chExt cx="1482943" cy="1247622"/>
            </a:xfrm>
          </p:grpSpPr>
          <p:pic>
            <p:nvPicPr>
              <p:cNvPr id="40" name="Picture 39" descr="Computer-Genome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557" y="1657855"/>
                <a:ext cx="1482943" cy="1247622"/>
              </a:xfrm>
              <a:prstGeom prst="rect">
                <a:avLst/>
              </a:prstGeom>
            </p:spPr>
          </p:pic>
          <p:sp>
            <p:nvSpPr>
              <p:cNvPr id="41" name="Trapezoid 40"/>
              <p:cNvSpPr/>
              <p:nvPr/>
            </p:nvSpPr>
            <p:spPr>
              <a:xfrm rot="5460000">
                <a:off x="666660" y="1587058"/>
                <a:ext cx="685667" cy="979181"/>
              </a:xfrm>
              <a:prstGeom prst="trapezoid">
                <a:avLst>
                  <a:gd name="adj" fmla="val 6078"/>
                </a:avLst>
              </a:prstGeom>
              <a:solidFill>
                <a:srgbClr val="CCCC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4251" y="1770539"/>
                <a:ext cx="330907" cy="281654"/>
              </a:xfrm>
              <a:prstGeom prst="rect">
                <a:avLst/>
              </a:prstGeom>
              <a:noFill/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1106742" y="2055532"/>
                <a:ext cx="308787" cy="370371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071" y="2111723"/>
                <a:ext cx="348773" cy="267710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4787" y="1816936"/>
                <a:ext cx="353433" cy="260657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409455" y="1810430"/>
                <a:ext cx="1188937" cy="402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venir Black Oblique"/>
                    <a:cs typeface="Avenir Black Oblique"/>
                  </a:rPr>
                  <a:t>MATERIALS</a:t>
                </a:r>
              </a:p>
              <a:p>
                <a:pPr algn="ctr"/>
                <a:r>
                  <a:rPr lang="en-US" sz="900" dirty="0" smtClean="0">
                    <a:latin typeface="Avenir Black Oblique"/>
                    <a:cs typeface="Avenir Black Oblique"/>
                  </a:rPr>
                  <a:t>PROJECT</a:t>
                </a:r>
                <a:endParaRPr lang="en-US" sz="900" dirty="0">
                  <a:latin typeface="Avenir Black Oblique"/>
                  <a:cs typeface="Avenir Black Oblique"/>
                </a:endParaRPr>
              </a:p>
            </p:txBody>
          </p:sp>
        </p:grpSp>
        <p:pic>
          <p:nvPicPr>
            <p:cNvPr id="39" name="Picture 38" descr="Computer-Genome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5611" y="844261"/>
              <a:ext cx="1017257" cy="836238"/>
            </a:xfrm>
            <a:prstGeom prst="rect">
              <a:avLst/>
            </a:prstGeom>
          </p:spPr>
        </p:pic>
      </p:grpSp>
      <p:pic>
        <p:nvPicPr>
          <p:cNvPr id="48" name="Picture 47" descr="Tools-Computer.png"/>
          <p:cNvPicPr preferRelativeResize="0"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955" y="3602254"/>
            <a:ext cx="1876569" cy="160831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747029" y="1291145"/>
            <a:ext cx="1319272" cy="1312348"/>
            <a:chOff x="5747029" y="1291145"/>
            <a:chExt cx="1319272" cy="1312348"/>
          </a:xfrm>
        </p:grpSpPr>
        <p:pic>
          <p:nvPicPr>
            <p:cNvPr id="51" name="Picture 50" descr="Circle TeamBlowout2.png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7029" y="1291145"/>
              <a:ext cx="1319272" cy="1312348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6014823" y="1744453"/>
              <a:ext cx="8165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TDTs</a:t>
              </a:r>
              <a:endParaRPr lang="en-US" sz="1600" b="1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479589" y="4001151"/>
            <a:ext cx="1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Century Gothic"/>
                <a:cs typeface="Century Gothic"/>
              </a:rPr>
              <a:t>Discovery Science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98500" y="342900"/>
            <a:ext cx="6084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JCESR Creates a New Paradigm for Battery R&amp;D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67" name="Text Box 53"/>
          <p:cNvSpPr txBox="1">
            <a:spLocks noChangeArrowheads="1"/>
          </p:cNvSpPr>
          <p:nvPr/>
        </p:nvSpPr>
        <p:spPr bwMode="auto">
          <a:xfrm>
            <a:off x="1928136" y="4263341"/>
            <a:ext cx="40856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+</a:t>
            </a:r>
            <a:r>
              <a:rPr lang="en-US" altLang="ko-KR" sz="1400" b="1" dirty="0" smtClean="0">
                <a:solidFill>
                  <a:schemeClr val="bg1"/>
                </a:solidFill>
              </a:rPr>
              <a:t>+</a:t>
            </a:r>
            <a:endParaRPr lang="en-US" sz="1400" b="1" baseline="30000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642484" y="5072380"/>
            <a:ext cx="27278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/>
              <a:t>TECHNO-ECONOMIC MODELING</a:t>
            </a:r>
          </a:p>
          <a:p>
            <a:r>
              <a:rPr lang="en-US" sz="1100" i="1" dirty="0" smtClean="0"/>
              <a:t>“Building battery </a:t>
            </a:r>
            <a:r>
              <a:rPr lang="en-US" sz="1100" i="1" dirty="0"/>
              <a:t>s</a:t>
            </a:r>
            <a:r>
              <a:rPr lang="en-US" sz="1100" i="1" dirty="0" smtClean="0"/>
              <a:t>ystems on the computer”</a:t>
            </a:r>
            <a:endParaRPr lang="en-US" sz="1100" i="1" dirty="0"/>
          </a:p>
        </p:txBody>
      </p:sp>
      <p:sp>
        <p:nvSpPr>
          <p:cNvPr id="75" name="TextBox 74"/>
          <p:cNvSpPr txBox="1"/>
          <p:nvPr/>
        </p:nvSpPr>
        <p:spPr>
          <a:xfrm>
            <a:off x="619183" y="4579028"/>
            <a:ext cx="29977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/>
              <a:t>ELECTROCHEMICAL DISCOVERY LAB</a:t>
            </a:r>
          </a:p>
          <a:p>
            <a:r>
              <a:rPr lang="en-US" sz="1100" i="1" dirty="0" smtClean="0">
                <a:solidFill>
                  <a:srgbClr val="000000"/>
                </a:solidFill>
                <a:latin typeface="Arial"/>
                <a:cs typeface="Arial"/>
              </a:rPr>
              <a:t>Wet and dry electrochemical interfaces</a:t>
            </a:r>
          </a:p>
          <a:p>
            <a:pPr marL="171450" indent="-171450">
              <a:buFont typeface="Arial"/>
              <a:buChar char="•"/>
            </a:pPr>
            <a:r>
              <a:rPr lang="en-US" sz="1100" i="1" dirty="0" smtClean="0">
                <a:solidFill>
                  <a:srgbClr val="000000"/>
                </a:solidFill>
                <a:latin typeface="Arial"/>
                <a:cs typeface="Arial"/>
              </a:rPr>
              <a:t>Model single crystals      </a:t>
            </a:r>
          </a:p>
          <a:p>
            <a:pPr marL="171450" indent="-171450">
              <a:buFont typeface="Arial"/>
              <a:buChar char="•"/>
            </a:pPr>
            <a:r>
              <a:rPr lang="en-US" sz="1100" i="1" dirty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1100" i="1" dirty="0" smtClean="0">
                <a:solidFill>
                  <a:srgbClr val="000000"/>
                </a:solidFill>
                <a:latin typeface="Arial"/>
                <a:cs typeface="Arial"/>
              </a:rPr>
              <a:t>ractical nanoparticles</a:t>
            </a:r>
            <a:endParaRPr lang="en-US" sz="1100" i="1" dirty="0">
              <a:solidFill>
                <a:srgbClr val="0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479589" y="3808239"/>
            <a:ext cx="1527771" cy="781572"/>
            <a:chOff x="1479589" y="3808239"/>
            <a:chExt cx="1527771" cy="781572"/>
          </a:xfrm>
        </p:grpSpPr>
        <p:sp>
          <p:nvSpPr>
            <p:cNvPr id="3" name="Rounded Rectangle 2"/>
            <p:cNvSpPr/>
            <p:nvPr/>
          </p:nvSpPr>
          <p:spPr>
            <a:xfrm>
              <a:off x="1479589" y="3819463"/>
              <a:ext cx="1527771" cy="770348"/>
            </a:xfrm>
            <a:prstGeom prst="roundRect">
              <a:avLst/>
            </a:prstGeom>
            <a:solidFill>
              <a:srgbClr val="FFF9D3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595638" y="3808239"/>
              <a:ext cx="1300157" cy="735151"/>
              <a:chOff x="2075111" y="5394174"/>
              <a:chExt cx="1300157" cy="735151"/>
            </a:xfrm>
          </p:grpSpPr>
          <p:pic>
            <p:nvPicPr>
              <p:cNvPr id="56" name="Picture 55" descr="Li_Mechanism_V28_final.jpg"/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FFFEFA"/>
                  </a:clrFrom>
                  <a:clrTo>
                    <a:srgbClr val="FFFEFA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040"/>
              <a:stretch/>
            </p:blipFill>
            <p:spPr>
              <a:xfrm>
                <a:off x="2075111" y="5642064"/>
                <a:ext cx="1300157" cy="487261"/>
              </a:xfrm>
              <a:prstGeom prst="rect">
                <a:avLst/>
              </a:prstGeom>
            </p:spPr>
          </p:pic>
          <p:sp>
            <p:nvSpPr>
              <p:cNvPr id="57" name="Freeform 57"/>
              <p:cNvSpPr>
                <a:spLocks/>
              </p:cNvSpPr>
              <p:nvPr/>
            </p:nvSpPr>
            <p:spPr bwMode="auto">
              <a:xfrm rot="2759331">
                <a:off x="2235590" y="5600495"/>
                <a:ext cx="457246" cy="44604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96" y="16"/>
                  </a:cxn>
                  <a:cxn ang="0">
                    <a:pos x="192" y="304"/>
                  </a:cxn>
                  <a:cxn ang="0">
                    <a:pos x="288" y="16"/>
                  </a:cxn>
                  <a:cxn ang="0">
                    <a:pos x="384" y="304"/>
                  </a:cxn>
                  <a:cxn ang="0">
                    <a:pos x="480" y="16"/>
                  </a:cxn>
                  <a:cxn ang="0">
                    <a:pos x="576" y="304"/>
                  </a:cxn>
                  <a:cxn ang="0">
                    <a:pos x="672" y="16"/>
                  </a:cxn>
                  <a:cxn ang="0">
                    <a:pos x="768" y="304"/>
                  </a:cxn>
                  <a:cxn ang="0">
                    <a:pos x="816" y="160"/>
                  </a:cxn>
                  <a:cxn ang="0">
                    <a:pos x="912" y="160"/>
                  </a:cxn>
                </a:cxnLst>
                <a:rect l="0" t="0" r="r" b="b"/>
                <a:pathLst>
                  <a:path w="912" h="328">
                    <a:moveTo>
                      <a:pt x="0" y="208"/>
                    </a:moveTo>
                    <a:cubicBezTo>
                      <a:pt x="32" y="104"/>
                      <a:pt x="64" y="0"/>
                      <a:pt x="96" y="16"/>
                    </a:cubicBezTo>
                    <a:cubicBezTo>
                      <a:pt x="128" y="32"/>
                      <a:pt x="160" y="304"/>
                      <a:pt x="192" y="304"/>
                    </a:cubicBezTo>
                    <a:cubicBezTo>
                      <a:pt x="224" y="304"/>
                      <a:pt x="256" y="16"/>
                      <a:pt x="288" y="16"/>
                    </a:cubicBezTo>
                    <a:cubicBezTo>
                      <a:pt x="320" y="16"/>
                      <a:pt x="352" y="304"/>
                      <a:pt x="384" y="304"/>
                    </a:cubicBezTo>
                    <a:cubicBezTo>
                      <a:pt x="416" y="304"/>
                      <a:pt x="448" y="16"/>
                      <a:pt x="480" y="16"/>
                    </a:cubicBezTo>
                    <a:cubicBezTo>
                      <a:pt x="512" y="16"/>
                      <a:pt x="544" y="304"/>
                      <a:pt x="576" y="304"/>
                    </a:cubicBezTo>
                    <a:cubicBezTo>
                      <a:pt x="608" y="304"/>
                      <a:pt x="640" y="16"/>
                      <a:pt x="672" y="16"/>
                    </a:cubicBezTo>
                    <a:cubicBezTo>
                      <a:pt x="704" y="16"/>
                      <a:pt x="744" y="280"/>
                      <a:pt x="768" y="304"/>
                    </a:cubicBezTo>
                    <a:cubicBezTo>
                      <a:pt x="792" y="328"/>
                      <a:pt x="792" y="184"/>
                      <a:pt x="816" y="160"/>
                    </a:cubicBezTo>
                    <a:cubicBezTo>
                      <a:pt x="840" y="136"/>
                      <a:pt x="876" y="148"/>
                      <a:pt x="912" y="16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Freeform 57"/>
              <p:cNvSpPr>
                <a:spLocks/>
              </p:cNvSpPr>
              <p:nvPr/>
            </p:nvSpPr>
            <p:spPr bwMode="auto">
              <a:xfrm rot="18987706">
                <a:off x="2908181" y="5618973"/>
                <a:ext cx="457246" cy="44604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96" y="16"/>
                  </a:cxn>
                  <a:cxn ang="0">
                    <a:pos x="192" y="304"/>
                  </a:cxn>
                  <a:cxn ang="0">
                    <a:pos x="288" y="16"/>
                  </a:cxn>
                  <a:cxn ang="0">
                    <a:pos x="384" y="304"/>
                  </a:cxn>
                  <a:cxn ang="0">
                    <a:pos x="480" y="16"/>
                  </a:cxn>
                  <a:cxn ang="0">
                    <a:pos x="576" y="304"/>
                  </a:cxn>
                  <a:cxn ang="0">
                    <a:pos x="672" y="16"/>
                  </a:cxn>
                  <a:cxn ang="0">
                    <a:pos x="768" y="304"/>
                  </a:cxn>
                  <a:cxn ang="0">
                    <a:pos x="816" y="160"/>
                  </a:cxn>
                  <a:cxn ang="0">
                    <a:pos x="912" y="160"/>
                  </a:cxn>
                </a:cxnLst>
                <a:rect l="0" t="0" r="r" b="b"/>
                <a:pathLst>
                  <a:path w="912" h="328">
                    <a:moveTo>
                      <a:pt x="0" y="208"/>
                    </a:moveTo>
                    <a:cubicBezTo>
                      <a:pt x="32" y="104"/>
                      <a:pt x="64" y="0"/>
                      <a:pt x="96" y="16"/>
                    </a:cubicBezTo>
                    <a:cubicBezTo>
                      <a:pt x="128" y="32"/>
                      <a:pt x="160" y="304"/>
                      <a:pt x="192" y="304"/>
                    </a:cubicBezTo>
                    <a:cubicBezTo>
                      <a:pt x="224" y="304"/>
                      <a:pt x="256" y="16"/>
                      <a:pt x="288" y="16"/>
                    </a:cubicBezTo>
                    <a:cubicBezTo>
                      <a:pt x="320" y="16"/>
                      <a:pt x="352" y="304"/>
                      <a:pt x="384" y="304"/>
                    </a:cubicBezTo>
                    <a:cubicBezTo>
                      <a:pt x="416" y="304"/>
                      <a:pt x="448" y="16"/>
                      <a:pt x="480" y="16"/>
                    </a:cubicBezTo>
                    <a:cubicBezTo>
                      <a:pt x="512" y="16"/>
                      <a:pt x="544" y="304"/>
                      <a:pt x="576" y="304"/>
                    </a:cubicBezTo>
                    <a:cubicBezTo>
                      <a:pt x="608" y="304"/>
                      <a:pt x="640" y="16"/>
                      <a:pt x="672" y="16"/>
                    </a:cubicBezTo>
                    <a:cubicBezTo>
                      <a:pt x="704" y="16"/>
                      <a:pt x="744" y="280"/>
                      <a:pt x="768" y="304"/>
                    </a:cubicBezTo>
                    <a:cubicBezTo>
                      <a:pt x="792" y="328"/>
                      <a:pt x="792" y="184"/>
                      <a:pt x="816" y="160"/>
                    </a:cubicBezTo>
                    <a:cubicBezTo>
                      <a:pt x="840" y="136"/>
                      <a:pt x="876" y="148"/>
                      <a:pt x="912" y="16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951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0" grpId="0"/>
      <p:bldP spid="74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tAnim_07081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" y="1160340"/>
            <a:ext cx="7391400" cy="41576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220" y="431515"/>
            <a:ext cx="7829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Lithium Ion Battery Technology</a:t>
            </a:r>
            <a:endParaRPr lang="en-US" sz="2400" dirty="0"/>
          </a:p>
        </p:txBody>
      </p:sp>
      <p:pic>
        <p:nvPicPr>
          <p:cNvPr id="8" name="Picture 7" descr="ANL_V_White8-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755" y="6055084"/>
            <a:ext cx="830639" cy="7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9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5600" y="88900"/>
            <a:ext cx="626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  <a:latin typeface="Arial"/>
                <a:cs typeface="Arial"/>
              </a:rPr>
              <a:t>JCESR’s </a:t>
            </a:r>
            <a:r>
              <a:rPr lang="en-US" sz="2400" dirty="0">
                <a:solidFill>
                  <a:srgbClr val="1F497D"/>
                </a:solidFill>
                <a:latin typeface="Arial"/>
                <a:cs typeface="Arial"/>
              </a:rPr>
              <a:t>B</a:t>
            </a:r>
            <a:r>
              <a:rPr lang="en-US" sz="2400" dirty="0" smtClean="0">
                <a:solidFill>
                  <a:srgbClr val="1F497D"/>
                </a:solidFill>
                <a:latin typeface="Arial"/>
                <a:cs typeface="Arial"/>
              </a:rPr>
              <a:t>eyond Lithium-ion Concepts</a:t>
            </a:r>
            <a:endParaRPr lang="en-US" sz="2400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4999" y="394157"/>
            <a:ext cx="2762293" cy="1747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711200" y="5129652"/>
            <a:ext cx="2971800" cy="332707"/>
            <a:chOff x="838200" y="3502693"/>
            <a:chExt cx="2971800" cy="332707"/>
          </a:xfrm>
        </p:grpSpPr>
        <p:sp>
          <p:nvSpPr>
            <p:cNvPr id="8" name="Rectangle 7"/>
            <p:cNvSpPr/>
            <p:nvPr/>
          </p:nvSpPr>
          <p:spPr>
            <a:xfrm>
              <a:off x="838200" y="3502693"/>
              <a:ext cx="2971800" cy="332707"/>
            </a:xfrm>
            <a:prstGeom prst="rect">
              <a:avLst/>
            </a:prstGeom>
            <a:solidFill>
              <a:srgbClr val="D3703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>
                <a:solidFill>
                  <a:srgbClr val="000080"/>
                </a:solidFill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7900" y="3505200"/>
              <a:ext cx="28321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Multivalent Intercalation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10200" y="2275477"/>
            <a:ext cx="2971800" cy="332707"/>
            <a:chOff x="762000" y="4594893"/>
            <a:chExt cx="2971800" cy="332707"/>
          </a:xfrm>
        </p:grpSpPr>
        <p:sp>
          <p:nvSpPr>
            <p:cNvPr id="11" name="Rectangle 10"/>
            <p:cNvSpPr/>
            <p:nvPr/>
          </p:nvSpPr>
          <p:spPr>
            <a:xfrm>
              <a:off x="762000" y="4594893"/>
              <a:ext cx="2971800" cy="332707"/>
            </a:xfrm>
            <a:prstGeom prst="rect">
              <a:avLst/>
            </a:prstGeom>
            <a:solidFill>
              <a:srgbClr val="D3703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>
                <a:solidFill>
                  <a:srgbClr val="000080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1700" y="4622800"/>
              <a:ext cx="28321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Chemical Transformation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4800" y="5411559"/>
            <a:ext cx="40894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1F497D"/>
              </a:buClr>
              <a:defRPr/>
            </a:pPr>
            <a:r>
              <a:rPr lang="en-US" sz="1600" dirty="0" smtClean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Replace monovalent Li</a:t>
            </a:r>
            <a:r>
              <a:rPr lang="en-US" sz="2400" dirty="0" smtClean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+ </a:t>
            </a:r>
            <a:r>
              <a:rPr lang="en-US" sz="1600" dirty="0" smtClean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with </a:t>
            </a:r>
          </a:p>
          <a:p>
            <a:pPr algn="ctr">
              <a:buClr>
                <a:srgbClr val="1F497D"/>
              </a:buClr>
              <a:defRPr/>
            </a:pPr>
            <a:r>
              <a:rPr lang="en-US" sz="1600" dirty="0" smtClean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di- or tri-</a:t>
            </a:r>
            <a:r>
              <a:rPr lang="en-US" sz="1600" dirty="0" err="1" smtClean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valent</a:t>
            </a:r>
            <a:r>
              <a:rPr lang="en-US" sz="1600" dirty="0" smtClean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 ions:  Mg</a:t>
            </a:r>
            <a:r>
              <a:rPr lang="en-US" sz="1600" baseline="300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++</a:t>
            </a: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, </a:t>
            </a:r>
            <a:r>
              <a:rPr lang="en-US" sz="1600" dirty="0" smtClean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Al</a:t>
            </a:r>
            <a:r>
              <a:rPr lang="en-US" sz="1600" baseline="30000" dirty="0" smtClean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+</a:t>
            </a:r>
            <a:r>
              <a:rPr lang="en-US" sz="1600" baseline="300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++</a:t>
            </a: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, . . .</a:t>
            </a:r>
          </a:p>
          <a:p>
            <a:pPr algn="ctr">
              <a:spcAft>
                <a:spcPts val="1200"/>
              </a:spcAft>
              <a:buClr>
                <a:srgbClr val="1F497D"/>
              </a:buClr>
              <a:defRPr/>
            </a:pPr>
            <a:r>
              <a:rPr lang="en-US" sz="1400" dirty="0" smtClean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Double </a:t>
            </a: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or triple </a:t>
            </a:r>
            <a:r>
              <a:rPr lang="en-US" sz="1400" dirty="0" smtClean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capacity stored </a:t>
            </a: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and </a:t>
            </a:r>
            <a:r>
              <a:rPr lang="en-US" sz="1400" dirty="0" smtClean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released</a:t>
            </a:r>
            <a:endParaRPr lang="en-US" sz="1400" dirty="0">
              <a:solidFill>
                <a:srgbClr val="000080"/>
              </a:solidFill>
              <a:latin typeface="Century Gothic"/>
              <a:cs typeface="Century Gothic"/>
              <a:sym typeface="Wingding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7900" y="2656583"/>
            <a:ext cx="454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1F497D"/>
              </a:buClr>
              <a:defRPr/>
            </a:pPr>
            <a:r>
              <a:rPr lang="en-US" sz="1600" dirty="0" smtClean="0">
                <a:solidFill>
                  <a:srgbClr val="000080"/>
                </a:solidFill>
                <a:latin typeface="Century Gothic"/>
                <a:cs typeface="Century Gothic"/>
              </a:rPr>
              <a:t>Replace intercalation with high energy </a:t>
            </a:r>
            <a:r>
              <a:rPr lang="en-US" sz="1600" dirty="0" smtClean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chemical reaction: </a:t>
            </a:r>
            <a:r>
              <a:rPr lang="en-US" sz="1400" dirty="0" smtClean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Li-S, Li-O, Na-S, . . . </a:t>
            </a:r>
            <a:endParaRPr lang="en-US" sz="1400" dirty="0">
              <a:solidFill>
                <a:srgbClr val="000080"/>
              </a:solidFill>
              <a:latin typeface="Century Gothic"/>
              <a:cs typeface="Century Gothic"/>
              <a:sym typeface="Wingdings" charset="0"/>
            </a:endParaRPr>
          </a:p>
        </p:txBody>
      </p:sp>
      <p:sp>
        <p:nvSpPr>
          <p:cNvPr id="15" name="TextBox 132"/>
          <p:cNvSpPr txBox="1">
            <a:spLocks noChangeArrowheads="1"/>
          </p:cNvSpPr>
          <p:nvPr/>
        </p:nvSpPr>
        <p:spPr bwMode="auto">
          <a:xfrm>
            <a:off x="4864498" y="5467016"/>
            <a:ext cx="408900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000080"/>
                </a:solidFill>
                <a:latin typeface="Century Gothic"/>
                <a:cs typeface="Century Gothic"/>
              </a:rPr>
              <a:t>Replace solid electrodes with liquid solutions or suspensions: </a:t>
            </a:r>
          </a:p>
          <a:p>
            <a:pPr algn="ctr" eaLnBrk="1" hangingPunct="1">
              <a:spcAft>
                <a:spcPts val="300"/>
              </a:spcAft>
            </a:pPr>
            <a:r>
              <a:rPr lang="en-US" sz="1400" dirty="0" smtClean="0">
                <a:solidFill>
                  <a:srgbClr val="000080"/>
                </a:solidFill>
                <a:latin typeface="Century Gothic"/>
                <a:cs typeface="Century Gothic"/>
              </a:rPr>
              <a:t>lower cost, higher capacity, greater flexibility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21300" y="5116952"/>
            <a:ext cx="3060700" cy="332707"/>
            <a:chOff x="5410200" y="3096293"/>
            <a:chExt cx="3060700" cy="332707"/>
          </a:xfrm>
        </p:grpSpPr>
        <p:sp>
          <p:nvSpPr>
            <p:cNvPr id="17" name="Rectangle 16"/>
            <p:cNvSpPr/>
            <p:nvPr/>
          </p:nvSpPr>
          <p:spPr>
            <a:xfrm>
              <a:off x="5410200" y="3096293"/>
              <a:ext cx="3060700" cy="332707"/>
            </a:xfrm>
            <a:prstGeom prst="rect">
              <a:avLst/>
            </a:prstGeom>
            <a:solidFill>
              <a:srgbClr val="D3703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>
                <a:solidFill>
                  <a:srgbClr val="000080"/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49900" y="3136900"/>
              <a:ext cx="28321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Non-aqueous Redox Flow</a:t>
              </a:r>
            </a:p>
          </p:txBody>
        </p:sp>
      </p:grpSp>
      <p:pic>
        <p:nvPicPr>
          <p:cNvPr id="19" name="Picture 18" descr="battery_ross_unlabeled_highres.jpg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5300" y="3337710"/>
            <a:ext cx="2717800" cy="1591249"/>
          </a:xfrm>
          <a:prstGeom prst="rect">
            <a:avLst/>
          </a:prstGeom>
          <a:solidFill>
            <a:srgbClr val="00DEDE"/>
          </a:solidFill>
          <a:ln>
            <a:solidFill>
              <a:srgbClr val="00008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6211391" y="2057163"/>
            <a:ext cx="27432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>
                <a:solidFill>
                  <a:srgbClr val="000080"/>
                </a:solidFill>
                <a:latin typeface="Calibri"/>
              </a:rPr>
              <a:t>Black, Adams, </a:t>
            </a:r>
            <a:r>
              <a:rPr lang="en-US" sz="900" i="1" dirty="0" err="1" smtClean="0">
                <a:solidFill>
                  <a:srgbClr val="000080"/>
                </a:solidFill>
                <a:latin typeface="Calibri"/>
              </a:rPr>
              <a:t>Nazar</a:t>
            </a:r>
            <a:r>
              <a:rPr lang="en-US" sz="900" i="1" dirty="0" smtClean="0">
                <a:solidFill>
                  <a:srgbClr val="000080"/>
                </a:solidFill>
                <a:latin typeface="Calibri"/>
              </a:rPr>
              <a:t>, </a:t>
            </a:r>
            <a:r>
              <a:rPr lang="hu-HU" sz="900" i="1" dirty="0">
                <a:solidFill>
                  <a:srgbClr val="000080"/>
                </a:solidFill>
                <a:latin typeface="Calibri"/>
              </a:rPr>
              <a:t>Adv. Energy </a:t>
            </a:r>
            <a:r>
              <a:rPr lang="hu-HU" sz="900" i="1" dirty="0" smtClean="0">
                <a:solidFill>
                  <a:srgbClr val="000080"/>
                </a:solidFill>
                <a:latin typeface="Calibri"/>
              </a:rPr>
              <a:t>Mater 2, 801 (2012)</a:t>
            </a:r>
            <a:endParaRPr lang="en-US" sz="900" i="1" dirty="0">
              <a:solidFill>
                <a:srgbClr val="000080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72185" y="4859559"/>
            <a:ext cx="23051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>
                <a:solidFill>
                  <a:srgbClr val="000080"/>
                </a:solidFill>
                <a:latin typeface="Calibri"/>
              </a:rPr>
              <a:t>Yang, </a:t>
            </a:r>
            <a:r>
              <a:rPr lang="en-US" sz="900" i="1" dirty="0" err="1" smtClean="0">
                <a:solidFill>
                  <a:srgbClr val="000080"/>
                </a:solidFill>
                <a:latin typeface="Calibri"/>
              </a:rPr>
              <a:t>Zheng</a:t>
            </a:r>
            <a:r>
              <a:rPr lang="en-US" sz="900" i="1" dirty="0" smtClean="0">
                <a:solidFill>
                  <a:srgbClr val="000080"/>
                </a:solidFill>
                <a:latin typeface="Calibri"/>
              </a:rPr>
              <a:t>, Cui, </a:t>
            </a:r>
            <a:r>
              <a:rPr lang="en-US" sz="900" i="1" dirty="0" err="1" smtClean="0">
                <a:solidFill>
                  <a:srgbClr val="000080"/>
                </a:solidFill>
                <a:latin typeface="Calibri"/>
              </a:rPr>
              <a:t>Ener</a:t>
            </a:r>
            <a:r>
              <a:rPr lang="en-US" sz="900" i="1" dirty="0" smtClean="0">
                <a:solidFill>
                  <a:srgbClr val="000080"/>
                </a:solidFill>
                <a:latin typeface="Calibri"/>
              </a:rPr>
              <a:t> </a:t>
            </a:r>
            <a:r>
              <a:rPr lang="en-US" sz="900" i="1" dirty="0" err="1" smtClean="0">
                <a:solidFill>
                  <a:srgbClr val="000080"/>
                </a:solidFill>
                <a:latin typeface="Calibri"/>
              </a:rPr>
              <a:t>Env</a:t>
            </a:r>
            <a:r>
              <a:rPr lang="en-US" sz="900" i="1" dirty="0" smtClean="0">
                <a:solidFill>
                  <a:srgbClr val="000080"/>
                </a:solidFill>
                <a:latin typeface="Calibri"/>
              </a:rPr>
              <a:t> </a:t>
            </a:r>
            <a:r>
              <a:rPr lang="en-US" sz="900" i="1" dirty="0" err="1" smtClean="0">
                <a:solidFill>
                  <a:srgbClr val="000080"/>
                </a:solidFill>
                <a:latin typeface="Calibri"/>
              </a:rPr>
              <a:t>Sci</a:t>
            </a:r>
            <a:r>
              <a:rPr lang="en-US" sz="900" i="1" dirty="0" smtClean="0">
                <a:solidFill>
                  <a:srgbClr val="000080"/>
                </a:solidFill>
                <a:latin typeface="Calibri"/>
              </a:rPr>
              <a:t> 5, 1551 (2013)</a:t>
            </a:r>
            <a:endParaRPr lang="en-US" sz="900" i="1" dirty="0">
              <a:solidFill>
                <a:srgbClr val="000080"/>
              </a:solidFill>
              <a:latin typeface="Calibri"/>
            </a:endParaRPr>
          </a:p>
        </p:txBody>
      </p:sp>
      <p:pic>
        <p:nvPicPr>
          <p:cNvPr id="22" name="Picture 21" descr="ANL_V_White8-13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55" y="6143984"/>
            <a:ext cx="830639" cy="76265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96900" y="3174511"/>
            <a:ext cx="3302000" cy="1915880"/>
            <a:chOff x="600214" y="595906"/>
            <a:chExt cx="2968486" cy="1754447"/>
          </a:xfrm>
        </p:grpSpPr>
        <p:grpSp>
          <p:nvGrpSpPr>
            <p:cNvPr id="24" name="Group 23"/>
            <p:cNvGrpSpPr/>
            <p:nvPr/>
          </p:nvGrpSpPr>
          <p:grpSpPr>
            <a:xfrm>
              <a:off x="600214" y="595906"/>
              <a:ext cx="2968486" cy="1754447"/>
              <a:chOff x="600214" y="595905"/>
              <a:chExt cx="7692886" cy="4327249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0214" y="595905"/>
                <a:ext cx="7692886" cy="4327249"/>
              </a:xfrm>
              <a:prstGeom prst="rect">
                <a:avLst/>
              </a:prstGeom>
            </p:spPr>
          </p:pic>
          <p:grpSp>
            <p:nvGrpSpPr>
              <p:cNvPr id="27" name="Group 26"/>
              <p:cNvGrpSpPr/>
              <p:nvPr/>
            </p:nvGrpSpPr>
            <p:grpSpPr>
              <a:xfrm>
                <a:off x="4200392" y="1403373"/>
                <a:ext cx="863227" cy="598075"/>
                <a:chOff x="4301992" y="2584473"/>
                <a:chExt cx="863227" cy="598075"/>
              </a:xfrm>
            </p:grpSpPr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6844" t="42009" r="47027" b="47070"/>
                <a:stretch/>
              </p:blipFill>
              <p:spPr>
                <a:xfrm>
                  <a:off x="4356115" y="2584473"/>
                  <a:ext cx="596836" cy="598075"/>
                </a:xfrm>
                <a:prstGeom prst="ellipse">
                  <a:avLst/>
                </a:prstGeom>
              </p:spPr>
            </p:pic>
            <p:sp>
              <p:nvSpPr>
                <p:cNvPr id="29" name="Oval 28"/>
                <p:cNvSpPr>
                  <a:spLocks noChangeAspect="1"/>
                </p:cNvSpPr>
                <p:nvPr/>
              </p:nvSpPr>
              <p:spPr>
                <a:xfrm>
                  <a:off x="4490711" y="2715036"/>
                  <a:ext cx="321105" cy="32110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4301992" y="2640690"/>
                  <a:ext cx="863227" cy="417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 smtClean="0">
                      <a:solidFill>
                        <a:schemeClr val="bg1"/>
                      </a:solidFill>
                    </a:rPr>
                    <a:t>Mg</a:t>
                  </a:r>
                  <a:r>
                    <a:rPr lang="en-US" sz="600" baseline="30000" dirty="0" smtClean="0">
                      <a:solidFill>
                        <a:schemeClr val="bg1"/>
                      </a:solidFill>
                    </a:rPr>
                    <a:t>++</a:t>
                  </a:r>
                  <a:endParaRPr lang="en-US" sz="600" baseline="300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cxnSp>
          <p:nvCxnSpPr>
            <p:cNvPr id="25" name="Straight Arrow Connector 24"/>
            <p:cNvCxnSpPr>
              <a:endCxn id="28" idx="3"/>
            </p:cNvCxnSpPr>
            <p:nvPr/>
          </p:nvCxnSpPr>
          <p:spPr>
            <a:xfrm flipV="1">
              <a:off x="1943100" y="1130261"/>
              <a:ext cx="100942" cy="11587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87" y="550565"/>
            <a:ext cx="2838113" cy="164672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22726" y="2258719"/>
            <a:ext cx="2971800" cy="332707"/>
            <a:chOff x="838200" y="3502693"/>
            <a:chExt cx="2971800" cy="332707"/>
          </a:xfrm>
        </p:grpSpPr>
        <p:sp>
          <p:nvSpPr>
            <p:cNvPr id="33" name="Rectangle 32"/>
            <p:cNvSpPr/>
            <p:nvPr/>
          </p:nvSpPr>
          <p:spPr>
            <a:xfrm>
              <a:off x="838200" y="3502693"/>
              <a:ext cx="2971800" cy="332707"/>
            </a:xfrm>
            <a:prstGeom prst="rect">
              <a:avLst/>
            </a:prstGeom>
            <a:solidFill>
              <a:srgbClr val="D3703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>
                <a:solidFill>
                  <a:srgbClr val="000080"/>
                </a:solidFill>
                <a:latin typeface="Calibri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15574" y="3517900"/>
              <a:ext cx="28944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Lithium-ion “Rocking Chair”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02026" y="2629526"/>
            <a:ext cx="4089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1F497D"/>
              </a:buClr>
              <a:defRPr/>
            </a:pPr>
            <a:r>
              <a:rPr lang="en-US" sz="1400" dirty="0" smtClean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Li</a:t>
            </a:r>
            <a:r>
              <a:rPr lang="en-US" baseline="30000" dirty="0" smtClean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+</a:t>
            </a:r>
            <a:r>
              <a:rPr lang="en-US" sz="1400" dirty="0" smtClean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 cycles between anode and cathode, storing and releasing energy</a:t>
            </a:r>
            <a:endParaRPr lang="en-US" sz="1200" dirty="0">
              <a:solidFill>
                <a:srgbClr val="000080"/>
              </a:solidFill>
              <a:latin typeface="Century Gothic"/>
              <a:cs typeface="Century Gothic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58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2024378" y="917691"/>
            <a:ext cx="5670654" cy="5038184"/>
          </a:xfrm>
          <a:custGeom>
            <a:avLst/>
            <a:gdLst>
              <a:gd name="connsiteX0" fmla="*/ 0 w 3213100"/>
              <a:gd name="connsiteY0" fmla="*/ 3162300 h 3168650"/>
              <a:gd name="connsiteX1" fmla="*/ 6350 w 3213100"/>
              <a:gd name="connsiteY1" fmla="*/ 0 h 3168650"/>
              <a:gd name="connsiteX2" fmla="*/ 158750 w 3213100"/>
              <a:gd name="connsiteY2" fmla="*/ 6350 h 3168650"/>
              <a:gd name="connsiteX3" fmla="*/ 292100 w 3213100"/>
              <a:gd name="connsiteY3" fmla="*/ 12700 h 3168650"/>
              <a:gd name="connsiteX4" fmla="*/ 482600 w 3213100"/>
              <a:gd name="connsiteY4" fmla="*/ 38100 h 3168650"/>
              <a:gd name="connsiteX5" fmla="*/ 609600 w 3213100"/>
              <a:gd name="connsiteY5" fmla="*/ 63500 h 3168650"/>
              <a:gd name="connsiteX6" fmla="*/ 768350 w 3213100"/>
              <a:gd name="connsiteY6" fmla="*/ 95250 h 3168650"/>
              <a:gd name="connsiteX7" fmla="*/ 933450 w 3213100"/>
              <a:gd name="connsiteY7" fmla="*/ 139700 h 3168650"/>
              <a:gd name="connsiteX8" fmla="*/ 1066800 w 3213100"/>
              <a:gd name="connsiteY8" fmla="*/ 184150 h 3168650"/>
              <a:gd name="connsiteX9" fmla="*/ 1143000 w 3213100"/>
              <a:gd name="connsiteY9" fmla="*/ 209550 h 3168650"/>
              <a:gd name="connsiteX10" fmla="*/ 1219200 w 3213100"/>
              <a:gd name="connsiteY10" fmla="*/ 241300 h 3168650"/>
              <a:gd name="connsiteX11" fmla="*/ 1327150 w 3213100"/>
              <a:gd name="connsiteY11" fmla="*/ 285750 h 3168650"/>
              <a:gd name="connsiteX12" fmla="*/ 1511300 w 3213100"/>
              <a:gd name="connsiteY12" fmla="*/ 381000 h 3168650"/>
              <a:gd name="connsiteX13" fmla="*/ 1638300 w 3213100"/>
              <a:gd name="connsiteY13" fmla="*/ 450850 h 3168650"/>
              <a:gd name="connsiteX14" fmla="*/ 1790700 w 3213100"/>
              <a:gd name="connsiteY14" fmla="*/ 539750 h 3168650"/>
              <a:gd name="connsiteX15" fmla="*/ 1905000 w 3213100"/>
              <a:gd name="connsiteY15" fmla="*/ 622300 h 3168650"/>
              <a:gd name="connsiteX16" fmla="*/ 2000250 w 3213100"/>
              <a:gd name="connsiteY16" fmla="*/ 692150 h 3168650"/>
              <a:gd name="connsiteX17" fmla="*/ 2076450 w 3213100"/>
              <a:gd name="connsiteY17" fmla="*/ 755650 h 3168650"/>
              <a:gd name="connsiteX18" fmla="*/ 2159000 w 3213100"/>
              <a:gd name="connsiteY18" fmla="*/ 831850 h 3168650"/>
              <a:gd name="connsiteX19" fmla="*/ 2279650 w 3213100"/>
              <a:gd name="connsiteY19" fmla="*/ 939800 h 3168650"/>
              <a:gd name="connsiteX20" fmla="*/ 2419350 w 3213100"/>
              <a:gd name="connsiteY20" fmla="*/ 1092200 h 3168650"/>
              <a:gd name="connsiteX21" fmla="*/ 2508250 w 3213100"/>
              <a:gd name="connsiteY21" fmla="*/ 1187450 h 3168650"/>
              <a:gd name="connsiteX22" fmla="*/ 2609850 w 3213100"/>
              <a:gd name="connsiteY22" fmla="*/ 1327150 h 3168650"/>
              <a:gd name="connsiteX23" fmla="*/ 2717800 w 3213100"/>
              <a:gd name="connsiteY23" fmla="*/ 1479550 h 3168650"/>
              <a:gd name="connsiteX24" fmla="*/ 2794000 w 3213100"/>
              <a:gd name="connsiteY24" fmla="*/ 1600200 h 3168650"/>
              <a:gd name="connsiteX25" fmla="*/ 2870200 w 3213100"/>
              <a:gd name="connsiteY25" fmla="*/ 1752600 h 3168650"/>
              <a:gd name="connsiteX26" fmla="*/ 2959100 w 3213100"/>
              <a:gd name="connsiteY26" fmla="*/ 1924050 h 3168650"/>
              <a:gd name="connsiteX27" fmla="*/ 3003550 w 3213100"/>
              <a:gd name="connsiteY27" fmla="*/ 2038350 h 3168650"/>
              <a:gd name="connsiteX28" fmla="*/ 3048000 w 3213100"/>
              <a:gd name="connsiteY28" fmla="*/ 2165350 h 3168650"/>
              <a:gd name="connsiteX29" fmla="*/ 3086100 w 3213100"/>
              <a:gd name="connsiteY29" fmla="*/ 2266950 h 3168650"/>
              <a:gd name="connsiteX30" fmla="*/ 3124200 w 3213100"/>
              <a:gd name="connsiteY30" fmla="*/ 2432050 h 3168650"/>
              <a:gd name="connsiteX31" fmla="*/ 3155950 w 3213100"/>
              <a:gd name="connsiteY31" fmla="*/ 2578100 h 3168650"/>
              <a:gd name="connsiteX32" fmla="*/ 3168650 w 3213100"/>
              <a:gd name="connsiteY32" fmla="*/ 2647950 h 3168650"/>
              <a:gd name="connsiteX33" fmla="*/ 3187700 w 3213100"/>
              <a:gd name="connsiteY33" fmla="*/ 2768600 h 3168650"/>
              <a:gd name="connsiteX34" fmla="*/ 3200400 w 3213100"/>
              <a:gd name="connsiteY34" fmla="*/ 2857500 h 3168650"/>
              <a:gd name="connsiteX35" fmla="*/ 3206750 w 3213100"/>
              <a:gd name="connsiteY35" fmla="*/ 2952750 h 3168650"/>
              <a:gd name="connsiteX36" fmla="*/ 3206750 w 3213100"/>
              <a:gd name="connsiteY36" fmla="*/ 3054350 h 3168650"/>
              <a:gd name="connsiteX37" fmla="*/ 3206750 w 3213100"/>
              <a:gd name="connsiteY37" fmla="*/ 3111500 h 3168650"/>
              <a:gd name="connsiteX38" fmla="*/ 3206750 w 3213100"/>
              <a:gd name="connsiteY38" fmla="*/ 3111500 h 3168650"/>
              <a:gd name="connsiteX39" fmla="*/ 3213100 w 3213100"/>
              <a:gd name="connsiteY39" fmla="*/ 3168650 h 3168650"/>
              <a:gd name="connsiteX40" fmla="*/ 0 w 3213100"/>
              <a:gd name="connsiteY40" fmla="*/ 3162300 h 316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3100" h="3168650">
                <a:moveTo>
                  <a:pt x="0" y="3162300"/>
                </a:moveTo>
                <a:cubicBezTo>
                  <a:pt x="2117" y="2108200"/>
                  <a:pt x="4233" y="1054100"/>
                  <a:pt x="6350" y="0"/>
                </a:cubicBezTo>
                <a:lnTo>
                  <a:pt x="158750" y="6350"/>
                </a:lnTo>
                <a:lnTo>
                  <a:pt x="292100" y="12700"/>
                </a:lnTo>
                <a:lnTo>
                  <a:pt x="482600" y="38100"/>
                </a:lnTo>
                <a:lnTo>
                  <a:pt x="609600" y="63500"/>
                </a:lnTo>
                <a:lnTo>
                  <a:pt x="768350" y="95250"/>
                </a:lnTo>
                <a:lnTo>
                  <a:pt x="933450" y="139700"/>
                </a:lnTo>
                <a:lnTo>
                  <a:pt x="1066800" y="184150"/>
                </a:lnTo>
                <a:lnTo>
                  <a:pt x="1143000" y="209550"/>
                </a:lnTo>
                <a:lnTo>
                  <a:pt x="1219200" y="241300"/>
                </a:lnTo>
                <a:lnTo>
                  <a:pt x="1327150" y="285750"/>
                </a:lnTo>
                <a:lnTo>
                  <a:pt x="1511300" y="381000"/>
                </a:lnTo>
                <a:lnTo>
                  <a:pt x="1638300" y="450850"/>
                </a:lnTo>
                <a:lnTo>
                  <a:pt x="1790700" y="539750"/>
                </a:lnTo>
                <a:lnTo>
                  <a:pt x="1905000" y="622300"/>
                </a:lnTo>
                <a:lnTo>
                  <a:pt x="2000250" y="692150"/>
                </a:lnTo>
                <a:lnTo>
                  <a:pt x="2076450" y="755650"/>
                </a:lnTo>
                <a:lnTo>
                  <a:pt x="2159000" y="831850"/>
                </a:lnTo>
                <a:lnTo>
                  <a:pt x="2279650" y="939800"/>
                </a:lnTo>
                <a:lnTo>
                  <a:pt x="2419350" y="1092200"/>
                </a:lnTo>
                <a:lnTo>
                  <a:pt x="2508250" y="1187450"/>
                </a:lnTo>
                <a:lnTo>
                  <a:pt x="2609850" y="1327150"/>
                </a:lnTo>
                <a:lnTo>
                  <a:pt x="2717800" y="1479550"/>
                </a:lnTo>
                <a:lnTo>
                  <a:pt x="2794000" y="1600200"/>
                </a:lnTo>
                <a:lnTo>
                  <a:pt x="2870200" y="1752600"/>
                </a:lnTo>
                <a:lnTo>
                  <a:pt x="2959100" y="1924050"/>
                </a:lnTo>
                <a:lnTo>
                  <a:pt x="3003550" y="2038350"/>
                </a:lnTo>
                <a:lnTo>
                  <a:pt x="3048000" y="2165350"/>
                </a:lnTo>
                <a:lnTo>
                  <a:pt x="3086100" y="2266950"/>
                </a:lnTo>
                <a:lnTo>
                  <a:pt x="3124200" y="2432050"/>
                </a:lnTo>
                <a:lnTo>
                  <a:pt x="3155950" y="2578100"/>
                </a:lnTo>
                <a:lnTo>
                  <a:pt x="3168650" y="2647950"/>
                </a:lnTo>
                <a:lnTo>
                  <a:pt x="3187700" y="2768600"/>
                </a:lnTo>
                <a:lnTo>
                  <a:pt x="3200400" y="2857500"/>
                </a:lnTo>
                <a:lnTo>
                  <a:pt x="3206750" y="2952750"/>
                </a:lnTo>
                <a:lnTo>
                  <a:pt x="3206750" y="3054350"/>
                </a:lnTo>
                <a:lnTo>
                  <a:pt x="3206750" y="3111500"/>
                </a:lnTo>
                <a:lnTo>
                  <a:pt x="3206750" y="3111500"/>
                </a:lnTo>
                <a:lnTo>
                  <a:pt x="3213100" y="3168650"/>
                </a:lnTo>
                <a:lnTo>
                  <a:pt x="0" y="3162300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747131" y="2098823"/>
            <a:ext cx="1061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ostly</a:t>
            </a:r>
          </a:p>
          <a:p>
            <a:pPr algn="ctr"/>
            <a:r>
              <a:rPr lang="en-US" dirty="0" smtClean="0"/>
              <a:t>unknown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84770" y="4273713"/>
            <a:ext cx="1767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ransformational</a:t>
            </a:r>
          </a:p>
          <a:p>
            <a:pPr algn="ctr"/>
            <a:r>
              <a:rPr lang="en-US" dirty="0" smtClean="0"/>
              <a:t>advances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8</a:t>
            </a:fld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 flipH="1">
            <a:off x="289159" y="262462"/>
            <a:ext cx="7356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Beyond Lithium Ion Opportunity Space is Large, Unexplored and Rich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2059755" y="5956944"/>
            <a:ext cx="9925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/>
              <a:t>Graphite,  LiCoO</a:t>
            </a:r>
            <a:r>
              <a:rPr lang="en-US" sz="900" baseline="-25000" dirty="0" smtClean="0"/>
              <a:t>2</a:t>
            </a:r>
          </a:p>
          <a:p>
            <a:pPr algn="ctr"/>
            <a:r>
              <a:rPr lang="en-US" sz="900" dirty="0" smtClean="0"/>
              <a:t>LiFePO</a:t>
            </a:r>
            <a:r>
              <a:rPr lang="en-US" sz="900" baseline="-25000" dirty="0" smtClean="0"/>
              <a:t>4</a:t>
            </a:r>
            <a:r>
              <a:rPr lang="en-US" sz="900" dirty="0" smtClean="0"/>
              <a:t>, LiMnO</a:t>
            </a:r>
            <a:r>
              <a:rPr lang="en-US" sz="900" baseline="-25000" dirty="0" smtClean="0"/>
              <a:t>2</a:t>
            </a:r>
          </a:p>
          <a:p>
            <a:pPr algn="ctr"/>
            <a:r>
              <a:rPr lang="en-US" sz="900" dirty="0" smtClean="0"/>
              <a:t>. . .</a:t>
            </a:r>
            <a:endParaRPr lang="en-US" sz="900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1237802" y="5306255"/>
            <a:ext cx="110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Intercalant</a:t>
            </a:r>
            <a:r>
              <a:rPr lang="en-US" sz="900" dirty="0" smtClean="0"/>
              <a:t> electrodes </a:t>
            </a:r>
            <a:endParaRPr lang="en-US" sz="9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030495" y="924041"/>
            <a:ext cx="0" cy="5032259"/>
          </a:xfrm>
          <a:prstGeom prst="line">
            <a:avLst/>
          </a:prstGeom>
          <a:ln>
            <a:solidFill>
              <a:srgbClr val="000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30495" y="5956300"/>
            <a:ext cx="5656071" cy="5925"/>
          </a:xfrm>
          <a:prstGeom prst="line">
            <a:avLst/>
          </a:prstGeom>
          <a:ln>
            <a:solidFill>
              <a:srgbClr val="000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96313" y="5982157"/>
            <a:ext cx="137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250578" y="3010843"/>
            <a:ext cx="101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Systems </a:t>
            </a:r>
            <a:endParaRPr lang="en-US" dirty="0"/>
          </a:p>
        </p:txBody>
      </p:sp>
      <p:sp>
        <p:nvSpPr>
          <p:cNvPr id="12" name="Arc 11"/>
          <p:cNvSpPr/>
          <p:nvPr/>
        </p:nvSpPr>
        <p:spPr>
          <a:xfrm>
            <a:off x="1016832" y="4881391"/>
            <a:ext cx="2048316" cy="2124868"/>
          </a:xfrm>
          <a:prstGeom prst="arc">
            <a:avLst>
              <a:gd name="adj1" fmla="val 16200000"/>
              <a:gd name="adj2" fmla="val 21591378"/>
            </a:avLst>
          </a:prstGeom>
          <a:solidFill>
            <a:srgbClr val="FFF9B0"/>
          </a:solidFill>
          <a:ln>
            <a:solidFill>
              <a:srgbClr val="000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45061" y="5276983"/>
            <a:ext cx="75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Li-ion</a:t>
            </a:r>
            <a:endParaRPr lang="en-US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4470014" y="3010634"/>
            <a:ext cx="13554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/>
              <a:t>Beyond</a:t>
            </a:r>
          </a:p>
          <a:p>
            <a:pPr algn="ctr"/>
            <a:r>
              <a:rPr lang="en-US" sz="2800" i="1" dirty="0" smtClean="0"/>
              <a:t>Li-ion</a:t>
            </a:r>
            <a:endParaRPr lang="en-US" sz="28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36040" y="4965179"/>
            <a:ext cx="8706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e</a:t>
            </a:r>
            <a:r>
              <a:rPr lang="en-US" sz="1050" dirty="0" smtClean="0"/>
              <a:t>xtensive knowledge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01484" y="5556857"/>
            <a:ext cx="10533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</a:t>
            </a:r>
            <a:r>
              <a:rPr lang="en-US" sz="1050" dirty="0" smtClean="0"/>
              <a:t>lear pathways to advances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10648" y="1054100"/>
            <a:ext cx="1390509" cy="1363900"/>
            <a:chOff x="1306773" y="800100"/>
            <a:chExt cx="1390509" cy="1363900"/>
          </a:xfrm>
        </p:grpSpPr>
        <p:sp>
          <p:nvSpPr>
            <p:cNvPr id="37" name="TextBox 36"/>
            <p:cNvSpPr txBox="1"/>
            <p:nvPr/>
          </p:nvSpPr>
          <p:spPr>
            <a:xfrm>
              <a:off x="1805956" y="1842370"/>
              <a:ext cx="80736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 smtClean="0"/>
                <a:t>Intercalant</a:t>
              </a:r>
              <a:endParaRPr lang="en-US" sz="9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45394" y="976719"/>
              <a:ext cx="64181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err="1" smtClean="0"/>
                <a:t>Catholyte</a:t>
              </a:r>
              <a:endParaRPr lang="en-US" sz="900" dirty="0"/>
            </a:p>
          </p:txBody>
        </p:sp>
        <p:grpSp>
          <p:nvGrpSpPr>
            <p:cNvPr id="40" name="Group 39"/>
            <p:cNvGrpSpPr>
              <a:grpSpLocks noChangeAspect="1"/>
            </p:cNvGrpSpPr>
            <p:nvPr/>
          </p:nvGrpSpPr>
          <p:grpSpPr>
            <a:xfrm rot="16200000">
              <a:off x="1439716" y="1795044"/>
              <a:ext cx="286151" cy="451761"/>
              <a:chOff x="917628" y="1724619"/>
              <a:chExt cx="935446" cy="1476825"/>
            </a:xfrm>
          </p:grpSpPr>
          <p:sp>
            <p:nvSpPr>
              <p:cNvPr id="45" name="Rectangle 302"/>
              <p:cNvSpPr>
                <a:spLocks noChangeArrowheads="1"/>
              </p:cNvSpPr>
              <p:nvPr/>
            </p:nvSpPr>
            <p:spPr bwMode="auto">
              <a:xfrm>
                <a:off x="917628" y="1724619"/>
                <a:ext cx="935446" cy="1476825"/>
              </a:xfrm>
              <a:prstGeom prst="rect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6" name="Group 36"/>
              <p:cNvGrpSpPr>
                <a:grpSpLocks/>
              </p:cNvGrpSpPr>
              <p:nvPr/>
            </p:nvGrpSpPr>
            <p:grpSpPr bwMode="auto">
              <a:xfrm>
                <a:off x="985500" y="2359020"/>
                <a:ext cx="824787" cy="296545"/>
                <a:chOff x="842427" y="2142066"/>
                <a:chExt cx="1621329" cy="601134"/>
              </a:xfrm>
            </p:grpSpPr>
            <p:sp>
              <p:nvSpPr>
                <p:cNvPr id="107" name="Oval 416"/>
                <p:cNvSpPr>
                  <a:spLocks noChangeArrowheads="1"/>
                </p:cNvSpPr>
                <p:nvPr/>
              </p:nvSpPr>
              <p:spPr bwMode="auto">
                <a:xfrm>
                  <a:off x="977901" y="2158998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Oval 417"/>
                <p:cNvSpPr>
                  <a:spLocks noChangeArrowheads="1"/>
                </p:cNvSpPr>
                <p:nvPr/>
              </p:nvSpPr>
              <p:spPr bwMode="auto">
                <a:xfrm>
                  <a:off x="1388532" y="2158998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Oval 418"/>
                <p:cNvSpPr>
                  <a:spLocks noChangeArrowheads="1"/>
                </p:cNvSpPr>
                <p:nvPr/>
              </p:nvSpPr>
              <p:spPr bwMode="auto">
                <a:xfrm>
                  <a:off x="1807611" y="2150532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Oval 419"/>
                <p:cNvSpPr>
                  <a:spLocks noChangeArrowheads="1"/>
                </p:cNvSpPr>
                <p:nvPr/>
              </p:nvSpPr>
              <p:spPr bwMode="auto">
                <a:xfrm>
                  <a:off x="2235156" y="2142066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" name="Oval 420"/>
                <p:cNvSpPr>
                  <a:spLocks noChangeArrowheads="1"/>
                </p:cNvSpPr>
                <p:nvPr/>
              </p:nvSpPr>
              <p:spPr bwMode="auto">
                <a:xfrm>
                  <a:off x="2103969" y="2514600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" name="Oval 421"/>
                <p:cNvSpPr>
                  <a:spLocks noChangeArrowheads="1"/>
                </p:cNvSpPr>
                <p:nvPr/>
              </p:nvSpPr>
              <p:spPr bwMode="auto">
                <a:xfrm>
                  <a:off x="1676400" y="2506134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" name="Oval 422"/>
                <p:cNvSpPr>
                  <a:spLocks noChangeArrowheads="1"/>
                </p:cNvSpPr>
                <p:nvPr/>
              </p:nvSpPr>
              <p:spPr bwMode="auto">
                <a:xfrm>
                  <a:off x="1248831" y="2506134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" name="Oval 423"/>
                <p:cNvSpPr>
                  <a:spLocks noChangeArrowheads="1"/>
                </p:cNvSpPr>
                <p:nvPr/>
              </p:nvSpPr>
              <p:spPr bwMode="auto">
                <a:xfrm>
                  <a:off x="842427" y="2506134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15" name="Straight Connector 424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1145505" y="2385870"/>
                  <a:ext cx="160480" cy="122377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6" name="Straight Connector 425"/>
                <p:cNvCxnSpPr>
                  <a:cxnSpLocks noChangeShapeType="1"/>
                </p:cNvCxnSpPr>
                <p:nvPr/>
              </p:nvCxnSpPr>
              <p:spPr bwMode="auto">
                <a:xfrm flipV="1">
                  <a:off x="1054095" y="2336802"/>
                  <a:ext cx="355606" cy="228601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7" name="Straight Connector 426"/>
                <p:cNvCxnSpPr>
                  <a:cxnSpLocks noChangeShapeType="1"/>
                </p:cNvCxnSpPr>
                <p:nvPr/>
              </p:nvCxnSpPr>
              <p:spPr bwMode="auto">
                <a:xfrm flipV="1">
                  <a:off x="1464732" y="2324103"/>
                  <a:ext cx="355606" cy="228601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8" name="Straight Connector 427"/>
                <p:cNvCxnSpPr>
                  <a:cxnSpLocks noChangeAspect="1"/>
                </p:cNvCxnSpPr>
                <p:nvPr/>
              </p:nvCxnSpPr>
              <p:spPr bwMode="auto">
                <a:xfrm flipV="1">
                  <a:off x="1888068" y="2328336"/>
                  <a:ext cx="369830" cy="237745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9" name="Straight Connector 428"/>
                <p:cNvCxnSpPr>
                  <a:cxnSpLocks noChangeAspect="1"/>
                </p:cNvCxnSpPr>
                <p:nvPr/>
              </p:nvCxnSpPr>
              <p:spPr bwMode="auto">
                <a:xfrm rot="16200000" flipH="1">
                  <a:off x="1557515" y="2368895"/>
                  <a:ext cx="184550" cy="140734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0" name="Straight Connector 429"/>
                <p:cNvCxnSpPr>
                  <a:cxnSpLocks noChangeAspect="1"/>
                </p:cNvCxnSpPr>
                <p:nvPr/>
              </p:nvCxnSpPr>
              <p:spPr bwMode="auto">
                <a:xfrm rot="16200000" flipH="1">
                  <a:off x="1971028" y="2371556"/>
                  <a:ext cx="195944" cy="149422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21" name="Oval 430"/>
                <p:cNvSpPr>
                  <a:spLocks noChangeArrowheads="1"/>
                </p:cNvSpPr>
                <p:nvPr/>
              </p:nvSpPr>
              <p:spPr bwMode="auto">
                <a:xfrm>
                  <a:off x="1147233" y="2366439"/>
                  <a:ext cx="152400" cy="152400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Oval 431"/>
                <p:cNvSpPr>
                  <a:spLocks noChangeArrowheads="1"/>
                </p:cNvSpPr>
                <p:nvPr/>
              </p:nvSpPr>
              <p:spPr bwMode="auto">
                <a:xfrm>
                  <a:off x="1570569" y="2362200"/>
                  <a:ext cx="152400" cy="152400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Oval 432"/>
                <p:cNvSpPr>
                  <a:spLocks noChangeArrowheads="1"/>
                </p:cNvSpPr>
                <p:nvPr/>
              </p:nvSpPr>
              <p:spPr bwMode="auto">
                <a:xfrm>
                  <a:off x="1989672" y="2370660"/>
                  <a:ext cx="152400" cy="152400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7" name="Group 55"/>
              <p:cNvGrpSpPr>
                <a:grpSpLocks/>
              </p:cNvGrpSpPr>
              <p:nvPr/>
            </p:nvGrpSpPr>
            <p:grpSpPr bwMode="auto">
              <a:xfrm flipH="1">
                <a:off x="986975" y="2810477"/>
                <a:ext cx="826262" cy="298021"/>
                <a:chOff x="842427" y="2142066"/>
                <a:chExt cx="1621329" cy="601134"/>
              </a:xfrm>
            </p:grpSpPr>
            <p:sp>
              <p:nvSpPr>
                <p:cNvPr id="90" name="Oval 399"/>
                <p:cNvSpPr>
                  <a:spLocks noChangeArrowheads="1"/>
                </p:cNvSpPr>
                <p:nvPr/>
              </p:nvSpPr>
              <p:spPr bwMode="auto">
                <a:xfrm>
                  <a:off x="977901" y="2158998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Oval 400"/>
                <p:cNvSpPr>
                  <a:spLocks noChangeArrowheads="1"/>
                </p:cNvSpPr>
                <p:nvPr/>
              </p:nvSpPr>
              <p:spPr bwMode="auto">
                <a:xfrm>
                  <a:off x="1388532" y="2158998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" name="Oval 401"/>
                <p:cNvSpPr>
                  <a:spLocks noChangeArrowheads="1"/>
                </p:cNvSpPr>
                <p:nvPr/>
              </p:nvSpPr>
              <p:spPr bwMode="auto">
                <a:xfrm>
                  <a:off x="1807611" y="2150532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Oval 402"/>
                <p:cNvSpPr>
                  <a:spLocks noChangeArrowheads="1"/>
                </p:cNvSpPr>
                <p:nvPr/>
              </p:nvSpPr>
              <p:spPr bwMode="auto">
                <a:xfrm>
                  <a:off x="2235156" y="2142066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Oval 403"/>
                <p:cNvSpPr>
                  <a:spLocks noChangeArrowheads="1"/>
                </p:cNvSpPr>
                <p:nvPr/>
              </p:nvSpPr>
              <p:spPr bwMode="auto">
                <a:xfrm>
                  <a:off x="2103969" y="2514600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Oval 404"/>
                <p:cNvSpPr>
                  <a:spLocks noChangeArrowheads="1"/>
                </p:cNvSpPr>
                <p:nvPr/>
              </p:nvSpPr>
              <p:spPr bwMode="auto">
                <a:xfrm>
                  <a:off x="1676400" y="2506134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Oval 405"/>
                <p:cNvSpPr>
                  <a:spLocks noChangeArrowheads="1"/>
                </p:cNvSpPr>
                <p:nvPr/>
              </p:nvSpPr>
              <p:spPr bwMode="auto">
                <a:xfrm>
                  <a:off x="1248831" y="2506134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Oval 406"/>
                <p:cNvSpPr>
                  <a:spLocks noChangeArrowheads="1"/>
                </p:cNvSpPr>
                <p:nvPr/>
              </p:nvSpPr>
              <p:spPr bwMode="auto">
                <a:xfrm>
                  <a:off x="842427" y="2506134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98" name="Straight Connector 407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1145505" y="2385870"/>
                  <a:ext cx="160480" cy="122377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9" name="Straight Connector 408"/>
                <p:cNvCxnSpPr>
                  <a:cxnSpLocks noChangeShapeType="1"/>
                </p:cNvCxnSpPr>
                <p:nvPr/>
              </p:nvCxnSpPr>
              <p:spPr bwMode="auto">
                <a:xfrm flipV="1">
                  <a:off x="1054095" y="2336802"/>
                  <a:ext cx="355606" cy="228601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0" name="Straight Connector 409"/>
                <p:cNvCxnSpPr>
                  <a:cxnSpLocks noChangeShapeType="1"/>
                </p:cNvCxnSpPr>
                <p:nvPr/>
              </p:nvCxnSpPr>
              <p:spPr bwMode="auto">
                <a:xfrm flipV="1">
                  <a:off x="1464732" y="2324103"/>
                  <a:ext cx="355606" cy="228601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1" name="Straight Connector 410"/>
                <p:cNvCxnSpPr>
                  <a:cxnSpLocks noChangeAspect="1"/>
                </p:cNvCxnSpPr>
                <p:nvPr/>
              </p:nvCxnSpPr>
              <p:spPr bwMode="auto">
                <a:xfrm flipV="1">
                  <a:off x="1888068" y="2328336"/>
                  <a:ext cx="369830" cy="237745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2" name="Straight Connector 411"/>
                <p:cNvCxnSpPr>
                  <a:cxnSpLocks noChangeAspect="1"/>
                </p:cNvCxnSpPr>
                <p:nvPr/>
              </p:nvCxnSpPr>
              <p:spPr bwMode="auto">
                <a:xfrm rot="16200000" flipH="1">
                  <a:off x="1557515" y="2368895"/>
                  <a:ext cx="184550" cy="140734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3" name="Straight Connector 412"/>
                <p:cNvCxnSpPr>
                  <a:cxnSpLocks noChangeAspect="1"/>
                </p:cNvCxnSpPr>
                <p:nvPr/>
              </p:nvCxnSpPr>
              <p:spPr bwMode="auto">
                <a:xfrm rot="16200000" flipH="1">
                  <a:off x="1971028" y="2371556"/>
                  <a:ext cx="195944" cy="149422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4" name="Oval 413"/>
                <p:cNvSpPr>
                  <a:spLocks noChangeArrowheads="1"/>
                </p:cNvSpPr>
                <p:nvPr/>
              </p:nvSpPr>
              <p:spPr bwMode="auto">
                <a:xfrm>
                  <a:off x="1147233" y="2366439"/>
                  <a:ext cx="152400" cy="152400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" name="Oval 414"/>
                <p:cNvSpPr>
                  <a:spLocks noChangeArrowheads="1"/>
                </p:cNvSpPr>
                <p:nvPr/>
              </p:nvSpPr>
              <p:spPr bwMode="auto">
                <a:xfrm>
                  <a:off x="1570569" y="2362200"/>
                  <a:ext cx="152400" cy="152400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" name="Oval 415"/>
                <p:cNvSpPr>
                  <a:spLocks noChangeArrowheads="1"/>
                </p:cNvSpPr>
                <p:nvPr/>
              </p:nvSpPr>
              <p:spPr bwMode="auto">
                <a:xfrm>
                  <a:off x="1989672" y="2370660"/>
                  <a:ext cx="152400" cy="152400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9" name="Group 73"/>
              <p:cNvGrpSpPr>
                <a:grpSpLocks/>
              </p:cNvGrpSpPr>
              <p:nvPr/>
            </p:nvGrpSpPr>
            <p:grpSpPr bwMode="auto">
              <a:xfrm flipH="1">
                <a:off x="984025" y="1895760"/>
                <a:ext cx="824786" cy="296545"/>
                <a:chOff x="842427" y="2142066"/>
                <a:chExt cx="1621329" cy="601134"/>
              </a:xfrm>
            </p:grpSpPr>
            <p:sp>
              <p:nvSpPr>
                <p:cNvPr id="64" name="Oval 382"/>
                <p:cNvSpPr>
                  <a:spLocks noChangeArrowheads="1"/>
                </p:cNvSpPr>
                <p:nvPr/>
              </p:nvSpPr>
              <p:spPr bwMode="auto">
                <a:xfrm>
                  <a:off x="977901" y="2158998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Oval 383"/>
                <p:cNvSpPr>
                  <a:spLocks noChangeArrowheads="1"/>
                </p:cNvSpPr>
                <p:nvPr/>
              </p:nvSpPr>
              <p:spPr bwMode="auto">
                <a:xfrm>
                  <a:off x="1388532" y="2158998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Oval 384"/>
                <p:cNvSpPr>
                  <a:spLocks noChangeArrowheads="1"/>
                </p:cNvSpPr>
                <p:nvPr/>
              </p:nvSpPr>
              <p:spPr bwMode="auto">
                <a:xfrm>
                  <a:off x="1807611" y="2150532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Oval 385"/>
                <p:cNvSpPr>
                  <a:spLocks noChangeArrowheads="1"/>
                </p:cNvSpPr>
                <p:nvPr/>
              </p:nvSpPr>
              <p:spPr bwMode="auto">
                <a:xfrm>
                  <a:off x="2235156" y="2142066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" name="Oval 386"/>
                <p:cNvSpPr>
                  <a:spLocks noChangeArrowheads="1"/>
                </p:cNvSpPr>
                <p:nvPr/>
              </p:nvSpPr>
              <p:spPr bwMode="auto">
                <a:xfrm>
                  <a:off x="2103969" y="2514600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Oval 387"/>
                <p:cNvSpPr>
                  <a:spLocks noChangeArrowheads="1"/>
                </p:cNvSpPr>
                <p:nvPr/>
              </p:nvSpPr>
              <p:spPr bwMode="auto">
                <a:xfrm>
                  <a:off x="1676400" y="2506134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" name="Oval 388"/>
                <p:cNvSpPr>
                  <a:spLocks noChangeArrowheads="1"/>
                </p:cNvSpPr>
                <p:nvPr/>
              </p:nvSpPr>
              <p:spPr bwMode="auto">
                <a:xfrm>
                  <a:off x="1248831" y="2506134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Oval 389"/>
                <p:cNvSpPr>
                  <a:spLocks noChangeArrowheads="1"/>
                </p:cNvSpPr>
                <p:nvPr/>
              </p:nvSpPr>
              <p:spPr bwMode="auto">
                <a:xfrm>
                  <a:off x="842427" y="2506134"/>
                  <a:ext cx="228600" cy="2286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81" name="Straight Connector 390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1145505" y="2385870"/>
                  <a:ext cx="160480" cy="122377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2" name="Straight Connector 391"/>
                <p:cNvCxnSpPr>
                  <a:cxnSpLocks noChangeShapeType="1"/>
                </p:cNvCxnSpPr>
                <p:nvPr/>
              </p:nvCxnSpPr>
              <p:spPr bwMode="auto">
                <a:xfrm flipV="1">
                  <a:off x="1054095" y="2336802"/>
                  <a:ext cx="355606" cy="228601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3" name="Straight Connector 392"/>
                <p:cNvCxnSpPr>
                  <a:cxnSpLocks noChangeShapeType="1"/>
                </p:cNvCxnSpPr>
                <p:nvPr/>
              </p:nvCxnSpPr>
              <p:spPr bwMode="auto">
                <a:xfrm flipV="1">
                  <a:off x="1464732" y="2324103"/>
                  <a:ext cx="355606" cy="228601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4" name="Straight Connector 393"/>
                <p:cNvCxnSpPr>
                  <a:cxnSpLocks noChangeAspect="1"/>
                </p:cNvCxnSpPr>
                <p:nvPr/>
              </p:nvCxnSpPr>
              <p:spPr bwMode="auto">
                <a:xfrm flipV="1">
                  <a:off x="1888068" y="2328336"/>
                  <a:ext cx="369830" cy="237745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5" name="Straight Connector 394"/>
                <p:cNvCxnSpPr>
                  <a:cxnSpLocks noChangeAspect="1"/>
                </p:cNvCxnSpPr>
                <p:nvPr/>
              </p:nvCxnSpPr>
              <p:spPr bwMode="auto">
                <a:xfrm rot="16200000" flipH="1">
                  <a:off x="1557515" y="2368895"/>
                  <a:ext cx="184550" cy="140734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6" name="Straight Connector 395"/>
                <p:cNvCxnSpPr>
                  <a:cxnSpLocks noChangeAspect="1"/>
                </p:cNvCxnSpPr>
                <p:nvPr/>
              </p:nvCxnSpPr>
              <p:spPr bwMode="auto">
                <a:xfrm rot="16200000" flipH="1">
                  <a:off x="1971028" y="2371556"/>
                  <a:ext cx="195944" cy="149422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87" name="Oval 396"/>
                <p:cNvSpPr>
                  <a:spLocks noChangeArrowheads="1"/>
                </p:cNvSpPr>
                <p:nvPr/>
              </p:nvSpPr>
              <p:spPr bwMode="auto">
                <a:xfrm>
                  <a:off x="1147233" y="2366439"/>
                  <a:ext cx="152400" cy="152400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Oval 397"/>
                <p:cNvSpPr>
                  <a:spLocks noChangeArrowheads="1"/>
                </p:cNvSpPr>
                <p:nvPr/>
              </p:nvSpPr>
              <p:spPr bwMode="auto">
                <a:xfrm>
                  <a:off x="1570569" y="2362200"/>
                  <a:ext cx="152400" cy="152400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Oval 398"/>
                <p:cNvSpPr>
                  <a:spLocks noChangeArrowheads="1"/>
                </p:cNvSpPr>
                <p:nvPr/>
              </p:nvSpPr>
              <p:spPr bwMode="auto">
                <a:xfrm>
                  <a:off x="1989672" y="2370660"/>
                  <a:ext cx="152400" cy="152400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0" name="Oval 372"/>
              <p:cNvSpPr>
                <a:spLocks noChangeArrowheads="1"/>
              </p:cNvSpPr>
              <p:nvPr/>
            </p:nvSpPr>
            <p:spPr bwMode="auto">
              <a:xfrm>
                <a:off x="1146326" y="2236565"/>
                <a:ext cx="78199" cy="75243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Oval 373"/>
              <p:cNvSpPr>
                <a:spLocks noChangeArrowheads="1"/>
              </p:cNvSpPr>
              <p:nvPr/>
            </p:nvSpPr>
            <p:spPr bwMode="auto">
              <a:xfrm>
                <a:off x="1366170" y="2239516"/>
                <a:ext cx="78200" cy="75243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Oval 374"/>
              <p:cNvSpPr>
                <a:spLocks noChangeArrowheads="1"/>
              </p:cNvSpPr>
              <p:nvPr/>
            </p:nvSpPr>
            <p:spPr bwMode="auto">
              <a:xfrm>
                <a:off x="1581588" y="2239516"/>
                <a:ext cx="78200" cy="75243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Oval 375"/>
              <p:cNvSpPr>
                <a:spLocks noChangeArrowheads="1"/>
              </p:cNvSpPr>
              <p:nvPr/>
            </p:nvSpPr>
            <p:spPr bwMode="auto">
              <a:xfrm>
                <a:off x="1439944" y="2227713"/>
                <a:ext cx="78200" cy="75243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Oval 376"/>
              <p:cNvSpPr>
                <a:spLocks noChangeArrowheads="1"/>
              </p:cNvSpPr>
              <p:nvPr/>
            </p:nvSpPr>
            <p:spPr bwMode="auto">
              <a:xfrm>
                <a:off x="1574212" y="2692449"/>
                <a:ext cx="76724" cy="75242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377"/>
              <p:cNvSpPr>
                <a:spLocks noChangeArrowheads="1"/>
              </p:cNvSpPr>
              <p:nvPr/>
            </p:nvSpPr>
            <p:spPr bwMode="auto">
              <a:xfrm>
                <a:off x="1150752" y="2699825"/>
                <a:ext cx="78200" cy="75243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Oval 378"/>
              <p:cNvSpPr>
                <a:spLocks noChangeArrowheads="1"/>
              </p:cNvSpPr>
              <p:nvPr/>
            </p:nvSpPr>
            <p:spPr bwMode="auto">
              <a:xfrm>
                <a:off x="1379450" y="2688022"/>
                <a:ext cx="78199" cy="75243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Oval 379"/>
              <p:cNvSpPr>
                <a:spLocks noChangeArrowheads="1"/>
              </p:cNvSpPr>
              <p:nvPr/>
            </p:nvSpPr>
            <p:spPr bwMode="auto">
              <a:xfrm>
                <a:off x="1361744" y="2724906"/>
                <a:ext cx="78199" cy="75242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Oval 380"/>
              <p:cNvSpPr>
                <a:spLocks noChangeArrowheads="1"/>
              </p:cNvSpPr>
              <p:nvPr/>
            </p:nvSpPr>
            <p:spPr bwMode="auto">
              <a:xfrm>
                <a:off x="1295348" y="2692449"/>
                <a:ext cx="78200" cy="75242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381"/>
              <p:cNvSpPr>
                <a:spLocks noChangeArrowheads="1"/>
              </p:cNvSpPr>
              <p:nvPr/>
            </p:nvSpPr>
            <p:spPr bwMode="auto">
              <a:xfrm>
                <a:off x="1369121" y="2198206"/>
                <a:ext cx="76724" cy="75243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1" name="Picture 40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1410052" y="1354638"/>
              <a:ext cx="351963" cy="436381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</p:pic>
        <p:pic>
          <p:nvPicPr>
            <p:cNvPr id="42" name="Picture 41" descr="battery_ross_unlabeled_highres.jpg"/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316710" y="790163"/>
              <a:ext cx="494537" cy="51441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628986" y="1365196"/>
              <a:ext cx="1068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Chemical</a:t>
              </a:r>
            </a:p>
            <a:p>
              <a:pPr algn="ctr"/>
              <a:r>
                <a:rPr lang="en-US" sz="900" dirty="0" smtClean="0"/>
                <a:t>Transformation</a:t>
              </a:r>
              <a:endParaRPr lang="en-US" sz="9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02454" y="2698610"/>
            <a:ext cx="1018444" cy="727642"/>
            <a:chOff x="1398579" y="2508110"/>
            <a:chExt cx="1018444" cy="727642"/>
          </a:xfrm>
        </p:grpSpPr>
        <p:sp>
          <p:nvSpPr>
            <p:cNvPr id="126" name="TextBox 125"/>
            <p:cNvSpPr txBox="1"/>
            <p:nvPr/>
          </p:nvSpPr>
          <p:spPr>
            <a:xfrm>
              <a:off x="1843021" y="2910979"/>
              <a:ext cx="574002" cy="238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Liquid</a:t>
              </a:r>
              <a:endParaRPr lang="en-US" sz="9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760736" y="2558589"/>
              <a:ext cx="532022" cy="232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Solid</a:t>
              </a:r>
              <a:endParaRPr lang="en-US" sz="900" dirty="0"/>
            </a:p>
          </p:txBody>
        </p:sp>
        <p:grpSp>
          <p:nvGrpSpPr>
            <p:cNvPr id="128" name="Group 127"/>
            <p:cNvGrpSpPr>
              <a:grpSpLocks noChangeAspect="1"/>
            </p:cNvGrpSpPr>
            <p:nvPr/>
          </p:nvGrpSpPr>
          <p:grpSpPr>
            <a:xfrm rot="16200000">
              <a:off x="1424450" y="2832901"/>
              <a:ext cx="392733" cy="412969"/>
              <a:chOff x="-1394736" y="3148723"/>
              <a:chExt cx="1565275" cy="1645920"/>
            </a:xfrm>
          </p:grpSpPr>
          <p:grpSp>
            <p:nvGrpSpPr>
              <p:cNvPr id="130" name="Group 14"/>
              <p:cNvGrpSpPr>
                <a:grpSpLocks/>
              </p:cNvGrpSpPr>
              <p:nvPr/>
            </p:nvGrpSpPr>
            <p:grpSpPr bwMode="auto">
              <a:xfrm rot="16905315">
                <a:off x="-1298216" y="3442728"/>
                <a:ext cx="332105" cy="278130"/>
                <a:chOff x="1028" y="744"/>
                <a:chExt cx="364" cy="244"/>
              </a:xfrm>
            </p:grpSpPr>
            <p:grpSp>
              <p:nvGrpSpPr>
                <p:cNvPr id="249" name="Group 15"/>
                <p:cNvGrpSpPr>
                  <a:grpSpLocks/>
                </p:cNvGrpSpPr>
                <p:nvPr/>
              </p:nvGrpSpPr>
              <p:grpSpPr bwMode="auto">
                <a:xfrm rot="3674308">
                  <a:off x="1128" y="672"/>
                  <a:ext cx="192" cy="336"/>
                  <a:chOff x="3360" y="2640"/>
                  <a:chExt cx="192" cy="336"/>
                </a:xfrm>
              </p:grpSpPr>
              <p:sp>
                <p:nvSpPr>
                  <p:cNvPr id="256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2784"/>
                    <a:ext cx="192" cy="192"/>
                  </a:xfrm>
                  <a:prstGeom prst="pentagon">
                    <a:avLst/>
                  </a:prstGeom>
                  <a:solidFill>
                    <a:srgbClr val="0000FF">
                      <a:alpha val="0"/>
                    </a:srgbClr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257" name="Line 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264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0" name="Oval 18"/>
                <p:cNvSpPr>
                  <a:spLocks noChangeArrowheads="1"/>
                </p:cNvSpPr>
                <p:nvPr/>
              </p:nvSpPr>
              <p:spPr bwMode="auto">
                <a:xfrm>
                  <a:off x="1220" y="80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51" name="Oval 19"/>
                <p:cNvSpPr>
                  <a:spLocks noChangeArrowheads="1"/>
                </p:cNvSpPr>
                <p:nvPr/>
              </p:nvSpPr>
              <p:spPr bwMode="auto">
                <a:xfrm>
                  <a:off x="1200" y="91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52" name="Oval 20"/>
                <p:cNvSpPr>
                  <a:spLocks noChangeArrowheads="1"/>
                </p:cNvSpPr>
                <p:nvPr/>
              </p:nvSpPr>
              <p:spPr bwMode="auto">
                <a:xfrm>
                  <a:off x="1111" y="761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53" name="Oval 21"/>
                <p:cNvSpPr>
                  <a:spLocks noChangeArrowheads="1"/>
                </p:cNvSpPr>
                <p:nvPr/>
              </p:nvSpPr>
              <p:spPr bwMode="auto">
                <a:xfrm>
                  <a:off x="1338" y="747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54" name="Oval 22"/>
                <p:cNvSpPr>
                  <a:spLocks noChangeArrowheads="1"/>
                </p:cNvSpPr>
                <p:nvPr/>
              </p:nvSpPr>
              <p:spPr bwMode="auto">
                <a:xfrm>
                  <a:off x="1083" y="94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55" name="Oval 23"/>
                <p:cNvSpPr>
                  <a:spLocks noChangeArrowheads="1"/>
                </p:cNvSpPr>
                <p:nvPr/>
              </p:nvSpPr>
              <p:spPr bwMode="auto">
                <a:xfrm>
                  <a:off x="1028" y="85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1" name="Group 30"/>
              <p:cNvGrpSpPr>
                <a:grpSpLocks/>
              </p:cNvGrpSpPr>
              <p:nvPr/>
            </p:nvGrpSpPr>
            <p:grpSpPr bwMode="auto">
              <a:xfrm rot="15918845">
                <a:off x="-529231" y="3356368"/>
                <a:ext cx="349250" cy="225425"/>
                <a:chOff x="1028" y="744"/>
                <a:chExt cx="364" cy="244"/>
              </a:xfrm>
            </p:grpSpPr>
            <p:grpSp>
              <p:nvGrpSpPr>
                <p:cNvPr id="240" name="Group 31"/>
                <p:cNvGrpSpPr>
                  <a:grpSpLocks/>
                </p:cNvGrpSpPr>
                <p:nvPr/>
              </p:nvGrpSpPr>
              <p:grpSpPr bwMode="auto">
                <a:xfrm rot="3674308">
                  <a:off x="1128" y="672"/>
                  <a:ext cx="192" cy="336"/>
                  <a:chOff x="3360" y="2640"/>
                  <a:chExt cx="192" cy="336"/>
                </a:xfrm>
              </p:grpSpPr>
              <p:sp>
                <p:nvSpPr>
                  <p:cNvPr id="247" name="AutoShape 32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2784"/>
                    <a:ext cx="192" cy="192"/>
                  </a:xfrm>
                  <a:prstGeom prst="pentagon">
                    <a:avLst/>
                  </a:prstGeom>
                  <a:solidFill>
                    <a:srgbClr val="0000FF">
                      <a:alpha val="0"/>
                    </a:srgbClr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248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264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1" name="Oval 34"/>
                <p:cNvSpPr>
                  <a:spLocks noChangeArrowheads="1"/>
                </p:cNvSpPr>
                <p:nvPr/>
              </p:nvSpPr>
              <p:spPr bwMode="auto">
                <a:xfrm>
                  <a:off x="1220" y="80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42" name="Oval 35"/>
                <p:cNvSpPr>
                  <a:spLocks noChangeArrowheads="1"/>
                </p:cNvSpPr>
                <p:nvPr/>
              </p:nvSpPr>
              <p:spPr bwMode="auto">
                <a:xfrm>
                  <a:off x="1200" y="91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43" name="Oval 36"/>
                <p:cNvSpPr>
                  <a:spLocks noChangeArrowheads="1"/>
                </p:cNvSpPr>
                <p:nvPr/>
              </p:nvSpPr>
              <p:spPr bwMode="auto">
                <a:xfrm>
                  <a:off x="1111" y="761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44" name="Oval 37"/>
                <p:cNvSpPr>
                  <a:spLocks noChangeArrowheads="1"/>
                </p:cNvSpPr>
                <p:nvPr/>
              </p:nvSpPr>
              <p:spPr bwMode="auto">
                <a:xfrm>
                  <a:off x="1338" y="747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45" name="Oval 38"/>
                <p:cNvSpPr>
                  <a:spLocks noChangeArrowheads="1"/>
                </p:cNvSpPr>
                <p:nvPr/>
              </p:nvSpPr>
              <p:spPr bwMode="auto">
                <a:xfrm>
                  <a:off x="1083" y="94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46" name="Oval 39"/>
                <p:cNvSpPr>
                  <a:spLocks noChangeArrowheads="1"/>
                </p:cNvSpPr>
                <p:nvPr/>
              </p:nvSpPr>
              <p:spPr bwMode="auto">
                <a:xfrm>
                  <a:off x="1028" y="85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2" name="Group 40"/>
              <p:cNvGrpSpPr>
                <a:grpSpLocks/>
              </p:cNvGrpSpPr>
              <p:nvPr/>
            </p:nvGrpSpPr>
            <p:grpSpPr bwMode="auto">
              <a:xfrm>
                <a:off x="-1394736" y="3829443"/>
                <a:ext cx="229235" cy="352425"/>
                <a:chOff x="1122" y="2928"/>
                <a:chExt cx="209" cy="321"/>
              </a:xfrm>
            </p:grpSpPr>
            <p:sp>
              <p:nvSpPr>
                <p:cNvPr id="229" name="Line 41"/>
                <p:cNvSpPr>
                  <a:spLocks noChangeShapeType="1"/>
                </p:cNvSpPr>
                <p:nvPr/>
              </p:nvSpPr>
              <p:spPr bwMode="auto">
                <a:xfrm rot="3422550">
                  <a:off x="1188" y="3079"/>
                  <a:ext cx="0" cy="84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" name="Line 42"/>
                <p:cNvSpPr>
                  <a:spLocks noChangeShapeType="1"/>
                </p:cNvSpPr>
                <p:nvPr/>
              </p:nvSpPr>
              <p:spPr bwMode="auto">
                <a:xfrm rot="3422550" flipV="1">
                  <a:off x="1220" y="3100"/>
                  <a:ext cx="81" cy="42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1" name="Line 43"/>
                <p:cNvSpPr>
                  <a:spLocks noChangeShapeType="1"/>
                </p:cNvSpPr>
                <p:nvPr/>
              </p:nvSpPr>
              <p:spPr bwMode="auto">
                <a:xfrm rot="3422550">
                  <a:off x="1264" y="3170"/>
                  <a:ext cx="80" cy="42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" name="Line 44"/>
                <p:cNvSpPr>
                  <a:spLocks noChangeShapeType="1"/>
                </p:cNvSpPr>
                <p:nvPr/>
              </p:nvSpPr>
              <p:spPr bwMode="auto">
                <a:xfrm rot="3422550" flipH="1" flipV="1">
                  <a:off x="1177" y="3031"/>
                  <a:ext cx="81" cy="42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" name="Line 45"/>
                <p:cNvSpPr>
                  <a:spLocks noChangeShapeType="1"/>
                </p:cNvSpPr>
                <p:nvPr/>
              </p:nvSpPr>
              <p:spPr bwMode="auto">
                <a:xfrm rot="3422550">
                  <a:off x="1245" y="2940"/>
                  <a:ext cx="2" cy="77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" name="Oval 46"/>
                <p:cNvSpPr>
                  <a:spLocks noChangeArrowheads="1"/>
                </p:cNvSpPr>
                <p:nvPr/>
              </p:nvSpPr>
              <p:spPr bwMode="auto">
                <a:xfrm rot="11458273">
                  <a:off x="1207" y="3069"/>
                  <a:ext cx="40" cy="4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35" name="Oval 47"/>
                <p:cNvSpPr>
                  <a:spLocks noChangeArrowheads="1"/>
                </p:cNvSpPr>
                <p:nvPr/>
              </p:nvSpPr>
              <p:spPr bwMode="auto">
                <a:xfrm rot="11458273">
                  <a:off x="1276" y="2928"/>
                  <a:ext cx="40" cy="4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36" name="Oval 48"/>
                <p:cNvSpPr>
                  <a:spLocks noChangeArrowheads="1"/>
                </p:cNvSpPr>
                <p:nvPr/>
              </p:nvSpPr>
              <p:spPr bwMode="auto">
                <a:xfrm rot="11458273">
                  <a:off x="1291" y="3207"/>
                  <a:ext cx="40" cy="4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37" name="Oval 49"/>
                <p:cNvSpPr>
                  <a:spLocks noChangeArrowheads="1"/>
                </p:cNvSpPr>
                <p:nvPr/>
              </p:nvSpPr>
              <p:spPr bwMode="auto">
                <a:xfrm rot="11458273">
                  <a:off x="1122" y="3132"/>
                  <a:ext cx="40" cy="4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38" name="Oval 50"/>
                <p:cNvSpPr>
                  <a:spLocks noChangeArrowheads="1"/>
                </p:cNvSpPr>
                <p:nvPr/>
              </p:nvSpPr>
              <p:spPr bwMode="auto">
                <a:xfrm rot="11458273">
                  <a:off x="1193" y="2991"/>
                  <a:ext cx="41" cy="4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39" name="Oval 51"/>
                <p:cNvSpPr>
                  <a:spLocks noChangeArrowheads="1"/>
                </p:cNvSpPr>
                <p:nvPr/>
              </p:nvSpPr>
              <p:spPr bwMode="auto">
                <a:xfrm rot="11458273">
                  <a:off x="1276" y="3115"/>
                  <a:ext cx="40" cy="4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" name="Group 52"/>
              <p:cNvGrpSpPr>
                <a:grpSpLocks/>
              </p:cNvGrpSpPr>
              <p:nvPr/>
            </p:nvGrpSpPr>
            <p:grpSpPr bwMode="auto">
              <a:xfrm rot="8947321">
                <a:off x="-597176" y="4517783"/>
                <a:ext cx="306070" cy="276860"/>
                <a:chOff x="1872" y="1584"/>
                <a:chExt cx="332" cy="288"/>
              </a:xfrm>
            </p:grpSpPr>
            <p:sp>
              <p:nvSpPr>
                <p:cNvPr id="218" name="Line 53"/>
                <p:cNvSpPr>
                  <a:spLocks noChangeShapeType="1"/>
                </p:cNvSpPr>
                <p:nvPr/>
              </p:nvSpPr>
              <p:spPr bwMode="auto">
                <a:xfrm rot="2429744">
                  <a:off x="2000" y="1722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9" name="Line 54"/>
                <p:cNvSpPr>
                  <a:spLocks noChangeShapeType="1"/>
                </p:cNvSpPr>
                <p:nvPr/>
              </p:nvSpPr>
              <p:spPr bwMode="auto">
                <a:xfrm rot="2429744" flipV="1">
                  <a:off x="2035" y="1722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" name="Line 55"/>
                <p:cNvSpPr>
                  <a:spLocks noChangeShapeType="1"/>
                </p:cNvSpPr>
                <p:nvPr/>
              </p:nvSpPr>
              <p:spPr bwMode="auto">
                <a:xfrm rot="2429744">
                  <a:off x="2108" y="1785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Line 56"/>
                <p:cNvSpPr>
                  <a:spLocks noChangeShapeType="1"/>
                </p:cNvSpPr>
                <p:nvPr/>
              </p:nvSpPr>
              <p:spPr bwMode="auto">
                <a:xfrm rot="2429744" flipH="1" flipV="1">
                  <a:off x="1962" y="166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" name="Line 57"/>
                <p:cNvSpPr>
                  <a:spLocks noChangeShapeType="1"/>
                </p:cNvSpPr>
                <p:nvPr/>
              </p:nvSpPr>
              <p:spPr bwMode="auto">
                <a:xfrm rot="2429744" flipH="1">
                  <a:off x="1889" y="1597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3" name="Oval 58"/>
                <p:cNvSpPr>
                  <a:spLocks noChangeArrowheads="1"/>
                </p:cNvSpPr>
                <p:nvPr/>
              </p:nvSpPr>
              <p:spPr bwMode="auto">
                <a:xfrm rot="10465467">
                  <a:off x="2009" y="1701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24" name="Oval 59"/>
                <p:cNvSpPr>
                  <a:spLocks noChangeArrowheads="1"/>
                </p:cNvSpPr>
                <p:nvPr/>
              </p:nvSpPr>
              <p:spPr bwMode="auto">
                <a:xfrm rot="10465467">
                  <a:off x="1872" y="158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25" name="Oval 60"/>
                <p:cNvSpPr>
                  <a:spLocks noChangeArrowheads="1"/>
                </p:cNvSpPr>
                <p:nvPr/>
              </p:nvSpPr>
              <p:spPr bwMode="auto">
                <a:xfrm rot="10465467">
                  <a:off x="2153" y="182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26" name="Oval 61"/>
                <p:cNvSpPr>
                  <a:spLocks noChangeArrowheads="1"/>
                </p:cNvSpPr>
                <p:nvPr/>
              </p:nvSpPr>
              <p:spPr bwMode="auto">
                <a:xfrm rot="10465467">
                  <a:off x="1934" y="1797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27" name="Oval 62"/>
                <p:cNvSpPr>
                  <a:spLocks noChangeArrowheads="1"/>
                </p:cNvSpPr>
                <p:nvPr/>
              </p:nvSpPr>
              <p:spPr bwMode="auto">
                <a:xfrm rot="10465467">
                  <a:off x="1968" y="161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28" name="Oval 63"/>
                <p:cNvSpPr>
                  <a:spLocks noChangeArrowheads="1"/>
                </p:cNvSpPr>
                <p:nvPr/>
              </p:nvSpPr>
              <p:spPr bwMode="auto">
                <a:xfrm rot="10465467">
                  <a:off x="2105" y="172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" name="Group 133"/>
              <p:cNvGrpSpPr>
                <a:grpSpLocks/>
              </p:cNvGrpSpPr>
              <p:nvPr/>
            </p:nvGrpSpPr>
            <p:grpSpPr bwMode="auto">
              <a:xfrm rot="15918845">
                <a:off x="-127118" y="4290930"/>
                <a:ext cx="373063" cy="222250"/>
                <a:chOff x="1028" y="744"/>
                <a:chExt cx="364" cy="244"/>
              </a:xfrm>
            </p:grpSpPr>
            <p:grpSp>
              <p:nvGrpSpPr>
                <p:cNvPr id="209" name="Group 134"/>
                <p:cNvGrpSpPr>
                  <a:grpSpLocks/>
                </p:cNvGrpSpPr>
                <p:nvPr/>
              </p:nvGrpSpPr>
              <p:grpSpPr bwMode="auto">
                <a:xfrm rot="3674308">
                  <a:off x="1128" y="672"/>
                  <a:ext cx="192" cy="336"/>
                  <a:chOff x="3360" y="2640"/>
                  <a:chExt cx="192" cy="336"/>
                </a:xfrm>
              </p:grpSpPr>
              <p:sp>
                <p:nvSpPr>
                  <p:cNvPr id="216" name="AutoShape 135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2784"/>
                    <a:ext cx="192" cy="192"/>
                  </a:xfrm>
                  <a:prstGeom prst="pentagon">
                    <a:avLst/>
                  </a:prstGeom>
                  <a:solidFill>
                    <a:srgbClr val="0000FF">
                      <a:alpha val="0"/>
                    </a:srgbClr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217" name="Line 1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264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0" name="Oval 137"/>
                <p:cNvSpPr>
                  <a:spLocks noChangeArrowheads="1"/>
                </p:cNvSpPr>
                <p:nvPr/>
              </p:nvSpPr>
              <p:spPr bwMode="auto">
                <a:xfrm>
                  <a:off x="1220" y="80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11" name="Oval 138"/>
                <p:cNvSpPr>
                  <a:spLocks noChangeArrowheads="1"/>
                </p:cNvSpPr>
                <p:nvPr/>
              </p:nvSpPr>
              <p:spPr bwMode="auto">
                <a:xfrm>
                  <a:off x="1200" y="91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12" name="Oval 139"/>
                <p:cNvSpPr>
                  <a:spLocks noChangeArrowheads="1"/>
                </p:cNvSpPr>
                <p:nvPr/>
              </p:nvSpPr>
              <p:spPr bwMode="auto">
                <a:xfrm>
                  <a:off x="1111" y="761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13" name="Oval 140"/>
                <p:cNvSpPr>
                  <a:spLocks noChangeArrowheads="1"/>
                </p:cNvSpPr>
                <p:nvPr/>
              </p:nvSpPr>
              <p:spPr bwMode="auto">
                <a:xfrm>
                  <a:off x="1338" y="747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14" name="Oval 141"/>
                <p:cNvSpPr>
                  <a:spLocks noChangeArrowheads="1"/>
                </p:cNvSpPr>
                <p:nvPr/>
              </p:nvSpPr>
              <p:spPr bwMode="auto">
                <a:xfrm>
                  <a:off x="1083" y="94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15" name="Oval 142"/>
                <p:cNvSpPr>
                  <a:spLocks noChangeArrowheads="1"/>
                </p:cNvSpPr>
                <p:nvPr/>
              </p:nvSpPr>
              <p:spPr bwMode="auto">
                <a:xfrm>
                  <a:off x="1028" y="85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5" name="Group 143"/>
              <p:cNvGrpSpPr>
                <a:grpSpLocks/>
              </p:cNvGrpSpPr>
              <p:nvPr/>
            </p:nvGrpSpPr>
            <p:grpSpPr bwMode="auto">
              <a:xfrm rot="15918845">
                <a:off x="-1193918" y="4443330"/>
                <a:ext cx="373063" cy="222250"/>
                <a:chOff x="1028" y="744"/>
                <a:chExt cx="364" cy="244"/>
              </a:xfrm>
            </p:grpSpPr>
            <p:grpSp>
              <p:nvGrpSpPr>
                <p:cNvPr id="200" name="Group 144"/>
                <p:cNvGrpSpPr>
                  <a:grpSpLocks/>
                </p:cNvGrpSpPr>
                <p:nvPr/>
              </p:nvGrpSpPr>
              <p:grpSpPr bwMode="auto">
                <a:xfrm rot="3674308">
                  <a:off x="1128" y="672"/>
                  <a:ext cx="192" cy="336"/>
                  <a:chOff x="3360" y="2640"/>
                  <a:chExt cx="192" cy="336"/>
                </a:xfrm>
              </p:grpSpPr>
              <p:sp>
                <p:nvSpPr>
                  <p:cNvPr id="207" name="AutoShape 145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2784"/>
                    <a:ext cx="192" cy="192"/>
                  </a:xfrm>
                  <a:prstGeom prst="pentagon">
                    <a:avLst/>
                  </a:prstGeom>
                  <a:solidFill>
                    <a:srgbClr val="0000FF">
                      <a:alpha val="0"/>
                    </a:srgbClr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Line 1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264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1" name="Oval 147"/>
                <p:cNvSpPr>
                  <a:spLocks noChangeArrowheads="1"/>
                </p:cNvSpPr>
                <p:nvPr/>
              </p:nvSpPr>
              <p:spPr bwMode="auto">
                <a:xfrm>
                  <a:off x="1220" y="80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02" name="Oval 148"/>
                <p:cNvSpPr>
                  <a:spLocks noChangeArrowheads="1"/>
                </p:cNvSpPr>
                <p:nvPr/>
              </p:nvSpPr>
              <p:spPr bwMode="auto">
                <a:xfrm>
                  <a:off x="1200" y="91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03" name="Oval 149"/>
                <p:cNvSpPr>
                  <a:spLocks noChangeArrowheads="1"/>
                </p:cNvSpPr>
                <p:nvPr/>
              </p:nvSpPr>
              <p:spPr bwMode="auto">
                <a:xfrm>
                  <a:off x="1111" y="761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04" name="Oval 150"/>
                <p:cNvSpPr>
                  <a:spLocks noChangeArrowheads="1"/>
                </p:cNvSpPr>
                <p:nvPr/>
              </p:nvSpPr>
              <p:spPr bwMode="auto">
                <a:xfrm>
                  <a:off x="1338" y="747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05" name="Oval 151"/>
                <p:cNvSpPr>
                  <a:spLocks noChangeArrowheads="1"/>
                </p:cNvSpPr>
                <p:nvPr/>
              </p:nvSpPr>
              <p:spPr bwMode="auto">
                <a:xfrm>
                  <a:off x="1083" y="94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06" name="Oval 152"/>
                <p:cNvSpPr>
                  <a:spLocks noChangeArrowheads="1"/>
                </p:cNvSpPr>
                <p:nvPr/>
              </p:nvSpPr>
              <p:spPr bwMode="auto">
                <a:xfrm>
                  <a:off x="1028" y="85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6" name="Group 153"/>
              <p:cNvGrpSpPr>
                <a:grpSpLocks/>
              </p:cNvGrpSpPr>
              <p:nvPr/>
            </p:nvGrpSpPr>
            <p:grpSpPr bwMode="auto">
              <a:xfrm rot="8947321">
                <a:off x="-966111" y="3758323"/>
                <a:ext cx="230188" cy="277813"/>
                <a:chOff x="1872" y="1584"/>
                <a:chExt cx="332" cy="288"/>
              </a:xfrm>
            </p:grpSpPr>
            <p:sp>
              <p:nvSpPr>
                <p:cNvPr id="189" name="Line 154"/>
                <p:cNvSpPr>
                  <a:spLocks noChangeShapeType="1"/>
                </p:cNvSpPr>
                <p:nvPr/>
              </p:nvSpPr>
              <p:spPr bwMode="auto">
                <a:xfrm rot="2429744">
                  <a:off x="2000" y="1722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" name="Line 155"/>
                <p:cNvSpPr>
                  <a:spLocks noChangeShapeType="1"/>
                </p:cNvSpPr>
                <p:nvPr/>
              </p:nvSpPr>
              <p:spPr bwMode="auto">
                <a:xfrm rot="2429744" flipV="1">
                  <a:off x="2035" y="1722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1" name="Line 156"/>
                <p:cNvSpPr>
                  <a:spLocks noChangeShapeType="1"/>
                </p:cNvSpPr>
                <p:nvPr/>
              </p:nvSpPr>
              <p:spPr bwMode="auto">
                <a:xfrm rot="2429744">
                  <a:off x="2108" y="1785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2" name="Line 157"/>
                <p:cNvSpPr>
                  <a:spLocks noChangeShapeType="1"/>
                </p:cNvSpPr>
                <p:nvPr/>
              </p:nvSpPr>
              <p:spPr bwMode="auto">
                <a:xfrm rot="2429744" flipH="1" flipV="1">
                  <a:off x="1962" y="166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3" name="Line 158"/>
                <p:cNvSpPr>
                  <a:spLocks noChangeShapeType="1"/>
                </p:cNvSpPr>
                <p:nvPr/>
              </p:nvSpPr>
              <p:spPr bwMode="auto">
                <a:xfrm rot="2429744" flipH="1">
                  <a:off x="1889" y="1597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" name="Oval 159"/>
                <p:cNvSpPr>
                  <a:spLocks noChangeArrowheads="1"/>
                </p:cNvSpPr>
                <p:nvPr/>
              </p:nvSpPr>
              <p:spPr bwMode="auto">
                <a:xfrm rot="10465467">
                  <a:off x="2009" y="1701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95" name="Oval 160"/>
                <p:cNvSpPr>
                  <a:spLocks noChangeArrowheads="1"/>
                </p:cNvSpPr>
                <p:nvPr/>
              </p:nvSpPr>
              <p:spPr bwMode="auto">
                <a:xfrm rot="10465467">
                  <a:off x="1872" y="158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96" name="Oval 161"/>
                <p:cNvSpPr>
                  <a:spLocks noChangeArrowheads="1"/>
                </p:cNvSpPr>
                <p:nvPr/>
              </p:nvSpPr>
              <p:spPr bwMode="auto">
                <a:xfrm rot="10465467">
                  <a:off x="2153" y="182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97" name="Oval 162"/>
                <p:cNvSpPr>
                  <a:spLocks noChangeArrowheads="1"/>
                </p:cNvSpPr>
                <p:nvPr/>
              </p:nvSpPr>
              <p:spPr bwMode="auto">
                <a:xfrm rot="10465467">
                  <a:off x="1934" y="1797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98" name="Oval 163"/>
                <p:cNvSpPr>
                  <a:spLocks noChangeArrowheads="1"/>
                </p:cNvSpPr>
                <p:nvPr/>
              </p:nvSpPr>
              <p:spPr bwMode="auto">
                <a:xfrm rot="10465467">
                  <a:off x="1968" y="161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99" name="Oval 164"/>
                <p:cNvSpPr>
                  <a:spLocks noChangeArrowheads="1"/>
                </p:cNvSpPr>
                <p:nvPr/>
              </p:nvSpPr>
              <p:spPr bwMode="auto">
                <a:xfrm rot="10465467">
                  <a:off x="2105" y="172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7" name="Group 165"/>
              <p:cNvGrpSpPr>
                <a:grpSpLocks/>
              </p:cNvGrpSpPr>
              <p:nvPr/>
            </p:nvGrpSpPr>
            <p:grpSpPr bwMode="auto">
              <a:xfrm rot="8947321">
                <a:off x="-661311" y="3682123"/>
                <a:ext cx="306388" cy="277813"/>
                <a:chOff x="1872" y="1584"/>
                <a:chExt cx="332" cy="288"/>
              </a:xfrm>
            </p:grpSpPr>
            <p:sp>
              <p:nvSpPr>
                <p:cNvPr id="178" name="Line 166"/>
                <p:cNvSpPr>
                  <a:spLocks noChangeShapeType="1"/>
                </p:cNvSpPr>
                <p:nvPr/>
              </p:nvSpPr>
              <p:spPr bwMode="auto">
                <a:xfrm rot="2429744">
                  <a:off x="2000" y="1722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" name="Line 167"/>
                <p:cNvSpPr>
                  <a:spLocks noChangeShapeType="1"/>
                </p:cNvSpPr>
                <p:nvPr/>
              </p:nvSpPr>
              <p:spPr bwMode="auto">
                <a:xfrm rot="2429744" flipV="1">
                  <a:off x="2035" y="1722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0" name="Line 168"/>
                <p:cNvSpPr>
                  <a:spLocks noChangeShapeType="1"/>
                </p:cNvSpPr>
                <p:nvPr/>
              </p:nvSpPr>
              <p:spPr bwMode="auto">
                <a:xfrm rot="2429744">
                  <a:off x="2108" y="1785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1" name="Line 169"/>
                <p:cNvSpPr>
                  <a:spLocks noChangeShapeType="1"/>
                </p:cNvSpPr>
                <p:nvPr/>
              </p:nvSpPr>
              <p:spPr bwMode="auto">
                <a:xfrm rot="2429744" flipH="1" flipV="1">
                  <a:off x="1962" y="166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2" name="Line 170"/>
                <p:cNvSpPr>
                  <a:spLocks noChangeShapeType="1"/>
                </p:cNvSpPr>
                <p:nvPr/>
              </p:nvSpPr>
              <p:spPr bwMode="auto">
                <a:xfrm rot="2429744" flipH="1">
                  <a:off x="1889" y="1597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" name="Oval 171"/>
                <p:cNvSpPr>
                  <a:spLocks noChangeArrowheads="1"/>
                </p:cNvSpPr>
                <p:nvPr/>
              </p:nvSpPr>
              <p:spPr bwMode="auto">
                <a:xfrm rot="10465467">
                  <a:off x="2009" y="1701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84" name="Oval 172"/>
                <p:cNvSpPr>
                  <a:spLocks noChangeArrowheads="1"/>
                </p:cNvSpPr>
                <p:nvPr/>
              </p:nvSpPr>
              <p:spPr bwMode="auto">
                <a:xfrm rot="10465467">
                  <a:off x="1872" y="158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85" name="Oval 173"/>
                <p:cNvSpPr>
                  <a:spLocks noChangeArrowheads="1"/>
                </p:cNvSpPr>
                <p:nvPr/>
              </p:nvSpPr>
              <p:spPr bwMode="auto">
                <a:xfrm rot="10465467">
                  <a:off x="2153" y="1824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86" name="Oval 174"/>
                <p:cNvSpPr>
                  <a:spLocks noChangeArrowheads="1"/>
                </p:cNvSpPr>
                <p:nvPr/>
              </p:nvSpPr>
              <p:spPr bwMode="auto">
                <a:xfrm rot="10465467">
                  <a:off x="1934" y="1797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87" name="Oval 175"/>
                <p:cNvSpPr>
                  <a:spLocks noChangeArrowheads="1"/>
                </p:cNvSpPr>
                <p:nvPr/>
              </p:nvSpPr>
              <p:spPr bwMode="auto">
                <a:xfrm rot="10465467">
                  <a:off x="1968" y="161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88" name="Oval 176"/>
                <p:cNvSpPr>
                  <a:spLocks noChangeArrowheads="1"/>
                </p:cNvSpPr>
                <p:nvPr/>
              </p:nvSpPr>
              <p:spPr bwMode="auto">
                <a:xfrm rot="10465467">
                  <a:off x="2105" y="1728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8" name="Group 177"/>
              <p:cNvGrpSpPr>
                <a:grpSpLocks/>
              </p:cNvGrpSpPr>
              <p:nvPr/>
            </p:nvGrpSpPr>
            <p:grpSpPr bwMode="auto">
              <a:xfrm rot="15918845">
                <a:off x="-584318" y="3986130"/>
                <a:ext cx="373063" cy="222250"/>
                <a:chOff x="1028" y="744"/>
                <a:chExt cx="364" cy="244"/>
              </a:xfrm>
            </p:grpSpPr>
            <p:grpSp>
              <p:nvGrpSpPr>
                <p:cNvPr id="169" name="Group 178"/>
                <p:cNvGrpSpPr>
                  <a:grpSpLocks/>
                </p:cNvGrpSpPr>
                <p:nvPr/>
              </p:nvGrpSpPr>
              <p:grpSpPr bwMode="auto">
                <a:xfrm rot="3674308">
                  <a:off x="1128" y="672"/>
                  <a:ext cx="192" cy="336"/>
                  <a:chOff x="3360" y="2640"/>
                  <a:chExt cx="192" cy="336"/>
                </a:xfrm>
              </p:grpSpPr>
              <p:sp>
                <p:nvSpPr>
                  <p:cNvPr id="176" name="AutoShape 179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2784"/>
                    <a:ext cx="192" cy="192"/>
                  </a:xfrm>
                  <a:prstGeom prst="pentagon">
                    <a:avLst/>
                  </a:prstGeom>
                  <a:solidFill>
                    <a:srgbClr val="0000FF">
                      <a:alpha val="0"/>
                    </a:srgbClr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77" name="Line 1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264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0" name="Oval 181"/>
                <p:cNvSpPr>
                  <a:spLocks noChangeArrowheads="1"/>
                </p:cNvSpPr>
                <p:nvPr/>
              </p:nvSpPr>
              <p:spPr bwMode="auto">
                <a:xfrm>
                  <a:off x="1220" y="80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71" name="Oval 182"/>
                <p:cNvSpPr>
                  <a:spLocks noChangeArrowheads="1"/>
                </p:cNvSpPr>
                <p:nvPr/>
              </p:nvSpPr>
              <p:spPr bwMode="auto">
                <a:xfrm>
                  <a:off x="1200" y="91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72" name="Oval 183"/>
                <p:cNvSpPr>
                  <a:spLocks noChangeArrowheads="1"/>
                </p:cNvSpPr>
                <p:nvPr/>
              </p:nvSpPr>
              <p:spPr bwMode="auto">
                <a:xfrm>
                  <a:off x="1111" y="761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73" name="Oval 184"/>
                <p:cNvSpPr>
                  <a:spLocks noChangeArrowheads="1"/>
                </p:cNvSpPr>
                <p:nvPr/>
              </p:nvSpPr>
              <p:spPr bwMode="auto">
                <a:xfrm>
                  <a:off x="1338" y="747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74" name="Oval 185"/>
                <p:cNvSpPr>
                  <a:spLocks noChangeArrowheads="1"/>
                </p:cNvSpPr>
                <p:nvPr/>
              </p:nvSpPr>
              <p:spPr bwMode="auto">
                <a:xfrm>
                  <a:off x="1083" y="94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75" name="Oval 186"/>
                <p:cNvSpPr>
                  <a:spLocks noChangeArrowheads="1"/>
                </p:cNvSpPr>
                <p:nvPr/>
              </p:nvSpPr>
              <p:spPr bwMode="auto">
                <a:xfrm>
                  <a:off x="1028" y="85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9" name="Group 187"/>
              <p:cNvGrpSpPr>
                <a:grpSpLocks/>
              </p:cNvGrpSpPr>
              <p:nvPr/>
            </p:nvGrpSpPr>
            <p:grpSpPr bwMode="auto">
              <a:xfrm rot="15918845">
                <a:off x="-889118" y="4138530"/>
                <a:ext cx="373063" cy="222250"/>
                <a:chOff x="1028" y="744"/>
                <a:chExt cx="364" cy="244"/>
              </a:xfrm>
            </p:grpSpPr>
            <p:grpSp>
              <p:nvGrpSpPr>
                <p:cNvPr id="160" name="Group 188"/>
                <p:cNvGrpSpPr>
                  <a:grpSpLocks/>
                </p:cNvGrpSpPr>
                <p:nvPr/>
              </p:nvGrpSpPr>
              <p:grpSpPr bwMode="auto">
                <a:xfrm rot="3674308">
                  <a:off x="1128" y="672"/>
                  <a:ext cx="192" cy="336"/>
                  <a:chOff x="3360" y="2640"/>
                  <a:chExt cx="192" cy="336"/>
                </a:xfrm>
              </p:grpSpPr>
              <p:sp>
                <p:nvSpPr>
                  <p:cNvPr id="167" name="AutoShape 189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2784"/>
                    <a:ext cx="192" cy="192"/>
                  </a:xfrm>
                  <a:prstGeom prst="pentagon">
                    <a:avLst/>
                  </a:prstGeom>
                  <a:solidFill>
                    <a:srgbClr val="0000FF">
                      <a:alpha val="0"/>
                    </a:srgbClr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Line 19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264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1" name="Oval 191"/>
                <p:cNvSpPr>
                  <a:spLocks noChangeArrowheads="1"/>
                </p:cNvSpPr>
                <p:nvPr/>
              </p:nvSpPr>
              <p:spPr bwMode="auto">
                <a:xfrm>
                  <a:off x="1220" y="80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62" name="Oval 192"/>
                <p:cNvSpPr>
                  <a:spLocks noChangeArrowheads="1"/>
                </p:cNvSpPr>
                <p:nvPr/>
              </p:nvSpPr>
              <p:spPr bwMode="auto">
                <a:xfrm>
                  <a:off x="1200" y="91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63" name="Oval 193"/>
                <p:cNvSpPr>
                  <a:spLocks noChangeArrowheads="1"/>
                </p:cNvSpPr>
                <p:nvPr/>
              </p:nvSpPr>
              <p:spPr bwMode="auto">
                <a:xfrm>
                  <a:off x="1111" y="761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64" name="Oval 194"/>
                <p:cNvSpPr>
                  <a:spLocks noChangeArrowheads="1"/>
                </p:cNvSpPr>
                <p:nvPr/>
              </p:nvSpPr>
              <p:spPr bwMode="auto">
                <a:xfrm>
                  <a:off x="1338" y="747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65" name="Oval 195"/>
                <p:cNvSpPr>
                  <a:spLocks noChangeArrowheads="1"/>
                </p:cNvSpPr>
                <p:nvPr/>
              </p:nvSpPr>
              <p:spPr bwMode="auto">
                <a:xfrm>
                  <a:off x="1083" y="94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66" name="Oval 196"/>
                <p:cNvSpPr>
                  <a:spLocks noChangeArrowheads="1"/>
                </p:cNvSpPr>
                <p:nvPr/>
              </p:nvSpPr>
              <p:spPr bwMode="auto">
                <a:xfrm>
                  <a:off x="1028" y="85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0" name="Group 197"/>
              <p:cNvGrpSpPr>
                <a:grpSpLocks/>
              </p:cNvGrpSpPr>
              <p:nvPr/>
            </p:nvGrpSpPr>
            <p:grpSpPr bwMode="auto">
              <a:xfrm rot="15918845">
                <a:off x="-127118" y="3681330"/>
                <a:ext cx="373063" cy="222250"/>
                <a:chOff x="1028" y="744"/>
                <a:chExt cx="364" cy="244"/>
              </a:xfrm>
            </p:grpSpPr>
            <p:grpSp>
              <p:nvGrpSpPr>
                <p:cNvPr id="151" name="Group 198"/>
                <p:cNvGrpSpPr>
                  <a:grpSpLocks/>
                </p:cNvGrpSpPr>
                <p:nvPr/>
              </p:nvGrpSpPr>
              <p:grpSpPr bwMode="auto">
                <a:xfrm rot="3674308">
                  <a:off x="1128" y="672"/>
                  <a:ext cx="192" cy="336"/>
                  <a:chOff x="3360" y="2640"/>
                  <a:chExt cx="192" cy="336"/>
                </a:xfrm>
              </p:grpSpPr>
              <p:sp>
                <p:nvSpPr>
                  <p:cNvPr id="158" name="AutoShape 199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2784"/>
                    <a:ext cx="192" cy="192"/>
                  </a:xfrm>
                  <a:prstGeom prst="pentagon">
                    <a:avLst/>
                  </a:prstGeom>
                  <a:solidFill>
                    <a:srgbClr val="0000FF">
                      <a:alpha val="0"/>
                    </a:srgbClr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59" name="Line 2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264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2" name="Oval 201"/>
                <p:cNvSpPr>
                  <a:spLocks noChangeArrowheads="1"/>
                </p:cNvSpPr>
                <p:nvPr/>
              </p:nvSpPr>
              <p:spPr bwMode="auto">
                <a:xfrm>
                  <a:off x="1220" y="80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3" name="Oval 202"/>
                <p:cNvSpPr>
                  <a:spLocks noChangeArrowheads="1"/>
                </p:cNvSpPr>
                <p:nvPr/>
              </p:nvSpPr>
              <p:spPr bwMode="auto">
                <a:xfrm>
                  <a:off x="1200" y="91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4" name="Oval 203"/>
                <p:cNvSpPr>
                  <a:spLocks noChangeArrowheads="1"/>
                </p:cNvSpPr>
                <p:nvPr/>
              </p:nvSpPr>
              <p:spPr bwMode="auto">
                <a:xfrm>
                  <a:off x="1111" y="761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5" name="Oval 204"/>
                <p:cNvSpPr>
                  <a:spLocks noChangeArrowheads="1"/>
                </p:cNvSpPr>
                <p:nvPr/>
              </p:nvSpPr>
              <p:spPr bwMode="auto">
                <a:xfrm>
                  <a:off x="1338" y="747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6" name="Oval 205"/>
                <p:cNvSpPr>
                  <a:spLocks noChangeArrowheads="1"/>
                </p:cNvSpPr>
                <p:nvPr/>
              </p:nvSpPr>
              <p:spPr bwMode="auto">
                <a:xfrm>
                  <a:off x="1083" y="94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57" name="Oval 206"/>
                <p:cNvSpPr>
                  <a:spLocks noChangeArrowheads="1"/>
                </p:cNvSpPr>
                <p:nvPr/>
              </p:nvSpPr>
              <p:spPr bwMode="auto">
                <a:xfrm>
                  <a:off x="1028" y="85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207"/>
              <p:cNvGrpSpPr>
                <a:grpSpLocks/>
              </p:cNvGrpSpPr>
              <p:nvPr/>
            </p:nvGrpSpPr>
            <p:grpSpPr bwMode="auto">
              <a:xfrm rot="15918845">
                <a:off x="-965318" y="3224130"/>
                <a:ext cx="373063" cy="222250"/>
                <a:chOff x="1028" y="744"/>
                <a:chExt cx="364" cy="244"/>
              </a:xfrm>
            </p:grpSpPr>
            <p:grpSp>
              <p:nvGrpSpPr>
                <p:cNvPr id="142" name="Group 208"/>
                <p:cNvGrpSpPr>
                  <a:grpSpLocks/>
                </p:cNvGrpSpPr>
                <p:nvPr/>
              </p:nvGrpSpPr>
              <p:grpSpPr bwMode="auto">
                <a:xfrm rot="3674308">
                  <a:off x="1128" y="672"/>
                  <a:ext cx="192" cy="336"/>
                  <a:chOff x="3360" y="2640"/>
                  <a:chExt cx="192" cy="336"/>
                </a:xfrm>
              </p:grpSpPr>
              <p:sp>
                <p:nvSpPr>
                  <p:cNvPr id="149" name="AutoShape 209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2784"/>
                    <a:ext cx="192" cy="192"/>
                  </a:xfrm>
                  <a:prstGeom prst="pentagon">
                    <a:avLst/>
                  </a:prstGeom>
                  <a:solidFill>
                    <a:srgbClr val="0000FF">
                      <a:alpha val="0"/>
                    </a:srgbClr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50" name="Line 2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264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3" name="Oval 211"/>
                <p:cNvSpPr>
                  <a:spLocks noChangeArrowheads="1"/>
                </p:cNvSpPr>
                <p:nvPr/>
              </p:nvSpPr>
              <p:spPr bwMode="auto">
                <a:xfrm>
                  <a:off x="1220" y="80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44" name="Oval 212"/>
                <p:cNvSpPr>
                  <a:spLocks noChangeArrowheads="1"/>
                </p:cNvSpPr>
                <p:nvPr/>
              </p:nvSpPr>
              <p:spPr bwMode="auto">
                <a:xfrm>
                  <a:off x="1200" y="91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45" name="Oval 213"/>
                <p:cNvSpPr>
                  <a:spLocks noChangeArrowheads="1"/>
                </p:cNvSpPr>
                <p:nvPr/>
              </p:nvSpPr>
              <p:spPr bwMode="auto">
                <a:xfrm>
                  <a:off x="1111" y="761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46" name="Oval 214"/>
                <p:cNvSpPr>
                  <a:spLocks noChangeArrowheads="1"/>
                </p:cNvSpPr>
                <p:nvPr/>
              </p:nvSpPr>
              <p:spPr bwMode="auto">
                <a:xfrm>
                  <a:off x="1338" y="747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47" name="Oval 215"/>
                <p:cNvSpPr>
                  <a:spLocks noChangeArrowheads="1"/>
                </p:cNvSpPr>
                <p:nvPr/>
              </p:nvSpPr>
              <p:spPr bwMode="auto">
                <a:xfrm>
                  <a:off x="1083" y="94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48" name="Oval 216"/>
                <p:cNvSpPr>
                  <a:spLocks noChangeArrowheads="1"/>
                </p:cNvSpPr>
                <p:nvPr/>
              </p:nvSpPr>
              <p:spPr bwMode="auto">
                <a:xfrm>
                  <a:off x="1028" y="850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450151" y="2456538"/>
              <a:ext cx="315883" cy="41902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097596" y="3611468"/>
            <a:ext cx="1435501" cy="1210635"/>
            <a:chOff x="2021396" y="3420968"/>
            <a:chExt cx="1435501" cy="1210635"/>
          </a:xfrm>
        </p:grpSpPr>
        <p:sp>
          <p:nvSpPr>
            <p:cNvPr id="261" name="TextBox 260"/>
            <p:cNvSpPr txBox="1"/>
            <p:nvPr/>
          </p:nvSpPr>
          <p:spPr>
            <a:xfrm>
              <a:off x="2503630" y="3969129"/>
              <a:ext cx="953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 smtClean="0"/>
                <a:t>Intercalant</a:t>
              </a:r>
              <a:r>
                <a:rPr lang="en-US" sz="900" dirty="0" smtClean="0"/>
                <a:t>/Alloy </a:t>
              </a:r>
              <a:endParaRPr lang="en-US" sz="900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021396" y="3420968"/>
              <a:ext cx="1181509" cy="1210635"/>
              <a:chOff x="1310655" y="3497168"/>
              <a:chExt cx="1181509" cy="1210635"/>
            </a:xfrm>
          </p:grpSpPr>
          <p:sp>
            <p:nvSpPr>
              <p:cNvPr id="260" name="TextBox 259"/>
              <p:cNvSpPr txBox="1"/>
              <p:nvPr/>
            </p:nvSpPr>
            <p:spPr>
              <a:xfrm>
                <a:off x="1822942" y="4476971"/>
                <a:ext cx="66922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smtClean="0"/>
                  <a:t>Metal</a:t>
                </a:r>
                <a:endParaRPr lang="en-US" sz="900" dirty="0"/>
              </a:p>
            </p:txBody>
          </p:sp>
          <p:sp>
            <p:nvSpPr>
              <p:cNvPr id="262" name="TextBox 261"/>
              <p:cNvSpPr txBox="1"/>
              <p:nvPr/>
            </p:nvSpPr>
            <p:spPr>
              <a:xfrm>
                <a:off x="1779677" y="3639612"/>
                <a:ext cx="565556" cy="231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err="1" smtClean="0"/>
                  <a:t>Anolyte</a:t>
                </a:r>
                <a:endParaRPr lang="en-US" sz="900" dirty="0"/>
              </a:p>
            </p:txBody>
          </p:sp>
          <p:grpSp>
            <p:nvGrpSpPr>
              <p:cNvPr id="263" name="Group 262"/>
              <p:cNvGrpSpPr>
                <a:grpSpLocks noChangeAspect="1"/>
              </p:cNvGrpSpPr>
              <p:nvPr/>
            </p:nvGrpSpPr>
            <p:grpSpPr>
              <a:xfrm rot="16200000">
                <a:off x="1479399" y="4313541"/>
                <a:ext cx="184661" cy="480850"/>
                <a:chOff x="154728" y="3593702"/>
                <a:chExt cx="223943" cy="583131"/>
              </a:xfrm>
            </p:grpSpPr>
            <p:sp>
              <p:nvSpPr>
                <p:cNvPr id="311" name="Rectangle 310"/>
                <p:cNvSpPr/>
                <p:nvPr/>
              </p:nvSpPr>
              <p:spPr>
                <a:xfrm>
                  <a:off x="154728" y="3596479"/>
                  <a:ext cx="132927" cy="580354"/>
                </a:xfrm>
                <a:prstGeom prst="rect">
                  <a:avLst/>
                </a:prstGeom>
                <a:solidFill>
                  <a:srgbClr val="4C4C4C"/>
                </a:solidFill>
                <a:ln>
                  <a:solidFill>
                    <a:srgbClr val="B3B3B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Freeform 311"/>
                <p:cNvSpPr/>
                <p:nvPr/>
              </p:nvSpPr>
              <p:spPr>
                <a:xfrm>
                  <a:off x="280246" y="3593702"/>
                  <a:ext cx="98425" cy="577850"/>
                </a:xfrm>
                <a:custGeom>
                  <a:avLst/>
                  <a:gdLst>
                    <a:gd name="connsiteX0" fmla="*/ 0 w 98425"/>
                    <a:gd name="connsiteY0" fmla="*/ 577850 h 577850"/>
                    <a:gd name="connsiteX1" fmla="*/ 9525 w 98425"/>
                    <a:gd name="connsiteY1" fmla="*/ 0 h 577850"/>
                    <a:gd name="connsiteX2" fmla="*/ 66675 w 98425"/>
                    <a:gd name="connsiteY2" fmla="*/ 38100 h 577850"/>
                    <a:gd name="connsiteX3" fmla="*/ 66675 w 98425"/>
                    <a:gd name="connsiteY3" fmla="*/ 76200 h 577850"/>
                    <a:gd name="connsiteX4" fmla="*/ 79375 w 98425"/>
                    <a:gd name="connsiteY4" fmla="*/ 107950 h 577850"/>
                    <a:gd name="connsiteX5" fmla="*/ 88900 w 98425"/>
                    <a:gd name="connsiteY5" fmla="*/ 136525 h 577850"/>
                    <a:gd name="connsiteX6" fmla="*/ 92075 w 98425"/>
                    <a:gd name="connsiteY6" fmla="*/ 184150 h 577850"/>
                    <a:gd name="connsiteX7" fmla="*/ 82550 w 98425"/>
                    <a:gd name="connsiteY7" fmla="*/ 231775 h 577850"/>
                    <a:gd name="connsiteX8" fmla="*/ 92075 w 98425"/>
                    <a:gd name="connsiteY8" fmla="*/ 273050 h 577850"/>
                    <a:gd name="connsiteX9" fmla="*/ 98425 w 98425"/>
                    <a:gd name="connsiteY9" fmla="*/ 304800 h 577850"/>
                    <a:gd name="connsiteX10" fmla="*/ 88900 w 98425"/>
                    <a:gd name="connsiteY10" fmla="*/ 346075 h 577850"/>
                    <a:gd name="connsiteX11" fmla="*/ 79375 w 98425"/>
                    <a:gd name="connsiteY11" fmla="*/ 381000 h 577850"/>
                    <a:gd name="connsiteX12" fmla="*/ 76200 w 98425"/>
                    <a:gd name="connsiteY12" fmla="*/ 419100 h 577850"/>
                    <a:gd name="connsiteX13" fmla="*/ 63500 w 98425"/>
                    <a:gd name="connsiteY13" fmla="*/ 466725 h 577850"/>
                    <a:gd name="connsiteX14" fmla="*/ 66675 w 98425"/>
                    <a:gd name="connsiteY14" fmla="*/ 498475 h 577850"/>
                    <a:gd name="connsiteX15" fmla="*/ 66675 w 98425"/>
                    <a:gd name="connsiteY15" fmla="*/ 552450 h 577850"/>
                    <a:gd name="connsiteX16" fmla="*/ 0 w 98425"/>
                    <a:gd name="connsiteY16" fmla="*/ 57785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8425" h="577850">
                      <a:moveTo>
                        <a:pt x="0" y="577850"/>
                      </a:moveTo>
                      <a:lnTo>
                        <a:pt x="9525" y="0"/>
                      </a:lnTo>
                      <a:lnTo>
                        <a:pt x="66675" y="38100"/>
                      </a:lnTo>
                      <a:lnTo>
                        <a:pt x="66675" y="76200"/>
                      </a:lnTo>
                      <a:lnTo>
                        <a:pt x="79375" y="107950"/>
                      </a:lnTo>
                      <a:lnTo>
                        <a:pt x="88900" y="136525"/>
                      </a:lnTo>
                      <a:lnTo>
                        <a:pt x="92075" y="184150"/>
                      </a:lnTo>
                      <a:lnTo>
                        <a:pt x="82550" y="231775"/>
                      </a:lnTo>
                      <a:lnTo>
                        <a:pt x="92075" y="273050"/>
                      </a:lnTo>
                      <a:lnTo>
                        <a:pt x="98425" y="304800"/>
                      </a:lnTo>
                      <a:lnTo>
                        <a:pt x="88900" y="346075"/>
                      </a:lnTo>
                      <a:lnTo>
                        <a:pt x="79375" y="381000"/>
                      </a:lnTo>
                      <a:lnTo>
                        <a:pt x="76200" y="419100"/>
                      </a:lnTo>
                      <a:lnTo>
                        <a:pt x="63500" y="466725"/>
                      </a:lnTo>
                      <a:lnTo>
                        <a:pt x="66675" y="498475"/>
                      </a:lnTo>
                      <a:lnTo>
                        <a:pt x="66675" y="552450"/>
                      </a:lnTo>
                      <a:lnTo>
                        <a:pt x="0" y="577850"/>
                      </a:lnTo>
                      <a:close/>
                    </a:path>
                  </a:pathLst>
                </a:custGeom>
                <a:solidFill>
                  <a:srgbClr val="989898"/>
                </a:solidFill>
                <a:ln>
                  <a:solidFill>
                    <a:srgbClr val="B3B3B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4" name="Group 263"/>
              <p:cNvGrpSpPr>
                <a:grpSpLocks noChangeAspect="1"/>
              </p:cNvGrpSpPr>
              <p:nvPr/>
            </p:nvGrpSpPr>
            <p:grpSpPr>
              <a:xfrm rot="16200000">
                <a:off x="1414328" y="3994270"/>
                <a:ext cx="337727" cy="458046"/>
                <a:chOff x="2587857" y="1724619"/>
                <a:chExt cx="1088895" cy="1476825"/>
              </a:xfrm>
            </p:grpSpPr>
            <p:sp>
              <p:nvSpPr>
                <p:cNvPr id="266" name="Rectangle 301"/>
                <p:cNvSpPr>
                  <a:spLocks noChangeArrowheads="1"/>
                </p:cNvSpPr>
                <p:nvPr/>
              </p:nvSpPr>
              <p:spPr bwMode="auto">
                <a:xfrm>
                  <a:off x="2587857" y="1724619"/>
                  <a:ext cx="1088895" cy="1476825"/>
                </a:xfrm>
                <a:prstGeom prst="rect">
                  <a:avLst/>
                </a:prstGeom>
                <a:solidFill>
                  <a:srgbClr val="66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67" name="Group 439"/>
                <p:cNvGrpSpPr>
                  <a:grpSpLocks/>
                </p:cNvGrpSpPr>
                <p:nvPr/>
              </p:nvGrpSpPr>
              <p:grpSpPr bwMode="auto">
                <a:xfrm>
                  <a:off x="2638919" y="1883319"/>
                  <a:ext cx="990039" cy="1206836"/>
                  <a:chOff x="4798949" y="3314702"/>
                  <a:chExt cx="954154" cy="1198358"/>
                </a:xfrm>
              </p:grpSpPr>
              <p:sp>
                <p:nvSpPr>
                  <p:cNvPr id="268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5050408" y="3614730"/>
                    <a:ext cx="80970" cy="80970"/>
                  </a:xfrm>
                  <a:prstGeom prst="ellipse">
                    <a:avLst/>
                  </a:prstGeom>
                  <a:solidFill>
                    <a:srgbClr val="FF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8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69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5088127" y="4119373"/>
                    <a:ext cx="80970" cy="80970"/>
                  </a:xfrm>
                  <a:prstGeom prst="ellipse">
                    <a:avLst/>
                  </a:prstGeom>
                  <a:solidFill>
                    <a:srgbClr val="FF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8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0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5444362" y="4119373"/>
                    <a:ext cx="80970" cy="80970"/>
                  </a:xfrm>
                  <a:prstGeom prst="ellipse">
                    <a:avLst/>
                  </a:prstGeom>
                  <a:solidFill>
                    <a:srgbClr val="FF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8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1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5402452" y="3614730"/>
                    <a:ext cx="80970" cy="80970"/>
                  </a:xfrm>
                  <a:prstGeom prst="ellipse">
                    <a:avLst/>
                  </a:prstGeom>
                  <a:solidFill>
                    <a:srgbClr val="FF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800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72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4798949" y="3314702"/>
                    <a:ext cx="872742" cy="254000"/>
                    <a:chOff x="2749550" y="1492250"/>
                    <a:chExt cx="1701800" cy="495300"/>
                  </a:xfrm>
                </p:grpSpPr>
                <p:sp>
                  <p:nvSpPr>
                    <p:cNvPr id="299" name="Freeform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3850" y="1600200"/>
                      <a:ext cx="800100" cy="228600"/>
                    </a:xfrm>
                    <a:custGeom>
                      <a:avLst/>
                      <a:gdLst>
                        <a:gd name="T0" fmla="*/ 0 w 800100"/>
                        <a:gd name="T1" fmla="*/ 139700 h 228600"/>
                        <a:gd name="T2" fmla="*/ 139700 w 800100"/>
                        <a:gd name="T3" fmla="*/ 25400 h 228600"/>
                        <a:gd name="T4" fmla="*/ 533400 w 800100"/>
                        <a:gd name="T5" fmla="*/ 0 h 228600"/>
                        <a:gd name="T6" fmla="*/ 800100 w 800100"/>
                        <a:gd name="T7" fmla="*/ 88900 h 228600"/>
                        <a:gd name="T8" fmla="*/ 666750 w 800100"/>
                        <a:gd name="T9" fmla="*/ 203200 h 228600"/>
                        <a:gd name="T10" fmla="*/ 266700 w 800100"/>
                        <a:gd name="T11" fmla="*/ 228600 h 228600"/>
                        <a:gd name="T12" fmla="*/ 0 w 800100"/>
                        <a:gd name="T13" fmla="*/ 139700 h 228600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800100"/>
                        <a:gd name="T22" fmla="*/ 0 h 228600"/>
                        <a:gd name="T23" fmla="*/ 800100 w 800100"/>
                        <a:gd name="T24" fmla="*/ 228600 h 228600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800100" h="228600">
                          <a:moveTo>
                            <a:pt x="0" y="139700"/>
                          </a:moveTo>
                          <a:lnTo>
                            <a:pt x="139700" y="25400"/>
                          </a:lnTo>
                          <a:lnTo>
                            <a:pt x="533400" y="0"/>
                          </a:lnTo>
                          <a:lnTo>
                            <a:pt x="800100" y="88900"/>
                          </a:lnTo>
                          <a:lnTo>
                            <a:pt x="666750" y="203200"/>
                          </a:lnTo>
                          <a:lnTo>
                            <a:pt x="266700" y="228600"/>
                          </a:lnTo>
                          <a:lnTo>
                            <a:pt x="0" y="13970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00" name="Freeform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4250" y="1663700"/>
                      <a:ext cx="800100" cy="228600"/>
                    </a:xfrm>
                    <a:custGeom>
                      <a:avLst/>
                      <a:gdLst>
                        <a:gd name="T0" fmla="*/ 0 w 800100"/>
                        <a:gd name="T1" fmla="*/ 139700 h 228600"/>
                        <a:gd name="T2" fmla="*/ 139700 w 800100"/>
                        <a:gd name="T3" fmla="*/ 25400 h 228600"/>
                        <a:gd name="T4" fmla="*/ 533400 w 800100"/>
                        <a:gd name="T5" fmla="*/ 0 h 228600"/>
                        <a:gd name="T6" fmla="*/ 800100 w 800100"/>
                        <a:gd name="T7" fmla="*/ 88900 h 228600"/>
                        <a:gd name="T8" fmla="*/ 666750 w 800100"/>
                        <a:gd name="T9" fmla="*/ 203200 h 228600"/>
                        <a:gd name="T10" fmla="*/ 266700 w 800100"/>
                        <a:gd name="T11" fmla="*/ 228600 h 228600"/>
                        <a:gd name="T12" fmla="*/ 0 w 800100"/>
                        <a:gd name="T13" fmla="*/ 139700 h 228600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800100"/>
                        <a:gd name="T22" fmla="*/ 0 h 228600"/>
                        <a:gd name="T23" fmla="*/ 800100 w 800100"/>
                        <a:gd name="T24" fmla="*/ 228600 h 228600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800100" h="228600">
                          <a:moveTo>
                            <a:pt x="0" y="139700"/>
                          </a:moveTo>
                          <a:lnTo>
                            <a:pt x="139700" y="25400"/>
                          </a:lnTo>
                          <a:lnTo>
                            <a:pt x="533400" y="0"/>
                          </a:lnTo>
                          <a:lnTo>
                            <a:pt x="800100" y="88900"/>
                          </a:lnTo>
                          <a:lnTo>
                            <a:pt x="666750" y="203200"/>
                          </a:lnTo>
                          <a:lnTo>
                            <a:pt x="266700" y="228600"/>
                          </a:lnTo>
                          <a:lnTo>
                            <a:pt x="0" y="13970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01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600" y="170815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02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95600" y="14986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03" name="Oval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81400" y="15621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04" name="Oval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9000" y="17018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05" name="Oval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76650" y="175895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06" name="Oval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62400" y="15494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07" name="Oval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22750" y="161925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08" name="Oval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9550" y="16383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09" name="Oval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76600" y="149225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10" name="Oval 1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83050" y="17526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273" name="Group 190"/>
                  <p:cNvGrpSpPr>
                    <a:grpSpLocks/>
                  </p:cNvGrpSpPr>
                  <p:nvPr/>
                </p:nvGrpSpPr>
                <p:grpSpPr bwMode="auto">
                  <a:xfrm>
                    <a:off x="4880361" y="3779066"/>
                    <a:ext cx="872742" cy="254000"/>
                    <a:chOff x="2749550" y="1492250"/>
                    <a:chExt cx="1701800" cy="495300"/>
                  </a:xfrm>
                </p:grpSpPr>
                <p:sp>
                  <p:nvSpPr>
                    <p:cNvPr id="287" name="Freeform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3850" y="1600200"/>
                      <a:ext cx="800100" cy="228600"/>
                    </a:xfrm>
                    <a:custGeom>
                      <a:avLst/>
                      <a:gdLst>
                        <a:gd name="T0" fmla="*/ 0 w 800100"/>
                        <a:gd name="T1" fmla="*/ 139700 h 228600"/>
                        <a:gd name="T2" fmla="*/ 139700 w 800100"/>
                        <a:gd name="T3" fmla="*/ 25400 h 228600"/>
                        <a:gd name="T4" fmla="*/ 533400 w 800100"/>
                        <a:gd name="T5" fmla="*/ 0 h 228600"/>
                        <a:gd name="T6" fmla="*/ 800100 w 800100"/>
                        <a:gd name="T7" fmla="*/ 88900 h 228600"/>
                        <a:gd name="T8" fmla="*/ 666750 w 800100"/>
                        <a:gd name="T9" fmla="*/ 203200 h 228600"/>
                        <a:gd name="T10" fmla="*/ 266700 w 800100"/>
                        <a:gd name="T11" fmla="*/ 228600 h 228600"/>
                        <a:gd name="T12" fmla="*/ 0 w 800100"/>
                        <a:gd name="T13" fmla="*/ 139700 h 228600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800100"/>
                        <a:gd name="T22" fmla="*/ 0 h 228600"/>
                        <a:gd name="T23" fmla="*/ 800100 w 800100"/>
                        <a:gd name="T24" fmla="*/ 228600 h 228600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800100" h="228600">
                          <a:moveTo>
                            <a:pt x="0" y="139700"/>
                          </a:moveTo>
                          <a:lnTo>
                            <a:pt x="139700" y="25400"/>
                          </a:lnTo>
                          <a:lnTo>
                            <a:pt x="533400" y="0"/>
                          </a:lnTo>
                          <a:lnTo>
                            <a:pt x="800100" y="88900"/>
                          </a:lnTo>
                          <a:lnTo>
                            <a:pt x="666750" y="203200"/>
                          </a:lnTo>
                          <a:lnTo>
                            <a:pt x="266700" y="228600"/>
                          </a:lnTo>
                          <a:lnTo>
                            <a:pt x="0" y="13970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88" name="Freeform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4250" y="1663700"/>
                      <a:ext cx="800100" cy="228600"/>
                    </a:xfrm>
                    <a:custGeom>
                      <a:avLst/>
                      <a:gdLst>
                        <a:gd name="T0" fmla="*/ 0 w 800100"/>
                        <a:gd name="T1" fmla="*/ 139700 h 228600"/>
                        <a:gd name="T2" fmla="*/ 139700 w 800100"/>
                        <a:gd name="T3" fmla="*/ 25400 h 228600"/>
                        <a:gd name="T4" fmla="*/ 533400 w 800100"/>
                        <a:gd name="T5" fmla="*/ 0 h 228600"/>
                        <a:gd name="T6" fmla="*/ 800100 w 800100"/>
                        <a:gd name="T7" fmla="*/ 88900 h 228600"/>
                        <a:gd name="T8" fmla="*/ 666750 w 800100"/>
                        <a:gd name="T9" fmla="*/ 203200 h 228600"/>
                        <a:gd name="T10" fmla="*/ 266700 w 800100"/>
                        <a:gd name="T11" fmla="*/ 228600 h 228600"/>
                        <a:gd name="T12" fmla="*/ 0 w 800100"/>
                        <a:gd name="T13" fmla="*/ 139700 h 228600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800100"/>
                        <a:gd name="T22" fmla="*/ 0 h 228600"/>
                        <a:gd name="T23" fmla="*/ 800100 w 800100"/>
                        <a:gd name="T24" fmla="*/ 228600 h 228600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800100" h="228600">
                          <a:moveTo>
                            <a:pt x="0" y="139700"/>
                          </a:moveTo>
                          <a:lnTo>
                            <a:pt x="139700" y="25400"/>
                          </a:lnTo>
                          <a:lnTo>
                            <a:pt x="533400" y="0"/>
                          </a:lnTo>
                          <a:lnTo>
                            <a:pt x="800100" y="88900"/>
                          </a:lnTo>
                          <a:lnTo>
                            <a:pt x="666750" y="203200"/>
                          </a:lnTo>
                          <a:lnTo>
                            <a:pt x="266700" y="228600"/>
                          </a:lnTo>
                          <a:lnTo>
                            <a:pt x="0" y="13970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89" name="Oval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600" y="170815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90" name="Oval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95600" y="14986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91" name="Oval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81400" y="15621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92" name="Oval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9000" y="17018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93" name="Oval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76650" y="175895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94" name="Oval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62400" y="15494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95" name="Oval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22750" y="161925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96" name="Oval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9550" y="16383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97" name="Oval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76600" y="149225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98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83050" y="17526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274" name="Group 203"/>
                  <p:cNvGrpSpPr>
                    <a:grpSpLocks/>
                  </p:cNvGrpSpPr>
                  <p:nvPr/>
                </p:nvGrpSpPr>
                <p:grpSpPr bwMode="auto">
                  <a:xfrm>
                    <a:off x="4821744" y="4259060"/>
                    <a:ext cx="872742" cy="254000"/>
                    <a:chOff x="2749550" y="1492250"/>
                    <a:chExt cx="1701800" cy="495300"/>
                  </a:xfrm>
                </p:grpSpPr>
                <p:sp>
                  <p:nvSpPr>
                    <p:cNvPr id="275" name="Freeform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63850" y="1600200"/>
                      <a:ext cx="800100" cy="228600"/>
                    </a:xfrm>
                    <a:custGeom>
                      <a:avLst/>
                      <a:gdLst>
                        <a:gd name="T0" fmla="*/ 0 w 800100"/>
                        <a:gd name="T1" fmla="*/ 139700 h 228600"/>
                        <a:gd name="T2" fmla="*/ 139700 w 800100"/>
                        <a:gd name="T3" fmla="*/ 25400 h 228600"/>
                        <a:gd name="T4" fmla="*/ 533400 w 800100"/>
                        <a:gd name="T5" fmla="*/ 0 h 228600"/>
                        <a:gd name="T6" fmla="*/ 800100 w 800100"/>
                        <a:gd name="T7" fmla="*/ 88900 h 228600"/>
                        <a:gd name="T8" fmla="*/ 666750 w 800100"/>
                        <a:gd name="T9" fmla="*/ 203200 h 228600"/>
                        <a:gd name="T10" fmla="*/ 266700 w 800100"/>
                        <a:gd name="T11" fmla="*/ 228600 h 228600"/>
                        <a:gd name="T12" fmla="*/ 0 w 800100"/>
                        <a:gd name="T13" fmla="*/ 139700 h 228600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800100"/>
                        <a:gd name="T22" fmla="*/ 0 h 228600"/>
                        <a:gd name="T23" fmla="*/ 800100 w 800100"/>
                        <a:gd name="T24" fmla="*/ 228600 h 228600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800100" h="228600">
                          <a:moveTo>
                            <a:pt x="0" y="139700"/>
                          </a:moveTo>
                          <a:lnTo>
                            <a:pt x="139700" y="25400"/>
                          </a:lnTo>
                          <a:lnTo>
                            <a:pt x="533400" y="0"/>
                          </a:lnTo>
                          <a:lnTo>
                            <a:pt x="800100" y="88900"/>
                          </a:lnTo>
                          <a:lnTo>
                            <a:pt x="666750" y="203200"/>
                          </a:lnTo>
                          <a:lnTo>
                            <a:pt x="266700" y="228600"/>
                          </a:lnTo>
                          <a:lnTo>
                            <a:pt x="0" y="13970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76" name="Freeform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24250" y="1663700"/>
                      <a:ext cx="800100" cy="228600"/>
                    </a:xfrm>
                    <a:custGeom>
                      <a:avLst/>
                      <a:gdLst>
                        <a:gd name="T0" fmla="*/ 0 w 800100"/>
                        <a:gd name="T1" fmla="*/ 139700 h 228600"/>
                        <a:gd name="T2" fmla="*/ 139700 w 800100"/>
                        <a:gd name="T3" fmla="*/ 25400 h 228600"/>
                        <a:gd name="T4" fmla="*/ 533400 w 800100"/>
                        <a:gd name="T5" fmla="*/ 0 h 228600"/>
                        <a:gd name="T6" fmla="*/ 800100 w 800100"/>
                        <a:gd name="T7" fmla="*/ 88900 h 228600"/>
                        <a:gd name="T8" fmla="*/ 666750 w 800100"/>
                        <a:gd name="T9" fmla="*/ 203200 h 228600"/>
                        <a:gd name="T10" fmla="*/ 266700 w 800100"/>
                        <a:gd name="T11" fmla="*/ 228600 h 228600"/>
                        <a:gd name="T12" fmla="*/ 0 w 800100"/>
                        <a:gd name="T13" fmla="*/ 139700 h 228600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800100"/>
                        <a:gd name="T22" fmla="*/ 0 h 228600"/>
                        <a:gd name="T23" fmla="*/ 800100 w 800100"/>
                        <a:gd name="T24" fmla="*/ 228600 h 228600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800100" h="228600">
                          <a:moveTo>
                            <a:pt x="0" y="139700"/>
                          </a:moveTo>
                          <a:lnTo>
                            <a:pt x="139700" y="25400"/>
                          </a:lnTo>
                          <a:lnTo>
                            <a:pt x="533400" y="0"/>
                          </a:lnTo>
                          <a:lnTo>
                            <a:pt x="800100" y="88900"/>
                          </a:lnTo>
                          <a:lnTo>
                            <a:pt x="666750" y="203200"/>
                          </a:lnTo>
                          <a:lnTo>
                            <a:pt x="266700" y="228600"/>
                          </a:lnTo>
                          <a:lnTo>
                            <a:pt x="0" y="13970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77" name="Oval 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600" y="170815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78" name="Oval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95600" y="14986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79" name="Oval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81400" y="15621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80" name="Oval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29000" y="17018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81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76650" y="175895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82" name="Oval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62400" y="15494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83" name="Oval 1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22750" y="161925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84" name="Oval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9550" y="16383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85" name="Oval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76600" y="149225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86" name="Oval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83050" y="1752600"/>
                      <a:ext cx="228600" cy="22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  <p:pic>
            <p:nvPicPr>
              <p:cNvPr id="265" name="Picture 264" descr="battery_ross_unlabeled_highres.jpg"/>
              <p:cNvPicPr>
                <a:picLocks noChangeAspect="1"/>
              </p:cNvPicPr>
              <p:nvPr/>
            </p:nvPicPr>
            <p:blipFill rotWithShape="1"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1321440" y="3486383"/>
                <a:ext cx="519009" cy="540580"/>
              </a:xfrm>
              <a:prstGeom prst="rect">
                <a:avLst/>
              </a:prstGeom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3010507" y="5277904"/>
            <a:ext cx="4658148" cy="684352"/>
            <a:chOff x="2206632" y="5087404"/>
            <a:chExt cx="4658148" cy="684352"/>
          </a:xfrm>
        </p:grpSpPr>
        <p:sp>
          <p:nvSpPr>
            <p:cNvPr id="315" name="TextBox 314"/>
            <p:cNvSpPr txBox="1"/>
            <p:nvPr/>
          </p:nvSpPr>
          <p:spPr>
            <a:xfrm>
              <a:off x="2206632" y="5156455"/>
              <a:ext cx="36858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Li</a:t>
              </a:r>
              <a:endParaRPr lang="en-US" sz="900" dirty="0"/>
            </a:p>
            <a:p>
              <a:pPr algn="ctr"/>
              <a:r>
                <a:rPr lang="en-US" sz="900" dirty="0" smtClean="0"/>
                <a:t>Mg Al</a:t>
              </a:r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2433231" y="5169155"/>
              <a:ext cx="7212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Bi, </a:t>
              </a:r>
              <a:r>
                <a:rPr lang="en-US" sz="900" dirty="0" err="1" smtClean="0"/>
                <a:t>Sn</a:t>
              </a:r>
              <a:r>
                <a:rPr lang="en-US" sz="900" dirty="0" smtClean="0"/>
                <a:t>, </a:t>
              </a:r>
              <a:r>
                <a:rPr lang="en-US" sz="900" dirty="0" err="1" smtClean="0"/>
                <a:t>Oxysulfides</a:t>
              </a:r>
              <a:endParaRPr lang="en-US" sz="900" dirty="0"/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2990847" y="5125425"/>
              <a:ext cx="924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err="1" smtClean="0"/>
                <a:t>Quinoxaline</a:t>
              </a:r>
              <a:r>
                <a:rPr lang="en-US" sz="900" dirty="0" smtClean="0"/>
                <a:t> </a:t>
              </a:r>
            </a:p>
            <a:p>
              <a:pPr algn="ctr"/>
              <a:r>
                <a:rPr lang="en-US" sz="900" dirty="0" smtClean="0"/>
                <a:t>Metal </a:t>
              </a:r>
            </a:p>
            <a:p>
              <a:pPr algn="ctr"/>
              <a:r>
                <a:rPr lang="en-US" sz="900" dirty="0" smtClean="0"/>
                <a:t>Coordination Complexes</a:t>
              </a:r>
              <a:endParaRPr lang="en-US" sz="900" dirty="0"/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3759287" y="5218437"/>
              <a:ext cx="7692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err="1" smtClean="0"/>
                <a:t>Triflate</a:t>
              </a:r>
              <a:r>
                <a:rPr lang="en-US" sz="900" dirty="0" smtClean="0"/>
                <a:t>, </a:t>
              </a:r>
              <a:r>
                <a:rPr lang="en-US" sz="900" dirty="0" err="1" smtClean="0"/>
                <a:t>Tetraborate</a:t>
              </a:r>
              <a:endParaRPr lang="en-US" sz="900" dirty="0"/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4258729" y="5087404"/>
              <a:ext cx="1236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Oxide</a:t>
              </a:r>
              <a:endParaRPr lang="en-US" sz="900" dirty="0"/>
            </a:p>
            <a:p>
              <a:pPr algn="ctr"/>
              <a:r>
                <a:rPr lang="en-US" sz="900" dirty="0" smtClean="0"/>
                <a:t>Phosphate-based ceramics, </a:t>
              </a:r>
            </a:p>
            <a:p>
              <a:pPr algn="ctr"/>
              <a:r>
                <a:rPr lang="en-US" sz="900" dirty="0" smtClean="0"/>
                <a:t>Block Co-polymer</a:t>
              </a:r>
            </a:p>
          </p:txBody>
        </p:sp>
        <p:sp>
          <p:nvSpPr>
            <p:cNvPr id="320" name="TextBox 319"/>
            <p:cNvSpPr txBox="1"/>
            <p:nvPr/>
          </p:nvSpPr>
          <p:spPr>
            <a:xfrm>
              <a:off x="5195902" y="5286804"/>
              <a:ext cx="6799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Spinel</a:t>
              </a:r>
            </a:p>
            <a:p>
              <a:pPr algn="ctr"/>
              <a:r>
                <a:rPr lang="en-US" sz="900" dirty="0" smtClean="0"/>
                <a:t>Layered  </a:t>
              </a:r>
              <a:endParaRPr lang="en-US" sz="900" dirty="0"/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5677657" y="5151335"/>
              <a:ext cx="48184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Li-O</a:t>
              </a:r>
              <a:endParaRPr lang="en-US" sz="900" dirty="0"/>
            </a:p>
            <a:p>
              <a:pPr algn="ctr"/>
              <a:r>
                <a:rPr lang="en-US" sz="900" dirty="0" smtClean="0"/>
                <a:t>Li-S</a:t>
              </a:r>
              <a:endParaRPr lang="en-US" sz="900" dirty="0"/>
            </a:p>
            <a:p>
              <a:pPr algn="ctr"/>
              <a:r>
                <a:rPr lang="en-US" sz="900" dirty="0" smtClean="0"/>
                <a:t>Na-S  </a:t>
              </a:r>
              <a:endParaRPr lang="en-US" sz="900" dirty="0"/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5980111" y="5123563"/>
              <a:ext cx="88466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err="1" smtClean="0"/>
                <a:t>Quinoxoline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Ferrocence</a:t>
              </a:r>
              <a:endParaRPr lang="en-US" sz="900" dirty="0"/>
            </a:p>
            <a:p>
              <a:pPr algn="ctr"/>
              <a:r>
                <a:rPr lang="en-US" sz="900" dirty="0" err="1" smtClean="0"/>
                <a:t>Polysulfides</a:t>
              </a:r>
              <a:endParaRPr lang="en-US" sz="900" dirty="0" smtClean="0"/>
            </a:p>
          </p:txBody>
        </p:sp>
      </p:grpSp>
      <p:pic>
        <p:nvPicPr>
          <p:cNvPr id="313" name="Picture 312" descr="ANL_V_White8-13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755" y="6055084"/>
            <a:ext cx="830639" cy="76265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5792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6" grpId="0"/>
      <p:bldP spid="1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33674" y="6260705"/>
            <a:ext cx="342630" cy="365125"/>
          </a:xfrm>
        </p:spPr>
        <p:txBody>
          <a:bodyPr/>
          <a:lstStyle/>
          <a:p>
            <a:fld id="{F17F76E7-C628-B140-8644-8813A1FF0F21}" type="slidenum">
              <a:rPr lang="en-US" smtClean="0">
                <a:latin typeface="Calibri"/>
              </a:rPr>
              <a:pPr/>
              <a:t>9</a:t>
            </a:fld>
            <a:endParaRPr lang="en-US">
              <a:latin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 flipH="1">
            <a:off x="285162" y="262462"/>
            <a:ext cx="7356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80"/>
                </a:solidFill>
                <a:latin typeface="Calibri"/>
              </a:rPr>
              <a:t>JCESR Approach to Big, Unexplored Beyond Lithium-ion Space </a:t>
            </a:r>
            <a:endParaRPr lang="en-US" sz="2000" dirty="0">
              <a:solidFill>
                <a:srgbClr val="000080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158" y="946382"/>
            <a:ext cx="8029342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80"/>
                </a:solidFill>
                <a:latin typeface="Century Gothic"/>
                <a:cs typeface="Century Gothic"/>
              </a:rPr>
              <a:t>Partners that span the space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000080"/>
                </a:solidFill>
                <a:latin typeface="Century Gothic"/>
                <a:cs typeface="Century Gothic"/>
              </a:rPr>
              <a:t>Five national labs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000080"/>
                </a:solidFill>
                <a:latin typeface="Century Gothic"/>
                <a:cs typeface="Century Gothic"/>
              </a:rPr>
              <a:t>Five universities, plus faculty from four non-partner universities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1600" i="1" dirty="0" smtClean="0">
                <a:solidFill>
                  <a:srgbClr val="000080"/>
                </a:solidFill>
                <a:latin typeface="Century Gothic"/>
                <a:cs typeface="Century Gothic"/>
              </a:rPr>
              <a:t>Four private sector companies</a:t>
            </a:r>
          </a:p>
          <a:p>
            <a:r>
              <a:rPr lang="en-US" dirty="0" smtClean="0">
                <a:solidFill>
                  <a:srgbClr val="000080"/>
                </a:solidFill>
                <a:latin typeface="Century Gothic"/>
                <a:cs typeface="Century Gothic"/>
              </a:rPr>
              <a:t>Affiliates that represent the community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000080"/>
                </a:solidFill>
                <a:latin typeface="Century Gothic"/>
                <a:cs typeface="Century Gothic"/>
              </a:rPr>
              <a:t>45 affiliates at launch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1600" i="1" dirty="0" smtClean="0">
                <a:solidFill>
                  <a:srgbClr val="000080"/>
                </a:solidFill>
                <a:latin typeface="Century Gothic"/>
                <a:cs typeface="Century Gothic"/>
              </a:rPr>
              <a:t>65 affiliates as of July 2014</a:t>
            </a:r>
          </a:p>
          <a:p>
            <a:r>
              <a:rPr lang="en-US" dirty="0" smtClean="0">
                <a:solidFill>
                  <a:srgbClr val="000080"/>
                </a:solidFill>
                <a:latin typeface="Century Gothic"/>
                <a:cs typeface="Century Gothic"/>
              </a:rPr>
              <a:t>New tools define the landscape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000080"/>
                </a:solidFill>
                <a:latin typeface="Century Gothic"/>
                <a:cs typeface="Century Gothic"/>
              </a:rPr>
              <a:t>Materials Project / Electrolyte Genome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000080"/>
                </a:solidFill>
                <a:latin typeface="Century Gothic"/>
                <a:cs typeface="Century Gothic"/>
              </a:rPr>
              <a:t>Electrochemical Discovery Lab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1600" i="1" dirty="0" smtClean="0">
                <a:solidFill>
                  <a:srgbClr val="000080"/>
                </a:solidFill>
                <a:latin typeface="Century Gothic"/>
                <a:cs typeface="Century Gothic"/>
              </a:rPr>
              <a:t>Techno-economic Modeling</a:t>
            </a:r>
          </a:p>
          <a:p>
            <a:r>
              <a:rPr lang="en-US" dirty="0" smtClean="0">
                <a:solidFill>
                  <a:srgbClr val="000080"/>
                </a:solidFill>
                <a:latin typeface="Century Gothic"/>
                <a:cs typeface="Century Gothic"/>
              </a:rPr>
              <a:t>Battery concepts with multiple implementations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000080"/>
                </a:solidFill>
                <a:latin typeface="Century Gothic"/>
                <a:cs typeface="Century Gothic"/>
              </a:rPr>
              <a:t>Multivalent Intercalation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000080"/>
                </a:solidFill>
                <a:latin typeface="Century Gothic"/>
                <a:cs typeface="Century Gothic"/>
              </a:rPr>
              <a:t>Chemical Transformation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1600" i="1" dirty="0" smtClean="0">
                <a:solidFill>
                  <a:srgbClr val="000080"/>
                </a:solidFill>
                <a:latin typeface="Century Gothic"/>
                <a:cs typeface="Century Gothic"/>
              </a:rPr>
              <a:t>Non-aqueous Redox Flow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0080"/>
                </a:solidFill>
                <a:latin typeface="Century Gothic"/>
                <a:cs typeface="Century Gothic"/>
              </a:rPr>
              <a:t>Parallel research across four functions +</a:t>
            </a:r>
            <a:r>
              <a:rPr lang="en-US" dirty="0" smtClean="0">
                <a:solidFill>
                  <a:srgbClr val="000080"/>
                </a:solidFill>
                <a:latin typeface="Century Gothic"/>
                <a:cs typeface="Century Gothic"/>
                <a:sym typeface="Wingdings"/>
              </a:rPr>
              <a:t> </a:t>
            </a:r>
            <a:r>
              <a:rPr lang="en-US" dirty="0" smtClean="0">
                <a:solidFill>
                  <a:srgbClr val="000080"/>
                </a:solidFill>
                <a:latin typeface="Century Gothic"/>
                <a:cs typeface="Century Gothic"/>
              </a:rPr>
              <a:t>frequent communication</a:t>
            </a:r>
          </a:p>
          <a:p>
            <a:r>
              <a:rPr lang="en-US" dirty="0" smtClean="0">
                <a:solidFill>
                  <a:srgbClr val="000080"/>
                </a:solidFill>
                <a:latin typeface="Century Gothic"/>
                <a:cs typeface="Century Gothic"/>
              </a:rPr>
              <a:t>Fundamental science and engineering inform strategic directions</a:t>
            </a:r>
          </a:p>
          <a:p>
            <a:endParaRPr lang="en-US" dirty="0" smtClean="0">
              <a:solidFill>
                <a:srgbClr val="000080"/>
              </a:solidFill>
              <a:latin typeface="Century Gothic"/>
              <a:cs typeface="Century Gothic"/>
            </a:endParaRPr>
          </a:p>
        </p:txBody>
      </p:sp>
      <p:sp>
        <p:nvSpPr>
          <p:cNvPr id="343" name="Date Placeholder 1"/>
          <p:cNvSpPr>
            <a:spLocks noGrp="1"/>
          </p:cNvSpPr>
          <p:nvPr>
            <p:ph type="dt" sz="half" idx="10"/>
          </p:nvPr>
        </p:nvSpPr>
        <p:spPr>
          <a:xfrm>
            <a:off x="1322192" y="6495115"/>
            <a:ext cx="2133600" cy="271165"/>
          </a:xfrm>
        </p:spPr>
        <p:txBody>
          <a:bodyPr/>
          <a:lstStyle/>
          <a:p>
            <a:fld id="{B9218113-89B5-6A48-AD83-325812F49BC4}" type="datetime1">
              <a:rPr lang="en-US" smtClean="0"/>
              <a:t>7/28/14</a:t>
            </a:fld>
            <a:endParaRPr lang="en-US" dirty="0"/>
          </a:p>
        </p:txBody>
      </p:sp>
      <p:sp>
        <p:nvSpPr>
          <p:cNvPr id="34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322191" y="6089897"/>
            <a:ext cx="6497765" cy="365125"/>
          </a:xfrm>
        </p:spPr>
        <p:txBody>
          <a:bodyPr/>
          <a:lstStyle/>
          <a:p>
            <a:r>
              <a:rPr lang="en-US" dirty="0" smtClean="0"/>
              <a:t>May contain trade secrets or commercial or financial information that is privileged or confidential and exempt from public disclosure.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65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26426</TotalTime>
  <Words>1668</Words>
  <Application>Microsoft Macintosh PowerPoint</Application>
  <PresentationFormat>On-screen Show (4:3)</PresentationFormat>
  <Paragraphs>409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 Nelson</dc:creator>
  <cp:lastModifiedBy>George Crabtree</cp:lastModifiedBy>
  <cp:revision>263</cp:revision>
  <cp:lastPrinted>2013-01-24T19:59:35Z</cp:lastPrinted>
  <dcterms:created xsi:type="dcterms:W3CDTF">2013-01-24T15:10:31Z</dcterms:created>
  <dcterms:modified xsi:type="dcterms:W3CDTF">2014-07-29T12:42:36Z</dcterms:modified>
</cp:coreProperties>
</file>