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776" r:id="rId3"/>
    <p:sldId id="816" r:id="rId4"/>
    <p:sldId id="775" r:id="rId5"/>
    <p:sldId id="846" r:id="rId6"/>
    <p:sldId id="849" r:id="rId7"/>
    <p:sldId id="845" r:id="rId8"/>
    <p:sldId id="858" r:id="rId9"/>
    <p:sldId id="860" r:id="rId10"/>
    <p:sldId id="818" r:id="rId11"/>
    <p:sldId id="861" r:id="rId12"/>
    <p:sldId id="862" r:id="rId13"/>
    <p:sldId id="856" r:id="rId14"/>
    <p:sldId id="850" r:id="rId15"/>
    <p:sldId id="867" r:id="rId16"/>
    <p:sldId id="857" r:id="rId17"/>
    <p:sldId id="841" r:id="rId18"/>
    <p:sldId id="842" r:id="rId19"/>
    <p:sldId id="855" r:id="rId20"/>
    <p:sldId id="852" r:id="rId21"/>
    <p:sldId id="853" r:id="rId22"/>
    <p:sldId id="844" r:id="rId23"/>
    <p:sldId id="843" r:id="rId24"/>
    <p:sldId id="864" r:id="rId25"/>
    <p:sldId id="865" r:id="rId26"/>
    <p:sldId id="851" r:id="rId27"/>
    <p:sldId id="848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uju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66"/>
    <a:srgbClr val="0033CC"/>
    <a:srgbClr val="3333FF"/>
    <a:srgbClr val="FF57D3"/>
    <a:srgbClr val="00CC00"/>
    <a:srgbClr val="2190FF"/>
    <a:srgbClr val="FF3300"/>
    <a:srgbClr val="FF19C3"/>
    <a:srgbClr val="FF4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477" autoAdjust="0"/>
    <p:restoredTop sz="96460" autoAdjust="0"/>
  </p:normalViewPr>
  <p:slideViewPr>
    <p:cSldViewPr snapToGrid="0">
      <p:cViewPr>
        <p:scale>
          <a:sx n="54" d="100"/>
          <a:sy n="54" d="100"/>
        </p:scale>
        <p:origin x="-336" y="-36"/>
      </p:cViewPr>
      <p:guideLst>
        <p:guide orient="horz" pos="32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>
        <p:scale>
          <a:sx n="110" d="100"/>
          <a:sy n="110" d="100"/>
        </p:scale>
        <p:origin x="-1248" y="15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8043D-903F-480A-9569-9F46BB6157FB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4C6ED-22A2-4303-B6ED-E8B0FBD7E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32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820"/>
          </a:xfrm>
          <a:prstGeom prst="rect">
            <a:avLst/>
          </a:prstGeom>
        </p:spPr>
        <p:txBody>
          <a:bodyPr vert="horz" lIns="92489" tIns="46245" rIns="92489" bIns="462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4" y="0"/>
            <a:ext cx="3037628" cy="464820"/>
          </a:xfrm>
          <a:prstGeom prst="rect">
            <a:avLst/>
          </a:prstGeom>
        </p:spPr>
        <p:txBody>
          <a:bodyPr vert="horz" lIns="92489" tIns="46245" rIns="92489" bIns="462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962A90-C2A2-4CDF-8D04-DA2BD430AAAB}" type="datetimeFigureOut">
              <a:rPr lang="en-US"/>
              <a:pPr>
                <a:defRPr/>
              </a:pPr>
              <a:t>7/29/2014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9" tIns="46245" rIns="92489" bIns="4624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5790"/>
            <a:ext cx="5607684" cy="4183380"/>
          </a:xfrm>
          <a:prstGeom prst="rect">
            <a:avLst/>
          </a:prstGeom>
        </p:spPr>
        <p:txBody>
          <a:bodyPr vert="horz" lIns="92489" tIns="46245" rIns="92489" bIns="4624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628" cy="464820"/>
          </a:xfrm>
          <a:prstGeom prst="rect">
            <a:avLst/>
          </a:prstGeom>
        </p:spPr>
        <p:txBody>
          <a:bodyPr vert="horz" lIns="92489" tIns="46245" rIns="92489" bIns="462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4" y="8829989"/>
            <a:ext cx="3037628" cy="464820"/>
          </a:xfrm>
          <a:prstGeom prst="rect">
            <a:avLst/>
          </a:prstGeom>
        </p:spPr>
        <p:txBody>
          <a:bodyPr vert="horz" lIns="92489" tIns="46245" rIns="92489" bIns="462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76D4B8-3D7E-42E7-AF06-6D9133F7F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0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84747-8541-447D-98DD-3BA65C3B6C3C}" type="slidenum">
              <a:rPr lang="en-US"/>
              <a:pPr/>
              <a:t>17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2150"/>
            <a:ext cx="4632325" cy="3473450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7" y="4397379"/>
            <a:ext cx="5162550" cy="41640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84747-8541-447D-98DD-3BA65C3B6C3C}" type="slidenum">
              <a:rPr lang="en-US"/>
              <a:pPr/>
              <a:t>18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2150"/>
            <a:ext cx="4632325" cy="3473450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7" y="4397379"/>
            <a:ext cx="5162550" cy="41640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84747-8541-447D-98DD-3BA65C3B6C3C}" type="slidenum">
              <a:rPr lang="en-US"/>
              <a:pPr/>
              <a:t>19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2150"/>
            <a:ext cx="4632325" cy="3473450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7" y="4397379"/>
            <a:ext cx="5162550" cy="41640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84747-8541-447D-98DD-3BA65C3B6C3C}" type="slidenum">
              <a:rPr lang="en-US"/>
              <a:pPr/>
              <a:t>22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2150"/>
            <a:ext cx="4632325" cy="3473450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7" y="4397379"/>
            <a:ext cx="5162550" cy="41640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EC0F6-727A-4D49-904D-7DE6288AB04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1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84747-8541-447D-98DD-3BA65C3B6C3C}" type="slidenum">
              <a:rPr lang="en-US"/>
              <a:pPr/>
              <a:t>4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2150"/>
            <a:ext cx="4632325" cy="3473450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7" y="4397379"/>
            <a:ext cx="5162550" cy="41640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84747-8541-447D-98DD-3BA65C3B6C3C}" type="slidenum">
              <a:rPr lang="en-US"/>
              <a:pPr/>
              <a:t>7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2150"/>
            <a:ext cx="4632325" cy="3473450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7" y="4397379"/>
            <a:ext cx="5162550" cy="41640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9F0FF"/>
              </a:gs>
              <a:gs pos="100000">
                <a:srgbClr val="D6D6D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48" tIns="41025" rIns="82048" bIns="41025" anchor="ctr"/>
          <a:lstStyle/>
          <a:p>
            <a:pPr defTabSz="91450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3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07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ADED5-054B-4BCB-A0F1-F8B242A6C51B}" type="datetime1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C98B-FF9C-4CD8-B9A8-180A257562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9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354775"/>
            <a:ext cx="381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10244-55BA-44A6-8D8F-162C57D16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2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937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65" r:id="rId3"/>
    <p:sldLayoutId id="2147483667" r:id="rId4"/>
    <p:sldLayoutId id="2147483668" r:id="rId5"/>
    <p:sldLayoutId id="2147483669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energy.gov/funding-opportunities/digital-data-management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455613" y="1968645"/>
            <a:ext cx="8229600" cy="1477328"/>
          </a:xfr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Comments from the </a:t>
            </a:r>
            <a:b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Office of Science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059770" y="4402298"/>
            <a:ext cx="7021286" cy="769441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BESAC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29 July 2014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00502" y="5734712"/>
            <a:ext cx="59398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smtClean="0">
                <a:cs typeface="Arial" charset="0"/>
              </a:rPr>
              <a:t>Patricia M. Dehmer</a:t>
            </a:r>
            <a:r>
              <a:rPr lang="en-US" sz="2000" dirty="0">
                <a:cs typeface="Arial" charset="0"/>
              </a:rPr>
              <a:t/>
            </a:r>
            <a:br>
              <a:rPr lang="en-US" sz="2000" dirty="0">
                <a:cs typeface="Arial" charset="0"/>
              </a:rPr>
            </a:br>
            <a:r>
              <a:rPr lang="en-US" sz="2000" dirty="0" smtClean="0">
                <a:cs typeface="Arial" charset="0"/>
              </a:rPr>
              <a:t>Acting Director, Office of Science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cs typeface="Arial" charset="0"/>
              </a:rPr>
              <a:t>U.S</a:t>
            </a:r>
            <a:r>
              <a:rPr lang="en-US" sz="2000" dirty="0">
                <a:cs typeface="Arial" charset="0"/>
              </a:rPr>
              <a:t>. Department of </a:t>
            </a:r>
            <a:r>
              <a:rPr lang="en-US" sz="2000" dirty="0" smtClean="0">
                <a:cs typeface="Arial" charset="0"/>
              </a:rPr>
              <a:t>Energy</a:t>
            </a:r>
            <a:endParaRPr lang="en-US" sz="2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5" name="Title 3"/>
          <p:cNvSpPr>
            <a:spLocks noGrp="1"/>
          </p:cNvSpPr>
          <p:nvPr>
            <p:ph type="title" idx="4294967295"/>
          </p:nvPr>
        </p:nvSpPr>
        <p:spPr>
          <a:xfrm>
            <a:off x="84138" y="2097146"/>
            <a:ext cx="8978900" cy="1865094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3200" b="1" spc="50" dirty="0" smtClean="0">
                <a:ln w="11430"/>
              </a:rPr>
              <a:t>BESAC Report on </a:t>
            </a:r>
            <a:br>
              <a:rPr lang="en-US" sz="3200" b="1" spc="50" dirty="0" smtClean="0">
                <a:ln w="11430"/>
              </a:rPr>
            </a:br>
            <a:r>
              <a:rPr lang="en-US" sz="3200" b="1" spc="50" dirty="0" smtClean="0">
                <a:ln w="11430"/>
              </a:rPr>
              <a:t>“Future X-Ray Light Sources”</a:t>
            </a:r>
            <a:br>
              <a:rPr lang="en-US" sz="3200" b="1" spc="50" dirty="0" smtClean="0">
                <a:ln w="11430"/>
              </a:rPr>
            </a:br>
            <a:r>
              <a:rPr lang="en-US" sz="3200" b="1" spc="50" dirty="0" smtClean="0">
                <a:ln w="11430"/>
              </a:rPr>
              <a:t>and the DOE Actions</a:t>
            </a:r>
            <a:endParaRPr lang="en-US" sz="3200" b="1" i="1" spc="50" dirty="0" smtClean="0">
              <a:ln w="1143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63160" y="4971767"/>
            <a:ext cx="7792279" cy="169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7" tIns="45704" rIns="91407" bIns="45704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Patricia Dehmer</a:t>
            </a:r>
            <a:r>
              <a:rPr lang="en-US" sz="1600" dirty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Acting Director, Office of Science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1000" dirty="0" smtClean="0">
              <a:solidFill>
                <a:srgbClr val="10663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Harriet Kung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Director, Office of Basic Energy Sciences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1000" dirty="0" smtClean="0">
              <a:solidFill>
                <a:srgbClr val="10663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Jim Murphy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Director, BES Scientific User Facility Division</a:t>
            </a:r>
            <a:endParaRPr lang="en-US" sz="1600" dirty="0">
              <a:solidFill>
                <a:srgbClr val="1066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056204">
            <a:off x="1019238" y="4858830"/>
            <a:ext cx="2013693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Excerpt from:</a:t>
            </a:r>
            <a:endParaRPr lang="en-US" sz="2400" dirty="0"/>
          </a:p>
        </p:txBody>
      </p:sp>
      <p:sp>
        <p:nvSpPr>
          <p:cNvPr id="6" name="Slide Number Placeholder 15"/>
          <p:cNvSpPr txBox="1">
            <a:spLocks/>
          </p:cNvSpPr>
          <p:nvPr/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EEA275D-5A49-48A8-817D-44C3EA0A3A2F}" type="slidenum">
              <a:rPr lang="en-US" sz="1200" smtClean="0">
                <a:solidFill>
                  <a:srgbClr val="008000"/>
                </a:solidFill>
              </a:rPr>
              <a:pPr>
                <a:defRPr/>
              </a:pPr>
              <a:t>10</a:t>
            </a:fld>
            <a:endParaRPr lang="en-US" sz="1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57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" y="13864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rgbClr val="106636"/>
                </a:solidFill>
                <a:ea typeface="+mj-ea"/>
                <a:cs typeface="Arial" pitchFamily="34" charset="0"/>
              </a:defRPr>
            </a:lvl1pPr>
            <a:lvl2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671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3423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013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6844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Plans: Present—Charge </a:t>
            </a:r>
            <a:r>
              <a:rPr lang="en-US" dirty="0"/>
              <a:t>to BESAC on X-ray Light 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472" y="1125035"/>
            <a:ext cx="8077201" cy="465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On January 2, 2013, Bill Brinkman issued a charge to the Basic Energy Sciences Advisory Committee (BESAC).</a:t>
            </a:r>
          </a:p>
          <a:p>
            <a:pPr marL="231775" indent="-231775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The charge requested:</a:t>
            </a:r>
            <a:endParaRPr lang="en-US" dirty="0">
              <a:cs typeface="Arial" pitchFamily="34" charset="0"/>
            </a:endParaRPr>
          </a:p>
          <a:p>
            <a:pPr marL="920750" lvl="1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assessment of the grand science challenges </a:t>
            </a:r>
          </a:p>
          <a:p>
            <a:pPr marL="920750" lvl="1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evaluation of the effectiveness of the present light source portfolio</a:t>
            </a:r>
          </a:p>
          <a:p>
            <a:pPr marL="920750" lvl="1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enumeration of future light source performance specifications</a:t>
            </a:r>
          </a:p>
          <a:p>
            <a:pPr marL="920750" lvl="1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prioritized recommendations on future light source concepts</a:t>
            </a:r>
          </a:p>
          <a:p>
            <a:pPr marL="920750" lvl="1" indent="-285750">
              <a:spcAft>
                <a:spcPts val="24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prioritized research and development initiatives </a:t>
            </a:r>
          </a:p>
          <a:p>
            <a:pPr marL="231775" indent="-231775">
              <a:spcAft>
                <a:spcPts val="2400"/>
              </a:spcAft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John </a:t>
            </a:r>
            <a:r>
              <a:rPr lang="en-US" dirty="0">
                <a:cs typeface="Arial" pitchFamily="34" charset="0"/>
              </a:rPr>
              <a:t>Hemminger, the Chair of BESAC, served as Chair of </a:t>
            </a:r>
            <a:r>
              <a:rPr lang="en-US" dirty="0" smtClean="0">
                <a:cs typeface="Arial" pitchFamily="34" charset="0"/>
              </a:rPr>
              <a:t>a 22 </a:t>
            </a:r>
            <a:r>
              <a:rPr lang="en-US" dirty="0">
                <a:cs typeface="Arial" pitchFamily="34" charset="0"/>
              </a:rPr>
              <a:t>member Subcommittee, which used previous BESAC and BES reports and new </a:t>
            </a:r>
            <a:r>
              <a:rPr lang="en-US" dirty="0" smtClean="0">
                <a:cs typeface="Arial" pitchFamily="34" charset="0"/>
              </a:rPr>
              <a:t>input from </a:t>
            </a:r>
            <a:r>
              <a:rPr lang="en-US" dirty="0">
                <a:cs typeface="Arial" pitchFamily="34" charset="0"/>
              </a:rPr>
              <a:t>the x-ray sciences communities to formulate </a:t>
            </a:r>
            <a:r>
              <a:rPr lang="en-US" dirty="0" smtClean="0">
                <a:cs typeface="Arial" pitchFamily="34" charset="0"/>
              </a:rPr>
              <a:t>findings </a:t>
            </a:r>
            <a:r>
              <a:rPr lang="en-US" dirty="0">
                <a:cs typeface="Arial" pitchFamily="34" charset="0"/>
              </a:rPr>
              <a:t>and recommendations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marL="231775" lvl="1" indent="-231775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The final report was accepted by BESAC on July 25, 2013.</a:t>
            </a:r>
            <a:endParaRPr lang="en-US" dirty="0">
              <a:cs typeface="Arial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65697" y="6372665"/>
            <a:ext cx="368203" cy="361302"/>
          </a:xfrm>
        </p:spPr>
        <p:txBody>
          <a:bodyPr/>
          <a:lstStyle/>
          <a:p>
            <a:pPr algn="ctr">
              <a:defRPr/>
            </a:pPr>
            <a:fld id="{76B10244-55BA-44A6-8D8F-162C57D165B4}" type="slidenum">
              <a:rPr lang="en-US" smtClean="0">
                <a:latin typeface="Arial" pitchFamily="34" charset="0"/>
                <a:cs typeface="Arial" pitchFamily="34" charset="0"/>
              </a:rPr>
              <a:pPr algn="ctr">
                <a:defRPr/>
              </a:pPr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316" y="1210246"/>
            <a:ext cx="8038193" cy="4773514"/>
          </a:xfrm>
          <a:prstGeom prst="rect">
            <a:avLst/>
          </a:prstGeom>
          <a:noFill/>
        </p:spPr>
        <p:txBody>
          <a:bodyPr wrap="square" lIns="91340" tIns="45670" rIns="91340" bIns="45670" rtlCol="0">
            <a:spAutoFit/>
          </a:bodyPr>
          <a:lstStyle/>
          <a:p>
            <a:pPr marL="231527" indent="-231527">
              <a:lnSpc>
                <a:spcPct val="12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dirty="0">
                <a:cs typeface="Arial" pitchFamily="34" charset="0"/>
              </a:rPr>
              <a:t>At the present time, the U.S. enjoys a significant leadership role in the x-ray light source community.  This is a direct result of the successes of the major facilities managed by </a:t>
            </a:r>
            <a:r>
              <a:rPr lang="en-US" dirty="0" smtClean="0">
                <a:cs typeface="Arial" pitchFamily="34" charset="0"/>
              </a:rPr>
              <a:t>BES … and </a:t>
            </a:r>
            <a:r>
              <a:rPr lang="en-US" dirty="0">
                <a:cs typeface="Arial" pitchFamily="34" charset="0"/>
              </a:rPr>
              <a:t>the particularly stunning success of the first hard x-ray free electron laser, the </a:t>
            </a:r>
            <a:r>
              <a:rPr lang="en-US" dirty="0" err="1">
                <a:cs typeface="Arial" pitchFamily="34" charset="0"/>
              </a:rPr>
              <a:t>Linac</a:t>
            </a:r>
            <a:r>
              <a:rPr lang="en-US" dirty="0">
                <a:cs typeface="Arial" pitchFamily="34" charset="0"/>
              </a:rPr>
              <a:t> Coherent Light Source (LCLS).  </a:t>
            </a:r>
            <a:endParaRPr lang="en-US" dirty="0" smtClean="0">
              <a:cs typeface="Arial" pitchFamily="34" charset="0"/>
            </a:endParaRPr>
          </a:p>
          <a:p>
            <a:pPr marL="231527" indent="-231527">
              <a:lnSpc>
                <a:spcPct val="12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However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, it is abundantly clear that international activity in the construction of new diffraction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limited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storage rings and new free electron laser facilities will seriously challenge U.S. leadership in the decades to come. </a:t>
            </a:r>
            <a:endParaRPr lang="en-US" dirty="0">
              <a:cs typeface="Arial" pitchFamily="34" charset="0"/>
            </a:endParaRPr>
          </a:p>
          <a:p>
            <a:pPr marL="231527" indent="-231527">
              <a:lnSpc>
                <a:spcPct val="12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The U.S. will no longer hold a leadership role in such facilities unless new unique facilities are developed </a:t>
            </a:r>
            <a:r>
              <a:rPr lang="en-US" dirty="0" smtClean="0">
                <a:cs typeface="Arial" pitchFamily="34" charset="0"/>
              </a:rPr>
              <a:t>…</a:t>
            </a:r>
            <a:endParaRPr lang="en-US" dirty="0">
              <a:cs typeface="Arial" pitchFamily="34" charset="0"/>
            </a:endParaRPr>
          </a:p>
          <a:p>
            <a:pPr marL="171267" indent="-171267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en-US" dirty="0">
              <a:cs typeface="Arial" pitchFamily="34" charset="0"/>
            </a:endParaRPr>
          </a:p>
          <a:p>
            <a:pPr marL="171267" indent="-171267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en-US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Findings and Recommendations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65697" y="6372665"/>
            <a:ext cx="368203" cy="361302"/>
          </a:xfrm>
        </p:spPr>
        <p:txBody>
          <a:bodyPr/>
          <a:lstStyle/>
          <a:p>
            <a:pPr algn="ctr">
              <a:defRPr/>
            </a:pPr>
            <a:fld id="{76B10244-55BA-44A6-8D8F-162C57D165B4}" type="slidenum">
              <a:rPr lang="en-US" smtClean="0">
                <a:latin typeface="Arial" pitchFamily="34" charset="0"/>
                <a:cs typeface="Arial" pitchFamily="34" charset="0"/>
              </a:rPr>
              <a:pPr algn="ctr">
                <a:defRPr/>
              </a:pPr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</p:spPr>
        <p:txBody>
          <a:bodyPr/>
          <a:lstStyle/>
          <a:p>
            <a:pPr algn="ctr"/>
            <a:fld id="{5BD36294-2849-48A8-8531-5354CF3095D2}" type="slidenum">
              <a:rPr lang="en-US" sz="1400" smtClean="0"/>
              <a:pPr algn="ctr"/>
              <a:t>13</a:t>
            </a:fld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99" y="1095415"/>
            <a:ext cx="3537543" cy="457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15" y="1095415"/>
            <a:ext cx="3627404" cy="457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937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 Ten-year Strategic Plan for HEP in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2F972-5378-4979-A1EC-1F5193911C7C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13750" y="6353969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E81CA-F8E5-4B70-B8DA-5021BD20F5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" y="1863672"/>
            <a:ext cx="9299248" cy="29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422032" y="1094406"/>
            <a:ext cx="10592973" cy="8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724487" y="4728059"/>
            <a:ext cx="10592973" cy="8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833" y="212317"/>
            <a:ext cx="9144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106636"/>
                </a:solidFill>
                <a:cs typeface="Arial" charset="0"/>
              </a:rPr>
              <a:t>FY 2015 HEWD Guidance for HEP</a:t>
            </a:r>
          </a:p>
        </p:txBody>
      </p:sp>
    </p:spTree>
    <p:extLst>
      <p:ext uri="{BB962C8B-B14F-4D97-AF65-F5344CB8AC3E}">
        <p14:creationId xmlns:p14="http://schemas.microsoft.com/office/powerpoint/2010/main" val="2689432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</p:spPr>
        <p:txBody>
          <a:bodyPr/>
          <a:lstStyle/>
          <a:p>
            <a:pPr algn="ctr"/>
            <a:fld id="{5BD36294-2849-48A8-8531-5354CF3095D2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3175" y="193781"/>
            <a:ext cx="9144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106636"/>
                </a:solidFill>
                <a:cs typeface="Arial" charset="0"/>
              </a:rPr>
              <a:t>Other FACA Strategic Planning Charges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6" y="989449"/>
            <a:ext cx="3887615" cy="502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68" y="989449"/>
            <a:ext cx="3913654" cy="502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20056204">
            <a:off x="1805598" y="5055776"/>
            <a:ext cx="1210588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FESAC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 rot="20056204">
            <a:off x="6276298" y="5092660"/>
            <a:ext cx="1040670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NSAC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3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7625" y="798176"/>
            <a:ext cx="3035102" cy="5264999"/>
            <a:chOff x="546086" y="0"/>
            <a:chExt cx="4365744" cy="703761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66" y="0"/>
              <a:ext cx="4255305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82" b="52893"/>
            <a:stretch/>
          </p:blipFill>
          <p:spPr bwMode="auto">
            <a:xfrm>
              <a:off x="546086" y="4956875"/>
              <a:ext cx="4365744" cy="2080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</p:spPr>
        <p:txBody>
          <a:bodyPr/>
          <a:lstStyle/>
          <a:p>
            <a:pPr algn="ctr"/>
            <a:fld id="{5BD36294-2849-48A8-8531-5354CF3095D2}" type="slidenum">
              <a:rPr lang="en-US" sz="1400" smtClean="0"/>
              <a:pPr algn="ctr"/>
              <a:t>16</a:t>
            </a:fld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17747" y="1552896"/>
            <a:ext cx="8677230" cy="4009293"/>
            <a:chOff x="1252025" y="1772529"/>
            <a:chExt cx="7624689" cy="3522969"/>
          </a:xfrm>
        </p:grpSpPr>
        <p:sp>
          <p:nvSpPr>
            <p:cNvPr id="4" name="Rectangle 3"/>
            <p:cNvSpPr/>
            <p:nvPr/>
          </p:nvSpPr>
          <p:spPr>
            <a:xfrm>
              <a:off x="1252025" y="1772529"/>
              <a:ext cx="7624689" cy="35229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412918" y="1949389"/>
              <a:ext cx="7323120" cy="3046644"/>
              <a:chOff x="3235570" y="4065562"/>
              <a:chExt cx="3685736" cy="153338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54" t="77582" r="5731"/>
              <a:stretch/>
            </p:blipFill>
            <p:spPr bwMode="auto">
              <a:xfrm>
                <a:off x="3235570" y="4065562"/>
                <a:ext cx="3685736" cy="1229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18" t="9182" r="7347" b="75636"/>
              <a:stretch/>
            </p:blipFill>
            <p:spPr bwMode="auto">
              <a:xfrm>
                <a:off x="3418449" y="4765973"/>
                <a:ext cx="3502857" cy="832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Title 2"/>
          <p:cNvSpPr txBox="1">
            <a:spLocks/>
          </p:cNvSpPr>
          <p:nvPr/>
        </p:nvSpPr>
        <p:spPr bwMode="auto">
          <a:xfrm>
            <a:off x="3175" y="193781"/>
            <a:ext cx="9144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106636"/>
                </a:solidFill>
                <a:cs typeface="Arial" charset="0"/>
              </a:rPr>
              <a:t>Current BESAC Charge</a:t>
            </a:r>
          </a:p>
        </p:txBody>
      </p:sp>
    </p:spTree>
    <p:extLst>
      <p:ext uri="{BB962C8B-B14F-4D97-AF65-F5344CB8AC3E}">
        <p14:creationId xmlns:p14="http://schemas.microsoft.com/office/powerpoint/2010/main" val="15654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492125" y="2131947"/>
            <a:ext cx="8151091" cy="11449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608" eaLnBrk="0" hangingPunct="0">
              <a:lnSpc>
                <a:spcPct val="95000"/>
              </a:lnSpc>
              <a:tabLst>
                <a:tab pos="1696726" algn="l"/>
              </a:tabLst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Full Funding of Financial Assistance Awards &lt;$1Million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9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5" y="-532268"/>
            <a:ext cx="8229600" cy="906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15366" y="721308"/>
            <a:ext cx="4899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+mn-lt"/>
              </a:rPr>
              <a:t>http://science.energy.gov/~/media/grants/pdf/FullFundingMemo.pdf</a:t>
            </a:r>
            <a:endParaRPr 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39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492125" y="2131947"/>
            <a:ext cx="8151091" cy="11449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608" eaLnBrk="0" hangingPunct="0">
              <a:lnSpc>
                <a:spcPct val="95000"/>
              </a:lnSpc>
              <a:tabLst>
                <a:tab pos="1696726" algn="l"/>
              </a:tabLst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Digital Data Management</a:t>
            </a:r>
          </a:p>
          <a:p>
            <a:pPr algn="ctr" defTabSz="914608" eaLnBrk="0" hangingPunct="0">
              <a:lnSpc>
                <a:spcPct val="95000"/>
              </a:lnSpc>
              <a:tabLst>
                <a:tab pos="1696726" algn="l"/>
              </a:tabLst>
            </a:pP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95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2F972-5378-4979-A1EC-1F5193911C7C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13750" y="6353969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E81CA-F8E5-4B70-B8DA-5021BD20F5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3175" y="193782"/>
            <a:ext cx="9144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106636"/>
                </a:solidFill>
                <a:cs typeface="Arial" charset="0"/>
              </a:rPr>
              <a:t>Still waiting for confirmation …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2050" name="Picture 2" descr="Marc Kastn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r="6671" b="35752"/>
          <a:stretch/>
        </p:blipFill>
        <p:spPr bwMode="auto">
          <a:xfrm>
            <a:off x="4884671" y="1614484"/>
            <a:ext cx="3244992" cy="32880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8838" y="4961201"/>
            <a:ext cx="2359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Professor Marc Kastner</a:t>
            </a:r>
          </a:p>
          <a:p>
            <a:pPr algn="ctr"/>
            <a:r>
              <a:rPr lang="en-US" dirty="0" smtClean="0">
                <a:latin typeface="+mn-lt"/>
              </a:rPr>
              <a:t>Nominee for SC-1</a:t>
            </a:r>
            <a:endParaRPr lang="en-US" dirty="0">
              <a:latin typeface="+mn-lt"/>
            </a:endParaRPr>
          </a:p>
        </p:txBody>
      </p:sp>
      <p:pic>
        <p:nvPicPr>
          <p:cNvPr id="8" name="Picture 2" descr="http://news.stanford.edu/news/2013/november/images/13245-Orr_ff400_new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7" y="1614484"/>
            <a:ext cx="3244992" cy="324499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62599" y="4961201"/>
            <a:ext cx="1918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Professor Lynn Orr</a:t>
            </a:r>
          </a:p>
          <a:p>
            <a:pPr algn="ctr"/>
            <a:r>
              <a:rPr lang="en-US" dirty="0" smtClean="0">
                <a:latin typeface="+mn-lt"/>
              </a:rPr>
              <a:t>Nominee for S-4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xplosion 2 7"/>
          <p:cNvSpPr/>
          <p:nvPr/>
        </p:nvSpPr>
        <p:spPr>
          <a:xfrm>
            <a:off x="4979623" y="4816720"/>
            <a:ext cx="2697579" cy="2492429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Now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Live</a:t>
            </a:r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Science Statement on Digital Data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C98B-FF9C-4CD8-B9A8-180A257562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8969" y="2102423"/>
            <a:ext cx="8410575" cy="2194560"/>
          </a:xfrm>
        </p:spPr>
        <p:txBody>
          <a:bodyPr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Requirements will be included in all solicitations for research funding starting Oct. 1</a:t>
            </a:r>
            <a:r>
              <a:rPr lang="en-US" sz="20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b="0" dirty="0" smtClean="0">
                <a:solidFill>
                  <a:schemeClr val="tx1"/>
                </a:solidFill>
              </a:rPr>
              <a:t>, 2014.  This includes the </a:t>
            </a:r>
            <a:r>
              <a:rPr lang="en-US" sz="2000" b="0" i="1" dirty="0" smtClean="0">
                <a:solidFill>
                  <a:schemeClr val="tx1"/>
                </a:solidFill>
              </a:rPr>
              <a:t>Annual FOA.</a:t>
            </a:r>
            <a:br>
              <a:rPr lang="en-US" sz="2000" b="0" i="1" dirty="0" smtClean="0">
                <a:solidFill>
                  <a:schemeClr val="tx1"/>
                </a:solidFill>
              </a:rPr>
            </a:br>
            <a:endParaRPr lang="en-US" sz="2000" b="0" dirty="0" smtClean="0">
              <a:solidFill>
                <a:schemeClr val="tx1"/>
              </a:solidFill>
            </a:endParaRPr>
          </a:p>
          <a:p>
            <a:r>
              <a:rPr lang="en-US" sz="2000" b="0" dirty="0" smtClean="0">
                <a:solidFill>
                  <a:schemeClr val="tx1"/>
                </a:solidFill>
              </a:rPr>
              <a:t>Detailed requirements and further information on:</a:t>
            </a:r>
          </a:p>
          <a:p>
            <a:pPr marL="0" indent="0">
              <a:buNone/>
            </a:pP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/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Suggestions for what to include in a Data Management Plan</a:t>
            </a:r>
          </a:p>
          <a:p>
            <a:pPr lvl="1"/>
            <a:r>
              <a:rPr lang="en-US" sz="1800" b="0" dirty="0" smtClean="0">
                <a:solidFill>
                  <a:schemeClr val="tx1"/>
                </a:solidFill>
              </a:rPr>
              <a:t>Supplemental guidance and requirements from SC Program Offices</a:t>
            </a:r>
          </a:p>
          <a:p>
            <a:pPr lvl="1"/>
            <a:r>
              <a:rPr lang="en-US" sz="1800" b="0" dirty="0" smtClean="0">
                <a:solidFill>
                  <a:schemeClr val="tx1"/>
                </a:solidFill>
              </a:rPr>
              <a:t>Links to information about data management resources at SC user facilities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Definitions of key terms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FAQs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622" y="3547495"/>
            <a:ext cx="763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2"/>
              </a:rPr>
              <a:t>http://science.energy.gov/funding-opportunities/digital-data-management/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2013" y="1079460"/>
            <a:ext cx="805634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proposals submitted to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 for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funding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required to include a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Management Plan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Response to OSTP Memo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C98B-FF9C-4CD8-B9A8-180A2575624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10937" r="3783" b="7007"/>
          <a:stretch/>
        </p:blipFill>
        <p:spPr bwMode="auto">
          <a:xfrm>
            <a:off x="471948" y="2034167"/>
            <a:ext cx="3639983" cy="25590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498377" y="3845238"/>
            <a:ext cx="2182761" cy="1966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0322" y="877645"/>
            <a:ext cx="3639983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DOE Public Access Plan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6013" y="4503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948" y="904567"/>
            <a:ext cx="3639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Increasing Access to the Results of </a:t>
            </a:r>
            <a:r>
              <a:rPr lang="en-US" i="1" u="sng" dirty="0"/>
              <a:t> </a:t>
            </a:r>
            <a:r>
              <a:rPr lang="en-US" i="1" u="sng" dirty="0" smtClean="0"/>
              <a:t>Federally Funded </a:t>
            </a:r>
          </a:p>
          <a:p>
            <a:r>
              <a:rPr lang="en-US" i="1" u="sng" dirty="0" smtClean="0"/>
              <a:t>Scientific Research</a:t>
            </a:r>
            <a:endParaRPr lang="en-US" i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670322" y="1366232"/>
            <a:ext cx="3945518" cy="452431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Data:</a:t>
            </a:r>
          </a:p>
          <a:p>
            <a:r>
              <a:rPr lang="en-US" dirty="0"/>
              <a:t>Data Management Plan requirements: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Office of Science – FY 2015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Other DOE Offices – FY </a:t>
            </a:r>
            <a:r>
              <a:rPr lang="en-US" dirty="0" smtClean="0"/>
              <a:t>2016</a:t>
            </a:r>
          </a:p>
          <a:p>
            <a:endParaRPr lang="en-US" dirty="0"/>
          </a:p>
          <a:p>
            <a:r>
              <a:rPr lang="en-US" b="1" u="sng" dirty="0" smtClean="0"/>
              <a:t>Publications:</a:t>
            </a:r>
          </a:p>
          <a:p>
            <a:r>
              <a:rPr lang="en-US" dirty="0" smtClean="0"/>
              <a:t>DOE Public Access Gateway for Energy and Science (</a:t>
            </a:r>
            <a:r>
              <a:rPr lang="en-US" dirty="0" err="1" smtClean="0"/>
              <a:t>PAGES</a:t>
            </a:r>
            <a:r>
              <a:rPr lang="en-US" baseline="30000" dirty="0" err="1" smtClean="0"/>
              <a:t>Beta</a:t>
            </a:r>
            <a:r>
              <a:rPr lang="en-US" dirty="0" smtClean="0"/>
              <a:t>) will be launched soon</a:t>
            </a:r>
          </a:p>
          <a:p>
            <a:endParaRPr lang="en-US" dirty="0"/>
          </a:p>
          <a:p>
            <a:r>
              <a:rPr lang="en-US" dirty="0"/>
              <a:t>All DOE-supported researchers will be required to submit metadata for peer-reviewed publications and full text or links to accepted manuscripts starting in FY 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6013" y="4967217"/>
            <a:ext cx="317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Public Access Plan </a:t>
            </a:r>
            <a:r>
              <a:rPr lang="en-US" dirty="0" smtClean="0"/>
              <a:t>will be available on the DOE Open Government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492125" y="2131947"/>
            <a:ext cx="8151091" cy="21975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608" eaLnBrk="0" hangingPunct="0">
              <a:lnSpc>
                <a:spcPct val="95000"/>
              </a:lnSpc>
              <a:tabLst>
                <a:tab pos="1696726" algn="l"/>
              </a:tabLst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Administration consolidation </a:t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STEM activities across </a:t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federal agencies</a:t>
            </a:r>
          </a:p>
          <a:p>
            <a:pPr algn="ctr" defTabSz="914608" eaLnBrk="0" hangingPunct="0">
              <a:lnSpc>
                <a:spcPct val="95000"/>
              </a:lnSpc>
              <a:tabLst>
                <a:tab pos="1696726" algn="l"/>
              </a:tabLst>
            </a:pP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9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55FD-F83C-4433-AE11-4D89943CC4D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5432"/>
            <a:ext cx="9144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FY 2014 Administration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3366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Consolidation of STEM Ed. Activities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DOE Programs Terminated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3366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 the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3366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2014 President’s Budget Request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0" y="1273790"/>
            <a:ext cx="7239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Computational Sciences Graduate Fellowship (SC/ASCR)</a:t>
            </a:r>
          </a:p>
          <a:p>
            <a:pPr marL="280988" indent="-280988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Summer School in Nuclear Chemistry and Radiochemistry (SC/BES-NP)</a:t>
            </a:r>
          </a:p>
          <a:p>
            <a:pPr marL="280988" indent="-280988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Global Change Education Program (SC-BER)  (phasing out)</a:t>
            </a:r>
          </a:p>
          <a:p>
            <a:pPr marL="280988" indent="-280988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QuarkNet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(SC-HEP)</a:t>
            </a:r>
          </a:p>
          <a:p>
            <a:pPr marL="280988" indent="-280988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National Undergraduate Fellowship Program in Plasma Physics and Fusion Energy Sciences (SC-FES) (phasing out)</a:t>
            </a:r>
          </a:p>
          <a:p>
            <a:pPr marL="280988" indent="-280988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Plasma/Fusion Science Educator Programs (SC-FES) (phasing out)</a:t>
            </a:r>
          </a:p>
          <a:p>
            <a:pPr marL="280988" indent="-280988">
              <a:spcAft>
                <a:spcPts val="6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0988" indent="-280988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Graduate Automotive Technology Education (EERE)</a:t>
            </a:r>
          </a:p>
          <a:p>
            <a:pPr marL="280988" indent="-280988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Wind for Schools (EERE)</a:t>
            </a:r>
          </a:p>
          <a:p>
            <a:pPr marL="280988" indent="-280988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Nuclear Scholarships/Integrated University Partnerships (NE)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55FD-F83C-4433-AE11-4D89943CC4D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736979" y="1328344"/>
            <a:ext cx="7666868" cy="41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dirty="0" smtClean="0"/>
              <a:t>The FY 2014 STEM </a:t>
            </a:r>
            <a:r>
              <a:rPr lang="en-US" dirty="0"/>
              <a:t>education consolidation </a:t>
            </a:r>
            <a:r>
              <a:rPr lang="en-US" dirty="0" smtClean="0"/>
              <a:t>strategy continues </a:t>
            </a:r>
            <a:r>
              <a:rPr lang="en-US" smtClean="0"/>
              <a:t>in </a:t>
            </a:r>
            <a:br>
              <a:rPr lang="en-US" smtClean="0"/>
            </a:br>
            <a:r>
              <a:rPr lang="en-US" smtClean="0"/>
              <a:t>FY </a:t>
            </a:r>
            <a:r>
              <a:rPr lang="en-US" dirty="0" smtClean="0"/>
              <a:t>2015.</a:t>
            </a:r>
          </a:p>
          <a:p>
            <a:pPr marL="285750" indent="-285750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dirty="0" smtClean="0"/>
              <a:t>But, it is now acknowledged that DOE </a:t>
            </a:r>
            <a:r>
              <a:rPr lang="en-US" dirty="0"/>
              <a:t>has mission-specific workforce needs in STEM </a:t>
            </a:r>
            <a:r>
              <a:rPr lang="en-US" dirty="0" smtClean="0"/>
              <a:t>fields and that the </a:t>
            </a:r>
            <a:r>
              <a:rPr lang="en-US" dirty="0"/>
              <a:t>DOE laboratories are a unique resource for training workers in STEM research and development.  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 smtClean="0"/>
              <a:t>Proposed STEM </a:t>
            </a:r>
            <a:r>
              <a:rPr lang="en-US" dirty="0"/>
              <a:t>workforce development activities in the Office of Science </a:t>
            </a:r>
            <a:r>
              <a:rPr lang="en-US" dirty="0" smtClean="0"/>
              <a:t>should include</a:t>
            </a:r>
            <a:r>
              <a:rPr lang="en-US" dirty="0"/>
              <a:t>: </a:t>
            </a: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 smtClean="0"/>
              <a:t>an </a:t>
            </a:r>
            <a:r>
              <a:rPr lang="en-US" dirty="0"/>
              <a:t>evidence-based statement of the workforce </a:t>
            </a:r>
            <a:r>
              <a:rPr lang="en-US" dirty="0" smtClean="0"/>
              <a:t>need; 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 smtClean="0"/>
              <a:t>a statement </a:t>
            </a:r>
            <a:r>
              <a:rPr lang="en-US" dirty="0"/>
              <a:t>of program goals; </a:t>
            </a: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 smtClean="0"/>
              <a:t>a </a:t>
            </a:r>
            <a:r>
              <a:rPr lang="en-US" dirty="0"/>
              <a:t>diverse applicant pool and an unbiased selection procedure; and </a:t>
            </a: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 smtClean="0"/>
              <a:t>a </a:t>
            </a:r>
            <a:r>
              <a:rPr lang="en-US" dirty="0"/>
              <a:t>mechanism for tracking program outcomes and evaluating success.  </a:t>
            </a:r>
            <a:endParaRPr lang="en-US" dirty="0" smtClean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1063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FY 2015 Administration Position on STEM</a:t>
            </a:r>
          </a:p>
        </p:txBody>
      </p:sp>
    </p:spTree>
    <p:extLst>
      <p:ext uri="{BB962C8B-B14F-4D97-AF65-F5344CB8AC3E}">
        <p14:creationId xmlns:p14="http://schemas.microsoft.com/office/powerpoint/2010/main" val="31566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55FD-F83C-4433-AE11-4D89943CC4D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1063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Charge to All Six Federal Advisory Committees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1"/>
          <a:stretch/>
        </p:blipFill>
        <p:spPr bwMode="auto">
          <a:xfrm>
            <a:off x="168346" y="899886"/>
            <a:ext cx="8807307" cy="523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1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2F972-5378-4979-A1EC-1F5193911C7C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13750" y="6353969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E81CA-F8E5-4B70-B8DA-5021BD20F5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3175" y="193781"/>
            <a:ext cx="9144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106636"/>
                </a:solidFill>
                <a:cs typeface="Arial" charset="0"/>
              </a:rPr>
              <a:t>FY 2015 SEWD Guidance for WDTS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" y="1730830"/>
            <a:ext cx="8658648" cy="32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453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2F972-5378-4979-A1EC-1F5193911C7C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13750" y="6353969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E81CA-F8E5-4B70-B8DA-5021BD20F5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" b="27930"/>
          <a:stretch/>
        </p:blipFill>
        <p:spPr bwMode="auto">
          <a:xfrm>
            <a:off x="548640" y="1026942"/>
            <a:ext cx="8055610" cy="491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 bwMode="auto">
          <a:xfrm>
            <a:off x="3175" y="193781"/>
            <a:ext cx="9144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106636"/>
                </a:solidFill>
                <a:cs typeface="Arial" charset="0"/>
              </a:rPr>
              <a:t>FY 2015 HEWD Guidance for STEM</a:t>
            </a:r>
          </a:p>
        </p:txBody>
      </p:sp>
    </p:spTree>
    <p:extLst>
      <p:ext uri="{BB962C8B-B14F-4D97-AF65-F5344CB8AC3E}">
        <p14:creationId xmlns:p14="http://schemas.microsoft.com/office/powerpoint/2010/main" val="262987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2F972-5378-4979-A1EC-1F5193911C7C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13750" y="6353969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E81CA-F8E5-4B70-B8DA-5021BD20F5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3175" y="193782"/>
            <a:ext cx="9144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106636"/>
                </a:solidFill>
                <a:cs typeface="Arial" charset="0"/>
              </a:rPr>
              <a:t>Outline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730" y="1555983"/>
            <a:ext cx="713936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3000"/>
              </a:spcAft>
              <a:buFont typeface="Wingdings" pitchFamily="2" charset="2"/>
              <a:buChar char="§"/>
            </a:pPr>
            <a:r>
              <a:rPr lang="en-US" sz="2400" spc="50" dirty="0" smtClean="0">
                <a:ln w="11430"/>
              </a:rPr>
              <a:t>SC FY 2015 Budget – </a:t>
            </a:r>
            <a:br>
              <a:rPr lang="en-US" sz="2400" spc="50" dirty="0" smtClean="0">
                <a:ln w="11430"/>
              </a:rPr>
            </a:br>
            <a:r>
              <a:rPr lang="en-US" sz="2400" spc="50" dirty="0" smtClean="0">
                <a:ln w="11430"/>
              </a:rPr>
              <a:t>House and Senate Marks </a:t>
            </a:r>
          </a:p>
          <a:p>
            <a:pPr marL="290513" indent="-290513">
              <a:spcAft>
                <a:spcPts val="3000"/>
              </a:spcAft>
              <a:buFont typeface="Wingdings" pitchFamily="2" charset="2"/>
              <a:buChar char="§"/>
            </a:pPr>
            <a:r>
              <a:rPr lang="en-US" sz="2400" spc="50" dirty="0" smtClean="0">
                <a:ln w="11430"/>
              </a:rPr>
              <a:t>Comments on the impacts FACA studies</a:t>
            </a:r>
          </a:p>
          <a:p>
            <a:pPr marL="290513" indent="-290513">
              <a:spcAft>
                <a:spcPts val="3000"/>
              </a:spcAft>
              <a:buFont typeface="Wingdings" pitchFamily="2" charset="2"/>
              <a:buChar char="§"/>
            </a:pPr>
            <a:r>
              <a:rPr lang="en-US" sz="2400" dirty="0"/>
              <a:t>Update on Data Management Plans</a:t>
            </a:r>
          </a:p>
          <a:p>
            <a:pPr marL="290513" indent="-290513">
              <a:spcAft>
                <a:spcPts val="3000"/>
              </a:spcAft>
              <a:buFont typeface="Wingdings" pitchFamily="2" charset="2"/>
              <a:buChar char="§"/>
            </a:pPr>
            <a:r>
              <a:rPr lang="en-US" sz="2400" dirty="0" smtClean="0"/>
              <a:t>Update </a:t>
            </a:r>
            <a:r>
              <a:rPr lang="en-US" sz="2400" dirty="0"/>
              <a:t>on STEM workforce needs </a:t>
            </a:r>
            <a:r>
              <a:rPr lang="en-US" sz="2400" dirty="0" smtClean="0"/>
              <a:t>studies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7873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492125" y="2131947"/>
            <a:ext cx="8151091" cy="11449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608" eaLnBrk="0" hangingPunct="0">
              <a:lnSpc>
                <a:spcPct val="95000"/>
              </a:lnSpc>
              <a:tabLst>
                <a:tab pos="1696726" algn="l"/>
              </a:tabLst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FY 2015 Office of Science Budget – House and Senate Marks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9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2F972-5378-4979-A1EC-1F5193911C7C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13750" y="6353969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E81CA-F8E5-4B70-B8DA-5021BD20F5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3175" y="8298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106636"/>
                </a:solidFill>
                <a:cs typeface="Arial" charset="0"/>
              </a:rPr>
              <a:t>SC Funding Status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(budget authority in thousands of dollars)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3" r="7032" b="7518"/>
          <a:stretch/>
        </p:blipFill>
        <p:spPr bwMode="auto">
          <a:xfrm>
            <a:off x="104492" y="1028698"/>
            <a:ext cx="8876002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69870" y="1043648"/>
            <a:ext cx="3094265" cy="4723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90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2F972-5378-4979-A1EC-1F5193911C7C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13750" y="6353969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E81CA-F8E5-4B70-B8DA-5021BD20F5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3175" y="193781"/>
            <a:ext cx="9144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106636"/>
                </a:solidFill>
                <a:cs typeface="Arial" charset="0"/>
              </a:rPr>
              <a:t>FY 2015 HEWD Guidance for BES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80860" y="1623291"/>
            <a:ext cx="9568341" cy="3010660"/>
            <a:chOff x="-149629" y="850669"/>
            <a:chExt cx="15215932" cy="50343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629" y="850669"/>
              <a:ext cx="147066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9"/>
            <a:stretch/>
          </p:blipFill>
          <p:spPr bwMode="auto">
            <a:xfrm>
              <a:off x="-49873" y="3466386"/>
              <a:ext cx="15116176" cy="2418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-422031" y="4521406"/>
            <a:ext cx="10592973" cy="8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422032" y="770842"/>
            <a:ext cx="10592973" cy="8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2912013"/>
            <a:ext cx="69659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" y="3176957"/>
            <a:ext cx="87220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" y="3455969"/>
            <a:ext cx="87220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" y="3720913"/>
            <a:ext cx="87220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" y="3985857"/>
            <a:ext cx="87220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" y="4250801"/>
            <a:ext cx="87220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" y="4515745"/>
            <a:ext cx="19976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4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492125" y="2131947"/>
            <a:ext cx="8151091" cy="61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608" eaLnBrk="0" hangingPunct="0">
              <a:lnSpc>
                <a:spcPct val="95000"/>
              </a:lnSpc>
              <a:tabLst>
                <a:tab pos="1696726" algn="l"/>
              </a:tabLst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Impacts of FACA Studies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0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455613" y="2350530"/>
            <a:ext cx="8229600" cy="713556"/>
          </a:xfr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en-US" altLang="zh-CN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Synchrotron Radiation Light Sources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059770" y="4254381"/>
            <a:ext cx="7021286" cy="769441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Briefing for SEAB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20 June 2014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00502" y="5734712"/>
            <a:ext cx="59398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smtClean="0">
                <a:cs typeface="Arial" charset="0"/>
              </a:rPr>
              <a:t>Patricia M. Dehmer</a:t>
            </a:r>
            <a:r>
              <a:rPr lang="en-US" sz="2000" dirty="0">
                <a:cs typeface="Arial" charset="0"/>
              </a:rPr>
              <a:t/>
            </a:r>
            <a:br>
              <a:rPr lang="en-US" sz="2000" dirty="0">
                <a:cs typeface="Arial" charset="0"/>
              </a:rPr>
            </a:br>
            <a:r>
              <a:rPr lang="en-US" sz="2000" dirty="0" smtClean="0">
                <a:cs typeface="Arial" charset="0"/>
              </a:rPr>
              <a:t>Acting Director, Office of Science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cs typeface="Arial" charset="0"/>
              </a:rPr>
              <a:t>U.S</a:t>
            </a:r>
            <a:r>
              <a:rPr lang="en-US" sz="2000" dirty="0">
                <a:cs typeface="Arial" charset="0"/>
              </a:rPr>
              <a:t>. Department of </a:t>
            </a:r>
            <a:r>
              <a:rPr lang="en-US" sz="2000" dirty="0" smtClean="0">
                <a:cs typeface="Arial" charset="0"/>
              </a:rPr>
              <a:t>Energy</a:t>
            </a:r>
            <a:endParaRPr lang="en-US" sz="2000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056204">
            <a:off x="1019238" y="4858830"/>
            <a:ext cx="2013693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Excerpt from:</a:t>
            </a:r>
            <a:endParaRPr lang="en-US" sz="2400" dirty="0"/>
          </a:p>
        </p:txBody>
      </p:sp>
      <p:sp>
        <p:nvSpPr>
          <p:cNvPr id="8" name="Slide Number Placeholder 15"/>
          <p:cNvSpPr txBox="1">
            <a:spLocks/>
          </p:cNvSpPr>
          <p:nvPr/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EEA275D-5A49-48A8-817D-44C3EA0A3A2F}" type="slidenum">
              <a:rPr lang="en-US" sz="1200" smtClean="0">
                <a:solidFill>
                  <a:srgbClr val="008000"/>
                </a:solidFill>
              </a:rPr>
              <a:pPr>
                <a:defRPr/>
              </a:pPr>
              <a:t>8</a:t>
            </a:fld>
            <a:endParaRPr lang="en-US" sz="1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2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" y="13864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rgbClr val="106636"/>
                </a:solidFill>
                <a:ea typeface="+mj-ea"/>
                <a:cs typeface="Arial" pitchFamily="34" charset="0"/>
              </a:defRPr>
            </a:lvl1pPr>
            <a:lvl2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671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3423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013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6844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65697" y="6372665"/>
            <a:ext cx="368203" cy="361302"/>
          </a:xfrm>
        </p:spPr>
        <p:txBody>
          <a:bodyPr/>
          <a:lstStyle/>
          <a:p>
            <a:pPr algn="ctr">
              <a:defRPr/>
            </a:pPr>
            <a:fld id="{76B10244-55BA-44A6-8D8F-162C57D165B4}" type="slidenum">
              <a:rPr lang="en-US" smtClean="0">
                <a:latin typeface="Arial" pitchFamily="34" charset="0"/>
                <a:cs typeface="Arial" pitchFamily="34" charset="0"/>
              </a:rPr>
              <a:pPr algn="ctr">
                <a:defRPr/>
              </a:pPr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3564" y="925802"/>
            <a:ext cx="74029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BESAC Report: </a:t>
            </a:r>
            <a:r>
              <a:rPr lang="en-US" b="1" i="1" dirty="0"/>
              <a:t>Novel Coherent Light Sources</a:t>
            </a:r>
            <a:r>
              <a:rPr lang="en-US" b="1" dirty="0"/>
              <a:t>, January 1999</a:t>
            </a:r>
          </a:p>
          <a:p>
            <a:r>
              <a:rPr lang="en-US" dirty="0" smtClean="0"/>
              <a:t>Given </a:t>
            </a:r>
            <a:r>
              <a:rPr lang="en-US" dirty="0"/>
              <a:t>currently available knowledge and limited funding resources, the hard </a:t>
            </a:r>
            <a:r>
              <a:rPr lang="en-US" dirty="0" smtClean="0"/>
              <a:t>X-ray region </a:t>
            </a:r>
            <a:r>
              <a:rPr lang="en-US" dirty="0"/>
              <a:t>(8-20 </a:t>
            </a:r>
            <a:r>
              <a:rPr lang="en-US" dirty="0" err="1"/>
              <a:t>keV</a:t>
            </a:r>
            <a:r>
              <a:rPr lang="en-US" dirty="0"/>
              <a:t> or higher) is identified as the most exciting potential area </a:t>
            </a:r>
            <a:r>
              <a:rPr lang="en-US" dirty="0" smtClean="0"/>
              <a:t>for innovative </a:t>
            </a:r>
            <a:r>
              <a:rPr lang="en-US" dirty="0"/>
              <a:t>science. DOE should pursue the development of coherent light </a:t>
            </a:r>
            <a:r>
              <a:rPr lang="en-US" dirty="0" smtClean="0"/>
              <a:t>source technology </a:t>
            </a:r>
            <a:r>
              <a:rPr lang="en-US" dirty="0"/>
              <a:t>in the hard X-ray region as a priority. This technology will </a:t>
            </a:r>
            <a:r>
              <a:rPr lang="en-US" dirty="0" smtClean="0"/>
              <a:t>most likely </a:t>
            </a:r>
            <a:r>
              <a:rPr lang="en-US" dirty="0"/>
              <a:t>take the form of a </a:t>
            </a:r>
            <a:r>
              <a:rPr lang="en-US" dirty="0" err="1"/>
              <a:t>linac</a:t>
            </a:r>
            <a:r>
              <a:rPr lang="en-US" dirty="0"/>
              <a:t>-based free electron laser device using </a:t>
            </a:r>
            <a:r>
              <a:rPr lang="en-US" dirty="0" smtClean="0"/>
              <a:t>self-amplified stimulated </a:t>
            </a:r>
            <a:r>
              <a:rPr lang="en-US" dirty="0"/>
              <a:t>emission or some form of seeded stimulated emission. The </a:t>
            </a:r>
            <a:r>
              <a:rPr lang="en-US" dirty="0" smtClean="0"/>
              <a:t>developers of </a:t>
            </a:r>
            <a:r>
              <a:rPr lang="en-US" dirty="0"/>
              <a:t>such a source should seek to attain both temporal and spatial coherence, as </a:t>
            </a:r>
            <a:r>
              <a:rPr lang="en-US" dirty="0" smtClean="0"/>
              <a:t>well as </a:t>
            </a:r>
            <a:r>
              <a:rPr lang="en-US" dirty="0"/>
              <a:t>precise timing with </a:t>
            </a:r>
            <a:r>
              <a:rPr lang="en-US" dirty="0" err="1"/>
              <a:t>ultrashort</a:t>
            </a:r>
            <a:r>
              <a:rPr lang="en-US" dirty="0"/>
              <a:t> pulsed lasers, which will be required for </a:t>
            </a:r>
            <a:r>
              <a:rPr lang="en-US" dirty="0" smtClean="0"/>
              <a:t>laser pump/X-ray </a:t>
            </a:r>
            <a:r>
              <a:rPr lang="en-US" dirty="0"/>
              <a:t>probe experiments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 smtClean="0"/>
              <a:t>LCLS Commissioned, April 2009</a:t>
            </a:r>
            <a:endParaRPr lang="en-US" b="1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4098" name="Picture 2" descr="http://www.extremetech.com/wp-content/uploads/2014/03/xray-he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5"/>
          <a:stretch/>
        </p:blipFill>
        <p:spPr bwMode="auto">
          <a:xfrm>
            <a:off x="4724394" y="4190158"/>
            <a:ext cx="3823861" cy="25705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1" y="15249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rgbClr val="106636"/>
                </a:solidFill>
                <a:ea typeface="+mj-ea"/>
                <a:cs typeface="Arial" pitchFamily="34" charset="0"/>
              </a:defRPr>
            </a:lvl1pPr>
            <a:lvl2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eaLnBrk="0" hangingPunct="0"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671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3423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013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6844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Plans: Past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377649">
            <a:off x="576863" y="5501931"/>
            <a:ext cx="3352200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aka the “Leone” Report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3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14785</TotalTime>
  <Words>819</Words>
  <Application>Microsoft Office PowerPoint</Application>
  <PresentationFormat>On-screen Show (4:3)</PresentationFormat>
  <Paragraphs>164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Comments from the  Office of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Synchrotron Radiation Light Sources</vt:lpstr>
      <vt:lpstr>PowerPoint Presentation</vt:lpstr>
      <vt:lpstr>BESAC Report on  “Future X-Ray Light Sources” and the DOE Actions</vt:lpstr>
      <vt:lpstr>PowerPoint Presentation</vt:lpstr>
      <vt:lpstr>Findings and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Office of Science Statement on Digital Data Management</vt:lpstr>
      <vt:lpstr>DOE Response to OSTP Memo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Groves</dc:creator>
  <cp:lastModifiedBy>perine</cp:lastModifiedBy>
  <cp:revision>1950</cp:revision>
  <cp:lastPrinted>2013-11-29T15:08:29Z</cp:lastPrinted>
  <dcterms:created xsi:type="dcterms:W3CDTF">2009-10-19T15:58:14Z</dcterms:created>
  <dcterms:modified xsi:type="dcterms:W3CDTF">2014-07-29T11:14:31Z</dcterms:modified>
</cp:coreProperties>
</file>